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7"/>
  </p:notesMasterIdLst>
  <p:handoutMasterIdLst>
    <p:handoutMasterId r:id="rId88"/>
  </p:handoutMasterIdLst>
  <p:sldIdLst>
    <p:sldId id="279" r:id="rId2"/>
    <p:sldId id="335" r:id="rId3"/>
    <p:sldId id="390" r:id="rId4"/>
    <p:sldId id="391" r:id="rId5"/>
    <p:sldId id="389" r:id="rId6"/>
    <p:sldId id="392" r:id="rId7"/>
    <p:sldId id="393" r:id="rId8"/>
    <p:sldId id="475" r:id="rId9"/>
    <p:sldId id="476"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8" r:id="rId31"/>
    <p:sldId id="499" r:id="rId32"/>
    <p:sldId id="500" r:id="rId33"/>
    <p:sldId id="501" r:id="rId34"/>
    <p:sldId id="502" r:id="rId35"/>
    <p:sldId id="503" r:id="rId36"/>
    <p:sldId id="507" r:id="rId37"/>
    <p:sldId id="509" r:id="rId38"/>
    <p:sldId id="510" r:id="rId39"/>
    <p:sldId id="511" r:id="rId40"/>
    <p:sldId id="512" r:id="rId41"/>
    <p:sldId id="513"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 id="528" r:id="rId57"/>
    <p:sldId id="529" r:id="rId58"/>
    <p:sldId id="530" r:id="rId59"/>
    <p:sldId id="531" r:id="rId60"/>
    <p:sldId id="532" r:id="rId61"/>
    <p:sldId id="533" r:id="rId62"/>
    <p:sldId id="534" r:id="rId63"/>
    <p:sldId id="535" r:id="rId64"/>
    <p:sldId id="536" r:id="rId65"/>
    <p:sldId id="537" r:id="rId66"/>
    <p:sldId id="538" r:id="rId67"/>
    <p:sldId id="539" r:id="rId68"/>
    <p:sldId id="540" r:id="rId69"/>
    <p:sldId id="541" r:id="rId70"/>
    <p:sldId id="542" r:id="rId71"/>
    <p:sldId id="543" r:id="rId72"/>
    <p:sldId id="544" r:id="rId73"/>
    <p:sldId id="545" r:id="rId74"/>
    <p:sldId id="546" r:id="rId75"/>
    <p:sldId id="547" r:id="rId76"/>
    <p:sldId id="548" r:id="rId77"/>
    <p:sldId id="549" r:id="rId78"/>
    <p:sldId id="550" r:id="rId79"/>
    <p:sldId id="551" r:id="rId80"/>
    <p:sldId id="552" r:id="rId81"/>
    <p:sldId id="553" r:id="rId82"/>
    <p:sldId id="554" r:id="rId83"/>
    <p:sldId id="555" r:id="rId84"/>
    <p:sldId id="556" r:id="rId85"/>
    <p:sldId id="308" r:id="rId86"/>
  </p:sldIdLst>
  <p:sldSz cx="12192000" cy="6858000"/>
  <p:notesSz cx="6858000" cy="99472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F7EB"/>
    <a:srgbClr val="DFEFD4"/>
    <a:srgbClr val="006F6F"/>
    <a:srgbClr val="367376"/>
    <a:srgbClr val="418D91"/>
    <a:srgbClr val="FF7A00"/>
    <a:srgbClr val="80808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1" autoAdjust="0"/>
    <p:restoredTop sz="75708" autoAdjust="0"/>
  </p:normalViewPr>
  <p:slideViewPr>
    <p:cSldViewPr>
      <p:cViewPr varScale="1">
        <p:scale>
          <a:sx n="68" d="100"/>
          <a:sy n="68" d="100"/>
        </p:scale>
        <p:origin x="948" y="2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187" y="-106"/>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 Id="rId9" Type="http://schemas.openxmlformats.org/officeDocument/2006/relationships/image" Target="../media/image12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5" Type="http://schemas.openxmlformats.org/officeDocument/2006/relationships/image" Target="../media/image104.wmf"/><Relationship Id="rId4" Type="http://schemas.openxmlformats.org/officeDocument/2006/relationships/image" Target="../media/image12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2.wmf"/><Relationship Id="rId4" Type="http://schemas.openxmlformats.org/officeDocument/2006/relationships/image" Target="../media/image13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18.wmf"/><Relationship Id="rId7" Type="http://schemas.openxmlformats.org/officeDocument/2006/relationships/image" Target="../media/image136.wmf"/><Relationship Id="rId2" Type="http://schemas.openxmlformats.org/officeDocument/2006/relationships/image" Target="../media/image133.wmf"/><Relationship Id="rId1" Type="http://schemas.openxmlformats.org/officeDocument/2006/relationships/image" Target="../media/image116.wmf"/><Relationship Id="rId6" Type="http://schemas.openxmlformats.org/officeDocument/2006/relationships/image" Target="../media/image97.wmf"/><Relationship Id="rId5" Type="http://schemas.openxmlformats.org/officeDocument/2006/relationships/image" Target="../media/image135.wmf"/><Relationship Id="rId4" Type="http://schemas.openxmlformats.org/officeDocument/2006/relationships/image" Target="../media/image134.wmf"/><Relationship Id="rId9" Type="http://schemas.openxmlformats.org/officeDocument/2006/relationships/image" Target="../media/image1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54.wmf"/><Relationship Id="rId3" Type="http://schemas.openxmlformats.org/officeDocument/2006/relationships/image" Target="../media/image144.wmf"/><Relationship Id="rId7" Type="http://schemas.openxmlformats.org/officeDocument/2006/relationships/image" Target="../media/image148.wmf"/><Relationship Id="rId12" Type="http://schemas.openxmlformats.org/officeDocument/2006/relationships/image" Target="../media/image153.wmf"/><Relationship Id="rId2" Type="http://schemas.openxmlformats.org/officeDocument/2006/relationships/image" Target="../media/image143.wmf"/><Relationship Id="rId1" Type="http://schemas.openxmlformats.org/officeDocument/2006/relationships/image" Target="../media/image36.wmf"/><Relationship Id="rId6" Type="http://schemas.openxmlformats.org/officeDocument/2006/relationships/image" Target="../media/image147.wmf"/><Relationship Id="rId11" Type="http://schemas.openxmlformats.org/officeDocument/2006/relationships/image" Target="../media/image152.wmf"/><Relationship Id="rId5" Type="http://schemas.openxmlformats.org/officeDocument/2006/relationships/image" Target="../media/image146.wmf"/><Relationship Id="rId15" Type="http://schemas.openxmlformats.org/officeDocument/2006/relationships/image" Target="../media/image156.wmf"/><Relationship Id="rId10" Type="http://schemas.openxmlformats.org/officeDocument/2006/relationships/image" Target="../media/image151.wmf"/><Relationship Id="rId4" Type="http://schemas.openxmlformats.org/officeDocument/2006/relationships/image" Target="../media/image145.wmf"/><Relationship Id="rId9" Type="http://schemas.openxmlformats.org/officeDocument/2006/relationships/image" Target="../media/image150.wmf"/><Relationship Id="rId14" Type="http://schemas.openxmlformats.org/officeDocument/2006/relationships/image" Target="../media/image15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5" Type="http://schemas.openxmlformats.org/officeDocument/2006/relationships/image" Target="../media/image183.wmf"/><Relationship Id="rId4" Type="http://schemas.openxmlformats.org/officeDocument/2006/relationships/image" Target="../media/image18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5" Type="http://schemas.openxmlformats.org/officeDocument/2006/relationships/image" Target="../media/image2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 Id="rId1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11" Type="http://schemas.openxmlformats.org/officeDocument/2006/relationships/image" Target="../media/image200.wmf"/><Relationship Id="rId5" Type="http://schemas.openxmlformats.org/officeDocument/2006/relationships/image" Target="../media/image194.wmf"/><Relationship Id="rId10" Type="http://schemas.openxmlformats.org/officeDocument/2006/relationships/image" Target="../media/image199.wmf"/><Relationship Id="rId4" Type="http://schemas.openxmlformats.org/officeDocument/2006/relationships/image" Target="../media/image193.wmf"/><Relationship Id="rId9" Type="http://schemas.openxmlformats.org/officeDocument/2006/relationships/image" Target="../media/image198.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image" Target="../media/image206.wmf"/><Relationship Id="rId7" Type="http://schemas.openxmlformats.org/officeDocument/2006/relationships/image" Target="../media/image210.w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9.wmf"/><Relationship Id="rId5" Type="http://schemas.openxmlformats.org/officeDocument/2006/relationships/image" Target="../media/image208.wmf"/><Relationship Id="rId4" Type="http://schemas.openxmlformats.org/officeDocument/2006/relationships/image" Target="../media/image207.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image" Target="../media/image214.wmf"/><Relationship Id="rId7" Type="http://schemas.openxmlformats.org/officeDocument/2006/relationships/image" Target="../media/image218.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5" Type="http://schemas.openxmlformats.org/officeDocument/2006/relationships/image" Target="../media/image216.wmf"/><Relationship Id="rId10" Type="http://schemas.openxmlformats.org/officeDocument/2006/relationships/image" Target="../media/image221.wmf"/><Relationship Id="rId4" Type="http://schemas.openxmlformats.org/officeDocument/2006/relationships/image" Target="../media/image215.wmf"/><Relationship Id="rId9" Type="http://schemas.openxmlformats.org/officeDocument/2006/relationships/image" Target="../media/image22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29.wmf"/><Relationship Id="rId1" Type="http://schemas.openxmlformats.org/officeDocument/2006/relationships/image" Target="../media/image210.wmf"/><Relationship Id="rId6" Type="http://schemas.openxmlformats.org/officeDocument/2006/relationships/image" Target="../media/image233.wmf"/><Relationship Id="rId5" Type="http://schemas.openxmlformats.org/officeDocument/2006/relationships/image" Target="../media/image232.wmf"/><Relationship Id="rId10" Type="http://schemas.openxmlformats.org/officeDocument/2006/relationships/image" Target="../media/image237.wmf"/><Relationship Id="rId4" Type="http://schemas.openxmlformats.org/officeDocument/2006/relationships/image" Target="../media/image231.wmf"/><Relationship Id="rId9" Type="http://schemas.openxmlformats.org/officeDocument/2006/relationships/image" Target="../media/image23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10.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image" Target="../media/image261.wmf"/><Relationship Id="rId7" Type="http://schemas.openxmlformats.org/officeDocument/2006/relationships/image" Target="../media/image265.wmf"/><Relationship Id="rId2" Type="http://schemas.openxmlformats.org/officeDocument/2006/relationships/image" Target="../media/image260.wmf"/><Relationship Id="rId1" Type="http://schemas.openxmlformats.org/officeDocument/2006/relationships/image" Target="../media/image259.wmf"/><Relationship Id="rId6" Type="http://schemas.openxmlformats.org/officeDocument/2006/relationships/image" Target="../media/image264.wmf"/><Relationship Id="rId5" Type="http://schemas.openxmlformats.org/officeDocument/2006/relationships/image" Target="../media/image263.wmf"/><Relationship Id="rId4" Type="http://schemas.openxmlformats.org/officeDocument/2006/relationships/image" Target="../media/image26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 Id="rId6" Type="http://schemas.openxmlformats.org/officeDocument/2006/relationships/image" Target="../media/image276.wmf"/><Relationship Id="rId5" Type="http://schemas.openxmlformats.org/officeDocument/2006/relationships/image" Target="../media/image275.wmf"/><Relationship Id="rId4" Type="http://schemas.openxmlformats.org/officeDocument/2006/relationships/image" Target="../media/image27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5.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2" Type="http://schemas.openxmlformats.org/officeDocument/2006/relationships/image" Target="../media/image13.wmf"/><Relationship Id="rId1" Type="http://schemas.openxmlformats.org/officeDocument/2006/relationships/image" Target="../media/image24.w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 Id="rId5" Type="http://schemas.openxmlformats.org/officeDocument/2006/relationships/image" Target="../media/image281.wmf"/><Relationship Id="rId4" Type="http://schemas.openxmlformats.org/officeDocument/2006/relationships/image" Target="../media/image28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8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97.wmf"/><Relationship Id="rId1" Type="http://schemas.openxmlformats.org/officeDocument/2006/relationships/image" Target="../media/image296.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9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4" Type="http://schemas.openxmlformats.org/officeDocument/2006/relationships/image" Target="../media/image30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0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307.wmf"/><Relationship Id="rId1" Type="http://schemas.openxmlformats.org/officeDocument/2006/relationships/image" Target="../media/image30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309.wmf"/><Relationship Id="rId1" Type="http://schemas.openxmlformats.org/officeDocument/2006/relationships/image" Target="../media/image30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294.wmf"/><Relationship Id="rId1" Type="http://schemas.openxmlformats.org/officeDocument/2006/relationships/image" Target="../media/image293.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 Id="rId4" Type="http://schemas.openxmlformats.org/officeDocument/2006/relationships/image" Target="../media/image314.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wmf"/><Relationship Id="rId4" Type="http://schemas.openxmlformats.org/officeDocument/2006/relationships/image" Target="../media/image31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 Id="rId4" Type="http://schemas.openxmlformats.org/officeDocument/2006/relationships/image" Target="../media/image322.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2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 Id="rId4" Type="http://schemas.openxmlformats.org/officeDocument/2006/relationships/image" Target="../media/image3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7.wmf"/><Relationship Id="rId3" Type="http://schemas.openxmlformats.org/officeDocument/2006/relationships/image" Target="../media/image47.wmf"/><Relationship Id="rId7" Type="http://schemas.openxmlformats.org/officeDocument/2006/relationships/image" Target="../media/image51.wmf"/><Relationship Id="rId12" Type="http://schemas.openxmlformats.org/officeDocument/2006/relationships/image" Target="../media/image56.wmf"/><Relationship Id="rId2" Type="http://schemas.openxmlformats.org/officeDocument/2006/relationships/image" Target="../media/image46.wmf"/><Relationship Id="rId16" Type="http://schemas.openxmlformats.org/officeDocument/2006/relationships/image" Target="../media/image60.wmf"/><Relationship Id="rId1" Type="http://schemas.openxmlformats.org/officeDocument/2006/relationships/image" Target="../media/image45.wmf"/><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5" Type="http://schemas.openxmlformats.org/officeDocument/2006/relationships/image" Target="../media/image5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 Id="rId14"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3.wmf"/><Relationship Id="rId7" Type="http://schemas.openxmlformats.org/officeDocument/2006/relationships/image" Target="../media/image66.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36.wmf"/><Relationship Id="rId5" Type="http://schemas.openxmlformats.org/officeDocument/2006/relationships/image" Target="../media/image65.wmf"/><Relationship Id="rId4"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9" Type="http://schemas.openxmlformats.org/officeDocument/2006/relationships/image" Target="../media/image9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2098" cy="496706"/>
          </a:xfrm>
          <a:prstGeom prst="rect">
            <a:avLst/>
          </a:prstGeom>
        </p:spPr>
        <p:txBody>
          <a:bodyPr vert="horz" lIns="88651" tIns="44326" rIns="88651" bIns="44326"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414" y="0"/>
            <a:ext cx="2972098" cy="496706"/>
          </a:xfrm>
          <a:prstGeom prst="rect">
            <a:avLst/>
          </a:prstGeom>
        </p:spPr>
        <p:txBody>
          <a:bodyPr vert="horz" lIns="88651" tIns="44326" rIns="88651" bIns="44326" rtlCol="0"/>
          <a:lstStyle>
            <a:lvl1pPr algn="r">
              <a:defRPr sz="1200">
                <a:latin typeface="Arial" charset="0"/>
              </a:defRPr>
            </a:lvl1pPr>
          </a:lstStyle>
          <a:p>
            <a:pPr>
              <a:defRPr/>
            </a:pPr>
            <a:fld id="{CB6546D7-55A0-4F6B-B749-794C1FA7637D}" type="datetimeFigureOut">
              <a:rPr lang="zh-CN" altLang="en-US"/>
              <a:pPr>
                <a:defRPr/>
              </a:pPr>
              <a:t>2021/9/18</a:t>
            </a:fld>
            <a:endParaRPr lang="zh-CN" altLang="en-US"/>
          </a:p>
        </p:txBody>
      </p:sp>
      <p:sp>
        <p:nvSpPr>
          <p:cNvPr id="4" name="页脚占位符 3"/>
          <p:cNvSpPr>
            <a:spLocks noGrp="1"/>
          </p:cNvSpPr>
          <p:nvPr>
            <p:ph type="ftr" sz="quarter" idx="2"/>
          </p:nvPr>
        </p:nvSpPr>
        <p:spPr>
          <a:xfrm>
            <a:off x="0" y="9448925"/>
            <a:ext cx="2972098" cy="496706"/>
          </a:xfrm>
          <a:prstGeom prst="rect">
            <a:avLst/>
          </a:prstGeom>
        </p:spPr>
        <p:txBody>
          <a:bodyPr vert="horz" lIns="88651" tIns="44326" rIns="88651" bIns="44326"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414" y="9448925"/>
            <a:ext cx="2972098" cy="496706"/>
          </a:xfrm>
          <a:prstGeom prst="rect">
            <a:avLst/>
          </a:prstGeom>
        </p:spPr>
        <p:txBody>
          <a:bodyPr vert="horz" lIns="88651" tIns="44326" rIns="88651" bIns="44326" rtlCol="0" anchor="b"/>
          <a:lstStyle>
            <a:lvl1pPr algn="r">
              <a:defRPr sz="1200">
                <a:latin typeface="Arial" charset="0"/>
              </a:defRPr>
            </a:lvl1pPr>
          </a:lstStyle>
          <a:p>
            <a:pPr>
              <a:defRPr/>
            </a:pPr>
            <a:fld id="{6B24D7E3-83D9-45BB-8074-07FABBCF58D9}" type="slidenum">
              <a:rPr lang="zh-CN" altLang="en-US"/>
              <a:pPr>
                <a:defRPr/>
              </a:pPr>
              <a:t>‹#›</a:t>
            </a:fld>
            <a:endParaRPr lang="zh-CN" altLang="en-US"/>
          </a:p>
        </p:txBody>
      </p:sp>
    </p:spTree>
    <p:extLst>
      <p:ext uri="{BB962C8B-B14F-4D97-AF65-F5344CB8AC3E}">
        <p14:creationId xmlns:p14="http://schemas.microsoft.com/office/powerpoint/2010/main" val="2266985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2098" cy="496706"/>
          </a:xfrm>
          <a:prstGeom prst="rect">
            <a:avLst/>
          </a:prstGeom>
        </p:spPr>
        <p:txBody>
          <a:bodyPr vert="horz" lIns="88651" tIns="44326" rIns="88651" bIns="44326"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414" y="0"/>
            <a:ext cx="2972098" cy="496706"/>
          </a:xfrm>
          <a:prstGeom prst="rect">
            <a:avLst/>
          </a:prstGeom>
        </p:spPr>
        <p:txBody>
          <a:bodyPr vert="horz" lIns="88651" tIns="44326" rIns="88651" bIns="44326" rtlCol="0"/>
          <a:lstStyle>
            <a:lvl1pPr algn="r">
              <a:defRPr sz="1200">
                <a:latin typeface="Arial" charset="0"/>
              </a:defRPr>
            </a:lvl1pPr>
          </a:lstStyle>
          <a:p>
            <a:pPr>
              <a:defRPr/>
            </a:pPr>
            <a:fld id="{E21E670D-491D-4C99-822F-11ABADEE1618}" type="datetimeFigureOut">
              <a:rPr lang="zh-CN" altLang="en-US"/>
              <a:pPr>
                <a:defRPr/>
              </a:pPr>
              <a:t>2021/9/18</a:t>
            </a:fld>
            <a:endParaRPr lang="zh-CN" altLang="en-US"/>
          </a:p>
        </p:txBody>
      </p:sp>
      <p:sp>
        <p:nvSpPr>
          <p:cNvPr id="4" name="幻灯片图像占位符 3"/>
          <p:cNvSpPr>
            <a:spLocks noGrp="1" noRot="1" noChangeAspect="1"/>
          </p:cNvSpPr>
          <p:nvPr>
            <p:ph type="sldImg" idx="2"/>
          </p:nvPr>
        </p:nvSpPr>
        <p:spPr>
          <a:xfrm>
            <a:off x="112713" y="746125"/>
            <a:ext cx="6632575" cy="3732213"/>
          </a:xfrm>
          <a:prstGeom prst="rect">
            <a:avLst/>
          </a:prstGeom>
          <a:noFill/>
          <a:ln w="12700">
            <a:solidFill>
              <a:prstClr val="black"/>
            </a:solidFill>
          </a:ln>
        </p:spPr>
        <p:txBody>
          <a:bodyPr vert="horz" lIns="88651" tIns="44326" rIns="88651" bIns="44326" rtlCol="0" anchor="ctr"/>
          <a:lstStyle/>
          <a:p>
            <a:pPr lvl="0"/>
            <a:endParaRPr lang="zh-CN" altLang="en-US" noProof="0" smtClean="0"/>
          </a:p>
        </p:txBody>
      </p:sp>
      <p:sp>
        <p:nvSpPr>
          <p:cNvPr id="5" name="备注占位符 4"/>
          <p:cNvSpPr>
            <a:spLocks noGrp="1"/>
          </p:cNvSpPr>
          <p:nvPr>
            <p:ph type="body" sz="quarter" idx="3"/>
          </p:nvPr>
        </p:nvSpPr>
        <p:spPr>
          <a:xfrm>
            <a:off x="686098" y="4725286"/>
            <a:ext cx="5485805" cy="4475286"/>
          </a:xfrm>
          <a:prstGeom prst="rect">
            <a:avLst/>
          </a:prstGeom>
        </p:spPr>
        <p:txBody>
          <a:bodyPr vert="horz" lIns="88651" tIns="44326" rIns="88651" bIns="44326"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8925"/>
            <a:ext cx="2972098" cy="496706"/>
          </a:xfrm>
          <a:prstGeom prst="rect">
            <a:avLst/>
          </a:prstGeom>
        </p:spPr>
        <p:txBody>
          <a:bodyPr vert="horz" lIns="88651" tIns="44326" rIns="88651" bIns="44326"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414" y="9448925"/>
            <a:ext cx="2972098" cy="496706"/>
          </a:xfrm>
          <a:prstGeom prst="rect">
            <a:avLst/>
          </a:prstGeom>
        </p:spPr>
        <p:txBody>
          <a:bodyPr vert="horz" lIns="88651" tIns="44326" rIns="88651" bIns="44326" rtlCol="0" anchor="b"/>
          <a:lstStyle>
            <a:lvl1pPr algn="r">
              <a:defRPr sz="1200">
                <a:latin typeface="Arial" charset="0"/>
              </a:defRPr>
            </a:lvl1pPr>
          </a:lstStyle>
          <a:p>
            <a:pPr>
              <a:defRPr/>
            </a:pPr>
            <a:fld id="{064F8E74-9C04-43EC-B268-D3C0C73A25C8}" type="slidenum">
              <a:rPr lang="zh-CN" altLang="en-US"/>
              <a:pPr>
                <a:defRPr/>
              </a:pPr>
              <a:t>‹#›</a:t>
            </a:fld>
            <a:endParaRPr lang="zh-CN" altLang="en-US"/>
          </a:p>
        </p:txBody>
      </p:sp>
    </p:spTree>
    <p:extLst>
      <p:ext uri="{BB962C8B-B14F-4D97-AF65-F5344CB8AC3E}">
        <p14:creationId xmlns:p14="http://schemas.microsoft.com/office/powerpoint/2010/main" val="4081123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2</a:t>
            </a:fld>
            <a:endParaRPr lang="zh-CN" altLang="en-US"/>
          </a:p>
        </p:txBody>
      </p:sp>
    </p:spTree>
    <p:extLst>
      <p:ext uri="{BB962C8B-B14F-4D97-AF65-F5344CB8AC3E}">
        <p14:creationId xmlns:p14="http://schemas.microsoft.com/office/powerpoint/2010/main" val="95360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3650" name="幻灯片图像占位符 1"/>
          <p:cNvSpPr>
            <a:spLocks noGrp="1" noRot="1" noChangeAspect="1" noTextEdit="1"/>
          </p:cNvSpPr>
          <p:nvPr>
            <p:ph type="sldImg"/>
          </p:nvPr>
        </p:nvSpPr>
        <p:spPr>
          <a:xfrm>
            <a:off x="112713" y="746125"/>
            <a:ext cx="6632575" cy="3732213"/>
          </a:xfrm>
        </p:spPr>
      </p:sp>
      <p:sp>
        <p:nvSpPr>
          <p:cNvPr id="283651" name="备注占位符 2"/>
          <p:cNvSpPr>
            <a:spLocks noGrp="1"/>
          </p:cNvSpPr>
          <p:nvPr>
            <p:ph type="body" idx="1"/>
          </p:nvPr>
        </p:nvSpPr>
        <p:spPr>
          <a:noFill/>
          <a:ln/>
        </p:spPr>
        <p:txBody>
          <a:bodyPr/>
          <a:lstStyle/>
          <a:p>
            <a:r>
              <a:rPr lang="en-US" altLang="zh-CN" smtClean="0"/>
              <a:t>E-C</a:t>
            </a:r>
            <a:endParaRPr lang="zh-CN" altLang="en-US" smtClean="0"/>
          </a:p>
        </p:txBody>
      </p:sp>
      <p:sp>
        <p:nvSpPr>
          <p:cNvPr id="283652"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745AC893-AFF4-4321-A30E-5FFE65C172E1}" type="slidenum">
              <a:rPr lang="en-US" altLang="zh-CN" sz="1300">
                <a:latin typeface="Times New Roman" pitchFamily="18" charset="0"/>
              </a:rPr>
              <a:pPr algn="r"/>
              <a:t>32</a:t>
            </a:fld>
            <a:endParaRPr lang="en-US" altLang="zh-CN" sz="1300" dirty="0">
              <a:latin typeface="Times New Roman" pitchFamily="18" charset="0"/>
            </a:endParaRPr>
          </a:p>
        </p:txBody>
      </p:sp>
    </p:spTree>
    <p:extLst>
      <p:ext uri="{BB962C8B-B14F-4D97-AF65-F5344CB8AC3E}">
        <p14:creationId xmlns:p14="http://schemas.microsoft.com/office/powerpoint/2010/main" val="287216041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35</a:t>
            </a:fld>
            <a:endParaRPr lang="zh-CN" altLang="en-US"/>
          </a:p>
        </p:txBody>
      </p:sp>
    </p:spTree>
    <p:extLst>
      <p:ext uri="{BB962C8B-B14F-4D97-AF65-F5344CB8AC3E}">
        <p14:creationId xmlns:p14="http://schemas.microsoft.com/office/powerpoint/2010/main" val="111282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64</a:t>
            </a:fld>
            <a:endParaRPr lang="zh-CN" altLang="en-US"/>
          </a:p>
        </p:txBody>
      </p:sp>
    </p:spTree>
    <p:extLst>
      <p:ext uri="{BB962C8B-B14F-4D97-AF65-F5344CB8AC3E}">
        <p14:creationId xmlns:p14="http://schemas.microsoft.com/office/powerpoint/2010/main" val="280135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6</a:t>
            </a:fld>
            <a:endParaRPr lang="zh-CN" altLang="en-US"/>
          </a:p>
        </p:txBody>
      </p:sp>
    </p:spTree>
    <p:extLst>
      <p:ext uri="{BB962C8B-B14F-4D97-AF65-F5344CB8AC3E}">
        <p14:creationId xmlns:p14="http://schemas.microsoft.com/office/powerpoint/2010/main" val="163466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a:xfrm>
            <a:off x="112713" y="746125"/>
            <a:ext cx="6632575" cy="3732213"/>
          </a:xfrm>
        </p:spPr>
      </p:sp>
      <p:sp>
        <p:nvSpPr>
          <p:cNvPr id="273411" name="备注占位符 2"/>
          <p:cNvSpPr>
            <a:spLocks noGrp="1"/>
          </p:cNvSpPr>
          <p:nvPr>
            <p:ph type="body" idx="1"/>
          </p:nvPr>
        </p:nvSpPr>
        <p:spPr>
          <a:noFill/>
          <a:ln/>
        </p:spPr>
        <p:txBody>
          <a:bodyPr/>
          <a:lstStyle/>
          <a:p>
            <a:r>
              <a:rPr lang="zh-CN" altLang="en-US" smtClean="0"/>
              <a:t>如果</a:t>
            </a:r>
            <a:r>
              <a:rPr lang="en-US" altLang="zh-CN" smtClean="0"/>
              <a:t>i</a:t>
            </a:r>
            <a:r>
              <a:rPr lang="zh-CN" altLang="en-US" smtClean="0"/>
              <a:t>！</a:t>
            </a:r>
            <a:r>
              <a:rPr lang="en-US" altLang="zh-CN" smtClean="0"/>
              <a:t>=m</a:t>
            </a:r>
            <a:r>
              <a:rPr lang="zh-CN" altLang="en-US" smtClean="0"/>
              <a:t>的所有的类后验概率相等，他们的平方和最小</a:t>
            </a:r>
          </a:p>
        </p:txBody>
      </p:sp>
      <p:sp>
        <p:nvSpPr>
          <p:cNvPr id="273412"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1CBF3BAC-CD2E-4B0B-BEFB-A685DCCE4858}" type="slidenum">
              <a:rPr lang="en-US" altLang="zh-CN" sz="1300">
                <a:latin typeface="Times New Roman" pitchFamily="18" charset="0"/>
              </a:rPr>
              <a:pPr algn="r"/>
              <a:t>15</a:t>
            </a:fld>
            <a:endParaRPr lang="en-US" altLang="zh-CN" sz="1300" dirty="0">
              <a:latin typeface="Times New Roman" pitchFamily="18" charset="0"/>
            </a:endParaRPr>
          </a:p>
        </p:txBody>
      </p:sp>
    </p:spTree>
    <p:extLst>
      <p:ext uri="{BB962C8B-B14F-4D97-AF65-F5344CB8AC3E}">
        <p14:creationId xmlns:p14="http://schemas.microsoft.com/office/powerpoint/2010/main" val="715114730"/>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4434" name="幻灯片图像占位符 1"/>
          <p:cNvSpPr>
            <a:spLocks noGrp="1" noRot="1" noChangeAspect="1" noTextEdit="1"/>
          </p:cNvSpPr>
          <p:nvPr>
            <p:ph type="sldImg"/>
          </p:nvPr>
        </p:nvSpPr>
        <p:spPr>
          <a:xfrm>
            <a:off x="112713" y="746125"/>
            <a:ext cx="6632575" cy="3732213"/>
          </a:xfrm>
        </p:spPr>
      </p:sp>
      <p:sp>
        <p:nvSpPr>
          <p:cNvPr id="274435" name="备注占位符 2"/>
          <p:cNvSpPr>
            <a:spLocks noGrp="1"/>
          </p:cNvSpPr>
          <p:nvPr>
            <p:ph type="body" idx="1"/>
          </p:nvPr>
        </p:nvSpPr>
        <p:spPr>
          <a:noFill/>
          <a:ln/>
        </p:spPr>
        <p:txBody>
          <a:bodyPr/>
          <a:lstStyle/>
          <a:p>
            <a:r>
              <a:rPr lang="zh-CN" altLang="en-US" smtClean="0"/>
              <a:t>组合公式</a:t>
            </a:r>
          </a:p>
        </p:txBody>
      </p:sp>
      <p:sp>
        <p:nvSpPr>
          <p:cNvPr id="274436"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541DDA74-DF87-491C-8F61-01EC81A2E8B0}" type="slidenum">
              <a:rPr lang="en-US" altLang="zh-CN" sz="1300">
                <a:latin typeface="Times New Roman" pitchFamily="18" charset="0"/>
              </a:rPr>
              <a:pPr algn="r"/>
              <a:t>24</a:t>
            </a:fld>
            <a:endParaRPr lang="en-US" altLang="zh-CN" sz="1300" dirty="0">
              <a:latin typeface="Times New Roman" pitchFamily="18" charset="0"/>
            </a:endParaRPr>
          </a:p>
        </p:txBody>
      </p:sp>
    </p:spTree>
    <p:extLst>
      <p:ext uri="{BB962C8B-B14F-4D97-AF65-F5344CB8AC3E}">
        <p14:creationId xmlns:p14="http://schemas.microsoft.com/office/powerpoint/2010/main" val="363543710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xfrm>
            <a:off x="112713" y="746125"/>
            <a:ext cx="6632575" cy="3732213"/>
          </a:xfrm>
        </p:spPr>
      </p:sp>
      <p:sp>
        <p:nvSpPr>
          <p:cNvPr id="276483" name="备注占位符 2"/>
          <p:cNvSpPr>
            <a:spLocks noGrp="1"/>
          </p:cNvSpPr>
          <p:nvPr>
            <p:ph type="body" idx="1"/>
          </p:nvPr>
        </p:nvSpPr>
        <p:spPr>
          <a:noFill/>
          <a:ln/>
        </p:spPr>
        <p:txBody>
          <a:bodyPr/>
          <a:lstStyle/>
          <a:p>
            <a:r>
              <a:rPr lang="zh-CN" altLang="en-US" smtClean="0"/>
              <a:t>？？？？？？？</a:t>
            </a:r>
          </a:p>
        </p:txBody>
      </p:sp>
      <p:sp>
        <p:nvSpPr>
          <p:cNvPr id="276484"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7DFD138E-CFBD-408C-81C5-B27F3D4FB063}" type="slidenum">
              <a:rPr lang="en-US" altLang="zh-CN" sz="1300">
                <a:latin typeface="Times New Roman" pitchFamily="18" charset="0"/>
              </a:rPr>
              <a:pPr algn="r"/>
              <a:t>25</a:t>
            </a:fld>
            <a:endParaRPr lang="en-US" altLang="zh-CN" sz="1300" dirty="0">
              <a:latin typeface="Times New Roman" pitchFamily="18" charset="0"/>
            </a:endParaRPr>
          </a:p>
        </p:txBody>
      </p:sp>
    </p:spTree>
    <p:extLst>
      <p:ext uri="{BB962C8B-B14F-4D97-AF65-F5344CB8AC3E}">
        <p14:creationId xmlns:p14="http://schemas.microsoft.com/office/powerpoint/2010/main" val="376537220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7506" name="幻灯片图像占位符 1"/>
          <p:cNvSpPr>
            <a:spLocks noGrp="1" noRot="1" noChangeAspect="1" noTextEdit="1"/>
          </p:cNvSpPr>
          <p:nvPr>
            <p:ph type="sldImg"/>
          </p:nvPr>
        </p:nvSpPr>
        <p:spPr>
          <a:xfrm>
            <a:off x="112713" y="746125"/>
            <a:ext cx="6632575" cy="3732213"/>
          </a:xfrm>
        </p:spPr>
      </p:sp>
      <p:sp>
        <p:nvSpPr>
          <p:cNvPr id="277507" name="备注占位符 2"/>
          <p:cNvSpPr>
            <a:spLocks noGrp="1"/>
          </p:cNvSpPr>
          <p:nvPr>
            <p:ph type="body" idx="1"/>
          </p:nvPr>
        </p:nvSpPr>
        <p:spPr>
          <a:noFill/>
          <a:ln/>
        </p:spPr>
        <p:txBody>
          <a:bodyPr/>
          <a:lstStyle/>
          <a:p>
            <a:endParaRPr lang="zh-CN" altLang="en-US" smtClean="0"/>
          </a:p>
        </p:txBody>
      </p:sp>
      <p:sp>
        <p:nvSpPr>
          <p:cNvPr id="277508"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70E86052-0DC4-4494-B9C5-3767424D488B}" type="slidenum">
              <a:rPr lang="en-US" altLang="zh-CN" sz="1300">
                <a:latin typeface="Times New Roman" pitchFamily="18" charset="0"/>
              </a:rPr>
              <a:pPr algn="r"/>
              <a:t>26</a:t>
            </a:fld>
            <a:endParaRPr lang="en-US" altLang="zh-CN" sz="1300" dirty="0">
              <a:latin typeface="Times New Roman" pitchFamily="18" charset="0"/>
            </a:endParaRPr>
          </a:p>
        </p:txBody>
      </p:sp>
    </p:spTree>
    <p:extLst>
      <p:ext uri="{BB962C8B-B14F-4D97-AF65-F5344CB8AC3E}">
        <p14:creationId xmlns:p14="http://schemas.microsoft.com/office/powerpoint/2010/main" val="262128356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xfrm>
            <a:off x="112713" y="746125"/>
            <a:ext cx="6632575" cy="3732213"/>
          </a:xfrm>
        </p:spPr>
      </p:sp>
      <p:sp>
        <p:nvSpPr>
          <p:cNvPr id="278531" name="备注占位符 2"/>
          <p:cNvSpPr>
            <a:spLocks noGrp="1"/>
          </p:cNvSpPr>
          <p:nvPr>
            <p:ph type="body" idx="1"/>
          </p:nvPr>
        </p:nvSpPr>
        <p:spPr>
          <a:noFill/>
          <a:ln/>
        </p:spPr>
        <p:txBody>
          <a:bodyPr/>
          <a:lstStyle/>
          <a:p>
            <a:endParaRPr lang="zh-CN" altLang="en-US" smtClean="0"/>
          </a:p>
        </p:txBody>
      </p:sp>
      <p:sp>
        <p:nvSpPr>
          <p:cNvPr id="278532"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A48A267E-0DCB-4BE5-9061-1A3AD082B3EC}" type="slidenum">
              <a:rPr lang="en-US" altLang="zh-CN" sz="1300">
                <a:latin typeface="Times New Roman" pitchFamily="18" charset="0"/>
              </a:rPr>
              <a:pPr algn="r"/>
              <a:t>27</a:t>
            </a:fld>
            <a:endParaRPr lang="en-US" altLang="zh-CN" sz="1300" dirty="0">
              <a:latin typeface="Times New Roman" pitchFamily="18" charset="0"/>
            </a:endParaRPr>
          </a:p>
        </p:txBody>
      </p:sp>
    </p:spTree>
    <p:extLst>
      <p:ext uri="{BB962C8B-B14F-4D97-AF65-F5344CB8AC3E}">
        <p14:creationId xmlns:p14="http://schemas.microsoft.com/office/powerpoint/2010/main" val="151956023"/>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9554" name="幻灯片图像占位符 1"/>
          <p:cNvSpPr>
            <a:spLocks noGrp="1" noRot="1" noChangeAspect="1" noTextEdit="1"/>
          </p:cNvSpPr>
          <p:nvPr>
            <p:ph type="sldImg"/>
          </p:nvPr>
        </p:nvSpPr>
        <p:spPr>
          <a:xfrm>
            <a:off x="112713" y="746125"/>
            <a:ext cx="6632575" cy="3732213"/>
          </a:xfrm>
        </p:spPr>
      </p:sp>
      <p:sp>
        <p:nvSpPr>
          <p:cNvPr id="279555" name="备注占位符 2"/>
          <p:cNvSpPr>
            <a:spLocks noGrp="1"/>
          </p:cNvSpPr>
          <p:nvPr>
            <p:ph type="body" idx="1"/>
          </p:nvPr>
        </p:nvSpPr>
        <p:spPr>
          <a:noFill/>
          <a:ln/>
        </p:spPr>
        <p:txBody>
          <a:bodyPr/>
          <a:lstStyle/>
          <a:p>
            <a:endParaRPr lang="zh-CN" altLang="en-US" smtClean="0"/>
          </a:p>
        </p:txBody>
      </p:sp>
      <p:sp>
        <p:nvSpPr>
          <p:cNvPr id="279556"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A03DB632-91A7-46FF-BB1E-B13FE687D56B}" type="slidenum">
              <a:rPr lang="en-US" altLang="zh-CN" sz="1300">
                <a:latin typeface="Times New Roman" pitchFamily="18" charset="0"/>
              </a:rPr>
              <a:pPr algn="r"/>
              <a:t>28</a:t>
            </a:fld>
            <a:endParaRPr lang="en-US" altLang="zh-CN" sz="1300" dirty="0">
              <a:latin typeface="Times New Roman" pitchFamily="18" charset="0"/>
            </a:endParaRPr>
          </a:p>
        </p:txBody>
      </p:sp>
    </p:spTree>
    <p:extLst>
      <p:ext uri="{BB962C8B-B14F-4D97-AF65-F5344CB8AC3E}">
        <p14:creationId xmlns:p14="http://schemas.microsoft.com/office/powerpoint/2010/main" val="1726252494"/>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0578" name="幻灯片图像占位符 1"/>
          <p:cNvSpPr>
            <a:spLocks noGrp="1" noRot="1" noChangeAspect="1" noTextEdit="1"/>
          </p:cNvSpPr>
          <p:nvPr>
            <p:ph type="sldImg"/>
          </p:nvPr>
        </p:nvSpPr>
        <p:spPr>
          <a:xfrm>
            <a:off x="112713" y="746125"/>
            <a:ext cx="6632575" cy="3732213"/>
          </a:xfrm>
        </p:spPr>
      </p:sp>
      <p:sp>
        <p:nvSpPr>
          <p:cNvPr id="280579" name="备注占位符 2"/>
          <p:cNvSpPr>
            <a:spLocks noGrp="1"/>
          </p:cNvSpPr>
          <p:nvPr>
            <p:ph type="body" idx="1"/>
          </p:nvPr>
        </p:nvSpPr>
        <p:spPr>
          <a:noFill/>
          <a:ln/>
        </p:spPr>
        <p:txBody>
          <a:bodyPr/>
          <a:lstStyle/>
          <a:p>
            <a:r>
              <a:rPr lang="zh-CN" altLang="en-US" smtClean="0"/>
              <a:t>贝叶斯错误率</a:t>
            </a:r>
          </a:p>
        </p:txBody>
      </p:sp>
      <p:sp>
        <p:nvSpPr>
          <p:cNvPr id="280580" name="灯片编号占位符 3"/>
          <p:cNvSpPr txBox="1">
            <a:spLocks noGrp="1" noChangeArrowheads="1"/>
          </p:cNvSpPr>
          <p:nvPr/>
        </p:nvSpPr>
        <p:spPr bwMode="auto">
          <a:xfrm>
            <a:off x="3886201" y="9449911"/>
            <a:ext cx="2971800" cy="497364"/>
          </a:xfrm>
          <a:prstGeom prst="rect">
            <a:avLst/>
          </a:prstGeom>
          <a:noFill/>
          <a:ln w="9525">
            <a:noFill/>
            <a:miter lim="800000"/>
            <a:headEnd/>
            <a:tailEnd/>
          </a:ln>
        </p:spPr>
        <p:txBody>
          <a:bodyPr lIns="96027" tIns="48014" rIns="96027" bIns="48014" anchor="b"/>
          <a:lstStyle/>
          <a:p>
            <a:pPr algn="r"/>
            <a:fld id="{5603C493-D92A-493D-8313-6FF1FF26F79D}" type="slidenum">
              <a:rPr lang="en-US" altLang="zh-CN" sz="1300">
                <a:latin typeface="Times New Roman" pitchFamily="18" charset="0"/>
              </a:rPr>
              <a:pPr algn="r"/>
              <a:t>29</a:t>
            </a:fld>
            <a:endParaRPr lang="en-US" altLang="zh-CN" sz="1300" dirty="0">
              <a:latin typeface="Times New Roman" pitchFamily="18" charset="0"/>
            </a:endParaRPr>
          </a:p>
        </p:txBody>
      </p:sp>
    </p:spTree>
    <p:extLst>
      <p:ext uri="{BB962C8B-B14F-4D97-AF65-F5344CB8AC3E}">
        <p14:creationId xmlns:p14="http://schemas.microsoft.com/office/powerpoint/2010/main" val="170365666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ic.hust.edu.cn/single/index/_class/3/1376?c=&#21326;&#20013;&#22823;&#19968;&#26223;" TargetMode="External"/><Relationship Id="rId13"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4.jpeg"/><Relationship Id="rId12" Type="http://schemas.openxmlformats.org/officeDocument/2006/relationships/hyperlink" Target="http://pic.hust.edu.cn/single/index/_class/4/1421?c=&#21326;&#20013;&#22823;&#19968;&#26223;" TargetMode="External"/><Relationship Id="rId17" Type="http://schemas.openxmlformats.org/officeDocument/2006/relationships/image" Target="../media/image1.png"/><Relationship Id="rId2" Type="http://schemas.openxmlformats.org/officeDocument/2006/relationships/slideMaster" Target="../slideMasters/slideMaster1.xml"/><Relationship Id="rId16" Type="http://schemas.openxmlformats.org/officeDocument/2006/relationships/oleObject" Target="../embeddings/oleObject2.bin"/><Relationship Id="rId1" Type="http://schemas.openxmlformats.org/officeDocument/2006/relationships/vmlDrawing" Target="../drawings/vmlDrawing2.vml"/><Relationship Id="rId6" Type="http://schemas.openxmlformats.org/officeDocument/2006/relationships/hyperlink" Target="http://pic.hust.edu.cn/single/index/_class/2/1296?c=&#21326;&#20013;&#22823;&#19968;&#26223;" TargetMode="External"/><Relationship Id="rId11" Type="http://schemas.openxmlformats.org/officeDocument/2006/relationships/image" Target="../media/image6.jpeg"/><Relationship Id="rId5" Type="http://schemas.openxmlformats.org/officeDocument/2006/relationships/image" Target="../media/image3.jpeg"/><Relationship Id="rId15" Type="http://schemas.openxmlformats.org/officeDocument/2006/relationships/image" Target="../media/image8.jpeg"/><Relationship Id="rId10" Type="http://schemas.openxmlformats.org/officeDocument/2006/relationships/hyperlink" Target="http://pic.hust.edu.cn/single/index/_class/3/1394?c=&#21326;&#20013;&#22823;&#19968;&#26223;" TargetMode="External"/><Relationship Id="rId4" Type="http://schemas.openxmlformats.org/officeDocument/2006/relationships/hyperlink" Target="http://pic.hust.edu.cn/single/index/_class/0/803?c=&#21326;&#20013;&#22823;&#19968;&#26223;" TargetMode="External"/><Relationship Id="rId9" Type="http://schemas.openxmlformats.org/officeDocument/2006/relationships/image" Target="../media/image5.jpeg"/><Relationship Id="rId14" Type="http://schemas.openxmlformats.org/officeDocument/2006/relationships/hyperlink" Target="http://pic.hust.edu.cn/single/index/_class/4/1428?c=&#21326;&#20013;&#22823;&#19968;&#26223;"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3" name="Group 372"/>
          <p:cNvGrpSpPr>
            <a:grpSpLocks/>
          </p:cNvGrpSpPr>
          <p:nvPr/>
        </p:nvGrpSpPr>
        <p:grpSpPr bwMode="auto">
          <a:xfrm>
            <a:off x="762001" y="2786063"/>
            <a:ext cx="11010900" cy="119062"/>
            <a:chOff x="288" y="1248"/>
            <a:chExt cx="5229" cy="96"/>
          </a:xfrm>
        </p:grpSpPr>
        <p:grpSp>
          <p:nvGrpSpPr>
            <p:cNvPr id="4" name="Group 368"/>
            <p:cNvGrpSpPr>
              <a:grpSpLocks/>
            </p:cNvGrpSpPr>
            <p:nvPr userDrawn="1"/>
          </p:nvGrpSpPr>
          <p:grpSpPr bwMode="auto">
            <a:xfrm>
              <a:off x="288" y="1248"/>
              <a:ext cx="5228" cy="96"/>
              <a:chOff x="192" y="498"/>
              <a:chExt cx="5376" cy="78"/>
            </a:xfrm>
          </p:grpSpPr>
          <p:sp>
            <p:nvSpPr>
              <p:cNvPr id="6" name="Rectangle 369"/>
              <p:cNvSpPr>
                <a:spLocks noChangeArrowheads="1"/>
              </p:cNvSpPr>
              <p:nvPr userDrawn="1"/>
            </p:nvSpPr>
            <p:spPr bwMode="gray">
              <a:xfrm>
                <a:off x="192" y="498"/>
                <a:ext cx="1488" cy="78"/>
              </a:xfrm>
              <a:prstGeom prst="rect">
                <a:avLst/>
              </a:prstGeom>
              <a:solidFill>
                <a:schemeClr val="tx2"/>
              </a:solidFill>
              <a:ln w="9525">
                <a:noFill/>
                <a:miter lim="800000"/>
                <a:headEnd/>
                <a:tailEnd/>
              </a:ln>
              <a:effectLst/>
            </p:spPr>
            <p:txBody>
              <a:bodyPr wrap="none" anchor="ctr"/>
              <a:lstStyle/>
              <a:p>
                <a:pPr>
                  <a:defRPr/>
                </a:pPr>
                <a:endParaRPr lang="zh-CN" altLang="en-US">
                  <a:ea typeface="宋体" pitchFamily="2" charset="-122"/>
                </a:endParaRPr>
              </a:p>
            </p:txBody>
          </p:sp>
          <p:sp>
            <p:nvSpPr>
              <p:cNvPr id="7" name="Line 370"/>
              <p:cNvSpPr>
                <a:spLocks noChangeShapeType="1"/>
              </p:cNvSpPr>
              <p:nvPr userDrawn="1"/>
            </p:nvSpPr>
            <p:spPr bwMode="gray">
              <a:xfrm>
                <a:off x="192" y="576"/>
                <a:ext cx="5376" cy="0"/>
              </a:xfrm>
              <a:prstGeom prst="line">
                <a:avLst/>
              </a:prstGeom>
              <a:noFill/>
              <a:ln w="19050">
                <a:solidFill>
                  <a:schemeClr val="tx2"/>
                </a:solidFill>
                <a:round/>
                <a:headEnd/>
                <a:tailEnd/>
              </a:ln>
              <a:effectLst/>
            </p:spPr>
            <p:txBody>
              <a:bodyPr/>
              <a:lstStyle/>
              <a:p>
                <a:pPr>
                  <a:defRPr/>
                </a:pPr>
                <a:endParaRPr lang="zh-CN" altLang="en-US"/>
              </a:p>
            </p:txBody>
          </p:sp>
        </p:grpSp>
        <p:pic>
          <p:nvPicPr>
            <p:cNvPr id="5" name="Picture 371" descr="Untitled-4 copy"/>
            <p:cNvPicPr>
              <a:picLocks noChangeAspect="1" noChangeArrowheads="1"/>
            </p:cNvPicPr>
            <p:nvPr userDrawn="1"/>
          </p:nvPicPr>
          <p:blipFill>
            <a:blip r:embed="rId3" cstate="print"/>
            <a:srcRect/>
            <a:stretch>
              <a:fillRect/>
            </a:stretch>
          </p:blipFill>
          <p:spPr bwMode="gray">
            <a:xfrm>
              <a:off x="346" y="1254"/>
              <a:ext cx="71" cy="77"/>
            </a:xfrm>
            <a:prstGeom prst="rect">
              <a:avLst/>
            </a:prstGeom>
            <a:noFill/>
            <a:ln w="9525">
              <a:noFill/>
              <a:miter lim="800000"/>
              <a:headEnd/>
              <a:tailEnd/>
            </a:ln>
          </p:spPr>
        </p:pic>
      </p:grpSp>
      <p:pic>
        <p:nvPicPr>
          <p:cNvPr id="8" name="Picture 429" descr="http://pic.hust.edu.cn/pic/nav/803.jpg">
            <a:hlinkClick r:id="rId4"/>
          </p:cNvPr>
          <p:cNvPicPr>
            <a:picLocks noChangeAspect="1" noChangeArrowheads="1"/>
          </p:cNvPicPr>
          <p:nvPr userDrawn="1"/>
        </p:nvPicPr>
        <p:blipFill>
          <a:blip r:embed="rId5" cstate="print"/>
          <a:srcRect/>
          <a:stretch>
            <a:fillRect/>
          </a:stretch>
        </p:blipFill>
        <p:spPr bwMode="auto">
          <a:xfrm>
            <a:off x="7177618" y="6143625"/>
            <a:ext cx="1680633" cy="757238"/>
          </a:xfrm>
          <a:prstGeom prst="rect">
            <a:avLst/>
          </a:prstGeom>
          <a:noFill/>
          <a:ln w="9525">
            <a:noFill/>
            <a:miter lim="800000"/>
            <a:headEnd/>
            <a:tailEnd/>
          </a:ln>
        </p:spPr>
      </p:pic>
      <p:pic>
        <p:nvPicPr>
          <p:cNvPr id="9" name="Picture 433" descr="http://pic.hust.edu.cn/pic/nav/1296.jpg">
            <a:hlinkClick r:id="rId6"/>
          </p:cNvPr>
          <p:cNvPicPr>
            <a:picLocks noChangeAspect="1" noChangeArrowheads="1"/>
          </p:cNvPicPr>
          <p:nvPr userDrawn="1"/>
        </p:nvPicPr>
        <p:blipFill>
          <a:blip r:embed="rId7" cstate="print"/>
          <a:srcRect/>
          <a:stretch>
            <a:fillRect/>
          </a:stretch>
        </p:blipFill>
        <p:spPr bwMode="auto">
          <a:xfrm>
            <a:off x="10511368" y="4598989"/>
            <a:ext cx="1680633" cy="758825"/>
          </a:xfrm>
          <a:prstGeom prst="rect">
            <a:avLst/>
          </a:prstGeom>
          <a:noFill/>
          <a:ln w="9525">
            <a:noFill/>
            <a:miter lim="800000"/>
            <a:headEnd/>
            <a:tailEnd/>
          </a:ln>
        </p:spPr>
      </p:pic>
      <p:pic>
        <p:nvPicPr>
          <p:cNvPr id="10" name="Picture 435" descr="http://pic.hust.edu.cn/pic/nav/1376.jpg">
            <a:hlinkClick r:id="rId8"/>
          </p:cNvPr>
          <p:cNvPicPr>
            <a:picLocks noChangeAspect="1" noChangeArrowheads="1"/>
          </p:cNvPicPr>
          <p:nvPr userDrawn="1"/>
        </p:nvPicPr>
        <p:blipFill>
          <a:blip r:embed="rId9" cstate="print"/>
          <a:srcRect/>
          <a:stretch>
            <a:fillRect/>
          </a:stretch>
        </p:blipFill>
        <p:spPr bwMode="auto">
          <a:xfrm>
            <a:off x="10511368" y="6100764"/>
            <a:ext cx="1680633" cy="757237"/>
          </a:xfrm>
          <a:prstGeom prst="rect">
            <a:avLst/>
          </a:prstGeom>
          <a:noFill/>
          <a:ln w="9525">
            <a:noFill/>
            <a:miter lim="800000"/>
            <a:headEnd/>
            <a:tailEnd/>
          </a:ln>
        </p:spPr>
      </p:pic>
      <p:pic>
        <p:nvPicPr>
          <p:cNvPr id="11" name="Picture 437" descr="http://pic.hust.edu.cn/pic/nav/1394.jpg">
            <a:hlinkClick r:id="rId10"/>
          </p:cNvPr>
          <p:cNvPicPr>
            <a:picLocks noChangeAspect="1" noChangeArrowheads="1"/>
          </p:cNvPicPr>
          <p:nvPr userDrawn="1"/>
        </p:nvPicPr>
        <p:blipFill>
          <a:blip r:embed="rId11" cstate="print"/>
          <a:srcRect/>
          <a:stretch>
            <a:fillRect/>
          </a:stretch>
        </p:blipFill>
        <p:spPr bwMode="auto">
          <a:xfrm>
            <a:off x="8858252" y="5386389"/>
            <a:ext cx="1680633" cy="757237"/>
          </a:xfrm>
          <a:prstGeom prst="rect">
            <a:avLst/>
          </a:prstGeom>
          <a:noFill/>
          <a:ln w="9525">
            <a:noFill/>
            <a:miter lim="800000"/>
            <a:headEnd/>
            <a:tailEnd/>
          </a:ln>
        </p:spPr>
      </p:pic>
      <p:pic>
        <p:nvPicPr>
          <p:cNvPr id="12" name="Picture 439" descr="http://pic.hust.edu.cn/pic/nav/1421.jpg">
            <a:hlinkClick r:id="rId12"/>
          </p:cNvPr>
          <p:cNvPicPr>
            <a:picLocks noChangeAspect="1" noChangeArrowheads="1"/>
          </p:cNvPicPr>
          <p:nvPr userDrawn="1"/>
        </p:nvPicPr>
        <p:blipFill>
          <a:blip r:embed="rId13" cstate="print"/>
          <a:srcRect/>
          <a:stretch>
            <a:fillRect/>
          </a:stretch>
        </p:blipFill>
        <p:spPr bwMode="auto">
          <a:xfrm>
            <a:off x="8858252" y="6127751"/>
            <a:ext cx="1680633" cy="758825"/>
          </a:xfrm>
          <a:prstGeom prst="rect">
            <a:avLst/>
          </a:prstGeom>
          <a:noFill/>
          <a:ln w="9525">
            <a:noFill/>
            <a:miter lim="800000"/>
            <a:headEnd/>
            <a:tailEnd/>
          </a:ln>
        </p:spPr>
      </p:pic>
      <p:pic>
        <p:nvPicPr>
          <p:cNvPr id="13" name="Picture 441" descr="http://pic.hust.edu.cn/pic/nav/1428.jpg">
            <a:hlinkClick r:id="rId14"/>
          </p:cNvPr>
          <p:cNvPicPr>
            <a:picLocks noChangeAspect="1" noChangeArrowheads="1"/>
          </p:cNvPicPr>
          <p:nvPr userDrawn="1"/>
        </p:nvPicPr>
        <p:blipFill>
          <a:blip r:embed="rId15" cstate="print"/>
          <a:srcRect/>
          <a:stretch>
            <a:fillRect/>
          </a:stretch>
        </p:blipFill>
        <p:spPr bwMode="auto">
          <a:xfrm>
            <a:off x="10511368" y="5357814"/>
            <a:ext cx="1680633" cy="757237"/>
          </a:xfrm>
          <a:prstGeom prst="rect">
            <a:avLst/>
          </a:prstGeom>
          <a:noFill/>
          <a:ln w="9525">
            <a:noFill/>
            <a:miter lim="800000"/>
            <a:headEnd/>
            <a:tailEnd/>
          </a:ln>
        </p:spPr>
      </p:pic>
      <p:graphicFrame>
        <p:nvGraphicFramePr>
          <p:cNvPr id="14" name="Object 442"/>
          <p:cNvGraphicFramePr>
            <a:graphicFrameLocks noChangeAspect="1"/>
          </p:cNvGraphicFramePr>
          <p:nvPr/>
        </p:nvGraphicFramePr>
        <p:xfrm>
          <a:off x="95251" y="34925"/>
          <a:ext cx="2063749" cy="1162050"/>
        </p:xfrm>
        <a:graphic>
          <a:graphicData uri="http://schemas.openxmlformats.org/presentationml/2006/ole">
            <mc:AlternateContent xmlns:mc="http://schemas.openxmlformats.org/markup-compatibility/2006">
              <mc:Choice xmlns:v="urn:schemas-microsoft-com:vml" Requires="v">
                <p:oleObj spid="_x0000_s33845" name="位图图像" r:id="rId16" imgW="2247619" imgH="1685714" progId="PBrush">
                  <p:embed/>
                </p:oleObj>
              </mc:Choice>
              <mc:Fallback>
                <p:oleObj name="位图图像" r:id="rId16" imgW="2247619" imgH="1685714" progId="PBrush">
                  <p:embed/>
                  <p:pic>
                    <p:nvPicPr>
                      <p:cNvPr id="0"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251" y="34925"/>
                        <a:ext cx="2063749"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4" name="Rectangle 2"/>
          <p:cNvSpPr>
            <a:spLocks noGrp="1" noChangeArrowheads="1"/>
          </p:cNvSpPr>
          <p:nvPr>
            <p:ph type="ctrTitle"/>
          </p:nvPr>
        </p:nvSpPr>
        <p:spPr bwMode="gray">
          <a:xfrm>
            <a:off x="857213" y="2285992"/>
            <a:ext cx="10668000" cy="533400"/>
          </a:xfrm>
        </p:spPr>
        <p:txBody>
          <a:bodyPr/>
          <a:lstStyle>
            <a:lvl1pPr algn="r">
              <a:defRPr sz="4800" b="1">
                <a:solidFill>
                  <a:schemeClr val="tx1"/>
                </a:solidFill>
              </a:defRPr>
            </a:lvl1pPr>
          </a:lstStyle>
          <a:p>
            <a:r>
              <a:rPr lang="zh-CN" altLang="en-US" dirty="0" smtClean="0"/>
              <a:t>单击此处编辑母版标题样式</a:t>
            </a:r>
            <a:endParaRPr lang="en-US" altLang="zh-CN" dirty="0"/>
          </a:p>
        </p:txBody>
      </p:sp>
      <p:sp>
        <p:nvSpPr>
          <p:cNvPr id="15" name="Rectangle 5"/>
          <p:cNvSpPr>
            <a:spLocks noGrp="1" noChangeArrowheads="1"/>
          </p:cNvSpPr>
          <p:nvPr>
            <p:ph type="ftr" sz="quarter" idx="10"/>
          </p:nvPr>
        </p:nvSpPr>
        <p:spPr>
          <a:xfrm>
            <a:off x="2743201" y="6596064"/>
            <a:ext cx="1191684" cy="244475"/>
          </a:xfrm>
        </p:spPr>
        <p:txBody>
          <a:bodyPr/>
          <a:lstStyle>
            <a:lvl1pPr algn="ctr">
              <a:defRPr sz="1200">
                <a:solidFill>
                  <a:srgbClr val="000000"/>
                </a:solidFill>
              </a:defRPr>
            </a:lvl1pPr>
          </a:lstStyle>
          <a:p>
            <a:pPr>
              <a:defRPr/>
            </a:pPr>
            <a:endParaRPr lang="zh-CN" altLang="zh-CN"/>
          </a:p>
        </p:txBody>
      </p:sp>
      <p:sp>
        <p:nvSpPr>
          <p:cNvPr id="16" name="Rectangle 373"/>
          <p:cNvSpPr>
            <a:spLocks noGrp="1" noChangeArrowheads="1"/>
          </p:cNvSpPr>
          <p:nvPr>
            <p:ph type="sldNum" sz="quarter" idx="11"/>
          </p:nvPr>
        </p:nvSpPr>
        <p:spPr>
          <a:xfrm>
            <a:off x="4064000" y="6596064"/>
            <a:ext cx="1117600" cy="261937"/>
          </a:xfrm>
        </p:spPr>
        <p:txBody>
          <a:bodyPr/>
          <a:lstStyle>
            <a:lvl1pPr>
              <a:defRPr/>
            </a:lvl1pPr>
          </a:lstStyle>
          <a:p>
            <a:pPr>
              <a:defRPr/>
            </a:pPr>
            <a:fld id="{A6901B15-51C5-4543-8646-27AED7159C2B}" type="slidenum">
              <a:rPr lang="en-US" altLang="zh-CN"/>
              <a:pPr>
                <a:defRPr/>
              </a:pPr>
              <a:t>‹#›</a:t>
            </a:fld>
            <a:endParaRPr lang="en-US" altLang="zh-CN"/>
          </a:p>
        </p:txBody>
      </p:sp>
      <p:sp>
        <p:nvSpPr>
          <p:cNvPr id="17" name="Rectangle 374"/>
          <p:cNvSpPr>
            <a:spLocks noGrp="1" noChangeArrowheads="1"/>
          </p:cNvSpPr>
          <p:nvPr>
            <p:ph type="dt" sz="half" idx="12"/>
          </p:nvPr>
        </p:nvSpPr>
        <p:spPr>
          <a:xfrm>
            <a:off x="0" y="6596064"/>
            <a:ext cx="2540000" cy="261937"/>
          </a:xfrm>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6B664153-0567-4266-A1CF-C85856699692}" type="slidenum">
              <a:rPr lang="en-US" altLang="zh-CN"/>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64600" y="152400"/>
            <a:ext cx="28194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152400"/>
            <a:ext cx="82550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6D014B58-9775-4ADF-8599-FCF19B567336}" type="slidenum">
              <a:rPr lang="en-US" altLang="zh-CN"/>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122239"/>
            <a:ext cx="109728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8400"/>
            <a:ext cx="2844800" cy="457200"/>
          </a:xfrm>
        </p:spPr>
        <p:txBody>
          <a:bodyPr/>
          <a:lstStyle>
            <a:lvl1pPr>
              <a:defRPr/>
            </a:lvl1pPr>
          </a:lstStyle>
          <a:p>
            <a:fld id="{C285B97C-4984-4D90-BB7F-9267A46A8EAA}"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22238"/>
            <a:ext cx="10058400" cy="1295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719263"/>
            <a:ext cx="53848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719264"/>
            <a:ext cx="53848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1"/>
            <a:ext cx="53848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8400"/>
            <a:ext cx="2844800" cy="457200"/>
          </a:xfrm>
        </p:spPr>
        <p:txBody>
          <a:bodyPr/>
          <a:lstStyle>
            <a:lvl1pPr>
              <a:defRPr/>
            </a:lvl1pPr>
          </a:lstStyle>
          <a:p>
            <a:fld id="{D0D97967-A9A2-458E-94DE-7330BAA8A5F8}"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534584" y="141289"/>
            <a:ext cx="9457267" cy="9112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02784" y="1341439"/>
            <a:ext cx="5080000" cy="2319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385984" y="1341439"/>
            <a:ext cx="5080000" cy="2319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102784" y="3813175"/>
            <a:ext cx="5080000" cy="2319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385984" y="3813175"/>
            <a:ext cx="5080000" cy="2319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549400" y="6243638"/>
            <a:ext cx="2540000" cy="457200"/>
          </a:xfrm>
        </p:spPr>
        <p:txBody>
          <a:bodyPr/>
          <a:lstStyle>
            <a:lvl1pPr>
              <a:defRPr/>
            </a:lvl1pPr>
          </a:lstStyle>
          <a:p>
            <a:fld id="{4A032F75-A15D-458C-9C4C-227C93E5E9B4}" type="datetime1">
              <a:rPr lang="zh-CN" altLang="en-US"/>
              <a:pPr/>
              <a:t>2021/9/18</a:t>
            </a:fld>
            <a:endParaRPr lang="en-US" altLang="zh-CN"/>
          </a:p>
        </p:txBody>
      </p:sp>
      <p:sp>
        <p:nvSpPr>
          <p:cNvPr id="8" name="页脚占位符 7"/>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9389533" y="6243638"/>
            <a:ext cx="2540000" cy="457200"/>
          </a:xfrm>
        </p:spPr>
        <p:txBody>
          <a:bodyPr/>
          <a:lstStyle>
            <a:lvl1pPr>
              <a:defRPr/>
            </a:lvl1pPr>
          </a:lstStyle>
          <a:p>
            <a:fld id="{8D0B7EA0-3541-4F33-A391-F33A6298DEE1}"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TextBox 6"/>
          <p:cNvSpPr txBox="1"/>
          <p:nvPr userDrawn="1"/>
        </p:nvSpPr>
        <p:spPr>
          <a:xfrm>
            <a:off x="0" y="6457914"/>
            <a:ext cx="12192000" cy="400110"/>
          </a:xfrm>
          <a:prstGeom prst="rect">
            <a:avLst/>
          </a:prstGeom>
          <a:solidFill>
            <a:schemeClr val="tx2">
              <a:alpha val="32000"/>
            </a:schemeClr>
          </a:solidFill>
        </p:spPr>
        <p:txBody>
          <a:bodyPr wrap="square" rtlCol="0">
            <a:spAutoFit/>
          </a:bodyPr>
          <a:lstStyle/>
          <a:p>
            <a:r>
              <a:rPr lang="zh-CN" altLang="en-US" sz="2000" b="1" dirty="0" smtClean="0">
                <a:solidFill>
                  <a:srgbClr val="7030A0"/>
                </a:solidFill>
              </a:rPr>
              <a:t>自动化学院</a:t>
            </a:r>
          </a:p>
        </p:txBody>
      </p:sp>
      <p:sp>
        <p:nvSpPr>
          <p:cNvPr id="2" name="标题 1"/>
          <p:cNvSpPr>
            <a:spLocks noGrp="1"/>
          </p:cNvSpPr>
          <p:nvPr>
            <p:ph type="title"/>
          </p:nvPr>
        </p:nvSpPr>
        <p:spPr/>
        <p:txBody>
          <a:bodyPr/>
          <a:lstStyle>
            <a:lvl1pPr>
              <a:defRPr b="1">
                <a:solidFill>
                  <a:schemeClr val="tx1"/>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xfrm>
            <a:off x="11074400" y="6429396"/>
            <a:ext cx="1117600" cy="357166"/>
          </a:xfrm>
          <a:ln/>
        </p:spPr>
        <p:txBody>
          <a:bodyPr/>
          <a:lstStyle>
            <a:lvl1pPr>
              <a:defRPr sz="2000" b="1">
                <a:solidFill>
                  <a:srgbClr val="7030A0"/>
                </a:solidFill>
                <a:latin typeface="Times New Roman" pitchFamily="18" charset="0"/>
                <a:cs typeface="Times New Roman" pitchFamily="18" charset="0"/>
              </a:defRPr>
            </a:lvl1pPr>
          </a:lstStyle>
          <a:p>
            <a:pPr>
              <a:defRPr/>
            </a:pPr>
            <a:fld id="{31E287EE-1289-4991-82CE-EFE584F53F4F}" type="slidenum">
              <a:rPr lang="en-US" altLang="zh-CN" smtClean="0"/>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89531B8F-3516-42C3-83A0-0BE91B683E0A}" type="slidenum">
              <a:rPr lang="en-US" altLang="zh-CN"/>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6400" y="1066800"/>
            <a:ext cx="553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46800" y="1066800"/>
            <a:ext cx="553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CA6EEC58-89F5-441E-A838-5B7BA2476FEC}" type="slidenum">
              <a:rPr lang="en-US" altLang="zh-CN"/>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1"/>
          </p:nvPr>
        </p:nvSpPr>
        <p:spPr>
          <a:ln/>
        </p:spPr>
        <p:txBody>
          <a:bodyPr/>
          <a:lstStyle>
            <a:lvl1pPr>
              <a:defRPr/>
            </a:lvl1pPr>
          </a:lstStyle>
          <a:p>
            <a:pPr>
              <a:defRPr/>
            </a:pPr>
            <a:fld id="{6AD9BBF3-2E5D-4C72-85D8-0F814F1E616B}" type="slidenum">
              <a:rPr lang="en-US" altLang="zh-CN"/>
              <a:pPr>
                <a:defRPr/>
              </a:pPr>
              <a:t>‹#›</a:t>
            </a:fld>
            <a:endParaRPr lang="en-US" altLang="zh-CN"/>
          </a:p>
        </p:txBody>
      </p:sp>
      <p:sp>
        <p:nvSpPr>
          <p:cNvPr id="9"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1"/>
          </p:nvPr>
        </p:nvSpPr>
        <p:spPr>
          <a:ln/>
        </p:spPr>
        <p:txBody>
          <a:bodyPr/>
          <a:lstStyle>
            <a:lvl1pPr>
              <a:defRPr/>
            </a:lvl1pPr>
          </a:lstStyle>
          <a:p>
            <a:pPr>
              <a:defRPr/>
            </a:pPr>
            <a:fld id="{8916E4C9-78BD-4F77-9C38-0D0B943F93F0}" type="slidenum">
              <a:rPr lang="en-US" altLang="zh-CN"/>
              <a:pPr>
                <a:defRPr/>
              </a:pPr>
              <a:t>‹#›</a:t>
            </a:fld>
            <a:endParaRPr lang="en-US" altLang="zh-CN"/>
          </a:p>
        </p:txBody>
      </p:sp>
      <p:sp>
        <p:nvSpPr>
          <p:cNvPr id="5"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3" name="Rectangle 6"/>
          <p:cNvSpPr>
            <a:spLocks noGrp="1" noChangeArrowheads="1"/>
          </p:cNvSpPr>
          <p:nvPr>
            <p:ph type="sldNum" sz="quarter" idx="11"/>
          </p:nvPr>
        </p:nvSpPr>
        <p:spPr>
          <a:ln/>
        </p:spPr>
        <p:txBody>
          <a:bodyPr/>
          <a:lstStyle>
            <a:lvl1pPr>
              <a:defRPr/>
            </a:lvl1pPr>
          </a:lstStyle>
          <a:p>
            <a:pPr>
              <a:defRPr/>
            </a:pPr>
            <a:fld id="{8EDB171D-A1F9-42E8-BD2B-16AA89E5910B}" type="slidenum">
              <a:rPr lang="en-US" altLang="zh-CN"/>
              <a:pPr>
                <a:defRPr/>
              </a:pPr>
              <a:t>‹#›</a:t>
            </a:fld>
            <a:endParaRPr lang="en-US" altLang="zh-CN"/>
          </a:p>
        </p:txBody>
      </p:sp>
      <p:sp>
        <p:nvSpPr>
          <p:cNvPr id="4"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C13011E7-3EAE-47CA-A409-CC810C5F1C95}" type="slidenum">
              <a:rPr lang="en-US" altLang="zh-CN"/>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85E88B96-F116-4CAD-A388-A6B52ED373EE}" type="slidenum">
              <a:rPr lang="en-US" altLang="zh-CN"/>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50" name="Freeform 126"/>
          <p:cNvSpPr>
            <a:spLocks/>
          </p:cNvSpPr>
          <p:nvPr/>
        </p:nvSpPr>
        <p:spPr bwMode="gray">
          <a:xfrm>
            <a:off x="-16933" y="342900"/>
            <a:ext cx="8043333" cy="679450"/>
          </a:xfrm>
          <a:custGeom>
            <a:avLst/>
            <a:gdLst/>
            <a:ahLst/>
            <a:cxnLst>
              <a:cxn ang="0">
                <a:pos x="0" y="0"/>
              </a:cxn>
              <a:cxn ang="0">
                <a:pos x="3800" y="0"/>
              </a:cxn>
              <a:cxn ang="0">
                <a:pos x="3456" y="428"/>
              </a:cxn>
            </a:cxnLst>
            <a:rect l="0" t="0" r="r" b="b"/>
            <a:pathLst>
              <a:path w="3800" h="428">
                <a:moveTo>
                  <a:pt x="0" y="0"/>
                </a:moveTo>
                <a:lnTo>
                  <a:pt x="3800" y="0"/>
                </a:lnTo>
                <a:lnTo>
                  <a:pt x="3456" y="428"/>
                </a:lnTo>
              </a:path>
            </a:pathLst>
          </a:custGeom>
          <a:noFill/>
          <a:ln w="9525">
            <a:noFill/>
            <a:round/>
            <a:headEnd/>
            <a:tailEnd/>
          </a:ln>
          <a:effectLst/>
        </p:spPr>
        <p:txBody>
          <a:bodyPr wrap="none" anchor="ctr"/>
          <a:lstStyle/>
          <a:p>
            <a:pPr>
              <a:defRPr/>
            </a:pPr>
            <a:endParaRPr lang="zh-CN" altLang="en-US">
              <a:ea typeface="宋体" pitchFamily="2" charset="-122"/>
            </a:endParaRPr>
          </a:p>
        </p:txBody>
      </p:sp>
      <p:sp>
        <p:nvSpPr>
          <p:cNvPr id="1029" name="Rectangle 5"/>
          <p:cNvSpPr>
            <a:spLocks noGrp="1" noChangeArrowheads="1"/>
          </p:cNvSpPr>
          <p:nvPr>
            <p:ph type="ftr" sz="quarter" idx="3"/>
          </p:nvPr>
        </p:nvSpPr>
        <p:spPr bwMode="gray">
          <a:xfrm>
            <a:off x="7620000" y="648335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Arial" charset="0"/>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gray">
          <a:xfrm>
            <a:off x="10566400" y="647700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charset="-122"/>
              </a:defRPr>
            </a:lvl1pPr>
          </a:lstStyle>
          <a:p>
            <a:pPr>
              <a:defRPr/>
            </a:pPr>
            <a:fld id="{063D80F8-DC27-48CA-A22D-C490E6572308}" type="slidenum">
              <a:rPr lang="en-US" altLang="zh-CN"/>
              <a:pPr>
                <a:defRPr/>
              </a:pPr>
              <a:t>‹#›</a:t>
            </a:fld>
            <a:endParaRPr lang="en-US" altLang="zh-CN"/>
          </a:p>
        </p:txBody>
      </p:sp>
      <p:sp>
        <p:nvSpPr>
          <p:cNvPr id="1028" name="Rectangle 4"/>
          <p:cNvSpPr>
            <a:spLocks noGrp="1" noChangeArrowheads="1"/>
          </p:cNvSpPr>
          <p:nvPr>
            <p:ph type="dt" sz="half" idx="2"/>
          </p:nvPr>
        </p:nvSpPr>
        <p:spPr bwMode="gray">
          <a:xfrm>
            <a:off x="4978400" y="647700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ea typeface="宋体" charset="-122"/>
              </a:defRPr>
            </a:lvl1pPr>
          </a:lstStyle>
          <a:p>
            <a:pPr>
              <a:defRPr/>
            </a:pPr>
            <a:endParaRPr lang="en-US" altLang="zh-CN"/>
          </a:p>
        </p:txBody>
      </p:sp>
      <p:sp>
        <p:nvSpPr>
          <p:cNvPr id="1032" name="Rectangle 3"/>
          <p:cNvSpPr>
            <a:spLocks noGrp="1" noChangeArrowheads="1"/>
          </p:cNvSpPr>
          <p:nvPr>
            <p:ph type="body" idx="1"/>
          </p:nvPr>
        </p:nvSpPr>
        <p:spPr bwMode="gray">
          <a:xfrm>
            <a:off x="406400" y="1066800"/>
            <a:ext cx="11277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grpSp>
        <p:nvGrpSpPr>
          <p:cNvPr id="1033" name="Group 191"/>
          <p:cNvGrpSpPr>
            <a:grpSpLocks/>
          </p:cNvGrpSpPr>
          <p:nvPr/>
        </p:nvGrpSpPr>
        <p:grpSpPr bwMode="auto">
          <a:xfrm>
            <a:off x="406400" y="800101"/>
            <a:ext cx="11169651" cy="131763"/>
            <a:chOff x="192" y="498"/>
            <a:chExt cx="5376" cy="78"/>
          </a:xfrm>
        </p:grpSpPr>
        <p:grpSp>
          <p:nvGrpSpPr>
            <p:cNvPr id="1035" name="Group 192"/>
            <p:cNvGrpSpPr>
              <a:grpSpLocks/>
            </p:cNvGrpSpPr>
            <p:nvPr userDrawn="1"/>
          </p:nvGrpSpPr>
          <p:grpSpPr bwMode="auto">
            <a:xfrm>
              <a:off x="192" y="498"/>
              <a:ext cx="5376" cy="78"/>
              <a:chOff x="192" y="498"/>
              <a:chExt cx="5376" cy="78"/>
            </a:xfrm>
          </p:grpSpPr>
          <p:sp>
            <p:nvSpPr>
              <p:cNvPr id="1217" name="Rectangle 193"/>
              <p:cNvSpPr>
                <a:spLocks noChangeArrowheads="1"/>
              </p:cNvSpPr>
              <p:nvPr userDrawn="1"/>
            </p:nvSpPr>
            <p:spPr bwMode="gray">
              <a:xfrm>
                <a:off x="192" y="498"/>
                <a:ext cx="1488" cy="78"/>
              </a:xfrm>
              <a:prstGeom prst="rect">
                <a:avLst/>
              </a:prstGeom>
              <a:solidFill>
                <a:schemeClr val="tx2"/>
              </a:solidFill>
              <a:ln w="9525">
                <a:noFill/>
                <a:miter lim="800000"/>
                <a:headEnd/>
                <a:tailEnd/>
              </a:ln>
              <a:effectLst/>
            </p:spPr>
            <p:txBody>
              <a:bodyPr wrap="none" anchor="ctr"/>
              <a:lstStyle/>
              <a:p>
                <a:pPr>
                  <a:defRPr/>
                </a:pPr>
                <a:endParaRPr lang="zh-CN" altLang="en-US">
                  <a:ea typeface="宋体" pitchFamily="2" charset="-122"/>
                </a:endParaRPr>
              </a:p>
            </p:txBody>
          </p:sp>
          <p:sp>
            <p:nvSpPr>
              <p:cNvPr id="1218" name="Line 194"/>
              <p:cNvSpPr>
                <a:spLocks noChangeShapeType="1"/>
              </p:cNvSpPr>
              <p:nvPr userDrawn="1"/>
            </p:nvSpPr>
            <p:spPr bwMode="gray">
              <a:xfrm>
                <a:off x="192" y="576"/>
                <a:ext cx="5376" cy="0"/>
              </a:xfrm>
              <a:prstGeom prst="line">
                <a:avLst/>
              </a:prstGeom>
              <a:noFill/>
              <a:ln w="19050">
                <a:solidFill>
                  <a:schemeClr val="tx2"/>
                </a:solidFill>
                <a:round/>
                <a:headEnd/>
                <a:tailEnd/>
              </a:ln>
              <a:effectLst/>
            </p:spPr>
            <p:txBody>
              <a:bodyPr/>
              <a:lstStyle/>
              <a:p>
                <a:pPr>
                  <a:defRPr/>
                </a:pPr>
                <a:endParaRPr lang="zh-CN" altLang="en-US"/>
              </a:p>
            </p:txBody>
          </p:sp>
        </p:grpSp>
        <p:pic>
          <p:nvPicPr>
            <p:cNvPr id="1036" name="Picture 195" descr="Untitled-4 copy"/>
            <p:cNvPicPr>
              <a:picLocks noChangeAspect="1" noChangeArrowheads="1"/>
            </p:cNvPicPr>
            <p:nvPr userDrawn="1"/>
          </p:nvPicPr>
          <p:blipFill>
            <a:blip r:embed="rId17" cstate="print"/>
            <a:srcRect/>
            <a:stretch>
              <a:fillRect/>
            </a:stretch>
          </p:blipFill>
          <p:spPr bwMode="gray">
            <a:xfrm>
              <a:off x="300" y="504"/>
              <a:ext cx="72" cy="72"/>
            </a:xfrm>
            <a:prstGeom prst="rect">
              <a:avLst/>
            </a:prstGeom>
            <a:noFill/>
            <a:ln w="9525">
              <a:noFill/>
              <a:miter lim="800000"/>
              <a:headEnd/>
              <a:tailEnd/>
            </a:ln>
          </p:spPr>
        </p:pic>
      </p:grpSp>
      <p:sp>
        <p:nvSpPr>
          <p:cNvPr id="1034" name="Rectangle 2"/>
          <p:cNvSpPr>
            <a:spLocks noGrp="1" noChangeArrowheads="1"/>
          </p:cNvSpPr>
          <p:nvPr>
            <p:ph type="title"/>
          </p:nvPr>
        </p:nvSpPr>
        <p:spPr bwMode="black">
          <a:xfrm>
            <a:off x="406400" y="152401"/>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aphicFrame>
        <p:nvGraphicFramePr>
          <p:cNvPr id="1026" name="Object 267"/>
          <p:cNvGraphicFramePr>
            <a:graphicFrameLocks noChangeAspect="1"/>
          </p:cNvGraphicFramePr>
          <p:nvPr/>
        </p:nvGraphicFramePr>
        <p:xfrm>
          <a:off x="10621433" y="42864"/>
          <a:ext cx="1524000" cy="858837"/>
        </p:xfrm>
        <a:graphic>
          <a:graphicData uri="http://schemas.openxmlformats.org/presentationml/2006/ole">
            <mc:AlternateContent xmlns:mc="http://schemas.openxmlformats.org/markup-compatibility/2006">
              <mc:Choice xmlns:v="urn:schemas-microsoft-com:vml" Requires="v">
                <p:oleObj spid="_x0000_s1077" name="位图图像" r:id="rId18" imgW="2247619" imgH="1685714" progId="PBrush">
                  <p:embed/>
                </p:oleObj>
              </mc:Choice>
              <mc:Fallback>
                <p:oleObj name="位图图像" r:id="rId18" imgW="2247619" imgH="1685714" progId="PBrush">
                  <p:embed/>
                  <p:pic>
                    <p:nvPicPr>
                      <p:cNvPr id="0" name="Picture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21433" y="42864"/>
                        <a:ext cx="1524000" cy="858837"/>
                      </a:xfrm>
                      <a:prstGeom prst="rect">
                        <a:avLst/>
                      </a:prstGeom>
                      <a:noFill/>
                      <a:ln>
                        <a:noFill/>
                      </a:ln>
                      <a:effectLst/>
                      <a:extLst>
                        <a:ext uri="{909E8E84-426E-40DD-AFC4-6F175D3DCCD1}">
                          <a14:hiddenFill xmlns:a14="http://schemas.microsoft.com/office/drawing/2010/main">
                            <a:solidFill>
                              <a:srgbClr val="9FD56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ED9C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3" r:id="rId12"/>
    <p:sldLayoutId id="2147483914" r:id="rId13"/>
    <p:sldLayoutId id="214748391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96.bin"/><Relationship Id="rId18" Type="http://schemas.openxmlformats.org/officeDocument/2006/relationships/image" Target="../media/image91.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88.wmf"/><Relationship Id="rId17" Type="http://schemas.openxmlformats.org/officeDocument/2006/relationships/oleObject" Target="../embeddings/oleObject98.bin"/><Relationship Id="rId2" Type="http://schemas.openxmlformats.org/officeDocument/2006/relationships/slideLayout" Target="../slideLayouts/slideLayout2.xml"/><Relationship Id="rId16" Type="http://schemas.openxmlformats.org/officeDocument/2006/relationships/image" Target="../media/image90.wmf"/><Relationship Id="rId20" Type="http://schemas.openxmlformats.org/officeDocument/2006/relationships/image" Target="../media/image92.wmf"/><Relationship Id="rId1" Type="http://schemas.openxmlformats.org/officeDocument/2006/relationships/vmlDrawing" Target="../drawings/vmlDrawing9.vml"/><Relationship Id="rId6" Type="http://schemas.openxmlformats.org/officeDocument/2006/relationships/image" Target="../media/image85.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87.wmf"/><Relationship Id="rId19" Type="http://schemas.openxmlformats.org/officeDocument/2006/relationships/oleObject" Target="../embeddings/oleObject99.bin"/><Relationship Id="rId4" Type="http://schemas.openxmlformats.org/officeDocument/2006/relationships/image" Target="../media/image84.wmf"/><Relationship Id="rId9" Type="http://schemas.openxmlformats.org/officeDocument/2006/relationships/oleObject" Target="../embeddings/oleObject94.bin"/><Relationship Id="rId14" Type="http://schemas.openxmlformats.org/officeDocument/2006/relationships/image" Target="../media/image8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9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98.wmf"/><Relationship Id="rId3" Type="http://schemas.openxmlformats.org/officeDocument/2006/relationships/image" Target="../media/image99.png"/><Relationship Id="rId7" Type="http://schemas.openxmlformats.org/officeDocument/2006/relationships/image" Target="../media/image95.wmf"/><Relationship Id="rId12"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02.bin"/><Relationship Id="rId11" Type="http://schemas.openxmlformats.org/officeDocument/2006/relationships/image" Target="../media/image97.wmf"/><Relationship Id="rId5" Type="http://schemas.openxmlformats.org/officeDocument/2006/relationships/image" Target="../media/image94.w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96.wmf"/></Relationships>
</file>

<file path=ppt/slides/_rels/slide13.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1.wmf"/><Relationship Id="rId5" Type="http://schemas.openxmlformats.org/officeDocument/2006/relationships/oleObject" Target="../embeddings/oleObject107.bin"/><Relationship Id="rId4" Type="http://schemas.openxmlformats.org/officeDocument/2006/relationships/image" Target="../media/image100.wmf"/></Relationships>
</file>

<file path=ppt/slides/_rels/slide14.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14.bin"/><Relationship Id="rId18" Type="http://schemas.openxmlformats.org/officeDocument/2006/relationships/image" Target="../media/image93.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7.wmf"/><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109.wmf"/><Relationship Id="rId1" Type="http://schemas.openxmlformats.org/officeDocument/2006/relationships/vmlDrawing" Target="../drawings/vmlDrawing13.vml"/><Relationship Id="rId6" Type="http://schemas.openxmlformats.org/officeDocument/2006/relationships/image" Target="../media/image104.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12.bin"/><Relationship Id="rId14" Type="http://schemas.openxmlformats.org/officeDocument/2006/relationships/image" Target="../media/image10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14.wmf"/><Relationship Id="rId3" Type="http://schemas.openxmlformats.org/officeDocument/2006/relationships/notesSlide" Target="../notesSlides/notesSlide3.xml"/><Relationship Id="rId7" Type="http://schemas.openxmlformats.org/officeDocument/2006/relationships/image" Target="../media/image111.wmf"/><Relationship Id="rId12"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18.bin"/><Relationship Id="rId11" Type="http://schemas.openxmlformats.org/officeDocument/2006/relationships/image" Target="../media/image113.wmf"/><Relationship Id="rId5" Type="http://schemas.openxmlformats.org/officeDocument/2006/relationships/image" Target="../media/image110.wmf"/><Relationship Id="rId15" Type="http://schemas.openxmlformats.org/officeDocument/2006/relationships/image" Target="../media/image115.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12.wmf"/><Relationship Id="rId14" Type="http://schemas.openxmlformats.org/officeDocument/2006/relationships/oleObject" Target="../embeddings/oleObject122.bin"/></Relationships>
</file>

<file path=ppt/slides/_rels/slide16.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28.bin"/><Relationship Id="rId18" Type="http://schemas.openxmlformats.org/officeDocument/2006/relationships/image" Target="../media/image123.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20.wmf"/><Relationship Id="rId17" Type="http://schemas.openxmlformats.org/officeDocument/2006/relationships/oleObject" Target="../embeddings/oleObject130.bin"/><Relationship Id="rId2" Type="http://schemas.openxmlformats.org/officeDocument/2006/relationships/slideLayout" Target="../slideLayouts/slideLayout2.xml"/><Relationship Id="rId16" Type="http://schemas.openxmlformats.org/officeDocument/2006/relationships/image" Target="../media/image122.wmf"/><Relationship Id="rId20" Type="http://schemas.openxmlformats.org/officeDocument/2006/relationships/image" Target="../media/image124.wmf"/><Relationship Id="rId1" Type="http://schemas.openxmlformats.org/officeDocument/2006/relationships/vmlDrawing" Target="../drawings/vmlDrawing15.vml"/><Relationship Id="rId6" Type="http://schemas.openxmlformats.org/officeDocument/2006/relationships/image" Target="../media/image117.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19.wmf"/><Relationship Id="rId19" Type="http://schemas.openxmlformats.org/officeDocument/2006/relationships/oleObject" Target="../embeddings/oleObject131.bin"/><Relationship Id="rId4" Type="http://schemas.openxmlformats.org/officeDocument/2006/relationships/image" Target="../media/image116.wmf"/><Relationship Id="rId9" Type="http://schemas.openxmlformats.org/officeDocument/2006/relationships/oleObject" Target="../embeddings/oleObject126.bin"/><Relationship Id="rId14" Type="http://schemas.openxmlformats.org/officeDocument/2006/relationships/image" Target="../media/image121.wmf"/></Relationships>
</file>

<file path=ppt/slides/_rels/slide17.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26.wmf"/><Relationship Id="rId11" Type="http://schemas.openxmlformats.org/officeDocument/2006/relationships/oleObject" Target="../embeddings/oleObject136.bin"/><Relationship Id="rId5" Type="http://schemas.openxmlformats.org/officeDocument/2006/relationships/oleObject" Target="../embeddings/oleObject133.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5.bin"/></Relationships>
</file>

<file path=ppt/slides/_rels/slide18.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30.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31.wmf"/><Relationship Id="rId4" Type="http://schemas.openxmlformats.org/officeDocument/2006/relationships/image" Target="../media/image129.wmf"/><Relationship Id="rId9" Type="http://schemas.openxmlformats.org/officeDocument/2006/relationships/oleObject" Target="../embeddings/oleObject140.bin"/></Relationships>
</file>

<file path=ppt/slides/_rels/slide19.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47.bin"/><Relationship Id="rId18" Type="http://schemas.openxmlformats.org/officeDocument/2006/relationships/image" Target="../media/image137.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35.wmf"/><Relationship Id="rId17" Type="http://schemas.openxmlformats.org/officeDocument/2006/relationships/oleObject" Target="../embeddings/oleObject149.bin"/><Relationship Id="rId2" Type="http://schemas.openxmlformats.org/officeDocument/2006/relationships/slideLayout" Target="../slideLayouts/slideLayout2.xml"/><Relationship Id="rId16" Type="http://schemas.openxmlformats.org/officeDocument/2006/relationships/image" Target="../media/image136.wmf"/><Relationship Id="rId20" Type="http://schemas.openxmlformats.org/officeDocument/2006/relationships/image" Target="../media/image138.wmf"/><Relationship Id="rId1" Type="http://schemas.openxmlformats.org/officeDocument/2006/relationships/vmlDrawing" Target="../drawings/vmlDrawing18.vml"/><Relationship Id="rId6" Type="http://schemas.openxmlformats.org/officeDocument/2006/relationships/image" Target="../media/image133.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134.wmf"/><Relationship Id="rId19" Type="http://schemas.openxmlformats.org/officeDocument/2006/relationships/oleObject" Target="../embeddings/oleObject150.bin"/><Relationship Id="rId4" Type="http://schemas.openxmlformats.org/officeDocument/2006/relationships/image" Target="../media/image116.wmf"/><Relationship Id="rId9" Type="http://schemas.openxmlformats.org/officeDocument/2006/relationships/oleObject" Target="../embeddings/oleObject145.bin"/><Relationship Id="rId14" Type="http://schemas.openxmlformats.org/officeDocument/2006/relationships/image" Target="../media/image9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40.wmf"/><Relationship Id="rId5" Type="http://schemas.openxmlformats.org/officeDocument/2006/relationships/oleObject" Target="../embeddings/oleObject152.bin"/><Relationship Id="rId4" Type="http://schemas.openxmlformats.org/officeDocument/2006/relationships/image" Target="../media/image139.wmf"/></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59.bin"/><Relationship Id="rId18" Type="http://schemas.openxmlformats.org/officeDocument/2006/relationships/image" Target="../media/image149.wmf"/><Relationship Id="rId26" Type="http://schemas.openxmlformats.org/officeDocument/2006/relationships/image" Target="../media/image153.wmf"/><Relationship Id="rId3" Type="http://schemas.openxmlformats.org/officeDocument/2006/relationships/oleObject" Target="../embeddings/oleObject154.bin"/><Relationship Id="rId21" Type="http://schemas.openxmlformats.org/officeDocument/2006/relationships/oleObject" Target="../embeddings/oleObject163.bin"/><Relationship Id="rId7" Type="http://schemas.openxmlformats.org/officeDocument/2006/relationships/oleObject" Target="../embeddings/oleObject156.bin"/><Relationship Id="rId12" Type="http://schemas.openxmlformats.org/officeDocument/2006/relationships/image" Target="../media/image146.wmf"/><Relationship Id="rId17" Type="http://schemas.openxmlformats.org/officeDocument/2006/relationships/oleObject" Target="../embeddings/oleObject161.bin"/><Relationship Id="rId25" Type="http://schemas.openxmlformats.org/officeDocument/2006/relationships/oleObject" Target="../embeddings/oleObject165.bin"/><Relationship Id="rId33" Type="http://schemas.openxmlformats.org/officeDocument/2006/relationships/image" Target="../media/image157.png"/><Relationship Id="rId2" Type="http://schemas.openxmlformats.org/officeDocument/2006/relationships/slideLayout" Target="../slideLayouts/slideLayout2.xml"/><Relationship Id="rId16" Type="http://schemas.openxmlformats.org/officeDocument/2006/relationships/image" Target="../media/image148.wmf"/><Relationship Id="rId20" Type="http://schemas.openxmlformats.org/officeDocument/2006/relationships/image" Target="../media/image150.wmf"/><Relationship Id="rId29" Type="http://schemas.openxmlformats.org/officeDocument/2006/relationships/oleObject" Target="../embeddings/oleObject167.bin"/><Relationship Id="rId1" Type="http://schemas.openxmlformats.org/officeDocument/2006/relationships/vmlDrawing" Target="../drawings/vmlDrawing20.vml"/><Relationship Id="rId6" Type="http://schemas.openxmlformats.org/officeDocument/2006/relationships/image" Target="../media/image143.wmf"/><Relationship Id="rId11" Type="http://schemas.openxmlformats.org/officeDocument/2006/relationships/oleObject" Target="../embeddings/oleObject158.bin"/><Relationship Id="rId24" Type="http://schemas.openxmlformats.org/officeDocument/2006/relationships/image" Target="../media/image152.wmf"/><Relationship Id="rId32" Type="http://schemas.openxmlformats.org/officeDocument/2006/relationships/image" Target="../media/image156.wmf"/><Relationship Id="rId5" Type="http://schemas.openxmlformats.org/officeDocument/2006/relationships/oleObject" Target="../embeddings/oleObject155.bin"/><Relationship Id="rId15" Type="http://schemas.openxmlformats.org/officeDocument/2006/relationships/oleObject" Target="../embeddings/oleObject160.bin"/><Relationship Id="rId23" Type="http://schemas.openxmlformats.org/officeDocument/2006/relationships/oleObject" Target="../embeddings/oleObject164.bin"/><Relationship Id="rId28" Type="http://schemas.openxmlformats.org/officeDocument/2006/relationships/image" Target="../media/image154.wmf"/><Relationship Id="rId10" Type="http://schemas.openxmlformats.org/officeDocument/2006/relationships/image" Target="../media/image145.wmf"/><Relationship Id="rId19" Type="http://schemas.openxmlformats.org/officeDocument/2006/relationships/oleObject" Target="../embeddings/oleObject162.bin"/><Relationship Id="rId31" Type="http://schemas.openxmlformats.org/officeDocument/2006/relationships/oleObject" Target="../embeddings/oleObject168.bin"/><Relationship Id="rId4" Type="http://schemas.openxmlformats.org/officeDocument/2006/relationships/image" Target="../media/image36.wmf"/><Relationship Id="rId9" Type="http://schemas.openxmlformats.org/officeDocument/2006/relationships/oleObject" Target="../embeddings/oleObject157.bin"/><Relationship Id="rId14" Type="http://schemas.openxmlformats.org/officeDocument/2006/relationships/image" Target="../media/image147.wmf"/><Relationship Id="rId22" Type="http://schemas.openxmlformats.org/officeDocument/2006/relationships/image" Target="../media/image151.wmf"/><Relationship Id="rId27" Type="http://schemas.openxmlformats.org/officeDocument/2006/relationships/oleObject" Target="../embeddings/oleObject166.bin"/><Relationship Id="rId30" Type="http://schemas.openxmlformats.org/officeDocument/2006/relationships/image" Target="../media/image155.wmf"/><Relationship Id="rId8" Type="http://schemas.openxmlformats.org/officeDocument/2006/relationships/image" Target="../media/image14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71.bin"/><Relationship Id="rId13" Type="http://schemas.openxmlformats.org/officeDocument/2006/relationships/oleObject" Target="../embeddings/oleObject175.bin"/><Relationship Id="rId18" Type="http://schemas.openxmlformats.org/officeDocument/2006/relationships/image" Target="../media/image163.wmf"/><Relationship Id="rId3" Type="http://schemas.openxmlformats.org/officeDocument/2006/relationships/image" Target="../media/image164.jpeg"/><Relationship Id="rId7" Type="http://schemas.openxmlformats.org/officeDocument/2006/relationships/image" Target="../media/image159.wmf"/><Relationship Id="rId12" Type="http://schemas.openxmlformats.org/officeDocument/2006/relationships/oleObject" Target="../embeddings/oleObject174.bin"/><Relationship Id="rId17" Type="http://schemas.openxmlformats.org/officeDocument/2006/relationships/oleObject" Target="../embeddings/oleObject177.bin"/><Relationship Id="rId2" Type="http://schemas.openxmlformats.org/officeDocument/2006/relationships/slideLayout" Target="../slideLayouts/slideLayout2.xml"/><Relationship Id="rId16" Type="http://schemas.openxmlformats.org/officeDocument/2006/relationships/image" Target="../media/image162.wmf"/><Relationship Id="rId1" Type="http://schemas.openxmlformats.org/officeDocument/2006/relationships/vmlDrawing" Target="../drawings/vmlDrawing21.vml"/><Relationship Id="rId6" Type="http://schemas.openxmlformats.org/officeDocument/2006/relationships/oleObject" Target="../embeddings/oleObject170.bin"/><Relationship Id="rId11" Type="http://schemas.openxmlformats.org/officeDocument/2006/relationships/oleObject" Target="../embeddings/oleObject173.bin"/><Relationship Id="rId5" Type="http://schemas.openxmlformats.org/officeDocument/2006/relationships/image" Target="../media/image158.wmf"/><Relationship Id="rId15" Type="http://schemas.openxmlformats.org/officeDocument/2006/relationships/oleObject" Target="../embeddings/oleObject176.bin"/><Relationship Id="rId10" Type="http://schemas.openxmlformats.org/officeDocument/2006/relationships/oleObject" Target="../embeddings/oleObject172.bin"/><Relationship Id="rId4" Type="http://schemas.openxmlformats.org/officeDocument/2006/relationships/oleObject" Target="../embeddings/oleObject169.bin"/><Relationship Id="rId9" Type="http://schemas.openxmlformats.org/officeDocument/2006/relationships/image" Target="../media/image160.wmf"/><Relationship Id="rId14" Type="http://schemas.openxmlformats.org/officeDocument/2006/relationships/image" Target="../media/image161.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65.wmf"/><Relationship Id="rId4" Type="http://schemas.openxmlformats.org/officeDocument/2006/relationships/oleObject" Target="../embeddings/oleObject17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80.bin"/><Relationship Id="rId5" Type="http://schemas.openxmlformats.org/officeDocument/2006/relationships/image" Target="../media/image166.wmf"/><Relationship Id="rId4" Type="http://schemas.openxmlformats.org/officeDocument/2006/relationships/oleObject" Target="../embeddings/oleObject17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notesSlide" Target="../notesSlides/notesSlide6.xml"/><Relationship Id="rId7" Type="http://schemas.openxmlformats.org/officeDocument/2006/relationships/image" Target="../media/image169.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82.bin"/><Relationship Id="rId5" Type="http://schemas.openxmlformats.org/officeDocument/2006/relationships/image" Target="../media/image168.wmf"/><Relationship Id="rId4" Type="http://schemas.openxmlformats.org/officeDocument/2006/relationships/oleObject" Target="../embeddings/oleObject181.bin"/><Relationship Id="rId9" Type="http://schemas.openxmlformats.org/officeDocument/2006/relationships/image" Target="../media/image17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notesSlide" Target="../notesSlides/notesSlide7.xml"/><Relationship Id="rId7" Type="http://schemas.openxmlformats.org/officeDocument/2006/relationships/image" Target="../media/image17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85.bin"/><Relationship Id="rId11" Type="http://schemas.openxmlformats.org/officeDocument/2006/relationships/image" Target="../media/image174.wmf"/><Relationship Id="rId5" Type="http://schemas.openxmlformats.org/officeDocument/2006/relationships/image" Target="../media/image171.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73.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notesSlide" Target="../notesSlides/notesSlide8.xml"/><Relationship Id="rId7" Type="http://schemas.openxmlformats.org/officeDocument/2006/relationships/image" Target="../media/image176.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89.bin"/><Relationship Id="rId11" Type="http://schemas.openxmlformats.org/officeDocument/2006/relationships/image" Target="../media/image178.wmf"/><Relationship Id="rId5" Type="http://schemas.openxmlformats.org/officeDocument/2006/relationships/image" Target="../media/image175.wmf"/><Relationship Id="rId10" Type="http://schemas.openxmlformats.org/officeDocument/2006/relationships/oleObject" Target="../embeddings/oleObject191.bin"/><Relationship Id="rId4" Type="http://schemas.openxmlformats.org/officeDocument/2006/relationships/oleObject" Target="../embeddings/oleObject188.bin"/><Relationship Id="rId9" Type="http://schemas.openxmlformats.org/officeDocument/2006/relationships/image" Target="../media/image177.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image" Target="../media/image183.wmf"/><Relationship Id="rId3" Type="http://schemas.openxmlformats.org/officeDocument/2006/relationships/notesSlide" Target="../notesSlides/notesSlide9.xml"/><Relationship Id="rId7" Type="http://schemas.openxmlformats.org/officeDocument/2006/relationships/image" Target="../media/image180.wmf"/><Relationship Id="rId12" Type="http://schemas.openxmlformats.org/officeDocument/2006/relationships/oleObject" Target="../embeddings/oleObject19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93.bin"/><Relationship Id="rId11" Type="http://schemas.openxmlformats.org/officeDocument/2006/relationships/image" Target="../media/image182.wmf"/><Relationship Id="rId5" Type="http://schemas.openxmlformats.org/officeDocument/2006/relationships/image" Target="../media/image179.wmf"/><Relationship Id="rId10" Type="http://schemas.openxmlformats.org/officeDocument/2006/relationships/oleObject" Target="../embeddings/oleObject195.bin"/><Relationship Id="rId4" Type="http://schemas.openxmlformats.org/officeDocument/2006/relationships/oleObject" Target="../embeddings/oleObject192.bin"/><Relationship Id="rId9" Type="http://schemas.openxmlformats.org/officeDocument/2006/relationships/image" Target="../media/image181.wmf"/></Relationships>
</file>

<file path=ppt/slides/_rels/slide3.xml.rels><?xml version="1.0" encoding="UTF-8" standalone="yes"?>
<Relationships xmlns="http://schemas.openxmlformats.org/package/2006/relationships"><Relationship Id="rId13" Type="http://schemas.openxmlformats.org/officeDocument/2006/relationships/image" Target="../media/image13.wmf"/><Relationship Id="rId18" Type="http://schemas.openxmlformats.org/officeDocument/2006/relationships/oleObject" Target="../embeddings/oleObject11.bin"/><Relationship Id="rId26" Type="http://schemas.openxmlformats.org/officeDocument/2006/relationships/oleObject" Target="../embeddings/oleObject16.bin"/><Relationship Id="rId21" Type="http://schemas.openxmlformats.org/officeDocument/2006/relationships/oleObject" Target="../embeddings/oleObject13.bin"/><Relationship Id="rId34" Type="http://schemas.openxmlformats.org/officeDocument/2006/relationships/oleObject" Target="../embeddings/oleObject21.bin"/><Relationship Id="rId7" Type="http://schemas.openxmlformats.org/officeDocument/2006/relationships/oleObject" Target="../embeddings/oleObject5.bin"/><Relationship Id="rId12" Type="http://schemas.openxmlformats.org/officeDocument/2006/relationships/oleObject" Target="../embeddings/oleObject8.bin"/><Relationship Id="rId17" Type="http://schemas.openxmlformats.org/officeDocument/2006/relationships/image" Target="../media/image15.wmf"/><Relationship Id="rId25" Type="http://schemas.openxmlformats.org/officeDocument/2006/relationships/image" Target="../media/image18.wmf"/><Relationship Id="rId33" Type="http://schemas.openxmlformats.org/officeDocument/2006/relationships/oleObject" Target="../embeddings/oleObject20.bin"/><Relationship Id="rId38"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29"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image" Target="../media/image12.wmf"/><Relationship Id="rId24" Type="http://schemas.openxmlformats.org/officeDocument/2006/relationships/oleObject" Target="../embeddings/oleObject15.bin"/><Relationship Id="rId32" Type="http://schemas.openxmlformats.org/officeDocument/2006/relationships/image" Target="../media/image21.wmf"/><Relationship Id="rId37" Type="http://schemas.openxmlformats.org/officeDocument/2006/relationships/oleObject" Target="../embeddings/oleObject23.bin"/><Relationship Id="rId5" Type="http://schemas.openxmlformats.org/officeDocument/2006/relationships/oleObject" Target="../embeddings/oleObject4.bin"/><Relationship Id="rId15" Type="http://schemas.openxmlformats.org/officeDocument/2006/relationships/image" Target="../media/image14.wmf"/><Relationship Id="rId23" Type="http://schemas.openxmlformats.org/officeDocument/2006/relationships/oleObject" Target="../embeddings/oleObject14.bin"/><Relationship Id="rId28" Type="http://schemas.openxmlformats.org/officeDocument/2006/relationships/image" Target="../media/image19.wmf"/><Relationship Id="rId36" Type="http://schemas.openxmlformats.org/officeDocument/2006/relationships/image" Target="../media/image22.wmf"/><Relationship Id="rId10" Type="http://schemas.openxmlformats.org/officeDocument/2006/relationships/oleObject" Target="../embeddings/oleObject7.bin"/><Relationship Id="rId19" Type="http://schemas.openxmlformats.org/officeDocument/2006/relationships/image" Target="../media/image16.wmf"/><Relationship Id="rId31" Type="http://schemas.openxmlformats.org/officeDocument/2006/relationships/oleObject" Target="../embeddings/oleObject19.bin"/><Relationship Id="rId4" Type="http://schemas.openxmlformats.org/officeDocument/2006/relationships/image" Target="../media/image9.wmf"/><Relationship Id="rId9" Type="http://schemas.openxmlformats.org/officeDocument/2006/relationships/oleObject" Target="../embeddings/oleObject6.bin"/><Relationship Id="rId14" Type="http://schemas.openxmlformats.org/officeDocument/2006/relationships/oleObject" Target="../embeddings/oleObject9.bin"/><Relationship Id="rId22" Type="http://schemas.openxmlformats.org/officeDocument/2006/relationships/image" Target="../media/image17.wmf"/><Relationship Id="rId27" Type="http://schemas.openxmlformats.org/officeDocument/2006/relationships/oleObject" Target="../embeddings/oleObject17.bin"/><Relationship Id="rId30" Type="http://schemas.openxmlformats.org/officeDocument/2006/relationships/image" Target="../media/image20.wmf"/><Relationship Id="rId35" Type="http://schemas.openxmlformats.org/officeDocument/2006/relationships/oleObject" Target="../embeddings/oleObject22.bin"/><Relationship Id="rId8" Type="http://schemas.openxmlformats.org/officeDocument/2006/relationships/image" Target="../media/image11.wmf"/><Relationship Id="rId3"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8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00.bin"/><Relationship Id="rId3" Type="http://schemas.openxmlformats.org/officeDocument/2006/relationships/notesSlide" Target="../notesSlides/notesSlide10.xml"/><Relationship Id="rId7" Type="http://schemas.openxmlformats.org/officeDocument/2006/relationships/image" Target="../media/image186.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99.bin"/><Relationship Id="rId5" Type="http://schemas.openxmlformats.org/officeDocument/2006/relationships/image" Target="../media/image185.wmf"/><Relationship Id="rId4" Type="http://schemas.openxmlformats.org/officeDocument/2006/relationships/oleObject" Target="../embeddings/oleObject198.bin"/><Relationship Id="rId9" Type="http://schemas.openxmlformats.org/officeDocument/2006/relationships/image" Target="../media/image18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188.wmf"/><Relationship Id="rId4" Type="http://schemas.openxmlformats.org/officeDocument/2006/relationships/oleObject" Target="../embeddings/oleObject201.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oleObject" Target="../embeddings/oleObject206.bin"/><Relationship Id="rId18" Type="http://schemas.openxmlformats.org/officeDocument/2006/relationships/oleObject" Target="../embeddings/oleObject209.bin"/><Relationship Id="rId26" Type="http://schemas.openxmlformats.org/officeDocument/2006/relationships/oleObject" Target="../embeddings/oleObject214.bin"/><Relationship Id="rId3" Type="http://schemas.openxmlformats.org/officeDocument/2006/relationships/notesSlide" Target="../notesSlides/notesSlide11.xml"/><Relationship Id="rId21" Type="http://schemas.openxmlformats.org/officeDocument/2006/relationships/image" Target="../media/image196.wmf"/><Relationship Id="rId7" Type="http://schemas.openxmlformats.org/officeDocument/2006/relationships/image" Target="../media/image190.wmf"/><Relationship Id="rId12" Type="http://schemas.openxmlformats.org/officeDocument/2006/relationships/image" Target="../media/image192.wmf"/><Relationship Id="rId17" Type="http://schemas.openxmlformats.org/officeDocument/2006/relationships/image" Target="../media/image194.wmf"/><Relationship Id="rId25" Type="http://schemas.openxmlformats.org/officeDocument/2006/relationships/oleObject" Target="../embeddings/oleObject213.bin"/><Relationship Id="rId2" Type="http://schemas.openxmlformats.org/officeDocument/2006/relationships/slideLayout" Target="../slideLayouts/slideLayout2.xml"/><Relationship Id="rId16" Type="http://schemas.openxmlformats.org/officeDocument/2006/relationships/oleObject" Target="../embeddings/oleObject208.bin"/><Relationship Id="rId20" Type="http://schemas.openxmlformats.org/officeDocument/2006/relationships/oleObject" Target="../embeddings/oleObject210.bin"/><Relationship Id="rId29" Type="http://schemas.openxmlformats.org/officeDocument/2006/relationships/image" Target="../media/image199.wmf"/><Relationship Id="rId1" Type="http://schemas.openxmlformats.org/officeDocument/2006/relationships/vmlDrawing" Target="../drawings/vmlDrawing31.vml"/><Relationship Id="rId6" Type="http://schemas.openxmlformats.org/officeDocument/2006/relationships/oleObject" Target="../embeddings/oleObject202.bin"/><Relationship Id="rId11" Type="http://schemas.openxmlformats.org/officeDocument/2006/relationships/oleObject" Target="../embeddings/oleObject205.bin"/><Relationship Id="rId24" Type="http://schemas.openxmlformats.org/officeDocument/2006/relationships/oleObject" Target="../embeddings/oleObject212.bin"/><Relationship Id="rId32" Type="http://schemas.openxmlformats.org/officeDocument/2006/relationships/oleObject" Target="../embeddings/oleObject217.bin"/><Relationship Id="rId5" Type="http://schemas.openxmlformats.org/officeDocument/2006/relationships/image" Target="../media/image202.jpeg"/><Relationship Id="rId15" Type="http://schemas.openxmlformats.org/officeDocument/2006/relationships/oleObject" Target="../embeddings/oleObject207.bin"/><Relationship Id="rId23" Type="http://schemas.openxmlformats.org/officeDocument/2006/relationships/image" Target="../media/image197.wmf"/><Relationship Id="rId28" Type="http://schemas.openxmlformats.org/officeDocument/2006/relationships/oleObject" Target="../embeddings/oleObject215.bin"/><Relationship Id="rId10" Type="http://schemas.openxmlformats.org/officeDocument/2006/relationships/image" Target="../media/image191.wmf"/><Relationship Id="rId19" Type="http://schemas.openxmlformats.org/officeDocument/2006/relationships/image" Target="../media/image195.wmf"/><Relationship Id="rId31" Type="http://schemas.openxmlformats.org/officeDocument/2006/relationships/image" Target="../media/image200.wmf"/><Relationship Id="rId4" Type="http://schemas.openxmlformats.org/officeDocument/2006/relationships/image" Target="../media/image201.jpeg"/><Relationship Id="rId9" Type="http://schemas.openxmlformats.org/officeDocument/2006/relationships/oleObject" Target="../embeddings/oleObject204.bin"/><Relationship Id="rId14" Type="http://schemas.openxmlformats.org/officeDocument/2006/relationships/image" Target="../media/image193.wmf"/><Relationship Id="rId22" Type="http://schemas.openxmlformats.org/officeDocument/2006/relationships/oleObject" Target="../embeddings/oleObject211.bin"/><Relationship Id="rId27" Type="http://schemas.openxmlformats.org/officeDocument/2006/relationships/image" Target="../media/image198.wmf"/><Relationship Id="rId30" Type="http://schemas.openxmlformats.org/officeDocument/2006/relationships/oleObject" Target="../embeddings/oleObject216.bin"/></Relationships>
</file>

<file path=ppt/slides/_rels/slide36.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06.wmf"/><Relationship Id="rId13" Type="http://schemas.openxmlformats.org/officeDocument/2006/relationships/oleObject" Target="../embeddings/oleObject224.bin"/><Relationship Id="rId18" Type="http://schemas.openxmlformats.org/officeDocument/2006/relationships/oleObject" Target="../embeddings/oleObject228.bin"/><Relationship Id="rId3" Type="http://schemas.openxmlformats.org/officeDocument/2006/relationships/oleObject" Target="../embeddings/oleObject218.bin"/><Relationship Id="rId21" Type="http://schemas.openxmlformats.org/officeDocument/2006/relationships/image" Target="../media/image210.wmf"/><Relationship Id="rId7" Type="http://schemas.openxmlformats.org/officeDocument/2006/relationships/oleObject" Target="../embeddings/oleObject220.bin"/><Relationship Id="rId12" Type="http://schemas.openxmlformats.org/officeDocument/2006/relationships/oleObject" Target="../embeddings/oleObject223.bin"/><Relationship Id="rId17" Type="http://schemas.openxmlformats.org/officeDocument/2006/relationships/oleObject" Target="../embeddings/oleObject227.bin"/><Relationship Id="rId2" Type="http://schemas.openxmlformats.org/officeDocument/2006/relationships/slideLayout" Target="../slideLayouts/slideLayout2.xml"/><Relationship Id="rId16" Type="http://schemas.openxmlformats.org/officeDocument/2006/relationships/image" Target="../media/image208.wmf"/><Relationship Id="rId20" Type="http://schemas.openxmlformats.org/officeDocument/2006/relationships/oleObject" Target="../embeddings/oleObject229.bin"/><Relationship Id="rId1" Type="http://schemas.openxmlformats.org/officeDocument/2006/relationships/vmlDrawing" Target="../drawings/vmlDrawing32.vml"/><Relationship Id="rId6" Type="http://schemas.openxmlformats.org/officeDocument/2006/relationships/image" Target="../media/image205.wmf"/><Relationship Id="rId11" Type="http://schemas.openxmlformats.org/officeDocument/2006/relationships/oleObject" Target="../embeddings/oleObject222.bin"/><Relationship Id="rId5" Type="http://schemas.openxmlformats.org/officeDocument/2006/relationships/oleObject" Target="../embeddings/oleObject219.bin"/><Relationship Id="rId15" Type="http://schemas.openxmlformats.org/officeDocument/2006/relationships/oleObject" Target="../embeddings/oleObject226.bin"/><Relationship Id="rId23" Type="http://schemas.openxmlformats.org/officeDocument/2006/relationships/image" Target="../media/image211.wmf"/><Relationship Id="rId10" Type="http://schemas.openxmlformats.org/officeDocument/2006/relationships/image" Target="../media/image207.wmf"/><Relationship Id="rId19" Type="http://schemas.openxmlformats.org/officeDocument/2006/relationships/image" Target="../media/image209.wmf"/><Relationship Id="rId4" Type="http://schemas.openxmlformats.org/officeDocument/2006/relationships/image" Target="../media/image204.wmf"/><Relationship Id="rId9" Type="http://schemas.openxmlformats.org/officeDocument/2006/relationships/oleObject" Target="../embeddings/oleObject221.bin"/><Relationship Id="rId14" Type="http://schemas.openxmlformats.org/officeDocument/2006/relationships/oleObject" Target="../embeddings/oleObject225.bin"/><Relationship Id="rId22" Type="http://schemas.openxmlformats.org/officeDocument/2006/relationships/oleObject" Target="../embeddings/oleObject230.bin"/></Relationships>
</file>

<file path=ppt/slides/_rels/slide38.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image" Target="../media/image216.wmf"/><Relationship Id="rId18" Type="http://schemas.openxmlformats.org/officeDocument/2006/relationships/oleObject" Target="../embeddings/oleObject239.bin"/><Relationship Id="rId3" Type="http://schemas.openxmlformats.org/officeDocument/2006/relationships/oleObject" Target="../embeddings/oleObject231.bin"/><Relationship Id="rId21" Type="http://schemas.openxmlformats.org/officeDocument/2006/relationships/image" Target="../media/image220.wmf"/><Relationship Id="rId7" Type="http://schemas.openxmlformats.org/officeDocument/2006/relationships/oleObject" Target="../embeddings/oleObject233.bin"/><Relationship Id="rId12" Type="http://schemas.openxmlformats.org/officeDocument/2006/relationships/oleObject" Target="../embeddings/oleObject236.bin"/><Relationship Id="rId17" Type="http://schemas.openxmlformats.org/officeDocument/2006/relationships/image" Target="../media/image218.wmf"/><Relationship Id="rId2" Type="http://schemas.openxmlformats.org/officeDocument/2006/relationships/slideLayout" Target="../slideLayouts/slideLayout2.xml"/><Relationship Id="rId16" Type="http://schemas.openxmlformats.org/officeDocument/2006/relationships/oleObject" Target="../embeddings/oleObject238.bin"/><Relationship Id="rId20" Type="http://schemas.openxmlformats.org/officeDocument/2006/relationships/oleObject" Target="../embeddings/oleObject240.bin"/><Relationship Id="rId1" Type="http://schemas.openxmlformats.org/officeDocument/2006/relationships/vmlDrawing" Target="../drawings/vmlDrawing33.vml"/><Relationship Id="rId6" Type="http://schemas.openxmlformats.org/officeDocument/2006/relationships/image" Target="../media/image213.wmf"/><Relationship Id="rId11" Type="http://schemas.openxmlformats.org/officeDocument/2006/relationships/oleObject" Target="../embeddings/oleObject235.bin"/><Relationship Id="rId24" Type="http://schemas.openxmlformats.org/officeDocument/2006/relationships/image" Target="../media/image221.wmf"/><Relationship Id="rId5" Type="http://schemas.openxmlformats.org/officeDocument/2006/relationships/oleObject" Target="../embeddings/oleObject232.bin"/><Relationship Id="rId15" Type="http://schemas.openxmlformats.org/officeDocument/2006/relationships/image" Target="../media/image217.wmf"/><Relationship Id="rId23" Type="http://schemas.openxmlformats.org/officeDocument/2006/relationships/oleObject" Target="../embeddings/oleObject242.bin"/><Relationship Id="rId10" Type="http://schemas.openxmlformats.org/officeDocument/2006/relationships/image" Target="../media/image215.wmf"/><Relationship Id="rId19" Type="http://schemas.openxmlformats.org/officeDocument/2006/relationships/image" Target="../media/image219.wmf"/><Relationship Id="rId4" Type="http://schemas.openxmlformats.org/officeDocument/2006/relationships/image" Target="../media/image212.wmf"/><Relationship Id="rId9" Type="http://schemas.openxmlformats.org/officeDocument/2006/relationships/oleObject" Target="../embeddings/oleObject234.bin"/><Relationship Id="rId14" Type="http://schemas.openxmlformats.org/officeDocument/2006/relationships/oleObject" Target="../embeddings/oleObject237.bin"/><Relationship Id="rId22" Type="http://schemas.openxmlformats.org/officeDocument/2006/relationships/oleObject" Target="../embeddings/oleObject241.bin"/></Relationships>
</file>

<file path=ppt/slides/_rels/slide39.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48.bin"/><Relationship Id="rId3" Type="http://schemas.openxmlformats.org/officeDocument/2006/relationships/oleObject" Target="../embeddings/oleObject243.bin"/><Relationship Id="rId7" Type="http://schemas.openxmlformats.org/officeDocument/2006/relationships/oleObject" Target="../embeddings/oleObject245.bin"/><Relationship Id="rId12" Type="http://schemas.openxmlformats.org/officeDocument/2006/relationships/image" Target="../media/image226.wmf"/><Relationship Id="rId2" Type="http://schemas.openxmlformats.org/officeDocument/2006/relationships/slideLayout" Target="../slideLayouts/slideLayout2.xml"/><Relationship Id="rId16" Type="http://schemas.openxmlformats.org/officeDocument/2006/relationships/image" Target="../media/image228.wmf"/><Relationship Id="rId1" Type="http://schemas.openxmlformats.org/officeDocument/2006/relationships/vmlDrawing" Target="../drawings/vmlDrawing34.vml"/><Relationship Id="rId6" Type="http://schemas.openxmlformats.org/officeDocument/2006/relationships/image" Target="../media/image223.wmf"/><Relationship Id="rId11" Type="http://schemas.openxmlformats.org/officeDocument/2006/relationships/oleObject" Target="../embeddings/oleObject247.bin"/><Relationship Id="rId5" Type="http://schemas.openxmlformats.org/officeDocument/2006/relationships/oleObject" Target="../embeddings/oleObject244.bin"/><Relationship Id="rId15" Type="http://schemas.openxmlformats.org/officeDocument/2006/relationships/oleObject" Target="../embeddings/oleObject249.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46.bin"/><Relationship Id="rId14" Type="http://schemas.openxmlformats.org/officeDocument/2006/relationships/image" Target="../media/image227.wmf"/></Relationships>
</file>

<file path=ppt/slides/_rels/slide4.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9.bin"/><Relationship Id="rId18" Type="http://schemas.openxmlformats.org/officeDocument/2006/relationships/image" Target="../media/image30.wmf"/><Relationship Id="rId26" Type="http://schemas.openxmlformats.org/officeDocument/2006/relationships/image" Target="../media/image34.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27.w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29.wmf"/><Relationship Id="rId20" Type="http://schemas.openxmlformats.org/officeDocument/2006/relationships/image" Target="../media/image31.wmf"/><Relationship Id="rId29" Type="http://schemas.openxmlformats.org/officeDocument/2006/relationships/oleObject" Target="../embeddings/oleObject38.bin"/><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28.bin"/><Relationship Id="rId24" Type="http://schemas.openxmlformats.org/officeDocument/2006/relationships/image" Target="../media/image33.wmf"/><Relationship Id="rId32" Type="http://schemas.openxmlformats.org/officeDocument/2006/relationships/oleObject" Target="../embeddings/oleObject40.bin"/><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oleObject" Target="../embeddings/oleObject37.bin"/><Relationship Id="rId10" Type="http://schemas.openxmlformats.org/officeDocument/2006/relationships/image" Target="../media/image26.wmf"/><Relationship Id="rId19" Type="http://schemas.openxmlformats.org/officeDocument/2006/relationships/oleObject" Target="../embeddings/oleObject32.bin"/><Relationship Id="rId31" Type="http://schemas.openxmlformats.org/officeDocument/2006/relationships/image" Target="../media/image35.wmf"/><Relationship Id="rId4" Type="http://schemas.openxmlformats.org/officeDocument/2006/relationships/image" Target="../media/image24.wmf"/><Relationship Id="rId9" Type="http://schemas.openxmlformats.org/officeDocument/2006/relationships/oleObject" Target="../embeddings/oleObject27.bin"/><Relationship Id="rId14" Type="http://schemas.openxmlformats.org/officeDocument/2006/relationships/image" Target="../media/image28.wmf"/><Relationship Id="rId22" Type="http://schemas.openxmlformats.org/officeDocument/2006/relationships/image" Target="../media/image32.wmf"/><Relationship Id="rId27" Type="http://schemas.openxmlformats.org/officeDocument/2006/relationships/oleObject" Target="../embeddings/oleObject36.bin"/><Relationship Id="rId30" Type="http://schemas.openxmlformats.org/officeDocument/2006/relationships/oleObject" Target="../embeddings/oleObject39.bin"/></Relationships>
</file>

<file path=ppt/slides/_rels/slide40.x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oleObject" Target="../embeddings/oleObject255.bin"/><Relationship Id="rId18" Type="http://schemas.openxmlformats.org/officeDocument/2006/relationships/oleObject" Target="../embeddings/oleObject258.bin"/><Relationship Id="rId3" Type="http://schemas.openxmlformats.org/officeDocument/2006/relationships/oleObject" Target="../embeddings/oleObject250.bin"/><Relationship Id="rId21" Type="http://schemas.openxmlformats.org/officeDocument/2006/relationships/oleObject" Target="../embeddings/oleObject260.bin"/><Relationship Id="rId7" Type="http://schemas.openxmlformats.org/officeDocument/2006/relationships/oleObject" Target="../embeddings/oleObject252.bin"/><Relationship Id="rId12" Type="http://schemas.openxmlformats.org/officeDocument/2006/relationships/image" Target="../media/image232.wmf"/><Relationship Id="rId17" Type="http://schemas.openxmlformats.org/officeDocument/2006/relationships/oleObject" Target="../embeddings/oleObject257.bin"/><Relationship Id="rId2" Type="http://schemas.openxmlformats.org/officeDocument/2006/relationships/slideLayout" Target="../slideLayouts/slideLayout2.xml"/><Relationship Id="rId16" Type="http://schemas.openxmlformats.org/officeDocument/2006/relationships/image" Target="../media/image234.wmf"/><Relationship Id="rId20" Type="http://schemas.openxmlformats.org/officeDocument/2006/relationships/oleObject" Target="../embeddings/oleObject259.bin"/><Relationship Id="rId1" Type="http://schemas.openxmlformats.org/officeDocument/2006/relationships/vmlDrawing" Target="../drawings/vmlDrawing35.vml"/><Relationship Id="rId6" Type="http://schemas.openxmlformats.org/officeDocument/2006/relationships/image" Target="../media/image229.wmf"/><Relationship Id="rId11" Type="http://schemas.openxmlformats.org/officeDocument/2006/relationships/oleObject" Target="../embeddings/oleObject254.bin"/><Relationship Id="rId24" Type="http://schemas.openxmlformats.org/officeDocument/2006/relationships/image" Target="../media/image237.wmf"/><Relationship Id="rId5" Type="http://schemas.openxmlformats.org/officeDocument/2006/relationships/oleObject" Target="../embeddings/oleObject251.bin"/><Relationship Id="rId15" Type="http://schemas.openxmlformats.org/officeDocument/2006/relationships/oleObject" Target="../embeddings/oleObject256.bin"/><Relationship Id="rId23" Type="http://schemas.openxmlformats.org/officeDocument/2006/relationships/oleObject" Target="../embeddings/oleObject261.bin"/><Relationship Id="rId10" Type="http://schemas.openxmlformats.org/officeDocument/2006/relationships/image" Target="../media/image231.wmf"/><Relationship Id="rId19" Type="http://schemas.openxmlformats.org/officeDocument/2006/relationships/image" Target="../media/image235.wmf"/><Relationship Id="rId4" Type="http://schemas.openxmlformats.org/officeDocument/2006/relationships/image" Target="../media/image210.wmf"/><Relationship Id="rId9" Type="http://schemas.openxmlformats.org/officeDocument/2006/relationships/oleObject" Target="../embeddings/oleObject253.bin"/><Relationship Id="rId14" Type="http://schemas.openxmlformats.org/officeDocument/2006/relationships/image" Target="../media/image233.wmf"/><Relationship Id="rId22" Type="http://schemas.openxmlformats.org/officeDocument/2006/relationships/image" Target="../media/image236.wmf"/></Relationships>
</file>

<file path=ppt/slides/_rels/slide41.xml.rels><?xml version="1.0" encoding="UTF-8" standalone="yes"?>
<Relationships xmlns="http://schemas.openxmlformats.org/package/2006/relationships"><Relationship Id="rId2" Type="http://schemas.openxmlformats.org/officeDocument/2006/relationships/image" Target="../media/image23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9.jpeg"/><Relationship Id="rId2" Type="http://schemas.openxmlformats.org/officeDocument/2006/relationships/image" Target="../media/image2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9.jpeg"/><Relationship Id="rId2" Type="http://schemas.openxmlformats.org/officeDocument/2006/relationships/image" Target="../media/image238.jpeg"/><Relationship Id="rId1" Type="http://schemas.openxmlformats.org/officeDocument/2006/relationships/slideLayout" Target="../slideLayouts/slideLayout2.xml"/><Relationship Id="rId4" Type="http://schemas.openxmlformats.org/officeDocument/2006/relationships/image" Target="../media/image240.jpeg"/></Relationships>
</file>

<file path=ppt/slides/_rels/slide44.xml.rels><?xml version="1.0" encoding="UTF-8" standalone="yes"?>
<Relationships xmlns="http://schemas.openxmlformats.org/package/2006/relationships"><Relationship Id="rId3" Type="http://schemas.openxmlformats.org/officeDocument/2006/relationships/image" Target="../media/image239.jpeg"/><Relationship Id="rId2" Type="http://schemas.openxmlformats.org/officeDocument/2006/relationships/image" Target="../media/image238.jpeg"/><Relationship Id="rId1" Type="http://schemas.openxmlformats.org/officeDocument/2006/relationships/slideLayout" Target="../slideLayouts/slideLayout2.xml"/><Relationship Id="rId5" Type="http://schemas.openxmlformats.org/officeDocument/2006/relationships/image" Target="../media/image241.jpeg"/><Relationship Id="rId4" Type="http://schemas.openxmlformats.org/officeDocument/2006/relationships/image" Target="../media/image240.jpeg"/></Relationships>
</file>

<file path=ppt/slides/_rels/slide45.xml.rels><?xml version="1.0" encoding="UTF-8" standalone="yes"?>
<Relationships xmlns="http://schemas.openxmlformats.org/package/2006/relationships"><Relationship Id="rId3" Type="http://schemas.openxmlformats.org/officeDocument/2006/relationships/image" Target="../media/image239.jpeg"/><Relationship Id="rId2" Type="http://schemas.openxmlformats.org/officeDocument/2006/relationships/image" Target="../media/image238.jpeg"/><Relationship Id="rId1" Type="http://schemas.openxmlformats.org/officeDocument/2006/relationships/slideLayout" Target="../slideLayouts/slideLayout2.xml"/><Relationship Id="rId6" Type="http://schemas.openxmlformats.org/officeDocument/2006/relationships/image" Target="../media/image242.jpeg"/><Relationship Id="rId5" Type="http://schemas.openxmlformats.org/officeDocument/2006/relationships/image" Target="../media/image241.jpeg"/><Relationship Id="rId4" Type="http://schemas.openxmlformats.org/officeDocument/2006/relationships/image" Target="../media/image240.jpeg"/></Relationships>
</file>

<file path=ppt/slides/_rels/slide46.xml.rels><?xml version="1.0" encoding="UTF-8" standalone="yes"?>
<Relationships xmlns="http://schemas.openxmlformats.org/package/2006/relationships"><Relationship Id="rId3" Type="http://schemas.openxmlformats.org/officeDocument/2006/relationships/image" Target="../media/image239.jpeg"/><Relationship Id="rId7" Type="http://schemas.openxmlformats.org/officeDocument/2006/relationships/image" Target="../media/image243.jpeg"/><Relationship Id="rId2" Type="http://schemas.openxmlformats.org/officeDocument/2006/relationships/image" Target="../media/image238.jpeg"/><Relationship Id="rId1" Type="http://schemas.openxmlformats.org/officeDocument/2006/relationships/slideLayout" Target="../slideLayouts/slideLayout2.xml"/><Relationship Id="rId6" Type="http://schemas.openxmlformats.org/officeDocument/2006/relationships/image" Target="../media/image242.jpeg"/><Relationship Id="rId5" Type="http://schemas.openxmlformats.org/officeDocument/2006/relationships/image" Target="../media/image241.jpeg"/><Relationship Id="rId4" Type="http://schemas.openxmlformats.org/officeDocument/2006/relationships/image" Target="../media/image240.jpeg"/></Relationships>
</file>

<file path=ppt/slides/_rels/slide47.xml.rels><?xml version="1.0" encoding="UTF-8" standalone="yes"?>
<Relationships xmlns="http://schemas.openxmlformats.org/package/2006/relationships"><Relationship Id="rId8" Type="http://schemas.openxmlformats.org/officeDocument/2006/relationships/image" Target="../media/image244.jpeg"/><Relationship Id="rId3" Type="http://schemas.openxmlformats.org/officeDocument/2006/relationships/image" Target="../media/image239.jpeg"/><Relationship Id="rId7" Type="http://schemas.openxmlformats.org/officeDocument/2006/relationships/image" Target="../media/image243.jpeg"/><Relationship Id="rId2" Type="http://schemas.openxmlformats.org/officeDocument/2006/relationships/image" Target="../media/image238.jpeg"/><Relationship Id="rId1" Type="http://schemas.openxmlformats.org/officeDocument/2006/relationships/slideLayout" Target="../slideLayouts/slideLayout2.xml"/><Relationship Id="rId6" Type="http://schemas.openxmlformats.org/officeDocument/2006/relationships/image" Target="../media/image242.jpeg"/><Relationship Id="rId5" Type="http://schemas.openxmlformats.org/officeDocument/2006/relationships/image" Target="../media/image241.jpeg"/><Relationship Id="rId4" Type="http://schemas.openxmlformats.org/officeDocument/2006/relationships/image" Target="../media/image240.jpeg"/></Relationships>
</file>

<file path=ppt/slides/_rels/slide48.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69.bin"/><Relationship Id="rId3" Type="http://schemas.openxmlformats.org/officeDocument/2006/relationships/oleObject" Target="../embeddings/oleObject262.bin"/><Relationship Id="rId7" Type="http://schemas.openxmlformats.org/officeDocument/2006/relationships/oleObject" Target="../embeddings/oleObject264.bin"/><Relationship Id="rId12" Type="http://schemas.openxmlformats.org/officeDocument/2006/relationships/oleObject" Target="../embeddings/oleObject268.bin"/><Relationship Id="rId17" Type="http://schemas.openxmlformats.org/officeDocument/2006/relationships/image" Target="../media/image249.jpeg"/><Relationship Id="rId2" Type="http://schemas.openxmlformats.org/officeDocument/2006/relationships/slideLayout" Target="../slideLayouts/slideLayout2.xml"/><Relationship Id="rId16" Type="http://schemas.openxmlformats.org/officeDocument/2006/relationships/image" Target="../media/image248.jpeg"/><Relationship Id="rId1" Type="http://schemas.openxmlformats.org/officeDocument/2006/relationships/vmlDrawing" Target="../drawings/vmlDrawing36.vml"/><Relationship Id="rId6" Type="http://schemas.openxmlformats.org/officeDocument/2006/relationships/image" Target="../media/image245.wmf"/><Relationship Id="rId11" Type="http://schemas.openxmlformats.org/officeDocument/2006/relationships/oleObject" Target="../embeddings/oleObject267.bin"/><Relationship Id="rId5" Type="http://schemas.openxmlformats.org/officeDocument/2006/relationships/oleObject" Target="../embeddings/oleObject263.bin"/><Relationship Id="rId15" Type="http://schemas.openxmlformats.org/officeDocument/2006/relationships/image" Target="../media/image247.jpeg"/><Relationship Id="rId10" Type="http://schemas.openxmlformats.org/officeDocument/2006/relationships/oleObject" Target="../embeddings/oleObject266.bin"/><Relationship Id="rId4" Type="http://schemas.openxmlformats.org/officeDocument/2006/relationships/image" Target="../media/image210.wmf"/><Relationship Id="rId9" Type="http://schemas.openxmlformats.org/officeDocument/2006/relationships/oleObject" Target="../embeddings/oleObject265.bin"/><Relationship Id="rId14" Type="http://schemas.openxmlformats.org/officeDocument/2006/relationships/oleObject" Target="../embeddings/oleObject270.bin"/></Relationships>
</file>

<file path=ppt/slides/_rels/slide4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0.wmf"/><Relationship Id="rId18" Type="http://schemas.openxmlformats.org/officeDocument/2006/relationships/oleObject" Target="../embeddings/oleObject48.bin"/><Relationship Id="rId3" Type="http://schemas.openxmlformats.org/officeDocument/2006/relationships/image" Target="../media/image44.png"/><Relationship Id="rId7" Type="http://schemas.openxmlformats.org/officeDocument/2006/relationships/image" Target="../media/image37.wmf"/><Relationship Id="rId12" Type="http://schemas.openxmlformats.org/officeDocument/2006/relationships/oleObject" Target="../embeddings/oleObject45.bin"/><Relationship Id="rId17" Type="http://schemas.openxmlformats.org/officeDocument/2006/relationships/image" Target="../media/image42.wmf"/><Relationship Id="rId2" Type="http://schemas.openxmlformats.org/officeDocument/2006/relationships/slideLayout" Target="../slideLayouts/slideLayout2.xml"/><Relationship Id="rId16" Type="http://schemas.openxmlformats.org/officeDocument/2006/relationships/oleObject" Target="../embeddings/oleObject47.bin"/><Relationship Id="rId1" Type="http://schemas.openxmlformats.org/officeDocument/2006/relationships/vmlDrawing" Target="../drawings/vmlDrawing5.vml"/><Relationship Id="rId6" Type="http://schemas.openxmlformats.org/officeDocument/2006/relationships/oleObject" Target="../embeddings/oleObject42.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44.bin"/><Relationship Id="rId19" Type="http://schemas.openxmlformats.org/officeDocument/2006/relationships/image" Target="../media/image43.wmf"/><Relationship Id="rId4" Type="http://schemas.openxmlformats.org/officeDocument/2006/relationships/oleObject" Target="../embeddings/oleObject41.bin"/><Relationship Id="rId9" Type="http://schemas.openxmlformats.org/officeDocument/2006/relationships/image" Target="../media/image38.wmf"/><Relationship Id="rId14" Type="http://schemas.openxmlformats.org/officeDocument/2006/relationships/oleObject" Target="../embeddings/oleObject46.bin"/></Relationships>
</file>

<file path=ppt/slides/_rels/slide50.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image" Target="../media/image2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image" Target="../media/image252.png"/><Relationship Id="rId1" Type="http://schemas.openxmlformats.org/officeDocument/2006/relationships/slideLayout" Target="../slideLayouts/slideLayout2.xml"/><Relationship Id="rId4" Type="http://schemas.openxmlformats.org/officeDocument/2006/relationships/image" Target="../media/image254.png"/></Relationships>
</file>

<file path=ppt/slides/_rels/slide54.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image" Target="../media/image252.png"/><Relationship Id="rId1" Type="http://schemas.openxmlformats.org/officeDocument/2006/relationships/slideLayout" Target="../slideLayouts/slideLayout2.xml"/><Relationship Id="rId5" Type="http://schemas.openxmlformats.org/officeDocument/2006/relationships/image" Target="../media/image255.png"/><Relationship Id="rId4" Type="http://schemas.openxmlformats.org/officeDocument/2006/relationships/image" Target="../media/image254.png"/></Relationships>
</file>

<file path=ppt/slides/_rels/slide55.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2.xml"/><Relationship Id="rId4" Type="http://schemas.openxmlformats.org/officeDocument/2006/relationships/image" Target="../media/image258.png"/></Relationships>
</file>

<file path=ppt/slides/_rels/slide58.xml.rels><?xml version="1.0" encoding="UTF-8" standalone="yes"?>
<Relationships xmlns="http://schemas.openxmlformats.org/package/2006/relationships"><Relationship Id="rId8" Type="http://schemas.openxmlformats.org/officeDocument/2006/relationships/image" Target="../media/image261.wmf"/><Relationship Id="rId13" Type="http://schemas.openxmlformats.org/officeDocument/2006/relationships/oleObject" Target="../embeddings/oleObject276.bin"/><Relationship Id="rId18" Type="http://schemas.openxmlformats.org/officeDocument/2006/relationships/image" Target="../media/image266.wmf"/><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63.wmf"/><Relationship Id="rId17" Type="http://schemas.openxmlformats.org/officeDocument/2006/relationships/oleObject" Target="../embeddings/oleObject278.bin"/><Relationship Id="rId2" Type="http://schemas.openxmlformats.org/officeDocument/2006/relationships/slideLayout" Target="../slideLayouts/slideLayout2.xml"/><Relationship Id="rId16" Type="http://schemas.openxmlformats.org/officeDocument/2006/relationships/image" Target="../media/image265.wmf"/><Relationship Id="rId1" Type="http://schemas.openxmlformats.org/officeDocument/2006/relationships/vmlDrawing" Target="../drawings/vmlDrawing37.vml"/><Relationship Id="rId6" Type="http://schemas.openxmlformats.org/officeDocument/2006/relationships/image" Target="../media/image260.wmf"/><Relationship Id="rId11" Type="http://schemas.openxmlformats.org/officeDocument/2006/relationships/oleObject" Target="../embeddings/oleObject275.bin"/><Relationship Id="rId5" Type="http://schemas.openxmlformats.org/officeDocument/2006/relationships/oleObject" Target="../embeddings/oleObject272.bin"/><Relationship Id="rId15" Type="http://schemas.openxmlformats.org/officeDocument/2006/relationships/oleObject" Target="../embeddings/oleObject277.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274.bin"/><Relationship Id="rId14" Type="http://schemas.openxmlformats.org/officeDocument/2006/relationships/image" Target="../media/image264.wmf"/></Relationships>
</file>

<file path=ppt/slides/_rels/slide59.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oleObject" Target="../embeddings/oleObject279.bin"/><Relationship Id="rId7" Type="http://schemas.openxmlformats.org/officeDocument/2006/relationships/oleObject" Target="../embeddings/oleObject28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68.wmf"/><Relationship Id="rId5" Type="http://schemas.openxmlformats.org/officeDocument/2006/relationships/oleObject" Target="../embeddings/oleObject280.bin"/><Relationship Id="rId4" Type="http://schemas.openxmlformats.org/officeDocument/2006/relationships/image" Target="../media/image267.wmf"/><Relationship Id="rId9" Type="http://schemas.openxmlformats.org/officeDocument/2006/relationships/image" Target="../media/image270.png"/></Relationships>
</file>

<file path=ppt/slides/_rels/slide6.xml.rels><?xml version="1.0" encoding="UTF-8" standalone="yes"?>
<Relationships xmlns="http://schemas.openxmlformats.org/package/2006/relationships"><Relationship Id="rId13" Type="http://schemas.openxmlformats.org/officeDocument/2006/relationships/image" Target="../media/image49.wmf"/><Relationship Id="rId18" Type="http://schemas.openxmlformats.org/officeDocument/2006/relationships/oleObject" Target="../embeddings/oleObject56.bin"/><Relationship Id="rId26" Type="http://schemas.openxmlformats.org/officeDocument/2006/relationships/oleObject" Target="../embeddings/oleObject60.bin"/><Relationship Id="rId3" Type="http://schemas.openxmlformats.org/officeDocument/2006/relationships/notesSlide" Target="../notesSlides/notesSlide2.xml"/><Relationship Id="rId21" Type="http://schemas.openxmlformats.org/officeDocument/2006/relationships/image" Target="../media/image53.wmf"/><Relationship Id="rId34" Type="http://schemas.openxmlformats.org/officeDocument/2006/relationships/oleObject" Target="../embeddings/oleObject64.bin"/><Relationship Id="rId7" Type="http://schemas.openxmlformats.org/officeDocument/2006/relationships/image" Target="../media/image46.wmf"/><Relationship Id="rId12" Type="http://schemas.openxmlformats.org/officeDocument/2006/relationships/oleObject" Target="../embeddings/oleObject53.bin"/><Relationship Id="rId17" Type="http://schemas.openxmlformats.org/officeDocument/2006/relationships/image" Target="../media/image51.wmf"/><Relationship Id="rId25" Type="http://schemas.openxmlformats.org/officeDocument/2006/relationships/image" Target="../media/image55.wmf"/><Relationship Id="rId33" Type="http://schemas.openxmlformats.org/officeDocument/2006/relationships/image" Target="../media/image59.wmf"/><Relationship Id="rId2" Type="http://schemas.openxmlformats.org/officeDocument/2006/relationships/slideLayout" Target="../slideLayouts/slideLayout2.xml"/><Relationship Id="rId16" Type="http://schemas.openxmlformats.org/officeDocument/2006/relationships/oleObject" Target="../embeddings/oleObject55.bin"/><Relationship Id="rId20" Type="http://schemas.openxmlformats.org/officeDocument/2006/relationships/oleObject" Target="../embeddings/oleObject57.bin"/><Relationship Id="rId29" Type="http://schemas.openxmlformats.org/officeDocument/2006/relationships/image" Target="../media/image57.wmf"/><Relationship Id="rId1" Type="http://schemas.openxmlformats.org/officeDocument/2006/relationships/vmlDrawing" Target="../drawings/vmlDrawing6.vml"/><Relationship Id="rId6" Type="http://schemas.openxmlformats.org/officeDocument/2006/relationships/oleObject" Target="../embeddings/oleObject50.bin"/><Relationship Id="rId11" Type="http://schemas.openxmlformats.org/officeDocument/2006/relationships/image" Target="../media/image48.wmf"/><Relationship Id="rId24" Type="http://schemas.openxmlformats.org/officeDocument/2006/relationships/oleObject" Target="../embeddings/oleObject59.bin"/><Relationship Id="rId32" Type="http://schemas.openxmlformats.org/officeDocument/2006/relationships/oleObject" Target="../embeddings/oleObject63.bin"/><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image" Target="../media/image54.wmf"/><Relationship Id="rId28" Type="http://schemas.openxmlformats.org/officeDocument/2006/relationships/oleObject" Target="../embeddings/oleObject61.bin"/><Relationship Id="rId10" Type="http://schemas.openxmlformats.org/officeDocument/2006/relationships/oleObject" Target="../embeddings/oleObject52.bin"/><Relationship Id="rId19" Type="http://schemas.openxmlformats.org/officeDocument/2006/relationships/image" Target="../media/image52.wmf"/><Relationship Id="rId31" Type="http://schemas.openxmlformats.org/officeDocument/2006/relationships/image" Target="../media/image58.wmf"/><Relationship Id="rId4" Type="http://schemas.openxmlformats.org/officeDocument/2006/relationships/oleObject" Target="../embeddings/oleObject49.bin"/><Relationship Id="rId9" Type="http://schemas.openxmlformats.org/officeDocument/2006/relationships/image" Target="../media/image47.wmf"/><Relationship Id="rId14" Type="http://schemas.openxmlformats.org/officeDocument/2006/relationships/oleObject" Target="../embeddings/oleObject54.bin"/><Relationship Id="rId22" Type="http://schemas.openxmlformats.org/officeDocument/2006/relationships/oleObject" Target="../embeddings/oleObject58.bin"/><Relationship Id="rId27" Type="http://schemas.openxmlformats.org/officeDocument/2006/relationships/image" Target="../media/image56.wmf"/><Relationship Id="rId30" Type="http://schemas.openxmlformats.org/officeDocument/2006/relationships/oleObject" Target="../embeddings/oleObject62.bin"/><Relationship Id="rId35" Type="http://schemas.openxmlformats.org/officeDocument/2006/relationships/image" Target="../media/image60.wmf"/><Relationship Id="rId8" Type="http://schemas.openxmlformats.org/officeDocument/2006/relationships/oleObject" Target="../embeddings/oleObject51.bin"/></Relationships>
</file>

<file path=ppt/slides/_rels/slide60.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287.bin"/><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image" Target="../media/image275.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72.wmf"/><Relationship Id="rId11" Type="http://schemas.openxmlformats.org/officeDocument/2006/relationships/oleObject" Target="../embeddings/oleObject286.bin"/><Relationship Id="rId5" Type="http://schemas.openxmlformats.org/officeDocument/2006/relationships/oleObject" Target="../embeddings/oleObject283.bin"/><Relationship Id="rId10" Type="http://schemas.openxmlformats.org/officeDocument/2006/relationships/image" Target="../media/image274.wmf"/><Relationship Id="rId4" Type="http://schemas.openxmlformats.org/officeDocument/2006/relationships/image" Target="../media/image271.wmf"/><Relationship Id="rId9" Type="http://schemas.openxmlformats.org/officeDocument/2006/relationships/oleObject" Target="../embeddings/oleObject285.bin"/><Relationship Id="rId14" Type="http://schemas.openxmlformats.org/officeDocument/2006/relationships/image" Target="../media/image276.wmf"/></Relationships>
</file>

<file path=ppt/slides/_rels/slide61.xml.rels><?xml version="1.0" encoding="UTF-8" standalone="yes"?>
<Relationships xmlns="http://schemas.openxmlformats.org/package/2006/relationships"><Relationship Id="rId8" Type="http://schemas.openxmlformats.org/officeDocument/2006/relationships/image" Target="../media/image279.wmf"/><Relationship Id="rId13" Type="http://schemas.openxmlformats.org/officeDocument/2006/relationships/image" Target="../media/image282.png"/><Relationship Id="rId3" Type="http://schemas.openxmlformats.org/officeDocument/2006/relationships/oleObject" Target="../embeddings/oleObject288.bin"/><Relationship Id="rId7" Type="http://schemas.openxmlformats.org/officeDocument/2006/relationships/oleObject" Target="../embeddings/oleObject290.bin"/><Relationship Id="rId12" Type="http://schemas.openxmlformats.org/officeDocument/2006/relationships/image" Target="../media/image281.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78.wmf"/><Relationship Id="rId11" Type="http://schemas.openxmlformats.org/officeDocument/2006/relationships/oleObject" Target="../embeddings/oleObject292.bin"/><Relationship Id="rId5" Type="http://schemas.openxmlformats.org/officeDocument/2006/relationships/oleObject" Target="../embeddings/oleObject289.bin"/><Relationship Id="rId10" Type="http://schemas.openxmlformats.org/officeDocument/2006/relationships/image" Target="../media/image280.wmf"/><Relationship Id="rId4" Type="http://schemas.openxmlformats.org/officeDocument/2006/relationships/image" Target="../media/image277.wmf"/><Relationship Id="rId9" Type="http://schemas.openxmlformats.org/officeDocument/2006/relationships/oleObject" Target="../embeddings/oleObject291.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284.png"/><Relationship Id="rId4" Type="http://schemas.openxmlformats.org/officeDocument/2006/relationships/image" Target="../media/image283.wmf"/></Relationships>
</file>

<file path=ppt/slides/_rels/slide63.xml.rels><?xml version="1.0" encoding="UTF-8" standalone="yes"?>
<Relationships xmlns="http://schemas.openxmlformats.org/package/2006/relationships"><Relationship Id="rId8" Type="http://schemas.openxmlformats.org/officeDocument/2006/relationships/image" Target="../media/image287.wmf"/><Relationship Id="rId13" Type="http://schemas.openxmlformats.org/officeDocument/2006/relationships/oleObject" Target="../embeddings/oleObject299.bin"/><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289.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286.wmf"/><Relationship Id="rId11" Type="http://schemas.openxmlformats.org/officeDocument/2006/relationships/oleObject" Target="../embeddings/oleObject298.bin"/><Relationship Id="rId5" Type="http://schemas.openxmlformats.org/officeDocument/2006/relationships/oleObject" Target="../embeddings/oleObject295.bin"/><Relationship Id="rId10" Type="http://schemas.openxmlformats.org/officeDocument/2006/relationships/image" Target="../media/image288.wmf"/><Relationship Id="rId4" Type="http://schemas.openxmlformats.org/officeDocument/2006/relationships/image" Target="../media/image285.wmf"/><Relationship Id="rId9" Type="http://schemas.openxmlformats.org/officeDocument/2006/relationships/oleObject" Target="../embeddings/oleObject297.bin"/><Relationship Id="rId14" Type="http://schemas.openxmlformats.org/officeDocument/2006/relationships/image" Target="../media/image290.wmf"/></Relationships>
</file>

<file path=ppt/slides/_rels/slide64.xml.rels><?xml version="1.0" encoding="UTF-8" standalone="yes"?>
<Relationships xmlns="http://schemas.openxmlformats.org/package/2006/relationships"><Relationship Id="rId3" Type="http://schemas.openxmlformats.org/officeDocument/2006/relationships/image" Target="../media/image29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295.wmf"/><Relationship Id="rId3" Type="http://schemas.openxmlformats.org/officeDocument/2006/relationships/oleObject" Target="../embeddings/oleObject300.bin"/><Relationship Id="rId7" Type="http://schemas.openxmlformats.org/officeDocument/2006/relationships/oleObject" Target="../embeddings/oleObject302.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94.wmf"/><Relationship Id="rId5" Type="http://schemas.openxmlformats.org/officeDocument/2006/relationships/oleObject" Target="../embeddings/oleObject301.bin"/><Relationship Id="rId4" Type="http://schemas.openxmlformats.org/officeDocument/2006/relationships/image" Target="../media/image29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03.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97.wmf"/><Relationship Id="rId5" Type="http://schemas.openxmlformats.org/officeDocument/2006/relationships/oleObject" Target="../embeddings/oleObject304.bin"/><Relationship Id="rId4" Type="http://schemas.openxmlformats.org/officeDocument/2006/relationships/image" Target="../media/image296.wmf"/></Relationships>
</file>

<file path=ppt/slides/_rels/slide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5.wmf"/><Relationship Id="rId18" Type="http://schemas.openxmlformats.org/officeDocument/2006/relationships/image" Target="../media/image66.wmf"/><Relationship Id="rId3" Type="http://schemas.openxmlformats.org/officeDocument/2006/relationships/oleObject" Target="../embeddings/oleObject65.bin"/><Relationship Id="rId21" Type="http://schemas.openxmlformats.org/officeDocument/2006/relationships/image" Target="../media/image68.png"/><Relationship Id="rId7" Type="http://schemas.openxmlformats.org/officeDocument/2006/relationships/oleObject" Target="../embeddings/oleObject67.bin"/><Relationship Id="rId12" Type="http://schemas.openxmlformats.org/officeDocument/2006/relationships/oleObject" Target="../embeddings/oleObject70.bin"/><Relationship Id="rId17"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oleObject" Target="../embeddings/oleObject72.bin"/><Relationship Id="rId20" Type="http://schemas.openxmlformats.org/officeDocument/2006/relationships/image" Target="../media/image67.wmf"/><Relationship Id="rId1" Type="http://schemas.openxmlformats.org/officeDocument/2006/relationships/vmlDrawing" Target="../drawings/vmlDrawing7.vml"/><Relationship Id="rId6" Type="http://schemas.openxmlformats.org/officeDocument/2006/relationships/image" Target="../media/image62.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image" Target="../media/image36.wmf"/><Relationship Id="rId10" Type="http://schemas.openxmlformats.org/officeDocument/2006/relationships/image" Target="../media/image64.wmf"/><Relationship Id="rId19" Type="http://schemas.openxmlformats.org/officeDocument/2006/relationships/oleObject" Target="../embeddings/oleObject74.bin"/><Relationship Id="rId4" Type="http://schemas.openxmlformats.org/officeDocument/2006/relationships/image" Target="../media/image61.wmf"/><Relationship Id="rId9" Type="http://schemas.openxmlformats.org/officeDocument/2006/relationships/oleObject" Target="../embeddings/oleObject68.bin"/><Relationship Id="rId14" Type="http://schemas.openxmlformats.org/officeDocument/2006/relationships/oleObject" Target="../embeddings/oleObject71.bin"/><Relationship Id="rId22" Type="http://schemas.openxmlformats.org/officeDocument/2006/relationships/image" Target="../media/image69.pn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05.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298.wmf"/></Relationships>
</file>

<file path=ppt/slides/_rels/slide71.x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oleObject" Target="../embeddings/oleObject306.bin"/><Relationship Id="rId7" Type="http://schemas.openxmlformats.org/officeDocument/2006/relationships/oleObject" Target="../embeddings/oleObject30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300.wmf"/><Relationship Id="rId5" Type="http://schemas.openxmlformats.org/officeDocument/2006/relationships/oleObject" Target="../embeddings/oleObject307.bin"/><Relationship Id="rId10" Type="http://schemas.openxmlformats.org/officeDocument/2006/relationships/image" Target="../media/image302.wmf"/><Relationship Id="rId4" Type="http://schemas.openxmlformats.org/officeDocument/2006/relationships/image" Target="../media/image299.wmf"/><Relationship Id="rId9" Type="http://schemas.openxmlformats.org/officeDocument/2006/relationships/oleObject" Target="../embeddings/oleObject309.bin"/></Relationships>
</file>

<file path=ppt/slides/_rels/slide72.x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oleObject" Target="../embeddings/oleObject310.bin"/><Relationship Id="rId7" Type="http://schemas.openxmlformats.org/officeDocument/2006/relationships/oleObject" Target="../embeddings/oleObject31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304.wmf"/><Relationship Id="rId5" Type="http://schemas.openxmlformats.org/officeDocument/2006/relationships/oleObject" Target="../embeddings/oleObject311.bin"/><Relationship Id="rId4" Type="http://schemas.openxmlformats.org/officeDocument/2006/relationships/image" Target="../media/image303.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13.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303.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1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07.wmf"/><Relationship Id="rId5" Type="http://schemas.openxmlformats.org/officeDocument/2006/relationships/oleObject" Target="../embeddings/oleObject315.bin"/><Relationship Id="rId4" Type="http://schemas.openxmlformats.org/officeDocument/2006/relationships/image" Target="../media/image306.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309.wmf"/><Relationship Id="rId5" Type="http://schemas.openxmlformats.org/officeDocument/2006/relationships/oleObject" Target="../embeddings/oleObject317.bin"/><Relationship Id="rId4" Type="http://schemas.openxmlformats.org/officeDocument/2006/relationships/image" Target="../media/image30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oleObject" Target="../embeddings/oleObject318.bin"/><Relationship Id="rId7" Type="http://schemas.openxmlformats.org/officeDocument/2006/relationships/oleObject" Target="../embeddings/oleObject320.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94.wmf"/><Relationship Id="rId5" Type="http://schemas.openxmlformats.org/officeDocument/2006/relationships/oleObject" Target="../embeddings/oleObject319.bin"/><Relationship Id="rId4" Type="http://schemas.openxmlformats.org/officeDocument/2006/relationships/image" Target="../media/image293.wmf"/></Relationships>
</file>

<file path=ppt/slides/_rels/slide78.x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oleObject" Target="../embeddings/oleObject321.bin"/><Relationship Id="rId7" Type="http://schemas.openxmlformats.org/officeDocument/2006/relationships/oleObject" Target="../embeddings/oleObject323.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312.wmf"/><Relationship Id="rId5" Type="http://schemas.openxmlformats.org/officeDocument/2006/relationships/oleObject" Target="../embeddings/oleObject322.bin"/><Relationship Id="rId10" Type="http://schemas.openxmlformats.org/officeDocument/2006/relationships/image" Target="../media/image314.wmf"/><Relationship Id="rId4" Type="http://schemas.openxmlformats.org/officeDocument/2006/relationships/image" Target="../media/image311.wmf"/><Relationship Id="rId9" Type="http://schemas.openxmlformats.org/officeDocument/2006/relationships/oleObject" Target="../embeddings/oleObject32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oleObject" Target="../embeddings/oleObject325.bin"/><Relationship Id="rId7" Type="http://schemas.openxmlformats.org/officeDocument/2006/relationships/oleObject" Target="../embeddings/oleObject327.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16.wmf"/><Relationship Id="rId5" Type="http://schemas.openxmlformats.org/officeDocument/2006/relationships/oleObject" Target="../embeddings/oleObject326.bin"/><Relationship Id="rId10" Type="http://schemas.openxmlformats.org/officeDocument/2006/relationships/image" Target="../media/image318.wmf"/><Relationship Id="rId4" Type="http://schemas.openxmlformats.org/officeDocument/2006/relationships/image" Target="../media/image315.wmf"/><Relationship Id="rId9" Type="http://schemas.openxmlformats.org/officeDocument/2006/relationships/oleObject" Target="../embeddings/oleObject328.bin"/></Relationships>
</file>

<file path=ppt/slides/_rels/slide81.x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oleObject" Target="../embeddings/oleObject329.bin"/><Relationship Id="rId7" Type="http://schemas.openxmlformats.org/officeDocument/2006/relationships/oleObject" Target="../embeddings/oleObject331.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20.wmf"/><Relationship Id="rId5" Type="http://schemas.openxmlformats.org/officeDocument/2006/relationships/oleObject" Target="../embeddings/oleObject330.bin"/><Relationship Id="rId10" Type="http://schemas.openxmlformats.org/officeDocument/2006/relationships/image" Target="../media/image322.wmf"/><Relationship Id="rId4" Type="http://schemas.openxmlformats.org/officeDocument/2006/relationships/image" Target="../media/image319.wmf"/><Relationship Id="rId9" Type="http://schemas.openxmlformats.org/officeDocument/2006/relationships/oleObject" Target="../embeddings/oleObject332.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33.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323.wmf"/></Relationships>
</file>

<file path=ppt/slides/_rels/slide83.xml.rels><?xml version="1.0" encoding="UTF-8" standalone="yes"?>
<Relationships xmlns="http://schemas.openxmlformats.org/package/2006/relationships"><Relationship Id="rId8" Type="http://schemas.openxmlformats.org/officeDocument/2006/relationships/image" Target="../media/image326.wmf"/><Relationship Id="rId3" Type="http://schemas.openxmlformats.org/officeDocument/2006/relationships/oleObject" Target="../embeddings/oleObject334.bin"/><Relationship Id="rId7" Type="http://schemas.openxmlformats.org/officeDocument/2006/relationships/oleObject" Target="../embeddings/oleObject336.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325.wmf"/><Relationship Id="rId5" Type="http://schemas.openxmlformats.org/officeDocument/2006/relationships/oleObject" Target="../embeddings/oleObject335.bin"/><Relationship Id="rId10" Type="http://schemas.openxmlformats.org/officeDocument/2006/relationships/image" Target="../media/image318.wmf"/><Relationship Id="rId4" Type="http://schemas.openxmlformats.org/officeDocument/2006/relationships/image" Target="../media/image324.wmf"/><Relationship Id="rId9" Type="http://schemas.openxmlformats.org/officeDocument/2006/relationships/oleObject" Target="../embeddings/oleObject337.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5.wmf"/><Relationship Id="rId18" Type="http://schemas.openxmlformats.org/officeDocument/2006/relationships/oleObject" Target="../embeddings/oleObject83.bin"/><Relationship Id="rId26" Type="http://schemas.openxmlformats.org/officeDocument/2006/relationships/oleObject" Target="../embeddings/oleObject87.bin"/><Relationship Id="rId3" Type="http://schemas.openxmlformats.org/officeDocument/2006/relationships/oleObject" Target="../embeddings/oleObject75.bin"/><Relationship Id="rId21" Type="http://schemas.openxmlformats.org/officeDocument/2006/relationships/image" Target="../media/image79.wmf"/><Relationship Id="rId7" Type="http://schemas.openxmlformats.org/officeDocument/2006/relationships/oleObject" Target="../embeddings/oleObject77.bin"/><Relationship Id="rId12" Type="http://schemas.openxmlformats.org/officeDocument/2006/relationships/oleObject" Target="../embeddings/oleObject80.bin"/><Relationship Id="rId17" Type="http://schemas.openxmlformats.org/officeDocument/2006/relationships/image" Target="../media/image77.wmf"/><Relationship Id="rId25" Type="http://schemas.openxmlformats.org/officeDocument/2006/relationships/image" Target="../media/image81.wmf"/><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4.bin"/><Relationship Id="rId29" Type="http://schemas.openxmlformats.org/officeDocument/2006/relationships/oleObject" Target="../embeddings/oleObject89.bin"/><Relationship Id="rId1" Type="http://schemas.openxmlformats.org/officeDocument/2006/relationships/vmlDrawing" Target="../drawings/vmlDrawing8.vml"/><Relationship Id="rId6" Type="http://schemas.openxmlformats.org/officeDocument/2006/relationships/image" Target="../media/image72.wmf"/><Relationship Id="rId11" Type="http://schemas.openxmlformats.org/officeDocument/2006/relationships/oleObject" Target="../embeddings/oleObject79.bin"/><Relationship Id="rId24" Type="http://schemas.openxmlformats.org/officeDocument/2006/relationships/oleObject" Target="../embeddings/oleObject86.bin"/><Relationship Id="rId5" Type="http://schemas.openxmlformats.org/officeDocument/2006/relationships/oleObject" Target="../embeddings/oleObject76.bin"/><Relationship Id="rId15" Type="http://schemas.openxmlformats.org/officeDocument/2006/relationships/image" Target="../media/image76.wmf"/><Relationship Id="rId23" Type="http://schemas.openxmlformats.org/officeDocument/2006/relationships/image" Target="../media/image80.wmf"/><Relationship Id="rId28" Type="http://schemas.openxmlformats.org/officeDocument/2006/relationships/oleObject" Target="../embeddings/oleObject88.bin"/><Relationship Id="rId10" Type="http://schemas.openxmlformats.org/officeDocument/2006/relationships/image" Target="../media/image74.wmf"/><Relationship Id="rId19" Type="http://schemas.openxmlformats.org/officeDocument/2006/relationships/image" Target="../media/image78.wmf"/><Relationship Id="rId31" Type="http://schemas.openxmlformats.org/officeDocument/2006/relationships/image" Target="../media/image83.wmf"/><Relationship Id="rId4" Type="http://schemas.openxmlformats.org/officeDocument/2006/relationships/image" Target="../media/image71.wmf"/><Relationship Id="rId9" Type="http://schemas.openxmlformats.org/officeDocument/2006/relationships/oleObject" Target="../embeddings/oleObject78.bin"/><Relationship Id="rId14" Type="http://schemas.openxmlformats.org/officeDocument/2006/relationships/oleObject" Target="../embeddings/oleObject81.bin"/><Relationship Id="rId22" Type="http://schemas.openxmlformats.org/officeDocument/2006/relationships/oleObject" Target="../embeddings/oleObject85.bin"/><Relationship Id="rId27" Type="http://schemas.openxmlformats.org/officeDocument/2006/relationships/image" Target="../media/image82.wmf"/><Relationship Id="rId30" Type="http://schemas.openxmlformats.org/officeDocument/2006/relationships/oleObject" Target="../embeddings/oleObject9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p:cNvSpPr>
            <a:spLocks noGrp="1" noChangeArrowheads="1"/>
          </p:cNvSpPr>
          <p:nvPr>
            <p:ph type="ctrTitle"/>
          </p:nvPr>
        </p:nvSpPr>
        <p:spPr>
          <a:xfrm>
            <a:off x="2166938" y="2071688"/>
            <a:ext cx="8001000" cy="747712"/>
          </a:xfrm>
        </p:spPr>
        <p:txBody>
          <a:bodyPr/>
          <a:lstStyle/>
          <a:p>
            <a:pPr>
              <a:lnSpc>
                <a:spcPct val="65000"/>
              </a:lnSpc>
              <a:spcBef>
                <a:spcPct val="50000"/>
              </a:spcBef>
              <a:defRPr/>
            </a:pPr>
            <a:r>
              <a:rPr lang="zh-CN" altLang="en-US" sz="4400" dirty="0">
                <a:latin typeface="方正姚体" pitchFamily="2" charset="-122"/>
                <a:ea typeface="方正姚体" pitchFamily="2" charset="-122"/>
                <a:cs typeface="+mn-cs"/>
              </a:rPr>
              <a:t>模式识别</a:t>
            </a:r>
            <a:endParaRPr lang="zh-CN" altLang="en-GB" sz="4400" dirty="0">
              <a:latin typeface="方正姚体" pitchFamily="2" charset="-122"/>
              <a:ea typeface="方正姚体" pitchFamily="2" charset="-122"/>
              <a:cs typeface="+mn-cs"/>
            </a:endParaRPr>
          </a:p>
        </p:txBody>
      </p:sp>
      <p:sp>
        <p:nvSpPr>
          <p:cNvPr id="4100" name="TextBox 6"/>
          <p:cNvSpPr txBox="1">
            <a:spLocks noChangeArrowheads="1"/>
          </p:cNvSpPr>
          <p:nvPr/>
        </p:nvSpPr>
        <p:spPr bwMode="auto">
          <a:xfrm>
            <a:off x="5810251" y="928688"/>
            <a:ext cx="4214813" cy="646112"/>
          </a:xfrm>
          <a:prstGeom prst="rect">
            <a:avLst/>
          </a:prstGeom>
          <a:noFill/>
          <a:ln w="9525">
            <a:noFill/>
            <a:miter lim="800000"/>
            <a:headEnd/>
            <a:tailEnd/>
          </a:ln>
        </p:spPr>
        <p:txBody>
          <a:bodyPr>
            <a:spAutoFit/>
          </a:bodyPr>
          <a:lstStyle/>
          <a:p>
            <a:pPr algn="r"/>
            <a:r>
              <a:rPr lang="zh-CN" altLang="en-US" sz="3600" b="1">
                <a:solidFill>
                  <a:srgbClr val="418D91"/>
                </a:solidFill>
                <a:latin typeface="黑体" pitchFamily="49" charset="-122"/>
                <a:ea typeface="黑体" pitchFamily="49" charset="-122"/>
              </a:rPr>
              <a:t>自动化学院</a:t>
            </a:r>
          </a:p>
        </p:txBody>
      </p:sp>
      <p:sp>
        <p:nvSpPr>
          <p:cNvPr id="4" name="矩形 3"/>
          <p:cNvSpPr/>
          <p:nvPr/>
        </p:nvSpPr>
        <p:spPr>
          <a:xfrm>
            <a:off x="3575720" y="3212976"/>
            <a:ext cx="6441187" cy="646331"/>
          </a:xfrm>
          <a:prstGeom prst="rect">
            <a:avLst/>
          </a:prstGeom>
        </p:spPr>
        <p:txBody>
          <a:bodyPr wrap="none">
            <a:spAutoFit/>
          </a:bodyPr>
          <a:lstStyle/>
          <a:p>
            <a:r>
              <a:rPr lang="en-US" altLang="zh-CN" sz="3600" b="1" dirty="0" smtClean="0">
                <a:latin typeface="黑体" pitchFamily="49" charset="-122"/>
                <a:ea typeface="黑体" pitchFamily="49" charset="-122"/>
              </a:rPr>
              <a:t>15 </a:t>
            </a:r>
            <a:r>
              <a:rPr lang="zh-CN" altLang="zh-CN" sz="3600" b="1" dirty="0" smtClean="0">
                <a:latin typeface="黑体" pitchFamily="49" charset="-122"/>
                <a:ea typeface="黑体" pitchFamily="49" charset="-122"/>
              </a:rPr>
              <a:t>概率密度函数</a:t>
            </a:r>
            <a:r>
              <a:rPr lang="zh-CN" altLang="zh-CN" sz="3600" b="1" dirty="0">
                <a:latin typeface="黑体" pitchFamily="49" charset="-122"/>
                <a:ea typeface="黑体" pitchFamily="49" charset="-122"/>
              </a:rPr>
              <a:t>的非</a:t>
            </a:r>
            <a:r>
              <a:rPr lang="zh-CN" altLang="zh-CN" sz="3600" b="1" dirty="0" smtClean="0">
                <a:latin typeface="黑体" pitchFamily="49" charset="-122"/>
                <a:ea typeface="黑体" pitchFamily="49" charset="-122"/>
              </a:rPr>
              <a:t>参数估计</a:t>
            </a:r>
            <a:endParaRPr lang="en-US" altLang="zh-CN" sz="3600" b="1"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15.3.1 </a:t>
            </a:r>
            <a:r>
              <a:rPr lang="zh-CN" altLang="en-US" dirty="0" smtClean="0"/>
              <a:t>最近邻法</a:t>
            </a:r>
            <a:endParaRPr lang="zh-CN" altLang="en-US" dirty="0"/>
          </a:p>
        </p:txBody>
      </p:sp>
      <p:sp>
        <p:nvSpPr>
          <p:cNvPr id="3" name="内容占位符 2"/>
          <p:cNvSpPr>
            <a:spLocks noGrp="1"/>
          </p:cNvSpPr>
          <p:nvPr>
            <p:ph idx="1"/>
          </p:nvPr>
        </p:nvSpPr>
        <p:spPr>
          <a:xfrm>
            <a:off x="1828800" y="1071546"/>
            <a:ext cx="8458200" cy="1576382"/>
          </a:xfrm>
        </p:spPr>
        <p:txBody>
          <a:bodyPr/>
          <a:lstStyle/>
          <a:p>
            <a:pPr marL="0" indent="0">
              <a:buNone/>
            </a:pPr>
            <a:r>
              <a:rPr lang="zh-CN" altLang="en-US" sz="2400" b="1" dirty="0">
                <a:latin typeface="宋体" pitchFamily="2" charset="-122"/>
                <a:ea typeface="宋体" pitchFamily="2" charset="-122"/>
              </a:rPr>
              <a:t>一种表达方法：</a:t>
            </a:r>
          </a:p>
          <a:p>
            <a:pPr marL="0" indent="0">
              <a:buNone/>
            </a:pPr>
            <a:r>
              <a:rPr lang="zh-CN" altLang="en-US" sz="2400" b="1" dirty="0">
                <a:latin typeface="宋体" pitchFamily="2" charset="-122"/>
                <a:ea typeface="宋体" pitchFamily="2" charset="-122"/>
              </a:rPr>
              <a:t>    类判别函数                  ，       ， </a:t>
            </a:r>
          </a:p>
          <a:p>
            <a:pPr marL="0" indent="0">
              <a:buNone/>
            </a:pPr>
            <a:r>
              <a:rPr lang="zh-CN" altLang="en-US" sz="2400" b="1" dirty="0">
                <a:latin typeface="宋体" pitchFamily="2" charset="-122"/>
                <a:ea typeface="宋体" pitchFamily="2" charset="-122"/>
              </a:rPr>
              <a:t>  决策规则： </a:t>
            </a:r>
            <a:r>
              <a:rPr lang="en-US" altLang="zh-CN" sz="2400" b="1" dirty="0">
                <a:latin typeface="宋体" pitchFamily="2" charset="-122"/>
                <a:ea typeface="宋体" pitchFamily="2" charset="-122"/>
              </a:rPr>
              <a:t>If                 </a:t>
            </a: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then  </a:t>
            </a:r>
          </a:p>
          <a:p>
            <a:pPr marL="0" indent="0">
              <a:buNone/>
            </a:pPr>
            <a:endParaRPr lang="en-US" altLang="zh-CN" sz="2400" b="1" dirty="0">
              <a:latin typeface="宋体" pitchFamily="2" charset="-122"/>
              <a:ea typeface="宋体" pitchFamily="2" charset="-122"/>
            </a:endParaRP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10</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2095472" y="1504920"/>
          <a:ext cx="395536" cy="506286"/>
        </p:xfrm>
        <a:graphic>
          <a:graphicData uri="http://schemas.openxmlformats.org/presentationml/2006/ole">
            <mc:AlternateContent xmlns:mc="http://schemas.openxmlformats.org/markup-compatibility/2006">
              <mc:Choice xmlns:v="urn:schemas-microsoft-com:vml" Requires="v">
                <p:oleObj spid="_x0000_s276707" name="Equation" r:id="rId3" imgW="177646" imgH="228402" progId="Equation.DSMT4">
                  <p:embed/>
                </p:oleObj>
              </mc:Choice>
              <mc:Fallback>
                <p:oleObj name="Equation" r:id="rId3" imgW="177646" imgH="2284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472" y="1504920"/>
                        <a:ext cx="395536" cy="506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7" name="组合 36"/>
          <p:cNvGrpSpPr/>
          <p:nvPr/>
        </p:nvGrpSpPr>
        <p:grpSpPr>
          <a:xfrm>
            <a:off x="4151784" y="1076292"/>
            <a:ext cx="5913948" cy="1493358"/>
            <a:chOff x="2627784" y="1071546"/>
            <a:chExt cx="5913948" cy="1493358"/>
          </a:xfrm>
        </p:grpSpPr>
        <p:graphicFrame>
          <p:nvGraphicFramePr>
            <p:cNvPr id="8" name="对象 7"/>
            <p:cNvGraphicFramePr>
              <a:graphicFrameLocks noChangeAspect="1"/>
            </p:cNvGraphicFramePr>
            <p:nvPr>
              <p:extLst/>
            </p:nvPr>
          </p:nvGraphicFramePr>
          <p:xfrm>
            <a:off x="2627784" y="1412776"/>
            <a:ext cx="2576481" cy="648072"/>
          </p:xfrm>
          <a:graphic>
            <a:graphicData uri="http://schemas.openxmlformats.org/presentationml/2006/ole">
              <mc:AlternateContent xmlns:mc="http://schemas.openxmlformats.org/markup-compatibility/2006">
                <mc:Choice xmlns:v="urn:schemas-microsoft-com:vml" Requires="v">
                  <p:oleObj spid="_x0000_s276708" name="Equation" r:id="rId5" imgW="1244600" imgH="304800" progId="Equation.DSMT4">
                    <p:embed/>
                  </p:oleObj>
                </mc:Choice>
                <mc:Fallback>
                  <p:oleObj name="Equation" r:id="rId5" imgW="1244600" imgH="304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1412776"/>
                          <a:ext cx="2576481"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nvPr>
          </p:nvGraphicFramePr>
          <p:xfrm>
            <a:off x="5580112" y="1412776"/>
            <a:ext cx="1136968" cy="576064"/>
          </p:xfrm>
          <a:graphic>
            <a:graphicData uri="http://schemas.openxmlformats.org/presentationml/2006/ole">
              <mc:AlternateContent xmlns:mc="http://schemas.openxmlformats.org/markup-compatibility/2006">
                <mc:Choice xmlns:v="urn:schemas-microsoft-com:vml" Requires="v">
                  <p:oleObj spid="_x0000_s276709" name="Equation" r:id="rId7" imgW="495085" imgH="241195" progId="Equation.DSMT4">
                    <p:embed/>
                  </p:oleObj>
                </mc:Choice>
                <mc:Fallback>
                  <p:oleObj name="Equation" r:id="rId7" imgW="495085"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1412776"/>
                          <a:ext cx="1136968"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6948264" y="1484784"/>
            <a:ext cx="1593468" cy="504056"/>
          </p:xfrm>
          <a:graphic>
            <a:graphicData uri="http://schemas.openxmlformats.org/presentationml/2006/ole">
              <mc:AlternateContent xmlns:mc="http://schemas.openxmlformats.org/markup-compatibility/2006">
                <mc:Choice xmlns:v="urn:schemas-microsoft-com:vml" Requires="v">
                  <p:oleObj spid="_x0000_s276710" name="Equation" r:id="rId9" imgW="749300" imgH="228600" progId="Equation.DSMT4">
                    <p:embed/>
                  </p:oleObj>
                </mc:Choice>
                <mc:Fallback>
                  <p:oleObj name="Equation" r:id="rId9" imgW="7493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264" y="1484784"/>
                          <a:ext cx="1593468"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nvPr>
          </p:nvGraphicFramePr>
          <p:xfrm>
            <a:off x="2903522" y="1988840"/>
            <a:ext cx="2388558" cy="576064"/>
          </p:xfrm>
          <a:graphic>
            <a:graphicData uri="http://schemas.openxmlformats.org/presentationml/2006/ole">
              <mc:AlternateContent xmlns:mc="http://schemas.openxmlformats.org/markup-compatibility/2006">
                <mc:Choice xmlns:v="urn:schemas-microsoft-com:vml" Requires="v">
                  <p:oleObj spid="_x0000_s276711" name="Equation" r:id="rId11" imgW="1193800" imgH="292100" progId="Equation.DSMT4">
                    <p:embed/>
                  </p:oleObj>
                </mc:Choice>
                <mc:Fallback>
                  <p:oleObj name="Equation" r:id="rId11" imgW="1193800" imgH="292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3522" y="1988840"/>
                          <a:ext cx="2388558"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110826388"/>
                </p:ext>
              </p:extLst>
            </p:nvPr>
          </p:nvGraphicFramePr>
          <p:xfrm>
            <a:off x="6737350" y="1984094"/>
            <a:ext cx="852488" cy="490538"/>
          </p:xfrm>
          <a:graphic>
            <a:graphicData uri="http://schemas.openxmlformats.org/presentationml/2006/ole">
              <mc:AlternateContent xmlns:mc="http://schemas.openxmlformats.org/markup-compatibility/2006">
                <mc:Choice xmlns:v="urn:schemas-microsoft-com:vml" Requires="v">
                  <p:oleObj spid="_x0000_s276712" name="Equation" r:id="rId13" imgW="419040" imgH="241200" progId="Equation.DSMT4">
                    <p:embed/>
                  </p:oleObj>
                </mc:Choice>
                <mc:Fallback>
                  <p:oleObj name="Equation" r:id="rId13" imgW="419040" imgH="241200" progId="Equation.DSMT4">
                    <p:embed/>
                    <p:pic>
                      <p:nvPicPr>
                        <p:cNvPr id="0" name=""/>
                        <p:cNvPicPr>
                          <a:picLocks noChangeAspect="1" noChangeArrowheads="1"/>
                        </p:cNvPicPr>
                        <p:nvPr/>
                      </p:nvPicPr>
                      <p:blipFill>
                        <a:blip r:embed="rId14"/>
                        <a:srcRect/>
                        <a:stretch>
                          <a:fillRect/>
                        </a:stretch>
                      </p:blipFill>
                      <p:spPr bwMode="auto">
                        <a:xfrm>
                          <a:off x="6737350" y="1984094"/>
                          <a:ext cx="85248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矩形 23"/>
            <p:cNvSpPr/>
            <p:nvPr/>
          </p:nvSpPr>
          <p:spPr>
            <a:xfrm>
              <a:off x="4357686" y="1071546"/>
              <a:ext cx="2890535" cy="369332"/>
            </a:xfrm>
            <a:prstGeom prst="rect">
              <a:avLst/>
            </a:prstGeom>
          </p:spPr>
          <p:txBody>
            <a:bodyPr wrap="none">
              <a:spAutoFit/>
            </a:bodyPr>
            <a:lstStyle/>
            <a:p>
              <a:r>
                <a:rPr lang="en-US" altLang="zh-CN" dirty="0" err="1" smtClean="0">
                  <a:solidFill>
                    <a:srgbClr val="FF0000"/>
                  </a:solidFill>
                </a:rPr>
                <a:t>i</a:t>
              </a:r>
              <a:r>
                <a:rPr lang="zh-CN" altLang="en-US" dirty="0" smtClean="0">
                  <a:solidFill>
                    <a:srgbClr val="FF0000"/>
                  </a:solidFill>
                </a:rPr>
                <a:t>是类别标号，</a:t>
              </a:r>
              <a:r>
                <a:rPr lang="en-US" altLang="zh-CN" dirty="0" smtClean="0">
                  <a:solidFill>
                    <a:srgbClr val="FF0000"/>
                  </a:solidFill>
                </a:rPr>
                <a:t>k</a:t>
              </a:r>
              <a:r>
                <a:rPr lang="zh-CN" altLang="en-US" dirty="0" smtClean="0">
                  <a:solidFill>
                    <a:srgbClr val="FF0000"/>
                  </a:solidFill>
                </a:rPr>
                <a:t>是样本编号</a:t>
              </a:r>
              <a:endParaRPr lang="zh-CN" altLang="en-US" dirty="0">
                <a:solidFill>
                  <a:srgbClr val="FF0000"/>
                </a:solidFill>
              </a:endParaRPr>
            </a:p>
          </p:txBody>
        </p:sp>
      </p:grpSp>
      <p:sp>
        <p:nvSpPr>
          <p:cNvPr id="31" name="矩形 30"/>
          <p:cNvSpPr/>
          <p:nvPr/>
        </p:nvSpPr>
        <p:spPr>
          <a:xfrm>
            <a:off x="2166911" y="2786059"/>
            <a:ext cx="1707519" cy="461665"/>
          </a:xfrm>
          <a:prstGeom prst="rect">
            <a:avLst/>
          </a:prstGeom>
        </p:spPr>
        <p:txBody>
          <a:bodyPr wrap="none">
            <a:spAutoFit/>
          </a:bodyPr>
          <a:lstStyle/>
          <a:p>
            <a:pPr>
              <a:buFont typeface="Wingdings" pitchFamily="2" charset="2"/>
              <a:buNone/>
            </a:pPr>
            <a:r>
              <a:rPr lang="zh-CN" altLang="en-US" sz="2400" b="1" dirty="0"/>
              <a:t>定义</a:t>
            </a:r>
            <a:r>
              <a:rPr lang="en-US" altLang="zh-CN" sz="2400" b="1" dirty="0" err="1"/>
              <a:t>ω</a:t>
            </a:r>
            <a:r>
              <a:rPr lang="en-US" altLang="zh-CN" sz="2400" b="1" baseline="-25000" dirty="0" err="1"/>
              <a:t>m</a:t>
            </a:r>
            <a:r>
              <a:rPr lang="en-US" altLang="zh-CN" sz="2400" b="1" dirty="0"/>
              <a:t>(x) </a:t>
            </a:r>
          </a:p>
        </p:txBody>
      </p:sp>
      <p:graphicFrame>
        <p:nvGraphicFramePr>
          <p:cNvPr id="32" name="Object 4"/>
          <p:cNvGraphicFramePr>
            <a:graphicFrameLocks noChangeAspect="1"/>
          </p:cNvGraphicFramePr>
          <p:nvPr/>
        </p:nvGraphicFramePr>
        <p:xfrm>
          <a:off x="4238613" y="2819099"/>
          <a:ext cx="3195637" cy="571500"/>
        </p:xfrm>
        <a:graphic>
          <a:graphicData uri="http://schemas.openxmlformats.org/presentationml/2006/ole">
            <mc:AlternateContent xmlns:mc="http://schemas.openxmlformats.org/markup-compatibility/2006">
              <mc:Choice xmlns:v="urn:schemas-microsoft-com:vml" Requires="v">
                <p:oleObj spid="_x0000_s276713" name="Equation" r:id="rId15" imgW="1562417" imgH="279717" progId="Equation.DSMT4">
                  <p:embed/>
                </p:oleObj>
              </mc:Choice>
              <mc:Fallback>
                <p:oleObj name="Equation" r:id="rId15" imgW="1562417" imgH="279717"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8613" y="2819099"/>
                        <a:ext cx="3195637"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矩形 32"/>
          <p:cNvSpPr/>
          <p:nvPr/>
        </p:nvSpPr>
        <p:spPr>
          <a:xfrm>
            <a:off x="2095472" y="3312383"/>
            <a:ext cx="6215106" cy="1292662"/>
          </a:xfrm>
          <a:prstGeom prst="rect">
            <a:avLst/>
          </a:prstGeom>
        </p:spPr>
        <p:txBody>
          <a:bodyPr wrap="square">
            <a:spAutoFit/>
          </a:bodyPr>
          <a:lstStyle/>
          <a:p>
            <a:pPr>
              <a:buFont typeface="Wingdings" pitchFamily="2" charset="2"/>
              <a:buNone/>
            </a:pPr>
            <a:r>
              <a:rPr lang="zh-CN" altLang="en-US" sz="2400" b="1" dirty="0"/>
              <a:t>根据贝叶斯决策，将选择</a:t>
            </a:r>
            <a:r>
              <a:rPr lang="en-US" altLang="zh-CN" sz="2400" b="1" dirty="0" err="1"/>
              <a:t>ω</a:t>
            </a:r>
            <a:r>
              <a:rPr lang="en-US" altLang="zh-CN" sz="2400" b="1" baseline="-25000" dirty="0" err="1"/>
              <a:t>m</a:t>
            </a:r>
            <a:r>
              <a:rPr lang="zh-CN" altLang="en-US" sz="2400" b="1" dirty="0"/>
              <a:t>类作为</a:t>
            </a:r>
            <a:r>
              <a:rPr lang="en-US" altLang="zh-CN" sz="2400" b="1" dirty="0"/>
              <a:t>X</a:t>
            </a:r>
            <a:r>
              <a:rPr lang="zh-CN" altLang="en-US" sz="2400" b="1" dirty="0"/>
              <a:t>的判决</a:t>
            </a:r>
            <a:endParaRPr lang="en-US" altLang="zh-CN" sz="2400" b="1" dirty="0"/>
          </a:p>
          <a:p>
            <a:pPr>
              <a:lnSpc>
                <a:spcPct val="125000"/>
              </a:lnSpc>
            </a:pPr>
            <a:r>
              <a:rPr lang="zh-CN" altLang="en-US" sz="2400" b="1" dirty="0"/>
              <a:t>这个贝叶斯条件概率的错误率是</a:t>
            </a:r>
            <a:endParaRPr lang="en-US" sz="2400" b="1" dirty="0"/>
          </a:p>
          <a:p>
            <a:pPr>
              <a:buFont typeface="Wingdings" pitchFamily="2" charset="2"/>
              <a:buNone/>
            </a:pPr>
            <a:endParaRPr lang="en-US" altLang="zh-CN" sz="2400" b="1" dirty="0"/>
          </a:p>
        </p:txBody>
      </p:sp>
      <p:graphicFrame>
        <p:nvGraphicFramePr>
          <p:cNvPr id="37004" name="Object 5"/>
          <p:cNvGraphicFramePr>
            <a:graphicFrameLocks noChangeAspect="1"/>
          </p:cNvGraphicFramePr>
          <p:nvPr/>
        </p:nvGraphicFramePr>
        <p:xfrm>
          <a:off x="4667241" y="4171659"/>
          <a:ext cx="3000375" cy="504825"/>
        </p:xfrm>
        <a:graphic>
          <a:graphicData uri="http://schemas.openxmlformats.org/presentationml/2006/ole">
            <mc:AlternateContent xmlns:mc="http://schemas.openxmlformats.org/markup-compatibility/2006">
              <mc:Choice xmlns:v="urn:schemas-microsoft-com:vml" Requires="v">
                <p:oleObj spid="_x0000_s276714" name="Equation" r:id="rId17" imgW="1434794" imgH="241512" progId="Equation.DSMT4">
                  <p:embed/>
                </p:oleObj>
              </mc:Choice>
              <mc:Fallback>
                <p:oleObj name="Equation" r:id="rId17" imgW="1434794" imgH="241512"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7241" y="4171659"/>
                        <a:ext cx="3000375"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6" name="直接连接符 35"/>
          <p:cNvCxnSpPr/>
          <p:nvPr/>
        </p:nvCxnSpPr>
        <p:spPr>
          <a:xfrm>
            <a:off x="1809720" y="2647928"/>
            <a:ext cx="8358246" cy="158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内容占位符 2"/>
          <p:cNvSpPr txBox="1">
            <a:spLocks/>
          </p:cNvSpPr>
          <p:nvPr/>
        </p:nvSpPr>
        <p:spPr bwMode="gray">
          <a:xfrm>
            <a:off x="1828800" y="4714884"/>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2"/>
              </a:buClr>
              <a:defRPr/>
            </a:pPr>
            <a:r>
              <a:rPr lang="zh-CN" altLang="en-US" sz="2400" b="1" kern="0" dirty="0">
                <a:latin typeface="+mn-lt"/>
              </a:rPr>
              <a:t>让</a:t>
            </a:r>
            <a:r>
              <a:rPr lang="en-US" altLang="zh-CN" sz="2400" b="1" kern="0" dirty="0">
                <a:latin typeface="+mn-lt"/>
              </a:rPr>
              <a:t>P*(</a:t>
            </a:r>
            <a:r>
              <a:rPr lang="en-US" altLang="zh-CN" sz="2400" b="1" kern="0" dirty="0" err="1">
                <a:latin typeface="+mn-lt"/>
              </a:rPr>
              <a:t>e|x</a:t>
            </a:r>
            <a:r>
              <a:rPr lang="en-US" altLang="zh-CN" sz="2400" b="1" kern="0" dirty="0">
                <a:latin typeface="+mn-lt"/>
              </a:rPr>
              <a:t>)</a:t>
            </a:r>
            <a:r>
              <a:rPr lang="zh-CN" altLang="en-US" sz="2400" b="1" kern="0" dirty="0">
                <a:latin typeface="+mn-lt"/>
              </a:rPr>
              <a:t>代表</a:t>
            </a:r>
            <a:r>
              <a:rPr lang="en-US" altLang="zh-CN" sz="2400" b="1" kern="0" dirty="0">
                <a:latin typeface="+mn-lt"/>
              </a:rPr>
              <a:t>P(</a:t>
            </a:r>
            <a:r>
              <a:rPr lang="en-US" altLang="zh-CN" sz="2400" b="1" kern="0" dirty="0" err="1">
                <a:latin typeface="+mn-lt"/>
              </a:rPr>
              <a:t>e|x</a:t>
            </a:r>
            <a:r>
              <a:rPr lang="en-US" altLang="zh-CN" sz="2400" b="1" kern="0" dirty="0">
                <a:latin typeface="+mn-lt"/>
              </a:rPr>
              <a:t>)</a:t>
            </a:r>
            <a:r>
              <a:rPr lang="zh-CN" altLang="en-US" sz="2400" b="1" kern="0" dirty="0">
                <a:latin typeface="+mn-lt"/>
              </a:rPr>
              <a:t>的最小可能值，</a:t>
            </a:r>
            <a:r>
              <a:rPr lang="en-US" altLang="zh-CN" sz="2400" b="1" kern="0" dirty="0">
                <a:latin typeface="+mn-lt"/>
              </a:rPr>
              <a:t>P*</a:t>
            </a:r>
            <a:r>
              <a:rPr lang="zh-CN" altLang="en-US" sz="2400" b="1" kern="0" dirty="0">
                <a:latin typeface="+mn-lt"/>
              </a:rPr>
              <a:t>代表</a:t>
            </a:r>
            <a:r>
              <a:rPr lang="en-US" altLang="zh-CN" sz="2400" b="1" kern="0" dirty="0">
                <a:latin typeface="+mn-lt"/>
              </a:rPr>
              <a:t>P(e)</a:t>
            </a:r>
            <a:r>
              <a:rPr lang="zh-CN" altLang="en-US" sz="2400" b="1" kern="0" dirty="0">
                <a:latin typeface="+mn-lt"/>
              </a:rPr>
              <a:t>的最小可能值</a:t>
            </a:r>
            <a:r>
              <a:rPr lang="en-US" altLang="zh-CN" sz="2400" b="1" kern="0" dirty="0">
                <a:latin typeface="+mn-lt"/>
              </a:rPr>
              <a:t>,</a:t>
            </a:r>
            <a:r>
              <a:rPr lang="zh-CN" altLang="en-US" sz="2400" b="1" kern="0" dirty="0">
                <a:latin typeface="+mn-lt"/>
              </a:rPr>
              <a:t> 可得</a:t>
            </a:r>
            <a:r>
              <a:rPr lang="en-US" altLang="zh-CN" sz="2400" b="1" kern="0" dirty="0">
                <a:latin typeface="+mn-lt"/>
              </a:rPr>
              <a:t>:</a:t>
            </a:r>
          </a:p>
          <a:p>
            <a:pPr marL="342900" indent="-342900" eaLnBrk="0" hangingPunct="0">
              <a:spcBef>
                <a:spcPct val="20000"/>
              </a:spcBef>
              <a:buClr>
                <a:schemeClr val="tx2"/>
              </a:buClr>
              <a:defRPr/>
            </a:pPr>
            <a:endParaRPr lang="en-US" sz="2400" b="1" kern="0" dirty="0">
              <a:latin typeface="+mn-lt"/>
            </a:endParaRPr>
          </a:p>
        </p:txBody>
      </p:sp>
      <p:graphicFrame>
        <p:nvGraphicFramePr>
          <p:cNvPr id="38" name="Object 6"/>
          <p:cNvGraphicFramePr>
            <a:graphicFrameLocks noChangeAspect="1"/>
          </p:cNvGraphicFramePr>
          <p:nvPr/>
        </p:nvGraphicFramePr>
        <p:xfrm>
          <a:off x="3167042" y="5572140"/>
          <a:ext cx="6286500" cy="592138"/>
        </p:xfrm>
        <a:graphic>
          <a:graphicData uri="http://schemas.openxmlformats.org/presentationml/2006/ole">
            <mc:AlternateContent xmlns:mc="http://schemas.openxmlformats.org/markup-compatibility/2006">
              <mc:Choice xmlns:v="urn:schemas-microsoft-com:vml" Requires="v">
                <p:oleObj spid="_x0000_s276715" r:id="rId19" imgW="2972117" imgH="279717" progId="Equation.DSMT4">
                  <p:embed/>
                </p:oleObj>
              </mc:Choice>
              <mc:Fallback>
                <p:oleObj r:id="rId19" imgW="2972117" imgH="279717"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7042" y="5572140"/>
                        <a:ext cx="6286500" cy="5921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矩形 40"/>
          <p:cNvSpPr/>
          <p:nvPr/>
        </p:nvSpPr>
        <p:spPr>
          <a:xfrm rot="1835297">
            <a:off x="8382016" y="3000373"/>
            <a:ext cx="1357322" cy="646331"/>
          </a:xfrm>
          <a:prstGeom prst="rect">
            <a:avLst/>
          </a:prstGeom>
        </p:spPr>
        <p:txBody>
          <a:bodyPr wrap="square">
            <a:spAutoFit/>
          </a:bodyPr>
          <a:lstStyle/>
          <a:p>
            <a:r>
              <a:rPr lang="zh-CN" altLang="en-US" dirty="0" smtClean="0">
                <a:solidFill>
                  <a:srgbClr val="FF0000"/>
                </a:solidFill>
              </a:rPr>
              <a:t>为什么可以用最近邻法</a:t>
            </a:r>
            <a:endParaRPr lang="zh-CN" altLang="en-US" dirty="0">
              <a:solidFill>
                <a:srgbClr val="FF0000"/>
              </a:solidFill>
            </a:endParaRPr>
          </a:p>
        </p:txBody>
      </p:sp>
    </p:spTree>
    <p:extLst>
      <p:ext uri="{BB962C8B-B14F-4D97-AF65-F5344CB8AC3E}">
        <p14:creationId xmlns:p14="http://schemas.microsoft.com/office/powerpoint/2010/main" val="315362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81160" y="1071546"/>
            <a:ext cx="8215369" cy="1477328"/>
          </a:xfrm>
          <a:prstGeom prst="rect">
            <a:avLst/>
          </a:prstGeom>
        </p:spPr>
        <p:txBody>
          <a:bodyPr wrap="square">
            <a:spAutoFit/>
          </a:bodyPr>
          <a:lstStyle/>
          <a:p>
            <a:pPr>
              <a:lnSpc>
                <a:spcPct val="125000"/>
              </a:lnSpc>
              <a:buFont typeface="Wingdings" pitchFamily="2" charset="2"/>
              <a:buNone/>
            </a:pPr>
            <a:r>
              <a:rPr lang="zh-CN" altLang="en-US" sz="2400" b="1" dirty="0">
                <a:sym typeface="Symbol" pitchFamily="18" charset="2"/>
              </a:rPr>
              <a:t>最近邻的收敛性</a:t>
            </a:r>
            <a:endParaRPr lang="en-US" altLang="zh-CN" sz="2400" b="1" dirty="0">
              <a:sym typeface="Symbol" pitchFamily="18" charset="2"/>
            </a:endParaRPr>
          </a:p>
          <a:p>
            <a:pPr>
              <a:lnSpc>
                <a:spcPct val="125000"/>
              </a:lnSpc>
            </a:pPr>
            <a:r>
              <a:rPr lang="en-US" altLang="zh-CN" sz="2400" b="1" dirty="0"/>
              <a:t> </a:t>
            </a:r>
            <a:r>
              <a:rPr lang="zh-CN" altLang="en-US" sz="2400" b="1" dirty="0"/>
              <a:t>如果</a:t>
            </a:r>
            <a:r>
              <a:rPr lang="en-US" altLang="zh-CN" sz="2400" b="1" dirty="0" err="1"/>
              <a:t>P</a:t>
            </a:r>
            <a:r>
              <a:rPr lang="en-US" altLang="zh-CN" sz="2400" b="1" baseline="-25000" dirty="0" err="1"/>
              <a:t>n</a:t>
            </a:r>
            <a:r>
              <a:rPr lang="en-US" altLang="zh-CN" sz="2400" b="1" dirty="0"/>
              <a:t>(e) </a:t>
            </a:r>
            <a:r>
              <a:rPr lang="zh-CN" altLang="en-US" sz="2400" b="1" dirty="0"/>
              <a:t>是</a:t>
            </a:r>
            <a:r>
              <a:rPr lang="en-US" altLang="zh-CN" sz="2400" b="1" dirty="0"/>
              <a:t>n</a:t>
            </a:r>
            <a:r>
              <a:rPr lang="zh-CN" altLang="en-US" sz="2400" b="1" dirty="0"/>
              <a:t>个样本的最近邻错误率</a:t>
            </a:r>
            <a:r>
              <a:rPr lang="en-US" altLang="zh-CN" sz="2400" b="1" dirty="0"/>
              <a:t>, </a:t>
            </a:r>
            <a:r>
              <a:rPr lang="zh-CN" altLang="en-US" sz="2400" b="1" dirty="0"/>
              <a:t>并且有</a:t>
            </a:r>
            <a:endParaRPr lang="en-US" altLang="zh-CN" sz="2400" b="1" dirty="0"/>
          </a:p>
          <a:p>
            <a:pPr>
              <a:lnSpc>
                <a:spcPct val="125000"/>
              </a:lnSpc>
              <a:buFont typeface="Wingdings" pitchFamily="2" charset="2"/>
              <a:buNone/>
            </a:pPr>
            <a:endParaRPr lang="en-US" sz="2400" b="1" dirty="0">
              <a:sym typeface="Symbol" pitchFamily="18" charset="2"/>
            </a:endParaRPr>
          </a:p>
        </p:txBody>
      </p:sp>
      <p:graphicFrame>
        <p:nvGraphicFramePr>
          <p:cNvPr id="86021" name="Object 5"/>
          <p:cNvGraphicFramePr>
            <a:graphicFrameLocks noChangeAspect="1"/>
          </p:cNvGraphicFramePr>
          <p:nvPr/>
        </p:nvGraphicFramePr>
        <p:xfrm>
          <a:off x="4810116" y="2000240"/>
          <a:ext cx="1714500" cy="571500"/>
        </p:xfrm>
        <a:graphic>
          <a:graphicData uri="http://schemas.openxmlformats.org/presentationml/2006/ole">
            <mc:AlternateContent xmlns:mc="http://schemas.openxmlformats.org/markup-compatibility/2006">
              <mc:Choice xmlns:v="urn:schemas-microsoft-com:vml" Requires="v">
                <p:oleObj spid="_x0000_s277531" name="Equation" r:id="rId3" imgW="838517" imgH="279717" progId="Equation.DSMT4">
                  <p:embed/>
                </p:oleObj>
              </mc:Choice>
              <mc:Fallback>
                <p:oleObj name="Equation" r:id="rId3" imgW="838517" imgH="2797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16" y="2000240"/>
                        <a:ext cx="1714500"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内容占位符 2"/>
          <p:cNvSpPr txBox="1">
            <a:spLocks/>
          </p:cNvSpPr>
          <p:nvPr/>
        </p:nvSpPr>
        <p:spPr bwMode="gray">
          <a:xfrm>
            <a:off x="1809720" y="2500306"/>
            <a:ext cx="8458200" cy="235745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lnSpc>
                <a:spcPct val="125000"/>
              </a:lnSpc>
              <a:spcBef>
                <a:spcPts val="0"/>
              </a:spcBef>
              <a:buClr>
                <a:schemeClr val="tx2"/>
              </a:buClr>
              <a:buFont typeface="Wingdings" pitchFamily="2" charset="2"/>
              <a:buChar char="ü"/>
              <a:defRPr/>
            </a:pPr>
            <a:r>
              <a:rPr lang="zh-CN" altLang="en-US" sz="2400" b="1" kern="0" dirty="0">
                <a:solidFill>
                  <a:srgbClr val="000000"/>
                </a:solidFill>
                <a:latin typeface="宋体" pitchFamily="2" charset="-122"/>
              </a:rPr>
              <a:t>最近邻法则导致的错误率大于贝叶斯决策方法最小错误率</a:t>
            </a:r>
            <a:endParaRPr lang="en-US" altLang="zh-CN" sz="2400" b="1" kern="0" dirty="0">
              <a:solidFill>
                <a:srgbClr val="000000"/>
              </a:solidFill>
              <a:latin typeface="宋体" pitchFamily="2" charset="-122"/>
            </a:endParaRPr>
          </a:p>
          <a:p>
            <a:pPr marL="342900" indent="-342900" eaLnBrk="0" hangingPunct="0">
              <a:lnSpc>
                <a:spcPct val="125000"/>
              </a:lnSpc>
              <a:spcBef>
                <a:spcPts val="0"/>
              </a:spcBef>
              <a:buClr>
                <a:schemeClr val="tx2"/>
              </a:buClr>
              <a:buFont typeface="Wingdings" pitchFamily="2" charset="2"/>
              <a:buChar char="ü"/>
              <a:defRPr/>
            </a:pPr>
            <a:r>
              <a:rPr lang="zh-CN" altLang="en-US" sz="2400" b="1" kern="0" dirty="0">
                <a:latin typeface="+mn-lt"/>
              </a:rPr>
              <a:t>最近邻规则是一个次优的过程</a:t>
            </a:r>
          </a:p>
          <a:p>
            <a:pPr marL="342900" indent="-342900" eaLnBrk="0" hangingPunct="0">
              <a:lnSpc>
                <a:spcPct val="125000"/>
              </a:lnSpc>
              <a:spcBef>
                <a:spcPts val="0"/>
              </a:spcBef>
              <a:buClr>
                <a:schemeClr val="tx2"/>
              </a:buClr>
              <a:defRPr/>
            </a:pPr>
            <a:r>
              <a:rPr lang="zh-CN" altLang="en-US" sz="2400" b="1" kern="0" dirty="0">
                <a:latin typeface="+mn-lt"/>
              </a:rPr>
              <a:t>      </a:t>
            </a:r>
            <a:r>
              <a:rPr lang="en-US" altLang="zh-CN" sz="2400" b="1" kern="0" dirty="0">
                <a:latin typeface="+mn-lt"/>
              </a:rPr>
              <a:t>•</a:t>
            </a:r>
            <a:r>
              <a:rPr lang="zh-CN" altLang="en-US" sz="2400" b="1" kern="0" dirty="0">
                <a:latin typeface="+mn-lt"/>
              </a:rPr>
              <a:t>不优于贝叶斯错误率</a:t>
            </a:r>
          </a:p>
          <a:p>
            <a:pPr marL="342900" indent="-342900" eaLnBrk="0" hangingPunct="0">
              <a:lnSpc>
                <a:spcPct val="125000"/>
              </a:lnSpc>
              <a:spcBef>
                <a:spcPts val="0"/>
              </a:spcBef>
              <a:buClr>
                <a:schemeClr val="tx2"/>
              </a:buClr>
              <a:defRPr/>
            </a:pPr>
            <a:r>
              <a:rPr lang="zh-CN" altLang="en-US" sz="2400" b="1" kern="0" dirty="0">
                <a:latin typeface="+mn-lt"/>
              </a:rPr>
              <a:t>      </a:t>
            </a:r>
            <a:r>
              <a:rPr lang="en-US" altLang="zh-CN" sz="2400" b="1" kern="0" dirty="0">
                <a:latin typeface="+mn-lt"/>
              </a:rPr>
              <a:t>•</a:t>
            </a:r>
            <a:r>
              <a:rPr lang="zh-CN" altLang="en-US" sz="2400" b="1" kern="0" dirty="0">
                <a:latin typeface="+mn-lt"/>
                <a:sym typeface="Symbol" pitchFamily="18" charset="2"/>
              </a:rPr>
              <a:t>如果样本数目多，</a:t>
            </a:r>
            <a:r>
              <a:rPr lang="zh-CN" altLang="en-US" sz="2400" b="1" kern="0" dirty="0">
                <a:solidFill>
                  <a:srgbClr val="000000"/>
                </a:solidFill>
                <a:latin typeface="宋体" pitchFamily="2" charset="-122"/>
              </a:rPr>
              <a:t>最近邻法则的错误率小于贝叶斯决策方法最小错误率的两倍。</a:t>
            </a:r>
            <a:endParaRPr lang="en-US" altLang="zh-CN" sz="2400" b="1" kern="0" dirty="0">
              <a:solidFill>
                <a:srgbClr val="000000"/>
              </a:solidFill>
              <a:latin typeface="宋体" pitchFamily="2" charset="-122"/>
            </a:endParaRPr>
          </a:p>
          <a:p>
            <a:pPr marL="342900" indent="-342900" eaLnBrk="0" hangingPunct="0">
              <a:lnSpc>
                <a:spcPct val="125000"/>
              </a:lnSpc>
              <a:spcBef>
                <a:spcPts val="0"/>
              </a:spcBef>
              <a:buClr>
                <a:schemeClr val="tx2"/>
              </a:buClr>
              <a:defRPr/>
            </a:pPr>
            <a:endParaRPr lang="zh-CN" altLang="en-US" sz="2400" b="1" kern="0" dirty="0">
              <a:latin typeface="+mn-lt"/>
            </a:endParaRPr>
          </a:p>
          <a:p>
            <a:pPr marL="342900" indent="-342900" eaLnBrk="0" hangingPunct="0">
              <a:lnSpc>
                <a:spcPct val="125000"/>
              </a:lnSpc>
              <a:spcBef>
                <a:spcPts val="0"/>
              </a:spcBef>
              <a:buClr>
                <a:schemeClr val="tx2"/>
              </a:buClr>
              <a:buFont typeface="Wingdings" pitchFamily="2" charset="2"/>
              <a:buChar char="ü"/>
              <a:defRPr/>
            </a:pPr>
            <a:endParaRPr lang="en-US" sz="2400" b="1" kern="0" dirty="0">
              <a:latin typeface="+mn-lt"/>
              <a:sym typeface="Symbol" pitchFamily="18" charset="2"/>
            </a:endParaRPr>
          </a:p>
        </p:txBody>
      </p:sp>
      <p:sp>
        <p:nvSpPr>
          <p:cNvPr id="10" name="灯片编号占位符 9"/>
          <p:cNvSpPr>
            <a:spLocks noGrp="1"/>
          </p:cNvSpPr>
          <p:nvPr>
            <p:ph type="sldNum" sz="quarter" idx="11"/>
          </p:nvPr>
        </p:nvSpPr>
        <p:spPr>
          <a:xfrm>
            <a:off x="9829800" y="6500834"/>
            <a:ext cx="838200" cy="357166"/>
          </a:xfrm>
        </p:spPr>
        <p:txBody>
          <a:bodyPr/>
          <a:lstStyle/>
          <a:p>
            <a:pPr>
              <a:defRPr/>
            </a:pPr>
            <a:fld id="{31E287EE-1289-4991-82CE-EFE584F53F4F}" type="slidenum">
              <a:rPr lang="en-US" altLang="zh-CN" smtClean="0"/>
              <a:pPr>
                <a:defRPr/>
              </a:pPr>
              <a:t>11</a:t>
            </a:fld>
            <a:endParaRPr lang="en-US" altLang="zh-CN" dirty="0"/>
          </a:p>
        </p:txBody>
      </p:sp>
      <p:sp>
        <p:nvSpPr>
          <p:cNvPr id="12"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38731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7"/>
          <p:cNvPicPr>
            <a:picLocks noChangeAspect="1" noChangeArrowheads="1"/>
          </p:cNvPicPr>
          <p:nvPr/>
        </p:nvPicPr>
        <p:blipFill>
          <a:blip r:embed="rId3" cstate="print"/>
          <a:srcRect/>
          <a:stretch>
            <a:fillRect/>
          </a:stretch>
        </p:blipFill>
        <p:spPr bwMode="auto">
          <a:xfrm>
            <a:off x="6953257" y="1785927"/>
            <a:ext cx="3476625" cy="3071813"/>
          </a:xfrm>
          <a:prstGeom prst="rect">
            <a:avLst/>
          </a:prstGeom>
          <a:noFill/>
          <a:ln w="9525">
            <a:noFill/>
            <a:miter lim="800000"/>
            <a:headEnd/>
            <a:tailEnd/>
          </a:ln>
        </p:spPr>
      </p:pic>
      <p:sp>
        <p:nvSpPr>
          <p:cNvPr id="3" name="内容占位符 2"/>
          <p:cNvSpPr>
            <a:spLocks noGrp="1"/>
          </p:cNvSpPr>
          <p:nvPr>
            <p:ph idx="1"/>
          </p:nvPr>
        </p:nvSpPr>
        <p:spPr/>
        <p:txBody>
          <a:bodyPr/>
          <a:lstStyle/>
          <a:p>
            <a:pPr>
              <a:buFont typeface="Wingdings" pitchFamily="2" charset="2"/>
              <a:buChar char="l"/>
            </a:pPr>
            <a:r>
              <a:rPr lang="zh-CN" altLang="en-US" sz="2400" b="1" dirty="0">
                <a:latin typeface="宋体" pitchFamily="2" charset="-122"/>
                <a:ea typeface="宋体" pitchFamily="2" charset="-122"/>
              </a:rPr>
              <a:t>最近邻法的错误率（渐近分析）</a:t>
            </a:r>
          </a:p>
          <a:p>
            <a:pPr marL="0" indent="0">
              <a:lnSpc>
                <a:spcPct val="150000"/>
              </a:lnSpc>
              <a:spcBef>
                <a:spcPts val="0"/>
              </a:spcBef>
              <a:buNone/>
            </a:pPr>
            <a:endParaRPr lang="en-US" altLang="zh-CN" sz="2400" b="1" dirty="0">
              <a:latin typeface="Times New Roman" pitchFamily="18" charset="0"/>
              <a:ea typeface="宋体" pitchFamily="2" charset="-122"/>
              <a:cs typeface="Times New Roman" pitchFamily="18" charset="0"/>
            </a:endParaRPr>
          </a:p>
          <a:p>
            <a:pPr marL="0" indent="0">
              <a:buNone/>
            </a:pPr>
            <a:r>
              <a:rPr lang="zh-CN" altLang="en-US" sz="2400" b="1" dirty="0">
                <a:latin typeface="宋体" pitchFamily="2" charset="-122"/>
                <a:ea typeface="宋体" pitchFamily="2" charset="-122"/>
              </a:rPr>
              <a:t>结论：          </a:t>
            </a:r>
          </a:p>
          <a:p>
            <a:pPr marL="0" indent="0">
              <a:buNone/>
            </a:pP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其中：   ：贝叶斯错误率</a:t>
            </a:r>
          </a:p>
          <a:p>
            <a:pPr marL="0" indent="0">
              <a:buNone/>
            </a:pPr>
            <a:r>
              <a:rPr lang="zh-CN" altLang="en-US" sz="2400" b="1" dirty="0">
                <a:latin typeface="宋体" pitchFamily="2" charset="-122"/>
                <a:ea typeface="宋体" pitchFamily="2" charset="-122"/>
              </a:rPr>
              <a:t>	   ：样本无穷多时最近邻法的错</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误率（渐近平均错误率）</a:t>
            </a:r>
          </a:p>
          <a:p>
            <a:pPr marL="0" indent="0">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前提：样本集独立同分布</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12</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572827103"/>
              </p:ext>
            </p:extLst>
          </p:nvPr>
        </p:nvGraphicFramePr>
        <p:xfrm>
          <a:off x="1524000" y="1877069"/>
          <a:ext cx="3632642" cy="936104"/>
        </p:xfrm>
        <a:graphic>
          <a:graphicData uri="http://schemas.openxmlformats.org/presentationml/2006/ole">
            <mc:AlternateContent xmlns:mc="http://schemas.openxmlformats.org/markup-compatibility/2006">
              <mc:Choice xmlns:v="urn:schemas-microsoft-com:vml" Requires="v">
                <p:oleObj spid="_x0000_s278660" name="Equation" r:id="rId4" imgW="1676400" imgH="431800" progId="Equation.DSMT4">
                  <p:embed/>
                </p:oleObj>
              </mc:Choice>
              <mc:Fallback>
                <p:oleObj name="Equation" r:id="rId4" imgW="16764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77069"/>
                        <a:ext cx="3632642"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420902559"/>
              </p:ext>
            </p:extLst>
          </p:nvPr>
        </p:nvGraphicFramePr>
        <p:xfrm>
          <a:off x="1487488" y="2928935"/>
          <a:ext cx="432048" cy="391543"/>
        </p:xfrm>
        <a:graphic>
          <a:graphicData uri="http://schemas.openxmlformats.org/presentationml/2006/ole">
            <mc:AlternateContent xmlns:mc="http://schemas.openxmlformats.org/markup-compatibility/2006">
              <mc:Choice xmlns:v="urn:schemas-microsoft-com:vml" Requires="v">
                <p:oleObj spid="_x0000_s278661" name="Equation" r:id="rId6" imgW="203112" imgH="190417" progId="Equation.DSMT4">
                  <p:embed/>
                </p:oleObj>
              </mc:Choice>
              <mc:Fallback>
                <p:oleObj name="Equation" r:id="rId6" imgW="203112" imgH="1904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488" y="2928935"/>
                        <a:ext cx="432048" cy="391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763439834"/>
              </p:ext>
            </p:extLst>
          </p:nvPr>
        </p:nvGraphicFramePr>
        <p:xfrm>
          <a:off x="1487488" y="3429001"/>
          <a:ext cx="360040" cy="420047"/>
        </p:xfrm>
        <a:graphic>
          <a:graphicData uri="http://schemas.openxmlformats.org/presentationml/2006/ole">
            <mc:AlternateContent xmlns:mc="http://schemas.openxmlformats.org/markup-compatibility/2006">
              <mc:Choice xmlns:v="urn:schemas-microsoft-com:vml" Requires="v">
                <p:oleObj spid="_x0000_s278662" name="Equation" r:id="rId8" imgW="152268" imgH="215713" progId="Equation.DSMT4">
                  <p:embed/>
                </p:oleObj>
              </mc:Choice>
              <mc:Fallback>
                <p:oleObj name="Equation" r:id="rId8" imgW="152268" imgH="215713"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7488" y="3429001"/>
                        <a:ext cx="360040" cy="420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01" name="Object 6"/>
          <p:cNvGraphicFramePr>
            <a:graphicFrameLocks noChangeAspect="1"/>
          </p:cNvGraphicFramePr>
          <p:nvPr>
            <p:extLst>
              <p:ext uri="{D42A27DB-BD31-4B8C-83A1-F6EECF244321}">
                <p14:modId xmlns:p14="http://schemas.microsoft.com/office/powerpoint/2010/main" val="2052624443"/>
              </p:ext>
            </p:extLst>
          </p:nvPr>
        </p:nvGraphicFramePr>
        <p:xfrm>
          <a:off x="1507834" y="4275845"/>
          <a:ext cx="1785937" cy="431800"/>
        </p:xfrm>
        <a:graphic>
          <a:graphicData uri="http://schemas.openxmlformats.org/presentationml/2006/ole">
            <mc:AlternateContent xmlns:mc="http://schemas.openxmlformats.org/markup-compatibility/2006">
              <mc:Choice xmlns:v="urn:schemas-microsoft-com:vml" Requires="v">
                <p:oleObj spid="_x0000_s278663" r:id="rId10" imgW="749617" imgH="203517" progId="Equation.DSMT4">
                  <p:embed/>
                </p:oleObj>
              </mc:Choice>
              <mc:Fallback>
                <p:oleObj r:id="rId10" imgW="749617" imgH="20351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7834" y="4275845"/>
                        <a:ext cx="17859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9"/>
          <p:cNvGrpSpPr>
            <a:grpSpLocks/>
          </p:cNvGrpSpPr>
          <p:nvPr/>
        </p:nvGrpSpPr>
        <p:grpSpPr bwMode="auto">
          <a:xfrm>
            <a:off x="1809750" y="5214950"/>
            <a:ext cx="8858250" cy="825500"/>
            <a:chOff x="0" y="0"/>
            <a:chExt cx="5580" cy="520"/>
          </a:xfrm>
        </p:grpSpPr>
        <p:sp>
          <p:nvSpPr>
            <p:cNvPr id="28" name="Rectangle 5"/>
            <p:cNvSpPr>
              <a:spLocks noChangeArrowheads="1"/>
            </p:cNvSpPr>
            <p:nvPr/>
          </p:nvSpPr>
          <p:spPr bwMode="auto">
            <a:xfrm>
              <a:off x="0" y="0"/>
              <a:ext cx="5580" cy="520"/>
            </a:xfrm>
            <a:prstGeom prst="rect">
              <a:avLst/>
            </a:prstGeom>
            <a:noFill/>
            <a:ln w="9525">
              <a:noFill/>
              <a:miter lim="800000"/>
              <a:headEnd/>
              <a:tailEnd/>
            </a:ln>
          </p:spPr>
          <p:txBody>
            <a:bodyPr/>
            <a:lstStyle/>
            <a:p>
              <a:pPr marL="342900" indent="-342900">
                <a:spcBef>
                  <a:spcPct val="20000"/>
                </a:spcBef>
                <a:buClr>
                  <a:schemeClr val="accent1"/>
                </a:buClr>
                <a:buSzPct val="65000"/>
              </a:pPr>
              <a:r>
                <a:rPr lang="zh-CN" altLang="en-US" sz="2400" b="1" dirty="0"/>
                <a:t>由于一般情况下</a:t>
              </a:r>
              <a:r>
                <a:rPr lang="en-US" altLang="zh-CN" sz="2400" b="1" i="1" dirty="0"/>
                <a:t>P</a:t>
              </a:r>
              <a:r>
                <a:rPr lang="en-US" altLang="zh-CN" sz="2400" b="1" dirty="0"/>
                <a:t>*</a:t>
              </a:r>
              <a:r>
                <a:rPr lang="zh-CN" altLang="en-US" sz="2400" b="1" dirty="0"/>
                <a:t>很小，因此又可粗略表示成：</a:t>
              </a:r>
            </a:p>
          </p:txBody>
        </p:sp>
        <p:graphicFrame>
          <p:nvGraphicFramePr>
            <p:cNvPr id="29" name="Object 11"/>
            <p:cNvGraphicFramePr>
              <a:graphicFrameLocks noChangeAspect="1"/>
            </p:cNvGraphicFramePr>
            <p:nvPr/>
          </p:nvGraphicFramePr>
          <p:xfrm>
            <a:off x="4005" y="0"/>
            <a:ext cx="1011" cy="236"/>
          </p:xfrm>
          <a:graphic>
            <a:graphicData uri="http://schemas.openxmlformats.org/presentationml/2006/ole">
              <mc:AlternateContent xmlns:mc="http://schemas.openxmlformats.org/markup-compatibility/2006">
                <mc:Choice xmlns:v="urn:schemas-microsoft-com:vml" Requires="v">
                  <p:oleObj spid="_x0000_s278664" r:id="rId12" imgW="825817" imgH="190817" progId="Equation.DSMT4">
                    <p:embed/>
                  </p:oleObj>
                </mc:Choice>
                <mc:Fallback>
                  <p:oleObj r:id="rId12" imgW="825817" imgH="19081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05" y="0"/>
                          <a:ext cx="1011"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Rectangle 10"/>
          <p:cNvSpPr>
            <a:spLocks noChangeArrowheads="1"/>
          </p:cNvSpPr>
          <p:nvPr/>
        </p:nvSpPr>
        <p:spPr bwMode="auto">
          <a:xfrm>
            <a:off x="1666875" y="5715016"/>
            <a:ext cx="8858250" cy="577850"/>
          </a:xfrm>
          <a:prstGeom prst="rect">
            <a:avLst/>
          </a:prstGeom>
          <a:noFill/>
          <a:ln w="9525">
            <a:noFill/>
            <a:miter lim="800000"/>
            <a:headEnd/>
            <a:tailEnd/>
          </a:ln>
        </p:spPr>
        <p:txBody>
          <a:bodyPr/>
          <a:lstStyle/>
          <a:p>
            <a:pPr marL="342900" indent="-342900">
              <a:spcBef>
                <a:spcPct val="20000"/>
              </a:spcBef>
              <a:buClr>
                <a:schemeClr val="accent1"/>
              </a:buClr>
              <a:buSzPct val="65000"/>
            </a:pPr>
            <a:r>
              <a:rPr lang="zh-CN" altLang="en-US" sz="2400" b="1" dirty="0"/>
              <a:t>可粗略说最近邻法的渐近平均错误率在贝叶斯错误率的两倍之内。</a:t>
            </a:r>
            <a:endParaRPr lang="zh-CN" altLang="en-US" sz="3000" b="1" dirty="0"/>
          </a:p>
        </p:txBody>
      </p:sp>
      <p:sp>
        <p:nvSpPr>
          <p:cNvPr id="23" name="椭圆 22"/>
          <p:cNvSpPr/>
          <p:nvPr/>
        </p:nvSpPr>
        <p:spPr>
          <a:xfrm>
            <a:off x="3791744" y="1961397"/>
            <a:ext cx="864095" cy="851775"/>
          </a:xfrm>
          <a:prstGeom prst="ellipse">
            <a:avLst/>
          </a:prstGeom>
          <a:ln>
            <a:solidFill>
              <a:srgbClr val="FF0000"/>
            </a:solidFill>
          </a:ln>
        </p:spPr>
        <p:txBody>
          <a:bodyPr wrap="square" rtlCol="0" anchor="ctr">
            <a:spAutoFit/>
          </a:bodyPr>
          <a:lstStyle/>
          <a:p>
            <a:pPr algn="ctr"/>
            <a:endParaRPr lang="zh-CN" altLang="en-US" sz="2400" kern="100" dirty="0">
              <a:ea typeface="宋体"/>
              <a:cs typeface="Times New Roman"/>
            </a:endParaRPr>
          </a:p>
        </p:txBody>
      </p:sp>
      <p:sp>
        <p:nvSpPr>
          <p:cNvPr id="24" name="椭圆 23"/>
          <p:cNvSpPr/>
          <p:nvPr/>
        </p:nvSpPr>
        <p:spPr>
          <a:xfrm>
            <a:off x="2595538" y="5680108"/>
            <a:ext cx="7786742" cy="649188"/>
          </a:xfrm>
          <a:prstGeom prst="ellipse">
            <a:avLst/>
          </a:prstGeom>
          <a:ln>
            <a:solidFill>
              <a:srgbClr val="FF0000"/>
            </a:solidFill>
          </a:ln>
        </p:spPr>
        <p:txBody>
          <a:bodyPr wrap="square" rtlCol="0" anchor="ctr">
            <a:spAutoFit/>
          </a:bodyPr>
          <a:lstStyle/>
          <a:p>
            <a:pPr algn="ctr"/>
            <a:endParaRPr lang="zh-CN" altLang="en-US" sz="2400" kern="100" dirty="0">
              <a:ea typeface="宋体"/>
              <a:cs typeface="Times New Roman"/>
            </a:endParaRPr>
          </a:p>
        </p:txBody>
      </p:sp>
      <p:sp>
        <p:nvSpPr>
          <p:cNvPr id="31"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904426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内容占位符 2"/>
          <p:cNvSpPr>
            <a:spLocks noGrp="1"/>
          </p:cNvSpPr>
          <p:nvPr>
            <p:ph idx="1"/>
          </p:nvPr>
        </p:nvSpPr>
        <p:spPr/>
        <p:txBody>
          <a:bodyPr/>
          <a:lstStyle/>
          <a:p>
            <a:pPr>
              <a:lnSpc>
                <a:spcPct val="125000"/>
              </a:lnSpc>
            </a:pPr>
            <a:r>
              <a:rPr lang="zh-CN" altLang="en-US" sz="2400" b="1" dirty="0"/>
              <a:t>点</a:t>
            </a:r>
            <a:r>
              <a:rPr lang="en-US" altLang="zh-CN" sz="2400" b="1" dirty="0"/>
              <a:t>x</a:t>
            </a:r>
            <a:r>
              <a:rPr lang="zh-CN" altLang="en-US" sz="2400" b="1" dirty="0"/>
              <a:t>属于</a:t>
            </a:r>
            <a:r>
              <a:rPr lang="en-US" altLang="zh-CN" sz="2400" b="1" dirty="0"/>
              <a:t>θ</a:t>
            </a:r>
            <a:r>
              <a:rPr lang="zh-CN" altLang="en-US" sz="2400" b="1" dirty="0"/>
              <a:t>类，</a:t>
            </a:r>
            <a:r>
              <a:rPr lang="en-US" altLang="zh-CN" sz="2400" b="1" dirty="0"/>
              <a:t>x</a:t>
            </a:r>
            <a:r>
              <a:rPr lang="zh-CN" altLang="en-US" sz="2400" b="1" dirty="0"/>
              <a:t>的最近邻点</a:t>
            </a:r>
            <a:r>
              <a:rPr lang="en-US" altLang="zh-CN" sz="2400" b="1" dirty="0"/>
              <a:t>x’</a:t>
            </a:r>
            <a:r>
              <a:rPr lang="zh-CN" altLang="en-US" sz="2400" b="1" dirty="0"/>
              <a:t>属于</a:t>
            </a:r>
            <a:r>
              <a:rPr lang="en-US" altLang="zh-CN" sz="2400" b="1" dirty="0"/>
              <a:t>θ’</a:t>
            </a:r>
            <a:r>
              <a:rPr lang="zh-CN" altLang="en-US" sz="2400" b="1" dirty="0"/>
              <a:t>类这样两个概率是互相独立的</a:t>
            </a:r>
            <a:endParaRPr lang="en-US" sz="2400" b="1" dirty="0"/>
          </a:p>
          <a:p>
            <a:pPr>
              <a:buFont typeface="Wingdings" pitchFamily="2" charset="2"/>
              <a:buNone/>
            </a:pPr>
            <a:endParaRPr lang="en-US" sz="2400" b="1" dirty="0"/>
          </a:p>
          <a:p>
            <a:pPr>
              <a:buFont typeface="Wingdings" pitchFamily="2" charset="2"/>
              <a:buNone/>
            </a:pPr>
            <a:endParaRPr lang="en-US" sz="2400" b="1" dirty="0"/>
          </a:p>
          <a:p>
            <a:pPr>
              <a:buFont typeface="Wingdings" pitchFamily="2" charset="2"/>
              <a:buNone/>
            </a:pPr>
            <a:r>
              <a:rPr lang="en-US" sz="2400" b="1" dirty="0"/>
              <a:t> </a:t>
            </a:r>
          </a:p>
          <a:p>
            <a:pPr>
              <a:buFont typeface="Wingdings" pitchFamily="2" charset="2"/>
              <a:buNone/>
            </a:pPr>
            <a:endParaRPr lang="en-US" sz="2400" b="1" dirty="0"/>
          </a:p>
          <a:p>
            <a:pPr>
              <a:buFont typeface="Wingdings" pitchFamily="2" charset="2"/>
              <a:buNone/>
            </a:pPr>
            <a:endParaRPr lang="en-US" sz="2400" b="1" dirty="0"/>
          </a:p>
          <a:p>
            <a:endParaRPr lang="zh-CN" altLang="en-US" sz="2400" b="1" dirty="0"/>
          </a:p>
        </p:txBody>
      </p:sp>
      <p:graphicFrame>
        <p:nvGraphicFramePr>
          <p:cNvPr id="96258" name="Object 4"/>
          <p:cNvGraphicFramePr>
            <a:graphicFrameLocks noChangeAspect="1"/>
          </p:cNvGraphicFramePr>
          <p:nvPr/>
        </p:nvGraphicFramePr>
        <p:xfrm>
          <a:off x="3738546" y="1714488"/>
          <a:ext cx="4114800" cy="544512"/>
        </p:xfrm>
        <a:graphic>
          <a:graphicData uri="http://schemas.openxmlformats.org/presentationml/2006/ole">
            <mc:AlternateContent xmlns:mc="http://schemas.openxmlformats.org/markup-compatibility/2006">
              <mc:Choice xmlns:v="urn:schemas-microsoft-com:vml" Requires="v">
                <p:oleObj spid="_x0000_s279629" r:id="rId3" imgW="2108517" imgH="279717" progId="Equation.DSMT4">
                  <p:embed/>
                </p:oleObj>
              </mc:Choice>
              <mc:Fallback>
                <p:oleObj r:id="rId3" imgW="2108517" imgH="2797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46" y="1714488"/>
                        <a:ext cx="4114800" cy="544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2" name="矩形 4"/>
          <p:cNvSpPr>
            <a:spLocks noChangeArrowheads="1"/>
          </p:cNvSpPr>
          <p:nvPr/>
        </p:nvSpPr>
        <p:spPr bwMode="auto">
          <a:xfrm>
            <a:off x="1952596" y="2390567"/>
            <a:ext cx="8286808" cy="1015663"/>
          </a:xfrm>
          <a:prstGeom prst="rect">
            <a:avLst/>
          </a:prstGeom>
          <a:noFill/>
          <a:ln w="9525">
            <a:noFill/>
            <a:miter lim="800000"/>
            <a:headEnd/>
            <a:tailEnd/>
          </a:ln>
        </p:spPr>
        <p:txBody>
          <a:bodyPr wrap="square">
            <a:spAutoFit/>
          </a:bodyPr>
          <a:lstStyle/>
          <a:p>
            <a:pPr>
              <a:lnSpc>
                <a:spcPct val="125000"/>
              </a:lnSpc>
            </a:pPr>
            <a:r>
              <a:rPr lang="zh-CN" altLang="en-US" sz="2400" b="1" dirty="0"/>
              <a:t>如果我们用最近邻判决规则，我们可能遇到一个错误</a:t>
            </a:r>
            <a:r>
              <a:rPr lang="el-GR" altLang="en-US" sz="2400" b="1" dirty="0"/>
              <a:t>θ≠θ</a:t>
            </a:r>
            <a:r>
              <a:rPr lang="en-US" altLang="zh-CN" sz="2400" b="1" dirty="0"/>
              <a:t>’</a:t>
            </a:r>
            <a:r>
              <a:rPr lang="zh-CN" altLang="en-US" sz="2400" b="1" dirty="0"/>
              <a:t>，对应的错误率</a:t>
            </a:r>
            <a:r>
              <a:rPr lang="en-US" altLang="zh-CN" sz="2400" b="1" dirty="0" err="1"/>
              <a:t>P</a:t>
            </a:r>
            <a:r>
              <a:rPr lang="en-US" altLang="zh-CN" sz="2400" b="1" baseline="-25000" dirty="0" err="1"/>
              <a:t>n</a:t>
            </a:r>
            <a:r>
              <a:rPr lang="en-US" altLang="zh-CN" sz="2400" b="1" dirty="0"/>
              <a:t>(</a:t>
            </a:r>
            <a:r>
              <a:rPr lang="en-US" altLang="zh-CN" sz="2400" b="1" dirty="0" err="1"/>
              <a:t>e|x,x</a:t>
            </a:r>
            <a:r>
              <a:rPr lang="en-US" altLang="zh-CN" sz="2400" b="1" dirty="0"/>
              <a:t>’)</a:t>
            </a:r>
            <a:r>
              <a:rPr lang="zh-CN" altLang="en-US" sz="2400" b="1" dirty="0"/>
              <a:t>是一个条件概率</a:t>
            </a:r>
            <a:endParaRPr lang="en-US" sz="2400" b="1" dirty="0"/>
          </a:p>
        </p:txBody>
      </p:sp>
      <p:graphicFrame>
        <p:nvGraphicFramePr>
          <p:cNvPr id="96259" name="Object 6"/>
          <p:cNvGraphicFramePr>
            <a:graphicFrameLocks noChangeAspect="1"/>
          </p:cNvGraphicFramePr>
          <p:nvPr/>
        </p:nvGraphicFramePr>
        <p:xfrm>
          <a:off x="2095472" y="3322642"/>
          <a:ext cx="8172450" cy="820738"/>
        </p:xfrm>
        <a:graphic>
          <a:graphicData uri="http://schemas.openxmlformats.org/presentationml/2006/ole">
            <mc:AlternateContent xmlns:mc="http://schemas.openxmlformats.org/markup-compatibility/2006">
              <mc:Choice xmlns:v="urn:schemas-microsoft-com:vml" Requires="v">
                <p:oleObj spid="_x0000_s279630" r:id="rId5" imgW="4291055" imgH="431930" progId="Equation.DSMT4">
                  <p:embed/>
                </p:oleObj>
              </mc:Choice>
              <mc:Fallback>
                <p:oleObj r:id="rId5" imgW="4291055" imgH="43193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472" y="3322642"/>
                        <a:ext cx="8172450" cy="820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内容占位符 2"/>
          <p:cNvSpPr txBox="1">
            <a:spLocks/>
          </p:cNvSpPr>
          <p:nvPr/>
        </p:nvSpPr>
        <p:spPr bwMode="gray">
          <a:xfrm>
            <a:off x="1981200" y="4091014"/>
            <a:ext cx="8458200" cy="2552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lnSpc>
                <a:spcPct val="125000"/>
              </a:lnSpc>
              <a:spcBef>
                <a:spcPct val="20000"/>
              </a:spcBef>
              <a:buClr>
                <a:schemeClr val="tx2"/>
              </a:buClr>
              <a:defRPr/>
            </a:pPr>
            <a:r>
              <a:rPr lang="zh-CN" altLang="en-US" sz="2400" b="1" kern="0" dirty="0">
                <a:latin typeface="+mn-lt"/>
              </a:rPr>
              <a:t>如果训练样本</a:t>
            </a:r>
            <a:r>
              <a:rPr lang="en-US" altLang="zh-CN" sz="2400" b="1" kern="0" dirty="0">
                <a:latin typeface="+mn-lt"/>
              </a:rPr>
              <a:t>N</a:t>
            </a:r>
            <a:r>
              <a:rPr lang="zh-CN" altLang="en-US" sz="2400" b="1" kern="0" dirty="0">
                <a:latin typeface="+mn-lt"/>
              </a:rPr>
              <a:t>趋于无限，空间会被填充满，</a:t>
            </a:r>
            <a:r>
              <a:rPr lang="en-US" altLang="zh-CN" sz="2400" b="1" kern="0" dirty="0">
                <a:latin typeface="+mn-lt"/>
              </a:rPr>
              <a:t>x</a:t>
            </a:r>
            <a:r>
              <a:rPr lang="zh-CN" altLang="en-US" sz="2400" b="1" kern="0" dirty="0">
                <a:latin typeface="+mn-lt"/>
              </a:rPr>
              <a:t>等于其最近邻</a:t>
            </a:r>
            <a:r>
              <a:rPr lang="en-US" altLang="zh-CN" sz="2400" b="1" kern="0" dirty="0">
                <a:latin typeface="+mn-lt"/>
              </a:rPr>
              <a:t>x’</a:t>
            </a:r>
            <a:r>
              <a:rPr lang="zh-CN" altLang="en-US" sz="2400" b="1" kern="0" dirty="0">
                <a:latin typeface="+mn-lt"/>
              </a:rPr>
              <a:t>的概率为</a:t>
            </a:r>
            <a:r>
              <a:rPr lang="en-US" altLang="zh-CN" sz="2400" b="1" kern="0" dirty="0">
                <a:latin typeface="+mn-lt"/>
              </a:rPr>
              <a:t>1</a:t>
            </a:r>
            <a:r>
              <a:rPr lang="zh-CN" altLang="en-US" sz="2400" b="1" kern="0" dirty="0">
                <a:latin typeface="+mn-lt"/>
              </a:rPr>
              <a:t>。</a:t>
            </a: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zh-CN" altLang="en-US" sz="2400" b="1" kern="0" dirty="0">
              <a:latin typeface="+mn-lt"/>
            </a:endParaRPr>
          </a:p>
          <a:p>
            <a:pPr marL="342900" indent="-342900" eaLnBrk="0" hangingPunct="0">
              <a:spcBef>
                <a:spcPct val="20000"/>
              </a:spcBef>
              <a:buClr>
                <a:schemeClr val="tx2"/>
              </a:buClr>
              <a:buFont typeface="Wingdings" pitchFamily="2" charset="2"/>
              <a:buChar char="v"/>
              <a:defRPr/>
            </a:pPr>
            <a:endParaRPr lang="zh-CN" altLang="en-US" sz="2400" b="1" kern="0" dirty="0">
              <a:latin typeface="+mn-lt"/>
            </a:endParaRPr>
          </a:p>
        </p:txBody>
      </p:sp>
      <p:graphicFrame>
        <p:nvGraphicFramePr>
          <p:cNvPr id="88068" name="Object 4"/>
          <p:cNvGraphicFramePr>
            <a:graphicFrameLocks noChangeAspect="1"/>
          </p:cNvGraphicFramePr>
          <p:nvPr/>
        </p:nvGraphicFramePr>
        <p:xfrm>
          <a:off x="3309938" y="5049854"/>
          <a:ext cx="5403850" cy="593725"/>
        </p:xfrm>
        <a:graphic>
          <a:graphicData uri="http://schemas.openxmlformats.org/presentationml/2006/ole">
            <mc:AlternateContent xmlns:mc="http://schemas.openxmlformats.org/markup-compatibility/2006">
              <mc:Choice xmlns:v="urn:schemas-microsoft-com:vml" Requires="v">
                <p:oleObj spid="_x0000_s279631" name="Equation" r:id="rId7" imgW="2766516" imgH="304853" progId="Equation.DSMT4">
                  <p:embed/>
                </p:oleObj>
              </mc:Choice>
              <mc:Fallback>
                <p:oleObj name="Equation" r:id="rId7" imgW="2766516" imgH="30485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9938" y="5049854"/>
                        <a:ext cx="5403850" cy="5937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灯片编号占位符 9"/>
          <p:cNvSpPr>
            <a:spLocks noGrp="1"/>
          </p:cNvSpPr>
          <p:nvPr>
            <p:ph type="sldNum" sz="quarter" idx="11"/>
          </p:nvPr>
        </p:nvSpPr>
        <p:spPr/>
        <p:txBody>
          <a:bodyPr/>
          <a:lstStyle/>
          <a:p>
            <a:pPr>
              <a:defRPr/>
            </a:pPr>
            <a:fld id="{31E287EE-1289-4991-82CE-EFE584F53F4F}" type="slidenum">
              <a:rPr lang="en-US" altLang="zh-CN" smtClean="0"/>
              <a:pPr>
                <a:defRPr/>
              </a:pPr>
              <a:t>13</a:t>
            </a:fld>
            <a:endParaRPr lang="en-US" altLang="zh-CN" dirty="0"/>
          </a:p>
        </p:txBody>
      </p:sp>
      <p:sp>
        <p:nvSpPr>
          <p:cNvPr id="13" name="TextBox 12"/>
          <p:cNvSpPr txBox="1"/>
          <p:nvPr/>
        </p:nvSpPr>
        <p:spPr>
          <a:xfrm>
            <a:off x="8310578" y="214291"/>
            <a:ext cx="1285884" cy="461665"/>
          </a:xfrm>
          <a:prstGeom prst="rect">
            <a:avLst/>
          </a:prstGeom>
          <a:noFill/>
        </p:spPr>
        <p:txBody>
          <a:bodyPr wrap="square" rtlCol="0">
            <a:spAutoFit/>
          </a:bodyPr>
          <a:lstStyle/>
          <a:p>
            <a:r>
              <a:rPr lang="zh-CN" altLang="en-US" sz="2400" b="1" dirty="0">
                <a:solidFill>
                  <a:srgbClr val="FF0000"/>
                </a:solidFill>
              </a:rPr>
              <a:t>自习</a:t>
            </a:r>
          </a:p>
        </p:txBody>
      </p:sp>
      <p:sp>
        <p:nvSpPr>
          <p:cNvPr id="12"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3191074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1" name="内容占位符 2"/>
          <p:cNvSpPr>
            <a:spLocks noGrp="1"/>
          </p:cNvSpPr>
          <p:nvPr>
            <p:ph idx="1"/>
          </p:nvPr>
        </p:nvSpPr>
        <p:spPr/>
        <p:txBody>
          <a:bodyPr/>
          <a:lstStyle/>
          <a:p>
            <a:pPr>
              <a:buFont typeface="Wingdings" pitchFamily="2" charset="2"/>
              <a:buNone/>
            </a:pPr>
            <a:r>
              <a:rPr lang="zh-CN" altLang="en-US" sz="2400" b="1" dirty="0">
                <a:solidFill>
                  <a:srgbClr val="000000"/>
                </a:solidFill>
                <a:latin typeface="宋体" pitchFamily="2" charset="-122"/>
              </a:rPr>
              <a:t>而在这条件下的平均错误率</a:t>
            </a:r>
            <a:endParaRPr lang="zh-CN" altLang="en-US" sz="2400" dirty="0"/>
          </a:p>
        </p:txBody>
      </p:sp>
      <p:sp>
        <p:nvSpPr>
          <p:cNvPr id="14" name="矩形 5"/>
          <p:cNvSpPr>
            <a:spLocks noChangeArrowheads="1"/>
          </p:cNvSpPr>
          <p:nvPr/>
        </p:nvSpPr>
        <p:spPr bwMode="auto">
          <a:xfrm>
            <a:off x="2166939" y="4386278"/>
            <a:ext cx="7500937" cy="646331"/>
          </a:xfrm>
          <a:prstGeom prst="rect">
            <a:avLst/>
          </a:prstGeom>
          <a:noFill/>
          <a:ln w="9525">
            <a:noFill/>
            <a:miter lim="800000"/>
            <a:headEnd/>
            <a:tailEnd/>
          </a:ln>
        </p:spPr>
        <p:txBody>
          <a:bodyPr>
            <a:spAutoFit/>
          </a:bodyPr>
          <a:lstStyle/>
          <a:p>
            <a:pPr>
              <a:lnSpc>
                <a:spcPct val="150000"/>
              </a:lnSpc>
              <a:spcBef>
                <a:spcPct val="20000"/>
              </a:spcBef>
              <a:buFont typeface="Wingdings" pitchFamily="2" charset="2"/>
              <a:buNone/>
            </a:pPr>
            <a:r>
              <a:rPr lang="zh-CN" altLang="en-US" sz="2400" b="1" dirty="0">
                <a:solidFill>
                  <a:srgbClr val="000000"/>
                </a:solidFill>
                <a:latin typeface="宋体" pitchFamily="2" charset="-122"/>
              </a:rPr>
              <a:t>贝叶斯错误率的计算式：</a:t>
            </a:r>
            <a:r>
              <a:rPr lang="zh-CN" altLang="en-US" sz="2400" b="1" dirty="0">
                <a:solidFill>
                  <a:srgbClr val="006666"/>
                </a:solidFill>
                <a:latin typeface="宋体" pitchFamily="2" charset="-122"/>
              </a:rPr>
              <a:t> </a:t>
            </a:r>
          </a:p>
        </p:txBody>
      </p:sp>
      <p:graphicFrame>
        <p:nvGraphicFramePr>
          <p:cNvPr id="98306" name="Object 4"/>
          <p:cNvGraphicFramePr>
            <a:graphicFrameLocks noChangeAspect="1"/>
          </p:cNvGraphicFramePr>
          <p:nvPr/>
        </p:nvGraphicFramePr>
        <p:xfrm>
          <a:off x="2666976" y="1500174"/>
          <a:ext cx="6084888" cy="2062162"/>
        </p:xfrm>
        <a:graphic>
          <a:graphicData uri="http://schemas.openxmlformats.org/presentationml/2006/ole">
            <mc:AlternateContent xmlns:mc="http://schemas.openxmlformats.org/markup-compatibility/2006">
              <mc:Choice xmlns:v="urn:schemas-microsoft-com:vml" Requires="v">
                <p:oleObj spid="_x0000_s280778" r:id="rId3" imgW="3111817" imgH="1054417" progId="Equation.DSMT4">
                  <p:embed/>
                </p:oleObj>
              </mc:Choice>
              <mc:Fallback>
                <p:oleObj r:id="rId3" imgW="3111817" imgH="1054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976" y="1500174"/>
                        <a:ext cx="6084888" cy="206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7" name="Object 5"/>
          <p:cNvGraphicFramePr>
            <a:graphicFrameLocks noChangeAspect="1"/>
          </p:cNvGraphicFramePr>
          <p:nvPr/>
        </p:nvGraphicFramePr>
        <p:xfrm>
          <a:off x="6102437" y="3714748"/>
          <a:ext cx="4068763" cy="742950"/>
        </p:xfrm>
        <a:graphic>
          <a:graphicData uri="http://schemas.openxmlformats.org/presentationml/2006/ole">
            <mc:AlternateContent xmlns:mc="http://schemas.openxmlformats.org/markup-compatibility/2006">
              <mc:Choice xmlns:v="urn:schemas-microsoft-com:vml" Requires="v">
                <p:oleObj spid="_x0000_s280779" r:id="rId5" imgW="2361492" imgH="431930" progId="Equation.DSMT4">
                  <p:embed/>
                </p:oleObj>
              </mc:Choice>
              <mc:Fallback>
                <p:oleObj r:id="rId5" imgW="2361492" imgH="43193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2437" y="3714748"/>
                        <a:ext cx="4068763" cy="7429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8312" name="直接箭头连接符 6"/>
          <p:cNvCxnSpPr>
            <a:cxnSpLocks noChangeShapeType="1"/>
          </p:cNvCxnSpPr>
          <p:nvPr/>
        </p:nvCxnSpPr>
        <p:spPr bwMode="auto">
          <a:xfrm>
            <a:off x="5667372" y="4000504"/>
            <a:ext cx="357188" cy="1588"/>
          </a:xfrm>
          <a:prstGeom prst="straightConnector1">
            <a:avLst/>
          </a:prstGeom>
          <a:noFill/>
          <a:ln w="9525">
            <a:solidFill>
              <a:srgbClr val="FF0000"/>
            </a:solidFill>
            <a:round/>
            <a:headEnd/>
            <a:tailEnd type="arrow" w="med" len="med"/>
          </a:ln>
        </p:spPr>
      </p:cxnSp>
      <p:graphicFrame>
        <p:nvGraphicFramePr>
          <p:cNvPr id="98308" name="Object 7"/>
          <p:cNvGraphicFramePr>
            <a:graphicFrameLocks noChangeAspect="1"/>
          </p:cNvGraphicFramePr>
          <p:nvPr/>
        </p:nvGraphicFramePr>
        <p:xfrm>
          <a:off x="2190750" y="3786189"/>
          <a:ext cx="3424238" cy="593725"/>
        </p:xfrm>
        <a:graphic>
          <a:graphicData uri="http://schemas.openxmlformats.org/presentationml/2006/ole">
            <mc:AlternateContent xmlns:mc="http://schemas.openxmlformats.org/markup-compatibility/2006">
              <mc:Choice xmlns:v="urn:schemas-microsoft-com:vml" Requires="v">
                <p:oleObj spid="_x0000_s280780" name="Equation" r:id="rId7" imgW="1752480" imgH="304560" progId="Equation.DSMT4">
                  <p:embed/>
                </p:oleObj>
              </mc:Choice>
              <mc:Fallback>
                <p:oleObj name="Equation" r:id="rId7" imgW="175248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750" y="3786189"/>
                        <a:ext cx="3424238" cy="593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8313" name="直接箭头连接符 14"/>
          <p:cNvCxnSpPr>
            <a:cxnSpLocks noChangeShapeType="1"/>
          </p:cNvCxnSpPr>
          <p:nvPr/>
        </p:nvCxnSpPr>
        <p:spPr bwMode="auto">
          <a:xfrm rot="10800000">
            <a:off x="4738678" y="3357562"/>
            <a:ext cx="1360526" cy="357186"/>
          </a:xfrm>
          <a:prstGeom prst="straightConnector1">
            <a:avLst/>
          </a:prstGeom>
          <a:noFill/>
          <a:ln w="9525">
            <a:solidFill>
              <a:srgbClr val="FF0000"/>
            </a:solidFill>
            <a:round/>
            <a:headEnd/>
            <a:tailEnd type="arrow" w="med" len="med"/>
          </a:ln>
        </p:spPr>
      </p:cxnSp>
      <p:graphicFrame>
        <p:nvGraphicFramePr>
          <p:cNvPr id="98309" name="Object 5"/>
          <p:cNvGraphicFramePr>
            <a:graphicFrameLocks noChangeAspect="1"/>
          </p:cNvGraphicFramePr>
          <p:nvPr/>
        </p:nvGraphicFramePr>
        <p:xfrm>
          <a:off x="6956454" y="3071811"/>
          <a:ext cx="3354388" cy="557213"/>
        </p:xfrm>
        <a:graphic>
          <a:graphicData uri="http://schemas.openxmlformats.org/presentationml/2006/ole">
            <mc:AlternateContent xmlns:mc="http://schemas.openxmlformats.org/markup-compatibility/2006">
              <mc:Choice xmlns:v="urn:schemas-microsoft-com:vml" Requires="v">
                <p:oleObj spid="_x0000_s280781" name="Equation" r:id="rId9" imgW="1765080" imgH="291960" progId="Equation.DSMT4">
                  <p:embed/>
                </p:oleObj>
              </mc:Choice>
              <mc:Fallback>
                <p:oleObj name="Equation" r:id="rId9" imgW="1765080" imgH="2919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6454" y="3071811"/>
                        <a:ext cx="3354388" cy="55721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8314" name="直接箭头连接符 12"/>
          <p:cNvCxnSpPr>
            <a:cxnSpLocks noChangeShapeType="1"/>
          </p:cNvCxnSpPr>
          <p:nvPr/>
        </p:nvCxnSpPr>
        <p:spPr bwMode="auto">
          <a:xfrm rot="10800000">
            <a:off x="5167306" y="3357562"/>
            <a:ext cx="1857382" cy="71438"/>
          </a:xfrm>
          <a:prstGeom prst="straightConnector1">
            <a:avLst/>
          </a:prstGeom>
          <a:noFill/>
          <a:ln w="9525" algn="ctr">
            <a:solidFill>
              <a:srgbClr val="FF0000"/>
            </a:solidFill>
            <a:round/>
            <a:headEnd/>
            <a:tailEnd type="arrow" w="med" len="med"/>
          </a:ln>
        </p:spPr>
      </p:cxnSp>
      <p:sp>
        <p:nvSpPr>
          <p:cNvPr id="13" name="矩形 8"/>
          <p:cNvSpPr>
            <a:spLocks noChangeArrowheads="1"/>
          </p:cNvSpPr>
          <p:nvPr/>
        </p:nvSpPr>
        <p:spPr bwMode="auto">
          <a:xfrm>
            <a:off x="6310314" y="1071547"/>
            <a:ext cx="4357686" cy="830997"/>
          </a:xfrm>
          <a:prstGeom prst="rect">
            <a:avLst/>
          </a:prstGeom>
          <a:noFill/>
          <a:ln w="9525">
            <a:noFill/>
            <a:miter lim="800000"/>
            <a:headEnd/>
            <a:tailEnd/>
          </a:ln>
        </p:spPr>
        <p:txBody>
          <a:bodyPr wrap="square">
            <a:spAutoFit/>
          </a:bodyPr>
          <a:lstStyle/>
          <a:p>
            <a:pPr>
              <a:defRPr/>
            </a:pPr>
            <a:r>
              <a:rPr lang="en-US" sz="2400" b="1" dirty="0">
                <a:effectLst>
                  <a:outerShdw blurRad="38100" dist="38100" dir="2700000" algn="tl">
                    <a:srgbClr val="C0C0C0"/>
                  </a:outerShdw>
                </a:effectLst>
              </a:rPr>
              <a:t>P</a:t>
            </a:r>
            <a:r>
              <a:rPr lang="zh-CN" altLang="en-US" sz="2400" b="1" dirty="0">
                <a:effectLst>
                  <a:outerShdw blurRad="38100" dist="38100" dir="2700000" algn="tl">
                    <a:srgbClr val="C0C0C0"/>
                  </a:outerShdw>
                </a:effectLst>
                <a:latin typeface="宋体" pitchFamily="2" charset="-122"/>
              </a:rPr>
              <a:t>称为渐近平均错误率</a:t>
            </a:r>
            <a:r>
              <a:rPr lang="zh-CN" altLang="en-US" sz="2400" b="1" dirty="0">
                <a:latin typeface="宋体" pitchFamily="2" charset="-122"/>
              </a:rPr>
              <a:t>，是</a:t>
            </a:r>
            <a:r>
              <a:rPr lang="en-US" sz="2400" b="1" dirty="0"/>
              <a:t>P</a:t>
            </a:r>
            <a:r>
              <a:rPr lang="en-US" sz="2400" b="1" baseline="-30000" dirty="0"/>
              <a:t>N</a:t>
            </a:r>
            <a:r>
              <a:rPr lang="en-US" sz="2400" b="1" dirty="0"/>
              <a:t>(e)</a:t>
            </a:r>
            <a:r>
              <a:rPr lang="zh-CN" altLang="en-US" sz="2400" b="1" dirty="0">
                <a:latin typeface="宋体" pitchFamily="2" charset="-122"/>
              </a:rPr>
              <a:t>在</a:t>
            </a:r>
            <a:r>
              <a:rPr lang="en-US" sz="2400" b="1" dirty="0"/>
              <a:t>N</a:t>
            </a:r>
            <a:r>
              <a:rPr lang="en-US" sz="2400" b="1" dirty="0">
                <a:latin typeface="宋体" pitchFamily="2" charset="-122"/>
              </a:rPr>
              <a:t>→∞</a:t>
            </a:r>
            <a:r>
              <a:rPr lang="zh-CN" altLang="en-US" sz="2400" b="1" dirty="0">
                <a:latin typeface="宋体" pitchFamily="2" charset="-122"/>
              </a:rPr>
              <a:t>的极限。</a:t>
            </a:r>
            <a:endParaRPr lang="zh-CN" altLang="en-US" sz="2400" dirty="0"/>
          </a:p>
        </p:txBody>
      </p:sp>
      <p:graphicFrame>
        <p:nvGraphicFramePr>
          <p:cNvPr id="15" name="Object 6"/>
          <p:cNvGraphicFramePr>
            <a:graphicFrameLocks noChangeAspect="1"/>
          </p:cNvGraphicFramePr>
          <p:nvPr/>
        </p:nvGraphicFramePr>
        <p:xfrm>
          <a:off x="4719639" y="4929198"/>
          <a:ext cx="2757487" cy="546100"/>
        </p:xfrm>
        <a:graphic>
          <a:graphicData uri="http://schemas.openxmlformats.org/presentationml/2006/ole">
            <mc:AlternateContent xmlns:mc="http://schemas.openxmlformats.org/markup-compatibility/2006">
              <mc:Choice xmlns:v="urn:schemas-microsoft-com:vml" Requires="v">
                <p:oleObj spid="_x0000_s280782" name="Equation" r:id="rId11" imgW="1410017" imgH="279717" progId="Equation.DSMT4">
                  <p:embed/>
                </p:oleObj>
              </mc:Choice>
              <mc:Fallback>
                <p:oleObj name="Equation" r:id="rId11" imgW="1410017" imgH="2797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9639" y="4929198"/>
                        <a:ext cx="275748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7"/>
          <p:cNvGraphicFramePr>
            <a:graphicFrameLocks noChangeAspect="1"/>
          </p:cNvGraphicFramePr>
          <p:nvPr/>
        </p:nvGraphicFramePr>
        <p:xfrm>
          <a:off x="2692400" y="5654691"/>
          <a:ext cx="2808288" cy="471488"/>
        </p:xfrm>
        <a:graphic>
          <a:graphicData uri="http://schemas.openxmlformats.org/presentationml/2006/ole">
            <mc:AlternateContent xmlns:mc="http://schemas.openxmlformats.org/markup-compatibility/2006">
              <mc:Choice xmlns:v="urn:schemas-microsoft-com:vml" Requires="v">
                <p:oleObj spid="_x0000_s280783" r:id="rId13" imgW="1434794" imgH="241512" progId="Equation.DSMT4">
                  <p:embed/>
                </p:oleObj>
              </mc:Choice>
              <mc:Fallback>
                <p:oleObj r:id="rId13" imgW="1434794" imgH="24151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2400" y="5654691"/>
                        <a:ext cx="2808288" cy="471488"/>
                      </a:xfrm>
                      <a:prstGeom prst="rect">
                        <a:avLst/>
                      </a:prstGeom>
                      <a:solidFill>
                        <a:schemeClr val="bg1"/>
                      </a:solidFill>
                      <a:ln w="9525">
                        <a:solidFill>
                          <a:srgbClr val="FF3300"/>
                        </a:solidFill>
                        <a:miter lim="800000"/>
                        <a:headEnd/>
                        <a:tailEnd/>
                      </a:ln>
                    </p:spPr>
                  </p:pic>
                </p:oleObj>
              </mc:Fallback>
            </mc:AlternateContent>
          </a:graphicData>
        </a:graphic>
      </p:graphicFrame>
      <p:graphicFrame>
        <p:nvGraphicFramePr>
          <p:cNvPr id="17" name="Object 8"/>
          <p:cNvGraphicFramePr>
            <a:graphicFrameLocks noChangeAspect="1"/>
          </p:cNvGraphicFramePr>
          <p:nvPr/>
        </p:nvGraphicFramePr>
        <p:xfrm>
          <a:off x="6481764" y="5689616"/>
          <a:ext cx="3227387" cy="571500"/>
        </p:xfrm>
        <a:graphic>
          <a:graphicData uri="http://schemas.openxmlformats.org/presentationml/2006/ole">
            <mc:AlternateContent xmlns:mc="http://schemas.openxmlformats.org/markup-compatibility/2006">
              <mc:Choice xmlns:v="urn:schemas-microsoft-com:vml" Requires="v">
                <p:oleObj spid="_x0000_s280784" r:id="rId15" imgW="1650601" imgH="292290" progId="Equation.DSMT4">
                  <p:embed/>
                </p:oleObj>
              </mc:Choice>
              <mc:Fallback>
                <p:oleObj r:id="rId15" imgW="1650601" imgH="29229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1764" y="5689616"/>
                        <a:ext cx="3227387" cy="571500"/>
                      </a:xfrm>
                      <a:prstGeom prst="rect">
                        <a:avLst/>
                      </a:prstGeom>
                      <a:solidFill>
                        <a:schemeClr val="bg1"/>
                      </a:solidFill>
                      <a:ln w="9525">
                        <a:solidFill>
                          <a:srgbClr val="FF3300"/>
                        </a:solidFill>
                        <a:miter lim="800000"/>
                        <a:headEnd/>
                        <a:tailEnd/>
                      </a:ln>
                    </p:spPr>
                  </p:pic>
                </p:oleObj>
              </mc:Fallback>
            </mc:AlternateContent>
          </a:graphicData>
        </a:graphic>
      </p:graphicFrame>
      <p:cxnSp>
        <p:nvCxnSpPr>
          <p:cNvPr id="18" name="直接箭头连接符 14"/>
          <p:cNvCxnSpPr>
            <a:cxnSpLocks noChangeShapeType="1"/>
          </p:cNvCxnSpPr>
          <p:nvPr/>
        </p:nvCxnSpPr>
        <p:spPr bwMode="auto">
          <a:xfrm flipV="1">
            <a:off x="4452939" y="5403867"/>
            <a:ext cx="1500187" cy="214313"/>
          </a:xfrm>
          <a:prstGeom prst="straightConnector1">
            <a:avLst/>
          </a:prstGeom>
          <a:noFill/>
          <a:ln w="9525">
            <a:solidFill>
              <a:srgbClr val="00B0F0"/>
            </a:solidFill>
            <a:round/>
            <a:headEnd/>
            <a:tailEnd type="arrow" w="med" len="med"/>
          </a:ln>
        </p:spPr>
      </p:cxnSp>
      <p:cxnSp>
        <p:nvCxnSpPr>
          <p:cNvPr id="19" name="直接箭头连接符 16"/>
          <p:cNvCxnSpPr>
            <a:cxnSpLocks noChangeShapeType="1"/>
          </p:cNvCxnSpPr>
          <p:nvPr/>
        </p:nvCxnSpPr>
        <p:spPr bwMode="auto">
          <a:xfrm rot="10800000">
            <a:off x="5595939" y="5903930"/>
            <a:ext cx="714375" cy="1587"/>
          </a:xfrm>
          <a:prstGeom prst="straightConnector1">
            <a:avLst/>
          </a:prstGeom>
          <a:noFill/>
          <a:ln w="9525">
            <a:solidFill>
              <a:srgbClr val="00B0F0"/>
            </a:solidFill>
            <a:round/>
            <a:headEnd/>
            <a:tailEnd type="arrow" w="med" len="med"/>
          </a:ln>
        </p:spPr>
      </p:cxnSp>
      <p:graphicFrame>
        <p:nvGraphicFramePr>
          <p:cNvPr id="90121" name="Object 9"/>
          <p:cNvGraphicFramePr>
            <a:graphicFrameLocks noChangeAspect="1"/>
          </p:cNvGraphicFramePr>
          <p:nvPr/>
        </p:nvGraphicFramePr>
        <p:xfrm>
          <a:off x="5738810" y="285728"/>
          <a:ext cx="1714500" cy="571500"/>
        </p:xfrm>
        <a:graphic>
          <a:graphicData uri="http://schemas.openxmlformats.org/presentationml/2006/ole">
            <mc:AlternateContent xmlns:mc="http://schemas.openxmlformats.org/markup-compatibility/2006">
              <mc:Choice xmlns:v="urn:schemas-microsoft-com:vml" Requires="v">
                <p:oleObj spid="_x0000_s280785" name="Equation" r:id="rId17" imgW="838517" imgH="279717" progId="Equation.DSMT4">
                  <p:embed/>
                </p:oleObj>
              </mc:Choice>
              <mc:Fallback>
                <p:oleObj name="Equation" r:id="rId17" imgW="838517" imgH="279717"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38810" y="285728"/>
                        <a:ext cx="1714500" cy="571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灯片编号占位符 19"/>
          <p:cNvSpPr>
            <a:spLocks noGrp="1"/>
          </p:cNvSpPr>
          <p:nvPr>
            <p:ph type="sldNum" sz="quarter" idx="11"/>
          </p:nvPr>
        </p:nvSpPr>
        <p:spPr/>
        <p:txBody>
          <a:bodyPr/>
          <a:lstStyle/>
          <a:p>
            <a:pPr>
              <a:defRPr/>
            </a:pPr>
            <a:fld id="{31E287EE-1289-4991-82CE-EFE584F53F4F}" type="slidenum">
              <a:rPr lang="en-US" altLang="zh-CN" smtClean="0"/>
              <a:pPr>
                <a:defRPr/>
              </a:pPr>
              <a:t>14</a:t>
            </a:fld>
            <a:endParaRPr lang="en-US" altLang="zh-CN" dirty="0"/>
          </a:p>
        </p:txBody>
      </p:sp>
      <p:sp>
        <p:nvSpPr>
          <p:cNvPr id="21" name="TextBox 20"/>
          <p:cNvSpPr txBox="1"/>
          <p:nvPr/>
        </p:nvSpPr>
        <p:spPr>
          <a:xfrm>
            <a:off x="8310578" y="214291"/>
            <a:ext cx="1285884" cy="461665"/>
          </a:xfrm>
          <a:prstGeom prst="rect">
            <a:avLst/>
          </a:prstGeom>
          <a:noFill/>
        </p:spPr>
        <p:txBody>
          <a:bodyPr wrap="square" rtlCol="0">
            <a:spAutoFit/>
          </a:bodyPr>
          <a:lstStyle/>
          <a:p>
            <a:r>
              <a:rPr lang="zh-CN" altLang="en-US" sz="2400" b="1" dirty="0">
                <a:solidFill>
                  <a:srgbClr val="FF0000"/>
                </a:solidFill>
              </a:rPr>
              <a:t>自习</a:t>
            </a:r>
          </a:p>
        </p:txBody>
      </p:sp>
      <p:sp>
        <p:nvSpPr>
          <p:cNvPr id="22"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129641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4" name="内容占位符 2"/>
          <p:cNvSpPr>
            <a:spLocks noGrp="1"/>
          </p:cNvSpPr>
          <p:nvPr>
            <p:ph idx="1"/>
          </p:nvPr>
        </p:nvSpPr>
        <p:spPr/>
        <p:txBody>
          <a:bodyPr/>
          <a:lstStyle/>
          <a:p>
            <a:pPr>
              <a:buFont typeface="Wingdings" pitchFamily="2" charset="2"/>
              <a:buNone/>
            </a:pPr>
            <a:endParaRPr lang="en-US" altLang="zh-CN" sz="2400" dirty="0"/>
          </a:p>
          <a:p>
            <a:pPr>
              <a:buFont typeface="Wingdings" pitchFamily="2" charset="2"/>
              <a:buNone/>
            </a:pPr>
            <a:endParaRPr lang="en-US" altLang="zh-CN" sz="2400" dirty="0"/>
          </a:p>
          <a:p>
            <a:pPr>
              <a:buFont typeface="Wingdings" pitchFamily="2" charset="2"/>
              <a:buNone/>
            </a:pPr>
            <a:endParaRPr lang="en-US" altLang="zh-CN" sz="2400" dirty="0"/>
          </a:p>
          <a:p>
            <a:pPr>
              <a:lnSpc>
                <a:spcPct val="150000"/>
              </a:lnSpc>
              <a:buNone/>
            </a:pPr>
            <a:r>
              <a:rPr lang="en-US" altLang="zh-CN" sz="2400" dirty="0"/>
              <a:t>     </a:t>
            </a:r>
            <a:r>
              <a:rPr lang="zh-CN" altLang="en-US" sz="2400" dirty="0"/>
              <a:t>在</a:t>
            </a:r>
            <a:r>
              <a:rPr lang="en-US" altLang="zh-CN" sz="2400" dirty="0" err="1"/>
              <a:t>i</a:t>
            </a:r>
            <a:r>
              <a:rPr lang="zh-CN" altLang="en-US" sz="2400" dirty="0"/>
              <a:t>≠</a:t>
            </a:r>
            <a:r>
              <a:rPr lang="en-US" altLang="zh-CN" sz="2400" dirty="0"/>
              <a:t>m</a:t>
            </a:r>
            <a:r>
              <a:rPr lang="zh-CN" altLang="en-US" sz="2400" dirty="0"/>
              <a:t>时，所有的</a:t>
            </a:r>
            <a:r>
              <a:rPr lang="en-US" altLang="zh-CN" sz="2400" dirty="0"/>
              <a:t>P</a:t>
            </a:r>
            <a:r>
              <a:rPr lang="zh-CN" altLang="en-US" sz="2400" dirty="0"/>
              <a:t>都相等，将使得                最小</a:t>
            </a:r>
          </a:p>
        </p:txBody>
      </p:sp>
      <p:graphicFrame>
        <p:nvGraphicFramePr>
          <p:cNvPr id="101378" name="Object 3"/>
          <p:cNvGraphicFramePr>
            <a:graphicFrameLocks noChangeAspect="1"/>
          </p:cNvGraphicFramePr>
          <p:nvPr/>
        </p:nvGraphicFramePr>
        <p:xfrm>
          <a:off x="3971940" y="928688"/>
          <a:ext cx="4338638" cy="736600"/>
        </p:xfrm>
        <a:graphic>
          <a:graphicData uri="http://schemas.openxmlformats.org/presentationml/2006/ole">
            <mc:AlternateContent xmlns:mc="http://schemas.openxmlformats.org/markup-compatibility/2006">
              <mc:Choice xmlns:v="urn:schemas-microsoft-com:vml" Requires="v">
                <p:oleObj spid="_x0000_s281752" name="Equation" r:id="rId4" imgW="2539215" imgH="431930" progId="Equation.DSMT4">
                  <p:embed/>
                </p:oleObj>
              </mc:Choice>
              <mc:Fallback>
                <p:oleObj name="Equation" r:id="rId4" imgW="2539215" imgH="43193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940" y="928688"/>
                        <a:ext cx="433863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9" name="Object 4"/>
          <p:cNvGraphicFramePr>
            <a:graphicFrameLocks noChangeAspect="1"/>
          </p:cNvGraphicFramePr>
          <p:nvPr/>
        </p:nvGraphicFramePr>
        <p:xfrm>
          <a:off x="2381250" y="1857376"/>
          <a:ext cx="6370638" cy="474663"/>
        </p:xfrm>
        <a:graphic>
          <a:graphicData uri="http://schemas.openxmlformats.org/presentationml/2006/ole">
            <mc:AlternateContent xmlns:mc="http://schemas.openxmlformats.org/markup-compatibility/2006">
              <mc:Choice xmlns:v="urn:schemas-microsoft-com:vml" Requires="v">
                <p:oleObj spid="_x0000_s281753" r:id="rId6" imgW="3577060" imgH="266670" progId="Equation.DSMT4">
                  <p:embed/>
                </p:oleObj>
              </mc:Choice>
              <mc:Fallback>
                <p:oleObj r:id="rId6" imgW="3577060" imgH="26667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250" y="1857376"/>
                        <a:ext cx="6370638" cy="4746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0" name="Object 5"/>
          <p:cNvGraphicFramePr>
            <a:graphicFrameLocks noChangeAspect="1"/>
          </p:cNvGraphicFramePr>
          <p:nvPr/>
        </p:nvGraphicFramePr>
        <p:xfrm>
          <a:off x="3738547" y="3071810"/>
          <a:ext cx="3786187" cy="1162050"/>
        </p:xfrm>
        <a:graphic>
          <a:graphicData uri="http://schemas.openxmlformats.org/presentationml/2006/ole">
            <mc:AlternateContent xmlns:mc="http://schemas.openxmlformats.org/markup-compatibility/2006">
              <mc:Choice xmlns:v="urn:schemas-microsoft-com:vml" Requires="v">
                <p:oleObj spid="_x0000_s281754" r:id="rId8" imgW="2235517" imgH="686117" progId="Equation.DSMT4">
                  <p:embed/>
                </p:oleObj>
              </mc:Choice>
              <mc:Fallback>
                <p:oleObj r:id="rId8" imgW="2235517" imgH="68611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8547" y="3071810"/>
                        <a:ext cx="3786187" cy="11620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1" name="Object 6"/>
          <p:cNvGraphicFramePr>
            <a:graphicFrameLocks noChangeAspect="1"/>
          </p:cNvGraphicFramePr>
          <p:nvPr/>
        </p:nvGraphicFramePr>
        <p:xfrm>
          <a:off x="3095626" y="4357694"/>
          <a:ext cx="4989513" cy="779462"/>
        </p:xfrm>
        <a:graphic>
          <a:graphicData uri="http://schemas.openxmlformats.org/presentationml/2006/ole">
            <mc:AlternateContent xmlns:mc="http://schemas.openxmlformats.org/markup-compatibility/2006">
              <mc:Choice xmlns:v="urn:schemas-microsoft-com:vml" Requires="v">
                <p:oleObj spid="_x0000_s281755" name="Equation" r:id="rId10" imgW="2921317" imgH="457517" progId="Equation.DSMT4">
                  <p:embed/>
                </p:oleObj>
              </mc:Choice>
              <mc:Fallback>
                <p:oleObj name="Equation" r:id="rId10" imgW="2921317" imgH="45751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95626" y="4357694"/>
                        <a:ext cx="4989513"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2" name="Object 7"/>
          <p:cNvGraphicFramePr>
            <a:graphicFrameLocks noChangeAspect="1"/>
          </p:cNvGraphicFramePr>
          <p:nvPr/>
        </p:nvGraphicFramePr>
        <p:xfrm>
          <a:off x="2952750" y="5286381"/>
          <a:ext cx="5380038" cy="736600"/>
        </p:xfrm>
        <a:graphic>
          <a:graphicData uri="http://schemas.openxmlformats.org/presentationml/2006/ole">
            <mc:AlternateContent xmlns:mc="http://schemas.openxmlformats.org/markup-compatibility/2006">
              <mc:Choice xmlns:v="urn:schemas-microsoft-com:vml" Requires="v">
                <p:oleObj spid="_x0000_s281756" r:id="rId12" imgW="3148551" imgH="431930" progId="Equation.DSMT4">
                  <p:embed/>
                </p:oleObj>
              </mc:Choice>
              <mc:Fallback>
                <p:oleObj r:id="rId12" imgW="3148551" imgH="43193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2750" y="5286381"/>
                        <a:ext cx="538003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3" name="Object 8"/>
          <p:cNvGraphicFramePr>
            <a:graphicFrameLocks noChangeAspect="1"/>
          </p:cNvGraphicFramePr>
          <p:nvPr>
            <p:extLst>
              <p:ext uri="{D42A27DB-BD31-4B8C-83A1-F6EECF244321}">
                <p14:modId xmlns:p14="http://schemas.microsoft.com/office/powerpoint/2010/main" val="2400382618"/>
              </p:ext>
            </p:extLst>
          </p:nvPr>
        </p:nvGraphicFramePr>
        <p:xfrm>
          <a:off x="5584589" y="2384431"/>
          <a:ext cx="1323975" cy="714375"/>
        </p:xfrm>
        <a:graphic>
          <a:graphicData uri="http://schemas.openxmlformats.org/presentationml/2006/ole">
            <mc:AlternateContent xmlns:mc="http://schemas.openxmlformats.org/markup-compatibility/2006">
              <mc:Choice xmlns:v="urn:schemas-microsoft-com:vml" Requires="v">
                <p:oleObj spid="_x0000_s281757" name="Equation" r:id="rId14" imgW="800070" imgH="431930" progId="Equation.DSMT4">
                  <p:embed/>
                </p:oleObj>
              </mc:Choice>
              <mc:Fallback>
                <p:oleObj name="Equation" r:id="rId14" imgW="800070" imgH="43193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4589" y="2384431"/>
                        <a:ext cx="1323975" cy="7143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5" name="下箭头 8"/>
          <p:cNvSpPr>
            <a:spLocks noChangeArrowheads="1"/>
          </p:cNvSpPr>
          <p:nvPr/>
        </p:nvSpPr>
        <p:spPr bwMode="auto">
          <a:xfrm>
            <a:off x="5381625" y="5072069"/>
            <a:ext cx="484188" cy="285750"/>
          </a:xfrm>
          <a:prstGeom prst="downArrow">
            <a:avLst>
              <a:gd name="adj1" fmla="val 50000"/>
              <a:gd name="adj2" fmla="val 50000"/>
            </a:avLst>
          </a:prstGeom>
          <a:solidFill>
            <a:srgbClr val="00B0F0"/>
          </a:solidFill>
          <a:ln w="9525" algn="ctr">
            <a:solidFill>
              <a:srgbClr val="00B0F0"/>
            </a:solidFill>
            <a:round/>
            <a:headEnd/>
            <a:tailEnd/>
          </a:ln>
        </p:spPr>
        <p:txBody>
          <a:bodyPr/>
          <a:lstStyle/>
          <a:p>
            <a:endParaRPr lang="zh-CN" altLang="en-US"/>
          </a:p>
        </p:txBody>
      </p:sp>
      <p:sp>
        <p:nvSpPr>
          <p:cNvPr id="12" name="灯片编号占位符 11"/>
          <p:cNvSpPr>
            <a:spLocks noGrp="1"/>
          </p:cNvSpPr>
          <p:nvPr>
            <p:ph type="sldNum" sz="quarter" idx="11"/>
          </p:nvPr>
        </p:nvSpPr>
        <p:spPr/>
        <p:txBody>
          <a:bodyPr/>
          <a:lstStyle/>
          <a:p>
            <a:pPr>
              <a:defRPr/>
            </a:pPr>
            <a:fld id="{31E287EE-1289-4991-82CE-EFE584F53F4F}" type="slidenum">
              <a:rPr lang="en-US" altLang="zh-CN" smtClean="0"/>
              <a:pPr>
                <a:defRPr/>
              </a:pPr>
              <a:t>15</a:t>
            </a:fld>
            <a:endParaRPr lang="en-US" altLang="zh-CN" dirty="0"/>
          </a:p>
        </p:txBody>
      </p:sp>
      <p:sp>
        <p:nvSpPr>
          <p:cNvPr id="13" name="TextBox 12"/>
          <p:cNvSpPr txBox="1"/>
          <p:nvPr/>
        </p:nvSpPr>
        <p:spPr>
          <a:xfrm>
            <a:off x="8310578" y="214291"/>
            <a:ext cx="1285884" cy="461665"/>
          </a:xfrm>
          <a:prstGeom prst="rect">
            <a:avLst/>
          </a:prstGeom>
          <a:noFill/>
        </p:spPr>
        <p:txBody>
          <a:bodyPr wrap="square" rtlCol="0">
            <a:spAutoFit/>
          </a:bodyPr>
          <a:lstStyle/>
          <a:p>
            <a:r>
              <a:rPr lang="zh-CN" altLang="en-US" sz="2400" b="1" dirty="0">
                <a:solidFill>
                  <a:srgbClr val="FF0000"/>
                </a:solidFill>
              </a:rPr>
              <a:t>自习</a:t>
            </a:r>
          </a:p>
        </p:txBody>
      </p:sp>
      <p:sp>
        <p:nvSpPr>
          <p:cNvPr id="14"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2464634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7" name="内容占位符 2"/>
          <p:cNvSpPr>
            <a:spLocks noGrp="1"/>
          </p:cNvSpPr>
          <p:nvPr>
            <p:ph idx="1"/>
          </p:nvPr>
        </p:nvSpPr>
        <p:spPr/>
        <p:txBody>
          <a:bodyPr/>
          <a:lstStyle/>
          <a:p>
            <a:pPr>
              <a:buFont typeface="Wingdings" pitchFamily="2" charset="2"/>
              <a:buNone/>
            </a:pPr>
            <a:r>
              <a:rPr lang="zh-CN" altLang="en-US" sz="2400"/>
              <a:t>    </a:t>
            </a:r>
          </a:p>
        </p:txBody>
      </p:sp>
      <p:graphicFrame>
        <p:nvGraphicFramePr>
          <p:cNvPr id="102402" name="Object 3"/>
          <p:cNvGraphicFramePr>
            <a:graphicFrameLocks noChangeAspect="1"/>
          </p:cNvGraphicFramePr>
          <p:nvPr/>
        </p:nvGraphicFramePr>
        <p:xfrm>
          <a:off x="2763962" y="1204169"/>
          <a:ext cx="4686300" cy="736600"/>
        </p:xfrm>
        <a:graphic>
          <a:graphicData uri="http://schemas.openxmlformats.org/presentationml/2006/ole">
            <mc:AlternateContent xmlns:mc="http://schemas.openxmlformats.org/markup-compatibility/2006">
              <mc:Choice xmlns:v="urn:schemas-microsoft-com:vml" Requires="v">
                <p:oleObj spid="_x0000_s282851" r:id="rId3" imgW="2742327" imgH="431930" progId="Equation.DSMT4">
                  <p:embed/>
                </p:oleObj>
              </mc:Choice>
              <mc:Fallback>
                <p:oleObj r:id="rId3" imgW="2742327" imgH="4319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962" y="1204169"/>
                        <a:ext cx="46863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3" name="Object 4"/>
          <p:cNvGraphicFramePr>
            <a:graphicFrameLocks noChangeAspect="1"/>
          </p:cNvGraphicFramePr>
          <p:nvPr/>
        </p:nvGraphicFramePr>
        <p:xfrm>
          <a:off x="3215680" y="5877273"/>
          <a:ext cx="1003300" cy="366713"/>
        </p:xfrm>
        <a:graphic>
          <a:graphicData uri="http://schemas.openxmlformats.org/presentationml/2006/ole">
            <mc:AlternateContent xmlns:mc="http://schemas.openxmlformats.org/markup-compatibility/2006">
              <mc:Choice xmlns:v="urn:schemas-microsoft-com:vml" Requires="v">
                <p:oleObj spid="_x0000_s282852" r:id="rId5" imgW="520791" imgH="190734" progId="Equation.DSMT4">
                  <p:embed/>
                </p:oleObj>
              </mc:Choice>
              <mc:Fallback>
                <p:oleObj r:id="rId5" imgW="520791" imgH="19073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5680" y="5877273"/>
                        <a:ext cx="10033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4" name="Object 5"/>
          <p:cNvGraphicFramePr>
            <a:graphicFrameLocks noChangeAspect="1"/>
          </p:cNvGraphicFramePr>
          <p:nvPr/>
        </p:nvGraphicFramePr>
        <p:xfrm>
          <a:off x="1703512" y="2061420"/>
          <a:ext cx="3143250" cy="712787"/>
        </p:xfrm>
        <a:graphic>
          <a:graphicData uri="http://schemas.openxmlformats.org/presentationml/2006/ole">
            <mc:AlternateContent xmlns:mc="http://schemas.openxmlformats.org/markup-compatibility/2006">
              <mc:Choice xmlns:v="urn:schemas-microsoft-com:vml" Requires="v">
                <p:oleObj spid="_x0000_s282853" r:id="rId7" imgW="2019617" imgH="457517" progId="Equation.DSMT4">
                  <p:embed/>
                </p:oleObj>
              </mc:Choice>
              <mc:Fallback>
                <p:oleObj r:id="rId7" imgW="2019617" imgH="4575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512" y="2061420"/>
                        <a:ext cx="3143250" cy="7127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8" name="下箭头 15"/>
          <p:cNvSpPr>
            <a:spLocks noChangeArrowheads="1"/>
          </p:cNvSpPr>
          <p:nvPr/>
        </p:nvSpPr>
        <p:spPr bwMode="auto">
          <a:xfrm>
            <a:off x="4846763" y="1775669"/>
            <a:ext cx="484187" cy="285750"/>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sp>
        <p:nvSpPr>
          <p:cNvPr id="102409" name="下箭头 16"/>
          <p:cNvSpPr>
            <a:spLocks noChangeArrowheads="1"/>
          </p:cNvSpPr>
          <p:nvPr/>
        </p:nvSpPr>
        <p:spPr bwMode="auto">
          <a:xfrm>
            <a:off x="3431705" y="3933056"/>
            <a:ext cx="484187" cy="214312"/>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graphicFrame>
        <p:nvGraphicFramePr>
          <p:cNvPr id="102405" name="Object 9"/>
          <p:cNvGraphicFramePr>
            <a:graphicFrameLocks noChangeAspect="1"/>
          </p:cNvGraphicFramePr>
          <p:nvPr/>
        </p:nvGraphicFramePr>
        <p:xfrm>
          <a:off x="2207568" y="4365105"/>
          <a:ext cx="2736304" cy="876815"/>
        </p:xfrm>
        <a:graphic>
          <a:graphicData uri="http://schemas.openxmlformats.org/presentationml/2006/ole">
            <mc:AlternateContent xmlns:mc="http://schemas.openxmlformats.org/markup-compatibility/2006">
              <mc:Choice xmlns:v="urn:schemas-microsoft-com:vml" Requires="v">
                <p:oleObj spid="_x0000_s282854" name="Equation" r:id="rId9" imgW="1346040" imgH="431640" progId="Equation.DSMT4">
                  <p:embed/>
                </p:oleObj>
              </mc:Choice>
              <mc:Fallback>
                <p:oleObj name="Equation" r:id="rId9" imgW="134604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7568" y="4365105"/>
                        <a:ext cx="2736304" cy="876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1" name="下箭头 23"/>
          <p:cNvSpPr>
            <a:spLocks noChangeArrowheads="1"/>
          </p:cNvSpPr>
          <p:nvPr/>
        </p:nvSpPr>
        <p:spPr bwMode="auto">
          <a:xfrm>
            <a:off x="3429994" y="5448647"/>
            <a:ext cx="484187" cy="285750"/>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graphicFrame>
        <p:nvGraphicFramePr>
          <p:cNvPr id="102406" name="Object 11"/>
          <p:cNvGraphicFramePr>
            <a:graphicFrameLocks noChangeAspect="1"/>
          </p:cNvGraphicFramePr>
          <p:nvPr/>
        </p:nvGraphicFramePr>
        <p:xfrm>
          <a:off x="5275387" y="2132856"/>
          <a:ext cx="2927350" cy="592138"/>
        </p:xfrm>
        <a:graphic>
          <a:graphicData uri="http://schemas.openxmlformats.org/presentationml/2006/ole">
            <mc:AlternateContent xmlns:mc="http://schemas.openxmlformats.org/markup-compatibility/2006">
              <mc:Choice xmlns:v="urn:schemas-microsoft-com:vml" Requires="v">
                <p:oleObj spid="_x0000_s282855" r:id="rId11" imgW="1384617" imgH="279717" progId="Equation.DSMT4">
                  <p:embed/>
                </p:oleObj>
              </mc:Choice>
              <mc:Fallback>
                <p:oleObj r:id="rId11" imgW="1384617" imgH="2797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5387" y="2132856"/>
                        <a:ext cx="2927350" cy="5921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2412" name="直接连接符 12"/>
          <p:cNvCxnSpPr>
            <a:cxnSpLocks noChangeShapeType="1"/>
          </p:cNvCxnSpPr>
          <p:nvPr/>
        </p:nvCxnSpPr>
        <p:spPr bwMode="auto">
          <a:xfrm rot="5400000" flipH="1" flipV="1">
            <a:off x="3684589" y="4544268"/>
            <a:ext cx="785813" cy="571500"/>
          </a:xfrm>
          <a:prstGeom prst="line">
            <a:avLst/>
          </a:prstGeom>
          <a:noFill/>
          <a:ln w="9525">
            <a:solidFill>
              <a:srgbClr val="FF0000"/>
            </a:solidFill>
            <a:round/>
            <a:headEnd/>
            <a:tailEnd/>
          </a:ln>
        </p:spPr>
      </p:cxnSp>
      <p:sp>
        <p:nvSpPr>
          <p:cNvPr id="13" name="灯片编号占位符 12"/>
          <p:cNvSpPr>
            <a:spLocks noGrp="1"/>
          </p:cNvSpPr>
          <p:nvPr>
            <p:ph type="sldNum" sz="quarter" idx="11"/>
          </p:nvPr>
        </p:nvSpPr>
        <p:spPr/>
        <p:txBody>
          <a:bodyPr/>
          <a:lstStyle/>
          <a:p>
            <a:pPr>
              <a:defRPr/>
            </a:pPr>
            <a:fld id="{31E287EE-1289-4991-82CE-EFE584F53F4F}" type="slidenum">
              <a:rPr lang="en-US" altLang="zh-CN" smtClean="0"/>
              <a:pPr>
                <a:defRPr/>
              </a:pPr>
              <a:t>16</a:t>
            </a:fld>
            <a:endParaRPr lang="en-US" altLang="zh-CN" dirty="0"/>
          </a:p>
        </p:txBody>
      </p:sp>
      <p:graphicFrame>
        <p:nvGraphicFramePr>
          <p:cNvPr id="94215" name="Object 9"/>
          <p:cNvGraphicFramePr>
            <a:graphicFrameLocks noChangeAspect="1"/>
          </p:cNvGraphicFramePr>
          <p:nvPr/>
        </p:nvGraphicFramePr>
        <p:xfrm>
          <a:off x="2135561" y="2996952"/>
          <a:ext cx="4491991" cy="834702"/>
        </p:xfrm>
        <a:graphic>
          <a:graphicData uri="http://schemas.openxmlformats.org/presentationml/2006/ole">
            <mc:AlternateContent xmlns:mc="http://schemas.openxmlformats.org/markup-compatibility/2006">
              <mc:Choice xmlns:v="urn:schemas-microsoft-com:vml" Requires="v">
                <p:oleObj spid="_x0000_s282856" name="Equation" r:id="rId13" imgW="2120760" imgH="393480" progId="Equation.DSMT4">
                  <p:embed/>
                </p:oleObj>
              </mc:Choice>
              <mc:Fallback>
                <p:oleObj name="Equation" r:id="rId13" imgW="212076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5561" y="2996952"/>
                        <a:ext cx="4491991" cy="834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下箭头 16"/>
          <p:cNvSpPr>
            <a:spLocks noChangeArrowheads="1"/>
          </p:cNvSpPr>
          <p:nvPr/>
        </p:nvSpPr>
        <p:spPr bwMode="auto">
          <a:xfrm>
            <a:off x="4843340" y="2852936"/>
            <a:ext cx="484187" cy="214312"/>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graphicFrame>
        <p:nvGraphicFramePr>
          <p:cNvPr id="94216" name="Object 9"/>
          <p:cNvGraphicFramePr>
            <a:graphicFrameLocks noChangeAspect="1"/>
          </p:cNvGraphicFramePr>
          <p:nvPr/>
        </p:nvGraphicFramePr>
        <p:xfrm>
          <a:off x="5807968" y="3861049"/>
          <a:ext cx="4598988" cy="592137"/>
        </p:xfrm>
        <a:graphic>
          <a:graphicData uri="http://schemas.openxmlformats.org/presentationml/2006/ole">
            <mc:AlternateContent xmlns:mc="http://schemas.openxmlformats.org/markup-compatibility/2006">
              <mc:Choice xmlns:v="urn:schemas-microsoft-com:vml" Requires="v">
                <p:oleObj spid="_x0000_s282857" name="Equation" r:id="rId15" imgW="2171520" imgH="279360" progId="Equation.DSMT4">
                  <p:embed/>
                </p:oleObj>
              </mc:Choice>
              <mc:Fallback>
                <p:oleObj name="Equation" r:id="rId15" imgW="2171520" imgH="2793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07968" y="3861049"/>
                        <a:ext cx="4598988"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7" name="Object 9"/>
          <p:cNvGraphicFramePr>
            <a:graphicFrameLocks noChangeAspect="1"/>
          </p:cNvGraphicFramePr>
          <p:nvPr/>
        </p:nvGraphicFramePr>
        <p:xfrm>
          <a:off x="5341244" y="4581129"/>
          <a:ext cx="5326757" cy="568727"/>
        </p:xfrm>
        <a:graphic>
          <a:graphicData uri="http://schemas.openxmlformats.org/presentationml/2006/ole">
            <mc:AlternateContent xmlns:mc="http://schemas.openxmlformats.org/markup-compatibility/2006">
              <mc:Choice xmlns:v="urn:schemas-microsoft-com:vml" Requires="v">
                <p:oleObj spid="_x0000_s282858" name="Equation" r:id="rId17" imgW="2857320" imgH="304560" progId="Equation.DSMT4">
                  <p:embed/>
                </p:oleObj>
              </mc:Choice>
              <mc:Fallback>
                <p:oleObj name="Equation" r:id="rId17" imgW="285732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41244" y="4581129"/>
                        <a:ext cx="5326757" cy="5687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8" name="Object 10"/>
          <p:cNvGraphicFramePr>
            <a:graphicFrameLocks noChangeAspect="1"/>
          </p:cNvGraphicFramePr>
          <p:nvPr/>
        </p:nvGraphicFramePr>
        <p:xfrm>
          <a:off x="5638801" y="5300664"/>
          <a:ext cx="4733925" cy="568325"/>
        </p:xfrm>
        <a:graphic>
          <a:graphicData uri="http://schemas.openxmlformats.org/presentationml/2006/ole">
            <mc:AlternateContent xmlns:mc="http://schemas.openxmlformats.org/markup-compatibility/2006">
              <mc:Choice xmlns:v="urn:schemas-microsoft-com:vml" Requires="v">
                <p:oleObj spid="_x0000_s282859" name="Equation" r:id="rId19" imgW="2539800" imgH="304560" progId="Equation.DSMT4">
                  <p:embed/>
                </p:oleObj>
              </mc:Choice>
              <mc:Fallback>
                <p:oleObj name="Equation" r:id="rId19" imgW="2539800" imgH="3045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38801" y="5300664"/>
                        <a:ext cx="47339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下箭头 16"/>
          <p:cNvSpPr>
            <a:spLocks noChangeArrowheads="1"/>
          </p:cNvSpPr>
          <p:nvPr/>
        </p:nvSpPr>
        <p:spPr bwMode="auto">
          <a:xfrm>
            <a:off x="7608169" y="4365104"/>
            <a:ext cx="484187" cy="214312"/>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sp>
        <p:nvSpPr>
          <p:cNvPr id="20" name="下箭头 16"/>
          <p:cNvSpPr>
            <a:spLocks noChangeArrowheads="1"/>
          </p:cNvSpPr>
          <p:nvPr/>
        </p:nvSpPr>
        <p:spPr bwMode="auto">
          <a:xfrm>
            <a:off x="7608169" y="5157192"/>
            <a:ext cx="484187" cy="214312"/>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cxnSp>
        <p:nvCxnSpPr>
          <p:cNvPr id="22" name="直接箭头连接符 21"/>
          <p:cNvCxnSpPr/>
          <p:nvPr/>
        </p:nvCxnSpPr>
        <p:spPr>
          <a:xfrm flipH="1" flipV="1">
            <a:off x="4871864" y="3861048"/>
            <a:ext cx="792088" cy="18722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10578" y="214291"/>
            <a:ext cx="1285884" cy="461665"/>
          </a:xfrm>
          <a:prstGeom prst="rect">
            <a:avLst/>
          </a:prstGeom>
          <a:noFill/>
        </p:spPr>
        <p:txBody>
          <a:bodyPr wrap="square" rtlCol="0">
            <a:spAutoFit/>
          </a:bodyPr>
          <a:lstStyle/>
          <a:p>
            <a:r>
              <a:rPr lang="zh-CN" altLang="en-US" sz="2400" b="1" dirty="0">
                <a:solidFill>
                  <a:srgbClr val="FF0000"/>
                </a:solidFill>
              </a:rPr>
              <a:t>自习</a:t>
            </a:r>
          </a:p>
        </p:txBody>
      </p:sp>
      <p:sp>
        <p:nvSpPr>
          <p:cNvPr id="24"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2552544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4"/>
          <p:cNvSpPr>
            <a:spLocks noChangeArrowheads="1"/>
          </p:cNvSpPr>
          <p:nvPr/>
        </p:nvSpPr>
        <p:spPr bwMode="auto">
          <a:xfrm>
            <a:off x="1738313" y="1000125"/>
            <a:ext cx="8712200" cy="5111750"/>
          </a:xfrm>
          <a:prstGeom prst="rect">
            <a:avLst/>
          </a:prstGeom>
          <a:noFill/>
          <a:ln w="9525">
            <a:noFill/>
            <a:miter lim="800000"/>
            <a:headEnd/>
            <a:tailEnd/>
          </a:ln>
        </p:spPr>
        <p:txBody>
          <a:bodyPr/>
          <a:lstStyle/>
          <a:p>
            <a:pPr marL="342900" indent="-342900">
              <a:lnSpc>
                <a:spcPct val="150000"/>
              </a:lnSpc>
              <a:spcBef>
                <a:spcPct val="20000"/>
              </a:spcBef>
            </a:pPr>
            <a:r>
              <a:rPr lang="en-US" altLang="zh-CN" sz="2800" b="1" dirty="0">
                <a:solidFill>
                  <a:srgbClr val="000000"/>
                </a:solidFill>
                <a:latin typeface="宋体" pitchFamily="2" charset="-122"/>
              </a:rPr>
              <a:t> </a:t>
            </a:r>
            <a:r>
              <a:rPr lang="zh-CN" altLang="en-US" sz="2400" b="1" dirty="0">
                <a:solidFill>
                  <a:srgbClr val="000000"/>
                </a:solidFill>
                <a:latin typeface="宋体" pitchFamily="2" charset="-122"/>
              </a:rPr>
              <a:t>若是两类问题，则 </a:t>
            </a:r>
          </a:p>
          <a:p>
            <a:pPr marL="342900" indent="-342900">
              <a:lnSpc>
                <a:spcPct val="150000"/>
              </a:lnSpc>
              <a:spcBef>
                <a:spcPct val="20000"/>
              </a:spcBef>
            </a:pPr>
            <a:r>
              <a:rPr lang="zh-CN" altLang="en-US" b="1" dirty="0">
                <a:solidFill>
                  <a:srgbClr val="000000"/>
                </a:solidFill>
              </a:rPr>
              <a:t>   </a:t>
            </a:r>
            <a:r>
              <a:rPr lang="zh-CN" altLang="en-US" sz="2400" b="1" dirty="0">
                <a:solidFill>
                  <a:srgbClr val="000000"/>
                </a:solidFill>
              </a:rPr>
              <a:t>贝叶斯错误率：</a:t>
            </a:r>
          </a:p>
          <a:p>
            <a:pPr marL="342900" indent="-342900">
              <a:lnSpc>
                <a:spcPct val="150000"/>
              </a:lnSpc>
              <a:spcBef>
                <a:spcPct val="20000"/>
              </a:spcBef>
            </a:pPr>
            <a:r>
              <a:rPr lang="zh-CN" altLang="en-US" sz="2400" b="1" dirty="0">
                <a:solidFill>
                  <a:srgbClr val="000000"/>
                </a:solidFill>
              </a:rPr>
              <a:t>   最近邻法错误率：</a:t>
            </a:r>
            <a:endParaRPr lang="zh-CN" altLang="en-US" sz="2400" b="1" dirty="0">
              <a:solidFill>
                <a:srgbClr val="000000"/>
              </a:solidFill>
              <a:latin typeface="宋体" pitchFamily="2" charset="-122"/>
            </a:endParaRPr>
          </a:p>
          <a:p>
            <a:pPr marL="342900" indent="-342900">
              <a:lnSpc>
                <a:spcPct val="150000"/>
              </a:lnSpc>
              <a:spcBef>
                <a:spcPct val="20000"/>
              </a:spcBef>
            </a:pPr>
            <a:endParaRPr lang="zh-CN" altLang="en-US" sz="2400" b="1" dirty="0">
              <a:solidFill>
                <a:srgbClr val="000000"/>
              </a:solidFill>
              <a:latin typeface="宋体" pitchFamily="2" charset="-122"/>
            </a:endParaRPr>
          </a:p>
          <a:p>
            <a:pPr marL="342900" indent="-342900">
              <a:lnSpc>
                <a:spcPct val="150000"/>
              </a:lnSpc>
              <a:spcBef>
                <a:spcPct val="20000"/>
              </a:spcBef>
            </a:pPr>
            <a:endParaRPr lang="zh-CN" altLang="en-US" sz="2400" b="1" dirty="0">
              <a:solidFill>
                <a:srgbClr val="000000"/>
              </a:solidFill>
              <a:latin typeface="宋体" pitchFamily="2" charset="-122"/>
            </a:endParaRPr>
          </a:p>
          <a:p>
            <a:pPr marL="342900" indent="-342900">
              <a:lnSpc>
                <a:spcPct val="150000"/>
              </a:lnSpc>
              <a:spcBef>
                <a:spcPct val="20000"/>
              </a:spcBef>
            </a:pPr>
            <a:endParaRPr lang="zh-CN" altLang="en-US" sz="2400" b="1" dirty="0">
              <a:solidFill>
                <a:srgbClr val="000000"/>
              </a:solidFill>
              <a:latin typeface="宋体" pitchFamily="2" charset="-122"/>
            </a:endParaRPr>
          </a:p>
          <a:p>
            <a:pPr marL="342900" indent="-342900">
              <a:lnSpc>
                <a:spcPct val="150000"/>
              </a:lnSpc>
              <a:spcBef>
                <a:spcPct val="20000"/>
              </a:spcBef>
              <a:buFont typeface="Wingdings" pitchFamily="2" charset="2"/>
              <a:buChar char="Ø"/>
            </a:pPr>
            <a:endParaRPr lang="en-US" sz="2400" b="1" dirty="0">
              <a:solidFill>
                <a:srgbClr val="CC0099"/>
              </a:solidFill>
              <a:latin typeface="宋体" pitchFamily="2" charset="-122"/>
            </a:endParaRPr>
          </a:p>
          <a:p>
            <a:pPr marL="0" lvl="1"/>
            <a:r>
              <a:rPr lang="zh-CN" altLang="en-US" sz="2400" b="1" dirty="0">
                <a:latin typeface="宋体" pitchFamily="2" charset="-122"/>
              </a:rPr>
              <a:t>可见在一般情况下△</a:t>
            </a:r>
            <a:r>
              <a:rPr lang="en-US" altLang="zh-CN" sz="2400" b="1" dirty="0">
                <a:latin typeface="宋体" pitchFamily="2" charset="-122"/>
              </a:rPr>
              <a:t>P</a:t>
            </a:r>
            <a:r>
              <a:rPr lang="zh-CN" altLang="en-US" sz="2400" b="1" dirty="0">
                <a:latin typeface="宋体" pitchFamily="2" charset="-122"/>
              </a:rPr>
              <a:t>是大于零的值。只有在</a:t>
            </a:r>
            <a:r>
              <a:rPr lang="en-US" altLang="zh-CN" sz="2400" b="1" dirty="0">
                <a:latin typeface="宋体" pitchFamily="2" charset="-122"/>
              </a:rPr>
              <a:t>P(ω</a:t>
            </a:r>
            <a:r>
              <a:rPr lang="en-US" altLang="zh-CN" sz="2400" b="1" baseline="-25000" dirty="0">
                <a:latin typeface="宋体" pitchFamily="2" charset="-122"/>
              </a:rPr>
              <a:t>1</a:t>
            </a:r>
            <a:r>
              <a:rPr lang="en-US" altLang="zh-CN" sz="2400" b="1" dirty="0">
                <a:latin typeface="宋体" pitchFamily="2" charset="-122"/>
              </a:rPr>
              <a:t>|x)</a:t>
            </a:r>
            <a:r>
              <a:rPr lang="zh-CN" altLang="en-US" sz="2400" b="1" dirty="0">
                <a:latin typeface="宋体" pitchFamily="2" charset="-122"/>
              </a:rPr>
              <a:t>＝</a:t>
            </a:r>
            <a:r>
              <a:rPr lang="en-US" altLang="zh-CN" sz="2400" b="1" dirty="0">
                <a:latin typeface="宋体" pitchFamily="2" charset="-122"/>
              </a:rPr>
              <a:t>1</a:t>
            </a:r>
            <a:r>
              <a:rPr lang="zh-CN" altLang="en-US" sz="2400" b="1" dirty="0">
                <a:latin typeface="宋体" pitchFamily="2" charset="-122"/>
              </a:rPr>
              <a:t>或</a:t>
            </a:r>
            <a:r>
              <a:rPr lang="en-US" altLang="zh-CN" sz="2400" b="1" dirty="0">
                <a:latin typeface="宋体" pitchFamily="2" charset="-122"/>
              </a:rPr>
              <a:t>P(ω</a:t>
            </a:r>
            <a:r>
              <a:rPr lang="en-US" altLang="zh-CN" sz="2400" b="1" baseline="-25000" dirty="0">
                <a:latin typeface="宋体" pitchFamily="2" charset="-122"/>
              </a:rPr>
              <a:t>2</a:t>
            </a:r>
            <a:r>
              <a:rPr lang="en-US" altLang="zh-CN" sz="2400" b="1" dirty="0">
                <a:latin typeface="宋体" pitchFamily="2" charset="-122"/>
              </a:rPr>
              <a:t>|x)</a:t>
            </a:r>
            <a:r>
              <a:rPr lang="zh-CN" altLang="en-US" sz="2400" b="1" dirty="0">
                <a:latin typeface="宋体" pitchFamily="2" charset="-122"/>
              </a:rPr>
              <a:t>＝</a:t>
            </a:r>
            <a:r>
              <a:rPr lang="en-US" altLang="zh-CN" sz="2400" b="1" dirty="0">
                <a:latin typeface="宋体" pitchFamily="2" charset="-122"/>
              </a:rPr>
              <a:t>1 </a:t>
            </a:r>
            <a:r>
              <a:rPr lang="zh-CN" altLang="en-US" sz="2400" b="1" dirty="0">
                <a:latin typeface="宋体" pitchFamily="2" charset="-122"/>
              </a:rPr>
              <a:t>或</a:t>
            </a:r>
            <a:r>
              <a:rPr lang="en-US" altLang="zh-CN" sz="2400" b="1" dirty="0">
                <a:latin typeface="宋体" pitchFamily="2" charset="-122"/>
              </a:rPr>
              <a:t>P(ω</a:t>
            </a:r>
            <a:r>
              <a:rPr lang="en-US" altLang="zh-CN" sz="2400" b="1" baseline="-25000" dirty="0">
                <a:latin typeface="宋体" pitchFamily="2" charset="-122"/>
              </a:rPr>
              <a:t>1</a:t>
            </a:r>
            <a:r>
              <a:rPr lang="en-US" altLang="zh-CN" sz="2400" b="1" dirty="0">
                <a:latin typeface="宋体" pitchFamily="2" charset="-122"/>
              </a:rPr>
              <a:t>|x)</a:t>
            </a:r>
            <a:r>
              <a:rPr lang="zh-CN" altLang="en-US" sz="2400" b="1" dirty="0">
                <a:latin typeface="宋体" pitchFamily="2" charset="-122"/>
              </a:rPr>
              <a:t>＝</a:t>
            </a:r>
            <a:r>
              <a:rPr lang="en-US" altLang="zh-CN" sz="2400" b="1" dirty="0">
                <a:latin typeface="宋体" pitchFamily="2" charset="-122"/>
              </a:rPr>
              <a:t>P(ω</a:t>
            </a:r>
            <a:r>
              <a:rPr lang="en-US" altLang="zh-CN" sz="2400" b="1" baseline="-25000" dirty="0">
                <a:latin typeface="宋体" pitchFamily="2" charset="-122"/>
              </a:rPr>
              <a:t>2</a:t>
            </a:r>
            <a:r>
              <a:rPr lang="en-US" altLang="zh-CN" sz="2400" b="1" dirty="0">
                <a:latin typeface="宋体" pitchFamily="2" charset="-122"/>
              </a:rPr>
              <a:t>|x)</a:t>
            </a:r>
            <a:r>
              <a:rPr lang="zh-CN" altLang="en-US" sz="2400" b="1" dirty="0">
                <a:latin typeface="宋体" pitchFamily="2" charset="-122"/>
              </a:rPr>
              <a:t>＝</a:t>
            </a:r>
            <a:r>
              <a:rPr lang="en-US" altLang="zh-CN" sz="2400" b="1" dirty="0">
                <a:latin typeface="宋体" pitchFamily="2" charset="-122"/>
              </a:rPr>
              <a:t>1/2 </a:t>
            </a:r>
            <a:r>
              <a:rPr lang="zh-CN" altLang="en-US" sz="2400" b="1" dirty="0">
                <a:latin typeface="宋体" pitchFamily="2" charset="-122"/>
              </a:rPr>
              <a:t>的情况△</a:t>
            </a:r>
            <a:r>
              <a:rPr lang="en-US" altLang="zh-CN" sz="2400" b="1" dirty="0">
                <a:latin typeface="宋体" pitchFamily="2" charset="-122"/>
              </a:rPr>
              <a:t>P</a:t>
            </a:r>
            <a:r>
              <a:rPr lang="zh-CN" altLang="en-US" sz="2400" b="1" dirty="0">
                <a:latin typeface="宋体" pitchFamily="2" charset="-122"/>
              </a:rPr>
              <a:t>＝</a:t>
            </a:r>
            <a:r>
              <a:rPr lang="en-US" altLang="zh-CN" sz="2400" b="1" dirty="0">
                <a:latin typeface="宋体" pitchFamily="2" charset="-122"/>
              </a:rPr>
              <a:t>0.</a:t>
            </a:r>
            <a:endParaRPr lang="zh-CN" altLang="en-US" sz="2400" b="1" dirty="0">
              <a:latin typeface="宋体" pitchFamily="2" charset="-122"/>
            </a:endParaRPr>
          </a:p>
        </p:txBody>
      </p:sp>
      <p:graphicFrame>
        <p:nvGraphicFramePr>
          <p:cNvPr id="103426" name="Object 3"/>
          <p:cNvGraphicFramePr>
            <a:graphicFrameLocks noChangeAspect="1"/>
          </p:cNvGraphicFramePr>
          <p:nvPr/>
        </p:nvGraphicFramePr>
        <p:xfrm>
          <a:off x="4381501" y="1643064"/>
          <a:ext cx="5286375" cy="796925"/>
        </p:xfrm>
        <a:graphic>
          <a:graphicData uri="http://schemas.openxmlformats.org/presentationml/2006/ole">
            <mc:AlternateContent xmlns:mc="http://schemas.openxmlformats.org/markup-compatibility/2006">
              <mc:Choice xmlns:v="urn:schemas-microsoft-com:vml" Requires="v">
                <p:oleObj spid="_x0000_s283775" r:id="rId3" imgW="3199329" imgH="482708" progId="Equation.DSMT4">
                  <p:embed/>
                </p:oleObj>
              </mc:Choice>
              <mc:Fallback>
                <p:oleObj r:id="rId3" imgW="3199329" imgH="4827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1" y="1643064"/>
                        <a:ext cx="5286375"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7" name="Object 4"/>
          <p:cNvGraphicFramePr>
            <a:graphicFrameLocks noChangeAspect="1"/>
          </p:cNvGraphicFramePr>
          <p:nvPr/>
        </p:nvGraphicFramePr>
        <p:xfrm>
          <a:off x="4667250" y="2571750"/>
          <a:ext cx="4000500" cy="412750"/>
        </p:xfrm>
        <a:graphic>
          <a:graphicData uri="http://schemas.openxmlformats.org/presentationml/2006/ole">
            <mc:AlternateContent xmlns:mc="http://schemas.openxmlformats.org/markup-compatibility/2006">
              <mc:Choice xmlns:v="urn:schemas-microsoft-com:vml" Requires="v">
                <p:oleObj spid="_x0000_s283776" r:id="rId5" imgW="2337117" imgH="241617" progId="Equation.DSMT4">
                  <p:embed/>
                </p:oleObj>
              </mc:Choice>
              <mc:Fallback>
                <p:oleObj r:id="rId5" imgW="2337117" imgH="2416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0" y="2571750"/>
                        <a:ext cx="40005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8" name="Object 5"/>
          <p:cNvGraphicFramePr>
            <a:graphicFrameLocks noChangeAspect="1"/>
          </p:cNvGraphicFramePr>
          <p:nvPr/>
        </p:nvGraphicFramePr>
        <p:xfrm>
          <a:off x="2452689" y="3508127"/>
          <a:ext cx="7286625" cy="1828800"/>
        </p:xfrm>
        <a:graphic>
          <a:graphicData uri="http://schemas.openxmlformats.org/presentationml/2006/ole">
            <mc:AlternateContent xmlns:mc="http://schemas.openxmlformats.org/markup-compatibility/2006">
              <mc:Choice xmlns:v="urn:schemas-microsoft-com:vml" Requires="v">
                <p:oleObj spid="_x0000_s283777" r:id="rId7" imgW="4138721" imgH="1041265" progId="Equation.DSMT4">
                  <p:embed/>
                </p:oleObj>
              </mc:Choice>
              <mc:Fallback>
                <p:oleObj r:id="rId7" imgW="4138721" imgH="104126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689" y="3508127"/>
                        <a:ext cx="72866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03429" name="Object 7"/>
          <p:cNvGraphicFramePr>
            <a:graphicFrameLocks noChangeAspect="1"/>
          </p:cNvGraphicFramePr>
          <p:nvPr/>
        </p:nvGraphicFramePr>
        <p:xfrm>
          <a:off x="2452688" y="2996953"/>
          <a:ext cx="2982912" cy="441325"/>
        </p:xfrm>
        <a:graphic>
          <a:graphicData uri="http://schemas.openxmlformats.org/presentationml/2006/ole">
            <mc:AlternateContent xmlns:mc="http://schemas.openxmlformats.org/markup-compatibility/2006">
              <mc:Choice xmlns:v="urn:schemas-microsoft-com:vml" Requires="v">
                <p:oleObj spid="_x0000_s283778" r:id="rId9" imgW="1625212" imgH="241512" progId="Equation.DSMT4">
                  <p:embed/>
                </p:oleObj>
              </mc:Choice>
              <mc:Fallback>
                <p:oleObj r:id="rId9" imgW="1625212" imgH="2415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2688" y="2996953"/>
                        <a:ext cx="29829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1"/>
          </p:nvPr>
        </p:nvSpPr>
        <p:spPr/>
        <p:txBody>
          <a:bodyPr/>
          <a:lstStyle/>
          <a:p>
            <a:pPr>
              <a:defRPr/>
            </a:pPr>
            <a:fld id="{31E287EE-1289-4991-82CE-EFE584F53F4F}" type="slidenum">
              <a:rPr lang="en-US" altLang="zh-CN" smtClean="0"/>
              <a:pPr>
                <a:defRPr/>
              </a:pPr>
              <a:t>17</a:t>
            </a:fld>
            <a:endParaRPr lang="en-US" altLang="zh-CN" dirty="0"/>
          </a:p>
        </p:txBody>
      </p:sp>
      <p:graphicFrame>
        <p:nvGraphicFramePr>
          <p:cNvPr id="95238" name="Object 5"/>
          <p:cNvGraphicFramePr>
            <a:graphicFrameLocks noChangeAspect="1"/>
          </p:cNvGraphicFramePr>
          <p:nvPr/>
        </p:nvGraphicFramePr>
        <p:xfrm>
          <a:off x="5447929" y="620688"/>
          <a:ext cx="4068763" cy="742950"/>
        </p:xfrm>
        <a:graphic>
          <a:graphicData uri="http://schemas.openxmlformats.org/presentationml/2006/ole">
            <mc:AlternateContent xmlns:mc="http://schemas.openxmlformats.org/markup-compatibility/2006">
              <mc:Choice xmlns:v="urn:schemas-microsoft-com:vml" Requires="v">
                <p:oleObj spid="_x0000_s283779" r:id="rId11" imgW="2361492" imgH="431930" progId="Equation.DSMT4">
                  <p:embed/>
                </p:oleObj>
              </mc:Choice>
              <mc:Fallback>
                <p:oleObj r:id="rId11" imgW="2361492" imgH="43193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7929" y="620688"/>
                        <a:ext cx="4068763" cy="7429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8310578" y="214291"/>
            <a:ext cx="1285884" cy="461665"/>
          </a:xfrm>
          <a:prstGeom prst="rect">
            <a:avLst/>
          </a:prstGeom>
          <a:noFill/>
        </p:spPr>
        <p:txBody>
          <a:bodyPr wrap="square" rtlCol="0">
            <a:spAutoFit/>
          </a:bodyPr>
          <a:lstStyle/>
          <a:p>
            <a:r>
              <a:rPr lang="zh-CN" altLang="en-US" sz="2400" b="1" dirty="0">
                <a:solidFill>
                  <a:srgbClr val="FF0000"/>
                </a:solidFill>
              </a:rPr>
              <a:t>自习</a:t>
            </a:r>
          </a:p>
        </p:txBody>
      </p:sp>
      <p:sp>
        <p:nvSpPr>
          <p:cNvPr id="12"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2009343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5" name="Rectangle 4"/>
          <p:cNvSpPr>
            <a:spLocks noChangeArrowheads="1"/>
          </p:cNvSpPr>
          <p:nvPr/>
        </p:nvSpPr>
        <p:spPr bwMode="auto">
          <a:xfrm>
            <a:off x="1738313" y="1000126"/>
            <a:ext cx="8712200" cy="4429125"/>
          </a:xfrm>
          <a:prstGeom prst="rect">
            <a:avLst/>
          </a:prstGeom>
          <a:noFill/>
          <a:ln w="9525">
            <a:noFill/>
            <a:miter lim="800000"/>
            <a:headEnd/>
            <a:tailEnd/>
          </a:ln>
        </p:spPr>
        <p:txBody>
          <a:bodyPr/>
          <a:lstStyle/>
          <a:p>
            <a:pPr marL="342900" indent="-342900">
              <a:lnSpc>
                <a:spcPct val="150000"/>
              </a:lnSpc>
              <a:spcBef>
                <a:spcPct val="20000"/>
              </a:spcBef>
            </a:pPr>
            <a:r>
              <a:rPr lang="en-US" altLang="zh-CN" sz="2800" b="1">
                <a:solidFill>
                  <a:srgbClr val="000000"/>
                </a:solidFill>
                <a:latin typeface="宋体" pitchFamily="2" charset="-122"/>
              </a:rPr>
              <a:t> </a:t>
            </a:r>
            <a:r>
              <a:rPr lang="zh-CN" altLang="en-US" sz="2400" b="1">
                <a:solidFill>
                  <a:srgbClr val="000000"/>
                </a:solidFill>
                <a:latin typeface="宋体" pitchFamily="2" charset="-122"/>
              </a:rPr>
              <a:t>若是两类问题，则 </a:t>
            </a:r>
          </a:p>
          <a:p>
            <a:pPr marL="342900" indent="-342900">
              <a:lnSpc>
                <a:spcPct val="150000"/>
              </a:lnSpc>
              <a:spcBef>
                <a:spcPct val="20000"/>
              </a:spcBef>
            </a:pPr>
            <a:r>
              <a:rPr lang="zh-CN" altLang="en-US" b="1">
                <a:solidFill>
                  <a:srgbClr val="000000"/>
                </a:solidFill>
              </a:rPr>
              <a:t>   </a:t>
            </a:r>
            <a:r>
              <a:rPr lang="zh-CN" altLang="en-US" sz="2400" b="1">
                <a:solidFill>
                  <a:srgbClr val="000000"/>
                </a:solidFill>
              </a:rPr>
              <a:t>贝叶斯错误率：</a:t>
            </a:r>
          </a:p>
          <a:p>
            <a:pPr marL="342900" indent="-342900">
              <a:lnSpc>
                <a:spcPct val="150000"/>
              </a:lnSpc>
              <a:spcBef>
                <a:spcPct val="20000"/>
              </a:spcBef>
            </a:pPr>
            <a:r>
              <a:rPr lang="zh-CN" altLang="en-US" sz="2400" b="1">
                <a:solidFill>
                  <a:srgbClr val="000000"/>
                </a:solidFill>
              </a:rPr>
              <a:t>   最近邻法错误率：</a:t>
            </a:r>
            <a:endParaRPr lang="zh-CN" altLang="en-US" sz="2400" b="1">
              <a:solidFill>
                <a:srgbClr val="000000"/>
              </a:solidFill>
              <a:latin typeface="宋体" pitchFamily="2" charset="-122"/>
            </a:endParaRPr>
          </a:p>
          <a:p>
            <a:pPr marL="342900" indent="-342900">
              <a:lnSpc>
                <a:spcPct val="150000"/>
              </a:lnSpc>
              <a:spcBef>
                <a:spcPct val="20000"/>
              </a:spcBef>
            </a:pPr>
            <a:endParaRPr lang="zh-CN" altLang="en-US" sz="2400" b="1">
              <a:solidFill>
                <a:srgbClr val="000000"/>
              </a:solidFill>
              <a:latin typeface="宋体" pitchFamily="2" charset="-122"/>
            </a:endParaRPr>
          </a:p>
          <a:p>
            <a:pPr marL="342900" indent="-342900">
              <a:lnSpc>
                <a:spcPct val="150000"/>
              </a:lnSpc>
              <a:spcBef>
                <a:spcPct val="20000"/>
              </a:spcBef>
            </a:pPr>
            <a:endParaRPr lang="zh-CN" altLang="en-US" sz="2400" b="1">
              <a:solidFill>
                <a:srgbClr val="000000"/>
              </a:solidFill>
              <a:latin typeface="宋体" pitchFamily="2" charset="-122"/>
            </a:endParaRPr>
          </a:p>
          <a:p>
            <a:pPr marL="342900" indent="-342900">
              <a:lnSpc>
                <a:spcPct val="150000"/>
              </a:lnSpc>
              <a:spcBef>
                <a:spcPct val="20000"/>
              </a:spcBef>
            </a:pPr>
            <a:endParaRPr lang="zh-CN" altLang="en-US" sz="2400" b="1">
              <a:solidFill>
                <a:srgbClr val="000000"/>
              </a:solidFill>
              <a:latin typeface="宋体" pitchFamily="2" charset="-122"/>
            </a:endParaRPr>
          </a:p>
          <a:p>
            <a:pPr marL="342900" indent="-342900">
              <a:lnSpc>
                <a:spcPct val="150000"/>
              </a:lnSpc>
              <a:spcBef>
                <a:spcPct val="20000"/>
              </a:spcBef>
              <a:buFont typeface="Wingdings" pitchFamily="2" charset="2"/>
              <a:buChar char="Ø"/>
            </a:pPr>
            <a:endParaRPr lang="en-US" sz="2400" b="1">
              <a:solidFill>
                <a:srgbClr val="CC0099"/>
              </a:solidFill>
              <a:latin typeface="宋体" pitchFamily="2" charset="-122"/>
            </a:endParaRPr>
          </a:p>
          <a:p>
            <a:pPr marL="0" lvl="1"/>
            <a:endParaRPr lang="en-US" sz="2400" b="1">
              <a:solidFill>
                <a:srgbClr val="CC0099"/>
              </a:solidFill>
              <a:latin typeface="宋体" pitchFamily="2" charset="-122"/>
            </a:endParaRPr>
          </a:p>
        </p:txBody>
      </p:sp>
      <p:graphicFrame>
        <p:nvGraphicFramePr>
          <p:cNvPr id="104450" name="Object 3"/>
          <p:cNvGraphicFramePr>
            <a:graphicFrameLocks noChangeAspect="1"/>
          </p:cNvGraphicFramePr>
          <p:nvPr/>
        </p:nvGraphicFramePr>
        <p:xfrm>
          <a:off x="4537075" y="1643064"/>
          <a:ext cx="4973638" cy="796925"/>
        </p:xfrm>
        <a:graphic>
          <a:graphicData uri="http://schemas.openxmlformats.org/presentationml/2006/ole">
            <mc:AlternateContent xmlns:mc="http://schemas.openxmlformats.org/markup-compatibility/2006">
              <mc:Choice xmlns:v="urn:schemas-microsoft-com:vml" Requires="v">
                <p:oleObj spid="_x0000_s284799" r:id="rId3" imgW="3008911" imgH="482708" progId="Equation.DSMT4">
                  <p:embed/>
                </p:oleObj>
              </mc:Choice>
              <mc:Fallback>
                <p:oleObj r:id="rId3" imgW="3008911" imgH="4827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1643064"/>
                        <a:ext cx="4973638"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1" name="Object 4"/>
          <p:cNvGraphicFramePr>
            <a:graphicFrameLocks noChangeAspect="1"/>
          </p:cNvGraphicFramePr>
          <p:nvPr/>
        </p:nvGraphicFramePr>
        <p:xfrm>
          <a:off x="4595813" y="2500313"/>
          <a:ext cx="3783012" cy="412750"/>
        </p:xfrm>
        <a:graphic>
          <a:graphicData uri="http://schemas.openxmlformats.org/presentationml/2006/ole">
            <mc:AlternateContent xmlns:mc="http://schemas.openxmlformats.org/markup-compatibility/2006">
              <mc:Choice xmlns:v="urn:schemas-microsoft-com:vml" Requires="v">
                <p:oleObj spid="_x0000_s284800" r:id="rId5" imgW="2209158" imgH="241512" progId="Equation.DSMT4">
                  <p:embed/>
                </p:oleObj>
              </mc:Choice>
              <mc:Fallback>
                <p:oleObj r:id="rId5" imgW="2209158" imgH="2415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813" y="2500313"/>
                        <a:ext cx="378301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2" name="Object 5"/>
          <p:cNvGraphicFramePr>
            <a:graphicFrameLocks noChangeAspect="1"/>
          </p:cNvGraphicFramePr>
          <p:nvPr/>
        </p:nvGraphicFramePr>
        <p:xfrm>
          <a:off x="2452689" y="3643313"/>
          <a:ext cx="7286625" cy="1828800"/>
        </p:xfrm>
        <a:graphic>
          <a:graphicData uri="http://schemas.openxmlformats.org/presentationml/2006/ole">
            <mc:AlternateContent xmlns:mc="http://schemas.openxmlformats.org/markup-compatibility/2006">
              <mc:Choice xmlns:v="urn:schemas-microsoft-com:vml" Requires="v">
                <p:oleObj spid="_x0000_s284801" r:id="rId7" imgW="4138721" imgH="1041265" progId="Equation.DSMT4">
                  <p:embed/>
                </p:oleObj>
              </mc:Choice>
              <mc:Fallback>
                <p:oleObj r:id="rId7" imgW="4138721" imgH="104126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689" y="3643313"/>
                        <a:ext cx="7286625" cy="1828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7"/>
          <p:cNvGraphicFramePr>
            <a:graphicFrameLocks noChangeAspect="1"/>
          </p:cNvGraphicFramePr>
          <p:nvPr/>
        </p:nvGraphicFramePr>
        <p:xfrm>
          <a:off x="2533650" y="3132139"/>
          <a:ext cx="2819400" cy="441325"/>
        </p:xfrm>
        <a:graphic>
          <a:graphicData uri="http://schemas.openxmlformats.org/presentationml/2006/ole">
            <mc:AlternateContent xmlns:mc="http://schemas.openxmlformats.org/markup-compatibility/2006">
              <mc:Choice xmlns:v="urn:schemas-microsoft-com:vml" Requires="v">
                <p:oleObj spid="_x0000_s284802" r:id="rId9" imgW="1536350" imgH="241512" progId="Equation.DSMT4">
                  <p:embed/>
                </p:oleObj>
              </mc:Choice>
              <mc:Fallback>
                <p:oleObj r:id="rId9" imgW="1536350" imgH="2415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3650" y="3132139"/>
                        <a:ext cx="2819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8"/>
          <p:cNvGraphicFramePr>
            <a:graphicFrameLocks noChangeAspect="1"/>
          </p:cNvGraphicFramePr>
          <p:nvPr/>
        </p:nvGraphicFramePr>
        <p:xfrm>
          <a:off x="4819651" y="6000751"/>
          <a:ext cx="2212975" cy="441325"/>
        </p:xfrm>
        <a:graphic>
          <a:graphicData uri="http://schemas.openxmlformats.org/presentationml/2006/ole">
            <mc:AlternateContent xmlns:mc="http://schemas.openxmlformats.org/markup-compatibility/2006">
              <mc:Choice xmlns:v="urn:schemas-microsoft-com:vml" Requires="v">
                <p:oleObj spid="_x0000_s284803" r:id="rId11" imgW="1206294" imgH="241512" progId="Equation.DSMT4">
                  <p:embed/>
                </p:oleObj>
              </mc:Choice>
              <mc:Fallback>
                <p:oleObj r:id="rId11" imgW="1206294" imgH="2415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9651" y="6000751"/>
                        <a:ext cx="22129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7" name="下箭头 8"/>
          <p:cNvSpPr>
            <a:spLocks noChangeArrowheads="1"/>
          </p:cNvSpPr>
          <p:nvPr/>
        </p:nvSpPr>
        <p:spPr bwMode="auto">
          <a:xfrm>
            <a:off x="5810250" y="5572126"/>
            <a:ext cx="484188" cy="214313"/>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sp>
        <p:nvSpPr>
          <p:cNvPr id="10" name="灯片编号占位符 9"/>
          <p:cNvSpPr>
            <a:spLocks noGrp="1"/>
          </p:cNvSpPr>
          <p:nvPr>
            <p:ph type="sldNum" sz="quarter" idx="11"/>
          </p:nvPr>
        </p:nvSpPr>
        <p:spPr/>
        <p:txBody>
          <a:bodyPr/>
          <a:lstStyle/>
          <a:p>
            <a:pPr>
              <a:defRPr/>
            </a:pPr>
            <a:fld id="{31E287EE-1289-4991-82CE-EFE584F53F4F}" type="slidenum">
              <a:rPr lang="en-US" altLang="zh-CN" smtClean="0"/>
              <a:pPr>
                <a:defRPr/>
              </a:pPr>
              <a:t>18</a:t>
            </a:fld>
            <a:endParaRPr lang="en-US" altLang="zh-CN" dirty="0"/>
          </a:p>
        </p:txBody>
      </p:sp>
      <p:sp>
        <p:nvSpPr>
          <p:cNvPr id="11" name="TextBox 10"/>
          <p:cNvSpPr txBox="1"/>
          <p:nvPr/>
        </p:nvSpPr>
        <p:spPr>
          <a:xfrm>
            <a:off x="8310578" y="214291"/>
            <a:ext cx="1285884" cy="461665"/>
          </a:xfrm>
          <a:prstGeom prst="rect">
            <a:avLst/>
          </a:prstGeom>
          <a:noFill/>
        </p:spPr>
        <p:txBody>
          <a:bodyPr wrap="square" rtlCol="0">
            <a:spAutoFit/>
          </a:bodyPr>
          <a:lstStyle/>
          <a:p>
            <a:r>
              <a:rPr lang="zh-CN" altLang="en-US" sz="2400" b="1" dirty="0">
                <a:solidFill>
                  <a:srgbClr val="FF0000"/>
                </a:solidFill>
              </a:rPr>
              <a:t>自习</a:t>
            </a:r>
          </a:p>
        </p:txBody>
      </p:sp>
      <p:sp>
        <p:nvSpPr>
          <p:cNvPr id="13"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2306120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3" name="内容占位符 2"/>
          <p:cNvSpPr>
            <a:spLocks noGrp="1"/>
          </p:cNvSpPr>
          <p:nvPr>
            <p:ph idx="1"/>
          </p:nvPr>
        </p:nvSpPr>
        <p:spPr/>
        <p:txBody>
          <a:bodyPr/>
          <a:lstStyle/>
          <a:p>
            <a:pPr>
              <a:buFont typeface="Wingdings" pitchFamily="2" charset="2"/>
              <a:buNone/>
            </a:pPr>
            <a:r>
              <a:rPr lang="zh-CN" altLang="en-US" sz="2400"/>
              <a:t>    </a:t>
            </a:r>
          </a:p>
        </p:txBody>
      </p:sp>
      <p:graphicFrame>
        <p:nvGraphicFramePr>
          <p:cNvPr id="105474" name="Object 3"/>
          <p:cNvGraphicFramePr>
            <a:graphicFrameLocks noChangeAspect="1"/>
          </p:cNvGraphicFramePr>
          <p:nvPr/>
        </p:nvGraphicFramePr>
        <p:xfrm>
          <a:off x="3513138" y="1857375"/>
          <a:ext cx="4686300" cy="736600"/>
        </p:xfrm>
        <a:graphic>
          <a:graphicData uri="http://schemas.openxmlformats.org/presentationml/2006/ole">
            <mc:AlternateContent xmlns:mc="http://schemas.openxmlformats.org/markup-compatibility/2006">
              <mc:Choice xmlns:v="urn:schemas-microsoft-com:vml" Requires="v">
                <p:oleObj spid="_x0000_s285923" r:id="rId3" imgW="2742327" imgH="431930" progId="Equation.DSMT4">
                  <p:embed/>
                </p:oleObj>
              </mc:Choice>
              <mc:Fallback>
                <p:oleObj r:id="rId3" imgW="2742327" imgH="4319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138" y="1857375"/>
                        <a:ext cx="46863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5" name="Object 4"/>
          <p:cNvGraphicFramePr>
            <a:graphicFrameLocks noChangeAspect="1"/>
          </p:cNvGraphicFramePr>
          <p:nvPr/>
        </p:nvGraphicFramePr>
        <p:xfrm>
          <a:off x="4810125" y="3857626"/>
          <a:ext cx="2071688" cy="696913"/>
        </p:xfrm>
        <a:graphic>
          <a:graphicData uri="http://schemas.openxmlformats.org/presentationml/2006/ole">
            <mc:AlternateContent xmlns:mc="http://schemas.openxmlformats.org/markup-compatibility/2006">
              <mc:Choice xmlns:v="urn:schemas-microsoft-com:vml" Requires="v">
                <p:oleObj spid="_x0000_s285924" r:id="rId5" imgW="1282461" imgH="431930" progId="Equation.DSMT4">
                  <p:embed/>
                </p:oleObj>
              </mc:Choice>
              <mc:Fallback>
                <p:oleObj r:id="rId5" imgW="1282461" imgH="43193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25" y="3857626"/>
                        <a:ext cx="2071688"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6" name="Object 5"/>
          <p:cNvGraphicFramePr>
            <a:graphicFrameLocks noChangeAspect="1"/>
          </p:cNvGraphicFramePr>
          <p:nvPr/>
        </p:nvGraphicFramePr>
        <p:xfrm>
          <a:off x="4238625" y="2714625"/>
          <a:ext cx="3143250" cy="712788"/>
        </p:xfrm>
        <a:graphic>
          <a:graphicData uri="http://schemas.openxmlformats.org/presentationml/2006/ole">
            <mc:AlternateContent xmlns:mc="http://schemas.openxmlformats.org/markup-compatibility/2006">
              <mc:Choice xmlns:v="urn:schemas-microsoft-com:vml" Requires="v">
                <p:oleObj spid="_x0000_s285925" r:id="rId7" imgW="2019617" imgH="457517" progId="Equation.DSMT4">
                  <p:embed/>
                </p:oleObj>
              </mc:Choice>
              <mc:Fallback>
                <p:oleObj r:id="rId7" imgW="2019617" imgH="4575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8625" y="2714625"/>
                        <a:ext cx="3143250" cy="7127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4" name="下箭头 15"/>
          <p:cNvSpPr>
            <a:spLocks noChangeArrowheads="1"/>
          </p:cNvSpPr>
          <p:nvPr/>
        </p:nvSpPr>
        <p:spPr bwMode="auto">
          <a:xfrm>
            <a:off x="5595939" y="2428875"/>
            <a:ext cx="484187" cy="285750"/>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sp>
        <p:nvSpPr>
          <p:cNvPr id="105485" name="下箭头 16"/>
          <p:cNvSpPr>
            <a:spLocks noChangeArrowheads="1"/>
          </p:cNvSpPr>
          <p:nvPr/>
        </p:nvSpPr>
        <p:spPr bwMode="auto">
          <a:xfrm>
            <a:off x="5595939" y="3500438"/>
            <a:ext cx="484187" cy="214312"/>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graphicFrame>
        <p:nvGraphicFramePr>
          <p:cNvPr id="105477" name="Object 9"/>
          <p:cNvGraphicFramePr>
            <a:graphicFrameLocks noChangeAspect="1"/>
          </p:cNvGraphicFramePr>
          <p:nvPr/>
        </p:nvGraphicFramePr>
        <p:xfrm>
          <a:off x="8667750" y="5286375"/>
          <a:ext cx="1658938" cy="382588"/>
        </p:xfrm>
        <a:graphic>
          <a:graphicData uri="http://schemas.openxmlformats.org/presentationml/2006/ole">
            <mc:AlternateContent xmlns:mc="http://schemas.openxmlformats.org/markup-compatibility/2006">
              <mc:Choice xmlns:v="urn:schemas-microsoft-com:vml" Requires="v">
                <p:oleObj spid="_x0000_s285926" r:id="rId9" imgW="825459" imgH="190734" progId="Equation.DSMT4">
                  <p:embed/>
                </p:oleObj>
              </mc:Choice>
              <mc:Fallback>
                <p:oleObj r:id="rId9" imgW="825459" imgH="19073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7750" y="5286375"/>
                        <a:ext cx="1658938"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7" name="下箭头 12"/>
          <p:cNvSpPr>
            <a:spLocks noChangeArrowheads="1"/>
          </p:cNvSpPr>
          <p:nvPr/>
        </p:nvSpPr>
        <p:spPr bwMode="auto">
          <a:xfrm>
            <a:off x="5667375" y="4643439"/>
            <a:ext cx="484188" cy="357187"/>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sp>
        <p:nvSpPr>
          <p:cNvPr id="105488" name="下箭头 14"/>
          <p:cNvSpPr>
            <a:spLocks noChangeArrowheads="1"/>
          </p:cNvSpPr>
          <p:nvPr/>
        </p:nvSpPr>
        <p:spPr bwMode="auto">
          <a:xfrm rot="18818555">
            <a:off x="4575176" y="4976813"/>
            <a:ext cx="484187" cy="338138"/>
          </a:xfrm>
          <a:prstGeom prst="downArrow">
            <a:avLst>
              <a:gd name="adj1" fmla="val 50000"/>
              <a:gd name="adj2" fmla="val 50000"/>
            </a:avLst>
          </a:prstGeom>
          <a:solidFill>
            <a:schemeClr val="accent1"/>
          </a:solidFill>
          <a:ln w="9525">
            <a:solidFill>
              <a:schemeClr val="tx1"/>
            </a:solidFill>
            <a:bevel/>
            <a:headEnd/>
            <a:tailEnd/>
          </a:ln>
        </p:spPr>
        <p:txBody>
          <a:bodyPr/>
          <a:lstStyle/>
          <a:p>
            <a:endParaRPr lang="zh-CN" altLang="en-US"/>
          </a:p>
        </p:txBody>
      </p:sp>
      <p:graphicFrame>
        <p:nvGraphicFramePr>
          <p:cNvPr id="105478" name="Object 12"/>
          <p:cNvGraphicFramePr>
            <a:graphicFrameLocks noChangeAspect="1"/>
          </p:cNvGraphicFramePr>
          <p:nvPr/>
        </p:nvGraphicFramePr>
        <p:xfrm>
          <a:off x="2533651" y="4429126"/>
          <a:ext cx="2212975" cy="441325"/>
        </p:xfrm>
        <a:graphic>
          <a:graphicData uri="http://schemas.openxmlformats.org/presentationml/2006/ole">
            <mc:AlternateContent xmlns:mc="http://schemas.openxmlformats.org/markup-compatibility/2006">
              <mc:Choice xmlns:v="urn:schemas-microsoft-com:vml" Requires="v">
                <p:oleObj spid="_x0000_s285927" r:id="rId11" imgW="1206294" imgH="241512" progId="Equation.DSMT4">
                  <p:embed/>
                </p:oleObj>
              </mc:Choice>
              <mc:Fallback>
                <p:oleObj r:id="rId11" imgW="1206294" imgH="2415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3651" y="4429126"/>
                        <a:ext cx="22129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9" name="Object 13"/>
          <p:cNvGraphicFramePr>
            <a:graphicFrameLocks noChangeAspect="1"/>
          </p:cNvGraphicFramePr>
          <p:nvPr/>
        </p:nvGraphicFramePr>
        <p:xfrm>
          <a:off x="7453313" y="5929314"/>
          <a:ext cx="1382712" cy="357187"/>
        </p:xfrm>
        <a:graphic>
          <a:graphicData uri="http://schemas.openxmlformats.org/presentationml/2006/ole">
            <mc:AlternateContent xmlns:mc="http://schemas.openxmlformats.org/markup-compatibility/2006">
              <mc:Choice xmlns:v="urn:schemas-microsoft-com:vml" Requires="v">
                <p:oleObj spid="_x0000_s285928" r:id="rId13" imgW="749617" imgH="203517" progId="Equation.DSMT4">
                  <p:embed/>
                </p:oleObj>
              </mc:Choice>
              <mc:Fallback>
                <p:oleObj r:id="rId13" imgW="749617" imgH="2035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3313" y="5929314"/>
                        <a:ext cx="1382712"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0" name="Object 14"/>
          <p:cNvGraphicFramePr>
            <a:graphicFrameLocks noChangeAspect="1"/>
          </p:cNvGraphicFramePr>
          <p:nvPr/>
        </p:nvGraphicFramePr>
        <p:xfrm>
          <a:off x="4452938" y="5143500"/>
          <a:ext cx="2690812" cy="642938"/>
        </p:xfrm>
        <a:graphic>
          <a:graphicData uri="http://schemas.openxmlformats.org/presentationml/2006/ole">
            <mc:AlternateContent xmlns:mc="http://schemas.openxmlformats.org/markup-compatibility/2006">
              <mc:Choice xmlns:v="urn:schemas-microsoft-com:vml" Requires="v">
                <p:oleObj spid="_x0000_s285929" r:id="rId15" imgW="1575117" imgH="394017" progId="Equation.DSMT4">
                  <p:embed/>
                </p:oleObj>
              </mc:Choice>
              <mc:Fallback>
                <p:oleObj r:id="rId15" imgW="1575117" imgH="394017"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52938" y="5143500"/>
                        <a:ext cx="2690812"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1" name="Object 15"/>
          <p:cNvGraphicFramePr>
            <a:graphicFrameLocks noChangeAspect="1"/>
          </p:cNvGraphicFramePr>
          <p:nvPr/>
        </p:nvGraphicFramePr>
        <p:xfrm>
          <a:off x="1952626" y="5956300"/>
          <a:ext cx="2417763" cy="401638"/>
        </p:xfrm>
        <a:graphic>
          <a:graphicData uri="http://schemas.openxmlformats.org/presentationml/2006/ole">
            <mc:AlternateContent xmlns:mc="http://schemas.openxmlformats.org/markup-compatibility/2006">
              <mc:Choice xmlns:v="urn:schemas-microsoft-com:vml" Requires="v">
                <p:oleObj spid="_x0000_s285930" r:id="rId17" imgW="1243838" imgH="216030" progId="Equation.DSMT4">
                  <p:embed/>
                </p:oleObj>
              </mc:Choice>
              <mc:Fallback>
                <p:oleObj r:id="rId17" imgW="1243838" imgH="21603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2626" y="5956300"/>
                        <a:ext cx="2417763"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2" name="Object 16"/>
          <p:cNvGraphicFramePr>
            <a:graphicFrameLocks noChangeAspect="1"/>
          </p:cNvGraphicFramePr>
          <p:nvPr/>
        </p:nvGraphicFramePr>
        <p:xfrm>
          <a:off x="4595814" y="5949951"/>
          <a:ext cx="2687637" cy="385763"/>
        </p:xfrm>
        <a:graphic>
          <a:graphicData uri="http://schemas.openxmlformats.org/presentationml/2006/ole">
            <mc:AlternateContent xmlns:mc="http://schemas.openxmlformats.org/markup-compatibility/2006">
              <mc:Choice xmlns:v="urn:schemas-microsoft-com:vml" Requires="v">
                <p:oleObj spid="_x0000_s285931" r:id="rId19" imgW="1345933" imgH="203429" progId="Equation.DSMT4">
                  <p:embed/>
                </p:oleObj>
              </mc:Choice>
              <mc:Fallback>
                <p:oleObj r:id="rId19" imgW="1345933" imgH="20342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5814" y="5949951"/>
                        <a:ext cx="2687637"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9" name="下箭头 20"/>
          <p:cNvSpPr>
            <a:spLocks noChangeArrowheads="1"/>
          </p:cNvSpPr>
          <p:nvPr/>
        </p:nvSpPr>
        <p:spPr bwMode="auto">
          <a:xfrm rot="16200000">
            <a:off x="7700169" y="5039519"/>
            <a:ext cx="484188" cy="977900"/>
          </a:xfrm>
          <a:prstGeom prst="downArrow">
            <a:avLst>
              <a:gd name="adj1" fmla="val 50000"/>
              <a:gd name="adj2" fmla="val 50024"/>
            </a:avLst>
          </a:prstGeom>
          <a:solidFill>
            <a:schemeClr val="accent1"/>
          </a:solidFill>
          <a:ln w="9525">
            <a:solidFill>
              <a:schemeClr val="tx1"/>
            </a:solidFill>
            <a:bevel/>
            <a:headEnd/>
            <a:tailEnd/>
          </a:ln>
        </p:spPr>
        <p:txBody>
          <a:bodyPr/>
          <a:lstStyle/>
          <a:p>
            <a:endParaRPr lang="zh-CN" altLang="en-US"/>
          </a:p>
        </p:txBody>
      </p:sp>
      <p:sp>
        <p:nvSpPr>
          <p:cNvPr id="18" name="灯片编号占位符 17"/>
          <p:cNvSpPr>
            <a:spLocks noGrp="1"/>
          </p:cNvSpPr>
          <p:nvPr>
            <p:ph type="sldNum" sz="quarter" idx="11"/>
          </p:nvPr>
        </p:nvSpPr>
        <p:spPr/>
        <p:txBody>
          <a:bodyPr/>
          <a:lstStyle/>
          <a:p>
            <a:pPr>
              <a:defRPr/>
            </a:pPr>
            <a:fld id="{31E287EE-1289-4991-82CE-EFE584F53F4F}" type="slidenum">
              <a:rPr lang="en-US" altLang="zh-CN" smtClean="0"/>
              <a:pPr>
                <a:defRPr/>
              </a:pPr>
              <a:t>19</a:t>
            </a:fld>
            <a:endParaRPr lang="en-US" altLang="zh-CN" dirty="0"/>
          </a:p>
        </p:txBody>
      </p:sp>
      <p:sp>
        <p:nvSpPr>
          <p:cNvPr id="20" name="TextBox 19"/>
          <p:cNvSpPr txBox="1"/>
          <p:nvPr/>
        </p:nvSpPr>
        <p:spPr>
          <a:xfrm>
            <a:off x="8310578" y="214291"/>
            <a:ext cx="1285884" cy="461665"/>
          </a:xfrm>
          <a:prstGeom prst="rect">
            <a:avLst/>
          </a:prstGeom>
          <a:noFill/>
        </p:spPr>
        <p:txBody>
          <a:bodyPr wrap="square" rtlCol="0">
            <a:spAutoFit/>
          </a:bodyPr>
          <a:lstStyle/>
          <a:p>
            <a:r>
              <a:rPr lang="zh-CN" altLang="en-US" sz="2400" b="1" dirty="0">
                <a:solidFill>
                  <a:srgbClr val="FF0000"/>
                </a:solidFill>
              </a:rPr>
              <a:t>自习</a:t>
            </a:r>
          </a:p>
        </p:txBody>
      </p:sp>
      <p:sp>
        <p:nvSpPr>
          <p:cNvPr id="21"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309401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60" y="152401"/>
            <a:ext cx="12313368" cy="563563"/>
          </a:xfrm>
        </p:spPr>
        <p:txBody>
          <a:bodyPr/>
          <a:lstStyle/>
          <a:p>
            <a:r>
              <a:rPr lang="zh-CN" altLang="zh-CN" dirty="0" smtClean="0"/>
              <a:t>第</a:t>
            </a:r>
            <a:r>
              <a:rPr lang="zh-CN" altLang="en-US" dirty="0" smtClean="0"/>
              <a:t>十五</a:t>
            </a:r>
            <a:r>
              <a:rPr lang="zh-CN" altLang="zh-CN" dirty="0" smtClean="0"/>
              <a:t>章</a:t>
            </a:r>
            <a:r>
              <a:rPr lang="zh-CN" altLang="zh-CN" dirty="0"/>
              <a:t>　概率密度函数的非</a:t>
            </a:r>
            <a:r>
              <a:rPr lang="zh-CN" altLang="zh-CN" dirty="0" smtClean="0"/>
              <a:t>参数估计</a:t>
            </a:r>
            <a:endParaRPr lang="zh-CN" altLang="en-US" dirty="0"/>
          </a:p>
        </p:txBody>
      </p:sp>
      <p:sp>
        <p:nvSpPr>
          <p:cNvPr id="5" name="灯片编号占位符 4"/>
          <p:cNvSpPr>
            <a:spLocks noGrp="1"/>
          </p:cNvSpPr>
          <p:nvPr>
            <p:ph type="sldNum" sz="quarter" idx="11"/>
          </p:nvPr>
        </p:nvSpPr>
        <p:spPr/>
        <p:txBody>
          <a:bodyPr/>
          <a:lstStyle/>
          <a:p>
            <a:pPr>
              <a:defRPr/>
            </a:pPr>
            <a:fld id="{31E287EE-1289-4991-82CE-EFE584F53F4F}" type="slidenum">
              <a:rPr lang="en-US" altLang="zh-CN" smtClean="0"/>
              <a:pPr>
                <a:defRPr/>
              </a:pPr>
              <a:t>2</a:t>
            </a:fld>
            <a:endParaRPr lang="en-US" altLang="zh-CN" dirty="0"/>
          </a:p>
        </p:txBody>
      </p:sp>
      <p:sp>
        <p:nvSpPr>
          <p:cNvPr id="8" name="Freeform 6"/>
          <p:cNvSpPr>
            <a:spLocks/>
          </p:cNvSpPr>
          <p:nvPr/>
        </p:nvSpPr>
        <p:spPr bwMode="auto">
          <a:xfrm>
            <a:off x="1524000" y="5589240"/>
            <a:ext cx="9144000" cy="864096"/>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tx2">
              <a:lumMod val="40000"/>
              <a:lumOff val="6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9" name="Freeform 7"/>
          <p:cNvSpPr>
            <a:spLocks/>
          </p:cNvSpPr>
          <p:nvPr/>
        </p:nvSpPr>
        <p:spPr bwMode="auto">
          <a:xfrm>
            <a:off x="1524354" y="5425002"/>
            <a:ext cx="9143646" cy="296509"/>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tx2">
              <a:lumMod val="40000"/>
              <a:lumOff val="6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solidFill>
                <a:schemeClr val="tx2">
                  <a:lumMod val="20000"/>
                  <a:lumOff val="80000"/>
                </a:schemeClr>
              </a:solidFill>
            </a:endParaRPr>
          </a:p>
        </p:txBody>
      </p:sp>
      <p:sp>
        <p:nvSpPr>
          <p:cNvPr id="3" name="矩形 2"/>
          <p:cNvSpPr/>
          <p:nvPr/>
        </p:nvSpPr>
        <p:spPr>
          <a:xfrm>
            <a:off x="2207568" y="1470362"/>
            <a:ext cx="9721080" cy="3785652"/>
          </a:xfrm>
          <a:prstGeom prst="rect">
            <a:avLst/>
          </a:prstGeom>
        </p:spPr>
        <p:txBody>
          <a:bodyPr wrap="square">
            <a:spAutoFit/>
          </a:bodyPr>
          <a:lstStyle/>
          <a:p>
            <a:pPr>
              <a:lnSpc>
                <a:spcPct val="200000"/>
              </a:lnSpc>
            </a:pPr>
            <a:r>
              <a:rPr lang="en-US" altLang="zh-CN" sz="2400" b="1" dirty="0">
                <a:latin typeface="宋体" pitchFamily="2" charset="-122"/>
                <a:ea typeface="宋体" pitchFamily="2" charset="-122"/>
              </a:rPr>
              <a:t>15.1 </a:t>
            </a:r>
            <a:r>
              <a:rPr lang="zh-CN" altLang="zh-CN" sz="2400" b="1" dirty="0">
                <a:latin typeface="宋体" pitchFamily="2" charset="-122"/>
                <a:ea typeface="宋体" pitchFamily="2" charset="-122"/>
              </a:rPr>
              <a:t>非</a:t>
            </a:r>
            <a:r>
              <a:rPr lang="zh-CN" altLang="zh-CN" sz="2400" b="1" dirty="0" smtClean="0">
                <a:latin typeface="宋体" pitchFamily="2" charset="-122"/>
                <a:ea typeface="宋体" pitchFamily="2" charset="-122"/>
              </a:rPr>
              <a:t>参数估计</a:t>
            </a:r>
            <a:r>
              <a:rPr lang="en-US" altLang="zh-CN" sz="2400" b="1" dirty="0">
                <a:latin typeface="宋体" pitchFamily="2" charset="-122"/>
                <a:ea typeface="宋体" pitchFamily="2" charset="-122"/>
              </a:rPr>
              <a:t>(</a:t>
            </a:r>
            <a:r>
              <a:rPr lang="en-US" altLang="zh-CN" sz="2400" b="1" dirty="0" smtClean="0">
                <a:latin typeface="Times New Roman" pitchFamily="18" charset="0"/>
                <a:ea typeface="宋体" pitchFamily="2" charset="-122"/>
                <a:cs typeface="Times New Roman" pitchFamily="18" charset="0"/>
              </a:rPr>
              <a:t>Nonparametric Estimation</a:t>
            </a:r>
            <a:r>
              <a:rPr lang="en-US" altLang="zh-CN" sz="2400" b="1" dirty="0">
                <a:latin typeface="宋体" pitchFamily="2" charset="-122"/>
                <a:ea typeface="宋体" pitchFamily="2" charset="-122"/>
              </a:rPr>
              <a:t>)</a:t>
            </a:r>
            <a:r>
              <a:rPr lang="zh-CN" altLang="zh-CN" sz="2400" b="1" dirty="0" smtClean="0">
                <a:latin typeface="宋体" pitchFamily="2" charset="-122"/>
                <a:ea typeface="宋体" pitchFamily="2" charset="-122"/>
              </a:rPr>
              <a:t>的基本原理</a:t>
            </a:r>
          </a:p>
          <a:p>
            <a:pPr>
              <a:lnSpc>
                <a:spcPct val="200000"/>
              </a:lnSpc>
            </a:pPr>
            <a:r>
              <a:rPr lang="en-US" altLang="zh-CN" sz="2400" b="1" dirty="0" smtClean="0">
                <a:latin typeface="宋体" pitchFamily="2" charset="-122"/>
                <a:ea typeface="宋体" pitchFamily="2" charset="-122"/>
              </a:rPr>
              <a:t>15.2 </a:t>
            </a:r>
            <a:r>
              <a:rPr lang="zh-CN" altLang="zh-CN" sz="2400" b="1" dirty="0" smtClean="0">
                <a:latin typeface="宋体" pitchFamily="2" charset="-122"/>
                <a:ea typeface="宋体" pitchFamily="2" charset="-122"/>
              </a:rPr>
              <a:t>直方图</a:t>
            </a:r>
            <a:r>
              <a:rPr lang="en-US" altLang="zh-CN" sz="2400" b="1" dirty="0" smtClean="0">
                <a:latin typeface="Times New Roman" panose="02020603050405020304" pitchFamily="18" charset="0"/>
                <a:ea typeface="宋体" pitchFamily="2" charset="-122"/>
                <a:cs typeface="Times New Roman" panose="02020603050405020304" pitchFamily="18" charset="0"/>
              </a:rPr>
              <a:t> (Histogram)</a:t>
            </a:r>
            <a:r>
              <a:rPr lang="zh-CN" altLang="zh-CN" sz="2400" b="1" dirty="0" smtClean="0">
                <a:latin typeface="宋体" pitchFamily="2" charset="-122"/>
                <a:ea typeface="宋体" pitchFamily="2" charset="-122"/>
              </a:rPr>
              <a:t>方法</a:t>
            </a:r>
          </a:p>
          <a:p>
            <a:pPr>
              <a:lnSpc>
                <a:spcPct val="200000"/>
              </a:lnSpc>
            </a:pPr>
            <a:r>
              <a:rPr lang="en-US" altLang="zh-CN" sz="2400" b="1" dirty="0" smtClean="0">
                <a:latin typeface="宋体" pitchFamily="2" charset="-122"/>
                <a:ea typeface="宋体" pitchFamily="2" charset="-122"/>
              </a:rPr>
              <a:t>15.3 </a:t>
            </a:r>
            <a:r>
              <a:rPr lang="en-US" altLang="zh-CN" sz="2400" b="1" dirty="0" err="1">
                <a:latin typeface="宋体" pitchFamily="2" charset="-122"/>
                <a:ea typeface="宋体" pitchFamily="2" charset="-122"/>
              </a:rPr>
              <a:t>Kn</a:t>
            </a:r>
            <a:r>
              <a:rPr lang="zh-CN" altLang="zh-CN" sz="2400" b="1" dirty="0">
                <a:latin typeface="宋体" pitchFamily="2" charset="-122"/>
                <a:ea typeface="宋体" pitchFamily="2" charset="-122"/>
              </a:rPr>
              <a:t>近邻</a:t>
            </a:r>
            <a:r>
              <a:rPr lang="zh-CN" altLang="zh-CN" sz="2400" b="1" dirty="0" smtClean="0">
                <a:latin typeface="宋体" pitchFamily="2" charset="-122"/>
                <a:ea typeface="宋体" pitchFamily="2" charset="-122"/>
              </a:rPr>
              <a:t>估计</a:t>
            </a:r>
            <a:r>
              <a:rPr lang="en-US" altLang="zh-CN" sz="2400" b="1" dirty="0">
                <a:latin typeface="Times New Roman" panose="02020603050405020304" pitchFamily="18" charset="0"/>
                <a:ea typeface="宋体" pitchFamily="2" charset="-122"/>
                <a:cs typeface="Times New Roman" panose="02020603050405020304" pitchFamily="18" charset="0"/>
              </a:rPr>
              <a:t>(</a:t>
            </a:r>
            <a:r>
              <a:rPr lang="en-US" altLang="zh-CN" sz="2400" b="1" dirty="0" err="1">
                <a:latin typeface="Times New Roman" panose="02020603050405020304" pitchFamily="18" charset="0"/>
                <a:ea typeface="宋体" pitchFamily="2" charset="-122"/>
                <a:cs typeface="Times New Roman" panose="02020603050405020304" pitchFamily="18" charset="0"/>
              </a:rPr>
              <a:t>Kn</a:t>
            </a:r>
            <a:r>
              <a:rPr lang="en-US" altLang="zh-CN" sz="2400" b="1" dirty="0">
                <a:latin typeface="Times New Roman" panose="02020603050405020304" pitchFamily="18" charset="0"/>
                <a:ea typeface="宋体" pitchFamily="2" charset="-122"/>
                <a:cs typeface="Times New Roman" panose="02020603050405020304" pitchFamily="18" charset="0"/>
              </a:rPr>
              <a:t>-nearest-neighbor Estimator)</a:t>
            </a:r>
            <a:r>
              <a:rPr lang="zh-CN" altLang="zh-CN" sz="2400" b="1" dirty="0" smtClean="0">
                <a:latin typeface="宋体" pitchFamily="2" charset="-122"/>
                <a:ea typeface="宋体" pitchFamily="2" charset="-122"/>
              </a:rPr>
              <a:t>方法</a:t>
            </a:r>
            <a:endParaRPr lang="zh-CN" altLang="zh-CN" sz="2400" b="1" dirty="0">
              <a:latin typeface="宋体" pitchFamily="2" charset="-122"/>
              <a:ea typeface="宋体" pitchFamily="2" charset="-122"/>
            </a:endParaRPr>
          </a:p>
          <a:p>
            <a:pPr>
              <a:lnSpc>
                <a:spcPct val="200000"/>
              </a:lnSpc>
            </a:pPr>
            <a:r>
              <a:rPr lang="en-US" altLang="zh-CN" sz="2400" b="1" dirty="0">
                <a:latin typeface="宋体" pitchFamily="2" charset="-122"/>
                <a:ea typeface="宋体" pitchFamily="2" charset="-122"/>
              </a:rPr>
              <a:t>15.4 </a:t>
            </a:r>
            <a:r>
              <a:rPr lang="en-US" altLang="zh-CN" sz="2400" b="1" dirty="0" err="1">
                <a:latin typeface="宋体" pitchFamily="2" charset="-122"/>
                <a:ea typeface="宋体" pitchFamily="2" charset="-122"/>
              </a:rPr>
              <a:t>Parzen</a:t>
            </a:r>
            <a:r>
              <a:rPr lang="zh-CN" altLang="zh-CN" sz="2400" b="1" dirty="0" smtClean="0">
                <a:latin typeface="宋体" pitchFamily="2" charset="-122"/>
                <a:ea typeface="宋体" pitchFamily="2" charset="-122"/>
              </a:rPr>
              <a:t>窗</a:t>
            </a:r>
            <a:r>
              <a:rPr lang="en-US" altLang="zh-CN" sz="2400" b="1" dirty="0">
                <a:latin typeface="Times New Roman" panose="02020603050405020304" pitchFamily="18" charset="0"/>
                <a:ea typeface="宋体" pitchFamily="2" charset="-122"/>
                <a:cs typeface="Times New Roman" panose="02020603050405020304" pitchFamily="18" charset="0"/>
              </a:rPr>
              <a:t>(</a:t>
            </a:r>
            <a:r>
              <a:rPr lang="en-US" altLang="zh-CN" sz="2400" b="1" dirty="0" err="1">
                <a:latin typeface="Times New Roman" panose="02020603050405020304" pitchFamily="18" charset="0"/>
                <a:ea typeface="宋体" pitchFamily="2" charset="-122"/>
                <a:cs typeface="Times New Roman" panose="02020603050405020304" pitchFamily="18" charset="0"/>
              </a:rPr>
              <a:t>Parzen</a:t>
            </a:r>
            <a:r>
              <a:rPr lang="en-US" altLang="zh-CN" sz="2400" b="1" dirty="0">
                <a:latin typeface="Times New Roman" panose="02020603050405020304" pitchFamily="18" charset="0"/>
                <a:ea typeface="宋体" pitchFamily="2" charset="-122"/>
                <a:cs typeface="Times New Roman" panose="02020603050405020304" pitchFamily="18" charset="0"/>
              </a:rPr>
              <a:t>-window estimator)</a:t>
            </a:r>
            <a:r>
              <a:rPr lang="zh-CN" altLang="zh-CN" sz="2400" b="1" dirty="0" smtClean="0">
                <a:latin typeface="宋体" pitchFamily="2" charset="-122"/>
                <a:ea typeface="宋体" pitchFamily="2" charset="-122"/>
              </a:rPr>
              <a:t>法</a:t>
            </a:r>
            <a:endParaRPr lang="en-US" altLang="zh-CN" sz="2400" b="1" dirty="0">
              <a:latin typeface="宋体" pitchFamily="2" charset="-122"/>
              <a:ea typeface="宋体" pitchFamily="2" charset="-122"/>
            </a:endParaRPr>
          </a:p>
          <a:p>
            <a:pPr>
              <a:lnSpc>
                <a:spcPct val="200000"/>
              </a:lnSpc>
            </a:pPr>
            <a:endParaRPr lang="zh-CN" altLang="en-US" sz="2400" b="1"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内容占位符 2"/>
          <p:cNvSpPr>
            <a:spLocks noGrp="1"/>
          </p:cNvSpPr>
          <p:nvPr>
            <p:ph idx="1"/>
          </p:nvPr>
        </p:nvSpPr>
        <p:spPr/>
        <p:txBody>
          <a:bodyPr/>
          <a:lstStyle/>
          <a:p>
            <a:r>
              <a:rPr lang="en-US" altLang="zh-CN" sz="2400" b="1" dirty="0" err="1"/>
              <a:t>Voronoi</a:t>
            </a:r>
            <a:r>
              <a:rPr lang="en-US" altLang="zh-CN" sz="2400" b="1" dirty="0"/>
              <a:t> </a:t>
            </a:r>
            <a:r>
              <a:rPr lang="zh-CN" altLang="en-US" sz="2400" b="1" dirty="0"/>
              <a:t>网格：决策面来自于训练样本</a:t>
            </a:r>
            <a:endParaRPr lang="en-US" altLang="zh-CN" sz="2400" b="1" dirty="0"/>
          </a:p>
          <a:p>
            <a:pPr>
              <a:buFont typeface="Wingdings" pitchFamily="2" charset="2"/>
              <a:buNone/>
            </a:pPr>
            <a:r>
              <a:rPr lang="zh-CN" altLang="en-US" sz="2400" b="1" dirty="0"/>
              <a:t>     </a:t>
            </a:r>
            <a:r>
              <a:rPr lang="zh-CN" altLang="en-US" sz="2000" b="1" dirty="0"/>
              <a:t>预备知识：</a:t>
            </a:r>
            <a:r>
              <a:rPr lang="en-US" altLang="zh-CN" sz="2000" b="1" dirty="0" err="1"/>
              <a:t>Voronoi</a:t>
            </a:r>
            <a:r>
              <a:rPr lang="zh-CN" altLang="en-US" sz="2000" b="1" dirty="0"/>
              <a:t>图，是由一组连接两邻近点直线的垂直平分线组成的连续多边形组成。由此划分的每个区域中包含一个点，对于点</a:t>
            </a:r>
            <a:r>
              <a:rPr lang="en-US" altLang="zh-CN" sz="2000" b="1" dirty="0"/>
              <a:t>pi</a:t>
            </a:r>
            <a:r>
              <a:rPr lang="zh-CN" altLang="en-US" sz="2000" b="1" dirty="0"/>
              <a:t>，它所在区域中的任何一个位置距离</a:t>
            </a:r>
            <a:r>
              <a:rPr lang="en-US" altLang="zh-CN" sz="2000" b="1" dirty="0"/>
              <a:t>p</a:t>
            </a:r>
            <a:r>
              <a:rPr lang="en-US" altLang="zh-CN" sz="2000" b="1" baseline="-25000" dirty="0"/>
              <a:t>i</a:t>
            </a:r>
            <a:r>
              <a:rPr lang="zh-CN" altLang="en-US" sz="2000" b="1" dirty="0"/>
              <a:t>点比距离其他点更近。</a:t>
            </a:r>
          </a:p>
        </p:txBody>
      </p:sp>
      <p:sp>
        <p:nvSpPr>
          <p:cNvPr id="6" name="Text Box 1"/>
          <p:cNvSpPr txBox="1">
            <a:spLocks noChangeArrowheads="1"/>
          </p:cNvSpPr>
          <p:nvPr/>
        </p:nvSpPr>
        <p:spPr bwMode="auto">
          <a:xfrm>
            <a:off x="1981200" y="2285993"/>
            <a:ext cx="8229600" cy="4143404"/>
          </a:xfrm>
          <a:prstGeom prst="rect">
            <a:avLst/>
          </a:prstGeom>
          <a:noFill/>
          <a:ln w="9525">
            <a:noFill/>
            <a:miter lim="800000"/>
            <a:headEnd/>
            <a:tailEnd/>
          </a:ln>
        </p:spPr>
        <p:txBody>
          <a:bodyPr lIns="90000" tIns="46800" rIns="90000" bIns="46800"/>
          <a:lstStyle/>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1600" dirty="0">
                <a:solidFill>
                  <a:srgbClr val="000000"/>
                </a:solidFill>
                <a:latin typeface="+mn-lt"/>
              </a:rPr>
              <a:t>Decision boundary</a:t>
            </a: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a:p>
            <a:pPr>
              <a:spcBef>
                <a:spcPts val="500"/>
              </a:spcBef>
              <a:buFont typeface="Arial" pitchFamily="34" charset="0"/>
              <a:buChar char="•"/>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a:solidFill>
                <a:srgbClr val="000000"/>
              </a:solidFill>
              <a:latin typeface="Comic Sans MS" pitchFamily="66" charset="0"/>
            </a:endParaRPr>
          </a:p>
        </p:txBody>
      </p:sp>
      <p:sp>
        <p:nvSpPr>
          <p:cNvPr id="7" name="AutoShape 2"/>
          <p:cNvSpPr>
            <a:spLocks noChangeArrowheads="1"/>
          </p:cNvSpPr>
          <p:nvPr/>
        </p:nvSpPr>
        <p:spPr bwMode="auto">
          <a:xfrm>
            <a:off x="4381500" y="3929054"/>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8" name="AutoShape 3"/>
          <p:cNvSpPr>
            <a:spLocks noChangeArrowheads="1"/>
          </p:cNvSpPr>
          <p:nvPr/>
        </p:nvSpPr>
        <p:spPr bwMode="auto">
          <a:xfrm>
            <a:off x="4452938" y="3214679"/>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9" name="AutoShape 4"/>
          <p:cNvSpPr>
            <a:spLocks noChangeArrowheads="1"/>
          </p:cNvSpPr>
          <p:nvPr/>
        </p:nvSpPr>
        <p:spPr bwMode="auto">
          <a:xfrm>
            <a:off x="5238750" y="3500429"/>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10" name="AutoShape 5"/>
          <p:cNvSpPr>
            <a:spLocks noChangeArrowheads="1"/>
          </p:cNvSpPr>
          <p:nvPr/>
        </p:nvSpPr>
        <p:spPr bwMode="auto">
          <a:xfrm>
            <a:off x="5953125" y="3143242"/>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11" name="AutoShape 6"/>
          <p:cNvSpPr>
            <a:spLocks noChangeArrowheads="1"/>
          </p:cNvSpPr>
          <p:nvPr/>
        </p:nvSpPr>
        <p:spPr bwMode="auto">
          <a:xfrm>
            <a:off x="6381750" y="3786179"/>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12" name="AutoShape 7"/>
          <p:cNvSpPr>
            <a:spLocks noChangeArrowheads="1"/>
          </p:cNvSpPr>
          <p:nvPr/>
        </p:nvSpPr>
        <p:spPr bwMode="auto">
          <a:xfrm>
            <a:off x="3595688" y="3500429"/>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13" name="AutoShape 8"/>
          <p:cNvSpPr>
            <a:spLocks noChangeArrowheads="1"/>
          </p:cNvSpPr>
          <p:nvPr/>
        </p:nvSpPr>
        <p:spPr bwMode="auto">
          <a:xfrm>
            <a:off x="3524250" y="4286242"/>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14" name="AutoShape 9"/>
          <p:cNvSpPr>
            <a:spLocks noChangeArrowheads="1"/>
          </p:cNvSpPr>
          <p:nvPr/>
        </p:nvSpPr>
        <p:spPr bwMode="auto">
          <a:xfrm>
            <a:off x="5095875" y="4429117"/>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15" name="AutoShape 10"/>
          <p:cNvSpPr>
            <a:spLocks noChangeArrowheads="1"/>
          </p:cNvSpPr>
          <p:nvPr/>
        </p:nvSpPr>
        <p:spPr bwMode="auto">
          <a:xfrm>
            <a:off x="5953125" y="4286242"/>
            <a:ext cx="285750" cy="285750"/>
          </a:xfrm>
          <a:custGeom>
            <a:avLst/>
            <a:gdLst>
              <a:gd name="T0" fmla="*/ 68630 w 285750"/>
              <a:gd name="T1" fmla="*/ 68630 h 285750"/>
              <a:gd name="T2" fmla="*/ 217120 w 285750"/>
              <a:gd name="T3" fmla="*/ 68630 h 285750"/>
              <a:gd name="T4" fmla="*/ 217120 w 285750"/>
              <a:gd name="T5" fmla="*/ 217120 h 285750"/>
              <a:gd name="T6" fmla="*/ 68630 w 285750"/>
              <a:gd name="T7" fmla="*/ 217120 h 285750"/>
              <a:gd name="T8" fmla="*/ 0 60000 65536"/>
              <a:gd name="T9" fmla="*/ 0 60000 65536"/>
              <a:gd name="T10" fmla="*/ 0 60000 65536"/>
              <a:gd name="T11" fmla="*/ 0 60000 65536"/>
              <a:gd name="T12" fmla="*/ 44868 w 285750"/>
              <a:gd name="T13" fmla="*/ 44868 h 285750"/>
              <a:gd name="T14" fmla="*/ 240882 w 285750"/>
              <a:gd name="T15" fmla="*/ 240882 h 285750"/>
            </a:gdLst>
            <a:ahLst/>
            <a:cxnLst>
              <a:cxn ang="T8">
                <a:pos x="T0" y="T1"/>
              </a:cxn>
              <a:cxn ang="T9">
                <a:pos x="T2" y="T3"/>
              </a:cxn>
              <a:cxn ang="T10">
                <a:pos x="T4" y="T5"/>
              </a:cxn>
              <a:cxn ang="T11">
                <a:pos x="T6" y="T7"/>
              </a:cxn>
            </a:cxnLst>
            <a:rect l="T12" t="T13" r="T14" b="T15"/>
            <a:pathLst>
              <a:path w="285750" h="285750">
                <a:moveTo>
                  <a:pt x="44868" y="92392"/>
                </a:moveTo>
                <a:lnTo>
                  <a:pt x="92392" y="44868"/>
                </a:lnTo>
                <a:lnTo>
                  <a:pt x="142875" y="95351"/>
                </a:lnTo>
                <a:lnTo>
                  <a:pt x="193358" y="44868"/>
                </a:lnTo>
                <a:lnTo>
                  <a:pt x="240882" y="92392"/>
                </a:lnTo>
                <a:lnTo>
                  <a:pt x="190399" y="142875"/>
                </a:lnTo>
                <a:lnTo>
                  <a:pt x="240882" y="193358"/>
                </a:lnTo>
                <a:lnTo>
                  <a:pt x="193358" y="240882"/>
                </a:lnTo>
                <a:lnTo>
                  <a:pt x="142875" y="190399"/>
                </a:lnTo>
                <a:lnTo>
                  <a:pt x="92392" y="240882"/>
                </a:lnTo>
                <a:lnTo>
                  <a:pt x="44868" y="193358"/>
                </a:lnTo>
                <a:lnTo>
                  <a:pt x="95351" y="142875"/>
                </a:lnTo>
                <a:close/>
              </a:path>
            </a:pathLst>
          </a:custGeom>
          <a:solidFill>
            <a:srgbClr val="00B8FF"/>
          </a:solidFill>
          <a:ln w="9360">
            <a:solidFill>
              <a:srgbClr val="000000"/>
            </a:solidFill>
            <a:miter lim="800000"/>
            <a:headEnd/>
            <a:tailEnd/>
          </a:ln>
        </p:spPr>
        <p:txBody>
          <a:bodyPr wrap="none" anchor="ctr"/>
          <a:lstStyle/>
          <a:p>
            <a:endParaRPr lang="tr-TR" altLang="en-US"/>
          </a:p>
        </p:txBody>
      </p:sp>
      <p:sp>
        <p:nvSpPr>
          <p:cNvPr id="16" name="Oval 11"/>
          <p:cNvSpPr>
            <a:spLocks noChangeArrowheads="1"/>
          </p:cNvSpPr>
          <p:nvPr/>
        </p:nvSpPr>
        <p:spPr bwMode="auto">
          <a:xfrm>
            <a:off x="2952751" y="5000618"/>
            <a:ext cx="142875" cy="142875"/>
          </a:xfrm>
          <a:prstGeom prst="ellipse">
            <a:avLst/>
          </a:prstGeom>
          <a:solidFill>
            <a:srgbClr val="00B8FF"/>
          </a:solidFill>
          <a:ln w="9360">
            <a:solidFill>
              <a:srgbClr val="000000"/>
            </a:solidFill>
            <a:bevel/>
            <a:headEnd/>
            <a:tailEnd/>
          </a:ln>
        </p:spPr>
        <p:txBody>
          <a:bodyPr wrap="none" anchor="ctr"/>
          <a:lstStyle/>
          <a:p>
            <a:endParaRPr lang="tr-TR" altLang="en-US"/>
          </a:p>
        </p:txBody>
      </p:sp>
      <p:sp>
        <p:nvSpPr>
          <p:cNvPr id="17" name="Oval 12"/>
          <p:cNvSpPr>
            <a:spLocks noChangeArrowheads="1"/>
          </p:cNvSpPr>
          <p:nvPr/>
        </p:nvSpPr>
        <p:spPr bwMode="auto">
          <a:xfrm>
            <a:off x="4095751" y="5143493"/>
            <a:ext cx="142875" cy="142875"/>
          </a:xfrm>
          <a:prstGeom prst="ellipse">
            <a:avLst/>
          </a:prstGeom>
          <a:solidFill>
            <a:srgbClr val="00B8FF"/>
          </a:solidFill>
          <a:ln w="9360">
            <a:solidFill>
              <a:srgbClr val="000000"/>
            </a:solidFill>
            <a:bevel/>
            <a:headEnd/>
            <a:tailEnd/>
          </a:ln>
        </p:spPr>
        <p:txBody>
          <a:bodyPr wrap="none" anchor="ctr"/>
          <a:lstStyle/>
          <a:p>
            <a:endParaRPr lang="tr-TR" altLang="en-US"/>
          </a:p>
        </p:txBody>
      </p:sp>
      <p:sp>
        <p:nvSpPr>
          <p:cNvPr id="18" name="Oval 13"/>
          <p:cNvSpPr>
            <a:spLocks noChangeArrowheads="1"/>
          </p:cNvSpPr>
          <p:nvPr/>
        </p:nvSpPr>
        <p:spPr bwMode="auto">
          <a:xfrm>
            <a:off x="6096001" y="5000618"/>
            <a:ext cx="142875" cy="142875"/>
          </a:xfrm>
          <a:prstGeom prst="ellipse">
            <a:avLst/>
          </a:prstGeom>
          <a:solidFill>
            <a:srgbClr val="00B8FF"/>
          </a:solidFill>
          <a:ln w="9360">
            <a:solidFill>
              <a:srgbClr val="000000"/>
            </a:solidFill>
            <a:bevel/>
            <a:headEnd/>
            <a:tailEnd/>
          </a:ln>
        </p:spPr>
        <p:txBody>
          <a:bodyPr wrap="none" anchor="ctr"/>
          <a:lstStyle/>
          <a:p>
            <a:endParaRPr lang="tr-TR" altLang="en-US"/>
          </a:p>
        </p:txBody>
      </p:sp>
      <p:sp>
        <p:nvSpPr>
          <p:cNvPr id="19" name="Oval 14"/>
          <p:cNvSpPr>
            <a:spLocks noChangeArrowheads="1"/>
          </p:cNvSpPr>
          <p:nvPr/>
        </p:nvSpPr>
        <p:spPr bwMode="auto">
          <a:xfrm>
            <a:off x="5167314" y="5286368"/>
            <a:ext cx="142875" cy="142875"/>
          </a:xfrm>
          <a:prstGeom prst="ellipse">
            <a:avLst/>
          </a:prstGeom>
          <a:solidFill>
            <a:srgbClr val="00B8FF"/>
          </a:solidFill>
          <a:ln w="9360">
            <a:solidFill>
              <a:srgbClr val="000000"/>
            </a:solidFill>
            <a:bevel/>
            <a:headEnd/>
            <a:tailEnd/>
          </a:ln>
        </p:spPr>
        <p:txBody>
          <a:bodyPr wrap="none" anchor="ctr"/>
          <a:lstStyle/>
          <a:p>
            <a:endParaRPr lang="tr-TR" altLang="en-US"/>
          </a:p>
        </p:txBody>
      </p:sp>
      <p:sp>
        <p:nvSpPr>
          <p:cNvPr id="20" name="Oval 15"/>
          <p:cNvSpPr>
            <a:spLocks noChangeArrowheads="1"/>
          </p:cNvSpPr>
          <p:nvPr/>
        </p:nvSpPr>
        <p:spPr bwMode="auto">
          <a:xfrm>
            <a:off x="2738439" y="4357680"/>
            <a:ext cx="142875" cy="142875"/>
          </a:xfrm>
          <a:prstGeom prst="ellipse">
            <a:avLst/>
          </a:prstGeom>
          <a:solidFill>
            <a:srgbClr val="00B8FF"/>
          </a:solidFill>
          <a:ln w="9360">
            <a:solidFill>
              <a:srgbClr val="000000"/>
            </a:solidFill>
            <a:bevel/>
            <a:headEnd/>
            <a:tailEnd/>
          </a:ln>
        </p:spPr>
        <p:txBody>
          <a:bodyPr wrap="none" anchor="ctr"/>
          <a:lstStyle/>
          <a:p>
            <a:endParaRPr lang="tr-TR" altLang="en-US"/>
          </a:p>
        </p:txBody>
      </p:sp>
      <p:sp>
        <p:nvSpPr>
          <p:cNvPr id="21" name="Line 16"/>
          <p:cNvSpPr>
            <a:spLocks noChangeShapeType="1"/>
          </p:cNvSpPr>
          <p:nvPr/>
        </p:nvSpPr>
        <p:spPr bwMode="auto">
          <a:xfrm>
            <a:off x="3167063" y="4000493"/>
            <a:ext cx="857250" cy="71437"/>
          </a:xfrm>
          <a:prstGeom prst="line">
            <a:avLst/>
          </a:prstGeom>
          <a:noFill/>
          <a:ln w="9360">
            <a:solidFill>
              <a:srgbClr val="000000"/>
            </a:solidFill>
            <a:bevel/>
            <a:headEnd/>
            <a:tailEnd/>
          </a:ln>
        </p:spPr>
        <p:txBody>
          <a:bodyPr/>
          <a:lstStyle/>
          <a:p>
            <a:endParaRPr lang="zh-CN" altLang="en-US"/>
          </a:p>
        </p:txBody>
      </p:sp>
      <p:sp>
        <p:nvSpPr>
          <p:cNvPr id="22" name="Line 17"/>
          <p:cNvSpPr>
            <a:spLocks noChangeShapeType="1"/>
          </p:cNvSpPr>
          <p:nvPr/>
        </p:nvSpPr>
        <p:spPr bwMode="auto">
          <a:xfrm>
            <a:off x="3167064" y="4000493"/>
            <a:ext cx="71437" cy="714375"/>
          </a:xfrm>
          <a:prstGeom prst="line">
            <a:avLst/>
          </a:prstGeom>
          <a:noFill/>
          <a:ln w="25400" cmpd="thinThick">
            <a:solidFill>
              <a:schemeClr val="tx1"/>
            </a:solidFill>
            <a:prstDash val="lgDash"/>
            <a:bevel/>
            <a:headEnd/>
            <a:tailEnd/>
          </a:ln>
        </p:spPr>
        <p:txBody>
          <a:bodyPr/>
          <a:lstStyle/>
          <a:p>
            <a:endParaRPr lang="zh-CN" altLang="en-US"/>
          </a:p>
        </p:txBody>
      </p:sp>
      <p:sp>
        <p:nvSpPr>
          <p:cNvPr id="23" name="Line 18"/>
          <p:cNvSpPr>
            <a:spLocks noChangeShapeType="1"/>
          </p:cNvSpPr>
          <p:nvPr/>
        </p:nvSpPr>
        <p:spPr bwMode="auto">
          <a:xfrm flipH="1">
            <a:off x="2593976" y="4714868"/>
            <a:ext cx="646113" cy="142875"/>
          </a:xfrm>
          <a:prstGeom prst="line">
            <a:avLst/>
          </a:prstGeom>
          <a:noFill/>
          <a:ln w="9360">
            <a:solidFill>
              <a:srgbClr val="000000"/>
            </a:solidFill>
            <a:bevel/>
            <a:headEnd/>
            <a:tailEnd/>
          </a:ln>
        </p:spPr>
        <p:txBody>
          <a:bodyPr/>
          <a:lstStyle/>
          <a:p>
            <a:endParaRPr lang="zh-CN" altLang="en-US"/>
          </a:p>
        </p:txBody>
      </p:sp>
      <p:sp>
        <p:nvSpPr>
          <p:cNvPr id="24" name="Line 19"/>
          <p:cNvSpPr>
            <a:spLocks noChangeShapeType="1"/>
          </p:cNvSpPr>
          <p:nvPr/>
        </p:nvSpPr>
        <p:spPr bwMode="auto">
          <a:xfrm flipH="1" flipV="1">
            <a:off x="2524126" y="3500429"/>
            <a:ext cx="574675" cy="503238"/>
          </a:xfrm>
          <a:prstGeom prst="line">
            <a:avLst/>
          </a:prstGeom>
          <a:noFill/>
          <a:ln w="25400" cmpd="thinThick">
            <a:solidFill>
              <a:schemeClr val="tx1"/>
            </a:solidFill>
            <a:prstDash val="lgDash"/>
            <a:bevel/>
            <a:headEnd/>
            <a:tailEnd/>
          </a:ln>
        </p:spPr>
        <p:txBody>
          <a:bodyPr/>
          <a:lstStyle/>
          <a:p>
            <a:endParaRPr lang="zh-CN" altLang="en-US"/>
          </a:p>
        </p:txBody>
      </p:sp>
      <p:sp>
        <p:nvSpPr>
          <p:cNvPr id="25" name="Line 20"/>
          <p:cNvSpPr>
            <a:spLocks noChangeShapeType="1"/>
          </p:cNvSpPr>
          <p:nvPr/>
        </p:nvSpPr>
        <p:spPr bwMode="auto">
          <a:xfrm flipV="1">
            <a:off x="4024313" y="3713155"/>
            <a:ext cx="214312" cy="360363"/>
          </a:xfrm>
          <a:prstGeom prst="line">
            <a:avLst/>
          </a:prstGeom>
          <a:noFill/>
          <a:ln w="9360">
            <a:solidFill>
              <a:srgbClr val="000000"/>
            </a:solidFill>
            <a:bevel/>
            <a:headEnd/>
            <a:tailEnd/>
          </a:ln>
        </p:spPr>
        <p:txBody>
          <a:bodyPr/>
          <a:lstStyle/>
          <a:p>
            <a:endParaRPr lang="zh-CN" altLang="en-US"/>
          </a:p>
        </p:txBody>
      </p:sp>
      <p:sp>
        <p:nvSpPr>
          <p:cNvPr id="26" name="Line 21"/>
          <p:cNvSpPr>
            <a:spLocks noChangeShapeType="1"/>
          </p:cNvSpPr>
          <p:nvPr/>
        </p:nvSpPr>
        <p:spPr bwMode="auto">
          <a:xfrm flipH="1" flipV="1">
            <a:off x="3951289" y="3070217"/>
            <a:ext cx="288925" cy="646112"/>
          </a:xfrm>
          <a:prstGeom prst="line">
            <a:avLst/>
          </a:prstGeom>
          <a:noFill/>
          <a:ln w="9360">
            <a:solidFill>
              <a:srgbClr val="000000"/>
            </a:solidFill>
            <a:bevel/>
            <a:headEnd/>
            <a:tailEnd/>
          </a:ln>
        </p:spPr>
        <p:txBody>
          <a:bodyPr/>
          <a:lstStyle/>
          <a:p>
            <a:endParaRPr lang="zh-CN" altLang="en-US"/>
          </a:p>
        </p:txBody>
      </p:sp>
      <p:sp>
        <p:nvSpPr>
          <p:cNvPr id="27" name="Line 22"/>
          <p:cNvSpPr>
            <a:spLocks noChangeShapeType="1"/>
          </p:cNvSpPr>
          <p:nvPr/>
        </p:nvSpPr>
        <p:spPr bwMode="auto">
          <a:xfrm>
            <a:off x="4238625" y="3714743"/>
            <a:ext cx="571500" cy="1587"/>
          </a:xfrm>
          <a:prstGeom prst="line">
            <a:avLst/>
          </a:prstGeom>
          <a:noFill/>
          <a:ln w="9360">
            <a:solidFill>
              <a:srgbClr val="000000"/>
            </a:solidFill>
            <a:bevel/>
            <a:headEnd/>
            <a:tailEnd/>
          </a:ln>
        </p:spPr>
        <p:txBody>
          <a:bodyPr/>
          <a:lstStyle/>
          <a:p>
            <a:endParaRPr lang="zh-CN" altLang="en-US"/>
          </a:p>
        </p:txBody>
      </p:sp>
      <p:sp>
        <p:nvSpPr>
          <p:cNvPr id="28" name="Line 23"/>
          <p:cNvSpPr>
            <a:spLocks noChangeShapeType="1"/>
          </p:cNvSpPr>
          <p:nvPr/>
        </p:nvSpPr>
        <p:spPr bwMode="auto">
          <a:xfrm flipV="1">
            <a:off x="4810125" y="3070217"/>
            <a:ext cx="571500" cy="646112"/>
          </a:xfrm>
          <a:prstGeom prst="line">
            <a:avLst/>
          </a:prstGeom>
          <a:noFill/>
          <a:ln w="9360">
            <a:solidFill>
              <a:srgbClr val="000000"/>
            </a:solidFill>
            <a:bevel/>
            <a:headEnd/>
            <a:tailEnd/>
          </a:ln>
        </p:spPr>
        <p:txBody>
          <a:bodyPr/>
          <a:lstStyle/>
          <a:p>
            <a:endParaRPr lang="zh-CN" altLang="en-US"/>
          </a:p>
        </p:txBody>
      </p:sp>
      <p:sp>
        <p:nvSpPr>
          <p:cNvPr id="29" name="Line 24"/>
          <p:cNvSpPr>
            <a:spLocks noChangeShapeType="1"/>
          </p:cNvSpPr>
          <p:nvPr/>
        </p:nvSpPr>
        <p:spPr bwMode="auto">
          <a:xfrm>
            <a:off x="5381625" y="3071805"/>
            <a:ext cx="571500" cy="714375"/>
          </a:xfrm>
          <a:prstGeom prst="line">
            <a:avLst/>
          </a:prstGeom>
          <a:noFill/>
          <a:ln w="9360">
            <a:solidFill>
              <a:srgbClr val="000000"/>
            </a:solidFill>
            <a:bevel/>
            <a:headEnd/>
            <a:tailEnd/>
          </a:ln>
        </p:spPr>
        <p:txBody>
          <a:bodyPr/>
          <a:lstStyle/>
          <a:p>
            <a:endParaRPr lang="zh-CN" altLang="en-US"/>
          </a:p>
        </p:txBody>
      </p:sp>
      <p:sp>
        <p:nvSpPr>
          <p:cNvPr id="30" name="Line 25"/>
          <p:cNvSpPr>
            <a:spLocks noChangeShapeType="1"/>
          </p:cNvSpPr>
          <p:nvPr/>
        </p:nvSpPr>
        <p:spPr bwMode="auto">
          <a:xfrm flipV="1">
            <a:off x="5953126" y="3213093"/>
            <a:ext cx="1000125" cy="574675"/>
          </a:xfrm>
          <a:prstGeom prst="line">
            <a:avLst/>
          </a:prstGeom>
          <a:noFill/>
          <a:ln w="9360">
            <a:solidFill>
              <a:srgbClr val="000000"/>
            </a:solidFill>
            <a:bevel/>
            <a:headEnd/>
            <a:tailEnd/>
          </a:ln>
        </p:spPr>
        <p:txBody>
          <a:bodyPr/>
          <a:lstStyle/>
          <a:p>
            <a:endParaRPr lang="zh-CN" altLang="en-US"/>
          </a:p>
        </p:txBody>
      </p:sp>
      <p:sp>
        <p:nvSpPr>
          <p:cNvPr id="31" name="Line 26"/>
          <p:cNvSpPr>
            <a:spLocks noChangeShapeType="1"/>
          </p:cNvSpPr>
          <p:nvPr/>
        </p:nvSpPr>
        <p:spPr bwMode="auto">
          <a:xfrm>
            <a:off x="5953126" y="3786179"/>
            <a:ext cx="714375" cy="857250"/>
          </a:xfrm>
          <a:prstGeom prst="line">
            <a:avLst/>
          </a:prstGeom>
          <a:noFill/>
          <a:ln w="9360">
            <a:solidFill>
              <a:srgbClr val="000000"/>
            </a:solidFill>
            <a:bevel/>
            <a:headEnd/>
            <a:tailEnd/>
          </a:ln>
        </p:spPr>
        <p:txBody>
          <a:bodyPr/>
          <a:lstStyle/>
          <a:p>
            <a:endParaRPr lang="zh-CN" altLang="en-US"/>
          </a:p>
        </p:txBody>
      </p:sp>
      <p:sp>
        <p:nvSpPr>
          <p:cNvPr id="32" name="Line 27"/>
          <p:cNvSpPr>
            <a:spLocks noChangeShapeType="1"/>
          </p:cNvSpPr>
          <p:nvPr/>
        </p:nvSpPr>
        <p:spPr bwMode="auto">
          <a:xfrm>
            <a:off x="5095876" y="4071929"/>
            <a:ext cx="428625" cy="71438"/>
          </a:xfrm>
          <a:prstGeom prst="line">
            <a:avLst/>
          </a:prstGeom>
          <a:noFill/>
          <a:ln w="9360">
            <a:solidFill>
              <a:srgbClr val="000000"/>
            </a:solidFill>
            <a:bevel/>
            <a:headEnd/>
            <a:tailEnd/>
          </a:ln>
        </p:spPr>
        <p:txBody>
          <a:bodyPr/>
          <a:lstStyle/>
          <a:p>
            <a:endParaRPr lang="zh-CN" altLang="en-US"/>
          </a:p>
        </p:txBody>
      </p:sp>
      <p:sp>
        <p:nvSpPr>
          <p:cNvPr id="33" name="Line 28"/>
          <p:cNvSpPr>
            <a:spLocks noChangeShapeType="1"/>
          </p:cNvSpPr>
          <p:nvPr/>
        </p:nvSpPr>
        <p:spPr bwMode="auto">
          <a:xfrm>
            <a:off x="5524501" y="4143368"/>
            <a:ext cx="214313" cy="714375"/>
          </a:xfrm>
          <a:prstGeom prst="line">
            <a:avLst/>
          </a:prstGeom>
          <a:noFill/>
          <a:ln w="9360">
            <a:solidFill>
              <a:srgbClr val="000000"/>
            </a:solidFill>
            <a:bevel/>
            <a:headEnd/>
            <a:tailEnd/>
          </a:ln>
        </p:spPr>
        <p:txBody>
          <a:bodyPr/>
          <a:lstStyle/>
          <a:p>
            <a:endParaRPr lang="zh-CN" altLang="en-US"/>
          </a:p>
        </p:txBody>
      </p:sp>
      <p:sp>
        <p:nvSpPr>
          <p:cNvPr id="34" name="Line 29"/>
          <p:cNvSpPr>
            <a:spLocks noChangeShapeType="1"/>
          </p:cNvSpPr>
          <p:nvPr/>
        </p:nvSpPr>
        <p:spPr bwMode="auto">
          <a:xfrm flipH="1">
            <a:off x="5522914" y="4857743"/>
            <a:ext cx="217487" cy="142875"/>
          </a:xfrm>
          <a:prstGeom prst="line">
            <a:avLst/>
          </a:prstGeom>
          <a:noFill/>
          <a:ln w="9360">
            <a:solidFill>
              <a:srgbClr val="000000"/>
            </a:solidFill>
            <a:bevel/>
            <a:headEnd/>
            <a:tailEnd/>
          </a:ln>
        </p:spPr>
        <p:txBody>
          <a:bodyPr/>
          <a:lstStyle/>
          <a:p>
            <a:endParaRPr lang="zh-CN" altLang="en-US"/>
          </a:p>
        </p:txBody>
      </p:sp>
      <p:sp>
        <p:nvSpPr>
          <p:cNvPr id="35" name="Line 30"/>
          <p:cNvSpPr>
            <a:spLocks noChangeShapeType="1"/>
          </p:cNvSpPr>
          <p:nvPr/>
        </p:nvSpPr>
        <p:spPr bwMode="auto">
          <a:xfrm flipH="1">
            <a:off x="4808538" y="5000618"/>
            <a:ext cx="717550" cy="1587"/>
          </a:xfrm>
          <a:prstGeom prst="line">
            <a:avLst/>
          </a:prstGeom>
          <a:noFill/>
          <a:ln w="25400" cmpd="thinThick">
            <a:solidFill>
              <a:schemeClr val="tx1"/>
            </a:solidFill>
            <a:prstDash val="lgDash"/>
            <a:bevel/>
            <a:headEnd/>
            <a:tailEnd/>
          </a:ln>
        </p:spPr>
        <p:txBody>
          <a:bodyPr/>
          <a:lstStyle/>
          <a:p>
            <a:endParaRPr lang="zh-CN" altLang="en-US"/>
          </a:p>
        </p:txBody>
      </p:sp>
      <p:sp>
        <p:nvSpPr>
          <p:cNvPr id="36" name="Line 31"/>
          <p:cNvSpPr>
            <a:spLocks noChangeShapeType="1"/>
          </p:cNvSpPr>
          <p:nvPr/>
        </p:nvSpPr>
        <p:spPr bwMode="auto">
          <a:xfrm flipH="1" flipV="1">
            <a:off x="4594225" y="4784718"/>
            <a:ext cx="217488" cy="217487"/>
          </a:xfrm>
          <a:prstGeom prst="line">
            <a:avLst/>
          </a:prstGeom>
          <a:noFill/>
          <a:ln w="25400" cmpd="thinThick">
            <a:solidFill>
              <a:schemeClr val="tx1"/>
            </a:solidFill>
            <a:prstDash val="lgDash"/>
            <a:bevel/>
            <a:headEnd/>
            <a:tailEnd/>
          </a:ln>
        </p:spPr>
        <p:txBody>
          <a:bodyPr/>
          <a:lstStyle/>
          <a:p>
            <a:endParaRPr lang="zh-CN" altLang="en-US"/>
          </a:p>
        </p:txBody>
      </p:sp>
      <p:sp>
        <p:nvSpPr>
          <p:cNvPr id="37" name="Line 32"/>
          <p:cNvSpPr>
            <a:spLocks noChangeShapeType="1"/>
          </p:cNvSpPr>
          <p:nvPr/>
        </p:nvSpPr>
        <p:spPr bwMode="auto">
          <a:xfrm flipV="1">
            <a:off x="4595813" y="4070342"/>
            <a:ext cx="500062" cy="717550"/>
          </a:xfrm>
          <a:prstGeom prst="line">
            <a:avLst/>
          </a:prstGeom>
          <a:noFill/>
          <a:ln w="9360">
            <a:solidFill>
              <a:srgbClr val="000000"/>
            </a:solidFill>
            <a:bevel/>
            <a:headEnd/>
            <a:tailEnd/>
          </a:ln>
        </p:spPr>
        <p:txBody>
          <a:bodyPr/>
          <a:lstStyle/>
          <a:p>
            <a:endParaRPr lang="zh-CN" altLang="en-US"/>
          </a:p>
        </p:txBody>
      </p:sp>
      <p:sp>
        <p:nvSpPr>
          <p:cNvPr id="38" name="Line 33"/>
          <p:cNvSpPr>
            <a:spLocks noChangeShapeType="1"/>
          </p:cNvSpPr>
          <p:nvPr/>
        </p:nvSpPr>
        <p:spPr bwMode="auto">
          <a:xfrm flipH="1" flipV="1">
            <a:off x="4808539" y="3713155"/>
            <a:ext cx="288925" cy="360363"/>
          </a:xfrm>
          <a:prstGeom prst="line">
            <a:avLst/>
          </a:prstGeom>
          <a:noFill/>
          <a:ln w="9360">
            <a:solidFill>
              <a:srgbClr val="000000"/>
            </a:solidFill>
            <a:bevel/>
            <a:headEnd/>
            <a:tailEnd/>
          </a:ln>
        </p:spPr>
        <p:txBody>
          <a:bodyPr/>
          <a:lstStyle/>
          <a:p>
            <a:endParaRPr lang="zh-CN" altLang="en-US"/>
          </a:p>
        </p:txBody>
      </p:sp>
      <p:sp>
        <p:nvSpPr>
          <p:cNvPr id="39" name="Line 34"/>
          <p:cNvSpPr>
            <a:spLocks noChangeShapeType="1"/>
          </p:cNvSpPr>
          <p:nvPr/>
        </p:nvSpPr>
        <p:spPr bwMode="auto">
          <a:xfrm>
            <a:off x="4022726" y="4071930"/>
            <a:ext cx="142875" cy="500063"/>
          </a:xfrm>
          <a:prstGeom prst="line">
            <a:avLst/>
          </a:prstGeom>
          <a:noFill/>
          <a:ln w="9360">
            <a:solidFill>
              <a:srgbClr val="000000"/>
            </a:solidFill>
            <a:bevel/>
            <a:headEnd/>
            <a:tailEnd/>
          </a:ln>
        </p:spPr>
        <p:txBody>
          <a:bodyPr/>
          <a:lstStyle/>
          <a:p>
            <a:endParaRPr lang="zh-CN" altLang="en-US"/>
          </a:p>
        </p:txBody>
      </p:sp>
      <p:sp>
        <p:nvSpPr>
          <p:cNvPr id="40" name="Line 35"/>
          <p:cNvSpPr>
            <a:spLocks noChangeShapeType="1"/>
          </p:cNvSpPr>
          <p:nvPr/>
        </p:nvSpPr>
        <p:spPr bwMode="auto">
          <a:xfrm>
            <a:off x="4167189" y="4571992"/>
            <a:ext cx="428625" cy="214312"/>
          </a:xfrm>
          <a:prstGeom prst="line">
            <a:avLst/>
          </a:prstGeom>
          <a:noFill/>
          <a:ln w="25400" cmpd="thinThick">
            <a:solidFill>
              <a:schemeClr val="tx1"/>
            </a:solidFill>
            <a:prstDash val="lgDash"/>
            <a:bevel/>
            <a:headEnd/>
            <a:tailEnd/>
          </a:ln>
        </p:spPr>
        <p:txBody>
          <a:bodyPr/>
          <a:lstStyle/>
          <a:p>
            <a:endParaRPr lang="zh-CN" altLang="en-US"/>
          </a:p>
        </p:txBody>
      </p:sp>
      <p:sp>
        <p:nvSpPr>
          <p:cNvPr id="41" name="Line 36"/>
          <p:cNvSpPr>
            <a:spLocks noChangeShapeType="1"/>
          </p:cNvSpPr>
          <p:nvPr/>
        </p:nvSpPr>
        <p:spPr bwMode="auto">
          <a:xfrm>
            <a:off x="3238501" y="4714867"/>
            <a:ext cx="428625" cy="214312"/>
          </a:xfrm>
          <a:prstGeom prst="line">
            <a:avLst/>
          </a:prstGeom>
          <a:noFill/>
          <a:ln w="25400" cmpd="thinThick">
            <a:solidFill>
              <a:schemeClr val="tx1"/>
            </a:solidFill>
            <a:prstDash val="lgDash"/>
            <a:bevel/>
            <a:headEnd/>
            <a:tailEnd/>
          </a:ln>
        </p:spPr>
        <p:txBody>
          <a:bodyPr/>
          <a:lstStyle/>
          <a:p>
            <a:endParaRPr lang="zh-CN" altLang="en-US"/>
          </a:p>
        </p:txBody>
      </p:sp>
      <p:sp>
        <p:nvSpPr>
          <p:cNvPr id="42" name="Line 37"/>
          <p:cNvSpPr>
            <a:spLocks noChangeShapeType="1"/>
          </p:cNvSpPr>
          <p:nvPr/>
        </p:nvSpPr>
        <p:spPr bwMode="auto">
          <a:xfrm flipV="1">
            <a:off x="3667126" y="4570405"/>
            <a:ext cx="500063" cy="360363"/>
          </a:xfrm>
          <a:prstGeom prst="line">
            <a:avLst/>
          </a:prstGeom>
          <a:noFill/>
          <a:ln w="25400" cmpd="thinThick">
            <a:solidFill>
              <a:schemeClr val="tx1"/>
            </a:solidFill>
            <a:prstDash val="lgDash"/>
            <a:bevel/>
            <a:headEnd/>
            <a:tailEnd/>
          </a:ln>
        </p:spPr>
        <p:txBody>
          <a:bodyPr/>
          <a:lstStyle/>
          <a:p>
            <a:endParaRPr lang="zh-CN" altLang="en-US"/>
          </a:p>
        </p:txBody>
      </p:sp>
      <p:sp>
        <p:nvSpPr>
          <p:cNvPr id="43" name="Line 38"/>
          <p:cNvSpPr>
            <a:spLocks noChangeShapeType="1"/>
          </p:cNvSpPr>
          <p:nvPr/>
        </p:nvSpPr>
        <p:spPr bwMode="auto">
          <a:xfrm flipV="1">
            <a:off x="5381625" y="2855904"/>
            <a:ext cx="1588" cy="217488"/>
          </a:xfrm>
          <a:prstGeom prst="line">
            <a:avLst/>
          </a:prstGeom>
          <a:noFill/>
          <a:ln w="9360">
            <a:solidFill>
              <a:srgbClr val="000000"/>
            </a:solidFill>
            <a:bevel/>
            <a:headEnd/>
            <a:tailEnd/>
          </a:ln>
        </p:spPr>
        <p:txBody>
          <a:bodyPr/>
          <a:lstStyle/>
          <a:p>
            <a:endParaRPr lang="zh-CN" altLang="en-US"/>
          </a:p>
        </p:txBody>
      </p:sp>
      <p:sp>
        <p:nvSpPr>
          <p:cNvPr id="44" name="Line 39"/>
          <p:cNvSpPr>
            <a:spLocks noChangeShapeType="1"/>
          </p:cNvSpPr>
          <p:nvPr/>
        </p:nvSpPr>
        <p:spPr bwMode="auto">
          <a:xfrm flipV="1">
            <a:off x="5524501" y="3784592"/>
            <a:ext cx="428625" cy="360362"/>
          </a:xfrm>
          <a:prstGeom prst="line">
            <a:avLst/>
          </a:prstGeom>
          <a:noFill/>
          <a:ln w="9360">
            <a:solidFill>
              <a:srgbClr val="000000"/>
            </a:solidFill>
            <a:bevel/>
            <a:headEnd/>
            <a:tailEnd/>
          </a:ln>
        </p:spPr>
        <p:txBody>
          <a:bodyPr/>
          <a:lstStyle/>
          <a:p>
            <a:endParaRPr lang="zh-CN" altLang="en-US"/>
          </a:p>
        </p:txBody>
      </p:sp>
      <p:sp>
        <p:nvSpPr>
          <p:cNvPr id="45" name="Line 40"/>
          <p:cNvSpPr>
            <a:spLocks noChangeShapeType="1"/>
          </p:cNvSpPr>
          <p:nvPr/>
        </p:nvSpPr>
        <p:spPr bwMode="auto">
          <a:xfrm flipV="1">
            <a:off x="5738814" y="4641843"/>
            <a:ext cx="928687" cy="217487"/>
          </a:xfrm>
          <a:prstGeom prst="line">
            <a:avLst/>
          </a:prstGeom>
          <a:noFill/>
          <a:ln w="25400" cmpd="thinThick">
            <a:solidFill>
              <a:schemeClr val="tx1"/>
            </a:solidFill>
            <a:prstDash val="lgDash"/>
            <a:bevel/>
            <a:headEnd/>
            <a:tailEnd/>
          </a:ln>
        </p:spPr>
        <p:txBody>
          <a:bodyPr/>
          <a:lstStyle/>
          <a:p>
            <a:endParaRPr lang="zh-CN" altLang="en-US"/>
          </a:p>
        </p:txBody>
      </p:sp>
      <p:sp>
        <p:nvSpPr>
          <p:cNvPr id="46" name="Line 41"/>
          <p:cNvSpPr>
            <a:spLocks noChangeShapeType="1"/>
          </p:cNvSpPr>
          <p:nvPr/>
        </p:nvSpPr>
        <p:spPr bwMode="auto">
          <a:xfrm>
            <a:off x="6667500" y="4643430"/>
            <a:ext cx="857250" cy="214313"/>
          </a:xfrm>
          <a:prstGeom prst="line">
            <a:avLst/>
          </a:prstGeom>
          <a:noFill/>
          <a:ln w="25400" cmpd="thinThick">
            <a:solidFill>
              <a:schemeClr val="tx1"/>
            </a:solidFill>
            <a:prstDash val="lgDash"/>
            <a:bevel/>
            <a:headEnd/>
            <a:tailEnd/>
          </a:ln>
        </p:spPr>
        <p:txBody>
          <a:bodyPr/>
          <a:lstStyle/>
          <a:p>
            <a:endParaRPr lang="zh-CN" altLang="en-US"/>
          </a:p>
        </p:txBody>
      </p:sp>
      <p:sp>
        <p:nvSpPr>
          <p:cNvPr id="47" name="Line 42"/>
          <p:cNvSpPr>
            <a:spLocks noChangeShapeType="1"/>
          </p:cNvSpPr>
          <p:nvPr/>
        </p:nvSpPr>
        <p:spPr bwMode="auto">
          <a:xfrm flipH="1">
            <a:off x="3594101" y="4929180"/>
            <a:ext cx="74613" cy="714375"/>
          </a:xfrm>
          <a:prstGeom prst="line">
            <a:avLst/>
          </a:prstGeom>
          <a:noFill/>
          <a:ln w="9360">
            <a:solidFill>
              <a:srgbClr val="000000"/>
            </a:solidFill>
            <a:bevel/>
            <a:headEnd/>
            <a:tailEnd/>
          </a:ln>
        </p:spPr>
        <p:txBody>
          <a:bodyPr/>
          <a:lstStyle/>
          <a:p>
            <a:endParaRPr lang="zh-CN" altLang="en-US"/>
          </a:p>
        </p:txBody>
      </p:sp>
      <p:sp>
        <p:nvSpPr>
          <p:cNvPr id="48" name="Line 43"/>
          <p:cNvSpPr>
            <a:spLocks noChangeShapeType="1"/>
          </p:cNvSpPr>
          <p:nvPr/>
        </p:nvSpPr>
        <p:spPr bwMode="auto">
          <a:xfrm flipH="1">
            <a:off x="4665663" y="5000618"/>
            <a:ext cx="146050" cy="642937"/>
          </a:xfrm>
          <a:prstGeom prst="line">
            <a:avLst/>
          </a:prstGeom>
          <a:noFill/>
          <a:ln w="9360">
            <a:solidFill>
              <a:srgbClr val="000000"/>
            </a:solidFill>
            <a:bevel/>
            <a:headEnd/>
            <a:tailEnd/>
          </a:ln>
        </p:spPr>
        <p:txBody>
          <a:bodyPr/>
          <a:lstStyle/>
          <a:p>
            <a:endParaRPr lang="zh-CN" altLang="en-US"/>
          </a:p>
        </p:txBody>
      </p:sp>
      <p:sp>
        <p:nvSpPr>
          <p:cNvPr id="49" name="Line 44"/>
          <p:cNvSpPr>
            <a:spLocks noChangeShapeType="1"/>
          </p:cNvSpPr>
          <p:nvPr/>
        </p:nvSpPr>
        <p:spPr bwMode="auto">
          <a:xfrm>
            <a:off x="5524500" y="5000617"/>
            <a:ext cx="357188" cy="571500"/>
          </a:xfrm>
          <a:prstGeom prst="line">
            <a:avLst/>
          </a:prstGeom>
          <a:noFill/>
          <a:ln w="9360">
            <a:solidFill>
              <a:srgbClr val="000000"/>
            </a:solidFill>
            <a:bevel/>
            <a:headEnd/>
            <a:tailEnd/>
          </a:ln>
        </p:spPr>
        <p:txBody>
          <a:bodyPr/>
          <a:lstStyle/>
          <a:p>
            <a:endParaRPr lang="zh-CN" altLang="en-US"/>
          </a:p>
        </p:txBody>
      </p:sp>
      <p:sp>
        <p:nvSpPr>
          <p:cNvPr id="50" name="AutoShape 45"/>
          <p:cNvSpPr>
            <a:spLocks noChangeArrowheads="1"/>
          </p:cNvSpPr>
          <p:nvPr/>
        </p:nvSpPr>
        <p:spPr bwMode="auto">
          <a:xfrm>
            <a:off x="4689476" y="4076693"/>
            <a:ext cx="987425" cy="923925"/>
          </a:xfrm>
          <a:custGeom>
            <a:avLst/>
            <a:gdLst>
              <a:gd name="T0" fmla="*/ 15052 w 987379"/>
              <a:gd name="T1" fmla="*/ 382690 h 955183"/>
              <a:gd name="T2" fmla="*/ 27931 w 987379"/>
              <a:gd name="T3" fmla="*/ 257446 h 955183"/>
              <a:gd name="T4" fmla="*/ 182693 w 987379"/>
              <a:gd name="T5" fmla="*/ 430399 h 955183"/>
              <a:gd name="T6" fmla="*/ 131097 w 987379"/>
              <a:gd name="T7" fmla="*/ 203769 h 955183"/>
              <a:gd name="T8" fmla="*/ 350307 w 987379"/>
              <a:gd name="T9" fmla="*/ 430399 h 955183"/>
              <a:gd name="T10" fmla="*/ 195572 w 987379"/>
              <a:gd name="T11" fmla="*/ 144129 h 955183"/>
              <a:gd name="T12" fmla="*/ 479258 w 987379"/>
              <a:gd name="T13" fmla="*/ 436364 h 955183"/>
              <a:gd name="T14" fmla="*/ 272953 w 987379"/>
              <a:gd name="T15" fmla="*/ 108346 h 955183"/>
              <a:gd name="T16" fmla="*/ 608209 w 987379"/>
              <a:gd name="T17" fmla="*/ 430399 h 955183"/>
              <a:gd name="T18" fmla="*/ 337429 w 987379"/>
              <a:gd name="T19" fmla="*/ 48706 h 955183"/>
              <a:gd name="T20" fmla="*/ 724281 w 987379"/>
              <a:gd name="T21" fmla="*/ 430399 h 955183"/>
              <a:gd name="T22" fmla="*/ 453473 w 987379"/>
              <a:gd name="T23" fmla="*/ 995 h 955183"/>
              <a:gd name="T24" fmla="*/ 866110 w 987379"/>
              <a:gd name="T25" fmla="*/ 424438 h 955183"/>
              <a:gd name="T26" fmla="*/ 646899 w 987379"/>
              <a:gd name="T27" fmla="*/ 18885 h 955183"/>
              <a:gd name="T28" fmla="*/ 956397 w 987379"/>
              <a:gd name="T29" fmla="*/ 388651 h 955183"/>
              <a:gd name="T30" fmla="*/ 840326 w 987379"/>
              <a:gd name="T31" fmla="*/ 36778 h 9551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87379"/>
              <a:gd name="T49" fmla="*/ 0 h 955183"/>
              <a:gd name="T50" fmla="*/ 987379 w 987379"/>
              <a:gd name="T51" fmla="*/ 955183 h 9551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87379" h="955183">
                <a:moveTo>
                  <a:pt x="15025" y="826394"/>
                </a:moveTo>
                <a:cubicBezTo>
                  <a:pt x="7512" y="682580"/>
                  <a:pt x="0" y="538766"/>
                  <a:pt x="27904" y="555938"/>
                </a:cubicBezTo>
                <a:cubicBezTo>
                  <a:pt x="55808" y="573110"/>
                  <a:pt x="165278" y="948743"/>
                  <a:pt x="182450" y="929425"/>
                </a:cubicBezTo>
                <a:cubicBezTo>
                  <a:pt x="199622" y="910107"/>
                  <a:pt x="103031" y="440028"/>
                  <a:pt x="130935" y="440028"/>
                </a:cubicBezTo>
                <a:cubicBezTo>
                  <a:pt x="158839" y="440028"/>
                  <a:pt x="339143" y="950890"/>
                  <a:pt x="349875" y="929425"/>
                </a:cubicBezTo>
                <a:cubicBezTo>
                  <a:pt x="360607" y="907960"/>
                  <a:pt x="173864" y="309093"/>
                  <a:pt x="195329" y="311239"/>
                </a:cubicBezTo>
                <a:cubicBezTo>
                  <a:pt x="216794" y="313386"/>
                  <a:pt x="465785" y="955183"/>
                  <a:pt x="478664" y="942304"/>
                </a:cubicBezTo>
                <a:cubicBezTo>
                  <a:pt x="491543" y="929425"/>
                  <a:pt x="251137" y="236113"/>
                  <a:pt x="272602" y="233966"/>
                </a:cubicBezTo>
                <a:cubicBezTo>
                  <a:pt x="294067" y="231820"/>
                  <a:pt x="596721" y="950890"/>
                  <a:pt x="607453" y="929425"/>
                </a:cubicBezTo>
                <a:cubicBezTo>
                  <a:pt x="618185" y="907960"/>
                  <a:pt x="317679" y="105177"/>
                  <a:pt x="336997" y="105177"/>
                </a:cubicBezTo>
                <a:cubicBezTo>
                  <a:pt x="356315" y="105177"/>
                  <a:pt x="704045" y="946597"/>
                  <a:pt x="723363" y="929425"/>
                </a:cubicBezTo>
                <a:cubicBezTo>
                  <a:pt x="742681" y="912253"/>
                  <a:pt x="429295" y="4292"/>
                  <a:pt x="452906" y="2146"/>
                </a:cubicBezTo>
                <a:cubicBezTo>
                  <a:pt x="476517" y="0"/>
                  <a:pt x="832833" y="910107"/>
                  <a:pt x="865030" y="916546"/>
                </a:cubicBezTo>
                <a:cubicBezTo>
                  <a:pt x="897227" y="922985"/>
                  <a:pt x="631064" y="53662"/>
                  <a:pt x="646089" y="40783"/>
                </a:cubicBezTo>
                <a:cubicBezTo>
                  <a:pt x="661114" y="27904"/>
                  <a:pt x="922985" y="832834"/>
                  <a:pt x="955182" y="839273"/>
                </a:cubicBezTo>
                <a:cubicBezTo>
                  <a:pt x="987379" y="845712"/>
                  <a:pt x="841419" y="253285"/>
                  <a:pt x="839273" y="79420"/>
                </a:cubicBezTo>
              </a:path>
            </a:pathLst>
          </a:custGeom>
          <a:noFill/>
          <a:ln w="9360">
            <a:solidFill>
              <a:srgbClr val="000000"/>
            </a:solidFill>
            <a:miter lim="800000"/>
            <a:headEnd/>
            <a:tailEnd/>
          </a:ln>
        </p:spPr>
        <p:txBody>
          <a:bodyPr wrap="none" anchor="ctr"/>
          <a:lstStyle/>
          <a:p>
            <a:endParaRPr lang="tr-TR" altLang="en-US"/>
          </a:p>
        </p:txBody>
      </p:sp>
      <p:cxnSp>
        <p:nvCxnSpPr>
          <p:cNvPr id="51" name="AutoShape 46"/>
          <p:cNvCxnSpPr>
            <a:cxnSpLocks noChangeShapeType="1"/>
          </p:cNvCxnSpPr>
          <p:nvPr/>
        </p:nvCxnSpPr>
        <p:spPr bwMode="auto">
          <a:xfrm flipV="1">
            <a:off x="4024314" y="4571992"/>
            <a:ext cx="1285875" cy="1071562"/>
          </a:xfrm>
          <a:prstGeom prst="straightConnector1">
            <a:avLst/>
          </a:prstGeom>
          <a:noFill/>
          <a:ln w="9360">
            <a:solidFill>
              <a:srgbClr val="000000"/>
            </a:solidFill>
            <a:bevel/>
            <a:headEnd/>
            <a:tailEnd type="triangle" w="med" len="med"/>
          </a:ln>
        </p:spPr>
      </p:cxnSp>
      <p:cxnSp>
        <p:nvCxnSpPr>
          <p:cNvPr id="52" name="AutoShape 47"/>
          <p:cNvCxnSpPr>
            <a:cxnSpLocks noChangeShapeType="1"/>
          </p:cNvCxnSpPr>
          <p:nvPr/>
        </p:nvCxnSpPr>
        <p:spPr bwMode="auto">
          <a:xfrm flipH="1" flipV="1">
            <a:off x="5238751" y="4714867"/>
            <a:ext cx="1071563" cy="857250"/>
          </a:xfrm>
          <a:prstGeom prst="straightConnector1">
            <a:avLst/>
          </a:prstGeom>
          <a:noFill/>
          <a:ln w="9360">
            <a:solidFill>
              <a:srgbClr val="000000"/>
            </a:solidFill>
            <a:bevel/>
            <a:headEnd/>
            <a:tailEnd type="triangle" w="med" len="med"/>
          </a:ln>
        </p:spPr>
      </p:cxnSp>
      <p:graphicFrame>
        <p:nvGraphicFramePr>
          <p:cNvPr id="53" name="Object 2"/>
          <p:cNvGraphicFramePr>
            <a:graphicFrameLocks noChangeAspect="1"/>
          </p:cNvGraphicFramePr>
          <p:nvPr/>
        </p:nvGraphicFramePr>
        <p:xfrm>
          <a:off x="3810000" y="5643554"/>
          <a:ext cx="368300" cy="509588"/>
        </p:xfrm>
        <a:graphic>
          <a:graphicData uri="http://schemas.openxmlformats.org/presentationml/2006/ole">
            <mc:AlternateContent xmlns:mc="http://schemas.openxmlformats.org/markup-compatibility/2006">
              <mc:Choice xmlns:v="urn:schemas-microsoft-com:vml" Requires="v">
                <p:oleObj spid="_x0000_s286797" r:id="rId3" imgW="165198" imgH="228606" progId="Equation.3">
                  <p:embed/>
                </p:oleObj>
              </mc:Choice>
              <mc:Fallback>
                <p:oleObj r:id="rId3" imgW="165198" imgH="2286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5643554"/>
                        <a:ext cx="368300" cy="50958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54" name="Object 3"/>
          <p:cNvGraphicFramePr>
            <a:graphicFrameLocks noChangeAspect="1"/>
          </p:cNvGraphicFramePr>
          <p:nvPr/>
        </p:nvGraphicFramePr>
        <p:xfrm>
          <a:off x="6381751" y="5572118"/>
          <a:ext cx="314325" cy="471487"/>
        </p:xfrm>
        <a:graphic>
          <a:graphicData uri="http://schemas.openxmlformats.org/presentationml/2006/ole">
            <mc:AlternateContent xmlns:mc="http://schemas.openxmlformats.org/markup-compatibility/2006">
              <mc:Choice xmlns:v="urn:schemas-microsoft-com:vml" Requires="v">
                <p:oleObj spid="_x0000_s286798" r:id="rId5" imgW="152597" imgH="228737" progId="Equation.3">
                  <p:embed/>
                </p:oleObj>
              </mc:Choice>
              <mc:Fallback>
                <p:oleObj r:id="rId5" imgW="152597" imgH="22873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1" y="5572118"/>
                        <a:ext cx="314325" cy="4714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55" name="AutoShape 54"/>
          <p:cNvCxnSpPr>
            <a:cxnSpLocks noChangeShapeType="1"/>
          </p:cNvCxnSpPr>
          <p:nvPr/>
        </p:nvCxnSpPr>
        <p:spPr bwMode="auto">
          <a:xfrm>
            <a:off x="3381375" y="3228968"/>
            <a:ext cx="642938" cy="1587"/>
          </a:xfrm>
          <a:prstGeom prst="straightConnector1">
            <a:avLst/>
          </a:prstGeom>
          <a:noFill/>
          <a:ln w="9360">
            <a:solidFill>
              <a:srgbClr val="000000"/>
            </a:solidFill>
            <a:bevel/>
            <a:headEnd/>
            <a:tailEnd type="triangle" w="med" len="med"/>
          </a:ln>
        </p:spPr>
      </p:cxnSp>
      <p:graphicFrame>
        <p:nvGraphicFramePr>
          <p:cNvPr id="56" name="Object 8"/>
          <p:cNvGraphicFramePr>
            <a:graphicFrameLocks noChangeAspect="1"/>
          </p:cNvGraphicFramePr>
          <p:nvPr/>
        </p:nvGraphicFramePr>
        <p:xfrm>
          <a:off x="7381875" y="4000492"/>
          <a:ext cx="368300" cy="419100"/>
        </p:xfrm>
        <a:graphic>
          <a:graphicData uri="http://schemas.openxmlformats.org/presentationml/2006/ole">
            <mc:AlternateContent xmlns:mc="http://schemas.openxmlformats.org/markup-compatibility/2006">
              <mc:Choice xmlns:v="urn:schemas-microsoft-com:vml" Requires="v">
                <p:oleObj spid="_x0000_s286799" r:id="rId7" imgW="177809" imgH="203165" progId="Equation.3">
                  <p:embed/>
                </p:oleObj>
              </mc:Choice>
              <mc:Fallback>
                <p:oleObj r:id="rId7" imgW="177809" imgH="20316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1875" y="4000492"/>
                        <a:ext cx="368300" cy="4191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57" name="Straight Arrow Connector 57"/>
          <p:cNvCxnSpPr>
            <a:cxnSpLocks noChangeShapeType="1"/>
          </p:cNvCxnSpPr>
          <p:nvPr/>
        </p:nvCxnSpPr>
        <p:spPr bwMode="auto">
          <a:xfrm rot="10800000" flipV="1">
            <a:off x="6238875" y="4143367"/>
            <a:ext cx="1143000" cy="285750"/>
          </a:xfrm>
          <a:prstGeom prst="straightConnector1">
            <a:avLst/>
          </a:prstGeom>
          <a:noFill/>
          <a:ln w="9525">
            <a:solidFill>
              <a:schemeClr val="tx1"/>
            </a:solidFill>
            <a:round/>
            <a:headEnd/>
            <a:tailEnd type="arrow" w="med" len="med"/>
          </a:ln>
        </p:spPr>
      </p:cxnSp>
      <p:sp>
        <p:nvSpPr>
          <p:cNvPr id="58" name="矩形 57"/>
          <p:cNvSpPr/>
          <p:nvPr/>
        </p:nvSpPr>
        <p:spPr>
          <a:xfrm>
            <a:off x="8096264" y="3214687"/>
            <a:ext cx="2428892" cy="3017749"/>
          </a:xfrm>
          <a:prstGeom prst="rect">
            <a:avLst/>
          </a:prstGeom>
        </p:spPr>
        <p:txBody>
          <a:bodyPr wrap="square">
            <a:spAutoFit/>
          </a:bodyPr>
          <a:lstStyle/>
          <a:p>
            <a:pPr>
              <a:spcBef>
                <a:spcPts val="500"/>
              </a:spcBef>
              <a:buFont typeface="Arial" pitchFamily="34" charset="0"/>
              <a:buChar char="•"/>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altLang="en-US" sz="2400" b="1" dirty="0">
                <a:solidFill>
                  <a:srgbClr val="000000"/>
                </a:solidFill>
              </a:rPr>
              <a:t>V</a:t>
            </a:r>
            <a:r>
              <a:rPr lang="en-US" altLang="en-US" sz="2400" b="1" baseline="-25000" dirty="0">
                <a:solidFill>
                  <a:srgbClr val="000000"/>
                </a:solidFill>
              </a:rPr>
              <a:t>i</a:t>
            </a:r>
            <a:r>
              <a:rPr lang="zh-CN" altLang="en-US" sz="2400" b="1" dirty="0">
                <a:solidFill>
                  <a:srgbClr val="000000"/>
                </a:solidFill>
              </a:rPr>
              <a:t>是一个多边形</a:t>
            </a:r>
            <a:r>
              <a:rPr lang="en-US" altLang="zh-CN" sz="2400" b="1" dirty="0">
                <a:solidFill>
                  <a:srgbClr val="000000"/>
                </a:solidFill>
              </a:rPr>
              <a:t>,</a:t>
            </a:r>
            <a:r>
              <a:rPr lang="zh-CN" altLang="en-US" sz="2400" b="1" dirty="0">
                <a:solidFill>
                  <a:srgbClr val="000000"/>
                </a:solidFill>
              </a:rPr>
              <a:t>任何落入这个多边形的点</a:t>
            </a:r>
            <a:r>
              <a:rPr lang="en-US" altLang="zh-CN" sz="2400" b="1" dirty="0">
                <a:solidFill>
                  <a:srgbClr val="000000"/>
                </a:solidFill>
              </a:rPr>
              <a:t>x</a:t>
            </a:r>
            <a:r>
              <a:rPr lang="zh-CN" altLang="en-US" sz="2400" b="1" dirty="0">
                <a:solidFill>
                  <a:srgbClr val="000000"/>
                </a:solidFill>
              </a:rPr>
              <a:t>距离点</a:t>
            </a:r>
            <a:r>
              <a:rPr lang="en-US" altLang="zh-CN" sz="2400" b="1" dirty="0">
                <a:solidFill>
                  <a:srgbClr val="000000"/>
                </a:solidFill>
              </a:rPr>
              <a:t>S</a:t>
            </a:r>
            <a:r>
              <a:rPr lang="en-US" altLang="zh-CN" sz="2400" b="1" baseline="-25000" dirty="0">
                <a:solidFill>
                  <a:srgbClr val="000000"/>
                </a:solidFill>
              </a:rPr>
              <a:t>i</a:t>
            </a:r>
            <a:r>
              <a:rPr lang="zh-CN" altLang="en-US" sz="2400" b="1" dirty="0">
                <a:solidFill>
                  <a:srgbClr val="000000"/>
                </a:solidFill>
              </a:rPr>
              <a:t>都比其他样本点的距离要近。</a:t>
            </a:r>
            <a:endParaRPr lang="en-US" sz="2400" b="1" dirty="0">
              <a:solidFill>
                <a:srgbClr val="000000"/>
              </a:solidFill>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b="1"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b="1" dirty="0">
              <a:solidFill>
                <a:srgbClr val="000000"/>
              </a:solidFill>
              <a:latin typeface="Comic Sans MS" pitchFamily="66" charset="0"/>
            </a:endParaRPr>
          </a:p>
          <a:p>
            <a:pPr>
              <a:lnSpc>
                <a:spcPct val="8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b="1" dirty="0">
              <a:solidFill>
                <a:srgbClr val="000000"/>
              </a:solidFill>
              <a:latin typeface="Comic Sans MS" pitchFamily="66" charset="0"/>
            </a:endParaRPr>
          </a:p>
        </p:txBody>
      </p:sp>
      <p:sp>
        <p:nvSpPr>
          <p:cNvPr id="59" name="灯片编号占位符 58"/>
          <p:cNvSpPr>
            <a:spLocks noGrp="1"/>
          </p:cNvSpPr>
          <p:nvPr>
            <p:ph type="sldNum" sz="quarter" idx="11"/>
          </p:nvPr>
        </p:nvSpPr>
        <p:spPr/>
        <p:txBody>
          <a:bodyPr/>
          <a:lstStyle/>
          <a:p>
            <a:pPr>
              <a:defRPr/>
            </a:pPr>
            <a:fld id="{31E287EE-1289-4991-82CE-EFE584F53F4F}" type="slidenum">
              <a:rPr lang="en-US" altLang="zh-CN" smtClean="0"/>
              <a:pPr>
                <a:defRPr/>
              </a:pPr>
              <a:t>20</a:t>
            </a:fld>
            <a:endParaRPr lang="en-US" altLang="zh-CN" dirty="0"/>
          </a:p>
        </p:txBody>
      </p:sp>
      <p:sp>
        <p:nvSpPr>
          <p:cNvPr id="61"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1143319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6" name="Picture 2"/>
          <p:cNvPicPr>
            <a:picLocks noChangeAspect="1" noChangeArrowheads="1"/>
          </p:cNvPicPr>
          <p:nvPr/>
        </p:nvPicPr>
        <p:blipFill>
          <a:blip r:embed="rId2" cstate="print"/>
          <a:srcRect/>
          <a:stretch>
            <a:fillRect/>
          </a:stretch>
        </p:blipFill>
        <p:spPr bwMode="auto">
          <a:xfrm>
            <a:off x="1524000" y="1000108"/>
            <a:ext cx="9144000" cy="3225800"/>
          </a:xfrm>
          <a:prstGeom prst="rect">
            <a:avLst/>
          </a:prstGeom>
          <a:noFill/>
          <a:ln w="9525">
            <a:noFill/>
            <a:miter lim="800000"/>
            <a:headEnd/>
            <a:tailEnd/>
          </a:ln>
        </p:spPr>
      </p:pic>
      <p:sp>
        <p:nvSpPr>
          <p:cNvPr id="8" name="内容占位符 2"/>
          <p:cNvSpPr>
            <a:spLocks noGrp="1"/>
          </p:cNvSpPr>
          <p:nvPr>
            <p:ph idx="4294967295"/>
          </p:nvPr>
        </p:nvSpPr>
        <p:spPr>
          <a:xfrm>
            <a:off x="2095472" y="4143380"/>
            <a:ext cx="8229600" cy="2357454"/>
          </a:xfrm>
        </p:spPr>
        <p:txBody>
          <a:bodyPr/>
          <a:lstStyle/>
          <a:p>
            <a:pPr>
              <a:buFont typeface="Wingdings" pitchFamily="2" charset="2"/>
              <a:buChar char="ü"/>
            </a:pPr>
            <a:r>
              <a:rPr lang="zh-CN" altLang="en-US" sz="2400" dirty="0">
                <a:latin typeface="Times New Roman" pitchFamily="18" charset="0"/>
              </a:rPr>
              <a:t>最近邻规则把特征空间分成一个个网格单元结构，称为</a:t>
            </a:r>
            <a:r>
              <a:rPr lang="en-US" altLang="zh-CN" sz="2400" dirty="0" err="1">
                <a:latin typeface="Times New Roman" pitchFamily="18" charset="0"/>
              </a:rPr>
              <a:t>Voronoi</a:t>
            </a:r>
            <a:r>
              <a:rPr lang="zh-CN" altLang="en-US" sz="2400" dirty="0">
                <a:latin typeface="Times New Roman" pitchFamily="18" charset="0"/>
              </a:rPr>
              <a:t>网格</a:t>
            </a:r>
            <a:r>
              <a:rPr lang="en-US" altLang="zh-CN" sz="2400" dirty="0">
                <a:latin typeface="Times New Roman" pitchFamily="18" charset="0"/>
              </a:rPr>
              <a:t>,</a:t>
            </a:r>
          </a:p>
          <a:p>
            <a:pPr>
              <a:buFont typeface="Wingdings" pitchFamily="2" charset="2"/>
              <a:buNone/>
            </a:pPr>
            <a:r>
              <a:rPr lang="zh-CN" altLang="en-US" sz="2400" dirty="0">
                <a:latin typeface="Times New Roman" pitchFamily="18" charset="0"/>
              </a:rPr>
              <a:t>    </a:t>
            </a:r>
            <a:r>
              <a:rPr lang="en-US" altLang="zh-CN" sz="2400" dirty="0">
                <a:latin typeface="Times New Roman" pitchFamily="18" charset="0"/>
              </a:rPr>
              <a:t>-</a:t>
            </a:r>
            <a:r>
              <a:rPr lang="zh-CN" altLang="en-US" sz="2400" dirty="0">
                <a:latin typeface="Times New Roman" pitchFamily="18" charset="0"/>
              </a:rPr>
              <a:t>每一个单元包含一个训练样本点</a:t>
            </a:r>
            <a:r>
              <a:rPr lang="en-US" altLang="zh-CN" sz="2400" dirty="0">
                <a:latin typeface="Times New Roman" pitchFamily="18" charset="0"/>
              </a:rPr>
              <a:t>x’,</a:t>
            </a:r>
            <a:r>
              <a:rPr lang="zh-CN" altLang="en-US" sz="2400" dirty="0">
                <a:latin typeface="Times New Roman" pitchFamily="18" charset="0"/>
              </a:rPr>
              <a:t>如果测试样本</a:t>
            </a:r>
            <a:r>
              <a:rPr lang="en-US" altLang="zh-CN" sz="2400" dirty="0">
                <a:latin typeface="Times New Roman" pitchFamily="18" charset="0"/>
              </a:rPr>
              <a:t>x</a:t>
            </a:r>
            <a:r>
              <a:rPr lang="zh-CN" altLang="en-US" sz="2400" dirty="0">
                <a:latin typeface="Times New Roman" pitchFamily="18" charset="0"/>
              </a:rPr>
              <a:t>落入该单元，</a:t>
            </a:r>
            <a:r>
              <a:rPr lang="en-US" altLang="zh-CN" sz="2400" dirty="0">
                <a:latin typeface="Times New Roman" pitchFamily="18" charset="0"/>
              </a:rPr>
              <a:t>x</a:t>
            </a:r>
            <a:r>
              <a:rPr lang="zh-CN" altLang="en-US" sz="2400" dirty="0">
                <a:latin typeface="Times New Roman" pitchFamily="18" charset="0"/>
              </a:rPr>
              <a:t>到</a:t>
            </a:r>
            <a:r>
              <a:rPr lang="en-US" altLang="zh-CN" sz="2400" dirty="0">
                <a:latin typeface="Times New Roman" pitchFamily="18" charset="0"/>
              </a:rPr>
              <a:t>x’</a:t>
            </a:r>
            <a:r>
              <a:rPr lang="zh-CN" altLang="en-US" sz="2400" dirty="0">
                <a:latin typeface="Times New Roman" pitchFamily="18" charset="0"/>
              </a:rPr>
              <a:t>的距离均小于到其他训练样本点的距离</a:t>
            </a:r>
          </a:p>
          <a:p>
            <a:pPr>
              <a:buFont typeface="Wingdings" pitchFamily="2" charset="2"/>
              <a:buNone/>
            </a:pPr>
            <a:r>
              <a:rPr lang="zh-CN" altLang="en-US" sz="2400" dirty="0">
                <a:latin typeface="Times New Roman" pitchFamily="18" charset="0"/>
              </a:rPr>
              <a:t>    </a:t>
            </a:r>
            <a:r>
              <a:rPr lang="en-US" altLang="zh-CN" sz="2400" dirty="0">
                <a:latin typeface="Times New Roman" pitchFamily="18" charset="0"/>
              </a:rPr>
              <a:t>-</a:t>
            </a:r>
            <a:r>
              <a:rPr lang="zh-CN" altLang="en-US" sz="2400" dirty="0">
                <a:latin typeface="Times New Roman" pitchFamily="18" charset="0"/>
              </a:rPr>
              <a:t>如果测试样本</a:t>
            </a:r>
            <a:r>
              <a:rPr lang="en-US" altLang="zh-CN" sz="2400" dirty="0">
                <a:latin typeface="Times New Roman" pitchFamily="18" charset="0"/>
              </a:rPr>
              <a:t>x</a:t>
            </a:r>
            <a:r>
              <a:rPr lang="zh-CN" altLang="en-US" sz="2400" dirty="0">
                <a:latin typeface="Times New Roman" pitchFamily="18" charset="0"/>
              </a:rPr>
              <a:t>落入该单元，则判别为</a:t>
            </a:r>
            <a:r>
              <a:rPr lang="en-US" altLang="zh-CN" sz="2400" dirty="0">
                <a:latin typeface="Times New Roman" pitchFamily="18" charset="0"/>
              </a:rPr>
              <a:t>x’</a:t>
            </a:r>
            <a:r>
              <a:rPr lang="zh-CN" altLang="en-US" sz="2400" dirty="0">
                <a:latin typeface="Times New Roman" pitchFamily="18" charset="0"/>
              </a:rPr>
              <a:t>所属的类别</a:t>
            </a:r>
            <a:endParaRPr lang="zh-CN" altLang="en-US" sz="2400" dirty="0"/>
          </a:p>
        </p:txBody>
      </p:sp>
      <p:sp>
        <p:nvSpPr>
          <p:cNvPr id="5" name="灯片编号占位符 4"/>
          <p:cNvSpPr>
            <a:spLocks noGrp="1"/>
          </p:cNvSpPr>
          <p:nvPr>
            <p:ph type="sldNum" sz="quarter" idx="11"/>
          </p:nvPr>
        </p:nvSpPr>
        <p:spPr/>
        <p:txBody>
          <a:bodyPr/>
          <a:lstStyle/>
          <a:p>
            <a:pPr>
              <a:defRPr/>
            </a:pPr>
            <a:fld id="{31E287EE-1289-4991-82CE-EFE584F53F4F}" type="slidenum">
              <a:rPr lang="en-US" altLang="zh-CN" smtClean="0"/>
              <a:pPr>
                <a:defRPr/>
              </a:pPr>
              <a:t>21</a:t>
            </a:fld>
            <a:endParaRPr lang="en-US" altLang="zh-CN" dirty="0"/>
          </a:p>
        </p:txBody>
      </p:sp>
      <p:sp>
        <p:nvSpPr>
          <p:cNvPr id="9" name="标题 1"/>
          <p:cNvSpPr>
            <a:spLocks noGrp="1"/>
          </p:cNvSpPr>
          <p:nvPr>
            <p:ph type="title"/>
          </p:nvPr>
        </p:nvSpPr>
        <p:spPr>
          <a:xfrm>
            <a:off x="406400" y="152401"/>
            <a:ext cx="8229600" cy="563563"/>
          </a:xfrm>
        </p:spPr>
        <p:txBody>
          <a:bodyPr/>
          <a:lstStyle/>
          <a:p>
            <a:r>
              <a:rPr lang="en-US" altLang="zh-CN" dirty="0" smtClean="0"/>
              <a:t>15.3.1 </a:t>
            </a:r>
            <a:r>
              <a:rPr lang="zh-CN" altLang="en-US" dirty="0" smtClean="0"/>
              <a:t>最近邻法</a:t>
            </a:r>
            <a:endParaRPr lang="zh-CN" altLang="en-US" dirty="0"/>
          </a:p>
        </p:txBody>
      </p:sp>
    </p:spTree>
    <p:extLst>
      <p:ext uri="{BB962C8B-B14F-4D97-AF65-F5344CB8AC3E}">
        <p14:creationId xmlns:p14="http://schemas.microsoft.com/office/powerpoint/2010/main" val="1897283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15.3.2 k-</a:t>
            </a:r>
            <a:r>
              <a:rPr lang="zh-CN" altLang="en-US" dirty="0" smtClean="0"/>
              <a:t>近邻法（</a:t>
            </a:r>
            <a:r>
              <a:rPr lang="en-US" altLang="zh-CN" dirty="0" err="1" smtClean="0"/>
              <a:t>kNN</a:t>
            </a:r>
            <a:r>
              <a:rPr lang="zh-CN" altLang="en-US" dirty="0" smtClean="0"/>
              <a:t>）</a:t>
            </a:r>
            <a:endParaRPr lang="zh-CN" altLang="en-US" dirty="0"/>
          </a:p>
        </p:txBody>
      </p:sp>
      <p:sp>
        <p:nvSpPr>
          <p:cNvPr id="3" name="内容占位符 2"/>
          <p:cNvSpPr>
            <a:spLocks noGrp="1"/>
          </p:cNvSpPr>
          <p:nvPr>
            <p:ph idx="1"/>
          </p:nvPr>
        </p:nvSpPr>
        <p:spPr>
          <a:xfrm>
            <a:off x="1828800" y="1066800"/>
            <a:ext cx="8624918" cy="5334000"/>
          </a:xfrm>
        </p:spPr>
        <p:txBody>
          <a:bodyPr/>
          <a:lstStyle/>
          <a:p>
            <a:pPr marL="0" indent="0">
              <a:lnSpc>
                <a:spcPct val="125000"/>
              </a:lnSpc>
              <a:buNone/>
            </a:pPr>
            <a:r>
              <a:rPr lang="zh-CN" altLang="en-US" sz="2400" b="1" dirty="0">
                <a:latin typeface="宋体" pitchFamily="2" charset="-122"/>
                <a:ea typeface="宋体" pitchFamily="2" charset="-122"/>
              </a:rPr>
              <a:t>最近邻法（一近邻法）的推广：</a:t>
            </a:r>
          </a:p>
          <a:p>
            <a:pPr marL="0" indent="0">
              <a:lnSpc>
                <a:spcPct val="125000"/>
              </a:lnSpc>
              <a:buNone/>
            </a:pPr>
            <a:r>
              <a:rPr lang="zh-CN" altLang="en-US" sz="2400" b="1" dirty="0">
                <a:latin typeface="宋体" pitchFamily="2" charset="-122"/>
                <a:ea typeface="宋体" pitchFamily="2" charset="-122"/>
              </a:rPr>
              <a:t>    找出   的</a:t>
            </a:r>
            <a:r>
              <a:rPr lang="en-US" altLang="zh-CN" sz="2400" b="1" dirty="0">
                <a:latin typeface="宋体" pitchFamily="2" charset="-122"/>
                <a:ea typeface="宋体" pitchFamily="2" charset="-122"/>
              </a:rPr>
              <a:t>k</a:t>
            </a:r>
            <a:r>
              <a:rPr lang="zh-CN" altLang="en-US" sz="2400" b="1" dirty="0">
                <a:latin typeface="宋体" pitchFamily="2" charset="-122"/>
                <a:ea typeface="宋体" pitchFamily="2" charset="-122"/>
              </a:rPr>
              <a:t>个近邻，看其中多数属于哪一类，则把   分到哪一类。</a:t>
            </a:r>
          </a:p>
          <a:p>
            <a:pPr marL="0" indent="0">
              <a:lnSpc>
                <a:spcPct val="125000"/>
              </a:lnSpc>
              <a:buNone/>
            </a:pPr>
            <a:r>
              <a:rPr lang="zh-CN" altLang="en-US" sz="2400" b="1" dirty="0">
                <a:latin typeface="宋体" pitchFamily="2" charset="-122"/>
                <a:ea typeface="宋体" pitchFamily="2" charset="-122"/>
              </a:rPr>
              <a:t>一般表示：   类   ，        ，  个样本。</a:t>
            </a:r>
          </a:p>
          <a:p>
            <a:pPr marL="0" indent="0">
              <a:lnSpc>
                <a:spcPct val="125000"/>
              </a:lnSpc>
              <a:buNone/>
            </a:pPr>
            <a:r>
              <a:rPr lang="zh-CN" altLang="en-US" sz="2400" b="1" dirty="0">
                <a:latin typeface="宋体" pitchFamily="2" charset="-122"/>
                <a:ea typeface="宋体" pitchFamily="2" charset="-122"/>
              </a:rPr>
              <a:t>	   ，         为   的   个近邻中属于    的样本数</a:t>
            </a:r>
          </a:p>
          <a:p>
            <a:pPr marL="0" indent="0">
              <a:lnSpc>
                <a:spcPct val="125000"/>
              </a:lnSpc>
              <a:buNone/>
            </a:pPr>
            <a:r>
              <a:rPr lang="zh-CN" altLang="en-US" sz="2400" b="1" dirty="0">
                <a:latin typeface="宋体" pitchFamily="2" charset="-122"/>
                <a:ea typeface="宋体" pitchFamily="2" charset="-122"/>
              </a:rPr>
              <a:t>	判别函数：         ， </a:t>
            </a:r>
          </a:p>
          <a:p>
            <a:pPr marL="0" indent="0">
              <a:lnSpc>
                <a:spcPct val="125000"/>
              </a:lnSpc>
              <a:buNone/>
            </a:pPr>
            <a:r>
              <a:rPr lang="zh-CN" altLang="en-US" sz="2400" b="1" dirty="0">
                <a:latin typeface="宋体" pitchFamily="2" charset="-122"/>
                <a:ea typeface="宋体" pitchFamily="2" charset="-122"/>
              </a:rPr>
              <a:t>	决策规则：  </a:t>
            </a:r>
            <a:r>
              <a:rPr lang="en-US" altLang="zh-CN" sz="2400" b="1" dirty="0">
                <a:latin typeface="宋体" pitchFamily="2" charset="-122"/>
                <a:ea typeface="宋体" pitchFamily="2" charset="-122"/>
              </a:rPr>
              <a:t>if               </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then </a:t>
            </a:r>
            <a:endParaRPr lang="zh-CN" altLang="en-US" sz="2400" b="1" dirty="0">
              <a:latin typeface="宋体" pitchFamily="2" charset="-122"/>
              <a:ea typeface="宋体"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22</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3201278" y="1643050"/>
          <a:ext cx="518458" cy="432048"/>
        </p:xfrm>
        <a:graphic>
          <a:graphicData uri="http://schemas.openxmlformats.org/presentationml/2006/ole">
            <mc:AlternateContent xmlns:mc="http://schemas.openxmlformats.org/markup-compatibility/2006">
              <mc:Choice xmlns:v="urn:schemas-microsoft-com:vml" Requires="v">
                <p:oleObj spid="_x0000_s288121" name="Equation" r:id="rId3" imgW="126835" imgH="139518" progId="Equation.DSMT4">
                  <p:embed/>
                </p:oleObj>
              </mc:Choice>
              <mc:Fallback>
                <p:oleObj name="Equation" r:id="rId3" imgW="126835" imgH="13951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278" y="1643050"/>
                        <a:ext cx="51845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nvPr>
        </p:nvGraphicFramePr>
        <p:xfrm>
          <a:off x="9336360" y="1643051"/>
          <a:ext cx="517696" cy="432048"/>
        </p:xfrm>
        <a:graphic>
          <a:graphicData uri="http://schemas.openxmlformats.org/presentationml/2006/ole">
            <mc:AlternateContent xmlns:mc="http://schemas.openxmlformats.org/markup-compatibility/2006">
              <mc:Choice xmlns:v="urn:schemas-microsoft-com:vml" Requires="v">
                <p:oleObj spid="_x0000_s288122" name="Equation" r:id="rId5" imgW="126720" imgH="139680" progId="Equation.DSMT4">
                  <p:embed/>
                </p:oleObj>
              </mc:Choice>
              <mc:Fallback>
                <p:oleObj name="Equation" r:id="rId5" imgW="12672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6360" y="1643051"/>
                        <a:ext cx="517696"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nvPr>
        </p:nvGraphicFramePr>
        <p:xfrm>
          <a:off x="3503712" y="2639762"/>
          <a:ext cx="432048" cy="432048"/>
        </p:xfrm>
        <a:graphic>
          <a:graphicData uri="http://schemas.openxmlformats.org/presentationml/2006/ole">
            <mc:AlternateContent xmlns:mc="http://schemas.openxmlformats.org/markup-compatibility/2006">
              <mc:Choice xmlns:v="urn:schemas-microsoft-com:vml" Requires="v">
                <p:oleObj spid="_x0000_s288123" name="Equation" r:id="rId7" imgW="114201" imgH="139579" progId="Equation.DSMT4">
                  <p:embed/>
                </p:oleObj>
              </mc:Choice>
              <mc:Fallback>
                <p:oleObj name="Equation" r:id="rId7" imgW="114201" imgH="13957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712" y="2639762"/>
                        <a:ext cx="43204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nvPr>
        </p:nvGraphicFramePr>
        <p:xfrm>
          <a:off x="4295800" y="2567754"/>
          <a:ext cx="360040" cy="504056"/>
        </p:xfrm>
        <a:graphic>
          <a:graphicData uri="http://schemas.openxmlformats.org/presentationml/2006/ole">
            <mc:AlternateContent xmlns:mc="http://schemas.openxmlformats.org/markup-compatibility/2006">
              <mc:Choice xmlns:v="urn:schemas-microsoft-com:vml" Requires="v">
                <p:oleObj spid="_x0000_s288124" name="Equation" r:id="rId9" imgW="177646" imgH="228402" progId="Equation.DSMT4">
                  <p:embed/>
                </p:oleObj>
              </mc:Choice>
              <mc:Fallback>
                <p:oleObj name="Equation" r:id="rId9" imgW="177646" imgH="22840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5800" y="2567754"/>
                        <a:ext cx="36004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nvPr>
        </p:nvGraphicFramePr>
        <p:xfrm>
          <a:off x="4943872" y="2639762"/>
          <a:ext cx="1325940" cy="432048"/>
        </p:xfrm>
        <a:graphic>
          <a:graphicData uri="http://schemas.openxmlformats.org/presentationml/2006/ole">
            <mc:AlternateContent xmlns:mc="http://schemas.openxmlformats.org/markup-compatibility/2006">
              <mc:Choice xmlns:v="urn:schemas-microsoft-com:vml" Requires="v">
                <p:oleObj spid="_x0000_s288125" name="Equation" r:id="rId11" imgW="622030" imgH="203112" progId="Equation.DSMT4">
                  <p:embed/>
                </p:oleObj>
              </mc:Choice>
              <mc:Fallback>
                <p:oleObj name="Equation" r:id="rId11" imgW="622030" imgH="2031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3872" y="2639762"/>
                        <a:ext cx="132594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nvPr>
        </p:nvGraphicFramePr>
        <p:xfrm>
          <a:off x="6456041" y="2711770"/>
          <a:ext cx="360040" cy="360040"/>
        </p:xfrm>
        <a:graphic>
          <a:graphicData uri="http://schemas.openxmlformats.org/presentationml/2006/ole">
            <mc:AlternateContent xmlns:mc="http://schemas.openxmlformats.org/markup-compatibility/2006">
              <mc:Choice xmlns:v="urn:schemas-microsoft-com:vml" Requires="v">
                <p:oleObj spid="_x0000_s288126" name="Equation" r:id="rId13" imgW="177492" imgH="177492" progId="Equation.DSMT4">
                  <p:embed/>
                </p:oleObj>
              </mc:Choice>
              <mc:Fallback>
                <p:oleObj name="Equation" r:id="rId13" imgW="177492" imgH="17749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56041" y="2711770"/>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nvPr>
        </p:nvGraphicFramePr>
        <p:xfrm>
          <a:off x="2881290" y="3143248"/>
          <a:ext cx="432048" cy="504056"/>
        </p:xfrm>
        <a:graphic>
          <a:graphicData uri="http://schemas.openxmlformats.org/presentationml/2006/ole">
            <mc:AlternateContent xmlns:mc="http://schemas.openxmlformats.org/markup-compatibility/2006">
              <mc:Choice xmlns:v="urn:schemas-microsoft-com:vml" Requires="v">
                <p:oleObj spid="_x0000_s288127" name="Equation" r:id="rId15" imgW="152334" imgH="228501" progId="Equation.DSMT4">
                  <p:embed/>
                </p:oleObj>
              </mc:Choice>
              <mc:Fallback>
                <p:oleObj name="Equation" r:id="rId15" imgW="152334"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1290" y="3143248"/>
                        <a:ext cx="432048"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nvPr>
        </p:nvGraphicFramePr>
        <p:xfrm>
          <a:off x="3452795" y="3143248"/>
          <a:ext cx="1529549" cy="504056"/>
        </p:xfrm>
        <a:graphic>
          <a:graphicData uri="http://schemas.openxmlformats.org/presentationml/2006/ole">
            <mc:AlternateContent xmlns:mc="http://schemas.openxmlformats.org/markup-compatibility/2006">
              <mc:Choice xmlns:v="urn:schemas-microsoft-com:vml" Requires="v">
                <p:oleObj spid="_x0000_s288128" name="Equation" r:id="rId17" imgW="622030" imgH="203112" progId="Equation.DSMT4">
                  <p:embed/>
                </p:oleObj>
              </mc:Choice>
              <mc:Fallback>
                <p:oleObj name="Equation" r:id="rId17" imgW="622030" imgH="203112"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2795" y="3143248"/>
                        <a:ext cx="152954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nvPr>
        </p:nvGraphicFramePr>
        <p:xfrm>
          <a:off x="5310182" y="3211266"/>
          <a:ext cx="345638" cy="432048"/>
        </p:xfrm>
        <a:graphic>
          <a:graphicData uri="http://schemas.openxmlformats.org/presentationml/2006/ole">
            <mc:AlternateContent xmlns:mc="http://schemas.openxmlformats.org/markup-compatibility/2006">
              <mc:Choice xmlns:v="urn:schemas-microsoft-com:vml" Requires="v">
                <p:oleObj spid="_x0000_s288129" name="Equation" r:id="rId19" imgW="126835" imgH="139518" progId="Equation.DSMT4">
                  <p:embed/>
                </p:oleObj>
              </mc:Choice>
              <mc:Fallback>
                <p:oleObj name="Equation" r:id="rId19" imgW="126835" imgH="139518"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10182" y="3211266"/>
                        <a:ext cx="34563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nvPr>
        </p:nvGraphicFramePr>
        <p:xfrm>
          <a:off x="6093150" y="3143249"/>
          <a:ext cx="360040" cy="420047"/>
        </p:xfrm>
        <a:graphic>
          <a:graphicData uri="http://schemas.openxmlformats.org/presentationml/2006/ole">
            <mc:AlternateContent xmlns:mc="http://schemas.openxmlformats.org/markup-compatibility/2006">
              <mc:Choice xmlns:v="urn:schemas-microsoft-com:vml" Requires="v">
                <p:oleObj spid="_x0000_s288130" name="Equation" r:id="rId21" imgW="126725" imgH="177415" progId="Equation.DSMT4">
                  <p:embed/>
                </p:oleObj>
              </mc:Choice>
              <mc:Fallback>
                <p:oleObj name="Equation" r:id="rId21" imgW="126725" imgH="17741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3150" y="3143249"/>
                        <a:ext cx="360040" cy="420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9"/>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nvPr>
        </p:nvGraphicFramePr>
        <p:xfrm>
          <a:off x="8400256" y="3143248"/>
          <a:ext cx="504056" cy="504056"/>
        </p:xfrm>
        <a:graphic>
          <a:graphicData uri="http://schemas.openxmlformats.org/presentationml/2006/ole">
            <mc:AlternateContent xmlns:mc="http://schemas.openxmlformats.org/markup-compatibility/2006">
              <mc:Choice xmlns:v="urn:schemas-microsoft-com:vml" Requires="v">
                <p:oleObj spid="_x0000_s288131" name="Equation" r:id="rId23" imgW="177646" imgH="228402" progId="Equation.DSMT4">
                  <p:embed/>
                </p:oleObj>
              </mc:Choice>
              <mc:Fallback>
                <p:oleObj name="Equation" r:id="rId23" imgW="177646" imgH="228402"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400256" y="3143248"/>
                        <a:ext cx="50405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31"/>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nvPr>
        </p:nvGraphicFramePr>
        <p:xfrm>
          <a:off x="4367808" y="3643315"/>
          <a:ext cx="1401908" cy="504057"/>
        </p:xfrm>
        <a:graphic>
          <a:graphicData uri="http://schemas.openxmlformats.org/presentationml/2006/ole">
            <mc:AlternateContent xmlns:mc="http://schemas.openxmlformats.org/markup-compatibility/2006">
              <mc:Choice xmlns:v="urn:schemas-microsoft-com:vml" Requires="v">
                <p:oleObj spid="_x0000_s288132" name="Equation" r:id="rId25" imgW="647700" imgH="228600" progId="Equation.DSMT4">
                  <p:embed/>
                </p:oleObj>
              </mc:Choice>
              <mc:Fallback>
                <p:oleObj name="Equation" r:id="rId25" imgW="647700" imgH="2286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67808" y="3643315"/>
                        <a:ext cx="1401908" cy="504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3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nvPr>
        </p:nvGraphicFramePr>
        <p:xfrm>
          <a:off x="6096000" y="3571876"/>
          <a:ext cx="1566174" cy="504056"/>
        </p:xfrm>
        <a:graphic>
          <a:graphicData uri="http://schemas.openxmlformats.org/presentationml/2006/ole">
            <mc:AlternateContent xmlns:mc="http://schemas.openxmlformats.org/markup-compatibility/2006">
              <mc:Choice xmlns:v="urn:schemas-microsoft-com:vml" Requires="v">
                <p:oleObj spid="_x0000_s288133" name="Equation" r:id="rId27" imgW="622030" imgH="203112" progId="Equation.DSMT4">
                  <p:embed/>
                </p:oleObj>
              </mc:Choice>
              <mc:Fallback>
                <p:oleObj name="Equation" r:id="rId27" imgW="622030" imgH="203112"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96000" y="3571876"/>
                        <a:ext cx="1566174"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3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nvPr>
        </p:nvGraphicFramePr>
        <p:xfrm>
          <a:off x="5112476" y="4219948"/>
          <a:ext cx="1967049" cy="576064"/>
        </p:xfrm>
        <a:graphic>
          <a:graphicData uri="http://schemas.openxmlformats.org/presentationml/2006/ole">
            <mc:AlternateContent xmlns:mc="http://schemas.openxmlformats.org/markup-compatibility/2006">
              <mc:Choice xmlns:v="urn:schemas-microsoft-com:vml" Requires="v">
                <p:oleObj spid="_x0000_s288134" name="Equation" r:id="rId29" imgW="977476" imgH="291973" progId="Equation.DSMT4">
                  <p:embed/>
                </p:oleObj>
              </mc:Choice>
              <mc:Fallback>
                <p:oleObj name="Equation" r:id="rId29" imgW="977476" imgH="291973"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12476" y="4219948"/>
                        <a:ext cx="1967049"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nvPr>
        </p:nvGraphicFramePr>
        <p:xfrm>
          <a:off x="8472264" y="4214818"/>
          <a:ext cx="1008112" cy="576064"/>
        </p:xfrm>
        <a:graphic>
          <a:graphicData uri="http://schemas.openxmlformats.org/presentationml/2006/ole">
            <mc:AlternateContent xmlns:mc="http://schemas.openxmlformats.org/markup-compatibility/2006">
              <mc:Choice xmlns:v="urn:schemas-microsoft-com:vml" Requires="v">
                <p:oleObj spid="_x0000_s288135" name="Equation" r:id="rId31" imgW="431613" imgH="241195" progId="Equation.DSMT4">
                  <p:embed/>
                </p:oleObj>
              </mc:Choice>
              <mc:Fallback>
                <p:oleObj name="Equation" r:id="rId31" imgW="431613" imgH="241195"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472264" y="4214818"/>
                        <a:ext cx="1008112"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 name="Picture 2"/>
          <p:cNvPicPr>
            <a:picLocks noChangeAspect="1" noChangeArrowheads="1"/>
          </p:cNvPicPr>
          <p:nvPr/>
        </p:nvPicPr>
        <p:blipFill>
          <a:blip r:embed="rId33" cstate="print"/>
          <a:srcRect/>
          <a:stretch>
            <a:fillRect/>
          </a:stretch>
        </p:blipFill>
        <p:spPr bwMode="auto">
          <a:xfrm>
            <a:off x="6883210" y="4714884"/>
            <a:ext cx="2141722" cy="2071678"/>
          </a:xfrm>
          <a:prstGeom prst="rect">
            <a:avLst/>
          </a:prstGeom>
          <a:noFill/>
          <a:ln w="9525">
            <a:noFill/>
            <a:miter lim="800000"/>
            <a:headEnd/>
            <a:tailEnd/>
          </a:ln>
        </p:spPr>
      </p:pic>
      <p:sp>
        <p:nvSpPr>
          <p:cNvPr id="35" name="Rectangle 6"/>
          <p:cNvSpPr>
            <a:spLocks noChangeArrowheads="1"/>
          </p:cNvSpPr>
          <p:nvPr/>
        </p:nvSpPr>
        <p:spPr bwMode="auto">
          <a:xfrm>
            <a:off x="2381224" y="5014754"/>
            <a:ext cx="4214842" cy="1200329"/>
          </a:xfrm>
          <a:prstGeom prst="rect">
            <a:avLst/>
          </a:prstGeom>
          <a:noFill/>
          <a:ln w="9525">
            <a:noFill/>
            <a:miter lim="800000"/>
            <a:headEnd/>
            <a:tailEnd/>
          </a:ln>
        </p:spPr>
        <p:txBody>
          <a:bodyPr wrap="square" anchor="ctr">
            <a:spAutoFit/>
          </a:bodyPr>
          <a:lstStyle/>
          <a:p>
            <a:pPr eaLnBrk="0" hangingPunct="0"/>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的分类，是通过统计最邻近的</a:t>
            </a:r>
            <a:r>
              <a:rPr lang="en-US" altLang="zh-CN" sz="2400" b="1" dirty="0">
                <a:latin typeface="宋体" pitchFamily="2" charset="-122"/>
                <a:ea typeface="宋体" pitchFamily="2" charset="-122"/>
              </a:rPr>
              <a:t>k</a:t>
            </a:r>
            <a:r>
              <a:rPr lang="zh-CN" altLang="en-US" sz="2400" b="1" dirty="0">
                <a:latin typeface="宋体" pitchFamily="2" charset="-122"/>
                <a:ea typeface="宋体" pitchFamily="2" charset="-122"/>
              </a:rPr>
              <a:t>个样本的属性，用投票法将最常见的类别标示</a:t>
            </a:r>
            <a:r>
              <a:rPr lang="en-US" altLang="zh-CN" sz="2400" b="1" dirty="0">
                <a:latin typeface="宋体" pitchFamily="2" charset="-122"/>
                <a:ea typeface="宋体" pitchFamily="2" charset="-122"/>
              </a:rPr>
              <a:t>x</a:t>
            </a:r>
            <a:endParaRPr lang="zh-CN" altLang="en-US" sz="2400" b="1" dirty="0">
              <a:latin typeface="宋体" pitchFamily="2" charset="-122"/>
              <a:ea typeface="宋体" pitchFamily="2" charset="-122"/>
            </a:endParaRPr>
          </a:p>
        </p:txBody>
      </p:sp>
    </p:spTree>
    <p:extLst>
      <p:ext uri="{BB962C8B-B14F-4D97-AF65-F5344CB8AC3E}">
        <p14:creationId xmlns:p14="http://schemas.microsoft.com/office/powerpoint/2010/main" val="427674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30" name="Picture 18" descr="ms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2336" y="2780928"/>
            <a:ext cx="4488160" cy="40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15.3.2 k-</a:t>
            </a:r>
            <a:r>
              <a:rPr lang="zh-CN" altLang="en-US" dirty="0" smtClean="0"/>
              <a:t>近邻法（</a:t>
            </a:r>
            <a:r>
              <a:rPr lang="en-US" altLang="zh-CN" dirty="0" err="1" smtClean="0"/>
              <a:t>kNN</a:t>
            </a:r>
            <a:r>
              <a:rPr lang="zh-CN" altLang="en-US" dirty="0" smtClean="0"/>
              <a:t>）</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zh-CN" sz="2400" b="1" dirty="0">
                <a:latin typeface="宋体" pitchFamily="2" charset="-122"/>
                <a:ea typeface="宋体" pitchFamily="2" charset="-122"/>
              </a:rPr>
              <a:t>渐近平均错误率的界：</a:t>
            </a:r>
          </a:p>
          <a:p>
            <a:pPr marL="0" indent="0">
              <a:lnSpc>
                <a:spcPct val="150000"/>
              </a:lnSpc>
              <a:spcBef>
                <a:spcPts val="0"/>
              </a:spcBef>
              <a:buNone/>
            </a:pPr>
            <a:r>
              <a:rPr lang="zh-CN" altLang="en-US" sz="2400" b="1" dirty="0">
                <a:latin typeface="宋体" pitchFamily="2" charset="-122"/>
                <a:ea typeface="宋体" pitchFamily="2" charset="-122"/>
              </a:rPr>
              <a:t>     无穷大时，   越大，  的上限越低（越靠近下限）。但   应始终是   中的一小部分，保证  个近邻均充分接近 </a:t>
            </a:r>
            <a:endParaRPr lang="en-US" altLang="zh-CN" sz="2400" b="1" dirty="0">
              <a:latin typeface="宋体" pitchFamily="2" charset="-122"/>
              <a:ea typeface="宋体" pitchFamily="2" charset="-122"/>
            </a:endParaRPr>
          </a:p>
          <a:p>
            <a:pPr marL="0" indent="0">
              <a:lnSpc>
                <a:spcPct val="150000"/>
              </a:lnSpc>
              <a:spcBef>
                <a:spcPts val="0"/>
              </a:spcBef>
              <a:buNone/>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 。否则这一关系不成立。</a:t>
            </a: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一般来说，总有</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或者简化为	 </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23</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207772299"/>
              </p:ext>
            </p:extLst>
          </p:nvPr>
        </p:nvGraphicFramePr>
        <p:xfrm>
          <a:off x="839416" y="1772816"/>
          <a:ext cx="300033" cy="360040"/>
        </p:xfrm>
        <a:graphic>
          <a:graphicData uri="http://schemas.openxmlformats.org/presentationml/2006/ole">
            <mc:AlternateContent xmlns:mc="http://schemas.openxmlformats.org/markup-compatibility/2006">
              <mc:Choice xmlns:v="urn:schemas-microsoft-com:vml" Requires="v">
                <p:oleObj spid="_x0000_s289004" name="Equation" r:id="rId4" imgW="177492" imgH="177492" progId="Equation.DSMT4">
                  <p:embed/>
                </p:oleObj>
              </mc:Choice>
              <mc:Fallback>
                <p:oleObj name="Equation" r:id="rId4" imgW="177492" imgH="17749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416" y="1772816"/>
                        <a:ext cx="300033"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151712069"/>
              </p:ext>
            </p:extLst>
          </p:nvPr>
        </p:nvGraphicFramePr>
        <p:xfrm>
          <a:off x="2711623" y="1700808"/>
          <a:ext cx="504056" cy="432048"/>
        </p:xfrm>
        <a:graphic>
          <a:graphicData uri="http://schemas.openxmlformats.org/presentationml/2006/ole">
            <mc:AlternateContent xmlns:mc="http://schemas.openxmlformats.org/markup-compatibility/2006">
              <mc:Choice xmlns:v="urn:schemas-microsoft-com:vml" Requires="v">
                <p:oleObj spid="_x0000_s289005" name="Equation" r:id="rId6" imgW="126725" imgH="177415" progId="Equation.DSMT4">
                  <p:embed/>
                </p:oleObj>
              </mc:Choice>
              <mc:Fallback>
                <p:oleObj name="Equation" r:id="rId6" imgW="126725" imgH="17741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1623" y="1700808"/>
                        <a:ext cx="504056"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827383418"/>
              </p:ext>
            </p:extLst>
          </p:nvPr>
        </p:nvGraphicFramePr>
        <p:xfrm>
          <a:off x="3935759" y="1700808"/>
          <a:ext cx="432048" cy="518458"/>
        </p:xfrm>
        <a:graphic>
          <a:graphicData uri="http://schemas.openxmlformats.org/presentationml/2006/ole">
            <mc:AlternateContent xmlns:mc="http://schemas.openxmlformats.org/markup-compatibility/2006">
              <mc:Choice xmlns:v="urn:schemas-microsoft-com:vml" Requires="v">
                <p:oleObj spid="_x0000_s289006" name="Equation" r:id="rId8" imgW="177646" imgH="228402" progId="Equation.DSMT4">
                  <p:embed/>
                </p:oleObj>
              </mc:Choice>
              <mc:Fallback>
                <p:oleObj name="Equation" r:id="rId8" imgW="177646" imgH="22840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5759" y="1700808"/>
                        <a:ext cx="432048" cy="518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99500645"/>
              </p:ext>
            </p:extLst>
          </p:nvPr>
        </p:nvGraphicFramePr>
        <p:xfrm>
          <a:off x="8904312" y="1707171"/>
          <a:ext cx="503237" cy="433387"/>
        </p:xfrm>
        <a:graphic>
          <a:graphicData uri="http://schemas.openxmlformats.org/presentationml/2006/ole">
            <mc:AlternateContent xmlns:mc="http://schemas.openxmlformats.org/markup-compatibility/2006">
              <mc:Choice xmlns:v="urn:schemas-microsoft-com:vml" Requires="v">
                <p:oleObj spid="_x0000_s289007" name="Equation" r:id="rId10" imgW="126725" imgH="177415" progId="Equation.DSMT4">
                  <p:embed/>
                </p:oleObj>
              </mc:Choice>
              <mc:Fallback>
                <p:oleObj name="Equation" r:id="rId10" imgW="126725" imgH="17741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4312" y="1707171"/>
                        <a:ext cx="503237"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280678253"/>
              </p:ext>
            </p:extLst>
          </p:nvPr>
        </p:nvGraphicFramePr>
        <p:xfrm>
          <a:off x="10531649" y="1772816"/>
          <a:ext cx="360040" cy="360040"/>
        </p:xfrm>
        <a:graphic>
          <a:graphicData uri="http://schemas.openxmlformats.org/presentationml/2006/ole">
            <mc:AlternateContent xmlns:mc="http://schemas.openxmlformats.org/markup-compatibility/2006">
              <mc:Choice xmlns:v="urn:schemas-microsoft-com:vml" Requires="v">
                <p:oleObj spid="_x0000_s289008" name="Equation" r:id="rId11" imgW="177492" imgH="177492" progId="Equation.DSMT4">
                  <p:embed/>
                </p:oleObj>
              </mc:Choice>
              <mc:Fallback>
                <p:oleObj name="Equation" r:id="rId11" imgW="177492" imgH="17749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1649" y="1772816"/>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151362582"/>
              </p:ext>
            </p:extLst>
          </p:nvPr>
        </p:nvGraphicFramePr>
        <p:xfrm>
          <a:off x="2640857" y="2266998"/>
          <a:ext cx="503238" cy="433388"/>
        </p:xfrm>
        <a:graphic>
          <a:graphicData uri="http://schemas.openxmlformats.org/presentationml/2006/ole">
            <mc:AlternateContent xmlns:mc="http://schemas.openxmlformats.org/markup-compatibility/2006">
              <mc:Choice xmlns:v="urn:schemas-microsoft-com:vml" Requires="v">
                <p:oleObj spid="_x0000_s289009" name="Equation" r:id="rId12" imgW="126725" imgH="177415" progId="Equation.DSMT4">
                  <p:embed/>
                </p:oleObj>
              </mc:Choice>
              <mc:Fallback>
                <p:oleObj name="Equation" r:id="rId12" imgW="126725" imgH="17741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857" y="2266998"/>
                        <a:ext cx="503238"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147136770"/>
              </p:ext>
            </p:extLst>
          </p:nvPr>
        </p:nvGraphicFramePr>
        <p:xfrm>
          <a:off x="587388" y="2838872"/>
          <a:ext cx="504056" cy="360040"/>
        </p:xfrm>
        <a:graphic>
          <a:graphicData uri="http://schemas.openxmlformats.org/presentationml/2006/ole">
            <mc:AlternateContent xmlns:mc="http://schemas.openxmlformats.org/markup-compatibility/2006">
              <mc:Choice xmlns:v="urn:schemas-microsoft-com:vml" Requires="v">
                <p:oleObj spid="_x0000_s289010" name="Equation" r:id="rId13" imgW="126835" imgH="139518" progId="Equation.DSMT4">
                  <p:embed/>
                </p:oleObj>
              </mc:Choice>
              <mc:Fallback>
                <p:oleObj name="Equation" r:id="rId13" imgW="126835" imgH="13951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388" y="2838872"/>
                        <a:ext cx="50405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045400600"/>
              </p:ext>
            </p:extLst>
          </p:nvPr>
        </p:nvGraphicFramePr>
        <p:xfrm>
          <a:off x="1487488" y="4448269"/>
          <a:ext cx="3917236" cy="1008112"/>
        </p:xfrm>
        <a:graphic>
          <a:graphicData uri="http://schemas.openxmlformats.org/presentationml/2006/ole">
            <mc:AlternateContent xmlns:mc="http://schemas.openxmlformats.org/markup-compatibility/2006">
              <mc:Choice xmlns:v="urn:schemas-microsoft-com:vml" Requires="v">
                <p:oleObj spid="_x0000_s289011" name="Equation" r:id="rId15" imgW="1688367" imgH="431613" progId="Equation.DSMT4">
                  <p:embed/>
                </p:oleObj>
              </mc:Choice>
              <mc:Fallback>
                <p:oleObj name="Equation" r:id="rId15" imgW="1688367" imgH="431613"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7488" y="4448269"/>
                        <a:ext cx="391723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312902377"/>
              </p:ext>
            </p:extLst>
          </p:nvPr>
        </p:nvGraphicFramePr>
        <p:xfrm>
          <a:off x="2711623" y="5581752"/>
          <a:ext cx="2137199" cy="570356"/>
        </p:xfrm>
        <a:graphic>
          <a:graphicData uri="http://schemas.openxmlformats.org/presentationml/2006/ole">
            <mc:AlternateContent xmlns:mc="http://schemas.openxmlformats.org/markup-compatibility/2006">
              <mc:Choice xmlns:v="urn:schemas-microsoft-com:vml" Requires="v">
                <p:oleObj spid="_x0000_s289012" name="Equation" r:id="rId17" imgW="863225" imgH="241195" progId="Equation.DSMT4">
                  <p:embed/>
                </p:oleObj>
              </mc:Choice>
              <mc:Fallback>
                <p:oleObj name="Equation" r:id="rId17" imgW="863225" imgH="241195"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11623" y="5581752"/>
                        <a:ext cx="2137199" cy="570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椭圆 20"/>
          <p:cNvSpPr/>
          <p:nvPr/>
        </p:nvSpPr>
        <p:spPr>
          <a:xfrm>
            <a:off x="4251605" y="4676042"/>
            <a:ext cx="259766" cy="649188"/>
          </a:xfrm>
          <a:prstGeom prst="ellipse">
            <a:avLst/>
          </a:prstGeom>
          <a:ln>
            <a:solidFill>
              <a:srgbClr val="FF0000"/>
            </a:solidFill>
          </a:ln>
        </p:spPr>
        <p:txBody>
          <a:bodyPr wrap="none" rtlCol="0" anchor="ctr">
            <a:spAutoFit/>
          </a:bodyPr>
          <a:lstStyle/>
          <a:p>
            <a:pPr algn="ctr"/>
            <a:endParaRPr lang="zh-CN" altLang="en-US" sz="2400" kern="100" dirty="0">
              <a:ea typeface="宋体"/>
              <a:cs typeface="Times New Roman"/>
            </a:endParaRPr>
          </a:p>
        </p:txBody>
      </p:sp>
      <p:sp>
        <p:nvSpPr>
          <p:cNvPr id="30" name="椭圆 29"/>
          <p:cNvSpPr/>
          <p:nvPr/>
        </p:nvSpPr>
        <p:spPr>
          <a:xfrm>
            <a:off x="4238612" y="1643050"/>
            <a:ext cx="5500726" cy="649188"/>
          </a:xfrm>
          <a:prstGeom prst="ellipse">
            <a:avLst/>
          </a:prstGeom>
          <a:ln>
            <a:solidFill>
              <a:srgbClr val="FF0000"/>
            </a:solidFill>
          </a:ln>
        </p:spPr>
        <p:txBody>
          <a:bodyPr wrap="square" rtlCol="0" anchor="ctr">
            <a:spAutoFit/>
          </a:bodyPr>
          <a:lstStyle/>
          <a:p>
            <a:pPr algn="ctr"/>
            <a:endParaRPr lang="zh-CN" altLang="en-US" sz="2400" kern="100" dirty="0">
              <a:ea typeface="宋体"/>
              <a:cs typeface="Times New Roman"/>
            </a:endParaRPr>
          </a:p>
        </p:txBody>
      </p:sp>
    </p:spTree>
    <p:extLst>
      <p:ext uri="{BB962C8B-B14F-4D97-AF65-F5344CB8AC3E}">
        <p14:creationId xmlns:p14="http://schemas.microsoft.com/office/powerpoint/2010/main" val="711548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内容占位符 2"/>
          <p:cNvSpPr>
            <a:spLocks noGrp="1"/>
          </p:cNvSpPr>
          <p:nvPr>
            <p:ph idx="1"/>
          </p:nvPr>
        </p:nvSpPr>
        <p:spPr/>
        <p:txBody>
          <a:bodyPr/>
          <a:lstStyle/>
          <a:p>
            <a:pPr>
              <a:buFont typeface="Wingdings" pitchFamily="2" charset="2"/>
              <a:buChar char="ü"/>
            </a:pPr>
            <a:r>
              <a:rPr lang="zh-CN" altLang="en-US" sz="2400" b="1" dirty="0"/>
              <a:t>如果</a:t>
            </a:r>
            <a:r>
              <a:rPr lang="en-US" altLang="zh-CN" sz="2400" b="1" dirty="0"/>
              <a:t>k</a:t>
            </a:r>
            <a:r>
              <a:rPr lang="zh-CN" altLang="en-US" sz="2400" b="1" dirty="0"/>
              <a:t>近邻大多数被标记为</a:t>
            </a:r>
            <a:r>
              <a:rPr lang="el-GR" altLang="en-US" sz="2400" b="1" i="1" dirty="0"/>
              <a:t>ω</a:t>
            </a:r>
            <a:r>
              <a:rPr lang="en-US" altLang="zh-CN" sz="2400" b="1" baseline="-25000" dirty="0"/>
              <a:t>m </a:t>
            </a:r>
            <a:r>
              <a:rPr lang="zh-CN" altLang="en-US" sz="2400" b="1" dirty="0"/>
              <a:t>类，作出这样选择的概率为（两类问题）</a:t>
            </a:r>
            <a:endParaRPr lang="en-US" sz="2400" b="1" dirty="0"/>
          </a:p>
          <a:p>
            <a:pPr>
              <a:buFont typeface="Wingdings" pitchFamily="2" charset="2"/>
              <a:buChar char="ü"/>
            </a:pPr>
            <a:endParaRPr lang="en-US" sz="2400" b="1" dirty="0"/>
          </a:p>
          <a:p>
            <a:endParaRPr lang="en-US" sz="2400" b="1" dirty="0"/>
          </a:p>
          <a:p>
            <a:endParaRPr lang="en-US" sz="2400" b="1" dirty="0"/>
          </a:p>
          <a:p>
            <a:pPr>
              <a:buFont typeface="Wingdings" pitchFamily="2" charset="2"/>
              <a:buNone/>
            </a:pPr>
            <a:endParaRPr lang="zh-CN" altLang="en-US" sz="2400" b="1" dirty="0"/>
          </a:p>
        </p:txBody>
      </p:sp>
      <p:graphicFrame>
        <p:nvGraphicFramePr>
          <p:cNvPr id="106498" name="Object 4"/>
          <p:cNvGraphicFramePr>
            <a:graphicFrameLocks noChangeAspect="1"/>
          </p:cNvGraphicFramePr>
          <p:nvPr/>
        </p:nvGraphicFramePr>
        <p:xfrm>
          <a:off x="3881422" y="1857364"/>
          <a:ext cx="4297362" cy="858838"/>
        </p:xfrm>
        <a:graphic>
          <a:graphicData uri="http://schemas.openxmlformats.org/presentationml/2006/ole">
            <mc:AlternateContent xmlns:mc="http://schemas.openxmlformats.org/markup-compatibility/2006">
              <mc:Choice xmlns:v="urn:schemas-microsoft-com:vml" Requires="v">
                <p:oleObj spid="_x0000_s289819" r:id="rId4" imgW="2273617" imgH="457517" progId="Equation.DSMT4">
                  <p:embed/>
                </p:oleObj>
              </mc:Choice>
              <mc:Fallback>
                <p:oleObj r:id="rId4" imgW="2273617" imgH="4575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422" y="1857364"/>
                        <a:ext cx="4297362" cy="85883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7" name="内容占位符 2"/>
          <p:cNvSpPr txBox="1">
            <a:spLocks/>
          </p:cNvSpPr>
          <p:nvPr/>
        </p:nvSpPr>
        <p:spPr bwMode="gray">
          <a:xfrm>
            <a:off x="1881158" y="2786058"/>
            <a:ext cx="8458200" cy="1428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2"/>
              </a:buClr>
              <a:defRPr/>
            </a:pPr>
            <a:r>
              <a:rPr lang="zh-CN" altLang="en-US" sz="2400" b="1" kern="0" dirty="0">
                <a:latin typeface="+mn-lt"/>
              </a:rPr>
              <a:t>    可以证明，如果</a:t>
            </a:r>
            <a:r>
              <a:rPr lang="en-US" altLang="zh-CN" sz="2400" b="1" kern="0" dirty="0">
                <a:latin typeface="+mn-lt"/>
              </a:rPr>
              <a:t>k</a:t>
            </a:r>
            <a:r>
              <a:rPr lang="zh-CN" altLang="en-US" sz="2400" b="1" kern="0" dirty="0">
                <a:latin typeface="+mn-lt"/>
              </a:rPr>
              <a:t>是奇数，大样本的两类问题的</a:t>
            </a:r>
            <a:r>
              <a:rPr lang="en-US" altLang="zh-CN" sz="2400" b="1" kern="0" dirty="0">
                <a:latin typeface="+mn-lt"/>
              </a:rPr>
              <a:t>k</a:t>
            </a:r>
            <a:r>
              <a:rPr lang="zh-CN" altLang="en-US" sz="2400" b="1" kern="0" dirty="0">
                <a:latin typeface="+mn-lt"/>
              </a:rPr>
              <a:t>近邻规则错误率是有界的</a:t>
            </a:r>
            <a:r>
              <a:rPr lang="en-US" altLang="zh-CN" sz="2400" b="1" kern="0" dirty="0">
                <a:latin typeface="+mn-lt"/>
              </a:rPr>
              <a:t>,</a:t>
            </a:r>
            <a:r>
              <a:rPr lang="zh-CN" altLang="en-US" sz="2400" b="1" kern="0" dirty="0">
                <a:latin typeface="+mn-lt"/>
              </a:rPr>
              <a:t>它可以用函数</a:t>
            </a:r>
            <a:r>
              <a:rPr lang="en-US" altLang="zh-CN" sz="2400" b="1" kern="0" dirty="0">
                <a:latin typeface="+mn-lt"/>
              </a:rPr>
              <a:t>C</a:t>
            </a:r>
            <a:r>
              <a:rPr lang="en-US" altLang="zh-CN" sz="2400" b="1" kern="0" baseline="-25000" dirty="0">
                <a:latin typeface="+mn-lt"/>
              </a:rPr>
              <a:t>k</a:t>
            </a:r>
            <a:r>
              <a:rPr lang="en-US" altLang="zh-CN" sz="2400" b="1" kern="0" dirty="0">
                <a:latin typeface="+mn-lt"/>
              </a:rPr>
              <a:t>(P*)</a:t>
            </a:r>
            <a:r>
              <a:rPr lang="zh-CN" altLang="en-US" sz="2400" b="1" kern="0" dirty="0">
                <a:latin typeface="+mn-lt"/>
              </a:rPr>
              <a:t>表示</a:t>
            </a:r>
            <a:r>
              <a:rPr lang="en-US" altLang="zh-CN" sz="2400" b="1" kern="0" dirty="0">
                <a:latin typeface="+mn-lt"/>
              </a:rPr>
              <a:t>, </a:t>
            </a:r>
            <a:r>
              <a:rPr lang="zh-CN" altLang="en-US" sz="2400" b="1" kern="0" dirty="0">
                <a:latin typeface="+mn-lt"/>
              </a:rPr>
              <a:t>这里</a:t>
            </a:r>
            <a:r>
              <a:rPr lang="en-US" altLang="zh-CN" sz="2400" b="1" kern="0" dirty="0">
                <a:latin typeface="+mn-lt"/>
              </a:rPr>
              <a:t>C</a:t>
            </a:r>
            <a:r>
              <a:rPr lang="en-US" altLang="zh-CN" sz="2400" b="1" kern="0" baseline="-25000" dirty="0">
                <a:latin typeface="+mn-lt"/>
              </a:rPr>
              <a:t>k</a:t>
            </a:r>
            <a:r>
              <a:rPr lang="en-US" altLang="zh-CN" sz="2400" b="1" kern="0" dirty="0">
                <a:latin typeface="+mn-lt"/>
              </a:rPr>
              <a:t>(P*)</a:t>
            </a:r>
            <a:r>
              <a:rPr lang="zh-CN" altLang="en-US" sz="2400" b="1" kern="0" dirty="0">
                <a:latin typeface="+mn-lt"/>
              </a:rPr>
              <a:t>被定义为关于</a:t>
            </a:r>
            <a:r>
              <a:rPr lang="en-US" altLang="zh-CN" sz="2400" b="1" kern="0" dirty="0">
                <a:latin typeface="+mn-lt"/>
              </a:rPr>
              <a:t>P *</a:t>
            </a:r>
            <a:r>
              <a:rPr lang="zh-CN" altLang="en-US" sz="2400" b="1" kern="0" dirty="0">
                <a:latin typeface="+mn-lt"/>
              </a:rPr>
              <a:t>的最小的凹函数</a:t>
            </a: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zh-CN" altLang="en-US" sz="2400" b="1" kern="0" dirty="0">
              <a:latin typeface="+mn-lt"/>
            </a:endParaRPr>
          </a:p>
        </p:txBody>
      </p:sp>
      <p:sp>
        <p:nvSpPr>
          <p:cNvPr id="8" name="灯片编号占位符 7"/>
          <p:cNvSpPr>
            <a:spLocks noGrp="1"/>
          </p:cNvSpPr>
          <p:nvPr>
            <p:ph type="sldNum" sz="quarter" idx="11"/>
          </p:nvPr>
        </p:nvSpPr>
        <p:spPr/>
        <p:txBody>
          <a:bodyPr/>
          <a:lstStyle/>
          <a:p>
            <a:pPr>
              <a:defRPr/>
            </a:pPr>
            <a:fld id="{31E287EE-1289-4991-82CE-EFE584F53F4F}" type="slidenum">
              <a:rPr lang="en-US" altLang="zh-CN" smtClean="0"/>
              <a:pPr>
                <a:defRPr/>
              </a:pPr>
              <a:t>24</a:t>
            </a:fld>
            <a:endParaRPr lang="en-US" altLang="zh-CN" dirty="0"/>
          </a:p>
        </p:txBody>
      </p:sp>
      <p:sp>
        <p:nvSpPr>
          <p:cNvPr id="9" name="矩形 8"/>
          <p:cNvSpPr/>
          <p:nvPr/>
        </p:nvSpPr>
        <p:spPr>
          <a:xfrm>
            <a:off x="7680177" y="476672"/>
            <a:ext cx="646331" cy="369332"/>
          </a:xfrm>
          <a:prstGeom prst="rect">
            <a:avLst/>
          </a:prstGeom>
        </p:spPr>
        <p:txBody>
          <a:bodyPr wrap="none">
            <a:spAutoFit/>
          </a:bodyPr>
          <a:lstStyle/>
          <a:p>
            <a:r>
              <a:rPr lang="zh-CN" altLang="en-US" b="1" dirty="0" smtClean="0">
                <a:solidFill>
                  <a:srgbClr val="FF0000"/>
                </a:solidFill>
              </a:rPr>
              <a:t>自习</a:t>
            </a:r>
            <a:endParaRPr lang="zh-CN" altLang="en-US" b="1" dirty="0">
              <a:solidFill>
                <a:srgbClr val="FF0000"/>
              </a:solidFill>
            </a:endParaRPr>
          </a:p>
        </p:txBody>
      </p:sp>
      <p:sp>
        <p:nvSpPr>
          <p:cNvPr id="10" name="标题 1"/>
          <p:cNvSpPr>
            <a:spLocks noGrp="1"/>
          </p:cNvSpPr>
          <p:nvPr>
            <p:ph type="title"/>
          </p:nvPr>
        </p:nvSpPr>
        <p:spPr>
          <a:xfrm>
            <a:off x="406400" y="152401"/>
            <a:ext cx="8229600" cy="563563"/>
          </a:xfrm>
        </p:spPr>
        <p:txBody>
          <a:bodyPr/>
          <a:lstStyle/>
          <a:p>
            <a:r>
              <a:rPr lang="en-US" altLang="zh-CN" dirty="0"/>
              <a:t>15.3.2 </a:t>
            </a:r>
            <a:r>
              <a:rPr lang="en-US" altLang="zh-CN" dirty="0" smtClean="0"/>
              <a:t>k-</a:t>
            </a:r>
            <a:r>
              <a:rPr lang="zh-CN" altLang="en-US" dirty="0" smtClean="0"/>
              <a:t>近邻法（</a:t>
            </a:r>
            <a:r>
              <a:rPr lang="en-US" altLang="zh-CN" dirty="0" err="1" smtClean="0"/>
              <a:t>kNN</a:t>
            </a:r>
            <a:r>
              <a:rPr lang="zh-CN" altLang="en-US" dirty="0" smtClean="0"/>
              <a:t>）</a:t>
            </a:r>
            <a:endParaRPr lang="zh-CN" altLang="en-US" dirty="0"/>
          </a:p>
        </p:txBody>
      </p:sp>
    </p:spTree>
    <p:extLst>
      <p:ext uri="{BB962C8B-B14F-4D97-AF65-F5344CB8AC3E}">
        <p14:creationId xmlns:p14="http://schemas.microsoft.com/office/powerpoint/2010/main" val="2342833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5"/>
          <p:cNvGraphicFramePr>
            <a:graphicFrameLocks noChangeAspect="1"/>
          </p:cNvGraphicFramePr>
          <p:nvPr/>
        </p:nvGraphicFramePr>
        <p:xfrm>
          <a:off x="1952625" y="1143001"/>
          <a:ext cx="8377238" cy="3490913"/>
        </p:xfrm>
        <a:graphic>
          <a:graphicData uri="http://schemas.openxmlformats.org/presentationml/2006/ole">
            <mc:AlternateContent xmlns:mc="http://schemas.openxmlformats.org/markup-compatibility/2006">
              <mc:Choice xmlns:v="urn:schemas-microsoft-com:vml" Requires="v">
                <p:oleObj spid="_x0000_s290868" name="Equation" r:id="rId4" imgW="4431960" imgH="1854000" progId="Equation.DSMT4">
                  <p:embed/>
                </p:oleObj>
              </mc:Choice>
              <mc:Fallback>
                <p:oleObj name="Equation" r:id="rId4" imgW="4431960" imgH="1854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1143001"/>
                        <a:ext cx="8377238" cy="349091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cxnSp>
        <p:nvCxnSpPr>
          <p:cNvPr id="107525" name="直接连接符 7"/>
          <p:cNvCxnSpPr>
            <a:cxnSpLocks noChangeShapeType="1"/>
          </p:cNvCxnSpPr>
          <p:nvPr/>
        </p:nvCxnSpPr>
        <p:spPr bwMode="auto">
          <a:xfrm rot="5400000" flipH="1" flipV="1">
            <a:off x="2452688" y="3643313"/>
            <a:ext cx="285750" cy="285750"/>
          </a:xfrm>
          <a:prstGeom prst="line">
            <a:avLst/>
          </a:prstGeom>
          <a:noFill/>
          <a:ln w="38100" algn="ctr">
            <a:solidFill>
              <a:srgbClr val="FF0000"/>
            </a:solidFill>
            <a:round/>
            <a:headEnd/>
            <a:tailEnd/>
          </a:ln>
        </p:spPr>
      </p:cxnSp>
      <p:cxnSp>
        <p:nvCxnSpPr>
          <p:cNvPr id="107526" name="直接连接符 11"/>
          <p:cNvCxnSpPr>
            <a:cxnSpLocks noChangeShapeType="1"/>
          </p:cNvCxnSpPr>
          <p:nvPr/>
        </p:nvCxnSpPr>
        <p:spPr bwMode="auto">
          <a:xfrm rot="5400000" flipH="1" flipV="1">
            <a:off x="2845594" y="3607594"/>
            <a:ext cx="357188" cy="285750"/>
          </a:xfrm>
          <a:prstGeom prst="line">
            <a:avLst/>
          </a:prstGeom>
          <a:noFill/>
          <a:ln w="38100" algn="ctr">
            <a:solidFill>
              <a:srgbClr val="FF0000"/>
            </a:solidFill>
            <a:round/>
            <a:headEnd/>
            <a:tailEnd/>
          </a:ln>
        </p:spPr>
      </p:cxnSp>
      <p:cxnSp>
        <p:nvCxnSpPr>
          <p:cNvPr id="107527" name="直接连接符 13"/>
          <p:cNvCxnSpPr>
            <a:cxnSpLocks noChangeShapeType="1"/>
          </p:cNvCxnSpPr>
          <p:nvPr/>
        </p:nvCxnSpPr>
        <p:spPr bwMode="auto">
          <a:xfrm flipV="1">
            <a:off x="6596064" y="3643313"/>
            <a:ext cx="357187" cy="285750"/>
          </a:xfrm>
          <a:prstGeom prst="line">
            <a:avLst/>
          </a:prstGeom>
          <a:noFill/>
          <a:ln w="28575" algn="ctr">
            <a:solidFill>
              <a:srgbClr val="FF0000"/>
            </a:solidFill>
            <a:round/>
            <a:headEnd/>
            <a:tailEnd/>
          </a:ln>
        </p:spPr>
      </p:cxnSp>
      <p:graphicFrame>
        <p:nvGraphicFramePr>
          <p:cNvPr id="107523" name="Object 6"/>
          <p:cNvGraphicFramePr>
            <a:graphicFrameLocks noChangeAspect="1"/>
          </p:cNvGraphicFramePr>
          <p:nvPr/>
        </p:nvGraphicFramePr>
        <p:xfrm>
          <a:off x="2095500" y="4786313"/>
          <a:ext cx="6718300" cy="1098550"/>
        </p:xfrm>
        <a:graphic>
          <a:graphicData uri="http://schemas.openxmlformats.org/presentationml/2006/ole">
            <mc:AlternateContent xmlns:mc="http://schemas.openxmlformats.org/markup-compatibility/2006">
              <mc:Choice xmlns:v="urn:schemas-microsoft-com:vml" Requires="v">
                <p:oleObj spid="_x0000_s290869" name="Equation" r:id="rId6" imgW="3555720" imgH="583920" progId="Equation.DSMT4">
                  <p:embed/>
                </p:oleObj>
              </mc:Choice>
              <mc:Fallback>
                <p:oleObj name="Equation" r:id="rId6" imgW="3555720" imgH="5839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500" y="4786313"/>
                        <a:ext cx="6718300" cy="109855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8" name="灯片编号占位符 7"/>
          <p:cNvSpPr>
            <a:spLocks noGrp="1"/>
          </p:cNvSpPr>
          <p:nvPr>
            <p:ph type="sldNum" sz="quarter" idx="11"/>
          </p:nvPr>
        </p:nvSpPr>
        <p:spPr/>
        <p:txBody>
          <a:bodyPr/>
          <a:lstStyle/>
          <a:p>
            <a:pPr>
              <a:defRPr/>
            </a:pPr>
            <a:fld id="{31E287EE-1289-4991-82CE-EFE584F53F4F}" type="slidenum">
              <a:rPr lang="en-US" altLang="zh-CN" smtClean="0"/>
              <a:pPr>
                <a:defRPr/>
              </a:pPr>
              <a:t>25</a:t>
            </a:fld>
            <a:endParaRPr lang="en-US" altLang="zh-CN" dirty="0"/>
          </a:p>
        </p:txBody>
      </p:sp>
      <p:sp>
        <p:nvSpPr>
          <p:cNvPr id="9" name="矩形 8"/>
          <p:cNvSpPr/>
          <p:nvPr/>
        </p:nvSpPr>
        <p:spPr>
          <a:xfrm>
            <a:off x="7680177" y="476672"/>
            <a:ext cx="646331" cy="369332"/>
          </a:xfrm>
          <a:prstGeom prst="rect">
            <a:avLst/>
          </a:prstGeom>
        </p:spPr>
        <p:txBody>
          <a:bodyPr wrap="none">
            <a:spAutoFit/>
          </a:bodyPr>
          <a:lstStyle/>
          <a:p>
            <a:r>
              <a:rPr lang="zh-CN" altLang="en-US" b="1" dirty="0" smtClean="0">
                <a:solidFill>
                  <a:srgbClr val="FF0000"/>
                </a:solidFill>
              </a:rPr>
              <a:t>自习</a:t>
            </a:r>
            <a:endParaRPr lang="zh-CN" altLang="en-US" b="1" dirty="0">
              <a:solidFill>
                <a:srgbClr val="FF0000"/>
              </a:solidFill>
            </a:endParaRPr>
          </a:p>
        </p:txBody>
      </p:sp>
      <p:sp>
        <p:nvSpPr>
          <p:cNvPr id="11" name="标题 1"/>
          <p:cNvSpPr>
            <a:spLocks noGrp="1"/>
          </p:cNvSpPr>
          <p:nvPr>
            <p:ph type="title"/>
          </p:nvPr>
        </p:nvSpPr>
        <p:spPr>
          <a:xfrm>
            <a:off x="406400" y="152401"/>
            <a:ext cx="8229600" cy="563563"/>
          </a:xfrm>
        </p:spPr>
        <p:txBody>
          <a:bodyPr/>
          <a:lstStyle/>
          <a:p>
            <a:r>
              <a:rPr lang="en-US" altLang="zh-CN" dirty="0"/>
              <a:t>15.3.2 </a:t>
            </a:r>
            <a:r>
              <a:rPr lang="en-US" altLang="zh-CN" dirty="0" smtClean="0"/>
              <a:t>k-</a:t>
            </a:r>
            <a:r>
              <a:rPr lang="zh-CN" altLang="en-US" dirty="0" smtClean="0"/>
              <a:t>近邻法（</a:t>
            </a:r>
            <a:r>
              <a:rPr lang="en-US" altLang="zh-CN" dirty="0" err="1" smtClean="0"/>
              <a:t>kNN</a:t>
            </a:r>
            <a:r>
              <a:rPr lang="zh-CN" altLang="en-US" dirty="0" smtClean="0"/>
              <a:t>）</a:t>
            </a:r>
            <a:endParaRPr lang="zh-CN" altLang="en-US" dirty="0"/>
          </a:p>
        </p:txBody>
      </p:sp>
    </p:spTree>
    <p:extLst>
      <p:ext uri="{BB962C8B-B14F-4D97-AF65-F5344CB8AC3E}">
        <p14:creationId xmlns:p14="http://schemas.microsoft.com/office/powerpoint/2010/main" val="4221770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3"/>
          <p:cNvGraphicFramePr>
            <a:graphicFrameLocks noChangeAspect="1"/>
          </p:cNvGraphicFramePr>
          <p:nvPr/>
        </p:nvGraphicFramePr>
        <p:xfrm>
          <a:off x="2238376" y="3714751"/>
          <a:ext cx="6215063" cy="2270125"/>
        </p:xfrm>
        <a:graphic>
          <a:graphicData uri="http://schemas.openxmlformats.org/presentationml/2006/ole">
            <mc:AlternateContent xmlns:mc="http://schemas.openxmlformats.org/markup-compatibility/2006">
              <mc:Choice xmlns:v="urn:schemas-microsoft-com:vml" Requires="v">
                <p:oleObj spid="_x0000_s291917" name="Equation" r:id="rId4" imgW="3288960" imgH="1206360" progId="Equation.DSMT4">
                  <p:embed/>
                </p:oleObj>
              </mc:Choice>
              <mc:Fallback>
                <p:oleObj name="Equation" r:id="rId4" imgW="3288960" imgH="1206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6" y="3714751"/>
                        <a:ext cx="6215063" cy="22701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08547" name="Object 4"/>
          <p:cNvGraphicFramePr>
            <a:graphicFrameLocks noChangeAspect="1"/>
          </p:cNvGraphicFramePr>
          <p:nvPr/>
        </p:nvGraphicFramePr>
        <p:xfrm>
          <a:off x="1728789" y="1143001"/>
          <a:ext cx="8689975" cy="1673225"/>
        </p:xfrm>
        <a:graphic>
          <a:graphicData uri="http://schemas.openxmlformats.org/presentationml/2006/ole">
            <mc:AlternateContent xmlns:mc="http://schemas.openxmlformats.org/markup-compatibility/2006">
              <mc:Choice xmlns:v="urn:schemas-microsoft-com:vml" Requires="v">
                <p:oleObj spid="_x0000_s291918" name="Equation" r:id="rId6" imgW="4597200" imgH="888840" progId="Equation.DSMT4">
                  <p:embed/>
                </p:oleObj>
              </mc:Choice>
              <mc:Fallback>
                <p:oleObj name="Equation" r:id="rId6" imgW="4597200" imgH="8888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789" y="1143001"/>
                        <a:ext cx="8689975" cy="16732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08548" name="Object 5"/>
          <p:cNvGraphicFramePr>
            <a:graphicFrameLocks noChangeAspect="1"/>
          </p:cNvGraphicFramePr>
          <p:nvPr/>
        </p:nvGraphicFramePr>
        <p:xfrm>
          <a:off x="1701801" y="2786064"/>
          <a:ext cx="8016875" cy="884237"/>
        </p:xfrm>
        <a:graphic>
          <a:graphicData uri="http://schemas.openxmlformats.org/presentationml/2006/ole">
            <mc:AlternateContent xmlns:mc="http://schemas.openxmlformats.org/markup-compatibility/2006">
              <mc:Choice xmlns:v="urn:schemas-microsoft-com:vml" Requires="v">
                <p:oleObj spid="_x0000_s291919" name="Equation" r:id="rId8" imgW="4241520" imgH="469800" progId="Equation.DSMT4">
                  <p:embed/>
                </p:oleObj>
              </mc:Choice>
              <mc:Fallback>
                <p:oleObj name="Equation" r:id="rId8" imgW="4241520" imgH="469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1801" y="2786064"/>
                        <a:ext cx="8016875" cy="884237"/>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6" name="灯片编号占位符 5"/>
          <p:cNvSpPr>
            <a:spLocks noGrp="1"/>
          </p:cNvSpPr>
          <p:nvPr>
            <p:ph type="sldNum" sz="quarter" idx="11"/>
          </p:nvPr>
        </p:nvSpPr>
        <p:spPr/>
        <p:txBody>
          <a:bodyPr/>
          <a:lstStyle/>
          <a:p>
            <a:pPr>
              <a:defRPr/>
            </a:pPr>
            <a:fld id="{31E287EE-1289-4991-82CE-EFE584F53F4F}" type="slidenum">
              <a:rPr lang="en-US" altLang="zh-CN" smtClean="0"/>
              <a:pPr>
                <a:defRPr/>
              </a:pPr>
              <a:t>26</a:t>
            </a:fld>
            <a:endParaRPr lang="en-US" altLang="zh-CN" dirty="0"/>
          </a:p>
        </p:txBody>
      </p:sp>
      <p:sp>
        <p:nvSpPr>
          <p:cNvPr id="7" name="矩形 6"/>
          <p:cNvSpPr/>
          <p:nvPr/>
        </p:nvSpPr>
        <p:spPr>
          <a:xfrm>
            <a:off x="7680177" y="476672"/>
            <a:ext cx="646331" cy="369332"/>
          </a:xfrm>
          <a:prstGeom prst="rect">
            <a:avLst/>
          </a:prstGeom>
        </p:spPr>
        <p:txBody>
          <a:bodyPr wrap="none">
            <a:spAutoFit/>
          </a:bodyPr>
          <a:lstStyle/>
          <a:p>
            <a:r>
              <a:rPr lang="zh-CN" altLang="en-US" b="1" dirty="0" smtClean="0">
                <a:solidFill>
                  <a:srgbClr val="FF0000"/>
                </a:solidFill>
              </a:rPr>
              <a:t>自习</a:t>
            </a:r>
            <a:endParaRPr lang="zh-CN" altLang="en-US" b="1" dirty="0">
              <a:solidFill>
                <a:srgbClr val="FF0000"/>
              </a:solidFill>
            </a:endParaRPr>
          </a:p>
        </p:txBody>
      </p:sp>
      <p:sp>
        <p:nvSpPr>
          <p:cNvPr id="9" name="标题 1"/>
          <p:cNvSpPr>
            <a:spLocks noGrp="1"/>
          </p:cNvSpPr>
          <p:nvPr>
            <p:ph type="title"/>
          </p:nvPr>
        </p:nvSpPr>
        <p:spPr>
          <a:xfrm>
            <a:off x="406400" y="152401"/>
            <a:ext cx="8229600" cy="563563"/>
          </a:xfrm>
        </p:spPr>
        <p:txBody>
          <a:bodyPr/>
          <a:lstStyle/>
          <a:p>
            <a:r>
              <a:rPr lang="en-US" altLang="zh-CN" dirty="0"/>
              <a:t>15.3.2 </a:t>
            </a:r>
            <a:r>
              <a:rPr lang="en-US" altLang="zh-CN" dirty="0" smtClean="0"/>
              <a:t>k-</a:t>
            </a:r>
            <a:r>
              <a:rPr lang="zh-CN" altLang="en-US" dirty="0" smtClean="0"/>
              <a:t>近邻法（</a:t>
            </a:r>
            <a:r>
              <a:rPr lang="en-US" altLang="zh-CN" dirty="0" err="1" smtClean="0"/>
              <a:t>kNN</a:t>
            </a:r>
            <a:r>
              <a:rPr lang="zh-CN" altLang="en-US" dirty="0" smtClean="0"/>
              <a:t>）</a:t>
            </a:r>
            <a:endParaRPr lang="zh-CN" altLang="en-US" dirty="0"/>
          </a:p>
        </p:txBody>
      </p:sp>
    </p:spTree>
    <p:extLst>
      <p:ext uri="{BB962C8B-B14F-4D97-AF65-F5344CB8AC3E}">
        <p14:creationId xmlns:p14="http://schemas.microsoft.com/office/powerpoint/2010/main" val="3209868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Object 3"/>
          <p:cNvGraphicFramePr>
            <a:graphicFrameLocks noChangeAspect="1"/>
          </p:cNvGraphicFramePr>
          <p:nvPr/>
        </p:nvGraphicFramePr>
        <p:xfrm>
          <a:off x="1941513" y="1143000"/>
          <a:ext cx="6215062" cy="1816100"/>
        </p:xfrm>
        <a:graphic>
          <a:graphicData uri="http://schemas.openxmlformats.org/presentationml/2006/ole">
            <mc:AlternateContent xmlns:mc="http://schemas.openxmlformats.org/markup-compatibility/2006">
              <mc:Choice xmlns:v="urn:schemas-microsoft-com:vml" Requires="v">
                <p:oleObj spid="_x0000_s292966" name="Equation" r:id="rId4" imgW="3288960" imgH="965160" progId="Equation.DSMT4">
                  <p:embed/>
                </p:oleObj>
              </mc:Choice>
              <mc:Fallback>
                <p:oleObj name="Equation" r:id="rId4" imgW="3288960" imgH="965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1513" y="1143000"/>
                        <a:ext cx="6215062" cy="18161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09571" name="Object 6"/>
          <p:cNvGraphicFramePr>
            <a:graphicFrameLocks noChangeAspect="1"/>
          </p:cNvGraphicFramePr>
          <p:nvPr/>
        </p:nvGraphicFramePr>
        <p:xfrm>
          <a:off x="8382001" y="928688"/>
          <a:ext cx="1871663" cy="857250"/>
        </p:xfrm>
        <a:graphic>
          <a:graphicData uri="http://schemas.openxmlformats.org/presentationml/2006/ole">
            <mc:AlternateContent xmlns:mc="http://schemas.openxmlformats.org/markup-compatibility/2006">
              <mc:Choice xmlns:v="urn:schemas-microsoft-com:vml" Requires="v">
                <p:oleObj spid="_x0000_s292967" name="Equation" r:id="rId6" imgW="990360" imgH="457200" progId="Equation.DSMT4">
                  <p:embed/>
                </p:oleObj>
              </mc:Choice>
              <mc:Fallback>
                <p:oleObj name="Equation" r:id="rId6" imgW="99036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1" y="928688"/>
                        <a:ext cx="1871663" cy="85725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09572" name="Object 7"/>
          <p:cNvGraphicFramePr>
            <a:graphicFrameLocks noChangeAspect="1"/>
          </p:cNvGraphicFramePr>
          <p:nvPr/>
        </p:nvGraphicFramePr>
        <p:xfrm>
          <a:off x="8239125" y="2643188"/>
          <a:ext cx="1919288" cy="857250"/>
        </p:xfrm>
        <a:graphic>
          <a:graphicData uri="http://schemas.openxmlformats.org/presentationml/2006/ole">
            <mc:AlternateContent xmlns:mc="http://schemas.openxmlformats.org/markup-compatibility/2006">
              <mc:Choice xmlns:v="urn:schemas-microsoft-com:vml" Requires="v">
                <p:oleObj spid="_x0000_s292968" name="Equation" r:id="rId8" imgW="1015920" imgH="457200" progId="Equation.DSMT4">
                  <p:embed/>
                </p:oleObj>
              </mc:Choice>
              <mc:Fallback>
                <p:oleObj name="Equation" r:id="rId8" imgW="101592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25" y="2643188"/>
                        <a:ext cx="1919288" cy="85725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cxnSp>
        <p:nvCxnSpPr>
          <p:cNvPr id="109575" name="直接箭头连接符 16"/>
          <p:cNvCxnSpPr>
            <a:cxnSpLocks noChangeShapeType="1"/>
          </p:cNvCxnSpPr>
          <p:nvPr/>
        </p:nvCxnSpPr>
        <p:spPr bwMode="auto">
          <a:xfrm rot="10800000">
            <a:off x="7881939" y="2928939"/>
            <a:ext cx="428625" cy="142875"/>
          </a:xfrm>
          <a:prstGeom prst="straightConnector1">
            <a:avLst/>
          </a:prstGeom>
          <a:noFill/>
          <a:ln w="9525" algn="ctr">
            <a:solidFill>
              <a:srgbClr val="FF0000"/>
            </a:solidFill>
            <a:round/>
            <a:headEnd/>
            <a:tailEnd type="arrow" w="med" len="med"/>
          </a:ln>
        </p:spPr>
      </p:cxnSp>
      <p:cxnSp>
        <p:nvCxnSpPr>
          <p:cNvPr id="109576" name="直接箭头连接符 18"/>
          <p:cNvCxnSpPr>
            <a:cxnSpLocks noChangeShapeType="1"/>
          </p:cNvCxnSpPr>
          <p:nvPr/>
        </p:nvCxnSpPr>
        <p:spPr bwMode="auto">
          <a:xfrm rot="10800000">
            <a:off x="8096251" y="1357313"/>
            <a:ext cx="428625" cy="0"/>
          </a:xfrm>
          <a:prstGeom prst="straightConnector1">
            <a:avLst/>
          </a:prstGeom>
          <a:noFill/>
          <a:ln w="9525" algn="ctr">
            <a:solidFill>
              <a:srgbClr val="FF3300"/>
            </a:solidFill>
            <a:round/>
            <a:headEnd/>
            <a:tailEnd type="arrow" w="med" len="med"/>
          </a:ln>
        </p:spPr>
      </p:cxnSp>
      <p:graphicFrame>
        <p:nvGraphicFramePr>
          <p:cNvPr id="109573" name="Object 8"/>
          <p:cNvGraphicFramePr>
            <a:graphicFrameLocks noChangeAspect="1"/>
          </p:cNvGraphicFramePr>
          <p:nvPr/>
        </p:nvGraphicFramePr>
        <p:xfrm>
          <a:off x="2238376" y="3786189"/>
          <a:ext cx="7775575" cy="2270125"/>
        </p:xfrm>
        <a:graphic>
          <a:graphicData uri="http://schemas.openxmlformats.org/presentationml/2006/ole">
            <mc:AlternateContent xmlns:mc="http://schemas.openxmlformats.org/markup-compatibility/2006">
              <mc:Choice xmlns:v="urn:schemas-microsoft-com:vml" Requires="v">
                <p:oleObj spid="_x0000_s292969" name="Equation" r:id="rId10" imgW="4114800" imgH="1206360" progId="Equation.DSMT4">
                  <p:embed/>
                </p:oleObj>
              </mc:Choice>
              <mc:Fallback>
                <p:oleObj name="Equation" r:id="rId10" imgW="4114800" imgH="12063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8376" y="3786189"/>
                        <a:ext cx="7775575" cy="22701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09577" name="圆角矩形 9"/>
          <p:cNvSpPr>
            <a:spLocks noChangeArrowheads="1"/>
          </p:cNvSpPr>
          <p:nvPr/>
        </p:nvSpPr>
        <p:spPr bwMode="auto">
          <a:xfrm>
            <a:off x="4452938" y="1143000"/>
            <a:ext cx="3643312" cy="928688"/>
          </a:xfrm>
          <a:prstGeom prst="roundRect">
            <a:avLst>
              <a:gd name="adj" fmla="val 16667"/>
            </a:avLst>
          </a:prstGeom>
          <a:noFill/>
          <a:ln w="9525" algn="ctr">
            <a:solidFill>
              <a:srgbClr val="00B0F0"/>
            </a:solidFill>
            <a:round/>
            <a:headEnd/>
            <a:tailEnd/>
          </a:ln>
        </p:spPr>
        <p:txBody>
          <a:bodyPr/>
          <a:lstStyle/>
          <a:p>
            <a:endParaRPr lang="zh-CN" altLang="en-US"/>
          </a:p>
        </p:txBody>
      </p:sp>
      <p:sp>
        <p:nvSpPr>
          <p:cNvPr id="109578" name="圆角矩形 10"/>
          <p:cNvSpPr>
            <a:spLocks noChangeArrowheads="1"/>
          </p:cNvSpPr>
          <p:nvPr/>
        </p:nvSpPr>
        <p:spPr bwMode="auto">
          <a:xfrm>
            <a:off x="4524376" y="2000250"/>
            <a:ext cx="3571875" cy="928688"/>
          </a:xfrm>
          <a:prstGeom prst="roundRect">
            <a:avLst>
              <a:gd name="adj" fmla="val 16667"/>
            </a:avLst>
          </a:prstGeom>
          <a:noFill/>
          <a:ln w="9525" algn="ctr">
            <a:solidFill>
              <a:srgbClr val="7030A0"/>
            </a:solidFill>
            <a:round/>
            <a:headEnd/>
            <a:tailEnd/>
          </a:ln>
        </p:spPr>
        <p:txBody>
          <a:bodyPr/>
          <a:lstStyle/>
          <a:p>
            <a:endParaRPr lang="zh-CN" altLang="en-US"/>
          </a:p>
        </p:txBody>
      </p:sp>
      <p:cxnSp>
        <p:nvCxnSpPr>
          <p:cNvPr id="109579" name="直接连接符 11"/>
          <p:cNvCxnSpPr>
            <a:cxnSpLocks noChangeShapeType="1"/>
          </p:cNvCxnSpPr>
          <p:nvPr/>
        </p:nvCxnSpPr>
        <p:spPr bwMode="auto">
          <a:xfrm>
            <a:off x="3738564" y="6072189"/>
            <a:ext cx="2357437" cy="1587"/>
          </a:xfrm>
          <a:prstGeom prst="line">
            <a:avLst/>
          </a:prstGeom>
          <a:noFill/>
          <a:ln w="9525" algn="ctr">
            <a:solidFill>
              <a:srgbClr val="FF0000"/>
            </a:solidFill>
            <a:round/>
            <a:headEnd/>
            <a:tailEnd/>
          </a:ln>
        </p:spPr>
      </p:cxnSp>
      <p:sp>
        <p:nvSpPr>
          <p:cNvPr id="12" name="灯片编号占位符 11"/>
          <p:cNvSpPr>
            <a:spLocks noGrp="1"/>
          </p:cNvSpPr>
          <p:nvPr>
            <p:ph type="sldNum" sz="quarter" idx="11"/>
          </p:nvPr>
        </p:nvSpPr>
        <p:spPr/>
        <p:txBody>
          <a:bodyPr/>
          <a:lstStyle/>
          <a:p>
            <a:pPr>
              <a:defRPr/>
            </a:pPr>
            <a:fld id="{31E287EE-1289-4991-82CE-EFE584F53F4F}" type="slidenum">
              <a:rPr lang="en-US" altLang="zh-CN" smtClean="0"/>
              <a:pPr>
                <a:defRPr/>
              </a:pPr>
              <a:t>27</a:t>
            </a:fld>
            <a:endParaRPr lang="en-US" altLang="zh-CN" dirty="0"/>
          </a:p>
        </p:txBody>
      </p:sp>
      <p:sp>
        <p:nvSpPr>
          <p:cNvPr id="13" name="矩形 12"/>
          <p:cNvSpPr/>
          <p:nvPr/>
        </p:nvSpPr>
        <p:spPr>
          <a:xfrm>
            <a:off x="7680177" y="476672"/>
            <a:ext cx="646331" cy="369332"/>
          </a:xfrm>
          <a:prstGeom prst="rect">
            <a:avLst/>
          </a:prstGeom>
        </p:spPr>
        <p:txBody>
          <a:bodyPr wrap="none">
            <a:spAutoFit/>
          </a:bodyPr>
          <a:lstStyle/>
          <a:p>
            <a:r>
              <a:rPr lang="zh-CN" altLang="en-US" b="1" dirty="0" smtClean="0">
                <a:solidFill>
                  <a:srgbClr val="FF0000"/>
                </a:solidFill>
              </a:rPr>
              <a:t>自习</a:t>
            </a:r>
            <a:endParaRPr lang="zh-CN" altLang="en-US" b="1" dirty="0">
              <a:solidFill>
                <a:srgbClr val="FF0000"/>
              </a:solidFill>
            </a:endParaRPr>
          </a:p>
        </p:txBody>
      </p:sp>
      <p:sp>
        <p:nvSpPr>
          <p:cNvPr id="15" name="标题 1"/>
          <p:cNvSpPr>
            <a:spLocks noGrp="1"/>
          </p:cNvSpPr>
          <p:nvPr>
            <p:ph type="title"/>
          </p:nvPr>
        </p:nvSpPr>
        <p:spPr>
          <a:xfrm>
            <a:off x="406400" y="152401"/>
            <a:ext cx="8229600" cy="563563"/>
          </a:xfrm>
        </p:spPr>
        <p:txBody>
          <a:bodyPr/>
          <a:lstStyle/>
          <a:p>
            <a:r>
              <a:rPr lang="en-US" altLang="zh-CN" dirty="0"/>
              <a:t>15.3.2 </a:t>
            </a:r>
            <a:r>
              <a:rPr lang="en-US" altLang="zh-CN" dirty="0" smtClean="0"/>
              <a:t>k-</a:t>
            </a:r>
            <a:r>
              <a:rPr lang="zh-CN" altLang="en-US" dirty="0" smtClean="0"/>
              <a:t>近邻法（</a:t>
            </a:r>
            <a:r>
              <a:rPr lang="en-US" altLang="zh-CN" dirty="0" err="1" smtClean="0"/>
              <a:t>kNN</a:t>
            </a:r>
            <a:r>
              <a:rPr lang="zh-CN" altLang="en-US" dirty="0" smtClean="0"/>
              <a:t>）</a:t>
            </a:r>
            <a:endParaRPr lang="zh-CN" altLang="en-US" dirty="0"/>
          </a:p>
        </p:txBody>
      </p:sp>
    </p:spTree>
    <p:extLst>
      <p:ext uri="{BB962C8B-B14F-4D97-AF65-F5344CB8AC3E}">
        <p14:creationId xmlns:p14="http://schemas.microsoft.com/office/powerpoint/2010/main" val="2227289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4"/>
          <p:cNvGraphicFramePr>
            <a:graphicFrameLocks noChangeAspect="1"/>
          </p:cNvGraphicFramePr>
          <p:nvPr/>
        </p:nvGraphicFramePr>
        <p:xfrm>
          <a:off x="1809750" y="2643189"/>
          <a:ext cx="7418388" cy="903287"/>
        </p:xfrm>
        <a:graphic>
          <a:graphicData uri="http://schemas.openxmlformats.org/presentationml/2006/ole">
            <mc:AlternateContent xmlns:mc="http://schemas.openxmlformats.org/markup-compatibility/2006">
              <mc:Choice xmlns:v="urn:schemas-microsoft-com:vml" Requires="v">
                <p:oleObj spid="_x0000_s293986" name="Equation" r:id="rId4" imgW="4152600" imgH="507960" progId="Equation.DSMT4">
                  <p:embed/>
                </p:oleObj>
              </mc:Choice>
              <mc:Fallback>
                <p:oleObj name="Equation" r:id="rId4" imgW="4152600" imgH="507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0" y="2643189"/>
                        <a:ext cx="7418388" cy="903287"/>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10595" name="Object 7"/>
          <p:cNvGraphicFramePr>
            <a:graphicFrameLocks noChangeAspect="1"/>
          </p:cNvGraphicFramePr>
          <p:nvPr/>
        </p:nvGraphicFramePr>
        <p:xfrm>
          <a:off x="2209800" y="214313"/>
          <a:ext cx="7189788" cy="2165350"/>
        </p:xfrm>
        <a:graphic>
          <a:graphicData uri="http://schemas.openxmlformats.org/presentationml/2006/ole">
            <mc:AlternateContent xmlns:mc="http://schemas.openxmlformats.org/markup-compatibility/2006">
              <mc:Choice xmlns:v="urn:schemas-microsoft-com:vml" Requires="v">
                <p:oleObj spid="_x0000_s293987" name="Equation" r:id="rId6" imgW="3987720" imgH="1206360" progId="Equation.DSMT4">
                  <p:embed/>
                </p:oleObj>
              </mc:Choice>
              <mc:Fallback>
                <p:oleObj name="Equation" r:id="rId6" imgW="3987720" imgH="1206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14313"/>
                        <a:ext cx="7189788" cy="2165350"/>
                      </a:xfrm>
                      <a:prstGeom prst="rect">
                        <a:avLst/>
                      </a:prstGeom>
                      <a:solidFill>
                        <a:schemeClr val="bg1"/>
                      </a:solidFill>
                      <a:ln w="9525">
                        <a:solidFill>
                          <a:srgbClr val="FF0000"/>
                        </a:solidFill>
                        <a:miter lim="800000"/>
                        <a:headEnd/>
                        <a:tailEnd/>
                      </a:ln>
                    </p:spPr>
                  </p:pic>
                </p:oleObj>
              </mc:Fallback>
            </mc:AlternateContent>
          </a:graphicData>
        </a:graphic>
      </p:graphicFrame>
      <p:sp>
        <p:nvSpPr>
          <p:cNvPr id="110598" name="下箭头 10"/>
          <p:cNvSpPr>
            <a:spLocks noChangeArrowheads="1"/>
          </p:cNvSpPr>
          <p:nvPr/>
        </p:nvSpPr>
        <p:spPr bwMode="auto">
          <a:xfrm>
            <a:off x="5810250" y="2571750"/>
            <a:ext cx="484188" cy="357188"/>
          </a:xfrm>
          <a:prstGeom prst="downArrow">
            <a:avLst>
              <a:gd name="adj1" fmla="val 50000"/>
              <a:gd name="adj2" fmla="val 50000"/>
            </a:avLst>
          </a:prstGeom>
          <a:solidFill>
            <a:schemeClr val="accent1"/>
          </a:solidFill>
          <a:ln w="9525" algn="ctr">
            <a:solidFill>
              <a:schemeClr val="tx1"/>
            </a:solidFill>
            <a:round/>
            <a:headEnd/>
            <a:tailEnd/>
          </a:ln>
        </p:spPr>
        <p:txBody>
          <a:bodyPr/>
          <a:lstStyle/>
          <a:p>
            <a:endParaRPr lang="zh-CN" altLang="en-US"/>
          </a:p>
        </p:txBody>
      </p:sp>
      <p:sp>
        <p:nvSpPr>
          <p:cNvPr id="110599" name="下箭头 11"/>
          <p:cNvSpPr>
            <a:spLocks noChangeArrowheads="1"/>
          </p:cNvSpPr>
          <p:nvPr/>
        </p:nvSpPr>
        <p:spPr bwMode="auto">
          <a:xfrm>
            <a:off x="5810250" y="3571875"/>
            <a:ext cx="484188" cy="357188"/>
          </a:xfrm>
          <a:prstGeom prst="downArrow">
            <a:avLst>
              <a:gd name="adj1" fmla="val 50000"/>
              <a:gd name="adj2" fmla="val 50000"/>
            </a:avLst>
          </a:prstGeom>
          <a:solidFill>
            <a:schemeClr val="accent1"/>
          </a:solidFill>
          <a:ln w="9525" algn="ctr">
            <a:solidFill>
              <a:schemeClr val="tx1"/>
            </a:solidFill>
            <a:round/>
            <a:headEnd/>
            <a:tailEnd/>
          </a:ln>
        </p:spPr>
        <p:txBody>
          <a:bodyPr/>
          <a:lstStyle/>
          <a:p>
            <a:endParaRPr lang="zh-CN" altLang="en-US"/>
          </a:p>
        </p:txBody>
      </p:sp>
      <p:graphicFrame>
        <p:nvGraphicFramePr>
          <p:cNvPr id="110596" name="Object 8"/>
          <p:cNvGraphicFramePr>
            <a:graphicFrameLocks noChangeAspect="1"/>
          </p:cNvGraphicFramePr>
          <p:nvPr/>
        </p:nvGraphicFramePr>
        <p:xfrm>
          <a:off x="1776413" y="4071938"/>
          <a:ext cx="7029450" cy="2616200"/>
        </p:xfrm>
        <a:graphic>
          <a:graphicData uri="http://schemas.openxmlformats.org/presentationml/2006/ole">
            <mc:AlternateContent xmlns:mc="http://schemas.openxmlformats.org/markup-compatibility/2006">
              <mc:Choice xmlns:v="urn:schemas-microsoft-com:vml" Requires="v">
                <p:oleObj spid="_x0000_s293988" name="Equation" r:id="rId8" imgW="3873240" imgH="1447560" progId="Equation.DSMT4">
                  <p:embed/>
                </p:oleObj>
              </mc:Choice>
              <mc:Fallback>
                <p:oleObj name="Equation" r:id="rId8" imgW="3873240" imgH="14475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6413" y="4071938"/>
                        <a:ext cx="7029450" cy="26162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10597" name="Object 4"/>
          <p:cNvGraphicFramePr>
            <a:graphicFrameLocks noChangeAspect="1"/>
          </p:cNvGraphicFramePr>
          <p:nvPr/>
        </p:nvGraphicFramePr>
        <p:xfrm>
          <a:off x="8096250" y="3571876"/>
          <a:ext cx="2571750" cy="581025"/>
        </p:xfrm>
        <a:graphic>
          <a:graphicData uri="http://schemas.openxmlformats.org/presentationml/2006/ole">
            <mc:AlternateContent xmlns:mc="http://schemas.openxmlformats.org/markup-compatibility/2006">
              <mc:Choice xmlns:v="urn:schemas-microsoft-com:vml" Requires="v">
                <p:oleObj spid="_x0000_s293989" name="Equation" r:id="rId10" imgW="2273040" imgH="469800" progId="Equation.DSMT4">
                  <p:embed/>
                </p:oleObj>
              </mc:Choice>
              <mc:Fallback>
                <p:oleObj name="Equation" r:id="rId10" imgW="2273040" imgH="469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96250" y="3571876"/>
                        <a:ext cx="2571750" cy="581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cxnSp>
        <p:nvCxnSpPr>
          <p:cNvPr id="110600" name="直接箭头连接符 8"/>
          <p:cNvCxnSpPr>
            <a:cxnSpLocks noChangeShapeType="1"/>
          </p:cNvCxnSpPr>
          <p:nvPr/>
        </p:nvCxnSpPr>
        <p:spPr bwMode="auto">
          <a:xfrm rot="10800000" flipV="1">
            <a:off x="5953125" y="4214813"/>
            <a:ext cx="3786188" cy="857250"/>
          </a:xfrm>
          <a:prstGeom prst="straightConnector1">
            <a:avLst/>
          </a:prstGeom>
          <a:noFill/>
          <a:ln w="9525" algn="ctr">
            <a:solidFill>
              <a:srgbClr val="FF3300"/>
            </a:solidFill>
            <a:round/>
            <a:headEnd/>
            <a:tailEnd type="arrow" w="med" len="med"/>
          </a:ln>
        </p:spPr>
      </p:cxnSp>
      <p:sp>
        <p:nvSpPr>
          <p:cNvPr id="110601" name="矩形 11"/>
          <p:cNvSpPr>
            <a:spLocks noChangeArrowheads="1"/>
          </p:cNvSpPr>
          <p:nvPr/>
        </p:nvSpPr>
        <p:spPr bwMode="auto">
          <a:xfrm>
            <a:off x="3309938" y="5786439"/>
            <a:ext cx="5715000" cy="928687"/>
          </a:xfrm>
          <a:prstGeom prst="rect">
            <a:avLst/>
          </a:prstGeom>
          <a:noFill/>
          <a:ln w="9525" algn="ctr">
            <a:solidFill>
              <a:srgbClr val="FF3300"/>
            </a:solidFill>
            <a:round/>
            <a:headEnd/>
            <a:tailEnd/>
          </a:ln>
        </p:spPr>
        <p:txBody>
          <a:bodyPr/>
          <a:lstStyle/>
          <a:p>
            <a:endParaRPr lang="zh-CN" altLang="en-US"/>
          </a:p>
        </p:txBody>
      </p:sp>
      <p:sp>
        <p:nvSpPr>
          <p:cNvPr id="10" name="灯片编号占位符 9"/>
          <p:cNvSpPr>
            <a:spLocks noGrp="1"/>
          </p:cNvSpPr>
          <p:nvPr>
            <p:ph type="sldNum" sz="quarter" idx="11"/>
          </p:nvPr>
        </p:nvSpPr>
        <p:spPr/>
        <p:txBody>
          <a:bodyPr/>
          <a:lstStyle/>
          <a:p>
            <a:pPr>
              <a:defRPr/>
            </a:pPr>
            <a:fld id="{31E287EE-1289-4991-82CE-EFE584F53F4F}" type="slidenum">
              <a:rPr lang="en-US" altLang="zh-CN" smtClean="0"/>
              <a:pPr>
                <a:defRPr/>
              </a:pPr>
              <a:t>28</a:t>
            </a:fld>
            <a:endParaRPr lang="en-US" altLang="zh-CN" dirty="0"/>
          </a:p>
        </p:txBody>
      </p:sp>
      <p:sp>
        <p:nvSpPr>
          <p:cNvPr id="11" name="矩形 10"/>
          <p:cNvSpPr/>
          <p:nvPr/>
        </p:nvSpPr>
        <p:spPr>
          <a:xfrm>
            <a:off x="7680177" y="476672"/>
            <a:ext cx="646331" cy="369332"/>
          </a:xfrm>
          <a:prstGeom prst="rect">
            <a:avLst/>
          </a:prstGeom>
        </p:spPr>
        <p:txBody>
          <a:bodyPr wrap="none">
            <a:spAutoFit/>
          </a:bodyPr>
          <a:lstStyle/>
          <a:p>
            <a:r>
              <a:rPr lang="zh-CN" altLang="en-US" b="1" dirty="0" smtClean="0">
                <a:solidFill>
                  <a:srgbClr val="FF0000"/>
                </a:solidFill>
              </a:rPr>
              <a:t>自习</a:t>
            </a:r>
            <a:endParaRPr lang="zh-CN" altLang="en-US" b="1" dirty="0">
              <a:solidFill>
                <a:srgbClr val="FF0000"/>
              </a:solidFill>
            </a:endParaRPr>
          </a:p>
        </p:txBody>
      </p:sp>
    </p:spTree>
    <p:extLst>
      <p:ext uri="{BB962C8B-B14F-4D97-AF65-F5344CB8AC3E}">
        <p14:creationId xmlns:p14="http://schemas.microsoft.com/office/powerpoint/2010/main" val="1063883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4" name="内容占位符 2"/>
          <p:cNvSpPr>
            <a:spLocks noGrp="1"/>
          </p:cNvSpPr>
          <p:nvPr>
            <p:ph idx="1"/>
          </p:nvPr>
        </p:nvSpPr>
        <p:spPr>
          <a:xfrm>
            <a:off x="1809720" y="1066800"/>
            <a:ext cx="8458200" cy="5334000"/>
          </a:xfrm>
        </p:spPr>
        <p:txBody>
          <a:bodyPr/>
          <a:lstStyle/>
          <a:p>
            <a:r>
              <a:rPr lang="zh-CN" altLang="en-US" sz="2400" dirty="0"/>
              <a:t>定义一个贝叶斯条件错误率</a:t>
            </a:r>
            <a:r>
              <a:rPr lang="en-US" altLang="zh-CN" sz="2400" dirty="0"/>
              <a:t>P*(</a:t>
            </a:r>
            <a:r>
              <a:rPr lang="en-US" altLang="zh-CN" sz="2400" dirty="0" err="1"/>
              <a:t>e|x</a:t>
            </a:r>
            <a:r>
              <a:rPr lang="en-US" altLang="zh-CN" sz="2400" dirty="0"/>
              <a:t>)</a:t>
            </a:r>
            <a:r>
              <a:rPr lang="zh-CN" altLang="en-US" sz="2400" dirty="0"/>
              <a:t>的函数</a:t>
            </a:r>
            <a:r>
              <a:rPr lang="en-US" altLang="zh-CN" sz="2400" dirty="0"/>
              <a:t>C</a:t>
            </a:r>
            <a:r>
              <a:rPr lang="en-US" altLang="zh-CN" sz="2400" baseline="-25000" dirty="0"/>
              <a:t>k</a:t>
            </a:r>
            <a:r>
              <a:rPr lang="en-US" altLang="zh-CN" sz="2400" dirty="0"/>
              <a:t>[P*(</a:t>
            </a:r>
            <a:r>
              <a:rPr lang="en-US" altLang="zh-CN" sz="2400" dirty="0" err="1"/>
              <a:t>e|x</a:t>
            </a:r>
            <a:r>
              <a:rPr lang="en-US" altLang="zh-CN" sz="2400" dirty="0"/>
              <a:t>) ]</a:t>
            </a:r>
            <a:r>
              <a:rPr lang="zh-CN" altLang="en-US" sz="2400" dirty="0"/>
              <a:t>，</a:t>
            </a:r>
            <a:r>
              <a:rPr lang="en-US" altLang="zh-CN" sz="2400" dirty="0"/>
              <a:t>C</a:t>
            </a:r>
            <a:r>
              <a:rPr lang="en-US" altLang="zh-CN" sz="2400" baseline="-25000" dirty="0"/>
              <a:t>k</a:t>
            </a:r>
            <a:r>
              <a:rPr lang="en-US" altLang="zh-CN" sz="2400" dirty="0"/>
              <a:t>[P*(</a:t>
            </a:r>
            <a:r>
              <a:rPr lang="en-US" altLang="zh-CN" sz="2400" dirty="0" err="1"/>
              <a:t>e|x</a:t>
            </a:r>
            <a:r>
              <a:rPr lang="en-US" altLang="zh-CN" sz="2400" dirty="0"/>
              <a:t>) ]</a:t>
            </a:r>
            <a:r>
              <a:rPr lang="zh-CN" altLang="en-US" sz="2400" dirty="0"/>
              <a:t>为大于                  的最小凹函数，那么对于所有 </a:t>
            </a:r>
            <a:r>
              <a:rPr lang="en-US" altLang="zh-CN" sz="2400" dirty="0"/>
              <a:t>x</a:t>
            </a:r>
            <a:r>
              <a:rPr lang="zh-CN" altLang="en-US" sz="2400" dirty="0"/>
              <a:t>有</a:t>
            </a:r>
            <a:endParaRPr lang="en-US" altLang="zh-CN" sz="2400" dirty="0"/>
          </a:p>
          <a:p>
            <a:endParaRPr lang="en-US" altLang="zh-CN" sz="2400" dirty="0"/>
          </a:p>
          <a:p>
            <a:r>
              <a:rPr lang="zh-CN" altLang="en-US" sz="2400" dirty="0"/>
              <a:t>因为                   随</a:t>
            </a:r>
            <a:r>
              <a:rPr lang="en-US" altLang="zh-CN" sz="2400" dirty="0"/>
              <a:t>k</a:t>
            </a:r>
            <a:r>
              <a:rPr lang="zh-CN" altLang="en-US" sz="2400" dirty="0"/>
              <a:t>的增大单调减小，故最小凹函数</a:t>
            </a:r>
            <a:r>
              <a:rPr lang="en-US" altLang="zh-CN" sz="2400" dirty="0"/>
              <a:t>C</a:t>
            </a:r>
            <a:r>
              <a:rPr lang="en-US" altLang="zh-CN" sz="2400" baseline="-25000" dirty="0"/>
              <a:t>k</a:t>
            </a:r>
            <a:r>
              <a:rPr lang="zh-CN" altLang="en-US" sz="2400" dirty="0"/>
              <a:t>也随 </a:t>
            </a:r>
            <a:r>
              <a:rPr lang="en-US" altLang="zh-CN" sz="2400" dirty="0"/>
              <a:t>k</a:t>
            </a:r>
            <a:r>
              <a:rPr lang="zh-CN" altLang="en-US" sz="2400" dirty="0"/>
              <a:t>单调减小，所以有 </a:t>
            </a:r>
            <a:endParaRPr lang="en-US" sz="2400" dirty="0"/>
          </a:p>
          <a:p>
            <a:endParaRPr lang="en-US" sz="2400" dirty="0"/>
          </a:p>
          <a:p>
            <a:endParaRPr lang="en-US" sz="2400" dirty="0"/>
          </a:p>
          <a:p>
            <a:endParaRPr lang="en-US" sz="2400" dirty="0"/>
          </a:p>
          <a:p>
            <a:endParaRPr lang="en-US" sz="2400" dirty="0"/>
          </a:p>
          <a:p>
            <a:endParaRPr lang="zh-CN" altLang="en-US" sz="2400" dirty="0"/>
          </a:p>
        </p:txBody>
      </p:sp>
      <p:graphicFrame>
        <p:nvGraphicFramePr>
          <p:cNvPr id="111618" name="Object 8"/>
          <p:cNvGraphicFramePr>
            <a:graphicFrameLocks noChangeAspect="1"/>
          </p:cNvGraphicFramePr>
          <p:nvPr/>
        </p:nvGraphicFramePr>
        <p:xfrm>
          <a:off x="4667241" y="1500174"/>
          <a:ext cx="1476375" cy="458788"/>
        </p:xfrm>
        <a:graphic>
          <a:graphicData uri="http://schemas.openxmlformats.org/presentationml/2006/ole">
            <mc:AlternateContent xmlns:mc="http://schemas.openxmlformats.org/markup-compatibility/2006">
              <mc:Choice xmlns:v="urn:schemas-microsoft-com:vml" Requires="v">
                <p:oleObj spid="_x0000_s295039" name="Equation" r:id="rId4" imgW="812520" imgH="253800" progId="Equation.DSMT4">
                  <p:embed/>
                </p:oleObj>
              </mc:Choice>
              <mc:Fallback>
                <p:oleObj name="Equation" r:id="rId4" imgW="81252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41" y="1500174"/>
                        <a:ext cx="1476375" cy="45878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11619" name="Object 8"/>
          <p:cNvGraphicFramePr>
            <a:graphicFrameLocks noChangeAspect="1"/>
          </p:cNvGraphicFramePr>
          <p:nvPr/>
        </p:nvGraphicFramePr>
        <p:xfrm>
          <a:off x="4810117" y="2071679"/>
          <a:ext cx="3298825" cy="504825"/>
        </p:xfrm>
        <a:graphic>
          <a:graphicData uri="http://schemas.openxmlformats.org/presentationml/2006/ole">
            <mc:AlternateContent xmlns:mc="http://schemas.openxmlformats.org/markup-compatibility/2006">
              <mc:Choice xmlns:v="urn:schemas-microsoft-com:vml" Requires="v">
                <p:oleObj spid="_x0000_s295040" name="Equation" r:id="rId6" imgW="1815840" imgH="279360" progId="Equation.DSMT4">
                  <p:embed/>
                </p:oleObj>
              </mc:Choice>
              <mc:Fallback>
                <p:oleObj name="Equation" r:id="rId6" imgW="181584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0117" y="2071679"/>
                        <a:ext cx="3298825" cy="5048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11620" name="Object 8"/>
          <p:cNvGraphicFramePr>
            <a:graphicFrameLocks noChangeAspect="1"/>
          </p:cNvGraphicFramePr>
          <p:nvPr/>
        </p:nvGraphicFramePr>
        <p:xfrm>
          <a:off x="1881159" y="3571877"/>
          <a:ext cx="8442325" cy="550863"/>
        </p:xfrm>
        <a:graphic>
          <a:graphicData uri="http://schemas.openxmlformats.org/presentationml/2006/ole">
            <mc:AlternateContent xmlns:mc="http://schemas.openxmlformats.org/markup-compatibility/2006">
              <mc:Choice xmlns:v="urn:schemas-microsoft-com:vml" Requires="v">
                <p:oleObj spid="_x0000_s295041" name="Equation" r:id="rId8" imgW="4647960" imgH="304560" progId="Equation.DSMT4">
                  <p:embed/>
                </p:oleObj>
              </mc:Choice>
              <mc:Fallback>
                <p:oleObj name="Equation" r:id="rId8" imgW="4647960" imgH="3045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1159" y="3571877"/>
                        <a:ext cx="8442325" cy="5508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11621" name="Object 7"/>
          <p:cNvGraphicFramePr>
            <a:graphicFrameLocks noChangeAspect="1"/>
          </p:cNvGraphicFramePr>
          <p:nvPr/>
        </p:nvGraphicFramePr>
        <p:xfrm>
          <a:off x="2881290" y="2714621"/>
          <a:ext cx="1465262" cy="455613"/>
        </p:xfrm>
        <a:graphic>
          <a:graphicData uri="http://schemas.openxmlformats.org/presentationml/2006/ole">
            <mc:AlternateContent xmlns:mc="http://schemas.openxmlformats.org/markup-compatibility/2006">
              <mc:Choice xmlns:v="urn:schemas-microsoft-com:vml" Requires="v">
                <p:oleObj spid="_x0000_s295042" name="Equation" r:id="rId10" imgW="812520" imgH="253800" progId="Equation.DSMT4">
                  <p:embed/>
                </p:oleObj>
              </mc:Choice>
              <mc:Fallback>
                <p:oleObj name="Equation" r:id="rId10" imgW="81252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1290" y="2714621"/>
                        <a:ext cx="1465262" cy="45561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11622" name="Object 8"/>
          <p:cNvGraphicFramePr>
            <a:graphicFrameLocks noChangeAspect="1"/>
          </p:cNvGraphicFramePr>
          <p:nvPr/>
        </p:nvGraphicFramePr>
        <p:xfrm>
          <a:off x="3309919" y="4143381"/>
          <a:ext cx="6435725" cy="504825"/>
        </p:xfrm>
        <a:graphic>
          <a:graphicData uri="http://schemas.openxmlformats.org/presentationml/2006/ole">
            <mc:AlternateContent xmlns:mc="http://schemas.openxmlformats.org/markup-compatibility/2006">
              <mc:Choice xmlns:v="urn:schemas-microsoft-com:vml" Requires="v">
                <p:oleObj spid="_x0000_s295043" name="Equation" r:id="rId12" imgW="3543120" imgH="279360" progId="Equation.DSMT4">
                  <p:embed/>
                </p:oleObj>
              </mc:Choice>
              <mc:Fallback>
                <p:oleObj name="Equation" r:id="rId12" imgW="3543120" imgH="2793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9919" y="4143381"/>
                        <a:ext cx="6435725" cy="5048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11625" name="矩形 8"/>
          <p:cNvSpPr>
            <a:spLocks noChangeArrowheads="1"/>
          </p:cNvSpPr>
          <p:nvPr/>
        </p:nvSpPr>
        <p:spPr bwMode="auto">
          <a:xfrm>
            <a:off x="1524001" y="4500570"/>
            <a:ext cx="1570037" cy="369888"/>
          </a:xfrm>
          <a:prstGeom prst="rect">
            <a:avLst/>
          </a:prstGeom>
          <a:noFill/>
          <a:ln w="9525">
            <a:solidFill>
              <a:srgbClr val="FF0000"/>
            </a:solidFill>
            <a:miter lim="800000"/>
            <a:headEnd/>
            <a:tailEnd/>
          </a:ln>
        </p:spPr>
        <p:txBody>
          <a:bodyPr wrap="none">
            <a:spAutoFit/>
          </a:bodyPr>
          <a:lstStyle/>
          <a:p>
            <a:r>
              <a:rPr lang="zh-CN" altLang="en-US"/>
              <a:t>贝叶斯错误率</a:t>
            </a:r>
          </a:p>
        </p:txBody>
      </p:sp>
      <p:cxnSp>
        <p:nvCxnSpPr>
          <p:cNvPr id="111626" name="直接箭头连接符 10"/>
          <p:cNvCxnSpPr>
            <a:cxnSpLocks noChangeShapeType="1"/>
          </p:cNvCxnSpPr>
          <p:nvPr/>
        </p:nvCxnSpPr>
        <p:spPr bwMode="auto">
          <a:xfrm flipV="1">
            <a:off x="3095604" y="4429132"/>
            <a:ext cx="285750" cy="142876"/>
          </a:xfrm>
          <a:prstGeom prst="straightConnector1">
            <a:avLst/>
          </a:prstGeom>
          <a:noFill/>
          <a:ln w="9525" algn="ctr">
            <a:solidFill>
              <a:srgbClr val="FF0000"/>
            </a:solidFill>
            <a:round/>
            <a:headEnd/>
            <a:tailEnd type="arrow" w="med" len="med"/>
          </a:ln>
        </p:spPr>
      </p:cxnSp>
      <p:sp>
        <p:nvSpPr>
          <p:cNvPr id="111627" name="矩形 11"/>
          <p:cNvSpPr>
            <a:spLocks noChangeArrowheads="1"/>
          </p:cNvSpPr>
          <p:nvPr/>
        </p:nvSpPr>
        <p:spPr bwMode="auto">
          <a:xfrm>
            <a:off x="2024035" y="2214554"/>
            <a:ext cx="2416175" cy="369888"/>
          </a:xfrm>
          <a:prstGeom prst="rect">
            <a:avLst/>
          </a:prstGeom>
          <a:noFill/>
          <a:ln w="9525">
            <a:solidFill>
              <a:srgbClr val="FF0000"/>
            </a:solidFill>
            <a:miter lim="800000"/>
            <a:headEnd/>
            <a:tailEnd/>
          </a:ln>
        </p:spPr>
        <p:txBody>
          <a:bodyPr wrap="none">
            <a:spAutoFit/>
          </a:bodyPr>
          <a:lstStyle/>
          <a:p>
            <a:r>
              <a:rPr lang="en-US" altLang="zh-CN" dirty="0"/>
              <a:t>K</a:t>
            </a:r>
            <a:r>
              <a:rPr lang="zh-CN" altLang="en-US" dirty="0"/>
              <a:t>近邻渐进平均错误率</a:t>
            </a:r>
          </a:p>
        </p:txBody>
      </p:sp>
      <p:cxnSp>
        <p:nvCxnSpPr>
          <p:cNvPr id="111628" name="直接箭头连接符 13"/>
          <p:cNvCxnSpPr>
            <a:cxnSpLocks noChangeShapeType="1"/>
          </p:cNvCxnSpPr>
          <p:nvPr/>
        </p:nvCxnSpPr>
        <p:spPr bwMode="auto">
          <a:xfrm rot="16200000" flipH="1">
            <a:off x="2917011" y="2678900"/>
            <a:ext cx="285749" cy="71437"/>
          </a:xfrm>
          <a:prstGeom prst="straightConnector1">
            <a:avLst/>
          </a:prstGeom>
          <a:noFill/>
          <a:ln w="9525" algn="ctr">
            <a:solidFill>
              <a:srgbClr val="FF3300"/>
            </a:solidFill>
            <a:round/>
            <a:headEnd/>
            <a:tailEnd type="arrow" w="med" len="med"/>
          </a:ln>
        </p:spPr>
      </p:cxnSp>
      <p:sp>
        <p:nvSpPr>
          <p:cNvPr id="17" name="Rectangle 3"/>
          <p:cNvSpPr txBox="1">
            <a:spLocks noChangeArrowheads="1"/>
          </p:cNvSpPr>
          <p:nvPr/>
        </p:nvSpPr>
        <p:spPr bwMode="gray">
          <a:xfrm>
            <a:off x="1952596" y="5000636"/>
            <a:ext cx="8458200" cy="207170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1"/>
              </a:buClr>
              <a:defRPr/>
            </a:pPr>
            <a:r>
              <a:rPr lang="zh-CN" altLang="en-US" sz="2400" kern="0" dirty="0">
                <a:latin typeface="+mn-lt"/>
              </a:rPr>
              <a:t>最近邻法和</a:t>
            </a:r>
            <a:r>
              <a:rPr lang="en-US" altLang="zh-CN" sz="2400" kern="0" dirty="0">
                <a:latin typeface="+mn-lt"/>
              </a:rPr>
              <a:t>k-</a:t>
            </a:r>
            <a:r>
              <a:rPr lang="zh-CN" altLang="en-US" sz="2400" kern="0" dirty="0">
                <a:latin typeface="+mn-lt"/>
              </a:rPr>
              <a:t>近邻法的错误率上下界都是在一倍到两倍贝叶斯决策方法的错误率范围内。 </a:t>
            </a:r>
          </a:p>
          <a:p>
            <a:pPr marL="342900" indent="-342900" eaLnBrk="0" hangingPunct="0">
              <a:spcBef>
                <a:spcPct val="20000"/>
              </a:spcBef>
              <a:buClr>
                <a:schemeClr val="tx2"/>
              </a:buClr>
              <a:defRPr/>
            </a:pPr>
            <a:r>
              <a:rPr lang="zh-CN" altLang="en-US" sz="2400" kern="0" dirty="0">
                <a:latin typeface="+mn-lt"/>
              </a:rPr>
              <a:t>在</a:t>
            </a:r>
            <a:r>
              <a:rPr lang="en-US" altLang="zh-CN" sz="2400" i="1" kern="0" dirty="0">
                <a:latin typeface="+mn-lt"/>
              </a:rPr>
              <a:t>k </a:t>
            </a:r>
            <a:r>
              <a:rPr lang="en-US" altLang="zh-CN" sz="2400" kern="0" dirty="0">
                <a:latin typeface="+mn-lt"/>
              </a:rPr>
              <a:t>&gt;1</a:t>
            </a:r>
            <a:r>
              <a:rPr lang="zh-CN" altLang="en-US" sz="2400" kern="0" dirty="0">
                <a:latin typeface="+mn-lt"/>
              </a:rPr>
              <a:t>的条件下，</a:t>
            </a:r>
            <a:r>
              <a:rPr lang="en-US" altLang="zh-CN" sz="2400" i="1" kern="0" dirty="0">
                <a:latin typeface="+mn-lt"/>
              </a:rPr>
              <a:t>k</a:t>
            </a:r>
            <a:r>
              <a:rPr lang="en-US" altLang="zh-CN" sz="2400" kern="0" dirty="0">
                <a:latin typeface="+mn-lt"/>
              </a:rPr>
              <a:t>-</a:t>
            </a:r>
            <a:r>
              <a:rPr lang="zh-CN" altLang="en-US" sz="2400" kern="0" dirty="0">
                <a:latin typeface="+mn-lt"/>
              </a:rPr>
              <a:t>近邻法的错误率要低于最近邻法。</a:t>
            </a:r>
          </a:p>
          <a:p>
            <a:pPr marL="342900" indent="-342900" eaLnBrk="0" hangingPunct="0">
              <a:spcBef>
                <a:spcPct val="20000"/>
              </a:spcBef>
              <a:buClr>
                <a:schemeClr val="tx2"/>
              </a:buClr>
              <a:defRPr/>
            </a:pPr>
            <a:r>
              <a:rPr lang="zh-CN" altLang="en-US" sz="2400" kern="0" dirty="0">
                <a:latin typeface="+mn-lt"/>
              </a:rPr>
              <a:t>在</a:t>
            </a:r>
            <a:r>
              <a:rPr lang="en-US" altLang="zh-CN" sz="2400" i="1" kern="0" dirty="0">
                <a:latin typeface="+mn-lt"/>
              </a:rPr>
              <a:t>k </a:t>
            </a:r>
            <a:r>
              <a:rPr lang="en-US" altLang="zh-CN" sz="2400" kern="0" dirty="0">
                <a:latin typeface="+mn-lt"/>
              </a:rPr>
              <a:t>→∞</a:t>
            </a:r>
            <a:r>
              <a:rPr lang="zh-CN" altLang="en-US" sz="2400" kern="0" dirty="0">
                <a:latin typeface="+mn-lt"/>
              </a:rPr>
              <a:t>的条件下，</a:t>
            </a:r>
            <a:r>
              <a:rPr lang="en-US" altLang="zh-CN" sz="2400" i="1" kern="0" dirty="0">
                <a:latin typeface="+mn-lt"/>
              </a:rPr>
              <a:t>k</a:t>
            </a:r>
            <a:r>
              <a:rPr lang="en-US" altLang="zh-CN" sz="2400" kern="0" dirty="0">
                <a:latin typeface="+mn-lt"/>
              </a:rPr>
              <a:t>-</a:t>
            </a:r>
            <a:r>
              <a:rPr lang="zh-CN" altLang="en-US" sz="2400" kern="0" dirty="0">
                <a:latin typeface="+mn-lt"/>
              </a:rPr>
              <a:t>近邻法的错误率等于贝叶斯误差率</a:t>
            </a:r>
          </a:p>
        </p:txBody>
      </p:sp>
      <p:sp>
        <p:nvSpPr>
          <p:cNvPr id="19" name="矩形 18"/>
          <p:cNvSpPr/>
          <p:nvPr/>
        </p:nvSpPr>
        <p:spPr>
          <a:xfrm rot="1322150">
            <a:off x="9303602" y="5668851"/>
            <a:ext cx="803425" cy="461665"/>
          </a:xfrm>
          <a:prstGeom prst="rect">
            <a:avLst/>
          </a:prstGeom>
        </p:spPr>
        <p:txBody>
          <a:bodyPr wrap="none">
            <a:spAutoFit/>
          </a:bodyPr>
          <a:lstStyle/>
          <a:p>
            <a:r>
              <a:rPr lang="zh-CN" altLang="en-US" sz="2400" b="1" dirty="0">
                <a:solidFill>
                  <a:srgbClr val="FF0000"/>
                </a:solidFill>
              </a:rPr>
              <a:t>得证</a:t>
            </a:r>
          </a:p>
        </p:txBody>
      </p:sp>
      <p:sp>
        <p:nvSpPr>
          <p:cNvPr id="15" name="灯片编号占位符 14"/>
          <p:cNvSpPr>
            <a:spLocks noGrp="1"/>
          </p:cNvSpPr>
          <p:nvPr>
            <p:ph type="sldNum" sz="quarter" idx="11"/>
          </p:nvPr>
        </p:nvSpPr>
        <p:spPr/>
        <p:txBody>
          <a:bodyPr/>
          <a:lstStyle/>
          <a:p>
            <a:pPr>
              <a:defRPr/>
            </a:pPr>
            <a:fld id="{31E287EE-1289-4991-82CE-EFE584F53F4F}" type="slidenum">
              <a:rPr lang="en-US" altLang="zh-CN" smtClean="0"/>
              <a:pPr>
                <a:defRPr/>
              </a:pPr>
              <a:t>29</a:t>
            </a:fld>
            <a:endParaRPr lang="en-US" altLang="zh-CN" dirty="0"/>
          </a:p>
        </p:txBody>
      </p:sp>
      <p:sp>
        <p:nvSpPr>
          <p:cNvPr id="16" name="矩形 15"/>
          <p:cNvSpPr/>
          <p:nvPr/>
        </p:nvSpPr>
        <p:spPr>
          <a:xfrm>
            <a:off x="7680177" y="476672"/>
            <a:ext cx="646331" cy="369332"/>
          </a:xfrm>
          <a:prstGeom prst="rect">
            <a:avLst/>
          </a:prstGeom>
        </p:spPr>
        <p:txBody>
          <a:bodyPr wrap="none">
            <a:spAutoFit/>
          </a:bodyPr>
          <a:lstStyle/>
          <a:p>
            <a:r>
              <a:rPr lang="zh-CN" altLang="en-US" b="1" dirty="0" smtClean="0">
                <a:solidFill>
                  <a:srgbClr val="FF0000"/>
                </a:solidFill>
              </a:rPr>
              <a:t>自习</a:t>
            </a:r>
            <a:endParaRPr lang="zh-CN" altLang="en-US" b="1" dirty="0">
              <a:solidFill>
                <a:srgbClr val="FF0000"/>
              </a:solidFill>
            </a:endParaRPr>
          </a:p>
        </p:txBody>
      </p:sp>
      <p:sp>
        <p:nvSpPr>
          <p:cNvPr id="18" name="标题 1"/>
          <p:cNvSpPr>
            <a:spLocks noGrp="1"/>
          </p:cNvSpPr>
          <p:nvPr>
            <p:ph type="title"/>
          </p:nvPr>
        </p:nvSpPr>
        <p:spPr>
          <a:xfrm>
            <a:off x="406400" y="152401"/>
            <a:ext cx="8229600" cy="563563"/>
          </a:xfrm>
        </p:spPr>
        <p:txBody>
          <a:bodyPr/>
          <a:lstStyle/>
          <a:p>
            <a:r>
              <a:rPr lang="en-US" altLang="zh-CN" dirty="0"/>
              <a:t>15.3.2 </a:t>
            </a:r>
            <a:r>
              <a:rPr lang="en-US" altLang="zh-CN" dirty="0" smtClean="0"/>
              <a:t>k-</a:t>
            </a:r>
            <a:r>
              <a:rPr lang="zh-CN" altLang="en-US" dirty="0" smtClean="0"/>
              <a:t>近邻法（</a:t>
            </a:r>
            <a:r>
              <a:rPr lang="en-US" altLang="zh-CN" dirty="0" err="1" smtClean="0"/>
              <a:t>kNN</a:t>
            </a:r>
            <a:r>
              <a:rPr lang="zh-CN" altLang="en-US" dirty="0" smtClean="0"/>
              <a:t>）</a:t>
            </a:r>
            <a:endParaRPr lang="zh-CN" altLang="en-US" dirty="0"/>
          </a:p>
        </p:txBody>
      </p:sp>
    </p:spTree>
    <p:extLst>
      <p:ext uri="{BB962C8B-B14F-4D97-AF65-F5344CB8AC3E}">
        <p14:creationId xmlns:p14="http://schemas.microsoft.com/office/powerpoint/2010/main" val="2145762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131261"/>
            <a:ext cx="7795592" cy="563563"/>
          </a:xfrm>
        </p:spPr>
        <p:txBody>
          <a:bodyPr/>
          <a:lstStyle/>
          <a:p>
            <a:r>
              <a:rPr lang="en-US" altLang="zh-CN" dirty="0"/>
              <a:t>15.1 </a:t>
            </a:r>
            <a:r>
              <a:rPr lang="zh-CN" altLang="zh-CN" dirty="0"/>
              <a:t>非参数估计的基本原理</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问题：已知样本集              ，其中样本均从</a:t>
            </a:r>
            <a:r>
              <a:rPr lang="zh-CN" altLang="en-US" sz="2400" b="1" dirty="0" smtClean="0">
                <a:latin typeface="宋体" pitchFamily="2" charset="-122"/>
                <a:ea typeface="宋体" pitchFamily="2" charset="-122"/>
              </a:rPr>
              <a:t>服从     </a:t>
            </a:r>
            <a:r>
              <a:rPr lang="zh-CN" altLang="en-US" sz="2400" b="1" dirty="0">
                <a:latin typeface="宋体" pitchFamily="2" charset="-122"/>
                <a:ea typeface="宋体" pitchFamily="2" charset="-122"/>
              </a:rPr>
              <a:t>的总体中独立</a:t>
            </a:r>
            <a:r>
              <a:rPr lang="zh-CN" altLang="en-US" sz="2400" b="1" dirty="0" smtClean="0">
                <a:latin typeface="宋体" pitchFamily="2" charset="-122"/>
                <a:ea typeface="宋体" pitchFamily="2" charset="-122"/>
              </a:rPr>
              <a:t>抽取</a:t>
            </a:r>
            <a:r>
              <a:rPr lang="en-US" altLang="zh-CN" sz="2400" dirty="0"/>
              <a:t>(</a:t>
            </a:r>
            <a:r>
              <a:rPr lang="en-US" altLang="zh-CN" sz="2400" dirty="0" err="1" smtClean="0"/>
              <a:t>iid,independently</a:t>
            </a:r>
            <a:r>
              <a:rPr lang="en-US" altLang="zh-CN" sz="2400" dirty="0" smtClean="0"/>
              <a:t> </a:t>
            </a:r>
            <a:r>
              <a:rPr lang="en-US" altLang="zh-CN" sz="2400" dirty="0"/>
              <a:t>identically </a:t>
            </a:r>
            <a:r>
              <a:rPr lang="en-US" altLang="zh-CN" sz="2400" dirty="0" smtClean="0"/>
              <a:t>distribution)</a:t>
            </a:r>
            <a:r>
              <a:rPr lang="zh-CN" altLang="en-US" sz="2400" dirty="0" smtClean="0"/>
              <a:t> </a:t>
            </a:r>
            <a:r>
              <a:rPr lang="zh-CN" altLang="en-US" sz="2400" b="1" dirty="0" smtClean="0">
                <a:latin typeface="宋体" pitchFamily="2" charset="-122"/>
                <a:ea typeface="宋体" pitchFamily="2" charset="-122"/>
              </a:rPr>
              <a:t>，</a:t>
            </a:r>
            <a:r>
              <a:rPr lang="zh-CN" altLang="en-US" sz="2400" b="1" dirty="0">
                <a:latin typeface="宋体" pitchFamily="2" charset="-122"/>
                <a:ea typeface="宋体" pitchFamily="2" charset="-122"/>
              </a:rPr>
              <a:t>求估计    </a:t>
            </a:r>
            <a:r>
              <a:rPr lang="zh-CN" altLang="en-US" sz="2400" b="1" dirty="0" smtClean="0">
                <a:latin typeface="宋体" pitchFamily="2" charset="-122"/>
                <a:ea typeface="宋体" pitchFamily="2" charset="-122"/>
              </a:rPr>
              <a:t> ，</a:t>
            </a:r>
            <a:r>
              <a:rPr lang="zh-CN" altLang="en-US" sz="2400" b="1" dirty="0">
                <a:latin typeface="宋体" pitchFamily="2" charset="-122"/>
                <a:ea typeface="宋体" pitchFamily="2" charset="-122"/>
              </a:rPr>
              <a:t>近似    </a:t>
            </a:r>
            <a:r>
              <a:rPr lang="zh-CN" altLang="en-US" sz="2400" b="1" dirty="0" smtClean="0">
                <a:latin typeface="宋体" pitchFamily="2" charset="-122"/>
                <a:ea typeface="宋体" pitchFamily="2" charset="-122"/>
              </a:rPr>
              <a:t> 。</a:t>
            </a:r>
            <a:endParaRPr lang="zh-CN" altLang="en-US" sz="2400" b="1" dirty="0">
              <a:latin typeface="宋体" pitchFamily="2" charset="-122"/>
              <a:ea typeface="宋体" pitchFamily="2" charset="-122"/>
            </a:endParaRP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考虑随机向量   落入区域   的概率  </a:t>
            </a:r>
          </a:p>
          <a:p>
            <a:pPr marL="0" indent="0">
              <a:lnSpc>
                <a:spcPct val="150000"/>
              </a:lnSpc>
              <a:spcBef>
                <a:spcPts val="0"/>
              </a:spcBef>
              <a:buNone/>
            </a:pPr>
            <a:r>
              <a:rPr lang="zh-CN" altLang="en-US" sz="2400" b="1" dirty="0">
                <a:latin typeface="宋体" pitchFamily="2" charset="-122"/>
                <a:ea typeface="宋体" pitchFamily="2" charset="-122"/>
              </a:rPr>
              <a:t>   中有  个样本落入区域   的概率　 </a:t>
            </a:r>
          </a:p>
          <a:p>
            <a:pPr marL="0" indent="0">
              <a:lnSpc>
                <a:spcPct val="150000"/>
              </a:lnSpc>
              <a:spcBef>
                <a:spcPts val="0"/>
              </a:spcBef>
              <a:buNone/>
            </a:pPr>
            <a:r>
              <a:rPr lang="zh-CN" altLang="en-US" sz="2400" b="1" dirty="0">
                <a:latin typeface="宋体" pitchFamily="2" charset="-122"/>
                <a:ea typeface="宋体" pitchFamily="2" charset="-122"/>
              </a:rPr>
              <a:t>   的期望值		 </a:t>
            </a:r>
          </a:p>
          <a:p>
            <a:pPr marL="0" indent="0">
              <a:lnSpc>
                <a:spcPct val="150000"/>
              </a:lnSpc>
              <a:spcBef>
                <a:spcPts val="0"/>
              </a:spcBef>
              <a:buNone/>
            </a:pPr>
            <a:r>
              <a:rPr lang="zh-CN" altLang="en-US" sz="2400" b="1" dirty="0">
                <a:latin typeface="宋体" pitchFamily="2" charset="-122"/>
                <a:ea typeface="宋体" pitchFamily="2" charset="-122"/>
              </a:rPr>
              <a:t>   的众数（概率最大的取值）为	 </a:t>
            </a:r>
          </a:p>
          <a:p>
            <a:pPr marL="0" indent="0">
              <a:lnSpc>
                <a:spcPct val="150000"/>
              </a:lnSpc>
              <a:spcBef>
                <a:spcPts val="0"/>
              </a:spcBef>
              <a:buNone/>
            </a:pPr>
            <a:r>
              <a:rPr lang="zh-CN" altLang="en-US" sz="2400" b="1" dirty="0">
                <a:latin typeface="宋体" pitchFamily="2" charset="-122"/>
                <a:ea typeface="宋体" pitchFamily="2" charset="-122"/>
              </a:rPr>
              <a:t>   的估计		 （   ：实际落到   中的样本数）</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50269920"/>
              </p:ext>
            </p:extLst>
          </p:nvPr>
        </p:nvGraphicFramePr>
        <p:xfrm>
          <a:off x="3148846" y="1196752"/>
          <a:ext cx="1876708" cy="432048"/>
        </p:xfrm>
        <a:graphic>
          <a:graphicData uri="http://schemas.openxmlformats.org/presentationml/2006/ole">
            <mc:AlternateContent xmlns:mc="http://schemas.openxmlformats.org/markup-compatibility/2006">
              <mc:Choice xmlns:v="urn:schemas-microsoft-com:vml" Requires="v">
                <p:oleObj spid="_x0000_s57253" name="Equation" r:id="rId3" imgW="1028700" imgH="228600" progId="Equation.DSMT4">
                  <p:embed/>
                </p:oleObj>
              </mc:Choice>
              <mc:Fallback>
                <p:oleObj name="Equation" r:id="rId3" imgW="1028700" imgH="228600" progId="Equation.DSMT4">
                  <p:embed/>
                  <p:pic>
                    <p:nvPicPr>
                      <p:cNvPr id="0" name="Picture 3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846" y="1196752"/>
                        <a:ext cx="187670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40751774"/>
              </p:ext>
            </p:extLst>
          </p:nvPr>
        </p:nvGraphicFramePr>
        <p:xfrm>
          <a:off x="7901374" y="1196752"/>
          <a:ext cx="714906" cy="404664"/>
        </p:xfrm>
        <a:graphic>
          <a:graphicData uri="http://schemas.openxmlformats.org/presentationml/2006/ole">
            <mc:AlternateContent xmlns:mc="http://schemas.openxmlformats.org/markup-compatibility/2006">
              <mc:Choice xmlns:v="urn:schemas-microsoft-com:vml" Requires="v">
                <p:oleObj spid="_x0000_s57254" name="Equation" r:id="rId5" imgW="355292" imgH="203024" progId="Equation.DSMT4">
                  <p:embed/>
                </p:oleObj>
              </mc:Choice>
              <mc:Fallback>
                <p:oleObj name="Equation" r:id="rId5" imgW="355292" imgH="203024" progId="Equation.DSMT4">
                  <p:embed/>
                  <p:pic>
                    <p:nvPicPr>
                      <p:cNvPr id="0" name="Picture 3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1374" y="1196752"/>
                        <a:ext cx="714906"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593178642"/>
              </p:ext>
            </p:extLst>
          </p:nvPr>
        </p:nvGraphicFramePr>
        <p:xfrm>
          <a:off x="7337539" y="1734024"/>
          <a:ext cx="693710" cy="404664"/>
        </p:xfrm>
        <a:graphic>
          <a:graphicData uri="http://schemas.openxmlformats.org/presentationml/2006/ole">
            <mc:AlternateContent xmlns:mc="http://schemas.openxmlformats.org/markup-compatibility/2006">
              <mc:Choice xmlns:v="urn:schemas-microsoft-com:vml" Requires="v">
                <p:oleObj spid="_x0000_s57255" name="Equation" r:id="rId7" imgW="355292" imgH="203024" progId="Equation.DSMT4">
                  <p:embed/>
                </p:oleObj>
              </mc:Choice>
              <mc:Fallback>
                <p:oleObj name="Equation" r:id="rId7" imgW="355292" imgH="203024" progId="Equation.DSMT4">
                  <p:embed/>
                  <p:pic>
                    <p:nvPicPr>
                      <p:cNvPr id="0" name="Picture 3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7539" y="1734024"/>
                        <a:ext cx="693710"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705524535"/>
              </p:ext>
            </p:extLst>
          </p:nvPr>
        </p:nvGraphicFramePr>
        <p:xfrm>
          <a:off x="9023444" y="1733949"/>
          <a:ext cx="715962" cy="404813"/>
        </p:xfrm>
        <a:graphic>
          <a:graphicData uri="http://schemas.openxmlformats.org/presentationml/2006/ole">
            <mc:AlternateContent xmlns:mc="http://schemas.openxmlformats.org/markup-compatibility/2006">
              <mc:Choice xmlns:v="urn:schemas-microsoft-com:vml" Requires="v">
                <p:oleObj spid="_x0000_s57256" name="Equation" r:id="rId9" imgW="355292" imgH="203024" progId="Equation.DSMT4">
                  <p:embed/>
                </p:oleObj>
              </mc:Choice>
              <mc:Fallback>
                <p:oleObj name="Equation" r:id="rId9" imgW="355292" imgH="203024" progId="Equation.DSMT4">
                  <p:embed/>
                  <p:pic>
                    <p:nvPicPr>
                      <p:cNvPr id="0" name="Picture 3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3444" y="1733949"/>
                        <a:ext cx="715962"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876651285"/>
              </p:ext>
            </p:extLst>
          </p:nvPr>
        </p:nvGraphicFramePr>
        <p:xfrm>
          <a:off x="2356758" y="2924944"/>
          <a:ext cx="360040" cy="360040"/>
        </p:xfrm>
        <a:graphic>
          <a:graphicData uri="http://schemas.openxmlformats.org/presentationml/2006/ole">
            <mc:AlternateContent xmlns:mc="http://schemas.openxmlformats.org/markup-compatibility/2006">
              <mc:Choice xmlns:v="urn:schemas-microsoft-com:vml" Requires="v">
                <p:oleObj spid="_x0000_s57257" name="Equation" r:id="rId10" imgW="139700" imgH="139700" progId="Equation.DSMT4">
                  <p:embed/>
                </p:oleObj>
              </mc:Choice>
              <mc:Fallback>
                <p:oleObj name="Equation" r:id="rId10" imgW="139700" imgH="139700" progId="Equation.DSMT4">
                  <p:embed/>
                  <p:pic>
                    <p:nvPicPr>
                      <p:cNvPr id="0" name="Picture 3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6758" y="2924944"/>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469036783"/>
              </p:ext>
            </p:extLst>
          </p:nvPr>
        </p:nvGraphicFramePr>
        <p:xfrm>
          <a:off x="4084950" y="2852936"/>
          <a:ext cx="360040" cy="360040"/>
        </p:xfrm>
        <a:graphic>
          <a:graphicData uri="http://schemas.openxmlformats.org/presentationml/2006/ole">
            <mc:AlternateContent xmlns:mc="http://schemas.openxmlformats.org/markup-compatibility/2006">
              <mc:Choice xmlns:v="urn:schemas-microsoft-com:vml" Requires="v">
                <p:oleObj spid="_x0000_s57258" name="Equation" r:id="rId12" imgW="164814" imgH="177492" progId="Equation.DSMT4">
                  <p:embed/>
                </p:oleObj>
              </mc:Choice>
              <mc:Fallback>
                <p:oleObj name="Equation" r:id="rId12" imgW="164814" imgH="177492" progId="Equation.DSMT4">
                  <p:embed/>
                  <p:pic>
                    <p:nvPicPr>
                      <p:cNvPr id="0" name="Picture 3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4950" y="2852936"/>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965244389"/>
              </p:ext>
            </p:extLst>
          </p:nvPr>
        </p:nvGraphicFramePr>
        <p:xfrm>
          <a:off x="5580177" y="2781301"/>
          <a:ext cx="1757362" cy="576263"/>
        </p:xfrm>
        <a:graphic>
          <a:graphicData uri="http://schemas.openxmlformats.org/presentationml/2006/ole">
            <mc:AlternateContent xmlns:mc="http://schemas.openxmlformats.org/markup-compatibility/2006">
              <mc:Choice xmlns:v="urn:schemas-microsoft-com:vml" Requires="v">
                <p:oleObj spid="_x0000_s57259" name="Equation" r:id="rId14" imgW="888840" imgH="291960" progId="Equation.DSMT4">
                  <p:embed/>
                </p:oleObj>
              </mc:Choice>
              <mc:Fallback>
                <p:oleObj name="Equation" r:id="rId14" imgW="888840" imgH="291960" progId="Equation.DSMT4">
                  <p:embed/>
                  <p:pic>
                    <p:nvPicPr>
                      <p:cNvPr id="0" name="Picture 3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0177" y="2781301"/>
                        <a:ext cx="17573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549162912"/>
              </p:ext>
            </p:extLst>
          </p:nvPr>
        </p:nvGraphicFramePr>
        <p:xfrm>
          <a:off x="556558" y="3429000"/>
          <a:ext cx="540060" cy="360040"/>
        </p:xfrm>
        <a:graphic>
          <a:graphicData uri="http://schemas.openxmlformats.org/presentationml/2006/ole">
            <mc:AlternateContent xmlns:mc="http://schemas.openxmlformats.org/markup-compatibility/2006">
              <mc:Choice xmlns:v="urn:schemas-microsoft-com:vml" Requires="v">
                <p:oleObj spid="_x0000_s57260" name="Equation" r:id="rId16" imgW="177492" imgH="164814" progId="Equation.DSMT4">
                  <p:embed/>
                </p:oleObj>
              </mc:Choice>
              <mc:Fallback>
                <p:oleObj name="Equation" r:id="rId16" imgW="177492" imgH="164814" progId="Equation.DSMT4">
                  <p:embed/>
                  <p:pic>
                    <p:nvPicPr>
                      <p:cNvPr id="0" name="Picture 3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6558" y="3429000"/>
                        <a:ext cx="54006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894494003"/>
              </p:ext>
            </p:extLst>
          </p:nvPr>
        </p:nvGraphicFramePr>
        <p:xfrm>
          <a:off x="1601182" y="3429000"/>
          <a:ext cx="395536" cy="404664"/>
        </p:xfrm>
        <a:graphic>
          <a:graphicData uri="http://schemas.openxmlformats.org/presentationml/2006/ole">
            <mc:AlternateContent xmlns:mc="http://schemas.openxmlformats.org/markup-compatibility/2006">
              <mc:Choice xmlns:v="urn:schemas-microsoft-com:vml" Requires="v">
                <p:oleObj spid="_x0000_s57261" name="Equation" r:id="rId18" imgW="126720" imgH="177480" progId="Equation.DSMT4">
                  <p:embed/>
                </p:oleObj>
              </mc:Choice>
              <mc:Fallback>
                <p:oleObj name="Equation" r:id="rId18" imgW="126720" imgH="177480" progId="Equation.DSMT4">
                  <p:embed/>
                  <p:pic>
                    <p:nvPicPr>
                      <p:cNvPr id="0" name="Picture 3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01182" y="3429000"/>
                        <a:ext cx="395536"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884438896"/>
              </p:ext>
            </p:extLst>
          </p:nvPr>
        </p:nvGraphicFramePr>
        <p:xfrm>
          <a:off x="4156958" y="3429000"/>
          <a:ext cx="360362" cy="360362"/>
        </p:xfrm>
        <a:graphic>
          <a:graphicData uri="http://schemas.openxmlformats.org/presentationml/2006/ole">
            <mc:AlternateContent xmlns:mc="http://schemas.openxmlformats.org/markup-compatibility/2006">
              <mc:Choice xmlns:v="urn:schemas-microsoft-com:vml" Requires="v">
                <p:oleObj spid="_x0000_s57262" name="Equation" r:id="rId20" imgW="164814" imgH="177492" progId="Equation.DSMT4">
                  <p:embed/>
                </p:oleObj>
              </mc:Choice>
              <mc:Fallback>
                <p:oleObj name="Equation" r:id="rId20" imgW="164814" imgH="177492" progId="Equation.DSMT4">
                  <p:embed/>
                  <p:pic>
                    <p:nvPicPr>
                      <p:cNvPr id="0" name="Picture 3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6958" y="3429000"/>
                        <a:ext cx="3603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929746916"/>
              </p:ext>
            </p:extLst>
          </p:nvPr>
        </p:nvGraphicFramePr>
        <p:xfrm>
          <a:off x="5686540" y="3352800"/>
          <a:ext cx="2530475" cy="482600"/>
        </p:xfrm>
        <a:graphic>
          <a:graphicData uri="http://schemas.openxmlformats.org/presentationml/2006/ole">
            <mc:AlternateContent xmlns:mc="http://schemas.openxmlformats.org/markup-compatibility/2006">
              <mc:Choice xmlns:v="urn:schemas-microsoft-com:vml" Requires="v">
                <p:oleObj spid="_x0000_s57263" name="Equation" r:id="rId21" imgW="1282680" imgH="241200" progId="Equation.DSMT4">
                  <p:embed/>
                </p:oleObj>
              </mc:Choice>
              <mc:Fallback>
                <p:oleObj name="Equation" r:id="rId21" imgW="1282680" imgH="241200" progId="Equation.DSMT4">
                  <p:embed/>
                  <p:pic>
                    <p:nvPicPr>
                      <p:cNvPr id="0" name="Picture 3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86540" y="3352800"/>
                        <a:ext cx="25304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489638841"/>
              </p:ext>
            </p:extLst>
          </p:nvPr>
        </p:nvGraphicFramePr>
        <p:xfrm>
          <a:off x="623392" y="3960292"/>
          <a:ext cx="395287" cy="404813"/>
        </p:xfrm>
        <a:graphic>
          <a:graphicData uri="http://schemas.openxmlformats.org/presentationml/2006/ole">
            <mc:AlternateContent xmlns:mc="http://schemas.openxmlformats.org/markup-compatibility/2006">
              <mc:Choice xmlns:v="urn:schemas-microsoft-com:vml" Requires="v">
                <p:oleObj spid="_x0000_s57264" name="Equation" r:id="rId23" imgW="126720" imgH="177480" progId="Equation.DSMT4">
                  <p:embed/>
                </p:oleObj>
              </mc:Choice>
              <mc:Fallback>
                <p:oleObj name="Equation" r:id="rId23" imgW="126720" imgH="177480" progId="Equation.DSMT4">
                  <p:embed/>
                  <p:pic>
                    <p:nvPicPr>
                      <p:cNvPr id="0" name="Picture 3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3392" y="3960292"/>
                        <a:ext cx="39528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707394554"/>
              </p:ext>
            </p:extLst>
          </p:nvPr>
        </p:nvGraphicFramePr>
        <p:xfrm>
          <a:off x="2356758" y="3964794"/>
          <a:ext cx="1358900" cy="406400"/>
        </p:xfrm>
        <a:graphic>
          <a:graphicData uri="http://schemas.openxmlformats.org/presentationml/2006/ole">
            <mc:AlternateContent xmlns:mc="http://schemas.openxmlformats.org/markup-compatibility/2006">
              <mc:Choice xmlns:v="urn:schemas-microsoft-com:vml" Requires="v">
                <p:oleObj spid="_x0000_s57265" name="Equation" r:id="rId24" imgW="685800" imgH="203040" progId="Equation.DSMT4">
                  <p:embed/>
                </p:oleObj>
              </mc:Choice>
              <mc:Fallback>
                <p:oleObj name="Equation" r:id="rId24" imgW="685800" imgH="203040" progId="Equation.DSMT4">
                  <p:embed/>
                  <p:pic>
                    <p:nvPicPr>
                      <p:cNvPr id="0" name="Picture 3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56758" y="3964794"/>
                        <a:ext cx="13589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966374745"/>
              </p:ext>
            </p:extLst>
          </p:nvPr>
        </p:nvGraphicFramePr>
        <p:xfrm>
          <a:off x="619546" y="4509120"/>
          <a:ext cx="395288" cy="404812"/>
        </p:xfrm>
        <a:graphic>
          <a:graphicData uri="http://schemas.openxmlformats.org/presentationml/2006/ole">
            <mc:AlternateContent xmlns:mc="http://schemas.openxmlformats.org/markup-compatibility/2006">
              <mc:Choice xmlns:v="urn:schemas-microsoft-com:vml" Requires="v">
                <p:oleObj spid="_x0000_s57266" name="Equation" r:id="rId26" imgW="126720" imgH="177480" progId="Equation.DSMT4">
                  <p:embed/>
                </p:oleObj>
              </mc:Choice>
              <mc:Fallback>
                <p:oleObj name="Equation" r:id="rId26" imgW="126720" imgH="177480" progId="Equation.DSMT4">
                  <p:embed/>
                  <p:pic>
                    <p:nvPicPr>
                      <p:cNvPr id="0" name="Picture 35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9546" y="4509120"/>
                        <a:ext cx="39528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3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3658156887"/>
              </p:ext>
            </p:extLst>
          </p:nvPr>
        </p:nvGraphicFramePr>
        <p:xfrm>
          <a:off x="5301283" y="4521200"/>
          <a:ext cx="1874837" cy="406400"/>
        </p:xfrm>
        <a:graphic>
          <a:graphicData uri="http://schemas.openxmlformats.org/presentationml/2006/ole">
            <mc:AlternateContent xmlns:mc="http://schemas.openxmlformats.org/markup-compatibility/2006">
              <mc:Choice xmlns:v="urn:schemas-microsoft-com:vml" Requires="v">
                <p:oleObj spid="_x0000_s57267" name="Equation" r:id="rId27" imgW="914400" imgH="203040" progId="Equation.DSMT4">
                  <p:embed/>
                </p:oleObj>
              </mc:Choice>
              <mc:Fallback>
                <p:oleObj name="Equation" r:id="rId27" imgW="914400" imgH="203040" progId="Equation.DSMT4">
                  <p:embed/>
                  <p:pic>
                    <p:nvPicPr>
                      <p:cNvPr id="0" name="Picture 3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01283" y="4521200"/>
                        <a:ext cx="187483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2094733698"/>
              </p:ext>
            </p:extLst>
          </p:nvPr>
        </p:nvGraphicFramePr>
        <p:xfrm>
          <a:off x="575295" y="5054600"/>
          <a:ext cx="315913" cy="330200"/>
        </p:xfrm>
        <a:graphic>
          <a:graphicData uri="http://schemas.openxmlformats.org/presentationml/2006/ole">
            <mc:AlternateContent xmlns:mc="http://schemas.openxmlformats.org/markup-compatibility/2006">
              <mc:Choice xmlns:v="urn:schemas-microsoft-com:vml" Requires="v">
                <p:oleObj spid="_x0000_s57268" name="Equation" r:id="rId29" imgW="152280" imgH="164880" progId="Equation.DSMT4">
                  <p:embed/>
                </p:oleObj>
              </mc:Choice>
              <mc:Fallback>
                <p:oleObj name="Equation" r:id="rId29" imgW="152280" imgH="164880" progId="Equation.DSMT4">
                  <p:embed/>
                  <p:pic>
                    <p:nvPicPr>
                      <p:cNvPr id="0" name="Picture 3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5295" y="5054600"/>
                        <a:ext cx="31591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703890498"/>
              </p:ext>
            </p:extLst>
          </p:nvPr>
        </p:nvGraphicFramePr>
        <p:xfrm>
          <a:off x="2308845" y="4868864"/>
          <a:ext cx="1008063" cy="846137"/>
        </p:xfrm>
        <a:graphic>
          <a:graphicData uri="http://schemas.openxmlformats.org/presentationml/2006/ole">
            <mc:AlternateContent xmlns:mc="http://schemas.openxmlformats.org/markup-compatibility/2006">
              <mc:Choice xmlns:v="urn:schemas-microsoft-com:vml" Requires="v">
                <p:oleObj spid="_x0000_s57269" name="Equation" r:id="rId31" imgW="457200" imgH="393480" progId="Equation.DSMT4">
                  <p:embed/>
                </p:oleObj>
              </mc:Choice>
              <mc:Fallback>
                <p:oleObj name="Equation" r:id="rId31" imgW="457200" imgH="393480" progId="Equation.DSMT4">
                  <p:embed/>
                  <p:pic>
                    <p:nvPicPr>
                      <p:cNvPr id="0" name="Picture 3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08845" y="4868864"/>
                        <a:ext cx="1008063"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449354879"/>
              </p:ext>
            </p:extLst>
          </p:nvPr>
        </p:nvGraphicFramePr>
        <p:xfrm>
          <a:off x="3752650" y="5040412"/>
          <a:ext cx="395288" cy="404813"/>
        </p:xfrm>
        <a:graphic>
          <a:graphicData uri="http://schemas.openxmlformats.org/presentationml/2006/ole">
            <mc:AlternateContent xmlns:mc="http://schemas.openxmlformats.org/markup-compatibility/2006">
              <mc:Choice xmlns:v="urn:schemas-microsoft-com:vml" Requires="v">
                <p:oleObj spid="_x0000_s57270" name="Equation" r:id="rId33" imgW="126720" imgH="177480" progId="Equation.DSMT4">
                  <p:embed/>
                </p:oleObj>
              </mc:Choice>
              <mc:Fallback>
                <p:oleObj name="Equation" r:id="rId33" imgW="126720" imgH="177480" progId="Equation.DSMT4">
                  <p:embed/>
                  <p:pic>
                    <p:nvPicPr>
                      <p:cNvPr id="0" name="Picture 36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52650" y="5040412"/>
                        <a:ext cx="3952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3766838040"/>
              </p:ext>
            </p:extLst>
          </p:nvPr>
        </p:nvGraphicFramePr>
        <p:xfrm>
          <a:off x="5804122" y="5084862"/>
          <a:ext cx="360362" cy="360362"/>
        </p:xfrm>
        <a:graphic>
          <a:graphicData uri="http://schemas.openxmlformats.org/presentationml/2006/ole">
            <mc:AlternateContent xmlns:mc="http://schemas.openxmlformats.org/markup-compatibility/2006">
              <mc:Choice xmlns:v="urn:schemas-microsoft-com:vml" Requires="v">
                <p:oleObj spid="_x0000_s57271" name="Equation" r:id="rId34" imgW="164814" imgH="177492" progId="Equation.DSMT4">
                  <p:embed/>
                </p:oleObj>
              </mc:Choice>
              <mc:Fallback>
                <p:oleObj name="Equation" r:id="rId34" imgW="164814" imgH="177492" progId="Equation.DSMT4">
                  <p:embed/>
                  <p:pic>
                    <p:nvPicPr>
                      <p:cNvPr id="0" name="Picture 3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04122" y="5084862"/>
                        <a:ext cx="3603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p:cNvSpPr/>
          <p:nvPr/>
        </p:nvSpPr>
        <p:spPr>
          <a:xfrm>
            <a:off x="1738282" y="5715017"/>
            <a:ext cx="3429024" cy="646331"/>
          </a:xfrm>
          <a:prstGeom prst="rect">
            <a:avLst/>
          </a:prstGeom>
        </p:spPr>
        <p:txBody>
          <a:bodyPr wrap="square">
            <a:spAutoFit/>
          </a:bodyPr>
          <a:lstStyle/>
          <a:p>
            <a:r>
              <a:rPr lang="zh-CN" altLang="en-US" dirty="0" smtClean="0">
                <a:solidFill>
                  <a:srgbClr val="FF0000"/>
                </a:solidFill>
              </a:rPr>
              <a:t>根据二项分布的性质</a:t>
            </a:r>
            <a:r>
              <a:rPr lang="en-US" altLang="zh-CN" dirty="0" smtClean="0">
                <a:solidFill>
                  <a:srgbClr val="FF0000"/>
                </a:solidFill>
              </a:rPr>
              <a:t>,</a:t>
            </a:r>
            <a:r>
              <a:rPr lang="zh-CN" altLang="en-US" dirty="0" smtClean="0">
                <a:solidFill>
                  <a:srgbClr val="FF0000"/>
                </a:solidFill>
              </a:rPr>
              <a:t>变量</a:t>
            </a:r>
            <a:r>
              <a:rPr lang="en-US" altLang="zh-CN" dirty="0" smtClean="0">
                <a:solidFill>
                  <a:srgbClr val="FF0000"/>
                </a:solidFill>
              </a:rPr>
              <a:t>k/N</a:t>
            </a:r>
            <a:r>
              <a:rPr lang="zh-CN" altLang="en-US" dirty="0" smtClean="0">
                <a:solidFill>
                  <a:srgbClr val="FF0000"/>
                </a:solidFill>
              </a:rPr>
              <a:t>的均值和方差分别可以计算出来</a:t>
            </a:r>
            <a:endParaRPr lang="en-US" dirty="0">
              <a:solidFill>
                <a:srgbClr val="FF0000"/>
              </a:solidFill>
            </a:endParaRPr>
          </a:p>
        </p:txBody>
      </p:sp>
      <p:graphicFrame>
        <p:nvGraphicFramePr>
          <p:cNvPr id="56684" name="Object 5"/>
          <p:cNvGraphicFramePr>
            <a:graphicFrameLocks noChangeAspect="1"/>
          </p:cNvGraphicFramePr>
          <p:nvPr/>
        </p:nvGraphicFramePr>
        <p:xfrm>
          <a:off x="5465763" y="5643563"/>
          <a:ext cx="4279900" cy="461962"/>
        </p:xfrm>
        <a:graphic>
          <a:graphicData uri="http://schemas.openxmlformats.org/presentationml/2006/ole">
            <mc:AlternateContent xmlns:mc="http://schemas.openxmlformats.org/markup-compatibility/2006">
              <mc:Choice xmlns:v="urn:schemas-microsoft-com:vml" Requires="v">
                <p:oleObj spid="_x0000_s57272" name="Equation" r:id="rId35" imgW="2361960" imgH="253800" progId="Equation.DSMT4">
                  <p:embed/>
                </p:oleObj>
              </mc:Choice>
              <mc:Fallback>
                <p:oleObj name="Equation" r:id="rId35" imgW="2361960" imgH="253800" progId="Equation.DSMT4">
                  <p:embed/>
                  <p:pic>
                    <p:nvPicPr>
                      <p:cNvPr id="0" name="Object 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465763" y="5643563"/>
                        <a:ext cx="42799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685" name="Object 8"/>
          <p:cNvGraphicFramePr>
            <a:graphicFrameLocks noChangeAspect="1"/>
          </p:cNvGraphicFramePr>
          <p:nvPr/>
        </p:nvGraphicFramePr>
        <p:xfrm>
          <a:off x="4962525" y="6080126"/>
          <a:ext cx="5195888" cy="777875"/>
        </p:xfrm>
        <a:graphic>
          <a:graphicData uri="http://schemas.openxmlformats.org/presentationml/2006/ole">
            <mc:AlternateContent xmlns:mc="http://schemas.openxmlformats.org/markup-compatibility/2006">
              <mc:Choice xmlns:v="urn:schemas-microsoft-com:vml" Requires="v">
                <p:oleObj spid="_x0000_s57273" name="Equation" r:id="rId37" imgW="3403440" imgH="507960" progId="Equation.DSMT4">
                  <p:embed/>
                </p:oleObj>
              </mc:Choice>
              <mc:Fallback>
                <p:oleObj name="Equation" r:id="rId37" imgW="3403440" imgH="507960" progId="Equation.DSMT4">
                  <p:embed/>
                  <p:pic>
                    <p:nvPicPr>
                      <p:cNvPr id="0" name="Object 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62525" y="6080126"/>
                        <a:ext cx="5195888" cy="7778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964437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25000"/>
              </a:lnSpc>
              <a:buNone/>
            </a:pPr>
            <a:r>
              <a:rPr lang="zh-CN" altLang="en-US" sz="2400" b="1" dirty="0">
                <a:latin typeface="宋体" pitchFamily="2" charset="-122"/>
                <a:ea typeface="宋体" pitchFamily="2" charset="-122"/>
              </a:rPr>
              <a:t>问题</a:t>
            </a:r>
          </a:p>
          <a:p>
            <a:pPr marL="400050" lvl="1" indent="0">
              <a:lnSpc>
                <a:spcPct val="125000"/>
              </a:lnSpc>
              <a:buNone/>
            </a:pPr>
            <a:r>
              <a:rPr lang="zh-CN" altLang="en-US" sz="2200" b="1" dirty="0">
                <a:latin typeface="宋体" pitchFamily="2" charset="-122"/>
                <a:ea typeface="宋体" pitchFamily="2" charset="-122"/>
              </a:rPr>
              <a:t>① 存储量和计算量</a:t>
            </a:r>
          </a:p>
          <a:p>
            <a:pPr marL="400050" lvl="1" indent="0">
              <a:lnSpc>
                <a:spcPct val="125000"/>
              </a:lnSpc>
              <a:buNone/>
            </a:pPr>
            <a:r>
              <a:rPr lang="zh-CN" altLang="en-US" sz="2200" b="1" dirty="0">
                <a:latin typeface="宋体" pitchFamily="2" charset="-122"/>
                <a:ea typeface="宋体" pitchFamily="2" charset="-122"/>
              </a:rPr>
              <a:t>② 票数接近时风险较大，有噪声时风险加大</a:t>
            </a:r>
          </a:p>
          <a:p>
            <a:pPr marL="400050" lvl="1" indent="0">
              <a:lnSpc>
                <a:spcPct val="125000"/>
              </a:lnSpc>
              <a:buNone/>
            </a:pPr>
            <a:r>
              <a:rPr lang="zh-CN" altLang="en-US" sz="2200" b="1" dirty="0">
                <a:latin typeface="宋体" pitchFamily="2" charset="-122"/>
                <a:ea typeface="宋体" pitchFamily="2" charset="-122"/>
              </a:rPr>
              <a:t>③ 有限样本下性能如何？	</a:t>
            </a:r>
          </a:p>
          <a:p>
            <a:pPr marL="0" indent="0">
              <a:lnSpc>
                <a:spcPct val="125000"/>
              </a:lnSpc>
              <a:buNone/>
            </a:pPr>
            <a:r>
              <a:rPr lang="zh-CN" altLang="en-US" sz="2400" b="1" dirty="0">
                <a:latin typeface="宋体" pitchFamily="2" charset="-122"/>
                <a:ea typeface="宋体" pitchFamily="2" charset="-122"/>
              </a:rPr>
              <a:t>改进：</a:t>
            </a:r>
          </a:p>
          <a:p>
            <a:pPr marL="400050" lvl="1" indent="0">
              <a:lnSpc>
                <a:spcPct val="125000"/>
              </a:lnSpc>
              <a:buNone/>
            </a:pPr>
            <a:r>
              <a:rPr lang="zh-CN" altLang="en-US" sz="2200" b="1" dirty="0">
                <a:latin typeface="宋体" pitchFamily="2" charset="-122"/>
                <a:ea typeface="宋体" pitchFamily="2" charset="-122"/>
              </a:rPr>
              <a:t>① 减少计算量和存储量</a:t>
            </a:r>
          </a:p>
          <a:p>
            <a:pPr marL="400050" lvl="1" indent="0">
              <a:lnSpc>
                <a:spcPct val="125000"/>
              </a:lnSpc>
              <a:buNone/>
            </a:pPr>
            <a:r>
              <a:rPr lang="zh-CN" altLang="en-US" sz="2200" b="1" dirty="0">
                <a:latin typeface="宋体" pitchFamily="2" charset="-122"/>
                <a:ea typeface="宋体" pitchFamily="2" charset="-122"/>
              </a:rPr>
              <a:t>② 引入拒绝机制</a:t>
            </a:r>
          </a:p>
          <a:p>
            <a:pPr marL="400050" lvl="1" indent="0">
              <a:lnSpc>
                <a:spcPct val="125000"/>
              </a:lnSpc>
              <a:buNone/>
            </a:pPr>
            <a:r>
              <a:rPr lang="zh-CN" altLang="en-US" sz="2200" b="1" dirty="0">
                <a:latin typeface="宋体" pitchFamily="2" charset="-122"/>
                <a:ea typeface="宋体" pitchFamily="2" charset="-122"/>
              </a:rPr>
              <a:t>③ 根据实际问题修正投票方式</a:t>
            </a:r>
          </a:p>
          <a:p>
            <a:pPr marL="0" indent="0">
              <a:lnSpc>
                <a:spcPct val="125000"/>
              </a:lnSpc>
              <a:buNone/>
            </a:pPr>
            <a:r>
              <a:rPr lang="zh-CN" altLang="en-US" sz="2400" b="1" dirty="0">
                <a:latin typeface="宋体" pitchFamily="2" charset="-122"/>
                <a:ea typeface="宋体" pitchFamily="2" charset="-122"/>
              </a:rPr>
              <a:t>  	如加权投票，否决票等</a:t>
            </a:r>
          </a:p>
          <a:p>
            <a:pPr marL="0" indent="0">
              <a:lnSpc>
                <a:spcPct val="125000"/>
              </a:lnSpc>
              <a:buNone/>
            </a:pPr>
            <a:r>
              <a:rPr lang="zh-CN" altLang="en-US" sz="2400" b="1" dirty="0">
                <a:latin typeface="宋体" pitchFamily="2" charset="-122"/>
                <a:ea typeface="宋体" pitchFamily="2" charset="-122"/>
              </a:rPr>
              <a:t>  	如距离加权，考虑样本比例及先验概率等</a:t>
            </a:r>
          </a:p>
          <a:p>
            <a:pPr marL="0" indent="0">
              <a:lnSpc>
                <a:spcPct val="125000"/>
              </a:lnSpc>
              <a:buNone/>
            </a:pPr>
            <a:endParaRPr lang="zh-CN" altLang="en-US" sz="2400" b="1" dirty="0">
              <a:latin typeface="宋体" pitchFamily="2" charset="-122"/>
              <a:ea typeface="宋体"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30</a:t>
            </a:fld>
            <a:endParaRPr lang="en-US" altLang="zh-CN" dirty="0"/>
          </a:p>
        </p:txBody>
      </p:sp>
      <p:sp>
        <p:nvSpPr>
          <p:cNvPr id="8" name="标题 1"/>
          <p:cNvSpPr>
            <a:spLocks noGrp="1"/>
          </p:cNvSpPr>
          <p:nvPr>
            <p:ph type="title"/>
          </p:nvPr>
        </p:nvSpPr>
        <p:spPr>
          <a:xfrm>
            <a:off x="406400" y="152401"/>
            <a:ext cx="8229600" cy="563563"/>
          </a:xfrm>
        </p:spPr>
        <p:txBody>
          <a:bodyPr/>
          <a:lstStyle/>
          <a:p>
            <a:r>
              <a:rPr lang="en-US" altLang="zh-CN" dirty="0"/>
              <a:t>15.3.2 </a:t>
            </a:r>
            <a:r>
              <a:rPr lang="en-US" altLang="zh-CN" dirty="0" smtClean="0"/>
              <a:t>k-</a:t>
            </a:r>
            <a:r>
              <a:rPr lang="zh-CN" altLang="en-US" dirty="0" smtClean="0"/>
              <a:t>近邻法（</a:t>
            </a:r>
            <a:r>
              <a:rPr lang="en-US" altLang="zh-CN" dirty="0" err="1" smtClean="0"/>
              <a:t>kNN</a:t>
            </a:r>
            <a:r>
              <a:rPr lang="zh-CN" altLang="en-US" dirty="0" smtClean="0"/>
              <a:t>）</a:t>
            </a:r>
            <a:endParaRPr lang="zh-CN" altLang="en-US" dirty="0"/>
          </a:p>
        </p:txBody>
      </p:sp>
    </p:spTree>
    <p:extLst>
      <p:ext uri="{BB962C8B-B14F-4D97-AF65-F5344CB8AC3E}">
        <p14:creationId xmlns:p14="http://schemas.microsoft.com/office/powerpoint/2010/main" val="1107496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15.3.3 </a:t>
            </a:r>
            <a:r>
              <a:rPr lang="zh-CN" altLang="en-US" dirty="0" smtClean="0"/>
              <a:t>近邻法的快速算法</a:t>
            </a:r>
            <a:endParaRPr lang="zh-CN" altLang="en-US" dirty="0"/>
          </a:p>
        </p:txBody>
      </p:sp>
      <p:sp>
        <p:nvSpPr>
          <p:cNvPr id="3" name="内容占位符 2"/>
          <p:cNvSpPr>
            <a:spLocks noGrp="1"/>
          </p:cNvSpPr>
          <p:nvPr>
            <p:ph idx="1"/>
          </p:nvPr>
        </p:nvSpPr>
        <p:spPr>
          <a:xfrm>
            <a:off x="1852642" y="714356"/>
            <a:ext cx="8458200" cy="5334000"/>
          </a:xfrm>
        </p:spPr>
        <p:txBody>
          <a:bodyPr/>
          <a:lstStyle/>
          <a:p>
            <a:pPr marL="0" indent="0">
              <a:lnSpc>
                <a:spcPct val="150000"/>
              </a:lnSpc>
              <a:spcBef>
                <a:spcPts val="0"/>
              </a:spcBef>
              <a:buNone/>
            </a:pP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近邻法在计算上的问题：</a:t>
            </a: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endParaRPr lang="zh-CN" altLang="en-US" sz="2400" b="1" dirty="0">
              <a:latin typeface="宋体" pitchFamily="2" charset="-122"/>
              <a:ea typeface="宋体" pitchFamily="2" charset="-122"/>
            </a:endParaRP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31</a:t>
            </a:fld>
            <a:endParaRPr lang="en-US" altLang="zh-CN" dirty="0"/>
          </a:p>
        </p:txBody>
      </p:sp>
      <p:graphicFrame>
        <p:nvGraphicFramePr>
          <p:cNvPr id="5" name="对象 4"/>
          <p:cNvGraphicFramePr>
            <a:graphicFrameLocks noChangeAspect="1"/>
          </p:cNvGraphicFramePr>
          <p:nvPr>
            <p:extLst/>
          </p:nvPr>
        </p:nvGraphicFramePr>
        <p:xfrm>
          <a:off x="5619776" y="1076292"/>
          <a:ext cx="3706024" cy="1042070"/>
        </p:xfrm>
        <a:graphic>
          <a:graphicData uri="http://schemas.openxmlformats.org/presentationml/2006/ole">
            <mc:AlternateContent xmlns:mc="http://schemas.openxmlformats.org/markup-compatibility/2006">
              <mc:Choice xmlns:v="urn:schemas-microsoft-com:vml" Requires="v">
                <p:oleObj spid="_x0000_s295963" name="Equation" r:id="rId3" imgW="1637589" imgH="431613" progId="Equation.DSMT4">
                  <p:embed/>
                </p:oleObj>
              </mc:Choice>
              <mc:Fallback>
                <p:oleObj name="Equation" r:id="rId3" imgW="1637589"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76" y="1076292"/>
                        <a:ext cx="3706024" cy="1042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gray">
          <a:xfrm>
            <a:off x="1881158" y="2000240"/>
            <a:ext cx="8472488" cy="4081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2"/>
              </a:buClr>
              <a:buFont typeface="Wingdings" pitchFamily="2" charset="2"/>
              <a:buChar char="v"/>
              <a:defRPr/>
            </a:pPr>
            <a:r>
              <a:rPr lang="zh-CN" altLang="en-US" sz="2400" b="1" kern="0" dirty="0">
                <a:latin typeface="+mn-lt"/>
              </a:rPr>
              <a:t>加速方法</a:t>
            </a:r>
            <a:r>
              <a:rPr lang="en-US" altLang="zh-CN" sz="2400" b="1" kern="0" dirty="0">
                <a:latin typeface="+mn-lt"/>
              </a:rPr>
              <a:t>:</a:t>
            </a:r>
          </a:p>
          <a:p>
            <a:pPr marL="742950" lvl="1" indent="-285750" eaLnBrk="0" hangingPunct="0">
              <a:spcBef>
                <a:spcPct val="20000"/>
              </a:spcBef>
              <a:buClr>
                <a:schemeClr val="accent1"/>
              </a:buClr>
              <a:buFont typeface="Wingdings" pitchFamily="2" charset="2"/>
              <a:buChar char="Ø"/>
              <a:defRPr/>
            </a:pPr>
            <a:r>
              <a:rPr lang="zh-CN" altLang="en-US" sz="2400" b="1" kern="0" dirty="0">
                <a:latin typeface="+mn-lt"/>
              </a:rPr>
              <a:t>“部分距离”计算法</a:t>
            </a:r>
            <a:endParaRPr lang="en-US" sz="2400" b="1" kern="0" dirty="0">
              <a:latin typeface="+mn-lt"/>
            </a:endParaRPr>
          </a:p>
          <a:p>
            <a:pPr marL="742950" lvl="1" indent="-285750" eaLnBrk="0" hangingPunct="0">
              <a:spcBef>
                <a:spcPct val="20000"/>
              </a:spcBef>
              <a:buClr>
                <a:schemeClr val="accent1"/>
              </a:buClr>
              <a:buFont typeface="Wingdings" pitchFamily="2" charset="2"/>
              <a:buChar char="Ø"/>
              <a:defRPr/>
            </a:pPr>
            <a:r>
              <a:rPr lang="zh-CN" altLang="en-US" sz="2400" b="1" kern="0" dirty="0">
                <a:latin typeface="+mn-lt"/>
              </a:rPr>
              <a:t> “预建立结构 ”算法 </a:t>
            </a:r>
            <a:endParaRPr lang="en-US" sz="2400" b="1" kern="0" dirty="0">
              <a:latin typeface="+mn-lt"/>
            </a:endParaRPr>
          </a:p>
          <a:p>
            <a:pPr marL="342900" indent="-342900" eaLnBrk="0" hangingPunct="0">
              <a:spcBef>
                <a:spcPct val="20000"/>
              </a:spcBef>
              <a:buClr>
                <a:schemeClr val="tx2"/>
              </a:buClr>
              <a:defRPr/>
            </a:pPr>
            <a:r>
              <a:rPr lang="zh-CN" altLang="en-US" sz="2400" b="1" kern="0" dirty="0">
                <a:latin typeface="宋体" pitchFamily="2" charset="-122"/>
              </a:rPr>
              <a:t>改进的思路</a:t>
            </a:r>
            <a:r>
              <a:rPr lang="en-US" altLang="zh-CN" sz="2400" b="1" kern="0" dirty="0">
                <a:latin typeface="宋体" pitchFamily="2" charset="-122"/>
              </a:rPr>
              <a:t>:</a:t>
            </a:r>
          </a:p>
          <a:p>
            <a:pPr marL="342900" indent="-342900" eaLnBrk="0" hangingPunct="0">
              <a:spcBef>
                <a:spcPct val="20000"/>
              </a:spcBef>
              <a:buClr>
                <a:schemeClr val="tx2"/>
              </a:buClr>
              <a:defRPr/>
            </a:pPr>
            <a:r>
              <a:rPr lang="en-US" altLang="zh-CN" sz="2400" b="1" kern="0" dirty="0">
                <a:latin typeface="宋体" pitchFamily="2" charset="-122"/>
              </a:rPr>
              <a:t>1)</a:t>
            </a:r>
            <a:r>
              <a:rPr lang="zh-CN" altLang="en-US" sz="2400" b="1" kern="0" dirty="0">
                <a:latin typeface="宋体" pitchFamily="2" charset="-122"/>
              </a:rPr>
              <a:t>对样本集进行组织与整理，</a:t>
            </a:r>
            <a:r>
              <a:rPr lang="zh-CN" altLang="en-US" sz="2400" b="1" kern="0" dirty="0">
                <a:solidFill>
                  <a:srgbClr val="FF0000"/>
                </a:solidFill>
                <a:latin typeface="宋体" pitchFamily="2" charset="-122"/>
              </a:rPr>
              <a:t>分群分层</a:t>
            </a:r>
            <a:r>
              <a:rPr lang="zh-CN" altLang="en-US" sz="2400" b="1" kern="0" dirty="0">
                <a:latin typeface="宋体" pitchFamily="2" charset="-122"/>
              </a:rPr>
              <a:t>，尽可能将计算</a:t>
            </a:r>
            <a:r>
              <a:rPr lang="zh-CN" altLang="en-US" sz="2400" b="1" kern="0" dirty="0">
                <a:solidFill>
                  <a:srgbClr val="FF0000"/>
                </a:solidFill>
                <a:latin typeface="宋体" pitchFamily="2" charset="-122"/>
              </a:rPr>
              <a:t>压缩</a:t>
            </a:r>
            <a:r>
              <a:rPr lang="zh-CN" altLang="en-US" sz="2400" b="1" kern="0" dirty="0">
                <a:latin typeface="宋体" pitchFamily="2" charset="-122"/>
              </a:rPr>
              <a:t>到在接近</a:t>
            </a:r>
            <a:r>
              <a:rPr lang="zh-CN" altLang="en-US" sz="2400" b="1" kern="0" dirty="0">
                <a:solidFill>
                  <a:srgbClr val="FF0000"/>
                </a:solidFill>
                <a:latin typeface="宋体" pitchFamily="2" charset="-122"/>
              </a:rPr>
              <a:t>测试</a:t>
            </a:r>
            <a:r>
              <a:rPr lang="zh-CN" altLang="en-US" sz="2400" b="1" kern="0" dirty="0">
                <a:latin typeface="宋体" pitchFamily="2" charset="-122"/>
              </a:rPr>
              <a:t>样本邻域的小</a:t>
            </a:r>
            <a:r>
              <a:rPr lang="zh-CN" altLang="en-US" sz="2400" b="1" kern="0" dirty="0">
                <a:solidFill>
                  <a:srgbClr val="FF0000"/>
                </a:solidFill>
                <a:latin typeface="宋体" pitchFamily="2" charset="-122"/>
              </a:rPr>
              <a:t>范围</a:t>
            </a:r>
            <a:r>
              <a:rPr lang="zh-CN" altLang="en-US" sz="2400" b="1" kern="0" dirty="0">
                <a:latin typeface="宋体" pitchFamily="2" charset="-122"/>
              </a:rPr>
              <a:t>内，避免盲目地与训练样本集中每个样本进行距离计算。</a:t>
            </a:r>
            <a:endParaRPr lang="en-US" sz="2400" b="1" kern="0" dirty="0">
              <a:latin typeface="宋体" pitchFamily="2" charset="-122"/>
            </a:endParaRPr>
          </a:p>
          <a:p>
            <a:pPr marL="342900" indent="-342900" eaLnBrk="0" hangingPunct="0">
              <a:spcBef>
                <a:spcPct val="20000"/>
              </a:spcBef>
              <a:buClr>
                <a:schemeClr val="tx2"/>
              </a:buClr>
              <a:defRPr/>
            </a:pPr>
            <a:r>
              <a:rPr lang="en-US" altLang="zh-CN" sz="2400" b="1" kern="0" dirty="0">
                <a:latin typeface="宋体" pitchFamily="2" charset="-122"/>
              </a:rPr>
              <a:t>2)</a:t>
            </a:r>
            <a:r>
              <a:rPr lang="zh-CN" altLang="en-US" sz="2400" b="1" kern="0" dirty="0">
                <a:latin typeface="宋体" pitchFamily="2" charset="-122"/>
              </a:rPr>
              <a:t>在原有样本集中</a:t>
            </a:r>
            <a:r>
              <a:rPr lang="zh-CN" altLang="en-US" sz="2400" b="1" kern="0" dirty="0">
                <a:solidFill>
                  <a:srgbClr val="FF0000"/>
                </a:solidFill>
                <a:latin typeface="宋体" pitchFamily="2" charset="-122"/>
              </a:rPr>
              <a:t>挑选</a:t>
            </a:r>
            <a:r>
              <a:rPr lang="zh-CN" altLang="en-US" sz="2400" b="1" kern="0" dirty="0">
                <a:latin typeface="宋体" pitchFamily="2" charset="-122"/>
              </a:rPr>
              <a:t>出对分类计算</a:t>
            </a:r>
            <a:r>
              <a:rPr lang="zh-CN" altLang="en-US" sz="2400" b="1" kern="0" dirty="0">
                <a:solidFill>
                  <a:srgbClr val="FF0000"/>
                </a:solidFill>
                <a:latin typeface="宋体" pitchFamily="2" charset="-122"/>
              </a:rPr>
              <a:t>有效的样本</a:t>
            </a:r>
            <a:r>
              <a:rPr lang="zh-CN" altLang="en-US" sz="2400" b="1" kern="0" dirty="0">
                <a:latin typeface="宋体" pitchFamily="2" charset="-122"/>
              </a:rPr>
              <a:t>，使样本总数合理地减少，以同时达到既减少计算量，又减少存储量的双重效果。</a:t>
            </a:r>
          </a:p>
          <a:p>
            <a:pPr marL="342900" indent="-342900" eaLnBrk="0" hangingPunct="0">
              <a:spcBef>
                <a:spcPct val="20000"/>
              </a:spcBef>
              <a:buClr>
                <a:schemeClr val="tx2"/>
              </a:buClr>
              <a:defRPr/>
            </a:pPr>
            <a:endParaRPr lang="en-US" sz="2400" b="1" kern="0" dirty="0">
              <a:latin typeface="+mn-lt"/>
            </a:endParaRPr>
          </a:p>
          <a:p>
            <a:pPr marL="342900" indent="-342900" eaLnBrk="0" hangingPunct="0">
              <a:spcBef>
                <a:spcPct val="20000"/>
              </a:spcBef>
              <a:buClr>
                <a:schemeClr val="tx2"/>
              </a:buClr>
              <a:buFont typeface="Wingdings" pitchFamily="2" charset="2"/>
              <a:buChar char="v"/>
              <a:defRPr/>
            </a:pPr>
            <a:endParaRPr lang="zh-CN" altLang="en-US" sz="2400" b="1" kern="0" dirty="0">
              <a:latin typeface="+mn-lt"/>
            </a:endParaRPr>
          </a:p>
          <a:p>
            <a:pPr marL="342900" indent="-342900" eaLnBrk="0" hangingPunct="0">
              <a:spcBef>
                <a:spcPct val="20000"/>
              </a:spcBef>
              <a:buClr>
                <a:schemeClr val="tx2"/>
              </a:buClr>
              <a:buFont typeface="Wingdings" pitchFamily="2" charset="2"/>
              <a:buChar char="v"/>
              <a:defRPr/>
            </a:pPr>
            <a:endParaRPr lang="zh-CN" altLang="en-US" sz="2400" b="1" kern="0" dirty="0">
              <a:latin typeface="+mn-lt"/>
            </a:endParaRPr>
          </a:p>
        </p:txBody>
      </p:sp>
    </p:spTree>
    <p:extLst>
      <p:ext uri="{BB962C8B-B14F-4D97-AF65-F5344CB8AC3E}">
        <p14:creationId xmlns:p14="http://schemas.microsoft.com/office/powerpoint/2010/main" val="3766960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标题 1"/>
          <p:cNvSpPr>
            <a:spLocks noGrp="1"/>
          </p:cNvSpPr>
          <p:nvPr>
            <p:ph type="title"/>
          </p:nvPr>
        </p:nvSpPr>
        <p:spPr>
          <a:xfrm>
            <a:off x="2024034" y="1071547"/>
            <a:ext cx="7500990" cy="563563"/>
          </a:xfrm>
        </p:spPr>
        <p:txBody>
          <a:bodyPr/>
          <a:lstStyle/>
          <a:p>
            <a:r>
              <a:rPr lang="zh-CN" altLang="en-US" sz="2800" dirty="0"/>
              <a:t/>
            </a:r>
            <a:br>
              <a:rPr lang="zh-CN" altLang="en-US" sz="2800" dirty="0"/>
            </a:br>
            <a:r>
              <a:rPr lang="zh-CN" altLang="en-US" sz="2800" dirty="0"/>
              <a:t> “部分距离” 计算法</a:t>
            </a:r>
            <a:r>
              <a:rPr lang="en-US" altLang="zh-CN" sz="2800" dirty="0"/>
              <a:t/>
            </a:r>
            <a:br>
              <a:rPr lang="en-US" altLang="zh-CN" sz="2800" dirty="0"/>
            </a:br>
            <a:endParaRPr lang="zh-CN" altLang="en-US" sz="2800" dirty="0"/>
          </a:p>
        </p:txBody>
      </p:sp>
      <p:sp>
        <p:nvSpPr>
          <p:cNvPr id="112646" name="内容占位符 2"/>
          <p:cNvSpPr>
            <a:spLocks noGrp="1"/>
          </p:cNvSpPr>
          <p:nvPr>
            <p:ph idx="1"/>
          </p:nvPr>
        </p:nvSpPr>
        <p:spPr>
          <a:xfrm>
            <a:off x="1828800" y="1571612"/>
            <a:ext cx="8458200" cy="5334000"/>
          </a:xfrm>
        </p:spPr>
        <p:txBody>
          <a:bodyPr/>
          <a:lstStyle/>
          <a:p>
            <a:endParaRPr lang="en-US" altLang="zh-CN" sz="2400" dirty="0"/>
          </a:p>
          <a:p>
            <a:endParaRPr lang="en-US" altLang="zh-CN" sz="2400" dirty="0"/>
          </a:p>
          <a:p>
            <a:endParaRPr lang="en-US" altLang="zh-CN" sz="2400" dirty="0"/>
          </a:p>
          <a:p>
            <a:endParaRPr lang="en-US" altLang="zh-CN" sz="2400" dirty="0"/>
          </a:p>
          <a:p>
            <a:r>
              <a:rPr lang="zh-CN" altLang="en-US" sz="2000" dirty="0"/>
              <a:t>一旦其部分的距离大于目前最接近的样本的全欧氏距离</a:t>
            </a:r>
            <a:r>
              <a:rPr lang="en-US" altLang="zh-CN" sz="2000" dirty="0"/>
              <a:t>(r =d)</a:t>
            </a:r>
            <a:r>
              <a:rPr lang="zh-CN" altLang="en-US" sz="2000" dirty="0"/>
              <a:t>时</a:t>
            </a:r>
            <a:r>
              <a:rPr lang="en-US" altLang="zh-CN" sz="2000" dirty="0"/>
              <a:t>,</a:t>
            </a:r>
            <a:r>
              <a:rPr lang="zh-CN" altLang="en-US" sz="2000" dirty="0"/>
              <a:t>终止距离计算</a:t>
            </a:r>
          </a:p>
          <a:p>
            <a:endParaRPr lang="zh-CN" altLang="en-US" sz="2400" dirty="0"/>
          </a:p>
        </p:txBody>
      </p:sp>
      <p:graphicFrame>
        <p:nvGraphicFramePr>
          <p:cNvPr id="112642" name="Object 4"/>
          <p:cNvGraphicFramePr>
            <a:graphicFrameLocks noChangeAspect="1"/>
          </p:cNvGraphicFramePr>
          <p:nvPr/>
        </p:nvGraphicFramePr>
        <p:xfrm>
          <a:off x="6456363" y="1860536"/>
          <a:ext cx="3224212" cy="1023938"/>
        </p:xfrm>
        <a:graphic>
          <a:graphicData uri="http://schemas.openxmlformats.org/presentationml/2006/ole">
            <mc:AlternateContent xmlns:mc="http://schemas.openxmlformats.org/markup-compatibility/2006">
              <mc:Choice xmlns:v="urn:schemas-microsoft-com:vml" Requires="v">
                <p:oleObj spid="_x0000_s297037" r:id="rId4" imgW="1726768" imgH="482708" progId="Equation.DSMT4">
                  <p:embed/>
                </p:oleObj>
              </mc:Choice>
              <mc:Fallback>
                <p:oleObj r:id="rId4" imgW="1726768" imgH="48270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3" y="1860536"/>
                        <a:ext cx="3224212"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7813" name="右箭头 6"/>
          <p:cNvSpPr>
            <a:spLocks noChangeArrowheads="1"/>
          </p:cNvSpPr>
          <p:nvPr/>
        </p:nvSpPr>
        <p:spPr bwMode="auto">
          <a:xfrm>
            <a:off x="5381625" y="2087556"/>
            <a:ext cx="977900" cy="484188"/>
          </a:xfrm>
          <a:prstGeom prst="rightArrow">
            <a:avLst>
              <a:gd name="adj1" fmla="val 50000"/>
              <a:gd name="adj2" fmla="val 50024"/>
            </a:avLst>
          </a:prstGeom>
          <a:solidFill>
            <a:schemeClr val="accent1"/>
          </a:solidFill>
          <a:ln w="9525">
            <a:solidFill>
              <a:schemeClr val="tx1"/>
            </a:solidFill>
            <a:bevel/>
            <a:headEnd/>
            <a:tailEnd/>
          </a:ln>
        </p:spPr>
        <p:txBody>
          <a:bodyPr/>
          <a:lstStyle/>
          <a:p>
            <a:endParaRPr lang="zh-CN" altLang="en-US"/>
          </a:p>
        </p:txBody>
      </p:sp>
      <p:grpSp>
        <p:nvGrpSpPr>
          <p:cNvPr id="2" name="Group 6"/>
          <p:cNvGrpSpPr>
            <a:grpSpLocks/>
          </p:cNvGrpSpPr>
          <p:nvPr/>
        </p:nvGrpSpPr>
        <p:grpSpPr bwMode="auto">
          <a:xfrm>
            <a:off x="2135189" y="1611312"/>
            <a:ext cx="6103937" cy="1531937"/>
            <a:chOff x="0" y="0"/>
            <a:chExt cx="6103937" cy="1531937"/>
          </a:xfrm>
        </p:grpSpPr>
        <p:graphicFrame>
          <p:nvGraphicFramePr>
            <p:cNvPr id="112643" name="Object 7"/>
            <p:cNvGraphicFramePr>
              <a:graphicFrameLocks noChangeAspect="1"/>
            </p:cNvGraphicFramePr>
            <p:nvPr/>
          </p:nvGraphicFramePr>
          <p:xfrm>
            <a:off x="0" y="0"/>
            <a:ext cx="3152775" cy="1023937"/>
          </p:xfrm>
          <a:graphic>
            <a:graphicData uri="http://schemas.openxmlformats.org/presentationml/2006/ole">
              <mc:AlternateContent xmlns:mc="http://schemas.openxmlformats.org/markup-compatibility/2006">
                <mc:Choice xmlns:v="urn:schemas-microsoft-com:vml" Requires="v">
                  <p:oleObj spid="_x0000_s297038" r:id="rId6" imgW="1688684" imgH="482708" progId="Equation.DSMT4">
                    <p:embed/>
                  </p:oleObj>
                </mc:Choice>
                <mc:Fallback>
                  <p:oleObj r:id="rId6" imgW="1688684" imgH="4827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152775"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4" name="Object 8"/>
            <p:cNvGraphicFramePr>
              <a:graphicFrameLocks noChangeAspect="1"/>
            </p:cNvGraphicFramePr>
            <p:nvPr/>
          </p:nvGraphicFramePr>
          <p:xfrm>
            <a:off x="1389062" y="1155700"/>
            <a:ext cx="663575" cy="376237"/>
          </p:xfrm>
          <a:graphic>
            <a:graphicData uri="http://schemas.openxmlformats.org/presentationml/2006/ole">
              <mc:AlternateContent xmlns:mc="http://schemas.openxmlformats.org/markup-compatibility/2006">
                <mc:Choice xmlns:v="urn:schemas-microsoft-com:vml" Requires="v">
                  <p:oleObj spid="_x0000_s297039" r:id="rId8" imgW="355301" imgH="177809" progId="Equation.DSMT4">
                    <p:embed/>
                  </p:oleObj>
                </mc:Choice>
                <mc:Fallback>
                  <p:oleObj r:id="rId8" imgW="355301" imgH="17780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9062" y="1155700"/>
                          <a:ext cx="663575"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9" name="椭圆 9"/>
            <p:cNvSpPr>
              <a:spLocks noChangeArrowheads="1"/>
            </p:cNvSpPr>
            <p:nvPr/>
          </p:nvSpPr>
          <p:spPr bwMode="auto">
            <a:xfrm>
              <a:off x="5603875" y="298450"/>
              <a:ext cx="500062" cy="428625"/>
            </a:xfrm>
            <a:prstGeom prst="ellipse">
              <a:avLst/>
            </a:prstGeom>
            <a:noFill/>
            <a:ln w="9525">
              <a:solidFill>
                <a:srgbClr val="FF0000"/>
              </a:solidFill>
              <a:round/>
              <a:headEnd/>
              <a:tailEnd/>
            </a:ln>
          </p:spPr>
          <p:txBody>
            <a:bodyPr/>
            <a:lstStyle/>
            <a:p>
              <a:endParaRPr lang="zh-CN" altLang="en-US"/>
            </a:p>
          </p:txBody>
        </p:sp>
      </p:grpSp>
      <p:sp>
        <p:nvSpPr>
          <p:cNvPr id="11" name="矩形 10"/>
          <p:cNvSpPr/>
          <p:nvPr/>
        </p:nvSpPr>
        <p:spPr>
          <a:xfrm>
            <a:off x="2166911" y="4214818"/>
            <a:ext cx="3791423" cy="523220"/>
          </a:xfrm>
          <a:prstGeom prst="rect">
            <a:avLst/>
          </a:prstGeom>
        </p:spPr>
        <p:txBody>
          <a:bodyPr wrap="none">
            <a:spAutoFit/>
          </a:bodyPr>
          <a:lstStyle/>
          <a:p>
            <a:r>
              <a:rPr lang="zh-CN" altLang="en-US" sz="2800" b="1" dirty="0">
                <a:latin typeface="黑体" pitchFamily="49" charset="-122"/>
                <a:ea typeface="黑体" pitchFamily="49" charset="-122"/>
              </a:rPr>
              <a:t>“预建立结构”计算法</a:t>
            </a:r>
          </a:p>
        </p:txBody>
      </p:sp>
      <p:sp>
        <p:nvSpPr>
          <p:cNvPr id="12" name="内容占位符 2"/>
          <p:cNvSpPr txBox="1">
            <a:spLocks/>
          </p:cNvSpPr>
          <p:nvPr/>
        </p:nvSpPr>
        <p:spPr bwMode="gray">
          <a:xfrm>
            <a:off x="1881158" y="4743456"/>
            <a:ext cx="8458200" cy="2114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114000"/>
              </a:lnSpc>
              <a:spcBef>
                <a:spcPts val="0"/>
              </a:spcBef>
              <a:buClr>
                <a:schemeClr val="tx2"/>
              </a:buClr>
              <a:defRPr/>
            </a:pPr>
            <a:r>
              <a:rPr lang="zh-CN" altLang="en-US" sz="2400" b="1" kern="0" dirty="0">
                <a:latin typeface="宋体" pitchFamily="2" charset="-122"/>
                <a:ea typeface="宋体" pitchFamily="2" charset="-122"/>
              </a:rPr>
              <a:t>	把样本集分级分成多个子集（树状结构）</a:t>
            </a:r>
          </a:p>
          <a:p>
            <a:pPr eaLnBrk="0" hangingPunct="0">
              <a:lnSpc>
                <a:spcPct val="114000"/>
              </a:lnSpc>
              <a:spcBef>
                <a:spcPts val="0"/>
              </a:spcBef>
              <a:buClr>
                <a:schemeClr val="tx2"/>
              </a:buClr>
              <a:defRPr/>
            </a:pPr>
            <a:r>
              <a:rPr lang="zh-CN" altLang="en-US" sz="2400" b="1" kern="0" dirty="0">
                <a:latin typeface="宋体" pitchFamily="2" charset="-122"/>
                <a:ea typeface="宋体" pitchFamily="2" charset="-122"/>
              </a:rPr>
              <a:t>	每个子集（结点）可用较少几个量代表</a:t>
            </a:r>
          </a:p>
          <a:p>
            <a:pPr eaLnBrk="0" hangingPunct="0">
              <a:lnSpc>
                <a:spcPct val="114000"/>
              </a:lnSpc>
              <a:spcBef>
                <a:spcPts val="0"/>
              </a:spcBef>
              <a:buClr>
                <a:schemeClr val="tx2"/>
              </a:buClr>
              <a:defRPr/>
            </a:pPr>
            <a:r>
              <a:rPr lang="zh-CN" altLang="en-US" sz="2400" b="1" kern="0" dirty="0">
                <a:latin typeface="宋体" pitchFamily="2" charset="-122"/>
                <a:ea typeface="宋体" pitchFamily="2" charset="-122"/>
              </a:rPr>
              <a:t>	通过将新样本与各结点比较排除大量候选样本</a:t>
            </a:r>
          </a:p>
          <a:p>
            <a:pPr eaLnBrk="0" hangingPunct="0">
              <a:lnSpc>
                <a:spcPct val="114000"/>
              </a:lnSpc>
              <a:spcBef>
                <a:spcPts val="0"/>
              </a:spcBef>
              <a:buClr>
                <a:schemeClr val="tx2"/>
              </a:buClr>
              <a:defRPr/>
            </a:pPr>
            <a:r>
              <a:rPr lang="zh-CN" altLang="en-US" sz="2400" b="1" kern="0" dirty="0">
                <a:latin typeface="宋体" pitchFamily="2" charset="-122"/>
                <a:ea typeface="宋体" pitchFamily="2" charset="-122"/>
              </a:rPr>
              <a:t>	只有最后的结点（子集）中逐个样本比较，找出近邻</a:t>
            </a:r>
          </a:p>
          <a:p>
            <a:pPr eaLnBrk="0" hangingPunct="0">
              <a:lnSpc>
                <a:spcPct val="114000"/>
              </a:lnSpc>
              <a:spcBef>
                <a:spcPct val="20000"/>
              </a:spcBef>
              <a:buClr>
                <a:schemeClr val="tx2"/>
              </a:buClr>
              <a:defRPr/>
            </a:pPr>
            <a:endParaRPr lang="zh-CN" altLang="en-US" sz="2800" kern="0" dirty="0">
              <a:latin typeface="+mn-lt"/>
            </a:endParaRPr>
          </a:p>
        </p:txBody>
      </p:sp>
      <p:sp>
        <p:nvSpPr>
          <p:cNvPr id="13" name="灯片编号占位符 12"/>
          <p:cNvSpPr>
            <a:spLocks noGrp="1"/>
          </p:cNvSpPr>
          <p:nvPr>
            <p:ph type="sldNum" sz="quarter" idx="11"/>
          </p:nvPr>
        </p:nvSpPr>
        <p:spPr/>
        <p:txBody>
          <a:bodyPr/>
          <a:lstStyle/>
          <a:p>
            <a:pPr>
              <a:defRPr/>
            </a:pPr>
            <a:fld id="{31E287EE-1289-4991-82CE-EFE584F53F4F}" type="slidenum">
              <a:rPr lang="en-US" altLang="zh-CN" smtClean="0"/>
              <a:pPr>
                <a:defRPr/>
              </a:pPr>
              <a:t>32</a:t>
            </a:fld>
            <a:endParaRPr lang="en-US" altLang="zh-CN" dirty="0"/>
          </a:p>
        </p:txBody>
      </p:sp>
      <p:sp>
        <p:nvSpPr>
          <p:cNvPr id="14" name="标题 1"/>
          <p:cNvSpPr txBox="1">
            <a:spLocks/>
          </p:cNvSpPr>
          <p:nvPr/>
        </p:nvSpPr>
        <p:spPr bwMode="black">
          <a:xfrm>
            <a:off x="406400" y="152401"/>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kern="0" smtClean="0"/>
              <a:t>15.3.3 </a:t>
            </a:r>
            <a:r>
              <a:rPr lang="zh-CN" altLang="en-US" kern="0" smtClean="0"/>
              <a:t>近邻法的快速算法</a:t>
            </a:r>
            <a:endParaRPr lang="zh-CN" altLang="en-US" kern="0" dirty="0"/>
          </a:p>
        </p:txBody>
      </p:sp>
    </p:spTree>
    <p:extLst>
      <p:ext uri="{BB962C8B-B14F-4D97-AF65-F5344CB8AC3E}">
        <p14:creationId xmlns:p14="http://schemas.microsoft.com/office/powerpoint/2010/main" val="3476726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4034" y="1000109"/>
            <a:ext cx="3262432" cy="461665"/>
          </a:xfrm>
          <a:prstGeom prst="rect">
            <a:avLst/>
          </a:prstGeom>
        </p:spPr>
        <p:txBody>
          <a:bodyPr wrap="none">
            <a:spAutoFit/>
          </a:bodyPr>
          <a:lstStyle/>
          <a:p>
            <a:r>
              <a:rPr lang="zh-CN" altLang="en-US" sz="2400" b="1" dirty="0">
                <a:latin typeface="黑体" pitchFamily="49" charset="-122"/>
                <a:ea typeface="黑体" pitchFamily="49" charset="-122"/>
              </a:rPr>
              <a:t>“预建立结构”计算法</a:t>
            </a:r>
          </a:p>
        </p:txBody>
      </p:sp>
      <p:sp>
        <p:nvSpPr>
          <p:cNvPr id="7" name="Rectangle 4"/>
          <p:cNvSpPr>
            <a:spLocks noChangeArrowheads="1"/>
          </p:cNvSpPr>
          <p:nvPr/>
        </p:nvSpPr>
        <p:spPr bwMode="auto">
          <a:xfrm>
            <a:off x="2024034" y="1500175"/>
            <a:ext cx="8081962" cy="584775"/>
          </a:xfrm>
          <a:prstGeom prst="rect">
            <a:avLst/>
          </a:prstGeom>
          <a:noFill/>
          <a:ln w="9525">
            <a:noFill/>
            <a:miter lim="800000"/>
            <a:headEnd/>
            <a:tailEnd/>
          </a:ln>
        </p:spPr>
        <p:txBody>
          <a:bodyPr>
            <a:spAutoFit/>
          </a:bodyPr>
          <a:lstStyle/>
          <a:p>
            <a:r>
              <a:rPr lang="zh-CN" altLang="en-US" sz="3200" dirty="0">
                <a:solidFill>
                  <a:srgbClr val="0000CC"/>
                </a:solidFill>
                <a:latin typeface="华文新魏" pitchFamily="2" charset="-122"/>
                <a:ea typeface="华文新魏" pitchFamily="2" charset="-122"/>
              </a:rPr>
              <a:t>样本集</a:t>
            </a:r>
            <a:r>
              <a:rPr lang="en-US" altLang="zh-CN" sz="3200" dirty="0">
                <a:solidFill>
                  <a:srgbClr val="0000CC"/>
                </a:solidFill>
                <a:latin typeface="华文新魏" pitchFamily="2" charset="-122"/>
                <a:ea typeface="华文新魏" pitchFamily="2" charset="-122"/>
              </a:rPr>
              <a:t>-&gt;</a:t>
            </a:r>
            <a:r>
              <a:rPr lang="zh-CN" altLang="en-US" sz="3200" dirty="0">
                <a:solidFill>
                  <a:srgbClr val="0000CC"/>
                </a:solidFill>
                <a:latin typeface="华文新魏" pitchFamily="2" charset="-122"/>
                <a:ea typeface="华文新魏" pitchFamily="2" charset="-122"/>
              </a:rPr>
              <a:t>分集分解构建搜索树</a:t>
            </a:r>
            <a:r>
              <a:rPr lang="en-US" altLang="zh-CN" sz="3200" dirty="0">
                <a:solidFill>
                  <a:srgbClr val="0000CC"/>
                </a:solidFill>
                <a:latin typeface="华文新魏" pitchFamily="2" charset="-122"/>
                <a:ea typeface="华文新魏" pitchFamily="2" charset="-122"/>
              </a:rPr>
              <a:t>-&gt;</a:t>
            </a:r>
            <a:r>
              <a:rPr lang="zh-CN" altLang="en-US" sz="3200" dirty="0">
                <a:solidFill>
                  <a:srgbClr val="0000CC"/>
                </a:solidFill>
                <a:latin typeface="华文新魏" pitchFamily="2" charset="-122"/>
                <a:ea typeface="华文新魏" pitchFamily="2" charset="-122"/>
              </a:rPr>
              <a:t>搜索</a:t>
            </a:r>
            <a:r>
              <a:rPr lang="zh-CN" altLang="en-US" sz="2400" dirty="0">
                <a:latin typeface="宋体" pitchFamily="2" charset="-122"/>
              </a:rPr>
              <a:t>    </a:t>
            </a:r>
            <a:endParaRPr lang="zh-CN" altLang="en-US" sz="2400" b="1" dirty="0">
              <a:latin typeface="宋体" pitchFamily="2" charset="-122"/>
            </a:endParaRPr>
          </a:p>
        </p:txBody>
      </p:sp>
      <p:sp>
        <p:nvSpPr>
          <p:cNvPr id="8" name="Rectangle 5"/>
          <p:cNvSpPr>
            <a:spLocks noChangeArrowheads="1"/>
          </p:cNvSpPr>
          <p:nvPr/>
        </p:nvSpPr>
        <p:spPr bwMode="auto">
          <a:xfrm>
            <a:off x="2024034" y="2071679"/>
            <a:ext cx="8445500" cy="4524315"/>
          </a:xfrm>
          <a:prstGeom prst="rect">
            <a:avLst/>
          </a:prstGeom>
          <a:noFill/>
          <a:ln w="9525">
            <a:noFill/>
            <a:miter lim="800000"/>
            <a:headEnd/>
            <a:tailEnd/>
          </a:ln>
        </p:spPr>
        <p:txBody>
          <a:bodyPr>
            <a:spAutoFit/>
          </a:bodyPr>
          <a:lstStyle/>
          <a:p>
            <a:pPr>
              <a:buFont typeface="Wingdings" pitchFamily="2" charset="2"/>
              <a:buChar char="Ø"/>
            </a:pPr>
            <a:r>
              <a:rPr lang="en-US" altLang="zh-CN" sz="2400" b="1" dirty="0">
                <a:latin typeface="宋体" pitchFamily="2" charset="-122"/>
              </a:rPr>
              <a:t> </a:t>
            </a:r>
            <a:r>
              <a:rPr lang="zh-CN" altLang="en-US" sz="2400" b="1" dirty="0">
                <a:solidFill>
                  <a:srgbClr val="FF0000"/>
                </a:solidFill>
                <a:latin typeface="宋体" pitchFamily="2" charset="-122"/>
              </a:rPr>
              <a:t>基本思想：</a:t>
            </a:r>
          </a:p>
          <a:p>
            <a:pPr lvl="1">
              <a:buFont typeface="Arial" pitchFamily="34" charset="0"/>
              <a:buChar char="•"/>
            </a:pPr>
            <a:r>
              <a:rPr lang="zh-CN" altLang="en-US" sz="2400" b="1" dirty="0">
                <a:latin typeface="宋体" pitchFamily="2" charset="-122"/>
              </a:rPr>
              <a:t> 将样本集按邻近关系分解成树，给出每树的质心所在，以及树内样本至该质心的最大距离。这些树又可形成层次结构，即“树”又分“子树”。</a:t>
            </a:r>
          </a:p>
          <a:p>
            <a:pPr lvl="1">
              <a:buFont typeface="Arial" pitchFamily="34" charset="0"/>
              <a:buChar char="•"/>
            </a:pPr>
            <a:r>
              <a:rPr lang="zh-CN" altLang="en-US" sz="2400" b="1" dirty="0">
                <a:latin typeface="宋体" pitchFamily="2" charset="-122"/>
              </a:rPr>
              <a:t> 待识别样本可将搜索近邻的范围从某一大棵树，逐渐深入到其中的子树，直至树的叶结点所代表的树，确定其相邻关系。搜索过程只需要选择最有可能的那个</a:t>
            </a:r>
            <a:r>
              <a:rPr lang="zh-CN" altLang="en-US" sz="2400" b="1" dirty="0"/>
              <a:t>根</a:t>
            </a:r>
            <a:r>
              <a:rPr lang="en-US" altLang="zh-CN" sz="2400" b="1" dirty="0"/>
              <a:t>(</a:t>
            </a:r>
            <a:r>
              <a:rPr lang="zh-CN" altLang="en-US" sz="2400" b="1" dirty="0"/>
              <a:t>子节点</a:t>
            </a:r>
            <a:r>
              <a:rPr lang="en-US" altLang="zh-CN" sz="2400" b="1" dirty="0"/>
              <a:t>)</a:t>
            </a:r>
            <a:r>
              <a:rPr lang="zh-CN" altLang="en-US" sz="2400" b="1" dirty="0"/>
              <a:t>，然后只考虑和这个根（子节点）相连的树</a:t>
            </a:r>
            <a:r>
              <a:rPr lang="en-US" altLang="zh-CN" sz="2400" b="1" dirty="0"/>
              <a:t>(</a:t>
            </a:r>
            <a:r>
              <a:rPr lang="zh-CN" altLang="en-US" sz="2400" b="1" dirty="0"/>
              <a:t>子树</a:t>
            </a:r>
            <a:r>
              <a:rPr lang="en-US" altLang="zh-CN" sz="2400" b="1" dirty="0"/>
              <a:t>)</a:t>
            </a:r>
            <a:r>
              <a:rPr lang="zh-CN" altLang="en-US" sz="2400" b="1" dirty="0"/>
              <a:t>上的样本。</a:t>
            </a:r>
            <a:endParaRPr lang="en-US" sz="2400" b="1" dirty="0">
              <a:latin typeface="宋体" pitchFamily="2" charset="-122"/>
            </a:endParaRPr>
          </a:p>
          <a:p>
            <a:pPr lvl="1">
              <a:buFont typeface="Arial" pitchFamily="34" charset="0"/>
              <a:buChar char="•"/>
            </a:pPr>
            <a:r>
              <a:rPr lang="zh-CN" altLang="en-US" sz="2400" b="1" dirty="0">
                <a:solidFill>
                  <a:srgbClr val="0070C0"/>
                </a:solidFill>
                <a:latin typeface="宋体" pitchFamily="2" charset="-122"/>
              </a:rPr>
              <a:t>这种方法着眼于只解决减少计算量，但没有达到减少存储量的要求。</a:t>
            </a:r>
            <a:endParaRPr lang="en-US" altLang="zh-CN" sz="2400" b="1" dirty="0">
              <a:solidFill>
                <a:srgbClr val="0070C0"/>
              </a:solidFill>
              <a:latin typeface="宋体" pitchFamily="2" charset="-122"/>
            </a:endParaRPr>
          </a:p>
          <a:p>
            <a:pPr lvl="1">
              <a:buFont typeface="Arial" pitchFamily="34" charset="0"/>
              <a:buChar char="•"/>
            </a:pPr>
            <a:r>
              <a:rPr lang="zh-CN" altLang="en-US" sz="2400" b="1" dirty="0">
                <a:solidFill>
                  <a:srgbClr val="0070C0"/>
                </a:solidFill>
              </a:rPr>
              <a:t>如果</a:t>
            </a:r>
            <a:r>
              <a:rPr lang="zh-CN" altLang="en-US" sz="2400" b="1" dirty="0">
                <a:solidFill>
                  <a:srgbClr val="0070C0"/>
                </a:solidFill>
                <a:latin typeface="宋体" pitchFamily="2" charset="-122"/>
              </a:rPr>
              <a:t>结构</a:t>
            </a:r>
            <a:r>
              <a:rPr lang="zh-CN" altLang="en-US" sz="2400" b="1" dirty="0">
                <a:solidFill>
                  <a:srgbClr val="0070C0"/>
                </a:solidFill>
              </a:rPr>
              <a:t>合理，可以降低计算时间</a:t>
            </a:r>
            <a:endParaRPr lang="en-US" altLang="zh-CN" sz="2400" b="1" dirty="0">
              <a:solidFill>
                <a:srgbClr val="0070C0"/>
              </a:solidFill>
            </a:endParaRPr>
          </a:p>
          <a:p>
            <a:pPr lvl="1"/>
            <a:endParaRPr lang="zh-CN" altLang="en-US" sz="2400" b="1" dirty="0">
              <a:latin typeface="宋体" pitchFamily="2" charset="-122"/>
            </a:endParaRPr>
          </a:p>
        </p:txBody>
      </p:sp>
      <p:sp>
        <p:nvSpPr>
          <p:cNvPr id="6" name="灯片编号占位符 5"/>
          <p:cNvSpPr>
            <a:spLocks noGrp="1"/>
          </p:cNvSpPr>
          <p:nvPr>
            <p:ph type="sldNum" sz="quarter" idx="11"/>
          </p:nvPr>
        </p:nvSpPr>
        <p:spPr/>
        <p:txBody>
          <a:bodyPr/>
          <a:lstStyle/>
          <a:p>
            <a:pPr>
              <a:defRPr/>
            </a:pPr>
            <a:fld id="{31E287EE-1289-4991-82CE-EFE584F53F4F}" type="slidenum">
              <a:rPr lang="en-US" altLang="zh-CN" smtClean="0"/>
              <a:pPr>
                <a:defRPr/>
              </a:pPr>
              <a:t>33</a:t>
            </a:fld>
            <a:endParaRPr lang="en-US" altLang="zh-CN" dirty="0"/>
          </a:p>
        </p:txBody>
      </p:sp>
      <p:sp>
        <p:nvSpPr>
          <p:cNvPr id="9" name="标题 1"/>
          <p:cNvSpPr>
            <a:spLocks noGrp="1"/>
          </p:cNvSpPr>
          <p:nvPr>
            <p:ph type="title"/>
          </p:nvPr>
        </p:nvSpPr>
        <p:spPr>
          <a:xfrm>
            <a:off x="406400" y="152401"/>
            <a:ext cx="8229600" cy="563563"/>
          </a:xfrm>
        </p:spPr>
        <p:txBody>
          <a:bodyPr/>
          <a:lstStyle/>
          <a:p>
            <a:r>
              <a:rPr lang="en-US" altLang="zh-CN" dirty="0" smtClean="0"/>
              <a:t>15.3.3 </a:t>
            </a:r>
            <a:r>
              <a:rPr lang="zh-CN" altLang="en-US" dirty="0" smtClean="0"/>
              <a:t>近邻法的快速算法</a:t>
            </a:r>
            <a:endParaRPr lang="zh-CN" altLang="en-US" dirty="0"/>
          </a:p>
        </p:txBody>
      </p:sp>
    </p:spTree>
    <p:extLst>
      <p:ext uri="{BB962C8B-B14F-4D97-AF65-F5344CB8AC3E}">
        <p14:creationId xmlns:p14="http://schemas.microsoft.com/office/powerpoint/2010/main" val="2488942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4" name="Picture 5"/>
          <p:cNvPicPr>
            <a:picLocks noChangeAspect="1" noChangeArrowheads="1"/>
          </p:cNvPicPr>
          <p:nvPr/>
        </p:nvPicPr>
        <p:blipFill>
          <a:blip r:embed="rId3" cstate="print"/>
          <a:srcRect/>
          <a:stretch>
            <a:fillRect/>
          </a:stretch>
        </p:blipFill>
        <p:spPr bwMode="auto">
          <a:xfrm>
            <a:off x="7217056" y="285729"/>
            <a:ext cx="3450944" cy="5586429"/>
          </a:xfrm>
          <a:prstGeom prst="rect">
            <a:avLst/>
          </a:prstGeom>
          <a:noFill/>
          <a:ln w="9525">
            <a:noFill/>
            <a:miter lim="800000"/>
            <a:headEnd/>
            <a:tailEnd/>
          </a:ln>
        </p:spPr>
      </p:pic>
      <p:sp>
        <p:nvSpPr>
          <p:cNvPr id="199683" name="Rectangle 5"/>
          <p:cNvSpPr>
            <a:spLocks noChangeArrowheads="1"/>
          </p:cNvSpPr>
          <p:nvPr/>
        </p:nvSpPr>
        <p:spPr bwMode="auto">
          <a:xfrm>
            <a:off x="1666844" y="4214818"/>
            <a:ext cx="5643602" cy="2643182"/>
          </a:xfrm>
          <a:prstGeom prst="rect">
            <a:avLst/>
          </a:prstGeom>
          <a:noFill/>
          <a:ln w="9525">
            <a:noFill/>
            <a:miter lim="800000"/>
            <a:headEnd/>
            <a:tailEnd/>
          </a:ln>
        </p:spPr>
        <p:txBody>
          <a:bodyPr/>
          <a:lstStyle/>
          <a:p>
            <a:pPr marL="342900" indent="-342900">
              <a:spcBef>
                <a:spcPct val="20000"/>
              </a:spcBef>
              <a:buClr>
                <a:schemeClr val="accent1"/>
              </a:buClr>
              <a:buSzPct val="65000"/>
            </a:pPr>
            <a:r>
              <a:rPr lang="zh-CN" altLang="en-US" sz="2400" b="1" dirty="0">
                <a:solidFill>
                  <a:srgbClr val="0070C0"/>
                </a:solidFill>
              </a:rPr>
              <a:t>（</a:t>
            </a:r>
            <a:r>
              <a:rPr lang="en-US" altLang="zh-CN" sz="2400" b="1" dirty="0">
                <a:solidFill>
                  <a:srgbClr val="0070C0"/>
                </a:solidFill>
              </a:rPr>
              <a:t>2</a:t>
            </a:r>
            <a:r>
              <a:rPr lang="zh-CN" altLang="en-US" sz="2400" b="1" dirty="0">
                <a:solidFill>
                  <a:srgbClr val="0070C0"/>
                </a:solidFill>
              </a:rPr>
              <a:t>）用树结构表示样本分级</a:t>
            </a:r>
            <a:r>
              <a:rPr lang="en-US" altLang="zh-CN" sz="2400" b="1" dirty="0">
                <a:solidFill>
                  <a:srgbClr val="0070C0"/>
                </a:solidFill>
              </a:rPr>
              <a:t>:</a:t>
            </a:r>
          </a:p>
          <a:p>
            <a:pPr marL="342900" indent="-342900">
              <a:spcBef>
                <a:spcPct val="20000"/>
              </a:spcBef>
              <a:buClr>
                <a:schemeClr val="accent1"/>
              </a:buClr>
              <a:buSzPct val="65000"/>
            </a:pPr>
            <a:r>
              <a:rPr lang="en-US" altLang="zh-CN" sz="2400" b="1" i="1" dirty="0"/>
              <a:t>p</a:t>
            </a:r>
            <a:r>
              <a:rPr lang="en-US" altLang="zh-CN" sz="2400" b="1" dirty="0"/>
              <a:t>: </a:t>
            </a:r>
            <a:r>
              <a:rPr lang="zh-CN" altLang="en-US" sz="2400" b="1" dirty="0"/>
              <a:t>树的一个结点，对应一个样本子集</a:t>
            </a:r>
            <a:r>
              <a:rPr lang="el-GR" altLang="zh-CN" sz="2400" b="1" i="1" dirty="0">
                <a:latin typeface="Times New Roman" pitchFamily="18" charset="0"/>
                <a:cs typeface="Times New Roman" pitchFamily="18" charset="0"/>
              </a:rPr>
              <a:t>χ</a:t>
            </a:r>
            <a:r>
              <a:rPr lang="en-US" altLang="zh-CN" sz="2400" b="1" i="1" baseline="-25000" dirty="0"/>
              <a:t>p</a:t>
            </a:r>
          </a:p>
          <a:p>
            <a:pPr marL="342900" indent="-342900">
              <a:spcBef>
                <a:spcPct val="20000"/>
              </a:spcBef>
              <a:buClr>
                <a:schemeClr val="accent1"/>
              </a:buClr>
              <a:buSzPct val="65000"/>
            </a:pPr>
            <a:r>
              <a:rPr lang="en-US" altLang="zh-CN" sz="2400" b="1" i="1" dirty="0" err="1"/>
              <a:t>N</a:t>
            </a:r>
            <a:r>
              <a:rPr lang="en-US" altLang="zh-CN" sz="2400" b="1" i="1" baseline="-25000" dirty="0" err="1"/>
              <a:t>p</a:t>
            </a:r>
            <a:r>
              <a:rPr lang="en-US" altLang="zh-CN" sz="2400" b="1" dirty="0"/>
              <a:t> : </a:t>
            </a:r>
            <a:r>
              <a:rPr lang="el-GR" altLang="zh-CN" sz="2400" b="1" i="1" dirty="0">
                <a:latin typeface="Times New Roman" pitchFamily="18" charset="0"/>
                <a:cs typeface="Times New Roman" pitchFamily="18" charset="0"/>
              </a:rPr>
              <a:t>χ</a:t>
            </a:r>
            <a:r>
              <a:rPr lang="en-US" altLang="zh-CN" sz="2400" b="1" i="1" baseline="-25000" dirty="0"/>
              <a:t>p</a:t>
            </a:r>
            <a:r>
              <a:rPr lang="zh-CN" altLang="en-US" sz="2400" b="1" dirty="0"/>
              <a:t>中的样本数</a:t>
            </a:r>
            <a:endParaRPr lang="en-US" altLang="zh-CN" sz="2400" b="1" dirty="0"/>
          </a:p>
          <a:p>
            <a:pPr marL="342900" indent="-342900">
              <a:spcBef>
                <a:spcPct val="20000"/>
              </a:spcBef>
              <a:buClr>
                <a:schemeClr val="accent1"/>
              </a:buClr>
              <a:buSzPct val="65000"/>
            </a:pPr>
            <a:r>
              <a:rPr lang="en-US" altLang="zh-CN" sz="2400" b="1" dirty="0"/>
              <a:t>M</a:t>
            </a:r>
            <a:r>
              <a:rPr lang="en-US" altLang="zh-CN" sz="2400" b="1" i="1" baseline="-25000" dirty="0"/>
              <a:t>p</a:t>
            </a:r>
            <a:r>
              <a:rPr lang="en-US" altLang="zh-CN" sz="2400" b="1" dirty="0"/>
              <a:t> : </a:t>
            </a:r>
            <a:r>
              <a:rPr lang="el-GR" altLang="zh-CN" sz="2400" b="1" i="1" dirty="0">
                <a:latin typeface="Times New Roman" pitchFamily="18" charset="0"/>
                <a:cs typeface="Times New Roman" pitchFamily="18" charset="0"/>
              </a:rPr>
              <a:t>χ</a:t>
            </a:r>
            <a:r>
              <a:rPr lang="en-US" altLang="zh-CN" sz="2400" b="1" i="1" baseline="-25000" dirty="0"/>
              <a:t>p</a:t>
            </a:r>
            <a:r>
              <a:rPr lang="zh-CN" altLang="en-US" sz="2400" b="1" dirty="0"/>
              <a:t>中的样本均值</a:t>
            </a:r>
            <a:endParaRPr lang="en-US" altLang="zh-CN" sz="2400" b="1" dirty="0"/>
          </a:p>
          <a:p>
            <a:pPr marL="342900" indent="-342900">
              <a:spcBef>
                <a:spcPct val="20000"/>
              </a:spcBef>
              <a:buClr>
                <a:schemeClr val="accent1"/>
              </a:buClr>
              <a:buSzPct val="65000"/>
            </a:pPr>
            <a:r>
              <a:rPr lang="en-US" altLang="zh-CN" sz="2400" b="1" i="1" dirty="0" err="1"/>
              <a:t>r</a:t>
            </a:r>
            <a:r>
              <a:rPr lang="en-US" altLang="zh-CN" sz="2400" b="1" i="1" baseline="-25000" dirty="0" err="1"/>
              <a:t>p</a:t>
            </a:r>
            <a:r>
              <a:rPr lang="en-US" altLang="zh-CN" sz="2400" b="1" dirty="0"/>
              <a:t> :  </a:t>
            </a:r>
            <a:r>
              <a:rPr lang="zh-CN" altLang="en-US" sz="2400" b="1" dirty="0"/>
              <a:t>从</a:t>
            </a:r>
            <a:r>
              <a:rPr lang="el-GR" altLang="zh-CN" sz="2400" b="1" i="1" dirty="0">
                <a:latin typeface="Times New Roman" pitchFamily="18" charset="0"/>
                <a:cs typeface="Times New Roman" pitchFamily="18" charset="0"/>
              </a:rPr>
              <a:t>χ</a:t>
            </a:r>
            <a:r>
              <a:rPr lang="en-US" altLang="zh-CN" sz="2400" b="1" i="1" baseline="-25000" dirty="0"/>
              <a:t>p</a:t>
            </a:r>
            <a:r>
              <a:rPr lang="zh-CN" altLang="en-US" sz="2400" b="1" dirty="0"/>
              <a:t>中任一样本到</a:t>
            </a:r>
            <a:r>
              <a:rPr lang="en-US" altLang="zh-CN" sz="2400" b="1" i="1" dirty="0"/>
              <a:t>M</a:t>
            </a:r>
            <a:r>
              <a:rPr lang="en-US" altLang="zh-CN" sz="2400" b="1" i="1" baseline="-25000" dirty="0"/>
              <a:t>p</a:t>
            </a:r>
            <a:r>
              <a:rPr lang="zh-CN" altLang="en-US" sz="2400" b="1" dirty="0"/>
              <a:t>的最大距离</a:t>
            </a:r>
          </a:p>
        </p:txBody>
      </p:sp>
      <p:sp>
        <p:nvSpPr>
          <p:cNvPr id="5" name="矩形 4"/>
          <p:cNvSpPr/>
          <p:nvPr/>
        </p:nvSpPr>
        <p:spPr>
          <a:xfrm>
            <a:off x="2024034" y="1000109"/>
            <a:ext cx="3262432" cy="461665"/>
          </a:xfrm>
          <a:prstGeom prst="rect">
            <a:avLst/>
          </a:prstGeom>
        </p:spPr>
        <p:txBody>
          <a:bodyPr wrap="none">
            <a:spAutoFit/>
          </a:bodyPr>
          <a:lstStyle/>
          <a:p>
            <a:r>
              <a:rPr lang="zh-CN" altLang="en-US" sz="2400" b="1" dirty="0">
                <a:latin typeface="黑体" pitchFamily="49" charset="-122"/>
                <a:ea typeface="黑体" pitchFamily="49" charset="-122"/>
              </a:rPr>
              <a:t>“预建立结构”计算法</a:t>
            </a:r>
          </a:p>
        </p:txBody>
      </p:sp>
      <p:sp>
        <p:nvSpPr>
          <p:cNvPr id="7" name="Rectangle 3"/>
          <p:cNvSpPr txBox="1">
            <a:spLocks noChangeArrowheads="1"/>
          </p:cNvSpPr>
          <p:nvPr/>
        </p:nvSpPr>
        <p:spPr bwMode="gray">
          <a:xfrm>
            <a:off x="1524000" y="1428737"/>
            <a:ext cx="5214942" cy="309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2"/>
              </a:buClr>
              <a:defRPr/>
            </a:pPr>
            <a:r>
              <a:rPr lang="zh-CN" altLang="en-US" sz="2400" b="1" kern="0" dirty="0">
                <a:solidFill>
                  <a:srgbClr val="0070C0"/>
                </a:solidFill>
                <a:latin typeface="+mn-lt"/>
              </a:rPr>
              <a:t>（</a:t>
            </a:r>
            <a:r>
              <a:rPr lang="en-US" altLang="zh-CN" sz="2400" b="1" kern="0" dirty="0">
                <a:solidFill>
                  <a:srgbClr val="0070C0"/>
                </a:solidFill>
                <a:latin typeface="+mn-lt"/>
              </a:rPr>
              <a:t>1</a:t>
            </a:r>
            <a:r>
              <a:rPr lang="zh-CN" altLang="en-US" sz="2400" b="1" kern="0" dirty="0">
                <a:solidFill>
                  <a:srgbClr val="0070C0"/>
                </a:solidFill>
                <a:latin typeface="+mn-lt"/>
              </a:rPr>
              <a:t>）样本集的分级分解构建搜索树</a:t>
            </a:r>
          </a:p>
          <a:p>
            <a:pPr marL="342900" indent="-342900" eaLnBrk="0" hangingPunct="0">
              <a:spcBef>
                <a:spcPct val="20000"/>
              </a:spcBef>
              <a:buClr>
                <a:schemeClr val="tx2"/>
              </a:buClr>
              <a:defRPr/>
            </a:pPr>
            <a:r>
              <a:rPr lang="zh-CN" altLang="en-US" sz="2400" b="1" kern="0" dirty="0">
                <a:solidFill>
                  <a:srgbClr val="000000"/>
                </a:solidFill>
                <a:latin typeface="+mn-lt"/>
              </a:rPr>
              <a:t>        首先将整个样本分成</a:t>
            </a:r>
            <a:r>
              <a:rPr lang="en-US" altLang="zh-CN" sz="2400" b="1" i="1" kern="0" dirty="0">
                <a:solidFill>
                  <a:srgbClr val="000000"/>
                </a:solidFill>
                <a:latin typeface="Times New Roman" pitchFamily="18" charset="0"/>
              </a:rPr>
              <a:t>l</a:t>
            </a:r>
            <a:r>
              <a:rPr lang="zh-CN" altLang="en-US" sz="2400" b="1" kern="0" dirty="0">
                <a:solidFill>
                  <a:srgbClr val="000000"/>
                </a:solidFill>
                <a:latin typeface="+mn-lt"/>
              </a:rPr>
              <a:t>个子集，每个子集又分为它的</a:t>
            </a:r>
            <a:r>
              <a:rPr lang="en-US" altLang="zh-CN" sz="2400" b="1" i="1" kern="0" dirty="0">
                <a:solidFill>
                  <a:srgbClr val="000000"/>
                </a:solidFill>
                <a:latin typeface="Times New Roman" pitchFamily="18" charset="0"/>
              </a:rPr>
              <a:t>l</a:t>
            </a:r>
            <a:r>
              <a:rPr lang="zh-CN" altLang="en-US" sz="2400" b="1" kern="0" dirty="0">
                <a:solidFill>
                  <a:srgbClr val="000000"/>
                </a:solidFill>
                <a:latin typeface="+mn-lt"/>
              </a:rPr>
              <a:t>个子集，如此进行若干次就能建立起一个样本集的树形结构。分成子集的原则是该子集内的样本尽可能聚成堆，这可用聚类方法实现。</a:t>
            </a:r>
          </a:p>
          <a:p>
            <a:pPr marL="342900" indent="-342900" eaLnBrk="0" hangingPunct="0">
              <a:spcBef>
                <a:spcPct val="20000"/>
              </a:spcBef>
              <a:buClr>
                <a:schemeClr val="tx2"/>
              </a:buClr>
              <a:defRPr/>
            </a:pPr>
            <a:endParaRPr lang="en-US" altLang="zh-CN" sz="2800" b="1" kern="0" dirty="0">
              <a:latin typeface="+mn-lt"/>
            </a:endParaRPr>
          </a:p>
        </p:txBody>
      </p:sp>
      <p:graphicFrame>
        <p:nvGraphicFramePr>
          <p:cNvPr id="179202" name="Object 2"/>
          <p:cNvGraphicFramePr>
            <a:graphicFrameLocks noChangeAspect="1"/>
          </p:cNvGraphicFramePr>
          <p:nvPr/>
        </p:nvGraphicFramePr>
        <p:xfrm>
          <a:off x="6881818" y="6000768"/>
          <a:ext cx="2806700" cy="698500"/>
        </p:xfrm>
        <a:graphic>
          <a:graphicData uri="http://schemas.openxmlformats.org/presentationml/2006/ole">
            <mc:AlternateContent xmlns:mc="http://schemas.openxmlformats.org/markup-compatibility/2006">
              <mc:Choice xmlns:v="urn:schemas-microsoft-com:vml" Requires="v">
                <p:oleObj spid="_x0000_s298011" name="Equation" r:id="rId4" imgW="1269449" imgH="317362" progId="Equation.DSMT4">
                  <p:embed/>
                </p:oleObj>
              </mc:Choice>
              <mc:Fallback>
                <p:oleObj name="Equation" r:id="rId4" imgW="1269449" imgH="31736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818" y="6000768"/>
                        <a:ext cx="28067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1"/>
          </p:nvPr>
        </p:nvSpPr>
        <p:spPr/>
        <p:txBody>
          <a:bodyPr/>
          <a:lstStyle/>
          <a:p>
            <a:pPr>
              <a:defRPr/>
            </a:pPr>
            <a:fld id="{31E287EE-1289-4991-82CE-EFE584F53F4F}" type="slidenum">
              <a:rPr lang="en-US" altLang="zh-CN" smtClean="0"/>
              <a:pPr>
                <a:defRPr/>
              </a:pPr>
              <a:t>34</a:t>
            </a:fld>
            <a:endParaRPr lang="en-US" altLang="zh-CN" dirty="0"/>
          </a:p>
        </p:txBody>
      </p:sp>
      <p:sp>
        <p:nvSpPr>
          <p:cNvPr id="9" name="标题 1"/>
          <p:cNvSpPr>
            <a:spLocks noGrp="1"/>
          </p:cNvSpPr>
          <p:nvPr>
            <p:ph type="title"/>
          </p:nvPr>
        </p:nvSpPr>
        <p:spPr>
          <a:xfrm>
            <a:off x="406400" y="152401"/>
            <a:ext cx="8229600" cy="563563"/>
          </a:xfrm>
        </p:spPr>
        <p:txBody>
          <a:bodyPr/>
          <a:lstStyle/>
          <a:p>
            <a:r>
              <a:rPr lang="en-US" altLang="zh-CN" dirty="0" smtClean="0"/>
              <a:t>15.3.3 </a:t>
            </a:r>
            <a:r>
              <a:rPr lang="zh-CN" altLang="en-US" dirty="0" smtClean="0"/>
              <a:t>近邻法的快速算法</a:t>
            </a:r>
            <a:endParaRPr lang="zh-CN" altLang="en-US" dirty="0"/>
          </a:p>
        </p:txBody>
      </p:sp>
    </p:spTree>
    <p:extLst>
      <p:ext uri="{BB962C8B-B14F-4D97-AF65-F5344CB8AC3E}">
        <p14:creationId xmlns:p14="http://schemas.microsoft.com/office/powerpoint/2010/main" val="2689607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24" name="Picture 40" descr="fig6-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8650" y="3212977"/>
            <a:ext cx="3253854" cy="353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3" name="Picture 39" descr="fig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9754" y="197389"/>
            <a:ext cx="3148247"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lnSpc>
                <a:spcPct val="120000"/>
              </a:lnSpc>
              <a:spcBef>
                <a:spcPts val="0"/>
              </a:spcBef>
              <a:buNone/>
            </a:pPr>
            <a:r>
              <a:rPr lang="en-US" altLang="zh-CN" sz="2400" b="1" dirty="0">
                <a:latin typeface="宋体" pitchFamily="2" charset="-122"/>
                <a:ea typeface="宋体" pitchFamily="2" charset="-122"/>
              </a:rPr>
              <a:t>1. </a:t>
            </a:r>
            <a:r>
              <a:rPr lang="zh-CN" altLang="en-US" sz="2400" b="1" dirty="0">
                <a:latin typeface="宋体" pitchFamily="2" charset="-122"/>
                <a:ea typeface="宋体" pitchFamily="2" charset="-122"/>
              </a:rPr>
              <a:t>对新样本   ，结点 </a:t>
            </a:r>
          </a:p>
          <a:p>
            <a:pPr marL="0" indent="0">
              <a:lnSpc>
                <a:spcPct val="120000"/>
              </a:lnSpc>
              <a:spcBef>
                <a:spcPts val="0"/>
              </a:spcBef>
              <a:buNone/>
            </a:pPr>
            <a:r>
              <a:rPr lang="zh-CN" altLang="en-US" sz="2400" b="1" dirty="0">
                <a:latin typeface="宋体" pitchFamily="2" charset="-122"/>
                <a:ea typeface="宋体" pitchFamily="2" charset="-122"/>
              </a:rPr>
              <a:t>   若	 </a:t>
            </a:r>
          </a:p>
          <a:p>
            <a:pPr marL="0" indent="0">
              <a:lnSpc>
                <a:spcPct val="120000"/>
              </a:lnSpc>
              <a:spcBef>
                <a:spcPts val="0"/>
              </a:spcBef>
              <a:buNone/>
            </a:pPr>
            <a:r>
              <a:rPr lang="zh-CN" altLang="en-US" sz="2400" b="1" dirty="0">
                <a:latin typeface="宋体" pitchFamily="2" charset="-122"/>
                <a:ea typeface="宋体" pitchFamily="2" charset="-122"/>
              </a:rPr>
              <a:t>   则   的近邻不可能在    中</a:t>
            </a:r>
          </a:p>
          <a:p>
            <a:pPr marL="0" indent="0">
              <a:lnSpc>
                <a:spcPct val="120000"/>
              </a:lnSpc>
              <a:spcBef>
                <a:spcPts val="0"/>
              </a:spcBef>
              <a:buNone/>
            </a:pPr>
            <a:r>
              <a:rPr lang="en-US" altLang="zh-CN" sz="2400" b="1" dirty="0">
                <a:latin typeface="宋体" pitchFamily="2" charset="-122"/>
                <a:ea typeface="宋体" pitchFamily="2" charset="-122"/>
              </a:rPr>
              <a:t>2. </a:t>
            </a:r>
            <a:r>
              <a:rPr lang="zh-CN" altLang="en-US" sz="2400" b="1" dirty="0">
                <a:latin typeface="宋体" pitchFamily="2" charset="-122"/>
                <a:ea typeface="宋体" pitchFamily="2" charset="-122"/>
              </a:rPr>
              <a:t>对新样本   ，结点    中的样本 </a:t>
            </a:r>
          </a:p>
          <a:p>
            <a:pPr marL="0" indent="0">
              <a:lnSpc>
                <a:spcPct val="120000"/>
              </a:lnSpc>
              <a:spcBef>
                <a:spcPts val="0"/>
              </a:spcBef>
              <a:buNone/>
            </a:pPr>
            <a:r>
              <a:rPr lang="zh-CN" altLang="en-US" sz="2400" b="1" dirty="0">
                <a:latin typeface="宋体" pitchFamily="2" charset="-122"/>
                <a:ea typeface="宋体" pitchFamily="2" charset="-122"/>
              </a:rPr>
              <a:t>   若	 </a:t>
            </a:r>
          </a:p>
          <a:p>
            <a:pPr marL="0" indent="0">
              <a:lnSpc>
                <a:spcPct val="120000"/>
              </a:lnSpc>
              <a:spcBef>
                <a:spcPts val="0"/>
              </a:spcBef>
              <a:buNone/>
            </a:pPr>
            <a:r>
              <a:rPr lang="zh-CN" altLang="en-US" sz="2400" b="1" dirty="0">
                <a:latin typeface="宋体" pitchFamily="2" charset="-122"/>
                <a:ea typeface="宋体" pitchFamily="2" charset="-122"/>
              </a:rPr>
              <a:t>   则   不是   的最近邻</a:t>
            </a:r>
          </a:p>
          <a:p>
            <a:pPr marL="0" indent="0">
              <a:lnSpc>
                <a:spcPct val="120000"/>
              </a:lnSpc>
              <a:spcBef>
                <a:spcPts val="0"/>
              </a:spcBef>
              <a:buNone/>
            </a:pPr>
            <a:endParaRPr lang="en-US" altLang="zh-CN" sz="2400" b="1" dirty="0">
              <a:latin typeface="宋体" pitchFamily="2" charset="-122"/>
              <a:ea typeface="宋体" pitchFamily="2" charset="-122"/>
            </a:endParaRPr>
          </a:p>
          <a:p>
            <a:pPr marL="0" indent="0">
              <a:lnSpc>
                <a:spcPct val="120000"/>
              </a:lnSpc>
              <a:spcBef>
                <a:spcPts val="0"/>
              </a:spcBef>
              <a:buNone/>
            </a:pPr>
            <a:endParaRPr lang="en-US" altLang="zh-CN" sz="2400" b="1" dirty="0">
              <a:latin typeface="宋体" pitchFamily="2" charset="-122"/>
              <a:ea typeface="宋体" pitchFamily="2" charset="-122"/>
            </a:endParaRPr>
          </a:p>
          <a:p>
            <a:pPr marL="0" indent="0">
              <a:lnSpc>
                <a:spcPct val="120000"/>
              </a:lnSpc>
              <a:spcBef>
                <a:spcPts val="0"/>
              </a:spcBef>
              <a:buNone/>
            </a:pPr>
            <a:r>
              <a:rPr lang="zh-CN" altLang="en-US" sz="2400" b="1" dirty="0">
                <a:latin typeface="宋体" pitchFamily="2" charset="-122"/>
                <a:ea typeface="宋体" pitchFamily="2" charset="-122"/>
              </a:rPr>
              <a:t>两大步：</a:t>
            </a:r>
          </a:p>
          <a:p>
            <a:pPr marL="0" indent="0">
              <a:lnSpc>
                <a:spcPct val="120000"/>
              </a:lnSpc>
              <a:spcBef>
                <a:spcPts val="0"/>
              </a:spcBef>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事先把样本子集划分好</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比如用</a:t>
            </a:r>
            <a:r>
              <a:rPr lang="zh-CN" altLang="en-US" sz="2400" b="1" dirty="0">
                <a:solidFill>
                  <a:srgbClr val="FF0000"/>
                </a:solidFill>
                <a:latin typeface="宋体" pitchFamily="2" charset="-122"/>
                <a:ea typeface="宋体" pitchFamily="2" charset="-122"/>
              </a:rPr>
              <a:t>聚类算法</a:t>
            </a:r>
            <a:r>
              <a:rPr lang="en-US" altLang="zh-CN" sz="2400" b="1" dirty="0">
                <a:solidFill>
                  <a:srgbClr val="FF0000"/>
                </a:solidFill>
                <a:latin typeface="宋体" pitchFamily="2" charset="-122"/>
                <a:ea typeface="宋体" pitchFamily="2" charset="-122"/>
              </a:rPr>
              <a:t>)</a:t>
            </a:r>
            <a:endParaRPr lang="en-US" altLang="zh-CN" sz="2400" b="1" dirty="0">
              <a:latin typeface="宋体" pitchFamily="2" charset="-122"/>
              <a:ea typeface="宋体" pitchFamily="2" charset="-122"/>
            </a:endParaRPr>
          </a:p>
          <a:p>
            <a:pPr marL="0" indent="0">
              <a:lnSpc>
                <a:spcPct val="120000"/>
              </a:lnSpc>
              <a:spcBef>
                <a:spcPts val="0"/>
              </a:spcBef>
              <a:buNone/>
            </a:pPr>
            <a:r>
              <a:rPr lang="zh-CN" altLang="en-US" sz="2400" b="1" dirty="0">
                <a:latin typeface="宋体" pitchFamily="2" charset="-122"/>
                <a:ea typeface="宋体" pitchFamily="2" charset="-122"/>
              </a:rPr>
              <a:t>计算并存储    的    ，  及 </a:t>
            </a:r>
          </a:p>
          <a:p>
            <a:pPr marL="0" indent="0">
              <a:lnSpc>
                <a:spcPct val="120000"/>
              </a:lnSpc>
              <a:spcBef>
                <a:spcPts val="0"/>
              </a:spcBef>
              <a:buNone/>
            </a:pPr>
            <a:r>
              <a:rPr lang="en-US" altLang="zh-CN" sz="2400" b="1" dirty="0">
                <a:latin typeface="宋体" pitchFamily="2" charset="-122"/>
                <a:ea typeface="宋体" pitchFamily="2" charset="-122"/>
              </a:rPr>
              <a:t>2. </a:t>
            </a:r>
            <a:r>
              <a:rPr lang="zh-CN" altLang="en-US" sz="2400" b="1" dirty="0">
                <a:latin typeface="宋体" pitchFamily="2" charset="-122"/>
                <a:ea typeface="宋体" pitchFamily="2" charset="-122"/>
              </a:rPr>
              <a:t>用分支定界算法搜索   的最近邻</a:t>
            </a:r>
          </a:p>
          <a:p>
            <a:pPr marL="0" indent="0">
              <a:lnSpc>
                <a:spcPct val="120000"/>
              </a:lnSpc>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35</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954910629"/>
              </p:ext>
            </p:extLst>
          </p:nvPr>
        </p:nvGraphicFramePr>
        <p:xfrm>
          <a:off x="3863752" y="1962144"/>
          <a:ext cx="504825" cy="538162"/>
        </p:xfrm>
        <a:graphic>
          <a:graphicData uri="http://schemas.openxmlformats.org/presentationml/2006/ole">
            <mc:AlternateContent xmlns:mc="http://schemas.openxmlformats.org/markup-compatibility/2006">
              <mc:Choice xmlns:v="urn:schemas-microsoft-com:vml" Requires="v">
                <p:oleObj spid="_x0000_s299426" name="Equation" r:id="rId6" imgW="228600" imgH="241300" progId="Equation.DSMT4">
                  <p:embed/>
                </p:oleObj>
              </mc:Choice>
              <mc:Fallback>
                <p:oleObj name="Equation" r:id="rId6" imgW="2286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3752" y="1962144"/>
                        <a:ext cx="5048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13066288"/>
              </p:ext>
            </p:extLst>
          </p:nvPr>
        </p:nvGraphicFramePr>
        <p:xfrm>
          <a:off x="3574951" y="1071546"/>
          <a:ext cx="504825" cy="538162"/>
        </p:xfrm>
        <a:graphic>
          <a:graphicData uri="http://schemas.openxmlformats.org/presentationml/2006/ole">
            <mc:AlternateContent xmlns:mc="http://schemas.openxmlformats.org/markup-compatibility/2006">
              <mc:Choice xmlns:v="urn:schemas-microsoft-com:vml" Requires="v">
                <p:oleObj spid="_x0000_s299427" name="Equation" r:id="rId8" imgW="228600" imgH="241300" progId="Equation.DSMT4">
                  <p:embed/>
                </p:oleObj>
              </mc:Choice>
              <mc:Fallback>
                <p:oleObj name="Equation" r:id="rId8" imgW="2286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4951" y="1071546"/>
                        <a:ext cx="5048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34541913"/>
              </p:ext>
            </p:extLst>
          </p:nvPr>
        </p:nvGraphicFramePr>
        <p:xfrm>
          <a:off x="2301670" y="1142984"/>
          <a:ext cx="480053" cy="360040"/>
        </p:xfrm>
        <a:graphic>
          <a:graphicData uri="http://schemas.openxmlformats.org/presentationml/2006/ole">
            <mc:AlternateContent xmlns:mc="http://schemas.openxmlformats.org/markup-compatibility/2006">
              <mc:Choice xmlns:v="urn:schemas-microsoft-com:vml" Requires="v">
                <p:oleObj spid="_x0000_s299428"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1670" y="1142984"/>
                        <a:ext cx="480053"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01340001"/>
              </p:ext>
            </p:extLst>
          </p:nvPr>
        </p:nvGraphicFramePr>
        <p:xfrm>
          <a:off x="1301538" y="1500174"/>
          <a:ext cx="2352261" cy="504056"/>
        </p:xfrm>
        <a:graphic>
          <a:graphicData uri="http://schemas.openxmlformats.org/presentationml/2006/ole">
            <mc:AlternateContent xmlns:mc="http://schemas.openxmlformats.org/markup-compatibility/2006">
              <mc:Choice xmlns:v="urn:schemas-microsoft-com:vml" Requires="v">
                <p:oleObj spid="_x0000_s299429" name="Equation" r:id="rId11" imgW="1129810" imgH="241195" progId="Equation.DSMT4">
                  <p:embed/>
                </p:oleObj>
              </mc:Choice>
              <mc:Fallback>
                <p:oleObj name="Equation" r:id="rId11" imgW="1129810" imgH="24119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1538" y="1500174"/>
                        <a:ext cx="2352261"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10861046"/>
              </p:ext>
            </p:extLst>
          </p:nvPr>
        </p:nvGraphicFramePr>
        <p:xfrm>
          <a:off x="1271464" y="2068258"/>
          <a:ext cx="479425" cy="360362"/>
        </p:xfrm>
        <a:graphic>
          <a:graphicData uri="http://schemas.openxmlformats.org/presentationml/2006/ole">
            <mc:AlternateContent xmlns:mc="http://schemas.openxmlformats.org/markup-compatibility/2006">
              <mc:Choice xmlns:v="urn:schemas-microsoft-com:vml" Requires="v">
                <p:oleObj spid="_x0000_s299430" name="Equation" r:id="rId13" imgW="126835" imgH="139518" progId="Equation.DSMT4">
                  <p:embed/>
                </p:oleObj>
              </mc:Choice>
              <mc:Fallback>
                <p:oleObj name="Equation" r:id="rId13" imgW="126835" imgH="13951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1464" y="2068258"/>
                        <a:ext cx="4794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30855873"/>
              </p:ext>
            </p:extLst>
          </p:nvPr>
        </p:nvGraphicFramePr>
        <p:xfrm>
          <a:off x="2211187" y="2500306"/>
          <a:ext cx="479425" cy="360362"/>
        </p:xfrm>
        <a:graphic>
          <a:graphicData uri="http://schemas.openxmlformats.org/presentationml/2006/ole">
            <mc:AlternateContent xmlns:mc="http://schemas.openxmlformats.org/markup-compatibility/2006">
              <mc:Choice xmlns:v="urn:schemas-microsoft-com:vml" Requires="v">
                <p:oleObj spid="_x0000_s299431" name="Equation" r:id="rId15" imgW="126835" imgH="139518" progId="Equation.DSMT4">
                  <p:embed/>
                </p:oleObj>
              </mc:Choice>
              <mc:Fallback>
                <p:oleObj name="Equation" r:id="rId15" imgW="126835" imgH="13951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1187" y="2500306"/>
                        <a:ext cx="4794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177958708"/>
              </p:ext>
            </p:extLst>
          </p:nvPr>
        </p:nvGraphicFramePr>
        <p:xfrm>
          <a:off x="3549180" y="2348880"/>
          <a:ext cx="673100" cy="552450"/>
        </p:xfrm>
        <a:graphic>
          <a:graphicData uri="http://schemas.openxmlformats.org/presentationml/2006/ole">
            <mc:AlternateContent xmlns:mc="http://schemas.openxmlformats.org/markup-compatibility/2006">
              <mc:Choice xmlns:v="urn:schemas-microsoft-com:vml" Requires="v">
                <p:oleObj spid="_x0000_s299432" name="Equation" r:id="rId16" imgW="203040" imgH="241200" progId="Equation.DSMT4">
                  <p:embed/>
                </p:oleObj>
              </mc:Choice>
              <mc:Fallback>
                <p:oleObj name="Equation" r:id="rId16" imgW="203040" imgH="241200" progId="Equation.DSMT4">
                  <p:embed/>
                  <p:pic>
                    <p:nvPicPr>
                      <p:cNvPr id="0" name=""/>
                      <p:cNvPicPr>
                        <a:picLocks noChangeAspect="1" noChangeArrowheads="1"/>
                      </p:cNvPicPr>
                      <p:nvPr/>
                    </p:nvPicPr>
                    <p:blipFill>
                      <a:blip r:embed="rId17"/>
                      <a:srcRect/>
                      <a:stretch>
                        <a:fillRect/>
                      </a:stretch>
                    </p:blipFill>
                    <p:spPr bwMode="auto">
                      <a:xfrm>
                        <a:off x="3549180" y="2348880"/>
                        <a:ext cx="673100" cy="552450"/>
                      </a:xfrm>
                      <a:prstGeom prst="rect">
                        <a:avLst/>
                      </a:prstGeom>
                      <a:noFill/>
                      <a:extLst/>
                    </p:spPr>
                  </p:pic>
                </p:oleObj>
              </mc:Fallback>
            </mc:AlternateContent>
          </a:graphicData>
        </a:graphic>
      </p:graphicFrame>
      <p:sp>
        <p:nvSpPr>
          <p:cNvPr id="15" name="Rectangle 2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085072738"/>
              </p:ext>
            </p:extLst>
          </p:nvPr>
        </p:nvGraphicFramePr>
        <p:xfrm>
          <a:off x="6842150" y="2357629"/>
          <a:ext cx="1250881" cy="576064"/>
        </p:xfrm>
        <a:graphic>
          <a:graphicData uri="http://schemas.openxmlformats.org/presentationml/2006/ole">
            <mc:AlternateContent xmlns:mc="http://schemas.openxmlformats.org/markup-compatibility/2006">
              <mc:Choice xmlns:v="urn:schemas-microsoft-com:vml" Requires="v">
                <p:oleObj spid="_x0000_s299433" name="Equation" r:id="rId18" imgW="520474" imgH="241195" progId="Equation.DSMT4">
                  <p:embed/>
                </p:oleObj>
              </mc:Choice>
              <mc:Fallback>
                <p:oleObj name="Equation" r:id="rId18" imgW="520474" imgH="241195"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42150" y="2357629"/>
                        <a:ext cx="1250881"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2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512365165"/>
              </p:ext>
            </p:extLst>
          </p:nvPr>
        </p:nvGraphicFramePr>
        <p:xfrm>
          <a:off x="1352023" y="2857496"/>
          <a:ext cx="3482569" cy="504056"/>
        </p:xfrm>
        <a:graphic>
          <a:graphicData uri="http://schemas.openxmlformats.org/presentationml/2006/ole">
            <mc:AlternateContent xmlns:mc="http://schemas.openxmlformats.org/markup-compatibility/2006">
              <mc:Choice xmlns:v="urn:schemas-microsoft-com:vml" Requires="v">
                <p:oleObj spid="_x0000_s299434" name="Equation" r:id="rId20" imgW="1651000" imgH="241300" progId="Equation.DSMT4">
                  <p:embed/>
                </p:oleObj>
              </mc:Choice>
              <mc:Fallback>
                <p:oleObj name="Equation" r:id="rId20" imgW="1651000" imgH="2413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52023" y="2857496"/>
                        <a:ext cx="348256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473314465"/>
              </p:ext>
            </p:extLst>
          </p:nvPr>
        </p:nvGraphicFramePr>
        <p:xfrm>
          <a:off x="1271464" y="3285876"/>
          <a:ext cx="378042" cy="504056"/>
        </p:xfrm>
        <a:graphic>
          <a:graphicData uri="http://schemas.openxmlformats.org/presentationml/2006/ole">
            <mc:AlternateContent xmlns:mc="http://schemas.openxmlformats.org/markup-compatibility/2006">
              <mc:Choice xmlns:v="urn:schemas-microsoft-com:vml" Requires="v">
                <p:oleObj spid="_x0000_s299435" name="Equation" r:id="rId22" imgW="152334" imgH="228501" progId="Equation.DSMT4">
                  <p:embed/>
                </p:oleObj>
              </mc:Choice>
              <mc:Fallback>
                <p:oleObj name="Equation" r:id="rId22" imgW="152334" imgH="228501"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1464" y="3285876"/>
                        <a:ext cx="378042"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068640647"/>
              </p:ext>
            </p:extLst>
          </p:nvPr>
        </p:nvGraphicFramePr>
        <p:xfrm>
          <a:off x="2423593" y="3357562"/>
          <a:ext cx="479425" cy="360362"/>
        </p:xfrm>
        <a:graphic>
          <a:graphicData uri="http://schemas.openxmlformats.org/presentationml/2006/ole">
            <mc:AlternateContent xmlns:mc="http://schemas.openxmlformats.org/markup-compatibility/2006">
              <mc:Choice xmlns:v="urn:schemas-microsoft-com:vml" Requires="v">
                <p:oleObj spid="_x0000_s299436" name="Equation" r:id="rId24" imgW="126835" imgH="139518" progId="Equation.DSMT4">
                  <p:embed/>
                </p:oleObj>
              </mc:Choice>
              <mc:Fallback>
                <p:oleObj name="Equation" r:id="rId24" imgW="126835" imgH="13951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3593" y="3357562"/>
                        <a:ext cx="4794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859213944"/>
              </p:ext>
            </p:extLst>
          </p:nvPr>
        </p:nvGraphicFramePr>
        <p:xfrm>
          <a:off x="2135560" y="5500702"/>
          <a:ext cx="504825" cy="538162"/>
        </p:xfrm>
        <a:graphic>
          <a:graphicData uri="http://schemas.openxmlformats.org/presentationml/2006/ole">
            <mc:AlternateContent xmlns:mc="http://schemas.openxmlformats.org/markup-compatibility/2006">
              <mc:Choice xmlns:v="urn:schemas-microsoft-com:vml" Requires="v">
                <p:oleObj spid="_x0000_s299437" name="Equation" r:id="rId25" imgW="228600" imgH="241300" progId="Equation.DSMT4">
                  <p:embed/>
                </p:oleObj>
              </mc:Choice>
              <mc:Fallback>
                <p:oleObj name="Equation" r:id="rId25" imgW="2286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5560" y="5500702"/>
                        <a:ext cx="5048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3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261490459"/>
              </p:ext>
            </p:extLst>
          </p:nvPr>
        </p:nvGraphicFramePr>
        <p:xfrm>
          <a:off x="2999655" y="5500703"/>
          <a:ext cx="576064" cy="512057"/>
        </p:xfrm>
        <a:graphic>
          <a:graphicData uri="http://schemas.openxmlformats.org/presentationml/2006/ole">
            <mc:AlternateContent xmlns:mc="http://schemas.openxmlformats.org/markup-compatibility/2006">
              <mc:Choice xmlns:v="urn:schemas-microsoft-com:vml" Requires="v">
                <p:oleObj spid="_x0000_s299438" name="Equation" r:id="rId26" imgW="266469" imgH="241091" progId="Equation.DSMT4">
                  <p:embed/>
                </p:oleObj>
              </mc:Choice>
              <mc:Fallback>
                <p:oleObj name="Equation" r:id="rId26" imgW="266469" imgH="241091"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99655" y="5500703"/>
                        <a:ext cx="576064" cy="512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3508316108"/>
              </p:ext>
            </p:extLst>
          </p:nvPr>
        </p:nvGraphicFramePr>
        <p:xfrm>
          <a:off x="3791743" y="5429265"/>
          <a:ext cx="395536" cy="578091"/>
        </p:xfrm>
        <a:graphic>
          <a:graphicData uri="http://schemas.openxmlformats.org/presentationml/2006/ole">
            <mc:AlternateContent xmlns:mc="http://schemas.openxmlformats.org/markup-compatibility/2006">
              <mc:Choice xmlns:v="urn:schemas-microsoft-com:vml" Requires="v">
                <p:oleObj spid="_x0000_s299439" name="Equation" r:id="rId28" imgW="164957" imgH="241091" progId="Equation.DSMT4">
                  <p:embed/>
                </p:oleObj>
              </mc:Choice>
              <mc:Fallback>
                <p:oleObj name="Equation" r:id="rId28" imgW="164957" imgH="241091"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91743" y="5429265"/>
                        <a:ext cx="395536" cy="578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602739732"/>
              </p:ext>
            </p:extLst>
          </p:nvPr>
        </p:nvGraphicFramePr>
        <p:xfrm>
          <a:off x="4644007" y="5500702"/>
          <a:ext cx="1440160" cy="500266"/>
        </p:xfrm>
        <a:graphic>
          <a:graphicData uri="http://schemas.openxmlformats.org/presentationml/2006/ole">
            <mc:AlternateContent xmlns:mc="http://schemas.openxmlformats.org/markup-compatibility/2006">
              <mc:Choice xmlns:v="urn:schemas-microsoft-com:vml" Requires="v">
                <p:oleObj spid="_x0000_s299440" name="Equation" r:id="rId30" imgW="685800" imgH="241300" progId="Equation.DSMT4">
                  <p:embed/>
                </p:oleObj>
              </mc:Choice>
              <mc:Fallback>
                <p:oleObj name="Equation" r:id="rId30" imgW="685800" imgH="241300"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44007" y="5500702"/>
                        <a:ext cx="1440160" cy="500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800801802"/>
              </p:ext>
            </p:extLst>
          </p:nvPr>
        </p:nvGraphicFramePr>
        <p:xfrm>
          <a:off x="3719736" y="6072206"/>
          <a:ext cx="479425" cy="360362"/>
        </p:xfrm>
        <a:graphic>
          <a:graphicData uri="http://schemas.openxmlformats.org/presentationml/2006/ole">
            <mc:AlternateContent xmlns:mc="http://schemas.openxmlformats.org/markup-compatibility/2006">
              <mc:Choice xmlns:v="urn:schemas-microsoft-com:vml" Requires="v">
                <p:oleObj spid="_x0000_s299441" name="Equation" r:id="rId32" imgW="126720" imgH="139680" progId="Equation.DSMT4">
                  <p:embed/>
                </p:oleObj>
              </mc:Choice>
              <mc:Fallback>
                <p:oleObj name="Equation" r:id="rId32"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736" y="6072206"/>
                        <a:ext cx="4794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矩形 31"/>
          <p:cNvSpPr/>
          <p:nvPr/>
        </p:nvSpPr>
        <p:spPr>
          <a:xfrm>
            <a:off x="2952729" y="714357"/>
            <a:ext cx="5552911" cy="461665"/>
          </a:xfrm>
          <a:prstGeom prst="rect">
            <a:avLst/>
          </a:prstGeom>
          <a:solidFill>
            <a:schemeClr val="bg1"/>
          </a:solidFill>
        </p:spPr>
        <p:txBody>
          <a:bodyPr wrap="square">
            <a:spAutoFit/>
          </a:bodyPr>
          <a:lstStyle/>
          <a:p>
            <a:r>
              <a:rPr lang="en-US" altLang="zh-CN" sz="2400" b="1" dirty="0">
                <a:latin typeface="宋体" pitchFamily="2" charset="-122"/>
                <a:ea typeface="宋体" pitchFamily="2" charset="-122"/>
              </a:rPr>
              <a:t>         B</a:t>
            </a:r>
            <a:r>
              <a:rPr lang="zh-CN" altLang="en-US" sz="2400" b="1" dirty="0">
                <a:latin typeface="宋体" pitchFamily="2" charset="-122"/>
                <a:ea typeface="宋体" pitchFamily="2" charset="-122"/>
              </a:rPr>
              <a:t>：当前搜索到的最近邻距离</a:t>
            </a:r>
            <a:endParaRPr lang="zh-CN" altLang="en-US" sz="2400" dirty="0"/>
          </a:p>
        </p:txBody>
      </p:sp>
      <p:sp>
        <p:nvSpPr>
          <p:cNvPr id="33" name="矩形 32"/>
          <p:cNvSpPr/>
          <p:nvPr/>
        </p:nvSpPr>
        <p:spPr>
          <a:xfrm>
            <a:off x="1738283" y="714357"/>
            <a:ext cx="1255681" cy="461665"/>
          </a:xfrm>
          <a:prstGeom prst="rect">
            <a:avLst/>
          </a:prstGeom>
          <a:solidFill>
            <a:schemeClr val="bg1"/>
          </a:solidFill>
        </p:spPr>
        <p:txBody>
          <a:bodyPr wrap="square">
            <a:spAutoFit/>
          </a:bodyPr>
          <a:lstStyle/>
          <a:p>
            <a:r>
              <a:rPr lang="zh-CN" altLang="en-US" sz="2400" b="1" dirty="0">
                <a:solidFill>
                  <a:srgbClr val="FF0000"/>
                </a:solidFill>
                <a:latin typeface="宋体" pitchFamily="2" charset="-122"/>
                <a:ea typeface="宋体" pitchFamily="2" charset="-122"/>
              </a:rPr>
              <a:t>规则：</a:t>
            </a:r>
            <a:endParaRPr lang="zh-CN" altLang="en-US" sz="2400" dirty="0">
              <a:solidFill>
                <a:srgbClr val="FF0000"/>
              </a:solidFill>
            </a:endParaRPr>
          </a:p>
        </p:txBody>
      </p:sp>
      <p:sp>
        <p:nvSpPr>
          <p:cNvPr id="35" name="矩形 11"/>
          <p:cNvSpPr>
            <a:spLocks noChangeArrowheads="1"/>
          </p:cNvSpPr>
          <p:nvPr/>
        </p:nvSpPr>
        <p:spPr bwMode="auto">
          <a:xfrm>
            <a:off x="1524000" y="3714753"/>
            <a:ext cx="6357950" cy="830997"/>
          </a:xfrm>
          <a:prstGeom prst="rect">
            <a:avLst/>
          </a:prstGeom>
          <a:noFill/>
          <a:ln w="9525">
            <a:noFill/>
            <a:miter lim="800000"/>
            <a:headEnd/>
            <a:tailEnd/>
          </a:ln>
        </p:spPr>
        <p:txBody>
          <a:bodyPr wrap="square">
            <a:spAutoFit/>
          </a:bodyPr>
          <a:lstStyle/>
          <a:p>
            <a:r>
              <a:rPr lang="zh-CN" altLang="en-US" sz="2400" b="1" i="1" dirty="0">
                <a:solidFill>
                  <a:srgbClr val="00B050"/>
                </a:solidFill>
                <a:latin typeface="宋体" pitchFamily="2" charset="-122"/>
              </a:rPr>
              <a:t>其中</a:t>
            </a:r>
            <a:r>
              <a:rPr lang="en-US" altLang="zh-CN" sz="2400" b="1" i="1" dirty="0" err="1">
                <a:solidFill>
                  <a:srgbClr val="00B050"/>
                </a:solidFill>
                <a:latin typeface="宋体" pitchFamily="2" charset="-122"/>
              </a:rPr>
              <a:t>r</a:t>
            </a:r>
            <a:r>
              <a:rPr lang="en-US" altLang="zh-CN" sz="2400" b="1" i="1" baseline="-25000" dirty="0" err="1">
                <a:solidFill>
                  <a:srgbClr val="00B050"/>
                </a:solidFill>
                <a:latin typeface="宋体" pitchFamily="2" charset="-122"/>
              </a:rPr>
              <a:t>p</a:t>
            </a:r>
            <a:r>
              <a:rPr lang="en-US" altLang="zh-CN" sz="2400" b="1" i="1" dirty="0" err="1">
                <a:solidFill>
                  <a:srgbClr val="00B050"/>
                </a:solidFill>
                <a:latin typeface="宋体" pitchFamily="2" charset="-122"/>
              </a:rPr>
              <a:t>,D</a:t>
            </a:r>
            <a:r>
              <a:rPr lang="en-US" altLang="zh-CN" sz="2400" b="1" i="1" dirty="0">
                <a:solidFill>
                  <a:srgbClr val="00B050"/>
                </a:solidFill>
                <a:latin typeface="宋体" pitchFamily="2" charset="-122"/>
              </a:rPr>
              <a:t>(</a:t>
            </a:r>
            <a:r>
              <a:rPr lang="en-US" altLang="zh-CN" sz="2400" b="1" i="1" dirty="0" err="1">
                <a:solidFill>
                  <a:srgbClr val="00B050"/>
                </a:solidFill>
                <a:latin typeface="宋体" pitchFamily="2" charset="-122"/>
              </a:rPr>
              <a:t>x</a:t>
            </a:r>
            <a:r>
              <a:rPr lang="en-US" altLang="zh-CN" sz="2400" b="1" i="1" baseline="-25000" dirty="0" err="1">
                <a:solidFill>
                  <a:srgbClr val="00B050"/>
                </a:solidFill>
                <a:latin typeface="宋体" pitchFamily="2" charset="-122"/>
              </a:rPr>
              <a:t>i</a:t>
            </a:r>
            <a:r>
              <a:rPr lang="en-US" altLang="zh-CN" sz="2400" b="1" i="1" dirty="0" err="1">
                <a:solidFill>
                  <a:srgbClr val="00B050"/>
                </a:solidFill>
                <a:latin typeface="宋体" pitchFamily="2" charset="-122"/>
              </a:rPr>
              <a:t>,M</a:t>
            </a:r>
            <a:r>
              <a:rPr lang="en-US" altLang="zh-CN" sz="2400" b="1" i="1" baseline="-25000" dirty="0" err="1">
                <a:solidFill>
                  <a:srgbClr val="00B050"/>
                </a:solidFill>
                <a:latin typeface="宋体" pitchFamily="2" charset="-122"/>
              </a:rPr>
              <a:t>p</a:t>
            </a:r>
            <a:r>
              <a:rPr lang="en-US" altLang="zh-CN" sz="2400" b="1" i="1" dirty="0">
                <a:solidFill>
                  <a:srgbClr val="00B050"/>
                </a:solidFill>
                <a:latin typeface="宋体" pitchFamily="2" charset="-122"/>
              </a:rPr>
              <a:t>)</a:t>
            </a:r>
            <a:r>
              <a:rPr lang="zh-CN" altLang="en-US" sz="2400" b="1" i="1" dirty="0">
                <a:solidFill>
                  <a:srgbClr val="00B050"/>
                </a:solidFill>
                <a:latin typeface="宋体" pitchFamily="2" charset="-122"/>
              </a:rPr>
              <a:t>在训练（建树）过程中可以先计算保存，搜索过程只需计算</a:t>
            </a:r>
            <a:r>
              <a:rPr lang="en-US" altLang="zh-CN" sz="2400" b="1" i="1" dirty="0">
                <a:solidFill>
                  <a:srgbClr val="00B050"/>
                </a:solidFill>
                <a:latin typeface="宋体" pitchFamily="2" charset="-122"/>
              </a:rPr>
              <a:t>D(</a:t>
            </a:r>
            <a:r>
              <a:rPr lang="en-US" altLang="zh-CN" sz="2400" b="1" i="1" dirty="0" err="1">
                <a:solidFill>
                  <a:srgbClr val="00B050"/>
                </a:solidFill>
                <a:latin typeface="宋体" pitchFamily="2" charset="-122"/>
              </a:rPr>
              <a:t>x,M</a:t>
            </a:r>
            <a:r>
              <a:rPr lang="en-US" altLang="zh-CN" sz="2400" b="1" i="1" baseline="-25000" dirty="0" err="1">
                <a:solidFill>
                  <a:srgbClr val="00B050"/>
                </a:solidFill>
                <a:latin typeface="宋体" pitchFamily="2" charset="-122"/>
              </a:rPr>
              <a:t>p</a:t>
            </a:r>
            <a:r>
              <a:rPr lang="en-US" altLang="zh-CN" sz="2400" b="1" i="1" dirty="0">
                <a:solidFill>
                  <a:srgbClr val="00B050"/>
                </a:solidFill>
                <a:latin typeface="宋体" pitchFamily="2" charset="-122"/>
              </a:rPr>
              <a:t>)</a:t>
            </a:r>
            <a:r>
              <a:rPr lang="zh-CN" altLang="en-US" sz="2400" b="1" i="1" dirty="0">
                <a:solidFill>
                  <a:srgbClr val="00B050"/>
                </a:solidFill>
                <a:latin typeface="宋体" pitchFamily="2" charset="-122"/>
              </a:rPr>
              <a:t>或更新</a:t>
            </a:r>
            <a:r>
              <a:rPr lang="en-US" altLang="zh-CN" sz="2400" b="1" i="1" dirty="0">
                <a:solidFill>
                  <a:srgbClr val="00B050"/>
                </a:solidFill>
                <a:latin typeface="宋体" pitchFamily="2" charset="-122"/>
              </a:rPr>
              <a:t>B</a:t>
            </a:r>
            <a:r>
              <a:rPr lang="zh-CN" altLang="en-US" sz="2400" b="1" i="1" dirty="0">
                <a:solidFill>
                  <a:srgbClr val="00B050"/>
                </a:solidFill>
                <a:latin typeface="宋体" pitchFamily="2" charset="-122"/>
              </a:rPr>
              <a:t>。</a:t>
            </a:r>
          </a:p>
        </p:txBody>
      </p:sp>
      <p:sp>
        <p:nvSpPr>
          <p:cNvPr id="36" name="标题 1"/>
          <p:cNvSpPr>
            <a:spLocks noGrp="1"/>
          </p:cNvSpPr>
          <p:nvPr>
            <p:ph type="title"/>
          </p:nvPr>
        </p:nvSpPr>
        <p:spPr>
          <a:xfrm>
            <a:off x="406400" y="152401"/>
            <a:ext cx="8229600" cy="563563"/>
          </a:xfrm>
        </p:spPr>
        <p:txBody>
          <a:bodyPr/>
          <a:lstStyle/>
          <a:p>
            <a:r>
              <a:rPr lang="en-US" altLang="zh-CN" dirty="0" smtClean="0"/>
              <a:t>15.3.3 </a:t>
            </a:r>
            <a:r>
              <a:rPr lang="zh-CN" altLang="en-US" dirty="0" smtClean="0"/>
              <a:t>近邻法的快速算法</a:t>
            </a:r>
            <a:endParaRPr lang="zh-CN" altLang="en-US" dirty="0"/>
          </a:p>
        </p:txBody>
      </p:sp>
    </p:spTree>
    <p:extLst>
      <p:ext uri="{BB962C8B-B14F-4D97-AF65-F5344CB8AC3E}">
        <p14:creationId xmlns:p14="http://schemas.microsoft.com/office/powerpoint/2010/main" val="2362149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esv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8094" y="2060848"/>
            <a:ext cx="4349477"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15.3.4 </a:t>
            </a:r>
            <a:r>
              <a:rPr lang="zh-CN" altLang="en-US" dirty="0" smtClean="0"/>
              <a:t>剪辑近邻法 </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基本理解：</a:t>
            </a:r>
          </a:p>
          <a:p>
            <a:pPr marL="0" indent="0">
              <a:lnSpc>
                <a:spcPct val="150000"/>
              </a:lnSpc>
              <a:spcBef>
                <a:spcPts val="0"/>
              </a:spcBef>
              <a:buNone/>
            </a:pPr>
            <a:r>
              <a:rPr lang="zh-CN" altLang="en-US" sz="2400" b="1" dirty="0">
                <a:latin typeface="宋体" pitchFamily="2" charset="-122"/>
                <a:ea typeface="宋体" pitchFamily="2" charset="-122"/>
              </a:rPr>
              <a:t>   处在两类交界处或分布重合区的</a:t>
            </a:r>
            <a:endParaRPr lang="en-US" altLang="zh-CN" sz="2400" b="1" dirty="0">
              <a:latin typeface="宋体" pitchFamily="2" charset="-122"/>
              <a:ea typeface="宋体" pitchFamily="2" charset="-122"/>
            </a:endParaRPr>
          </a:p>
          <a:p>
            <a:pPr marL="0" indent="0">
              <a:lnSpc>
                <a:spcPct val="150000"/>
              </a:lnSpc>
              <a:spcBef>
                <a:spcPts val="0"/>
              </a:spcBef>
              <a:buNone/>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样本可能误导近邻法决策。</a:t>
            </a:r>
          </a:p>
          <a:p>
            <a:pPr marL="0" indent="0">
              <a:lnSpc>
                <a:spcPct val="150000"/>
              </a:lnSpc>
              <a:spcBef>
                <a:spcPts val="0"/>
              </a:spcBef>
              <a:buNone/>
            </a:pPr>
            <a:r>
              <a:rPr lang="zh-CN" altLang="en-US" sz="2400" b="1" dirty="0">
                <a:latin typeface="宋体" pitchFamily="2" charset="-122"/>
                <a:ea typeface="宋体" pitchFamily="2" charset="-122"/>
              </a:rPr>
              <a:t>   应将它们从样本集中去掉。</a:t>
            </a: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基本思路：</a:t>
            </a:r>
          </a:p>
          <a:p>
            <a:pPr marL="400050" lvl="1" indent="0">
              <a:lnSpc>
                <a:spcPct val="150000"/>
              </a:lnSpc>
              <a:spcBef>
                <a:spcPts val="0"/>
              </a:spcBef>
              <a:buNone/>
            </a:pPr>
            <a:r>
              <a:rPr lang="zh-CN" altLang="en-US" sz="2400" b="1" dirty="0">
                <a:latin typeface="宋体" pitchFamily="2" charset="-122"/>
                <a:ea typeface="宋体" pitchFamily="2" charset="-122"/>
              </a:rPr>
              <a:t>考查样本是否为可能的误导样本，</a:t>
            </a:r>
          </a:p>
          <a:p>
            <a:pPr marL="400050" lvl="1" indent="0">
              <a:lnSpc>
                <a:spcPct val="150000"/>
              </a:lnSpc>
              <a:spcBef>
                <a:spcPts val="0"/>
              </a:spcBef>
              <a:buNone/>
            </a:pPr>
            <a:r>
              <a:rPr lang="zh-CN" altLang="en-US" sz="2400" b="1" dirty="0">
                <a:latin typeface="宋体" pitchFamily="2" charset="-122"/>
                <a:ea typeface="宋体" pitchFamily="2" charset="-122"/>
              </a:rPr>
              <a:t>若是则从样本集中去掉</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剪辑。</a:t>
            </a:r>
          </a:p>
          <a:p>
            <a:pPr marL="400050" lvl="1" indent="0">
              <a:lnSpc>
                <a:spcPct val="150000"/>
              </a:lnSpc>
              <a:spcBef>
                <a:spcPts val="0"/>
              </a:spcBef>
              <a:buNone/>
            </a:pPr>
            <a:r>
              <a:rPr lang="zh-CN" altLang="en-US" sz="2400" b="1" dirty="0">
                <a:latin typeface="宋体" pitchFamily="2" charset="-122"/>
                <a:ea typeface="宋体" pitchFamily="2" charset="-122"/>
              </a:rPr>
              <a:t>考查方法是通过试分类，认为错分样本为误导样本。</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36</a:t>
            </a:fld>
            <a:endParaRPr lang="en-US" altLang="zh-CN" dirty="0"/>
          </a:p>
        </p:txBody>
      </p:sp>
      <p:sp>
        <p:nvSpPr>
          <p:cNvPr id="6" name="矩形 5"/>
          <p:cNvSpPr/>
          <p:nvPr/>
        </p:nvSpPr>
        <p:spPr>
          <a:xfrm>
            <a:off x="5667373" y="714357"/>
            <a:ext cx="2969083" cy="461665"/>
          </a:xfrm>
          <a:prstGeom prst="rect">
            <a:avLst/>
          </a:prstGeom>
          <a:solidFill>
            <a:schemeClr val="bg1"/>
          </a:solidFill>
        </p:spPr>
        <p:txBody>
          <a:bodyPr wrap="none">
            <a:spAutoFit/>
          </a:bodyPr>
          <a:lstStyle/>
          <a:p>
            <a:r>
              <a:rPr lang="zh-CN" altLang="en-US" sz="2400" b="1" dirty="0">
                <a:solidFill>
                  <a:srgbClr val="FF0000"/>
                </a:solidFill>
              </a:rPr>
              <a:t>获得更准确的错误率</a:t>
            </a:r>
          </a:p>
        </p:txBody>
      </p:sp>
    </p:spTree>
    <p:extLst>
      <p:ext uri="{BB962C8B-B14F-4D97-AF65-F5344CB8AC3E}">
        <p14:creationId xmlns:p14="http://schemas.microsoft.com/office/powerpoint/2010/main" val="2564917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25000"/>
              </a:lnSpc>
              <a:spcBef>
                <a:spcPts val="0"/>
              </a:spcBef>
              <a:buNone/>
            </a:pPr>
            <a:r>
              <a:rPr lang="zh-CN" altLang="en-US" sz="2400" b="1" dirty="0">
                <a:latin typeface="宋体" pitchFamily="2" charset="-122"/>
                <a:ea typeface="宋体" pitchFamily="2" charset="-122"/>
              </a:rPr>
              <a:t>基本做法：</a:t>
            </a:r>
          </a:p>
          <a:p>
            <a:pPr marL="0" indent="0">
              <a:lnSpc>
                <a:spcPct val="125000"/>
              </a:lnSpc>
              <a:spcBef>
                <a:spcPts val="0"/>
              </a:spcBef>
              <a:buNone/>
            </a:pPr>
            <a:r>
              <a:rPr lang="zh-CN" altLang="en-US" sz="2400" b="1" dirty="0">
                <a:latin typeface="宋体" pitchFamily="2" charset="-122"/>
                <a:ea typeface="宋体" pitchFamily="2" charset="-122"/>
              </a:rPr>
              <a:t>将样本集分为考试集     和参考集     ：          	 ， </a:t>
            </a:r>
          </a:p>
          <a:p>
            <a:pPr marL="0" indent="0">
              <a:lnSpc>
                <a:spcPct val="125000"/>
              </a:lnSpc>
              <a:spcBef>
                <a:spcPts val="0"/>
              </a:spcBef>
              <a:buNone/>
            </a:pPr>
            <a:r>
              <a:rPr lang="zh-CN" altLang="en-US" sz="2400" b="1" dirty="0">
                <a:latin typeface="宋体" pitchFamily="2" charset="-122"/>
                <a:ea typeface="宋体" pitchFamily="2" charset="-122"/>
              </a:rPr>
              <a:t>剪辑：用     中的样本对    中的样本进行近邻法分类剪掉 </a:t>
            </a:r>
          </a:p>
          <a:p>
            <a:pPr marL="0" indent="0">
              <a:lnSpc>
                <a:spcPct val="125000"/>
              </a:lnSpc>
              <a:spcBef>
                <a:spcPts val="0"/>
              </a:spcBef>
              <a:buNone/>
            </a:pPr>
            <a:r>
              <a:rPr lang="zh-CN" altLang="en-US" sz="2400" b="1" dirty="0">
                <a:latin typeface="宋体" pitchFamily="2" charset="-122"/>
                <a:ea typeface="宋体" pitchFamily="2" charset="-122"/>
              </a:rPr>
              <a:t>     中被错分的样本，    中剩余样本构成剪辑样本集 </a:t>
            </a:r>
          </a:p>
          <a:p>
            <a:pPr marL="0" indent="0">
              <a:lnSpc>
                <a:spcPct val="125000"/>
              </a:lnSpc>
              <a:spcBef>
                <a:spcPts val="0"/>
              </a:spcBef>
              <a:buNone/>
            </a:pPr>
            <a:r>
              <a:rPr lang="zh-CN" altLang="en-US" sz="2400" b="1" dirty="0">
                <a:latin typeface="宋体" pitchFamily="2" charset="-122"/>
                <a:ea typeface="宋体" pitchFamily="2" charset="-122"/>
              </a:rPr>
              <a:t>分类：利用      和</a:t>
            </a:r>
            <a:r>
              <a:rPr lang="zh-CN" altLang="en-US" sz="2400" b="1" dirty="0">
                <a:latin typeface="Times New Roman" pitchFamily="18" charset="0"/>
                <a:ea typeface="宋体" pitchFamily="2" charset="-122"/>
                <a:cs typeface="Times New Roman" pitchFamily="18" charset="0"/>
              </a:rPr>
              <a:t>近邻</a:t>
            </a:r>
            <a:r>
              <a:rPr lang="zh-CN" altLang="en-US" sz="2400" b="1" dirty="0">
                <a:latin typeface="宋体" pitchFamily="2" charset="-122"/>
                <a:ea typeface="宋体" pitchFamily="2" charset="-122"/>
              </a:rPr>
              <a:t>法对未知样本   分类。</a:t>
            </a:r>
          </a:p>
          <a:p>
            <a:pPr marL="0" indent="0">
              <a:lnSpc>
                <a:spcPct val="125000"/>
              </a:lnSpc>
              <a:spcBef>
                <a:spcPts val="0"/>
              </a:spcBef>
              <a:buNone/>
            </a:pPr>
            <a:r>
              <a:rPr lang="zh-CN" altLang="en-US" sz="2400" b="1" dirty="0">
                <a:latin typeface="宋体" pitchFamily="2" charset="-122"/>
                <a:ea typeface="宋体" pitchFamily="2" charset="-122"/>
              </a:rPr>
              <a:t>思考：</a:t>
            </a:r>
          </a:p>
          <a:p>
            <a:pPr marL="0" indent="0">
              <a:lnSpc>
                <a:spcPct val="125000"/>
              </a:lnSpc>
              <a:spcBef>
                <a:spcPts val="0"/>
              </a:spcBef>
              <a:buNone/>
            </a:pPr>
            <a:r>
              <a:rPr lang="zh-CN" altLang="en-US" sz="2400" b="1" dirty="0">
                <a:latin typeface="宋体" pitchFamily="2" charset="-122"/>
                <a:ea typeface="宋体" pitchFamily="2" charset="-122"/>
              </a:rPr>
              <a:t>将样本集分为考试集和参考集是为了剪辑的独立性，但既然样本都是独立的，可否考虑下面的做法？</a:t>
            </a:r>
            <a:endParaRPr lang="zh-CN" altLang="en-US" sz="2400" b="1" dirty="0">
              <a:latin typeface="Times New Roman" pitchFamily="18" charset="0"/>
              <a:ea typeface="宋体" pitchFamily="2" charset="-122"/>
              <a:cs typeface="Times New Roman" pitchFamily="18" charset="0"/>
            </a:endParaRPr>
          </a:p>
          <a:p>
            <a:pPr marL="0" indent="0">
              <a:lnSpc>
                <a:spcPct val="125000"/>
              </a:lnSpc>
              <a:spcBef>
                <a:spcPts val="0"/>
              </a:spcBef>
              <a:buNone/>
            </a:pPr>
            <a:r>
              <a:rPr lang="zh-CN" altLang="en-US" sz="2400" b="1" dirty="0">
                <a:latin typeface="宋体" pitchFamily="2" charset="-122"/>
                <a:ea typeface="宋体" pitchFamily="2" charset="-122"/>
              </a:rPr>
              <a:t>即：对    中每个    ，用所有其他样本对它分类，若分错则剪掉。</a:t>
            </a:r>
          </a:p>
          <a:p>
            <a:pPr marL="0" indent="0">
              <a:lnSpc>
                <a:spcPct val="125000"/>
              </a:lnSpc>
              <a:spcBef>
                <a:spcPts val="0"/>
              </a:spcBef>
              <a:buNone/>
            </a:pPr>
            <a:endParaRPr lang="zh-CN" altLang="en-US" sz="2400" b="1" dirty="0">
              <a:latin typeface="宋体" pitchFamily="2" charset="-122"/>
              <a:ea typeface="宋体"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37</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66338434"/>
              </p:ext>
            </p:extLst>
          </p:nvPr>
        </p:nvGraphicFramePr>
        <p:xfrm>
          <a:off x="3441964" y="1556792"/>
          <a:ext cx="678932" cy="432048"/>
        </p:xfrm>
        <a:graphic>
          <a:graphicData uri="http://schemas.openxmlformats.org/presentationml/2006/ole">
            <mc:AlternateContent xmlns:mc="http://schemas.openxmlformats.org/markup-compatibility/2006">
              <mc:Choice xmlns:v="urn:schemas-microsoft-com:vml" Requires="v">
                <p:oleObj spid="_x0000_s304468" name="Equation" r:id="rId3" imgW="317225" imgH="203024" progId="Equation.DSMT4">
                  <p:embed/>
                </p:oleObj>
              </mc:Choice>
              <mc:Fallback>
                <p:oleObj name="Equation" r:id="rId3" imgW="317225"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964" y="1556792"/>
                        <a:ext cx="67893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42365005"/>
              </p:ext>
            </p:extLst>
          </p:nvPr>
        </p:nvGraphicFramePr>
        <p:xfrm>
          <a:off x="5442229" y="1556792"/>
          <a:ext cx="620485" cy="404664"/>
        </p:xfrm>
        <a:graphic>
          <a:graphicData uri="http://schemas.openxmlformats.org/presentationml/2006/ole">
            <mc:AlternateContent xmlns:mc="http://schemas.openxmlformats.org/markup-compatibility/2006">
              <mc:Choice xmlns:v="urn:schemas-microsoft-com:vml" Requires="v">
                <p:oleObj spid="_x0000_s304469" name="Equation" r:id="rId5" imgW="304536" imgH="203024" progId="Equation.DSMT4">
                  <p:embed/>
                </p:oleObj>
              </mc:Choice>
              <mc:Fallback>
                <p:oleObj name="Equation" r:id="rId5" imgW="304536"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229" y="1556792"/>
                        <a:ext cx="620485"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998139478"/>
              </p:ext>
            </p:extLst>
          </p:nvPr>
        </p:nvGraphicFramePr>
        <p:xfrm>
          <a:off x="6312024" y="1556793"/>
          <a:ext cx="2520280" cy="476053"/>
        </p:xfrm>
        <a:graphic>
          <a:graphicData uri="http://schemas.openxmlformats.org/presentationml/2006/ole">
            <mc:AlternateContent xmlns:mc="http://schemas.openxmlformats.org/markup-compatibility/2006">
              <mc:Choice xmlns:v="urn:schemas-microsoft-com:vml" Requires="v">
                <p:oleObj spid="_x0000_s304470" name="Equation" r:id="rId7" imgW="1155199" imgH="215806" progId="Equation.DSMT4">
                  <p:embed/>
                </p:oleObj>
              </mc:Choice>
              <mc:Fallback>
                <p:oleObj name="Equation" r:id="rId7" imgW="1155199" imgH="21580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2024" y="1556793"/>
                        <a:ext cx="2520280" cy="476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1"/>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567834510"/>
              </p:ext>
            </p:extLst>
          </p:nvPr>
        </p:nvGraphicFramePr>
        <p:xfrm>
          <a:off x="9192344" y="1528790"/>
          <a:ext cx="2246650" cy="504056"/>
        </p:xfrm>
        <a:graphic>
          <a:graphicData uri="http://schemas.openxmlformats.org/presentationml/2006/ole">
            <mc:AlternateContent xmlns:mc="http://schemas.openxmlformats.org/markup-compatibility/2006">
              <mc:Choice xmlns:v="urn:schemas-microsoft-com:vml" Requires="v">
                <p:oleObj spid="_x0000_s304471" name="Equation" r:id="rId9" imgW="1016000" imgH="228600" progId="Equation.DSMT4">
                  <p:embed/>
                </p:oleObj>
              </mc:Choice>
              <mc:Fallback>
                <p:oleObj name="Equation" r:id="rId9" imgW="10160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92344" y="1528790"/>
                        <a:ext cx="224665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316637326"/>
              </p:ext>
            </p:extLst>
          </p:nvPr>
        </p:nvGraphicFramePr>
        <p:xfrm>
          <a:off x="1775520" y="1988840"/>
          <a:ext cx="720080" cy="469617"/>
        </p:xfrm>
        <a:graphic>
          <a:graphicData uri="http://schemas.openxmlformats.org/presentationml/2006/ole">
            <mc:AlternateContent xmlns:mc="http://schemas.openxmlformats.org/markup-compatibility/2006">
              <mc:Choice xmlns:v="urn:schemas-microsoft-com:vml" Requires="v">
                <p:oleObj spid="_x0000_s304472" name="Equation" r:id="rId11" imgW="304536" imgH="203024" progId="Equation.DSMT4">
                  <p:embed/>
                </p:oleObj>
              </mc:Choice>
              <mc:Fallback>
                <p:oleObj name="Equation" r:id="rId11" imgW="304536"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520" y="1988840"/>
                        <a:ext cx="720080" cy="469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101108950"/>
              </p:ext>
            </p:extLst>
          </p:nvPr>
        </p:nvGraphicFramePr>
        <p:xfrm>
          <a:off x="3986054" y="2033612"/>
          <a:ext cx="679450" cy="431800"/>
        </p:xfrm>
        <a:graphic>
          <a:graphicData uri="http://schemas.openxmlformats.org/presentationml/2006/ole">
            <mc:AlternateContent xmlns:mc="http://schemas.openxmlformats.org/markup-compatibility/2006">
              <mc:Choice xmlns:v="urn:schemas-microsoft-com:vml" Requires="v">
                <p:oleObj spid="_x0000_s304473" name="Equation" r:id="rId12" imgW="317225" imgH="203024" progId="Equation.DSMT4">
                  <p:embed/>
                </p:oleObj>
              </mc:Choice>
              <mc:Fallback>
                <p:oleObj name="Equation" r:id="rId12" imgW="317225"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054" y="2033612"/>
                        <a:ext cx="679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88864578"/>
              </p:ext>
            </p:extLst>
          </p:nvPr>
        </p:nvGraphicFramePr>
        <p:xfrm>
          <a:off x="596262" y="2465412"/>
          <a:ext cx="679450" cy="431800"/>
        </p:xfrm>
        <a:graphic>
          <a:graphicData uri="http://schemas.openxmlformats.org/presentationml/2006/ole">
            <mc:AlternateContent xmlns:mc="http://schemas.openxmlformats.org/markup-compatibility/2006">
              <mc:Choice xmlns:v="urn:schemas-microsoft-com:vml" Requires="v">
                <p:oleObj spid="_x0000_s304474" name="Equation" r:id="rId13" imgW="317225" imgH="203024" progId="Equation.DSMT4">
                  <p:embed/>
                </p:oleObj>
              </mc:Choice>
              <mc:Fallback>
                <p:oleObj name="Equation" r:id="rId13" imgW="317225"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62" y="2465412"/>
                        <a:ext cx="679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86233323"/>
              </p:ext>
            </p:extLst>
          </p:nvPr>
        </p:nvGraphicFramePr>
        <p:xfrm>
          <a:off x="3668096" y="2492896"/>
          <a:ext cx="679450" cy="431800"/>
        </p:xfrm>
        <a:graphic>
          <a:graphicData uri="http://schemas.openxmlformats.org/presentationml/2006/ole">
            <mc:AlternateContent xmlns:mc="http://schemas.openxmlformats.org/markup-compatibility/2006">
              <mc:Choice xmlns:v="urn:schemas-microsoft-com:vml" Requires="v">
                <p:oleObj spid="_x0000_s304475" name="Equation" r:id="rId14" imgW="317225" imgH="203024" progId="Equation.DSMT4">
                  <p:embed/>
                </p:oleObj>
              </mc:Choice>
              <mc:Fallback>
                <p:oleObj name="Equation" r:id="rId14" imgW="317225"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096" y="2492896"/>
                        <a:ext cx="679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2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987140194"/>
              </p:ext>
            </p:extLst>
          </p:nvPr>
        </p:nvGraphicFramePr>
        <p:xfrm>
          <a:off x="8025814" y="2465412"/>
          <a:ext cx="806490" cy="432048"/>
        </p:xfrm>
        <a:graphic>
          <a:graphicData uri="http://schemas.openxmlformats.org/presentationml/2006/ole">
            <mc:AlternateContent xmlns:mc="http://schemas.openxmlformats.org/markup-compatibility/2006">
              <mc:Choice xmlns:v="urn:schemas-microsoft-com:vml" Requires="v">
                <p:oleObj spid="_x0000_s304476" name="Equation" r:id="rId15" imgW="368140" imgH="203112" progId="Equation.DSMT4">
                  <p:embed/>
                </p:oleObj>
              </mc:Choice>
              <mc:Fallback>
                <p:oleObj name="Equation" r:id="rId15" imgW="368140" imgH="20311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25814" y="2465412"/>
                        <a:ext cx="80649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811436871"/>
              </p:ext>
            </p:extLst>
          </p:nvPr>
        </p:nvGraphicFramePr>
        <p:xfrm>
          <a:off x="2093192" y="2924977"/>
          <a:ext cx="806450" cy="431800"/>
        </p:xfrm>
        <a:graphic>
          <a:graphicData uri="http://schemas.openxmlformats.org/presentationml/2006/ole">
            <mc:AlternateContent xmlns:mc="http://schemas.openxmlformats.org/markup-compatibility/2006">
              <mc:Choice xmlns:v="urn:schemas-microsoft-com:vml" Requires="v">
                <p:oleObj spid="_x0000_s304477" name="Equation" r:id="rId17" imgW="368140" imgH="203112" progId="Equation.DSMT4">
                  <p:embed/>
                </p:oleObj>
              </mc:Choice>
              <mc:Fallback>
                <p:oleObj name="Equation" r:id="rId17" imgW="368140" imgH="20311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3192" y="2924977"/>
                        <a:ext cx="806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911352458"/>
              </p:ext>
            </p:extLst>
          </p:nvPr>
        </p:nvGraphicFramePr>
        <p:xfrm>
          <a:off x="5807968" y="2996415"/>
          <a:ext cx="360040" cy="360040"/>
        </p:xfrm>
        <a:graphic>
          <a:graphicData uri="http://schemas.openxmlformats.org/presentationml/2006/ole">
            <mc:AlternateContent xmlns:mc="http://schemas.openxmlformats.org/markup-compatibility/2006">
              <mc:Choice xmlns:v="urn:schemas-microsoft-com:vml" Requires="v">
                <p:oleObj spid="_x0000_s304478" name="Equation" r:id="rId18" imgW="126835" imgH="139518" progId="Equation.DSMT4">
                  <p:embed/>
                </p:oleObj>
              </mc:Choice>
              <mc:Fallback>
                <p:oleObj name="Equation" r:id="rId18" imgW="126835" imgH="139518"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07968" y="2996415"/>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642726424"/>
              </p:ext>
            </p:extLst>
          </p:nvPr>
        </p:nvGraphicFramePr>
        <p:xfrm>
          <a:off x="1497929" y="4733251"/>
          <a:ext cx="504056" cy="504056"/>
        </p:xfrm>
        <a:graphic>
          <a:graphicData uri="http://schemas.openxmlformats.org/presentationml/2006/ole">
            <mc:AlternateContent xmlns:mc="http://schemas.openxmlformats.org/markup-compatibility/2006">
              <mc:Choice xmlns:v="urn:schemas-microsoft-com:vml" Requires="v">
                <p:oleObj spid="_x0000_s304479" name="Equation" r:id="rId20" imgW="266469" imgH="203024" progId="Equation.DSMT4">
                  <p:embed/>
                </p:oleObj>
              </mc:Choice>
              <mc:Fallback>
                <p:oleObj name="Equation" r:id="rId20" imgW="266469" imgH="203024"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97929" y="4733251"/>
                        <a:ext cx="50405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877369161"/>
              </p:ext>
            </p:extLst>
          </p:nvPr>
        </p:nvGraphicFramePr>
        <p:xfrm>
          <a:off x="3010668" y="4661814"/>
          <a:ext cx="432047" cy="648069"/>
        </p:xfrm>
        <a:graphic>
          <a:graphicData uri="http://schemas.openxmlformats.org/presentationml/2006/ole">
            <mc:AlternateContent xmlns:mc="http://schemas.openxmlformats.org/markup-compatibility/2006">
              <mc:Choice xmlns:v="urn:schemas-microsoft-com:vml" Requires="v">
                <p:oleObj spid="_x0000_s304480" name="Equation" r:id="rId22" imgW="152280" imgH="228600" progId="Equation.DSMT4">
                  <p:embed/>
                </p:oleObj>
              </mc:Choice>
              <mc:Fallback>
                <p:oleObj name="Equation" r:id="rId22" imgW="152280" imgH="228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10668" y="4661814"/>
                        <a:ext cx="432047" cy="6480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a:xfrm>
            <a:off x="3210634" y="5361020"/>
            <a:ext cx="6000792" cy="830997"/>
          </a:xfrm>
          <a:prstGeom prst="rect">
            <a:avLst/>
          </a:prstGeom>
          <a:solidFill>
            <a:schemeClr val="bg1"/>
          </a:solidFill>
        </p:spPr>
        <p:txBody>
          <a:bodyPr wrap="square">
            <a:spAutoFit/>
          </a:bodyPr>
          <a:lstStyle/>
          <a:p>
            <a:r>
              <a:rPr lang="zh-CN" altLang="en-US" sz="2400" b="1" dirty="0">
                <a:solidFill>
                  <a:srgbClr val="FF0000"/>
                </a:solidFill>
              </a:rPr>
              <a:t>训练样本和测试样本没有独立性，会产生一个偏于乐观的估计</a:t>
            </a:r>
          </a:p>
        </p:txBody>
      </p:sp>
      <p:sp>
        <p:nvSpPr>
          <p:cNvPr id="28"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231714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错误率分析（渐近错误率）</a:t>
            </a:r>
          </a:p>
          <a:p>
            <a:pPr marL="0" indent="0">
              <a:lnSpc>
                <a:spcPct val="150000"/>
              </a:lnSpc>
              <a:spcBef>
                <a:spcPts val="0"/>
              </a:spcBef>
              <a:buNone/>
            </a:pPr>
            <a:r>
              <a:rPr lang="en-US" altLang="zh-CN" sz="2400" b="1" dirty="0">
                <a:latin typeface="宋体" pitchFamily="2" charset="-122"/>
                <a:ea typeface="宋体" pitchFamily="2" charset="-122"/>
              </a:rPr>
              <a:t>1. </a:t>
            </a:r>
            <a:r>
              <a:rPr lang="zh-CN" altLang="en-US" sz="2400" b="1" dirty="0">
                <a:latin typeface="宋体" pitchFamily="2" charset="-122"/>
                <a:ea typeface="宋体" pitchFamily="2" charset="-122"/>
              </a:rPr>
              <a:t>若用最近邻剪辑，用最近邻分类，则错误率</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即		         （       、   是没有剪辑的近邻法的错误率）	</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当    很小时，如          ，则有 </a:t>
            </a:r>
          </a:p>
          <a:p>
            <a:pPr marL="0" indent="0">
              <a:lnSpc>
                <a:spcPct val="150000"/>
              </a:lnSpc>
              <a:spcBef>
                <a:spcPts val="0"/>
              </a:spcBef>
              <a:buNone/>
            </a:pPr>
            <a:r>
              <a:rPr lang="zh-CN" altLang="en-US" sz="2400" b="1" dirty="0">
                <a:latin typeface="宋体" pitchFamily="2" charset="-122"/>
                <a:ea typeface="宋体" pitchFamily="2" charset="-122"/>
              </a:rPr>
              <a:t>	而     	（   为贝叶斯错误率）。</a:t>
            </a:r>
          </a:p>
          <a:p>
            <a:pPr marL="0" indent="0">
              <a:lnSpc>
                <a:spcPct val="150000"/>
              </a:lnSpc>
              <a:spcBef>
                <a:spcPts val="0"/>
              </a:spcBef>
              <a:buNone/>
            </a:pPr>
            <a:r>
              <a:rPr lang="zh-CN" altLang="en-US" sz="2400" b="1" dirty="0">
                <a:latin typeface="宋体" pitchFamily="2" charset="-122"/>
                <a:ea typeface="宋体" pitchFamily="2" charset="-122"/>
              </a:rPr>
              <a:t>	故此时       接近   。</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38</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3933825" y="2290763"/>
          <a:ext cx="3359150" cy="908050"/>
        </p:xfrm>
        <a:graphic>
          <a:graphicData uri="http://schemas.openxmlformats.org/presentationml/2006/ole">
            <mc:AlternateContent xmlns:mc="http://schemas.openxmlformats.org/markup-compatibility/2006">
              <mc:Choice xmlns:v="urn:schemas-microsoft-com:vml" Requires="v">
                <p:oleObj spid="_x0000_s305454" name="Equation" r:id="rId3" imgW="1523880" imgH="419040" progId="Equation.DSMT4">
                  <p:embed/>
                </p:oleObj>
              </mc:Choice>
              <mc:Fallback>
                <p:oleObj name="Equation" r:id="rId3" imgW="15238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5" y="2290763"/>
                        <a:ext cx="335915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801900761"/>
              </p:ext>
            </p:extLst>
          </p:nvPr>
        </p:nvGraphicFramePr>
        <p:xfrm>
          <a:off x="925826" y="3308507"/>
          <a:ext cx="1872208" cy="514857"/>
        </p:xfrm>
        <a:graphic>
          <a:graphicData uri="http://schemas.openxmlformats.org/presentationml/2006/ole">
            <mc:AlternateContent xmlns:mc="http://schemas.openxmlformats.org/markup-compatibility/2006">
              <mc:Choice xmlns:v="urn:schemas-microsoft-com:vml" Requires="v">
                <p:oleObj spid="_x0000_s305455" name="Equation" r:id="rId5" imgW="850900" imgH="228600" progId="Equation.DSMT4">
                  <p:embed/>
                </p:oleObj>
              </mc:Choice>
              <mc:Fallback>
                <p:oleObj name="Equation" r:id="rId5" imgW="8509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826" y="3308507"/>
                        <a:ext cx="1872208" cy="5148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533294477"/>
              </p:ext>
            </p:extLst>
          </p:nvPr>
        </p:nvGraphicFramePr>
        <p:xfrm>
          <a:off x="5246306" y="3391316"/>
          <a:ext cx="662474" cy="432048"/>
        </p:xfrm>
        <a:graphic>
          <a:graphicData uri="http://schemas.openxmlformats.org/presentationml/2006/ole">
            <mc:AlternateContent xmlns:mc="http://schemas.openxmlformats.org/markup-compatibility/2006">
              <mc:Choice xmlns:v="urn:schemas-microsoft-com:vml" Requires="v">
                <p:oleObj spid="_x0000_s305456" name="Equation" r:id="rId7" imgW="317225" imgH="203024" progId="Equation.DSMT4">
                  <p:embed/>
                </p:oleObj>
              </mc:Choice>
              <mc:Fallback>
                <p:oleObj name="Equation" r:id="rId7" imgW="317225" imgH="2030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6306" y="3391316"/>
                        <a:ext cx="66247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930515184"/>
              </p:ext>
            </p:extLst>
          </p:nvPr>
        </p:nvGraphicFramePr>
        <p:xfrm>
          <a:off x="4039275" y="3421918"/>
          <a:ext cx="1097579" cy="432048"/>
        </p:xfrm>
        <a:graphic>
          <a:graphicData uri="http://schemas.openxmlformats.org/presentationml/2006/ole">
            <mc:AlternateContent xmlns:mc="http://schemas.openxmlformats.org/markup-compatibility/2006">
              <mc:Choice xmlns:v="urn:schemas-microsoft-com:vml" Requires="v">
                <p:oleObj spid="_x0000_s305457" name="Equation" r:id="rId9" imgW="482400" imgH="203040" progId="Equation.DSMT4">
                  <p:embed/>
                </p:oleObj>
              </mc:Choice>
              <mc:Fallback>
                <p:oleObj name="Equation" r:id="rId9" imgW="48240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9275" y="3421918"/>
                        <a:ext cx="109757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783285168"/>
              </p:ext>
            </p:extLst>
          </p:nvPr>
        </p:nvGraphicFramePr>
        <p:xfrm>
          <a:off x="742504" y="3953862"/>
          <a:ext cx="661988" cy="431800"/>
        </p:xfrm>
        <a:graphic>
          <a:graphicData uri="http://schemas.openxmlformats.org/presentationml/2006/ole">
            <mc:AlternateContent xmlns:mc="http://schemas.openxmlformats.org/markup-compatibility/2006">
              <mc:Choice xmlns:v="urn:schemas-microsoft-com:vml" Requires="v">
                <p:oleObj spid="_x0000_s305458" name="Equation" r:id="rId11" imgW="317225" imgH="203024" progId="Equation.DSMT4">
                  <p:embed/>
                </p:oleObj>
              </mc:Choice>
              <mc:Fallback>
                <p:oleObj name="Equation" r:id="rId11" imgW="317225" imgH="2030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504" y="3953862"/>
                        <a:ext cx="6619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1"/>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712372119"/>
              </p:ext>
            </p:extLst>
          </p:nvPr>
        </p:nvGraphicFramePr>
        <p:xfrm>
          <a:off x="3046761" y="3953862"/>
          <a:ext cx="1396955" cy="432048"/>
        </p:xfrm>
        <a:graphic>
          <a:graphicData uri="http://schemas.openxmlformats.org/presentationml/2006/ole">
            <mc:AlternateContent xmlns:mc="http://schemas.openxmlformats.org/markup-compatibility/2006">
              <mc:Choice xmlns:v="urn:schemas-microsoft-com:vml" Requires="v">
                <p:oleObj spid="_x0000_s305459" name="Equation" r:id="rId12" imgW="660113" imgH="203112" progId="Equation.DSMT4">
                  <p:embed/>
                </p:oleObj>
              </mc:Choice>
              <mc:Fallback>
                <p:oleObj name="Equation" r:id="rId12" imgW="660113" imgH="203112"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6761" y="3953862"/>
                        <a:ext cx="1396955"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588270546"/>
              </p:ext>
            </p:extLst>
          </p:nvPr>
        </p:nvGraphicFramePr>
        <p:xfrm>
          <a:off x="5519936" y="3737342"/>
          <a:ext cx="1919288" cy="787400"/>
        </p:xfrm>
        <a:graphic>
          <a:graphicData uri="http://schemas.openxmlformats.org/presentationml/2006/ole">
            <mc:AlternateContent xmlns:mc="http://schemas.openxmlformats.org/markup-compatibility/2006">
              <mc:Choice xmlns:v="urn:schemas-microsoft-com:vml" Requires="v">
                <p:oleObj spid="_x0000_s305460" name="Equation" r:id="rId14" imgW="952200" imgH="393480" progId="Equation.DSMT4">
                  <p:embed/>
                </p:oleObj>
              </mc:Choice>
              <mc:Fallback>
                <p:oleObj name="Equation" r:id="rId14" imgW="952200" imgH="393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19936" y="3737342"/>
                        <a:ext cx="19192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081483048"/>
              </p:ext>
            </p:extLst>
          </p:nvPr>
        </p:nvGraphicFramePr>
        <p:xfrm>
          <a:off x="1790961" y="4490528"/>
          <a:ext cx="1470874" cy="476672"/>
        </p:xfrm>
        <a:graphic>
          <a:graphicData uri="http://schemas.openxmlformats.org/presentationml/2006/ole">
            <mc:AlternateContent xmlns:mc="http://schemas.openxmlformats.org/markup-compatibility/2006">
              <mc:Choice xmlns:v="urn:schemas-microsoft-com:vml" Requires="v">
                <p:oleObj spid="_x0000_s305461" name="Equation" r:id="rId16" imgW="711200" imgH="228600" progId="Equation.DSMT4">
                  <p:embed/>
                </p:oleObj>
              </mc:Choice>
              <mc:Fallback>
                <p:oleObj name="Equation" r:id="rId16" imgW="71120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0961" y="4490528"/>
                        <a:ext cx="1470874" cy="476672"/>
                      </a:xfrm>
                      <a:prstGeom prst="rect">
                        <a:avLst/>
                      </a:prstGeom>
                      <a:noFill/>
                      <a:extLst/>
                    </p:spPr>
                  </p:pic>
                </p:oleObj>
              </mc:Fallback>
            </mc:AlternateContent>
          </a:graphicData>
        </a:graphic>
      </p:graphicFrame>
      <p:sp>
        <p:nvSpPr>
          <p:cNvPr id="20" name="Rectangle 2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903382780"/>
              </p:ext>
            </p:extLst>
          </p:nvPr>
        </p:nvGraphicFramePr>
        <p:xfrm>
          <a:off x="3663170" y="4490528"/>
          <a:ext cx="420227" cy="404664"/>
        </p:xfrm>
        <a:graphic>
          <a:graphicData uri="http://schemas.openxmlformats.org/presentationml/2006/ole">
            <mc:AlternateContent xmlns:mc="http://schemas.openxmlformats.org/markup-compatibility/2006">
              <mc:Choice xmlns:v="urn:schemas-microsoft-com:vml" Requires="v">
                <p:oleObj spid="_x0000_s305462" name="Equation" r:id="rId18" imgW="203112" imgH="190417" progId="Equation.DSMT4">
                  <p:embed/>
                </p:oleObj>
              </mc:Choice>
              <mc:Fallback>
                <p:oleObj name="Equation" r:id="rId18" imgW="203112" imgH="190417"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63170" y="4490528"/>
                        <a:ext cx="420227" cy="404664"/>
                      </a:xfrm>
                      <a:prstGeom prst="rect">
                        <a:avLst/>
                      </a:prstGeom>
                      <a:noFill/>
                      <a:extLst/>
                    </p:spPr>
                  </p:pic>
                </p:oleObj>
              </mc:Fallback>
            </mc:AlternateContent>
          </a:graphicData>
        </a:graphic>
      </p:graphicFrame>
      <p:sp>
        <p:nvSpPr>
          <p:cNvPr id="22" name="Rectangle 2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328890954"/>
              </p:ext>
            </p:extLst>
          </p:nvPr>
        </p:nvGraphicFramePr>
        <p:xfrm>
          <a:off x="2365767" y="4970327"/>
          <a:ext cx="936104" cy="518457"/>
        </p:xfrm>
        <a:graphic>
          <a:graphicData uri="http://schemas.openxmlformats.org/presentationml/2006/ole">
            <mc:AlternateContent xmlns:mc="http://schemas.openxmlformats.org/markup-compatibility/2006">
              <mc:Choice xmlns:v="urn:schemas-microsoft-com:vml" Requires="v">
                <p:oleObj spid="_x0000_s305463" name="Equation" r:id="rId20" imgW="419100" imgH="228600" progId="Equation.DSMT4">
                  <p:embed/>
                </p:oleObj>
              </mc:Choice>
              <mc:Fallback>
                <p:oleObj name="Equation" r:id="rId20" imgW="419100" imgH="2286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65767" y="4970327"/>
                        <a:ext cx="936104" cy="518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504998280"/>
              </p:ext>
            </p:extLst>
          </p:nvPr>
        </p:nvGraphicFramePr>
        <p:xfrm>
          <a:off x="4093959" y="4984729"/>
          <a:ext cx="419100" cy="404813"/>
        </p:xfrm>
        <a:graphic>
          <a:graphicData uri="http://schemas.openxmlformats.org/presentationml/2006/ole">
            <mc:AlternateContent xmlns:mc="http://schemas.openxmlformats.org/markup-compatibility/2006">
              <mc:Choice xmlns:v="urn:schemas-microsoft-com:vml" Requires="v">
                <p:oleObj spid="_x0000_s305464" name="Equation" r:id="rId22" imgW="203112" imgH="190417" progId="Equation.DSMT4">
                  <p:embed/>
                </p:oleObj>
              </mc:Choice>
              <mc:Fallback>
                <p:oleObj name="Equation" r:id="rId22" imgW="203112" imgH="190417"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93959" y="4984729"/>
                        <a:ext cx="4191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12" name="Object 184"/>
          <p:cNvGraphicFramePr>
            <a:graphicFrameLocks noChangeAspect="1"/>
          </p:cNvGraphicFramePr>
          <p:nvPr/>
        </p:nvGraphicFramePr>
        <p:xfrm>
          <a:off x="8024827" y="2500306"/>
          <a:ext cx="2179637" cy="436562"/>
        </p:xfrm>
        <a:graphic>
          <a:graphicData uri="http://schemas.openxmlformats.org/presentationml/2006/ole">
            <mc:AlternateContent xmlns:mc="http://schemas.openxmlformats.org/markup-compatibility/2006">
              <mc:Choice xmlns:v="urn:schemas-microsoft-com:vml" Requires="v">
                <p:oleObj spid="_x0000_s305465" name="Equation" r:id="rId23" imgW="990360" imgH="203040" progId="Equation.DSMT4">
                  <p:embed/>
                </p:oleObj>
              </mc:Choice>
              <mc:Fallback>
                <p:oleObj name="Equation" r:id="rId23" imgW="990360" imgH="20304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24827" y="2500306"/>
                        <a:ext cx="2179637"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245800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en-US" altLang="zh-CN" sz="2400" b="1" dirty="0">
                <a:latin typeface="宋体" pitchFamily="2" charset="-122"/>
                <a:ea typeface="宋体" pitchFamily="2" charset="-122"/>
              </a:rPr>
              <a:t>2. </a:t>
            </a:r>
            <a:r>
              <a:rPr lang="zh-CN" altLang="en-US" sz="2400" b="1" dirty="0">
                <a:latin typeface="宋体" pitchFamily="2" charset="-122"/>
                <a:ea typeface="宋体" pitchFamily="2" charset="-122"/>
              </a:rPr>
              <a:t>若用   近邻剪辑，用最近邻分类，则</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当        时       收敛于  （</a:t>
            </a:r>
            <a:r>
              <a:rPr lang="en-US" altLang="zh-CN" sz="2400" b="1" dirty="0">
                <a:latin typeface="宋体" pitchFamily="2" charset="-122"/>
                <a:ea typeface="宋体" pitchFamily="2" charset="-122"/>
              </a:rPr>
              <a:t>N</a:t>
            </a:r>
            <a:r>
              <a:rPr lang="zh-CN" altLang="en-US" sz="2400" b="1" dirty="0">
                <a:latin typeface="宋体" pitchFamily="2" charset="-122"/>
                <a:ea typeface="宋体" pitchFamily="2" charset="-122"/>
              </a:rPr>
              <a:t>应更快地趋向   ）</a:t>
            </a: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en-US" altLang="zh-CN" sz="2400" b="1" dirty="0">
                <a:latin typeface="宋体" pitchFamily="2" charset="-122"/>
                <a:ea typeface="宋体" pitchFamily="2" charset="-122"/>
              </a:rPr>
              <a:t>3. </a:t>
            </a:r>
            <a:r>
              <a:rPr lang="zh-CN" altLang="en-US" sz="2400" b="1" dirty="0">
                <a:latin typeface="宋体" pitchFamily="2" charset="-122"/>
                <a:ea typeface="宋体" pitchFamily="2" charset="-122"/>
              </a:rPr>
              <a:t>多类情况，多类剪辑近邻错误率          小于两类情况</a:t>
            </a: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en-US" altLang="zh-CN" sz="2400" b="1" dirty="0">
                <a:latin typeface="宋体" pitchFamily="2" charset="-122"/>
                <a:ea typeface="宋体" pitchFamily="2" charset="-122"/>
              </a:rPr>
              <a:t>4. </a:t>
            </a:r>
            <a:r>
              <a:rPr lang="zh-CN" altLang="en-US" sz="2400" b="1" dirty="0">
                <a:latin typeface="宋体" pitchFamily="2" charset="-122"/>
                <a:ea typeface="宋体" pitchFamily="2" charset="-122"/>
              </a:rPr>
              <a:t>重复剪辑</a:t>
            </a:r>
          </a:p>
          <a:p>
            <a:pPr marL="0" indent="0">
              <a:lnSpc>
                <a:spcPct val="150000"/>
              </a:lnSpc>
              <a:spcBef>
                <a:spcPts val="0"/>
              </a:spcBef>
              <a:buNone/>
            </a:pPr>
            <a:r>
              <a:rPr lang="zh-CN" altLang="en-US" sz="2400" b="1" dirty="0">
                <a:latin typeface="宋体" pitchFamily="2" charset="-122"/>
                <a:ea typeface="宋体" pitchFamily="2" charset="-122"/>
              </a:rPr>
              <a:t>   样本足够多时，可多次重复剪辑，效果更好。</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39</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63270674"/>
              </p:ext>
            </p:extLst>
          </p:nvPr>
        </p:nvGraphicFramePr>
        <p:xfrm>
          <a:off x="1631504" y="1211002"/>
          <a:ext cx="467544" cy="404664"/>
        </p:xfrm>
        <a:graphic>
          <a:graphicData uri="http://schemas.openxmlformats.org/presentationml/2006/ole">
            <mc:AlternateContent xmlns:mc="http://schemas.openxmlformats.org/markup-compatibility/2006">
              <mc:Choice xmlns:v="urn:schemas-microsoft-com:vml" Requires="v">
                <p:oleObj spid="_x0000_s306353" name="Equation" r:id="rId3" imgW="126725" imgH="177415" progId="Equation.DSMT4">
                  <p:embed/>
                </p:oleObj>
              </mc:Choice>
              <mc:Fallback>
                <p:oleObj name="Equation" r:id="rId3" imgW="126725" imgH="17741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504" y="1211002"/>
                        <a:ext cx="467544"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22653577"/>
              </p:ext>
            </p:extLst>
          </p:nvPr>
        </p:nvGraphicFramePr>
        <p:xfrm>
          <a:off x="2099047" y="1787066"/>
          <a:ext cx="5046822" cy="936104"/>
        </p:xfrm>
        <a:graphic>
          <a:graphicData uri="http://schemas.openxmlformats.org/presentationml/2006/ole">
            <mc:AlternateContent xmlns:mc="http://schemas.openxmlformats.org/markup-compatibility/2006">
              <mc:Choice xmlns:v="urn:schemas-microsoft-com:vml" Requires="v">
                <p:oleObj spid="_x0000_s306354" name="Equation" r:id="rId5" imgW="2324100" imgH="431800" progId="Equation.DSMT4">
                  <p:embed/>
                </p:oleObj>
              </mc:Choice>
              <mc:Fallback>
                <p:oleObj name="Equation" r:id="rId5" imgW="23241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9047" y="1787066"/>
                        <a:ext cx="5046822"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503716964"/>
              </p:ext>
            </p:extLst>
          </p:nvPr>
        </p:nvGraphicFramePr>
        <p:xfrm>
          <a:off x="803598" y="2808312"/>
          <a:ext cx="1235816" cy="476672"/>
        </p:xfrm>
        <a:graphic>
          <a:graphicData uri="http://schemas.openxmlformats.org/presentationml/2006/ole">
            <mc:AlternateContent xmlns:mc="http://schemas.openxmlformats.org/markup-compatibility/2006">
              <mc:Choice xmlns:v="urn:schemas-microsoft-com:vml" Requires="v">
                <p:oleObj spid="_x0000_s306355" name="Equation" r:id="rId7" imgW="457002" imgH="177723" progId="Equation.DSMT4">
                  <p:embed/>
                </p:oleObj>
              </mc:Choice>
              <mc:Fallback>
                <p:oleObj name="Equation" r:id="rId7" imgW="457002" imgH="17772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598" y="2808312"/>
                        <a:ext cx="1235816"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799658524"/>
              </p:ext>
            </p:extLst>
          </p:nvPr>
        </p:nvGraphicFramePr>
        <p:xfrm>
          <a:off x="2310800" y="2780928"/>
          <a:ext cx="1013078" cy="576064"/>
        </p:xfrm>
        <a:graphic>
          <a:graphicData uri="http://schemas.openxmlformats.org/presentationml/2006/ole">
            <mc:AlternateContent xmlns:mc="http://schemas.openxmlformats.org/markup-compatibility/2006">
              <mc:Choice xmlns:v="urn:schemas-microsoft-com:vml" Requires="v">
                <p:oleObj spid="_x0000_s306356" name="Equation" r:id="rId9" imgW="418918" imgH="241195" progId="Equation.DSMT4">
                  <p:embed/>
                </p:oleObj>
              </mc:Choice>
              <mc:Fallback>
                <p:oleObj name="Equation" r:id="rId9" imgW="418918" imgH="24119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800" y="2780928"/>
                        <a:ext cx="1013078"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323796852"/>
              </p:ext>
            </p:extLst>
          </p:nvPr>
        </p:nvGraphicFramePr>
        <p:xfrm>
          <a:off x="4324962" y="2756558"/>
          <a:ext cx="583091" cy="528426"/>
        </p:xfrm>
        <a:graphic>
          <a:graphicData uri="http://schemas.openxmlformats.org/presentationml/2006/ole">
            <mc:AlternateContent xmlns:mc="http://schemas.openxmlformats.org/markup-compatibility/2006">
              <mc:Choice xmlns:v="urn:schemas-microsoft-com:vml" Requires="v">
                <p:oleObj spid="_x0000_s306357" name="Equation" r:id="rId11" imgW="203112" imgH="190417" progId="Equation.DSMT4">
                  <p:embed/>
                </p:oleObj>
              </mc:Choice>
              <mc:Fallback>
                <p:oleObj name="Equation" r:id="rId11" imgW="203112" imgH="1904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4962" y="2756558"/>
                        <a:ext cx="583091" cy="52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548117662"/>
              </p:ext>
            </p:extLst>
          </p:nvPr>
        </p:nvGraphicFramePr>
        <p:xfrm>
          <a:off x="6924278" y="2924945"/>
          <a:ext cx="323850" cy="276225"/>
        </p:xfrm>
        <a:graphic>
          <a:graphicData uri="http://schemas.openxmlformats.org/presentationml/2006/ole">
            <mc:AlternateContent xmlns:mc="http://schemas.openxmlformats.org/markup-compatibility/2006">
              <mc:Choice xmlns:v="urn:schemas-microsoft-com:vml" Requires="v">
                <p:oleObj spid="_x0000_s306358" name="Equation" r:id="rId13" imgW="152202" imgH="126835" progId="Equation.DSMT4">
                  <p:embed/>
                </p:oleObj>
              </mc:Choice>
              <mc:Fallback>
                <p:oleObj name="Equation" r:id="rId13" imgW="152202" imgH="12683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24278" y="2924945"/>
                        <a:ext cx="32385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779619075"/>
              </p:ext>
            </p:extLst>
          </p:nvPr>
        </p:nvGraphicFramePr>
        <p:xfrm>
          <a:off x="5318341" y="3861048"/>
          <a:ext cx="1453717" cy="620688"/>
        </p:xfrm>
        <a:graphic>
          <a:graphicData uri="http://schemas.openxmlformats.org/presentationml/2006/ole">
            <mc:AlternateContent xmlns:mc="http://schemas.openxmlformats.org/markup-compatibility/2006">
              <mc:Choice xmlns:v="urn:schemas-microsoft-com:vml" Requires="v">
                <p:oleObj spid="_x0000_s306359" name="Equation" r:id="rId15" imgW="583947" imgH="253890" progId="Equation.DSMT4">
                  <p:embed/>
                </p:oleObj>
              </mc:Choice>
              <mc:Fallback>
                <p:oleObj name="Equation" r:id="rId15" imgW="583947" imgH="25389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18341" y="3861048"/>
                        <a:ext cx="1453717" cy="6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65750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设     在     内连续，当     逐渐减小的时候，小到</a:t>
            </a:r>
            <a:r>
              <a:rPr lang="zh-CN" altLang="en-US" sz="2400" b="1" dirty="0" smtClean="0">
                <a:latin typeface="宋体" pitchFamily="2" charset="-122"/>
                <a:ea typeface="宋体" pitchFamily="2" charset="-122"/>
              </a:rPr>
              <a:t>使     在</a:t>
            </a:r>
            <a:r>
              <a:rPr lang="zh-CN" altLang="en-US" sz="2400" b="1" dirty="0">
                <a:latin typeface="宋体" pitchFamily="2" charset="-122"/>
                <a:ea typeface="宋体" pitchFamily="2" charset="-122"/>
              </a:rPr>
              <a:t>其上几乎没有变化时，则</a:t>
            </a:r>
          </a:p>
          <a:p>
            <a:pPr marL="0" indent="0">
              <a:lnSpc>
                <a:spcPct val="150000"/>
              </a:lnSpc>
              <a:spcBef>
                <a:spcPts val="0"/>
              </a:spcBef>
              <a:buNone/>
            </a:pPr>
            <a:r>
              <a:rPr lang="zh-CN" altLang="en-US" sz="2400" b="1" dirty="0">
                <a:latin typeface="宋体" pitchFamily="2" charset="-122"/>
                <a:ea typeface="宋体" pitchFamily="2" charset="-122"/>
              </a:rPr>
              <a:t>因此			 </a:t>
            </a:r>
          </a:p>
          <a:p>
            <a:pPr marL="0" indent="0">
              <a:lnSpc>
                <a:spcPct val="150000"/>
              </a:lnSpc>
              <a:spcBef>
                <a:spcPts val="0"/>
              </a:spcBef>
              <a:buNone/>
            </a:pPr>
            <a:r>
              <a:rPr lang="zh-CN" altLang="en-US" sz="2400" b="1" dirty="0">
                <a:latin typeface="宋体" pitchFamily="2" charset="-122"/>
                <a:ea typeface="宋体" pitchFamily="2" charset="-122"/>
              </a:rPr>
              <a:t>其中</a:t>
            </a:r>
            <a:r>
              <a:rPr lang="en-US" altLang="zh-CN" sz="2400" b="1" dirty="0">
                <a:latin typeface="宋体" pitchFamily="2" charset="-122"/>
                <a:ea typeface="宋体" pitchFamily="2" charset="-122"/>
              </a:rPr>
              <a:t>,</a:t>
            </a:r>
          </a:p>
          <a:p>
            <a:pPr marL="0" indent="0">
              <a:lnSpc>
                <a:spcPct val="150000"/>
              </a:lnSpc>
              <a:spcBef>
                <a:spcPts val="0"/>
              </a:spcBef>
              <a:buNone/>
            </a:pPr>
            <a:r>
              <a:rPr lang="en-US" altLang="zh-CN" sz="2400" b="1" dirty="0">
                <a:latin typeface="宋体" pitchFamily="2" charset="-122"/>
                <a:ea typeface="宋体" pitchFamily="2" charset="-122"/>
              </a:rPr>
              <a:t>  </a:t>
            </a:r>
          </a:p>
          <a:p>
            <a:pPr marL="0" indent="0">
              <a:lnSpc>
                <a:spcPct val="150000"/>
              </a:lnSpc>
              <a:spcBef>
                <a:spcPts val="0"/>
              </a:spcBef>
              <a:buNone/>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：样本总数，</a:t>
            </a:r>
          </a:p>
          <a:p>
            <a:pPr marL="0" indent="0">
              <a:lnSpc>
                <a:spcPct val="150000"/>
              </a:lnSpc>
              <a:spcBef>
                <a:spcPts val="0"/>
              </a:spcBef>
              <a:buNone/>
            </a:pPr>
            <a:r>
              <a:rPr lang="zh-CN" altLang="en-US" sz="2400" b="1" dirty="0">
                <a:latin typeface="宋体" pitchFamily="2" charset="-122"/>
                <a:ea typeface="宋体" pitchFamily="2" charset="-122"/>
              </a:rPr>
              <a:t>   ：包含   的一个小区域   的体积，有</a:t>
            </a:r>
          </a:p>
          <a:p>
            <a:pPr marL="0" indent="0">
              <a:lnSpc>
                <a:spcPct val="150000"/>
              </a:lnSpc>
              <a:spcBef>
                <a:spcPts val="0"/>
              </a:spcBef>
              <a:buNone/>
            </a:pPr>
            <a:r>
              <a:rPr lang="zh-CN" altLang="en-US" sz="2400" b="1" dirty="0">
                <a:latin typeface="宋体" pitchFamily="2" charset="-122"/>
                <a:ea typeface="宋体" pitchFamily="2" charset="-122"/>
              </a:rPr>
              <a:t>   ：落在此区域中的样本数</a:t>
            </a:r>
          </a:p>
          <a:p>
            <a:pPr marL="0" indent="0">
              <a:lnSpc>
                <a:spcPct val="150000"/>
              </a:lnSpc>
              <a:spcBef>
                <a:spcPts val="0"/>
              </a:spcBef>
              <a:buNone/>
            </a:pPr>
            <a:r>
              <a:rPr lang="zh-CN" altLang="en-US" sz="2400" b="1" dirty="0">
                <a:latin typeface="宋体" pitchFamily="2" charset="-122"/>
                <a:ea typeface="宋体" pitchFamily="2" charset="-122"/>
              </a:rPr>
              <a:t>     为对     在小区域内的平均值的估计。</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94295276"/>
              </p:ext>
            </p:extLst>
          </p:nvPr>
        </p:nvGraphicFramePr>
        <p:xfrm>
          <a:off x="839416" y="1196752"/>
          <a:ext cx="710789" cy="432048"/>
        </p:xfrm>
        <a:graphic>
          <a:graphicData uri="http://schemas.openxmlformats.org/presentationml/2006/ole">
            <mc:AlternateContent xmlns:mc="http://schemas.openxmlformats.org/markup-compatibility/2006">
              <mc:Choice xmlns:v="urn:schemas-microsoft-com:vml" Requires="v">
                <p:oleObj spid="_x0000_s58062" name="Equation" r:id="rId3" imgW="330057" imgH="203112" progId="Equation.DSMT4">
                  <p:embed/>
                </p:oleObj>
              </mc:Choice>
              <mc:Fallback>
                <p:oleObj name="Equation" r:id="rId3" imgW="330057" imgH="203112" progId="Equation.DSMT4">
                  <p:embed/>
                  <p:pic>
                    <p:nvPicPr>
                      <p:cNvPr id="0" name="Picture 2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16" y="1196752"/>
                        <a:ext cx="71078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04505027"/>
              </p:ext>
            </p:extLst>
          </p:nvPr>
        </p:nvGraphicFramePr>
        <p:xfrm>
          <a:off x="4370283" y="1243979"/>
          <a:ext cx="323528" cy="337594"/>
        </p:xfrm>
        <a:graphic>
          <a:graphicData uri="http://schemas.openxmlformats.org/presentationml/2006/ole">
            <mc:AlternateContent xmlns:mc="http://schemas.openxmlformats.org/markup-compatibility/2006">
              <mc:Choice xmlns:v="urn:schemas-microsoft-com:vml" Requires="v">
                <p:oleObj spid="_x0000_s58063" name="Equation" r:id="rId5" imgW="164814" imgH="177492" progId="Equation.DSMT4">
                  <p:embed/>
                </p:oleObj>
              </mc:Choice>
              <mc:Fallback>
                <p:oleObj name="Equation" r:id="rId5" imgW="164814" imgH="177492" progId="Equation.DSMT4">
                  <p:embed/>
                  <p:pic>
                    <p:nvPicPr>
                      <p:cNvPr id="0" name="Picture 2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0283" y="1243979"/>
                        <a:ext cx="323528" cy="337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97317420"/>
              </p:ext>
            </p:extLst>
          </p:nvPr>
        </p:nvGraphicFramePr>
        <p:xfrm>
          <a:off x="3113088" y="2143126"/>
          <a:ext cx="3422650" cy="682625"/>
        </p:xfrm>
        <a:graphic>
          <a:graphicData uri="http://schemas.openxmlformats.org/presentationml/2006/ole">
            <mc:AlternateContent xmlns:mc="http://schemas.openxmlformats.org/markup-compatibility/2006">
              <mc:Choice xmlns:v="urn:schemas-microsoft-com:vml" Requires="v">
                <p:oleObj spid="_x0000_s58064" name="Equation" r:id="rId7" imgW="1473120" imgH="291960" progId="Equation.DSMT4">
                  <p:embed/>
                </p:oleObj>
              </mc:Choice>
              <mc:Fallback>
                <p:oleObj name="Equation" r:id="rId7" imgW="1473120" imgH="291960" progId="Equation.DSMT4">
                  <p:embed/>
                  <p:pic>
                    <p:nvPicPr>
                      <p:cNvPr id="0" name="Picture 2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3088" y="2143126"/>
                        <a:ext cx="342265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795837791"/>
              </p:ext>
            </p:extLst>
          </p:nvPr>
        </p:nvGraphicFramePr>
        <p:xfrm>
          <a:off x="6738943" y="2214555"/>
          <a:ext cx="1008113" cy="453651"/>
        </p:xfrm>
        <a:graphic>
          <a:graphicData uri="http://schemas.openxmlformats.org/presentationml/2006/ole">
            <mc:AlternateContent xmlns:mc="http://schemas.openxmlformats.org/markup-compatibility/2006">
              <mc:Choice xmlns:v="urn:schemas-microsoft-com:vml" Requires="v">
                <p:oleObj spid="_x0000_s58065" name="Equation" r:id="rId9" imgW="393359" imgH="177646" progId="Equation.DSMT4">
                  <p:embed/>
                </p:oleObj>
              </mc:Choice>
              <mc:Fallback>
                <p:oleObj name="Equation" r:id="rId9" imgW="393359" imgH="177646" progId="Equation.DSMT4">
                  <p:embed/>
                  <p:pic>
                    <p:nvPicPr>
                      <p:cNvPr id="0" name="Picture 2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8943" y="2214555"/>
                        <a:ext cx="1008113" cy="453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4032029476"/>
              </p:ext>
            </p:extLst>
          </p:nvPr>
        </p:nvGraphicFramePr>
        <p:xfrm>
          <a:off x="3309918" y="2643182"/>
          <a:ext cx="1800200" cy="944786"/>
        </p:xfrm>
        <a:graphic>
          <a:graphicData uri="http://schemas.openxmlformats.org/presentationml/2006/ole">
            <mc:AlternateContent xmlns:mc="http://schemas.openxmlformats.org/markup-compatibility/2006">
              <mc:Choice xmlns:v="urn:schemas-microsoft-com:vml" Requires="v">
                <p:oleObj spid="_x0000_s58066" name="Equation" r:id="rId11" imgW="748975" imgH="393529" progId="Equation.DSMT4">
                  <p:embed/>
                </p:oleObj>
              </mc:Choice>
              <mc:Fallback>
                <p:oleObj name="Equation" r:id="rId11" imgW="748975" imgH="393529" progId="Equation.DSMT4">
                  <p:embed/>
                  <p:pic>
                    <p:nvPicPr>
                      <p:cNvPr id="0" name="Picture 2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9918" y="2643182"/>
                        <a:ext cx="1800200" cy="944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291712329"/>
              </p:ext>
            </p:extLst>
          </p:nvPr>
        </p:nvGraphicFramePr>
        <p:xfrm>
          <a:off x="502746" y="4005064"/>
          <a:ext cx="432048" cy="360040"/>
        </p:xfrm>
        <a:graphic>
          <a:graphicData uri="http://schemas.openxmlformats.org/presentationml/2006/ole">
            <mc:AlternateContent xmlns:mc="http://schemas.openxmlformats.org/markup-compatibility/2006">
              <mc:Choice xmlns:v="urn:schemas-microsoft-com:vml" Requires="v">
                <p:oleObj spid="_x0000_s58067" name="Equation" r:id="rId13" imgW="177492" imgH="177492" progId="Equation.DSMT4">
                  <p:embed/>
                </p:oleObj>
              </mc:Choice>
              <mc:Fallback>
                <p:oleObj name="Equation" r:id="rId13" imgW="177492" imgH="177492" progId="Equation.DSMT4">
                  <p:embed/>
                  <p:pic>
                    <p:nvPicPr>
                      <p:cNvPr id="0" name="Picture 2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746" y="4005064"/>
                        <a:ext cx="43204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990147296"/>
              </p:ext>
            </p:extLst>
          </p:nvPr>
        </p:nvGraphicFramePr>
        <p:xfrm>
          <a:off x="502746" y="4509120"/>
          <a:ext cx="323528" cy="332656"/>
        </p:xfrm>
        <a:graphic>
          <a:graphicData uri="http://schemas.openxmlformats.org/presentationml/2006/ole">
            <mc:AlternateContent xmlns:mc="http://schemas.openxmlformats.org/markup-compatibility/2006">
              <mc:Choice xmlns:v="urn:schemas-microsoft-com:vml" Requires="v">
                <p:oleObj spid="_x0000_s58068" name="Equation" r:id="rId15" imgW="152202" imgH="177569" progId="Equation.DSMT4">
                  <p:embed/>
                </p:oleObj>
              </mc:Choice>
              <mc:Fallback>
                <p:oleObj name="Equation" r:id="rId15" imgW="152202" imgH="177569" progId="Equation.DSMT4">
                  <p:embed/>
                  <p:pic>
                    <p:nvPicPr>
                      <p:cNvPr id="0" name="Picture 2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746" y="4509120"/>
                        <a:ext cx="323528" cy="332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526683226"/>
              </p:ext>
            </p:extLst>
          </p:nvPr>
        </p:nvGraphicFramePr>
        <p:xfrm>
          <a:off x="1907410" y="4530926"/>
          <a:ext cx="323528" cy="338234"/>
        </p:xfrm>
        <a:graphic>
          <a:graphicData uri="http://schemas.openxmlformats.org/presentationml/2006/ole">
            <mc:AlternateContent xmlns:mc="http://schemas.openxmlformats.org/markup-compatibility/2006">
              <mc:Choice xmlns:v="urn:schemas-microsoft-com:vml" Requires="v">
                <p:oleObj spid="_x0000_s58069" name="Equation" r:id="rId17" imgW="126835" imgH="139518" progId="Equation.DSMT4">
                  <p:embed/>
                </p:oleObj>
              </mc:Choice>
              <mc:Fallback>
                <p:oleObj name="Equation" r:id="rId17" imgW="126835" imgH="139518" progId="Equation.DSMT4">
                  <p:embed/>
                  <p:pic>
                    <p:nvPicPr>
                      <p:cNvPr id="0" name="Picture 2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7410" y="4530926"/>
                        <a:ext cx="323528" cy="338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355611913"/>
              </p:ext>
            </p:extLst>
          </p:nvPr>
        </p:nvGraphicFramePr>
        <p:xfrm>
          <a:off x="502746" y="5040560"/>
          <a:ext cx="467544" cy="404664"/>
        </p:xfrm>
        <a:graphic>
          <a:graphicData uri="http://schemas.openxmlformats.org/presentationml/2006/ole">
            <mc:AlternateContent xmlns:mc="http://schemas.openxmlformats.org/markup-compatibility/2006">
              <mc:Choice xmlns:v="urn:schemas-microsoft-com:vml" Requires="v">
                <p:oleObj spid="_x0000_s58070" name="Equation" r:id="rId19" imgW="126725" imgH="177415" progId="Equation.DSMT4">
                  <p:embed/>
                </p:oleObj>
              </mc:Choice>
              <mc:Fallback>
                <p:oleObj name="Equation" r:id="rId19" imgW="126725" imgH="177415" progId="Equation.DSMT4">
                  <p:embed/>
                  <p:pic>
                    <p:nvPicPr>
                      <p:cNvPr id="0" name="Picture 2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2746" y="5040560"/>
                        <a:ext cx="467544"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815614426"/>
              </p:ext>
            </p:extLst>
          </p:nvPr>
        </p:nvGraphicFramePr>
        <p:xfrm>
          <a:off x="502746" y="5578162"/>
          <a:ext cx="720080" cy="443126"/>
        </p:xfrm>
        <a:graphic>
          <a:graphicData uri="http://schemas.openxmlformats.org/presentationml/2006/ole">
            <mc:AlternateContent xmlns:mc="http://schemas.openxmlformats.org/markup-compatibility/2006">
              <mc:Choice xmlns:v="urn:schemas-microsoft-com:vml" Requires="v">
                <p:oleObj spid="_x0000_s58071" name="Equation" r:id="rId21" imgW="330057" imgH="203112" progId="Equation.DSMT4">
                  <p:embed/>
                </p:oleObj>
              </mc:Choice>
              <mc:Fallback>
                <p:oleObj name="Equation" r:id="rId21" imgW="330057" imgH="203112" progId="Equation.DSMT4">
                  <p:embed/>
                  <p:pic>
                    <p:nvPicPr>
                      <p:cNvPr id="0" name="Picture 2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2746" y="5578162"/>
                        <a:ext cx="720080" cy="443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3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1826955834"/>
              </p:ext>
            </p:extLst>
          </p:nvPr>
        </p:nvGraphicFramePr>
        <p:xfrm>
          <a:off x="1825414" y="5544616"/>
          <a:ext cx="765564" cy="476672"/>
        </p:xfrm>
        <a:graphic>
          <a:graphicData uri="http://schemas.openxmlformats.org/presentationml/2006/ole">
            <mc:AlternateContent xmlns:mc="http://schemas.openxmlformats.org/markup-compatibility/2006">
              <mc:Choice xmlns:v="urn:schemas-microsoft-com:vml" Requires="v">
                <p:oleObj spid="_x0000_s58072" name="Equation" r:id="rId23" imgW="330057" imgH="203112" progId="Equation.DSMT4">
                  <p:embed/>
                </p:oleObj>
              </mc:Choice>
              <mc:Fallback>
                <p:oleObj name="Equation" r:id="rId23" imgW="330057" imgH="203112" progId="Equation.DSMT4">
                  <p:embed/>
                  <p:pic>
                    <p:nvPicPr>
                      <p:cNvPr id="0" name="Picture 2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5414" y="5544616"/>
                        <a:ext cx="765564"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 name="组合 32"/>
          <p:cNvGrpSpPr/>
          <p:nvPr/>
        </p:nvGrpSpPr>
        <p:grpSpPr>
          <a:xfrm>
            <a:off x="8524875" y="2357430"/>
            <a:ext cx="1600200" cy="1524000"/>
            <a:chOff x="7000875" y="2357430"/>
            <a:chExt cx="1600200" cy="1524000"/>
          </a:xfrm>
        </p:grpSpPr>
        <p:sp>
          <p:nvSpPr>
            <p:cNvPr id="30" name="Oval 8"/>
            <p:cNvSpPr>
              <a:spLocks noChangeArrowheads="1"/>
            </p:cNvSpPr>
            <p:nvPr/>
          </p:nvSpPr>
          <p:spPr bwMode="auto">
            <a:xfrm>
              <a:off x="7000875" y="2662230"/>
              <a:ext cx="1219200" cy="12192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1" name="Text Box 9"/>
            <p:cNvSpPr txBox="1">
              <a:spLocks noChangeArrowheads="1"/>
            </p:cNvSpPr>
            <p:nvPr/>
          </p:nvSpPr>
          <p:spPr bwMode="auto">
            <a:xfrm>
              <a:off x="8067675" y="2357430"/>
              <a:ext cx="533400" cy="457200"/>
            </a:xfrm>
            <a:prstGeom prst="rect">
              <a:avLst/>
            </a:prstGeom>
            <a:noFill/>
            <a:ln w="9525">
              <a:noFill/>
              <a:miter lim="800000"/>
              <a:headEnd/>
              <a:tailEnd/>
            </a:ln>
          </p:spPr>
          <p:txBody>
            <a:bodyPr>
              <a:spAutoFit/>
            </a:bodyPr>
            <a:lstStyle/>
            <a:p>
              <a:pPr>
                <a:spcBef>
                  <a:spcPct val="50000"/>
                </a:spcBef>
              </a:pPr>
              <a:endParaRPr lang="en-US" altLang="zh-CN" sz="2400" dirty="0"/>
            </a:p>
          </p:txBody>
        </p:sp>
        <p:sp>
          <p:nvSpPr>
            <p:cNvPr id="32" name="Text Box 10"/>
            <p:cNvSpPr txBox="1">
              <a:spLocks noChangeArrowheads="1"/>
            </p:cNvSpPr>
            <p:nvPr/>
          </p:nvSpPr>
          <p:spPr bwMode="auto">
            <a:xfrm>
              <a:off x="7226300" y="2811455"/>
              <a:ext cx="762000" cy="457200"/>
            </a:xfrm>
            <a:prstGeom prst="rect">
              <a:avLst/>
            </a:prstGeom>
            <a:noFill/>
            <a:ln w="9525">
              <a:noFill/>
              <a:miter lim="800000"/>
              <a:headEnd/>
              <a:tailEnd/>
            </a:ln>
          </p:spPr>
          <p:txBody>
            <a:bodyPr>
              <a:spAutoFit/>
            </a:bodyPr>
            <a:lstStyle/>
            <a:p>
              <a:pPr>
                <a:spcBef>
                  <a:spcPct val="50000"/>
                </a:spcBef>
              </a:pPr>
              <a:r>
                <a:rPr lang="en-US" altLang="zh-CN" sz="2400" dirty="0"/>
                <a:t>p(x)</a:t>
              </a:r>
            </a:p>
          </p:txBody>
        </p:sp>
      </p:grpSp>
      <p:graphicFrame>
        <p:nvGraphicFramePr>
          <p:cNvPr id="57596" name="Object 6"/>
          <p:cNvGraphicFramePr>
            <a:graphicFrameLocks noChangeAspect="1"/>
          </p:cNvGraphicFramePr>
          <p:nvPr>
            <p:extLst>
              <p:ext uri="{D42A27DB-BD31-4B8C-83A1-F6EECF244321}">
                <p14:modId xmlns:p14="http://schemas.microsoft.com/office/powerpoint/2010/main" val="3616625219"/>
              </p:ext>
            </p:extLst>
          </p:nvPr>
        </p:nvGraphicFramePr>
        <p:xfrm>
          <a:off x="6321714" y="4429132"/>
          <a:ext cx="1214446" cy="670503"/>
        </p:xfrm>
        <a:graphic>
          <a:graphicData uri="http://schemas.openxmlformats.org/presentationml/2006/ole">
            <mc:AlternateContent xmlns:mc="http://schemas.openxmlformats.org/markup-compatibility/2006">
              <mc:Choice xmlns:v="urn:schemas-microsoft-com:vml" Requires="v">
                <p:oleObj spid="_x0000_s58073" name="公式" r:id="rId25" imgW="533160" imgH="291960" progId="">
                  <p:embed/>
                </p:oleObj>
              </mc:Choice>
              <mc:Fallback>
                <p:oleObj name="公式" r:id="rId25" imgW="533160" imgH="291960" progId="">
                  <p:embed/>
                  <p:pic>
                    <p:nvPicPr>
                      <p:cNvPr id="0" name="Object 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21714" y="4429132"/>
                        <a:ext cx="1214446" cy="670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97" name="Object 253"/>
          <p:cNvGraphicFramePr>
            <a:graphicFrameLocks noChangeAspect="1"/>
          </p:cNvGraphicFramePr>
          <p:nvPr>
            <p:extLst>
              <p:ext uri="{D42A27DB-BD31-4B8C-83A1-F6EECF244321}">
                <p14:modId xmlns:p14="http://schemas.microsoft.com/office/powerpoint/2010/main" val="782536879"/>
              </p:ext>
            </p:extLst>
          </p:nvPr>
        </p:nvGraphicFramePr>
        <p:xfrm>
          <a:off x="4250012" y="4500570"/>
          <a:ext cx="317500" cy="330200"/>
        </p:xfrm>
        <a:graphic>
          <a:graphicData uri="http://schemas.openxmlformats.org/presentationml/2006/ole">
            <mc:AlternateContent xmlns:mc="http://schemas.openxmlformats.org/markup-compatibility/2006">
              <mc:Choice xmlns:v="urn:schemas-microsoft-com:vml" Requires="v">
                <p:oleObj spid="_x0000_s58074" name="Equation" r:id="rId27" imgW="164814" imgH="177492" progId="Equation.DSMT4">
                  <p:embed/>
                </p:oleObj>
              </mc:Choice>
              <mc:Fallback>
                <p:oleObj name="Equation" r:id="rId27" imgW="164814" imgH="177492" progId="Equation.DSMT4">
                  <p:embed/>
                  <p:pic>
                    <p:nvPicPr>
                      <p:cNvPr id="0" name="Picture 2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0012" y="4500570"/>
                        <a:ext cx="317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98" name="Object 254"/>
          <p:cNvGraphicFramePr>
            <a:graphicFrameLocks noChangeAspect="1"/>
          </p:cNvGraphicFramePr>
          <p:nvPr/>
        </p:nvGraphicFramePr>
        <p:xfrm>
          <a:off x="9525024" y="2428868"/>
          <a:ext cx="317500" cy="330200"/>
        </p:xfrm>
        <a:graphic>
          <a:graphicData uri="http://schemas.openxmlformats.org/presentationml/2006/ole">
            <mc:AlternateContent xmlns:mc="http://schemas.openxmlformats.org/markup-compatibility/2006">
              <mc:Choice xmlns:v="urn:schemas-microsoft-com:vml" Requires="v">
                <p:oleObj spid="_x0000_s58075" name="Equation" r:id="rId28" imgW="164814" imgH="177492" progId="Equation.DSMT4">
                  <p:embed/>
                </p:oleObj>
              </mc:Choice>
              <mc:Fallback>
                <p:oleObj name="Equation" r:id="rId28" imgW="164814" imgH="177492" progId="Equation.DSMT4">
                  <p:embed/>
                  <p:pic>
                    <p:nvPicPr>
                      <p:cNvPr id="0" name="Picture 2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24" y="2428868"/>
                        <a:ext cx="317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99" name="Object 255"/>
          <p:cNvGraphicFramePr>
            <a:graphicFrameLocks noChangeAspect="1"/>
          </p:cNvGraphicFramePr>
          <p:nvPr>
            <p:extLst>
              <p:ext uri="{D42A27DB-BD31-4B8C-83A1-F6EECF244321}">
                <p14:modId xmlns:p14="http://schemas.microsoft.com/office/powerpoint/2010/main" val="3759429683"/>
              </p:ext>
            </p:extLst>
          </p:nvPr>
        </p:nvGraphicFramePr>
        <p:xfrm>
          <a:off x="2106092" y="1214422"/>
          <a:ext cx="317500" cy="330200"/>
        </p:xfrm>
        <a:graphic>
          <a:graphicData uri="http://schemas.openxmlformats.org/presentationml/2006/ole">
            <mc:AlternateContent xmlns:mc="http://schemas.openxmlformats.org/markup-compatibility/2006">
              <mc:Choice xmlns:v="urn:schemas-microsoft-com:vml" Requires="v">
                <p:oleObj spid="_x0000_s58076" name="Equation" r:id="rId29" imgW="164814" imgH="177492" progId="Equation.DSMT4">
                  <p:embed/>
                </p:oleObj>
              </mc:Choice>
              <mc:Fallback>
                <p:oleObj name="Equation" r:id="rId29" imgW="164814" imgH="177492" progId="Equation.DSMT4">
                  <p:embed/>
                  <p:pic>
                    <p:nvPicPr>
                      <p:cNvPr id="0" name="Picture 2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6092" y="1214422"/>
                        <a:ext cx="317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600" name="Object 256"/>
          <p:cNvGraphicFramePr>
            <a:graphicFrameLocks noChangeAspect="1"/>
          </p:cNvGraphicFramePr>
          <p:nvPr/>
        </p:nvGraphicFramePr>
        <p:xfrm>
          <a:off x="6437313" y="2857500"/>
          <a:ext cx="1008062" cy="846138"/>
        </p:xfrm>
        <a:graphic>
          <a:graphicData uri="http://schemas.openxmlformats.org/presentationml/2006/ole">
            <mc:AlternateContent xmlns:mc="http://schemas.openxmlformats.org/markup-compatibility/2006">
              <mc:Choice xmlns:v="urn:schemas-microsoft-com:vml" Requires="v">
                <p:oleObj spid="_x0000_s58077" name="Equation" r:id="rId30" imgW="457200" imgH="393480" progId="Equation.DSMT4">
                  <p:embed/>
                </p:oleObj>
              </mc:Choice>
              <mc:Fallback>
                <p:oleObj name="Equation" r:id="rId30" imgW="457200" imgH="393480" progId="Equation.DSMT4">
                  <p:embed/>
                  <p:pic>
                    <p:nvPicPr>
                      <p:cNvPr id="0" name="Picture 25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437313" y="2857500"/>
                        <a:ext cx="1008062" cy="846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下箭头 36"/>
          <p:cNvSpPr/>
          <p:nvPr/>
        </p:nvSpPr>
        <p:spPr>
          <a:xfrm rot="5400000">
            <a:off x="5687936" y="2979808"/>
            <a:ext cx="366958" cy="550962"/>
          </a:xfrm>
          <a:prstGeom prst="downArrow">
            <a:avLst/>
          </a:prstGeom>
          <a:ln>
            <a:solidFill>
              <a:srgbClr val="FF0000"/>
            </a:solidFill>
          </a:ln>
        </p:spPr>
        <p:txBody>
          <a:bodyPr wrap="none" rtlCol="0" anchor="ctr">
            <a:spAutoFit/>
          </a:bodyPr>
          <a:lstStyle/>
          <a:p>
            <a:pPr algn="ctr"/>
            <a:endParaRPr lang="zh-CN" altLang="en-US" sz="2400" kern="100" dirty="0">
              <a:ln>
                <a:solidFill>
                  <a:srgbClr val="FF0000"/>
                </a:solidFill>
              </a:ln>
              <a:solidFill>
                <a:srgbClr val="FFFF00"/>
              </a:solidFill>
              <a:ea typeface="宋体"/>
              <a:cs typeface="Times New Roman"/>
            </a:endParaRPr>
          </a:p>
        </p:txBody>
      </p:sp>
      <p:sp>
        <p:nvSpPr>
          <p:cNvPr id="39" name="标题 1"/>
          <p:cNvSpPr>
            <a:spLocks noGrp="1"/>
          </p:cNvSpPr>
          <p:nvPr>
            <p:ph type="title"/>
          </p:nvPr>
        </p:nvSpPr>
        <p:spPr>
          <a:xfrm>
            <a:off x="479376" y="131261"/>
            <a:ext cx="7795592" cy="563563"/>
          </a:xfrm>
        </p:spPr>
        <p:txBody>
          <a:bodyPr/>
          <a:lstStyle/>
          <a:p>
            <a:r>
              <a:rPr lang="en-US" altLang="zh-CN" dirty="0"/>
              <a:t>15.1 </a:t>
            </a:r>
            <a:r>
              <a:rPr lang="zh-CN" altLang="zh-CN" dirty="0"/>
              <a:t>非参数估计的基本原理</a:t>
            </a:r>
            <a:endParaRPr lang="zh-CN" altLang="en-US" dirty="0"/>
          </a:p>
        </p:txBody>
      </p:sp>
      <p:graphicFrame>
        <p:nvGraphicFramePr>
          <p:cNvPr id="40" name="对象 39"/>
          <p:cNvGraphicFramePr>
            <a:graphicFrameLocks noChangeAspect="1"/>
          </p:cNvGraphicFramePr>
          <p:nvPr>
            <p:extLst>
              <p:ext uri="{D42A27DB-BD31-4B8C-83A1-F6EECF244321}">
                <p14:modId xmlns:p14="http://schemas.microsoft.com/office/powerpoint/2010/main" val="455969068"/>
              </p:ext>
            </p:extLst>
          </p:nvPr>
        </p:nvGraphicFramePr>
        <p:xfrm>
          <a:off x="8329914" y="1214422"/>
          <a:ext cx="710789" cy="432048"/>
        </p:xfrm>
        <a:graphic>
          <a:graphicData uri="http://schemas.openxmlformats.org/presentationml/2006/ole">
            <mc:AlternateContent xmlns:mc="http://schemas.openxmlformats.org/markup-compatibility/2006">
              <mc:Choice xmlns:v="urn:schemas-microsoft-com:vml" Requires="v">
                <p:oleObj spid="_x0000_s58078" name="Equation" r:id="rId32" imgW="330057" imgH="203112" progId="Equation.DSMT4">
                  <p:embed/>
                </p:oleObj>
              </mc:Choice>
              <mc:Fallback>
                <p:oleObj name="Equation" r:id="rId32" imgW="330057"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9914" y="1214422"/>
                        <a:ext cx="71078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0717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857232"/>
            <a:ext cx="8458200" cy="5334000"/>
          </a:xfrm>
        </p:spPr>
        <p:txBody>
          <a:bodyPr/>
          <a:lstStyle/>
          <a:p>
            <a:pPr marL="0" indent="0">
              <a:lnSpc>
                <a:spcPct val="125000"/>
              </a:lnSpc>
              <a:spcBef>
                <a:spcPts val="0"/>
              </a:spcBef>
              <a:buNone/>
            </a:pPr>
            <a:r>
              <a:rPr lang="zh-CN" altLang="en-US" sz="2400" b="1" dirty="0">
                <a:latin typeface="宋体" pitchFamily="2" charset="-122"/>
                <a:ea typeface="宋体" pitchFamily="2" charset="-122"/>
              </a:rPr>
              <a:t>一种重复剪辑算法</a:t>
            </a:r>
            <a:r>
              <a:rPr lang="en-US" altLang="zh-CN" sz="2400" b="1" dirty="0">
                <a:latin typeface="宋体" pitchFamily="2" charset="-122"/>
                <a:ea typeface="宋体" pitchFamily="2" charset="-122"/>
              </a:rPr>
              <a:t>——</a:t>
            </a:r>
            <a:r>
              <a:rPr lang="en-US" altLang="zh-CN" sz="2400" b="1" dirty="0">
                <a:latin typeface="Times New Roman" pitchFamily="18" charset="0"/>
                <a:ea typeface="宋体" pitchFamily="2" charset="-122"/>
                <a:cs typeface="Times New Roman" pitchFamily="18" charset="0"/>
              </a:rPr>
              <a:t>MULTIEDIT</a:t>
            </a:r>
            <a:r>
              <a:rPr lang="zh-CN" altLang="en-US" sz="2400" b="1" dirty="0">
                <a:latin typeface="Times New Roman" pitchFamily="18" charset="0"/>
                <a:ea typeface="宋体" pitchFamily="2" charset="-122"/>
                <a:cs typeface="Times New Roman" pitchFamily="18" charset="0"/>
              </a:rPr>
              <a:t>：</a:t>
            </a:r>
          </a:p>
          <a:p>
            <a:pPr marL="0" indent="0">
              <a:lnSpc>
                <a:spcPct val="125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散开</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把    随机划分为   个子集，       ， </a:t>
            </a:r>
          </a:p>
          <a:p>
            <a:pPr marL="0" indent="0">
              <a:lnSpc>
                <a:spcPct val="125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分类</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用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      ）对    中的样本分类</a:t>
            </a:r>
            <a:endParaRPr lang="en-US" altLang="zh-CN" sz="2400" b="1" dirty="0">
              <a:latin typeface="宋体" pitchFamily="2" charset="-122"/>
              <a:ea typeface="宋体" pitchFamily="2" charset="-122"/>
            </a:endParaRPr>
          </a:p>
          <a:p>
            <a:pPr marL="0" indent="0">
              <a:lnSpc>
                <a:spcPct val="125000"/>
              </a:lnSpc>
              <a:spcBef>
                <a:spcPts val="0"/>
              </a:spcBef>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t>
            </a:r>
          </a:p>
          <a:p>
            <a:pPr marL="0" indent="0">
              <a:lnSpc>
                <a:spcPct val="125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）（剪辑）去掉</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中错分的样本</a:t>
            </a:r>
          </a:p>
          <a:p>
            <a:pPr marL="0" indent="0">
              <a:lnSpc>
                <a:spcPct val="125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4</a:t>
            </a:r>
            <a:r>
              <a:rPr lang="zh-CN" altLang="en-US" sz="2400" b="1" dirty="0">
                <a:latin typeface="宋体" pitchFamily="2" charset="-122"/>
                <a:ea typeface="宋体" pitchFamily="2" charset="-122"/>
              </a:rPr>
              <a:t>）（混合）将剩下的样本合在一起，形成新的   （   ）</a:t>
            </a:r>
          </a:p>
          <a:p>
            <a:pPr marL="0" indent="0">
              <a:lnSpc>
                <a:spcPct val="125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5</a:t>
            </a:r>
            <a:r>
              <a:rPr lang="zh-CN" altLang="en-US" sz="2400" b="1" dirty="0">
                <a:latin typeface="宋体" pitchFamily="2" charset="-122"/>
                <a:ea typeface="宋体" pitchFamily="2" charset="-122"/>
              </a:rPr>
              <a:t>）（终止）如果该次迭代都没有样本被剪掉，则停止；否则用新的    转（</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a:t>
            </a:r>
          </a:p>
          <a:p>
            <a:pPr marL="0" indent="0">
              <a:lnSpc>
                <a:spcPct val="125000"/>
              </a:lnSpc>
              <a:spcBef>
                <a:spcPts val="0"/>
              </a:spcBef>
              <a:buNone/>
            </a:pPr>
            <a:r>
              <a:rPr lang="zh-CN" altLang="en-US" sz="2400" b="1" dirty="0">
                <a:latin typeface="宋体" pitchFamily="2" charset="-122"/>
                <a:ea typeface="宋体" pitchFamily="2" charset="-122"/>
              </a:rPr>
              <a:t>	算法停止后，用最后的     作为分类的样本集。</a:t>
            </a:r>
            <a:endParaRPr lang="en-US" altLang="zh-CN" sz="2400" b="1" dirty="0">
              <a:latin typeface="宋体" pitchFamily="2" charset="-122"/>
              <a:ea typeface="宋体" pitchFamily="2" charset="-122"/>
            </a:endParaRPr>
          </a:p>
          <a:p>
            <a:pPr marL="0" indent="0">
              <a:lnSpc>
                <a:spcPct val="125000"/>
              </a:lnSpc>
              <a:spcBef>
                <a:spcPts val="0"/>
              </a:spcBef>
              <a:buNone/>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由此可见，每次迭代过程都要重新对现有的样本集进行重新随机划分，保证了剪辑的独立性。</a:t>
            </a:r>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40</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4151784" y="1357298"/>
          <a:ext cx="607238" cy="432048"/>
        </p:xfrm>
        <a:graphic>
          <a:graphicData uri="http://schemas.openxmlformats.org/presentationml/2006/ole">
            <mc:AlternateContent xmlns:mc="http://schemas.openxmlformats.org/markup-compatibility/2006">
              <mc:Choice xmlns:v="urn:schemas-microsoft-com:vml" Requires="v">
                <p:oleObj spid="_x0000_s307502" name="Equation" r:id="rId3" imgW="266469" imgH="203024" progId="Equation.DSMT4">
                  <p:embed/>
                </p:oleObj>
              </mc:Choice>
              <mc:Fallback>
                <p:oleObj name="Equation" r:id="rId3" imgW="266469"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784" y="1357298"/>
                        <a:ext cx="60723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6312024" y="1428736"/>
          <a:ext cx="467544" cy="404664"/>
        </p:xfrm>
        <a:graphic>
          <a:graphicData uri="http://schemas.openxmlformats.org/presentationml/2006/ole">
            <mc:AlternateContent xmlns:mc="http://schemas.openxmlformats.org/markup-compatibility/2006">
              <mc:Choice xmlns:v="urn:schemas-microsoft-com:vml" Requires="v">
                <p:oleObj spid="_x0000_s307503" name="Equation" r:id="rId5" imgW="114201" imgH="139579" progId="Equation.DSMT4">
                  <p:embed/>
                </p:oleObj>
              </mc:Choice>
              <mc:Fallback>
                <p:oleObj name="Equation" r:id="rId5" imgW="114201" imgH="13957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2024" y="1428736"/>
                        <a:ext cx="467544"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7752184" y="1357298"/>
          <a:ext cx="1224136" cy="455128"/>
        </p:xfrm>
        <a:graphic>
          <a:graphicData uri="http://schemas.openxmlformats.org/presentationml/2006/ole">
            <mc:AlternateContent xmlns:mc="http://schemas.openxmlformats.org/markup-compatibility/2006">
              <mc:Choice xmlns:v="urn:schemas-microsoft-com:vml" Requires="v">
                <p:oleObj spid="_x0000_s307504" name="Equation" r:id="rId7" imgW="634725" imgH="228501" progId="Equation.DSMT4">
                  <p:embed/>
                </p:oleObj>
              </mc:Choice>
              <mc:Fallback>
                <p:oleObj name="Equation" r:id="rId7" imgW="634725"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2184" y="1357298"/>
                        <a:ext cx="1224136" cy="455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9264353" y="1285860"/>
          <a:ext cx="987949" cy="504056"/>
        </p:xfrm>
        <a:graphic>
          <a:graphicData uri="http://schemas.openxmlformats.org/presentationml/2006/ole">
            <mc:AlternateContent xmlns:mc="http://schemas.openxmlformats.org/markup-compatibility/2006">
              <mc:Choice xmlns:v="urn:schemas-microsoft-com:vml" Requires="v">
                <p:oleObj spid="_x0000_s307505" name="Equation" r:id="rId9" imgW="342603" imgH="177646" progId="Equation.DSMT4">
                  <p:embed/>
                </p:oleObj>
              </mc:Choice>
              <mc:Fallback>
                <p:oleObj name="Equation" r:id="rId9" imgW="342603" imgH="17764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64353" y="1285860"/>
                        <a:ext cx="98794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4095736" y="1785926"/>
          <a:ext cx="482600" cy="546100"/>
        </p:xfrm>
        <a:graphic>
          <a:graphicData uri="http://schemas.openxmlformats.org/presentationml/2006/ole">
            <mc:AlternateContent xmlns:mc="http://schemas.openxmlformats.org/markup-compatibility/2006">
              <mc:Choice xmlns:v="urn:schemas-microsoft-com:vml" Requires="v">
                <p:oleObj spid="_x0000_s307506" name="Equation" r:id="rId11" imgW="215640" imgH="241200" progId="Equation.DSMT4">
                  <p:embed/>
                </p:oleObj>
              </mc:Choice>
              <mc:Fallback>
                <p:oleObj name="Equation" r:id="rId11" imgW="21564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5736" y="1785926"/>
                        <a:ext cx="482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7453323" y="1785926"/>
          <a:ext cx="588065" cy="504056"/>
        </p:xfrm>
        <a:graphic>
          <a:graphicData uri="http://schemas.openxmlformats.org/presentationml/2006/ole">
            <mc:AlternateContent xmlns:mc="http://schemas.openxmlformats.org/markup-compatibility/2006">
              <mc:Choice xmlns:v="urn:schemas-microsoft-com:vml" Requires="v">
                <p:oleObj spid="_x0000_s307507" name="Equation" r:id="rId13" imgW="203112" imgH="228501" progId="Equation.DSMT4">
                  <p:embed/>
                </p:oleObj>
              </mc:Choice>
              <mc:Fallback>
                <p:oleObj name="Equation" r:id="rId13" imgW="203112" imgH="228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3323" y="1785926"/>
                        <a:ext cx="588065"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nvPr>
        </p:nvGraphicFramePr>
        <p:xfrm>
          <a:off x="3095604" y="2214554"/>
          <a:ext cx="1462890" cy="476672"/>
        </p:xfrm>
        <a:graphic>
          <a:graphicData uri="http://schemas.openxmlformats.org/presentationml/2006/ole">
            <mc:AlternateContent xmlns:mc="http://schemas.openxmlformats.org/markup-compatibility/2006">
              <mc:Choice xmlns:v="urn:schemas-microsoft-com:vml" Requires="v">
                <p:oleObj spid="_x0000_s307508" name="Equation" r:id="rId15" imgW="622030" imgH="203112" progId="Equation.DSMT4">
                  <p:embed/>
                </p:oleObj>
              </mc:Choice>
              <mc:Fallback>
                <p:oleObj name="Equation" r:id="rId15" imgW="622030" imgH="20311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5604" y="2214554"/>
                        <a:ext cx="1462890"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nvPr>
        </p:nvGraphicFramePr>
        <p:xfrm>
          <a:off x="8616280" y="3214686"/>
          <a:ext cx="539552" cy="404664"/>
        </p:xfrm>
        <a:graphic>
          <a:graphicData uri="http://schemas.openxmlformats.org/presentationml/2006/ole">
            <mc:AlternateContent xmlns:mc="http://schemas.openxmlformats.org/markup-compatibility/2006">
              <mc:Choice xmlns:v="urn:schemas-microsoft-com:vml" Requires="v">
                <p:oleObj spid="_x0000_s307509" name="Equation" r:id="rId17" imgW="266469" imgH="203024" progId="Equation.DSMT4">
                  <p:embed/>
                </p:oleObj>
              </mc:Choice>
              <mc:Fallback>
                <p:oleObj name="Equation" r:id="rId17" imgW="266469"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280" y="3214686"/>
                        <a:ext cx="539552"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nvPr>
        </p:nvGraphicFramePr>
        <p:xfrm>
          <a:off x="9165342" y="3214686"/>
          <a:ext cx="675075" cy="432048"/>
        </p:xfrm>
        <a:graphic>
          <a:graphicData uri="http://schemas.openxmlformats.org/presentationml/2006/ole">
            <mc:AlternateContent xmlns:mc="http://schemas.openxmlformats.org/markup-compatibility/2006">
              <mc:Choice xmlns:v="urn:schemas-microsoft-com:vml" Requires="v">
                <p:oleObj spid="_x0000_s307510" name="Equation" r:id="rId18" imgW="317225" imgH="203024" progId="Equation.DSMT4">
                  <p:embed/>
                </p:oleObj>
              </mc:Choice>
              <mc:Fallback>
                <p:oleObj name="Equation" r:id="rId18" imgW="317225" imgH="203024"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65342" y="3214686"/>
                        <a:ext cx="675075"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nvPr>
        </p:nvGraphicFramePr>
        <p:xfrm>
          <a:off x="3238480" y="4071942"/>
          <a:ext cx="576064" cy="433322"/>
        </p:xfrm>
        <a:graphic>
          <a:graphicData uri="http://schemas.openxmlformats.org/presentationml/2006/ole">
            <mc:AlternateContent xmlns:mc="http://schemas.openxmlformats.org/markup-compatibility/2006">
              <mc:Choice xmlns:v="urn:schemas-microsoft-com:vml" Requires="v">
                <p:oleObj spid="_x0000_s307511" name="Equation" r:id="rId20" imgW="266469" imgH="203024" progId="Equation.DSMT4">
                  <p:embed/>
                </p:oleObj>
              </mc:Choice>
              <mc:Fallback>
                <p:oleObj name="Equation" r:id="rId20" imgW="266469"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480" y="4071942"/>
                        <a:ext cx="576064" cy="433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9"/>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nvPr>
        </p:nvGraphicFramePr>
        <p:xfrm>
          <a:off x="6024562" y="4530974"/>
          <a:ext cx="611560" cy="398225"/>
        </p:xfrm>
        <a:graphic>
          <a:graphicData uri="http://schemas.openxmlformats.org/presentationml/2006/ole">
            <mc:AlternateContent xmlns:mc="http://schemas.openxmlformats.org/markup-compatibility/2006">
              <mc:Choice xmlns:v="urn:schemas-microsoft-com:vml" Requires="v">
                <p:oleObj spid="_x0000_s307512" name="Equation" r:id="rId21" imgW="317225" imgH="203024" progId="Equation.DSMT4">
                  <p:embed/>
                </p:oleObj>
              </mc:Choice>
              <mc:Fallback>
                <p:oleObj name="Equation" r:id="rId21" imgW="317225" imgH="203024"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24562" y="4530974"/>
                        <a:ext cx="611560" cy="39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362" name="Object 186"/>
          <p:cNvGraphicFramePr>
            <a:graphicFrameLocks noChangeAspect="1"/>
          </p:cNvGraphicFramePr>
          <p:nvPr/>
        </p:nvGraphicFramePr>
        <p:xfrm>
          <a:off x="4667240" y="1857368"/>
          <a:ext cx="2260600" cy="428625"/>
        </p:xfrm>
        <a:graphic>
          <a:graphicData uri="http://schemas.openxmlformats.org/presentationml/2006/ole">
            <mc:AlternateContent xmlns:mc="http://schemas.openxmlformats.org/markup-compatibility/2006">
              <mc:Choice xmlns:v="urn:schemas-microsoft-com:vml" Requires="v">
                <p:oleObj spid="_x0000_s307513" name="Equation" r:id="rId23" imgW="736560" imgH="139680" progId="Equation.DSMT4">
                  <p:embed/>
                </p:oleObj>
              </mc:Choice>
              <mc:Fallback>
                <p:oleObj name="Equation" r:id="rId23" imgW="736560" imgH="1396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67240" y="1857368"/>
                        <a:ext cx="22606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2303881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ms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44" y="1643050"/>
            <a:ext cx="3600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41</a:t>
            </a:fld>
            <a:endParaRPr lang="en-US" altLang="zh-CN" dirty="0"/>
          </a:p>
        </p:txBody>
      </p:sp>
      <p:sp>
        <p:nvSpPr>
          <p:cNvPr id="7"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450198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ms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44" y="1643050"/>
            <a:ext cx="3600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42</a:t>
            </a:fld>
            <a:endParaRPr lang="en-US" altLang="zh-CN" dirty="0"/>
          </a:p>
        </p:txBody>
      </p:sp>
      <p:pic>
        <p:nvPicPr>
          <p:cNvPr id="51202" name="Picture 2" descr="ms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44" y="1643051"/>
            <a:ext cx="3600000" cy="363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4088517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ms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44" y="1643050"/>
            <a:ext cx="3600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43</a:t>
            </a:fld>
            <a:endParaRPr lang="en-US" altLang="zh-CN" dirty="0"/>
          </a:p>
        </p:txBody>
      </p:sp>
      <p:pic>
        <p:nvPicPr>
          <p:cNvPr id="51202" name="Picture 2" descr="ms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44" y="1643051"/>
            <a:ext cx="3600000" cy="363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ms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44" y="1643051"/>
            <a:ext cx="3600000" cy="358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2018120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ms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44" y="1643050"/>
            <a:ext cx="3600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13.6.4 </a:t>
            </a:r>
            <a:r>
              <a:rPr lang="zh-CN" altLang="en-US" dirty="0" smtClean="0"/>
              <a:t>剪辑近邻法 </a:t>
            </a:r>
            <a:endParaRPr lang="zh-CN" altLang="en-US" dirty="0"/>
          </a:p>
        </p:txBody>
      </p:sp>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44</a:t>
            </a:fld>
            <a:endParaRPr lang="en-US" altLang="zh-CN" dirty="0"/>
          </a:p>
        </p:txBody>
      </p:sp>
      <p:pic>
        <p:nvPicPr>
          <p:cNvPr id="51202" name="Picture 2" descr="ms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44" y="1643051"/>
            <a:ext cx="3600000" cy="363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ms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44" y="1643051"/>
            <a:ext cx="3600000" cy="358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ms6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8282" y="1643050"/>
            <a:ext cx="3471484"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854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ms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44" y="1643050"/>
            <a:ext cx="3600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45</a:t>
            </a:fld>
            <a:endParaRPr lang="en-US" altLang="zh-CN" dirty="0"/>
          </a:p>
        </p:txBody>
      </p:sp>
      <p:pic>
        <p:nvPicPr>
          <p:cNvPr id="51202" name="Picture 2" descr="ms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44" y="1643051"/>
            <a:ext cx="3600000" cy="363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ms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44" y="1643051"/>
            <a:ext cx="3600000" cy="358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ms6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8282" y="1643050"/>
            <a:ext cx="3471484"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descr="ms6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3124" y="1643049"/>
            <a:ext cx="3725028"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1980724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ms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44" y="1643050"/>
            <a:ext cx="3600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46</a:t>
            </a:fld>
            <a:endParaRPr lang="en-US" altLang="zh-CN" dirty="0"/>
          </a:p>
        </p:txBody>
      </p:sp>
      <p:pic>
        <p:nvPicPr>
          <p:cNvPr id="51202" name="Picture 2" descr="ms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44" y="1643051"/>
            <a:ext cx="3600000" cy="363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ms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44" y="1643051"/>
            <a:ext cx="3600000" cy="358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ms6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8282" y="1643050"/>
            <a:ext cx="3471484"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descr="ms6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3124" y="1643049"/>
            <a:ext cx="3725028"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7" descr="ms6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3125" y="1643050"/>
            <a:ext cx="375199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3991061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ms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44" y="1643050"/>
            <a:ext cx="3600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47</a:t>
            </a:fld>
            <a:endParaRPr lang="en-US" altLang="zh-CN" dirty="0"/>
          </a:p>
        </p:txBody>
      </p:sp>
      <p:pic>
        <p:nvPicPr>
          <p:cNvPr id="51202" name="Picture 2" descr="ms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44" y="1643051"/>
            <a:ext cx="3600000" cy="363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ms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44" y="1643051"/>
            <a:ext cx="3600000" cy="358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ms6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8282" y="1643050"/>
            <a:ext cx="3471484"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descr="ms6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3124" y="1643049"/>
            <a:ext cx="3725028"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7" descr="ms6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3125" y="1643050"/>
            <a:ext cx="375199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8" descr="ms7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53124" y="1643050"/>
            <a:ext cx="3751988"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title"/>
          </p:nvPr>
        </p:nvSpPr>
        <p:spPr>
          <a:xfrm>
            <a:off x="406400" y="152401"/>
            <a:ext cx="8229600" cy="563563"/>
          </a:xfrm>
        </p:spPr>
        <p:txBody>
          <a:bodyPr/>
          <a:lstStyle/>
          <a:p>
            <a:r>
              <a:rPr lang="en-US" altLang="zh-CN" dirty="0" smtClean="0"/>
              <a:t>15.3.4 </a:t>
            </a:r>
            <a:r>
              <a:rPr lang="zh-CN" altLang="en-US" dirty="0" smtClean="0"/>
              <a:t>剪辑近邻法 </a:t>
            </a:r>
            <a:endParaRPr lang="zh-CN" altLang="en-US" dirty="0"/>
          </a:p>
        </p:txBody>
      </p:sp>
    </p:spTree>
    <p:extLst>
      <p:ext uri="{BB962C8B-B14F-4D97-AF65-F5344CB8AC3E}">
        <p14:creationId xmlns:p14="http://schemas.microsoft.com/office/powerpoint/2010/main" val="30833643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15.3.5 </a:t>
            </a:r>
            <a:r>
              <a:rPr lang="zh-CN" altLang="en-US" dirty="0" smtClean="0"/>
              <a:t>压缩近邻法</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主要用以减少计算量</a:t>
            </a:r>
          </a:p>
          <a:p>
            <a:pPr marL="0" indent="0">
              <a:lnSpc>
                <a:spcPct val="150000"/>
              </a:lnSpc>
              <a:spcBef>
                <a:spcPts val="0"/>
              </a:spcBef>
              <a:buNone/>
            </a:pPr>
            <a:r>
              <a:rPr lang="zh-CN" altLang="en-US" sz="2400" b="1" dirty="0">
                <a:latin typeface="宋体" pitchFamily="2" charset="-122"/>
                <a:ea typeface="宋体" pitchFamily="2" charset="-122"/>
              </a:rPr>
              <a:t>   将   分为   和   ，开始时  中只有一个样本，  中为其余样本。考查   中每个样本，若用   可正确分类则保留，否则移入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最后用   作分类的样本集。</a:t>
            </a:r>
          </a:p>
          <a:p>
            <a:pPr marL="0" indent="0">
              <a:lnSpc>
                <a:spcPct val="150000"/>
              </a:lnSpc>
              <a:spcBef>
                <a:spcPts val="0"/>
              </a:spcBef>
              <a:buNone/>
            </a:pPr>
            <a:r>
              <a:rPr lang="zh-CN" altLang="en-US" sz="2400" b="1" dirty="0">
                <a:latin typeface="宋体" pitchFamily="2" charset="-122"/>
                <a:ea typeface="宋体" pitchFamily="2" charset="-122"/>
              </a:rPr>
              <a:t>	可与剪辑法配合使用。</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例：</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48</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026856457"/>
              </p:ext>
            </p:extLst>
          </p:nvPr>
        </p:nvGraphicFramePr>
        <p:xfrm>
          <a:off x="1353244" y="1772816"/>
          <a:ext cx="467544" cy="404664"/>
        </p:xfrm>
        <a:graphic>
          <a:graphicData uri="http://schemas.openxmlformats.org/presentationml/2006/ole">
            <mc:AlternateContent xmlns:mc="http://schemas.openxmlformats.org/markup-compatibility/2006">
              <mc:Choice xmlns:v="urn:schemas-microsoft-com:vml" Requires="v">
                <p:oleObj spid="_x0000_s308451" name="Equation" r:id="rId3" imgW="266469" imgH="203024" progId="Equation.DSMT4">
                  <p:embed/>
                </p:oleObj>
              </mc:Choice>
              <mc:Fallback>
                <p:oleObj name="Equation" r:id="rId3" imgW="266469"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244" y="1772816"/>
                        <a:ext cx="467544"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3151018"/>
              </p:ext>
            </p:extLst>
          </p:nvPr>
        </p:nvGraphicFramePr>
        <p:xfrm>
          <a:off x="2433364" y="1772817"/>
          <a:ext cx="395536" cy="412733"/>
        </p:xfrm>
        <a:graphic>
          <a:graphicData uri="http://schemas.openxmlformats.org/presentationml/2006/ole">
            <mc:AlternateContent xmlns:mc="http://schemas.openxmlformats.org/markup-compatibility/2006">
              <mc:Choice xmlns:v="urn:schemas-microsoft-com:vml" Requires="v">
                <p:oleObj spid="_x0000_s308452" name="Equation" r:id="rId5" imgW="215806" imgH="228501" progId="Equation.DSMT4">
                  <p:embed/>
                </p:oleObj>
              </mc:Choice>
              <mc:Fallback>
                <p:oleObj name="Equation" r:id="rId5" imgW="21580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3364" y="1772817"/>
                        <a:ext cx="395536" cy="412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968816099"/>
              </p:ext>
            </p:extLst>
          </p:nvPr>
        </p:nvGraphicFramePr>
        <p:xfrm>
          <a:off x="3143672" y="1800200"/>
          <a:ext cx="421525" cy="404664"/>
        </p:xfrm>
        <a:graphic>
          <a:graphicData uri="http://schemas.openxmlformats.org/presentationml/2006/ole">
            <mc:AlternateContent xmlns:mc="http://schemas.openxmlformats.org/markup-compatibility/2006">
              <mc:Choice xmlns:v="urn:schemas-microsoft-com:vml" Requires="v">
                <p:oleObj spid="_x0000_s308453" name="Equation" r:id="rId7" imgW="241300" imgH="228600" progId="Equation.DSMT4">
                  <p:embed/>
                </p:oleObj>
              </mc:Choice>
              <mc:Fallback>
                <p:oleObj name="Equation" r:id="rId7" imgW="2413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672" y="1800200"/>
                        <a:ext cx="421525"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610860831"/>
              </p:ext>
            </p:extLst>
          </p:nvPr>
        </p:nvGraphicFramePr>
        <p:xfrm>
          <a:off x="4799856" y="1772816"/>
          <a:ext cx="395287" cy="412750"/>
        </p:xfrm>
        <a:graphic>
          <a:graphicData uri="http://schemas.openxmlformats.org/presentationml/2006/ole">
            <mc:AlternateContent xmlns:mc="http://schemas.openxmlformats.org/markup-compatibility/2006">
              <mc:Choice xmlns:v="urn:schemas-microsoft-com:vml" Requires="v">
                <p:oleObj spid="_x0000_s308454" name="Equation" r:id="rId9" imgW="215806" imgH="228501" progId="Equation.DSMT4">
                  <p:embed/>
                </p:oleObj>
              </mc:Choice>
              <mc:Fallback>
                <p:oleObj name="Equation" r:id="rId9" imgW="21580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856" y="1772816"/>
                        <a:ext cx="39528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72105601"/>
              </p:ext>
            </p:extLst>
          </p:nvPr>
        </p:nvGraphicFramePr>
        <p:xfrm>
          <a:off x="7464152" y="1772816"/>
          <a:ext cx="422275" cy="404812"/>
        </p:xfrm>
        <a:graphic>
          <a:graphicData uri="http://schemas.openxmlformats.org/presentationml/2006/ole">
            <mc:AlternateContent xmlns:mc="http://schemas.openxmlformats.org/markup-compatibility/2006">
              <mc:Choice xmlns:v="urn:schemas-microsoft-com:vml" Requires="v">
                <p:oleObj spid="_x0000_s308455" name="Equation" r:id="rId10" imgW="241300" imgH="228600" progId="Equation.DSMT4">
                  <p:embed/>
                </p:oleObj>
              </mc:Choice>
              <mc:Fallback>
                <p:oleObj name="Equation" r:id="rId10" imgW="2413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4152" y="1772816"/>
                        <a:ext cx="4222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971363648"/>
              </p:ext>
            </p:extLst>
          </p:nvPr>
        </p:nvGraphicFramePr>
        <p:xfrm>
          <a:off x="10652125" y="1753848"/>
          <a:ext cx="422275" cy="404812"/>
        </p:xfrm>
        <a:graphic>
          <a:graphicData uri="http://schemas.openxmlformats.org/presentationml/2006/ole">
            <mc:AlternateContent xmlns:mc="http://schemas.openxmlformats.org/markup-compatibility/2006">
              <mc:Choice xmlns:v="urn:schemas-microsoft-com:vml" Requires="v">
                <p:oleObj spid="_x0000_s308456" name="Equation" r:id="rId11" imgW="241300" imgH="228600" progId="Equation.DSMT4">
                  <p:embed/>
                </p:oleObj>
              </mc:Choice>
              <mc:Fallback>
                <p:oleObj name="Equation" r:id="rId11" imgW="2413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52125" y="1753848"/>
                        <a:ext cx="4222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61390878"/>
              </p:ext>
            </p:extLst>
          </p:nvPr>
        </p:nvGraphicFramePr>
        <p:xfrm>
          <a:off x="2748385" y="2298974"/>
          <a:ext cx="395287" cy="412750"/>
        </p:xfrm>
        <a:graphic>
          <a:graphicData uri="http://schemas.openxmlformats.org/presentationml/2006/ole">
            <mc:AlternateContent xmlns:mc="http://schemas.openxmlformats.org/markup-compatibility/2006">
              <mc:Choice xmlns:v="urn:schemas-microsoft-com:vml" Requires="v">
                <p:oleObj spid="_x0000_s308457" name="Equation" r:id="rId12" imgW="215806" imgH="228501" progId="Equation.DSMT4">
                  <p:embed/>
                </p:oleObj>
              </mc:Choice>
              <mc:Fallback>
                <p:oleObj name="Equation" r:id="rId12" imgW="21580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385" y="2298974"/>
                        <a:ext cx="39528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79994295"/>
              </p:ext>
            </p:extLst>
          </p:nvPr>
        </p:nvGraphicFramePr>
        <p:xfrm>
          <a:off x="7104112" y="2223785"/>
          <a:ext cx="467295" cy="487939"/>
        </p:xfrm>
        <a:graphic>
          <a:graphicData uri="http://schemas.openxmlformats.org/presentationml/2006/ole">
            <mc:AlternateContent xmlns:mc="http://schemas.openxmlformats.org/markup-compatibility/2006">
              <mc:Choice xmlns:v="urn:schemas-microsoft-com:vml" Requires="v">
                <p:oleObj spid="_x0000_s308458" name="Equation" r:id="rId13" imgW="215806" imgH="228501" progId="Equation.DSMT4">
                  <p:embed/>
                </p:oleObj>
              </mc:Choice>
              <mc:Fallback>
                <p:oleObj name="Equation" r:id="rId13" imgW="21580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4112" y="2223785"/>
                        <a:ext cx="467295" cy="487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580825128"/>
              </p:ext>
            </p:extLst>
          </p:nvPr>
        </p:nvGraphicFramePr>
        <p:xfrm>
          <a:off x="9409336" y="2279781"/>
          <a:ext cx="432048" cy="451135"/>
        </p:xfrm>
        <a:graphic>
          <a:graphicData uri="http://schemas.openxmlformats.org/presentationml/2006/ole">
            <mc:AlternateContent xmlns:mc="http://schemas.openxmlformats.org/markup-compatibility/2006">
              <mc:Choice xmlns:v="urn:schemas-microsoft-com:vml" Requires="v">
                <p:oleObj spid="_x0000_s308459" name="Equation" r:id="rId14" imgW="215806" imgH="228501" progId="Equation.DSMT4">
                  <p:embed/>
                </p:oleObj>
              </mc:Choice>
              <mc:Fallback>
                <p:oleObj name="Equation" r:id="rId14" imgW="21580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9336" y="2279781"/>
                        <a:ext cx="432048" cy="451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240" name="Picture 16" descr="ms6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67609" y="3912922"/>
            <a:ext cx="2648237" cy="254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1" name="Picture 17" descr="ms7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79635" y="3889145"/>
            <a:ext cx="2616565" cy="2512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2" name="Picture 18" descr="ms7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96200" y="3853586"/>
            <a:ext cx="2642633" cy="25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880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49</a:t>
            </a:fld>
            <a:endParaRPr lang="en-US" altLang="zh-CN" dirty="0"/>
          </a:p>
        </p:txBody>
      </p:sp>
      <p:pic>
        <p:nvPicPr>
          <p:cNvPr id="221187" name="Picture 3"/>
          <p:cNvPicPr>
            <a:picLocks noChangeAspect="1" noChangeArrowheads="1"/>
          </p:cNvPicPr>
          <p:nvPr/>
        </p:nvPicPr>
        <p:blipFill>
          <a:blip r:embed="rId2" cstate="print"/>
          <a:srcRect/>
          <a:stretch>
            <a:fillRect/>
          </a:stretch>
        </p:blipFill>
        <p:spPr bwMode="auto">
          <a:xfrm>
            <a:off x="1738282" y="1000108"/>
            <a:ext cx="7133144" cy="4429156"/>
          </a:xfrm>
          <a:prstGeom prst="rect">
            <a:avLst/>
          </a:prstGeom>
          <a:noFill/>
          <a:ln w="9525">
            <a:solidFill>
              <a:srgbClr val="FF0000"/>
            </a:solidFill>
            <a:miter lim="800000"/>
            <a:headEnd/>
            <a:tailEnd/>
          </a:ln>
          <a:effectLst/>
        </p:spPr>
      </p:pic>
      <p:sp>
        <p:nvSpPr>
          <p:cNvPr id="6"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268545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 </a:t>
            </a:r>
            <a:r>
              <a:rPr lang="zh-CN" altLang="en-US" sz="2400" b="1" dirty="0">
                <a:latin typeface="Times New Roman" pitchFamily="18" charset="0"/>
                <a:ea typeface="宋体" pitchFamily="2" charset="-122"/>
                <a:cs typeface="Times New Roman" pitchFamily="18" charset="0"/>
              </a:rPr>
              <a:t> </a:t>
            </a:r>
            <a:endParaRPr lang="en-US" altLang="zh-CN" sz="2400" b="1" dirty="0" smtClean="0">
              <a:latin typeface="Times New Roman" pitchFamily="18" charset="0"/>
              <a:ea typeface="宋体" pitchFamily="2" charset="-122"/>
              <a:cs typeface="Times New Roman" pitchFamily="18" charset="0"/>
            </a:endParaRPr>
          </a:p>
          <a:p>
            <a:pPr marL="0" indent="0">
              <a:lnSpc>
                <a:spcPct val="150000"/>
              </a:lnSpc>
              <a:spcBef>
                <a:spcPts val="0"/>
              </a:spcBef>
              <a:buNone/>
            </a:pPr>
            <a:endParaRPr lang="en-US" altLang="zh-CN" sz="2400" b="1" dirty="0">
              <a:latin typeface="宋体" pitchFamily="2" charset="-122"/>
              <a:ea typeface="宋体" pitchFamily="2" charset="-122"/>
            </a:endParaRPr>
          </a:p>
          <a:p>
            <a:pPr marL="0" indent="0">
              <a:lnSpc>
                <a:spcPct val="150000"/>
              </a:lnSpc>
              <a:spcBef>
                <a:spcPts val="0"/>
              </a:spcBef>
              <a:buNone/>
            </a:pP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直方图方法</a:t>
            </a:r>
          </a:p>
          <a:p>
            <a:pPr marL="0" indent="0">
              <a:lnSpc>
                <a:spcPct val="150000"/>
              </a:lnSpc>
              <a:spcBef>
                <a:spcPts val="0"/>
              </a:spcBef>
              <a:buNone/>
            </a:pPr>
            <a:r>
              <a:rPr lang="zh-CN" altLang="en-US" sz="2400" b="1" dirty="0">
                <a:latin typeface="宋体" pitchFamily="2" charset="-122"/>
                <a:ea typeface="宋体" pitchFamily="2" charset="-122"/>
              </a:rPr>
              <a:t> 非参数概率密度估计的最简单方法</a:t>
            </a:r>
          </a:p>
          <a:p>
            <a:pPr marL="0" indent="0">
              <a:lnSpc>
                <a:spcPct val="150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）把   的每个分量分成   个等间隔小窗，（若      ，则形成   个小舱）</a:t>
            </a:r>
          </a:p>
          <a:p>
            <a:pPr marL="0" indent="0">
              <a:lnSpc>
                <a:spcPct val="150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）统计落入各个小舱内的样本数 </a:t>
            </a:r>
          </a:p>
          <a:p>
            <a:pPr marL="0" indent="0">
              <a:lnSpc>
                <a:spcPct val="150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）相应小舱的概率密度为       （  ：样本总数，  ：小舱体积）</a:t>
            </a:r>
          </a:p>
          <a:p>
            <a:pPr marL="0" indent="0">
              <a:buNone/>
            </a:pPr>
            <a:endParaRPr lang="zh-CN" altLang="en-US" dirty="0"/>
          </a:p>
        </p:txBody>
      </p:sp>
      <p:pic>
        <p:nvPicPr>
          <p:cNvPr id="552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6517" y="1196752"/>
            <a:ext cx="4006909"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3648" y="125789"/>
            <a:ext cx="8659688" cy="563563"/>
          </a:xfrm>
        </p:spPr>
        <p:txBody>
          <a:bodyPr/>
          <a:lstStyle/>
          <a:p>
            <a:r>
              <a:rPr lang="en-US" altLang="zh-CN" dirty="0" smtClean="0"/>
              <a:t>15.2 </a:t>
            </a:r>
            <a:r>
              <a:rPr lang="zh-CN" altLang="zh-CN" dirty="0" smtClean="0"/>
              <a:t>直方图</a:t>
            </a:r>
            <a:r>
              <a:rPr lang="zh-CN" altLang="zh-CN" dirty="0"/>
              <a:t>方法</a:t>
            </a: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a:t>
            </a:fld>
            <a:endParaRPr lang="en-US" altLang="zh-CN" dirty="0"/>
          </a:p>
        </p:txBody>
      </p:sp>
      <p:sp>
        <p:nvSpPr>
          <p:cNvPr id="5"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03392595"/>
              </p:ext>
            </p:extLst>
          </p:nvPr>
        </p:nvGraphicFramePr>
        <p:xfrm>
          <a:off x="1677661" y="4005064"/>
          <a:ext cx="288032" cy="360040"/>
        </p:xfrm>
        <a:graphic>
          <a:graphicData uri="http://schemas.openxmlformats.org/presentationml/2006/ole">
            <mc:AlternateContent xmlns:mc="http://schemas.openxmlformats.org/markup-compatibility/2006">
              <mc:Choice xmlns:v="urn:schemas-microsoft-com:vml" Requires="v">
                <p:oleObj spid="_x0000_s55683" name="Equation" r:id="rId4" imgW="126835" imgH="139518" progId="Equation.DSMT4">
                  <p:embed/>
                </p:oleObj>
              </mc:Choice>
              <mc:Fallback>
                <p:oleObj name="Equation" r:id="rId4" imgW="126835" imgH="139518" progId="Equation.DSMT4">
                  <p:embed/>
                  <p:pic>
                    <p:nvPicPr>
                      <p:cNvPr id="0" name="Picture 1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661" y="4005064"/>
                        <a:ext cx="28803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050199031"/>
              </p:ext>
            </p:extLst>
          </p:nvPr>
        </p:nvGraphicFramePr>
        <p:xfrm>
          <a:off x="4209389" y="3929066"/>
          <a:ext cx="518459" cy="436038"/>
        </p:xfrm>
        <a:graphic>
          <a:graphicData uri="http://schemas.openxmlformats.org/presentationml/2006/ole">
            <mc:AlternateContent xmlns:mc="http://schemas.openxmlformats.org/markup-compatibility/2006">
              <mc:Choice xmlns:v="urn:schemas-microsoft-com:vml" Requires="v">
                <p:oleObj spid="_x0000_s55684" name="Equation" r:id="rId6" imgW="126725" imgH="177415" progId="Equation.DSMT4">
                  <p:embed/>
                </p:oleObj>
              </mc:Choice>
              <mc:Fallback>
                <p:oleObj name="Equation" r:id="rId6" imgW="126725" imgH="177415" progId="Equation.DSMT4">
                  <p:embed/>
                  <p:pic>
                    <p:nvPicPr>
                      <p:cNvPr id="0" name="Picture 1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9389" y="3929066"/>
                        <a:ext cx="518459" cy="43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841876568"/>
              </p:ext>
            </p:extLst>
          </p:nvPr>
        </p:nvGraphicFramePr>
        <p:xfrm>
          <a:off x="7394044" y="3940466"/>
          <a:ext cx="934204" cy="424638"/>
        </p:xfrm>
        <a:graphic>
          <a:graphicData uri="http://schemas.openxmlformats.org/presentationml/2006/ole">
            <mc:AlternateContent xmlns:mc="http://schemas.openxmlformats.org/markup-compatibility/2006">
              <mc:Choice xmlns:v="urn:schemas-microsoft-com:vml" Requires="v">
                <p:oleObj spid="_x0000_s55685" name="Equation" r:id="rId8" imgW="457002" imgH="203112" progId="Equation.DSMT4">
                  <p:embed/>
                </p:oleObj>
              </mc:Choice>
              <mc:Fallback>
                <p:oleObj name="Equation" r:id="rId8" imgW="457002" imgH="203112" progId="Equation.DSMT4">
                  <p:embed/>
                  <p:pic>
                    <p:nvPicPr>
                      <p:cNvPr id="0" name="Picture 1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4044" y="3940466"/>
                        <a:ext cx="934204" cy="42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655717651"/>
              </p:ext>
            </p:extLst>
          </p:nvPr>
        </p:nvGraphicFramePr>
        <p:xfrm>
          <a:off x="9599504" y="3878631"/>
          <a:ext cx="456936" cy="492086"/>
        </p:xfrm>
        <a:graphic>
          <a:graphicData uri="http://schemas.openxmlformats.org/presentationml/2006/ole">
            <mc:AlternateContent xmlns:mc="http://schemas.openxmlformats.org/markup-compatibility/2006">
              <mc:Choice xmlns:v="urn:schemas-microsoft-com:vml" Requires="v">
                <p:oleObj spid="_x0000_s55686" name="Equation" r:id="rId10" imgW="190417" imgH="203112" progId="Equation.DSMT4">
                  <p:embed/>
                </p:oleObj>
              </mc:Choice>
              <mc:Fallback>
                <p:oleObj name="Equation" r:id="rId10" imgW="190417" imgH="203112" progId="Equation.DSMT4">
                  <p:embed/>
                  <p:pic>
                    <p:nvPicPr>
                      <p:cNvPr id="0" name="Picture 1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99504" y="3878631"/>
                        <a:ext cx="456936" cy="4920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894593320"/>
              </p:ext>
            </p:extLst>
          </p:nvPr>
        </p:nvGraphicFramePr>
        <p:xfrm>
          <a:off x="5397726" y="4369095"/>
          <a:ext cx="346882" cy="513385"/>
        </p:xfrm>
        <a:graphic>
          <a:graphicData uri="http://schemas.openxmlformats.org/presentationml/2006/ole">
            <mc:AlternateContent xmlns:mc="http://schemas.openxmlformats.org/markup-compatibility/2006">
              <mc:Choice xmlns:v="urn:schemas-microsoft-com:vml" Requires="v">
                <p:oleObj spid="_x0000_s55687" name="Equation" r:id="rId12" imgW="152334" imgH="228501" progId="Equation.DSMT4">
                  <p:embed/>
                </p:oleObj>
              </mc:Choice>
              <mc:Fallback>
                <p:oleObj name="Equation" r:id="rId12" imgW="152334" imgH="228501" progId="Equation.DSMT4">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726" y="4369095"/>
                        <a:ext cx="346882" cy="513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808016023"/>
              </p:ext>
            </p:extLst>
          </p:nvPr>
        </p:nvGraphicFramePr>
        <p:xfrm>
          <a:off x="4484976" y="5017166"/>
          <a:ext cx="1060481" cy="432048"/>
        </p:xfrm>
        <a:graphic>
          <a:graphicData uri="http://schemas.openxmlformats.org/presentationml/2006/ole">
            <mc:AlternateContent xmlns:mc="http://schemas.openxmlformats.org/markup-compatibility/2006">
              <mc:Choice xmlns:v="urn:schemas-microsoft-com:vml" Requires="v">
                <p:oleObj spid="_x0000_s55688" name="Equation" r:id="rId14" imgW="571252" imgH="228501" progId="Equation.DSMT4">
                  <p:embed/>
                </p:oleObj>
              </mc:Choice>
              <mc:Fallback>
                <p:oleObj name="Equation" r:id="rId14" imgW="571252" imgH="228501" progId="Equation.DSMT4">
                  <p:embed/>
                  <p:pic>
                    <p:nvPicPr>
                      <p:cNvPr id="0" name="Picture 1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84976" y="5017166"/>
                        <a:ext cx="1060481"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720219299"/>
              </p:ext>
            </p:extLst>
          </p:nvPr>
        </p:nvGraphicFramePr>
        <p:xfrm>
          <a:off x="5772570" y="5068654"/>
          <a:ext cx="360040" cy="360040"/>
        </p:xfrm>
        <a:graphic>
          <a:graphicData uri="http://schemas.openxmlformats.org/presentationml/2006/ole">
            <mc:AlternateContent xmlns:mc="http://schemas.openxmlformats.org/markup-compatibility/2006">
              <mc:Choice xmlns:v="urn:schemas-microsoft-com:vml" Requires="v">
                <p:oleObj spid="_x0000_s55689" name="Equation" r:id="rId16" imgW="177492" imgH="177492" progId="Equation.DSMT4">
                  <p:embed/>
                </p:oleObj>
              </mc:Choice>
              <mc:Fallback>
                <p:oleObj name="Equation" r:id="rId16" imgW="177492" imgH="177492" progId="Equation.DSMT4">
                  <p:embed/>
                  <p:pic>
                    <p:nvPicPr>
                      <p:cNvPr id="0" name="Picture 16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72570" y="5068654"/>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984701766"/>
              </p:ext>
            </p:extLst>
          </p:nvPr>
        </p:nvGraphicFramePr>
        <p:xfrm>
          <a:off x="7915710" y="5061048"/>
          <a:ext cx="323528" cy="367646"/>
        </p:xfrm>
        <a:graphic>
          <a:graphicData uri="http://schemas.openxmlformats.org/presentationml/2006/ole">
            <mc:AlternateContent xmlns:mc="http://schemas.openxmlformats.org/markup-compatibility/2006">
              <mc:Choice xmlns:v="urn:schemas-microsoft-com:vml" Requires="v">
                <p:oleObj spid="_x0000_s55690" name="Equation" r:id="rId18" imgW="152202" imgH="177569" progId="Equation.DSMT4">
                  <p:embed/>
                </p:oleObj>
              </mc:Choice>
              <mc:Fallback>
                <p:oleObj name="Equation" r:id="rId18" imgW="152202" imgH="177569" progId="Equation.DSMT4">
                  <p:embed/>
                  <p:pic>
                    <p:nvPicPr>
                      <p:cNvPr id="0" name="Picture 16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15710" y="5061048"/>
                        <a:ext cx="323528" cy="367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59493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50</a:t>
            </a:fld>
            <a:endParaRPr lang="en-US" altLang="zh-CN" dirty="0"/>
          </a:p>
        </p:txBody>
      </p:sp>
      <p:pic>
        <p:nvPicPr>
          <p:cNvPr id="221187" name="Picture 3"/>
          <p:cNvPicPr>
            <a:picLocks noChangeAspect="1" noChangeArrowheads="1"/>
          </p:cNvPicPr>
          <p:nvPr/>
        </p:nvPicPr>
        <p:blipFill>
          <a:blip r:embed="rId2" cstate="print"/>
          <a:srcRect/>
          <a:stretch>
            <a:fillRect/>
          </a:stretch>
        </p:blipFill>
        <p:spPr bwMode="auto">
          <a:xfrm>
            <a:off x="1738282" y="1000108"/>
            <a:ext cx="7133144" cy="4429156"/>
          </a:xfrm>
          <a:prstGeom prst="rect">
            <a:avLst/>
          </a:prstGeom>
          <a:noFill/>
          <a:ln w="9525">
            <a:solidFill>
              <a:srgbClr val="FF0000"/>
            </a:solidFill>
            <a:miter lim="800000"/>
            <a:headEnd/>
            <a:tailEnd/>
          </a:ln>
          <a:effectLst/>
        </p:spPr>
      </p:pic>
      <p:pic>
        <p:nvPicPr>
          <p:cNvPr id="221188" name="Picture 4"/>
          <p:cNvPicPr>
            <a:picLocks noChangeAspect="1" noChangeArrowheads="1"/>
          </p:cNvPicPr>
          <p:nvPr/>
        </p:nvPicPr>
        <p:blipFill>
          <a:blip r:embed="rId3" cstate="print"/>
          <a:srcRect/>
          <a:stretch>
            <a:fillRect/>
          </a:stretch>
        </p:blipFill>
        <p:spPr bwMode="auto">
          <a:xfrm>
            <a:off x="2381224" y="928670"/>
            <a:ext cx="7839206" cy="5286412"/>
          </a:xfrm>
          <a:prstGeom prst="rect">
            <a:avLst/>
          </a:prstGeom>
          <a:noFill/>
          <a:ln w="9525">
            <a:solidFill>
              <a:srgbClr val="FF0000"/>
            </a:solidFill>
            <a:miter lim="800000"/>
            <a:headEnd/>
            <a:tailEnd/>
          </a:ln>
          <a:effectLst/>
        </p:spPr>
      </p:pic>
      <p:sp>
        <p:nvSpPr>
          <p:cNvPr id="7"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2824263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51</a:t>
            </a:fld>
            <a:endParaRPr lang="en-US" altLang="zh-CN" dirty="0"/>
          </a:p>
        </p:txBody>
      </p:sp>
      <p:pic>
        <p:nvPicPr>
          <p:cNvPr id="223235" name="Picture 3"/>
          <p:cNvPicPr>
            <a:picLocks noChangeAspect="1" noChangeArrowheads="1"/>
          </p:cNvPicPr>
          <p:nvPr/>
        </p:nvPicPr>
        <p:blipFill>
          <a:blip r:embed="rId2" cstate="print"/>
          <a:srcRect/>
          <a:stretch>
            <a:fillRect/>
          </a:stretch>
        </p:blipFill>
        <p:spPr bwMode="auto">
          <a:xfrm>
            <a:off x="1809720" y="928670"/>
            <a:ext cx="5481970" cy="5357850"/>
          </a:xfrm>
          <a:prstGeom prst="rect">
            <a:avLst/>
          </a:prstGeom>
          <a:noFill/>
          <a:ln w="9525">
            <a:solidFill>
              <a:srgbClr val="C00000"/>
            </a:solidFill>
            <a:miter lim="800000"/>
            <a:headEnd/>
            <a:tailEnd/>
          </a:ln>
          <a:effectLst/>
        </p:spPr>
      </p:pic>
      <p:sp>
        <p:nvSpPr>
          <p:cNvPr id="6"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2451492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52</a:t>
            </a:fld>
            <a:endParaRPr lang="en-US" altLang="zh-CN" dirty="0"/>
          </a:p>
        </p:txBody>
      </p:sp>
      <p:pic>
        <p:nvPicPr>
          <p:cNvPr id="223235" name="Picture 3"/>
          <p:cNvPicPr>
            <a:picLocks noChangeAspect="1" noChangeArrowheads="1"/>
          </p:cNvPicPr>
          <p:nvPr/>
        </p:nvPicPr>
        <p:blipFill>
          <a:blip r:embed="rId2" cstate="print"/>
          <a:srcRect/>
          <a:stretch>
            <a:fillRect/>
          </a:stretch>
        </p:blipFill>
        <p:spPr bwMode="auto">
          <a:xfrm>
            <a:off x="1809720" y="928670"/>
            <a:ext cx="5481970" cy="5357850"/>
          </a:xfrm>
          <a:prstGeom prst="rect">
            <a:avLst/>
          </a:prstGeom>
          <a:noFill/>
          <a:ln w="9525">
            <a:solidFill>
              <a:srgbClr val="C00000"/>
            </a:solidFill>
            <a:miter lim="800000"/>
            <a:headEnd/>
            <a:tailEnd/>
          </a:ln>
          <a:effectLst/>
        </p:spPr>
      </p:pic>
      <p:pic>
        <p:nvPicPr>
          <p:cNvPr id="223236" name="Picture 4"/>
          <p:cNvPicPr>
            <a:picLocks noChangeAspect="1" noChangeArrowheads="1"/>
          </p:cNvPicPr>
          <p:nvPr/>
        </p:nvPicPr>
        <p:blipFill>
          <a:blip r:embed="rId3" cstate="print"/>
          <a:srcRect/>
          <a:stretch>
            <a:fillRect/>
          </a:stretch>
        </p:blipFill>
        <p:spPr bwMode="auto">
          <a:xfrm>
            <a:off x="2881290" y="857232"/>
            <a:ext cx="6031194" cy="5500726"/>
          </a:xfrm>
          <a:prstGeom prst="rect">
            <a:avLst/>
          </a:prstGeom>
          <a:noFill/>
          <a:ln w="9525">
            <a:solidFill>
              <a:srgbClr val="FF0000"/>
            </a:solidFill>
            <a:miter lim="800000"/>
            <a:headEnd/>
            <a:tailEnd/>
          </a:ln>
          <a:effectLst/>
        </p:spPr>
      </p:pic>
      <p:sp>
        <p:nvSpPr>
          <p:cNvPr id="7"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3603718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53</a:t>
            </a:fld>
            <a:endParaRPr lang="en-US" altLang="zh-CN" dirty="0"/>
          </a:p>
        </p:txBody>
      </p:sp>
      <p:pic>
        <p:nvPicPr>
          <p:cNvPr id="223235" name="Picture 3"/>
          <p:cNvPicPr>
            <a:picLocks noChangeAspect="1" noChangeArrowheads="1"/>
          </p:cNvPicPr>
          <p:nvPr/>
        </p:nvPicPr>
        <p:blipFill>
          <a:blip r:embed="rId2" cstate="print"/>
          <a:srcRect/>
          <a:stretch>
            <a:fillRect/>
          </a:stretch>
        </p:blipFill>
        <p:spPr bwMode="auto">
          <a:xfrm>
            <a:off x="1809720" y="928670"/>
            <a:ext cx="5481970" cy="5357850"/>
          </a:xfrm>
          <a:prstGeom prst="rect">
            <a:avLst/>
          </a:prstGeom>
          <a:noFill/>
          <a:ln w="9525">
            <a:solidFill>
              <a:srgbClr val="C00000"/>
            </a:solidFill>
            <a:miter lim="800000"/>
            <a:headEnd/>
            <a:tailEnd/>
          </a:ln>
          <a:effectLst/>
        </p:spPr>
      </p:pic>
      <p:pic>
        <p:nvPicPr>
          <p:cNvPr id="223236" name="Picture 4"/>
          <p:cNvPicPr>
            <a:picLocks noChangeAspect="1" noChangeArrowheads="1"/>
          </p:cNvPicPr>
          <p:nvPr/>
        </p:nvPicPr>
        <p:blipFill>
          <a:blip r:embed="rId3" cstate="print"/>
          <a:srcRect/>
          <a:stretch>
            <a:fillRect/>
          </a:stretch>
        </p:blipFill>
        <p:spPr bwMode="auto">
          <a:xfrm>
            <a:off x="2881290" y="857232"/>
            <a:ext cx="6031194" cy="5500726"/>
          </a:xfrm>
          <a:prstGeom prst="rect">
            <a:avLst/>
          </a:prstGeom>
          <a:noFill/>
          <a:ln w="9525">
            <a:solidFill>
              <a:srgbClr val="FF0000"/>
            </a:solidFill>
            <a:miter lim="800000"/>
            <a:headEnd/>
            <a:tailEnd/>
          </a:ln>
          <a:effectLst/>
        </p:spPr>
      </p:pic>
      <p:pic>
        <p:nvPicPr>
          <p:cNvPr id="223237" name="Picture 5"/>
          <p:cNvPicPr>
            <a:picLocks noChangeAspect="1" noChangeArrowheads="1"/>
          </p:cNvPicPr>
          <p:nvPr/>
        </p:nvPicPr>
        <p:blipFill>
          <a:blip r:embed="rId4" cstate="print"/>
          <a:srcRect/>
          <a:stretch>
            <a:fillRect/>
          </a:stretch>
        </p:blipFill>
        <p:spPr bwMode="auto">
          <a:xfrm>
            <a:off x="3881422" y="857232"/>
            <a:ext cx="4894964" cy="3429024"/>
          </a:xfrm>
          <a:prstGeom prst="rect">
            <a:avLst/>
          </a:prstGeom>
          <a:noFill/>
          <a:ln w="9525">
            <a:solidFill>
              <a:srgbClr val="FF0000"/>
            </a:solidFill>
            <a:miter lim="800000"/>
            <a:headEnd/>
            <a:tailEnd/>
          </a:ln>
          <a:effectLst/>
        </p:spPr>
      </p:pic>
      <p:sp>
        <p:nvSpPr>
          <p:cNvPr id="8"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17739850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54</a:t>
            </a:fld>
            <a:endParaRPr lang="en-US" altLang="zh-CN" dirty="0"/>
          </a:p>
        </p:txBody>
      </p:sp>
      <p:pic>
        <p:nvPicPr>
          <p:cNvPr id="223235" name="Picture 3"/>
          <p:cNvPicPr>
            <a:picLocks noChangeAspect="1" noChangeArrowheads="1"/>
          </p:cNvPicPr>
          <p:nvPr/>
        </p:nvPicPr>
        <p:blipFill>
          <a:blip r:embed="rId2" cstate="print"/>
          <a:srcRect/>
          <a:stretch>
            <a:fillRect/>
          </a:stretch>
        </p:blipFill>
        <p:spPr bwMode="auto">
          <a:xfrm>
            <a:off x="1809720" y="928670"/>
            <a:ext cx="5481970" cy="5357850"/>
          </a:xfrm>
          <a:prstGeom prst="rect">
            <a:avLst/>
          </a:prstGeom>
          <a:noFill/>
          <a:ln w="9525">
            <a:solidFill>
              <a:srgbClr val="C00000"/>
            </a:solidFill>
            <a:miter lim="800000"/>
            <a:headEnd/>
            <a:tailEnd/>
          </a:ln>
          <a:effectLst/>
        </p:spPr>
      </p:pic>
      <p:pic>
        <p:nvPicPr>
          <p:cNvPr id="223236" name="Picture 4"/>
          <p:cNvPicPr>
            <a:picLocks noChangeAspect="1" noChangeArrowheads="1"/>
          </p:cNvPicPr>
          <p:nvPr/>
        </p:nvPicPr>
        <p:blipFill>
          <a:blip r:embed="rId3" cstate="print"/>
          <a:srcRect/>
          <a:stretch>
            <a:fillRect/>
          </a:stretch>
        </p:blipFill>
        <p:spPr bwMode="auto">
          <a:xfrm>
            <a:off x="2881290" y="857232"/>
            <a:ext cx="6031194" cy="5500726"/>
          </a:xfrm>
          <a:prstGeom prst="rect">
            <a:avLst/>
          </a:prstGeom>
          <a:noFill/>
          <a:ln w="9525">
            <a:solidFill>
              <a:srgbClr val="FF0000"/>
            </a:solidFill>
            <a:miter lim="800000"/>
            <a:headEnd/>
            <a:tailEnd/>
          </a:ln>
          <a:effectLst/>
        </p:spPr>
      </p:pic>
      <p:pic>
        <p:nvPicPr>
          <p:cNvPr id="223237" name="Picture 5"/>
          <p:cNvPicPr>
            <a:picLocks noChangeAspect="1" noChangeArrowheads="1"/>
          </p:cNvPicPr>
          <p:nvPr/>
        </p:nvPicPr>
        <p:blipFill>
          <a:blip r:embed="rId4" cstate="print"/>
          <a:srcRect/>
          <a:stretch>
            <a:fillRect/>
          </a:stretch>
        </p:blipFill>
        <p:spPr bwMode="auto">
          <a:xfrm>
            <a:off x="3881422" y="857232"/>
            <a:ext cx="4894964" cy="3429024"/>
          </a:xfrm>
          <a:prstGeom prst="rect">
            <a:avLst/>
          </a:prstGeom>
          <a:noFill/>
          <a:ln w="9525">
            <a:solidFill>
              <a:srgbClr val="FF0000"/>
            </a:solidFill>
            <a:miter lim="800000"/>
            <a:headEnd/>
            <a:tailEnd/>
          </a:ln>
          <a:effectLst/>
        </p:spPr>
      </p:pic>
      <p:pic>
        <p:nvPicPr>
          <p:cNvPr id="223238" name="Picture 6"/>
          <p:cNvPicPr>
            <a:picLocks noChangeAspect="1" noChangeArrowheads="1"/>
          </p:cNvPicPr>
          <p:nvPr/>
        </p:nvPicPr>
        <p:blipFill>
          <a:blip r:embed="rId5" cstate="print"/>
          <a:srcRect/>
          <a:stretch>
            <a:fillRect/>
          </a:stretch>
        </p:blipFill>
        <p:spPr bwMode="auto">
          <a:xfrm>
            <a:off x="4595802" y="857232"/>
            <a:ext cx="5214974" cy="5836384"/>
          </a:xfrm>
          <a:prstGeom prst="rect">
            <a:avLst/>
          </a:prstGeom>
          <a:noFill/>
          <a:ln w="9525">
            <a:solidFill>
              <a:srgbClr val="FF0000"/>
            </a:solidFill>
            <a:miter lim="800000"/>
            <a:headEnd/>
            <a:tailEnd/>
          </a:ln>
          <a:effectLst/>
        </p:spPr>
      </p:pic>
      <p:sp>
        <p:nvSpPr>
          <p:cNvPr id="9"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22612054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55</a:t>
            </a:fld>
            <a:endParaRPr lang="en-US" altLang="zh-CN" dirty="0"/>
          </a:p>
        </p:txBody>
      </p:sp>
      <p:pic>
        <p:nvPicPr>
          <p:cNvPr id="222212" name="Picture 4" descr="D:\Program Files\MATLAB\R2012a\bin\1.bmp"/>
          <p:cNvPicPr>
            <a:picLocks noChangeAspect="1" noChangeArrowheads="1"/>
          </p:cNvPicPr>
          <p:nvPr/>
        </p:nvPicPr>
        <p:blipFill>
          <a:blip r:embed="rId2" cstate="print"/>
          <a:srcRect/>
          <a:stretch>
            <a:fillRect/>
          </a:stretch>
        </p:blipFill>
        <p:spPr bwMode="auto">
          <a:xfrm>
            <a:off x="3452794" y="1357298"/>
            <a:ext cx="5334000" cy="4000500"/>
          </a:xfrm>
          <a:prstGeom prst="rect">
            <a:avLst/>
          </a:prstGeom>
          <a:noFill/>
        </p:spPr>
      </p:pic>
      <p:sp>
        <p:nvSpPr>
          <p:cNvPr id="6"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18312021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56</a:t>
            </a:fld>
            <a:endParaRPr lang="en-US" altLang="zh-CN" dirty="0"/>
          </a:p>
        </p:txBody>
      </p:sp>
      <p:pic>
        <p:nvPicPr>
          <p:cNvPr id="222212" name="Picture 4" descr="D:\Program Files\MATLAB\R2012a\bin\1.bmp"/>
          <p:cNvPicPr>
            <a:picLocks noChangeAspect="1" noChangeArrowheads="1"/>
          </p:cNvPicPr>
          <p:nvPr/>
        </p:nvPicPr>
        <p:blipFill>
          <a:blip r:embed="rId2" cstate="print"/>
          <a:srcRect/>
          <a:stretch>
            <a:fillRect/>
          </a:stretch>
        </p:blipFill>
        <p:spPr bwMode="auto">
          <a:xfrm>
            <a:off x="3452794" y="1357298"/>
            <a:ext cx="5334000" cy="4000500"/>
          </a:xfrm>
          <a:prstGeom prst="rect">
            <a:avLst/>
          </a:prstGeom>
          <a:noFill/>
        </p:spPr>
      </p:pic>
      <p:pic>
        <p:nvPicPr>
          <p:cNvPr id="222213" name="Picture 5" descr="D:\Program Files\MATLAB\R2012a\bin\2.bmp"/>
          <p:cNvPicPr>
            <a:picLocks noChangeAspect="1" noChangeArrowheads="1"/>
          </p:cNvPicPr>
          <p:nvPr/>
        </p:nvPicPr>
        <p:blipFill>
          <a:blip r:embed="rId3" cstate="print"/>
          <a:srcRect/>
          <a:stretch>
            <a:fillRect/>
          </a:stretch>
        </p:blipFill>
        <p:spPr bwMode="auto">
          <a:xfrm>
            <a:off x="3452794" y="1357298"/>
            <a:ext cx="5334000" cy="4000500"/>
          </a:xfrm>
          <a:prstGeom prst="rect">
            <a:avLst/>
          </a:prstGeom>
          <a:noFill/>
        </p:spPr>
      </p:pic>
      <p:sp>
        <p:nvSpPr>
          <p:cNvPr id="7"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574560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57</a:t>
            </a:fld>
            <a:endParaRPr lang="en-US" altLang="zh-CN" dirty="0"/>
          </a:p>
        </p:txBody>
      </p:sp>
      <p:pic>
        <p:nvPicPr>
          <p:cNvPr id="222212" name="Picture 4" descr="D:\Program Files\MATLAB\R2012a\bin\1.bmp"/>
          <p:cNvPicPr>
            <a:picLocks noChangeAspect="1" noChangeArrowheads="1"/>
          </p:cNvPicPr>
          <p:nvPr/>
        </p:nvPicPr>
        <p:blipFill>
          <a:blip r:embed="rId2" cstate="print"/>
          <a:srcRect/>
          <a:stretch>
            <a:fillRect/>
          </a:stretch>
        </p:blipFill>
        <p:spPr bwMode="auto">
          <a:xfrm>
            <a:off x="3452794" y="1357298"/>
            <a:ext cx="5334000" cy="4000500"/>
          </a:xfrm>
          <a:prstGeom prst="rect">
            <a:avLst/>
          </a:prstGeom>
          <a:noFill/>
        </p:spPr>
      </p:pic>
      <p:pic>
        <p:nvPicPr>
          <p:cNvPr id="222213" name="Picture 5" descr="D:\Program Files\MATLAB\R2012a\bin\2.bmp"/>
          <p:cNvPicPr>
            <a:picLocks noChangeAspect="1" noChangeArrowheads="1"/>
          </p:cNvPicPr>
          <p:nvPr/>
        </p:nvPicPr>
        <p:blipFill>
          <a:blip r:embed="rId3" cstate="print"/>
          <a:srcRect/>
          <a:stretch>
            <a:fillRect/>
          </a:stretch>
        </p:blipFill>
        <p:spPr bwMode="auto">
          <a:xfrm>
            <a:off x="3452794" y="1357298"/>
            <a:ext cx="5334000" cy="4000500"/>
          </a:xfrm>
          <a:prstGeom prst="rect">
            <a:avLst/>
          </a:prstGeom>
          <a:noFill/>
        </p:spPr>
      </p:pic>
      <p:pic>
        <p:nvPicPr>
          <p:cNvPr id="222214" name="Picture 6" descr="D:\Program Files\MATLAB\R2012a\bin\3.bmp"/>
          <p:cNvPicPr>
            <a:picLocks noChangeAspect="1" noChangeArrowheads="1"/>
          </p:cNvPicPr>
          <p:nvPr/>
        </p:nvPicPr>
        <p:blipFill>
          <a:blip r:embed="rId4" cstate="print"/>
          <a:srcRect/>
          <a:stretch>
            <a:fillRect/>
          </a:stretch>
        </p:blipFill>
        <p:spPr bwMode="auto">
          <a:xfrm>
            <a:off x="3452794" y="1357298"/>
            <a:ext cx="5334000" cy="4000500"/>
          </a:xfrm>
          <a:prstGeom prst="rect">
            <a:avLst/>
          </a:prstGeom>
          <a:noFill/>
        </p:spPr>
      </p:pic>
      <p:sp>
        <p:nvSpPr>
          <p:cNvPr id="8" name="标题 1"/>
          <p:cNvSpPr>
            <a:spLocks noGrp="1"/>
          </p:cNvSpPr>
          <p:nvPr>
            <p:ph type="title"/>
          </p:nvPr>
        </p:nvSpPr>
        <p:spPr>
          <a:xfrm>
            <a:off x="406400" y="152401"/>
            <a:ext cx="8229600" cy="563563"/>
          </a:xfrm>
        </p:spPr>
        <p:txBody>
          <a:bodyPr/>
          <a:lstStyle/>
          <a:p>
            <a:r>
              <a:rPr lang="en-US" altLang="zh-CN" dirty="0" smtClean="0"/>
              <a:t>15.3.5 </a:t>
            </a:r>
            <a:r>
              <a:rPr lang="zh-CN" altLang="en-US" dirty="0" smtClean="0"/>
              <a:t>压缩近邻法</a:t>
            </a:r>
            <a:endParaRPr lang="zh-CN" altLang="en-US" dirty="0"/>
          </a:p>
        </p:txBody>
      </p:sp>
    </p:spTree>
    <p:extLst>
      <p:ext uri="{BB962C8B-B14F-4D97-AF65-F5344CB8AC3E}">
        <p14:creationId xmlns:p14="http://schemas.microsoft.com/office/powerpoint/2010/main" val="20946363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15.3.6 </a:t>
            </a:r>
            <a:r>
              <a:rPr lang="zh-CN" altLang="zh-CN" dirty="0" smtClean="0"/>
              <a:t>可</a:t>
            </a:r>
            <a:r>
              <a:rPr lang="zh-CN" altLang="zh-CN" dirty="0"/>
              <a:t>做拒绝决策的近邻</a:t>
            </a:r>
            <a:r>
              <a:rPr lang="zh-CN" altLang="zh-CN" dirty="0" smtClean="0"/>
              <a:t>法</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    由于近邻法决策实际只取决于个别样本，因此有时风险较大，尤其是最近邻法和   近邻法当两类近邻数接近时，为此，可考虑引入拒绝决策。</a:t>
            </a:r>
          </a:p>
          <a:p>
            <a:pPr marL="0" indent="0">
              <a:lnSpc>
                <a:spcPct val="150000"/>
              </a:lnSpc>
              <a:spcBef>
                <a:spcPts val="0"/>
              </a:spcBef>
              <a:buNone/>
            </a:pPr>
            <a:r>
              <a:rPr lang="zh-CN" altLang="en-US" sz="2400" b="1" dirty="0">
                <a:latin typeface="宋体" pitchFamily="2" charset="-122"/>
                <a:ea typeface="宋体" pitchFamily="2" charset="-122"/>
              </a:rPr>
              <a:t>方法很简单： 设某个            ，   </a:t>
            </a:r>
          </a:p>
          <a:p>
            <a:pPr marL="0" indent="0">
              <a:lnSpc>
                <a:spcPct val="150000"/>
              </a:lnSpc>
              <a:spcBef>
                <a:spcPts val="0"/>
              </a:spcBef>
              <a:buNone/>
            </a:pPr>
            <a:r>
              <a:rPr lang="zh-CN" altLang="en-US" sz="2400" b="1" dirty="0">
                <a:latin typeface="宋体" pitchFamily="2" charset="-122"/>
                <a:ea typeface="宋体" pitchFamily="2" charset="-122"/>
              </a:rPr>
              <a:t>	只有当  的   个近邻中有大于或等于   个属于   类时，才决策       ，否则拒绝</a:t>
            </a:r>
          </a:p>
          <a:p>
            <a:pPr marL="0" indent="0">
              <a:lnSpc>
                <a:spcPct val="150000"/>
              </a:lnSpc>
              <a:spcBef>
                <a:spcPts val="0"/>
              </a:spcBef>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简单多数  绝对多数 </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拒绝决策同样可引入改进的近邻法中，比如剪辑近邻法</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58</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53597816"/>
              </p:ext>
            </p:extLst>
          </p:nvPr>
        </p:nvGraphicFramePr>
        <p:xfrm>
          <a:off x="911424" y="1772816"/>
          <a:ext cx="358508" cy="432048"/>
        </p:xfrm>
        <a:graphic>
          <a:graphicData uri="http://schemas.openxmlformats.org/presentationml/2006/ole">
            <mc:AlternateContent xmlns:mc="http://schemas.openxmlformats.org/markup-compatibility/2006">
              <mc:Choice xmlns:v="urn:schemas-microsoft-com:vml" Requires="v">
                <p:oleObj spid="_x0000_s309458" name="Equation" r:id="rId3" imgW="126725" imgH="177415" progId="Equation.DSMT4">
                  <p:embed/>
                </p:oleObj>
              </mc:Choice>
              <mc:Fallback>
                <p:oleObj name="Equation" r:id="rId3" imgW="126725" imgH="17741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24" y="1772816"/>
                        <a:ext cx="35850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905011309"/>
              </p:ext>
            </p:extLst>
          </p:nvPr>
        </p:nvGraphicFramePr>
        <p:xfrm>
          <a:off x="3526810" y="2031876"/>
          <a:ext cx="1826014" cy="864096"/>
        </p:xfrm>
        <a:graphic>
          <a:graphicData uri="http://schemas.openxmlformats.org/presentationml/2006/ole">
            <mc:AlternateContent xmlns:mc="http://schemas.openxmlformats.org/markup-compatibility/2006">
              <mc:Choice xmlns:v="urn:schemas-microsoft-com:vml" Requires="v">
                <p:oleObj spid="_x0000_s309459" name="Equation" r:id="rId5" imgW="825500" imgH="393700" progId="Equation.DSMT4">
                  <p:embed/>
                </p:oleObj>
              </mc:Choice>
              <mc:Fallback>
                <p:oleObj name="Equation" r:id="rId5" imgW="8255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810" y="2031876"/>
                        <a:ext cx="1826014"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366151569"/>
              </p:ext>
            </p:extLst>
          </p:nvPr>
        </p:nvGraphicFramePr>
        <p:xfrm>
          <a:off x="5471704" y="2276872"/>
          <a:ext cx="1146992" cy="476672"/>
        </p:xfrm>
        <a:graphic>
          <a:graphicData uri="http://schemas.openxmlformats.org/presentationml/2006/ole">
            <mc:AlternateContent xmlns:mc="http://schemas.openxmlformats.org/markup-compatibility/2006">
              <mc:Choice xmlns:v="urn:schemas-microsoft-com:vml" Requires="v">
                <p:oleObj spid="_x0000_s309460" name="Equation" r:id="rId7" imgW="494870" imgH="203024" progId="Equation.DSMT4">
                  <p:embed/>
                </p:oleObj>
              </mc:Choice>
              <mc:Fallback>
                <p:oleObj name="Equation" r:id="rId7" imgW="494870" imgH="2030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71704" y="2276872"/>
                        <a:ext cx="1146992"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9"/>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877678806"/>
              </p:ext>
            </p:extLst>
          </p:nvPr>
        </p:nvGraphicFramePr>
        <p:xfrm>
          <a:off x="2352600" y="2957673"/>
          <a:ext cx="395536" cy="332656"/>
        </p:xfrm>
        <a:graphic>
          <a:graphicData uri="http://schemas.openxmlformats.org/presentationml/2006/ole">
            <mc:AlternateContent xmlns:mc="http://schemas.openxmlformats.org/markup-compatibility/2006">
              <mc:Choice xmlns:v="urn:schemas-microsoft-com:vml" Requires="v">
                <p:oleObj spid="_x0000_s309461" name="Equation" r:id="rId9" imgW="126835" imgH="139518" progId="Equation.DSMT4">
                  <p:embed/>
                </p:oleObj>
              </mc:Choice>
              <mc:Fallback>
                <p:oleObj name="Equation" r:id="rId9" imgW="126835" imgH="13951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2600" y="2957673"/>
                        <a:ext cx="395536" cy="332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1"/>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711293041"/>
              </p:ext>
            </p:extLst>
          </p:nvPr>
        </p:nvGraphicFramePr>
        <p:xfrm>
          <a:off x="3036169" y="2858281"/>
          <a:ext cx="433671" cy="443680"/>
        </p:xfrm>
        <a:graphic>
          <a:graphicData uri="http://schemas.openxmlformats.org/presentationml/2006/ole">
            <mc:AlternateContent xmlns:mc="http://schemas.openxmlformats.org/markup-compatibility/2006">
              <mc:Choice xmlns:v="urn:schemas-microsoft-com:vml" Requires="v">
                <p:oleObj spid="_x0000_s309462" name="Equation" r:id="rId11" imgW="126725" imgH="177415" progId="Equation.DSMT4">
                  <p:embed/>
                </p:oleObj>
              </mc:Choice>
              <mc:Fallback>
                <p:oleObj name="Equation" r:id="rId11" imgW="126725" imgH="17741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6169" y="2858281"/>
                        <a:ext cx="433671" cy="443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086515079"/>
              </p:ext>
            </p:extLst>
          </p:nvPr>
        </p:nvGraphicFramePr>
        <p:xfrm>
          <a:off x="6554682" y="2884399"/>
          <a:ext cx="441926" cy="450554"/>
        </p:xfrm>
        <a:graphic>
          <a:graphicData uri="http://schemas.openxmlformats.org/presentationml/2006/ole">
            <mc:AlternateContent xmlns:mc="http://schemas.openxmlformats.org/markup-compatibility/2006">
              <mc:Choice xmlns:v="urn:schemas-microsoft-com:vml" Requires="v">
                <p:oleObj spid="_x0000_s309463" name="Equation" r:id="rId13" imgW="164814" imgH="177492" progId="Equation.DSMT4">
                  <p:embed/>
                </p:oleObj>
              </mc:Choice>
              <mc:Fallback>
                <p:oleObj name="Equation" r:id="rId13" imgW="164814" imgH="17749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4682" y="2884399"/>
                        <a:ext cx="441926" cy="450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749995226"/>
              </p:ext>
            </p:extLst>
          </p:nvPr>
        </p:nvGraphicFramePr>
        <p:xfrm>
          <a:off x="7860704" y="2846421"/>
          <a:ext cx="395536" cy="515917"/>
        </p:xfrm>
        <a:graphic>
          <a:graphicData uri="http://schemas.openxmlformats.org/presentationml/2006/ole">
            <mc:AlternateContent xmlns:mc="http://schemas.openxmlformats.org/markup-compatibility/2006">
              <mc:Choice xmlns:v="urn:schemas-microsoft-com:vml" Requires="v">
                <p:oleObj spid="_x0000_s309464" name="Equation" r:id="rId15" imgW="177646" imgH="228402" progId="Equation.DSMT4">
                  <p:embed/>
                </p:oleObj>
              </mc:Choice>
              <mc:Fallback>
                <p:oleObj name="Equation" r:id="rId15" imgW="177646" imgH="22840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60704" y="2846421"/>
                        <a:ext cx="395536" cy="5159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983619549"/>
              </p:ext>
            </p:extLst>
          </p:nvPr>
        </p:nvGraphicFramePr>
        <p:xfrm>
          <a:off x="10202440" y="2753544"/>
          <a:ext cx="936104" cy="511931"/>
        </p:xfrm>
        <a:graphic>
          <a:graphicData uri="http://schemas.openxmlformats.org/presentationml/2006/ole">
            <mc:AlternateContent xmlns:mc="http://schemas.openxmlformats.org/markup-compatibility/2006">
              <mc:Choice xmlns:v="urn:schemas-microsoft-com:vml" Requires="v">
                <p:oleObj spid="_x0000_s309465" name="Equation" r:id="rId17" imgW="419100" imgH="228600" progId="Equation.DSMT4">
                  <p:embed/>
                </p:oleObj>
              </mc:Choice>
              <mc:Fallback>
                <p:oleObj name="Equation" r:id="rId17" imgW="41910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02440" y="2753544"/>
                        <a:ext cx="936104" cy="511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9"/>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矩形 22"/>
          <p:cNvSpPr/>
          <p:nvPr/>
        </p:nvSpPr>
        <p:spPr>
          <a:xfrm>
            <a:off x="6312024" y="3971074"/>
            <a:ext cx="412292" cy="369332"/>
          </a:xfrm>
          <a:prstGeom prst="rect">
            <a:avLst/>
          </a:prstGeom>
        </p:spPr>
        <p:txBody>
          <a:bodyPr wrap="none">
            <a:spAutoFit/>
          </a:bodyPr>
          <a:lstStyle/>
          <a:p>
            <a:r>
              <a:rPr lang="en-US" altLang="zh-CN" dirty="0">
                <a:sym typeface="Symbol"/>
              </a:rPr>
              <a:t></a:t>
            </a:r>
            <a:endParaRPr lang="zh-CN" altLang="en-US" dirty="0"/>
          </a:p>
        </p:txBody>
      </p:sp>
    </p:spTree>
    <p:extLst>
      <p:ext uri="{BB962C8B-B14F-4D97-AF65-F5344CB8AC3E}">
        <p14:creationId xmlns:p14="http://schemas.microsoft.com/office/powerpoint/2010/main" val="31416207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15.4 </a:t>
            </a:r>
            <a:r>
              <a:rPr lang="en-US" altLang="zh-CN" dirty="0" err="1" smtClean="0"/>
              <a:t>Parzen</a:t>
            </a:r>
            <a:r>
              <a:rPr lang="zh-CN" altLang="en-US" dirty="0" smtClean="0"/>
              <a:t>窗法</a:t>
            </a:r>
            <a:endParaRPr lang="zh-CN" altLang="en-US" dirty="0"/>
          </a:p>
        </p:txBody>
      </p:sp>
      <p:sp>
        <p:nvSpPr>
          <p:cNvPr id="3" name="内容占位符 2"/>
          <p:cNvSpPr>
            <a:spLocks noGrp="1"/>
          </p:cNvSpPr>
          <p:nvPr>
            <p:ph idx="1"/>
          </p:nvPr>
        </p:nvSpPr>
        <p:spPr>
          <a:xfrm>
            <a:off x="6953256" y="1066800"/>
            <a:ext cx="3333744" cy="5334000"/>
          </a:xfrm>
        </p:spPr>
        <p:txBody>
          <a:bodyPr/>
          <a:lstStyle/>
          <a:p>
            <a:pPr marL="0" indent="0">
              <a:buNone/>
            </a:pPr>
            <a:endParaRPr lang="zh-CN" altLang="en-US" dirty="0"/>
          </a:p>
          <a:p>
            <a:pPr marL="0" indent="0">
              <a:buNone/>
            </a:pPr>
            <a:r>
              <a:rPr lang="zh-CN" altLang="en-US" dirty="0"/>
              <a:t>		</a:t>
            </a:r>
          </a:p>
          <a:p>
            <a:pPr marL="0" indent="0">
              <a:buNone/>
            </a:pPr>
            <a:r>
              <a:rPr lang="zh-CN" altLang="en-US" dirty="0"/>
              <a:t>	</a:t>
            </a:r>
            <a:endParaRPr lang="en-US" altLang="zh-CN" dirty="0" smtClean="0"/>
          </a:p>
          <a:p>
            <a:pPr marL="0" indent="0">
              <a:buNone/>
            </a:pPr>
            <a:r>
              <a:rPr lang="zh-CN" altLang="en-US" sz="2400" b="1" dirty="0">
                <a:latin typeface="宋体" pitchFamily="2" charset="-122"/>
                <a:ea typeface="宋体" pitchFamily="2" charset="-122"/>
              </a:rPr>
              <a:t>窗函数条件：</a:t>
            </a:r>
            <a:endParaRPr lang="en-US" altLang="zh-CN"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r>
              <a:rPr lang="zh-CN" altLang="en-US" sz="2400" dirty="0"/>
              <a:t>注意到核函数估计和直方图法很相似，但窗的位置是由数据来确定的</a:t>
            </a:r>
            <a:r>
              <a:rPr lang="zh-CN" altLang="en-US" sz="2400" b="1" dirty="0">
                <a:latin typeface="宋体" pitchFamily="2" charset="-122"/>
                <a:ea typeface="宋体" pitchFamily="2" charset="-122"/>
              </a:rPr>
              <a:t>	 </a:t>
            </a:r>
          </a:p>
          <a:p>
            <a:pPr marL="0" indent="0">
              <a:buNone/>
            </a:pPr>
            <a:r>
              <a:rPr lang="zh-CN" altLang="en-US" sz="2400" b="1" dirty="0">
                <a:latin typeface="宋体" pitchFamily="2" charset="-122"/>
                <a:ea typeface="宋体" pitchFamily="2" charset="-122"/>
              </a:rPr>
              <a:t>			   </a:t>
            </a:r>
          </a:p>
          <a:p>
            <a:pPr marL="0" indent="0">
              <a:buNone/>
            </a:pPr>
            <a:endParaRPr lang="zh-CN" altLang="en-US" sz="2400" b="1" dirty="0">
              <a:latin typeface="宋体" pitchFamily="2" charset="-122"/>
              <a:ea typeface="宋体" pitchFamily="2" charset="-122"/>
            </a:endParaRP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59</a:t>
            </a:fld>
            <a:endParaRPr lang="en-US" altLang="zh-CN" dirty="0"/>
          </a:p>
        </p:txBody>
      </p:sp>
      <p:graphicFrame>
        <p:nvGraphicFramePr>
          <p:cNvPr id="5" name="对象 4"/>
          <p:cNvGraphicFramePr>
            <a:graphicFrameLocks noChangeAspect="1"/>
          </p:cNvGraphicFramePr>
          <p:nvPr>
            <p:extLst/>
          </p:nvPr>
        </p:nvGraphicFramePr>
        <p:xfrm>
          <a:off x="6953256" y="1285861"/>
          <a:ext cx="3213624" cy="1000199"/>
        </p:xfrm>
        <a:graphic>
          <a:graphicData uri="http://schemas.openxmlformats.org/presentationml/2006/ole">
            <mc:AlternateContent xmlns:mc="http://schemas.openxmlformats.org/markup-compatibility/2006">
              <mc:Choice xmlns:v="urn:schemas-microsoft-com:vml" Requires="v">
                <p:oleObj spid="_x0000_s310298" name="Equation" r:id="rId3" imgW="1371600" imgH="431800" progId="Equation.DSMT4">
                  <p:embed/>
                </p:oleObj>
              </mc:Choice>
              <mc:Fallback>
                <p:oleObj name="Equation" r:id="rId3" imgW="13716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6" y="1285861"/>
                        <a:ext cx="3213624" cy="1000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1"/>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nvPr>
        </p:nvGraphicFramePr>
        <p:xfrm>
          <a:off x="7311016" y="3214686"/>
          <a:ext cx="1538697" cy="504056"/>
        </p:xfrm>
        <a:graphic>
          <a:graphicData uri="http://schemas.openxmlformats.org/presentationml/2006/ole">
            <mc:AlternateContent xmlns:mc="http://schemas.openxmlformats.org/markup-compatibility/2006">
              <mc:Choice xmlns:v="urn:schemas-microsoft-com:vml" Requires="v">
                <p:oleObj spid="_x0000_s310299" name="Equation" r:id="rId5" imgW="723586" imgH="228501" progId="Equation.DSMT4">
                  <p:embed/>
                </p:oleObj>
              </mc:Choice>
              <mc:Fallback>
                <p:oleObj name="Equation" r:id="rId5" imgW="72358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1016" y="3214686"/>
                        <a:ext cx="1538697"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nvPr>
        </p:nvGraphicFramePr>
        <p:xfrm>
          <a:off x="7239008" y="3934766"/>
          <a:ext cx="1942542" cy="576064"/>
        </p:xfrm>
        <a:graphic>
          <a:graphicData uri="http://schemas.openxmlformats.org/presentationml/2006/ole">
            <mc:AlternateContent xmlns:mc="http://schemas.openxmlformats.org/markup-compatibility/2006">
              <mc:Choice xmlns:v="urn:schemas-microsoft-com:vml" Requires="v">
                <p:oleObj spid="_x0000_s310300" name="Equation" r:id="rId7" imgW="927100" imgH="279400" progId="Equation.DSMT4">
                  <p:embed/>
                </p:oleObj>
              </mc:Choice>
              <mc:Fallback>
                <p:oleObj name="Equation" r:id="rId7" imgW="927100" imgH="279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8" y="3934766"/>
                        <a:ext cx="1942542"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2"/>
          <p:cNvPicPr>
            <a:picLocks noChangeAspect="1" noChangeArrowheads="1"/>
          </p:cNvPicPr>
          <p:nvPr/>
        </p:nvPicPr>
        <p:blipFill>
          <a:blip r:embed="rId9" cstate="print"/>
          <a:srcRect/>
          <a:stretch>
            <a:fillRect/>
          </a:stretch>
        </p:blipFill>
        <p:spPr bwMode="auto">
          <a:xfrm>
            <a:off x="2238348" y="1000108"/>
            <a:ext cx="4127312" cy="5572140"/>
          </a:xfrm>
          <a:prstGeom prst="rect">
            <a:avLst/>
          </a:prstGeom>
          <a:noFill/>
          <a:ln w="9525">
            <a:noFill/>
            <a:miter lim="800000"/>
            <a:headEnd/>
            <a:tailEnd/>
          </a:ln>
        </p:spPr>
      </p:pic>
    </p:spTree>
    <p:extLst>
      <p:ext uri="{BB962C8B-B14F-4D97-AF65-F5344CB8AC3E}">
        <p14:creationId xmlns:p14="http://schemas.microsoft.com/office/powerpoint/2010/main" val="50214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dirty="0"/>
              <a:t> </a:t>
            </a:r>
            <a:r>
              <a:rPr lang="zh-CN" altLang="en-US" dirty="0" smtClean="0"/>
              <a:t>   </a:t>
            </a:r>
            <a:r>
              <a:rPr lang="zh-CN" altLang="en-US" sz="2400" b="1" dirty="0">
                <a:latin typeface="宋体" pitchFamily="2" charset="-122"/>
                <a:ea typeface="宋体" pitchFamily="2" charset="-122"/>
              </a:rPr>
              <a:t>的选择：过大，估计粗糙；过小，可能某些区域中无</a:t>
            </a:r>
            <a:r>
              <a:rPr lang="zh-CN" altLang="en-US" sz="2400" b="1" dirty="0" smtClean="0">
                <a:latin typeface="宋体" pitchFamily="2" charset="-122"/>
                <a:ea typeface="宋体" pitchFamily="2" charset="-122"/>
              </a:rPr>
              <a:t>样本。</a:t>
            </a:r>
            <a:endParaRPr lang="zh-CN" altLang="en-US" sz="2400" b="1" dirty="0">
              <a:latin typeface="宋体" pitchFamily="2" charset="-122"/>
              <a:ea typeface="宋体" pitchFamily="2" charset="-122"/>
            </a:endParaRP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理论结果：</a:t>
            </a:r>
          </a:p>
          <a:p>
            <a:pPr marL="0" indent="0">
              <a:lnSpc>
                <a:spcPct val="150000"/>
              </a:lnSpc>
              <a:spcBef>
                <a:spcPts val="0"/>
              </a:spcBef>
              <a:buNone/>
            </a:pPr>
            <a:r>
              <a:rPr lang="zh-CN" altLang="en-US" sz="2400" b="1" dirty="0">
                <a:latin typeface="宋体" pitchFamily="2" charset="-122"/>
                <a:ea typeface="宋体" pitchFamily="2" charset="-122"/>
              </a:rPr>
              <a:t>     设有一系列包含样本的区域                 ，</a:t>
            </a:r>
            <a:r>
              <a:rPr lang="zh-CN" altLang="en-US" sz="2400" b="1" dirty="0" smtClean="0">
                <a:latin typeface="宋体" pitchFamily="2" charset="-122"/>
                <a:ea typeface="宋体" pitchFamily="2" charset="-122"/>
              </a:rPr>
              <a:t>对   </a:t>
            </a:r>
            <a:r>
              <a:rPr lang="zh-CN" altLang="en-US" sz="2400" b="1" dirty="0">
                <a:latin typeface="宋体" pitchFamily="2" charset="-122"/>
                <a:ea typeface="宋体" pitchFamily="2" charset="-122"/>
              </a:rPr>
              <a:t>采用</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个样本进行估计，对    用</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个，</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。设    包含   个样本，  为   的体积，            为     的第   次估计，有下面的结论：</a:t>
            </a:r>
          </a:p>
          <a:p>
            <a:pPr marL="0" indent="0">
              <a:lnSpc>
                <a:spcPct val="150000"/>
              </a:lnSpc>
              <a:spcBef>
                <a:spcPts val="0"/>
              </a:spcBef>
              <a:buNone/>
            </a:pPr>
            <a:r>
              <a:rPr lang="zh-CN" altLang="en-US" sz="2400" b="1" dirty="0">
                <a:latin typeface="宋体" pitchFamily="2" charset="-122"/>
                <a:ea typeface="宋体" pitchFamily="2" charset="-122"/>
              </a:rPr>
              <a:t>	如果：（</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          ；	（</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          ； （</a:t>
            </a: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 </a:t>
            </a:r>
          </a:p>
          <a:p>
            <a:pPr marL="0" indent="0">
              <a:lnSpc>
                <a:spcPct val="200000"/>
              </a:lnSpc>
              <a:spcBef>
                <a:spcPts val="0"/>
              </a:spcBef>
              <a:buNone/>
            </a:pPr>
            <a:r>
              <a:rPr lang="zh-CN" altLang="en-US" sz="2400" b="1" dirty="0">
                <a:latin typeface="宋体" pitchFamily="2" charset="-122"/>
                <a:ea typeface="宋体" pitchFamily="2" charset="-122"/>
              </a:rPr>
              <a:t>	         则      收敛于     。</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78140581"/>
              </p:ext>
            </p:extLst>
          </p:nvPr>
        </p:nvGraphicFramePr>
        <p:xfrm>
          <a:off x="623392" y="1340768"/>
          <a:ext cx="395536" cy="332656"/>
        </p:xfrm>
        <a:graphic>
          <a:graphicData uri="http://schemas.openxmlformats.org/presentationml/2006/ole">
            <mc:AlternateContent xmlns:mc="http://schemas.openxmlformats.org/markup-compatibility/2006">
              <mc:Choice xmlns:v="urn:schemas-microsoft-com:vml" Requires="v">
                <p:oleObj spid="_x0000_s59145" name="Equation" r:id="rId4" imgW="152202" imgH="177569" progId="Equation.DSMT4">
                  <p:embed/>
                </p:oleObj>
              </mc:Choice>
              <mc:Fallback>
                <p:oleObj name="Equation" r:id="rId4" imgW="152202" imgH="177569" progId="Equation.DSMT4">
                  <p:embed/>
                  <p:pic>
                    <p:nvPicPr>
                      <p:cNvPr id="0" name="Picture 3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392" y="1340768"/>
                        <a:ext cx="395536" cy="332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74293800"/>
              </p:ext>
            </p:extLst>
          </p:nvPr>
        </p:nvGraphicFramePr>
        <p:xfrm>
          <a:off x="5063950" y="2924944"/>
          <a:ext cx="2419469" cy="504056"/>
        </p:xfrm>
        <a:graphic>
          <a:graphicData uri="http://schemas.openxmlformats.org/presentationml/2006/ole">
            <mc:AlternateContent xmlns:mc="http://schemas.openxmlformats.org/markup-compatibility/2006">
              <mc:Choice xmlns:v="urn:schemas-microsoft-com:vml" Requires="v">
                <p:oleObj spid="_x0000_s59146" name="Equation" r:id="rId6" imgW="1104900" imgH="228600" progId="Equation.DSMT4">
                  <p:embed/>
                </p:oleObj>
              </mc:Choice>
              <mc:Fallback>
                <p:oleObj name="Equation" r:id="rId6" imgW="1104900" imgH="228600" progId="Equation.DSMT4">
                  <p:embed/>
                  <p:pic>
                    <p:nvPicPr>
                      <p:cNvPr id="0" name="Picture 3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3950" y="2924944"/>
                        <a:ext cx="241946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99069629"/>
              </p:ext>
            </p:extLst>
          </p:nvPr>
        </p:nvGraphicFramePr>
        <p:xfrm>
          <a:off x="8219728" y="2931030"/>
          <a:ext cx="395536" cy="425962"/>
        </p:xfrm>
        <a:graphic>
          <a:graphicData uri="http://schemas.openxmlformats.org/presentationml/2006/ole">
            <mc:AlternateContent xmlns:mc="http://schemas.openxmlformats.org/markup-compatibility/2006">
              <mc:Choice xmlns:v="urn:schemas-microsoft-com:vml" Requires="v">
                <p:oleObj spid="_x0000_s59147" name="Equation" r:id="rId8" imgW="203024" imgH="215713" progId="Equation.DSMT4">
                  <p:embed/>
                </p:oleObj>
              </mc:Choice>
              <mc:Fallback>
                <p:oleObj name="Equation" r:id="rId8" imgW="203024" imgH="215713" progId="Equation.DSMT4">
                  <p:embed/>
                  <p:pic>
                    <p:nvPicPr>
                      <p:cNvPr id="0" name="Picture 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9728" y="2931030"/>
                        <a:ext cx="395536" cy="4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84960776"/>
              </p:ext>
            </p:extLst>
          </p:nvPr>
        </p:nvGraphicFramePr>
        <p:xfrm>
          <a:off x="1192339" y="3501008"/>
          <a:ext cx="474661" cy="457200"/>
        </p:xfrm>
        <a:graphic>
          <a:graphicData uri="http://schemas.openxmlformats.org/presentationml/2006/ole">
            <mc:AlternateContent xmlns:mc="http://schemas.openxmlformats.org/markup-compatibility/2006">
              <mc:Choice xmlns:v="urn:schemas-microsoft-com:vml" Requires="v">
                <p:oleObj spid="_x0000_s59148" name="Equation" r:id="rId10" imgW="215640" imgH="228600" progId="Equation.DSMT4">
                  <p:embed/>
                </p:oleObj>
              </mc:Choice>
              <mc:Fallback>
                <p:oleObj name="Equation" r:id="rId10" imgW="215640" imgH="228600" progId="Equation.DSMT4">
                  <p:embed/>
                  <p:pic>
                    <p:nvPicPr>
                      <p:cNvPr id="0" name="Picture 3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2339" y="3501008"/>
                        <a:ext cx="474661"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446519341"/>
              </p:ext>
            </p:extLst>
          </p:nvPr>
        </p:nvGraphicFramePr>
        <p:xfrm>
          <a:off x="3855640" y="3436912"/>
          <a:ext cx="476672" cy="476672"/>
        </p:xfrm>
        <a:graphic>
          <a:graphicData uri="http://schemas.openxmlformats.org/presentationml/2006/ole">
            <mc:AlternateContent xmlns:mc="http://schemas.openxmlformats.org/markup-compatibility/2006">
              <mc:Choice xmlns:v="urn:schemas-microsoft-com:vml" Requires="v">
                <p:oleObj spid="_x0000_s59149" name="Equation" r:id="rId12" imgW="228600" imgH="228600" progId="Equation.DSMT4">
                  <p:embed/>
                </p:oleObj>
              </mc:Choice>
              <mc:Fallback>
                <p:oleObj name="Equation" r:id="rId12" imgW="228600" imgH="228600" progId="Equation.DSMT4">
                  <p:embed/>
                  <p:pic>
                    <p:nvPicPr>
                      <p:cNvPr id="0" name="Picture 3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5640" y="3436912"/>
                        <a:ext cx="476672"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239509726"/>
              </p:ext>
            </p:extLst>
          </p:nvPr>
        </p:nvGraphicFramePr>
        <p:xfrm>
          <a:off x="5052392" y="3481536"/>
          <a:ext cx="395536" cy="476672"/>
        </p:xfrm>
        <a:graphic>
          <a:graphicData uri="http://schemas.openxmlformats.org/presentationml/2006/ole">
            <mc:AlternateContent xmlns:mc="http://schemas.openxmlformats.org/markup-compatibility/2006">
              <mc:Choice xmlns:v="urn:schemas-microsoft-com:vml" Requires="v">
                <p:oleObj spid="_x0000_s59150" name="Equation" r:id="rId14" imgW="177646" imgH="228402" progId="Equation.DSMT4">
                  <p:embed/>
                </p:oleObj>
              </mc:Choice>
              <mc:Fallback>
                <p:oleObj name="Equation" r:id="rId14" imgW="177646" imgH="228402" progId="Equation.DSMT4">
                  <p:embed/>
                  <p:pic>
                    <p:nvPicPr>
                      <p:cNvPr id="0" name="Picture 3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2392" y="3481536"/>
                        <a:ext cx="395536"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458146482"/>
              </p:ext>
            </p:extLst>
          </p:nvPr>
        </p:nvGraphicFramePr>
        <p:xfrm>
          <a:off x="6507494" y="3505167"/>
          <a:ext cx="323528" cy="436059"/>
        </p:xfrm>
        <a:graphic>
          <a:graphicData uri="http://schemas.openxmlformats.org/presentationml/2006/ole">
            <mc:AlternateContent xmlns:mc="http://schemas.openxmlformats.org/markup-compatibility/2006">
              <mc:Choice xmlns:v="urn:schemas-microsoft-com:vml" Requires="v">
                <p:oleObj spid="_x0000_s59151" name="Equation" r:id="rId16" imgW="177646" imgH="228402" progId="Equation.DSMT4">
                  <p:embed/>
                </p:oleObj>
              </mc:Choice>
              <mc:Fallback>
                <p:oleObj name="Equation" r:id="rId16" imgW="177646" imgH="228402" progId="Equation.DSMT4">
                  <p:embed/>
                  <p:pic>
                    <p:nvPicPr>
                      <p:cNvPr id="0" name="Picture 3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07494" y="3505167"/>
                        <a:ext cx="323528" cy="436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661938566"/>
              </p:ext>
            </p:extLst>
          </p:nvPr>
        </p:nvGraphicFramePr>
        <p:xfrm>
          <a:off x="7263070" y="3473681"/>
          <a:ext cx="467544" cy="467544"/>
        </p:xfrm>
        <a:graphic>
          <a:graphicData uri="http://schemas.openxmlformats.org/presentationml/2006/ole">
            <mc:AlternateContent xmlns:mc="http://schemas.openxmlformats.org/markup-compatibility/2006">
              <mc:Choice xmlns:v="urn:schemas-microsoft-com:vml" Requires="v">
                <p:oleObj spid="_x0000_s59152" name="Equation" r:id="rId18" imgW="228600" imgH="228600" progId="Equation.DSMT4">
                  <p:embed/>
                </p:oleObj>
              </mc:Choice>
              <mc:Fallback>
                <p:oleObj name="Equation" r:id="rId18" imgW="228600" imgH="228600" progId="Equation.DSMT4">
                  <p:embed/>
                  <p:pic>
                    <p:nvPicPr>
                      <p:cNvPr id="0" name="Picture 3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63070" y="3473681"/>
                        <a:ext cx="467544" cy="467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676077052"/>
              </p:ext>
            </p:extLst>
          </p:nvPr>
        </p:nvGraphicFramePr>
        <p:xfrm>
          <a:off x="8900815" y="3243448"/>
          <a:ext cx="1633537" cy="863600"/>
        </p:xfrm>
        <a:graphic>
          <a:graphicData uri="http://schemas.openxmlformats.org/presentationml/2006/ole">
            <mc:AlternateContent xmlns:mc="http://schemas.openxmlformats.org/markup-compatibility/2006">
              <mc:Choice xmlns:v="urn:schemas-microsoft-com:vml" Requires="v">
                <p:oleObj spid="_x0000_s59153" name="Equation" r:id="rId20" imgW="799920" imgH="431640" progId="Equation.DSMT4">
                  <p:embed/>
                </p:oleObj>
              </mc:Choice>
              <mc:Fallback>
                <p:oleObj name="Equation" r:id="rId20" imgW="799920" imgH="431640" progId="Equation.DSMT4">
                  <p:embed/>
                  <p:pic>
                    <p:nvPicPr>
                      <p:cNvPr id="0" name="Picture 3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900815" y="3243448"/>
                        <a:ext cx="16335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91610211"/>
              </p:ext>
            </p:extLst>
          </p:nvPr>
        </p:nvGraphicFramePr>
        <p:xfrm>
          <a:off x="11133663" y="3489739"/>
          <a:ext cx="720080" cy="443126"/>
        </p:xfrm>
        <a:graphic>
          <a:graphicData uri="http://schemas.openxmlformats.org/presentationml/2006/ole">
            <mc:AlternateContent xmlns:mc="http://schemas.openxmlformats.org/markup-compatibility/2006">
              <mc:Choice xmlns:v="urn:schemas-microsoft-com:vml" Requires="v">
                <p:oleObj spid="_x0000_s59154" name="Equation" r:id="rId22" imgW="330057" imgH="203112" progId="Equation.DSMT4">
                  <p:embed/>
                </p:oleObj>
              </mc:Choice>
              <mc:Fallback>
                <p:oleObj name="Equation" r:id="rId22" imgW="330057" imgH="203112" progId="Equation.DSMT4">
                  <p:embed/>
                  <p:pic>
                    <p:nvPicPr>
                      <p:cNvPr id="0" name="Picture 3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133663" y="3489739"/>
                        <a:ext cx="720080" cy="443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484600293"/>
              </p:ext>
            </p:extLst>
          </p:nvPr>
        </p:nvGraphicFramePr>
        <p:xfrm>
          <a:off x="1192339" y="4107048"/>
          <a:ext cx="395536" cy="332656"/>
        </p:xfrm>
        <a:graphic>
          <a:graphicData uri="http://schemas.openxmlformats.org/presentationml/2006/ole">
            <mc:AlternateContent xmlns:mc="http://schemas.openxmlformats.org/markup-compatibility/2006">
              <mc:Choice xmlns:v="urn:schemas-microsoft-com:vml" Requires="v">
                <p:oleObj spid="_x0000_s59155" name="Equation" r:id="rId24" imgW="126835" imgH="139518" progId="Equation.DSMT4">
                  <p:embed/>
                </p:oleObj>
              </mc:Choice>
              <mc:Fallback>
                <p:oleObj name="Equation" r:id="rId24" imgW="126835" imgH="139518" progId="Equation.DSMT4">
                  <p:embed/>
                  <p:pic>
                    <p:nvPicPr>
                      <p:cNvPr id="0" name="Picture 3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92339" y="4107048"/>
                        <a:ext cx="395536" cy="332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785592899"/>
              </p:ext>
            </p:extLst>
          </p:nvPr>
        </p:nvGraphicFramePr>
        <p:xfrm>
          <a:off x="3097258" y="4580605"/>
          <a:ext cx="1516764" cy="648072"/>
        </p:xfrm>
        <a:graphic>
          <a:graphicData uri="http://schemas.openxmlformats.org/presentationml/2006/ole">
            <mc:AlternateContent xmlns:mc="http://schemas.openxmlformats.org/markup-compatibility/2006">
              <mc:Choice xmlns:v="urn:schemas-microsoft-com:vml" Requires="v">
                <p:oleObj spid="_x0000_s59156" name="Equation" r:id="rId26" imgW="660400" imgH="279400" progId="Equation.DSMT4">
                  <p:embed/>
                </p:oleObj>
              </mc:Choice>
              <mc:Fallback>
                <p:oleObj name="Equation" r:id="rId26" imgW="660400" imgH="279400" progId="Equation.DSMT4">
                  <p:embed/>
                  <p:pic>
                    <p:nvPicPr>
                      <p:cNvPr id="0" name="Picture 32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97258" y="4580605"/>
                        <a:ext cx="1516764"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3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3725830067"/>
              </p:ext>
            </p:extLst>
          </p:nvPr>
        </p:nvGraphicFramePr>
        <p:xfrm>
          <a:off x="5750901" y="4612177"/>
          <a:ext cx="1512169" cy="616500"/>
        </p:xfrm>
        <a:graphic>
          <a:graphicData uri="http://schemas.openxmlformats.org/presentationml/2006/ole">
            <mc:AlternateContent xmlns:mc="http://schemas.openxmlformats.org/markup-compatibility/2006">
              <mc:Choice xmlns:v="urn:schemas-microsoft-com:vml" Requires="v">
                <p:oleObj spid="_x0000_s59157" name="Equation" r:id="rId28" imgW="685800" imgH="279400" progId="Equation.DSMT4">
                  <p:embed/>
                </p:oleObj>
              </mc:Choice>
              <mc:Fallback>
                <p:oleObj name="Equation" r:id="rId28" imgW="685800" imgH="279400" progId="Equation.DSMT4">
                  <p:embed/>
                  <p:pic>
                    <p:nvPicPr>
                      <p:cNvPr id="0" name="Picture 32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50901" y="4612177"/>
                        <a:ext cx="1512169" cy="61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2081509335"/>
              </p:ext>
            </p:extLst>
          </p:nvPr>
        </p:nvGraphicFramePr>
        <p:xfrm>
          <a:off x="8641702" y="4317820"/>
          <a:ext cx="1587308" cy="936104"/>
        </p:xfrm>
        <a:graphic>
          <a:graphicData uri="http://schemas.openxmlformats.org/presentationml/2006/ole">
            <mc:AlternateContent xmlns:mc="http://schemas.openxmlformats.org/markup-compatibility/2006">
              <mc:Choice xmlns:v="urn:schemas-microsoft-com:vml" Requires="v">
                <p:oleObj spid="_x0000_s59158" name="Equation" r:id="rId30" imgW="685502" imgH="406224" progId="Equation.DSMT4">
                  <p:embed/>
                </p:oleObj>
              </mc:Choice>
              <mc:Fallback>
                <p:oleObj name="Equation" r:id="rId30" imgW="685502" imgH="406224" progId="Equation.DSMT4">
                  <p:embed/>
                  <p:pic>
                    <p:nvPicPr>
                      <p:cNvPr id="0" name="Picture 32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641702" y="4317820"/>
                        <a:ext cx="1587308"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2327591343"/>
              </p:ext>
            </p:extLst>
          </p:nvPr>
        </p:nvGraphicFramePr>
        <p:xfrm>
          <a:off x="3097258" y="5287356"/>
          <a:ext cx="936104" cy="527382"/>
        </p:xfrm>
        <a:graphic>
          <a:graphicData uri="http://schemas.openxmlformats.org/presentationml/2006/ole">
            <mc:AlternateContent xmlns:mc="http://schemas.openxmlformats.org/markup-compatibility/2006">
              <mc:Choice xmlns:v="urn:schemas-microsoft-com:vml" Requires="v">
                <p:oleObj spid="_x0000_s59159" name="Equation" r:id="rId32" imgW="406224" imgH="228501" progId="Equation.DSMT4">
                  <p:embed/>
                </p:oleObj>
              </mc:Choice>
              <mc:Fallback>
                <p:oleObj name="Equation" r:id="rId32" imgW="406224" imgH="228501" progId="Equation.DSMT4">
                  <p:embed/>
                  <p:pic>
                    <p:nvPicPr>
                      <p:cNvPr id="0" name="Picture 3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97258" y="5287356"/>
                        <a:ext cx="936104" cy="527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4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3595208429"/>
              </p:ext>
            </p:extLst>
          </p:nvPr>
        </p:nvGraphicFramePr>
        <p:xfrm>
          <a:off x="5009172" y="5253924"/>
          <a:ext cx="785107" cy="476672"/>
        </p:xfrm>
        <a:graphic>
          <a:graphicData uri="http://schemas.openxmlformats.org/presentationml/2006/ole">
            <mc:AlternateContent xmlns:mc="http://schemas.openxmlformats.org/markup-compatibility/2006">
              <mc:Choice xmlns:v="urn:schemas-microsoft-com:vml" Requires="v">
                <p:oleObj spid="_x0000_s59160" name="Equation" r:id="rId34" imgW="330057" imgH="203112" progId="Equation.DSMT4">
                  <p:embed/>
                </p:oleObj>
              </mc:Choice>
              <mc:Fallback>
                <p:oleObj name="Equation" r:id="rId34" imgW="330057" imgH="203112" progId="Equation.DSMT4">
                  <p:embed/>
                  <p:pic>
                    <p:nvPicPr>
                      <p:cNvPr id="0" name="Picture 32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009172" y="5253924"/>
                        <a:ext cx="785107"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7124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15.4 </a:t>
            </a:r>
            <a:r>
              <a:rPr lang="en-US" altLang="zh-CN" dirty="0" err="1" smtClean="0"/>
              <a:t>Parzen</a:t>
            </a:r>
            <a:r>
              <a:rPr lang="zh-CN" altLang="en-US" dirty="0" smtClean="0"/>
              <a:t>窗法</a:t>
            </a:r>
            <a:endParaRPr lang="zh-CN" altLang="en-US" dirty="0"/>
          </a:p>
        </p:txBody>
      </p:sp>
      <p:sp>
        <p:nvSpPr>
          <p:cNvPr id="3" name="内容占位符 2"/>
          <p:cNvSpPr>
            <a:spLocks noGrp="1"/>
          </p:cNvSpPr>
          <p:nvPr>
            <p:ph idx="1"/>
          </p:nvPr>
        </p:nvSpPr>
        <p:spPr>
          <a:xfrm>
            <a:off x="1828800" y="1452586"/>
            <a:ext cx="8458200" cy="5334000"/>
          </a:xfrm>
        </p:spPr>
        <p:txBody>
          <a:bodyPr/>
          <a:lstStyle/>
          <a:p>
            <a:pPr marL="0" indent="0">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）超立方体窗（方窗）</a:t>
            </a:r>
          </a:p>
          <a:p>
            <a:pPr marL="0" indent="0">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buNone/>
            </a:pPr>
            <a:endParaRPr lang="zh-CN" altLang="en-US"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为超立方体棱长， </a:t>
            </a:r>
          </a:p>
          <a:p>
            <a:pPr marL="0" indent="0">
              <a:buNone/>
            </a:pPr>
            <a:endParaRPr lang="zh-CN" altLang="en-US"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）正态窗（高斯窗）</a:t>
            </a:r>
          </a:p>
          <a:p>
            <a:pPr marL="0" indent="0">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a:t>
            </a:r>
          </a:p>
          <a:p>
            <a:pPr marL="0" indent="0">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buNone/>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一维标准正态： </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60</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2639616" y="1870570"/>
          <a:ext cx="6116449" cy="1368153"/>
        </p:xfrm>
        <a:graphic>
          <a:graphicData uri="http://schemas.openxmlformats.org/presentationml/2006/ole">
            <mc:AlternateContent xmlns:mc="http://schemas.openxmlformats.org/markup-compatibility/2006">
              <mc:Choice xmlns:v="urn:schemas-microsoft-com:vml" Requires="v">
                <p:oleObj spid="_x0000_s311346" name="Equation" r:id="rId3" imgW="2933700" imgH="660400" progId="Equation.DSMT4">
                  <p:embed/>
                </p:oleObj>
              </mc:Choice>
              <mc:Fallback>
                <p:oleObj name="Equation" r:id="rId3" imgW="2933700" imgH="660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870570"/>
                        <a:ext cx="6116449" cy="1368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3647728" y="3238722"/>
          <a:ext cx="432048" cy="432048"/>
        </p:xfrm>
        <a:graphic>
          <a:graphicData uri="http://schemas.openxmlformats.org/presentationml/2006/ole">
            <mc:AlternateContent xmlns:mc="http://schemas.openxmlformats.org/markup-compatibility/2006">
              <mc:Choice xmlns:v="urn:schemas-microsoft-com:vml" Requires="v">
                <p:oleObj spid="_x0000_s311347" name="Equation" r:id="rId5" imgW="126725" imgH="177415" progId="Equation.DSMT4">
                  <p:embed/>
                </p:oleObj>
              </mc:Choice>
              <mc:Fallback>
                <p:oleObj name="Equation" r:id="rId5" imgW="126725" imgH="17741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7728" y="3238722"/>
                        <a:ext cx="43204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6744073" y="3194098"/>
          <a:ext cx="1083345" cy="476672"/>
        </p:xfrm>
        <a:graphic>
          <a:graphicData uri="http://schemas.openxmlformats.org/presentationml/2006/ole">
            <mc:AlternateContent xmlns:mc="http://schemas.openxmlformats.org/markup-compatibility/2006">
              <mc:Choice xmlns:v="urn:schemas-microsoft-com:vml" Requires="v">
                <p:oleObj spid="_x0000_s311348" name="Equation" r:id="rId7" imgW="457002" imgH="203112" progId="Equation.DSMT4">
                  <p:embed/>
                </p:oleObj>
              </mc:Choice>
              <mc:Fallback>
                <p:oleObj name="Equation" r:id="rId7" imgW="457002"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4073" y="3194098"/>
                        <a:ext cx="1083345" cy="476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1847528" y="4678882"/>
          <a:ext cx="6652589" cy="936105"/>
        </p:xfrm>
        <a:graphic>
          <a:graphicData uri="http://schemas.openxmlformats.org/presentationml/2006/ole">
            <mc:AlternateContent xmlns:mc="http://schemas.openxmlformats.org/markup-compatibility/2006">
              <mc:Choice xmlns:v="urn:schemas-microsoft-com:vml" Requires="v">
                <p:oleObj spid="_x0000_s311349" name="Equation" r:id="rId9" imgW="3543300" imgH="508000" progId="Equation.DSMT4">
                  <p:embed/>
                </p:oleObj>
              </mc:Choice>
              <mc:Fallback>
                <p:oleObj name="Equation" r:id="rId9" imgW="3543300" imgH="508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528" y="4678882"/>
                        <a:ext cx="6652589" cy="936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8760296" y="4894906"/>
          <a:ext cx="1512168" cy="504056"/>
        </p:xfrm>
        <a:graphic>
          <a:graphicData uri="http://schemas.openxmlformats.org/presentationml/2006/ole">
            <mc:AlternateContent xmlns:mc="http://schemas.openxmlformats.org/markup-compatibility/2006">
              <mc:Choice xmlns:v="urn:schemas-microsoft-com:vml" Requires="v">
                <p:oleObj spid="_x0000_s311350" name="Equation" r:id="rId11" imgW="698500" imgH="228600" progId="Equation.DSMT4">
                  <p:embed/>
                </p:oleObj>
              </mc:Choice>
              <mc:Fallback>
                <p:oleObj name="Equation" r:id="rId11" imgW="6985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60296" y="4894906"/>
                        <a:ext cx="1512168"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4943873" y="5614986"/>
          <a:ext cx="4666545" cy="936104"/>
        </p:xfrm>
        <a:graphic>
          <a:graphicData uri="http://schemas.openxmlformats.org/presentationml/2006/ole">
            <mc:AlternateContent xmlns:mc="http://schemas.openxmlformats.org/markup-compatibility/2006">
              <mc:Choice xmlns:v="urn:schemas-microsoft-com:vml" Requires="v">
                <p:oleObj spid="_x0000_s311351" name="Equation" r:id="rId13" imgW="2133600" imgH="431800" progId="Equation.DSMT4">
                  <p:embed/>
                </p:oleObj>
              </mc:Choice>
              <mc:Fallback>
                <p:oleObj name="Equation" r:id="rId13" imgW="2133600" imgH="431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3873" y="5614986"/>
                        <a:ext cx="4666545"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024035" y="967072"/>
            <a:ext cx="2040943" cy="461665"/>
          </a:xfrm>
          <a:prstGeom prst="rect">
            <a:avLst/>
          </a:prstGeom>
        </p:spPr>
        <p:txBody>
          <a:bodyPr wrap="none">
            <a:spAutoFit/>
          </a:bodyPr>
          <a:lstStyle/>
          <a:p>
            <a:r>
              <a:rPr lang="zh-CN" altLang="en-US" sz="2400" b="1" dirty="0">
                <a:latin typeface="宋体" pitchFamily="2" charset="-122"/>
                <a:ea typeface="宋体" pitchFamily="2" charset="-122"/>
              </a:rPr>
              <a:t>常用窗函数：</a:t>
            </a:r>
          </a:p>
        </p:txBody>
      </p:sp>
    </p:spTree>
    <p:extLst>
      <p:ext uri="{BB962C8B-B14F-4D97-AF65-F5344CB8AC3E}">
        <p14:creationId xmlns:p14="http://schemas.microsoft.com/office/powerpoint/2010/main" val="16776659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15.4 </a:t>
            </a:r>
            <a:r>
              <a:rPr lang="en-US" altLang="zh-CN" dirty="0" err="1" smtClean="0"/>
              <a:t>Parzen</a:t>
            </a:r>
            <a:r>
              <a:rPr lang="zh-CN" altLang="en-US" dirty="0" smtClean="0"/>
              <a:t>窗法</a:t>
            </a:r>
            <a:endParaRPr lang="zh-CN" altLang="en-US" dirty="0"/>
          </a:p>
        </p:txBody>
      </p:sp>
      <p:sp>
        <p:nvSpPr>
          <p:cNvPr id="3" name="内容占位符 2"/>
          <p:cNvSpPr>
            <a:spLocks noGrp="1"/>
          </p:cNvSpPr>
          <p:nvPr>
            <p:ph idx="1"/>
          </p:nvPr>
        </p:nvSpPr>
        <p:spPr/>
        <p:txBody>
          <a:bodyPr/>
          <a:lstStyle/>
          <a:p>
            <a:pPr marL="0" indent="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）超球窗</a:t>
            </a:r>
            <a:endParaRPr lang="en-US" altLang="zh-CN" sz="2400" b="1" dirty="0">
              <a:latin typeface="宋体" pitchFamily="2" charset="-122"/>
              <a:ea typeface="宋体" pitchFamily="2" charset="-122"/>
            </a:endParaRPr>
          </a:p>
          <a:p>
            <a:pPr marL="0" indent="0">
              <a:buNone/>
            </a:pPr>
            <a:endParaRPr lang="zh-CN" altLang="en-US"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   ：超球体积，半径    ）</a:t>
            </a:r>
          </a:p>
          <a:p>
            <a:pPr marL="0" indent="0">
              <a:buNone/>
            </a:pP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窗宽的选择： </a:t>
            </a:r>
          </a:p>
          <a:p>
            <a:pPr>
              <a:buFont typeface="Wingdings" pitchFamily="2" charset="2"/>
              <a:buChar char="l"/>
            </a:pPr>
            <a:r>
              <a:rPr lang="zh-CN" altLang="en-US" sz="2400" b="1" dirty="0">
                <a:latin typeface="宋体" pitchFamily="2" charset="-122"/>
                <a:ea typeface="宋体" pitchFamily="2" charset="-122"/>
              </a:rPr>
              <a:t>样本数少则选大些，样本数多则选小些，</a:t>
            </a:r>
          </a:p>
          <a:p>
            <a:pPr marL="0" indent="0">
              <a:buNone/>
            </a:pPr>
            <a:r>
              <a:rPr lang="zh-CN" altLang="en-US" sz="2400" b="1" dirty="0">
                <a:latin typeface="宋体" pitchFamily="2" charset="-122"/>
                <a:ea typeface="宋体" pitchFamily="2" charset="-122"/>
              </a:rPr>
              <a:t>		 比如选 		 </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61</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515888" y="1484784"/>
          <a:ext cx="3844272" cy="1080616"/>
        </p:xfrm>
        <a:graphic>
          <a:graphicData uri="http://schemas.openxmlformats.org/presentationml/2006/ole">
            <mc:AlternateContent xmlns:mc="http://schemas.openxmlformats.org/markup-compatibility/2006">
              <mc:Choice xmlns:v="urn:schemas-microsoft-com:vml" Requires="v">
                <p:oleObj spid="_x0000_s312362" name="Equation" r:id="rId3" imgW="1955520" imgH="558720" progId="Equation.DSMT4">
                  <p:embed/>
                </p:oleObj>
              </mc:Choice>
              <mc:Fallback>
                <p:oleObj name="Equation" r:id="rId3" imgW="1955520" imgH="55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88" y="1484784"/>
                        <a:ext cx="3844272" cy="1080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4620344" y="1997954"/>
          <a:ext cx="323528" cy="359476"/>
        </p:xfrm>
        <a:graphic>
          <a:graphicData uri="http://schemas.openxmlformats.org/presentationml/2006/ole">
            <mc:AlternateContent xmlns:mc="http://schemas.openxmlformats.org/markup-compatibility/2006">
              <mc:Choice xmlns:v="urn:schemas-microsoft-com:vml" Requires="v">
                <p:oleObj spid="_x0000_s312363" name="Equation" r:id="rId5" imgW="152202" imgH="177569" progId="Equation.DSMT4">
                  <p:embed/>
                </p:oleObj>
              </mc:Choice>
              <mc:Fallback>
                <p:oleObj name="Equation" r:id="rId5" imgW="152202" imgH="17756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0344" y="1997954"/>
                        <a:ext cx="323528" cy="359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7716688" y="2000240"/>
          <a:ext cx="395536" cy="404664"/>
        </p:xfrm>
        <a:graphic>
          <a:graphicData uri="http://schemas.openxmlformats.org/presentationml/2006/ole">
            <mc:AlternateContent xmlns:mc="http://schemas.openxmlformats.org/markup-compatibility/2006">
              <mc:Choice xmlns:v="urn:schemas-microsoft-com:vml" Requires="v">
                <p:oleObj spid="_x0000_s312364" name="Equation" r:id="rId7" imgW="152268" imgH="164957" progId="Equation.DSMT4">
                  <p:embed/>
                </p:oleObj>
              </mc:Choice>
              <mc:Fallback>
                <p:oleObj name="Equation" r:id="rId7" imgW="152268" imgH="16495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6688" y="2000240"/>
                        <a:ext cx="395536"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3638134" y="3635677"/>
          <a:ext cx="1444052" cy="504056"/>
        </p:xfrm>
        <a:graphic>
          <a:graphicData uri="http://schemas.openxmlformats.org/presentationml/2006/ole">
            <mc:AlternateContent xmlns:mc="http://schemas.openxmlformats.org/markup-compatibility/2006">
              <mc:Choice xmlns:v="urn:schemas-microsoft-com:vml" Requires="v">
                <p:oleObj spid="_x0000_s312365" name="Equation" r:id="rId9" imgW="672808" imgH="228501" progId="Equation.DSMT4">
                  <p:embed/>
                </p:oleObj>
              </mc:Choice>
              <mc:Fallback>
                <p:oleObj name="Equation" r:id="rId9" imgW="672808"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8134" y="3635677"/>
                        <a:ext cx="1444052"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5373125" y="3635677"/>
          <a:ext cx="1344149" cy="504056"/>
        </p:xfrm>
        <a:graphic>
          <a:graphicData uri="http://schemas.openxmlformats.org/presentationml/2006/ole">
            <mc:AlternateContent xmlns:mc="http://schemas.openxmlformats.org/markup-compatibility/2006">
              <mc:Choice xmlns:v="urn:schemas-microsoft-com:vml" Requires="v">
                <p:oleObj spid="_x0000_s312366" name="Equation" r:id="rId11" imgW="545626" imgH="203024" progId="Equation.DSMT4">
                  <p:embed/>
                </p:oleObj>
              </mc:Choice>
              <mc:Fallback>
                <p:oleObj name="Equation" r:id="rId11" imgW="545626" imgH="20302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3125" y="3635677"/>
                        <a:ext cx="134414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3609" name="Picture 121"/>
          <p:cNvPicPr>
            <a:picLocks noChangeAspect="1" noChangeArrowheads="1"/>
          </p:cNvPicPr>
          <p:nvPr/>
        </p:nvPicPr>
        <p:blipFill>
          <a:blip r:embed="rId13" cstate="print"/>
          <a:srcRect/>
          <a:stretch>
            <a:fillRect/>
          </a:stretch>
        </p:blipFill>
        <p:spPr bwMode="auto">
          <a:xfrm>
            <a:off x="2452662" y="4286257"/>
            <a:ext cx="7634282" cy="2513095"/>
          </a:xfrm>
          <a:prstGeom prst="rect">
            <a:avLst/>
          </a:prstGeom>
          <a:noFill/>
          <a:ln w="9525">
            <a:noFill/>
            <a:miter lim="800000"/>
            <a:headEnd/>
            <a:tailEnd/>
          </a:ln>
          <a:effectLst/>
        </p:spPr>
      </p:pic>
    </p:spTree>
    <p:extLst>
      <p:ext uri="{BB962C8B-B14F-4D97-AF65-F5344CB8AC3E}">
        <p14:creationId xmlns:p14="http://schemas.microsoft.com/office/powerpoint/2010/main" val="32109762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15.4 </a:t>
            </a:r>
            <a:r>
              <a:rPr lang="en-US" altLang="zh-CN" dirty="0" err="1" smtClean="0"/>
              <a:t>Parzen</a:t>
            </a:r>
            <a:r>
              <a:rPr lang="zh-CN" altLang="en-US" dirty="0" smtClean="0"/>
              <a:t>窗法</a:t>
            </a:r>
            <a:endParaRPr lang="zh-CN" altLang="en-US" dirty="0"/>
          </a:p>
        </p:txBody>
      </p:sp>
      <p:sp>
        <p:nvSpPr>
          <p:cNvPr id="3" name="内容占位符 2"/>
          <p:cNvSpPr>
            <a:spLocks noGrp="1"/>
          </p:cNvSpPr>
          <p:nvPr>
            <p:ph idx="1"/>
          </p:nvPr>
        </p:nvSpPr>
        <p:spPr>
          <a:xfrm>
            <a:off x="1828800" y="1066800"/>
            <a:ext cx="8839200" cy="5334000"/>
          </a:xfrm>
        </p:spPr>
        <p:txBody>
          <a:bodyPr/>
          <a:lstStyle/>
          <a:p>
            <a:pPr marL="0" indent="0">
              <a:lnSpc>
                <a:spcPct val="150000"/>
              </a:lnSpc>
              <a:buNone/>
            </a:pPr>
            <a:endParaRPr lang="en-US" altLang="zh-CN" sz="2400" b="1" dirty="0">
              <a:latin typeface="宋体" pitchFamily="2" charset="-122"/>
              <a:ea typeface="宋体" pitchFamily="2" charset="-122"/>
            </a:endParaRPr>
          </a:p>
          <a:p>
            <a:pPr marL="0" indent="0">
              <a:lnSpc>
                <a:spcPct val="150000"/>
              </a:lnSpc>
              <a:buNone/>
            </a:pPr>
            <a:endParaRPr lang="en-US" altLang="zh-CN" sz="2400" b="1" dirty="0">
              <a:latin typeface="宋体" pitchFamily="2" charset="-122"/>
              <a:ea typeface="宋体" pitchFamily="2" charset="-122"/>
            </a:endParaRPr>
          </a:p>
          <a:p>
            <a:pPr algn="just">
              <a:buClr>
                <a:schemeClr val="accent1"/>
              </a:buClr>
              <a:buSzPct val="65000"/>
              <a:buFont typeface="Wingdings" pitchFamily="2" charset="2"/>
              <a:buChar char="l"/>
            </a:pPr>
            <a:endParaRPr lang="en-US" altLang="zh-CN" sz="2400" dirty="0"/>
          </a:p>
          <a:p>
            <a:pPr algn="just">
              <a:buClr>
                <a:schemeClr val="accent1"/>
              </a:buClr>
              <a:buSzPct val="65000"/>
              <a:buFont typeface="Wingdings" pitchFamily="2" charset="2"/>
              <a:buChar char="l"/>
            </a:pPr>
            <a:endParaRPr lang="en-US" altLang="zh-CN" sz="2400" dirty="0"/>
          </a:p>
          <a:p>
            <a:pPr algn="just">
              <a:buClr>
                <a:schemeClr val="accent1"/>
              </a:buClr>
              <a:buSzPct val="65000"/>
              <a:buFont typeface="Wingdings" pitchFamily="2" charset="2"/>
              <a:buChar char="l"/>
            </a:pPr>
            <a:endParaRPr lang="en-US" altLang="zh-CN" sz="2400" dirty="0"/>
          </a:p>
          <a:p>
            <a:pPr algn="just">
              <a:buClr>
                <a:schemeClr val="accent1"/>
              </a:buClr>
              <a:buSzPct val="65000"/>
              <a:buFont typeface="Wingdings" pitchFamily="2" charset="2"/>
              <a:buChar char="l"/>
            </a:pPr>
            <a:r>
              <a:rPr lang="zh-CN" altLang="en-US" sz="2400" dirty="0"/>
              <a:t>窗长度</a:t>
            </a:r>
            <a:r>
              <a:rPr lang="el-GR" altLang="zh-CN" sz="2400" dirty="0"/>
              <a:t>ρ</a:t>
            </a:r>
            <a:r>
              <a:rPr lang="zh-CN" altLang="en-US" sz="2400" dirty="0"/>
              <a:t>对概率密度估计值</a:t>
            </a:r>
            <a:r>
              <a:rPr lang="en-US" altLang="zh-CN" sz="2400" dirty="0" err="1"/>
              <a:t>p</a:t>
            </a:r>
            <a:r>
              <a:rPr lang="en-US" altLang="zh-CN" sz="2400" baseline="-30000" dirty="0" err="1"/>
              <a:t>N</a:t>
            </a:r>
            <a:r>
              <a:rPr lang="en-US" altLang="zh-CN" sz="2400" dirty="0"/>
              <a:t>(x)</a:t>
            </a:r>
            <a:r>
              <a:rPr lang="zh-CN" altLang="en-US" sz="2400" dirty="0"/>
              <a:t>的影响</a:t>
            </a:r>
          </a:p>
          <a:p>
            <a:pPr algn="just">
              <a:buClr>
                <a:schemeClr val="accent1"/>
              </a:buClr>
              <a:buSzPct val="65000"/>
              <a:buNone/>
            </a:pPr>
            <a:r>
              <a:rPr lang="zh-CN" altLang="en-US" sz="2400" dirty="0"/>
              <a:t>若</a:t>
            </a:r>
            <a:r>
              <a:rPr lang="el-GR" altLang="zh-CN" sz="2400" dirty="0"/>
              <a:t>ρ</a:t>
            </a:r>
            <a:r>
              <a:rPr lang="zh-CN" altLang="en-US" sz="2400" dirty="0"/>
              <a:t>太大</a:t>
            </a:r>
            <a:r>
              <a:rPr lang="en-US" altLang="zh-CN" sz="2400" dirty="0"/>
              <a:t>, </a:t>
            </a:r>
            <a:r>
              <a:rPr lang="en-US" altLang="zh-CN" sz="2400" dirty="0" err="1"/>
              <a:t>p</a:t>
            </a:r>
            <a:r>
              <a:rPr lang="en-US" altLang="zh-CN" sz="2400" baseline="-30000" dirty="0" err="1"/>
              <a:t>N</a:t>
            </a:r>
            <a:r>
              <a:rPr lang="en-US" altLang="zh-CN" sz="2400" dirty="0"/>
              <a:t>(x)</a:t>
            </a:r>
            <a:r>
              <a:rPr lang="zh-CN" altLang="en-US" sz="2400" dirty="0"/>
              <a:t>是</a:t>
            </a:r>
            <a:r>
              <a:rPr lang="en-US" altLang="zh-CN" sz="2400" dirty="0"/>
              <a:t>p(x)</a:t>
            </a:r>
            <a:r>
              <a:rPr lang="zh-CN" altLang="en-US" sz="2400" dirty="0"/>
              <a:t>的一个平坦、分辨率低的估计</a:t>
            </a:r>
            <a:r>
              <a:rPr lang="en-US" altLang="zh-CN" sz="2400" dirty="0"/>
              <a:t>, </a:t>
            </a:r>
            <a:r>
              <a:rPr lang="zh-CN" altLang="en-US" sz="2400" dirty="0"/>
              <a:t>有平均误差</a:t>
            </a:r>
          </a:p>
          <a:p>
            <a:pPr algn="just">
              <a:buClr>
                <a:schemeClr val="accent1"/>
              </a:buClr>
              <a:buSzPct val="65000"/>
              <a:buNone/>
            </a:pPr>
            <a:r>
              <a:rPr lang="zh-CN" altLang="en-US" sz="2400" dirty="0"/>
              <a:t>若</a:t>
            </a:r>
            <a:r>
              <a:rPr lang="el-GR" altLang="zh-CN" sz="2400" dirty="0"/>
              <a:t>ρ</a:t>
            </a:r>
            <a:r>
              <a:rPr lang="zh-CN" altLang="en-US" sz="2400" dirty="0"/>
              <a:t>太小</a:t>
            </a:r>
            <a:r>
              <a:rPr lang="en-US" altLang="zh-CN" sz="2400" dirty="0"/>
              <a:t>, </a:t>
            </a:r>
            <a:r>
              <a:rPr lang="en-US" altLang="zh-CN" sz="2400" dirty="0" err="1"/>
              <a:t>p</a:t>
            </a:r>
            <a:r>
              <a:rPr lang="en-US" altLang="zh-CN" sz="2400" baseline="-30000" dirty="0" err="1"/>
              <a:t>N</a:t>
            </a:r>
            <a:r>
              <a:rPr lang="en-US" altLang="zh-CN" sz="2400" dirty="0"/>
              <a:t>(x)</a:t>
            </a:r>
            <a:r>
              <a:rPr lang="zh-CN" altLang="en-US" sz="2400" dirty="0"/>
              <a:t>是</a:t>
            </a:r>
            <a:r>
              <a:rPr lang="en-US" altLang="zh-CN" sz="2400" dirty="0"/>
              <a:t>p(x)</a:t>
            </a:r>
            <a:r>
              <a:rPr lang="zh-CN" altLang="en-US" sz="2400" dirty="0"/>
              <a:t>的一个不稳定的起伏大的估计</a:t>
            </a:r>
            <a:r>
              <a:rPr lang="en-US" altLang="zh-CN" sz="2400" dirty="0"/>
              <a:t>,</a:t>
            </a:r>
            <a:r>
              <a:rPr lang="zh-CN" altLang="en-US" sz="2400" dirty="0"/>
              <a:t>有噪声误差</a:t>
            </a:r>
          </a:p>
          <a:p>
            <a:pPr marL="0" indent="0">
              <a:lnSpc>
                <a:spcPct val="120000"/>
              </a:lnSpc>
              <a:buNone/>
            </a:pPr>
            <a:r>
              <a:rPr lang="en-US" altLang="zh-CN" sz="2400" b="1" dirty="0" err="1">
                <a:latin typeface="宋体" pitchFamily="2" charset="-122"/>
                <a:ea typeface="宋体" pitchFamily="2" charset="-122"/>
              </a:rPr>
              <a:t>Parzen</a:t>
            </a:r>
            <a:r>
              <a:rPr lang="zh-CN" altLang="en-US" sz="2400" b="1" dirty="0">
                <a:latin typeface="宋体" pitchFamily="2" charset="-122"/>
                <a:ea typeface="宋体" pitchFamily="2" charset="-122"/>
              </a:rPr>
              <a:t>窗估计的性质：</a:t>
            </a:r>
          </a:p>
          <a:p>
            <a:pPr marL="0" indent="0">
              <a:lnSpc>
                <a:spcPct val="120000"/>
              </a:lnSpc>
              <a:buNone/>
            </a:pPr>
            <a:r>
              <a:rPr lang="zh-CN" altLang="en-US" sz="2400" b="1" dirty="0">
                <a:latin typeface="宋体" pitchFamily="2" charset="-122"/>
                <a:ea typeface="宋体" pitchFamily="2" charset="-122"/>
              </a:rPr>
              <a:t>在满足一定的条件下，估计量       是渐近无偏和平方误差一致的。条件是：</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62</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6024562" y="5500703"/>
          <a:ext cx="864096" cy="471325"/>
        </p:xfrm>
        <a:graphic>
          <a:graphicData uri="http://schemas.openxmlformats.org/presentationml/2006/ole">
            <mc:AlternateContent xmlns:mc="http://schemas.openxmlformats.org/markup-compatibility/2006">
              <mc:Choice xmlns:v="urn:schemas-microsoft-com:vml" Requires="v">
                <p:oleObj spid="_x0000_s313354" name="Equation" r:id="rId3" imgW="431613" imgH="228501" progId="Equation.DSMT4">
                  <p:embed/>
                </p:oleObj>
              </mc:Choice>
              <mc:Fallback>
                <p:oleObj name="Equation" r:id="rId3" imgW="431613"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4562" y="5500703"/>
                        <a:ext cx="864096" cy="47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7576" name="Picture 8"/>
          <p:cNvPicPr>
            <a:picLocks noChangeAspect="1" noChangeArrowheads="1"/>
          </p:cNvPicPr>
          <p:nvPr/>
        </p:nvPicPr>
        <p:blipFill>
          <a:blip r:embed="rId5" cstate="print"/>
          <a:srcRect/>
          <a:stretch>
            <a:fillRect/>
          </a:stretch>
        </p:blipFill>
        <p:spPr bwMode="auto">
          <a:xfrm>
            <a:off x="1952596" y="857232"/>
            <a:ext cx="8072494" cy="2636654"/>
          </a:xfrm>
          <a:prstGeom prst="rect">
            <a:avLst/>
          </a:prstGeom>
          <a:noFill/>
          <a:ln w="9525">
            <a:noFill/>
            <a:miter lim="800000"/>
            <a:headEnd/>
            <a:tailEnd/>
          </a:ln>
          <a:effectLst/>
        </p:spPr>
      </p:pic>
    </p:spTree>
    <p:extLst>
      <p:ext uri="{BB962C8B-B14F-4D97-AF65-F5344CB8AC3E}">
        <p14:creationId xmlns:p14="http://schemas.microsoft.com/office/powerpoint/2010/main" val="21525081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15.4 </a:t>
            </a:r>
            <a:r>
              <a:rPr lang="en-US" altLang="zh-CN" dirty="0" err="1" smtClean="0"/>
              <a:t>Parzen</a:t>
            </a:r>
            <a:r>
              <a:rPr lang="zh-CN" altLang="en-US" dirty="0" smtClean="0"/>
              <a:t>窗法</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总体密度      在</a:t>
            </a:r>
            <a:r>
              <a:rPr lang="en-US" altLang="zh-CN" sz="2400" b="1" dirty="0">
                <a:latin typeface="Times New Roman" pitchFamily="18" charset="0"/>
                <a:ea typeface="宋体" pitchFamily="2" charset="-122"/>
                <a:cs typeface="Times New Roman" pitchFamily="18" charset="0"/>
              </a:rPr>
              <a:t>x</a:t>
            </a:r>
            <a:r>
              <a:rPr lang="zh-CN" altLang="en-US" sz="2400" b="1" dirty="0">
                <a:latin typeface="宋体" pitchFamily="2" charset="-122"/>
                <a:ea typeface="宋体" pitchFamily="2" charset="-122"/>
              </a:rPr>
              <a:t>点连续；</a:t>
            </a:r>
          </a:p>
          <a:p>
            <a:pPr marL="0" indent="0">
              <a:lnSpc>
                <a:spcPct val="150000"/>
              </a:lnSpc>
              <a:spcBef>
                <a:spcPts val="0"/>
              </a:spcBef>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窗函数满足以下条件：</a:t>
            </a:r>
          </a:p>
          <a:p>
            <a:pPr marL="0" indent="0">
              <a:lnSpc>
                <a:spcPct val="150000"/>
              </a:lnSpc>
              <a:spcBef>
                <a:spcPts val="0"/>
              </a:spcBef>
              <a:buNone/>
            </a:pPr>
            <a:r>
              <a:rPr lang="zh-CN" altLang="en-US" sz="2400" b="1" dirty="0">
                <a:latin typeface="宋体" pitchFamily="2" charset="-122"/>
                <a:ea typeface="宋体" pitchFamily="2" charset="-122"/>
              </a:rPr>
              <a:t>                           ：窗函数具有密度函数的性质</a:t>
            </a:r>
          </a:p>
          <a:p>
            <a:pPr marL="0" indent="0">
              <a:lnSpc>
                <a:spcPct val="150000"/>
              </a:lnSpc>
              <a:spcBef>
                <a:spcPts val="0"/>
              </a:spcBef>
              <a:buNone/>
            </a:pPr>
            <a:r>
              <a:rPr lang="zh-CN" altLang="en-US" sz="2400" b="1" dirty="0">
                <a:latin typeface="宋体" pitchFamily="2" charset="-122"/>
                <a:ea typeface="宋体" pitchFamily="2" charset="-122"/>
              </a:rPr>
              <a:t>                           ：窗函数有界</a:t>
            </a:r>
          </a:p>
          <a:p>
            <a:pPr marL="0" indent="0">
              <a:lnSpc>
                <a:spcPct val="150000"/>
              </a:lnSpc>
              <a:spcBef>
                <a:spcPts val="0"/>
              </a:spcBef>
              <a:buNone/>
            </a:pPr>
            <a:r>
              <a:rPr lang="zh-CN" altLang="en-US" sz="2400" b="1" dirty="0">
                <a:latin typeface="宋体" pitchFamily="2" charset="-122"/>
                <a:ea typeface="宋体" pitchFamily="2" charset="-122"/>
              </a:rPr>
              <a:t>                     ：窗函数随着距离的增大很快趋于零</a:t>
            </a:r>
            <a:endParaRPr lang="en-US" altLang="zh-CN" sz="2400" b="1" dirty="0">
              <a:latin typeface="宋体" pitchFamily="2" charset="-122"/>
              <a:ea typeface="宋体" pitchFamily="2" charset="-122"/>
            </a:endParaRP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窗宽受以下条件约束：</a:t>
            </a:r>
          </a:p>
          <a:p>
            <a:pPr marL="0" indent="0">
              <a:lnSpc>
                <a:spcPct val="150000"/>
              </a:lnSpc>
              <a:spcBef>
                <a:spcPts val="0"/>
              </a:spcBef>
              <a:buNone/>
            </a:pPr>
            <a:r>
              <a:rPr lang="zh-CN" altLang="en-US" sz="2400" b="1" dirty="0">
                <a:latin typeface="宋体" pitchFamily="2" charset="-122"/>
                <a:ea typeface="宋体" pitchFamily="2" charset="-122"/>
              </a:rPr>
              <a:t>            ：窗体积随着</a:t>
            </a:r>
            <a:r>
              <a:rPr lang="en-US" altLang="zh-CN" sz="2400" b="1" dirty="0">
                <a:latin typeface="宋体" pitchFamily="2" charset="-122"/>
                <a:ea typeface="宋体" pitchFamily="2" charset="-122"/>
              </a:rPr>
              <a:t>N</a:t>
            </a:r>
            <a:r>
              <a:rPr lang="zh-CN" altLang="en-US" sz="2400" b="1" dirty="0">
                <a:latin typeface="宋体" pitchFamily="2" charset="-122"/>
                <a:ea typeface="宋体" pitchFamily="2" charset="-122"/>
              </a:rPr>
              <a:t>的增大而趋于零</a:t>
            </a:r>
          </a:p>
          <a:p>
            <a:pPr marL="0" indent="0">
              <a:lnSpc>
                <a:spcPct val="150000"/>
              </a:lnSpc>
              <a:spcBef>
                <a:spcPts val="0"/>
              </a:spcBef>
              <a:buNone/>
            </a:pPr>
            <a:r>
              <a:rPr lang="zh-CN" altLang="en-US" sz="2400" b="1" dirty="0">
                <a:latin typeface="宋体" pitchFamily="2" charset="-122"/>
                <a:ea typeface="宋体" pitchFamily="2" charset="-122"/>
              </a:rPr>
              <a:t>            ：但体积减小的速度要低于</a:t>
            </a:r>
            <a:r>
              <a:rPr lang="en-US" altLang="zh-CN" sz="2400" b="1" dirty="0">
                <a:latin typeface="宋体" pitchFamily="2" charset="-122"/>
                <a:ea typeface="宋体" pitchFamily="2" charset="-122"/>
              </a:rPr>
              <a:t>1/N</a:t>
            </a:r>
          </a:p>
          <a:p>
            <a:pPr marL="0" indent="0">
              <a:buNone/>
            </a:pPr>
            <a:endParaRPr lang="zh-CN" altLang="en-US" sz="2400" dirty="0">
              <a:latin typeface="宋体" pitchFamily="2" charset="-122"/>
              <a:ea typeface="宋体"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63</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2207568" y="1204988"/>
          <a:ext cx="683568" cy="423812"/>
        </p:xfrm>
        <a:graphic>
          <a:graphicData uri="http://schemas.openxmlformats.org/presentationml/2006/ole">
            <mc:AlternateContent xmlns:mc="http://schemas.openxmlformats.org/markup-compatibility/2006">
              <mc:Choice xmlns:v="urn:schemas-microsoft-com:vml" Requires="v">
                <p:oleObj spid="_x0000_s314418" name="Equation" r:id="rId3" imgW="330057" imgH="203112" progId="Equation.DSMT4">
                  <p:embed/>
                </p:oleObj>
              </mc:Choice>
              <mc:Fallback>
                <p:oleObj name="Equation" r:id="rId3" imgW="330057"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1204988"/>
                        <a:ext cx="683568" cy="42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1559496" y="2276872"/>
          <a:ext cx="3054479" cy="576064"/>
        </p:xfrm>
        <a:graphic>
          <a:graphicData uri="http://schemas.openxmlformats.org/presentationml/2006/ole">
            <mc:AlternateContent xmlns:mc="http://schemas.openxmlformats.org/markup-compatibility/2006">
              <mc:Choice xmlns:v="urn:schemas-microsoft-com:vml" Requires="v">
                <p:oleObj spid="_x0000_s314419" name="Equation" r:id="rId5" imgW="1473200" imgH="279400" progId="Equation.DSMT4">
                  <p:embed/>
                </p:oleObj>
              </mc:Choice>
              <mc:Fallback>
                <p:oleObj name="Equation" r:id="rId5" imgW="14732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9496" y="2276872"/>
                        <a:ext cx="3054479"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2991868" y="2852936"/>
          <a:ext cx="1663972" cy="620688"/>
        </p:xfrm>
        <a:graphic>
          <a:graphicData uri="http://schemas.openxmlformats.org/presentationml/2006/ole">
            <mc:AlternateContent xmlns:mc="http://schemas.openxmlformats.org/markup-compatibility/2006">
              <mc:Choice xmlns:v="urn:schemas-microsoft-com:vml" Requires="v">
                <p:oleObj spid="_x0000_s314420" name="Equation" r:id="rId7" imgW="812447" imgH="304668" progId="Equation.DSMT4">
                  <p:embed/>
                </p:oleObj>
              </mc:Choice>
              <mc:Fallback>
                <p:oleObj name="Equation" r:id="rId7" imgW="812447" imgH="30466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1868" y="2852936"/>
                        <a:ext cx="1663972" cy="6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9"/>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1627412" y="3284985"/>
          <a:ext cx="2092325" cy="792163"/>
        </p:xfrm>
        <a:graphic>
          <a:graphicData uri="http://schemas.openxmlformats.org/presentationml/2006/ole">
            <mc:AlternateContent xmlns:mc="http://schemas.openxmlformats.org/markup-compatibility/2006">
              <mc:Choice xmlns:v="urn:schemas-microsoft-com:vml" Requires="v">
                <p:oleObj spid="_x0000_s314421" name="Equation" r:id="rId9" imgW="1143000" imgH="431640" progId="Equation.DSMT4">
                  <p:embed/>
                </p:oleObj>
              </mc:Choice>
              <mc:Fallback>
                <p:oleObj name="Equation" r:id="rId9" imgW="114300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7412" y="3284985"/>
                        <a:ext cx="209232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1"/>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807598" y="5085185"/>
          <a:ext cx="1440160" cy="573397"/>
        </p:xfrm>
        <a:graphic>
          <a:graphicData uri="http://schemas.openxmlformats.org/presentationml/2006/ole">
            <mc:AlternateContent xmlns:mc="http://schemas.openxmlformats.org/markup-compatibility/2006">
              <mc:Choice xmlns:v="urn:schemas-microsoft-com:vml" Requires="v">
                <p:oleObj spid="_x0000_s314422" name="Equation" r:id="rId11" imgW="698500" imgH="279400" progId="Equation.DSMT4">
                  <p:embed/>
                </p:oleObj>
              </mc:Choice>
              <mc:Fallback>
                <p:oleObj name="Equation" r:id="rId11" imgW="698500" imgH="279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598" y="5085185"/>
                        <a:ext cx="1440160" cy="573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551384" y="5661248"/>
          <a:ext cx="1768383" cy="576064"/>
        </p:xfrm>
        <a:graphic>
          <a:graphicData uri="http://schemas.openxmlformats.org/presentationml/2006/ole">
            <mc:AlternateContent xmlns:mc="http://schemas.openxmlformats.org/markup-compatibility/2006">
              <mc:Choice xmlns:v="urn:schemas-microsoft-com:vml" Requires="v">
                <p:oleObj spid="_x0000_s314423" name="Equation" r:id="rId13" imgW="850531" imgH="279279" progId="Equation.DSMT4">
                  <p:embed/>
                </p:oleObj>
              </mc:Choice>
              <mc:Fallback>
                <p:oleObj name="Equation" r:id="rId13" imgW="850531" imgH="27927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384" y="5661248"/>
                        <a:ext cx="1768383"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04258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举例：</a:t>
            </a:r>
          </a:p>
          <a:p>
            <a:pPr marL="0" indent="0">
              <a:buNone/>
            </a:pPr>
            <a:r>
              <a:rPr lang="zh-CN" altLang="en-US" sz="2400" b="1" dirty="0">
                <a:latin typeface="宋体" pitchFamily="2" charset="-122"/>
                <a:ea typeface="宋体" pitchFamily="2" charset="-122"/>
              </a:rPr>
              <a:t>用已知的密度函数产生</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一系列样本，根据这些</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样本用</a:t>
            </a:r>
            <a:r>
              <a:rPr lang="en-US" altLang="zh-CN" sz="2400" b="1" dirty="0" err="1">
                <a:latin typeface="Times New Roman" pitchFamily="18" charset="0"/>
                <a:ea typeface="宋体" pitchFamily="2" charset="-122"/>
                <a:cs typeface="Times New Roman" pitchFamily="18" charset="0"/>
              </a:rPr>
              <a:t>Parzen</a:t>
            </a:r>
            <a:r>
              <a:rPr lang="zh-CN" altLang="en-US" sz="2400" b="1" dirty="0">
                <a:latin typeface="Times New Roman" pitchFamily="18" charset="0"/>
                <a:ea typeface="宋体" pitchFamily="2" charset="-122"/>
                <a:cs typeface="Times New Roman" pitchFamily="18" charset="0"/>
              </a:rPr>
              <a:t>窗法估计</a:t>
            </a:r>
            <a:endParaRPr lang="en-US" altLang="zh-CN" sz="2400" b="1" dirty="0">
              <a:latin typeface="Times New Roman" pitchFamily="18" charset="0"/>
              <a:ea typeface="宋体" pitchFamily="2" charset="-122"/>
              <a:cs typeface="Times New Roman" pitchFamily="18" charset="0"/>
            </a:endParaRPr>
          </a:p>
          <a:p>
            <a:pPr marL="0" indent="0">
              <a:buNone/>
            </a:pPr>
            <a:r>
              <a:rPr lang="zh-CN" altLang="en-US" sz="2400" b="1" dirty="0">
                <a:latin typeface="Times New Roman" pitchFamily="18" charset="0"/>
                <a:ea typeface="宋体" pitchFamily="2" charset="-122"/>
                <a:cs typeface="Times New Roman" pitchFamily="18" charset="0"/>
              </a:rPr>
              <a:t>概率密度函数，</a:t>
            </a:r>
            <a:r>
              <a:rPr lang="zh-CN" altLang="en-US" sz="2400" b="1" dirty="0">
                <a:latin typeface="宋体" pitchFamily="2" charset="-122"/>
                <a:ea typeface="宋体" pitchFamily="2" charset="-122"/>
              </a:rPr>
              <a:t>与真实</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密度函数比较，分析样</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本数，窗宽等对估计</a:t>
            </a: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结果的影响。</a:t>
            </a:r>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64</a:t>
            </a:fld>
            <a:endParaRPr lang="en-US" altLang="zh-CN" dirty="0"/>
          </a:p>
        </p:txBody>
      </p:sp>
      <p:pic>
        <p:nvPicPr>
          <p:cNvPr id="64514" name="Picture 2" descr="ms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2507" y="1382957"/>
            <a:ext cx="2782079" cy="445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3" descr="ms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7850" y="1313369"/>
            <a:ext cx="2780151" cy="452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406400" y="152401"/>
            <a:ext cx="8229600" cy="563563"/>
          </a:xfrm>
        </p:spPr>
        <p:txBody>
          <a:bodyPr/>
          <a:lstStyle/>
          <a:p>
            <a:r>
              <a:rPr lang="en-US" altLang="zh-CN" dirty="0" smtClean="0"/>
              <a:t>15.4 </a:t>
            </a:r>
            <a:r>
              <a:rPr lang="en-US" altLang="zh-CN" dirty="0" err="1" smtClean="0"/>
              <a:t>Parzen</a:t>
            </a:r>
            <a:r>
              <a:rPr lang="zh-CN" altLang="en-US" dirty="0" smtClean="0"/>
              <a:t>窗法</a:t>
            </a:r>
            <a:endParaRPr lang="zh-CN" altLang="en-US" dirty="0"/>
          </a:p>
        </p:txBody>
      </p:sp>
    </p:spTree>
    <p:extLst>
      <p:ext uri="{BB962C8B-B14F-4D97-AF65-F5344CB8AC3E}">
        <p14:creationId xmlns:p14="http://schemas.microsoft.com/office/powerpoint/2010/main" val="22731880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2166910" y="822312"/>
            <a:ext cx="7772400" cy="606425"/>
          </a:xfrm>
        </p:spPr>
        <p:txBody>
          <a:bodyPr/>
          <a:lstStyle/>
          <a:p>
            <a:r>
              <a:rPr lang="en-US" altLang="zh-CN" b="1" dirty="0">
                <a:solidFill>
                  <a:srgbClr val="0070C0"/>
                </a:solidFill>
              </a:rPr>
              <a:t>Probabilistic Neural Networks</a:t>
            </a:r>
            <a:endParaRPr lang="zh-CN" altLang="en-US" dirty="0">
              <a:solidFill>
                <a:srgbClr val="0070C0"/>
              </a:solidFill>
            </a:endParaRPr>
          </a:p>
        </p:txBody>
      </p:sp>
      <p:grpSp>
        <p:nvGrpSpPr>
          <p:cNvPr id="2" name="Group 3"/>
          <p:cNvGrpSpPr>
            <a:grpSpLocks/>
          </p:cNvGrpSpPr>
          <p:nvPr/>
        </p:nvGrpSpPr>
        <p:grpSpPr bwMode="auto">
          <a:xfrm>
            <a:off x="2667000" y="3357563"/>
            <a:ext cx="4572000" cy="3100388"/>
            <a:chOff x="0" y="0"/>
            <a:chExt cx="3366" cy="1953"/>
          </a:xfrm>
        </p:grpSpPr>
        <p:grpSp>
          <p:nvGrpSpPr>
            <p:cNvPr id="3" name="Group 4"/>
            <p:cNvGrpSpPr>
              <a:grpSpLocks/>
            </p:cNvGrpSpPr>
            <p:nvPr/>
          </p:nvGrpSpPr>
          <p:grpSpPr bwMode="auto">
            <a:xfrm>
              <a:off x="70" y="312"/>
              <a:ext cx="768" cy="1488"/>
              <a:chOff x="0" y="0"/>
              <a:chExt cx="768" cy="1488"/>
            </a:xfrm>
          </p:grpSpPr>
          <p:sp>
            <p:nvSpPr>
              <p:cNvPr id="161843" name="Rectangle 5"/>
              <p:cNvSpPr>
                <a:spLocks noChangeArrowheads="1"/>
              </p:cNvSpPr>
              <p:nvPr/>
            </p:nvSpPr>
            <p:spPr bwMode="auto">
              <a:xfrm>
                <a:off x="0" y="0"/>
                <a:ext cx="768" cy="1488"/>
              </a:xfrm>
              <a:prstGeom prst="rect">
                <a:avLst/>
              </a:prstGeom>
              <a:noFill/>
              <a:ln w="9525">
                <a:solidFill>
                  <a:schemeClr val="tx1"/>
                </a:solidFill>
                <a:miter lim="800000"/>
                <a:headEnd/>
                <a:tailEnd/>
              </a:ln>
            </p:spPr>
            <p:txBody>
              <a:bodyPr wrap="none" anchor="ctr"/>
              <a:lstStyle/>
              <a:p>
                <a:pPr algn="ctr"/>
                <a:endParaRPr lang="zh-CN" altLang="en-US"/>
              </a:p>
              <a:p>
                <a:pPr algn="ctr"/>
                <a:endParaRPr lang="zh-CN" altLang="en-US"/>
              </a:p>
            </p:txBody>
          </p:sp>
          <p:sp>
            <p:nvSpPr>
              <p:cNvPr id="161844" name="Text Box 6"/>
              <p:cNvSpPr txBox="1">
                <a:spLocks noChangeArrowheads="1"/>
              </p:cNvSpPr>
              <p:nvPr/>
            </p:nvSpPr>
            <p:spPr bwMode="auto">
              <a:xfrm>
                <a:off x="217" y="48"/>
                <a:ext cx="268" cy="187"/>
              </a:xfrm>
              <a:prstGeom prst="rect">
                <a:avLst/>
              </a:prstGeom>
              <a:noFill/>
              <a:ln w="9525">
                <a:noFill/>
                <a:miter lim="800000"/>
                <a:headEnd/>
                <a:tailEnd/>
              </a:ln>
            </p:spPr>
            <p:txBody>
              <a:bodyPr wrap="none">
                <a:spAutoFit/>
              </a:bodyPr>
              <a:lstStyle/>
              <a:p>
                <a:r>
                  <a:rPr lang="en-US" altLang="zh-CN" sz="2000" baseline="-25000"/>
                  <a:t>x1</a:t>
                </a:r>
              </a:p>
            </p:txBody>
          </p:sp>
          <p:sp>
            <p:nvSpPr>
              <p:cNvPr id="161845" name="Text Box 8"/>
              <p:cNvSpPr txBox="1">
                <a:spLocks noChangeArrowheads="1"/>
              </p:cNvSpPr>
              <p:nvPr/>
            </p:nvSpPr>
            <p:spPr bwMode="auto">
              <a:xfrm>
                <a:off x="217" y="1238"/>
                <a:ext cx="268" cy="187"/>
              </a:xfrm>
              <a:prstGeom prst="rect">
                <a:avLst/>
              </a:prstGeom>
              <a:noFill/>
              <a:ln w="9525">
                <a:noFill/>
                <a:miter lim="800000"/>
                <a:headEnd/>
                <a:tailEnd/>
              </a:ln>
            </p:spPr>
            <p:txBody>
              <a:bodyPr wrap="none">
                <a:spAutoFit/>
              </a:bodyPr>
              <a:lstStyle/>
              <a:p>
                <a:r>
                  <a:rPr lang="en-US" altLang="zh-CN" sz="2000" baseline="-25000"/>
                  <a:t>xd</a:t>
                </a:r>
              </a:p>
            </p:txBody>
          </p:sp>
          <p:sp>
            <p:nvSpPr>
              <p:cNvPr id="161846" name="Text Box 9"/>
              <p:cNvSpPr txBox="1">
                <a:spLocks noChangeArrowheads="1"/>
              </p:cNvSpPr>
              <p:nvPr/>
            </p:nvSpPr>
            <p:spPr bwMode="auto">
              <a:xfrm>
                <a:off x="240" y="432"/>
                <a:ext cx="209" cy="872"/>
              </a:xfrm>
              <a:prstGeom prst="rect">
                <a:avLst/>
              </a:prstGeom>
              <a:noFill/>
              <a:ln w="9525">
                <a:noFill/>
                <a:miter lim="800000"/>
                <a:headEnd/>
                <a:tailEnd/>
              </a:ln>
            </p:spPr>
            <p:txBody>
              <a:bodyPr wrap="none">
                <a:spAutoFit/>
              </a:bodyPr>
              <a:lstStyle/>
              <a:p>
                <a:r>
                  <a:rPr lang="zh-CN" altLang="en-US" sz="2800"/>
                  <a:t>.</a:t>
                </a:r>
              </a:p>
              <a:p>
                <a:r>
                  <a:rPr lang="zh-CN" altLang="en-US" sz="2800"/>
                  <a:t>.</a:t>
                </a:r>
              </a:p>
              <a:p>
                <a:r>
                  <a:rPr lang="zh-CN" altLang="en-US" sz="2800"/>
                  <a:t>.</a:t>
                </a:r>
              </a:p>
            </p:txBody>
          </p:sp>
          <p:sp>
            <p:nvSpPr>
              <p:cNvPr id="161847" name="Text Box 7"/>
              <p:cNvSpPr txBox="1">
                <a:spLocks noChangeArrowheads="1"/>
              </p:cNvSpPr>
              <p:nvPr/>
            </p:nvSpPr>
            <p:spPr bwMode="auto">
              <a:xfrm>
                <a:off x="234" y="336"/>
                <a:ext cx="268" cy="187"/>
              </a:xfrm>
              <a:prstGeom prst="rect">
                <a:avLst/>
              </a:prstGeom>
              <a:noFill/>
              <a:ln w="9525">
                <a:noFill/>
                <a:miter lim="800000"/>
                <a:headEnd/>
                <a:tailEnd/>
              </a:ln>
            </p:spPr>
            <p:txBody>
              <a:bodyPr wrap="none">
                <a:spAutoFit/>
              </a:bodyPr>
              <a:lstStyle/>
              <a:p>
                <a:r>
                  <a:rPr lang="en-US" altLang="zh-CN" sz="2000" baseline="-25000"/>
                  <a:t>x2</a:t>
                </a:r>
              </a:p>
            </p:txBody>
          </p:sp>
        </p:grpSp>
        <p:sp>
          <p:nvSpPr>
            <p:cNvPr id="161820" name="Rectangle 10"/>
            <p:cNvSpPr>
              <a:spLocks noChangeArrowheads="1"/>
            </p:cNvSpPr>
            <p:nvPr/>
          </p:nvSpPr>
          <p:spPr bwMode="auto">
            <a:xfrm>
              <a:off x="2230" y="312"/>
              <a:ext cx="768" cy="1488"/>
            </a:xfrm>
            <a:prstGeom prst="rect">
              <a:avLst/>
            </a:prstGeom>
            <a:noFill/>
            <a:ln w="9525">
              <a:solidFill>
                <a:schemeClr val="tx1"/>
              </a:solidFill>
              <a:miter lim="800000"/>
              <a:headEnd/>
              <a:tailEnd/>
            </a:ln>
          </p:spPr>
          <p:txBody>
            <a:bodyPr wrap="none" anchor="ctr"/>
            <a:lstStyle/>
            <a:p>
              <a:pPr algn="ctr"/>
              <a:endParaRPr lang="zh-CN" altLang="en-US"/>
            </a:p>
            <a:p>
              <a:pPr algn="ctr"/>
              <a:endParaRPr lang="zh-CN" altLang="en-US"/>
            </a:p>
          </p:txBody>
        </p:sp>
        <p:sp>
          <p:nvSpPr>
            <p:cNvPr id="161821" name="Text Box 11"/>
            <p:cNvSpPr txBox="1">
              <a:spLocks noChangeArrowheads="1"/>
            </p:cNvSpPr>
            <p:nvPr/>
          </p:nvSpPr>
          <p:spPr bwMode="auto">
            <a:xfrm>
              <a:off x="2447" y="360"/>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1</a:t>
              </a:r>
            </a:p>
          </p:txBody>
        </p:sp>
        <p:sp>
          <p:nvSpPr>
            <p:cNvPr id="161822" name="Text Box 12"/>
            <p:cNvSpPr txBox="1">
              <a:spLocks noChangeArrowheads="1"/>
            </p:cNvSpPr>
            <p:nvPr/>
          </p:nvSpPr>
          <p:spPr bwMode="auto">
            <a:xfrm>
              <a:off x="2447" y="648"/>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2</a:t>
              </a:r>
            </a:p>
          </p:txBody>
        </p:sp>
        <p:sp>
          <p:nvSpPr>
            <p:cNvPr id="161823" name="Text Box 13"/>
            <p:cNvSpPr txBox="1">
              <a:spLocks noChangeArrowheads="1"/>
            </p:cNvSpPr>
            <p:nvPr/>
          </p:nvSpPr>
          <p:spPr bwMode="auto">
            <a:xfrm>
              <a:off x="2447" y="1550"/>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n</a:t>
              </a:r>
            </a:p>
          </p:txBody>
        </p:sp>
        <p:sp>
          <p:nvSpPr>
            <p:cNvPr id="161824" name="Text Box 14"/>
            <p:cNvSpPr txBox="1">
              <a:spLocks noChangeArrowheads="1"/>
            </p:cNvSpPr>
            <p:nvPr/>
          </p:nvSpPr>
          <p:spPr bwMode="auto">
            <a:xfrm>
              <a:off x="2470" y="744"/>
              <a:ext cx="209" cy="872"/>
            </a:xfrm>
            <a:prstGeom prst="rect">
              <a:avLst/>
            </a:prstGeom>
            <a:noFill/>
            <a:ln w="9525">
              <a:noFill/>
              <a:miter lim="800000"/>
              <a:headEnd/>
              <a:tailEnd/>
            </a:ln>
          </p:spPr>
          <p:txBody>
            <a:bodyPr wrap="none">
              <a:spAutoFit/>
            </a:bodyPr>
            <a:lstStyle/>
            <a:p>
              <a:r>
                <a:rPr lang="zh-CN" altLang="en-US" sz="2800"/>
                <a:t>.</a:t>
              </a:r>
            </a:p>
            <a:p>
              <a:r>
                <a:rPr lang="zh-CN" altLang="en-US" sz="2800"/>
                <a:t>.</a:t>
              </a:r>
            </a:p>
            <a:p>
              <a:r>
                <a:rPr lang="zh-CN" altLang="en-US" sz="2800"/>
                <a:t>.</a:t>
              </a:r>
            </a:p>
          </p:txBody>
        </p:sp>
        <p:sp>
          <p:nvSpPr>
            <p:cNvPr id="161825" name="Text Box 15"/>
            <p:cNvSpPr txBox="1">
              <a:spLocks noChangeArrowheads="1"/>
            </p:cNvSpPr>
            <p:nvPr/>
          </p:nvSpPr>
          <p:spPr bwMode="auto">
            <a:xfrm>
              <a:off x="0" y="24"/>
              <a:ext cx="911" cy="252"/>
            </a:xfrm>
            <a:prstGeom prst="rect">
              <a:avLst/>
            </a:prstGeom>
            <a:noFill/>
            <a:ln w="9525">
              <a:noFill/>
              <a:miter lim="800000"/>
              <a:headEnd/>
              <a:tailEnd/>
            </a:ln>
          </p:spPr>
          <p:txBody>
            <a:bodyPr wrap="none">
              <a:spAutoFit/>
            </a:bodyPr>
            <a:lstStyle/>
            <a:p>
              <a:r>
                <a:rPr lang="en-US" altLang="zh-CN" sz="2000"/>
                <a:t>Input unit</a:t>
              </a:r>
            </a:p>
          </p:txBody>
        </p:sp>
        <p:sp>
          <p:nvSpPr>
            <p:cNvPr id="161826" name="Text Box 16"/>
            <p:cNvSpPr txBox="1">
              <a:spLocks noChangeArrowheads="1"/>
            </p:cNvSpPr>
            <p:nvPr/>
          </p:nvSpPr>
          <p:spPr bwMode="auto">
            <a:xfrm>
              <a:off x="2051" y="0"/>
              <a:ext cx="1315" cy="252"/>
            </a:xfrm>
            <a:prstGeom prst="rect">
              <a:avLst/>
            </a:prstGeom>
            <a:noFill/>
            <a:ln w="9525">
              <a:noFill/>
              <a:miter lim="800000"/>
              <a:headEnd/>
              <a:tailEnd/>
            </a:ln>
          </p:spPr>
          <p:txBody>
            <a:bodyPr>
              <a:spAutoFit/>
            </a:bodyPr>
            <a:lstStyle/>
            <a:p>
              <a:r>
                <a:rPr lang="en-US" altLang="zh-CN" sz="2000"/>
                <a:t>Patterns</a:t>
              </a:r>
              <a:r>
                <a:rPr lang="zh-CN" altLang="en-US" sz="2000"/>
                <a:t> </a:t>
              </a:r>
              <a:r>
                <a:rPr lang="en-US" altLang="zh-CN" sz="2000"/>
                <a:t>units</a:t>
              </a:r>
            </a:p>
          </p:txBody>
        </p:sp>
        <p:sp>
          <p:nvSpPr>
            <p:cNvPr id="161827" name="Text Box 17"/>
            <p:cNvSpPr txBox="1">
              <a:spLocks noChangeArrowheads="1"/>
            </p:cNvSpPr>
            <p:nvPr/>
          </p:nvSpPr>
          <p:spPr bwMode="auto">
            <a:xfrm>
              <a:off x="454" y="69"/>
              <a:ext cx="387" cy="989"/>
            </a:xfrm>
            <a:prstGeom prst="rect">
              <a:avLst/>
            </a:prstGeom>
            <a:noFill/>
            <a:ln w="9525">
              <a:noFill/>
              <a:miter lim="800000"/>
              <a:headEnd/>
              <a:tailEnd/>
            </a:ln>
          </p:spPr>
          <p:txBody>
            <a:bodyPr wrap="none">
              <a:spAutoFit/>
            </a:bodyPr>
            <a:lstStyle/>
            <a:p>
              <a:r>
                <a:rPr lang="zh-CN" altLang="en-US" sz="9600"/>
                <a:t>.</a:t>
              </a:r>
            </a:p>
          </p:txBody>
        </p:sp>
        <p:sp>
          <p:nvSpPr>
            <p:cNvPr id="161828" name="Text Box 18"/>
            <p:cNvSpPr txBox="1">
              <a:spLocks noChangeArrowheads="1"/>
            </p:cNvSpPr>
            <p:nvPr/>
          </p:nvSpPr>
          <p:spPr bwMode="auto">
            <a:xfrm>
              <a:off x="454" y="953"/>
              <a:ext cx="387" cy="989"/>
            </a:xfrm>
            <a:prstGeom prst="rect">
              <a:avLst/>
            </a:prstGeom>
            <a:noFill/>
            <a:ln w="9525">
              <a:noFill/>
              <a:miter lim="800000"/>
              <a:headEnd/>
              <a:tailEnd/>
            </a:ln>
          </p:spPr>
          <p:txBody>
            <a:bodyPr wrap="none">
              <a:spAutoFit/>
            </a:bodyPr>
            <a:lstStyle/>
            <a:p>
              <a:r>
                <a:rPr lang="zh-CN" altLang="en-US" sz="9600"/>
                <a:t>.</a:t>
              </a:r>
            </a:p>
          </p:txBody>
        </p:sp>
        <p:sp>
          <p:nvSpPr>
            <p:cNvPr id="161829" name="Text Box 19"/>
            <p:cNvSpPr txBox="1">
              <a:spLocks noChangeArrowheads="1"/>
            </p:cNvSpPr>
            <p:nvPr/>
          </p:nvSpPr>
          <p:spPr bwMode="auto">
            <a:xfrm>
              <a:off x="2237" y="964"/>
              <a:ext cx="387" cy="989"/>
            </a:xfrm>
            <a:prstGeom prst="rect">
              <a:avLst/>
            </a:prstGeom>
            <a:noFill/>
            <a:ln w="9525">
              <a:noFill/>
              <a:miter lim="800000"/>
              <a:headEnd/>
              <a:tailEnd/>
            </a:ln>
          </p:spPr>
          <p:txBody>
            <a:bodyPr wrap="none">
              <a:spAutoFit/>
            </a:bodyPr>
            <a:lstStyle/>
            <a:p>
              <a:r>
                <a:rPr lang="zh-CN" altLang="en-US" sz="9600"/>
                <a:t>.</a:t>
              </a:r>
            </a:p>
          </p:txBody>
        </p:sp>
        <p:sp>
          <p:nvSpPr>
            <p:cNvPr id="161830" name="Text Box 20"/>
            <p:cNvSpPr txBox="1">
              <a:spLocks noChangeArrowheads="1"/>
            </p:cNvSpPr>
            <p:nvPr/>
          </p:nvSpPr>
          <p:spPr bwMode="auto">
            <a:xfrm>
              <a:off x="2285" y="69"/>
              <a:ext cx="387" cy="989"/>
            </a:xfrm>
            <a:prstGeom prst="rect">
              <a:avLst/>
            </a:prstGeom>
            <a:noFill/>
            <a:ln w="9525">
              <a:noFill/>
              <a:miter lim="800000"/>
              <a:headEnd/>
              <a:tailEnd/>
            </a:ln>
          </p:spPr>
          <p:txBody>
            <a:bodyPr wrap="none">
              <a:spAutoFit/>
            </a:bodyPr>
            <a:lstStyle/>
            <a:p>
              <a:r>
                <a:rPr lang="zh-CN" altLang="en-US" sz="9600"/>
                <a:t>.</a:t>
              </a:r>
            </a:p>
          </p:txBody>
        </p:sp>
        <p:sp>
          <p:nvSpPr>
            <p:cNvPr id="161831" name="Line 21"/>
            <p:cNvSpPr>
              <a:spLocks noChangeShapeType="1"/>
            </p:cNvSpPr>
            <p:nvPr/>
          </p:nvSpPr>
          <p:spPr bwMode="auto">
            <a:xfrm>
              <a:off x="646" y="504"/>
              <a:ext cx="1728" cy="0"/>
            </a:xfrm>
            <a:prstGeom prst="line">
              <a:avLst/>
            </a:prstGeom>
            <a:noFill/>
            <a:ln w="28575">
              <a:solidFill>
                <a:srgbClr val="FFFF66"/>
              </a:solidFill>
              <a:round/>
              <a:headEnd/>
              <a:tailEnd/>
            </a:ln>
          </p:spPr>
          <p:txBody>
            <a:bodyPr/>
            <a:lstStyle/>
            <a:p>
              <a:endParaRPr lang="zh-CN" altLang="en-US"/>
            </a:p>
          </p:txBody>
        </p:sp>
        <p:sp>
          <p:nvSpPr>
            <p:cNvPr id="161832" name="Line 22"/>
            <p:cNvSpPr>
              <a:spLocks noChangeShapeType="1"/>
            </p:cNvSpPr>
            <p:nvPr/>
          </p:nvSpPr>
          <p:spPr bwMode="auto">
            <a:xfrm>
              <a:off x="646" y="504"/>
              <a:ext cx="1728" cy="288"/>
            </a:xfrm>
            <a:prstGeom prst="line">
              <a:avLst/>
            </a:prstGeom>
            <a:noFill/>
            <a:ln w="28575">
              <a:solidFill>
                <a:srgbClr val="FFFF66"/>
              </a:solidFill>
              <a:round/>
              <a:headEnd/>
              <a:tailEnd/>
            </a:ln>
          </p:spPr>
          <p:txBody>
            <a:bodyPr/>
            <a:lstStyle/>
            <a:p>
              <a:endParaRPr lang="zh-CN" altLang="en-US"/>
            </a:p>
          </p:txBody>
        </p:sp>
        <p:sp>
          <p:nvSpPr>
            <p:cNvPr id="161833" name="Line 23"/>
            <p:cNvSpPr>
              <a:spLocks noChangeShapeType="1"/>
            </p:cNvSpPr>
            <p:nvPr/>
          </p:nvSpPr>
          <p:spPr bwMode="auto">
            <a:xfrm>
              <a:off x="646" y="504"/>
              <a:ext cx="1728" cy="1200"/>
            </a:xfrm>
            <a:prstGeom prst="line">
              <a:avLst/>
            </a:prstGeom>
            <a:noFill/>
            <a:ln w="28575">
              <a:solidFill>
                <a:srgbClr val="FFFF66"/>
              </a:solidFill>
              <a:round/>
              <a:headEnd/>
              <a:tailEnd/>
            </a:ln>
          </p:spPr>
          <p:txBody>
            <a:bodyPr/>
            <a:lstStyle/>
            <a:p>
              <a:endParaRPr lang="zh-CN" altLang="en-US"/>
            </a:p>
          </p:txBody>
        </p:sp>
        <p:sp>
          <p:nvSpPr>
            <p:cNvPr id="161834" name="Line 24"/>
            <p:cNvSpPr>
              <a:spLocks noChangeShapeType="1"/>
            </p:cNvSpPr>
            <p:nvPr/>
          </p:nvSpPr>
          <p:spPr bwMode="auto">
            <a:xfrm flipV="1">
              <a:off x="646" y="552"/>
              <a:ext cx="1680" cy="240"/>
            </a:xfrm>
            <a:prstGeom prst="line">
              <a:avLst/>
            </a:prstGeom>
            <a:noFill/>
            <a:ln w="28575">
              <a:solidFill>
                <a:srgbClr val="FFFF66"/>
              </a:solidFill>
              <a:round/>
              <a:headEnd/>
              <a:tailEnd/>
            </a:ln>
          </p:spPr>
          <p:txBody>
            <a:bodyPr/>
            <a:lstStyle/>
            <a:p>
              <a:endParaRPr lang="zh-CN" altLang="en-US"/>
            </a:p>
          </p:txBody>
        </p:sp>
        <p:sp>
          <p:nvSpPr>
            <p:cNvPr id="161835" name="Line 25"/>
            <p:cNvSpPr>
              <a:spLocks noChangeShapeType="1"/>
            </p:cNvSpPr>
            <p:nvPr/>
          </p:nvSpPr>
          <p:spPr bwMode="auto">
            <a:xfrm>
              <a:off x="646" y="792"/>
              <a:ext cx="1680" cy="0"/>
            </a:xfrm>
            <a:prstGeom prst="line">
              <a:avLst/>
            </a:prstGeom>
            <a:noFill/>
            <a:ln w="28575">
              <a:solidFill>
                <a:srgbClr val="FFFF66"/>
              </a:solidFill>
              <a:round/>
              <a:headEnd/>
              <a:tailEnd/>
            </a:ln>
          </p:spPr>
          <p:txBody>
            <a:bodyPr/>
            <a:lstStyle/>
            <a:p>
              <a:endParaRPr lang="zh-CN" altLang="en-US"/>
            </a:p>
          </p:txBody>
        </p:sp>
        <p:sp>
          <p:nvSpPr>
            <p:cNvPr id="161836" name="Line 26"/>
            <p:cNvSpPr>
              <a:spLocks noChangeShapeType="1"/>
            </p:cNvSpPr>
            <p:nvPr/>
          </p:nvSpPr>
          <p:spPr bwMode="auto">
            <a:xfrm>
              <a:off x="646" y="792"/>
              <a:ext cx="1728" cy="912"/>
            </a:xfrm>
            <a:prstGeom prst="line">
              <a:avLst/>
            </a:prstGeom>
            <a:noFill/>
            <a:ln w="28575">
              <a:solidFill>
                <a:srgbClr val="FFFF66"/>
              </a:solidFill>
              <a:round/>
              <a:headEnd/>
              <a:tailEnd/>
            </a:ln>
          </p:spPr>
          <p:txBody>
            <a:bodyPr/>
            <a:lstStyle/>
            <a:p>
              <a:endParaRPr lang="zh-CN" altLang="en-US"/>
            </a:p>
          </p:txBody>
        </p:sp>
        <p:sp>
          <p:nvSpPr>
            <p:cNvPr id="161837" name="Line 27"/>
            <p:cNvSpPr>
              <a:spLocks noChangeShapeType="1"/>
            </p:cNvSpPr>
            <p:nvPr/>
          </p:nvSpPr>
          <p:spPr bwMode="auto">
            <a:xfrm flipV="1">
              <a:off x="646" y="552"/>
              <a:ext cx="1680" cy="1104"/>
            </a:xfrm>
            <a:prstGeom prst="line">
              <a:avLst/>
            </a:prstGeom>
            <a:noFill/>
            <a:ln w="28575">
              <a:solidFill>
                <a:srgbClr val="FFFF66"/>
              </a:solidFill>
              <a:round/>
              <a:headEnd/>
              <a:tailEnd/>
            </a:ln>
          </p:spPr>
          <p:txBody>
            <a:bodyPr/>
            <a:lstStyle/>
            <a:p>
              <a:endParaRPr lang="zh-CN" altLang="en-US"/>
            </a:p>
          </p:txBody>
        </p:sp>
        <p:sp>
          <p:nvSpPr>
            <p:cNvPr id="161838" name="Line 28"/>
            <p:cNvSpPr>
              <a:spLocks noChangeShapeType="1"/>
            </p:cNvSpPr>
            <p:nvPr/>
          </p:nvSpPr>
          <p:spPr bwMode="auto">
            <a:xfrm flipV="1">
              <a:off x="646" y="809"/>
              <a:ext cx="1776" cy="895"/>
            </a:xfrm>
            <a:prstGeom prst="line">
              <a:avLst/>
            </a:prstGeom>
            <a:noFill/>
            <a:ln w="28575">
              <a:solidFill>
                <a:srgbClr val="FFFF66"/>
              </a:solidFill>
              <a:round/>
              <a:headEnd/>
              <a:tailEnd/>
            </a:ln>
          </p:spPr>
          <p:txBody>
            <a:bodyPr/>
            <a:lstStyle/>
            <a:p>
              <a:endParaRPr lang="zh-CN" altLang="en-US"/>
            </a:p>
          </p:txBody>
        </p:sp>
        <p:sp>
          <p:nvSpPr>
            <p:cNvPr id="161839" name="Line 29"/>
            <p:cNvSpPr>
              <a:spLocks noChangeShapeType="1"/>
            </p:cNvSpPr>
            <p:nvPr/>
          </p:nvSpPr>
          <p:spPr bwMode="auto">
            <a:xfrm>
              <a:off x="646" y="1704"/>
              <a:ext cx="1728" cy="0"/>
            </a:xfrm>
            <a:prstGeom prst="line">
              <a:avLst/>
            </a:prstGeom>
            <a:noFill/>
            <a:ln w="28575">
              <a:solidFill>
                <a:srgbClr val="FFFF66"/>
              </a:solidFill>
              <a:round/>
              <a:headEnd/>
              <a:tailEnd/>
            </a:ln>
          </p:spPr>
          <p:txBody>
            <a:bodyPr/>
            <a:lstStyle/>
            <a:p>
              <a:endParaRPr lang="zh-CN" altLang="en-US"/>
            </a:p>
          </p:txBody>
        </p:sp>
        <p:sp>
          <p:nvSpPr>
            <p:cNvPr id="161840" name="Text Box 30"/>
            <p:cNvSpPr txBox="1">
              <a:spLocks noChangeArrowheads="1"/>
            </p:cNvSpPr>
            <p:nvPr/>
          </p:nvSpPr>
          <p:spPr bwMode="auto">
            <a:xfrm>
              <a:off x="1367" y="1599"/>
              <a:ext cx="422" cy="233"/>
            </a:xfrm>
            <a:prstGeom prst="rect">
              <a:avLst/>
            </a:prstGeom>
            <a:noFill/>
            <a:ln w="9525">
              <a:noFill/>
              <a:miter lim="800000"/>
              <a:headEnd/>
              <a:tailEnd/>
            </a:ln>
          </p:spPr>
          <p:txBody>
            <a:bodyPr wrap="none">
              <a:spAutoFit/>
            </a:bodyPr>
            <a:lstStyle/>
            <a:p>
              <a:r>
                <a:rPr lang="en-US" altLang="zh-CN"/>
                <a:t>W</a:t>
              </a:r>
              <a:r>
                <a:rPr lang="en-US" altLang="zh-CN" baseline="-25000"/>
                <a:t>dn</a:t>
              </a:r>
            </a:p>
          </p:txBody>
        </p:sp>
        <p:sp>
          <p:nvSpPr>
            <p:cNvPr id="161841" name="Text Box 31"/>
            <p:cNvSpPr txBox="1">
              <a:spLocks noChangeArrowheads="1"/>
            </p:cNvSpPr>
            <p:nvPr/>
          </p:nvSpPr>
          <p:spPr bwMode="auto">
            <a:xfrm>
              <a:off x="1736" y="969"/>
              <a:ext cx="422" cy="233"/>
            </a:xfrm>
            <a:prstGeom prst="rect">
              <a:avLst/>
            </a:prstGeom>
            <a:noFill/>
            <a:ln w="9525">
              <a:noFill/>
              <a:miter lim="800000"/>
              <a:headEnd/>
              <a:tailEnd/>
            </a:ln>
          </p:spPr>
          <p:txBody>
            <a:bodyPr wrap="none">
              <a:spAutoFit/>
            </a:bodyPr>
            <a:lstStyle/>
            <a:p>
              <a:r>
                <a:rPr lang="en-US" altLang="zh-CN"/>
                <a:t>W</a:t>
              </a:r>
              <a:r>
                <a:rPr lang="en-US" altLang="zh-CN" baseline="-25000"/>
                <a:t>d2</a:t>
              </a:r>
            </a:p>
          </p:txBody>
        </p:sp>
        <p:sp>
          <p:nvSpPr>
            <p:cNvPr id="161842" name="Text Box 32"/>
            <p:cNvSpPr txBox="1">
              <a:spLocks noChangeArrowheads="1"/>
            </p:cNvSpPr>
            <p:nvPr/>
          </p:nvSpPr>
          <p:spPr bwMode="auto">
            <a:xfrm>
              <a:off x="1315" y="339"/>
              <a:ext cx="413" cy="233"/>
            </a:xfrm>
            <a:prstGeom prst="rect">
              <a:avLst/>
            </a:prstGeom>
            <a:noFill/>
            <a:ln w="9525">
              <a:noFill/>
              <a:miter lim="800000"/>
              <a:headEnd/>
              <a:tailEnd/>
            </a:ln>
          </p:spPr>
          <p:txBody>
            <a:bodyPr wrap="none">
              <a:spAutoFit/>
            </a:bodyPr>
            <a:lstStyle/>
            <a:p>
              <a:r>
                <a:rPr lang="en-US" altLang="zh-CN" dirty="0" smtClean="0"/>
                <a:t>W</a:t>
              </a:r>
              <a:r>
                <a:rPr lang="en-US" altLang="zh-CN" baseline="-25000" dirty="0" smtClean="0"/>
                <a:t>11</a:t>
              </a:r>
              <a:endParaRPr lang="en-US" altLang="zh-CN" baseline="-25000" dirty="0"/>
            </a:p>
          </p:txBody>
        </p:sp>
      </p:grpSp>
      <p:sp>
        <p:nvSpPr>
          <p:cNvPr id="161796" name="Rectangle 16"/>
          <p:cNvSpPr>
            <a:spLocks noChangeArrowheads="1"/>
          </p:cNvSpPr>
          <p:nvPr/>
        </p:nvSpPr>
        <p:spPr bwMode="auto">
          <a:xfrm>
            <a:off x="8621713" y="3814763"/>
            <a:ext cx="1219200" cy="24003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1797" name="Text Box 17"/>
          <p:cNvSpPr txBox="1">
            <a:spLocks noChangeArrowheads="1"/>
          </p:cNvSpPr>
          <p:nvPr/>
        </p:nvSpPr>
        <p:spPr bwMode="auto">
          <a:xfrm>
            <a:off x="9009063" y="3886200"/>
            <a:ext cx="455612" cy="400050"/>
          </a:xfrm>
          <a:prstGeom prst="rect">
            <a:avLst/>
          </a:prstGeom>
          <a:noFill/>
          <a:ln w="9525">
            <a:noFill/>
            <a:miter lim="800000"/>
            <a:headEnd/>
            <a:tailEnd/>
          </a:ln>
        </p:spPr>
        <p:txBody>
          <a:bodyPr wrap="none">
            <a:spAutoFit/>
          </a:bodyPr>
          <a:lstStyle/>
          <a:p>
            <a:r>
              <a:rPr lang="zh-CN" altLang="en-US" sz="2000">
                <a:solidFill>
                  <a:srgbClr val="000000"/>
                </a:solidFill>
                <a:sym typeface="Symbol" pitchFamily="18" charset="2"/>
              </a:rPr>
              <a:t></a:t>
            </a:r>
            <a:r>
              <a:rPr lang="zh-CN" altLang="en-US" sz="2000" baseline="-25000">
                <a:solidFill>
                  <a:srgbClr val="000000"/>
                </a:solidFill>
                <a:sym typeface="Symbol" pitchFamily="18" charset="2"/>
              </a:rPr>
              <a:t>1</a:t>
            </a:r>
            <a:endParaRPr lang="zh-CN" altLang="en-US" sz="2000" baseline="-25000">
              <a:solidFill>
                <a:srgbClr val="000000"/>
              </a:solidFill>
            </a:endParaRPr>
          </a:p>
        </p:txBody>
      </p:sp>
      <p:sp>
        <p:nvSpPr>
          <p:cNvPr id="161798" name="Text Box 19"/>
          <p:cNvSpPr txBox="1">
            <a:spLocks noChangeArrowheads="1"/>
          </p:cNvSpPr>
          <p:nvPr/>
        </p:nvSpPr>
        <p:spPr bwMode="auto">
          <a:xfrm>
            <a:off x="9002713" y="5762625"/>
            <a:ext cx="665162" cy="400050"/>
          </a:xfrm>
          <a:prstGeom prst="rect">
            <a:avLst/>
          </a:prstGeom>
          <a:noFill/>
          <a:ln w="9525">
            <a:noFill/>
            <a:miter lim="800000"/>
            <a:headEnd/>
            <a:tailEnd/>
          </a:ln>
        </p:spPr>
        <p:txBody>
          <a:bodyPr>
            <a:spAutoFit/>
          </a:bodyPr>
          <a:lstStyle/>
          <a:p>
            <a:r>
              <a:rPr lang="zh-CN" altLang="en-US" sz="2000">
                <a:sym typeface="Symbol" pitchFamily="18" charset="2"/>
              </a:rPr>
              <a:t></a:t>
            </a:r>
            <a:r>
              <a:rPr lang="en-US" altLang="zh-CN" sz="1200">
                <a:sym typeface="Symbol" pitchFamily="18" charset="2"/>
              </a:rPr>
              <a:t>c</a:t>
            </a:r>
            <a:r>
              <a:rPr lang="en-US" altLang="zh-CN" sz="1200" baseline="-25000">
                <a:solidFill>
                  <a:schemeClr val="bg1"/>
                </a:solidFill>
                <a:sym typeface="Symbol" pitchFamily="18" charset="2"/>
              </a:rPr>
              <a:t>c</a:t>
            </a:r>
            <a:endParaRPr lang="en-US" altLang="zh-CN" sz="2000" baseline="-25000">
              <a:solidFill>
                <a:schemeClr val="bg1"/>
              </a:solidFill>
            </a:endParaRPr>
          </a:p>
        </p:txBody>
      </p:sp>
      <p:sp>
        <p:nvSpPr>
          <p:cNvPr id="161799" name="Text Box 20"/>
          <p:cNvSpPr txBox="1">
            <a:spLocks noChangeArrowheads="1"/>
          </p:cNvSpPr>
          <p:nvPr/>
        </p:nvSpPr>
        <p:spPr bwMode="auto">
          <a:xfrm>
            <a:off x="8632825" y="4875213"/>
            <a:ext cx="526106" cy="1569660"/>
          </a:xfrm>
          <a:prstGeom prst="rect">
            <a:avLst/>
          </a:prstGeom>
          <a:noFill/>
          <a:ln w="9525">
            <a:noFill/>
            <a:miter lim="800000"/>
            <a:headEnd/>
            <a:tailEnd/>
          </a:ln>
        </p:spPr>
        <p:txBody>
          <a:bodyPr wrap="none">
            <a:spAutoFit/>
          </a:bodyPr>
          <a:lstStyle/>
          <a:p>
            <a:r>
              <a:rPr lang="zh-CN" altLang="en-US" sz="9600">
                <a:solidFill>
                  <a:srgbClr val="000000"/>
                </a:solidFill>
              </a:rPr>
              <a:t>.</a:t>
            </a:r>
          </a:p>
        </p:txBody>
      </p:sp>
      <p:sp>
        <p:nvSpPr>
          <p:cNvPr id="161800" name="Text Box 23"/>
          <p:cNvSpPr txBox="1">
            <a:spLocks noChangeArrowheads="1"/>
          </p:cNvSpPr>
          <p:nvPr/>
        </p:nvSpPr>
        <p:spPr bwMode="auto">
          <a:xfrm>
            <a:off x="8596314" y="3038476"/>
            <a:ext cx="1284287" cy="701675"/>
          </a:xfrm>
          <a:prstGeom prst="rect">
            <a:avLst/>
          </a:prstGeom>
          <a:noFill/>
          <a:ln w="9525">
            <a:noFill/>
            <a:miter lim="800000"/>
            <a:headEnd/>
            <a:tailEnd/>
          </a:ln>
        </p:spPr>
        <p:txBody>
          <a:bodyPr wrap="none">
            <a:spAutoFit/>
          </a:bodyPr>
          <a:lstStyle/>
          <a:p>
            <a:r>
              <a:rPr lang="en-US" altLang="zh-CN" sz="2000"/>
              <a:t>Category </a:t>
            </a:r>
          </a:p>
          <a:p>
            <a:r>
              <a:rPr lang="en-US" altLang="zh-CN" sz="2000"/>
              <a:t>units</a:t>
            </a:r>
          </a:p>
        </p:txBody>
      </p:sp>
      <p:sp>
        <p:nvSpPr>
          <p:cNvPr id="161801" name="Text Box 24"/>
          <p:cNvSpPr txBox="1">
            <a:spLocks noChangeArrowheads="1"/>
          </p:cNvSpPr>
          <p:nvPr/>
        </p:nvSpPr>
        <p:spPr bwMode="auto">
          <a:xfrm>
            <a:off x="9024939" y="4467225"/>
            <a:ext cx="282575" cy="1373188"/>
          </a:xfrm>
          <a:prstGeom prst="rect">
            <a:avLst/>
          </a:prstGeom>
          <a:noFill/>
          <a:ln w="9525">
            <a:noFill/>
            <a:miter lim="800000"/>
            <a:headEnd/>
            <a:tailEnd/>
          </a:ln>
        </p:spPr>
        <p:txBody>
          <a:bodyPr wrap="none">
            <a:spAutoFit/>
          </a:bodyPr>
          <a:lstStyle/>
          <a:p>
            <a:r>
              <a:rPr lang="zh-CN" altLang="en-US" sz="2800">
                <a:solidFill>
                  <a:srgbClr val="000000"/>
                </a:solidFill>
              </a:rPr>
              <a:t>.</a:t>
            </a:r>
          </a:p>
          <a:p>
            <a:r>
              <a:rPr lang="zh-CN" altLang="en-US" sz="2800">
                <a:solidFill>
                  <a:srgbClr val="000000"/>
                </a:solidFill>
              </a:rPr>
              <a:t>.</a:t>
            </a:r>
          </a:p>
          <a:p>
            <a:r>
              <a:rPr lang="zh-CN" altLang="en-US" sz="2800">
                <a:solidFill>
                  <a:srgbClr val="000000"/>
                </a:solidFill>
              </a:rPr>
              <a:t>.</a:t>
            </a:r>
          </a:p>
        </p:txBody>
      </p:sp>
      <p:sp>
        <p:nvSpPr>
          <p:cNvPr id="161802" name="Line 27"/>
          <p:cNvSpPr>
            <a:spLocks noChangeShapeType="1"/>
          </p:cNvSpPr>
          <p:nvPr/>
        </p:nvSpPr>
        <p:spPr bwMode="auto">
          <a:xfrm flipV="1">
            <a:off x="6024563" y="4105275"/>
            <a:ext cx="2825750" cy="76200"/>
          </a:xfrm>
          <a:prstGeom prst="line">
            <a:avLst/>
          </a:prstGeom>
          <a:noFill/>
          <a:ln w="28575">
            <a:solidFill>
              <a:srgbClr val="FF9900"/>
            </a:solidFill>
            <a:round/>
            <a:headEnd/>
            <a:tailEnd/>
          </a:ln>
        </p:spPr>
        <p:txBody>
          <a:bodyPr/>
          <a:lstStyle/>
          <a:p>
            <a:endParaRPr lang="zh-CN" altLang="en-US"/>
          </a:p>
        </p:txBody>
      </p:sp>
      <p:sp>
        <p:nvSpPr>
          <p:cNvPr id="161803" name="Line 28"/>
          <p:cNvSpPr>
            <a:spLocks noChangeShapeType="1"/>
          </p:cNvSpPr>
          <p:nvPr/>
        </p:nvSpPr>
        <p:spPr bwMode="auto">
          <a:xfrm>
            <a:off x="6024563" y="4681538"/>
            <a:ext cx="2857500" cy="1357312"/>
          </a:xfrm>
          <a:prstGeom prst="line">
            <a:avLst/>
          </a:prstGeom>
          <a:noFill/>
          <a:ln w="28575">
            <a:solidFill>
              <a:srgbClr val="FF9900"/>
            </a:solidFill>
            <a:round/>
            <a:headEnd/>
            <a:tailEnd/>
          </a:ln>
        </p:spPr>
        <p:txBody>
          <a:bodyPr/>
          <a:lstStyle/>
          <a:p>
            <a:endParaRPr lang="zh-CN" altLang="en-US"/>
          </a:p>
        </p:txBody>
      </p:sp>
      <p:sp>
        <p:nvSpPr>
          <p:cNvPr id="161804" name="Line 29"/>
          <p:cNvSpPr>
            <a:spLocks noChangeShapeType="1"/>
          </p:cNvSpPr>
          <p:nvPr/>
        </p:nvSpPr>
        <p:spPr bwMode="auto">
          <a:xfrm flipV="1">
            <a:off x="5953126" y="4110038"/>
            <a:ext cx="2805113" cy="1928812"/>
          </a:xfrm>
          <a:prstGeom prst="line">
            <a:avLst/>
          </a:prstGeom>
          <a:noFill/>
          <a:ln w="28575">
            <a:solidFill>
              <a:srgbClr val="FF9900"/>
            </a:solidFill>
            <a:round/>
            <a:headEnd/>
            <a:tailEnd/>
          </a:ln>
        </p:spPr>
        <p:txBody>
          <a:bodyPr/>
          <a:lstStyle/>
          <a:p>
            <a:endParaRPr lang="zh-CN" altLang="en-US"/>
          </a:p>
        </p:txBody>
      </p:sp>
      <p:sp>
        <p:nvSpPr>
          <p:cNvPr id="161805" name="Text Box 18"/>
          <p:cNvSpPr txBox="1">
            <a:spLocks noChangeArrowheads="1"/>
          </p:cNvSpPr>
          <p:nvPr/>
        </p:nvSpPr>
        <p:spPr bwMode="auto">
          <a:xfrm>
            <a:off x="8977313" y="4427538"/>
            <a:ext cx="455612" cy="400050"/>
          </a:xfrm>
          <a:prstGeom prst="rect">
            <a:avLst/>
          </a:prstGeom>
          <a:noFill/>
          <a:ln w="9525">
            <a:noFill/>
            <a:miter lim="800000"/>
            <a:headEnd/>
            <a:tailEnd/>
          </a:ln>
        </p:spPr>
        <p:txBody>
          <a:bodyPr wrap="none">
            <a:spAutoFit/>
          </a:bodyPr>
          <a:lstStyle/>
          <a:p>
            <a:r>
              <a:rPr lang="zh-CN" altLang="en-US" sz="2000">
                <a:sym typeface="Symbol" pitchFamily="18" charset="2"/>
              </a:rPr>
              <a:t></a:t>
            </a:r>
            <a:r>
              <a:rPr lang="zh-CN" altLang="en-US" sz="2000" baseline="-25000">
                <a:sym typeface="Symbol" pitchFamily="18" charset="2"/>
              </a:rPr>
              <a:t>2</a:t>
            </a:r>
            <a:endParaRPr lang="zh-CN" altLang="en-US" sz="2000" baseline="-25000"/>
          </a:p>
        </p:txBody>
      </p:sp>
      <p:sp>
        <p:nvSpPr>
          <p:cNvPr id="161806" name="Text Box 22"/>
          <p:cNvSpPr txBox="1">
            <a:spLocks noChangeArrowheads="1"/>
          </p:cNvSpPr>
          <p:nvPr/>
        </p:nvSpPr>
        <p:spPr bwMode="auto">
          <a:xfrm>
            <a:off x="8596314" y="3397250"/>
            <a:ext cx="522287" cy="1570038"/>
          </a:xfrm>
          <a:prstGeom prst="rect">
            <a:avLst/>
          </a:prstGeom>
          <a:noFill/>
          <a:ln w="9525">
            <a:noFill/>
            <a:miter lim="800000"/>
            <a:headEnd/>
            <a:tailEnd/>
          </a:ln>
        </p:spPr>
        <p:txBody>
          <a:bodyPr>
            <a:spAutoFit/>
          </a:bodyPr>
          <a:lstStyle/>
          <a:p>
            <a:r>
              <a:rPr lang="zh-CN" altLang="en-US" sz="9600"/>
              <a:t>.</a:t>
            </a:r>
          </a:p>
        </p:txBody>
      </p:sp>
      <p:sp>
        <p:nvSpPr>
          <p:cNvPr id="161807" name="Text Box 17"/>
          <p:cNvSpPr txBox="1">
            <a:spLocks noChangeArrowheads="1"/>
          </p:cNvSpPr>
          <p:nvPr/>
        </p:nvSpPr>
        <p:spPr bwMode="auto">
          <a:xfrm>
            <a:off x="3238501" y="2967039"/>
            <a:ext cx="525463" cy="1570037"/>
          </a:xfrm>
          <a:prstGeom prst="rect">
            <a:avLst/>
          </a:prstGeom>
          <a:noFill/>
          <a:ln w="9525">
            <a:noFill/>
            <a:miter lim="800000"/>
            <a:headEnd/>
            <a:tailEnd/>
          </a:ln>
        </p:spPr>
        <p:txBody>
          <a:bodyPr wrap="none">
            <a:spAutoFit/>
          </a:bodyPr>
          <a:lstStyle/>
          <a:p>
            <a:r>
              <a:rPr lang="zh-CN" altLang="en-US" sz="9600"/>
              <a:t>.</a:t>
            </a:r>
          </a:p>
        </p:txBody>
      </p:sp>
      <p:sp>
        <p:nvSpPr>
          <p:cNvPr id="161808" name="Text Box 17"/>
          <p:cNvSpPr txBox="1">
            <a:spLocks noChangeArrowheads="1"/>
          </p:cNvSpPr>
          <p:nvPr/>
        </p:nvSpPr>
        <p:spPr bwMode="auto">
          <a:xfrm>
            <a:off x="5713413" y="3040064"/>
            <a:ext cx="525462" cy="1570037"/>
          </a:xfrm>
          <a:prstGeom prst="rect">
            <a:avLst/>
          </a:prstGeom>
          <a:noFill/>
          <a:ln w="9525">
            <a:noFill/>
            <a:miter lim="800000"/>
            <a:headEnd/>
            <a:tailEnd/>
          </a:ln>
        </p:spPr>
        <p:txBody>
          <a:bodyPr wrap="none">
            <a:spAutoFit/>
          </a:bodyPr>
          <a:lstStyle/>
          <a:p>
            <a:r>
              <a:rPr lang="zh-CN" altLang="en-US" sz="9600"/>
              <a:t>.</a:t>
            </a:r>
          </a:p>
        </p:txBody>
      </p:sp>
      <p:sp>
        <p:nvSpPr>
          <p:cNvPr id="161809" name="Text Box 17"/>
          <p:cNvSpPr txBox="1">
            <a:spLocks noChangeArrowheads="1"/>
          </p:cNvSpPr>
          <p:nvPr/>
        </p:nvSpPr>
        <p:spPr bwMode="auto">
          <a:xfrm>
            <a:off x="8596313" y="2968625"/>
            <a:ext cx="525462" cy="1570038"/>
          </a:xfrm>
          <a:prstGeom prst="rect">
            <a:avLst/>
          </a:prstGeom>
          <a:noFill/>
          <a:ln w="9525">
            <a:noFill/>
            <a:miter lim="800000"/>
            <a:headEnd/>
            <a:tailEnd/>
          </a:ln>
        </p:spPr>
        <p:txBody>
          <a:bodyPr wrap="none">
            <a:spAutoFit/>
          </a:bodyPr>
          <a:lstStyle/>
          <a:p>
            <a:r>
              <a:rPr lang="zh-CN" altLang="en-US" sz="9600"/>
              <a:t>.</a:t>
            </a:r>
          </a:p>
        </p:txBody>
      </p:sp>
      <p:sp>
        <p:nvSpPr>
          <p:cNvPr id="161810" name="Text Box 32"/>
          <p:cNvSpPr txBox="1">
            <a:spLocks noChangeArrowheads="1"/>
          </p:cNvSpPr>
          <p:nvPr/>
        </p:nvSpPr>
        <p:spPr bwMode="auto">
          <a:xfrm>
            <a:off x="1809750" y="4714875"/>
            <a:ext cx="533400" cy="584200"/>
          </a:xfrm>
          <a:prstGeom prst="rect">
            <a:avLst/>
          </a:prstGeom>
          <a:noFill/>
          <a:ln w="9525">
            <a:noFill/>
            <a:miter lim="800000"/>
            <a:headEnd/>
            <a:tailEnd/>
          </a:ln>
        </p:spPr>
        <p:txBody>
          <a:bodyPr wrap="none">
            <a:spAutoFit/>
          </a:bodyPr>
          <a:lstStyle/>
          <a:p>
            <a:r>
              <a:rPr lang="en-US" altLang="zh-CN" sz="3200" b="1"/>
              <a:t>X</a:t>
            </a:r>
            <a:r>
              <a:rPr lang="en-US" altLang="zh-CN" sz="3200" b="1" baseline="-25000"/>
              <a:t>i</a:t>
            </a:r>
          </a:p>
        </p:txBody>
      </p:sp>
      <p:sp>
        <p:nvSpPr>
          <p:cNvPr id="161811" name="下箭头 54"/>
          <p:cNvSpPr>
            <a:spLocks noChangeArrowheads="1"/>
          </p:cNvSpPr>
          <p:nvPr/>
        </p:nvSpPr>
        <p:spPr bwMode="auto">
          <a:xfrm rot="-5400000">
            <a:off x="2317750" y="4695825"/>
            <a:ext cx="484188" cy="477838"/>
          </a:xfrm>
          <a:prstGeom prst="downArrow">
            <a:avLst>
              <a:gd name="adj1" fmla="val 50000"/>
              <a:gd name="adj2" fmla="val 50000"/>
            </a:avLst>
          </a:prstGeom>
          <a:solidFill>
            <a:schemeClr val="accent1"/>
          </a:solidFill>
          <a:ln w="12700" cap="sq">
            <a:solidFill>
              <a:schemeClr val="tx1"/>
            </a:solidFill>
            <a:miter lim="800000"/>
            <a:headEnd/>
            <a:tailEnd/>
          </a:ln>
        </p:spPr>
        <p:txBody>
          <a:bodyPr wrap="none"/>
          <a:lstStyle/>
          <a:p>
            <a:endParaRPr lang="zh-CN" altLang="en-US"/>
          </a:p>
        </p:txBody>
      </p:sp>
      <p:sp>
        <p:nvSpPr>
          <p:cNvPr id="161812" name="Rectangle 53"/>
          <p:cNvSpPr txBox="1">
            <a:spLocks noChangeArrowheads="1"/>
          </p:cNvSpPr>
          <p:nvPr/>
        </p:nvSpPr>
        <p:spPr bwMode="auto">
          <a:xfrm>
            <a:off x="1952626" y="1357312"/>
            <a:ext cx="8291513" cy="1928812"/>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pPr>
            <a:r>
              <a:rPr lang="zh-CN" altLang="en-US" sz="2400" dirty="0"/>
              <a:t>概率神经网络（</a:t>
            </a:r>
            <a:r>
              <a:rPr lang="en-US" altLang="zh-CN" sz="2400" i="1" dirty="0"/>
              <a:t>PNN</a:t>
            </a:r>
            <a:r>
              <a:rPr lang="en-US" sz="2400" dirty="0"/>
              <a:t>）</a:t>
            </a:r>
            <a:r>
              <a:rPr lang="en-US" altLang="zh-CN" sz="2400" dirty="0"/>
              <a:t>-</a:t>
            </a:r>
            <a:r>
              <a:rPr lang="zh-CN" altLang="en-US" sz="2400" dirty="0"/>
              <a:t>一种</a:t>
            </a:r>
            <a:r>
              <a:rPr lang="en-US" altLang="zh-CN" sz="2400" dirty="0" err="1"/>
              <a:t>Parzen</a:t>
            </a:r>
            <a:r>
              <a:rPr lang="zh-CN" altLang="en-US" sz="2400" dirty="0"/>
              <a:t>窗的实现</a:t>
            </a:r>
            <a:endParaRPr lang="en-US" sz="2400" dirty="0"/>
          </a:p>
          <a:p>
            <a:pPr marL="742950" lvl="1" indent="-285750" eaLnBrk="0" hangingPunct="0">
              <a:spcBef>
                <a:spcPct val="20000"/>
              </a:spcBef>
              <a:buClr>
                <a:schemeClr val="bg2"/>
              </a:buClr>
              <a:buSzPct val="75000"/>
              <a:buFont typeface="Wingdings" pitchFamily="2" charset="2"/>
              <a:buChar char="¨"/>
            </a:pPr>
            <a:r>
              <a:rPr lang="en-US" altLang="zh-CN" sz="2400" dirty="0"/>
              <a:t>Compute a </a:t>
            </a:r>
            <a:r>
              <a:rPr lang="en-US" altLang="zh-CN" sz="2400" dirty="0" err="1"/>
              <a:t>Parzen</a:t>
            </a:r>
            <a:r>
              <a:rPr lang="en-US" altLang="zh-CN" sz="2400" dirty="0"/>
              <a:t> estimate based on n patterns</a:t>
            </a:r>
          </a:p>
          <a:p>
            <a:pPr marL="742950" lvl="1" indent="-285750" eaLnBrk="0" hangingPunct="0">
              <a:spcBef>
                <a:spcPct val="20000"/>
              </a:spcBef>
              <a:buClr>
                <a:schemeClr val="bg2"/>
              </a:buClr>
              <a:buSzPct val="75000"/>
              <a:buFont typeface="Wingdings" pitchFamily="2" charset="2"/>
              <a:buChar char="¨"/>
            </a:pPr>
            <a:r>
              <a:rPr lang="en-US" altLang="zh-CN" sz="2400" dirty="0"/>
              <a:t>Patterns with d features sampled from c classes</a:t>
            </a:r>
          </a:p>
          <a:p>
            <a:pPr marL="742950" lvl="1" indent="-285750" eaLnBrk="0" hangingPunct="0">
              <a:spcBef>
                <a:spcPct val="20000"/>
              </a:spcBef>
              <a:buClr>
                <a:schemeClr val="bg2"/>
              </a:buClr>
              <a:buSzPct val="75000"/>
              <a:buFont typeface="Wingdings" pitchFamily="2" charset="2"/>
              <a:buChar char="¨"/>
            </a:pPr>
            <a:r>
              <a:rPr lang="en-US" altLang="zh-CN" sz="2400" dirty="0"/>
              <a:t>The input unit is connected to n patterns</a:t>
            </a:r>
          </a:p>
          <a:p>
            <a:pPr marL="1600200" lvl="3" indent="-228600" eaLnBrk="0" hangingPunct="0">
              <a:spcBef>
                <a:spcPct val="20000"/>
              </a:spcBef>
              <a:buClr>
                <a:schemeClr val="bg2"/>
              </a:buClr>
              <a:buSzPct val="75000"/>
              <a:buFont typeface="Wingdings" pitchFamily="2" charset="2"/>
              <a:buChar char="¨"/>
            </a:pPr>
            <a:endParaRPr lang="zh-CN" altLang="en-US" dirty="0"/>
          </a:p>
        </p:txBody>
      </p:sp>
      <p:sp>
        <p:nvSpPr>
          <p:cNvPr id="161813" name="Text Box 16"/>
          <p:cNvSpPr txBox="1">
            <a:spLocks noChangeArrowheads="1"/>
          </p:cNvSpPr>
          <p:nvPr/>
        </p:nvSpPr>
        <p:spPr bwMode="auto">
          <a:xfrm>
            <a:off x="4024313" y="3429000"/>
            <a:ext cx="1388522" cy="400110"/>
          </a:xfrm>
          <a:prstGeom prst="rect">
            <a:avLst/>
          </a:prstGeom>
          <a:noFill/>
          <a:ln w="9525">
            <a:noFill/>
            <a:miter lim="800000"/>
            <a:headEnd/>
            <a:tailEnd/>
          </a:ln>
        </p:spPr>
        <p:txBody>
          <a:bodyPr wrap="none">
            <a:spAutoFit/>
          </a:bodyPr>
          <a:lstStyle/>
          <a:p>
            <a:r>
              <a:rPr lang="en-US" altLang="zh-CN" sz="2000"/>
              <a:t>d×n</a:t>
            </a:r>
            <a:r>
              <a:rPr lang="zh-CN" altLang="en-US" sz="2000"/>
              <a:t>个连接</a:t>
            </a:r>
            <a:endParaRPr lang="en-US" sz="2000"/>
          </a:p>
        </p:txBody>
      </p:sp>
      <p:sp>
        <p:nvSpPr>
          <p:cNvPr id="161814" name="Text Box 16"/>
          <p:cNvSpPr txBox="1">
            <a:spLocks noChangeArrowheads="1"/>
          </p:cNvSpPr>
          <p:nvPr/>
        </p:nvSpPr>
        <p:spPr bwMode="auto">
          <a:xfrm>
            <a:off x="7239001" y="3429000"/>
            <a:ext cx="1096963" cy="400050"/>
          </a:xfrm>
          <a:prstGeom prst="rect">
            <a:avLst/>
          </a:prstGeom>
          <a:noFill/>
          <a:ln w="9525">
            <a:noFill/>
            <a:miter lim="800000"/>
            <a:headEnd/>
            <a:tailEnd/>
          </a:ln>
        </p:spPr>
        <p:txBody>
          <a:bodyPr wrap="none">
            <a:spAutoFit/>
          </a:bodyPr>
          <a:lstStyle/>
          <a:p>
            <a:r>
              <a:rPr lang="en-US" altLang="zh-CN" sz="2000"/>
              <a:t>n</a:t>
            </a:r>
            <a:r>
              <a:rPr lang="zh-CN" altLang="en-US" sz="2000"/>
              <a:t>个连接</a:t>
            </a:r>
            <a:endParaRPr lang="en-US" sz="2000"/>
          </a:p>
        </p:txBody>
      </p:sp>
      <p:sp>
        <p:nvSpPr>
          <p:cNvPr id="161815" name="Text Box 45"/>
          <p:cNvSpPr txBox="1">
            <a:spLocks noChangeArrowheads="1"/>
          </p:cNvSpPr>
          <p:nvPr/>
        </p:nvSpPr>
        <p:spPr bwMode="auto">
          <a:xfrm>
            <a:off x="4452939" y="6396038"/>
            <a:ext cx="3952875" cy="461962"/>
          </a:xfrm>
          <a:prstGeom prst="rect">
            <a:avLst/>
          </a:prstGeom>
          <a:noFill/>
          <a:ln w="9525">
            <a:noFill/>
            <a:miter lim="800000"/>
            <a:headEnd/>
            <a:tailEnd/>
          </a:ln>
        </p:spPr>
        <p:txBody>
          <a:bodyPr wrap="none">
            <a:spAutoFit/>
          </a:bodyPr>
          <a:lstStyle/>
          <a:p>
            <a:r>
              <a:rPr lang="en-US" altLang="zh-CN" sz="2400"/>
              <a:t>Modifiable weights (trained)</a:t>
            </a:r>
          </a:p>
        </p:txBody>
      </p:sp>
      <p:sp>
        <p:nvSpPr>
          <p:cNvPr id="161816" name="Text Box 1066"/>
          <p:cNvSpPr txBox="1">
            <a:spLocks noChangeArrowheads="1"/>
          </p:cNvSpPr>
          <p:nvPr/>
        </p:nvSpPr>
        <p:spPr bwMode="auto">
          <a:xfrm>
            <a:off x="7167564" y="3929064"/>
            <a:ext cx="471487" cy="369887"/>
          </a:xfrm>
          <a:prstGeom prst="rect">
            <a:avLst/>
          </a:prstGeom>
          <a:noFill/>
          <a:ln w="9525">
            <a:noFill/>
            <a:miter lim="800000"/>
            <a:headEnd/>
            <a:tailEnd/>
          </a:ln>
        </p:spPr>
        <p:txBody>
          <a:bodyPr wrap="none">
            <a:spAutoFit/>
          </a:bodyPr>
          <a:lstStyle/>
          <a:p>
            <a:r>
              <a:rPr lang="en-US" altLang="zh-CN" dirty="0"/>
              <a:t>a</a:t>
            </a:r>
            <a:r>
              <a:rPr lang="en-US" altLang="zh-CN" baseline="-25000" dirty="0"/>
              <a:t>11</a:t>
            </a:r>
          </a:p>
        </p:txBody>
      </p:sp>
      <p:sp>
        <p:nvSpPr>
          <p:cNvPr id="161817" name="Text Box 1067"/>
          <p:cNvSpPr txBox="1">
            <a:spLocks noChangeArrowheads="1"/>
          </p:cNvSpPr>
          <p:nvPr/>
        </p:nvSpPr>
        <p:spPr bwMode="auto">
          <a:xfrm>
            <a:off x="7596189" y="5286376"/>
            <a:ext cx="471487" cy="366713"/>
          </a:xfrm>
          <a:prstGeom prst="rect">
            <a:avLst/>
          </a:prstGeom>
          <a:noFill/>
          <a:ln w="9525">
            <a:noFill/>
            <a:miter lim="800000"/>
            <a:headEnd/>
            <a:tailEnd/>
          </a:ln>
        </p:spPr>
        <p:txBody>
          <a:bodyPr wrap="none">
            <a:spAutoFit/>
          </a:bodyPr>
          <a:lstStyle/>
          <a:p>
            <a:r>
              <a:rPr lang="en-US" altLang="zh-CN"/>
              <a:t>a</a:t>
            </a:r>
            <a:r>
              <a:rPr lang="en-US" altLang="zh-CN" baseline="-25000"/>
              <a:t>2c</a:t>
            </a:r>
          </a:p>
        </p:txBody>
      </p:sp>
      <p:sp>
        <p:nvSpPr>
          <p:cNvPr id="161818" name="Text Box 1067"/>
          <p:cNvSpPr txBox="1">
            <a:spLocks noChangeArrowheads="1"/>
          </p:cNvSpPr>
          <p:nvPr/>
        </p:nvSpPr>
        <p:spPr bwMode="auto">
          <a:xfrm>
            <a:off x="7524750" y="4643439"/>
            <a:ext cx="482600" cy="369887"/>
          </a:xfrm>
          <a:prstGeom prst="rect">
            <a:avLst/>
          </a:prstGeom>
          <a:noFill/>
          <a:ln w="9525">
            <a:noFill/>
            <a:miter lim="800000"/>
            <a:headEnd/>
            <a:tailEnd/>
          </a:ln>
        </p:spPr>
        <p:txBody>
          <a:bodyPr wrap="none">
            <a:spAutoFit/>
          </a:bodyPr>
          <a:lstStyle/>
          <a:p>
            <a:r>
              <a:rPr lang="en-US" altLang="zh-CN"/>
              <a:t>a</a:t>
            </a:r>
            <a:r>
              <a:rPr lang="en-US" altLang="zh-CN" baseline="-25000"/>
              <a:t>n1</a:t>
            </a:r>
          </a:p>
        </p:txBody>
      </p:sp>
      <p:sp>
        <p:nvSpPr>
          <p:cNvPr id="57"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15.4 </a:t>
            </a:r>
            <a:r>
              <a:rPr lang="en-US" altLang="zh-CN" b="1" dirty="0" err="1">
                <a:solidFill>
                  <a:schemeClr val="tx1"/>
                </a:solidFill>
                <a:latin typeface="黑体" pitchFamily="49" charset="-122"/>
                <a:ea typeface="黑体" pitchFamily="49" charset="-122"/>
              </a:rPr>
              <a:t>Parzen</a:t>
            </a:r>
            <a:r>
              <a:rPr lang="zh-CN" altLang="en-US" b="1" dirty="0">
                <a:solidFill>
                  <a:schemeClr val="tx1"/>
                </a:solidFill>
                <a:latin typeface="黑体" pitchFamily="49" charset="-122"/>
                <a:ea typeface="黑体" pitchFamily="49" charset="-122"/>
              </a:rPr>
              <a:t>窗法</a:t>
            </a:r>
          </a:p>
        </p:txBody>
      </p:sp>
      <p:sp>
        <p:nvSpPr>
          <p:cNvPr id="4" name="矩形 3"/>
          <p:cNvSpPr/>
          <p:nvPr/>
        </p:nvSpPr>
        <p:spPr>
          <a:xfrm rot="1367434">
            <a:off x="9069600" y="1522814"/>
            <a:ext cx="3087705" cy="369332"/>
          </a:xfrm>
          <a:prstGeom prst="rect">
            <a:avLst/>
          </a:prstGeom>
        </p:spPr>
        <p:txBody>
          <a:bodyPr wrap="none">
            <a:spAutoFit/>
          </a:bodyPr>
          <a:lstStyle/>
          <a:p>
            <a:pPr eaLnBrk="0" hangingPunct="0">
              <a:spcBef>
                <a:spcPct val="20000"/>
              </a:spcBef>
              <a:buClr>
                <a:schemeClr val="bg2"/>
              </a:buClr>
              <a:buSzPct val="75000"/>
            </a:pPr>
            <a:r>
              <a:rPr lang="zh-CN" altLang="en-US" dirty="0">
                <a:solidFill>
                  <a:srgbClr val="FF0000"/>
                </a:solidFill>
              </a:rPr>
              <a:t>一</a:t>
            </a:r>
            <a:r>
              <a:rPr lang="zh-CN" altLang="en-US" dirty="0" smtClean="0">
                <a:solidFill>
                  <a:srgbClr val="FF0000"/>
                </a:solidFill>
              </a:rPr>
              <a:t>种流行的</a:t>
            </a:r>
            <a:r>
              <a:rPr lang="en-US" altLang="zh-CN" dirty="0" err="1" smtClean="0">
                <a:solidFill>
                  <a:srgbClr val="FF0000"/>
                </a:solidFill>
              </a:rPr>
              <a:t>Parzen</a:t>
            </a:r>
            <a:r>
              <a:rPr lang="zh-CN" altLang="en-US" dirty="0" smtClean="0">
                <a:solidFill>
                  <a:srgbClr val="FF0000"/>
                </a:solidFill>
              </a:rPr>
              <a:t>实现方法</a:t>
            </a:r>
            <a:endParaRPr lang="en-US" altLang="zh-CN" dirty="0">
              <a:solidFill>
                <a:srgbClr val="FF0000"/>
              </a:solidFill>
            </a:endParaRPr>
          </a:p>
        </p:txBody>
      </p:sp>
    </p:spTree>
    <p:extLst>
      <p:ext uri="{BB962C8B-B14F-4D97-AF65-F5344CB8AC3E}">
        <p14:creationId xmlns:p14="http://schemas.microsoft.com/office/powerpoint/2010/main" val="40585638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667000" y="3357563"/>
            <a:ext cx="4572000" cy="3100388"/>
            <a:chOff x="0" y="0"/>
            <a:chExt cx="3366" cy="1953"/>
          </a:xfrm>
        </p:grpSpPr>
        <p:grpSp>
          <p:nvGrpSpPr>
            <p:cNvPr id="3" name="Group 4"/>
            <p:cNvGrpSpPr>
              <a:grpSpLocks/>
            </p:cNvGrpSpPr>
            <p:nvPr/>
          </p:nvGrpSpPr>
          <p:grpSpPr bwMode="auto">
            <a:xfrm>
              <a:off x="70" y="312"/>
              <a:ext cx="768" cy="1488"/>
              <a:chOff x="0" y="0"/>
              <a:chExt cx="768" cy="1488"/>
            </a:xfrm>
          </p:grpSpPr>
          <p:sp>
            <p:nvSpPr>
              <p:cNvPr id="162867" name="Rectangle 5"/>
              <p:cNvSpPr>
                <a:spLocks noChangeArrowheads="1"/>
              </p:cNvSpPr>
              <p:nvPr/>
            </p:nvSpPr>
            <p:spPr bwMode="auto">
              <a:xfrm>
                <a:off x="0" y="0"/>
                <a:ext cx="768" cy="1488"/>
              </a:xfrm>
              <a:prstGeom prst="rect">
                <a:avLst/>
              </a:prstGeom>
              <a:noFill/>
              <a:ln w="9525">
                <a:solidFill>
                  <a:schemeClr val="tx1"/>
                </a:solidFill>
                <a:miter lim="800000"/>
                <a:headEnd/>
                <a:tailEnd/>
              </a:ln>
            </p:spPr>
            <p:txBody>
              <a:bodyPr wrap="none" anchor="ctr"/>
              <a:lstStyle/>
              <a:p>
                <a:pPr algn="ctr"/>
                <a:endParaRPr lang="zh-CN" altLang="en-US"/>
              </a:p>
              <a:p>
                <a:pPr algn="ctr"/>
                <a:endParaRPr lang="zh-CN" altLang="en-US"/>
              </a:p>
            </p:txBody>
          </p:sp>
          <p:sp>
            <p:nvSpPr>
              <p:cNvPr id="162868" name="Text Box 6"/>
              <p:cNvSpPr txBox="1">
                <a:spLocks noChangeArrowheads="1"/>
              </p:cNvSpPr>
              <p:nvPr/>
            </p:nvSpPr>
            <p:spPr bwMode="auto">
              <a:xfrm>
                <a:off x="217" y="48"/>
                <a:ext cx="268" cy="187"/>
              </a:xfrm>
              <a:prstGeom prst="rect">
                <a:avLst/>
              </a:prstGeom>
              <a:noFill/>
              <a:ln w="9525">
                <a:noFill/>
                <a:miter lim="800000"/>
                <a:headEnd/>
                <a:tailEnd/>
              </a:ln>
            </p:spPr>
            <p:txBody>
              <a:bodyPr wrap="none">
                <a:spAutoFit/>
              </a:bodyPr>
              <a:lstStyle/>
              <a:p>
                <a:r>
                  <a:rPr lang="en-US" altLang="zh-CN" sz="2000" baseline="-25000"/>
                  <a:t>x1</a:t>
                </a:r>
              </a:p>
            </p:txBody>
          </p:sp>
          <p:sp>
            <p:nvSpPr>
              <p:cNvPr id="162869" name="Text Box 8"/>
              <p:cNvSpPr txBox="1">
                <a:spLocks noChangeArrowheads="1"/>
              </p:cNvSpPr>
              <p:nvPr/>
            </p:nvSpPr>
            <p:spPr bwMode="auto">
              <a:xfrm>
                <a:off x="217" y="1238"/>
                <a:ext cx="268" cy="187"/>
              </a:xfrm>
              <a:prstGeom prst="rect">
                <a:avLst/>
              </a:prstGeom>
              <a:noFill/>
              <a:ln w="9525">
                <a:noFill/>
                <a:miter lim="800000"/>
                <a:headEnd/>
                <a:tailEnd/>
              </a:ln>
            </p:spPr>
            <p:txBody>
              <a:bodyPr wrap="none">
                <a:spAutoFit/>
              </a:bodyPr>
              <a:lstStyle/>
              <a:p>
                <a:r>
                  <a:rPr lang="en-US" altLang="zh-CN" sz="2000" baseline="-25000"/>
                  <a:t>xd</a:t>
                </a:r>
              </a:p>
            </p:txBody>
          </p:sp>
          <p:sp>
            <p:nvSpPr>
              <p:cNvPr id="162870" name="Text Box 9"/>
              <p:cNvSpPr txBox="1">
                <a:spLocks noChangeArrowheads="1"/>
              </p:cNvSpPr>
              <p:nvPr/>
            </p:nvSpPr>
            <p:spPr bwMode="auto">
              <a:xfrm>
                <a:off x="240" y="432"/>
                <a:ext cx="209" cy="872"/>
              </a:xfrm>
              <a:prstGeom prst="rect">
                <a:avLst/>
              </a:prstGeom>
              <a:noFill/>
              <a:ln w="9525">
                <a:noFill/>
                <a:miter lim="800000"/>
                <a:headEnd/>
                <a:tailEnd/>
              </a:ln>
            </p:spPr>
            <p:txBody>
              <a:bodyPr wrap="none">
                <a:spAutoFit/>
              </a:bodyPr>
              <a:lstStyle/>
              <a:p>
                <a:r>
                  <a:rPr lang="zh-CN" altLang="en-US" sz="2800"/>
                  <a:t>.</a:t>
                </a:r>
              </a:p>
              <a:p>
                <a:r>
                  <a:rPr lang="zh-CN" altLang="en-US" sz="2800"/>
                  <a:t>.</a:t>
                </a:r>
              </a:p>
              <a:p>
                <a:r>
                  <a:rPr lang="zh-CN" altLang="en-US" sz="2800"/>
                  <a:t>.</a:t>
                </a:r>
              </a:p>
            </p:txBody>
          </p:sp>
          <p:sp>
            <p:nvSpPr>
              <p:cNvPr id="162871" name="Text Box 7"/>
              <p:cNvSpPr txBox="1">
                <a:spLocks noChangeArrowheads="1"/>
              </p:cNvSpPr>
              <p:nvPr/>
            </p:nvSpPr>
            <p:spPr bwMode="auto">
              <a:xfrm>
                <a:off x="234" y="336"/>
                <a:ext cx="268" cy="187"/>
              </a:xfrm>
              <a:prstGeom prst="rect">
                <a:avLst/>
              </a:prstGeom>
              <a:noFill/>
              <a:ln w="9525">
                <a:noFill/>
                <a:miter lim="800000"/>
                <a:headEnd/>
                <a:tailEnd/>
              </a:ln>
            </p:spPr>
            <p:txBody>
              <a:bodyPr wrap="none">
                <a:spAutoFit/>
              </a:bodyPr>
              <a:lstStyle/>
              <a:p>
                <a:r>
                  <a:rPr lang="en-US" altLang="zh-CN" sz="2000" baseline="-25000"/>
                  <a:t>x2</a:t>
                </a:r>
              </a:p>
            </p:txBody>
          </p:sp>
        </p:grpSp>
        <p:sp>
          <p:nvSpPr>
            <p:cNvPr id="162844" name="Rectangle 10"/>
            <p:cNvSpPr>
              <a:spLocks noChangeArrowheads="1"/>
            </p:cNvSpPr>
            <p:nvPr/>
          </p:nvSpPr>
          <p:spPr bwMode="auto">
            <a:xfrm>
              <a:off x="2230" y="312"/>
              <a:ext cx="768" cy="1488"/>
            </a:xfrm>
            <a:prstGeom prst="rect">
              <a:avLst/>
            </a:prstGeom>
            <a:noFill/>
            <a:ln w="9525">
              <a:solidFill>
                <a:schemeClr val="tx1"/>
              </a:solidFill>
              <a:miter lim="800000"/>
              <a:headEnd/>
              <a:tailEnd/>
            </a:ln>
          </p:spPr>
          <p:txBody>
            <a:bodyPr wrap="none" anchor="ctr"/>
            <a:lstStyle/>
            <a:p>
              <a:pPr algn="ctr"/>
              <a:endParaRPr lang="zh-CN" altLang="en-US"/>
            </a:p>
            <a:p>
              <a:pPr algn="ctr"/>
              <a:endParaRPr lang="zh-CN" altLang="en-US"/>
            </a:p>
          </p:txBody>
        </p:sp>
        <p:sp>
          <p:nvSpPr>
            <p:cNvPr id="162845" name="Text Box 11"/>
            <p:cNvSpPr txBox="1">
              <a:spLocks noChangeArrowheads="1"/>
            </p:cNvSpPr>
            <p:nvPr/>
          </p:nvSpPr>
          <p:spPr bwMode="auto">
            <a:xfrm>
              <a:off x="2447" y="360"/>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1</a:t>
              </a:r>
            </a:p>
          </p:txBody>
        </p:sp>
        <p:sp>
          <p:nvSpPr>
            <p:cNvPr id="162846" name="Text Box 12"/>
            <p:cNvSpPr txBox="1">
              <a:spLocks noChangeArrowheads="1"/>
            </p:cNvSpPr>
            <p:nvPr/>
          </p:nvSpPr>
          <p:spPr bwMode="auto">
            <a:xfrm>
              <a:off x="2447" y="648"/>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2</a:t>
              </a:r>
            </a:p>
          </p:txBody>
        </p:sp>
        <p:sp>
          <p:nvSpPr>
            <p:cNvPr id="162847" name="Text Box 13"/>
            <p:cNvSpPr txBox="1">
              <a:spLocks noChangeArrowheads="1"/>
            </p:cNvSpPr>
            <p:nvPr/>
          </p:nvSpPr>
          <p:spPr bwMode="auto">
            <a:xfrm>
              <a:off x="2447" y="1550"/>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n</a:t>
              </a:r>
            </a:p>
          </p:txBody>
        </p:sp>
        <p:sp>
          <p:nvSpPr>
            <p:cNvPr id="162848" name="Text Box 14"/>
            <p:cNvSpPr txBox="1">
              <a:spLocks noChangeArrowheads="1"/>
            </p:cNvSpPr>
            <p:nvPr/>
          </p:nvSpPr>
          <p:spPr bwMode="auto">
            <a:xfrm>
              <a:off x="2470" y="744"/>
              <a:ext cx="209" cy="872"/>
            </a:xfrm>
            <a:prstGeom prst="rect">
              <a:avLst/>
            </a:prstGeom>
            <a:noFill/>
            <a:ln w="9525">
              <a:noFill/>
              <a:miter lim="800000"/>
              <a:headEnd/>
              <a:tailEnd/>
            </a:ln>
          </p:spPr>
          <p:txBody>
            <a:bodyPr wrap="none">
              <a:spAutoFit/>
            </a:bodyPr>
            <a:lstStyle/>
            <a:p>
              <a:r>
                <a:rPr lang="zh-CN" altLang="en-US" sz="2800"/>
                <a:t>.</a:t>
              </a:r>
            </a:p>
            <a:p>
              <a:r>
                <a:rPr lang="zh-CN" altLang="en-US" sz="2800"/>
                <a:t>.</a:t>
              </a:r>
            </a:p>
            <a:p>
              <a:r>
                <a:rPr lang="zh-CN" altLang="en-US" sz="2800"/>
                <a:t>.</a:t>
              </a:r>
            </a:p>
          </p:txBody>
        </p:sp>
        <p:sp>
          <p:nvSpPr>
            <p:cNvPr id="162849" name="Text Box 15"/>
            <p:cNvSpPr txBox="1">
              <a:spLocks noChangeArrowheads="1"/>
            </p:cNvSpPr>
            <p:nvPr/>
          </p:nvSpPr>
          <p:spPr bwMode="auto">
            <a:xfrm>
              <a:off x="0" y="24"/>
              <a:ext cx="911" cy="252"/>
            </a:xfrm>
            <a:prstGeom prst="rect">
              <a:avLst/>
            </a:prstGeom>
            <a:noFill/>
            <a:ln w="9525">
              <a:noFill/>
              <a:miter lim="800000"/>
              <a:headEnd/>
              <a:tailEnd/>
            </a:ln>
          </p:spPr>
          <p:txBody>
            <a:bodyPr wrap="none">
              <a:spAutoFit/>
            </a:bodyPr>
            <a:lstStyle/>
            <a:p>
              <a:r>
                <a:rPr lang="en-US" altLang="zh-CN" sz="2000"/>
                <a:t>Input unit</a:t>
              </a:r>
            </a:p>
          </p:txBody>
        </p:sp>
        <p:sp>
          <p:nvSpPr>
            <p:cNvPr id="162850" name="Text Box 16"/>
            <p:cNvSpPr txBox="1">
              <a:spLocks noChangeArrowheads="1"/>
            </p:cNvSpPr>
            <p:nvPr/>
          </p:nvSpPr>
          <p:spPr bwMode="auto">
            <a:xfrm>
              <a:off x="2051" y="0"/>
              <a:ext cx="1315" cy="252"/>
            </a:xfrm>
            <a:prstGeom prst="rect">
              <a:avLst/>
            </a:prstGeom>
            <a:noFill/>
            <a:ln w="9525">
              <a:noFill/>
              <a:miter lim="800000"/>
              <a:headEnd/>
              <a:tailEnd/>
            </a:ln>
          </p:spPr>
          <p:txBody>
            <a:bodyPr>
              <a:spAutoFit/>
            </a:bodyPr>
            <a:lstStyle/>
            <a:p>
              <a:r>
                <a:rPr lang="en-US" altLang="zh-CN" sz="2000"/>
                <a:t>Patterns</a:t>
              </a:r>
              <a:r>
                <a:rPr lang="zh-CN" altLang="en-US" sz="2000"/>
                <a:t> </a:t>
              </a:r>
              <a:r>
                <a:rPr lang="en-US" altLang="zh-CN" sz="2000"/>
                <a:t>units</a:t>
              </a:r>
            </a:p>
          </p:txBody>
        </p:sp>
        <p:sp>
          <p:nvSpPr>
            <p:cNvPr id="162851" name="Text Box 17"/>
            <p:cNvSpPr txBox="1">
              <a:spLocks noChangeArrowheads="1"/>
            </p:cNvSpPr>
            <p:nvPr/>
          </p:nvSpPr>
          <p:spPr bwMode="auto">
            <a:xfrm>
              <a:off x="454" y="69"/>
              <a:ext cx="387" cy="989"/>
            </a:xfrm>
            <a:prstGeom prst="rect">
              <a:avLst/>
            </a:prstGeom>
            <a:noFill/>
            <a:ln w="9525">
              <a:noFill/>
              <a:miter lim="800000"/>
              <a:headEnd/>
              <a:tailEnd/>
            </a:ln>
          </p:spPr>
          <p:txBody>
            <a:bodyPr wrap="none">
              <a:spAutoFit/>
            </a:bodyPr>
            <a:lstStyle/>
            <a:p>
              <a:r>
                <a:rPr lang="zh-CN" altLang="en-US" sz="9600"/>
                <a:t>.</a:t>
              </a:r>
            </a:p>
          </p:txBody>
        </p:sp>
        <p:sp>
          <p:nvSpPr>
            <p:cNvPr id="162852" name="Text Box 18"/>
            <p:cNvSpPr txBox="1">
              <a:spLocks noChangeArrowheads="1"/>
            </p:cNvSpPr>
            <p:nvPr/>
          </p:nvSpPr>
          <p:spPr bwMode="auto">
            <a:xfrm>
              <a:off x="454" y="953"/>
              <a:ext cx="387" cy="989"/>
            </a:xfrm>
            <a:prstGeom prst="rect">
              <a:avLst/>
            </a:prstGeom>
            <a:noFill/>
            <a:ln w="9525">
              <a:noFill/>
              <a:miter lim="800000"/>
              <a:headEnd/>
              <a:tailEnd/>
            </a:ln>
          </p:spPr>
          <p:txBody>
            <a:bodyPr wrap="none">
              <a:spAutoFit/>
            </a:bodyPr>
            <a:lstStyle/>
            <a:p>
              <a:r>
                <a:rPr lang="zh-CN" altLang="en-US" sz="9600"/>
                <a:t>.</a:t>
              </a:r>
            </a:p>
          </p:txBody>
        </p:sp>
        <p:sp>
          <p:nvSpPr>
            <p:cNvPr id="162853" name="Text Box 19"/>
            <p:cNvSpPr txBox="1">
              <a:spLocks noChangeArrowheads="1"/>
            </p:cNvSpPr>
            <p:nvPr/>
          </p:nvSpPr>
          <p:spPr bwMode="auto">
            <a:xfrm>
              <a:off x="2237" y="964"/>
              <a:ext cx="387" cy="989"/>
            </a:xfrm>
            <a:prstGeom prst="rect">
              <a:avLst/>
            </a:prstGeom>
            <a:noFill/>
            <a:ln w="9525">
              <a:noFill/>
              <a:miter lim="800000"/>
              <a:headEnd/>
              <a:tailEnd/>
            </a:ln>
          </p:spPr>
          <p:txBody>
            <a:bodyPr wrap="none">
              <a:spAutoFit/>
            </a:bodyPr>
            <a:lstStyle/>
            <a:p>
              <a:r>
                <a:rPr lang="zh-CN" altLang="en-US" sz="9600"/>
                <a:t>.</a:t>
              </a:r>
            </a:p>
          </p:txBody>
        </p:sp>
        <p:sp>
          <p:nvSpPr>
            <p:cNvPr id="162854" name="Text Box 20"/>
            <p:cNvSpPr txBox="1">
              <a:spLocks noChangeArrowheads="1"/>
            </p:cNvSpPr>
            <p:nvPr/>
          </p:nvSpPr>
          <p:spPr bwMode="auto">
            <a:xfrm>
              <a:off x="2285" y="69"/>
              <a:ext cx="387" cy="989"/>
            </a:xfrm>
            <a:prstGeom prst="rect">
              <a:avLst/>
            </a:prstGeom>
            <a:noFill/>
            <a:ln w="9525">
              <a:noFill/>
              <a:miter lim="800000"/>
              <a:headEnd/>
              <a:tailEnd/>
            </a:ln>
          </p:spPr>
          <p:txBody>
            <a:bodyPr wrap="none">
              <a:spAutoFit/>
            </a:bodyPr>
            <a:lstStyle/>
            <a:p>
              <a:r>
                <a:rPr lang="zh-CN" altLang="en-US" sz="9600"/>
                <a:t>.</a:t>
              </a:r>
            </a:p>
          </p:txBody>
        </p:sp>
        <p:sp>
          <p:nvSpPr>
            <p:cNvPr id="161831" name="Line 21"/>
            <p:cNvSpPr>
              <a:spLocks noChangeShapeType="1"/>
            </p:cNvSpPr>
            <p:nvPr/>
          </p:nvSpPr>
          <p:spPr bwMode="auto">
            <a:xfrm>
              <a:off x="646" y="504"/>
              <a:ext cx="1726" cy="0"/>
            </a:xfrm>
            <a:prstGeom prst="line">
              <a:avLst/>
            </a:prstGeom>
            <a:noFill/>
            <a:ln w="28575">
              <a:solidFill>
                <a:srgbClr val="7030A0"/>
              </a:solidFill>
              <a:round/>
              <a:headEnd/>
              <a:tailEnd/>
            </a:ln>
          </p:spPr>
          <p:txBody>
            <a:bodyPr/>
            <a:lstStyle/>
            <a:p>
              <a:pPr>
                <a:defRPr/>
              </a:pPr>
              <a:endParaRPr lang="zh-CN" altLang="en-US"/>
            </a:p>
          </p:txBody>
        </p:sp>
        <p:sp>
          <p:nvSpPr>
            <p:cNvPr id="162856" name="Line 22"/>
            <p:cNvSpPr>
              <a:spLocks noChangeShapeType="1"/>
            </p:cNvSpPr>
            <p:nvPr/>
          </p:nvSpPr>
          <p:spPr bwMode="auto">
            <a:xfrm>
              <a:off x="646" y="504"/>
              <a:ext cx="1728" cy="288"/>
            </a:xfrm>
            <a:prstGeom prst="line">
              <a:avLst/>
            </a:prstGeom>
            <a:noFill/>
            <a:ln w="28575">
              <a:solidFill>
                <a:srgbClr val="FFFF66"/>
              </a:solidFill>
              <a:round/>
              <a:headEnd/>
              <a:tailEnd/>
            </a:ln>
          </p:spPr>
          <p:txBody>
            <a:bodyPr/>
            <a:lstStyle/>
            <a:p>
              <a:endParaRPr lang="zh-CN" altLang="en-US"/>
            </a:p>
          </p:txBody>
        </p:sp>
        <p:sp>
          <p:nvSpPr>
            <p:cNvPr id="162857" name="Line 23"/>
            <p:cNvSpPr>
              <a:spLocks noChangeShapeType="1"/>
            </p:cNvSpPr>
            <p:nvPr/>
          </p:nvSpPr>
          <p:spPr bwMode="auto">
            <a:xfrm>
              <a:off x="646" y="504"/>
              <a:ext cx="1728" cy="1200"/>
            </a:xfrm>
            <a:prstGeom prst="line">
              <a:avLst/>
            </a:prstGeom>
            <a:noFill/>
            <a:ln w="28575">
              <a:solidFill>
                <a:srgbClr val="FFFF66"/>
              </a:solidFill>
              <a:round/>
              <a:headEnd/>
              <a:tailEnd/>
            </a:ln>
          </p:spPr>
          <p:txBody>
            <a:bodyPr/>
            <a:lstStyle/>
            <a:p>
              <a:endParaRPr lang="zh-CN" altLang="en-US"/>
            </a:p>
          </p:txBody>
        </p:sp>
        <p:sp>
          <p:nvSpPr>
            <p:cNvPr id="161834" name="Line 24"/>
            <p:cNvSpPr>
              <a:spLocks noChangeShapeType="1"/>
            </p:cNvSpPr>
            <p:nvPr/>
          </p:nvSpPr>
          <p:spPr bwMode="auto">
            <a:xfrm flipV="1">
              <a:off x="646" y="552"/>
              <a:ext cx="1677" cy="240"/>
            </a:xfrm>
            <a:prstGeom prst="line">
              <a:avLst/>
            </a:prstGeom>
            <a:noFill/>
            <a:ln w="28575">
              <a:solidFill>
                <a:srgbClr val="7030A0"/>
              </a:solidFill>
              <a:round/>
              <a:headEnd/>
              <a:tailEnd/>
            </a:ln>
          </p:spPr>
          <p:txBody>
            <a:bodyPr/>
            <a:lstStyle/>
            <a:p>
              <a:pPr>
                <a:defRPr/>
              </a:pPr>
              <a:endParaRPr lang="zh-CN" altLang="en-US"/>
            </a:p>
          </p:txBody>
        </p:sp>
        <p:sp>
          <p:nvSpPr>
            <p:cNvPr id="162859" name="Line 25"/>
            <p:cNvSpPr>
              <a:spLocks noChangeShapeType="1"/>
            </p:cNvSpPr>
            <p:nvPr/>
          </p:nvSpPr>
          <p:spPr bwMode="auto">
            <a:xfrm>
              <a:off x="646" y="792"/>
              <a:ext cx="1680" cy="0"/>
            </a:xfrm>
            <a:prstGeom prst="line">
              <a:avLst/>
            </a:prstGeom>
            <a:noFill/>
            <a:ln w="28575">
              <a:solidFill>
                <a:srgbClr val="FFFF66"/>
              </a:solidFill>
              <a:round/>
              <a:headEnd/>
              <a:tailEnd/>
            </a:ln>
          </p:spPr>
          <p:txBody>
            <a:bodyPr/>
            <a:lstStyle/>
            <a:p>
              <a:endParaRPr lang="zh-CN" altLang="en-US"/>
            </a:p>
          </p:txBody>
        </p:sp>
        <p:sp>
          <p:nvSpPr>
            <p:cNvPr id="162860" name="Line 26"/>
            <p:cNvSpPr>
              <a:spLocks noChangeShapeType="1"/>
            </p:cNvSpPr>
            <p:nvPr/>
          </p:nvSpPr>
          <p:spPr bwMode="auto">
            <a:xfrm>
              <a:off x="646" y="792"/>
              <a:ext cx="1728" cy="912"/>
            </a:xfrm>
            <a:prstGeom prst="line">
              <a:avLst/>
            </a:prstGeom>
            <a:noFill/>
            <a:ln w="28575">
              <a:solidFill>
                <a:srgbClr val="FFFF66"/>
              </a:solidFill>
              <a:round/>
              <a:headEnd/>
              <a:tailEnd/>
            </a:ln>
          </p:spPr>
          <p:txBody>
            <a:bodyPr/>
            <a:lstStyle/>
            <a:p>
              <a:endParaRPr lang="zh-CN" altLang="en-US"/>
            </a:p>
          </p:txBody>
        </p:sp>
        <p:sp>
          <p:nvSpPr>
            <p:cNvPr id="161837" name="Line 27"/>
            <p:cNvSpPr>
              <a:spLocks noChangeShapeType="1"/>
            </p:cNvSpPr>
            <p:nvPr/>
          </p:nvSpPr>
          <p:spPr bwMode="auto">
            <a:xfrm flipV="1">
              <a:off x="646" y="552"/>
              <a:ext cx="1677" cy="1104"/>
            </a:xfrm>
            <a:prstGeom prst="line">
              <a:avLst/>
            </a:prstGeom>
            <a:noFill/>
            <a:ln w="28575">
              <a:solidFill>
                <a:srgbClr val="7030A0"/>
              </a:solidFill>
              <a:round/>
              <a:headEnd/>
              <a:tailEnd/>
            </a:ln>
          </p:spPr>
          <p:txBody>
            <a:bodyPr/>
            <a:lstStyle/>
            <a:p>
              <a:pPr>
                <a:defRPr/>
              </a:pPr>
              <a:endParaRPr lang="zh-CN" altLang="en-US"/>
            </a:p>
          </p:txBody>
        </p:sp>
        <p:sp>
          <p:nvSpPr>
            <p:cNvPr id="162862" name="Line 28"/>
            <p:cNvSpPr>
              <a:spLocks noChangeShapeType="1"/>
            </p:cNvSpPr>
            <p:nvPr/>
          </p:nvSpPr>
          <p:spPr bwMode="auto">
            <a:xfrm flipV="1">
              <a:off x="646" y="809"/>
              <a:ext cx="1776" cy="895"/>
            </a:xfrm>
            <a:prstGeom prst="line">
              <a:avLst/>
            </a:prstGeom>
            <a:noFill/>
            <a:ln w="28575">
              <a:solidFill>
                <a:srgbClr val="FFFF66"/>
              </a:solidFill>
              <a:round/>
              <a:headEnd/>
              <a:tailEnd/>
            </a:ln>
          </p:spPr>
          <p:txBody>
            <a:bodyPr/>
            <a:lstStyle/>
            <a:p>
              <a:endParaRPr lang="zh-CN" altLang="en-US"/>
            </a:p>
          </p:txBody>
        </p:sp>
        <p:sp>
          <p:nvSpPr>
            <p:cNvPr id="162863" name="Line 29"/>
            <p:cNvSpPr>
              <a:spLocks noChangeShapeType="1"/>
            </p:cNvSpPr>
            <p:nvPr/>
          </p:nvSpPr>
          <p:spPr bwMode="auto">
            <a:xfrm>
              <a:off x="646" y="1704"/>
              <a:ext cx="1728" cy="0"/>
            </a:xfrm>
            <a:prstGeom prst="line">
              <a:avLst/>
            </a:prstGeom>
            <a:noFill/>
            <a:ln w="28575">
              <a:solidFill>
                <a:srgbClr val="FFFF66"/>
              </a:solidFill>
              <a:round/>
              <a:headEnd/>
              <a:tailEnd/>
            </a:ln>
          </p:spPr>
          <p:txBody>
            <a:bodyPr/>
            <a:lstStyle/>
            <a:p>
              <a:endParaRPr lang="zh-CN" altLang="en-US"/>
            </a:p>
          </p:txBody>
        </p:sp>
        <p:sp>
          <p:nvSpPr>
            <p:cNvPr id="162864" name="Text Box 30"/>
            <p:cNvSpPr txBox="1">
              <a:spLocks noChangeArrowheads="1"/>
            </p:cNvSpPr>
            <p:nvPr/>
          </p:nvSpPr>
          <p:spPr bwMode="auto">
            <a:xfrm>
              <a:off x="1367" y="1599"/>
              <a:ext cx="422" cy="233"/>
            </a:xfrm>
            <a:prstGeom prst="rect">
              <a:avLst/>
            </a:prstGeom>
            <a:noFill/>
            <a:ln w="9525">
              <a:noFill/>
              <a:miter lim="800000"/>
              <a:headEnd/>
              <a:tailEnd/>
            </a:ln>
          </p:spPr>
          <p:txBody>
            <a:bodyPr wrap="none">
              <a:spAutoFit/>
            </a:bodyPr>
            <a:lstStyle/>
            <a:p>
              <a:r>
                <a:rPr lang="en-US" altLang="zh-CN"/>
                <a:t>W</a:t>
              </a:r>
              <a:r>
                <a:rPr lang="en-US" altLang="zh-CN" baseline="-25000"/>
                <a:t>dn</a:t>
              </a:r>
            </a:p>
          </p:txBody>
        </p:sp>
        <p:sp>
          <p:nvSpPr>
            <p:cNvPr id="162865" name="Text Box 31"/>
            <p:cNvSpPr txBox="1">
              <a:spLocks noChangeArrowheads="1"/>
            </p:cNvSpPr>
            <p:nvPr/>
          </p:nvSpPr>
          <p:spPr bwMode="auto">
            <a:xfrm>
              <a:off x="1736" y="969"/>
              <a:ext cx="422" cy="233"/>
            </a:xfrm>
            <a:prstGeom prst="rect">
              <a:avLst/>
            </a:prstGeom>
            <a:noFill/>
            <a:ln w="9525">
              <a:noFill/>
              <a:miter lim="800000"/>
              <a:headEnd/>
              <a:tailEnd/>
            </a:ln>
          </p:spPr>
          <p:txBody>
            <a:bodyPr wrap="none">
              <a:spAutoFit/>
            </a:bodyPr>
            <a:lstStyle/>
            <a:p>
              <a:r>
                <a:rPr lang="en-US" altLang="zh-CN"/>
                <a:t>W</a:t>
              </a:r>
              <a:r>
                <a:rPr lang="en-US" altLang="zh-CN" baseline="-25000"/>
                <a:t>d2</a:t>
              </a:r>
            </a:p>
          </p:txBody>
        </p:sp>
        <p:sp>
          <p:nvSpPr>
            <p:cNvPr id="162866" name="Text Box 32"/>
            <p:cNvSpPr txBox="1">
              <a:spLocks noChangeArrowheads="1"/>
            </p:cNvSpPr>
            <p:nvPr/>
          </p:nvSpPr>
          <p:spPr bwMode="auto">
            <a:xfrm>
              <a:off x="1315" y="339"/>
              <a:ext cx="413" cy="233"/>
            </a:xfrm>
            <a:prstGeom prst="rect">
              <a:avLst/>
            </a:prstGeom>
            <a:noFill/>
            <a:ln w="9525">
              <a:noFill/>
              <a:miter lim="800000"/>
              <a:headEnd/>
              <a:tailEnd/>
            </a:ln>
          </p:spPr>
          <p:txBody>
            <a:bodyPr wrap="none">
              <a:spAutoFit/>
            </a:bodyPr>
            <a:lstStyle/>
            <a:p>
              <a:r>
                <a:rPr lang="en-US" altLang="zh-CN" dirty="0"/>
                <a:t>W</a:t>
              </a:r>
              <a:r>
                <a:rPr lang="en-US" altLang="zh-CN" baseline="-25000" dirty="0"/>
                <a:t>11</a:t>
              </a:r>
            </a:p>
          </p:txBody>
        </p:sp>
      </p:grpSp>
      <p:sp>
        <p:nvSpPr>
          <p:cNvPr id="162820" name="Rectangle 16"/>
          <p:cNvSpPr>
            <a:spLocks noChangeArrowheads="1"/>
          </p:cNvSpPr>
          <p:nvPr/>
        </p:nvSpPr>
        <p:spPr bwMode="auto">
          <a:xfrm>
            <a:off x="8621713" y="3814763"/>
            <a:ext cx="1219200" cy="24003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2821" name="Text Box 17"/>
          <p:cNvSpPr txBox="1">
            <a:spLocks noChangeArrowheads="1"/>
          </p:cNvSpPr>
          <p:nvPr/>
        </p:nvSpPr>
        <p:spPr bwMode="auto">
          <a:xfrm>
            <a:off x="9009063" y="3886200"/>
            <a:ext cx="455612" cy="400050"/>
          </a:xfrm>
          <a:prstGeom prst="rect">
            <a:avLst/>
          </a:prstGeom>
          <a:noFill/>
          <a:ln w="9525">
            <a:noFill/>
            <a:miter lim="800000"/>
            <a:headEnd/>
            <a:tailEnd/>
          </a:ln>
        </p:spPr>
        <p:txBody>
          <a:bodyPr wrap="none">
            <a:spAutoFit/>
          </a:bodyPr>
          <a:lstStyle/>
          <a:p>
            <a:r>
              <a:rPr lang="zh-CN" altLang="en-US" sz="2000">
                <a:solidFill>
                  <a:srgbClr val="000000"/>
                </a:solidFill>
                <a:sym typeface="Symbol" pitchFamily="18" charset="2"/>
              </a:rPr>
              <a:t></a:t>
            </a:r>
            <a:r>
              <a:rPr lang="zh-CN" altLang="en-US" sz="2000" baseline="-25000">
                <a:solidFill>
                  <a:srgbClr val="000000"/>
                </a:solidFill>
                <a:sym typeface="Symbol" pitchFamily="18" charset="2"/>
              </a:rPr>
              <a:t>1</a:t>
            </a:r>
            <a:endParaRPr lang="zh-CN" altLang="en-US" sz="2000" baseline="-25000">
              <a:solidFill>
                <a:srgbClr val="000000"/>
              </a:solidFill>
            </a:endParaRPr>
          </a:p>
        </p:txBody>
      </p:sp>
      <p:sp>
        <p:nvSpPr>
          <p:cNvPr id="162822" name="Text Box 19"/>
          <p:cNvSpPr txBox="1">
            <a:spLocks noChangeArrowheads="1"/>
          </p:cNvSpPr>
          <p:nvPr/>
        </p:nvSpPr>
        <p:spPr bwMode="auto">
          <a:xfrm>
            <a:off x="9002713" y="5762625"/>
            <a:ext cx="665162" cy="400050"/>
          </a:xfrm>
          <a:prstGeom prst="rect">
            <a:avLst/>
          </a:prstGeom>
          <a:noFill/>
          <a:ln w="9525">
            <a:noFill/>
            <a:miter lim="800000"/>
            <a:headEnd/>
            <a:tailEnd/>
          </a:ln>
        </p:spPr>
        <p:txBody>
          <a:bodyPr>
            <a:spAutoFit/>
          </a:bodyPr>
          <a:lstStyle/>
          <a:p>
            <a:r>
              <a:rPr lang="zh-CN" altLang="en-US" sz="2000">
                <a:sym typeface="Symbol" pitchFamily="18" charset="2"/>
              </a:rPr>
              <a:t></a:t>
            </a:r>
            <a:r>
              <a:rPr lang="en-US" altLang="zh-CN" sz="1200">
                <a:sym typeface="Symbol" pitchFamily="18" charset="2"/>
              </a:rPr>
              <a:t>c</a:t>
            </a:r>
            <a:r>
              <a:rPr lang="en-US" altLang="zh-CN" sz="1200" baseline="-25000">
                <a:solidFill>
                  <a:schemeClr val="bg1"/>
                </a:solidFill>
                <a:sym typeface="Symbol" pitchFamily="18" charset="2"/>
              </a:rPr>
              <a:t>c</a:t>
            </a:r>
            <a:endParaRPr lang="en-US" altLang="zh-CN" sz="2000" baseline="-25000">
              <a:solidFill>
                <a:schemeClr val="bg1"/>
              </a:solidFill>
            </a:endParaRPr>
          </a:p>
        </p:txBody>
      </p:sp>
      <p:sp>
        <p:nvSpPr>
          <p:cNvPr id="162823" name="Text Box 20"/>
          <p:cNvSpPr txBox="1">
            <a:spLocks noChangeArrowheads="1"/>
          </p:cNvSpPr>
          <p:nvPr/>
        </p:nvSpPr>
        <p:spPr bwMode="auto">
          <a:xfrm>
            <a:off x="8632825" y="4875213"/>
            <a:ext cx="526106" cy="1569660"/>
          </a:xfrm>
          <a:prstGeom prst="rect">
            <a:avLst/>
          </a:prstGeom>
          <a:noFill/>
          <a:ln w="9525">
            <a:noFill/>
            <a:miter lim="800000"/>
            <a:headEnd/>
            <a:tailEnd/>
          </a:ln>
        </p:spPr>
        <p:txBody>
          <a:bodyPr wrap="none">
            <a:spAutoFit/>
          </a:bodyPr>
          <a:lstStyle/>
          <a:p>
            <a:r>
              <a:rPr lang="zh-CN" altLang="en-US" sz="9600">
                <a:solidFill>
                  <a:srgbClr val="000000"/>
                </a:solidFill>
              </a:rPr>
              <a:t>.</a:t>
            </a:r>
          </a:p>
        </p:txBody>
      </p:sp>
      <p:sp>
        <p:nvSpPr>
          <p:cNvPr id="162824" name="Text Box 23"/>
          <p:cNvSpPr txBox="1">
            <a:spLocks noChangeArrowheads="1"/>
          </p:cNvSpPr>
          <p:nvPr/>
        </p:nvSpPr>
        <p:spPr bwMode="auto">
          <a:xfrm>
            <a:off x="8596314" y="3038476"/>
            <a:ext cx="1284287" cy="701675"/>
          </a:xfrm>
          <a:prstGeom prst="rect">
            <a:avLst/>
          </a:prstGeom>
          <a:noFill/>
          <a:ln w="9525">
            <a:noFill/>
            <a:miter lim="800000"/>
            <a:headEnd/>
            <a:tailEnd/>
          </a:ln>
        </p:spPr>
        <p:txBody>
          <a:bodyPr wrap="none">
            <a:spAutoFit/>
          </a:bodyPr>
          <a:lstStyle/>
          <a:p>
            <a:r>
              <a:rPr lang="en-US" altLang="zh-CN" sz="2000"/>
              <a:t>Category </a:t>
            </a:r>
          </a:p>
          <a:p>
            <a:r>
              <a:rPr lang="en-US" altLang="zh-CN" sz="2000"/>
              <a:t>units</a:t>
            </a:r>
          </a:p>
        </p:txBody>
      </p:sp>
      <p:sp>
        <p:nvSpPr>
          <p:cNvPr id="162825" name="Text Box 24"/>
          <p:cNvSpPr txBox="1">
            <a:spLocks noChangeArrowheads="1"/>
          </p:cNvSpPr>
          <p:nvPr/>
        </p:nvSpPr>
        <p:spPr bwMode="auto">
          <a:xfrm>
            <a:off x="9024939" y="4467225"/>
            <a:ext cx="282575" cy="1373188"/>
          </a:xfrm>
          <a:prstGeom prst="rect">
            <a:avLst/>
          </a:prstGeom>
          <a:noFill/>
          <a:ln w="9525">
            <a:noFill/>
            <a:miter lim="800000"/>
            <a:headEnd/>
            <a:tailEnd/>
          </a:ln>
        </p:spPr>
        <p:txBody>
          <a:bodyPr wrap="none">
            <a:spAutoFit/>
          </a:bodyPr>
          <a:lstStyle/>
          <a:p>
            <a:r>
              <a:rPr lang="zh-CN" altLang="en-US" sz="2800">
                <a:solidFill>
                  <a:srgbClr val="000000"/>
                </a:solidFill>
              </a:rPr>
              <a:t>.</a:t>
            </a:r>
          </a:p>
          <a:p>
            <a:r>
              <a:rPr lang="zh-CN" altLang="en-US" sz="2800">
                <a:solidFill>
                  <a:srgbClr val="000000"/>
                </a:solidFill>
              </a:rPr>
              <a:t>.</a:t>
            </a:r>
          </a:p>
          <a:p>
            <a:r>
              <a:rPr lang="zh-CN" altLang="en-US" sz="2800">
                <a:solidFill>
                  <a:srgbClr val="000000"/>
                </a:solidFill>
              </a:rPr>
              <a:t>.</a:t>
            </a:r>
          </a:p>
        </p:txBody>
      </p:sp>
      <p:sp>
        <p:nvSpPr>
          <p:cNvPr id="162826" name="Line 27"/>
          <p:cNvSpPr>
            <a:spLocks noChangeShapeType="1"/>
          </p:cNvSpPr>
          <p:nvPr/>
        </p:nvSpPr>
        <p:spPr bwMode="auto">
          <a:xfrm flipV="1">
            <a:off x="6024563" y="4105275"/>
            <a:ext cx="2825750" cy="76200"/>
          </a:xfrm>
          <a:prstGeom prst="line">
            <a:avLst/>
          </a:prstGeom>
          <a:noFill/>
          <a:ln w="28575">
            <a:solidFill>
              <a:srgbClr val="7030A0"/>
            </a:solidFill>
            <a:round/>
            <a:headEnd/>
            <a:tailEnd/>
          </a:ln>
        </p:spPr>
        <p:txBody>
          <a:bodyPr/>
          <a:lstStyle/>
          <a:p>
            <a:endParaRPr lang="zh-CN" altLang="en-US"/>
          </a:p>
        </p:txBody>
      </p:sp>
      <p:sp>
        <p:nvSpPr>
          <p:cNvPr id="162827" name="Line 28"/>
          <p:cNvSpPr>
            <a:spLocks noChangeShapeType="1"/>
          </p:cNvSpPr>
          <p:nvPr/>
        </p:nvSpPr>
        <p:spPr bwMode="auto">
          <a:xfrm>
            <a:off x="6024563" y="4681538"/>
            <a:ext cx="2857500" cy="1357312"/>
          </a:xfrm>
          <a:prstGeom prst="line">
            <a:avLst/>
          </a:prstGeom>
          <a:noFill/>
          <a:ln w="28575">
            <a:solidFill>
              <a:srgbClr val="FF9900"/>
            </a:solidFill>
            <a:round/>
            <a:headEnd/>
            <a:tailEnd/>
          </a:ln>
        </p:spPr>
        <p:txBody>
          <a:bodyPr/>
          <a:lstStyle/>
          <a:p>
            <a:endParaRPr lang="zh-CN" altLang="en-US"/>
          </a:p>
        </p:txBody>
      </p:sp>
      <p:sp>
        <p:nvSpPr>
          <p:cNvPr id="162828" name="Line 29"/>
          <p:cNvSpPr>
            <a:spLocks noChangeShapeType="1"/>
          </p:cNvSpPr>
          <p:nvPr/>
        </p:nvSpPr>
        <p:spPr bwMode="auto">
          <a:xfrm flipV="1">
            <a:off x="5953126" y="4110038"/>
            <a:ext cx="2805113" cy="1928812"/>
          </a:xfrm>
          <a:prstGeom prst="line">
            <a:avLst/>
          </a:prstGeom>
          <a:noFill/>
          <a:ln w="28575">
            <a:solidFill>
              <a:srgbClr val="FF9900"/>
            </a:solidFill>
            <a:round/>
            <a:headEnd/>
            <a:tailEnd/>
          </a:ln>
        </p:spPr>
        <p:txBody>
          <a:bodyPr/>
          <a:lstStyle/>
          <a:p>
            <a:endParaRPr lang="zh-CN" altLang="en-US"/>
          </a:p>
        </p:txBody>
      </p:sp>
      <p:sp>
        <p:nvSpPr>
          <p:cNvPr id="162829" name="Text Box 18"/>
          <p:cNvSpPr txBox="1">
            <a:spLocks noChangeArrowheads="1"/>
          </p:cNvSpPr>
          <p:nvPr/>
        </p:nvSpPr>
        <p:spPr bwMode="auto">
          <a:xfrm>
            <a:off x="8977313" y="4427538"/>
            <a:ext cx="455612" cy="400050"/>
          </a:xfrm>
          <a:prstGeom prst="rect">
            <a:avLst/>
          </a:prstGeom>
          <a:noFill/>
          <a:ln w="9525">
            <a:noFill/>
            <a:miter lim="800000"/>
            <a:headEnd/>
            <a:tailEnd/>
          </a:ln>
        </p:spPr>
        <p:txBody>
          <a:bodyPr wrap="none">
            <a:spAutoFit/>
          </a:bodyPr>
          <a:lstStyle/>
          <a:p>
            <a:r>
              <a:rPr lang="zh-CN" altLang="en-US" sz="2000">
                <a:sym typeface="Symbol" pitchFamily="18" charset="2"/>
              </a:rPr>
              <a:t></a:t>
            </a:r>
            <a:r>
              <a:rPr lang="zh-CN" altLang="en-US" sz="2000" baseline="-25000">
                <a:sym typeface="Symbol" pitchFamily="18" charset="2"/>
              </a:rPr>
              <a:t>2</a:t>
            </a:r>
            <a:endParaRPr lang="zh-CN" altLang="en-US" sz="2000" baseline="-25000"/>
          </a:p>
        </p:txBody>
      </p:sp>
      <p:sp>
        <p:nvSpPr>
          <p:cNvPr id="162830" name="Text Box 22"/>
          <p:cNvSpPr txBox="1">
            <a:spLocks noChangeArrowheads="1"/>
          </p:cNvSpPr>
          <p:nvPr/>
        </p:nvSpPr>
        <p:spPr bwMode="auto">
          <a:xfrm>
            <a:off x="8596314" y="3397250"/>
            <a:ext cx="522287" cy="1570038"/>
          </a:xfrm>
          <a:prstGeom prst="rect">
            <a:avLst/>
          </a:prstGeom>
          <a:noFill/>
          <a:ln w="9525">
            <a:noFill/>
            <a:miter lim="800000"/>
            <a:headEnd/>
            <a:tailEnd/>
          </a:ln>
        </p:spPr>
        <p:txBody>
          <a:bodyPr>
            <a:spAutoFit/>
          </a:bodyPr>
          <a:lstStyle/>
          <a:p>
            <a:r>
              <a:rPr lang="zh-CN" altLang="en-US" sz="9600"/>
              <a:t>.</a:t>
            </a:r>
          </a:p>
        </p:txBody>
      </p:sp>
      <p:sp>
        <p:nvSpPr>
          <p:cNvPr id="162831" name="Text Box 17"/>
          <p:cNvSpPr txBox="1">
            <a:spLocks noChangeArrowheads="1"/>
          </p:cNvSpPr>
          <p:nvPr/>
        </p:nvSpPr>
        <p:spPr bwMode="auto">
          <a:xfrm>
            <a:off x="3238501" y="2967039"/>
            <a:ext cx="525463" cy="1570037"/>
          </a:xfrm>
          <a:prstGeom prst="rect">
            <a:avLst/>
          </a:prstGeom>
          <a:noFill/>
          <a:ln w="9525">
            <a:noFill/>
            <a:miter lim="800000"/>
            <a:headEnd/>
            <a:tailEnd/>
          </a:ln>
        </p:spPr>
        <p:txBody>
          <a:bodyPr wrap="none">
            <a:spAutoFit/>
          </a:bodyPr>
          <a:lstStyle/>
          <a:p>
            <a:r>
              <a:rPr lang="zh-CN" altLang="en-US" sz="9600"/>
              <a:t>.</a:t>
            </a:r>
          </a:p>
        </p:txBody>
      </p:sp>
      <p:sp>
        <p:nvSpPr>
          <p:cNvPr id="162832" name="Text Box 17"/>
          <p:cNvSpPr txBox="1">
            <a:spLocks noChangeArrowheads="1"/>
          </p:cNvSpPr>
          <p:nvPr/>
        </p:nvSpPr>
        <p:spPr bwMode="auto">
          <a:xfrm>
            <a:off x="5713413" y="3040064"/>
            <a:ext cx="525462" cy="1570037"/>
          </a:xfrm>
          <a:prstGeom prst="rect">
            <a:avLst/>
          </a:prstGeom>
          <a:noFill/>
          <a:ln w="9525">
            <a:noFill/>
            <a:miter lim="800000"/>
            <a:headEnd/>
            <a:tailEnd/>
          </a:ln>
        </p:spPr>
        <p:txBody>
          <a:bodyPr wrap="none">
            <a:spAutoFit/>
          </a:bodyPr>
          <a:lstStyle/>
          <a:p>
            <a:r>
              <a:rPr lang="zh-CN" altLang="en-US" sz="9600"/>
              <a:t>.</a:t>
            </a:r>
          </a:p>
        </p:txBody>
      </p:sp>
      <p:sp>
        <p:nvSpPr>
          <p:cNvPr id="162833" name="Text Box 17"/>
          <p:cNvSpPr txBox="1">
            <a:spLocks noChangeArrowheads="1"/>
          </p:cNvSpPr>
          <p:nvPr/>
        </p:nvSpPr>
        <p:spPr bwMode="auto">
          <a:xfrm>
            <a:off x="8596313" y="2968625"/>
            <a:ext cx="525462" cy="1570038"/>
          </a:xfrm>
          <a:prstGeom prst="rect">
            <a:avLst/>
          </a:prstGeom>
          <a:noFill/>
          <a:ln w="9525">
            <a:noFill/>
            <a:miter lim="800000"/>
            <a:headEnd/>
            <a:tailEnd/>
          </a:ln>
        </p:spPr>
        <p:txBody>
          <a:bodyPr wrap="none">
            <a:spAutoFit/>
          </a:bodyPr>
          <a:lstStyle/>
          <a:p>
            <a:r>
              <a:rPr lang="zh-CN" altLang="en-US" sz="9600"/>
              <a:t>.</a:t>
            </a:r>
          </a:p>
        </p:txBody>
      </p:sp>
      <p:sp>
        <p:nvSpPr>
          <p:cNvPr id="162834" name="Text Box 32"/>
          <p:cNvSpPr txBox="1">
            <a:spLocks noChangeArrowheads="1"/>
          </p:cNvSpPr>
          <p:nvPr/>
        </p:nvSpPr>
        <p:spPr bwMode="auto">
          <a:xfrm>
            <a:off x="1738314" y="4643438"/>
            <a:ext cx="611187" cy="584200"/>
          </a:xfrm>
          <a:prstGeom prst="rect">
            <a:avLst/>
          </a:prstGeom>
          <a:noFill/>
          <a:ln w="9525">
            <a:noFill/>
            <a:miter lim="800000"/>
            <a:headEnd/>
            <a:tailEnd/>
          </a:ln>
        </p:spPr>
        <p:txBody>
          <a:bodyPr wrap="none">
            <a:spAutoFit/>
          </a:bodyPr>
          <a:lstStyle/>
          <a:p>
            <a:r>
              <a:rPr lang="en-US" altLang="zh-CN" sz="3200" b="1"/>
              <a:t>X</a:t>
            </a:r>
            <a:r>
              <a:rPr lang="en-US" altLang="zh-CN" sz="3200" b="1" baseline="-25000"/>
              <a:t>1</a:t>
            </a:r>
          </a:p>
        </p:txBody>
      </p:sp>
      <p:sp>
        <p:nvSpPr>
          <p:cNvPr id="162835" name="下箭头 54"/>
          <p:cNvSpPr>
            <a:spLocks noChangeArrowheads="1"/>
          </p:cNvSpPr>
          <p:nvPr/>
        </p:nvSpPr>
        <p:spPr bwMode="auto">
          <a:xfrm rot="-5400000">
            <a:off x="2317750" y="4695825"/>
            <a:ext cx="484188" cy="477838"/>
          </a:xfrm>
          <a:prstGeom prst="downArrow">
            <a:avLst>
              <a:gd name="adj1" fmla="val 50000"/>
              <a:gd name="adj2" fmla="val 50000"/>
            </a:avLst>
          </a:prstGeom>
          <a:solidFill>
            <a:schemeClr val="accent1"/>
          </a:solidFill>
          <a:ln w="12700" cap="sq">
            <a:solidFill>
              <a:schemeClr val="tx1"/>
            </a:solidFill>
            <a:miter lim="800000"/>
            <a:headEnd/>
            <a:tailEnd/>
          </a:ln>
        </p:spPr>
        <p:txBody>
          <a:bodyPr wrap="none"/>
          <a:lstStyle/>
          <a:p>
            <a:endParaRPr lang="zh-CN" altLang="en-US"/>
          </a:p>
        </p:txBody>
      </p:sp>
      <p:sp>
        <p:nvSpPr>
          <p:cNvPr id="162836" name="Rectangle 53"/>
          <p:cNvSpPr txBox="1">
            <a:spLocks noChangeArrowheads="1"/>
          </p:cNvSpPr>
          <p:nvPr/>
        </p:nvSpPr>
        <p:spPr bwMode="auto">
          <a:xfrm>
            <a:off x="1952626" y="1214438"/>
            <a:ext cx="8291513" cy="1928812"/>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pPr>
            <a:r>
              <a:rPr lang="zh-CN" altLang="en-US" sz="2400" dirty="0"/>
              <a:t>概率神经网络（</a:t>
            </a:r>
            <a:r>
              <a:rPr lang="en-US" altLang="zh-CN" sz="2400" i="1" dirty="0"/>
              <a:t>PNN</a:t>
            </a:r>
            <a:r>
              <a:rPr lang="en-US" sz="2400" dirty="0"/>
              <a:t>）</a:t>
            </a:r>
            <a:r>
              <a:rPr lang="en-US" altLang="zh-CN" sz="2400" dirty="0"/>
              <a:t>-</a:t>
            </a:r>
            <a:r>
              <a:rPr lang="zh-CN" altLang="en-US" sz="2400" dirty="0"/>
              <a:t>一种</a:t>
            </a:r>
            <a:r>
              <a:rPr lang="en-US" altLang="zh-CN" sz="2400" dirty="0" err="1"/>
              <a:t>Parzen</a:t>
            </a:r>
            <a:r>
              <a:rPr lang="zh-CN" altLang="en-US" sz="2400" dirty="0"/>
              <a:t>窗的实现</a:t>
            </a:r>
            <a:endParaRPr lang="en-US" sz="2400" dirty="0"/>
          </a:p>
          <a:p>
            <a:pPr marL="742950" lvl="1" indent="-285750" eaLnBrk="0" hangingPunct="0">
              <a:spcBef>
                <a:spcPct val="20000"/>
              </a:spcBef>
              <a:buClr>
                <a:schemeClr val="bg2"/>
              </a:buClr>
              <a:buSzPct val="75000"/>
              <a:buFont typeface="Wingdings" pitchFamily="2" charset="2"/>
              <a:buChar char="¨"/>
            </a:pPr>
            <a:r>
              <a:rPr lang="en-US" altLang="zh-CN" sz="2400" dirty="0"/>
              <a:t>n samples-&gt;n patterns</a:t>
            </a:r>
          </a:p>
          <a:p>
            <a:pPr marL="742950" lvl="1" indent="-285750" eaLnBrk="0" hangingPunct="0">
              <a:spcBef>
                <a:spcPct val="20000"/>
              </a:spcBef>
              <a:buClr>
                <a:schemeClr val="bg2"/>
              </a:buClr>
              <a:buSzPct val="75000"/>
              <a:buFont typeface="Wingdings" pitchFamily="2" charset="2"/>
              <a:buChar char="¨"/>
            </a:pPr>
            <a:r>
              <a:rPr lang="en-US" altLang="zh-CN" sz="2400" dirty="0"/>
              <a:t>d dimensions attribute space</a:t>
            </a:r>
          </a:p>
          <a:p>
            <a:pPr marL="742950" lvl="1" indent="-285750" eaLnBrk="0" hangingPunct="0">
              <a:spcBef>
                <a:spcPct val="20000"/>
              </a:spcBef>
              <a:buClr>
                <a:schemeClr val="bg2"/>
              </a:buClr>
              <a:buSzPct val="75000"/>
              <a:buFont typeface="Wingdings" pitchFamily="2" charset="2"/>
              <a:buChar char="¨"/>
            </a:pPr>
            <a:r>
              <a:rPr lang="en-US" altLang="zh-CN" sz="2400" dirty="0"/>
              <a:t>c classes</a:t>
            </a:r>
          </a:p>
          <a:p>
            <a:pPr marL="1600200" lvl="3" indent="-228600" eaLnBrk="0" hangingPunct="0">
              <a:spcBef>
                <a:spcPct val="20000"/>
              </a:spcBef>
              <a:buClr>
                <a:schemeClr val="bg2"/>
              </a:buClr>
              <a:buSzPct val="75000"/>
              <a:buFont typeface="Wingdings" pitchFamily="2" charset="2"/>
              <a:buChar char="¨"/>
            </a:pPr>
            <a:endParaRPr lang="zh-CN" altLang="en-US" dirty="0"/>
          </a:p>
        </p:txBody>
      </p:sp>
      <p:sp>
        <p:nvSpPr>
          <p:cNvPr id="162837" name="Text Box 16"/>
          <p:cNvSpPr txBox="1">
            <a:spLocks noChangeArrowheads="1"/>
          </p:cNvSpPr>
          <p:nvPr/>
        </p:nvSpPr>
        <p:spPr bwMode="auto">
          <a:xfrm>
            <a:off x="4024313" y="3429000"/>
            <a:ext cx="1388522" cy="400110"/>
          </a:xfrm>
          <a:prstGeom prst="rect">
            <a:avLst/>
          </a:prstGeom>
          <a:noFill/>
          <a:ln w="9525">
            <a:noFill/>
            <a:miter lim="800000"/>
            <a:headEnd/>
            <a:tailEnd/>
          </a:ln>
        </p:spPr>
        <p:txBody>
          <a:bodyPr wrap="none">
            <a:spAutoFit/>
          </a:bodyPr>
          <a:lstStyle/>
          <a:p>
            <a:r>
              <a:rPr lang="en-US" altLang="zh-CN" sz="2000"/>
              <a:t>d×n</a:t>
            </a:r>
            <a:r>
              <a:rPr lang="zh-CN" altLang="en-US" sz="2000"/>
              <a:t>个连接</a:t>
            </a:r>
            <a:endParaRPr lang="en-US" sz="2000"/>
          </a:p>
        </p:txBody>
      </p:sp>
      <p:sp>
        <p:nvSpPr>
          <p:cNvPr id="162838" name="Text Box 16"/>
          <p:cNvSpPr txBox="1">
            <a:spLocks noChangeArrowheads="1"/>
          </p:cNvSpPr>
          <p:nvPr/>
        </p:nvSpPr>
        <p:spPr bwMode="auto">
          <a:xfrm>
            <a:off x="7239001" y="3429000"/>
            <a:ext cx="1096963" cy="400050"/>
          </a:xfrm>
          <a:prstGeom prst="rect">
            <a:avLst/>
          </a:prstGeom>
          <a:noFill/>
          <a:ln w="9525">
            <a:noFill/>
            <a:miter lim="800000"/>
            <a:headEnd/>
            <a:tailEnd/>
          </a:ln>
        </p:spPr>
        <p:txBody>
          <a:bodyPr wrap="none">
            <a:spAutoFit/>
          </a:bodyPr>
          <a:lstStyle/>
          <a:p>
            <a:r>
              <a:rPr lang="en-US" altLang="zh-CN" sz="2000"/>
              <a:t>n</a:t>
            </a:r>
            <a:r>
              <a:rPr lang="zh-CN" altLang="en-US" sz="2000"/>
              <a:t>个连接</a:t>
            </a:r>
            <a:endParaRPr lang="en-US" sz="2000"/>
          </a:p>
        </p:txBody>
      </p:sp>
      <p:sp>
        <p:nvSpPr>
          <p:cNvPr id="162839" name="Text Box 45"/>
          <p:cNvSpPr txBox="1">
            <a:spLocks noChangeArrowheads="1"/>
          </p:cNvSpPr>
          <p:nvPr/>
        </p:nvSpPr>
        <p:spPr bwMode="auto">
          <a:xfrm>
            <a:off x="4452939" y="6396038"/>
            <a:ext cx="3952875" cy="461962"/>
          </a:xfrm>
          <a:prstGeom prst="rect">
            <a:avLst/>
          </a:prstGeom>
          <a:noFill/>
          <a:ln w="9525">
            <a:noFill/>
            <a:miter lim="800000"/>
            <a:headEnd/>
            <a:tailEnd/>
          </a:ln>
        </p:spPr>
        <p:txBody>
          <a:bodyPr wrap="none">
            <a:spAutoFit/>
          </a:bodyPr>
          <a:lstStyle/>
          <a:p>
            <a:r>
              <a:rPr lang="en-US" altLang="zh-CN" sz="2400"/>
              <a:t>Modifiable weights (trained)</a:t>
            </a:r>
          </a:p>
        </p:txBody>
      </p:sp>
      <p:sp>
        <p:nvSpPr>
          <p:cNvPr id="162840" name="Text Box 1066"/>
          <p:cNvSpPr txBox="1">
            <a:spLocks noChangeArrowheads="1"/>
          </p:cNvSpPr>
          <p:nvPr/>
        </p:nvSpPr>
        <p:spPr bwMode="auto">
          <a:xfrm>
            <a:off x="7167564" y="3929064"/>
            <a:ext cx="471487" cy="369887"/>
          </a:xfrm>
          <a:prstGeom prst="rect">
            <a:avLst/>
          </a:prstGeom>
          <a:noFill/>
          <a:ln w="9525">
            <a:noFill/>
            <a:miter lim="800000"/>
            <a:headEnd/>
            <a:tailEnd/>
          </a:ln>
        </p:spPr>
        <p:txBody>
          <a:bodyPr wrap="none">
            <a:spAutoFit/>
          </a:bodyPr>
          <a:lstStyle/>
          <a:p>
            <a:r>
              <a:rPr lang="en-US" altLang="zh-CN" dirty="0"/>
              <a:t>a</a:t>
            </a:r>
            <a:r>
              <a:rPr lang="en-US" altLang="zh-CN" baseline="-25000" dirty="0"/>
              <a:t>11</a:t>
            </a:r>
          </a:p>
        </p:txBody>
      </p:sp>
      <p:sp>
        <p:nvSpPr>
          <p:cNvPr id="162841" name="Text Box 1067"/>
          <p:cNvSpPr txBox="1">
            <a:spLocks noChangeArrowheads="1"/>
          </p:cNvSpPr>
          <p:nvPr/>
        </p:nvSpPr>
        <p:spPr bwMode="auto">
          <a:xfrm>
            <a:off x="7596189" y="5286376"/>
            <a:ext cx="471487" cy="366713"/>
          </a:xfrm>
          <a:prstGeom prst="rect">
            <a:avLst/>
          </a:prstGeom>
          <a:noFill/>
          <a:ln w="9525">
            <a:noFill/>
            <a:miter lim="800000"/>
            <a:headEnd/>
            <a:tailEnd/>
          </a:ln>
        </p:spPr>
        <p:txBody>
          <a:bodyPr wrap="none">
            <a:spAutoFit/>
          </a:bodyPr>
          <a:lstStyle/>
          <a:p>
            <a:r>
              <a:rPr lang="en-US" altLang="zh-CN"/>
              <a:t>a</a:t>
            </a:r>
            <a:r>
              <a:rPr lang="en-US" altLang="zh-CN" baseline="-25000"/>
              <a:t>2c</a:t>
            </a:r>
          </a:p>
        </p:txBody>
      </p:sp>
      <p:sp>
        <p:nvSpPr>
          <p:cNvPr id="162842" name="Text Box 1067"/>
          <p:cNvSpPr txBox="1">
            <a:spLocks noChangeArrowheads="1"/>
          </p:cNvSpPr>
          <p:nvPr/>
        </p:nvSpPr>
        <p:spPr bwMode="auto">
          <a:xfrm>
            <a:off x="7524750" y="4643439"/>
            <a:ext cx="482600" cy="369887"/>
          </a:xfrm>
          <a:prstGeom prst="rect">
            <a:avLst/>
          </a:prstGeom>
          <a:noFill/>
          <a:ln w="9525">
            <a:noFill/>
            <a:miter lim="800000"/>
            <a:headEnd/>
            <a:tailEnd/>
          </a:ln>
        </p:spPr>
        <p:txBody>
          <a:bodyPr wrap="none">
            <a:spAutoFit/>
          </a:bodyPr>
          <a:lstStyle/>
          <a:p>
            <a:r>
              <a:rPr lang="en-US" altLang="zh-CN"/>
              <a:t>a</a:t>
            </a:r>
            <a:r>
              <a:rPr lang="en-US" altLang="zh-CN" baseline="-25000"/>
              <a:t>n1</a:t>
            </a:r>
          </a:p>
        </p:txBody>
      </p:sp>
      <p:sp>
        <p:nvSpPr>
          <p:cNvPr id="57"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15.4 </a:t>
            </a:r>
            <a:r>
              <a:rPr lang="en-US" altLang="zh-CN" b="1" dirty="0" err="1">
                <a:solidFill>
                  <a:schemeClr val="tx1"/>
                </a:solidFill>
                <a:latin typeface="黑体" pitchFamily="49" charset="-122"/>
                <a:ea typeface="黑体" pitchFamily="49" charset="-122"/>
              </a:rPr>
              <a:t>Parzen</a:t>
            </a:r>
            <a:r>
              <a:rPr lang="zh-CN" altLang="en-US" b="1" dirty="0">
                <a:solidFill>
                  <a:schemeClr val="tx1"/>
                </a:solidFill>
                <a:latin typeface="黑体" pitchFamily="49" charset="-122"/>
                <a:ea typeface="黑体" pitchFamily="49" charset="-122"/>
              </a:rPr>
              <a:t>窗法</a:t>
            </a:r>
          </a:p>
        </p:txBody>
      </p:sp>
    </p:spTree>
    <p:extLst>
      <p:ext uri="{BB962C8B-B14F-4D97-AF65-F5344CB8AC3E}">
        <p14:creationId xmlns:p14="http://schemas.microsoft.com/office/powerpoint/2010/main" val="9603868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667000" y="3357563"/>
            <a:ext cx="4572000" cy="3100388"/>
            <a:chOff x="0" y="0"/>
            <a:chExt cx="3366" cy="1953"/>
          </a:xfrm>
        </p:grpSpPr>
        <p:grpSp>
          <p:nvGrpSpPr>
            <p:cNvPr id="3" name="Group 4"/>
            <p:cNvGrpSpPr>
              <a:grpSpLocks/>
            </p:cNvGrpSpPr>
            <p:nvPr/>
          </p:nvGrpSpPr>
          <p:grpSpPr bwMode="auto">
            <a:xfrm>
              <a:off x="70" y="312"/>
              <a:ext cx="768" cy="1488"/>
              <a:chOff x="0" y="0"/>
              <a:chExt cx="768" cy="1488"/>
            </a:xfrm>
          </p:grpSpPr>
          <p:sp>
            <p:nvSpPr>
              <p:cNvPr id="163891" name="Rectangle 5"/>
              <p:cNvSpPr>
                <a:spLocks noChangeArrowheads="1"/>
              </p:cNvSpPr>
              <p:nvPr/>
            </p:nvSpPr>
            <p:spPr bwMode="auto">
              <a:xfrm>
                <a:off x="0" y="0"/>
                <a:ext cx="768" cy="1488"/>
              </a:xfrm>
              <a:prstGeom prst="rect">
                <a:avLst/>
              </a:prstGeom>
              <a:noFill/>
              <a:ln w="9525">
                <a:solidFill>
                  <a:schemeClr val="tx1"/>
                </a:solidFill>
                <a:miter lim="800000"/>
                <a:headEnd/>
                <a:tailEnd/>
              </a:ln>
            </p:spPr>
            <p:txBody>
              <a:bodyPr wrap="none" anchor="ctr"/>
              <a:lstStyle/>
              <a:p>
                <a:pPr algn="ctr"/>
                <a:endParaRPr lang="zh-CN" altLang="en-US"/>
              </a:p>
              <a:p>
                <a:pPr algn="ctr"/>
                <a:endParaRPr lang="zh-CN" altLang="en-US"/>
              </a:p>
            </p:txBody>
          </p:sp>
          <p:sp>
            <p:nvSpPr>
              <p:cNvPr id="163892" name="Text Box 6"/>
              <p:cNvSpPr txBox="1">
                <a:spLocks noChangeArrowheads="1"/>
              </p:cNvSpPr>
              <p:nvPr/>
            </p:nvSpPr>
            <p:spPr bwMode="auto">
              <a:xfrm>
                <a:off x="217" y="48"/>
                <a:ext cx="268" cy="187"/>
              </a:xfrm>
              <a:prstGeom prst="rect">
                <a:avLst/>
              </a:prstGeom>
              <a:noFill/>
              <a:ln w="9525">
                <a:noFill/>
                <a:miter lim="800000"/>
                <a:headEnd/>
                <a:tailEnd/>
              </a:ln>
            </p:spPr>
            <p:txBody>
              <a:bodyPr wrap="none">
                <a:spAutoFit/>
              </a:bodyPr>
              <a:lstStyle/>
              <a:p>
                <a:r>
                  <a:rPr lang="en-US" altLang="zh-CN" sz="2000" baseline="-25000"/>
                  <a:t>x1</a:t>
                </a:r>
              </a:p>
            </p:txBody>
          </p:sp>
          <p:sp>
            <p:nvSpPr>
              <p:cNvPr id="163893" name="Text Box 8"/>
              <p:cNvSpPr txBox="1">
                <a:spLocks noChangeArrowheads="1"/>
              </p:cNvSpPr>
              <p:nvPr/>
            </p:nvSpPr>
            <p:spPr bwMode="auto">
              <a:xfrm>
                <a:off x="217" y="1238"/>
                <a:ext cx="268" cy="187"/>
              </a:xfrm>
              <a:prstGeom prst="rect">
                <a:avLst/>
              </a:prstGeom>
              <a:noFill/>
              <a:ln w="9525">
                <a:noFill/>
                <a:miter lim="800000"/>
                <a:headEnd/>
                <a:tailEnd/>
              </a:ln>
            </p:spPr>
            <p:txBody>
              <a:bodyPr wrap="none">
                <a:spAutoFit/>
              </a:bodyPr>
              <a:lstStyle/>
              <a:p>
                <a:r>
                  <a:rPr lang="en-US" altLang="zh-CN" sz="2000" baseline="-25000"/>
                  <a:t>xd</a:t>
                </a:r>
              </a:p>
            </p:txBody>
          </p:sp>
          <p:sp>
            <p:nvSpPr>
              <p:cNvPr id="163894" name="Text Box 9"/>
              <p:cNvSpPr txBox="1">
                <a:spLocks noChangeArrowheads="1"/>
              </p:cNvSpPr>
              <p:nvPr/>
            </p:nvSpPr>
            <p:spPr bwMode="auto">
              <a:xfrm>
                <a:off x="240" y="432"/>
                <a:ext cx="209" cy="872"/>
              </a:xfrm>
              <a:prstGeom prst="rect">
                <a:avLst/>
              </a:prstGeom>
              <a:noFill/>
              <a:ln w="9525">
                <a:noFill/>
                <a:miter lim="800000"/>
                <a:headEnd/>
                <a:tailEnd/>
              </a:ln>
            </p:spPr>
            <p:txBody>
              <a:bodyPr wrap="none">
                <a:spAutoFit/>
              </a:bodyPr>
              <a:lstStyle/>
              <a:p>
                <a:r>
                  <a:rPr lang="zh-CN" altLang="en-US" sz="2800"/>
                  <a:t>.</a:t>
                </a:r>
              </a:p>
              <a:p>
                <a:r>
                  <a:rPr lang="zh-CN" altLang="en-US" sz="2800"/>
                  <a:t>.</a:t>
                </a:r>
              </a:p>
              <a:p>
                <a:r>
                  <a:rPr lang="zh-CN" altLang="en-US" sz="2800"/>
                  <a:t>.</a:t>
                </a:r>
              </a:p>
            </p:txBody>
          </p:sp>
          <p:sp>
            <p:nvSpPr>
              <p:cNvPr id="163895" name="Text Box 7"/>
              <p:cNvSpPr txBox="1">
                <a:spLocks noChangeArrowheads="1"/>
              </p:cNvSpPr>
              <p:nvPr/>
            </p:nvSpPr>
            <p:spPr bwMode="auto">
              <a:xfrm>
                <a:off x="234" y="336"/>
                <a:ext cx="268" cy="187"/>
              </a:xfrm>
              <a:prstGeom prst="rect">
                <a:avLst/>
              </a:prstGeom>
              <a:noFill/>
              <a:ln w="9525">
                <a:noFill/>
                <a:miter lim="800000"/>
                <a:headEnd/>
                <a:tailEnd/>
              </a:ln>
            </p:spPr>
            <p:txBody>
              <a:bodyPr wrap="none">
                <a:spAutoFit/>
              </a:bodyPr>
              <a:lstStyle/>
              <a:p>
                <a:r>
                  <a:rPr lang="en-US" altLang="zh-CN" sz="2000" baseline="-25000"/>
                  <a:t>x2</a:t>
                </a:r>
              </a:p>
            </p:txBody>
          </p:sp>
        </p:grpSp>
        <p:sp>
          <p:nvSpPr>
            <p:cNvPr id="163868" name="Rectangle 10"/>
            <p:cNvSpPr>
              <a:spLocks noChangeArrowheads="1"/>
            </p:cNvSpPr>
            <p:nvPr/>
          </p:nvSpPr>
          <p:spPr bwMode="auto">
            <a:xfrm>
              <a:off x="2230" y="312"/>
              <a:ext cx="768" cy="1488"/>
            </a:xfrm>
            <a:prstGeom prst="rect">
              <a:avLst/>
            </a:prstGeom>
            <a:noFill/>
            <a:ln w="9525">
              <a:solidFill>
                <a:schemeClr val="tx1"/>
              </a:solidFill>
              <a:miter lim="800000"/>
              <a:headEnd/>
              <a:tailEnd/>
            </a:ln>
          </p:spPr>
          <p:txBody>
            <a:bodyPr wrap="none" anchor="ctr"/>
            <a:lstStyle/>
            <a:p>
              <a:pPr algn="ctr"/>
              <a:endParaRPr lang="zh-CN" altLang="en-US"/>
            </a:p>
            <a:p>
              <a:pPr algn="ctr"/>
              <a:endParaRPr lang="zh-CN" altLang="en-US"/>
            </a:p>
          </p:txBody>
        </p:sp>
        <p:sp>
          <p:nvSpPr>
            <p:cNvPr id="163869" name="Text Box 11"/>
            <p:cNvSpPr txBox="1">
              <a:spLocks noChangeArrowheads="1"/>
            </p:cNvSpPr>
            <p:nvPr/>
          </p:nvSpPr>
          <p:spPr bwMode="auto">
            <a:xfrm>
              <a:off x="2447" y="360"/>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1</a:t>
              </a:r>
            </a:p>
          </p:txBody>
        </p:sp>
        <p:sp>
          <p:nvSpPr>
            <p:cNvPr id="163870" name="Text Box 12"/>
            <p:cNvSpPr txBox="1">
              <a:spLocks noChangeArrowheads="1"/>
            </p:cNvSpPr>
            <p:nvPr/>
          </p:nvSpPr>
          <p:spPr bwMode="auto">
            <a:xfrm>
              <a:off x="2447" y="648"/>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2</a:t>
              </a:r>
            </a:p>
          </p:txBody>
        </p:sp>
        <p:sp>
          <p:nvSpPr>
            <p:cNvPr id="163871" name="Text Box 13"/>
            <p:cNvSpPr txBox="1">
              <a:spLocks noChangeArrowheads="1"/>
            </p:cNvSpPr>
            <p:nvPr/>
          </p:nvSpPr>
          <p:spPr bwMode="auto">
            <a:xfrm>
              <a:off x="2447" y="1550"/>
              <a:ext cx="311" cy="252"/>
            </a:xfrm>
            <a:prstGeom prst="rect">
              <a:avLst/>
            </a:prstGeom>
            <a:noFill/>
            <a:ln w="9525">
              <a:noFill/>
              <a:miter lim="800000"/>
              <a:headEnd/>
              <a:tailEnd/>
            </a:ln>
          </p:spPr>
          <p:txBody>
            <a:bodyPr wrap="none">
              <a:spAutoFit/>
            </a:bodyPr>
            <a:lstStyle/>
            <a:p>
              <a:r>
                <a:rPr lang="en-US" altLang="zh-CN" sz="2000"/>
                <a:t>p</a:t>
              </a:r>
              <a:r>
                <a:rPr lang="en-US" altLang="zh-CN" sz="2000" baseline="-25000"/>
                <a:t>n</a:t>
              </a:r>
            </a:p>
          </p:txBody>
        </p:sp>
        <p:sp>
          <p:nvSpPr>
            <p:cNvPr id="163872" name="Text Box 14"/>
            <p:cNvSpPr txBox="1">
              <a:spLocks noChangeArrowheads="1"/>
            </p:cNvSpPr>
            <p:nvPr/>
          </p:nvSpPr>
          <p:spPr bwMode="auto">
            <a:xfrm>
              <a:off x="2470" y="744"/>
              <a:ext cx="209" cy="872"/>
            </a:xfrm>
            <a:prstGeom prst="rect">
              <a:avLst/>
            </a:prstGeom>
            <a:noFill/>
            <a:ln w="9525">
              <a:noFill/>
              <a:miter lim="800000"/>
              <a:headEnd/>
              <a:tailEnd/>
            </a:ln>
          </p:spPr>
          <p:txBody>
            <a:bodyPr wrap="none">
              <a:spAutoFit/>
            </a:bodyPr>
            <a:lstStyle/>
            <a:p>
              <a:r>
                <a:rPr lang="zh-CN" altLang="en-US" sz="2800"/>
                <a:t>.</a:t>
              </a:r>
            </a:p>
            <a:p>
              <a:r>
                <a:rPr lang="zh-CN" altLang="en-US" sz="2800"/>
                <a:t>.</a:t>
              </a:r>
            </a:p>
            <a:p>
              <a:r>
                <a:rPr lang="zh-CN" altLang="en-US" sz="2800"/>
                <a:t>.</a:t>
              </a:r>
            </a:p>
          </p:txBody>
        </p:sp>
        <p:sp>
          <p:nvSpPr>
            <p:cNvPr id="163873" name="Text Box 15"/>
            <p:cNvSpPr txBox="1">
              <a:spLocks noChangeArrowheads="1"/>
            </p:cNvSpPr>
            <p:nvPr/>
          </p:nvSpPr>
          <p:spPr bwMode="auto">
            <a:xfrm>
              <a:off x="0" y="24"/>
              <a:ext cx="911" cy="252"/>
            </a:xfrm>
            <a:prstGeom prst="rect">
              <a:avLst/>
            </a:prstGeom>
            <a:noFill/>
            <a:ln w="9525">
              <a:noFill/>
              <a:miter lim="800000"/>
              <a:headEnd/>
              <a:tailEnd/>
            </a:ln>
          </p:spPr>
          <p:txBody>
            <a:bodyPr wrap="none">
              <a:spAutoFit/>
            </a:bodyPr>
            <a:lstStyle/>
            <a:p>
              <a:r>
                <a:rPr lang="en-US" altLang="zh-CN" sz="2000"/>
                <a:t>Input unit</a:t>
              </a:r>
            </a:p>
          </p:txBody>
        </p:sp>
        <p:sp>
          <p:nvSpPr>
            <p:cNvPr id="163874" name="Text Box 16"/>
            <p:cNvSpPr txBox="1">
              <a:spLocks noChangeArrowheads="1"/>
            </p:cNvSpPr>
            <p:nvPr/>
          </p:nvSpPr>
          <p:spPr bwMode="auto">
            <a:xfrm>
              <a:off x="2051" y="0"/>
              <a:ext cx="1315" cy="252"/>
            </a:xfrm>
            <a:prstGeom prst="rect">
              <a:avLst/>
            </a:prstGeom>
            <a:noFill/>
            <a:ln w="9525">
              <a:noFill/>
              <a:miter lim="800000"/>
              <a:headEnd/>
              <a:tailEnd/>
            </a:ln>
          </p:spPr>
          <p:txBody>
            <a:bodyPr>
              <a:spAutoFit/>
            </a:bodyPr>
            <a:lstStyle/>
            <a:p>
              <a:r>
                <a:rPr lang="en-US" altLang="zh-CN" sz="2000"/>
                <a:t>Patterns</a:t>
              </a:r>
              <a:r>
                <a:rPr lang="zh-CN" altLang="en-US" sz="2000"/>
                <a:t> </a:t>
              </a:r>
              <a:r>
                <a:rPr lang="en-US" altLang="zh-CN" sz="2000"/>
                <a:t>units</a:t>
              </a:r>
            </a:p>
          </p:txBody>
        </p:sp>
        <p:sp>
          <p:nvSpPr>
            <p:cNvPr id="163875" name="Text Box 17"/>
            <p:cNvSpPr txBox="1">
              <a:spLocks noChangeArrowheads="1"/>
            </p:cNvSpPr>
            <p:nvPr/>
          </p:nvSpPr>
          <p:spPr bwMode="auto">
            <a:xfrm>
              <a:off x="454" y="69"/>
              <a:ext cx="387" cy="989"/>
            </a:xfrm>
            <a:prstGeom prst="rect">
              <a:avLst/>
            </a:prstGeom>
            <a:noFill/>
            <a:ln w="9525">
              <a:noFill/>
              <a:miter lim="800000"/>
              <a:headEnd/>
              <a:tailEnd/>
            </a:ln>
          </p:spPr>
          <p:txBody>
            <a:bodyPr wrap="none">
              <a:spAutoFit/>
            </a:bodyPr>
            <a:lstStyle/>
            <a:p>
              <a:r>
                <a:rPr lang="zh-CN" altLang="en-US" sz="9600"/>
                <a:t>.</a:t>
              </a:r>
            </a:p>
          </p:txBody>
        </p:sp>
        <p:sp>
          <p:nvSpPr>
            <p:cNvPr id="163876" name="Text Box 18"/>
            <p:cNvSpPr txBox="1">
              <a:spLocks noChangeArrowheads="1"/>
            </p:cNvSpPr>
            <p:nvPr/>
          </p:nvSpPr>
          <p:spPr bwMode="auto">
            <a:xfrm>
              <a:off x="454" y="953"/>
              <a:ext cx="387" cy="989"/>
            </a:xfrm>
            <a:prstGeom prst="rect">
              <a:avLst/>
            </a:prstGeom>
            <a:noFill/>
            <a:ln w="9525">
              <a:noFill/>
              <a:miter lim="800000"/>
              <a:headEnd/>
              <a:tailEnd/>
            </a:ln>
          </p:spPr>
          <p:txBody>
            <a:bodyPr wrap="none">
              <a:spAutoFit/>
            </a:bodyPr>
            <a:lstStyle/>
            <a:p>
              <a:r>
                <a:rPr lang="zh-CN" altLang="en-US" sz="9600"/>
                <a:t>.</a:t>
              </a:r>
            </a:p>
          </p:txBody>
        </p:sp>
        <p:sp>
          <p:nvSpPr>
            <p:cNvPr id="163877" name="Text Box 19"/>
            <p:cNvSpPr txBox="1">
              <a:spLocks noChangeArrowheads="1"/>
            </p:cNvSpPr>
            <p:nvPr/>
          </p:nvSpPr>
          <p:spPr bwMode="auto">
            <a:xfrm>
              <a:off x="2237" y="964"/>
              <a:ext cx="387" cy="989"/>
            </a:xfrm>
            <a:prstGeom prst="rect">
              <a:avLst/>
            </a:prstGeom>
            <a:noFill/>
            <a:ln w="9525">
              <a:noFill/>
              <a:miter lim="800000"/>
              <a:headEnd/>
              <a:tailEnd/>
            </a:ln>
          </p:spPr>
          <p:txBody>
            <a:bodyPr wrap="none">
              <a:spAutoFit/>
            </a:bodyPr>
            <a:lstStyle/>
            <a:p>
              <a:r>
                <a:rPr lang="zh-CN" altLang="en-US" sz="9600"/>
                <a:t>.</a:t>
              </a:r>
            </a:p>
          </p:txBody>
        </p:sp>
        <p:sp>
          <p:nvSpPr>
            <p:cNvPr id="163878" name="Text Box 20"/>
            <p:cNvSpPr txBox="1">
              <a:spLocks noChangeArrowheads="1"/>
            </p:cNvSpPr>
            <p:nvPr/>
          </p:nvSpPr>
          <p:spPr bwMode="auto">
            <a:xfrm>
              <a:off x="2285" y="69"/>
              <a:ext cx="387" cy="989"/>
            </a:xfrm>
            <a:prstGeom prst="rect">
              <a:avLst/>
            </a:prstGeom>
            <a:noFill/>
            <a:ln w="9525">
              <a:noFill/>
              <a:miter lim="800000"/>
              <a:headEnd/>
              <a:tailEnd/>
            </a:ln>
          </p:spPr>
          <p:txBody>
            <a:bodyPr wrap="none">
              <a:spAutoFit/>
            </a:bodyPr>
            <a:lstStyle/>
            <a:p>
              <a:r>
                <a:rPr lang="zh-CN" altLang="en-US" sz="9600"/>
                <a:t>.</a:t>
              </a:r>
            </a:p>
          </p:txBody>
        </p:sp>
        <p:sp>
          <p:nvSpPr>
            <p:cNvPr id="163879" name="Line 21"/>
            <p:cNvSpPr>
              <a:spLocks noChangeShapeType="1"/>
            </p:cNvSpPr>
            <p:nvPr/>
          </p:nvSpPr>
          <p:spPr bwMode="auto">
            <a:xfrm>
              <a:off x="646" y="504"/>
              <a:ext cx="1728" cy="0"/>
            </a:xfrm>
            <a:prstGeom prst="line">
              <a:avLst/>
            </a:prstGeom>
            <a:noFill/>
            <a:ln w="28575">
              <a:solidFill>
                <a:srgbClr val="FFFF66"/>
              </a:solidFill>
              <a:round/>
              <a:headEnd/>
              <a:tailEnd/>
            </a:ln>
          </p:spPr>
          <p:txBody>
            <a:bodyPr/>
            <a:lstStyle/>
            <a:p>
              <a:endParaRPr lang="zh-CN" altLang="en-US"/>
            </a:p>
          </p:txBody>
        </p:sp>
        <p:sp>
          <p:nvSpPr>
            <p:cNvPr id="161832" name="Line 22"/>
            <p:cNvSpPr>
              <a:spLocks noChangeShapeType="1"/>
            </p:cNvSpPr>
            <p:nvPr/>
          </p:nvSpPr>
          <p:spPr bwMode="auto">
            <a:xfrm>
              <a:off x="646" y="504"/>
              <a:ext cx="1726" cy="288"/>
            </a:xfrm>
            <a:prstGeom prst="line">
              <a:avLst/>
            </a:prstGeom>
            <a:noFill/>
            <a:ln w="28575">
              <a:solidFill>
                <a:srgbClr val="7030A0"/>
              </a:solidFill>
              <a:round/>
              <a:headEnd/>
              <a:tailEnd/>
            </a:ln>
          </p:spPr>
          <p:txBody>
            <a:bodyPr/>
            <a:lstStyle/>
            <a:p>
              <a:pPr>
                <a:defRPr/>
              </a:pPr>
              <a:endParaRPr lang="zh-CN" altLang="en-US"/>
            </a:p>
          </p:txBody>
        </p:sp>
        <p:sp>
          <p:nvSpPr>
            <p:cNvPr id="163881" name="Line 23"/>
            <p:cNvSpPr>
              <a:spLocks noChangeShapeType="1"/>
            </p:cNvSpPr>
            <p:nvPr/>
          </p:nvSpPr>
          <p:spPr bwMode="auto">
            <a:xfrm>
              <a:off x="646" y="504"/>
              <a:ext cx="1728" cy="1200"/>
            </a:xfrm>
            <a:prstGeom prst="line">
              <a:avLst/>
            </a:prstGeom>
            <a:noFill/>
            <a:ln w="28575">
              <a:solidFill>
                <a:srgbClr val="FFFF66"/>
              </a:solidFill>
              <a:round/>
              <a:headEnd/>
              <a:tailEnd/>
            </a:ln>
          </p:spPr>
          <p:txBody>
            <a:bodyPr/>
            <a:lstStyle/>
            <a:p>
              <a:endParaRPr lang="zh-CN" altLang="en-US"/>
            </a:p>
          </p:txBody>
        </p:sp>
        <p:sp>
          <p:nvSpPr>
            <p:cNvPr id="163882" name="Line 24"/>
            <p:cNvSpPr>
              <a:spLocks noChangeShapeType="1"/>
            </p:cNvSpPr>
            <p:nvPr/>
          </p:nvSpPr>
          <p:spPr bwMode="auto">
            <a:xfrm flipV="1">
              <a:off x="646" y="552"/>
              <a:ext cx="1680" cy="240"/>
            </a:xfrm>
            <a:prstGeom prst="line">
              <a:avLst/>
            </a:prstGeom>
            <a:noFill/>
            <a:ln w="28575">
              <a:solidFill>
                <a:srgbClr val="FFFF66"/>
              </a:solidFill>
              <a:round/>
              <a:headEnd/>
              <a:tailEnd/>
            </a:ln>
          </p:spPr>
          <p:txBody>
            <a:bodyPr/>
            <a:lstStyle/>
            <a:p>
              <a:endParaRPr lang="zh-CN" altLang="en-US"/>
            </a:p>
          </p:txBody>
        </p:sp>
        <p:sp>
          <p:nvSpPr>
            <p:cNvPr id="161835" name="Line 25"/>
            <p:cNvSpPr>
              <a:spLocks noChangeShapeType="1"/>
            </p:cNvSpPr>
            <p:nvPr/>
          </p:nvSpPr>
          <p:spPr bwMode="auto">
            <a:xfrm>
              <a:off x="646" y="792"/>
              <a:ext cx="1677" cy="0"/>
            </a:xfrm>
            <a:prstGeom prst="line">
              <a:avLst/>
            </a:prstGeom>
            <a:noFill/>
            <a:ln w="28575">
              <a:solidFill>
                <a:srgbClr val="7030A0"/>
              </a:solidFill>
              <a:round/>
              <a:headEnd/>
              <a:tailEnd/>
            </a:ln>
          </p:spPr>
          <p:txBody>
            <a:bodyPr/>
            <a:lstStyle/>
            <a:p>
              <a:pPr>
                <a:defRPr/>
              </a:pPr>
              <a:endParaRPr lang="zh-CN" altLang="en-US"/>
            </a:p>
          </p:txBody>
        </p:sp>
        <p:sp>
          <p:nvSpPr>
            <p:cNvPr id="163884" name="Line 26"/>
            <p:cNvSpPr>
              <a:spLocks noChangeShapeType="1"/>
            </p:cNvSpPr>
            <p:nvPr/>
          </p:nvSpPr>
          <p:spPr bwMode="auto">
            <a:xfrm>
              <a:off x="646" y="792"/>
              <a:ext cx="1728" cy="912"/>
            </a:xfrm>
            <a:prstGeom prst="line">
              <a:avLst/>
            </a:prstGeom>
            <a:noFill/>
            <a:ln w="28575">
              <a:solidFill>
                <a:srgbClr val="FFFF66"/>
              </a:solidFill>
              <a:round/>
              <a:headEnd/>
              <a:tailEnd/>
            </a:ln>
          </p:spPr>
          <p:txBody>
            <a:bodyPr/>
            <a:lstStyle/>
            <a:p>
              <a:endParaRPr lang="zh-CN" altLang="en-US"/>
            </a:p>
          </p:txBody>
        </p:sp>
        <p:sp>
          <p:nvSpPr>
            <p:cNvPr id="163885" name="Line 27"/>
            <p:cNvSpPr>
              <a:spLocks noChangeShapeType="1"/>
            </p:cNvSpPr>
            <p:nvPr/>
          </p:nvSpPr>
          <p:spPr bwMode="auto">
            <a:xfrm flipV="1">
              <a:off x="646" y="552"/>
              <a:ext cx="1680" cy="1104"/>
            </a:xfrm>
            <a:prstGeom prst="line">
              <a:avLst/>
            </a:prstGeom>
            <a:noFill/>
            <a:ln w="28575">
              <a:solidFill>
                <a:srgbClr val="FFFF66"/>
              </a:solidFill>
              <a:round/>
              <a:headEnd/>
              <a:tailEnd/>
            </a:ln>
          </p:spPr>
          <p:txBody>
            <a:bodyPr/>
            <a:lstStyle/>
            <a:p>
              <a:endParaRPr lang="zh-CN" altLang="en-US"/>
            </a:p>
          </p:txBody>
        </p:sp>
        <p:sp>
          <p:nvSpPr>
            <p:cNvPr id="161838" name="Line 28"/>
            <p:cNvSpPr>
              <a:spLocks noChangeShapeType="1"/>
            </p:cNvSpPr>
            <p:nvPr/>
          </p:nvSpPr>
          <p:spPr bwMode="auto">
            <a:xfrm flipV="1">
              <a:off x="646" y="809"/>
              <a:ext cx="1774" cy="895"/>
            </a:xfrm>
            <a:prstGeom prst="line">
              <a:avLst/>
            </a:prstGeom>
            <a:noFill/>
            <a:ln w="28575">
              <a:solidFill>
                <a:srgbClr val="7030A0"/>
              </a:solidFill>
              <a:round/>
              <a:headEnd/>
              <a:tailEnd/>
            </a:ln>
          </p:spPr>
          <p:txBody>
            <a:bodyPr/>
            <a:lstStyle/>
            <a:p>
              <a:pPr>
                <a:defRPr/>
              </a:pPr>
              <a:endParaRPr lang="zh-CN" altLang="en-US"/>
            </a:p>
          </p:txBody>
        </p:sp>
        <p:sp>
          <p:nvSpPr>
            <p:cNvPr id="163887" name="Line 29"/>
            <p:cNvSpPr>
              <a:spLocks noChangeShapeType="1"/>
            </p:cNvSpPr>
            <p:nvPr/>
          </p:nvSpPr>
          <p:spPr bwMode="auto">
            <a:xfrm>
              <a:off x="646" y="1704"/>
              <a:ext cx="1728" cy="0"/>
            </a:xfrm>
            <a:prstGeom prst="line">
              <a:avLst/>
            </a:prstGeom>
            <a:noFill/>
            <a:ln w="28575">
              <a:solidFill>
                <a:srgbClr val="FFFF66"/>
              </a:solidFill>
              <a:round/>
              <a:headEnd/>
              <a:tailEnd/>
            </a:ln>
          </p:spPr>
          <p:txBody>
            <a:bodyPr/>
            <a:lstStyle/>
            <a:p>
              <a:endParaRPr lang="zh-CN" altLang="en-US"/>
            </a:p>
          </p:txBody>
        </p:sp>
        <p:sp>
          <p:nvSpPr>
            <p:cNvPr id="163888" name="Text Box 30"/>
            <p:cNvSpPr txBox="1">
              <a:spLocks noChangeArrowheads="1"/>
            </p:cNvSpPr>
            <p:nvPr/>
          </p:nvSpPr>
          <p:spPr bwMode="auto">
            <a:xfrm>
              <a:off x="1367" y="1599"/>
              <a:ext cx="422" cy="233"/>
            </a:xfrm>
            <a:prstGeom prst="rect">
              <a:avLst/>
            </a:prstGeom>
            <a:noFill/>
            <a:ln w="9525">
              <a:noFill/>
              <a:miter lim="800000"/>
              <a:headEnd/>
              <a:tailEnd/>
            </a:ln>
          </p:spPr>
          <p:txBody>
            <a:bodyPr wrap="none">
              <a:spAutoFit/>
            </a:bodyPr>
            <a:lstStyle/>
            <a:p>
              <a:r>
                <a:rPr lang="en-US" altLang="zh-CN"/>
                <a:t>W</a:t>
              </a:r>
              <a:r>
                <a:rPr lang="en-US" altLang="zh-CN" baseline="-25000"/>
                <a:t>dn</a:t>
              </a:r>
            </a:p>
          </p:txBody>
        </p:sp>
        <p:sp>
          <p:nvSpPr>
            <p:cNvPr id="163889" name="Text Box 31"/>
            <p:cNvSpPr txBox="1">
              <a:spLocks noChangeArrowheads="1"/>
            </p:cNvSpPr>
            <p:nvPr/>
          </p:nvSpPr>
          <p:spPr bwMode="auto">
            <a:xfrm>
              <a:off x="1736" y="969"/>
              <a:ext cx="422" cy="233"/>
            </a:xfrm>
            <a:prstGeom prst="rect">
              <a:avLst/>
            </a:prstGeom>
            <a:noFill/>
            <a:ln w="9525">
              <a:noFill/>
              <a:miter lim="800000"/>
              <a:headEnd/>
              <a:tailEnd/>
            </a:ln>
          </p:spPr>
          <p:txBody>
            <a:bodyPr wrap="none">
              <a:spAutoFit/>
            </a:bodyPr>
            <a:lstStyle/>
            <a:p>
              <a:r>
                <a:rPr lang="en-US" altLang="zh-CN"/>
                <a:t>W</a:t>
              </a:r>
              <a:r>
                <a:rPr lang="en-US" altLang="zh-CN" baseline="-25000"/>
                <a:t>d2</a:t>
              </a:r>
            </a:p>
          </p:txBody>
        </p:sp>
        <p:sp>
          <p:nvSpPr>
            <p:cNvPr id="163890" name="Text Box 32"/>
            <p:cNvSpPr txBox="1">
              <a:spLocks noChangeArrowheads="1"/>
            </p:cNvSpPr>
            <p:nvPr/>
          </p:nvSpPr>
          <p:spPr bwMode="auto">
            <a:xfrm>
              <a:off x="1315" y="339"/>
              <a:ext cx="413" cy="233"/>
            </a:xfrm>
            <a:prstGeom prst="rect">
              <a:avLst/>
            </a:prstGeom>
            <a:noFill/>
            <a:ln w="9525">
              <a:noFill/>
              <a:miter lim="800000"/>
              <a:headEnd/>
              <a:tailEnd/>
            </a:ln>
          </p:spPr>
          <p:txBody>
            <a:bodyPr wrap="none">
              <a:spAutoFit/>
            </a:bodyPr>
            <a:lstStyle/>
            <a:p>
              <a:r>
                <a:rPr lang="en-US" altLang="zh-CN" dirty="0"/>
                <a:t>W</a:t>
              </a:r>
              <a:r>
                <a:rPr lang="en-US" altLang="zh-CN" baseline="-25000" dirty="0"/>
                <a:t>11</a:t>
              </a:r>
            </a:p>
          </p:txBody>
        </p:sp>
      </p:grpSp>
      <p:sp>
        <p:nvSpPr>
          <p:cNvPr id="163844" name="Rectangle 16"/>
          <p:cNvSpPr>
            <a:spLocks noChangeArrowheads="1"/>
          </p:cNvSpPr>
          <p:nvPr/>
        </p:nvSpPr>
        <p:spPr bwMode="auto">
          <a:xfrm>
            <a:off x="8621713" y="3814763"/>
            <a:ext cx="1219200" cy="24003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3845" name="Text Box 17"/>
          <p:cNvSpPr txBox="1">
            <a:spLocks noChangeArrowheads="1"/>
          </p:cNvSpPr>
          <p:nvPr/>
        </p:nvSpPr>
        <p:spPr bwMode="auto">
          <a:xfrm>
            <a:off x="9009063" y="3886200"/>
            <a:ext cx="455612" cy="400050"/>
          </a:xfrm>
          <a:prstGeom prst="rect">
            <a:avLst/>
          </a:prstGeom>
          <a:noFill/>
          <a:ln w="9525">
            <a:noFill/>
            <a:miter lim="800000"/>
            <a:headEnd/>
            <a:tailEnd/>
          </a:ln>
        </p:spPr>
        <p:txBody>
          <a:bodyPr wrap="none">
            <a:spAutoFit/>
          </a:bodyPr>
          <a:lstStyle/>
          <a:p>
            <a:r>
              <a:rPr lang="zh-CN" altLang="en-US" sz="2000">
                <a:solidFill>
                  <a:srgbClr val="000000"/>
                </a:solidFill>
                <a:sym typeface="Symbol" pitchFamily="18" charset="2"/>
              </a:rPr>
              <a:t></a:t>
            </a:r>
            <a:r>
              <a:rPr lang="zh-CN" altLang="en-US" sz="2000" baseline="-25000">
                <a:solidFill>
                  <a:srgbClr val="000000"/>
                </a:solidFill>
                <a:sym typeface="Symbol" pitchFamily="18" charset="2"/>
              </a:rPr>
              <a:t>1</a:t>
            </a:r>
            <a:endParaRPr lang="zh-CN" altLang="en-US" sz="2000" baseline="-25000">
              <a:solidFill>
                <a:srgbClr val="000000"/>
              </a:solidFill>
            </a:endParaRPr>
          </a:p>
        </p:txBody>
      </p:sp>
      <p:sp>
        <p:nvSpPr>
          <p:cNvPr id="163846" name="Text Box 19"/>
          <p:cNvSpPr txBox="1">
            <a:spLocks noChangeArrowheads="1"/>
          </p:cNvSpPr>
          <p:nvPr/>
        </p:nvSpPr>
        <p:spPr bwMode="auto">
          <a:xfrm>
            <a:off x="9002713" y="5762625"/>
            <a:ext cx="665162" cy="400050"/>
          </a:xfrm>
          <a:prstGeom prst="rect">
            <a:avLst/>
          </a:prstGeom>
          <a:noFill/>
          <a:ln w="9525">
            <a:noFill/>
            <a:miter lim="800000"/>
            <a:headEnd/>
            <a:tailEnd/>
          </a:ln>
        </p:spPr>
        <p:txBody>
          <a:bodyPr>
            <a:spAutoFit/>
          </a:bodyPr>
          <a:lstStyle/>
          <a:p>
            <a:r>
              <a:rPr lang="zh-CN" altLang="en-US" sz="2000">
                <a:sym typeface="Symbol" pitchFamily="18" charset="2"/>
              </a:rPr>
              <a:t></a:t>
            </a:r>
            <a:r>
              <a:rPr lang="en-US" altLang="zh-CN" sz="1200">
                <a:sym typeface="Symbol" pitchFamily="18" charset="2"/>
              </a:rPr>
              <a:t>c</a:t>
            </a:r>
            <a:r>
              <a:rPr lang="en-US" altLang="zh-CN" sz="1200" baseline="-25000">
                <a:solidFill>
                  <a:schemeClr val="bg1"/>
                </a:solidFill>
                <a:sym typeface="Symbol" pitchFamily="18" charset="2"/>
              </a:rPr>
              <a:t>c</a:t>
            </a:r>
            <a:endParaRPr lang="en-US" altLang="zh-CN" sz="2000" baseline="-25000">
              <a:solidFill>
                <a:schemeClr val="bg1"/>
              </a:solidFill>
            </a:endParaRPr>
          </a:p>
        </p:txBody>
      </p:sp>
      <p:sp>
        <p:nvSpPr>
          <p:cNvPr id="163847" name="Text Box 20"/>
          <p:cNvSpPr txBox="1">
            <a:spLocks noChangeArrowheads="1"/>
          </p:cNvSpPr>
          <p:nvPr/>
        </p:nvSpPr>
        <p:spPr bwMode="auto">
          <a:xfrm>
            <a:off x="8632825" y="4875213"/>
            <a:ext cx="526106" cy="1569660"/>
          </a:xfrm>
          <a:prstGeom prst="rect">
            <a:avLst/>
          </a:prstGeom>
          <a:noFill/>
          <a:ln w="9525">
            <a:noFill/>
            <a:miter lim="800000"/>
            <a:headEnd/>
            <a:tailEnd/>
          </a:ln>
        </p:spPr>
        <p:txBody>
          <a:bodyPr wrap="none">
            <a:spAutoFit/>
          </a:bodyPr>
          <a:lstStyle/>
          <a:p>
            <a:r>
              <a:rPr lang="zh-CN" altLang="en-US" sz="9600">
                <a:solidFill>
                  <a:srgbClr val="000000"/>
                </a:solidFill>
              </a:rPr>
              <a:t>.</a:t>
            </a:r>
          </a:p>
        </p:txBody>
      </p:sp>
      <p:sp>
        <p:nvSpPr>
          <p:cNvPr id="163848" name="Text Box 23"/>
          <p:cNvSpPr txBox="1">
            <a:spLocks noChangeArrowheads="1"/>
          </p:cNvSpPr>
          <p:nvPr/>
        </p:nvSpPr>
        <p:spPr bwMode="auto">
          <a:xfrm>
            <a:off x="8596314" y="3038476"/>
            <a:ext cx="1284287" cy="701675"/>
          </a:xfrm>
          <a:prstGeom prst="rect">
            <a:avLst/>
          </a:prstGeom>
          <a:noFill/>
          <a:ln w="9525">
            <a:noFill/>
            <a:miter lim="800000"/>
            <a:headEnd/>
            <a:tailEnd/>
          </a:ln>
        </p:spPr>
        <p:txBody>
          <a:bodyPr wrap="none">
            <a:spAutoFit/>
          </a:bodyPr>
          <a:lstStyle/>
          <a:p>
            <a:r>
              <a:rPr lang="en-US" altLang="zh-CN" sz="2000"/>
              <a:t>Category </a:t>
            </a:r>
          </a:p>
          <a:p>
            <a:r>
              <a:rPr lang="en-US" altLang="zh-CN" sz="2000"/>
              <a:t>units</a:t>
            </a:r>
          </a:p>
        </p:txBody>
      </p:sp>
      <p:sp>
        <p:nvSpPr>
          <p:cNvPr id="163849" name="Text Box 24"/>
          <p:cNvSpPr txBox="1">
            <a:spLocks noChangeArrowheads="1"/>
          </p:cNvSpPr>
          <p:nvPr/>
        </p:nvSpPr>
        <p:spPr bwMode="auto">
          <a:xfrm>
            <a:off x="9024939" y="4467225"/>
            <a:ext cx="282575" cy="1373188"/>
          </a:xfrm>
          <a:prstGeom prst="rect">
            <a:avLst/>
          </a:prstGeom>
          <a:noFill/>
          <a:ln w="9525">
            <a:noFill/>
            <a:miter lim="800000"/>
            <a:headEnd/>
            <a:tailEnd/>
          </a:ln>
        </p:spPr>
        <p:txBody>
          <a:bodyPr wrap="none">
            <a:spAutoFit/>
          </a:bodyPr>
          <a:lstStyle/>
          <a:p>
            <a:r>
              <a:rPr lang="zh-CN" altLang="en-US" sz="2800">
                <a:solidFill>
                  <a:srgbClr val="000000"/>
                </a:solidFill>
              </a:rPr>
              <a:t>.</a:t>
            </a:r>
          </a:p>
          <a:p>
            <a:r>
              <a:rPr lang="zh-CN" altLang="en-US" sz="2800">
                <a:solidFill>
                  <a:srgbClr val="000000"/>
                </a:solidFill>
              </a:rPr>
              <a:t>.</a:t>
            </a:r>
          </a:p>
          <a:p>
            <a:r>
              <a:rPr lang="zh-CN" altLang="en-US" sz="2800">
                <a:solidFill>
                  <a:srgbClr val="000000"/>
                </a:solidFill>
              </a:rPr>
              <a:t>.</a:t>
            </a:r>
          </a:p>
        </p:txBody>
      </p:sp>
      <p:sp>
        <p:nvSpPr>
          <p:cNvPr id="163850" name="Line 27"/>
          <p:cNvSpPr>
            <a:spLocks noChangeShapeType="1"/>
          </p:cNvSpPr>
          <p:nvPr/>
        </p:nvSpPr>
        <p:spPr bwMode="auto">
          <a:xfrm flipV="1">
            <a:off x="6024563" y="4105275"/>
            <a:ext cx="2825750" cy="76200"/>
          </a:xfrm>
          <a:prstGeom prst="line">
            <a:avLst/>
          </a:prstGeom>
          <a:noFill/>
          <a:ln w="28575">
            <a:solidFill>
              <a:srgbClr val="FF9900"/>
            </a:solidFill>
            <a:round/>
            <a:headEnd/>
            <a:tailEnd/>
          </a:ln>
        </p:spPr>
        <p:txBody>
          <a:bodyPr/>
          <a:lstStyle/>
          <a:p>
            <a:endParaRPr lang="zh-CN" altLang="en-US"/>
          </a:p>
        </p:txBody>
      </p:sp>
      <p:sp>
        <p:nvSpPr>
          <p:cNvPr id="163851" name="Line 28"/>
          <p:cNvSpPr>
            <a:spLocks noChangeShapeType="1"/>
          </p:cNvSpPr>
          <p:nvPr/>
        </p:nvSpPr>
        <p:spPr bwMode="auto">
          <a:xfrm>
            <a:off x="6024563" y="4681538"/>
            <a:ext cx="2857500" cy="1357312"/>
          </a:xfrm>
          <a:prstGeom prst="line">
            <a:avLst/>
          </a:prstGeom>
          <a:noFill/>
          <a:ln w="28575">
            <a:solidFill>
              <a:srgbClr val="7030A0"/>
            </a:solidFill>
            <a:round/>
            <a:headEnd/>
            <a:tailEnd/>
          </a:ln>
        </p:spPr>
        <p:txBody>
          <a:bodyPr/>
          <a:lstStyle/>
          <a:p>
            <a:endParaRPr lang="zh-CN" altLang="en-US"/>
          </a:p>
        </p:txBody>
      </p:sp>
      <p:sp>
        <p:nvSpPr>
          <p:cNvPr id="163852" name="Line 29"/>
          <p:cNvSpPr>
            <a:spLocks noChangeShapeType="1"/>
          </p:cNvSpPr>
          <p:nvPr/>
        </p:nvSpPr>
        <p:spPr bwMode="auto">
          <a:xfrm flipV="1">
            <a:off x="5953126" y="4110038"/>
            <a:ext cx="2805113" cy="1928812"/>
          </a:xfrm>
          <a:prstGeom prst="line">
            <a:avLst/>
          </a:prstGeom>
          <a:noFill/>
          <a:ln w="28575">
            <a:solidFill>
              <a:srgbClr val="FF9900"/>
            </a:solidFill>
            <a:round/>
            <a:headEnd/>
            <a:tailEnd/>
          </a:ln>
        </p:spPr>
        <p:txBody>
          <a:bodyPr/>
          <a:lstStyle/>
          <a:p>
            <a:endParaRPr lang="zh-CN" altLang="en-US"/>
          </a:p>
        </p:txBody>
      </p:sp>
      <p:sp>
        <p:nvSpPr>
          <p:cNvPr id="163853" name="Text Box 18"/>
          <p:cNvSpPr txBox="1">
            <a:spLocks noChangeArrowheads="1"/>
          </p:cNvSpPr>
          <p:nvPr/>
        </p:nvSpPr>
        <p:spPr bwMode="auto">
          <a:xfrm>
            <a:off x="8977313" y="4427538"/>
            <a:ext cx="455612" cy="400050"/>
          </a:xfrm>
          <a:prstGeom prst="rect">
            <a:avLst/>
          </a:prstGeom>
          <a:noFill/>
          <a:ln w="9525">
            <a:noFill/>
            <a:miter lim="800000"/>
            <a:headEnd/>
            <a:tailEnd/>
          </a:ln>
        </p:spPr>
        <p:txBody>
          <a:bodyPr wrap="none">
            <a:spAutoFit/>
          </a:bodyPr>
          <a:lstStyle/>
          <a:p>
            <a:r>
              <a:rPr lang="zh-CN" altLang="en-US" sz="2000">
                <a:sym typeface="Symbol" pitchFamily="18" charset="2"/>
              </a:rPr>
              <a:t></a:t>
            </a:r>
            <a:r>
              <a:rPr lang="zh-CN" altLang="en-US" sz="2000" baseline="-25000">
                <a:sym typeface="Symbol" pitchFamily="18" charset="2"/>
              </a:rPr>
              <a:t>2</a:t>
            </a:r>
            <a:endParaRPr lang="zh-CN" altLang="en-US" sz="2000" baseline="-25000"/>
          </a:p>
        </p:txBody>
      </p:sp>
      <p:sp>
        <p:nvSpPr>
          <p:cNvPr id="163854" name="Text Box 22"/>
          <p:cNvSpPr txBox="1">
            <a:spLocks noChangeArrowheads="1"/>
          </p:cNvSpPr>
          <p:nvPr/>
        </p:nvSpPr>
        <p:spPr bwMode="auto">
          <a:xfrm>
            <a:off x="8596314" y="3397250"/>
            <a:ext cx="522287" cy="1570038"/>
          </a:xfrm>
          <a:prstGeom prst="rect">
            <a:avLst/>
          </a:prstGeom>
          <a:noFill/>
          <a:ln w="9525">
            <a:noFill/>
            <a:miter lim="800000"/>
            <a:headEnd/>
            <a:tailEnd/>
          </a:ln>
        </p:spPr>
        <p:txBody>
          <a:bodyPr>
            <a:spAutoFit/>
          </a:bodyPr>
          <a:lstStyle/>
          <a:p>
            <a:r>
              <a:rPr lang="zh-CN" altLang="en-US" sz="9600"/>
              <a:t>.</a:t>
            </a:r>
          </a:p>
        </p:txBody>
      </p:sp>
      <p:sp>
        <p:nvSpPr>
          <p:cNvPr id="163855" name="Text Box 17"/>
          <p:cNvSpPr txBox="1">
            <a:spLocks noChangeArrowheads="1"/>
          </p:cNvSpPr>
          <p:nvPr/>
        </p:nvSpPr>
        <p:spPr bwMode="auto">
          <a:xfrm>
            <a:off x="3238501" y="2967039"/>
            <a:ext cx="525463" cy="1570037"/>
          </a:xfrm>
          <a:prstGeom prst="rect">
            <a:avLst/>
          </a:prstGeom>
          <a:noFill/>
          <a:ln w="9525">
            <a:noFill/>
            <a:miter lim="800000"/>
            <a:headEnd/>
            <a:tailEnd/>
          </a:ln>
        </p:spPr>
        <p:txBody>
          <a:bodyPr wrap="none">
            <a:spAutoFit/>
          </a:bodyPr>
          <a:lstStyle/>
          <a:p>
            <a:r>
              <a:rPr lang="zh-CN" altLang="en-US" sz="9600"/>
              <a:t>.</a:t>
            </a:r>
          </a:p>
        </p:txBody>
      </p:sp>
      <p:sp>
        <p:nvSpPr>
          <p:cNvPr id="163856" name="Text Box 17"/>
          <p:cNvSpPr txBox="1">
            <a:spLocks noChangeArrowheads="1"/>
          </p:cNvSpPr>
          <p:nvPr/>
        </p:nvSpPr>
        <p:spPr bwMode="auto">
          <a:xfrm>
            <a:off x="5713413" y="3040064"/>
            <a:ext cx="525462" cy="1570037"/>
          </a:xfrm>
          <a:prstGeom prst="rect">
            <a:avLst/>
          </a:prstGeom>
          <a:noFill/>
          <a:ln w="9525">
            <a:noFill/>
            <a:miter lim="800000"/>
            <a:headEnd/>
            <a:tailEnd/>
          </a:ln>
        </p:spPr>
        <p:txBody>
          <a:bodyPr wrap="none">
            <a:spAutoFit/>
          </a:bodyPr>
          <a:lstStyle/>
          <a:p>
            <a:r>
              <a:rPr lang="zh-CN" altLang="en-US" sz="9600"/>
              <a:t>.</a:t>
            </a:r>
          </a:p>
        </p:txBody>
      </p:sp>
      <p:sp>
        <p:nvSpPr>
          <p:cNvPr id="163857" name="Text Box 17"/>
          <p:cNvSpPr txBox="1">
            <a:spLocks noChangeArrowheads="1"/>
          </p:cNvSpPr>
          <p:nvPr/>
        </p:nvSpPr>
        <p:spPr bwMode="auto">
          <a:xfrm>
            <a:off x="8596313" y="2968625"/>
            <a:ext cx="525462" cy="1570038"/>
          </a:xfrm>
          <a:prstGeom prst="rect">
            <a:avLst/>
          </a:prstGeom>
          <a:noFill/>
          <a:ln w="9525">
            <a:noFill/>
            <a:miter lim="800000"/>
            <a:headEnd/>
            <a:tailEnd/>
          </a:ln>
        </p:spPr>
        <p:txBody>
          <a:bodyPr wrap="none">
            <a:spAutoFit/>
          </a:bodyPr>
          <a:lstStyle/>
          <a:p>
            <a:r>
              <a:rPr lang="zh-CN" altLang="en-US" sz="9600"/>
              <a:t>.</a:t>
            </a:r>
          </a:p>
        </p:txBody>
      </p:sp>
      <p:sp>
        <p:nvSpPr>
          <p:cNvPr id="163858" name="Text Box 32"/>
          <p:cNvSpPr txBox="1">
            <a:spLocks noChangeArrowheads="1"/>
          </p:cNvSpPr>
          <p:nvPr/>
        </p:nvSpPr>
        <p:spPr bwMode="auto">
          <a:xfrm>
            <a:off x="1738314" y="4643438"/>
            <a:ext cx="642937" cy="584200"/>
          </a:xfrm>
          <a:prstGeom prst="rect">
            <a:avLst/>
          </a:prstGeom>
          <a:noFill/>
          <a:ln w="9525">
            <a:noFill/>
            <a:miter lim="800000"/>
            <a:headEnd/>
            <a:tailEnd/>
          </a:ln>
        </p:spPr>
        <p:txBody>
          <a:bodyPr>
            <a:spAutoFit/>
          </a:bodyPr>
          <a:lstStyle/>
          <a:p>
            <a:r>
              <a:rPr lang="en-US" altLang="zh-CN" sz="3200" b="1"/>
              <a:t>X</a:t>
            </a:r>
            <a:r>
              <a:rPr lang="en-US" altLang="zh-CN" sz="3200" b="1" baseline="-25000"/>
              <a:t>2</a:t>
            </a:r>
          </a:p>
        </p:txBody>
      </p:sp>
      <p:sp>
        <p:nvSpPr>
          <p:cNvPr id="163859" name="下箭头 54"/>
          <p:cNvSpPr>
            <a:spLocks noChangeArrowheads="1"/>
          </p:cNvSpPr>
          <p:nvPr/>
        </p:nvSpPr>
        <p:spPr bwMode="auto">
          <a:xfrm rot="-5400000">
            <a:off x="2317750" y="4695825"/>
            <a:ext cx="484188" cy="477838"/>
          </a:xfrm>
          <a:prstGeom prst="downArrow">
            <a:avLst>
              <a:gd name="adj1" fmla="val 50000"/>
              <a:gd name="adj2" fmla="val 50000"/>
            </a:avLst>
          </a:prstGeom>
          <a:solidFill>
            <a:schemeClr val="accent1"/>
          </a:solidFill>
          <a:ln w="12700" cap="sq">
            <a:solidFill>
              <a:schemeClr val="tx1"/>
            </a:solidFill>
            <a:miter lim="800000"/>
            <a:headEnd/>
            <a:tailEnd/>
          </a:ln>
        </p:spPr>
        <p:txBody>
          <a:bodyPr wrap="none"/>
          <a:lstStyle/>
          <a:p>
            <a:endParaRPr lang="zh-CN" altLang="en-US"/>
          </a:p>
        </p:txBody>
      </p:sp>
      <p:sp>
        <p:nvSpPr>
          <p:cNvPr id="163860" name="Text Box 16"/>
          <p:cNvSpPr txBox="1">
            <a:spLocks noChangeArrowheads="1"/>
          </p:cNvSpPr>
          <p:nvPr/>
        </p:nvSpPr>
        <p:spPr bwMode="auto">
          <a:xfrm>
            <a:off x="4024313" y="3429000"/>
            <a:ext cx="1388522" cy="400110"/>
          </a:xfrm>
          <a:prstGeom prst="rect">
            <a:avLst/>
          </a:prstGeom>
          <a:noFill/>
          <a:ln w="9525">
            <a:noFill/>
            <a:miter lim="800000"/>
            <a:headEnd/>
            <a:tailEnd/>
          </a:ln>
        </p:spPr>
        <p:txBody>
          <a:bodyPr wrap="none">
            <a:spAutoFit/>
          </a:bodyPr>
          <a:lstStyle/>
          <a:p>
            <a:r>
              <a:rPr lang="en-US" altLang="zh-CN" sz="2000">
                <a:solidFill>
                  <a:srgbClr val="FF0000"/>
                </a:solidFill>
              </a:rPr>
              <a:t>d×n</a:t>
            </a:r>
            <a:r>
              <a:rPr lang="zh-CN" altLang="en-US" sz="2000">
                <a:solidFill>
                  <a:srgbClr val="FF0000"/>
                </a:solidFill>
              </a:rPr>
              <a:t>个连接</a:t>
            </a:r>
            <a:endParaRPr lang="en-US" sz="2000">
              <a:solidFill>
                <a:srgbClr val="FF0000"/>
              </a:solidFill>
            </a:endParaRPr>
          </a:p>
        </p:txBody>
      </p:sp>
      <p:sp>
        <p:nvSpPr>
          <p:cNvPr id="163861" name="Text Box 16"/>
          <p:cNvSpPr txBox="1">
            <a:spLocks noChangeArrowheads="1"/>
          </p:cNvSpPr>
          <p:nvPr/>
        </p:nvSpPr>
        <p:spPr bwMode="auto">
          <a:xfrm>
            <a:off x="7239001" y="3429000"/>
            <a:ext cx="1096963" cy="400050"/>
          </a:xfrm>
          <a:prstGeom prst="rect">
            <a:avLst/>
          </a:prstGeom>
          <a:noFill/>
          <a:ln w="9525">
            <a:noFill/>
            <a:miter lim="800000"/>
            <a:headEnd/>
            <a:tailEnd/>
          </a:ln>
        </p:spPr>
        <p:txBody>
          <a:bodyPr wrap="none">
            <a:spAutoFit/>
          </a:bodyPr>
          <a:lstStyle/>
          <a:p>
            <a:r>
              <a:rPr lang="en-US" altLang="zh-CN" sz="2000">
                <a:solidFill>
                  <a:srgbClr val="FF0000"/>
                </a:solidFill>
              </a:rPr>
              <a:t>n</a:t>
            </a:r>
            <a:r>
              <a:rPr lang="zh-CN" altLang="en-US" sz="2000">
                <a:solidFill>
                  <a:srgbClr val="FF0000"/>
                </a:solidFill>
              </a:rPr>
              <a:t>个连接</a:t>
            </a:r>
            <a:endParaRPr lang="en-US" sz="2000">
              <a:solidFill>
                <a:srgbClr val="FF0000"/>
              </a:solidFill>
            </a:endParaRPr>
          </a:p>
        </p:txBody>
      </p:sp>
      <p:sp>
        <p:nvSpPr>
          <p:cNvPr id="163862" name="Text Box 45"/>
          <p:cNvSpPr txBox="1">
            <a:spLocks noChangeArrowheads="1"/>
          </p:cNvSpPr>
          <p:nvPr/>
        </p:nvSpPr>
        <p:spPr bwMode="auto">
          <a:xfrm>
            <a:off x="4452939" y="6396038"/>
            <a:ext cx="3952875" cy="461962"/>
          </a:xfrm>
          <a:prstGeom prst="rect">
            <a:avLst/>
          </a:prstGeom>
          <a:noFill/>
          <a:ln w="9525">
            <a:noFill/>
            <a:miter lim="800000"/>
            <a:headEnd/>
            <a:tailEnd/>
          </a:ln>
        </p:spPr>
        <p:txBody>
          <a:bodyPr wrap="none">
            <a:spAutoFit/>
          </a:bodyPr>
          <a:lstStyle/>
          <a:p>
            <a:r>
              <a:rPr lang="en-US" altLang="zh-CN" sz="2400"/>
              <a:t>Modifiable weights (trained)</a:t>
            </a:r>
          </a:p>
        </p:txBody>
      </p:sp>
      <p:sp>
        <p:nvSpPr>
          <p:cNvPr id="163863" name="Text Box 1066"/>
          <p:cNvSpPr txBox="1">
            <a:spLocks noChangeArrowheads="1"/>
          </p:cNvSpPr>
          <p:nvPr/>
        </p:nvSpPr>
        <p:spPr bwMode="auto">
          <a:xfrm>
            <a:off x="7167564" y="3929064"/>
            <a:ext cx="471487" cy="369887"/>
          </a:xfrm>
          <a:prstGeom prst="rect">
            <a:avLst/>
          </a:prstGeom>
          <a:noFill/>
          <a:ln w="9525">
            <a:noFill/>
            <a:miter lim="800000"/>
            <a:headEnd/>
            <a:tailEnd/>
          </a:ln>
        </p:spPr>
        <p:txBody>
          <a:bodyPr wrap="none">
            <a:spAutoFit/>
          </a:bodyPr>
          <a:lstStyle/>
          <a:p>
            <a:r>
              <a:rPr lang="en-US" altLang="zh-CN" dirty="0"/>
              <a:t>a</a:t>
            </a:r>
            <a:r>
              <a:rPr lang="en-US" altLang="zh-CN" baseline="-25000" dirty="0"/>
              <a:t>11</a:t>
            </a:r>
          </a:p>
        </p:txBody>
      </p:sp>
      <p:sp>
        <p:nvSpPr>
          <p:cNvPr id="163864" name="Text Box 1067"/>
          <p:cNvSpPr txBox="1">
            <a:spLocks noChangeArrowheads="1"/>
          </p:cNvSpPr>
          <p:nvPr/>
        </p:nvSpPr>
        <p:spPr bwMode="auto">
          <a:xfrm>
            <a:off x="7596189" y="5286376"/>
            <a:ext cx="471487" cy="366713"/>
          </a:xfrm>
          <a:prstGeom prst="rect">
            <a:avLst/>
          </a:prstGeom>
          <a:noFill/>
          <a:ln w="9525">
            <a:noFill/>
            <a:miter lim="800000"/>
            <a:headEnd/>
            <a:tailEnd/>
          </a:ln>
        </p:spPr>
        <p:txBody>
          <a:bodyPr wrap="none">
            <a:spAutoFit/>
          </a:bodyPr>
          <a:lstStyle/>
          <a:p>
            <a:r>
              <a:rPr lang="en-US" altLang="zh-CN"/>
              <a:t>a</a:t>
            </a:r>
            <a:r>
              <a:rPr lang="en-US" altLang="zh-CN" baseline="-25000"/>
              <a:t>2c</a:t>
            </a:r>
          </a:p>
        </p:txBody>
      </p:sp>
      <p:sp>
        <p:nvSpPr>
          <p:cNvPr id="163865" name="Text Box 1067"/>
          <p:cNvSpPr txBox="1">
            <a:spLocks noChangeArrowheads="1"/>
          </p:cNvSpPr>
          <p:nvPr/>
        </p:nvSpPr>
        <p:spPr bwMode="auto">
          <a:xfrm>
            <a:off x="7524750" y="4643439"/>
            <a:ext cx="482600" cy="369887"/>
          </a:xfrm>
          <a:prstGeom prst="rect">
            <a:avLst/>
          </a:prstGeom>
          <a:noFill/>
          <a:ln w="9525">
            <a:noFill/>
            <a:miter lim="800000"/>
            <a:headEnd/>
            <a:tailEnd/>
          </a:ln>
        </p:spPr>
        <p:txBody>
          <a:bodyPr wrap="none">
            <a:spAutoFit/>
          </a:bodyPr>
          <a:lstStyle/>
          <a:p>
            <a:r>
              <a:rPr lang="en-US" altLang="zh-CN"/>
              <a:t>a</a:t>
            </a:r>
            <a:r>
              <a:rPr lang="en-US" altLang="zh-CN" baseline="-25000"/>
              <a:t>n1</a:t>
            </a:r>
          </a:p>
        </p:txBody>
      </p:sp>
      <p:sp>
        <p:nvSpPr>
          <p:cNvPr id="163866" name="Rectangle 53"/>
          <p:cNvSpPr txBox="1">
            <a:spLocks noChangeArrowheads="1"/>
          </p:cNvSpPr>
          <p:nvPr/>
        </p:nvSpPr>
        <p:spPr bwMode="auto">
          <a:xfrm>
            <a:off x="1952626" y="1214438"/>
            <a:ext cx="8291513" cy="1928812"/>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pPr>
            <a:r>
              <a:rPr lang="zh-CN" altLang="en-US" sz="2400"/>
              <a:t>概率神经网络（</a:t>
            </a:r>
            <a:r>
              <a:rPr lang="en-US" altLang="zh-CN" sz="2400" i="1"/>
              <a:t>PNN</a:t>
            </a:r>
            <a:r>
              <a:rPr lang="en-US" sz="2400"/>
              <a:t>）</a:t>
            </a:r>
            <a:r>
              <a:rPr lang="en-US" altLang="zh-CN" sz="2400"/>
              <a:t>-</a:t>
            </a:r>
            <a:r>
              <a:rPr lang="zh-CN" altLang="en-US" sz="2400"/>
              <a:t>一种</a:t>
            </a:r>
            <a:r>
              <a:rPr lang="en-US" altLang="zh-CN" sz="2400"/>
              <a:t>Parzen</a:t>
            </a:r>
            <a:r>
              <a:rPr lang="zh-CN" altLang="en-US" sz="2400"/>
              <a:t>窗的实现</a:t>
            </a:r>
            <a:endParaRPr lang="en-US" sz="2400"/>
          </a:p>
          <a:p>
            <a:pPr marL="742950" lvl="1" indent="-285750" eaLnBrk="0" hangingPunct="0">
              <a:spcBef>
                <a:spcPct val="20000"/>
              </a:spcBef>
              <a:buClr>
                <a:schemeClr val="bg2"/>
              </a:buClr>
              <a:buSzPct val="75000"/>
              <a:buFont typeface="Wingdings" pitchFamily="2" charset="2"/>
              <a:buChar char="¨"/>
            </a:pPr>
            <a:r>
              <a:rPr lang="en-US" altLang="zh-CN" sz="2400"/>
              <a:t>n samples-&gt;n patterns</a:t>
            </a:r>
          </a:p>
          <a:p>
            <a:pPr marL="742950" lvl="1" indent="-285750" eaLnBrk="0" hangingPunct="0">
              <a:spcBef>
                <a:spcPct val="20000"/>
              </a:spcBef>
              <a:buClr>
                <a:schemeClr val="bg2"/>
              </a:buClr>
              <a:buSzPct val="75000"/>
              <a:buFont typeface="Wingdings" pitchFamily="2" charset="2"/>
              <a:buChar char="¨"/>
            </a:pPr>
            <a:r>
              <a:rPr lang="en-US" altLang="zh-CN" sz="2400"/>
              <a:t>d dimensions attribute space</a:t>
            </a:r>
          </a:p>
          <a:p>
            <a:pPr marL="742950" lvl="1" indent="-285750" eaLnBrk="0" hangingPunct="0">
              <a:spcBef>
                <a:spcPct val="20000"/>
              </a:spcBef>
              <a:buClr>
                <a:schemeClr val="bg2"/>
              </a:buClr>
              <a:buSzPct val="75000"/>
              <a:buFont typeface="Wingdings" pitchFamily="2" charset="2"/>
              <a:buChar char="¨"/>
            </a:pPr>
            <a:r>
              <a:rPr lang="en-US" altLang="zh-CN" sz="2400"/>
              <a:t>c classes</a:t>
            </a:r>
          </a:p>
          <a:p>
            <a:pPr marL="1600200" lvl="3" indent="-228600" eaLnBrk="0" hangingPunct="0">
              <a:spcBef>
                <a:spcPct val="20000"/>
              </a:spcBef>
              <a:buClr>
                <a:schemeClr val="bg2"/>
              </a:buClr>
              <a:buSzPct val="75000"/>
              <a:buFont typeface="Wingdings" pitchFamily="2" charset="2"/>
              <a:buChar char="¨"/>
            </a:pPr>
            <a:endParaRPr lang="zh-CN" altLang="en-US"/>
          </a:p>
        </p:txBody>
      </p:sp>
      <p:sp>
        <p:nvSpPr>
          <p:cNvPr id="57"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15.4 </a:t>
            </a:r>
            <a:r>
              <a:rPr lang="en-US" altLang="zh-CN" b="1" dirty="0" err="1">
                <a:solidFill>
                  <a:schemeClr val="tx1"/>
                </a:solidFill>
                <a:latin typeface="黑体" pitchFamily="49" charset="-122"/>
                <a:ea typeface="黑体" pitchFamily="49" charset="-122"/>
              </a:rPr>
              <a:t>Parzen</a:t>
            </a:r>
            <a:r>
              <a:rPr lang="zh-CN" altLang="en-US" b="1" dirty="0">
                <a:solidFill>
                  <a:schemeClr val="tx1"/>
                </a:solidFill>
                <a:latin typeface="黑体" pitchFamily="49" charset="-122"/>
                <a:ea typeface="黑体" pitchFamily="49" charset="-122"/>
              </a:rPr>
              <a:t>窗法</a:t>
            </a:r>
          </a:p>
        </p:txBody>
      </p:sp>
    </p:spTree>
    <p:extLst>
      <p:ext uri="{BB962C8B-B14F-4D97-AF65-F5344CB8AC3E}">
        <p14:creationId xmlns:p14="http://schemas.microsoft.com/office/powerpoint/2010/main" val="32268396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标题 1"/>
          <p:cNvSpPr>
            <a:spLocks noGrp="1"/>
          </p:cNvSpPr>
          <p:nvPr>
            <p:ph type="title" idx="4294967295"/>
          </p:nvPr>
        </p:nvSpPr>
        <p:spPr>
          <a:xfrm>
            <a:off x="2024034" y="1142985"/>
            <a:ext cx="7786742" cy="563563"/>
          </a:xfrm>
        </p:spPr>
        <p:txBody>
          <a:bodyPr/>
          <a:lstStyle/>
          <a:p>
            <a:r>
              <a:rPr lang="en-US" altLang="zh-CN" dirty="0">
                <a:solidFill>
                  <a:schemeClr val="tx1"/>
                </a:solidFill>
              </a:rPr>
              <a:t>Normalization</a:t>
            </a:r>
            <a:r>
              <a:rPr lang="zh-CN" altLang="en-US" dirty="0">
                <a:solidFill>
                  <a:schemeClr val="tx1"/>
                </a:solidFill>
              </a:rPr>
              <a:t>  先说一下归一化问题</a:t>
            </a:r>
          </a:p>
        </p:txBody>
      </p:sp>
      <p:sp>
        <p:nvSpPr>
          <p:cNvPr id="70662" name="内容占位符 2"/>
          <p:cNvSpPr>
            <a:spLocks noGrp="1"/>
          </p:cNvSpPr>
          <p:nvPr>
            <p:ph idx="4294967295"/>
          </p:nvPr>
        </p:nvSpPr>
        <p:spPr>
          <a:xfrm>
            <a:off x="1952625" y="1785938"/>
            <a:ext cx="8472488" cy="3886200"/>
          </a:xfrm>
        </p:spPr>
        <p:txBody>
          <a:bodyPr/>
          <a:lstStyle/>
          <a:p>
            <a:r>
              <a:rPr lang="en-US" altLang="zh-CN" sz="2400"/>
              <a:t>Patterns are normalized (or scaled) to have unit length, or</a:t>
            </a:r>
          </a:p>
          <a:p>
            <a:endParaRPr lang="en-US" altLang="zh-CN" sz="2400"/>
          </a:p>
          <a:p>
            <a:endParaRPr lang="en-US" altLang="zh-CN" sz="2400"/>
          </a:p>
          <a:p>
            <a:r>
              <a:rPr lang="en-US" altLang="zh-CN" sz="2400"/>
              <a:t>This is done by replacing each feature value by</a:t>
            </a:r>
          </a:p>
          <a:p>
            <a:endParaRPr lang="en-US" altLang="zh-CN" sz="2400"/>
          </a:p>
          <a:p>
            <a:endParaRPr lang="en-US" altLang="zh-CN" sz="2400"/>
          </a:p>
          <a:p>
            <a:endParaRPr lang="en-US" altLang="zh-CN" sz="2400"/>
          </a:p>
          <a:p>
            <a:endParaRPr lang="en-US" altLang="zh-CN" sz="2400"/>
          </a:p>
          <a:p>
            <a:r>
              <a:rPr lang="en-US" altLang="zh-CN" sz="2400"/>
              <a:t>Effect of normalization</a:t>
            </a:r>
          </a:p>
          <a:p>
            <a:endParaRPr lang="zh-CN" altLang="en-US" sz="2400"/>
          </a:p>
        </p:txBody>
      </p:sp>
      <p:graphicFrame>
        <p:nvGraphicFramePr>
          <p:cNvPr id="70658" name="Object 4"/>
          <p:cNvGraphicFramePr>
            <a:graphicFrameLocks noChangeAspect="1"/>
          </p:cNvGraphicFramePr>
          <p:nvPr/>
        </p:nvGraphicFramePr>
        <p:xfrm>
          <a:off x="5238750" y="2214564"/>
          <a:ext cx="1233488" cy="917575"/>
        </p:xfrm>
        <a:graphic>
          <a:graphicData uri="http://schemas.openxmlformats.org/presentationml/2006/ole">
            <mc:AlternateContent xmlns:mc="http://schemas.openxmlformats.org/markup-compatibility/2006">
              <mc:Choice xmlns:v="urn:schemas-microsoft-com:vml" Requires="v">
                <p:oleObj spid="_x0000_s315418" r:id="rId3" imgW="584264" imgH="431930" progId="Equation.DSMT4">
                  <p:embed/>
                </p:oleObj>
              </mc:Choice>
              <mc:Fallback>
                <p:oleObj r:id="rId3" imgW="584264" imgH="4319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2214564"/>
                        <a:ext cx="1233488"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59" name="Object 5"/>
          <p:cNvGraphicFramePr>
            <a:graphicFrameLocks noChangeAspect="1"/>
          </p:cNvGraphicFramePr>
          <p:nvPr/>
        </p:nvGraphicFramePr>
        <p:xfrm>
          <a:off x="4595814" y="3714751"/>
          <a:ext cx="2225675" cy="1484313"/>
        </p:xfrm>
        <a:graphic>
          <a:graphicData uri="http://schemas.openxmlformats.org/presentationml/2006/ole">
            <mc:AlternateContent xmlns:mc="http://schemas.openxmlformats.org/markup-compatibility/2006">
              <mc:Choice xmlns:v="urn:schemas-microsoft-com:vml" Requires="v">
                <p:oleObj spid="_x0000_s315419" r:id="rId5" imgW="1054417" imgH="698817" progId="Equation.DSMT4">
                  <p:embed/>
                </p:oleObj>
              </mc:Choice>
              <mc:Fallback>
                <p:oleObj r:id="rId5" imgW="1054417" imgH="6988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814" y="3714751"/>
                        <a:ext cx="2225675" cy="148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6"/>
          <p:cNvGraphicFramePr>
            <a:graphicFrameLocks noChangeAspect="1"/>
          </p:cNvGraphicFramePr>
          <p:nvPr/>
        </p:nvGraphicFramePr>
        <p:xfrm>
          <a:off x="4953001" y="5715001"/>
          <a:ext cx="1400175" cy="587375"/>
        </p:xfrm>
        <a:graphic>
          <a:graphicData uri="http://schemas.openxmlformats.org/presentationml/2006/ole">
            <mc:AlternateContent xmlns:mc="http://schemas.openxmlformats.org/markup-compatibility/2006">
              <mc:Choice xmlns:v="urn:schemas-microsoft-com:vml" Requires="v">
                <p:oleObj spid="_x0000_s315420" r:id="rId7" imgW="457319" imgH="190734" progId="Equation.DSMT4">
                  <p:embed/>
                </p:oleObj>
              </mc:Choice>
              <mc:Fallback>
                <p:oleObj r:id="rId7" imgW="457319" imgH="19073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1" y="5715001"/>
                        <a:ext cx="140017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15.4 </a:t>
            </a:r>
            <a:r>
              <a:rPr lang="en-US" altLang="zh-CN" b="1" dirty="0" err="1">
                <a:solidFill>
                  <a:schemeClr val="tx1"/>
                </a:solidFill>
                <a:latin typeface="黑体" pitchFamily="49" charset="-122"/>
                <a:ea typeface="黑体" pitchFamily="49" charset="-122"/>
              </a:rPr>
              <a:t>Parzen</a:t>
            </a:r>
            <a:r>
              <a:rPr lang="zh-CN" altLang="en-US" b="1" dirty="0">
                <a:solidFill>
                  <a:schemeClr val="tx1"/>
                </a:solidFill>
                <a:latin typeface="黑体" pitchFamily="49" charset="-122"/>
                <a:ea typeface="黑体" pitchFamily="49" charset="-122"/>
              </a:rPr>
              <a:t>窗法</a:t>
            </a:r>
          </a:p>
        </p:txBody>
      </p:sp>
    </p:spTree>
    <p:extLst>
      <p:ext uri="{BB962C8B-B14F-4D97-AF65-F5344CB8AC3E}">
        <p14:creationId xmlns:p14="http://schemas.microsoft.com/office/powerpoint/2010/main" val="32271057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标题 3"/>
          <p:cNvSpPr>
            <a:spLocks noGrp="1"/>
          </p:cNvSpPr>
          <p:nvPr>
            <p:ph type="title" idx="4294967295"/>
          </p:nvPr>
        </p:nvSpPr>
        <p:spPr>
          <a:xfrm>
            <a:off x="1952596" y="1071547"/>
            <a:ext cx="6172200" cy="563563"/>
          </a:xfrm>
        </p:spPr>
        <p:txBody>
          <a:bodyPr/>
          <a:lstStyle/>
          <a:p>
            <a:r>
              <a:rPr lang="en-US" altLang="zh-CN" dirty="0">
                <a:solidFill>
                  <a:schemeClr val="tx1"/>
                </a:solidFill>
              </a:rPr>
              <a:t>Normalization Example</a:t>
            </a:r>
            <a:endParaRPr lang="zh-CN" altLang="en-US" dirty="0">
              <a:solidFill>
                <a:schemeClr val="tx1"/>
              </a:solidFill>
            </a:endParaRPr>
          </a:p>
        </p:txBody>
      </p:sp>
      <p:sp>
        <p:nvSpPr>
          <p:cNvPr id="71685" name="内容占位符 4"/>
          <p:cNvSpPr>
            <a:spLocks noGrp="1"/>
          </p:cNvSpPr>
          <p:nvPr>
            <p:ph idx="4294967295"/>
          </p:nvPr>
        </p:nvSpPr>
        <p:spPr>
          <a:xfrm>
            <a:off x="2024063" y="1643063"/>
            <a:ext cx="8229600" cy="3886200"/>
          </a:xfrm>
        </p:spPr>
        <p:txBody>
          <a:bodyPr/>
          <a:lstStyle/>
          <a:p>
            <a:pPr>
              <a:buFont typeface="Wingdings" pitchFamily="2" charset="2"/>
              <a:buNone/>
            </a:pPr>
            <a:r>
              <a:rPr lang="en-US" altLang="zh-CN" sz="2400"/>
              <a:t>Normalize x = [3 4]</a:t>
            </a:r>
            <a:r>
              <a:rPr lang="en-US" altLang="zh-CN" sz="2400" baseline="30000"/>
              <a:t>t</a:t>
            </a:r>
          </a:p>
          <a:p>
            <a:pPr>
              <a:buFont typeface="Wingdings" pitchFamily="2" charset="2"/>
              <a:buNone/>
            </a:pPr>
            <a:r>
              <a:rPr lang="en-US" altLang="zh-CN" sz="2400"/>
              <a:t>(9+16)</a:t>
            </a:r>
            <a:r>
              <a:rPr lang="en-US" altLang="zh-CN" sz="2400" baseline="30000"/>
              <a:t>1/2</a:t>
            </a:r>
            <a:r>
              <a:rPr lang="en-US" altLang="zh-CN" sz="2400"/>
              <a:t> = 5</a:t>
            </a:r>
          </a:p>
          <a:p>
            <a:pPr>
              <a:buFont typeface="Wingdings" pitchFamily="2" charset="2"/>
              <a:buNone/>
            </a:pPr>
            <a:r>
              <a:rPr lang="en-US" altLang="zh-CN" sz="2400"/>
              <a:t>Normalized vector is =[3/5 4/5]</a:t>
            </a:r>
            <a:r>
              <a:rPr lang="en-US" altLang="zh-CN" sz="2400" baseline="30000"/>
              <a:t>t</a:t>
            </a:r>
            <a:r>
              <a:rPr lang="en-US" altLang="zh-CN" sz="2400"/>
              <a:t>= [0.6 0.8]</a:t>
            </a:r>
            <a:r>
              <a:rPr lang="en-US" altLang="zh-CN" sz="2400" baseline="30000"/>
              <a:t>t</a:t>
            </a:r>
          </a:p>
          <a:p>
            <a:pPr>
              <a:buFont typeface="Wingdings" pitchFamily="2" charset="2"/>
              <a:buNone/>
            </a:pPr>
            <a:r>
              <a:rPr lang="en-US" altLang="zh-CN" sz="2400"/>
              <a:t>Effect of normalization</a:t>
            </a:r>
            <a:endParaRPr lang="zh-CN" altLang="en-US" sz="2400"/>
          </a:p>
        </p:txBody>
      </p:sp>
      <p:graphicFrame>
        <p:nvGraphicFramePr>
          <p:cNvPr id="71682" name="Object 4"/>
          <p:cNvGraphicFramePr>
            <a:graphicFrameLocks noChangeAspect="1"/>
          </p:cNvGraphicFramePr>
          <p:nvPr/>
        </p:nvGraphicFramePr>
        <p:xfrm>
          <a:off x="4381501" y="3500439"/>
          <a:ext cx="2949575" cy="917575"/>
        </p:xfrm>
        <a:graphic>
          <a:graphicData uri="http://schemas.openxmlformats.org/presentationml/2006/ole">
            <mc:AlternateContent xmlns:mc="http://schemas.openxmlformats.org/markup-compatibility/2006">
              <mc:Choice xmlns:v="urn:schemas-microsoft-com:vml" Requires="v">
                <p:oleObj spid="_x0000_s316434" r:id="rId3" imgW="1396711" imgH="431930" progId="Equation.DSMT4">
                  <p:embed/>
                </p:oleObj>
              </mc:Choice>
              <mc:Fallback>
                <p:oleObj r:id="rId3" imgW="1396711" imgH="4319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1" y="3500439"/>
                        <a:ext cx="2949575"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5"/>
          <p:cNvGraphicFramePr>
            <a:graphicFrameLocks noChangeAspect="1"/>
          </p:cNvGraphicFramePr>
          <p:nvPr/>
        </p:nvGraphicFramePr>
        <p:xfrm>
          <a:off x="3810000" y="4714875"/>
          <a:ext cx="4108450" cy="1200150"/>
        </p:xfrm>
        <a:graphic>
          <a:graphicData uri="http://schemas.openxmlformats.org/presentationml/2006/ole">
            <mc:AlternateContent xmlns:mc="http://schemas.openxmlformats.org/markup-compatibility/2006">
              <mc:Choice xmlns:v="urn:schemas-microsoft-com:vml" Requires="v">
                <p:oleObj spid="_x0000_s316435" r:id="rId5" imgW="1575117" imgH="457517" progId="Equation.DSMT4">
                  <p:embed/>
                </p:oleObj>
              </mc:Choice>
              <mc:Fallback>
                <p:oleObj r:id="rId5" imgW="1575117" imgH="4575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714875"/>
                        <a:ext cx="410845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15.4 </a:t>
            </a:r>
            <a:r>
              <a:rPr lang="en-US" altLang="zh-CN" b="1" dirty="0" err="1">
                <a:solidFill>
                  <a:schemeClr val="tx1"/>
                </a:solidFill>
                <a:latin typeface="黑体" pitchFamily="49" charset="-122"/>
                <a:ea typeface="黑体" pitchFamily="49" charset="-122"/>
              </a:rPr>
              <a:t>Parzen</a:t>
            </a:r>
            <a:r>
              <a:rPr lang="zh-CN" altLang="en-US" b="1" dirty="0">
                <a:solidFill>
                  <a:schemeClr val="tx1"/>
                </a:solidFill>
                <a:latin typeface="黑体" pitchFamily="49" charset="-122"/>
                <a:ea typeface="黑体" pitchFamily="49" charset="-122"/>
              </a:rPr>
              <a:t>窗法</a:t>
            </a:r>
          </a:p>
        </p:txBody>
      </p:sp>
    </p:spTree>
    <p:extLst>
      <p:ext uri="{BB962C8B-B14F-4D97-AF65-F5344CB8AC3E}">
        <p14:creationId xmlns:p14="http://schemas.microsoft.com/office/powerpoint/2010/main" val="3172978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1" dirty="0">
                <a:latin typeface="宋体" pitchFamily="2" charset="-122"/>
                <a:ea typeface="宋体" pitchFamily="2" charset="-122"/>
              </a:rPr>
              <a:t>两种选择策略：</a:t>
            </a:r>
          </a:p>
          <a:p>
            <a:pPr marL="0" indent="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1. </a:t>
            </a:r>
            <a:r>
              <a:rPr lang="zh-CN" altLang="en-US" sz="2400" b="1" dirty="0">
                <a:latin typeface="宋体" pitchFamily="2" charset="-122"/>
                <a:ea typeface="宋体" pitchFamily="2" charset="-122"/>
              </a:rPr>
              <a:t>选择   ，（比如        ），同时对   和   加限制以保证收敛</a:t>
            </a:r>
            <a:r>
              <a:rPr lang="en-US" altLang="zh-CN" sz="2400" b="1" dirty="0">
                <a:latin typeface="宋体" pitchFamily="2" charset="-122"/>
                <a:ea typeface="宋体" pitchFamily="2" charset="-122"/>
              </a:rPr>
              <a:t>—— </a:t>
            </a:r>
            <a:r>
              <a:rPr lang="en-US" altLang="zh-CN" sz="2400" b="1" dirty="0" err="1">
                <a:latin typeface="宋体" pitchFamily="2" charset="-122"/>
                <a:ea typeface="宋体" pitchFamily="2" charset="-122"/>
              </a:rPr>
              <a:t>Parzen</a:t>
            </a:r>
            <a:r>
              <a:rPr lang="zh-CN" altLang="en-US" sz="2400" b="1" dirty="0">
                <a:latin typeface="宋体" pitchFamily="2" charset="-122"/>
                <a:ea typeface="宋体" pitchFamily="2" charset="-122"/>
              </a:rPr>
              <a:t>窗法</a:t>
            </a:r>
            <a:endParaRPr lang="en-US" altLang="zh-CN"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endParaRPr lang="zh-CN" altLang="en-US"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endParaRPr lang="zh-CN" altLang="en-US"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2. </a:t>
            </a:r>
            <a:r>
              <a:rPr lang="zh-CN" altLang="en-US" sz="2400" b="1" dirty="0">
                <a:latin typeface="宋体" pitchFamily="2" charset="-122"/>
                <a:ea typeface="宋体" pitchFamily="2" charset="-122"/>
              </a:rPr>
              <a:t>选择   ，（比如          ），   为正好包含   的   个近邻</a:t>
            </a: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p>
          <a:p>
            <a:pPr marL="0" indent="0">
              <a:buNone/>
            </a:pP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近邻</a:t>
            </a:r>
            <a:r>
              <a:rPr lang="zh-CN" altLang="en-US" sz="2400" b="1" dirty="0">
                <a:latin typeface="宋体" pitchFamily="2" charset="-122"/>
                <a:ea typeface="宋体" pitchFamily="2" charset="-122"/>
              </a:rPr>
              <a:t>估计</a:t>
            </a:r>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7</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98813710"/>
              </p:ext>
            </p:extLst>
          </p:nvPr>
        </p:nvGraphicFramePr>
        <p:xfrm>
          <a:off x="2460104" y="1530688"/>
          <a:ext cx="360040" cy="475253"/>
        </p:xfrm>
        <a:graphic>
          <a:graphicData uri="http://schemas.openxmlformats.org/presentationml/2006/ole">
            <mc:AlternateContent xmlns:mc="http://schemas.openxmlformats.org/markup-compatibility/2006">
              <mc:Choice xmlns:v="urn:schemas-microsoft-com:vml" Requires="v">
                <p:oleObj spid="_x0000_s59860" name="Equation" r:id="rId3" imgW="177646" imgH="228402" progId="Equation.DSMT4">
                  <p:embed/>
                </p:oleObj>
              </mc:Choice>
              <mc:Fallback>
                <p:oleObj name="Equation" r:id="rId3" imgW="177646" imgH="228402" progId="Equation.DSMT4">
                  <p:embed/>
                  <p:pic>
                    <p:nvPicPr>
                      <p:cNvPr id="0" name="Picture 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104" y="1530688"/>
                        <a:ext cx="360040" cy="475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88249521"/>
              </p:ext>
            </p:extLst>
          </p:nvPr>
        </p:nvGraphicFramePr>
        <p:xfrm>
          <a:off x="4188296" y="1357869"/>
          <a:ext cx="1152128" cy="828497"/>
        </p:xfrm>
        <a:graphic>
          <a:graphicData uri="http://schemas.openxmlformats.org/presentationml/2006/ole">
            <mc:AlternateContent xmlns:mc="http://schemas.openxmlformats.org/markup-compatibility/2006">
              <mc:Choice xmlns:v="urn:schemas-microsoft-com:vml" Requires="v">
                <p:oleObj spid="_x0000_s59861" name="Equation" r:id="rId5" imgW="583947" imgH="418918" progId="Equation.DSMT4">
                  <p:embed/>
                </p:oleObj>
              </mc:Choice>
              <mc:Fallback>
                <p:oleObj name="Equation" r:id="rId5" imgW="583947" imgH="418918" progId="Equation.DSMT4">
                  <p:embed/>
                  <p:pic>
                    <p:nvPicPr>
                      <p:cNvPr id="0" name="Picture 1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8296" y="1357869"/>
                        <a:ext cx="1152128" cy="828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148225130"/>
              </p:ext>
            </p:extLst>
          </p:nvPr>
        </p:nvGraphicFramePr>
        <p:xfrm>
          <a:off x="6924600" y="1501884"/>
          <a:ext cx="395536" cy="567508"/>
        </p:xfrm>
        <a:graphic>
          <a:graphicData uri="http://schemas.openxmlformats.org/presentationml/2006/ole">
            <mc:AlternateContent xmlns:mc="http://schemas.openxmlformats.org/markup-compatibility/2006">
              <mc:Choice xmlns:v="urn:schemas-microsoft-com:vml" Requires="v">
                <p:oleObj spid="_x0000_s59862" name="Equation" r:id="rId7" imgW="177646" imgH="228402" progId="Equation.DSMT4">
                  <p:embed/>
                </p:oleObj>
              </mc:Choice>
              <mc:Fallback>
                <p:oleObj name="Equation" r:id="rId7" imgW="177646" imgH="228402" progId="Equation.DSMT4">
                  <p:embed/>
                  <p:pic>
                    <p:nvPicPr>
                      <p:cNvPr id="0" name="Picture 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600" y="1501884"/>
                        <a:ext cx="395536" cy="567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72893080"/>
              </p:ext>
            </p:extLst>
          </p:nvPr>
        </p:nvGraphicFramePr>
        <p:xfrm>
          <a:off x="7644680" y="1285860"/>
          <a:ext cx="467544" cy="888334"/>
        </p:xfrm>
        <a:graphic>
          <a:graphicData uri="http://schemas.openxmlformats.org/presentationml/2006/ole">
            <mc:AlternateContent xmlns:mc="http://schemas.openxmlformats.org/markup-compatibility/2006">
              <mc:Choice xmlns:v="urn:schemas-microsoft-com:vml" Requires="v">
                <p:oleObj spid="_x0000_s59863" name="Equation" r:id="rId9" imgW="215713" imgH="406048" progId="Equation.DSMT4">
                  <p:embed/>
                </p:oleObj>
              </mc:Choice>
              <mc:Fallback>
                <p:oleObj name="Equation" r:id="rId9" imgW="215713" imgH="406048" progId="Equation.DSMT4">
                  <p:embed/>
                  <p:pic>
                    <p:nvPicPr>
                      <p:cNvPr id="0" name="Picture 1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4680" y="1285860"/>
                        <a:ext cx="467544" cy="888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517189982"/>
              </p:ext>
            </p:extLst>
          </p:nvPr>
        </p:nvGraphicFramePr>
        <p:xfrm>
          <a:off x="2567608" y="4076710"/>
          <a:ext cx="395287" cy="566737"/>
        </p:xfrm>
        <a:graphic>
          <a:graphicData uri="http://schemas.openxmlformats.org/presentationml/2006/ole">
            <mc:AlternateContent xmlns:mc="http://schemas.openxmlformats.org/markup-compatibility/2006">
              <mc:Choice xmlns:v="urn:schemas-microsoft-com:vml" Requires="v">
                <p:oleObj spid="_x0000_s59864" name="Equation" r:id="rId11" imgW="177646" imgH="228402" progId="Equation.DSMT4">
                  <p:embed/>
                </p:oleObj>
              </mc:Choice>
              <mc:Fallback>
                <p:oleObj name="Equation" r:id="rId11" imgW="177646" imgH="228402" progId="Equation.DSMT4">
                  <p:embed/>
                  <p:pic>
                    <p:nvPicPr>
                      <p:cNvPr id="0" name="Picture 1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7608" y="4076710"/>
                        <a:ext cx="395287"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714140821"/>
              </p:ext>
            </p:extLst>
          </p:nvPr>
        </p:nvGraphicFramePr>
        <p:xfrm>
          <a:off x="4295799" y="3995374"/>
          <a:ext cx="1383722" cy="648072"/>
        </p:xfrm>
        <a:graphic>
          <a:graphicData uri="http://schemas.openxmlformats.org/presentationml/2006/ole">
            <mc:AlternateContent xmlns:mc="http://schemas.openxmlformats.org/markup-compatibility/2006">
              <mc:Choice xmlns:v="urn:schemas-microsoft-com:vml" Requires="v">
                <p:oleObj spid="_x0000_s59865" name="Equation" r:id="rId12" imgW="533169" imgH="253890" progId="Equation.DSMT4">
                  <p:embed/>
                </p:oleObj>
              </mc:Choice>
              <mc:Fallback>
                <p:oleObj name="Equation" r:id="rId12" imgW="533169" imgH="253890" progId="Equation.DSMT4">
                  <p:embed/>
                  <p:pic>
                    <p:nvPicPr>
                      <p:cNvPr id="0" name="Picture 1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5799" y="3995374"/>
                        <a:ext cx="1383722"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371113588"/>
              </p:ext>
            </p:extLst>
          </p:nvPr>
        </p:nvGraphicFramePr>
        <p:xfrm>
          <a:off x="8364759" y="4071942"/>
          <a:ext cx="395536" cy="429930"/>
        </p:xfrm>
        <a:graphic>
          <a:graphicData uri="http://schemas.openxmlformats.org/presentationml/2006/ole">
            <mc:AlternateContent xmlns:mc="http://schemas.openxmlformats.org/markup-compatibility/2006">
              <mc:Choice xmlns:v="urn:schemas-microsoft-com:vml" Requires="v">
                <p:oleObj spid="_x0000_s59866" name="Equation" r:id="rId14" imgW="126835" imgH="139518" progId="Equation.DSMT4">
                  <p:embed/>
                </p:oleObj>
              </mc:Choice>
              <mc:Fallback>
                <p:oleObj name="Equation" r:id="rId14" imgW="126835" imgH="139518" progId="Equation.DSMT4">
                  <p:embed/>
                  <p:pic>
                    <p:nvPicPr>
                      <p:cNvPr id="0" name="Picture 1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64759" y="4071942"/>
                        <a:ext cx="395536" cy="429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008476203"/>
              </p:ext>
            </p:extLst>
          </p:nvPr>
        </p:nvGraphicFramePr>
        <p:xfrm>
          <a:off x="9187884" y="4016226"/>
          <a:ext cx="395287" cy="566738"/>
        </p:xfrm>
        <a:graphic>
          <a:graphicData uri="http://schemas.openxmlformats.org/presentationml/2006/ole">
            <mc:AlternateContent xmlns:mc="http://schemas.openxmlformats.org/markup-compatibility/2006">
              <mc:Choice xmlns:v="urn:schemas-microsoft-com:vml" Requires="v">
                <p:oleObj spid="_x0000_s59867" name="Equation" r:id="rId16" imgW="177646" imgH="228402" progId="Equation.DSMT4">
                  <p:embed/>
                </p:oleObj>
              </mc:Choice>
              <mc:Fallback>
                <p:oleObj name="Equation" r:id="rId16" imgW="177646" imgH="228402" progId="Equation.DSMT4">
                  <p:embed/>
                  <p:pic>
                    <p:nvPicPr>
                      <p:cNvPr id="0" name="Picture 1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87884" y="4016226"/>
                        <a:ext cx="395287"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455896687"/>
              </p:ext>
            </p:extLst>
          </p:nvPr>
        </p:nvGraphicFramePr>
        <p:xfrm>
          <a:off x="787436" y="4481878"/>
          <a:ext cx="467544" cy="540598"/>
        </p:xfrm>
        <a:graphic>
          <a:graphicData uri="http://schemas.openxmlformats.org/presentationml/2006/ole">
            <mc:AlternateContent xmlns:mc="http://schemas.openxmlformats.org/markup-compatibility/2006">
              <mc:Choice xmlns:v="urn:schemas-microsoft-com:vml" Requires="v">
                <p:oleObj spid="_x0000_s59868" name="Equation" r:id="rId17" imgW="203112" imgH="228501" progId="Equation.DSMT4">
                  <p:embed/>
                </p:oleObj>
              </mc:Choice>
              <mc:Fallback>
                <p:oleObj name="Equation" r:id="rId17" imgW="203112" imgH="228501" progId="Equation.DSMT4">
                  <p:embed/>
                  <p:pic>
                    <p:nvPicPr>
                      <p:cNvPr id="0" name="Picture 18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7436" y="4481878"/>
                        <a:ext cx="467544" cy="540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5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908065750"/>
              </p:ext>
            </p:extLst>
          </p:nvPr>
        </p:nvGraphicFramePr>
        <p:xfrm>
          <a:off x="6312023" y="4067952"/>
          <a:ext cx="432048" cy="504056"/>
        </p:xfrm>
        <a:graphic>
          <a:graphicData uri="http://schemas.openxmlformats.org/presentationml/2006/ole">
            <mc:AlternateContent xmlns:mc="http://schemas.openxmlformats.org/markup-compatibility/2006">
              <mc:Choice xmlns:v="urn:schemas-microsoft-com:vml" Requires="v">
                <p:oleObj spid="_x0000_s59869" name="Equation" r:id="rId19" imgW="177646" imgH="228402" progId="Equation.DSMT4">
                  <p:embed/>
                </p:oleObj>
              </mc:Choice>
              <mc:Fallback>
                <p:oleObj name="Equation" r:id="rId19" imgW="177646" imgH="228402" progId="Equation.DSMT4">
                  <p:embed/>
                  <p:pic>
                    <p:nvPicPr>
                      <p:cNvPr id="0" name="Picture 18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12023" y="4067952"/>
                        <a:ext cx="432048"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Picture 5"/>
          <p:cNvPicPr>
            <a:picLocks noChangeAspect="1" noChangeArrowheads="1"/>
          </p:cNvPicPr>
          <p:nvPr/>
        </p:nvPicPr>
        <p:blipFill>
          <a:blip r:embed="rId21" cstate="print"/>
          <a:srcRect/>
          <a:stretch>
            <a:fillRect/>
          </a:stretch>
        </p:blipFill>
        <p:spPr bwMode="auto">
          <a:xfrm>
            <a:off x="2024034" y="2428868"/>
            <a:ext cx="8229600" cy="1447800"/>
          </a:xfrm>
          <a:prstGeom prst="rect">
            <a:avLst/>
          </a:prstGeom>
          <a:noFill/>
          <a:ln w="9525">
            <a:noFill/>
            <a:miter lim="800000"/>
            <a:headEnd/>
            <a:tailEnd/>
          </a:ln>
        </p:spPr>
      </p:pic>
      <p:pic>
        <p:nvPicPr>
          <p:cNvPr id="24" name="Picture 6"/>
          <p:cNvPicPr>
            <a:picLocks noChangeAspect="1" noChangeArrowheads="1"/>
          </p:cNvPicPr>
          <p:nvPr/>
        </p:nvPicPr>
        <p:blipFill>
          <a:blip r:embed="rId22" cstate="print"/>
          <a:srcRect/>
          <a:stretch>
            <a:fillRect/>
          </a:stretch>
        </p:blipFill>
        <p:spPr bwMode="auto">
          <a:xfrm>
            <a:off x="2009804" y="5000637"/>
            <a:ext cx="8229600" cy="1190625"/>
          </a:xfrm>
          <a:prstGeom prst="rect">
            <a:avLst/>
          </a:prstGeom>
          <a:noFill/>
          <a:ln w="9525">
            <a:noFill/>
            <a:miter lim="800000"/>
            <a:headEnd/>
            <a:tailEnd/>
          </a:ln>
        </p:spPr>
      </p:pic>
    </p:spTree>
    <p:extLst>
      <p:ext uri="{BB962C8B-B14F-4D97-AF65-F5344CB8AC3E}">
        <p14:creationId xmlns:p14="http://schemas.microsoft.com/office/powerpoint/2010/main" val="35375335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idx="4294967295"/>
          </p:nvPr>
        </p:nvSpPr>
        <p:spPr>
          <a:xfrm>
            <a:off x="1981200" y="285750"/>
            <a:ext cx="8229600" cy="757238"/>
          </a:xfrm>
        </p:spPr>
        <p:txBody>
          <a:bodyPr/>
          <a:lstStyle/>
          <a:p>
            <a:r>
              <a:rPr lang="en-US" altLang="zh-CN" b="1" dirty="0">
                <a:solidFill>
                  <a:schemeClr val="tx1"/>
                </a:solidFill>
              </a:rPr>
              <a:t>PNN training</a:t>
            </a:r>
          </a:p>
        </p:txBody>
      </p:sp>
      <p:graphicFrame>
        <p:nvGraphicFramePr>
          <p:cNvPr id="73730" name="Object 3"/>
          <p:cNvGraphicFramePr>
            <a:graphicFrameLocks noChangeAspect="1"/>
          </p:cNvGraphicFramePr>
          <p:nvPr/>
        </p:nvGraphicFramePr>
        <p:xfrm>
          <a:off x="2211388" y="1027114"/>
          <a:ext cx="7485062" cy="4270375"/>
        </p:xfrm>
        <a:graphic>
          <a:graphicData uri="http://schemas.openxmlformats.org/presentationml/2006/ole">
            <mc:AlternateContent xmlns:mc="http://schemas.openxmlformats.org/markup-compatibility/2006">
              <mc:Choice xmlns:v="urn:schemas-microsoft-com:vml" Requires="v">
                <p:oleObj spid="_x0000_s317450" name="Equation" r:id="rId3" imgW="3809880" imgH="2158920" progId="Equation.DSMT4">
                  <p:embed/>
                </p:oleObj>
              </mc:Choice>
              <mc:Fallback>
                <p:oleObj name="Equation" r:id="rId3" imgW="3809880" imgH="2158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1027114"/>
                        <a:ext cx="7485062" cy="427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2" name="矩形 6"/>
          <p:cNvSpPr>
            <a:spLocks noChangeArrowheads="1"/>
          </p:cNvSpPr>
          <p:nvPr/>
        </p:nvSpPr>
        <p:spPr bwMode="auto">
          <a:xfrm>
            <a:off x="2024063" y="5500688"/>
            <a:ext cx="8286750" cy="1200150"/>
          </a:xfrm>
          <a:prstGeom prst="rect">
            <a:avLst/>
          </a:prstGeom>
          <a:noFill/>
          <a:ln w="9525">
            <a:noFill/>
            <a:miter lim="800000"/>
            <a:headEnd/>
            <a:tailEnd/>
          </a:ln>
        </p:spPr>
        <p:txBody>
          <a:bodyPr>
            <a:spAutoFit/>
          </a:bodyPr>
          <a:lstStyle/>
          <a:p>
            <a:r>
              <a:rPr lang="en-US" altLang="zh-CN" sz="2400"/>
              <a:t>The a</a:t>
            </a:r>
            <a:r>
              <a:rPr lang="en-US" altLang="zh-CN" sz="2400" baseline="-25000"/>
              <a:t>ki</a:t>
            </a:r>
            <a:r>
              <a:rPr lang="en-US" altLang="zh-CN" sz="2400"/>
              <a:t> correspond to making connections between labeled samples and the corresponding classes</a:t>
            </a:r>
          </a:p>
          <a:p>
            <a:r>
              <a:rPr lang="en-US" altLang="zh-CN" sz="2400"/>
              <a:t>a</a:t>
            </a:r>
            <a:r>
              <a:rPr lang="en-US" altLang="zh-CN" sz="2400" baseline="-25000"/>
              <a:t>ki</a:t>
            </a:r>
            <a:r>
              <a:rPr lang="zh-CN" altLang="en-US" sz="2400"/>
              <a:t>对应于被标示的样本和相应的类之间之间的连接</a:t>
            </a:r>
          </a:p>
        </p:txBody>
      </p:sp>
    </p:spTree>
    <p:extLst>
      <p:ext uri="{BB962C8B-B14F-4D97-AF65-F5344CB8AC3E}">
        <p14:creationId xmlns:p14="http://schemas.microsoft.com/office/powerpoint/2010/main" val="20302830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标题 3"/>
          <p:cNvSpPr>
            <a:spLocks noGrp="1"/>
          </p:cNvSpPr>
          <p:nvPr>
            <p:ph type="title" idx="4294967295"/>
          </p:nvPr>
        </p:nvSpPr>
        <p:spPr>
          <a:xfrm>
            <a:off x="1981200" y="714356"/>
            <a:ext cx="8229600" cy="800119"/>
          </a:xfrm>
        </p:spPr>
        <p:txBody>
          <a:bodyPr/>
          <a:lstStyle/>
          <a:p>
            <a:r>
              <a:rPr lang="en-US" altLang="zh-CN" dirty="0">
                <a:solidFill>
                  <a:schemeClr val="tx1"/>
                </a:solidFill>
              </a:rPr>
              <a:t>Activation Function  </a:t>
            </a:r>
            <a:r>
              <a:rPr lang="zh-CN" altLang="en-US" dirty="0">
                <a:solidFill>
                  <a:schemeClr val="tx1"/>
                </a:solidFill>
              </a:rPr>
              <a:t>激活函数</a:t>
            </a:r>
          </a:p>
        </p:txBody>
      </p:sp>
      <p:sp>
        <p:nvSpPr>
          <p:cNvPr id="72711" name="矩形 5"/>
          <p:cNvSpPr>
            <a:spLocks noChangeArrowheads="1"/>
          </p:cNvSpPr>
          <p:nvPr/>
        </p:nvSpPr>
        <p:spPr bwMode="auto">
          <a:xfrm>
            <a:off x="6096000" y="1500189"/>
            <a:ext cx="4572000" cy="1938337"/>
          </a:xfrm>
          <a:prstGeom prst="rect">
            <a:avLst/>
          </a:prstGeom>
          <a:noFill/>
          <a:ln w="9525">
            <a:noFill/>
            <a:miter lim="800000"/>
            <a:headEnd/>
            <a:tailEnd/>
          </a:ln>
        </p:spPr>
        <p:txBody>
          <a:bodyPr>
            <a:spAutoFit/>
          </a:bodyPr>
          <a:lstStyle/>
          <a:p>
            <a:r>
              <a:rPr lang="en-US" altLang="zh-CN" sz="2400"/>
              <a:t>Contribution of a sample at x</a:t>
            </a:r>
          </a:p>
          <a:p>
            <a:r>
              <a:rPr lang="en-US" altLang="zh-CN" sz="2400"/>
              <a:t>Here we let weights correspond</a:t>
            </a:r>
          </a:p>
          <a:p>
            <a:r>
              <a:rPr lang="en-US" altLang="zh-CN" sz="2400"/>
              <a:t>to feature values of sample</a:t>
            </a:r>
          </a:p>
          <a:p>
            <a:r>
              <a:rPr lang="zh-CN" altLang="en-US" sz="2400"/>
              <a:t>样品对</a:t>
            </a:r>
            <a:r>
              <a:rPr lang="en-US" altLang="zh-CN" sz="2400"/>
              <a:t>x</a:t>
            </a:r>
            <a:r>
              <a:rPr lang="zh-CN" altLang="en-US" sz="2400"/>
              <a:t>的贡献，在这里，我们让权重对应样本的特征值</a:t>
            </a:r>
          </a:p>
        </p:txBody>
      </p:sp>
      <p:graphicFrame>
        <p:nvGraphicFramePr>
          <p:cNvPr id="72706" name="Object 4"/>
          <p:cNvGraphicFramePr>
            <a:graphicFrameLocks noChangeAspect="1"/>
          </p:cNvGraphicFramePr>
          <p:nvPr/>
        </p:nvGraphicFramePr>
        <p:xfrm>
          <a:off x="1809750" y="1643064"/>
          <a:ext cx="4102100" cy="1025525"/>
        </p:xfrm>
        <a:graphic>
          <a:graphicData uri="http://schemas.openxmlformats.org/presentationml/2006/ole">
            <mc:AlternateContent xmlns:mc="http://schemas.openxmlformats.org/markup-compatibility/2006">
              <mc:Choice xmlns:v="urn:schemas-microsoft-com:vml" Requires="v">
                <p:oleObj spid="_x0000_s318498" name="Equation" r:id="rId3" imgW="1942574" imgH="482708" progId="Equation.DSMT4">
                  <p:embed/>
                </p:oleObj>
              </mc:Choice>
              <mc:Fallback>
                <p:oleObj name="Equation" r:id="rId3" imgW="1942574" imgH="4827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1643064"/>
                        <a:ext cx="410210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7" name="Object 5"/>
          <p:cNvGraphicFramePr>
            <a:graphicFrameLocks noChangeAspect="1"/>
          </p:cNvGraphicFramePr>
          <p:nvPr/>
        </p:nvGraphicFramePr>
        <p:xfrm>
          <a:off x="1952625" y="3000376"/>
          <a:ext cx="3810000" cy="2443163"/>
        </p:xfrm>
        <a:graphic>
          <a:graphicData uri="http://schemas.openxmlformats.org/presentationml/2006/ole">
            <mc:AlternateContent xmlns:mc="http://schemas.openxmlformats.org/markup-compatibility/2006">
              <mc:Choice xmlns:v="urn:schemas-microsoft-com:vml" Requires="v">
                <p:oleObj spid="_x0000_s318499" r:id="rId5" imgW="1295717" imgH="825817" progId="Equation.DSMT4">
                  <p:embed/>
                </p:oleObj>
              </mc:Choice>
              <mc:Fallback>
                <p:oleObj r:id="rId5" imgW="1295717" imgH="8258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3000376"/>
                        <a:ext cx="3810000" cy="244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2" name="矩形 8"/>
          <p:cNvSpPr>
            <a:spLocks noChangeArrowheads="1"/>
          </p:cNvSpPr>
          <p:nvPr/>
        </p:nvSpPr>
        <p:spPr bwMode="auto">
          <a:xfrm>
            <a:off x="6096000" y="4572001"/>
            <a:ext cx="4572000" cy="830263"/>
          </a:xfrm>
          <a:prstGeom prst="rect">
            <a:avLst/>
          </a:prstGeom>
          <a:noFill/>
          <a:ln w="9525">
            <a:noFill/>
            <a:miter lim="800000"/>
            <a:headEnd/>
            <a:tailEnd/>
          </a:ln>
        </p:spPr>
        <p:txBody>
          <a:bodyPr>
            <a:spAutoFit/>
          </a:bodyPr>
          <a:lstStyle/>
          <a:p>
            <a:r>
              <a:rPr lang="en-US" altLang="zh-CN" sz="2400"/>
              <a:t>Simplified form due to</a:t>
            </a:r>
            <a:r>
              <a:rPr lang="zh-CN" altLang="en-US" sz="2400"/>
              <a:t> </a:t>
            </a:r>
            <a:r>
              <a:rPr lang="en-US" altLang="zh-CN" sz="2400"/>
              <a:t>normalization1</a:t>
            </a:r>
            <a:endParaRPr lang="zh-CN" altLang="en-US" sz="2400"/>
          </a:p>
        </p:txBody>
      </p:sp>
      <p:graphicFrame>
        <p:nvGraphicFramePr>
          <p:cNvPr id="72708" name="Object 7"/>
          <p:cNvGraphicFramePr>
            <a:graphicFrameLocks noChangeAspect="1"/>
          </p:cNvGraphicFramePr>
          <p:nvPr/>
        </p:nvGraphicFramePr>
        <p:xfrm>
          <a:off x="6238875" y="3714751"/>
          <a:ext cx="2205038" cy="714375"/>
        </p:xfrm>
        <a:graphic>
          <a:graphicData uri="http://schemas.openxmlformats.org/presentationml/2006/ole">
            <mc:AlternateContent xmlns:mc="http://schemas.openxmlformats.org/markup-compatibility/2006">
              <mc:Choice xmlns:v="urn:schemas-microsoft-com:vml" Requires="v">
                <p:oleObj spid="_x0000_s318500" r:id="rId7" imgW="749292" imgH="241512" progId="Equation.DSMT4">
                  <p:embed/>
                </p:oleObj>
              </mc:Choice>
              <mc:Fallback>
                <p:oleObj r:id="rId7" imgW="749292" imgH="2415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875" y="3714751"/>
                        <a:ext cx="22050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9" name="Object 8"/>
          <p:cNvGraphicFramePr>
            <a:graphicFrameLocks noChangeAspect="1"/>
          </p:cNvGraphicFramePr>
          <p:nvPr/>
        </p:nvGraphicFramePr>
        <p:xfrm>
          <a:off x="6073775" y="5643564"/>
          <a:ext cx="2878138" cy="714375"/>
        </p:xfrm>
        <a:graphic>
          <a:graphicData uri="http://schemas.openxmlformats.org/presentationml/2006/ole">
            <mc:AlternateContent xmlns:mc="http://schemas.openxmlformats.org/markup-compatibility/2006">
              <mc:Choice xmlns:v="urn:schemas-microsoft-com:vml" Requires="v">
                <p:oleObj spid="_x0000_s318501" name="Equation" r:id="rId9" imgW="977760" imgH="241200" progId="Equation.DSMT4">
                  <p:embed/>
                </p:oleObj>
              </mc:Choice>
              <mc:Fallback>
                <p:oleObj name="Equation" r:id="rId9" imgW="9777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3775" y="5643564"/>
                        <a:ext cx="28781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3" name="矩形 11"/>
          <p:cNvSpPr>
            <a:spLocks noChangeArrowheads="1"/>
          </p:cNvSpPr>
          <p:nvPr/>
        </p:nvSpPr>
        <p:spPr bwMode="auto">
          <a:xfrm>
            <a:off x="5810250" y="1273162"/>
            <a:ext cx="2078038" cy="369888"/>
          </a:xfrm>
          <a:prstGeom prst="rect">
            <a:avLst/>
          </a:prstGeom>
          <a:noFill/>
          <a:ln w="9525">
            <a:noFill/>
            <a:miter lim="800000"/>
            <a:headEnd/>
            <a:tailEnd/>
          </a:ln>
        </p:spPr>
        <p:txBody>
          <a:bodyPr wrap="none">
            <a:spAutoFit/>
          </a:bodyPr>
          <a:lstStyle/>
          <a:p>
            <a:r>
              <a:rPr lang="en-US" altLang="zh-CN" dirty="0"/>
              <a:t>Desired</a:t>
            </a:r>
            <a:r>
              <a:rPr lang="zh-CN" altLang="en-US" dirty="0"/>
              <a:t> </a:t>
            </a:r>
            <a:r>
              <a:rPr lang="en-US" altLang="zh-CN" dirty="0"/>
              <a:t>Gaussian</a:t>
            </a:r>
            <a:endParaRPr lang="zh-CN" altLang="en-US" dirty="0"/>
          </a:p>
        </p:txBody>
      </p:sp>
      <p:cxnSp>
        <p:nvCxnSpPr>
          <p:cNvPr id="72714" name="直接箭头连接符 13"/>
          <p:cNvCxnSpPr>
            <a:cxnSpLocks noChangeShapeType="1"/>
          </p:cNvCxnSpPr>
          <p:nvPr/>
        </p:nvCxnSpPr>
        <p:spPr bwMode="auto">
          <a:xfrm rot="10800000" flipV="1">
            <a:off x="4881563" y="1428750"/>
            <a:ext cx="857250" cy="357188"/>
          </a:xfrm>
          <a:prstGeom prst="straightConnector1">
            <a:avLst/>
          </a:prstGeom>
          <a:noFill/>
          <a:ln w="9525">
            <a:solidFill>
              <a:srgbClr val="FF0000"/>
            </a:solidFill>
            <a:round/>
            <a:headEnd/>
            <a:tailEnd type="arrow" w="med" len="med"/>
          </a:ln>
        </p:spPr>
      </p:cxnSp>
      <p:cxnSp>
        <p:nvCxnSpPr>
          <p:cNvPr id="72715" name="直接箭头连接符 16"/>
          <p:cNvCxnSpPr>
            <a:cxnSpLocks noChangeShapeType="1"/>
          </p:cNvCxnSpPr>
          <p:nvPr/>
        </p:nvCxnSpPr>
        <p:spPr bwMode="auto">
          <a:xfrm rot="10800000">
            <a:off x="3667125" y="4429126"/>
            <a:ext cx="2571750" cy="1571625"/>
          </a:xfrm>
          <a:prstGeom prst="straightConnector1">
            <a:avLst/>
          </a:prstGeom>
          <a:noFill/>
          <a:ln w="9525" algn="ctr">
            <a:solidFill>
              <a:srgbClr val="FF0000"/>
            </a:solidFill>
            <a:round/>
            <a:headEnd/>
            <a:tailEnd type="arrow" w="med" len="med"/>
          </a:ln>
        </p:spPr>
      </p:cxnSp>
      <p:cxnSp>
        <p:nvCxnSpPr>
          <p:cNvPr id="72716" name="直接箭头连接符 18"/>
          <p:cNvCxnSpPr>
            <a:cxnSpLocks noChangeShapeType="1"/>
          </p:cNvCxnSpPr>
          <p:nvPr/>
        </p:nvCxnSpPr>
        <p:spPr bwMode="auto">
          <a:xfrm rot="10800000" flipV="1">
            <a:off x="4738688" y="3857625"/>
            <a:ext cx="1643062" cy="71438"/>
          </a:xfrm>
          <a:prstGeom prst="straightConnector1">
            <a:avLst/>
          </a:prstGeom>
          <a:noFill/>
          <a:ln w="9525" algn="ctr">
            <a:solidFill>
              <a:srgbClr val="FF0000"/>
            </a:solidFill>
            <a:round/>
            <a:headEnd/>
            <a:tailEnd type="arrow" w="med" len="med"/>
          </a:ln>
        </p:spPr>
      </p:cxnSp>
      <p:sp>
        <p:nvSpPr>
          <p:cNvPr id="14"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15.4 </a:t>
            </a:r>
            <a:r>
              <a:rPr lang="en-US" altLang="zh-CN" b="1" dirty="0" err="1">
                <a:solidFill>
                  <a:schemeClr val="tx1"/>
                </a:solidFill>
                <a:latin typeface="黑体" pitchFamily="49" charset="-122"/>
                <a:ea typeface="黑体" pitchFamily="49" charset="-122"/>
              </a:rPr>
              <a:t>Parzen</a:t>
            </a:r>
            <a:r>
              <a:rPr lang="zh-CN" altLang="en-US" b="1" dirty="0">
                <a:solidFill>
                  <a:schemeClr val="tx1"/>
                </a:solidFill>
                <a:latin typeface="黑体" pitchFamily="49" charset="-122"/>
                <a:ea typeface="黑体" pitchFamily="49" charset="-122"/>
              </a:rPr>
              <a:t>窗法</a:t>
            </a:r>
          </a:p>
        </p:txBody>
      </p:sp>
    </p:spTree>
    <p:extLst>
      <p:ext uri="{BB962C8B-B14F-4D97-AF65-F5344CB8AC3E}">
        <p14:creationId xmlns:p14="http://schemas.microsoft.com/office/powerpoint/2010/main" val="25800096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p:cNvSpPr>
            <a:spLocks noGrp="1" noChangeArrowheads="1"/>
          </p:cNvSpPr>
          <p:nvPr>
            <p:ph type="title" idx="4294967295"/>
          </p:nvPr>
        </p:nvSpPr>
        <p:spPr>
          <a:xfrm>
            <a:off x="1952596" y="214290"/>
            <a:ext cx="8229600" cy="757238"/>
          </a:xfrm>
        </p:spPr>
        <p:txBody>
          <a:bodyPr/>
          <a:lstStyle/>
          <a:p>
            <a:r>
              <a:rPr lang="en-US" altLang="zh-CN" sz="3600" b="1" dirty="0"/>
              <a:t>PNN </a:t>
            </a:r>
            <a:r>
              <a:rPr lang="en-US" altLang="zh-CN" sz="3600" b="1" dirty="0" err="1"/>
              <a:t>classication</a:t>
            </a:r>
            <a:endParaRPr lang="zh-CN" altLang="en-US" sz="3600" dirty="0">
              <a:solidFill>
                <a:srgbClr val="FF0000"/>
              </a:solidFill>
              <a:latin typeface="华文新魏" pitchFamily="2" charset="-122"/>
              <a:ea typeface="华文新魏" pitchFamily="2" charset="-122"/>
            </a:endParaRPr>
          </a:p>
        </p:txBody>
      </p:sp>
      <p:graphicFrame>
        <p:nvGraphicFramePr>
          <p:cNvPr id="75778" name="Object 3"/>
          <p:cNvGraphicFramePr>
            <a:graphicFrameLocks noChangeAspect="1"/>
          </p:cNvGraphicFramePr>
          <p:nvPr/>
        </p:nvGraphicFramePr>
        <p:xfrm>
          <a:off x="2238375" y="1143000"/>
          <a:ext cx="6357938" cy="3608388"/>
        </p:xfrm>
        <a:graphic>
          <a:graphicData uri="http://schemas.openxmlformats.org/presentationml/2006/ole">
            <mc:AlternateContent xmlns:mc="http://schemas.openxmlformats.org/markup-compatibility/2006">
              <mc:Choice xmlns:v="urn:schemas-microsoft-com:vml" Requires="v">
                <p:oleObj spid="_x0000_s319514" r:id="rId3" imgW="3442017" imgH="1956117" progId="Equation.DSMT4">
                  <p:embed/>
                </p:oleObj>
              </mc:Choice>
              <mc:Fallback>
                <p:oleObj r:id="rId3" imgW="3442017" imgH="19561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143000"/>
                        <a:ext cx="6357938" cy="360838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75782" name="矩形 7"/>
          <p:cNvSpPr>
            <a:spLocks noChangeArrowheads="1"/>
          </p:cNvSpPr>
          <p:nvPr/>
        </p:nvSpPr>
        <p:spPr bwMode="auto">
          <a:xfrm>
            <a:off x="7167564" y="1643064"/>
            <a:ext cx="3214687" cy="923925"/>
          </a:xfrm>
          <a:prstGeom prst="rect">
            <a:avLst/>
          </a:prstGeom>
          <a:noFill/>
          <a:ln w="9525">
            <a:solidFill>
              <a:srgbClr val="FF0000"/>
            </a:solidFill>
            <a:miter lim="800000"/>
            <a:headEnd/>
            <a:tailEnd/>
          </a:ln>
        </p:spPr>
        <p:txBody>
          <a:bodyPr>
            <a:spAutoFit/>
          </a:bodyPr>
          <a:lstStyle/>
          <a:p>
            <a:r>
              <a:rPr lang="en-US" altLang="zh-CN"/>
              <a:t>Made possible by appropriate choice of activation function</a:t>
            </a:r>
          </a:p>
          <a:p>
            <a:r>
              <a:rPr lang="zh-CN" altLang="en-US"/>
              <a:t>可以通过选用合适的激活函数</a:t>
            </a:r>
          </a:p>
        </p:txBody>
      </p:sp>
      <p:cxnSp>
        <p:nvCxnSpPr>
          <p:cNvPr id="75783" name="直接箭头连接符 9"/>
          <p:cNvCxnSpPr>
            <a:cxnSpLocks noChangeShapeType="1"/>
          </p:cNvCxnSpPr>
          <p:nvPr/>
        </p:nvCxnSpPr>
        <p:spPr bwMode="auto">
          <a:xfrm rot="5400000">
            <a:off x="7239000" y="2643188"/>
            <a:ext cx="357188" cy="214312"/>
          </a:xfrm>
          <a:prstGeom prst="straightConnector1">
            <a:avLst/>
          </a:prstGeom>
          <a:noFill/>
          <a:ln w="9525">
            <a:solidFill>
              <a:srgbClr val="FF0000"/>
            </a:solidFill>
            <a:round/>
            <a:headEnd/>
            <a:tailEnd type="arrow" w="med" len="med"/>
          </a:ln>
        </p:spPr>
      </p:cxnSp>
      <p:sp>
        <p:nvSpPr>
          <p:cNvPr id="75784" name="Rectangle 3"/>
          <p:cNvSpPr txBox="1">
            <a:spLocks noChangeArrowheads="1"/>
          </p:cNvSpPr>
          <p:nvPr/>
        </p:nvSpPr>
        <p:spPr bwMode="auto">
          <a:xfrm>
            <a:off x="4524375" y="4572000"/>
            <a:ext cx="5157788" cy="2286000"/>
          </a:xfrm>
          <a:prstGeom prst="rect">
            <a:avLst/>
          </a:prstGeom>
          <a:noFill/>
          <a:ln w="9525">
            <a:noFill/>
            <a:miter lim="800000"/>
            <a:headEnd/>
            <a:tailEnd/>
          </a:ln>
        </p:spPr>
        <p:txBody>
          <a:bodyPr/>
          <a:lstStyle/>
          <a:p>
            <a:pPr marL="342900" indent="-342900" eaLnBrk="0" hangingPunct="0">
              <a:spcBef>
                <a:spcPct val="20000"/>
              </a:spcBef>
              <a:buClr>
                <a:schemeClr val="bg2"/>
              </a:buClr>
              <a:buSzPct val="75000"/>
            </a:pPr>
            <a:r>
              <a:rPr lang="zh-CN" altLang="en-US" sz="2000"/>
              <a:t>1. 归一化待分类实例</a:t>
            </a:r>
            <a:r>
              <a:rPr lang="en-US" altLang="zh-CN" sz="2000" i="1"/>
              <a:t>x;</a:t>
            </a:r>
          </a:p>
          <a:p>
            <a:pPr marL="342900" indent="-342900" eaLnBrk="0" hangingPunct="0">
              <a:spcBef>
                <a:spcPct val="20000"/>
              </a:spcBef>
              <a:buClr>
                <a:schemeClr val="bg2"/>
              </a:buClr>
              <a:buSzPct val="75000"/>
            </a:pPr>
            <a:r>
              <a:rPr lang="en-US" altLang="zh-CN" sz="2000"/>
              <a:t>2. </a:t>
            </a:r>
            <a:r>
              <a:rPr lang="zh-CN" altLang="en-US" sz="2000"/>
              <a:t>对每个模式计算内积</a:t>
            </a:r>
          </a:p>
          <a:p>
            <a:pPr marL="342900" indent="-342900" eaLnBrk="0" hangingPunct="0">
              <a:spcBef>
                <a:spcPct val="20000"/>
              </a:spcBef>
              <a:buClr>
                <a:schemeClr val="bg2"/>
              </a:buClr>
              <a:buSzPct val="75000"/>
            </a:pPr>
            <a:r>
              <a:rPr lang="zh-CN" altLang="en-US" sz="2000"/>
              <a:t>3. 在有连接的输出层上累加</a:t>
            </a:r>
          </a:p>
          <a:p>
            <a:pPr marL="342900" indent="-342900" eaLnBrk="0" hangingPunct="0">
              <a:spcBef>
                <a:spcPct val="20000"/>
              </a:spcBef>
              <a:buClr>
                <a:schemeClr val="bg2"/>
              </a:buClr>
              <a:buSzPct val="75000"/>
            </a:pPr>
            <a:endParaRPr lang="en-US" altLang="zh-CN" sz="2000"/>
          </a:p>
          <a:p>
            <a:pPr marL="342900" indent="-342900" eaLnBrk="0" hangingPunct="0">
              <a:spcBef>
                <a:spcPct val="20000"/>
              </a:spcBef>
              <a:buClr>
                <a:schemeClr val="bg2"/>
              </a:buClr>
              <a:buSzPct val="75000"/>
            </a:pPr>
            <a:endParaRPr lang="en-US" altLang="zh-CN" sz="2000"/>
          </a:p>
          <a:p>
            <a:pPr marL="342900" indent="-342900" eaLnBrk="0" hangingPunct="0">
              <a:spcBef>
                <a:spcPct val="20000"/>
              </a:spcBef>
              <a:buClr>
                <a:schemeClr val="bg2"/>
              </a:buClr>
              <a:buSzPct val="75000"/>
            </a:pPr>
            <a:r>
              <a:rPr lang="en-US" altLang="zh-CN" sz="2000"/>
              <a:t>4.</a:t>
            </a:r>
            <a:r>
              <a:rPr lang="zh-CN" altLang="en-US" sz="2000"/>
              <a:t>最大的响应类别做为最后分类结果</a:t>
            </a:r>
          </a:p>
        </p:txBody>
      </p:sp>
      <p:graphicFrame>
        <p:nvGraphicFramePr>
          <p:cNvPr id="75779" name="Object 7"/>
          <p:cNvGraphicFramePr>
            <a:graphicFrameLocks noChangeAspect="1"/>
          </p:cNvGraphicFramePr>
          <p:nvPr/>
        </p:nvGraphicFramePr>
        <p:xfrm>
          <a:off x="7453313" y="4857751"/>
          <a:ext cx="1403350" cy="466725"/>
        </p:xfrm>
        <a:graphic>
          <a:graphicData uri="http://schemas.openxmlformats.org/presentationml/2006/ole">
            <mc:AlternateContent xmlns:mc="http://schemas.openxmlformats.org/markup-compatibility/2006">
              <mc:Choice xmlns:v="urn:schemas-microsoft-com:vml" Requires="v">
                <p:oleObj spid="_x0000_s319515" r:id="rId5" imgW="723903" imgH="241512" progId="Equation.DSMT4">
                  <p:embed/>
                </p:oleObj>
              </mc:Choice>
              <mc:Fallback>
                <p:oleObj r:id="rId5" imgW="723903" imgH="2415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3313" y="4857751"/>
                        <a:ext cx="1403350" cy="4667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75780" name="Object 8"/>
          <p:cNvGraphicFramePr>
            <a:graphicFrameLocks noChangeAspect="1"/>
          </p:cNvGraphicFramePr>
          <p:nvPr/>
        </p:nvGraphicFramePr>
        <p:xfrm>
          <a:off x="6024564" y="5643563"/>
          <a:ext cx="2598737" cy="665162"/>
        </p:xfrm>
        <a:graphic>
          <a:graphicData uri="http://schemas.openxmlformats.org/presentationml/2006/ole">
            <mc:AlternateContent xmlns:mc="http://schemas.openxmlformats.org/markup-compatibility/2006">
              <mc:Choice xmlns:v="urn:schemas-microsoft-com:vml" Requires="v">
                <p:oleObj spid="_x0000_s319516" r:id="rId7" imgW="1434794" imgH="431930" progId="Equation.DSMT4">
                  <p:embed/>
                </p:oleObj>
              </mc:Choice>
              <mc:Fallback>
                <p:oleObj r:id="rId7" imgW="1434794" imgH="43193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4564" y="5643563"/>
                        <a:ext cx="2598737" cy="665162"/>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Tree>
    <p:extLst>
      <p:ext uri="{BB962C8B-B14F-4D97-AF65-F5344CB8AC3E}">
        <p14:creationId xmlns:p14="http://schemas.microsoft.com/office/powerpoint/2010/main" val="26526026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idx="4294967295"/>
          </p:nvPr>
        </p:nvSpPr>
        <p:spPr>
          <a:xfrm>
            <a:off x="1981200" y="142852"/>
            <a:ext cx="8229600" cy="757238"/>
          </a:xfrm>
        </p:spPr>
        <p:txBody>
          <a:bodyPr/>
          <a:lstStyle/>
          <a:p>
            <a:r>
              <a:rPr lang="en-US" altLang="zh-CN" sz="3600" b="1" dirty="0"/>
              <a:t>PNN </a:t>
            </a:r>
            <a:r>
              <a:rPr lang="en-US" altLang="zh-CN" sz="3600" b="1" dirty="0" err="1"/>
              <a:t>classication</a:t>
            </a:r>
            <a:endParaRPr lang="zh-CN" altLang="en-US" sz="3600" dirty="0">
              <a:solidFill>
                <a:srgbClr val="FF0000"/>
              </a:solidFill>
              <a:latin typeface="华文新魏" pitchFamily="2" charset="-122"/>
              <a:ea typeface="华文新魏" pitchFamily="2" charset="-122"/>
            </a:endParaRPr>
          </a:p>
        </p:txBody>
      </p:sp>
      <p:graphicFrame>
        <p:nvGraphicFramePr>
          <p:cNvPr id="76802" name="Object 3"/>
          <p:cNvGraphicFramePr>
            <a:graphicFrameLocks noChangeAspect="1"/>
          </p:cNvGraphicFramePr>
          <p:nvPr/>
        </p:nvGraphicFramePr>
        <p:xfrm>
          <a:off x="2238375" y="1143000"/>
          <a:ext cx="6357938" cy="3608388"/>
        </p:xfrm>
        <a:graphic>
          <a:graphicData uri="http://schemas.openxmlformats.org/presentationml/2006/ole">
            <mc:AlternateContent xmlns:mc="http://schemas.openxmlformats.org/markup-compatibility/2006">
              <mc:Choice xmlns:v="urn:schemas-microsoft-com:vml" Requires="v">
                <p:oleObj spid="_x0000_s320522" r:id="rId3" imgW="3442017" imgH="1956117" progId="Equation.DSMT4">
                  <p:embed/>
                </p:oleObj>
              </mc:Choice>
              <mc:Fallback>
                <p:oleObj r:id="rId3" imgW="3442017" imgH="19561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143000"/>
                        <a:ext cx="6357938" cy="360838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76804" name="矩形 7"/>
          <p:cNvSpPr>
            <a:spLocks noChangeArrowheads="1"/>
          </p:cNvSpPr>
          <p:nvPr/>
        </p:nvSpPr>
        <p:spPr bwMode="auto">
          <a:xfrm>
            <a:off x="7167564" y="1643064"/>
            <a:ext cx="3214687" cy="923925"/>
          </a:xfrm>
          <a:prstGeom prst="rect">
            <a:avLst/>
          </a:prstGeom>
          <a:noFill/>
          <a:ln w="9525">
            <a:solidFill>
              <a:srgbClr val="FF0000"/>
            </a:solidFill>
            <a:miter lim="800000"/>
            <a:headEnd/>
            <a:tailEnd/>
          </a:ln>
        </p:spPr>
        <p:txBody>
          <a:bodyPr>
            <a:spAutoFit/>
          </a:bodyPr>
          <a:lstStyle/>
          <a:p>
            <a:r>
              <a:rPr lang="en-US" altLang="zh-CN"/>
              <a:t>Made possible by appropriate choice of activation function</a:t>
            </a:r>
          </a:p>
          <a:p>
            <a:r>
              <a:rPr lang="zh-CN" altLang="en-US"/>
              <a:t>可以通过选用合适的激活函数</a:t>
            </a:r>
          </a:p>
        </p:txBody>
      </p:sp>
      <p:cxnSp>
        <p:nvCxnSpPr>
          <p:cNvPr id="76805" name="直接箭头连接符 9"/>
          <p:cNvCxnSpPr>
            <a:cxnSpLocks noChangeShapeType="1"/>
          </p:cNvCxnSpPr>
          <p:nvPr/>
        </p:nvCxnSpPr>
        <p:spPr bwMode="auto">
          <a:xfrm rot="5400000">
            <a:off x="7239000" y="2643188"/>
            <a:ext cx="357188" cy="214312"/>
          </a:xfrm>
          <a:prstGeom prst="straightConnector1">
            <a:avLst/>
          </a:prstGeom>
          <a:noFill/>
          <a:ln w="9525">
            <a:solidFill>
              <a:srgbClr val="FF0000"/>
            </a:solidFill>
            <a:round/>
            <a:headEnd/>
            <a:tailEnd type="arrow" w="med" len="med"/>
          </a:ln>
        </p:spPr>
      </p:cxnSp>
      <p:sp>
        <p:nvSpPr>
          <p:cNvPr id="76806" name="矩形 8"/>
          <p:cNvSpPr>
            <a:spLocks noChangeArrowheads="1"/>
          </p:cNvSpPr>
          <p:nvPr/>
        </p:nvSpPr>
        <p:spPr bwMode="auto">
          <a:xfrm>
            <a:off x="2381250" y="5143500"/>
            <a:ext cx="7786688" cy="1570038"/>
          </a:xfrm>
          <a:prstGeom prst="rect">
            <a:avLst/>
          </a:prstGeom>
          <a:noFill/>
          <a:ln w="9525">
            <a:noFill/>
            <a:miter lim="800000"/>
            <a:headEnd/>
            <a:tailEnd/>
          </a:ln>
        </p:spPr>
        <p:txBody>
          <a:bodyPr>
            <a:spAutoFit/>
          </a:bodyPr>
          <a:lstStyle/>
          <a:p>
            <a:r>
              <a:rPr lang="en-US" altLang="zh-CN" sz="2400"/>
              <a:t>Output is the sum of the activation functions g</a:t>
            </a:r>
            <a:r>
              <a:rPr lang="en-US" altLang="zh-CN" sz="2400" baseline="-25000"/>
              <a:t>i</a:t>
            </a:r>
            <a:r>
              <a:rPr lang="en-US" altLang="zh-CN" sz="2400"/>
              <a:t> corresponding to the labeled samples of that class</a:t>
            </a:r>
          </a:p>
          <a:p>
            <a:r>
              <a:rPr lang="zh-CN" altLang="en-US" sz="2400"/>
              <a:t>每个类上的输出是对应于标记为该类别的样本的激活函数</a:t>
            </a:r>
            <a:r>
              <a:rPr lang="en-US" altLang="zh-CN" sz="2400"/>
              <a:t>g</a:t>
            </a:r>
            <a:r>
              <a:rPr lang="en-US" altLang="zh-CN" sz="2400" baseline="-25000"/>
              <a:t>i</a:t>
            </a:r>
            <a:r>
              <a:rPr lang="zh-CN" altLang="en-US" sz="2400"/>
              <a:t>的总和</a:t>
            </a:r>
            <a:r>
              <a:rPr lang="en-US" altLang="zh-CN" sz="2400"/>
              <a:t>,</a:t>
            </a:r>
            <a:r>
              <a:rPr lang="zh-CN" altLang="en-US" sz="2400"/>
              <a:t>选最大的</a:t>
            </a:r>
            <a:r>
              <a:rPr lang="zh-CN" altLang="en-US" sz="2400" b="1"/>
              <a:t>和值</a:t>
            </a:r>
            <a:r>
              <a:rPr lang="zh-CN" altLang="en-US" sz="2400"/>
              <a:t>对应的类作为判决结果</a:t>
            </a:r>
            <a:r>
              <a:rPr lang="en-US" altLang="zh-CN" sz="2400"/>
              <a:t>.</a:t>
            </a:r>
            <a:endParaRPr lang="zh-CN" altLang="en-US" sz="2400"/>
          </a:p>
        </p:txBody>
      </p:sp>
    </p:spTree>
    <p:extLst>
      <p:ext uri="{BB962C8B-B14F-4D97-AF65-F5344CB8AC3E}">
        <p14:creationId xmlns:p14="http://schemas.microsoft.com/office/powerpoint/2010/main" val="40332949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1981200" y="457200"/>
            <a:ext cx="8229600" cy="1371600"/>
          </a:xfrm>
          <a:prstGeom prst="rect">
            <a:avLst/>
          </a:prstGeom>
          <a:noFill/>
          <a:ln w="9525">
            <a:noFill/>
            <a:miter lim="800000"/>
            <a:headEnd/>
            <a:tailEnd/>
          </a:ln>
        </p:spPr>
        <p:txBody>
          <a:bodyPr anchor="ctr"/>
          <a:lstStyle/>
          <a:p>
            <a:pPr eaLnBrk="0" hangingPunct="0">
              <a:buFontTx/>
              <a:buNone/>
              <a:defRPr/>
            </a:pPr>
            <a:r>
              <a:rPr lang="en-US" altLang="zh-CN" sz="4400" kern="0" dirty="0">
                <a:latin typeface="+mj-lt"/>
                <a:ea typeface="+mj-ea"/>
                <a:cs typeface="+mj-cs"/>
              </a:rPr>
              <a:t>Producing the classifier</a:t>
            </a:r>
            <a:endParaRPr lang="zh-CN" altLang="en-US" sz="4400" kern="0" dirty="0">
              <a:latin typeface="+mj-lt"/>
              <a:ea typeface="+mj-ea"/>
              <a:cs typeface="+mj-cs"/>
            </a:endParaRPr>
          </a:p>
        </p:txBody>
      </p:sp>
      <p:graphicFrame>
        <p:nvGraphicFramePr>
          <p:cNvPr id="79874" name="Object 3"/>
          <p:cNvGraphicFramePr>
            <a:graphicFrameLocks noChangeAspect="1"/>
          </p:cNvGraphicFramePr>
          <p:nvPr/>
        </p:nvGraphicFramePr>
        <p:xfrm>
          <a:off x="2351088" y="1573214"/>
          <a:ext cx="7300912" cy="3165475"/>
        </p:xfrm>
        <a:graphic>
          <a:graphicData uri="http://schemas.openxmlformats.org/presentationml/2006/ole">
            <mc:AlternateContent xmlns:mc="http://schemas.openxmlformats.org/markup-compatibility/2006">
              <mc:Choice xmlns:v="urn:schemas-microsoft-com:vml" Requires="v">
                <p:oleObj spid="_x0000_s321554" r:id="rId3" imgW="3315017" imgH="1435417" progId="Equation.DSMT4">
                  <p:embed/>
                </p:oleObj>
              </mc:Choice>
              <mc:Fallback>
                <p:oleObj r:id="rId3" imgW="3315017" imgH="1435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1573214"/>
                        <a:ext cx="7300912"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5" name="Object 4"/>
          <p:cNvGraphicFramePr>
            <a:graphicFrameLocks noChangeAspect="1"/>
          </p:cNvGraphicFramePr>
          <p:nvPr/>
        </p:nvGraphicFramePr>
        <p:xfrm>
          <a:off x="2566988" y="5056188"/>
          <a:ext cx="6489700" cy="1801812"/>
        </p:xfrm>
        <a:graphic>
          <a:graphicData uri="http://schemas.openxmlformats.org/presentationml/2006/ole">
            <mc:AlternateContent xmlns:mc="http://schemas.openxmlformats.org/markup-compatibility/2006">
              <mc:Choice xmlns:v="urn:schemas-microsoft-com:vml" Requires="v">
                <p:oleObj spid="_x0000_s321555" r:id="rId5" imgW="3480117" imgH="965517" progId="Equation.DSMT4">
                  <p:embed/>
                </p:oleObj>
              </mc:Choice>
              <mc:Fallback>
                <p:oleObj r:id="rId5" imgW="3480117" imgH="9655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5056188"/>
                        <a:ext cx="64897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85535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1981200" y="457200"/>
            <a:ext cx="8229600" cy="1371600"/>
          </a:xfrm>
          <a:prstGeom prst="rect">
            <a:avLst/>
          </a:prstGeom>
          <a:noFill/>
          <a:ln w="9525">
            <a:noFill/>
            <a:miter lim="800000"/>
            <a:headEnd/>
            <a:tailEnd/>
          </a:ln>
        </p:spPr>
        <p:txBody>
          <a:bodyPr anchor="ctr"/>
          <a:lstStyle/>
          <a:p>
            <a:pPr eaLnBrk="0" hangingPunct="0">
              <a:buFontTx/>
              <a:buNone/>
              <a:defRPr/>
            </a:pPr>
            <a:r>
              <a:rPr lang="en-US" altLang="zh-CN" sz="4400" kern="0" dirty="0">
                <a:latin typeface="+mj-lt"/>
                <a:ea typeface="+mj-ea"/>
                <a:cs typeface="+mj-cs"/>
              </a:rPr>
              <a:t>Producing the classifier</a:t>
            </a:r>
            <a:endParaRPr lang="zh-CN" altLang="en-US" sz="4400" kern="0" dirty="0">
              <a:latin typeface="+mj-lt"/>
              <a:ea typeface="+mj-ea"/>
              <a:cs typeface="+mj-cs"/>
            </a:endParaRPr>
          </a:p>
        </p:txBody>
      </p:sp>
      <p:graphicFrame>
        <p:nvGraphicFramePr>
          <p:cNvPr id="80898" name="Object 3"/>
          <p:cNvGraphicFramePr>
            <a:graphicFrameLocks noChangeAspect="1"/>
          </p:cNvGraphicFramePr>
          <p:nvPr/>
        </p:nvGraphicFramePr>
        <p:xfrm>
          <a:off x="2674939" y="1571625"/>
          <a:ext cx="6491287" cy="3924300"/>
        </p:xfrm>
        <a:graphic>
          <a:graphicData uri="http://schemas.openxmlformats.org/presentationml/2006/ole">
            <mc:AlternateContent xmlns:mc="http://schemas.openxmlformats.org/markup-compatibility/2006">
              <mc:Choice xmlns:v="urn:schemas-microsoft-com:vml" Requires="v">
                <p:oleObj spid="_x0000_s322578" name="Equation" r:id="rId3" imgW="3111480" imgH="1879560" progId="Equation.DSMT4">
                  <p:embed/>
                </p:oleObj>
              </mc:Choice>
              <mc:Fallback>
                <p:oleObj name="Equation" r:id="rId3" imgW="3111480" imgH="1879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9" y="1571625"/>
                        <a:ext cx="6491287"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899" name="Object 4"/>
          <p:cNvGraphicFramePr>
            <a:graphicFrameLocks noChangeAspect="1"/>
          </p:cNvGraphicFramePr>
          <p:nvPr/>
        </p:nvGraphicFramePr>
        <p:xfrm>
          <a:off x="2584450" y="5762626"/>
          <a:ext cx="6134100" cy="900113"/>
        </p:xfrm>
        <a:graphic>
          <a:graphicData uri="http://schemas.openxmlformats.org/presentationml/2006/ole">
            <mc:AlternateContent xmlns:mc="http://schemas.openxmlformats.org/markup-compatibility/2006">
              <mc:Choice xmlns:v="urn:schemas-microsoft-com:vml" Requires="v">
                <p:oleObj spid="_x0000_s322579" name="Equation" r:id="rId5" imgW="3288960" imgH="482400" progId="Equation.DSMT4">
                  <p:embed/>
                </p:oleObj>
              </mc:Choice>
              <mc:Fallback>
                <p:oleObj name="Equation" r:id="rId5" imgW="328896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450" y="5762626"/>
                        <a:ext cx="61341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56255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1981200" y="457200"/>
            <a:ext cx="8229600" cy="1371600"/>
          </a:xfrm>
          <a:prstGeom prst="rect">
            <a:avLst/>
          </a:prstGeom>
          <a:noFill/>
          <a:ln w="9525">
            <a:noFill/>
            <a:miter lim="800000"/>
            <a:headEnd/>
            <a:tailEnd/>
          </a:ln>
        </p:spPr>
        <p:txBody>
          <a:bodyPr anchor="ctr"/>
          <a:lstStyle/>
          <a:p>
            <a:pPr eaLnBrk="0" hangingPunct="0">
              <a:buFontTx/>
              <a:buNone/>
              <a:defRPr/>
            </a:pPr>
            <a:r>
              <a:rPr lang="zh-CN" altLang="en-US" sz="4400" kern="0" dirty="0">
                <a:solidFill>
                  <a:srgbClr val="FF0000"/>
                </a:solidFill>
                <a:latin typeface="+mj-lt"/>
                <a:ea typeface="+mj-ea"/>
                <a:cs typeface="+mj-cs"/>
              </a:rPr>
              <a:t>思考</a:t>
            </a:r>
          </a:p>
        </p:txBody>
      </p:sp>
      <p:sp>
        <p:nvSpPr>
          <p:cNvPr id="2" name="矩形 1"/>
          <p:cNvSpPr/>
          <p:nvPr/>
        </p:nvSpPr>
        <p:spPr>
          <a:xfrm>
            <a:off x="4439816" y="2636913"/>
            <a:ext cx="3456384" cy="584775"/>
          </a:xfrm>
          <a:prstGeom prst="rect">
            <a:avLst/>
          </a:prstGeom>
        </p:spPr>
        <p:txBody>
          <a:bodyPr wrap="square">
            <a:spAutoFit/>
          </a:bodyPr>
          <a:lstStyle/>
          <a:p>
            <a:r>
              <a:rPr lang="en-US" altLang="zh-CN" sz="3200" b="1" dirty="0" smtClean="0">
                <a:solidFill>
                  <a:srgbClr val="FF0000"/>
                </a:solidFill>
              </a:rPr>
              <a:t>PNN</a:t>
            </a:r>
            <a:r>
              <a:rPr lang="zh-CN" altLang="en-US" sz="3200" b="1" dirty="0" smtClean="0">
                <a:solidFill>
                  <a:srgbClr val="FF0000"/>
                </a:solidFill>
              </a:rPr>
              <a:t>网络的</a:t>
            </a:r>
            <a:r>
              <a:rPr lang="zh-CN" altLang="en-US" sz="3200" b="1" dirty="0">
                <a:solidFill>
                  <a:srgbClr val="FF0000"/>
                </a:solidFill>
              </a:rPr>
              <a:t>缺陷？</a:t>
            </a:r>
            <a:endParaRPr lang="zh-CN" altLang="en-US" sz="3200" dirty="0">
              <a:solidFill>
                <a:srgbClr val="FF0000"/>
              </a:solidFill>
            </a:endParaRPr>
          </a:p>
        </p:txBody>
      </p:sp>
    </p:spTree>
    <p:extLst>
      <p:ext uri="{BB962C8B-B14F-4D97-AF65-F5344CB8AC3E}">
        <p14:creationId xmlns:p14="http://schemas.microsoft.com/office/powerpoint/2010/main" val="3096928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标题 1"/>
          <p:cNvSpPr>
            <a:spLocks noGrp="1"/>
          </p:cNvSpPr>
          <p:nvPr>
            <p:ph type="title" idx="4294967295"/>
          </p:nvPr>
        </p:nvSpPr>
        <p:spPr/>
        <p:txBody>
          <a:bodyPr/>
          <a:lstStyle/>
          <a:p>
            <a:r>
              <a:rPr lang="en-US" altLang="zh-CN"/>
              <a:t>Normalization</a:t>
            </a:r>
            <a:r>
              <a:rPr lang="zh-CN" altLang="en-US"/>
              <a:t>  </a:t>
            </a:r>
            <a:r>
              <a:rPr lang="en-US" altLang="zh-CN"/>
              <a:t/>
            </a:r>
            <a:br>
              <a:rPr lang="en-US" altLang="zh-CN"/>
            </a:br>
            <a:r>
              <a:rPr lang="en-US" altLang="zh-CN"/>
              <a:t>     </a:t>
            </a:r>
            <a:r>
              <a:rPr lang="zh-CN" altLang="en-US"/>
              <a:t>归一化</a:t>
            </a:r>
          </a:p>
        </p:txBody>
      </p:sp>
      <p:sp>
        <p:nvSpPr>
          <p:cNvPr id="1030" name="内容占位符 2"/>
          <p:cNvSpPr>
            <a:spLocks noGrp="1"/>
          </p:cNvSpPr>
          <p:nvPr>
            <p:ph idx="4294967295"/>
          </p:nvPr>
        </p:nvSpPr>
        <p:spPr>
          <a:xfrm>
            <a:off x="1952625" y="1785938"/>
            <a:ext cx="8472488" cy="3886200"/>
          </a:xfrm>
        </p:spPr>
        <p:txBody>
          <a:bodyPr/>
          <a:lstStyle/>
          <a:p>
            <a:r>
              <a:rPr lang="en-US" altLang="zh-CN" sz="2400"/>
              <a:t>Patterns are normalized (or scaled) to have unit length, or</a:t>
            </a:r>
          </a:p>
          <a:p>
            <a:endParaRPr lang="en-US" altLang="zh-CN" sz="2400"/>
          </a:p>
          <a:p>
            <a:endParaRPr lang="en-US" altLang="zh-CN" sz="2400"/>
          </a:p>
          <a:p>
            <a:r>
              <a:rPr lang="en-US" altLang="zh-CN" sz="2400"/>
              <a:t>This is done by replacing each feature value by</a:t>
            </a:r>
          </a:p>
          <a:p>
            <a:endParaRPr lang="en-US" altLang="zh-CN" sz="2400"/>
          </a:p>
          <a:p>
            <a:endParaRPr lang="en-US" altLang="zh-CN" sz="2400"/>
          </a:p>
          <a:p>
            <a:endParaRPr lang="en-US" altLang="zh-CN" sz="2400"/>
          </a:p>
          <a:p>
            <a:endParaRPr lang="en-US" altLang="zh-CN" sz="2400"/>
          </a:p>
          <a:p>
            <a:r>
              <a:rPr lang="en-US" altLang="zh-CN" sz="2400"/>
              <a:t>Effect of normalization</a:t>
            </a:r>
          </a:p>
          <a:p>
            <a:endParaRPr lang="zh-CN" altLang="en-US" sz="2400"/>
          </a:p>
        </p:txBody>
      </p:sp>
      <p:graphicFrame>
        <p:nvGraphicFramePr>
          <p:cNvPr id="1026" name="Object 4"/>
          <p:cNvGraphicFramePr>
            <a:graphicFrameLocks noChangeAspect="1"/>
          </p:cNvGraphicFramePr>
          <p:nvPr/>
        </p:nvGraphicFramePr>
        <p:xfrm>
          <a:off x="5238750" y="2214564"/>
          <a:ext cx="1233488" cy="917575"/>
        </p:xfrm>
        <a:graphic>
          <a:graphicData uri="http://schemas.openxmlformats.org/presentationml/2006/ole">
            <mc:AlternateContent xmlns:mc="http://schemas.openxmlformats.org/markup-compatibility/2006">
              <mc:Choice xmlns:v="urn:schemas-microsoft-com:vml" Requires="v">
                <p:oleObj spid="_x0000_s323610" r:id="rId3" imgW="584200" imgH="431800" progId="Equation.DSMT4">
                  <p:embed/>
                </p:oleObj>
              </mc:Choice>
              <mc:Fallback>
                <p:oleObj r:id="rId3" imgW="5842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2214564"/>
                        <a:ext cx="12334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5"/>
          <p:cNvGraphicFramePr>
            <a:graphicFrameLocks noChangeAspect="1"/>
          </p:cNvGraphicFramePr>
          <p:nvPr/>
        </p:nvGraphicFramePr>
        <p:xfrm>
          <a:off x="4595814" y="3714751"/>
          <a:ext cx="2225675" cy="1484313"/>
        </p:xfrm>
        <a:graphic>
          <a:graphicData uri="http://schemas.openxmlformats.org/presentationml/2006/ole">
            <mc:AlternateContent xmlns:mc="http://schemas.openxmlformats.org/markup-compatibility/2006">
              <mc:Choice xmlns:v="urn:schemas-microsoft-com:vml" Requires="v">
                <p:oleObj spid="_x0000_s323611" r:id="rId5" imgW="1054558" imgH="698803" progId="Equation.DSMT4">
                  <p:embed/>
                </p:oleObj>
              </mc:Choice>
              <mc:Fallback>
                <p:oleObj r:id="rId5" imgW="1054558" imgH="69880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814" y="3714751"/>
                        <a:ext cx="2225675"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 name="Object 6"/>
          <p:cNvGraphicFramePr>
            <a:graphicFrameLocks noChangeAspect="1"/>
          </p:cNvGraphicFramePr>
          <p:nvPr/>
        </p:nvGraphicFramePr>
        <p:xfrm>
          <a:off x="4914901" y="5715001"/>
          <a:ext cx="1477963" cy="587375"/>
        </p:xfrm>
        <a:graphic>
          <a:graphicData uri="http://schemas.openxmlformats.org/presentationml/2006/ole">
            <mc:AlternateContent xmlns:mc="http://schemas.openxmlformats.org/markup-compatibility/2006">
              <mc:Choice xmlns:v="urn:schemas-microsoft-com:vml" Requires="v">
                <p:oleObj spid="_x0000_s323612" name="Equation" r:id="rId7" imgW="482391" imgH="190417" progId="Equation.DSMT4">
                  <p:embed/>
                </p:oleObj>
              </mc:Choice>
              <mc:Fallback>
                <p:oleObj name="Equation" r:id="rId7" imgW="482391" imgH="1904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4901" y="5715001"/>
                        <a:ext cx="14779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1"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7AAAF9-4F5C-4014-B4D0-6EC36E6FAC2A}" type="slidenum">
              <a:rPr lang="en-US" altLang="zh-CN">
                <a:latin typeface="Arial Black" panose="020B0A04020102020204" pitchFamily="34" charset="0"/>
              </a:rPr>
              <a:pPr/>
              <a:t>77</a:t>
            </a:fld>
            <a:endParaRPr lang="en-US" altLang="zh-CN">
              <a:latin typeface="Arial Black" panose="020B0A04020102020204" pitchFamily="34" charset="0"/>
            </a:endParaRPr>
          </a:p>
        </p:txBody>
      </p:sp>
    </p:spTree>
    <p:extLst>
      <p:ext uri="{BB962C8B-B14F-4D97-AF65-F5344CB8AC3E}">
        <p14:creationId xmlns:p14="http://schemas.microsoft.com/office/powerpoint/2010/main" val="1495561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标题 3"/>
          <p:cNvSpPr>
            <a:spLocks noGrp="1"/>
          </p:cNvSpPr>
          <p:nvPr>
            <p:ph type="title" idx="4294967295"/>
          </p:nvPr>
        </p:nvSpPr>
        <p:spPr>
          <a:xfrm>
            <a:off x="1981200" y="192259"/>
            <a:ext cx="8229600" cy="736428"/>
          </a:xfrm>
        </p:spPr>
        <p:txBody>
          <a:bodyPr/>
          <a:lstStyle/>
          <a:p>
            <a:r>
              <a:rPr lang="en-US" altLang="zh-CN" dirty="0"/>
              <a:t>Activation Function  </a:t>
            </a:r>
            <a:r>
              <a:rPr lang="zh-CN" altLang="en-US" dirty="0"/>
              <a:t>激活函数</a:t>
            </a:r>
          </a:p>
        </p:txBody>
      </p:sp>
      <p:sp>
        <p:nvSpPr>
          <p:cNvPr id="2055" name="矩形 5"/>
          <p:cNvSpPr>
            <a:spLocks noChangeArrowheads="1"/>
          </p:cNvSpPr>
          <p:nvPr/>
        </p:nvSpPr>
        <p:spPr bwMode="auto">
          <a:xfrm>
            <a:off x="6096000" y="1500189"/>
            <a:ext cx="4572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t>Contribution of a sample at x</a:t>
            </a:r>
          </a:p>
          <a:p>
            <a:pPr eaLnBrk="1" hangingPunct="1">
              <a:buFont typeface="Arial" panose="020B0604020202020204" pitchFamily="34" charset="0"/>
              <a:buNone/>
            </a:pPr>
            <a:r>
              <a:rPr lang="en-US" altLang="zh-CN" sz="2400"/>
              <a:t>Here we let weights correspond</a:t>
            </a:r>
          </a:p>
          <a:p>
            <a:pPr eaLnBrk="1" hangingPunct="1">
              <a:buFont typeface="Arial" panose="020B0604020202020204" pitchFamily="34" charset="0"/>
              <a:buNone/>
            </a:pPr>
            <a:r>
              <a:rPr lang="en-US" altLang="zh-CN" sz="2400"/>
              <a:t>to feature values of sample</a:t>
            </a:r>
          </a:p>
          <a:p>
            <a:pPr eaLnBrk="1" hangingPunct="1">
              <a:buFont typeface="Arial" panose="020B0604020202020204" pitchFamily="34" charset="0"/>
              <a:buNone/>
            </a:pPr>
            <a:r>
              <a:rPr lang="zh-CN" altLang="en-US" sz="2400"/>
              <a:t>样本对</a:t>
            </a:r>
            <a:r>
              <a:rPr lang="en-US" altLang="zh-CN" sz="2400"/>
              <a:t>x</a:t>
            </a:r>
            <a:r>
              <a:rPr lang="zh-CN" altLang="en-US" sz="2400"/>
              <a:t>的贡献，在这里，我们让权重对应样本的特征值</a:t>
            </a:r>
          </a:p>
        </p:txBody>
      </p:sp>
      <p:graphicFrame>
        <p:nvGraphicFramePr>
          <p:cNvPr id="2050" name="Object 4"/>
          <p:cNvGraphicFramePr>
            <a:graphicFrameLocks noChangeAspect="1"/>
          </p:cNvGraphicFramePr>
          <p:nvPr/>
        </p:nvGraphicFramePr>
        <p:xfrm>
          <a:off x="1782764" y="1643064"/>
          <a:ext cx="4156075" cy="1025525"/>
        </p:xfrm>
        <a:graphic>
          <a:graphicData uri="http://schemas.openxmlformats.org/presentationml/2006/ole">
            <mc:AlternateContent xmlns:mc="http://schemas.openxmlformats.org/markup-compatibility/2006">
              <mc:Choice xmlns:v="urn:schemas-microsoft-com:vml" Requires="v">
                <p:oleObj spid="_x0000_s324642" name="Equation" r:id="rId3" imgW="1968500" imgH="482600" progId="Equation.DSMT4">
                  <p:embed/>
                </p:oleObj>
              </mc:Choice>
              <mc:Fallback>
                <p:oleObj name="Equation" r:id="rId3" imgW="19685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4" y="1643064"/>
                        <a:ext cx="41560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 name="Object 5"/>
          <p:cNvGraphicFramePr>
            <a:graphicFrameLocks noChangeAspect="1"/>
          </p:cNvGraphicFramePr>
          <p:nvPr/>
        </p:nvGraphicFramePr>
        <p:xfrm>
          <a:off x="1878014" y="3000376"/>
          <a:ext cx="3959225" cy="2443163"/>
        </p:xfrm>
        <a:graphic>
          <a:graphicData uri="http://schemas.openxmlformats.org/presentationml/2006/ole">
            <mc:AlternateContent xmlns:mc="http://schemas.openxmlformats.org/markup-compatibility/2006">
              <mc:Choice xmlns:v="urn:schemas-microsoft-com:vml" Requires="v">
                <p:oleObj spid="_x0000_s324643" name="Equation" r:id="rId5" imgW="1346200" imgH="825500" progId="Equation.DSMT4">
                  <p:embed/>
                </p:oleObj>
              </mc:Choice>
              <mc:Fallback>
                <p:oleObj name="Equation" r:id="rId5" imgW="1346200" imgH="825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8014" y="3000376"/>
                        <a:ext cx="3959225"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6" name="矩形 8"/>
          <p:cNvSpPr>
            <a:spLocks noChangeArrowheads="1"/>
          </p:cNvSpPr>
          <p:nvPr/>
        </p:nvSpPr>
        <p:spPr bwMode="auto">
          <a:xfrm>
            <a:off x="6096000" y="4572001"/>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t>Simplified form due to</a:t>
            </a:r>
            <a:r>
              <a:rPr lang="zh-CN" altLang="en-US" sz="2400"/>
              <a:t> </a:t>
            </a:r>
            <a:r>
              <a:rPr lang="en-US" altLang="zh-CN" sz="2400"/>
              <a:t>normalization1</a:t>
            </a:r>
            <a:endParaRPr lang="zh-CN" altLang="en-US" sz="2400"/>
          </a:p>
        </p:txBody>
      </p:sp>
      <p:graphicFrame>
        <p:nvGraphicFramePr>
          <p:cNvPr id="2052" name="Object 7"/>
          <p:cNvGraphicFramePr>
            <a:graphicFrameLocks noChangeAspect="1"/>
          </p:cNvGraphicFramePr>
          <p:nvPr/>
        </p:nvGraphicFramePr>
        <p:xfrm>
          <a:off x="6202363" y="3714751"/>
          <a:ext cx="2279650" cy="714375"/>
        </p:xfrm>
        <a:graphic>
          <a:graphicData uri="http://schemas.openxmlformats.org/presentationml/2006/ole">
            <mc:AlternateContent xmlns:mc="http://schemas.openxmlformats.org/markup-compatibility/2006">
              <mc:Choice xmlns:v="urn:schemas-microsoft-com:vml" Requires="v">
                <p:oleObj spid="_x0000_s324644" name="Equation" r:id="rId7" imgW="774364" imgH="241195" progId="Equation.DSMT4">
                  <p:embed/>
                </p:oleObj>
              </mc:Choice>
              <mc:Fallback>
                <p:oleObj name="Equation" r:id="rId7" imgW="774364"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2363" y="3714751"/>
                        <a:ext cx="22796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3" name="Object 8"/>
          <p:cNvGraphicFramePr>
            <a:graphicFrameLocks noChangeAspect="1"/>
          </p:cNvGraphicFramePr>
          <p:nvPr/>
        </p:nvGraphicFramePr>
        <p:xfrm>
          <a:off x="6018213" y="5643564"/>
          <a:ext cx="2989262" cy="714375"/>
        </p:xfrm>
        <a:graphic>
          <a:graphicData uri="http://schemas.openxmlformats.org/presentationml/2006/ole">
            <mc:AlternateContent xmlns:mc="http://schemas.openxmlformats.org/markup-compatibility/2006">
              <mc:Choice xmlns:v="urn:schemas-microsoft-com:vml" Requires="v">
                <p:oleObj spid="_x0000_s324645" name="Equation" r:id="rId9" imgW="1016000" imgH="241300" progId="Equation.DSMT4">
                  <p:embed/>
                </p:oleObj>
              </mc:Choice>
              <mc:Fallback>
                <p:oleObj name="Equation" r:id="rId9" imgW="10160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8213" y="5643564"/>
                        <a:ext cx="29892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7" name="矩形 11"/>
          <p:cNvSpPr>
            <a:spLocks noChangeArrowheads="1"/>
          </p:cNvSpPr>
          <p:nvPr/>
        </p:nvSpPr>
        <p:spPr bwMode="auto">
          <a:xfrm>
            <a:off x="5810250" y="1143000"/>
            <a:ext cx="2078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Desired</a:t>
            </a:r>
            <a:r>
              <a:rPr lang="zh-CN" altLang="en-US"/>
              <a:t> </a:t>
            </a:r>
            <a:r>
              <a:rPr lang="en-US" altLang="zh-CN"/>
              <a:t>Gaussian</a:t>
            </a:r>
            <a:endParaRPr lang="zh-CN" altLang="en-US"/>
          </a:p>
        </p:txBody>
      </p:sp>
      <p:cxnSp>
        <p:nvCxnSpPr>
          <p:cNvPr id="2058" name="直接箭头连接符 13"/>
          <p:cNvCxnSpPr>
            <a:cxnSpLocks noChangeShapeType="1"/>
          </p:cNvCxnSpPr>
          <p:nvPr/>
        </p:nvCxnSpPr>
        <p:spPr bwMode="auto">
          <a:xfrm rot="10800000" flipV="1">
            <a:off x="4881563" y="1428750"/>
            <a:ext cx="857250" cy="3571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59" name="直接箭头连接符 16"/>
          <p:cNvCxnSpPr>
            <a:cxnSpLocks noChangeShapeType="1"/>
          </p:cNvCxnSpPr>
          <p:nvPr/>
        </p:nvCxnSpPr>
        <p:spPr bwMode="auto">
          <a:xfrm rot="10800000">
            <a:off x="3667125" y="4429126"/>
            <a:ext cx="2571750" cy="15716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60" name="直接箭头连接符 18"/>
          <p:cNvCxnSpPr>
            <a:cxnSpLocks noChangeShapeType="1"/>
          </p:cNvCxnSpPr>
          <p:nvPr/>
        </p:nvCxnSpPr>
        <p:spPr bwMode="auto">
          <a:xfrm rot="10800000" flipV="1">
            <a:off x="4738688" y="3857625"/>
            <a:ext cx="1643062" cy="7143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061"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24AB4A-752A-4BC4-996E-6CCA163F7D38}" type="slidenum">
              <a:rPr lang="en-US" altLang="zh-CN">
                <a:latin typeface="Arial Black" panose="020B0A04020102020204" pitchFamily="34" charset="0"/>
              </a:rPr>
              <a:pPr/>
              <a:t>78</a:t>
            </a:fld>
            <a:endParaRPr lang="en-US" altLang="zh-CN">
              <a:latin typeface="Arial Black" panose="020B0A04020102020204" pitchFamily="34" charset="0"/>
            </a:endParaRPr>
          </a:p>
        </p:txBody>
      </p:sp>
    </p:spTree>
    <p:extLst>
      <p:ext uri="{BB962C8B-B14F-4D97-AF65-F5344CB8AC3E}">
        <p14:creationId xmlns:p14="http://schemas.microsoft.com/office/powerpoint/2010/main" val="19379164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8D8637-DA25-496A-903C-ECAC75AF99CE}" type="slidenum">
              <a:rPr lang="en-US" altLang="zh-CN">
                <a:latin typeface="Arial Black" panose="020B0A04020102020204" pitchFamily="34" charset="0"/>
              </a:rPr>
              <a:pPr/>
              <a:t>79</a:t>
            </a:fld>
            <a:endParaRPr lang="en-US" altLang="zh-CN">
              <a:latin typeface="Arial Black" panose="020B0A04020102020204" pitchFamily="34" charset="0"/>
            </a:endParaRPr>
          </a:p>
        </p:txBody>
      </p:sp>
      <p:sp>
        <p:nvSpPr>
          <p:cNvPr id="9" name="椭圆 8"/>
          <p:cNvSpPr>
            <a:spLocks noChangeArrowheads="1"/>
          </p:cNvSpPr>
          <p:nvPr/>
        </p:nvSpPr>
        <p:spPr bwMode="auto">
          <a:xfrm>
            <a:off x="3719514" y="3638551"/>
            <a:ext cx="1584325" cy="1584325"/>
          </a:xfrm>
          <a:prstGeom prst="ellipse">
            <a:avLst/>
          </a:prstGeom>
          <a:solidFill>
            <a:schemeClr val="bg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cxnSp>
        <p:nvCxnSpPr>
          <p:cNvPr id="8196" name="直接箭头连接符 3"/>
          <p:cNvCxnSpPr>
            <a:cxnSpLocks noChangeShapeType="1"/>
          </p:cNvCxnSpPr>
          <p:nvPr/>
        </p:nvCxnSpPr>
        <p:spPr bwMode="auto">
          <a:xfrm flipV="1">
            <a:off x="3287713" y="4357689"/>
            <a:ext cx="4392612" cy="730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7" name="直接箭头连接符 6"/>
          <p:cNvCxnSpPr>
            <a:cxnSpLocks noChangeShapeType="1"/>
          </p:cNvCxnSpPr>
          <p:nvPr/>
        </p:nvCxnSpPr>
        <p:spPr bwMode="auto">
          <a:xfrm flipV="1">
            <a:off x="4511675" y="1484313"/>
            <a:ext cx="0" cy="41767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flipV="1">
            <a:off x="4511676" y="2060576"/>
            <a:ext cx="1044575" cy="2339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199" name="流程图: 接点 12"/>
          <p:cNvSpPr>
            <a:spLocks noChangeArrowheads="1"/>
          </p:cNvSpPr>
          <p:nvPr/>
        </p:nvSpPr>
        <p:spPr bwMode="auto">
          <a:xfrm>
            <a:off x="5483226" y="1993900"/>
            <a:ext cx="144463" cy="133350"/>
          </a:xfrm>
          <a:prstGeom prst="flowChartConnector">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cxnSp>
        <p:nvCxnSpPr>
          <p:cNvPr id="18" name="直接连接符 17"/>
          <p:cNvCxnSpPr>
            <a:cxnSpLocks noChangeShapeType="1"/>
          </p:cNvCxnSpPr>
          <p:nvPr/>
        </p:nvCxnSpPr>
        <p:spPr bwMode="auto">
          <a:xfrm flipV="1">
            <a:off x="4511675" y="2276476"/>
            <a:ext cx="2376488" cy="2124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201" name="流程图: 接点 10"/>
          <p:cNvSpPr>
            <a:spLocks noChangeArrowheads="1"/>
          </p:cNvSpPr>
          <p:nvPr/>
        </p:nvSpPr>
        <p:spPr bwMode="auto">
          <a:xfrm>
            <a:off x="6816726" y="2205038"/>
            <a:ext cx="142875" cy="133350"/>
          </a:xfrm>
          <a:prstGeom prst="flowChartConnector">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8202" name="流程图: 接点 11"/>
          <p:cNvSpPr>
            <a:spLocks noChangeArrowheads="1"/>
          </p:cNvSpPr>
          <p:nvPr/>
        </p:nvSpPr>
        <p:spPr bwMode="auto">
          <a:xfrm>
            <a:off x="6167438" y="2792413"/>
            <a:ext cx="144462" cy="131762"/>
          </a:xfrm>
          <a:prstGeom prst="flowChartConnector">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 name="流程图: 接点 28"/>
          <p:cNvSpPr>
            <a:spLocks noChangeArrowheads="1"/>
          </p:cNvSpPr>
          <p:nvPr/>
        </p:nvSpPr>
        <p:spPr bwMode="auto">
          <a:xfrm>
            <a:off x="4746626" y="3638551"/>
            <a:ext cx="142875" cy="131763"/>
          </a:xfrm>
          <a:prstGeom prst="flowChartConnector">
            <a:avLst/>
          </a:prstGeom>
          <a:solidFill>
            <a:srgbClr val="92D050"/>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 name="流程图: 接点 29"/>
          <p:cNvSpPr>
            <a:spLocks noChangeArrowheads="1"/>
          </p:cNvSpPr>
          <p:nvPr/>
        </p:nvSpPr>
        <p:spPr bwMode="auto">
          <a:xfrm>
            <a:off x="5033963" y="3798888"/>
            <a:ext cx="144462" cy="133350"/>
          </a:xfrm>
          <a:prstGeom prst="flowChartConnector">
            <a:avLst/>
          </a:prstGeom>
          <a:solidFill>
            <a:srgbClr val="92D050"/>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 name="矩形 5"/>
          <p:cNvSpPr>
            <a:spLocks noChangeArrowheads="1"/>
          </p:cNvSpPr>
          <p:nvPr/>
        </p:nvSpPr>
        <p:spPr bwMode="auto">
          <a:xfrm>
            <a:off x="6167438" y="1196976"/>
            <a:ext cx="4500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t>n</a:t>
            </a:r>
            <a:r>
              <a:rPr lang="zh-CN" altLang="en-US" sz="2400"/>
              <a:t>维信息损失至</a:t>
            </a:r>
            <a:r>
              <a:rPr lang="en-US" altLang="zh-CN" sz="2400"/>
              <a:t>(n-1)</a:t>
            </a:r>
            <a:r>
              <a:rPr lang="zh-CN" altLang="en-US" sz="2400"/>
              <a:t>维信息</a:t>
            </a:r>
          </a:p>
        </p:txBody>
      </p:sp>
      <p:sp>
        <p:nvSpPr>
          <p:cNvPr id="8206" name="文本框 1"/>
          <p:cNvSpPr txBox="1">
            <a:spLocks noChangeArrowheads="1"/>
          </p:cNvSpPr>
          <p:nvPr/>
        </p:nvSpPr>
        <p:spPr bwMode="auto">
          <a:xfrm>
            <a:off x="7751763" y="4149725"/>
            <a:ext cx="43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x</a:t>
            </a:r>
            <a:endParaRPr lang="zh-CN" altLang="en-US"/>
          </a:p>
        </p:txBody>
      </p:sp>
      <p:sp>
        <p:nvSpPr>
          <p:cNvPr id="8207" name="文本框 14"/>
          <p:cNvSpPr txBox="1">
            <a:spLocks noChangeArrowheads="1"/>
          </p:cNvSpPr>
          <p:nvPr/>
        </p:nvSpPr>
        <p:spPr bwMode="auto">
          <a:xfrm>
            <a:off x="4346576" y="1147763"/>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y</a:t>
            </a:r>
          </a:p>
        </p:txBody>
      </p:sp>
      <p:sp>
        <p:nvSpPr>
          <p:cNvPr id="8208" name="文本框 15"/>
          <p:cNvSpPr txBox="1">
            <a:spLocks noChangeArrowheads="1"/>
          </p:cNvSpPr>
          <p:nvPr/>
        </p:nvSpPr>
        <p:spPr bwMode="auto">
          <a:xfrm>
            <a:off x="4224338" y="4357689"/>
            <a:ext cx="43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o</a:t>
            </a:r>
            <a:endParaRPr lang="zh-CN" altLang="en-US"/>
          </a:p>
        </p:txBody>
      </p:sp>
    </p:spTree>
    <p:extLst>
      <p:ext uri="{BB962C8B-B14F-4D97-AF65-F5344CB8AC3E}">
        <p14:creationId xmlns:p14="http://schemas.microsoft.com/office/powerpoint/2010/main" val="3135190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ms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6564" y="1628801"/>
            <a:ext cx="5214772" cy="384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回顾：</a:t>
            </a:r>
          </a:p>
          <a:p>
            <a:pPr marL="0" indent="0">
              <a:lnSpc>
                <a:spcPct val="150000"/>
              </a:lnSpc>
              <a:spcBef>
                <a:spcPts val="0"/>
              </a:spcBef>
              <a:buNone/>
            </a:pPr>
            <a:r>
              <a:rPr lang="zh-CN" altLang="en-US" sz="2400" b="1" dirty="0">
                <a:latin typeface="宋体" pitchFamily="2" charset="-122"/>
                <a:ea typeface="宋体" pitchFamily="2" charset="-122"/>
              </a:rPr>
              <a:t>最简单的分段线性分类器：</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把各类划分为若干子类，</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以子类中心作为类别代表</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点，考查新样本到各代表</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点的距离并将它分到最近</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的代表点所代表的类。</a:t>
            </a:r>
          </a:p>
          <a:p>
            <a:pPr marL="0" indent="0">
              <a:lnSpc>
                <a:spcPct val="150000"/>
              </a:lnSpc>
              <a:spcBef>
                <a:spcPts val="0"/>
              </a:spcBef>
              <a:buNone/>
            </a:pP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极端情况，将所有</a:t>
            </a:r>
            <a:r>
              <a:rPr lang="zh-CN" altLang="en-US" sz="2400" b="1" dirty="0">
                <a:latin typeface="Times New Roman" pitchFamily="18" charset="0"/>
                <a:ea typeface="宋体" pitchFamily="2" charset="-122"/>
                <a:cs typeface="Times New Roman" pitchFamily="18" charset="0"/>
              </a:rPr>
              <a:t>样本都作为代表点</a:t>
            </a:r>
            <a:endParaRPr lang="en-US" altLang="zh-CN" sz="2400" b="1" dirty="0">
              <a:latin typeface="Times New Roman" pitchFamily="18" charset="0"/>
              <a:ea typeface="宋体" pitchFamily="2" charset="-122"/>
              <a:cs typeface="Times New Roman" pitchFamily="18" charset="0"/>
            </a:endParaRP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     近邻</a:t>
            </a:r>
            <a:r>
              <a:rPr lang="zh-CN" altLang="en-US" sz="2400" b="1" dirty="0" smtClean="0">
                <a:latin typeface="Times New Roman" pitchFamily="18" charset="0"/>
                <a:ea typeface="宋体" pitchFamily="2" charset="-122"/>
                <a:cs typeface="Times New Roman" pitchFamily="18" charset="0"/>
              </a:rPr>
              <a:t>法       （</a:t>
            </a:r>
            <a:r>
              <a:rPr lang="en-US" altLang="zh-CN" sz="2400" b="1" dirty="0">
                <a:latin typeface="Times New Roman" pitchFamily="18" charset="0"/>
                <a:ea typeface="宋体" pitchFamily="2" charset="-122"/>
                <a:cs typeface="Times New Roman" pitchFamily="18" charset="0"/>
              </a:rPr>
              <a:t>Nearest-Neighbor method</a:t>
            </a:r>
            <a:r>
              <a:rPr lang="zh-CN" altLang="en-US" sz="2400" b="1" dirty="0">
                <a:latin typeface="Times New Roman" pitchFamily="18" charset="0"/>
                <a:ea typeface="宋体" pitchFamily="2" charset="-122"/>
                <a:cs typeface="Times New Roman" pitchFamily="18" charset="0"/>
              </a:rPr>
              <a:t>）</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8</a:t>
            </a:fld>
            <a:endParaRPr lang="en-US" altLang="zh-CN" dirty="0"/>
          </a:p>
        </p:txBody>
      </p:sp>
      <p:sp>
        <p:nvSpPr>
          <p:cNvPr id="2" name="矩形 1"/>
          <p:cNvSpPr/>
          <p:nvPr/>
        </p:nvSpPr>
        <p:spPr>
          <a:xfrm>
            <a:off x="1919536" y="6156012"/>
            <a:ext cx="431528" cy="369332"/>
          </a:xfrm>
          <a:prstGeom prst="rect">
            <a:avLst/>
          </a:prstGeom>
        </p:spPr>
        <p:txBody>
          <a:bodyPr wrap="none">
            <a:spAutoFit/>
          </a:bodyPr>
          <a:lstStyle/>
          <a:p>
            <a:r>
              <a:rPr lang="en-US" altLang="zh-CN" dirty="0">
                <a:sym typeface="Wingdings"/>
              </a:rPr>
              <a:t></a:t>
            </a:r>
            <a:endParaRPr lang="zh-CN" altLang="en-US" dirty="0"/>
          </a:p>
        </p:txBody>
      </p:sp>
      <p:sp>
        <p:nvSpPr>
          <p:cNvPr id="8"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15.3 </a:t>
            </a:r>
            <a:r>
              <a:rPr lang="en-US" altLang="zh-CN" b="1" dirty="0" err="1">
                <a:solidFill>
                  <a:schemeClr val="tx1"/>
                </a:solidFill>
                <a:latin typeface="黑体" pitchFamily="49" charset="-122"/>
                <a:ea typeface="黑体" pitchFamily="49" charset="-122"/>
              </a:rPr>
              <a:t>Kn</a:t>
            </a:r>
            <a:r>
              <a:rPr lang="zh-CN" altLang="zh-CN" b="1" dirty="0">
                <a:solidFill>
                  <a:schemeClr val="tx1"/>
                </a:solidFill>
                <a:latin typeface="黑体" pitchFamily="49" charset="-122"/>
                <a:ea typeface="黑体" pitchFamily="49" charset="-122"/>
              </a:rPr>
              <a:t>近邻估计方法</a:t>
            </a:r>
          </a:p>
        </p:txBody>
      </p:sp>
    </p:spTree>
    <p:extLst>
      <p:ext uri="{BB962C8B-B14F-4D97-AF65-F5344CB8AC3E}">
        <p14:creationId xmlns:p14="http://schemas.microsoft.com/office/powerpoint/2010/main" val="14049125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标题 3"/>
          <p:cNvSpPr>
            <a:spLocks noGrp="1"/>
          </p:cNvSpPr>
          <p:nvPr>
            <p:ph type="title" idx="4294967295"/>
          </p:nvPr>
        </p:nvSpPr>
        <p:spPr>
          <a:xfrm>
            <a:off x="1981200" y="142875"/>
            <a:ext cx="8229600" cy="693837"/>
          </a:xfrm>
        </p:spPr>
        <p:txBody>
          <a:bodyPr/>
          <a:lstStyle/>
          <a:p>
            <a:r>
              <a:rPr lang="en-US" altLang="zh-CN" dirty="0"/>
              <a:t>Activation Function  </a:t>
            </a:r>
            <a:r>
              <a:rPr lang="zh-CN" altLang="en-US" dirty="0"/>
              <a:t>激活函数</a:t>
            </a:r>
          </a:p>
        </p:txBody>
      </p:sp>
      <p:sp>
        <p:nvSpPr>
          <p:cNvPr id="3079"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E8672C-5604-4898-BEA2-6C82891EEEEF}" type="slidenum">
              <a:rPr lang="en-US" altLang="zh-CN">
                <a:latin typeface="Arial Black" panose="020B0A04020102020204" pitchFamily="34" charset="0"/>
              </a:rPr>
              <a:pPr/>
              <a:t>80</a:t>
            </a:fld>
            <a:endParaRPr lang="en-US" altLang="zh-CN">
              <a:latin typeface="Arial Black" panose="020B0A04020102020204" pitchFamily="34" charset="0"/>
            </a:endParaRPr>
          </a:p>
        </p:txBody>
      </p:sp>
      <p:graphicFrame>
        <p:nvGraphicFramePr>
          <p:cNvPr id="3074" name="对象 1"/>
          <p:cNvGraphicFramePr>
            <a:graphicFrameLocks noChangeAspect="1"/>
          </p:cNvGraphicFramePr>
          <p:nvPr/>
        </p:nvGraphicFramePr>
        <p:xfrm>
          <a:off x="2347913" y="1484314"/>
          <a:ext cx="4038600" cy="1081087"/>
        </p:xfrm>
        <a:graphic>
          <a:graphicData uri="http://schemas.openxmlformats.org/presentationml/2006/ole">
            <mc:AlternateContent xmlns:mc="http://schemas.openxmlformats.org/markup-compatibility/2006">
              <mc:Choice xmlns:v="urn:schemas-microsoft-com:vml" Requires="v">
                <p:oleObj spid="_x0000_s325666" name="Equation" r:id="rId3" imgW="1803400" imgH="482600" progId="Equation.DSMT4">
                  <p:embed/>
                </p:oleObj>
              </mc:Choice>
              <mc:Fallback>
                <p:oleObj name="Equation" r:id="rId3" imgW="18034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913" y="1484314"/>
                        <a:ext cx="40386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对象 2"/>
          <p:cNvGraphicFramePr>
            <a:graphicFrameLocks noChangeAspect="1"/>
          </p:cNvGraphicFramePr>
          <p:nvPr/>
        </p:nvGraphicFramePr>
        <p:xfrm>
          <a:off x="2351088" y="2997200"/>
          <a:ext cx="3778250" cy="700088"/>
        </p:xfrm>
        <a:graphic>
          <a:graphicData uri="http://schemas.openxmlformats.org/presentationml/2006/ole">
            <mc:AlternateContent xmlns:mc="http://schemas.openxmlformats.org/markup-compatibility/2006">
              <mc:Choice xmlns:v="urn:schemas-microsoft-com:vml" Requires="v">
                <p:oleObj spid="_x0000_s325667" name="Equation" r:id="rId5" imgW="1231366" imgH="228501" progId="Equation.DSMT4">
                  <p:embed/>
                </p:oleObj>
              </mc:Choice>
              <mc:Fallback>
                <p:oleObj name="Equation" r:id="rId5" imgW="123136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2997200"/>
                        <a:ext cx="37782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 name="对象 3"/>
          <p:cNvGraphicFramePr>
            <a:graphicFrameLocks noChangeAspect="1"/>
          </p:cNvGraphicFramePr>
          <p:nvPr/>
        </p:nvGraphicFramePr>
        <p:xfrm>
          <a:off x="2351089" y="3933826"/>
          <a:ext cx="3667125" cy="701675"/>
        </p:xfrm>
        <a:graphic>
          <a:graphicData uri="http://schemas.openxmlformats.org/presentationml/2006/ole">
            <mc:AlternateContent xmlns:mc="http://schemas.openxmlformats.org/markup-compatibility/2006">
              <mc:Choice xmlns:v="urn:schemas-microsoft-com:vml" Requires="v">
                <p:oleObj spid="_x0000_s325668" name="Equation" r:id="rId7" imgW="1193800" imgH="228600" progId="Equation.DSMT4">
                  <p:embed/>
                </p:oleObj>
              </mc:Choice>
              <mc:Fallback>
                <p:oleObj name="Equation" r:id="rId7" imgW="11938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089" y="3933826"/>
                        <a:ext cx="3667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3544889" y="5084764"/>
          <a:ext cx="4948237" cy="701675"/>
        </p:xfrm>
        <a:graphic>
          <a:graphicData uri="http://schemas.openxmlformats.org/presentationml/2006/ole">
            <mc:AlternateContent xmlns:mc="http://schemas.openxmlformats.org/markup-compatibility/2006">
              <mc:Choice xmlns:v="urn:schemas-microsoft-com:vml" Requires="v">
                <p:oleObj spid="_x0000_s325669" name="Equation" r:id="rId9" imgW="1701800" imgH="241300" progId="Equation.DSMT4">
                  <p:embed/>
                </p:oleObj>
              </mc:Choice>
              <mc:Fallback>
                <p:oleObj name="Equation" r:id="rId9" imgW="17018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4889" y="5084764"/>
                        <a:ext cx="4948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8" name="直接箭头连接符 16"/>
          <p:cNvCxnSpPr>
            <a:cxnSpLocks noChangeShapeType="1"/>
          </p:cNvCxnSpPr>
          <p:nvPr/>
        </p:nvCxnSpPr>
        <p:spPr bwMode="auto">
          <a:xfrm>
            <a:off x="4295775" y="4437063"/>
            <a:ext cx="2090738" cy="7921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230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idx="4294967295"/>
          </p:nvPr>
        </p:nvSpPr>
        <p:spPr>
          <a:xfrm>
            <a:off x="1955800" y="155575"/>
            <a:ext cx="7772400" cy="606425"/>
          </a:xfrm>
        </p:spPr>
        <p:txBody>
          <a:bodyPr/>
          <a:lstStyle/>
          <a:p>
            <a:r>
              <a:rPr lang="en-US" altLang="zh-CN" b="1" dirty="0"/>
              <a:t>Probabilistic Neural Networks</a:t>
            </a:r>
            <a:endParaRPr lang="zh-CN" altLang="en-US" dirty="0"/>
          </a:p>
        </p:txBody>
      </p:sp>
      <p:grpSp>
        <p:nvGrpSpPr>
          <p:cNvPr id="4103" name="Group 3"/>
          <p:cNvGrpSpPr>
            <a:grpSpLocks/>
          </p:cNvGrpSpPr>
          <p:nvPr/>
        </p:nvGrpSpPr>
        <p:grpSpPr bwMode="auto">
          <a:xfrm>
            <a:off x="2667000" y="1587500"/>
            <a:ext cx="4572000" cy="3100388"/>
            <a:chOff x="0" y="0"/>
            <a:chExt cx="3366" cy="1953"/>
          </a:xfrm>
        </p:grpSpPr>
        <p:grpSp>
          <p:nvGrpSpPr>
            <p:cNvPr id="4137" name="Group 4"/>
            <p:cNvGrpSpPr>
              <a:grpSpLocks/>
            </p:cNvGrpSpPr>
            <p:nvPr/>
          </p:nvGrpSpPr>
          <p:grpSpPr bwMode="auto">
            <a:xfrm>
              <a:off x="70" y="312"/>
              <a:ext cx="768" cy="1488"/>
              <a:chOff x="0" y="0"/>
              <a:chExt cx="768" cy="1488"/>
            </a:xfrm>
          </p:grpSpPr>
          <p:sp>
            <p:nvSpPr>
              <p:cNvPr id="4161" name="Rectangle 5"/>
              <p:cNvSpPr>
                <a:spLocks noChangeArrowheads="1"/>
              </p:cNvSpPr>
              <p:nvPr/>
            </p:nvSpPr>
            <p:spPr bwMode="auto">
              <a:xfrm>
                <a:off x="0" y="0"/>
                <a:ext cx="768" cy="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a:p>
                <a:pPr algn="ctr" eaLnBrk="1" hangingPunct="1">
                  <a:buFont typeface="Arial" panose="020B0604020202020204" pitchFamily="34" charset="0"/>
                  <a:buNone/>
                </a:pPr>
                <a:endParaRPr lang="zh-CN" altLang="en-US"/>
              </a:p>
            </p:txBody>
          </p:sp>
          <p:sp>
            <p:nvSpPr>
              <p:cNvPr id="4162" name="Text Box 6"/>
              <p:cNvSpPr txBox="1">
                <a:spLocks noChangeArrowheads="1"/>
              </p:cNvSpPr>
              <p:nvPr/>
            </p:nvSpPr>
            <p:spPr bwMode="auto">
              <a:xfrm>
                <a:off x="189" y="48"/>
                <a:ext cx="29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en-US" altLang="zh-CN" sz="2000" baseline="-25000"/>
                  <a:t>x1i</a:t>
                </a:r>
              </a:p>
            </p:txBody>
          </p:sp>
          <p:sp>
            <p:nvSpPr>
              <p:cNvPr id="4163" name="Text Box 8"/>
              <p:cNvSpPr txBox="1">
                <a:spLocks noChangeArrowheads="1"/>
              </p:cNvSpPr>
              <p:nvPr/>
            </p:nvSpPr>
            <p:spPr bwMode="auto">
              <a:xfrm>
                <a:off x="217" y="1238"/>
                <a:ext cx="13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2000" baseline="-25000"/>
              </a:p>
            </p:txBody>
          </p:sp>
          <p:sp>
            <p:nvSpPr>
              <p:cNvPr id="4164" name="Text Box 9"/>
              <p:cNvSpPr txBox="1">
                <a:spLocks noChangeArrowheads="1"/>
              </p:cNvSpPr>
              <p:nvPr/>
            </p:nvSpPr>
            <p:spPr bwMode="auto">
              <a:xfrm>
                <a:off x="240" y="432"/>
                <a:ext cx="20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t>.</a:t>
                </a:r>
              </a:p>
              <a:p>
                <a:pPr eaLnBrk="1" hangingPunct="1">
                  <a:buFont typeface="Arial" panose="020B0604020202020204" pitchFamily="34" charset="0"/>
                  <a:buNone/>
                </a:pPr>
                <a:endParaRPr lang="zh-CN" altLang="en-US" sz="2800"/>
              </a:p>
            </p:txBody>
          </p:sp>
          <p:sp>
            <p:nvSpPr>
              <p:cNvPr id="4165" name="Text Box 7"/>
              <p:cNvSpPr txBox="1">
                <a:spLocks noChangeArrowheads="1"/>
              </p:cNvSpPr>
              <p:nvPr/>
            </p:nvSpPr>
            <p:spPr bwMode="auto">
              <a:xfrm>
                <a:off x="206" y="336"/>
                <a:ext cx="29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en-US" altLang="zh-CN" sz="2000" baseline="-25000"/>
                  <a:t>x2i</a:t>
                </a:r>
              </a:p>
            </p:txBody>
          </p:sp>
        </p:grpSp>
        <p:sp>
          <p:nvSpPr>
            <p:cNvPr id="4138" name="Rectangle 10"/>
            <p:cNvSpPr>
              <a:spLocks noChangeArrowheads="1"/>
            </p:cNvSpPr>
            <p:nvPr/>
          </p:nvSpPr>
          <p:spPr bwMode="auto">
            <a:xfrm>
              <a:off x="2230" y="312"/>
              <a:ext cx="768" cy="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a:p>
              <a:pPr algn="ctr" eaLnBrk="1" hangingPunct="1">
                <a:buFont typeface="Arial" panose="020B0604020202020204" pitchFamily="34" charset="0"/>
                <a:buNone/>
              </a:pPr>
              <a:endParaRPr lang="zh-CN" altLang="en-US"/>
            </a:p>
          </p:txBody>
        </p:sp>
        <p:sp>
          <p:nvSpPr>
            <p:cNvPr id="4139" name="Text Box 11"/>
            <p:cNvSpPr txBox="1">
              <a:spLocks noChangeArrowheads="1"/>
            </p:cNvSpPr>
            <p:nvPr/>
          </p:nvSpPr>
          <p:spPr bwMode="auto">
            <a:xfrm>
              <a:off x="2447" y="360"/>
              <a:ext cx="3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t>p</a:t>
              </a:r>
              <a:r>
                <a:rPr lang="en-US" altLang="zh-CN" sz="2000" baseline="-25000"/>
                <a:t>1</a:t>
              </a:r>
            </a:p>
          </p:txBody>
        </p:sp>
        <p:sp>
          <p:nvSpPr>
            <p:cNvPr id="4140" name="Text Box 12"/>
            <p:cNvSpPr txBox="1">
              <a:spLocks noChangeArrowheads="1"/>
            </p:cNvSpPr>
            <p:nvPr/>
          </p:nvSpPr>
          <p:spPr bwMode="auto">
            <a:xfrm>
              <a:off x="2447" y="648"/>
              <a:ext cx="3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t>p</a:t>
              </a:r>
              <a:r>
                <a:rPr lang="en-US" altLang="zh-CN" sz="2000" baseline="-25000"/>
                <a:t>2</a:t>
              </a:r>
            </a:p>
          </p:txBody>
        </p:sp>
        <p:sp>
          <p:nvSpPr>
            <p:cNvPr id="4141" name="Text Box 13"/>
            <p:cNvSpPr txBox="1">
              <a:spLocks noChangeArrowheads="1"/>
            </p:cNvSpPr>
            <p:nvPr/>
          </p:nvSpPr>
          <p:spPr bwMode="auto">
            <a:xfrm>
              <a:off x="2447" y="1550"/>
              <a:ext cx="3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t>p</a:t>
              </a:r>
              <a:r>
                <a:rPr lang="en-US" altLang="zh-CN" sz="2000" baseline="-25000"/>
                <a:t>n</a:t>
              </a:r>
            </a:p>
          </p:txBody>
        </p:sp>
        <p:sp>
          <p:nvSpPr>
            <p:cNvPr id="4142" name="Text Box 14"/>
            <p:cNvSpPr txBox="1">
              <a:spLocks noChangeArrowheads="1"/>
            </p:cNvSpPr>
            <p:nvPr/>
          </p:nvSpPr>
          <p:spPr bwMode="auto">
            <a:xfrm>
              <a:off x="2470" y="744"/>
              <a:ext cx="209"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t>.</a:t>
              </a:r>
            </a:p>
            <a:p>
              <a:pPr eaLnBrk="1" hangingPunct="1">
                <a:buFont typeface="Arial" panose="020B0604020202020204" pitchFamily="34" charset="0"/>
                <a:buNone/>
              </a:pPr>
              <a:r>
                <a:rPr lang="zh-CN" altLang="en-US" sz="2800"/>
                <a:t>.</a:t>
              </a:r>
            </a:p>
            <a:p>
              <a:pPr eaLnBrk="1" hangingPunct="1">
                <a:buFont typeface="Arial" panose="020B0604020202020204" pitchFamily="34" charset="0"/>
                <a:buNone/>
              </a:pPr>
              <a:r>
                <a:rPr lang="zh-CN" altLang="en-US" sz="2800"/>
                <a:t>.</a:t>
              </a:r>
            </a:p>
          </p:txBody>
        </p:sp>
        <p:sp>
          <p:nvSpPr>
            <p:cNvPr id="4143" name="Text Box 15"/>
            <p:cNvSpPr txBox="1">
              <a:spLocks noChangeArrowheads="1"/>
            </p:cNvSpPr>
            <p:nvPr/>
          </p:nvSpPr>
          <p:spPr bwMode="auto">
            <a:xfrm>
              <a:off x="0" y="24"/>
              <a:ext cx="9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t>Input unit</a:t>
              </a:r>
            </a:p>
          </p:txBody>
        </p:sp>
        <p:sp>
          <p:nvSpPr>
            <p:cNvPr id="4144" name="Text Box 16"/>
            <p:cNvSpPr txBox="1">
              <a:spLocks noChangeArrowheads="1"/>
            </p:cNvSpPr>
            <p:nvPr/>
          </p:nvSpPr>
          <p:spPr bwMode="auto">
            <a:xfrm>
              <a:off x="2051" y="0"/>
              <a:ext cx="13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t>Patterns</a:t>
              </a:r>
              <a:r>
                <a:rPr lang="zh-CN" altLang="en-US" sz="2000"/>
                <a:t> </a:t>
              </a:r>
              <a:r>
                <a:rPr lang="en-US" altLang="zh-CN" sz="2000"/>
                <a:t>units</a:t>
              </a:r>
            </a:p>
          </p:txBody>
        </p:sp>
        <p:sp>
          <p:nvSpPr>
            <p:cNvPr id="4145" name="Text Box 17"/>
            <p:cNvSpPr txBox="1">
              <a:spLocks noChangeArrowheads="1"/>
            </p:cNvSpPr>
            <p:nvPr/>
          </p:nvSpPr>
          <p:spPr bwMode="auto">
            <a:xfrm>
              <a:off x="454" y="69"/>
              <a:ext cx="387"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46" name="Text Box 18"/>
            <p:cNvSpPr txBox="1">
              <a:spLocks noChangeArrowheads="1"/>
            </p:cNvSpPr>
            <p:nvPr/>
          </p:nvSpPr>
          <p:spPr bwMode="auto">
            <a:xfrm>
              <a:off x="454" y="953"/>
              <a:ext cx="387"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47" name="Text Box 19"/>
            <p:cNvSpPr txBox="1">
              <a:spLocks noChangeArrowheads="1"/>
            </p:cNvSpPr>
            <p:nvPr/>
          </p:nvSpPr>
          <p:spPr bwMode="auto">
            <a:xfrm>
              <a:off x="2237" y="964"/>
              <a:ext cx="387"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48" name="Text Box 20"/>
            <p:cNvSpPr txBox="1">
              <a:spLocks noChangeArrowheads="1"/>
            </p:cNvSpPr>
            <p:nvPr/>
          </p:nvSpPr>
          <p:spPr bwMode="auto">
            <a:xfrm>
              <a:off x="2285" y="69"/>
              <a:ext cx="387"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49" name="Line 21"/>
            <p:cNvSpPr>
              <a:spLocks noChangeShapeType="1"/>
            </p:cNvSpPr>
            <p:nvPr/>
          </p:nvSpPr>
          <p:spPr bwMode="auto">
            <a:xfrm>
              <a:off x="646" y="504"/>
              <a:ext cx="1728" cy="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0" name="Line 22"/>
            <p:cNvSpPr>
              <a:spLocks noChangeShapeType="1"/>
            </p:cNvSpPr>
            <p:nvPr/>
          </p:nvSpPr>
          <p:spPr bwMode="auto">
            <a:xfrm>
              <a:off x="646" y="504"/>
              <a:ext cx="1728" cy="288"/>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1" name="Line 23"/>
            <p:cNvSpPr>
              <a:spLocks noChangeShapeType="1"/>
            </p:cNvSpPr>
            <p:nvPr/>
          </p:nvSpPr>
          <p:spPr bwMode="auto">
            <a:xfrm>
              <a:off x="646" y="504"/>
              <a:ext cx="1728" cy="120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2" name="Line 24"/>
            <p:cNvSpPr>
              <a:spLocks noChangeShapeType="1"/>
            </p:cNvSpPr>
            <p:nvPr/>
          </p:nvSpPr>
          <p:spPr bwMode="auto">
            <a:xfrm flipV="1">
              <a:off x="646" y="552"/>
              <a:ext cx="1680" cy="24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3" name="Line 25"/>
            <p:cNvSpPr>
              <a:spLocks noChangeShapeType="1"/>
            </p:cNvSpPr>
            <p:nvPr/>
          </p:nvSpPr>
          <p:spPr bwMode="auto">
            <a:xfrm>
              <a:off x="646" y="792"/>
              <a:ext cx="1680" cy="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4" name="Line 26"/>
            <p:cNvSpPr>
              <a:spLocks noChangeShapeType="1"/>
            </p:cNvSpPr>
            <p:nvPr/>
          </p:nvSpPr>
          <p:spPr bwMode="auto">
            <a:xfrm>
              <a:off x="646" y="792"/>
              <a:ext cx="1728" cy="912"/>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5" name="Line 27"/>
            <p:cNvSpPr>
              <a:spLocks noChangeShapeType="1"/>
            </p:cNvSpPr>
            <p:nvPr/>
          </p:nvSpPr>
          <p:spPr bwMode="auto">
            <a:xfrm flipV="1">
              <a:off x="646" y="552"/>
              <a:ext cx="1680" cy="1104"/>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6" name="Line 28"/>
            <p:cNvSpPr>
              <a:spLocks noChangeShapeType="1"/>
            </p:cNvSpPr>
            <p:nvPr/>
          </p:nvSpPr>
          <p:spPr bwMode="auto">
            <a:xfrm flipV="1">
              <a:off x="646" y="809"/>
              <a:ext cx="1776" cy="89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 name="Line 29"/>
            <p:cNvSpPr>
              <a:spLocks noChangeShapeType="1"/>
            </p:cNvSpPr>
            <p:nvPr/>
          </p:nvSpPr>
          <p:spPr bwMode="auto">
            <a:xfrm>
              <a:off x="646" y="1704"/>
              <a:ext cx="1728" cy="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8" name="Text Box 30"/>
            <p:cNvSpPr txBox="1">
              <a:spLocks noChangeArrowheads="1"/>
            </p:cNvSpPr>
            <p:nvPr/>
          </p:nvSpPr>
          <p:spPr bwMode="auto">
            <a:xfrm>
              <a:off x="1367" y="1599"/>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W</a:t>
              </a:r>
              <a:r>
                <a:rPr lang="en-US" altLang="zh-CN" baseline="-25000"/>
                <a:t>dn</a:t>
              </a:r>
            </a:p>
          </p:txBody>
        </p:sp>
        <p:sp>
          <p:nvSpPr>
            <p:cNvPr id="4159" name="Text Box 31"/>
            <p:cNvSpPr txBox="1">
              <a:spLocks noChangeArrowheads="1"/>
            </p:cNvSpPr>
            <p:nvPr/>
          </p:nvSpPr>
          <p:spPr bwMode="auto">
            <a:xfrm>
              <a:off x="1736" y="969"/>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W</a:t>
              </a:r>
              <a:r>
                <a:rPr lang="en-US" altLang="zh-CN" baseline="-25000"/>
                <a:t>d2</a:t>
              </a:r>
            </a:p>
          </p:txBody>
        </p:sp>
        <p:sp>
          <p:nvSpPr>
            <p:cNvPr id="4160" name="Text Box 32"/>
            <p:cNvSpPr txBox="1">
              <a:spLocks noChangeArrowheads="1"/>
            </p:cNvSpPr>
            <p:nvPr/>
          </p:nvSpPr>
          <p:spPr bwMode="auto">
            <a:xfrm>
              <a:off x="1315" y="339"/>
              <a:ext cx="4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W</a:t>
              </a:r>
              <a:r>
                <a:rPr lang="en-US" altLang="zh-CN" baseline="-25000"/>
                <a:t>11</a:t>
              </a:r>
            </a:p>
          </p:txBody>
        </p:sp>
      </p:grpSp>
      <p:sp>
        <p:nvSpPr>
          <p:cNvPr id="4104" name="Rectangle 16"/>
          <p:cNvSpPr>
            <a:spLocks noChangeArrowheads="1"/>
          </p:cNvSpPr>
          <p:nvPr/>
        </p:nvSpPr>
        <p:spPr bwMode="auto">
          <a:xfrm>
            <a:off x="8621713" y="2044700"/>
            <a:ext cx="1219200" cy="24003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105" name="Text Box 17"/>
          <p:cNvSpPr txBox="1">
            <a:spLocks noChangeArrowheads="1"/>
          </p:cNvSpPr>
          <p:nvPr/>
        </p:nvSpPr>
        <p:spPr bwMode="auto">
          <a:xfrm>
            <a:off x="9009063" y="2116138"/>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a:solidFill>
                  <a:srgbClr val="000000"/>
                </a:solidFill>
                <a:sym typeface="Symbol" panose="05050102010706020507" pitchFamily="18" charset="2"/>
              </a:rPr>
              <a:t></a:t>
            </a:r>
            <a:r>
              <a:rPr lang="zh-CN" altLang="en-US" sz="2000" baseline="-25000">
                <a:solidFill>
                  <a:srgbClr val="000000"/>
                </a:solidFill>
                <a:sym typeface="Symbol" panose="05050102010706020507" pitchFamily="18" charset="2"/>
              </a:rPr>
              <a:t>1</a:t>
            </a:r>
            <a:endParaRPr lang="zh-CN" altLang="en-US" sz="2000" baseline="-25000">
              <a:solidFill>
                <a:srgbClr val="000000"/>
              </a:solidFill>
            </a:endParaRPr>
          </a:p>
        </p:txBody>
      </p:sp>
      <p:sp>
        <p:nvSpPr>
          <p:cNvPr id="4106" name="Text Box 19"/>
          <p:cNvSpPr txBox="1">
            <a:spLocks noChangeArrowheads="1"/>
          </p:cNvSpPr>
          <p:nvPr/>
        </p:nvSpPr>
        <p:spPr bwMode="auto">
          <a:xfrm>
            <a:off x="9002713" y="3992563"/>
            <a:ext cx="665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a:sym typeface="Symbol" panose="05050102010706020507" pitchFamily="18" charset="2"/>
              </a:rPr>
              <a:t></a:t>
            </a:r>
            <a:r>
              <a:rPr lang="en-US" altLang="zh-CN" sz="1200">
                <a:sym typeface="Symbol" panose="05050102010706020507" pitchFamily="18" charset="2"/>
              </a:rPr>
              <a:t>c</a:t>
            </a:r>
            <a:r>
              <a:rPr lang="en-US" altLang="zh-CN" sz="1200" baseline="-25000">
                <a:solidFill>
                  <a:schemeClr val="bg1"/>
                </a:solidFill>
                <a:sym typeface="Symbol" panose="05050102010706020507" pitchFamily="18" charset="2"/>
              </a:rPr>
              <a:t>c</a:t>
            </a:r>
            <a:endParaRPr lang="en-US" altLang="zh-CN" sz="2000" baseline="-25000">
              <a:solidFill>
                <a:schemeClr val="bg1"/>
              </a:solidFill>
            </a:endParaRPr>
          </a:p>
        </p:txBody>
      </p:sp>
      <p:sp>
        <p:nvSpPr>
          <p:cNvPr id="4107" name="Text Box 20"/>
          <p:cNvSpPr txBox="1">
            <a:spLocks noChangeArrowheads="1"/>
          </p:cNvSpPr>
          <p:nvPr/>
        </p:nvSpPr>
        <p:spPr bwMode="auto">
          <a:xfrm>
            <a:off x="8632825" y="3105150"/>
            <a:ext cx="5261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solidFill>
                  <a:srgbClr val="000000"/>
                </a:solidFill>
              </a:rPr>
              <a:t>.</a:t>
            </a:r>
          </a:p>
        </p:txBody>
      </p:sp>
      <p:sp>
        <p:nvSpPr>
          <p:cNvPr id="4108" name="Text Box 23"/>
          <p:cNvSpPr txBox="1">
            <a:spLocks noChangeArrowheads="1"/>
          </p:cNvSpPr>
          <p:nvPr/>
        </p:nvSpPr>
        <p:spPr bwMode="auto">
          <a:xfrm>
            <a:off x="8596314" y="1268414"/>
            <a:ext cx="1284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a:t>Category </a:t>
            </a:r>
          </a:p>
          <a:p>
            <a:pPr eaLnBrk="1" hangingPunct="1">
              <a:buFont typeface="Arial" panose="020B0604020202020204" pitchFamily="34" charset="0"/>
              <a:buNone/>
            </a:pPr>
            <a:r>
              <a:rPr lang="en-US" altLang="zh-CN" sz="2000"/>
              <a:t>units</a:t>
            </a:r>
          </a:p>
        </p:txBody>
      </p:sp>
      <p:sp>
        <p:nvSpPr>
          <p:cNvPr id="4109" name="Text Box 24"/>
          <p:cNvSpPr txBox="1">
            <a:spLocks noChangeArrowheads="1"/>
          </p:cNvSpPr>
          <p:nvPr/>
        </p:nvSpPr>
        <p:spPr bwMode="auto">
          <a:xfrm>
            <a:off x="9024939" y="2697164"/>
            <a:ext cx="2825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rgbClr val="000000"/>
                </a:solidFill>
              </a:rPr>
              <a:t>.</a:t>
            </a:r>
          </a:p>
          <a:p>
            <a:pPr eaLnBrk="1" hangingPunct="1">
              <a:buFont typeface="Arial" panose="020B0604020202020204" pitchFamily="34" charset="0"/>
              <a:buNone/>
            </a:pPr>
            <a:r>
              <a:rPr lang="zh-CN" altLang="en-US" sz="2800">
                <a:solidFill>
                  <a:srgbClr val="000000"/>
                </a:solidFill>
              </a:rPr>
              <a:t>.</a:t>
            </a:r>
          </a:p>
          <a:p>
            <a:pPr eaLnBrk="1" hangingPunct="1">
              <a:buFont typeface="Arial" panose="020B0604020202020204" pitchFamily="34" charset="0"/>
              <a:buNone/>
            </a:pPr>
            <a:r>
              <a:rPr lang="zh-CN" altLang="en-US" sz="2800">
                <a:solidFill>
                  <a:srgbClr val="000000"/>
                </a:solidFill>
              </a:rPr>
              <a:t>.</a:t>
            </a:r>
          </a:p>
        </p:txBody>
      </p:sp>
      <p:sp>
        <p:nvSpPr>
          <p:cNvPr id="4110" name="Line 27"/>
          <p:cNvSpPr>
            <a:spLocks noChangeShapeType="1"/>
          </p:cNvSpPr>
          <p:nvPr/>
        </p:nvSpPr>
        <p:spPr bwMode="auto">
          <a:xfrm flipV="1">
            <a:off x="6024563" y="2335213"/>
            <a:ext cx="2825750" cy="762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1" name="Line 28"/>
          <p:cNvSpPr>
            <a:spLocks noChangeShapeType="1"/>
          </p:cNvSpPr>
          <p:nvPr/>
        </p:nvSpPr>
        <p:spPr bwMode="auto">
          <a:xfrm>
            <a:off x="6024563" y="2911476"/>
            <a:ext cx="2857500" cy="1357313"/>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2" name="Line 29"/>
          <p:cNvSpPr>
            <a:spLocks noChangeShapeType="1"/>
          </p:cNvSpPr>
          <p:nvPr/>
        </p:nvSpPr>
        <p:spPr bwMode="auto">
          <a:xfrm flipV="1">
            <a:off x="5953126" y="2339976"/>
            <a:ext cx="2805113" cy="1928813"/>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3" name="Text Box 18"/>
          <p:cNvSpPr txBox="1">
            <a:spLocks noChangeArrowheads="1"/>
          </p:cNvSpPr>
          <p:nvPr/>
        </p:nvSpPr>
        <p:spPr bwMode="auto">
          <a:xfrm>
            <a:off x="8977313" y="2657475"/>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a:sym typeface="Symbol" panose="05050102010706020507" pitchFamily="18" charset="2"/>
              </a:rPr>
              <a:t></a:t>
            </a:r>
            <a:r>
              <a:rPr lang="zh-CN" altLang="en-US" sz="2000" baseline="-25000">
                <a:sym typeface="Symbol" panose="05050102010706020507" pitchFamily="18" charset="2"/>
              </a:rPr>
              <a:t>2</a:t>
            </a:r>
            <a:endParaRPr lang="zh-CN" altLang="en-US" sz="2000" baseline="-25000"/>
          </a:p>
        </p:txBody>
      </p:sp>
      <p:sp>
        <p:nvSpPr>
          <p:cNvPr id="4114" name="Text Box 22"/>
          <p:cNvSpPr txBox="1">
            <a:spLocks noChangeArrowheads="1"/>
          </p:cNvSpPr>
          <p:nvPr/>
        </p:nvSpPr>
        <p:spPr bwMode="auto">
          <a:xfrm>
            <a:off x="8596314" y="1627189"/>
            <a:ext cx="5222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15" name="Text Box 17"/>
          <p:cNvSpPr txBox="1">
            <a:spLocks noChangeArrowheads="1"/>
          </p:cNvSpPr>
          <p:nvPr/>
        </p:nvSpPr>
        <p:spPr bwMode="auto">
          <a:xfrm>
            <a:off x="3238501" y="1196975"/>
            <a:ext cx="5254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16" name="Text Box 17"/>
          <p:cNvSpPr txBox="1">
            <a:spLocks noChangeArrowheads="1"/>
          </p:cNvSpPr>
          <p:nvPr/>
        </p:nvSpPr>
        <p:spPr bwMode="auto">
          <a:xfrm>
            <a:off x="5713413" y="1270000"/>
            <a:ext cx="5254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17" name="Text Box 17"/>
          <p:cNvSpPr txBox="1">
            <a:spLocks noChangeArrowheads="1"/>
          </p:cNvSpPr>
          <p:nvPr/>
        </p:nvSpPr>
        <p:spPr bwMode="auto">
          <a:xfrm>
            <a:off x="8596313" y="1198564"/>
            <a:ext cx="5254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18" name="下箭头 54"/>
          <p:cNvSpPr>
            <a:spLocks noChangeArrowheads="1"/>
          </p:cNvSpPr>
          <p:nvPr/>
        </p:nvSpPr>
        <p:spPr bwMode="auto">
          <a:xfrm rot="-5400000">
            <a:off x="2317750" y="2927350"/>
            <a:ext cx="484188" cy="477838"/>
          </a:xfrm>
          <a:prstGeom prst="downArrow">
            <a:avLst>
              <a:gd name="adj1" fmla="val 50000"/>
              <a:gd name="adj2" fmla="val 50000"/>
            </a:avLst>
          </a:prstGeom>
          <a:solidFill>
            <a:schemeClr val="accent1"/>
          </a:solidFill>
          <a:ln w="12700" cap="sq">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119" name="Text Box 16"/>
          <p:cNvSpPr txBox="1">
            <a:spLocks noChangeArrowheads="1"/>
          </p:cNvSpPr>
          <p:nvPr/>
        </p:nvSpPr>
        <p:spPr bwMode="auto">
          <a:xfrm>
            <a:off x="3963989" y="1628775"/>
            <a:ext cx="1627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d+2×n</a:t>
            </a:r>
            <a:r>
              <a:rPr lang="zh-CN" altLang="en-US"/>
              <a:t>个连接</a:t>
            </a:r>
            <a:endParaRPr lang="en-US" altLang="zh-CN"/>
          </a:p>
        </p:txBody>
      </p:sp>
      <p:sp>
        <p:nvSpPr>
          <p:cNvPr id="4120" name="Text Box 16"/>
          <p:cNvSpPr txBox="1">
            <a:spLocks noChangeArrowheads="1"/>
          </p:cNvSpPr>
          <p:nvPr/>
        </p:nvSpPr>
        <p:spPr bwMode="auto">
          <a:xfrm>
            <a:off x="7239000" y="1628775"/>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n</a:t>
            </a:r>
            <a:r>
              <a:rPr lang="zh-CN" altLang="en-US"/>
              <a:t>个连接</a:t>
            </a:r>
            <a:endParaRPr lang="en-US" altLang="zh-CN"/>
          </a:p>
        </p:txBody>
      </p:sp>
      <p:sp>
        <p:nvSpPr>
          <p:cNvPr id="4121" name="Text Box 45"/>
          <p:cNvSpPr txBox="1">
            <a:spLocks noChangeArrowheads="1"/>
          </p:cNvSpPr>
          <p:nvPr/>
        </p:nvSpPr>
        <p:spPr bwMode="auto">
          <a:xfrm>
            <a:off x="4452939" y="5805488"/>
            <a:ext cx="3952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t>Modifiable weights (trained)</a:t>
            </a:r>
          </a:p>
        </p:txBody>
      </p:sp>
      <p:sp>
        <p:nvSpPr>
          <p:cNvPr id="4122" name="Text Box 1066"/>
          <p:cNvSpPr txBox="1">
            <a:spLocks noChangeArrowheads="1"/>
          </p:cNvSpPr>
          <p:nvPr/>
        </p:nvSpPr>
        <p:spPr bwMode="auto">
          <a:xfrm>
            <a:off x="7167564" y="2159000"/>
            <a:ext cx="471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a</a:t>
            </a:r>
            <a:r>
              <a:rPr lang="en-US" altLang="zh-CN" baseline="-25000"/>
              <a:t>11</a:t>
            </a:r>
          </a:p>
        </p:txBody>
      </p:sp>
      <p:sp>
        <p:nvSpPr>
          <p:cNvPr id="4123" name="Text Box 1067"/>
          <p:cNvSpPr txBox="1">
            <a:spLocks noChangeArrowheads="1"/>
          </p:cNvSpPr>
          <p:nvPr/>
        </p:nvSpPr>
        <p:spPr bwMode="auto">
          <a:xfrm>
            <a:off x="7596189" y="3516313"/>
            <a:ext cx="471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a</a:t>
            </a:r>
            <a:r>
              <a:rPr lang="en-US" altLang="zh-CN" baseline="-25000"/>
              <a:t>2c</a:t>
            </a:r>
          </a:p>
        </p:txBody>
      </p:sp>
      <p:sp>
        <p:nvSpPr>
          <p:cNvPr id="4124" name="Text Box 1067"/>
          <p:cNvSpPr txBox="1">
            <a:spLocks noChangeArrowheads="1"/>
          </p:cNvSpPr>
          <p:nvPr/>
        </p:nvSpPr>
        <p:spPr bwMode="auto">
          <a:xfrm>
            <a:off x="7524750" y="2873375"/>
            <a:ext cx="48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t>a</a:t>
            </a:r>
            <a:r>
              <a:rPr lang="en-US" altLang="zh-CN" baseline="-25000"/>
              <a:t>n1</a:t>
            </a:r>
          </a:p>
        </p:txBody>
      </p:sp>
      <p:sp>
        <p:nvSpPr>
          <p:cNvPr id="4125"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685068-2998-46C1-8105-97CC06AEB13C}" type="slidenum">
              <a:rPr lang="en-US" altLang="zh-CN">
                <a:latin typeface="Arial Black" panose="020B0A04020102020204" pitchFamily="34" charset="0"/>
              </a:rPr>
              <a:pPr/>
              <a:t>81</a:t>
            </a:fld>
            <a:endParaRPr lang="en-US" altLang="zh-CN">
              <a:latin typeface="Arial Black" panose="020B0A04020102020204" pitchFamily="34" charset="0"/>
            </a:endParaRPr>
          </a:p>
        </p:txBody>
      </p:sp>
      <p:sp>
        <p:nvSpPr>
          <p:cNvPr id="4126" name="Text Box 8"/>
          <p:cNvSpPr txBox="1">
            <a:spLocks noChangeArrowheads="1"/>
          </p:cNvSpPr>
          <p:nvPr/>
        </p:nvSpPr>
        <p:spPr bwMode="auto">
          <a:xfrm>
            <a:off x="3028950" y="3276601"/>
            <a:ext cx="4016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en-US" altLang="zh-CN" sz="2000" baseline="-25000"/>
              <a:t>xdi</a:t>
            </a:r>
          </a:p>
        </p:txBody>
      </p:sp>
      <p:sp>
        <p:nvSpPr>
          <p:cNvPr id="4127" name="Text Box 8"/>
          <p:cNvSpPr txBox="1">
            <a:spLocks noChangeArrowheads="1"/>
          </p:cNvSpPr>
          <p:nvPr/>
        </p:nvSpPr>
        <p:spPr bwMode="auto">
          <a:xfrm>
            <a:off x="3044825" y="4071938"/>
            <a:ext cx="3365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000" baseline="-25000"/>
              <a:t>-1</a:t>
            </a:r>
          </a:p>
        </p:txBody>
      </p:sp>
      <p:graphicFrame>
        <p:nvGraphicFramePr>
          <p:cNvPr id="4098" name="对象 1"/>
          <p:cNvGraphicFramePr>
            <a:graphicFrameLocks noChangeAspect="1"/>
          </p:cNvGraphicFramePr>
          <p:nvPr/>
        </p:nvGraphicFramePr>
        <p:xfrm>
          <a:off x="3095625" y="3786188"/>
          <a:ext cx="317500" cy="241300"/>
        </p:xfrm>
        <a:graphic>
          <a:graphicData uri="http://schemas.openxmlformats.org/presentationml/2006/ole">
            <mc:AlternateContent xmlns:mc="http://schemas.openxmlformats.org/markup-compatibility/2006">
              <mc:Choice xmlns:v="urn:schemas-microsoft-com:vml" Requires="v">
                <p:oleObj spid="_x0000_s326690" name="Equation" r:id="rId3" imgW="317225" imgH="241091" progId="Equation.DSMT4">
                  <p:embed/>
                </p:oleObj>
              </mc:Choice>
              <mc:Fallback>
                <p:oleObj name="Equation" r:id="rId3" imgW="317225" imgH="2410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3786188"/>
                        <a:ext cx="317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8" name="Text Box 18"/>
          <p:cNvSpPr txBox="1">
            <a:spLocks noChangeArrowheads="1"/>
          </p:cNvSpPr>
          <p:nvPr/>
        </p:nvSpPr>
        <p:spPr bwMode="auto">
          <a:xfrm>
            <a:off x="3281363" y="2706688"/>
            <a:ext cx="5261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29" name="Text Box 18"/>
          <p:cNvSpPr txBox="1">
            <a:spLocks noChangeArrowheads="1"/>
          </p:cNvSpPr>
          <p:nvPr/>
        </p:nvSpPr>
        <p:spPr bwMode="auto">
          <a:xfrm>
            <a:off x="3279775" y="2316163"/>
            <a:ext cx="5261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600"/>
              <a:t>.</a:t>
            </a:r>
          </a:p>
        </p:txBody>
      </p:sp>
      <p:sp>
        <p:nvSpPr>
          <p:cNvPr id="4130" name="Line 29"/>
          <p:cNvSpPr>
            <a:spLocks noChangeShapeType="1"/>
          </p:cNvSpPr>
          <p:nvPr/>
        </p:nvSpPr>
        <p:spPr bwMode="auto">
          <a:xfrm flipV="1">
            <a:off x="3544889" y="2459038"/>
            <a:ext cx="2351087" cy="1020762"/>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1" name="Line 29"/>
          <p:cNvSpPr>
            <a:spLocks noChangeShapeType="1"/>
          </p:cNvSpPr>
          <p:nvPr/>
        </p:nvSpPr>
        <p:spPr bwMode="auto">
          <a:xfrm flipV="1">
            <a:off x="3544889" y="2900363"/>
            <a:ext cx="2408237" cy="57785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2" name="Line 29"/>
          <p:cNvSpPr>
            <a:spLocks noChangeShapeType="1"/>
          </p:cNvSpPr>
          <p:nvPr/>
        </p:nvSpPr>
        <p:spPr bwMode="auto">
          <a:xfrm>
            <a:off x="3556001" y="3475039"/>
            <a:ext cx="2360613" cy="79692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3" name="Line 29"/>
          <p:cNvSpPr>
            <a:spLocks noChangeShapeType="1"/>
          </p:cNvSpPr>
          <p:nvPr/>
        </p:nvSpPr>
        <p:spPr bwMode="auto">
          <a:xfrm flipV="1">
            <a:off x="3556001" y="2455864"/>
            <a:ext cx="2341563" cy="140652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4" name="Line 29"/>
          <p:cNvSpPr>
            <a:spLocks noChangeShapeType="1"/>
          </p:cNvSpPr>
          <p:nvPr/>
        </p:nvSpPr>
        <p:spPr bwMode="auto">
          <a:xfrm flipV="1">
            <a:off x="3556000" y="2900364"/>
            <a:ext cx="2389188" cy="96202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5" name="Line 29"/>
          <p:cNvSpPr>
            <a:spLocks noChangeShapeType="1"/>
          </p:cNvSpPr>
          <p:nvPr/>
        </p:nvSpPr>
        <p:spPr bwMode="auto">
          <a:xfrm>
            <a:off x="3556000" y="3873500"/>
            <a:ext cx="2286000" cy="388938"/>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9" name="对象 4"/>
          <p:cNvGraphicFramePr>
            <a:graphicFrameLocks noChangeAspect="1"/>
          </p:cNvGraphicFramePr>
          <p:nvPr/>
        </p:nvGraphicFramePr>
        <p:xfrm>
          <a:off x="4176714" y="4941889"/>
          <a:ext cx="4365625" cy="473075"/>
        </p:xfrm>
        <a:graphic>
          <a:graphicData uri="http://schemas.openxmlformats.org/presentationml/2006/ole">
            <mc:AlternateContent xmlns:mc="http://schemas.openxmlformats.org/markup-compatibility/2006">
              <mc:Choice xmlns:v="urn:schemas-microsoft-com:vml" Requires="v">
                <p:oleObj spid="_x0000_s326691" name="Equation" r:id="rId5" imgW="2222280" imgH="241200" progId="Equation.DSMT4">
                  <p:embed/>
                </p:oleObj>
              </mc:Choice>
              <mc:Fallback>
                <p:oleObj name="Equation" r:id="rId5" imgW="22222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714" y="4941889"/>
                        <a:ext cx="4365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0" name="对象 1"/>
          <p:cNvGraphicFramePr>
            <a:graphicFrameLocks noChangeAspect="1"/>
          </p:cNvGraphicFramePr>
          <p:nvPr/>
        </p:nvGraphicFramePr>
        <p:xfrm>
          <a:off x="1830389" y="2852738"/>
          <a:ext cx="377825" cy="565150"/>
        </p:xfrm>
        <a:graphic>
          <a:graphicData uri="http://schemas.openxmlformats.org/presentationml/2006/ole">
            <mc:AlternateContent xmlns:mc="http://schemas.openxmlformats.org/markup-compatibility/2006">
              <mc:Choice xmlns:v="urn:schemas-microsoft-com:vml" Requires="v">
                <p:oleObj spid="_x0000_s326692" name="Equation" r:id="rId7" imgW="152334" imgH="228501" progId="Equation.DSMT4">
                  <p:embed/>
                </p:oleObj>
              </mc:Choice>
              <mc:Fallback>
                <p:oleObj name="Equation" r:id="rId7" imgW="152334"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0389" y="2852738"/>
                        <a:ext cx="3778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1" name="对象 2"/>
          <p:cNvGraphicFramePr>
            <a:graphicFrameLocks noChangeAspect="1"/>
          </p:cNvGraphicFramePr>
          <p:nvPr/>
        </p:nvGraphicFramePr>
        <p:xfrm>
          <a:off x="3074989" y="4770439"/>
          <a:ext cx="365125" cy="439737"/>
        </p:xfrm>
        <a:graphic>
          <a:graphicData uri="http://schemas.openxmlformats.org/presentationml/2006/ole">
            <mc:AlternateContent xmlns:mc="http://schemas.openxmlformats.org/markup-compatibility/2006">
              <mc:Choice xmlns:v="urn:schemas-microsoft-com:vml" Requires="v">
                <p:oleObj spid="_x0000_s326693" name="Equation" r:id="rId9" imgW="190500" imgH="228600" progId="Equation.DSMT4">
                  <p:embed/>
                </p:oleObj>
              </mc:Choice>
              <mc:Fallback>
                <p:oleObj name="Equation" r:id="rId9" imgW="1905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4989" y="4770439"/>
                        <a:ext cx="3651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136" name="直接箭头连接符 16"/>
          <p:cNvCxnSpPr>
            <a:cxnSpLocks noChangeShapeType="1"/>
          </p:cNvCxnSpPr>
          <p:nvPr/>
        </p:nvCxnSpPr>
        <p:spPr bwMode="auto">
          <a:xfrm flipH="1">
            <a:off x="3257550" y="4492626"/>
            <a:ext cx="1588" cy="2778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00450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1981200" y="285750"/>
            <a:ext cx="8229600" cy="757238"/>
          </a:xfrm>
        </p:spPr>
        <p:txBody>
          <a:bodyPr/>
          <a:lstStyle/>
          <a:p>
            <a:r>
              <a:rPr lang="en-US" altLang="zh-CN" b="1"/>
              <a:t>PNN training</a:t>
            </a:r>
          </a:p>
        </p:txBody>
      </p:sp>
      <p:graphicFrame>
        <p:nvGraphicFramePr>
          <p:cNvPr id="5122" name="Object 3"/>
          <p:cNvGraphicFramePr>
            <a:graphicFrameLocks noChangeAspect="1"/>
          </p:cNvGraphicFramePr>
          <p:nvPr/>
        </p:nvGraphicFramePr>
        <p:xfrm>
          <a:off x="2298700" y="1063626"/>
          <a:ext cx="7310438" cy="5102225"/>
        </p:xfrm>
        <a:graphic>
          <a:graphicData uri="http://schemas.openxmlformats.org/presentationml/2006/ole">
            <mc:AlternateContent xmlns:mc="http://schemas.openxmlformats.org/markup-compatibility/2006">
              <mc:Choice xmlns:v="urn:schemas-microsoft-com:vml" Requires="v">
                <p:oleObj spid="_x0000_s327690" name="Equation" r:id="rId3" imgW="3720960" imgH="2577960" progId="Equation.DSMT4">
                  <p:embed/>
                </p:oleObj>
              </mc:Choice>
              <mc:Fallback>
                <p:oleObj name="Equation" r:id="rId3" imgW="3720960" imgH="2577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1063626"/>
                        <a:ext cx="7310438"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3653E0-EA93-46DC-9FFA-3C295C972717}" type="slidenum">
              <a:rPr lang="en-US" altLang="zh-CN">
                <a:latin typeface="Arial Black" panose="020B0A04020102020204" pitchFamily="34" charset="0"/>
              </a:rPr>
              <a:pPr/>
              <a:t>82</a:t>
            </a:fld>
            <a:endParaRPr lang="en-US" altLang="zh-CN">
              <a:latin typeface="Arial Black" panose="020B0A04020102020204" pitchFamily="34" charset="0"/>
            </a:endParaRPr>
          </a:p>
        </p:txBody>
      </p:sp>
    </p:spTree>
    <p:extLst>
      <p:ext uri="{BB962C8B-B14F-4D97-AF65-F5344CB8AC3E}">
        <p14:creationId xmlns:p14="http://schemas.microsoft.com/office/powerpoint/2010/main" val="34305358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idx="4294967295"/>
          </p:nvPr>
        </p:nvSpPr>
        <p:spPr>
          <a:xfrm>
            <a:off x="1703512" y="55056"/>
            <a:ext cx="8229600" cy="757238"/>
          </a:xfrm>
        </p:spPr>
        <p:txBody>
          <a:bodyPr/>
          <a:lstStyle/>
          <a:p>
            <a:r>
              <a:rPr lang="en-US" altLang="zh-CN" sz="3600" b="1" dirty="0"/>
              <a:t>PNN </a:t>
            </a:r>
            <a:r>
              <a:rPr lang="en-US" altLang="zh-CN" sz="3600" b="1" dirty="0" err="1"/>
              <a:t>classication</a:t>
            </a:r>
            <a:r>
              <a:rPr lang="en-US" altLang="zh-CN" sz="3600" b="1" dirty="0"/>
              <a:t>   </a:t>
            </a:r>
            <a:r>
              <a:rPr lang="zh-CN" altLang="en-US" sz="3600" dirty="0">
                <a:solidFill>
                  <a:srgbClr val="FF0000"/>
                </a:solidFill>
                <a:latin typeface="华文新魏" panose="02010800040101010101" pitchFamily="2" charset="-122"/>
                <a:ea typeface="华文新魏" panose="02010800040101010101" pitchFamily="2" charset="-122"/>
              </a:rPr>
              <a:t>用</a:t>
            </a:r>
            <a:r>
              <a:rPr lang="en-US" altLang="zh-CN" sz="3600" i="1" dirty="0">
                <a:solidFill>
                  <a:srgbClr val="FF0000"/>
                </a:solidFill>
                <a:latin typeface="华文新魏" panose="02010800040101010101" pitchFamily="2" charset="-122"/>
                <a:ea typeface="华文新魏" panose="02010800040101010101" pitchFamily="2" charset="-122"/>
              </a:rPr>
              <a:t>PNN</a:t>
            </a:r>
            <a:r>
              <a:rPr lang="zh-CN" altLang="en-US" sz="3600" dirty="0">
                <a:solidFill>
                  <a:srgbClr val="FF0000"/>
                </a:solidFill>
                <a:latin typeface="华文新魏" panose="02010800040101010101" pitchFamily="2" charset="-122"/>
                <a:ea typeface="华文新魏" panose="02010800040101010101" pitchFamily="2" charset="-122"/>
              </a:rPr>
              <a:t>分类</a:t>
            </a:r>
          </a:p>
        </p:txBody>
      </p:sp>
      <p:graphicFrame>
        <p:nvGraphicFramePr>
          <p:cNvPr id="6146" name="Object 3"/>
          <p:cNvGraphicFramePr>
            <a:graphicFrameLocks noChangeAspect="1"/>
          </p:cNvGraphicFramePr>
          <p:nvPr/>
        </p:nvGraphicFramePr>
        <p:xfrm>
          <a:off x="2439988" y="3216276"/>
          <a:ext cx="5384800" cy="3260725"/>
        </p:xfrm>
        <a:graphic>
          <a:graphicData uri="http://schemas.openxmlformats.org/presentationml/2006/ole">
            <mc:AlternateContent xmlns:mc="http://schemas.openxmlformats.org/markup-compatibility/2006">
              <mc:Choice xmlns:v="urn:schemas-microsoft-com:vml" Requires="v">
                <p:oleObj spid="_x0000_s328738" name="Equation" r:id="rId3" imgW="3225800" imgH="1955800" progId="Equation.DSMT4">
                  <p:embed/>
                </p:oleObj>
              </mc:Choice>
              <mc:Fallback>
                <p:oleObj name="Equation" r:id="rId3" imgW="3225800" imgH="195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988" y="3216276"/>
                        <a:ext cx="53848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6DD46E-8694-4D54-8F41-085B43ECD9F9}" type="slidenum">
              <a:rPr lang="en-US" altLang="zh-CN">
                <a:latin typeface="Arial Black" panose="020B0A04020102020204" pitchFamily="34" charset="0"/>
              </a:rPr>
              <a:pPr/>
              <a:t>83</a:t>
            </a:fld>
            <a:endParaRPr lang="en-US" altLang="zh-CN">
              <a:latin typeface="Arial Black" panose="020B0A04020102020204" pitchFamily="34" charset="0"/>
            </a:endParaRPr>
          </a:p>
        </p:txBody>
      </p:sp>
      <p:graphicFrame>
        <p:nvGraphicFramePr>
          <p:cNvPr id="6147" name="对象 9"/>
          <p:cNvGraphicFramePr>
            <a:graphicFrameLocks noChangeAspect="1"/>
          </p:cNvGraphicFramePr>
          <p:nvPr/>
        </p:nvGraphicFramePr>
        <p:xfrm>
          <a:off x="4365626" y="1909764"/>
          <a:ext cx="3751263" cy="439737"/>
        </p:xfrm>
        <a:graphic>
          <a:graphicData uri="http://schemas.openxmlformats.org/presentationml/2006/ole">
            <mc:AlternateContent xmlns:mc="http://schemas.openxmlformats.org/markup-compatibility/2006">
              <mc:Choice xmlns:v="urn:schemas-microsoft-com:vml" Requires="v">
                <p:oleObj spid="_x0000_s328739" name="Equation" r:id="rId5" imgW="2057400" imgH="241300" progId="Equation.DSMT4">
                  <p:embed/>
                </p:oleObj>
              </mc:Choice>
              <mc:Fallback>
                <p:oleObj name="Equation" r:id="rId5" imgW="20574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5626" y="1909764"/>
                        <a:ext cx="37512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 name="对象 11"/>
          <p:cNvGraphicFramePr>
            <a:graphicFrameLocks noChangeAspect="1"/>
          </p:cNvGraphicFramePr>
          <p:nvPr/>
        </p:nvGraphicFramePr>
        <p:xfrm>
          <a:off x="3444875" y="1335088"/>
          <a:ext cx="5302250" cy="438150"/>
        </p:xfrm>
        <a:graphic>
          <a:graphicData uri="http://schemas.openxmlformats.org/presentationml/2006/ole">
            <mc:AlternateContent xmlns:mc="http://schemas.openxmlformats.org/markup-compatibility/2006">
              <mc:Choice xmlns:v="urn:schemas-microsoft-com:vml" Requires="v">
                <p:oleObj spid="_x0000_s328740" name="Equation" r:id="rId7" imgW="2921000" imgH="241300" progId="Equation.DSMT4">
                  <p:embed/>
                </p:oleObj>
              </mc:Choice>
              <mc:Fallback>
                <p:oleObj name="Equation" r:id="rId7" imgW="29210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4875" y="1335088"/>
                        <a:ext cx="5302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对象 8"/>
          <p:cNvGraphicFramePr>
            <a:graphicFrameLocks noChangeAspect="1"/>
          </p:cNvGraphicFramePr>
          <p:nvPr/>
        </p:nvGraphicFramePr>
        <p:xfrm>
          <a:off x="4692651" y="2492375"/>
          <a:ext cx="3097213" cy="439738"/>
        </p:xfrm>
        <a:graphic>
          <a:graphicData uri="http://schemas.openxmlformats.org/presentationml/2006/ole">
            <mc:AlternateContent xmlns:mc="http://schemas.openxmlformats.org/markup-compatibility/2006">
              <mc:Choice xmlns:v="urn:schemas-microsoft-com:vml" Requires="v">
                <p:oleObj spid="_x0000_s328741" name="Equation" r:id="rId9" imgW="1701800" imgH="241300" progId="Equation.DSMT4">
                  <p:embed/>
                </p:oleObj>
              </mc:Choice>
              <mc:Fallback>
                <p:oleObj name="Equation" r:id="rId9" imgW="17018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2651" y="2492375"/>
                        <a:ext cx="30972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椭圆 7"/>
          <p:cNvSpPr>
            <a:spLocks noChangeArrowheads="1"/>
          </p:cNvSpPr>
          <p:nvPr/>
        </p:nvSpPr>
        <p:spPr bwMode="auto">
          <a:xfrm>
            <a:off x="6810376" y="1857375"/>
            <a:ext cx="1285875" cy="5715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extLst>
      <p:ext uri="{BB962C8B-B14F-4D97-AF65-F5344CB8AC3E}">
        <p14:creationId xmlns:p14="http://schemas.microsoft.com/office/powerpoint/2010/main" val="21208353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631504" y="78538"/>
            <a:ext cx="8229600" cy="757238"/>
          </a:xfrm>
        </p:spPr>
        <p:txBody>
          <a:bodyPr/>
          <a:lstStyle/>
          <a:p>
            <a:r>
              <a:rPr lang="en-US" altLang="zh-CN" sz="3600" b="1"/>
              <a:t>Experimental result  </a:t>
            </a:r>
            <a:r>
              <a:rPr lang="zh-CN" altLang="en-US" sz="3600">
                <a:solidFill>
                  <a:srgbClr val="FF0000"/>
                </a:solidFill>
                <a:latin typeface="华文新魏" panose="02010800040101010101" pitchFamily="2" charset="-122"/>
                <a:ea typeface="华文新魏" panose="02010800040101010101" pitchFamily="2" charset="-122"/>
              </a:rPr>
              <a:t>  实验结果</a:t>
            </a:r>
          </a:p>
        </p:txBody>
      </p:sp>
      <p:sp>
        <p:nvSpPr>
          <p:cNvPr id="9219" name="灯片编号占位符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199C4F-8A8D-4642-8298-23159A31172A}" type="slidenum">
              <a:rPr lang="en-US" altLang="zh-CN">
                <a:latin typeface="Arial Black" panose="020B0A04020102020204" pitchFamily="34" charset="0"/>
              </a:rPr>
              <a:pPr/>
              <a:t>84</a:t>
            </a:fld>
            <a:endParaRPr lang="en-US" altLang="zh-CN">
              <a:latin typeface="Arial Black" panose="020B0A04020102020204" pitchFamily="34" charset="0"/>
            </a:endParaRPr>
          </a:p>
        </p:txBody>
      </p:sp>
      <p:sp>
        <p:nvSpPr>
          <p:cNvPr id="9220" name="文本框 2"/>
          <p:cNvSpPr txBox="1">
            <a:spLocks noChangeArrowheads="1"/>
          </p:cNvSpPr>
          <p:nvPr/>
        </p:nvSpPr>
        <p:spPr bwMode="auto">
          <a:xfrm>
            <a:off x="2135189" y="1484314"/>
            <a:ext cx="8353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Data1:</a:t>
            </a:r>
            <a:r>
              <a:rPr lang="zh-CN" altLang="en-US"/>
              <a:t>二维正态分布     </a:t>
            </a:r>
            <a:r>
              <a:rPr lang="en-US" altLang="zh-CN"/>
              <a:t>mean = [0,0];      SIGMA = [1 0;0 1];   num = 7000; </a:t>
            </a:r>
          </a:p>
        </p:txBody>
      </p:sp>
      <p:sp>
        <p:nvSpPr>
          <p:cNvPr id="9221" name="文本框 8"/>
          <p:cNvSpPr txBox="1">
            <a:spLocks noChangeArrowheads="1"/>
          </p:cNvSpPr>
          <p:nvPr/>
        </p:nvSpPr>
        <p:spPr bwMode="auto">
          <a:xfrm>
            <a:off x="2135188" y="2276475"/>
            <a:ext cx="8208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Data2:</a:t>
            </a:r>
            <a:r>
              <a:rPr lang="zh-CN" altLang="en-US"/>
              <a:t>二维正态分布  </a:t>
            </a:r>
            <a:r>
              <a:rPr lang="en-US" altLang="zh-CN"/>
              <a:t>mean = [200,0];     SIGMA = [1 0;0 1];   num = 7000;</a:t>
            </a:r>
          </a:p>
        </p:txBody>
      </p:sp>
      <p:graphicFrame>
        <p:nvGraphicFramePr>
          <p:cNvPr id="4" name="表格 3"/>
          <p:cNvGraphicFramePr>
            <a:graphicFrameLocks noGrp="1"/>
          </p:cNvGraphicFramePr>
          <p:nvPr>
            <p:extLst>
              <p:ext uri="{D42A27DB-BD31-4B8C-83A1-F6EECF244321}">
                <p14:modId xmlns:p14="http://schemas.microsoft.com/office/powerpoint/2010/main" val="127206146"/>
              </p:ext>
            </p:extLst>
          </p:nvPr>
        </p:nvGraphicFramePr>
        <p:xfrm>
          <a:off x="1199457" y="3233739"/>
          <a:ext cx="9505055" cy="2066977"/>
        </p:xfrm>
        <a:graphic>
          <a:graphicData uri="http://schemas.openxmlformats.org/drawingml/2006/table">
            <a:tbl>
              <a:tblPr firstRow="1" bandRow="1">
                <a:tableStyleId>{5C22544A-7EE6-4342-B048-85BDC9FD1C3A}</a:tableStyleId>
              </a:tblPr>
              <a:tblGrid>
                <a:gridCol w="1944215">
                  <a:extLst>
                    <a:ext uri="{9D8B030D-6E8A-4147-A177-3AD203B41FA5}"/>
                  </a:extLst>
                </a:gridCol>
                <a:gridCol w="1512168">
                  <a:extLst>
                    <a:ext uri="{9D8B030D-6E8A-4147-A177-3AD203B41FA5}"/>
                  </a:extLst>
                </a:gridCol>
                <a:gridCol w="1512168">
                  <a:extLst>
                    <a:ext uri="{9D8B030D-6E8A-4147-A177-3AD203B41FA5}"/>
                  </a:extLst>
                </a:gridCol>
                <a:gridCol w="1512168">
                  <a:extLst>
                    <a:ext uri="{9D8B030D-6E8A-4147-A177-3AD203B41FA5}"/>
                  </a:extLst>
                </a:gridCol>
                <a:gridCol w="1512168">
                  <a:extLst>
                    <a:ext uri="{9D8B030D-6E8A-4147-A177-3AD203B41FA5}"/>
                  </a:extLst>
                </a:gridCol>
                <a:gridCol w="1512168">
                  <a:extLst>
                    <a:ext uri="{9D8B030D-6E8A-4147-A177-3AD203B41FA5}"/>
                  </a:extLst>
                </a:gridCol>
              </a:tblGrid>
              <a:tr h="786929">
                <a:tc>
                  <a:txBody>
                    <a:bodyPr/>
                    <a:lstStyle/>
                    <a:p>
                      <a:pPr algn="ctr"/>
                      <a:r>
                        <a:rPr lang="zh-CN" altLang="en-US" sz="1800" dirty="0" smtClean="0"/>
                        <a:t>待测样本均值</a:t>
                      </a:r>
                      <a:endParaRPr lang="zh-CN" altLang="en-US" sz="1800" dirty="0"/>
                    </a:p>
                  </a:txBody>
                  <a:tcPr marL="91425" marR="91425" marT="45692" marB="45692" anchor="ctr"/>
                </a:tc>
                <a:tc>
                  <a:txBody>
                    <a:bodyPr/>
                    <a:lstStyle/>
                    <a:p>
                      <a:pPr algn="ctr"/>
                      <a:r>
                        <a:rPr lang="en-US" altLang="zh-CN" sz="1800" dirty="0" smtClean="0"/>
                        <a:t>[0,0]</a:t>
                      </a:r>
                      <a:endParaRPr lang="zh-CN" altLang="en-US" sz="1800" dirty="0"/>
                    </a:p>
                  </a:txBody>
                  <a:tcPr marL="91425" marR="91425" marT="45692" marB="45692" anchor="ctr"/>
                </a:tc>
                <a:tc>
                  <a:txBody>
                    <a:bodyPr/>
                    <a:lstStyle/>
                    <a:p>
                      <a:pPr algn="ctr"/>
                      <a:r>
                        <a:rPr lang="en-US" altLang="zh-CN" sz="1800" dirty="0" smtClean="0"/>
                        <a:t>[50,0]</a:t>
                      </a:r>
                      <a:endParaRPr lang="zh-CN" altLang="en-US" sz="1800" dirty="0"/>
                    </a:p>
                  </a:txBody>
                  <a:tcPr marL="91425" marR="91425" marT="45692" marB="45692" anchor="ctr"/>
                </a:tc>
                <a:tc>
                  <a:txBody>
                    <a:bodyPr/>
                    <a:lstStyle/>
                    <a:p>
                      <a:pPr algn="ctr"/>
                      <a:r>
                        <a:rPr lang="en-US" altLang="zh-CN" sz="1800" dirty="0" smtClean="0"/>
                        <a:t>[100,0]</a:t>
                      </a:r>
                      <a:endParaRPr lang="zh-CN" altLang="en-US" sz="1800" dirty="0"/>
                    </a:p>
                  </a:txBody>
                  <a:tcPr marL="91425" marR="91425" marT="45692" marB="45692" anchor="ctr"/>
                </a:tc>
                <a:tc>
                  <a:txBody>
                    <a:bodyPr/>
                    <a:lstStyle/>
                    <a:p>
                      <a:pPr algn="ctr"/>
                      <a:r>
                        <a:rPr lang="en-US" altLang="zh-CN" sz="1800" dirty="0" smtClean="0"/>
                        <a:t>[150,0]</a:t>
                      </a:r>
                      <a:endParaRPr lang="zh-CN" altLang="en-US" sz="1800" dirty="0"/>
                    </a:p>
                  </a:txBody>
                  <a:tcPr marL="91425" marR="91425" marT="45692" marB="45692" anchor="ctr"/>
                </a:tc>
                <a:tc>
                  <a:txBody>
                    <a:bodyPr/>
                    <a:lstStyle/>
                    <a:p>
                      <a:pPr algn="ctr"/>
                      <a:r>
                        <a:rPr lang="en-US" altLang="zh-CN" sz="1800" dirty="0" smtClean="0"/>
                        <a:t>[200,0]</a:t>
                      </a:r>
                      <a:endParaRPr lang="zh-CN" altLang="en-US" sz="1800" dirty="0"/>
                    </a:p>
                  </a:txBody>
                  <a:tcPr marL="91425" marR="91425" marT="45692" marB="45692" anchor="ctr"/>
                </a:tc>
                <a:extLst>
                  <a:ext uri="{0D108BD9-81ED-4DB2-BD59-A6C34878D82A}"/>
                </a:extLst>
              </a:tr>
              <a:tr h="639998">
                <a:tc>
                  <a:txBody>
                    <a:bodyPr/>
                    <a:lstStyle/>
                    <a:p>
                      <a:pPr algn="ctr"/>
                      <a:r>
                        <a:rPr lang="en-US" altLang="zh-CN" sz="1800" dirty="0" err="1" smtClean="0"/>
                        <a:t>Matlab</a:t>
                      </a:r>
                      <a:r>
                        <a:rPr lang="zh-CN" altLang="en-US" sz="1800" dirty="0" smtClean="0"/>
                        <a:t>自带</a:t>
                      </a:r>
                      <a:r>
                        <a:rPr lang="en-US" altLang="zh-CN" sz="1800" dirty="0" err="1" smtClean="0"/>
                        <a:t>pnn</a:t>
                      </a:r>
                      <a:endParaRPr lang="en-US" altLang="zh-CN" sz="1800" dirty="0" smtClean="0"/>
                    </a:p>
                    <a:p>
                      <a:pPr algn="ctr"/>
                      <a:r>
                        <a:rPr lang="zh-CN" altLang="en-US" sz="1800" dirty="0" smtClean="0"/>
                        <a:t>归一化法正确率</a:t>
                      </a:r>
                      <a:endParaRPr lang="zh-CN" altLang="en-US" sz="1800" dirty="0"/>
                    </a:p>
                  </a:txBody>
                  <a:tcPr marL="91425" marR="91425" marT="45692" marB="45692" anchor="ctr"/>
                </a:tc>
                <a:tc>
                  <a:txBody>
                    <a:bodyPr/>
                    <a:lstStyle/>
                    <a:p>
                      <a:pPr algn="ctr"/>
                      <a:r>
                        <a:rPr lang="en-US" altLang="zh-CN" sz="1800" dirty="0" smtClean="0"/>
                        <a:t>50.48%</a:t>
                      </a:r>
                      <a:endParaRPr lang="zh-CN" altLang="en-US" sz="1800" dirty="0"/>
                    </a:p>
                  </a:txBody>
                  <a:tcPr marL="91425" marR="91425" marT="45692" marB="45692" anchor="ctr"/>
                </a:tc>
                <a:tc>
                  <a:txBody>
                    <a:bodyPr/>
                    <a:lstStyle/>
                    <a:p>
                      <a:pPr algn="ctr"/>
                      <a:r>
                        <a:rPr lang="en-US" altLang="zh-CN" sz="1800" dirty="0" smtClean="0"/>
                        <a:t>0%</a:t>
                      </a:r>
                      <a:endParaRPr lang="zh-CN" altLang="en-US" sz="1800" dirty="0"/>
                    </a:p>
                  </a:txBody>
                  <a:tcPr marL="91425" marR="91425" marT="45692" marB="45692" anchor="ctr"/>
                </a:tc>
                <a:tc>
                  <a:txBody>
                    <a:bodyPr/>
                    <a:lstStyle/>
                    <a:p>
                      <a:pPr algn="ctr"/>
                      <a:r>
                        <a:rPr lang="en-US" altLang="zh-CN" sz="1800" dirty="0" smtClean="0"/>
                        <a:t>50.56%</a:t>
                      </a:r>
                      <a:endParaRPr lang="zh-CN" altLang="en-US" sz="1800" dirty="0"/>
                    </a:p>
                  </a:txBody>
                  <a:tcPr marL="91425" marR="91425" marT="45692" marB="45692" anchor="ctr"/>
                </a:tc>
                <a:tc>
                  <a:txBody>
                    <a:bodyPr/>
                    <a:lstStyle/>
                    <a:p>
                      <a:pPr algn="ctr"/>
                      <a:r>
                        <a:rPr lang="en-US" altLang="zh-CN" sz="1800" dirty="0" smtClean="0"/>
                        <a:t>100%</a:t>
                      </a:r>
                      <a:endParaRPr lang="zh-CN" altLang="en-US" sz="1800" dirty="0"/>
                    </a:p>
                  </a:txBody>
                  <a:tcPr marL="91425" marR="91425" marT="45692" marB="45692" anchor="ctr"/>
                </a:tc>
                <a:tc>
                  <a:txBody>
                    <a:bodyPr/>
                    <a:lstStyle/>
                    <a:p>
                      <a:pPr algn="ctr"/>
                      <a:r>
                        <a:rPr lang="en-US" altLang="zh-CN" sz="1800" dirty="0" smtClean="0"/>
                        <a:t>100%</a:t>
                      </a:r>
                      <a:endParaRPr lang="zh-CN" altLang="en-US" sz="1800" dirty="0"/>
                    </a:p>
                  </a:txBody>
                  <a:tcPr marL="91425" marR="91425" marT="45692" marB="45692" anchor="ctr"/>
                </a:tc>
                <a:extLst>
                  <a:ext uri="{0D108BD9-81ED-4DB2-BD59-A6C34878D82A}"/>
                </a:extLst>
              </a:tr>
              <a:tr h="639998">
                <a:tc>
                  <a:txBody>
                    <a:bodyPr/>
                    <a:lstStyle/>
                    <a:p>
                      <a:pPr algn="ctr"/>
                      <a:r>
                        <a:rPr lang="zh-CN" altLang="en-US" sz="1800" dirty="0" smtClean="0"/>
                        <a:t>本方法</a:t>
                      </a:r>
                      <a:endParaRPr lang="en-US" altLang="zh-CN" sz="1800" dirty="0" smtClean="0"/>
                    </a:p>
                    <a:p>
                      <a:pPr algn="ctr"/>
                      <a:r>
                        <a:rPr lang="zh-CN" altLang="en-US" sz="1800" dirty="0" smtClean="0"/>
                        <a:t>正确率</a:t>
                      </a:r>
                    </a:p>
                  </a:txBody>
                  <a:tcPr marL="91425" marR="91425" marT="45692" marB="45692" anchor="ctr"/>
                </a:tc>
                <a:tc>
                  <a:txBody>
                    <a:bodyPr/>
                    <a:lstStyle/>
                    <a:p>
                      <a:pPr algn="ctr"/>
                      <a:r>
                        <a:rPr lang="en-US" altLang="zh-CN" sz="1800" dirty="0" smtClean="0"/>
                        <a:t>100%</a:t>
                      </a:r>
                      <a:endParaRPr lang="zh-CN" altLang="en-US" sz="1800" dirty="0"/>
                    </a:p>
                  </a:txBody>
                  <a:tcPr marL="91425" marR="91425" marT="45692" marB="45692" anchor="ctr"/>
                </a:tc>
                <a:tc>
                  <a:txBody>
                    <a:bodyPr/>
                    <a:lstStyle/>
                    <a:p>
                      <a:pPr algn="ctr"/>
                      <a:r>
                        <a:rPr lang="en-US" altLang="zh-CN" sz="1800" dirty="0" smtClean="0"/>
                        <a:t>100%</a:t>
                      </a:r>
                      <a:endParaRPr lang="zh-CN" altLang="en-US" sz="1800" dirty="0"/>
                    </a:p>
                  </a:txBody>
                  <a:tcPr marL="91425" marR="91425" marT="45692" marB="45692" anchor="ctr"/>
                </a:tc>
                <a:tc>
                  <a:txBody>
                    <a:bodyPr/>
                    <a:lstStyle/>
                    <a:p>
                      <a:pPr algn="ctr"/>
                      <a:r>
                        <a:rPr lang="en-US" altLang="zh-CN" sz="1800" dirty="0" smtClean="0"/>
                        <a:t>100%</a:t>
                      </a:r>
                      <a:endParaRPr lang="zh-CN" altLang="en-US" sz="1800" dirty="0"/>
                    </a:p>
                  </a:txBody>
                  <a:tcPr marL="91425" marR="91425" marT="45692" marB="45692" anchor="ctr"/>
                </a:tc>
                <a:tc>
                  <a:txBody>
                    <a:bodyPr/>
                    <a:lstStyle/>
                    <a:p>
                      <a:pPr algn="ctr"/>
                      <a:r>
                        <a:rPr lang="en-US" altLang="zh-CN" sz="1800" dirty="0" smtClean="0"/>
                        <a:t>100%</a:t>
                      </a:r>
                      <a:endParaRPr lang="zh-CN" altLang="en-US" sz="1800" dirty="0"/>
                    </a:p>
                  </a:txBody>
                  <a:tcPr marL="91425" marR="91425" marT="45692" marB="45692" anchor="ctr"/>
                </a:tc>
                <a:tc>
                  <a:txBody>
                    <a:bodyPr/>
                    <a:lstStyle/>
                    <a:p>
                      <a:pPr algn="ctr"/>
                      <a:r>
                        <a:rPr lang="en-US" altLang="zh-CN" sz="1800" dirty="0" smtClean="0"/>
                        <a:t>100%</a:t>
                      </a:r>
                      <a:endParaRPr lang="zh-CN" altLang="en-US" sz="1800" dirty="0"/>
                    </a:p>
                  </a:txBody>
                  <a:tcPr marL="91425" marR="91425" marT="45692" marB="45692" anchor="ctr"/>
                </a:tc>
                <a:extLst>
                  <a:ext uri="{0D108BD9-81ED-4DB2-BD59-A6C34878D82A}"/>
                </a:extLst>
              </a:tr>
            </a:tbl>
          </a:graphicData>
        </a:graphic>
      </p:graphicFrame>
      <p:sp>
        <p:nvSpPr>
          <p:cNvPr id="9252" name="文本框 10"/>
          <p:cNvSpPr txBox="1">
            <a:spLocks noChangeArrowheads="1"/>
          </p:cNvSpPr>
          <p:nvPr/>
        </p:nvSpPr>
        <p:spPr bwMode="auto">
          <a:xfrm>
            <a:off x="2640012" y="5724525"/>
            <a:ext cx="7776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测试样本集均为</a:t>
            </a:r>
            <a:r>
              <a:rPr lang="en-US" altLang="zh-CN" dirty="0"/>
              <a:t>5000</a:t>
            </a:r>
            <a:r>
              <a:rPr lang="zh-CN" altLang="en-US" dirty="0"/>
              <a:t>个点</a:t>
            </a:r>
            <a:r>
              <a:rPr lang="zh-CN" altLang="en-US" dirty="0" smtClean="0"/>
              <a:t>，改进方法同</a:t>
            </a:r>
            <a:r>
              <a:rPr lang="en-US" altLang="zh-CN" dirty="0" err="1"/>
              <a:t>matlab</a:t>
            </a:r>
            <a:r>
              <a:rPr lang="zh-CN" altLang="en-US" dirty="0"/>
              <a:t>自带</a:t>
            </a:r>
            <a:r>
              <a:rPr lang="en-US" altLang="zh-CN" dirty="0" err="1"/>
              <a:t>pnn</a:t>
            </a:r>
            <a:r>
              <a:rPr lang="zh-CN" altLang="en-US" dirty="0"/>
              <a:t>对比得到正确率</a:t>
            </a:r>
            <a:r>
              <a:rPr lang="en-US" altLang="zh-CN" dirty="0"/>
              <a:t> </a:t>
            </a:r>
          </a:p>
        </p:txBody>
      </p:sp>
    </p:spTree>
    <p:extLst>
      <p:ext uri="{BB962C8B-B14F-4D97-AF65-F5344CB8AC3E}">
        <p14:creationId xmlns:p14="http://schemas.microsoft.com/office/powerpoint/2010/main" val="12396300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ctrTitle"/>
          </p:nvPr>
        </p:nvSpPr>
        <p:spPr>
          <a:xfrm>
            <a:off x="3667126" y="2286000"/>
            <a:ext cx="6215063" cy="533400"/>
          </a:xfrm>
        </p:spPr>
        <p:txBody>
          <a:bodyPr/>
          <a:lstStyle/>
          <a:p>
            <a:pPr eaLnBrk="1" hangingPunct="1"/>
            <a:r>
              <a:rPr lang="en-US" altLang="zh-CN" sz="5000" dirty="0">
                <a:ea typeface="宋体" pitchFamily="2" charset="-122"/>
              </a:rPr>
              <a:t>ending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en-US" altLang="zh-CN" sz="2400" b="1" dirty="0" smtClean="0">
                <a:latin typeface="Times New Roman" pitchFamily="18" charset="0"/>
                <a:ea typeface="宋体" pitchFamily="2" charset="-122"/>
                <a:cs typeface="Times New Roman" pitchFamily="18" charset="0"/>
              </a:rPr>
              <a:t>15.3.1 </a:t>
            </a:r>
            <a:r>
              <a:rPr lang="zh-CN" altLang="en-US" sz="2400" b="1" dirty="0">
                <a:latin typeface="Times New Roman" pitchFamily="18" charset="0"/>
                <a:ea typeface="宋体" pitchFamily="2" charset="-122"/>
                <a:cs typeface="Times New Roman" pitchFamily="18" charset="0"/>
              </a:rPr>
              <a:t>最近邻法</a:t>
            </a: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    样本集  </a:t>
            </a:r>
          </a:p>
          <a:p>
            <a:pPr marL="0" indent="0">
              <a:lnSpc>
                <a:spcPct val="150000"/>
              </a:lnSpc>
              <a:spcBef>
                <a:spcPts val="0"/>
              </a:spcBef>
              <a:buNone/>
            </a:pPr>
            <a:r>
              <a:rPr lang="zh-CN" altLang="en-US" sz="2400" b="1" dirty="0">
                <a:latin typeface="宋体" pitchFamily="2" charset="-122"/>
                <a:ea typeface="宋体" pitchFamily="2" charset="-122"/>
              </a:rPr>
              <a:t>      ：样本，  ：类别标号， </a:t>
            </a:r>
          </a:p>
          <a:p>
            <a:pPr marL="0" indent="0">
              <a:lnSpc>
                <a:spcPct val="150000"/>
              </a:lnSpc>
              <a:spcBef>
                <a:spcPts val="0"/>
              </a:spcBef>
              <a:buNone/>
            </a:pPr>
            <a:r>
              <a:rPr lang="zh-CN" altLang="en-US" sz="2400" b="1" dirty="0">
                <a:latin typeface="宋体" pitchFamily="2" charset="-122"/>
                <a:ea typeface="宋体" pitchFamily="2" charset="-122"/>
              </a:rPr>
              <a:t>    样本   与   之间的距离        ：比如欧氏距离      </a:t>
            </a:r>
          </a:p>
          <a:p>
            <a:pPr marL="0" indent="0">
              <a:lnSpc>
                <a:spcPct val="150000"/>
              </a:lnSpc>
              <a:spcBef>
                <a:spcPts val="0"/>
              </a:spcBef>
              <a:buNone/>
            </a:pPr>
            <a:r>
              <a:rPr lang="zh-CN" altLang="en-US" sz="2400" b="1" dirty="0">
                <a:latin typeface="宋体" pitchFamily="2" charset="-122"/>
                <a:ea typeface="宋体" pitchFamily="2" charset="-122"/>
              </a:rPr>
              <a:t>    对未知样本   ，求   中与之距离最近的样本   ，（类别为   ）</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则将  分到    类，即        </a:t>
            </a:r>
          </a:p>
          <a:p>
            <a:pPr marL="0" indent="0">
              <a:lnSpc>
                <a:spcPct val="150000"/>
              </a:lnSpc>
              <a:spcBef>
                <a:spcPts val="0"/>
              </a:spcBef>
              <a:buNone/>
            </a:pPr>
            <a:r>
              <a:rPr lang="en-US" altLang="zh-CN" sz="2400" b="1" dirty="0">
                <a:latin typeface="宋体" pitchFamily="2" charset="-122"/>
                <a:ea typeface="宋体" pitchFamily="2" charset="-122"/>
              </a:rPr>
              <a:t>                        —— </a:t>
            </a:r>
            <a:r>
              <a:rPr lang="zh-CN" altLang="en-US" sz="2400" b="1" dirty="0">
                <a:latin typeface="宋体" pitchFamily="2" charset="-122"/>
                <a:ea typeface="宋体" pitchFamily="2" charset="-122"/>
              </a:rPr>
              <a:t>最近邻决策（一近邻决策）</a:t>
            </a:r>
          </a:p>
          <a:p>
            <a:pPr marL="0" indent="0">
              <a:lnSpc>
                <a:spcPct val="150000"/>
              </a:lnSpc>
              <a:spcBef>
                <a:spcPts val="0"/>
              </a:spcBef>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9</a:t>
            </a:fld>
            <a:endParaRPr lang="en-US" altLang="zh-CN" dirty="0"/>
          </a:p>
        </p:txBody>
      </p:sp>
      <p:sp>
        <p:nvSpPr>
          <p:cNvPr id="6"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04624194"/>
              </p:ext>
            </p:extLst>
          </p:nvPr>
        </p:nvGraphicFramePr>
        <p:xfrm>
          <a:off x="2394522" y="1700809"/>
          <a:ext cx="4896544" cy="524095"/>
        </p:xfrm>
        <a:graphic>
          <a:graphicData uri="http://schemas.openxmlformats.org/presentationml/2006/ole">
            <mc:AlternateContent xmlns:mc="http://schemas.openxmlformats.org/markup-compatibility/2006">
              <mc:Choice xmlns:v="urn:schemas-microsoft-com:vml" Requires="v">
                <p:oleObj spid="_x0000_s275858" name="Equation" r:id="rId3" imgW="2184400" imgH="228600" progId="Equation.DSMT4">
                  <p:embed/>
                </p:oleObj>
              </mc:Choice>
              <mc:Fallback>
                <p:oleObj name="Equation" r:id="rId3" imgW="2184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4522" y="1700809"/>
                        <a:ext cx="4896544" cy="524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1712284"/>
              </p:ext>
            </p:extLst>
          </p:nvPr>
        </p:nvGraphicFramePr>
        <p:xfrm>
          <a:off x="1055440" y="2204865"/>
          <a:ext cx="360040" cy="563541"/>
        </p:xfrm>
        <a:graphic>
          <a:graphicData uri="http://schemas.openxmlformats.org/presentationml/2006/ole">
            <mc:AlternateContent xmlns:mc="http://schemas.openxmlformats.org/markup-compatibility/2006">
              <mc:Choice xmlns:v="urn:schemas-microsoft-com:vml" Requires="v">
                <p:oleObj spid="_x0000_s275859" name="Equation" r:id="rId5" imgW="152334" imgH="228501" progId="Equation.DSMT4">
                  <p:embed/>
                </p:oleObj>
              </mc:Choice>
              <mc:Fallback>
                <p:oleObj name="Equation" r:id="rId5" imgW="152334"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40" y="2204865"/>
                        <a:ext cx="360040" cy="563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172655818"/>
              </p:ext>
            </p:extLst>
          </p:nvPr>
        </p:nvGraphicFramePr>
        <p:xfrm>
          <a:off x="2628666" y="2260596"/>
          <a:ext cx="355600" cy="525462"/>
        </p:xfrm>
        <a:graphic>
          <a:graphicData uri="http://schemas.openxmlformats.org/presentationml/2006/ole">
            <mc:AlternateContent xmlns:mc="http://schemas.openxmlformats.org/markup-compatibility/2006">
              <mc:Choice xmlns:v="urn:schemas-microsoft-com:vml" Requires="v">
                <p:oleObj spid="_x0000_s275860" name="Equation" r:id="rId7" imgW="152280" imgH="228600" progId="Equation.DSMT4">
                  <p:embed/>
                </p:oleObj>
              </mc:Choice>
              <mc:Fallback>
                <p:oleObj name="Equation" r:id="rId7" imgW="1522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8666" y="2260596"/>
                        <a:ext cx="3556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226233169"/>
              </p:ext>
            </p:extLst>
          </p:nvPr>
        </p:nvGraphicFramePr>
        <p:xfrm>
          <a:off x="4711478" y="2244725"/>
          <a:ext cx="2222500" cy="579438"/>
        </p:xfrm>
        <a:graphic>
          <a:graphicData uri="http://schemas.openxmlformats.org/presentationml/2006/ole">
            <mc:AlternateContent xmlns:mc="http://schemas.openxmlformats.org/markup-compatibility/2006">
              <mc:Choice xmlns:v="urn:schemas-microsoft-com:vml" Requires="v">
                <p:oleObj spid="_x0000_s275861" name="Equation" r:id="rId9" imgW="914400" imgH="253800" progId="Equation.DSMT4">
                  <p:embed/>
                </p:oleObj>
              </mc:Choice>
              <mc:Fallback>
                <p:oleObj name="Equation" r:id="rId9" imgW="91440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1478" y="2244725"/>
                        <a:ext cx="22225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356373146"/>
              </p:ext>
            </p:extLst>
          </p:nvPr>
        </p:nvGraphicFramePr>
        <p:xfrm>
          <a:off x="1818458" y="2793430"/>
          <a:ext cx="360362" cy="563562"/>
        </p:xfrm>
        <a:graphic>
          <a:graphicData uri="http://schemas.openxmlformats.org/presentationml/2006/ole">
            <mc:AlternateContent xmlns:mc="http://schemas.openxmlformats.org/markup-compatibility/2006">
              <mc:Choice xmlns:v="urn:schemas-microsoft-com:vml" Requires="v">
                <p:oleObj spid="_x0000_s275862" name="Equation" r:id="rId11" imgW="152334" imgH="228501" progId="Equation.DSMT4">
                  <p:embed/>
                </p:oleObj>
              </mc:Choice>
              <mc:Fallback>
                <p:oleObj name="Equation" r:id="rId11" imgW="152334"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8458" y="2793430"/>
                        <a:ext cx="360362"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802123212"/>
              </p:ext>
            </p:extLst>
          </p:nvPr>
        </p:nvGraphicFramePr>
        <p:xfrm>
          <a:off x="2538538" y="2836934"/>
          <a:ext cx="432048" cy="592066"/>
        </p:xfrm>
        <a:graphic>
          <a:graphicData uri="http://schemas.openxmlformats.org/presentationml/2006/ole">
            <mc:AlternateContent xmlns:mc="http://schemas.openxmlformats.org/markup-compatibility/2006">
              <mc:Choice xmlns:v="urn:schemas-microsoft-com:vml" Requires="v">
                <p:oleObj spid="_x0000_s275863" name="Equation" r:id="rId12" imgW="177646" imgH="241091" progId="Equation.DSMT4">
                  <p:embed/>
                </p:oleObj>
              </mc:Choice>
              <mc:Fallback>
                <p:oleObj name="Equation" r:id="rId12" imgW="177646" imgH="241091"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38538" y="2836934"/>
                        <a:ext cx="432048" cy="592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952446653"/>
              </p:ext>
            </p:extLst>
          </p:nvPr>
        </p:nvGraphicFramePr>
        <p:xfrm>
          <a:off x="4554762" y="2852936"/>
          <a:ext cx="1224136" cy="522298"/>
        </p:xfrm>
        <a:graphic>
          <a:graphicData uri="http://schemas.openxmlformats.org/presentationml/2006/ole">
            <mc:AlternateContent xmlns:mc="http://schemas.openxmlformats.org/markup-compatibility/2006">
              <mc:Choice xmlns:v="urn:schemas-microsoft-com:vml" Requires="v">
                <p:oleObj spid="_x0000_s275864" name="Equation" r:id="rId14" imgW="571252" imgH="241195" progId="Equation.DSMT4">
                  <p:embed/>
                </p:oleObj>
              </mc:Choice>
              <mc:Fallback>
                <p:oleObj name="Equation" r:id="rId14" imgW="571252"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4762" y="2852936"/>
                        <a:ext cx="1224136" cy="522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661596550"/>
              </p:ext>
            </p:extLst>
          </p:nvPr>
        </p:nvGraphicFramePr>
        <p:xfrm>
          <a:off x="7939138" y="2708921"/>
          <a:ext cx="1152128" cy="599107"/>
        </p:xfrm>
        <a:graphic>
          <a:graphicData uri="http://schemas.openxmlformats.org/presentationml/2006/ole">
            <mc:AlternateContent xmlns:mc="http://schemas.openxmlformats.org/markup-compatibility/2006">
              <mc:Choice xmlns:v="urn:schemas-microsoft-com:vml" Requires="v">
                <p:oleObj spid="_x0000_s275865" name="Equation" r:id="rId16" imgW="545863" imgH="279279" progId="Equation.DSMT4">
                  <p:embed/>
                </p:oleObj>
              </mc:Choice>
              <mc:Fallback>
                <p:oleObj name="Equation" r:id="rId16" imgW="545863" imgH="279279"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39138" y="2708921"/>
                        <a:ext cx="1152128" cy="5991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149309680"/>
              </p:ext>
            </p:extLst>
          </p:nvPr>
        </p:nvGraphicFramePr>
        <p:xfrm>
          <a:off x="2754562" y="3429000"/>
          <a:ext cx="360040" cy="360040"/>
        </p:xfrm>
        <a:graphic>
          <a:graphicData uri="http://schemas.openxmlformats.org/presentationml/2006/ole">
            <mc:AlternateContent xmlns:mc="http://schemas.openxmlformats.org/markup-compatibility/2006">
              <mc:Choice xmlns:v="urn:schemas-microsoft-com:vml" Requires="v">
                <p:oleObj spid="_x0000_s275866" name="Equation" r:id="rId18" imgW="126835" imgH="139518" progId="Equation.DSMT4">
                  <p:embed/>
                </p:oleObj>
              </mc:Choice>
              <mc:Fallback>
                <p:oleObj name="Equation" r:id="rId18" imgW="126835" imgH="139518"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54562" y="3429000"/>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0"/>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339636696"/>
              </p:ext>
            </p:extLst>
          </p:nvPr>
        </p:nvGraphicFramePr>
        <p:xfrm>
          <a:off x="3762674" y="3356993"/>
          <a:ext cx="432048" cy="473859"/>
        </p:xfrm>
        <a:graphic>
          <a:graphicData uri="http://schemas.openxmlformats.org/presentationml/2006/ole">
            <mc:AlternateContent xmlns:mc="http://schemas.openxmlformats.org/markup-compatibility/2006">
              <mc:Choice xmlns:v="urn:schemas-microsoft-com:vml" Requires="v">
                <p:oleObj spid="_x0000_s275867" name="Equation" r:id="rId20" imgW="215806" imgH="228501" progId="Equation.DSMT4">
                  <p:embed/>
                </p:oleObj>
              </mc:Choice>
              <mc:Fallback>
                <p:oleObj name="Equation" r:id="rId20" imgW="215806" imgH="228501"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62674" y="3356993"/>
                        <a:ext cx="432048" cy="4738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939516344"/>
              </p:ext>
            </p:extLst>
          </p:nvPr>
        </p:nvGraphicFramePr>
        <p:xfrm>
          <a:off x="7435082" y="3356992"/>
          <a:ext cx="504056" cy="432048"/>
        </p:xfrm>
        <a:graphic>
          <a:graphicData uri="http://schemas.openxmlformats.org/presentationml/2006/ole">
            <mc:AlternateContent xmlns:mc="http://schemas.openxmlformats.org/markup-compatibility/2006">
              <mc:Choice xmlns:v="urn:schemas-microsoft-com:vml" Requires="v">
                <p:oleObj spid="_x0000_s275868" name="Equation" r:id="rId22" imgW="164814" imgH="177492" progId="Equation.DSMT4">
                  <p:embed/>
                </p:oleObj>
              </mc:Choice>
              <mc:Fallback>
                <p:oleObj name="Equation" r:id="rId22" imgW="164814" imgH="177492"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35082" y="3356992"/>
                        <a:ext cx="504056"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1740133682"/>
              </p:ext>
            </p:extLst>
          </p:nvPr>
        </p:nvGraphicFramePr>
        <p:xfrm>
          <a:off x="9238217" y="3470812"/>
          <a:ext cx="385120" cy="360040"/>
        </p:xfrm>
        <a:graphic>
          <a:graphicData uri="http://schemas.openxmlformats.org/presentationml/2006/ole">
            <mc:AlternateContent xmlns:mc="http://schemas.openxmlformats.org/markup-compatibility/2006">
              <mc:Choice xmlns:v="urn:schemas-microsoft-com:vml" Requires="v">
                <p:oleObj spid="_x0000_s275869" name="Equation" r:id="rId24" imgW="164880" imgH="177480" progId="Equation.DSMT4">
                  <p:embed/>
                </p:oleObj>
              </mc:Choice>
              <mc:Fallback>
                <p:oleObj name="Equation" r:id="rId24" imgW="164880" imgH="17748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238217" y="3470812"/>
                        <a:ext cx="38512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3259374574"/>
              </p:ext>
            </p:extLst>
          </p:nvPr>
        </p:nvGraphicFramePr>
        <p:xfrm>
          <a:off x="3787762" y="3912571"/>
          <a:ext cx="3360932" cy="648072"/>
        </p:xfrm>
        <a:graphic>
          <a:graphicData uri="http://schemas.openxmlformats.org/presentationml/2006/ole">
            <mc:AlternateContent xmlns:mc="http://schemas.openxmlformats.org/markup-compatibility/2006">
              <mc:Choice xmlns:v="urn:schemas-microsoft-com:vml" Requires="v">
                <p:oleObj spid="_x0000_s275870" name="Equation" r:id="rId26" imgW="1497950" imgH="291973" progId="Equation.DSMT4">
                  <p:embed/>
                </p:oleObj>
              </mc:Choice>
              <mc:Fallback>
                <p:oleObj name="Equation" r:id="rId26" imgW="1497950" imgH="291973"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87762" y="3912571"/>
                        <a:ext cx="3360932"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022254361"/>
              </p:ext>
            </p:extLst>
          </p:nvPr>
        </p:nvGraphicFramePr>
        <p:xfrm>
          <a:off x="1714342" y="4580805"/>
          <a:ext cx="360362" cy="360363"/>
        </p:xfrm>
        <a:graphic>
          <a:graphicData uri="http://schemas.openxmlformats.org/presentationml/2006/ole">
            <mc:AlternateContent xmlns:mc="http://schemas.openxmlformats.org/markup-compatibility/2006">
              <mc:Choice xmlns:v="urn:schemas-microsoft-com:vml" Requires="v">
                <p:oleObj spid="_x0000_s275871" name="Equation" r:id="rId28" imgW="126835" imgH="139518" progId="Equation.DSMT4">
                  <p:embed/>
                </p:oleObj>
              </mc:Choice>
              <mc:Fallback>
                <p:oleObj name="Equation" r:id="rId28" imgW="126835" imgH="139518"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14342" y="4580805"/>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1175960402"/>
              </p:ext>
            </p:extLst>
          </p:nvPr>
        </p:nvGraphicFramePr>
        <p:xfrm>
          <a:off x="2699084" y="4582070"/>
          <a:ext cx="372580" cy="358775"/>
        </p:xfrm>
        <a:graphic>
          <a:graphicData uri="http://schemas.openxmlformats.org/presentationml/2006/ole">
            <mc:AlternateContent xmlns:mc="http://schemas.openxmlformats.org/markup-compatibility/2006">
              <mc:Choice xmlns:v="urn:schemas-microsoft-com:vml" Requires="v">
                <p:oleObj spid="_x0000_s275872" name="Equation" r:id="rId29" imgW="164880" imgH="177480" progId="Equation.DSMT4">
                  <p:embed/>
                </p:oleObj>
              </mc:Choice>
              <mc:Fallback>
                <p:oleObj name="Equation" r:id="rId29" imgW="164880" imgH="17748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99084" y="4582070"/>
                        <a:ext cx="37258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389986488"/>
              </p:ext>
            </p:extLst>
          </p:nvPr>
        </p:nvGraphicFramePr>
        <p:xfrm>
          <a:off x="4554762" y="4560643"/>
          <a:ext cx="1311042" cy="432048"/>
        </p:xfrm>
        <a:graphic>
          <a:graphicData uri="http://schemas.openxmlformats.org/presentationml/2006/ole">
            <mc:AlternateContent xmlns:mc="http://schemas.openxmlformats.org/markup-compatibility/2006">
              <mc:Choice xmlns:v="urn:schemas-microsoft-com:vml" Requires="v">
                <p:oleObj spid="_x0000_s275873" name="Equation" r:id="rId30" imgW="622030" imgH="203112" progId="Equation.DSMT4">
                  <p:embed/>
                </p:oleObj>
              </mc:Choice>
              <mc:Fallback>
                <p:oleObj name="Equation" r:id="rId30" imgW="622030" imgH="203112"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54762" y="4560643"/>
                        <a:ext cx="131104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3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标题 1"/>
          <p:cNvSpPr txBox="1">
            <a:spLocks/>
          </p:cNvSpPr>
          <p:nvPr/>
        </p:nvSpPr>
        <p:spPr>
          <a:xfrm>
            <a:off x="406400" y="152401"/>
            <a:ext cx="8229600" cy="563563"/>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b="1" dirty="0">
                <a:solidFill>
                  <a:schemeClr val="tx1"/>
                </a:solidFill>
                <a:latin typeface="黑体" pitchFamily="49" charset="-122"/>
                <a:ea typeface="黑体" pitchFamily="49" charset="-122"/>
              </a:rPr>
              <a:t>15.3 </a:t>
            </a:r>
            <a:r>
              <a:rPr lang="en-US" altLang="zh-CN" b="1" dirty="0" err="1">
                <a:solidFill>
                  <a:schemeClr val="tx1"/>
                </a:solidFill>
                <a:latin typeface="黑体" pitchFamily="49" charset="-122"/>
                <a:ea typeface="黑体" pitchFamily="49" charset="-122"/>
              </a:rPr>
              <a:t>Kn</a:t>
            </a:r>
            <a:r>
              <a:rPr lang="zh-CN" altLang="zh-CN" b="1" dirty="0">
                <a:solidFill>
                  <a:schemeClr val="tx1"/>
                </a:solidFill>
                <a:latin typeface="黑体" pitchFamily="49" charset="-122"/>
                <a:ea typeface="黑体" pitchFamily="49" charset="-122"/>
              </a:rPr>
              <a:t>近邻估计方法</a:t>
            </a:r>
          </a:p>
        </p:txBody>
      </p:sp>
    </p:spTree>
    <p:extLst>
      <p:ext uri="{BB962C8B-B14F-4D97-AF65-F5344CB8AC3E}">
        <p14:creationId xmlns:p14="http://schemas.microsoft.com/office/powerpoint/2010/main" val="296688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589tgp_health_light">
  <a:themeElements>
    <a:clrScheme name="s2 1">
      <a:dk1>
        <a:srgbClr val="000000"/>
      </a:dk1>
      <a:lt1>
        <a:srgbClr val="FFFFFF"/>
      </a:lt1>
      <a:dk2>
        <a:srgbClr val="5EB2B6"/>
      </a:dk2>
      <a:lt2>
        <a:srgbClr val="DED9CC"/>
      </a:lt2>
      <a:accent1>
        <a:srgbClr val="9FD56D"/>
      </a:accent1>
      <a:accent2>
        <a:srgbClr val="F4BC72"/>
      </a:accent2>
      <a:accent3>
        <a:srgbClr val="FFFFFF"/>
      </a:accent3>
      <a:accent4>
        <a:srgbClr val="000000"/>
      </a:accent4>
      <a:accent5>
        <a:srgbClr val="CDE7BA"/>
      </a:accent5>
      <a:accent6>
        <a:srgbClr val="DDAA67"/>
      </a:accent6>
      <a:hlink>
        <a:srgbClr val="F18FAB"/>
      </a:hlink>
      <a:folHlink>
        <a:srgbClr val="84A3E8"/>
      </a:folHlink>
    </a:clrScheme>
    <a:fontScheme name="s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2400" kern="100" dirty="0" smtClean="0">
            <a:ea typeface="宋体"/>
            <a:cs typeface="Times New Roman"/>
          </a:defRPr>
        </a:defPPr>
      </a:lstStyle>
    </a:spDef>
    <a:lnDef>
      <a:spPr>
        <a:ln>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dirty="0" smtClean="0"/>
        </a:defPPr>
      </a:lstStyle>
    </a:txDef>
  </a:objectDefaults>
  <a:extraClrSchemeLst>
    <a:extraClrScheme>
      <a:clrScheme name="s2 1">
        <a:dk1>
          <a:srgbClr val="000000"/>
        </a:dk1>
        <a:lt1>
          <a:srgbClr val="FFFFFF"/>
        </a:lt1>
        <a:dk2>
          <a:srgbClr val="5EB2B6"/>
        </a:dk2>
        <a:lt2>
          <a:srgbClr val="DED9CC"/>
        </a:lt2>
        <a:accent1>
          <a:srgbClr val="9FD56D"/>
        </a:accent1>
        <a:accent2>
          <a:srgbClr val="F4BC72"/>
        </a:accent2>
        <a:accent3>
          <a:srgbClr val="FFFFFF"/>
        </a:accent3>
        <a:accent4>
          <a:srgbClr val="000000"/>
        </a:accent4>
        <a:accent5>
          <a:srgbClr val="CDE7BA"/>
        </a:accent5>
        <a:accent6>
          <a:srgbClr val="DDAA67"/>
        </a:accent6>
        <a:hlink>
          <a:srgbClr val="F18FAB"/>
        </a:hlink>
        <a:folHlink>
          <a:srgbClr val="84A3E8"/>
        </a:folHlink>
      </a:clrScheme>
      <a:clrMap bg1="lt1" tx1="dk1" bg2="lt2" tx2="dk2" accent1="accent1" accent2="accent2" accent3="accent3" accent4="accent4" accent5="accent5" accent6="accent6" hlink="hlink" folHlink="folHlink"/>
    </a:extraClrScheme>
    <a:extraClrScheme>
      <a:clrScheme name="s2 2">
        <a:dk1>
          <a:srgbClr val="000000"/>
        </a:dk1>
        <a:lt1>
          <a:srgbClr val="FFFFFF"/>
        </a:lt1>
        <a:dk2>
          <a:srgbClr val="EA9148"/>
        </a:dk2>
        <a:lt2>
          <a:srgbClr val="DED9CC"/>
        </a:lt2>
        <a:accent1>
          <a:srgbClr val="E878C8"/>
        </a:accent1>
        <a:accent2>
          <a:srgbClr val="7DD7E9"/>
        </a:accent2>
        <a:accent3>
          <a:srgbClr val="FFFFFF"/>
        </a:accent3>
        <a:accent4>
          <a:srgbClr val="000000"/>
        </a:accent4>
        <a:accent5>
          <a:srgbClr val="F2BEE0"/>
        </a:accent5>
        <a:accent6>
          <a:srgbClr val="71C3D3"/>
        </a:accent6>
        <a:hlink>
          <a:srgbClr val="98E8B3"/>
        </a:hlink>
        <a:folHlink>
          <a:srgbClr val="E6C686"/>
        </a:folHlink>
      </a:clrScheme>
      <a:clrMap bg1="lt1" tx1="dk1" bg2="lt2" tx2="dk2" accent1="accent1" accent2="accent2" accent3="accent3" accent4="accent4" accent5="accent5" accent6="accent6" hlink="hlink" folHlink="folHlink"/>
    </a:extraClrScheme>
    <a:extraClrScheme>
      <a:clrScheme name="s2 3">
        <a:dk1>
          <a:srgbClr val="000000"/>
        </a:dk1>
        <a:lt1>
          <a:srgbClr val="FFFFFF"/>
        </a:lt1>
        <a:dk2>
          <a:srgbClr val="C889CD"/>
        </a:dk2>
        <a:lt2>
          <a:srgbClr val="DED9CC"/>
        </a:lt2>
        <a:accent1>
          <a:srgbClr val="72AFD8"/>
        </a:accent1>
        <a:accent2>
          <a:srgbClr val="80CAB1"/>
        </a:accent2>
        <a:accent3>
          <a:srgbClr val="FFFFFF"/>
        </a:accent3>
        <a:accent4>
          <a:srgbClr val="000000"/>
        </a:accent4>
        <a:accent5>
          <a:srgbClr val="BCD4E9"/>
        </a:accent5>
        <a:accent6>
          <a:srgbClr val="73B7A0"/>
        </a:accent6>
        <a:hlink>
          <a:srgbClr val="E1995D"/>
        </a:hlink>
        <a:folHlink>
          <a:srgbClr val="E587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589tgp_health_light</Template>
  <TotalTime>9140</TotalTime>
  <Words>3398</Words>
  <Application>Microsoft Office PowerPoint</Application>
  <PresentationFormat>宽屏</PresentationFormat>
  <Paragraphs>794</Paragraphs>
  <Slides>85</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85</vt:i4>
      </vt:variant>
    </vt:vector>
  </HeadingPairs>
  <TitlesOfParts>
    <vt:vector size="102" baseType="lpstr">
      <vt:lpstr>方正姚体</vt:lpstr>
      <vt:lpstr>黑体</vt:lpstr>
      <vt:lpstr>华文新魏</vt:lpstr>
      <vt:lpstr>宋体</vt:lpstr>
      <vt:lpstr>Arial</vt:lpstr>
      <vt:lpstr>Arial Black</vt:lpstr>
      <vt:lpstr>Calibri</vt:lpstr>
      <vt:lpstr>Comic Sans MS</vt:lpstr>
      <vt:lpstr>Symbol</vt:lpstr>
      <vt:lpstr>Times New Roman</vt:lpstr>
      <vt:lpstr>Wingdings</vt:lpstr>
      <vt:lpstr>589tgp_health_light</vt:lpstr>
      <vt:lpstr>位图图像</vt:lpstr>
      <vt:lpstr>Equation</vt:lpstr>
      <vt:lpstr>公式</vt:lpstr>
      <vt:lpstr>MathType 6.0 Equation</vt:lpstr>
      <vt:lpstr>Microsoft Equation 3.0</vt:lpstr>
      <vt:lpstr>模式识别</vt:lpstr>
      <vt:lpstr>第十五章　概率密度函数的非参数估计</vt:lpstr>
      <vt:lpstr>15.1 非参数估计的基本原理</vt:lpstr>
      <vt:lpstr>15.1 非参数估计的基本原理</vt:lpstr>
      <vt:lpstr>15.2 直方图方法</vt:lpstr>
      <vt:lpstr>PowerPoint 演示文稿</vt:lpstr>
      <vt:lpstr>PowerPoint 演示文稿</vt:lpstr>
      <vt:lpstr>PowerPoint 演示文稿</vt:lpstr>
      <vt:lpstr>PowerPoint 演示文稿</vt:lpstr>
      <vt:lpstr>15.3.1 最近邻法</vt:lpstr>
      <vt:lpstr>15.3.1 最近邻法</vt:lpstr>
      <vt:lpstr>15.3.1 最近邻法</vt:lpstr>
      <vt:lpstr>15.3.1 最近邻法</vt:lpstr>
      <vt:lpstr>15.3.1 最近邻法</vt:lpstr>
      <vt:lpstr>15.3.1 最近邻法</vt:lpstr>
      <vt:lpstr>15.3.1 最近邻法</vt:lpstr>
      <vt:lpstr>15.3.1 最近邻法</vt:lpstr>
      <vt:lpstr>15.3.1 最近邻法</vt:lpstr>
      <vt:lpstr>15.3.1 最近邻法</vt:lpstr>
      <vt:lpstr>15.3.1 最近邻法</vt:lpstr>
      <vt:lpstr>15.3.1 最近邻法</vt:lpstr>
      <vt:lpstr>15.3.2 k-近邻法（kNN）</vt:lpstr>
      <vt:lpstr>15.3.2 k-近邻法（kNN）</vt:lpstr>
      <vt:lpstr>15.3.2 k-近邻法（kNN）</vt:lpstr>
      <vt:lpstr>15.3.2 k-近邻法（kNN）</vt:lpstr>
      <vt:lpstr>15.3.2 k-近邻法（kNN）</vt:lpstr>
      <vt:lpstr>15.3.2 k-近邻法（kNN）</vt:lpstr>
      <vt:lpstr>PowerPoint 演示文稿</vt:lpstr>
      <vt:lpstr>15.3.2 k-近邻法（kNN）</vt:lpstr>
      <vt:lpstr>15.3.2 k-近邻法（kNN）</vt:lpstr>
      <vt:lpstr>15.3.3 近邻法的快速算法</vt:lpstr>
      <vt:lpstr>  “部分距离” 计算法 </vt:lpstr>
      <vt:lpstr>15.3.3 近邻法的快速算法</vt:lpstr>
      <vt:lpstr>15.3.3 近邻法的快速算法</vt:lpstr>
      <vt:lpstr>15.3.3 近邻法的快速算法</vt:lpstr>
      <vt:lpstr>15.3.4 剪辑近邻法 </vt:lpstr>
      <vt:lpstr>15.3.4 剪辑近邻法 </vt:lpstr>
      <vt:lpstr>15.3.4 剪辑近邻法 </vt:lpstr>
      <vt:lpstr>15.3.4 剪辑近邻法 </vt:lpstr>
      <vt:lpstr>15.3.4 剪辑近邻法 </vt:lpstr>
      <vt:lpstr>15.3.4 剪辑近邻法 </vt:lpstr>
      <vt:lpstr>15.3.4 剪辑近邻法 </vt:lpstr>
      <vt:lpstr>15.3.4 剪辑近邻法 </vt:lpstr>
      <vt:lpstr>13.6.4 剪辑近邻法 </vt:lpstr>
      <vt:lpstr>15.3.4 剪辑近邻法 </vt:lpstr>
      <vt:lpstr>15.3.4 剪辑近邻法 </vt:lpstr>
      <vt:lpstr>15.3.4 剪辑近邻法 </vt:lpstr>
      <vt:lpstr>15.3.5 压缩近邻法</vt:lpstr>
      <vt:lpstr>15.3.5 压缩近邻法</vt:lpstr>
      <vt:lpstr>15.3.5 压缩近邻法</vt:lpstr>
      <vt:lpstr>15.3.5 压缩近邻法</vt:lpstr>
      <vt:lpstr>15.3.5 压缩近邻法</vt:lpstr>
      <vt:lpstr>15.3.5 压缩近邻法</vt:lpstr>
      <vt:lpstr>15.3.5 压缩近邻法</vt:lpstr>
      <vt:lpstr>15.3.5 压缩近邻法</vt:lpstr>
      <vt:lpstr>15.3.5 压缩近邻法</vt:lpstr>
      <vt:lpstr>15.3.5 压缩近邻法</vt:lpstr>
      <vt:lpstr>15.3.6 可做拒绝决策的近邻法</vt:lpstr>
      <vt:lpstr>15.4 Parzen窗法</vt:lpstr>
      <vt:lpstr>15.4 Parzen窗法</vt:lpstr>
      <vt:lpstr>15.4 Parzen窗法</vt:lpstr>
      <vt:lpstr>15.4 Parzen窗法</vt:lpstr>
      <vt:lpstr>15.4 Parzen窗法</vt:lpstr>
      <vt:lpstr>15.4 Parzen窗法</vt:lpstr>
      <vt:lpstr>Probabilistic Neural Networks</vt:lpstr>
      <vt:lpstr>PowerPoint 演示文稿</vt:lpstr>
      <vt:lpstr>PowerPoint 演示文稿</vt:lpstr>
      <vt:lpstr>Normalization  先说一下归一化问题</vt:lpstr>
      <vt:lpstr>Normalization Example</vt:lpstr>
      <vt:lpstr>PNN training</vt:lpstr>
      <vt:lpstr>Activation Function  激活函数</vt:lpstr>
      <vt:lpstr>PNN classication</vt:lpstr>
      <vt:lpstr>PNN classication</vt:lpstr>
      <vt:lpstr>PowerPoint 演示文稿</vt:lpstr>
      <vt:lpstr>PowerPoint 演示文稿</vt:lpstr>
      <vt:lpstr>PowerPoint 演示文稿</vt:lpstr>
      <vt:lpstr>Normalization        归一化</vt:lpstr>
      <vt:lpstr>Activation Function  激活函数</vt:lpstr>
      <vt:lpstr>PowerPoint 演示文稿</vt:lpstr>
      <vt:lpstr>Activation Function  激活函数</vt:lpstr>
      <vt:lpstr>Probabilistic Neural Networks</vt:lpstr>
      <vt:lpstr>PNN training</vt:lpstr>
      <vt:lpstr>PNN classication   用PNN分类</vt:lpstr>
      <vt:lpstr>Experimental result    实验结果</vt:lpstr>
      <vt:lpstr>ending</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Yan-Wu Wang</dc:creator>
  <cp:lastModifiedBy>by6040130@163.com</cp:lastModifiedBy>
  <cp:revision>562</cp:revision>
  <cp:lastPrinted>2021-04-07T08:26:51Z</cp:lastPrinted>
  <dcterms:created xsi:type="dcterms:W3CDTF">2013-04-13T01:42:00Z</dcterms:created>
  <dcterms:modified xsi:type="dcterms:W3CDTF">2021-09-18T02:56:17Z</dcterms:modified>
</cp:coreProperties>
</file>