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9"/>
  </p:notesMasterIdLst>
  <p:handoutMasterIdLst>
    <p:handoutMasterId r:id="rId70"/>
  </p:handoutMasterIdLst>
  <p:sldIdLst>
    <p:sldId id="279" r:id="rId2"/>
    <p:sldId id="335" r:id="rId3"/>
    <p:sldId id="367" r:id="rId4"/>
    <p:sldId id="495" r:id="rId5"/>
    <p:sldId id="368" r:id="rId6"/>
    <p:sldId id="370" r:id="rId7"/>
    <p:sldId id="505" r:id="rId8"/>
    <p:sldId id="371" r:id="rId9"/>
    <p:sldId id="372" r:id="rId10"/>
    <p:sldId id="374" r:id="rId11"/>
    <p:sldId id="406" r:id="rId12"/>
    <p:sldId id="377" r:id="rId13"/>
    <p:sldId id="378" r:id="rId14"/>
    <p:sldId id="379" r:id="rId15"/>
    <p:sldId id="428" r:id="rId16"/>
    <p:sldId id="429" r:id="rId17"/>
    <p:sldId id="431" r:id="rId18"/>
    <p:sldId id="384" r:id="rId19"/>
    <p:sldId id="385" r:id="rId20"/>
    <p:sldId id="386" r:id="rId21"/>
    <p:sldId id="387" r:id="rId22"/>
    <p:sldId id="433" r:id="rId23"/>
    <p:sldId id="434" r:id="rId24"/>
    <p:sldId id="388" r:id="rId25"/>
    <p:sldId id="389" r:id="rId26"/>
    <p:sldId id="390" r:id="rId27"/>
    <p:sldId id="391" r:id="rId28"/>
    <p:sldId id="392" r:id="rId29"/>
    <p:sldId id="435" r:id="rId30"/>
    <p:sldId id="436" r:id="rId31"/>
    <p:sldId id="437" r:id="rId32"/>
    <p:sldId id="475" r:id="rId33"/>
    <p:sldId id="438" r:id="rId34"/>
    <p:sldId id="479" r:id="rId35"/>
    <p:sldId id="439" r:id="rId36"/>
    <p:sldId id="440" r:id="rId37"/>
    <p:sldId id="441" r:id="rId38"/>
    <p:sldId id="445" r:id="rId39"/>
    <p:sldId id="446" r:id="rId40"/>
    <p:sldId id="447" r:id="rId41"/>
    <p:sldId id="448" r:id="rId42"/>
    <p:sldId id="449" r:id="rId43"/>
    <p:sldId id="450" r:id="rId44"/>
    <p:sldId id="451" r:id="rId45"/>
    <p:sldId id="394" r:id="rId46"/>
    <p:sldId id="480" r:id="rId47"/>
    <p:sldId id="481" r:id="rId48"/>
    <p:sldId id="482" r:id="rId49"/>
    <p:sldId id="483" r:id="rId50"/>
    <p:sldId id="484" r:id="rId51"/>
    <p:sldId id="485" r:id="rId52"/>
    <p:sldId id="486" r:id="rId53"/>
    <p:sldId id="487" r:id="rId54"/>
    <p:sldId id="488" r:id="rId55"/>
    <p:sldId id="489" r:id="rId56"/>
    <p:sldId id="490" r:id="rId57"/>
    <p:sldId id="491" r:id="rId58"/>
    <p:sldId id="492" r:id="rId59"/>
    <p:sldId id="493" r:id="rId60"/>
    <p:sldId id="496" r:id="rId61"/>
    <p:sldId id="503" r:id="rId62"/>
    <p:sldId id="501" r:id="rId63"/>
    <p:sldId id="504" r:id="rId64"/>
    <p:sldId id="497" r:id="rId65"/>
    <p:sldId id="498" r:id="rId66"/>
    <p:sldId id="499" r:id="rId67"/>
    <p:sldId id="500" r:id="rId68"/>
  </p:sldIdLst>
  <p:sldSz cx="12192000" cy="6858000"/>
  <p:notesSz cx="6858000" cy="994727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33"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A00"/>
    <a:srgbClr val="0000FF"/>
    <a:srgbClr val="F0F7EB"/>
    <a:srgbClr val="DFEFD4"/>
    <a:srgbClr val="006F6F"/>
    <a:srgbClr val="367376"/>
    <a:srgbClr val="418D91"/>
    <a:srgbClr val="80808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12" autoAdjust="0"/>
    <p:restoredTop sz="86443" autoAdjust="0"/>
  </p:normalViewPr>
  <p:slideViewPr>
    <p:cSldViewPr>
      <p:cViewPr varScale="1">
        <p:scale>
          <a:sx n="90" d="100"/>
          <a:sy n="90" d="100"/>
        </p:scale>
        <p:origin x="129" y="3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2" d="100"/>
          <a:sy n="62" d="100"/>
        </p:scale>
        <p:origin x="-3187" y="-106"/>
      </p:cViewPr>
      <p:guideLst>
        <p:guide orient="horz" pos="3133"/>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5" Type="http://schemas.openxmlformats.org/officeDocument/2006/relationships/image" Target="../media/image74.wmf"/><Relationship Id="rId4" Type="http://schemas.openxmlformats.org/officeDocument/2006/relationships/image" Target="../media/image7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4" Type="http://schemas.openxmlformats.org/officeDocument/2006/relationships/image" Target="../media/image10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5" Type="http://schemas.openxmlformats.org/officeDocument/2006/relationships/image" Target="../media/image109.wmf"/><Relationship Id="rId4" Type="http://schemas.openxmlformats.org/officeDocument/2006/relationships/image" Target="../media/image10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13.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17.wmf"/><Relationship Id="rId7" Type="http://schemas.openxmlformats.org/officeDocument/2006/relationships/image" Target="../media/image121.wmf"/><Relationship Id="rId2" Type="http://schemas.openxmlformats.org/officeDocument/2006/relationships/image" Target="../media/image116.wmf"/><Relationship Id="rId1" Type="http://schemas.openxmlformats.org/officeDocument/2006/relationships/image" Target="../media/image115.e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2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22.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22.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2.emf"/><Relationship Id="rId4" Type="http://schemas.openxmlformats.org/officeDocument/2006/relationships/image" Target="../media/image12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 Id="rId4" Type="http://schemas.openxmlformats.org/officeDocument/2006/relationships/image" Target="../media/image12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 Id="rId4" Type="http://schemas.openxmlformats.org/officeDocument/2006/relationships/image" Target="../media/image13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09.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36.wmf"/><Relationship Id="rId1" Type="http://schemas.openxmlformats.org/officeDocument/2006/relationships/image" Target="../media/image13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37.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 Id="rId5" Type="http://schemas.openxmlformats.org/officeDocument/2006/relationships/image" Target="../media/image142.wmf"/><Relationship Id="rId4" Type="http://schemas.openxmlformats.org/officeDocument/2006/relationships/image" Target="../media/image141.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43.wmf"/><Relationship Id="rId1" Type="http://schemas.openxmlformats.org/officeDocument/2006/relationships/image" Target="../media/image139.wmf"/><Relationship Id="rId5" Type="http://schemas.openxmlformats.org/officeDocument/2006/relationships/image" Target="../media/image145.wmf"/><Relationship Id="rId4" Type="http://schemas.openxmlformats.org/officeDocument/2006/relationships/image" Target="../media/image144.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 Id="rId5" Type="http://schemas.openxmlformats.org/officeDocument/2006/relationships/image" Target="../media/image153.wmf"/><Relationship Id="rId4" Type="http://schemas.openxmlformats.org/officeDocument/2006/relationships/image" Target="../media/image148.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54.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61.wmf"/><Relationship Id="rId1" Type="http://schemas.openxmlformats.org/officeDocument/2006/relationships/image" Target="../media/image16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2098" cy="496706"/>
          </a:xfrm>
          <a:prstGeom prst="rect">
            <a:avLst/>
          </a:prstGeom>
        </p:spPr>
        <p:txBody>
          <a:bodyPr vert="horz" lIns="88651" tIns="44326" rIns="88651" bIns="44326"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414" y="0"/>
            <a:ext cx="2972098" cy="496706"/>
          </a:xfrm>
          <a:prstGeom prst="rect">
            <a:avLst/>
          </a:prstGeom>
        </p:spPr>
        <p:txBody>
          <a:bodyPr vert="horz" lIns="88651" tIns="44326" rIns="88651" bIns="44326" rtlCol="0"/>
          <a:lstStyle>
            <a:lvl1pPr algn="r">
              <a:defRPr sz="1200">
                <a:latin typeface="Arial" charset="0"/>
              </a:defRPr>
            </a:lvl1pPr>
          </a:lstStyle>
          <a:p>
            <a:pPr>
              <a:defRPr/>
            </a:pPr>
            <a:fld id="{CB6546D7-55A0-4F6B-B749-794C1FA7637D}" type="datetimeFigureOut">
              <a:rPr lang="zh-CN" altLang="en-US"/>
              <a:pPr>
                <a:defRPr/>
              </a:pPr>
              <a:t>2022/10/18</a:t>
            </a:fld>
            <a:endParaRPr lang="zh-CN" altLang="en-US"/>
          </a:p>
        </p:txBody>
      </p:sp>
      <p:sp>
        <p:nvSpPr>
          <p:cNvPr id="4" name="页脚占位符 3"/>
          <p:cNvSpPr>
            <a:spLocks noGrp="1"/>
          </p:cNvSpPr>
          <p:nvPr>
            <p:ph type="ftr" sz="quarter" idx="2"/>
          </p:nvPr>
        </p:nvSpPr>
        <p:spPr>
          <a:xfrm>
            <a:off x="0" y="9448925"/>
            <a:ext cx="2972098" cy="496706"/>
          </a:xfrm>
          <a:prstGeom prst="rect">
            <a:avLst/>
          </a:prstGeom>
        </p:spPr>
        <p:txBody>
          <a:bodyPr vert="horz" lIns="88651" tIns="44326" rIns="88651" bIns="44326"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414" y="9448925"/>
            <a:ext cx="2972098" cy="496706"/>
          </a:xfrm>
          <a:prstGeom prst="rect">
            <a:avLst/>
          </a:prstGeom>
        </p:spPr>
        <p:txBody>
          <a:bodyPr vert="horz" lIns="88651" tIns="44326" rIns="88651" bIns="44326" rtlCol="0" anchor="b"/>
          <a:lstStyle>
            <a:lvl1pPr algn="r">
              <a:defRPr sz="1200">
                <a:latin typeface="Arial" charset="0"/>
              </a:defRPr>
            </a:lvl1pPr>
          </a:lstStyle>
          <a:p>
            <a:pPr>
              <a:defRPr/>
            </a:pPr>
            <a:fld id="{6B24D7E3-83D9-45BB-8074-07FABBCF58D9}" type="slidenum">
              <a:rPr lang="zh-CN" altLang="en-US"/>
              <a:pPr>
                <a:defRPr/>
              </a:pPr>
              <a:t>‹#›</a:t>
            </a:fld>
            <a:endParaRPr lang="zh-CN" altLang="en-US"/>
          </a:p>
        </p:txBody>
      </p:sp>
    </p:spTree>
    <p:extLst>
      <p:ext uri="{BB962C8B-B14F-4D97-AF65-F5344CB8AC3E}">
        <p14:creationId xmlns:p14="http://schemas.microsoft.com/office/powerpoint/2010/main" val="22669853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2098" cy="496706"/>
          </a:xfrm>
          <a:prstGeom prst="rect">
            <a:avLst/>
          </a:prstGeom>
        </p:spPr>
        <p:txBody>
          <a:bodyPr vert="horz" lIns="88651" tIns="44326" rIns="88651" bIns="44326"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414" y="0"/>
            <a:ext cx="2972098" cy="496706"/>
          </a:xfrm>
          <a:prstGeom prst="rect">
            <a:avLst/>
          </a:prstGeom>
        </p:spPr>
        <p:txBody>
          <a:bodyPr vert="horz" lIns="88651" tIns="44326" rIns="88651" bIns="44326" rtlCol="0"/>
          <a:lstStyle>
            <a:lvl1pPr algn="r">
              <a:defRPr sz="1200">
                <a:latin typeface="Arial" charset="0"/>
              </a:defRPr>
            </a:lvl1pPr>
          </a:lstStyle>
          <a:p>
            <a:pPr>
              <a:defRPr/>
            </a:pPr>
            <a:fld id="{E21E670D-491D-4C99-822F-11ABADEE1618}" type="datetimeFigureOut">
              <a:rPr lang="zh-CN" altLang="en-US"/>
              <a:pPr>
                <a:defRPr/>
              </a:pPr>
              <a:t>2022/10/18</a:t>
            </a:fld>
            <a:endParaRPr lang="zh-CN" altLang="en-US"/>
          </a:p>
        </p:txBody>
      </p:sp>
      <p:sp>
        <p:nvSpPr>
          <p:cNvPr id="4" name="幻灯片图像占位符 3"/>
          <p:cNvSpPr>
            <a:spLocks noGrp="1" noRot="1" noChangeAspect="1"/>
          </p:cNvSpPr>
          <p:nvPr>
            <p:ph type="sldImg" idx="2"/>
          </p:nvPr>
        </p:nvSpPr>
        <p:spPr>
          <a:xfrm>
            <a:off x="112713" y="746125"/>
            <a:ext cx="6632575" cy="3732213"/>
          </a:xfrm>
          <a:prstGeom prst="rect">
            <a:avLst/>
          </a:prstGeom>
          <a:noFill/>
          <a:ln w="12700">
            <a:solidFill>
              <a:prstClr val="black"/>
            </a:solidFill>
          </a:ln>
        </p:spPr>
        <p:txBody>
          <a:bodyPr vert="horz" lIns="88651" tIns="44326" rIns="88651" bIns="44326" rtlCol="0" anchor="ctr"/>
          <a:lstStyle/>
          <a:p>
            <a:pPr lvl="0"/>
            <a:endParaRPr lang="zh-CN" altLang="en-US" noProof="0" smtClean="0"/>
          </a:p>
        </p:txBody>
      </p:sp>
      <p:sp>
        <p:nvSpPr>
          <p:cNvPr id="5" name="备注占位符 4"/>
          <p:cNvSpPr>
            <a:spLocks noGrp="1"/>
          </p:cNvSpPr>
          <p:nvPr>
            <p:ph type="body" sz="quarter" idx="3"/>
          </p:nvPr>
        </p:nvSpPr>
        <p:spPr>
          <a:xfrm>
            <a:off x="686098" y="4725286"/>
            <a:ext cx="5485805" cy="4475286"/>
          </a:xfrm>
          <a:prstGeom prst="rect">
            <a:avLst/>
          </a:prstGeom>
        </p:spPr>
        <p:txBody>
          <a:bodyPr vert="horz" lIns="88651" tIns="44326" rIns="88651" bIns="44326"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448925"/>
            <a:ext cx="2972098" cy="496706"/>
          </a:xfrm>
          <a:prstGeom prst="rect">
            <a:avLst/>
          </a:prstGeom>
        </p:spPr>
        <p:txBody>
          <a:bodyPr vert="horz" lIns="88651" tIns="44326" rIns="88651" bIns="44326"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414" y="9448925"/>
            <a:ext cx="2972098" cy="496706"/>
          </a:xfrm>
          <a:prstGeom prst="rect">
            <a:avLst/>
          </a:prstGeom>
        </p:spPr>
        <p:txBody>
          <a:bodyPr vert="horz" lIns="88651" tIns="44326" rIns="88651" bIns="44326" rtlCol="0" anchor="b"/>
          <a:lstStyle>
            <a:lvl1pPr algn="r">
              <a:defRPr sz="1200">
                <a:latin typeface="Arial" charset="0"/>
              </a:defRPr>
            </a:lvl1pPr>
          </a:lstStyle>
          <a:p>
            <a:pPr>
              <a:defRPr/>
            </a:pPr>
            <a:fld id="{064F8E74-9C04-43EC-B268-D3C0C73A25C8}" type="slidenum">
              <a:rPr lang="zh-CN" altLang="en-US"/>
              <a:pPr>
                <a:defRPr/>
              </a:pPr>
              <a:t>‹#›</a:t>
            </a:fld>
            <a:endParaRPr lang="zh-CN" altLang="en-US"/>
          </a:p>
        </p:txBody>
      </p:sp>
    </p:spTree>
    <p:extLst>
      <p:ext uri="{BB962C8B-B14F-4D97-AF65-F5344CB8AC3E}">
        <p14:creationId xmlns:p14="http://schemas.microsoft.com/office/powerpoint/2010/main" val="40811230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746125"/>
            <a:ext cx="6632575" cy="3732213"/>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064F8E74-9C04-43EC-B268-D3C0C73A25C8}" type="slidenum">
              <a:rPr lang="zh-CN" altLang="en-US" smtClean="0"/>
              <a:pPr>
                <a:defRPr/>
              </a:pPr>
              <a:t>2</a:t>
            </a:fld>
            <a:endParaRPr lang="zh-CN" altLang="en-US"/>
          </a:p>
        </p:txBody>
      </p:sp>
    </p:spTree>
    <p:extLst>
      <p:ext uri="{BB962C8B-B14F-4D97-AF65-F5344CB8AC3E}">
        <p14:creationId xmlns:p14="http://schemas.microsoft.com/office/powerpoint/2010/main" val="3215163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a:xfrm>
            <a:off x="112713" y="746125"/>
            <a:ext cx="6632575" cy="3732213"/>
          </a:xfrm>
          <a:ln/>
        </p:spPr>
      </p:sp>
      <p:sp>
        <p:nvSpPr>
          <p:cNvPr id="235523" name="备注占位符 2"/>
          <p:cNvSpPr>
            <a:spLocks noGrp="1"/>
          </p:cNvSpPr>
          <p:nvPr>
            <p:ph type="body" idx="1"/>
          </p:nvPr>
        </p:nvSpPr>
        <p:spPr>
          <a:ln/>
        </p:spPr>
        <p:txBody>
          <a:bodyPr/>
          <a:lstStyle/>
          <a:p>
            <a:pPr>
              <a:defRPr/>
            </a:pPr>
            <a:endParaRPr lang="zh-CN" altLang="en-US" dirty="0" smtClean="0">
              <a:solidFill>
                <a:schemeClr val="bg2">
                  <a:lumMod val="60000"/>
                  <a:lumOff val="40000"/>
                </a:schemeClr>
              </a:solidFill>
              <a:latin typeface="楷体_GB2312" pitchFamily="49" charset="-122"/>
              <a:ea typeface="楷体_GB2312" pitchFamily="49" charset="-122"/>
            </a:endParaRPr>
          </a:p>
        </p:txBody>
      </p:sp>
      <p:sp>
        <p:nvSpPr>
          <p:cNvPr id="109572" name="灯片编号占位符 3"/>
          <p:cNvSpPr>
            <a:spLocks noGrp="1"/>
          </p:cNvSpPr>
          <p:nvPr>
            <p:ph type="sldNum" sz="quarter" idx="5"/>
          </p:nvPr>
        </p:nvSpPr>
        <p:spPr>
          <a:noFill/>
        </p:spPr>
        <p:txBody>
          <a:bodyPr/>
          <a:lstStyle/>
          <a:p>
            <a:fld id="{6DFF2CB7-738B-46AA-981A-561C87F7B1FE}" type="slidenum">
              <a:rPr lang="en-US" altLang="zh-CN" smtClean="0">
                <a:ea typeface="宋体" charset="-122"/>
              </a:rPr>
              <a:pPr/>
              <a:t>33</a:t>
            </a:fld>
            <a:endParaRPr lang="en-US" altLang="zh-CN" smtClean="0">
              <a:ea typeface="宋体" charset="-122"/>
            </a:endParaRPr>
          </a:p>
        </p:txBody>
      </p:sp>
    </p:spTree>
    <p:extLst>
      <p:ext uri="{BB962C8B-B14F-4D97-AF65-F5344CB8AC3E}">
        <p14:creationId xmlns:p14="http://schemas.microsoft.com/office/powerpoint/2010/main" val="1397126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xfrm>
            <a:off x="112713" y="746125"/>
            <a:ext cx="6632575" cy="3732213"/>
          </a:xfrm>
          <a:ln/>
        </p:spPr>
      </p:sp>
      <p:sp>
        <p:nvSpPr>
          <p:cNvPr id="110595" name="备注占位符 2"/>
          <p:cNvSpPr>
            <a:spLocks noGrp="1"/>
          </p:cNvSpPr>
          <p:nvPr>
            <p:ph type="body" idx="1"/>
          </p:nvPr>
        </p:nvSpPr>
        <p:spPr>
          <a:noFill/>
          <a:ln/>
        </p:spPr>
        <p:txBody>
          <a:bodyPr/>
          <a:lstStyle/>
          <a:p>
            <a:endParaRPr lang="zh-CN" altLang="en-US" smtClean="0">
              <a:ea typeface="宋体" charset="-122"/>
            </a:endParaRPr>
          </a:p>
        </p:txBody>
      </p:sp>
      <p:sp>
        <p:nvSpPr>
          <p:cNvPr id="110596" name="灯片编号占位符 3"/>
          <p:cNvSpPr>
            <a:spLocks noGrp="1"/>
          </p:cNvSpPr>
          <p:nvPr>
            <p:ph type="sldNum" sz="quarter" idx="5"/>
          </p:nvPr>
        </p:nvSpPr>
        <p:spPr>
          <a:noFill/>
        </p:spPr>
        <p:txBody>
          <a:bodyPr/>
          <a:lstStyle/>
          <a:p>
            <a:fld id="{AA799B70-B4A7-40E7-8601-34135C2B582B}" type="slidenum">
              <a:rPr lang="en-US" altLang="zh-CN" smtClean="0">
                <a:ea typeface="宋体" charset="-122"/>
              </a:rPr>
              <a:pPr/>
              <a:t>34</a:t>
            </a:fld>
            <a:endParaRPr lang="en-US" altLang="zh-CN" smtClean="0">
              <a:ea typeface="宋体" charset="-122"/>
            </a:endParaRPr>
          </a:p>
        </p:txBody>
      </p:sp>
    </p:spTree>
    <p:extLst>
      <p:ext uri="{BB962C8B-B14F-4D97-AF65-F5344CB8AC3E}">
        <p14:creationId xmlns:p14="http://schemas.microsoft.com/office/powerpoint/2010/main" val="136596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xfrm>
            <a:off x="112713" y="746125"/>
            <a:ext cx="6632575" cy="3732213"/>
          </a:xfrm>
          <a:ln/>
        </p:spPr>
      </p:sp>
      <p:sp>
        <p:nvSpPr>
          <p:cNvPr id="110595" name="备注占位符 2"/>
          <p:cNvSpPr>
            <a:spLocks noGrp="1"/>
          </p:cNvSpPr>
          <p:nvPr>
            <p:ph type="body" idx="1"/>
          </p:nvPr>
        </p:nvSpPr>
        <p:spPr>
          <a:noFill/>
          <a:ln/>
        </p:spPr>
        <p:txBody>
          <a:bodyPr/>
          <a:lstStyle/>
          <a:p>
            <a:endParaRPr lang="zh-CN" altLang="en-US" smtClean="0">
              <a:ea typeface="宋体" charset="-122"/>
            </a:endParaRPr>
          </a:p>
        </p:txBody>
      </p:sp>
      <p:sp>
        <p:nvSpPr>
          <p:cNvPr id="110596" name="灯片编号占位符 3"/>
          <p:cNvSpPr>
            <a:spLocks noGrp="1"/>
          </p:cNvSpPr>
          <p:nvPr>
            <p:ph type="sldNum" sz="quarter" idx="5"/>
          </p:nvPr>
        </p:nvSpPr>
        <p:spPr>
          <a:noFill/>
        </p:spPr>
        <p:txBody>
          <a:bodyPr/>
          <a:lstStyle/>
          <a:p>
            <a:fld id="{AA799B70-B4A7-40E7-8601-34135C2B582B}" type="slidenum">
              <a:rPr lang="en-US" altLang="zh-CN" smtClean="0">
                <a:ea typeface="宋体" charset="-122"/>
              </a:rPr>
              <a:pPr/>
              <a:t>35</a:t>
            </a:fld>
            <a:endParaRPr lang="en-US" altLang="zh-CN" smtClean="0">
              <a:ea typeface="宋体" charset="-122"/>
            </a:endParaRPr>
          </a:p>
        </p:txBody>
      </p:sp>
    </p:spTree>
    <p:extLst>
      <p:ext uri="{BB962C8B-B14F-4D97-AF65-F5344CB8AC3E}">
        <p14:creationId xmlns:p14="http://schemas.microsoft.com/office/powerpoint/2010/main" val="3678850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a:xfrm>
            <a:off x="112713" y="746125"/>
            <a:ext cx="6632575" cy="3732213"/>
          </a:xfrm>
          <a:ln/>
        </p:spPr>
      </p:sp>
      <p:sp>
        <p:nvSpPr>
          <p:cNvPr id="111619" name="备注占位符 2"/>
          <p:cNvSpPr>
            <a:spLocks noGrp="1"/>
          </p:cNvSpPr>
          <p:nvPr>
            <p:ph type="body" idx="1"/>
          </p:nvPr>
        </p:nvSpPr>
        <p:spPr>
          <a:noFill/>
          <a:ln/>
        </p:spPr>
        <p:txBody>
          <a:bodyPr/>
          <a:lstStyle/>
          <a:p>
            <a:endParaRPr lang="zh-CN" altLang="en-US" smtClean="0">
              <a:ea typeface="宋体" charset="-122"/>
            </a:endParaRPr>
          </a:p>
        </p:txBody>
      </p:sp>
      <p:sp>
        <p:nvSpPr>
          <p:cNvPr id="111620" name="灯片编号占位符 3"/>
          <p:cNvSpPr>
            <a:spLocks noGrp="1"/>
          </p:cNvSpPr>
          <p:nvPr>
            <p:ph type="sldNum" sz="quarter" idx="5"/>
          </p:nvPr>
        </p:nvSpPr>
        <p:spPr>
          <a:noFill/>
        </p:spPr>
        <p:txBody>
          <a:bodyPr/>
          <a:lstStyle/>
          <a:p>
            <a:fld id="{E88C1E22-9E3B-4F89-BC77-B6A6E620F213}" type="slidenum">
              <a:rPr lang="en-US" altLang="zh-CN" smtClean="0">
                <a:ea typeface="宋体" charset="-122"/>
              </a:rPr>
              <a:pPr/>
              <a:t>36</a:t>
            </a:fld>
            <a:endParaRPr lang="en-US" altLang="zh-CN" smtClean="0">
              <a:ea typeface="宋体" charset="-122"/>
            </a:endParaRPr>
          </a:p>
        </p:txBody>
      </p:sp>
    </p:spTree>
    <p:extLst>
      <p:ext uri="{BB962C8B-B14F-4D97-AF65-F5344CB8AC3E}">
        <p14:creationId xmlns:p14="http://schemas.microsoft.com/office/powerpoint/2010/main" val="3569350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xfrm>
            <a:off x="112713" y="746125"/>
            <a:ext cx="6632575" cy="3732213"/>
          </a:xfrm>
          <a:ln/>
        </p:spPr>
      </p:sp>
      <p:sp>
        <p:nvSpPr>
          <p:cNvPr id="112643" name="备注占位符 2"/>
          <p:cNvSpPr>
            <a:spLocks noGrp="1"/>
          </p:cNvSpPr>
          <p:nvPr>
            <p:ph type="body" idx="1"/>
          </p:nvPr>
        </p:nvSpPr>
        <p:spPr>
          <a:noFill/>
          <a:ln/>
        </p:spPr>
        <p:txBody>
          <a:bodyPr/>
          <a:lstStyle/>
          <a:p>
            <a:endParaRPr lang="zh-CN" altLang="en-US" smtClean="0">
              <a:ea typeface="宋体" charset="-122"/>
            </a:endParaRPr>
          </a:p>
        </p:txBody>
      </p:sp>
      <p:sp>
        <p:nvSpPr>
          <p:cNvPr id="112644" name="灯片编号占位符 3"/>
          <p:cNvSpPr>
            <a:spLocks noGrp="1"/>
          </p:cNvSpPr>
          <p:nvPr>
            <p:ph type="sldNum" sz="quarter" idx="5"/>
          </p:nvPr>
        </p:nvSpPr>
        <p:spPr>
          <a:noFill/>
        </p:spPr>
        <p:txBody>
          <a:bodyPr/>
          <a:lstStyle/>
          <a:p>
            <a:fld id="{542AAA25-1DDC-4119-805A-89D40394CA66}" type="slidenum">
              <a:rPr lang="en-US" altLang="zh-CN" smtClean="0">
                <a:ea typeface="宋体" charset="-122"/>
              </a:rPr>
              <a:pPr/>
              <a:t>37</a:t>
            </a:fld>
            <a:endParaRPr lang="en-US" altLang="zh-CN" smtClean="0">
              <a:ea typeface="宋体" charset="-122"/>
            </a:endParaRPr>
          </a:p>
        </p:txBody>
      </p:sp>
    </p:spTree>
    <p:extLst>
      <p:ext uri="{BB962C8B-B14F-4D97-AF65-F5344CB8AC3E}">
        <p14:creationId xmlns:p14="http://schemas.microsoft.com/office/powerpoint/2010/main" val="652786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xfrm>
            <a:off x="112713" y="746125"/>
            <a:ext cx="6632575" cy="3732213"/>
          </a:xfrm>
          <a:ln/>
        </p:spPr>
      </p:sp>
      <p:sp>
        <p:nvSpPr>
          <p:cNvPr id="116739" name="备注占位符 2"/>
          <p:cNvSpPr>
            <a:spLocks noGrp="1"/>
          </p:cNvSpPr>
          <p:nvPr>
            <p:ph type="body" idx="1"/>
          </p:nvPr>
        </p:nvSpPr>
        <p:spPr>
          <a:noFill/>
          <a:ln/>
        </p:spPr>
        <p:txBody>
          <a:bodyPr/>
          <a:lstStyle/>
          <a:p>
            <a:endParaRPr lang="zh-CN" altLang="en-US" smtClean="0">
              <a:ea typeface="宋体" charset="-122"/>
            </a:endParaRPr>
          </a:p>
        </p:txBody>
      </p:sp>
      <p:sp>
        <p:nvSpPr>
          <p:cNvPr id="116740" name="灯片编号占位符 3"/>
          <p:cNvSpPr>
            <a:spLocks noGrp="1"/>
          </p:cNvSpPr>
          <p:nvPr>
            <p:ph type="sldNum" sz="quarter" idx="5"/>
          </p:nvPr>
        </p:nvSpPr>
        <p:spPr>
          <a:noFill/>
        </p:spPr>
        <p:txBody>
          <a:bodyPr/>
          <a:lstStyle/>
          <a:p>
            <a:fld id="{BE908222-CAAA-4365-8EC2-81584CE8424E}" type="slidenum">
              <a:rPr lang="en-US" altLang="zh-CN" smtClean="0">
                <a:ea typeface="宋体" charset="-122"/>
              </a:rPr>
              <a:pPr/>
              <a:t>38</a:t>
            </a:fld>
            <a:endParaRPr lang="en-US" altLang="zh-CN" smtClean="0">
              <a:ea typeface="宋体" charset="-122"/>
            </a:endParaRPr>
          </a:p>
        </p:txBody>
      </p:sp>
    </p:spTree>
    <p:extLst>
      <p:ext uri="{BB962C8B-B14F-4D97-AF65-F5344CB8AC3E}">
        <p14:creationId xmlns:p14="http://schemas.microsoft.com/office/powerpoint/2010/main" val="1888556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xfrm>
            <a:off x="112713" y="746125"/>
            <a:ext cx="6632575" cy="3732213"/>
          </a:xfrm>
          <a:ln/>
        </p:spPr>
      </p:sp>
      <p:sp>
        <p:nvSpPr>
          <p:cNvPr id="117763" name="备注占位符 2"/>
          <p:cNvSpPr>
            <a:spLocks noGrp="1"/>
          </p:cNvSpPr>
          <p:nvPr>
            <p:ph type="body" idx="1"/>
          </p:nvPr>
        </p:nvSpPr>
        <p:spPr>
          <a:noFill/>
          <a:ln/>
        </p:spPr>
        <p:txBody>
          <a:bodyPr/>
          <a:lstStyle/>
          <a:p>
            <a:endParaRPr lang="zh-CN" altLang="en-US" smtClean="0">
              <a:ea typeface="宋体" charset="-122"/>
            </a:endParaRPr>
          </a:p>
        </p:txBody>
      </p:sp>
      <p:sp>
        <p:nvSpPr>
          <p:cNvPr id="117764" name="灯片编号占位符 3"/>
          <p:cNvSpPr>
            <a:spLocks noGrp="1"/>
          </p:cNvSpPr>
          <p:nvPr>
            <p:ph type="sldNum" sz="quarter" idx="5"/>
          </p:nvPr>
        </p:nvSpPr>
        <p:spPr>
          <a:noFill/>
        </p:spPr>
        <p:txBody>
          <a:bodyPr/>
          <a:lstStyle/>
          <a:p>
            <a:fld id="{552A2A52-0224-41CE-B45D-05808B5FDA95}" type="slidenum">
              <a:rPr lang="en-US" altLang="zh-CN" smtClean="0">
                <a:ea typeface="宋体" charset="-122"/>
              </a:rPr>
              <a:pPr/>
              <a:t>39</a:t>
            </a:fld>
            <a:endParaRPr lang="en-US" altLang="zh-CN" smtClean="0">
              <a:ea typeface="宋体" charset="-122"/>
            </a:endParaRPr>
          </a:p>
        </p:txBody>
      </p:sp>
    </p:spTree>
    <p:extLst>
      <p:ext uri="{BB962C8B-B14F-4D97-AF65-F5344CB8AC3E}">
        <p14:creationId xmlns:p14="http://schemas.microsoft.com/office/powerpoint/2010/main" val="2271086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xfrm>
            <a:off x="112713" y="746125"/>
            <a:ext cx="6632575" cy="3732213"/>
          </a:xfrm>
          <a:ln/>
        </p:spPr>
      </p:sp>
      <p:sp>
        <p:nvSpPr>
          <p:cNvPr id="118787" name="备注占位符 2"/>
          <p:cNvSpPr>
            <a:spLocks noGrp="1"/>
          </p:cNvSpPr>
          <p:nvPr>
            <p:ph type="body" idx="1"/>
          </p:nvPr>
        </p:nvSpPr>
        <p:spPr>
          <a:noFill/>
          <a:ln/>
        </p:spPr>
        <p:txBody>
          <a:bodyPr/>
          <a:lstStyle/>
          <a:p>
            <a:endParaRPr lang="zh-CN" altLang="en-US" smtClean="0">
              <a:ea typeface="宋体" charset="-122"/>
            </a:endParaRPr>
          </a:p>
        </p:txBody>
      </p:sp>
      <p:sp>
        <p:nvSpPr>
          <p:cNvPr id="118788" name="灯片编号占位符 3"/>
          <p:cNvSpPr>
            <a:spLocks noGrp="1"/>
          </p:cNvSpPr>
          <p:nvPr>
            <p:ph type="sldNum" sz="quarter" idx="5"/>
          </p:nvPr>
        </p:nvSpPr>
        <p:spPr>
          <a:noFill/>
        </p:spPr>
        <p:txBody>
          <a:bodyPr/>
          <a:lstStyle/>
          <a:p>
            <a:fld id="{74CE4972-FA7D-4415-85C2-4BA13C9AC724}" type="slidenum">
              <a:rPr lang="en-US" altLang="zh-CN" smtClean="0">
                <a:ea typeface="宋体" charset="-122"/>
              </a:rPr>
              <a:pPr/>
              <a:t>40</a:t>
            </a:fld>
            <a:endParaRPr lang="en-US" altLang="zh-CN" smtClean="0">
              <a:ea typeface="宋体" charset="-122"/>
            </a:endParaRPr>
          </a:p>
        </p:txBody>
      </p:sp>
    </p:spTree>
    <p:extLst>
      <p:ext uri="{BB962C8B-B14F-4D97-AF65-F5344CB8AC3E}">
        <p14:creationId xmlns:p14="http://schemas.microsoft.com/office/powerpoint/2010/main" val="51633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a:xfrm>
            <a:off x="112713" y="746125"/>
            <a:ext cx="6632575" cy="3732213"/>
          </a:xfrm>
          <a:ln/>
        </p:spPr>
      </p:sp>
      <p:sp>
        <p:nvSpPr>
          <p:cNvPr id="119811" name="备注占位符 2"/>
          <p:cNvSpPr>
            <a:spLocks noGrp="1"/>
          </p:cNvSpPr>
          <p:nvPr>
            <p:ph type="body" idx="1"/>
          </p:nvPr>
        </p:nvSpPr>
        <p:spPr>
          <a:noFill/>
          <a:ln/>
        </p:spPr>
        <p:txBody>
          <a:bodyPr/>
          <a:lstStyle/>
          <a:p>
            <a:endParaRPr lang="zh-CN" altLang="en-US" smtClean="0">
              <a:ea typeface="宋体" charset="-122"/>
            </a:endParaRPr>
          </a:p>
        </p:txBody>
      </p:sp>
      <p:sp>
        <p:nvSpPr>
          <p:cNvPr id="119812" name="灯片编号占位符 3"/>
          <p:cNvSpPr>
            <a:spLocks noGrp="1"/>
          </p:cNvSpPr>
          <p:nvPr>
            <p:ph type="sldNum" sz="quarter" idx="5"/>
          </p:nvPr>
        </p:nvSpPr>
        <p:spPr>
          <a:noFill/>
        </p:spPr>
        <p:txBody>
          <a:bodyPr/>
          <a:lstStyle/>
          <a:p>
            <a:fld id="{30F6ACAE-A457-4F0A-AC05-E3F02CBBD11C}" type="slidenum">
              <a:rPr lang="en-US" altLang="zh-CN" smtClean="0">
                <a:ea typeface="宋体" charset="-122"/>
              </a:rPr>
              <a:pPr/>
              <a:t>41</a:t>
            </a:fld>
            <a:endParaRPr lang="en-US" altLang="zh-CN" smtClean="0">
              <a:ea typeface="宋体" charset="-122"/>
            </a:endParaRPr>
          </a:p>
        </p:txBody>
      </p:sp>
    </p:spTree>
    <p:extLst>
      <p:ext uri="{BB962C8B-B14F-4D97-AF65-F5344CB8AC3E}">
        <p14:creationId xmlns:p14="http://schemas.microsoft.com/office/powerpoint/2010/main" val="3606736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xfrm>
            <a:off x="112713" y="746125"/>
            <a:ext cx="6632575" cy="3732213"/>
          </a:xfrm>
          <a:ln/>
        </p:spPr>
      </p:sp>
      <p:sp>
        <p:nvSpPr>
          <p:cNvPr id="120835" name="备注占位符 2"/>
          <p:cNvSpPr>
            <a:spLocks noGrp="1"/>
          </p:cNvSpPr>
          <p:nvPr>
            <p:ph type="body" idx="1"/>
          </p:nvPr>
        </p:nvSpPr>
        <p:spPr>
          <a:noFill/>
          <a:ln/>
        </p:spPr>
        <p:txBody>
          <a:bodyPr/>
          <a:lstStyle/>
          <a:p>
            <a:endParaRPr lang="zh-CN" altLang="en-US" smtClean="0">
              <a:ea typeface="宋体" charset="-122"/>
            </a:endParaRPr>
          </a:p>
        </p:txBody>
      </p:sp>
      <p:sp>
        <p:nvSpPr>
          <p:cNvPr id="120836" name="灯片编号占位符 3"/>
          <p:cNvSpPr>
            <a:spLocks noGrp="1"/>
          </p:cNvSpPr>
          <p:nvPr>
            <p:ph type="sldNum" sz="quarter" idx="5"/>
          </p:nvPr>
        </p:nvSpPr>
        <p:spPr>
          <a:noFill/>
        </p:spPr>
        <p:txBody>
          <a:bodyPr/>
          <a:lstStyle/>
          <a:p>
            <a:fld id="{2883C11F-3D76-4441-A88D-94A6BFB3BDA9}" type="slidenum">
              <a:rPr lang="en-US" altLang="zh-CN" smtClean="0">
                <a:ea typeface="宋体" charset="-122"/>
              </a:rPr>
              <a:pPr/>
              <a:t>42</a:t>
            </a:fld>
            <a:endParaRPr lang="en-US" altLang="zh-CN" smtClean="0">
              <a:ea typeface="宋体" charset="-122"/>
            </a:endParaRPr>
          </a:p>
        </p:txBody>
      </p:sp>
    </p:spTree>
    <p:extLst>
      <p:ext uri="{BB962C8B-B14F-4D97-AF65-F5344CB8AC3E}">
        <p14:creationId xmlns:p14="http://schemas.microsoft.com/office/powerpoint/2010/main" val="452555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a:xfrm>
            <a:off x="112713" y="746125"/>
            <a:ext cx="6632575" cy="3732213"/>
          </a:xfrm>
          <a:ln/>
        </p:spPr>
      </p:sp>
      <p:sp>
        <p:nvSpPr>
          <p:cNvPr id="104451" name="备注占位符 2"/>
          <p:cNvSpPr>
            <a:spLocks noGrp="1"/>
          </p:cNvSpPr>
          <p:nvPr>
            <p:ph type="body" idx="1"/>
          </p:nvPr>
        </p:nvSpPr>
        <p:spPr>
          <a:noFill/>
          <a:ln/>
        </p:spPr>
        <p:txBody>
          <a:bodyPr/>
          <a:lstStyle/>
          <a:p>
            <a:endParaRPr lang="zh-CN" altLang="en-US" smtClean="0">
              <a:ea typeface="黑体" pitchFamily="49" charset="-122"/>
            </a:endParaRPr>
          </a:p>
        </p:txBody>
      </p:sp>
      <p:sp>
        <p:nvSpPr>
          <p:cNvPr id="104452" name="灯片编号占位符 3"/>
          <p:cNvSpPr>
            <a:spLocks noGrp="1"/>
          </p:cNvSpPr>
          <p:nvPr>
            <p:ph type="sldNum" sz="quarter" idx="5"/>
          </p:nvPr>
        </p:nvSpPr>
        <p:spPr>
          <a:noFill/>
        </p:spPr>
        <p:txBody>
          <a:bodyPr/>
          <a:lstStyle/>
          <a:p>
            <a:fld id="{2BB488F5-631A-46CC-8DED-3EF6A4C0273A}" type="slidenum">
              <a:rPr lang="en-US" altLang="zh-CN" smtClean="0">
                <a:ea typeface="宋体" charset="-122"/>
              </a:rPr>
              <a:pPr/>
              <a:t>11</a:t>
            </a:fld>
            <a:endParaRPr lang="en-US" altLang="zh-CN" smtClean="0">
              <a:ea typeface="宋体" charset="-122"/>
            </a:endParaRPr>
          </a:p>
        </p:txBody>
      </p:sp>
    </p:spTree>
    <p:extLst>
      <p:ext uri="{BB962C8B-B14F-4D97-AF65-F5344CB8AC3E}">
        <p14:creationId xmlns:p14="http://schemas.microsoft.com/office/powerpoint/2010/main" val="11003925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xfrm>
            <a:off x="112713" y="746125"/>
            <a:ext cx="6632575" cy="3732213"/>
          </a:xfrm>
          <a:ln/>
        </p:spPr>
      </p:sp>
      <p:sp>
        <p:nvSpPr>
          <p:cNvPr id="121859" name="备注占位符 2"/>
          <p:cNvSpPr>
            <a:spLocks noGrp="1"/>
          </p:cNvSpPr>
          <p:nvPr>
            <p:ph type="body" idx="1"/>
          </p:nvPr>
        </p:nvSpPr>
        <p:spPr>
          <a:noFill/>
          <a:ln/>
        </p:spPr>
        <p:txBody>
          <a:bodyPr/>
          <a:lstStyle/>
          <a:p>
            <a:endParaRPr lang="zh-CN" altLang="en-US" smtClean="0">
              <a:ea typeface="宋体" charset="-122"/>
            </a:endParaRPr>
          </a:p>
        </p:txBody>
      </p:sp>
      <p:sp>
        <p:nvSpPr>
          <p:cNvPr id="121860" name="灯片编号占位符 3"/>
          <p:cNvSpPr>
            <a:spLocks noGrp="1"/>
          </p:cNvSpPr>
          <p:nvPr>
            <p:ph type="sldNum" sz="quarter" idx="5"/>
          </p:nvPr>
        </p:nvSpPr>
        <p:spPr>
          <a:noFill/>
        </p:spPr>
        <p:txBody>
          <a:bodyPr/>
          <a:lstStyle/>
          <a:p>
            <a:fld id="{52BE4BB0-9CC5-43C8-86D4-82190FC03007}" type="slidenum">
              <a:rPr lang="en-US" altLang="zh-CN" smtClean="0">
                <a:ea typeface="宋体" charset="-122"/>
              </a:rPr>
              <a:pPr/>
              <a:t>43</a:t>
            </a:fld>
            <a:endParaRPr lang="en-US" altLang="zh-CN" smtClean="0">
              <a:ea typeface="宋体" charset="-122"/>
            </a:endParaRPr>
          </a:p>
        </p:txBody>
      </p:sp>
    </p:spTree>
    <p:extLst>
      <p:ext uri="{BB962C8B-B14F-4D97-AF65-F5344CB8AC3E}">
        <p14:creationId xmlns:p14="http://schemas.microsoft.com/office/powerpoint/2010/main" val="3016412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xfrm>
            <a:off x="112713" y="746125"/>
            <a:ext cx="6632575" cy="3732213"/>
          </a:xfrm>
          <a:ln/>
        </p:spPr>
      </p:sp>
      <p:sp>
        <p:nvSpPr>
          <p:cNvPr id="122883" name="备注占位符 2"/>
          <p:cNvSpPr>
            <a:spLocks noGrp="1"/>
          </p:cNvSpPr>
          <p:nvPr>
            <p:ph type="body" idx="1"/>
          </p:nvPr>
        </p:nvSpPr>
        <p:spPr>
          <a:noFill/>
          <a:ln/>
        </p:spPr>
        <p:txBody>
          <a:bodyPr/>
          <a:lstStyle/>
          <a:p>
            <a:endParaRPr lang="zh-CN" altLang="en-US" smtClean="0">
              <a:ea typeface="宋体" charset="-122"/>
            </a:endParaRPr>
          </a:p>
        </p:txBody>
      </p:sp>
      <p:sp>
        <p:nvSpPr>
          <p:cNvPr id="122884" name="灯片编号占位符 3"/>
          <p:cNvSpPr>
            <a:spLocks noGrp="1"/>
          </p:cNvSpPr>
          <p:nvPr>
            <p:ph type="sldNum" sz="quarter" idx="5"/>
          </p:nvPr>
        </p:nvSpPr>
        <p:spPr>
          <a:noFill/>
        </p:spPr>
        <p:txBody>
          <a:bodyPr/>
          <a:lstStyle/>
          <a:p>
            <a:fld id="{4AE40D8E-256E-47FF-B761-E4F636590058}" type="slidenum">
              <a:rPr lang="en-US" altLang="zh-CN" smtClean="0">
                <a:ea typeface="宋体" charset="-122"/>
              </a:rPr>
              <a:pPr/>
              <a:t>44</a:t>
            </a:fld>
            <a:endParaRPr lang="en-US" altLang="zh-CN" smtClean="0">
              <a:ea typeface="宋体" charset="-122"/>
            </a:endParaRPr>
          </a:p>
        </p:txBody>
      </p:sp>
    </p:spTree>
    <p:extLst>
      <p:ext uri="{BB962C8B-B14F-4D97-AF65-F5344CB8AC3E}">
        <p14:creationId xmlns:p14="http://schemas.microsoft.com/office/powerpoint/2010/main" val="4112449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a:xfrm>
            <a:off x="112713" y="746125"/>
            <a:ext cx="6632575" cy="3732213"/>
          </a:xfrm>
          <a:ln/>
        </p:spPr>
      </p:sp>
      <p:sp>
        <p:nvSpPr>
          <p:cNvPr id="123907" name="备注占位符 2"/>
          <p:cNvSpPr>
            <a:spLocks noGrp="1"/>
          </p:cNvSpPr>
          <p:nvPr>
            <p:ph type="body" idx="1"/>
          </p:nvPr>
        </p:nvSpPr>
        <p:spPr>
          <a:noFill/>
          <a:ln/>
        </p:spPr>
        <p:txBody>
          <a:bodyPr/>
          <a:lstStyle/>
          <a:p>
            <a:endParaRPr lang="zh-CN" altLang="en-US" smtClean="0">
              <a:ea typeface="宋体" charset="-122"/>
            </a:endParaRPr>
          </a:p>
        </p:txBody>
      </p:sp>
      <p:sp>
        <p:nvSpPr>
          <p:cNvPr id="123908" name="灯片编号占位符 3"/>
          <p:cNvSpPr>
            <a:spLocks noGrp="1"/>
          </p:cNvSpPr>
          <p:nvPr>
            <p:ph type="sldNum" sz="quarter" idx="5"/>
          </p:nvPr>
        </p:nvSpPr>
        <p:spPr>
          <a:noFill/>
        </p:spPr>
        <p:txBody>
          <a:bodyPr/>
          <a:lstStyle/>
          <a:p>
            <a:fld id="{ACECDAB4-4251-4239-8582-5C2808CFB3B6}" type="slidenum">
              <a:rPr lang="en-US" altLang="zh-CN" smtClean="0">
                <a:ea typeface="宋体" charset="-122"/>
              </a:rPr>
              <a:pPr/>
              <a:t>46</a:t>
            </a:fld>
            <a:endParaRPr lang="en-US" altLang="zh-CN" smtClean="0">
              <a:ea typeface="宋体" charset="-122"/>
            </a:endParaRPr>
          </a:p>
        </p:txBody>
      </p:sp>
    </p:spTree>
    <p:extLst>
      <p:ext uri="{BB962C8B-B14F-4D97-AF65-F5344CB8AC3E}">
        <p14:creationId xmlns:p14="http://schemas.microsoft.com/office/powerpoint/2010/main" val="42068104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746125"/>
            <a:ext cx="6632575" cy="373221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64F8E74-9C04-43EC-B268-D3C0C73A25C8}" type="slidenum">
              <a:rPr lang="zh-CN" altLang="en-US" smtClean="0"/>
              <a:pPr>
                <a:defRPr/>
              </a:pPr>
              <a:t>60</a:t>
            </a:fld>
            <a:endParaRPr lang="zh-CN" altLang="en-US"/>
          </a:p>
        </p:txBody>
      </p:sp>
    </p:spTree>
    <p:extLst>
      <p:ext uri="{BB962C8B-B14F-4D97-AF65-F5344CB8AC3E}">
        <p14:creationId xmlns:p14="http://schemas.microsoft.com/office/powerpoint/2010/main" val="2860801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746125"/>
            <a:ext cx="6632575" cy="3732213"/>
          </a:xfrm>
        </p:spPr>
      </p:sp>
      <p:sp>
        <p:nvSpPr>
          <p:cNvPr id="3" name="备注占位符 2"/>
          <p:cNvSpPr>
            <a:spLocks noGrp="1"/>
          </p:cNvSpPr>
          <p:nvPr>
            <p:ph type="body" idx="1"/>
          </p:nvPr>
        </p:nvSpPr>
        <p:spPr/>
        <p:txBody>
          <a:bodyPr/>
          <a:lstStyle/>
          <a:p>
            <a:r>
              <a:rPr lang="en-US" altLang="zh-CN" dirty="0" smtClean="0"/>
              <a:t>MIC</a:t>
            </a:r>
            <a:r>
              <a:rPr lang="zh-CN" altLang="en-US" dirty="0" smtClean="0"/>
              <a:t>最大信息系数算法；</a:t>
            </a:r>
            <a:r>
              <a:rPr lang="zh-CN" altLang="en-US" sz="1200" b="0" i="0" kern="1200" dirty="0" smtClean="0">
                <a:solidFill>
                  <a:schemeClr val="tx1"/>
                </a:solidFill>
                <a:effectLst/>
                <a:latin typeface="+mn-lt"/>
                <a:ea typeface="+mn-ea"/>
                <a:cs typeface="+mn-cs"/>
              </a:rPr>
              <a:t>线性回归和正则化；</a:t>
            </a:r>
            <a:r>
              <a:rPr lang="en-US" altLang="zh-CN" dirty="0" smtClean="0"/>
              <a:t>lasso</a:t>
            </a:r>
            <a:r>
              <a:rPr lang="zh-CN" altLang="en-US" dirty="0" smtClean="0"/>
              <a:t>回归；</a:t>
            </a:r>
            <a:r>
              <a:rPr lang="en-US" altLang="zh-CN" dirty="0" smtClean="0"/>
              <a:t>Ridge</a:t>
            </a:r>
            <a:r>
              <a:rPr lang="zh-CN" altLang="en-US" dirty="0" smtClean="0"/>
              <a:t>岭回归；随机森林选择；</a:t>
            </a:r>
            <a:r>
              <a:rPr lang="zh-CN" altLang="en-US" sz="1200" b="0" i="0" kern="1200" dirty="0" smtClean="0">
                <a:solidFill>
                  <a:schemeClr val="tx1"/>
                </a:solidFill>
                <a:effectLst/>
                <a:latin typeface="+mn-lt"/>
                <a:ea typeface="+mn-ea"/>
                <a:cs typeface="+mn-cs"/>
              </a:rPr>
              <a:t>顶层特征选择基于基础模型的特征选择 ，稳定特征选择</a:t>
            </a:r>
            <a:r>
              <a:rPr lang="en-US" altLang="zh-CN" sz="1200" b="0" i="0" kern="1200" dirty="0" smtClean="0">
                <a:solidFill>
                  <a:schemeClr val="tx1"/>
                </a:solidFill>
                <a:effectLst/>
                <a:latin typeface="+mn-lt"/>
                <a:ea typeface="+mn-ea"/>
                <a:cs typeface="+mn-cs"/>
              </a:rPr>
              <a:t>(Stability Selection): </a:t>
            </a:r>
            <a:r>
              <a:rPr lang="zh-CN" altLang="en-US" sz="1200" b="0" i="0" kern="1200" dirty="0" smtClean="0">
                <a:solidFill>
                  <a:schemeClr val="tx1"/>
                </a:solidFill>
                <a:effectLst/>
                <a:latin typeface="+mn-lt"/>
                <a:ea typeface="+mn-ea"/>
                <a:cs typeface="+mn-cs"/>
              </a:rPr>
              <a:t>用随机</a:t>
            </a:r>
            <a:r>
              <a:rPr lang="en-US" altLang="zh-CN" sz="1200" b="0" i="0" kern="1200" dirty="0" smtClean="0">
                <a:solidFill>
                  <a:schemeClr val="tx1"/>
                </a:solidFill>
                <a:effectLst/>
                <a:latin typeface="+mn-lt"/>
                <a:ea typeface="+mn-ea"/>
                <a:cs typeface="+mn-cs"/>
              </a:rPr>
              <a:t>lasso</a:t>
            </a:r>
            <a:r>
              <a:rPr lang="zh-CN" altLang="en-US" sz="1200" b="0" i="0" kern="1200" dirty="0" smtClean="0">
                <a:solidFill>
                  <a:schemeClr val="tx1"/>
                </a:solidFill>
                <a:effectLst/>
                <a:latin typeface="+mn-lt"/>
                <a:ea typeface="+mn-ea"/>
                <a:cs typeface="+mn-cs"/>
              </a:rPr>
              <a:t>算法的结果实现稳定特征选择；递归特征消除</a:t>
            </a:r>
            <a:r>
              <a:rPr lang="en-US" altLang="zh-CN" sz="1200" b="0" i="0" kern="1200" dirty="0" smtClean="0">
                <a:solidFill>
                  <a:schemeClr val="tx1"/>
                </a:solidFill>
                <a:effectLst/>
                <a:latin typeface="+mn-lt"/>
                <a:ea typeface="+mn-ea"/>
                <a:cs typeface="+mn-cs"/>
              </a:rPr>
              <a:t>(Recursive Feature Elimination): </a:t>
            </a:r>
            <a:r>
              <a:rPr lang="zh-CN" altLang="en-US" sz="1200" b="0" i="0" kern="1200" dirty="0" smtClean="0">
                <a:solidFill>
                  <a:schemeClr val="tx1"/>
                </a:solidFill>
                <a:effectLst/>
                <a:latin typeface="+mn-lt"/>
                <a:ea typeface="+mn-ea"/>
                <a:cs typeface="+mn-cs"/>
              </a:rPr>
              <a:t>普通线性回归</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lr</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实现递归特征消除；根据前面每个特征选择的方式的得到每个特征</a:t>
            </a:r>
            <a:r>
              <a:rPr lang="en-US" altLang="zh-CN" sz="1200" b="0" i="0" kern="1200" dirty="0" smtClean="0">
                <a:solidFill>
                  <a:schemeClr val="tx1"/>
                </a:solidFill>
                <a:effectLst/>
                <a:latin typeface="+mn-lt"/>
                <a:ea typeface="+mn-ea"/>
                <a:cs typeface="+mn-cs"/>
              </a:rPr>
              <a:t>xi</a:t>
            </a:r>
            <a:r>
              <a:rPr lang="zh-CN" altLang="en-US" sz="1200" b="0" i="0" kern="1200" dirty="0" smtClean="0">
                <a:solidFill>
                  <a:schemeClr val="tx1"/>
                </a:solidFill>
                <a:effectLst/>
                <a:latin typeface="+mn-lt"/>
                <a:ea typeface="+mn-ea"/>
                <a:cs typeface="+mn-cs"/>
              </a:rPr>
              <a:t>的平均得分</a:t>
            </a:r>
            <a:endParaRPr lang="zh-CN" altLang="en-US" dirty="0"/>
          </a:p>
        </p:txBody>
      </p:sp>
      <p:sp>
        <p:nvSpPr>
          <p:cNvPr id="4" name="灯片编号占位符 3"/>
          <p:cNvSpPr>
            <a:spLocks noGrp="1"/>
          </p:cNvSpPr>
          <p:nvPr>
            <p:ph type="sldNum" sz="quarter" idx="10"/>
          </p:nvPr>
        </p:nvSpPr>
        <p:spPr/>
        <p:txBody>
          <a:bodyPr/>
          <a:lstStyle/>
          <a:p>
            <a:pPr>
              <a:defRPr/>
            </a:pPr>
            <a:fld id="{064F8E74-9C04-43EC-B268-D3C0C73A25C8}" type="slidenum">
              <a:rPr lang="zh-CN" altLang="en-US" smtClean="0"/>
              <a:pPr>
                <a:defRPr/>
              </a:pPr>
              <a:t>65</a:t>
            </a:fld>
            <a:endParaRPr lang="zh-CN" altLang="en-US"/>
          </a:p>
        </p:txBody>
      </p:sp>
    </p:spTree>
    <p:extLst>
      <p:ext uri="{BB962C8B-B14F-4D97-AF65-F5344CB8AC3E}">
        <p14:creationId xmlns:p14="http://schemas.microsoft.com/office/powerpoint/2010/main" val="24480394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746125"/>
            <a:ext cx="6632575" cy="3732213"/>
          </a:xfrm>
        </p:spPr>
      </p:sp>
      <p:sp>
        <p:nvSpPr>
          <p:cNvPr id="3" name="备注占位符 2"/>
          <p:cNvSpPr>
            <a:spLocks noGrp="1"/>
          </p:cNvSpPr>
          <p:nvPr>
            <p:ph type="body" idx="1"/>
          </p:nvPr>
        </p:nvSpPr>
        <p:spPr/>
        <p:txBody>
          <a:bodyPr/>
          <a:lstStyle/>
          <a:p>
            <a:r>
              <a:rPr lang="en-US" altLang="zh-CN" dirty="0" smtClean="0"/>
              <a:t>MIC</a:t>
            </a:r>
            <a:r>
              <a:rPr lang="zh-CN" altLang="en-US" dirty="0" smtClean="0"/>
              <a:t>最大信息系数算法；</a:t>
            </a:r>
            <a:r>
              <a:rPr lang="zh-CN" altLang="en-US" sz="1200" b="0" i="0" kern="1200" dirty="0" smtClean="0">
                <a:solidFill>
                  <a:schemeClr val="tx1"/>
                </a:solidFill>
                <a:effectLst/>
                <a:latin typeface="+mn-lt"/>
                <a:ea typeface="+mn-ea"/>
                <a:cs typeface="+mn-cs"/>
              </a:rPr>
              <a:t>线性回归和正则化；</a:t>
            </a:r>
            <a:r>
              <a:rPr lang="en-US" altLang="zh-CN" dirty="0" smtClean="0"/>
              <a:t>lasso</a:t>
            </a:r>
            <a:r>
              <a:rPr lang="zh-CN" altLang="en-US" dirty="0" smtClean="0"/>
              <a:t>回归；</a:t>
            </a:r>
            <a:r>
              <a:rPr lang="en-US" altLang="zh-CN" dirty="0" smtClean="0"/>
              <a:t>Ridge</a:t>
            </a:r>
            <a:r>
              <a:rPr lang="zh-CN" altLang="en-US" dirty="0" smtClean="0"/>
              <a:t>岭回归；随机森林选择；</a:t>
            </a:r>
            <a:r>
              <a:rPr lang="zh-CN" altLang="en-US" sz="1200" b="0" i="0" kern="1200" dirty="0" smtClean="0">
                <a:solidFill>
                  <a:schemeClr val="tx1"/>
                </a:solidFill>
                <a:effectLst/>
                <a:latin typeface="+mn-lt"/>
                <a:ea typeface="+mn-ea"/>
                <a:cs typeface="+mn-cs"/>
              </a:rPr>
              <a:t>顶层特征选择基于基础模型的特征选择 ，稳定特征选择</a:t>
            </a:r>
            <a:r>
              <a:rPr lang="en-US" altLang="zh-CN" sz="1200" b="0" i="0" kern="1200" dirty="0" smtClean="0">
                <a:solidFill>
                  <a:schemeClr val="tx1"/>
                </a:solidFill>
                <a:effectLst/>
                <a:latin typeface="+mn-lt"/>
                <a:ea typeface="+mn-ea"/>
                <a:cs typeface="+mn-cs"/>
              </a:rPr>
              <a:t>(Stability Selection): </a:t>
            </a:r>
            <a:r>
              <a:rPr lang="zh-CN" altLang="en-US" sz="1200" b="0" i="0" kern="1200" dirty="0" smtClean="0">
                <a:solidFill>
                  <a:schemeClr val="tx1"/>
                </a:solidFill>
                <a:effectLst/>
                <a:latin typeface="+mn-lt"/>
                <a:ea typeface="+mn-ea"/>
                <a:cs typeface="+mn-cs"/>
              </a:rPr>
              <a:t>用随机</a:t>
            </a:r>
            <a:r>
              <a:rPr lang="en-US" altLang="zh-CN" sz="1200" b="0" i="0" kern="1200" dirty="0" smtClean="0">
                <a:solidFill>
                  <a:schemeClr val="tx1"/>
                </a:solidFill>
                <a:effectLst/>
                <a:latin typeface="+mn-lt"/>
                <a:ea typeface="+mn-ea"/>
                <a:cs typeface="+mn-cs"/>
              </a:rPr>
              <a:t>lasso</a:t>
            </a:r>
            <a:r>
              <a:rPr lang="zh-CN" altLang="en-US" sz="1200" b="0" i="0" kern="1200" dirty="0" smtClean="0">
                <a:solidFill>
                  <a:schemeClr val="tx1"/>
                </a:solidFill>
                <a:effectLst/>
                <a:latin typeface="+mn-lt"/>
                <a:ea typeface="+mn-ea"/>
                <a:cs typeface="+mn-cs"/>
              </a:rPr>
              <a:t>算法的结果实现稳定特征选择；递归特征消除</a:t>
            </a:r>
            <a:r>
              <a:rPr lang="en-US" altLang="zh-CN" sz="1200" b="0" i="0" kern="1200" dirty="0" smtClean="0">
                <a:solidFill>
                  <a:schemeClr val="tx1"/>
                </a:solidFill>
                <a:effectLst/>
                <a:latin typeface="+mn-lt"/>
                <a:ea typeface="+mn-ea"/>
                <a:cs typeface="+mn-cs"/>
              </a:rPr>
              <a:t>(Recursive Feature Elimination): </a:t>
            </a:r>
            <a:r>
              <a:rPr lang="zh-CN" altLang="en-US" sz="1200" b="0" i="0" kern="1200" dirty="0" smtClean="0">
                <a:solidFill>
                  <a:schemeClr val="tx1"/>
                </a:solidFill>
                <a:effectLst/>
                <a:latin typeface="+mn-lt"/>
                <a:ea typeface="+mn-ea"/>
                <a:cs typeface="+mn-cs"/>
              </a:rPr>
              <a:t>普通线性回归</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lr</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实现递归特征消除；根据前面每个特征选择的方式的得到每个特征</a:t>
            </a:r>
            <a:r>
              <a:rPr lang="en-US" altLang="zh-CN" sz="1200" b="0" i="0" kern="1200" dirty="0" smtClean="0">
                <a:solidFill>
                  <a:schemeClr val="tx1"/>
                </a:solidFill>
                <a:effectLst/>
                <a:latin typeface="+mn-lt"/>
                <a:ea typeface="+mn-ea"/>
                <a:cs typeface="+mn-cs"/>
              </a:rPr>
              <a:t>xi</a:t>
            </a:r>
            <a:r>
              <a:rPr lang="zh-CN" altLang="en-US" sz="1200" b="0" i="0" kern="1200" dirty="0" smtClean="0">
                <a:solidFill>
                  <a:schemeClr val="tx1"/>
                </a:solidFill>
                <a:effectLst/>
                <a:latin typeface="+mn-lt"/>
                <a:ea typeface="+mn-ea"/>
                <a:cs typeface="+mn-cs"/>
              </a:rPr>
              <a:t>的平均得分</a:t>
            </a:r>
            <a:endParaRPr lang="zh-CN" altLang="en-US" dirty="0"/>
          </a:p>
        </p:txBody>
      </p:sp>
      <p:sp>
        <p:nvSpPr>
          <p:cNvPr id="4" name="灯片编号占位符 3"/>
          <p:cNvSpPr>
            <a:spLocks noGrp="1"/>
          </p:cNvSpPr>
          <p:nvPr>
            <p:ph type="sldNum" sz="quarter" idx="10"/>
          </p:nvPr>
        </p:nvSpPr>
        <p:spPr/>
        <p:txBody>
          <a:bodyPr/>
          <a:lstStyle/>
          <a:p>
            <a:pPr>
              <a:defRPr/>
            </a:pPr>
            <a:fld id="{064F8E74-9C04-43EC-B268-D3C0C73A25C8}" type="slidenum">
              <a:rPr lang="zh-CN" altLang="en-US" smtClean="0"/>
              <a:pPr>
                <a:defRPr/>
              </a:pPr>
              <a:t>66</a:t>
            </a:fld>
            <a:endParaRPr lang="zh-CN" altLang="en-US"/>
          </a:p>
        </p:txBody>
      </p:sp>
    </p:spTree>
    <p:extLst>
      <p:ext uri="{BB962C8B-B14F-4D97-AF65-F5344CB8AC3E}">
        <p14:creationId xmlns:p14="http://schemas.microsoft.com/office/powerpoint/2010/main" val="1035039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2713" y="746125"/>
            <a:ext cx="6632575" cy="3732213"/>
          </a:xfrm>
        </p:spPr>
      </p:sp>
      <p:sp>
        <p:nvSpPr>
          <p:cNvPr id="3" name="备注占位符 2"/>
          <p:cNvSpPr>
            <a:spLocks noGrp="1"/>
          </p:cNvSpPr>
          <p:nvPr>
            <p:ph type="body" idx="1"/>
          </p:nvPr>
        </p:nvSpPr>
        <p:spPr/>
        <p:txBody>
          <a:bodyPr/>
          <a:lstStyle/>
          <a:p>
            <a:r>
              <a:rPr lang="en-US" altLang="zh-CN" dirty="0" smtClean="0"/>
              <a:t>MIC</a:t>
            </a:r>
            <a:r>
              <a:rPr lang="zh-CN" altLang="en-US" dirty="0" smtClean="0"/>
              <a:t>最大信息系数算法；</a:t>
            </a:r>
            <a:r>
              <a:rPr lang="zh-CN" altLang="en-US" sz="1200" b="0" i="0" kern="1200" dirty="0" smtClean="0">
                <a:solidFill>
                  <a:schemeClr val="tx1"/>
                </a:solidFill>
                <a:effectLst/>
                <a:latin typeface="+mn-lt"/>
                <a:ea typeface="+mn-ea"/>
                <a:cs typeface="+mn-cs"/>
              </a:rPr>
              <a:t>线性回归和正则化；</a:t>
            </a:r>
            <a:r>
              <a:rPr lang="en-US" altLang="zh-CN" dirty="0" smtClean="0"/>
              <a:t>lasso</a:t>
            </a:r>
            <a:r>
              <a:rPr lang="zh-CN" altLang="en-US" dirty="0" smtClean="0"/>
              <a:t>回归；</a:t>
            </a:r>
            <a:r>
              <a:rPr lang="en-US" altLang="zh-CN" dirty="0" smtClean="0"/>
              <a:t>Ridge</a:t>
            </a:r>
            <a:r>
              <a:rPr lang="zh-CN" altLang="en-US" dirty="0" smtClean="0"/>
              <a:t>岭回归；随机森林选择；</a:t>
            </a:r>
            <a:r>
              <a:rPr lang="zh-CN" altLang="en-US" sz="1200" b="0" i="0" kern="1200" dirty="0" smtClean="0">
                <a:solidFill>
                  <a:schemeClr val="tx1"/>
                </a:solidFill>
                <a:effectLst/>
                <a:latin typeface="+mn-lt"/>
                <a:ea typeface="+mn-ea"/>
                <a:cs typeface="+mn-cs"/>
              </a:rPr>
              <a:t>顶层特征选择基于基础模型的特征选择 ，稳定特征选择</a:t>
            </a:r>
            <a:r>
              <a:rPr lang="en-US" altLang="zh-CN" sz="1200" b="0" i="0" kern="1200" dirty="0" smtClean="0">
                <a:solidFill>
                  <a:schemeClr val="tx1"/>
                </a:solidFill>
                <a:effectLst/>
                <a:latin typeface="+mn-lt"/>
                <a:ea typeface="+mn-ea"/>
                <a:cs typeface="+mn-cs"/>
              </a:rPr>
              <a:t>(Stability Selection): </a:t>
            </a:r>
            <a:r>
              <a:rPr lang="zh-CN" altLang="en-US" sz="1200" b="0" i="0" kern="1200" dirty="0" smtClean="0">
                <a:solidFill>
                  <a:schemeClr val="tx1"/>
                </a:solidFill>
                <a:effectLst/>
                <a:latin typeface="+mn-lt"/>
                <a:ea typeface="+mn-ea"/>
                <a:cs typeface="+mn-cs"/>
              </a:rPr>
              <a:t>用随机</a:t>
            </a:r>
            <a:r>
              <a:rPr lang="en-US" altLang="zh-CN" sz="1200" b="0" i="0" kern="1200" dirty="0" smtClean="0">
                <a:solidFill>
                  <a:schemeClr val="tx1"/>
                </a:solidFill>
                <a:effectLst/>
                <a:latin typeface="+mn-lt"/>
                <a:ea typeface="+mn-ea"/>
                <a:cs typeface="+mn-cs"/>
              </a:rPr>
              <a:t>lasso</a:t>
            </a:r>
            <a:r>
              <a:rPr lang="zh-CN" altLang="en-US" sz="1200" b="0" i="0" kern="1200" dirty="0" smtClean="0">
                <a:solidFill>
                  <a:schemeClr val="tx1"/>
                </a:solidFill>
                <a:effectLst/>
                <a:latin typeface="+mn-lt"/>
                <a:ea typeface="+mn-ea"/>
                <a:cs typeface="+mn-cs"/>
              </a:rPr>
              <a:t>算法的结果实现稳定特征选择；递归特征消除</a:t>
            </a:r>
            <a:r>
              <a:rPr lang="en-US" altLang="zh-CN" sz="1200" b="0" i="0" kern="1200" dirty="0" smtClean="0">
                <a:solidFill>
                  <a:schemeClr val="tx1"/>
                </a:solidFill>
                <a:effectLst/>
                <a:latin typeface="+mn-lt"/>
                <a:ea typeface="+mn-ea"/>
                <a:cs typeface="+mn-cs"/>
              </a:rPr>
              <a:t>(Recursive Feature Elimination): </a:t>
            </a:r>
            <a:r>
              <a:rPr lang="zh-CN" altLang="en-US" sz="1200" b="0" i="0" kern="1200" dirty="0" smtClean="0">
                <a:solidFill>
                  <a:schemeClr val="tx1"/>
                </a:solidFill>
                <a:effectLst/>
                <a:latin typeface="+mn-lt"/>
                <a:ea typeface="+mn-ea"/>
                <a:cs typeface="+mn-cs"/>
              </a:rPr>
              <a:t>普通线性回归</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lr</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实现递归特征消除；根据前面每个特征选择的方式的得到每个特征</a:t>
            </a:r>
            <a:r>
              <a:rPr lang="en-US" altLang="zh-CN" sz="1200" b="0" i="0" kern="1200" dirty="0" smtClean="0">
                <a:solidFill>
                  <a:schemeClr val="tx1"/>
                </a:solidFill>
                <a:effectLst/>
                <a:latin typeface="+mn-lt"/>
                <a:ea typeface="+mn-ea"/>
                <a:cs typeface="+mn-cs"/>
              </a:rPr>
              <a:t>xi</a:t>
            </a:r>
            <a:r>
              <a:rPr lang="zh-CN" altLang="en-US" sz="1200" b="0" i="0" kern="1200" dirty="0" smtClean="0">
                <a:solidFill>
                  <a:schemeClr val="tx1"/>
                </a:solidFill>
                <a:effectLst/>
                <a:latin typeface="+mn-lt"/>
                <a:ea typeface="+mn-ea"/>
                <a:cs typeface="+mn-cs"/>
              </a:rPr>
              <a:t>的平均得分</a:t>
            </a:r>
            <a:endParaRPr lang="zh-CN" altLang="en-US" dirty="0"/>
          </a:p>
        </p:txBody>
      </p:sp>
      <p:sp>
        <p:nvSpPr>
          <p:cNvPr id="4" name="灯片编号占位符 3"/>
          <p:cNvSpPr>
            <a:spLocks noGrp="1"/>
          </p:cNvSpPr>
          <p:nvPr>
            <p:ph type="sldNum" sz="quarter" idx="10"/>
          </p:nvPr>
        </p:nvSpPr>
        <p:spPr/>
        <p:txBody>
          <a:bodyPr/>
          <a:lstStyle/>
          <a:p>
            <a:pPr>
              <a:defRPr/>
            </a:pPr>
            <a:fld id="{064F8E74-9C04-43EC-B268-D3C0C73A25C8}" type="slidenum">
              <a:rPr lang="zh-CN" altLang="en-US" smtClean="0"/>
              <a:pPr>
                <a:defRPr/>
              </a:pPr>
              <a:t>67</a:t>
            </a:fld>
            <a:endParaRPr lang="zh-CN" altLang="en-US"/>
          </a:p>
        </p:txBody>
      </p:sp>
    </p:spTree>
    <p:extLst>
      <p:ext uri="{BB962C8B-B14F-4D97-AF65-F5344CB8AC3E}">
        <p14:creationId xmlns:p14="http://schemas.microsoft.com/office/powerpoint/2010/main" val="308271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a:xfrm>
            <a:off x="112713" y="746125"/>
            <a:ext cx="6632575" cy="3732213"/>
          </a:xfrm>
          <a:ln/>
        </p:spPr>
      </p:sp>
      <p:sp>
        <p:nvSpPr>
          <p:cNvPr id="129027" name="备注占位符 2"/>
          <p:cNvSpPr>
            <a:spLocks noGrp="1"/>
          </p:cNvSpPr>
          <p:nvPr>
            <p:ph type="body" idx="1"/>
          </p:nvPr>
        </p:nvSpPr>
        <p:spPr>
          <a:noFill/>
          <a:ln/>
        </p:spPr>
        <p:txBody>
          <a:bodyPr/>
          <a:lstStyle/>
          <a:p>
            <a:endParaRPr lang="zh-CN" altLang="en-US" smtClean="0">
              <a:ea typeface="宋体" charset="-122"/>
            </a:endParaRPr>
          </a:p>
        </p:txBody>
      </p:sp>
      <p:sp>
        <p:nvSpPr>
          <p:cNvPr id="129028" name="灯片编号占位符 3"/>
          <p:cNvSpPr>
            <a:spLocks noGrp="1"/>
          </p:cNvSpPr>
          <p:nvPr>
            <p:ph type="sldNum" sz="quarter" idx="5"/>
          </p:nvPr>
        </p:nvSpPr>
        <p:spPr>
          <a:noFill/>
        </p:spPr>
        <p:txBody>
          <a:bodyPr/>
          <a:lstStyle/>
          <a:p>
            <a:fld id="{41ED2D29-70EC-404A-883E-B1BD54890879}" type="slidenum">
              <a:rPr lang="en-US" altLang="zh-CN" smtClean="0">
                <a:ea typeface="宋体" charset="-122"/>
              </a:rPr>
              <a:pPr/>
              <a:t>15</a:t>
            </a:fld>
            <a:endParaRPr lang="en-US" altLang="zh-CN" smtClean="0">
              <a:ea typeface="宋体" charset="-122"/>
            </a:endParaRPr>
          </a:p>
        </p:txBody>
      </p:sp>
    </p:spTree>
    <p:extLst>
      <p:ext uri="{BB962C8B-B14F-4D97-AF65-F5344CB8AC3E}">
        <p14:creationId xmlns:p14="http://schemas.microsoft.com/office/powerpoint/2010/main" val="4219578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a:xfrm>
            <a:off x="112713" y="746125"/>
            <a:ext cx="6632575" cy="3732213"/>
          </a:xfrm>
          <a:ln/>
        </p:spPr>
      </p:sp>
      <p:sp>
        <p:nvSpPr>
          <p:cNvPr id="130051" name="备注占位符 2"/>
          <p:cNvSpPr>
            <a:spLocks noGrp="1"/>
          </p:cNvSpPr>
          <p:nvPr>
            <p:ph type="body" idx="1"/>
          </p:nvPr>
        </p:nvSpPr>
        <p:spPr>
          <a:noFill/>
          <a:ln/>
        </p:spPr>
        <p:txBody>
          <a:bodyPr/>
          <a:lstStyle/>
          <a:p>
            <a:endParaRPr lang="zh-CN" altLang="en-US" smtClean="0">
              <a:ea typeface="宋体" charset="-122"/>
            </a:endParaRPr>
          </a:p>
        </p:txBody>
      </p:sp>
      <p:sp>
        <p:nvSpPr>
          <p:cNvPr id="130052" name="灯片编号占位符 3"/>
          <p:cNvSpPr>
            <a:spLocks noGrp="1"/>
          </p:cNvSpPr>
          <p:nvPr>
            <p:ph type="sldNum" sz="quarter" idx="5"/>
          </p:nvPr>
        </p:nvSpPr>
        <p:spPr>
          <a:noFill/>
        </p:spPr>
        <p:txBody>
          <a:bodyPr/>
          <a:lstStyle/>
          <a:p>
            <a:fld id="{F19D17E1-9627-4381-BABD-002572928BBF}" type="slidenum">
              <a:rPr lang="en-US" altLang="zh-CN" smtClean="0">
                <a:ea typeface="宋体" charset="-122"/>
              </a:rPr>
              <a:pPr/>
              <a:t>16</a:t>
            </a:fld>
            <a:endParaRPr lang="en-US" altLang="zh-CN" smtClean="0">
              <a:ea typeface="宋体" charset="-122"/>
            </a:endParaRPr>
          </a:p>
        </p:txBody>
      </p:sp>
    </p:spTree>
    <p:extLst>
      <p:ext uri="{BB962C8B-B14F-4D97-AF65-F5344CB8AC3E}">
        <p14:creationId xmlns:p14="http://schemas.microsoft.com/office/powerpoint/2010/main" val="1070461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a:xfrm>
            <a:off x="112713" y="746125"/>
            <a:ext cx="6632575" cy="3732213"/>
          </a:xfrm>
          <a:ln/>
        </p:spPr>
      </p:sp>
      <p:sp>
        <p:nvSpPr>
          <p:cNvPr id="132099" name="备注占位符 2"/>
          <p:cNvSpPr>
            <a:spLocks noGrp="1"/>
          </p:cNvSpPr>
          <p:nvPr>
            <p:ph type="body" idx="1"/>
          </p:nvPr>
        </p:nvSpPr>
        <p:spPr>
          <a:noFill/>
          <a:ln/>
        </p:spPr>
        <p:txBody>
          <a:bodyPr/>
          <a:lstStyle/>
          <a:p>
            <a:endParaRPr lang="zh-CN" altLang="en-US" smtClean="0">
              <a:ea typeface="宋体" charset="-122"/>
            </a:endParaRPr>
          </a:p>
        </p:txBody>
      </p:sp>
      <p:sp>
        <p:nvSpPr>
          <p:cNvPr id="132100" name="灯片编号占位符 3"/>
          <p:cNvSpPr>
            <a:spLocks noGrp="1"/>
          </p:cNvSpPr>
          <p:nvPr>
            <p:ph type="sldNum" sz="quarter" idx="5"/>
          </p:nvPr>
        </p:nvSpPr>
        <p:spPr>
          <a:noFill/>
        </p:spPr>
        <p:txBody>
          <a:bodyPr/>
          <a:lstStyle/>
          <a:p>
            <a:fld id="{A8838CB0-CA2F-466B-B7E9-0F38EC111190}" type="slidenum">
              <a:rPr lang="en-US" altLang="zh-CN" smtClean="0">
                <a:ea typeface="宋体" charset="-122"/>
              </a:rPr>
              <a:pPr/>
              <a:t>17</a:t>
            </a:fld>
            <a:endParaRPr lang="en-US" altLang="zh-CN" smtClean="0">
              <a:ea typeface="宋体" charset="-122"/>
            </a:endParaRPr>
          </a:p>
        </p:txBody>
      </p:sp>
    </p:spTree>
    <p:extLst>
      <p:ext uri="{BB962C8B-B14F-4D97-AF65-F5344CB8AC3E}">
        <p14:creationId xmlns:p14="http://schemas.microsoft.com/office/powerpoint/2010/main" val="2175775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a:xfrm>
            <a:off x="112713" y="746125"/>
            <a:ext cx="6632575" cy="3732213"/>
          </a:xfrm>
          <a:ln/>
        </p:spPr>
      </p:sp>
      <p:sp>
        <p:nvSpPr>
          <p:cNvPr id="106499" name="备注占位符 2"/>
          <p:cNvSpPr>
            <a:spLocks noGrp="1"/>
          </p:cNvSpPr>
          <p:nvPr>
            <p:ph type="body" idx="1"/>
          </p:nvPr>
        </p:nvSpPr>
        <p:spPr>
          <a:noFill/>
          <a:ln/>
        </p:spPr>
        <p:txBody>
          <a:bodyPr/>
          <a:lstStyle/>
          <a:p>
            <a:endParaRPr lang="zh-CN" altLang="en-US" smtClean="0">
              <a:ea typeface="宋体" charset="-122"/>
            </a:endParaRPr>
          </a:p>
        </p:txBody>
      </p:sp>
      <p:sp>
        <p:nvSpPr>
          <p:cNvPr id="106500" name="灯片编号占位符 3"/>
          <p:cNvSpPr>
            <a:spLocks noGrp="1"/>
          </p:cNvSpPr>
          <p:nvPr>
            <p:ph type="sldNum" sz="quarter" idx="5"/>
          </p:nvPr>
        </p:nvSpPr>
        <p:spPr>
          <a:noFill/>
        </p:spPr>
        <p:txBody>
          <a:bodyPr/>
          <a:lstStyle/>
          <a:p>
            <a:fld id="{111D6DC8-290A-41A4-94B2-A41DEAA28F0C}" type="slidenum">
              <a:rPr lang="en-US" altLang="zh-CN" smtClean="0">
                <a:ea typeface="宋体" charset="-122"/>
              </a:rPr>
              <a:pPr/>
              <a:t>29</a:t>
            </a:fld>
            <a:endParaRPr lang="en-US" altLang="zh-CN" smtClean="0">
              <a:ea typeface="宋体" charset="-122"/>
            </a:endParaRPr>
          </a:p>
        </p:txBody>
      </p:sp>
    </p:spTree>
    <p:extLst>
      <p:ext uri="{BB962C8B-B14F-4D97-AF65-F5344CB8AC3E}">
        <p14:creationId xmlns:p14="http://schemas.microsoft.com/office/powerpoint/2010/main" val="3464652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a:xfrm>
            <a:off x="112713" y="746125"/>
            <a:ext cx="6632575" cy="3732213"/>
          </a:xfrm>
          <a:ln/>
        </p:spPr>
      </p:sp>
      <p:sp>
        <p:nvSpPr>
          <p:cNvPr id="107523" name="备注占位符 2"/>
          <p:cNvSpPr>
            <a:spLocks noGrp="1"/>
          </p:cNvSpPr>
          <p:nvPr>
            <p:ph type="body" idx="1"/>
          </p:nvPr>
        </p:nvSpPr>
        <p:spPr>
          <a:noFill/>
          <a:ln/>
        </p:spPr>
        <p:txBody>
          <a:bodyPr/>
          <a:lstStyle/>
          <a:p>
            <a:endParaRPr lang="zh-CN" altLang="en-US" smtClean="0">
              <a:latin typeface="黑体" pitchFamily="49" charset="-122"/>
              <a:ea typeface="黑体" pitchFamily="49" charset="-122"/>
            </a:endParaRPr>
          </a:p>
        </p:txBody>
      </p:sp>
      <p:sp>
        <p:nvSpPr>
          <p:cNvPr id="107524" name="灯片编号占位符 3"/>
          <p:cNvSpPr>
            <a:spLocks noGrp="1"/>
          </p:cNvSpPr>
          <p:nvPr>
            <p:ph type="sldNum" sz="quarter" idx="5"/>
          </p:nvPr>
        </p:nvSpPr>
        <p:spPr>
          <a:noFill/>
        </p:spPr>
        <p:txBody>
          <a:bodyPr/>
          <a:lstStyle/>
          <a:p>
            <a:fld id="{68E1A627-B554-4822-A1D8-BC7DB6DE1E7C}" type="slidenum">
              <a:rPr lang="en-US" altLang="zh-CN" smtClean="0">
                <a:ea typeface="宋体" charset="-122"/>
              </a:rPr>
              <a:pPr/>
              <a:t>30</a:t>
            </a:fld>
            <a:endParaRPr lang="en-US" altLang="zh-CN" smtClean="0">
              <a:ea typeface="宋体" charset="-122"/>
            </a:endParaRPr>
          </a:p>
        </p:txBody>
      </p:sp>
    </p:spTree>
    <p:extLst>
      <p:ext uri="{BB962C8B-B14F-4D97-AF65-F5344CB8AC3E}">
        <p14:creationId xmlns:p14="http://schemas.microsoft.com/office/powerpoint/2010/main" val="752180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xfrm>
            <a:off x="112713" y="746125"/>
            <a:ext cx="6632575" cy="3732213"/>
          </a:xfrm>
          <a:ln/>
        </p:spPr>
      </p:sp>
      <p:sp>
        <p:nvSpPr>
          <p:cNvPr id="108547" name="备注占位符 2"/>
          <p:cNvSpPr>
            <a:spLocks noGrp="1"/>
          </p:cNvSpPr>
          <p:nvPr>
            <p:ph type="body" idx="1"/>
          </p:nvPr>
        </p:nvSpPr>
        <p:spPr>
          <a:noFill/>
          <a:ln/>
        </p:spPr>
        <p:txBody>
          <a:bodyPr/>
          <a:lstStyle/>
          <a:p>
            <a:r>
              <a:rPr lang="en-US" altLang="zh-CN" smtClean="0">
                <a:ea typeface="宋体" charset="-122"/>
              </a:rPr>
              <a:t>psai</a:t>
            </a:r>
            <a:endParaRPr lang="zh-CN" altLang="en-US" smtClean="0">
              <a:ea typeface="宋体" charset="-122"/>
            </a:endParaRPr>
          </a:p>
        </p:txBody>
      </p:sp>
      <p:sp>
        <p:nvSpPr>
          <p:cNvPr id="108548" name="灯片编号占位符 3"/>
          <p:cNvSpPr>
            <a:spLocks noGrp="1"/>
          </p:cNvSpPr>
          <p:nvPr>
            <p:ph type="sldNum" sz="quarter" idx="5"/>
          </p:nvPr>
        </p:nvSpPr>
        <p:spPr>
          <a:noFill/>
        </p:spPr>
        <p:txBody>
          <a:bodyPr/>
          <a:lstStyle/>
          <a:p>
            <a:fld id="{F7A79EB7-B72F-4F50-B53E-B38BEC5FE72C}" type="slidenum">
              <a:rPr lang="en-US" altLang="zh-CN" smtClean="0">
                <a:ea typeface="宋体" charset="-122"/>
              </a:rPr>
              <a:pPr/>
              <a:t>31</a:t>
            </a:fld>
            <a:endParaRPr lang="en-US" altLang="zh-CN" smtClean="0">
              <a:ea typeface="宋体" charset="-122"/>
            </a:endParaRPr>
          </a:p>
        </p:txBody>
      </p:sp>
    </p:spTree>
    <p:extLst>
      <p:ext uri="{BB962C8B-B14F-4D97-AF65-F5344CB8AC3E}">
        <p14:creationId xmlns:p14="http://schemas.microsoft.com/office/powerpoint/2010/main" val="2962342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a:xfrm>
            <a:off x="112713" y="746125"/>
            <a:ext cx="6632575" cy="3732213"/>
          </a:xfrm>
          <a:ln/>
        </p:spPr>
      </p:sp>
      <p:sp>
        <p:nvSpPr>
          <p:cNvPr id="235523" name="备注占位符 2"/>
          <p:cNvSpPr>
            <a:spLocks noGrp="1"/>
          </p:cNvSpPr>
          <p:nvPr>
            <p:ph type="body" idx="1"/>
          </p:nvPr>
        </p:nvSpPr>
        <p:spPr>
          <a:ln/>
        </p:spPr>
        <p:txBody>
          <a:bodyPr/>
          <a:lstStyle/>
          <a:p>
            <a:pPr>
              <a:defRPr/>
            </a:pPr>
            <a:endParaRPr lang="zh-CN" altLang="en-US" dirty="0" smtClean="0">
              <a:solidFill>
                <a:schemeClr val="bg2">
                  <a:lumMod val="60000"/>
                  <a:lumOff val="40000"/>
                </a:schemeClr>
              </a:solidFill>
              <a:latin typeface="楷体_GB2312" pitchFamily="49" charset="-122"/>
              <a:ea typeface="楷体_GB2312" pitchFamily="49" charset="-122"/>
            </a:endParaRPr>
          </a:p>
        </p:txBody>
      </p:sp>
      <p:sp>
        <p:nvSpPr>
          <p:cNvPr id="109572" name="灯片编号占位符 3"/>
          <p:cNvSpPr>
            <a:spLocks noGrp="1"/>
          </p:cNvSpPr>
          <p:nvPr>
            <p:ph type="sldNum" sz="quarter" idx="5"/>
          </p:nvPr>
        </p:nvSpPr>
        <p:spPr>
          <a:noFill/>
        </p:spPr>
        <p:txBody>
          <a:bodyPr/>
          <a:lstStyle/>
          <a:p>
            <a:fld id="{6DFF2CB7-738B-46AA-981A-561C87F7B1FE}" type="slidenum">
              <a:rPr lang="en-US" altLang="zh-CN" smtClean="0">
                <a:ea typeface="宋体" charset="-122"/>
              </a:rPr>
              <a:pPr/>
              <a:t>32</a:t>
            </a:fld>
            <a:endParaRPr lang="en-US" altLang="zh-CN" smtClean="0">
              <a:ea typeface="宋体" charset="-122"/>
            </a:endParaRPr>
          </a:p>
        </p:txBody>
      </p:sp>
    </p:spTree>
    <p:extLst>
      <p:ext uri="{BB962C8B-B14F-4D97-AF65-F5344CB8AC3E}">
        <p14:creationId xmlns:p14="http://schemas.microsoft.com/office/powerpoint/2010/main" val="238576962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pic.hust.edu.cn/single/index/_class/3/1376?c=&#21326;&#20013;&#22823;&#19968;&#26223;" TargetMode="External"/><Relationship Id="rId13"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4.jpeg"/><Relationship Id="rId12" Type="http://schemas.openxmlformats.org/officeDocument/2006/relationships/hyperlink" Target="http://pic.hust.edu.cn/single/index/_class/4/1421?c=&#21326;&#20013;&#22823;&#19968;&#26223;" TargetMode="External"/><Relationship Id="rId17" Type="http://schemas.openxmlformats.org/officeDocument/2006/relationships/image" Target="../media/image1.png"/><Relationship Id="rId2" Type="http://schemas.openxmlformats.org/officeDocument/2006/relationships/slideMaster" Target="../slideMasters/slideMaster1.xml"/><Relationship Id="rId16" Type="http://schemas.openxmlformats.org/officeDocument/2006/relationships/oleObject" Target="../embeddings/oleObject2.bin"/><Relationship Id="rId1" Type="http://schemas.openxmlformats.org/officeDocument/2006/relationships/vmlDrawing" Target="../drawings/vmlDrawing2.vml"/><Relationship Id="rId6" Type="http://schemas.openxmlformats.org/officeDocument/2006/relationships/hyperlink" Target="http://pic.hust.edu.cn/single/index/_class/2/1296?c=&#21326;&#20013;&#22823;&#19968;&#26223;" TargetMode="External"/><Relationship Id="rId11" Type="http://schemas.openxmlformats.org/officeDocument/2006/relationships/image" Target="../media/image6.jpeg"/><Relationship Id="rId5" Type="http://schemas.openxmlformats.org/officeDocument/2006/relationships/image" Target="../media/image3.jpeg"/><Relationship Id="rId15" Type="http://schemas.openxmlformats.org/officeDocument/2006/relationships/image" Target="../media/image8.jpeg"/><Relationship Id="rId10" Type="http://schemas.openxmlformats.org/officeDocument/2006/relationships/hyperlink" Target="http://pic.hust.edu.cn/single/index/_class/3/1394?c=&#21326;&#20013;&#22823;&#19968;&#26223;" TargetMode="External"/><Relationship Id="rId4" Type="http://schemas.openxmlformats.org/officeDocument/2006/relationships/hyperlink" Target="http://pic.hust.edu.cn/single/index/_class/0/803?c=&#21326;&#20013;&#22823;&#19968;&#26223;" TargetMode="External"/><Relationship Id="rId9" Type="http://schemas.openxmlformats.org/officeDocument/2006/relationships/image" Target="../media/image5.jpeg"/><Relationship Id="rId14" Type="http://schemas.openxmlformats.org/officeDocument/2006/relationships/hyperlink" Target="http://pic.hust.edu.cn/single/index/_class/4/1428?c=&#21326;&#20013;&#22823;&#19968;&#26223;"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bwMode="gray">
      <p:bgPr>
        <a:solidFill>
          <a:schemeClr val="bg1"/>
        </a:solidFill>
        <a:effectLst/>
      </p:bgPr>
    </p:bg>
    <p:spTree>
      <p:nvGrpSpPr>
        <p:cNvPr id="1" name=""/>
        <p:cNvGrpSpPr/>
        <p:nvPr/>
      </p:nvGrpSpPr>
      <p:grpSpPr>
        <a:xfrm>
          <a:off x="0" y="0"/>
          <a:ext cx="0" cy="0"/>
          <a:chOff x="0" y="0"/>
          <a:chExt cx="0" cy="0"/>
        </a:xfrm>
      </p:grpSpPr>
      <p:grpSp>
        <p:nvGrpSpPr>
          <p:cNvPr id="3" name="Group 372"/>
          <p:cNvGrpSpPr>
            <a:grpSpLocks/>
          </p:cNvGrpSpPr>
          <p:nvPr/>
        </p:nvGrpSpPr>
        <p:grpSpPr bwMode="auto">
          <a:xfrm>
            <a:off x="762001" y="2786063"/>
            <a:ext cx="11010900" cy="119062"/>
            <a:chOff x="288" y="1248"/>
            <a:chExt cx="5229" cy="96"/>
          </a:xfrm>
        </p:grpSpPr>
        <p:grpSp>
          <p:nvGrpSpPr>
            <p:cNvPr id="4" name="Group 368"/>
            <p:cNvGrpSpPr>
              <a:grpSpLocks/>
            </p:cNvGrpSpPr>
            <p:nvPr userDrawn="1"/>
          </p:nvGrpSpPr>
          <p:grpSpPr bwMode="auto">
            <a:xfrm>
              <a:off x="288" y="1248"/>
              <a:ext cx="5228" cy="96"/>
              <a:chOff x="192" y="498"/>
              <a:chExt cx="5376" cy="78"/>
            </a:xfrm>
          </p:grpSpPr>
          <p:sp>
            <p:nvSpPr>
              <p:cNvPr id="6" name="Rectangle 369"/>
              <p:cNvSpPr>
                <a:spLocks noChangeArrowheads="1"/>
              </p:cNvSpPr>
              <p:nvPr userDrawn="1"/>
            </p:nvSpPr>
            <p:spPr bwMode="gray">
              <a:xfrm>
                <a:off x="192" y="498"/>
                <a:ext cx="1488" cy="78"/>
              </a:xfrm>
              <a:prstGeom prst="rect">
                <a:avLst/>
              </a:prstGeom>
              <a:solidFill>
                <a:schemeClr val="tx2"/>
              </a:solidFill>
              <a:ln w="9525">
                <a:noFill/>
                <a:miter lim="800000"/>
                <a:headEnd/>
                <a:tailEnd/>
              </a:ln>
              <a:effectLst/>
            </p:spPr>
            <p:txBody>
              <a:bodyPr wrap="none" anchor="ctr"/>
              <a:lstStyle/>
              <a:p>
                <a:pPr>
                  <a:defRPr/>
                </a:pPr>
                <a:endParaRPr lang="zh-CN" altLang="en-US">
                  <a:ea typeface="宋体" pitchFamily="2" charset="-122"/>
                </a:endParaRPr>
              </a:p>
            </p:txBody>
          </p:sp>
          <p:sp>
            <p:nvSpPr>
              <p:cNvPr id="7" name="Line 370"/>
              <p:cNvSpPr>
                <a:spLocks noChangeShapeType="1"/>
              </p:cNvSpPr>
              <p:nvPr userDrawn="1"/>
            </p:nvSpPr>
            <p:spPr bwMode="gray">
              <a:xfrm>
                <a:off x="192" y="576"/>
                <a:ext cx="5376" cy="0"/>
              </a:xfrm>
              <a:prstGeom prst="line">
                <a:avLst/>
              </a:prstGeom>
              <a:noFill/>
              <a:ln w="19050">
                <a:solidFill>
                  <a:schemeClr val="tx2"/>
                </a:solidFill>
                <a:round/>
                <a:headEnd/>
                <a:tailEnd/>
              </a:ln>
              <a:effectLst/>
            </p:spPr>
            <p:txBody>
              <a:bodyPr/>
              <a:lstStyle/>
              <a:p>
                <a:pPr>
                  <a:defRPr/>
                </a:pPr>
                <a:endParaRPr lang="zh-CN" altLang="en-US"/>
              </a:p>
            </p:txBody>
          </p:sp>
        </p:grpSp>
        <p:pic>
          <p:nvPicPr>
            <p:cNvPr id="5" name="Picture 371" descr="Untitled-4 copy"/>
            <p:cNvPicPr>
              <a:picLocks noChangeAspect="1" noChangeArrowheads="1"/>
            </p:cNvPicPr>
            <p:nvPr userDrawn="1"/>
          </p:nvPicPr>
          <p:blipFill>
            <a:blip r:embed="rId3" cstate="print"/>
            <a:srcRect/>
            <a:stretch>
              <a:fillRect/>
            </a:stretch>
          </p:blipFill>
          <p:spPr bwMode="gray">
            <a:xfrm>
              <a:off x="346" y="1254"/>
              <a:ext cx="71" cy="77"/>
            </a:xfrm>
            <a:prstGeom prst="rect">
              <a:avLst/>
            </a:prstGeom>
            <a:noFill/>
            <a:ln w="9525">
              <a:noFill/>
              <a:miter lim="800000"/>
              <a:headEnd/>
              <a:tailEnd/>
            </a:ln>
          </p:spPr>
        </p:pic>
      </p:grpSp>
      <p:pic>
        <p:nvPicPr>
          <p:cNvPr id="8" name="Picture 429" descr="http://pic.hust.edu.cn/pic/nav/803.jpg">
            <a:hlinkClick r:id="rId4"/>
          </p:cNvPr>
          <p:cNvPicPr>
            <a:picLocks noChangeAspect="1" noChangeArrowheads="1"/>
          </p:cNvPicPr>
          <p:nvPr userDrawn="1"/>
        </p:nvPicPr>
        <p:blipFill>
          <a:blip r:embed="rId5" cstate="print"/>
          <a:srcRect/>
          <a:stretch>
            <a:fillRect/>
          </a:stretch>
        </p:blipFill>
        <p:spPr bwMode="auto">
          <a:xfrm>
            <a:off x="7177618" y="6143625"/>
            <a:ext cx="1680633" cy="757238"/>
          </a:xfrm>
          <a:prstGeom prst="rect">
            <a:avLst/>
          </a:prstGeom>
          <a:noFill/>
          <a:ln w="9525">
            <a:noFill/>
            <a:miter lim="800000"/>
            <a:headEnd/>
            <a:tailEnd/>
          </a:ln>
        </p:spPr>
      </p:pic>
      <p:pic>
        <p:nvPicPr>
          <p:cNvPr id="9" name="Picture 433" descr="http://pic.hust.edu.cn/pic/nav/1296.jpg">
            <a:hlinkClick r:id="rId6"/>
          </p:cNvPr>
          <p:cNvPicPr>
            <a:picLocks noChangeAspect="1" noChangeArrowheads="1"/>
          </p:cNvPicPr>
          <p:nvPr userDrawn="1"/>
        </p:nvPicPr>
        <p:blipFill>
          <a:blip r:embed="rId7" cstate="print"/>
          <a:srcRect/>
          <a:stretch>
            <a:fillRect/>
          </a:stretch>
        </p:blipFill>
        <p:spPr bwMode="auto">
          <a:xfrm>
            <a:off x="10511368" y="4598989"/>
            <a:ext cx="1680633" cy="758825"/>
          </a:xfrm>
          <a:prstGeom prst="rect">
            <a:avLst/>
          </a:prstGeom>
          <a:noFill/>
          <a:ln w="9525">
            <a:noFill/>
            <a:miter lim="800000"/>
            <a:headEnd/>
            <a:tailEnd/>
          </a:ln>
        </p:spPr>
      </p:pic>
      <p:pic>
        <p:nvPicPr>
          <p:cNvPr id="10" name="Picture 435" descr="http://pic.hust.edu.cn/pic/nav/1376.jpg">
            <a:hlinkClick r:id="rId8"/>
          </p:cNvPr>
          <p:cNvPicPr>
            <a:picLocks noChangeAspect="1" noChangeArrowheads="1"/>
          </p:cNvPicPr>
          <p:nvPr userDrawn="1"/>
        </p:nvPicPr>
        <p:blipFill>
          <a:blip r:embed="rId9" cstate="print"/>
          <a:srcRect/>
          <a:stretch>
            <a:fillRect/>
          </a:stretch>
        </p:blipFill>
        <p:spPr bwMode="auto">
          <a:xfrm>
            <a:off x="10511368" y="6100764"/>
            <a:ext cx="1680633" cy="757237"/>
          </a:xfrm>
          <a:prstGeom prst="rect">
            <a:avLst/>
          </a:prstGeom>
          <a:noFill/>
          <a:ln w="9525">
            <a:noFill/>
            <a:miter lim="800000"/>
            <a:headEnd/>
            <a:tailEnd/>
          </a:ln>
        </p:spPr>
      </p:pic>
      <p:pic>
        <p:nvPicPr>
          <p:cNvPr id="11" name="Picture 437" descr="http://pic.hust.edu.cn/pic/nav/1394.jpg">
            <a:hlinkClick r:id="rId10"/>
          </p:cNvPr>
          <p:cNvPicPr>
            <a:picLocks noChangeAspect="1" noChangeArrowheads="1"/>
          </p:cNvPicPr>
          <p:nvPr userDrawn="1"/>
        </p:nvPicPr>
        <p:blipFill>
          <a:blip r:embed="rId11" cstate="print"/>
          <a:srcRect/>
          <a:stretch>
            <a:fillRect/>
          </a:stretch>
        </p:blipFill>
        <p:spPr bwMode="auto">
          <a:xfrm>
            <a:off x="8858252" y="5386389"/>
            <a:ext cx="1680633" cy="757237"/>
          </a:xfrm>
          <a:prstGeom prst="rect">
            <a:avLst/>
          </a:prstGeom>
          <a:noFill/>
          <a:ln w="9525">
            <a:noFill/>
            <a:miter lim="800000"/>
            <a:headEnd/>
            <a:tailEnd/>
          </a:ln>
        </p:spPr>
      </p:pic>
      <p:pic>
        <p:nvPicPr>
          <p:cNvPr id="12" name="Picture 439" descr="http://pic.hust.edu.cn/pic/nav/1421.jpg">
            <a:hlinkClick r:id="rId12"/>
          </p:cNvPr>
          <p:cNvPicPr>
            <a:picLocks noChangeAspect="1" noChangeArrowheads="1"/>
          </p:cNvPicPr>
          <p:nvPr userDrawn="1"/>
        </p:nvPicPr>
        <p:blipFill>
          <a:blip r:embed="rId13" cstate="print"/>
          <a:srcRect/>
          <a:stretch>
            <a:fillRect/>
          </a:stretch>
        </p:blipFill>
        <p:spPr bwMode="auto">
          <a:xfrm>
            <a:off x="8858252" y="6127751"/>
            <a:ext cx="1680633" cy="758825"/>
          </a:xfrm>
          <a:prstGeom prst="rect">
            <a:avLst/>
          </a:prstGeom>
          <a:noFill/>
          <a:ln w="9525">
            <a:noFill/>
            <a:miter lim="800000"/>
            <a:headEnd/>
            <a:tailEnd/>
          </a:ln>
        </p:spPr>
      </p:pic>
      <p:pic>
        <p:nvPicPr>
          <p:cNvPr id="13" name="Picture 441" descr="http://pic.hust.edu.cn/pic/nav/1428.jpg">
            <a:hlinkClick r:id="rId14"/>
          </p:cNvPr>
          <p:cNvPicPr>
            <a:picLocks noChangeAspect="1" noChangeArrowheads="1"/>
          </p:cNvPicPr>
          <p:nvPr userDrawn="1"/>
        </p:nvPicPr>
        <p:blipFill>
          <a:blip r:embed="rId15" cstate="print"/>
          <a:srcRect/>
          <a:stretch>
            <a:fillRect/>
          </a:stretch>
        </p:blipFill>
        <p:spPr bwMode="auto">
          <a:xfrm>
            <a:off x="10511368" y="5357814"/>
            <a:ext cx="1680633" cy="757237"/>
          </a:xfrm>
          <a:prstGeom prst="rect">
            <a:avLst/>
          </a:prstGeom>
          <a:noFill/>
          <a:ln w="9525">
            <a:noFill/>
            <a:miter lim="800000"/>
            <a:headEnd/>
            <a:tailEnd/>
          </a:ln>
        </p:spPr>
      </p:pic>
      <p:graphicFrame>
        <p:nvGraphicFramePr>
          <p:cNvPr id="14" name="Object 442"/>
          <p:cNvGraphicFramePr>
            <a:graphicFrameLocks noChangeAspect="1"/>
          </p:cNvGraphicFramePr>
          <p:nvPr/>
        </p:nvGraphicFramePr>
        <p:xfrm>
          <a:off x="95251" y="34925"/>
          <a:ext cx="2063749" cy="1162050"/>
        </p:xfrm>
        <a:graphic>
          <a:graphicData uri="http://schemas.openxmlformats.org/presentationml/2006/ole">
            <mc:AlternateContent xmlns:mc="http://schemas.openxmlformats.org/markup-compatibility/2006">
              <mc:Choice xmlns:v="urn:schemas-microsoft-com:vml" Requires="v">
                <p:oleObj spid="_x0000_s33872" name="位图图像" r:id="rId16" imgW="2247619" imgH="1685714" progId="PBrush">
                  <p:embed/>
                </p:oleObj>
              </mc:Choice>
              <mc:Fallback>
                <p:oleObj name="位图图像" r:id="rId16" imgW="2247619" imgH="1685714" progId="PBrush">
                  <p:embed/>
                  <p:pic>
                    <p:nvPicPr>
                      <p:cNvPr id="0" name="Picture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5251" y="34925"/>
                        <a:ext cx="2063749"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4" name="Rectangle 2"/>
          <p:cNvSpPr>
            <a:spLocks noGrp="1" noChangeArrowheads="1"/>
          </p:cNvSpPr>
          <p:nvPr>
            <p:ph type="ctrTitle"/>
          </p:nvPr>
        </p:nvSpPr>
        <p:spPr bwMode="gray">
          <a:xfrm>
            <a:off x="857213" y="2285992"/>
            <a:ext cx="10668000" cy="533400"/>
          </a:xfrm>
        </p:spPr>
        <p:txBody>
          <a:bodyPr/>
          <a:lstStyle>
            <a:lvl1pPr algn="r">
              <a:defRPr sz="4800" b="1">
                <a:solidFill>
                  <a:schemeClr val="tx1"/>
                </a:solidFill>
              </a:defRPr>
            </a:lvl1pPr>
          </a:lstStyle>
          <a:p>
            <a:r>
              <a:rPr lang="zh-CN" altLang="en-US" dirty="0" smtClean="0"/>
              <a:t>单击此处编辑母版标题样式</a:t>
            </a:r>
            <a:endParaRPr lang="en-US" altLang="zh-CN" dirty="0"/>
          </a:p>
        </p:txBody>
      </p:sp>
      <p:sp>
        <p:nvSpPr>
          <p:cNvPr id="15" name="Rectangle 5"/>
          <p:cNvSpPr>
            <a:spLocks noGrp="1" noChangeArrowheads="1"/>
          </p:cNvSpPr>
          <p:nvPr>
            <p:ph type="ftr" sz="quarter" idx="10"/>
          </p:nvPr>
        </p:nvSpPr>
        <p:spPr>
          <a:xfrm>
            <a:off x="2743201" y="6596064"/>
            <a:ext cx="1191684" cy="244475"/>
          </a:xfrm>
        </p:spPr>
        <p:txBody>
          <a:bodyPr/>
          <a:lstStyle>
            <a:lvl1pPr algn="ctr">
              <a:defRPr sz="1200">
                <a:solidFill>
                  <a:srgbClr val="000000"/>
                </a:solidFill>
              </a:defRPr>
            </a:lvl1pPr>
          </a:lstStyle>
          <a:p>
            <a:pPr>
              <a:defRPr/>
            </a:pPr>
            <a:endParaRPr lang="zh-CN" altLang="zh-CN"/>
          </a:p>
        </p:txBody>
      </p:sp>
      <p:sp>
        <p:nvSpPr>
          <p:cNvPr id="16" name="Rectangle 373"/>
          <p:cNvSpPr>
            <a:spLocks noGrp="1" noChangeArrowheads="1"/>
          </p:cNvSpPr>
          <p:nvPr>
            <p:ph type="sldNum" sz="quarter" idx="11"/>
          </p:nvPr>
        </p:nvSpPr>
        <p:spPr>
          <a:xfrm>
            <a:off x="4064000" y="6596064"/>
            <a:ext cx="1117600" cy="261937"/>
          </a:xfrm>
        </p:spPr>
        <p:txBody>
          <a:bodyPr/>
          <a:lstStyle>
            <a:lvl1pPr>
              <a:defRPr/>
            </a:lvl1pPr>
          </a:lstStyle>
          <a:p>
            <a:pPr>
              <a:defRPr/>
            </a:pPr>
            <a:fld id="{A6901B15-51C5-4543-8646-27AED7159C2B}" type="slidenum">
              <a:rPr lang="en-US" altLang="zh-CN"/>
              <a:pPr>
                <a:defRPr/>
              </a:pPr>
              <a:t>‹#›</a:t>
            </a:fld>
            <a:endParaRPr lang="en-US" altLang="zh-CN"/>
          </a:p>
        </p:txBody>
      </p:sp>
      <p:sp>
        <p:nvSpPr>
          <p:cNvPr id="17" name="Rectangle 374"/>
          <p:cNvSpPr>
            <a:spLocks noGrp="1" noChangeArrowheads="1"/>
          </p:cNvSpPr>
          <p:nvPr>
            <p:ph type="dt" sz="half" idx="12"/>
          </p:nvPr>
        </p:nvSpPr>
        <p:spPr>
          <a:xfrm>
            <a:off x="0" y="6596064"/>
            <a:ext cx="2540000" cy="261937"/>
          </a:xfrm>
        </p:spPr>
        <p:txBody>
          <a:bodyPr/>
          <a:lstStyle>
            <a:lvl1pPr>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1"/>
          </p:nvPr>
        </p:nvSpPr>
        <p:spPr>
          <a:ln/>
        </p:spPr>
        <p:txBody>
          <a:bodyPr/>
          <a:lstStyle>
            <a:lvl1pPr>
              <a:defRPr/>
            </a:lvl1pPr>
          </a:lstStyle>
          <a:p>
            <a:pPr>
              <a:defRPr/>
            </a:pPr>
            <a:fld id="{6B664153-0567-4266-A1CF-C85856699692}" type="slidenum">
              <a:rPr lang="en-US" altLang="zh-CN"/>
              <a:pPr>
                <a:defRPr/>
              </a:pPr>
              <a:t>‹#›</a:t>
            </a:fld>
            <a:endParaRPr lang="en-US" altLang="zh-CN"/>
          </a:p>
        </p:txBody>
      </p:sp>
      <p:sp>
        <p:nvSpPr>
          <p:cNvPr id="6" name="Rectangle 4"/>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64600" y="152400"/>
            <a:ext cx="2819400"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06400" y="152400"/>
            <a:ext cx="8255000" cy="6248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1"/>
          </p:nvPr>
        </p:nvSpPr>
        <p:spPr>
          <a:ln/>
        </p:spPr>
        <p:txBody>
          <a:bodyPr/>
          <a:lstStyle>
            <a:lvl1pPr>
              <a:defRPr/>
            </a:lvl1pPr>
          </a:lstStyle>
          <a:p>
            <a:pPr>
              <a:defRPr/>
            </a:pPr>
            <a:fld id="{6D014B58-9775-4ADF-8599-FCF19B567336}" type="slidenum">
              <a:rPr lang="en-US" altLang="zh-CN"/>
              <a:pPr>
                <a:defRPr/>
              </a:pPr>
              <a:t>‹#›</a:t>
            </a:fld>
            <a:endParaRPr lang="en-US" altLang="zh-CN"/>
          </a:p>
        </p:txBody>
      </p:sp>
      <p:sp>
        <p:nvSpPr>
          <p:cNvPr id="6" name="Rectangle 4"/>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TextBox 6"/>
          <p:cNvSpPr txBox="1"/>
          <p:nvPr userDrawn="1"/>
        </p:nvSpPr>
        <p:spPr>
          <a:xfrm>
            <a:off x="0" y="6457914"/>
            <a:ext cx="12192000" cy="400110"/>
          </a:xfrm>
          <a:prstGeom prst="rect">
            <a:avLst/>
          </a:prstGeom>
          <a:solidFill>
            <a:schemeClr val="tx2">
              <a:alpha val="32000"/>
            </a:schemeClr>
          </a:solidFill>
        </p:spPr>
        <p:txBody>
          <a:bodyPr wrap="square" rtlCol="0">
            <a:spAutoFit/>
          </a:bodyPr>
          <a:lstStyle/>
          <a:p>
            <a:r>
              <a:rPr lang="zh-CN" altLang="en-US" sz="2000" b="1" dirty="0" smtClean="0">
                <a:solidFill>
                  <a:srgbClr val="7030A0"/>
                </a:solidFill>
              </a:rPr>
              <a:t>自动化学院</a:t>
            </a:r>
          </a:p>
        </p:txBody>
      </p:sp>
      <p:sp>
        <p:nvSpPr>
          <p:cNvPr id="2" name="标题 1"/>
          <p:cNvSpPr>
            <a:spLocks noGrp="1"/>
          </p:cNvSpPr>
          <p:nvPr>
            <p:ph type="title"/>
          </p:nvPr>
        </p:nvSpPr>
        <p:spPr/>
        <p:txBody>
          <a:bodyPr/>
          <a:lstStyle>
            <a:lvl1pPr>
              <a:defRPr b="1">
                <a:solidFill>
                  <a:schemeClr val="tx1"/>
                </a:solidFill>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1"/>
          </p:nvPr>
        </p:nvSpPr>
        <p:spPr>
          <a:xfrm>
            <a:off x="11074400" y="6429396"/>
            <a:ext cx="1117600" cy="357166"/>
          </a:xfrm>
          <a:ln/>
        </p:spPr>
        <p:txBody>
          <a:bodyPr/>
          <a:lstStyle>
            <a:lvl1pPr>
              <a:defRPr sz="2000" b="1">
                <a:solidFill>
                  <a:srgbClr val="7030A0"/>
                </a:solidFill>
                <a:latin typeface="Times New Roman" pitchFamily="18" charset="0"/>
                <a:cs typeface="Times New Roman" pitchFamily="18" charset="0"/>
              </a:defRPr>
            </a:lvl1pPr>
          </a:lstStyle>
          <a:p>
            <a:pPr>
              <a:defRPr/>
            </a:pPr>
            <a:fld id="{31E287EE-1289-4991-82CE-EFE584F53F4F}" type="slidenum">
              <a:rPr lang="en-US" altLang="zh-CN" smtClean="0"/>
              <a:pPr>
                <a:defRPr/>
              </a:pPr>
              <a:t>‹#›</a:t>
            </a:fld>
            <a:endParaRPr lang="en-US" altLang="zh-CN" dirty="0"/>
          </a:p>
        </p:txBody>
      </p:sp>
      <p:sp>
        <p:nvSpPr>
          <p:cNvPr id="6" name="Rectangle 4"/>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1"/>
          </p:nvPr>
        </p:nvSpPr>
        <p:spPr>
          <a:ln/>
        </p:spPr>
        <p:txBody>
          <a:bodyPr/>
          <a:lstStyle>
            <a:lvl1pPr>
              <a:defRPr/>
            </a:lvl1pPr>
          </a:lstStyle>
          <a:p>
            <a:pPr>
              <a:defRPr/>
            </a:pPr>
            <a:fld id="{89531B8F-3516-42C3-83A0-0BE91B683E0A}" type="slidenum">
              <a:rPr lang="en-US" altLang="zh-CN"/>
              <a:pPr>
                <a:defRPr/>
              </a:pPr>
              <a:t>‹#›</a:t>
            </a:fld>
            <a:endParaRPr lang="en-US" altLang="zh-CN"/>
          </a:p>
        </p:txBody>
      </p:sp>
      <p:sp>
        <p:nvSpPr>
          <p:cNvPr id="6" name="Rectangle 4"/>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06400" y="1066800"/>
            <a:ext cx="55372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46800" y="1066800"/>
            <a:ext cx="55372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1"/>
          </p:nvPr>
        </p:nvSpPr>
        <p:spPr>
          <a:ln/>
        </p:spPr>
        <p:txBody>
          <a:bodyPr/>
          <a:lstStyle>
            <a:lvl1pPr>
              <a:defRPr/>
            </a:lvl1pPr>
          </a:lstStyle>
          <a:p>
            <a:pPr>
              <a:defRPr/>
            </a:pPr>
            <a:fld id="{CA6EEC58-89F5-441E-A838-5B7BA2476FEC}" type="slidenum">
              <a:rPr lang="en-US" altLang="zh-CN"/>
              <a:pPr>
                <a:defRPr/>
              </a:pPr>
              <a:t>‹#›</a:t>
            </a:fld>
            <a:endParaRPr lang="en-US" altLang="zh-CN"/>
          </a:p>
        </p:txBody>
      </p:sp>
      <p:sp>
        <p:nvSpPr>
          <p:cNvPr id="7" name="Rectangle 4"/>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zh-CN" altLang="zh-CN"/>
          </a:p>
        </p:txBody>
      </p:sp>
      <p:sp>
        <p:nvSpPr>
          <p:cNvPr id="8" name="Rectangle 6"/>
          <p:cNvSpPr>
            <a:spLocks noGrp="1" noChangeArrowheads="1"/>
          </p:cNvSpPr>
          <p:nvPr>
            <p:ph type="sldNum" sz="quarter" idx="11"/>
          </p:nvPr>
        </p:nvSpPr>
        <p:spPr>
          <a:ln/>
        </p:spPr>
        <p:txBody>
          <a:bodyPr/>
          <a:lstStyle>
            <a:lvl1pPr>
              <a:defRPr/>
            </a:lvl1pPr>
          </a:lstStyle>
          <a:p>
            <a:pPr>
              <a:defRPr/>
            </a:pPr>
            <a:fld id="{6AD9BBF3-2E5D-4C72-85D8-0F814F1E616B}" type="slidenum">
              <a:rPr lang="en-US" altLang="zh-CN"/>
              <a:pPr>
                <a:defRPr/>
              </a:pPr>
              <a:t>‹#›</a:t>
            </a:fld>
            <a:endParaRPr lang="en-US" altLang="zh-CN"/>
          </a:p>
        </p:txBody>
      </p:sp>
      <p:sp>
        <p:nvSpPr>
          <p:cNvPr id="9" name="Rectangle 4"/>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1"/>
          </p:nvPr>
        </p:nvSpPr>
        <p:spPr>
          <a:ln/>
        </p:spPr>
        <p:txBody>
          <a:bodyPr/>
          <a:lstStyle>
            <a:lvl1pPr>
              <a:defRPr/>
            </a:lvl1pPr>
          </a:lstStyle>
          <a:p>
            <a:pPr>
              <a:defRPr/>
            </a:pPr>
            <a:fld id="{8916E4C9-78BD-4F77-9C38-0D0B943F93F0}" type="slidenum">
              <a:rPr lang="en-US" altLang="zh-CN"/>
              <a:pPr>
                <a:defRPr/>
              </a:pPr>
              <a:t>‹#›</a:t>
            </a:fld>
            <a:endParaRPr lang="en-US" altLang="zh-CN"/>
          </a:p>
        </p:txBody>
      </p:sp>
      <p:sp>
        <p:nvSpPr>
          <p:cNvPr id="5" name="Rectangle 4"/>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zh-CN" altLang="zh-CN"/>
          </a:p>
        </p:txBody>
      </p:sp>
      <p:sp>
        <p:nvSpPr>
          <p:cNvPr id="3" name="Rectangle 6"/>
          <p:cNvSpPr>
            <a:spLocks noGrp="1" noChangeArrowheads="1"/>
          </p:cNvSpPr>
          <p:nvPr>
            <p:ph type="sldNum" sz="quarter" idx="11"/>
          </p:nvPr>
        </p:nvSpPr>
        <p:spPr>
          <a:ln/>
        </p:spPr>
        <p:txBody>
          <a:bodyPr/>
          <a:lstStyle>
            <a:lvl1pPr>
              <a:defRPr/>
            </a:lvl1pPr>
          </a:lstStyle>
          <a:p>
            <a:pPr>
              <a:defRPr/>
            </a:pPr>
            <a:fld id="{8EDB171D-A1F9-42E8-BD2B-16AA89E5910B}" type="slidenum">
              <a:rPr lang="en-US" altLang="zh-CN"/>
              <a:pPr>
                <a:defRPr/>
              </a:pPr>
              <a:t>‹#›</a:t>
            </a:fld>
            <a:endParaRPr lang="en-US" altLang="zh-CN"/>
          </a:p>
        </p:txBody>
      </p:sp>
      <p:sp>
        <p:nvSpPr>
          <p:cNvPr id="4" name="Rectangle 4"/>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1"/>
          </p:nvPr>
        </p:nvSpPr>
        <p:spPr>
          <a:ln/>
        </p:spPr>
        <p:txBody>
          <a:bodyPr/>
          <a:lstStyle>
            <a:lvl1pPr>
              <a:defRPr/>
            </a:lvl1pPr>
          </a:lstStyle>
          <a:p>
            <a:pPr>
              <a:defRPr/>
            </a:pPr>
            <a:fld id="{C13011E7-3EAE-47CA-A409-CC810C5F1C95}" type="slidenum">
              <a:rPr lang="en-US" altLang="zh-CN"/>
              <a:pPr>
                <a:defRPr/>
              </a:pPr>
              <a:t>‹#›</a:t>
            </a:fld>
            <a:endParaRPr lang="en-US" altLang="zh-CN"/>
          </a:p>
        </p:txBody>
      </p:sp>
      <p:sp>
        <p:nvSpPr>
          <p:cNvPr id="7" name="Rectangle 4"/>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1"/>
          </p:nvPr>
        </p:nvSpPr>
        <p:spPr>
          <a:ln/>
        </p:spPr>
        <p:txBody>
          <a:bodyPr/>
          <a:lstStyle>
            <a:lvl1pPr>
              <a:defRPr/>
            </a:lvl1pPr>
          </a:lstStyle>
          <a:p>
            <a:pPr>
              <a:defRPr/>
            </a:pPr>
            <a:fld id="{85E88B96-F116-4CAD-A388-A6B52ED373EE}" type="slidenum">
              <a:rPr lang="en-US" altLang="zh-CN"/>
              <a:pPr>
                <a:defRPr/>
              </a:pPr>
              <a:t>‹#›</a:t>
            </a:fld>
            <a:endParaRPr lang="en-US" altLang="zh-CN"/>
          </a:p>
        </p:txBody>
      </p:sp>
      <p:sp>
        <p:nvSpPr>
          <p:cNvPr id="7" name="Rectangle 4"/>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150" name="Freeform 126"/>
          <p:cNvSpPr>
            <a:spLocks/>
          </p:cNvSpPr>
          <p:nvPr/>
        </p:nvSpPr>
        <p:spPr bwMode="gray">
          <a:xfrm>
            <a:off x="-16933" y="342900"/>
            <a:ext cx="8043333" cy="679450"/>
          </a:xfrm>
          <a:custGeom>
            <a:avLst/>
            <a:gdLst/>
            <a:ahLst/>
            <a:cxnLst>
              <a:cxn ang="0">
                <a:pos x="0" y="0"/>
              </a:cxn>
              <a:cxn ang="0">
                <a:pos x="3800" y="0"/>
              </a:cxn>
              <a:cxn ang="0">
                <a:pos x="3456" y="428"/>
              </a:cxn>
            </a:cxnLst>
            <a:rect l="0" t="0" r="r" b="b"/>
            <a:pathLst>
              <a:path w="3800" h="428">
                <a:moveTo>
                  <a:pt x="0" y="0"/>
                </a:moveTo>
                <a:lnTo>
                  <a:pt x="3800" y="0"/>
                </a:lnTo>
                <a:lnTo>
                  <a:pt x="3456" y="428"/>
                </a:lnTo>
              </a:path>
            </a:pathLst>
          </a:custGeom>
          <a:noFill/>
          <a:ln w="9525">
            <a:noFill/>
            <a:round/>
            <a:headEnd/>
            <a:tailEnd/>
          </a:ln>
          <a:effectLst/>
        </p:spPr>
        <p:txBody>
          <a:bodyPr wrap="none" anchor="ctr"/>
          <a:lstStyle/>
          <a:p>
            <a:pPr>
              <a:defRPr/>
            </a:pPr>
            <a:endParaRPr lang="zh-CN" altLang="en-US">
              <a:ea typeface="宋体" pitchFamily="2" charset="-122"/>
            </a:endParaRPr>
          </a:p>
        </p:txBody>
      </p:sp>
      <p:sp>
        <p:nvSpPr>
          <p:cNvPr id="1029" name="Rectangle 5"/>
          <p:cNvSpPr>
            <a:spLocks noGrp="1" noChangeArrowheads="1"/>
          </p:cNvSpPr>
          <p:nvPr>
            <p:ph type="ftr" sz="quarter" idx="3"/>
          </p:nvPr>
        </p:nvSpPr>
        <p:spPr bwMode="gray">
          <a:xfrm>
            <a:off x="7620000" y="6483351"/>
            <a:ext cx="28448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1">
                <a:latin typeface="Arial" charset="0"/>
                <a:ea typeface="宋体" pitchFamily="2" charset="-122"/>
              </a:defRPr>
            </a:lvl1pPr>
          </a:lstStyle>
          <a:p>
            <a:pPr>
              <a:defRPr/>
            </a:pPr>
            <a:endParaRPr lang="zh-CN" altLang="zh-CN"/>
          </a:p>
        </p:txBody>
      </p:sp>
      <p:sp>
        <p:nvSpPr>
          <p:cNvPr id="1030" name="Rectangle 6"/>
          <p:cNvSpPr>
            <a:spLocks noGrp="1" noChangeArrowheads="1"/>
          </p:cNvSpPr>
          <p:nvPr>
            <p:ph type="sldNum" sz="quarter" idx="4"/>
          </p:nvPr>
        </p:nvSpPr>
        <p:spPr bwMode="gray">
          <a:xfrm>
            <a:off x="10566400" y="6477000"/>
            <a:ext cx="11176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ea typeface="宋体" charset="-122"/>
              </a:defRPr>
            </a:lvl1pPr>
          </a:lstStyle>
          <a:p>
            <a:pPr>
              <a:defRPr/>
            </a:pPr>
            <a:fld id="{063D80F8-DC27-48CA-A22D-C490E6572308}" type="slidenum">
              <a:rPr lang="en-US" altLang="zh-CN"/>
              <a:pPr>
                <a:defRPr/>
              </a:pPr>
              <a:t>‹#›</a:t>
            </a:fld>
            <a:endParaRPr lang="en-US" altLang="zh-CN"/>
          </a:p>
        </p:txBody>
      </p:sp>
      <p:sp>
        <p:nvSpPr>
          <p:cNvPr id="1028" name="Rectangle 4"/>
          <p:cNvSpPr>
            <a:spLocks noGrp="1" noChangeArrowheads="1"/>
          </p:cNvSpPr>
          <p:nvPr>
            <p:ph type="dt" sz="half" idx="2"/>
          </p:nvPr>
        </p:nvSpPr>
        <p:spPr bwMode="gray">
          <a:xfrm>
            <a:off x="4978400" y="6477000"/>
            <a:ext cx="25400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ea typeface="宋体" charset="-122"/>
              </a:defRPr>
            </a:lvl1pPr>
          </a:lstStyle>
          <a:p>
            <a:pPr>
              <a:defRPr/>
            </a:pPr>
            <a:endParaRPr lang="en-US" altLang="zh-CN"/>
          </a:p>
        </p:txBody>
      </p:sp>
      <p:sp>
        <p:nvSpPr>
          <p:cNvPr id="1032" name="Rectangle 3"/>
          <p:cNvSpPr>
            <a:spLocks noGrp="1" noChangeArrowheads="1"/>
          </p:cNvSpPr>
          <p:nvPr>
            <p:ph type="body" idx="1"/>
          </p:nvPr>
        </p:nvSpPr>
        <p:spPr bwMode="gray">
          <a:xfrm>
            <a:off x="406400" y="1066800"/>
            <a:ext cx="11277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grpSp>
        <p:nvGrpSpPr>
          <p:cNvPr id="1033" name="Group 191"/>
          <p:cNvGrpSpPr>
            <a:grpSpLocks/>
          </p:cNvGrpSpPr>
          <p:nvPr/>
        </p:nvGrpSpPr>
        <p:grpSpPr bwMode="auto">
          <a:xfrm>
            <a:off x="406400" y="800101"/>
            <a:ext cx="11169651" cy="131763"/>
            <a:chOff x="192" y="498"/>
            <a:chExt cx="5376" cy="78"/>
          </a:xfrm>
        </p:grpSpPr>
        <p:grpSp>
          <p:nvGrpSpPr>
            <p:cNvPr id="1035" name="Group 192"/>
            <p:cNvGrpSpPr>
              <a:grpSpLocks/>
            </p:cNvGrpSpPr>
            <p:nvPr userDrawn="1"/>
          </p:nvGrpSpPr>
          <p:grpSpPr bwMode="auto">
            <a:xfrm>
              <a:off x="192" y="498"/>
              <a:ext cx="5376" cy="78"/>
              <a:chOff x="192" y="498"/>
              <a:chExt cx="5376" cy="78"/>
            </a:xfrm>
          </p:grpSpPr>
          <p:sp>
            <p:nvSpPr>
              <p:cNvPr id="1217" name="Rectangle 193"/>
              <p:cNvSpPr>
                <a:spLocks noChangeArrowheads="1"/>
              </p:cNvSpPr>
              <p:nvPr userDrawn="1"/>
            </p:nvSpPr>
            <p:spPr bwMode="gray">
              <a:xfrm>
                <a:off x="192" y="498"/>
                <a:ext cx="1488" cy="78"/>
              </a:xfrm>
              <a:prstGeom prst="rect">
                <a:avLst/>
              </a:prstGeom>
              <a:solidFill>
                <a:schemeClr val="tx2"/>
              </a:solidFill>
              <a:ln w="9525">
                <a:noFill/>
                <a:miter lim="800000"/>
                <a:headEnd/>
                <a:tailEnd/>
              </a:ln>
              <a:effectLst/>
            </p:spPr>
            <p:txBody>
              <a:bodyPr wrap="none" anchor="ctr"/>
              <a:lstStyle/>
              <a:p>
                <a:pPr>
                  <a:defRPr/>
                </a:pPr>
                <a:endParaRPr lang="zh-CN" altLang="en-US">
                  <a:ea typeface="宋体" pitchFamily="2" charset="-122"/>
                </a:endParaRPr>
              </a:p>
            </p:txBody>
          </p:sp>
          <p:sp>
            <p:nvSpPr>
              <p:cNvPr id="1218" name="Line 194"/>
              <p:cNvSpPr>
                <a:spLocks noChangeShapeType="1"/>
              </p:cNvSpPr>
              <p:nvPr userDrawn="1"/>
            </p:nvSpPr>
            <p:spPr bwMode="gray">
              <a:xfrm>
                <a:off x="192" y="576"/>
                <a:ext cx="5376" cy="0"/>
              </a:xfrm>
              <a:prstGeom prst="line">
                <a:avLst/>
              </a:prstGeom>
              <a:noFill/>
              <a:ln w="19050">
                <a:solidFill>
                  <a:schemeClr val="tx2"/>
                </a:solidFill>
                <a:round/>
                <a:headEnd/>
                <a:tailEnd/>
              </a:ln>
              <a:effectLst/>
            </p:spPr>
            <p:txBody>
              <a:bodyPr/>
              <a:lstStyle/>
              <a:p>
                <a:pPr>
                  <a:defRPr/>
                </a:pPr>
                <a:endParaRPr lang="zh-CN" altLang="en-US"/>
              </a:p>
            </p:txBody>
          </p:sp>
        </p:grpSp>
        <p:pic>
          <p:nvPicPr>
            <p:cNvPr id="1036" name="Picture 195" descr="Untitled-4 copy"/>
            <p:cNvPicPr>
              <a:picLocks noChangeAspect="1" noChangeArrowheads="1"/>
            </p:cNvPicPr>
            <p:nvPr userDrawn="1"/>
          </p:nvPicPr>
          <p:blipFill>
            <a:blip r:embed="rId14" cstate="print"/>
            <a:srcRect/>
            <a:stretch>
              <a:fillRect/>
            </a:stretch>
          </p:blipFill>
          <p:spPr bwMode="gray">
            <a:xfrm>
              <a:off x="300" y="504"/>
              <a:ext cx="72" cy="72"/>
            </a:xfrm>
            <a:prstGeom prst="rect">
              <a:avLst/>
            </a:prstGeom>
            <a:noFill/>
            <a:ln w="9525">
              <a:noFill/>
              <a:miter lim="800000"/>
              <a:headEnd/>
              <a:tailEnd/>
            </a:ln>
          </p:spPr>
        </p:pic>
      </p:grpSp>
      <p:sp>
        <p:nvSpPr>
          <p:cNvPr id="1034" name="Rectangle 2"/>
          <p:cNvSpPr>
            <a:spLocks noGrp="1" noChangeArrowheads="1"/>
          </p:cNvSpPr>
          <p:nvPr>
            <p:ph type="title"/>
          </p:nvPr>
        </p:nvSpPr>
        <p:spPr bwMode="black">
          <a:xfrm>
            <a:off x="406400" y="152401"/>
            <a:ext cx="82296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graphicFrame>
        <p:nvGraphicFramePr>
          <p:cNvPr id="1026" name="Object 267"/>
          <p:cNvGraphicFramePr>
            <a:graphicFrameLocks noChangeAspect="1"/>
          </p:cNvGraphicFramePr>
          <p:nvPr/>
        </p:nvGraphicFramePr>
        <p:xfrm>
          <a:off x="10621433" y="42864"/>
          <a:ext cx="1524000" cy="858837"/>
        </p:xfrm>
        <a:graphic>
          <a:graphicData uri="http://schemas.openxmlformats.org/presentationml/2006/ole">
            <mc:AlternateContent xmlns:mc="http://schemas.openxmlformats.org/markup-compatibility/2006">
              <mc:Choice xmlns:v="urn:schemas-microsoft-com:vml" Requires="v">
                <p:oleObj spid="_x0000_s1104" name="位图图像" r:id="rId15" imgW="2247619" imgH="1685714" progId="PBrush">
                  <p:embed/>
                </p:oleObj>
              </mc:Choice>
              <mc:Fallback>
                <p:oleObj name="位图图像" r:id="rId15" imgW="2247619" imgH="1685714" progId="PBrush">
                  <p:embed/>
                  <p:pic>
                    <p:nvPicPr>
                      <p:cNvPr id="0" name="Picture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621433" y="42864"/>
                        <a:ext cx="1524000" cy="858837"/>
                      </a:xfrm>
                      <a:prstGeom prst="rect">
                        <a:avLst/>
                      </a:prstGeom>
                      <a:noFill/>
                      <a:ln>
                        <a:noFill/>
                      </a:ln>
                      <a:effectLst/>
                      <a:extLst>
                        <a:ext uri="{909E8E84-426E-40DD-AFC4-6F175D3DCCD1}">
                          <a14:hiddenFill xmlns:a14="http://schemas.microsoft.com/office/drawing/2010/main">
                            <a:solidFill>
                              <a:srgbClr val="9FD56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ED9CC"/>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11"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defRPr>
      </a:lvl2pPr>
      <a:lvl3pPr algn="l" rtl="0" eaLnBrk="0" fontAlgn="base" hangingPunct="0">
        <a:spcBef>
          <a:spcPct val="0"/>
        </a:spcBef>
        <a:spcAft>
          <a:spcPct val="0"/>
        </a:spcAft>
        <a:defRPr sz="3200">
          <a:solidFill>
            <a:schemeClr val="tx2"/>
          </a:solidFill>
          <a:latin typeface="Arial" charset="0"/>
        </a:defRPr>
      </a:lvl3pPr>
      <a:lvl4pPr algn="l" rtl="0" eaLnBrk="0" fontAlgn="base" hangingPunct="0">
        <a:spcBef>
          <a:spcPct val="0"/>
        </a:spcBef>
        <a:spcAft>
          <a:spcPct val="0"/>
        </a:spcAft>
        <a:defRPr sz="3200">
          <a:solidFill>
            <a:schemeClr val="tx2"/>
          </a:solidFill>
          <a:latin typeface="Arial" charset="0"/>
        </a:defRPr>
      </a:lvl4pPr>
      <a:lvl5pPr algn="l" rtl="0" eaLnBrk="0" fontAlgn="base" hangingPunct="0">
        <a:spcBef>
          <a:spcPct val="0"/>
        </a:spcBef>
        <a:spcAft>
          <a:spcPct val="0"/>
        </a:spcAft>
        <a:defRPr sz="3200">
          <a:solidFill>
            <a:schemeClr val="tx2"/>
          </a:solidFill>
          <a:latin typeface="Arial" charset="0"/>
        </a:defRPr>
      </a:lvl5pPr>
      <a:lvl6pPr marL="457200" algn="l" rtl="0" eaLnBrk="1" fontAlgn="base" hangingPunct="1">
        <a:spcBef>
          <a:spcPct val="0"/>
        </a:spcBef>
        <a:spcAft>
          <a:spcPct val="0"/>
        </a:spcAft>
        <a:defRPr sz="3200">
          <a:solidFill>
            <a:schemeClr val="tx2"/>
          </a:solidFill>
          <a:latin typeface="Arial" charset="0"/>
        </a:defRPr>
      </a:lvl6pPr>
      <a:lvl7pPr marL="914400" algn="l" rtl="0" eaLnBrk="1" fontAlgn="base" hangingPunct="1">
        <a:spcBef>
          <a:spcPct val="0"/>
        </a:spcBef>
        <a:spcAft>
          <a:spcPct val="0"/>
        </a:spcAft>
        <a:defRPr sz="3200">
          <a:solidFill>
            <a:schemeClr val="tx2"/>
          </a:solidFill>
          <a:latin typeface="Arial" charset="0"/>
        </a:defRPr>
      </a:lvl7pPr>
      <a:lvl8pPr marL="1371600" algn="l" rtl="0" eaLnBrk="1" fontAlgn="base" hangingPunct="1">
        <a:spcBef>
          <a:spcPct val="0"/>
        </a:spcBef>
        <a:spcAft>
          <a:spcPct val="0"/>
        </a:spcAft>
        <a:defRPr sz="3200">
          <a:solidFill>
            <a:schemeClr val="tx2"/>
          </a:solidFill>
          <a:latin typeface="Arial" charset="0"/>
        </a:defRPr>
      </a:lvl8pPr>
      <a:lvl9pPr marL="1828800" algn="l" rtl="0" eaLnBrk="1" fontAlgn="base" hangingPunct="1">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image" Target="../media/image36.wmf"/><Relationship Id="rId18" Type="http://schemas.openxmlformats.org/officeDocument/2006/relationships/image" Target="../media/image37.wmf"/><Relationship Id="rId26" Type="http://schemas.openxmlformats.org/officeDocument/2006/relationships/oleObject" Target="../embeddings/oleObject20.bin"/><Relationship Id="rId3" Type="http://schemas.openxmlformats.org/officeDocument/2006/relationships/image" Target="../media/image31.wmf"/><Relationship Id="rId21" Type="http://schemas.openxmlformats.org/officeDocument/2006/relationships/oleObject" Target="../embeddings/oleObject16.bin"/><Relationship Id="rId7" Type="http://schemas.openxmlformats.org/officeDocument/2006/relationships/oleObject" Target="../embeddings/oleObject7.bin"/><Relationship Id="rId12" Type="http://schemas.openxmlformats.org/officeDocument/2006/relationships/oleObject" Target="../embeddings/oleObject10.bin"/><Relationship Id="rId17" Type="http://schemas.openxmlformats.org/officeDocument/2006/relationships/oleObject" Target="../embeddings/oleObject14.bin"/><Relationship Id="rId25" Type="http://schemas.openxmlformats.org/officeDocument/2006/relationships/image" Target="../media/image28.wmf"/><Relationship Id="rId2" Type="http://schemas.openxmlformats.org/officeDocument/2006/relationships/slideLayout" Target="../slideLayouts/slideLayout2.xml"/><Relationship Id="rId16" Type="http://schemas.openxmlformats.org/officeDocument/2006/relationships/oleObject" Target="../embeddings/oleObject13.bin"/><Relationship Id="rId20" Type="http://schemas.openxmlformats.org/officeDocument/2006/relationships/oleObject" Target="../embeddings/oleObject15.bin"/><Relationship Id="rId29" Type="http://schemas.openxmlformats.org/officeDocument/2006/relationships/image" Target="../media/image30.wmf"/><Relationship Id="rId1" Type="http://schemas.openxmlformats.org/officeDocument/2006/relationships/vmlDrawing" Target="../drawings/vmlDrawing4.vml"/><Relationship Id="rId6" Type="http://schemas.openxmlformats.org/officeDocument/2006/relationships/image" Target="../media/image34.wmf"/><Relationship Id="rId11" Type="http://schemas.openxmlformats.org/officeDocument/2006/relationships/oleObject" Target="../embeddings/oleObject9.bin"/><Relationship Id="rId24" Type="http://schemas.openxmlformats.org/officeDocument/2006/relationships/oleObject" Target="../embeddings/oleObject19.bin"/><Relationship Id="rId5" Type="http://schemas.openxmlformats.org/officeDocument/2006/relationships/image" Target="../media/image33.wmf"/><Relationship Id="rId15" Type="http://schemas.openxmlformats.org/officeDocument/2006/relationships/oleObject" Target="../embeddings/oleObject12.bin"/><Relationship Id="rId23" Type="http://schemas.openxmlformats.org/officeDocument/2006/relationships/oleObject" Target="../embeddings/oleObject18.bin"/><Relationship Id="rId28" Type="http://schemas.openxmlformats.org/officeDocument/2006/relationships/oleObject" Target="../embeddings/oleObject21.bin"/><Relationship Id="rId10" Type="http://schemas.openxmlformats.org/officeDocument/2006/relationships/image" Target="../media/image35.wmf"/><Relationship Id="rId19" Type="http://schemas.openxmlformats.org/officeDocument/2006/relationships/image" Target="../media/image38.wmf"/><Relationship Id="rId4" Type="http://schemas.openxmlformats.org/officeDocument/2006/relationships/image" Target="../media/image32.wmf"/><Relationship Id="rId9" Type="http://schemas.openxmlformats.org/officeDocument/2006/relationships/oleObject" Target="../embeddings/oleObject8.bin"/><Relationship Id="rId14" Type="http://schemas.openxmlformats.org/officeDocument/2006/relationships/oleObject" Target="../embeddings/oleObject11.bin"/><Relationship Id="rId22" Type="http://schemas.openxmlformats.org/officeDocument/2006/relationships/oleObject" Target="../embeddings/oleObject17.bin"/><Relationship Id="rId27" Type="http://schemas.openxmlformats.org/officeDocument/2006/relationships/image" Target="../media/image29.wmf"/></Relationships>
</file>

<file path=ppt/slides/_rels/slide11.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notesSlide" Target="../notesSlides/notesSlide2.xml"/><Relationship Id="rId7" Type="http://schemas.openxmlformats.org/officeDocument/2006/relationships/image" Target="../media/image40.wmf"/><Relationship Id="rId12"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3.bin"/><Relationship Id="rId11" Type="http://schemas.openxmlformats.org/officeDocument/2006/relationships/image" Target="../media/image44.wmf"/><Relationship Id="rId5" Type="http://schemas.openxmlformats.org/officeDocument/2006/relationships/image" Target="../media/image39.wmf"/><Relationship Id="rId10" Type="http://schemas.openxmlformats.org/officeDocument/2006/relationships/image" Target="../media/image43.wmf"/><Relationship Id="rId4" Type="http://schemas.openxmlformats.org/officeDocument/2006/relationships/oleObject" Target="../embeddings/oleObject22.bin"/><Relationship Id="rId9" Type="http://schemas.openxmlformats.org/officeDocument/2006/relationships/image" Target="../media/image42.wmf"/></Relationships>
</file>

<file path=ppt/slides/_rels/slide12.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image" Target="../media/image48.jpeg"/><Relationship Id="rId7"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49.wmf"/><Relationship Id="rId11" Type="http://schemas.openxmlformats.org/officeDocument/2006/relationships/image" Target="../media/image52.wmf"/><Relationship Id="rId5" Type="http://schemas.openxmlformats.org/officeDocument/2006/relationships/image" Target="../media/image46.wmf"/><Relationship Id="rId10" Type="http://schemas.openxmlformats.org/officeDocument/2006/relationships/image" Target="../media/image47.wmf"/><Relationship Id="rId4" Type="http://schemas.openxmlformats.org/officeDocument/2006/relationships/oleObject" Target="../embeddings/oleObject24.bin"/><Relationship Id="rId9" Type="http://schemas.openxmlformats.org/officeDocument/2006/relationships/oleObject" Target="../embeddings/oleObject25.bin"/></Relationships>
</file>

<file path=ppt/slides/_rels/slide13.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26.bin"/><Relationship Id="rId7" Type="http://schemas.openxmlformats.org/officeDocument/2006/relationships/image" Target="../media/image56.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55.wmf"/><Relationship Id="rId5" Type="http://schemas.openxmlformats.org/officeDocument/2006/relationships/image" Target="../media/image54.wmf"/><Relationship Id="rId10" Type="http://schemas.openxmlformats.org/officeDocument/2006/relationships/image" Target="../media/image59.wmf"/><Relationship Id="rId4" Type="http://schemas.openxmlformats.org/officeDocument/2006/relationships/image" Target="../media/image53.wmf"/><Relationship Id="rId9" Type="http://schemas.openxmlformats.org/officeDocument/2006/relationships/image" Target="../media/image58.wmf"/></Relationships>
</file>

<file path=ppt/slides/_rels/slide14.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slideLayout" Target="../slideLayouts/slideLayout2.xml"/><Relationship Id="rId5" Type="http://schemas.openxmlformats.org/officeDocument/2006/relationships/image" Target="../media/image63.wmf"/><Relationship Id="rId4" Type="http://schemas.openxmlformats.org/officeDocument/2006/relationships/image" Target="../media/image62.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3.xml"/><Relationship Id="rId7" Type="http://schemas.openxmlformats.org/officeDocument/2006/relationships/image" Target="../media/image65.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8.bin"/><Relationship Id="rId5" Type="http://schemas.openxmlformats.org/officeDocument/2006/relationships/image" Target="../media/image64.wmf"/><Relationship Id="rId4" Type="http://schemas.openxmlformats.org/officeDocument/2006/relationships/oleObject" Target="../embeddings/oleObject27.bin"/><Relationship Id="rId9" Type="http://schemas.openxmlformats.org/officeDocument/2006/relationships/image" Target="../media/image66.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4.xml"/><Relationship Id="rId7" Type="http://schemas.openxmlformats.org/officeDocument/2006/relationships/image" Target="../media/image68.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31.bin"/><Relationship Id="rId5" Type="http://schemas.openxmlformats.org/officeDocument/2006/relationships/image" Target="../media/image67.wmf"/><Relationship Id="rId10" Type="http://schemas.openxmlformats.org/officeDocument/2006/relationships/image" Target="../media/image69.wmf"/><Relationship Id="rId4" Type="http://schemas.openxmlformats.org/officeDocument/2006/relationships/oleObject" Target="../embeddings/oleObject30.bin"/><Relationship Id="rId9" Type="http://schemas.openxmlformats.org/officeDocument/2006/relationships/oleObject" Target="../embeddings/oleObject33.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74.wmf"/><Relationship Id="rId3" Type="http://schemas.openxmlformats.org/officeDocument/2006/relationships/notesSlide" Target="../notesSlides/notesSlide5.xml"/><Relationship Id="rId7" Type="http://schemas.openxmlformats.org/officeDocument/2006/relationships/image" Target="../media/image71.wmf"/><Relationship Id="rId12"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5.bin"/><Relationship Id="rId11" Type="http://schemas.openxmlformats.org/officeDocument/2006/relationships/image" Target="../media/image73.wmf"/><Relationship Id="rId5" Type="http://schemas.openxmlformats.org/officeDocument/2006/relationships/image" Target="../media/image70.w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72.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image" Target="../media/image76.wmf"/><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75.wmf"/><Relationship Id="rId5" Type="http://schemas.openxmlformats.org/officeDocument/2006/relationships/oleObject" Target="../embeddings/oleObject39.bin"/><Relationship Id="rId10" Type="http://schemas.openxmlformats.org/officeDocument/2006/relationships/oleObject" Target="../embeddings/oleObject43.bin"/><Relationship Id="rId4" Type="http://schemas.openxmlformats.org/officeDocument/2006/relationships/image" Target="../media/image77.wmf"/><Relationship Id="rId9" Type="http://schemas.openxmlformats.org/officeDocument/2006/relationships/oleObject" Target="../embeddings/oleObject42.bin"/></Relationships>
</file>

<file path=ppt/slides/_rels/slide19.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image" Target="../media/image79.wmf"/><Relationship Id="rId7" Type="http://schemas.openxmlformats.org/officeDocument/2006/relationships/image" Target="../media/image83.wmf"/><Relationship Id="rId2" Type="http://schemas.openxmlformats.org/officeDocument/2006/relationships/image" Target="../media/image78.wmf"/><Relationship Id="rId1" Type="http://schemas.openxmlformats.org/officeDocument/2006/relationships/slideLayout" Target="../slideLayouts/slideLayout2.xml"/><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slideLayout" Target="../slideLayouts/slideLayout2.xml"/><Relationship Id="rId5" Type="http://schemas.openxmlformats.org/officeDocument/2006/relationships/image" Target="../media/image88.wmf"/><Relationship Id="rId4" Type="http://schemas.openxmlformats.org/officeDocument/2006/relationships/image" Target="../media/image87.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90.jpeg"/><Relationship Id="rId4" Type="http://schemas.openxmlformats.org/officeDocument/2006/relationships/image" Target="../media/image89.wmf"/></Relationships>
</file>

<file path=ppt/slides/_rels/slide22.xml.rels><?xml version="1.0" encoding="UTF-8" standalone="yes"?>
<Relationships xmlns="http://schemas.openxmlformats.org/package/2006/relationships"><Relationship Id="rId3" Type="http://schemas.openxmlformats.org/officeDocument/2006/relationships/image" Target="../media/image92.jpeg"/><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91.wmf"/><Relationship Id="rId4" Type="http://schemas.openxmlformats.org/officeDocument/2006/relationships/oleObject" Target="../embeddings/oleObject45.bin"/></Relationships>
</file>

<file path=ppt/slides/_rels/slide23.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96.png"/><Relationship Id="rId7" Type="http://schemas.openxmlformats.org/officeDocument/2006/relationships/image" Target="../media/image94.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47.bin"/><Relationship Id="rId5" Type="http://schemas.openxmlformats.org/officeDocument/2006/relationships/image" Target="../media/image93.wmf"/><Relationship Id="rId10" Type="http://schemas.openxmlformats.org/officeDocument/2006/relationships/image" Target="../media/image95.wmf"/><Relationship Id="rId4" Type="http://schemas.openxmlformats.org/officeDocument/2006/relationships/oleObject" Target="../embeddings/oleObject46.bin"/><Relationship Id="rId9" Type="http://schemas.openxmlformats.org/officeDocument/2006/relationships/oleObject" Target="../embeddings/oleObject48.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50.bin"/><Relationship Id="rId13" Type="http://schemas.openxmlformats.org/officeDocument/2006/relationships/image" Target="../media/image101.wmf"/><Relationship Id="rId3" Type="http://schemas.openxmlformats.org/officeDocument/2006/relationships/image" Target="../media/image102.wmf"/><Relationship Id="rId7" Type="http://schemas.openxmlformats.org/officeDocument/2006/relationships/image" Target="../media/image104.wmf"/><Relationship Id="rId12"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98.wmf"/><Relationship Id="rId11" Type="http://schemas.openxmlformats.org/officeDocument/2006/relationships/image" Target="../media/image100.wmf"/><Relationship Id="rId5" Type="http://schemas.openxmlformats.org/officeDocument/2006/relationships/oleObject" Target="../embeddings/oleObject49.bin"/><Relationship Id="rId10" Type="http://schemas.openxmlformats.org/officeDocument/2006/relationships/oleObject" Target="../embeddings/oleObject51.bin"/><Relationship Id="rId4" Type="http://schemas.openxmlformats.org/officeDocument/2006/relationships/image" Target="../media/image103.wmf"/><Relationship Id="rId9" Type="http://schemas.openxmlformats.org/officeDocument/2006/relationships/image" Target="../media/image99.wmf"/></Relationships>
</file>

<file path=ppt/slides/_rels/slide26.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109.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106.w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56.bin"/></Relationships>
</file>

<file path=ppt/slides/_rels/slide27.xml.rels><?xml version="1.0" encoding="UTF-8" standalone="yes"?>
<Relationships xmlns="http://schemas.openxmlformats.org/package/2006/relationships"><Relationship Id="rId3" Type="http://schemas.openxmlformats.org/officeDocument/2006/relationships/image" Target="../media/image112.jpeg"/><Relationship Id="rId7" Type="http://schemas.openxmlformats.org/officeDocument/2006/relationships/image" Target="../media/image111.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59.bin"/><Relationship Id="rId5" Type="http://schemas.openxmlformats.org/officeDocument/2006/relationships/image" Target="../media/image110.wmf"/><Relationship Id="rId4" Type="http://schemas.openxmlformats.org/officeDocument/2006/relationships/oleObject" Target="../embeddings/oleObject58.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13.emf"/><Relationship Id="rId4" Type="http://schemas.openxmlformats.org/officeDocument/2006/relationships/oleObject" Target="../embeddings/oleObject60.bin"/></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14.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62.bin"/><Relationship Id="rId5" Type="http://schemas.openxmlformats.org/officeDocument/2006/relationships/image" Target="../media/image113.emf"/><Relationship Id="rId4" Type="http://schemas.openxmlformats.org/officeDocument/2006/relationships/oleObject" Target="../embeddings/oleObject61.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65.bin"/><Relationship Id="rId13" Type="http://schemas.openxmlformats.org/officeDocument/2006/relationships/image" Target="../media/image119.wmf"/><Relationship Id="rId18" Type="http://schemas.openxmlformats.org/officeDocument/2006/relationships/oleObject" Target="../embeddings/oleObject70.bin"/><Relationship Id="rId3" Type="http://schemas.openxmlformats.org/officeDocument/2006/relationships/notesSlide" Target="../notesSlides/notesSlide8.xml"/><Relationship Id="rId7" Type="http://schemas.openxmlformats.org/officeDocument/2006/relationships/image" Target="../media/image116.wmf"/><Relationship Id="rId12" Type="http://schemas.openxmlformats.org/officeDocument/2006/relationships/oleObject" Target="../embeddings/oleObject67.bin"/><Relationship Id="rId17" Type="http://schemas.openxmlformats.org/officeDocument/2006/relationships/image" Target="../media/image121.wmf"/><Relationship Id="rId2" Type="http://schemas.openxmlformats.org/officeDocument/2006/relationships/slideLayout" Target="../slideLayouts/slideLayout2.xml"/><Relationship Id="rId16" Type="http://schemas.openxmlformats.org/officeDocument/2006/relationships/oleObject" Target="../embeddings/oleObject69.bin"/><Relationship Id="rId1" Type="http://schemas.openxmlformats.org/officeDocument/2006/relationships/vmlDrawing" Target="../drawings/vmlDrawing20.vml"/><Relationship Id="rId6" Type="http://schemas.openxmlformats.org/officeDocument/2006/relationships/oleObject" Target="../embeddings/oleObject64.bin"/><Relationship Id="rId11" Type="http://schemas.openxmlformats.org/officeDocument/2006/relationships/image" Target="../media/image118.wmf"/><Relationship Id="rId5" Type="http://schemas.openxmlformats.org/officeDocument/2006/relationships/image" Target="../media/image115.emf"/><Relationship Id="rId15" Type="http://schemas.openxmlformats.org/officeDocument/2006/relationships/image" Target="../media/image120.wmf"/><Relationship Id="rId10" Type="http://schemas.openxmlformats.org/officeDocument/2006/relationships/oleObject" Target="../embeddings/oleObject66.bin"/><Relationship Id="rId4" Type="http://schemas.openxmlformats.org/officeDocument/2006/relationships/oleObject" Target="../embeddings/oleObject63.bin"/><Relationship Id="rId9" Type="http://schemas.openxmlformats.org/officeDocument/2006/relationships/image" Target="../media/image117.wmf"/><Relationship Id="rId14" Type="http://schemas.openxmlformats.org/officeDocument/2006/relationships/oleObject" Target="../embeddings/oleObject68.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122.emf"/><Relationship Id="rId4" Type="http://schemas.openxmlformats.org/officeDocument/2006/relationships/oleObject" Target="../embeddings/oleObject71.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122.emf"/><Relationship Id="rId4" Type="http://schemas.openxmlformats.org/officeDocument/2006/relationships/oleObject" Target="../embeddings/oleObject72.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122.emf"/><Relationship Id="rId4" Type="http://schemas.openxmlformats.org/officeDocument/2006/relationships/oleObject" Target="../embeddings/oleObject73.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notesSlide" Target="../notesSlides/notesSlide12.xml"/><Relationship Id="rId7" Type="http://schemas.openxmlformats.org/officeDocument/2006/relationships/image" Target="../media/image123.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75.bin"/><Relationship Id="rId5" Type="http://schemas.openxmlformats.org/officeDocument/2006/relationships/image" Target="../media/image122.emf"/><Relationship Id="rId4" Type="http://schemas.openxmlformats.org/officeDocument/2006/relationships/oleObject" Target="../embeddings/oleObject74.bin"/><Relationship Id="rId9" Type="http://schemas.openxmlformats.org/officeDocument/2006/relationships/image" Target="../media/image124.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notesSlide" Target="../notesSlides/notesSlide13.xml"/><Relationship Id="rId7" Type="http://schemas.openxmlformats.org/officeDocument/2006/relationships/image" Target="../media/image125.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78.bin"/><Relationship Id="rId11" Type="http://schemas.openxmlformats.org/officeDocument/2006/relationships/image" Target="../media/image127.wmf"/><Relationship Id="rId5" Type="http://schemas.openxmlformats.org/officeDocument/2006/relationships/image" Target="../media/image122.emf"/><Relationship Id="rId10" Type="http://schemas.openxmlformats.org/officeDocument/2006/relationships/oleObject" Target="../embeddings/oleObject80.bin"/><Relationship Id="rId4" Type="http://schemas.openxmlformats.org/officeDocument/2006/relationships/oleObject" Target="../embeddings/oleObject77.bin"/><Relationship Id="rId9" Type="http://schemas.openxmlformats.org/officeDocument/2006/relationships/image" Target="../media/image126.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83.bin"/><Relationship Id="rId3" Type="http://schemas.openxmlformats.org/officeDocument/2006/relationships/notesSlide" Target="../notesSlides/notesSlide14.xml"/><Relationship Id="rId7" Type="http://schemas.openxmlformats.org/officeDocument/2006/relationships/image" Target="../media/image129.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82.bin"/><Relationship Id="rId11" Type="http://schemas.openxmlformats.org/officeDocument/2006/relationships/image" Target="../media/image124.wmf"/><Relationship Id="rId5" Type="http://schemas.openxmlformats.org/officeDocument/2006/relationships/image" Target="../media/image128.wmf"/><Relationship Id="rId10" Type="http://schemas.openxmlformats.org/officeDocument/2006/relationships/oleObject" Target="../embeddings/oleObject84.bin"/><Relationship Id="rId4" Type="http://schemas.openxmlformats.org/officeDocument/2006/relationships/oleObject" Target="../embeddings/oleObject81.bin"/><Relationship Id="rId9" Type="http://schemas.openxmlformats.org/officeDocument/2006/relationships/image" Target="../media/image130.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notesSlide" Target="../notesSlides/notesSlide15.xml"/><Relationship Id="rId7" Type="http://schemas.openxmlformats.org/officeDocument/2006/relationships/image" Target="../media/image132.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86.bin"/><Relationship Id="rId11" Type="http://schemas.openxmlformats.org/officeDocument/2006/relationships/image" Target="../media/image134.wmf"/><Relationship Id="rId5" Type="http://schemas.openxmlformats.org/officeDocument/2006/relationships/image" Target="../media/image131.wmf"/><Relationship Id="rId10" Type="http://schemas.openxmlformats.org/officeDocument/2006/relationships/oleObject" Target="../embeddings/oleObject88.bin"/><Relationship Id="rId4" Type="http://schemas.openxmlformats.org/officeDocument/2006/relationships/oleObject" Target="../embeddings/oleObject85.bin"/><Relationship Id="rId9" Type="http://schemas.openxmlformats.org/officeDocument/2006/relationships/image" Target="../media/image133.w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109.wmf"/><Relationship Id="rId4" Type="http://schemas.openxmlformats.org/officeDocument/2006/relationships/oleObject" Target="../embeddings/oleObject89.bin"/></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36.wmf"/><Relationship Id="rId5" Type="http://schemas.openxmlformats.org/officeDocument/2006/relationships/oleObject" Target="../embeddings/oleObject91.bin"/><Relationship Id="rId4" Type="http://schemas.openxmlformats.org/officeDocument/2006/relationships/image" Target="../media/image135.w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116.wmf"/><Relationship Id="rId4" Type="http://schemas.openxmlformats.org/officeDocument/2006/relationships/oleObject" Target="../embeddings/oleObject92.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137.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97.bin"/><Relationship Id="rId13" Type="http://schemas.openxmlformats.org/officeDocument/2006/relationships/image" Target="../media/image140.wmf"/><Relationship Id="rId3" Type="http://schemas.openxmlformats.org/officeDocument/2006/relationships/oleObject" Target="../embeddings/oleObject94.bin"/><Relationship Id="rId7" Type="http://schemas.openxmlformats.org/officeDocument/2006/relationships/oleObject" Target="../embeddings/oleObject96.bin"/><Relationship Id="rId12" Type="http://schemas.openxmlformats.org/officeDocument/2006/relationships/oleObject" Target="../embeddings/oleObject101.bin"/><Relationship Id="rId17" Type="http://schemas.openxmlformats.org/officeDocument/2006/relationships/image" Target="../media/image142.wmf"/><Relationship Id="rId2" Type="http://schemas.openxmlformats.org/officeDocument/2006/relationships/slideLayout" Target="../slideLayouts/slideLayout2.xml"/><Relationship Id="rId16" Type="http://schemas.openxmlformats.org/officeDocument/2006/relationships/oleObject" Target="../embeddings/oleObject103.bin"/><Relationship Id="rId1" Type="http://schemas.openxmlformats.org/officeDocument/2006/relationships/vmlDrawing" Target="../drawings/vmlDrawing32.vml"/><Relationship Id="rId6" Type="http://schemas.openxmlformats.org/officeDocument/2006/relationships/image" Target="../media/image139.wmf"/><Relationship Id="rId11" Type="http://schemas.openxmlformats.org/officeDocument/2006/relationships/oleObject" Target="../embeddings/oleObject100.bin"/><Relationship Id="rId5" Type="http://schemas.openxmlformats.org/officeDocument/2006/relationships/oleObject" Target="../embeddings/oleObject95.bin"/><Relationship Id="rId15" Type="http://schemas.openxmlformats.org/officeDocument/2006/relationships/image" Target="../media/image141.wmf"/><Relationship Id="rId10" Type="http://schemas.openxmlformats.org/officeDocument/2006/relationships/oleObject" Target="../embeddings/oleObject99.bin"/><Relationship Id="rId4" Type="http://schemas.openxmlformats.org/officeDocument/2006/relationships/image" Target="../media/image138.wmf"/><Relationship Id="rId9" Type="http://schemas.openxmlformats.org/officeDocument/2006/relationships/oleObject" Target="../embeddings/oleObject98.bin"/><Relationship Id="rId14" Type="http://schemas.openxmlformats.org/officeDocument/2006/relationships/oleObject" Target="../embeddings/oleObject102.bin"/></Relationships>
</file>

<file path=ppt/slides/_rels/slide49.xml.rels><?xml version="1.0" encoding="UTF-8" standalone="yes"?>
<Relationships xmlns="http://schemas.openxmlformats.org/package/2006/relationships"><Relationship Id="rId8" Type="http://schemas.openxmlformats.org/officeDocument/2006/relationships/image" Target="../media/image138.wmf"/><Relationship Id="rId13" Type="http://schemas.openxmlformats.org/officeDocument/2006/relationships/image" Target="../media/image145.wmf"/><Relationship Id="rId3" Type="http://schemas.openxmlformats.org/officeDocument/2006/relationships/oleObject" Target="../embeddings/oleObject104.bin"/><Relationship Id="rId7" Type="http://schemas.openxmlformats.org/officeDocument/2006/relationships/oleObject" Target="../embeddings/oleObject106.bin"/><Relationship Id="rId12"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43.wmf"/><Relationship Id="rId11" Type="http://schemas.openxmlformats.org/officeDocument/2006/relationships/image" Target="../media/image146.png"/><Relationship Id="rId5" Type="http://schemas.openxmlformats.org/officeDocument/2006/relationships/oleObject" Target="../embeddings/oleObject105.bin"/><Relationship Id="rId10" Type="http://schemas.openxmlformats.org/officeDocument/2006/relationships/image" Target="../media/image144.wmf"/><Relationship Id="rId4" Type="http://schemas.openxmlformats.org/officeDocument/2006/relationships/image" Target="../media/image139.wmf"/><Relationship Id="rId9" Type="http://schemas.openxmlformats.org/officeDocument/2006/relationships/oleObject" Target="../embeddings/oleObject107.bin"/></Relationships>
</file>

<file path=ppt/slides/_rels/slide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emf"/><Relationship Id="rId1"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slides/_rels/slide50.x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oleObject" Target="../embeddings/oleObject109.bin"/><Relationship Id="rId7" Type="http://schemas.openxmlformats.org/officeDocument/2006/relationships/oleObject" Target="../embeddings/oleObject111.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48.wmf"/><Relationship Id="rId5" Type="http://schemas.openxmlformats.org/officeDocument/2006/relationships/oleObject" Target="../embeddings/oleObject110.bin"/><Relationship Id="rId4" Type="http://schemas.openxmlformats.org/officeDocument/2006/relationships/image" Target="../media/image147.wmf"/></Relationships>
</file>

<file path=ppt/slides/_rels/slide51.x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oleObject" Target="../embeddings/oleObject112.bin"/><Relationship Id="rId7" Type="http://schemas.openxmlformats.org/officeDocument/2006/relationships/oleObject" Target="../embeddings/oleObject114.bin"/><Relationship Id="rId12" Type="http://schemas.openxmlformats.org/officeDocument/2006/relationships/image" Target="../media/image153.w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51.wmf"/><Relationship Id="rId11" Type="http://schemas.openxmlformats.org/officeDocument/2006/relationships/oleObject" Target="../embeddings/oleObject116.bin"/><Relationship Id="rId5" Type="http://schemas.openxmlformats.org/officeDocument/2006/relationships/oleObject" Target="../embeddings/oleObject113.bin"/><Relationship Id="rId10" Type="http://schemas.openxmlformats.org/officeDocument/2006/relationships/image" Target="../media/image148.wmf"/><Relationship Id="rId4" Type="http://schemas.openxmlformats.org/officeDocument/2006/relationships/image" Target="../media/image150.wmf"/><Relationship Id="rId9" Type="http://schemas.openxmlformats.org/officeDocument/2006/relationships/oleObject" Target="../embeddings/oleObject115.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154.wmf"/></Relationships>
</file>

<file path=ppt/slides/_rels/slide54.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61.wmf"/><Relationship Id="rId5" Type="http://schemas.openxmlformats.org/officeDocument/2006/relationships/oleObject" Target="../embeddings/oleObject119.bin"/><Relationship Id="rId4" Type="http://schemas.openxmlformats.org/officeDocument/2006/relationships/image" Target="../media/image160.wmf"/></Relationships>
</file>

<file path=ppt/slides/_rels/slide62.xml.rels><?xml version="1.0" encoding="UTF-8" standalone="yes"?>
<Relationships xmlns="http://schemas.openxmlformats.org/package/2006/relationships"><Relationship Id="rId2" Type="http://schemas.openxmlformats.org/officeDocument/2006/relationships/image" Target="../media/image162.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16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20.wmf"/><Relationship Id="rId3" Type="http://schemas.openxmlformats.org/officeDocument/2006/relationships/image" Target="../media/image22.wmf"/><Relationship Id="rId7" Type="http://schemas.openxmlformats.org/officeDocument/2006/relationships/image" Target="../media/image26.wmf"/><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5.wmf"/><Relationship Id="rId11" Type="http://schemas.openxmlformats.org/officeDocument/2006/relationships/image" Target="../media/image19.wmf"/><Relationship Id="rId5" Type="http://schemas.openxmlformats.org/officeDocument/2006/relationships/image" Target="../media/image24.wmf"/><Relationship Id="rId15" Type="http://schemas.openxmlformats.org/officeDocument/2006/relationships/image" Target="../media/image21.wmf"/><Relationship Id="rId10" Type="http://schemas.openxmlformats.org/officeDocument/2006/relationships/oleObject" Target="../embeddings/oleObject4.bin"/><Relationship Id="rId4" Type="http://schemas.openxmlformats.org/officeDocument/2006/relationships/image" Target="../media/image23.wmf"/><Relationship Id="rId9" Type="http://schemas.openxmlformats.org/officeDocument/2006/relationships/image" Target="../media/image18.wmf"/><Relationship Id="rId1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47928" y="3316289"/>
            <a:ext cx="4286280" cy="584775"/>
          </a:xfrm>
          <a:prstGeom prst="rect">
            <a:avLst/>
          </a:prstGeom>
        </p:spPr>
        <p:txBody>
          <a:bodyPr wrap="square">
            <a:spAutoFit/>
          </a:bodyPr>
          <a:lstStyle/>
          <a:p>
            <a:r>
              <a:rPr lang="zh-CN" altLang="en-US" sz="3200" b="1" kern="0" dirty="0">
                <a:latin typeface="黑体" pitchFamily="49" charset="-122"/>
                <a:ea typeface="黑体" pitchFamily="49" charset="-122"/>
              </a:rPr>
              <a:t>特征选择</a:t>
            </a:r>
            <a:endParaRPr lang="en-US" altLang="zh-CN" sz="3200" b="1" kern="0" dirty="0">
              <a:latin typeface="黑体" pitchFamily="49" charset="-122"/>
              <a:ea typeface="黑体" pitchFamily="49" charset="-122"/>
            </a:endParaRPr>
          </a:p>
        </p:txBody>
      </p:sp>
      <p:sp>
        <p:nvSpPr>
          <p:cNvPr id="5" name="Rectangle 4"/>
          <p:cNvSpPr txBox="1">
            <a:spLocks noChangeArrowheads="1"/>
          </p:cNvSpPr>
          <p:nvPr/>
        </p:nvSpPr>
        <p:spPr bwMode="gray">
          <a:xfrm>
            <a:off x="4583832" y="2071688"/>
            <a:ext cx="3248472" cy="7477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800" b="1">
                <a:solidFill>
                  <a:schemeClr val="tx1"/>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defRPr>
            </a:lvl2pPr>
            <a:lvl3pPr algn="l" rtl="0" eaLnBrk="0" fontAlgn="base" hangingPunct="0">
              <a:spcBef>
                <a:spcPct val="0"/>
              </a:spcBef>
              <a:spcAft>
                <a:spcPct val="0"/>
              </a:spcAft>
              <a:defRPr sz="3200">
                <a:solidFill>
                  <a:schemeClr val="tx2"/>
                </a:solidFill>
                <a:latin typeface="Arial" charset="0"/>
              </a:defRPr>
            </a:lvl3pPr>
            <a:lvl4pPr algn="l" rtl="0" eaLnBrk="0" fontAlgn="base" hangingPunct="0">
              <a:spcBef>
                <a:spcPct val="0"/>
              </a:spcBef>
              <a:spcAft>
                <a:spcPct val="0"/>
              </a:spcAft>
              <a:defRPr sz="3200">
                <a:solidFill>
                  <a:schemeClr val="tx2"/>
                </a:solidFill>
                <a:latin typeface="Arial" charset="0"/>
              </a:defRPr>
            </a:lvl4pPr>
            <a:lvl5pPr algn="l" rtl="0" eaLnBrk="0" fontAlgn="base" hangingPunct="0">
              <a:spcBef>
                <a:spcPct val="0"/>
              </a:spcBef>
              <a:spcAft>
                <a:spcPct val="0"/>
              </a:spcAft>
              <a:defRPr sz="3200">
                <a:solidFill>
                  <a:schemeClr val="tx2"/>
                </a:solidFill>
                <a:latin typeface="Arial" charset="0"/>
              </a:defRPr>
            </a:lvl5pPr>
            <a:lvl6pPr marL="457200" algn="l" rtl="0" eaLnBrk="1" fontAlgn="base" hangingPunct="1">
              <a:spcBef>
                <a:spcPct val="0"/>
              </a:spcBef>
              <a:spcAft>
                <a:spcPct val="0"/>
              </a:spcAft>
              <a:defRPr sz="3200">
                <a:solidFill>
                  <a:schemeClr val="tx2"/>
                </a:solidFill>
                <a:latin typeface="Arial" charset="0"/>
              </a:defRPr>
            </a:lvl6pPr>
            <a:lvl7pPr marL="914400" algn="l" rtl="0" eaLnBrk="1" fontAlgn="base" hangingPunct="1">
              <a:spcBef>
                <a:spcPct val="0"/>
              </a:spcBef>
              <a:spcAft>
                <a:spcPct val="0"/>
              </a:spcAft>
              <a:defRPr sz="3200">
                <a:solidFill>
                  <a:schemeClr val="tx2"/>
                </a:solidFill>
                <a:latin typeface="Arial" charset="0"/>
              </a:defRPr>
            </a:lvl7pPr>
            <a:lvl8pPr marL="1371600" algn="l" rtl="0" eaLnBrk="1" fontAlgn="base" hangingPunct="1">
              <a:spcBef>
                <a:spcPct val="0"/>
              </a:spcBef>
              <a:spcAft>
                <a:spcPct val="0"/>
              </a:spcAft>
              <a:defRPr sz="3200">
                <a:solidFill>
                  <a:schemeClr val="tx2"/>
                </a:solidFill>
                <a:latin typeface="Arial" charset="0"/>
              </a:defRPr>
            </a:lvl8pPr>
            <a:lvl9pPr marL="1828800" algn="l" rtl="0" eaLnBrk="1" fontAlgn="base" hangingPunct="1">
              <a:spcBef>
                <a:spcPct val="0"/>
              </a:spcBef>
              <a:spcAft>
                <a:spcPct val="0"/>
              </a:spcAft>
              <a:defRPr sz="3200">
                <a:solidFill>
                  <a:schemeClr val="tx2"/>
                </a:solidFill>
                <a:latin typeface="Arial" charset="0"/>
              </a:defRPr>
            </a:lvl9pPr>
          </a:lstStyle>
          <a:p>
            <a:pPr>
              <a:lnSpc>
                <a:spcPct val="65000"/>
              </a:lnSpc>
              <a:spcBef>
                <a:spcPct val="50000"/>
              </a:spcBef>
              <a:defRPr/>
            </a:pPr>
            <a:r>
              <a:rPr lang="zh-CN" altLang="en-US" sz="6000" kern="0">
                <a:solidFill>
                  <a:srgbClr val="0000FF"/>
                </a:solidFill>
                <a:latin typeface="方正姚体" pitchFamily="2" charset="-122"/>
                <a:ea typeface="方正姚体" pitchFamily="2" charset="-122"/>
                <a:cs typeface="+mn-cs"/>
              </a:rPr>
              <a:t>模式识别</a:t>
            </a:r>
            <a:endParaRPr lang="zh-CN" altLang="en-GB" sz="6000" kern="0" dirty="0">
              <a:solidFill>
                <a:srgbClr val="0000FF"/>
              </a:solidFill>
              <a:latin typeface="方正姚体" pitchFamily="2" charset="-122"/>
              <a:ea typeface="方正姚体" pitchFamily="2" charset="-122"/>
              <a:cs typeface="+mn-cs"/>
            </a:endParaRPr>
          </a:p>
        </p:txBody>
      </p:sp>
      <p:sp>
        <p:nvSpPr>
          <p:cNvPr id="6" name="TextBox 6"/>
          <p:cNvSpPr txBox="1">
            <a:spLocks noChangeArrowheads="1"/>
          </p:cNvSpPr>
          <p:nvPr/>
        </p:nvSpPr>
        <p:spPr bwMode="auto">
          <a:xfrm>
            <a:off x="4655841" y="476673"/>
            <a:ext cx="5369223" cy="646331"/>
          </a:xfrm>
          <a:prstGeom prst="rect">
            <a:avLst/>
          </a:prstGeom>
          <a:noFill/>
          <a:ln w="9525">
            <a:noFill/>
            <a:miter lim="800000"/>
            <a:headEnd/>
            <a:tailEnd/>
          </a:ln>
        </p:spPr>
        <p:txBody>
          <a:bodyPr wrap="square">
            <a:spAutoFit/>
          </a:bodyPr>
          <a:lstStyle/>
          <a:p>
            <a:pPr algn="r">
              <a:defRPr/>
            </a:pPr>
            <a:r>
              <a:rPr lang="zh-CN" altLang="en-US" sz="3600" b="1" dirty="0">
                <a:solidFill>
                  <a:srgbClr val="418D91"/>
                </a:solidFill>
                <a:latin typeface="黑体" pitchFamily="49" charset="-122"/>
                <a:ea typeface="黑体" pitchFamily="49" charset="-122"/>
              </a:rPr>
              <a:t>人工智能与自动化学院</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25000"/>
              </a:lnSpc>
              <a:spcBef>
                <a:spcPts val="0"/>
              </a:spcBef>
              <a:buNone/>
            </a:pPr>
            <a:r>
              <a:rPr lang="zh-CN" altLang="en-US" sz="2000" b="1" dirty="0">
                <a:latin typeface="宋体" pitchFamily="2" charset="-122"/>
                <a:ea typeface="宋体" pitchFamily="2" charset="-122"/>
              </a:rPr>
              <a:t>定义：类均值向量	 </a:t>
            </a:r>
          </a:p>
          <a:p>
            <a:pPr marL="0" indent="0">
              <a:lnSpc>
                <a:spcPct val="125000"/>
              </a:lnSpc>
              <a:spcBef>
                <a:spcPts val="0"/>
              </a:spcBef>
              <a:buNone/>
            </a:pPr>
            <a:r>
              <a:rPr lang="zh-CN" altLang="en-US" sz="2000" b="1" dirty="0">
                <a:latin typeface="宋体" pitchFamily="2" charset="-122"/>
                <a:ea typeface="宋体" pitchFamily="2" charset="-122"/>
              </a:rPr>
              <a:t>	</a:t>
            </a:r>
            <a:r>
              <a:rPr lang="en-US" altLang="zh-CN" sz="2000" i="1" dirty="0">
                <a:latin typeface="宋体" panose="02010600030101010101" pitchFamily="2" charset="-122"/>
                <a:ea typeface="宋体" panose="02010600030101010101" pitchFamily="2" charset="-122"/>
              </a:rPr>
              <a:t>(Pooled mean vector)</a:t>
            </a:r>
            <a:r>
              <a:rPr lang="zh-CN" altLang="en-US" sz="2000" b="1" i="1" dirty="0">
                <a:latin typeface="宋体" pitchFamily="2" charset="-122"/>
                <a:ea typeface="宋体" pitchFamily="2" charset="-122"/>
              </a:rPr>
              <a:t>	</a:t>
            </a:r>
            <a:endParaRPr lang="en-US" altLang="zh-CN" sz="2000" b="1" i="1" dirty="0">
              <a:latin typeface="宋体" pitchFamily="2" charset="-122"/>
              <a:ea typeface="宋体" pitchFamily="2" charset="-122"/>
            </a:endParaRPr>
          </a:p>
          <a:p>
            <a:pPr marL="0" indent="0">
              <a:lnSpc>
                <a:spcPct val="125000"/>
              </a:lnSpc>
              <a:spcBef>
                <a:spcPts val="0"/>
              </a:spcBef>
              <a:buNone/>
            </a:pPr>
            <a:r>
              <a:rPr lang="zh-CN" altLang="en-US" sz="2000" b="1" dirty="0">
                <a:latin typeface="宋体" pitchFamily="2" charset="-122"/>
                <a:ea typeface="宋体" pitchFamily="2" charset="-122"/>
              </a:rPr>
              <a:t>      总均值向量		 </a:t>
            </a:r>
          </a:p>
          <a:p>
            <a:pPr marL="0" indent="0">
              <a:lnSpc>
                <a:spcPct val="125000"/>
              </a:lnSpc>
              <a:spcBef>
                <a:spcPts val="0"/>
              </a:spcBef>
              <a:buNone/>
            </a:pPr>
            <a:r>
              <a:rPr lang="zh-CN" altLang="en-US" sz="2000" b="1" dirty="0">
                <a:latin typeface="宋体" pitchFamily="2" charset="-122"/>
                <a:ea typeface="宋体" pitchFamily="2" charset="-122"/>
              </a:rPr>
              <a:t>	</a:t>
            </a:r>
            <a:r>
              <a:rPr lang="en-US" altLang="zh-CN" sz="2000" i="1" dirty="0">
                <a:latin typeface="宋体" pitchFamily="2" charset="-122"/>
                <a:ea typeface="宋体" pitchFamily="2" charset="-122"/>
              </a:rPr>
              <a:t>(Total mean vector)</a:t>
            </a:r>
          </a:p>
          <a:p>
            <a:pPr marL="0" indent="0">
              <a:lnSpc>
                <a:spcPct val="125000"/>
              </a:lnSpc>
              <a:spcBef>
                <a:spcPts val="0"/>
              </a:spcBef>
              <a:buNone/>
            </a:pP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类间离散度矩阵   的估计：</a:t>
            </a:r>
          </a:p>
          <a:p>
            <a:pPr marL="0" indent="0">
              <a:lnSpc>
                <a:spcPct val="125000"/>
              </a:lnSpc>
              <a:spcBef>
                <a:spcPts val="0"/>
              </a:spcBef>
              <a:buNone/>
            </a:pPr>
            <a:r>
              <a:rPr lang="zh-CN" altLang="en-US" sz="2000" b="1" dirty="0">
                <a:latin typeface="宋体" pitchFamily="2" charset="-122"/>
                <a:ea typeface="宋体" pitchFamily="2" charset="-122"/>
              </a:rPr>
              <a:t> 	</a:t>
            </a:r>
            <a:r>
              <a:rPr lang="en-US" altLang="zh-CN" sz="2000" i="1" dirty="0">
                <a:latin typeface="宋体" pitchFamily="2" charset="-122"/>
                <a:ea typeface="宋体" pitchFamily="2" charset="-122"/>
              </a:rPr>
              <a:t>(Between-class scatter matrix)</a:t>
            </a:r>
          </a:p>
          <a:p>
            <a:pPr marL="0" indent="0">
              <a:lnSpc>
                <a:spcPct val="125000"/>
              </a:lnSpc>
              <a:spcBef>
                <a:spcPts val="0"/>
              </a:spcBef>
              <a:buNone/>
            </a:pP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类内离散度矩阵   的估计：</a:t>
            </a:r>
          </a:p>
          <a:p>
            <a:pPr marL="0" indent="0">
              <a:lnSpc>
                <a:spcPct val="125000"/>
              </a:lnSpc>
              <a:spcBef>
                <a:spcPts val="0"/>
              </a:spcBef>
              <a:buNone/>
            </a:pPr>
            <a:r>
              <a:rPr lang="zh-CN" altLang="en-US" sz="2000" b="1" dirty="0">
                <a:latin typeface="宋体" pitchFamily="2" charset="-122"/>
                <a:ea typeface="宋体" pitchFamily="2" charset="-122"/>
              </a:rPr>
              <a:t>       </a:t>
            </a:r>
            <a:r>
              <a:rPr lang="en-US" altLang="zh-CN" sz="2000" i="1" dirty="0">
                <a:latin typeface="宋体" pitchFamily="2" charset="-122"/>
                <a:ea typeface="宋体" pitchFamily="2" charset="-122"/>
              </a:rPr>
              <a:t>(Within-class scatter matrix)</a:t>
            </a:r>
            <a:endParaRPr lang="zh-CN" altLang="en-US" sz="2000" b="1" dirty="0">
              <a:latin typeface="宋体" pitchFamily="2" charset="-122"/>
              <a:ea typeface="宋体" pitchFamily="2" charset="-122"/>
            </a:endParaRPr>
          </a:p>
          <a:p>
            <a:pPr marL="0" indent="0">
              <a:lnSpc>
                <a:spcPct val="125000"/>
              </a:lnSpc>
              <a:spcBef>
                <a:spcPts val="0"/>
              </a:spcBef>
              <a:buNone/>
            </a:pPr>
            <a:r>
              <a:rPr lang="zh-CN" altLang="en-US" sz="2000" b="1" dirty="0">
                <a:latin typeface="宋体" pitchFamily="2" charset="-122"/>
                <a:ea typeface="宋体" pitchFamily="2" charset="-122"/>
              </a:rPr>
              <a:t>                                        </a:t>
            </a:r>
            <a:endParaRPr lang="en-US" altLang="zh-CN" sz="2000" b="1" dirty="0">
              <a:latin typeface="宋体" pitchFamily="2" charset="-122"/>
              <a:ea typeface="宋体" pitchFamily="2" charset="-122"/>
            </a:endParaRPr>
          </a:p>
          <a:p>
            <a:pPr marL="0" indent="0">
              <a:lnSpc>
                <a:spcPct val="125000"/>
              </a:lnSpc>
              <a:spcBef>
                <a:spcPts val="0"/>
              </a:spcBef>
              <a:buNone/>
            </a:pP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 ：类协方差阵</a:t>
            </a:r>
            <a:endParaRPr lang="en-US" altLang="zh-CN" sz="2000" b="1" dirty="0">
              <a:latin typeface="宋体" pitchFamily="2" charset="-122"/>
              <a:ea typeface="宋体" pitchFamily="2" charset="-122"/>
            </a:endParaRPr>
          </a:p>
          <a:p>
            <a:pPr marL="0" indent="0">
              <a:lnSpc>
                <a:spcPct val="125000"/>
              </a:lnSpc>
              <a:spcBef>
                <a:spcPts val="0"/>
              </a:spcBef>
              <a:buNone/>
            </a:pPr>
            <a:r>
              <a:rPr lang="zh-CN" altLang="en-US" sz="2000" b="1" dirty="0">
                <a:latin typeface="宋体" pitchFamily="2" charset="-122"/>
                <a:ea typeface="宋体" pitchFamily="2" charset="-122"/>
              </a:rPr>
              <a:t>      </a:t>
            </a:r>
            <a:endParaRPr lang="en-US" altLang="zh-CN" sz="2000" b="1" dirty="0">
              <a:latin typeface="宋体" pitchFamily="2" charset="-122"/>
              <a:ea typeface="宋体" pitchFamily="2" charset="-122"/>
            </a:endParaRPr>
          </a:p>
          <a:p>
            <a:pPr marL="0" indent="0">
              <a:lnSpc>
                <a:spcPct val="125000"/>
              </a:lnSpc>
              <a:spcBef>
                <a:spcPts val="0"/>
              </a:spcBef>
              <a:buNone/>
            </a:pP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各类之间的平均平方距离可以作为判据：</a:t>
            </a:r>
          </a:p>
          <a:p>
            <a:pPr marL="0" indent="0">
              <a:lnSpc>
                <a:spcPct val="125000"/>
              </a:lnSpc>
              <a:buNone/>
            </a:pPr>
            <a:endParaRPr lang="zh-CN" altLang="en-US" sz="2400"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10</a:t>
            </a:fld>
            <a:endParaRPr lang="en-US" altLang="zh-CN" dirty="0"/>
          </a:p>
        </p:txBody>
      </p:sp>
      <p:pic>
        <p:nvPicPr>
          <p:cNvPr id="3994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99" y="3394465"/>
            <a:ext cx="333710" cy="377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1856" y="4510287"/>
            <a:ext cx="432216" cy="473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92385" y="2648263"/>
            <a:ext cx="286812" cy="373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 name="组合 39"/>
          <p:cNvGrpSpPr/>
          <p:nvPr/>
        </p:nvGrpSpPr>
        <p:grpSpPr>
          <a:xfrm>
            <a:off x="4559210" y="923045"/>
            <a:ext cx="1634851" cy="706016"/>
            <a:chOff x="3563888" y="1196752"/>
            <a:chExt cx="1944217" cy="864096"/>
          </a:xfrm>
        </p:grpSpPr>
        <p:pic>
          <p:nvPicPr>
            <p:cNvPr id="39938"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63888" y="1196752"/>
              <a:ext cx="1944217"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6081" name="Object 1"/>
            <p:cNvGraphicFramePr>
              <a:graphicFrameLocks noChangeAspect="1"/>
            </p:cNvGraphicFramePr>
            <p:nvPr/>
          </p:nvGraphicFramePr>
          <p:xfrm>
            <a:off x="5076056" y="1412776"/>
            <a:ext cx="225028" cy="173825"/>
          </p:xfrm>
          <a:graphic>
            <a:graphicData uri="http://schemas.openxmlformats.org/presentationml/2006/ole">
              <mc:AlternateContent xmlns:mc="http://schemas.openxmlformats.org/markup-compatibility/2006">
                <mc:Choice xmlns:v="urn:schemas-microsoft-com:vml" Requires="v">
                  <p:oleObj spid="_x0000_s311298" name="Equation" r:id="rId7" imgW="139579" imgH="114201" progId="Equation.DSMT4">
                    <p:embed/>
                  </p:oleObj>
                </mc:Choice>
                <mc:Fallback>
                  <p:oleObj name="Equation" r:id="rId7" imgW="139579" imgH="114201" progId="Equation.DSMT4">
                    <p:embed/>
                    <p:pic>
                      <p:nvPicPr>
                        <p:cNvPr id="0" name="Picture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056" y="1412776"/>
                          <a:ext cx="225028" cy="173825"/>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aphicFrame>
          <p:nvGraphicFramePr>
            <p:cNvPr id="46084" name="Object 4"/>
            <p:cNvGraphicFramePr>
              <a:graphicFrameLocks noChangeAspect="1"/>
            </p:cNvGraphicFramePr>
            <p:nvPr/>
          </p:nvGraphicFramePr>
          <p:xfrm>
            <a:off x="3635896" y="1412776"/>
            <a:ext cx="266700" cy="219075"/>
          </p:xfrm>
          <a:graphic>
            <a:graphicData uri="http://schemas.openxmlformats.org/presentationml/2006/ole">
              <mc:AlternateContent xmlns:mc="http://schemas.openxmlformats.org/markup-compatibility/2006">
                <mc:Choice xmlns:v="urn:schemas-microsoft-com:vml" Requires="v">
                  <p:oleObj spid="_x0000_s311299" name="Equation" r:id="rId9" imgW="139579" imgH="114201" progId="Equation.DSMT4">
                    <p:embed/>
                  </p:oleObj>
                </mc:Choice>
                <mc:Fallback>
                  <p:oleObj name="Equation" r:id="rId9" imgW="139579" imgH="114201" progId="Equation.DSMT4">
                    <p:embed/>
                    <p:pic>
                      <p:nvPicPr>
                        <p:cNvPr id="0"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896" y="1412776"/>
                          <a:ext cx="266700" cy="219075"/>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pSp>
      <p:grpSp>
        <p:nvGrpSpPr>
          <p:cNvPr id="28" name="组合 27"/>
          <p:cNvGrpSpPr/>
          <p:nvPr/>
        </p:nvGrpSpPr>
        <p:grpSpPr>
          <a:xfrm>
            <a:off x="5137472" y="1713794"/>
            <a:ext cx="1414176" cy="726240"/>
            <a:chOff x="3347864" y="1824845"/>
            <a:chExt cx="2128922" cy="1090616"/>
          </a:xfrm>
        </p:grpSpPr>
        <p:pic>
          <p:nvPicPr>
            <p:cNvPr id="39939" name="Picture 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47864" y="1824845"/>
              <a:ext cx="2128922" cy="1090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6082" name="Object 2"/>
            <p:cNvGraphicFramePr>
              <a:graphicFrameLocks noChangeAspect="1"/>
            </p:cNvGraphicFramePr>
            <p:nvPr/>
          </p:nvGraphicFramePr>
          <p:xfrm>
            <a:off x="5097388" y="2132856"/>
            <a:ext cx="266700" cy="219075"/>
          </p:xfrm>
          <a:graphic>
            <a:graphicData uri="http://schemas.openxmlformats.org/presentationml/2006/ole">
              <mc:AlternateContent xmlns:mc="http://schemas.openxmlformats.org/markup-compatibility/2006">
                <mc:Choice xmlns:v="urn:schemas-microsoft-com:vml" Requires="v">
                  <p:oleObj spid="_x0000_s311300" name="Equation" r:id="rId11" imgW="139579" imgH="114201" progId="Equation.DSMT4">
                    <p:embed/>
                  </p:oleObj>
                </mc:Choice>
                <mc:Fallback>
                  <p:oleObj name="Equation" r:id="rId11" imgW="139579" imgH="114201" progId="Equation.DSMT4">
                    <p:embed/>
                    <p:pic>
                      <p:nvPicPr>
                        <p:cNvPr id="0" name="Picture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97388" y="2132856"/>
                          <a:ext cx="266700" cy="219075"/>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aphicFrame>
          <p:nvGraphicFramePr>
            <p:cNvPr id="46085" name="Object 5"/>
            <p:cNvGraphicFramePr>
              <a:graphicFrameLocks noChangeAspect="1"/>
            </p:cNvGraphicFramePr>
            <p:nvPr/>
          </p:nvGraphicFramePr>
          <p:xfrm>
            <a:off x="3441204" y="2132856"/>
            <a:ext cx="266700" cy="219075"/>
          </p:xfrm>
          <a:graphic>
            <a:graphicData uri="http://schemas.openxmlformats.org/presentationml/2006/ole">
              <mc:AlternateContent xmlns:mc="http://schemas.openxmlformats.org/markup-compatibility/2006">
                <mc:Choice xmlns:v="urn:schemas-microsoft-com:vml" Requires="v">
                  <p:oleObj spid="_x0000_s311301" name="Equation" r:id="rId12" imgW="139579" imgH="114201" progId="Equation.DSMT4">
                    <p:embed/>
                  </p:oleObj>
                </mc:Choice>
                <mc:Fallback>
                  <p:oleObj name="Equation" r:id="rId12" imgW="139579" imgH="114201" progId="Equation.DSMT4">
                    <p:embed/>
                    <p:pic>
                      <p:nvPicPr>
                        <p:cNvPr id="0" name="Picture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1204" y="2132856"/>
                          <a:ext cx="266700" cy="219075"/>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pSp>
      <p:grpSp>
        <p:nvGrpSpPr>
          <p:cNvPr id="29" name="组合 28"/>
          <p:cNvGrpSpPr/>
          <p:nvPr/>
        </p:nvGrpSpPr>
        <p:grpSpPr>
          <a:xfrm>
            <a:off x="6758136" y="2508287"/>
            <a:ext cx="3312368" cy="747243"/>
            <a:chOff x="2411760" y="3356992"/>
            <a:chExt cx="3663598" cy="864096"/>
          </a:xfrm>
        </p:grpSpPr>
        <p:pic>
          <p:nvPicPr>
            <p:cNvPr id="39940" name="Picture 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411760" y="3356992"/>
              <a:ext cx="3663598"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6086" name="Object 6"/>
            <p:cNvGraphicFramePr>
              <a:graphicFrameLocks noChangeAspect="1"/>
            </p:cNvGraphicFramePr>
            <p:nvPr/>
          </p:nvGraphicFramePr>
          <p:xfrm>
            <a:off x="3923928" y="3573016"/>
            <a:ext cx="266700" cy="219075"/>
          </p:xfrm>
          <a:graphic>
            <a:graphicData uri="http://schemas.openxmlformats.org/presentationml/2006/ole">
              <mc:AlternateContent xmlns:mc="http://schemas.openxmlformats.org/markup-compatibility/2006">
                <mc:Choice xmlns:v="urn:schemas-microsoft-com:vml" Requires="v">
                  <p:oleObj spid="_x0000_s311302" name="Equation" r:id="rId14" imgW="139579" imgH="114201" progId="Equation.DSMT4">
                    <p:embed/>
                  </p:oleObj>
                </mc:Choice>
                <mc:Fallback>
                  <p:oleObj name="Equation" r:id="rId14" imgW="139579" imgH="114201" progId="Equation.DSMT4">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3928" y="3573016"/>
                          <a:ext cx="266700" cy="219075"/>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aphicFrame>
          <p:nvGraphicFramePr>
            <p:cNvPr id="46087" name="Object 7"/>
            <p:cNvGraphicFramePr>
              <a:graphicFrameLocks noChangeAspect="1"/>
            </p:cNvGraphicFramePr>
            <p:nvPr/>
          </p:nvGraphicFramePr>
          <p:xfrm>
            <a:off x="4521324" y="3569965"/>
            <a:ext cx="266700" cy="219075"/>
          </p:xfrm>
          <a:graphic>
            <a:graphicData uri="http://schemas.openxmlformats.org/presentationml/2006/ole">
              <mc:AlternateContent xmlns:mc="http://schemas.openxmlformats.org/markup-compatibility/2006">
                <mc:Choice xmlns:v="urn:schemas-microsoft-com:vml" Requires="v">
                  <p:oleObj spid="_x0000_s311303" name="Equation" r:id="rId15" imgW="139579" imgH="114201" progId="Equation.DSMT4">
                    <p:embed/>
                  </p:oleObj>
                </mc:Choice>
                <mc:Fallback>
                  <p:oleObj name="Equation" r:id="rId15" imgW="139579" imgH="114201" progId="Equation.DSMT4">
                    <p:embed/>
                    <p:pic>
                      <p:nvPicPr>
                        <p:cNvPr id="0" name="Picture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21324" y="3569965"/>
                          <a:ext cx="266700" cy="219075"/>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aphicFrame>
          <p:nvGraphicFramePr>
            <p:cNvPr id="46088" name="Object 8"/>
            <p:cNvGraphicFramePr>
              <a:graphicFrameLocks noChangeAspect="1"/>
            </p:cNvGraphicFramePr>
            <p:nvPr/>
          </p:nvGraphicFramePr>
          <p:xfrm>
            <a:off x="5004048" y="3573016"/>
            <a:ext cx="266700" cy="219075"/>
          </p:xfrm>
          <a:graphic>
            <a:graphicData uri="http://schemas.openxmlformats.org/presentationml/2006/ole">
              <mc:AlternateContent xmlns:mc="http://schemas.openxmlformats.org/markup-compatibility/2006">
                <mc:Choice xmlns:v="urn:schemas-microsoft-com:vml" Requires="v">
                  <p:oleObj spid="_x0000_s311304" name="Equation" r:id="rId16" imgW="139579" imgH="114201" progId="Equation.DSMT4">
                    <p:embed/>
                  </p:oleObj>
                </mc:Choice>
                <mc:Fallback>
                  <p:oleObj name="Equation" r:id="rId16" imgW="139579" imgH="114201" progId="Equation.DSMT4">
                    <p:embed/>
                    <p:pic>
                      <p:nvPicPr>
                        <p:cNvPr id="0"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4048" y="3573016"/>
                          <a:ext cx="266700" cy="219075"/>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aphicFrame>
          <p:nvGraphicFramePr>
            <p:cNvPr id="46089" name="Object 9"/>
            <p:cNvGraphicFramePr>
              <a:graphicFrameLocks noChangeAspect="1"/>
            </p:cNvGraphicFramePr>
            <p:nvPr/>
          </p:nvGraphicFramePr>
          <p:xfrm>
            <a:off x="5580112" y="3573016"/>
            <a:ext cx="266700" cy="219075"/>
          </p:xfrm>
          <a:graphic>
            <a:graphicData uri="http://schemas.openxmlformats.org/presentationml/2006/ole">
              <mc:AlternateContent xmlns:mc="http://schemas.openxmlformats.org/markup-compatibility/2006">
                <mc:Choice xmlns:v="urn:schemas-microsoft-com:vml" Requires="v">
                  <p:oleObj spid="_x0000_s311305" name="Equation" r:id="rId17" imgW="139579" imgH="114201" progId="Equation.DSMT4">
                    <p:embed/>
                  </p:oleObj>
                </mc:Choice>
                <mc:Fallback>
                  <p:oleObj name="Equation" r:id="rId17" imgW="139579" imgH="114201" progId="Equation.DSMT4">
                    <p:embed/>
                    <p:pic>
                      <p:nvPicPr>
                        <p:cNvPr id="0" name="Picture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0112" y="3573016"/>
                          <a:ext cx="266700" cy="219075"/>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pSp>
      <p:grpSp>
        <p:nvGrpSpPr>
          <p:cNvPr id="30" name="组合 29"/>
          <p:cNvGrpSpPr/>
          <p:nvPr/>
        </p:nvGrpSpPr>
        <p:grpSpPr>
          <a:xfrm>
            <a:off x="1197140" y="4168169"/>
            <a:ext cx="4855102" cy="815601"/>
            <a:chOff x="1677094" y="4983236"/>
            <a:chExt cx="6101735" cy="894036"/>
          </a:xfrm>
        </p:grpSpPr>
        <p:pic>
          <p:nvPicPr>
            <p:cNvPr id="39942" name="Picture 6"/>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677094" y="4983236"/>
              <a:ext cx="4766822" cy="894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7"/>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07574" y="5013176"/>
              <a:ext cx="1271255" cy="767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6090" name="Object 10"/>
            <p:cNvGraphicFramePr>
              <a:graphicFrameLocks noChangeAspect="1"/>
            </p:cNvGraphicFramePr>
            <p:nvPr/>
          </p:nvGraphicFramePr>
          <p:xfrm>
            <a:off x="3995936" y="5157192"/>
            <a:ext cx="266700" cy="219075"/>
          </p:xfrm>
          <a:graphic>
            <a:graphicData uri="http://schemas.openxmlformats.org/presentationml/2006/ole">
              <mc:AlternateContent xmlns:mc="http://schemas.openxmlformats.org/markup-compatibility/2006">
                <mc:Choice xmlns:v="urn:schemas-microsoft-com:vml" Requires="v">
                  <p:oleObj spid="_x0000_s311306" name="Equation" r:id="rId20" imgW="139579" imgH="114201" progId="Equation.DSMT4">
                    <p:embed/>
                  </p:oleObj>
                </mc:Choice>
                <mc:Fallback>
                  <p:oleObj name="Equation" r:id="rId20" imgW="139579" imgH="114201" progId="Equation.DSMT4">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936" y="5157192"/>
                          <a:ext cx="266700" cy="219075"/>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aphicFrame>
          <p:nvGraphicFramePr>
            <p:cNvPr id="46091" name="Object 11"/>
            <p:cNvGraphicFramePr>
              <a:graphicFrameLocks noChangeAspect="1"/>
            </p:cNvGraphicFramePr>
            <p:nvPr/>
          </p:nvGraphicFramePr>
          <p:xfrm>
            <a:off x="4737348" y="5157192"/>
            <a:ext cx="266700" cy="219075"/>
          </p:xfrm>
          <a:graphic>
            <a:graphicData uri="http://schemas.openxmlformats.org/presentationml/2006/ole">
              <mc:AlternateContent xmlns:mc="http://schemas.openxmlformats.org/markup-compatibility/2006">
                <mc:Choice xmlns:v="urn:schemas-microsoft-com:vml" Requires="v">
                  <p:oleObj spid="_x0000_s311307" name="Equation" r:id="rId21" imgW="139579" imgH="114201" progId="Equation.DSMT4">
                    <p:embed/>
                  </p:oleObj>
                </mc:Choice>
                <mc:Fallback>
                  <p:oleObj name="Equation" r:id="rId21" imgW="139579" imgH="114201" progId="Equation.DSMT4">
                    <p:embed/>
                    <p:pic>
                      <p:nvPicPr>
                        <p:cNvPr id="0" name="Picture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37348" y="5157192"/>
                          <a:ext cx="266700" cy="219075"/>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aphicFrame>
          <p:nvGraphicFramePr>
            <p:cNvPr id="46092" name="Object 12"/>
            <p:cNvGraphicFramePr>
              <a:graphicFrameLocks noChangeAspect="1"/>
            </p:cNvGraphicFramePr>
            <p:nvPr/>
          </p:nvGraphicFramePr>
          <p:xfrm>
            <a:off x="5148064" y="5157192"/>
            <a:ext cx="266700" cy="219075"/>
          </p:xfrm>
          <a:graphic>
            <a:graphicData uri="http://schemas.openxmlformats.org/presentationml/2006/ole">
              <mc:AlternateContent xmlns:mc="http://schemas.openxmlformats.org/markup-compatibility/2006">
                <mc:Choice xmlns:v="urn:schemas-microsoft-com:vml" Requires="v">
                  <p:oleObj spid="_x0000_s311308" name="Equation" r:id="rId22" imgW="139579" imgH="114201" progId="Equation.DSMT4">
                    <p:embed/>
                  </p:oleObj>
                </mc:Choice>
                <mc:Fallback>
                  <p:oleObj name="Equation" r:id="rId22" imgW="139579" imgH="114201" progId="Equation.DSMT4">
                    <p:embed/>
                    <p:pic>
                      <p:nvPicPr>
                        <p:cNvPr id="0"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064" y="5157192"/>
                          <a:ext cx="266700" cy="219075"/>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aphicFrame>
          <p:nvGraphicFramePr>
            <p:cNvPr id="46093" name="Object 13"/>
            <p:cNvGraphicFramePr>
              <a:graphicFrameLocks noChangeAspect="1"/>
            </p:cNvGraphicFramePr>
            <p:nvPr/>
          </p:nvGraphicFramePr>
          <p:xfrm>
            <a:off x="5868144" y="5157192"/>
            <a:ext cx="266700" cy="219075"/>
          </p:xfrm>
          <a:graphic>
            <a:graphicData uri="http://schemas.openxmlformats.org/presentationml/2006/ole">
              <mc:AlternateContent xmlns:mc="http://schemas.openxmlformats.org/markup-compatibility/2006">
                <mc:Choice xmlns:v="urn:schemas-microsoft-com:vml" Requires="v">
                  <p:oleObj spid="_x0000_s311309" name="Equation" r:id="rId23" imgW="139579" imgH="114201" progId="Equation.DSMT4">
                    <p:embed/>
                  </p:oleObj>
                </mc:Choice>
                <mc:Fallback>
                  <p:oleObj name="Equation" r:id="rId23" imgW="139579" imgH="114201" progId="Equation.DSMT4">
                    <p:embed/>
                    <p:pic>
                      <p:nvPicPr>
                        <p:cNvPr id="0" name="Picture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8144" y="5157192"/>
                          <a:ext cx="266700" cy="219075"/>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pSp>
      <p:graphicFrame>
        <p:nvGraphicFramePr>
          <p:cNvPr id="26" name="Object 3"/>
          <p:cNvGraphicFramePr>
            <a:graphicFrameLocks noChangeAspect="1"/>
          </p:cNvGraphicFramePr>
          <p:nvPr>
            <p:extLst>
              <p:ext uri="{D42A27DB-BD31-4B8C-83A1-F6EECF244321}">
                <p14:modId xmlns:p14="http://schemas.microsoft.com/office/powerpoint/2010/main" val="3280451549"/>
              </p:ext>
            </p:extLst>
          </p:nvPr>
        </p:nvGraphicFramePr>
        <p:xfrm>
          <a:off x="6512863" y="1724420"/>
          <a:ext cx="3152995" cy="646676"/>
        </p:xfrm>
        <a:graphic>
          <a:graphicData uri="http://schemas.openxmlformats.org/presentationml/2006/ole">
            <mc:AlternateContent xmlns:mc="http://schemas.openxmlformats.org/markup-compatibility/2006">
              <mc:Choice xmlns:v="urn:schemas-microsoft-com:vml" Requires="v">
                <p:oleObj spid="_x0000_s311310" name="Equation" r:id="rId24" imgW="2184400" imgH="444500" progId="Equation.DSMT4">
                  <p:embed/>
                </p:oleObj>
              </mc:Choice>
              <mc:Fallback>
                <p:oleObj name="Equation" r:id="rId24" imgW="2184400" imgH="444500" progId="Equation.DSMT4">
                  <p:embed/>
                  <p:pic>
                    <p:nvPicPr>
                      <p:cNvPr id="0" name="Picture 3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512863" y="1724420"/>
                        <a:ext cx="3152995" cy="646676"/>
                      </a:xfrm>
                      <a:prstGeom prst="rect">
                        <a:avLst/>
                      </a:prstGeom>
                      <a:noFill/>
                      <a:extLst/>
                    </p:spPr>
                  </p:pic>
                </p:oleObj>
              </mc:Fallback>
            </mc:AlternateContent>
          </a:graphicData>
        </a:graphic>
      </p:graphicFrame>
      <p:sp>
        <p:nvSpPr>
          <p:cNvPr id="31" name="矩形 30"/>
          <p:cNvSpPr/>
          <p:nvPr/>
        </p:nvSpPr>
        <p:spPr>
          <a:xfrm rot="615461">
            <a:off x="6339703" y="1010718"/>
            <a:ext cx="1500497" cy="584775"/>
          </a:xfrm>
          <a:prstGeom prst="rect">
            <a:avLst/>
          </a:prstGeom>
          <a:solidFill>
            <a:schemeClr val="bg1"/>
          </a:solidFill>
        </p:spPr>
        <p:txBody>
          <a:bodyPr wrap="square">
            <a:spAutoFit/>
          </a:bodyPr>
          <a:lstStyle/>
          <a:p>
            <a:pPr>
              <a:defRPr/>
            </a:pPr>
            <a:r>
              <a:rPr lang="zh-CN" altLang="en-US" sz="1600" dirty="0">
                <a:solidFill>
                  <a:srgbClr val="FF0000"/>
                </a:solidFill>
                <a:latin typeface="+mn-ea"/>
              </a:rPr>
              <a:t>某一类的样本集的中心</a:t>
            </a:r>
            <a:r>
              <a:rPr lang="en-US" altLang="zh-CN" sz="1600" dirty="0">
                <a:solidFill>
                  <a:srgbClr val="FF0000"/>
                </a:solidFill>
                <a:latin typeface="+mn-ea"/>
              </a:rPr>
              <a:t>(</a:t>
            </a:r>
            <a:r>
              <a:rPr lang="zh-CN" altLang="en-US" sz="1600" dirty="0">
                <a:solidFill>
                  <a:srgbClr val="FF0000"/>
                </a:solidFill>
                <a:latin typeface="+mn-ea"/>
              </a:rPr>
              <a:t>重心</a:t>
            </a:r>
            <a:r>
              <a:rPr lang="en-US" altLang="zh-CN" sz="1600" dirty="0">
                <a:solidFill>
                  <a:srgbClr val="FF0000"/>
                </a:solidFill>
                <a:latin typeface="+mn-ea"/>
              </a:rPr>
              <a:t>)</a:t>
            </a:r>
          </a:p>
        </p:txBody>
      </p:sp>
      <p:sp>
        <p:nvSpPr>
          <p:cNvPr id="32" name="矩形 31"/>
          <p:cNvSpPr/>
          <p:nvPr/>
        </p:nvSpPr>
        <p:spPr>
          <a:xfrm rot="1784092">
            <a:off x="9638945" y="1627320"/>
            <a:ext cx="1119035" cy="830997"/>
          </a:xfrm>
          <a:prstGeom prst="rect">
            <a:avLst/>
          </a:prstGeom>
        </p:spPr>
        <p:txBody>
          <a:bodyPr wrap="square">
            <a:spAutoFit/>
          </a:bodyPr>
          <a:lstStyle/>
          <a:p>
            <a:pPr>
              <a:defRPr/>
            </a:pPr>
            <a:r>
              <a:rPr lang="zh-CN" altLang="en-US" sz="1600" dirty="0">
                <a:solidFill>
                  <a:srgbClr val="FF0000"/>
                </a:solidFill>
                <a:latin typeface="+mn-ea"/>
              </a:rPr>
              <a:t>全体样本的中心</a:t>
            </a:r>
            <a:r>
              <a:rPr lang="en-US" altLang="zh-CN" sz="1600" dirty="0">
                <a:solidFill>
                  <a:srgbClr val="FF0000"/>
                </a:solidFill>
                <a:latin typeface="+mn-ea"/>
              </a:rPr>
              <a:t>(</a:t>
            </a:r>
            <a:r>
              <a:rPr lang="zh-CN" altLang="en-US" sz="1600" dirty="0">
                <a:solidFill>
                  <a:srgbClr val="FF0000"/>
                </a:solidFill>
                <a:latin typeface="+mn-ea"/>
              </a:rPr>
              <a:t>重心</a:t>
            </a:r>
            <a:r>
              <a:rPr lang="en-US" altLang="zh-CN" sz="1600" dirty="0">
                <a:solidFill>
                  <a:srgbClr val="FF0000"/>
                </a:solidFill>
                <a:latin typeface="+mn-ea"/>
              </a:rPr>
              <a:t>)</a:t>
            </a:r>
          </a:p>
        </p:txBody>
      </p:sp>
      <p:sp>
        <p:nvSpPr>
          <p:cNvPr id="38" name="矩形 37"/>
          <p:cNvSpPr/>
          <p:nvPr/>
        </p:nvSpPr>
        <p:spPr>
          <a:xfrm rot="1036553">
            <a:off x="8537586" y="3111913"/>
            <a:ext cx="1357312" cy="646113"/>
          </a:xfrm>
          <a:prstGeom prst="rect">
            <a:avLst/>
          </a:prstGeom>
          <a:ln>
            <a:solidFill>
              <a:srgbClr val="FFC000"/>
            </a:solidFill>
          </a:ln>
        </p:spPr>
        <p:txBody>
          <a:bodyPr>
            <a:spAutoFit/>
          </a:bodyPr>
          <a:lstStyle/>
          <a:p>
            <a:pPr>
              <a:defRPr/>
            </a:pPr>
            <a:r>
              <a:rPr lang="zh-CN" altLang="en-US" dirty="0">
                <a:solidFill>
                  <a:srgbClr val="FF0000"/>
                </a:solidFill>
                <a:latin typeface="+mn-ea"/>
                <a:ea typeface="+mn-ea"/>
              </a:rPr>
              <a:t>类心和全体不分类中心</a:t>
            </a:r>
            <a:endParaRPr lang="en-US" altLang="zh-CN" dirty="0">
              <a:solidFill>
                <a:srgbClr val="FF0000"/>
              </a:solidFill>
              <a:latin typeface="+mn-ea"/>
              <a:ea typeface="+mn-ea"/>
            </a:endParaRPr>
          </a:p>
        </p:txBody>
      </p:sp>
      <p:graphicFrame>
        <p:nvGraphicFramePr>
          <p:cNvPr id="42" name="Object 2"/>
          <p:cNvGraphicFramePr>
            <a:graphicFrameLocks noChangeAspect="1"/>
          </p:cNvGraphicFramePr>
          <p:nvPr/>
        </p:nvGraphicFramePr>
        <p:xfrm>
          <a:off x="6312025" y="5856663"/>
          <a:ext cx="4204593" cy="750289"/>
        </p:xfrm>
        <a:graphic>
          <a:graphicData uri="http://schemas.openxmlformats.org/presentationml/2006/ole">
            <mc:AlternateContent xmlns:mc="http://schemas.openxmlformats.org/markup-compatibility/2006">
              <mc:Choice xmlns:v="urn:schemas-microsoft-com:vml" Requires="v">
                <p:oleObj spid="_x0000_s311311" name="Equation" r:id="rId26" imgW="2400300" imgH="431800" progId="Equation.DSMT4">
                  <p:embed/>
                </p:oleObj>
              </mc:Choice>
              <mc:Fallback>
                <p:oleObj name="Equation" r:id="rId26" imgW="2400300" imgH="431800" progId="Equation.DSMT4">
                  <p:embed/>
                  <p:pic>
                    <p:nvPicPr>
                      <p:cNvPr id="0" name="Picture 3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312025" y="5856663"/>
                        <a:ext cx="4204593" cy="7502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Rectangle 32"/>
          <p:cNvSpPr>
            <a:spLocks noChangeArrowheads="1"/>
          </p:cNvSpPr>
          <p:nvPr/>
        </p:nvSpPr>
        <p:spPr bwMode="auto">
          <a:xfrm>
            <a:off x="6312024" y="5589240"/>
            <a:ext cx="3821880" cy="338554"/>
          </a:xfrm>
          <a:prstGeom prst="rect">
            <a:avLst/>
          </a:prstGeom>
          <a:noFill/>
          <a:ln w="9525">
            <a:noFill/>
            <a:miter lim="800000"/>
            <a:headEnd/>
            <a:tailEnd/>
          </a:ln>
        </p:spPr>
        <p:txBody>
          <a:bodyPr wrap="none" anchor="ctr">
            <a:spAutoFit/>
          </a:bodyPr>
          <a:lstStyle/>
          <a:p>
            <a:r>
              <a:rPr lang="zh-CN" altLang="en-US" sz="1600" b="1" dirty="0">
                <a:solidFill>
                  <a:srgbClr val="7030A0"/>
                </a:solidFill>
                <a:latin typeface="楷体_GB2312" pitchFamily="49" charset="-122"/>
                <a:ea typeface="楷体_GB2312" pitchFamily="49" charset="-122"/>
              </a:rPr>
              <a:t>总体离差矩阵</a:t>
            </a:r>
            <a:r>
              <a:rPr lang="en-US" altLang="zh-CN" sz="1600" b="1" dirty="0">
                <a:solidFill>
                  <a:srgbClr val="7030A0"/>
                </a:solidFill>
                <a:latin typeface="楷体_GB2312" pitchFamily="49" charset="-122"/>
                <a:ea typeface="楷体_GB2312" pitchFamily="49" charset="-122"/>
              </a:rPr>
              <a:t>(</a:t>
            </a:r>
            <a:r>
              <a:rPr lang="en-US" altLang="zh-CN" sz="1600" b="1" i="1" dirty="0">
                <a:solidFill>
                  <a:srgbClr val="7030A0"/>
                </a:solidFill>
                <a:latin typeface="楷体_GB2312" pitchFamily="49" charset="-122"/>
                <a:ea typeface="楷体_GB2312" pitchFamily="49" charset="-122"/>
              </a:rPr>
              <a:t>Total </a:t>
            </a:r>
            <a:r>
              <a:rPr lang="en-US" altLang="zh-CN" sz="1600" b="1" i="1" dirty="0">
                <a:solidFill>
                  <a:srgbClr val="7030A0"/>
                </a:solidFill>
                <a:latin typeface="宋体" pitchFamily="2" charset="-122"/>
                <a:ea typeface="宋体" pitchFamily="2" charset="-122"/>
              </a:rPr>
              <a:t>scatter matrix</a:t>
            </a:r>
            <a:r>
              <a:rPr lang="en-US" altLang="zh-CN" sz="1600" b="1" i="1" dirty="0">
                <a:solidFill>
                  <a:srgbClr val="7030A0"/>
                </a:solidFill>
                <a:latin typeface="楷体_GB2312" pitchFamily="49" charset="-122"/>
                <a:ea typeface="楷体_GB2312" pitchFamily="49" charset="-122"/>
              </a:rPr>
              <a:t>)</a:t>
            </a:r>
            <a:r>
              <a:rPr lang="zh-CN" altLang="en-US" sz="1600" b="1" i="1" dirty="0">
                <a:solidFill>
                  <a:srgbClr val="7030A0"/>
                </a:solidFill>
                <a:latin typeface="楷体_GB2312" pitchFamily="49" charset="-122"/>
                <a:ea typeface="楷体_GB2312" pitchFamily="49" charset="-122"/>
              </a:rPr>
              <a:t> </a:t>
            </a:r>
          </a:p>
        </p:txBody>
      </p:sp>
      <p:graphicFrame>
        <p:nvGraphicFramePr>
          <p:cNvPr id="46100" name="Object 2"/>
          <p:cNvGraphicFramePr>
            <a:graphicFrameLocks noChangeAspect="1"/>
          </p:cNvGraphicFramePr>
          <p:nvPr>
            <p:extLst>
              <p:ext uri="{D42A27DB-BD31-4B8C-83A1-F6EECF244321}">
                <p14:modId xmlns:p14="http://schemas.microsoft.com/office/powerpoint/2010/main" val="2274746566"/>
              </p:ext>
            </p:extLst>
          </p:nvPr>
        </p:nvGraphicFramePr>
        <p:xfrm>
          <a:off x="3407665" y="5975344"/>
          <a:ext cx="2119968" cy="512925"/>
        </p:xfrm>
        <a:graphic>
          <a:graphicData uri="http://schemas.openxmlformats.org/presentationml/2006/ole">
            <mc:AlternateContent xmlns:mc="http://schemas.openxmlformats.org/markup-compatibility/2006">
              <mc:Choice xmlns:v="urn:schemas-microsoft-com:vml" Requires="v">
                <p:oleObj spid="_x0000_s311312" name="Equation" r:id="rId28" imgW="1040948" imgH="253890" progId="Equation.DSMT4">
                  <p:embed/>
                </p:oleObj>
              </mc:Choice>
              <mc:Fallback>
                <p:oleObj name="Equation" r:id="rId28" imgW="1040948" imgH="253890" progId="Equation.DSMT4">
                  <p:embed/>
                  <p:pic>
                    <p:nvPicPr>
                      <p:cNvPr id="0" name="Picture 3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407665" y="5975344"/>
                        <a:ext cx="2119968" cy="512925"/>
                      </a:xfrm>
                      <a:prstGeom prst="rect">
                        <a:avLst/>
                      </a:prstGeom>
                      <a:noFill/>
                      <a:extLst/>
                    </p:spPr>
                  </p:pic>
                </p:oleObj>
              </mc:Fallback>
            </mc:AlternateContent>
          </a:graphicData>
        </a:graphic>
      </p:graphicFrame>
      <p:sp>
        <p:nvSpPr>
          <p:cNvPr id="39" name="标题 1"/>
          <p:cNvSpPr>
            <a:spLocks noGrp="1"/>
          </p:cNvSpPr>
          <p:nvPr>
            <p:ph type="title"/>
          </p:nvPr>
        </p:nvSpPr>
        <p:spPr>
          <a:xfrm>
            <a:off x="1823234" y="182054"/>
            <a:ext cx="8247270" cy="563563"/>
          </a:xfrm>
        </p:spPr>
        <p:txBody>
          <a:bodyPr/>
          <a:lstStyle/>
          <a:p>
            <a:r>
              <a:rPr lang="en-US" altLang="zh-CN" sz="2600" dirty="0" smtClean="0"/>
              <a:t>5.1.1 </a:t>
            </a:r>
            <a:r>
              <a:rPr lang="zh-CN" altLang="en-US" sz="2600" dirty="0"/>
              <a:t>基于类内</a:t>
            </a:r>
            <a:r>
              <a:rPr lang="en-US" altLang="zh-CN" sz="2600" dirty="0">
                <a:latin typeface="Bahnschrift SemiBold" panose="020B0502040204020203" pitchFamily="34" charset="0"/>
              </a:rPr>
              <a:t>(</a:t>
            </a:r>
            <a:r>
              <a:rPr lang="en-US" altLang="zh-CN" sz="2600" b="0" dirty="0">
                <a:latin typeface="Bahnschrift SemiBold" panose="020B0502040204020203" pitchFamily="34" charset="0"/>
                <a:ea typeface="-apple-system"/>
              </a:rPr>
              <a:t>within</a:t>
            </a:r>
            <a:r>
              <a:rPr lang="zh-CN" altLang="zh-CN" sz="2600" b="0" dirty="0">
                <a:latin typeface="Bahnschrift SemiBold" panose="020B0502040204020203" pitchFamily="34" charset="0"/>
                <a:ea typeface="-apple-system"/>
              </a:rPr>
              <a:t>−class</a:t>
            </a:r>
            <a:r>
              <a:rPr lang="en-US" altLang="zh-CN" sz="2600" dirty="0">
                <a:latin typeface="Bahnschrift SemiBold" panose="020B0502040204020203" pitchFamily="34" charset="0"/>
              </a:rPr>
              <a:t>)</a:t>
            </a:r>
            <a:r>
              <a:rPr lang="zh-CN" altLang="en-US" sz="2600" dirty="0"/>
              <a:t>类间</a:t>
            </a:r>
            <a:r>
              <a:rPr lang="en-US" altLang="zh-CN" sz="2600" dirty="0">
                <a:latin typeface="Bahnschrift SemiBold" panose="020B0502040204020203" pitchFamily="34" charset="0"/>
              </a:rPr>
              <a:t>(</a:t>
            </a:r>
            <a:r>
              <a:rPr lang="en-US" altLang="zh-CN" sz="2600" b="0" dirty="0">
                <a:latin typeface="Bahnschrift SemiBold" panose="020B0502040204020203" pitchFamily="34" charset="0"/>
                <a:ea typeface="MathJax_Math-italic"/>
              </a:rPr>
              <a:t>between</a:t>
            </a:r>
            <a:r>
              <a:rPr lang="zh-CN" altLang="zh-CN" sz="2600" b="0" dirty="0">
                <a:latin typeface="Bahnschrift SemiBold" panose="020B0502040204020203" pitchFamily="34" charset="0"/>
                <a:ea typeface="MathJax_Main"/>
              </a:rPr>
              <a:t>−</a:t>
            </a:r>
            <a:r>
              <a:rPr lang="zh-CN" altLang="zh-CN" sz="2600" b="0" dirty="0">
                <a:latin typeface="Bahnschrift SemiBold" panose="020B0502040204020203" pitchFamily="34" charset="0"/>
                <a:ea typeface="MathJax_Math-italic"/>
              </a:rPr>
              <a:t>class</a:t>
            </a:r>
            <a:r>
              <a:rPr lang="en-US" altLang="zh-CN" sz="2600" b="0" dirty="0">
                <a:latin typeface="Bahnschrift SemiBold" panose="020B0502040204020203" pitchFamily="34" charset="0"/>
                <a:ea typeface="MathJax_Math-italic"/>
              </a:rPr>
              <a:t>)</a:t>
            </a:r>
            <a:br>
              <a:rPr lang="en-US" altLang="zh-CN" sz="2600" b="0" dirty="0">
                <a:latin typeface="Bahnschrift SemiBold" panose="020B0502040204020203" pitchFamily="34" charset="0"/>
                <a:ea typeface="MathJax_Math-italic"/>
              </a:rPr>
            </a:br>
            <a:r>
              <a:rPr lang="en-US" altLang="zh-CN" sz="2600" b="0" dirty="0">
                <a:latin typeface="Bahnschrift SemiBold" panose="020B0502040204020203" pitchFamily="34" charset="0"/>
                <a:ea typeface="MathJax_Math-italic"/>
              </a:rPr>
              <a:t>             </a:t>
            </a:r>
            <a:r>
              <a:rPr lang="zh-CN" altLang="en-US" sz="2600" dirty="0"/>
              <a:t>距离的可分性判据</a:t>
            </a:r>
          </a:p>
        </p:txBody>
      </p:sp>
      <p:sp>
        <p:nvSpPr>
          <p:cNvPr id="2" name="矩形 1"/>
          <p:cNvSpPr/>
          <p:nvPr/>
        </p:nvSpPr>
        <p:spPr>
          <a:xfrm>
            <a:off x="7816696" y="4874650"/>
            <a:ext cx="2377574" cy="369332"/>
          </a:xfrm>
          <a:prstGeom prst="rect">
            <a:avLst/>
          </a:prstGeom>
        </p:spPr>
        <p:txBody>
          <a:bodyPr wrap="none">
            <a:spAutoFit/>
          </a:bodyPr>
          <a:lstStyle/>
          <a:p>
            <a:r>
              <a:rPr lang="en-US" altLang="zh-CN" i="1" dirty="0">
                <a:latin typeface="宋体" panose="02010600030101010101" pitchFamily="2" charset="-122"/>
                <a:ea typeface="宋体" panose="02010600030101010101" pitchFamily="2" charset="-122"/>
              </a:rPr>
              <a:t>(</a:t>
            </a:r>
            <a:r>
              <a:rPr lang="zh-CN" altLang="en-US" i="1" dirty="0" smtClean="0">
                <a:latin typeface="宋体" panose="02010600030101010101" pitchFamily="2" charset="-122"/>
                <a:ea typeface="宋体" panose="02010600030101010101" pitchFamily="2" charset="-122"/>
              </a:rPr>
              <a:t>Covariance matrix</a:t>
            </a:r>
            <a:r>
              <a:rPr lang="en-US" altLang="zh-CN" i="1" dirty="0" smtClean="0">
                <a:latin typeface="宋体" panose="02010600030101010101" pitchFamily="2" charset="-122"/>
                <a:ea typeface="宋体" panose="02010600030101010101" pitchFamily="2" charset="-122"/>
              </a:rPr>
              <a:t>)</a:t>
            </a:r>
            <a:endParaRPr lang="zh-CN" altLang="en-US" i="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11573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9"/>
          <p:cNvGrpSpPr>
            <a:grpSpLocks/>
          </p:cNvGrpSpPr>
          <p:nvPr/>
        </p:nvGrpSpPr>
        <p:grpSpPr bwMode="auto">
          <a:xfrm>
            <a:off x="1991544" y="983508"/>
            <a:ext cx="5849210" cy="562485"/>
            <a:chOff x="302" y="812"/>
            <a:chExt cx="3961" cy="520"/>
          </a:xfrm>
        </p:grpSpPr>
        <p:graphicFrame>
          <p:nvGraphicFramePr>
            <p:cNvPr id="18442" name="Object 10"/>
            <p:cNvGraphicFramePr>
              <a:graphicFrameLocks noChangeAspect="1"/>
            </p:cNvGraphicFramePr>
            <p:nvPr/>
          </p:nvGraphicFramePr>
          <p:xfrm>
            <a:off x="1066" y="876"/>
            <a:ext cx="377" cy="377"/>
          </p:xfrm>
          <a:graphic>
            <a:graphicData uri="http://schemas.openxmlformats.org/presentationml/2006/ole">
              <mc:AlternateContent xmlns:mc="http://schemas.openxmlformats.org/markup-compatibility/2006">
                <mc:Choice xmlns:v="urn:schemas-microsoft-com:vml" Requires="v">
                  <p:oleObj spid="_x0000_s97422" name="公式" r:id="rId4" imgW="203024" imgH="203024" progId="Equation.3">
                    <p:embed/>
                  </p:oleObj>
                </mc:Choice>
                <mc:Fallback>
                  <p:oleObj name="公式" r:id="rId4" imgW="203024" imgH="203024" progId="Equation.3">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 y="876"/>
                          <a:ext cx="377" cy="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71" name="Rectangle 20"/>
            <p:cNvSpPr>
              <a:spLocks noChangeArrowheads="1"/>
            </p:cNvSpPr>
            <p:nvPr/>
          </p:nvSpPr>
          <p:spPr bwMode="auto">
            <a:xfrm>
              <a:off x="1345" y="848"/>
              <a:ext cx="369" cy="484"/>
            </a:xfrm>
            <a:prstGeom prst="rect">
              <a:avLst/>
            </a:prstGeom>
            <a:noFill/>
            <a:ln w="9525">
              <a:noFill/>
              <a:miter lim="800000"/>
              <a:headEnd/>
              <a:tailEnd/>
            </a:ln>
          </p:spPr>
          <p:txBody>
            <a:bodyPr wrap="none" anchor="ctr">
              <a:spAutoFit/>
            </a:bodyPr>
            <a:lstStyle/>
            <a:p>
              <a:r>
                <a:rPr lang="zh-CN" altLang="en-US" sz="2800" b="1">
                  <a:ea typeface="黑体" pitchFamily="49" charset="-122"/>
                </a:rPr>
                <a:t>、</a:t>
              </a:r>
            </a:p>
          </p:txBody>
        </p:sp>
        <p:graphicFrame>
          <p:nvGraphicFramePr>
            <p:cNvPr id="18443" name="Object 11"/>
            <p:cNvGraphicFramePr>
              <a:graphicFrameLocks noChangeAspect="1"/>
            </p:cNvGraphicFramePr>
            <p:nvPr/>
          </p:nvGraphicFramePr>
          <p:xfrm>
            <a:off x="1519" y="890"/>
            <a:ext cx="359" cy="377"/>
          </p:xfrm>
          <a:graphic>
            <a:graphicData uri="http://schemas.openxmlformats.org/presentationml/2006/ole">
              <mc:AlternateContent xmlns:mc="http://schemas.openxmlformats.org/markup-compatibility/2006">
                <mc:Choice xmlns:v="urn:schemas-microsoft-com:vml" Requires="v">
                  <p:oleObj spid="_x0000_s97423" name="公式" r:id="rId6" imgW="190417" imgH="203112" progId="Equation.3">
                    <p:embed/>
                  </p:oleObj>
                </mc:Choice>
                <mc:Fallback>
                  <p:oleObj name="公式" r:id="rId6" imgW="190417" imgH="203112" progId="Equation.3">
                    <p:embed/>
                    <p:pic>
                      <p:nvPicPr>
                        <p:cNvPr id="0"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9" y="890"/>
                          <a:ext cx="359" cy="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72" name="Rectangle 22"/>
            <p:cNvSpPr>
              <a:spLocks noChangeArrowheads="1"/>
            </p:cNvSpPr>
            <p:nvPr/>
          </p:nvSpPr>
          <p:spPr bwMode="auto">
            <a:xfrm>
              <a:off x="1195" y="827"/>
              <a:ext cx="3068" cy="427"/>
            </a:xfrm>
            <a:prstGeom prst="rect">
              <a:avLst/>
            </a:prstGeom>
            <a:noFill/>
            <a:ln w="9525">
              <a:noFill/>
              <a:miter lim="800000"/>
              <a:headEnd/>
              <a:tailEnd/>
            </a:ln>
          </p:spPr>
          <p:txBody>
            <a:bodyPr wrap="square" anchor="ctr">
              <a:spAutoFit/>
            </a:bodyPr>
            <a:lstStyle/>
            <a:p>
              <a:pPr indent="914400"/>
              <a:r>
                <a:rPr lang="zh-CN" altLang="en-US" sz="2400" dirty="0">
                  <a:ea typeface="黑体" pitchFamily="49" charset="-122"/>
                </a:rPr>
                <a:t>构造不同的可分性判据：</a:t>
              </a:r>
            </a:p>
          </p:txBody>
        </p:sp>
        <p:sp>
          <p:nvSpPr>
            <p:cNvPr id="18473" name="Rectangle 30"/>
            <p:cNvSpPr>
              <a:spLocks noChangeArrowheads="1"/>
            </p:cNvSpPr>
            <p:nvPr/>
          </p:nvSpPr>
          <p:spPr bwMode="auto">
            <a:xfrm>
              <a:off x="302" y="812"/>
              <a:ext cx="855" cy="484"/>
            </a:xfrm>
            <a:prstGeom prst="rect">
              <a:avLst/>
            </a:prstGeom>
            <a:noFill/>
            <a:ln w="9525">
              <a:noFill/>
              <a:miter lim="800000"/>
              <a:headEnd/>
              <a:tailEnd/>
            </a:ln>
          </p:spPr>
          <p:txBody>
            <a:bodyPr wrap="none" anchor="ctr">
              <a:spAutoFit/>
            </a:bodyPr>
            <a:lstStyle/>
            <a:p>
              <a:r>
                <a:rPr lang="zh-CN" altLang="en-US" sz="2800" dirty="0">
                  <a:ea typeface="黑体" pitchFamily="49" charset="-122"/>
                </a:rPr>
                <a:t>可以用</a:t>
              </a:r>
            </a:p>
          </p:txBody>
        </p:sp>
      </p:grpSp>
      <p:sp>
        <p:nvSpPr>
          <p:cNvPr id="14352" name="矩形 25"/>
          <p:cNvSpPr>
            <a:spLocks noChangeArrowheads="1"/>
          </p:cNvSpPr>
          <p:nvPr/>
        </p:nvSpPr>
        <p:spPr bwMode="auto">
          <a:xfrm>
            <a:off x="3452814" y="1480326"/>
            <a:ext cx="649287" cy="369887"/>
          </a:xfrm>
          <a:prstGeom prst="rect">
            <a:avLst/>
          </a:prstGeom>
          <a:noFill/>
          <a:ln w="9525">
            <a:noFill/>
            <a:miter lim="800000"/>
            <a:headEnd/>
            <a:tailEnd/>
          </a:ln>
        </p:spPr>
        <p:txBody>
          <a:bodyPr wrap="none">
            <a:spAutoFit/>
          </a:bodyPr>
          <a:lstStyle/>
          <a:p>
            <a:r>
              <a:rPr lang="zh-CN" altLang="en-US" b="1">
                <a:solidFill>
                  <a:srgbClr val="7030A0"/>
                </a:solidFill>
                <a:ea typeface="楷体_GB2312" pitchFamily="49" charset="-122"/>
              </a:rPr>
              <a:t>类间</a:t>
            </a:r>
            <a:endParaRPr lang="zh-CN" altLang="en-US"/>
          </a:p>
        </p:txBody>
      </p:sp>
      <p:sp>
        <p:nvSpPr>
          <p:cNvPr id="14353" name="矩形 26"/>
          <p:cNvSpPr>
            <a:spLocks noChangeArrowheads="1"/>
          </p:cNvSpPr>
          <p:nvPr/>
        </p:nvSpPr>
        <p:spPr bwMode="auto">
          <a:xfrm>
            <a:off x="2809875" y="1489851"/>
            <a:ext cx="649288" cy="369887"/>
          </a:xfrm>
          <a:prstGeom prst="rect">
            <a:avLst/>
          </a:prstGeom>
          <a:noFill/>
          <a:ln w="9525">
            <a:noFill/>
            <a:miter lim="800000"/>
            <a:headEnd/>
            <a:tailEnd/>
          </a:ln>
        </p:spPr>
        <p:txBody>
          <a:bodyPr wrap="none">
            <a:spAutoFit/>
          </a:bodyPr>
          <a:lstStyle/>
          <a:p>
            <a:r>
              <a:rPr lang="zh-CN" altLang="en-US" b="1">
                <a:solidFill>
                  <a:srgbClr val="7030A0"/>
                </a:solidFill>
                <a:ea typeface="楷体_GB2312" pitchFamily="49" charset="-122"/>
              </a:rPr>
              <a:t>类内</a:t>
            </a:r>
            <a:endParaRPr lang="zh-CN" altLang="en-US"/>
          </a:p>
        </p:txBody>
      </p:sp>
      <p:sp>
        <p:nvSpPr>
          <p:cNvPr id="14354" name="下箭头 27"/>
          <p:cNvSpPr>
            <a:spLocks noChangeArrowheads="1"/>
          </p:cNvSpPr>
          <p:nvPr/>
        </p:nvSpPr>
        <p:spPr bwMode="auto">
          <a:xfrm>
            <a:off x="3024189" y="1788301"/>
            <a:ext cx="269875" cy="263525"/>
          </a:xfrm>
          <a:prstGeom prst="downArrow">
            <a:avLst>
              <a:gd name="adj1" fmla="val 57046"/>
              <a:gd name="adj2" fmla="val 50000"/>
            </a:avLst>
          </a:prstGeom>
          <a:solidFill>
            <a:schemeClr val="accent1"/>
          </a:solidFill>
          <a:ln w="12700" cap="sq" algn="ctr">
            <a:solidFill>
              <a:schemeClr val="tx1"/>
            </a:solidFill>
            <a:round/>
            <a:headEnd type="none" w="sm" len="sm"/>
            <a:tailEnd type="none" w="sm" len="sm"/>
          </a:ln>
        </p:spPr>
        <p:txBody>
          <a:bodyPr wrap="none"/>
          <a:lstStyle/>
          <a:p>
            <a:endParaRPr lang="zh-CN" altLang="en-US"/>
          </a:p>
        </p:txBody>
      </p:sp>
      <p:sp>
        <p:nvSpPr>
          <p:cNvPr id="14355" name="下箭头 28"/>
          <p:cNvSpPr>
            <a:spLocks noChangeArrowheads="1"/>
          </p:cNvSpPr>
          <p:nvPr/>
        </p:nvSpPr>
        <p:spPr bwMode="auto">
          <a:xfrm>
            <a:off x="3667126" y="1788301"/>
            <a:ext cx="269875" cy="263525"/>
          </a:xfrm>
          <a:prstGeom prst="downArrow">
            <a:avLst>
              <a:gd name="adj1" fmla="val 57046"/>
              <a:gd name="adj2" fmla="val 50000"/>
            </a:avLst>
          </a:prstGeom>
          <a:solidFill>
            <a:schemeClr val="accent1"/>
          </a:solidFill>
          <a:ln w="12700" cap="sq" algn="ctr">
            <a:solidFill>
              <a:schemeClr val="tx1"/>
            </a:solidFill>
            <a:round/>
            <a:headEnd type="none" w="sm" len="sm"/>
            <a:tailEnd type="none" w="sm" len="sm"/>
          </a:ln>
        </p:spPr>
        <p:txBody>
          <a:bodyPr wrap="none"/>
          <a:lstStyle/>
          <a:p>
            <a:endParaRPr lang="zh-CN" altLang="en-US"/>
          </a:p>
        </p:txBody>
      </p:sp>
      <p:sp>
        <p:nvSpPr>
          <p:cNvPr id="14356" name="矩形 29"/>
          <p:cNvSpPr>
            <a:spLocks noChangeArrowheads="1"/>
          </p:cNvSpPr>
          <p:nvPr/>
        </p:nvSpPr>
        <p:spPr bwMode="auto">
          <a:xfrm>
            <a:off x="9264352" y="1618954"/>
            <a:ext cx="649288" cy="369887"/>
          </a:xfrm>
          <a:prstGeom prst="rect">
            <a:avLst/>
          </a:prstGeom>
          <a:noFill/>
          <a:ln w="9525">
            <a:noFill/>
            <a:miter lim="800000"/>
            <a:headEnd/>
            <a:tailEnd/>
          </a:ln>
        </p:spPr>
        <p:txBody>
          <a:bodyPr wrap="none">
            <a:spAutoFit/>
          </a:bodyPr>
          <a:lstStyle/>
          <a:p>
            <a:r>
              <a:rPr lang="zh-CN" altLang="en-US" b="1" dirty="0">
                <a:solidFill>
                  <a:srgbClr val="7030A0"/>
                </a:solidFill>
                <a:ea typeface="楷体_GB2312" pitchFamily="49" charset="-122"/>
              </a:rPr>
              <a:t>类间</a:t>
            </a:r>
            <a:endParaRPr lang="zh-CN" altLang="en-US" dirty="0"/>
          </a:p>
        </p:txBody>
      </p:sp>
      <p:sp>
        <p:nvSpPr>
          <p:cNvPr id="14357" name="矩形 30"/>
          <p:cNvSpPr>
            <a:spLocks noChangeArrowheads="1"/>
          </p:cNvSpPr>
          <p:nvPr/>
        </p:nvSpPr>
        <p:spPr bwMode="auto">
          <a:xfrm>
            <a:off x="9300344" y="2270596"/>
            <a:ext cx="649288" cy="369888"/>
          </a:xfrm>
          <a:prstGeom prst="rect">
            <a:avLst/>
          </a:prstGeom>
          <a:noFill/>
          <a:ln w="9525">
            <a:noFill/>
            <a:miter lim="800000"/>
            <a:headEnd/>
            <a:tailEnd/>
          </a:ln>
        </p:spPr>
        <p:txBody>
          <a:bodyPr wrap="none">
            <a:spAutoFit/>
          </a:bodyPr>
          <a:lstStyle/>
          <a:p>
            <a:r>
              <a:rPr lang="zh-CN" altLang="en-US" b="1">
                <a:solidFill>
                  <a:srgbClr val="7030A0"/>
                </a:solidFill>
                <a:ea typeface="楷体_GB2312" pitchFamily="49" charset="-122"/>
              </a:rPr>
              <a:t>类内</a:t>
            </a:r>
            <a:endParaRPr lang="zh-CN" altLang="en-US"/>
          </a:p>
        </p:txBody>
      </p:sp>
      <p:sp>
        <p:nvSpPr>
          <p:cNvPr id="14358" name="下箭头 31"/>
          <p:cNvSpPr>
            <a:spLocks noChangeArrowheads="1"/>
          </p:cNvSpPr>
          <p:nvPr/>
        </p:nvSpPr>
        <p:spPr bwMode="auto">
          <a:xfrm rot="5240196">
            <a:off x="9028882" y="1691978"/>
            <a:ext cx="269875" cy="285750"/>
          </a:xfrm>
          <a:prstGeom prst="downArrow">
            <a:avLst>
              <a:gd name="adj1" fmla="val 57046"/>
              <a:gd name="adj2" fmla="val 50137"/>
            </a:avLst>
          </a:prstGeom>
          <a:solidFill>
            <a:schemeClr val="accent1"/>
          </a:solidFill>
          <a:ln w="12700" cap="sq" algn="ctr">
            <a:solidFill>
              <a:schemeClr val="tx1"/>
            </a:solidFill>
            <a:round/>
            <a:headEnd type="none" w="sm" len="sm"/>
            <a:tailEnd type="none" w="sm" len="sm"/>
          </a:ln>
        </p:spPr>
        <p:txBody>
          <a:bodyPr wrap="none"/>
          <a:lstStyle/>
          <a:p>
            <a:endParaRPr lang="zh-CN" altLang="en-US"/>
          </a:p>
        </p:txBody>
      </p:sp>
      <p:sp>
        <p:nvSpPr>
          <p:cNvPr id="14359" name="下箭头 32"/>
          <p:cNvSpPr>
            <a:spLocks noChangeArrowheads="1"/>
          </p:cNvSpPr>
          <p:nvPr/>
        </p:nvSpPr>
        <p:spPr bwMode="auto">
          <a:xfrm rot="5400000">
            <a:off x="9028882" y="2278534"/>
            <a:ext cx="269875" cy="285750"/>
          </a:xfrm>
          <a:prstGeom prst="downArrow">
            <a:avLst>
              <a:gd name="adj1" fmla="val 57046"/>
              <a:gd name="adj2" fmla="val 50137"/>
            </a:avLst>
          </a:prstGeom>
          <a:solidFill>
            <a:schemeClr val="accent1"/>
          </a:solidFill>
          <a:ln w="12700" cap="sq" algn="ctr">
            <a:solidFill>
              <a:schemeClr val="tx1"/>
            </a:solidFill>
            <a:round/>
            <a:headEnd type="none" w="sm" len="sm"/>
            <a:tailEnd type="none" w="sm" len="sm"/>
          </a:ln>
        </p:spPr>
        <p:txBody>
          <a:bodyPr wrap="none"/>
          <a:lstStyle/>
          <a:p>
            <a:endParaRPr lang="zh-CN" altLang="en-US"/>
          </a:p>
        </p:txBody>
      </p:sp>
      <p:sp>
        <p:nvSpPr>
          <p:cNvPr id="14360" name="矩形 33"/>
          <p:cNvSpPr>
            <a:spLocks noChangeArrowheads="1"/>
          </p:cNvSpPr>
          <p:nvPr/>
        </p:nvSpPr>
        <p:spPr bwMode="auto">
          <a:xfrm>
            <a:off x="3810000" y="2780929"/>
            <a:ext cx="649288" cy="369887"/>
          </a:xfrm>
          <a:prstGeom prst="rect">
            <a:avLst/>
          </a:prstGeom>
          <a:noFill/>
          <a:ln w="9525">
            <a:noFill/>
            <a:miter lim="800000"/>
            <a:headEnd/>
            <a:tailEnd/>
          </a:ln>
        </p:spPr>
        <p:txBody>
          <a:bodyPr wrap="none">
            <a:spAutoFit/>
          </a:bodyPr>
          <a:lstStyle/>
          <a:p>
            <a:r>
              <a:rPr lang="zh-CN" altLang="en-US" b="1">
                <a:solidFill>
                  <a:srgbClr val="7030A0"/>
                </a:solidFill>
                <a:ea typeface="楷体_GB2312" pitchFamily="49" charset="-122"/>
              </a:rPr>
              <a:t>类间</a:t>
            </a:r>
            <a:endParaRPr lang="zh-CN" altLang="en-US"/>
          </a:p>
        </p:txBody>
      </p:sp>
      <p:sp>
        <p:nvSpPr>
          <p:cNvPr id="14361" name="矩形 34"/>
          <p:cNvSpPr>
            <a:spLocks noChangeArrowheads="1"/>
          </p:cNvSpPr>
          <p:nvPr/>
        </p:nvSpPr>
        <p:spPr bwMode="auto">
          <a:xfrm>
            <a:off x="3810000" y="3430711"/>
            <a:ext cx="649288" cy="369888"/>
          </a:xfrm>
          <a:prstGeom prst="rect">
            <a:avLst/>
          </a:prstGeom>
          <a:noFill/>
          <a:ln w="9525">
            <a:noFill/>
            <a:miter lim="800000"/>
            <a:headEnd/>
            <a:tailEnd/>
          </a:ln>
        </p:spPr>
        <p:txBody>
          <a:bodyPr wrap="none">
            <a:spAutoFit/>
          </a:bodyPr>
          <a:lstStyle/>
          <a:p>
            <a:r>
              <a:rPr lang="zh-CN" altLang="en-US" b="1">
                <a:solidFill>
                  <a:srgbClr val="7030A0"/>
                </a:solidFill>
                <a:ea typeface="楷体_GB2312" pitchFamily="49" charset="-122"/>
              </a:rPr>
              <a:t>类内</a:t>
            </a:r>
            <a:endParaRPr lang="zh-CN" altLang="en-US"/>
          </a:p>
        </p:txBody>
      </p:sp>
      <p:sp>
        <p:nvSpPr>
          <p:cNvPr id="14362" name="下箭头 35"/>
          <p:cNvSpPr>
            <a:spLocks noChangeArrowheads="1"/>
          </p:cNvSpPr>
          <p:nvPr/>
        </p:nvSpPr>
        <p:spPr bwMode="auto">
          <a:xfrm rot="5240196">
            <a:off x="3538538" y="2853953"/>
            <a:ext cx="269875" cy="285750"/>
          </a:xfrm>
          <a:prstGeom prst="downArrow">
            <a:avLst>
              <a:gd name="adj1" fmla="val 57046"/>
              <a:gd name="adj2" fmla="val 50137"/>
            </a:avLst>
          </a:prstGeom>
          <a:solidFill>
            <a:schemeClr val="accent1"/>
          </a:solidFill>
          <a:ln w="12700" cap="sq" algn="ctr">
            <a:solidFill>
              <a:schemeClr val="tx1"/>
            </a:solidFill>
            <a:round/>
            <a:headEnd type="none" w="sm" len="sm"/>
            <a:tailEnd type="none" w="sm" len="sm"/>
          </a:ln>
        </p:spPr>
        <p:txBody>
          <a:bodyPr wrap="none"/>
          <a:lstStyle/>
          <a:p>
            <a:endParaRPr lang="zh-CN" altLang="en-US"/>
          </a:p>
        </p:txBody>
      </p:sp>
      <p:sp>
        <p:nvSpPr>
          <p:cNvPr id="14363" name="下箭头 36"/>
          <p:cNvSpPr>
            <a:spLocks noChangeArrowheads="1"/>
          </p:cNvSpPr>
          <p:nvPr/>
        </p:nvSpPr>
        <p:spPr bwMode="auto">
          <a:xfrm rot="5400000">
            <a:off x="3538538" y="3438649"/>
            <a:ext cx="269875" cy="285750"/>
          </a:xfrm>
          <a:prstGeom prst="downArrow">
            <a:avLst>
              <a:gd name="adj1" fmla="val 57046"/>
              <a:gd name="adj2" fmla="val 50137"/>
            </a:avLst>
          </a:prstGeom>
          <a:solidFill>
            <a:schemeClr val="accent1"/>
          </a:solidFill>
          <a:ln w="12700" cap="sq" algn="ctr">
            <a:solidFill>
              <a:schemeClr val="tx1"/>
            </a:solidFill>
            <a:round/>
            <a:headEnd type="none" w="sm" len="sm"/>
            <a:tailEnd type="none" w="sm" len="sm"/>
          </a:ln>
        </p:spPr>
        <p:txBody>
          <a:bodyPr wrap="none"/>
          <a:lstStyle/>
          <a:p>
            <a:endParaRPr lang="zh-CN" altLang="en-US"/>
          </a:p>
        </p:txBody>
      </p:sp>
      <p:sp>
        <p:nvSpPr>
          <p:cNvPr id="14364" name="矩形 37"/>
          <p:cNvSpPr>
            <a:spLocks noChangeArrowheads="1"/>
          </p:cNvSpPr>
          <p:nvPr/>
        </p:nvSpPr>
        <p:spPr bwMode="auto">
          <a:xfrm>
            <a:off x="9479162" y="2987105"/>
            <a:ext cx="1188839" cy="369332"/>
          </a:xfrm>
          <a:prstGeom prst="rect">
            <a:avLst/>
          </a:prstGeom>
          <a:noFill/>
          <a:ln w="9525">
            <a:noFill/>
            <a:miter lim="800000"/>
            <a:headEnd/>
            <a:tailEnd/>
          </a:ln>
        </p:spPr>
        <p:txBody>
          <a:bodyPr wrap="square">
            <a:spAutoFit/>
          </a:bodyPr>
          <a:lstStyle/>
          <a:p>
            <a:r>
              <a:rPr lang="zh-CN" altLang="en-US" b="1" dirty="0" smtClean="0">
                <a:solidFill>
                  <a:srgbClr val="7030A0"/>
                </a:solidFill>
                <a:ea typeface="楷体_GB2312" pitchFamily="49" charset="-122"/>
              </a:rPr>
              <a:t>类间</a:t>
            </a:r>
            <a:r>
              <a:rPr lang="en-US" altLang="zh-CN" b="1" dirty="0" smtClean="0">
                <a:solidFill>
                  <a:srgbClr val="7030A0"/>
                </a:solidFill>
                <a:ea typeface="楷体_GB2312" pitchFamily="49" charset="-122"/>
              </a:rPr>
              <a:t>-</a:t>
            </a:r>
            <a:r>
              <a:rPr lang="zh-CN" altLang="en-US" b="1" dirty="0" smtClean="0">
                <a:solidFill>
                  <a:srgbClr val="7030A0"/>
                </a:solidFill>
                <a:ea typeface="楷体_GB2312" pitchFamily="49" charset="-122"/>
              </a:rPr>
              <a:t>类内</a:t>
            </a:r>
            <a:endParaRPr lang="zh-CN" altLang="en-US" dirty="0"/>
          </a:p>
        </p:txBody>
      </p:sp>
      <p:sp>
        <p:nvSpPr>
          <p:cNvPr id="14365" name="矩形 38"/>
          <p:cNvSpPr>
            <a:spLocks noChangeArrowheads="1"/>
          </p:cNvSpPr>
          <p:nvPr/>
        </p:nvSpPr>
        <p:spPr bwMode="auto">
          <a:xfrm>
            <a:off x="9479162" y="3566740"/>
            <a:ext cx="649287" cy="369888"/>
          </a:xfrm>
          <a:prstGeom prst="rect">
            <a:avLst/>
          </a:prstGeom>
          <a:noFill/>
          <a:ln w="9525">
            <a:noFill/>
            <a:miter lim="800000"/>
            <a:headEnd/>
            <a:tailEnd/>
          </a:ln>
        </p:spPr>
        <p:txBody>
          <a:bodyPr wrap="none">
            <a:spAutoFit/>
          </a:bodyPr>
          <a:lstStyle/>
          <a:p>
            <a:r>
              <a:rPr lang="zh-CN" altLang="en-US" b="1">
                <a:solidFill>
                  <a:srgbClr val="7030A0"/>
                </a:solidFill>
                <a:ea typeface="楷体_GB2312" pitchFamily="49" charset="-122"/>
              </a:rPr>
              <a:t>类内</a:t>
            </a:r>
            <a:endParaRPr lang="zh-CN" altLang="en-US"/>
          </a:p>
        </p:txBody>
      </p:sp>
      <p:sp>
        <p:nvSpPr>
          <p:cNvPr id="14366" name="下箭头 39"/>
          <p:cNvSpPr>
            <a:spLocks noChangeArrowheads="1"/>
          </p:cNvSpPr>
          <p:nvPr/>
        </p:nvSpPr>
        <p:spPr bwMode="auto">
          <a:xfrm rot="5240196">
            <a:off x="9207699" y="3060130"/>
            <a:ext cx="269875" cy="285750"/>
          </a:xfrm>
          <a:prstGeom prst="downArrow">
            <a:avLst>
              <a:gd name="adj1" fmla="val 57046"/>
              <a:gd name="adj2" fmla="val 50137"/>
            </a:avLst>
          </a:prstGeom>
          <a:solidFill>
            <a:schemeClr val="accent1"/>
          </a:solidFill>
          <a:ln w="12700" cap="sq" algn="ctr">
            <a:solidFill>
              <a:schemeClr val="tx1"/>
            </a:solidFill>
            <a:round/>
            <a:headEnd type="none" w="sm" len="sm"/>
            <a:tailEnd type="none" w="sm" len="sm"/>
          </a:ln>
        </p:spPr>
        <p:txBody>
          <a:bodyPr wrap="none"/>
          <a:lstStyle/>
          <a:p>
            <a:endParaRPr lang="zh-CN" altLang="en-US"/>
          </a:p>
        </p:txBody>
      </p:sp>
      <p:sp>
        <p:nvSpPr>
          <p:cNvPr id="14367" name="下箭头 40"/>
          <p:cNvSpPr>
            <a:spLocks noChangeArrowheads="1"/>
          </p:cNvSpPr>
          <p:nvPr/>
        </p:nvSpPr>
        <p:spPr bwMode="auto">
          <a:xfrm rot="5400000">
            <a:off x="9207699" y="3574678"/>
            <a:ext cx="269875" cy="285750"/>
          </a:xfrm>
          <a:prstGeom prst="downArrow">
            <a:avLst>
              <a:gd name="adj1" fmla="val 57046"/>
              <a:gd name="adj2" fmla="val 50137"/>
            </a:avLst>
          </a:prstGeom>
          <a:solidFill>
            <a:schemeClr val="accent1"/>
          </a:solidFill>
          <a:ln w="12700" cap="sq" algn="ctr">
            <a:solidFill>
              <a:schemeClr val="tx1"/>
            </a:solidFill>
            <a:round/>
            <a:headEnd type="none" w="sm" len="sm"/>
            <a:tailEnd type="none" w="sm" len="sm"/>
          </a:ln>
        </p:spPr>
        <p:txBody>
          <a:bodyPr wrap="none"/>
          <a:lstStyle/>
          <a:p>
            <a:endParaRPr lang="zh-CN" altLang="en-US"/>
          </a:p>
        </p:txBody>
      </p:sp>
      <p:sp>
        <p:nvSpPr>
          <p:cNvPr id="42" name="Rectangle 4"/>
          <p:cNvSpPr>
            <a:spLocks noChangeArrowheads="1"/>
          </p:cNvSpPr>
          <p:nvPr/>
        </p:nvSpPr>
        <p:spPr bwMode="auto">
          <a:xfrm>
            <a:off x="4738689" y="2266137"/>
            <a:ext cx="2357437" cy="1143000"/>
          </a:xfrm>
          <a:prstGeom prst="rect">
            <a:avLst/>
          </a:prstGeom>
          <a:noFill/>
          <a:ln w="9525">
            <a:solidFill>
              <a:srgbClr val="FF0000"/>
            </a:solidFill>
            <a:prstDash val="dash"/>
            <a:miter lim="800000"/>
            <a:headEnd/>
            <a:tailEnd/>
          </a:ln>
          <a:effectLst/>
        </p:spPr>
        <p:txBody>
          <a:bodyPr/>
          <a:lstStyle/>
          <a:p>
            <a:pPr marL="342900" indent="-342900">
              <a:lnSpc>
                <a:spcPct val="150000"/>
              </a:lnSpc>
              <a:spcBef>
                <a:spcPct val="20000"/>
              </a:spcBef>
              <a:defRPr/>
            </a:pPr>
            <a:r>
              <a:rPr lang="zh-CN" altLang="en-US" sz="2000" b="1" u="sng" dirty="0">
                <a:solidFill>
                  <a:srgbClr val="000000"/>
                </a:solidFill>
                <a:effectLst>
                  <a:outerShdw blurRad="38100" dist="38100" dir="2700000" algn="tl">
                    <a:srgbClr val="C0C0C0"/>
                  </a:outerShdw>
                </a:effectLst>
                <a:latin typeface="宋体" pitchFamily="2" charset="-122"/>
                <a:ea typeface="宋体" pitchFamily="2" charset="-122"/>
              </a:rPr>
              <a:t>类间离散度尽量大</a:t>
            </a:r>
            <a:endParaRPr lang="en-US" altLang="zh-CN" sz="2000" b="1" u="sng" dirty="0">
              <a:solidFill>
                <a:srgbClr val="000000"/>
              </a:solidFill>
              <a:effectLst>
                <a:outerShdw blurRad="38100" dist="38100" dir="2700000" algn="tl">
                  <a:srgbClr val="C0C0C0"/>
                </a:outerShdw>
              </a:effectLst>
              <a:latin typeface="宋体" pitchFamily="2" charset="-122"/>
              <a:ea typeface="宋体" pitchFamily="2" charset="-122"/>
            </a:endParaRPr>
          </a:p>
          <a:p>
            <a:pPr marL="342900" indent="-342900">
              <a:lnSpc>
                <a:spcPct val="150000"/>
              </a:lnSpc>
              <a:spcBef>
                <a:spcPct val="20000"/>
              </a:spcBef>
              <a:defRPr/>
            </a:pPr>
            <a:r>
              <a:rPr lang="zh-CN" altLang="en-US" sz="2000" b="1" u="sng" dirty="0">
                <a:solidFill>
                  <a:srgbClr val="000000"/>
                </a:solidFill>
                <a:effectLst>
                  <a:outerShdw blurRad="38100" dist="38100" dir="2700000" algn="tl">
                    <a:srgbClr val="C0C0C0"/>
                  </a:outerShdw>
                </a:effectLst>
                <a:latin typeface="宋体" pitchFamily="2" charset="-122"/>
                <a:ea typeface="宋体" pitchFamily="2" charset="-122"/>
              </a:rPr>
              <a:t>类内离散度尽量小</a:t>
            </a:r>
            <a:endParaRPr lang="zh-CN" altLang="en-US" sz="2000" b="1" dirty="0">
              <a:solidFill>
                <a:srgbClr val="000000"/>
              </a:solidFill>
              <a:latin typeface="宋体" pitchFamily="2" charset="-122"/>
              <a:ea typeface="宋体" pitchFamily="2" charset="-122"/>
            </a:endParaRPr>
          </a:p>
        </p:txBody>
      </p:sp>
      <p:pic>
        <p:nvPicPr>
          <p:cNvPr id="46"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19536" y="2044408"/>
            <a:ext cx="2160240" cy="55427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92144" y="1556793"/>
            <a:ext cx="1641664" cy="107065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991544" y="2782639"/>
            <a:ext cx="1532734" cy="104638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368492" y="2944236"/>
            <a:ext cx="1860364" cy="99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727848" y="3892432"/>
            <a:ext cx="2111438" cy="952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内容占位符 2"/>
          <p:cNvSpPr>
            <a:spLocks noGrp="1"/>
          </p:cNvSpPr>
          <p:nvPr>
            <p:ph idx="1"/>
          </p:nvPr>
        </p:nvSpPr>
        <p:spPr>
          <a:xfrm>
            <a:off x="1703512" y="5129808"/>
            <a:ext cx="8587680" cy="1539552"/>
          </a:xfrm>
        </p:spPr>
        <p:txBody>
          <a:bodyPr/>
          <a:lstStyle/>
          <a:p>
            <a:pPr marL="0" indent="0">
              <a:lnSpc>
                <a:spcPct val="120000"/>
              </a:lnSpc>
              <a:buNone/>
            </a:pPr>
            <a:r>
              <a:rPr lang="zh-CN" altLang="en-US" sz="2400" b="1" dirty="0">
                <a:latin typeface="宋体" pitchFamily="2" charset="-122"/>
                <a:ea typeface="宋体" pitchFamily="2" charset="-122"/>
              </a:rPr>
              <a:t>特点：直观，易于实现（用样本计算），较常用。</a:t>
            </a:r>
          </a:p>
          <a:p>
            <a:pPr marL="0" indent="0">
              <a:lnSpc>
                <a:spcPct val="120000"/>
              </a:lnSpc>
              <a:spcBef>
                <a:spcPts val="0"/>
              </a:spcBef>
              <a:buNone/>
            </a:pPr>
            <a:r>
              <a:rPr lang="zh-CN" altLang="en-US" sz="2400" b="1" dirty="0">
                <a:latin typeface="宋体" pitchFamily="2" charset="-122"/>
                <a:ea typeface="宋体" pitchFamily="2" charset="-122"/>
              </a:rPr>
              <a:t>    不能确切表明各类分布重叠情况，与错误率无直接联系。</a:t>
            </a:r>
          </a:p>
          <a:p>
            <a:pPr marL="0" indent="0">
              <a:lnSpc>
                <a:spcPct val="120000"/>
              </a:lnSpc>
              <a:spcBef>
                <a:spcPts val="0"/>
              </a:spcBef>
              <a:buNone/>
            </a:pPr>
            <a:r>
              <a:rPr lang="zh-CN" altLang="en-US" sz="2400" b="1" dirty="0">
                <a:latin typeface="宋体" pitchFamily="2" charset="-122"/>
                <a:ea typeface="宋体" pitchFamily="2" charset="-122"/>
              </a:rPr>
              <a:t>    当各类协方差相差不大时，用这些判据较好。</a:t>
            </a:r>
            <a:endParaRPr lang="zh-CN" altLang="en-US" dirty="0"/>
          </a:p>
        </p:txBody>
      </p:sp>
      <p:sp>
        <p:nvSpPr>
          <p:cNvPr id="51" name="矩形 50"/>
          <p:cNvSpPr/>
          <p:nvPr/>
        </p:nvSpPr>
        <p:spPr>
          <a:xfrm rot="1063249">
            <a:off x="6901201" y="4304142"/>
            <a:ext cx="1816523" cy="369332"/>
          </a:xfrm>
          <a:prstGeom prst="rect">
            <a:avLst/>
          </a:prstGeom>
        </p:spPr>
        <p:txBody>
          <a:bodyPr wrap="none">
            <a:spAutoFit/>
          </a:bodyPr>
          <a:lstStyle/>
          <a:p>
            <a:r>
              <a:rPr lang="en-US" altLang="zh-CN" b="1" dirty="0" smtClean="0">
                <a:solidFill>
                  <a:srgbClr val="FF0000"/>
                </a:solidFill>
                <a:latin typeface="宋体" pitchFamily="2" charset="-122"/>
                <a:ea typeface="宋体" pitchFamily="2" charset="-122"/>
              </a:rPr>
              <a:t>Fisher</a:t>
            </a:r>
            <a:r>
              <a:rPr lang="zh-CN" altLang="en-US" b="1" dirty="0" smtClean="0">
                <a:solidFill>
                  <a:srgbClr val="FF0000"/>
                </a:solidFill>
                <a:latin typeface="宋体" pitchFamily="2" charset="-122"/>
                <a:ea typeface="宋体" pitchFamily="2" charset="-122"/>
              </a:rPr>
              <a:t>准则函数</a:t>
            </a:r>
            <a:endParaRPr lang="zh-CN" altLang="en-US" dirty="0">
              <a:solidFill>
                <a:srgbClr val="FF0000"/>
              </a:solidFill>
            </a:endParaRPr>
          </a:p>
        </p:txBody>
      </p:sp>
      <p:sp>
        <p:nvSpPr>
          <p:cNvPr id="35" name="灯片编号占位符 34"/>
          <p:cNvSpPr>
            <a:spLocks noGrp="1"/>
          </p:cNvSpPr>
          <p:nvPr>
            <p:ph type="sldNum" sz="quarter" idx="11"/>
          </p:nvPr>
        </p:nvSpPr>
        <p:spPr/>
        <p:txBody>
          <a:bodyPr/>
          <a:lstStyle/>
          <a:p>
            <a:pPr>
              <a:defRPr/>
            </a:pPr>
            <a:fld id="{31E287EE-1289-4991-82CE-EFE584F53F4F}" type="slidenum">
              <a:rPr lang="en-US" altLang="zh-CN" smtClean="0"/>
              <a:pPr>
                <a:defRPr/>
              </a:pPr>
              <a:t>11</a:t>
            </a:fld>
            <a:endParaRPr lang="en-US" altLang="zh-CN" dirty="0"/>
          </a:p>
        </p:txBody>
      </p:sp>
      <p:sp>
        <p:nvSpPr>
          <p:cNvPr id="37" name="标题 1"/>
          <p:cNvSpPr>
            <a:spLocks noGrp="1"/>
          </p:cNvSpPr>
          <p:nvPr>
            <p:ph type="title"/>
          </p:nvPr>
        </p:nvSpPr>
        <p:spPr>
          <a:xfrm>
            <a:off x="1823234" y="182054"/>
            <a:ext cx="8247270" cy="563563"/>
          </a:xfrm>
        </p:spPr>
        <p:txBody>
          <a:bodyPr/>
          <a:lstStyle/>
          <a:p>
            <a:r>
              <a:rPr lang="en-US" altLang="zh-CN" sz="2600" dirty="0" smtClean="0"/>
              <a:t>5.1.1 </a:t>
            </a:r>
            <a:r>
              <a:rPr lang="zh-CN" altLang="en-US" sz="2600" dirty="0"/>
              <a:t>基于类内</a:t>
            </a:r>
            <a:r>
              <a:rPr lang="en-US" altLang="zh-CN" sz="2600" dirty="0">
                <a:latin typeface="Bahnschrift SemiBold" panose="020B0502040204020203" pitchFamily="34" charset="0"/>
              </a:rPr>
              <a:t>(</a:t>
            </a:r>
            <a:r>
              <a:rPr lang="en-US" altLang="zh-CN" sz="2600" b="0" dirty="0">
                <a:latin typeface="Bahnschrift SemiBold" panose="020B0502040204020203" pitchFamily="34" charset="0"/>
                <a:ea typeface="-apple-system"/>
              </a:rPr>
              <a:t>within</a:t>
            </a:r>
            <a:r>
              <a:rPr lang="zh-CN" altLang="zh-CN" sz="2600" b="0" dirty="0">
                <a:latin typeface="Bahnschrift SemiBold" panose="020B0502040204020203" pitchFamily="34" charset="0"/>
                <a:ea typeface="-apple-system"/>
              </a:rPr>
              <a:t>−class</a:t>
            </a:r>
            <a:r>
              <a:rPr lang="en-US" altLang="zh-CN" sz="2600" dirty="0">
                <a:latin typeface="Bahnschrift SemiBold" panose="020B0502040204020203" pitchFamily="34" charset="0"/>
              </a:rPr>
              <a:t>)</a:t>
            </a:r>
            <a:r>
              <a:rPr lang="zh-CN" altLang="en-US" sz="2600" dirty="0"/>
              <a:t>类间</a:t>
            </a:r>
            <a:r>
              <a:rPr lang="en-US" altLang="zh-CN" sz="2600" dirty="0">
                <a:latin typeface="Bahnschrift SemiBold" panose="020B0502040204020203" pitchFamily="34" charset="0"/>
              </a:rPr>
              <a:t>(</a:t>
            </a:r>
            <a:r>
              <a:rPr lang="en-US" altLang="zh-CN" sz="2600" b="0" dirty="0">
                <a:latin typeface="Bahnschrift SemiBold" panose="020B0502040204020203" pitchFamily="34" charset="0"/>
                <a:ea typeface="MathJax_Math-italic"/>
              </a:rPr>
              <a:t>between</a:t>
            </a:r>
            <a:r>
              <a:rPr lang="zh-CN" altLang="zh-CN" sz="2600" b="0" dirty="0">
                <a:latin typeface="Bahnschrift SemiBold" panose="020B0502040204020203" pitchFamily="34" charset="0"/>
                <a:ea typeface="MathJax_Main"/>
              </a:rPr>
              <a:t>−</a:t>
            </a:r>
            <a:r>
              <a:rPr lang="zh-CN" altLang="zh-CN" sz="2600" b="0" dirty="0">
                <a:latin typeface="Bahnschrift SemiBold" panose="020B0502040204020203" pitchFamily="34" charset="0"/>
                <a:ea typeface="MathJax_Math-italic"/>
              </a:rPr>
              <a:t>class</a:t>
            </a:r>
            <a:r>
              <a:rPr lang="en-US" altLang="zh-CN" sz="2600" b="0" dirty="0">
                <a:latin typeface="Bahnschrift SemiBold" panose="020B0502040204020203" pitchFamily="34" charset="0"/>
                <a:ea typeface="MathJax_Math-italic"/>
              </a:rPr>
              <a:t>)</a:t>
            </a:r>
            <a:br>
              <a:rPr lang="en-US" altLang="zh-CN" sz="2600" b="0" dirty="0">
                <a:latin typeface="Bahnschrift SemiBold" panose="020B0502040204020203" pitchFamily="34" charset="0"/>
                <a:ea typeface="MathJax_Math-italic"/>
              </a:rPr>
            </a:br>
            <a:r>
              <a:rPr lang="en-US" altLang="zh-CN" sz="2600" b="0" dirty="0">
                <a:latin typeface="Bahnschrift SemiBold" panose="020B0502040204020203" pitchFamily="34" charset="0"/>
                <a:ea typeface="MathJax_Math-italic"/>
              </a:rPr>
              <a:t>             </a:t>
            </a:r>
            <a:r>
              <a:rPr lang="zh-CN" altLang="en-US" sz="2600" dirty="0"/>
              <a:t>距离的可分性判据</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7" name="Picture 9" descr="fig8-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8088" y="2564904"/>
            <a:ext cx="3779912" cy="4097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828800" y="152401"/>
            <a:ext cx="7939608" cy="563563"/>
          </a:xfrm>
        </p:spPr>
        <p:txBody>
          <a:bodyPr/>
          <a:lstStyle/>
          <a:p>
            <a:r>
              <a:rPr lang="en-US" altLang="zh-CN" sz="2800" dirty="0" smtClean="0"/>
              <a:t>5.1.2 </a:t>
            </a:r>
            <a:r>
              <a:rPr lang="zh-CN" altLang="en-US" sz="2800" dirty="0"/>
              <a:t>基于概率分布</a:t>
            </a:r>
            <a:r>
              <a:rPr lang="en-US" altLang="zh-CN" sz="2800" dirty="0">
                <a:latin typeface="Bahnschrift SemiBold" panose="020B0502040204020203" pitchFamily="34" charset="0"/>
              </a:rPr>
              <a:t>(</a:t>
            </a:r>
            <a:r>
              <a:rPr lang="en-US" altLang="zh-CN" sz="2800" b="0" dirty="0">
                <a:latin typeface="Bahnschrift SemiBold" panose="020B0502040204020203" pitchFamily="34" charset="0"/>
              </a:rPr>
              <a:t>Probability Distribution</a:t>
            </a:r>
            <a:r>
              <a:rPr lang="en-US" altLang="zh-CN" sz="2800" dirty="0">
                <a:latin typeface="Bahnschrift SemiBold" panose="020B0502040204020203" pitchFamily="34" charset="0"/>
              </a:rPr>
              <a:t>)</a:t>
            </a:r>
            <a:br>
              <a:rPr lang="en-US" altLang="zh-CN" sz="2800" dirty="0">
                <a:latin typeface="Bahnschrift SemiBold" panose="020B0502040204020203" pitchFamily="34" charset="0"/>
              </a:rPr>
            </a:br>
            <a:r>
              <a:rPr lang="en-US" altLang="zh-CN" sz="2800" dirty="0">
                <a:latin typeface="Bahnschrift SemiBold" panose="020B0502040204020203" pitchFamily="34" charset="0"/>
              </a:rPr>
              <a:t>             </a:t>
            </a:r>
            <a:r>
              <a:rPr lang="zh-CN" altLang="en-US" sz="2800" dirty="0"/>
              <a:t>的可分性判据</a:t>
            </a:r>
          </a:p>
        </p:txBody>
      </p:sp>
      <p:sp>
        <p:nvSpPr>
          <p:cNvPr id="3" name="内容占位符 2"/>
          <p:cNvSpPr>
            <a:spLocks noGrp="1"/>
          </p:cNvSpPr>
          <p:nvPr>
            <p:ph idx="1"/>
          </p:nvPr>
        </p:nvSpPr>
        <p:spPr/>
        <p:txBody>
          <a:bodyPr/>
          <a:lstStyle/>
          <a:p>
            <a:pPr marL="0" indent="0">
              <a:lnSpc>
                <a:spcPct val="150000"/>
              </a:lnSpc>
              <a:spcBef>
                <a:spcPts val="0"/>
              </a:spcBef>
              <a:buNone/>
            </a:pPr>
            <a:r>
              <a:rPr lang="zh-CN" altLang="en-US" sz="2400" b="1" dirty="0">
                <a:latin typeface="宋体" pitchFamily="2" charset="-122"/>
                <a:ea typeface="宋体" pitchFamily="2" charset="-122"/>
              </a:rPr>
              <a:t>考查两类分布密度</a:t>
            </a:r>
            <a:r>
              <a:rPr lang="en-US" altLang="zh-CN" sz="2400" i="1" dirty="0">
                <a:latin typeface="Bahnschrift SemiBold" panose="020B0502040204020203" pitchFamily="34" charset="0"/>
                <a:ea typeface="宋体" pitchFamily="2" charset="-122"/>
              </a:rPr>
              <a:t>(Distribution Density)</a:t>
            </a:r>
            <a:r>
              <a:rPr lang="zh-CN" altLang="en-US" sz="2400" b="1" dirty="0">
                <a:latin typeface="宋体" pitchFamily="2" charset="-122"/>
                <a:ea typeface="宋体" pitchFamily="2" charset="-122"/>
              </a:rPr>
              <a:t>之间的交叠程度</a:t>
            </a:r>
          </a:p>
          <a:p>
            <a:pPr marL="0" indent="0">
              <a:lnSpc>
                <a:spcPct val="150000"/>
              </a:lnSpc>
              <a:spcBef>
                <a:spcPts val="0"/>
              </a:spcBef>
              <a:buNone/>
            </a:pPr>
            <a:r>
              <a:rPr lang="zh-CN" altLang="en-US" sz="2400" b="1" dirty="0">
                <a:latin typeface="宋体" pitchFamily="2" charset="-122"/>
                <a:ea typeface="宋体" pitchFamily="2" charset="-122"/>
              </a:rPr>
              <a:t>定义：两个密度函数之间的距离：</a:t>
            </a:r>
          </a:p>
          <a:p>
            <a:pPr marL="0" indent="0">
              <a:lnSpc>
                <a:spcPct val="150000"/>
              </a:lnSpc>
              <a:spcBef>
                <a:spcPts val="0"/>
              </a:spcBef>
              <a:buNone/>
            </a:pPr>
            <a:r>
              <a:rPr lang="zh-CN" altLang="en-US" sz="2400" b="1" dirty="0">
                <a:latin typeface="宋体" pitchFamily="2" charset="-122"/>
                <a:ea typeface="宋体" pitchFamily="2" charset="-122"/>
              </a:rPr>
              <a:t> </a:t>
            </a:r>
          </a:p>
          <a:p>
            <a:pPr marL="0" indent="0">
              <a:lnSpc>
                <a:spcPct val="150000"/>
              </a:lnSpc>
              <a:spcBef>
                <a:spcPts val="0"/>
              </a:spcBef>
              <a:buNone/>
            </a:pPr>
            <a:r>
              <a:rPr lang="zh-CN" altLang="en-US" sz="2400" b="1" dirty="0">
                <a:latin typeface="宋体" pitchFamily="2" charset="-122"/>
                <a:ea typeface="宋体" pitchFamily="2" charset="-122"/>
              </a:rPr>
              <a:t>它必须满足</a:t>
            </a:r>
            <a:r>
              <a:rPr lang="en-US" altLang="zh-CN" sz="2400" b="1" dirty="0">
                <a:latin typeface="宋体" pitchFamily="2" charset="-122"/>
                <a:ea typeface="宋体" pitchFamily="2" charset="-122"/>
              </a:rPr>
              <a:t>4</a:t>
            </a:r>
            <a:r>
              <a:rPr lang="zh-CN" altLang="en-US" sz="2400" b="1" dirty="0">
                <a:latin typeface="宋体" pitchFamily="2" charset="-122"/>
                <a:ea typeface="宋体" pitchFamily="2" charset="-122"/>
              </a:rPr>
              <a:t>个条件：</a:t>
            </a:r>
          </a:p>
          <a:p>
            <a:pPr marL="0" indent="0">
              <a:lnSpc>
                <a:spcPct val="150000"/>
              </a:lnSpc>
              <a:spcBef>
                <a:spcPts val="0"/>
              </a:spcBef>
              <a:buNone/>
            </a:pPr>
            <a:r>
              <a:rPr lang="en-US" altLang="zh-CN" sz="2400" b="1" dirty="0">
                <a:latin typeface="宋体" pitchFamily="2" charset="-122"/>
                <a:ea typeface="宋体" pitchFamily="2" charset="-122"/>
              </a:rPr>
              <a:t>1.  </a:t>
            </a:r>
          </a:p>
          <a:p>
            <a:pPr marL="0" indent="0">
              <a:lnSpc>
                <a:spcPct val="150000"/>
              </a:lnSpc>
              <a:spcBef>
                <a:spcPts val="0"/>
              </a:spcBef>
              <a:buNone/>
            </a:pPr>
            <a:r>
              <a:rPr lang="en-US" altLang="zh-CN" sz="2400" b="1" dirty="0">
                <a:latin typeface="宋体" pitchFamily="2" charset="-122"/>
                <a:ea typeface="宋体" pitchFamily="2" charset="-122"/>
              </a:rPr>
              <a:t>2. </a:t>
            </a:r>
            <a:r>
              <a:rPr lang="zh-CN" altLang="en-US" sz="2400" b="1" dirty="0">
                <a:latin typeface="宋体" pitchFamily="2" charset="-122"/>
                <a:ea typeface="宋体" pitchFamily="2" charset="-122"/>
              </a:rPr>
              <a:t>若                         ，</a:t>
            </a:r>
            <a:endParaRPr lang="en-US" altLang="zh-CN" sz="2400" b="1" dirty="0">
              <a:latin typeface="宋体" pitchFamily="2" charset="-122"/>
              <a:ea typeface="宋体" pitchFamily="2" charset="-122"/>
            </a:endParaRPr>
          </a:p>
          <a:p>
            <a:pPr marL="0" indent="0">
              <a:lnSpc>
                <a:spcPct val="150000"/>
              </a:lnSpc>
              <a:spcBef>
                <a:spcPts val="0"/>
              </a:spcBef>
              <a:buNone/>
            </a:pPr>
            <a:r>
              <a:rPr lang="zh-CN" altLang="en-US" sz="2400" b="1" dirty="0">
                <a:latin typeface="宋体" pitchFamily="2" charset="-122"/>
                <a:ea typeface="宋体" pitchFamily="2" charset="-122"/>
              </a:rPr>
              <a:t>   则 	   完全不重叠</a:t>
            </a:r>
          </a:p>
          <a:p>
            <a:pPr marL="0" indent="0">
              <a:lnSpc>
                <a:spcPct val="150000"/>
              </a:lnSpc>
              <a:spcBef>
                <a:spcPts val="0"/>
              </a:spcBef>
              <a:buNone/>
            </a:pPr>
            <a:r>
              <a:rPr lang="en-US" altLang="zh-CN" sz="2400" b="1" dirty="0">
                <a:latin typeface="宋体" pitchFamily="2" charset="-122"/>
                <a:ea typeface="宋体" pitchFamily="2" charset="-122"/>
              </a:rPr>
              <a:t>3. </a:t>
            </a:r>
            <a:r>
              <a:rPr lang="zh-CN" altLang="en-US" sz="2400" b="1" dirty="0">
                <a:latin typeface="宋体" pitchFamily="2" charset="-122"/>
                <a:ea typeface="宋体" pitchFamily="2" charset="-122"/>
              </a:rPr>
              <a:t>若                    ，</a:t>
            </a:r>
            <a:endParaRPr lang="en-US" altLang="zh-CN" sz="2400" b="1" dirty="0">
              <a:latin typeface="宋体" pitchFamily="2" charset="-122"/>
              <a:ea typeface="宋体" pitchFamily="2" charset="-122"/>
            </a:endParaRPr>
          </a:p>
          <a:p>
            <a:pPr marL="0" indent="0">
              <a:lnSpc>
                <a:spcPct val="150000"/>
              </a:lnSpc>
              <a:spcBef>
                <a:spcPts val="0"/>
              </a:spcBef>
              <a:buNone/>
            </a:pPr>
            <a:r>
              <a:rPr lang="zh-CN" altLang="en-US" sz="2400" b="1" dirty="0">
                <a:latin typeface="宋体" pitchFamily="2" charset="-122"/>
                <a:ea typeface="宋体" pitchFamily="2" charset="-122"/>
              </a:rPr>
              <a:t>   则 	完全重叠</a:t>
            </a:r>
            <a:endParaRPr lang="en-US" altLang="zh-CN" sz="2400" b="1" dirty="0">
              <a:latin typeface="宋体" pitchFamily="2" charset="-122"/>
              <a:ea typeface="宋体" pitchFamily="2" charset="-122"/>
            </a:endParaRPr>
          </a:p>
          <a:p>
            <a:pPr marL="0" indent="0">
              <a:lnSpc>
                <a:spcPct val="150000"/>
              </a:lnSpc>
              <a:spcBef>
                <a:spcPts val="0"/>
              </a:spcBef>
              <a:buNone/>
            </a:pPr>
            <a:r>
              <a:rPr lang="en-US" altLang="zh-CN" sz="2400" b="1" dirty="0">
                <a:solidFill>
                  <a:srgbClr val="000000"/>
                </a:solidFill>
                <a:latin typeface="楷体_GB2312" pitchFamily="49" charset="-122"/>
                <a:ea typeface="楷体_GB2312" pitchFamily="49" charset="-122"/>
              </a:rPr>
              <a:t>4. </a:t>
            </a:r>
            <a:r>
              <a:rPr lang="zh-CN" altLang="en-US" sz="2400" b="1" dirty="0">
                <a:solidFill>
                  <a:srgbClr val="000000"/>
                </a:solidFill>
                <a:latin typeface="楷体_GB2312" pitchFamily="49" charset="-122"/>
                <a:ea typeface="楷体_GB2312" pitchFamily="49" charset="-122"/>
              </a:rPr>
              <a:t>相对于两个概密具有</a:t>
            </a:r>
            <a:r>
              <a:rPr lang="zh-CN" altLang="en-US" sz="2400" b="1" dirty="0">
                <a:solidFill>
                  <a:srgbClr val="000000"/>
                </a:solidFill>
                <a:ea typeface="楷体_GB2312" pitchFamily="49" charset="-122"/>
              </a:rPr>
              <a:t>“</a:t>
            </a:r>
            <a:r>
              <a:rPr lang="zh-CN" altLang="en-US" sz="2400" b="1" dirty="0">
                <a:solidFill>
                  <a:srgbClr val="000000"/>
                </a:solidFill>
                <a:latin typeface="楷体_GB2312" pitchFamily="49" charset="-122"/>
                <a:ea typeface="楷体_GB2312" pitchFamily="49" charset="-122"/>
              </a:rPr>
              <a:t>对称性</a:t>
            </a:r>
            <a:r>
              <a:rPr lang="zh-CN" altLang="en-US" sz="2400" b="1" dirty="0">
                <a:solidFill>
                  <a:srgbClr val="000000"/>
                </a:solidFill>
                <a:ea typeface="楷体_GB2312" pitchFamily="49" charset="-122"/>
              </a:rPr>
              <a:t>”</a:t>
            </a:r>
            <a:r>
              <a:rPr lang="zh-CN" altLang="en-US" sz="2400" b="1" dirty="0">
                <a:solidFill>
                  <a:srgbClr val="000000"/>
                </a:solidFill>
                <a:latin typeface="楷体_GB2312" pitchFamily="49" charset="-122"/>
                <a:ea typeface="楷体_GB2312" pitchFamily="49" charset="-122"/>
              </a:rPr>
              <a:t>。</a:t>
            </a:r>
            <a:endParaRPr lang="zh-CN" altLang="en-US" sz="2400" b="1" dirty="0">
              <a:solidFill>
                <a:srgbClr val="000000"/>
              </a:solidFill>
            </a:endParaRPr>
          </a:p>
          <a:p>
            <a:pPr marL="0" indent="0">
              <a:lnSpc>
                <a:spcPct val="150000"/>
              </a:lnSpc>
              <a:spcBef>
                <a:spcPts val="0"/>
              </a:spcBef>
              <a:buNone/>
            </a:pPr>
            <a:endParaRPr lang="zh-CN" altLang="en-US" sz="2400" b="1" dirty="0">
              <a:solidFill>
                <a:srgbClr val="000000"/>
              </a:solidFill>
            </a:endParaRPr>
          </a:p>
          <a:p>
            <a:pPr marL="0" indent="0">
              <a:lnSpc>
                <a:spcPct val="150000"/>
              </a:lnSpc>
              <a:spcBef>
                <a:spcPts val="0"/>
              </a:spcBef>
              <a:buNone/>
            </a:pPr>
            <a:endParaRPr lang="zh-CN" altLang="en-US" sz="2400" b="1" dirty="0">
              <a:latin typeface="宋体" pitchFamily="2" charset="-122"/>
              <a:ea typeface="宋体" pitchFamily="2" charset="-122"/>
            </a:endParaRPr>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12</a:t>
            </a:fld>
            <a:endParaRPr lang="en-US" altLang="zh-CN" dirty="0"/>
          </a:p>
        </p:txBody>
      </p:sp>
      <p:sp>
        <p:nvSpPr>
          <p:cNvPr id="5" name="Rectangle 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829626100"/>
              </p:ext>
            </p:extLst>
          </p:nvPr>
        </p:nvGraphicFramePr>
        <p:xfrm>
          <a:off x="1991544" y="2215577"/>
          <a:ext cx="4968552" cy="565351"/>
        </p:xfrm>
        <a:graphic>
          <a:graphicData uri="http://schemas.openxmlformats.org/presentationml/2006/ole">
            <mc:AlternateContent xmlns:mc="http://schemas.openxmlformats.org/markup-compatibility/2006">
              <mc:Choice xmlns:v="urn:schemas-microsoft-com:vml" Requires="v">
                <p:oleObj spid="_x0000_s43168" name="Equation" r:id="rId4" imgW="2438400" imgH="279400" progId="Equation.DSMT4">
                  <p:embed/>
                </p:oleObj>
              </mc:Choice>
              <mc:Fallback>
                <p:oleObj name="Equation" r:id="rId4" imgW="2438400" imgH="279400" progId="Equation.DSMT4">
                  <p:embed/>
                  <p:pic>
                    <p:nvPicPr>
                      <p:cNvPr id="0" name="Picture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1544" y="2215577"/>
                        <a:ext cx="4968552" cy="565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301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5440" y="3424702"/>
            <a:ext cx="792088" cy="42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43472" y="3861049"/>
            <a:ext cx="3733832" cy="45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71464" y="4492194"/>
            <a:ext cx="1362178" cy="52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614576411"/>
              </p:ext>
            </p:extLst>
          </p:nvPr>
        </p:nvGraphicFramePr>
        <p:xfrm>
          <a:off x="1271464" y="5013176"/>
          <a:ext cx="3093786" cy="456702"/>
        </p:xfrm>
        <a:graphic>
          <a:graphicData uri="http://schemas.openxmlformats.org/presentationml/2006/ole">
            <mc:AlternateContent xmlns:mc="http://schemas.openxmlformats.org/markup-compatibility/2006">
              <mc:Choice xmlns:v="urn:schemas-microsoft-com:vml" Requires="v">
                <p:oleObj spid="_x0000_s43169" name="Equation" r:id="rId9" imgW="1473200" imgH="215900" progId="Equation.DSMT4">
                  <p:embed/>
                </p:oleObj>
              </mc:Choice>
              <mc:Fallback>
                <p:oleObj name="Equation" r:id="rId9" imgW="1473200" imgH="215900" progId="Equation.DSMT4">
                  <p:embed/>
                  <p:pic>
                    <p:nvPicPr>
                      <p:cNvPr id="0" name="Picture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1464" y="5013176"/>
                        <a:ext cx="3093786" cy="4567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3016" name="Picture 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343473" y="5589241"/>
            <a:ext cx="858801" cy="450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rot="923455">
            <a:off x="7688043" y="1820962"/>
            <a:ext cx="2520280" cy="646331"/>
          </a:xfrm>
          <a:prstGeom prst="rect">
            <a:avLst/>
          </a:prstGeom>
        </p:spPr>
        <p:txBody>
          <a:bodyPr wrap="square">
            <a:spAutoFit/>
          </a:bodyPr>
          <a:lstStyle/>
          <a:p>
            <a:r>
              <a:rPr lang="zh-CN" altLang="en-US" b="1" dirty="0" smtClean="0">
                <a:solidFill>
                  <a:srgbClr val="FF0000"/>
                </a:solidFill>
                <a:latin typeface="楷体_GB2312" pitchFamily="49" charset="-122"/>
                <a:ea typeface="楷体_GB2312" pitchFamily="49" charset="-122"/>
              </a:rPr>
              <a:t>所谓重叠程度是指两个概密函数相似的程度</a:t>
            </a:r>
            <a:endParaRPr lang="zh-CN" altLang="en-US" dirty="0">
              <a:solidFill>
                <a:srgbClr val="FF0000"/>
              </a:solidFill>
            </a:endParaRPr>
          </a:p>
        </p:txBody>
      </p:sp>
    </p:spTree>
    <p:extLst>
      <p:ext uri="{BB962C8B-B14F-4D97-AF65-F5344CB8AC3E}">
        <p14:creationId xmlns:p14="http://schemas.microsoft.com/office/powerpoint/2010/main" val="3654794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50000"/>
              </a:lnSpc>
              <a:spcBef>
                <a:spcPts val="0"/>
              </a:spcBef>
              <a:buNone/>
            </a:pPr>
            <a:r>
              <a:rPr lang="zh-CN" altLang="en-US" sz="2400" b="1" dirty="0">
                <a:latin typeface="宋体" pitchFamily="2" charset="-122"/>
                <a:ea typeface="宋体" pitchFamily="2" charset="-122"/>
              </a:rPr>
              <a:t>具体定义有多种：</a:t>
            </a:r>
          </a:p>
          <a:p>
            <a:pPr>
              <a:lnSpc>
                <a:spcPct val="150000"/>
              </a:lnSpc>
              <a:spcBef>
                <a:spcPts val="0"/>
              </a:spcBef>
              <a:buFont typeface="Wingdings" pitchFamily="2" charset="2"/>
              <a:buChar char="l"/>
            </a:pPr>
            <a:r>
              <a:rPr lang="en-US" altLang="zh-CN" sz="2400" b="1" dirty="0">
                <a:solidFill>
                  <a:srgbClr val="FF0000"/>
                </a:solidFill>
                <a:latin typeface="Times New Roman" pitchFamily="18" charset="0"/>
                <a:ea typeface="宋体" pitchFamily="2" charset="-122"/>
                <a:cs typeface="Times New Roman" pitchFamily="18" charset="0"/>
              </a:rPr>
              <a:t>Bhattacharyya</a:t>
            </a:r>
            <a:r>
              <a:rPr lang="zh-CN" altLang="en-US" sz="2400" b="1" dirty="0">
                <a:solidFill>
                  <a:srgbClr val="FF0000"/>
                </a:solidFill>
                <a:latin typeface="Times New Roman" pitchFamily="18" charset="0"/>
                <a:ea typeface="宋体" pitchFamily="2" charset="-122"/>
                <a:cs typeface="Times New Roman" pitchFamily="18" charset="0"/>
              </a:rPr>
              <a:t>距离</a:t>
            </a:r>
          </a:p>
          <a:p>
            <a:pPr marL="0" indent="0">
              <a:lnSpc>
                <a:spcPct val="150000"/>
              </a:lnSpc>
              <a:spcBef>
                <a:spcPts val="0"/>
              </a:spcBef>
              <a:buNone/>
            </a:pPr>
            <a:r>
              <a:rPr lang="zh-CN" altLang="en-US" sz="2400" b="1" dirty="0">
                <a:latin typeface="宋体" pitchFamily="2" charset="-122"/>
                <a:ea typeface="宋体" pitchFamily="2" charset="-122"/>
              </a:rPr>
              <a:t> </a:t>
            </a:r>
          </a:p>
          <a:p>
            <a:pPr marL="0" indent="0">
              <a:lnSpc>
                <a:spcPct val="150000"/>
              </a:lnSpc>
              <a:spcBef>
                <a:spcPts val="0"/>
              </a:spcBef>
              <a:buNone/>
            </a:pPr>
            <a:r>
              <a:rPr lang="zh-CN" altLang="en-US" sz="2400" b="1" dirty="0">
                <a:latin typeface="宋体" pitchFamily="2" charset="-122"/>
                <a:ea typeface="宋体" pitchFamily="2" charset="-122"/>
              </a:rPr>
              <a:t>	两类完全重合时，     ；两类完全不交叠时， </a:t>
            </a:r>
          </a:p>
          <a:p>
            <a:pPr>
              <a:lnSpc>
                <a:spcPct val="150000"/>
              </a:lnSpc>
              <a:spcBef>
                <a:spcPts val="0"/>
              </a:spcBef>
              <a:buFont typeface="Wingdings" pitchFamily="2" charset="2"/>
              <a:buChar char="l"/>
            </a:pPr>
            <a:r>
              <a:rPr lang="en-US" altLang="zh-CN" sz="2400" b="1" dirty="0" err="1">
                <a:solidFill>
                  <a:srgbClr val="FF0000"/>
                </a:solidFill>
                <a:latin typeface="Times New Roman" pitchFamily="18" charset="0"/>
                <a:ea typeface="宋体" pitchFamily="2" charset="-122"/>
                <a:cs typeface="Times New Roman" pitchFamily="18" charset="0"/>
              </a:rPr>
              <a:t>Chernoff</a:t>
            </a:r>
            <a:r>
              <a:rPr lang="zh-CN" altLang="en-US" sz="2400" b="1" dirty="0">
                <a:solidFill>
                  <a:srgbClr val="FF0000"/>
                </a:solidFill>
                <a:latin typeface="Times New Roman" pitchFamily="18" charset="0"/>
                <a:ea typeface="宋体" pitchFamily="2" charset="-122"/>
                <a:cs typeface="Times New Roman" pitchFamily="18" charset="0"/>
              </a:rPr>
              <a:t>界</a:t>
            </a:r>
          </a:p>
          <a:p>
            <a:pPr marL="0" indent="0">
              <a:lnSpc>
                <a:spcPct val="150000"/>
              </a:lnSpc>
              <a:spcBef>
                <a:spcPts val="0"/>
              </a:spcBef>
              <a:buNone/>
            </a:pPr>
            <a:r>
              <a:rPr lang="zh-CN" altLang="en-US" sz="2400" b="1" dirty="0">
                <a:latin typeface="宋体" pitchFamily="2" charset="-122"/>
                <a:ea typeface="宋体" pitchFamily="2" charset="-122"/>
              </a:rPr>
              <a:t> </a:t>
            </a:r>
          </a:p>
          <a:p>
            <a:pPr marL="0" indent="0">
              <a:lnSpc>
                <a:spcPct val="150000"/>
              </a:lnSpc>
              <a:spcBef>
                <a:spcPts val="0"/>
              </a:spcBef>
              <a:buNone/>
            </a:pPr>
            <a:r>
              <a:rPr lang="zh-CN" altLang="en-US" sz="2400" b="1" dirty="0">
                <a:latin typeface="宋体" pitchFamily="2" charset="-122"/>
                <a:ea typeface="宋体" pitchFamily="2" charset="-122"/>
              </a:rPr>
              <a:t>     当        时， </a:t>
            </a:r>
          </a:p>
          <a:p>
            <a:pPr marL="0" indent="0">
              <a:lnSpc>
                <a:spcPct val="150000"/>
              </a:lnSpc>
              <a:spcBef>
                <a:spcPts val="0"/>
              </a:spcBef>
              <a:buNone/>
            </a:pPr>
            <a:r>
              <a:rPr lang="zh-CN" altLang="en-US" sz="2400" b="1" dirty="0">
                <a:latin typeface="宋体" pitchFamily="2" charset="-122"/>
                <a:ea typeface="宋体" pitchFamily="2" charset="-122"/>
              </a:rPr>
              <a:t>    与错误率的关系：</a:t>
            </a:r>
          </a:p>
          <a:p>
            <a:pPr marL="0" indent="0">
              <a:buNone/>
            </a:pPr>
            <a:r>
              <a:rPr lang="zh-CN" altLang="en-US" dirty="0"/>
              <a:t> </a:t>
            </a:r>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13</a:t>
            </a:fld>
            <a:endParaRPr lang="en-US" altLang="zh-CN" dirty="0"/>
          </a:p>
        </p:txBody>
      </p:sp>
      <p:sp>
        <p:nvSpPr>
          <p:cNvPr id="5" name="Rectangle 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358365010"/>
              </p:ext>
            </p:extLst>
          </p:nvPr>
        </p:nvGraphicFramePr>
        <p:xfrm>
          <a:off x="3359696" y="2060848"/>
          <a:ext cx="4819465" cy="792088"/>
        </p:xfrm>
        <a:graphic>
          <a:graphicData uri="http://schemas.openxmlformats.org/presentationml/2006/ole">
            <mc:AlternateContent xmlns:mc="http://schemas.openxmlformats.org/markup-compatibility/2006">
              <mc:Choice xmlns:v="urn:schemas-microsoft-com:vml" Requires="v">
                <p:oleObj spid="_x0000_s44117" name="Equation" r:id="rId3" imgW="2095500" imgH="342900" progId="Equation.DSMT4">
                  <p:embed/>
                </p:oleObj>
              </mc:Choice>
              <mc:Fallback>
                <p:oleObj name="Equation" r:id="rId3" imgW="2095500" imgH="342900" progId="Equation.DSMT4">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696" y="2060848"/>
                        <a:ext cx="4819465" cy="79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403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9736" y="2852937"/>
            <a:ext cx="904304" cy="424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08169" y="2852937"/>
            <a:ext cx="960753" cy="424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59697" y="3861049"/>
            <a:ext cx="5027679" cy="64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03512" y="4509121"/>
            <a:ext cx="898672" cy="36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0"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354915" y="4460602"/>
            <a:ext cx="1081274" cy="480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1" name="Picture 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635500" y="5517232"/>
            <a:ext cx="4263914"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标题 1"/>
          <p:cNvSpPr>
            <a:spLocks noGrp="1"/>
          </p:cNvSpPr>
          <p:nvPr>
            <p:ph type="title"/>
          </p:nvPr>
        </p:nvSpPr>
        <p:spPr>
          <a:xfrm>
            <a:off x="1828800" y="152401"/>
            <a:ext cx="7939608" cy="563563"/>
          </a:xfrm>
        </p:spPr>
        <p:txBody>
          <a:bodyPr/>
          <a:lstStyle/>
          <a:p>
            <a:r>
              <a:rPr lang="en-US" altLang="zh-CN" sz="2800" dirty="0" smtClean="0"/>
              <a:t>5.1.2 </a:t>
            </a:r>
            <a:r>
              <a:rPr lang="zh-CN" altLang="en-US" sz="2800" dirty="0"/>
              <a:t>基于概率分布</a:t>
            </a:r>
            <a:r>
              <a:rPr lang="en-US" altLang="zh-CN" sz="2800" dirty="0">
                <a:latin typeface="Bahnschrift SemiBold" panose="020B0502040204020203" pitchFamily="34" charset="0"/>
              </a:rPr>
              <a:t>(</a:t>
            </a:r>
            <a:r>
              <a:rPr lang="en-US" altLang="zh-CN" sz="2800" b="0" dirty="0">
                <a:latin typeface="Bahnschrift SemiBold" panose="020B0502040204020203" pitchFamily="34" charset="0"/>
              </a:rPr>
              <a:t>Probability Distribution</a:t>
            </a:r>
            <a:r>
              <a:rPr lang="en-US" altLang="zh-CN" sz="2800" dirty="0">
                <a:latin typeface="Bahnschrift SemiBold" panose="020B0502040204020203" pitchFamily="34" charset="0"/>
              </a:rPr>
              <a:t>)</a:t>
            </a:r>
            <a:br>
              <a:rPr lang="en-US" altLang="zh-CN" sz="2800" dirty="0">
                <a:latin typeface="Bahnschrift SemiBold" panose="020B0502040204020203" pitchFamily="34" charset="0"/>
              </a:rPr>
            </a:br>
            <a:r>
              <a:rPr lang="en-US" altLang="zh-CN" sz="2800" dirty="0">
                <a:latin typeface="Bahnschrift SemiBold" panose="020B0502040204020203" pitchFamily="34" charset="0"/>
              </a:rPr>
              <a:t>             </a:t>
            </a:r>
            <a:r>
              <a:rPr lang="zh-CN" altLang="en-US" sz="2800" dirty="0"/>
              <a:t>的可分性判据</a:t>
            </a:r>
          </a:p>
        </p:txBody>
      </p:sp>
    </p:spTree>
    <p:extLst>
      <p:ext uri="{BB962C8B-B14F-4D97-AF65-F5344CB8AC3E}">
        <p14:creationId xmlns:p14="http://schemas.microsoft.com/office/powerpoint/2010/main" val="40493487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28800" y="1066800"/>
            <a:ext cx="8839200" cy="5334000"/>
          </a:xfrm>
        </p:spPr>
        <p:txBody>
          <a:bodyPr/>
          <a:lstStyle/>
          <a:p>
            <a:pPr>
              <a:lnSpc>
                <a:spcPct val="150000"/>
              </a:lnSpc>
              <a:spcBef>
                <a:spcPts val="0"/>
              </a:spcBef>
              <a:buFont typeface="Wingdings" pitchFamily="2" charset="2"/>
              <a:buChar char="l"/>
            </a:pPr>
            <a:r>
              <a:rPr lang="zh-CN" altLang="en-US" sz="2400" b="1" dirty="0">
                <a:solidFill>
                  <a:srgbClr val="FF0000"/>
                </a:solidFill>
                <a:latin typeface="宋体" pitchFamily="2" charset="-122"/>
                <a:ea typeface="宋体" pitchFamily="2" charset="-122"/>
              </a:rPr>
              <a:t>散度</a:t>
            </a:r>
            <a:r>
              <a:rPr lang="en-US" altLang="zh-CN" sz="2400" b="1" dirty="0">
                <a:solidFill>
                  <a:srgbClr val="FF0000"/>
                </a:solidFill>
                <a:latin typeface="宋体" pitchFamily="2" charset="-122"/>
                <a:ea typeface="宋体" pitchFamily="2" charset="-122"/>
              </a:rPr>
              <a:t>(Divergence)</a:t>
            </a:r>
            <a:endParaRPr lang="zh-CN" altLang="en-US" sz="2400" b="1" dirty="0">
              <a:solidFill>
                <a:srgbClr val="FF0000"/>
              </a:solidFill>
              <a:latin typeface="宋体" pitchFamily="2" charset="-122"/>
              <a:ea typeface="宋体" pitchFamily="2" charset="-122"/>
            </a:endParaRPr>
          </a:p>
          <a:p>
            <a:pPr marL="0" indent="0">
              <a:lnSpc>
                <a:spcPct val="150000"/>
              </a:lnSpc>
              <a:spcBef>
                <a:spcPts val="0"/>
              </a:spcBef>
              <a:buNone/>
            </a:pPr>
            <a:r>
              <a:rPr lang="zh-CN" altLang="en-US" sz="2400" b="1" dirty="0">
                <a:latin typeface="宋体" pitchFamily="2" charset="-122"/>
                <a:ea typeface="宋体" pitchFamily="2" charset="-122"/>
              </a:rPr>
              <a:t>    </a:t>
            </a:r>
          </a:p>
          <a:p>
            <a:pPr marL="0" indent="0">
              <a:lnSpc>
                <a:spcPct val="150000"/>
              </a:lnSpc>
              <a:spcBef>
                <a:spcPts val="0"/>
              </a:spcBef>
              <a:buNone/>
            </a:pPr>
            <a:r>
              <a:rPr lang="zh-CN" altLang="en-US" sz="2400" b="1" dirty="0">
                <a:latin typeface="宋体" pitchFamily="2" charset="-122"/>
                <a:ea typeface="宋体" pitchFamily="2" charset="-122"/>
              </a:rPr>
              <a:t>（从负对数似然比发展来的）与错误率有单调关系</a:t>
            </a:r>
          </a:p>
          <a:p>
            <a:pPr marL="0" indent="0">
              <a:lnSpc>
                <a:spcPct val="150000"/>
              </a:lnSpc>
              <a:spcBef>
                <a:spcPts val="0"/>
              </a:spcBef>
              <a:buNone/>
            </a:pPr>
            <a:r>
              <a:rPr lang="zh-CN" altLang="en-US" sz="2400" b="1" dirty="0">
                <a:latin typeface="宋体" pitchFamily="2" charset="-122"/>
                <a:ea typeface="宋体" pitchFamily="2" charset="-122"/>
              </a:rPr>
              <a:t>正态分布情况下：</a:t>
            </a:r>
            <a:endParaRPr lang="en-US" altLang="zh-CN" sz="2400" b="1" dirty="0">
              <a:latin typeface="宋体" pitchFamily="2" charset="-122"/>
              <a:ea typeface="宋体" pitchFamily="2" charset="-122"/>
            </a:endParaRPr>
          </a:p>
          <a:p>
            <a:pPr marL="0" indent="0">
              <a:lnSpc>
                <a:spcPct val="150000"/>
              </a:lnSpc>
              <a:spcBef>
                <a:spcPts val="0"/>
              </a:spcBef>
              <a:buNone/>
            </a:pPr>
            <a:r>
              <a:rPr lang="en-US" altLang="zh-CN" sz="2400" i="1" dirty="0">
                <a:latin typeface="宋体" pitchFamily="2" charset="-122"/>
                <a:ea typeface="宋体" pitchFamily="2" charset="-122"/>
              </a:rPr>
              <a:t>(Normal distribution)</a:t>
            </a:r>
            <a:endParaRPr lang="zh-CN" altLang="en-US" sz="2400" i="1" dirty="0">
              <a:latin typeface="宋体" pitchFamily="2" charset="-122"/>
              <a:ea typeface="宋体" pitchFamily="2" charset="-122"/>
            </a:endParaRPr>
          </a:p>
          <a:p>
            <a:pPr marL="0" indent="0">
              <a:lnSpc>
                <a:spcPct val="150000"/>
              </a:lnSpc>
              <a:spcBef>
                <a:spcPts val="0"/>
              </a:spcBef>
              <a:buNone/>
            </a:pPr>
            <a:r>
              <a:rPr lang="zh-CN" altLang="en-US" sz="2400" b="1" dirty="0">
                <a:latin typeface="宋体" pitchFamily="2" charset="-122"/>
                <a:ea typeface="宋体" pitchFamily="2" charset="-122"/>
              </a:rPr>
              <a:t>	</a:t>
            </a:r>
            <a:endParaRPr lang="en-US" altLang="zh-CN" sz="2400" b="1" dirty="0">
              <a:latin typeface="宋体" pitchFamily="2" charset="-122"/>
              <a:ea typeface="宋体" pitchFamily="2" charset="-122"/>
            </a:endParaRPr>
          </a:p>
          <a:p>
            <a:pPr marL="0" indent="0">
              <a:lnSpc>
                <a:spcPct val="150000"/>
              </a:lnSpc>
              <a:spcBef>
                <a:spcPts val="0"/>
              </a:spcBef>
              <a:buNone/>
            </a:pPr>
            <a:r>
              <a:rPr lang="zh-CN" altLang="en-US" sz="2400" b="1" dirty="0">
                <a:latin typeface="宋体" pitchFamily="2" charset="-122"/>
                <a:ea typeface="宋体" pitchFamily="2" charset="-122"/>
              </a:rPr>
              <a:t>若            （两类协方差阵相等），则</a:t>
            </a:r>
          </a:p>
          <a:p>
            <a:pPr marL="0" indent="0">
              <a:lnSpc>
                <a:spcPct val="150000"/>
              </a:lnSpc>
              <a:spcBef>
                <a:spcPts val="0"/>
              </a:spcBef>
              <a:buNone/>
            </a:pPr>
            <a:r>
              <a:rPr lang="zh-CN" altLang="en-US" sz="2400" b="1" dirty="0">
                <a:latin typeface="宋体" pitchFamily="2" charset="-122"/>
                <a:ea typeface="宋体" pitchFamily="2" charset="-122"/>
              </a:rPr>
              <a:t> </a:t>
            </a:r>
          </a:p>
          <a:p>
            <a:pPr marL="0" indent="0">
              <a:lnSpc>
                <a:spcPct val="150000"/>
              </a:lnSpc>
              <a:spcBef>
                <a:spcPts val="0"/>
              </a:spcBef>
              <a:buNone/>
            </a:pPr>
            <a:r>
              <a:rPr lang="en-US" altLang="zh-CN" sz="2400" b="1" dirty="0">
                <a:latin typeface="宋体" pitchFamily="2" charset="-122"/>
                <a:ea typeface="宋体" pitchFamily="2" charset="-122"/>
              </a:rPr>
              <a:t>                                    </a:t>
            </a:r>
            <a:r>
              <a:rPr lang="en-US" altLang="zh-CN" sz="2400" b="1" dirty="0" err="1">
                <a:latin typeface="Times New Roman" pitchFamily="18" charset="0"/>
                <a:ea typeface="宋体" pitchFamily="2" charset="-122"/>
                <a:cs typeface="Times New Roman" pitchFamily="18" charset="0"/>
              </a:rPr>
              <a:t>Mahalanobis</a:t>
            </a:r>
            <a:r>
              <a:rPr lang="zh-CN" altLang="en-US" sz="2400" b="1" dirty="0">
                <a:latin typeface="Times New Roman" pitchFamily="18" charset="0"/>
                <a:ea typeface="宋体" pitchFamily="2" charset="-122"/>
                <a:cs typeface="Times New Roman" pitchFamily="18" charset="0"/>
              </a:rPr>
              <a:t>距离平方</a:t>
            </a:r>
          </a:p>
          <a:p>
            <a:pPr marL="0" indent="0">
              <a:lnSpc>
                <a:spcPct val="150000"/>
              </a:lnSpc>
              <a:spcBef>
                <a:spcPts val="0"/>
              </a:spcBef>
              <a:buNone/>
            </a:pPr>
            <a:endParaRPr lang="zh-CN" altLang="en-US" sz="2400" b="1" dirty="0">
              <a:latin typeface="宋体" pitchFamily="2" charset="-122"/>
              <a:ea typeface="宋体" pitchFamily="2" charset="-122"/>
            </a:endParaRPr>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14</a:t>
            </a:fld>
            <a:endParaRPr lang="en-US" altLang="zh-CN" dirty="0"/>
          </a:p>
        </p:txBody>
      </p:sp>
      <p:pic>
        <p:nvPicPr>
          <p:cNvPr id="450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91745" y="1446248"/>
            <a:ext cx="5400601" cy="883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5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3832" y="2708921"/>
            <a:ext cx="4934246" cy="164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70591" y="4449375"/>
            <a:ext cx="1842273" cy="476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35560" y="4926048"/>
            <a:ext cx="6294003" cy="582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8487911" y="4998368"/>
            <a:ext cx="184731" cy="461665"/>
          </a:xfrm>
          <a:prstGeom prst="rect">
            <a:avLst/>
          </a:prstGeom>
          <a:solidFill>
            <a:schemeClr val="bg1"/>
          </a:solidFill>
        </p:spPr>
        <p:txBody>
          <a:bodyPr wrap="none" rtlCol="0" anchor="ctr">
            <a:spAutoFit/>
          </a:bodyPr>
          <a:lstStyle/>
          <a:p>
            <a:pPr algn="ctr"/>
            <a:endParaRPr lang="zh-CN" altLang="en-US" sz="2400" kern="100" dirty="0">
              <a:ea typeface="宋体"/>
              <a:cs typeface="Times New Roman"/>
            </a:endParaRPr>
          </a:p>
        </p:txBody>
      </p:sp>
      <p:sp>
        <p:nvSpPr>
          <p:cNvPr id="11" name="标题 1"/>
          <p:cNvSpPr>
            <a:spLocks noGrp="1"/>
          </p:cNvSpPr>
          <p:nvPr>
            <p:ph type="title"/>
          </p:nvPr>
        </p:nvSpPr>
        <p:spPr>
          <a:xfrm>
            <a:off x="1828800" y="152401"/>
            <a:ext cx="7939608" cy="563563"/>
          </a:xfrm>
        </p:spPr>
        <p:txBody>
          <a:bodyPr/>
          <a:lstStyle/>
          <a:p>
            <a:r>
              <a:rPr lang="en-US" altLang="zh-CN" sz="2800" dirty="0" smtClean="0"/>
              <a:t>5.1.2 </a:t>
            </a:r>
            <a:r>
              <a:rPr lang="zh-CN" altLang="en-US" sz="2800" dirty="0"/>
              <a:t>基于概率分布</a:t>
            </a:r>
            <a:r>
              <a:rPr lang="en-US" altLang="zh-CN" sz="2800" dirty="0">
                <a:latin typeface="Bahnschrift SemiBold" panose="020B0502040204020203" pitchFamily="34" charset="0"/>
              </a:rPr>
              <a:t>(</a:t>
            </a:r>
            <a:r>
              <a:rPr lang="en-US" altLang="zh-CN" sz="2800" b="0" dirty="0">
                <a:latin typeface="Bahnschrift SemiBold" panose="020B0502040204020203" pitchFamily="34" charset="0"/>
              </a:rPr>
              <a:t>Probability Distribution</a:t>
            </a:r>
            <a:r>
              <a:rPr lang="en-US" altLang="zh-CN" sz="2800" dirty="0">
                <a:latin typeface="Bahnschrift SemiBold" panose="020B0502040204020203" pitchFamily="34" charset="0"/>
              </a:rPr>
              <a:t>)</a:t>
            </a:r>
            <a:br>
              <a:rPr lang="en-US" altLang="zh-CN" sz="2800" dirty="0">
                <a:latin typeface="Bahnschrift SemiBold" panose="020B0502040204020203" pitchFamily="34" charset="0"/>
              </a:rPr>
            </a:br>
            <a:r>
              <a:rPr lang="en-US" altLang="zh-CN" sz="2800" dirty="0">
                <a:latin typeface="Bahnschrift SemiBold" panose="020B0502040204020203" pitchFamily="34" charset="0"/>
              </a:rPr>
              <a:t>             </a:t>
            </a:r>
            <a:r>
              <a:rPr lang="zh-CN" altLang="en-US" sz="2800" dirty="0"/>
              <a:t>的可分性判据</a:t>
            </a:r>
          </a:p>
        </p:txBody>
      </p:sp>
    </p:spTree>
    <p:extLst>
      <p:ext uri="{BB962C8B-B14F-4D97-AF65-F5344CB8AC3E}">
        <p14:creationId xmlns:p14="http://schemas.microsoft.com/office/powerpoint/2010/main" val="3649078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9" name="Rectangle 3"/>
          <p:cNvSpPr>
            <a:spLocks noGrp="1" noChangeArrowheads="1"/>
          </p:cNvSpPr>
          <p:nvPr>
            <p:ph type="body" idx="1"/>
          </p:nvPr>
        </p:nvSpPr>
        <p:spPr>
          <a:xfrm>
            <a:off x="2100386" y="2492897"/>
            <a:ext cx="7812038" cy="574675"/>
          </a:xfrm>
          <a:solidFill>
            <a:srgbClr val="FFFFFF"/>
          </a:solidFill>
        </p:spPr>
        <p:txBody>
          <a:bodyPr/>
          <a:lstStyle/>
          <a:p>
            <a:pPr>
              <a:buFont typeface="Wingdings" pitchFamily="2" charset="2"/>
              <a:buNone/>
            </a:pPr>
            <a:r>
              <a:rPr lang="zh-CN" altLang="en-US" sz="2400" b="1" dirty="0">
                <a:ea typeface="楷体_GB2312" pitchFamily="49" charset="-122"/>
              </a:rPr>
              <a:t>对于</a:t>
            </a:r>
            <a:r>
              <a:rPr lang="en-US" altLang="zh-CN" sz="2400" b="1" dirty="0">
                <a:solidFill>
                  <a:srgbClr val="FF0000"/>
                </a:solidFill>
                <a:ea typeface="楷体_GB2312" pitchFamily="49" charset="-122"/>
              </a:rPr>
              <a:t>c</a:t>
            </a:r>
            <a:r>
              <a:rPr lang="zh-CN" altLang="en-US" sz="2400" b="1" dirty="0">
                <a:solidFill>
                  <a:srgbClr val="FF0000"/>
                </a:solidFill>
                <a:ea typeface="楷体_GB2312" pitchFamily="49" charset="-122"/>
              </a:rPr>
              <a:t>类问题</a:t>
            </a:r>
            <a:r>
              <a:rPr lang="zh-CN" altLang="en-US" sz="2400" b="1" dirty="0">
                <a:ea typeface="楷体_GB2312" pitchFamily="49" charset="-122"/>
              </a:rPr>
              <a:t>，可采用平均</a:t>
            </a:r>
            <a:r>
              <a:rPr lang="en-US" altLang="zh-CN" sz="2400" b="1" dirty="0">
                <a:ea typeface="楷体_GB2312" pitchFamily="49" charset="-122"/>
              </a:rPr>
              <a:t>B-</a:t>
            </a:r>
            <a:r>
              <a:rPr lang="zh-CN" altLang="en-US" sz="2400" b="1" dirty="0">
                <a:ea typeface="楷体_GB2312" pitchFamily="49" charset="-122"/>
              </a:rPr>
              <a:t>判据、</a:t>
            </a:r>
            <a:r>
              <a:rPr lang="en-US" altLang="zh-CN" sz="2400" b="1" dirty="0">
                <a:ea typeface="楷体_GB2312" pitchFamily="49" charset="-122"/>
              </a:rPr>
              <a:t>C-</a:t>
            </a:r>
            <a:r>
              <a:rPr lang="zh-CN" altLang="en-US" sz="2400" b="1" dirty="0">
                <a:ea typeface="楷体_GB2312" pitchFamily="49" charset="-122"/>
              </a:rPr>
              <a:t>判据、</a:t>
            </a:r>
            <a:r>
              <a:rPr lang="en-US" altLang="zh-CN" sz="2400" b="1" dirty="0">
                <a:ea typeface="楷体_GB2312" pitchFamily="49" charset="-122"/>
              </a:rPr>
              <a:t>D-</a:t>
            </a:r>
            <a:r>
              <a:rPr lang="zh-CN" altLang="en-US" sz="2400" b="1" dirty="0">
                <a:ea typeface="楷体_GB2312" pitchFamily="49" charset="-122"/>
              </a:rPr>
              <a:t>判据：  </a:t>
            </a:r>
          </a:p>
        </p:txBody>
      </p:sp>
      <p:graphicFrame>
        <p:nvGraphicFramePr>
          <p:cNvPr id="526345" name="Object 2"/>
          <p:cNvGraphicFramePr>
            <a:graphicFrameLocks noChangeAspect="1"/>
          </p:cNvGraphicFramePr>
          <p:nvPr/>
        </p:nvGraphicFramePr>
        <p:xfrm>
          <a:off x="3219873" y="2991718"/>
          <a:ext cx="4957763" cy="1022350"/>
        </p:xfrm>
        <a:graphic>
          <a:graphicData uri="http://schemas.openxmlformats.org/presentationml/2006/ole">
            <mc:AlternateContent xmlns:mc="http://schemas.openxmlformats.org/markup-compatibility/2006">
              <mc:Choice xmlns:v="urn:schemas-microsoft-com:vml" Requires="v">
                <p:oleObj spid="_x0000_s149704" r:id="rId4" imgW="2171700" imgH="444500" progId="Equation.3">
                  <p:embed/>
                </p:oleObj>
              </mc:Choice>
              <mc:Fallback>
                <p:oleObj r:id="rId4" imgW="2171700" imgH="44450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9873" y="2991718"/>
                        <a:ext cx="4957763" cy="102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6347" name="Object 3"/>
          <p:cNvGraphicFramePr>
            <a:graphicFrameLocks noChangeAspect="1"/>
          </p:cNvGraphicFramePr>
          <p:nvPr/>
        </p:nvGraphicFramePr>
        <p:xfrm>
          <a:off x="3143672" y="3928343"/>
          <a:ext cx="5162550" cy="1060450"/>
        </p:xfrm>
        <a:graphic>
          <a:graphicData uri="http://schemas.openxmlformats.org/presentationml/2006/ole">
            <mc:AlternateContent xmlns:mc="http://schemas.openxmlformats.org/markup-compatibility/2006">
              <mc:Choice xmlns:v="urn:schemas-microsoft-com:vml" Requires="v">
                <p:oleObj spid="_x0000_s149705" r:id="rId6" imgW="2184400" imgH="444500" progId="Equation.3">
                  <p:embed/>
                </p:oleObj>
              </mc:Choice>
              <mc:Fallback>
                <p:oleObj r:id="rId6" imgW="2184400" imgH="44450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3672" y="3928343"/>
                        <a:ext cx="5162550"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6349" name="Object 4"/>
          <p:cNvGraphicFramePr>
            <a:graphicFrameLocks noChangeAspect="1"/>
          </p:cNvGraphicFramePr>
          <p:nvPr/>
        </p:nvGraphicFramePr>
        <p:xfrm>
          <a:off x="3143672" y="4941168"/>
          <a:ext cx="5272088" cy="1074738"/>
        </p:xfrm>
        <a:graphic>
          <a:graphicData uri="http://schemas.openxmlformats.org/presentationml/2006/ole">
            <mc:AlternateContent xmlns:mc="http://schemas.openxmlformats.org/markup-compatibility/2006">
              <mc:Choice xmlns:v="urn:schemas-microsoft-com:vml" Requires="v">
                <p:oleObj spid="_x0000_s149706" r:id="rId8" imgW="2197100" imgH="444500" progId="Equation.3">
                  <p:embed/>
                </p:oleObj>
              </mc:Choice>
              <mc:Fallback>
                <p:oleObj r:id="rId8" imgW="2197100" imgH="444500" progId="Equation.3">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3672" y="4941168"/>
                        <a:ext cx="5272088" cy="1074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0" name="Text Box 15"/>
          <p:cNvSpPr txBox="1">
            <a:spLocks noChangeArrowheads="1"/>
          </p:cNvSpPr>
          <p:nvPr/>
        </p:nvSpPr>
        <p:spPr bwMode="auto">
          <a:xfrm>
            <a:off x="2135188" y="1124744"/>
            <a:ext cx="7993062" cy="1421928"/>
          </a:xfrm>
          <a:prstGeom prst="rect">
            <a:avLst/>
          </a:prstGeom>
          <a:noFill/>
          <a:ln w="9525">
            <a:noFill/>
            <a:miter lim="800000"/>
            <a:headEnd/>
            <a:tailEnd/>
          </a:ln>
        </p:spPr>
        <p:txBody>
          <a:bodyPr>
            <a:spAutoFit/>
          </a:bodyPr>
          <a:lstStyle/>
          <a:p>
            <a:pPr>
              <a:lnSpc>
                <a:spcPct val="120000"/>
              </a:lnSpc>
              <a:spcBef>
                <a:spcPct val="50000"/>
              </a:spcBef>
            </a:pPr>
            <a:r>
              <a:rPr lang="zh-CN" altLang="en-US" sz="2400" b="1" dirty="0">
                <a:ea typeface="楷体_GB2312" pitchFamily="49" charset="-122"/>
              </a:rPr>
              <a:t>由</a:t>
            </a:r>
            <a:r>
              <a:rPr lang="en-US" altLang="zh-CN" sz="2400" b="1" i="1" dirty="0">
                <a:ea typeface="楷体_GB2312" pitchFamily="49" charset="-122"/>
              </a:rPr>
              <a:t>J</a:t>
            </a:r>
            <a:r>
              <a:rPr lang="en-US" altLang="zh-CN" sz="2400" b="1" i="1" baseline="-25000" dirty="0">
                <a:ea typeface="楷体_GB2312" pitchFamily="49" charset="-122"/>
              </a:rPr>
              <a:t>B</a:t>
            </a:r>
            <a:r>
              <a:rPr lang="zh-CN" altLang="en-US" sz="2400" b="1" i="1" dirty="0">
                <a:ea typeface="楷体_GB2312" pitchFamily="49" charset="-122"/>
              </a:rPr>
              <a:t>、</a:t>
            </a:r>
            <a:r>
              <a:rPr lang="en-US" altLang="zh-CN" sz="2400" b="1" i="1" dirty="0">
                <a:ea typeface="楷体_GB2312" pitchFamily="49" charset="-122"/>
              </a:rPr>
              <a:t>J</a:t>
            </a:r>
            <a:r>
              <a:rPr lang="en-US" altLang="zh-CN" sz="2400" b="1" i="1" baseline="-25000" dirty="0">
                <a:ea typeface="楷体_GB2312" pitchFamily="49" charset="-122"/>
              </a:rPr>
              <a:t>C</a:t>
            </a:r>
            <a:r>
              <a:rPr lang="zh-CN" altLang="en-US" sz="2400" b="1" i="1" dirty="0">
                <a:ea typeface="楷体_GB2312" pitchFamily="49" charset="-122"/>
              </a:rPr>
              <a:t>、</a:t>
            </a:r>
            <a:r>
              <a:rPr lang="en-US" altLang="zh-CN" sz="2400" b="1" i="1" dirty="0">
                <a:ea typeface="楷体_GB2312" pitchFamily="49" charset="-122"/>
              </a:rPr>
              <a:t>J</a:t>
            </a:r>
            <a:r>
              <a:rPr lang="en-US" altLang="zh-CN" sz="2400" b="1" i="1" baseline="-25000" dirty="0">
                <a:ea typeface="楷体_GB2312" pitchFamily="49" charset="-122"/>
              </a:rPr>
              <a:t>D</a:t>
            </a:r>
            <a:r>
              <a:rPr lang="zh-CN" altLang="en-US" sz="2400" b="1" dirty="0">
                <a:ea typeface="楷体_GB2312" pitchFamily="49" charset="-122"/>
              </a:rPr>
              <a:t>的定义式结构以及它们与误分概率的关系可以知道，所选取的特征矢量应使所对应的</a:t>
            </a:r>
            <a:r>
              <a:rPr lang="en-US" altLang="zh-CN" sz="2400" b="1" i="1" dirty="0">
                <a:ea typeface="楷体_GB2312" pitchFamily="49" charset="-122"/>
              </a:rPr>
              <a:t>J</a:t>
            </a:r>
            <a:r>
              <a:rPr lang="en-US" altLang="zh-CN" sz="2400" b="1" i="1" baseline="-25000" dirty="0">
                <a:ea typeface="楷体_GB2312" pitchFamily="49" charset="-122"/>
              </a:rPr>
              <a:t>B</a:t>
            </a:r>
            <a:r>
              <a:rPr lang="zh-CN" altLang="en-US" sz="2400" b="1" i="1" dirty="0">
                <a:ea typeface="楷体_GB2312" pitchFamily="49" charset="-122"/>
              </a:rPr>
              <a:t>、</a:t>
            </a:r>
            <a:r>
              <a:rPr lang="en-US" altLang="zh-CN" sz="2400" b="1" i="1" dirty="0">
                <a:ea typeface="楷体_GB2312" pitchFamily="49" charset="-122"/>
              </a:rPr>
              <a:t>J</a:t>
            </a:r>
            <a:r>
              <a:rPr lang="en-US" altLang="zh-CN" sz="2400" b="1" i="1" baseline="-25000" dirty="0">
                <a:ea typeface="楷体_GB2312" pitchFamily="49" charset="-122"/>
              </a:rPr>
              <a:t>C</a:t>
            </a:r>
            <a:r>
              <a:rPr lang="en-US" altLang="zh-CN" sz="2400" b="1" i="1" dirty="0">
                <a:ea typeface="楷体_GB2312" pitchFamily="49" charset="-122"/>
              </a:rPr>
              <a:t> </a:t>
            </a:r>
            <a:r>
              <a:rPr lang="zh-CN" altLang="en-US" sz="2400" b="1" i="1" dirty="0">
                <a:ea typeface="楷体_GB2312" pitchFamily="49" charset="-122"/>
              </a:rPr>
              <a:t>、</a:t>
            </a:r>
            <a:r>
              <a:rPr lang="en-US" altLang="zh-CN" sz="2400" b="1" i="1" dirty="0">
                <a:ea typeface="楷体_GB2312" pitchFamily="49" charset="-122"/>
              </a:rPr>
              <a:t>J</a:t>
            </a:r>
            <a:r>
              <a:rPr lang="en-US" altLang="zh-CN" sz="2400" b="1" i="1" baseline="-25000" dirty="0">
                <a:ea typeface="楷体_GB2312" pitchFamily="49" charset="-122"/>
              </a:rPr>
              <a:t>D</a:t>
            </a:r>
            <a:r>
              <a:rPr lang="zh-CN" altLang="en-US" sz="2400" b="1" dirty="0">
                <a:ea typeface="楷体_GB2312" pitchFamily="49" charset="-122"/>
              </a:rPr>
              <a:t>尽量大，这样可分性就较好。</a:t>
            </a:r>
          </a:p>
        </p:txBody>
      </p:sp>
      <p:sp>
        <p:nvSpPr>
          <p:cNvPr id="9" name="灯片编号占位符 8"/>
          <p:cNvSpPr>
            <a:spLocks noGrp="1"/>
          </p:cNvSpPr>
          <p:nvPr>
            <p:ph type="sldNum" sz="quarter" idx="11"/>
          </p:nvPr>
        </p:nvSpPr>
        <p:spPr/>
        <p:txBody>
          <a:bodyPr/>
          <a:lstStyle/>
          <a:p>
            <a:pPr>
              <a:defRPr/>
            </a:pPr>
            <a:fld id="{31E287EE-1289-4991-82CE-EFE584F53F4F}" type="slidenum">
              <a:rPr lang="en-US" altLang="zh-CN" smtClean="0"/>
              <a:pPr>
                <a:defRPr/>
              </a:pPr>
              <a:t>15</a:t>
            </a:fld>
            <a:endParaRPr lang="en-US" altLang="zh-CN" dirty="0"/>
          </a:p>
        </p:txBody>
      </p:sp>
      <p:sp>
        <p:nvSpPr>
          <p:cNvPr id="11" name="标题 1"/>
          <p:cNvSpPr>
            <a:spLocks noGrp="1"/>
          </p:cNvSpPr>
          <p:nvPr>
            <p:ph type="title"/>
          </p:nvPr>
        </p:nvSpPr>
        <p:spPr>
          <a:xfrm>
            <a:off x="1828800" y="152401"/>
            <a:ext cx="7939608" cy="563563"/>
          </a:xfrm>
        </p:spPr>
        <p:txBody>
          <a:bodyPr/>
          <a:lstStyle/>
          <a:p>
            <a:r>
              <a:rPr lang="en-US" altLang="zh-CN" sz="2800" dirty="0" smtClean="0"/>
              <a:t>5.1.2 </a:t>
            </a:r>
            <a:r>
              <a:rPr lang="zh-CN" altLang="en-US" sz="2800" dirty="0"/>
              <a:t>基于概率分布</a:t>
            </a:r>
            <a:r>
              <a:rPr lang="en-US" altLang="zh-CN" sz="2800" dirty="0">
                <a:latin typeface="Bahnschrift SemiBold" panose="020B0502040204020203" pitchFamily="34" charset="0"/>
              </a:rPr>
              <a:t>(</a:t>
            </a:r>
            <a:r>
              <a:rPr lang="en-US" altLang="zh-CN" sz="2800" b="0" dirty="0">
                <a:latin typeface="Bahnschrift SemiBold" panose="020B0502040204020203" pitchFamily="34" charset="0"/>
              </a:rPr>
              <a:t>Probability Distribution</a:t>
            </a:r>
            <a:r>
              <a:rPr lang="en-US" altLang="zh-CN" sz="2800" dirty="0">
                <a:latin typeface="Bahnschrift SemiBold" panose="020B0502040204020203" pitchFamily="34" charset="0"/>
              </a:rPr>
              <a:t>)</a:t>
            </a:r>
            <a:br>
              <a:rPr lang="en-US" altLang="zh-CN" sz="2800" dirty="0">
                <a:latin typeface="Bahnschrift SemiBold" panose="020B0502040204020203" pitchFamily="34" charset="0"/>
              </a:rPr>
            </a:br>
            <a:r>
              <a:rPr lang="en-US" altLang="zh-CN" sz="2800" dirty="0">
                <a:latin typeface="Bahnschrift SemiBold" panose="020B0502040204020203" pitchFamily="34" charset="0"/>
              </a:rPr>
              <a:t>             </a:t>
            </a:r>
            <a:r>
              <a:rPr lang="zh-CN" altLang="en-US" sz="2800" dirty="0"/>
              <a:t>的可分性判据</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a:xfrm>
            <a:off x="1991544" y="908720"/>
            <a:ext cx="7772400" cy="533400"/>
          </a:xfrm>
        </p:spPr>
        <p:txBody>
          <a:bodyPr anchor="t"/>
          <a:lstStyle/>
          <a:p>
            <a:pPr>
              <a:defRPr/>
            </a:pPr>
            <a:r>
              <a:rPr lang="zh-CN" altLang="en-US" sz="2400" dirty="0">
                <a:latin typeface="宋体" pitchFamily="2" charset="-122"/>
                <a:ea typeface="宋体" pitchFamily="2" charset="-122"/>
              </a:rPr>
              <a:t>大盖小问题 </a:t>
            </a:r>
          </a:p>
        </p:txBody>
      </p:sp>
      <p:sp>
        <p:nvSpPr>
          <p:cNvPr id="36869" name="Rectangle 3"/>
          <p:cNvSpPr>
            <a:spLocks noGrp="1" noChangeArrowheads="1"/>
          </p:cNvSpPr>
          <p:nvPr>
            <p:ph type="body" idx="1"/>
          </p:nvPr>
        </p:nvSpPr>
        <p:spPr>
          <a:xfrm>
            <a:off x="1919289" y="1340272"/>
            <a:ext cx="8497887" cy="3744913"/>
          </a:xfrm>
        </p:spPr>
        <p:txBody>
          <a:bodyPr/>
          <a:lstStyle/>
          <a:p>
            <a:pPr marL="0" indent="449263">
              <a:lnSpc>
                <a:spcPct val="130000"/>
              </a:lnSpc>
              <a:buNone/>
              <a:defRPr/>
            </a:pPr>
            <a:r>
              <a:rPr lang="zh-CN" altLang="en-US" sz="2400" b="1" dirty="0">
                <a:latin typeface="宋体" pitchFamily="2" charset="-122"/>
                <a:ea typeface="宋体" pitchFamily="2" charset="-122"/>
              </a:rPr>
              <a:t> 在特征空间中，若有某两类间的</a:t>
            </a:r>
            <a:r>
              <a:rPr lang="en-US" altLang="zh-CN" sz="2400" b="1" i="1" dirty="0">
                <a:latin typeface="宋体" pitchFamily="2" charset="-122"/>
                <a:ea typeface="宋体" pitchFamily="2" charset="-122"/>
              </a:rPr>
              <a:t>J</a:t>
            </a:r>
            <a:r>
              <a:rPr lang="en-US" altLang="zh-CN" sz="2400" b="1" i="1" baseline="-25000" dirty="0">
                <a:latin typeface="宋体" pitchFamily="2" charset="-122"/>
                <a:ea typeface="宋体" pitchFamily="2" charset="-122"/>
              </a:rPr>
              <a:t>B</a:t>
            </a:r>
            <a:r>
              <a:rPr lang="zh-CN" altLang="en-US" sz="2400" b="1" i="1" dirty="0">
                <a:latin typeface="宋体" pitchFamily="2" charset="-122"/>
                <a:ea typeface="宋体" pitchFamily="2" charset="-122"/>
              </a:rPr>
              <a:t>、</a:t>
            </a:r>
            <a:r>
              <a:rPr lang="en-US" altLang="zh-CN" sz="2400" b="1" i="1" dirty="0">
                <a:latin typeface="宋体" pitchFamily="2" charset="-122"/>
                <a:ea typeface="宋体" pitchFamily="2" charset="-122"/>
              </a:rPr>
              <a:t>J</a:t>
            </a:r>
            <a:r>
              <a:rPr lang="en-US" altLang="zh-CN" sz="2400" b="1" i="1" baseline="-25000" dirty="0">
                <a:latin typeface="宋体" pitchFamily="2" charset="-122"/>
                <a:ea typeface="宋体" pitchFamily="2" charset="-122"/>
              </a:rPr>
              <a:t>C</a:t>
            </a:r>
            <a:r>
              <a:rPr lang="zh-CN" altLang="en-US" sz="2400" b="1" dirty="0">
                <a:latin typeface="宋体" pitchFamily="2" charset="-122"/>
                <a:ea typeface="宋体" pitchFamily="2" charset="-122"/>
              </a:rPr>
              <a:t>或</a:t>
            </a:r>
            <a:r>
              <a:rPr lang="en-US" altLang="zh-CN" sz="2400" b="1" i="1" dirty="0">
                <a:latin typeface="宋体" pitchFamily="2" charset="-122"/>
                <a:ea typeface="宋体" pitchFamily="2" charset="-122"/>
              </a:rPr>
              <a:t>J</a:t>
            </a:r>
            <a:r>
              <a:rPr lang="en-US" altLang="zh-CN" sz="2400" b="1" i="1" baseline="-25000" dirty="0">
                <a:latin typeface="宋体" pitchFamily="2" charset="-122"/>
                <a:ea typeface="宋体" pitchFamily="2" charset="-122"/>
              </a:rPr>
              <a:t>D</a:t>
            </a:r>
            <a:r>
              <a:rPr lang="zh-CN" altLang="en-US" sz="2400" b="1" dirty="0">
                <a:latin typeface="宋体" pitchFamily="2" charset="-122"/>
                <a:ea typeface="宋体" pitchFamily="2" charset="-122"/>
              </a:rPr>
              <a:t>很大，可使平均判据变大，这样就掩盖了某些类对的判据值较小的情况存在，从而可能降低总的分类正确率，即所谓的大盖小问题。为改善这种情况，可对每个类对的判据采用变换的方法，使对小的判据较敏感。例如，对</a:t>
            </a:r>
            <a:r>
              <a:rPr lang="en-US" altLang="zh-CN" sz="2400" b="1" i="1" dirty="0">
                <a:latin typeface="宋体" pitchFamily="2" charset="-122"/>
                <a:ea typeface="宋体" pitchFamily="2" charset="-122"/>
              </a:rPr>
              <a:t>J</a:t>
            </a:r>
            <a:r>
              <a:rPr lang="en-US" altLang="zh-CN" sz="2400" b="1" i="1" baseline="-25000" dirty="0">
                <a:latin typeface="宋体" pitchFamily="2" charset="-122"/>
                <a:ea typeface="宋体" pitchFamily="2" charset="-122"/>
              </a:rPr>
              <a:t>D</a:t>
            </a:r>
            <a:r>
              <a:rPr lang="en-US" altLang="zh-CN" sz="2400" b="1" i="1" dirty="0">
                <a:latin typeface="宋体" pitchFamily="2" charset="-122"/>
                <a:ea typeface="宋体" pitchFamily="2" charset="-122"/>
              </a:rPr>
              <a:t> </a:t>
            </a:r>
            <a:r>
              <a:rPr lang="zh-CN" altLang="en-US" sz="2400" b="1" dirty="0">
                <a:latin typeface="宋体" pitchFamily="2" charset="-122"/>
                <a:ea typeface="宋体" pitchFamily="2" charset="-122"/>
              </a:rPr>
              <a:t>，可采用变换</a:t>
            </a:r>
          </a:p>
        </p:txBody>
      </p:sp>
      <p:graphicFrame>
        <p:nvGraphicFramePr>
          <p:cNvPr id="43010" name="Object 2"/>
          <p:cNvGraphicFramePr>
            <a:graphicFrameLocks noChangeAspect="1"/>
          </p:cNvGraphicFramePr>
          <p:nvPr/>
        </p:nvGraphicFramePr>
        <p:xfrm>
          <a:off x="3719736" y="3789040"/>
          <a:ext cx="4391050" cy="494274"/>
        </p:xfrm>
        <a:graphic>
          <a:graphicData uri="http://schemas.openxmlformats.org/presentationml/2006/ole">
            <mc:AlternateContent xmlns:mc="http://schemas.openxmlformats.org/markup-compatibility/2006">
              <mc:Choice xmlns:v="urn:schemas-microsoft-com:vml" Requires="v">
                <p:oleObj spid="_x0000_s195846" r:id="rId4" imgW="2286000" imgH="254000" progId="Equation.3">
                  <p:embed/>
                </p:oleObj>
              </mc:Choice>
              <mc:Fallback>
                <p:oleObj r:id="rId4" imgW="2286000" imgH="25400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9736" y="3789040"/>
                        <a:ext cx="4391050" cy="494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10"/>
          <p:cNvSpPr>
            <a:spLocks noChangeArrowheads="1"/>
          </p:cNvSpPr>
          <p:nvPr/>
        </p:nvSpPr>
        <p:spPr bwMode="auto">
          <a:xfrm>
            <a:off x="1919536" y="4293097"/>
            <a:ext cx="8382000" cy="2447925"/>
          </a:xfrm>
          <a:prstGeom prst="rect">
            <a:avLst/>
          </a:prstGeom>
          <a:noFill/>
          <a:ln w="9525">
            <a:noFill/>
            <a:miter lim="800000"/>
            <a:headEnd/>
            <a:tailEnd/>
          </a:ln>
        </p:spPr>
        <p:txBody>
          <a:bodyPr/>
          <a:lstStyle/>
          <a:p>
            <a:pPr indent="449263">
              <a:lnSpc>
                <a:spcPct val="130000"/>
              </a:lnSpc>
              <a:spcBef>
                <a:spcPct val="20000"/>
              </a:spcBef>
              <a:buClr>
                <a:schemeClr val="folHlink"/>
              </a:buClr>
              <a:buSzPct val="60000"/>
            </a:pPr>
            <a:r>
              <a:rPr lang="zh-CN" altLang="en-US" sz="2400" b="1" dirty="0">
                <a:ea typeface="楷体_GB2312" pitchFamily="49" charset="-122"/>
              </a:rPr>
              <a:t>这样，当</a:t>
            </a:r>
            <a:r>
              <a:rPr lang="zh-CN" altLang="en-US" sz="2400" b="1" i="1" dirty="0">
                <a:ea typeface="楷体_GB2312" pitchFamily="49" charset="-122"/>
                <a:sym typeface="Symbol" pitchFamily="18" charset="2"/>
              </a:rPr>
              <a:t></a:t>
            </a:r>
            <a:r>
              <a:rPr lang="en-US" altLang="zh-CN" sz="2400" b="1" i="1" baseline="-25000" dirty="0" err="1">
                <a:ea typeface="楷体_GB2312" pitchFamily="49" charset="-122"/>
                <a:sym typeface="Symbol" pitchFamily="18" charset="2"/>
              </a:rPr>
              <a:t>i</a:t>
            </a:r>
            <a:r>
              <a:rPr lang="zh-CN" altLang="en-US" sz="2400" b="1" dirty="0">
                <a:ea typeface="楷体_GB2312" pitchFamily="49" charset="-122"/>
              </a:rPr>
              <a:t>和</a:t>
            </a:r>
            <a:r>
              <a:rPr lang="zh-CN" altLang="en-US" sz="2400" b="1" i="1" dirty="0">
                <a:ea typeface="楷体_GB2312" pitchFamily="49" charset="-122"/>
                <a:sym typeface="Symbol" pitchFamily="18" charset="2"/>
              </a:rPr>
              <a:t></a:t>
            </a:r>
            <a:r>
              <a:rPr lang="en-US" altLang="zh-CN" sz="2400" b="1" i="1" baseline="-25000" dirty="0">
                <a:ea typeface="楷体_GB2312" pitchFamily="49" charset="-122"/>
                <a:sym typeface="Symbol" pitchFamily="18" charset="2"/>
              </a:rPr>
              <a:t>j</a:t>
            </a:r>
            <a:r>
              <a:rPr lang="zh-CN" altLang="en-US" sz="2400" b="1" dirty="0">
                <a:ea typeface="楷体_GB2312" pitchFamily="49" charset="-122"/>
              </a:rPr>
              <a:t>两类模式相距很远时，</a:t>
            </a:r>
            <a:r>
              <a:rPr lang="en-US" altLang="zh-CN" sz="2400" b="1" i="1" dirty="0">
                <a:ea typeface="楷体_GB2312" pitchFamily="49" charset="-122"/>
              </a:rPr>
              <a:t>J</a:t>
            </a:r>
            <a:r>
              <a:rPr lang="en-US" altLang="zh-CN" sz="2400" b="1" i="1" baseline="-25000" dirty="0">
                <a:ea typeface="楷体_GB2312" pitchFamily="49" charset="-122"/>
              </a:rPr>
              <a:t>D</a:t>
            </a:r>
            <a:r>
              <a:rPr lang="en-US" altLang="zh-CN" sz="2400" b="1" dirty="0">
                <a:ea typeface="楷体_GB2312" pitchFamily="49" charset="-122"/>
              </a:rPr>
              <a:t>(</a:t>
            </a:r>
            <a:r>
              <a:rPr lang="en-US" altLang="zh-CN" sz="2400" b="1" i="1" dirty="0">
                <a:ea typeface="楷体_GB2312" pitchFamily="49" charset="-122"/>
                <a:sym typeface="Symbol" pitchFamily="18" charset="2"/>
              </a:rPr>
              <a:t></a:t>
            </a:r>
            <a:r>
              <a:rPr lang="en-US" altLang="zh-CN" sz="2400" b="1" i="1" baseline="-25000" dirty="0" err="1">
                <a:ea typeface="楷体_GB2312" pitchFamily="49" charset="-122"/>
                <a:sym typeface="Symbol" pitchFamily="18" charset="2"/>
              </a:rPr>
              <a:t>i</a:t>
            </a:r>
            <a:r>
              <a:rPr lang="en-US" altLang="zh-CN" sz="2400" b="1" dirty="0" err="1">
                <a:ea typeface="楷体_GB2312" pitchFamily="49" charset="-122"/>
              </a:rPr>
              <a:t>,</a:t>
            </a:r>
            <a:r>
              <a:rPr lang="en-US" altLang="zh-CN" sz="2400" b="1" i="1" dirty="0" err="1">
                <a:ea typeface="楷体_GB2312" pitchFamily="49" charset="-122"/>
                <a:sym typeface="Symbol" pitchFamily="18" charset="2"/>
              </a:rPr>
              <a:t></a:t>
            </a:r>
            <a:r>
              <a:rPr lang="en-US" altLang="zh-CN" sz="2400" b="1" i="1" baseline="-25000" dirty="0" err="1">
                <a:ea typeface="楷体_GB2312" pitchFamily="49" charset="-122"/>
                <a:sym typeface="Symbol" pitchFamily="18" charset="2"/>
              </a:rPr>
              <a:t>j</a:t>
            </a:r>
            <a:r>
              <a:rPr lang="en-US" altLang="zh-CN" sz="2400" b="1" dirty="0">
                <a:ea typeface="楷体_GB2312" pitchFamily="49" charset="-122"/>
              </a:rPr>
              <a:t>)</a:t>
            </a:r>
            <a:r>
              <a:rPr lang="zh-CN" altLang="en-US" sz="2400" b="1" dirty="0">
                <a:ea typeface="楷体_GB2312" pitchFamily="49" charset="-122"/>
              </a:rPr>
              <a:t>变得很大，但                 也只能接近于</a:t>
            </a:r>
            <a:r>
              <a:rPr lang="en-US" altLang="zh-CN" sz="2400" b="1" dirty="0">
                <a:ea typeface="楷体_GB2312" pitchFamily="49" charset="-122"/>
              </a:rPr>
              <a:t>1</a:t>
            </a:r>
            <a:r>
              <a:rPr lang="zh-CN" altLang="en-US" sz="2400" b="1" dirty="0">
                <a:ea typeface="楷体_GB2312" pitchFamily="49" charset="-122"/>
              </a:rPr>
              <a:t>。但对于散度</a:t>
            </a:r>
            <a:r>
              <a:rPr lang="en-US" altLang="zh-CN" sz="2400" b="1" i="1" dirty="0">
                <a:ea typeface="楷体_GB2312" pitchFamily="49" charset="-122"/>
              </a:rPr>
              <a:t>J</a:t>
            </a:r>
            <a:r>
              <a:rPr lang="en-US" altLang="zh-CN" sz="2400" b="1" i="1" baseline="-25000" dirty="0">
                <a:ea typeface="楷体_GB2312" pitchFamily="49" charset="-122"/>
              </a:rPr>
              <a:t>D</a:t>
            </a:r>
            <a:r>
              <a:rPr lang="en-US" altLang="zh-CN" sz="2400" b="1" dirty="0">
                <a:ea typeface="楷体_GB2312" pitchFamily="49" charset="-122"/>
              </a:rPr>
              <a:t>(</a:t>
            </a:r>
            <a:r>
              <a:rPr lang="en-US" altLang="zh-CN" sz="2400" b="1" i="1" dirty="0">
                <a:ea typeface="楷体_GB2312" pitchFamily="49" charset="-122"/>
                <a:sym typeface="Symbol" pitchFamily="18" charset="2"/>
              </a:rPr>
              <a:t></a:t>
            </a:r>
            <a:r>
              <a:rPr lang="en-US" altLang="zh-CN" sz="2400" b="1" i="1" baseline="-25000" dirty="0" err="1">
                <a:ea typeface="楷体_GB2312" pitchFamily="49" charset="-122"/>
                <a:sym typeface="Symbol" pitchFamily="18" charset="2"/>
              </a:rPr>
              <a:t>i</a:t>
            </a:r>
            <a:r>
              <a:rPr lang="en-US" altLang="zh-CN" sz="2400" b="1" dirty="0" err="1">
                <a:ea typeface="楷体_GB2312" pitchFamily="49" charset="-122"/>
              </a:rPr>
              <a:t>,</a:t>
            </a:r>
            <a:r>
              <a:rPr lang="en-US" altLang="zh-CN" sz="2400" b="1" i="1" dirty="0" err="1">
                <a:ea typeface="楷体_GB2312" pitchFamily="49" charset="-122"/>
                <a:sym typeface="Symbol" pitchFamily="18" charset="2"/>
              </a:rPr>
              <a:t></a:t>
            </a:r>
            <a:r>
              <a:rPr lang="en-US" altLang="zh-CN" sz="2400" b="1" i="1" baseline="-25000" dirty="0" err="1">
                <a:ea typeface="楷体_GB2312" pitchFamily="49" charset="-122"/>
                <a:sym typeface="Symbol" pitchFamily="18" charset="2"/>
              </a:rPr>
              <a:t>j</a:t>
            </a:r>
            <a:r>
              <a:rPr lang="en-US" altLang="zh-CN" sz="2400" b="1" dirty="0">
                <a:ea typeface="楷体_GB2312" pitchFamily="49" charset="-122"/>
              </a:rPr>
              <a:t>)</a:t>
            </a:r>
            <a:r>
              <a:rPr lang="zh-CN" altLang="en-US" sz="2400" b="1" dirty="0">
                <a:ea typeface="楷体_GB2312" pitchFamily="49" charset="-122"/>
              </a:rPr>
              <a:t>小的情况，</a:t>
            </a:r>
            <a:endParaRPr lang="en-US" altLang="zh-CN" sz="2400" b="1" dirty="0">
              <a:ea typeface="楷体_GB2312" pitchFamily="49" charset="-122"/>
            </a:endParaRPr>
          </a:p>
          <a:p>
            <a:pPr indent="449263">
              <a:lnSpc>
                <a:spcPct val="130000"/>
              </a:lnSpc>
              <a:spcBef>
                <a:spcPct val="20000"/>
              </a:spcBef>
              <a:buClr>
                <a:schemeClr val="folHlink"/>
              </a:buClr>
              <a:buSzPct val="60000"/>
            </a:pPr>
            <a:r>
              <a:rPr lang="zh-CN" altLang="en-US" sz="2400" b="1" dirty="0">
                <a:ea typeface="楷体_GB2312" pitchFamily="49" charset="-122"/>
              </a:rPr>
              <a:t>            又变得较敏感。于是，总的平均</a:t>
            </a:r>
            <a:r>
              <a:rPr lang="en-US" altLang="zh-CN" sz="2400" b="1" dirty="0">
                <a:ea typeface="楷体_GB2312" pitchFamily="49" charset="-122"/>
              </a:rPr>
              <a:t>(</a:t>
            </a:r>
            <a:r>
              <a:rPr lang="zh-CN" altLang="en-US" sz="2400" b="1" dirty="0">
                <a:ea typeface="楷体_GB2312" pitchFamily="49" charset="-122"/>
              </a:rPr>
              <a:t>变换</a:t>
            </a:r>
            <a:r>
              <a:rPr lang="en-US" altLang="zh-CN" sz="2400" b="1" dirty="0">
                <a:ea typeface="楷体_GB2312" pitchFamily="49" charset="-122"/>
              </a:rPr>
              <a:t>)</a:t>
            </a:r>
            <a:r>
              <a:rPr lang="zh-CN" altLang="en-US" sz="2400" b="1" dirty="0">
                <a:ea typeface="楷体_GB2312" pitchFamily="49" charset="-122"/>
              </a:rPr>
              <a:t>判据为 。</a:t>
            </a:r>
          </a:p>
        </p:txBody>
      </p:sp>
      <p:graphicFrame>
        <p:nvGraphicFramePr>
          <p:cNvPr id="195587" name="Object 3"/>
          <p:cNvGraphicFramePr>
            <a:graphicFrameLocks noChangeAspect="1"/>
          </p:cNvGraphicFramePr>
          <p:nvPr/>
        </p:nvGraphicFramePr>
        <p:xfrm>
          <a:off x="2362424" y="4857761"/>
          <a:ext cx="1285305" cy="481989"/>
        </p:xfrm>
        <a:graphic>
          <a:graphicData uri="http://schemas.openxmlformats.org/presentationml/2006/ole">
            <mc:AlternateContent xmlns:mc="http://schemas.openxmlformats.org/markup-compatibility/2006">
              <mc:Choice xmlns:v="urn:schemas-microsoft-com:vml" Requires="v">
                <p:oleObj spid="_x0000_s195847" r:id="rId6" imgW="685800" imgH="254000" progId="Equation.3">
                  <p:embed/>
                </p:oleObj>
              </mc:Choice>
              <mc:Fallback>
                <p:oleObj r:id="rId6" imgW="685800" imgH="254000"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424" y="4857761"/>
                        <a:ext cx="1285305" cy="4819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588" name="Object 4"/>
          <p:cNvGraphicFramePr>
            <a:graphicFrameLocks noChangeAspect="1"/>
          </p:cNvGraphicFramePr>
          <p:nvPr/>
        </p:nvGraphicFramePr>
        <p:xfrm>
          <a:off x="2135560" y="5445224"/>
          <a:ext cx="1296144" cy="486054"/>
        </p:xfrm>
        <a:graphic>
          <a:graphicData uri="http://schemas.openxmlformats.org/presentationml/2006/ole">
            <mc:AlternateContent xmlns:mc="http://schemas.openxmlformats.org/markup-compatibility/2006">
              <mc:Choice xmlns:v="urn:schemas-microsoft-com:vml" Requires="v">
                <p:oleObj spid="_x0000_s195848" r:id="rId8" imgW="685800" imgH="254000" progId="Equation.3">
                  <p:embed/>
                </p:oleObj>
              </mc:Choice>
              <mc:Fallback>
                <p:oleObj r:id="rId8" imgW="685800" imgH="254000" progId="Equation.3">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5560" y="5445224"/>
                        <a:ext cx="1296144" cy="4860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8638" name="Object 5"/>
          <p:cNvGraphicFramePr>
            <a:graphicFrameLocks noGrp="1" noChangeAspect="1"/>
          </p:cNvGraphicFramePr>
          <p:nvPr/>
        </p:nvGraphicFramePr>
        <p:xfrm>
          <a:off x="3719736" y="5805265"/>
          <a:ext cx="4319786" cy="868439"/>
        </p:xfrm>
        <a:graphic>
          <a:graphicData uri="http://schemas.openxmlformats.org/presentationml/2006/ole">
            <mc:AlternateContent xmlns:mc="http://schemas.openxmlformats.org/markup-compatibility/2006">
              <mc:Choice xmlns:v="urn:schemas-microsoft-com:vml" Requires="v">
                <p:oleObj spid="_x0000_s195849" name="Equation" r:id="rId9" imgW="2209800" imgH="444500" progId="Equation.DSMT4">
                  <p:embed/>
                </p:oleObj>
              </mc:Choice>
              <mc:Fallback>
                <p:oleObj name="Equation" r:id="rId9" imgW="2209800" imgH="444500" progId="Equation.DSMT4">
                  <p:embed/>
                  <p:pic>
                    <p:nvPicPr>
                      <p:cNvPr id="0" name="Picture 9"/>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19736" y="5805265"/>
                        <a:ext cx="4319786" cy="86843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灯片编号占位符 9"/>
          <p:cNvSpPr>
            <a:spLocks noGrp="1"/>
          </p:cNvSpPr>
          <p:nvPr>
            <p:ph type="sldNum" sz="quarter" idx="11"/>
          </p:nvPr>
        </p:nvSpPr>
        <p:spPr/>
        <p:txBody>
          <a:bodyPr/>
          <a:lstStyle/>
          <a:p>
            <a:pPr>
              <a:defRPr/>
            </a:pPr>
            <a:fld id="{31E287EE-1289-4991-82CE-EFE584F53F4F}" type="slidenum">
              <a:rPr lang="en-US" altLang="zh-CN" smtClean="0"/>
              <a:pPr>
                <a:defRPr/>
              </a:pPr>
              <a:t>16</a:t>
            </a:fld>
            <a:endParaRPr lang="en-US" altLang="zh-CN" dirty="0"/>
          </a:p>
        </p:txBody>
      </p:sp>
      <p:sp>
        <p:nvSpPr>
          <p:cNvPr id="12" name="标题 1"/>
          <p:cNvSpPr txBox="1">
            <a:spLocks/>
          </p:cNvSpPr>
          <p:nvPr/>
        </p:nvSpPr>
        <p:spPr bwMode="black">
          <a:xfrm>
            <a:off x="1828800" y="152401"/>
            <a:ext cx="7939608"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a:solidFill>
                  <a:schemeClr val="tx2"/>
                </a:solidFill>
                <a:latin typeface="Arial" charset="0"/>
              </a:defRPr>
            </a:lvl2pPr>
            <a:lvl3pPr algn="l" rtl="0" eaLnBrk="0" fontAlgn="base" hangingPunct="0">
              <a:spcBef>
                <a:spcPct val="0"/>
              </a:spcBef>
              <a:spcAft>
                <a:spcPct val="0"/>
              </a:spcAft>
              <a:defRPr sz="3200">
                <a:solidFill>
                  <a:schemeClr val="tx2"/>
                </a:solidFill>
                <a:latin typeface="Arial" charset="0"/>
              </a:defRPr>
            </a:lvl3pPr>
            <a:lvl4pPr algn="l" rtl="0" eaLnBrk="0" fontAlgn="base" hangingPunct="0">
              <a:spcBef>
                <a:spcPct val="0"/>
              </a:spcBef>
              <a:spcAft>
                <a:spcPct val="0"/>
              </a:spcAft>
              <a:defRPr sz="3200">
                <a:solidFill>
                  <a:schemeClr val="tx2"/>
                </a:solidFill>
                <a:latin typeface="Arial" charset="0"/>
              </a:defRPr>
            </a:lvl4pPr>
            <a:lvl5pPr algn="l" rtl="0" eaLnBrk="0" fontAlgn="base" hangingPunct="0">
              <a:spcBef>
                <a:spcPct val="0"/>
              </a:spcBef>
              <a:spcAft>
                <a:spcPct val="0"/>
              </a:spcAft>
              <a:defRPr sz="3200">
                <a:solidFill>
                  <a:schemeClr val="tx2"/>
                </a:solidFill>
                <a:latin typeface="Arial" charset="0"/>
              </a:defRPr>
            </a:lvl5pPr>
            <a:lvl6pPr marL="457200" algn="l" rtl="0" eaLnBrk="1" fontAlgn="base" hangingPunct="1">
              <a:spcBef>
                <a:spcPct val="0"/>
              </a:spcBef>
              <a:spcAft>
                <a:spcPct val="0"/>
              </a:spcAft>
              <a:defRPr sz="3200">
                <a:solidFill>
                  <a:schemeClr val="tx2"/>
                </a:solidFill>
                <a:latin typeface="Arial" charset="0"/>
              </a:defRPr>
            </a:lvl6pPr>
            <a:lvl7pPr marL="914400" algn="l" rtl="0" eaLnBrk="1" fontAlgn="base" hangingPunct="1">
              <a:spcBef>
                <a:spcPct val="0"/>
              </a:spcBef>
              <a:spcAft>
                <a:spcPct val="0"/>
              </a:spcAft>
              <a:defRPr sz="3200">
                <a:solidFill>
                  <a:schemeClr val="tx2"/>
                </a:solidFill>
                <a:latin typeface="Arial" charset="0"/>
              </a:defRPr>
            </a:lvl7pPr>
            <a:lvl8pPr marL="1371600" algn="l" rtl="0" eaLnBrk="1" fontAlgn="base" hangingPunct="1">
              <a:spcBef>
                <a:spcPct val="0"/>
              </a:spcBef>
              <a:spcAft>
                <a:spcPct val="0"/>
              </a:spcAft>
              <a:defRPr sz="3200">
                <a:solidFill>
                  <a:schemeClr val="tx2"/>
                </a:solidFill>
                <a:latin typeface="Arial" charset="0"/>
              </a:defRPr>
            </a:lvl8pPr>
            <a:lvl9pPr marL="1828800" algn="l" rtl="0" eaLnBrk="1" fontAlgn="base" hangingPunct="1">
              <a:spcBef>
                <a:spcPct val="0"/>
              </a:spcBef>
              <a:spcAft>
                <a:spcPct val="0"/>
              </a:spcAft>
              <a:defRPr sz="3200">
                <a:solidFill>
                  <a:schemeClr val="tx2"/>
                </a:solidFill>
                <a:latin typeface="Arial" charset="0"/>
              </a:defRPr>
            </a:lvl9pPr>
          </a:lstStyle>
          <a:p>
            <a:r>
              <a:rPr lang="en-US" altLang="zh-CN" sz="2800" kern="0" dirty="0" smtClean="0"/>
              <a:t>5.1.2 </a:t>
            </a:r>
            <a:r>
              <a:rPr lang="zh-CN" altLang="en-US" sz="2800" kern="0" dirty="0"/>
              <a:t>基于概率分布</a:t>
            </a:r>
            <a:r>
              <a:rPr lang="en-US" altLang="zh-CN" sz="2800" kern="0" dirty="0">
                <a:latin typeface="Bahnschrift SemiBold" panose="020B0502040204020203" pitchFamily="34" charset="0"/>
              </a:rPr>
              <a:t>(</a:t>
            </a:r>
            <a:r>
              <a:rPr lang="en-US" altLang="zh-CN" sz="2800" b="0" kern="0" dirty="0">
                <a:latin typeface="Bahnschrift SemiBold" panose="020B0502040204020203" pitchFamily="34" charset="0"/>
              </a:rPr>
              <a:t>Probability Distribution</a:t>
            </a:r>
            <a:r>
              <a:rPr lang="en-US" altLang="zh-CN" sz="2800" kern="0" dirty="0">
                <a:latin typeface="Bahnschrift SemiBold" panose="020B0502040204020203" pitchFamily="34" charset="0"/>
              </a:rPr>
              <a:t>)</a:t>
            </a:r>
            <a:br>
              <a:rPr lang="en-US" altLang="zh-CN" sz="2800" kern="0" dirty="0">
                <a:latin typeface="Bahnschrift SemiBold" panose="020B0502040204020203" pitchFamily="34" charset="0"/>
              </a:rPr>
            </a:br>
            <a:r>
              <a:rPr lang="en-US" altLang="zh-CN" sz="2800" kern="0" dirty="0">
                <a:latin typeface="Bahnschrift SemiBold" panose="020B0502040204020203" pitchFamily="34" charset="0"/>
              </a:rPr>
              <a:t>             </a:t>
            </a:r>
            <a:r>
              <a:rPr lang="zh-CN" altLang="en-US" sz="2800" kern="0" dirty="0"/>
              <a:t>的可分性判据</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3" name="Rectangle 4"/>
          <p:cNvSpPr>
            <a:spLocks noChangeArrowheads="1"/>
          </p:cNvSpPr>
          <p:nvPr/>
        </p:nvSpPr>
        <p:spPr bwMode="auto">
          <a:xfrm>
            <a:off x="4953000" y="3300413"/>
            <a:ext cx="9144000" cy="369332"/>
          </a:xfrm>
          <a:prstGeom prst="rect">
            <a:avLst/>
          </a:prstGeom>
          <a:noFill/>
          <a:ln w="9525">
            <a:noFill/>
            <a:miter lim="800000"/>
            <a:headEnd/>
            <a:tailEnd/>
          </a:ln>
        </p:spPr>
        <p:txBody>
          <a:bodyPr>
            <a:spAutoFit/>
          </a:bodyPr>
          <a:lstStyle/>
          <a:p>
            <a:endParaRPr lang="zh-CN" altLang="en-US"/>
          </a:p>
        </p:txBody>
      </p:sp>
      <p:sp>
        <p:nvSpPr>
          <p:cNvPr id="45064" name="Rectangle 6"/>
          <p:cNvSpPr>
            <a:spLocks noChangeArrowheads="1"/>
          </p:cNvSpPr>
          <p:nvPr/>
        </p:nvSpPr>
        <p:spPr bwMode="auto">
          <a:xfrm>
            <a:off x="5753100" y="3300413"/>
            <a:ext cx="9144000" cy="369332"/>
          </a:xfrm>
          <a:prstGeom prst="rect">
            <a:avLst/>
          </a:prstGeom>
          <a:noFill/>
          <a:ln w="9525">
            <a:noFill/>
            <a:miter lim="800000"/>
            <a:headEnd/>
            <a:tailEnd/>
          </a:ln>
        </p:spPr>
        <p:txBody>
          <a:bodyPr>
            <a:spAutoFit/>
          </a:bodyPr>
          <a:lstStyle/>
          <a:p>
            <a:endParaRPr lang="zh-CN" altLang="en-US"/>
          </a:p>
        </p:txBody>
      </p:sp>
      <p:sp>
        <p:nvSpPr>
          <p:cNvPr id="45065" name="Rectangle 9"/>
          <p:cNvSpPr>
            <a:spLocks noChangeArrowheads="1"/>
          </p:cNvSpPr>
          <p:nvPr/>
        </p:nvSpPr>
        <p:spPr bwMode="auto">
          <a:xfrm>
            <a:off x="4991100" y="3205163"/>
            <a:ext cx="9144000" cy="369332"/>
          </a:xfrm>
          <a:prstGeom prst="rect">
            <a:avLst/>
          </a:prstGeom>
          <a:noFill/>
          <a:ln w="9525">
            <a:noFill/>
            <a:miter lim="800000"/>
            <a:headEnd/>
            <a:tailEnd/>
          </a:ln>
        </p:spPr>
        <p:txBody>
          <a:bodyPr>
            <a:spAutoFit/>
          </a:bodyPr>
          <a:lstStyle/>
          <a:p>
            <a:endParaRPr lang="zh-CN" altLang="en-US"/>
          </a:p>
        </p:txBody>
      </p:sp>
      <p:sp>
        <p:nvSpPr>
          <p:cNvPr id="45066" name="Rectangle 11"/>
          <p:cNvSpPr>
            <a:spLocks noChangeArrowheads="1"/>
          </p:cNvSpPr>
          <p:nvPr/>
        </p:nvSpPr>
        <p:spPr bwMode="auto">
          <a:xfrm>
            <a:off x="4852988" y="3300413"/>
            <a:ext cx="9144000" cy="369332"/>
          </a:xfrm>
          <a:prstGeom prst="rect">
            <a:avLst/>
          </a:prstGeom>
          <a:noFill/>
          <a:ln w="9525">
            <a:noFill/>
            <a:miter lim="800000"/>
            <a:headEnd/>
            <a:tailEnd/>
          </a:ln>
        </p:spPr>
        <p:txBody>
          <a:bodyPr>
            <a:spAutoFit/>
          </a:bodyPr>
          <a:lstStyle/>
          <a:p>
            <a:endParaRPr lang="zh-CN" altLang="en-US"/>
          </a:p>
        </p:txBody>
      </p:sp>
      <p:sp>
        <p:nvSpPr>
          <p:cNvPr id="45067" name="Rectangle 13"/>
          <p:cNvSpPr>
            <a:spLocks noChangeArrowheads="1"/>
          </p:cNvSpPr>
          <p:nvPr/>
        </p:nvSpPr>
        <p:spPr bwMode="auto">
          <a:xfrm>
            <a:off x="5048250" y="3205163"/>
            <a:ext cx="9144000" cy="369332"/>
          </a:xfrm>
          <a:prstGeom prst="rect">
            <a:avLst/>
          </a:prstGeom>
          <a:noFill/>
          <a:ln w="9525">
            <a:noFill/>
            <a:miter lim="800000"/>
            <a:headEnd/>
            <a:tailEnd/>
          </a:ln>
        </p:spPr>
        <p:txBody>
          <a:bodyPr>
            <a:spAutoFit/>
          </a:bodyPr>
          <a:lstStyle/>
          <a:p>
            <a:endParaRPr lang="zh-CN" altLang="en-US"/>
          </a:p>
        </p:txBody>
      </p:sp>
      <p:sp>
        <p:nvSpPr>
          <p:cNvPr id="45068" name="Rectangle 17"/>
          <p:cNvSpPr>
            <a:spLocks noChangeArrowheads="1"/>
          </p:cNvSpPr>
          <p:nvPr/>
        </p:nvSpPr>
        <p:spPr bwMode="auto">
          <a:xfrm>
            <a:off x="1809750" y="1504951"/>
            <a:ext cx="8783638" cy="523875"/>
          </a:xfrm>
          <a:prstGeom prst="rect">
            <a:avLst/>
          </a:prstGeom>
          <a:noFill/>
          <a:ln w="9525">
            <a:noFill/>
            <a:miter lim="800000"/>
            <a:headEnd/>
            <a:tailEnd/>
          </a:ln>
        </p:spPr>
        <p:txBody>
          <a:bodyPr wrap="none">
            <a:spAutoFit/>
          </a:bodyPr>
          <a:lstStyle/>
          <a:p>
            <a:r>
              <a:rPr lang="zh-CN" altLang="en-US" sz="2800" dirty="0"/>
              <a:t>同样对于</a:t>
            </a:r>
            <a:r>
              <a:rPr lang="en-US" altLang="zh-CN" sz="2800" i="1" dirty="0"/>
              <a:t>J</a:t>
            </a:r>
            <a:r>
              <a:rPr lang="en-US" altLang="zh-CN" sz="2800" i="1" baseline="-25000" dirty="0"/>
              <a:t>B</a:t>
            </a:r>
            <a:r>
              <a:rPr lang="zh-CN" altLang="en-US" sz="2800" dirty="0"/>
              <a:t>，两类问题与多类问题的平均判据分别为：</a:t>
            </a:r>
          </a:p>
        </p:txBody>
      </p:sp>
      <p:grpSp>
        <p:nvGrpSpPr>
          <p:cNvPr id="2" name="Group 20"/>
          <p:cNvGrpSpPr>
            <a:grpSpLocks/>
          </p:cNvGrpSpPr>
          <p:nvPr/>
        </p:nvGrpSpPr>
        <p:grpSpPr bwMode="auto">
          <a:xfrm>
            <a:off x="2632076" y="2130426"/>
            <a:ext cx="6075363" cy="727075"/>
            <a:chOff x="158" y="1582"/>
            <a:chExt cx="3827" cy="458"/>
          </a:xfrm>
        </p:grpSpPr>
        <p:graphicFrame>
          <p:nvGraphicFramePr>
            <p:cNvPr id="45062" name="Object 3"/>
            <p:cNvGraphicFramePr>
              <a:graphicFrameLocks noChangeAspect="1"/>
            </p:cNvGraphicFramePr>
            <p:nvPr/>
          </p:nvGraphicFramePr>
          <p:xfrm>
            <a:off x="900" y="1582"/>
            <a:ext cx="3085" cy="458"/>
          </p:xfrm>
          <a:graphic>
            <a:graphicData uri="http://schemas.openxmlformats.org/presentationml/2006/ole">
              <mc:AlternateContent xmlns:mc="http://schemas.openxmlformats.org/markup-compatibility/2006">
                <mc:Choice xmlns:v="urn:schemas-microsoft-com:vml" Requires="v">
                  <p:oleObj spid="_x0000_s197959" name="Equation" r:id="rId4" imgW="1651000" imgH="241300" progId="Equation.DSMT4">
                    <p:embed/>
                  </p:oleObj>
                </mc:Choice>
                <mc:Fallback>
                  <p:oleObj name="Equation" r:id="rId4" imgW="1651000" imgH="241300" progId="Equation.DSMT4">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 y="1582"/>
                          <a:ext cx="3085" cy="4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75" name="Text Box 18"/>
            <p:cNvSpPr txBox="1">
              <a:spLocks noChangeArrowheads="1"/>
            </p:cNvSpPr>
            <p:nvPr/>
          </p:nvSpPr>
          <p:spPr bwMode="auto">
            <a:xfrm>
              <a:off x="158" y="1616"/>
              <a:ext cx="862" cy="327"/>
            </a:xfrm>
            <a:prstGeom prst="rect">
              <a:avLst/>
            </a:prstGeom>
            <a:noFill/>
            <a:ln w="9525">
              <a:noFill/>
              <a:miter lim="800000"/>
              <a:headEnd/>
              <a:tailEnd/>
            </a:ln>
          </p:spPr>
          <p:txBody>
            <a:bodyPr>
              <a:spAutoFit/>
            </a:bodyPr>
            <a:lstStyle/>
            <a:p>
              <a:pPr>
                <a:spcBef>
                  <a:spcPct val="50000"/>
                </a:spcBef>
              </a:pPr>
              <a:r>
                <a:rPr lang="zh-CN" altLang="en-US" sz="2800"/>
                <a:t>两类：</a:t>
              </a:r>
            </a:p>
          </p:txBody>
        </p:sp>
      </p:grpSp>
      <p:grpSp>
        <p:nvGrpSpPr>
          <p:cNvPr id="3" name="Group 21"/>
          <p:cNvGrpSpPr>
            <a:grpSpLocks/>
          </p:cNvGrpSpPr>
          <p:nvPr/>
        </p:nvGrpSpPr>
        <p:grpSpPr bwMode="auto">
          <a:xfrm>
            <a:off x="2608264" y="2857501"/>
            <a:ext cx="6988175" cy="1000125"/>
            <a:chOff x="-247" y="2218"/>
            <a:chExt cx="4402" cy="630"/>
          </a:xfrm>
        </p:grpSpPr>
        <p:graphicFrame>
          <p:nvGraphicFramePr>
            <p:cNvPr id="45061" name="Object 2"/>
            <p:cNvGraphicFramePr>
              <a:graphicFrameLocks noChangeAspect="1"/>
            </p:cNvGraphicFramePr>
            <p:nvPr/>
          </p:nvGraphicFramePr>
          <p:xfrm>
            <a:off x="1328" y="2218"/>
            <a:ext cx="2827" cy="630"/>
          </p:xfrm>
          <a:graphic>
            <a:graphicData uri="http://schemas.openxmlformats.org/presentationml/2006/ole">
              <mc:AlternateContent xmlns:mc="http://schemas.openxmlformats.org/markup-compatibility/2006">
                <mc:Choice xmlns:v="urn:schemas-microsoft-com:vml" Requires="v">
                  <p:oleObj spid="_x0000_s197960" name="Equation" r:id="rId6" imgW="1434477" imgH="317362" progId="Equation.DSMT4">
                    <p:embed/>
                  </p:oleObj>
                </mc:Choice>
                <mc:Fallback>
                  <p:oleObj name="Equation" r:id="rId6" imgW="1434477" imgH="317362" progId="Equation.DSMT4">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8" y="2218"/>
                          <a:ext cx="2827" cy="6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74" name="Text Box 19"/>
            <p:cNvSpPr txBox="1">
              <a:spLocks noChangeArrowheads="1"/>
            </p:cNvSpPr>
            <p:nvPr/>
          </p:nvSpPr>
          <p:spPr bwMode="auto">
            <a:xfrm>
              <a:off x="-247" y="2387"/>
              <a:ext cx="1676" cy="330"/>
            </a:xfrm>
            <a:prstGeom prst="rect">
              <a:avLst/>
            </a:prstGeom>
            <a:noFill/>
            <a:ln w="9525">
              <a:noFill/>
              <a:miter lim="800000"/>
              <a:headEnd/>
              <a:tailEnd/>
            </a:ln>
          </p:spPr>
          <p:txBody>
            <a:bodyPr>
              <a:spAutoFit/>
            </a:bodyPr>
            <a:lstStyle/>
            <a:p>
              <a:pPr>
                <a:spcBef>
                  <a:spcPct val="50000"/>
                </a:spcBef>
              </a:pPr>
              <a:r>
                <a:rPr lang="en-US" altLang="zh-CN" sz="2800"/>
                <a:t>C</a:t>
              </a:r>
              <a:r>
                <a:rPr lang="zh-CN" altLang="en-US" sz="2800"/>
                <a:t>类平均判据：</a:t>
              </a:r>
            </a:p>
          </p:txBody>
        </p:sp>
      </p:grpSp>
      <p:graphicFrame>
        <p:nvGraphicFramePr>
          <p:cNvPr id="45058" name="Object 15"/>
          <p:cNvGraphicFramePr>
            <a:graphicFrameLocks noChangeAspect="1"/>
          </p:cNvGraphicFramePr>
          <p:nvPr/>
        </p:nvGraphicFramePr>
        <p:xfrm>
          <a:off x="2881313" y="4071938"/>
          <a:ext cx="4240212" cy="798512"/>
        </p:xfrm>
        <a:graphic>
          <a:graphicData uri="http://schemas.openxmlformats.org/presentationml/2006/ole">
            <mc:AlternateContent xmlns:mc="http://schemas.openxmlformats.org/markup-compatibility/2006">
              <mc:Choice xmlns:v="urn:schemas-microsoft-com:vml" Requires="v">
                <p:oleObj spid="_x0000_s197961" name="Equation" r:id="rId8" imgW="2108200" imgH="393700" progId="Equation.DSMT4">
                  <p:embed/>
                </p:oleObj>
              </mc:Choice>
              <mc:Fallback>
                <p:oleObj name="Equation" r:id="rId8" imgW="2108200" imgH="393700" progId="Equation.DSMT4">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81313" y="4071938"/>
                        <a:ext cx="4240212" cy="7985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9" name="Object 16"/>
          <p:cNvGraphicFramePr>
            <a:graphicFrameLocks noChangeAspect="1"/>
          </p:cNvGraphicFramePr>
          <p:nvPr/>
        </p:nvGraphicFramePr>
        <p:xfrm>
          <a:off x="1814514" y="5357814"/>
          <a:ext cx="5083175" cy="992187"/>
        </p:xfrm>
        <a:graphic>
          <a:graphicData uri="http://schemas.openxmlformats.org/presentationml/2006/ole">
            <mc:AlternateContent xmlns:mc="http://schemas.openxmlformats.org/markup-compatibility/2006">
              <mc:Choice xmlns:v="urn:schemas-microsoft-com:vml" Requires="v">
                <p:oleObj spid="_x0000_s197962" name="Equation" r:id="rId10" imgW="1917700" imgH="368300" progId="Equation.DSMT4">
                  <p:embed/>
                </p:oleObj>
              </mc:Choice>
              <mc:Fallback>
                <p:oleObj name="Equation" r:id="rId10" imgW="1917700" imgH="368300" progId="Equation.DSMT4">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14514" y="5357814"/>
                        <a:ext cx="5083175" cy="992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72" name="下箭头 16"/>
          <p:cNvSpPr>
            <a:spLocks noChangeArrowheads="1"/>
          </p:cNvSpPr>
          <p:nvPr/>
        </p:nvSpPr>
        <p:spPr bwMode="auto">
          <a:xfrm>
            <a:off x="4953000" y="5000626"/>
            <a:ext cx="484188" cy="428625"/>
          </a:xfrm>
          <a:prstGeom prst="downArrow">
            <a:avLst>
              <a:gd name="adj1" fmla="val 50000"/>
              <a:gd name="adj2" fmla="val 50000"/>
            </a:avLst>
          </a:prstGeom>
          <a:solidFill>
            <a:schemeClr val="accent1"/>
          </a:solidFill>
          <a:ln w="12700" cap="sq" algn="ctr">
            <a:solidFill>
              <a:schemeClr val="tx1"/>
            </a:solidFill>
            <a:round/>
            <a:headEnd type="none" w="sm" len="sm"/>
            <a:tailEnd type="none" w="sm" len="sm"/>
          </a:ln>
        </p:spPr>
        <p:txBody>
          <a:bodyPr wrap="none"/>
          <a:lstStyle/>
          <a:p>
            <a:endParaRPr lang="zh-CN" altLang="en-US"/>
          </a:p>
        </p:txBody>
      </p:sp>
      <p:graphicFrame>
        <p:nvGraphicFramePr>
          <p:cNvPr id="45060" name="Object 17"/>
          <p:cNvGraphicFramePr>
            <a:graphicFrameLocks noChangeAspect="1"/>
          </p:cNvGraphicFramePr>
          <p:nvPr/>
        </p:nvGraphicFramePr>
        <p:xfrm>
          <a:off x="7810501" y="5572125"/>
          <a:ext cx="2652713" cy="642938"/>
        </p:xfrm>
        <a:graphic>
          <a:graphicData uri="http://schemas.openxmlformats.org/presentationml/2006/ole">
            <mc:AlternateContent xmlns:mc="http://schemas.openxmlformats.org/markup-compatibility/2006">
              <mc:Choice xmlns:v="urn:schemas-microsoft-com:vml" Requires="v">
                <p:oleObj spid="_x0000_s197963" name="Equation" r:id="rId12" imgW="837836" imgH="203112" progId="Equation.DSMT4">
                  <p:embed/>
                </p:oleObj>
              </mc:Choice>
              <mc:Fallback>
                <p:oleObj name="Equation" r:id="rId12" imgW="837836" imgH="203112" progId="Equation.DSMT4">
                  <p:embed/>
                  <p:pic>
                    <p:nvPicPr>
                      <p:cNvPr id="0" name="Picture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10501" y="5572125"/>
                        <a:ext cx="2652713"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73" name="右箭头 18"/>
          <p:cNvSpPr>
            <a:spLocks noChangeArrowheads="1"/>
          </p:cNvSpPr>
          <p:nvPr/>
        </p:nvSpPr>
        <p:spPr bwMode="auto">
          <a:xfrm>
            <a:off x="6953250" y="5643564"/>
            <a:ext cx="642938" cy="484187"/>
          </a:xfrm>
          <a:prstGeom prst="rightArrow">
            <a:avLst>
              <a:gd name="adj1" fmla="val 50000"/>
              <a:gd name="adj2" fmla="val 50047"/>
            </a:avLst>
          </a:prstGeom>
          <a:solidFill>
            <a:schemeClr val="accent1"/>
          </a:solidFill>
          <a:ln w="12700" cap="sq" algn="ctr">
            <a:solidFill>
              <a:schemeClr val="tx1"/>
            </a:solidFill>
            <a:round/>
            <a:headEnd type="none" w="sm" len="sm"/>
            <a:tailEnd type="none" w="sm" len="sm"/>
          </a:ln>
        </p:spPr>
        <p:txBody>
          <a:bodyPr wrap="none"/>
          <a:lstStyle/>
          <a:p>
            <a:endParaRPr lang="zh-CN" altLang="en-US"/>
          </a:p>
        </p:txBody>
      </p:sp>
      <p:sp>
        <p:nvSpPr>
          <p:cNvPr id="21" name="灯片编号占位符 20"/>
          <p:cNvSpPr>
            <a:spLocks noGrp="1"/>
          </p:cNvSpPr>
          <p:nvPr>
            <p:ph type="sldNum" sz="quarter" idx="11"/>
          </p:nvPr>
        </p:nvSpPr>
        <p:spPr/>
        <p:txBody>
          <a:bodyPr/>
          <a:lstStyle/>
          <a:p>
            <a:pPr>
              <a:defRPr/>
            </a:pPr>
            <a:fld id="{31E287EE-1289-4991-82CE-EFE584F53F4F}" type="slidenum">
              <a:rPr lang="en-US" altLang="zh-CN" smtClean="0"/>
              <a:pPr>
                <a:defRPr/>
              </a:pPr>
              <a:t>17</a:t>
            </a:fld>
            <a:endParaRPr lang="en-US" altLang="zh-CN" dirty="0"/>
          </a:p>
        </p:txBody>
      </p:sp>
      <p:sp>
        <p:nvSpPr>
          <p:cNvPr id="22" name="标题 1"/>
          <p:cNvSpPr>
            <a:spLocks noGrp="1"/>
          </p:cNvSpPr>
          <p:nvPr>
            <p:ph type="title"/>
          </p:nvPr>
        </p:nvSpPr>
        <p:spPr>
          <a:xfrm>
            <a:off x="1828800" y="152401"/>
            <a:ext cx="7939608" cy="563563"/>
          </a:xfrm>
        </p:spPr>
        <p:txBody>
          <a:bodyPr/>
          <a:lstStyle/>
          <a:p>
            <a:r>
              <a:rPr lang="en-US" altLang="zh-CN" sz="2800" dirty="0" smtClean="0"/>
              <a:t>5.1.2 </a:t>
            </a:r>
            <a:r>
              <a:rPr lang="zh-CN" altLang="en-US" sz="2800" dirty="0"/>
              <a:t>基于概率分布</a:t>
            </a:r>
            <a:r>
              <a:rPr lang="en-US" altLang="zh-CN" sz="2800" dirty="0">
                <a:latin typeface="Bahnschrift SemiBold" panose="020B0502040204020203" pitchFamily="34" charset="0"/>
              </a:rPr>
              <a:t>(</a:t>
            </a:r>
            <a:r>
              <a:rPr lang="en-US" altLang="zh-CN" sz="2800" b="0" dirty="0">
                <a:latin typeface="Bahnschrift SemiBold" panose="020B0502040204020203" pitchFamily="34" charset="0"/>
              </a:rPr>
              <a:t>Probability Distribution</a:t>
            </a:r>
            <a:r>
              <a:rPr lang="en-US" altLang="zh-CN" sz="2800" dirty="0">
                <a:latin typeface="Bahnschrift SemiBold" panose="020B0502040204020203" pitchFamily="34" charset="0"/>
              </a:rPr>
              <a:t>)</a:t>
            </a:r>
            <a:br>
              <a:rPr lang="en-US" altLang="zh-CN" sz="2800" dirty="0">
                <a:latin typeface="Bahnschrift SemiBold" panose="020B0502040204020203" pitchFamily="34" charset="0"/>
              </a:rPr>
            </a:br>
            <a:r>
              <a:rPr lang="en-US" altLang="zh-CN" sz="2800" dirty="0">
                <a:latin typeface="Bahnschrift SemiBold" panose="020B0502040204020203" pitchFamily="34" charset="0"/>
              </a:rPr>
              <a:t>             </a:t>
            </a:r>
            <a:r>
              <a:rPr lang="zh-CN" altLang="en-US" sz="2800" dirty="0"/>
              <a:t>的可分性判据</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8800" y="152401"/>
            <a:ext cx="7219528" cy="563563"/>
          </a:xfrm>
        </p:spPr>
        <p:txBody>
          <a:bodyPr/>
          <a:lstStyle/>
          <a:p>
            <a:r>
              <a:rPr lang="en-US" altLang="zh-CN" sz="2800" dirty="0" smtClean="0"/>
              <a:t>5.1.3 </a:t>
            </a:r>
            <a:r>
              <a:rPr lang="zh-CN" altLang="en-US" sz="2800" dirty="0"/>
              <a:t>基于熵</a:t>
            </a:r>
            <a:r>
              <a:rPr lang="en-US" altLang="zh-CN" sz="2800" dirty="0"/>
              <a:t>(Entropy)</a:t>
            </a:r>
            <a:r>
              <a:rPr lang="zh-CN" altLang="en-US" sz="2800" dirty="0"/>
              <a:t>的可分性判据</a:t>
            </a:r>
          </a:p>
        </p:txBody>
      </p:sp>
      <p:sp>
        <p:nvSpPr>
          <p:cNvPr id="3" name="内容占位符 2"/>
          <p:cNvSpPr>
            <a:spLocks noGrp="1"/>
          </p:cNvSpPr>
          <p:nvPr>
            <p:ph idx="1"/>
          </p:nvPr>
        </p:nvSpPr>
        <p:spPr>
          <a:xfrm>
            <a:off x="1828800" y="1066800"/>
            <a:ext cx="8839200" cy="5334000"/>
          </a:xfrm>
        </p:spPr>
        <p:txBody>
          <a:bodyPr/>
          <a:lstStyle/>
          <a:p>
            <a:pPr marL="0" indent="0">
              <a:buNone/>
            </a:pPr>
            <a:r>
              <a:rPr lang="zh-CN" altLang="en-US" sz="2400" b="1" dirty="0">
                <a:latin typeface="宋体" pitchFamily="2" charset="-122"/>
                <a:ea typeface="宋体" pitchFamily="2" charset="-122"/>
              </a:rPr>
              <a:t>熵</a:t>
            </a:r>
            <a:r>
              <a:rPr lang="en-US" altLang="zh-CN" sz="2400" b="1" dirty="0">
                <a:latin typeface="宋体" pitchFamily="2" charset="-122"/>
                <a:ea typeface="宋体" pitchFamily="2" charset="-122"/>
              </a:rPr>
              <a:t>(Entropy)</a:t>
            </a:r>
            <a:r>
              <a:rPr lang="zh-CN" altLang="en-US" sz="2400" b="1" dirty="0">
                <a:latin typeface="宋体" pitchFamily="2" charset="-122"/>
                <a:ea typeface="宋体" pitchFamily="2" charset="-122"/>
              </a:rPr>
              <a:t>：事件不确定性的度量</a:t>
            </a:r>
          </a:p>
          <a:p>
            <a:pPr marL="0" indent="0">
              <a:buNone/>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A</a:t>
            </a:r>
            <a:r>
              <a:rPr lang="zh-CN" altLang="en-US" sz="2400" b="1" dirty="0">
                <a:latin typeface="宋体" pitchFamily="2" charset="-122"/>
                <a:ea typeface="宋体" pitchFamily="2" charset="-122"/>
              </a:rPr>
              <a:t>事件的不确定性大（熵大），则对</a:t>
            </a:r>
            <a:r>
              <a:rPr lang="en-US" altLang="zh-CN" sz="2400" b="1" dirty="0">
                <a:latin typeface="宋体" pitchFamily="2" charset="-122"/>
                <a:ea typeface="宋体" pitchFamily="2" charset="-122"/>
              </a:rPr>
              <a:t>A</a:t>
            </a:r>
            <a:r>
              <a:rPr lang="zh-CN" altLang="en-US" sz="2400" b="1" dirty="0">
                <a:latin typeface="宋体" pitchFamily="2" charset="-122"/>
                <a:ea typeface="宋体" pitchFamily="2" charset="-122"/>
              </a:rPr>
              <a:t>事件的观察所提供的信息量大。</a:t>
            </a:r>
          </a:p>
          <a:p>
            <a:pPr marL="0" indent="0">
              <a:buNone/>
            </a:pPr>
            <a:r>
              <a:rPr lang="zh-CN" altLang="en-US" sz="2400" b="1" dirty="0">
                <a:latin typeface="宋体" pitchFamily="2" charset="-122"/>
                <a:ea typeface="宋体" pitchFamily="2" charset="-122"/>
              </a:rPr>
              <a:t>思路：</a:t>
            </a:r>
          </a:p>
          <a:p>
            <a:pPr marL="0" indent="0">
              <a:buNone/>
            </a:pPr>
            <a:r>
              <a:rPr lang="zh-CN" altLang="en-US" sz="2400" b="1" dirty="0">
                <a:latin typeface="宋体" pitchFamily="2" charset="-122"/>
                <a:ea typeface="宋体" pitchFamily="2" charset="-122"/>
              </a:rPr>
              <a:t>   把各类    看作一系列事件</a:t>
            </a:r>
          </a:p>
          <a:p>
            <a:pPr marL="0" indent="0">
              <a:buNone/>
            </a:pPr>
            <a:r>
              <a:rPr lang="zh-CN" altLang="en-US" sz="2400" b="1" dirty="0">
                <a:latin typeface="宋体" pitchFamily="2" charset="-122"/>
                <a:ea typeface="宋体" pitchFamily="2" charset="-122"/>
              </a:rPr>
              <a:t>   把后验概率        看作特征  上出现   的概率</a:t>
            </a:r>
          </a:p>
          <a:p>
            <a:pPr marL="0" indent="0">
              <a:buNone/>
            </a:pPr>
            <a:r>
              <a:rPr lang="zh-CN" altLang="en-US" sz="2400" b="1" dirty="0">
                <a:latin typeface="宋体" pitchFamily="2" charset="-122"/>
                <a:ea typeface="宋体" pitchFamily="2" charset="-122"/>
              </a:rPr>
              <a:t>   如从  能确定   ，则对   的观察不提供信息量，熵为</a:t>
            </a:r>
            <a:r>
              <a:rPr lang="en-US" altLang="zh-CN" sz="2400" b="1" dirty="0">
                <a:latin typeface="宋体" pitchFamily="2" charset="-122"/>
                <a:ea typeface="宋体" pitchFamily="2" charset="-122"/>
              </a:rPr>
              <a:t>0</a:t>
            </a:r>
            <a:endParaRPr lang="zh-CN" altLang="en-US" sz="2400" b="1" dirty="0">
              <a:latin typeface="宋体" pitchFamily="2" charset="-122"/>
              <a:ea typeface="宋体" pitchFamily="2" charset="-122"/>
            </a:endParaRPr>
          </a:p>
          <a:p>
            <a:pPr marL="0" indent="0">
              <a:buNone/>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 </a:t>
            </a:r>
            <a:r>
              <a:rPr lang="zh-CN" altLang="en-US" sz="2400" b="1" dirty="0">
                <a:latin typeface="宋体" pitchFamily="2" charset="-122"/>
                <a:ea typeface="宋体" pitchFamily="2" charset="-122"/>
              </a:rPr>
              <a:t>特征   有利于分类。</a:t>
            </a:r>
          </a:p>
          <a:p>
            <a:pPr marL="0" indent="0">
              <a:buNone/>
            </a:pPr>
            <a:r>
              <a:rPr lang="zh-CN" altLang="en-US" sz="2400" b="1" dirty="0">
                <a:latin typeface="宋体" pitchFamily="2" charset="-122"/>
                <a:ea typeface="宋体" pitchFamily="2" charset="-122"/>
              </a:rPr>
              <a:t>   如从  完全不能确定   ，则对   的观察信息量大，熵大</a:t>
            </a:r>
          </a:p>
          <a:p>
            <a:pPr marL="0" indent="0">
              <a:buNone/>
            </a:pPr>
            <a:r>
              <a:rPr lang="zh-CN" altLang="en-US" sz="2400" b="1" dirty="0">
                <a:latin typeface="宋体" pitchFamily="2" charset="-122"/>
                <a:ea typeface="宋体" pitchFamily="2" charset="-122"/>
              </a:rPr>
              <a:t>					</a:t>
            </a:r>
            <a:r>
              <a:rPr lang="en-US" altLang="zh-CN" sz="2400" b="1" dirty="0">
                <a:latin typeface="宋体" pitchFamily="2" charset="-122"/>
                <a:ea typeface="宋体" pitchFamily="2" charset="-122"/>
              </a:rPr>
              <a:t>—— </a:t>
            </a:r>
            <a:r>
              <a:rPr lang="zh-CN" altLang="en-US" sz="2400" b="1" dirty="0">
                <a:latin typeface="宋体" pitchFamily="2" charset="-122"/>
                <a:ea typeface="宋体" pitchFamily="2" charset="-122"/>
              </a:rPr>
              <a:t>特征  无助于分类</a:t>
            </a:r>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18</a:t>
            </a:fld>
            <a:endParaRPr lang="en-US" altLang="zh-CN" dirty="0"/>
          </a:p>
        </p:txBody>
      </p:sp>
      <p:pic>
        <p:nvPicPr>
          <p:cNvPr id="5017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6510" y="2737388"/>
            <a:ext cx="375234" cy="47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7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0800" y="3212976"/>
            <a:ext cx="1216507" cy="4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831748689"/>
              </p:ext>
            </p:extLst>
          </p:nvPr>
        </p:nvGraphicFramePr>
        <p:xfrm>
          <a:off x="6376536" y="3284984"/>
          <a:ext cx="439544" cy="332656"/>
        </p:xfrm>
        <a:graphic>
          <a:graphicData uri="http://schemas.openxmlformats.org/presentationml/2006/ole">
            <mc:AlternateContent xmlns:mc="http://schemas.openxmlformats.org/markup-compatibility/2006">
              <mc:Choice xmlns:v="urn:schemas-microsoft-com:vml" Requires="v">
                <p:oleObj spid="_x0000_s50563" name="Equation" r:id="rId5" imgW="126835" imgH="139518" progId="Equation.DSMT4">
                  <p:embed/>
                </p:oleObj>
              </mc:Choice>
              <mc:Fallback>
                <p:oleObj name="Equation" r:id="rId5" imgW="126835" imgH="139518" progId="Equation.DSMT4">
                  <p:embed/>
                  <p:pic>
                    <p:nvPicPr>
                      <p:cNvPr id="0" name="Picture 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6536" y="3284984"/>
                        <a:ext cx="439544" cy="3326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8168" y="3211278"/>
            <a:ext cx="375234" cy="47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对象 6"/>
          <p:cNvGraphicFramePr>
            <a:graphicFrameLocks noChangeAspect="1"/>
          </p:cNvGraphicFramePr>
          <p:nvPr>
            <p:extLst>
              <p:ext uri="{D42A27DB-BD31-4B8C-83A1-F6EECF244321}">
                <p14:modId xmlns:p14="http://schemas.microsoft.com/office/powerpoint/2010/main" val="3831148065"/>
              </p:ext>
            </p:extLst>
          </p:nvPr>
        </p:nvGraphicFramePr>
        <p:xfrm>
          <a:off x="2927649" y="3727780"/>
          <a:ext cx="459071" cy="349293"/>
        </p:xfrm>
        <a:graphic>
          <a:graphicData uri="http://schemas.openxmlformats.org/presentationml/2006/ole">
            <mc:AlternateContent xmlns:mc="http://schemas.openxmlformats.org/markup-compatibility/2006">
              <mc:Choice xmlns:v="urn:schemas-microsoft-com:vml" Requires="v">
                <p:oleObj spid="_x0000_s50564" name="Equation" r:id="rId7" imgW="126835" imgH="139518" progId="Equation.DSMT4">
                  <p:embed/>
                </p:oleObj>
              </mc:Choice>
              <mc:Fallback>
                <p:oleObj name="Equation" r:id="rId7" imgW="126835" imgH="139518" progId="Equation.DSMT4">
                  <p:embed/>
                  <p:pic>
                    <p:nvPicPr>
                      <p:cNvPr id="0" name="Picture 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7649" y="3727780"/>
                        <a:ext cx="459071" cy="3492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1295" y="3646944"/>
            <a:ext cx="375234" cy="47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8758" y="3645024"/>
            <a:ext cx="375234" cy="47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对象 7"/>
          <p:cNvGraphicFramePr>
            <a:graphicFrameLocks noChangeAspect="1"/>
          </p:cNvGraphicFramePr>
          <p:nvPr>
            <p:extLst>
              <p:ext uri="{D42A27DB-BD31-4B8C-83A1-F6EECF244321}">
                <p14:modId xmlns:p14="http://schemas.microsoft.com/office/powerpoint/2010/main" val="1870416472"/>
              </p:ext>
            </p:extLst>
          </p:nvPr>
        </p:nvGraphicFramePr>
        <p:xfrm>
          <a:off x="7967223" y="4177549"/>
          <a:ext cx="438150" cy="333375"/>
        </p:xfrm>
        <a:graphic>
          <a:graphicData uri="http://schemas.openxmlformats.org/presentationml/2006/ole">
            <mc:AlternateContent xmlns:mc="http://schemas.openxmlformats.org/markup-compatibility/2006">
              <mc:Choice xmlns:v="urn:schemas-microsoft-com:vml" Requires="v">
                <p:oleObj spid="_x0000_s50565" name="Equation" r:id="rId8" imgW="126835" imgH="139518" progId="Equation.DSMT4">
                  <p:embed/>
                </p:oleObj>
              </mc:Choice>
              <mc:Fallback>
                <p:oleObj name="Equation" r:id="rId8" imgW="126835" imgH="139518" progId="Equation.DSMT4">
                  <p:embed/>
                  <p:pic>
                    <p:nvPicPr>
                      <p:cNvPr id="0" name="Picture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7223" y="4177549"/>
                        <a:ext cx="438150"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250925469"/>
              </p:ext>
            </p:extLst>
          </p:nvPr>
        </p:nvGraphicFramePr>
        <p:xfrm>
          <a:off x="2927648" y="4607794"/>
          <a:ext cx="438150" cy="333375"/>
        </p:xfrm>
        <a:graphic>
          <a:graphicData uri="http://schemas.openxmlformats.org/presentationml/2006/ole">
            <mc:AlternateContent xmlns:mc="http://schemas.openxmlformats.org/markup-compatibility/2006">
              <mc:Choice xmlns:v="urn:schemas-microsoft-com:vml" Requires="v">
                <p:oleObj spid="_x0000_s50566" name="Equation" r:id="rId9" imgW="126835" imgH="139518" progId="Equation.DSMT4">
                  <p:embed/>
                </p:oleObj>
              </mc:Choice>
              <mc:Fallback>
                <p:oleObj name="Equation" r:id="rId9" imgW="126835" imgH="139518" progId="Equation.DSMT4">
                  <p:embed/>
                  <p:pic>
                    <p:nvPicPr>
                      <p:cNvPr id="0" name="Picture 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7648" y="4607794"/>
                        <a:ext cx="438150"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9896" y="4537588"/>
            <a:ext cx="375234" cy="47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4862" y="4537588"/>
            <a:ext cx="375234" cy="47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对象 12"/>
          <p:cNvGraphicFramePr>
            <a:graphicFrameLocks noChangeAspect="1"/>
          </p:cNvGraphicFramePr>
          <p:nvPr>
            <p:extLst>
              <p:ext uri="{D42A27DB-BD31-4B8C-83A1-F6EECF244321}">
                <p14:modId xmlns:p14="http://schemas.microsoft.com/office/powerpoint/2010/main" val="396074255"/>
              </p:ext>
            </p:extLst>
          </p:nvPr>
        </p:nvGraphicFramePr>
        <p:xfrm>
          <a:off x="7824192" y="5039842"/>
          <a:ext cx="438150" cy="333375"/>
        </p:xfrm>
        <a:graphic>
          <a:graphicData uri="http://schemas.openxmlformats.org/presentationml/2006/ole">
            <mc:AlternateContent xmlns:mc="http://schemas.openxmlformats.org/markup-compatibility/2006">
              <mc:Choice xmlns:v="urn:schemas-microsoft-com:vml" Requires="v">
                <p:oleObj spid="_x0000_s50567" name="Equation" r:id="rId10" imgW="126835" imgH="139518" progId="Equation.DSMT4">
                  <p:embed/>
                </p:oleObj>
              </mc:Choice>
              <mc:Fallback>
                <p:oleObj name="Equation" r:id="rId10" imgW="126835" imgH="139518" progId="Equation.DSMT4">
                  <p:embed/>
                  <p:pic>
                    <p:nvPicPr>
                      <p:cNvPr id="0" name="Picture 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4192" y="5039842"/>
                        <a:ext cx="438150"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47918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28800" y="1066800"/>
            <a:ext cx="8947720" cy="5334000"/>
          </a:xfrm>
        </p:spPr>
        <p:txBody>
          <a:bodyPr/>
          <a:lstStyle/>
          <a:p>
            <a:pPr marL="0" indent="0">
              <a:lnSpc>
                <a:spcPct val="150000"/>
              </a:lnSpc>
              <a:spcBef>
                <a:spcPts val="0"/>
              </a:spcBef>
              <a:buNone/>
            </a:pPr>
            <a:r>
              <a:rPr lang="zh-CN" altLang="en-US" sz="2400" b="1" dirty="0">
                <a:latin typeface="宋体" pitchFamily="2" charset="-122"/>
                <a:ea typeface="宋体" pitchFamily="2" charset="-122"/>
              </a:rPr>
              <a:t>定义熵函数	</a:t>
            </a:r>
          </a:p>
          <a:p>
            <a:pPr marL="0" indent="0">
              <a:lnSpc>
                <a:spcPct val="150000"/>
              </a:lnSpc>
              <a:spcBef>
                <a:spcPts val="0"/>
              </a:spcBef>
              <a:buNone/>
            </a:pPr>
            <a:r>
              <a:rPr lang="zh-CN" altLang="en-US" sz="2400" b="1" dirty="0">
                <a:latin typeface="宋体" pitchFamily="2" charset="-122"/>
                <a:ea typeface="宋体" pitchFamily="2" charset="-122"/>
              </a:rPr>
              <a:t>	须满足</a:t>
            </a:r>
          </a:p>
          <a:p>
            <a:pPr marL="0" indent="0">
              <a:lnSpc>
                <a:spcPct val="150000"/>
              </a:lnSpc>
              <a:spcBef>
                <a:spcPts val="0"/>
              </a:spcBef>
              <a:buNone/>
            </a:pPr>
            <a:r>
              <a:rPr lang="en-US" altLang="zh-CN" sz="2400" b="1" dirty="0">
                <a:latin typeface="宋体" pitchFamily="2" charset="-122"/>
                <a:ea typeface="宋体" pitchFamily="2" charset="-122"/>
              </a:rPr>
              <a:t>  </a:t>
            </a:r>
            <a:r>
              <a:rPr lang="zh-CN" altLang="en-US" sz="2400" b="1" dirty="0">
                <a:latin typeface="宋体" pitchFamily="2" charset="-122"/>
                <a:ea typeface="宋体" pitchFamily="2" charset="-122"/>
              </a:rPr>
              <a:t>①规一化</a:t>
            </a:r>
            <a:endParaRPr lang="en-US" altLang="zh-CN" sz="2400" b="1" dirty="0">
              <a:latin typeface="宋体" pitchFamily="2" charset="-122"/>
              <a:ea typeface="宋体" pitchFamily="2" charset="-122"/>
            </a:endParaRPr>
          </a:p>
          <a:p>
            <a:pPr marL="0" indent="0">
              <a:lnSpc>
                <a:spcPct val="150000"/>
              </a:lnSpc>
              <a:spcBef>
                <a:spcPts val="0"/>
              </a:spcBef>
              <a:buNone/>
            </a:pPr>
            <a:r>
              <a:rPr lang="en-US" altLang="zh-CN" sz="2400" b="1" dirty="0">
                <a:latin typeface="宋体" pitchFamily="2" charset="-122"/>
                <a:ea typeface="宋体" pitchFamily="2" charset="-122"/>
              </a:rPr>
              <a:t>   (</a:t>
            </a:r>
            <a:r>
              <a:rPr lang="en-US" altLang="zh-CN" sz="2400" b="1" i="1" dirty="0">
                <a:latin typeface="宋体" pitchFamily="2" charset="-122"/>
                <a:ea typeface="宋体" pitchFamily="2" charset="-122"/>
              </a:rPr>
              <a:t>Normalization</a:t>
            </a:r>
            <a:r>
              <a:rPr lang="en-US" altLang="zh-CN" sz="2400" b="1" dirty="0">
                <a:latin typeface="宋体" pitchFamily="2" charset="-122"/>
                <a:ea typeface="宋体" pitchFamily="2" charset="-122"/>
              </a:rPr>
              <a:t>) </a:t>
            </a:r>
            <a:r>
              <a:rPr lang="zh-CN" altLang="en-US" sz="2400" b="1" dirty="0">
                <a:latin typeface="宋体" pitchFamily="2" charset="-122"/>
                <a:ea typeface="宋体" pitchFamily="2" charset="-122"/>
              </a:rPr>
              <a:t>	 </a:t>
            </a:r>
          </a:p>
          <a:p>
            <a:pPr marL="0" indent="0">
              <a:lnSpc>
                <a:spcPct val="150000"/>
              </a:lnSpc>
              <a:spcBef>
                <a:spcPts val="0"/>
              </a:spcBef>
              <a:buNone/>
            </a:pPr>
            <a:r>
              <a:rPr lang="zh-CN" altLang="en-US" sz="2400" b="1" dirty="0">
                <a:latin typeface="宋体" pitchFamily="2" charset="-122"/>
                <a:ea typeface="宋体" pitchFamily="2" charset="-122"/>
              </a:rPr>
              <a:t>  ②对称性</a:t>
            </a:r>
            <a:r>
              <a:rPr lang="en-US" altLang="zh-CN" sz="2400" b="1" i="1" dirty="0">
                <a:latin typeface="宋体" pitchFamily="2" charset="-122"/>
                <a:ea typeface="宋体" pitchFamily="2" charset="-122"/>
              </a:rPr>
              <a:t>(Symmetry)</a:t>
            </a:r>
            <a:r>
              <a:rPr lang="zh-CN" altLang="en-US" sz="2400" b="1" dirty="0">
                <a:latin typeface="宋体" pitchFamily="2" charset="-122"/>
                <a:ea typeface="宋体" pitchFamily="2" charset="-122"/>
              </a:rPr>
              <a:t>	 </a:t>
            </a:r>
          </a:p>
          <a:p>
            <a:pPr marL="0" indent="0">
              <a:lnSpc>
                <a:spcPct val="150000"/>
              </a:lnSpc>
              <a:spcBef>
                <a:spcPts val="0"/>
              </a:spcBef>
              <a:buNone/>
            </a:pPr>
            <a:r>
              <a:rPr lang="zh-CN" altLang="en-US" sz="2400" b="1" dirty="0">
                <a:latin typeface="宋体" pitchFamily="2" charset="-122"/>
                <a:ea typeface="宋体" pitchFamily="2" charset="-122"/>
              </a:rPr>
              <a:t>  ③确定性</a:t>
            </a:r>
            <a:r>
              <a:rPr lang="en-US" altLang="zh-CN" sz="2400" b="1" dirty="0">
                <a:latin typeface="宋体" pitchFamily="2" charset="-122"/>
                <a:ea typeface="宋体" pitchFamily="2" charset="-122"/>
              </a:rPr>
              <a:t>(</a:t>
            </a:r>
            <a:r>
              <a:rPr lang="en-US" altLang="zh-CN" sz="2400" b="1" i="1" dirty="0">
                <a:latin typeface="宋体" pitchFamily="2" charset="-122"/>
                <a:ea typeface="宋体" pitchFamily="2" charset="-122"/>
              </a:rPr>
              <a:t>Certainty</a:t>
            </a:r>
            <a:r>
              <a:rPr lang="en-US" altLang="zh-CN" sz="2400" b="1" dirty="0">
                <a:latin typeface="宋体" pitchFamily="2" charset="-122"/>
                <a:ea typeface="宋体" pitchFamily="2" charset="-122"/>
              </a:rPr>
              <a:t>)</a:t>
            </a:r>
            <a:r>
              <a:rPr lang="zh-CN" altLang="en-US" sz="2400" b="1" dirty="0">
                <a:latin typeface="宋体" pitchFamily="2" charset="-122"/>
                <a:ea typeface="宋体" pitchFamily="2" charset="-122"/>
              </a:rPr>
              <a:t>	 </a:t>
            </a:r>
          </a:p>
          <a:p>
            <a:pPr marL="0" indent="0">
              <a:lnSpc>
                <a:spcPct val="150000"/>
              </a:lnSpc>
              <a:spcBef>
                <a:spcPts val="0"/>
              </a:spcBef>
              <a:buNone/>
            </a:pPr>
            <a:r>
              <a:rPr lang="zh-CN" altLang="en-US" sz="2400" b="1" dirty="0">
                <a:latin typeface="宋体" pitchFamily="2" charset="-122"/>
                <a:ea typeface="宋体" pitchFamily="2" charset="-122"/>
              </a:rPr>
              <a:t>  ④扩张性</a:t>
            </a:r>
            <a:r>
              <a:rPr lang="en-US" altLang="zh-CN" sz="2400" b="1" i="1" dirty="0">
                <a:latin typeface="宋体" pitchFamily="2" charset="-122"/>
                <a:ea typeface="宋体" pitchFamily="2" charset="-122"/>
              </a:rPr>
              <a:t>(Expansibility)</a:t>
            </a:r>
            <a:r>
              <a:rPr lang="zh-CN" altLang="en-US" sz="2400" b="1" i="1" dirty="0">
                <a:latin typeface="宋体" pitchFamily="2" charset="-122"/>
                <a:ea typeface="宋体" pitchFamily="2" charset="-122"/>
              </a:rPr>
              <a:t>	</a:t>
            </a:r>
            <a:r>
              <a:rPr lang="zh-CN" altLang="en-US" sz="2400" b="1" dirty="0">
                <a:latin typeface="宋体" pitchFamily="2" charset="-122"/>
                <a:ea typeface="宋体" pitchFamily="2" charset="-122"/>
              </a:rPr>
              <a:t> </a:t>
            </a:r>
            <a:endParaRPr lang="en-US" altLang="zh-CN" sz="2400" b="1" dirty="0">
              <a:latin typeface="宋体" pitchFamily="2" charset="-122"/>
              <a:ea typeface="宋体" pitchFamily="2" charset="-122"/>
            </a:endParaRPr>
          </a:p>
          <a:p>
            <a:pPr marL="0" indent="0">
              <a:lnSpc>
                <a:spcPct val="150000"/>
              </a:lnSpc>
              <a:spcBef>
                <a:spcPts val="0"/>
              </a:spcBef>
              <a:buNone/>
            </a:pPr>
            <a:r>
              <a:rPr lang="zh-CN" altLang="en-US" sz="2400" b="1" dirty="0">
                <a:latin typeface="宋体" pitchFamily="2" charset="-122"/>
                <a:ea typeface="宋体" pitchFamily="2" charset="-122"/>
              </a:rPr>
              <a:t>  ⑤连续性</a:t>
            </a:r>
            <a:r>
              <a:rPr lang="en-US" altLang="zh-CN" sz="2400" b="1" i="1" dirty="0">
                <a:latin typeface="宋体" pitchFamily="2" charset="-122"/>
                <a:ea typeface="宋体" pitchFamily="2" charset="-122"/>
              </a:rPr>
              <a:t>(Continuity</a:t>
            </a:r>
            <a:r>
              <a:rPr lang="en-US" altLang="zh-CN" sz="2400" b="1" dirty="0">
                <a:latin typeface="宋体" pitchFamily="2" charset="-122"/>
                <a:ea typeface="宋体" pitchFamily="2" charset="-122"/>
              </a:rPr>
              <a:t>)</a:t>
            </a:r>
            <a:r>
              <a:rPr lang="zh-CN" altLang="en-US" sz="2400" b="1" dirty="0">
                <a:latin typeface="宋体" pitchFamily="2" charset="-122"/>
                <a:ea typeface="宋体" pitchFamily="2" charset="-122"/>
              </a:rPr>
              <a:t>         的连续函数	</a:t>
            </a:r>
          </a:p>
          <a:p>
            <a:pPr marL="0" indent="0">
              <a:lnSpc>
                <a:spcPct val="150000"/>
              </a:lnSpc>
              <a:spcBef>
                <a:spcPts val="0"/>
              </a:spcBef>
              <a:buNone/>
            </a:pPr>
            <a:r>
              <a:rPr lang="zh-CN" altLang="en-US" sz="2400" b="1" dirty="0">
                <a:latin typeface="宋体" pitchFamily="2" charset="-122"/>
                <a:ea typeface="宋体" pitchFamily="2" charset="-122"/>
              </a:rPr>
              <a:t>  ⑥分枝性（综合性）一分为二，则熵增加；二合为一则熵减小</a:t>
            </a:r>
            <a:r>
              <a:rPr lang="zh-CN" altLang="en-US" dirty="0"/>
              <a:t>。</a:t>
            </a:r>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19</a:t>
            </a:fld>
            <a:endParaRPr lang="en-US" altLang="zh-CN" dirty="0"/>
          </a:p>
        </p:txBody>
      </p:sp>
      <p:pic>
        <p:nvPicPr>
          <p:cNvPr id="5120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5720" y="1223254"/>
            <a:ext cx="3816425" cy="477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0272" y="2067570"/>
            <a:ext cx="1980261" cy="83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09903" y="2715010"/>
            <a:ext cx="3836944" cy="752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73936" y="3468339"/>
            <a:ext cx="3200529" cy="42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73935" y="3980541"/>
            <a:ext cx="4036418" cy="42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30428" y="4502995"/>
            <a:ext cx="3837981" cy="45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8"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91945" y="5054665"/>
            <a:ext cx="1118121" cy="440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5807968" y="2204865"/>
            <a:ext cx="4515980" cy="461665"/>
          </a:xfrm>
          <a:prstGeom prst="rect">
            <a:avLst/>
          </a:prstGeom>
        </p:spPr>
        <p:txBody>
          <a:bodyPr wrap="none">
            <a:spAutoFit/>
          </a:bodyPr>
          <a:lstStyle/>
          <a:p>
            <a:r>
              <a:rPr lang="zh-CN" altLang="en-US" sz="2400" b="1" dirty="0">
                <a:solidFill>
                  <a:srgbClr val="0070C0"/>
                </a:solidFill>
                <a:latin typeface="楷体_GB2312" pitchFamily="49" charset="-122"/>
                <a:ea typeface="楷体_GB2312" pitchFamily="49" charset="-122"/>
              </a:rPr>
              <a:t>等概率场熵最大，</a:t>
            </a:r>
            <a:r>
              <a:rPr lang="zh-CN" altLang="en-US" sz="2400" b="1" dirty="0">
                <a:latin typeface="楷体_GB2312" pitchFamily="49" charset="-122"/>
                <a:ea typeface="楷体_GB2312" pitchFamily="49" charset="-122"/>
              </a:rPr>
              <a:t>识别最困难。</a:t>
            </a:r>
            <a:endParaRPr lang="zh-CN" altLang="en-US" sz="2400" dirty="0"/>
          </a:p>
        </p:txBody>
      </p:sp>
      <p:sp>
        <p:nvSpPr>
          <p:cNvPr id="14" name="标题 1"/>
          <p:cNvSpPr>
            <a:spLocks noGrp="1"/>
          </p:cNvSpPr>
          <p:nvPr>
            <p:ph type="title"/>
          </p:nvPr>
        </p:nvSpPr>
        <p:spPr>
          <a:xfrm>
            <a:off x="1828800" y="152401"/>
            <a:ext cx="7219528" cy="563563"/>
          </a:xfrm>
        </p:spPr>
        <p:txBody>
          <a:bodyPr/>
          <a:lstStyle/>
          <a:p>
            <a:r>
              <a:rPr lang="en-US" altLang="zh-CN" sz="2800" dirty="0" smtClean="0"/>
              <a:t>5.1.3 </a:t>
            </a:r>
            <a:r>
              <a:rPr lang="zh-CN" altLang="en-US" sz="2800" dirty="0"/>
              <a:t>基于熵</a:t>
            </a:r>
            <a:r>
              <a:rPr lang="en-US" altLang="zh-CN" sz="2800" dirty="0"/>
              <a:t>(Entropy)</a:t>
            </a:r>
            <a:r>
              <a:rPr lang="zh-CN" altLang="en-US" sz="2800" dirty="0"/>
              <a:t>的可分性判据</a:t>
            </a:r>
          </a:p>
        </p:txBody>
      </p:sp>
    </p:spTree>
    <p:extLst>
      <p:ext uri="{BB962C8B-B14F-4D97-AF65-F5344CB8AC3E}">
        <p14:creationId xmlns:p14="http://schemas.microsoft.com/office/powerpoint/2010/main" val="4007350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8800" y="152401"/>
            <a:ext cx="8227640" cy="563563"/>
          </a:xfrm>
        </p:spPr>
        <p:txBody>
          <a:bodyPr/>
          <a:lstStyle/>
          <a:p>
            <a:r>
              <a:rPr lang="zh-CN" altLang="en-US" dirty="0" smtClean="0"/>
              <a:t>第五章</a:t>
            </a:r>
            <a:r>
              <a:rPr lang="zh-CN" altLang="zh-CN" dirty="0"/>
              <a:t>　</a:t>
            </a:r>
            <a:r>
              <a:rPr lang="zh-CN" altLang="zh-CN" dirty="0" smtClean="0"/>
              <a:t>特征选择</a:t>
            </a:r>
            <a:r>
              <a:rPr lang="zh-CN" altLang="en-US" i="1" dirty="0" smtClean="0">
                <a:latin typeface="Bahnschrift SemiBold" panose="020B0502040204020203" pitchFamily="34" charset="0"/>
              </a:rPr>
              <a:t>（</a:t>
            </a:r>
            <a:r>
              <a:rPr lang="en-US" altLang="zh-CN" i="1" dirty="0" smtClean="0">
                <a:latin typeface="Bahnschrift SemiBold" panose="020B0502040204020203" pitchFamily="34" charset="0"/>
              </a:rPr>
              <a:t>Feature Selection</a:t>
            </a:r>
            <a:r>
              <a:rPr lang="zh-CN" altLang="en-US" i="1" dirty="0" smtClean="0">
                <a:latin typeface="Bahnschrift SemiBold" panose="020B0502040204020203" pitchFamily="34" charset="0"/>
              </a:rPr>
              <a:t>）</a:t>
            </a:r>
            <a:endParaRPr lang="zh-CN" altLang="en-US" i="1" dirty="0">
              <a:latin typeface="Bahnschrift SemiBold" panose="020B0502040204020203" pitchFamily="34" charset="0"/>
            </a:endParaRPr>
          </a:p>
        </p:txBody>
      </p:sp>
      <p:sp>
        <p:nvSpPr>
          <p:cNvPr id="5" name="灯片编号占位符 4"/>
          <p:cNvSpPr>
            <a:spLocks noGrp="1"/>
          </p:cNvSpPr>
          <p:nvPr>
            <p:ph type="sldNum" sz="quarter" idx="11"/>
          </p:nvPr>
        </p:nvSpPr>
        <p:spPr/>
        <p:txBody>
          <a:bodyPr/>
          <a:lstStyle/>
          <a:p>
            <a:pPr>
              <a:defRPr/>
            </a:pPr>
            <a:fld id="{31E287EE-1289-4991-82CE-EFE584F53F4F}" type="slidenum">
              <a:rPr lang="en-US" altLang="zh-CN" smtClean="0"/>
              <a:pPr>
                <a:defRPr/>
              </a:pPr>
              <a:t>2</a:t>
            </a:fld>
            <a:endParaRPr lang="en-US" altLang="zh-CN" dirty="0"/>
          </a:p>
        </p:txBody>
      </p:sp>
      <p:sp>
        <p:nvSpPr>
          <p:cNvPr id="8" name="Freeform 6"/>
          <p:cNvSpPr>
            <a:spLocks/>
          </p:cNvSpPr>
          <p:nvPr/>
        </p:nvSpPr>
        <p:spPr bwMode="auto">
          <a:xfrm>
            <a:off x="1524000" y="5589240"/>
            <a:ext cx="9144000" cy="864096"/>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tx2">
              <a:lumMod val="40000"/>
              <a:lumOff val="60000"/>
            </a:scheme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9" name="Freeform 7"/>
          <p:cNvSpPr>
            <a:spLocks/>
          </p:cNvSpPr>
          <p:nvPr/>
        </p:nvSpPr>
        <p:spPr bwMode="auto">
          <a:xfrm>
            <a:off x="1524354" y="5425002"/>
            <a:ext cx="9143646" cy="296509"/>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tx2">
              <a:lumMod val="40000"/>
              <a:lumOff val="60000"/>
            </a:schemeClr>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solidFill>
                <a:schemeClr val="tx2">
                  <a:lumMod val="20000"/>
                  <a:lumOff val="80000"/>
                </a:schemeClr>
              </a:solidFill>
            </a:endParaRPr>
          </a:p>
        </p:txBody>
      </p:sp>
      <p:sp>
        <p:nvSpPr>
          <p:cNvPr id="3" name="TextBox 2"/>
          <p:cNvSpPr txBox="1"/>
          <p:nvPr/>
        </p:nvSpPr>
        <p:spPr>
          <a:xfrm>
            <a:off x="2124161" y="1401376"/>
            <a:ext cx="8707833" cy="3416320"/>
          </a:xfrm>
          <a:prstGeom prst="rect">
            <a:avLst/>
          </a:prstGeom>
          <a:noFill/>
        </p:spPr>
        <p:txBody>
          <a:bodyPr wrap="none" rtlCol="0">
            <a:spAutoFit/>
          </a:bodyPr>
          <a:lstStyle/>
          <a:p>
            <a:pPr>
              <a:lnSpc>
                <a:spcPct val="150000"/>
              </a:lnSpc>
            </a:pPr>
            <a:r>
              <a:rPr lang="en-US" altLang="zh-CN" sz="2400" dirty="0">
                <a:latin typeface="宋体" pitchFamily="2" charset="-122"/>
                <a:ea typeface="宋体" pitchFamily="2" charset="-122"/>
              </a:rPr>
              <a:t>      </a:t>
            </a:r>
            <a:r>
              <a:rPr lang="zh-CN" altLang="zh-CN" sz="2400" dirty="0">
                <a:latin typeface="宋体" pitchFamily="2" charset="-122"/>
                <a:ea typeface="宋体" pitchFamily="2" charset="-122"/>
              </a:rPr>
              <a:t>引言</a:t>
            </a:r>
            <a:endParaRPr lang="en-US" altLang="zh-CN" sz="2400" dirty="0">
              <a:latin typeface="宋体" pitchFamily="2" charset="-122"/>
              <a:ea typeface="宋体" pitchFamily="2" charset="-122"/>
            </a:endParaRPr>
          </a:p>
          <a:p>
            <a:pPr>
              <a:lnSpc>
                <a:spcPct val="150000"/>
              </a:lnSpc>
            </a:pPr>
            <a:r>
              <a:rPr lang="en-US" altLang="zh-CN" sz="2400" dirty="0" smtClean="0">
                <a:latin typeface="宋体" pitchFamily="2" charset="-122"/>
                <a:ea typeface="宋体" pitchFamily="2" charset="-122"/>
              </a:rPr>
              <a:t>5.1</a:t>
            </a:r>
            <a:r>
              <a:rPr lang="zh-CN" altLang="en-US" sz="2400" dirty="0">
                <a:latin typeface="宋体" pitchFamily="2" charset="-122"/>
                <a:ea typeface="宋体" pitchFamily="2" charset="-122"/>
              </a:rPr>
              <a:t>　特征的评价准则</a:t>
            </a:r>
            <a:r>
              <a:rPr lang="en-US" altLang="zh-CN" sz="2400" dirty="0">
                <a:latin typeface="宋体" panose="02010600030101010101" pitchFamily="2" charset="-122"/>
                <a:ea typeface="宋体" panose="02010600030101010101" pitchFamily="2" charset="-122"/>
              </a:rPr>
              <a:t>(</a:t>
            </a:r>
            <a:r>
              <a:rPr lang="en-US" altLang="zh-CN" sz="2400" i="1" dirty="0">
                <a:latin typeface="宋体" panose="02010600030101010101" pitchFamily="2" charset="-122"/>
                <a:ea typeface="宋体" panose="02010600030101010101" pitchFamily="2" charset="-122"/>
              </a:rPr>
              <a:t>Evaluation Criterion</a:t>
            </a:r>
            <a:r>
              <a:rPr lang="en-US" altLang="zh-CN" sz="2400" dirty="0">
                <a:latin typeface="宋体" pitchFamily="2" charset="-122"/>
                <a:ea typeface="宋体" pitchFamily="2" charset="-122"/>
              </a:rPr>
              <a:t>)</a:t>
            </a:r>
          </a:p>
          <a:p>
            <a:pPr>
              <a:lnSpc>
                <a:spcPct val="150000"/>
              </a:lnSpc>
            </a:pPr>
            <a:r>
              <a:rPr lang="en-US" altLang="zh-CN" sz="2400" dirty="0" smtClean="0">
                <a:latin typeface="宋体" pitchFamily="2" charset="-122"/>
                <a:ea typeface="宋体" pitchFamily="2" charset="-122"/>
              </a:rPr>
              <a:t>5.2</a:t>
            </a:r>
            <a:r>
              <a:rPr lang="zh-CN" altLang="en-US" sz="2400" dirty="0">
                <a:latin typeface="宋体" pitchFamily="2" charset="-122"/>
                <a:ea typeface="宋体" pitchFamily="2" charset="-122"/>
              </a:rPr>
              <a:t>　特征选择的最优搜索方法</a:t>
            </a:r>
            <a:r>
              <a:rPr lang="en-US" altLang="zh-CN" sz="2400" i="1" dirty="0">
                <a:latin typeface="宋体" panose="02010600030101010101" pitchFamily="2" charset="-122"/>
                <a:ea typeface="宋体" panose="02010600030101010101" pitchFamily="2" charset="-122"/>
              </a:rPr>
              <a:t>(Optimal search method)</a:t>
            </a:r>
          </a:p>
          <a:p>
            <a:pPr>
              <a:lnSpc>
                <a:spcPct val="150000"/>
              </a:lnSpc>
            </a:pPr>
            <a:r>
              <a:rPr lang="en-US" altLang="zh-CN" sz="2400" dirty="0" smtClean="0">
                <a:latin typeface="宋体" pitchFamily="2" charset="-122"/>
                <a:ea typeface="宋体" pitchFamily="2" charset="-122"/>
              </a:rPr>
              <a:t>5.3</a:t>
            </a:r>
            <a:r>
              <a:rPr lang="zh-CN" altLang="en-US" sz="2400" dirty="0">
                <a:latin typeface="宋体" pitchFamily="2" charset="-122"/>
                <a:ea typeface="宋体" pitchFamily="2" charset="-122"/>
              </a:rPr>
              <a:t>　非最优搜索方法</a:t>
            </a:r>
            <a:endParaRPr lang="en-US" altLang="zh-CN" sz="2400" dirty="0">
              <a:latin typeface="宋体" pitchFamily="2" charset="-122"/>
              <a:ea typeface="宋体" pitchFamily="2" charset="-122"/>
            </a:endParaRPr>
          </a:p>
          <a:p>
            <a:pPr marL="0" lvl="1">
              <a:lnSpc>
                <a:spcPct val="150000"/>
              </a:lnSpc>
            </a:pPr>
            <a:r>
              <a:rPr lang="en-US" altLang="zh-CN" sz="2400" dirty="0" smtClean="0">
                <a:latin typeface="宋体" pitchFamily="2" charset="-122"/>
                <a:ea typeface="宋体" pitchFamily="2" charset="-122"/>
              </a:rPr>
              <a:t>5.4  </a:t>
            </a:r>
            <a:r>
              <a:rPr lang="zh-CN" altLang="en-US" sz="2400" dirty="0">
                <a:latin typeface="宋体" pitchFamily="2" charset="-122"/>
                <a:ea typeface="宋体" pitchFamily="2" charset="-122"/>
              </a:rPr>
              <a:t>特征选择的遗传算法（</a:t>
            </a:r>
            <a:r>
              <a:rPr lang="en-US" altLang="zh-CN" sz="2400" i="1" dirty="0">
                <a:latin typeface="宋体" pitchFamily="2" charset="-122"/>
                <a:ea typeface="宋体" pitchFamily="2" charset="-122"/>
              </a:rPr>
              <a:t>Genetic Algorithms</a:t>
            </a:r>
            <a:r>
              <a:rPr lang="zh-CN" altLang="en-US" sz="2400" dirty="0">
                <a:latin typeface="宋体" pitchFamily="2" charset="-122"/>
                <a:ea typeface="宋体" pitchFamily="2" charset="-122"/>
              </a:rPr>
              <a:t>）</a:t>
            </a:r>
            <a:endParaRPr lang="en-US" altLang="zh-CN" sz="2400" dirty="0">
              <a:latin typeface="宋体" pitchFamily="2" charset="-122"/>
              <a:ea typeface="宋体" pitchFamily="2" charset="-122"/>
            </a:endParaRPr>
          </a:p>
          <a:p>
            <a:pPr marL="0" lvl="1">
              <a:lnSpc>
                <a:spcPct val="150000"/>
              </a:lnSpc>
            </a:pPr>
            <a:r>
              <a:rPr lang="en-US" altLang="zh-CN" sz="2400" dirty="0" smtClean="0">
                <a:latin typeface="宋体" pitchFamily="2" charset="-122"/>
                <a:ea typeface="宋体" pitchFamily="2" charset="-122"/>
              </a:rPr>
              <a:t>5.5</a:t>
            </a:r>
            <a:r>
              <a:rPr lang="zh-CN" altLang="en-US" sz="2400" dirty="0">
                <a:latin typeface="宋体" pitchFamily="2" charset="-122"/>
                <a:ea typeface="宋体" pitchFamily="2" charset="-122"/>
              </a:rPr>
              <a:t>　以分类性能为准则的特征选择方法</a:t>
            </a:r>
            <a:r>
              <a:rPr lang="zh-CN" altLang="en-US" sz="2400" i="1" dirty="0">
                <a:latin typeface="宋体" pitchFamily="2" charset="-122"/>
                <a:ea typeface="宋体" pitchFamily="2" charset="-122"/>
              </a:rPr>
              <a:t>（</a:t>
            </a:r>
            <a:r>
              <a:rPr lang="en-US" altLang="zh-CN" sz="2400" i="1" dirty="0">
                <a:latin typeface="宋体" pitchFamily="2" charset="-122"/>
                <a:ea typeface="宋体" pitchFamily="2" charset="-122"/>
              </a:rPr>
              <a:t>Wrapper methods</a:t>
            </a:r>
            <a:r>
              <a:rPr lang="zh-CN" altLang="en-US" sz="2400" i="1" dirty="0">
                <a:latin typeface="宋体" pitchFamily="2" charset="-122"/>
                <a:ea typeface="宋体" pitchFamily="2" charset="-122"/>
              </a:rPr>
              <a:t>）</a:t>
            </a:r>
            <a:endParaRPr lang="zh-CN" altLang="zh-CN" sz="2400" i="1" dirty="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50000"/>
              </a:lnSpc>
              <a:spcBef>
                <a:spcPts val="0"/>
              </a:spcBef>
              <a:buNone/>
            </a:pPr>
            <a:r>
              <a:rPr lang="en-US" altLang="zh-CN" sz="2400" b="1" dirty="0">
                <a:latin typeface="宋体" pitchFamily="2" charset="-122"/>
                <a:ea typeface="宋体" pitchFamily="2" charset="-122"/>
              </a:rPr>
              <a:t>Shannon</a:t>
            </a:r>
            <a:r>
              <a:rPr lang="zh-CN" altLang="en-US" sz="2400" b="1" dirty="0">
                <a:latin typeface="宋体" pitchFamily="2" charset="-122"/>
                <a:ea typeface="宋体" pitchFamily="2" charset="-122"/>
              </a:rPr>
              <a:t>熵：</a:t>
            </a:r>
          </a:p>
          <a:p>
            <a:pPr marL="0" indent="0">
              <a:lnSpc>
                <a:spcPct val="150000"/>
              </a:lnSpc>
              <a:spcBef>
                <a:spcPts val="0"/>
              </a:spcBef>
              <a:buNone/>
            </a:pPr>
            <a:r>
              <a:rPr lang="zh-CN" altLang="en-US" sz="2400" b="1" dirty="0">
                <a:latin typeface="宋体" pitchFamily="2" charset="-122"/>
                <a:ea typeface="宋体" pitchFamily="2" charset="-122"/>
              </a:rPr>
              <a:t> </a:t>
            </a:r>
          </a:p>
          <a:p>
            <a:pPr marL="0" indent="0">
              <a:lnSpc>
                <a:spcPct val="150000"/>
              </a:lnSpc>
              <a:spcBef>
                <a:spcPts val="0"/>
              </a:spcBef>
              <a:buNone/>
            </a:pPr>
            <a:r>
              <a:rPr lang="zh-CN" altLang="en-US" sz="2400" b="1" dirty="0">
                <a:latin typeface="宋体" pitchFamily="2" charset="-122"/>
                <a:ea typeface="宋体" pitchFamily="2" charset="-122"/>
              </a:rPr>
              <a:t>平方熵：		     		     </a:t>
            </a:r>
          </a:p>
          <a:p>
            <a:pPr marL="0" indent="0">
              <a:lnSpc>
                <a:spcPct val="150000"/>
              </a:lnSpc>
              <a:spcBef>
                <a:spcPts val="0"/>
              </a:spcBef>
              <a:buNone/>
            </a:pPr>
            <a:endParaRPr lang="en-US" altLang="zh-CN" sz="2400" b="1" dirty="0">
              <a:latin typeface="宋体" pitchFamily="2" charset="-122"/>
              <a:ea typeface="宋体" pitchFamily="2" charset="-122"/>
            </a:endParaRPr>
          </a:p>
          <a:p>
            <a:pPr marL="0" indent="0">
              <a:lnSpc>
                <a:spcPct val="150000"/>
              </a:lnSpc>
              <a:spcBef>
                <a:spcPts val="0"/>
              </a:spcBef>
              <a:buNone/>
            </a:pPr>
            <a:r>
              <a:rPr lang="zh-CN" altLang="en-US" sz="2400" b="1" dirty="0">
                <a:latin typeface="宋体" pitchFamily="2" charset="-122"/>
                <a:ea typeface="宋体" pitchFamily="2" charset="-122"/>
              </a:rPr>
              <a:t>熵可分离性判据：	</a:t>
            </a:r>
          </a:p>
          <a:p>
            <a:pPr marL="0" indent="0">
              <a:lnSpc>
                <a:spcPct val="150000"/>
              </a:lnSpc>
              <a:spcBef>
                <a:spcPts val="0"/>
              </a:spcBef>
              <a:buNone/>
            </a:pPr>
            <a:r>
              <a:rPr lang="zh-CN" altLang="en-US" sz="2400" b="1" dirty="0">
                <a:latin typeface="宋体" pitchFamily="2" charset="-122"/>
                <a:ea typeface="宋体" pitchFamily="2" charset="-122"/>
              </a:rPr>
              <a:t>		 大，则重叠性大，可分性不好，</a:t>
            </a:r>
          </a:p>
          <a:p>
            <a:pPr marL="0" indent="0">
              <a:lnSpc>
                <a:spcPct val="150000"/>
              </a:lnSpc>
              <a:spcBef>
                <a:spcPts val="0"/>
              </a:spcBef>
              <a:buNone/>
            </a:pPr>
            <a:r>
              <a:rPr lang="zh-CN" altLang="en-US" sz="2400" b="1" dirty="0">
                <a:latin typeface="宋体" pitchFamily="2" charset="-122"/>
                <a:ea typeface="宋体" pitchFamily="2" charset="-122"/>
              </a:rPr>
              <a:t>		 小，则可分性好。</a:t>
            </a:r>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20</a:t>
            </a:fld>
            <a:endParaRPr lang="en-US" altLang="zh-CN" dirty="0"/>
          </a:p>
        </p:txBody>
      </p:sp>
      <p:pic>
        <p:nvPicPr>
          <p:cNvPr id="522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5761" y="1032024"/>
            <a:ext cx="3992215" cy="838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5760" y="2132857"/>
            <a:ext cx="2952328" cy="848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67808" y="3356992"/>
            <a:ext cx="2677548" cy="579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63552" y="3933056"/>
            <a:ext cx="39769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63552" y="4471888"/>
            <a:ext cx="39769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p:cNvSpPr>
            <a:spLocks noGrp="1"/>
          </p:cNvSpPr>
          <p:nvPr>
            <p:ph type="title"/>
          </p:nvPr>
        </p:nvSpPr>
        <p:spPr>
          <a:xfrm>
            <a:off x="1828800" y="152401"/>
            <a:ext cx="7219528" cy="563563"/>
          </a:xfrm>
        </p:spPr>
        <p:txBody>
          <a:bodyPr/>
          <a:lstStyle/>
          <a:p>
            <a:r>
              <a:rPr lang="en-US" altLang="zh-CN" sz="2800" dirty="0" smtClean="0"/>
              <a:t>5.1.3 </a:t>
            </a:r>
            <a:r>
              <a:rPr lang="zh-CN" altLang="en-US" sz="2800" dirty="0"/>
              <a:t>基于熵</a:t>
            </a:r>
            <a:r>
              <a:rPr lang="en-US" altLang="zh-CN" sz="2800" dirty="0"/>
              <a:t>(Entropy)</a:t>
            </a:r>
            <a:r>
              <a:rPr lang="zh-CN" altLang="en-US" sz="2800" dirty="0"/>
              <a:t>的可分性判据</a:t>
            </a:r>
          </a:p>
        </p:txBody>
      </p:sp>
    </p:spTree>
    <p:extLst>
      <p:ext uri="{BB962C8B-B14F-4D97-AF65-F5344CB8AC3E}">
        <p14:creationId xmlns:p14="http://schemas.microsoft.com/office/powerpoint/2010/main" val="9736054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8800" y="152401"/>
            <a:ext cx="7075512" cy="563563"/>
          </a:xfrm>
        </p:spPr>
        <p:txBody>
          <a:bodyPr/>
          <a:lstStyle/>
          <a:p>
            <a:r>
              <a:rPr lang="en-US" altLang="zh-CN" sz="2800" dirty="0" smtClean="0"/>
              <a:t>5.1.4 </a:t>
            </a:r>
            <a:r>
              <a:rPr lang="zh-CN" altLang="en-US" sz="2800" dirty="0"/>
              <a:t>用统计检验</a:t>
            </a:r>
            <a:r>
              <a:rPr lang="en-US" altLang="zh-CN" sz="2800" dirty="0"/>
              <a:t>(statistical test)</a:t>
            </a:r>
            <a:br>
              <a:rPr lang="en-US" altLang="zh-CN" sz="2800" dirty="0"/>
            </a:br>
            <a:r>
              <a:rPr lang="en-US" altLang="zh-CN" sz="2800" dirty="0"/>
              <a:t>       </a:t>
            </a:r>
            <a:r>
              <a:rPr lang="zh-CN" altLang="en-US" sz="2800" dirty="0"/>
              <a:t>作为可分性判据 </a:t>
            </a:r>
          </a:p>
        </p:txBody>
      </p:sp>
      <p:sp>
        <p:nvSpPr>
          <p:cNvPr id="3" name="内容占位符 2"/>
          <p:cNvSpPr>
            <a:spLocks noGrp="1"/>
          </p:cNvSpPr>
          <p:nvPr>
            <p:ph idx="1"/>
          </p:nvPr>
        </p:nvSpPr>
        <p:spPr/>
        <p:txBody>
          <a:bodyPr/>
          <a:lstStyle/>
          <a:p>
            <a:pPr marL="0" indent="0">
              <a:lnSpc>
                <a:spcPct val="150000"/>
              </a:lnSpc>
              <a:spcBef>
                <a:spcPts val="0"/>
              </a:spcBef>
              <a:buNone/>
            </a:pPr>
            <a:r>
              <a:rPr lang="en-US" altLang="zh-CN" sz="2400" b="1" dirty="0">
                <a:latin typeface="宋体" pitchFamily="2" charset="-122"/>
                <a:ea typeface="宋体" pitchFamily="2" charset="-122"/>
              </a:rPr>
              <a:t>                   ---- </a:t>
            </a:r>
            <a:r>
              <a:rPr lang="zh-CN" altLang="en-US" sz="2400" b="1" dirty="0">
                <a:latin typeface="宋体" pitchFamily="2" charset="-122"/>
                <a:ea typeface="宋体" pitchFamily="2" charset="-122"/>
              </a:rPr>
              <a:t>选择在两类间有显著差异的特征</a:t>
            </a:r>
            <a:endParaRPr lang="en-US" altLang="zh-CN" sz="2400" b="1" dirty="0">
              <a:latin typeface="宋体" pitchFamily="2" charset="-122"/>
              <a:ea typeface="宋体" pitchFamily="2" charset="-122"/>
            </a:endParaRPr>
          </a:p>
          <a:p>
            <a:pPr>
              <a:lnSpc>
                <a:spcPct val="150000"/>
              </a:lnSpc>
              <a:spcBef>
                <a:spcPts val="0"/>
              </a:spcBef>
              <a:buFont typeface="Wingdings" pitchFamily="2" charset="2"/>
              <a:buChar char="l"/>
            </a:pPr>
            <a:r>
              <a:rPr lang="en-US" altLang="zh-CN" sz="2400" b="1" dirty="0">
                <a:latin typeface="Times New Roman" pitchFamily="18" charset="0"/>
                <a:ea typeface="宋体" pitchFamily="2" charset="-122"/>
                <a:cs typeface="Times New Roman" pitchFamily="18" charset="0"/>
              </a:rPr>
              <a:t>t-test</a:t>
            </a:r>
            <a:r>
              <a:rPr lang="zh-CN" altLang="en-US" sz="2400" b="1" dirty="0">
                <a:latin typeface="Times New Roman" pitchFamily="18" charset="0"/>
                <a:ea typeface="宋体" pitchFamily="2" charset="-122"/>
                <a:cs typeface="Times New Roman" pitchFamily="18" charset="0"/>
              </a:rPr>
              <a:t>（</a:t>
            </a:r>
            <a:r>
              <a:rPr lang="zh-CN" altLang="en-US" sz="2400" b="1" dirty="0">
                <a:latin typeface="宋体" pitchFamily="2" charset="-122"/>
                <a:ea typeface="宋体" pitchFamily="2" charset="-122"/>
              </a:rPr>
              <a:t>正态分布假设下）</a:t>
            </a:r>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21</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618225728"/>
              </p:ext>
            </p:extLst>
          </p:nvPr>
        </p:nvGraphicFramePr>
        <p:xfrm>
          <a:off x="1703512" y="2210824"/>
          <a:ext cx="1314872" cy="3810464"/>
        </p:xfrm>
        <a:graphic>
          <a:graphicData uri="http://schemas.openxmlformats.org/drawingml/2006/table">
            <a:tbl>
              <a:tblPr>
                <a:tableStyleId>{793D81CF-94F2-401A-BA57-92F5A7B2D0C5}</a:tableStyleId>
              </a:tblPr>
              <a:tblGrid>
                <a:gridCol w="657436"/>
                <a:gridCol w="657436"/>
              </a:tblGrid>
              <a:tr h="355896">
                <a:tc>
                  <a:txBody>
                    <a:bodyPr/>
                    <a:lstStyle/>
                    <a:p>
                      <a:pPr algn="ctr">
                        <a:spcAft>
                          <a:spcPts val="0"/>
                        </a:spcAft>
                      </a:pPr>
                      <a:r>
                        <a:rPr lang="en-US" sz="1400" b="1" kern="100" dirty="0">
                          <a:effectLst/>
                        </a:rPr>
                        <a:t>A</a:t>
                      </a:r>
                      <a:endParaRPr lang="zh-CN" sz="1100" b="1" kern="100" dirty="0">
                        <a:effectLst/>
                        <a:latin typeface="Times New Roman"/>
                        <a:ea typeface="宋体"/>
                      </a:endParaRPr>
                    </a:p>
                  </a:txBody>
                  <a:tcPr marL="68580" marR="68580" marT="0" marB="0"/>
                </a:tc>
                <a:tc>
                  <a:txBody>
                    <a:bodyPr/>
                    <a:lstStyle/>
                    <a:p>
                      <a:pPr algn="ctr">
                        <a:spcAft>
                          <a:spcPts val="0"/>
                        </a:spcAft>
                      </a:pPr>
                      <a:r>
                        <a:rPr lang="en-US" sz="1400" b="1" kern="100" dirty="0">
                          <a:effectLst/>
                        </a:rPr>
                        <a:t>B</a:t>
                      </a:r>
                      <a:endParaRPr lang="zh-CN" sz="1100" b="1" kern="100" dirty="0">
                        <a:effectLst/>
                        <a:latin typeface="Times New Roman"/>
                        <a:ea typeface="宋体"/>
                      </a:endParaRPr>
                    </a:p>
                  </a:txBody>
                  <a:tcPr marL="68580" marR="68580" marT="0" marB="0"/>
                </a:tc>
              </a:tr>
              <a:tr h="265736">
                <a:tc>
                  <a:txBody>
                    <a:bodyPr/>
                    <a:lstStyle/>
                    <a:p>
                      <a:pPr algn="just">
                        <a:spcAft>
                          <a:spcPts val="0"/>
                        </a:spcAft>
                      </a:pPr>
                      <a:r>
                        <a:rPr lang="en-US" sz="1400" b="1" kern="100">
                          <a:effectLst/>
                        </a:rPr>
                        <a:t>79.98</a:t>
                      </a:r>
                      <a:endParaRPr lang="zh-CN" sz="1100" b="1" kern="100">
                        <a:effectLst/>
                        <a:latin typeface="Times New Roman"/>
                        <a:ea typeface="宋体"/>
                      </a:endParaRPr>
                    </a:p>
                  </a:txBody>
                  <a:tcPr marL="68580" marR="68580" marT="0" marB="0"/>
                </a:tc>
                <a:tc>
                  <a:txBody>
                    <a:bodyPr/>
                    <a:lstStyle/>
                    <a:p>
                      <a:pPr algn="just">
                        <a:spcAft>
                          <a:spcPts val="0"/>
                        </a:spcAft>
                      </a:pPr>
                      <a:r>
                        <a:rPr lang="en-US" sz="1400" b="1" kern="100" dirty="0">
                          <a:effectLst/>
                        </a:rPr>
                        <a:t>80.02</a:t>
                      </a:r>
                      <a:endParaRPr lang="zh-CN" sz="1100" b="1" kern="100" dirty="0">
                        <a:effectLst/>
                        <a:latin typeface="Times New Roman"/>
                        <a:ea typeface="宋体"/>
                      </a:endParaRPr>
                    </a:p>
                  </a:txBody>
                  <a:tcPr marL="68580" marR="68580" marT="0" marB="0"/>
                </a:tc>
              </a:tr>
              <a:tr h="265736">
                <a:tc>
                  <a:txBody>
                    <a:bodyPr/>
                    <a:lstStyle/>
                    <a:p>
                      <a:pPr algn="just">
                        <a:spcAft>
                          <a:spcPts val="0"/>
                        </a:spcAft>
                      </a:pPr>
                      <a:r>
                        <a:rPr lang="en-US" sz="1400" b="1" kern="100">
                          <a:effectLst/>
                        </a:rPr>
                        <a:t>80.04</a:t>
                      </a:r>
                      <a:endParaRPr lang="zh-CN" sz="1100" b="1" kern="100">
                        <a:effectLst/>
                        <a:latin typeface="Times New Roman"/>
                        <a:ea typeface="宋体"/>
                      </a:endParaRPr>
                    </a:p>
                  </a:txBody>
                  <a:tcPr marL="68580" marR="68580" marT="0" marB="0"/>
                </a:tc>
                <a:tc>
                  <a:txBody>
                    <a:bodyPr/>
                    <a:lstStyle/>
                    <a:p>
                      <a:pPr algn="just">
                        <a:spcAft>
                          <a:spcPts val="0"/>
                        </a:spcAft>
                      </a:pPr>
                      <a:r>
                        <a:rPr lang="en-US" sz="1400" b="1" kern="100" dirty="0">
                          <a:effectLst/>
                        </a:rPr>
                        <a:t>79.94</a:t>
                      </a:r>
                      <a:endParaRPr lang="zh-CN" sz="1100" b="1" kern="100" dirty="0">
                        <a:effectLst/>
                        <a:latin typeface="Times New Roman"/>
                        <a:ea typeface="宋体"/>
                      </a:endParaRPr>
                    </a:p>
                  </a:txBody>
                  <a:tcPr marL="68580" marR="68580" marT="0" marB="0"/>
                </a:tc>
              </a:tr>
              <a:tr h="265736">
                <a:tc>
                  <a:txBody>
                    <a:bodyPr/>
                    <a:lstStyle/>
                    <a:p>
                      <a:pPr algn="just">
                        <a:spcAft>
                          <a:spcPts val="0"/>
                        </a:spcAft>
                      </a:pPr>
                      <a:r>
                        <a:rPr lang="en-US" sz="1400" b="1" kern="100">
                          <a:effectLst/>
                        </a:rPr>
                        <a:t>80.02</a:t>
                      </a:r>
                      <a:endParaRPr lang="zh-CN" sz="1100" b="1" kern="100">
                        <a:effectLst/>
                        <a:latin typeface="Times New Roman"/>
                        <a:ea typeface="宋体"/>
                      </a:endParaRPr>
                    </a:p>
                  </a:txBody>
                  <a:tcPr marL="68580" marR="68580" marT="0" marB="0"/>
                </a:tc>
                <a:tc>
                  <a:txBody>
                    <a:bodyPr/>
                    <a:lstStyle/>
                    <a:p>
                      <a:pPr algn="just">
                        <a:spcAft>
                          <a:spcPts val="0"/>
                        </a:spcAft>
                      </a:pPr>
                      <a:r>
                        <a:rPr lang="en-US" sz="1400" b="1" kern="100" dirty="0">
                          <a:effectLst/>
                        </a:rPr>
                        <a:t>79.98</a:t>
                      </a:r>
                      <a:endParaRPr lang="zh-CN" sz="1100" b="1" kern="100" dirty="0">
                        <a:effectLst/>
                        <a:latin typeface="Times New Roman"/>
                        <a:ea typeface="宋体"/>
                      </a:endParaRPr>
                    </a:p>
                  </a:txBody>
                  <a:tcPr marL="68580" marR="68580" marT="0" marB="0"/>
                </a:tc>
              </a:tr>
              <a:tr h="265736">
                <a:tc>
                  <a:txBody>
                    <a:bodyPr/>
                    <a:lstStyle/>
                    <a:p>
                      <a:pPr algn="just">
                        <a:spcAft>
                          <a:spcPts val="0"/>
                        </a:spcAft>
                      </a:pPr>
                      <a:r>
                        <a:rPr lang="en-US" sz="1400" b="1" kern="100">
                          <a:effectLst/>
                        </a:rPr>
                        <a:t>80.04</a:t>
                      </a:r>
                      <a:endParaRPr lang="zh-CN" sz="1100" b="1" kern="100">
                        <a:effectLst/>
                        <a:latin typeface="Times New Roman"/>
                        <a:ea typeface="宋体"/>
                      </a:endParaRPr>
                    </a:p>
                  </a:txBody>
                  <a:tcPr marL="68580" marR="68580" marT="0" marB="0"/>
                </a:tc>
                <a:tc>
                  <a:txBody>
                    <a:bodyPr/>
                    <a:lstStyle/>
                    <a:p>
                      <a:pPr algn="just">
                        <a:spcAft>
                          <a:spcPts val="0"/>
                        </a:spcAft>
                      </a:pPr>
                      <a:r>
                        <a:rPr lang="en-US" sz="1400" b="1" kern="100" dirty="0">
                          <a:effectLst/>
                        </a:rPr>
                        <a:t>79.97</a:t>
                      </a:r>
                      <a:endParaRPr lang="zh-CN" sz="1100" b="1" kern="100" dirty="0">
                        <a:effectLst/>
                        <a:latin typeface="Times New Roman"/>
                        <a:ea typeface="宋体"/>
                      </a:endParaRPr>
                    </a:p>
                  </a:txBody>
                  <a:tcPr marL="68580" marR="68580" marT="0" marB="0"/>
                </a:tc>
              </a:tr>
              <a:tr h="265736">
                <a:tc>
                  <a:txBody>
                    <a:bodyPr/>
                    <a:lstStyle/>
                    <a:p>
                      <a:pPr algn="just">
                        <a:spcAft>
                          <a:spcPts val="0"/>
                        </a:spcAft>
                      </a:pPr>
                      <a:r>
                        <a:rPr lang="en-US" sz="1400" b="1" kern="100">
                          <a:effectLst/>
                        </a:rPr>
                        <a:t>80.03</a:t>
                      </a:r>
                      <a:endParaRPr lang="zh-CN" sz="1100" b="1" kern="100">
                        <a:effectLst/>
                        <a:latin typeface="Times New Roman"/>
                        <a:ea typeface="宋体"/>
                      </a:endParaRPr>
                    </a:p>
                  </a:txBody>
                  <a:tcPr marL="68580" marR="68580" marT="0" marB="0"/>
                </a:tc>
                <a:tc>
                  <a:txBody>
                    <a:bodyPr/>
                    <a:lstStyle/>
                    <a:p>
                      <a:pPr algn="just">
                        <a:spcAft>
                          <a:spcPts val="0"/>
                        </a:spcAft>
                      </a:pPr>
                      <a:r>
                        <a:rPr lang="en-US" sz="1400" b="1" kern="100" dirty="0">
                          <a:effectLst/>
                        </a:rPr>
                        <a:t>79.97</a:t>
                      </a:r>
                      <a:endParaRPr lang="zh-CN" sz="1100" b="1" kern="100" dirty="0">
                        <a:effectLst/>
                        <a:latin typeface="Times New Roman"/>
                        <a:ea typeface="宋体"/>
                      </a:endParaRPr>
                    </a:p>
                  </a:txBody>
                  <a:tcPr marL="68580" marR="68580" marT="0" marB="0"/>
                </a:tc>
              </a:tr>
              <a:tr h="265736">
                <a:tc>
                  <a:txBody>
                    <a:bodyPr/>
                    <a:lstStyle/>
                    <a:p>
                      <a:pPr algn="just">
                        <a:spcAft>
                          <a:spcPts val="0"/>
                        </a:spcAft>
                      </a:pPr>
                      <a:r>
                        <a:rPr lang="en-US" sz="1400" b="1" kern="100">
                          <a:effectLst/>
                        </a:rPr>
                        <a:t>80.03</a:t>
                      </a:r>
                      <a:endParaRPr lang="zh-CN" sz="1100" b="1" kern="100">
                        <a:effectLst/>
                        <a:latin typeface="Times New Roman"/>
                        <a:ea typeface="宋体"/>
                      </a:endParaRPr>
                    </a:p>
                  </a:txBody>
                  <a:tcPr marL="68580" marR="68580" marT="0" marB="0"/>
                </a:tc>
                <a:tc>
                  <a:txBody>
                    <a:bodyPr/>
                    <a:lstStyle/>
                    <a:p>
                      <a:pPr algn="just">
                        <a:spcAft>
                          <a:spcPts val="0"/>
                        </a:spcAft>
                      </a:pPr>
                      <a:r>
                        <a:rPr lang="en-US" sz="1400" b="1" kern="100" dirty="0">
                          <a:effectLst/>
                        </a:rPr>
                        <a:t>80.03</a:t>
                      </a:r>
                      <a:endParaRPr lang="zh-CN" sz="1100" b="1" kern="100" dirty="0">
                        <a:effectLst/>
                        <a:latin typeface="Times New Roman"/>
                        <a:ea typeface="宋体"/>
                      </a:endParaRPr>
                    </a:p>
                  </a:txBody>
                  <a:tcPr marL="68580" marR="68580" marT="0" marB="0"/>
                </a:tc>
              </a:tr>
              <a:tr h="265736">
                <a:tc>
                  <a:txBody>
                    <a:bodyPr/>
                    <a:lstStyle/>
                    <a:p>
                      <a:pPr algn="just">
                        <a:spcAft>
                          <a:spcPts val="0"/>
                        </a:spcAft>
                      </a:pPr>
                      <a:r>
                        <a:rPr lang="en-US" sz="1400" b="1" kern="100">
                          <a:effectLst/>
                        </a:rPr>
                        <a:t>80.04</a:t>
                      </a:r>
                      <a:endParaRPr lang="zh-CN" sz="1100" b="1" kern="100">
                        <a:effectLst/>
                        <a:latin typeface="Times New Roman"/>
                        <a:ea typeface="宋体"/>
                      </a:endParaRPr>
                    </a:p>
                  </a:txBody>
                  <a:tcPr marL="68580" marR="68580" marT="0" marB="0"/>
                </a:tc>
                <a:tc>
                  <a:txBody>
                    <a:bodyPr/>
                    <a:lstStyle/>
                    <a:p>
                      <a:pPr algn="just">
                        <a:spcAft>
                          <a:spcPts val="0"/>
                        </a:spcAft>
                      </a:pPr>
                      <a:r>
                        <a:rPr lang="en-US" sz="1400" b="1" kern="100" dirty="0">
                          <a:effectLst/>
                        </a:rPr>
                        <a:t>79.95</a:t>
                      </a:r>
                      <a:endParaRPr lang="zh-CN" sz="1100" b="1" kern="100" dirty="0">
                        <a:effectLst/>
                        <a:latin typeface="Times New Roman"/>
                        <a:ea typeface="宋体"/>
                      </a:endParaRPr>
                    </a:p>
                  </a:txBody>
                  <a:tcPr marL="68580" marR="68580" marT="0" marB="0"/>
                </a:tc>
              </a:tr>
              <a:tr h="265736">
                <a:tc>
                  <a:txBody>
                    <a:bodyPr/>
                    <a:lstStyle/>
                    <a:p>
                      <a:pPr algn="just">
                        <a:spcAft>
                          <a:spcPts val="0"/>
                        </a:spcAft>
                      </a:pPr>
                      <a:r>
                        <a:rPr lang="en-US" sz="1400" b="1" kern="100">
                          <a:effectLst/>
                        </a:rPr>
                        <a:t>79.97</a:t>
                      </a:r>
                      <a:endParaRPr lang="zh-CN" sz="1100" b="1" kern="100">
                        <a:effectLst/>
                        <a:latin typeface="Times New Roman"/>
                        <a:ea typeface="宋体"/>
                      </a:endParaRPr>
                    </a:p>
                  </a:txBody>
                  <a:tcPr marL="68580" marR="68580" marT="0" marB="0"/>
                </a:tc>
                <a:tc>
                  <a:txBody>
                    <a:bodyPr/>
                    <a:lstStyle/>
                    <a:p>
                      <a:pPr algn="just">
                        <a:spcAft>
                          <a:spcPts val="0"/>
                        </a:spcAft>
                      </a:pPr>
                      <a:r>
                        <a:rPr lang="en-US" sz="1400" b="1" kern="100" dirty="0">
                          <a:effectLst/>
                        </a:rPr>
                        <a:t>79.97</a:t>
                      </a:r>
                      <a:endParaRPr lang="zh-CN" sz="1100" b="1" kern="100" dirty="0">
                        <a:effectLst/>
                        <a:latin typeface="Times New Roman"/>
                        <a:ea typeface="宋体"/>
                      </a:endParaRPr>
                    </a:p>
                  </a:txBody>
                  <a:tcPr marL="68580" marR="68580" marT="0" marB="0"/>
                </a:tc>
              </a:tr>
              <a:tr h="265736">
                <a:tc>
                  <a:txBody>
                    <a:bodyPr/>
                    <a:lstStyle/>
                    <a:p>
                      <a:pPr algn="just">
                        <a:spcAft>
                          <a:spcPts val="0"/>
                        </a:spcAft>
                      </a:pPr>
                      <a:r>
                        <a:rPr lang="en-US" sz="1400" b="1" kern="100">
                          <a:effectLst/>
                        </a:rPr>
                        <a:t>80.05</a:t>
                      </a:r>
                      <a:endParaRPr lang="zh-CN" sz="1100" b="1" kern="100">
                        <a:effectLst/>
                        <a:latin typeface="Times New Roman"/>
                        <a:ea typeface="宋体"/>
                      </a:endParaRPr>
                    </a:p>
                  </a:txBody>
                  <a:tcPr marL="68580" marR="68580" marT="0" marB="0"/>
                </a:tc>
                <a:tc>
                  <a:txBody>
                    <a:bodyPr/>
                    <a:lstStyle/>
                    <a:p>
                      <a:pPr algn="just">
                        <a:spcAft>
                          <a:spcPts val="0"/>
                        </a:spcAft>
                      </a:pPr>
                      <a:r>
                        <a:rPr lang="en-US" sz="1400" b="1" kern="100" dirty="0">
                          <a:effectLst/>
                        </a:rPr>
                        <a:t> </a:t>
                      </a:r>
                      <a:endParaRPr lang="zh-CN" sz="1100" b="1" kern="100" dirty="0">
                        <a:effectLst/>
                        <a:latin typeface="Times New Roman"/>
                        <a:ea typeface="宋体"/>
                      </a:endParaRPr>
                    </a:p>
                  </a:txBody>
                  <a:tcPr marL="68580" marR="68580" marT="0" marB="0"/>
                </a:tc>
              </a:tr>
              <a:tr h="265736">
                <a:tc>
                  <a:txBody>
                    <a:bodyPr/>
                    <a:lstStyle/>
                    <a:p>
                      <a:pPr algn="just">
                        <a:spcAft>
                          <a:spcPts val="0"/>
                        </a:spcAft>
                      </a:pPr>
                      <a:r>
                        <a:rPr lang="en-US" sz="1400" b="1" kern="100">
                          <a:effectLst/>
                        </a:rPr>
                        <a:t>80.03</a:t>
                      </a:r>
                      <a:endParaRPr lang="zh-CN" sz="1100" b="1" kern="100">
                        <a:effectLst/>
                        <a:latin typeface="Times New Roman"/>
                        <a:ea typeface="宋体"/>
                      </a:endParaRPr>
                    </a:p>
                  </a:txBody>
                  <a:tcPr marL="68580" marR="68580" marT="0" marB="0"/>
                </a:tc>
                <a:tc>
                  <a:txBody>
                    <a:bodyPr/>
                    <a:lstStyle/>
                    <a:p>
                      <a:pPr algn="just">
                        <a:spcAft>
                          <a:spcPts val="0"/>
                        </a:spcAft>
                      </a:pPr>
                      <a:r>
                        <a:rPr lang="en-US" sz="1400" b="1" kern="100" dirty="0">
                          <a:effectLst/>
                        </a:rPr>
                        <a:t> </a:t>
                      </a:r>
                      <a:endParaRPr lang="zh-CN" sz="1100" b="1" kern="100" dirty="0">
                        <a:effectLst/>
                        <a:latin typeface="Times New Roman"/>
                        <a:ea typeface="宋体"/>
                      </a:endParaRPr>
                    </a:p>
                  </a:txBody>
                  <a:tcPr marL="68580" marR="68580" marT="0" marB="0"/>
                </a:tc>
              </a:tr>
              <a:tr h="265736">
                <a:tc>
                  <a:txBody>
                    <a:bodyPr/>
                    <a:lstStyle/>
                    <a:p>
                      <a:pPr algn="just">
                        <a:spcAft>
                          <a:spcPts val="0"/>
                        </a:spcAft>
                      </a:pPr>
                      <a:r>
                        <a:rPr lang="en-US" sz="1400" b="1" kern="100">
                          <a:effectLst/>
                        </a:rPr>
                        <a:t>80.02</a:t>
                      </a:r>
                      <a:endParaRPr lang="zh-CN" sz="1100" b="1" kern="100">
                        <a:effectLst/>
                        <a:latin typeface="Times New Roman"/>
                        <a:ea typeface="宋体"/>
                      </a:endParaRPr>
                    </a:p>
                  </a:txBody>
                  <a:tcPr marL="68580" marR="68580" marT="0" marB="0"/>
                </a:tc>
                <a:tc>
                  <a:txBody>
                    <a:bodyPr/>
                    <a:lstStyle/>
                    <a:p>
                      <a:pPr algn="just">
                        <a:spcAft>
                          <a:spcPts val="0"/>
                        </a:spcAft>
                      </a:pPr>
                      <a:r>
                        <a:rPr lang="en-US" sz="1400" b="1" kern="100" dirty="0">
                          <a:effectLst/>
                        </a:rPr>
                        <a:t> </a:t>
                      </a:r>
                      <a:endParaRPr lang="zh-CN" sz="1100" b="1" kern="100" dirty="0">
                        <a:effectLst/>
                        <a:latin typeface="Times New Roman"/>
                        <a:ea typeface="宋体"/>
                      </a:endParaRPr>
                    </a:p>
                  </a:txBody>
                  <a:tcPr marL="68580" marR="68580" marT="0" marB="0"/>
                </a:tc>
              </a:tr>
              <a:tr h="265736">
                <a:tc>
                  <a:txBody>
                    <a:bodyPr/>
                    <a:lstStyle/>
                    <a:p>
                      <a:pPr algn="just">
                        <a:spcAft>
                          <a:spcPts val="0"/>
                        </a:spcAft>
                      </a:pPr>
                      <a:r>
                        <a:rPr lang="en-US" sz="1400" b="1" kern="100">
                          <a:effectLst/>
                        </a:rPr>
                        <a:t>80.00</a:t>
                      </a:r>
                      <a:endParaRPr lang="zh-CN" sz="1100" b="1" kern="100">
                        <a:effectLst/>
                        <a:latin typeface="Times New Roman"/>
                        <a:ea typeface="宋体"/>
                      </a:endParaRPr>
                    </a:p>
                  </a:txBody>
                  <a:tcPr marL="68580" marR="68580" marT="0" marB="0"/>
                </a:tc>
                <a:tc>
                  <a:txBody>
                    <a:bodyPr/>
                    <a:lstStyle/>
                    <a:p>
                      <a:pPr algn="just">
                        <a:spcAft>
                          <a:spcPts val="0"/>
                        </a:spcAft>
                      </a:pPr>
                      <a:r>
                        <a:rPr lang="en-US" sz="1400" b="1" kern="100" dirty="0">
                          <a:effectLst/>
                        </a:rPr>
                        <a:t> </a:t>
                      </a:r>
                      <a:endParaRPr lang="zh-CN" sz="1100" b="1" kern="100" dirty="0">
                        <a:effectLst/>
                        <a:latin typeface="Times New Roman"/>
                        <a:ea typeface="宋体"/>
                      </a:endParaRPr>
                    </a:p>
                  </a:txBody>
                  <a:tcPr marL="68580" marR="68580" marT="0" marB="0"/>
                </a:tc>
              </a:tr>
              <a:tr h="265736">
                <a:tc>
                  <a:txBody>
                    <a:bodyPr/>
                    <a:lstStyle/>
                    <a:p>
                      <a:pPr algn="just">
                        <a:spcAft>
                          <a:spcPts val="0"/>
                        </a:spcAft>
                      </a:pPr>
                      <a:r>
                        <a:rPr lang="en-US" sz="1400" b="1" kern="100">
                          <a:effectLst/>
                        </a:rPr>
                        <a:t>80.02</a:t>
                      </a:r>
                      <a:endParaRPr lang="zh-CN" sz="1100" b="1" kern="100">
                        <a:effectLst/>
                        <a:latin typeface="Times New Roman"/>
                        <a:ea typeface="宋体"/>
                      </a:endParaRPr>
                    </a:p>
                  </a:txBody>
                  <a:tcPr marL="68580" marR="68580" marT="0" marB="0"/>
                </a:tc>
                <a:tc>
                  <a:txBody>
                    <a:bodyPr/>
                    <a:lstStyle/>
                    <a:p>
                      <a:pPr algn="just">
                        <a:spcAft>
                          <a:spcPts val="0"/>
                        </a:spcAft>
                      </a:pPr>
                      <a:r>
                        <a:rPr lang="en-US" sz="1400" b="1" kern="100" dirty="0">
                          <a:effectLst/>
                        </a:rPr>
                        <a:t> </a:t>
                      </a:r>
                      <a:endParaRPr lang="zh-CN" sz="1100" b="1" kern="100" dirty="0">
                        <a:effectLst/>
                        <a:latin typeface="Times New Roman"/>
                        <a:ea typeface="宋体"/>
                      </a:endParaRPr>
                    </a:p>
                  </a:txBody>
                  <a:tcPr marL="68580" marR="68580" marT="0" marB="0"/>
                </a:tc>
              </a:tr>
            </a:tbl>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955346269"/>
              </p:ext>
            </p:extLst>
          </p:nvPr>
        </p:nvGraphicFramePr>
        <p:xfrm>
          <a:off x="3179416" y="2189163"/>
          <a:ext cx="5076825" cy="4678362"/>
        </p:xfrm>
        <a:graphic>
          <a:graphicData uri="http://schemas.openxmlformats.org/presentationml/2006/ole">
            <mc:AlternateContent xmlns:mc="http://schemas.openxmlformats.org/markup-compatibility/2006">
              <mc:Choice xmlns:v="urn:schemas-microsoft-com:vml" Requires="v">
                <p:oleObj spid="_x0000_s53327" name="Equation" r:id="rId3" imgW="3467100" imgH="3200400" progId="Equation.DSMT4">
                  <p:embed/>
                </p:oleObj>
              </mc:Choice>
              <mc:Fallback>
                <p:oleObj name="Equation" r:id="rId3" imgW="3467100" imgH="3200400" progId="Equation.DSMT4">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9416" y="2189163"/>
                        <a:ext cx="5076825" cy="4678362"/>
                      </a:xfrm>
                      <a:prstGeom prst="rect">
                        <a:avLst/>
                      </a:prstGeom>
                      <a:solidFill>
                        <a:srgbClr val="FFFFFF"/>
                      </a:solidFill>
                    </p:spPr>
                  </p:pic>
                </p:oleObj>
              </mc:Fallback>
            </mc:AlternateContent>
          </a:graphicData>
        </a:graphic>
      </p:graphicFrame>
      <p:pic>
        <p:nvPicPr>
          <p:cNvPr id="53250" name="Picture 2" descr="f1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9153" y="3585404"/>
            <a:ext cx="3988847" cy="3272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2523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28800" y="1066800"/>
            <a:ext cx="8659688" cy="5334000"/>
          </a:xfrm>
        </p:spPr>
        <p:txBody>
          <a:bodyPr/>
          <a:lstStyle/>
          <a:p>
            <a:r>
              <a:rPr lang="en-US" altLang="zh-CN" sz="2000" b="1" i="1" dirty="0">
                <a:latin typeface="宋体" panose="02010600030101010101" pitchFamily="2" charset="-122"/>
                <a:ea typeface="宋体" panose="02010600030101010101" pitchFamily="2" charset="-122"/>
              </a:rPr>
              <a:t>t</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分布（</a:t>
            </a:r>
            <a:r>
              <a:rPr lang="en-US" altLang="zh-CN" sz="2000" b="1" i="1" dirty="0">
                <a:latin typeface="宋体" panose="02010600030101010101" pitchFamily="2" charset="-122"/>
                <a:ea typeface="宋体" panose="02010600030101010101" pitchFamily="2" charset="-122"/>
              </a:rPr>
              <a:t>t</a:t>
            </a:r>
            <a:r>
              <a:rPr lang="en-US" altLang="zh-CN" sz="2000" b="1" dirty="0">
                <a:latin typeface="宋体" panose="02010600030101010101" pitchFamily="2" charset="-122"/>
                <a:ea typeface="宋体" panose="02010600030101010101" pitchFamily="2" charset="-122"/>
              </a:rPr>
              <a:t>-distribution</a:t>
            </a:r>
            <a:r>
              <a:rPr lang="zh-CN" altLang="en-US" sz="2000" b="1" dirty="0">
                <a:latin typeface="宋体" panose="02010600030101010101" pitchFamily="2" charset="-122"/>
                <a:ea typeface="宋体" panose="02010600030101010101" pitchFamily="2" charset="-122"/>
              </a:rPr>
              <a:t>），用于根据小样本来估计呈正态分布且方差未知的总体的均值。如果总体方差已知（例如在样本数量足够多时），则应该用正态分布来估计总体均值。</a:t>
            </a:r>
            <a:endParaRPr lang="en-US" altLang="zh-CN" sz="2000" b="1"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t</a:t>
            </a:r>
            <a:r>
              <a:rPr lang="zh-CN" altLang="en-US" sz="2000" dirty="0">
                <a:latin typeface="宋体" panose="02010600030101010101" pitchFamily="2" charset="-122"/>
                <a:ea typeface="宋体" panose="02010600030101010101" pitchFamily="2" charset="-122"/>
              </a:rPr>
              <a:t>分布是一簇曲线，其</a:t>
            </a:r>
            <a:r>
              <a:rPr lang="zh-CN" altLang="en-US" sz="2000" b="1" dirty="0">
                <a:latin typeface="宋体" panose="02010600030101010101" pitchFamily="2" charset="-122"/>
                <a:ea typeface="宋体" panose="02010600030101010101" pitchFamily="2" charset="-122"/>
              </a:rPr>
              <a:t>形态与</a:t>
            </a:r>
            <a:r>
              <a:rPr lang="en-US" altLang="zh-CN" sz="2000" b="1" dirty="0">
                <a:latin typeface="宋体" panose="02010600030101010101" pitchFamily="2" charset="-122"/>
                <a:ea typeface="宋体" panose="02010600030101010101" pitchFamily="2" charset="-122"/>
              </a:rPr>
              <a:t>n</a:t>
            </a:r>
            <a:r>
              <a:rPr lang="zh-CN" altLang="en-US" sz="2000" b="1" dirty="0">
                <a:latin typeface="宋体" panose="02010600030101010101" pitchFamily="2" charset="-122"/>
                <a:ea typeface="宋体" panose="02010600030101010101" pitchFamily="2" charset="-122"/>
              </a:rPr>
              <a:t>（确切地说与自由度</a:t>
            </a:r>
            <a:r>
              <a:rPr lang="en-US" altLang="zh-CN" sz="2000" b="1" dirty="0" err="1">
                <a:latin typeface="宋体" panose="02010600030101010101" pitchFamily="2" charset="-122"/>
                <a:ea typeface="宋体" panose="02010600030101010101" pitchFamily="2" charset="-122"/>
              </a:rPr>
              <a:t>df</a:t>
            </a:r>
            <a:r>
              <a:rPr lang="zh-CN" altLang="en-US" sz="2000" b="1" dirty="0">
                <a:latin typeface="宋体" panose="02010600030101010101" pitchFamily="2" charset="-122"/>
                <a:ea typeface="宋体" panose="02010600030101010101" pitchFamily="2" charset="-122"/>
              </a:rPr>
              <a:t>）大小有关。与标准正态分布曲线相比，自由度</a:t>
            </a:r>
            <a:r>
              <a:rPr lang="en-US" altLang="zh-CN" sz="2000" b="1" dirty="0" err="1">
                <a:latin typeface="宋体" panose="02010600030101010101" pitchFamily="2" charset="-122"/>
                <a:ea typeface="宋体" panose="02010600030101010101" pitchFamily="2" charset="-122"/>
              </a:rPr>
              <a:t>df</a:t>
            </a:r>
            <a:r>
              <a:rPr lang="zh-CN" altLang="en-US" sz="2000" b="1" dirty="0">
                <a:latin typeface="宋体" panose="02010600030101010101" pitchFamily="2" charset="-122"/>
                <a:ea typeface="宋体" panose="02010600030101010101" pitchFamily="2" charset="-122"/>
              </a:rPr>
              <a:t>越小，</a:t>
            </a:r>
            <a:r>
              <a:rPr lang="en-US" altLang="zh-CN" sz="2000" b="1" dirty="0">
                <a:latin typeface="宋体" panose="02010600030101010101" pitchFamily="2" charset="-122"/>
                <a:ea typeface="宋体" panose="02010600030101010101" pitchFamily="2" charset="-122"/>
              </a:rPr>
              <a:t>t</a:t>
            </a:r>
            <a:r>
              <a:rPr lang="zh-CN" altLang="en-US" sz="2000" b="1" dirty="0">
                <a:latin typeface="宋体" panose="02010600030101010101" pitchFamily="2" charset="-122"/>
                <a:ea typeface="宋体" panose="02010600030101010101" pitchFamily="2" charset="-122"/>
              </a:rPr>
              <a:t>分布曲线愈平坦，曲线中间愈低，曲线双侧尾部翘得愈高；自由度</a:t>
            </a:r>
            <a:r>
              <a:rPr lang="en-US" altLang="zh-CN" sz="2000" b="1" dirty="0" err="1">
                <a:latin typeface="宋体" panose="02010600030101010101" pitchFamily="2" charset="-122"/>
                <a:ea typeface="宋体" panose="02010600030101010101" pitchFamily="2" charset="-122"/>
              </a:rPr>
              <a:t>df</a:t>
            </a:r>
            <a:r>
              <a:rPr lang="zh-CN" altLang="en-US" sz="2000" b="1" dirty="0">
                <a:latin typeface="宋体" panose="02010600030101010101" pitchFamily="2" charset="-122"/>
                <a:ea typeface="宋体" panose="02010600030101010101" pitchFamily="2" charset="-122"/>
              </a:rPr>
              <a:t>愈大，</a:t>
            </a:r>
            <a:r>
              <a:rPr lang="en-US" altLang="zh-CN" sz="2000" b="1" dirty="0">
                <a:latin typeface="宋体" panose="02010600030101010101" pitchFamily="2" charset="-122"/>
                <a:ea typeface="宋体" panose="02010600030101010101" pitchFamily="2" charset="-122"/>
              </a:rPr>
              <a:t>t</a:t>
            </a:r>
            <a:r>
              <a:rPr lang="zh-CN" altLang="en-US" sz="2000" b="1" dirty="0">
                <a:latin typeface="宋体" panose="02010600030101010101" pitchFamily="2" charset="-122"/>
                <a:ea typeface="宋体" panose="02010600030101010101" pitchFamily="2" charset="-122"/>
              </a:rPr>
              <a:t>分布曲线愈接近正态分布曲线，当自由度</a:t>
            </a:r>
            <a:r>
              <a:rPr lang="en-US" altLang="zh-CN" sz="2000" b="1" dirty="0" err="1">
                <a:latin typeface="宋体" panose="02010600030101010101" pitchFamily="2" charset="-122"/>
                <a:ea typeface="宋体" panose="02010600030101010101" pitchFamily="2" charset="-122"/>
              </a:rPr>
              <a:t>df</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时，</a:t>
            </a:r>
            <a:r>
              <a:rPr lang="en-US" altLang="zh-CN" sz="2000" b="1" dirty="0">
                <a:latin typeface="宋体" panose="02010600030101010101" pitchFamily="2" charset="-122"/>
                <a:ea typeface="宋体" panose="02010600030101010101" pitchFamily="2" charset="-122"/>
              </a:rPr>
              <a:t>t</a:t>
            </a:r>
            <a:r>
              <a:rPr lang="zh-CN" altLang="en-US" sz="2000" b="1" dirty="0">
                <a:latin typeface="宋体" panose="02010600030101010101" pitchFamily="2" charset="-122"/>
                <a:ea typeface="宋体" panose="02010600030101010101" pitchFamily="2" charset="-122"/>
              </a:rPr>
              <a:t>分布曲线为标准正态分布曲线。</a:t>
            </a:r>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22</a:t>
            </a:fld>
            <a:endParaRPr lang="en-US" altLang="zh-CN" dirty="0"/>
          </a:p>
        </p:txBody>
      </p:sp>
      <p:pic>
        <p:nvPicPr>
          <p:cNvPr id="199682" name="Picture 2" descr="https://gss0.bdstatic.com/94o3dSag_xI4khGkpoWK1HF6hhy/baike/c0%3Dbaike80%2C5%2C5%2C80%2C26/sign=014a747e55fbb2fb202650402e234bc1/8cb1cb134954092385f01f5d9258d109b3de4973.jpg"/>
          <p:cNvPicPr>
            <a:picLocks noChangeAspect="1" noChangeArrowheads="1"/>
          </p:cNvPicPr>
          <p:nvPr/>
        </p:nvPicPr>
        <p:blipFill>
          <a:blip r:embed="rId3" cstate="print"/>
          <a:srcRect/>
          <a:stretch>
            <a:fillRect/>
          </a:stretch>
        </p:blipFill>
        <p:spPr bwMode="auto">
          <a:xfrm>
            <a:off x="2207568" y="3429001"/>
            <a:ext cx="3886200" cy="2495551"/>
          </a:xfrm>
          <a:prstGeom prst="rect">
            <a:avLst/>
          </a:prstGeom>
          <a:noFill/>
        </p:spPr>
      </p:pic>
      <p:grpSp>
        <p:nvGrpSpPr>
          <p:cNvPr id="6" name="组合 5"/>
          <p:cNvGrpSpPr/>
          <p:nvPr/>
        </p:nvGrpSpPr>
        <p:grpSpPr>
          <a:xfrm>
            <a:off x="6528048" y="3573016"/>
            <a:ext cx="3384376" cy="1728192"/>
            <a:chOff x="6228184" y="1628800"/>
            <a:chExt cx="2736850" cy="1172840"/>
          </a:xfrm>
          <a:noFill/>
        </p:grpSpPr>
        <p:graphicFrame>
          <p:nvGraphicFramePr>
            <p:cNvPr id="7" name="Object 16"/>
            <p:cNvGraphicFramePr>
              <a:graphicFrameLocks noChangeAspect="1"/>
            </p:cNvGraphicFramePr>
            <p:nvPr/>
          </p:nvGraphicFramePr>
          <p:xfrm>
            <a:off x="6228184" y="1988840"/>
            <a:ext cx="2736850" cy="812800"/>
          </p:xfrm>
          <a:graphic>
            <a:graphicData uri="http://schemas.openxmlformats.org/presentationml/2006/ole">
              <mc:AlternateContent xmlns:mc="http://schemas.openxmlformats.org/markup-compatibility/2006">
                <mc:Choice xmlns:v="urn:schemas-microsoft-com:vml" Requires="v">
                  <p:oleObj spid="_x0000_s199747" name="Equation" r:id="rId4" imgW="2349500" imgH="698500" progId="Equation.DSMT4">
                    <p:embed/>
                  </p:oleObj>
                </mc:Choice>
                <mc:Fallback>
                  <p:oleObj name="Equation" r:id="rId4" imgW="2349500" imgH="69850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184" y="1988840"/>
                          <a:ext cx="2736850" cy="812800"/>
                        </a:xfrm>
                        <a:prstGeom prst="rect">
                          <a:avLst/>
                        </a:prstGeom>
                        <a:solidFill>
                          <a:srgbClr val="FFFFFF"/>
                        </a:solidFill>
                      </p:spPr>
                    </p:pic>
                  </p:oleObj>
                </mc:Fallback>
              </mc:AlternateContent>
            </a:graphicData>
          </a:graphic>
        </p:graphicFrame>
        <p:sp>
          <p:nvSpPr>
            <p:cNvPr id="8" name="矩形 7"/>
            <p:cNvSpPr/>
            <p:nvPr/>
          </p:nvSpPr>
          <p:spPr>
            <a:xfrm>
              <a:off x="6300192" y="1628800"/>
              <a:ext cx="2091197" cy="250648"/>
            </a:xfrm>
            <a:prstGeom prst="rect">
              <a:avLst/>
            </a:prstGeom>
            <a:grpFill/>
            <a:ln>
              <a:solidFill>
                <a:schemeClr val="bg1"/>
              </a:solidFill>
            </a:ln>
          </p:spPr>
          <p:txBody>
            <a:bodyPr wrap="none">
              <a:spAutoFit/>
            </a:bodyPr>
            <a:lstStyle/>
            <a:p>
              <a:r>
                <a:rPr lang="zh-CN" altLang="en-US" b="1" dirty="0" smtClean="0"/>
                <a:t>独立样本</a:t>
              </a:r>
              <a:r>
                <a:rPr lang="en-US" altLang="zh-CN" b="1" dirty="0" smtClean="0"/>
                <a:t>t</a:t>
              </a:r>
              <a:r>
                <a:rPr lang="zh-CN" altLang="en-US" b="1" dirty="0" smtClean="0"/>
                <a:t>检验统计量为</a:t>
              </a:r>
              <a:endParaRPr lang="zh-CN" altLang="en-US" b="1" dirty="0"/>
            </a:p>
          </p:txBody>
        </p:sp>
      </p:grpSp>
      <p:sp>
        <p:nvSpPr>
          <p:cNvPr id="10" name="标题 1"/>
          <p:cNvSpPr>
            <a:spLocks noGrp="1"/>
          </p:cNvSpPr>
          <p:nvPr>
            <p:ph type="title"/>
          </p:nvPr>
        </p:nvSpPr>
        <p:spPr>
          <a:xfrm>
            <a:off x="1828800" y="152401"/>
            <a:ext cx="7075512" cy="563563"/>
          </a:xfrm>
        </p:spPr>
        <p:txBody>
          <a:bodyPr/>
          <a:lstStyle/>
          <a:p>
            <a:r>
              <a:rPr lang="en-US" altLang="zh-CN" sz="2800" dirty="0" smtClean="0"/>
              <a:t>5.1.4 </a:t>
            </a:r>
            <a:r>
              <a:rPr lang="zh-CN" altLang="en-US" sz="2800" dirty="0"/>
              <a:t>用统计检验</a:t>
            </a:r>
            <a:r>
              <a:rPr lang="en-US" altLang="zh-CN" sz="2800" dirty="0"/>
              <a:t>(statistical test)</a:t>
            </a:r>
            <a:br>
              <a:rPr lang="en-US" altLang="zh-CN" sz="2800" dirty="0"/>
            </a:br>
            <a:r>
              <a:rPr lang="en-US" altLang="zh-CN" sz="2800" dirty="0"/>
              <a:t>       </a:t>
            </a:r>
            <a:r>
              <a:rPr lang="zh-CN" altLang="en-US" sz="2800" dirty="0"/>
              <a:t>作为可分性判据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9536" y="476672"/>
            <a:ext cx="8928992" cy="6381328"/>
          </a:xfrm>
          <a:solidFill>
            <a:schemeClr val="bg1"/>
          </a:solidFill>
        </p:spPr>
        <p:txBody>
          <a:bodyPr/>
          <a:lstStyle/>
          <a:p>
            <a:r>
              <a:rPr lang="zh-CN" altLang="en-US" sz="2000" dirty="0"/>
              <a:t>例如，</a:t>
            </a:r>
            <a:r>
              <a:rPr lang="en-US" altLang="zh-CN" sz="2000" dirty="0"/>
              <a:t>t</a:t>
            </a:r>
            <a:r>
              <a:rPr lang="zh-CN" altLang="en-US" sz="2000" dirty="0"/>
              <a:t>检验可用于比较男女身高是否存在差别。为了进行独立样本</a:t>
            </a:r>
            <a:r>
              <a:rPr lang="en-US" altLang="zh-CN" sz="2000" dirty="0"/>
              <a:t>t</a:t>
            </a:r>
            <a:r>
              <a:rPr lang="zh-CN" altLang="en-US" sz="2000" dirty="0"/>
              <a:t>检验，需要一个自（分组）变量（如性别：男女）与一个因变量（如测量值）。根据自变量的特定值，比较各组中因变量的均值。用</a:t>
            </a:r>
            <a:r>
              <a:rPr lang="en-US" altLang="zh-CN" sz="2000" dirty="0"/>
              <a:t>t</a:t>
            </a:r>
            <a:r>
              <a:rPr lang="zh-CN" altLang="en-US" sz="2000" dirty="0"/>
              <a:t>检验比较下列男、女儿童身高的均值。</a:t>
            </a:r>
          </a:p>
          <a:p>
            <a:pPr>
              <a:buNone/>
            </a:pPr>
            <a:r>
              <a:rPr lang="en-US" altLang="zh-CN" sz="2000" dirty="0"/>
              <a:t>1</a:t>
            </a:r>
            <a:r>
              <a:rPr lang="zh-CN" altLang="en-US" sz="2000" dirty="0"/>
              <a:t>、假设</a:t>
            </a:r>
            <a:r>
              <a:rPr lang="en-US" altLang="zh-CN" sz="2000" dirty="0"/>
              <a:t>H0</a:t>
            </a:r>
            <a:r>
              <a:rPr lang="zh-CN" altLang="en-US" sz="2000" dirty="0"/>
              <a:t>：男平均身高</a:t>
            </a:r>
            <a:r>
              <a:rPr lang="en-US" altLang="zh-CN" sz="2000" dirty="0"/>
              <a:t>=</a:t>
            </a:r>
            <a:r>
              <a:rPr lang="zh-CN" altLang="en-US" sz="2000" dirty="0"/>
              <a:t>女平均身高，</a:t>
            </a:r>
            <a:r>
              <a:rPr lang="en-US" altLang="zh-CN" sz="2000" dirty="0"/>
              <a:t>H1</a:t>
            </a:r>
            <a:r>
              <a:rPr lang="zh-CN" altLang="en-US" sz="2000" dirty="0"/>
              <a:t>：男身高！</a:t>
            </a:r>
            <a:r>
              <a:rPr lang="en-US" altLang="zh-CN" sz="2000" dirty="0"/>
              <a:t>=</a:t>
            </a:r>
            <a:r>
              <a:rPr lang="zh-CN" altLang="en-US" sz="2000" dirty="0"/>
              <a:t>女平均身高</a:t>
            </a:r>
          </a:p>
          <a:p>
            <a:pPr>
              <a:buNone/>
            </a:pPr>
            <a:r>
              <a:rPr lang="zh-CN" altLang="en-US" sz="2000" dirty="0"/>
              <a:t>选用双侧检验，选用</a:t>
            </a:r>
            <a:r>
              <a:rPr lang="en-US" altLang="zh-CN" sz="2000" dirty="0"/>
              <a:t>alpha=0.05</a:t>
            </a:r>
            <a:r>
              <a:rPr lang="zh-CN" altLang="en-US" sz="2000" dirty="0"/>
              <a:t>的统计显著水平。</a:t>
            </a:r>
          </a:p>
          <a:p>
            <a:pPr>
              <a:buNone/>
            </a:pPr>
            <a:r>
              <a:rPr lang="en-US" altLang="zh-CN" sz="2000" dirty="0"/>
              <a:t>2</a:t>
            </a:r>
            <a:r>
              <a:rPr lang="zh-CN" altLang="en-US" sz="2000" dirty="0"/>
              <a:t>、</a:t>
            </a:r>
            <a:r>
              <a:rPr lang="zh-CN" altLang="en-US" sz="2000" b="1" dirty="0"/>
              <a:t>数据的排列</a:t>
            </a:r>
            <a:endParaRPr lang="zh-CN" altLang="en-US" sz="2000" dirty="0"/>
          </a:p>
          <a:p>
            <a:pPr>
              <a:buNone/>
            </a:pPr>
            <a:endParaRPr lang="en-US" altLang="zh-CN" sz="2000" dirty="0"/>
          </a:p>
          <a:p>
            <a:pPr>
              <a:buNone/>
            </a:pPr>
            <a:endParaRPr lang="en-US" altLang="zh-CN" sz="2000" dirty="0"/>
          </a:p>
          <a:p>
            <a:pPr>
              <a:buNone/>
            </a:pPr>
            <a:endParaRPr lang="en-US" altLang="zh-CN" sz="2000" dirty="0"/>
          </a:p>
          <a:p>
            <a:pPr>
              <a:buNone/>
            </a:pPr>
            <a:endParaRPr lang="en-US" altLang="zh-CN" sz="2000" dirty="0"/>
          </a:p>
          <a:p>
            <a:pPr>
              <a:buNone/>
            </a:pPr>
            <a:endParaRPr lang="en-US" altLang="zh-CN" sz="2000" dirty="0"/>
          </a:p>
          <a:p>
            <a:pPr>
              <a:buNone/>
            </a:pPr>
            <a:endParaRPr lang="en-US" altLang="zh-CN" sz="2000" dirty="0"/>
          </a:p>
          <a:p>
            <a:pPr>
              <a:buNone/>
            </a:pPr>
            <a:endParaRPr lang="en-US" altLang="zh-CN" sz="2000" dirty="0"/>
          </a:p>
          <a:p>
            <a:pPr>
              <a:buNone/>
            </a:pPr>
            <a:endParaRPr lang="en-US" altLang="zh-CN" sz="2000" dirty="0"/>
          </a:p>
          <a:p>
            <a:pPr>
              <a:buNone/>
            </a:pPr>
            <a:r>
              <a:rPr lang="en-US" altLang="zh-CN" sz="2000" dirty="0"/>
              <a:t>3</a:t>
            </a:r>
            <a:r>
              <a:rPr lang="zh-CN" altLang="en-US" sz="2000" dirty="0"/>
              <a:t>、计算独立样本， </a:t>
            </a:r>
            <a:r>
              <a:rPr lang="en-US" altLang="zh-CN" sz="2000" dirty="0"/>
              <a:t>t-test</a:t>
            </a:r>
            <a:r>
              <a:rPr lang="zh-CN" altLang="en-US" sz="2000" dirty="0"/>
              <a:t>。选择双侧检验，以及统计显著性水平</a:t>
            </a:r>
            <a:r>
              <a:rPr lang="en-US" altLang="zh-CN" sz="2000" dirty="0"/>
              <a:t>alpha=0.05</a:t>
            </a:r>
            <a:r>
              <a:rPr lang="zh-CN" altLang="en-US" sz="2000" dirty="0"/>
              <a:t>。</a:t>
            </a:r>
          </a:p>
          <a:p>
            <a:pPr>
              <a:buNone/>
            </a:pPr>
            <a:r>
              <a:rPr lang="en-US" altLang="zh-CN" sz="2000" dirty="0"/>
              <a:t>4</a:t>
            </a:r>
            <a:r>
              <a:rPr lang="zh-CN" altLang="en-US" sz="2000" dirty="0"/>
              <a:t>、从输出结果查看</a:t>
            </a:r>
            <a:r>
              <a:rPr lang="en-US" altLang="zh-CN" sz="2000" dirty="0"/>
              <a:t>t</a:t>
            </a:r>
            <a:r>
              <a:rPr lang="zh-CN" altLang="en-US" sz="2000" dirty="0"/>
              <a:t>检验的</a:t>
            </a:r>
            <a:r>
              <a:rPr lang="en-US" altLang="zh-CN" sz="2000" dirty="0"/>
              <a:t>p</a:t>
            </a:r>
            <a:r>
              <a:rPr lang="zh-CN" altLang="en-US" sz="2000" dirty="0"/>
              <a:t>值，是否达到显著水平。是，接受</a:t>
            </a:r>
            <a:r>
              <a:rPr lang="en-US" altLang="zh-CN" sz="2000" dirty="0"/>
              <a:t>H1</a:t>
            </a:r>
            <a:r>
              <a:rPr lang="zh-CN" altLang="en-US" sz="2000" dirty="0"/>
              <a:t>。男平均身高与女平均身高不同。否，接受</a:t>
            </a:r>
            <a:r>
              <a:rPr lang="en-US" altLang="zh-CN" sz="2000" dirty="0"/>
              <a:t>H0</a:t>
            </a:r>
            <a:r>
              <a:rPr lang="zh-CN" altLang="en-US" sz="2000" dirty="0"/>
              <a:t>，尚无证据支持男女身高差异。</a:t>
            </a:r>
          </a:p>
          <a:p>
            <a:endParaRPr lang="zh-CN" altLang="en-US" sz="2000"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23</a:t>
            </a:fld>
            <a:endParaRPr lang="en-US" altLang="zh-CN" dirty="0"/>
          </a:p>
        </p:txBody>
      </p:sp>
      <p:pic>
        <p:nvPicPr>
          <p:cNvPr id="205826" name="Picture 2"/>
          <p:cNvPicPr>
            <a:picLocks noChangeAspect="1" noChangeArrowheads="1"/>
          </p:cNvPicPr>
          <p:nvPr/>
        </p:nvPicPr>
        <p:blipFill>
          <a:blip r:embed="rId3" cstate="print"/>
          <a:srcRect/>
          <a:stretch>
            <a:fillRect/>
          </a:stretch>
        </p:blipFill>
        <p:spPr bwMode="auto">
          <a:xfrm>
            <a:off x="1524000" y="2924944"/>
            <a:ext cx="3084438" cy="2426538"/>
          </a:xfrm>
          <a:prstGeom prst="rect">
            <a:avLst/>
          </a:prstGeom>
          <a:noFill/>
          <a:ln w="9525">
            <a:noFill/>
            <a:miter lim="800000"/>
            <a:headEnd/>
            <a:tailEnd/>
          </a:ln>
        </p:spPr>
      </p:pic>
      <p:graphicFrame>
        <p:nvGraphicFramePr>
          <p:cNvPr id="6" name="Object 16"/>
          <p:cNvGraphicFramePr>
            <a:graphicFrameLocks noChangeAspect="1"/>
          </p:cNvGraphicFramePr>
          <p:nvPr/>
        </p:nvGraphicFramePr>
        <p:xfrm>
          <a:off x="4583832" y="2564905"/>
          <a:ext cx="3879850" cy="1177925"/>
        </p:xfrm>
        <a:graphic>
          <a:graphicData uri="http://schemas.openxmlformats.org/presentationml/2006/ole">
            <mc:AlternateContent xmlns:mc="http://schemas.openxmlformats.org/markup-compatibility/2006">
              <mc:Choice xmlns:v="urn:schemas-microsoft-com:vml" Requires="v">
                <p:oleObj spid="_x0000_s206019" name="Equation" r:id="rId4" imgW="2692400" imgH="685800" progId="Equation.DSMT4">
                  <p:embed/>
                </p:oleObj>
              </mc:Choice>
              <mc:Fallback>
                <p:oleObj name="Equation" r:id="rId4" imgW="2692400" imgH="6858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3832" y="2564905"/>
                        <a:ext cx="3879850" cy="1177925"/>
                      </a:xfrm>
                      <a:prstGeom prst="rect">
                        <a:avLst/>
                      </a:prstGeom>
                      <a:solidFill>
                        <a:srgbClr val="FFFFFF"/>
                      </a:solidFill>
                    </p:spPr>
                  </p:pic>
                </p:oleObj>
              </mc:Fallback>
            </mc:AlternateContent>
          </a:graphicData>
        </a:graphic>
      </p:graphicFrame>
      <p:graphicFrame>
        <p:nvGraphicFramePr>
          <p:cNvPr id="205828" name="Object 4"/>
          <p:cNvGraphicFramePr>
            <a:graphicFrameLocks noChangeAspect="1"/>
          </p:cNvGraphicFramePr>
          <p:nvPr/>
        </p:nvGraphicFramePr>
        <p:xfrm>
          <a:off x="5375920" y="3789041"/>
          <a:ext cx="1993900" cy="347663"/>
        </p:xfrm>
        <a:graphic>
          <a:graphicData uri="http://schemas.openxmlformats.org/presentationml/2006/ole">
            <mc:AlternateContent xmlns:mc="http://schemas.openxmlformats.org/markup-compatibility/2006">
              <mc:Choice xmlns:v="urn:schemas-microsoft-com:vml" Requires="v">
                <p:oleObj spid="_x0000_s206020" name="Equation" r:id="rId6" imgW="1384300" imgH="203200" progId="Equation.DSMT4">
                  <p:embed/>
                </p:oleObj>
              </mc:Choice>
              <mc:Fallback>
                <p:oleObj name="Equation" r:id="rId6" imgW="1384300" imgH="203200" progId="Equation.DSMT4">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5920" y="3789041"/>
                        <a:ext cx="1993900" cy="347663"/>
                      </a:xfrm>
                      <a:prstGeom prst="rect">
                        <a:avLst/>
                      </a:prstGeom>
                      <a:solidFill>
                        <a:srgbClr val="FFFFFF"/>
                      </a:solidFill>
                    </p:spPr>
                  </p:pic>
                </p:oleObj>
              </mc:Fallback>
            </mc:AlternateContent>
          </a:graphicData>
        </a:graphic>
      </p:graphicFrame>
      <p:pic>
        <p:nvPicPr>
          <p:cNvPr id="205829" name="Picture 5"/>
          <p:cNvPicPr>
            <a:picLocks noChangeAspect="1" noChangeArrowheads="1"/>
          </p:cNvPicPr>
          <p:nvPr/>
        </p:nvPicPr>
        <p:blipFill>
          <a:blip r:embed="rId8" cstate="print"/>
          <a:srcRect/>
          <a:stretch>
            <a:fillRect/>
          </a:stretch>
        </p:blipFill>
        <p:spPr bwMode="auto">
          <a:xfrm>
            <a:off x="4295801" y="4149081"/>
            <a:ext cx="5945287" cy="1546663"/>
          </a:xfrm>
          <a:prstGeom prst="rect">
            <a:avLst/>
          </a:prstGeom>
          <a:noFill/>
          <a:ln w="9525">
            <a:noFill/>
            <a:miter lim="800000"/>
            <a:headEnd/>
            <a:tailEnd/>
          </a:ln>
        </p:spPr>
      </p:pic>
      <p:sp>
        <p:nvSpPr>
          <p:cNvPr id="8" name="椭圆 7"/>
          <p:cNvSpPr/>
          <p:nvPr/>
        </p:nvSpPr>
        <p:spPr>
          <a:xfrm>
            <a:off x="8270373" y="5084626"/>
            <a:ext cx="259766" cy="649188"/>
          </a:xfrm>
          <a:prstGeom prst="ellipse">
            <a:avLst/>
          </a:prstGeom>
          <a:ln>
            <a:solidFill>
              <a:srgbClr val="FF0000"/>
            </a:solidFill>
          </a:ln>
        </p:spPr>
        <p:txBody>
          <a:bodyPr wrap="none" rtlCol="0" anchor="ctr">
            <a:spAutoFit/>
          </a:bodyPr>
          <a:lstStyle/>
          <a:p>
            <a:pPr algn="ctr"/>
            <a:endParaRPr lang="zh-CN" altLang="en-US" sz="2400" kern="100" dirty="0">
              <a:ea typeface="宋体"/>
              <a:cs typeface="Times New Roman"/>
            </a:endParaRPr>
          </a:p>
        </p:txBody>
      </p:sp>
      <p:sp>
        <p:nvSpPr>
          <p:cNvPr id="9" name="矩形 8"/>
          <p:cNvSpPr/>
          <p:nvPr/>
        </p:nvSpPr>
        <p:spPr>
          <a:xfrm>
            <a:off x="8400257" y="3140969"/>
            <a:ext cx="1633781" cy="646331"/>
          </a:xfrm>
          <a:prstGeom prst="rect">
            <a:avLst/>
          </a:prstGeom>
        </p:spPr>
        <p:txBody>
          <a:bodyPr wrap="none">
            <a:spAutoFit/>
          </a:bodyPr>
          <a:lstStyle/>
          <a:p>
            <a:r>
              <a:rPr lang="en-US" altLang="zh-CN" dirty="0" smtClean="0">
                <a:solidFill>
                  <a:srgbClr val="00B0F0"/>
                </a:solidFill>
              </a:rPr>
              <a:t>H0</a:t>
            </a:r>
            <a:r>
              <a:rPr lang="zh-CN" altLang="en-US" dirty="0" smtClean="0">
                <a:solidFill>
                  <a:srgbClr val="00B0F0"/>
                </a:solidFill>
              </a:rPr>
              <a:t>的拒绝域：</a:t>
            </a:r>
            <a:endParaRPr lang="en-US" altLang="zh-CN" dirty="0" smtClean="0">
              <a:solidFill>
                <a:srgbClr val="00B0F0"/>
              </a:solidFill>
            </a:endParaRPr>
          </a:p>
          <a:p>
            <a:endParaRPr lang="zh-CN" altLang="en-US" dirty="0">
              <a:solidFill>
                <a:srgbClr val="00B0F0"/>
              </a:solidFill>
            </a:endParaRPr>
          </a:p>
        </p:txBody>
      </p:sp>
      <p:graphicFrame>
        <p:nvGraphicFramePr>
          <p:cNvPr id="2" name="Object 5"/>
          <p:cNvGraphicFramePr>
            <a:graphicFrameLocks noChangeAspect="1"/>
          </p:cNvGraphicFramePr>
          <p:nvPr/>
        </p:nvGraphicFramePr>
        <p:xfrm>
          <a:off x="8544272" y="3429000"/>
          <a:ext cx="1189038" cy="611188"/>
        </p:xfrm>
        <a:graphic>
          <a:graphicData uri="http://schemas.openxmlformats.org/presentationml/2006/ole">
            <mc:AlternateContent xmlns:mc="http://schemas.openxmlformats.org/markup-compatibility/2006">
              <mc:Choice xmlns:v="urn:schemas-microsoft-com:vml" Requires="v">
                <p:oleObj spid="_x0000_s206021" name="Equation" r:id="rId9" imgW="825142" imgH="355446" progId="Equation.DSMT4">
                  <p:embed/>
                </p:oleObj>
              </mc:Choice>
              <mc:Fallback>
                <p:oleObj name="Equation" r:id="rId9" imgW="825142" imgH="355446" progId="Equation.DSMT4">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44272" y="3429000"/>
                        <a:ext cx="1189038" cy="611188"/>
                      </a:xfrm>
                      <a:prstGeom prst="rect">
                        <a:avLst/>
                      </a:prstGeom>
                      <a:solidFill>
                        <a:srgbClr val="FFFFFF"/>
                      </a:solidFill>
                      <a:ln w="9525">
                        <a:solidFill>
                          <a:schemeClr val="tx2"/>
                        </a:solidFill>
                        <a:miter lim="800000"/>
                        <a:headEnd/>
                        <a:tailEnd/>
                      </a:ln>
                    </p:spPr>
                  </p:pic>
                </p:oleObj>
              </mc:Fallback>
            </mc:AlternateContent>
          </a:graphicData>
        </a:graphic>
      </p:graphicFrame>
      <p:sp>
        <p:nvSpPr>
          <p:cNvPr id="11" name="椭圆 10"/>
          <p:cNvSpPr/>
          <p:nvPr/>
        </p:nvSpPr>
        <p:spPr>
          <a:xfrm>
            <a:off x="7824192" y="5984742"/>
            <a:ext cx="1584176" cy="649188"/>
          </a:xfrm>
          <a:prstGeom prst="ellipse">
            <a:avLst/>
          </a:prstGeom>
          <a:ln>
            <a:solidFill>
              <a:srgbClr val="FF0000"/>
            </a:solidFill>
          </a:ln>
        </p:spPr>
        <p:txBody>
          <a:bodyPr wrap="square" rtlCol="0" anchor="ctr">
            <a:spAutoFit/>
          </a:bodyPr>
          <a:lstStyle/>
          <a:p>
            <a:pPr algn="ctr"/>
            <a:endParaRPr lang="zh-CN" altLang="en-US" sz="2400" kern="100" dirty="0">
              <a:ea typeface="宋体"/>
              <a:cs typeface="Times New Roman"/>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50000"/>
              </a:lnSpc>
              <a:spcBef>
                <a:spcPts val="0"/>
              </a:spcBef>
              <a:buNone/>
            </a:pPr>
            <a:r>
              <a:rPr lang="en-US" altLang="zh-CN" sz="2400" b="1" dirty="0">
                <a:latin typeface="宋体" pitchFamily="2" charset="-122"/>
                <a:ea typeface="宋体" pitchFamily="2" charset="-122"/>
              </a:rPr>
              <a:t>T-</a:t>
            </a:r>
            <a:r>
              <a:rPr lang="zh-CN" altLang="en-US" sz="2400" b="1" dirty="0">
                <a:latin typeface="宋体" pitchFamily="2" charset="-122"/>
                <a:ea typeface="宋体" pitchFamily="2" charset="-122"/>
              </a:rPr>
              <a:t>检验：参数化检验方法，对数据分布有一定假设</a:t>
            </a:r>
          </a:p>
          <a:p>
            <a:pPr marL="0" indent="0">
              <a:lnSpc>
                <a:spcPct val="150000"/>
              </a:lnSpc>
              <a:spcBef>
                <a:spcPts val="0"/>
              </a:spcBef>
              <a:buNone/>
            </a:pPr>
            <a:endParaRPr lang="zh-CN" altLang="en-US" sz="2400" b="1" dirty="0">
              <a:latin typeface="宋体" pitchFamily="2" charset="-122"/>
              <a:ea typeface="宋体" pitchFamily="2" charset="-122"/>
            </a:endParaRPr>
          </a:p>
          <a:p>
            <a:pPr marL="0" indent="0">
              <a:lnSpc>
                <a:spcPct val="150000"/>
              </a:lnSpc>
              <a:spcBef>
                <a:spcPts val="0"/>
              </a:spcBef>
              <a:buNone/>
            </a:pPr>
            <a:r>
              <a:rPr lang="zh-CN" altLang="en-US" sz="2400" b="1" dirty="0">
                <a:latin typeface="宋体" pitchFamily="2" charset="-122"/>
                <a:ea typeface="宋体" pitchFamily="2" charset="-122"/>
              </a:rPr>
              <a:t>非参数检验：不对数据分布作特殊假设</a:t>
            </a:r>
          </a:p>
          <a:p>
            <a:pPr marL="0" indent="0">
              <a:lnSpc>
                <a:spcPct val="150000"/>
              </a:lnSpc>
              <a:spcBef>
                <a:spcPts val="0"/>
              </a:spcBef>
              <a:buNone/>
            </a:pPr>
            <a:r>
              <a:rPr lang="zh-CN" altLang="en-US" sz="2400" b="1" dirty="0">
                <a:latin typeface="Times New Roman" pitchFamily="18" charset="0"/>
                <a:ea typeface="宋体" pitchFamily="2" charset="-122"/>
                <a:cs typeface="Times New Roman" pitchFamily="18" charset="0"/>
              </a:rPr>
              <a:t>如：</a:t>
            </a:r>
            <a:r>
              <a:rPr lang="en-US" altLang="zh-CN" sz="2400" b="1" dirty="0">
                <a:latin typeface="Times New Roman" pitchFamily="18" charset="0"/>
                <a:ea typeface="宋体" pitchFamily="2" charset="-122"/>
                <a:cs typeface="Times New Roman" pitchFamily="18" charset="0"/>
              </a:rPr>
              <a:t>Wilcoxon</a:t>
            </a:r>
            <a:r>
              <a:rPr lang="zh-CN" altLang="en-US" sz="2400" b="1" dirty="0">
                <a:latin typeface="Times New Roman" pitchFamily="18" charset="0"/>
                <a:ea typeface="宋体" pitchFamily="2" charset="-122"/>
                <a:cs typeface="Times New Roman" pitchFamily="18" charset="0"/>
              </a:rPr>
              <a:t>秩和检验（</a:t>
            </a:r>
            <a:r>
              <a:rPr lang="en-US" altLang="zh-CN" sz="2400" b="1" dirty="0">
                <a:latin typeface="Times New Roman" pitchFamily="18" charset="0"/>
                <a:ea typeface="宋体" pitchFamily="2" charset="-122"/>
                <a:cs typeface="Times New Roman" pitchFamily="18" charset="0"/>
              </a:rPr>
              <a:t>Rank-sum test</a:t>
            </a:r>
            <a:r>
              <a:rPr lang="zh-CN" altLang="en-US" sz="2400" b="1" dirty="0">
                <a:latin typeface="Times New Roman" pitchFamily="18" charset="0"/>
                <a:ea typeface="宋体" pitchFamily="2" charset="-122"/>
                <a:cs typeface="Times New Roman" pitchFamily="18" charset="0"/>
              </a:rPr>
              <a:t>），亦</a:t>
            </a:r>
            <a:r>
              <a:rPr lang="zh-CN" altLang="en-US" sz="2400" b="1" dirty="0" smtClean="0">
                <a:latin typeface="Times New Roman" pitchFamily="18" charset="0"/>
                <a:ea typeface="宋体" pitchFamily="2" charset="-122"/>
                <a:cs typeface="Times New Roman" pitchFamily="18" charset="0"/>
              </a:rPr>
              <a:t>称</a:t>
            </a:r>
            <a:r>
              <a:rPr lang="en-US" altLang="zh-CN" sz="2400" b="1" dirty="0" smtClean="0">
                <a:latin typeface="Times New Roman" pitchFamily="18" charset="0"/>
                <a:ea typeface="宋体" pitchFamily="2" charset="-122"/>
                <a:cs typeface="Times New Roman" pitchFamily="18" charset="0"/>
              </a:rPr>
              <a:t>Mann-Whitney </a:t>
            </a:r>
            <a:r>
              <a:rPr lang="en-US" altLang="zh-CN" sz="2400" b="1" dirty="0">
                <a:latin typeface="Times New Roman" pitchFamily="18" charset="0"/>
                <a:ea typeface="宋体" pitchFamily="2" charset="-122"/>
                <a:cs typeface="Times New Roman" pitchFamily="18" charset="0"/>
              </a:rPr>
              <a:t>U</a:t>
            </a:r>
            <a:r>
              <a:rPr lang="zh-CN" altLang="en-US" sz="2400" b="1" dirty="0">
                <a:latin typeface="Times New Roman" pitchFamily="18" charset="0"/>
                <a:ea typeface="宋体" pitchFamily="2" charset="-122"/>
                <a:cs typeface="Times New Roman" pitchFamily="18" charset="0"/>
              </a:rPr>
              <a:t>检验 </a:t>
            </a:r>
          </a:p>
          <a:p>
            <a:pPr marL="0" indent="0">
              <a:lnSpc>
                <a:spcPct val="150000"/>
              </a:lnSpc>
              <a:spcBef>
                <a:spcPts val="0"/>
              </a:spcBef>
              <a:buNone/>
            </a:pPr>
            <a:r>
              <a:rPr lang="zh-CN" altLang="en-US" sz="2400" b="1" dirty="0">
                <a:latin typeface="宋体" pitchFamily="2" charset="-122"/>
                <a:ea typeface="宋体" pitchFamily="2" charset="-122"/>
              </a:rPr>
              <a:t>基本做法：</a:t>
            </a:r>
          </a:p>
          <a:p>
            <a:pPr>
              <a:lnSpc>
                <a:spcPct val="150000"/>
              </a:lnSpc>
              <a:spcBef>
                <a:spcPts val="0"/>
              </a:spcBef>
              <a:buFont typeface="Wingdings" pitchFamily="2" charset="2"/>
              <a:buChar char="l"/>
            </a:pPr>
            <a:r>
              <a:rPr lang="zh-CN" altLang="en-US" sz="2400" b="1" dirty="0">
                <a:latin typeface="宋体" pitchFamily="2" charset="-122"/>
                <a:ea typeface="宋体" pitchFamily="2" charset="-122"/>
              </a:rPr>
              <a:t>把两类样本混合在一起，按所考查的特征从小到大排序</a:t>
            </a:r>
          </a:p>
          <a:p>
            <a:pPr>
              <a:lnSpc>
                <a:spcPct val="150000"/>
              </a:lnSpc>
              <a:spcBef>
                <a:spcPts val="0"/>
              </a:spcBef>
              <a:buFont typeface="Wingdings" pitchFamily="2" charset="2"/>
              <a:buChar char="l"/>
            </a:pPr>
            <a:r>
              <a:rPr lang="zh-CN" altLang="en-US" sz="2400" b="1" dirty="0">
                <a:latin typeface="宋体" pitchFamily="2" charset="-122"/>
                <a:ea typeface="宋体" pitchFamily="2" charset="-122"/>
              </a:rPr>
              <a:t>如果一类样本排序序号之和（秩和）显著地比另一类样本小（或大），则两类样本在所考查的特征上有显著差异</a:t>
            </a:r>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24</a:t>
            </a:fld>
            <a:endParaRPr lang="en-US" altLang="zh-CN" dirty="0"/>
          </a:p>
        </p:txBody>
      </p:sp>
      <p:sp>
        <p:nvSpPr>
          <p:cNvPr id="6" name="标题 1"/>
          <p:cNvSpPr>
            <a:spLocks noGrp="1"/>
          </p:cNvSpPr>
          <p:nvPr>
            <p:ph type="title"/>
          </p:nvPr>
        </p:nvSpPr>
        <p:spPr>
          <a:xfrm>
            <a:off x="1828800" y="152401"/>
            <a:ext cx="7075512" cy="563563"/>
          </a:xfrm>
        </p:spPr>
        <p:txBody>
          <a:bodyPr/>
          <a:lstStyle/>
          <a:p>
            <a:r>
              <a:rPr lang="en-US" altLang="zh-CN" sz="2800" dirty="0" smtClean="0"/>
              <a:t>5.1.4 </a:t>
            </a:r>
            <a:r>
              <a:rPr lang="zh-CN" altLang="en-US" sz="2800" dirty="0"/>
              <a:t>用统计检验</a:t>
            </a:r>
            <a:r>
              <a:rPr lang="en-US" altLang="zh-CN" sz="2800" dirty="0"/>
              <a:t>(statistical test)</a:t>
            </a:r>
            <a:br>
              <a:rPr lang="en-US" altLang="zh-CN" sz="2800" dirty="0"/>
            </a:br>
            <a:r>
              <a:rPr lang="en-US" altLang="zh-CN" sz="2800" dirty="0"/>
              <a:t>       </a:t>
            </a:r>
            <a:r>
              <a:rPr lang="zh-CN" altLang="en-US" sz="2800" dirty="0"/>
              <a:t>作为可分性判据 </a:t>
            </a:r>
          </a:p>
        </p:txBody>
      </p:sp>
    </p:spTree>
    <p:extLst>
      <p:ext uri="{BB962C8B-B14F-4D97-AF65-F5344CB8AC3E}">
        <p14:creationId xmlns:p14="http://schemas.microsoft.com/office/powerpoint/2010/main" val="33202340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50000"/>
              </a:lnSpc>
              <a:spcBef>
                <a:spcPts val="0"/>
              </a:spcBef>
              <a:buNone/>
            </a:pPr>
            <a:r>
              <a:rPr lang="zh-CN" altLang="en-US" sz="2400" b="1" dirty="0">
                <a:latin typeface="宋体" pitchFamily="2" charset="-122"/>
                <a:ea typeface="宋体" pitchFamily="2" charset="-122"/>
              </a:rPr>
              <a:t>问题：</a:t>
            </a:r>
          </a:p>
          <a:p>
            <a:pPr marL="0" indent="0">
              <a:lnSpc>
                <a:spcPct val="150000"/>
              </a:lnSpc>
              <a:spcBef>
                <a:spcPts val="0"/>
              </a:spcBef>
              <a:buNone/>
            </a:pPr>
            <a:r>
              <a:rPr lang="zh-CN" altLang="en-US" sz="2400" b="1" dirty="0">
                <a:latin typeface="宋体" pitchFamily="2" charset="-122"/>
                <a:ea typeface="宋体" pitchFamily="2" charset="-122"/>
              </a:rPr>
              <a:t>从  维特征中选取 </a:t>
            </a:r>
            <a:r>
              <a:rPr lang="en-US" altLang="zh-CN" sz="2400" b="1" dirty="0">
                <a:latin typeface="宋体" pitchFamily="2" charset="-122"/>
                <a:ea typeface="宋体" pitchFamily="2" charset="-122"/>
              </a:rPr>
              <a:t>  </a:t>
            </a:r>
            <a:r>
              <a:rPr lang="zh-CN" altLang="en-US" sz="2400" b="1" dirty="0">
                <a:latin typeface="宋体" pitchFamily="2" charset="-122"/>
                <a:ea typeface="宋体" pitchFamily="2" charset="-122"/>
              </a:rPr>
              <a:t>维（    ），</a:t>
            </a:r>
          </a:p>
          <a:p>
            <a:pPr marL="0" indent="0">
              <a:lnSpc>
                <a:spcPct val="150000"/>
              </a:lnSpc>
              <a:spcBef>
                <a:spcPts val="0"/>
              </a:spcBef>
              <a:buNone/>
            </a:pPr>
            <a:r>
              <a:rPr lang="zh-CN" altLang="en-US" sz="2400" b="1" dirty="0">
                <a:latin typeface="宋体" pitchFamily="2" charset="-122"/>
                <a:ea typeface="宋体" pitchFamily="2" charset="-122"/>
              </a:rPr>
              <a:t>使分类性能最佳（   最大）。</a:t>
            </a:r>
          </a:p>
          <a:p>
            <a:pPr marL="0" indent="0">
              <a:lnSpc>
                <a:spcPct val="150000"/>
              </a:lnSpc>
              <a:spcBef>
                <a:spcPts val="0"/>
              </a:spcBef>
              <a:buNone/>
            </a:pPr>
            <a:endParaRPr lang="zh-CN" altLang="en-US" sz="2400" b="1" dirty="0">
              <a:latin typeface="宋体" pitchFamily="2" charset="-122"/>
              <a:ea typeface="宋体" pitchFamily="2" charset="-122"/>
            </a:endParaRPr>
          </a:p>
          <a:p>
            <a:pPr marL="0" indent="0">
              <a:lnSpc>
                <a:spcPct val="150000"/>
              </a:lnSpc>
              <a:spcBef>
                <a:spcPts val="0"/>
              </a:spcBef>
              <a:buNone/>
            </a:pPr>
            <a:r>
              <a:rPr lang="zh-CN" altLang="en-US" sz="2400" b="1" dirty="0">
                <a:latin typeface="宋体" pitchFamily="2" charset="-122"/>
                <a:ea typeface="宋体" pitchFamily="2" charset="-122"/>
              </a:rPr>
              <a:t>两个问题： 一是标准， 二是算法</a:t>
            </a:r>
          </a:p>
          <a:p>
            <a:pPr marL="0" indent="0">
              <a:lnSpc>
                <a:spcPct val="150000"/>
              </a:lnSpc>
              <a:spcBef>
                <a:spcPts val="0"/>
              </a:spcBef>
              <a:buNone/>
            </a:pPr>
            <a:r>
              <a:rPr lang="zh-CN" altLang="en-US" sz="2400" b="1" dirty="0">
                <a:latin typeface="宋体" pitchFamily="2" charset="-122"/>
                <a:ea typeface="宋体" pitchFamily="2" charset="-122"/>
              </a:rPr>
              <a:t>	</a:t>
            </a:r>
          </a:p>
          <a:p>
            <a:pPr marL="0" indent="0">
              <a:buNone/>
            </a:pPr>
            <a:endParaRPr lang="zh-CN" altLang="en-US" dirty="0"/>
          </a:p>
          <a:p>
            <a:pPr marL="0" indent="0">
              <a:buNone/>
            </a:pPr>
            <a:endParaRPr lang="zh-CN" altLang="en-US" dirty="0"/>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25</a:t>
            </a:fld>
            <a:endParaRPr lang="en-US" altLang="zh-CN" dirty="0"/>
          </a:p>
        </p:txBody>
      </p:sp>
      <p:pic>
        <p:nvPicPr>
          <p:cNvPr id="542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6743" y="1749206"/>
            <a:ext cx="319472" cy="319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35761" y="1772816"/>
            <a:ext cx="792088" cy="351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964646199"/>
              </p:ext>
            </p:extLst>
          </p:nvPr>
        </p:nvGraphicFramePr>
        <p:xfrm>
          <a:off x="2999656" y="2338594"/>
          <a:ext cx="432048" cy="370327"/>
        </p:xfrm>
        <a:graphic>
          <a:graphicData uri="http://schemas.openxmlformats.org/presentationml/2006/ole">
            <mc:AlternateContent xmlns:mc="http://schemas.openxmlformats.org/markup-compatibility/2006">
              <mc:Choice xmlns:v="urn:schemas-microsoft-com:vml" Requires="v">
                <p:oleObj spid="_x0000_s54574" name="Equation" r:id="rId5" imgW="139579" imgH="177646" progId="Equation.DSMT4">
                  <p:embed/>
                </p:oleObj>
              </mc:Choice>
              <mc:Fallback>
                <p:oleObj name="Equation" r:id="rId5" imgW="139579" imgH="177646" progId="Equation.DSMT4">
                  <p:embed/>
                  <p:pic>
                    <p:nvPicPr>
                      <p:cNvPr id="0" name="Picture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9656" y="2338594"/>
                        <a:ext cx="432048" cy="3703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AutoShape 6"/>
          <p:cNvSpPr>
            <a:spLocks noChangeArrowheads="1"/>
          </p:cNvSpPr>
          <p:nvPr/>
        </p:nvSpPr>
        <p:spPr bwMode="auto">
          <a:xfrm>
            <a:off x="3287688" y="4407264"/>
            <a:ext cx="1944216" cy="1037961"/>
          </a:xfrm>
          <a:prstGeom prst="wedgeRectCallout">
            <a:avLst>
              <a:gd name="adj1" fmla="val 20324"/>
              <a:gd name="adj2" fmla="val -113097"/>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just">
              <a:lnSpc>
                <a:spcPct val="176000"/>
              </a:lnSpc>
            </a:pPr>
            <a:r>
              <a:rPr lang="zh-CN" altLang="en-US" sz="2000" b="1" dirty="0">
                <a:latin typeface="宋体" pitchFamily="2" charset="-122"/>
                <a:ea typeface="宋体" pitchFamily="2" charset="-122"/>
                <a:cs typeface="宋体" pitchFamily="2" charset="-122"/>
              </a:rPr>
              <a:t>根据实际情况</a:t>
            </a:r>
          </a:p>
          <a:p>
            <a:pPr algn="just">
              <a:lnSpc>
                <a:spcPct val="176000"/>
              </a:lnSpc>
            </a:pPr>
            <a:r>
              <a:rPr lang="zh-CN" altLang="en-US" sz="2000" b="1" dirty="0">
                <a:latin typeface="宋体" pitchFamily="2" charset="-122"/>
                <a:ea typeface="宋体" pitchFamily="2" charset="-122"/>
                <a:cs typeface="宋体" pitchFamily="2" charset="-122"/>
              </a:rPr>
              <a:t>选择某种判据</a:t>
            </a:r>
          </a:p>
          <a:p>
            <a:endParaRPr lang="zh-CN" altLang="en-US" dirty="0">
              <a:latin typeface="Arial" pitchFamily="34" charset="0"/>
              <a:ea typeface="宋体" pitchFamily="2" charset="-122"/>
              <a:cs typeface="宋体" pitchFamily="2" charset="-122"/>
            </a:endParaRPr>
          </a:p>
        </p:txBody>
      </p:sp>
      <p:sp>
        <p:nvSpPr>
          <p:cNvPr id="8" name="AutoShape 7"/>
          <p:cNvSpPr>
            <a:spLocks noChangeArrowheads="1"/>
          </p:cNvSpPr>
          <p:nvPr/>
        </p:nvSpPr>
        <p:spPr bwMode="auto">
          <a:xfrm>
            <a:off x="7118588" y="1052736"/>
            <a:ext cx="3543300" cy="5400600"/>
          </a:xfrm>
          <a:prstGeom prst="wedgeRectCallout">
            <a:avLst>
              <a:gd name="adj1" fmla="val -66199"/>
              <a:gd name="adj2" fmla="val 1938"/>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r>
              <a:rPr kumimoji="0" lang="zh-CN" altLang="en-US" b="1" i="0" u="none" strike="noStrike" cap="none" normalizeH="0" baseline="0" dirty="0" smtClean="0">
                <a:ln>
                  <a:noFill/>
                </a:ln>
                <a:solidFill>
                  <a:schemeClr val="tx1"/>
                </a:solidFill>
                <a:effectLst/>
                <a:latin typeface="宋体" pitchFamily="2" charset="-122"/>
                <a:ea typeface="宋体" pitchFamily="2" charset="-122"/>
                <a:cs typeface="宋体" pitchFamily="2" charset="-122"/>
              </a:rPr>
              <a:t>搜索问题</a:t>
            </a:r>
          </a:p>
          <a:p>
            <a:r>
              <a:rPr kumimoji="0" lang="zh-CN" altLang="en-US" b="1" i="0" u="none" strike="noStrike" cap="none" normalizeH="0" baseline="0" dirty="0" smtClean="0">
                <a:ln>
                  <a:noFill/>
                </a:ln>
                <a:solidFill>
                  <a:schemeClr val="tx1"/>
                </a:solidFill>
                <a:effectLst/>
                <a:latin typeface="宋体" pitchFamily="2" charset="-122"/>
                <a:ea typeface="宋体" pitchFamily="2" charset="-122"/>
                <a:cs typeface="宋体" pitchFamily="2" charset="-122"/>
              </a:rPr>
              <a:t>    </a:t>
            </a:r>
            <a:endParaRPr kumimoji="0" lang="en-US" altLang="zh-CN" b="1" i="0" u="none" strike="noStrike" cap="none" normalizeH="0" baseline="0" dirty="0" smtClean="0">
              <a:ln>
                <a:noFill/>
              </a:ln>
              <a:solidFill>
                <a:schemeClr val="tx1"/>
              </a:solidFill>
              <a:effectLst/>
              <a:latin typeface="宋体" pitchFamily="2" charset="-122"/>
              <a:ea typeface="宋体" pitchFamily="2" charset="-122"/>
              <a:cs typeface="宋体" pitchFamily="2" charset="-122"/>
            </a:endParaRPr>
          </a:p>
          <a:p>
            <a:r>
              <a:rPr kumimoji="0" lang="zh-CN" altLang="en-US" b="1" i="0" u="none" strike="noStrike" cap="none" normalizeH="0" baseline="0" dirty="0" smtClean="0">
                <a:ln>
                  <a:noFill/>
                </a:ln>
                <a:solidFill>
                  <a:schemeClr val="tx1"/>
                </a:solidFill>
                <a:effectLst/>
                <a:latin typeface="宋体" pitchFamily="2" charset="-122"/>
                <a:ea typeface="宋体" pitchFamily="2" charset="-122"/>
                <a:cs typeface="宋体" pitchFamily="2" charset="-122"/>
              </a:rPr>
              <a:t>组合数</a:t>
            </a:r>
          </a:p>
          <a:p>
            <a:pPr>
              <a:lnSpc>
                <a:spcPct val="128000"/>
              </a:lnSpc>
            </a:pPr>
            <a:r>
              <a:rPr kumimoji="0" lang="en-US" altLang="zh-CN" b="1" i="0" u="none" strike="noStrike" cap="none" normalizeH="0" baseline="0" dirty="0" smtClean="0">
                <a:ln>
                  <a:noFill/>
                </a:ln>
                <a:solidFill>
                  <a:schemeClr val="tx1"/>
                </a:solidFill>
                <a:effectLst/>
                <a:latin typeface="宋体" pitchFamily="2" charset="-122"/>
                <a:ea typeface="宋体" pitchFamily="2" charset="-122"/>
                <a:cs typeface="宋体" pitchFamily="2" charset="-122"/>
              </a:rPr>
              <a:t>e.g. 	</a:t>
            </a:r>
          </a:p>
          <a:p>
            <a:pPr>
              <a:lnSpc>
                <a:spcPct val="128000"/>
              </a:lnSpc>
            </a:pP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D=100, d=2, </a:t>
            </a:r>
            <a:r>
              <a:rPr kumimoji="0" lang="en-US" altLang="zh-CN"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 </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4950</a:t>
            </a:r>
          </a:p>
          <a:p>
            <a:pPr>
              <a:lnSpc>
                <a:spcPct val="128000"/>
              </a:lnSpc>
            </a:pP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D=100, d=3, </a:t>
            </a:r>
            <a:r>
              <a:rPr kumimoji="0" lang="en-US" altLang="zh-CN"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 </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=161700</a:t>
            </a:r>
          </a:p>
          <a:p>
            <a:pPr>
              <a:lnSpc>
                <a:spcPct val="128000"/>
              </a:lnSpc>
            </a:pP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D=100, d=10, </a:t>
            </a:r>
            <a:r>
              <a:rPr kumimoji="0" lang="en-US" altLang="zh-CN"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 </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1.73103e+13</a:t>
            </a:r>
          </a:p>
          <a:p>
            <a:pPr>
              <a:lnSpc>
                <a:spcPct val="128000"/>
              </a:lnSpc>
            </a:pP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D=100, d=50, </a:t>
            </a:r>
            <a:r>
              <a:rPr kumimoji="0" lang="en-US" altLang="zh-CN"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1.00891e+29 D=1000, d=2, </a:t>
            </a:r>
            <a:r>
              <a:rPr kumimoji="0" lang="en-US" altLang="zh-CN"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 </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499500</a:t>
            </a:r>
          </a:p>
          <a:p>
            <a:pPr>
              <a:lnSpc>
                <a:spcPct val="128000"/>
              </a:lnSpc>
            </a:pP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D=10000, d=2, </a:t>
            </a:r>
            <a:r>
              <a:rPr kumimoji="0" lang="en-US" altLang="zh-CN" b="1"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t>
            </a:r>
            <a:r>
              <a:rPr kumimoji="0" lang="en-US" altLang="zh-CN"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4.9995e+07</a:t>
            </a:r>
          </a:p>
          <a:p>
            <a:pPr>
              <a:lnSpc>
                <a:spcPct val="192000"/>
              </a:lnSpc>
            </a:pPr>
            <a:r>
              <a:rPr kumimoji="0" lang="zh-CN" altLang="en-US" b="1" i="0" u="none" strike="noStrike" cap="none" normalizeH="0" baseline="0" dirty="0" smtClean="0">
                <a:ln>
                  <a:noFill/>
                </a:ln>
                <a:solidFill>
                  <a:schemeClr val="tx1"/>
                </a:solidFill>
                <a:effectLst/>
                <a:latin typeface="宋体" pitchFamily="2" charset="-122"/>
                <a:ea typeface="宋体" pitchFamily="2" charset="-122"/>
                <a:cs typeface="宋体" pitchFamily="2" charset="-122"/>
              </a:rPr>
              <a:t>穷举搜索</a:t>
            </a:r>
            <a:r>
              <a:rPr kumimoji="0" lang="en-US" altLang="zh-CN" b="1" i="0" u="none" strike="noStrike" cap="none" normalizeH="0" baseline="0" dirty="0" smtClean="0">
                <a:ln>
                  <a:noFill/>
                </a:ln>
                <a:solidFill>
                  <a:schemeClr val="tx1"/>
                </a:solidFill>
                <a:effectLst/>
                <a:latin typeface="宋体" pitchFamily="2" charset="-122"/>
                <a:ea typeface="宋体" pitchFamily="2" charset="-122"/>
                <a:cs typeface="宋体" pitchFamily="2" charset="-122"/>
              </a:rPr>
              <a:t>——</a:t>
            </a:r>
            <a:r>
              <a:rPr kumimoji="0" lang="zh-CN" altLang="en-US" b="1" i="0" u="none" strike="noStrike" cap="none" normalizeH="0" baseline="0" dirty="0" smtClean="0">
                <a:ln>
                  <a:noFill/>
                </a:ln>
                <a:solidFill>
                  <a:schemeClr val="tx1"/>
                </a:solidFill>
                <a:effectLst/>
                <a:latin typeface="宋体" pitchFamily="2" charset="-122"/>
                <a:ea typeface="宋体" pitchFamily="2" charset="-122"/>
                <a:cs typeface="宋体" pitchFamily="2" charset="-122"/>
              </a:rPr>
              <a:t>最优</a:t>
            </a:r>
          </a:p>
          <a:p>
            <a:pPr>
              <a:lnSpc>
                <a:spcPct val="192000"/>
              </a:lnSpc>
            </a:pPr>
            <a:r>
              <a:rPr kumimoji="0" lang="zh-CN" altLang="en-US" b="1" i="0" u="none" strike="noStrike" cap="none" normalizeH="0" baseline="0" dirty="0" smtClean="0">
                <a:ln>
                  <a:noFill/>
                </a:ln>
                <a:solidFill>
                  <a:schemeClr val="tx1"/>
                </a:solidFill>
                <a:effectLst/>
                <a:latin typeface="宋体" pitchFamily="2" charset="-122"/>
                <a:ea typeface="宋体" pitchFamily="2" charset="-122"/>
                <a:cs typeface="宋体" pitchFamily="2" charset="-122"/>
              </a:rPr>
              <a:t>非穷举搜索</a:t>
            </a:r>
            <a:r>
              <a:rPr kumimoji="0" lang="en-US" altLang="zh-CN" b="1" i="0" u="none" strike="noStrike" cap="none" normalizeH="0" baseline="0" dirty="0" smtClean="0">
                <a:ln>
                  <a:noFill/>
                </a:ln>
                <a:solidFill>
                  <a:schemeClr val="tx1"/>
                </a:solidFill>
                <a:effectLst/>
                <a:latin typeface="宋体" pitchFamily="2" charset="-122"/>
                <a:ea typeface="宋体" pitchFamily="2" charset="-122"/>
                <a:cs typeface="宋体" pitchFamily="2" charset="-122"/>
              </a:rPr>
              <a:t>——</a:t>
            </a:r>
            <a:r>
              <a:rPr kumimoji="0" lang="zh-CN" altLang="en-US" b="1" i="0" u="none" strike="noStrike" cap="none" normalizeH="0" baseline="0" dirty="0" smtClean="0">
                <a:ln>
                  <a:noFill/>
                </a:ln>
                <a:solidFill>
                  <a:schemeClr val="tx1"/>
                </a:solidFill>
                <a:effectLst/>
                <a:latin typeface="宋体" pitchFamily="2" charset="-122"/>
                <a:ea typeface="宋体" pitchFamily="2" charset="-122"/>
                <a:cs typeface="宋体" pitchFamily="2" charset="-122"/>
              </a:rPr>
              <a:t>次优</a:t>
            </a:r>
          </a:p>
          <a:p>
            <a:pPr>
              <a:lnSpc>
                <a:spcPct val="192000"/>
              </a:lnSpc>
            </a:pPr>
            <a:r>
              <a:rPr kumimoji="0" lang="zh-CN" altLang="en-US" b="1" i="0" u="none" strike="noStrike" cap="none" normalizeH="0" baseline="0" dirty="0" smtClean="0">
                <a:ln>
                  <a:noFill/>
                </a:ln>
                <a:solidFill>
                  <a:schemeClr val="tx1"/>
                </a:solidFill>
                <a:effectLst/>
                <a:latin typeface="宋体" pitchFamily="2" charset="-122"/>
                <a:ea typeface="宋体" pitchFamily="2" charset="-122"/>
                <a:cs typeface="宋体" pitchFamily="2" charset="-122"/>
              </a:rPr>
              <a:t>搜索方向   从底向上	</a:t>
            </a:r>
          </a:p>
          <a:p>
            <a:pPr>
              <a:lnSpc>
                <a:spcPct val="192000"/>
              </a:lnSpc>
            </a:pPr>
            <a:r>
              <a:rPr lang="zh-CN" altLang="en-US" b="1" dirty="0">
                <a:latin typeface="宋体" pitchFamily="2" charset="-122"/>
                <a:ea typeface="宋体" pitchFamily="2" charset="-122"/>
                <a:cs typeface="宋体" pitchFamily="2" charset="-122"/>
              </a:rPr>
              <a:t> </a:t>
            </a:r>
            <a:r>
              <a:rPr lang="zh-CN" altLang="en-US" b="1" dirty="0" smtClean="0">
                <a:latin typeface="宋体" pitchFamily="2" charset="-122"/>
                <a:ea typeface="宋体" pitchFamily="2" charset="-122"/>
                <a:cs typeface="宋体" pitchFamily="2" charset="-122"/>
              </a:rPr>
              <a:t>          </a:t>
            </a:r>
            <a:r>
              <a:rPr kumimoji="0" lang="zh-CN" altLang="en-US" b="1" i="0" u="none" strike="noStrike" cap="none" normalizeH="0" baseline="0" dirty="0" smtClean="0">
                <a:ln>
                  <a:noFill/>
                </a:ln>
                <a:solidFill>
                  <a:schemeClr val="tx1"/>
                </a:solidFill>
                <a:effectLst/>
                <a:latin typeface="宋体" pitchFamily="2" charset="-122"/>
                <a:ea typeface="宋体" pitchFamily="2" charset="-122"/>
                <a:cs typeface="宋体" pitchFamily="2" charset="-122"/>
              </a:rPr>
              <a:t>从顶向下</a:t>
            </a:r>
          </a:p>
          <a:p>
            <a:endParaRPr lang="zh-CN" altLang="en-US" dirty="0">
              <a:latin typeface="Arial" pitchFamily="34" charset="0"/>
              <a:ea typeface="宋体" pitchFamily="2" charset="-122"/>
              <a:cs typeface="宋体" pitchFamily="2" charset="-122"/>
            </a:endParaRPr>
          </a:p>
        </p:txBody>
      </p:sp>
      <p:pic>
        <p:nvPicPr>
          <p:cNvPr id="54281"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34154" y="1523454"/>
            <a:ext cx="1512168" cy="601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155157661"/>
              </p:ext>
            </p:extLst>
          </p:nvPr>
        </p:nvGraphicFramePr>
        <p:xfrm>
          <a:off x="9408369" y="5445224"/>
          <a:ext cx="1071119" cy="504056"/>
        </p:xfrm>
        <a:graphic>
          <a:graphicData uri="http://schemas.openxmlformats.org/presentationml/2006/ole">
            <mc:AlternateContent xmlns:mc="http://schemas.openxmlformats.org/markup-compatibility/2006">
              <mc:Choice xmlns:v="urn:schemas-microsoft-com:vml" Requires="v">
                <p:oleObj spid="_x0000_s54575" name="Equation" r:id="rId8" imgW="482391" imgH="228501" progId="Equation.DSMT4">
                  <p:embed/>
                </p:oleObj>
              </mc:Choice>
              <mc:Fallback>
                <p:oleObj name="Equation" r:id="rId8" imgW="482391" imgH="228501" progId="Equation.DSMT4">
                  <p:embed/>
                  <p:pic>
                    <p:nvPicPr>
                      <p:cNvPr id="0" name="Picture 4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08369" y="5445224"/>
                        <a:ext cx="1071119"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8"/>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999836192"/>
              </p:ext>
            </p:extLst>
          </p:nvPr>
        </p:nvGraphicFramePr>
        <p:xfrm>
          <a:off x="9496681" y="5990044"/>
          <a:ext cx="1152128" cy="493769"/>
        </p:xfrm>
        <a:graphic>
          <a:graphicData uri="http://schemas.openxmlformats.org/presentationml/2006/ole">
            <mc:AlternateContent xmlns:mc="http://schemas.openxmlformats.org/markup-compatibility/2006">
              <mc:Choice xmlns:v="urn:schemas-microsoft-com:vml" Requires="v">
                <p:oleObj spid="_x0000_s54576" name="Equation" r:id="rId10" imgW="533169" imgH="228501" progId="Equation.DSMT4">
                  <p:embed/>
                </p:oleObj>
              </mc:Choice>
              <mc:Fallback>
                <p:oleObj name="Equation" r:id="rId10" imgW="533169" imgH="228501" progId="Equation.DSMT4">
                  <p:embed/>
                  <p:pic>
                    <p:nvPicPr>
                      <p:cNvPr id="0" name="Picture 4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96681" y="5990044"/>
                        <a:ext cx="1152128" cy="4937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258813599"/>
              </p:ext>
            </p:extLst>
          </p:nvPr>
        </p:nvGraphicFramePr>
        <p:xfrm>
          <a:off x="2999657" y="1772817"/>
          <a:ext cx="504056" cy="376959"/>
        </p:xfrm>
        <a:graphic>
          <a:graphicData uri="http://schemas.openxmlformats.org/presentationml/2006/ole">
            <mc:AlternateContent xmlns:mc="http://schemas.openxmlformats.org/markup-compatibility/2006">
              <mc:Choice xmlns:v="urn:schemas-microsoft-com:vml" Requires="v">
                <p:oleObj spid="_x0000_s54577" name="Equation" r:id="rId12" imgW="139579" imgH="177646" progId="Equation.DSMT4">
                  <p:embed/>
                </p:oleObj>
              </mc:Choice>
              <mc:Fallback>
                <p:oleObj name="Equation" r:id="rId12" imgW="139579" imgH="177646" progId="Equation.DSMT4">
                  <p:embed/>
                  <p:pic>
                    <p:nvPicPr>
                      <p:cNvPr id="0" name="Picture 4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99657" y="1772817"/>
                        <a:ext cx="504056" cy="3769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标题 1"/>
          <p:cNvSpPr>
            <a:spLocks noGrp="1"/>
          </p:cNvSpPr>
          <p:nvPr>
            <p:ph type="title"/>
          </p:nvPr>
        </p:nvSpPr>
        <p:spPr>
          <a:xfrm>
            <a:off x="1703512" y="116633"/>
            <a:ext cx="8299648" cy="563563"/>
          </a:xfrm>
        </p:spPr>
        <p:txBody>
          <a:bodyPr/>
          <a:lstStyle/>
          <a:p>
            <a:r>
              <a:rPr lang="en-US" altLang="zh-CN" sz="2800" dirty="0" smtClean="0"/>
              <a:t>5.2 </a:t>
            </a:r>
            <a:r>
              <a:rPr lang="zh-CN" altLang="en-US" sz="2800" dirty="0"/>
              <a:t>特征选择的最优搜索方法</a:t>
            </a:r>
            <a:r>
              <a:rPr lang="en-US" altLang="zh-CN" sz="2800" b="0" dirty="0">
                <a:latin typeface="Bahnschrift Condensed" panose="020B0502040204020203" pitchFamily="34" charset="0"/>
              </a:rPr>
              <a:t>(</a:t>
            </a:r>
            <a:r>
              <a:rPr lang="en-US" altLang="zh-CN" sz="2800" b="0" i="1" dirty="0">
                <a:latin typeface="Bahnschrift Condensed" panose="020B0502040204020203" pitchFamily="34" charset="0"/>
                <a:ea typeface="宋体" panose="02010600030101010101" pitchFamily="2" charset="-122"/>
              </a:rPr>
              <a:t>Optimal search method</a:t>
            </a:r>
            <a:r>
              <a:rPr lang="en-US" altLang="zh-CN" sz="2800" b="0" dirty="0">
                <a:latin typeface="Bahnschrift Condensed" panose="020B0502040204020203" pitchFamily="34" charset="0"/>
              </a:rPr>
              <a:t>)</a:t>
            </a:r>
            <a:endParaRPr lang="zh-CN" altLang="en-US" sz="2800" b="0" dirty="0">
              <a:latin typeface="Bahnschrift Condensed" panose="020B0502040204020203" pitchFamily="34" charset="0"/>
            </a:endParaRPr>
          </a:p>
        </p:txBody>
      </p:sp>
    </p:spTree>
    <p:extLst>
      <p:ext uri="{BB962C8B-B14F-4D97-AF65-F5344CB8AC3E}">
        <p14:creationId xmlns:p14="http://schemas.microsoft.com/office/powerpoint/2010/main" val="25528803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28800" y="1066800"/>
            <a:ext cx="9235752" cy="5334000"/>
          </a:xfrm>
        </p:spPr>
        <p:txBody>
          <a:bodyPr/>
          <a:lstStyle/>
          <a:p>
            <a:pPr marL="0" indent="0">
              <a:buNone/>
            </a:pPr>
            <a:r>
              <a:rPr lang="zh-CN" altLang="en-US" sz="2400" b="1" dirty="0">
                <a:latin typeface="宋体" pitchFamily="2" charset="-122"/>
                <a:ea typeface="宋体" pitchFamily="2" charset="-122"/>
              </a:rPr>
              <a:t>一、究举算法</a:t>
            </a:r>
            <a:r>
              <a:rPr lang="en-US" altLang="zh-CN" sz="2400" b="1"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Exhaustive Search/Brute-force search</a:t>
            </a:r>
            <a:r>
              <a:rPr lang="en-US" altLang="zh-CN" sz="2400" b="1" dirty="0">
                <a:latin typeface="宋体" pitchFamily="2" charset="-122"/>
                <a:ea typeface="宋体" pitchFamily="2" charset="-122"/>
              </a:rPr>
              <a:t>)</a:t>
            </a:r>
            <a:r>
              <a:rPr lang="zh-CN" altLang="en-US" sz="2400" b="1" dirty="0">
                <a:latin typeface="宋体" pitchFamily="2" charset="-122"/>
                <a:ea typeface="宋体" pitchFamily="2" charset="-122"/>
              </a:rPr>
              <a:t>：</a:t>
            </a:r>
          </a:p>
          <a:p>
            <a:pPr marL="0" indent="0">
              <a:buNone/>
            </a:pPr>
            <a:r>
              <a:rPr lang="zh-CN" altLang="en-US" sz="2400" b="1" dirty="0">
                <a:latin typeface="宋体" pitchFamily="2" charset="-122"/>
                <a:ea typeface="宋体" pitchFamily="2" charset="-122"/>
              </a:rPr>
              <a:t>	计算每一可能的组合，逐一比较准则函数。</a:t>
            </a:r>
          </a:p>
          <a:p>
            <a:pPr marL="0" indent="0">
              <a:buNone/>
            </a:pPr>
            <a:r>
              <a:rPr lang="zh-CN" altLang="en-US" sz="2400" b="1" dirty="0">
                <a:latin typeface="宋体" pitchFamily="2" charset="-122"/>
                <a:ea typeface="宋体" pitchFamily="2" charset="-122"/>
              </a:rPr>
              <a:t>	适用于：  或      很小（组合数较少）的情况。</a:t>
            </a:r>
          </a:p>
          <a:p>
            <a:pPr marL="0" indent="0">
              <a:buNone/>
            </a:pPr>
            <a:endParaRPr lang="zh-CN" altLang="en-US" sz="2400" b="1" dirty="0">
              <a:latin typeface="宋体" pitchFamily="2" charset="-122"/>
              <a:ea typeface="宋体" pitchFamily="2" charset="-122"/>
            </a:endParaRPr>
          </a:p>
          <a:p>
            <a:pPr marL="0" indent="0">
              <a:buNone/>
            </a:pPr>
            <a:r>
              <a:rPr lang="zh-CN" altLang="en-US" sz="2400" b="1" dirty="0">
                <a:latin typeface="宋体" pitchFamily="2" charset="-122"/>
                <a:ea typeface="宋体" pitchFamily="2" charset="-122"/>
              </a:rPr>
              <a:t>二、分支定界算法</a:t>
            </a:r>
            <a:r>
              <a:rPr lang="en-US" altLang="zh-CN" sz="2400" dirty="0">
                <a:latin typeface="宋体" pitchFamily="2" charset="-122"/>
                <a:ea typeface="宋体" pitchFamily="2" charset="-122"/>
              </a:rPr>
              <a:t>(Branch and bound, BAB)</a:t>
            </a:r>
            <a:r>
              <a:rPr lang="zh-CN" altLang="en-US" sz="2400" b="1" dirty="0">
                <a:latin typeface="宋体" pitchFamily="2" charset="-122"/>
                <a:ea typeface="宋体" pitchFamily="2" charset="-122"/>
              </a:rPr>
              <a:t>：</a:t>
            </a:r>
          </a:p>
          <a:p>
            <a:pPr marL="0" indent="0">
              <a:buNone/>
            </a:pPr>
            <a:r>
              <a:rPr lang="zh-CN" altLang="en-US" sz="2400" b="1" dirty="0">
                <a:latin typeface="宋体" pitchFamily="2" charset="-122"/>
                <a:ea typeface="宋体" pitchFamily="2" charset="-122"/>
              </a:rPr>
              <a:t>	从顶向下，有回溯</a:t>
            </a:r>
            <a:r>
              <a:rPr lang="en-US" altLang="zh-CN" sz="2400" b="1" i="1" dirty="0">
                <a:latin typeface="宋体" pitchFamily="2" charset="-122"/>
                <a:ea typeface="宋体" pitchFamily="2" charset="-122"/>
              </a:rPr>
              <a:t>(</a:t>
            </a:r>
            <a:r>
              <a:rPr lang="en-US" altLang="zh-CN" sz="2400" i="1" dirty="0">
                <a:latin typeface="宋体" pitchFamily="2" charset="-122"/>
                <a:ea typeface="宋体" pitchFamily="2" charset="-122"/>
              </a:rPr>
              <a:t>a top-down approach, backtracking)</a:t>
            </a:r>
            <a:endParaRPr lang="zh-CN" altLang="en-US" sz="2400" i="1" dirty="0">
              <a:latin typeface="宋体" pitchFamily="2" charset="-122"/>
              <a:ea typeface="宋体" pitchFamily="2" charset="-122"/>
            </a:endParaRPr>
          </a:p>
          <a:p>
            <a:pPr marL="0" indent="0">
              <a:buNone/>
            </a:pPr>
            <a:r>
              <a:rPr lang="zh-CN" altLang="en-US" sz="2400" b="1" dirty="0">
                <a:latin typeface="宋体" pitchFamily="2" charset="-122"/>
                <a:ea typeface="宋体" pitchFamily="2" charset="-122"/>
              </a:rPr>
              <a:t>	应用条件：准则函数有单调性，即：</a:t>
            </a:r>
          </a:p>
          <a:p>
            <a:pPr marL="0" indent="0">
              <a:buNone/>
            </a:pPr>
            <a:r>
              <a:rPr lang="zh-CN" altLang="en-US" sz="2400" b="1" dirty="0">
                <a:latin typeface="宋体" pitchFamily="2" charset="-122"/>
                <a:ea typeface="宋体" pitchFamily="2" charset="-122"/>
              </a:rPr>
              <a:t>	对特征组    	      </a:t>
            </a:r>
            <a:r>
              <a:rPr lang="en-US" altLang="zh-CN" sz="2400" b="1" dirty="0">
                <a:latin typeface="宋体" pitchFamily="2" charset="-122"/>
                <a:ea typeface="宋体" pitchFamily="2" charset="-122"/>
              </a:rPr>
              <a:t>,</a:t>
            </a:r>
            <a:r>
              <a:rPr lang="zh-CN" altLang="en-US" sz="2400" b="1" dirty="0">
                <a:latin typeface="宋体" pitchFamily="2" charset="-122"/>
                <a:ea typeface="宋体" pitchFamily="2" charset="-122"/>
              </a:rPr>
              <a:t>有  </a:t>
            </a:r>
          </a:p>
          <a:p>
            <a:pPr marL="0" indent="0">
              <a:buNone/>
            </a:pPr>
            <a:endParaRPr lang="en-US" altLang="zh-CN" sz="2400" b="1" dirty="0">
              <a:latin typeface="宋体" pitchFamily="2" charset="-122"/>
              <a:ea typeface="宋体" pitchFamily="2" charset="-122"/>
            </a:endParaRPr>
          </a:p>
          <a:p>
            <a:pPr marL="0" indent="0">
              <a:buNone/>
            </a:pPr>
            <a:endParaRPr lang="en-US" altLang="zh-CN" sz="2400" b="1" dirty="0">
              <a:latin typeface="宋体" pitchFamily="2" charset="-122"/>
              <a:ea typeface="宋体" pitchFamily="2" charset="-122"/>
            </a:endParaRPr>
          </a:p>
          <a:p>
            <a:pPr marL="0" indent="0">
              <a:buNone/>
            </a:pPr>
            <a:r>
              <a:rPr lang="en-US" altLang="zh-CN" sz="2400" b="1" dirty="0">
                <a:latin typeface="宋体" pitchFamily="2" charset="-122"/>
                <a:ea typeface="宋体" pitchFamily="2" charset="-122"/>
              </a:rPr>
              <a:t>       </a:t>
            </a:r>
            <a:r>
              <a:rPr lang="en-US" altLang="zh-CN" sz="2400" b="1" i="1" dirty="0">
                <a:latin typeface="宋体" pitchFamily="2" charset="-122"/>
                <a:ea typeface="宋体" pitchFamily="2" charset="-122"/>
              </a:rPr>
              <a:t>J</a:t>
            </a:r>
            <a:r>
              <a:rPr lang="en-US" altLang="zh-CN" sz="2000" b="1" i="1" baseline="-25000" dirty="0">
                <a:latin typeface="宋体" pitchFamily="2" charset="-122"/>
                <a:ea typeface="宋体" pitchFamily="2" charset="-122"/>
              </a:rPr>
              <a:t>1</a:t>
            </a:r>
            <a:r>
              <a:rPr lang="zh-CN" altLang="en-US" sz="2400" b="1" i="1" dirty="0">
                <a:latin typeface="宋体" pitchFamily="2" charset="-122"/>
                <a:ea typeface="宋体" pitchFamily="2" charset="-122"/>
              </a:rPr>
              <a:t>，</a:t>
            </a:r>
            <a:r>
              <a:rPr lang="en-US" altLang="zh-CN" sz="2400" b="1" i="1" dirty="0">
                <a:latin typeface="宋体" pitchFamily="2" charset="-122"/>
                <a:ea typeface="宋体" pitchFamily="2" charset="-122"/>
              </a:rPr>
              <a:t>J</a:t>
            </a:r>
            <a:r>
              <a:rPr lang="en-US" altLang="zh-CN" sz="2000" b="1" i="1" baseline="-25000" dirty="0">
                <a:latin typeface="宋体" pitchFamily="2" charset="-122"/>
                <a:ea typeface="宋体" pitchFamily="2" charset="-122"/>
              </a:rPr>
              <a:t>2</a:t>
            </a:r>
            <a:r>
              <a:rPr lang="zh-CN" altLang="en-US" sz="2400" b="1" i="1" dirty="0">
                <a:latin typeface="宋体" pitchFamily="2" charset="-122"/>
                <a:ea typeface="宋体" pitchFamily="2" charset="-122"/>
              </a:rPr>
              <a:t>，</a:t>
            </a:r>
            <a:r>
              <a:rPr lang="en-US" altLang="zh-CN" sz="2400" b="1" i="1" dirty="0">
                <a:latin typeface="宋体" pitchFamily="2" charset="-122"/>
                <a:ea typeface="宋体" pitchFamily="2" charset="-122"/>
              </a:rPr>
              <a:t>J</a:t>
            </a:r>
            <a:r>
              <a:rPr lang="en-US" altLang="zh-CN" sz="2000" b="1" i="1" baseline="-25000" dirty="0">
                <a:latin typeface="宋体" pitchFamily="2" charset="-122"/>
                <a:ea typeface="宋体" pitchFamily="2" charset="-122"/>
              </a:rPr>
              <a:t>3</a:t>
            </a:r>
            <a:r>
              <a:rPr lang="zh-CN" altLang="en-US" sz="2000" b="1" i="1" dirty="0">
                <a:latin typeface="宋体" pitchFamily="2" charset="-122"/>
                <a:ea typeface="宋体" pitchFamily="2" charset="-122"/>
              </a:rPr>
              <a:t>，</a:t>
            </a:r>
            <a:r>
              <a:rPr lang="en-US" altLang="zh-CN" sz="2400" b="1" i="1" dirty="0">
                <a:latin typeface="宋体" pitchFamily="2" charset="-122"/>
                <a:ea typeface="宋体" pitchFamily="2" charset="-122"/>
              </a:rPr>
              <a:t>J</a:t>
            </a:r>
            <a:r>
              <a:rPr lang="en-US" altLang="zh-CN" sz="2000" b="1" i="1" baseline="-25000" dirty="0">
                <a:latin typeface="宋体" pitchFamily="2" charset="-122"/>
                <a:ea typeface="宋体" pitchFamily="2" charset="-122"/>
              </a:rPr>
              <a:t>4</a:t>
            </a:r>
            <a:r>
              <a:rPr lang="zh-CN" altLang="en-US" sz="2400" b="1" i="1" dirty="0">
                <a:latin typeface="宋体" pitchFamily="2" charset="-122"/>
                <a:ea typeface="宋体" pitchFamily="2" charset="-122"/>
              </a:rPr>
              <a:t>，</a:t>
            </a:r>
            <a:r>
              <a:rPr lang="en-US" altLang="zh-CN" sz="2400" b="1" i="1" dirty="0">
                <a:latin typeface="宋体" pitchFamily="2" charset="-122"/>
                <a:ea typeface="宋体" pitchFamily="2" charset="-122"/>
              </a:rPr>
              <a:t>J</a:t>
            </a:r>
            <a:r>
              <a:rPr lang="en-US" altLang="zh-CN" sz="2000" b="1" i="1" baseline="-25000" dirty="0">
                <a:latin typeface="宋体" pitchFamily="2" charset="-122"/>
                <a:ea typeface="宋体" pitchFamily="2" charset="-122"/>
              </a:rPr>
              <a:t>5</a:t>
            </a:r>
            <a:r>
              <a:rPr lang="zh-CN" altLang="en-US" sz="2000" b="1" i="1" dirty="0">
                <a:latin typeface="宋体" pitchFamily="2" charset="-122"/>
                <a:ea typeface="宋体" pitchFamily="2" charset="-122"/>
              </a:rPr>
              <a:t>，</a:t>
            </a:r>
            <a:r>
              <a:rPr lang="en-US" altLang="zh-CN" sz="2400" b="1" i="1" dirty="0">
                <a:latin typeface="宋体" pitchFamily="2" charset="-122"/>
                <a:ea typeface="宋体" pitchFamily="2" charset="-122"/>
              </a:rPr>
              <a:t>J</a:t>
            </a:r>
            <a:r>
              <a:rPr lang="en-US" altLang="zh-CN" sz="2000" b="1" i="1" baseline="-25000" dirty="0">
                <a:latin typeface="宋体" pitchFamily="2" charset="-122"/>
                <a:ea typeface="宋体" pitchFamily="2" charset="-122"/>
              </a:rPr>
              <a:t>C</a:t>
            </a:r>
            <a:r>
              <a:rPr lang="zh-CN" altLang="en-US" sz="2400" b="1" i="1" dirty="0">
                <a:latin typeface="宋体" pitchFamily="2" charset="-122"/>
                <a:ea typeface="宋体" pitchFamily="2" charset="-122"/>
              </a:rPr>
              <a:t>，</a:t>
            </a:r>
            <a:r>
              <a:rPr lang="en-US" altLang="zh-CN" sz="2400" b="1" i="1" dirty="0">
                <a:latin typeface="宋体" pitchFamily="2" charset="-122"/>
                <a:ea typeface="宋体" pitchFamily="2" charset="-122"/>
              </a:rPr>
              <a:t>J</a:t>
            </a:r>
            <a:r>
              <a:rPr lang="en-US" altLang="zh-CN" sz="2000" b="1" i="1" baseline="-25000" dirty="0">
                <a:latin typeface="宋体" pitchFamily="2" charset="-122"/>
                <a:ea typeface="宋体" pitchFamily="2" charset="-122"/>
              </a:rPr>
              <a:t>B</a:t>
            </a:r>
            <a:r>
              <a:rPr lang="zh-CN" altLang="en-US" sz="2000" b="1" i="1" dirty="0">
                <a:latin typeface="宋体" pitchFamily="2" charset="-122"/>
                <a:ea typeface="宋体" pitchFamily="2" charset="-122"/>
              </a:rPr>
              <a:t>，</a:t>
            </a:r>
            <a:r>
              <a:rPr lang="en-US" altLang="zh-CN" sz="2400" b="1" i="1" dirty="0">
                <a:latin typeface="宋体" pitchFamily="2" charset="-122"/>
                <a:ea typeface="宋体" pitchFamily="2" charset="-122"/>
              </a:rPr>
              <a:t>J</a:t>
            </a:r>
            <a:r>
              <a:rPr lang="en-US" altLang="zh-CN" sz="2000" b="1" i="1" baseline="-25000" dirty="0">
                <a:latin typeface="宋体" pitchFamily="2" charset="-122"/>
                <a:ea typeface="宋体" pitchFamily="2" charset="-122"/>
              </a:rPr>
              <a:t>D </a:t>
            </a:r>
            <a:r>
              <a:rPr lang="zh-CN" altLang="en-US" sz="2400" b="1" dirty="0">
                <a:latin typeface="宋体" pitchFamily="2" charset="-122"/>
                <a:ea typeface="宋体" pitchFamily="2" charset="-122"/>
              </a:rPr>
              <a:t>都满足这一条件</a:t>
            </a:r>
          </a:p>
          <a:p>
            <a:pPr marL="0" indent="0">
              <a:buNone/>
            </a:pPr>
            <a:endParaRPr lang="zh-CN" altLang="en-US" sz="2400" b="1" dirty="0">
              <a:latin typeface="宋体" pitchFamily="2" charset="-122"/>
              <a:ea typeface="宋体" pitchFamily="2" charset="-122"/>
            </a:endParaRPr>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26</a:t>
            </a:fld>
            <a:endParaRPr lang="en-US" altLang="zh-CN" dirty="0"/>
          </a:p>
        </p:txBody>
      </p:sp>
      <p:sp>
        <p:nvSpPr>
          <p:cNvPr id="5" name="Rectangle 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20903020"/>
              </p:ext>
            </p:extLst>
          </p:nvPr>
        </p:nvGraphicFramePr>
        <p:xfrm>
          <a:off x="4007768" y="1988840"/>
          <a:ext cx="360040" cy="432048"/>
        </p:xfrm>
        <a:graphic>
          <a:graphicData uri="http://schemas.openxmlformats.org/presentationml/2006/ole">
            <mc:AlternateContent xmlns:mc="http://schemas.openxmlformats.org/markup-compatibility/2006">
              <mc:Choice xmlns:v="urn:schemas-microsoft-com:vml" Requires="v">
                <p:oleObj spid="_x0000_s55689" name="Equation" r:id="rId3" imgW="139579" imgH="177646" progId="Equation.DSMT4">
                  <p:embed/>
                </p:oleObj>
              </mc:Choice>
              <mc:Fallback>
                <p:oleObj name="Equation" r:id="rId3" imgW="139579" imgH="177646" progId="Equation.DSMT4">
                  <p:embed/>
                  <p:pic>
                    <p:nvPicPr>
                      <p:cNvPr id="0" name="Picture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7768" y="1988840"/>
                        <a:ext cx="360040"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422289928"/>
              </p:ext>
            </p:extLst>
          </p:nvPr>
        </p:nvGraphicFramePr>
        <p:xfrm>
          <a:off x="4727849" y="2060848"/>
          <a:ext cx="830861" cy="360040"/>
        </p:xfrm>
        <a:graphic>
          <a:graphicData uri="http://schemas.openxmlformats.org/presentationml/2006/ole">
            <mc:AlternateContent xmlns:mc="http://schemas.openxmlformats.org/markup-compatibility/2006">
              <mc:Choice xmlns:v="urn:schemas-microsoft-com:vml" Requires="v">
                <p:oleObj spid="_x0000_s55690" name="Equation" r:id="rId5" imgW="405872" imgH="177569" progId="Equation.DSMT4">
                  <p:embed/>
                </p:oleObj>
              </mc:Choice>
              <mc:Fallback>
                <p:oleObj name="Equation" r:id="rId5" imgW="405872" imgH="177569" progId="Equation.DSMT4">
                  <p:embed/>
                  <p:pic>
                    <p:nvPicPr>
                      <p:cNvPr id="0" name="Picture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7849" y="2060848"/>
                        <a:ext cx="830861"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1816842817"/>
              </p:ext>
            </p:extLst>
          </p:nvPr>
        </p:nvGraphicFramePr>
        <p:xfrm>
          <a:off x="4093278" y="4221088"/>
          <a:ext cx="2362763" cy="432048"/>
        </p:xfrm>
        <a:graphic>
          <a:graphicData uri="http://schemas.openxmlformats.org/presentationml/2006/ole">
            <mc:AlternateContent xmlns:mc="http://schemas.openxmlformats.org/markup-compatibility/2006">
              <mc:Choice xmlns:v="urn:schemas-microsoft-com:vml" Requires="v">
                <p:oleObj spid="_x0000_s55691" name="Equation" r:id="rId7" imgW="1257300" imgH="228600" progId="Equation.DSMT4">
                  <p:embed/>
                </p:oleObj>
              </mc:Choice>
              <mc:Fallback>
                <p:oleObj name="Equation" r:id="rId7" imgW="1257300" imgH="228600" progId="Equation.DSMT4">
                  <p:embed/>
                  <p:pic>
                    <p:nvPicPr>
                      <p:cNvPr id="0" name="Picture 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3278" y="4221088"/>
                        <a:ext cx="2362763"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8"/>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112623726"/>
              </p:ext>
            </p:extLst>
          </p:nvPr>
        </p:nvGraphicFramePr>
        <p:xfrm>
          <a:off x="7032104" y="4221088"/>
          <a:ext cx="3456384" cy="432048"/>
        </p:xfrm>
        <a:graphic>
          <a:graphicData uri="http://schemas.openxmlformats.org/presentationml/2006/ole">
            <mc:AlternateContent xmlns:mc="http://schemas.openxmlformats.org/markup-compatibility/2006">
              <mc:Choice xmlns:v="urn:schemas-microsoft-com:vml" Requires="v">
                <p:oleObj spid="_x0000_s55692" name="Equation" r:id="rId9" imgW="1803400" imgH="228600" progId="Equation.DSMT4">
                  <p:embed/>
                </p:oleObj>
              </mc:Choice>
              <mc:Fallback>
                <p:oleObj name="Equation" r:id="rId9" imgW="1803400" imgH="228600" progId="Equation.DSMT4">
                  <p:embed/>
                  <p:pic>
                    <p:nvPicPr>
                      <p:cNvPr id="0" name="Picture 6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32104" y="4221088"/>
                        <a:ext cx="3456384"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0859" name="Object 2"/>
          <p:cNvGraphicFramePr>
            <a:graphicFrameLocks noChangeAspect="1"/>
          </p:cNvGraphicFramePr>
          <p:nvPr/>
        </p:nvGraphicFramePr>
        <p:xfrm>
          <a:off x="4151784" y="4941168"/>
          <a:ext cx="5366048" cy="520676"/>
        </p:xfrm>
        <a:graphic>
          <a:graphicData uri="http://schemas.openxmlformats.org/presentationml/2006/ole">
            <mc:AlternateContent xmlns:mc="http://schemas.openxmlformats.org/markup-compatibility/2006">
              <mc:Choice xmlns:v="urn:schemas-microsoft-com:vml" Requires="v">
                <p:oleObj spid="_x0000_s55693" name="公式" r:id="rId11" imgW="2349500" imgH="228600" progId="Equation.3">
                  <p:embed/>
                </p:oleObj>
              </mc:Choice>
              <mc:Fallback>
                <p:oleObj name="公式" r:id="rId11" imgW="2349500" imgH="228600" progId="Equation.3">
                  <p:embed/>
                  <p:pic>
                    <p:nvPicPr>
                      <p:cNvPr id="0" name="Picture 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51784" y="4941168"/>
                        <a:ext cx="5366048" cy="5206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下箭头 13"/>
          <p:cNvSpPr/>
          <p:nvPr/>
        </p:nvSpPr>
        <p:spPr>
          <a:xfrm>
            <a:off x="6312024" y="4506028"/>
            <a:ext cx="484632" cy="582216"/>
          </a:xfrm>
          <a:prstGeom prst="downArrow">
            <a:avLst/>
          </a:prstGeom>
          <a:solidFill>
            <a:srgbClr val="00B0F0"/>
          </a:solidFill>
        </p:spPr>
        <p:txBody>
          <a:bodyPr wrap="square" rtlCol="0" anchor="ctr">
            <a:spAutoFit/>
          </a:bodyPr>
          <a:lstStyle/>
          <a:p>
            <a:pPr algn="ctr"/>
            <a:endParaRPr lang="zh-CN" altLang="en-US" sz="2400" kern="100" dirty="0">
              <a:ea typeface="宋体"/>
              <a:cs typeface="Times New Roman"/>
            </a:endParaRPr>
          </a:p>
        </p:txBody>
      </p:sp>
      <p:sp>
        <p:nvSpPr>
          <p:cNvPr id="16" name="标题 1"/>
          <p:cNvSpPr>
            <a:spLocks noGrp="1"/>
          </p:cNvSpPr>
          <p:nvPr>
            <p:ph type="title"/>
          </p:nvPr>
        </p:nvSpPr>
        <p:spPr>
          <a:xfrm>
            <a:off x="1703512" y="116633"/>
            <a:ext cx="8299648" cy="563563"/>
          </a:xfrm>
        </p:spPr>
        <p:txBody>
          <a:bodyPr/>
          <a:lstStyle/>
          <a:p>
            <a:r>
              <a:rPr lang="en-US" altLang="zh-CN" sz="2800" dirty="0" smtClean="0"/>
              <a:t>5.2 </a:t>
            </a:r>
            <a:r>
              <a:rPr lang="zh-CN" altLang="en-US" sz="2800" dirty="0"/>
              <a:t>特征选择的最优搜索方法</a:t>
            </a:r>
            <a:r>
              <a:rPr lang="en-US" altLang="zh-CN" sz="2800" b="0" dirty="0">
                <a:latin typeface="Bahnschrift Condensed" panose="020B0502040204020203" pitchFamily="34" charset="0"/>
              </a:rPr>
              <a:t>(</a:t>
            </a:r>
            <a:r>
              <a:rPr lang="en-US" altLang="zh-CN" sz="2800" b="0" i="1" dirty="0">
                <a:latin typeface="Bahnschrift Condensed" panose="020B0502040204020203" pitchFamily="34" charset="0"/>
                <a:ea typeface="宋体" panose="02010600030101010101" pitchFamily="2" charset="-122"/>
              </a:rPr>
              <a:t>Optimal search method</a:t>
            </a:r>
            <a:r>
              <a:rPr lang="en-US" altLang="zh-CN" sz="2800" b="0" dirty="0">
                <a:latin typeface="Bahnschrift Condensed" panose="020B0502040204020203" pitchFamily="34" charset="0"/>
              </a:rPr>
              <a:t>)</a:t>
            </a:r>
            <a:endParaRPr lang="zh-CN" altLang="en-US" sz="2800" b="0" dirty="0">
              <a:latin typeface="Bahnschrift Condensed" panose="020B0502040204020203" pitchFamily="34" charset="0"/>
            </a:endParaRPr>
          </a:p>
        </p:txBody>
      </p:sp>
    </p:spTree>
    <p:extLst>
      <p:ext uri="{BB962C8B-B14F-4D97-AF65-F5344CB8AC3E}">
        <p14:creationId xmlns:p14="http://schemas.microsoft.com/office/powerpoint/2010/main" val="25694134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5" name="Picture 5" descr="fig8-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3344" y="1412776"/>
            <a:ext cx="5604657"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p:txBody>
          <a:bodyPr/>
          <a:lstStyle/>
          <a:p>
            <a:pPr marL="0" indent="0">
              <a:lnSpc>
                <a:spcPct val="125000"/>
              </a:lnSpc>
              <a:spcBef>
                <a:spcPts val="0"/>
              </a:spcBef>
              <a:buNone/>
            </a:pPr>
            <a:r>
              <a:rPr lang="zh-CN" altLang="en-US" sz="2400" b="1" dirty="0">
                <a:latin typeface="宋体" pitchFamily="2" charset="-122"/>
                <a:ea typeface="宋体" pitchFamily="2" charset="-122"/>
              </a:rPr>
              <a:t>基本思想：</a:t>
            </a:r>
          </a:p>
          <a:p>
            <a:pPr marL="0" indent="0">
              <a:lnSpc>
                <a:spcPct val="125000"/>
              </a:lnSpc>
              <a:spcBef>
                <a:spcPts val="0"/>
              </a:spcBef>
              <a:buNone/>
            </a:pPr>
            <a:r>
              <a:rPr lang="zh-CN" altLang="en-US" sz="2400" b="1" dirty="0">
                <a:latin typeface="宋体" pitchFamily="2" charset="-122"/>
                <a:ea typeface="宋体" pitchFamily="2" charset="-122"/>
              </a:rPr>
              <a:t>按照一定的顺序将所有可能的组</a:t>
            </a:r>
            <a:endParaRPr lang="en-US" altLang="zh-CN" sz="2400" b="1" dirty="0">
              <a:latin typeface="宋体" pitchFamily="2" charset="-122"/>
              <a:ea typeface="宋体" pitchFamily="2" charset="-122"/>
            </a:endParaRPr>
          </a:p>
          <a:p>
            <a:pPr marL="0" indent="0">
              <a:lnSpc>
                <a:spcPct val="125000"/>
              </a:lnSpc>
              <a:spcBef>
                <a:spcPts val="0"/>
              </a:spcBef>
              <a:buNone/>
            </a:pPr>
            <a:r>
              <a:rPr lang="zh-CN" altLang="en-US" sz="2400" b="1" dirty="0">
                <a:latin typeface="宋体" pitchFamily="2" charset="-122"/>
                <a:ea typeface="宋体" pitchFamily="2" charset="-122"/>
              </a:rPr>
              <a:t>合排成一棵树，沿树进行搜索，</a:t>
            </a:r>
            <a:endParaRPr lang="en-US" altLang="zh-CN" sz="2400" b="1" dirty="0">
              <a:latin typeface="宋体" pitchFamily="2" charset="-122"/>
              <a:ea typeface="宋体" pitchFamily="2" charset="-122"/>
            </a:endParaRPr>
          </a:p>
          <a:p>
            <a:pPr marL="0" indent="0">
              <a:lnSpc>
                <a:spcPct val="125000"/>
              </a:lnSpc>
              <a:spcBef>
                <a:spcPts val="0"/>
              </a:spcBef>
              <a:buNone/>
            </a:pPr>
            <a:r>
              <a:rPr lang="zh-CN" altLang="en-US" sz="2400" b="1" dirty="0">
                <a:latin typeface="宋体" pitchFamily="2" charset="-122"/>
                <a:ea typeface="宋体" pitchFamily="2" charset="-122"/>
              </a:rPr>
              <a:t>避免一些不必要的计算，使找到</a:t>
            </a:r>
            <a:endParaRPr lang="en-US" altLang="zh-CN" sz="2400" b="1" dirty="0">
              <a:latin typeface="宋体" pitchFamily="2" charset="-122"/>
              <a:ea typeface="宋体" pitchFamily="2" charset="-122"/>
            </a:endParaRPr>
          </a:p>
          <a:p>
            <a:pPr marL="0" indent="0">
              <a:lnSpc>
                <a:spcPct val="125000"/>
              </a:lnSpc>
              <a:spcBef>
                <a:spcPts val="0"/>
              </a:spcBef>
              <a:buNone/>
            </a:pPr>
            <a:r>
              <a:rPr lang="zh-CN" altLang="en-US" sz="2400" b="1" dirty="0">
                <a:latin typeface="宋体" pitchFamily="2" charset="-122"/>
                <a:ea typeface="宋体" pitchFamily="2" charset="-122"/>
              </a:rPr>
              <a:t>最优解的机会最早。</a:t>
            </a:r>
          </a:p>
          <a:p>
            <a:pPr marL="0" indent="0">
              <a:lnSpc>
                <a:spcPct val="125000"/>
              </a:lnSpc>
              <a:spcBef>
                <a:spcPts val="0"/>
              </a:spcBef>
              <a:buNone/>
            </a:pPr>
            <a:r>
              <a:rPr lang="zh-CN" altLang="en-US" sz="2400" b="1" dirty="0">
                <a:latin typeface="宋体" pitchFamily="2" charset="-122"/>
                <a:ea typeface="宋体" pitchFamily="2" charset="-122"/>
              </a:rPr>
              <a:t>特点：</a:t>
            </a:r>
          </a:p>
          <a:p>
            <a:pPr marL="0" indent="0">
              <a:lnSpc>
                <a:spcPct val="125000"/>
              </a:lnSpc>
              <a:spcBef>
                <a:spcPts val="0"/>
              </a:spcBef>
              <a:buNone/>
            </a:pPr>
            <a:r>
              <a:rPr lang="zh-CN" altLang="en-US" sz="2400" b="1" dirty="0">
                <a:latin typeface="宋体" pitchFamily="2" charset="-122"/>
                <a:ea typeface="宋体" pitchFamily="2" charset="-122"/>
              </a:rPr>
              <a:t>  ① 最优搜索算法，所有可能的组合都被考虑到</a:t>
            </a:r>
          </a:p>
          <a:p>
            <a:pPr marL="0" indent="0">
              <a:lnSpc>
                <a:spcPct val="125000"/>
              </a:lnSpc>
              <a:spcBef>
                <a:spcPts val="0"/>
              </a:spcBef>
              <a:buNone/>
            </a:pPr>
            <a:r>
              <a:rPr lang="zh-CN" altLang="en-US" sz="2400" b="1" dirty="0">
                <a:latin typeface="宋体" pitchFamily="2" charset="-122"/>
                <a:ea typeface="宋体" pitchFamily="2" charset="-122"/>
              </a:rPr>
              <a:t>  ② 前提：准则函数单调性  （注：实际中可能不满足，</a:t>
            </a:r>
            <a:r>
              <a:rPr lang="zh-CN" altLang="en-US" sz="2400" b="1" dirty="0" smtClean="0">
                <a:latin typeface="宋体" pitchFamily="2" charset="-122"/>
                <a:ea typeface="宋体" pitchFamily="2" charset="-122"/>
              </a:rPr>
              <a:t>因是估计值</a:t>
            </a:r>
            <a:r>
              <a:rPr lang="zh-CN" altLang="en-US" sz="2400" b="1" dirty="0">
                <a:latin typeface="宋体" pitchFamily="2" charset="-122"/>
                <a:ea typeface="宋体" pitchFamily="2" charset="-122"/>
              </a:rPr>
              <a:t>）</a:t>
            </a:r>
          </a:p>
          <a:p>
            <a:pPr marL="0" indent="0">
              <a:lnSpc>
                <a:spcPct val="125000"/>
              </a:lnSpc>
              <a:spcBef>
                <a:spcPts val="0"/>
              </a:spcBef>
              <a:buNone/>
            </a:pPr>
            <a:r>
              <a:rPr lang="zh-CN" altLang="en-US" sz="2400" b="1" dirty="0">
                <a:latin typeface="宋体" pitchFamily="2" charset="-122"/>
                <a:ea typeface="宋体" pitchFamily="2" charset="-122"/>
              </a:rPr>
              <a:t>  ③ 节约计算与存储</a:t>
            </a:r>
          </a:p>
          <a:p>
            <a:pPr marL="0" indent="0">
              <a:lnSpc>
                <a:spcPct val="125000"/>
              </a:lnSpc>
              <a:spcBef>
                <a:spcPts val="0"/>
              </a:spcBef>
              <a:buNone/>
            </a:pPr>
            <a:r>
              <a:rPr lang="zh-CN" altLang="en-US" sz="2400" b="1" dirty="0">
                <a:latin typeface="宋体" pitchFamily="2" charset="-122"/>
                <a:ea typeface="宋体" pitchFamily="2" charset="-122"/>
              </a:rPr>
              <a:t>  ④          时最经济</a:t>
            </a:r>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27</a:t>
            </a:fld>
            <a:endParaRPr lang="en-US" altLang="zh-CN" dirty="0"/>
          </a:p>
        </p:txBody>
      </p:sp>
      <p:sp>
        <p:nvSpPr>
          <p:cNvPr id="5" name="Rectangle 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4273182150"/>
              </p:ext>
            </p:extLst>
          </p:nvPr>
        </p:nvGraphicFramePr>
        <p:xfrm>
          <a:off x="4295800" y="4365104"/>
          <a:ext cx="580305" cy="404664"/>
        </p:xfrm>
        <a:graphic>
          <a:graphicData uri="http://schemas.openxmlformats.org/presentationml/2006/ole">
            <mc:AlternateContent xmlns:mc="http://schemas.openxmlformats.org/markup-compatibility/2006">
              <mc:Choice xmlns:v="urn:schemas-microsoft-com:vml" Requires="v">
                <p:oleObj spid="_x0000_s56478" name="Equation" r:id="rId4" imgW="139579" imgH="177646" progId="Equation.DSMT4">
                  <p:embed/>
                </p:oleObj>
              </mc:Choice>
              <mc:Fallback>
                <p:oleObj name="Equation" r:id="rId4" imgW="139579" imgH="177646" progId="Equation.DSMT4">
                  <p:embed/>
                  <p:pic>
                    <p:nvPicPr>
                      <p:cNvPr id="0"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5800" y="4365104"/>
                        <a:ext cx="580305" cy="4046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73323249"/>
              </p:ext>
            </p:extLst>
          </p:nvPr>
        </p:nvGraphicFramePr>
        <p:xfrm>
          <a:off x="1271464" y="5229200"/>
          <a:ext cx="1307376" cy="404664"/>
        </p:xfrm>
        <a:graphic>
          <a:graphicData uri="http://schemas.openxmlformats.org/presentationml/2006/ole">
            <mc:AlternateContent xmlns:mc="http://schemas.openxmlformats.org/markup-compatibility/2006">
              <mc:Choice xmlns:v="urn:schemas-microsoft-com:vml" Requires="v">
                <p:oleObj spid="_x0000_s56479" name="Equation" r:id="rId6" imgW="583693" imgH="177646" progId="Equation.DSMT4">
                  <p:embed/>
                </p:oleObj>
              </mc:Choice>
              <mc:Fallback>
                <p:oleObj name="Equation" r:id="rId6" imgW="583693" imgH="177646" progId="Equation.DSMT4">
                  <p:embed/>
                  <p:pic>
                    <p:nvPicPr>
                      <p:cNvPr id="0"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1464" y="5229200"/>
                        <a:ext cx="1307376" cy="4046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标题 1"/>
          <p:cNvSpPr>
            <a:spLocks noGrp="1"/>
          </p:cNvSpPr>
          <p:nvPr>
            <p:ph type="title"/>
          </p:nvPr>
        </p:nvSpPr>
        <p:spPr>
          <a:xfrm>
            <a:off x="1703512" y="116633"/>
            <a:ext cx="8299648" cy="563563"/>
          </a:xfrm>
        </p:spPr>
        <p:txBody>
          <a:bodyPr/>
          <a:lstStyle/>
          <a:p>
            <a:r>
              <a:rPr lang="en-US" altLang="zh-CN" sz="2800" dirty="0" smtClean="0"/>
              <a:t>5.2 </a:t>
            </a:r>
            <a:r>
              <a:rPr lang="zh-CN" altLang="en-US" sz="2800" dirty="0"/>
              <a:t>特征选择的最优搜索方法</a:t>
            </a:r>
            <a:r>
              <a:rPr lang="en-US" altLang="zh-CN" sz="2800" b="0" dirty="0">
                <a:latin typeface="Bahnschrift Condensed" panose="020B0502040204020203" pitchFamily="34" charset="0"/>
              </a:rPr>
              <a:t>(</a:t>
            </a:r>
            <a:r>
              <a:rPr lang="en-US" altLang="zh-CN" sz="2800" b="0" i="1" dirty="0">
                <a:latin typeface="Bahnschrift Condensed" panose="020B0502040204020203" pitchFamily="34" charset="0"/>
                <a:ea typeface="宋体" panose="02010600030101010101" pitchFamily="2" charset="-122"/>
              </a:rPr>
              <a:t>Optimal search method</a:t>
            </a:r>
            <a:r>
              <a:rPr lang="en-US" altLang="zh-CN" sz="2800" b="0" dirty="0">
                <a:latin typeface="Bahnschrift Condensed" panose="020B0502040204020203" pitchFamily="34" charset="0"/>
              </a:rPr>
              <a:t>)</a:t>
            </a:r>
            <a:endParaRPr lang="zh-CN" altLang="en-US" sz="2800" b="0" dirty="0">
              <a:latin typeface="Bahnschrift Condensed" panose="020B0502040204020203" pitchFamily="34" charset="0"/>
            </a:endParaRPr>
          </a:p>
        </p:txBody>
      </p:sp>
    </p:spTree>
    <p:extLst>
      <p:ext uri="{BB962C8B-B14F-4D97-AF65-F5344CB8AC3E}">
        <p14:creationId xmlns:p14="http://schemas.microsoft.com/office/powerpoint/2010/main" val="19335269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3512" y="116633"/>
            <a:ext cx="8299648" cy="563563"/>
          </a:xfrm>
        </p:spPr>
        <p:txBody>
          <a:bodyPr/>
          <a:lstStyle/>
          <a:p>
            <a:r>
              <a:rPr lang="en-US" altLang="zh-CN" sz="2800" dirty="0" smtClean="0"/>
              <a:t>5.2 </a:t>
            </a:r>
            <a:r>
              <a:rPr lang="zh-CN" altLang="en-US" sz="2800" dirty="0"/>
              <a:t>特征选择的最优搜索方法</a:t>
            </a:r>
            <a:r>
              <a:rPr lang="en-US" altLang="zh-CN" sz="2800" b="0" dirty="0">
                <a:latin typeface="Bahnschrift Condensed" panose="020B0502040204020203" pitchFamily="34" charset="0"/>
              </a:rPr>
              <a:t>(</a:t>
            </a:r>
            <a:r>
              <a:rPr lang="en-US" altLang="zh-CN" sz="2800" b="0" i="1" dirty="0">
                <a:latin typeface="Bahnschrift Condensed" panose="020B0502040204020203" pitchFamily="34" charset="0"/>
                <a:ea typeface="宋体" panose="02010600030101010101" pitchFamily="2" charset="-122"/>
              </a:rPr>
              <a:t>Optimal search method</a:t>
            </a:r>
            <a:r>
              <a:rPr lang="en-US" altLang="zh-CN" sz="2800" b="0" dirty="0">
                <a:latin typeface="Bahnschrift Condensed" panose="020B0502040204020203" pitchFamily="34" charset="0"/>
              </a:rPr>
              <a:t>)</a:t>
            </a:r>
            <a:endParaRPr lang="zh-CN" altLang="en-US" sz="2800" b="0" dirty="0">
              <a:latin typeface="Bahnschrift Condensed" panose="020B0502040204020203" pitchFamily="34" charset="0"/>
            </a:endParaRPr>
          </a:p>
        </p:txBody>
      </p:sp>
      <p:sp>
        <p:nvSpPr>
          <p:cNvPr id="3" name="内容占位符 2"/>
          <p:cNvSpPr>
            <a:spLocks noGrp="1"/>
          </p:cNvSpPr>
          <p:nvPr>
            <p:ph idx="1"/>
          </p:nvPr>
        </p:nvSpPr>
        <p:spPr>
          <a:xfrm>
            <a:off x="1828800" y="1066800"/>
            <a:ext cx="8731696" cy="5334000"/>
          </a:xfrm>
        </p:spPr>
        <p:txBody>
          <a:bodyPr/>
          <a:lstStyle/>
          <a:p>
            <a:pPr>
              <a:lnSpc>
                <a:spcPct val="150000"/>
              </a:lnSpc>
              <a:spcBef>
                <a:spcPts val="0"/>
              </a:spcBef>
              <a:buNone/>
            </a:pPr>
            <a:r>
              <a:rPr lang="zh-CN" altLang="en-US" sz="2400" b="1" dirty="0">
                <a:solidFill>
                  <a:srgbClr val="FF0000"/>
                </a:solidFill>
                <a:latin typeface="宋体" pitchFamily="2" charset="-122"/>
                <a:ea typeface="宋体" pitchFamily="2" charset="-122"/>
              </a:rPr>
              <a:t>算法要点：</a:t>
            </a:r>
          </a:p>
          <a:p>
            <a:pPr>
              <a:lnSpc>
                <a:spcPct val="150000"/>
              </a:lnSpc>
              <a:spcBef>
                <a:spcPts val="0"/>
              </a:spcBef>
              <a:buFont typeface="Wingdings" pitchFamily="2" charset="2"/>
              <a:buChar char="l"/>
            </a:pPr>
            <a:r>
              <a:rPr lang="zh-CN" altLang="en-US" sz="2400" b="1" dirty="0">
                <a:latin typeface="宋体" panose="02010600030101010101" pitchFamily="2" charset="-122"/>
                <a:ea typeface="宋体" panose="02010600030101010101" pitchFamily="2" charset="-122"/>
              </a:rPr>
              <a:t>根结点为第</a:t>
            </a:r>
            <a:r>
              <a:rPr lang="en-US" altLang="zh-CN" sz="2400" b="1" dirty="0">
                <a:latin typeface="宋体" panose="02010600030101010101" pitchFamily="2" charset="-122"/>
                <a:ea typeface="宋体" panose="02010600030101010101" pitchFamily="2" charset="-122"/>
              </a:rPr>
              <a:t>0</a:t>
            </a:r>
            <a:r>
              <a:rPr lang="zh-CN" altLang="en-US" sz="2400" b="1" dirty="0">
                <a:latin typeface="宋体" panose="02010600030101010101" pitchFamily="2" charset="-122"/>
                <a:ea typeface="宋体" panose="02010600030101010101" pitchFamily="2" charset="-122"/>
              </a:rPr>
              <a:t>级，包含全体特征</a:t>
            </a:r>
            <a:endParaRPr lang="en-US" altLang="zh-CN" sz="2400" b="1" dirty="0">
              <a:latin typeface="宋体" panose="02010600030101010101" pitchFamily="2" charset="-122"/>
              <a:ea typeface="宋体" panose="02010600030101010101" pitchFamily="2" charset="-122"/>
            </a:endParaRPr>
          </a:p>
          <a:p>
            <a:pPr>
              <a:lnSpc>
                <a:spcPct val="150000"/>
              </a:lnSpc>
              <a:spcBef>
                <a:spcPts val="0"/>
              </a:spcBef>
              <a:buFont typeface="Wingdings" pitchFamily="2" charset="2"/>
              <a:buChar char="l"/>
            </a:pPr>
            <a:r>
              <a:rPr lang="zh-CN" altLang="en-US" sz="2400" b="1" dirty="0">
                <a:latin typeface="宋体" panose="02010600030101010101" pitchFamily="2" charset="-122"/>
                <a:ea typeface="宋体" panose="02010600030101010101" pitchFamily="2" charset="-122"/>
              </a:rPr>
              <a:t>每个结点上舍弃一个特征，各个叶结点代表选择的各种组合</a:t>
            </a:r>
            <a:endParaRPr lang="en-US" altLang="zh-CN" sz="2400" b="1" dirty="0">
              <a:latin typeface="宋体" panose="02010600030101010101" pitchFamily="2" charset="-122"/>
              <a:ea typeface="宋体" panose="02010600030101010101" pitchFamily="2" charset="-122"/>
            </a:endParaRPr>
          </a:p>
          <a:p>
            <a:pPr>
              <a:lnSpc>
                <a:spcPct val="150000"/>
              </a:lnSpc>
              <a:spcBef>
                <a:spcPts val="0"/>
              </a:spcBef>
              <a:buFont typeface="Wingdings" pitchFamily="2" charset="2"/>
              <a:buChar char="l"/>
            </a:pPr>
            <a:r>
              <a:rPr lang="zh-CN" altLang="en-US" sz="2400" b="1" dirty="0">
                <a:latin typeface="宋体" panose="02010600030101010101" pitchFamily="2" charset="-122"/>
                <a:ea typeface="宋体" panose="02010600030101010101" pitchFamily="2" charset="-122"/>
              </a:rPr>
              <a:t>避免在整个树中出现相同组合的树枝和叶结点</a:t>
            </a:r>
            <a:endParaRPr lang="en-US" altLang="zh-CN" sz="2400" b="1" dirty="0">
              <a:latin typeface="宋体" panose="02010600030101010101" pitchFamily="2" charset="-122"/>
              <a:ea typeface="宋体" panose="02010600030101010101" pitchFamily="2" charset="-122"/>
            </a:endParaRPr>
          </a:p>
          <a:p>
            <a:pPr>
              <a:lnSpc>
                <a:spcPct val="150000"/>
              </a:lnSpc>
              <a:spcBef>
                <a:spcPts val="0"/>
              </a:spcBef>
              <a:buFont typeface="Wingdings" pitchFamily="2" charset="2"/>
              <a:buChar char="l"/>
            </a:pPr>
            <a:r>
              <a:rPr lang="zh-CN" altLang="en-US" sz="2400" b="1" dirty="0">
                <a:latin typeface="宋体" panose="02010600030101010101" pitchFamily="2" charset="-122"/>
                <a:ea typeface="宋体" panose="02010600030101010101" pitchFamily="2" charset="-122"/>
              </a:rPr>
              <a:t>记录当前搜索到的叶结点的最大准则函数值（界限</a:t>
            </a:r>
            <a:r>
              <a:rPr lang="en-US" altLang="zh-CN" sz="2400" b="1" dirty="0">
                <a:latin typeface="宋体" panose="02010600030101010101" pitchFamily="2" charset="-122"/>
                <a:ea typeface="宋体" panose="02010600030101010101" pitchFamily="2" charset="-122"/>
              </a:rPr>
              <a:t>B</a:t>
            </a:r>
            <a:r>
              <a:rPr lang="zh-CN" altLang="en-US" sz="2400" b="1" dirty="0">
                <a:latin typeface="宋体" panose="02010600030101010101" pitchFamily="2" charset="-122"/>
                <a:ea typeface="宋体" panose="02010600030101010101" pitchFamily="2" charset="-122"/>
              </a:rPr>
              <a:t>），初值置</a:t>
            </a:r>
            <a:r>
              <a:rPr lang="en-US" altLang="zh-CN" sz="2400" b="1" dirty="0">
                <a:latin typeface="宋体" panose="02010600030101010101" pitchFamily="2" charset="-122"/>
                <a:ea typeface="宋体" panose="02010600030101010101" pitchFamily="2" charset="-122"/>
              </a:rPr>
              <a:t>0</a:t>
            </a:r>
          </a:p>
          <a:p>
            <a:pPr>
              <a:lnSpc>
                <a:spcPct val="150000"/>
              </a:lnSpc>
              <a:spcBef>
                <a:spcPts val="0"/>
              </a:spcBef>
              <a:buFont typeface="Wingdings" pitchFamily="2" charset="2"/>
              <a:buChar char="l"/>
            </a:pPr>
            <a:r>
              <a:rPr lang="zh-CN" altLang="en-US" sz="2400" b="1" dirty="0">
                <a:latin typeface="宋体" panose="02010600030101010101" pitchFamily="2" charset="-122"/>
                <a:ea typeface="宋体" panose="02010600030101010101" pitchFamily="2" charset="-122"/>
              </a:rPr>
              <a:t>从右侧开始搜索	</a:t>
            </a:r>
            <a:endParaRPr lang="zh-CN" altLang="en-US"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28</a:t>
            </a:fld>
            <a:endParaRPr lang="en-US" altLang="zh-CN" dirty="0"/>
          </a:p>
        </p:txBody>
      </p:sp>
      <p:sp>
        <p:nvSpPr>
          <p:cNvPr id="5" name="Rectangle 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4517719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2"/>
          <p:cNvSpPr>
            <a:spLocks noGrp="1" noChangeArrowheads="1"/>
          </p:cNvSpPr>
          <p:nvPr>
            <p:ph idx="1"/>
          </p:nvPr>
        </p:nvSpPr>
        <p:spPr>
          <a:solidFill>
            <a:srgbClr val="FFFFFF"/>
          </a:solidFill>
        </p:spPr>
        <p:txBody>
          <a:bodyPr/>
          <a:lstStyle/>
          <a:p>
            <a:pPr algn="ctr">
              <a:lnSpc>
                <a:spcPct val="110000"/>
              </a:lnSpc>
              <a:buFont typeface="Wingdings" pitchFamily="2" charset="2"/>
              <a:buNone/>
            </a:pPr>
            <a:r>
              <a:rPr lang="en-US" altLang="zh-CN" sz="2000" b="1">
                <a:latin typeface="仿宋_GB2312" pitchFamily="49" charset="-122"/>
                <a:ea typeface="仿宋_GB2312" pitchFamily="49" charset="-122"/>
              </a:rPr>
              <a:t>6</a:t>
            </a:r>
            <a:r>
              <a:rPr lang="zh-CN" altLang="en-US" sz="2000" b="1">
                <a:latin typeface="仿宋_GB2312" pitchFamily="49" charset="-122"/>
                <a:ea typeface="仿宋_GB2312" pitchFamily="49" charset="-122"/>
              </a:rPr>
              <a:t>选</a:t>
            </a:r>
            <a:r>
              <a:rPr lang="en-US" altLang="zh-CN" sz="2000" b="1">
                <a:latin typeface="仿宋_GB2312" pitchFamily="49" charset="-122"/>
                <a:ea typeface="仿宋_GB2312" pitchFamily="49" charset="-122"/>
              </a:rPr>
              <a:t>2</a:t>
            </a:r>
            <a:r>
              <a:rPr lang="zh-CN" altLang="en-US" sz="2000" b="1">
                <a:latin typeface="仿宋_GB2312" pitchFamily="49" charset="-122"/>
                <a:ea typeface="仿宋_GB2312" pitchFamily="49" charset="-122"/>
              </a:rPr>
              <a:t>的特征选择问题</a:t>
            </a:r>
          </a:p>
          <a:p>
            <a:pPr algn="just">
              <a:lnSpc>
                <a:spcPct val="110000"/>
              </a:lnSpc>
              <a:buFont typeface="Wingdings" pitchFamily="2" charset="2"/>
              <a:buNone/>
            </a:pPr>
            <a:r>
              <a:rPr lang="zh-CN" altLang="en-US" sz="2000" b="1">
                <a:latin typeface="仿宋_GB2312" pitchFamily="49" charset="-122"/>
                <a:ea typeface="仿宋_GB2312" pitchFamily="49" charset="-122"/>
              </a:rPr>
              <a:t>             </a:t>
            </a:r>
            <a:r>
              <a:rPr lang="en-US" altLang="zh-CN" sz="2000" b="1">
                <a:latin typeface="仿宋_GB2312" pitchFamily="49" charset="-122"/>
                <a:ea typeface="仿宋_GB2312" pitchFamily="49" charset="-122"/>
              </a:rPr>
              <a:t>(a)</a:t>
            </a:r>
            <a:r>
              <a:rPr lang="zh-CN" altLang="en-US" sz="2000" b="1">
                <a:latin typeface="仿宋_GB2312" pitchFamily="49" charset="-122"/>
                <a:ea typeface="仿宋_GB2312" pitchFamily="49" charset="-122"/>
              </a:rPr>
              <a:t>搜索树    </a:t>
            </a:r>
            <a:r>
              <a:rPr lang="en-US" altLang="zh-CN" sz="2000" b="1">
                <a:latin typeface="仿宋_GB2312" pitchFamily="49" charset="-122"/>
                <a:ea typeface="仿宋_GB2312" pitchFamily="49" charset="-122"/>
              </a:rPr>
              <a:t>(b)</a:t>
            </a:r>
            <a:r>
              <a:rPr lang="zh-CN" altLang="en-US" sz="2000" b="1">
                <a:latin typeface="仿宋_GB2312" pitchFamily="49" charset="-122"/>
                <a:ea typeface="仿宋_GB2312" pitchFamily="49" charset="-122"/>
              </a:rPr>
              <a:t>搜索回溯示意图</a:t>
            </a:r>
            <a:endParaRPr lang="zh-CN" altLang="en-US" smtClean="0">
              <a:latin typeface="仿宋_GB2312" pitchFamily="49" charset="-122"/>
              <a:ea typeface="仿宋_GB2312" pitchFamily="49" charset="-122"/>
            </a:endParaRPr>
          </a:p>
        </p:txBody>
      </p:sp>
      <p:sp>
        <p:nvSpPr>
          <p:cNvPr id="28676" name="Text Box 4"/>
          <p:cNvSpPr txBox="1">
            <a:spLocks noChangeArrowheads="1"/>
          </p:cNvSpPr>
          <p:nvPr/>
        </p:nvSpPr>
        <p:spPr bwMode="auto">
          <a:xfrm>
            <a:off x="7895604" y="260649"/>
            <a:ext cx="1728788" cy="461665"/>
          </a:xfrm>
          <a:prstGeom prst="rect">
            <a:avLst/>
          </a:prstGeom>
          <a:noFill/>
          <a:ln w="9525">
            <a:noFill/>
            <a:miter lim="800000"/>
            <a:headEnd/>
            <a:tailEnd/>
          </a:ln>
        </p:spPr>
        <p:txBody>
          <a:bodyPr>
            <a:spAutoFit/>
          </a:bodyPr>
          <a:lstStyle/>
          <a:p>
            <a:pPr>
              <a:spcBef>
                <a:spcPct val="50000"/>
              </a:spcBef>
            </a:pPr>
            <a:r>
              <a:rPr lang="en-US" altLang="zh-CN" sz="2400" b="1" dirty="0"/>
              <a:t>BAB</a:t>
            </a:r>
            <a:r>
              <a:rPr lang="zh-CN" altLang="en-US" sz="2400" b="1" dirty="0"/>
              <a:t>算法</a:t>
            </a:r>
          </a:p>
        </p:txBody>
      </p:sp>
      <p:graphicFrame>
        <p:nvGraphicFramePr>
          <p:cNvPr id="28674" name="Object 2"/>
          <p:cNvGraphicFramePr>
            <a:graphicFrameLocks noChangeAspect="1"/>
          </p:cNvGraphicFramePr>
          <p:nvPr/>
        </p:nvGraphicFramePr>
        <p:xfrm>
          <a:off x="2362200" y="1000125"/>
          <a:ext cx="7543800" cy="3403600"/>
        </p:xfrm>
        <a:graphic>
          <a:graphicData uri="http://schemas.openxmlformats.org/presentationml/2006/ole">
            <mc:AlternateContent xmlns:mc="http://schemas.openxmlformats.org/markup-compatibility/2006">
              <mc:Choice xmlns:v="urn:schemas-microsoft-com:vml" Requires="v">
                <p:oleObj spid="_x0000_s206915" name="Visio" r:id="rId4" imgW="5050536" imgH="1850136" progId="Visio.Drawing.11">
                  <p:embed/>
                </p:oleObj>
              </mc:Choice>
              <mc:Fallback>
                <p:oleObj name="Visio" r:id="rId4" imgW="5050536" imgH="1850136" progId="Visio.Drawing.11">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1000125"/>
                        <a:ext cx="7543800" cy="3403600"/>
                      </a:xfrm>
                      <a:prstGeom prst="rect">
                        <a:avLst/>
                      </a:prstGeom>
                      <a:solidFill>
                        <a:srgbClr val="FFEF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2"/>
          <p:cNvSpPr>
            <a:spLocks noChangeArrowheads="1"/>
          </p:cNvSpPr>
          <p:nvPr/>
        </p:nvSpPr>
        <p:spPr bwMode="auto">
          <a:xfrm>
            <a:off x="2207568" y="4941168"/>
            <a:ext cx="8135938" cy="1440394"/>
          </a:xfrm>
          <a:prstGeom prst="rect">
            <a:avLst/>
          </a:prstGeom>
          <a:noFill/>
          <a:ln w="9525">
            <a:noFill/>
            <a:miter lim="800000"/>
            <a:headEnd/>
            <a:tailEnd/>
          </a:ln>
        </p:spPr>
        <p:txBody>
          <a:bodyPr lIns="0" tIns="0" rIns="0" bIns="0">
            <a:spAutoFit/>
          </a:bodyPr>
          <a:lstStyle/>
          <a:p>
            <a:pPr indent="623888">
              <a:lnSpc>
                <a:spcPct val="130000"/>
              </a:lnSpc>
            </a:pPr>
            <a:r>
              <a:rPr lang="zh-CN" altLang="en-US" sz="2400" dirty="0">
                <a:latin typeface="宋体" panose="02010600030101010101" pitchFamily="2" charset="-122"/>
                <a:ea typeface="宋体" panose="02010600030101010101" pitchFamily="2" charset="-122"/>
              </a:rPr>
              <a:t>树的每个节点表示一种特征组合，树的每一级各节点表示从其父节点的特征组合中再去掉一个特征后的特征组合，其标号</a:t>
            </a:r>
            <a:r>
              <a:rPr lang="en-US" altLang="zh-CN" sz="2400" i="1"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表示去掉的特征是</a:t>
            </a:r>
            <a:r>
              <a:rPr lang="en-US" altLang="zh-CN" sz="2400" i="1" dirty="0" err="1">
                <a:latin typeface="宋体" panose="02010600030101010101" pitchFamily="2" charset="-122"/>
                <a:ea typeface="宋体" panose="02010600030101010101" pitchFamily="2" charset="-122"/>
              </a:rPr>
              <a:t>x</a:t>
            </a:r>
            <a:r>
              <a:rPr lang="en-US" altLang="zh-CN" sz="2400" i="1" baseline="-25000" dirty="0" err="1">
                <a:latin typeface="宋体" panose="02010600030101010101" pitchFamily="2" charset="-122"/>
                <a:ea typeface="宋体" panose="02010600030101010101" pitchFamily="2" charset="-122"/>
              </a:rPr>
              <a:t>k</a:t>
            </a:r>
            <a:r>
              <a:rPr lang="en-US" altLang="zh-CN" sz="2400" i="1" baseline="-250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p:txBody>
      </p:sp>
      <p:sp>
        <p:nvSpPr>
          <p:cNvPr id="9" name="椭圆 8"/>
          <p:cNvSpPr>
            <a:spLocks noChangeArrowheads="1"/>
          </p:cNvSpPr>
          <p:nvPr/>
        </p:nvSpPr>
        <p:spPr bwMode="auto">
          <a:xfrm>
            <a:off x="5095876" y="2214564"/>
            <a:ext cx="500063" cy="428625"/>
          </a:xfrm>
          <a:prstGeom prst="ellipse">
            <a:avLst/>
          </a:prstGeom>
          <a:noFill/>
          <a:ln w="28575" cap="sq" algn="ctr">
            <a:solidFill>
              <a:srgbClr val="FF0000"/>
            </a:solidFill>
            <a:round/>
            <a:headEnd type="none" w="sm" len="sm"/>
            <a:tailEnd type="none" w="sm" len="sm"/>
          </a:ln>
        </p:spPr>
        <p:txBody>
          <a:bodyPr wrap="none"/>
          <a:lstStyle/>
          <a:p>
            <a:endParaRPr lang="zh-CN" altLang="en-US"/>
          </a:p>
        </p:txBody>
      </p:sp>
      <p:sp>
        <p:nvSpPr>
          <p:cNvPr id="12" name="标题 1"/>
          <p:cNvSpPr>
            <a:spLocks noGrp="1"/>
          </p:cNvSpPr>
          <p:nvPr>
            <p:ph type="title"/>
          </p:nvPr>
        </p:nvSpPr>
        <p:spPr>
          <a:xfrm>
            <a:off x="1828800" y="152401"/>
            <a:ext cx="6172200" cy="563563"/>
          </a:xfrm>
        </p:spPr>
        <p:txBody>
          <a:bodyPr/>
          <a:lstStyle/>
          <a:p>
            <a:r>
              <a:rPr lang="en-US" altLang="zh-CN" sz="2800" dirty="0" smtClean="0"/>
              <a:t>5.2 </a:t>
            </a:r>
            <a:r>
              <a:rPr lang="zh-CN" altLang="en-US" sz="2800" dirty="0"/>
              <a:t>特征选择的最优搜索方法</a:t>
            </a:r>
          </a:p>
        </p:txBody>
      </p:sp>
      <p:sp>
        <p:nvSpPr>
          <p:cNvPr id="13" name="灯片编号占位符 12"/>
          <p:cNvSpPr>
            <a:spLocks noGrp="1"/>
          </p:cNvSpPr>
          <p:nvPr>
            <p:ph type="sldNum" sz="quarter" idx="11"/>
          </p:nvPr>
        </p:nvSpPr>
        <p:spPr/>
        <p:txBody>
          <a:bodyPr/>
          <a:lstStyle/>
          <a:p>
            <a:pPr>
              <a:defRPr/>
            </a:pPr>
            <a:fld id="{31E287EE-1289-4991-82CE-EFE584F53F4F}" type="slidenum">
              <a:rPr lang="en-US" altLang="zh-CN" smtClean="0"/>
              <a:pPr>
                <a:defRPr/>
              </a:pPr>
              <a:t>29</a:t>
            </a:fld>
            <a:endParaRPr lang="en-US" altLang="zh-CN"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28800" y="1066800"/>
            <a:ext cx="8839200" cy="4882480"/>
          </a:xfrm>
        </p:spPr>
        <p:txBody>
          <a:bodyPr/>
          <a:lstStyle/>
          <a:p>
            <a:pPr marL="0" indent="0">
              <a:buNone/>
            </a:pPr>
            <a:endParaRPr lang="zh-CN" altLang="en-US" dirty="0"/>
          </a:p>
          <a:p>
            <a:pPr marL="0" indent="0">
              <a:buNone/>
            </a:pPr>
            <a:endParaRPr lang="zh-CN" altLang="en-US" dirty="0"/>
          </a:p>
          <a:p>
            <a:pPr marL="0" indent="0">
              <a:buNone/>
            </a:pPr>
            <a:endParaRPr lang="zh-CN" altLang="en-US" dirty="0"/>
          </a:p>
          <a:p>
            <a:pPr marL="0" indent="0">
              <a:buNone/>
            </a:pPr>
            <a:endParaRPr lang="zh-CN" altLang="en-US" dirty="0"/>
          </a:p>
          <a:p>
            <a:pPr marL="0" indent="0">
              <a:buNone/>
            </a:pPr>
            <a:endParaRPr lang="zh-CN" altLang="en-US" dirty="0"/>
          </a:p>
          <a:p>
            <a:pPr marL="0" indent="0">
              <a:lnSpc>
                <a:spcPct val="150000"/>
              </a:lnSpc>
              <a:spcBef>
                <a:spcPts val="0"/>
              </a:spcBef>
              <a:buNone/>
            </a:pPr>
            <a:r>
              <a:rPr lang="zh-CN" altLang="en-US" sz="2000" b="1" dirty="0">
                <a:latin typeface="宋体" pitchFamily="2" charset="-122"/>
                <a:ea typeface="宋体" pitchFamily="2" charset="-122"/>
              </a:rPr>
              <a:t>样本：即一组特征组成的向量</a:t>
            </a:r>
          </a:p>
          <a:p>
            <a:pPr marL="0" indent="0">
              <a:lnSpc>
                <a:spcPct val="150000"/>
              </a:lnSpc>
              <a:spcBef>
                <a:spcPts val="0"/>
              </a:spcBef>
              <a:buNone/>
            </a:pPr>
            <a:r>
              <a:rPr lang="zh-CN" altLang="en-US" sz="2000" b="1" dirty="0">
                <a:latin typeface="宋体" pitchFamily="2" charset="-122"/>
                <a:ea typeface="宋体" pitchFamily="2" charset="-122"/>
              </a:rPr>
              <a:t>特征：对事物的观测或其某种运算，用于分类</a:t>
            </a:r>
          </a:p>
          <a:p>
            <a:pPr marL="0" indent="0">
              <a:lnSpc>
                <a:spcPct val="150000"/>
              </a:lnSpc>
              <a:spcBef>
                <a:spcPts val="0"/>
              </a:spcBef>
              <a:buNone/>
            </a:pP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模式识别系统的性能非常依赖于特征     </a:t>
            </a:r>
          </a:p>
          <a:p>
            <a:pPr marL="0" indent="0">
              <a:lnSpc>
                <a:spcPct val="150000"/>
              </a:lnSpc>
              <a:spcBef>
                <a:spcPts val="0"/>
              </a:spcBef>
              <a:buNone/>
            </a:pPr>
            <a:r>
              <a:rPr lang="zh-CN" altLang="en-US" sz="2000" b="1" dirty="0">
                <a:latin typeface="宋体" pitchFamily="2" charset="-122"/>
                <a:ea typeface="宋体" pitchFamily="2" charset="-122"/>
              </a:rPr>
              <a:t>本章只讨论定量的实数特征 </a:t>
            </a:r>
          </a:p>
          <a:p>
            <a:pPr marL="0" indent="0">
              <a:buNone/>
            </a:pPr>
            <a:endParaRPr lang="zh-CN" altLang="en-US" dirty="0"/>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3</a:t>
            </a:fld>
            <a:endParaRPr lang="en-US" altLang="zh-CN" dirty="0"/>
          </a:p>
        </p:txBody>
      </p:sp>
      <p:sp>
        <p:nvSpPr>
          <p:cNvPr id="5" name="标题 1"/>
          <p:cNvSpPr>
            <a:spLocks noGrp="1"/>
          </p:cNvSpPr>
          <p:nvPr>
            <p:ph type="title"/>
          </p:nvPr>
        </p:nvSpPr>
        <p:spPr/>
        <p:txBody>
          <a:bodyPr/>
          <a:lstStyle/>
          <a:p>
            <a:r>
              <a:rPr lang="zh-CN" altLang="en-US" dirty="0" smtClean="0"/>
              <a:t>引言</a:t>
            </a:r>
            <a:r>
              <a:rPr lang="en-US" altLang="zh-CN" dirty="0" smtClean="0"/>
              <a:t>Introduction</a:t>
            </a:r>
            <a:endParaRPr lang="zh-CN" altLang="en-US" dirty="0"/>
          </a:p>
        </p:txBody>
      </p:sp>
      <p:pic>
        <p:nvPicPr>
          <p:cNvPr id="34818" name="Picture 2" descr="prdiagram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5521" y="1196752"/>
            <a:ext cx="5521669" cy="2397836"/>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7317614" y="5629314"/>
            <a:ext cx="3456384" cy="646331"/>
          </a:xfrm>
          <a:prstGeom prst="rect">
            <a:avLst/>
          </a:prstGeom>
        </p:spPr>
        <p:txBody>
          <a:bodyPr wrap="square">
            <a:spAutoFit/>
          </a:bodyPr>
          <a:lstStyle/>
          <a:p>
            <a:r>
              <a:rPr lang="zh-CN" altLang="en-US" dirty="0" smtClean="0"/>
              <a:t>全局特征：颜色</a:t>
            </a:r>
            <a:r>
              <a:rPr lang="zh-CN" altLang="en-US" dirty="0"/>
              <a:t>、纹理和</a:t>
            </a:r>
            <a:r>
              <a:rPr lang="zh-CN" altLang="en-US" dirty="0" smtClean="0"/>
              <a:t>形状</a:t>
            </a:r>
            <a:endParaRPr lang="en-US" altLang="zh-CN" dirty="0" smtClean="0"/>
          </a:p>
          <a:p>
            <a:r>
              <a:rPr lang="zh-CN" altLang="en-US" dirty="0" smtClean="0"/>
              <a:t>局部特征：SURF、HOG、LBP</a:t>
            </a:r>
            <a:endParaRPr lang="zh-CN" altLang="en-US" dirty="0"/>
          </a:p>
        </p:txBody>
      </p:sp>
      <p:pic>
        <p:nvPicPr>
          <p:cNvPr id="7" name="图片 6"/>
          <p:cNvPicPr>
            <a:picLocks noChangeAspect="1"/>
          </p:cNvPicPr>
          <p:nvPr/>
        </p:nvPicPr>
        <p:blipFill>
          <a:blip r:embed="rId3"/>
          <a:stretch>
            <a:fillRect/>
          </a:stretch>
        </p:blipFill>
        <p:spPr>
          <a:xfrm>
            <a:off x="7389622" y="1066801"/>
            <a:ext cx="2800370" cy="4548221"/>
          </a:xfrm>
          <a:prstGeom prst="rect">
            <a:avLst/>
          </a:prstGeom>
        </p:spPr>
      </p:pic>
    </p:spTree>
    <p:extLst>
      <p:ext uri="{BB962C8B-B14F-4D97-AF65-F5344CB8AC3E}">
        <p14:creationId xmlns:p14="http://schemas.microsoft.com/office/powerpoint/2010/main" val="20381505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Rectangle 2"/>
          <p:cNvSpPr>
            <a:spLocks noGrp="1" noChangeArrowheads="1"/>
          </p:cNvSpPr>
          <p:nvPr>
            <p:ph type="body" idx="1"/>
          </p:nvPr>
        </p:nvSpPr>
        <p:spPr>
          <a:xfrm>
            <a:off x="1755895" y="4478724"/>
            <a:ext cx="8702352" cy="914400"/>
          </a:xfrm>
          <a:solidFill>
            <a:srgbClr val="FFFFFF"/>
          </a:solidFill>
        </p:spPr>
        <p:txBody>
          <a:bodyPr/>
          <a:lstStyle/>
          <a:p>
            <a:pPr algn="ctr">
              <a:lnSpc>
                <a:spcPct val="110000"/>
              </a:lnSpc>
              <a:buFont typeface="Wingdings" pitchFamily="2" charset="2"/>
              <a:buNone/>
            </a:pPr>
            <a:r>
              <a:rPr lang="en-US" altLang="zh-CN" sz="2000" dirty="0">
                <a:latin typeface="仿宋_GB2312" pitchFamily="49" charset="-122"/>
                <a:ea typeface="仿宋_GB2312" pitchFamily="49" charset="-122"/>
              </a:rPr>
              <a:t>6</a:t>
            </a:r>
            <a:r>
              <a:rPr lang="zh-CN" altLang="en-US" sz="2000" dirty="0">
                <a:latin typeface="仿宋_GB2312" pitchFamily="49" charset="-122"/>
                <a:ea typeface="仿宋_GB2312" pitchFamily="49" charset="-122"/>
              </a:rPr>
              <a:t>选</a:t>
            </a:r>
            <a:r>
              <a:rPr lang="en-US" altLang="zh-CN" sz="2000" dirty="0">
                <a:latin typeface="仿宋_GB2312" pitchFamily="49" charset="-122"/>
                <a:ea typeface="仿宋_GB2312" pitchFamily="49" charset="-122"/>
              </a:rPr>
              <a:t>2</a:t>
            </a:r>
            <a:r>
              <a:rPr lang="zh-CN" altLang="en-US" sz="2000" dirty="0">
                <a:latin typeface="仿宋_GB2312" pitchFamily="49" charset="-122"/>
                <a:ea typeface="仿宋_GB2312" pitchFamily="49" charset="-122"/>
              </a:rPr>
              <a:t>的特征选择问题</a:t>
            </a:r>
          </a:p>
          <a:p>
            <a:pPr algn="just">
              <a:lnSpc>
                <a:spcPct val="110000"/>
              </a:lnSpc>
              <a:buNone/>
            </a:pPr>
            <a:r>
              <a:rPr lang="zh-CN" altLang="en-US" sz="2000" dirty="0">
                <a:latin typeface="仿宋_GB2312" pitchFamily="49" charset="-122"/>
                <a:ea typeface="仿宋_GB2312" pitchFamily="49" charset="-122"/>
              </a:rPr>
              <a:t> </a:t>
            </a:r>
            <a:r>
              <a:rPr lang="en-US" altLang="zh-CN" sz="2000" dirty="0">
                <a:latin typeface="仿宋_GB2312" pitchFamily="49" charset="-122"/>
                <a:ea typeface="仿宋_GB2312" pitchFamily="49" charset="-122"/>
              </a:rPr>
              <a:t>(a)</a:t>
            </a:r>
            <a:r>
              <a:rPr lang="zh-CN" altLang="en-US" sz="2000" dirty="0">
                <a:latin typeface="仿宋_GB2312" pitchFamily="49" charset="-122"/>
                <a:ea typeface="仿宋_GB2312" pitchFamily="49" charset="-122"/>
              </a:rPr>
              <a:t>搜索树</a:t>
            </a:r>
            <a:r>
              <a:rPr lang="en-US" altLang="zh-CN" sz="2000" dirty="0">
                <a:latin typeface="仿宋_GB2312" pitchFamily="49" charset="-122"/>
                <a:ea typeface="仿宋_GB2312" pitchFamily="49" charset="-122"/>
              </a:rPr>
              <a:t>(Search tree)</a:t>
            </a:r>
            <a:r>
              <a:rPr lang="zh-CN" altLang="en-US" sz="2000" dirty="0">
                <a:latin typeface="仿宋_GB2312" pitchFamily="49" charset="-122"/>
                <a:ea typeface="仿宋_GB2312" pitchFamily="49" charset="-122"/>
              </a:rPr>
              <a:t> </a:t>
            </a:r>
            <a:r>
              <a:rPr lang="en-US" altLang="zh-CN" sz="2000" dirty="0">
                <a:latin typeface="仿宋_GB2312" pitchFamily="49" charset="-122"/>
                <a:ea typeface="仿宋_GB2312" pitchFamily="49" charset="-122"/>
              </a:rPr>
              <a:t>(b)</a:t>
            </a:r>
            <a:r>
              <a:rPr lang="zh-CN" altLang="en-US" sz="2000" dirty="0">
                <a:latin typeface="仿宋_GB2312" pitchFamily="49" charset="-122"/>
                <a:ea typeface="仿宋_GB2312" pitchFamily="49" charset="-122"/>
              </a:rPr>
              <a:t>搜索回溯示意图</a:t>
            </a:r>
            <a:r>
              <a:rPr lang="en-US" altLang="zh-CN" sz="2000" dirty="0">
                <a:latin typeface="宋体" panose="02010600030101010101" pitchFamily="2" charset="-122"/>
                <a:ea typeface="宋体" panose="02010600030101010101" pitchFamily="2" charset="-122"/>
              </a:rPr>
              <a:t>(search with backtracking)</a:t>
            </a:r>
            <a:endParaRPr lang="zh-CN" altLang="en-US" dirty="0" smtClean="0">
              <a:latin typeface="宋体" panose="02010600030101010101" pitchFamily="2" charset="-122"/>
              <a:ea typeface="宋体" panose="02010600030101010101" pitchFamily="2" charset="-122"/>
            </a:endParaRPr>
          </a:p>
        </p:txBody>
      </p:sp>
      <p:graphicFrame>
        <p:nvGraphicFramePr>
          <p:cNvPr id="29698" name="Object 2"/>
          <p:cNvGraphicFramePr>
            <a:graphicFrameLocks noChangeAspect="1"/>
          </p:cNvGraphicFramePr>
          <p:nvPr/>
        </p:nvGraphicFramePr>
        <p:xfrm>
          <a:off x="2362200" y="1000125"/>
          <a:ext cx="7543800" cy="3403600"/>
        </p:xfrm>
        <a:graphic>
          <a:graphicData uri="http://schemas.openxmlformats.org/presentationml/2006/ole">
            <mc:AlternateContent xmlns:mc="http://schemas.openxmlformats.org/markup-compatibility/2006">
              <mc:Choice xmlns:v="urn:schemas-microsoft-com:vml" Requires="v">
                <p:oleObj spid="_x0000_s208004" name="Visio" r:id="rId4" imgW="5050536" imgH="1850136" progId="Visio.Drawing.11">
                  <p:embed/>
                </p:oleObj>
              </mc:Choice>
              <mc:Fallback>
                <p:oleObj name="Visio" r:id="rId4" imgW="5050536" imgH="1850136" progId="Visio.Drawing.11">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1000125"/>
                        <a:ext cx="7543800" cy="3403600"/>
                      </a:xfrm>
                      <a:prstGeom prst="rect">
                        <a:avLst/>
                      </a:prstGeom>
                      <a:solidFill>
                        <a:srgbClr val="FFEF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6"/>
          <p:cNvGrpSpPr>
            <a:grpSpLocks/>
          </p:cNvGrpSpPr>
          <p:nvPr/>
        </p:nvGrpSpPr>
        <p:grpSpPr bwMode="auto">
          <a:xfrm>
            <a:off x="1809751" y="5357814"/>
            <a:ext cx="8494713" cy="1493837"/>
            <a:chOff x="385" y="2075"/>
            <a:chExt cx="5126" cy="941"/>
          </a:xfrm>
        </p:grpSpPr>
        <p:sp>
          <p:nvSpPr>
            <p:cNvPr id="29706" name="Rectangle 7"/>
            <p:cNvSpPr>
              <a:spLocks noChangeArrowheads="1"/>
            </p:cNvSpPr>
            <p:nvPr/>
          </p:nvSpPr>
          <p:spPr bwMode="auto">
            <a:xfrm>
              <a:off x="385" y="2075"/>
              <a:ext cx="5126" cy="907"/>
            </a:xfrm>
            <a:prstGeom prst="rect">
              <a:avLst/>
            </a:prstGeom>
            <a:solidFill>
              <a:schemeClr val="bg1"/>
            </a:solidFill>
            <a:ln w="9525">
              <a:noFill/>
              <a:miter lim="800000"/>
              <a:headEnd/>
              <a:tailEnd/>
            </a:ln>
          </p:spPr>
          <p:txBody>
            <a:bodyPr lIns="0" tIns="0" rIns="0" bIns="0">
              <a:spAutoFit/>
            </a:bodyPr>
            <a:lstStyle/>
            <a:p>
              <a:pPr indent="536575">
                <a:lnSpc>
                  <a:spcPct val="130000"/>
                </a:lnSpc>
              </a:pPr>
              <a:r>
                <a:rPr lang="zh-CN" altLang="en-US" sz="2400" dirty="0">
                  <a:latin typeface="宋体" panose="02010600030101010101" pitchFamily="2" charset="-122"/>
                  <a:ea typeface="宋体" panose="02010600030101010101" pitchFamily="2" charset="-122"/>
                </a:rPr>
                <a:t>由于每一级只舍弃一个特征，因此整个搜索树除根节点的</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级外，还需要</a:t>
              </a:r>
              <a:r>
                <a:rPr lang="en-US" altLang="zh-CN" sz="2400" i="1" dirty="0">
                  <a:latin typeface="宋体" panose="02010600030101010101" pitchFamily="2" charset="-122"/>
                  <a:ea typeface="宋体" panose="02010600030101010101" pitchFamily="2" charset="-122"/>
                </a:rPr>
                <a:t>n-d </a:t>
              </a:r>
              <a:r>
                <a:rPr lang="zh-CN" altLang="en-US" sz="2400" dirty="0">
                  <a:latin typeface="宋体" panose="02010600030101010101" pitchFamily="2" charset="-122"/>
                  <a:ea typeface="宋体" panose="02010600030101010101" pitchFamily="2" charset="-122"/>
                </a:rPr>
                <a:t>级，即全树有</a:t>
              </a:r>
              <a:r>
                <a:rPr lang="en-US" altLang="zh-CN" sz="2400" i="1" dirty="0">
                  <a:latin typeface="宋体" panose="02010600030101010101" pitchFamily="2" charset="-122"/>
                  <a:ea typeface="宋体" panose="02010600030101010101" pitchFamily="2" charset="-122"/>
                </a:rPr>
                <a:t>n-d </a:t>
              </a:r>
              <a:r>
                <a:rPr lang="zh-CN" altLang="en-US" sz="2400" dirty="0">
                  <a:latin typeface="宋体" panose="02010600030101010101" pitchFamily="2" charset="-122"/>
                  <a:ea typeface="宋体" panose="02010600030101010101" pitchFamily="2" charset="-122"/>
                </a:rPr>
                <a:t>级。在</a:t>
              </a:r>
              <a:r>
                <a:rPr lang="en-US" altLang="zh-CN" sz="2400" dirty="0">
                  <a:latin typeface="宋体" panose="02010600030101010101" pitchFamily="2" charset="-122"/>
                  <a:ea typeface="宋体" panose="02010600030101010101" pitchFamily="2" charset="-122"/>
                </a:rPr>
                <a:t>6</a:t>
              </a:r>
              <a:r>
                <a:rPr lang="zh-CN" altLang="en-US" sz="2400" dirty="0">
                  <a:latin typeface="宋体" panose="02010600030101010101" pitchFamily="2" charset="-122"/>
                  <a:ea typeface="宋体" panose="02010600030101010101" pitchFamily="2" charset="-122"/>
                </a:rPr>
                <a:t>个特征中选</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个，故整个搜索树需要</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级，第</a:t>
              </a:r>
              <a:r>
                <a:rPr lang="en-US" altLang="zh-CN" sz="2400" i="1" dirty="0">
                  <a:latin typeface="宋体" panose="02010600030101010101" pitchFamily="2" charset="-122"/>
                  <a:ea typeface="宋体" panose="02010600030101010101" pitchFamily="2" charset="-122"/>
                </a:rPr>
                <a:t>n-d </a:t>
              </a:r>
              <a:r>
                <a:rPr lang="zh-CN" altLang="en-US" sz="2400" dirty="0">
                  <a:latin typeface="宋体" panose="02010600030101010101" pitchFamily="2" charset="-122"/>
                  <a:ea typeface="宋体" panose="02010600030101010101" pitchFamily="2" charset="-122"/>
                </a:rPr>
                <a:t>级是叶节点，共有叶节点    个。</a:t>
              </a:r>
              <a:endParaRPr lang="en-US" altLang="zh-CN" sz="2400" dirty="0">
                <a:latin typeface="宋体" panose="02010600030101010101" pitchFamily="2" charset="-122"/>
                <a:ea typeface="宋体" panose="02010600030101010101" pitchFamily="2" charset="-122"/>
              </a:endParaRPr>
            </a:p>
          </p:txBody>
        </p:sp>
        <p:graphicFrame>
          <p:nvGraphicFramePr>
            <p:cNvPr id="29699" name="Object 3"/>
            <p:cNvGraphicFramePr>
              <a:graphicFrameLocks noChangeAspect="1"/>
            </p:cNvGraphicFramePr>
            <p:nvPr>
              <p:extLst>
                <p:ext uri="{D42A27DB-BD31-4B8C-83A1-F6EECF244321}">
                  <p14:modId xmlns:p14="http://schemas.microsoft.com/office/powerpoint/2010/main" val="3165001297"/>
                </p:ext>
              </p:extLst>
            </p:nvPr>
          </p:nvGraphicFramePr>
          <p:xfrm>
            <a:off x="4927" y="2618"/>
            <a:ext cx="365" cy="398"/>
          </p:xfrm>
          <a:graphic>
            <a:graphicData uri="http://schemas.openxmlformats.org/presentationml/2006/ole">
              <mc:AlternateContent xmlns:mc="http://schemas.openxmlformats.org/markup-compatibility/2006">
                <mc:Choice xmlns:v="urn:schemas-microsoft-com:vml" Requires="v">
                  <p:oleObj spid="_x0000_s208005" r:id="rId6" imgW="215713" imgH="241091" progId="Equation.DSMT4">
                    <p:embed/>
                  </p:oleObj>
                </mc:Choice>
                <mc:Fallback>
                  <p:oleObj r:id="rId6" imgW="215713" imgH="241091" progId="Equation.DSMT4">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7" y="2618"/>
                          <a:ext cx="365" cy="3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 name="矩形 14"/>
          <p:cNvSpPr>
            <a:spLocks noChangeArrowheads="1"/>
          </p:cNvSpPr>
          <p:nvPr/>
        </p:nvSpPr>
        <p:spPr bwMode="auto">
          <a:xfrm>
            <a:off x="1738314" y="3929064"/>
            <a:ext cx="517525" cy="369887"/>
          </a:xfrm>
          <a:prstGeom prst="rect">
            <a:avLst/>
          </a:prstGeom>
          <a:noFill/>
          <a:ln w="9525">
            <a:solidFill>
              <a:srgbClr val="FF0000"/>
            </a:solidFill>
            <a:miter lim="800000"/>
            <a:headEnd/>
            <a:tailEnd/>
          </a:ln>
        </p:spPr>
        <p:txBody>
          <a:bodyPr wrap="none">
            <a:spAutoFit/>
          </a:bodyPr>
          <a:lstStyle/>
          <a:p>
            <a:r>
              <a:rPr lang="en-US" altLang="zh-CN" i="1">
                <a:ea typeface="黑体" pitchFamily="49" charset="-122"/>
              </a:rPr>
              <a:t>n-d</a:t>
            </a:r>
            <a:endParaRPr lang="zh-CN" altLang="en-US"/>
          </a:p>
        </p:txBody>
      </p:sp>
      <p:cxnSp>
        <p:nvCxnSpPr>
          <p:cNvPr id="17" name="直接箭头连接符 16"/>
          <p:cNvCxnSpPr>
            <a:cxnSpLocks noChangeShapeType="1"/>
          </p:cNvCxnSpPr>
          <p:nvPr/>
        </p:nvCxnSpPr>
        <p:spPr bwMode="auto">
          <a:xfrm flipV="1">
            <a:off x="2166938" y="3714751"/>
            <a:ext cx="214312" cy="142875"/>
          </a:xfrm>
          <a:prstGeom prst="straightConnector1">
            <a:avLst/>
          </a:prstGeom>
          <a:noFill/>
          <a:ln w="12700" cap="sq" algn="ctr">
            <a:solidFill>
              <a:srgbClr val="FF0066"/>
            </a:solidFill>
            <a:round/>
            <a:headEnd type="none" w="sm" len="sm"/>
            <a:tailEnd type="arrow" w="med" len="med"/>
          </a:ln>
        </p:spPr>
      </p:cxnSp>
      <p:sp>
        <p:nvSpPr>
          <p:cNvPr id="11" name="灯片编号占位符 10"/>
          <p:cNvSpPr>
            <a:spLocks noGrp="1"/>
          </p:cNvSpPr>
          <p:nvPr>
            <p:ph type="sldNum" sz="quarter" idx="11"/>
          </p:nvPr>
        </p:nvSpPr>
        <p:spPr/>
        <p:txBody>
          <a:bodyPr/>
          <a:lstStyle/>
          <a:p>
            <a:pPr>
              <a:defRPr/>
            </a:pPr>
            <a:fld id="{31E287EE-1289-4991-82CE-EFE584F53F4F}" type="slidenum">
              <a:rPr lang="en-US" altLang="zh-CN" smtClean="0"/>
              <a:pPr>
                <a:defRPr/>
              </a:pPr>
              <a:t>30</a:t>
            </a:fld>
            <a:endParaRPr lang="en-US" altLang="zh-CN" dirty="0"/>
          </a:p>
        </p:txBody>
      </p:sp>
      <p:sp>
        <p:nvSpPr>
          <p:cNvPr id="13" name="Text Box 4"/>
          <p:cNvSpPr txBox="1">
            <a:spLocks noChangeArrowheads="1"/>
          </p:cNvSpPr>
          <p:nvPr/>
        </p:nvSpPr>
        <p:spPr bwMode="auto">
          <a:xfrm>
            <a:off x="7895604" y="260649"/>
            <a:ext cx="1728788" cy="461665"/>
          </a:xfrm>
          <a:prstGeom prst="rect">
            <a:avLst/>
          </a:prstGeom>
          <a:noFill/>
          <a:ln w="9525">
            <a:noFill/>
            <a:miter lim="800000"/>
            <a:headEnd/>
            <a:tailEnd/>
          </a:ln>
        </p:spPr>
        <p:txBody>
          <a:bodyPr>
            <a:spAutoFit/>
          </a:bodyPr>
          <a:lstStyle/>
          <a:p>
            <a:pPr>
              <a:spcBef>
                <a:spcPct val="50000"/>
              </a:spcBef>
            </a:pPr>
            <a:r>
              <a:rPr lang="en-US" altLang="zh-CN" sz="2400" b="1" dirty="0"/>
              <a:t>BAB</a:t>
            </a:r>
            <a:r>
              <a:rPr lang="zh-CN" altLang="en-US" sz="2400" b="1" dirty="0"/>
              <a:t>算法</a:t>
            </a:r>
          </a:p>
        </p:txBody>
      </p:sp>
      <p:sp>
        <p:nvSpPr>
          <p:cNvPr id="14" name="标题 1"/>
          <p:cNvSpPr>
            <a:spLocks noGrp="1"/>
          </p:cNvSpPr>
          <p:nvPr>
            <p:ph type="title"/>
          </p:nvPr>
        </p:nvSpPr>
        <p:spPr>
          <a:xfrm>
            <a:off x="1828800" y="152401"/>
            <a:ext cx="6172200" cy="563563"/>
          </a:xfrm>
        </p:spPr>
        <p:txBody>
          <a:bodyPr/>
          <a:lstStyle/>
          <a:p>
            <a:r>
              <a:rPr lang="en-US" altLang="zh-CN" sz="2800" dirty="0" smtClean="0"/>
              <a:t>5.2 </a:t>
            </a:r>
            <a:r>
              <a:rPr lang="zh-CN" altLang="en-US" sz="2800" dirty="0"/>
              <a:t>特征选择的最优搜索方法</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30" name="Rectangle 2"/>
          <p:cNvSpPr>
            <a:spLocks noGrp="1" noChangeArrowheads="1"/>
          </p:cNvSpPr>
          <p:nvPr>
            <p:ph type="body" idx="1"/>
          </p:nvPr>
        </p:nvSpPr>
        <p:spPr>
          <a:xfrm>
            <a:off x="1738313" y="4500564"/>
            <a:ext cx="3662362" cy="357187"/>
          </a:xfrm>
          <a:solidFill>
            <a:srgbClr val="FFFFFF"/>
          </a:solidFill>
        </p:spPr>
        <p:txBody>
          <a:bodyPr/>
          <a:lstStyle/>
          <a:p>
            <a:pPr algn="just">
              <a:lnSpc>
                <a:spcPct val="110000"/>
              </a:lnSpc>
              <a:buFont typeface="Wingdings" pitchFamily="2" charset="2"/>
              <a:buNone/>
            </a:pPr>
            <a:r>
              <a:rPr lang="zh-CN" altLang="en-US" sz="2000" b="1">
                <a:latin typeface="仿宋_GB2312" pitchFamily="49" charset="-122"/>
                <a:ea typeface="仿宋_GB2312" pitchFamily="49" charset="-122"/>
              </a:rPr>
              <a:t>             </a:t>
            </a:r>
            <a:r>
              <a:rPr lang="en-US" altLang="zh-CN" sz="2000" b="1">
                <a:latin typeface="仿宋_GB2312" pitchFamily="49" charset="-122"/>
                <a:ea typeface="仿宋_GB2312" pitchFamily="49" charset="-122"/>
              </a:rPr>
              <a:t>(a)</a:t>
            </a:r>
            <a:r>
              <a:rPr lang="zh-CN" altLang="en-US" sz="2000" b="1">
                <a:latin typeface="仿宋_GB2312" pitchFamily="49" charset="-122"/>
                <a:ea typeface="仿宋_GB2312" pitchFamily="49" charset="-122"/>
              </a:rPr>
              <a:t>搜索树    </a:t>
            </a:r>
            <a:endParaRPr lang="zh-CN" altLang="en-US" smtClean="0">
              <a:latin typeface="仿宋_GB2312" pitchFamily="49" charset="-122"/>
              <a:ea typeface="仿宋_GB2312" pitchFamily="49" charset="-122"/>
            </a:endParaRPr>
          </a:p>
        </p:txBody>
      </p:sp>
      <p:graphicFrame>
        <p:nvGraphicFramePr>
          <p:cNvPr id="30722" name="Object 2"/>
          <p:cNvGraphicFramePr>
            <a:graphicFrameLocks noChangeAspect="1"/>
          </p:cNvGraphicFramePr>
          <p:nvPr/>
        </p:nvGraphicFramePr>
        <p:xfrm>
          <a:off x="1952625" y="1000125"/>
          <a:ext cx="7543800" cy="3403600"/>
        </p:xfrm>
        <a:graphic>
          <a:graphicData uri="http://schemas.openxmlformats.org/presentationml/2006/ole">
            <mc:AlternateContent xmlns:mc="http://schemas.openxmlformats.org/markup-compatibility/2006">
              <mc:Choice xmlns:v="urn:schemas-microsoft-com:vml" Requires="v">
                <p:oleObj spid="_x0000_s209410" name="Visio" r:id="rId4" imgW="5050536" imgH="1850136" progId="Visio.Drawing.11">
                  <p:embed/>
                </p:oleObj>
              </mc:Choice>
              <mc:Fallback>
                <p:oleObj name="Visio" r:id="rId4" imgW="5050536" imgH="1850136" progId="Visio.Drawing.11">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2625" y="1000125"/>
                        <a:ext cx="7543800" cy="3403600"/>
                      </a:xfrm>
                      <a:prstGeom prst="rect">
                        <a:avLst/>
                      </a:prstGeom>
                      <a:solidFill>
                        <a:srgbClr val="FFEF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组合 5"/>
          <p:cNvGrpSpPr>
            <a:grpSpLocks/>
          </p:cNvGrpSpPr>
          <p:nvPr/>
        </p:nvGrpSpPr>
        <p:grpSpPr bwMode="auto">
          <a:xfrm>
            <a:off x="6453189" y="1556792"/>
            <a:ext cx="3857625" cy="740324"/>
            <a:chOff x="1368425" y="1253582"/>
            <a:chExt cx="5949951" cy="740322"/>
          </a:xfrm>
        </p:grpSpPr>
        <p:grpSp>
          <p:nvGrpSpPr>
            <p:cNvPr id="3" name="Group 4"/>
            <p:cNvGrpSpPr>
              <a:grpSpLocks/>
            </p:cNvGrpSpPr>
            <p:nvPr/>
          </p:nvGrpSpPr>
          <p:grpSpPr bwMode="auto">
            <a:xfrm>
              <a:off x="1368425" y="1255716"/>
              <a:ext cx="5949951" cy="738188"/>
              <a:chOff x="862" y="791"/>
              <a:chExt cx="3748" cy="465"/>
            </a:xfrm>
          </p:grpSpPr>
          <p:sp>
            <p:nvSpPr>
              <p:cNvPr id="9" name="Rectangle 5"/>
              <p:cNvSpPr>
                <a:spLocks noChangeArrowheads="1"/>
              </p:cNvSpPr>
              <p:nvPr/>
            </p:nvSpPr>
            <p:spPr bwMode="auto">
              <a:xfrm>
                <a:off x="1345" y="791"/>
                <a:ext cx="3265" cy="465"/>
              </a:xfrm>
              <a:prstGeom prst="rect">
                <a:avLst/>
              </a:prstGeom>
              <a:noFill/>
              <a:ln w="9525">
                <a:noFill/>
                <a:miter lim="800000"/>
                <a:headEnd/>
                <a:tailEnd/>
              </a:ln>
            </p:spPr>
            <p:txBody>
              <a:bodyPr lIns="0" tIns="0" rIns="0" bIns="0">
                <a:spAutoFit/>
              </a:bodyPr>
              <a:lstStyle/>
              <a:p>
                <a:pPr>
                  <a:defRPr/>
                </a:pPr>
                <a:r>
                  <a:rPr lang="zh-CN" altLang="en-US" sz="2400" b="1" dirty="0">
                    <a:latin typeface="楷体_GB2312" pitchFamily="49" charset="-122"/>
                    <a:ea typeface="楷体_GB2312" pitchFamily="49" charset="-122"/>
                  </a:rPr>
                  <a:t>表示特征数目为 </a:t>
                </a:r>
                <a:r>
                  <a:rPr lang="en-US" altLang="zh-CN" sz="2400" b="1" i="1" dirty="0">
                    <a:ea typeface="楷体_GB2312" pitchFamily="49" charset="-122"/>
                  </a:rPr>
                  <a:t> </a:t>
                </a:r>
                <a:r>
                  <a:rPr lang="zh-CN" altLang="en-US" sz="2400" b="1" dirty="0">
                    <a:latin typeface="楷体_GB2312" pitchFamily="49" charset="-122"/>
                    <a:ea typeface="楷体_GB2312" pitchFamily="49" charset="-122"/>
                  </a:rPr>
                  <a:t>的特征集合。</a:t>
                </a:r>
              </a:p>
            </p:txBody>
          </p:sp>
          <p:graphicFrame>
            <p:nvGraphicFramePr>
              <p:cNvPr id="30729" name="Object 9"/>
              <p:cNvGraphicFramePr>
                <a:graphicFrameLocks noChangeAspect="1"/>
              </p:cNvGraphicFramePr>
              <p:nvPr/>
            </p:nvGraphicFramePr>
            <p:xfrm>
              <a:off x="862" y="797"/>
              <a:ext cx="416" cy="362"/>
            </p:xfrm>
            <a:graphic>
              <a:graphicData uri="http://schemas.openxmlformats.org/presentationml/2006/ole">
                <mc:AlternateContent xmlns:mc="http://schemas.openxmlformats.org/markup-compatibility/2006">
                  <mc:Choice xmlns:v="urn:schemas-microsoft-com:vml" Requires="v">
                    <p:oleObj spid="_x0000_s209411" name="公式" r:id="rId6" imgW="203112" imgH="228501" progId="Equation.3">
                      <p:embed/>
                    </p:oleObj>
                  </mc:Choice>
                  <mc:Fallback>
                    <p:oleObj name="公式" r:id="rId6" imgW="203112" imgH="228501"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2" y="797"/>
                            <a:ext cx="416"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0728" name="Object 8"/>
            <p:cNvGraphicFramePr>
              <a:graphicFrameLocks noChangeAspect="1"/>
            </p:cNvGraphicFramePr>
            <p:nvPr/>
          </p:nvGraphicFramePr>
          <p:xfrm>
            <a:off x="5482200" y="1253582"/>
            <a:ext cx="338850" cy="447675"/>
          </p:xfrm>
          <a:graphic>
            <a:graphicData uri="http://schemas.openxmlformats.org/presentationml/2006/ole">
              <mc:AlternateContent xmlns:mc="http://schemas.openxmlformats.org/markup-compatibility/2006">
                <mc:Choice xmlns:v="urn:schemas-microsoft-com:vml" Requires="v">
                  <p:oleObj spid="_x0000_s209412" name="Equation" r:id="rId8" imgW="88669" imgH="177338" progId="Equation.DSMT4">
                    <p:embed/>
                  </p:oleObj>
                </mc:Choice>
                <mc:Fallback>
                  <p:oleObj name="Equation" r:id="rId8" imgW="88669" imgH="177338" progId="Equation.DSMT4">
                    <p:embed/>
                    <p:pic>
                      <p:nvPicPr>
                        <p:cNvPr id="0"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82200" y="1253582"/>
                          <a:ext cx="33885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 name="椭圆 10"/>
          <p:cNvSpPr>
            <a:spLocks noChangeArrowheads="1"/>
          </p:cNvSpPr>
          <p:nvPr/>
        </p:nvSpPr>
        <p:spPr bwMode="auto">
          <a:xfrm>
            <a:off x="4452939" y="1000126"/>
            <a:ext cx="1857375" cy="500063"/>
          </a:xfrm>
          <a:prstGeom prst="ellipse">
            <a:avLst/>
          </a:prstGeom>
          <a:noFill/>
          <a:ln w="28575" cap="sq" algn="ctr">
            <a:solidFill>
              <a:srgbClr val="FF0000"/>
            </a:solidFill>
            <a:round/>
            <a:headEnd type="none" w="sm" len="sm"/>
            <a:tailEnd type="none" w="sm" len="sm"/>
          </a:ln>
        </p:spPr>
        <p:txBody>
          <a:bodyPr wrap="none"/>
          <a:lstStyle/>
          <a:p>
            <a:endParaRPr lang="zh-CN" altLang="en-US"/>
          </a:p>
        </p:txBody>
      </p:sp>
      <p:grpSp>
        <p:nvGrpSpPr>
          <p:cNvPr id="4" name="Group 7"/>
          <p:cNvGrpSpPr>
            <a:grpSpLocks/>
          </p:cNvGrpSpPr>
          <p:nvPr/>
        </p:nvGrpSpPr>
        <p:grpSpPr bwMode="auto">
          <a:xfrm>
            <a:off x="6381751" y="2636912"/>
            <a:ext cx="3929063" cy="793750"/>
            <a:chOff x="793" y="1207"/>
            <a:chExt cx="4507" cy="500"/>
          </a:xfrm>
        </p:grpSpPr>
        <p:sp>
          <p:nvSpPr>
            <p:cNvPr id="30744" name="Rectangle 8"/>
            <p:cNvSpPr>
              <a:spLocks noChangeArrowheads="1"/>
            </p:cNvSpPr>
            <p:nvPr/>
          </p:nvSpPr>
          <p:spPr bwMode="auto">
            <a:xfrm>
              <a:off x="1373" y="1242"/>
              <a:ext cx="3927" cy="465"/>
            </a:xfrm>
            <a:prstGeom prst="rect">
              <a:avLst/>
            </a:prstGeom>
            <a:noFill/>
            <a:ln w="9525">
              <a:noFill/>
              <a:miter lim="800000"/>
              <a:headEnd/>
              <a:tailEnd/>
            </a:ln>
          </p:spPr>
          <p:txBody>
            <a:bodyPr lIns="0" tIns="0" rIns="0" bIns="0">
              <a:spAutoFit/>
            </a:bodyPr>
            <a:lstStyle/>
            <a:p>
              <a:r>
                <a:rPr lang="zh-CN" altLang="en-US" sz="2400" b="1" dirty="0">
                  <a:latin typeface="楷体_GB2312" pitchFamily="49" charset="-122"/>
                  <a:ea typeface="楷体_GB2312" pitchFamily="49" charset="-122"/>
                </a:rPr>
                <a:t>表示舍弃</a:t>
              </a:r>
              <a:r>
                <a:rPr lang="en-US" altLang="zh-CN" sz="2400" b="1" i="1" dirty="0">
                  <a:ea typeface="楷体_GB2312" pitchFamily="49" charset="-122"/>
                </a:rPr>
                <a:t>s </a:t>
              </a:r>
              <a:r>
                <a:rPr lang="zh-CN" altLang="en-US" sz="2400" b="1" dirty="0">
                  <a:ea typeface="楷体_GB2312" pitchFamily="49" charset="-122"/>
                </a:rPr>
                <a:t>个特征后余下的特征集合。</a:t>
              </a:r>
            </a:p>
          </p:txBody>
        </p:sp>
        <p:graphicFrame>
          <p:nvGraphicFramePr>
            <p:cNvPr id="30727" name="Object 7"/>
            <p:cNvGraphicFramePr>
              <a:graphicFrameLocks noChangeAspect="1"/>
            </p:cNvGraphicFramePr>
            <p:nvPr/>
          </p:nvGraphicFramePr>
          <p:xfrm>
            <a:off x="793" y="1207"/>
            <a:ext cx="492" cy="377"/>
          </p:xfrm>
          <a:graphic>
            <a:graphicData uri="http://schemas.openxmlformats.org/presentationml/2006/ole">
              <mc:AlternateContent xmlns:mc="http://schemas.openxmlformats.org/markup-compatibility/2006">
                <mc:Choice xmlns:v="urn:schemas-microsoft-com:vml" Requires="v">
                  <p:oleObj spid="_x0000_s209413" name="公式" r:id="rId10" imgW="215713" imgH="241091" progId="Equation.3">
                    <p:embed/>
                  </p:oleObj>
                </mc:Choice>
                <mc:Fallback>
                  <p:oleObj name="公式" r:id="rId10" imgW="215713" imgH="241091" progId="Equation.3">
                    <p:embed/>
                    <p:pic>
                      <p:nvPicPr>
                        <p:cNvPr id="0"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3" y="1207"/>
                          <a:ext cx="492" cy="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16"/>
          <p:cNvGrpSpPr>
            <a:grpSpLocks/>
          </p:cNvGrpSpPr>
          <p:nvPr/>
        </p:nvGrpSpPr>
        <p:grpSpPr bwMode="auto">
          <a:xfrm>
            <a:off x="6357814" y="3789041"/>
            <a:ext cx="4130675" cy="1179513"/>
            <a:chOff x="793" y="1661"/>
            <a:chExt cx="4672" cy="743"/>
          </a:xfrm>
        </p:grpSpPr>
        <p:sp>
          <p:nvSpPr>
            <p:cNvPr id="16" name="Rectangle 17"/>
            <p:cNvSpPr>
              <a:spLocks noChangeArrowheads="1"/>
            </p:cNvSpPr>
            <p:nvPr/>
          </p:nvSpPr>
          <p:spPr bwMode="auto">
            <a:xfrm>
              <a:off x="1439" y="1706"/>
              <a:ext cx="4026" cy="698"/>
            </a:xfrm>
            <a:prstGeom prst="rect">
              <a:avLst/>
            </a:prstGeom>
            <a:noFill/>
            <a:ln w="9525">
              <a:noFill/>
              <a:miter lim="800000"/>
              <a:headEnd/>
              <a:tailEnd/>
            </a:ln>
          </p:spPr>
          <p:txBody>
            <a:bodyPr lIns="0" tIns="0" rIns="0" bIns="0">
              <a:spAutoFit/>
            </a:bodyPr>
            <a:lstStyle/>
            <a:p>
              <a:pPr>
                <a:defRPr/>
              </a:pPr>
              <a:r>
                <a:rPr lang="zh-CN" altLang="en-US" sz="2400" b="1" dirty="0">
                  <a:ea typeface="楷体_GB2312" pitchFamily="49" charset="-122"/>
                </a:rPr>
                <a:t>表示第</a:t>
              </a:r>
              <a:r>
                <a:rPr lang="en-US" altLang="zh-CN" sz="2400" b="1" i="1" dirty="0">
                  <a:ea typeface="楷体_GB2312" pitchFamily="49" charset="-122"/>
                </a:rPr>
                <a:t>s</a:t>
              </a:r>
              <a:r>
                <a:rPr lang="en-US" altLang="zh-CN" sz="2400" b="1" dirty="0">
                  <a:ea typeface="楷体_GB2312" pitchFamily="49" charset="-122"/>
                </a:rPr>
                <a:t> </a:t>
              </a:r>
              <a:r>
                <a:rPr lang="zh-CN" altLang="en-US" sz="2400" b="1" dirty="0">
                  <a:ea typeface="楷体_GB2312" pitchFamily="49" charset="-122"/>
                </a:rPr>
                <a:t>级当前节点上用来作为下一级可舍弃特征的特征集合。</a:t>
              </a:r>
              <a:endParaRPr lang="en-US" altLang="zh-CN" sz="2400" b="1" dirty="0">
                <a:ea typeface="楷体_GB2312" pitchFamily="49" charset="-122"/>
              </a:endParaRPr>
            </a:p>
          </p:txBody>
        </p:sp>
        <p:graphicFrame>
          <p:nvGraphicFramePr>
            <p:cNvPr id="30726" name="Object 6"/>
            <p:cNvGraphicFramePr>
              <a:graphicFrameLocks noChangeAspect="1"/>
            </p:cNvGraphicFramePr>
            <p:nvPr/>
          </p:nvGraphicFramePr>
          <p:xfrm>
            <a:off x="793" y="1661"/>
            <a:ext cx="566" cy="408"/>
          </p:xfrm>
          <a:graphic>
            <a:graphicData uri="http://schemas.openxmlformats.org/presentationml/2006/ole">
              <mc:AlternateContent xmlns:mc="http://schemas.openxmlformats.org/markup-compatibility/2006">
                <mc:Choice xmlns:v="urn:schemas-microsoft-com:vml" Requires="v">
                  <p:oleObj spid="_x0000_s209414" name="公式" r:id="rId12" imgW="203112" imgH="228501" progId="Equation.3">
                    <p:embed/>
                  </p:oleObj>
                </mc:Choice>
                <mc:Fallback>
                  <p:oleObj name="公式" r:id="rId12" imgW="203112" imgH="228501" progId="Equation.3">
                    <p:embed/>
                    <p:pic>
                      <p:nvPicPr>
                        <p:cNvPr id="0" name="Picture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3" y="1661"/>
                          <a:ext cx="566"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 name="Group 10"/>
          <p:cNvGrpSpPr>
            <a:grpSpLocks/>
          </p:cNvGrpSpPr>
          <p:nvPr/>
        </p:nvGrpSpPr>
        <p:grpSpPr bwMode="auto">
          <a:xfrm>
            <a:off x="2424113" y="5661249"/>
            <a:ext cx="5418138" cy="659828"/>
            <a:chOff x="828" y="3214"/>
            <a:chExt cx="3413" cy="405"/>
          </a:xfrm>
        </p:grpSpPr>
        <p:sp>
          <p:nvSpPr>
            <p:cNvPr id="22" name="Rectangle 11"/>
            <p:cNvSpPr>
              <a:spLocks noChangeArrowheads="1"/>
            </p:cNvSpPr>
            <p:nvPr/>
          </p:nvSpPr>
          <p:spPr bwMode="auto">
            <a:xfrm>
              <a:off x="1111" y="3333"/>
              <a:ext cx="3130" cy="233"/>
            </a:xfrm>
            <a:prstGeom prst="rect">
              <a:avLst/>
            </a:prstGeom>
            <a:noFill/>
            <a:ln w="9525">
              <a:noFill/>
              <a:miter lim="800000"/>
              <a:headEnd/>
              <a:tailEnd/>
            </a:ln>
          </p:spPr>
          <p:txBody>
            <a:bodyPr lIns="0" tIns="0" rIns="0" bIns="0">
              <a:spAutoFit/>
            </a:bodyPr>
            <a:lstStyle/>
            <a:p>
              <a:pPr>
                <a:defRPr/>
              </a:pPr>
              <a:r>
                <a:rPr lang="zh-CN" altLang="en-US" sz="2400" b="1" dirty="0">
                  <a:latin typeface="楷体_GB2312" pitchFamily="49" charset="-122"/>
                  <a:ea typeface="楷体_GB2312" pitchFamily="49" charset="-122"/>
                </a:rPr>
                <a:t>表示当前节点的</a:t>
              </a:r>
              <a:r>
                <a:rPr lang="zh-CN" altLang="en-US" sz="2400" b="1" dirty="0">
                  <a:ea typeface="楷体_GB2312" pitchFamily="49" charset="-122"/>
                </a:rPr>
                <a:t>子节点数。</a:t>
              </a:r>
            </a:p>
          </p:txBody>
        </p:sp>
        <p:graphicFrame>
          <p:nvGraphicFramePr>
            <p:cNvPr id="30725" name="Object 5"/>
            <p:cNvGraphicFramePr>
              <a:graphicFrameLocks noChangeAspect="1"/>
            </p:cNvGraphicFramePr>
            <p:nvPr/>
          </p:nvGraphicFramePr>
          <p:xfrm>
            <a:off x="828" y="3214"/>
            <a:ext cx="192" cy="405"/>
          </p:xfrm>
          <a:graphic>
            <a:graphicData uri="http://schemas.openxmlformats.org/presentationml/2006/ole">
              <mc:AlternateContent xmlns:mc="http://schemas.openxmlformats.org/markup-compatibility/2006">
                <mc:Choice xmlns:v="urn:schemas-microsoft-com:vml" Requires="v">
                  <p:oleObj spid="_x0000_s209415" name="公式" r:id="rId14" imgW="165028" imgH="228501" progId="Equation.3">
                    <p:embed/>
                  </p:oleObj>
                </mc:Choice>
                <mc:Fallback>
                  <p:oleObj name="公式" r:id="rId14" imgW="165028" imgH="228501" progId="Equation.3">
                    <p:embed/>
                    <p:pic>
                      <p:nvPicPr>
                        <p:cNvPr id="0" name="Picture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8" y="3214"/>
                          <a:ext cx="192" cy="4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组合 25"/>
          <p:cNvGrpSpPr>
            <a:grpSpLocks/>
          </p:cNvGrpSpPr>
          <p:nvPr/>
        </p:nvGrpSpPr>
        <p:grpSpPr bwMode="auto">
          <a:xfrm>
            <a:off x="2452688" y="5085185"/>
            <a:ext cx="5040312" cy="731837"/>
            <a:chOff x="928662" y="5357826"/>
            <a:chExt cx="5040312" cy="731837"/>
          </a:xfrm>
        </p:grpSpPr>
        <p:grpSp>
          <p:nvGrpSpPr>
            <p:cNvPr id="8" name="Group 13"/>
            <p:cNvGrpSpPr>
              <a:grpSpLocks/>
            </p:cNvGrpSpPr>
            <p:nvPr/>
          </p:nvGrpSpPr>
          <p:grpSpPr bwMode="auto">
            <a:xfrm>
              <a:off x="928662" y="5357826"/>
              <a:ext cx="5040312" cy="731837"/>
              <a:chOff x="839" y="2387"/>
              <a:chExt cx="3175" cy="461"/>
            </a:xfrm>
          </p:grpSpPr>
          <p:sp>
            <p:nvSpPr>
              <p:cNvPr id="30741" name="Rectangle 14"/>
              <p:cNvSpPr>
                <a:spLocks noChangeArrowheads="1"/>
              </p:cNvSpPr>
              <p:nvPr/>
            </p:nvSpPr>
            <p:spPr bwMode="auto">
              <a:xfrm>
                <a:off x="1124" y="2484"/>
                <a:ext cx="2890" cy="233"/>
              </a:xfrm>
              <a:prstGeom prst="rect">
                <a:avLst/>
              </a:prstGeom>
              <a:noFill/>
              <a:ln w="9525">
                <a:noFill/>
                <a:miter lim="800000"/>
                <a:headEnd/>
                <a:tailEnd/>
              </a:ln>
            </p:spPr>
            <p:txBody>
              <a:bodyPr lIns="0" tIns="0" rIns="0" bIns="0">
                <a:spAutoFit/>
              </a:bodyPr>
              <a:lstStyle/>
              <a:p>
                <a:r>
                  <a:rPr lang="zh-CN" altLang="en-US" sz="2400" b="1" dirty="0">
                    <a:latin typeface="楷体_GB2312" pitchFamily="49" charset="-122"/>
                    <a:ea typeface="楷体_GB2312" pitchFamily="49" charset="-122"/>
                  </a:rPr>
                  <a:t>表示</a:t>
                </a:r>
                <a:r>
                  <a:rPr lang="zh-CN" altLang="en-US" sz="2400" b="1" dirty="0">
                    <a:ea typeface="楷体_GB2312" pitchFamily="49" charset="-122"/>
                  </a:rPr>
                  <a:t>集合     中元素的数目。</a:t>
                </a:r>
                <a:endParaRPr lang="en-US" altLang="zh-CN" sz="2400" b="1" dirty="0">
                  <a:ea typeface="楷体_GB2312" pitchFamily="49" charset="-122"/>
                </a:endParaRPr>
              </a:p>
            </p:txBody>
          </p:sp>
          <p:graphicFrame>
            <p:nvGraphicFramePr>
              <p:cNvPr id="30724" name="Object 4"/>
              <p:cNvGraphicFramePr>
                <a:graphicFrameLocks noChangeAspect="1"/>
              </p:cNvGraphicFramePr>
              <p:nvPr/>
            </p:nvGraphicFramePr>
            <p:xfrm>
              <a:off x="839" y="2387"/>
              <a:ext cx="194" cy="461"/>
            </p:xfrm>
            <a:graphic>
              <a:graphicData uri="http://schemas.openxmlformats.org/presentationml/2006/ole">
                <mc:AlternateContent xmlns:mc="http://schemas.openxmlformats.org/markup-compatibility/2006">
                  <mc:Choice xmlns:v="urn:schemas-microsoft-com:vml" Requires="v">
                    <p:oleObj spid="_x0000_s209416" name="公式" r:id="rId16" imgW="139700" imgH="228600" progId="Equation.3">
                      <p:embed/>
                    </p:oleObj>
                  </mc:Choice>
                  <mc:Fallback>
                    <p:oleObj name="公式" r:id="rId16" imgW="139700" imgH="228600" progId="Equation.3">
                      <p:embed/>
                      <p:pic>
                        <p:nvPicPr>
                          <p:cNvPr id="0" name="Picture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39" y="2387"/>
                            <a:ext cx="194" cy="4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0723" name="Object 3"/>
            <p:cNvGraphicFramePr>
              <a:graphicFrameLocks noChangeAspect="1"/>
            </p:cNvGraphicFramePr>
            <p:nvPr/>
          </p:nvGraphicFramePr>
          <p:xfrm>
            <a:off x="2627758" y="5466519"/>
            <a:ext cx="428628" cy="554782"/>
          </p:xfrm>
          <a:graphic>
            <a:graphicData uri="http://schemas.openxmlformats.org/presentationml/2006/ole">
              <mc:AlternateContent xmlns:mc="http://schemas.openxmlformats.org/markup-compatibility/2006">
                <mc:Choice xmlns:v="urn:schemas-microsoft-com:vml" Requires="v">
                  <p:oleObj spid="_x0000_s209417" name="公式" r:id="rId18" imgW="203112" imgH="228501" progId="Equation.3">
                    <p:embed/>
                  </p:oleObj>
                </mc:Choice>
                <mc:Fallback>
                  <p:oleObj name="公式" r:id="rId18" imgW="203112" imgH="228501" progId="Equation.3">
                    <p:embed/>
                    <p:pic>
                      <p:nvPicPr>
                        <p:cNvPr id="0" name="Picture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27758" y="5466519"/>
                          <a:ext cx="428628" cy="5547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7" name="灯片编号占位符 26"/>
          <p:cNvSpPr>
            <a:spLocks noGrp="1"/>
          </p:cNvSpPr>
          <p:nvPr>
            <p:ph type="sldNum" sz="quarter" idx="11"/>
          </p:nvPr>
        </p:nvSpPr>
        <p:spPr/>
        <p:txBody>
          <a:bodyPr/>
          <a:lstStyle/>
          <a:p>
            <a:pPr>
              <a:defRPr/>
            </a:pPr>
            <a:fld id="{31E287EE-1289-4991-82CE-EFE584F53F4F}" type="slidenum">
              <a:rPr lang="en-US" altLang="zh-CN" smtClean="0"/>
              <a:pPr>
                <a:defRPr/>
              </a:pPr>
              <a:t>31</a:t>
            </a:fld>
            <a:endParaRPr lang="en-US" altLang="zh-CN" dirty="0"/>
          </a:p>
        </p:txBody>
      </p:sp>
      <p:sp>
        <p:nvSpPr>
          <p:cNvPr id="29" name="Text Box 4"/>
          <p:cNvSpPr txBox="1">
            <a:spLocks noChangeArrowheads="1"/>
          </p:cNvSpPr>
          <p:nvPr/>
        </p:nvSpPr>
        <p:spPr bwMode="auto">
          <a:xfrm>
            <a:off x="7895604" y="260649"/>
            <a:ext cx="1728788" cy="461665"/>
          </a:xfrm>
          <a:prstGeom prst="rect">
            <a:avLst/>
          </a:prstGeom>
          <a:noFill/>
          <a:ln w="9525">
            <a:noFill/>
            <a:miter lim="800000"/>
            <a:headEnd/>
            <a:tailEnd/>
          </a:ln>
        </p:spPr>
        <p:txBody>
          <a:bodyPr>
            <a:spAutoFit/>
          </a:bodyPr>
          <a:lstStyle/>
          <a:p>
            <a:pPr>
              <a:spcBef>
                <a:spcPct val="50000"/>
              </a:spcBef>
            </a:pPr>
            <a:r>
              <a:rPr lang="en-US" altLang="zh-CN" sz="2400" b="1" dirty="0"/>
              <a:t>BAB</a:t>
            </a:r>
            <a:r>
              <a:rPr lang="zh-CN" altLang="en-US" sz="2400" b="1" dirty="0"/>
              <a:t>算法</a:t>
            </a:r>
          </a:p>
        </p:txBody>
      </p:sp>
      <p:sp>
        <p:nvSpPr>
          <p:cNvPr id="30" name="标题 1"/>
          <p:cNvSpPr>
            <a:spLocks noGrp="1"/>
          </p:cNvSpPr>
          <p:nvPr>
            <p:ph type="title"/>
          </p:nvPr>
        </p:nvSpPr>
        <p:spPr>
          <a:xfrm>
            <a:off x="1828800" y="152401"/>
            <a:ext cx="6172200" cy="563563"/>
          </a:xfrm>
        </p:spPr>
        <p:txBody>
          <a:bodyPr/>
          <a:lstStyle/>
          <a:p>
            <a:r>
              <a:rPr lang="en-US" altLang="zh-CN" sz="2800" dirty="0" smtClean="0"/>
              <a:t>5.2 </a:t>
            </a:r>
            <a:r>
              <a:rPr lang="zh-CN" altLang="en-US" sz="2800" dirty="0"/>
              <a:t>特征选择的最优搜索方法</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2"/>
          <p:cNvSpPr>
            <a:spLocks noGrp="1" noChangeArrowheads="1"/>
          </p:cNvSpPr>
          <p:nvPr>
            <p:ph type="body" idx="1"/>
          </p:nvPr>
        </p:nvSpPr>
        <p:spPr>
          <a:xfrm>
            <a:off x="2362200" y="4438651"/>
            <a:ext cx="3233738" cy="561975"/>
          </a:xfrm>
          <a:solidFill>
            <a:srgbClr val="FFFFFF"/>
          </a:solidFill>
        </p:spPr>
        <p:txBody>
          <a:bodyPr/>
          <a:lstStyle/>
          <a:p>
            <a:pPr algn="just">
              <a:lnSpc>
                <a:spcPct val="110000"/>
              </a:lnSpc>
              <a:buFont typeface="Wingdings" pitchFamily="2" charset="2"/>
              <a:buNone/>
            </a:pPr>
            <a:r>
              <a:rPr lang="zh-CN" altLang="en-US" sz="2000" b="1">
                <a:latin typeface="仿宋_GB2312" pitchFamily="49" charset="-122"/>
                <a:ea typeface="仿宋_GB2312" pitchFamily="49" charset="-122"/>
              </a:rPr>
              <a:t>          </a:t>
            </a:r>
            <a:r>
              <a:rPr lang="en-US" altLang="zh-CN" sz="2000" b="1">
                <a:latin typeface="仿宋_GB2312" pitchFamily="49" charset="-122"/>
                <a:ea typeface="仿宋_GB2312" pitchFamily="49" charset="-122"/>
              </a:rPr>
              <a:t>(a)</a:t>
            </a:r>
            <a:r>
              <a:rPr lang="zh-CN" altLang="en-US" sz="2000" b="1">
                <a:latin typeface="仿宋_GB2312" pitchFamily="49" charset="-122"/>
                <a:ea typeface="仿宋_GB2312" pitchFamily="49" charset="-122"/>
              </a:rPr>
              <a:t>搜索树   </a:t>
            </a:r>
            <a:endParaRPr lang="zh-CN" altLang="en-US" smtClean="0">
              <a:latin typeface="仿宋_GB2312" pitchFamily="49" charset="-122"/>
              <a:ea typeface="仿宋_GB2312" pitchFamily="49" charset="-122"/>
            </a:endParaRPr>
          </a:p>
        </p:txBody>
      </p:sp>
      <p:graphicFrame>
        <p:nvGraphicFramePr>
          <p:cNvPr id="31746" name="Object 2"/>
          <p:cNvGraphicFramePr>
            <a:graphicFrameLocks noChangeAspect="1"/>
          </p:cNvGraphicFramePr>
          <p:nvPr/>
        </p:nvGraphicFramePr>
        <p:xfrm>
          <a:off x="1952625" y="954088"/>
          <a:ext cx="7543800" cy="3403600"/>
        </p:xfrm>
        <a:graphic>
          <a:graphicData uri="http://schemas.openxmlformats.org/presentationml/2006/ole">
            <mc:AlternateContent xmlns:mc="http://schemas.openxmlformats.org/markup-compatibility/2006">
              <mc:Choice xmlns:v="urn:schemas-microsoft-com:vml" Requires="v">
                <p:oleObj spid="_x0000_s295998" name="Visio" r:id="rId4" imgW="5050536" imgH="1850136" progId="Visio.Drawing.11">
                  <p:embed/>
                </p:oleObj>
              </mc:Choice>
              <mc:Fallback>
                <p:oleObj name="Visio" r:id="rId4" imgW="5050536" imgH="185013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2625" y="954088"/>
                        <a:ext cx="7543800" cy="3403600"/>
                      </a:xfrm>
                      <a:prstGeom prst="rect">
                        <a:avLst/>
                      </a:prstGeom>
                      <a:solidFill>
                        <a:srgbClr val="FFEF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2" name="矩形 12"/>
          <p:cNvSpPr>
            <a:spLocks noChangeArrowheads="1"/>
          </p:cNvSpPr>
          <p:nvPr/>
        </p:nvSpPr>
        <p:spPr bwMode="auto">
          <a:xfrm>
            <a:off x="2024063" y="5013177"/>
            <a:ext cx="8392417" cy="1200329"/>
          </a:xfrm>
          <a:prstGeom prst="rect">
            <a:avLst/>
          </a:prstGeom>
          <a:noFill/>
          <a:ln w="9525">
            <a:noFill/>
            <a:miter lim="800000"/>
            <a:headEnd/>
            <a:tailEnd/>
          </a:ln>
        </p:spPr>
        <p:txBody>
          <a:bodyPr wrap="square">
            <a:spAutoFit/>
          </a:bodyPr>
          <a:lstStyle/>
          <a:p>
            <a:r>
              <a:rPr lang="zh-CN" altLang="en-US" sz="2400" b="1" dirty="0">
                <a:latin typeface="楷体_GB2312" pitchFamily="49" charset="-122"/>
                <a:ea typeface="楷体_GB2312" pitchFamily="49" charset="-122"/>
              </a:rPr>
              <a:t>原则</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对于任意某个子节点</a:t>
            </a:r>
            <a:r>
              <a:rPr lang="en-US" altLang="zh-CN" sz="2400" b="1" dirty="0">
                <a:latin typeface="楷体_GB2312" pitchFamily="49" charset="-122"/>
                <a:ea typeface="楷体_GB2312" pitchFamily="49" charset="-122"/>
              </a:rPr>
              <a:t>A</a:t>
            </a:r>
            <a:r>
              <a:rPr lang="zh-CN" altLang="en-US" sz="2400" b="1" dirty="0">
                <a:latin typeface="楷体_GB2312" pitchFamily="49" charset="-122"/>
                <a:ea typeface="楷体_GB2312" pitchFamily="49" charset="-122"/>
              </a:rPr>
              <a:t>而言</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观察他及其他右边的同父节点及其后的整个子树</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要丢弃的特征标识</a:t>
            </a:r>
            <a:r>
              <a:rPr lang="en-US" altLang="zh-CN" sz="2400" b="1" dirty="0">
                <a:latin typeface="楷体_GB2312" pitchFamily="49" charset="-122"/>
                <a:ea typeface="楷体_GB2312" pitchFamily="49" charset="-122"/>
              </a:rPr>
              <a:t>),A</a:t>
            </a:r>
            <a:r>
              <a:rPr lang="zh-CN" altLang="en-US" sz="2400" b="1" dirty="0">
                <a:latin typeface="楷体_GB2312" pitchFamily="49" charset="-122"/>
                <a:ea typeface="楷体_GB2312" pitchFamily="49" charset="-122"/>
              </a:rPr>
              <a:t>节点要丢弃的特征不会出现在</a:t>
            </a:r>
            <a:r>
              <a:rPr lang="en-US" altLang="zh-CN" sz="2400" b="1" dirty="0">
                <a:latin typeface="楷体_GB2312" pitchFamily="49" charset="-122"/>
                <a:ea typeface="楷体_GB2312" pitchFamily="49" charset="-122"/>
              </a:rPr>
              <a:t>A</a:t>
            </a:r>
            <a:r>
              <a:rPr lang="zh-CN" altLang="en-US" sz="2400" b="1" dirty="0">
                <a:latin typeface="楷体_GB2312" pitchFamily="49" charset="-122"/>
                <a:ea typeface="楷体_GB2312" pitchFamily="49" charset="-122"/>
              </a:rPr>
              <a:t>点右边的兄弟子树上（要丢弃的特征标识）。</a:t>
            </a:r>
            <a:endParaRPr lang="zh-CN" altLang="en-US" sz="2400" b="1" dirty="0"/>
          </a:p>
        </p:txBody>
      </p:sp>
      <p:sp>
        <p:nvSpPr>
          <p:cNvPr id="9" name="灯片编号占位符 8"/>
          <p:cNvSpPr>
            <a:spLocks noGrp="1"/>
          </p:cNvSpPr>
          <p:nvPr>
            <p:ph type="sldNum" sz="quarter" idx="11"/>
          </p:nvPr>
        </p:nvSpPr>
        <p:spPr/>
        <p:txBody>
          <a:bodyPr/>
          <a:lstStyle/>
          <a:p>
            <a:pPr>
              <a:defRPr/>
            </a:pPr>
            <a:fld id="{31E287EE-1289-4991-82CE-EFE584F53F4F}" type="slidenum">
              <a:rPr lang="en-US" altLang="zh-CN" smtClean="0"/>
              <a:pPr>
                <a:defRPr/>
              </a:pPr>
              <a:t>32</a:t>
            </a:fld>
            <a:endParaRPr lang="en-US" altLang="zh-CN" dirty="0"/>
          </a:p>
        </p:txBody>
      </p:sp>
      <p:sp>
        <p:nvSpPr>
          <p:cNvPr id="13" name="Text Box 4"/>
          <p:cNvSpPr txBox="1">
            <a:spLocks noChangeArrowheads="1"/>
          </p:cNvSpPr>
          <p:nvPr/>
        </p:nvSpPr>
        <p:spPr bwMode="auto">
          <a:xfrm>
            <a:off x="7895604" y="260649"/>
            <a:ext cx="1728788" cy="461665"/>
          </a:xfrm>
          <a:prstGeom prst="rect">
            <a:avLst/>
          </a:prstGeom>
          <a:noFill/>
          <a:ln w="9525">
            <a:noFill/>
            <a:miter lim="800000"/>
            <a:headEnd/>
            <a:tailEnd/>
          </a:ln>
        </p:spPr>
        <p:txBody>
          <a:bodyPr>
            <a:spAutoFit/>
          </a:bodyPr>
          <a:lstStyle/>
          <a:p>
            <a:pPr>
              <a:spcBef>
                <a:spcPct val="50000"/>
              </a:spcBef>
            </a:pPr>
            <a:r>
              <a:rPr lang="en-US" altLang="zh-CN" sz="2400" b="1" dirty="0"/>
              <a:t>BAB</a:t>
            </a:r>
            <a:r>
              <a:rPr lang="zh-CN" altLang="en-US" sz="2400" b="1" dirty="0"/>
              <a:t>算法</a:t>
            </a:r>
          </a:p>
        </p:txBody>
      </p:sp>
      <p:sp>
        <p:nvSpPr>
          <p:cNvPr id="14" name="标题 1"/>
          <p:cNvSpPr>
            <a:spLocks noGrp="1"/>
          </p:cNvSpPr>
          <p:nvPr>
            <p:ph type="title"/>
          </p:nvPr>
        </p:nvSpPr>
        <p:spPr>
          <a:xfrm>
            <a:off x="1828800" y="152401"/>
            <a:ext cx="6172200" cy="563563"/>
          </a:xfrm>
        </p:spPr>
        <p:txBody>
          <a:bodyPr/>
          <a:lstStyle/>
          <a:p>
            <a:r>
              <a:rPr lang="en-US" altLang="zh-CN" sz="2800" dirty="0" smtClean="0"/>
              <a:t>5.2 </a:t>
            </a:r>
            <a:r>
              <a:rPr lang="zh-CN" altLang="en-US" sz="2800" dirty="0"/>
              <a:t>特征选择的最优搜索方法</a:t>
            </a:r>
          </a:p>
        </p:txBody>
      </p:sp>
    </p:spTree>
    <p:extLst>
      <p:ext uri="{BB962C8B-B14F-4D97-AF65-F5344CB8AC3E}">
        <p14:creationId xmlns:p14="http://schemas.microsoft.com/office/powerpoint/2010/main" val="22393915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2"/>
          <p:cNvSpPr>
            <a:spLocks noGrp="1" noChangeArrowheads="1"/>
          </p:cNvSpPr>
          <p:nvPr>
            <p:ph type="body" idx="1"/>
          </p:nvPr>
        </p:nvSpPr>
        <p:spPr>
          <a:xfrm>
            <a:off x="2362200" y="4438651"/>
            <a:ext cx="3233738" cy="561975"/>
          </a:xfrm>
          <a:solidFill>
            <a:srgbClr val="FFFFFF"/>
          </a:solidFill>
        </p:spPr>
        <p:txBody>
          <a:bodyPr/>
          <a:lstStyle/>
          <a:p>
            <a:pPr algn="just">
              <a:lnSpc>
                <a:spcPct val="110000"/>
              </a:lnSpc>
              <a:buFont typeface="Wingdings" pitchFamily="2" charset="2"/>
              <a:buNone/>
            </a:pPr>
            <a:r>
              <a:rPr lang="zh-CN" altLang="en-US" sz="2000" b="1">
                <a:latin typeface="仿宋_GB2312" pitchFamily="49" charset="-122"/>
                <a:ea typeface="仿宋_GB2312" pitchFamily="49" charset="-122"/>
              </a:rPr>
              <a:t>          </a:t>
            </a:r>
            <a:r>
              <a:rPr lang="en-US" altLang="zh-CN" sz="2000" b="1">
                <a:latin typeface="仿宋_GB2312" pitchFamily="49" charset="-122"/>
                <a:ea typeface="仿宋_GB2312" pitchFamily="49" charset="-122"/>
              </a:rPr>
              <a:t>(a)</a:t>
            </a:r>
            <a:r>
              <a:rPr lang="zh-CN" altLang="en-US" sz="2000" b="1">
                <a:latin typeface="仿宋_GB2312" pitchFamily="49" charset="-122"/>
                <a:ea typeface="仿宋_GB2312" pitchFamily="49" charset="-122"/>
              </a:rPr>
              <a:t>搜索树   </a:t>
            </a:r>
            <a:endParaRPr lang="zh-CN" altLang="en-US" smtClean="0">
              <a:latin typeface="仿宋_GB2312" pitchFamily="49" charset="-122"/>
              <a:ea typeface="仿宋_GB2312" pitchFamily="49" charset="-122"/>
            </a:endParaRPr>
          </a:p>
        </p:txBody>
      </p:sp>
      <p:graphicFrame>
        <p:nvGraphicFramePr>
          <p:cNvPr id="31746" name="Object 2"/>
          <p:cNvGraphicFramePr>
            <a:graphicFrameLocks noChangeAspect="1"/>
          </p:cNvGraphicFramePr>
          <p:nvPr/>
        </p:nvGraphicFramePr>
        <p:xfrm>
          <a:off x="1952625" y="954088"/>
          <a:ext cx="7543800" cy="3403600"/>
        </p:xfrm>
        <a:graphic>
          <a:graphicData uri="http://schemas.openxmlformats.org/presentationml/2006/ole">
            <mc:AlternateContent xmlns:mc="http://schemas.openxmlformats.org/markup-compatibility/2006">
              <mc:Choice xmlns:v="urn:schemas-microsoft-com:vml" Requires="v">
                <p:oleObj spid="_x0000_s209986" name="Visio" r:id="rId4" imgW="5050536" imgH="1850136" progId="Visio.Drawing.11">
                  <p:embed/>
                </p:oleObj>
              </mc:Choice>
              <mc:Fallback>
                <p:oleObj name="Visio" r:id="rId4" imgW="5050536" imgH="1850136" progId="Visio.Drawing.11">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2625" y="954088"/>
                        <a:ext cx="7543800" cy="3403600"/>
                      </a:xfrm>
                      <a:prstGeom prst="rect">
                        <a:avLst/>
                      </a:prstGeom>
                      <a:solidFill>
                        <a:srgbClr val="FFEF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椭圆 10"/>
          <p:cNvSpPr>
            <a:spLocks noChangeArrowheads="1"/>
          </p:cNvSpPr>
          <p:nvPr/>
        </p:nvSpPr>
        <p:spPr bwMode="auto">
          <a:xfrm>
            <a:off x="4667251" y="2214564"/>
            <a:ext cx="500063" cy="428625"/>
          </a:xfrm>
          <a:prstGeom prst="ellipse">
            <a:avLst/>
          </a:prstGeom>
          <a:noFill/>
          <a:ln w="28575" cap="sq" algn="ctr">
            <a:solidFill>
              <a:srgbClr val="FF0000"/>
            </a:solidFill>
            <a:round/>
            <a:headEnd type="none" w="sm" len="sm"/>
            <a:tailEnd type="none" w="sm" len="sm"/>
          </a:ln>
        </p:spPr>
        <p:txBody>
          <a:bodyPr wrap="none"/>
          <a:lstStyle/>
          <a:p>
            <a:endParaRPr lang="zh-CN" altLang="en-US"/>
          </a:p>
        </p:txBody>
      </p:sp>
      <p:sp>
        <p:nvSpPr>
          <p:cNvPr id="12" name="椭圆 11"/>
          <p:cNvSpPr>
            <a:spLocks noChangeArrowheads="1"/>
          </p:cNvSpPr>
          <p:nvPr/>
        </p:nvSpPr>
        <p:spPr bwMode="auto">
          <a:xfrm>
            <a:off x="5167313" y="2214563"/>
            <a:ext cx="285750" cy="1643062"/>
          </a:xfrm>
          <a:prstGeom prst="ellipse">
            <a:avLst/>
          </a:prstGeom>
          <a:noFill/>
          <a:ln w="28575" cap="sq" algn="ctr">
            <a:solidFill>
              <a:srgbClr val="00B0F0"/>
            </a:solidFill>
            <a:round/>
            <a:headEnd type="none" w="sm" len="sm"/>
            <a:tailEnd type="none" w="sm" len="sm"/>
          </a:ln>
        </p:spPr>
        <p:txBody>
          <a:bodyPr wrap="none"/>
          <a:lstStyle/>
          <a:p>
            <a:endParaRPr lang="zh-CN" altLang="en-US"/>
          </a:p>
        </p:txBody>
      </p:sp>
      <p:sp>
        <p:nvSpPr>
          <p:cNvPr id="31752" name="矩形 12"/>
          <p:cNvSpPr>
            <a:spLocks noChangeArrowheads="1"/>
          </p:cNvSpPr>
          <p:nvPr/>
        </p:nvSpPr>
        <p:spPr bwMode="auto">
          <a:xfrm>
            <a:off x="2024063" y="5013177"/>
            <a:ext cx="8392417" cy="1200329"/>
          </a:xfrm>
          <a:prstGeom prst="rect">
            <a:avLst/>
          </a:prstGeom>
          <a:noFill/>
          <a:ln w="9525">
            <a:noFill/>
            <a:miter lim="800000"/>
            <a:headEnd/>
            <a:tailEnd/>
          </a:ln>
        </p:spPr>
        <p:txBody>
          <a:bodyPr wrap="square">
            <a:spAutoFit/>
          </a:bodyPr>
          <a:lstStyle/>
          <a:p>
            <a:r>
              <a:rPr lang="zh-CN" altLang="en-US" sz="2400" b="1" dirty="0">
                <a:latin typeface="楷体_GB2312" pitchFamily="49" charset="-122"/>
                <a:ea typeface="楷体_GB2312" pitchFamily="49" charset="-122"/>
              </a:rPr>
              <a:t>原则</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对于任意某个子节点</a:t>
            </a:r>
            <a:r>
              <a:rPr lang="en-US" altLang="zh-CN" sz="2400" b="1" dirty="0">
                <a:latin typeface="楷体_GB2312" pitchFamily="49" charset="-122"/>
                <a:ea typeface="楷体_GB2312" pitchFamily="49" charset="-122"/>
              </a:rPr>
              <a:t>A</a:t>
            </a:r>
            <a:r>
              <a:rPr lang="zh-CN" altLang="en-US" sz="2400" b="1" dirty="0">
                <a:latin typeface="楷体_GB2312" pitchFamily="49" charset="-122"/>
                <a:ea typeface="楷体_GB2312" pitchFamily="49" charset="-122"/>
              </a:rPr>
              <a:t>而言</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观察他及其他右边的同父节点及其后的整个子树</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要丢弃的特征标识</a:t>
            </a:r>
            <a:r>
              <a:rPr lang="en-US" altLang="zh-CN" sz="2400" b="1" dirty="0">
                <a:latin typeface="楷体_GB2312" pitchFamily="49" charset="-122"/>
                <a:ea typeface="楷体_GB2312" pitchFamily="49" charset="-122"/>
              </a:rPr>
              <a:t>),A</a:t>
            </a:r>
            <a:r>
              <a:rPr lang="zh-CN" altLang="en-US" sz="2400" b="1" dirty="0">
                <a:latin typeface="楷体_GB2312" pitchFamily="49" charset="-122"/>
                <a:ea typeface="楷体_GB2312" pitchFamily="49" charset="-122"/>
              </a:rPr>
              <a:t>节点要丢弃的特征不会出现在</a:t>
            </a:r>
            <a:r>
              <a:rPr lang="en-US" altLang="zh-CN" sz="2400" b="1" dirty="0">
                <a:latin typeface="楷体_GB2312" pitchFamily="49" charset="-122"/>
                <a:ea typeface="楷体_GB2312" pitchFamily="49" charset="-122"/>
              </a:rPr>
              <a:t>A</a:t>
            </a:r>
            <a:r>
              <a:rPr lang="zh-CN" altLang="en-US" sz="2400" b="1" dirty="0">
                <a:latin typeface="楷体_GB2312" pitchFamily="49" charset="-122"/>
                <a:ea typeface="楷体_GB2312" pitchFamily="49" charset="-122"/>
              </a:rPr>
              <a:t>点右边的兄弟子树上（要丢弃的特征标识）。</a:t>
            </a:r>
            <a:endParaRPr lang="zh-CN" altLang="en-US" sz="2400" b="1" dirty="0"/>
          </a:p>
        </p:txBody>
      </p:sp>
      <p:sp>
        <p:nvSpPr>
          <p:cNvPr id="9" name="灯片编号占位符 8"/>
          <p:cNvSpPr>
            <a:spLocks noGrp="1"/>
          </p:cNvSpPr>
          <p:nvPr>
            <p:ph type="sldNum" sz="quarter" idx="11"/>
          </p:nvPr>
        </p:nvSpPr>
        <p:spPr/>
        <p:txBody>
          <a:bodyPr/>
          <a:lstStyle/>
          <a:p>
            <a:pPr>
              <a:defRPr/>
            </a:pPr>
            <a:fld id="{31E287EE-1289-4991-82CE-EFE584F53F4F}" type="slidenum">
              <a:rPr lang="en-US" altLang="zh-CN" smtClean="0"/>
              <a:pPr>
                <a:defRPr/>
              </a:pPr>
              <a:t>33</a:t>
            </a:fld>
            <a:endParaRPr lang="en-US" altLang="zh-CN" dirty="0"/>
          </a:p>
        </p:txBody>
      </p:sp>
      <p:sp>
        <p:nvSpPr>
          <p:cNvPr id="13" name="Text Box 4"/>
          <p:cNvSpPr txBox="1">
            <a:spLocks noChangeArrowheads="1"/>
          </p:cNvSpPr>
          <p:nvPr/>
        </p:nvSpPr>
        <p:spPr bwMode="auto">
          <a:xfrm>
            <a:off x="7895604" y="260649"/>
            <a:ext cx="1728788" cy="461665"/>
          </a:xfrm>
          <a:prstGeom prst="rect">
            <a:avLst/>
          </a:prstGeom>
          <a:noFill/>
          <a:ln w="9525">
            <a:noFill/>
            <a:miter lim="800000"/>
            <a:headEnd/>
            <a:tailEnd/>
          </a:ln>
        </p:spPr>
        <p:txBody>
          <a:bodyPr>
            <a:spAutoFit/>
          </a:bodyPr>
          <a:lstStyle/>
          <a:p>
            <a:pPr>
              <a:spcBef>
                <a:spcPct val="50000"/>
              </a:spcBef>
            </a:pPr>
            <a:r>
              <a:rPr lang="en-US" altLang="zh-CN" sz="2400" b="1" dirty="0"/>
              <a:t>BAB</a:t>
            </a:r>
            <a:r>
              <a:rPr lang="zh-CN" altLang="en-US" sz="2400" b="1" dirty="0"/>
              <a:t>算法</a:t>
            </a:r>
          </a:p>
        </p:txBody>
      </p:sp>
      <p:sp>
        <p:nvSpPr>
          <p:cNvPr id="14" name="标题 1"/>
          <p:cNvSpPr>
            <a:spLocks noGrp="1"/>
          </p:cNvSpPr>
          <p:nvPr>
            <p:ph type="title"/>
          </p:nvPr>
        </p:nvSpPr>
        <p:spPr>
          <a:xfrm>
            <a:off x="1828800" y="152401"/>
            <a:ext cx="6172200" cy="563563"/>
          </a:xfrm>
        </p:spPr>
        <p:txBody>
          <a:bodyPr/>
          <a:lstStyle/>
          <a:p>
            <a:r>
              <a:rPr lang="en-US" altLang="zh-CN" sz="2800" dirty="0" smtClean="0"/>
              <a:t>5.2 </a:t>
            </a:r>
            <a:r>
              <a:rPr lang="zh-CN" altLang="en-US" sz="2800" dirty="0"/>
              <a:t>特征选择的最优搜索方法</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3" name="Rectangle 2"/>
          <p:cNvSpPr>
            <a:spLocks noGrp="1" noChangeArrowheads="1"/>
          </p:cNvSpPr>
          <p:nvPr>
            <p:ph type="body" idx="1"/>
          </p:nvPr>
        </p:nvSpPr>
        <p:spPr>
          <a:xfrm>
            <a:off x="2362200" y="4438651"/>
            <a:ext cx="3233738" cy="561975"/>
          </a:xfrm>
          <a:solidFill>
            <a:srgbClr val="FFFFFF"/>
          </a:solidFill>
        </p:spPr>
        <p:txBody>
          <a:bodyPr/>
          <a:lstStyle/>
          <a:p>
            <a:pPr algn="just">
              <a:lnSpc>
                <a:spcPct val="110000"/>
              </a:lnSpc>
              <a:buFont typeface="Wingdings" pitchFamily="2" charset="2"/>
              <a:buNone/>
            </a:pPr>
            <a:r>
              <a:rPr lang="zh-CN" altLang="en-US" sz="2000" b="1">
                <a:latin typeface="仿宋_GB2312" pitchFamily="49" charset="-122"/>
                <a:ea typeface="仿宋_GB2312" pitchFamily="49" charset="-122"/>
              </a:rPr>
              <a:t>          </a:t>
            </a:r>
            <a:r>
              <a:rPr lang="en-US" altLang="zh-CN" sz="2000" b="1">
                <a:latin typeface="仿宋_GB2312" pitchFamily="49" charset="-122"/>
                <a:ea typeface="仿宋_GB2312" pitchFamily="49" charset="-122"/>
              </a:rPr>
              <a:t>(a)</a:t>
            </a:r>
            <a:r>
              <a:rPr lang="zh-CN" altLang="en-US" sz="2000" b="1">
                <a:latin typeface="仿宋_GB2312" pitchFamily="49" charset="-122"/>
                <a:ea typeface="仿宋_GB2312" pitchFamily="49" charset="-122"/>
              </a:rPr>
              <a:t>搜索树   </a:t>
            </a:r>
            <a:endParaRPr lang="zh-CN" altLang="en-US" smtClean="0">
              <a:latin typeface="仿宋_GB2312" pitchFamily="49" charset="-122"/>
              <a:ea typeface="仿宋_GB2312" pitchFamily="49" charset="-122"/>
            </a:endParaRPr>
          </a:p>
        </p:txBody>
      </p:sp>
      <p:graphicFrame>
        <p:nvGraphicFramePr>
          <p:cNvPr id="32770" name="Object 2"/>
          <p:cNvGraphicFramePr>
            <a:graphicFrameLocks noChangeAspect="1"/>
          </p:cNvGraphicFramePr>
          <p:nvPr/>
        </p:nvGraphicFramePr>
        <p:xfrm>
          <a:off x="2024063" y="928688"/>
          <a:ext cx="7543800" cy="3403600"/>
        </p:xfrm>
        <a:graphic>
          <a:graphicData uri="http://schemas.openxmlformats.org/presentationml/2006/ole">
            <mc:AlternateContent xmlns:mc="http://schemas.openxmlformats.org/markup-compatibility/2006">
              <mc:Choice xmlns:v="urn:schemas-microsoft-com:vml" Requires="v">
                <p:oleObj spid="_x0000_s297022" name="Visio" r:id="rId4" imgW="5050536" imgH="1850136" progId="Visio.Drawing.11">
                  <p:embed/>
                </p:oleObj>
              </mc:Choice>
              <mc:Fallback>
                <p:oleObj name="Visio" r:id="rId4" imgW="5050536" imgH="185013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4063" y="928688"/>
                        <a:ext cx="7543800" cy="3403600"/>
                      </a:xfrm>
                      <a:prstGeom prst="rect">
                        <a:avLst/>
                      </a:prstGeom>
                      <a:solidFill>
                        <a:srgbClr val="FFEF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灯片编号占位符 16"/>
          <p:cNvSpPr>
            <a:spLocks noGrp="1"/>
          </p:cNvSpPr>
          <p:nvPr>
            <p:ph type="sldNum" sz="quarter" idx="11"/>
          </p:nvPr>
        </p:nvSpPr>
        <p:spPr/>
        <p:txBody>
          <a:bodyPr/>
          <a:lstStyle/>
          <a:p>
            <a:pPr>
              <a:defRPr/>
            </a:pPr>
            <a:fld id="{31E287EE-1289-4991-82CE-EFE584F53F4F}" type="slidenum">
              <a:rPr lang="en-US" altLang="zh-CN" smtClean="0"/>
              <a:pPr>
                <a:defRPr/>
              </a:pPr>
              <a:t>34</a:t>
            </a:fld>
            <a:endParaRPr lang="en-US" altLang="zh-CN" dirty="0"/>
          </a:p>
        </p:txBody>
      </p:sp>
      <p:sp>
        <p:nvSpPr>
          <p:cNvPr id="21" name="Text Box 4"/>
          <p:cNvSpPr txBox="1">
            <a:spLocks noChangeArrowheads="1"/>
          </p:cNvSpPr>
          <p:nvPr/>
        </p:nvSpPr>
        <p:spPr bwMode="auto">
          <a:xfrm>
            <a:off x="7895604" y="260649"/>
            <a:ext cx="1728788" cy="461665"/>
          </a:xfrm>
          <a:prstGeom prst="rect">
            <a:avLst/>
          </a:prstGeom>
          <a:noFill/>
          <a:ln w="9525">
            <a:noFill/>
            <a:miter lim="800000"/>
            <a:headEnd/>
            <a:tailEnd/>
          </a:ln>
        </p:spPr>
        <p:txBody>
          <a:bodyPr>
            <a:spAutoFit/>
          </a:bodyPr>
          <a:lstStyle/>
          <a:p>
            <a:pPr>
              <a:spcBef>
                <a:spcPct val="50000"/>
              </a:spcBef>
            </a:pPr>
            <a:r>
              <a:rPr lang="en-US" altLang="zh-CN" sz="2400" b="1" dirty="0"/>
              <a:t>BAB</a:t>
            </a:r>
            <a:r>
              <a:rPr lang="zh-CN" altLang="en-US" sz="2400" b="1" dirty="0"/>
              <a:t>算法</a:t>
            </a:r>
          </a:p>
        </p:txBody>
      </p:sp>
      <p:sp>
        <p:nvSpPr>
          <p:cNvPr id="22" name="标题 1"/>
          <p:cNvSpPr>
            <a:spLocks noGrp="1"/>
          </p:cNvSpPr>
          <p:nvPr>
            <p:ph type="title"/>
          </p:nvPr>
        </p:nvSpPr>
        <p:spPr>
          <a:xfrm>
            <a:off x="1828800" y="152401"/>
            <a:ext cx="6172200" cy="563563"/>
          </a:xfrm>
        </p:spPr>
        <p:txBody>
          <a:bodyPr/>
          <a:lstStyle/>
          <a:p>
            <a:r>
              <a:rPr lang="en-US" altLang="zh-CN" sz="2800" dirty="0" smtClean="0"/>
              <a:t>5.2 </a:t>
            </a:r>
            <a:r>
              <a:rPr lang="zh-CN" altLang="en-US" sz="2800" dirty="0"/>
              <a:t>特征选择的最优搜索方法</a:t>
            </a:r>
          </a:p>
        </p:txBody>
      </p:sp>
    </p:spTree>
    <p:extLst>
      <p:ext uri="{BB962C8B-B14F-4D97-AF65-F5344CB8AC3E}">
        <p14:creationId xmlns:p14="http://schemas.microsoft.com/office/powerpoint/2010/main" val="265792080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3" name="Rectangle 2"/>
          <p:cNvSpPr>
            <a:spLocks noGrp="1" noChangeArrowheads="1"/>
          </p:cNvSpPr>
          <p:nvPr>
            <p:ph type="body" idx="1"/>
          </p:nvPr>
        </p:nvSpPr>
        <p:spPr>
          <a:xfrm>
            <a:off x="2362200" y="4438651"/>
            <a:ext cx="3233738" cy="561975"/>
          </a:xfrm>
          <a:solidFill>
            <a:srgbClr val="FFFFFF"/>
          </a:solidFill>
        </p:spPr>
        <p:txBody>
          <a:bodyPr/>
          <a:lstStyle/>
          <a:p>
            <a:pPr algn="just">
              <a:lnSpc>
                <a:spcPct val="110000"/>
              </a:lnSpc>
              <a:buFont typeface="Wingdings" pitchFamily="2" charset="2"/>
              <a:buNone/>
            </a:pPr>
            <a:r>
              <a:rPr lang="zh-CN" altLang="en-US" sz="2000" b="1">
                <a:latin typeface="仿宋_GB2312" pitchFamily="49" charset="-122"/>
                <a:ea typeface="仿宋_GB2312" pitchFamily="49" charset="-122"/>
              </a:rPr>
              <a:t>          </a:t>
            </a:r>
            <a:r>
              <a:rPr lang="en-US" altLang="zh-CN" sz="2000" b="1">
                <a:latin typeface="仿宋_GB2312" pitchFamily="49" charset="-122"/>
                <a:ea typeface="仿宋_GB2312" pitchFamily="49" charset="-122"/>
              </a:rPr>
              <a:t>(a)</a:t>
            </a:r>
            <a:r>
              <a:rPr lang="zh-CN" altLang="en-US" sz="2000" b="1">
                <a:latin typeface="仿宋_GB2312" pitchFamily="49" charset="-122"/>
                <a:ea typeface="仿宋_GB2312" pitchFamily="49" charset="-122"/>
              </a:rPr>
              <a:t>搜索树   </a:t>
            </a:r>
            <a:endParaRPr lang="zh-CN" altLang="en-US" smtClean="0">
              <a:latin typeface="仿宋_GB2312" pitchFamily="49" charset="-122"/>
              <a:ea typeface="仿宋_GB2312" pitchFamily="49" charset="-122"/>
            </a:endParaRPr>
          </a:p>
        </p:txBody>
      </p:sp>
      <p:graphicFrame>
        <p:nvGraphicFramePr>
          <p:cNvPr id="32770" name="Object 2"/>
          <p:cNvGraphicFramePr>
            <a:graphicFrameLocks noChangeAspect="1"/>
          </p:cNvGraphicFramePr>
          <p:nvPr/>
        </p:nvGraphicFramePr>
        <p:xfrm>
          <a:off x="2024063" y="928688"/>
          <a:ext cx="7543800" cy="3403600"/>
        </p:xfrm>
        <a:graphic>
          <a:graphicData uri="http://schemas.openxmlformats.org/presentationml/2006/ole">
            <mc:AlternateContent xmlns:mc="http://schemas.openxmlformats.org/markup-compatibility/2006">
              <mc:Choice xmlns:v="urn:schemas-microsoft-com:vml" Requires="v">
                <p:oleObj spid="_x0000_s211138" name="Visio" r:id="rId4" imgW="5050536" imgH="1850136" progId="Visio.Drawing.11">
                  <p:embed/>
                </p:oleObj>
              </mc:Choice>
              <mc:Fallback>
                <p:oleObj name="Visio" r:id="rId4" imgW="5050536" imgH="1850136" progId="Visio.Drawing.11">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4063" y="928688"/>
                        <a:ext cx="7543800" cy="3403600"/>
                      </a:xfrm>
                      <a:prstGeom prst="rect">
                        <a:avLst/>
                      </a:prstGeom>
                      <a:solidFill>
                        <a:srgbClr val="FFEF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0884" name="Object 3"/>
          <p:cNvGraphicFramePr>
            <a:graphicFrameLocks noChangeAspect="1"/>
          </p:cNvGraphicFramePr>
          <p:nvPr/>
        </p:nvGraphicFramePr>
        <p:xfrm>
          <a:off x="6513513" y="3429001"/>
          <a:ext cx="1547812" cy="511175"/>
        </p:xfrm>
        <a:graphic>
          <a:graphicData uri="http://schemas.openxmlformats.org/presentationml/2006/ole">
            <mc:AlternateContent xmlns:mc="http://schemas.openxmlformats.org/markup-compatibility/2006">
              <mc:Choice xmlns:v="urn:schemas-microsoft-com:vml" Requires="v">
                <p:oleObj spid="_x0000_s211139" name="Equation" r:id="rId6" imgW="825142" imgH="266584" progId="Equation.DSMT4">
                  <p:embed/>
                </p:oleObj>
              </mc:Choice>
              <mc:Fallback>
                <p:oleObj name="Equation" r:id="rId6" imgW="825142" imgH="266584" progId="Equation.DSMT4">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3513" y="3429001"/>
                        <a:ext cx="1547812"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椭圆 10"/>
          <p:cNvSpPr>
            <a:spLocks noChangeArrowheads="1"/>
          </p:cNvSpPr>
          <p:nvPr/>
        </p:nvSpPr>
        <p:spPr bwMode="auto">
          <a:xfrm>
            <a:off x="5381626" y="3429001"/>
            <a:ext cx="500063" cy="428625"/>
          </a:xfrm>
          <a:prstGeom prst="ellipse">
            <a:avLst/>
          </a:prstGeom>
          <a:noFill/>
          <a:ln w="28575" cap="sq" algn="ctr">
            <a:solidFill>
              <a:srgbClr val="FF0000"/>
            </a:solidFill>
            <a:round/>
            <a:headEnd type="none" w="sm" len="sm"/>
            <a:tailEnd type="none" w="sm" len="sm"/>
          </a:ln>
        </p:spPr>
        <p:txBody>
          <a:bodyPr wrap="none"/>
          <a:lstStyle/>
          <a:p>
            <a:endParaRPr lang="zh-CN" altLang="en-US"/>
          </a:p>
        </p:txBody>
      </p:sp>
      <p:cxnSp>
        <p:nvCxnSpPr>
          <p:cNvPr id="14" name="直接箭头连接符 13"/>
          <p:cNvCxnSpPr>
            <a:cxnSpLocks noChangeShapeType="1"/>
          </p:cNvCxnSpPr>
          <p:nvPr/>
        </p:nvCxnSpPr>
        <p:spPr bwMode="auto">
          <a:xfrm rot="10800000">
            <a:off x="5953125" y="3643314"/>
            <a:ext cx="571500" cy="1587"/>
          </a:xfrm>
          <a:prstGeom prst="straightConnector1">
            <a:avLst/>
          </a:prstGeom>
          <a:noFill/>
          <a:ln w="12700" cap="sq" algn="ctr">
            <a:solidFill>
              <a:srgbClr val="FF0000"/>
            </a:solidFill>
            <a:round/>
            <a:headEnd type="none" w="sm" len="sm"/>
            <a:tailEnd type="arrow" w="med" len="med"/>
          </a:ln>
        </p:spPr>
      </p:cxnSp>
      <p:sp>
        <p:nvSpPr>
          <p:cNvPr id="15" name="矩形 14"/>
          <p:cNvSpPr>
            <a:spLocks noChangeArrowheads="1"/>
          </p:cNvSpPr>
          <p:nvPr/>
        </p:nvSpPr>
        <p:spPr bwMode="auto">
          <a:xfrm>
            <a:off x="2524125" y="1928814"/>
            <a:ext cx="2857500" cy="2143125"/>
          </a:xfrm>
          <a:prstGeom prst="rect">
            <a:avLst/>
          </a:prstGeom>
          <a:solidFill>
            <a:schemeClr val="accent1"/>
          </a:solidFill>
          <a:ln w="12700" cap="sq" algn="ctr">
            <a:solidFill>
              <a:schemeClr val="tx1"/>
            </a:solidFill>
            <a:round/>
            <a:headEnd type="none" w="sm" len="sm"/>
            <a:tailEnd type="none" w="sm" len="sm"/>
          </a:ln>
        </p:spPr>
        <p:txBody>
          <a:bodyPr wrap="none"/>
          <a:lstStyle/>
          <a:p>
            <a:endParaRPr lang="zh-CN" altLang="en-US"/>
          </a:p>
        </p:txBody>
      </p:sp>
      <p:sp>
        <p:nvSpPr>
          <p:cNvPr id="16" name="矩形 15"/>
          <p:cNvSpPr>
            <a:spLocks noChangeArrowheads="1"/>
          </p:cNvSpPr>
          <p:nvPr/>
        </p:nvSpPr>
        <p:spPr bwMode="auto">
          <a:xfrm>
            <a:off x="5238751" y="2143126"/>
            <a:ext cx="714375" cy="1071563"/>
          </a:xfrm>
          <a:prstGeom prst="rect">
            <a:avLst/>
          </a:prstGeom>
          <a:solidFill>
            <a:schemeClr val="accent1"/>
          </a:solidFill>
          <a:ln w="12700" cap="sq" algn="ctr">
            <a:solidFill>
              <a:schemeClr val="tx1"/>
            </a:solidFill>
            <a:round/>
            <a:headEnd type="none" w="sm" len="sm"/>
            <a:tailEnd type="none" w="sm" len="sm"/>
          </a:ln>
        </p:spPr>
        <p:txBody>
          <a:bodyPr wrap="none"/>
          <a:lstStyle/>
          <a:p>
            <a:endParaRPr lang="zh-CN" altLang="en-US"/>
          </a:p>
        </p:txBody>
      </p:sp>
      <p:cxnSp>
        <p:nvCxnSpPr>
          <p:cNvPr id="18" name="直接箭头连接符 17"/>
          <p:cNvCxnSpPr>
            <a:cxnSpLocks noChangeShapeType="1"/>
          </p:cNvCxnSpPr>
          <p:nvPr/>
        </p:nvCxnSpPr>
        <p:spPr bwMode="auto">
          <a:xfrm rot="10800000">
            <a:off x="4095751" y="1785938"/>
            <a:ext cx="3357563" cy="1714500"/>
          </a:xfrm>
          <a:prstGeom prst="straightConnector1">
            <a:avLst/>
          </a:prstGeom>
          <a:noFill/>
          <a:ln w="12700" cap="sq" algn="ctr">
            <a:solidFill>
              <a:srgbClr val="FF0066"/>
            </a:solidFill>
            <a:round/>
            <a:headEnd type="none" w="sm" len="sm"/>
            <a:tailEnd type="arrow" w="med" len="med"/>
          </a:ln>
        </p:spPr>
      </p:cxnSp>
      <p:cxnSp>
        <p:nvCxnSpPr>
          <p:cNvPr id="20" name="直接箭头连接符 19"/>
          <p:cNvCxnSpPr>
            <a:cxnSpLocks noChangeShapeType="1"/>
          </p:cNvCxnSpPr>
          <p:nvPr/>
        </p:nvCxnSpPr>
        <p:spPr bwMode="auto">
          <a:xfrm rot="10800000">
            <a:off x="5024439" y="1857375"/>
            <a:ext cx="2714625" cy="1714500"/>
          </a:xfrm>
          <a:prstGeom prst="straightConnector1">
            <a:avLst/>
          </a:prstGeom>
          <a:noFill/>
          <a:ln w="12700" cap="sq" algn="ctr">
            <a:solidFill>
              <a:srgbClr val="FF0066"/>
            </a:solidFill>
            <a:round/>
            <a:headEnd type="none" w="sm" len="sm"/>
            <a:tailEnd type="arrow" w="med" len="med"/>
          </a:ln>
        </p:spPr>
      </p:cxnSp>
      <p:graphicFrame>
        <p:nvGraphicFramePr>
          <p:cNvPr id="253958" name="Object 5"/>
          <p:cNvGraphicFramePr>
            <a:graphicFrameLocks noChangeAspect="1"/>
          </p:cNvGraphicFramePr>
          <p:nvPr/>
        </p:nvGraphicFramePr>
        <p:xfrm>
          <a:off x="5231904" y="5157192"/>
          <a:ext cx="1518814" cy="570260"/>
        </p:xfrm>
        <a:graphic>
          <a:graphicData uri="http://schemas.openxmlformats.org/presentationml/2006/ole">
            <mc:AlternateContent xmlns:mc="http://schemas.openxmlformats.org/markup-compatibility/2006">
              <mc:Choice xmlns:v="urn:schemas-microsoft-com:vml" Requires="v">
                <p:oleObj spid="_x0000_s211140" name="公式" r:id="rId8" imgW="609600" imgH="228600" progId="Equation.3">
                  <p:embed/>
                </p:oleObj>
              </mc:Choice>
              <mc:Fallback>
                <p:oleObj name="公式" r:id="rId8" imgW="609600" imgH="228600" progId="Equation.3">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31904" y="5157192"/>
                        <a:ext cx="1518814" cy="570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灯片编号占位符 16"/>
          <p:cNvSpPr>
            <a:spLocks noGrp="1"/>
          </p:cNvSpPr>
          <p:nvPr>
            <p:ph type="sldNum" sz="quarter" idx="11"/>
          </p:nvPr>
        </p:nvSpPr>
        <p:spPr/>
        <p:txBody>
          <a:bodyPr/>
          <a:lstStyle/>
          <a:p>
            <a:pPr>
              <a:defRPr/>
            </a:pPr>
            <a:fld id="{31E287EE-1289-4991-82CE-EFE584F53F4F}" type="slidenum">
              <a:rPr lang="en-US" altLang="zh-CN" smtClean="0"/>
              <a:pPr>
                <a:defRPr/>
              </a:pPr>
              <a:t>35</a:t>
            </a:fld>
            <a:endParaRPr lang="en-US" altLang="zh-CN" dirty="0"/>
          </a:p>
        </p:txBody>
      </p:sp>
      <p:sp>
        <p:nvSpPr>
          <p:cNvPr id="21" name="Text Box 4"/>
          <p:cNvSpPr txBox="1">
            <a:spLocks noChangeArrowheads="1"/>
          </p:cNvSpPr>
          <p:nvPr/>
        </p:nvSpPr>
        <p:spPr bwMode="auto">
          <a:xfrm>
            <a:off x="7895604" y="260649"/>
            <a:ext cx="1728788" cy="461665"/>
          </a:xfrm>
          <a:prstGeom prst="rect">
            <a:avLst/>
          </a:prstGeom>
          <a:noFill/>
          <a:ln w="9525">
            <a:noFill/>
            <a:miter lim="800000"/>
            <a:headEnd/>
            <a:tailEnd/>
          </a:ln>
        </p:spPr>
        <p:txBody>
          <a:bodyPr>
            <a:spAutoFit/>
          </a:bodyPr>
          <a:lstStyle/>
          <a:p>
            <a:pPr>
              <a:spcBef>
                <a:spcPct val="50000"/>
              </a:spcBef>
            </a:pPr>
            <a:r>
              <a:rPr lang="en-US" altLang="zh-CN" sz="2400" b="1" dirty="0"/>
              <a:t>BAB</a:t>
            </a:r>
            <a:r>
              <a:rPr lang="zh-CN" altLang="en-US" sz="2400" b="1" dirty="0"/>
              <a:t>算法</a:t>
            </a:r>
          </a:p>
        </p:txBody>
      </p:sp>
      <p:sp>
        <p:nvSpPr>
          <p:cNvPr id="22" name="标题 1"/>
          <p:cNvSpPr>
            <a:spLocks noGrp="1"/>
          </p:cNvSpPr>
          <p:nvPr>
            <p:ph type="title"/>
          </p:nvPr>
        </p:nvSpPr>
        <p:spPr>
          <a:xfrm>
            <a:off x="1828800" y="152401"/>
            <a:ext cx="6172200" cy="563563"/>
          </a:xfrm>
        </p:spPr>
        <p:txBody>
          <a:bodyPr/>
          <a:lstStyle/>
          <a:p>
            <a:r>
              <a:rPr lang="en-US" altLang="zh-CN" sz="2800" dirty="0" smtClean="0"/>
              <a:t>5.2 </a:t>
            </a:r>
            <a:r>
              <a:rPr lang="zh-CN" altLang="en-US" sz="2800" dirty="0"/>
              <a:t>特征选择的最优搜索方法</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8" name="Rectangle 2"/>
          <p:cNvSpPr>
            <a:spLocks noGrp="1" noChangeArrowheads="1"/>
          </p:cNvSpPr>
          <p:nvPr>
            <p:ph type="body" idx="1"/>
          </p:nvPr>
        </p:nvSpPr>
        <p:spPr>
          <a:xfrm>
            <a:off x="2362200" y="4438651"/>
            <a:ext cx="3233738" cy="561975"/>
          </a:xfrm>
          <a:solidFill>
            <a:srgbClr val="FFFFFF"/>
          </a:solidFill>
        </p:spPr>
        <p:txBody>
          <a:bodyPr/>
          <a:lstStyle/>
          <a:p>
            <a:pPr algn="just">
              <a:lnSpc>
                <a:spcPct val="110000"/>
              </a:lnSpc>
              <a:buFont typeface="Wingdings" pitchFamily="2" charset="2"/>
              <a:buNone/>
            </a:pPr>
            <a:r>
              <a:rPr lang="zh-CN" altLang="en-US" sz="2000" b="1">
                <a:latin typeface="仿宋_GB2312" pitchFamily="49" charset="-122"/>
                <a:ea typeface="仿宋_GB2312" pitchFamily="49" charset="-122"/>
              </a:rPr>
              <a:t>          </a:t>
            </a:r>
            <a:r>
              <a:rPr lang="en-US" altLang="zh-CN" sz="2000" b="1">
                <a:latin typeface="仿宋_GB2312" pitchFamily="49" charset="-122"/>
                <a:ea typeface="仿宋_GB2312" pitchFamily="49" charset="-122"/>
              </a:rPr>
              <a:t>(a)</a:t>
            </a:r>
            <a:r>
              <a:rPr lang="zh-CN" altLang="en-US" sz="2000" b="1">
                <a:latin typeface="仿宋_GB2312" pitchFamily="49" charset="-122"/>
                <a:ea typeface="仿宋_GB2312" pitchFamily="49" charset="-122"/>
              </a:rPr>
              <a:t>搜索树   </a:t>
            </a:r>
            <a:endParaRPr lang="zh-CN" altLang="en-US" smtClean="0">
              <a:latin typeface="仿宋_GB2312" pitchFamily="49" charset="-122"/>
              <a:ea typeface="仿宋_GB2312" pitchFamily="49" charset="-122"/>
            </a:endParaRPr>
          </a:p>
        </p:txBody>
      </p:sp>
      <p:graphicFrame>
        <p:nvGraphicFramePr>
          <p:cNvPr id="33794" name="Object 2"/>
          <p:cNvGraphicFramePr>
            <a:graphicFrameLocks noChangeAspect="1"/>
          </p:cNvGraphicFramePr>
          <p:nvPr/>
        </p:nvGraphicFramePr>
        <p:xfrm>
          <a:off x="1952625" y="954088"/>
          <a:ext cx="7543800" cy="3403600"/>
        </p:xfrm>
        <a:graphic>
          <a:graphicData uri="http://schemas.openxmlformats.org/presentationml/2006/ole">
            <mc:AlternateContent xmlns:mc="http://schemas.openxmlformats.org/markup-compatibility/2006">
              <mc:Choice xmlns:v="urn:schemas-microsoft-com:vml" Requires="v">
                <p:oleObj spid="_x0000_s212226" name="Visio" r:id="rId4" imgW="5050536" imgH="1850136" progId="Visio.Drawing.11">
                  <p:embed/>
                </p:oleObj>
              </mc:Choice>
              <mc:Fallback>
                <p:oleObj name="Visio" r:id="rId4" imgW="5050536" imgH="1850136" progId="Visio.Drawing.1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2625" y="954088"/>
                        <a:ext cx="7543800" cy="3403600"/>
                      </a:xfrm>
                      <a:prstGeom prst="rect">
                        <a:avLst/>
                      </a:prstGeom>
                      <a:solidFill>
                        <a:srgbClr val="FFEF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1" name="矩形 6"/>
          <p:cNvSpPr>
            <a:spLocks noChangeArrowheads="1"/>
          </p:cNvSpPr>
          <p:nvPr/>
        </p:nvSpPr>
        <p:spPr bwMode="auto">
          <a:xfrm>
            <a:off x="2238375" y="5157192"/>
            <a:ext cx="8001000" cy="1200150"/>
          </a:xfrm>
          <a:prstGeom prst="rect">
            <a:avLst/>
          </a:prstGeom>
          <a:noFill/>
          <a:ln w="9525">
            <a:noFill/>
            <a:miter lim="800000"/>
            <a:headEnd/>
            <a:tailEnd/>
          </a:ln>
        </p:spPr>
        <p:txBody>
          <a:bodyPr>
            <a:spAutoFit/>
          </a:bodyPr>
          <a:lstStyle/>
          <a:p>
            <a:r>
              <a:rPr lang="zh-CN" altLang="en-US" sz="2400" dirty="0">
                <a:latin typeface="黑体" pitchFamily="49" charset="-122"/>
                <a:ea typeface="黑体" pitchFamily="49" charset="-122"/>
              </a:rPr>
              <a:t>    除了从树的纵的方向上一级丢弃一个特征，实际上从树的横的方向上，一个分支也轮换丢弃一个特征。因此后继子节点数                      。</a:t>
            </a:r>
            <a:r>
              <a:rPr lang="en-US" altLang="zh-CN" sz="2400" dirty="0">
                <a:latin typeface="黑体" pitchFamily="49" charset="-122"/>
                <a:ea typeface="黑体" pitchFamily="49" charset="-122"/>
              </a:rPr>
              <a:t> </a:t>
            </a:r>
            <a:endParaRPr lang="zh-CN" altLang="en-US" sz="2400" dirty="0"/>
          </a:p>
        </p:txBody>
      </p:sp>
      <p:grpSp>
        <p:nvGrpSpPr>
          <p:cNvPr id="2" name="组合 12"/>
          <p:cNvGrpSpPr>
            <a:grpSpLocks/>
          </p:cNvGrpSpPr>
          <p:nvPr/>
        </p:nvGrpSpPr>
        <p:grpSpPr bwMode="auto">
          <a:xfrm>
            <a:off x="6096000" y="1143001"/>
            <a:ext cx="4572000" cy="3933825"/>
            <a:chOff x="4572000" y="1142984"/>
            <a:chExt cx="4572000" cy="3933384"/>
          </a:xfrm>
        </p:grpSpPr>
        <p:sp>
          <p:nvSpPr>
            <p:cNvPr id="33803" name="矩形 5"/>
            <p:cNvSpPr>
              <a:spLocks noChangeArrowheads="1"/>
            </p:cNvSpPr>
            <p:nvPr/>
          </p:nvSpPr>
          <p:spPr bwMode="auto">
            <a:xfrm>
              <a:off x="4572000" y="1142984"/>
              <a:ext cx="4572000" cy="3933384"/>
            </a:xfrm>
            <a:prstGeom prst="rect">
              <a:avLst/>
            </a:prstGeom>
            <a:noFill/>
            <a:ln w="9525">
              <a:noFill/>
              <a:miter lim="800000"/>
              <a:headEnd/>
              <a:tailEnd/>
            </a:ln>
          </p:spPr>
          <p:txBody>
            <a:bodyPr>
              <a:spAutoFit/>
            </a:bodyPr>
            <a:lstStyle/>
            <a:p>
              <a:pPr>
                <a:lnSpc>
                  <a:spcPct val="130000"/>
                </a:lnSpc>
              </a:pPr>
              <a:r>
                <a:rPr lang="zh-CN" altLang="en-US" sz="2400" dirty="0">
                  <a:latin typeface="黑体" pitchFamily="49" charset="-122"/>
                  <a:ea typeface="黑体" pitchFamily="49" charset="-122"/>
                </a:rPr>
                <a:t>    由于从根节点要经历</a:t>
              </a:r>
              <a:r>
                <a:rPr lang="en-US" altLang="zh-CN" sz="2400" dirty="0">
                  <a:latin typeface="黑体" pitchFamily="49" charset="-122"/>
                  <a:ea typeface="黑体" pitchFamily="49" charset="-122"/>
                </a:rPr>
                <a:t>n-d</a:t>
              </a:r>
              <a:r>
                <a:rPr lang="zh-CN" altLang="en-US" sz="2400" dirty="0">
                  <a:latin typeface="黑体" pitchFamily="49" charset="-122"/>
                  <a:ea typeface="黑体" pitchFamily="49" charset="-122"/>
                </a:rPr>
                <a:t>级才能到达叶节点，</a:t>
              </a:r>
              <a:r>
                <a:rPr lang="en-US" altLang="zh-CN" sz="2400" i="1" dirty="0">
                  <a:ea typeface="黑体" pitchFamily="49" charset="-122"/>
                </a:rPr>
                <a:t>s</a:t>
              </a:r>
              <a:r>
                <a:rPr lang="zh-CN" altLang="en-US" sz="2400" dirty="0">
                  <a:latin typeface="黑体" pitchFamily="49" charset="-122"/>
                  <a:ea typeface="黑体" pitchFamily="49" charset="-122"/>
                </a:rPr>
                <a:t>级某节点后继的每一个子节点分别舍弃    中互不相同的一个特征，从而考虑在</a:t>
              </a:r>
              <a:r>
                <a:rPr lang="en-US" altLang="zh-CN" sz="2400" i="1" dirty="0">
                  <a:ea typeface="黑体" pitchFamily="49" charset="-122"/>
                </a:rPr>
                <a:t>s+1</a:t>
              </a:r>
              <a:r>
                <a:rPr lang="zh-CN" altLang="en-US" sz="2400" dirty="0">
                  <a:latin typeface="黑体" pitchFamily="49" charset="-122"/>
                  <a:ea typeface="黑体" pitchFamily="49" charset="-122"/>
                </a:rPr>
                <a:t>级可以舍弃的特征方案数</a:t>
              </a:r>
              <a:r>
                <a:rPr lang="en-US" altLang="zh-CN" sz="2400" dirty="0">
                  <a:latin typeface="黑体" pitchFamily="49" charset="-122"/>
                  <a:ea typeface="黑体" pitchFamily="49" charset="-122"/>
                </a:rPr>
                <a:t>(</a:t>
              </a:r>
              <a:r>
                <a:rPr lang="zh-CN" altLang="en-US" sz="2400" dirty="0">
                  <a:latin typeface="黑体" pitchFamily="49" charset="-122"/>
                  <a:ea typeface="黑体" pitchFamily="49" charset="-122"/>
                </a:rPr>
                <a:t>即其子节点数</a:t>
              </a:r>
              <a:r>
                <a:rPr lang="en-US" altLang="zh-CN" sz="2400" dirty="0">
                  <a:latin typeface="黑体" pitchFamily="49" charset="-122"/>
                  <a:ea typeface="黑体" pitchFamily="49" charset="-122"/>
                </a:rPr>
                <a:t>)</a:t>
              </a:r>
              <a:r>
                <a:rPr lang="en-US" altLang="zh-CN" sz="2400" i="1" dirty="0" err="1">
                  <a:ea typeface="黑体" pitchFamily="49" charset="-122"/>
                </a:rPr>
                <a:t>q</a:t>
              </a:r>
              <a:r>
                <a:rPr lang="en-US" altLang="zh-CN" sz="2400" i="1" baseline="-25000" dirty="0" err="1">
                  <a:ea typeface="黑体" pitchFamily="49" charset="-122"/>
                </a:rPr>
                <a:t>s</a:t>
              </a:r>
              <a:r>
                <a:rPr lang="zh-CN" altLang="en-US" sz="2400" dirty="0">
                  <a:latin typeface="黑体" pitchFamily="49" charset="-122"/>
                  <a:ea typeface="黑体" pitchFamily="49" charset="-122"/>
                </a:rPr>
                <a:t>时，必须使这一级舍弃了特征后    还剩</a:t>
              </a:r>
              <a:r>
                <a:rPr lang="en-US" altLang="zh-CN" sz="2400" i="1" dirty="0">
                  <a:ea typeface="黑体" pitchFamily="49" charset="-122"/>
                </a:rPr>
                <a:t>(n-d)-(s+1)</a:t>
              </a:r>
              <a:r>
                <a:rPr lang="zh-CN" altLang="en-US" sz="2400" dirty="0">
                  <a:latin typeface="黑体" pitchFamily="49" charset="-122"/>
                  <a:ea typeface="黑体" pitchFamily="49" charset="-122"/>
                </a:rPr>
                <a:t>个特征。</a:t>
              </a:r>
              <a:endParaRPr lang="en-US" altLang="zh-CN" sz="2400" dirty="0">
                <a:latin typeface="黑体" pitchFamily="49" charset="-122"/>
                <a:ea typeface="黑体" pitchFamily="49" charset="-122"/>
              </a:endParaRPr>
            </a:p>
          </p:txBody>
        </p:sp>
        <p:graphicFrame>
          <p:nvGraphicFramePr>
            <p:cNvPr id="33796" name="Object 4"/>
            <p:cNvGraphicFramePr>
              <a:graphicFrameLocks noChangeAspect="1"/>
            </p:cNvGraphicFramePr>
            <p:nvPr/>
          </p:nvGraphicFramePr>
          <p:xfrm>
            <a:off x="8286776" y="2135626"/>
            <a:ext cx="428628" cy="507556"/>
          </p:xfrm>
          <a:graphic>
            <a:graphicData uri="http://schemas.openxmlformats.org/presentationml/2006/ole">
              <mc:AlternateContent xmlns:mc="http://schemas.openxmlformats.org/markup-compatibility/2006">
                <mc:Choice xmlns:v="urn:schemas-microsoft-com:vml" Requires="v">
                  <p:oleObj spid="_x0000_s212227" r:id="rId6" imgW="190500" imgH="228600" progId="Equation.DSMT4">
                    <p:embed/>
                  </p:oleObj>
                </mc:Choice>
                <mc:Fallback>
                  <p:oleObj r:id="rId6" imgW="190500" imgH="228600" progId="Equation.DSMT4">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86776" y="2135626"/>
                          <a:ext cx="428628" cy="507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7" name="Object 3"/>
            <p:cNvGraphicFramePr>
              <a:graphicFrameLocks noChangeAspect="1"/>
            </p:cNvGraphicFramePr>
            <p:nvPr/>
          </p:nvGraphicFramePr>
          <p:xfrm>
            <a:off x="7429500" y="4071938"/>
            <a:ext cx="571500" cy="414337"/>
          </p:xfrm>
          <a:graphic>
            <a:graphicData uri="http://schemas.openxmlformats.org/presentationml/2006/ole">
              <mc:AlternateContent xmlns:mc="http://schemas.openxmlformats.org/markup-compatibility/2006">
                <mc:Choice xmlns:v="urn:schemas-microsoft-com:vml" Requires="v">
                  <p:oleObj spid="_x0000_s212228" name="Equation" r:id="rId8" imgW="304536" imgH="215713" progId="Equation.DSMT4">
                    <p:embed/>
                  </p:oleObj>
                </mc:Choice>
                <mc:Fallback>
                  <p:oleObj name="Equation" r:id="rId8" imgW="304536" imgH="215713" progId="Equation.DSMT4">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29500" y="4071938"/>
                          <a:ext cx="571500" cy="414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3795" name="Object 4"/>
          <p:cNvGraphicFramePr>
            <a:graphicFrameLocks noChangeAspect="1"/>
          </p:cNvGraphicFramePr>
          <p:nvPr/>
        </p:nvGraphicFramePr>
        <p:xfrm>
          <a:off x="3952876" y="5902474"/>
          <a:ext cx="3298825" cy="550862"/>
        </p:xfrm>
        <a:graphic>
          <a:graphicData uri="http://schemas.openxmlformats.org/presentationml/2006/ole">
            <mc:AlternateContent xmlns:mc="http://schemas.openxmlformats.org/markup-compatibility/2006">
              <mc:Choice xmlns:v="urn:schemas-microsoft-com:vml" Requires="v">
                <p:oleObj spid="_x0000_s212229" r:id="rId10" imgW="1358900" imgH="228600" progId="Equation.DSMT4">
                  <p:embed/>
                </p:oleObj>
              </mc:Choice>
              <mc:Fallback>
                <p:oleObj r:id="rId10" imgW="1358900" imgH="228600" progId="Equation.DSMT4">
                  <p:embed/>
                  <p:pic>
                    <p:nvPicPr>
                      <p:cNvPr id="0"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52876" y="5902474"/>
                        <a:ext cx="3298825"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灯片编号占位符 11"/>
          <p:cNvSpPr>
            <a:spLocks noGrp="1"/>
          </p:cNvSpPr>
          <p:nvPr>
            <p:ph type="sldNum" sz="quarter" idx="11"/>
          </p:nvPr>
        </p:nvSpPr>
        <p:spPr/>
        <p:txBody>
          <a:bodyPr/>
          <a:lstStyle/>
          <a:p>
            <a:pPr>
              <a:defRPr/>
            </a:pPr>
            <a:fld id="{31E287EE-1289-4991-82CE-EFE584F53F4F}" type="slidenum">
              <a:rPr lang="en-US" altLang="zh-CN" smtClean="0"/>
              <a:pPr>
                <a:defRPr/>
              </a:pPr>
              <a:t>36</a:t>
            </a:fld>
            <a:endParaRPr lang="en-US" altLang="zh-CN" dirty="0"/>
          </a:p>
        </p:txBody>
      </p:sp>
      <p:sp>
        <p:nvSpPr>
          <p:cNvPr id="14" name="Text Box 4"/>
          <p:cNvSpPr txBox="1">
            <a:spLocks noChangeArrowheads="1"/>
          </p:cNvSpPr>
          <p:nvPr/>
        </p:nvSpPr>
        <p:spPr bwMode="auto">
          <a:xfrm>
            <a:off x="7895604" y="260649"/>
            <a:ext cx="1728788" cy="461665"/>
          </a:xfrm>
          <a:prstGeom prst="rect">
            <a:avLst/>
          </a:prstGeom>
          <a:noFill/>
          <a:ln w="9525">
            <a:noFill/>
            <a:miter lim="800000"/>
            <a:headEnd/>
            <a:tailEnd/>
          </a:ln>
        </p:spPr>
        <p:txBody>
          <a:bodyPr>
            <a:spAutoFit/>
          </a:bodyPr>
          <a:lstStyle/>
          <a:p>
            <a:pPr>
              <a:spcBef>
                <a:spcPct val="50000"/>
              </a:spcBef>
            </a:pPr>
            <a:r>
              <a:rPr lang="en-US" altLang="zh-CN" sz="2400" b="1" dirty="0"/>
              <a:t>BAB</a:t>
            </a:r>
            <a:r>
              <a:rPr lang="zh-CN" altLang="en-US" sz="2400" b="1" dirty="0"/>
              <a:t>算法</a:t>
            </a:r>
          </a:p>
        </p:txBody>
      </p:sp>
      <p:sp>
        <p:nvSpPr>
          <p:cNvPr id="15" name="标题 1"/>
          <p:cNvSpPr>
            <a:spLocks noGrp="1"/>
          </p:cNvSpPr>
          <p:nvPr>
            <p:ph type="title"/>
          </p:nvPr>
        </p:nvSpPr>
        <p:spPr>
          <a:xfrm>
            <a:off x="1828800" y="152401"/>
            <a:ext cx="6172200" cy="563563"/>
          </a:xfrm>
        </p:spPr>
        <p:txBody>
          <a:bodyPr/>
          <a:lstStyle/>
          <a:p>
            <a:r>
              <a:rPr lang="en-US" altLang="zh-CN" sz="2800" dirty="0" smtClean="0"/>
              <a:t>5.2 </a:t>
            </a:r>
            <a:r>
              <a:rPr lang="zh-CN" altLang="en-US" sz="2800" dirty="0"/>
              <a:t>特征选择的最优搜索方法</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2351089" y="1571626"/>
            <a:ext cx="5184775" cy="2665413"/>
            <a:chOff x="521" y="990"/>
            <a:chExt cx="3266" cy="1679"/>
          </a:xfrm>
        </p:grpSpPr>
        <p:grpSp>
          <p:nvGrpSpPr>
            <p:cNvPr id="3" name="Group 5"/>
            <p:cNvGrpSpPr>
              <a:grpSpLocks/>
            </p:cNvGrpSpPr>
            <p:nvPr/>
          </p:nvGrpSpPr>
          <p:grpSpPr bwMode="auto">
            <a:xfrm>
              <a:off x="1247" y="1190"/>
              <a:ext cx="1724" cy="1362"/>
              <a:chOff x="1066" y="1634"/>
              <a:chExt cx="1724" cy="1362"/>
            </a:xfrm>
          </p:grpSpPr>
          <p:sp>
            <p:nvSpPr>
              <p:cNvPr id="34841" name="Oval 6"/>
              <p:cNvSpPr>
                <a:spLocks noChangeArrowheads="1"/>
              </p:cNvSpPr>
              <p:nvPr/>
            </p:nvSpPr>
            <p:spPr bwMode="auto">
              <a:xfrm>
                <a:off x="2245" y="1634"/>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42" name="Oval 7"/>
              <p:cNvSpPr>
                <a:spLocks noChangeArrowheads="1"/>
              </p:cNvSpPr>
              <p:nvPr/>
            </p:nvSpPr>
            <p:spPr bwMode="auto">
              <a:xfrm>
                <a:off x="1791" y="190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43" name="Oval 8"/>
              <p:cNvSpPr>
                <a:spLocks noChangeArrowheads="1"/>
              </p:cNvSpPr>
              <p:nvPr/>
            </p:nvSpPr>
            <p:spPr bwMode="auto">
              <a:xfrm>
                <a:off x="2744" y="190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44" name="Oval 9"/>
              <p:cNvSpPr>
                <a:spLocks noChangeArrowheads="1"/>
              </p:cNvSpPr>
              <p:nvPr/>
            </p:nvSpPr>
            <p:spPr bwMode="auto">
              <a:xfrm>
                <a:off x="2435" y="190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45" name="Oval 10"/>
              <p:cNvSpPr>
                <a:spLocks noChangeArrowheads="1"/>
              </p:cNvSpPr>
              <p:nvPr/>
            </p:nvSpPr>
            <p:spPr bwMode="auto">
              <a:xfrm>
                <a:off x="1292" y="2359"/>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46" name="Oval 11"/>
              <p:cNvSpPr>
                <a:spLocks noChangeArrowheads="1"/>
              </p:cNvSpPr>
              <p:nvPr/>
            </p:nvSpPr>
            <p:spPr bwMode="auto">
              <a:xfrm>
                <a:off x="2290" y="2359"/>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47" name="Oval 12"/>
              <p:cNvSpPr>
                <a:spLocks noChangeArrowheads="1"/>
              </p:cNvSpPr>
              <p:nvPr/>
            </p:nvSpPr>
            <p:spPr bwMode="auto">
              <a:xfrm>
                <a:off x="1792" y="2360"/>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48" name="Oval 13"/>
              <p:cNvSpPr>
                <a:spLocks noChangeArrowheads="1"/>
              </p:cNvSpPr>
              <p:nvPr/>
            </p:nvSpPr>
            <p:spPr bwMode="auto">
              <a:xfrm>
                <a:off x="2744" y="2360"/>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49" name="Oval 14"/>
              <p:cNvSpPr>
                <a:spLocks noChangeArrowheads="1"/>
              </p:cNvSpPr>
              <p:nvPr/>
            </p:nvSpPr>
            <p:spPr bwMode="auto">
              <a:xfrm>
                <a:off x="2562" y="2359"/>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50" name="Oval 15"/>
              <p:cNvSpPr>
                <a:spLocks noChangeArrowheads="1"/>
              </p:cNvSpPr>
              <p:nvPr/>
            </p:nvSpPr>
            <p:spPr bwMode="auto">
              <a:xfrm>
                <a:off x="2018" y="2360"/>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51" name="Line 16"/>
              <p:cNvSpPr>
                <a:spLocks noChangeShapeType="1"/>
              </p:cNvSpPr>
              <p:nvPr/>
            </p:nvSpPr>
            <p:spPr bwMode="auto">
              <a:xfrm>
                <a:off x="2261" y="1660"/>
                <a:ext cx="522" cy="274"/>
              </a:xfrm>
              <a:prstGeom prst="line">
                <a:avLst/>
              </a:prstGeom>
              <a:noFill/>
              <a:ln w="9525">
                <a:solidFill>
                  <a:schemeClr val="tx1"/>
                </a:solidFill>
                <a:round/>
                <a:headEnd/>
                <a:tailEnd/>
              </a:ln>
            </p:spPr>
            <p:txBody>
              <a:bodyPr/>
              <a:lstStyle/>
              <a:p>
                <a:endParaRPr lang="zh-CN" altLang="en-US"/>
              </a:p>
            </p:txBody>
          </p:sp>
          <p:sp>
            <p:nvSpPr>
              <p:cNvPr id="34852" name="Line 17"/>
              <p:cNvSpPr>
                <a:spLocks noChangeShapeType="1"/>
              </p:cNvSpPr>
              <p:nvPr/>
            </p:nvSpPr>
            <p:spPr bwMode="auto">
              <a:xfrm>
                <a:off x="2264" y="1661"/>
                <a:ext cx="216" cy="310"/>
              </a:xfrm>
              <a:prstGeom prst="line">
                <a:avLst/>
              </a:prstGeom>
              <a:noFill/>
              <a:ln w="9525">
                <a:solidFill>
                  <a:schemeClr val="tx1"/>
                </a:solidFill>
                <a:round/>
                <a:headEnd/>
                <a:tailEnd/>
              </a:ln>
            </p:spPr>
            <p:txBody>
              <a:bodyPr/>
              <a:lstStyle/>
              <a:p>
                <a:endParaRPr lang="zh-CN" altLang="en-US"/>
              </a:p>
            </p:txBody>
          </p:sp>
          <p:sp>
            <p:nvSpPr>
              <p:cNvPr id="34853" name="Line 18"/>
              <p:cNvSpPr>
                <a:spLocks noChangeShapeType="1"/>
              </p:cNvSpPr>
              <p:nvPr/>
            </p:nvSpPr>
            <p:spPr bwMode="auto">
              <a:xfrm flipH="1">
                <a:off x="1804" y="1653"/>
                <a:ext cx="450" cy="280"/>
              </a:xfrm>
              <a:prstGeom prst="line">
                <a:avLst/>
              </a:prstGeom>
              <a:noFill/>
              <a:ln w="9525">
                <a:solidFill>
                  <a:schemeClr val="tx1"/>
                </a:solidFill>
                <a:round/>
                <a:headEnd/>
                <a:tailEnd/>
              </a:ln>
            </p:spPr>
            <p:txBody>
              <a:bodyPr/>
              <a:lstStyle/>
              <a:p>
                <a:endParaRPr lang="zh-CN" altLang="en-US"/>
              </a:p>
            </p:txBody>
          </p:sp>
          <p:sp>
            <p:nvSpPr>
              <p:cNvPr id="34854" name="Oval 19"/>
              <p:cNvSpPr>
                <a:spLocks noChangeArrowheads="1"/>
              </p:cNvSpPr>
              <p:nvPr/>
            </p:nvSpPr>
            <p:spPr bwMode="auto">
              <a:xfrm>
                <a:off x="1066" y="2948"/>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55" name="Oval 20"/>
              <p:cNvSpPr>
                <a:spLocks noChangeArrowheads="1"/>
              </p:cNvSpPr>
              <p:nvPr/>
            </p:nvSpPr>
            <p:spPr bwMode="auto">
              <a:xfrm>
                <a:off x="1872" y="2948"/>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56" name="Oval 21"/>
              <p:cNvSpPr>
                <a:spLocks noChangeArrowheads="1"/>
              </p:cNvSpPr>
              <p:nvPr/>
            </p:nvSpPr>
            <p:spPr bwMode="auto">
              <a:xfrm>
                <a:off x="1474" y="2949"/>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57" name="Oval 22"/>
              <p:cNvSpPr>
                <a:spLocks noChangeArrowheads="1"/>
              </p:cNvSpPr>
              <p:nvPr/>
            </p:nvSpPr>
            <p:spPr bwMode="auto">
              <a:xfrm>
                <a:off x="2380" y="2949"/>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58" name="Oval 23"/>
              <p:cNvSpPr>
                <a:spLocks noChangeArrowheads="1"/>
              </p:cNvSpPr>
              <p:nvPr/>
            </p:nvSpPr>
            <p:spPr bwMode="auto">
              <a:xfrm>
                <a:off x="1292" y="2948"/>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59" name="Oval 24"/>
              <p:cNvSpPr>
                <a:spLocks noChangeArrowheads="1"/>
              </p:cNvSpPr>
              <p:nvPr/>
            </p:nvSpPr>
            <p:spPr bwMode="auto">
              <a:xfrm>
                <a:off x="1655" y="2949"/>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60" name="Oval 25"/>
              <p:cNvSpPr>
                <a:spLocks noChangeArrowheads="1"/>
              </p:cNvSpPr>
              <p:nvPr/>
            </p:nvSpPr>
            <p:spPr bwMode="auto">
              <a:xfrm>
                <a:off x="2562" y="2949"/>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61" name="Oval 26"/>
              <p:cNvSpPr>
                <a:spLocks noChangeArrowheads="1"/>
              </p:cNvSpPr>
              <p:nvPr/>
            </p:nvSpPr>
            <p:spPr bwMode="auto">
              <a:xfrm>
                <a:off x="2017" y="2949"/>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62" name="Oval 27"/>
              <p:cNvSpPr>
                <a:spLocks noChangeArrowheads="1"/>
              </p:cNvSpPr>
              <p:nvPr/>
            </p:nvSpPr>
            <p:spPr bwMode="auto">
              <a:xfrm>
                <a:off x="2744" y="2950"/>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63" name="Oval 28"/>
              <p:cNvSpPr>
                <a:spLocks noChangeArrowheads="1"/>
              </p:cNvSpPr>
              <p:nvPr/>
            </p:nvSpPr>
            <p:spPr bwMode="auto">
              <a:xfrm>
                <a:off x="2198" y="2949"/>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64" name="Line 29"/>
              <p:cNvSpPr>
                <a:spLocks noChangeShapeType="1"/>
              </p:cNvSpPr>
              <p:nvPr/>
            </p:nvSpPr>
            <p:spPr bwMode="auto">
              <a:xfrm>
                <a:off x="2780" y="1906"/>
                <a:ext cx="0" cy="499"/>
              </a:xfrm>
              <a:prstGeom prst="line">
                <a:avLst/>
              </a:prstGeom>
              <a:noFill/>
              <a:ln w="9525">
                <a:solidFill>
                  <a:schemeClr val="tx1"/>
                </a:solidFill>
                <a:round/>
                <a:headEnd/>
                <a:tailEnd/>
              </a:ln>
            </p:spPr>
            <p:txBody>
              <a:bodyPr/>
              <a:lstStyle/>
              <a:p>
                <a:endParaRPr lang="zh-CN" altLang="en-US"/>
              </a:p>
            </p:txBody>
          </p:sp>
          <p:sp>
            <p:nvSpPr>
              <p:cNvPr id="34865" name="Line 30"/>
              <p:cNvSpPr>
                <a:spLocks noChangeShapeType="1"/>
              </p:cNvSpPr>
              <p:nvPr/>
            </p:nvSpPr>
            <p:spPr bwMode="auto">
              <a:xfrm>
                <a:off x="2780" y="2359"/>
                <a:ext cx="0" cy="636"/>
              </a:xfrm>
              <a:prstGeom prst="line">
                <a:avLst/>
              </a:prstGeom>
              <a:noFill/>
              <a:ln w="9525">
                <a:solidFill>
                  <a:schemeClr val="tx1"/>
                </a:solidFill>
                <a:round/>
                <a:headEnd/>
                <a:tailEnd/>
              </a:ln>
            </p:spPr>
            <p:txBody>
              <a:bodyPr/>
              <a:lstStyle/>
              <a:p>
                <a:endParaRPr lang="zh-CN" altLang="en-US"/>
              </a:p>
            </p:txBody>
          </p:sp>
          <p:sp>
            <p:nvSpPr>
              <p:cNvPr id="34866" name="Line 31"/>
              <p:cNvSpPr>
                <a:spLocks noChangeShapeType="1"/>
              </p:cNvSpPr>
              <p:nvPr/>
            </p:nvSpPr>
            <p:spPr bwMode="auto">
              <a:xfrm>
                <a:off x="2581" y="2405"/>
                <a:ext cx="3" cy="553"/>
              </a:xfrm>
              <a:prstGeom prst="line">
                <a:avLst/>
              </a:prstGeom>
              <a:noFill/>
              <a:ln w="9525">
                <a:solidFill>
                  <a:schemeClr val="tx1"/>
                </a:solidFill>
                <a:round/>
                <a:headEnd/>
                <a:tailEnd/>
              </a:ln>
            </p:spPr>
            <p:txBody>
              <a:bodyPr/>
              <a:lstStyle/>
              <a:p>
                <a:endParaRPr lang="zh-CN" altLang="en-US"/>
              </a:p>
            </p:txBody>
          </p:sp>
          <p:sp>
            <p:nvSpPr>
              <p:cNvPr id="34867" name="Line 32"/>
              <p:cNvSpPr>
                <a:spLocks noChangeShapeType="1"/>
              </p:cNvSpPr>
              <p:nvPr/>
            </p:nvSpPr>
            <p:spPr bwMode="auto">
              <a:xfrm>
                <a:off x="2327" y="2396"/>
                <a:ext cx="82" cy="580"/>
              </a:xfrm>
              <a:prstGeom prst="line">
                <a:avLst/>
              </a:prstGeom>
              <a:noFill/>
              <a:ln w="9525">
                <a:solidFill>
                  <a:schemeClr val="tx1"/>
                </a:solidFill>
                <a:round/>
                <a:headEnd/>
                <a:tailEnd/>
              </a:ln>
            </p:spPr>
            <p:txBody>
              <a:bodyPr/>
              <a:lstStyle/>
              <a:p>
                <a:endParaRPr lang="zh-CN" altLang="en-US"/>
              </a:p>
            </p:txBody>
          </p:sp>
          <p:sp>
            <p:nvSpPr>
              <p:cNvPr id="34868" name="Line 33"/>
              <p:cNvSpPr>
                <a:spLocks noChangeShapeType="1"/>
              </p:cNvSpPr>
              <p:nvPr/>
            </p:nvSpPr>
            <p:spPr bwMode="auto">
              <a:xfrm flipH="1">
                <a:off x="2227" y="2386"/>
                <a:ext cx="81" cy="591"/>
              </a:xfrm>
              <a:prstGeom prst="line">
                <a:avLst/>
              </a:prstGeom>
              <a:noFill/>
              <a:ln w="9525">
                <a:solidFill>
                  <a:schemeClr val="tx1"/>
                </a:solidFill>
                <a:round/>
                <a:headEnd/>
                <a:tailEnd/>
              </a:ln>
            </p:spPr>
            <p:txBody>
              <a:bodyPr/>
              <a:lstStyle/>
              <a:p>
                <a:endParaRPr lang="zh-CN" altLang="en-US"/>
              </a:p>
            </p:txBody>
          </p:sp>
          <p:sp>
            <p:nvSpPr>
              <p:cNvPr id="34869" name="Line 34"/>
              <p:cNvSpPr>
                <a:spLocks noChangeShapeType="1"/>
              </p:cNvSpPr>
              <p:nvPr/>
            </p:nvSpPr>
            <p:spPr bwMode="auto">
              <a:xfrm>
                <a:off x="2472" y="1906"/>
                <a:ext cx="91" cy="453"/>
              </a:xfrm>
              <a:prstGeom prst="line">
                <a:avLst/>
              </a:prstGeom>
              <a:noFill/>
              <a:ln w="9525">
                <a:solidFill>
                  <a:schemeClr val="tx1"/>
                </a:solidFill>
                <a:round/>
                <a:headEnd/>
                <a:tailEnd/>
              </a:ln>
            </p:spPr>
            <p:txBody>
              <a:bodyPr/>
              <a:lstStyle/>
              <a:p>
                <a:endParaRPr lang="zh-CN" altLang="en-US"/>
              </a:p>
            </p:txBody>
          </p:sp>
          <p:sp>
            <p:nvSpPr>
              <p:cNvPr id="34870" name="Line 35"/>
              <p:cNvSpPr>
                <a:spLocks noChangeShapeType="1"/>
              </p:cNvSpPr>
              <p:nvPr/>
            </p:nvSpPr>
            <p:spPr bwMode="auto">
              <a:xfrm flipH="1">
                <a:off x="2336" y="1906"/>
                <a:ext cx="136" cy="453"/>
              </a:xfrm>
              <a:prstGeom prst="line">
                <a:avLst/>
              </a:prstGeom>
              <a:noFill/>
              <a:ln w="9525">
                <a:solidFill>
                  <a:schemeClr val="tx1"/>
                </a:solidFill>
                <a:round/>
                <a:headEnd/>
                <a:tailEnd/>
              </a:ln>
            </p:spPr>
            <p:txBody>
              <a:bodyPr/>
              <a:lstStyle/>
              <a:p>
                <a:endParaRPr lang="zh-CN" altLang="en-US"/>
              </a:p>
            </p:txBody>
          </p:sp>
          <p:sp>
            <p:nvSpPr>
              <p:cNvPr id="34871" name="Line 36"/>
              <p:cNvSpPr>
                <a:spLocks noChangeShapeType="1"/>
              </p:cNvSpPr>
              <p:nvPr/>
            </p:nvSpPr>
            <p:spPr bwMode="auto">
              <a:xfrm>
                <a:off x="2036" y="2359"/>
                <a:ext cx="0" cy="636"/>
              </a:xfrm>
              <a:prstGeom prst="line">
                <a:avLst/>
              </a:prstGeom>
              <a:noFill/>
              <a:ln w="9525">
                <a:solidFill>
                  <a:schemeClr val="tx1"/>
                </a:solidFill>
                <a:round/>
                <a:headEnd/>
                <a:tailEnd/>
              </a:ln>
            </p:spPr>
            <p:txBody>
              <a:bodyPr/>
              <a:lstStyle/>
              <a:p>
                <a:endParaRPr lang="zh-CN" altLang="en-US"/>
              </a:p>
            </p:txBody>
          </p:sp>
          <p:sp>
            <p:nvSpPr>
              <p:cNvPr id="34872" name="Line 37"/>
              <p:cNvSpPr>
                <a:spLocks noChangeShapeType="1"/>
              </p:cNvSpPr>
              <p:nvPr/>
            </p:nvSpPr>
            <p:spPr bwMode="auto">
              <a:xfrm>
                <a:off x="1819" y="1906"/>
                <a:ext cx="0" cy="499"/>
              </a:xfrm>
              <a:prstGeom prst="line">
                <a:avLst/>
              </a:prstGeom>
              <a:noFill/>
              <a:ln w="9525">
                <a:solidFill>
                  <a:schemeClr val="tx1"/>
                </a:solidFill>
                <a:round/>
                <a:headEnd/>
                <a:tailEnd/>
              </a:ln>
            </p:spPr>
            <p:txBody>
              <a:bodyPr/>
              <a:lstStyle/>
              <a:p>
                <a:endParaRPr lang="zh-CN" altLang="en-US"/>
              </a:p>
            </p:txBody>
          </p:sp>
          <p:sp>
            <p:nvSpPr>
              <p:cNvPr id="34873" name="Line 38"/>
              <p:cNvSpPr>
                <a:spLocks noChangeShapeType="1"/>
              </p:cNvSpPr>
              <p:nvPr/>
            </p:nvSpPr>
            <p:spPr bwMode="auto">
              <a:xfrm>
                <a:off x="1810" y="1915"/>
                <a:ext cx="236" cy="472"/>
              </a:xfrm>
              <a:prstGeom prst="line">
                <a:avLst/>
              </a:prstGeom>
              <a:noFill/>
              <a:ln w="9525">
                <a:solidFill>
                  <a:schemeClr val="tx1"/>
                </a:solidFill>
                <a:round/>
                <a:headEnd/>
                <a:tailEnd/>
              </a:ln>
            </p:spPr>
            <p:txBody>
              <a:bodyPr/>
              <a:lstStyle/>
              <a:p>
                <a:endParaRPr lang="zh-CN" altLang="en-US"/>
              </a:p>
            </p:txBody>
          </p:sp>
          <p:sp>
            <p:nvSpPr>
              <p:cNvPr id="34874" name="Line 39"/>
              <p:cNvSpPr>
                <a:spLocks noChangeShapeType="1"/>
              </p:cNvSpPr>
              <p:nvPr/>
            </p:nvSpPr>
            <p:spPr bwMode="auto">
              <a:xfrm>
                <a:off x="1810" y="2378"/>
                <a:ext cx="90" cy="590"/>
              </a:xfrm>
              <a:prstGeom prst="line">
                <a:avLst/>
              </a:prstGeom>
              <a:noFill/>
              <a:ln w="9525">
                <a:solidFill>
                  <a:schemeClr val="tx1"/>
                </a:solidFill>
                <a:round/>
                <a:headEnd/>
                <a:tailEnd/>
              </a:ln>
            </p:spPr>
            <p:txBody>
              <a:bodyPr/>
              <a:lstStyle/>
              <a:p>
                <a:endParaRPr lang="zh-CN" altLang="en-US"/>
              </a:p>
            </p:txBody>
          </p:sp>
          <p:sp>
            <p:nvSpPr>
              <p:cNvPr id="34875" name="Line 40"/>
              <p:cNvSpPr>
                <a:spLocks noChangeShapeType="1"/>
              </p:cNvSpPr>
              <p:nvPr/>
            </p:nvSpPr>
            <p:spPr bwMode="auto">
              <a:xfrm flipH="1">
                <a:off x="1674" y="2378"/>
                <a:ext cx="136" cy="590"/>
              </a:xfrm>
              <a:prstGeom prst="line">
                <a:avLst/>
              </a:prstGeom>
              <a:noFill/>
              <a:ln w="9525">
                <a:solidFill>
                  <a:schemeClr val="tx1"/>
                </a:solidFill>
                <a:round/>
                <a:headEnd/>
                <a:tailEnd/>
              </a:ln>
            </p:spPr>
            <p:txBody>
              <a:bodyPr/>
              <a:lstStyle/>
              <a:p>
                <a:endParaRPr lang="zh-CN" altLang="en-US"/>
              </a:p>
            </p:txBody>
          </p:sp>
          <p:sp>
            <p:nvSpPr>
              <p:cNvPr id="34876" name="Line 41"/>
              <p:cNvSpPr>
                <a:spLocks noChangeShapeType="1"/>
              </p:cNvSpPr>
              <p:nvPr/>
            </p:nvSpPr>
            <p:spPr bwMode="auto">
              <a:xfrm>
                <a:off x="1311" y="2359"/>
                <a:ext cx="0" cy="636"/>
              </a:xfrm>
              <a:prstGeom prst="line">
                <a:avLst/>
              </a:prstGeom>
              <a:noFill/>
              <a:ln w="9525">
                <a:solidFill>
                  <a:schemeClr val="tx1"/>
                </a:solidFill>
                <a:round/>
                <a:headEnd/>
                <a:tailEnd/>
              </a:ln>
            </p:spPr>
            <p:txBody>
              <a:bodyPr/>
              <a:lstStyle/>
              <a:p>
                <a:endParaRPr lang="zh-CN" altLang="en-US"/>
              </a:p>
            </p:txBody>
          </p:sp>
          <p:sp>
            <p:nvSpPr>
              <p:cNvPr id="34877" name="Line 42"/>
              <p:cNvSpPr>
                <a:spLocks noChangeShapeType="1"/>
              </p:cNvSpPr>
              <p:nvPr/>
            </p:nvSpPr>
            <p:spPr bwMode="auto">
              <a:xfrm flipH="1">
                <a:off x="1083" y="2377"/>
                <a:ext cx="228" cy="609"/>
              </a:xfrm>
              <a:prstGeom prst="line">
                <a:avLst/>
              </a:prstGeom>
              <a:noFill/>
              <a:ln w="9525">
                <a:solidFill>
                  <a:schemeClr val="tx1"/>
                </a:solidFill>
                <a:round/>
                <a:headEnd/>
                <a:tailEnd/>
              </a:ln>
            </p:spPr>
            <p:txBody>
              <a:bodyPr/>
              <a:lstStyle/>
              <a:p>
                <a:endParaRPr lang="zh-CN" altLang="en-US"/>
              </a:p>
            </p:txBody>
          </p:sp>
          <p:sp>
            <p:nvSpPr>
              <p:cNvPr id="34878" name="Line 43"/>
              <p:cNvSpPr>
                <a:spLocks noChangeShapeType="1"/>
              </p:cNvSpPr>
              <p:nvPr/>
            </p:nvSpPr>
            <p:spPr bwMode="auto">
              <a:xfrm>
                <a:off x="1311" y="2368"/>
                <a:ext cx="190" cy="590"/>
              </a:xfrm>
              <a:prstGeom prst="line">
                <a:avLst/>
              </a:prstGeom>
              <a:noFill/>
              <a:ln w="9525">
                <a:solidFill>
                  <a:schemeClr val="tx1"/>
                </a:solidFill>
                <a:round/>
                <a:headEnd/>
                <a:tailEnd/>
              </a:ln>
            </p:spPr>
            <p:txBody>
              <a:bodyPr/>
              <a:lstStyle/>
              <a:p>
                <a:endParaRPr lang="zh-CN" altLang="en-US"/>
              </a:p>
            </p:txBody>
          </p:sp>
          <p:sp>
            <p:nvSpPr>
              <p:cNvPr id="34879" name="Line 44"/>
              <p:cNvSpPr>
                <a:spLocks noChangeShapeType="1"/>
              </p:cNvSpPr>
              <p:nvPr/>
            </p:nvSpPr>
            <p:spPr bwMode="auto">
              <a:xfrm flipV="1">
                <a:off x="1338" y="1925"/>
                <a:ext cx="475" cy="434"/>
              </a:xfrm>
              <a:prstGeom prst="line">
                <a:avLst/>
              </a:prstGeom>
              <a:noFill/>
              <a:ln w="9525">
                <a:solidFill>
                  <a:schemeClr val="tx1"/>
                </a:solidFill>
                <a:round/>
                <a:headEnd/>
                <a:tailEnd/>
              </a:ln>
            </p:spPr>
            <p:txBody>
              <a:bodyPr/>
              <a:lstStyle/>
              <a:p>
                <a:endParaRPr lang="zh-CN" altLang="en-US"/>
              </a:p>
            </p:txBody>
          </p:sp>
        </p:grpSp>
        <p:sp>
          <p:nvSpPr>
            <p:cNvPr id="34835" name="Text Box 45"/>
            <p:cNvSpPr txBox="1">
              <a:spLocks noChangeArrowheads="1"/>
            </p:cNvSpPr>
            <p:nvPr/>
          </p:nvSpPr>
          <p:spPr bwMode="auto">
            <a:xfrm>
              <a:off x="521" y="990"/>
              <a:ext cx="317" cy="327"/>
            </a:xfrm>
            <a:prstGeom prst="rect">
              <a:avLst/>
            </a:prstGeom>
            <a:noFill/>
            <a:ln w="9525">
              <a:noFill/>
              <a:miter lim="800000"/>
              <a:headEnd/>
              <a:tailEnd/>
            </a:ln>
          </p:spPr>
          <p:txBody>
            <a:bodyPr>
              <a:spAutoFit/>
            </a:bodyPr>
            <a:lstStyle/>
            <a:p>
              <a:pPr>
                <a:spcBef>
                  <a:spcPct val="50000"/>
                </a:spcBef>
              </a:pPr>
              <a:r>
                <a:rPr lang="en-US" altLang="zh-CN" sz="2800"/>
                <a:t>s</a:t>
              </a:r>
            </a:p>
          </p:txBody>
        </p:sp>
        <p:sp>
          <p:nvSpPr>
            <p:cNvPr id="34836" name="Text Box 46"/>
            <p:cNvSpPr txBox="1">
              <a:spLocks noChangeArrowheads="1"/>
            </p:cNvSpPr>
            <p:nvPr/>
          </p:nvSpPr>
          <p:spPr bwMode="auto">
            <a:xfrm>
              <a:off x="521" y="1317"/>
              <a:ext cx="635" cy="327"/>
            </a:xfrm>
            <a:prstGeom prst="rect">
              <a:avLst/>
            </a:prstGeom>
            <a:noFill/>
            <a:ln w="9525">
              <a:noFill/>
              <a:miter lim="800000"/>
              <a:headEnd/>
              <a:tailEnd/>
            </a:ln>
          </p:spPr>
          <p:txBody>
            <a:bodyPr>
              <a:spAutoFit/>
            </a:bodyPr>
            <a:lstStyle/>
            <a:p>
              <a:pPr>
                <a:spcBef>
                  <a:spcPct val="50000"/>
                </a:spcBef>
              </a:pPr>
              <a:r>
                <a:rPr lang="en-US" altLang="zh-CN" sz="2800"/>
                <a:t>s+1</a:t>
              </a:r>
            </a:p>
          </p:txBody>
        </p:sp>
        <p:sp>
          <p:nvSpPr>
            <p:cNvPr id="34837" name="Line 47"/>
            <p:cNvSpPr>
              <a:spLocks noChangeShapeType="1"/>
            </p:cNvSpPr>
            <p:nvPr/>
          </p:nvSpPr>
          <p:spPr bwMode="auto">
            <a:xfrm>
              <a:off x="1065" y="1217"/>
              <a:ext cx="2722" cy="0"/>
            </a:xfrm>
            <a:prstGeom prst="line">
              <a:avLst/>
            </a:prstGeom>
            <a:noFill/>
            <a:ln w="9525" cap="rnd">
              <a:solidFill>
                <a:schemeClr val="tx1"/>
              </a:solidFill>
              <a:prstDash val="sysDot"/>
              <a:round/>
              <a:headEnd/>
              <a:tailEnd/>
            </a:ln>
          </p:spPr>
          <p:txBody>
            <a:bodyPr/>
            <a:lstStyle/>
            <a:p>
              <a:endParaRPr lang="zh-CN" altLang="en-US"/>
            </a:p>
          </p:txBody>
        </p:sp>
        <p:sp>
          <p:nvSpPr>
            <p:cNvPr id="34838" name="Line 48"/>
            <p:cNvSpPr>
              <a:spLocks noChangeShapeType="1"/>
            </p:cNvSpPr>
            <p:nvPr/>
          </p:nvSpPr>
          <p:spPr bwMode="auto">
            <a:xfrm>
              <a:off x="1065" y="1489"/>
              <a:ext cx="2722" cy="0"/>
            </a:xfrm>
            <a:prstGeom prst="line">
              <a:avLst/>
            </a:prstGeom>
            <a:noFill/>
            <a:ln w="9525" cap="rnd">
              <a:solidFill>
                <a:schemeClr val="tx1"/>
              </a:solidFill>
              <a:prstDash val="sysDot"/>
              <a:round/>
              <a:headEnd/>
              <a:tailEnd/>
            </a:ln>
          </p:spPr>
          <p:txBody>
            <a:bodyPr/>
            <a:lstStyle/>
            <a:p>
              <a:endParaRPr lang="zh-CN" altLang="en-US"/>
            </a:p>
          </p:txBody>
        </p:sp>
        <p:sp>
          <p:nvSpPr>
            <p:cNvPr id="34839" name="Line 49"/>
            <p:cNvSpPr>
              <a:spLocks noChangeShapeType="1"/>
            </p:cNvSpPr>
            <p:nvPr/>
          </p:nvSpPr>
          <p:spPr bwMode="auto">
            <a:xfrm>
              <a:off x="1065" y="2532"/>
              <a:ext cx="2722" cy="0"/>
            </a:xfrm>
            <a:prstGeom prst="line">
              <a:avLst/>
            </a:prstGeom>
            <a:noFill/>
            <a:ln w="9525" cap="rnd">
              <a:solidFill>
                <a:schemeClr val="tx1"/>
              </a:solidFill>
              <a:prstDash val="sysDot"/>
              <a:round/>
              <a:headEnd/>
              <a:tailEnd/>
            </a:ln>
          </p:spPr>
          <p:txBody>
            <a:bodyPr/>
            <a:lstStyle/>
            <a:p>
              <a:endParaRPr lang="zh-CN" altLang="en-US"/>
            </a:p>
          </p:txBody>
        </p:sp>
        <p:sp>
          <p:nvSpPr>
            <p:cNvPr id="34840" name="Text Box 50"/>
            <p:cNvSpPr txBox="1">
              <a:spLocks noChangeArrowheads="1"/>
            </p:cNvSpPr>
            <p:nvPr/>
          </p:nvSpPr>
          <p:spPr bwMode="auto">
            <a:xfrm>
              <a:off x="521" y="2342"/>
              <a:ext cx="635" cy="327"/>
            </a:xfrm>
            <a:prstGeom prst="rect">
              <a:avLst/>
            </a:prstGeom>
            <a:noFill/>
            <a:ln w="9525">
              <a:noFill/>
              <a:miter lim="800000"/>
              <a:headEnd/>
              <a:tailEnd/>
            </a:ln>
          </p:spPr>
          <p:txBody>
            <a:bodyPr>
              <a:spAutoFit/>
            </a:bodyPr>
            <a:lstStyle/>
            <a:p>
              <a:pPr>
                <a:spcBef>
                  <a:spcPct val="50000"/>
                </a:spcBef>
              </a:pPr>
              <a:r>
                <a:rPr lang="en-US" altLang="zh-CN" sz="2800"/>
                <a:t>n-d</a:t>
              </a:r>
            </a:p>
          </p:txBody>
        </p:sp>
      </p:grpSp>
      <p:grpSp>
        <p:nvGrpSpPr>
          <p:cNvPr id="4" name="Group 51"/>
          <p:cNvGrpSpPr>
            <a:grpSpLocks/>
          </p:cNvGrpSpPr>
          <p:nvPr/>
        </p:nvGrpSpPr>
        <p:grpSpPr bwMode="auto">
          <a:xfrm>
            <a:off x="6888164" y="2363788"/>
            <a:ext cx="2232025" cy="1655762"/>
            <a:chOff x="3379" y="1489"/>
            <a:chExt cx="1406" cy="1043"/>
          </a:xfrm>
        </p:grpSpPr>
        <p:sp>
          <p:nvSpPr>
            <p:cNvPr id="34832" name="Line 52"/>
            <p:cNvSpPr>
              <a:spLocks noChangeShapeType="1"/>
            </p:cNvSpPr>
            <p:nvPr/>
          </p:nvSpPr>
          <p:spPr bwMode="auto">
            <a:xfrm>
              <a:off x="3379" y="1489"/>
              <a:ext cx="0" cy="1043"/>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34833" name="Text Box 53"/>
            <p:cNvSpPr txBox="1">
              <a:spLocks noChangeArrowheads="1"/>
            </p:cNvSpPr>
            <p:nvPr/>
          </p:nvSpPr>
          <p:spPr bwMode="auto">
            <a:xfrm>
              <a:off x="3469" y="1897"/>
              <a:ext cx="1316" cy="327"/>
            </a:xfrm>
            <a:prstGeom prst="rect">
              <a:avLst/>
            </a:prstGeom>
            <a:noFill/>
            <a:ln w="9525">
              <a:noFill/>
              <a:miter lim="800000"/>
              <a:headEnd/>
              <a:tailEnd/>
            </a:ln>
          </p:spPr>
          <p:txBody>
            <a:bodyPr>
              <a:spAutoFit/>
            </a:bodyPr>
            <a:lstStyle/>
            <a:p>
              <a:pPr>
                <a:spcBef>
                  <a:spcPct val="50000"/>
                </a:spcBef>
              </a:pPr>
              <a:r>
                <a:rPr lang="en-US" altLang="zh-CN" sz="2800"/>
                <a:t>(n-d)-(s+1)</a:t>
              </a:r>
            </a:p>
          </p:txBody>
        </p:sp>
      </p:grpSp>
      <p:grpSp>
        <p:nvGrpSpPr>
          <p:cNvPr id="5" name="Group 54"/>
          <p:cNvGrpSpPr>
            <a:grpSpLocks/>
          </p:cNvGrpSpPr>
          <p:nvPr/>
        </p:nvGrpSpPr>
        <p:grpSpPr bwMode="auto">
          <a:xfrm>
            <a:off x="4367213" y="1571625"/>
            <a:ext cx="4176712" cy="1081088"/>
            <a:chOff x="1791" y="990"/>
            <a:chExt cx="2631" cy="681"/>
          </a:xfrm>
        </p:grpSpPr>
        <p:sp>
          <p:nvSpPr>
            <p:cNvPr id="34829" name="Oval 55"/>
            <p:cNvSpPr>
              <a:spLocks noChangeArrowheads="1"/>
            </p:cNvSpPr>
            <p:nvPr/>
          </p:nvSpPr>
          <p:spPr bwMode="auto">
            <a:xfrm>
              <a:off x="1791" y="1353"/>
              <a:ext cx="1315" cy="318"/>
            </a:xfrm>
            <a:prstGeom prst="ellipse">
              <a:avLst/>
            </a:prstGeom>
            <a:noFill/>
            <a:ln w="9525">
              <a:solidFill>
                <a:schemeClr val="hlink"/>
              </a:solidFill>
              <a:round/>
              <a:headEnd/>
              <a:tailEnd/>
            </a:ln>
          </p:spPr>
          <p:txBody>
            <a:bodyPr wrap="none" anchor="ctr"/>
            <a:lstStyle/>
            <a:p>
              <a:endParaRPr lang="zh-CN" altLang="en-US"/>
            </a:p>
          </p:txBody>
        </p:sp>
        <p:sp>
          <p:nvSpPr>
            <p:cNvPr id="34830" name="Text Box 56"/>
            <p:cNvSpPr txBox="1">
              <a:spLocks noChangeArrowheads="1"/>
            </p:cNvSpPr>
            <p:nvPr/>
          </p:nvSpPr>
          <p:spPr bwMode="auto">
            <a:xfrm>
              <a:off x="4059" y="990"/>
              <a:ext cx="363" cy="327"/>
            </a:xfrm>
            <a:prstGeom prst="rect">
              <a:avLst/>
            </a:prstGeom>
            <a:noFill/>
            <a:ln w="9525">
              <a:noFill/>
              <a:miter lim="800000"/>
              <a:headEnd/>
              <a:tailEnd/>
            </a:ln>
          </p:spPr>
          <p:txBody>
            <a:bodyPr>
              <a:spAutoFit/>
            </a:bodyPr>
            <a:lstStyle/>
            <a:p>
              <a:pPr>
                <a:spcBef>
                  <a:spcPct val="50000"/>
                </a:spcBef>
              </a:pPr>
              <a:r>
                <a:rPr lang="en-US" altLang="zh-CN" sz="2800"/>
                <a:t>q</a:t>
              </a:r>
              <a:r>
                <a:rPr lang="en-US" altLang="zh-CN" sz="2800" baseline="-25000"/>
                <a:t>s</a:t>
              </a:r>
            </a:p>
          </p:txBody>
        </p:sp>
        <p:sp>
          <p:nvSpPr>
            <p:cNvPr id="34831" name="Line 57"/>
            <p:cNvSpPr>
              <a:spLocks noChangeShapeType="1"/>
            </p:cNvSpPr>
            <p:nvPr/>
          </p:nvSpPr>
          <p:spPr bwMode="auto">
            <a:xfrm flipV="1">
              <a:off x="3061" y="1217"/>
              <a:ext cx="1043" cy="227"/>
            </a:xfrm>
            <a:prstGeom prst="line">
              <a:avLst/>
            </a:prstGeom>
            <a:noFill/>
            <a:ln w="9525">
              <a:solidFill>
                <a:schemeClr val="hlink"/>
              </a:solidFill>
              <a:round/>
              <a:headEnd/>
              <a:tailEnd/>
            </a:ln>
          </p:spPr>
          <p:txBody>
            <a:bodyPr/>
            <a:lstStyle/>
            <a:p>
              <a:endParaRPr lang="zh-CN" altLang="en-US"/>
            </a:p>
          </p:txBody>
        </p:sp>
      </p:grpSp>
      <p:sp>
        <p:nvSpPr>
          <p:cNvPr id="34826" name="Text Box 58"/>
          <p:cNvSpPr txBox="1">
            <a:spLocks noChangeArrowheads="1"/>
          </p:cNvSpPr>
          <p:nvPr/>
        </p:nvSpPr>
        <p:spPr bwMode="auto">
          <a:xfrm>
            <a:off x="5230813" y="1268413"/>
            <a:ext cx="2881312" cy="519112"/>
          </a:xfrm>
          <a:prstGeom prst="rect">
            <a:avLst/>
          </a:prstGeom>
          <a:noFill/>
          <a:ln w="9525">
            <a:noFill/>
            <a:miter lim="800000"/>
            <a:headEnd/>
            <a:tailEnd/>
          </a:ln>
        </p:spPr>
        <p:txBody>
          <a:bodyPr>
            <a:spAutoFit/>
          </a:bodyPr>
          <a:lstStyle/>
          <a:p>
            <a:pPr>
              <a:spcBef>
                <a:spcPct val="50000"/>
              </a:spcBef>
            </a:pPr>
            <a:r>
              <a:rPr lang="en-US" altLang="zh-CN" sz="2800"/>
              <a:t>r</a:t>
            </a:r>
            <a:r>
              <a:rPr lang="en-US" altLang="zh-CN" sz="2800" baseline="-25000"/>
              <a:t>s</a:t>
            </a:r>
            <a:r>
              <a:rPr lang="zh-CN" altLang="en-US" sz="2800" b="1">
                <a:ea typeface="黑体" pitchFamily="49" charset="-122"/>
              </a:rPr>
              <a:t>节点特征数量</a:t>
            </a:r>
          </a:p>
        </p:txBody>
      </p:sp>
      <p:graphicFrame>
        <p:nvGraphicFramePr>
          <p:cNvPr id="625723" name="Object 2"/>
          <p:cNvGraphicFramePr>
            <a:graphicFrameLocks noChangeAspect="1"/>
          </p:cNvGraphicFramePr>
          <p:nvPr/>
        </p:nvGraphicFramePr>
        <p:xfrm>
          <a:off x="2135561" y="4509121"/>
          <a:ext cx="4087639" cy="617077"/>
        </p:xfrm>
        <a:graphic>
          <a:graphicData uri="http://schemas.openxmlformats.org/presentationml/2006/ole">
            <mc:AlternateContent xmlns:mc="http://schemas.openxmlformats.org/markup-compatibility/2006">
              <mc:Choice xmlns:v="urn:schemas-microsoft-com:vml" Requires="v">
                <p:oleObj spid="_x0000_s213250" name="公式" r:id="rId4" imgW="1511300" imgH="228600" progId="Equation.3">
                  <p:embed/>
                </p:oleObj>
              </mc:Choice>
              <mc:Fallback>
                <p:oleObj name="公式" r:id="rId4" imgW="1511300" imgH="22860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5561" y="4509121"/>
                        <a:ext cx="4087639" cy="6170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5724" name="Object 3"/>
          <p:cNvGraphicFramePr>
            <a:graphicFrameLocks noChangeAspect="1"/>
          </p:cNvGraphicFramePr>
          <p:nvPr/>
        </p:nvGraphicFramePr>
        <p:xfrm>
          <a:off x="2207569" y="5301209"/>
          <a:ext cx="3888433" cy="630883"/>
        </p:xfrm>
        <a:graphic>
          <a:graphicData uri="http://schemas.openxmlformats.org/presentationml/2006/ole">
            <mc:AlternateContent xmlns:mc="http://schemas.openxmlformats.org/markup-compatibility/2006">
              <mc:Choice xmlns:v="urn:schemas-microsoft-com:vml" Requires="v">
                <p:oleObj spid="_x0000_s213251" name="公式" r:id="rId6" imgW="1409700" imgH="228600" progId="Equation.3">
                  <p:embed/>
                </p:oleObj>
              </mc:Choice>
              <mc:Fallback>
                <p:oleObj name="公式" r:id="rId6" imgW="1409700" imgH="228600"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7569" y="5301209"/>
                        <a:ext cx="3888433" cy="6308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61"/>
          <p:cNvGrpSpPr>
            <a:grpSpLocks/>
          </p:cNvGrpSpPr>
          <p:nvPr/>
        </p:nvGrpSpPr>
        <p:grpSpPr bwMode="auto">
          <a:xfrm>
            <a:off x="8040217" y="4581129"/>
            <a:ext cx="1553493" cy="1306091"/>
            <a:chOff x="3829" y="3067"/>
            <a:chExt cx="1345" cy="959"/>
          </a:xfrm>
        </p:grpSpPr>
        <p:graphicFrame>
          <p:nvGraphicFramePr>
            <p:cNvPr id="34820" name="Object 4"/>
            <p:cNvGraphicFramePr>
              <a:graphicFrameLocks noChangeAspect="1"/>
            </p:cNvGraphicFramePr>
            <p:nvPr/>
          </p:nvGraphicFramePr>
          <p:xfrm>
            <a:off x="3833" y="3067"/>
            <a:ext cx="862" cy="504"/>
          </p:xfrm>
          <a:graphic>
            <a:graphicData uri="http://schemas.openxmlformats.org/presentationml/2006/ole">
              <mc:AlternateContent xmlns:mc="http://schemas.openxmlformats.org/markup-compatibility/2006">
                <mc:Choice xmlns:v="urn:schemas-microsoft-com:vml" Requires="v">
                  <p:oleObj spid="_x0000_s213252" name="公式" r:id="rId8" imgW="393529" imgH="228501" progId="Equation.3">
                    <p:embed/>
                  </p:oleObj>
                </mc:Choice>
                <mc:Fallback>
                  <p:oleObj name="公式" r:id="rId8" imgW="393529" imgH="228501" progId="Equation.3">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33" y="3067"/>
                          <a:ext cx="862" cy="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1" name="Object 5"/>
            <p:cNvGraphicFramePr>
              <a:graphicFrameLocks noChangeAspect="1"/>
            </p:cNvGraphicFramePr>
            <p:nvPr/>
          </p:nvGraphicFramePr>
          <p:xfrm>
            <a:off x="3829" y="3521"/>
            <a:ext cx="1345" cy="505"/>
          </p:xfrm>
          <a:graphic>
            <a:graphicData uri="http://schemas.openxmlformats.org/presentationml/2006/ole">
              <mc:AlternateContent xmlns:mc="http://schemas.openxmlformats.org/markup-compatibility/2006">
                <mc:Choice xmlns:v="urn:schemas-microsoft-com:vml" Requires="v">
                  <p:oleObj spid="_x0000_s213253" name="公式" r:id="rId10" imgW="609600" imgH="228600" progId="Equation.3">
                    <p:embed/>
                  </p:oleObj>
                </mc:Choice>
                <mc:Fallback>
                  <p:oleObj name="公式" r:id="rId10" imgW="609600" imgH="228600" progId="Equation.3">
                    <p:embed/>
                    <p:pic>
                      <p:nvPicPr>
                        <p:cNvPr id="0"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29" y="3521"/>
                          <a:ext cx="1345" cy="5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4" name="灯片编号占位符 63"/>
          <p:cNvSpPr>
            <a:spLocks noGrp="1"/>
          </p:cNvSpPr>
          <p:nvPr>
            <p:ph type="sldNum" sz="quarter" idx="11"/>
          </p:nvPr>
        </p:nvSpPr>
        <p:spPr/>
        <p:txBody>
          <a:bodyPr/>
          <a:lstStyle/>
          <a:p>
            <a:pPr>
              <a:defRPr/>
            </a:pPr>
            <a:fld id="{31E287EE-1289-4991-82CE-EFE584F53F4F}" type="slidenum">
              <a:rPr lang="en-US" altLang="zh-CN" smtClean="0"/>
              <a:pPr>
                <a:defRPr/>
              </a:pPr>
              <a:t>37</a:t>
            </a:fld>
            <a:endParaRPr lang="en-US" altLang="zh-CN" dirty="0"/>
          </a:p>
        </p:txBody>
      </p:sp>
      <p:sp>
        <p:nvSpPr>
          <p:cNvPr id="66" name="Text Box 4"/>
          <p:cNvSpPr txBox="1">
            <a:spLocks noChangeArrowheads="1"/>
          </p:cNvSpPr>
          <p:nvPr/>
        </p:nvSpPr>
        <p:spPr bwMode="auto">
          <a:xfrm>
            <a:off x="7895604" y="260649"/>
            <a:ext cx="1728788" cy="461665"/>
          </a:xfrm>
          <a:prstGeom prst="rect">
            <a:avLst/>
          </a:prstGeom>
          <a:noFill/>
          <a:ln w="9525">
            <a:noFill/>
            <a:miter lim="800000"/>
            <a:headEnd/>
            <a:tailEnd/>
          </a:ln>
        </p:spPr>
        <p:txBody>
          <a:bodyPr>
            <a:spAutoFit/>
          </a:bodyPr>
          <a:lstStyle/>
          <a:p>
            <a:pPr>
              <a:spcBef>
                <a:spcPct val="50000"/>
              </a:spcBef>
            </a:pPr>
            <a:r>
              <a:rPr lang="en-US" altLang="zh-CN" sz="2400" b="1" dirty="0"/>
              <a:t>BAB</a:t>
            </a:r>
            <a:r>
              <a:rPr lang="zh-CN" altLang="en-US" sz="2400" b="1" dirty="0"/>
              <a:t>算法</a:t>
            </a:r>
          </a:p>
        </p:txBody>
      </p:sp>
      <p:sp>
        <p:nvSpPr>
          <p:cNvPr id="67" name="标题 1"/>
          <p:cNvSpPr>
            <a:spLocks noGrp="1"/>
          </p:cNvSpPr>
          <p:nvPr>
            <p:ph type="title"/>
          </p:nvPr>
        </p:nvSpPr>
        <p:spPr>
          <a:xfrm>
            <a:off x="1828800" y="152401"/>
            <a:ext cx="6172200" cy="563563"/>
          </a:xfrm>
        </p:spPr>
        <p:txBody>
          <a:bodyPr/>
          <a:lstStyle/>
          <a:p>
            <a:r>
              <a:rPr lang="en-US" altLang="zh-CN" sz="2800" dirty="0" smtClean="0"/>
              <a:t>5.2 </a:t>
            </a:r>
            <a:r>
              <a:rPr lang="zh-CN" altLang="en-US" sz="2800" dirty="0"/>
              <a:t>特征选择的最优搜索方法</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5735638" y="1527175"/>
            <a:ext cx="4392612" cy="2622550"/>
            <a:chOff x="2653" y="962"/>
            <a:chExt cx="2767" cy="1652"/>
          </a:xfrm>
        </p:grpSpPr>
        <p:sp>
          <p:nvSpPr>
            <p:cNvPr id="38974" name="Oval 5"/>
            <p:cNvSpPr>
              <a:spLocks noChangeArrowheads="1"/>
            </p:cNvSpPr>
            <p:nvPr/>
          </p:nvSpPr>
          <p:spPr bwMode="auto">
            <a:xfrm>
              <a:off x="4485" y="962"/>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75" name="Oval 6"/>
            <p:cNvSpPr>
              <a:spLocks noChangeArrowheads="1"/>
            </p:cNvSpPr>
            <p:nvPr/>
          </p:nvSpPr>
          <p:spPr bwMode="auto">
            <a:xfrm>
              <a:off x="3832" y="1252"/>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76" name="Oval 7"/>
            <p:cNvSpPr>
              <a:spLocks noChangeArrowheads="1"/>
            </p:cNvSpPr>
            <p:nvPr/>
          </p:nvSpPr>
          <p:spPr bwMode="auto">
            <a:xfrm>
              <a:off x="4902" y="1252"/>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77" name="Oval 8"/>
            <p:cNvSpPr>
              <a:spLocks noChangeArrowheads="1"/>
            </p:cNvSpPr>
            <p:nvPr/>
          </p:nvSpPr>
          <p:spPr bwMode="auto">
            <a:xfrm>
              <a:off x="5148" y="1252"/>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78" name="Oval 9"/>
            <p:cNvSpPr>
              <a:spLocks noChangeArrowheads="1"/>
            </p:cNvSpPr>
            <p:nvPr/>
          </p:nvSpPr>
          <p:spPr bwMode="auto">
            <a:xfrm>
              <a:off x="3378" y="1523"/>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79" name="Oval 10"/>
            <p:cNvSpPr>
              <a:spLocks noChangeArrowheads="1"/>
            </p:cNvSpPr>
            <p:nvPr/>
          </p:nvSpPr>
          <p:spPr bwMode="auto">
            <a:xfrm>
              <a:off x="4331" y="1524"/>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80" name="Oval 11"/>
            <p:cNvSpPr>
              <a:spLocks noChangeArrowheads="1"/>
            </p:cNvSpPr>
            <p:nvPr/>
          </p:nvSpPr>
          <p:spPr bwMode="auto">
            <a:xfrm>
              <a:off x="5147" y="1523"/>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81" name="Oval 12"/>
            <p:cNvSpPr>
              <a:spLocks noChangeArrowheads="1"/>
            </p:cNvSpPr>
            <p:nvPr/>
          </p:nvSpPr>
          <p:spPr bwMode="auto">
            <a:xfrm>
              <a:off x="4022" y="1524"/>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82" name="Oval 13"/>
            <p:cNvSpPr>
              <a:spLocks noChangeArrowheads="1"/>
            </p:cNvSpPr>
            <p:nvPr/>
          </p:nvSpPr>
          <p:spPr bwMode="auto">
            <a:xfrm>
              <a:off x="4693" y="1524"/>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83" name="Oval 14"/>
            <p:cNvSpPr>
              <a:spLocks noChangeArrowheads="1"/>
            </p:cNvSpPr>
            <p:nvPr/>
          </p:nvSpPr>
          <p:spPr bwMode="auto">
            <a:xfrm>
              <a:off x="5374" y="1524"/>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84" name="Oval 15"/>
            <p:cNvSpPr>
              <a:spLocks noChangeArrowheads="1"/>
            </p:cNvSpPr>
            <p:nvPr/>
          </p:nvSpPr>
          <p:spPr bwMode="auto">
            <a:xfrm>
              <a:off x="2879" y="1977"/>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85" name="Oval 16"/>
            <p:cNvSpPr>
              <a:spLocks noChangeArrowheads="1"/>
            </p:cNvSpPr>
            <p:nvPr/>
          </p:nvSpPr>
          <p:spPr bwMode="auto">
            <a:xfrm>
              <a:off x="3877" y="1977"/>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86" name="Oval 17"/>
            <p:cNvSpPr>
              <a:spLocks noChangeArrowheads="1"/>
            </p:cNvSpPr>
            <p:nvPr/>
          </p:nvSpPr>
          <p:spPr bwMode="auto">
            <a:xfrm>
              <a:off x="4948" y="1977"/>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87" name="Oval 18"/>
            <p:cNvSpPr>
              <a:spLocks noChangeArrowheads="1"/>
            </p:cNvSpPr>
            <p:nvPr/>
          </p:nvSpPr>
          <p:spPr bwMode="auto">
            <a:xfrm>
              <a:off x="3379" y="1978"/>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88" name="Oval 19"/>
            <p:cNvSpPr>
              <a:spLocks noChangeArrowheads="1"/>
            </p:cNvSpPr>
            <p:nvPr/>
          </p:nvSpPr>
          <p:spPr bwMode="auto">
            <a:xfrm>
              <a:off x="4331" y="1978"/>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89" name="Oval 20"/>
            <p:cNvSpPr>
              <a:spLocks noChangeArrowheads="1"/>
            </p:cNvSpPr>
            <p:nvPr/>
          </p:nvSpPr>
          <p:spPr bwMode="auto">
            <a:xfrm>
              <a:off x="5374" y="1978"/>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90" name="Oval 21"/>
            <p:cNvSpPr>
              <a:spLocks noChangeArrowheads="1"/>
            </p:cNvSpPr>
            <p:nvPr/>
          </p:nvSpPr>
          <p:spPr bwMode="auto">
            <a:xfrm>
              <a:off x="4149" y="1977"/>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91" name="Oval 22"/>
            <p:cNvSpPr>
              <a:spLocks noChangeArrowheads="1"/>
            </p:cNvSpPr>
            <p:nvPr/>
          </p:nvSpPr>
          <p:spPr bwMode="auto">
            <a:xfrm>
              <a:off x="5147" y="1977"/>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92" name="Oval 23"/>
            <p:cNvSpPr>
              <a:spLocks noChangeArrowheads="1"/>
            </p:cNvSpPr>
            <p:nvPr/>
          </p:nvSpPr>
          <p:spPr bwMode="auto">
            <a:xfrm>
              <a:off x="3605" y="1978"/>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93" name="Oval 24"/>
            <p:cNvSpPr>
              <a:spLocks noChangeArrowheads="1"/>
            </p:cNvSpPr>
            <p:nvPr/>
          </p:nvSpPr>
          <p:spPr bwMode="auto">
            <a:xfrm>
              <a:off x="4603" y="1978"/>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94" name="Line 25"/>
            <p:cNvSpPr>
              <a:spLocks noChangeShapeType="1"/>
            </p:cNvSpPr>
            <p:nvPr/>
          </p:nvSpPr>
          <p:spPr bwMode="auto">
            <a:xfrm flipH="1">
              <a:off x="3878" y="980"/>
              <a:ext cx="635" cy="272"/>
            </a:xfrm>
            <a:prstGeom prst="line">
              <a:avLst/>
            </a:prstGeom>
            <a:noFill/>
            <a:ln w="9525">
              <a:solidFill>
                <a:schemeClr val="tx1"/>
              </a:solidFill>
              <a:round/>
              <a:headEnd/>
              <a:tailEnd/>
            </a:ln>
          </p:spPr>
          <p:txBody>
            <a:bodyPr/>
            <a:lstStyle/>
            <a:p>
              <a:endParaRPr lang="zh-CN" altLang="en-US"/>
            </a:p>
          </p:txBody>
        </p:sp>
        <p:sp>
          <p:nvSpPr>
            <p:cNvPr id="38995" name="Line 26"/>
            <p:cNvSpPr>
              <a:spLocks noChangeShapeType="1"/>
            </p:cNvSpPr>
            <p:nvPr/>
          </p:nvSpPr>
          <p:spPr bwMode="auto">
            <a:xfrm>
              <a:off x="4513" y="980"/>
              <a:ext cx="428" cy="317"/>
            </a:xfrm>
            <a:prstGeom prst="line">
              <a:avLst/>
            </a:prstGeom>
            <a:noFill/>
            <a:ln w="9525">
              <a:solidFill>
                <a:schemeClr val="tx1"/>
              </a:solidFill>
              <a:round/>
              <a:headEnd/>
              <a:tailEnd/>
            </a:ln>
          </p:spPr>
          <p:txBody>
            <a:bodyPr/>
            <a:lstStyle/>
            <a:p>
              <a:endParaRPr lang="zh-CN" altLang="en-US"/>
            </a:p>
          </p:txBody>
        </p:sp>
        <p:sp>
          <p:nvSpPr>
            <p:cNvPr id="38996" name="Line 27"/>
            <p:cNvSpPr>
              <a:spLocks noChangeShapeType="1"/>
            </p:cNvSpPr>
            <p:nvPr/>
          </p:nvSpPr>
          <p:spPr bwMode="auto">
            <a:xfrm flipH="1" flipV="1">
              <a:off x="4513" y="980"/>
              <a:ext cx="679" cy="307"/>
            </a:xfrm>
            <a:prstGeom prst="line">
              <a:avLst/>
            </a:prstGeom>
            <a:noFill/>
            <a:ln w="9525">
              <a:solidFill>
                <a:schemeClr val="tx1"/>
              </a:solidFill>
              <a:round/>
              <a:headEnd/>
              <a:tailEnd/>
            </a:ln>
          </p:spPr>
          <p:txBody>
            <a:bodyPr/>
            <a:lstStyle/>
            <a:p>
              <a:endParaRPr lang="zh-CN" altLang="en-US"/>
            </a:p>
          </p:txBody>
        </p:sp>
        <p:sp>
          <p:nvSpPr>
            <p:cNvPr id="38997" name="Line 28"/>
            <p:cNvSpPr>
              <a:spLocks noChangeShapeType="1"/>
            </p:cNvSpPr>
            <p:nvPr/>
          </p:nvSpPr>
          <p:spPr bwMode="auto">
            <a:xfrm>
              <a:off x="5174" y="1278"/>
              <a:ext cx="201" cy="274"/>
            </a:xfrm>
            <a:prstGeom prst="line">
              <a:avLst/>
            </a:prstGeom>
            <a:noFill/>
            <a:ln w="9525">
              <a:solidFill>
                <a:schemeClr val="tx1"/>
              </a:solidFill>
              <a:round/>
              <a:headEnd/>
              <a:tailEnd/>
            </a:ln>
          </p:spPr>
          <p:txBody>
            <a:bodyPr/>
            <a:lstStyle/>
            <a:p>
              <a:endParaRPr lang="zh-CN" altLang="en-US"/>
            </a:p>
          </p:txBody>
        </p:sp>
        <p:sp>
          <p:nvSpPr>
            <p:cNvPr id="38998" name="Line 29"/>
            <p:cNvSpPr>
              <a:spLocks noChangeShapeType="1"/>
            </p:cNvSpPr>
            <p:nvPr/>
          </p:nvSpPr>
          <p:spPr bwMode="auto">
            <a:xfrm>
              <a:off x="4928" y="1287"/>
              <a:ext cx="228" cy="274"/>
            </a:xfrm>
            <a:prstGeom prst="line">
              <a:avLst/>
            </a:prstGeom>
            <a:noFill/>
            <a:ln w="9525">
              <a:solidFill>
                <a:schemeClr val="tx1"/>
              </a:solidFill>
              <a:round/>
              <a:headEnd/>
              <a:tailEnd/>
            </a:ln>
          </p:spPr>
          <p:txBody>
            <a:bodyPr/>
            <a:lstStyle/>
            <a:p>
              <a:endParaRPr lang="zh-CN" altLang="en-US"/>
            </a:p>
          </p:txBody>
        </p:sp>
        <p:sp>
          <p:nvSpPr>
            <p:cNvPr id="38999" name="Line 30"/>
            <p:cNvSpPr>
              <a:spLocks noChangeShapeType="1"/>
            </p:cNvSpPr>
            <p:nvPr/>
          </p:nvSpPr>
          <p:spPr bwMode="auto">
            <a:xfrm flipH="1">
              <a:off x="4708" y="1270"/>
              <a:ext cx="214" cy="282"/>
            </a:xfrm>
            <a:prstGeom prst="line">
              <a:avLst/>
            </a:prstGeom>
            <a:noFill/>
            <a:ln w="9525">
              <a:solidFill>
                <a:schemeClr val="tx1"/>
              </a:solidFill>
              <a:round/>
              <a:headEnd/>
              <a:tailEnd/>
            </a:ln>
          </p:spPr>
          <p:txBody>
            <a:bodyPr/>
            <a:lstStyle/>
            <a:p>
              <a:endParaRPr lang="zh-CN" altLang="en-US"/>
            </a:p>
          </p:txBody>
        </p:sp>
        <p:sp>
          <p:nvSpPr>
            <p:cNvPr id="39000" name="Line 31"/>
            <p:cNvSpPr>
              <a:spLocks noChangeShapeType="1"/>
            </p:cNvSpPr>
            <p:nvPr/>
          </p:nvSpPr>
          <p:spPr bwMode="auto">
            <a:xfrm>
              <a:off x="3848" y="1278"/>
              <a:ext cx="522" cy="274"/>
            </a:xfrm>
            <a:prstGeom prst="line">
              <a:avLst/>
            </a:prstGeom>
            <a:noFill/>
            <a:ln w="9525">
              <a:solidFill>
                <a:schemeClr val="tx1"/>
              </a:solidFill>
              <a:round/>
              <a:headEnd/>
              <a:tailEnd/>
            </a:ln>
          </p:spPr>
          <p:txBody>
            <a:bodyPr/>
            <a:lstStyle/>
            <a:p>
              <a:endParaRPr lang="zh-CN" altLang="en-US"/>
            </a:p>
          </p:txBody>
        </p:sp>
        <p:sp>
          <p:nvSpPr>
            <p:cNvPr id="39001" name="Line 32"/>
            <p:cNvSpPr>
              <a:spLocks noChangeShapeType="1"/>
            </p:cNvSpPr>
            <p:nvPr/>
          </p:nvSpPr>
          <p:spPr bwMode="auto">
            <a:xfrm>
              <a:off x="3851" y="1279"/>
              <a:ext cx="216" cy="310"/>
            </a:xfrm>
            <a:prstGeom prst="line">
              <a:avLst/>
            </a:prstGeom>
            <a:noFill/>
            <a:ln w="9525">
              <a:solidFill>
                <a:schemeClr val="tx1"/>
              </a:solidFill>
              <a:round/>
              <a:headEnd/>
              <a:tailEnd/>
            </a:ln>
          </p:spPr>
          <p:txBody>
            <a:bodyPr/>
            <a:lstStyle/>
            <a:p>
              <a:endParaRPr lang="zh-CN" altLang="en-US"/>
            </a:p>
          </p:txBody>
        </p:sp>
        <p:sp>
          <p:nvSpPr>
            <p:cNvPr id="39002" name="Line 33"/>
            <p:cNvSpPr>
              <a:spLocks noChangeShapeType="1"/>
            </p:cNvSpPr>
            <p:nvPr/>
          </p:nvSpPr>
          <p:spPr bwMode="auto">
            <a:xfrm flipH="1">
              <a:off x="3391" y="1271"/>
              <a:ext cx="450" cy="280"/>
            </a:xfrm>
            <a:prstGeom prst="line">
              <a:avLst/>
            </a:prstGeom>
            <a:noFill/>
            <a:ln w="9525">
              <a:solidFill>
                <a:schemeClr val="tx1"/>
              </a:solidFill>
              <a:round/>
              <a:headEnd/>
              <a:tailEnd/>
            </a:ln>
          </p:spPr>
          <p:txBody>
            <a:bodyPr/>
            <a:lstStyle/>
            <a:p>
              <a:endParaRPr lang="zh-CN" altLang="en-US"/>
            </a:p>
          </p:txBody>
        </p:sp>
        <p:sp>
          <p:nvSpPr>
            <p:cNvPr id="39003" name="Line 34"/>
            <p:cNvSpPr>
              <a:spLocks noChangeShapeType="1"/>
            </p:cNvSpPr>
            <p:nvPr/>
          </p:nvSpPr>
          <p:spPr bwMode="auto">
            <a:xfrm>
              <a:off x="5402" y="1526"/>
              <a:ext cx="1" cy="506"/>
            </a:xfrm>
            <a:prstGeom prst="line">
              <a:avLst/>
            </a:prstGeom>
            <a:noFill/>
            <a:ln w="9525">
              <a:solidFill>
                <a:schemeClr val="tx1"/>
              </a:solidFill>
              <a:round/>
              <a:headEnd/>
              <a:tailEnd/>
            </a:ln>
          </p:spPr>
          <p:txBody>
            <a:bodyPr/>
            <a:lstStyle/>
            <a:p>
              <a:endParaRPr lang="zh-CN" altLang="en-US"/>
            </a:p>
          </p:txBody>
        </p:sp>
        <p:sp>
          <p:nvSpPr>
            <p:cNvPr id="39004" name="Oval 35"/>
            <p:cNvSpPr>
              <a:spLocks noChangeArrowheads="1"/>
            </p:cNvSpPr>
            <p:nvPr/>
          </p:nvSpPr>
          <p:spPr bwMode="auto">
            <a:xfrm>
              <a:off x="2653" y="256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005" name="Oval 36"/>
            <p:cNvSpPr>
              <a:spLocks noChangeArrowheads="1"/>
            </p:cNvSpPr>
            <p:nvPr/>
          </p:nvSpPr>
          <p:spPr bwMode="auto">
            <a:xfrm>
              <a:off x="3459" y="256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006" name="Oval 37"/>
            <p:cNvSpPr>
              <a:spLocks noChangeArrowheads="1"/>
            </p:cNvSpPr>
            <p:nvPr/>
          </p:nvSpPr>
          <p:spPr bwMode="auto">
            <a:xfrm>
              <a:off x="4512" y="256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007" name="Oval 38"/>
            <p:cNvSpPr>
              <a:spLocks noChangeArrowheads="1"/>
            </p:cNvSpPr>
            <p:nvPr/>
          </p:nvSpPr>
          <p:spPr bwMode="auto">
            <a:xfrm>
              <a:off x="3061" y="2567"/>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008" name="Oval 39"/>
            <p:cNvSpPr>
              <a:spLocks noChangeArrowheads="1"/>
            </p:cNvSpPr>
            <p:nvPr/>
          </p:nvSpPr>
          <p:spPr bwMode="auto">
            <a:xfrm>
              <a:off x="3967" y="2567"/>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009" name="Oval 40"/>
            <p:cNvSpPr>
              <a:spLocks noChangeArrowheads="1"/>
            </p:cNvSpPr>
            <p:nvPr/>
          </p:nvSpPr>
          <p:spPr bwMode="auto">
            <a:xfrm>
              <a:off x="5374" y="2567"/>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010" name="Oval 41"/>
            <p:cNvSpPr>
              <a:spLocks noChangeArrowheads="1"/>
            </p:cNvSpPr>
            <p:nvPr/>
          </p:nvSpPr>
          <p:spPr bwMode="auto">
            <a:xfrm>
              <a:off x="2879" y="256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011" name="Oval 42"/>
            <p:cNvSpPr>
              <a:spLocks noChangeArrowheads="1"/>
            </p:cNvSpPr>
            <p:nvPr/>
          </p:nvSpPr>
          <p:spPr bwMode="auto">
            <a:xfrm>
              <a:off x="4966" y="256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012" name="Oval 43"/>
            <p:cNvSpPr>
              <a:spLocks noChangeArrowheads="1"/>
            </p:cNvSpPr>
            <p:nvPr/>
          </p:nvSpPr>
          <p:spPr bwMode="auto">
            <a:xfrm>
              <a:off x="3242" y="2567"/>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013" name="Oval 44"/>
            <p:cNvSpPr>
              <a:spLocks noChangeArrowheads="1"/>
            </p:cNvSpPr>
            <p:nvPr/>
          </p:nvSpPr>
          <p:spPr bwMode="auto">
            <a:xfrm>
              <a:off x="4149" y="2567"/>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014" name="Oval 45"/>
            <p:cNvSpPr>
              <a:spLocks noChangeArrowheads="1"/>
            </p:cNvSpPr>
            <p:nvPr/>
          </p:nvSpPr>
          <p:spPr bwMode="auto">
            <a:xfrm>
              <a:off x="3604" y="2567"/>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015" name="Oval 46"/>
            <p:cNvSpPr>
              <a:spLocks noChangeArrowheads="1"/>
            </p:cNvSpPr>
            <p:nvPr/>
          </p:nvSpPr>
          <p:spPr bwMode="auto">
            <a:xfrm>
              <a:off x="5174" y="2567"/>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016" name="Oval 47"/>
            <p:cNvSpPr>
              <a:spLocks noChangeArrowheads="1"/>
            </p:cNvSpPr>
            <p:nvPr/>
          </p:nvSpPr>
          <p:spPr bwMode="auto">
            <a:xfrm>
              <a:off x="4331" y="2568"/>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017" name="Oval 48"/>
            <p:cNvSpPr>
              <a:spLocks noChangeArrowheads="1"/>
            </p:cNvSpPr>
            <p:nvPr/>
          </p:nvSpPr>
          <p:spPr bwMode="auto">
            <a:xfrm>
              <a:off x="3785" y="2567"/>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018" name="Oval 49"/>
            <p:cNvSpPr>
              <a:spLocks noChangeArrowheads="1"/>
            </p:cNvSpPr>
            <p:nvPr/>
          </p:nvSpPr>
          <p:spPr bwMode="auto">
            <a:xfrm>
              <a:off x="4739" y="2568"/>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019" name="Line 50"/>
            <p:cNvSpPr>
              <a:spLocks noChangeShapeType="1"/>
            </p:cNvSpPr>
            <p:nvPr/>
          </p:nvSpPr>
          <p:spPr bwMode="auto">
            <a:xfrm>
              <a:off x="5394" y="2000"/>
              <a:ext cx="9" cy="594"/>
            </a:xfrm>
            <a:prstGeom prst="line">
              <a:avLst/>
            </a:prstGeom>
            <a:noFill/>
            <a:ln w="9525">
              <a:solidFill>
                <a:schemeClr val="tx1"/>
              </a:solidFill>
              <a:round/>
              <a:headEnd/>
              <a:tailEnd/>
            </a:ln>
          </p:spPr>
          <p:txBody>
            <a:bodyPr/>
            <a:lstStyle/>
            <a:p>
              <a:endParaRPr lang="zh-CN" altLang="en-US"/>
            </a:p>
          </p:txBody>
        </p:sp>
        <p:sp>
          <p:nvSpPr>
            <p:cNvPr id="39020" name="Line 51"/>
            <p:cNvSpPr>
              <a:spLocks noChangeShapeType="1"/>
            </p:cNvSpPr>
            <p:nvPr/>
          </p:nvSpPr>
          <p:spPr bwMode="auto">
            <a:xfrm>
              <a:off x="5161" y="1545"/>
              <a:ext cx="22" cy="474"/>
            </a:xfrm>
            <a:prstGeom prst="line">
              <a:avLst/>
            </a:prstGeom>
            <a:noFill/>
            <a:ln w="9525">
              <a:solidFill>
                <a:schemeClr val="tx1"/>
              </a:solidFill>
              <a:round/>
              <a:headEnd/>
              <a:tailEnd/>
            </a:ln>
          </p:spPr>
          <p:txBody>
            <a:bodyPr/>
            <a:lstStyle/>
            <a:p>
              <a:endParaRPr lang="zh-CN" altLang="en-US"/>
            </a:p>
          </p:txBody>
        </p:sp>
        <p:sp>
          <p:nvSpPr>
            <p:cNvPr id="39021" name="Line 52"/>
            <p:cNvSpPr>
              <a:spLocks noChangeShapeType="1"/>
            </p:cNvSpPr>
            <p:nvPr/>
          </p:nvSpPr>
          <p:spPr bwMode="auto">
            <a:xfrm>
              <a:off x="5193" y="2023"/>
              <a:ext cx="0" cy="590"/>
            </a:xfrm>
            <a:prstGeom prst="line">
              <a:avLst/>
            </a:prstGeom>
            <a:noFill/>
            <a:ln w="9525">
              <a:solidFill>
                <a:schemeClr val="tx1"/>
              </a:solidFill>
              <a:round/>
              <a:headEnd/>
              <a:tailEnd/>
            </a:ln>
          </p:spPr>
          <p:txBody>
            <a:bodyPr/>
            <a:lstStyle/>
            <a:p>
              <a:endParaRPr lang="zh-CN" altLang="en-US"/>
            </a:p>
          </p:txBody>
        </p:sp>
        <p:sp>
          <p:nvSpPr>
            <p:cNvPr id="39022" name="Line 53"/>
            <p:cNvSpPr>
              <a:spLocks noChangeShapeType="1"/>
            </p:cNvSpPr>
            <p:nvPr/>
          </p:nvSpPr>
          <p:spPr bwMode="auto">
            <a:xfrm>
              <a:off x="4721" y="1544"/>
              <a:ext cx="234" cy="456"/>
            </a:xfrm>
            <a:prstGeom prst="line">
              <a:avLst/>
            </a:prstGeom>
            <a:noFill/>
            <a:ln w="9525">
              <a:solidFill>
                <a:schemeClr val="tx1"/>
              </a:solidFill>
              <a:round/>
              <a:headEnd/>
              <a:tailEnd/>
            </a:ln>
          </p:spPr>
          <p:txBody>
            <a:bodyPr/>
            <a:lstStyle/>
            <a:p>
              <a:endParaRPr lang="zh-CN" altLang="en-US"/>
            </a:p>
          </p:txBody>
        </p:sp>
        <p:sp>
          <p:nvSpPr>
            <p:cNvPr id="39023" name="Line 54"/>
            <p:cNvSpPr>
              <a:spLocks noChangeShapeType="1"/>
            </p:cNvSpPr>
            <p:nvPr/>
          </p:nvSpPr>
          <p:spPr bwMode="auto">
            <a:xfrm flipH="1">
              <a:off x="4626" y="1525"/>
              <a:ext cx="91" cy="475"/>
            </a:xfrm>
            <a:prstGeom prst="line">
              <a:avLst/>
            </a:prstGeom>
            <a:noFill/>
            <a:ln w="9525">
              <a:solidFill>
                <a:schemeClr val="tx1"/>
              </a:solidFill>
              <a:round/>
              <a:headEnd/>
              <a:tailEnd/>
            </a:ln>
          </p:spPr>
          <p:txBody>
            <a:bodyPr/>
            <a:lstStyle/>
            <a:p>
              <a:endParaRPr lang="zh-CN" altLang="en-US"/>
            </a:p>
          </p:txBody>
        </p:sp>
        <p:sp>
          <p:nvSpPr>
            <p:cNvPr id="39024" name="Line 55"/>
            <p:cNvSpPr>
              <a:spLocks noChangeShapeType="1"/>
            </p:cNvSpPr>
            <p:nvPr/>
          </p:nvSpPr>
          <p:spPr bwMode="auto">
            <a:xfrm>
              <a:off x="4970" y="2032"/>
              <a:ext cx="3" cy="553"/>
            </a:xfrm>
            <a:prstGeom prst="line">
              <a:avLst/>
            </a:prstGeom>
            <a:noFill/>
            <a:ln w="9525">
              <a:solidFill>
                <a:schemeClr val="tx1"/>
              </a:solidFill>
              <a:round/>
              <a:headEnd/>
              <a:tailEnd/>
            </a:ln>
          </p:spPr>
          <p:txBody>
            <a:bodyPr/>
            <a:lstStyle/>
            <a:p>
              <a:endParaRPr lang="zh-CN" altLang="en-US"/>
            </a:p>
          </p:txBody>
        </p:sp>
        <p:sp>
          <p:nvSpPr>
            <p:cNvPr id="39025" name="Line 56"/>
            <p:cNvSpPr>
              <a:spLocks noChangeShapeType="1"/>
            </p:cNvSpPr>
            <p:nvPr/>
          </p:nvSpPr>
          <p:spPr bwMode="auto">
            <a:xfrm>
              <a:off x="4639" y="2004"/>
              <a:ext cx="110" cy="581"/>
            </a:xfrm>
            <a:prstGeom prst="line">
              <a:avLst/>
            </a:prstGeom>
            <a:noFill/>
            <a:ln w="9525">
              <a:solidFill>
                <a:schemeClr val="tx1"/>
              </a:solidFill>
              <a:round/>
              <a:headEnd/>
              <a:tailEnd/>
            </a:ln>
          </p:spPr>
          <p:txBody>
            <a:bodyPr/>
            <a:lstStyle/>
            <a:p>
              <a:endParaRPr lang="zh-CN" altLang="en-US"/>
            </a:p>
          </p:txBody>
        </p:sp>
        <p:sp>
          <p:nvSpPr>
            <p:cNvPr id="39026" name="Line 57"/>
            <p:cNvSpPr>
              <a:spLocks noChangeShapeType="1"/>
            </p:cNvSpPr>
            <p:nvPr/>
          </p:nvSpPr>
          <p:spPr bwMode="auto">
            <a:xfrm flipH="1">
              <a:off x="4534" y="2009"/>
              <a:ext cx="91" cy="595"/>
            </a:xfrm>
            <a:prstGeom prst="line">
              <a:avLst/>
            </a:prstGeom>
            <a:noFill/>
            <a:ln w="9525">
              <a:solidFill>
                <a:schemeClr val="tx1"/>
              </a:solidFill>
              <a:round/>
              <a:headEnd/>
              <a:tailEnd/>
            </a:ln>
          </p:spPr>
          <p:txBody>
            <a:bodyPr/>
            <a:lstStyle/>
            <a:p>
              <a:endParaRPr lang="zh-CN" altLang="en-US"/>
            </a:p>
          </p:txBody>
        </p:sp>
        <p:sp>
          <p:nvSpPr>
            <p:cNvPr id="39027" name="Line 58"/>
            <p:cNvSpPr>
              <a:spLocks noChangeShapeType="1"/>
            </p:cNvSpPr>
            <p:nvPr/>
          </p:nvSpPr>
          <p:spPr bwMode="auto">
            <a:xfrm>
              <a:off x="4367" y="1524"/>
              <a:ext cx="0" cy="499"/>
            </a:xfrm>
            <a:prstGeom prst="line">
              <a:avLst/>
            </a:prstGeom>
            <a:noFill/>
            <a:ln w="9525">
              <a:solidFill>
                <a:schemeClr val="tx1"/>
              </a:solidFill>
              <a:round/>
              <a:headEnd/>
              <a:tailEnd/>
            </a:ln>
          </p:spPr>
          <p:txBody>
            <a:bodyPr/>
            <a:lstStyle/>
            <a:p>
              <a:endParaRPr lang="zh-CN" altLang="en-US"/>
            </a:p>
          </p:txBody>
        </p:sp>
        <p:sp>
          <p:nvSpPr>
            <p:cNvPr id="39028" name="Line 59"/>
            <p:cNvSpPr>
              <a:spLocks noChangeShapeType="1"/>
            </p:cNvSpPr>
            <p:nvPr/>
          </p:nvSpPr>
          <p:spPr bwMode="auto">
            <a:xfrm>
              <a:off x="4367" y="1977"/>
              <a:ext cx="0" cy="636"/>
            </a:xfrm>
            <a:prstGeom prst="line">
              <a:avLst/>
            </a:prstGeom>
            <a:noFill/>
            <a:ln w="9525">
              <a:solidFill>
                <a:schemeClr val="tx1"/>
              </a:solidFill>
              <a:round/>
              <a:headEnd/>
              <a:tailEnd/>
            </a:ln>
          </p:spPr>
          <p:txBody>
            <a:bodyPr/>
            <a:lstStyle/>
            <a:p>
              <a:endParaRPr lang="zh-CN" altLang="en-US"/>
            </a:p>
          </p:txBody>
        </p:sp>
        <p:sp>
          <p:nvSpPr>
            <p:cNvPr id="39029" name="Line 60"/>
            <p:cNvSpPr>
              <a:spLocks noChangeShapeType="1"/>
            </p:cNvSpPr>
            <p:nvPr/>
          </p:nvSpPr>
          <p:spPr bwMode="auto">
            <a:xfrm>
              <a:off x="4168" y="2023"/>
              <a:ext cx="3" cy="553"/>
            </a:xfrm>
            <a:prstGeom prst="line">
              <a:avLst/>
            </a:prstGeom>
            <a:noFill/>
            <a:ln w="9525">
              <a:solidFill>
                <a:schemeClr val="tx1"/>
              </a:solidFill>
              <a:round/>
              <a:headEnd/>
              <a:tailEnd/>
            </a:ln>
          </p:spPr>
          <p:txBody>
            <a:bodyPr/>
            <a:lstStyle/>
            <a:p>
              <a:endParaRPr lang="zh-CN" altLang="en-US"/>
            </a:p>
          </p:txBody>
        </p:sp>
        <p:sp>
          <p:nvSpPr>
            <p:cNvPr id="39030" name="Line 61"/>
            <p:cNvSpPr>
              <a:spLocks noChangeShapeType="1"/>
            </p:cNvSpPr>
            <p:nvPr/>
          </p:nvSpPr>
          <p:spPr bwMode="auto">
            <a:xfrm>
              <a:off x="3914" y="2014"/>
              <a:ext cx="82" cy="580"/>
            </a:xfrm>
            <a:prstGeom prst="line">
              <a:avLst/>
            </a:prstGeom>
            <a:noFill/>
            <a:ln w="9525">
              <a:solidFill>
                <a:schemeClr val="tx1"/>
              </a:solidFill>
              <a:round/>
              <a:headEnd/>
              <a:tailEnd/>
            </a:ln>
          </p:spPr>
          <p:txBody>
            <a:bodyPr/>
            <a:lstStyle/>
            <a:p>
              <a:endParaRPr lang="zh-CN" altLang="en-US"/>
            </a:p>
          </p:txBody>
        </p:sp>
        <p:sp>
          <p:nvSpPr>
            <p:cNvPr id="39031" name="Line 62"/>
            <p:cNvSpPr>
              <a:spLocks noChangeShapeType="1"/>
            </p:cNvSpPr>
            <p:nvPr/>
          </p:nvSpPr>
          <p:spPr bwMode="auto">
            <a:xfrm flipH="1">
              <a:off x="3814" y="2004"/>
              <a:ext cx="81" cy="591"/>
            </a:xfrm>
            <a:prstGeom prst="line">
              <a:avLst/>
            </a:prstGeom>
            <a:noFill/>
            <a:ln w="9525">
              <a:solidFill>
                <a:schemeClr val="tx1"/>
              </a:solidFill>
              <a:round/>
              <a:headEnd/>
              <a:tailEnd/>
            </a:ln>
          </p:spPr>
          <p:txBody>
            <a:bodyPr/>
            <a:lstStyle/>
            <a:p>
              <a:endParaRPr lang="zh-CN" altLang="en-US"/>
            </a:p>
          </p:txBody>
        </p:sp>
        <p:sp>
          <p:nvSpPr>
            <p:cNvPr id="39032" name="Line 63"/>
            <p:cNvSpPr>
              <a:spLocks noChangeShapeType="1"/>
            </p:cNvSpPr>
            <p:nvPr/>
          </p:nvSpPr>
          <p:spPr bwMode="auto">
            <a:xfrm>
              <a:off x="4059" y="1524"/>
              <a:ext cx="91" cy="453"/>
            </a:xfrm>
            <a:prstGeom prst="line">
              <a:avLst/>
            </a:prstGeom>
            <a:noFill/>
            <a:ln w="9525">
              <a:solidFill>
                <a:schemeClr val="tx1"/>
              </a:solidFill>
              <a:round/>
              <a:headEnd/>
              <a:tailEnd/>
            </a:ln>
          </p:spPr>
          <p:txBody>
            <a:bodyPr/>
            <a:lstStyle/>
            <a:p>
              <a:endParaRPr lang="zh-CN" altLang="en-US"/>
            </a:p>
          </p:txBody>
        </p:sp>
        <p:sp>
          <p:nvSpPr>
            <p:cNvPr id="39033" name="Line 64"/>
            <p:cNvSpPr>
              <a:spLocks noChangeShapeType="1"/>
            </p:cNvSpPr>
            <p:nvPr/>
          </p:nvSpPr>
          <p:spPr bwMode="auto">
            <a:xfrm flipH="1">
              <a:off x="3923" y="1524"/>
              <a:ext cx="136" cy="453"/>
            </a:xfrm>
            <a:prstGeom prst="line">
              <a:avLst/>
            </a:prstGeom>
            <a:noFill/>
            <a:ln w="9525">
              <a:solidFill>
                <a:schemeClr val="tx1"/>
              </a:solidFill>
              <a:round/>
              <a:headEnd/>
              <a:tailEnd/>
            </a:ln>
          </p:spPr>
          <p:txBody>
            <a:bodyPr/>
            <a:lstStyle/>
            <a:p>
              <a:endParaRPr lang="zh-CN" altLang="en-US"/>
            </a:p>
          </p:txBody>
        </p:sp>
        <p:sp>
          <p:nvSpPr>
            <p:cNvPr id="39034" name="Line 65"/>
            <p:cNvSpPr>
              <a:spLocks noChangeShapeType="1"/>
            </p:cNvSpPr>
            <p:nvPr/>
          </p:nvSpPr>
          <p:spPr bwMode="auto">
            <a:xfrm>
              <a:off x="3623" y="1977"/>
              <a:ext cx="0" cy="636"/>
            </a:xfrm>
            <a:prstGeom prst="line">
              <a:avLst/>
            </a:prstGeom>
            <a:noFill/>
            <a:ln w="9525">
              <a:solidFill>
                <a:schemeClr val="tx1"/>
              </a:solidFill>
              <a:round/>
              <a:headEnd/>
              <a:tailEnd/>
            </a:ln>
          </p:spPr>
          <p:txBody>
            <a:bodyPr/>
            <a:lstStyle/>
            <a:p>
              <a:endParaRPr lang="zh-CN" altLang="en-US"/>
            </a:p>
          </p:txBody>
        </p:sp>
        <p:sp>
          <p:nvSpPr>
            <p:cNvPr id="39035" name="Line 66"/>
            <p:cNvSpPr>
              <a:spLocks noChangeShapeType="1"/>
            </p:cNvSpPr>
            <p:nvPr/>
          </p:nvSpPr>
          <p:spPr bwMode="auto">
            <a:xfrm>
              <a:off x="3406" y="1524"/>
              <a:ext cx="0" cy="499"/>
            </a:xfrm>
            <a:prstGeom prst="line">
              <a:avLst/>
            </a:prstGeom>
            <a:noFill/>
            <a:ln w="9525">
              <a:solidFill>
                <a:schemeClr val="tx1"/>
              </a:solidFill>
              <a:round/>
              <a:headEnd/>
              <a:tailEnd/>
            </a:ln>
          </p:spPr>
          <p:txBody>
            <a:bodyPr/>
            <a:lstStyle/>
            <a:p>
              <a:endParaRPr lang="zh-CN" altLang="en-US"/>
            </a:p>
          </p:txBody>
        </p:sp>
        <p:sp>
          <p:nvSpPr>
            <p:cNvPr id="39036" name="Line 67"/>
            <p:cNvSpPr>
              <a:spLocks noChangeShapeType="1"/>
            </p:cNvSpPr>
            <p:nvPr/>
          </p:nvSpPr>
          <p:spPr bwMode="auto">
            <a:xfrm>
              <a:off x="3397" y="1533"/>
              <a:ext cx="236" cy="472"/>
            </a:xfrm>
            <a:prstGeom prst="line">
              <a:avLst/>
            </a:prstGeom>
            <a:noFill/>
            <a:ln w="9525">
              <a:solidFill>
                <a:schemeClr val="tx1"/>
              </a:solidFill>
              <a:round/>
              <a:headEnd/>
              <a:tailEnd/>
            </a:ln>
          </p:spPr>
          <p:txBody>
            <a:bodyPr/>
            <a:lstStyle/>
            <a:p>
              <a:endParaRPr lang="zh-CN" altLang="en-US"/>
            </a:p>
          </p:txBody>
        </p:sp>
        <p:sp>
          <p:nvSpPr>
            <p:cNvPr id="39037" name="Line 68"/>
            <p:cNvSpPr>
              <a:spLocks noChangeShapeType="1"/>
            </p:cNvSpPr>
            <p:nvPr/>
          </p:nvSpPr>
          <p:spPr bwMode="auto">
            <a:xfrm>
              <a:off x="3397" y="1996"/>
              <a:ext cx="90" cy="590"/>
            </a:xfrm>
            <a:prstGeom prst="line">
              <a:avLst/>
            </a:prstGeom>
            <a:noFill/>
            <a:ln w="9525">
              <a:solidFill>
                <a:schemeClr val="tx1"/>
              </a:solidFill>
              <a:round/>
              <a:headEnd/>
              <a:tailEnd/>
            </a:ln>
          </p:spPr>
          <p:txBody>
            <a:bodyPr/>
            <a:lstStyle/>
            <a:p>
              <a:endParaRPr lang="zh-CN" altLang="en-US"/>
            </a:p>
          </p:txBody>
        </p:sp>
        <p:sp>
          <p:nvSpPr>
            <p:cNvPr id="39038" name="Line 69"/>
            <p:cNvSpPr>
              <a:spLocks noChangeShapeType="1"/>
            </p:cNvSpPr>
            <p:nvPr/>
          </p:nvSpPr>
          <p:spPr bwMode="auto">
            <a:xfrm flipH="1">
              <a:off x="3261" y="1996"/>
              <a:ext cx="136" cy="590"/>
            </a:xfrm>
            <a:prstGeom prst="line">
              <a:avLst/>
            </a:prstGeom>
            <a:noFill/>
            <a:ln w="9525">
              <a:solidFill>
                <a:schemeClr val="tx1"/>
              </a:solidFill>
              <a:round/>
              <a:headEnd/>
              <a:tailEnd/>
            </a:ln>
          </p:spPr>
          <p:txBody>
            <a:bodyPr/>
            <a:lstStyle/>
            <a:p>
              <a:endParaRPr lang="zh-CN" altLang="en-US"/>
            </a:p>
          </p:txBody>
        </p:sp>
        <p:sp>
          <p:nvSpPr>
            <p:cNvPr id="39039" name="Line 70"/>
            <p:cNvSpPr>
              <a:spLocks noChangeShapeType="1"/>
            </p:cNvSpPr>
            <p:nvPr/>
          </p:nvSpPr>
          <p:spPr bwMode="auto">
            <a:xfrm>
              <a:off x="2898" y="1977"/>
              <a:ext cx="0" cy="636"/>
            </a:xfrm>
            <a:prstGeom prst="line">
              <a:avLst/>
            </a:prstGeom>
            <a:noFill/>
            <a:ln w="9525">
              <a:solidFill>
                <a:schemeClr val="tx1"/>
              </a:solidFill>
              <a:round/>
              <a:headEnd/>
              <a:tailEnd/>
            </a:ln>
          </p:spPr>
          <p:txBody>
            <a:bodyPr/>
            <a:lstStyle/>
            <a:p>
              <a:endParaRPr lang="zh-CN" altLang="en-US"/>
            </a:p>
          </p:txBody>
        </p:sp>
        <p:sp>
          <p:nvSpPr>
            <p:cNvPr id="39040" name="Line 71"/>
            <p:cNvSpPr>
              <a:spLocks noChangeShapeType="1"/>
            </p:cNvSpPr>
            <p:nvPr/>
          </p:nvSpPr>
          <p:spPr bwMode="auto">
            <a:xfrm flipH="1">
              <a:off x="2670" y="1995"/>
              <a:ext cx="228" cy="609"/>
            </a:xfrm>
            <a:prstGeom prst="line">
              <a:avLst/>
            </a:prstGeom>
            <a:noFill/>
            <a:ln w="9525">
              <a:solidFill>
                <a:schemeClr val="tx1"/>
              </a:solidFill>
              <a:round/>
              <a:headEnd/>
              <a:tailEnd/>
            </a:ln>
          </p:spPr>
          <p:txBody>
            <a:bodyPr/>
            <a:lstStyle/>
            <a:p>
              <a:endParaRPr lang="zh-CN" altLang="en-US"/>
            </a:p>
          </p:txBody>
        </p:sp>
        <p:sp>
          <p:nvSpPr>
            <p:cNvPr id="39041" name="Line 72"/>
            <p:cNvSpPr>
              <a:spLocks noChangeShapeType="1"/>
            </p:cNvSpPr>
            <p:nvPr/>
          </p:nvSpPr>
          <p:spPr bwMode="auto">
            <a:xfrm>
              <a:off x="2898" y="1986"/>
              <a:ext cx="190" cy="590"/>
            </a:xfrm>
            <a:prstGeom prst="line">
              <a:avLst/>
            </a:prstGeom>
            <a:noFill/>
            <a:ln w="9525">
              <a:solidFill>
                <a:schemeClr val="tx1"/>
              </a:solidFill>
              <a:round/>
              <a:headEnd/>
              <a:tailEnd/>
            </a:ln>
          </p:spPr>
          <p:txBody>
            <a:bodyPr/>
            <a:lstStyle/>
            <a:p>
              <a:endParaRPr lang="zh-CN" altLang="en-US"/>
            </a:p>
          </p:txBody>
        </p:sp>
        <p:sp>
          <p:nvSpPr>
            <p:cNvPr id="39042" name="Line 73"/>
            <p:cNvSpPr>
              <a:spLocks noChangeShapeType="1"/>
            </p:cNvSpPr>
            <p:nvPr/>
          </p:nvSpPr>
          <p:spPr bwMode="auto">
            <a:xfrm flipV="1">
              <a:off x="2925" y="1543"/>
              <a:ext cx="475" cy="434"/>
            </a:xfrm>
            <a:prstGeom prst="line">
              <a:avLst/>
            </a:prstGeom>
            <a:noFill/>
            <a:ln w="9525">
              <a:solidFill>
                <a:schemeClr val="tx1"/>
              </a:solidFill>
              <a:round/>
              <a:headEnd/>
              <a:tailEnd/>
            </a:ln>
          </p:spPr>
          <p:txBody>
            <a:bodyPr/>
            <a:lstStyle/>
            <a:p>
              <a:endParaRPr lang="zh-CN" altLang="en-US"/>
            </a:p>
          </p:txBody>
        </p:sp>
      </p:grpSp>
      <p:grpSp>
        <p:nvGrpSpPr>
          <p:cNvPr id="3" name="Group 74"/>
          <p:cNvGrpSpPr>
            <a:grpSpLocks/>
          </p:cNvGrpSpPr>
          <p:nvPr/>
        </p:nvGrpSpPr>
        <p:grpSpPr bwMode="auto">
          <a:xfrm>
            <a:off x="1847850" y="1052513"/>
            <a:ext cx="6624638" cy="1014412"/>
            <a:chOff x="204" y="663"/>
            <a:chExt cx="4173" cy="639"/>
          </a:xfrm>
        </p:grpSpPr>
        <p:graphicFrame>
          <p:nvGraphicFramePr>
            <p:cNvPr id="38915" name="Object 3"/>
            <p:cNvGraphicFramePr>
              <a:graphicFrameLocks noChangeAspect="1"/>
            </p:cNvGraphicFramePr>
            <p:nvPr/>
          </p:nvGraphicFramePr>
          <p:xfrm>
            <a:off x="2109" y="663"/>
            <a:ext cx="535" cy="321"/>
          </p:xfrm>
          <a:graphic>
            <a:graphicData uri="http://schemas.openxmlformats.org/presentationml/2006/ole">
              <mc:AlternateContent xmlns:mc="http://schemas.openxmlformats.org/markup-compatibility/2006">
                <mc:Choice xmlns:v="urn:schemas-microsoft-com:vml" Requires="v">
                  <p:oleObj spid="_x0000_s217346" name="公式" r:id="rId4" imgW="381000" imgH="228600" progId="Equation.3">
                    <p:embed/>
                  </p:oleObj>
                </mc:Choice>
                <mc:Fallback>
                  <p:oleObj name="公式" r:id="rId4" imgW="381000" imgH="22860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9" y="663"/>
                          <a:ext cx="535" cy="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6" name="Object 4"/>
            <p:cNvGraphicFramePr>
              <a:graphicFrameLocks noChangeAspect="1"/>
            </p:cNvGraphicFramePr>
            <p:nvPr/>
          </p:nvGraphicFramePr>
          <p:xfrm>
            <a:off x="204" y="981"/>
            <a:ext cx="1926" cy="321"/>
          </p:xfrm>
          <a:graphic>
            <a:graphicData uri="http://schemas.openxmlformats.org/presentationml/2006/ole">
              <mc:AlternateContent xmlns:mc="http://schemas.openxmlformats.org/markup-compatibility/2006">
                <mc:Choice xmlns:v="urn:schemas-microsoft-com:vml" Requires="v">
                  <p:oleObj spid="_x0000_s217347" name="公式" r:id="rId6" imgW="1371600" imgH="228600" progId="Equation.3">
                    <p:embed/>
                  </p:oleObj>
                </mc:Choice>
                <mc:Fallback>
                  <p:oleObj name="公式" r:id="rId6" imgW="1371600" imgH="228600"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4" y="981"/>
                          <a:ext cx="1926" cy="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73" name="Line 77"/>
            <p:cNvSpPr>
              <a:spLocks noChangeShapeType="1"/>
            </p:cNvSpPr>
            <p:nvPr/>
          </p:nvSpPr>
          <p:spPr bwMode="auto">
            <a:xfrm>
              <a:off x="2699" y="799"/>
              <a:ext cx="1678" cy="136"/>
            </a:xfrm>
            <a:prstGeom prst="line">
              <a:avLst/>
            </a:prstGeom>
            <a:noFill/>
            <a:ln w="9525">
              <a:solidFill>
                <a:schemeClr val="tx1"/>
              </a:solidFill>
              <a:round/>
              <a:headEnd/>
              <a:tailEnd type="triangle" w="med" len="med"/>
            </a:ln>
          </p:spPr>
          <p:txBody>
            <a:bodyPr/>
            <a:lstStyle/>
            <a:p>
              <a:endParaRPr lang="zh-CN" altLang="en-US"/>
            </a:p>
          </p:txBody>
        </p:sp>
        <p:graphicFrame>
          <p:nvGraphicFramePr>
            <p:cNvPr id="38917" name="Object 5"/>
            <p:cNvGraphicFramePr>
              <a:graphicFrameLocks noChangeAspect="1"/>
            </p:cNvGraphicFramePr>
            <p:nvPr/>
          </p:nvGraphicFramePr>
          <p:xfrm>
            <a:off x="249" y="709"/>
            <a:ext cx="1746" cy="254"/>
          </p:xfrm>
          <a:graphic>
            <a:graphicData uri="http://schemas.openxmlformats.org/presentationml/2006/ole">
              <mc:AlternateContent xmlns:mc="http://schemas.openxmlformats.org/markup-compatibility/2006">
                <mc:Choice xmlns:v="urn:schemas-microsoft-com:vml" Requires="v">
                  <p:oleObj spid="_x0000_s217348" name="公式" r:id="rId8" imgW="1574800" imgH="228600" progId="Equation.3">
                    <p:embed/>
                  </p:oleObj>
                </mc:Choice>
                <mc:Fallback>
                  <p:oleObj name="公式" r:id="rId8" imgW="1574800" imgH="228600" progId="Equation.3">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9" y="709"/>
                          <a:ext cx="1746" cy="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8914" name="Object 2"/>
          <p:cNvGraphicFramePr>
            <a:graphicFrameLocks noChangeAspect="1"/>
          </p:cNvGraphicFramePr>
          <p:nvPr/>
        </p:nvGraphicFramePr>
        <p:xfrm>
          <a:off x="1992314" y="2133601"/>
          <a:ext cx="2700337" cy="447675"/>
        </p:xfrm>
        <a:graphic>
          <a:graphicData uri="http://schemas.openxmlformats.org/presentationml/2006/ole">
            <mc:AlternateContent xmlns:mc="http://schemas.openxmlformats.org/markup-compatibility/2006">
              <mc:Choice xmlns:v="urn:schemas-microsoft-com:vml" Requires="v">
                <p:oleObj spid="_x0000_s217349" name="公式" r:id="rId10" imgW="1384300" imgH="228600" progId="Equation.3">
                  <p:embed/>
                </p:oleObj>
              </mc:Choice>
              <mc:Fallback>
                <p:oleObj name="公式" r:id="rId10" imgW="1384300" imgH="228600" progId="Equation.3">
                  <p:embed/>
                  <p:pic>
                    <p:nvPicPr>
                      <p:cNvPr id="0"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92314" y="2133601"/>
                        <a:ext cx="2700337"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1" name="Line 80"/>
          <p:cNvSpPr>
            <a:spLocks noChangeShapeType="1"/>
          </p:cNvSpPr>
          <p:nvPr/>
        </p:nvSpPr>
        <p:spPr bwMode="auto">
          <a:xfrm flipV="1">
            <a:off x="4656139" y="1989138"/>
            <a:ext cx="2879725" cy="360362"/>
          </a:xfrm>
          <a:prstGeom prst="line">
            <a:avLst/>
          </a:prstGeom>
          <a:noFill/>
          <a:ln w="9525">
            <a:solidFill>
              <a:schemeClr val="tx1"/>
            </a:solidFill>
            <a:round/>
            <a:headEnd/>
            <a:tailEnd type="triangle" w="med" len="med"/>
          </a:ln>
        </p:spPr>
        <p:txBody>
          <a:bodyPr/>
          <a:lstStyle/>
          <a:p>
            <a:endParaRPr lang="zh-CN" altLang="en-US"/>
          </a:p>
        </p:txBody>
      </p:sp>
      <p:sp>
        <p:nvSpPr>
          <p:cNvPr id="38922" name="Text Box 81"/>
          <p:cNvSpPr txBox="1">
            <a:spLocks noChangeArrowheads="1"/>
          </p:cNvSpPr>
          <p:nvPr/>
        </p:nvSpPr>
        <p:spPr bwMode="auto">
          <a:xfrm>
            <a:off x="7391401" y="1557338"/>
            <a:ext cx="360363" cy="519112"/>
          </a:xfrm>
          <a:prstGeom prst="rect">
            <a:avLst/>
          </a:prstGeom>
          <a:noFill/>
          <a:ln w="9525">
            <a:noFill/>
            <a:miter lim="800000"/>
            <a:headEnd/>
            <a:tailEnd/>
          </a:ln>
        </p:spPr>
        <p:txBody>
          <a:bodyPr>
            <a:spAutoFit/>
          </a:bodyPr>
          <a:lstStyle/>
          <a:p>
            <a:pPr>
              <a:spcBef>
                <a:spcPct val="50000"/>
              </a:spcBef>
            </a:pPr>
            <a:r>
              <a:rPr lang="en-US" altLang="zh-CN" sz="2800"/>
              <a:t>1</a:t>
            </a:r>
          </a:p>
        </p:txBody>
      </p:sp>
      <p:sp>
        <p:nvSpPr>
          <p:cNvPr id="38923" name="Text Box 82"/>
          <p:cNvSpPr txBox="1">
            <a:spLocks noChangeArrowheads="1"/>
          </p:cNvSpPr>
          <p:nvPr/>
        </p:nvSpPr>
        <p:spPr bwMode="auto">
          <a:xfrm>
            <a:off x="8904288" y="1700213"/>
            <a:ext cx="360362" cy="519112"/>
          </a:xfrm>
          <a:prstGeom prst="rect">
            <a:avLst/>
          </a:prstGeom>
          <a:noFill/>
          <a:ln w="9525">
            <a:noFill/>
            <a:miter lim="800000"/>
            <a:headEnd/>
            <a:tailEnd/>
          </a:ln>
        </p:spPr>
        <p:txBody>
          <a:bodyPr>
            <a:spAutoFit/>
          </a:bodyPr>
          <a:lstStyle/>
          <a:p>
            <a:pPr>
              <a:spcBef>
                <a:spcPct val="50000"/>
              </a:spcBef>
            </a:pPr>
            <a:r>
              <a:rPr lang="en-US" altLang="zh-CN" sz="2800"/>
              <a:t>2</a:t>
            </a:r>
          </a:p>
        </p:txBody>
      </p:sp>
      <p:sp>
        <p:nvSpPr>
          <p:cNvPr id="38924" name="Text Box 83"/>
          <p:cNvSpPr txBox="1">
            <a:spLocks noChangeArrowheads="1"/>
          </p:cNvSpPr>
          <p:nvPr/>
        </p:nvSpPr>
        <p:spPr bwMode="auto">
          <a:xfrm>
            <a:off x="9696451" y="1557338"/>
            <a:ext cx="360363" cy="519112"/>
          </a:xfrm>
          <a:prstGeom prst="rect">
            <a:avLst/>
          </a:prstGeom>
          <a:noFill/>
          <a:ln w="9525">
            <a:noFill/>
            <a:miter lim="800000"/>
            <a:headEnd/>
            <a:tailEnd/>
          </a:ln>
        </p:spPr>
        <p:txBody>
          <a:bodyPr>
            <a:spAutoFit/>
          </a:bodyPr>
          <a:lstStyle/>
          <a:p>
            <a:pPr>
              <a:spcBef>
                <a:spcPct val="50000"/>
              </a:spcBef>
            </a:pPr>
            <a:r>
              <a:rPr lang="en-US" altLang="zh-CN" sz="2800"/>
              <a:t>3</a:t>
            </a:r>
          </a:p>
        </p:txBody>
      </p:sp>
      <p:sp>
        <p:nvSpPr>
          <p:cNvPr id="38925" name="Text Box 84"/>
          <p:cNvSpPr txBox="1">
            <a:spLocks noChangeArrowheads="1"/>
          </p:cNvSpPr>
          <p:nvPr/>
        </p:nvSpPr>
        <p:spPr bwMode="auto">
          <a:xfrm>
            <a:off x="6600826" y="1989138"/>
            <a:ext cx="360363" cy="519112"/>
          </a:xfrm>
          <a:prstGeom prst="rect">
            <a:avLst/>
          </a:prstGeom>
          <a:noFill/>
          <a:ln w="9525">
            <a:noFill/>
            <a:miter lim="800000"/>
            <a:headEnd/>
            <a:tailEnd/>
          </a:ln>
        </p:spPr>
        <p:txBody>
          <a:bodyPr>
            <a:spAutoFit/>
          </a:bodyPr>
          <a:lstStyle/>
          <a:p>
            <a:pPr>
              <a:spcBef>
                <a:spcPct val="50000"/>
              </a:spcBef>
            </a:pPr>
            <a:r>
              <a:rPr lang="en-US" altLang="zh-CN" sz="2800"/>
              <a:t>2</a:t>
            </a:r>
          </a:p>
        </p:txBody>
      </p:sp>
      <p:sp>
        <p:nvSpPr>
          <p:cNvPr id="38926" name="Text Box 85"/>
          <p:cNvSpPr txBox="1">
            <a:spLocks noChangeArrowheads="1"/>
          </p:cNvSpPr>
          <p:nvPr/>
        </p:nvSpPr>
        <p:spPr bwMode="auto">
          <a:xfrm>
            <a:off x="8256588" y="1989138"/>
            <a:ext cx="360362" cy="519112"/>
          </a:xfrm>
          <a:prstGeom prst="rect">
            <a:avLst/>
          </a:prstGeom>
          <a:noFill/>
          <a:ln w="9525">
            <a:noFill/>
            <a:miter lim="800000"/>
            <a:headEnd/>
            <a:tailEnd/>
          </a:ln>
        </p:spPr>
        <p:txBody>
          <a:bodyPr>
            <a:spAutoFit/>
          </a:bodyPr>
          <a:lstStyle/>
          <a:p>
            <a:pPr>
              <a:spcBef>
                <a:spcPct val="50000"/>
              </a:spcBef>
            </a:pPr>
            <a:r>
              <a:rPr lang="en-US" altLang="zh-CN" sz="2800"/>
              <a:t>4</a:t>
            </a:r>
          </a:p>
        </p:txBody>
      </p:sp>
      <p:sp>
        <p:nvSpPr>
          <p:cNvPr id="38927" name="Text Box 86"/>
          <p:cNvSpPr txBox="1">
            <a:spLocks noChangeArrowheads="1"/>
          </p:cNvSpPr>
          <p:nvPr/>
        </p:nvSpPr>
        <p:spPr bwMode="auto">
          <a:xfrm>
            <a:off x="7464426" y="2060576"/>
            <a:ext cx="360363" cy="519113"/>
          </a:xfrm>
          <a:prstGeom prst="rect">
            <a:avLst/>
          </a:prstGeom>
          <a:noFill/>
          <a:ln w="9525">
            <a:noFill/>
            <a:miter lim="800000"/>
            <a:headEnd/>
            <a:tailEnd/>
          </a:ln>
        </p:spPr>
        <p:txBody>
          <a:bodyPr>
            <a:spAutoFit/>
          </a:bodyPr>
          <a:lstStyle/>
          <a:p>
            <a:pPr>
              <a:spcBef>
                <a:spcPct val="50000"/>
              </a:spcBef>
            </a:pPr>
            <a:r>
              <a:rPr lang="en-US" altLang="zh-CN" sz="2800"/>
              <a:t>3</a:t>
            </a:r>
          </a:p>
        </p:txBody>
      </p:sp>
      <p:sp>
        <p:nvSpPr>
          <p:cNvPr id="38928" name="Text Box 87"/>
          <p:cNvSpPr txBox="1">
            <a:spLocks noChangeArrowheads="1"/>
          </p:cNvSpPr>
          <p:nvPr/>
        </p:nvSpPr>
        <p:spPr bwMode="auto">
          <a:xfrm>
            <a:off x="6959601" y="2924176"/>
            <a:ext cx="360363" cy="519113"/>
          </a:xfrm>
          <a:prstGeom prst="rect">
            <a:avLst/>
          </a:prstGeom>
          <a:noFill/>
          <a:ln w="9525">
            <a:noFill/>
            <a:miter lim="800000"/>
            <a:headEnd/>
            <a:tailEnd/>
          </a:ln>
        </p:spPr>
        <p:txBody>
          <a:bodyPr>
            <a:spAutoFit/>
          </a:bodyPr>
          <a:lstStyle/>
          <a:p>
            <a:pPr>
              <a:spcBef>
                <a:spcPct val="50000"/>
              </a:spcBef>
            </a:pPr>
            <a:r>
              <a:rPr lang="en-US" altLang="zh-CN" sz="2800"/>
              <a:t>5</a:t>
            </a:r>
          </a:p>
        </p:txBody>
      </p:sp>
      <p:sp>
        <p:nvSpPr>
          <p:cNvPr id="38929" name="Text Box 88"/>
          <p:cNvSpPr txBox="1">
            <a:spLocks noChangeArrowheads="1"/>
          </p:cNvSpPr>
          <p:nvPr/>
        </p:nvSpPr>
        <p:spPr bwMode="auto">
          <a:xfrm>
            <a:off x="10056813" y="2133601"/>
            <a:ext cx="360362" cy="519113"/>
          </a:xfrm>
          <a:prstGeom prst="rect">
            <a:avLst/>
          </a:prstGeom>
          <a:noFill/>
          <a:ln w="9525">
            <a:noFill/>
            <a:miter lim="800000"/>
            <a:headEnd/>
            <a:tailEnd/>
          </a:ln>
        </p:spPr>
        <p:txBody>
          <a:bodyPr>
            <a:spAutoFit/>
          </a:bodyPr>
          <a:lstStyle/>
          <a:p>
            <a:pPr>
              <a:spcBef>
                <a:spcPct val="50000"/>
              </a:spcBef>
            </a:pPr>
            <a:r>
              <a:rPr lang="en-US" altLang="zh-CN" sz="2800"/>
              <a:t>4</a:t>
            </a:r>
          </a:p>
        </p:txBody>
      </p:sp>
      <p:sp>
        <p:nvSpPr>
          <p:cNvPr id="38930" name="Text Box 89"/>
          <p:cNvSpPr txBox="1">
            <a:spLocks noChangeArrowheads="1"/>
          </p:cNvSpPr>
          <p:nvPr/>
        </p:nvSpPr>
        <p:spPr bwMode="auto">
          <a:xfrm>
            <a:off x="8688388" y="2117726"/>
            <a:ext cx="360362" cy="519113"/>
          </a:xfrm>
          <a:prstGeom prst="rect">
            <a:avLst/>
          </a:prstGeom>
          <a:noFill/>
          <a:ln w="9525">
            <a:noFill/>
            <a:miter lim="800000"/>
            <a:headEnd/>
            <a:tailEnd/>
          </a:ln>
        </p:spPr>
        <p:txBody>
          <a:bodyPr>
            <a:spAutoFit/>
          </a:bodyPr>
          <a:lstStyle/>
          <a:p>
            <a:pPr>
              <a:spcBef>
                <a:spcPct val="50000"/>
              </a:spcBef>
            </a:pPr>
            <a:r>
              <a:rPr lang="en-US" altLang="zh-CN" sz="2800"/>
              <a:t>3</a:t>
            </a:r>
          </a:p>
        </p:txBody>
      </p:sp>
      <p:sp>
        <p:nvSpPr>
          <p:cNvPr id="38931" name="Text Box 90"/>
          <p:cNvSpPr txBox="1">
            <a:spLocks noChangeArrowheads="1"/>
          </p:cNvSpPr>
          <p:nvPr/>
        </p:nvSpPr>
        <p:spPr bwMode="auto">
          <a:xfrm>
            <a:off x="7824788" y="2852738"/>
            <a:ext cx="360362" cy="519112"/>
          </a:xfrm>
          <a:prstGeom prst="rect">
            <a:avLst/>
          </a:prstGeom>
          <a:noFill/>
          <a:ln w="9525">
            <a:noFill/>
            <a:miter lim="800000"/>
            <a:headEnd/>
            <a:tailEnd/>
          </a:ln>
        </p:spPr>
        <p:txBody>
          <a:bodyPr>
            <a:spAutoFit/>
          </a:bodyPr>
          <a:lstStyle/>
          <a:p>
            <a:pPr>
              <a:spcBef>
                <a:spcPct val="50000"/>
              </a:spcBef>
            </a:pPr>
            <a:r>
              <a:rPr lang="en-US" altLang="zh-CN" sz="2800"/>
              <a:t>5</a:t>
            </a:r>
          </a:p>
        </p:txBody>
      </p:sp>
      <p:sp>
        <p:nvSpPr>
          <p:cNvPr id="38932" name="Text Box 91"/>
          <p:cNvSpPr txBox="1">
            <a:spLocks noChangeArrowheads="1"/>
          </p:cNvSpPr>
          <p:nvPr/>
        </p:nvSpPr>
        <p:spPr bwMode="auto">
          <a:xfrm>
            <a:off x="9336088" y="2205038"/>
            <a:ext cx="360362" cy="519112"/>
          </a:xfrm>
          <a:prstGeom prst="rect">
            <a:avLst/>
          </a:prstGeom>
          <a:noFill/>
          <a:ln w="9525">
            <a:noFill/>
            <a:miter lim="800000"/>
            <a:headEnd/>
            <a:tailEnd/>
          </a:ln>
        </p:spPr>
        <p:txBody>
          <a:bodyPr>
            <a:spAutoFit/>
          </a:bodyPr>
          <a:lstStyle/>
          <a:p>
            <a:pPr>
              <a:spcBef>
                <a:spcPct val="50000"/>
              </a:spcBef>
            </a:pPr>
            <a:r>
              <a:rPr lang="en-US" altLang="zh-CN" sz="2800"/>
              <a:t>4</a:t>
            </a:r>
          </a:p>
        </p:txBody>
      </p:sp>
      <p:sp>
        <p:nvSpPr>
          <p:cNvPr id="38933" name="Text Box 92"/>
          <p:cNvSpPr txBox="1">
            <a:spLocks noChangeArrowheads="1"/>
          </p:cNvSpPr>
          <p:nvPr/>
        </p:nvSpPr>
        <p:spPr bwMode="auto">
          <a:xfrm>
            <a:off x="5808663" y="2852738"/>
            <a:ext cx="360362" cy="519112"/>
          </a:xfrm>
          <a:prstGeom prst="rect">
            <a:avLst/>
          </a:prstGeom>
          <a:noFill/>
          <a:ln w="9525">
            <a:noFill/>
            <a:miter lim="800000"/>
            <a:headEnd/>
            <a:tailEnd/>
          </a:ln>
        </p:spPr>
        <p:txBody>
          <a:bodyPr>
            <a:spAutoFit/>
          </a:bodyPr>
          <a:lstStyle/>
          <a:p>
            <a:pPr>
              <a:spcBef>
                <a:spcPct val="50000"/>
              </a:spcBef>
            </a:pPr>
            <a:r>
              <a:rPr lang="en-US" altLang="zh-CN" sz="2800"/>
              <a:t>3</a:t>
            </a:r>
          </a:p>
        </p:txBody>
      </p:sp>
      <p:sp>
        <p:nvSpPr>
          <p:cNvPr id="38934" name="Text Box 93"/>
          <p:cNvSpPr txBox="1">
            <a:spLocks noChangeArrowheads="1"/>
          </p:cNvSpPr>
          <p:nvPr/>
        </p:nvSpPr>
        <p:spPr bwMode="auto">
          <a:xfrm>
            <a:off x="8112126" y="2924176"/>
            <a:ext cx="360363" cy="519113"/>
          </a:xfrm>
          <a:prstGeom prst="rect">
            <a:avLst/>
          </a:prstGeom>
          <a:noFill/>
          <a:ln w="9525">
            <a:noFill/>
            <a:miter lim="800000"/>
            <a:headEnd/>
            <a:tailEnd/>
          </a:ln>
        </p:spPr>
        <p:txBody>
          <a:bodyPr>
            <a:spAutoFit/>
          </a:bodyPr>
          <a:lstStyle/>
          <a:p>
            <a:pPr>
              <a:spcBef>
                <a:spcPct val="50000"/>
              </a:spcBef>
            </a:pPr>
            <a:r>
              <a:rPr lang="en-US" altLang="zh-CN" sz="2800"/>
              <a:t>5</a:t>
            </a:r>
          </a:p>
        </p:txBody>
      </p:sp>
      <p:sp>
        <p:nvSpPr>
          <p:cNvPr id="38935" name="Text Box 94"/>
          <p:cNvSpPr txBox="1">
            <a:spLocks noChangeArrowheads="1"/>
          </p:cNvSpPr>
          <p:nvPr/>
        </p:nvSpPr>
        <p:spPr bwMode="auto">
          <a:xfrm>
            <a:off x="6527801" y="2924176"/>
            <a:ext cx="360363" cy="519113"/>
          </a:xfrm>
          <a:prstGeom prst="rect">
            <a:avLst/>
          </a:prstGeom>
          <a:noFill/>
          <a:ln w="9525">
            <a:noFill/>
            <a:miter lim="800000"/>
            <a:headEnd/>
            <a:tailEnd/>
          </a:ln>
        </p:spPr>
        <p:txBody>
          <a:bodyPr>
            <a:spAutoFit/>
          </a:bodyPr>
          <a:lstStyle/>
          <a:p>
            <a:pPr>
              <a:spcBef>
                <a:spcPct val="50000"/>
              </a:spcBef>
            </a:pPr>
            <a:r>
              <a:rPr lang="en-US" altLang="zh-CN" sz="2800"/>
              <a:t>4</a:t>
            </a:r>
          </a:p>
        </p:txBody>
      </p:sp>
      <p:sp>
        <p:nvSpPr>
          <p:cNvPr id="38936" name="Text Box 95"/>
          <p:cNvSpPr txBox="1">
            <a:spLocks noChangeArrowheads="1"/>
          </p:cNvSpPr>
          <p:nvPr/>
        </p:nvSpPr>
        <p:spPr bwMode="auto">
          <a:xfrm>
            <a:off x="9409113" y="2924176"/>
            <a:ext cx="360362" cy="519113"/>
          </a:xfrm>
          <a:prstGeom prst="rect">
            <a:avLst/>
          </a:prstGeom>
          <a:noFill/>
          <a:ln w="9525">
            <a:noFill/>
            <a:miter lim="800000"/>
            <a:headEnd/>
            <a:tailEnd/>
          </a:ln>
        </p:spPr>
        <p:txBody>
          <a:bodyPr>
            <a:spAutoFit/>
          </a:bodyPr>
          <a:lstStyle/>
          <a:p>
            <a:pPr>
              <a:spcBef>
                <a:spcPct val="50000"/>
              </a:spcBef>
            </a:pPr>
            <a:r>
              <a:rPr lang="en-US" altLang="zh-CN" sz="2800"/>
              <a:t>5</a:t>
            </a:r>
          </a:p>
        </p:txBody>
      </p:sp>
      <p:sp>
        <p:nvSpPr>
          <p:cNvPr id="38937" name="Text Box 96"/>
          <p:cNvSpPr txBox="1">
            <a:spLocks noChangeArrowheads="1"/>
          </p:cNvSpPr>
          <p:nvPr/>
        </p:nvSpPr>
        <p:spPr bwMode="auto">
          <a:xfrm>
            <a:off x="8543926" y="2924176"/>
            <a:ext cx="360363" cy="519113"/>
          </a:xfrm>
          <a:prstGeom prst="rect">
            <a:avLst/>
          </a:prstGeom>
          <a:noFill/>
          <a:ln w="9525">
            <a:noFill/>
            <a:miter lim="800000"/>
            <a:headEnd/>
            <a:tailEnd/>
          </a:ln>
        </p:spPr>
        <p:txBody>
          <a:bodyPr>
            <a:spAutoFit/>
          </a:bodyPr>
          <a:lstStyle/>
          <a:p>
            <a:pPr>
              <a:spcBef>
                <a:spcPct val="50000"/>
              </a:spcBef>
            </a:pPr>
            <a:r>
              <a:rPr lang="en-US" altLang="zh-CN" sz="2800"/>
              <a:t>4</a:t>
            </a:r>
          </a:p>
        </p:txBody>
      </p:sp>
      <p:sp>
        <p:nvSpPr>
          <p:cNvPr id="38938" name="Text Box 97"/>
          <p:cNvSpPr txBox="1">
            <a:spLocks noChangeArrowheads="1"/>
          </p:cNvSpPr>
          <p:nvPr/>
        </p:nvSpPr>
        <p:spPr bwMode="auto">
          <a:xfrm>
            <a:off x="7391401" y="2852738"/>
            <a:ext cx="360363" cy="519112"/>
          </a:xfrm>
          <a:prstGeom prst="rect">
            <a:avLst/>
          </a:prstGeom>
          <a:noFill/>
          <a:ln w="9525">
            <a:noFill/>
            <a:miter lim="800000"/>
            <a:headEnd/>
            <a:tailEnd/>
          </a:ln>
        </p:spPr>
        <p:txBody>
          <a:bodyPr>
            <a:spAutoFit/>
          </a:bodyPr>
          <a:lstStyle/>
          <a:p>
            <a:pPr>
              <a:spcBef>
                <a:spcPct val="50000"/>
              </a:spcBef>
            </a:pPr>
            <a:r>
              <a:rPr lang="en-US" altLang="zh-CN" sz="2800"/>
              <a:t>4</a:t>
            </a:r>
          </a:p>
        </p:txBody>
      </p:sp>
      <p:sp>
        <p:nvSpPr>
          <p:cNvPr id="38939" name="Text Box 98"/>
          <p:cNvSpPr txBox="1">
            <a:spLocks noChangeArrowheads="1"/>
          </p:cNvSpPr>
          <p:nvPr/>
        </p:nvSpPr>
        <p:spPr bwMode="auto">
          <a:xfrm>
            <a:off x="9048751" y="2924176"/>
            <a:ext cx="360363" cy="519113"/>
          </a:xfrm>
          <a:prstGeom prst="rect">
            <a:avLst/>
          </a:prstGeom>
          <a:noFill/>
          <a:ln w="9525">
            <a:noFill/>
            <a:miter lim="800000"/>
            <a:headEnd/>
            <a:tailEnd/>
          </a:ln>
        </p:spPr>
        <p:txBody>
          <a:bodyPr>
            <a:spAutoFit/>
          </a:bodyPr>
          <a:lstStyle/>
          <a:p>
            <a:pPr>
              <a:spcBef>
                <a:spcPct val="50000"/>
              </a:spcBef>
            </a:pPr>
            <a:r>
              <a:rPr lang="en-US" altLang="zh-CN" sz="2800"/>
              <a:t>5</a:t>
            </a:r>
          </a:p>
        </p:txBody>
      </p:sp>
      <p:sp>
        <p:nvSpPr>
          <p:cNvPr id="38940" name="Text Box 99"/>
          <p:cNvSpPr txBox="1">
            <a:spLocks noChangeArrowheads="1"/>
          </p:cNvSpPr>
          <p:nvPr/>
        </p:nvSpPr>
        <p:spPr bwMode="auto">
          <a:xfrm>
            <a:off x="5375276" y="3860801"/>
            <a:ext cx="360363" cy="519113"/>
          </a:xfrm>
          <a:prstGeom prst="rect">
            <a:avLst/>
          </a:prstGeom>
          <a:noFill/>
          <a:ln w="9525">
            <a:noFill/>
            <a:miter lim="800000"/>
            <a:headEnd/>
            <a:tailEnd/>
          </a:ln>
        </p:spPr>
        <p:txBody>
          <a:bodyPr>
            <a:spAutoFit/>
          </a:bodyPr>
          <a:lstStyle/>
          <a:p>
            <a:pPr>
              <a:spcBef>
                <a:spcPct val="50000"/>
              </a:spcBef>
            </a:pPr>
            <a:r>
              <a:rPr lang="en-US" altLang="zh-CN" sz="2800"/>
              <a:t>4</a:t>
            </a:r>
          </a:p>
        </p:txBody>
      </p:sp>
      <p:sp>
        <p:nvSpPr>
          <p:cNvPr id="38941" name="Text Box 100"/>
          <p:cNvSpPr txBox="1">
            <a:spLocks noChangeArrowheads="1"/>
          </p:cNvSpPr>
          <p:nvPr/>
        </p:nvSpPr>
        <p:spPr bwMode="auto">
          <a:xfrm>
            <a:off x="9767888" y="2924176"/>
            <a:ext cx="360362" cy="519113"/>
          </a:xfrm>
          <a:prstGeom prst="rect">
            <a:avLst/>
          </a:prstGeom>
          <a:noFill/>
          <a:ln w="9525">
            <a:noFill/>
            <a:miter lim="800000"/>
            <a:headEnd/>
            <a:tailEnd/>
          </a:ln>
        </p:spPr>
        <p:txBody>
          <a:bodyPr>
            <a:spAutoFit/>
          </a:bodyPr>
          <a:lstStyle/>
          <a:p>
            <a:pPr>
              <a:spcBef>
                <a:spcPct val="50000"/>
              </a:spcBef>
            </a:pPr>
            <a:r>
              <a:rPr lang="en-US" altLang="zh-CN" sz="2800"/>
              <a:t>5</a:t>
            </a:r>
          </a:p>
        </p:txBody>
      </p:sp>
      <p:sp>
        <p:nvSpPr>
          <p:cNvPr id="38942" name="Text Box 101"/>
          <p:cNvSpPr txBox="1">
            <a:spLocks noChangeArrowheads="1"/>
          </p:cNvSpPr>
          <p:nvPr/>
        </p:nvSpPr>
        <p:spPr bwMode="auto">
          <a:xfrm>
            <a:off x="5808663" y="3860801"/>
            <a:ext cx="360362" cy="519113"/>
          </a:xfrm>
          <a:prstGeom prst="rect">
            <a:avLst/>
          </a:prstGeom>
          <a:noFill/>
          <a:ln w="9525">
            <a:noFill/>
            <a:miter lim="800000"/>
            <a:headEnd/>
            <a:tailEnd/>
          </a:ln>
        </p:spPr>
        <p:txBody>
          <a:bodyPr>
            <a:spAutoFit/>
          </a:bodyPr>
          <a:lstStyle/>
          <a:p>
            <a:pPr>
              <a:spcBef>
                <a:spcPct val="50000"/>
              </a:spcBef>
            </a:pPr>
            <a:r>
              <a:rPr lang="en-US" altLang="zh-CN" sz="2800"/>
              <a:t>5</a:t>
            </a:r>
          </a:p>
        </p:txBody>
      </p:sp>
      <p:sp>
        <p:nvSpPr>
          <p:cNvPr id="38943" name="Text Box 102"/>
          <p:cNvSpPr txBox="1">
            <a:spLocks noChangeArrowheads="1"/>
          </p:cNvSpPr>
          <p:nvPr/>
        </p:nvSpPr>
        <p:spPr bwMode="auto">
          <a:xfrm>
            <a:off x="6096001" y="3846513"/>
            <a:ext cx="360363" cy="519112"/>
          </a:xfrm>
          <a:prstGeom prst="rect">
            <a:avLst/>
          </a:prstGeom>
          <a:noFill/>
          <a:ln w="9525">
            <a:noFill/>
            <a:miter lim="800000"/>
            <a:headEnd/>
            <a:tailEnd/>
          </a:ln>
        </p:spPr>
        <p:txBody>
          <a:bodyPr>
            <a:spAutoFit/>
          </a:bodyPr>
          <a:lstStyle/>
          <a:p>
            <a:pPr>
              <a:spcBef>
                <a:spcPct val="50000"/>
              </a:spcBef>
            </a:pPr>
            <a:r>
              <a:rPr lang="en-US" altLang="zh-CN" sz="2800"/>
              <a:t>6</a:t>
            </a:r>
          </a:p>
        </p:txBody>
      </p:sp>
      <p:sp>
        <p:nvSpPr>
          <p:cNvPr id="38944" name="Text Box 103"/>
          <p:cNvSpPr txBox="1">
            <a:spLocks noChangeArrowheads="1"/>
          </p:cNvSpPr>
          <p:nvPr/>
        </p:nvSpPr>
        <p:spPr bwMode="auto">
          <a:xfrm>
            <a:off x="6743701" y="3789363"/>
            <a:ext cx="360363" cy="519112"/>
          </a:xfrm>
          <a:prstGeom prst="rect">
            <a:avLst/>
          </a:prstGeom>
          <a:noFill/>
          <a:ln w="9525">
            <a:noFill/>
            <a:miter lim="800000"/>
            <a:headEnd/>
            <a:tailEnd/>
          </a:ln>
        </p:spPr>
        <p:txBody>
          <a:bodyPr>
            <a:spAutoFit/>
          </a:bodyPr>
          <a:lstStyle/>
          <a:p>
            <a:pPr>
              <a:spcBef>
                <a:spcPct val="50000"/>
              </a:spcBef>
            </a:pPr>
            <a:r>
              <a:rPr lang="en-US" altLang="zh-CN" sz="2800"/>
              <a:t>6</a:t>
            </a:r>
          </a:p>
        </p:txBody>
      </p:sp>
      <p:sp>
        <p:nvSpPr>
          <p:cNvPr id="38945" name="Text Box 104"/>
          <p:cNvSpPr txBox="1">
            <a:spLocks noChangeArrowheads="1"/>
          </p:cNvSpPr>
          <p:nvPr/>
        </p:nvSpPr>
        <p:spPr bwMode="auto">
          <a:xfrm>
            <a:off x="6383338" y="3789363"/>
            <a:ext cx="360362" cy="519112"/>
          </a:xfrm>
          <a:prstGeom prst="rect">
            <a:avLst/>
          </a:prstGeom>
          <a:noFill/>
          <a:ln w="9525">
            <a:noFill/>
            <a:miter lim="800000"/>
            <a:headEnd/>
            <a:tailEnd/>
          </a:ln>
        </p:spPr>
        <p:txBody>
          <a:bodyPr>
            <a:spAutoFit/>
          </a:bodyPr>
          <a:lstStyle/>
          <a:p>
            <a:pPr>
              <a:spcBef>
                <a:spcPct val="50000"/>
              </a:spcBef>
            </a:pPr>
            <a:r>
              <a:rPr lang="en-US" altLang="zh-CN" sz="2800"/>
              <a:t>5</a:t>
            </a:r>
          </a:p>
        </p:txBody>
      </p:sp>
      <p:sp>
        <p:nvSpPr>
          <p:cNvPr id="38946" name="Text Box 105"/>
          <p:cNvSpPr txBox="1">
            <a:spLocks noChangeArrowheads="1"/>
          </p:cNvSpPr>
          <p:nvPr/>
        </p:nvSpPr>
        <p:spPr bwMode="auto">
          <a:xfrm>
            <a:off x="6959601" y="3789363"/>
            <a:ext cx="360363" cy="519112"/>
          </a:xfrm>
          <a:prstGeom prst="rect">
            <a:avLst/>
          </a:prstGeom>
          <a:noFill/>
          <a:ln w="9525">
            <a:noFill/>
            <a:miter lim="800000"/>
            <a:headEnd/>
            <a:tailEnd/>
          </a:ln>
        </p:spPr>
        <p:txBody>
          <a:bodyPr>
            <a:spAutoFit/>
          </a:bodyPr>
          <a:lstStyle/>
          <a:p>
            <a:pPr>
              <a:spcBef>
                <a:spcPct val="50000"/>
              </a:spcBef>
            </a:pPr>
            <a:r>
              <a:rPr lang="en-US" altLang="zh-CN" sz="2800"/>
              <a:t>6</a:t>
            </a:r>
          </a:p>
        </p:txBody>
      </p:sp>
      <p:sp>
        <p:nvSpPr>
          <p:cNvPr id="38947" name="Text Box 106"/>
          <p:cNvSpPr txBox="1">
            <a:spLocks noChangeArrowheads="1"/>
          </p:cNvSpPr>
          <p:nvPr/>
        </p:nvSpPr>
        <p:spPr bwMode="auto">
          <a:xfrm>
            <a:off x="7535863" y="3789363"/>
            <a:ext cx="360362" cy="519112"/>
          </a:xfrm>
          <a:prstGeom prst="rect">
            <a:avLst/>
          </a:prstGeom>
          <a:noFill/>
          <a:ln w="9525">
            <a:noFill/>
            <a:miter lim="800000"/>
            <a:headEnd/>
            <a:tailEnd/>
          </a:ln>
        </p:spPr>
        <p:txBody>
          <a:bodyPr>
            <a:spAutoFit/>
          </a:bodyPr>
          <a:lstStyle/>
          <a:p>
            <a:pPr>
              <a:spcBef>
                <a:spcPct val="50000"/>
              </a:spcBef>
            </a:pPr>
            <a:r>
              <a:rPr lang="en-US" altLang="zh-CN" sz="2800"/>
              <a:t>6</a:t>
            </a:r>
          </a:p>
        </p:txBody>
      </p:sp>
      <p:sp>
        <p:nvSpPr>
          <p:cNvPr id="38948" name="Text Box 107"/>
          <p:cNvSpPr txBox="1">
            <a:spLocks noChangeArrowheads="1"/>
          </p:cNvSpPr>
          <p:nvPr/>
        </p:nvSpPr>
        <p:spPr bwMode="auto">
          <a:xfrm>
            <a:off x="7248526" y="3789363"/>
            <a:ext cx="360363" cy="519112"/>
          </a:xfrm>
          <a:prstGeom prst="rect">
            <a:avLst/>
          </a:prstGeom>
          <a:noFill/>
          <a:ln w="9525">
            <a:noFill/>
            <a:miter lim="800000"/>
            <a:headEnd/>
            <a:tailEnd/>
          </a:ln>
        </p:spPr>
        <p:txBody>
          <a:bodyPr>
            <a:spAutoFit/>
          </a:bodyPr>
          <a:lstStyle/>
          <a:p>
            <a:pPr>
              <a:spcBef>
                <a:spcPct val="50000"/>
              </a:spcBef>
            </a:pPr>
            <a:r>
              <a:rPr lang="en-US" altLang="zh-CN" sz="2800"/>
              <a:t>5</a:t>
            </a:r>
          </a:p>
        </p:txBody>
      </p:sp>
      <p:sp>
        <p:nvSpPr>
          <p:cNvPr id="38949" name="Text Box 108"/>
          <p:cNvSpPr txBox="1">
            <a:spLocks noChangeArrowheads="1"/>
          </p:cNvSpPr>
          <p:nvPr/>
        </p:nvSpPr>
        <p:spPr bwMode="auto">
          <a:xfrm>
            <a:off x="7824788" y="3773488"/>
            <a:ext cx="360362" cy="519112"/>
          </a:xfrm>
          <a:prstGeom prst="rect">
            <a:avLst/>
          </a:prstGeom>
          <a:noFill/>
          <a:ln w="9525">
            <a:noFill/>
            <a:miter lim="800000"/>
            <a:headEnd/>
            <a:tailEnd/>
          </a:ln>
        </p:spPr>
        <p:txBody>
          <a:bodyPr>
            <a:spAutoFit/>
          </a:bodyPr>
          <a:lstStyle/>
          <a:p>
            <a:pPr>
              <a:spcBef>
                <a:spcPct val="50000"/>
              </a:spcBef>
            </a:pPr>
            <a:r>
              <a:rPr lang="en-US" altLang="zh-CN" sz="2800"/>
              <a:t>6</a:t>
            </a:r>
          </a:p>
        </p:txBody>
      </p:sp>
      <p:sp>
        <p:nvSpPr>
          <p:cNvPr id="38950" name="Text Box 109"/>
          <p:cNvSpPr txBox="1">
            <a:spLocks noChangeArrowheads="1"/>
          </p:cNvSpPr>
          <p:nvPr/>
        </p:nvSpPr>
        <p:spPr bwMode="auto">
          <a:xfrm>
            <a:off x="8401051" y="3789363"/>
            <a:ext cx="360363" cy="519112"/>
          </a:xfrm>
          <a:prstGeom prst="rect">
            <a:avLst/>
          </a:prstGeom>
          <a:noFill/>
          <a:ln w="9525">
            <a:noFill/>
            <a:miter lim="800000"/>
            <a:headEnd/>
            <a:tailEnd/>
          </a:ln>
        </p:spPr>
        <p:txBody>
          <a:bodyPr>
            <a:spAutoFit/>
          </a:bodyPr>
          <a:lstStyle/>
          <a:p>
            <a:pPr>
              <a:spcBef>
                <a:spcPct val="50000"/>
              </a:spcBef>
            </a:pPr>
            <a:r>
              <a:rPr lang="en-US" altLang="zh-CN" sz="2800"/>
              <a:t>5</a:t>
            </a:r>
          </a:p>
        </p:txBody>
      </p:sp>
      <p:sp>
        <p:nvSpPr>
          <p:cNvPr id="38951" name="Text Box 110"/>
          <p:cNvSpPr txBox="1">
            <a:spLocks noChangeArrowheads="1"/>
          </p:cNvSpPr>
          <p:nvPr/>
        </p:nvSpPr>
        <p:spPr bwMode="auto">
          <a:xfrm>
            <a:off x="8112126" y="3789363"/>
            <a:ext cx="360363" cy="519112"/>
          </a:xfrm>
          <a:prstGeom prst="rect">
            <a:avLst/>
          </a:prstGeom>
          <a:noFill/>
          <a:ln w="9525">
            <a:noFill/>
            <a:miter lim="800000"/>
            <a:headEnd/>
            <a:tailEnd/>
          </a:ln>
        </p:spPr>
        <p:txBody>
          <a:bodyPr>
            <a:spAutoFit/>
          </a:bodyPr>
          <a:lstStyle/>
          <a:p>
            <a:pPr>
              <a:spcBef>
                <a:spcPct val="50000"/>
              </a:spcBef>
            </a:pPr>
            <a:r>
              <a:rPr lang="en-US" altLang="zh-CN" sz="2800"/>
              <a:t>6</a:t>
            </a:r>
          </a:p>
        </p:txBody>
      </p:sp>
      <p:sp>
        <p:nvSpPr>
          <p:cNvPr id="38952" name="Text Box 111"/>
          <p:cNvSpPr txBox="1">
            <a:spLocks noChangeArrowheads="1"/>
          </p:cNvSpPr>
          <p:nvPr/>
        </p:nvSpPr>
        <p:spPr bwMode="auto">
          <a:xfrm>
            <a:off x="8688388" y="3789363"/>
            <a:ext cx="360362" cy="519112"/>
          </a:xfrm>
          <a:prstGeom prst="rect">
            <a:avLst/>
          </a:prstGeom>
          <a:noFill/>
          <a:ln w="9525">
            <a:noFill/>
            <a:miter lim="800000"/>
            <a:headEnd/>
            <a:tailEnd/>
          </a:ln>
        </p:spPr>
        <p:txBody>
          <a:bodyPr>
            <a:spAutoFit/>
          </a:bodyPr>
          <a:lstStyle/>
          <a:p>
            <a:pPr>
              <a:spcBef>
                <a:spcPct val="50000"/>
              </a:spcBef>
            </a:pPr>
            <a:r>
              <a:rPr lang="en-US" altLang="zh-CN" sz="2800"/>
              <a:t>6</a:t>
            </a:r>
          </a:p>
        </p:txBody>
      </p:sp>
      <p:sp>
        <p:nvSpPr>
          <p:cNvPr id="38953" name="Text Box 112"/>
          <p:cNvSpPr txBox="1">
            <a:spLocks noChangeArrowheads="1"/>
          </p:cNvSpPr>
          <p:nvPr/>
        </p:nvSpPr>
        <p:spPr bwMode="auto">
          <a:xfrm>
            <a:off x="9480551" y="3773488"/>
            <a:ext cx="360363" cy="519112"/>
          </a:xfrm>
          <a:prstGeom prst="rect">
            <a:avLst/>
          </a:prstGeom>
          <a:noFill/>
          <a:ln w="9525">
            <a:noFill/>
            <a:miter lim="800000"/>
            <a:headEnd/>
            <a:tailEnd/>
          </a:ln>
        </p:spPr>
        <p:txBody>
          <a:bodyPr>
            <a:spAutoFit/>
          </a:bodyPr>
          <a:lstStyle/>
          <a:p>
            <a:pPr>
              <a:spcBef>
                <a:spcPct val="50000"/>
              </a:spcBef>
            </a:pPr>
            <a:r>
              <a:rPr lang="en-US" altLang="zh-CN" sz="2800"/>
              <a:t>6</a:t>
            </a:r>
          </a:p>
        </p:txBody>
      </p:sp>
      <p:sp>
        <p:nvSpPr>
          <p:cNvPr id="38954" name="Text Box 113"/>
          <p:cNvSpPr txBox="1">
            <a:spLocks noChangeArrowheads="1"/>
          </p:cNvSpPr>
          <p:nvPr/>
        </p:nvSpPr>
        <p:spPr bwMode="auto">
          <a:xfrm>
            <a:off x="9120188" y="3789363"/>
            <a:ext cx="360362" cy="519112"/>
          </a:xfrm>
          <a:prstGeom prst="rect">
            <a:avLst/>
          </a:prstGeom>
          <a:noFill/>
          <a:ln w="9525">
            <a:noFill/>
            <a:miter lim="800000"/>
            <a:headEnd/>
            <a:tailEnd/>
          </a:ln>
        </p:spPr>
        <p:txBody>
          <a:bodyPr>
            <a:spAutoFit/>
          </a:bodyPr>
          <a:lstStyle/>
          <a:p>
            <a:pPr>
              <a:spcBef>
                <a:spcPct val="50000"/>
              </a:spcBef>
            </a:pPr>
            <a:r>
              <a:rPr lang="en-US" altLang="zh-CN" sz="2800"/>
              <a:t>6</a:t>
            </a:r>
          </a:p>
        </p:txBody>
      </p:sp>
      <p:sp>
        <p:nvSpPr>
          <p:cNvPr id="38955" name="Text Box 114"/>
          <p:cNvSpPr txBox="1">
            <a:spLocks noChangeArrowheads="1"/>
          </p:cNvSpPr>
          <p:nvPr/>
        </p:nvSpPr>
        <p:spPr bwMode="auto">
          <a:xfrm>
            <a:off x="9767888" y="3773488"/>
            <a:ext cx="360362" cy="519112"/>
          </a:xfrm>
          <a:prstGeom prst="rect">
            <a:avLst/>
          </a:prstGeom>
          <a:noFill/>
          <a:ln w="9525">
            <a:noFill/>
            <a:miter lim="800000"/>
            <a:headEnd/>
            <a:tailEnd/>
          </a:ln>
        </p:spPr>
        <p:txBody>
          <a:bodyPr>
            <a:spAutoFit/>
          </a:bodyPr>
          <a:lstStyle/>
          <a:p>
            <a:pPr>
              <a:spcBef>
                <a:spcPct val="50000"/>
              </a:spcBef>
            </a:pPr>
            <a:r>
              <a:rPr lang="en-US" altLang="zh-CN" sz="2800"/>
              <a:t>6</a:t>
            </a:r>
          </a:p>
        </p:txBody>
      </p:sp>
      <p:sp>
        <p:nvSpPr>
          <p:cNvPr id="38956" name="Text Box 115"/>
          <p:cNvSpPr txBox="1">
            <a:spLocks noChangeArrowheads="1"/>
          </p:cNvSpPr>
          <p:nvPr/>
        </p:nvSpPr>
        <p:spPr bwMode="auto">
          <a:xfrm>
            <a:off x="4584701" y="4437063"/>
            <a:ext cx="1368425" cy="519112"/>
          </a:xfrm>
          <a:prstGeom prst="rect">
            <a:avLst/>
          </a:prstGeom>
          <a:noFill/>
          <a:ln w="9525">
            <a:noFill/>
            <a:miter lim="800000"/>
            <a:headEnd/>
            <a:tailEnd/>
          </a:ln>
        </p:spPr>
        <p:txBody>
          <a:bodyPr>
            <a:spAutoFit/>
          </a:bodyPr>
          <a:lstStyle/>
          <a:p>
            <a:pPr>
              <a:spcBef>
                <a:spcPct val="50000"/>
              </a:spcBef>
            </a:pPr>
            <a:r>
              <a:rPr lang="en-US" altLang="zh-CN" sz="2800" b="1"/>
              <a:t>(</a:t>
            </a:r>
            <a:r>
              <a:rPr lang="en-US" altLang="zh-CN" sz="2800" b="1" i="1"/>
              <a:t>x</a:t>
            </a:r>
            <a:r>
              <a:rPr lang="en-US" altLang="zh-CN" sz="2800" b="1" i="1" baseline="-25000"/>
              <a:t>5 </a:t>
            </a:r>
            <a:r>
              <a:rPr lang="en-US" altLang="zh-CN" sz="2800" b="1" i="1"/>
              <a:t>, x</a:t>
            </a:r>
            <a:r>
              <a:rPr lang="en-US" altLang="zh-CN" sz="2800" b="1" i="1" baseline="-25000"/>
              <a:t>6</a:t>
            </a:r>
            <a:r>
              <a:rPr lang="en-US" altLang="zh-CN" sz="2800" b="1"/>
              <a:t>)</a:t>
            </a:r>
          </a:p>
        </p:txBody>
      </p:sp>
      <p:sp>
        <p:nvSpPr>
          <p:cNvPr id="38957" name="Text Box 116"/>
          <p:cNvSpPr txBox="1">
            <a:spLocks noChangeArrowheads="1"/>
          </p:cNvSpPr>
          <p:nvPr/>
        </p:nvSpPr>
        <p:spPr bwMode="auto">
          <a:xfrm>
            <a:off x="4584701" y="4926013"/>
            <a:ext cx="1439863" cy="519112"/>
          </a:xfrm>
          <a:prstGeom prst="rect">
            <a:avLst/>
          </a:prstGeom>
          <a:noFill/>
          <a:ln w="9525">
            <a:noFill/>
            <a:miter lim="800000"/>
            <a:headEnd/>
            <a:tailEnd/>
          </a:ln>
        </p:spPr>
        <p:txBody>
          <a:bodyPr>
            <a:spAutoFit/>
          </a:bodyPr>
          <a:lstStyle/>
          <a:p>
            <a:pPr>
              <a:spcBef>
                <a:spcPct val="50000"/>
              </a:spcBef>
            </a:pPr>
            <a:r>
              <a:rPr lang="en-US" altLang="zh-CN" sz="2800" b="1"/>
              <a:t>(</a:t>
            </a:r>
            <a:r>
              <a:rPr lang="en-US" altLang="zh-CN" sz="2800" b="1" i="1"/>
              <a:t>x</a:t>
            </a:r>
            <a:r>
              <a:rPr lang="en-US" altLang="zh-CN" sz="2800" b="1" i="1" baseline="-25000"/>
              <a:t>4 </a:t>
            </a:r>
            <a:r>
              <a:rPr lang="en-US" altLang="zh-CN" sz="2800" b="1" i="1"/>
              <a:t>, x</a:t>
            </a:r>
            <a:r>
              <a:rPr lang="en-US" altLang="zh-CN" sz="2800" b="1" i="1" baseline="-25000"/>
              <a:t>6</a:t>
            </a:r>
            <a:r>
              <a:rPr lang="en-US" altLang="zh-CN" sz="2800" b="1"/>
              <a:t>)</a:t>
            </a:r>
          </a:p>
        </p:txBody>
      </p:sp>
      <p:sp>
        <p:nvSpPr>
          <p:cNvPr id="38958" name="Text Box 117"/>
          <p:cNvSpPr txBox="1">
            <a:spLocks noChangeArrowheads="1"/>
          </p:cNvSpPr>
          <p:nvPr/>
        </p:nvSpPr>
        <p:spPr bwMode="auto">
          <a:xfrm>
            <a:off x="5735639" y="5445126"/>
            <a:ext cx="1360487" cy="519113"/>
          </a:xfrm>
          <a:prstGeom prst="rect">
            <a:avLst/>
          </a:prstGeom>
          <a:noFill/>
          <a:ln w="9525">
            <a:noFill/>
            <a:miter lim="800000"/>
            <a:headEnd/>
            <a:tailEnd/>
          </a:ln>
        </p:spPr>
        <p:txBody>
          <a:bodyPr>
            <a:spAutoFit/>
          </a:bodyPr>
          <a:lstStyle/>
          <a:p>
            <a:pPr>
              <a:spcBef>
                <a:spcPct val="50000"/>
              </a:spcBef>
            </a:pPr>
            <a:r>
              <a:rPr lang="en-US" altLang="zh-CN" sz="2800" b="1"/>
              <a:t>(</a:t>
            </a:r>
            <a:r>
              <a:rPr lang="en-US" altLang="zh-CN" sz="2800" b="1" i="1"/>
              <a:t>x</a:t>
            </a:r>
            <a:r>
              <a:rPr lang="en-US" altLang="zh-CN" sz="2800" b="1" i="1" baseline="-25000"/>
              <a:t>2 </a:t>
            </a:r>
            <a:r>
              <a:rPr lang="en-US" altLang="zh-CN" sz="2800" b="1" i="1"/>
              <a:t>, x</a:t>
            </a:r>
            <a:r>
              <a:rPr lang="en-US" altLang="zh-CN" sz="2800" b="1" i="1" baseline="-25000"/>
              <a:t>6</a:t>
            </a:r>
            <a:r>
              <a:rPr lang="en-US" altLang="zh-CN" sz="2800" b="1"/>
              <a:t>)</a:t>
            </a:r>
          </a:p>
        </p:txBody>
      </p:sp>
      <p:sp>
        <p:nvSpPr>
          <p:cNvPr id="38959" name="Text Box 118"/>
          <p:cNvSpPr txBox="1">
            <a:spLocks noChangeArrowheads="1"/>
          </p:cNvSpPr>
          <p:nvPr/>
        </p:nvSpPr>
        <p:spPr bwMode="auto">
          <a:xfrm>
            <a:off x="4584701" y="5430838"/>
            <a:ext cx="1368425" cy="519112"/>
          </a:xfrm>
          <a:prstGeom prst="rect">
            <a:avLst/>
          </a:prstGeom>
          <a:noFill/>
          <a:ln w="9525">
            <a:noFill/>
            <a:miter lim="800000"/>
            <a:headEnd/>
            <a:tailEnd/>
          </a:ln>
        </p:spPr>
        <p:txBody>
          <a:bodyPr>
            <a:spAutoFit/>
          </a:bodyPr>
          <a:lstStyle/>
          <a:p>
            <a:pPr>
              <a:spcBef>
                <a:spcPct val="50000"/>
              </a:spcBef>
            </a:pPr>
            <a:r>
              <a:rPr lang="en-US" altLang="zh-CN" sz="2800" b="1"/>
              <a:t>(</a:t>
            </a:r>
            <a:r>
              <a:rPr lang="en-US" altLang="zh-CN" sz="2800" b="1" i="1"/>
              <a:t>x</a:t>
            </a:r>
            <a:r>
              <a:rPr lang="en-US" altLang="zh-CN" sz="2800" b="1" i="1" baseline="-25000"/>
              <a:t>4 </a:t>
            </a:r>
            <a:r>
              <a:rPr lang="en-US" altLang="zh-CN" sz="2800" b="1" i="1"/>
              <a:t>, x</a:t>
            </a:r>
            <a:r>
              <a:rPr lang="en-US" altLang="zh-CN" sz="2800" b="1" i="1" baseline="-25000"/>
              <a:t>5</a:t>
            </a:r>
            <a:r>
              <a:rPr lang="en-US" altLang="zh-CN" sz="2800" b="1"/>
              <a:t>)</a:t>
            </a:r>
          </a:p>
        </p:txBody>
      </p:sp>
      <p:sp>
        <p:nvSpPr>
          <p:cNvPr id="38960" name="Text Box 119"/>
          <p:cNvSpPr txBox="1">
            <a:spLocks noChangeArrowheads="1"/>
          </p:cNvSpPr>
          <p:nvPr/>
        </p:nvSpPr>
        <p:spPr bwMode="auto">
          <a:xfrm>
            <a:off x="4584701" y="5934076"/>
            <a:ext cx="1368425" cy="519113"/>
          </a:xfrm>
          <a:prstGeom prst="rect">
            <a:avLst/>
          </a:prstGeom>
          <a:noFill/>
          <a:ln w="9525">
            <a:noFill/>
            <a:miter lim="800000"/>
            <a:headEnd/>
            <a:tailEnd/>
          </a:ln>
        </p:spPr>
        <p:txBody>
          <a:bodyPr>
            <a:spAutoFit/>
          </a:bodyPr>
          <a:lstStyle/>
          <a:p>
            <a:pPr>
              <a:spcBef>
                <a:spcPct val="50000"/>
              </a:spcBef>
            </a:pPr>
            <a:r>
              <a:rPr lang="en-US" altLang="zh-CN" sz="2800" b="1"/>
              <a:t>(</a:t>
            </a:r>
            <a:r>
              <a:rPr lang="en-US" altLang="zh-CN" sz="2800" b="1" i="1"/>
              <a:t>x</a:t>
            </a:r>
            <a:r>
              <a:rPr lang="en-US" altLang="zh-CN" sz="2800" b="1" i="1" baseline="-25000"/>
              <a:t>3 </a:t>
            </a:r>
            <a:r>
              <a:rPr lang="en-US" altLang="zh-CN" sz="2800" b="1" i="1"/>
              <a:t>, x</a:t>
            </a:r>
            <a:r>
              <a:rPr lang="en-US" altLang="zh-CN" sz="2800" b="1" i="1" baseline="-25000"/>
              <a:t>6</a:t>
            </a:r>
            <a:r>
              <a:rPr lang="en-US" altLang="zh-CN" sz="2800" b="1"/>
              <a:t>)</a:t>
            </a:r>
          </a:p>
        </p:txBody>
      </p:sp>
      <p:sp>
        <p:nvSpPr>
          <p:cNvPr id="38961" name="Text Box 120"/>
          <p:cNvSpPr txBox="1">
            <a:spLocks noChangeArrowheads="1"/>
          </p:cNvSpPr>
          <p:nvPr/>
        </p:nvSpPr>
        <p:spPr bwMode="auto">
          <a:xfrm>
            <a:off x="5735639" y="4941888"/>
            <a:ext cx="1360487" cy="519112"/>
          </a:xfrm>
          <a:prstGeom prst="rect">
            <a:avLst/>
          </a:prstGeom>
          <a:noFill/>
          <a:ln w="9525">
            <a:noFill/>
            <a:miter lim="800000"/>
            <a:headEnd/>
            <a:tailEnd/>
          </a:ln>
        </p:spPr>
        <p:txBody>
          <a:bodyPr>
            <a:spAutoFit/>
          </a:bodyPr>
          <a:lstStyle/>
          <a:p>
            <a:pPr>
              <a:spcBef>
                <a:spcPct val="50000"/>
              </a:spcBef>
            </a:pPr>
            <a:r>
              <a:rPr lang="en-US" altLang="zh-CN" sz="2800" b="1"/>
              <a:t>(</a:t>
            </a:r>
            <a:r>
              <a:rPr lang="en-US" altLang="zh-CN" sz="2800" b="1" i="1"/>
              <a:t>x</a:t>
            </a:r>
            <a:r>
              <a:rPr lang="en-US" altLang="zh-CN" sz="2800" b="1" i="1" baseline="-25000"/>
              <a:t>3 </a:t>
            </a:r>
            <a:r>
              <a:rPr lang="en-US" altLang="zh-CN" sz="2800" b="1" i="1"/>
              <a:t>, x</a:t>
            </a:r>
            <a:r>
              <a:rPr lang="en-US" altLang="zh-CN" sz="2800" b="1" i="1" baseline="-25000"/>
              <a:t>4</a:t>
            </a:r>
            <a:r>
              <a:rPr lang="en-US" altLang="zh-CN" sz="2800" b="1"/>
              <a:t>)</a:t>
            </a:r>
          </a:p>
        </p:txBody>
      </p:sp>
      <p:sp>
        <p:nvSpPr>
          <p:cNvPr id="38962" name="Text Box 121"/>
          <p:cNvSpPr txBox="1">
            <a:spLocks noChangeArrowheads="1"/>
          </p:cNvSpPr>
          <p:nvPr/>
        </p:nvSpPr>
        <p:spPr bwMode="auto">
          <a:xfrm>
            <a:off x="5735639" y="4437063"/>
            <a:ext cx="1360487" cy="519112"/>
          </a:xfrm>
          <a:prstGeom prst="rect">
            <a:avLst/>
          </a:prstGeom>
          <a:noFill/>
          <a:ln w="9525">
            <a:noFill/>
            <a:miter lim="800000"/>
            <a:headEnd/>
            <a:tailEnd/>
          </a:ln>
        </p:spPr>
        <p:txBody>
          <a:bodyPr>
            <a:spAutoFit/>
          </a:bodyPr>
          <a:lstStyle/>
          <a:p>
            <a:pPr>
              <a:spcBef>
                <a:spcPct val="50000"/>
              </a:spcBef>
            </a:pPr>
            <a:r>
              <a:rPr lang="en-US" altLang="zh-CN" sz="2800" b="1"/>
              <a:t>(</a:t>
            </a:r>
            <a:r>
              <a:rPr lang="en-US" altLang="zh-CN" sz="2800" b="1" i="1"/>
              <a:t>x</a:t>
            </a:r>
            <a:r>
              <a:rPr lang="en-US" altLang="zh-CN" sz="2800" b="1" i="1" baseline="-25000"/>
              <a:t>3 </a:t>
            </a:r>
            <a:r>
              <a:rPr lang="en-US" altLang="zh-CN" sz="2800" b="1" i="1"/>
              <a:t>, x</a:t>
            </a:r>
            <a:r>
              <a:rPr lang="en-US" altLang="zh-CN" sz="2800" b="1" i="1" baseline="-25000"/>
              <a:t>5</a:t>
            </a:r>
            <a:r>
              <a:rPr lang="en-US" altLang="zh-CN" sz="2800" b="1"/>
              <a:t>)</a:t>
            </a:r>
          </a:p>
        </p:txBody>
      </p:sp>
      <p:sp>
        <p:nvSpPr>
          <p:cNvPr id="38963" name="Text Box 122"/>
          <p:cNvSpPr txBox="1">
            <a:spLocks noChangeArrowheads="1"/>
          </p:cNvSpPr>
          <p:nvPr/>
        </p:nvSpPr>
        <p:spPr bwMode="auto">
          <a:xfrm>
            <a:off x="5735639" y="5876926"/>
            <a:ext cx="1360487" cy="519113"/>
          </a:xfrm>
          <a:prstGeom prst="rect">
            <a:avLst/>
          </a:prstGeom>
          <a:noFill/>
          <a:ln w="9525">
            <a:noFill/>
            <a:miter lim="800000"/>
            <a:headEnd/>
            <a:tailEnd/>
          </a:ln>
        </p:spPr>
        <p:txBody>
          <a:bodyPr>
            <a:spAutoFit/>
          </a:bodyPr>
          <a:lstStyle/>
          <a:p>
            <a:pPr>
              <a:spcBef>
                <a:spcPct val="50000"/>
              </a:spcBef>
            </a:pPr>
            <a:r>
              <a:rPr lang="en-US" altLang="zh-CN" sz="2800" b="1"/>
              <a:t>(</a:t>
            </a:r>
            <a:r>
              <a:rPr lang="en-US" altLang="zh-CN" sz="2800" b="1" i="1"/>
              <a:t>x</a:t>
            </a:r>
            <a:r>
              <a:rPr lang="en-US" altLang="zh-CN" sz="2800" b="1" i="1" baseline="-25000"/>
              <a:t>2 </a:t>
            </a:r>
            <a:r>
              <a:rPr lang="en-US" altLang="zh-CN" sz="2800" b="1" i="1"/>
              <a:t>, x</a:t>
            </a:r>
            <a:r>
              <a:rPr lang="en-US" altLang="zh-CN" sz="2800" b="1" i="1" baseline="-25000"/>
              <a:t>5</a:t>
            </a:r>
            <a:r>
              <a:rPr lang="en-US" altLang="zh-CN" sz="2800" b="1"/>
              <a:t>)</a:t>
            </a:r>
          </a:p>
        </p:txBody>
      </p:sp>
      <p:sp>
        <p:nvSpPr>
          <p:cNvPr id="38964" name="Text Box 123"/>
          <p:cNvSpPr txBox="1">
            <a:spLocks noChangeArrowheads="1"/>
          </p:cNvSpPr>
          <p:nvPr/>
        </p:nvSpPr>
        <p:spPr bwMode="auto">
          <a:xfrm>
            <a:off x="6888163" y="4437063"/>
            <a:ext cx="1422400" cy="519112"/>
          </a:xfrm>
          <a:prstGeom prst="rect">
            <a:avLst/>
          </a:prstGeom>
          <a:noFill/>
          <a:ln w="9525">
            <a:noFill/>
            <a:miter lim="800000"/>
            <a:headEnd/>
            <a:tailEnd/>
          </a:ln>
        </p:spPr>
        <p:txBody>
          <a:bodyPr>
            <a:spAutoFit/>
          </a:bodyPr>
          <a:lstStyle/>
          <a:p>
            <a:pPr>
              <a:spcBef>
                <a:spcPct val="50000"/>
              </a:spcBef>
            </a:pPr>
            <a:r>
              <a:rPr lang="en-US" altLang="zh-CN" sz="2800" b="1"/>
              <a:t>(</a:t>
            </a:r>
            <a:r>
              <a:rPr lang="en-US" altLang="zh-CN" sz="2800" b="1" i="1"/>
              <a:t>x</a:t>
            </a:r>
            <a:r>
              <a:rPr lang="en-US" altLang="zh-CN" sz="2800" b="1" i="1" baseline="-25000"/>
              <a:t>2 </a:t>
            </a:r>
            <a:r>
              <a:rPr lang="en-US" altLang="zh-CN" sz="2800" b="1" i="1"/>
              <a:t>, x</a:t>
            </a:r>
            <a:r>
              <a:rPr lang="en-US" altLang="zh-CN" sz="2800" b="1" i="1" baseline="-25000"/>
              <a:t>4</a:t>
            </a:r>
            <a:r>
              <a:rPr lang="en-US" altLang="zh-CN" sz="2800" b="1"/>
              <a:t>)</a:t>
            </a:r>
          </a:p>
        </p:txBody>
      </p:sp>
      <p:sp>
        <p:nvSpPr>
          <p:cNvPr id="38965" name="Text Box 124"/>
          <p:cNvSpPr txBox="1">
            <a:spLocks noChangeArrowheads="1"/>
          </p:cNvSpPr>
          <p:nvPr/>
        </p:nvSpPr>
        <p:spPr bwMode="auto">
          <a:xfrm>
            <a:off x="6888163" y="4926013"/>
            <a:ext cx="1350962" cy="519112"/>
          </a:xfrm>
          <a:prstGeom prst="rect">
            <a:avLst/>
          </a:prstGeom>
          <a:noFill/>
          <a:ln w="9525">
            <a:noFill/>
            <a:miter lim="800000"/>
            <a:headEnd/>
            <a:tailEnd/>
          </a:ln>
        </p:spPr>
        <p:txBody>
          <a:bodyPr>
            <a:spAutoFit/>
          </a:bodyPr>
          <a:lstStyle/>
          <a:p>
            <a:pPr>
              <a:spcBef>
                <a:spcPct val="50000"/>
              </a:spcBef>
            </a:pPr>
            <a:r>
              <a:rPr lang="en-US" altLang="zh-CN" sz="2800" b="1"/>
              <a:t>(</a:t>
            </a:r>
            <a:r>
              <a:rPr lang="en-US" altLang="zh-CN" sz="2800" b="1" i="1"/>
              <a:t>x</a:t>
            </a:r>
            <a:r>
              <a:rPr lang="en-US" altLang="zh-CN" sz="2800" b="1" i="1" baseline="-25000"/>
              <a:t>2 </a:t>
            </a:r>
            <a:r>
              <a:rPr lang="en-US" altLang="zh-CN" sz="2800" b="1" i="1"/>
              <a:t>, x</a:t>
            </a:r>
            <a:r>
              <a:rPr lang="en-US" altLang="zh-CN" sz="2800" b="1" i="1" baseline="-25000"/>
              <a:t>3</a:t>
            </a:r>
            <a:r>
              <a:rPr lang="en-US" altLang="zh-CN" sz="2800" b="1"/>
              <a:t>)</a:t>
            </a:r>
          </a:p>
        </p:txBody>
      </p:sp>
      <p:sp>
        <p:nvSpPr>
          <p:cNvPr id="38966" name="Text Box 125"/>
          <p:cNvSpPr txBox="1">
            <a:spLocks noChangeArrowheads="1"/>
          </p:cNvSpPr>
          <p:nvPr/>
        </p:nvSpPr>
        <p:spPr bwMode="auto">
          <a:xfrm>
            <a:off x="6888163" y="5430838"/>
            <a:ext cx="1350962" cy="519112"/>
          </a:xfrm>
          <a:prstGeom prst="rect">
            <a:avLst/>
          </a:prstGeom>
          <a:noFill/>
          <a:ln w="9525">
            <a:noFill/>
            <a:miter lim="800000"/>
            <a:headEnd/>
            <a:tailEnd/>
          </a:ln>
        </p:spPr>
        <p:txBody>
          <a:bodyPr>
            <a:spAutoFit/>
          </a:bodyPr>
          <a:lstStyle/>
          <a:p>
            <a:pPr>
              <a:spcBef>
                <a:spcPct val="50000"/>
              </a:spcBef>
            </a:pPr>
            <a:r>
              <a:rPr lang="en-US" altLang="zh-CN" sz="2800" b="1"/>
              <a:t>(</a:t>
            </a:r>
            <a:r>
              <a:rPr lang="en-US" altLang="zh-CN" sz="2800" b="1" i="1"/>
              <a:t>x</a:t>
            </a:r>
            <a:r>
              <a:rPr lang="en-US" altLang="zh-CN" sz="2800" b="1" i="1" baseline="-25000"/>
              <a:t>1 </a:t>
            </a:r>
            <a:r>
              <a:rPr lang="en-US" altLang="zh-CN" sz="2800" b="1" i="1"/>
              <a:t>, x</a:t>
            </a:r>
            <a:r>
              <a:rPr lang="en-US" altLang="zh-CN" sz="2800" b="1" i="1" baseline="-25000"/>
              <a:t>6</a:t>
            </a:r>
            <a:r>
              <a:rPr lang="en-US" altLang="zh-CN" sz="2800" b="1"/>
              <a:t>)</a:t>
            </a:r>
          </a:p>
        </p:txBody>
      </p:sp>
      <p:sp>
        <p:nvSpPr>
          <p:cNvPr id="38967" name="Text Box 126"/>
          <p:cNvSpPr txBox="1">
            <a:spLocks noChangeArrowheads="1"/>
          </p:cNvSpPr>
          <p:nvPr/>
        </p:nvSpPr>
        <p:spPr bwMode="auto">
          <a:xfrm>
            <a:off x="6888163" y="5934076"/>
            <a:ext cx="1350962" cy="519113"/>
          </a:xfrm>
          <a:prstGeom prst="rect">
            <a:avLst/>
          </a:prstGeom>
          <a:noFill/>
          <a:ln w="9525">
            <a:noFill/>
            <a:miter lim="800000"/>
            <a:headEnd/>
            <a:tailEnd/>
          </a:ln>
        </p:spPr>
        <p:txBody>
          <a:bodyPr>
            <a:spAutoFit/>
          </a:bodyPr>
          <a:lstStyle/>
          <a:p>
            <a:pPr>
              <a:spcBef>
                <a:spcPct val="50000"/>
              </a:spcBef>
            </a:pPr>
            <a:r>
              <a:rPr lang="en-US" altLang="zh-CN" sz="2800" b="1"/>
              <a:t>(</a:t>
            </a:r>
            <a:r>
              <a:rPr lang="en-US" altLang="zh-CN" sz="2800" b="1" i="1"/>
              <a:t>x</a:t>
            </a:r>
            <a:r>
              <a:rPr lang="en-US" altLang="zh-CN" sz="2800" b="1" i="1" baseline="-25000"/>
              <a:t>1 </a:t>
            </a:r>
            <a:r>
              <a:rPr lang="en-US" altLang="zh-CN" sz="2800" b="1" i="1"/>
              <a:t>, x</a:t>
            </a:r>
            <a:r>
              <a:rPr lang="en-US" altLang="zh-CN" sz="2800" b="1" i="1" baseline="-25000"/>
              <a:t>5</a:t>
            </a:r>
            <a:r>
              <a:rPr lang="en-US" altLang="zh-CN" sz="2800" b="1"/>
              <a:t>)</a:t>
            </a:r>
          </a:p>
        </p:txBody>
      </p:sp>
      <p:sp>
        <p:nvSpPr>
          <p:cNvPr id="38968" name="Text Box 127"/>
          <p:cNvSpPr txBox="1">
            <a:spLocks noChangeArrowheads="1"/>
          </p:cNvSpPr>
          <p:nvPr/>
        </p:nvSpPr>
        <p:spPr bwMode="auto">
          <a:xfrm>
            <a:off x="8112126" y="4437063"/>
            <a:ext cx="1412875" cy="519112"/>
          </a:xfrm>
          <a:prstGeom prst="rect">
            <a:avLst/>
          </a:prstGeom>
          <a:noFill/>
          <a:ln w="9525">
            <a:noFill/>
            <a:miter lim="800000"/>
            <a:headEnd/>
            <a:tailEnd/>
          </a:ln>
        </p:spPr>
        <p:txBody>
          <a:bodyPr>
            <a:spAutoFit/>
          </a:bodyPr>
          <a:lstStyle/>
          <a:p>
            <a:pPr>
              <a:spcBef>
                <a:spcPct val="50000"/>
              </a:spcBef>
            </a:pPr>
            <a:r>
              <a:rPr lang="en-US" altLang="zh-CN" sz="2800" b="1"/>
              <a:t>(</a:t>
            </a:r>
            <a:r>
              <a:rPr lang="en-US" altLang="zh-CN" sz="2800" b="1" i="1"/>
              <a:t>x</a:t>
            </a:r>
            <a:r>
              <a:rPr lang="en-US" altLang="zh-CN" sz="2800" b="1" i="1" baseline="-25000"/>
              <a:t>1 </a:t>
            </a:r>
            <a:r>
              <a:rPr lang="en-US" altLang="zh-CN" sz="2800" b="1" i="1"/>
              <a:t>, x</a:t>
            </a:r>
            <a:r>
              <a:rPr lang="en-US" altLang="zh-CN" sz="2800" b="1" i="1" baseline="-25000"/>
              <a:t>4</a:t>
            </a:r>
            <a:r>
              <a:rPr lang="en-US" altLang="zh-CN" sz="2800" b="1"/>
              <a:t>)</a:t>
            </a:r>
          </a:p>
        </p:txBody>
      </p:sp>
      <p:sp>
        <p:nvSpPr>
          <p:cNvPr id="38969" name="Text Box 128"/>
          <p:cNvSpPr txBox="1">
            <a:spLocks noChangeArrowheads="1"/>
          </p:cNvSpPr>
          <p:nvPr/>
        </p:nvSpPr>
        <p:spPr bwMode="auto">
          <a:xfrm>
            <a:off x="8112126" y="4926013"/>
            <a:ext cx="1484313" cy="519112"/>
          </a:xfrm>
          <a:prstGeom prst="rect">
            <a:avLst/>
          </a:prstGeom>
          <a:noFill/>
          <a:ln w="9525">
            <a:noFill/>
            <a:miter lim="800000"/>
            <a:headEnd/>
            <a:tailEnd/>
          </a:ln>
        </p:spPr>
        <p:txBody>
          <a:bodyPr>
            <a:spAutoFit/>
          </a:bodyPr>
          <a:lstStyle/>
          <a:p>
            <a:pPr>
              <a:spcBef>
                <a:spcPct val="50000"/>
              </a:spcBef>
            </a:pPr>
            <a:r>
              <a:rPr lang="en-US" altLang="zh-CN" sz="2800" b="1"/>
              <a:t>(</a:t>
            </a:r>
            <a:r>
              <a:rPr lang="en-US" altLang="zh-CN" sz="2800" b="1" i="1"/>
              <a:t>x</a:t>
            </a:r>
            <a:r>
              <a:rPr lang="en-US" altLang="zh-CN" sz="2800" b="1" i="1" baseline="-25000"/>
              <a:t>1 </a:t>
            </a:r>
            <a:r>
              <a:rPr lang="en-US" altLang="zh-CN" sz="2800" b="1" i="1"/>
              <a:t>, x</a:t>
            </a:r>
            <a:r>
              <a:rPr lang="en-US" altLang="zh-CN" sz="2800" b="1" i="1" baseline="-25000"/>
              <a:t>3</a:t>
            </a:r>
            <a:r>
              <a:rPr lang="en-US" altLang="zh-CN" sz="2800" b="1"/>
              <a:t>)</a:t>
            </a:r>
          </a:p>
        </p:txBody>
      </p:sp>
      <p:sp>
        <p:nvSpPr>
          <p:cNvPr id="38970" name="Text Box 129"/>
          <p:cNvSpPr txBox="1">
            <a:spLocks noChangeArrowheads="1"/>
          </p:cNvSpPr>
          <p:nvPr/>
        </p:nvSpPr>
        <p:spPr bwMode="auto">
          <a:xfrm>
            <a:off x="8112125" y="5430838"/>
            <a:ext cx="1341438" cy="519112"/>
          </a:xfrm>
          <a:prstGeom prst="rect">
            <a:avLst/>
          </a:prstGeom>
          <a:noFill/>
          <a:ln w="9525">
            <a:noFill/>
            <a:miter lim="800000"/>
            <a:headEnd/>
            <a:tailEnd/>
          </a:ln>
        </p:spPr>
        <p:txBody>
          <a:bodyPr>
            <a:spAutoFit/>
          </a:bodyPr>
          <a:lstStyle/>
          <a:p>
            <a:pPr>
              <a:spcBef>
                <a:spcPct val="50000"/>
              </a:spcBef>
            </a:pPr>
            <a:r>
              <a:rPr lang="en-US" altLang="zh-CN" sz="2800" b="1"/>
              <a:t>(</a:t>
            </a:r>
            <a:r>
              <a:rPr lang="en-US" altLang="zh-CN" sz="2800" b="1" i="1"/>
              <a:t>x</a:t>
            </a:r>
            <a:r>
              <a:rPr lang="en-US" altLang="zh-CN" sz="2800" b="1" i="1" baseline="-25000"/>
              <a:t>1 </a:t>
            </a:r>
            <a:r>
              <a:rPr lang="en-US" altLang="zh-CN" sz="2800" b="1" i="1"/>
              <a:t>, x</a:t>
            </a:r>
            <a:r>
              <a:rPr lang="en-US" altLang="zh-CN" sz="2800" b="1" i="1" baseline="-25000"/>
              <a:t>2</a:t>
            </a:r>
            <a:r>
              <a:rPr lang="en-US" altLang="zh-CN" sz="2800" b="1"/>
              <a:t>)</a:t>
            </a:r>
          </a:p>
        </p:txBody>
      </p:sp>
      <p:sp>
        <p:nvSpPr>
          <p:cNvPr id="38971" name="Text Box 130"/>
          <p:cNvSpPr txBox="1">
            <a:spLocks noChangeArrowheads="1"/>
          </p:cNvSpPr>
          <p:nvPr/>
        </p:nvSpPr>
        <p:spPr bwMode="auto">
          <a:xfrm>
            <a:off x="1847851" y="3068639"/>
            <a:ext cx="2087563" cy="3081337"/>
          </a:xfrm>
          <a:prstGeom prst="rect">
            <a:avLst/>
          </a:prstGeom>
          <a:noFill/>
          <a:ln w="9525">
            <a:noFill/>
            <a:miter lim="800000"/>
            <a:headEnd/>
            <a:tailEnd/>
          </a:ln>
        </p:spPr>
        <p:txBody>
          <a:bodyPr>
            <a:spAutoFit/>
          </a:bodyPr>
          <a:lstStyle/>
          <a:p>
            <a:pPr>
              <a:spcBef>
                <a:spcPct val="50000"/>
              </a:spcBef>
            </a:pPr>
            <a:r>
              <a:rPr lang="zh-CN" altLang="en-US" sz="2800" dirty="0">
                <a:latin typeface="宋体" panose="02010600030101010101" pitchFamily="2" charset="-122"/>
                <a:ea typeface="宋体" panose="02010600030101010101" pitchFamily="2" charset="-122"/>
              </a:rPr>
              <a:t>我们的目的是求出叶节点对应的所有可能的</a:t>
            </a:r>
            <a:r>
              <a:rPr lang="en-US" altLang="zh-CN" sz="2800" dirty="0">
                <a:latin typeface="宋体" panose="02010600030101010101" pitchFamily="2" charset="-122"/>
                <a:ea typeface="宋体" panose="02010600030101010101" pitchFamily="2" charset="-122"/>
              </a:rPr>
              <a:t>d</a:t>
            </a:r>
            <a:r>
              <a:rPr lang="zh-CN" altLang="en-US" sz="2800" dirty="0">
                <a:latin typeface="宋体" panose="02010600030101010101" pitchFamily="2" charset="-122"/>
                <a:ea typeface="宋体" panose="02010600030101010101" pitchFamily="2" charset="-122"/>
              </a:rPr>
              <a:t>个特征组合使得判据</a:t>
            </a:r>
            <a:r>
              <a:rPr lang="en-US" altLang="zh-CN" sz="2800" dirty="0">
                <a:latin typeface="宋体" panose="02010600030101010101" pitchFamily="2" charset="-122"/>
                <a:ea typeface="宋体" panose="02010600030101010101" pitchFamily="2" charset="-122"/>
              </a:rPr>
              <a:t>J</a:t>
            </a:r>
            <a:r>
              <a:rPr lang="zh-CN" altLang="en-US" sz="2800" dirty="0">
                <a:latin typeface="宋体" panose="02010600030101010101" pitchFamily="2" charset="-122"/>
                <a:ea typeface="宋体" panose="02010600030101010101" pitchFamily="2" charset="-122"/>
              </a:rPr>
              <a:t>的值最大。</a:t>
            </a:r>
            <a:endParaRPr lang="en-US" altLang="zh-CN" sz="2800" dirty="0">
              <a:latin typeface="宋体" panose="02010600030101010101" pitchFamily="2" charset="-122"/>
              <a:ea typeface="宋体" panose="02010600030101010101" pitchFamily="2" charset="-122"/>
            </a:endParaRPr>
          </a:p>
        </p:txBody>
      </p:sp>
      <p:sp>
        <p:nvSpPr>
          <p:cNvPr id="131" name="灯片编号占位符 130"/>
          <p:cNvSpPr>
            <a:spLocks noGrp="1"/>
          </p:cNvSpPr>
          <p:nvPr>
            <p:ph type="sldNum" sz="quarter" idx="11"/>
          </p:nvPr>
        </p:nvSpPr>
        <p:spPr/>
        <p:txBody>
          <a:bodyPr/>
          <a:lstStyle/>
          <a:p>
            <a:pPr>
              <a:defRPr/>
            </a:pPr>
            <a:fld id="{31E287EE-1289-4991-82CE-EFE584F53F4F}" type="slidenum">
              <a:rPr lang="en-US" altLang="zh-CN" smtClean="0"/>
              <a:pPr>
                <a:defRPr/>
              </a:pPr>
              <a:t>38</a:t>
            </a:fld>
            <a:endParaRPr lang="en-US" altLang="zh-CN" dirty="0"/>
          </a:p>
        </p:txBody>
      </p:sp>
      <p:sp>
        <p:nvSpPr>
          <p:cNvPr id="133" name="Text Box 4"/>
          <p:cNvSpPr txBox="1">
            <a:spLocks noChangeArrowheads="1"/>
          </p:cNvSpPr>
          <p:nvPr/>
        </p:nvSpPr>
        <p:spPr bwMode="auto">
          <a:xfrm>
            <a:off x="7895604" y="260649"/>
            <a:ext cx="1728788" cy="461665"/>
          </a:xfrm>
          <a:prstGeom prst="rect">
            <a:avLst/>
          </a:prstGeom>
          <a:noFill/>
          <a:ln w="9525">
            <a:noFill/>
            <a:miter lim="800000"/>
            <a:headEnd/>
            <a:tailEnd/>
          </a:ln>
        </p:spPr>
        <p:txBody>
          <a:bodyPr>
            <a:spAutoFit/>
          </a:bodyPr>
          <a:lstStyle/>
          <a:p>
            <a:pPr>
              <a:spcBef>
                <a:spcPct val="50000"/>
              </a:spcBef>
            </a:pPr>
            <a:r>
              <a:rPr lang="en-US" altLang="zh-CN" sz="2400" b="1" dirty="0"/>
              <a:t>BAB</a:t>
            </a:r>
            <a:r>
              <a:rPr lang="zh-CN" altLang="en-US" sz="2400" b="1" dirty="0"/>
              <a:t>算法</a:t>
            </a:r>
          </a:p>
        </p:txBody>
      </p:sp>
      <p:sp>
        <p:nvSpPr>
          <p:cNvPr id="134" name="标题 1"/>
          <p:cNvSpPr>
            <a:spLocks noGrp="1"/>
          </p:cNvSpPr>
          <p:nvPr>
            <p:ph type="title"/>
          </p:nvPr>
        </p:nvSpPr>
        <p:spPr>
          <a:xfrm>
            <a:off x="1828800" y="152401"/>
            <a:ext cx="6172200" cy="563563"/>
          </a:xfrm>
        </p:spPr>
        <p:txBody>
          <a:bodyPr/>
          <a:lstStyle/>
          <a:p>
            <a:r>
              <a:rPr lang="en-US" altLang="zh-CN" sz="2800" dirty="0" smtClean="0"/>
              <a:t>5.2 </a:t>
            </a:r>
            <a:r>
              <a:rPr lang="zh-CN" altLang="en-US" sz="2800" dirty="0"/>
              <a:t>特征选择的最优搜索方法</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5951538" y="1412875"/>
            <a:ext cx="4392612" cy="2622550"/>
            <a:chOff x="113" y="890"/>
            <a:chExt cx="2767" cy="1652"/>
          </a:xfrm>
        </p:grpSpPr>
        <p:sp>
          <p:nvSpPr>
            <p:cNvPr id="39944" name="Oval 5"/>
            <p:cNvSpPr>
              <a:spLocks noChangeArrowheads="1"/>
            </p:cNvSpPr>
            <p:nvPr/>
          </p:nvSpPr>
          <p:spPr bwMode="auto">
            <a:xfrm>
              <a:off x="1945" y="890"/>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45" name="Oval 6"/>
            <p:cNvSpPr>
              <a:spLocks noChangeArrowheads="1"/>
            </p:cNvSpPr>
            <p:nvPr/>
          </p:nvSpPr>
          <p:spPr bwMode="auto">
            <a:xfrm>
              <a:off x="1292" y="1180"/>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46" name="Oval 7"/>
            <p:cNvSpPr>
              <a:spLocks noChangeArrowheads="1"/>
            </p:cNvSpPr>
            <p:nvPr/>
          </p:nvSpPr>
          <p:spPr bwMode="auto">
            <a:xfrm>
              <a:off x="2362" y="1180"/>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47" name="Oval 8"/>
            <p:cNvSpPr>
              <a:spLocks noChangeArrowheads="1"/>
            </p:cNvSpPr>
            <p:nvPr/>
          </p:nvSpPr>
          <p:spPr bwMode="auto">
            <a:xfrm>
              <a:off x="2608" y="1180"/>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48" name="Oval 9"/>
            <p:cNvSpPr>
              <a:spLocks noChangeArrowheads="1"/>
            </p:cNvSpPr>
            <p:nvPr/>
          </p:nvSpPr>
          <p:spPr bwMode="auto">
            <a:xfrm>
              <a:off x="838" y="1451"/>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49" name="Oval 10"/>
            <p:cNvSpPr>
              <a:spLocks noChangeArrowheads="1"/>
            </p:cNvSpPr>
            <p:nvPr/>
          </p:nvSpPr>
          <p:spPr bwMode="auto">
            <a:xfrm>
              <a:off x="1791" y="1452"/>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50" name="Oval 11"/>
            <p:cNvSpPr>
              <a:spLocks noChangeArrowheads="1"/>
            </p:cNvSpPr>
            <p:nvPr/>
          </p:nvSpPr>
          <p:spPr bwMode="auto">
            <a:xfrm>
              <a:off x="2607" y="1451"/>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51" name="Oval 12"/>
            <p:cNvSpPr>
              <a:spLocks noChangeArrowheads="1"/>
            </p:cNvSpPr>
            <p:nvPr/>
          </p:nvSpPr>
          <p:spPr bwMode="auto">
            <a:xfrm>
              <a:off x="1482" y="1452"/>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52" name="Oval 13"/>
            <p:cNvSpPr>
              <a:spLocks noChangeArrowheads="1"/>
            </p:cNvSpPr>
            <p:nvPr/>
          </p:nvSpPr>
          <p:spPr bwMode="auto">
            <a:xfrm>
              <a:off x="2153" y="1452"/>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53" name="Oval 14"/>
            <p:cNvSpPr>
              <a:spLocks noChangeArrowheads="1"/>
            </p:cNvSpPr>
            <p:nvPr/>
          </p:nvSpPr>
          <p:spPr bwMode="auto">
            <a:xfrm>
              <a:off x="2834" y="1452"/>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54" name="Oval 15"/>
            <p:cNvSpPr>
              <a:spLocks noChangeArrowheads="1"/>
            </p:cNvSpPr>
            <p:nvPr/>
          </p:nvSpPr>
          <p:spPr bwMode="auto">
            <a:xfrm>
              <a:off x="339" y="190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55" name="Oval 16"/>
            <p:cNvSpPr>
              <a:spLocks noChangeArrowheads="1"/>
            </p:cNvSpPr>
            <p:nvPr/>
          </p:nvSpPr>
          <p:spPr bwMode="auto">
            <a:xfrm>
              <a:off x="1337" y="190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56" name="Oval 17"/>
            <p:cNvSpPr>
              <a:spLocks noChangeArrowheads="1"/>
            </p:cNvSpPr>
            <p:nvPr/>
          </p:nvSpPr>
          <p:spPr bwMode="auto">
            <a:xfrm>
              <a:off x="2408" y="190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57" name="Oval 18"/>
            <p:cNvSpPr>
              <a:spLocks noChangeArrowheads="1"/>
            </p:cNvSpPr>
            <p:nvPr/>
          </p:nvSpPr>
          <p:spPr bwMode="auto">
            <a:xfrm>
              <a:off x="839" y="190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58" name="Oval 19"/>
            <p:cNvSpPr>
              <a:spLocks noChangeArrowheads="1"/>
            </p:cNvSpPr>
            <p:nvPr/>
          </p:nvSpPr>
          <p:spPr bwMode="auto">
            <a:xfrm>
              <a:off x="1791" y="190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59" name="Oval 20"/>
            <p:cNvSpPr>
              <a:spLocks noChangeArrowheads="1"/>
            </p:cNvSpPr>
            <p:nvPr/>
          </p:nvSpPr>
          <p:spPr bwMode="auto">
            <a:xfrm>
              <a:off x="2834" y="190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60" name="Oval 21"/>
            <p:cNvSpPr>
              <a:spLocks noChangeArrowheads="1"/>
            </p:cNvSpPr>
            <p:nvPr/>
          </p:nvSpPr>
          <p:spPr bwMode="auto">
            <a:xfrm>
              <a:off x="1609" y="190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61" name="Oval 22"/>
            <p:cNvSpPr>
              <a:spLocks noChangeArrowheads="1"/>
            </p:cNvSpPr>
            <p:nvPr/>
          </p:nvSpPr>
          <p:spPr bwMode="auto">
            <a:xfrm>
              <a:off x="2607" y="190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62" name="Oval 23"/>
            <p:cNvSpPr>
              <a:spLocks noChangeArrowheads="1"/>
            </p:cNvSpPr>
            <p:nvPr/>
          </p:nvSpPr>
          <p:spPr bwMode="auto">
            <a:xfrm>
              <a:off x="1065" y="190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63" name="Oval 24"/>
            <p:cNvSpPr>
              <a:spLocks noChangeArrowheads="1"/>
            </p:cNvSpPr>
            <p:nvPr/>
          </p:nvSpPr>
          <p:spPr bwMode="auto">
            <a:xfrm>
              <a:off x="2063" y="190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64" name="Line 25"/>
            <p:cNvSpPr>
              <a:spLocks noChangeShapeType="1"/>
            </p:cNvSpPr>
            <p:nvPr/>
          </p:nvSpPr>
          <p:spPr bwMode="auto">
            <a:xfrm flipH="1">
              <a:off x="1338" y="908"/>
              <a:ext cx="635" cy="272"/>
            </a:xfrm>
            <a:prstGeom prst="line">
              <a:avLst/>
            </a:prstGeom>
            <a:noFill/>
            <a:ln w="9525">
              <a:solidFill>
                <a:schemeClr val="tx1"/>
              </a:solidFill>
              <a:round/>
              <a:headEnd/>
              <a:tailEnd/>
            </a:ln>
          </p:spPr>
          <p:txBody>
            <a:bodyPr/>
            <a:lstStyle/>
            <a:p>
              <a:endParaRPr lang="zh-CN" altLang="en-US"/>
            </a:p>
          </p:txBody>
        </p:sp>
        <p:sp>
          <p:nvSpPr>
            <p:cNvPr id="39965" name="Line 26"/>
            <p:cNvSpPr>
              <a:spLocks noChangeShapeType="1"/>
            </p:cNvSpPr>
            <p:nvPr/>
          </p:nvSpPr>
          <p:spPr bwMode="auto">
            <a:xfrm>
              <a:off x="1973" y="908"/>
              <a:ext cx="428" cy="317"/>
            </a:xfrm>
            <a:prstGeom prst="line">
              <a:avLst/>
            </a:prstGeom>
            <a:noFill/>
            <a:ln w="9525">
              <a:solidFill>
                <a:schemeClr val="tx1"/>
              </a:solidFill>
              <a:round/>
              <a:headEnd/>
              <a:tailEnd/>
            </a:ln>
          </p:spPr>
          <p:txBody>
            <a:bodyPr/>
            <a:lstStyle/>
            <a:p>
              <a:endParaRPr lang="zh-CN" altLang="en-US"/>
            </a:p>
          </p:txBody>
        </p:sp>
        <p:sp>
          <p:nvSpPr>
            <p:cNvPr id="39966" name="Line 27"/>
            <p:cNvSpPr>
              <a:spLocks noChangeShapeType="1"/>
            </p:cNvSpPr>
            <p:nvPr/>
          </p:nvSpPr>
          <p:spPr bwMode="auto">
            <a:xfrm flipH="1" flipV="1">
              <a:off x="1973" y="909"/>
              <a:ext cx="679" cy="307"/>
            </a:xfrm>
            <a:prstGeom prst="line">
              <a:avLst/>
            </a:prstGeom>
            <a:noFill/>
            <a:ln w="9525">
              <a:solidFill>
                <a:schemeClr val="tx1"/>
              </a:solidFill>
              <a:round/>
              <a:headEnd/>
              <a:tailEnd/>
            </a:ln>
          </p:spPr>
          <p:txBody>
            <a:bodyPr/>
            <a:lstStyle/>
            <a:p>
              <a:endParaRPr lang="zh-CN" altLang="en-US"/>
            </a:p>
          </p:txBody>
        </p:sp>
        <p:sp>
          <p:nvSpPr>
            <p:cNvPr id="39967" name="Line 28"/>
            <p:cNvSpPr>
              <a:spLocks noChangeShapeType="1"/>
            </p:cNvSpPr>
            <p:nvPr/>
          </p:nvSpPr>
          <p:spPr bwMode="auto">
            <a:xfrm>
              <a:off x="2634" y="1206"/>
              <a:ext cx="201" cy="274"/>
            </a:xfrm>
            <a:prstGeom prst="line">
              <a:avLst/>
            </a:prstGeom>
            <a:noFill/>
            <a:ln w="9525">
              <a:solidFill>
                <a:schemeClr val="tx1"/>
              </a:solidFill>
              <a:prstDash val="dash"/>
              <a:round/>
              <a:headEnd/>
              <a:tailEnd/>
            </a:ln>
          </p:spPr>
          <p:txBody>
            <a:bodyPr/>
            <a:lstStyle/>
            <a:p>
              <a:endParaRPr lang="zh-CN" altLang="en-US"/>
            </a:p>
          </p:txBody>
        </p:sp>
        <p:sp>
          <p:nvSpPr>
            <p:cNvPr id="39968" name="Line 29"/>
            <p:cNvSpPr>
              <a:spLocks noChangeShapeType="1"/>
            </p:cNvSpPr>
            <p:nvPr/>
          </p:nvSpPr>
          <p:spPr bwMode="auto">
            <a:xfrm>
              <a:off x="2388" y="1215"/>
              <a:ext cx="228" cy="274"/>
            </a:xfrm>
            <a:prstGeom prst="line">
              <a:avLst/>
            </a:prstGeom>
            <a:noFill/>
            <a:ln w="9525">
              <a:solidFill>
                <a:schemeClr val="tx1"/>
              </a:solidFill>
              <a:round/>
              <a:headEnd/>
              <a:tailEnd/>
            </a:ln>
          </p:spPr>
          <p:txBody>
            <a:bodyPr/>
            <a:lstStyle/>
            <a:p>
              <a:endParaRPr lang="zh-CN" altLang="en-US"/>
            </a:p>
          </p:txBody>
        </p:sp>
        <p:sp>
          <p:nvSpPr>
            <p:cNvPr id="39969" name="Line 30"/>
            <p:cNvSpPr>
              <a:spLocks noChangeShapeType="1"/>
            </p:cNvSpPr>
            <p:nvPr/>
          </p:nvSpPr>
          <p:spPr bwMode="auto">
            <a:xfrm flipH="1">
              <a:off x="2168" y="1198"/>
              <a:ext cx="214" cy="282"/>
            </a:xfrm>
            <a:prstGeom prst="line">
              <a:avLst/>
            </a:prstGeom>
            <a:noFill/>
            <a:ln w="9525">
              <a:solidFill>
                <a:schemeClr val="tx1"/>
              </a:solidFill>
              <a:round/>
              <a:headEnd/>
              <a:tailEnd/>
            </a:ln>
          </p:spPr>
          <p:txBody>
            <a:bodyPr/>
            <a:lstStyle/>
            <a:p>
              <a:endParaRPr lang="zh-CN" altLang="en-US"/>
            </a:p>
          </p:txBody>
        </p:sp>
        <p:sp>
          <p:nvSpPr>
            <p:cNvPr id="39970" name="Line 31"/>
            <p:cNvSpPr>
              <a:spLocks noChangeShapeType="1"/>
            </p:cNvSpPr>
            <p:nvPr/>
          </p:nvSpPr>
          <p:spPr bwMode="auto">
            <a:xfrm>
              <a:off x="1308" y="1206"/>
              <a:ext cx="522" cy="274"/>
            </a:xfrm>
            <a:prstGeom prst="line">
              <a:avLst/>
            </a:prstGeom>
            <a:noFill/>
            <a:ln w="9525">
              <a:solidFill>
                <a:schemeClr val="tx1"/>
              </a:solidFill>
              <a:round/>
              <a:headEnd/>
              <a:tailEnd/>
            </a:ln>
          </p:spPr>
          <p:txBody>
            <a:bodyPr/>
            <a:lstStyle/>
            <a:p>
              <a:endParaRPr lang="zh-CN" altLang="en-US"/>
            </a:p>
          </p:txBody>
        </p:sp>
        <p:sp>
          <p:nvSpPr>
            <p:cNvPr id="39971" name="Line 32"/>
            <p:cNvSpPr>
              <a:spLocks noChangeShapeType="1"/>
            </p:cNvSpPr>
            <p:nvPr/>
          </p:nvSpPr>
          <p:spPr bwMode="auto">
            <a:xfrm>
              <a:off x="1311" y="1207"/>
              <a:ext cx="216" cy="310"/>
            </a:xfrm>
            <a:prstGeom prst="line">
              <a:avLst/>
            </a:prstGeom>
            <a:noFill/>
            <a:ln w="9525">
              <a:solidFill>
                <a:schemeClr val="tx1"/>
              </a:solidFill>
              <a:round/>
              <a:headEnd/>
              <a:tailEnd/>
            </a:ln>
          </p:spPr>
          <p:txBody>
            <a:bodyPr/>
            <a:lstStyle/>
            <a:p>
              <a:endParaRPr lang="zh-CN" altLang="en-US"/>
            </a:p>
          </p:txBody>
        </p:sp>
        <p:sp>
          <p:nvSpPr>
            <p:cNvPr id="39972" name="Line 33"/>
            <p:cNvSpPr>
              <a:spLocks noChangeShapeType="1"/>
            </p:cNvSpPr>
            <p:nvPr/>
          </p:nvSpPr>
          <p:spPr bwMode="auto">
            <a:xfrm flipH="1">
              <a:off x="851" y="1199"/>
              <a:ext cx="450" cy="280"/>
            </a:xfrm>
            <a:prstGeom prst="line">
              <a:avLst/>
            </a:prstGeom>
            <a:noFill/>
            <a:ln w="9525">
              <a:solidFill>
                <a:schemeClr val="tx1"/>
              </a:solidFill>
              <a:round/>
              <a:headEnd/>
              <a:tailEnd/>
            </a:ln>
          </p:spPr>
          <p:txBody>
            <a:bodyPr/>
            <a:lstStyle/>
            <a:p>
              <a:endParaRPr lang="zh-CN" altLang="en-US"/>
            </a:p>
          </p:txBody>
        </p:sp>
        <p:sp>
          <p:nvSpPr>
            <p:cNvPr id="39973" name="Line 34"/>
            <p:cNvSpPr>
              <a:spLocks noChangeShapeType="1"/>
            </p:cNvSpPr>
            <p:nvPr/>
          </p:nvSpPr>
          <p:spPr bwMode="auto">
            <a:xfrm>
              <a:off x="2862" y="1454"/>
              <a:ext cx="1" cy="506"/>
            </a:xfrm>
            <a:prstGeom prst="line">
              <a:avLst/>
            </a:prstGeom>
            <a:noFill/>
            <a:ln w="9525">
              <a:solidFill>
                <a:schemeClr val="tx1"/>
              </a:solidFill>
              <a:prstDash val="dash"/>
              <a:round/>
              <a:headEnd/>
              <a:tailEnd/>
            </a:ln>
          </p:spPr>
          <p:txBody>
            <a:bodyPr/>
            <a:lstStyle/>
            <a:p>
              <a:endParaRPr lang="zh-CN" altLang="en-US"/>
            </a:p>
          </p:txBody>
        </p:sp>
        <p:sp>
          <p:nvSpPr>
            <p:cNvPr id="39974" name="Oval 35"/>
            <p:cNvSpPr>
              <a:spLocks noChangeArrowheads="1"/>
            </p:cNvSpPr>
            <p:nvPr/>
          </p:nvSpPr>
          <p:spPr bwMode="auto">
            <a:xfrm>
              <a:off x="113" y="2494"/>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75" name="Oval 36"/>
            <p:cNvSpPr>
              <a:spLocks noChangeArrowheads="1"/>
            </p:cNvSpPr>
            <p:nvPr/>
          </p:nvSpPr>
          <p:spPr bwMode="auto">
            <a:xfrm>
              <a:off x="919" y="2494"/>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76" name="Oval 37"/>
            <p:cNvSpPr>
              <a:spLocks noChangeArrowheads="1"/>
            </p:cNvSpPr>
            <p:nvPr/>
          </p:nvSpPr>
          <p:spPr bwMode="auto">
            <a:xfrm>
              <a:off x="1972" y="2494"/>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77" name="Oval 38"/>
            <p:cNvSpPr>
              <a:spLocks noChangeArrowheads="1"/>
            </p:cNvSpPr>
            <p:nvPr/>
          </p:nvSpPr>
          <p:spPr bwMode="auto">
            <a:xfrm>
              <a:off x="521" y="249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78" name="Oval 39"/>
            <p:cNvSpPr>
              <a:spLocks noChangeArrowheads="1"/>
            </p:cNvSpPr>
            <p:nvPr/>
          </p:nvSpPr>
          <p:spPr bwMode="auto">
            <a:xfrm>
              <a:off x="1427" y="249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79" name="Oval 40"/>
            <p:cNvSpPr>
              <a:spLocks noChangeArrowheads="1"/>
            </p:cNvSpPr>
            <p:nvPr/>
          </p:nvSpPr>
          <p:spPr bwMode="auto">
            <a:xfrm>
              <a:off x="2834" y="249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80" name="Oval 41"/>
            <p:cNvSpPr>
              <a:spLocks noChangeArrowheads="1"/>
            </p:cNvSpPr>
            <p:nvPr/>
          </p:nvSpPr>
          <p:spPr bwMode="auto">
            <a:xfrm>
              <a:off x="339" y="2494"/>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81" name="Oval 42"/>
            <p:cNvSpPr>
              <a:spLocks noChangeArrowheads="1"/>
            </p:cNvSpPr>
            <p:nvPr/>
          </p:nvSpPr>
          <p:spPr bwMode="auto">
            <a:xfrm>
              <a:off x="2426" y="2494"/>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82" name="Oval 43"/>
            <p:cNvSpPr>
              <a:spLocks noChangeArrowheads="1"/>
            </p:cNvSpPr>
            <p:nvPr/>
          </p:nvSpPr>
          <p:spPr bwMode="auto">
            <a:xfrm>
              <a:off x="702" y="249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83" name="Oval 44"/>
            <p:cNvSpPr>
              <a:spLocks noChangeArrowheads="1"/>
            </p:cNvSpPr>
            <p:nvPr/>
          </p:nvSpPr>
          <p:spPr bwMode="auto">
            <a:xfrm>
              <a:off x="1609" y="249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84" name="Oval 45"/>
            <p:cNvSpPr>
              <a:spLocks noChangeArrowheads="1"/>
            </p:cNvSpPr>
            <p:nvPr/>
          </p:nvSpPr>
          <p:spPr bwMode="auto">
            <a:xfrm>
              <a:off x="1064" y="249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85" name="Oval 46"/>
            <p:cNvSpPr>
              <a:spLocks noChangeArrowheads="1"/>
            </p:cNvSpPr>
            <p:nvPr/>
          </p:nvSpPr>
          <p:spPr bwMode="auto">
            <a:xfrm>
              <a:off x="2634" y="249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86" name="Oval 47"/>
            <p:cNvSpPr>
              <a:spLocks noChangeArrowheads="1"/>
            </p:cNvSpPr>
            <p:nvPr/>
          </p:nvSpPr>
          <p:spPr bwMode="auto">
            <a:xfrm>
              <a:off x="1791" y="249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87" name="Oval 48"/>
            <p:cNvSpPr>
              <a:spLocks noChangeArrowheads="1"/>
            </p:cNvSpPr>
            <p:nvPr/>
          </p:nvSpPr>
          <p:spPr bwMode="auto">
            <a:xfrm>
              <a:off x="1245" y="249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88" name="Oval 49"/>
            <p:cNvSpPr>
              <a:spLocks noChangeArrowheads="1"/>
            </p:cNvSpPr>
            <p:nvPr/>
          </p:nvSpPr>
          <p:spPr bwMode="auto">
            <a:xfrm>
              <a:off x="2199" y="249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89" name="Line 50"/>
            <p:cNvSpPr>
              <a:spLocks noChangeShapeType="1"/>
            </p:cNvSpPr>
            <p:nvPr/>
          </p:nvSpPr>
          <p:spPr bwMode="auto">
            <a:xfrm>
              <a:off x="2854" y="1928"/>
              <a:ext cx="9" cy="594"/>
            </a:xfrm>
            <a:prstGeom prst="line">
              <a:avLst/>
            </a:prstGeom>
            <a:noFill/>
            <a:ln w="9525">
              <a:solidFill>
                <a:schemeClr val="tx1"/>
              </a:solidFill>
              <a:prstDash val="dash"/>
              <a:round/>
              <a:headEnd/>
              <a:tailEnd/>
            </a:ln>
          </p:spPr>
          <p:txBody>
            <a:bodyPr/>
            <a:lstStyle/>
            <a:p>
              <a:endParaRPr lang="zh-CN" altLang="en-US"/>
            </a:p>
          </p:txBody>
        </p:sp>
        <p:sp>
          <p:nvSpPr>
            <p:cNvPr id="39990" name="Line 51"/>
            <p:cNvSpPr>
              <a:spLocks noChangeShapeType="1"/>
            </p:cNvSpPr>
            <p:nvPr/>
          </p:nvSpPr>
          <p:spPr bwMode="auto">
            <a:xfrm>
              <a:off x="2621" y="1473"/>
              <a:ext cx="22" cy="474"/>
            </a:xfrm>
            <a:prstGeom prst="line">
              <a:avLst/>
            </a:prstGeom>
            <a:noFill/>
            <a:ln w="9525">
              <a:solidFill>
                <a:schemeClr val="tx1"/>
              </a:solidFill>
              <a:prstDash val="dash"/>
              <a:round/>
              <a:headEnd/>
              <a:tailEnd/>
            </a:ln>
          </p:spPr>
          <p:txBody>
            <a:bodyPr/>
            <a:lstStyle/>
            <a:p>
              <a:endParaRPr lang="zh-CN" altLang="en-US"/>
            </a:p>
          </p:txBody>
        </p:sp>
        <p:sp>
          <p:nvSpPr>
            <p:cNvPr id="39991" name="Line 52"/>
            <p:cNvSpPr>
              <a:spLocks noChangeShapeType="1"/>
            </p:cNvSpPr>
            <p:nvPr/>
          </p:nvSpPr>
          <p:spPr bwMode="auto">
            <a:xfrm>
              <a:off x="2653" y="1951"/>
              <a:ext cx="0" cy="590"/>
            </a:xfrm>
            <a:prstGeom prst="line">
              <a:avLst/>
            </a:prstGeom>
            <a:noFill/>
            <a:ln w="9525">
              <a:solidFill>
                <a:schemeClr val="tx1"/>
              </a:solidFill>
              <a:prstDash val="dash"/>
              <a:round/>
              <a:headEnd/>
              <a:tailEnd/>
            </a:ln>
          </p:spPr>
          <p:txBody>
            <a:bodyPr/>
            <a:lstStyle/>
            <a:p>
              <a:endParaRPr lang="zh-CN" altLang="en-US"/>
            </a:p>
          </p:txBody>
        </p:sp>
        <p:sp>
          <p:nvSpPr>
            <p:cNvPr id="39992" name="Line 53"/>
            <p:cNvSpPr>
              <a:spLocks noChangeShapeType="1"/>
            </p:cNvSpPr>
            <p:nvPr/>
          </p:nvSpPr>
          <p:spPr bwMode="auto">
            <a:xfrm>
              <a:off x="2181" y="1472"/>
              <a:ext cx="234" cy="456"/>
            </a:xfrm>
            <a:prstGeom prst="line">
              <a:avLst/>
            </a:prstGeom>
            <a:noFill/>
            <a:ln w="9525">
              <a:solidFill>
                <a:schemeClr val="tx1"/>
              </a:solidFill>
              <a:round/>
              <a:headEnd/>
              <a:tailEnd/>
            </a:ln>
          </p:spPr>
          <p:txBody>
            <a:bodyPr/>
            <a:lstStyle/>
            <a:p>
              <a:endParaRPr lang="zh-CN" altLang="en-US"/>
            </a:p>
          </p:txBody>
        </p:sp>
        <p:sp>
          <p:nvSpPr>
            <p:cNvPr id="39993" name="Line 54"/>
            <p:cNvSpPr>
              <a:spLocks noChangeShapeType="1"/>
            </p:cNvSpPr>
            <p:nvPr/>
          </p:nvSpPr>
          <p:spPr bwMode="auto">
            <a:xfrm flipH="1">
              <a:off x="2086" y="1453"/>
              <a:ext cx="91" cy="475"/>
            </a:xfrm>
            <a:prstGeom prst="line">
              <a:avLst/>
            </a:prstGeom>
            <a:noFill/>
            <a:ln w="9525">
              <a:solidFill>
                <a:schemeClr val="tx1"/>
              </a:solidFill>
              <a:round/>
              <a:headEnd/>
              <a:tailEnd/>
            </a:ln>
          </p:spPr>
          <p:txBody>
            <a:bodyPr/>
            <a:lstStyle/>
            <a:p>
              <a:endParaRPr lang="zh-CN" altLang="en-US"/>
            </a:p>
          </p:txBody>
        </p:sp>
        <p:sp>
          <p:nvSpPr>
            <p:cNvPr id="39994" name="Line 55"/>
            <p:cNvSpPr>
              <a:spLocks noChangeShapeType="1"/>
            </p:cNvSpPr>
            <p:nvPr/>
          </p:nvSpPr>
          <p:spPr bwMode="auto">
            <a:xfrm>
              <a:off x="2430" y="1960"/>
              <a:ext cx="3" cy="553"/>
            </a:xfrm>
            <a:prstGeom prst="line">
              <a:avLst/>
            </a:prstGeom>
            <a:noFill/>
            <a:ln w="9525">
              <a:solidFill>
                <a:schemeClr val="tx1"/>
              </a:solidFill>
              <a:prstDash val="dash"/>
              <a:round/>
              <a:headEnd/>
              <a:tailEnd/>
            </a:ln>
          </p:spPr>
          <p:txBody>
            <a:bodyPr/>
            <a:lstStyle/>
            <a:p>
              <a:endParaRPr lang="zh-CN" altLang="en-US"/>
            </a:p>
          </p:txBody>
        </p:sp>
        <p:sp>
          <p:nvSpPr>
            <p:cNvPr id="39995" name="Line 56"/>
            <p:cNvSpPr>
              <a:spLocks noChangeShapeType="1"/>
            </p:cNvSpPr>
            <p:nvPr/>
          </p:nvSpPr>
          <p:spPr bwMode="auto">
            <a:xfrm>
              <a:off x="2099" y="1932"/>
              <a:ext cx="110" cy="581"/>
            </a:xfrm>
            <a:prstGeom prst="line">
              <a:avLst/>
            </a:prstGeom>
            <a:noFill/>
            <a:ln w="9525">
              <a:solidFill>
                <a:schemeClr val="tx1"/>
              </a:solidFill>
              <a:round/>
              <a:headEnd/>
              <a:tailEnd/>
            </a:ln>
          </p:spPr>
          <p:txBody>
            <a:bodyPr/>
            <a:lstStyle/>
            <a:p>
              <a:endParaRPr lang="zh-CN" altLang="en-US"/>
            </a:p>
          </p:txBody>
        </p:sp>
        <p:sp>
          <p:nvSpPr>
            <p:cNvPr id="39996" name="Line 57"/>
            <p:cNvSpPr>
              <a:spLocks noChangeShapeType="1"/>
            </p:cNvSpPr>
            <p:nvPr/>
          </p:nvSpPr>
          <p:spPr bwMode="auto">
            <a:xfrm flipH="1">
              <a:off x="1994" y="1937"/>
              <a:ext cx="91" cy="595"/>
            </a:xfrm>
            <a:prstGeom prst="line">
              <a:avLst/>
            </a:prstGeom>
            <a:noFill/>
            <a:ln w="9525">
              <a:solidFill>
                <a:schemeClr val="tx1"/>
              </a:solidFill>
              <a:round/>
              <a:headEnd/>
              <a:tailEnd/>
            </a:ln>
          </p:spPr>
          <p:txBody>
            <a:bodyPr/>
            <a:lstStyle/>
            <a:p>
              <a:endParaRPr lang="zh-CN" altLang="en-US"/>
            </a:p>
          </p:txBody>
        </p:sp>
        <p:sp>
          <p:nvSpPr>
            <p:cNvPr id="39997" name="Line 58"/>
            <p:cNvSpPr>
              <a:spLocks noChangeShapeType="1"/>
            </p:cNvSpPr>
            <p:nvPr/>
          </p:nvSpPr>
          <p:spPr bwMode="auto">
            <a:xfrm>
              <a:off x="1827" y="1452"/>
              <a:ext cx="0" cy="499"/>
            </a:xfrm>
            <a:prstGeom prst="line">
              <a:avLst/>
            </a:prstGeom>
            <a:noFill/>
            <a:ln w="9525">
              <a:solidFill>
                <a:schemeClr val="tx1"/>
              </a:solidFill>
              <a:prstDash val="dash"/>
              <a:round/>
              <a:headEnd/>
              <a:tailEnd/>
            </a:ln>
          </p:spPr>
          <p:txBody>
            <a:bodyPr/>
            <a:lstStyle/>
            <a:p>
              <a:endParaRPr lang="zh-CN" altLang="en-US"/>
            </a:p>
          </p:txBody>
        </p:sp>
        <p:sp>
          <p:nvSpPr>
            <p:cNvPr id="39998" name="Line 59"/>
            <p:cNvSpPr>
              <a:spLocks noChangeShapeType="1"/>
            </p:cNvSpPr>
            <p:nvPr/>
          </p:nvSpPr>
          <p:spPr bwMode="auto">
            <a:xfrm>
              <a:off x="1827" y="1905"/>
              <a:ext cx="0" cy="636"/>
            </a:xfrm>
            <a:prstGeom prst="line">
              <a:avLst/>
            </a:prstGeom>
            <a:noFill/>
            <a:ln w="9525">
              <a:solidFill>
                <a:schemeClr val="tx1"/>
              </a:solidFill>
              <a:prstDash val="dash"/>
              <a:round/>
              <a:headEnd/>
              <a:tailEnd/>
            </a:ln>
          </p:spPr>
          <p:txBody>
            <a:bodyPr/>
            <a:lstStyle/>
            <a:p>
              <a:endParaRPr lang="zh-CN" altLang="en-US"/>
            </a:p>
          </p:txBody>
        </p:sp>
        <p:sp>
          <p:nvSpPr>
            <p:cNvPr id="39999" name="Line 60"/>
            <p:cNvSpPr>
              <a:spLocks noChangeShapeType="1"/>
            </p:cNvSpPr>
            <p:nvPr/>
          </p:nvSpPr>
          <p:spPr bwMode="auto">
            <a:xfrm>
              <a:off x="1628" y="1951"/>
              <a:ext cx="3" cy="553"/>
            </a:xfrm>
            <a:prstGeom prst="line">
              <a:avLst/>
            </a:prstGeom>
            <a:noFill/>
            <a:ln w="9525">
              <a:solidFill>
                <a:schemeClr val="tx1"/>
              </a:solidFill>
              <a:prstDash val="dash"/>
              <a:round/>
              <a:headEnd/>
              <a:tailEnd/>
            </a:ln>
          </p:spPr>
          <p:txBody>
            <a:bodyPr/>
            <a:lstStyle/>
            <a:p>
              <a:endParaRPr lang="zh-CN" altLang="en-US"/>
            </a:p>
          </p:txBody>
        </p:sp>
        <p:sp>
          <p:nvSpPr>
            <p:cNvPr id="40000" name="Line 61"/>
            <p:cNvSpPr>
              <a:spLocks noChangeShapeType="1"/>
            </p:cNvSpPr>
            <p:nvPr/>
          </p:nvSpPr>
          <p:spPr bwMode="auto">
            <a:xfrm>
              <a:off x="1374" y="1942"/>
              <a:ext cx="82" cy="580"/>
            </a:xfrm>
            <a:prstGeom prst="line">
              <a:avLst/>
            </a:prstGeom>
            <a:noFill/>
            <a:ln w="9525">
              <a:solidFill>
                <a:schemeClr val="tx1"/>
              </a:solidFill>
              <a:round/>
              <a:headEnd/>
              <a:tailEnd/>
            </a:ln>
          </p:spPr>
          <p:txBody>
            <a:bodyPr/>
            <a:lstStyle/>
            <a:p>
              <a:endParaRPr lang="zh-CN" altLang="en-US"/>
            </a:p>
          </p:txBody>
        </p:sp>
        <p:sp>
          <p:nvSpPr>
            <p:cNvPr id="40001" name="Line 62"/>
            <p:cNvSpPr>
              <a:spLocks noChangeShapeType="1"/>
            </p:cNvSpPr>
            <p:nvPr/>
          </p:nvSpPr>
          <p:spPr bwMode="auto">
            <a:xfrm flipH="1">
              <a:off x="1274" y="1932"/>
              <a:ext cx="81" cy="591"/>
            </a:xfrm>
            <a:prstGeom prst="line">
              <a:avLst/>
            </a:prstGeom>
            <a:noFill/>
            <a:ln w="9525">
              <a:solidFill>
                <a:schemeClr val="tx1"/>
              </a:solidFill>
              <a:round/>
              <a:headEnd/>
              <a:tailEnd/>
            </a:ln>
          </p:spPr>
          <p:txBody>
            <a:bodyPr/>
            <a:lstStyle/>
            <a:p>
              <a:endParaRPr lang="zh-CN" altLang="en-US"/>
            </a:p>
          </p:txBody>
        </p:sp>
        <p:sp>
          <p:nvSpPr>
            <p:cNvPr id="40002" name="Line 63"/>
            <p:cNvSpPr>
              <a:spLocks noChangeShapeType="1"/>
            </p:cNvSpPr>
            <p:nvPr/>
          </p:nvSpPr>
          <p:spPr bwMode="auto">
            <a:xfrm>
              <a:off x="1519" y="1452"/>
              <a:ext cx="91" cy="453"/>
            </a:xfrm>
            <a:prstGeom prst="line">
              <a:avLst/>
            </a:prstGeom>
            <a:noFill/>
            <a:ln w="9525">
              <a:solidFill>
                <a:schemeClr val="tx1"/>
              </a:solidFill>
              <a:round/>
              <a:headEnd/>
              <a:tailEnd/>
            </a:ln>
          </p:spPr>
          <p:txBody>
            <a:bodyPr/>
            <a:lstStyle/>
            <a:p>
              <a:endParaRPr lang="zh-CN" altLang="en-US"/>
            </a:p>
          </p:txBody>
        </p:sp>
        <p:sp>
          <p:nvSpPr>
            <p:cNvPr id="40003" name="Line 64"/>
            <p:cNvSpPr>
              <a:spLocks noChangeShapeType="1"/>
            </p:cNvSpPr>
            <p:nvPr/>
          </p:nvSpPr>
          <p:spPr bwMode="auto">
            <a:xfrm flipH="1">
              <a:off x="1383" y="1452"/>
              <a:ext cx="136" cy="453"/>
            </a:xfrm>
            <a:prstGeom prst="line">
              <a:avLst/>
            </a:prstGeom>
            <a:noFill/>
            <a:ln w="9525">
              <a:solidFill>
                <a:schemeClr val="tx1"/>
              </a:solidFill>
              <a:round/>
              <a:headEnd/>
              <a:tailEnd/>
            </a:ln>
          </p:spPr>
          <p:txBody>
            <a:bodyPr/>
            <a:lstStyle/>
            <a:p>
              <a:endParaRPr lang="zh-CN" altLang="en-US"/>
            </a:p>
          </p:txBody>
        </p:sp>
        <p:sp>
          <p:nvSpPr>
            <p:cNvPr id="40004" name="Line 65"/>
            <p:cNvSpPr>
              <a:spLocks noChangeShapeType="1"/>
            </p:cNvSpPr>
            <p:nvPr/>
          </p:nvSpPr>
          <p:spPr bwMode="auto">
            <a:xfrm>
              <a:off x="1083" y="1905"/>
              <a:ext cx="0" cy="636"/>
            </a:xfrm>
            <a:prstGeom prst="line">
              <a:avLst/>
            </a:prstGeom>
            <a:noFill/>
            <a:ln w="9525">
              <a:solidFill>
                <a:schemeClr val="tx1"/>
              </a:solidFill>
              <a:prstDash val="dash"/>
              <a:round/>
              <a:headEnd/>
              <a:tailEnd/>
            </a:ln>
          </p:spPr>
          <p:txBody>
            <a:bodyPr/>
            <a:lstStyle/>
            <a:p>
              <a:endParaRPr lang="zh-CN" altLang="en-US"/>
            </a:p>
          </p:txBody>
        </p:sp>
        <p:sp>
          <p:nvSpPr>
            <p:cNvPr id="40005" name="Line 66"/>
            <p:cNvSpPr>
              <a:spLocks noChangeShapeType="1"/>
            </p:cNvSpPr>
            <p:nvPr/>
          </p:nvSpPr>
          <p:spPr bwMode="auto">
            <a:xfrm>
              <a:off x="866" y="1452"/>
              <a:ext cx="0" cy="499"/>
            </a:xfrm>
            <a:prstGeom prst="line">
              <a:avLst/>
            </a:prstGeom>
            <a:noFill/>
            <a:ln w="9525">
              <a:solidFill>
                <a:schemeClr val="tx1"/>
              </a:solidFill>
              <a:round/>
              <a:headEnd/>
              <a:tailEnd/>
            </a:ln>
          </p:spPr>
          <p:txBody>
            <a:bodyPr/>
            <a:lstStyle/>
            <a:p>
              <a:endParaRPr lang="zh-CN" altLang="en-US"/>
            </a:p>
          </p:txBody>
        </p:sp>
        <p:sp>
          <p:nvSpPr>
            <p:cNvPr id="40006" name="Line 67"/>
            <p:cNvSpPr>
              <a:spLocks noChangeShapeType="1"/>
            </p:cNvSpPr>
            <p:nvPr/>
          </p:nvSpPr>
          <p:spPr bwMode="auto">
            <a:xfrm>
              <a:off x="857" y="1461"/>
              <a:ext cx="236" cy="472"/>
            </a:xfrm>
            <a:prstGeom prst="line">
              <a:avLst/>
            </a:prstGeom>
            <a:noFill/>
            <a:ln w="9525">
              <a:solidFill>
                <a:schemeClr val="tx1"/>
              </a:solidFill>
              <a:round/>
              <a:headEnd/>
              <a:tailEnd/>
            </a:ln>
          </p:spPr>
          <p:txBody>
            <a:bodyPr/>
            <a:lstStyle/>
            <a:p>
              <a:endParaRPr lang="zh-CN" altLang="en-US"/>
            </a:p>
          </p:txBody>
        </p:sp>
        <p:sp>
          <p:nvSpPr>
            <p:cNvPr id="40007" name="Line 68"/>
            <p:cNvSpPr>
              <a:spLocks noChangeShapeType="1"/>
            </p:cNvSpPr>
            <p:nvPr/>
          </p:nvSpPr>
          <p:spPr bwMode="auto">
            <a:xfrm>
              <a:off x="857" y="1924"/>
              <a:ext cx="90" cy="590"/>
            </a:xfrm>
            <a:prstGeom prst="line">
              <a:avLst/>
            </a:prstGeom>
            <a:noFill/>
            <a:ln w="9525">
              <a:solidFill>
                <a:schemeClr val="tx1"/>
              </a:solidFill>
              <a:round/>
              <a:headEnd/>
              <a:tailEnd/>
            </a:ln>
          </p:spPr>
          <p:txBody>
            <a:bodyPr/>
            <a:lstStyle/>
            <a:p>
              <a:endParaRPr lang="zh-CN" altLang="en-US"/>
            </a:p>
          </p:txBody>
        </p:sp>
        <p:sp>
          <p:nvSpPr>
            <p:cNvPr id="40008" name="Line 69"/>
            <p:cNvSpPr>
              <a:spLocks noChangeShapeType="1"/>
            </p:cNvSpPr>
            <p:nvPr/>
          </p:nvSpPr>
          <p:spPr bwMode="auto">
            <a:xfrm flipH="1">
              <a:off x="721" y="1924"/>
              <a:ext cx="136" cy="590"/>
            </a:xfrm>
            <a:prstGeom prst="line">
              <a:avLst/>
            </a:prstGeom>
            <a:noFill/>
            <a:ln w="9525">
              <a:solidFill>
                <a:schemeClr val="tx1"/>
              </a:solidFill>
              <a:round/>
              <a:headEnd/>
              <a:tailEnd/>
            </a:ln>
          </p:spPr>
          <p:txBody>
            <a:bodyPr/>
            <a:lstStyle/>
            <a:p>
              <a:endParaRPr lang="zh-CN" altLang="en-US"/>
            </a:p>
          </p:txBody>
        </p:sp>
        <p:sp>
          <p:nvSpPr>
            <p:cNvPr id="40009" name="Line 70"/>
            <p:cNvSpPr>
              <a:spLocks noChangeShapeType="1"/>
            </p:cNvSpPr>
            <p:nvPr/>
          </p:nvSpPr>
          <p:spPr bwMode="auto">
            <a:xfrm>
              <a:off x="358" y="1905"/>
              <a:ext cx="0" cy="636"/>
            </a:xfrm>
            <a:prstGeom prst="line">
              <a:avLst/>
            </a:prstGeom>
            <a:noFill/>
            <a:ln w="9525">
              <a:solidFill>
                <a:schemeClr val="tx1"/>
              </a:solidFill>
              <a:round/>
              <a:headEnd/>
              <a:tailEnd/>
            </a:ln>
          </p:spPr>
          <p:txBody>
            <a:bodyPr/>
            <a:lstStyle/>
            <a:p>
              <a:endParaRPr lang="zh-CN" altLang="en-US"/>
            </a:p>
          </p:txBody>
        </p:sp>
        <p:sp>
          <p:nvSpPr>
            <p:cNvPr id="40010" name="Line 71"/>
            <p:cNvSpPr>
              <a:spLocks noChangeShapeType="1"/>
            </p:cNvSpPr>
            <p:nvPr/>
          </p:nvSpPr>
          <p:spPr bwMode="auto">
            <a:xfrm flipH="1">
              <a:off x="130" y="1923"/>
              <a:ext cx="228" cy="609"/>
            </a:xfrm>
            <a:prstGeom prst="line">
              <a:avLst/>
            </a:prstGeom>
            <a:noFill/>
            <a:ln w="9525">
              <a:solidFill>
                <a:schemeClr val="tx1"/>
              </a:solidFill>
              <a:round/>
              <a:headEnd/>
              <a:tailEnd/>
            </a:ln>
          </p:spPr>
          <p:txBody>
            <a:bodyPr/>
            <a:lstStyle/>
            <a:p>
              <a:endParaRPr lang="zh-CN" altLang="en-US"/>
            </a:p>
          </p:txBody>
        </p:sp>
        <p:sp>
          <p:nvSpPr>
            <p:cNvPr id="40011" name="Line 72"/>
            <p:cNvSpPr>
              <a:spLocks noChangeShapeType="1"/>
            </p:cNvSpPr>
            <p:nvPr/>
          </p:nvSpPr>
          <p:spPr bwMode="auto">
            <a:xfrm>
              <a:off x="358" y="1914"/>
              <a:ext cx="190" cy="590"/>
            </a:xfrm>
            <a:prstGeom prst="line">
              <a:avLst/>
            </a:prstGeom>
            <a:noFill/>
            <a:ln w="9525">
              <a:solidFill>
                <a:schemeClr val="tx1"/>
              </a:solidFill>
              <a:round/>
              <a:headEnd/>
              <a:tailEnd/>
            </a:ln>
          </p:spPr>
          <p:txBody>
            <a:bodyPr/>
            <a:lstStyle/>
            <a:p>
              <a:endParaRPr lang="zh-CN" altLang="en-US"/>
            </a:p>
          </p:txBody>
        </p:sp>
        <p:sp>
          <p:nvSpPr>
            <p:cNvPr id="40012" name="Line 73"/>
            <p:cNvSpPr>
              <a:spLocks noChangeShapeType="1"/>
            </p:cNvSpPr>
            <p:nvPr/>
          </p:nvSpPr>
          <p:spPr bwMode="auto">
            <a:xfrm flipV="1">
              <a:off x="385" y="1471"/>
              <a:ext cx="475" cy="434"/>
            </a:xfrm>
            <a:prstGeom prst="line">
              <a:avLst/>
            </a:prstGeom>
            <a:noFill/>
            <a:ln w="9525">
              <a:solidFill>
                <a:schemeClr val="tx1"/>
              </a:solidFill>
              <a:round/>
              <a:headEnd/>
              <a:tailEnd/>
            </a:ln>
          </p:spPr>
          <p:txBody>
            <a:bodyPr/>
            <a:lstStyle/>
            <a:p>
              <a:endParaRPr lang="zh-CN" altLang="en-US"/>
            </a:p>
          </p:txBody>
        </p:sp>
      </p:grpSp>
      <p:sp>
        <p:nvSpPr>
          <p:cNvPr id="39941" name="Text Box 74"/>
          <p:cNvSpPr txBox="1">
            <a:spLocks noChangeArrowheads="1"/>
          </p:cNvSpPr>
          <p:nvPr/>
        </p:nvSpPr>
        <p:spPr bwMode="auto">
          <a:xfrm>
            <a:off x="2063553" y="1916832"/>
            <a:ext cx="3311525" cy="1569660"/>
          </a:xfrm>
          <a:prstGeom prst="rect">
            <a:avLst/>
          </a:prstGeom>
          <a:noFill/>
          <a:ln w="9525">
            <a:noFill/>
            <a:miter lim="800000"/>
            <a:headEnd/>
            <a:tailEnd/>
          </a:ln>
        </p:spPr>
        <p:txBody>
          <a:bodyPr>
            <a:spAutoFit/>
          </a:bodyPr>
          <a:lstStyle/>
          <a:p>
            <a:pPr>
              <a:spcBef>
                <a:spcPct val="50000"/>
              </a:spcBef>
            </a:pPr>
            <a:r>
              <a:rPr lang="zh-CN" altLang="en-US" sz="2400" b="1" dirty="0">
                <a:latin typeface="楷体_GB2312" pitchFamily="49" charset="-122"/>
                <a:ea typeface="楷体_GB2312" pitchFamily="49" charset="-122"/>
              </a:rPr>
              <a:t>注意到每个节点都可以计算相应的</a:t>
            </a:r>
            <a:r>
              <a:rPr lang="en-US" altLang="zh-CN" sz="2400" b="1" dirty="0">
                <a:latin typeface="楷体_GB2312" pitchFamily="49" charset="-122"/>
                <a:ea typeface="楷体_GB2312" pitchFamily="49" charset="-122"/>
              </a:rPr>
              <a:t>J</a:t>
            </a:r>
            <a:r>
              <a:rPr lang="zh-CN" altLang="en-US" sz="2400" b="1" dirty="0">
                <a:latin typeface="楷体_GB2312" pitchFamily="49" charset="-122"/>
                <a:ea typeface="楷体_GB2312" pitchFamily="49" charset="-122"/>
              </a:rPr>
              <a:t>值。由于判据</a:t>
            </a:r>
            <a:r>
              <a:rPr lang="en-US" altLang="zh-CN" sz="2400" b="1" dirty="0">
                <a:latin typeface="楷体_GB2312" pitchFamily="49" charset="-122"/>
                <a:ea typeface="楷体_GB2312" pitchFamily="49" charset="-122"/>
              </a:rPr>
              <a:t>J</a:t>
            </a:r>
            <a:r>
              <a:rPr lang="zh-CN" altLang="en-US" sz="2400" b="1" dirty="0">
                <a:latin typeface="楷体_GB2312" pitchFamily="49" charset="-122"/>
                <a:ea typeface="楷体_GB2312" pitchFamily="49" charset="-122"/>
              </a:rPr>
              <a:t>值的单调性，使得：</a:t>
            </a:r>
          </a:p>
        </p:txBody>
      </p:sp>
      <p:graphicFrame>
        <p:nvGraphicFramePr>
          <p:cNvPr id="630859" name="Object 2"/>
          <p:cNvGraphicFramePr>
            <a:graphicFrameLocks noChangeAspect="1"/>
          </p:cNvGraphicFramePr>
          <p:nvPr/>
        </p:nvGraphicFramePr>
        <p:xfrm>
          <a:off x="3143672" y="4437113"/>
          <a:ext cx="6158136" cy="597533"/>
        </p:xfrm>
        <a:graphic>
          <a:graphicData uri="http://schemas.openxmlformats.org/presentationml/2006/ole">
            <mc:AlternateContent xmlns:mc="http://schemas.openxmlformats.org/markup-compatibility/2006">
              <mc:Choice xmlns:v="urn:schemas-microsoft-com:vml" Requires="v">
                <p:oleObj spid="_x0000_s218178" name="公式" r:id="rId4" imgW="2349500" imgH="228600" progId="Equation.3">
                  <p:embed/>
                </p:oleObj>
              </mc:Choice>
              <mc:Fallback>
                <p:oleObj name="公式" r:id="rId4" imgW="2349500" imgH="2286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672" y="4437113"/>
                        <a:ext cx="6158136" cy="5975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2" name="Text Box 76"/>
          <p:cNvSpPr txBox="1">
            <a:spLocks noChangeArrowheads="1"/>
          </p:cNvSpPr>
          <p:nvPr/>
        </p:nvSpPr>
        <p:spPr bwMode="auto">
          <a:xfrm>
            <a:off x="2207568" y="5301209"/>
            <a:ext cx="7993062" cy="830997"/>
          </a:xfrm>
          <a:prstGeom prst="rect">
            <a:avLst/>
          </a:prstGeom>
          <a:noFill/>
          <a:ln w="9525">
            <a:noFill/>
            <a:miter lim="800000"/>
            <a:headEnd/>
            <a:tailEnd/>
          </a:ln>
        </p:spPr>
        <p:txBody>
          <a:bodyPr>
            <a:spAutoFit/>
          </a:bodyPr>
          <a:lstStyle/>
          <a:p>
            <a:pPr>
              <a:spcBef>
                <a:spcPct val="50000"/>
              </a:spcBef>
            </a:pPr>
            <a:r>
              <a:rPr lang="zh-CN" altLang="en-US" sz="2400" b="1" dirty="0">
                <a:latin typeface="楷体_GB2312" pitchFamily="49" charset="-122"/>
                <a:ea typeface="楷体_GB2312" pitchFamily="49" charset="-122"/>
              </a:rPr>
              <a:t>上面的不等式表明，任何节点的</a:t>
            </a:r>
            <a:r>
              <a:rPr lang="en-US" altLang="zh-CN" sz="2400" b="1" dirty="0">
                <a:latin typeface="楷体_GB2312" pitchFamily="49" charset="-122"/>
                <a:ea typeface="楷体_GB2312" pitchFamily="49" charset="-122"/>
              </a:rPr>
              <a:t>J</a:t>
            </a:r>
            <a:r>
              <a:rPr lang="zh-CN" altLang="en-US" sz="2400" b="1" dirty="0">
                <a:latin typeface="楷体_GB2312" pitchFamily="49" charset="-122"/>
                <a:ea typeface="楷体_GB2312" pitchFamily="49" charset="-122"/>
              </a:rPr>
              <a:t>值均大于它所属的各子节点的</a:t>
            </a:r>
            <a:r>
              <a:rPr lang="en-US" altLang="zh-CN" sz="2400" b="1" dirty="0">
                <a:latin typeface="楷体_GB2312" pitchFamily="49" charset="-122"/>
                <a:ea typeface="楷体_GB2312" pitchFamily="49" charset="-122"/>
              </a:rPr>
              <a:t>J</a:t>
            </a:r>
            <a:r>
              <a:rPr lang="zh-CN" altLang="en-US" sz="2400" b="1" dirty="0">
                <a:latin typeface="楷体_GB2312" pitchFamily="49" charset="-122"/>
                <a:ea typeface="楷体_GB2312" pitchFamily="49" charset="-122"/>
              </a:rPr>
              <a:t>值。</a:t>
            </a:r>
          </a:p>
        </p:txBody>
      </p:sp>
      <p:sp>
        <p:nvSpPr>
          <p:cNvPr id="77" name="灯片编号占位符 76"/>
          <p:cNvSpPr>
            <a:spLocks noGrp="1"/>
          </p:cNvSpPr>
          <p:nvPr>
            <p:ph type="sldNum" sz="quarter" idx="11"/>
          </p:nvPr>
        </p:nvSpPr>
        <p:spPr/>
        <p:txBody>
          <a:bodyPr/>
          <a:lstStyle/>
          <a:p>
            <a:pPr>
              <a:defRPr/>
            </a:pPr>
            <a:fld id="{31E287EE-1289-4991-82CE-EFE584F53F4F}" type="slidenum">
              <a:rPr lang="en-US" altLang="zh-CN" smtClean="0"/>
              <a:pPr>
                <a:defRPr/>
              </a:pPr>
              <a:t>39</a:t>
            </a:fld>
            <a:endParaRPr lang="en-US" altLang="zh-CN" dirty="0"/>
          </a:p>
        </p:txBody>
      </p:sp>
      <p:sp>
        <p:nvSpPr>
          <p:cNvPr id="79" name="Text Box 4"/>
          <p:cNvSpPr txBox="1">
            <a:spLocks noChangeArrowheads="1"/>
          </p:cNvSpPr>
          <p:nvPr/>
        </p:nvSpPr>
        <p:spPr bwMode="auto">
          <a:xfrm>
            <a:off x="7895604" y="260649"/>
            <a:ext cx="1728788" cy="461665"/>
          </a:xfrm>
          <a:prstGeom prst="rect">
            <a:avLst/>
          </a:prstGeom>
          <a:noFill/>
          <a:ln w="9525">
            <a:noFill/>
            <a:miter lim="800000"/>
            <a:headEnd/>
            <a:tailEnd/>
          </a:ln>
        </p:spPr>
        <p:txBody>
          <a:bodyPr>
            <a:spAutoFit/>
          </a:bodyPr>
          <a:lstStyle/>
          <a:p>
            <a:pPr>
              <a:spcBef>
                <a:spcPct val="50000"/>
              </a:spcBef>
            </a:pPr>
            <a:r>
              <a:rPr lang="en-US" altLang="zh-CN" sz="2400" b="1" dirty="0"/>
              <a:t>BAB</a:t>
            </a:r>
            <a:r>
              <a:rPr lang="zh-CN" altLang="en-US" sz="2400" b="1" dirty="0"/>
              <a:t>算法</a:t>
            </a:r>
          </a:p>
        </p:txBody>
      </p:sp>
      <p:sp>
        <p:nvSpPr>
          <p:cNvPr id="80" name="标题 1"/>
          <p:cNvSpPr>
            <a:spLocks noGrp="1"/>
          </p:cNvSpPr>
          <p:nvPr>
            <p:ph type="title"/>
          </p:nvPr>
        </p:nvSpPr>
        <p:spPr>
          <a:xfrm>
            <a:off x="1828800" y="152401"/>
            <a:ext cx="6172200" cy="563563"/>
          </a:xfrm>
        </p:spPr>
        <p:txBody>
          <a:bodyPr/>
          <a:lstStyle/>
          <a:p>
            <a:r>
              <a:rPr lang="en-US" altLang="zh-CN" sz="2800" dirty="0" smtClean="0"/>
              <a:t>5.2 </a:t>
            </a:r>
            <a:r>
              <a:rPr lang="zh-CN" altLang="en-US" sz="2800" dirty="0"/>
              <a:t>特征选择的最优搜索方法</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28800" y="1066800"/>
            <a:ext cx="8839200" cy="4882480"/>
          </a:xfrm>
        </p:spPr>
        <p:txBody>
          <a:bodyPr/>
          <a:lstStyle/>
          <a:p>
            <a:pPr marL="0" indent="0">
              <a:buNone/>
            </a:pPr>
            <a:endParaRPr lang="zh-CN" altLang="en-US" dirty="0"/>
          </a:p>
          <a:p>
            <a:pPr marL="0" indent="0">
              <a:buNone/>
            </a:pPr>
            <a:endParaRPr lang="zh-CN" altLang="en-US" dirty="0"/>
          </a:p>
          <a:p>
            <a:pPr marL="0" indent="0">
              <a:buNone/>
            </a:pPr>
            <a:endParaRPr lang="zh-CN" altLang="en-US" dirty="0"/>
          </a:p>
          <a:p>
            <a:pPr marL="0" indent="0">
              <a:buNone/>
            </a:pPr>
            <a:endParaRPr lang="zh-CN" altLang="en-US" dirty="0"/>
          </a:p>
          <a:p>
            <a:pPr marL="0" indent="0">
              <a:buNone/>
            </a:pPr>
            <a:endParaRPr lang="zh-CN" altLang="en-US" dirty="0"/>
          </a:p>
          <a:p>
            <a:pPr marL="0" indent="0">
              <a:lnSpc>
                <a:spcPct val="150000"/>
              </a:lnSpc>
              <a:spcBef>
                <a:spcPts val="0"/>
              </a:spcBef>
              <a:buNone/>
            </a:pPr>
            <a:r>
              <a:rPr lang="zh-CN" altLang="en-US" sz="2000" b="1" dirty="0">
                <a:latin typeface="宋体" pitchFamily="2" charset="-122"/>
                <a:ea typeface="宋体" pitchFamily="2" charset="-122"/>
              </a:rPr>
              <a:t>样本：即一组特征组成的向量</a:t>
            </a:r>
          </a:p>
          <a:p>
            <a:pPr marL="0" indent="0">
              <a:lnSpc>
                <a:spcPct val="150000"/>
              </a:lnSpc>
              <a:spcBef>
                <a:spcPts val="0"/>
              </a:spcBef>
              <a:buNone/>
            </a:pPr>
            <a:r>
              <a:rPr lang="zh-CN" altLang="en-US" sz="2000" b="1" dirty="0">
                <a:latin typeface="宋体" pitchFamily="2" charset="-122"/>
                <a:ea typeface="宋体" pitchFamily="2" charset="-122"/>
              </a:rPr>
              <a:t>特征：对事物的观测或其某种运算，用于分类</a:t>
            </a:r>
          </a:p>
          <a:p>
            <a:pPr marL="0" indent="0">
              <a:lnSpc>
                <a:spcPct val="150000"/>
              </a:lnSpc>
              <a:spcBef>
                <a:spcPts val="0"/>
              </a:spcBef>
              <a:buNone/>
            </a:pP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模式识别系统的性能非常依赖于特征     </a:t>
            </a:r>
          </a:p>
          <a:p>
            <a:pPr marL="0" indent="0">
              <a:lnSpc>
                <a:spcPct val="150000"/>
              </a:lnSpc>
              <a:spcBef>
                <a:spcPts val="0"/>
              </a:spcBef>
              <a:buNone/>
            </a:pPr>
            <a:r>
              <a:rPr lang="zh-CN" altLang="en-US" sz="2000" b="1" dirty="0">
                <a:latin typeface="宋体" pitchFamily="2" charset="-122"/>
                <a:ea typeface="宋体" pitchFamily="2" charset="-122"/>
              </a:rPr>
              <a:t>本章只讨论定量的实数特征 </a:t>
            </a:r>
          </a:p>
          <a:p>
            <a:pPr marL="0" indent="0">
              <a:buNone/>
            </a:pPr>
            <a:endParaRPr lang="zh-CN" altLang="en-US" dirty="0"/>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4</a:t>
            </a:fld>
            <a:endParaRPr lang="en-US" altLang="zh-CN" dirty="0"/>
          </a:p>
        </p:txBody>
      </p:sp>
      <p:sp>
        <p:nvSpPr>
          <p:cNvPr id="5" name="标题 1"/>
          <p:cNvSpPr>
            <a:spLocks noGrp="1"/>
          </p:cNvSpPr>
          <p:nvPr>
            <p:ph type="title"/>
          </p:nvPr>
        </p:nvSpPr>
        <p:spPr/>
        <p:txBody>
          <a:bodyPr/>
          <a:lstStyle/>
          <a:p>
            <a:r>
              <a:rPr lang="zh-CN" altLang="en-US" dirty="0" smtClean="0"/>
              <a:t>引言</a:t>
            </a:r>
            <a:r>
              <a:rPr lang="en-US" altLang="zh-CN" dirty="0"/>
              <a:t>Introduction</a:t>
            </a:r>
            <a:endParaRPr lang="zh-CN" altLang="en-US" dirty="0"/>
          </a:p>
        </p:txBody>
      </p:sp>
      <p:pic>
        <p:nvPicPr>
          <p:cNvPr id="34818" name="Picture 2" descr="prdiagram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5521" y="1196752"/>
            <a:ext cx="5521669" cy="2397836"/>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7733998" y="5661545"/>
            <a:ext cx="2520280" cy="646331"/>
          </a:xfrm>
          <a:prstGeom prst="rect">
            <a:avLst/>
          </a:prstGeom>
        </p:spPr>
        <p:txBody>
          <a:bodyPr wrap="square">
            <a:spAutoFit/>
          </a:bodyPr>
          <a:lstStyle/>
          <a:p>
            <a:r>
              <a:rPr lang="zh-CN" altLang="en-US" dirty="0" smtClean="0"/>
              <a:t>HOG特征</a:t>
            </a:r>
            <a:r>
              <a:rPr lang="en-US" altLang="zh-CN" dirty="0" smtClean="0"/>
              <a:t>+</a:t>
            </a:r>
            <a:r>
              <a:rPr lang="zh-CN" altLang="en-US" dirty="0" smtClean="0"/>
              <a:t>多</a:t>
            </a:r>
            <a:r>
              <a:rPr lang="zh-CN" altLang="en-US" dirty="0"/>
              <a:t>类</a:t>
            </a:r>
            <a:r>
              <a:rPr lang="zh-CN" altLang="en-US" dirty="0" smtClean="0"/>
              <a:t>SVM</a:t>
            </a:r>
            <a:endParaRPr lang="en-US" altLang="zh-CN" dirty="0" smtClean="0"/>
          </a:p>
          <a:p>
            <a:r>
              <a:rPr lang="zh-CN" altLang="en-US" dirty="0" smtClean="0"/>
              <a:t>对</a:t>
            </a:r>
            <a:r>
              <a:rPr lang="zh-CN" altLang="en-US" dirty="0"/>
              <a:t>数字进行分类</a:t>
            </a:r>
          </a:p>
        </p:txBody>
      </p:sp>
      <p:pic>
        <p:nvPicPr>
          <p:cNvPr id="9" name="图片 8"/>
          <p:cNvPicPr>
            <a:picLocks noChangeAspect="1"/>
          </p:cNvPicPr>
          <p:nvPr/>
        </p:nvPicPr>
        <p:blipFill>
          <a:blip r:embed="rId3"/>
          <a:stretch>
            <a:fillRect/>
          </a:stretch>
        </p:blipFill>
        <p:spPr>
          <a:xfrm>
            <a:off x="7536160" y="1422888"/>
            <a:ext cx="2828946" cy="4238656"/>
          </a:xfrm>
          <a:prstGeom prst="rect">
            <a:avLst/>
          </a:prstGeom>
        </p:spPr>
      </p:pic>
    </p:spTree>
    <p:extLst>
      <p:ext uri="{BB962C8B-B14F-4D97-AF65-F5344CB8AC3E}">
        <p14:creationId xmlns:p14="http://schemas.microsoft.com/office/powerpoint/2010/main" val="40501486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5951538" y="1412875"/>
            <a:ext cx="4392612" cy="2622550"/>
            <a:chOff x="113" y="890"/>
            <a:chExt cx="2767" cy="1652"/>
          </a:xfrm>
        </p:grpSpPr>
        <p:sp>
          <p:nvSpPr>
            <p:cNvPr id="60423" name="Oval 5"/>
            <p:cNvSpPr>
              <a:spLocks noChangeArrowheads="1"/>
            </p:cNvSpPr>
            <p:nvPr/>
          </p:nvSpPr>
          <p:spPr bwMode="auto">
            <a:xfrm>
              <a:off x="1945" y="890"/>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24" name="Oval 6"/>
            <p:cNvSpPr>
              <a:spLocks noChangeArrowheads="1"/>
            </p:cNvSpPr>
            <p:nvPr/>
          </p:nvSpPr>
          <p:spPr bwMode="auto">
            <a:xfrm>
              <a:off x="1292" y="1180"/>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25" name="Oval 7"/>
            <p:cNvSpPr>
              <a:spLocks noChangeArrowheads="1"/>
            </p:cNvSpPr>
            <p:nvPr/>
          </p:nvSpPr>
          <p:spPr bwMode="auto">
            <a:xfrm>
              <a:off x="2362" y="1180"/>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26" name="Oval 8"/>
            <p:cNvSpPr>
              <a:spLocks noChangeArrowheads="1"/>
            </p:cNvSpPr>
            <p:nvPr/>
          </p:nvSpPr>
          <p:spPr bwMode="auto">
            <a:xfrm>
              <a:off x="2608" y="1180"/>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27" name="Oval 9"/>
            <p:cNvSpPr>
              <a:spLocks noChangeArrowheads="1"/>
            </p:cNvSpPr>
            <p:nvPr/>
          </p:nvSpPr>
          <p:spPr bwMode="auto">
            <a:xfrm>
              <a:off x="838" y="1451"/>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28" name="Oval 10"/>
            <p:cNvSpPr>
              <a:spLocks noChangeArrowheads="1"/>
            </p:cNvSpPr>
            <p:nvPr/>
          </p:nvSpPr>
          <p:spPr bwMode="auto">
            <a:xfrm>
              <a:off x="1791" y="1452"/>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29" name="Oval 11"/>
            <p:cNvSpPr>
              <a:spLocks noChangeArrowheads="1"/>
            </p:cNvSpPr>
            <p:nvPr/>
          </p:nvSpPr>
          <p:spPr bwMode="auto">
            <a:xfrm>
              <a:off x="2607" y="1451"/>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30" name="Oval 12"/>
            <p:cNvSpPr>
              <a:spLocks noChangeArrowheads="1"/>
            </p:cNvSpPr>
            <p:nvPr/>
          </p:nvSpPr>
          <p:spPr bwMode="auto">
            <a:xfrm>
              <a:off x="1482" y="1452"/>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31" name="Oval 13"/>
            <p:cNvSpPr>
              <a:spLocks noChangeArrowheads="1"/>
            </p:cNvSpPr>
            <p:nvPr/>
          </p:nvSpPr>
          <p:spPr bwMode="auto">
            <a:xfrm>
              <a:off x="2153" y="1452"/>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32" name="Oval 14"/>
            <p:cNvSpPr>
              <a:spLocks noChangeArrowheads="1"/>
            </p:cNvSpPr>
            <p:nvPr/>
          </p:nvSpPr>
          <p:spPr bwMode="auto">
            <a:xfrm>
              <a:off x="2834" y="1452"/>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33" name="Oval 15"/>
            <p:cNvSpPr>
              <a:spLocks noChangeArrowheads="1"/>
            </p:cNvSpPr>
            <p:nvPr/>
          </p:nvSpPr>
          <p:spPr bwMode="auto">
            <a:xfrm>
              <a:off x="339" y="190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34" name="Oval 16"/>
            <p:cNvSpPr>
              <a:spLocks noChangeArrowheads="1"/>
            </p:cNvSpPr>
            <p:nvPr/>
          </p:nvSpPr>
          <p:spPr bwMode="auto">
            <a:xfrm>
              <a:off x="1337" y="190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35" name="Oval 17"/>
            <p:cNvSpPr>
              <a:spLocks noChangeArrowheads="1"/>
            </p:cNvSpPr>
            <p:nvPr/>
          </p:nvSpPr>
          <p:spPr bwMode="auto">
            <a:xfrm>
              <a:off x="2408" y="190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36" name="Oval 18"/>
            <p:cNvSpPr>
              <a:spLocks noChangeArrowheads="1"/>
            </p:cNvSpPr>
            <p:nvPr/>
          </p:nvSpPr>
          <p:spPr bwMode="auto">
            <a:xfrm>
              <a:off x="839" y="190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37" name="Oval 19"/>
            <p:cNvSpPr>
              <a:spLocks noChangeArrowheads="1"/>
            </p:cNvSpPr>
            <p:nvPr/>
          </p:nvSpPr>
          <p:spPr bwMode="auto">
            <a:xfrm>
              <a:off x="1791" y="190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38" name="Oval 20"/>
            <p:cNvSpPr>
              <a:spLocks noChangeArrowheads="1"/>
            </p:cNvSpPr>
            <p:nvPr/>
          </p:nvSpPr>
          <p:spPr bwMode="auto">
            <a:xfrm>
              <a:off x="2834" y="190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39" name="Oval 21"/>
            <p:cNvSpPr>
              <a:spLocks noChangeArrowheads="1"/>
            </p:cNvSpPr>
            <p:nvPr/>
          </p:nvSpPr>
          <p:spPr bwMode="auto">
            <a:xfrm>
              <a:off x="1609" y="190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40" name="Oval 22"/>
            <p:cNvSpPr>
              <a:spLocks noChangeArrowheads="1"/>
            </p:cNvSpPr>
            <p:nvPr/>
          </p:nvSpPr>
          <p:spPr bwMode="auto">
            <a:xfrm>
              <a:off x="2607" y="190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41" name="Oval 23"/>
            <p:cNvSpPr>
              <a:spLocks noChangeArrowheads="1"/>
            </p:cNvSpPr>
            <p:nvPr/>
          </p:nvSpPr>
          <p:spPr bwMode="auto">
            <a:xfrm>
              <a:off x="1065" y="190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42" name="Oval 24"/>
            <p:cNvSpPr>
              <a:spLocks noChangeArrowheads="1"/>
            </p:cNvSpPr>
            <p:nvPr/>
          </p:nvSpPr>
          <p:spPr bwMode="auto">
            <a:xfrm>
              <a:off x="2063" y="190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43" name="Line 25"/>
            <p:cNvSpPr>
              <a:spLocks noChangeShapeType="1"/>
            </p:cNvSpPr>
            <p:nvPr/>
          </p:nvSpPr>
          <p:spPr bwMode="auto">
            <a:xfrm flipH="1">
              <a:off x="1338" y="908"/>
              <a:ext cx="635" cy="272"/>
            </a:xfrm>
            <a:prstGeom prst="line">
              <a:avLst/>
            </a:prstGeom>
            <a:noFill/>
            <a:ln w="9525">
              <a:solidFill>
                <a:schemeClr val="tx1"/>
              </a:solidFill>
              <a:round/>
              <a:headEnd/>
              <a:tailEnd/>
            </a:ln>
          </p:spPr>
          <p:txBody>
            <a:bodyPr/>
            <a:lstStyle/>
            <a:p>
              <a:endParaRPr lang="zh-CN" altLang="en-US"/>
            </a:p>
          </p:txBody>
        </p:sp>
        <p:sp>
          <p:nvSpPr>
            <p:cNvPr id="60444" name="Line 26"/>
            <p:cNvSpPr>
              <a:spLocks noChangeShapeType="1"/>
            </p:cNvSpPr>
            <p:nvPr/>
          </p:nvSpPr>
          <p:spPr bwMode="auto">
            <a:xfrm>
              <a:off x="1973" y="908"/>
              <a:ext cx="428" cy="317"/>
            </a:xfrm>
            <a:prstGeom prst="line">
              <a:avLst/>
            </a:prstGeom>
            <a:noFill/>
            <a:ln w="9525">
              <a:solidFill>
                <a:schemeClr val="tx1"/>
              </a:solidFill>
              <a:round/>
              <a:headEnd/>
              <a:tailEnd/>
            </a:ln>
          </p:spPr>
          <p:txBody>
            <a:bodyPr/>
            <a:lstStyle/>
            <a:p>
              <a:endParaRPr lang="zh-CN" altLang="en-US"/>
            </a:p>
          </p:txBody>
        </p:sp>
        <p:sp>
          <p:nvSpPr>
            <p:cNvPr id="60445" name="Line 27"/>
            <p:cNvSpPr>
              <a:spLocks noChangeShapeType="1"/>
            </p:cNvSpPr>
            <p:nvPr/>
          </p:nvSpPr>
          <p:spPr bwMode="auto">
            <a:xfrm flipH="1" flipV="1">
              <a:off x="1973" y="909"/>
              <a:ext cx="679" cy="307"/>
            </a:xfrm>
            <a:prstGeom prst="line">
              <a:avLst/>
            </a:prstGeom>
            <a:noFill/>
            <a:ln w="9525">
              <a:solidFill>
                <a:schemeClr val="tx1"/>
              </a:solidFill>
              <a:round/>
              <a:headEnd/>
              <a:tailEnd/>
            </a:ln>
          </p:spPr>
          <p:txBody>
            <a:bodyPr/>
            <a:lstStyle/>
            <a:p>
              <a:endParaRPr lang="zh-CN" altLang="en-US"/>
            </a:p>
          </p:txBody>
        </p:sp>
        <p:sp>
          <p:nvSpPr>
            <p:cNvPr id="60446" name="Line 28"/>
            <p:cNvSpPr>
              <a:spLocks noChangeShapeType="1"/>
            </p:cNvSpPr>
            <p:nvPr/>
          </p:nvSpPr>
          <p:spPr bwMode="auto">
            <a:xfrm>
              <a:off x="2634" y="1206"/>
              <a:ext cx="201" cy="274"/>
            </a:xfrm>
            <a:prstGeom prst="line">
              <a:avLst/>
            </a:prstGeom>
            <a:noFill/>
            <a:ln w="9525">
              <a:solidFill>
                <a:schemeClr val="tx1"/>
              </a:solidFill>
              <a:prstDash val="dash"/>
              <a:round/>
              <a:headEnd/>
              <a:tailEnd/>
            </a:ln>
          </p:spPr>
          <p:txBody>
            <a:bodyPr/>
            <a:lstStyle/>
            <a:p>
              <a:endParaRPr lang="zh-CN" altLang="en-US"/>
            </a:p>
          </p:txBody>
        </p:sp>
        <p:sp>
          <p:nvSpPr>
            <p:cNvPr id="60447" name="Line 29"/>
            <p:cNvSpPr>
              <a:spLocks noChangeShapeType="1"/>
            </p:cNvSpPr>
            <p:nvPr/>
          </p:nvSpPr>
          <p:spPr bwMode="auto">
            <a:xfrm>
              <a:off x="2388" y="1215"/>
              <a:ext cx="228" cy="274"/>
            </a:xfrm>
            <a:prstGeom prst="line">
              <a:avLst/>
            </a:prstGeom>
            <a:noFill/>
            <a:ln w="9525">
              <a:solidFill>
                <a:schemeClr val="tx1"/>
              </a:solidFill>
              <a:round/>
              <a:headEnd/>
              <a:tailEnd/>
            </a:ln>
          </p:spPr>
          <p:txBody>
            <a:bodyPr/>
            <a:lstStyle/>
            <a:p>
              <a:endParaRPr lang="zh-CN" altLang="en-US"/>
            </a:p>
          </p:txBody>
        </p:sp>
        <p:sp>
          <p:nvSpPr>
            <p:cNvPr id="60448" name="Line 30"/>
            <p:cNvSpPr>
              <a:spLocks noChangeShapeType="1"/>
            </p:cNvSpPr>
            <p:nvPr/>
          </p:nvSpPr>
          <p:spPr bwMode="auto">
            <a:xfrm flipH="1">
              <a:off x="2168" y="1198"/>
              <a:ext cx="214" cy="282"/>
            </a:xfrm>
            <a:prstGeom prst="line">
              <a:avLst/>
            </a:prstGeom>
            <a:noFill/>
            <a:ln w="9525">
              <a:solidFill>
                <a:schemeClr val="tx1"/>
              </a:solidFill>
              <a:round/>
              <a:headEnd/>
              <a:tailEnd/>
            </a:ln>
          </p:spPr>
          <p:txBody>
            <a:bodyPr/>
            <a:lstStyle/>
            <a:p>
              <a:endParaRPr lang="zh-CN" altLang="en-US"/>
            </a:p>
          </p:txBody>
        </p:sp>
        <p:sp>
          <p:nvSpPr>
            <p:cNvPr id="60449" name="Line 31"/>
            <p:cNvSpPr>
              <a:spLocks noChangeShapeType="1"/>
            </p:cNvSpPr>
            <p:nvPr/>
          </p:nvSpPr>
          <p:spPr bwMode="auto">
            <a:xfrm>
              <a:off x="1308" y="1206"/>
              <a:ext cx="522" cy="274"/>
            </a:xfrm>
            <a:prstGeom prst="line">
              <a:avLst/>
            </a:prstGeom>
            <a:noFill/>
            <a:ln w="9525">
              <a:solidFill>
                <a:schemeClr val="tx1"/>
              </a:solidFill>
              <a:round/>
              <a:headEnd/>
              <a:tailEnd/>
            </a:ln>
          </p:spPr>
          <p:txBody>
            <a:bodyPr/>
            <a:lstStyle/>
            <a:p>
              <a:endParaRPr lang="zh-CN" altLang="en-US"/>
            </a:p>
          </p:txBody>
        </p:sp>
        <p:sp>
          <p:nvSpPr>
            <p:cNvPr id="60450" name="Line 32"/>
            <p:cNvSpPr>
              <a:spLocks noChangeShapeType="1"/>
            </p:cNvSpPr>
            <p:nvPr/>
          </p:nvSpPr>
          <p:spPr bwMode="auto">
            <a:xfrm>
              <a:off x="1311" y="1207"/>
              <a:ext cx="216" cy="310"/>
            </a:xfrm>
            <a:prstGeom prst="line">
              <a:avLst/>
            </a:prstGeom>
            <a:noFill/>
            <a:ln w="9525">
              <a:solidFill>
                <a:schemeClr val="tx1"/>
              </a:solidFill>
              <a:round/>
              <a:headEnd/>
              <a:tailEnd/>
            </a:ln>
          </p:spPr>
          <p:txBody>
            <a:bodyPr/>
            <a:lstStyle/>
            <a:p>
              <a:endParaRPr lang="zh-CN" altLang="en-US"/>
            </a:p>
          </p:txBody>
        </p:sp>
        <p:sp>
          <p:nvSpPr>
            <p:cNvPr id="60451" name="Line 33"/>
            <p:cNvSpPr>
              <a:spLocks noChangeShapeType="1"/>
            </p:cNvSpPr>
            <p:nvPr/>
          </p:nvSpPr>
          <p:spPr bwMode="auto">
            <a:xfrm flipH="1">
              <a:off x="851" y="1199"/>
              <a:ext cx="450" cy="280"/>
            </a:xfrm>
            <a:prstGeom prst="line">
              <a:avLst/>
            </a:prstGeom>
            <a:noFill/>
            <a:ln w="9525">
              <a:solidFill>
                <a:schemeClr val="tx1"/>
              </a:solidFill>
              <a:round/>
              <a:headEnd/>
              <a:tailEnd/>
            </a:ln>
          </p:spPr>
          <p:txBody>
            <a:bodyPr/>
            <a:lstStyle/>
            <a:p>
              <a:endParaRPr lang="zh-CN" altLang="en-US"/>
            </a:p>
          </p:txBody>
        </p:sp>
        <p:sp>
          <p:nvSpPr>
            <p:cNvPr id="60452" name="Line 34"/>
            <p:cNvSpPr>
              <a:spLocks noChangeShapeType="1"/>
            </p:cNvSpPr>
            <p:nvPr/>
          </p:nvSpPr>
          <p:spPr bwMode="auto">
            <a:xfrm>
              <a:off x="2862" y="1454"/>
              <a:ext cx="1" cy="506"/>
            </a:xfrm>
            <a:prstGeom prst="line">
              <a:avLst/>
            </a:prstGeom>
            <a:noFill/>
            <a:ln w="9525">
              <a:solidFill>
                <a:schemeClr val="tx1"/>
              </a:solidFill>
              <a:prstDash val="dash"/>
              <a:round/>
              <a:headEnd/>
              <a:tailEnd/>
            </a:ln>
          </p:spPr>
          <p:txBody>
            <a:bodyPr/>
            <a:lstStyle/>
            <a:p>
              <a:endParaRPr lang="zh-CN" altLang="en-US"/>
            </a:p>
          </p:txBody>
        </p:sp>
        <p:sp>
          <p:nvSpPr>
            <p:cNvPr id="60453" name="Oval 35"/>
            <p:cNvSpPr>
              <a:spLocks noChangeArrowheads="1"/>
            </p:cNvSpPr>
            <p:nvPr/>
          </p:nvSpPr>
          <p:spPr bwMode="auto">
            <a:xfrm>
              <a:off x="113" y="2494"/>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54" name="Oval 36"/>
            <p:cNvSpPr>
              <a:spLocks noChangeArrowheads="1"/>
            </p:cNvSpPr>
            <p:nvPr/>
          </p:nvSpPr>
          <p:spPr bwMode="auto">
            <a:xfrm>
              <a:off x="919" y="2494"/>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55" name="Oval 37"/>
            <p:cNvSpPr>
              <a:spLocks noChangeArrowheads="1"/>
            </p:cNvSpPr>
            <p:nvPr/>
          </p:nvSpPr>
          <p:spPr bwMode="auto">
            <a:xfrm>
              <a:off x="1972" y="2494"/>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56" name="Oval 38"/>
            <p:cNvSpPr>
              <a:spLocks noChangeArrowheads="1"/>
            </p:cNvSpPr>
            <p:nvPr/>
          </p:nvSpPr>
          <p:spPr bwMode="auto">
            <a:xfrm>
              <a:off x="521" y="249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57" name="Oval 39"/>
            <p:cNvSpPr>
              <a:spLocks noChangeArrowheads="1"/>
            </p:cNvSpPr>
            <p:nvPr/>
          </p:nvSpPr>
          <p:spPr bwMode="auto">
            <a:xfrm>
              <a:off x="1427" y="249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58" name="Oval 40"/>
            <p:cNvSpPr>
              <a:spLocks noChangeArrowheads="1"/>
            </p:cNvSpPr>
            <p:nvPr/>
          </p:nvSpPr>
          <p:spPr bwMode="auto">
            <a:xfrm>
              <a:off x="2834" y="249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59" name="Oval 41"/>
            <p:cNvSpPr>
              <a:spLocks noChangeArrowheads="1"/>
            </p:cNvSpPr>
            <p:nvPr/>
          </p:nvSpPr>
          <p:spPr bwMode="auto">
            <a:xfrm>
              <a:off x="339" y="2494"/>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60" name="Oval 42"/>
            <p:cNvSpPr>
              <a:spLocks noChangeArrowheads="1"/>
            </p:cNvSpPr>
            <p:nvPr/>
          </p:nvSpPr>
          <p:spPr bwMode="auto">
            <a:xfrm>
              <a:off x="2426" y="2494"/>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61" name="Oval 43"/>
            <p:cNvSpPr>
              <a:spLocks noChangeArrowheads="1"/>
            </p:cNvSpPr>
            <p:nvPr/>
          </p:nvSpPr>
          <p:spPr bwMode="auto">
            <a:xfrm>
              <a:off x="702" y="249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62" name="Oval 44"/>
            <p:cNvSpPr>
              <a:spLocks noChangeArrowheads="1"/>
            </p:cNvSpPr>
            <p:nvPr/>
          </p:nvSpPr>
          <p:spPr bwMode="auto">
            <a:xfrm>
              <a:off x="1609" y="249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63" name="Oval 45"/>
            <p:cNvSpPr>
              <a:spLocks noChangeArrowheads="1"/>
            </p:cNvSpPr>
            <p:nvPr/>
          </p:nvSpPr>
          <p:spPr bwMode="auto">
            <a:xfrm>
              <a:off x="1064" y="249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64" name="Oval 46"/>
            <p:cNvSpPr>
              <a:spLocks noChangeArrowheads="1"/>
            </p:cNvSpPr>
            <p:nvPr/>
          </p:nvSpPr>
          <p:spPr bwMode="auto">
            <a:xfrm>
              <a:off x="2634" y="249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65" name="Oval 47"/>
            <p:cNvSpPr>
              <a:spLocks noChangeArrowheads="1"/>
            </p:cNvSpPr>
            <p:nvPr/>
          </p:nvSpPr>
          <p:spPr bwMode="auto">
            <a:xfrm>
              <a:off x="1791" y="249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66" name="Oval 48"/>
            <p:cNvSpPr>
              <a:spLocks noChangeArrowheads="1"/>
            </p:cNvSpPr>
            <p:nvPr/>
          </p:nvSpPr>
          <p:spPr bwMode="auto">
            <a:xfrm>
              <a:off x="1245" y="249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67" name="Oval 49"/>
            <p:cNvSpPr>
              <a:spLocks noChangeArrowheads="1"/>
            </p:cNvSpPr>
            <p:nvPr/>
          </p:nvSpPr>
          <p:spPr bwMode="auto">
            <a:xfrm>
              <a:off x="2199" y="249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0468" name="Line 50"/>
            <p:cNvSpPr>
              <a:spLocks noChangeShapeType="1"/>
            </p:cNvSpPr>
            <p:nvPr/>
          </p:nvSpPr>
          <p:spPr bwMode="auto">
            <a:xfrm>
              <a:off x="2854" y="1928"/>
              <a:ext cx="9" cy="594"/>
            </a:xfrm>
            <a:prstGeom prst="line">
              <a:avLst/>
            </a:prstGeom>
            <a:noFill/>
            <a:ln w="9525">
              <a:solidFill>
                <a:schemeClr val="tx1"/>
              </a:solidFill>
              <a:prstDash val="dash"/>
              <a:round/>
              <a:headEnd/>
              <a:tailEnd/>
            </a:ln>
          </p:spPr>
          <p:txBody>
            <a:bodyPr/>
            <a:lstStyle/>
            <a:p>
              <a:endParaRPr lang="zh-CN" altLang="en-US"/>
            </a:p>
          </p:txBody>
        </p:sp>
        <p:sp>
          <p:nvSpPr>
            <p:cNvPr id="60469" name="Line 51"/>
            <p:cNvSpPr>
              <a:spLocks noChangeShapeType="1"/>
            </p:cNvSpPr>
            <p:nvPr/>
          </p:nvSpPr>
          <p:spPr bwMode="auto">
            <a:xfrm>
              <a:off x="2621" y="1473"/>
              <a:ext cx="22" cy="474"/>
            </a:xfrm>
            <a:prstGeom prst="line">
              <a:avLst/>
            </a:prstGeom>
            <a:noFill/>
            <a:ln w="9525">
              <a:solidFill>
                <a:schemeClr val="tx1"/>
              </a:solidFill>
              <a:prstDash val="dash"/>
              <a:round/>
              <a:headEnd/>
              <a:tailEnd/>
            </a:ln>
          </p:spPr>
          <p:txBody>
            <a:bodyPr/>
            <a:lstStyle/>
            <a:p>
              <a:endParaRPr lang="zh-CN" altLang="en-US"/>
            </a:p>
          </p:txBody>
        </p:sp>
        <p:sp>
          <p:nvSpPr>
            <p:cNvPr id="60470" name="Line 52"/>
            <p:cNvSpPr>
              <a:spLocks noChangeShapeType="1"/>
            </p:cNvSpPr>
            <p:nvPr/>
          </p:nvSpPr>
          <p:spPr bwMode="auto">
            <a:xfrm>
              <a:off x="2653" y="1951"/>
              <a:ext cx="0" cy="590"/>
            </a:xfrm>
            <a:prstGeom prst="line">
              <a:avLst/>
            </a:prstGeom>
            <a:noFill/>
            <a:ln w="9525">
              <a:solidFill>
                <a:schemeClr val="tx1"/>
              </a:solidFill>
              <a:prstDash val="dash"/>
              <a:round/>
              <a:headEnd/>
              <a:tailEnd/>
            </a:ln>
          </p:spPr>
          <p:txBody>
            <a:bodyPr/>
            <a:lstStyle/>
            <a:p>
              <a:endParaRPr lang="zh-CN" altLang="en-US"/>
            </a:p>
          </p:txBody>
        </p:sp>
        <p:sp>
          <p:nvSpPr>
            <p:cNvPr id="60471" name="Line 53"/>
            <p:cNvSpPr>
              <a:spLocks noChangeShapeType="1"/>
            </p:cNvSpPr>
            <p:nvPr/>
          </p:nvSpPr>
          <p:spPr bwMode="auto">
            <a:xfrm>
              <a:off x="2181" y="1472"/>
              <a:ext cx="234" cy="456"/>
            </a:xfrm>
            <a:prstGeom prst="line">
              <a:avLst/>
            </a:prstGeom>
            <a:noFill/>
            <a:ln w="9525">
              <a:solidFill>
                <a:schemeClr val="tx1"/>
              </a:solidFill>
              <a:round/>
              <a:headEnd/>
              <a:tailEnd/>
            </a:ln>
          </p:spPr>
          <p:txBody>
            <a:bodyPr/>
            <a:lstStyle/>
            <a:p>
              <a:endParaRPr lang="zh-CN" altLang="en-US"/>
            </a:p>
          </p:txBody>
        </p:sp>
        <p:sp>
          <p:nvSpPr>
            <p:cNvPr id="60472" name="Line 54"/>
            <p:cNvSpPr>
              <a:spLocks noChangeShapeType="1"/>
            </p:cNvSpPr>
            <p:nvPr/>
          </p:nvSpPr>
          <p:spPr bwMode="auto">
            <a:xfrm flipH="1">
              <a:off x="2086" y="1453"/>
              <a:ext cx="91" cy="475"/>
            </a:xfrm>
            <a:prstGeom prst="line">
              <a:avLst/>
            </a:prstGeom>
            <a:noFill/>
            <a:ln w="9525">
              <a:solidFill>
                <a:schemeClr val="tx1"/>
              </a:solidFill>
              <a:round/>
              <a:headEnd/>
              <a:tailEnd/>
            </a:ln>
          </p:spPr>
          <p:txBody>
            <a:bodyPr/>
            <a:lstStyle/>
            <a:p>
              <a:endParaRPr lang="zh-CN" altLang="en-US"/>
            </a:p>
          </p:txBody>
        </p:sp>
        <p:sp>
          <p:nvSpPr>
            <p:cNvPr id="60473" name="Line 55"/>
            <p:cNvSpPr>
              <a:spLocks noChangeShapeType="1"/>
            </p:cNvSpPr>
            <p:nvPr/>
          </p:nvSpPr>
          <p:spPr bwMode="auto">
            <a:xfrm>
              <a:off x="2430" y="1960"/>
              <a:ext cx="3" cy="553"/>
            </a:xfrm>
            <a:prstGeom prst="line">
              <a:avLst/>
            </a:prstGeom>
            <a:noFill/>
            <a:ln w="9525">
              <a:solidFill>
                <a:schemeClr val="tx1"/>
              </a:solidFill>
              <a:prstDash val="dash"/>
              <a:round/>
              <a:headEnd/>
              <a:tailEnd/>
            </a:ln>
          </p:spPr>
          <p:txBody>
            <a:bodyPr/>
            <a:lstStyle/>
            <a:p>
              <a:endParaRPr lang="zh-CN" altLang="en-US"/>
            </a:p>
          </p:txBody>
        </p:sp>
        <p:sp>
          <p:nvSpPr>
            <p:cNvPr id="60474" name="Line 56"/>
            <p:cNvSpPr>
              <a:spLocks noChangeShapeType="1"/>
            </p:cNvSpPr>
            <p:nvPr/>
          </p:nvSpPr>
          <p:spPr bwMode="auto">
            <a:xfrm>
              <a:off x="2099" y="1932"/>
              <a:ext cx="110" cy="581"/>
            </a:xfrm>
            <a:prstGeom prst="line">
              <a:avLst/>
            </a:prstGeom>
            <a:noFill/>
            <a:ln w="9525">
              <a:solidFill>
                <a:schemeClr val="tx1"/>
              </a:solidFill>
              <a:round/>
              <a:headEnd/>
              <a:tailEnd/>
            </a:ln>
          </p:spPr>
          <p:txBody>
            <a:bodyPr/>
            <a:lstStyle/>
            <a:p>
              <a:endParaRPr lang="zh-CN" altLang="en-US"/>
            </a:p>
          </p:txBody>
        </p:sp>
        <p:sp>
          <p:nvSpPr>
            <p:cNvPr id="60475" name="Line 57"/>
            <p:cNvSpPr>
              <a:spLocks noChangeShapeType="1"/>
            </p:cNvSpPr>
            <p:nvPr/>
          </p:nvSpPr>
          <p:spPr bwMode="auto">
            <a:xfrm flipH="1">
              <a:off x="1994" y="1937"/>
              <a:ext cx="91" cy="595"/>
            </a:xfrm>
            <a:prstGeom prst="line">
              <a:avLst/>
            </a:prstGeom>
            <a:noFill/>
            <a:ln w="9525">
              <a:solidFill>
                <a:schemeClr val="tx1"/>
              </a:solidFill>
              <a:round/>
              <a:headEnd/>
              <a:tailEnd/>
            </a:ln>
          </p:spPr>
          <p:txBody>
            <a:bodyPr/>
            <a:lstStyle/>
            <a:p>
              <a:endParaRPr lang="zh-CN" altLang="en-US"/>
            </a:p>
          </p:txBody>
        </p:sp>
        <p:sp>
          <p:nvSpPr>
            <p:cNvPr id="60476" name="Line 58"/>
            <p:cNvSpPr>
              <a:spLocks noChangeShapeType="1"/>
            </p:cNvSpPr>
            <p:nvPr/>
          </p:nvSpPr>
          <p:spPr bwMode="auto">
            <a:xfrm>
              <a:off x="1827" y="1452"/>
              <a:ext cx="0" cy="499"/>
            </a:xfrm>
            <a:prstGeom prst="line">
              <a:avLst/>
            </a:prstGeom>
            <a:noFill/>
            <a:ln w="9525">
              <a:solidFill>
                <a:schemeClr val="tx1"/>
              </a:solidFill>
              <a:prstDash val="dash"/>
              <a:round/>
              <a:headEnd/>
              <a:tailEnd/>
            </a:ln>
          </p:spPr>
          <p:txBody>
            <a:bodyPr/>
            <a:lstStyle/>
            <a:p>
              <a:endParaRPr lang="zh-CN" altLang="en-US"/>
            </a:p>
          </p:txBody>
        </p:sp>
        <p:sp>
          <p:nvSpPr>
            <p:cNvPr id="60477" name="Line 59"/>
            <p:cNvSpPr>
              <a:spLocks noChangeShapeType="1"/>
            </p:cNvSpPr>
            <p:nvPr/>
          </p:nvSpPr>
          <p:spPr bwMode="auto">
            <a:xfrm>
              <a:off x="1827" y="1905"/>
              <a:ext cx="0" cy="636"/>
            </a:xfrm>
            <a:prstGeom prst="line">
              <a:avLst/>
            </a:prstGeom>
            <a:noFill/>
            <a:ln w="9525">
              <a:solidFill>
                <a:schemeClr val="tx1"/>
              </a:solidFill>
              <a:prstDash val="dash"/>
              <a:round/>
              <a:headEnd/>
              <a:tailEnd/>
            </a:ln>
          </p:spPr>
          <p:txBody>
            <a:bodyPr/>
            <a:lstStyle/>
            <a:p>
              <a:endParaRPr lang="zh-CN" altLang="en-US"/>
            </a:p>
          </p:txBody>
        </p:sp>
        <p:sp>
          <p:nvSpPr>
            <p:cNvPr id="60478" name="Line 60"/>
            <p:cNvSpPr>
              <a:spLocks noChangeShapeType="1"/>
            </p:cNvSpPr>
            <p:nvPr/>
          </p:nvSpPr>
          <p:spPr bwMode="auto">
            <a:xfrm>
              <a:off x="1628" y="1951"/>
              <a:ext cx="3" cy="553"/>
            </a:xfrm>
            <a:prstGeom prst="line">
              <a:avLst/>
            </a:prstGeom>
            <a:noFill/>
            <a:ln w="9525">
              <a:solidFill>
                <a:schemeClr val="tx1"/>
              </a:solidFill>
              <a:prstDash val="dash"/>
              <a:round/>
              <a:headEnd/>
              <a:tailEnd/>
            </a:ln>
          </p:spPr>
          <p:txBody>
            <a:bodyPr/>
            <a:lstStyle/>
            <a:p>
              <a:endParaRPr lang="zh-CN" altLang="en-US"/>
            </a:p>
          </p:txBody>
        </p:sp>
        <p:sp>
          <p:nvSpPr>
            <p:cNvPr id="60479" name="Line 61"/>
            <p:cNvSpPr>
              <a:spLocks noChangeShapeType="1"/>
            </p:cNvSpPr>
            <p:nvPr/>
          </p:nvSpPr>
          <p:spPr bwMode="auto">
            <a:xfrm>
              <a:off x="1374" y="1942"/>
              <a:ext cx="82" cy="580"/>
            </a:xfrm>
            <a:prstGeom prst="line">
              <a:avLst/>
            </a:prstGeom>
            <a:noFill/>
            <a:ln w="9525">
              <a:solidFill>
                <a:schemeClr val="tx1"/>
              </a:solidFill>
              <a:round/>
              <a:headEnd/>
              <a:tailEnd/>
            </a:ln>
          </p:spPr>
          <p:txBody>
            <a:bodyPr/>
            <a:lstStyle/>
            <a:p>
              <a:endParaRPr lang="zh-CN" altLang="en-US"/>
            </a:p>
          </p:txBody>
        </p:sp>
        <p:sp>
          <p:nvSpPr>
            <p:cNvPr id="60480" name="Line 62"/>
            <p:cNvSpPr>
              <a:spLocks noChangeShapeType="1"/>
            </p:cNvSpPr>
            <p:nvPr/>
          </p:nvSpPr>
          <p:spPr bwMode="auto">
            <a:xfrm flipH="1">
              <a:off x="1274" y="1932"/>
              <a:ext cx="81" cy="591"/>
            </a:xfrm>
            <a:prstGeom prst="line">
              <a:avLst/>
            </a:prstGeom>
            <a:noFill/>
            <a:ln w="9525">
              <a:solidFill>
                <a:schemeClr val="tx1"/>
              </a:solidFill>
              <a:round/>
              <a:headEnd/>
              <a:tailEnd/>
            </a:ln>
          </p:spPr>
          <p:txBody>
            <a:bodyPr/>
            <a:lstStyle/>
            <a:p>
              <a:endParaRPr lang="zh-CN" altLang="en-US"/>
            </a:p>
          </p:txBody>
        </p:sp>
        <p:sp>
          <p:nvSpPr>
            <p:cNvPr id="60481" name="Line 63"/>
            <p:cNvSpPr>
              <a:spLocks noChangeShapeType="1"/>
            </p:cNvSpPr>
            <p:nvPr/>
          </p:nvSpPr>
          <p:spPr bwMode="auto">
            <a:xfrm>
              <a:off x="1519" y="1452"/>
              <a:ext cx="91" cy="453"/>
            </a:xfrm>
            <a:prstGeom prst="line">
              <a:avLst/>
            </a:prstGeom>
            <a:noFill/>
            <a:ln w="9525">
              <a:solidFill>
                <a:schemeClr val="tx1"/>
              </a:solidFill>
              <a:round/>
              <a:headEnd/>
              <a:tailEnd/>
            </a:ln>
          </p:spPr>
          <p:txBody>
            <a:bodyPr/>
            <a:lstStyle/>
            <a:p>
              <a:endParaRPr lang="zh-CN" altLang="en-US"/>
            </a:p>
          </p:txBody>
        </p:sp>
        <p:sp>
          <p:nvSpPr>
            <p:cNvPr id="60482" name="Line 64"/>
            <p:cNvSpPr>
              <a:spLocks noChangeShapeType="1"/>
            </p:cNvSpPr>
            <p:nvPr/>
          </p:nvSpPr>
          <p:spPr bwMode="auto">
            <a:xfrm flipH="1">
              <a:off x="1383" y="1452"/>
              <a:ext cx="136" cy="453"/>
            </a:xfrm>
            <a:prstGeom prst="line">
              <a:avLst/>
            </a:prstGeom>
            <a:noFill/>
            <a:ln w="9525">
              <a:solidFill>
                <a:schemeClr val="tx1"/>
              </a:solidFill>
              <a:round/>
              <a:headEnd/>
              <a:tailEnd/>
            </a:ln>
          </p:spPr>
          <p:txBody>
            <a:bodyPr/>
            <a:lstStyle/>
            <a:p>
              <a:endParaRPr lang="zh-CN" altLang="en-US"/>
            </a:p>
          </p:txBody>
        </p:sp>
        <p:sp>
          <p:nvSpPr>
            <p:cNvPr id="60483" name="Line 65"/>
            <p:cNvSpPr>
              <a:spLocks noChangeShapeType="1"/>
            </p:cNvSpPr>
            <p:nvPr/>
          </p:nvSpPr>
          <p:spPr bwMode="auto">
            <a:xfrm>
              <a:off x="1083" y="1905"/>
              <a:ext cx="0" cy="636"/>
            </a:xfrm>
            <a:prstGeom prst="line">
              <a:avLst/>
            </a:prstGeom>
            <a:noFill/>
            <a:ln w="9525">
              <a:solidFill>
                <a:schemeClr val="tx1"/>
              </a:solidFill>
              <a:prstDash val="dash"/>
              <a:round/>
              <a:headEnd/>
              <a:tailEnd/>
            </a:ln>
          </p:spPr>
          <p:txBody>
            <a:bodyPr/>
            <a:lstStyle/>
            <a:p>
              <a:endParaRPr lang="zh-CN" altLang="en-US"/>
            </a:p>
          </p:txBody>
        </p:sp>
        <p:sp>
          <p:nvSpPr>
            <p:cNvPr id="60484" name="Line 66"/>
            <p:cNvSpPr>
              <a:spLocks noChangeShapeType="1"/>
            </p:cNvSpPr>
            <p:nvPr/>
          </p:nvSpPr>
          <p:spPr bwMode="auto">
            <a:xfrm>
              <a:off x="866" y="1452"/>
              <a:ext cx="0" cy="499"/>
            </a:xfrm>
            <a:prstGeom prst="line">
              <a:avLst/>
            </a:prstGeom>
            <a:noFill/>
            <a:ln w="9525">
              <a:solidFill>
                <a:schemeClr val="tx1"/>
              </a:solidFill>
              <a:round/>
              <a:headEnd/>
              <a:tailEnd/>
            </a:ln>
          </p:spPr>
          <p:txBody>
            <a:bodyPr/>
            <a:lstStyle/>
            <a:p>
              <a:endParaRPr lang="zh-CN" altLang="en-US"/>
            </a:p>
          </p:txBody>
        </p:sp>
        <p:sp>
          <p:nvSpPr>
            <p:cNvPr id="60485" name="Line 67"/>
            <p:cNvSpPr>
              <a:spLocks noChangeShapeType="1"/>
            </p:cNvSpPr>
            <p:nvPr/>
          </p:nvSpPr>
          <p:spPr bwMode="auto">
            <a:xfrm>
              <a:off x="857" y="1461"/>
              <a:ext cx="236" cy="472"/>
            </a:xfrm>
            <a:prstGeom prst="line">
              <a:avLst/>
            </a:prstGeom>
            <a:noFill/>
            <a:ln w="9525">
              <a:solidFill>
                <a:schemeClr val="tx1"/>
              </a:solidFill>
              <a:round/>
              <a:headEnd/>
              <a:tailEnd/>
            </a:ln>
          </p:spPr>
          <p:txBody>
            <a:bodyPr/>
            <a:lstStyle/>
            <a:p>
              <a:endParaRPr lang="zh-CN" altLang="en-US"/>
            </a:p>
          </p:txBody>
        </p:sp>
        <p:sp>
          <p:nvSpPr>
            <p:cNvPr id="60486" name="Line 68"/>
            <p:cNvSpPr>
              <a:spLocks noChangeShapeType="1"/>
            </p:cNvSpPr>
            <p:nvPr/>
          </p:nvSpPr>
          <p:spPr bwMode="auto">
            <a:xfrm>
              <a:off x="857" y="1924"/>
              <a:ext cx="90" cy="590"/>
            </a:xfrm>
            <a:prstGeom prst="line">
              <a:avLst/>
            </a:prstGeom>
            <a:noFill/>
            <a:ln w="9525">
              <a:solidFill>
                <a:schemeClr val="tx1"/>
              </a:solidFill>
              <a:round/>
              <a:headEnd/>
              <a:tailEnd/>
            </a:ln>
          </p:spPr>
          <p:txBody>
            <a:bodyPr/>
            <a:lstStyle/>
            <a:p>
              <a:endParaRPr lang="zh-CN" altLang="en-US"/>
            </a:p>
          </p:txBody>
        </p:sp>
        <p:sp>
          <p:nvSpPr>
            <p:cNvPr id="60487" name="Line 69"/>
            <p:cNvSpPr>
              <a:spLocks noChangeShapeType="1"/>
            </p:cNvSpPr>
            <p:nvPr/>
          </p:nvSpPr>
          <p:spPr bwMode="auto">
            <a:xfrm flipH="1">
              <a:off x="721" y="1924"/>
              <a:ext cx="136" cy="590"/>
            </a:xfrm>
            <a:prstGeom prst="line">
              <a:avLst/>
            </a:prstGeom>
            <a:noFill/>
            <a:ln w="9525">
              <a:solidFill>
                <a:schemeClr val="tx1"/>
              </a:solidFill>
              <a:round/>
              <a:headEnd/>
              <a:tailEnd/>
            </a:ln>
          </p:spPr>
          <p:txBody>
            <a:bodyPr/>
            <a:lstStyle/>
            <a:p>
              <a:endParaRPr lang="zh-CN" altLang="en-US"/>
            </a:p>
          </p:txBody>
        </p:sp>
        <p:sp>
          <p:nvSpPr>
            <p:cNvPr id="60488" name="Line 70"/>
            <p:cNvSpPr>
              <a:spLocks noChangeShapeType="1"/>
            </p:cNvSpPr>
            <p:nvPr/>
          </p:nvSpPr>
          <p:spPr bwMode="auto">
            <a:xfrm>
              <a:off x="358" y="1905"/>
              <a:ext cx="0" cy="636"/>
            </a:xfrm>
            <a:prstGeom prst="line">
              <a:avLst/>
            </a:prstGeom>
            <a:noFill/>
            <a:ln w="9525">
              <a:solidFill>
                <a:schemeClr val="tx1"/>
              </a:solidFill>
              <a:round/>
              <a:headEnd/>
              <a:tailEnd/>
            </a:ln>
          </p:spPr>
          <p:txBody>
            <a:bodyPr/>
            <a:lstStyle/>
            <a:p>
              <a:endParaRPr lang="zh-CN" altLang="en-US"/>
            </a:p>
          </p:txBody>
        </p:sp>
        <p:sp>
          <p:nvSpPr>
            <p:cNvPr id="60489" name="Line 71"/>
            <p:cNvSpPr>
              <a:spLocks noChangeShapeType="1"/>
            </p:cNvSpPr>
            <p:nvPr/>
          </p:nvSpPr>
          <p:spPr bwMode="auto">
            <a:xfrm flipH="1">
              <a:off x="130" y="1923"/>
              <a:ext cx="228" cy="609"/>
            </a:xfrm>
            <a:prstGeom prst="line">
              <a:avLst/>
            </a:prstGeom>
            <a:noFill/>
            <a:ln w="9525">
              <a:solidFill>
                <a:schemeClr val="tx1"/>
              </a:solidFill>
              <a:round/>
              <a:headEnd/>
              <a:tailEnd/>
            </a:ln>
          </p:spPr>
          <p:txBody>
            <a:bodyPr/>
            <a:lstStyle/>
            <a:p>
              <a:endParaRPr lang="zh-CN" altLang="en-US"/>
            </a:p>
          </p:txBody>
        </p:sp>
        <p:sp>
          <p:nvSpPr>
            <p:cNvPr id="60490" name="Line 72"/>
            <p:cNvSpPr>
              <a:spLocks noChangeShapeType="1"/>
            </p:cNvSpPr>
            <p:nvPr/>
          </p:nvSpPr>
          <p:spPr bwMode="auto">
            <a:xfrm>
              <a:off x="358" y="1914"/>
              <a:ext cx="190" cy="590"/>
            </a:xfrm>
            <a:prstGeom prst="line">
              <a:avLst/>
            </a:prstGeom>
            <a:noFill/>
            <a:ln w="9525">
              <a:solidFill>
                <a:schemeClr val="tx1"/>
              </a:solidFill>
              <a:round/>
              <a:headEnd/>
              <a:tailEnd/>
            </a:ln>
          </p:spPr>
          <p:txBody>
            <a:bodyPr/>
            <a:lstStyle/>
            <a:p>
              <a:endParaRPr lang="zh-CN" altLang="en-US"/>
            </a:p>
          </p:txBody>
        </p:sp>
        <p:sp>
          <p:nvSpPr>
            <p:cNvPr id="60491" name="Line 73"/>
            <p:cNvSpPr>
              <a:spLocks noChangeShapeType="1"/>
            </p:cNvSpPr>
            <p:nvPr/>
          </p:nvSpPr>
          <p:spPr bwMode="auto">
            <a:xfrm flipV="1">
              <a:off x="385" y="1471"/>
              <a:ext cx="475" cy="434"/>
            </a:xfrm>
            <a:prstGeom prst="line">
              <a:avLst/>
            </a:prstGeom>
            <a:noFill/>
            <a:ln w="9525">
              <a:solidFill>
                <a:schemeClr val="tx1"/>
              </a:solidFill>
              <a:round/>
              <a:headEnd/>
              <a:tailEnd/>
            </a:ln>
          </p:spPr>
          <p:txBody>
            <a:bodyPr/>
            <a:lstStyle/>
            <a:p>
              <a:endParaRPr lang="zh-CN" altLang="en-US"/>
            </a:p>
          </p:txBody>
        </p:sp>
      </p:grpSp>
      <p:sp>
        <p:nvSpPr>
          <p:cNvPr id="60420" name="Text Box 74"/>
          <p:cNvSpPr txBox="1">
            <a:spLocks noChangeArrowheads="1"/>
          </p:cNvSpPr>
          <p:nvPr/>
        </p:nvSpPr>
        <p:spPr bwMode="auto">
          <a:xfrm>
            <a:off x="2063750" y="1196976"/>
            <a:ext cx="3887788" cy="830997"/>
          </a:xfrm>
          <a:prstGeom prst="rect">
            <a:avLst/>
          </a:prstGeom>
          <a:noFill/>
          <a:ln w="9525">
            <a:noFill/>
            <a:miter lim="800000"/>
            <a:headEnd/>
            <a:tailEnd/>
          </a:ln>
        </p:spPr>
        <p:txBody>
          <a:bodyPr>
            <a:spAutoFit/>
          </a:bodyPr>
          <a:lstStyle/>
          <a:p>
            <a:pPr>
              <a:spcBef>
                <a:spcPct val="50000"/>
              </a:spcBef>
            </a:pPr>
            <a:r>
              <a:rPr lang="zh-CN" altLang="en-US" sz="2400" b="1" dirty="0">
                <a:latin typeface="楷体_GB2312" pitchFamily="49" charset="-122"/>
                <a:ea typeface="楷体_GB2312" pitchFamily="49" charset="-122"/>
              </a:rPr>
              <a:t>搜索过程是从上至下、从右至左进行。</a:t>
            </a:r>
            <a:endParaRPr lang="en-US" altLang="zh-CN" sz="2400" b="1" dirty="0">
              <a:latin typeface="楷体_GB2312" pitchFamily="49" charset="-122"/>
              <a:ea typeface="楷体_GB2312" pitchFamily="49" charset="-122"/>
            </a:endParaRPr>
          </a:p>
        </p:txBody>
      </p:sp>
      <p:sp>
        <p:nvSpPr>
          <p:cNvPr id="60421" name="Text Box 75"/>
          <p:cNvSpPr txBox="1">
            <a:spLocks noChangeArrowheads="1"/>
          </p:cNvSpPr>
          <p:nvPr/>
        </p:nvSpPr>
        <p:spPr bwMode="auto">
          <a:xfrm>
            <a:off x="2063750" y="2627313"/>
            <a:ext cx="4319588" cy="2677656"/>
          </a:xfrm>
          <a:prstGeom prst="rect">
            <a:avLst/>
          </a:prstGeom>
          <a:noFill/>
          <a:ln w="9525">
            <a:noFill/>
            <a:miter lim="800000"/>
            <a:headEnd/>
            <a:tailEnd/>
          </a:ln>
        </p:spPr>
        <p:txBody>
          <a:bodyPr>
            <a:spAutoFit/>
          </a:bodyPr>
          <a:lstStyle/>
          <a:p>
            <a:pPr>
              <a:spcBef>
                <a:spcPct val="50000"/>
              </a:spcBef>
            </a:pPr>
            <a:r>
              <a:rPr lang="zh-CN" altLang="en-US" sz="2400" b="1" dirty="0">
                <a:latin typeface="楷体_GB2312" pitchFamily="49" charset="-122"/>
                <a:ea typeface="楷体_GB2312" pitchFamily="49" charset="-122"/>
              </a:rPr>
              <a:t>四个步骤：</a:t>
            </a:r>
          </a:p>
          <a:p>
            <a:pPr>
              <a:spcBef>
                <a:spcPct val="50000"/>
              </a:spcBef>
            </a:pP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、向下搜索</a:t>
            </a:r>
          </a:p>
          <a:p>
            <a:pPr>
              <a:spcBef>
                <a:spcPct val="50000"/>
              </a:spcBef>
            </a:pP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、更新界值</a:t>
            </a:r>
          </a:p>
          <a:p>
            <a:pPr>
              <a:spcBef>
                <a:spcPct val="50000"/>
              </a:spcBef>
            </a:pPr>
            <a:r>
              <a:rPr lang="en-US" altLang="zh-CN" sz="2400" b="1" dirty="0">
                <a:latin typeface="楷体_GB2312" pitchFamily="49" charset="-122"/>
                <a:ea typeface="楷体_GB2312" pitchFamily="49" charset="-122"/>
              </a:rPr>
              <a:t>3</a:t>
            </a:r>
            <a:r>
              <a:rPr lang="zh-CN" altLang="en-US" sz="2400" b="1" dirty="0">
                <a:latin typeface="楷体_GB2312" pitchFamily="49" charset="-122"/>
                <a:ea typeface="楷体_GB2312" pitchFamily="49" charset="-122"/>
              </a:rPr>
              <a:t>、向上回溯</a:t>
            </a:r>
          </a:p>
          <a:p>
            <a:pPr>
              <a:spcBef>
                <a:spcPct val="50000"/>
              </a:spcBef>
            </a:pPr>
            <a:r>
              <a:rPr lang="en-US" altLang="zh-CN" sz="2400" b="1" dirty="0">
                <a:latin typeface="楷体_GB2312" pitchFamily="49" charset="-122"/>
                <a:ea typeface="楷体_GB2312" pitchFamily="49" charset="-122"/>
              </a:rPr>
              <a:t>4</a:t>
            </a:r>
            <a:r>
              <a:rPr lang="zh-CN" altLang="en-US" sz="2400" b="1" dirty="0">
                <a:latin typeface="楷体_GB2312" pitchFamily="49" charset="-122"/>
                <a:ea typeface="楷体_GB2312" pitchFamily="49" charset="-122"/>
              </a:rPr>
              <a:t>、停止回溯再向下搜索</a:t>
            </a:r>
          </a:p>
        </p:txBody>
      </p:sp>
      <p:sp>
        <p:nvSpPr>
          <p:cNvPr id="76" name="灯片编号占位符 75"/>
          <p:cNvSpPr>
            <a:spLocks noGrp="1"/>
          </p:cNvSpPr>
          <p:nvPr>
            <p:ph type="sldNum" sz="quarter" idx="11"/>
          </p:nvPr>
        </p:nvSpPr>
        <p:spPr/>
        <p:txBody>
          <a:bodyPr/>
          <a:lstStyle/>
          <a:p>
            <a:pPr>
              <a:defRPr/>
            </a:pPr>
            <a:fld id="{31E287EE-1289-4991-82CE-EFE584F53F4F}" type="slidenum">
              <a:rPr lang="en-US" altLang="zh-CN" smtClean="0"/>
              <a:pPr>
                <a:defRPr/>
              </a:pPr>
              <a:t>40</a:t>
            </a:fld>
            <a:endParaRPr lang="en-US" altLang="zh-CN" dirty="0"/>
          </a:p>
        </p:txBody>
      </p:sp>
      <p:sp>
        <p:nvSpPr>
          <p:cNvPr id="78" name="Text Box 4"/>
          <p:cNvSpPr txBox="1">
            <a:spLocks noChangeArrowheads="1"/>
          </p:cNvSpPr>
          <p:nvPr/>
        </p:nvSpPr>
        <p:spPr bwMode="auto">
          <a:xfrm>
            <a:off x="7895604" y="260649"/>
            <a:ext cx="1728788" cy="461665"/>
          </a:xfrm>
          <a:prstGeom prst="rect">
            <a:avLst/>
          </a:prstGeom>
          <a:noFill/>
          <a:ln w="9525">
            <a:noFill/>
            <a:miter lim="800000"/>
            <a:headEnd/>
            <a:tailEnd/>
          </a:ln>
        </p:spPr>
        <p:txBody>
          <a:bodyPr>
            <a:spAutoFit/>
          </a:bodyPr>
          <a:lstStyle/>
          <a:p>
            <a:pPr>
              <a:spcBef>
                <a:spcPct val="50000"/>
              </a:spcBef>
            </a:pPr>
            <a:r>
              <a:rPr lang="en-US" altLang="zh-CN" sz="2400" b="1" dirty="0"/>
              <a:t>BAB</a:t>
            </a:r>
            <a:r>
              <a:rPr lang="zh-CN" altLang="en-US" sz="2400" b="1" dirty="0"/>
              <a:t>算法</a:t>
            </a:r>
          </a:p>
        </p:txBody>
      </p:sp>
      <p:sp>
        <p:nvSpPr>
          <p:cNvPr id="79" name="标题 1"/>
          <p:cNvSpPr>
            <a:spLocks noGrp="1"/>
          </p:cNvSpPr>
          <p:nvPr>
            <p:ph type="title"/>
          </p:nvPr>
        </p:nvSpPr>
        <p:spPr>
          <a:xfrm>
            <a:off x="1828800" y="152401"/>
            <a:ext cx="6172200" cy="563563"/>
          </a:xfrm>
        </p:spPr>
        <p:txBody>
          <a:bodyPr/>
          <a:lstStyle/>
          <a:p>
            <a:r>
              <a:rPr lang="en-US" altLang="zh-CN" sz="2800" dirty="0" smtClean="0"/>
              <a:t>5.2 </a:t>
            </a:r>
            <a:r>
              <a:rPr lang="zh-CN" altLang="en-US" sz="2800" dirty="0"/>
              <a:t>特征选择的最优搜索方法</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5951538" y="1412875"/>
            <a:ext cx="4392612" cy="2622550"/>
            <a:chOff x="113" y="890"/>
            <a:chExt cx="2767" cy="1652"/>
          </a:xfrm>
        </p:grpSpPr>
        <p:sp>
          <p:nvSpPr>
            <p:cNvPr id="61449" name="Oval 5"/>
            <p:cNvSpPr>
              <a:spLocks noChangeArrowheads="1"/>
            </p:cNvSpPr>
            <p:nvPr/>
          </p:nvSpPr>
          <p:spPr bwMode="auto">
            <a:xfrm>
              <a:off x="1945" y="890"/>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50" name="Oval 6"/>
            <p:cNvSpPr>
              <a:spLocks noChangeArrowheads="1"/>
            </p:cNvSpPr>
            <p:nvPr/>
          </p:nvSpPr>
          <p:spPr bwMode="auto">
            <a:xfrm>
              <a:off x="1292" y="1180"/>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51" name="Oval 7"/>
            <p:cNvSpPr>
              <a:spLocks noChangeArrowheads="1"/>
            </p:cNvSpPr>
            <p:nvPr/>
          </p:nvSpPr>
          <p:spPr bwMode="auto">
            <a:xfrm>
              <a:off x="2362" y="1180"/>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52" name="Oval 8"/>
            <p:cNvSpPr>
              <a:spLocks noChangeArrowheads="1"/>
            </p:cNvSpPr>
            <p:nvPr/>
          </p:nvSpPr>
          <p:spPr bwMode="auto">
            <a:xfrm>
              <a:off x="2608" y="1180"/>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53" name="Oval 9"/>
            <p:cNvSpPr>
              <a:spLocks noChangeArrowheads="1"/>
            </p:cNvSpPr>
            <p:nvPr/>
          </p:nvSpPr>
          <p:spPr bwMode="auto">
            <a:xfrm>
              <a:off x="838" y="1451"/>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54" name="Oval 10"/>
            <p:cNvSpPr>
              <a:spLocks noChangeArrowheads="1"/>
            </p:cNvSpPr>
            <p:nvPr/>
          </p:nvSpPr>
          <p:spPr bwMode="auto">
            <a:xfrm>
              <a:off x="1791" y="1452"/>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55" name="Oval 11"/>
            <p:cNvSpPr>
              <a:spLocks noChangeArrowheads="1"/>
            </p:cNvSpPr>
            <p:nvPr/>
          </p:nvSpPr>
          <p:spPr bwMode="auto">
            <a:xfrm>
              <a:off x="2607" y="1451"/>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56" name="Oval 12"/>
            <p:cNvSpPr>
              <a:spLocks noChangeArrowheads="1"/>
            </p:cNvSpPr>
            <p:nvPr/>
          </p:nvSpPr>
          <p:spPr bwMode="auto">
            <a:xfrm>
              <a:off x="1482" y="1452"/>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57" name="Oval 13"/>
            <p:cNvSpPr>
              <a:spLocks noChangeArrowheads="1"/>
            </p:cNvSpPr>
            <p:nvPr/>
          </p:nvSpPr>
          <p:spPr bwMode="auto">
            <a:xfrm>
              <a:off x="2153" y="1452"/>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58" name="Oval 14"/>
            <p:cNvSpPr>
              <a:spLocks noChangeArrowheads="1"/>
            </p:cNvSpPr>
            <p:nvPr/>
          </p:nvSpPr>
          <p:spPr bwMode="auto">
            <a:xfrm>
              <a:off x="2834" y="1452"/>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59" name="Oval 15"/>
            <p:cNvSpPr>
              <a:spLocks noChangeArrowheads="1"/>
            </p:cNvSpPr>
            <p:nvPr/>
          </p:nvSpPr>
          <p:spPr bwMode="auto">
            <a:xfrm>
              <a:off x="339" y="190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60" name="Oval 16"/>
            <p:cNvSpPr>
              <a:spLocks noChangeArrowheads="1"/>
            </p:cNvSpPr>
            <p:nvPr/>
          </p:nvSpPr>
          <p:spPr bwMode="auto">
            <a:xfrm>
              <a:off x="1337" y="190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61" name="Oval 17"/>
            <p:cNvSpPr>
              <a:spLocks noChangeArrowheads="1"/>
            </p:cNvSpPr>
            <p:nvPr/>
          </p:nvSpPr>
          <p:spPr bwMode="auto">
            <a:xfrm>
              <a:off x="2408" y="190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62" name="Oval 18"/>
            <p:cNvSpPr>
              <a:spLocks noChangeArrowheads="1"/>
            </p:cNvSpPr>
            <p:nvPr/>
          </p:nvSpPr>
          <p:spPr bwMode="auto">
            <a:xfrm>
              <a:off x="839" y="190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63" name="Oval 19"/>
            <p:cNvSpPr>
              <a:spLocks noChangeArrowheads="1"/>
            </p:cNvSpPr>
            <p:nvPr/>
          </p:nvSpPr>
          <p:spPr bwMode="auto">
            <a:xfrm>
              <a:off x="1791" y="190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64" name="Oval 20"/>
            <p:cNvSpPr>
              <a:spLocks noChangeArrowheads="1"/>
            </p:cNvSpPr>
            <p:nvPr/>
          </p:nvSpPr>
          <p:spPr bwMode="auto">
            <a:xfrm>
              <a:off x="2834" y="190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65" name="Oval 21"/>
            <p:cNvSpPr>
              <a:spLocks noChangeArrowheads="1"/>
            </p:cNvSpPr>
            <p:nvPr/>
          </p:nvSpPr>
          <p:spPr bwMode="auto">
            <a:xfrm>
              <a:off x="1609" y="190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66" name="Oval 22"/>
            <p:cNvSpPr>
              <a:spLocks noChangeArrowheads="1"/>
            </p:cNvSpPr>
            <p:nvPr/>
          </p:nvSpPr>
          <p:spPr bwMode="auto">
            <a:xfrm>
              <a:off x="2607" y="190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67" name="Oval 23"/>
            <p:cNvSpPr>
              <a:spLocks noChangeArrowheads="1"/>
            </p:cNvSpPr>
            <p:nvPr/>
          </p:nvSpPr>
          <p:spPr bwMode="auto">
            <a:xfrm>
              <a:off x="1065" y="190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68" name="Oval 24"/>
            <p:cNvSpPr>
              <a:spLocks noChangeArrowheads="1"/>
            </p:cNvSpPr>
            <p:nvPr/>
          </p:nvSpPr>
          <p:spPr bwMode="auto">
            <a:xfrm>
              <a:off x="2063" y="190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69" name="Line 25"/>
            <p:cNvSpPr>
              <a:spLocks noChangeShapeType="1"/>
            </p:cNvSpPr>
            <p:nvPr/>
          </p:nvSpPr>
          <p:spPr bwMode="auto">
            <a:xfrm flipH="1">
              <a:off x="1338" y="908"/>
              <a:ext cx="635" cy="272"/>
            </a:xfrm>
            <a:prstGeom prst="line">
              <a:avLst/>
            </a:prstGeom>
            <a:noFill/>
            <a:ln w="9525">
              <a:solidFill>
                <a:schemeClr val="tx1"/>
              </a:solidFill>
              <a:round/>
              <a:headEnd/>
              <a:tailEnd/>
            </a:ln>
          </p:spPr>
          <p:txBody>
            <a:bodyPr/>
            <a:lstStyle/>
            <a:p>
              <a:endParaRPr lang="zh-CN" altLang="en-US"/>
            </a:p>
          </p:txBody>
        </p:sp>
        <p:sp>
          <p:nvSpPr>
            <p:cNvPr id="61470" name="Line 26"/>
            <p:cNvSpPr>
              <a:spLocks noChangeShapeType="1"/>
            </p:cNvSpPr>
            <p:nvPr/>
          </p:nvSpPr>
          <p:spPr bwMode="auto">
            <a:xfrm>
              <a:off x="1973" y="908"/>
              <a:ext cx="428" cy="317"/>
            </a:xfrm>
            <a:prstGeom prst="line">
              <a:avLst/>
            </a:prstGeom>
            <a:noFill/>
            <a:ln w="9525">
              <a:solidFill>
                <a:schemeClr val="tx1"/>
              </a:solidFill>
              <a:round/>
              <a:headEnd/>
              <a:tailEnd/>
            </a:ln>
          </p:spPr>
          <p:txBody>
            <a:bodyPr/>
            <a:lstStyle/>
            <a:p>
              <a:endParaRPr lang="zh-CN" altLang="en-US"/>
            </a:p>
          </p:txBody>
        </p:sp>
        <p:sp>
          <p:nvSpPr>
            <p:cNvPr id="61471" name="Line 27"/>
            <p:cNvSpPr>
              <a:spLocks noChangeShapeType="1"/>
            </p:cNvSpPr>
            <p:nvPr/>
          </p:nvSpPr>
          <p:spPr bwMode="auto">
            <a:xfrm flipH="1" flipV="1">
              <a:off x="1973" y="909"/>
              <a:ext cx="679" cy="307"/>
            </a:xfrm>
            <a:prstGeom prst="line">
              <a:avLst/>
            </a:prstGeom>
            <a:noFill/>
            <a:ln w="9525">
              <a:solidFill>
                <a:schemeClr val="tx1"/>
              </a:solidFill>
              <a:round/>
              <a:headEnd/>
              <a:tailEnd/>
            </a:ln>
          </p:spPr>
          <p:txBody>
            <a:bodyPr/>
            <a:lstStyle/>
            <a:p>
              <a:endParaRPr lang="zh-CN" altLang="en-US"/>
            </a:p>
          </p:txBody>
        </p:sp>
        <p:sp>
          <p:nvSpPr>
            <p:cNvPr id="61472" name="Line 28"/>
            <p:cNvSpPr>
              <a:spLocks noChangeShapeType="1"/>
            </p:cNvSpPr>
            <p:nvPr/>
          </p:nvSpPr>
          <p:spPr bwMode="auto">
            <a:xfrm>
              <a:off x="2634" y="1206"/>
              <a:ext cx="201" cy="274"/>
            </a:xfrm>
            <a:prstGeom prst="line">
              <a:avLst/>
            </a:prstGeom>
            <a:noFill/>
            <a:ln w="9525">
              <a:solidFill>
                <a:schemeClr val="tx1"/>
              </a:solidFill>
              <a:prstDash val="dash"/>
              <a:round/>
              <a:headEnd/>
              <a:tailEnd/>
            </a:ln>
          </p:spPr>
          <p:txBody>
            <a:bodyPr/>
            <a:lstStyle/>
            <a:p>
              <a:endParaRPr lang="zh-CN" altLang="en-US"/>
            </a:p>
          </p:txBody>
        </p:sp>
        <p:sp>
          <p:nvSpPr>
            <p:cNvPr id="61473" name="Line 29"/>
            <p:cNvSpPr>
              <a:spLocks noChangeShapeType="1"/>
            </p:cNvSpPr>
            <p:nvPr/>
          </p:nvSpPr>
          <p:spPr bwMode="auto">
            <a:xfrm>
              <a:off x="2388" y="1215"/>
              <a:ext cx="228" cy="274"/>
            </a:xfrm>
            <a:prstGeom prst="line">
              <a:avLst/>
            </a:prstGeom>
            <a:noFill/>
            <a:ln w="9525">
              <a:solidFill>
                <a:schemeClr val="tx1"/>
              </a:solidFill>
              <a:round/>
              <a:headEnd/>
              <a:tailEnd/>
            </a:ln>
          </p:spPr>
          <p:txBody>
            <a:bodyPr/>
            <a:lstStyle/>
            <a:p>
              <a:endParaRPr lang="zh-CN" altLang="en-US"/>
            </a:p>
          </p:txBody>
        </p:sp>
        <p:sp>
          <p:nvSpPr>
            <p:cNvPr id="61474" name="Line 30"/>
            <p:cNvSpPr>
              <a:spLocks noChangeShapeType="1"/>
            </p:cNvSpPr>
            <p:nvPr/>
          </p:nvSpPr>
          <p:spPr bwMode="auto">
            <a:xfrm flipH="1">
              <a:off x="2168" y="1198"/>
              <a:ext cx="214" cy="282"/>
            </a:xfrm>
            <a:prstGeom prst="line">
              <a:avLst/>
            </a:prstGeom>
            <a:noFill/>
            <a:ln w="9525">
              <a:solidFill>
                <a:schemeClr val="tx1"/>
              </a:solidFill>
              <a:round/>
              <a:headEnd/>
              <a:tailEnd/>
            </a:ln>
          </p:spPr>
          <p:txBody>
            <a:bodyPr/>
            <a:lstStyle/>
            <a:p>
              <a:endParaRPr lang="zh-CN" altLang="en-US"/>
            </a:p>
          </p:txBody>
        </p:sp>
        <p:sp>
          <p:nvSpPr>
            <p:cNvPr id="61475" name="Line 31"/>
            <p:cNvSpPr>
              <a:spLocks noChangeShapeType="1"/>
            </p:cNvSpPr>
            <p:nvPr/>
          </p:nvSpPr>
          <p:spPr bwMode="auto">
            <a:xfrm>
              <a:off x="1308" y="1206"/>
              <a:ext cx="522" cy="274"/>
            </a:xfrm>
            <a:prstGeom prst="line">
              <a:avLst/>
            </a:prstGeom>
            <a:noFill/>
            <a:ln w="9525">
              <a:solidFill>
                <a:schemeClr val="tx1"/>
              </a:solidFill>
              <a:round/>
              <a:headEnd/>
              <a:tailEnd/>
            </a:ln>
          </p:spPr>
          <p:txBody>
            <a:bodyPr/>
            <a:lstStyle/>
            <a:p>
              <a:endParaRPr lang="zh-CN" altLang="en-US"/>
            </a:p>
          </p:txBody>
        </p:sp>
        <p:sp>
          <p:nvSpPr>
            <p:cNvPr id="61476" name="Line 32"/>
            <p:cNvSpPr>
              <a:spLocks noChangeShapeType="1"/>
            </p:cNvSpPr>
            <p:nvPr/>
          </p:nvSpPr>
          <p:spPr bwMode="auto">
            <a:xfrm>
              <a:off x="1311" y="1207"/>
              <a:ext cx="216" cy="310"/>
            </a:xfrm>
            <a:prstGeom prst="line">
              <a:avLst/>
            </a:prstGeom>
            <a:noFill/>
            <a:ln w="9525">
              <a:solidFill>
                <a:schemeClr val="tx1"/>
              </a:solidFill>
              <a:round/>
              <a:headEnd/>
              <a:tailEnd/>
            </a:ln>
          </p:spPr>
          <p:txBody>
            <a:bodyPr/>
            <a:lstStyle/>
            <a:p>
              <a:endParaRPr lang="zh-CN" altLang="en-US"/>
            </a:p>
          </p:txBody>
        </p:sp>
        <p:sp>
          <p:nvSpPr>
            <p:cNvPr id="61477" name="Line 33"/>
            <p:cNvSpPr>
              <a:spLocks noChangeShapeType="1"/>
            </p:cNvSpPr>
            <p:nvPr/>
          </p:nvSpPr>
          <p:spPr bwMode="auto">
            <a:xfrm flipH="1">
              <a:off x="851" y="1199"/>
              <a:ext cx="450" cy="280"/>
            </a:xfrm>
            <a:prstGeom prst="line">
              <a:avLst/>
            </a:prstGeom>
            <a:noFill/>
            <a:ln w="9525">
              <a:solidFill>
                <a:schemeClr val="tx1"/>
              </a:solidFill>
              <a:round/>
              <a:headEnd/>
              <a:tailEnd/>
            </a:ln>
          </p:spPr>
          <p:txBody>
            <a:bodyPr/>
            <a:lstStyle/>
            <a:p>
              <a:endParaRPr lang="zh-CN" altLang="en-US"/>
            </a:p>
          </p:txBody>
        </p:sp>
        <p:sp>
          <p:nvSpPr>
            <p:cNvPr id="61478" name="Line 34"/>
            <p:cNvSpPr>
              <a:spLocks noChangeShapeType="1"/>
            </p:cNvSpPr>
            <p:nvPr/>
          </p:nvSpPr>
          <p:spPr bwMode="auto">
            <a:xfrm>
              <a:off x="2862" y="1454"/>
              <a:ext cx="1" cy="506"/>
            </a:xfrm>
            <a:prstGeom prst="line">
              <a:avLst/>
            </a:prstGeom>
            <a:noFill/>
            <a:ln w="9525">
              <a:solidFill>
                <a:schemeClr val="tx1"/>
              </a:solidFill>
              <a:prstDash val="dash"/>
              <a:round/>
              <a:headEnd/>
              <a:tailEnd/>
            </a:ln>
          </p:spPr>
          <p:txBody>
            <a:bodyPr/>
            <a:lstStyle/>
            <a:p>
              <a:endParaRPr lang="zh-CN" altLang="en-US"/>
            </a:p>
          </p:txBody>
        </p:sp>
        <p:sp>
          <p:nvSpPr>
            <p:cNvPr id="61479" name="Oval 35"/>
            <p:cNvSpPr>
              <a:spLocks noChangeArrowheads="1"/>
            </p:cNvSpPr>
            <p:nvPr/>
          </p:nvSpPr>
          <p:spPr bwMode="auto">
            <a:xfrm>
              <a:off x="113" y="2494"/>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80" name="Oval 36"/>
            <p:cNvSpPr>
              <a:spLocks noChangeArrowheads="1"/>
            </p:cNvSpPr>
            <p:nvPr/>
          </p:nvSpPr>
          <p:spPr bwMode="auto">
            <a:xfrm>
              <a:off x="919" y="2494"/>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81" name="Oval 37"/>
            <p:cNvSpPr>
              <a:spLocks noChangeArrowheads="1"/>
            </p:cNvSpPr>
            <p:nvPr/>
          </p:nvSpPr>
          <p:spPr bwMode="auto">
            <a:xfrm>
              <a:off x="1972" y="2494"/>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82" name="Oval 38"/>
            <p:cNvSpPr>
              <a:spLocks noChangeArrowheads="1"/>
            </p:cNvSpPr>
            <p:nvPr/>
          </p:nvSpPr>
          <p:spPr bwMode="auto">
            <a:xfrm>
              <a:off x="521" y="249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83" name="Oval 39"/>
            <p:cNvSpPr>
              <a:spLocks noChangeArrowheads="1"/>
            </p:cNvSpPr>
            <p:nvPr/>
          </p:nvSpPr>
          <p:spPr bwMode="auto">
            <a:xfrm>
              <a:off x="1427" y="249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84" name="Oval 40"/>
            <p:cNvSpPr>
              <a:spLocks noChangeArrowheads="1"/>
            </p:cNvSpPr>
            <p:nvPr/>
          </p:nvSpPr>
          <p:spPr bwMode="auto">
            <a:xfrm>
              <a:off x="2834" y="249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85" name="Oval 41"/>
            <p:cNvSpPr>
              <a:spLocks noChangeArrowheads="1"/>
            </p:cNvSpPr>
            <p:nvPr/>
          </p:nvSpPr>
          <p:spPr bwMode="auto">
            <a:xfrm>
              <a:off x="339" y="2494"/>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86" name="Oval 42"/>
            <p:cNvSpPr>
              <a:spLocks noChangeArrowheads="1"/>
            </p:cNvSpPr>
            <p:nvPr/>
          </p:nvSpPr>
          <p:spPr bwMode="auto">
            <a:xfrm>
              <a:off x="2426" y="2494"/>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87" name="Oval 43"/>
            <p:cNvSpPr>
              <a:spLocks noChangeArrowheads="1"/>
            </p:cNvSpPr>
            <p:nvPr/>
          </p:nvSpPr>
          <p:spPr bwMode="auto">
            <a:xfrm>
              <a:off x="702" y="249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88" name="Oval 44"/>
            <p:cNvSpPr>
              <a:spLocks noChangeArrowheads="1"/>
            </p:cNvSpPr>
            <p:nvPr/>
          </p:nvSpPr>
          <p:spPr bwMode="auto">
            <a:xfrm>
              <a:off x="1609" y="249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89" name="Oval 45"/>
            <p:cNvSpPr>
              <a:spLocks noChangeArrowheads="1"/>
            </p:cNvSpPr>
            <p:nvPr/>
          </p:nvSpPr>
          <p:spPr bwMode="auto">
            <a:xfrm>
              <a:off x="1064" y="249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90" name="Oval 46"/>
            <p:cNvSpPr>
              <a:spLocks noChangeArrowheads="1"/>
            </p:cNvSpPr>
            <p:nvPr/>
          </p:nvSpPr>
          <p:spPr bwMode="auto">
            <a:xfrm>
              <a:off x="2634" y="249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91" name="Oval 47"/>
            <p:cNvSpPr>
              <a:spLocks noChangeArrowheads="1"/>
            </p:cNvSpPr>
            <p:nvPr/>
          </p:nvSpPr>
          <p:spPr bwMode="auto">
            <a:xfrm>
              <a:off x="1791" y="249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92" name="Oval 48"/>
            <p:cNvSpPr>
              <a:spLocks noChangeArrowheads="1"/>
            </p:cNvSpPr>
            <p:nvPr/>
          </p:nvSpPr>
          <p:spPr bwMode="auto">
            <a:xfrm>
              <a:off x="1245" y="249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93" name="Oval 49"/>
            <p:cNvSpPr>
              <a:spLocks noChangeArrowheads="1"/>
            </p:cNvSpPr>
            <p:nvPr/>
          </p:nvSpPr>
          <p:spPr bwMode="auto">
            <a:xfrm>
              <a:off x="2199" y="249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1494" name="Line 50"/>
            <p:cNvSpPr>
              <a:spLocks noChangeShapeType="1"/>
            </p:cNvSpPr>
            <p:nvPr/>
          </p:nvSpPr>
          <p:spPr bwMode="auto">
            <a:xfrm>
              <a:off x="2854" y="1928"/>
              <a:ext cx="9" cy="594"/>
            </a:xfrm>
            <a:prstGeom prst="line">
              <a:avLst/>
            </a:prstGeom>
            <a:noFill/>
            <a:ln w="9525">
              <a:solidFill>
                <a:schemeClr val="tx1"/>
              </a:solidFill>
              <a:prstDash val="dash"/>
              <a:round/>
              <a:headEnd/>
              <a:tailEnd/>
            </a:ln>
          </p:spPr>
          <p:txBody>
            <a:bodyPr/>
            <a:lstStyle/>
            <a:p>
              <a:endParaRPr lang="zh-CN" altLang="en-US"/>
            </a:p>
          </p:txBody>
        </p:sp>
        <p:sp>
          <p:nvSpPr>
            <p:cNvPr id="61495" name="Line 51"/>
            <p:cNvSpPr>
              <a:spLocks noChangeShapeType="1"/>
            </p:cNvSpPr>
            <p:nvPr/>
          </p:nvSpPr>
          <p:spPr bwMode="auto">
            <a:xfrm>
              <a:off x="2621" y="1473"/>
              <a:ext cx="22" cy="474"/>
            </a:xfrm>
            <a:prstGeom prst="line">
              <a:avLst/>
            </a:prstGeom>
            <a:noFill/>
            <a:ln w="9525">
              <a:solidFill>
                <a:schemeClr val="tx1"/>
              </a:solidFill>
              <a:prstDash val="dash"/>
              <a:round/>
              <a:headEnd/>
              <a:tailEnd/>
            </a:ln>
          </p:spPr>
          <p:txBody>
            <a:bodyPr/>
            <a:lstStyle/>
            <a:p>
              <a:endParaRPr lang="zh-CN" altLang="en-US"/>
            </a:p>
          </p:txBody>
        </p:sp>
        <p:sp>
          <p:nvSpPr>
            <p:cNvPr id="61496" name="Line 52"/>
            <p:cNvSpPr>
              <a:spLocks noChangeShapeType="1"/>
            </p:cNvSpPr>
            <p:nvPr/>
          </p:nvSpPr>
          <p:spPr bwMode="auto">
            <a:xfrm>
              <a:off x="2653" y="1951"/>
              <a:ext cx="0" cy="590"/>
            </a:xfrm>
            <a:prstGeom prst="line">
              <a:avLst/>
            </a:prstGeom>
            <a:noFill/>
            <a:ln w="9525">
              <a:solidFill>
                <a:schemeClr val="tx1"/>
              </a:solidFill>
              <a:prstDash val="dash"/>
              <a:round/>
              <a:headEnd/>
              <a:tailEnd/>
            </a:ln>
          </p:spPr>
          <p:txBody>
            <a:bodyPr/>
            <a:lstStyle/>
            <a:p>
              <a:endParaRPr lang="zh-CN" altLang="en-US"/>
            </a:p>
          </p:txBody>
        </p:sp>
        <p:sp>
          <p:nvSpPr>
            <p:cNvPr id="61497" name="Line 53"/>
            <p:cNvSpPr>
              <a:spLocks noChangeShapeType="1"/>
            </p:cNvSpPr>
            <p:nvPr/>
          </p:nvSpPr>
          <p:spPr bwMode="auto">
            <a:xfrm>
              <a:off x="2181" y="1472"/>
              <a:ext cx="234" cy="456"/>
            </a:xfrm>
            <a:prstGeom prst="line">
              <a:avLst/>
            </a:prstGeom>
            <a:noFill/>
            <a:ln w="9525">
              <a:solidFill>
                <a:schemeClr val="tx1"/>
              </a:solidFill>
              <a:round/>
              <a:headEnd/>
              <a:tailEnd/>
            </a:ln>
          </p:spPr>
          <p:txBody>
            <a:bodyPr/>
            <a:lstStyle/>
            <a:p>
              <a:endParaRPr lang="zh-CN" altLang="en-US"/>
            </a:p>
          </p:txBody>
        </p:sp>
        <p:sp>
          <p:nvSpPr>
            <p:cNvPr id="61498" name="Line 54"/>
            <p:cNvSpPr>
              <a:spLocks noChangeShapeType="1"/>
            </p:cNvSpPr>
            <p:nvPr/>
          </p:nvSpPr>
          <p:spPr bwMode="auto">
            <a:xfrm flipH="1">
              <a:off x="2086" y="1453"/>
              <a:ext cx="91" cy="475"/>
            </a:xfrm>
            <a:prstGeom prst="line">
              <a:avLst/>
            </a:prstGeom>
            <a:noFill/>
            <a:ln w="9525">
              <a:solidFill>
                <a:schemeClr val="tx1"/>
              </a:solidFill>
              <a:round/>
              <a:headEnd/>
              <a:tailEnd/>
            </a:ln>
          </p:spPr>
          <p:txBody>
            <a:bodyPr/>
            <a:lstStyle/>
            <a:p>
              <a:endParaRPr lang="zh-CN" altLang="en-US"/>
            </a:p>
          </p:txBody>
        </p:sp>
        <p:sp>
          <p:nvSpPr>
            <p:cNvPr id="61499" name="Line 55"/>
            <p:cNvSpPr>
              <a:spLocks noChangeShapeType="1"/>
            </p:cNvSpPr>
            <p:nvPr/>
          </p:nvSpPr>
          <p:spPr bwMode="auto">
            <a:xfrm>
              <a:off x="2430" y="1960"/>
              <a:ext cx="3" cy="553"/>
            </a:xfrm>
            <a:prstGeom prst="line">
              <a:avLst/>
            </a:prstGeom>
            <a:noFill/>
            <a:ln w="9525">
              <a:solidFill>
                <a:schemeClr val="tx1"/>
              </a:solidFill>
              <a:prstDash val="dash"/>
              <a:round/>
              <a:headEnd/>
              <a:tailEnd/>
            </a:ln>
          </p:spPr>
          <p:txBody>
            <a:bodyPr/>
            <a:lstStyle/>
            <a:p>
              <a:endParaRPr lang="zh-CN" altLang="en-US"/>
            </a:p>
          </p:txBody>
        </p:sp>
        <p:sp>
          <p:nvSpPr>
            <p:cNvPr id="61500" name="Line 56"/>
            <p:cNvSpPr>
              <a:spLocks noChangeShapeType="1"/>
            </p:cNvSpPr>
            <p:nvPr/>
          </p:nvSpPr>
          <p:spPr bwMode="auto">
            <a:xfrm>
              <a:off x="2099" y="1932"/>
              <a:ext cx="110" cy="581"/>
            </a:xfrm>
            <a:prstGeom prst="line">
              <a:avLst/>
            </a:prstGeom>
            <a:noFill/>
            <a:ln w="9525">
              <a:solidFill>
                <a:schemeClr val="tx1"/>
              </a:solidFill>
              <a:round/>
              <a:headEnd/>
              <a:tailEnd/>
            </a:ln>
          </p:spPr>
          <p:txBody>
            <a:bodyPr/>
            <a:lstStyle/>
            <a:p>
              <a:endParaRPr lang="zh-CN" altLang="en-US"/>
            </a:p>
          </p:txBody>
        </p:sp>
        <p:sp>
          <p:nvSpPr>
            <p:cNvPr id="61501" name="Line 57"/>
            <p:cNvSpPr>
              <a:spLocks noChangeShapeType="1"/>
            </p:cNvSpPr>
            <p:nvPr/>
          </p:nvSpPr>
          <p:spPr bwMode="auto">
            <a:xfrm flipH="1">
              <a:off x="1994" y="1937"/>
              <a:ext cx="91" cy="595"/>
            </a:xfrm>
            <a:prstGeom prst="line">
              <a:avLst/>
            </a:prstGeom>
            <a:noFill/>
            <a:ln w="9525">
              <a:solidFill>
                <a:schemeClr val="tx1"/>
              </a:solidFill>
              <a:round/>
              <a:headEnd/>
              <a:tailEnd/>
            </a:ln>
          </p:spPr>
          <p:txBody>
            <a:bodyPr/>
            <a:lstStyle/>
            <a:p>
              <a:endParaRPr lang="zh-CN" altLang="en-US"/>
            </a:p>
          </p:txBody>
        </p:sp>
        <p:sp>
          <p:nvSpPr>
            <p:cNvPr id="61502" name="Line 58"/>
            <p:cNvSpPr>
              <a:spLocks noChangeShapeType="1"/>
            </p:cNvSpPr>
            <p:nvPr/>
          </p:nvSpPr>
          <p:spPr bwMode="auto">
            <a:xfrm>
              <a:off x="1827" y="1452"/>
              <a:ext cx="0" cy="499"/>
            </a:xfrm>
            <a:prstGeom prst="line">
              <a:avLst/>
            </a:prstGeom>
            <a:noFill/>
            <a:ln w="9525">
              <a:solidFill>
                <a:schemeClr val="tx1"/>
              </a:solidFill>
              <a:prstDash val="dash"/>
              <a:round/>
              <a:headEnd/>
              <a:tailEnd/>
            </a:ln>
          </p:spPr>
          <p:txBody>
            <a:bodyPr/>
            <a:lstStyle/>
            <a:p>
              <a:endParaRPr lang="zh-CN" altLang="en-US"/>
            </a:p>
          </p:txBody>
        </p:sp>
        <p:sp>
          <p:nvSpPr>
            <p:cNvPr id="61503" name="Line 59"/>
            <p:cNvSpPr>
              <a:spLocks noChangeShapeType="1"/>
            </p:cNvSpPr>
            <p:nvPr/>
          </p:nvSpPr>
          <p:spPr bwMode="auto">
            <a:xfrm>
              <a:off x="1827" y="1905"/>
              <a:ext cx="0" cy="636"/>
            </a:xfrm>
            <a:prstGeom prst="line">
              <a:avLst/>
            </a:prstGeom>
            <a:noFill/>
            <a:ln w="9525">
              <a:solidFill>
                <a:schemeClr val="tx1"/>
              </a:solidFill>
              <a:prstDash val="dash"/>
              <a:round/>
              <a:headEnd/>
              <a:tailEnd/>
            </a:ln>
          </p:spPr>
          <p:txBody>
            <a:bodyPr/>
            <a:lstStyle/>
            <a:p>
              <a:endParaRPr lang="zh-CN" altLang="en-US"/>
            </a:p>
          </p:txBody>
        </p:sp>
        <p:sp>
          <p:nvSpPr>
            <p:cNvPr id="61504" name="Line 60"/>
            <p:cNvSpPr>
              <a:spLocks noChangeShapeType="1"/>
            </p:cNvSpPr>
            <p:nvPr/>
          </p:nvSpPr>
          <p:spPr bwMode="auto">
            <a:xfrm>
              <a:off x="1628" y="1951"/>
              <a:ext cx="3" cy="553"/>
            </a:xfrm>
            <a:prstGeom prst="line">
              <a:avLst/>
            </a:prstGeom>
            <a:noFill/>
            <a:ln w="9525">
              <a:solidFill>
                <a:schemeClr val="tx1"/>
              </a:solidFill>
              <a:prstDash val="dash"/>
              <a:round/>
              <a:headEnd/>
              <a:tailEnd/>
            </a:ln>
          </p:spPr>
          <p:txBody>
            <a:bodyPr/>
            <a:lstStyle/>
            <a:p>
              <a:endParaRPr lang="zh-CN" altLang="en-US"/>
            </a:p>
          </p:txBody>
        </p:sp>
        <p:sp>
          <p:nvSpPr>
            <p:cNvPr id="61505" name="Line 61"/>
            <p:cNvSpPr>
              <a:spLocks noChangeShapeType="1"/>
            </p:cNvSpPr>
            <p:nvPr/>
          </p:nvSpPr>
          <p:spPr bwMode="auto">
            <a:xfrm>
              <a:off x="1374" y="1942"/>
              <a:ext cx="82" cy="580"/>
            </a:xfrm>
            <a:prstGeom prst="line">
              <a:avLst/>
            </a:prstGeom>
            <a:noFill/>
            <a:ln w="9525">
              <a:solidFill>
                <a:schemeClr val="tx1"/>
              </a:solidFill>
              <a:round/>
              <a:headEnd/>
              <a:tailEnd/>
            </a:ln>
          </p:spPr>
          <p:txBody>
            <a:bodyPr/>
            <a:lstStyle/>
            <a:p>
              <a:endParaRPr lang="zh-CN" altLang="en-US"/>
            </a:p>
          </p:txBody>
        </p:sp>
        <p:sp>
          <p:nvSpPr>
            <p:cNvPr id="61506" name="Line 62"/>
            <p:cNvSpPr>
              <a:spLocks noChangeShapeType="1"/>
            </p:cNvSpPr>
            <p:nvPr/>
          </p:nvSpPr>
          <p:spPr bwMode="auto">
            <a:xfrm flipH="1">
              <a:off x="1274" y="1932"/>
              <a:ext cx="81" cy="591"/>
            </a:xfrm>
            <a:prstGeom prst="line">
              <a:avLst/>
            </a:prstGeom>
            <a:noFill/>
            <a:ln w="9525">
              <a:solidFill>
                <a:schemeClr val="tx1"/>
              </a:solidFill>
              <a:round/>
              <a:headEnd/>
              <a:tailEnd/>
            </a:ln>
          </p:spPr>
          <p:txBody>
            <a:bodyPr/>
            <a:lstStyle/>
            <a:p>
              <a:endParaRPr lang="zh-CN" altLang="en-US"/>
            </a:p>
          </p:txBody>
        </p:sp>
        <p:sp>
          <p:nvSpPr>
            <p:cNvPr id="61507" name="Line 63"/>
            <p:cNvSpPr>
              <a:spLocks noChangeShapeType="1"/>
            </p:cNvSpPr>
            <p:nvPr/>
          </p:nvSpPr>
          <p:spPr bwMode="auto">
            <a:xfrm>
              <a:off x="1519" y="1452"/>
              <a:ext cx="91" cy="453"/>
            </a:xfrm>
            <a:prstGeom prst="line">
              <a:avLst/>
            </a:prstGeom>
            <a:noFill/>
            <a:ln w="9525">
              <a:solidFill>
                <a:schemeClr val="tx1"/>
              </a:solidFill>
              <a:round/>
              <a:headEnd/>
              <a:tailEnd/>
            </a:ln>
          </p:spPr>
          <p:txBody>
            <a:bodyPr/>
            <a:lstStyle/>
            <a:p>
              <a:endParaRPr lang="zh-CN" altLang="en-US"/>
            </a:p>
          </p:txBody>
        </p:sp>
        <p:sp>
          <p:nvSpPr>
            <p:cNvPr id="61508" name="Line 64"/>
            <p:cNvSpPr>
              <a:spLocks noChangeShapeType="1"/>
            </p:cNvSpPr>
            <p:nvPr/>
          </p:nvSpPr>
          <p:spPr bwMode="auto">
            <a:xfrm flipH="1">
              <a:off x="1383" y="1452"/>
              <a:ext cx="136" cy="453"/>
            </a:xfrm>
            <a:prstGeom prst="line">
              <a:avLst/>
            </a:prstGeom>
            <a:noFill/>
            <a:ln w="9525">
              <a:solidFill>
                <a:schemeClr val="tx1"/>
              </a:solidFill>
              <a:round/>
              <a:headEnd/>
              <a:tailEnd/>
            </a:ln>
          </p:spPr>
          <p:txBody>
            <a:bodyPr/>
            <a:lstStyle/>
            <a:p>
              <a:endParaRPr lang="zh-CN" altLang="en-US"/>
            </a:p>
          </p:txBody>
        </p:sp>
        <p:sp>
          <p:nvSpPr>
            <p:cNvPr id="61509" name="Line 65"/>
            <p:cNvSpPr>
              <a:spLocks noChangeShapeType="1"/>
            </p:cNvSpPr>
            <p:nvPr/>
          </p:nvSpPr>
          <p:spPr bwMode="auto">
            <a:xfrm>
              <a:off x="1083" y="1905"/>
              <a:ext cx="0" cy="636"/>
            </a:xfrm>
            <a:prstGeom prst="line">
              <a:avLst/>
            </a:prstGeom>
            <a:noFill/>
            <a:ln w="9525">
              <a:solidFill>
                <a:schemeClr val="tx1"/>
              </a:solidFill>
              <a:prstDash val="dash"/>
              <a:round/>
              <a:headEnd/>
              <a:tailEnd/>
            </a:ln>
          </p:spPr>
          <p:txBody>
            <a:bodyPr/>
            <a:lstStyle/>
            <a:p>
              <a:endParaRPr lang="zh-CN" altLang="en-US"/>
            </a:p>
          </p:txBody>
        </p:sp>
        <p:sp>
          <p:nvSpPr>
            <p:cNvPr id="61510" name="Line 66"/>
            <p:cNvSpPr>
              <a:spLocks noChangeShapeType="1"/>
            </p:cNvSpPr>
            <p:nvPr/>
          </p:nvSpPr>
          <p:spPr bwMode="auto">
            <a:xfrm>
              <a:off x="866" y="1452"/>
              <a:ext cx="0" cy="499"/>
            </a:xfrm>
            <a:prstGeom prst="line">
              <a:avLst/>
            </a:prstGeom>
            <a:noFill/>
            <a:ln w="9525">
              <a:solidFill>
                <a:schemeClr val="tx1"/>
              </a:solidFill>
              <a:round/>
              <a:headEnd/>
              <a:tailEnd/>
            </a:ln>
          </p:spPr>
          <p:txBody>
            <a:bodyPr/>
            <a:lstStyle/>
            <a:p>
              <a:endParaRPr lang="zh-CN" altLang="en-US"/>
            </a:p>
          </p:txBody>
        </p:sp>
        <p:sp>
          <p:nvSpPr>
            <p:cNvPr id="61511" name="Line 67"/>
            <p:cNvSpPr>
              <a:spLocks noChangeShapeType="1"/>
            </p:cNvSpPr>
            <p:nvPr/>
          </p:nvSpPr>
          <p:spPr bwMode="auto">
            <a:xfrm>
              <a:off x="857" y="1461"/>
              <a:ext cx="236" cy="472"/>
            </a:xfrm>
            <a:prstGeom prst="line">
              <a:avLst/>
            </a:prstGeom>
            <a:noFill/>
            <a:ln w="9525">
              <a:solidFill>
                <a:schemeClr val="tx1"/>
              </a:solidFill>
              <a:round/>
              <a:headEnd/>
              <a:tailEnd/>
            </a:ln>
          </p:spPr>
          <p:txBody>
            <a:bodyPr/>
            <a:lstStyle/>
            <a:p>
              <a:endParaRPr lang="zh-CN" altLang="en-US"/>
            </a:p>
          </p:txBody>
        </p:sp>
        <p:sp>
          <p:nvSpPr>
            <p:cNvPr id="61512" name="Line 68"/>
            <p:cNvSpPr>
              <a:spLocks noChangeShapeType="1"/>
            </p:cNvSpPr>
            <p:nvPr/>
          </p:nvSpPr>
          <p:spPr bwMode="auto">
            <a:xfrm>
              <a:off x="857" y="1924"/>
              <a:ext cx="90" cy="590"/>
            </a:xfrm>
            <a:prstGeom prst="line">
              <a:avLst/>
            </a:prstGeom>
            <a:noFill/>
            <a:ln w="9525">
              <a:solidFill>
                <a:schemeClr val="tx1"/>
              </a:solidFill>
              <a:round/>
              <a:headEnd/>
              <a:tailEnd/>
            </a:ln>
          </p:spPr>
          <p:txBody>
            <a:bodyPr/>
            <a:lstStyle/>
            <a:p>
              <a:endParaRPr lang="zh-CN" altLang="en-US"/>
            </a:p>
          </p:txBody>
        </p:sp>
        <p:sp>
          <p:nvSpPr>
            <p:cNvPr id="61513" name="Line 69"/>
            <p:cNvSpPr>
              <a:spLocks noChangeShapeType="1"/>
            </p:cNvSpPr>
            <p:nvPr/>
          </p:nvSpPr>
          <p:spPr bwMode="auto">
            <a:xfrm flipH="1">
              <a:off x="721" y="1924"/>
              <a:ext cx="136" cy="590"/>
            </a:xfrm>
            <a:prstGeom prst="line">
              <a:avLst/>
            </a:prstGeom>
            <a:noFill/>
            <a:ln w="9525">
              <a:solidFill>
                <a:schemeClr val="tx1"/>
              </a:solidFill>
              <a:round/>
              <a:headEnd/>
              <a:tailEnd/>
            </a:ln>
          </p:spPr>
          <p:txBody>
            <a:bodyPr/>
            <a:lstStyle/>
            <a:p>
              <a:endParaRPr lang="zh-CN" altLang="en-US"/>
            </a:p>
          </p:txBody>
        </p:sp>
        <p:sp>
          <p:nvSpPr>
            <p:cNvPr id="61514" name="Line 70"/>
            <p:cNvSpPr>
              <a:spLocks noChangeShapeType="1"/>
            </p:cNvSpPr>
            <p:nvPr/>
          </p:nvSpPr>
          <p:spPr bwMode="auto">
            <a:xfrm>
              <a:off x="358" y="1905"/>
              <a:ext cx="0" cy="636"/>
            </a:xfrm>
            <a:prstGeom prst="line">
              <a:avLst/>
            </a:prstGeom>
            <a:noFill/>
            <a:ln w="9525">
              <a:solidFill>
                <a:schemeClr val="tx1"/>
              </a:solidFill>
              <a:round/>
              <a:headEnd/>
              <a:tailEnd/>
            </a:ln>
          </p:spPr>
          <p:txBody>
            <a:bodyPr/>
            <a:lstStyle/>
            <a:p>
              <a:endParaRPr lang="zh-CN" altLang="en-US"/>
            </a:p>
          </p:txBody>
        </p:sp>
        <p:sp>
          <p:nvSpPr>
            <p:cNvPr id="61515" name="Line 71"/>
            <p:cNvSpPr>
              <a:spLocks noChangeShapeType="1"/>
            </p:cNvSpPr>
            <p:nvPr/>
          </p:nvSpPr>
          <p:spPr bwMode="auto">
            <a:xfrm flipH="1">
              <a:off x="130" y="1923"/>
              <a:ext cx="228" cy="609"/>
            </a:xfrm>
            <a:prstGeom prst="line">
              <a:avLst/>
            </a:prstGeom>
            <a:noFill/>
            <a:ln w="9525">
              <a:solidFill>
                <a:schemeClr val="tx1"/>
              </a:solidFill>
              <a:round/>
              <a:headEnd/>
              <a:tailEnd/>
            </a:ln>
          </p:spPr>
          <p:txBody>
            <a:bodyPr/>
            <a:lstStyle/>
            <a:p>
              <a:endParaRPr lang="zh-CN" altLang="en-US"/>
            </a:p>
          </p:txBody>
        </p:sp>
        <p:sp>
          <p:nvSpPr>
            <p:cNvPr id="61516" name="Line 72"/>
            <p:cNvSpPr>
              <a:spLocks noChangeShapeType="1"/>
            </p:cNvSpPr>
            <p:nvPr/>
          </p:nvSpPr>
          <p:spPr bwMode="auto">
            <a:xfrm>
              <a:off x="358" y="1914"/>
              <a:ext cx="190" cy="590"/>
            </a:xfrm>
            <a:prstGeom prst="line">
              <a:avLst/>
            </a:prstGeom>
            <a:noFill/>
            <a:ln w="9525">
              <a:solidFill>
                <a:schemeClr val="tx1"/>
              </a:solidFill>
              <a:round/>
              <a:headEnd/>
              <a:tailEnd/>
            </a:ln>
          </p:spPr>
          <p:txBody>
            <a:bodyPr/>
            <a:lstStyle/>
            <a:p>
              <a:endParaRPr lang="zh-CN" altLang="en-US"/>
            </a:p>
          </p:txBody>
        </p:sp>
        <p:sp>
          <p:nvSpPr>
            <p:cNvPr id="61517" name="Line 73"/>
            <p:cNvSpPr>
              <a:spLocks noChangeShapeType="1"/>
            </p:cNvSpPr>
            <p:nvPr/>
          </p:nvSpPr>
          <p:spPr bwMode="auto">
            <a:xfrm flipV="1">
              <a:off x="385" y="1471"/>
              <a:ext cx="475" cy="434"/>
            </a:xfrm>
            <a:prstGeom prst="line">
              <a:avLst/>
            </a:prstGeom>
            <a:noFill/>
            <a:ln w="9525">
              <a:solidFill>
                <a:schemeClr val="tx1"/>
              </a:solidFill>
              <a:round/>
              <a:headEnd/>
              <a:tailEnd/>
            </a:ln>
          </p:spPr>
          <p:txBody>
            <a:bodyPr/>
            <a:lstStyle/>
            <a:p>
              <a:endParaRPr lang="zh-CN" altLang="en-US"/>
            </a:p>
          </p:txBody>
        </p:sp>
      </p:grpSp>
      <p:sp>
        <p:nvSpPr>
          <p:cNvPr id="61444" name="Text Box 74"/>
          <p:cNvSpPr txBox="1">
            <a:spLocks noChangeArrowheads="1"/>
          </p:cNvSpPr>
          <p:nvPr/>
        </p:nvSpPr>
        <p:spPr bwMode="auto">
          <a:xfrm>
            <a:off x="2063750" y="1196976"/>
            <a:ext cx="3887788" cy="461665"/>
          </a:xfrm>
          <a:prstGeom prst="rect">
            <a:avLst/>
          </a:prstGeom>
          <a:noFill/>
          <a:ln w="9525">
            <a:noFill/>
            <a:miter lim="800000"/>
            <a:headEnd/>
            <a:tailEnd/>
          </a:ln>
        </p:spPr>
        <p:txBody>
          <a:bodyPr>
            <a:spAutoFit/>
          </a:bodyPr>
          <a:lstStyle/>
          <a:p>
            <a:pPr>
              <a:spcBef>
                <a:spcPct val="50000"/>
              </a:spcBef>
            </a:pPr>
            <a:r>
              <a:rPr lang="zh-CN" altLang="en-US" sz="2400" b="1" dirty="0">
                <a:latin typeface="楷体_GB2312" pitchFamily="49" charset="-122"/>
                <a:ea typeface="楷体_GB2312" pitchFamily="49" charset="-122"/>
              </a:rPr>
              <a:t>向下搜索：</a:t>
            </a:r>
            <a:endParaRPr lang="en-US" altLang="zh-CN" sz="2400" b="1" dirty="0">
              <a:latin typeface="楷体_GB2312" pitchFamily="49" charset="-122"/>
              <a:ea typeface="楷体_GB2312" pitchFamily="49" charset="-122"/>
            </a:endParaRPr>
          </a:p>
        </p:txBody>
      </p:sp>
      <p:sp>
        <p:nvSpPr>
          <p:cNvPr id="61445" name="Text Box 75"/>
          <p:cNvSpPr txBox="1">
            <a:spLocks noChangeArrowheads="1"/>
          </p:cNvSpPr>
          <p:nvPr/>
        </p:nvSpPr>
        <p:spPr bwMode="auto">
          <a:xfrm>
            <a:off x="2063750" y="2276476"/>
            <a:ext cx="3816350" cy="1384995"/>
          </a:xfrm>
          <a:prstGeom prst="rect">
            <a:avLst/>
          </a:prstGeom>
          <a:noFill/>
          <a:ln w="9525">
            <a:noFill/>
            <a:miter lim="800000"/>
            <a:headEnd/>
            <a:tailEnd/>
          </a:ln>
        </p:spPr>
        <p:txBody>
          <a:bodyPr>
            <a:spAutoFit/>
          </a:bodyPr>
          <a:lstStyle/>
          <a:p>
            <a:pPr>
              <a:spcBef>
                <a:spcPct val="50000"/>
              </a:spcBef>
            </a:pPr>
            <a:r>
              <a:rPr lang="zh-CN" altLang="en-US" sz="2400" b="1" dirty="0">
                <a:latin typeface="楷体_GB2312" pitchFamily="49" charset="-122"/>
                <a:ea typeface="楷体_GB2312" pitchFamily="49" charset="-122"/>
              </a:rPr>
              <a:t>开始时置界值</a:t>
            </a:r>
            <a:r>
              <a:rPr lang="en-US" altLang="zh-CN" sz="2400" b="1" dirty="0">
                <a:latin typeface="楷体_GB2312" pitchFamily="49" charset="-122"/>
                <a:ea typeface="楷体_GB2312" pitchFamily="49" charset="-122"/>
              </a:rPr>
              <a:t>B=0</a:t>
            </a:r>
          </a:p>
          <a:p>
            <a:pPr>
              <a:spcBef>
                <a:spcPct val="50000"/>
              </a:spcBef>
            </a:pPr>
            <a:r>
              <a:rPr lang="zh-CN" altLang="en-US" sz="2400" b="1" dirty="0">
                <a:latin typeface="楷体_GB2312" pitchFamily="49" charset="-122"/>
                <a:ea typeface="楷体_GB2312" pitchFamily="49" charset="-122"/>
              </a:rPr>
              <a:t>从树的根节点沿最右边的一支自上而下搜索。</a:t>
            </a:r>
          </a:p>
        </p:txBody>
      </p:sp>
      <p:sp>
        <p:nvSpPr>
          <p:cNvPr id="61446" name="Text Box 76"/>
          <p:cNvSpPr txBox="1">
            <a:spLocks noChangeArrowheads="1"/>
          </p:cNvSpPr>
          <p:nvPr/>
        </p:nvSpPr>
        <p:spPr bwMode="auto">
          <a:xfrm>
            <a:off x="2135189" y="4437064"/>
            <a:ext cx="8137525" cy="830997"/>
          </a:xfrm>
          <a:prstGeom prst="rect">
            <a:avLst/>
          </a:prstGeom>
          <a:noFill/>
          <a:ln w="9525">
            <a:noFill/>
            <a:miter lim="800000"/>
            <a:headEnd/>
            <a:tailEnd/>
          </a:ln>
        </p:spPr>
        <p:txBody>
          <a:bodyPr>
            <a:spAutoFit/>
          </a:bodyPr>
          <a:lstStyle/>
          <a:p>
            <a:pPr>
              <a:spcBef>
                <a:spcPct val="50000"/>
              </a:spcBef>
            </a:pPr>
            <a:r>
              <a:rPr lang="zh-CN" altLang="en-US" sz="2400" b="1" dirty="0">
                <a:latin typeface="楷体_GB2312" pitchFamily="49" charset="-122"/>
                <a:ea typeface="楷体_GB2312" pitchFamily="49" charset="-122"/>
              </a:rPr>
              <a:t>对于一个节点，它的子树最右边的一支总是无分支的，即是</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度节点或</a:t>
            </a:r>
            <a:r>
              <a:rPr lang="en-US" altLang="zh-CN" sz="2400" b="1" dirty="0">
                <a:latin typeface="楷体_GB2312" pitchFamily="49" charset="-122"/>
                <a:ea typeface="楷体_GB2312" pitchFamily="49" charset="-122"/>
              </a:rPr>
              <a:t>0</a:t>
            </a:r>
            <a:r>
              <a:rPr lang="zh-CN" altLang="en-US" sz="2400" b="1" dirty="0">
                <a:latin typeface="楷体_GB2312" pitchFamily="49" charset="-122"/>
                <a:ea typeface="楷体_GB2312" pitchFamily="49" charset="-122"/>
              </a:rPr>
              <a:t>节点（叶节点）。</a:t>
            </a:r>
          </a:p>
        </p:txBody>
      </p:sp>
      <p:sp>
        <p:nvSpPr>
          <p:cNvPr id="61447" name="Text Box 77"/>
          <p:cNvSpPr txBox="1">
            <a:spLocks noChangeArrowheads="1"/>
          </p:cNvSpPr>
          <p:nvPr/>
        </p:nvSpPr>
        <p:spPr bwMode="auto">
          <a:xfrm>
            <a:off x="2135189" y="5445225"/>
            <a:ext cx="8281987" cy="830997"/>
          </a:xfrm>
          <a:prstGeom prst="rect">
            <a:avLst/>
          </a:prstGeom>
          <a:noFill/>
          <a:ln w="9525">
            <a:noFill/>
            <a:miter lim="800000"/>
            <a:headEnd/>
            <a:tailEnd/>
          </a:ln>
        </p:spPr>
        <p:txBody>
          <a:bodyPr>
            <a:spAutoFit/>
          </a:bodyPr>
          <a:lstStyle/>
          <a:p>
            <a:pPr>
              <a:spcBef>
                <a:spcPct val="50000"/>
              </a:spcBef>
            </a:pPr>
            <a:r>
              <a:rPr lang="zh-CN" altLang="en-US" sz="2400" b="1" dirty="0">
                <a:latin typeface="楷体_GB2312" pitchFamily="49" charset="-122"/>
                <a:ea typeface="楷体_GB2312" pitchFamily="49" charset="-122"/>
              </a:rPr>
              <a:t>此时可直接到达叶节点，计算该叶节点的</a:t>
            </a:r>
            <a:r>
              <a:rPr lang="en-US" altLang="zh-CN" sz="2400" b="1" dirty="0">
                <a:latin typeface="楷体_GB2312" pitchFamily="49" charset="-122"/>
                <a:ea typeface="楷体_GB2312" pitchFamily="49" charset="-122"/>
              </a:rPr>
              <a:t>J</a:t>
            </a:r>
            <a:r>
              <a:rPr lang="zh-CN" altLang="en-US" sz="2400" b="1" dirty="0">
                <a:latin typeface="楷体_GB2312" pitchFamily="49" charset="-122"/>
                <a:ea typeface="楷体_GB2312" pitchFamily="49" charset="-122"/>
              </a:rPr>
              <a:t>值，并更新界值</a:t>
            </a:r>
            <a:r>
              <a:rPr lang="en-US" altLang="zh-CN" sz="2400" b="1" dirty="0">
                <a:latin typeface="楷体_GB2312" pitchFamily="49" charset="-122"/>
                <a:ea typeface="楷体_GB2312" pitchFamily="49" charset="-122"/>
              </a:rPr>
              <a:t>B</a:t>
            </a:r>
            <a:r>
              <a:rPr lang="zh-CN" altLang="en-US" sz="2400" b="1" dirty="0">
                <a:latin typeface="楷体_GB2312" pitchFamily="49" charset="-122"/>
                <a:ea typeface="楷体_GB2312" pitchFamily="49" charset="-122"/>
              </a:rPr>
              <a:t>。即图中的虚线可省略而得到最小搜索树。</a:t>
            </a:r>
          </a:p>
        </p:txBody>
      </p:sp>
      <p:sp>
        <p:nvSpPr>
          <p:cNvPr id="78" name="灯片编号占位符 77"/>
          <p:cNvSpPr>
            <a:spLocks noGrp="1"/>
          </p:cNvSpPr>
          <p:nvPr>
            <p:ph type="sldNum" sz="quarter" idx="11"/>
          </p:nvPr>
        </p:nvSpPr>
        <p:spPr/>
        <p:txBody>
          <a:bodyPr/>
          <a:lstStyle/>
          <a:p>
            <a:pPr>
              <a:defRPr/>
            </a:pPr>
            <a:fld id="{31E287EE-1289-4991-82CE-EFE584F53F4F}" type="slidenum">
              <a:rPr lang="en-US" altLang="zh-CN" smtClean="0"/>
              <a:pPr>
                <a:defRPr/>
              </a:pPr>
              <a:t>41</a:t>
            </a:fld>
            <a:endParaRPr lang="en-US" altLang="zh-CN" dirty="0"/>
          </a:p>
        </p:txBody>
      </p:sp>
      <p:sp>
        <p:nvSpPr>
          <p:cNvPr id="80" name="Text Box 4"/>
          <p:cNvSpPr txBox="1">
            <a:spLocks noChangeArrowheads="1"/>
          </p:cNvSpPr>
          <p:nvPr/>
        </p:nvSpPr>
        <p:spPr bwMode="auto">
          <a:xfrm>
            <a:off x="7895604" y="260649"/>
            <a:ext cx="1728788" cy="461665"/>
          </a:xfrm>
          <a:prstGeom prst="rect">
            <a:avLst/>
          </a:prstGeom>
          <a:noFill/>
          <a:ln w="9525">
            <a:noFill/>
            <a:miter lim="800000"/>
            <a:headEnd/>
            <a:tailEnd/>
          </a:ln>
        </p:spPr>
        <p:txBody>
          <a:bodyPr>
            <a:spAutoFit/>
          </a:bodyPr>
          <a:lstStyle/>
          <a:p>
            <a:pPr>
              <a:spcBef>
                <a:spcPct val="50000"/>
              </a:spcBef>
            </a:pPr>
            <a:r>
              <a:rPr lang="en-US" altLang="zh-CN" sz="2400" b="1" dirty="0"/>
              <a:t>BAB</a:t>
            </a:r>
            <a:r>
              <a:rPr lang="zh-CN" altLang="en-US" sz="2400" b="1" dirty="0"/>
              <a:t>算法</a:t>
            </a:r>
          </a:p>
        </p:txBody>
      </p:sp>
      <p:sp>
        <p:nvSpPr>
          <p:cNvPr id="81" name="标题 1"/>
          <p:cNvSpPr>
            <a:spLocks noGrp="1"/>
          </p:cNvSpPr>
          <p:nvPr>
            <p:ph type="title"/>
          </p:nvPr>
        </p:nvSpPr>
        <p:spPr>
          <a:xfrm>
            <a:off x="1828800" y="152401"/>
            <a:ext cx="6172200" cy="563563"/>
          </a:xfrm>
        </p:spPr>
        <p:txBody>
          <a:bodyPr/>
          <a:lstStyle/>
          <a:p>
            <a:r>
              <a:rPr lang="en-US" altLang="zh-CN" sz="2800" dirty="0" smtClean="0"/>
              <a:t>5.2 </a:t>
            </a:r>
            <a:r>
              <a:rPr lang="zh-CN" altLang="en-US" sz="2800" dirty="0"/>
              <a:t>特征选择的最优搜索方法</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Oval 4"/>
          <p:cNvSpPr>
            <a:spLocks noChangeArrowheads="1"/>
          </p:cNvSpPr>
          <p:nvPr/>
        </p:nvSpPr>
        <p:spPr bwMode="auto">
          <a:xfrm>
            <a:off x="4611689" y="1412876"/>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468" name="Oval 5"/>
          <p:cNvSpPr>
            <a:spLocks noChangeArrowheads="1"/>
          </p:cNvSpPr>
          <p:nvPr/>
        </p:nvSpPr>
        <p:spPr bwMode="auto">
          <a:xfrm>
            <a:off x="3575051" y="1873251"/>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469" name="Oval 6"/>
          <p:cNvSpPr>
            <a:spLocks noChangeArrowheads="1"/>
          </p:cNvSpPr>
          <p:nvPr/>
        </p:nvSpPr>
        <p:spPr bwMode="auto">
          <a:xfrm>
            <a:off x="5273676" y="1873251"/>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470" name="Oval 7"/>
          <p:cNvSpPr>
            <a:spLocks noChangeArrowheads="1"/>
          </p:cNvSpPr>
          <p:nvPr/>
        </p:nvSpPr>
        <p:spPr bwMode="auto">
          <a:xfrm>
            <a:off x="5664201" y="1873251"/>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471" name="Oval 8"/>
          <p:cNvSpPr>
            <a:spLocks noChangeArrowheads="1"/>
          </p:cNvSpPr>
          <p:nvPr/>
        </p:nvSpPr>
        <p:spPr bwMode="auto">
          <a:xfrm>
            <a:off x="2854326" y="2303464"/>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472" name="Oval 9"/>
          <p:cNvSpPr>
            <a:spLocks noChangeArrowheads="1"/>
          </p:cNvSpPr>
          <p:nvPr/>
        </p:nvSpPr>
        <p:spPr bwMode="auto">
          <a:xfrm>
            <a:off x="4367214" y="2305051"/>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473" name="Oval 10"/>
          <p:cNvSpPr>
            <a:spLocks noChangeArrowheads="1"/>
          </p:cNvSpPr>
          <p:nvPr/>
        </p:nvSpPr>
        <p:spPr bwMode="auto">
          <a:xfrm>
            <a:off x="5662614" y="2303464"/>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474" name="Oval 11"/>
          <p:cNvSpPr>
            <a:spLocks noChangeArrowheads="1"/>
          </p:cNvSpPr>
          <p:nvPr/>
        </p:nvSpPr>
        <p:spPr bwMode="auto">
          <a:xfrm>
            <a:off x="3876676" y="2305051"/>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475" name="Oval 12"/>
          <p:cNvSpPr>
            <a:spLocks noChangeArrowheads="1"/>
          </p:cNvSpPr>
          <p:nvPr/>
        </p:nvSpPr>
        <p:spPr bwMode="auto">
          <a:xfrm>
            <a:off x="4941889" y="2305051"/>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476" name="Oval 13"/>
          <p:cNvSpPr>
            <a:spLocks noChangeArrowheads="1"/>
          </p:cNvSpPr>
          <p:nvPr/>
        </p:nvSpPr>
        <p:spPr bwMode="auto">
          <a:xfrm>
            <a:off x="6022976" y="2305051"/>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477" name="Oval 14"/>
          <p:cNvSpPr>
            <a:spLocks noChangeArrowheads="1"/>
          </p:cNvSpPr>
          <p:nvPr/>
        </p:nvSpPr>
        <p:spPr bwMode="auto">
          <a:xfrm>
            <a:off x="2062164" y="3024189"/>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478" name="Oval 15"/>
          <p:cNvSpPr>
            <a:spLocks noChangeArrowheads="1"/>
          </p:cNvSpPr>
          <p:nvPr/>
        </p:nvSpPr>
        <p:spPr bwMode="auto">
          <a:xfrm>
            <a:off x="3646489" y="3024189"/>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479" name="Oval 16"/>
          <p:cNvSpPr>
            <a:spLocks noChangeArrowheads="1"/>
          </p:cNvSpPr>
          <p:nvPr/>
        </p:nvSpPr>
        <p:spPr bwMode="auto">
          <a:xfrm>
            <a:off x="5346701" y="3024189"/>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480" name="Oval 17"/>
          <p:cNvSpPr>
            <a:spLocks noChangeArrowheads="1"/>
          </p:cNvSpPr>
          <p:nvPr/>
        </p:nvSpPr>
        <p:spPr bwMode="auto">
          <a:xfrm>
            <a:off x="2855914" y="3025776"/>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481" name="Oval 18"/>
          <p:cNvSpPr>
            <a:spLocks noChangeArrowheads="1"/>
          </p:cNvSpPr>
          <p:nvPr/>
        </p:nvSpPr>
        <p:spPr bwMode="auto">
          <a:xfrm>
            <a:off x="4367214" y="3025776"/>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482" name="Oval 19"/>
          <p:cNvSpPr>
            <a:spLocks noChangeArrowheads="1"/>
          </p:cNvSpPr>
          <p:nvPr/>
        </p:nvSpPr>
        <p:spPr bwMode="auto">
          <a:xfrm>
            <a:off x="6022976" y="3025776"/>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483" name="Oval 20"/>
          <p:cNvSpPr>
            <a:spLocks noChangeArrowheads="1"/>
          </p:cNvSpPr>
          <p:nvPr/>
        </p:nvSpPr>
        <p:spPr bwMode="auto">
          <a:xfrm>
            <a:off x="4078289" y="3024189"/>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484" name="Oval 21"/>
          <p:cNvSpPr>
            <a:spLocks noChangeArrowheads="1"/>
          </p:cNvSpPr>
          <p:nvPr/>
        </p:nvSpPr>
        <p:spPr bwMode="auto">
          <a:xfrm>
            <a:off x="5662614" y="3024189"/>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485" name="Oval 22"/>
          <p:cNvSpPr>
            <a:spLocks noChangeArrowheads="1"/>
          </p:cNvSpPr>
          <p:nvPr/>
        </p:nvSpPr>
        <p:spPr bwMode="auto">
          <a:xfrm>
            <a:off x="3214689" y="3025776"/>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486" name="Oval 23"/>
          <p:cNvSpPr>
            <a:spLocks noChangeArrowheads="1"/>
          </p:cNvSpPr>
          <p:nvPr/>
        </p:nvSpPr>
        <p:spPr bwMode="auto">
          <a:xfrm>
            <a:off x="4799014" y="3025776"/>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487" name="Line 24"/>
          <p:cNvSpPr>
            <a:spLocks noChangeShapeType="1"/>
          </p:cNvSpPr>
          <p:nvPr/>
        </p:nvSpPr>
        <p:spPr bwMode="auto">
          <a:xfrm flipH="1">
            <a:off x="3648076" y="1441450"/>
            <a:ext cx="1008063" cy="431800"/>
          </a:xfrm>
          <a:prstGeom prst="line">
            <a:avLst/>
          </a:prstGeom>
          <a:noFill/>
          <a:ln w="9525">
            <a:solidFill>
              <a:schemeClr val="tx1"/>
            </a:solidFill>
            <a:round/>
            <a:headEnd/>
            <a:tailEnd/>
          </a:ln>
        </p:spPr>
        <p:txBody>
          <a:bodyPr/>
          <a:lstStyle/>
          <a:p>
            <a:endParaRPr lang="zh-CN" altLang="en-US"/>
          </a:p>
        </p:txBody>
      </p:sp>
      <p:sp>
        <p:nvSpPr>
          <p:cNvPr id="62488" name="Line 25"/>
          <p:cNvSpPr>
            <a:spLocks noChangeShapeType="1"/>
          </p:cNvSpPr>
          <p:nvPr/>
        </p:nvSpPr>
        <p:spPr bwMode="auto">
          <a:xfrm>
            <a:off x="4656138" y="1441450"/>
            <a:ext cx="679450" cy="503238"/>
          </a:xfrm>
          <a:prstGeom prst="line">
            <a:avLst/>
          </a:prstGeom>
          <a:noFill/>
          <a:ln w="9525">
            <a:solidFill>
              <a:schemeClr val="tx1"/>
            </a:solidFill>
            <a:round/>
            <a:headEnd/>
            <a:tailEnd/>
          </a:ln>
        </p:spPr>
        <p:txBody>
          <a:bodyPr/>
          <a:lstStyle/>
          <a:p>
            <a:endParaRPr lang="zh-CN" altLang="en-US"/>
          </a:p>
        </p:txBody>
      </p:sp>
      <p:sp>
        <p:nvSpPr>
          <p:cNvPr id="62489" name="Line 26"/>
          <p:cNvSpPr>
            <a:spLocks noChangeShapeType="1"/>
          </p:cNvSpPr>
          <p:nvPr/>
        </p:nvSpPr>
        <p:spPr bwMode="auto">
          <a:xfrm flipH="1" flipV="1">
            <a:off x="4656138" y="1443038"/>
            <a:ext cx="1077912" cy="487362"/>
          </a:xfrm>
          <a:prstGeom prst="line">
            <a:avLst/>
          </a:prstGeom>
          <a:noFill/>
          <a:ln w="9525">
            <a:solidFill>
              <a:schemeClr val="tx1"/>
            </a:solidFill>
            <a:round/>
            <a:headEnd/>
            <a:tailEnd/>
          </a:ln>
        </p:spPr>
        <p:txBody>
          <a:bodyPr/>
          <a:lstStyle/>
          <a:p>
            <a:endParaRPr lang="zh-CN" altLang="en-US"/>
          </a:p>
        </p:txBody>
      </p:sp>
      <p:sp>
        <p:nvSpPr>
          <p:cNvPr id="62490" name="Line 27"/>
          <p:cNvSpPr>
            <a:spLocks noChangeShapeType="1"/>
          </p:cNvSpPr>
          <p:nvPr/>
        </p:nvSpPr>
        <p:spPr bwMode="auto">
          <a:xfrm>
            <a:off x="5705475" y="1914526"/>
            <a:ext cx="319088" cy="434975"/>
          </a:xfrm>
          <a:prstGeom prst="line">
            <a:avLst/>
          </a:prstGeom>
          <a:noFill/>
          <a:ln w="9525">
            <a:solidFill>
              <a:schemeClr val="tx1"/>
            </a:solidFill>
            <a:prstDash val="dash"/>
            <a:round/>
            <a:headEnd/>
            <a:tailEnd/>
          </a:ln>
        </p:spPr>
        <p:txBody>
          <a:bodyPr/>
          <a:lstStyle/>
          <a:p>
            <a:endParaRPr lang="zh-CN" altLang="en-US"/>
          </a:p>
        </p:txBody>
      </p:sp>
      <p:sp>
        <p:nvSpPr>
          <p:cNvPr id="62491" name="Line 28"/>
          <p:cNvSpPr>
            <a:spLocks noChangeShapeType="1"/>
          </p:cNvSpPr>
          <p:nvPr/>
        </p:nvSpPr>
        <p:spPr bwMode="auto">
          <a:xfrm>
            <a:off x="5314950" y="1928814"/>
            <a:ext cx="361950" cy="434975"/>
          </a:xfrm>
          <a:prstGeom prst="line">
            <a:avLst/>
          </a:prstGeom>
          <a:noFill/>
          <a:ln w="9525">
            <a:solidFill>
              <a:schemeClr val="tx1"/>
            </a:solidFill>
            <a:round/>
            <a:headEnd/>
            <a:tailEnd/>
          </a:ln>
        </p:spPr>
        <p:txBody>
          <a:bodyPr/>
          <a:lstStyle/>
          <a:p>
            <a:endParaRPr lang="zh-CN" altLang="en-US"/>
          </a:p>
        </p:txBody>
      </p:sp>
      <p:sp>
        <p:nvSpPr>
          <p:cNvPr id="62492" name="Line 29"/>
          <p:cNvSpPr>
            <a:spLocks noChangeShapeType="1"/>
          </p:cNvSpPr>
          <p:nvPr/>
        </p:nvSpPr>
        <p:spPr bwMode="auto">
          <a:xfrm flipH="1">
            <a:off x="4965701" y="1901826"/>
            <a:ext cx="339725" cy="447675"/>
          </a:xfrm>
          <a:prstGeom prst="line">
            <a:avLst/>
          </a:prstGeom>
          <a:noFill/>
          <a:ln w="9525">
            <a:solidFill>
              <a:schemeClr val="tx1"/>
            </a:solidFill>
            <a:round/>
            <a:headEnd/>
            <a:tailEnd/>
          </a:ln>
        </p:spPr>
        <p:txBody>
          <a:bodyPr/>
          <a:lstStyle/>
          <a:p>
            <a:endParaRPr lang="zh-CN" altLang="en-US"/>
          </a:p>
        </p:txBody>
      </p:sp>
      <p:sp>
        <p:nvSpPr>
          <p:cNvPr id="62493" name="Line 30"/>
          <p:cNvSpPr>
            <a:spLocks noChangeShapeType="1"/>
          </p:cNvSpPr>
          <p:nvPr/>
        </p:nvSpPr>
        <p:spPr bwMode="auto">
          <a:xfrm>
            <a:off x="3600451" y="1914526"/>
            <a:ext cx="828675" cy="434975"/>
          </a:xfrm>
          <a:prstGeom prst="line">
            <a:avLst/>
          </a:prstGeom>
          <a:noFill/>
          <a:ln w="9525">
            <a:solidFill>
              <a:schemeClr val="tx1"/>
            </a:solidFill>
            <a:round/>
            <a:headEnd/>
            <a:tailEnd/>
          </a:ln>
        </p:spPr>
        <p:txBody>
          <a:bodyPr/>
          <a:lstStyle/>
          <a:p>
            <a:endParaRPr lang="zh-CN" altLang="en-US"/>
          </a:p>
        </p:txBody>
      </p:sp>
      <p:sp>
        <p:nvSpPr>
          <p:cNvPr id="62494" name="Line 31"/>
          <p:cNvSpPr>
            <a:spLocks noChangeShapeType="1"/>
          </p:cNvSpPr>
          <p:nvPr/>
        </p:nvSpPr>
        <p:spPr bwMode="auto">
          <a:xfrm>
            <a:off x="3605213" y="1916114"/>
            <a:ext cx="342900" cy="492125"/>
          </a:xfrm>
          <a:prstGeom prst="line">
            <a:avLst/>
          </a:prstGeom>
          <a:noFill/>
          <a:ln w="9525">
            <a:solidFill>
              <a:schemeClr val="tx1"/>
            </a:solidFill>
            <a:round/>
            <a:headEnd/>
            <a:tailEnd/>
          </a:ln>
        </p:spPr>
        <p:txBody>
          <a:bodyPr/>
          <a:lstStyle/>
          <a:p>
            <a:endParaRPr lang="zh-CN" altLang="en-US"/>
          </a:p>
        </p:txBody>
      </p:sp>
      <p:sp>
        <p:nvSpPr>
          <p:cNvPr id="62495" name="Line 32"/>
          <p:cNvSpPr>
            <a:spLocks noChangeShapeType="1"/>
          </p:cNvSpPr>
          <p:nvPr/>
        </p:nvSpPr>
        <p:spPr bwMode="auto">
          <a:xfrm flipH="1">
            <a:off x="2874964" y="1903413"/>
            <a:ext cx="714375" cy="444500"/>
          </a:xfrm>
          <a:prstGeom prst="line">
            <a:avLst/>
          </a:prstGeom>
          <a:noFill/>
          <a:ln w="9525">
            <a:solidFill>
              <a:schemeClr val="tx1"/>
            </a:solidFill>
            <a:round/>
            <a:headEnd/>
            <a:tailEnd/>
          </a:ln>
        </p:spPr>
        <p:txBody>
          <a:bodyPr/>
          <a:lstStyle/>
          <a:p>
            <a:endParaRPr lang="zh-CN" altLang="en-US"/>
          </a:p>
        </p:txBody>
      </p:sp>
      <p:sp>
        <p:nvSpPr>
          <p:cNvPr id="62496" name="Line 33"/>
          <p:cNvSpPr>
            <a:spLocks noChangeShapeType="1"/>
          </p:cNvSpPr>
          <p:nvPr/>
        </p:nvSpPr>
        <p:spPr bwMode="auto">
          <a:xfrm>
            <a:off x="6067425" y="2308226"/>
            <a:ext cx="1588" cy="803275"/>
          </a:xfrm>
          <a:prstGeom prst="line">
            <a:avLst/>
          </a:prstGeom>
          <a:noFill/>
          <a:ln w="9525">
            <a:solidFill>
              <a:schemeClr val="tx1"/>
            </a:solidFill>
            <a:prstDash val="dash"/>
            <a:round/>
            <a:headEnd/>
            <a:tailEnd/>
          </a:ln>
        </p:spPr>
        <p:txBody>
          <a:bodyPr/>
          <a:lstStyle/>
          <a:p>
            <a:endParaRPr lang="zh-CN" altLang="en-US"/>
          </a:p>
        </p:txBody>
      </p:sp>
      <p:sp>
        <p:nvSpPr>
          <p:cNvPr id="62497" name="Oval 34"/>
          <p:cNvSpPr>
            <a:spLocks noChangeArrowheads="1"/>
          </p:cNvSpPr>
          <p:nvPr/>
        </p:nvSpPr>
        <p:spPr bwMode="auto">
          <a:xfrm>
            <a:off x="1703389" y="3959226"/>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498" name="Oval 35"/>
          <p:cNvSpPr>
            <a:spLocks noChangeArrowheads="1"/>
          </p:cNvSpPr>
          <p:nvPr/>
        </p:nvSpPr>
        <p:spPr bwMode="auto">
          <a:xfrm>
            <a:off x="2982914" y="3959226"/>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499" name="Oval 36"/>
          <p:cNvSpPr>
            <a:spLocks noChangeArrowheads="1"/>
          </p:cNvSpPr>
          <p:nvPr/>
        </p:nvSpPr>
        <p:spPr bwMode="auto">
          <a:xfrm>
            <a:off x="4654551" y="3959226"/>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00" name="Oval 37"/>
          <p:cNvSpPr>
            <a:spLocks noChangeArrowheads="1"/>
          </p:cNvSpPr>
          <p:nvPr/>
        </p:nvSpPr>
        <p:spPr bwMode="auto">
          <a:xfrm>
            <a:off x="2351089" y="3960814"/>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01" name="Oval 38"/>
          <p:cNvSpPr>
            <a:spLocks noChangeArrowheads="1"/>
          </p:cNvSpPr>
          <p:nvPr/>
        </p:nvSpPr>
        <p:spPr bwMode="auto">
          <a:xfrm>
            <a:off x="3789364" y="3960814"/>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02" name="Oval 39"/>
          <p:cNvSpPr>
            <a:spLocks noChangeArrowheads="1"/>
          </p:cNvSpPr>
          <p:nvPr/>
        </p:nvSpPr>
        <p:spPr bwMode="auto">
          <a:xfrm>
            <a:off x="6022976" y="3960814"/>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03" name="Oval 40"/>
          <p:cNvSpPr>
            <a:spLocks noChangeArrowheads="1"/>
          </p:cNvSpPr>
          <p:nvPr/>
        </p:nvSpPr>
        <p:spPr bwMode="auto">
          <a:xfrm>
            <a:off x="2062164" y="3959226"/>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04" name="Oval 41"/>
          <p:cNvSpPr>
            <a:spLocks noChangeArrowheads="1"/>
          </p:cNvSpPr>
          <p:nvPr/>
        </p:nvSpPr>
        <p:spPr bwMode="auto">
          <a:xfrm>
            <a:off x="5375276" y="3959226"/>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05" name="Oval 42"/>
          <p:cNvSpPr>
            <a:spLocks noChangeArrowheads="1"/>
          </p:cNvSpPr>
          <p:nvPr/>
        </p:nvSpPr>
        <p:spPr bwMode="auto">
          <a:xfrm>
            <a:off x="2638426" y="3960814"/>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06" name="Oval 43"/>
          <p:cNvSpPr>
            <a:spLocks noChangeArrowheads="1"/>
          </p:cNvSpPr>
          <p:nvPr/>
        </p:nvSpPr>
        <p:spPr bwMode="auto">
          <a:xfrm>
            <a:off x="4078289" y="3960814"/>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07" name="Oval 44"/>
          <p:cNvSpPr>
            <a:spLocks noChangeArrowheads="1"/>
          </p:cNvSpPr>
          <p:nvPr/>
        </p:nvSpPr>
        <p:spPr bwMode="auto">
          <a:xfrm>
            <a:off x="3213101" y="3960814"/>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08" name="Oval 45"/>
          <p:cNvSpPr>
            <a:spLocks noChangeArrowheads="1"/>
          </p:cNvSpPr>
          <p:nvPr/>
        </p:nvSpPr>
        <p:spPr bwMode="auto">
          <a:xfrm>
            <a:off x="5705476" y="3960814"/>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09" name="Oval 46"/>
          <p:cNvSpPr>
            <a:spLocks noChangeArrowheads="1"/>
          </p:cNvSpPr>
          <p:nvPr/>
        </p:nvSpPr>
        <p:spPr bwMode="auto">
          <a:xfrm>
            <a:off x="4367214" y="3962401"/>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10" name="Oval 47"/>
          <p:cNvSpPr>
            <a:spLocks noChangeArrowheads="1"/>
          </p:cNvSpPr>
          <p:nvPr/>
        </p:nvSpPr>
        <p:spPr bwMode="auto">
          <a:xfrm>
            <a:off x="3500439" y="3960814"/>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11" name="Oval 48"/>
          <p:cNvSpPr>
            <a:spLocks noChangeArrowheads="1"/>
          </p:cNvSpPr>
          <p:nvPr/>
        </p:nvSpPr>
        <p:spPr bwMode="auto">
          <a:xfrm>
            <a:off x="5014914" y="3962401"/>
            <a:ext cx="73025" cy="730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12" name="Line 49"/>
          <p:cNvSpPr>
            <a:spLocks noChangeShapeType="1"/>
          </p:cNvSpPr>
          <p:nvPr/>
        </p:nvSpPr>
        <p:spPr bwMode="auto">
          <a:xfrm>
            <a:off x="6054725" y="3060701"/>
            <a:ext cx="14288" cy="942975"/>
          </a:xfrm>
          <a:prstGeom prst="line">
            <a:avLst/>
          </a:prstGeom>
          <a:noFill/>
          <a:ln w="9525">
            <a:solidFill>
              <a:schemeClr val="tx1"/>
            </a:solidFill>
            <a:prstDash val="dash"/>
            <a:round/>
            <a:headEnd/>
            <a:tailEnd/>
          </a:ln>
        </p:spPr>
        <p:txBody>
          <a:bodyPr/>
          <a:lstStyle/>
          <a:p>
            <a:endParaRPr lang="zh-CN" altLang="en-US"/>
          </a:p>
        </p:txBody>
      </p:sp>
      <p:sp>
        <p:nvSpPr>
          <p:cNvPr id="62513" name="Line 50"/>
          <p:cNvSpPr>
            <a:spLocks noChangeShapeType="1"/>
          </p:cNvSpPr>
          <p:nvPr/>
        </p:nvSpPr>
        <p:spPr bwMode="auto">
          <a:xfrm>
            <a:off x="5684839" y="2338389"/>
            <a:ext cx="34925" cy="752475"/>
          </a:xfrm>
          <a:prstGeom prst="line">
            <a:avLst/>
          </a:prstGeom>
          <a:noFill/>
          <a:ln w="9525">
            <a:solidFill>
              <a:schemeClr val="tx1"/>
            </a:solidFill>
            <a:prstDash val="dash"/>
            <a:round/>
            <a:headEnd/>
            <a:tailEnd/>
          </a:ln>
        </p:spPr>
        <p:txBody>
          <a:bodyPr/>
          <a:lstStyle/>
          <a:p>
            <a:endParaRPr lang="zh-CN" altLang="en-US"/>
          </a:p>
        </p:txBody>
      </p:sp>
      <p:sp>
        <p:nvSpPr>
          <p:cNvPr id="62514" name="Line 51"/>
          <p:cNvSpPr>
            <a:spLocks noChangeShapeType="1"/>
          </p:cNvSpPr>
          <p:nvPr/>
        </p:nvSpPr>
        <p:spPr bwMode="auto">
          <a:xfrm>
            <a:off x="5735638" y="3097214"/>
            <a:ext cx="0" cy="936625"/>
          </a:xfrm>
          <a:prstGeom prst="line">
            <a:avLst/>
          </a:prstGeom>
          <a:noFill/>
          <a:ln w="9525">
            <a:solidFill>
              <a:schemeClr val="tx1"/>
            </a:solidFill>
            <a:prstDash val="dash"/>
            <a:round/>
            <a:headEnd/>
            <a:tailEnd/>
          </a:ln>
        </p:spPr>
        <p:txBody>
          <a:bodyPr/>
          <a:lstStyle/>
          <a:p>
            <a:endParaRPr lang="zh-CN" altLang="en-US"/>
          </a:p>
        </p:txBody>
      </p:sp>
      <p:sp>
        <p:nvSpPr>
          <p:cNvPr id="62515" name="Line 52"/>
          <p:cNvSpPr>
            <a:spLocks noChangeShapeType="1"/>
          </p:cNvSpPr>
          <p:nvPr/>
        </p:nvSpPr>
        <p:spPr bwMode="auto">
          <a:xfrm>
            <a:off x="4986339" y="2336800"/>
            <a:ext cx="371475" cy="723900"/>
          </a:xfrm>
          <a:prstGeom prst="line">
            <a:avLst/>
          </a:prstGeom>
          <a:noFill/>
          <a:ln w="9525">
            <a:solidFill>
              <a:schemeClr val="tx1"/>
            </a:solidFill>
            <a:round/>
            <a:headEnd/>
            <a:tailEnd/>
          </a:ln>
        </p:spPr>
        <p:txBody>
          <a:bodyPr/>
          <a:lstStyle/>
          <a:p>
            <a:endParaRPr lang="zh-CN" altLang="en-US"/>
          </a:p>
        </p:txBody>
      </p:sp>
      <p:sp>
        <p:nvSpPr>
          <p:cNvPr id="62516" name="Line 53"/>
          <p:cNvSpPr>
            <a:spLocks noChangeShapeType="1"/>
          </p:cNvSpPr>
          <p:nvPr/>
        </p:nvSpPr>
        <p:spPr bwMode="auto">
          <a:xfrm flipH="1">
            <a:off x="4835526" y="2306638"/>
            <a:ext cx="144463" cy="754062"/>
          </a:xfrm>
          <a:prstGeom prst="line">
            <a:avLst/>
          </a:prstGeom>
          <a:noFill/>
          <a:ln w="9525">
            <a:solidFill>
              <a:schemeClr val="tx1"/>
            </a:solidFill>
            <a:round/>
            <a:headEnd/>
            <a:tailEnd/>
          </a:ln>
        </p:spPr>
        <p:txBody>
          <a:bodyPr/>
          <a:lstStyle/>
          <a:p>
            <a:endParaRPr lang="zh-CN" altLang="en-US"/>
          </a:p>
        </p:txBody>
      </p:sp>
      <p:sp>
        <p:nvSpPr>
          <p:cNvPr id="62517" name="Line 54"/>
          <p:cNvSpPr>
            <a:spLocks noChangeShapeType="1"/>
          </p:cNvSpPr>
          <p:nvPr/>
        </p:nvSpPr>
        <p:spPr bwMode="auto">
          <a:xfrm>
            <a:off x="5381626" y="3111500"/>
            <a:ext cx="4763" cy="877888"/>
          </a:xfrm>
          <a:prstGeom prst="line">
            <a:avLst/>
          </a:prstGeom>
          <a:noFill/>
          <a:ln w="9525">
            <a:solidFill>
              <a:schemeClr val="tx1"/>
            </a:solidFill>
            <a:prstDash val="dash"/>
            <a:round/>
            <a:headEnd/>
            <a:tailEnd/>
          </a:ln>
        </p:spPr>
        <p:txBody>
          <a:bodyPr/>
          <a:lstStyle/>
          <a:p>
            <a:endParaRPr lang="zh-CN" altLang="en-US"/>
          </a:p>
        </p:txBody>
      </p:sp>
      <p:sp>
        <p:nvSpPr>
          <p:cNvPr id="62518" name="Line 55"/>
          <p:cNvSpPr>
            <a:spLocks noChangeShapeType="1"/>
          </p:cNvSpPr>
          <p:nvPr/>
        </p:nvSpPr>
        <p:spPr bwMode="auto">
          <a:xfrm>
            <a:off x="4856164" y="3067050"/>
            <a:ext cx="174625" cy="922338"/>
          </a:xfrm>
          <a:prstGeom prst="line">
            <a:avLst/>
          </a:prstGeom>
          <a:noFill/>
          <a:ln w="9525">
            <a:solidFill>
              <a:schemeClr val="tx1"/>
            </a:solidFill>
            <a:round/>
            <a:headEnd/>
            <a:tailEnd/>
          </a:ln>
        </p:spPr>
        <p:txBody>
          <a:bodyPr/>
          <a:lstStyle/>
          <a:p>
            <a:endParaRPr lang="zh-CN" altLang="en-US"/>
          </a:p>
        </p:txBody>
      </p:sp>
      <p:sp>
        <p:nvSpPr>
          <p:cNvPr id="62519" name="Line 56"/>
          <p:cNvSpPr>
            <a:spLocks noChangeShapeType="1"/>
          </p:cNvSpPr>
          <p:nvPr/>
        </p:nvSpPr>
        <p:spPr bwMode="auto">
          <a:xfrm flipH="1">
            <a:off x="4689476" y="3074988"/>
            <a:ext cx="144463" cy="944562"/>
          </a:xfrm>
          <a:prstGeom prst="line">
            <a:avLst/>
          </a:prstGeom>
          <a:noFill/>
          <a:ln w="9525">
            <a:solidFill>
              <a:schemeClr val="tx1"/>
            </a:solidFill>
            <a:round/>
            <a:headEnd/>
            <a:tailEnd/>
          </a:ln>
        </p:spPr>
        <p:txBody>
          <a:bodyPr/>
          <a:lstStyle/>
          <a:p>
            <a:endParaRPr lang="zh-CN" altLang="en-US"/>
          </a:p>
        </p:txBody>
      </p:sp>
      <p:sp>
        <p:nvSpPr>
          <p:cNvPr id="62520" name="Line 57"/>
          <p:cNvSpPr>
            <a:spLocks noChangeShapeType="1"/>
          </p:cNvSpPr>
          <p:nvPr/>
        </p:nvSpPr>
        <p:spPr bwMode="auto">
          <a:xfrm>
            <a:off x="4424363" y="2305051"/>
            <a:ext cx="0" cy="792163"/>
          </a:xfrm>
          <a:prstGeom prst="line">
            <a:avLst/>
          </a:prstGeom>
          <a:noFill/>
          <a:ln w="9525">
            <a:solidFill>
              <a:schemeClr val="tx1"/>
            </a:solidFill>
            <a:prstDash val="dash"/>
            <a:round/>
            <a:headEnd/>
            <a:tailEnd/>
          </a:ln>
        </p:spPr>
        <p:txBody>
          <a:bodyPr/>
          <a:lstStyle/>
          <a:p>
            <a:endParaRPr lang="zh-CN" altLang="en-US"/>
          </a:p>
        </p:txBody>
      </p:sp>
      <p:sp>
        <p:nvSpPr>
          <p:cNvPr id="62521" name="Line 58"/>
          <p:cNvSpPr>
            <a:spLocks noChangeShapeType="1"/>
          </p:cNvSpPr>
          <p:nvPr/>
        </p:nvSpPr>
        <p:spPr bwMode="auto">
          <a:xfrm>
            <a:off x="4424363" y="3024188"/>
            <a:ext cx="0" cy="1009650"/>
          </a:xfrm>
          <a:prstGeom prst="line">
            <a:avLst/>
          </a:prstGeom>
          <a:noFill/>
          <a:ln w="9525">
            <a:solidFill>
              <a:schemeClr val="tx1"/>
            </a:solidFill>
            <a:prstDash val="dash"/>
            <a:round/>
            <a:headEnd/>
            <a:tailEnd/>
          </a:ln>
        </p:spPr>
        <p:txBody>
          <a:bodyPr/>
          <a:lstStyle/>
          <a:p>
            <a:endParaRPr lang="zh-CN" altLang="en-US"/>
          </a:p>
        </p:txBody>
      </p:sp>
      <p:sp>
        <p:nvSpPr>
          <p:cNvPr id="62522" name="Line 59"/>
          <p:cNvSpPr>
            <a:spLocks noChangeShapeType="1"/>
          </p:cNvSpPr>
          <p:nvPr/>
        </p:nvSpPr>
        <p:spPr bwMode="auto">
          <a:xfrm>
            <a:off x="4108451" y="3097214"/>
            <a:ext cx="4763" cy="877887"/>
          </a:xfrm>
          <a:prstGeom prst="line">
            <a:avLst/>
          </a:prstGeom>
          <a:noFill/>
          <a:ln w="9525">
            <a:solidFill>
              <a:schemeClr val="tx1"/>
            </a:solidFill>
            <a:prstDash val="dash"/>
            <a:round/>
            <a:headEnd/>
            <a:tailEnd/>
          </a:ln>
        </p:spPr>
        <p:txBody>
          <a:bodyPr/>
          <a:lstStyle/>
          <a:p>
            <a:endParaRPr lang="zh-CN" altLang="en-US"/>
          </a:p>
        </p:txBody>
      </p:sp>
      <p:sp>
        <p:nvSpPr>
          <p:cNvPr id="62523" name="Line 60"/>
          <p:cNvSpPr>
            <a:spLocks noChangeShapeType="1"/>
          </p:cNvSpPr>
          <p:nvPr/>
        </p:nvSpPr>
        <p:spPr bwMode="auto">
          <a:xfrm>
            <a:off x="3705226" y="3082925"/>
            <a:ext cx="130175" cy="920750"/>
          </a:xfrm>
          <a:prstGeom prst="line">
            <a:avLst/>
          </a:prstGeom>
          <a:noFill/>
          <a:ln w="9525">
            <a:solidFill>
              <a:schemeClr val="tx1"/>
            </a:solidFill>
            <a:round/>
            <a:headEnd/>
            <a:tailEnd/>
          </a:ln>
        </p:spPr>
        <p:txBody>
          <a:bodyPr/>
          <a:lstStyle/>
          <a:p>
            <a:endParaRPr lang="zh-CN" altLang="en-US"/>
          </a:p>
        </p:txBody>
      </p:sp>
      <p:sp>
        <p:nvSpPr>
          <p:cNvPr id="62524" name="Line 61"/>
          <p:cNvSpPr>
            <a:spLocks noChangeShapeType="1"/>
          </p:cNvSpPr>
          <p:nvPr/>
        </p:nvSpPr>
        <p:spPr bwMode="auto">
          <a:xfrm flipH="1">
            <a:off x="3546475" y="3067051"/>
            <a:ext cx="128588" cy="938213"/>
          </a:xfrm>
          <a:prstGeom prst="line">
            <a:avLst/>
          </a:prstGeom>
          <a:noFill/>
          <a:ln w="9525">
            <a:solidFill>
              <a:schemeClr val="tx1"/>
            </a:solidFill>
            <a:round/>
            <a:headEnd/>
            <a:tailEnd/>
          </a:ln>
        </p:spPr>
        <p:txBody>
          <a:bodyPr/>
          <a:lstStyle/>
          <a:p>
            <a:endParaRPr lang="zh-CN" altLang="en-US"/>
          </a:p>
        </p:txBody>
      </p:sp>
      <p:sp>
        <p:nvSpPr>
          <p:cNvPr id="62525" name="Line 62"/>
          <p:cNvSpPr>
            <a:spLocks noChangeShapeType="1"/>
          </p:cNvSpPr>
          <p:nvPr/>
        </p:nvSpPr>
        <p:spPr bwMode="auto">
          <a:xfrm>
            <a:off x="3935413" y="2305050"/>
            <a:ext cx="144462" cy="719138"/>
          </a:xfrm>
          <a:prstGeom prst="line">
            <a:avLst/>
          </a:prstGeom>
          <a:noFill/>
          <a:ln w="9525">
            <a:solidFill>
              <a:schemeClr val="tx1"/>
            </a:solidFill>
            <a:round/>
            <a:headEnd/>
            <a:tailEnd/>
          </a:ln>
        </p:spPr>
        <p:txBody>
          <a:bodyPr/>
          <a:lstStyle/>
          <a:p>
            <a:endParaRPr lang="zh-CN" altLang="en-US"/>
          </a:p>
        </p:txBody>
      </p:sp>
      <p:sp>
        <p:nvSpPr>
          <p:cNvPr id="62526" name="Line 63"/>
          <p:cNvSpPr>
            <a:spLocks noChangeShapeType="1"/>
          </p:cNvSpPr>
          <p:nvPr/>
        </p:nvSpPr>
        <p:spPr bwMode="auto">
          <a:xfrm flipH="1">
            <a:off x="3719513" y="2305050"/>
            <a:ext cx="215900" cy="719138"/>
          </a:xfrm>
          <a:prstGeom prst="line">
            <a:avLst/>
          </a:prstGeom>
          <a:noFill/>
          <a:ln w="9525">
            <a:solidFill>
              <a:schemeClr val="tx1"/>
            </a:solidFill>
            <a:round/>
            <a:headEnd/>
            <a:tailEnd/>
          </a:ln>
        </p:spPr>
        <p:txBody>
          <a:bodyPr/>
          <a:lstStyle/>
          <a:p>
            <a:endParaRPr lang="zh-CN" altLang="en-US"/>
          </a:p>
        </p:txBody>
      </p:sp>
      <p:sp>
        <p:nvSpPr>
          <p:cNvPr id="62527" name="Line 64"/>
          <p:cNvSpPr>
            <a:spLocks noChangeShapeType="1"/>
          </p:cNvSpPr>
          <p:nvPr/>
        </p:nvSpPr>
        <p:spPr bwMode="auto">
          <a:xfrm>
            <a:off x="3243263" y="3024188"/>
            <a:ext cx="0" cy="1009650"/>
          </a:xfrm>
          <a:prstGeom prst="line">
            <a:avLst/>
          </a:prstGeom>
          <a:noFill/>
          <a:ln w="9525">
            <a:solidFill>
              <a:schemeClr val="tx1"/>
            </a:solidFill>
            <a:prstDash val="dash"/>
            <a:round/>
            <a:headEnd/>
            <a:tailEnd/>
          </a:ln>
        </p:spPr>
        <p:txBody>
          <a:bodyPr/>
          <a:lstStyle/>
          <a:p>
            <a:endParaRPr lang="zh-CN" altLang="en-US"/>
          </a:p>
        </p:txBody>
      </p:sp>
      <p:sp>
        <p:nvSpPr>
          <p:cNvPr id="62528" name="Line 65"/>
          <p:cNvSpPr>
            <a:spLocks noChangeShapeType="1"/>
          </p:cNvSpPr>
          <p:nvPr/>
        </p:nvSpPr>
        <p:spPr bwMode="auto">
          <a:xfrm>
            <a:off x="2898775" y="2305051"/>
            <a:ext cx="0" cy="792163"/>
          </a:xfrm>
          <a:prstGeom prst="line">
            <a:avLst/>
          </a:prstGeom>
          <a:noFill/>
          <a:ln w="9525">
            <a:solidFill>
              <a:schemeClr val="tx1"/>
            </a:solidFill>
            <a:round/>
            <a:headEnd/>
            <a:tailEnd/>
          </a:ln>
        </p:spPr>
        <p:txBody>
          <a:bodyPr/>
          <a:lstStyle/>
          <a:p>
            <a:endParaRPr lang="zh-CN" altLang="en-US"/>
          </a:p>
        </p:txBody>
      </p:sp>
      <p:sp>
        <p:nvSpPr>
          <p:cNvPr id="62529" name="Line 66"/>
          <p:cNvSpPr>
            <a:spLocks noChangeShapeType="1"/>
          </p:cNvSpPr>
          <p:nvPr/>
        </p:nvSpPr>
        <p:spPr bwMode="auto">
          <a:xfrm>
            <a:off x="2884488" y="2319338"/>
            <a:ext cx="374650" cy="749300"/>
          </a:xfrm>
          <a:prstGeom prst="line">
            <a:avLst/>
          </a:prstGeom>
          <a:noFill/>
          <a:ln w="9525">
            <a:solidFill>
              <a:schemeClr val="tx1"/>
            </a:solidFill>
            <a:round/>
            <a:headEnd/>
            <a:tailEnd/>
          </a:ln>
        </p:spPr>
        <p:txBody>
          <a:bodyPr/>
          <a:lstStyle/>
          <a:p>
            <a:endParaRPr lang="zh-CN" altLang="en-US"/>
          </a:p>
        </p:txBody>
      </p:sp>
      <p:sp>
        <p:nvSpPr>
          <p:cNvPr id="62530" name="Line 67"/>
          <p:cNvSpPr>
            <a:spLocks noChangeShapeType="1"/>
          </p:cNvSpPr>
          <p:nvPr/>
        </p:nvSpPr>
        <p:spPr bwMode="auto">
          <a:xfrm>
            <a:off x="2884489" y="3054351"/>
            <a:ext cx="142875" cy="936625"/>
          </a:xfrm>
          <a:prstGeom prst="line">
            <a:avLst/>
          </a:prstGeom>
          <a:noFill/>
          <a:ln w="9525">
            <a:solidFill>
              <a:schemeClr val="tx1"/>
            </a:solidFill>
            <a:round/>
            <a:headEnd/>
            <a:tailEnd/>
          </a:ln>
        </p:spPr>
        <p:txBody>
          <a:bodyPr/>
          <a:lstStyle/>
          <a:p>
            <a:endParaRPr lang="zh-CN" altLang="en-US"/>
          </a:p>
        </p:txBody>
      </p:sp>
      <p:sp>
        <p:nvSpPr>
          <p:cNvPr id="62531" name="Line 68"/>
          <p:cNvSpPr>
            <a:spLocks noChangeShapeType="1"/>
          </p:cNvSpPr>
          <p:nvPr/>
        </p:nvSpPr>
        <p:spPr bwMode="auto">
          <a:xfrm flipH="1">
            <a:off x="2668588" y="3054351"/>
            <a:ext cx="215900" cy="936625"/>
          </a:xfrm>
          <a:prstGeom prst="line">
            <a:avLst/>
          </a:prstGeom>
          <a:noFill/>
          <a:ln w="9525">
            <a:solidFill>
              <a:schemeClr val="tx1"/>
            </a:solidFill>
            <a:round/>
            <a:headEnd/>
            <a:tailEnd/>
          </a:ln>
        </p:spPr>
        <p:txBody>
          <a:bodyPr/>
          <a:lstStyle/>
          <a:p>
            <a:endParaRPr lang="zh-CN" altLang="en-US"/>
          </a:p>
        </p:txBody>
      </p:sp>
      <p:sp>
        <p:nvSpPr>
          <p:cNvPr id="62532" name="Line 69"/>
          <p:cNvSpPr>
            <a:spLocks noChangeShapeType="1"/>
          </p:cNvSpPr>
          <p:nvPr/>
        </p:nvSpPr>
        <p:spPr bwMode="auto">
          <a:xfrm>
            <a:off x="2092325" y="3024188"/>
            <a:ext cx="0" cy="1009650"/>
          </a:xfrm>
          <a:prstGeom prst="line">
            <a:avLst/>
          </a:prstGeom>
          <a:noFill/>
          <a:ln w="9525">
            <a:solidFill>
              <a:schemeClr val="tx1"/>
            </a:solidFill>
            <a:round/>
            <a:headEnd/>
            <a:tailEnd/>
          </a:ln>
        </p:spPr>
        <p:txBody>
          <a:bodyPr/>
          <a:lstStyle/>
          <a:p>
            <a:endParaRPr lang="zh-CN" altLang="en-US"/>
          </a:p>
        </p:txBody>
      </p:sp>
      <p:sp>
        <p:nvSpPr>
          <p:cNvPr id="62533" name="Line 70"/>
          <p:cNvSpPr>
            <a:spLocks noChangeShapeType="1"/>
          </p:cNvSpPr>
          <p:nvPr/>
        </p:nvSpPr>
        <p:spPr bwMode="auto">
          <a:xfrm flipH="1">
            <a:off x="1730375" y="3052764"/>
            <a:ext cx="361950" cy="966787"/>
          </a:xfrm>
          <a:prstGeom prst="line">
            <a:avLst/>
          </a:prstGeom>
          <a:noFill/>
          <a:ln w="9525">
            <a:solidFill>
              <a:schemeClr val="tx1"/>
            </a:solidFill>
            <a:round/>
            <a:headEnd/>
            <a:tailEnd/>
          </a:ln>
        </p:spPr>
        <p:txBody>
          <a:bodyPr/>
          <a:lstStyle/>
          <a:p>
            <a:endParaRPr lang="zh-CN" altLang="en-US"/>
          </a:p>
        </p:txBody>
      </p:sp>
      <p:sp>
        <p:nvSpPr>
          <p:cNvPr id="62534" name="Line 71"/>
          <p:cNvSpPr>
            <a:spLocks noChangeShapeType="1"/>
          </p:cNvSpPr>
          <p:nvPr/>
        </p:nvSpPr>
        <p:spPr bwMode="auto">
          <a:xfrm>
            <a:off x="2092326" y="3038476"/>
            <a:ext cx="301625" cy="936625"/>
          </a:xfrm>
          <a:prstGeom prst="line">
            <a:avLst/>
          </a:prstGeom>
          <a:noFill/>
          <a:ln w="9525">
            <a:solidFill>
              <a:schemeClr val="tx1"/>
            </a:solidFill>
            <a:round/>
            <a:headEnd/>
            <a:tailEnd/>
          </a:ln>
        </p:spPr>
        <p:txBody>
          <a:bodyPr/>
          <a:lstStyle/>
          <a:p>
            <a:endParaRPr lang="zh-CN" altLang="en-US"/>
          </a:p>
        </p:txBody>
      </p:sp>
      <p:sp>
        <p:nvSpPr>
          <p:cNvPr id="62535" name="Line 72"/>
          <p:cNvSpPr>
            <a:spLocks noChangeShapeType="1"/>
          </p:cNvSpPr>
          <p:nvPr/>
        </p:nvSpPr>
        <p:spPr bwMode="auto">
          <a:xfrm flipV="1">
            <a:off x="2135188" y="2335214"/>
            <a:ext cx="754062" cy="688975"/>
          </a:xfrm>
          <a:prstGeom prst="line">
            <a:avLst/>
          </a:prstGeom>
          <a:noFill/>
          <a:ln w="9525">
            <a:solidFill>
              <a:schemeClr val="tx1"/>
            </a:solidFill>
            <a:round/>
            <a:headEnd/>
            <a:tailEnd/>
          </a:ln>
        </p:spPr>
        <p:txBody>
          <a:bodyPr/>
          <a:lstStyle/>
          <a:p>
            <a:endParaRPr lang="zh-CN" altLang="en-US"/>
          </a:p>
        </p:txBody>
      </p:sp>
      <p:grpSp>
        <p:nvGrpSpPr>
          <p:cNvPr id="2" name="Group 73"/>
          <p:cNvGrpSpPr>
            <a:grpSpLocks/>
          </p:cNvGrpSpPr>
          <p:nvPr/>
        </p:nvGrpSpPr>
        <p:grpSpPr bwMode="auto">
          <a:xfrm>
            <a:off x="6383339" y="1412875"/>
            <a:ext cx="4033837" cy="2622550"/>
            <a:chOff x="2789" y="1823"/>
            <a:chExt cx="2541" cy="1652"/>
          </a:xfrm>
        </p:grpSpPr>
        <p:sp>
          <p:nvSpPr>
            <p:cNvPr id="62539" name="Oval 74"/>
            <p:cNvSpPr>
              <a:spLocks noChangeArrowheads="1"/>
            </p:cNvSpPr>
            <p:nvPr/>
          </p:nvSpPr>
          <p:spPr bwMode="auto">
            <a:xfrm>
              <a:off x="4621" y="1823"/>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40" name="Oval 75"/>
            <p:cNvSpPr>
              <a:spLocks noChangeArrowheads="1"/>
            </p:cNvSpPr>
            <p:nvPr/>
          </p:nvSpPr>
          <p:spPr bwMode="auto">
            <a:xfrm>
              <a:off x="3968" y="2113"/>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41" name="Oval 76"/>
            <p:cNvSpPr>
              <a:spLocks noChangeArrowheads="1"/>
            </p:cNvSpPr>
            <p:nvPr/>
          </p:nvSpPr>
          <p:spPr bwMode="auto">
            <a:xfrm>
              <a:off x="5038" y="2113"/>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42" name="Oval 77"/>
            <p:cNvSpPr>
              <a:spLocks noChangeArrowheads="1"/>
            </p:cNvSpPr>
            <p:nvPr/>
          </p:nvSpPr>
          <p:spPr bwMode="auto">
            <a:xfrm>
              <a:off x="5284" y="2113"/>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43" name="Oval 78"/>
            <p:cNvSpPr>
              <a:spLocks noChangeArrowheads="1"/>
            </p:cNvSpPr>
            <p:nvPr/>
          </p:nvSpPr>
          <p:spPr bwMode="auto">
            <a:xfrm>
              <a:off x="3514" y="2384"/>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44" name="Oval 79"/>
            <p:cNvSpPr>
              <a:spLocks noChangeArrowheads="1"/>
            </p:cNvSpPr>
            <p:nvPr/>
          </p:nvSpPr>
          <p:spPr bwMode="auto">
            <a:xfrm>
              <a:off x="4467" y="238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45" name="Oval 80"/>
            <p:cNvSpPr>
              <a:spLocks noChangeArrowheads="1"/>
            </p:cNvSpPr>
            <p:nvPr/>
          </p:nvSpPr>
          <p:spPr bwMode="auto">
            <a:xfrm>
              <a:off x="5283" y="2384"/>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46" name="Oval 81"/>
            <p:cNvSpPr>
              <a:spLocks noChangeArrowheads="1"/>
            </p:cNvSpPr>
            <p:nvPr/>
          </p:nvSpPr>
          <p:spPr bwMode="auto">
            <a:xfrm>
              <a:off x="4158" y="238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47" name="Oval 82"/>
            <p:cNvSpPr>
              <a:spLocks noChangeArrowheads="1"/>
            </p:cNvSpPr>
            <p:nvPr/>
          </p:nvSpPr>
          <p:spPr bwMode="auto">
            <a:xfrm>
              <a:off x="4829" y="238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48" name="Oval 83"/>
            <p:cNvSpPr>
              <a:spLocks noChangeArrowheads="1"/>
            </p:cNvSpPr>
            <p:nvPr/>
          </p:nvSpPr>
          <p:spPr bwMode="auto">
            <a:xfrm>
              <a:off x="3015" y="2838"/>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49" name="Oval 84"/>
            <p:cNvSpPr>
              <a:spLocks noChangeArrowheads="1"/>
            </p:cNvSpPr>
            <p:nvPr/>
          </p:nvSpPr>
          <p:spPr bwMode="auto">
            <a:xfrm>
              <a:off x="4013" y="2838"/>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50" name="Oval 85"/>
            <p:cNvSpPr>
              <a:spLocks noChangeArrowheads="1"/>
            </p:cNvSpPr>
            <p:nvPr/>
          </p:nvSpPr>
          <p:spPr bwMode="auto">
            <a:xfrm>
              <a:off x="5084" y="2838"/>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51" name="Oval 86"/>
            <p:cNvSpPr>
              <a:spLocks noChangeArrowheads="1"/>
            </p:cNvSpPr>
            <p:nvPr/>
          </p:nvSpPr>
          <p:spPr bwMode="auto">
            <a:xfrm>
              <a:off x="3515" y="2839"/>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52" name="Oval 87"/>
            <p:cNvSpPr>
              <a:spLocks noChangeArrowheads="1"/>
            </p:cNvSpPr>
            <p:nvPr/>
          </p:nvSpPr>
          <p:spPr bwMode="auto">
            <a:xfrm>
              <a:off x="4285" y="2838"/>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53" name="Oval 88"/>
            <p:cNvSpPr>
              <a:spLocks noChangeArrowheads="1"/>
            </p:cNvSpPr>
            <p:nvPr/>
          </p:nvSpPr>
          <p:spPr bwMode="auto">
            <a:xfrm>
              <a:off x="3741" y="2839"/>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54" name="Oval 89"/>
            <p:cNvSpPr>
              <a:spLocks noChangeArrowheads="1"/>
            </p:cNvSpPr>
            <p:nvPr/>
          </p:nvSpPr>
          <p:spPr bwMode="auto">
            <a:xfrm>
              <a:off x="4739" y="2839"/>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55" name="Line 90"/>
            <p:cNvSpPr>
              <a:spLocks noChangeShapeType="1"/>
            </p:cNvSpPr>
            <p:nvPr/>
          </p:nvSpPr>
          <p:spPr bwMode="auto">
            <a:xfrm flipH="1">
              <a:off x="4014" y="1841"/>
              <a:ext cx="635" cy="272"/>
            </a:xfrm>
            <a:prstGeom prst="line">
              <a:avLst/>
            </a:prstGeom>
            <a:noFill/>
            <a:ln w="9525">
              <a:solidFill>
                <a:schemeClr val="tx1"/>
              </a:solidFill>
              <a:round/>
              <a:headEnd/>
              <a:tailEnd/>
            </a:ln>
          </p:spPr>
          <p:txBody>
            <a:bodyPr/>
            <a:lstStyle/>
            <a:p>
              <a:endParaRPr lang="zh-CN" altLang="en-US"/>
            </a:p>
          </p:txBody>
        </p:sp>
        <p:sp>
          <p:nvSpPr>
            <p:cNvPr id="62556" name="Line 91"/>
            <p:cNvSpPr>
              <a:spLocks noChangeShapeType="1"/>
            </p:cNvSpPr>
            <p:nvPr/>
          </p:nvSpPr>
          <p:spPr bwMode="auto">
            <a:xfrm>
              <a:off x="4649" y="1841"/>
              <a:ext cx="428" cy="317"/>
            </a:xfrm>
            <a:prstGeom prst="line">
              <a:avLst/>
            </a:prstGeom>
            <a:noFill/>
            <a:ln w="9525">
              <a:solidFill>
                <a:schemeClr val="tx1"/>
              </a:solidFill>
              <a:round/>
              <a:headEnd/>
              <a:tailEnd/>
            </a:ln>
          </p:spPr>
          <p:txBody>
            <a:bodyPr/>
            <a:lstStyle/>
            <a:p>
              <a:endParaRPr lang="zh-CN" altLang="en-US"/>
            </a:p>
          </p:txBody>
        </p:sp>
        <p:sp>
          <p:nvSpPr>
            <p:cNvPr id="62557" name="Line 92"/>
            <p:cNvSpPr>
              <a:spLocks noChangeShapeType="1"/>
            </p:cNvSpPr>
            <p:nvPr/>
          </p:nvSpPr>
          <p:spPr bwMode="auto">
            <a:xfrm flipH="1" flipV="1">
              <a:off x="4649" y="1842"/>
              <a:ext cx="679" cy="307"/>
            </a:xfrm>
            <a:prstGeom prst="line">
              <a:avLst/>
            </a:prstGeom>
            <a:noFill/>
            <a:ln w="9525">
              <a:solidFill>
                <a:schemeClr val="tx1"/>
              </a:solidFill>
              <a:round/>
              <a:headEnd/>
              <a:tailEnd/>
            </a:ln>
          </p:spPr>
          <p:txBody>
            <a:bodyPr/>
            <a:lstStyle/>
            <a:p>
              <a:endParaRPr lang="zh-CN" altLang="en-US"/>
            </a:p>
          </p:txBody>
        </p:sp>
        <p:sp>
          <p:nvSpPr>
            <p:cNvPr id="62558" name="Line 93"/>
            <p:cNvSpPr>
              <a:spLocks noChangeShapeType="1"/>
            </p:cNvSpPr>
            <p:nvPr/>
          </p:nvSpPr>
          <p:spPr bwMode="auto">
            <a:xfrm>
              <a:off x="5064" y="2148"/>
              <a:ext cx="228" cy="274"/>
            </a:xfrm>
            <a:prstGeom prst="line">
              <a:avLst/>
            </a:prstGeom>
            <a:noFill/>
            <a:ln w="9525">
              <a:solidFill>
                <a:schemeClr val="tx1"/>
              </a:solidFill>
              <a:round/>
              <a:headEnd/>
              <a:tailEnd/>
            </a:ln>
          </p:spPr>
          <p:txBody>
            <a:bodyPr/>
            <a:lstStyle/>
            <a:p>
              <a:endParaRPr lang="zh-CN" altLang="en-US"/>
            </a:p>
          </p:txBody>
        </p:sp>
        <p:sp>
          <p:nvSpPr>
            <p:cNvPr id="62559" name="Line 94"/>
            <p:cNvSpPr>
              <a:spLocks noChangeShapeType="1"/>
            </p:cNvSpPr>
            <p:nvPr/>
          </p:nvSpPr>
          <p:spPr bwMode="auto">
            <a:xfrm flipH="1">
              <a:off x="4844" y="2131"/>
              <a:ext cx="214" cy="282"/>
            </a:xfrm>
            <a:prstGeom prst="line">
              <a:avLst/>
            </a:prstGeom>
            <a:noFill/>
            <a:ln w="9525">
              <a:solidFill>
                <a:schemeClr val="tx1"/>
              </a:solidFill>
              <a:round/>
              <a:headEnd/>
              <a:tailEnd/>
            </a:ln>
          </p:spPr>
          <p:txBody>
            <a:bodyPr/>
            <a:lstStyle/>
            <a:p>
              <a:endParaRPr lang="zh-CN" altLang="en-US"/>
            </a:p>
          </p:txBody>
        </p:sp>
        <p:sp>
          <p:nvSpPr>
            <p:cNvPr id="62560" name="Line 95"/>
            <p:cNvSpPr>
              <a:spLocks noChangeShapeType="1"/>
            </p:cNvSpPr>
            <p:nvPr/>
          </p:nvSpPr>
          <p:spPr bwMode="auto">
            <a:xfrm>
              <a:off x="3984" y="2139"/>
              <a:ext cx="522" cy="274"/>
            </a:xfrm>
            <a:prstGeom prst="line">
              <a:avLst/>
            </a:prstGeom>
            <a:noFill/>
            <a:ln w="9525">
              <a:solidFill>
                <a:schemeClr val="tx1"/>
              </a:solidFill>
              <a:round/>
              <a:headEnd/>
              <a:tailEnd/>
            </a:ln>
          </p:spPr>
          <p:txBody>
            <a:bodyPr/>
            <a:lstStyle/>
            <a:p>
              <a:endParaRPr lang="zh-CN" altLang="en-US"/>
            </a:p>
          </p:txBody>
        </p:sp>
        <p:sp>
          <p:nvSpPr>
            <p:cNvPr id="62561" name="Line 96"/>
            <p:cNvSpPr>
              <a:spLocks noChangeShapeType="1"/>
            </p:cNvSpPr>
            <p:nvPr/>
          </p:nvSpPr>
          <p:spPr bwMode="auto">
            <a:xfrm>
              <a:off x="3987" y="2140"/>
              <a:ext cx="216" cy="310"/>
            </a:xfrm>
            <a:prstGeom prst="line">
              <a:avLst/>
            </a:prstGeom>
            <a:noFill/>
            <a:ln w="9525">
              <a:solidFill>
                <a:schemeClr val="tx1"/>
              </a:solidFill>
              <a:round/>
              <a:headEnd/>
              <a:tailEnd/>
            </a:ln>
          </p:spPr>
          <p:txBody>
            <a:bodyPr/>
            <a:lstStyle/>
            <a:p>
              <a:endParaRPr lang="zh-CN" altLang="en-US"/>
            </a:p>
          </p:txBody>
        </p:sp>
        <p:sp>
          <p:nvSpPr>
            <p:cNvPr id="62562" name="Line 97"/>
            <p:cNvSpPr>
              <a:spLocks noChangeShapeType="1"/>
            </p:cNvSpPr>
            <p:nvPr/>
          </p:nvSpPr>
          <p:spPr bwMode="auto">
            <a:xfrm flipH="1">
              <a:off x="3527" y="2132"/>
              <a:ext cx="450" cy="280"/>
            </a:xfrm>
            <a:prstGeom prst="line">
              <a:avLst/>
            </a:prstGeom>
            <a:noFill/>
            <a:ln w="9525">
              <a:solidFill>
                <a:schemeClr val="tx1"/>
              </a:solidFill>
              <a:round/>
              <a:headEnd/>
              <a:tailEnd/>
            </a:ln>
          </p:spPr>
          <p:txBody>
            <a:bodyPr/>
            <a:lstStyle/>
            <a:p>
              <a:endParaRPr lang="zh-CN" altLang="en-US"/>
            </a:p>
          </p:txBody>
        </p:sp>
        <p:sp>
          <p:nvSpPr>
            <p:cNvPr id="62563" name="Oval 98"/>
            <p:cNvSpPr>
              <a:spLocks noChangeArrowheads="1"/>
            </p:cNvSpPr>
            <p:nvPr/>
          </p:nvSpPr>
          <p:spPr bwMode="auto">
            <a:xfrm>
              <a:off x="2789" y="3427"/>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64" name="Oval 99"/>
            <p:cNvSpPr>
              <a:spLocks noChangeArrowheads="1"/>
            </p:cNvSpPr>
            <p:nvPr/>
          </p:nvSpPr>
          <p:spPr bwMode="auto">
            <a:xfrm>
              <a:off x="3595" y="3427"/>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65" name="Oval 100"/>
            <p:cNvSpPr>
              <a:spLocks noChangeArrowheads="1"/>
            </p:cNvSpPr>
            <p:nvPr/>
          </p:nvSpPr>
          <p:spPr bwMode="auto">
            <a:xfrm>
              <a:off x="4648" y="3427"/>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66" name="Oval 101"/>
            <p:cNvSpPr>
              <a:spLocks noChangeArrowheads="1"/>
            </p:cNvSpPr>
            <p:nvPr/>
          </p:nvSpPr>
          <p:spPr bwMode="auto">
            <a:xfrm>
              <a:off x="3197" y="3428"/>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67" name="Oval 102"/>
            <p:cNvSpPr>
              <a:spLocks noChangeArrowheads="1"/>
            </p:cNvSpPr>
            <p:nvPr/>
          </p:nvSpPr>
          <p:spPr bwMode="auto">
            <a:xfrm>
              <a:off x="4103" y="3428"/>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68" name="Oval 103"/>
            <p:cNvSpPr>
              <a:spLocks noChangeArrowheads="1"/>
            </p:cNvSpPr>
            <p:nvPr/>
          </p:nvSpPr>
          <p:spPr bwMode="auto">
            <a:xfrm>
              <a:off x="3015" y="3427"/>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69" name="Oval 104"/>
            <p:cNvSpPr>
              <a:spLocks noChangeArrowheads="1"/>
            </p:cNvSpPr>
            <p:nvPr/>
          </p:nvSpPr>
          <p:spPr bwMode="auto">
            <a:xfrm>
              <a:off x="3378" y="3428"/>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70" name="Oval 105"/>
            <p:cNvSpPr>
              <a:spLocks noChangeArrowheads="1"/>
            </p:cNvSpPr>
            <p:nvPr/>
          </p:nvSpPr>
          <p:spPr bwMode="auto">
            <a:xfrm>
              <a:off x="3921" y="3428"/>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71" name="Oval 106"/>
            <p:cNvSpPr>
              <a:spLocks noChangeArrowheads="1"/>
            </p:cNvSpPr>
            <p:nvPr/>
          </p:nvSpPr>
          <p:spPr bwMode="auto">
            <a:xfrm>
              <a:off x="4875" y="3429"/>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2572" name="Line 107"/>
            <p:cNvSpPr>
              <a:spLocks noChangeShapeType="1"/>
            </p:cNvSpPr>
            <p:nvPr/>
          </p:nvSpPr>
          <p:spPr bwMode="auto">
            <a:xfrm>
              <a:off x="4857" y="2405"/>
              <a:ext cx="234" cy="456"/>
            </a:xfrm>
            <a:prstGeom prst="line">
              <a:avLst/>
            </a:prstGeom>
            <a:noFill/>
            <a:ln w="9525">
              <a:solidFill>
                <a:schemeClr val="tx1"/>
              </a:solidFill>
              <a:round/>
              <a:headEnd/>
              <a:tailEnd/>
            </a:ln>
          </p:spPr>
          <p:txBody>
            <a:bodyPr/>
            <a:lstStyle/>
            <a:p>
              <a:endParaRPr lang="zh-CN" altLang="en-US"/>
            </a:p>
          </p:txBody>
        </p:sp>
        <p:sp>
          <p:nvSpPr>
            <p:cNvPr id="62573" name="Line 108"/>
            <p:cNvSpPr>
              <a:spLocks noChangeShapeType="1"/>
            </p:cNvSpPr>
            <p:nvPr/>
          </p:nvSpPr>
          <p:spPr bwMode="auto">
            <a:xfrm flipH="1">
              <a:off x="4762" y="2386"/>
              <a:ext cx="91" cy="475"/>
            </a:xfrm>
            <a:prstGeom prst="line">
              <a:avLst/>
            </a:prstGeom>
            <a:noFill/>
            <a:ln w="9525">
              <a:solidFill>
                <a:schemeClr val="tx1"/>
              </a:solidFill>
              <a:round/>
              <a:headEnd/>
              <a:tailEnd/>
            </a:ln>
          </p:spPr>
          <p:txBody>
            <a:bodyPr/>
            <a:lstStyle/>
            <a:p>
              <a:endParaRPr lang="zh-CN" altLang="en-US"/>
            </a:p>
          </p:txBody>
        </p:sp>
        <p:sp>
          <p:nvSpPr>
            <p:cNvPr id="62574" name="Line 109"/>
            <p:cNvSpPr>
              <a:spLocks noChangeShapeType="1"/>
            </p:cNvSpPr>
            <p:nvPr/>
          </p:nvSpPr>
          <p:spPr bwMode="auto">
            <a:xfrm>
              <a:off x="4775" y="2865"/>
              <a:ext cx="110" cy="581"/>
            </a:xfrm>
            <a:prstGeom prst="line">
              <a:avLst/>
            </a:prstGeom>
            <a:noFill/>
            <a:ln w="9525">
              <a:solidFill>
                <a:schemeClr val="tx1"/>
              </a:solidFill>
              <a:round/>
              <a:headEnd/>
              <a:tailEnd/>
            </a:ln>
          </p:spPr>
          <p:txBody>
            <a:bodyPr/>
            <a:lstStyle/>
            <a:p>
              <a:endParaRPr lang="zh-CN" altLang="en-US"/>
            </a:p>
          </p:txBody>
        </p:sp>
        <p:sp>
          <p:nvSpPr>
            <p:cNvPr id="62575" name="Line 110"/>
            <p:cNvSpPr>
              <a:spLocks noChangeShapeType="1"/>
            </p:cNvSpPr>
            <p:nvPr/>
          </p:nvSpPr>
          <p:spPr bwMode="auto">
            <a:xfrm flipH="1">
              <a:off x="4670" y="2870"/>
              <a:ext cx="91" cy="595"/>
            </a:xfrm>
            <a:prstGeom prst="line">
              <a:avLst/>
            </a:prstGeom>
            <a:noFill/>
            <a:ln w="9525">
              <a:solidFill>
                <a:schemeClr val="tx1"/>
              </a:solidFill>
              <a:round/>
              <a:headEnd/>
              <a:tailEnd/>
            </a:ln>
          </p:spPr>
          <p:txBody>
            <a:bodyPr/>
            <a:lstStyle/>
            <a:p>
              <a:endParaRPr lang="zh-CN" altLang="en-US"/>
            </a:p>
          </p:txBody>
        </p:sp>
        <p:sp>
          <p:nvSpPr>
            <p:cNvPr id="62576" name="Line 111"/>
            <p:cNvSpPr>
              <a:spLocks noChangeShapeType="1"/>
            </p:cNvSpPr>
            <p:nvPr/>
          </p:nvSpPr>
          <p:spPr bwMode="auto">
            <a:xfrm>
              <a:off x="4050" y="2875"/>
              <a:ext cx="82" cy="580"/>
            </a:xfrm>
            <a:prstGeom prst="line">
              <a:avLst/>
            </a:prstGeom>
            <a:noFill/>
            <a:ln w="9525">
              <a:solidFill>
                <a:schemeClr val="tx1"/>
              </a:solidFill>
              <a:round/>
              <a:headEnd/>
              <a:tailEnd/>
            </a:ln>
          </p:spPr>
          <p:txBody>
            <a:bodyPr/>
            <a:lstStyle/>
            <a:p>
              <a:endParaRPr lang="zh-CN" altLang="en-US"/>
            </a:p>
          </p:txBody>
        </p:sp>
        <p:sp>
          <p:nvSpPr>
            <p:cNvPr id="62577" name="Line 112"/>
            <p:cNvSpPr>
              <a:spLocks noChangeShapeType="1"/>
            </p:cNvSpPr>
            <p:nvPr/>
          </p:nvSpPr>
          <p:spPr bwMode="auto">
            <a:xfrm flipH="1">
              <a:off x="3950" y="2865"/>
              <a:ext cx="81" cy="591"/>
            </a:xfrm>
            <a:prstGeom prst="line">
              <a:avLst/>
            </a:prstGeom>
            <a:noFill/>
            <a:ln w="9525">
              <a:solidFill>
                <a:schemeClr val="tx1"/>
              </a:solidFill>
              <a:round/>
              <a:headEnd/>
              <a:tailEnd/>
            </a:ln>
          </p:spPr>
          <p:txBody>
            <a:bodyPr/>
            <a:lstStyle/>
            <a:p>
              <a:endParaRPr lang="zh-CN" altLang="en-US"/>
            </a:p>
          </p:txBody>
        </p:sp>
        <p:sp>
          <p:nvSpPr>
            <p:cNvPr id="62578" name="Line 113"/>
            <p:cNvSpPr>
              <a:spLocks noChangeShapeType="1"/>
            </p:cNvSpPr>
            <p:nvPr/>
          </p:nvSpPr>
          <p:spPr bwMode="auto">
            <a:xfrm>
              <a:off x="4195" y="2385"/>
              <a:ext cx="91" cy="453"/>
            </a:xfrm>
            <a:prstGeom prst="line">
              <a:avLst/>
            </a:prstGeom>
            <a:noFill/>
            <a:ln w="9525">
              <a:solidFill>
                <a:schemeClr val="tx1"/>
              </a:solidFill>
              <a:round/>
              <a:headEnd/>
              <a:tailEnd/>
            </a:ln>
          </p:spPr>
          <p:txBody>
            <a:bodyPr/>
            <a:lstStyle/>
            <a:p>
              <a:endParaRPr lang="zh-CN" altLang="en-US"/>
            </a:p>
          </p:txBody>
        </p:sp>
        <p:sp>
          <p:nvSpPr>
            <p:cNvPr id="62579" name="Line 114"/>
            <p:cNvSpPr>
              <a:spLocks noChangeShapeType="1"/>
            </p:cNvSpPr>
            <p:nvPr/>
          </p:nvSpPr>
          <p:spPr bwMode="auto">
            <a:xfrm flipH="1">
              <a:off x="4059" y="2385"/>
              <a:ext cx="136" cy="453"/>
            </a:xfrm>
            <a:prstGeom prst="line">
              <a:avLst/>
            </a:prstGeom>
            <a:noFill/>
            <a:ln w="9525">
              <a:solidFill>
                <a:schemeClr val="tx1"/>
              </a:solidFill>
              <a:round/>
              <a:headEnd/>
              <a:tailEnd/>
            </a:ln>
          </p:spPr>
          <p:txBody>
            <a:bodyPr/>
            <a:lstStyle/>
            <a:p>
              <a:endParaRPr lang="zh-CN" altLang="en-US"/>
            </a:p>
          </p:txBody>
        </p:sp>
        <p:sp>
          <p:nvSpPr>
            <p:cNvPr id="62580" name="Line 115"/>
            <p:cNvSpPr>
              <a:spLocks noChangeShapeType="1"/>
            </p:cNvSpPr>
            <p:nvPr/>
          </p:nvSpPr>
          <p:spPr bwMode="auto">
            <a:xfrm>
              <a:off x="3542" y="2385"/>
              <a:ext cx="0" cy="499"/>
            </a:xfrm>
            <a:prstGeom prst="line">
              <a:avLst/>
            </a:prstGeom>
            <a:noFill/>
            <a:ln w="9525">
              <a:solidFill>
                <a:schemeClr val="tx1"/>
              </a:solidFill>
              <a:round/>
              <a:headEnd/>
              <a:tailEnd/>
            </a:ln>
          </p:spPr>
          <p:txBody>
            <a:bodyPr/>
            <a:lstStyle/>
            <a:p>
              <a:endParaRPr lang="zh-CN" altLang="en-US"/>
            </a:p>
          </p:txBody>
        </p:sp>
        <p:sp>
          <p:nvSpPr>
            <p:cNvPr id="62581" name="Line 116"/>
            <p:cNvSpPr>
              <a:spLocks noChangeShapeType="1"/>
            </p:cNvSpPr>
            <p:nvPr/>
          </p:nvSpPr>
          <p:spPr bwMode="auto">
            <a:xfrm>
              <a:off x="3533" y="2394"/>
              <a:ext cx="236" cy="472"/>
            </a:xfrm>
            <a:prstGeom prst="line">
              <a:avLst/>
            </a:prstGeom>
            <a:noFill/>
            <a:ln w="9525">
              <a:solidFill>
                <a:schemeClr val="tx1"/>
              </a:solidFill>
              <a:round/>
              <a:headEnd/>
              <a:tailEnd/>
            </a:ln>
          </p:spPr>
          <p:txBody>
            <a:bodyPr/>
            <a:lstStyle/>
            <a:p>
              <a:endParaRPr lang="zh-CN" altLang="en-US"/>
            </a:p>
          </p:txBody>
        </p:sp>
        <p:sp>
          <p:nvSpPr>
            <p:cNvPr id="62582" name="Line 117"/>
            <p:cNvSpPr>
              <a:spLocks noChangeShapeType="1"/>
            </p:cNvSpPr>
            <p:nvPr/>
          </p:nvSpPr>
          <p:spPr bwMode="auto">
            <a:xfrm>
              <a:off x="3533" y="2857"/>
              <a:ext cx="90" cy="590"/>
            </a:xfrm>
            <a:prstGeom prst="line">
              <a:avLst/>
            </a:prstGeom>
            <a:noFill/>
            <a:ln w="9525">
              <a:solidFill>
                <a:schemeClr val="tx1"/>
              </a:solidFill>
              <a:round/>
              <a:headEnd/>
              <a:tailEnd/>
            </a:ln>
          </p:spPr>
          <p:txBody>
            <a:bodyPr/>
            <a:lstStyle/>
            <a:p>
              <a:endParaRPr lang="zh-CN" altLang="en-US"/>
            </a:p>
          </p:txBody>
        </p:sp>
        <p:sp>
          <p:nvSpPr>
            <p:cNvPr id="62583" name="Line 118"/>
            <p:cNvSpPr>
              <a:spLocks noChangeShapeType="1"/>
            </p:cNvSpPr>
            <p:nvPr/>
          </p:nvSpPr>
          <p:spPr bwMode="auto">
            <a:xfrm flipH="1">
              <a:off x="3397" y="2857"/>
              <a:ext cx="136" cy="590"/>
            </a:xfrm>
            <a:prstGeom prst="line">
              <a:avLst/>
            </a:prstGeom>
            <a:noFill/>
            <a:ln w="9525">
              <a:solidFill>
                <a:schemeClr val="tx1"/>
              </a:solidFill>
              <a:round/>
              <a:headEnd/>
              <a:tailEnd/>
            </a:ln>
          </p:spPr>
          <p:txBody>
            <a:bodyPr/>
            <a:lstStyle/>
            <a:p>
              <a:endParaRPr lang="zh-CN" altLang="en-US"/>
            </a:p>
          </p:txBody>
        </p:sp>
        <p:sp>
          <p:nvSpPr>
            <p:cNvPr id="62584" name="Line 119"/>
            <p:cNvSpPr>
              <a:spLocks noChangeShapeType="1"/>
            </p:cNvSpPr>
            <p:nvPr/>
          </p:nvSpPr>
          <p:spPr bwMode="auto">
            <a:xfrm>
              <a:off x="3034" y="2838"/>
              <a:ext cx="0" cy="636"/>
            </a:xfrm>
            <a:prstGeom prst="line">
              <a:avLst/>
            </a:prstGeom>
            <a:noFill/>
            <a:ln w="9525">
              <a:solidFill>
                <a:schemeClr val="tx1"/>
              </a:solidFill>
              <a:round/>
              <a:headEnd/>
              <a:tailEnd/>
            </a:ln>
          </p:spPr>
          <p:txBody>
            <a:bodyPr/>
            <a:lstStyle/>
            <a:p>
              <a:endParaRPr lang="zh-CN" altLang="en-US"/>
            </a:p>
          </p:txBody>
        </p:sp>
        <p:sp>
          <p:nvSpPr>
            <p:cNvPr id="62585" name="Line 120"/>
            <p:cNvSpPr>
              <a:spLocks noChangeShapeType="1"/>
            </p:cNvSpPr>
            <p:nvPr/>
          </p:nvSpPr>
          <p:spPr bwMode="auto">
            <a:xfrm flipH="1">
              <a:off x="2806" y="2856"/>
              <a:ext cx="228" cy="609"/>
            </a:xfrm>
            <a:prstGeom prst="line">
              <a:avLst/>
            </a:prstGeom>
            <a:noFill/>
            <a:ln w="9525">
              <a:solidFill>
                <a:schemeClr val="tx1"/>
              </a:solidFill>
              <a:round/>
              <a:headEnd/>
              <a:tailEnd/>
            </a:ln>
          </p:spPr>
          <p:txBody>
            <a:bodyPr/>
            <a:lstStyle/>
            <a:p>
              <a:endParaRPr lang="zh-CN" altLang="en-US"/>
            </a:p>
          </p:txBody>
        </p:sp>
        <p:sp>
          <p:nvSpPr>
            <p:cNvPr id="62586" name="Line 121"/>
            <p:cNvSpPr>
              <a:spLocks noChangeShapeType="1"/>
            </p:cNvSpPr>
            <p:nvPr/>
          </p:nvSpPr>
          <p:spPr bwMode="auto">
            <a:xfrm>
              <a:off x="3034" y="2847"/>
              <a:ext cx="190" cy="590"/>
            </a:xfrm>
            <a:prstGeom prst="line">
              <a:avLst/>
            </a:prstGeom>
            <a:noFill/>
            <a:ln w="9525">
              <a:solidFill>
                <a:schemeClr val="tx1"/>
              </a:solidFill>
              <a:round/>
              <a:headEnd/>
              <a:tailEnd/>
            </a:ln>
          </p:spPr>
          <p:txBody>
            <a:bodyPr/>
            <a:lstStyle/>
            <a:p>
              <a:endParaRPr lang="zh-CN" altLang="en-US"/>
            </a:p>
          </p:txBody>
        </p:sp>
        <p:sp>
          <p:nvSpPr>
            <p:cNvPr id="62587" name="Line 122"/>
            <p:cNvSpPr>
              <a:spLocks noChangeShapeType="1"/>
            </p:cNvSpPr>
            <p:nvPr/>
          </p:nvSpPr>
          <p:spPr bwMode="auto">
            <a:xfrm flipV="1">
              <a:off x="3061" y="2404"/>
              <a:ext cx="475" cy="434"/>
            </a:xfrm>
            <a:prstGeom prst="line">
              <a:avLst/>
            </a:prstGeom>
            <a:noFill/>
            <a:ln w="9525">
              <a:solidFill>
                <a:schemeClr val="tx1"/>
              </a:solidFill>
              <a:round/>
              <a:headEnd/>
              <a:tailEnd/>
            </a:ln>
          </p:spPr>
          <p:txBody>
            <a:bodyPr/>
            <a:lstStyle/>
            <a:p>
              <a:endParaRPr lang="zh-CN" altLang="en-US"/>
            </a:p>
          </p:txBody>
        </p:sp>
      </p:grpSp>
      <p:sp>
        <p:nvSpPr>
          <p:cNvPr id="62537" name="Text Box 123"/>
          <p:cNvSpPr txBox="1">
            <a:spLocks noChangeArrowheads="1"/>
          </p:cNvSpPr>
          <p:nvPr/>
        </p:nvSpPr>
        <p:spPr bwMode="auto">
          <a:xfrm>
            <a:off x="4656138" y="4365626"/>
            <a:ext cx="2159000" cy="461665"/>
          </a:xfrm>
          <a:prstGeom prst="rect">
            <a:avLst/>
          </a:prstGeom>
          <a:noFill/>
          <a:ln w="9525">
            <a:noFill/>
            <a:miter lim="800000"/>
            <a:headEnd/>
            <a:tailEnd/>
          </a:ln>
        </p:spPr>
        <p:txBody>
          <a:bodyPr>
            <a:spAutoFit/>
          </a:bodyPr>
          <a:lstStyle/>
          <a:p>
            <a:pPr>
              <a:spcBef>
                <a:spcPct val="50000"/>
              </a:spcBef>
            </a:pPr>
            <a:r>
              <a:rPr lang="zh-CN" altLang="en-US" sz="2400" b="1" dirty="0"/>
              <a:t>最小搜索树</a:t>
            </a:r>
          </a:p>
        </p:txBody>
      </p:sp>
      <p:sp>
        <p:nvSpPr>
          <p:cNvPr id="124" name="灯片编号占位符 123"/>
          <p:cNvSpPr>
            <a:spLocks noGrp="1"/>
          </p:cNvSpPr>
          <p:nvPr>
            <p:ph type="sldNum" sz="quarter" idx="11"/>
          </p:nvPr>
        </p:nvSpPr>
        <p:spPr/>
        <p:txBody>
          <a:bodyPr/>
          <a:lstStyle/>
          <a:p>
            <a:pPr>
              <a:defRPr/>
            </a:pPr>
            <a:fld id="{31E287EE-1289-4991-82CE-EFE584F53F4F}" type="slidenum">
              <a:rPr lang="en-US" altLang="zh-CN" smtClean="0"/>
              <a:pPr>
                <a:defRPr/>
              </a:pPr>
              <a:t>42</a:t>
            </a:fld>
            <a:endParaRPr lang="en-US" altLang="zh-CN" dirty="0"/>
          </a:p>
        </p:txBody>
      </p:sp>
      <p:sp>
        <p:nvSpPr>
          <p:cNvPr id="126" name="Text Box 4"/>
          <p:cNvSpPr txBox="1">
            <a:spLocks noChangeArrowheads="1"/>
          </p:cNvSpPr>
          <p:nvPr/>
        </p:nvSpPr>
        <p:spPr bwMode="auto">
          <a:xfrm>
            <a:off x="7895604" y="260649"/>
            <a:ext cx="1728788" cy="461665"/>
          </a:xfrm>
          <a:prstGeom prst="rect">
            <a:avLst/>
          </a:prstGeom>
          <a:noFill/>
          <a:ln w="9525">
            <a:noFill/>
            <a:miter lim="800000"/>
            <a:headEnd/>
            <a:tailEnd/>
          </a:ln>
        </p:spPr>
        <p:txBody>
          <a:bodyPr>
            <a:spAutoFit/>
          </a:bodyPr>
          <a:lstStyle/>
          <a:p>
            <a:pPr>
              <a:spcBef>
                <a:spcPct val="50000"/>
              </a:spcBef>
            </a:pPr>
            <a:r>
              <a:rPr lang="en-US" altLang="zh-CN" sz="2400" b="1" dirty="0"/>
              <a:t>BAB</a:t>
            </a:r>
            <a:r>
              <a:rPr lang="zh-CN" altLang="en-US" sz="2400" b="1" dirty="0"/>
              <a:t>算法</a:t>
            </a:r>
          </a:p>
        </p:txBody>
      </p:sp>
      <p:sp>
        <p:nvSpPr>
          <p:cNvPr id="127" name="标题 1"/>
          <p:cNvSpPr>
            <a:spLocks noGrp="1"/>
          </p:cNvSpPr>
          <p:nvPr>
            <p:ph type="title"/>
          </p:nvPr>
        </p:nvSpPr>
        <p:spPr>
          <a:xfrm>
            <a:off x="1828800" y="152401"/>
            <a:ext cx="6172200" cy="563563"/>
          </a:xfrm>
        </p:spPr>
        <p:txBody>
          <a:bodyPr/>
          <a:lstStyle/>
          <a:p>
            <a:r>
              <a:rPr lang="en-US" altLang="zh-CN" sz="2800" dirty="0" smtClean="0"/>
              <a:t>5.2 </a:t>
            </a:r>
            <a:r>
              <a:rPr lang="zh-CN" altLang="en-US" sz="2800" dirty="0"/>
              <a:t>特征选择的最优搜索方法</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4"/>
          <p:cNvSpPr txBox="1">
            <a:spLocks noChangeArrowheads="1"/>
          </p:cNvSpPr>
          <p:nvPr/>
        </p:nvSpPr>
        <p:spPr bwMode="auto">
          <a:xfrm>
            <a:off x="2063750" y="1196976"/>
            <a:ext cx="3887788" cy="461665"/>
          </a:xfrm>
          <a:prstGeom prst="rect">
            <a:avLst/>
          </a:prstGeom>
          <a:noFill/>
          <a:ln w="9525">
            <a:noFill/>
            <a:miter lim="800000"/>
            <a:headEnd/>
            <a:tailEnd/>
          </a:ln>
        </p:spPr>
        <p:txBody>
          <a:bodyPr>
            <a:spAutoFit/>
          </a:bodyPr>
          <a:lstStyle/>
          <a:p>
            <a:pPr>
              <a:spcBef>
                <a:spcPct val="50000"/>
              </a:spcBef>
            </a:pPr>
            <a:r>
              <a:rPr lang="zh-CN" altLang="en-US" sz="2400" b="1" dirty="0">
                <a:latin typeface="楷体_GB2312" pitchFamily="49" charset="-122"/>
                <a:ea typeface="楷体_GB2312" pitchFamily="49" charset="-122"/>
              </a:rPr>
              <a:t>向上回溯和停止回溯：</a:t>
            </a:r>
            <a:endParaRPr lang="en-US" altLang="zh-CN" sz="2400" b="1" dirty="0">
              <a:latin typeface="楷体_GB2312" pitchFamily="49" charset="-122"/>
              <a:ea typeface="楷体_GB2312" pitchFamily="49" charset="-122"/>
            </a:endParaRPr>
          </a:p>
        </p:txBody>
      </p:sp>
      <p:sp>
        <p:nvSpPr>
          <p:cNvPr id="63492" name="Text Box 5"/>
          <p:cNvSpPr txBox="1">
            <a:spLocks noChangeArrowheads="1"/>
          </p:cNvSpPr>
          <p:nvPr/>
        </p:nvSpPr>
        <p:spPr bwMode="auto">
          <a:xfrm>
            <a:off x="2063750" y="2117726"/>
            <a:ext cx="3887788" cy="830997"/>
          </a:xfrm>
          <a:prstGeom prst="rect">
            <a:avLst/>
          </a:prstGeom>
          <a:noFill/>
          <a:ln w="9525">
            <a:noFill/>
            <a:miter lim="800000"/>
            <a:headEnd/>
            <a:tailEnd/>
          </a:ln>
        </p:spPr>
        <p:txBody>
          <a:bodyPr>
            <a:spAutoFit/>
          </a:bodyPr>
          <a:lstStyle/>
          <a:p>
            <a:pPr>
              <a:spcBef>
                <a:spcPct val="50000"/>
              </a:spcBef>
            </a:pPr>
            <a:r>
              <a:rPr lang="zh-CN" altLang="en-US" sz="2400" b="1" dirty="0">
                <a:latin typeface="楷体_GB2312" pitchFamily="49" charset="-122"/>
                <a:ea typeface="楷体_GB2312" pitchFamily="49" charset="-122"/>
              </a:rPr>
              <a:t>回溯到有分支的那个节点则停止回溯转入向下搜索。</a:t>
            </a:r>
            <a:endParaRPr lang="en-US" altLang="zh-CN" sz="2400" b="1" dirty="0">
              <a:latin typeface="楷体_GB2312" pitchFamily="49" charset="-122"/>
              <a:ea typeface="楷体_GB2312" pitchFamily="49" charset="-122"/>
            </a:endParaRPr>
          </a:p>
        </p:txBody>
      </p:sp>
      <p:sp>
        <p:nvSpPr>
          <p:cNvPr id="63493" name="Text Box 6"/>
          <p:cNvSpPr txBox="1">
            <a:spLocks noChangeArrowheads="1"/>
          </p:cNvSpPr>
          <p:nvPr/>
        </p:nvSpPr>
        <p:spPr bwMode="auto">
          <a:xfrm>
            <a:off x="2063750" y="3789364"/>
            <a:ext cx="8135938" cy="1200329"/>
          </a:xfrm>
          <a:prstGeom prst="rect">
            <a:avLst/>
          </a:prstGeom>
          <a:noFill/>
          <a:ln w="9525">
            <a:noFill/>
            <a:miter lim="800000"/>
            <a:headEnd/>
            <a:tailEnd/>
          </a:ln>
        </p:spPr>
        <p:txBody>
          <a:bodyPr>
            <a:spAutoFit/>
          </a:bodyPr>
          <a:lstStyle/>
          <a:p>
            <a:pPr>
              <a:spcBef>
                <a:spcPct val="50000"/>
              </a:spcBef>
            </a:pPr>
            <a:r>
              <a:rPr lang="zh-CN" altLang="en-US" sz="2400" b="1" dirty="0">
                <a:latin typeface="楷体_GB2312" pitchFamily="49" charset="-122"/>
                <a:ea typeface="楷体_GB2312" pitchFamily="49" charset="-122"/>
              </a:rPr>
              <a:t>例如回溯到</a:t>
            </a:r>
            <a:r>
              <a:rPr lang="en-US" altLang="zh-CN" sz="2400" b="1" dirty="0">
                <a:latin typeface="楷体_GB2312" pitchFamily="49" charset="-122"/>
                <a:ea typeface="楷体_GB2312" pitchFamily="49" charset="-122"/>
              </a:rPr>
              <a:t>q</a:t>
            </a:r>
            <a:r>
              <a:rPr lang="en-US" altLang="zh-CN" sz="2400" b="1" baseline="-25000" dirty="0">
                <a:latin typeface="楷体_GB2312" pitchFamily="49" charset="-122"/>
                <a:ea typeface="楷体_GB2312" pitchFamily="49" charset="-122"/>
              </a:rPr>
              <a:t>s-1</a:t>
            </a:r>
            <a:r>
              <a:rPr lang="en-US" altLang="zh-CN" sz="2400" b="1" dirty="0">
                <a:latin typeface="楷体_GB2312" pitchFamily="49" charset="-122"/>
                <a:ea typeface="楷体_GB2312" pitchFamily="49" charset="-122"/>
              </a:rPr>
              <a:t>&gt;1 </a:t>
            </a:r>
            <a:r>
              <a:rPr lang="zh-CN" altLang="en-US" sz="2400" b="1" dirty="0">
                <a:latin typeface="楷体_GB2312" pitchFamily="49" charset="-122"/>
                <a:ea typeface="楷体_GB2312" pitchFamily="49" charset="-122"/>
              </a:rPr>
              <a:t>的那个节点，则转入</a:t>
            </a:r>
            <a:r>
              <a:rPr lang="en-US" altLang="zh-CN" sz="2400" b="1" dirty="0">
                <a:latin typeface="楷体_GB2312" pitchFamily="49" charset="-122"/>
                <a:ea typeface="楷体_GB2312" pitchFamily="49" charset="-122"/>
              </a:rPr>
              <a:t>s</a:t>
            </a:r>
            <a:r>
              <a:rPr lang="zh-CN" altLang="en-US" sz="2400" b="1" dirty="0">
                <a:latin typeface="楷体_GB2312" pitchFamily="49" charset="-122"/>
                <a:ea typeface="楷体_GB2312" pitchFamily="49" charset="-122"/>
              </a:rPr>
              <a:t>深度的左边的最近的那个节点，使该节点成为当前节点，按前面的方法沿它最右边的子树继续搜索。</a:t>
            </a:r>
          </a:p>
        </p:txBody>
      </p:sp>
      <p:sp>
        <p:nvSpPr>
          <p:cNvPr id="63494" name="Text Box 7"/>
          <p:cNvSpPr txBox="1">
            <a:spLocks noChangeArrowheads="1"/>
          </p:cNvSpPr>
          <p:nvPr/>
        </p:nvSpPr>
        <p:spPr bwMode="auto">
          <a:xfrm>
            <a:off x="2063750" y="5085185"/>
            <a:ext cx="8135938" cy="1200329"/>
          </a:xfrm>
          <a:prstGeom prst="rect">
            <a:avLst/>
          </a:prstGeom>
          <a:noFill/>
          <a:ln w="9525">
            <a:noFill/>
            <a:miter lim="800000"/>
            <a:headEnd/>
            <a:tailEnd/>
          </a:ln>
        </p:spPr>
        <p:txBody>
          <a:bodyPr>
            <a:spAutoFit/>
          </a:bodyPr>
          <a:lstStyle/>
          <a:p>
            <a:pPr>
              <a:spcBef>
                <a:spcPct val="50000"/>
              </a:spcBef>
            </a:pPr>
            <a:r>
              <a:rPr lang="zh-CN" altLang="en-US" sz="2400" b="1" dirty="0">
                <a:latin typeface="楷体_GB2312" pitchFamily="49" charset="-122"/>
                <a:ea typeface="楷体_GB2312" pitchFamily="49" charset="-122"/>
              </a:rPr>
              <a:t>在搜索过程中先要判一下该节点的</a:t>
            </a:r>
            <a:r>
              <a:rPr lang="en-US" altLang="zh-CN" sz="2400" b="1" dirty="0">
                <a:latin typeface="楷体_GB2312" pitchFamily="49" charset="-122"/>
                <a:ea typeface="楷体_GB2312" pitchFamily="49" charset="-122"/>
              </a:rPr>
              <a:t>J</a:t>
            </a:r>
            <a:r>
              <a:rPr lang="zh-CN" altLang="en-US" sz="2400" b="1" dirty="0">
                <a:latin typeface="楷体_GB2312" pitchFamily="49" charset="-122"/>
                <a:ea typeface="楷体_GB2312" pitchFamily="49" charset="-122"/>
              </a:rPr>
              <a:t>值是否比</a:t>
            </a:r>
            <a:r>
              <a:rPr lang="en-US" altLang="zh-CN" sz="2400" b="1" dirty="0">
                <a:latin typeface="楷体_GB2312" pitchFamily="49" charset="-122"/>
                <a:ea typeface="楷体_GB2312" pitchFamily="49" charset="-122"/>
              </a:rPr>
              <a:t>B</a:t>
            </a:r>
            <a:r>
              <a:rPr lang="zh-CN" altLang="en-US" sz="2400" b="1" dirty="0">
                <a:latin typeface="楷体_GB2312" pitchFamily="49" charset="-122"/>
                <a:ea typeface="楷体_GB2312" pitchFamily="49" charset="-122"/>
              </a:rPr>
              <a:t>值大。若不大于</a:t>
            </a:r>
            <a:r>
              <a:rPr lang="en-US" altLang="zh-CN" sz="2400" b="1" dirty="0">
                <a:latin typeface="楷体_GB2312" pitchFamily="49" charset="-122"/>
                <a:ea typeface="楷体_GB2312" pitchFamily="49" charset="-122"/>
              </a:rPr>
              <a:t>B</a:t>
            </a:r>
            <a:r>
              <a:rPr lang="zh-CN" altLang="en-US" sz="2400" b="1" dirty="0">
                <a:latin typeface="楷体_GB2312" pitchFamily="49" charset="-122"/>
                <a:ea typeface="楷体_GB2312" pitchFamily="49" charset="-122"/>
              </a:rPr>
              <a:t>值，该节点以下的各子节点</a:t>
            </a:r>
            <a:r>
              <a:rPr lang="en-US" altLang="zh-CN" sz="2400" b="1" dirty="0">
                <a:latin typeface="楷体_GB2312" pitchFamily="49" charset="-122"/>
                <a:ea typeface="楷体_GB2312" pitchFamily="49" charset="-122"/>
              </a:rPr>
              <a:t>J</a:t>
            </a:r>
            <a:r>
              <a:rPr lang="zh-CN" altLang="en-US" sz="2400" b="1" dirty="0">
                <a:latin typeface="楷体_GB2312" pitchFamily="49" charset="-122"/>
                <a:ea typeface="楷体_GB2312" pitchFamily="49" charset="-122"/>
              </a:rPr>
              <a:t>值均不会比</a:t>
            </a:r>
            <a:r>
              <a:rPr lang="en-US" altLang="zh-CN" sz="2400" b="1" dirty="0">
                <a:latin typeface="楷体_GB2312" pitchFamily="49" charset="-122"/>
                <a:ea typeface="楷体_GB2312" pitchFamily="49" charset="-122"/>
              </a:rPr>
              <a:t>B</a:t>
            </a:r>
            <a:r>
              <a:rPr lang="zh-CN" altLang="en-US" sz="2400" b="1" dirty="0">
                <a:latin typeface="楷体_GB2312" pitchFamily="49" charset="-122"/>
                <a:ea typeface="楷体_GB2312" pitchFamily="49" charset="-122"/>
              </a:rPr>
              <a:t>大，故无需对该子树继续进行搜索。</a:t>
            </a:r>
          </a:p>
        </p:txBody>
      </p:sp>
      <p:grpSp>
        <p:nvGrpSpPr>
          <p:cNvPr id="2" name="Group 8"/>
          <p:cNvGrpSpPr>
            <a:grpSpLocks/>
          </p:cNvGrpSpPr>
          <p:nvPr/>
        </p:nvGrpSpPr>
        <p:grpSpPr bwMode="auto">
          <a:xfrm>
            <a:off x="6096001" y="1093788"/>
            <a:ext cx="4392613" cy="2622550"/>
            <a:chOff x="113" y="890"/>
            <a:chExt cx="2767" cy="1652"/>
          </a:xfrm>
        </p:grpSpPr>
        <p:sp>
          <p:nvSpPr>
            <p:cNvPr id="63503" name="Oval 9"/>
            <p:cNvSpPr>
              <a:spLocks noChangeArrowheads="1"/>
            </p:cNvSpPr>
            <p:nvPr/>
          </p:nvSpPr>
          <p:spPr bwMode="auto">
            <a:xfrm>
              <a:off x="1945" y="890"/>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04" name="Oval 10"/>
            <p:cNvSpPr>
              <a:spLocks noChangeArrowheads="1"/>
            </p:cNvSpPr>
            <p:nvPr/>
          </p:nvSpPr>
          <p:spPr bwMode="auto">
            <a:xfrm>
              <a:off x="1292" y="1180"/>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05" name="Oval 11"/>
            <p:cNvSpPr>
              <a:spLocks noChangeArrowheads="1"/>
            </p:cNvSpPr>
            <p:nvPr/>
          </p:nvSpPr>
          <p:spPr bwMode="auto">
            <a:xfrm>
              <a:off x="2362" y="1180"/>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06" name="Oval 12"/>
            <p:cNvSpPr>
              <a:spLocks noChangeArrowheads="1"/>
            </p:cNvSpPr>
            <p:nvPr/>
          </p:nvSpPr>
          <p:spPr bwMode="auto">
            <a:xfrm>
              <a:off x="2608" y="1180"/>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07" name="Oval 13"/>
            <p:cNvSpPr>
              <a:spLocks noChangeArrowheads="1"/>
            </p:cNvSpPr>
            <p:nvPr/>
          </p:nvSpPr>
          <p:spPr bwMode="auto">
            <a:xfrm>
              <a:off x="838" y="1451"/>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08" name="Oval 14"/>
            <p:cNvSpPr>
              <a:spLocks noChangeArrowheads="1"/>
            </p:cNvSpPr>
            <p:nvPr/>
          </p:nvSpPr>
          <p:spPr bwMode="auto">
            <a:xfrm>
              <a:off x="1791" y="1452"/>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09" name="Oval 15"/>
            <p:cNvSpPr>
              <a:spLocks noChangeArrowheads="1"/>
            </p:cNvSpPr>
            <p:nvPr/>
          </p:nvSpPr>
          <p:spPr bwMode="auto">
            <a:xfrm>
              <a:off x="2607" y="1451"/>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10" name="Oval 16"/>
            <p:cNvSpPr>
              <a:spLocks noChangeArrowheads="1"/>
            </p:cNvSpPr>
            <p:nvPr/>
          </p:nvSpPr>
          <p:spPr bwMode="auto">
            <a:xfrm>
              <a:off x="1482" y="1452"/>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11" name="Oval 17"/>
            <p:cNvSpPr>
              <a:spLocks noChangeArrowheads="1"/>
            </p:cNvSpPr>
            <p:nvPr/>
          </p:nvSpPr>
          <p:spPr bwMode="auto">
            <a:xfrm>
              <a:off x="2153" y="1452"/>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12" name="Oval 18"/>
            <p:cNvSpPr>
              <a:spLocks noChangeArrowheads="1"/>
            </p:cNvSpPr>
            <p:nvPr/>
          </p:nvSpPr>
          <p:spPr bwMode="auto">
            <a:xfrm>
              <a:off x="2834" y="1452"/>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13" name="Oval 19"/>
            <p:cNvSpPr>
              <a:spLocks noChangeArrowheads="1"/>
            </p:cNvSpPr>
            <p:nvPr/>
          </p:nvSpPr>
          <p:spPr bwMode="auto">
            <a:xfrm>
              <a:off x="339" y="190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14" name="Oval 20"/>
            <p:cNvSpPr>
              <a:spLocks noChangeArrowheads="1"/>
            </p:cNvSpPr>
            <p:nvPr/>
          </p:nvSpPr>
          <p:spPr bwMode="auto">
            <a:xfrm>
              <a:off x="1337" y="190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15" name="Oval 21"/>
            <p:cNvSpPr>
              <a:spLocks noChangeArrowheads="1"/>
            </p:cNvSpPr>
            <p:nvPr/>
          </p:nvSpPr>
          <p:spPr bwMode="auto">
            <a:xfrm>
              <a:off x="2408" y="190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16" name="Oval 22"/>
            <p:cNvSpPr>
              <a:spLocks noChangeArrowheads="1"/>
            </p:cNvSpPr>
            <p:nvPr/>
          </p:nvSpPr>
          <p:spPr bwMode="auto">
            <a:xfrm>
              <a:off x="839" y="190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17" name="Oval 23"/>
            <p:cNvSpPr>
              <a:spLocks noChangeArrowheads="1"/>
            </p:cNvSpPr>
            <p:nvPr/>
          </p:nvSpPr>
          <p:spPr bwMode="auto">
            <a:xfrm>
              <a:off x="1791" y="190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18" name="Oval 24"/>
            <p:cNvSpPr>
              <a:spLocks noChangeArrowheads="1"/>
            </p:cNvSpPr>
            <p:nvPr/>
          </p:nvSpPr>
          <p:spPr bwMode="auto">
            <a:xfrm>
              <a:off x="2834" y="190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19" name="Oval 25"/>
            <p:cNvSpPr>
              <a:spLocks noChangeArrowheads="1"/>
            </p:cNvSpPr>
            <p:nvPr/>
          </p:nvSpPr>
          <p:spPr bwMode="auto">
            <a:xfrm>
              <a:off x="1609" y="190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20" name="Oval 26"/>
            <p:cNvSpPr>
              <a:spLocks noChangeArrowheads="1"/>
            </p:cNvSpPr>
            <p:nvPr/>
          </p:nvSpPr>
          <p:spPr bwMode="auto">
            <a:xfrm>
              <a:off x="2607" y="190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21" name="Oval 27"/>
            <p:cNvSpPr>
              <a:spLocks noChangeArrowheads="1"/>
            </p:cNvSpPr>
            <p:nvPr/>
          </p:nvSpPr>
          <p:spPr bwMode="auto">
            <a:xfrm>
              <a:off x="1065" y="190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22" name="Oval 28"/>
            <p:cNvSpPr>
              <a:spLocks noChangeArrowheads="1"/>
            </p:cNvSpPr>
            <p:nvPr/>
          </p:nvSpPr>
          <p:spPr bwMode="auto">
            <a:xfrm>
              <a:off x="2063" y="190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23" name="Line 29"/>
            <p:cNvSpPr>
              <a:spLocks noChangeShapeType="1"/>
            </p:cNvSpPr>
            <p:nvPr/>
          </p:nvSpPr>
          <p:spPr bwMode="auto">
            <a:xfrm flipH="1">
              <a:off x="1338" y="908"/>
              <a:ext cx="635" cy="272"/>
            </a:xfrm>
            <a:prstGeom prst="line">
              <a:avLst/>
            </a:prstGeom>
            <a:noFill/>
            <a:ln w="9525">
              <a:solidFill>
                <a:schemeClr val="tx1"/>
              </a:solidFill>
              <a:round/>
              <a:headEnd/>
              <a:tailEnd/>
            </a:ln>
          </p:spPr>
          <p:txBody>
            <a:bodyPr/>
            <a:lstStyle/>
            <a:p>
              <a:endParaRPr lang="zh-CN" altLang="en-US"/>
            </a:p>
          </p:txBody>
        </p:sp>
        <p:sp>
          <p:nvSpPr>
            <p:cNvPr id="63524" name="Line 30"/>
            <p:cNvSpPr>
              <a:spLocks noChangeShapeType="1"/>
            </p:cNvSpPr>
            <p:nvPr/>
          </p:nvSpPr>
          <p:spPr bwMode="auto">
            <a:xfrm>
              <a:off x="1973" y="908"/>
              <a:ext cx="428" cy="317"/>
            </a:xfrm>
            <a:prstGeom prst="line">
              <a:avLst/>
            </a:prstGeom>
            <a:noFill/>
            <a:ln w="9525">
              <a:solidFill>
                <a:schemeClr val="tx1"/>
              </a:solidFill>
              <a:round/>
              <a:headEnd/>
              <a:tailEnd/>
            </a:ln>
          </p:spPr>
          <p:txBody>
            <a:bodyPr/>
            <a:lstStyle/>
            <a:p>
              <a:endParaRPr lang="zh-CN" altLang="en-US"/>
            </a:p>
          </p:txBody>
        </p:sp>
        <p:sp>
          <p:nvSpPr>
            <p:cNvPr id="63525" name="Line 31"/>
            <p:cNvSpPr>
              <a:spLocks noChangeShapeType="1"/>
            </p:cNvSpPr>
            <p:nvPr/>
          </p:nvSpPr>
          <p:spPr bwMode="auto">
            <a:xfrm flipH="1" flipV="1">
              <a:off x="1973" y="909"/>
              <a:ext cx="679" cy="307"/>
            </a:xfrm>
            <a:prstGeom prst="line">
              <a:avLst/>
            </a:prstGeom>
            <a:noFill/>
            <a:ln w="9525">
              <a:solidFill>
                <a:schemeClr val="tx1"/>
              </a:solidFill>
              <a:round/>
              <a:headEnd/>
              <a:tailEnd/>
            </a:ln>
          </p:spPr>
          <p:txBody>
            <a:bodyPr/>
            <a:lstStyle/>
            <a:p>
              <a:endParaRPr lang="zh-CN" altLang="en-US"/>
            </a:p>
          </p:txBody>
        </p:sp>
        <p:sp>
          <p:nvSpPr>
            <p:cNvPr id="63526" name="Line 32"/>
            <p:cNvSpPr>
              <a:spLocks noChangeShapeType="1"/>
            </p:cNvSpPr>
            <p:nvPr/>
          </p:nvSpPr>
          <p:spPr bwMode="auto">
            <a:xfrm>
              <a:off x="2634" y="1206"/>
              <a:ext cx="201" cy="274"/>
            </a:xfrm>
            <a:prstGeom prst="line">
              <a:avLst/>
            </a:prstGeom>
            <a:noFill/>
            <a:ln w="9525">
              <a:solidFill>
                <a:schemeClr val="tx1"/>
              </a:solidFill>
              <a:prstDash val="dash"/>
              <a:round/>
              <a:headEnd/>
              <a:tailEnd/>
            </a:ln>
          </p:spPr>
          <p:txBody>
            <a:bodyPr/>
            <a:lstStyle/>
            <a:p>
              <a:endParaRPr lang="zh-CN" altLang="en-US"/>
            </a:p>
          </p:txBody>
        </p:sp>
        <p:sp>
          <p:nvSpPr>
            <p:cNvPr id="63527" name="Line 33"/>
            <p:cNvSpPr>
              <a:spLocks noChangeShapeType="1"/>
            </p:cNvSpPr>
            <p:nvPr/>
          </p:nvSpPr>
          <p:spPr bwMode="auto">
            <a:xfrm>
              <a:off x="2388" y="1215"/>
              <a:ext cx="228" cy="274"/>
            </a:xfrm>
            <a:prstGeom prst="line">
              <a:avLst/>
            </a:prstGeom>
            <a:noFill/>
            <a:ln w="9525">
              <a:solidFill>
                <a:schemeClr val="tx1"/>
              </a:solidFill>
              <a:round/>
              <a:headEnd/>
              <a:tailEnd/>
            </a:ln>
          </p:spPr>
          <p:txBody>
            <a:bodyPr/>
            <a:lstStyle/>
            <a:p>
              <a:endParaRPr lang="zh-CN" altLang="en-US"/>
            </a:p>
          </p:txBody>
        </p:sp>
        <p:sp>
          <p:nvSpPr>
            <p:cNvPr id="63528" name="Line 34"/>
            <p:cNvSpPr>
              <a:spLocks noChangeShapeType="1"/>
            </p:cNvSpPr>
            <p:nvPr/>
          </p:nvSpPr>
          <p:spPr bwMode="auto">
            <a:xfrm flipH="1">
              <a:off x="2168" y="1198"/>
              <a:ext cx="214" cy="282"/>
            </a:xfrm>
            <a:prstGeom prst="line">
              <a:avLst/>
            </a:prstGeom>
            <a:noFill/>
            <a:ln w="9525">
              <a:solidFill>
                <a:schemeClr val="tx1"/>
              </a:solidFill>
              <a:round/>
              <a:headEnd/>
              <a:tailEnd/>
            </a:ln>
          </p:spPr>
          <p:txBody>
            <a:bodyPr/>
            <a:lstStyle/>
            <a:p>
              <a:endParaRPr lang="zh-CN" altLang="en-US"/>
            </a:p>
          </p:txBody>
        </p:sp>
        <p:sp>
          <p:nvSpPr>
            <p:cNvPr id="63529" name="Line 35"/>
            <p:cNvSpPr>
              <a:spLocks noChangeShapeType="1"/>
            </p:cNvSpPr>
            <p:nvPr/>
          </p:nvSpPr>
          <p:spPr bwMode="auto">
            <a:xfrm>
              <a:off x="1308" y="1206"/>
              <a:ext cx="522" cy="274"/>
            </a:xfrm>
            <a:prstGeom prst="line">
              <a:avLst/>
            </a:prstGeom>
            <a:noFill/>
            <a:ln w="9525">
              <a:solidFill>
                <a:schemeClr val="tx1"/>
              </a:solidFill>
              <a:round/>
              <a:headEnd/>
              <a:tailEnd/>
            </a:ln>
          </p:spPr>
          <p:txBody>
            <a:bodyPr/>
            <a:lstStyle/>
            <a:p>
              <a:endParaRPr lang="zh-CN" altLang="en-US"/>
            </a:p>
          </p:txBody>
        </p:sp>
        <p:sp>
          <p:nvSpPr>
            <p:cNvPr id="63530" name="Line 36"/>
            <p:cNvSpPr>
              <a:spLocks noChangeShapeType="1"/>
            </p:cNvSpPr>
            <p:nvPr/>
          </p:nvSpPr>
          <p:spPr bwMode="auto">
            <a:xfrm>
              <a:off x="1311" y="1207"/>
              <a:ext cx="216" cy="310"/>
            </a:xfrm>
            <a:prstGeom prst="line">
              <a:avLst/>
            </a:prstGeom>
            <a:noFill/>
            <a:ln w="9525">
              <a:solidFill>
                <a:schemeClr val="tx1"/>
              </a:solidFill>
              <a:round/>
              <a:headEnd/>
              <a:tailEnd/>
            </a:ln>
          </p:spPr>
          <p:txBody>
            <a:bodyPr/>
            <a:lstStyle/>
            <a:p>
              <a:endParaRPr lang="zh-CN" altLang="en-US"/>
            </a:p>
          </p:txBody>
        </p:sp>
        <p:sp>
          <p:nvSpPr>
            <p:cNvPr id="63531" name="Line 37"/>
            <p:cNvSpPr>
              <a:spLocks noChangeShapeType="1"/>
            </p:cNvSpPr>
            <p:nvPr/>
          </p:nvSpPr>
          <p:spPr bwMode="auto">
            <a:xfrm flipH="1">
              <a:off x="851" y="1199"/>
              <a:ext cx="450" cy="280"/>
            </a:xfrm>
            <a:prstGeom prst="line">
              <a:avLst/>
            </a:prstGeom>
            <a:noFill/>
            <a:ln w="9525">
              <a:solidFill>
                <a:schemeClr val="tx1"/>
              </a:solidFill>
              <a:round/>
              <a:headEnd/>
              <a:tailEnd/>
            </a:ln>
          </p:spPr>
          <p:txBody>
            <a:bodyPr/>
            <a:lstStyle/>
            <a:p>
              <a:endParaRPr lang="zh-CN" altLang="en-US"/>
            </a:p>
          </p:txBody>
        </p:sp>
        <p:sp>
          <p:nvSpPr>
            <p:cNvPr id="63532" name="Line 38"/>
            <p:cNvSpPr>
              <a:spLocks noChangeShapeType="1"/>
            </p:cNvSpPr>
            <p:nvPr/>
          </p:nvSpPr>
          <p:spPr bwMode="auto">
            <a:xfrm>
              <a:off x="2862" y="1454"/>
              <a:ext cx="1" cy="506"/>
            </a:xfrm>
            <a:prstGeom prst="line">
              <a:avLst/>
            </a:prstGeom>
            <a:noFill/>
            <a:ln w="9525">
              <a:solidFill>
                <a:schemeClr val="tx1"/>
              </a:solidFill>
              <a:prstDash val="dash"/>
              <a:round/>
              <a:headEnd/>
              <a:tailEnd/>
            </a:ln>
          </p:spPr>
          <p:txBody>
            <a:bodyPr/>
            <a:lstStyle/>
            <a:p>
              <a:endParaRPr lang="zh-CN" altLang="en-US"/>
            </a:p>
          </p:txBody>
        </p:sp>
        <p:sp>
          <p:nvSpPr>
            <p:cNvPr id="63533" name="Oval 39"/>
            <p:cNvSpPr>
              <a:spLocks noChangeArrowheads="1"/>
            </p:cNvSpPr>
            <p:nvPr/>
          </p:nvSpPr>
          <p:spPr bwMode="auto">
            <a:xfrm>
              <a:off x="113" y="2494"/>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34" name="Oval 40"/>
            <p:cNvSpPr>
              <a:spLocks noChangeArrowheads="1"/>
            </p:cNvSpPr>
            <p:nvPr/>
          </p:nvSpPr>
          <p:spPr bwMode="auto">
            <a:xfrm>
              <a:off x="919" y="2494"/>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35" name="Oval 41"/>
            <p:cNvSpPr>
              <a:spLocks noChangeArrowheads="1"/>
            </p:cNvSpPr>
            <p:nvPr/>
          </p:nvSpPr>
          <p:spPr bwMode="auto">
            <a:xfrm>
              <a:off x="1972" y="2494"/>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36" name="Oval 42"/>
            <p:cNvSpPr>
              <a:spLocks noChangeArrowheads="1"/>
            </p:cNvSpPr>
            <p:nvPr/>
          </p:nvSpPr>
          <p:spPr bwMode="auto">
            <a:xfrm>
              <a:off x="521" y="249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37" name="Oval 43"/>
            <p:cNvSpPr>
              <a:spLocks noChangeArrowheads="1"/>
            </p:cNvSpPr>
            <p:nvPr/>
          </p:nvSpPr>
          <p:spPr bwMode="auto">
            <a:xfrm>
              <a:off x="1427" y="249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38" name="Oval 44"/>
            <p:cNvSpPr>
              <a:spLocks noChangeArrowheads="1"/>
            </p:cNvSpPr>
            <p:nvPr/>
          </p:nvSpPr>
          <p:spPr bwMode="auto">
            <a:xfrm>
              <a:off x="2834" y="249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39" name="Oval 45"/>
            <p:cNvSpPr>
              <a:spLocks noChangeArrowheads="1"/>
            </p:cNvSpPr>
            <p:nvPr/>
          </p:nvSpPr>
          <p:spPr bwMode="auto">
            <a:xfrm>
              <a:off x="339" y="2494"/>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40" name="Oval 46"/>
            <p:cNvSpPr>
              <a:spLocks noChangeArrowheads="1"/>
            </p:cNvSpPr>
            <p:nvPr/>
          </p:nvSpPr>
          <p:spPr bwMode="auto">
            <a:xfrm>
              <a:off x="2426" y="2494"/>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41" name="Oval 47"/>
            <p:cNvSpPr>
              <a:spLocks noChangeArrowheads="1"/>
            </p:cNvSpPr>
            <p:nvPr/>
          </p:nvSpPr>
          <p:spPr bwMode="auto">
            <a:xfrm>
              <a:off x="702" y="249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42" name="Oval 48"/>
            <p:cNvSpPr>
              <a:spLocks noChangeArrowheads="1"/>
            </p:cNvSpPr>
            <p:nvPr/>
          </p:nvSpPr>
          <p:spPr bwMode="auto">
            <a:xfrm>
              <a:off x="1609" y="249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43" name="Oval 49"/>
            <p:cNvSpPr>
              <a:spLocks noChangeArrowheads="1"/>
            </p:cNvSpPr>
            <p:nvPr/>
          </p:nvSpPr>
          <p:spPr bwMode="auto">
            <a:xfrm>
              <a:off x="1064" y="249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44" name="Oval 50"/>
            <p:cNvSpPr>
              <a:spLocks noChangeArrowheads="1"/>
            </p:cNvSpPr>
            <p:nvPr/>
          </p:nvSpPr>
          <p:spPr bwMode="auto">
            <a:xfrm>
              <a:off x="2634" y="249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45" name="Oval 51"/>
            <p:cNvSpPr>
              <a:spLocks noChangeArrowheads="1"/>
            </p:cNvSpPr>
            <p:nvPr/>
          </p:nvSpPr>
          <p:spPr bwMode="auto">
            <a:xfrm>
              <a:off x="1791" y="249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46" name="Oval 52"/>
            <p:cNvSpPr>
              <a:spLocks noChangeArrowheads="1"/>
            </p:cNvSpPr>
            <p:nvPr/>
          </p:nvSpPr>
          <p:spPr bwMode="auto">
            <a:xfrm>
              <a:off x="1245" y="249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47" name="Oval 53"/>
            <p:cNvSpPr>
              <a:spLocks noChangeArrowheads="1"/>
            </p:cNvSpPr>
            <p:nvPr/>
          </p:nvSpPr>
          <p:spPr bwMode="auto">
            <a:xfrm>
              <a:off x="2199" y="2496"/>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3548" name="Line 54"/>
            <p:cNvSpPr>
              <a:spLocks noChangeShapeType="1"/>
            </p:cNvSpPr>
            <p:nvPr/>
          </p:nvSpPr>
          <p:spPr bwMode="auto">
            <a:xfrm>
              <a:off x="2854" y="1928"/>
              <a:ext cx="9" cy="594"/>
            </a:xfrm>
            <a:prstGeom prst="line">
              <a:avLst/>
            </a:prstGeom>
            <a:noFill/>
            <a:ln w="9525">
              <a:solidFill>
                <a:schemeClr val="tx1"/>
              </a:solidFill>
              <a:prstDash val="dash"/>
              <a:round/>
              <a:headEnd/>
              <a:tailEnd/>
            </a:ln>
          </p:spPr>
          <p:txBody>
            <a:bodyPr/>
            <a:lstStyle/>
            <a:p>
              <a:endParaRPr lang="zh-CN" altLang="en-US"/>
            </a:p>
          </p:txBody>
        </p:sp>
        <p:sp>
          <p:nvSpPr>
            <p:cNvPr id="63549" name="Line 55"/>
            <p:cNvSpPr>
              <a:spLocks noChangeShapeType="1"/>
            </p:cNvSpPr>
            <p:nvPr/>
          </p:nvSpPr>
          <p:spPr bwMode="auto">
            <a:xfrm>
              <a:off x="2621" y="1473"/>
              <a:ext cx="22" cy="474"/>
            </a:xfrm>
            <a:prstGeom prst="line">
              <a:avLst/>
            </a:prstGeom>
            <a:noFill/>
            <a:ln w="9525">
              <a:solidFill>
                <a:schemeClr val="tx1"/>
              </a:solidFill>
              <a:prstDash val="dash"/>
              <a:round/>
              <a:headEnd/>
              <a:tailEnd/>
            </a:ln>
          </p:spPr>
          <p:txBody>
            <a:bodyPr/>
            <a:lstStyle/>
            <a:p>
              <a:endParaRPr lang="zh-CN" altLang="en-US"/>
            </a:p>
          </p:txBody>
        </p:sp>
        <p:sp>
          <p:nvSpPr>
            <p:cNvPr id="63550" name="Line 56"/>
            <p:cNvSpPr>
              <a:spLocks noChangeShapeType="1"/>
            </p:cNvSpPr>
            <p:nvPr/>
          </p:nvSpPr>
          <p:spPr bwMode="auto">
            <a:xfrm>
              <a:off x="2653" y="1951"/>
              <a:ext cx="0" cy="590"/>
            </a:xfrm>
            <a:prstGeom prst="line">
              <a:avLst/>
            </a:prstGeom>
            <a:noFill/>
            <a:ln w="9525">
              <a:solidFill>
                <a:schemeClr val="tx1"/>
              </a:solidFill>
              <a:prstDash val="dash"/>
              <a:round/>
              <a:headEnd/>
              <a:tailEnd/>
            </a:ln>
          </p:spPr>
          <p:txBody>
            <a:bodyPr/>
            <a:lstStyle/>
            <a:p>
              <a:endParaRPr lang="zh-CN" altLang="en-US"/>
            </a:p>
          </p:txBody>
        </p:sp>
        <p:sp>
          <p:nvSpPr>
            <p:cNvPr id="63551" name="Line 57"/>
            <p:cNvSpPr>
              <a:spLocks noChangeShapeType="1"/>
            </p:cNvSpPr>
            <p:nvPr/>
          </p:nvSpPr>
          <p:spPr bwMode="auto">
            <a:xfrm>
              <a:off x="2181" y="1472"/>
              <a:ext cx="234" cy="456"/>
            </a:xfrm>
            <a:prstGeom prst="line">
              <a:avLst/>
            </a:prstGeom>
            <a:noFill/>
            <a:ln w="9525">
              <a:solidFill>
                <a:schemeClr val="tx1"/>
              </a:solidFill>
              <a:round/>
              <a:headEnd/>
              <a:tailEnd/>
            </a:ln>
          </p:spPr>
          <p:txBody>
            <a:bodyPr/>
            <a:lstStyle/>
            <a:p>
              <a:endParaRPr lang="zh-CN" altLang="en-US"/>
            </a:p>
          </p:txBody>
        </p:sp>
        <p:sp>
          <p:nvSpPr>
            <p:cNvPr id="63552" name="Line 58"/>
            <p:cNvSpPr>
              <a:spLocks noChangeShapeType="1"/>
            </p:cNvSpPr>
            <p:nvPr/>
          </p:nvSpPr>
          <p:spPr bwMode="auto">
            <a:xfrm flipH="1">
              <a:off x="2086" y="1453"/>
              <a:ext cx="91" cy="475"/>
            </a:xfrm>
            <a:prstGeom prst="line">
              <a:avLst/>
            </a:prstGeom>
            <a:noFill/>
            <a:ln w="9525">
              <a:solidFill>
                <a:schemeClr val="tx1"/>
              </a:solidFill>
              <a:round/>
              <a:headEnd/>
              <a:tailEnd/>
            </a:ln>
          </p:spPr>
          <p:txBody>
            <a:bodyPr/>
            <a:lstStyle/>
            <a:p>
              <a:endParaRPr lang="zh-CN" altLang="en-US"/>
            </a:p>
          </p:txBody>
        </p:sp>
        <p:sp>
          <p:nvSpPr>
            <p:cNvPr id="63553" name="Line 59"/>
            <p:cNvSpPr>
              <a:spLocks noChangeShapeType="1"/>
            </p:cNvSpPr>
            <p:nvPr/>
          </p:nvSpPr>
          <p:spPr bwMode="auto">
            <a:xfrm>
              <a:off x="2430" y="1960"/>
              <a:ext cx="3" cy="553"/>
            </a:xfrm>
            <a:prstGeom prst="line">
              <a:avLst/>
            </a:prstGeom>
            <a:noFill/>
            <a:ln w="9525">
              <a:solidFill>
                <a:schemeClr val="tx1"/>
              </a:solidFill>
              <a:prstDash val="dash"/>
              <a:round/>
              <a:headEnd/>
              <a:tailEnd/>
            </a:ln>
          </p:spPr>
          <p:txBody>
            <a:bodyPr/>
            <a:lstStyle/>
            <a:p>
              <a:endParaRPr lang="zh-CN" altLang="en-US"/>
            </a:p>
          </p:txBody>
        </p:sp>
        <p:sp>
          <p:nvSpPr>
            <p:cNvPr id="63554" name="Line 60"/>
            <p:cNvSpPr>
              <a:spLocks noChangeShapeType="1"/>
            </p:cNvSpPr>
            <p:nvPr/>
          </p:nvSpPr>
          <p:spPr bwMode="auto">
            <a:xfrm>
              <a:off x="2099" y="1932"/>
              <a:ext cx="110" cy="581"/>
            </a:xfrm>
            <a:prstGeom prst="line">
              <a:avLst/>
            </a:prstGeom>
            <a:noFill/>
            <a:ln w="9525">
              <a:solidFill>
                <a:schemeClr val="tx1"/>
              </a:solidFill>
              <a:round/>
              <a:headEnd/>
              <a:tailEnd/>
            </a:ln>
          </p:spPr>
          <p:txBody>
            <a:bodyPr/>
            <a:lstStyle/>
            <a:p>
              <a:endParaRPr lang="zh-CN" altLang="en-US"/>
            </a:p>
          </p:txBody>
        </p:sp>
        <p:sp>
          <p:nvSpPr>
            <p:cNvPr id="63555" name="Line 61"/>
            <p:cNvSpPr>
              <a:spLocks noChangeShapeType="1"/>
            </p:cNvSpPr>
            <p:nvPr/>
          </p:nvSpPr>
          <p:spPr bwMode="auto">
            <a:xfrm flipH="1">
              <a:off x="1994" y="1937"/>
              <a:ext cx="91" cy="595"/>
            </a:xfrm>
            <a:prstGeom prst="line">
              <a:avLst/>
            </a:prstGeom>
            <a:noFill/>
            <a:ln w="9525">
              <a:solidFill>
                <a:schemeClr val="tx1"/>
              </a:solidFill>
              <a:round/>
              <a:headEnd/>
              <a:tailEnd/>
            </a:ln>
          </p:spPr>
          <p:txBody>
            <a:bodyPr/>
            <a:lstStyle/>
            <a:p>
              <a:endParaRPr lang="zh-CN" altLang="en-US"/>
            </a:p>
          </p:txBody>
        </p:sp>
        <p:sp>
          <p:nvSpPr>
            <p:cNvPr id="63556" name="Line 62"/>
            <p:cNvSpPr>
              <a:spLocks noChangeShapeType="1"/>
            </p:cNvSpPr>
            <p:nvPr/>
          </p:nvSpPr>
          <p:spPr bwMode="auto">
            <a:xfrm>
              <a:off x="1827" y="1452"/>
              <a:ext cx="0" cy="499"/>
            </a:xfrm>
            <a:prstGeom prst="line">
              <a:avLst/>
            </a:prstGeom>
            <a:noFill/>
            <a:ln w="9525">
              <a:solidFill>
                <a:schemeClr val="tx1"/>
              </a:solidFill>
              <a:prstDash val="dash"/>
              <a:round/>
              <a:headEnd/>
              <a:tailEnd/>
            </a:ln>
          </p:spPr>
          <p:txBody>
            <a:bodyPr/>
            <a:lstStyle/>
            <a:p>
              <a:endParaRPr lang="zh-CN" altLang="en-US"/>
            </a:p>
          </p:txBody>
        </p:sp>
        <p:sp>
          <p:nvSpPr>
            <p:cNvPr id="63557" name="Line 63"/>
            <p:cNvSpPr>
              <a:spLocks noChangeShapeType="1"/>
            </p:cNvSpPr>
            <p:nvPr/>
          </p:nvSpPr>
          <p:spPr bwMode="auto">
            <a:xfrm>
              <a:off x="1827" y="1905"/>
              <a:ext cx="0" cy="636"/>
            </a:xfrm>
            <a:prstGeom prst="line">
              <a:avLst/>
            </a:prstGeom>
            <a:noFill/>
            <a:ln w="9525">
              <a:solidFill>
                <a:schemeClr val="tx1"/>
              </a:solidFill>
              <a:prstDash val="dash"/>
              <a:round/>
              <a:headEnd/>
              <a:tailEnd/>
            </a:ln>
          </p:spPr>
          <p:txBody>
            <a:bodyPr/>
            <a:lstStyle/>
            <a:p>
              <a:endParaRPr lang="zh-CN" altLang="en-US"/>
            </a:p>
          </p:txBody>
        </p:sp>
        <p:sp>
          <p:nvSpPr>
            <p:cNvPr id="63558" name="Line 64"/>
            <p:cNvSpPr>
              <a:spLocks noChangeShapeType="1"/>
            </p:cNvSpPr>
            <p:nvPr/>
          </p:nvSpPr>
          <p:spPr bwMode="auto">
            <a:xfrm>
              <a:off x="1628" y="1951"/>
              <a:ext cx="3" cy="553"/>
            </a:xfrm>
            <a:prstGeom prst="line">
              <a:avLst/>
            </a:prstGeom>
            <a:noFill/>
            <a:ln w="9525">
              <a:solidFill>
                <a:schemeClr val="tx1"/>
              </a:solidFill>
              <a:prstDash val="dash"/>
              <a:round/>
              <a:headEnd/>
              <a:tailEnd/>
            </a:ln>
          </p:spPr>
          <p:txBody>
            <a:bodyPr/>
            <a:lstStyle/>
            <a:p>
              <a:endParaRPr lang="zh-CN" altLang="en-US"/>
            </a:p>
          </p:txBody>
        </p:sp>
        <p:sp>
          <p:nvSpPr>
            <p:cNvPr id="63559" name="Line 65"/>
            <p:cNvSpPr>
              <a:spLocks noChangeShapeType="1"/>
            </p:cNvSpPr>
            <p:nvPr/>
          </p:nvSpPr>
          <p:spPr bwMode="auto">
            <a:xfrm>
              <a:off x="1374" y="1942"/>
              <a:ext cx="82" cy="580"/>
            </a:xfrm>
            <a:prstGeom prst="line">
              <a:avLst/>
            </a:prstGeom>
            <a:noFill/>
            <a:ln w="9525">
              <a:solidFill>
                <a:schemeClr val="tx1"/>
              </a:solidFill>
              <a:round/>
              <a:headEnd/>
              <a:tailEnd/>
            </a:ln>
          </p:spPr>
          <p:txBody>
            <a:bodyPr/>
            <a:lstStyle/>
            <a:p>
              <a:endParaRPr lang="zh-CN" altLang="en-US"/>
            </a:p>
          </p:txBody>
        </p:sp>
        <p:sp>
          <p:nvSpPr>
            <p:cNvPr id="63560" name="Line 66"/>
            <p:cNvSpPr>
              <a:spLocks noChangeShapeType="1"/>
            </p:cNvSpPr>
            <p:nvPr/>
          </p:nvSpPr>
          <p:spPr bwMode="auto">
            <a:xfrm flipH="1">
              <a:off x="1274" y="1932"/>
              <a:ext cx="81" cy="591"/>
            </a:xfrm>
            <a:prstGeom prst="line">
              <a:avLst/>
            </a:prstGeom>
            <a:noFill/>
            <a:ln w="9525">
              <a:solidFill>
                <a:schemeClr val="tx1"/>
              </a:solidFill>
              <a:round/>
              <a:headEnd/>
              <a:tailEnd/>
            </a:ln>
          </p:spPr>
          <p:txBody>
            <a:bodyPr/>
            <a:lstStyle/>
            <a:p>
              <a:endParaRPr lang="zh-CN" altLang="en-US"/>
            </a:p>
          </p:txBody>
        </p:sp>
        <p:sp>
          <p:nvSpPr>
            <p:cNvPr id="63561" name="Line 67"/>
            <p:cNvSpPr>
              <a:spLocks noChangeShapeType="1"/>
            </p:cNvSpPr>
            <p:nvPr/>
          </p:nvSpPr>
          <p:spPr bwMode="auto">
            <a:xfrm>
              <a:off x="1519" y="1452"/>
              <a:ext cx="91" cy="453"/>
            </a:xfrm>
            <a:prstGeom prst="line">
              <a:avLst/>
            </a:prstGeom>
            <a:noFill/>
            <a:ln w="9525">
              <a:solidFill>
                <a:schemeClr val="tx1"/>
              </a:solidFill>
              <a:round/>
              <a:headEnd/>
              <a:tailEnd/>
            </a:ln>
          </p:spPr>
          <p:txBody>
            <a:bodyPr/>
            <a:lstStyle/>
            <a:p>
              <a:endParaRPr lang="zh-CN" altLang="en-US"/>
            </a:p>
          </p:txBody>
        </p:sp>
        <p:sp>
          <p:nvSpPr>
            <p:cNvPr id="63562" name="Line 68"/>
            <p:cNvSpPr>
              <a:spLocks noChangeShapeType="1"/>
            </p:cNvSpPr>
            <p:nvPr/>
          </p:nvSpPr>
          <p:spPr bwMode="auto">
            <a:xfrm flipH="1">
              <a:off x="1383" y="1452"/>
              <a:ext cx="136" cy="453"/>
            </a:xfrm>
            <a:prstGeom prst="line">
              <a:avLst/>
            </a:prstGeom>
            <a:noFill/>
            <a:ln w="9525">
              <a:solidFill>
                <a:schemeClr val="tx1"/>
              </a:solidFill>
              <a:round/>
              <a:headEnd/>
              <a:tailEnd/>
            </a:ln>
          </p:spPr>
          <p:txBody>
            <a:bodyPr/>
            <a:lstStyle/>
            <a:p>
              <a:endParaRPr lang="zh-CN" altLang="en-US"/>
            </a:p>
          </p:txBody>
        </p:sp>
        <p:sp>
          <p:nvSpPr>
            <p:cNvPr id="63563" name="Line 69"/>
            <p:cNvSpPr>
              <a:spLocks noChangeShapeType="1"/>
            </p:cNvSpPr>
            <p:nvPr/>
          </p:nvSpPr>
          <p:spPr bwMode="auto">
            <a:xfrm>
              <a:off x="1083" y="1905"/>
              <a:ext cx="0" cy="636"/>
            </a:xfrm>
            <a:prstGeom prst="line">
              <a:avLst/>
            </a:prstGeom>
            <a:noFill/>
            <a:ln w="9525">
              <a:solidFill>
                <a:schemeClr val="tx1"/>
              </a:solidFill>
              <a:prstDash val="dash"/>
              <a:round/>
              <a:headEnd/>
              <a:tailEnd/>
            </a:ln>
          </p:spPr>
          <p:txBody>
            <a:bodyPr/>
            <a:lstStyle/>
            <a:p>
              <a:endParaRPr lang="zh-CN" altLang="en-US"/>
            </a:p>
          </p:txBody>
        </p:sp>
        <p:sp>
          <p:nvSpPr>
            <p:cNvPr id="63564" name="Line 70"/>
            <p:cNvSpPr>
              <a:spLocks noChangeShapeType="1"/>
            </p:cNvSpPr>
            <p:nvPr/>
          </p:nvSpPr>
          <p:spPr bwMode="auto">
            <a:xfrm>
              <a:off x="866" y="1452"/>
              <a:ext cx="0" cy="499"/>
            </a:xfrm>
            <a:prstGeom prst="line">
              <a:avLst/>
            </a:prstGeom>
            <a:noFill/>
            <a:ln w="9525">
              <a:solidFill>
                <a:schemeClr val="tx1"/>
              </a:solidFill>
              <a:round/>
              <a:headEnd/>
              <a:tailEnd/>
            </a:ln>
          </p:spPr>
          <p:txBody>
            <a:bodyPr/>
            <a:lstStyle/>
            <a:p>
              <a:endParaRPr lang="zh-CN" altLang="en-US"/>
            </a:p>
          </p:txBody>
        </p:sp>
        <p:sp>
          <p:nvSpPr>
            <p:cNvPr id="63565" name="Line 71"/>
            <p:cNvSpPr>
              <a:spLocks noChangeShapeType="1"/>
            </p:cNvSpPr>
            <p:nvPr/>
          </p:nvSpPr>
          <p:spPr bwMode="auto">
            <a:xfrm>
              <a:off x="857" y="1461"/>
              <a:ext cx="236" cy="472"/>
            </a:xfrm>
            <a:prstGeom prst="line">
              <a:avLst/>
            </a:prstGeom>
            <a:noFill/>
            <a:ln w="9525">
              <a:solidFill>
                <a:schemeClr val="tx1"/>
              </a:solidFill>
              <a:round/>
              <a:headEnd/>
              <a:tailEnd/>
            </a:ln>
          </p:spPr>
          <p:txBody>
            <a:bodyPr/>
            <a:lstStyle/>
            <a:p>
              <a:endParaRPr lang="zh-CN" altLang="en-US"/>
            </a:p>
          </p:txBody>
        </p:sp>
        <p:sp>
          <p:nvSpPr>
            <p:cNvPr id="63566" name="Line 72"/>
            <p:cNvSpPr>
              <a:spLocks noChangeShapeType="1"/>
            </p:cNvSpPr>
            <p:nvPr/>
          </p:nvSpPr>
          <p:spPr bwMode="auto">
            <a:xfrm>
              <a:off x="857" y="1924"/>
              <a:ext cx="90" cy="590"/>
            </a:xfrm>
            <a:prstGeom prst="line">
              <a:avLst/>
            </a:prstGeom>
            <a:noFill/>
            <a:ln w="9525">
              <a:solidFill>
                <a:schemeClr val="tx1"/>
              </a:solidFill>
              <a:round/>
              <a:headEnd/>
              <a:tailEnd/>
            </a:ln>
          </p:spPr>
          <p:txBody>
            <a:bodyPr/>
            <a:lstStyle/>
            <a:p>
              <a:endParaRPr lang="zh-CN" altLang="en-US"/>
            </a:p>
          </p:txBody>
        </p:sp>
        <p:sp>
          <p:nvSpPr>
            <p:cNvPr id="63567" name="Line 73"/>
            <p:cNvSpPr>
              <a:spLocks noChangeShapeType="1"/>
            </p:cNvSpPr>
            <p:nvPr/>
          </p:nvSpPr>
          <p:spPr bwMode="auto">
            <a:xfrm flipH="1">
              <a:off x="721" y="1924"/>
              <a:ext cx="136" cy="590"/>
            </a:xfrm>
            <a:prstGeom prst="line">
              <a:avLst/>
            </a:prstGeom>
            <a:noFill/>
            <a:ln w="9525">
              <a:solidFill>
                <a:schemeClr val="tx1"/>
              </a:solidFill>
              <a:round/>
              <a:headEnd/>
              <a:tailEnd/>
            </a:ln>
          </p:spPr>
          <p:txBody>
            <a:bodyPr/>
            <a:lstStyle/>
            <a:p>
              <a:endParaRPr lang="zh-CN" altLang="en-US"/>
            </a:p>
          </p:txBody>
        </p:sp>
        <p:sp>
          <p:nvSpPr>
            <p:cNvPr id="63568" name="Line 74"/>
            <p:cNvSpPr>
              <a:spLocks noChangeShapeType="1"/>
            </p:cNvSpPr>
            <p:nvPr/>
          </p:nvSpPr>
          <p:spPr bwMode="auto">
            <a:xfrm>
              <a:off x="358" y="1905"/>
              <a:ext cx="0" cy="636"/>
            </a:xfrm>
            <a:prstGeom prst="line">
              <a:avLst/>
            </a:prstGeom>
            <a:noFill/>
            <a:ln w="9525">
              <a:solidFill>
                <a:schemeClr val="tx1"/>
              </a:solidFill>
              <a:round/>
              <a:headEnd/>
              <a:tailEnd/>
            </a:ln>
          </p:spPr>
          <p:txBody>
            <a:bodyPr/>
            <a:lstStyle/>
            <a:p>
              <a:endParaRPr lang="zh-CN" altLang="en-US"/>
            </a:p>
          </p:txBody>
        </p:sp>
        <p:sp>
          <p:nvSpPr>
            <p:cNvPr id="63569" name="Line 75"/>
            <p:cNvSpPr>
              <a:spLocks noChangeShapeType="1"/>
            </p:cNvSpPr>
            <p:nvPr/>
          </p:nvSpPr>
          <p:spPr bwMode="auto">
            <a:xfrm flipH="1">
              <a:off x="130" y="1923"/>
              <a:ext cx="228" cy="609"/>
            </a:xfrm>
            <a:prstGeom prst="line">
              <a:avLst/>
            </a:prstGeom>
            <a:noFill/>
            <a:ln w="9525">
              <a:solidFill>
                <a:schemeClr val="tx1"/>
              </a:solidFill>
              <a:round/>
              <a:headEnd/>
              <a:tailEnd/>
            </a:ln>
          </p:spPr>
          <p:txBody>
            <a:bodyPr/>
            <a:lstStyle/>
            <a:p>
              <a:endParaRPr lang="zh-CN" altLang="en-US"/>
            </a:p>
          </p:txBody>
        </p:sp>
        <p:sp>
          <p:nvSpPr>
            <p:cNvPr id="63570" name="Line 76"/>
            <p:cNvSpPr>
              <a:spLocks noChangeShapeType="1"/>
            </p:cNvSpPr>
            <p:nvPr/>
          </p:nvSpPr>
          <p:spPr bwMode="auto">
            <a:xfrm>
              <a:off x="358" y="1914"/>
              <a:ext cx="190" cy="590"/>
            </a:xfrm>
            <a:prstGeom prst="line">
              <a:avLst/>
            </a:prstGeom>
            <a:noFill/>
            <a:ln w="9525">
              <a:solidFill>
                <a:schemeClr val="tx1"/>
              </a:solidFill>
              <a:round/>
              <a:headEnd/>
              <a:tailEnd/>
            </a:ln>
          </p:spPr>
          <p:txBody>
            <a:bodyPr/>
            <a:lstStyle/>
            <a:p>
              <a:endParaRPr lang="zh-CN" altLang="en-US"/>
            </a:p>
          </p:txBody>
        </p:sp>
        <p:sp>
          <p:nvSpPr>
            <p:cNvPr id="63571" name="Line 77"/>
            <p:cNvSpPr>
              <a:spLocks noChangeShapeType="1"/>
            </p:cNvSpPr>
            <p:nvPr/>
          </p:nvSpPr>
          <p:spPr bwMode="auto">
            <a:xfrm flipV="1">
              <a:off x="385" y="1471"/>
              <a:ext cx="475" cy="434"/>
            </a:xfrm>
            <a:prstGeom prst="line">
              <a:avLst/>
            </a:prstGeom>
            <a:noFill/>
            <a:ln w="9525">
              <a:solidFill>
                <a:schemeClr val="tx1"/>
              </a:solidFill>
              <a:round/>
              <a:headEnd/>
              <a:tailEnd/>
            </a:ln>
          </p:spPr>
          <p:txBody>
            <a:bodyPr/>
            <a:lstStyle/>
            <a:p>
              <a:endParaRPr lang="zh-CN" altLang="en-US"/>
            </a:p>
          </p:txBody>
        </p:sp>
      </p:grpSp>
      <p:sp>
        <p:nvSpPr>
          <p:cNvPr id="63497" name="椭圆 77"/>
          <p:cNvSpPr>
            <a:spLocks noChangeArrowheads="1"/>
          </p:cNvSpPr>
          <p:nvPr/>
        </p:nvSpPr>
        <p:spPr bwMode="auto">
          <a:xfrm>
            <a:off x="7810501" y="1357313"/>
            <a:ext cx="500063" cy="500062"/>
          </a:xfrm>
          <a:prstGeom prst="ellipse">
            <a:avLst/>
          </a:prstGeom>
          <a:noFill/>
          <a:ln w="19050" cap="sq" algn="ctr">
            <a:solidFill>
              <a:srgbClr val="FF0000"/>
            </a:solidFill>
            <a:round/>
            <a:headEnd type="none" w="sm" len="sm"/>
            <a:tailEnd type="none" w="sm" len="sm"/>
          </a:ln>
        </p:spPr>
        <p:txBody>
          <a:bodyPr wrap="none"/>
          <a:lstStyle/>
          <a:p>
            <a:endParaRPr lang="zh-CN" altLang="en-US"/>
          </a:p>
        </p:txBody>
      </p:sp>
      <p:sp>
        <p:nvSpPr>
          <p:cNvPr id="63498" name="椭圆 78"/>
          <p:cNvSpPr>
            <a:spLocks noChangeArrowheads="1"/>
          </p:cNvSpPr>
          <p:nvPr/>
        </p:nvSpPr>
        <p:spPr bwMode="auto">
          <a:xfrm>
            <a:off x="8596313" y="1785938"/>
            <a:ext cx="500062" cy="500062"/>
          </a:xfrm>
          <a:prstGeom prst="ellipse">
            <a:avLst/>
          </a:prstGeom>
          <a:noFill/>
          <a:ln w="19050" cap="sq" algn="ctr">
            <a:solidFill>
              <a:srgbClr val="00B050"/>
            </a:solidFill>
            <a:round/>
            <a:headEnd type="none" w="sm" len="sm"/>
            <a:tailEnd type="none" w="sm" len="sm"/>
          </a:ln>
        </p:spPr>
        <p:txBody>
          <a:bodyPr wrap="none"/>
          <a:lstStyle/>
          <a:p>
            <a:endParaRPr lang="zh-CN" altLang="en-US"/>
          </a:p>
        </p:txBody>
      </p:sp>
      <p:sp>
        <p:nvSpPr>
          <p:cNvPr id="63499" name="Text Box 5"/>
          <p:cNvSpPr txBox="1">
            <a:spLocks noChangeArrowheads="1"/>
          </p:cNvSpPr>
          <p:nvPr/>
        </p:nvSpPr>
        <p:spPr bwMode="auto">
          <a:xfrm>
            <a:off x="7524751" y="1143001"/>
            <a:ext cx="428625" cy="461963"/>
          </a:xfrm>
          <a:prstGeom prst="rect">
            <a:avLst/>
          </a:prstGeom>
          <a:noFill/>
          <a:ln w="9525">
            <a:noFill/>
            <a:miter lim="800000"/>
            <a:headEnd/>
            <a:tailEnd/>
          </a:ln>
        </p:spPr>
        <p:txBody>
          <a:bodyPr>
            <a:spAutoFit/>
          </a:bodyPr>
          <a:lstStyle/>
          <a:p>
            <a:pPr>
              <a:spcBef>
                <a:spcPct val="50000"/>
              </a:spcBef>
            </a:pPr>
            <a:r>
              <a:rPr lang="en-US" altLang="zh-CN" sz="2400">
                <a:latin typeface="楷体_GB2312" pitchFamily="49" charset="-122"/>
                <a:ea typeface="楷体_GB2312" pitchFamily="49" charset="-122"/>
              </a:rPr>
              <a:t>A</a:t>
            </a:r>
          </a:p>
        </p:txBody>
      </p:sp>
      <p:sp>
        <p:nvSpPr>
          <p:cNvPr id="63500" name="Text Box 5"/>
          <p:cNvSpPr txBox="1">
            <a:spLocks noChangeArrowheads="1"/>
          </p:cNvSpPr>
          <p:nvPr/>
        </p:nvSpPr>
        <p:spPr bwMode="auto">
          <a:xfrm>
            <a:off x="8810626" y="1857376"/>
            <a:ext cx="665163" cy="461963"/>
          </a:xfrm>
          <a:prstGeom prst="rect">
            <a:avLst/>
          </a:prstGeom>
          <a:noFill/>
          <a:ln w="9525">
            <a:noFill/>
            <a:miter lim="800000"/>
            <a:headEnd/>
            <a:tailEnd/>
          </a:ln>
        </p:spPr>
        <p:txBody>
          <a:bodyPr>
            <a:spAutoFit/>
          </a:bodyPr>
          <a:lstStyle/>
          <a:p>
            <a:pPr>
              <a:spcBef>
                <a:spcPct val="50000"/>
              </a:spcBef>
            </a:pPr>
            <a:r>
              <a:rPr lang="en-US" altLang="zh-CN" sz="2400">
                <a:latin typeface="楷体_GB2312" pitchFamily="49" charset="-122"/>
                <a:ea typeface="楷体_GB2312" pitchFamily="49" charset="-122"/>
              </a:rPr>
              <a:t>A1</a:t>
            </a:r>
          </a:p>
        </p:txBody>
      </p:sp>
      <p:sp>
        <p:nvSpPr>
          <p:cNvPr id="63501" name="Text Box 5"/>
          <p:cNvSpPr txBox="1">
            <a:spLocks noChangeArrowheads="1"/>
          </p:cNvSpPr>
          <p:nvPr/>
        </p:nvSpPr>
        <p:spPr bwMode="auto">
          <a:xfrm>
            <a:off x="7810500" y="2000251"/>
            <a:ext cx="571500" cy="461963"/>
          </a:xfrm>
          <a:prstGeom prst="rect">
            <a:avLst/>
          </a:prstGeom>
          <a:noFill/>
          <a:ln w="9525">
            <a:noFill/>
            <a:miter lim="800000"/>
            <a:headEnd/>
            <a:tailEnd/>
          </a:ln>
        </p:spPr>
        <p:txBody>
          <a:bodyPr>
            <a:spAutoFit/>
          </a:bodyPr>
          <a:lstStyle/>
          <a:p>
            <a:pPr>
              <a:spcBef>
                <a:spcPct val="50000"/>
              </a:spcBef>
            </a:pPr>
            <a:r>
              <a:rPr lang="en-US" altLang="zh-CN" sz="2400">
                <a:latin typeface="楷体_GB2312" pitchFamily="49" charset="-122"/>
                <a:ea typeface="楷体_GB2312" pitchFamily="49" charset="-122"/>
              </a:rPr>
              <a:t>A2</a:t>
            </a:r>
          </a:p>
        </p:txBody>
      </p:sp>
      <p:sp>
        <p:nvSpPr>
          <p:cNvPr id="83" name="椭圆 82"/>
          <p:cNvSpPr/>
          <p:nvPr/>
        </p:nvSpPr>
        <p:spPr bwMode="auto">
          <a:xfrm>
            <a:off x="8024813" y="1857376"/>
            <a:ext cx="500062" cy="500063"/>
          </a:xfrm>
          <a:prstGeom prst="ellipse">
            <a:avLst/>
          </a:prstGeom>
          <a:noFill/>
          <a:ln w="19050" cap="sq" cmpd="sng" algn="ctr">
            <a:solidFill>
              <a:schemeClr val="accent5">
                <a:lumMod val="50000"/>
              </a:schemeClr>
            </a:solidFill>
            <a:prstDash val="solid"/>
            <a:round/>
            <a:headEnd type="none" w="sm" len="sm"/>
            <a:tailEnd type="none" w="sm" len="sm"/>
          </a:ln>
          <a:effectLst/>
        </p:spPr>
        <p:txBody>
          <a:bodyPr wrap="none"/>
          <a:lstStyle/>
          <a:p>
            <a:pPr>
              <a:defRPr/>
            </a:pPr>
            <a:endParaRPr lang="zh-CN" altLang="en-US">
              <a:ea typeface="宋体" pitchFamily="2" charset="-122"/>
            </a:endParaRPr>
          </a:p>
        </p:txBody>
      </p:sp>
      <p:sp>
        <p:nvSpPr>
          <p:cNvPr id="84" name="灯片编号占位符 83"/>
          <p:cNvSpPr>
            <a:spLocks noGrp="1"/>
          </p:cNvSpPr>
          <p:nvPr>
            <p:ph type="sldNum" sz="quarter" idx="11"/>
          </p:nvPr>
        </p:nvSpPr>
        <p:spPr/>
        <p:txBody>
          <a:bodyPr/>
          <a:lstStyle/>
          <a:p>
            <a:pPr>
              <a:defRPr/>
            </a:pPr>
            <a:fld id="{31E287EE-1289-4991-82CE-EFE584F53F4F}" type="slidenum">
              <a:rPr lang="en-US" altLang="zh-CN" smtClean="0"/>
              <a:pPr>
                <a:defRPr/>
              </a:pPr>
              <a:t>43</a:t>
            </a:fld>
            <a:endParaRPr lang="en-US" altLang="zh-CN" dirty="0"/>
          </a:p>
        </p:txBody>
      </p:sp>
      <p:sp>
        <p:nvSpPr>
          <p:cNvPr id="86" name="Text Box 4"/>
          <p:cNvSpPr txBox="1">
            <a:spLocks noChangeArrowheads="1"/>
          </p:cNvSpPr>
          <p:nvPr/>
        </p:nvSpPr>
        <p:spPr bwMode="auto">
          <a:xfrm>
            <a:off x="7895604" y="260649"/>
            <a:ext cx="1728788" cy="461665"/>
          </a:xfrm>
          <a:prstGeom prst="rect">
            <a:avLst/>
          </a:prstGeom>
          <a:noFill/>
          <a:ln w="9525">
            <a:noFill/>
            <a:miter lim="800000"/>
            <a:headEnd/>
            <a:tailEnd/>
          </a:ln>
        </p:spPr>
        <p:txBody>
          <a:bodyPr>
            <a:spAutoFit/>
          </a:bodyPr>
          <a:lstStyle/>
          <a:p>
            <a:pPr>
              <a:spcBef>
                <a:spcPct val="50000"/>
              </a:spcBef>
            </a:pPr>
            <a:r>
              <a:rPr lang="en-US" altLang="zh-CN" sz="2400" b="1" dirty="0"/>
              <a:t>BAB</a:t>
            </a:r>
            <a:r>
              <a:rPr lang="zh-CN" altLang="en-US" sz="2400" b="1" dirty="0"/>
              <a:t>算法</a:t>
            </a:r>
          </a:p>
        </p:txBody>
      </p:sp>
      <p:sp>
        <p:nvSpPr>
          <p:cNvPr id="87" name="标题 1"/>
          <p:cNvSpPr>
            <a:spLocks noGrp="1"/>
          </p:cNvSpPr>
          <p:nvPr>
            <p:ph type="title"/>
          </p:nvPr>
        </p:nvSpPr>
        <p:spPr>
          <a:xfrm>
            <a:off x="1828800" y="152401"/>
            <a:ext cx="6172200" cy="563563"/>
          </a:xfrm>
        </p:spPr>
        <p:txBody>
          <a:bodyPr/>
          <a:lstStyle/>
          <a:p>
            <a:r>
              <a:rPr lang="en-US" altLang="zh-CN" sz="2800" dirty="0" smtClean="0"/>
              <a:t>5.2 </a:t>
            </a:r>
            <a:r>
              <a:rPr lang="zh-CN" altLang="en-US" sz="2800" dirty="0"/>
              <a:t>特征选择的最优搜索方法</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6383339" y="1052513"/>
            <a:ext cx="4033837" cy="2622550"/>
            <a:chOff x="2789" y="1823"/>
            <a:chExt cx="2541" cy="1652"/>
          </a:xfrm>
        </p:grpSpPr>
        <p:sp>
          <p:nvSpPr>
            <p:cNvPr id="64519" name="Oval 5"/>
            <p:cNvSpPr>
              <a:spLocks noChangeArrowheads="1"/>
            </p:cNvSpPr>
            <p:nvPr/>
          </p:nvSpPr>
          <p:spPr bwMode="auto">
            <a:xfrm>
              <a:off x="4621" y="1823"/>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4520" name="Oval 6"/>
            <p:cNvSpPr>
              <a:spLocks noChangeArrowheads="1"/>
            </p:cNvSpPr>
            <p:nvPr/>
          </p:nvSpPr>
          <p:spPr bwMode="auto">
            <a:xfrm>
              <a:off x="3968" y="2113"/>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4521" name="Oval 7"/>
            <p:cNvSpPr>
              <a:spLocks noChangeArrowheads="1"/>
            </p:cNvSpPr>
            <p:nvPr/>
          </p:nvSpPr>
          <p:spPr bwMode="auto">
            <a:xfrm>
              <a:off x="5038" y="2113"/>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4522" name="Oval 8"/>
            <p:cNvSpPr>
              <a:spLocks noChangeArrowheads="1"/>
            </p:cNvSpPr>
            <p:nvPr/>
          </p:nvSpPr>
          <p:spPr bwMode="auto">
            <a:xfrm>
              <a:off x="5284" y="2113"/>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4523" name="Oval 9"/>
            <p:cNvSpPr>
              <a:spLocks noChangeArrowheads="1"/>
            </p:cNvSpPr>
            <p:nvPr/>
          </p:nvSpPr>
          <p:spPr bwMode="auto">
            <a:xfrm>
              <a:off x="3514" y="2384"/>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4524" name="Oval 10"/>
            <p:cNvSpPr>
              <a:spLocks noChangeArrowheads="1"/>
            </p:cNvSpPr>
            <p:nvPr/>
          </p:nvSpPr>
          <p:spPr bwMode="auto">
            <a:xfrm>
              <a:off x="4467" y="238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4525" name="Oval 11"/>
            <p:cNvSpPr>
              <a:spLocks noChangeArrowheads="1"/>
            </p:cNvSpPr>
            <p:nvPr/>
          </p:nvSpPr>
          <p:spPr bwMode="auto">
            <a:xfrm>
              <a:off x="5283" y="2384"/>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4526" name="Oval 12"/>
            <p:cNvSpPr>
              <a:spLocks noChangeArrowheads="1"/>
            </p:cNvSpPr>
            <p:nvPr/>
          </p:nvSpPr>
          <p:spPr bwMode="auto">
            <a:xfrm>
              <a:off x="4158" y="238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4527" name="Oval 13"/>
            <p:cNvSpPr>
              <a:spLocks noChangeArrowheads="1"/>
            </p:cNvSpPr>
            <p:nvPr/>
          </p:nvSpPr>
          <p:spPr bwMode="auto">
            <a:xfrm>
              <a:off x="4829" y="2385"/>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4528" name="Oval 14"/>
            <p:cNvSpPr>
              <a:spLocks noChangeArrowheads="1"/>
            </p:cNvSpPr>
            <p:nvPr/>
          </p:nvSpPr>
          <p:spPr bwMode="auto">
            <a:xfrm>
              <a:off x="3015" y="2838"/>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4529" name="Oval 15"/>
            <p:cNvSpPr>
              <a:spLocks noChangeArrowheads="1"/>
            </p:cNvSpPr>
            <p:nvPr/>
          </p:nvSpPr>
          <p:spPr bwMode="auto">
            <a:xfrm>
              <a:off x="4013" y="2838"/>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4530" name="Oval 16"/>
            <p:cNvSpPr>
              <a:spLocks noChangeArrowheads="1"/>
            </p:cNvSpPr>
            <p:nvPr/>
          </p:nvSpPr>
          <p:spPr bwMode="auto">
            <a:xfrm>
              <a:off x="5084" y="2838"/>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4531" name="Oval 17"/>
            <p:cNvSpPr>
              <a:spLocks noChangeArrowheads="1"/>
            </p:cNvSpPr>
            <p:nvPr/>
          </p:nvSpPr>
          <p:spPr bwMode="auto">
            <a:xfrm>
              <a:off x="3515" y="2839"/>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4532" name="Oval 18"/>
            <p:cNvSpPr>
              <a:spLocks noChangeArrowheads="1"/>
            </p:cNvSpPr>
            <p:nvPr/>
          </p:nvSpPr>
          <p:spPr bwMode="auto">
            <a:xfrm>
              <a:off x="4285" y="2838"/>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4533" name="Oval 19"/>
            <p:cNvSpPr>
              <a:spLocks noChangeArrowheads="1"/>
            </p:cNvSpPr>
            <p:nvPr/>
          </p:nvSpPr>
          <p:spPr bwMode="auto">
            <a:xfrm>
              <a:off x="3741" y="2839"/>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4534" name="Oval 20"/>
            <p:cNvSpPr>
              <a:spLocks noChangeArrowheads="1"/>
            </p:cNvSpPr>
            <p:nvPr/>
          </p:nvSpPr>
          <p:spPr bwMode="auto">
            <a:xfrm>
              <a:off x="4739" y="2839"/>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4535" name="Line 21"/>
            <p:cNvSpPr>
              <a:spLocks noChangeShapeType="1"/>
            </p:cNvSpPr>
            <p:nvPr/>
          </p:nvSpPr>
          <p:spPr bwMode="auto">
            <a:xfrm flipH="1">
              <a:off x="4014" y="1841"/>
              <a:ext cx="635" cy="272"/>
            </a:xfrm>
            <a:prstGeom prst="line">
              <a:avLst/>
            </a:prstGeom>
            <a:noFill/>
            <a:ln w="9525">
              <a:solidFill>
                <a:schemeClr val="tx1"/>
              </a:solidFill>
              <a:round/>
              <a:headEnd/>
              <a:tailEnd/>
            </a:ln>
          </p:spPr>
          <p:txBody>
            <a:bodyPr/>
            <a:lstStyle/>
            <a:p>
              <a:endParaRPr lang="zh-CN" altLang="en-US"/>
            </a:p>
          </p:txBody>
        </p:sp>
        <p:sp>
          <p:nvSpPr>
            <p:cNvPr id="64536" name="Line 22"/>
            <p:cNvSpPr>
              <a:spLocks noChangeShapeType="1"/>
            </p:cNvSpPr>
            <p:nvPr/>
          </p:nvSpPr>
          <p:spPr bwMode="auto">
            <a:xfrm>
              <a:off x="4649" y="1841"/>
              <a:ext cx="428" cy="317"/>
            </a:xfrm>
            <a:prstGeom prst="line">
              <a:avLst/>
            </a:prstGeom>
            <a:noFill/>
            <a:ln w="9525">
              <a:solidFill>
                <a:schemeClr val="tx1"/>
              </a:solidFill>
              <a:round/>
              <a:headEnd/>
              <a:tailEnd/>
            </a:ln>
          </p:spPr>
          <p:txBody>
            <a:bodyPr/>
            <a:lstStyle/>
            <a:p>
              <a:endParaRPr lang="zh-CN" altLang="en-US"/>
            </a:p>
          </p:txBody>
        </p:sp>
        <p:sp>
          <p:nvSpPr>
            <p:cNvPr id="64537" name="Line 23"/>
            <p:cNvSpPr>
              <a:spLocks noChangeShapeType="1"/>
            </p:cNvSpPr>
            <p:nvPr/>
          </p:nvSpPr>
          <p:spPr bwMode="auto">
            <a:xfrm flipH="1" flipV="1">
              <a:off x="4649" y="1842"/>
              <a:ext cx="679" cy="307"/>
            </a:xfrm>
            <a:prstGeom prst="line">
              <a:avLst/>
            </a:prstGeom>
            <a:noFill/>
            <a:ln w="9525">
              <a:solidFill>
                <a:schemeClr val="tx1"/>
              </a:solidFill>
              <a:round/>
              <a:headEnd/>
              <a:tailEnd/>
            </a:ln>
          </p:spPr>
          <p:txBody>
            <a:bodyPr/>
            <a:lstStyle/>
            <a:p>
              <a:endParaRPr lang="zh-CN" altLang="en-US"/>
            </a:p>
          </p:txBody>
        </p:sp>
        <p:sp>
          <p:nvSpPr>
            <p:cNvPr id="64538" name="Line 24"/>
            <p:cNvSpPr>
              <a:spLocks noChangeShapeType="1"/>
            </p:cNvSpPr>
            <p:nvPr/>
          </p:nvSpPr>
          <p:spPr bwMode="auto">
            <a:xfrm>
              <a:off x="5064" y="2148"/>
              <a:ext cx="228" cy="274"/>
            </a:xfrm>
            <a:prstGeom prst="line">
              <a:avLst/>
            </a:prstGeom>
            <a:noFill/>
            <a:ln w="9525">
              <a:solidFill>
                <a:schemeClr val="tx1"/>
              </a:solidFill>
              <a:round/>
              <a:headEnd/>
              <a:tailEnd/>
            </a:ln>
          </p:spPr>
          <p:txBody>
            <a:bodyPr/>
            <a:lstStyle/>
            <a:p>
              <a:endParaRPr lang="zh-CN" altLang="en-US"/>
            </a:p>
          </p:txBody>
        </p:sp>
        <p:sp>
          <p:nvSpPr>
            <p:cNvPr id="64539" name="Line 25"/>
            <p:cNvSpPr>
              <a:spLocks noChangeShapeType="1"/>
            </p:cNvSpPr>
            <p:nvPr/>
          </p:nvSpPr>
          <p:spPr bwMode="auto">
            <a:xfrm flipH="1">
              <a:off x="4844" y="2131"/>
              <a:ext cx="214" cy="282"/>
            </a:xfrm>
            <a:prstGeom prst="line">
              <a:avLst/>
            </a:prstGeom>
            <a:noFill/>
            <a:ln w="9525">
              <a:solidFill>
                <a:schemeClr val="tx1"/>
              </a:solidFill>
              <a:round/>
              <a:headEnd/>
              <a:tailEnd/>
            </a:ln>
          </p:spPr>
          <p:txBody>
            <a:bodyPr/>
            <a:lstStyle/>
            <a:p>
              <a:endParaRPr lang="zh-CN" altLang="en-US"/>
            </a:p>
          </p:txBody>
        </p:sp>
        <p:sp>
          <p:nvSpPr>
            <p:cNvPr id="64540" name="Line 26"/>
            <p:cNvSpPr>
              <a:spLocks noChangeShapeType="1"/>
            </p:cNvSpPr>
            <p:nvPr/>
          </p:nvSpPr>
          <p:spPr bwMode="auto">
            <a:xfrm>
              <a:off x="3984" y="2139"/>
              <a:ext cx="522" cy="274"/>
            </a:xfrm>
            <a:prstGeom prst="line">
              <a:avLst/>
            </a:prstGeom>
            <a:noFill/>
            <a:ln w="9525">
              <a:solidFill>
                <a:schemeClr val="tx1"/>
              </a:solidFill>
              <a:round/>
              <a:headEnd/>
              <a:tailEnd/>
            </a:ln>
          </p:spPr>
          <p:txBody>
            <a:bodyPr/>
            <a:lstStyle/>
            <a:p>
              <a:endParaRPr lang="zh-CN" altLang="en-US"/>
            </a:p>
          </p:txBody>
        </p:sp>
        <p:sp>
          <p:nvSpPr>
            <p:cNvPr id="64541" name="Line 27"/>
            <p:cNvSpPr>
              <a:spLocks noChangeShapeType="1"/>
            </p:cNvSpPr>
            <p:nvPr/>
          </p:nvSpPr>
          <p:spPr bwMode="auto">
            <a:xfrm>
              <a:off x="3987" y="2140"/>
              <a:ext cx="216" cy="310"/>
            </a:xfrm>
            <a:prstGeom prst="line">
              <a:avLst/>
            </a:prstGeom>
            <a:noFill/>
            <a:ln w="9525">
              <a:solidFill>
                <a:schemeClr val="tx1"/>
              </a:solidFill>
              <a:round/>
              <a:headEnd/>
              <a:tailEnd/>
            </a:ln>
          </p:spPr>
          <p:txBody>
            <a:bodyPr/>
            <a:lstStyle/>
            <a:p>
              <a:endParaRPr lang="zh-CN" altLang="en-US"/>
            </a:p>
          </p:txBody>
        </p:sp>
        <p:sp>
          <p:nvSpPr>
            <p:cNvPr id="64542" name="Line 28"/>
            <p:cNvSpPr>
              <a:spLocks noChangeShapeType="1"/>
            </p:cNvSpPr>
            <p:nvPr/>
          </p:nvSpPr>
          <p:spPr bwMode="auto">
            <a:xfrm flipH="1">
              <a:off x="3527" y="2132"/>
              <a:ext cx="450" cy="280"/>
            </a:xfrm>
            <a:prstGeom prst="line">
              <a:avLst/>
            </a:prstGeom>
            <a:noFill/>
            <a:ln w="9525">
              <a:solidFill>
                <a:schemeClr val="tx1"/>
              </a:solidFill>
              <a:round/>
              <a:headEnd/>
              <a:tailEnd/>
            </a:ln>
          </p:spPr>
          <p:txBody>
            <a:bodyPr/>
            <a:lstStyle/>
            <a:p>
              <a:endParaRPr lang="zh-CN" altLang="en-US"/>
            </a:p>
          </p:txBody>
        </p:sp>
        <p:sp>
          <p:nvSpPr>
            <p:cNvPr id="64543" name="Oval 29"/>
            <p:cNvSpPr>
              <a:spLocks noChangeArrowheads="1"/>
            </p:cNvSpPr>
            <p:nvPr/>
          </p:nvSpPr>
          <p:spPr bwMode="auto">
            <a:xfrm>
              <a:off x="2789" y="3427"/>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4544" name="Oval 30"/>
            <p:cNvSpPr>
              <a:spLocks noChangeArrowheads="1"/>
            </p:cNvSpPr>
            <p:nvPr/>
          </p:nvSpPr>
          <p:spPr bwMode="auto">
            <a:xfrm>
              <a:off x="3595" y="3427"/>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4545" name="Oval 31"/>
            <p:cNvSpPr>
              <a:spLocks noChangeArrowheads="1"/>
            </p:cNvSpPr>
            <p:nvPr/>
          </p:nvSpPr>
          <p:spPr bwMode="auto">
            <a:xfrm>
              <a:off x="4648" y="3427"/>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4546" name="Oval 32"/>
            <p:cNvSpPr>
              <a:spLocks noChangeArrowheads="1"/>
            </p:cNvSpPr>
            <p:nvPr/>
          </p:nvSpPr>
          <p:spPr bwMode="auto">
            <a:xfrm>
              <a:off x="3197" y="3428"/>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4547" name="Oval 33"/>
            <p:cNvSpPr>
              <a:spLocks noChangeArrowheads="1"/>
            </p:cNvSpPr>
            <p:nvPr/>
          </p:nvSpPr>
          <p:spPr bwMode="auto">
            <a:xfrm>
              <a:off x="4103" y="3428"/>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4548" name="Oval 34"/>
            <p:cNvSpPr>
              <a:spLocks noChangeArrowheads="1"/>
            </p:cNvSpPr>
            <p:nvPr/>
          </p:nvSpPr>
          <p:spPr bwMode="auto">
            <a:xfrm>
              <a:off x="3015" y="3427"/>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4549" name="Oval 35"/>
            <p:cNvSpPr>
              <a:spLocks noChangeArrowheads="1"/>
            </p:cNvSpPr>
            <p:nvPr/>
          </p:nvSpPr>
          <p:spPr bwMode="auto">
            <a:xfrm>
              <a:off x="3378" y="3428"/>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4550" name="Oval 36"/>
            <p:cNvSpPr>
              <a:spLocks noChangeArrowheads="1"/>
            </p:cNvSpPr>
            <p:nvPr/>
          </p:nvSpPr>
          <p:spPr bwMode="auto">
            <a:xfrm>
              <a:off x="3921" y="3428"/>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4551" name="Oval 37"/>
            <p:cNvSpPr>
              <a:spLocks noChangeArrowheads="1"/>
            </p:cNvSpPr>
            <p:nvPr/>
          </p:nvSpPr>
          <p:spPr bwMode="auto">
            <a:xfrm>
              <a:off x="4875" y="3429"/>
              <a:ext cx="46" cy="4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64552" name="Line 38"/>
            <p:cNvSpPr>
              <a:spLocks noChangeShapeType="1"/>
            </p:cNvSpPr>
            <p:nvPr/>
          </p:nvSpPr>
          <p:spPr bwMode="auto">
            <a:xfrm>
              <a:off x="4857" y="2405"/>
              <a:ext cx="234" cy="456"/>
            </a:xfrm>
            <a:prstGeom prst="line">
              <a:avLst/>
            </a:prstGeom>
            <a:noFill/>
            <a:ln w="9525">
              <a:solidFill>
                <a:schemeClr val="tx1"/>
              </a:solidFill>
              <a:round/>
              <a:headEnd/>
              <a:tailEnd/>
            </a:ln>
          </p:spPr>
          <p:txBody>
            <a:bodyPr/>
            <a:lstStyle/>
            <a:p>
              <a:endParaRPr lang="zh-CN" altLang="en-US"/>
            </a:p>
          </p:txBody>
        </p:sp>
        <p:sp>
          <p:nvSpPr>
            <p:cNvPr id="64553" name="Line 39"/>
            <p:cNvSpPr>
              <a:spLocks noChangeShapeType="1"/>
            </p:cNvSpPr>
            <p:nvPr/>
          </p:nvSpPr>
          <p:spPr bwMode="auto">
            <a:xfrm flipH="1">
              <a:off x="4762" y="2386"/>
              <a:ext cx="91" cy="475"/>
            </a:xfrm>
            <a:prstGeom prst="line">
              <a:avLst/>
            </a:prstGeom>
            <a:noFill/>
            <a:ln w="9525">
              <a:solidFill>
                <a:schemeClr val="tx1"/>
              </a:solidFill>
              <a:round/>
              <a:headEnd/>
              <a:tailEnd/>
            </a:ln>
          </p:spPr>
          <p:txBody>
            <a:bodyPr/>
            <a:lstStyle/>
            <a:p>
              <a:endParaRPr lang="zh-CN" altLang="en-US"/>
            </a:p>
          </p:txBody>
        </p:sp>
        <p:sp>
          <p:nvSpPr>
            <p:cNvPr id="64554" name="Line 40"/>
            <p:cNvSpPr>
              <a:spLocks noChangeShapeType="1"/>
            </p:cNvSpPr>
            <p:nvPr/>
          </p:nvSpPr>
          <p:spPr bwMode="auto">
            <a:xfrm>
              <a:off x="4775" y="2865"/>
              <a:ext cx="110" cy="581"/>
            </a:xfrm>
            <a:prstGeom prst="line">
              <a:avLst/>
            </a:prstGeom>
            <a:noFill/>
            <a:ln w="9525">
              <a:solidFill>
                <a:schemeClr val="tx1"/>
              </a:solidFill>
              <a:round/>
              <a:headEnd/>
              <a:tailEnd/>
            </a:ln>
          </p:spPr>
          <p:txBody>
            <a:bodyPr/>
            <a:lstStyle/>
            <a:p>
              <a:endParaRPr lang="zh-CN" altLang="en-US"/>
            </a:p>
          </p:txBody>
        </p:sp>
        <p:sp>
          <p:nvSpPr>
            <p:cNvPr id="64555" name="Line 41"/>
            <p:cNvSpPr>
              <a:spLocks noChangeShapeType="1"/>
            </p:cNvSpPr>
            <p:nvPr/>
          </p:nvSpPr>
          <p:spPr bwMode="auto">
            <a:xfrm flipH="1">
              <a:off x="4670" y="2870"/>
              <a:ext cx="91" cy="595"/>
            </a:xfrm>
            <a:prstGeom prst="line">
              <a:avLst/>
            </a:prstGeom>
            <a:noFill/>
            <a:ln w="9525">
              <a:solidFill>
                <a:schemeClr val="tx1"/>
              </a:solidFill>
              <a:round/>
              <a:headEnd/>
              <a:tailEnd/>
            </a:ln>
          </p:spPr>
          <p:txBody>
            <a:bodyPr/>
            <a:lstStyle/>
            <a:p>
              <a:endParaRPr lang="zh-CN" altLang="en-US"/>
            </a:p>
          </p:txBody>
        </p:sp>
        <p:sp>
          <p:nvSpPr>
            <p:cNvPr id="64556" name="Line 42"/>
            <p:cNvSpPr>
              <a:spLocks noChangeShapeType="1"/>
            </p:cNvSpPr>
            <p:nvPr/>
          </p:nvSpPr>
          <p:spPr bwMode="auto">
            <a:xfrm>
              <a:off x="4050" y="2875"/>
              <a:ext cx="82" cy="580"/>
            </a:xfrm>
            <a:prstGeom prst="line">
              <a:avLst/>
            </a:prstGeom>
            <a:noFill/>
            <a:ln w="9525">
              <a:solidFill>
                <a:schemeClr val="tx1"/>
              </a:solidFill>
              <a:round/>
              <a:headEnd/>
              <a:tailEnd/>
            </a:ln>
          </p:spPr>
          <p:txBody>
            <a:bodyPr/>
            <a:lstStyle/>
            <a:p>
              <a:endParaRPr lang="zh-CN" altLang="en-US"/>
            </a:p>
          </p:txBody>
        </p:sp>
        <p:sp>
          <p:nvSpPr>
            <p:cNvPr id="64557" name="Line 43"/>
            <p:cNvSpPr>
              <a:spLocks noChangeShapeType="1"/>
            </p:cNvSpPr>
            <p:nvPr/>
          </p:nvSpPr>
          <p:spPr bwMode="auto">
            <a:xfrm flipH="1">
              <a:off x="3950" y="2865"/>
              <a:ext cx="81" cy="591"/>
            </a:xfrm>
            <a:prstGeom prst="line">
              <a:avLst/>
            </a:prstGeom>
            <a:noFill/>
            <a:ln w="9525">
              <a:solidFill>
                <a:schemeClr val="tx1"/>
              </a:solidFill>
              <a:round/>
              <a:headEnd/>
              <a:tailEnd/>
            </a:ln>
          </p:spPr>
          <p:txBody>
            <a:bodyPr/>
            <a:lstStyle/>
            <a:p>
              <a:endParaRPr lang="zh-CN" altLang="en-US"/>
            </a:p>
          </p:txBody>
        </p:sp>
        <p:sp>
          <p:nvSpPr>
            <p:cNvPr id="64558" name="Line 44"/>
            <p:cNvSpPr>
              <a:spLocks noChangeShapeType="1"/>
            </p:cNvSpPr>
            <p:nvPr/>
          </p:nvSpPr>
          <p:spPr bwMode="auto">
            <a:xfrm>
              <a:off x="4195" y="2385"/>
              <a:ext cx="91" cy="453"/>
            </a:xfrm>
            <a:prstGeom prst="line">
              <a:avLst/>
            </a:prstGeom>
            <a:noFill/>
            <a:ln w="9525">
              <a:solidFill>
                <a:schemeClr val="tx1"/>
              </a:solidFill>
              <a:round/>
              <a:headEnd/>
              <a:tailEnd/>
            </a:ln>
          </p:spPr>
          <p:txBody>
            <a:bodyPr/>
            <a:lstStyle/>
            <a:p>
              <a:endParaRPr lang="zh-CN" altLang="en-US"/>
            </a:p>
          </p:txBody>
        </p:sp>
        <p:sp>
          <p:nvSpPr>
            <p:cNvPr id="64559" name="Line 45"/>
            <p:cNvSpPr>
              <a:spLocks noChangeShapeType="1"/>
            </p:cNvSpPr>
            <p:nvPr/>
          </p:nvSpPr>
          <p:spPr bwMode="auto">
            <a:xfrm flipH="1">
              <a:off x="4059" y="2385"/>
              <a:ext cx="136" cy="453"/>
            </a:xfrm>
            <a:prstGeom prst="line">
              <a:avLst/>
            </a:prstGeom>
            <a:noFill/>
            <a:ln w="9525">
              <a:solidFill>
                <a:schemeClr val="tx1"/>
              </a:solidFill>
              <a:round/>
              <a:headEnd/>
              <a:tailEnd/>
            </a:ln>
          </p:spPr>
          <p:txBody>
            <a:bodyPr/>
            <a:lstStyle/>
            <a:p>
              <a:endParaRPr lang="zh-CN" altLang="en-US"/>
            </a:p>
          </p:txBody>
        </p:sp>
        <p:sp>
          <p:nvSpPr>
            <p:cNvPr id="64560" name="Line 46"/>
            <p:cNvSpPr>
              <a:spLocks noChangeShapeType="1"/>
            </p:cNvSpPr>
            <p:nvPr/>
          </p:nvSpPr>
          <p:spPr bwMode="auto">
            <a:xfrm>
              <a:off x="3542" y="2385"/>
              <a:ext cx="0" cy="499"/>
            </a:xfrm>
            <a:prstGeom prst="line">
              <a:avLst/>
            </a:prstGeom>
            <a:noFill/>
            <a:ln w="9525">
              <a:solidFill>
                <a:schemeClr val="tx1"/>
              </a:solidFill>
              <a:round/>
              <a:headEnd/>
              <a:tailEnd/>
            </a:ln>
          </p:spPr>
          <p:txBody>
            <a:bodyPr/>
            <a:lstStyle/>
            <a:p>
              <a:endParaRPr lang="zh-CN" altLang="en-US"/>
            </a:p>
          </p:txBody>
        </p:sp>
        <p:sp>
          <p:nvSpPr>
            <p:cNvPr id="64561" name="Line 47"/>
            <p:cNvSpPr>
              <a:spLocks noChangeShapeType="1"/>
            </p:cNvSpPr>
            <p:nvPr/>
          </p:nvSpPr>
          <p:spPr bwMode="auto">
            <a:xfrm>
              <a:off x="3533" y="2394"/>
              <a:ext cx="236" cy="472"/>
            </a:xfrm>
            <a:prstGeom prst="line">
              <a:avLst/>
            </a:prstGeom>
            <a:noFill/>
            <a:ln w="9525">
              <a:solidFill>
                <a:schemeClr val="tx1"/>
              </a:solidFill>
              <a:round/>
              <a:headEnd/>
              <a:tailEnd/>
            </a:ln>
          </p:spPr>
          <p:txBody>
            <a:bodyPr/>
            <a:lstStyle/>
            <a:p>
              <a:endParaRPr lang="zh-CN" altLang="en-US"/>
            </a:p>
          </p:txBody>
        </p:sp>
        <p:sp>
          <p:nvSpPr>
            <p:cNvPr id="64562" name="Line 48"/>
            <p:cNvSpPr>
              <a:spLocks noChangeShapeType="1"/>
            </p:cNvSpPr>
            <p:nvPr/>
          </p:nvSpPr>
          <p:spPr bwMode="auto">
            <a:xfrm>
              <a:off x="3533" y="2857"/>
              <a:ext cx="90" cy="590"/>
            </a:xfrm>
            <a:prstGeom prst="line">
              <a:avLst/>
            </a:prstGeom>
            <a:noFill/>
            <a:ln w="9525">
              <a:solidFill>
                <a:schemeClr val="tx1"/>
              </a:solidFill>
              <a:round/>
              <a:headEnd/>
              <a:tailEnd/>
            </a:ln>
          </p:spPr>
          <p:txBody>
            <a:bodyPr/>
            <a:lstStyle/>
            <a:p>
              <a:endParaRPr lang="zh-CN" altLang="en-US"/>
            </a:p>
          </p:txBody>
        </p:sp>
        <p:sp>
          <p:nvSpPr>
            <p:cNvPr id="64563" name="Line 49"/>
            <p:cNvSpPr>
              <a:spLocks noChangeShapeType="1"/>
            </p:cNvSpPr>
            <p:nvPr/>
          </p:nvSpPr>
          <p:spPr bwMode="auto">
            <a:xfrm flipH="1">
              <a:off x="3397" y="2857"/>
              <a:ext cx="136" cy="590"/>
            </a:xfrm>
            <a:prstGeom prst="line">
              <a:avLst/>
            </a:prstGeom>
            <a:noFill/>
            <a:ln w="9525">
              <a:solidFill>
                <a:schemeClr val="tx1"/>
              </a:solidFill>
              <a:round/>
              <a:headEnd/>
              <a:tailEnd/>
            </a:ln>
          </p:spPr>
          <p:txBody>
            <a:bodyPr/>
            <a:lstStyle/>
            <a:p>
              <a:endParaRPr lang="zh-CN" altLang="en-US"/>
            </a:p>
          </p:txBody>
        </p:sp>
        <p:sp>
          <p:nvSpPr>
            <p:cNvPr id="64564" name="Line 50"/>
            <p:cNvSpPr>
              <a:spLocks noChangeShapeType="1"/>
            </p:cNvSpPr>
            <p:nvPr/>
          </p:nvSpPr>
          <p:spPr bwMode="auto">
            <a:xfrm>
              <a:off x="3034" y="2838"/>
              <a:ext cx="0" cy="636"/>
            </a:xfrm>
            <a:prstGeom prst="line">
              <a:avLst/>
            </a:prstGeom>
            <a:noFill/>
            <a:ln w="9525">
              <a:solidFill>
                <a:schemeClr val="tx1"/>
              </a:solidFill>
              <a:round/>
              <a:headEnd/>
              <a:tailEnd/>
            </a:ln>
          </p:spPr>
          <p:txBody>
            <a:bodyPr/>
            <a:lstStyle/>
            <a:p>
              <a:endParaRPr lang="zh-CN" altLang="en-US"/>
            </a:p>
          </p:txBody>
        </p:sp>
        <p:sp>
          <p:nvSpPr>
            <p:cNvPr id="64565" name="Line 51"/>
            <p:cNvSpPr>
              <a:spLocks noChangeShapeType="1"/>
            </p:cNvSpPr>
            <p:nvPr/>
          </p:nvSpPr>
          <p:spPr bwMode="auto">
            <a:xfrm flipH="1">
              <a:off x="2806" y="2856"/>
              <a:ext cx="228" cy="609"/>
            </a:xfrm>
            <a:prstGeom prst="line">
              <a:avLst/>
            </a:prstGeom>
            <a:noFill/>
            <a:ln w="9525">
              <a:solidFill>
                <a:schemeClr val="tx1"/>
              </a:solidFill>
              <a:round/>
              <a:headEnd/>
              <a:tailEnd/>
            </a:ln>
          </p:spPr>
          <p:txBody>
            <a:bodyPr/>
            <a:lstStyle/>
            <a:p>
              <a:endParaRPr lang="zh-CN" altLang="en-US"/>
            </a:p>
          </p:txBody>
        </p:sp>
        <p:sp>
          <p:nvSpPr>
            <p:cNvPr id="64566" name="Line 52"/>
            <p:cNvSpPr>
              <a:spLocks noChangeShapeType="1"/>
            </p:cNvSpPr>
            <p:nvPr/>
          </p:nvSpPr>
          <p:spPr bwMode="auto">
            <a:xfrm>
              <a:off x="3034" y="2847"/>
              <a:ext cx="190" cy="590"/>
            </a:xfrm>
            <a:prstGeom prst="line">
              <a:avLst/>
            </a:prstGeom>
            <a:noFill/>
            <a:ln w="9525">
              <a:solidFill>
                <a:schemeClr val="tx1"/>
              </a:solidFill>
              <a:round/>
              <a:headEnd/>
              <a:tailEnd/>
            </a:ln>
          </p:spPr>
          <p:txBody>
            <a:bodyPr/>
            <a:lstStyle/>
            <a:p>
              <a:endParaRPr lang="zh-CN" altLang="en-US"/>
            </a:p>
          </p:txBody>
        </p:sp>
        <p:sp>
          <p:nvSpPr>
            <p:cNvPr id="64567" name="Line 53"/>
            <p:cNvSpPr>
              <a:spLocks noChangeShapeType="1"/>
            </p:cNvSpPr>
            <p:nvPr/>
          </p:nvSpPr>
          <p:spPr bwMode="auto">
            <a:xfrm flipV="1">
              <a:off x="3061" y="2404"/>
              <a:ext cx="475" cy="434"/>
            </a:xfrm>
            <a:prstGeom prst="line">
              <a:avLst/>
            </a:prstGeom>
            <a:noFill/>
            <a:ln w="9525">
              <a:solidFill>
                <a:schemeClr val="tx1"/>
              </a:solidFill>
              <a:round/>
              <a:headEnd/>
              <a:tailEnd/>
            </a:ln>
          </p:spPr>
          <p:txBody>
            <a:bodyPr/>
            <a:lstStyle/>
            <a:p>
              <a:endParaRPr lang="zh-CN" altLang="en-US"/>
            </a:p>
          </p:txBody>
        </p:sp>
      </p:grpSp>
      <p:sp>
        <p:nvSpPr>
          <p:cNvPr id="64516" name="Text Box 54"/>
          <p:cNvSpPr txBox="1">
            <a:spLocks noChangeArrowheads="1"/>
          </p:cNvSpPr>
          <p:nvPr/>
        </p:nvSpPr>
        <p:spPr bwMode="auto">
          <a:xfrm>
            <a:off x="2063750" y="1196975"/>
            <a:ext cx="3887788" cy="1569660"/>
          </a:xfrm>
          <a:prstGeom prst="rect">
            <a:avLst/>
          </a:prstGeom>
          <a:noFill/>
          <a:ln w="9525">
            <a:noFill/>
            <a:miter lim="800000"/>
            <a:headEnd/>
            <a:tailEnd/>
          </a:ln>
        </p:spPr>
        <p:txBody>
          <a:bodyPr>
            <a:spAutoFit/>
          </a:bodyPr>
          <a:lstStyle/>
          <a:p>
            <a:pPr>
              <a:spcBef>
                <a:spcPct val="50000"/>
              </a:spcBef>
            </a:pPr>
            <a:r>
              <a:rPr lang="zh-CN" altLang="en-US" sz="2400" b="1" dirty="0">
                <a:latin typeface="楷体_GB2312" pitchFamily="49" charset="-122"/>
                <a:ea typeface="楷体_GB2312" pitchFamily="49" charset="-122"/>
              </a:rPr>
              <a:t>如果搜索到叶节点，且该叶节点代表的特征的可分性判据</a:t>
            </a:r>
            <a:r>
              <a:rPr lang="en-US" altLang="zh-CN" sz="2400" b="1" dirty="0">
                <a:latin typeface="楷体_GB2312" pitchFamily="49" charset="-122"/>
                <a:ea typeface="楷体_GB2312" pitchFamily="49" charset="-122"/>
              </a:rPr>
              <a:t>J</a:t>
            </a:r>
            <a:r>
              <a:rPr lang="zh-CN" altLang="en-US" sz="2400" b="1" dirty="0">
                <a:latin typeface="楷体_GB2312" pitchFamily="49" charset="-122"/>
                <a:ea typeface="楷体_GB2312" pitchFamily="49" charset="-122"/>
              </a:rPr>
              <a:t>值大于</a:t>
            </a:r>
            <a:r>
              <a:rPr lang="en-US" altLang="zh-CN" sz="2400" b="1" dirty="0">
                <a:latin typeface="楷体_GB2312" pitchFamily="49" charset="-122"/>
                <a:ea typeface="楷体_GB2312" pitchFamily="49" charset="-122"/>
              </a:rPr>
              <a:t>B</a:t>
            </a:r>
            <a:r>
              <a:rPr lang="zh-CN" altLang="en-US" sz="2400" b="1" dirty="0">
                <a:latin typeface="楷体_GB2312" pitchFamily="49" charset="-122"/>
                <a:ea typeface="楷体_GB2312" pitchFamily="49" charset="-122"/>
              </a:rPr>
              <a:t>，则更新界值，即</a:t>
            </a:r>
            <a:r>
              <a:rPr lang="en-US" altLang="zh-CN" sz="2400" b="1" dirty="0">
                <a:latin typeface="楷体_GB2312" pitchFamily="49" charset="-122"/>
                <a:ea typeface="楷体_GB2312" pitchFamily="49" charset="-122"/>
              </a:rPr>
              <a:t>B=J</a:t>
            </a:r>
            <a:r>
              <a:rPr lang="zh-CN" altLang="en-US" sz="2400" b="1" dirty="0">
                <a:latin typeface="楷体_GB2312" pitchFamily="49" charset="-122"/>
                <a:ea typeface="楷体_GB2312" pitchFamily="49" charset="-122"/>
              </a:rPr>
              <a:t>；否则不更新界值。</a:t>
            </a:r>
          </a:p>
        </p:txBody>
      </p:sp>
      <p:sp>
        <p:nvSpPr>
          <p:cNvPr id="635959" name="Text Box 55"/>
          <p:cNvSpPr txBox="1">
            <a:spLocks noChangeArrowheads="1"/>
          </p:cNvSpPr>
          <p:nvPr/>
        </p:nvSpPr>
        <p:spPr bwMode="auto">
          <a:xfrm>
            <a:off x="2063750" y="4081464"/>
            <a:ext cx="8064500" cy="1200329"/>
          </a:xfrm>
          <a:prstGeom prst="rect">
            <a:avLst/>
          </a:prstGeom>
          <a:noFill/>
          <a:ln w="9525">
            <a:noFill/>
            <a:miter lim="800000"/>
            <a:headEnd/>
            <a:tailEnd/>
          </a:ln>
        </p:spPr>
        <p:txBody>
          <a:bodyPr>
            <a:spAutoFit/>
          </a:bodyPr>
          <a:lstStyle/>
          <a:p>
            <a:pPr>
              <a:spcBef>
                <a:spcPct val="50000"/>
              </a:spcBef>
            </a:pPr>
            <a:r>
              <a:rPr lang="zh-CN" altLang="en-US" sz="2400" b="1" dirty="0">
                <a:latin typeface="楷体_GB2312" pitchFamily="49" charset="-122"/>
                <a:ea typeface="楷体_GB2312" pitchFamily="49" charset="-122"/>
              </a:rPr>
              <a:t>显然到达叶节点后，要向上回溯。重复上述过程，一直进行到</a:t>
            </a:r>
            <a:r>
              <a:rPr lang="en-US" altLang="zh-CN" sz="2400" b="1" dirty="0">
                <a:latin typeface="楷体_GB2312" pitchFamily="49" charset="-122"/>
                <a:ea typeface="楷体_GB2312" pitchFamily="49" charset="-122"/>
              </a:rPr>
              <a:t>J</a:t>
            </a:r>
            <a:r>
              <a:rPr lang="zh-CN" altLang="en-US" sz="2400" b="1" dirty="0">
                <a:latin typeface="楷体_GB2312" pitchFamily="49" charset="-122"/>
                <a:ea typeface="楷体_GB2312" pitchFamily="49" charset="-122"/>
              </a:rPr>
              <a:t>值不大于当前界值</a:t>
            </a:r>
            <a:r>
              <a:rPr lang="en-US" altLang="zh-CN" sz="2400" b="1" dirty="0">
                <a:latin typeface="楷体_GB2312" pitchFamily="49" charset="-122"/>
                <a:ea typeface="楷体_GB2312" pitchFamily="49" charset="-122"/>
              </a:rPr>
              <a:t>B</a:t>
            </a:r>
            <a:r>
              <a:rPr lang="zh-CN" altLang="en-US" sz="2400" b="1" dirty="0">
                <a:latin typeface="楷体_GB2312" pitchFamily="49" charset="-122"/>
                <a:ea typeface="楷体_GB2312" pitchFamily="49" charset="-122"/>
              </a:rPr>
              <a:t>为止。而对应的最大界值</a:t>
            </a:r>
            <a:r>
              <a:rPr lang="en-US" altLang="zh-CN" sz="2400" b="1" dirty="0">
                <a:latin typeface="楷体_GB2312" pitchFamily="49" charset="-122"/>
                <a:ea typeface="楷体_GB2312" pitchFamily="49" charset="-122"/>
              </a:rPr>
              <a:t>B</a:t>
            </a:r>
            <a:r>
              <a:rPr lang="zh-CN" altLang="en-US" sz="2400" b="1" dirty="0">
                <a:latin typeface="楷体_GB2312" pitchFamily="49" charset="-122"/>
                <a:ea typeface="楷体_GB2312" pitchFamily="49" charset="-122"/>
              </a:rPr>
              <a:t>的叶节点对应的</a:t>
            </a:r>
            <a:r>
              <a:rPr lang="en-US" altLang="zh-CN" sz="2400" b="1" dirty="0">
                <a:latin typeface="楷体_GB2312" pitchFamily="49" charset="-122"/>
                <a:ea typeface="楷体_GB2312" pitchFamily="49" charset="-122"/>
              </a:rPr>
              <a:t>d</a:t>
            </a:r>
            <a:r>
              <a:rPr lang="zh-CN" altLang="en-US" sz="2400" b="1" dirty="0">
                <a:latin typeface="楷体_GB2312" pitchFamily="49" charset="-122"/>
                <a:ea typeface="楷体_GB2312" pitchFamily="49" charset="-122"/>
              </a:rPr>
              <a:t>个特征组合就是所求的最优的选择。</a:t>
            </a:r>
          </a:p>
        </p:txBody>
      </p:sp>
      <p:sp>
        <p:nvSpPr>
          <p:cNvPr id="56" name="灯片编号占位符 55"/>
          <p:cNvSpPr>
            <a:spLocks noGrp="1"/>
          </p:cNvSpPr>
          <p:nvPr>
            <p:ph type="sldNum" sz="quarter" idx="11"/>
          </p:nvPr>
        </p:nvSpPr>
        <p:spPr/>
        <p:txBody>
          <a:bodyPr/>
          <a:lstStyle/>
          <a:p>
            <a:pPr>
              <a:defRPr/>
            </a:pPr>
            <a:fld id="{31E287EE-1289-4991-82CE-EFE584F53F4F}" type="slidenum">
              <a:rPr lang="en-US" altLang="zh-CN" smtClean="0"/>
              <a:pPr>
                <a:defRPr/>
              </a:pPr>
              <a:t>44</a:t>
            </a:fld>
            <a:endParaRPr lang="en-US" altLang="zh-CN" dirty="0"/>
          </a:p>
        </p:txBody>
      </p:sp>
      <p:sp>
        <p:nvSpPr>
          <p:cNvPr id="58" name="Text Box 4"/>
          <p:cNvSpPr txBox="1">
            <a:spLocks noChangeArrowheads="1"/>
          </p:cNvSpPr>
          <p:nvPr/>
        </p:nvSpPr>
        <p:spPr bwMode="auto">
          <a:xfrm>
            <a:off x="7895604" y="260649"/>
            <a:ext cx="1728788" cy="461665"/>
          </a:xfrm>
          <a:prstGeom prst="rect">
            <a:avLst/>
          </a:prstGeom>
          <a:noFill/>
          <a:ln w="9525">
            <a:noFill/>
            <a:miter lim="800000"/>
            <a:headEnd/>
            <a:tailEnd/>
          </a:ln>
        </p:spPr>
        <p:txBody>
          <a:bodyPr>
            <a:spAutoFit/>
          </a:bodyPr>
          <a:lstStyle/>
          <a:p>
            <a:pPr>
              <a:spcBef>
                <a:spcPct val="50000"/>
              </a:spcBef>
            </a:pPr>
            <a:r>
              <a:rPr lang="en-US" altLang="zh-CN" sz="2400" b="1" dirty="0"/>
              <a:t>BAB</a:t>
            </a:r>
            <a:r>
              <a:rPr lang="zh-CN" altLang="en-US" sz="2400" b="1" dirty="0"/>
              <a:t>算法</a:t>
            </a:r>
          </a:p>
        </p:txBody>
      </p:sp>
      <p:sp>
        <p:nvSpPr>
          <p:cNvPr id="59" name="标题 1"/>
          <p:cNvSpPr>
            <a:spLocks noGrp="1"/>
          </p:cNvSpPr>
          <p:nvPr>
            <p:ph type="title"/>
          </p:nvPr>
        </p:nvSpPr>
        <p:spPr>
          <a:xfrm>
            <a:off x="1828800" y="152401"/>
            <a:ext cx="6172200" cy="563563"/>
          </a:xfrm>
        </p:spPr>
        <p:txBody>
          <a:bodyPr/>
          <a:lstStyle/>
          <a:p>
            <a:r>
              <a:rPr lang="en-US" altLang="zh-CN" sz="2800" dirty="0" smtClean="0"/>
              <a:t>5.2 </a:t>
            </a:r>
            <a:r>
              <a:rPr lang="zh-CN" altLang="en-US" sz="2800" dirty="0"/>
              <a:t>特征选择的最优搜索方法</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smtClean="0"/>
              <a:t>5.2 </a:t>
            </a:r>
            <a:r>
              <a:rPr lang="zh-CN" altLang="en-US" sz="2800" dirty="0"/>
              <a:t>特征选择的最优搜索方法</a:t>
            </a:r>
          </a:p>
        </p:txBody>
      </p:sp>
      <p:sp>
        <p:nvSpPr>
          <p:cNvPr id="3" name="内容占位符 2"/>
          <p:cNvSpPr>
            <a:spLocks noGrp="1"/>
          </p:cNvSpPr>
          <p:nvPr>
            <p:ph idx="1"/>
          </p:nvPr>
        </p:nvSpPr>
        <p:spPr/>
        <p:txBody>
          <a:bodyPr/>
          <a:lstStyle/>
          <a:p>
            <a:pPr marL="0" indent="0">
              <a:buNone/>
            </a:pPr>
            <a:r>
              <a:rPr lang="zh-CN" altLang="zh-CN" sz="2400" b="1" dirty="0">
                <a:latin typeface="宋体" pitchFamily="2" charset="-122"/>
                <a:ea typeface="宋体" pitchFamily="2" charset="-122"/>
              </a:rPr>
              <a:t>效果举例：比如在某组数据的实际中</a:t>
            </a:r>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45</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1036896895"/>
              </p:ext>
            </p:extLst>
          </p:nvPr>
        </p:nvGraphicFramePr>
        <p:xfrm>
          <a:off x="2423593" y="2420889"/>
          <a:ext cx="7200801" cy="3312369"/>
        </p:xfrm>
        <a:graphic>
          <a:graphicData uri="http://schemas.openxmlformats.org/drawingml/2006/table">
            <a:tbl>
              <a:tblPr>
                <a:tableStyleId>{5940675A-B579-460E-94D1-54222C63F5DA}</a:tableStyleId>
              </a:tblPr>
              <a:tblGrid>
                <a:gridCol w="930153"/>
                <a:gridCol w="843443"/>
                <a:gridCol w="3121530"/>
                <a:gridCol w="2305675"/>
              </a:tblGrid>
              <a:tr h="1104123">
                <a:tc>
                  <a:txBody>
                    <a:bodyPr/>
                    <a:lstStyle/>
                    <a:p>
                      <a:pPr algn="ctr">
                        <a:lnSpc>
                          <a:spcPct val="150000"/>
                        </a:lnSpc>
                        <a:spcAft>
                          <a:spcPts val="0"/>
                        </a:spcAft>
                      </a:pPr>
                      <a:r>
                        <a:rPr lang="en-US" sz="2400" b="1" kern="100" dirty="0">
                          <a:effectLst/>
                        </a:rPr>
                        <a:t>D</a:t>
                      </a:r>
                      <a:endParaRPr lang="zh-CN" sz="1400" b="1" kern="100" dirty="0">
                        <a:effectLst/>
                        <a:latin typeface="Times New Roman"/>
                        <a:ea typeface="宋体"/>
                      </a:endParaRPr>
                    </a:p>
                  </a:txBody>
                  <a:tcPr marL="68580" marR="68580" marT="0" marB="0" anchor="ctr"/>
                </a:tc>
                <a:tc>
                  <a:txBody>
                    <a:bodyPr/>
                    <a:lstStyle/>
                    <a:p>
                      <a:pPr algn="ctr">
                        <a:lnSpc>
                          <a:spcPct val="150000"/>
                        </a:lnSpc>
                        <a:spcAft>
                          <a:spcPts val="0"/>
                        </a:spcAft>
                      </a:pPr>
                      <a:r>
                        <a:rPr lang="en-US" sz="2400" b="1" kern="100" dirty="0">
                          <a:effectLst/>
                        </a:rPr>
                        <a:t>d</a:t>
                      </a:r>
                      <a:endParaRPr lang="zh-CN" sz="1400" b="1" kern="100" dirty="0">
                        <a:effectLst/>
                        <a:latin typeface="Times New Roman"/>
                        <a:ea typeface="宋体"/>
                      </a:endParaRPr>
                    </a:p>
                  </a:txBody>
                  <a:tcPr marL="68580" marR="68580" marT="0" marB="0" anchor="ctr"/>
                </a:tc>
                <a:tc>
                  <a:txBody>
                    <a:bodyPr/>
                    <a:lstStyle/>
                    <a:p>
                      <a:pPr algn="ctr">
                        <a:lnSpc>
                          <a:spcPct val="150000"/>
                        </a:lnSpc>
                        <a:spcAft>
                          <a:spcPts val="0"/>
                        </a:spcAft>
                      </a:pPr>
                      <a:r>
                        <a:rPr lang="zh-CN" sz="2400" b="1" kern="100" dirty="0" smtClean="0">
                          <a:solidFill>
                            <a:schemeClr val="tx1"/>
                          </a:solidFill>
                          <a:effectLst/>
                          <a:latin typeface="+mn-lt"/>
                          <a:ea typeface="+mn-ea"/>
                          <a:cs typeface="+mn-cs"/>
                        </a:rPr>
                        <a:t>穷举</a:t>
                      </a:r>
                      <a:endParaRPr lang="en-US" altLang="zh-CN" sz="2400" b="1" kern="100" dirty="0" smtClean="0">
                        <a:solidFill>
                          <a:schemeClr val="tx1"/>
                        </a:solidFill>
                        <a:effectLst/>
                        <a:latin typeface="+mn-lt"/>
                        <a:ea typeface="+mn-ea"/>
                        <a:cs typeface="+mn-cs"/>
                      </a:endParaRPr>
                    </a:p>
                    <a:p>
                      <a:pPr algn="ctr">
                        <a:lnSpc>
                          <a:spcPct val="150000"/>
                        </a:lnSpc>
                        <a:spcAft>
                          <a:spcPts val="0"/>
                        </a:spcAft>
                      </a:pPr>
                      <a:r>
                        <a:rPr lang="en-US" altLang="zh-CN" sz="2400" b="1" kern="100" dirty="0" smtClean="0">
                          <a:solidFill>
                            <a:schemeClr val="tx1"/>
                          </a:solidFill>
                          <a:effectLst/>
                          <a:latin typeface="+mn-lt"/>
                          <a:ea typeface="+mn-ea"/>
                          <a:cs typeface="+mn-cs"/>
                        </a:rPr>
                        <a:t>(Exhaustive Search)</a:t>
                      </a:r>
                      <a:endParaRPr lang="zh-CN" sz="2400" b="1" kern="100" dirty="0">
                        <a:solidFill>
                          <a:schemeClr val="tx1"/>
                        </a:solidFill>
                        <a:effectLst/>
                        <a:latin typeface="+mn-lt"/>
                        <a:ea typeface="+mn-ea"/>
                        <a:cs typeface="+mn-cs"/>
                      </a:endParaRPr>
                    </a:p>
                  </a:txBody>
                  <a:tcPr marL="68580" marR="68580" marT="0" marB="0" anchor="ctr"/>
                </a:tc>
                <a:tc>
                  <a:txBody>
                    <a:bodyPr/>
                    <a:lstStyle/>
                    <a:p>
                      <a:pPr algn="ctr">
                        <a:lnSpc>
                          <a:spcPct val="150000"/>
                        </a:lnSpc>
                        <a:spcAft>
                          <a:spcPts val="0"/>
                        </a:spcAft>
                      </a:pPr>
                      <a:r>
                        <a:rPr lang="zh-CN" sz="2400" b="1" kern="100" dirty="0">
                          <a:effectLst/>
                        </a:rPr>
                        <a:t>分支定</a:t>
                      </a:r>
                      <a:r>
                        <a:rPr lang="zh-CN" sz="2400" b="1" kern="100" dirty="0" smtClean="0">
                          <a:effectLst/>
                        </a:rPr>
                        <a:t>界</a:t>
                      </a:r>
                      <a:endParaRPr lang="en-US" altLang="zh-CN" sz="2400" b="1" kern="100" dirty="0" smtClean="0">
                        <a:effectLst/>
                      </a:endParaRPr>
                    </a:p>
                    <a:p>
                      <a:pPr algn="ctr">
                        <a:lnSpc>
                          <a:spcPct val="150000"/>
                        </a:lnSpc>
                        <a:spcAft>
                          <a:spcPts val="0"/>
                        </a:spcAft>
                      </a:pPr>
                      <a:r>
                        <a:rPr lang="en-US" altLang="zh-CN" sz="2400" b="1" kern="100" dirty="0" smtClean="0">
                          <a:effectLst/>
                        </a:rPr>
                        <a:t>(BAB)</a:t>
                      </a:r>
                      <a:endParaRPr lang="zh-CN" sz="1400" b="1" kern="100" dirty="0">
                        <a:effectLst/>
                        <a:latin typeface="Times New Roman"/>
                        <a:ea typeface="宋体"/>
                      </a:endParaRPr>
                    </a:p>
                  </a:txBody>
                  <a:tcPr marL="68580" marR="68580" marT="0" marB="0" anchor="ctr"/>
                </a:tc>
              </a:tr>
              <a:tr h="1104123">
                <a:tc>
                  <a:txBody>
                    <a:bodyPr/>
                    <a:lstStyle/>
                    <a:p>
                      <a:pPr algn="ctr">
                        <a:lnSpc>
                          <a:spcPct val="150000"/>
                        </a:lnSpc>
                        <a:spcAft>
                          <a:spcPts val="0"/>
                        </a:spcAft>
                      </a:pPr>
                      <a:r>
                        <a:rPr lang="en-US" sz="2400" b="1" kern="100" dirty="0">
                          <a:effectLst/>
                        </a:rPr>
                        <a:t>12</a:t>
                      </a:r>
                      <a:endParaRPr lang="zh-CN" sz="1400" b="1" kern="100" dirty="0">
                        <a:effectLst/>
                        <a:latin typeface="Times New Roman"/>
                        <a:ea typeface="宋体"/>
                      </a:endParaRPr>
                    </a:p>
                  </a:txBody>
                  <a:tcPr marL="68580" marR="68580" marT="0" marB="0" anchor="ctr"/>
                </a:tc>
                <a:tc>
                  <a:txBody>
                    <a:bodyPr/>
                    <a:lstStyle/>
                    <a:p>
                      <a:pPr algn="ctr">
                        <a:lnSpc>
                          <a:spcPct val="150000"/>
                        </a:lnSpc>
                        <a:spcAft>
                          <a:spcPts val="0"/>
                        </a:spcAft>
                      </a:pPr>
                      <a:r>
                        <a:rPr lang="en-US" sz="2400" b="1" kern="100">
                          <a:effectLst/>
                        </a:rPr>
                        <a:t>4</a:t>
                      </a:r>
                      <a:endParaRPr lang="zh-CN" sz="1400" b="1" kern="100">
                        <a:effectLst/>
                        <a:latin typeface="Times New Roman"/>
                        <a:ea typeface="宋体"/>
                      </a:endParaRPr>
                    </a:p>
                  </a:txBody>
                  <a:tcPr marL="68580" marR="68580" marT="0" marB="0" anchor="ctr"/>
                </a:tc>
                <a:tc>
                  <a:txBody>
                    <a:bodyPr/>
                    <a:lstStyle/>
                    <a:p>
                      <a:pPr algn="ctr">
                        <a:lnSpc>
                          <a:spcPct val="150000"/>
                        </a:lnSpc>
                        <a:spcAft>
                          <a:spcPts val="0"/>
                        </a:spcAft>
                      </a:pPr>
                      <a:r>
                        <a:rPr lang="en-US" sz="2400" b="1" kern="100" dirty="0">
                          <a:effectLst/>
                        </a:rPr>
                        <a:t> </a:t>
                      </a:r>
                      <a:r>
                        <a:rPr lang="en-US" sz="2400" b="1" kern="100" dirty="0" smtClean="0">
                          <a:effectLst/>
                        </a:rPr>
                        <a:t>      = </a:t>
                      </a:r>
                      <a:r>
                        <a:rPr lang="en-US" sz="2400" b="1" kern="100" dirty="0">
                          <a:effectLst/>
                        </a:rPr>
                        <a:t>495</a:t>
                      </a:r>
                      <a:endParaRPr lang="zh-CN" sz="1400" b="1" kern="100" dirty="0">
                        <a:effectLst/>
                        <a:latin typeface="Times New Roman"/>
                        <a:ea typeface="宋体"/>
                      </a:endParaRPr>
                    </a:p>
                  </a:txBody>
                  <a:tcPr marL="68580" marR="68580" marT="0" marB="0" anchor="ctr"/>
                </a:tc>
                <a:tc>
                  <a:txBody>
                    <a:bodyPr/>
                    <a:lstStyle/>
                    <a:p>
                      <a:pPr algn="ctr">
                        <a:lnSpc>
                          <a:spcPct val="150000"/>
                        </a:lnSpc>
                        <a:spcAft>
                          <a:spcPts val="0"/>
                        </a:spcAft>
                      </a:pPr>
                      <a:r>
                        <a:rPr lang="en-US" sz="2400" b="1" kern="100" dirty="0">
                          <a:effectLst/>
                        </a:rPr>
                        <a:t>42</a:t>
                      </a:r>
                      <a:endParaRPr lang="zh-CN" sz="1400" b="1" kern="100" dirty="0">
                        <a:effectLst/>
                        <a:latin typeface="Times New Roman"/>
                        <a:ea typeface="宋体"/>
                      </a:endParaRPr>
                    </a:p>
                  </a:txBody>
                  <a:tcPr marL="68580" marR="68580" marT="0" marB="0" anchor="ctr"/>
                </a:tc>
              </a:tr>
              <a:tr h="1104123">
                <a:tc>
                  <a:txBody>
                    <a:bodyPr/>
                    <a:lstStyle/>
                    <a:p>
                      <a:pPr algn="ctr">
                        <a:lnSpc>
                          <a:spcPct val="150000"/>
                        </a:lnSpc>
                        <a:spcAft>
                          <a:spcPts val="0"/>
                        </a:spcAft>
                      </a:pPr>
                      <a:r>
                        <a:rPr lang="en-US" sz="2400" b="1" kern="100">
                          <a:effectLst/>
                        </a:rPr>
                        <a:t>24</a:t>
                      </a:r>
                      <a:endParaRPr lang="zh-CN" sz="1400" b="1" kern="100">
                        <a:effectLst/>
                        <a:latin typeface="Times New Roman"/>
                        <a:ea typeface="宋体"/>
                      </a:endParaRPr>
                    </a:p>
                  </a:txBody>
                  <a:tcPr marL="68580" marR="68580" marT="0" marB="0" anchor="ctr"/>
                </a:tc>
                <a:tc>
                  <a:txBody>
                    <a:bodyPr/>
                    <a:lstStyle/>
                    <a:p>
                      <a:pPr algn="ctr">
                        <a:lnSpc>
                          <a:spcPct val="150000"/>
                        </a:lnSpc>
                        <a:spcAft>
                          <a:spcPts val="0"/>
                        </a:spcAft>
                      </a:pPr>
                      <a:r>
                        <a:rPr lang="en-US" sz="2400" b="1" kern="100" dirty="0">
                          <a:effectLst/>
                        </a:rPr>
                        <a:t>12</a:t>
                      </a:r>
                      <a:endParaRPr lang="zh-CN" sz="1400" b="1" kern="100" dirty="0">
                        <a:effectLst/>
                        <a:latin typeface="Times New Roman"/>
                        <a:ea typeface="宋体"/>
                      </a:endParaRPr>
                    </a:p>
                  </a:txBody>
                  <a:tcPr marL="68580" marR="68580" marT="0" marB="0" anchor="ctr"/>
                </a:tc>
                <a:tc>
                  <a:txBody>
                    <a:bodyPr/>
                    <a:lstStyle/>
                    <a:p>
                      <a:pPr algn="ctr">
                        <a:lnSpc>
                          <a:spcPct val="150000"/>
                        </a:lnSpc>
                        <a:spcAft>
                          <a:spcPts val="0"/>
                        </a:spcAft>
                      </a:pPr>
                      <a:r>
                        <a:rPr lang="en-US" sz="2400" b="1" kern="100" dirty="0">
                          <a:effectLst/>
                        </a:rPr>
                        <a:t> </a:t>
                      </a:r>
                      <a:r>
                        <a:rPr lang="en-US" sz="2400" b="1" kern="100" dirty="0" smtClean="0">
                          <a:effectLst/>
                        </a:rPr>
                        <a:t>    = </a:t>
                      </a:r>
                      <a:r>
                        <a:rPr lang="en-US" sz="2400" b="1" kern="100" dirty="0">
                          <a:effectLst/>
                        </a:rPr>
                        <a:t>2,704,156</a:t>
                      </a:r>
                      <a:endParaRPr lang="zh-CN" sz="1400" b="1" kern="100" dirty="0">
                        <a:effectLst/>
                        <a:latin typeface="Times New Roman"/>
                        <a:ea typeface="宋体"/>
                      </a:endParaRPr>
                    </a:p>
                  </a:txBody>
                  <a:tcPr marL="68580" marR="68580" marT="0" marB="0" anchor="ctr"/>
                </a:tc>
                <a:tc>
                  <a:txBody>
                    <a:bodyPr/>
                    <a:lstStyle/>
                    <a:p>
                      <a:pPr algn="ctr">
                        <a:lnSpc>
                          <a:spcPct val="150000"/>
                        </a:lnSpc>
                        <a:spcAft>
                          <a:spcPts val="0"/>
                        </a:spcAft>
                      </a:pPr>
                      <a:r>
                        <a:rPr lang="en-US" sz="2400" b="1" kern="100" dirty="0">
                          <a:effectLst/>
                        </a:rPr>
                        <a:t>13,369</a:t>
                      </a:r>
                      <a:endParaRPr lang="zh-CN" sz="1400" b="1" kern="100" dirty="0">
                        <a:effectLst/>
                        <a:latin typeface="Times New Roman"/>
                        <a:ea typeface="宋体"/>
                      </a:endParaRPr>
                    </a:p>
                  </a:txBody>
                  <a:tcPr marL="68580" marR="68580" marT="0" marB="0" anchor="ctr"/>
                </a:tc>
              </a:tr>
            </a:tbl>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128964615"/>
              </p:ext>
            </p:extLst>
          </p:nvPr>
        </p:nvGraphicFramePr>
        <p:xfrm>
          <a:off x="4871865" y="3501009"/>
          <a:ext cx="763285" cy="1153803"/>
        </p:xfrm>
        <a:graphic>
          <a:graphicData uri="http://schemas.openxmlformats.org/presentationml/2006/ole">
            <mc:AlternateContent xmlns:mc="http://schemas.openxmlformats.org/markup-compatibility/2006">
              <mc:Choice xmlns:v="urn:schemas-microsoft-com:vml" Requires="v">
                <p:oleObj spid="_x0000_s59543" name="Equation" r:id="rId3" imgW="304668" imgH="457002" progId="Equation.DSMT4">
                  <p:embed/>
                </p:oleObj>
              </mc:Choice>
              <mc:Fallback>
                <p:oleObj name="Equation" r:id="rId3" imgW="304668" imgH="457002" progId="Equation.DSMT4">
                  <p:embed/>
                  <p:pic>
                    <p:nvPicPr>
                      <p:cNvPr id="0"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1865" y="3501009"/>
                        <a:ext cx="763285" cy="11538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5376483"/>
              </p:ext>
            </p:extLst>
          </p:nvPr>
        </p:nvGraphicFramePr>
        <p:xfrm>
          <a:off x="4511824" y="4725145"/>
          <a:ext cx="648072" cy="964907"/>
        </p:xfrm>
        <a:graphic>
          <a:graphicData uri="http://schemas.openxmlformats.org/presentationml/2006/ole">
            <mc:AlternateContent xmlns:mc="http://schemas.openxmlformats.org/markup-compatibility/2006">
              <mc:Choice xmlns:v="urn:schemas-microsoft-com:vml" Requires="v">
                <p:oleObj spid="_x0000_s59544" name="Equation" r:id="rId5" imgW="317362" imgH="457002" progId="Equation.DSMT4">
                  <p:embed/>
                </p:oleObj>
              </mc:Choice>
              <mc:Fallback>
                <p:oleObj name="Equation" r:id="rId5" imgW="317362" imgH="457002" progId="Equation.DSMT4">
                  <p:embed/>
                  <p:pic>
                    <p:nvPicPr>
                      <p:cNvPr id="0"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1824" y="4725145"/>
                        <a:ext cx="648072" cy="9649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934683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ChangeArrowheads="1"/>
          </p:cNvSpPr>
          <p:nvPr/>
        </p:nvSpPr>
        <p:spPr bwMode="auto">
          <a:xfrm>
            <a:off x="1992314" y="1115452"/>
            <a:ext cx="7272337" cy="369332"/>
          </a:xfrm>
          <a:prstGeom prst="rect">
            <a:avLst/>
          </a:prstGeom>
          <a:noFill/>
          <a:ln w="9525">
            <a:noFill/>
            <a:miter lim="800000"/>
            <a:headEnd/>
            <a:tailEnd/>
          </a:ln>
        </p:spPr>
        <p:txBody>
          <a:bodyPr lIns="0" tIns="0" rIns="0" bIns="0">
            <a:spAutoFit/>
          </a:bodyPr>
          <a:lstStyle/>
          <a:p>
            <a:r>
              <a:rPr lang="zh-CN" altLang="en-US" sz="2400" b="1" dirty="0">
                <a:solidFill>
                  <a:srgbClr val="000000"/>
                </a:solidFill>
                <a:latin typeface="楷体_GB2312" pitchFamily="49" charset="-122"/>
                <a:ea typeface="楷体_GB2312" pitchFamily="49" charset="-122"/>
              </a:rPr>
              <a:t>该算法的高效性能原因在于如下三个方</a:t>
            </a:r>
            <a:r>
              <a:rPr lang="zh-CN" altLang="en-US" sz="2400" b="1" dirty="0">
                <a:solidFill>
                  <a:srgbClr val="000000"/>
                </a:solidFill>
                <a:ea typeface="楷体_GB2312" pitchFamily="49" charset="-122"/>
              </a:rPr>
              <a:t>面：</a:t>
            </a:r>
          </a:p>
        </p:txBody>
      </p:sp>
      <p:sp>
        <p:nvSpPr>
          <p:cNvPr id="40964" name="Rectangle 3"/>
          <p:cNvSpPr>
            <a:spLocks noChangeArrowheads="1"/>
          </p:cNvSpPr>
          <p:nvPr/>
        </p:nvSpPr>
        <p:spPr bwMode="auto">
          <a:xfrm>
            <a:off x="1919288" y="1826240"/>
            <a:ext cx="8208962" cy="738664"/>
          </a:xfrm>
          <a:prstGeom prst="rect">
            <a:avLst/>
          </a:prstGeom>
          <a:noFill/>
          <a:ln w="9525">
            <a:noFill/>
            <a:miter lim="800000"/>
            <a:headEnd/>
            <a:tailEnd/>
          </a:ln>
        </p:spPr>
        <p:txBody>
          <a:bodyPr lIns="0" tIns="0" rIns="0" bIns="0">
            <a:spAutoFit/>
          </a:bodyPr>
          <a:lstStyle/>
          <a:p>
            <a:pPr marL="536575" indent="-536575"/>
            <a:r>
              <a:rPr lang="en-US" altLang="zh-CN" sz="2400" b="1" dirty="0">
                <a:solidFill>
                  <a:srgbClr val="000000"/>
                </a:solidFill>
                <a:latin typeface="楷体_GB2312" pitchFamily="49" charset="-122"/>
                <a:ea typeface="楷体_GB2312" pitchFamily="49" charset="-122"/>
              </a:rPr>
              <a:t>(1)</a:t>
            </a:r>
            <a:r>
              <a:rPr lang="zh-CN" altLang="en-US" sz="2400" b="1" dirty="0">
                <a:solidFill>
                  <a:srgbClr val="000000"/>
                </a:solidFill>
                <a:latin typeface="楷体_GB2312" pitchFamily="49" charset="-122"/>
                <a:ea typeface="楷体_GB2312" pitchFamily="49" charset="-122"/>
              </a:rPr>
              <a:t>在构造搜索树时，同一父节点的各子节点为根的各子树右边的要比左边的少，即树的结构右边比左边简单；</a:t>
            </a:r>
          </a:p>
        </p:txBody>
      </p:sp>
      <p:sp>
        <p:nvSpPr>
          <p:cNvPr id="40965" name="Rectangle 4"/>
          <p:cNvSpPr>
            <a:spLocks noChangeArrowheads="1"/>
          </p:cNvSpPr>
          <p:nvPr/>
        </p:nvSpPr>
        <p:spPr bwMode="auto">
          <a:xfrm>
            <a:off x="1919288" y="2878235"/>
            <a:ext cx="8280400" cy="738664"/>
          </a:xfrm>
          <a:prstGeom prst="rect">
            <a:avLst/>
          </a:prstGeom>
          <a:noFill/>
          <a:ln w="9525">
            <a:noFill/>
            <a:miter lim="800000"/>
            <a:headEnd/>
            <a:tailEnd/>
          </a:ln>
        </p:spPr>
        <p:txBody>
          <a:bodyPr lIns="0" tIns="0" rIns="0" bIns="0">
            <a:spAutoFit/>
          </a:bodyPr>
          <a:lstStyle/>
          <a:p>
            <a:pPr marL="536575" indent="-536575"/>
            <a:r>
              <a:rPr lang="en-US" altLang="zh-CN" sz="2400" b="1" dirty="0">
                <a:solidFill>
                  <a:srgbClr val="000000"/>
                </a:solidFill>
                <a:latin typeface="楷体_GB2312" pitchFamily="49" charset="-122"/>
                <a:ea typeface="楷体_GB2312" pitchFamily="49" charset="-122"/>
              </a:rPr>
              <a:t>(2)</a:t>
            </a:r>
            <a:r>
              <a:rPr lang="zh-CN" altLang="en-US" sz="2400" b="1" dirty="0">
                <a:solidFill>
                  <a:srgbClr val="000000"/>
                </a:solidFill>
                <a:latin typeface="楷体_GB2312" pitchFamily="49" charset="-122"/>
                <a:ea typeface="楷体_GB2312" pitchFamily="49" charset="-122"/>
              </a:rPr>
              <a:t>在同一级中按最大的</a:t>
            </a:r>
            <a:r>
              <a:rPr lang="en-US" altLang="zh-CN" sz="2400" b="1" dirty="0">
                <a:solidFill>
                  <a:srgbClr val="000000"/>
                </a:solidFill>
                <a:latin typeface="楷体_GB2312" pitchFamily="49" charset="-122"/>
                <a:ea typeface="楷体_GB2312" pitchFamily="49" charset="-122"/>
              </a:rPr>
              <a:t>J</a:t>
            </a:r>
            <a:r>
              <a:rPr lang="zh-CN" altLang="en-US" sz="2400" b="1" dirty="0">
                <a:solidFill>
                  <a:srgbClr val="000000"/>
                </a:solidFill>
                <a:latin typeface="楷体_GB2312" pitchFamily="49" charset="-122"/>
                <a:ea typeface="楷体_GB2312" pitchFamily="49" charset="-122"/>
              </a:rPr>
              <a:t>值</a:t>
            </a:r>
            <a:r>
              <a:rPr lang="en-US" altLang="zh-CN" sz="2400" b="1" dirty="0">
                <a:solidFill>
                  <a:srgbClr val="000000"/>
                </a:solidFill>
                <a:latin typeface="楷体_GB2312" pitchFamily="49" charset="-122"/>
                <a:ea typeface="楷体_GB2312" pitchFamily="49" charset="-122"/>
              </a:rPr>
              <a:t>(J(</a:t>
            </a:r>
            <a:r>
              <a:rPr lang="zh-CN" altLang="en-US" sz="2400" b="1" dirty="0">
                <a:solidFill>
                  <a:srgbClr val="000000"/>
                </a:solidFill>
                <a:latin typeface="楷体_GB2312" pitchFamily="49" charset="-122"/>
                <a:ea typeface="楷体_GB2312" pitchFamily="49" charset="-122"/>
              </a:rPr>
              <a:t>   </a:t>
            </a:r>
            <a:r>
              <a:rPr lang="en-US" altLang="zh-CN" sz="2400" b="1" dirty="0">
                <a:solidFill>
                  <a:srgbClr val="000000"/>
                </a:solidFill>
                <a:latin typeface="楷体_GB2312" pitchFamily="49" charset="-122"/>
                <a:ea typeface="楷体_GB2312" pitchFamily="49" charset="-122"/>
              </a:rPr>
              <a:t>))</a:t>
            </a:r>
            <a:r>
              <a:rPr lang="zh-CN" altLang="en-US" sz="2400" b="1" dirty="0">
                <a:solidFill>
                  <a:srgbClr val="000000"/>
                </a:solidFill>
                <a:latin typeface="楷体_GB2312" pitchFamily="49" charset="-122"/>
                <a:ea typeface="楷体_GB2312" pitchFamily="49" charset="-122"/>
              </a:rPr>
              <a:t> 挑选舍弃的特征，</a:t>
            </a:r>
            <a:r>
              <a:rPr lang="zh-CN" altLang="zh-CN" sz="2400" b="1" dirty="0"/>
              <a:t>树的节点的</a:t>
            </a:r>
            <a:r>
              <a:rPr lang="en-US" altLang="zh-CN" sz="2400" b="1" dirty="0"/>
              <a:t>J</a:t>
            </a:r>
            <a:r>
              <a:rPr lang="zh-CN" altLang="zh-CN" sz="2400" b="1" dirty="0"/>
              <a:t>值是左小右大，而搜索过程是从右至左进行的</a:t>
            </a:r>
            <a:r>
              <a:rPr lang="zh-CN" altLang="en-US" sz="2400" b="1" dirty="0">
                <a:solidFill>
                  <a:srgbClr val="000000"/>
                </a:solidFill>
                <a:latin typeface="楷体_GB2312" pitchFamily="49" charset="-122"/>
                <a:ea typeface="楷体_GB2312" pitchFamily="49" charset="-122"/>
              </a:rPr>
              <a:t>；</a:t>
            </a:r>
          </a:p>
        </p:txBody>
      </p:sp>
      <p:grpSp>
        <p:nvGrpSpPr>
          <p:cNvPr id="2" name="Group 5"/>
          <p:cNvGrpSpPr>
            <a:grpSpLocks/>
          </p:cNvGrpSpPr>
          <p:nvPr/>
        </p:nvGrpSpPr>
        <p:grpSpPr bwMode="auto">
          <a:xfrm>
            <a:off x="1992314" y="4337150"/>
            <a:ext cx="8207375" cy="1108075"/>
            <a:chOff x="295" y="2399"/>
            <a:chExt cx="5125" cy="698"/>
          </a:xfrm>
        </p:grpSpPr>
        <p:sp>
          <p:nvSpPr>
            <p:cNvPr id="40968" name="Rectangle 6"/>
            <p:cNvSpPr>
              <a:spLocks noChangeArrowheads="1"/>
            </p:cNvSpPr>
            <p:nvPr/>
          </p:nvSpPr>
          <p:spPr bwMode="auto">
            <a:xfrm>
              <a:off x="295" y="2399"/>
              <a:ext cx="5125" cy="698"/>
            </a:xfrm>
            <a:prstGeom prst="rect">
              <a:avLst/>
            </a:prstGeom>
            <a:noFill/>
            <a:ln w="9525">
              <a:noFill/>
              <a:miter lim="800000"/>
              <a:headEnd/>
              <a:tailEnd/>
            </a:ln>
          </p:spPr>
          <p:txBody>
            <a:bodyPr lIns="0" tIns="0" rIns="0" bIns="0">
              <a:spAutoFit/>
            </a:bodyPr>
            <a:lstStyle/>
            <a:p>
              <a:pPr marL="536575" indent="-536575"/>
              <a:r>
                <a:rPr lang="en-US" altLang="zh-CN" sz="2400" b="1" dirty="0">
                  <a:solidFill>
                    <a:srgbClr val="000000"/>
                  </a:solidFill>
                  <a:latin typeface="楷体_GB2312" pitchFamily="49" charset="-122"/>
                  <a:ea typeface="楷体_GB2312" pitchFamily="49" charset="-122"/>
                </a:rPr>
                <a:t>(3)</a:t>
              </a:r>
              <a:r>
                <a:rPr lang="zh-CN" altLang="en-US" sz="2400" b="1" dirty="0">
                  <a:solidFill>
                    <a:srgbClr val="000000"/>
                  </a:solidFill>
                  <a:latin typeface="楷体_GB2312" pitchFamily="49" charset="-122"/>
                  <a:ea typeface="楷体_GB2312" pitchFamily="49" charset="-122"/>
                </a:rPr>
                <a:t>因</a:t>
              </a:r>
              <a:r>
                <a:rPr lang="en-US" altLang="zh-CN" sz="2400" b="1" dirty="0">
                  <a:solidFill>
                    <a:srgbClr val="000000"/>
                  </a:solidFill>
                  <a:latin typeface="楷体_GB2312" pitchFamily="49" charset="-122"/>
                  <a:ea typeface="楷体_GB2312" pitchFamily="49" charset="-122"/>
                </a:rPr>
                <a:t>J</a:t>
              </a:r>
              <a:r>
                <a:rPr lang="zh-CN" altLang="en-US" sz="2400" b="1" dirty="0">
                  <a:solidFill>
                    <a:srgbClr val="000000"/>
                  </a:solidFill>
                  <a:latin typeface="楷体_GB2312" pitchFamily="49" charset="-122"/>
                  <a:ea typeface="楷体_GB2312" pitchFamily="49" charset="-122"/>
                </a:rPr>
                <a:t>的单调性，树上某节点如</a:t>
              </a:r>
              <a:r>
                <a:rPr lang="en-US" altLang="zh-CN" sz="2400" b="1" dirty="0">
                  <a:solidFill>
                    <a:srgbClr val="000000"/>
                  </a:solidFill>
                  <a:latin typeface="楷体_GB2312" pitchFamily="49" charset="-122"/>
                  <a:ea typeface="楷体_GB2312" pitchFamily="49" charset="-122"/>
                </a:rPr>
                <a:t>A</a:t>
              </a:r>
              <a:r>
                <a:rPr lang="zh-CN" altLang="en-US" sz="2400" b="1" dirty="0">
                  <a:solidFill>
                    <a:srgbClr val="000000"/>
                  </a:solidFill>
                  <a:latin typeface="楷体_GB2312" pitchFamily="49" charset="-122"/>
                  <a:ea typeface="楷体_GB2312" pitchFamily="49" charset="-122"/>
                </a:rPr>
                <a:t>的可分性判据值</a:t>
              </a:r>
              <a:r>
                <a:rPr lang="en-US" altLang="zh-CN" sz="2400" b="1" dirty="0">
                  <a:solidFill>
                    <a:srgbClr val="000000"/>
                  </a:solidFill>
                  <a:latin typeface="楷体_GB2312" pitchFamily="49" charset="-122"/>
                  <a:ea typeface="楷体_GB2312" pitchFamily="49" charset="-122"/>
                </a:rPr>
                <a:t>J</a:t>
              </a:r>
              <a:r>
                <a:rPr lang="en-US" altLang="zh-CN" sz="2400" b="1" baseline="-25000" dirty="0">
                  <a:solidFill>
                    <a:srgbClr val="000000"/>
                  </a:solidFill>
                  <a:latin typeface="楷体_GB2312" pitchFamily="49" charset="-122"/>
                  <a:ea typeface="楷体_GB2312" pitchFamily="49" charset="-122"/>
                </a:rPr>
                <a:t>A</a:t>
              </a:r>
              <a:r>
                <a:rPr lang="en-US" altLang="zh-CN" sz="2400" b="1" dirty="0">
                  <a:solidFill>
                    <a:srgbClr val="000000"/>
                  </a:solidFill>
                  <a:latin typeface="Times New Roman"/>
                  <a:ea typeface="楷体_GB2312" pitchFamily="49" charset="-122"/>
                  <a:cs typeface="Times New Roman"/>
                </a:rPr>
                <a:t>≤B</a:t>
              </a:r>
              <a:r>
                <a:rPr lang="zh-CN" altLang="en-US" sz="2400" b="1" dirty="0">
                  <a:solidFill>
                    <a:srgbClr val="000000"/>
                  </a:solidFill>
                  <a:latin typeface="楷体_GB2312" pitchFamily="49" charset="-122"/>
                  <a:ea typeface="楷体_GB2312" pitchFamily="49" charset="-122"/>
                </a:rPr>
                <a:t>，则</a:t>
              </a:r>
              <a:r>
                <a:rPr lang="en-US" altLang="zh-CN" sz="2400" b="1" dirty="0">
                  <a:solidFill>
                    <a:srgbClr val="000000"/>
                  </a:solidFill>
                  <a:latin typeface="楷体_GB2312" pitchFamily="49" charset="-122"/>
                  <a:ea typeface="楷体_GB2312" pitchFamily="49" charset="-122"/>
                </a:rPr>
                <a:t>A</a:t>
              </a:r>
              <a:r>
                <a:rPr lang="zh-CN" altLang="en-US" sz="2400" b="1" dirty="0">
                  <a:solidFill>
                    <a:srgbClr val="000000"/>
                  </a:solidFill>
                  <a:latin typeface="楷体_GB2312" pitchFamily="49" charset="-122"/>
                  <a:ea typeface="楷体_GB2312" pitchFamily="49" charset="-122"/>
                </a:rPr>
                <a:t>的子树上各节点的</a:t>
              </a:r>
              <a:r>
                <a:rPr lang="en-US" altLang="zh-CN" sz="2400" b="1" dirty="0">
                  <a:solidFill>
                    <a:srgbClr val="000000"/>
                  </a:solidFill>
                  <a:latin typeface="楷体_GB2312" pitchFamily="49" charset="-122"/>
                  <a:ea typeface="楷体_GB2312" pitchFamily="49" charset="-122"/>
                </a:rPr>
                <a:t>J</a:t>
              </a:r>
              <a:r>
                <a:rPr lang="zh-CN" altLang="en-US" sz="2400" b="1" dirty="0">
                  <a:solidFill>
                    <a:srgbClr val="000000"/>
                  </a:solidFill>
                  <a:latin typeface="楷体_GB2312" pitchFamily="49" charset="-122"/>
                  <a:ea typeface="楷体_GB2312" pitchFamily="49" charset="-122"/>
                </a:rPr>
                <a:t>值都不会大于</a:t>
              </a:r>
              <a:r>
                <a:rPr lang="en-US" altLang="zh-CN" sz="2400" b="1" dirty="0">
                  <a:solidFill>
                    <a:srgbClr val="000000"/>
                  </a:solidFill>
                  <a:latin typeface="楷体_GB2312" pitchFamily="49" charset="-122"/>
                  <a:ea typeface="楷体_GB2312" pitchFamily="49" charset="-122"/>
                </a:rPr>
                <a:t>B</a:t>
              </a:r>
              <a:r>
                <a:rPr lang="zh-CN" altLang="en-US" sz="2400" b="1" dirty="0">
                  <a:solidFill>
                    <a:srgbClr val="000000"/>
                  </a:solidFill>
                  <a:latin typeface="楷体_GB2312" pitchFamily="49" charset="-122"/>
                  <a:ea typeface="楷体_GB2312" pitchFamily="49" charset="-122"/>
                </a:rPr>
                <a:t>，因此该子树各节点都可以不去搜索。</a:t>
              </a:r>
              <a:endParaRPr lang="en-US" altLang="zh-CN" sz="2400" b="1" dirty="0">
                <a:solidFill>
                  <a:srgbClr val="000000"/>
                </a:solidFill>
                <a:latin typeface="楷体_GB2312" pitchFamily="49" charset="-122"/>
                <a:ea typeface="楷体_GB2312" pitchFamily="49" charset="-122"/>
              </a:endParaRPr>
            </a:p>
          </p:txBody>
        </p:sp>
        <p:grpSp>
          <p:nvGrpSpPr>
            <p:cNvPr id="3" name="Group 7"/>
            <p:cNvGrpSpPr>
              <a:grpSpLocks/>
            </p:cNvGrpSpPr>
            <p:nvPr/>
          </p:nvGrpSpPr>
          <p:grpSpPr bwMode="auto">
            <a:xfrm>
              <a:off x="956" y="2721"/>
              <a:ext cx="235" cy="330"/>
              <a:chOff x="2027" y="2649"/>
              <a:chExt cx="235" cy="330"/>
            </a:xfrm>
          </p:grpSpPr>
          <p:sp>
            <p:nvSpPr>
              <p:cNvPr id="40971" name="Rectangle 9"/>
              <p:cNvSpPr>
                <a:spLocks noChangeArrowheads="1"/>
              </p:cNvSpPr>
              <p:nvPr/>
            </p:nvSpPr>
            <p:spPr bwMode="auto">
              <a:xfrm>
                <a:off x="2262" y="2649"/>
                <a:ext cx="0" cy="233"/>
              </a:xfrm>
              <a:prstGeom prst="rect">
                <a:avLst/>
              </a:prstGeom>
              <a:noFill/>
              <a:ln w="9525">
                <a:noFill/>
                <a:miter lim="800000"/>
                <a:headEnd/>
                <a:tailEnd/>
              </a:ln>
            </p:spPr>
            <p:txBody>
              <a:bodyPr wrap="none" lIns="0" tIns="0" rIns="0" bIns="0">
                <a:spAutoFit/>
              </a:bodyPr>
              <a:lstStyle/>
              <a:p>
                <a:endParaRPr lang="en-US" altLang="zh-CN" sz="2400" b="1" dirty="0">
                  <a:solidFill>
                    <a:srgbClr val="000000"/>
                  </a:solidFill>
                </a:endParaRPr>
              </a:p>
            </p:txBody>
          </p:sp>
          <p:sp>
            <p:nvSpPr>
              <p:cNvPr id="40972" name="Rectangle 10"/>
              <p:cNvSpPr>
                <a:spLocks noChangeArrowheads="1"/>
              </p:cNvSpPr>
              <p:nvPr/>
            </p:nvSpPr>
            <p:spPr bwMode="auto">
              <a:xfrm>
                <a:off x="2027" y="2746"/>
                <a:ext cx="0" cy="233"/>
              </a:xfrm>
              <a:prstGeom prst="rect">
                <a:avLst/>
              </a:prstGeom>
              <a:noFill/>
              <a:ln w="9525">
                <a:noFill/>
                <a:miter lim="800000"/>
                <a:headEnd/>
                <a:tailEnd/>
              </a:ln>
            </p:spPr>
            <p:txBody>
              <a:bodyPr wrap="none" lIns="0" tIns="0" rIns="0" bIns="0">
                <a:spAutoFit/>
              </a:bodyPr>
              <a:lstStyle/>
              <a:p>
                <a:endParaRPr lang="en-US" altLang="zh-CN" sz="2400" b="1" dirty="0">
                  <a:solidFill>
                    <a:srgbClr val="000000"/>
                  </a:solidFill>
                </a:endParaRPr>
              </a:p>
            </p:txBody>
          </p:sp>
        </p:grpSp>
      </p:grpSp>
      <p:sp>
        <p:nvSpPr>
          <p:cNvPr id="40967" name="Rectangle 12"/>
          <p:cNvSpPr>
            <a:spLocks noChangeArrowheads="1"/>
          </p:cNvSpPr>
          <p:nvPr/>
        </p:nvSpPr>
        <p:spPr bwMode="auto">
          <a:xfrm>
            <a:off x="2135189" y="5527675"/>
            <a:ext cx="7921625" cy="738664"/>
          </a:xfrm>
          <a:prstGeom prst="rect">
            <a:avLst/>
          </a:prstGeom>
          <a:noFill/>
          <a:ln w="9525">
            <a:noFill/>
            <a:miter lim="800000"/>
            <a:headEnd/>
            <a:tailEnd/>
          </a:ln>
        </p:spPr>
        <p:txBody>
          <a:bodyPr lIns="0" tIns="0" rIns="0" bIns="0">
            <a:spAutoFit/>
          </a:bodyPr>
          <a:lstStyle/>
          <a:p>
            <a:r>
              <a:rPr lang="zh-CN" altLang="en-US" sz="2400" b="1" dirty="0">
                <a:solidFill>
                  <a:srgbClr val="000000"/>
                </a:solidFill>
                <a:latin typeface="楷体_GB2312" pitchFamily="49" charset="-122"/>
                <a:ea typeface="楷体_GB2312" pitchFamily="49" charset="-122"/>
              </a:rPr>
              <a:t>从</a:t>
            </a:r>
            <a:r>
              <a:rPr lang="en-US" altLang="zh-CN" sz="2400" b="1" dirty="0">
                <a:solidFill>
                  <a:srgbClr val="000000"/>
                </a:solidFill>
                <a:latin typeface="楷体_GB2312" pitchFamily="49" charset="-122"/>
                <a:ea typeface="楷体_GB2312" pitchFamily="49" charset="-122"/>
              </a:rPr>
              <a:t>(1) </a:t>
            </a:r>
            <a:r>
              <a:rPr lang="zh-CN" altLang="en-US" sz="2400" b="1" dirty="0">
                <a:solidFill>
                  <a:srgbClr val="000000"/>
                </a:solidFill>
                <a:latin typeface="楷体_GB2312" pitchFamily="49" charset="-122"/>
                <a:ea typeface="楷体_GB2312" pitchFamily="49" charset="-122"/>
              </a:rPr>
              <a:t>、</a:t>
            </a:r>
            <a:r>
              <a:rPr lang="en-US" altLang="zh-CN" sz="2400" b="1" dirty="0">
                <a:solidFill>
                  <a:srgbClr val="000000"/>
                </a:solidFill>
                <a:latin typeface="楷体_GB2312" pitchFamily="49" charset="-122"/>
                <a:ea typeface="楷体_GB2312" pitchFamily="49" charset="-122"/>
              </a:rPr>
              <a:t>(2)</a:t>
            </a:r>
            <a:r>
              <a:rPr lang="zh-CN" altLang="en-US" sz="2400" b="1" dirty="0">
                <a:solidFill>
                  <a:srgbClr val="000000"/>
                </a:solidFill>
                <a:latin typeface="楷体_GB2312" pitchFamily="49" charset="-122"/>
                <a:ea typeface="楷体_GB2312" pitchFamily="49" charset="-122"/>
              </a:rPr>
              <a:t>和</a:t>
            </a:r>
            <a:r>
              <a:rPr lang="en-US" altLang="zh-CN" sz="2400" b="1" dirty="0">
                <a:solidFill>
                  <a:srgbClr val="000000"/>
                </a:solidFill>
                <a:latin typeface="楷体_GB2312" pitchFamily="49" charset="-122"/>
                <a:ea typeface="楷体_GB2312" pitchFamily="49" charset="-122"/>
              </a:rPr>
              <a:t>(3)</a:t>
            </a:r>
            <a:r>
              <a:rPr lang="zh-CN" altLang="en-US" sz="2400" b="1" dirty="0">
                <a:solidFill>
                  <a:srgbClr val="000000"/>
                </a:solidFill>
                <a:latin typeface="楷体_GB2312" pitchFamily="49" charset="-122"/>
                <a:ea typeface="楷体_GB2312" pitchFamily="49" charset="-122"/>
              </a:rPr>
              <a:t>可知，有很多的特征组合不需计算仍能求得全局最优解。</a:t>
            </a:r>
          </a:p>
        </p:txBody>
      </p:sp>
      <p:graphicFrame>
        <p:nvGraphicFramePr>
          <p:cNvPr id="40962" name="Object 9"/>
          <p:cNvGraphicFramePr>
            <a:graphicFrameLocks noChangeAspect="1"/>
          </p:cNvGraphicFramePr>
          <p:nvPr/>
        </p:nvGraphicFramePr>
        <p:xfrm>
          <a:off x="6096000" y="2852937"/>
          <a:ext cx="328018" cy="439787"/>
        </p:xfrm>
        <a:graphic>
          <a:graphicData uri="http://schemas.openxmlformats.org/presentationml/2006/ole">
            <mc:AlternateContent xmlns:mc="http://schemas.openxmlformats.org/markup-compatibility/2006">
              <mc:Choice xmlns:v="urn:schemas-microsoft-com:vml" Requires="v">
                <p:oleObj spid="_x0000_s301114" name="公式" r:id="rId4" imgW="203112" imgH="228501" progId="Equation.3">
                  <p:embed/>
                </p:oleObj>
              </mc:Choice>
              <mc:Fallback>
                <p:oleObj name="公式" r:id="rId4" imgW="203112" imgH="22850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852937"/>
                        <a:ext cx="328018" cy="439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标题 1"/>
          <p:cNvSpPr>
            <a:spLocks noGrp="1"/>
          </p:cNvSpPr>
          <p:nvPr>
            <p:ph type="title"/>
          </p:nvPr>
        </p:nvSpPr>
        <p:spPr>
          <a:xfrm>
            <a:off x="1828800" y="152401"/>
            <a:ext cx="6172200" cy="563563"/>
          </a:xfrm>
        </p:spPr>
        <p:txBody>
          <a:bodyPr/>
          <a:lstStyle/>
          <a:p>
            <a:r>
              <a:rPr lang="en-US" altLang="zh-CN" sz="2800" dirty="0" smtClean="0"/>
              <a:t>5.2 </a:t>
            </a:r>
            <a:r>
              <a:rPr lang="zh-CN" altLang="en-US" sz="2800" dirty="0"/>
              <a:t>特征选择的最优搜索方法</a:t>
            </a:r>
          </a:p>
        </p:txBody>
      </p:sp>
    </p:spTree>
    <p:extLst>
      <p:ext uri="{BB962C8B-B14F-4D97-AF65-F5344CB8AC3E}">
        <p14:creationId xmlns:p14="http://schemas.microsoft.com/office/powerpoint/2010/main" val="614788161"/>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8800" y="152401"/>
            <a:ext cx="7570352" cy="563563"/>
          </a:xfrm>
        </p:spPr>
        <p:txBody>
          <a:bodyPr/>
          <a:lstStyle/>
          <a:p>
            <a:r>
              <a:rPr lang="en-US" altLang="zh-CN" sz="2800" dirty="0" smtClean="0"/>
              <a:t>5.3 </a:t>
            </a:r>
            <a:r>
              <a:rPr lang="zh-CN" altLang="en-US" sz="2800" dirty="0"/>
              <a:t>非最优搜索方法</a:t>
            </a:r>
            <a:r>
              <a:rPr lang="en-US" altLang="zh-CN" sz="2800" b="0" dirty="0"/>
              <a:t>(</a:t>
            </a:r>
            <a:r>
              <a:rPr lang="en-US" altLang="zh-CN" sz="2800" b="0" dirty="0">
                <a:latin typeface="宋体" panose="02010600030101010101" pitchFamily="2" charset="-122"/>
                <a:ea typeface="宋体" panose="02010600030101010101" pitchFamily="2" charset="-122"/>
              </a:rPr>
              <a:t>Heuristic</a:t>
            </a:r>
            <a:r>
              <a:rPr lang="zh-CN" altLang="en-US" sz="2800" b="0" dirty="0">
                <a:latin typeface="宋体" panose="02010600030101010101" pitchFamily="2" charset="-122"/>
                <a:ea typeface="宋体" panose="02010600030101010101" pitchFamily="2" charset="-122"/>
              </a:rPr>
              <a:t>启发式搜索</a:t>
            </a:r>
            <a:r>
              <a:rPr lang="en-US" altLang="zh-CN" sz="2800" b="0" dirty="0"/>
              <a:t>)</a:t>
            </a:r>
            <a:endParaRPr lang="zh-CN" altLang="en-US" sz="2800" b="0" dirty="0"/>
          </a:p>
        </p:txBody>
      </p:sp>
      <p:sp>
        <p:nvSpPr>
          <p:cNvPr id="3" name="内容占位符 2"/>
          <p:cNvSpPr>
            <a:spLocks noGrp="1"/>
          </p:cNvSpPr>
          <p:nvPr>
            <p:ph idx="1"/>
          </p:nvPr>
        </p:nvSpPr>
        <p:spPr>
          <a:xfrm>
            <a:off x="1559497" y="1066800"/>
            <a:ext cx="9091737" cy="5334000"/>
          </a:xfrm>
        </p:spPr>
        <p:txBody>
          <a:bodyPr/>
          <a:lstStyle/>
          <a:p>
            <a:pPr marL="0" indent="0">
              <a:buNone/>
            </a:pPr>
            <a:r>
              <a:rPr lang="zh-CN" altLang="en-US" sz="2400" b="1" dirty="0">
                <a:latin typeface="宋体" pitchFamily="2" charset="-122"/>
                <a:ea typeface="宋体" pitchFamily="2" charset="-122"/>
              </a:rPr>
              <a:t>非最优，但某些情况下最优，实现简单</a:t>
            </a:r>
          </a:p>
          <a:p>
            <a:pPr marL="0" indent="0">
              <a:buNone/>
            </a:pPr>
            <a:r>
              <a:rPr lang="zh-CN" altLang="en-US" sz="2400" b="1" dirty="0">
                <a:latin typeface="宋体" pitchFamily="2" charset="-122"/>
                <a:ea typeface="宋体" pitchFamily="2" charset="-122"/>
              </a:rPr>
              <a:t>（</a:t>
            </a:r>
            <a:r>
              <a:rPr lang="en-US" altLang="zh-CN" sz="2400" b="1" dirty="0">
                <a:latin typeface="宋体" pitchFamily="2" charset="-122"/>
                <a:ea typeface="宋体" pitchFamily="2" charset="-122"/>
              </a:rPr>
              <a:t>1</a:t>
            </a:r>
            <a:r>
              <a:rPr lang="zh-CN" altLang="en-US" sz="2400" b="1" dirty="0">
                <a:latin typeface="宋体" pitchFamily="2" charset="-122"/>
                <a:ea typeface="宋体" pitchFamily="2" charset="-122"/>
              </a:rPr>
              <a:t>）单独最优组合（</a:t>
            </a:r>
            <a:r>
              <a:rPr lang="en-US" altLang="zh-CN" sz="2400" dirty="0">
                <a:latin typeface="宋体" pitchFamily="2" charset="-122"/>
                <a:ea typeface="宋体" pitchFamily="2" charset="-122"/>
              </a:rPr>
              <a:t>Rank Search</a:t>
            </a:r>
            <a:r>
              <a:rPr lang="zh-CN" altLang="en-US" sz="2400" b="1" dirty="0">
                <a:latin typeface="宋体" pitchFamily="2" charset="-122"/>
                <a:ea typeface="宋体" pitchFamily="2" charset="-122"/>
              </a:rPr>
              <a:t>）</a:t>
            </a:r>
          </a:p>
          <a:p>
            <a:pPr marL="0" indent="0">
              <a:buNone/>
            </a:pPr>
            <a:r>
              <a:rPr lang="zh-CN" altLang="en-US" sz="2400" b="1" dirty="0">
                <a:latin typeface="宋体" pitchFamily="2" charset="-122"/>
                <a:ea typeface="宋体" pitchFamily="2" charset="-122"/>
              </a:rPr>
              <a:t>    选前</a:t>
            </a:r>
            <a:r>
              <a:rPr lang="en-US" altLang="zh-CN" sz="2400" b="1" i="1" dirty="0">
                <a:latin typeface="Times New Roman" pitchFamily="18" charset="0"/>
                <a:ea typeface="宋体" pitchFamily="2" charset="-122"/>
                <a:cs typeface="Times New Roman" pitchFamily="18" charset="0"/>
              </a:rPr>
              <a:t>d</a:t>
            </a:r>
            <a:r>
              <a:rPr lang="zh-CN" altLang="en-US" sz="2400" b="1" dirty="0">
                <a:latin typeface="宋体" pitchFamily="2" charset="-122"/>
                <a:ea typeface="宋体" pitchFamily="2" charset="-122"/>
              </a:rPr>
              <a:t>个单独最佳的特征</a:t>
            </a:r>
          </a:p>
          <a:p>
            <a:pPr marL="0" indent="0">
              <a:buNone/>
            </a:pPr>
            <a:r>
              <a:rPr lang="zh-CN" altLang="en-US" sz="2400" b="1" dirty="0">
                <a:latin typeface="宋体" pitchFamily="2" charset="-122"/>
                <a:ea typeface="宋体" pitchFamily="2" charset="-122"/>
              </a:rPr>
              <a:t>（</a:t>
            </a:r>
            <a:r>
              <a:rPr lang="en-US" altLang="zh-CN" sz="2400" b="1" dirty="0">
                <a:latin typeface="宋体" pitchFamily="2" charset="-122"/>
                <a:ea typeface="宋体" pitchFamily="2" charset="-122"/>
              </a:rPr>
              <a:t>2</a:t>
            </a:r>
            <a:r>
              <a:rPr lang="zh-CN" altLang="en-US" sz="2400" b="1" dirty="0">
                <a:latin typeface="宋体" pitchFamily="2" charset="-122"/>
                <a:ea typeface="宋体" pitchFamily="2" charset="-122"/>
              </a:rPr>
              <a:t>）</a:t>
            </a:r>
            <a:r>
              <a:rPr lang="en-US" altLang="zh-CN" sz="2400" b="1" dirty="0">
                <a:latin typeface="Times New Roman" pitchFamily="18" charset="0"/>
                <a:ea typeface="宋体" pitchFamily="2" charset="-122"/>
                <a:cs typeface="Times New Roman" pitchFamily="18" charset="0"/>
              </a:rPr>
              <a:t>SFS</a:t>
            </a:r>
            <a:r>
              <a:rPr lang="zh-CN" altLang="en-US" sz="2400" b="1" dirty="0">
                <a:latin typeface="Times New Roman" pitchFamily="18" charset="0"/>
                <a:ea typeface="宋体" pitchFamily="2" charset="-122"/>
                <a:cs typeface="Times New Roman" pitchFamily="18" charset="0"/>
              </a:rPr>
              <a:t>法（</a:t>
            </a:r>
            <a:r>
              <a:rPr lang="en-US" altLang="zh-CN" sz="2400" dirty="0">
                <a:latin typeface="Times New Roman" pitchFamily="18" charset="0"/>
                <a:ea typeface="宋体" pitchFamily="2" charset="-122"/>
                <a:cs typeface="Times New Roman" pitchFamily="18" charset="0"/>
              </a:rPr>
              <a:t>Sequential Forward Selection</a:t>
            </a:r>
            <a:r>
              <a:rPr lang="zh-CN" altLang="en-US" sz="2400" dirty="0">
                <a:latin typeface="Times New Roman" pitchFamily="18" charset="0"/>
                <a:ea typeface="宋体" pitchFamily="2" charset="-122"/>
                <a:cs typeface="Times New Roman" pitchFamily="18" charset="0"/>
              </a:rPr>
              <a:t>：</a:t>
            </a:r>
            <a:r>
              <a:rPr lang="zh-CN" altLang="en-US" sz="2400" b="1" dirty="0">
                <a:latin typeface="宋体" pitchFamily="2" charset="-122"/>
                <a:ea typeface="宋体" pitchFamily="2" charset="-122"/>
              </a:rPr>
              <a:t>顺序前进，前向贯序）</a:t>
            </a:r>
          </a:p>
          <a:p>
            <a:pPr marL="0" indent="0">
              <a:buNone/>
            </a:pPr>
            <a:r>
              <a:rPr lang="zh-CN" altLang="en-US" sz="2400" b="1" dirty="0">
                <a:latin typeface="宋体" pitchFamily="2" charset="-122"/>
                <a:ea typeface="宋体" pitchFamily="2" charset="-122"/>
              </a:rPr>
              <a:t>    从底向上</a:t>
            </a:r>
          </a:p>
          <a:p>
            <a:pPr marL="0" indent="0">
              <a:buNone/>
            </a:pPr>
            <a:r>
              <a:rPr lang="zh-CN" altLang="en-US" sz="2400" b="1" dirty="0">
                <a:latin typeface="宋体" pitchFamily="2" charset="-122"/>
                <a:ea typeface="宋体" pitchFamily="2" charset="-122"/>
              </a:rPr>
              <a:t>    每加入一个特征寻优一次，使加入该特征后所得组合最大</a:t>
            </a:r>
            <a:endParaRPr lang="en-US" altLang="zh-CN" sz="2400" b="1" dirty="0">
              <a:latin typeface="宋体" pitchFamily="2" charset="-122"/>
              <a:ea typeface="宋体" pitchFamily="2" charset="-122"/>
            </a:endParaRPr>
          </a:p>
          <a:p>
            <a:pPr marL="0" indent="0">
              <a:buNone/>
            </a:pPr>
            <a:endParaRPr lang="en-US" altLang="zh-CN" sz="2400" b="1" dirty="0">
              <a:latin typeface="宋体" pitchFamily="2" charset="-122"/>
              <a:ea typeface="宋体" pitchFamily="2" charset="-122"/>
            </a:endParaRPr>
          </a:p>
          <a:p>
            <a:pPr marL="0" indent="0">
              <a:buNone/>
            </a:pPr>
            <a:r>
              <a:rPr lang="zh-CN" altLang="en-US" sz="2400" b="1" dirty="0">
                <a:latin typeface="宋体" pitchFamily="2" charset="-122"/>
                <a:ea typeface="宋体" pitchFamily="2" charset="-122"/>
              </a:rPr>
              <a:t>    特点：考虑了特征间的相关性，但某特征一经入选，则无法淘汰</a:t>
            </a:r>
          </a:p>
          <a:p>
            <a:pPr marL="0" indent="0">
              <a:buNone/>
            </a:pPr>
            <a:r>
              <a:rPr lang="zh-CN" altLang="en-US" sz="2400" b="1" dirty="0">
                <a:latin typeface="宋体" pitchFamily="2" charset="-122"/>
                <a:ea typeface="宋体" pitchFamily="2" charset="-122"/>
              </a:rPr>
              <a:t>（</a:t>
            </a:r>
            <a:r>
              <a:rPr lang="en-US" altLang="zh-CN" sz="2400" b="1" dirty="0">
                <a:latin typeface="宋体" pitchFamily="2" charset="-122"/>
                <a:ea typeface="宋体" pitchFamily="2" charset="-122"/>
              </a:rPr>
              <a:t>3</a:t>
            </a:r>
            <a:r>
              <a:rPr lang="zh-CN" altLang="en-US" sz="2400" b="1" dirty="0">
                <a:latin typeface="宋体" pitchFamily="2" charset="-122"/>
                <a:ea typeface="宋体" pitchFamily="2" charset="-122"/>
              </a:rPr>
              <a:t>）广义</a:t>
            </a:r>
            <a:r>
              <a:rPr lang="en-US" altLang="zh-CN" sz="2400" b="1" dirty="0">
                <a:latin typeface="Times New Roman" pitchFamily="18" charset="0"/>
                <a:ea typeface="宋体" pitchFamily="2" charset="-122"/>
                <a:cs typeface="Times New Roman" pitchFamily="18" charset="0"/>
              </a:rPr>
              <a:t>SFS</a:t>
            </a:r>
            <a:r>
              <a:rPr lang="zh-CN" altLang="en-US" sz="2400" b="1" dirty="0">
                <a:latin typeface="Times New Roman" pitchFamily="18" charset="0"/>
                <a:ea typeface="宋体" pitchFamily="2" charset="-122"/>
                <a:cs typeface="Times New Roman" pitchFamily="18" charset="0"/>
              </a:rPr>
              <a:t>法</a:t>
            </a:r>
            <a:r>
              <a:rPr lang="en-US" altLang="zh-CN" sz="2400" b="1" dirty="0">
                <a:latin typeface="Times New Roman" pitchFamily="18" charset="0"/>
                <a:ea typeface="宋体" pitchFamily="2" charset="-122"/>
                <a:cs typeface="Times New Roman" pitchFamily="18" charset="0"/>
              </a:rPr>
              <a:t>(</a:t>
            </a:r>
            <a:r>
              <a:rPr lang="en-US" altLang="zh-CN" sz="2400" dirty="0">
                <a:latin typeface="Times New Roman" pitchFamily="18" charset="0"/>
                <a:ea typeface="宋体" pitchFamily="2" charset="-122"/>
                <a:cs typeface="Times New Roman" pitchFamily="18" charset="0"/>
              </a:rPr>
              <a:t>GSFS, Generalized Sequential Forward Selection </a:t>
            </a:r>
            <a:r>
              <a:rPr lang="en-US" altLang="zh-CN" sz="2400" b="1" dirty="0">
                <a:latin typeface="Times New Roman" pitchFamily="18" charset="0"/>
                <a:ea typeface="宋体" pitchFamily="2" charset="-122"/>
                <a:cs typeface="Times New Roman" pitchFamily="18" charset="0"/>
              </a:rPr>
              <a:t>)</a:t>
            </a:r>
            <a:endParaRPr lang="zh-CN" altLang="en-US" sz="2400" b="1" dirty="0">
              <a:latin typeface="Times New Roman" pitchFamily="18" charset="0"/>
              <a:ea typeface="宋体" pitchFamily="2" charset="-122"/>
              <a:cs typeface="Times New Roman" pitchFamily="18" charset="0"/>
            </a:endParaRPr>
          </a:p>
          <a:p>
            <a:pPr marL="0" indent="0">
              <a:buNone/>
            </a:pPr>
            <a:r>
              <a:rPr lang="zh-CN" altLang="en-US" sz="2400" b="1" dirty="0">
                <a:latin typeface="宋体" pitchFamily="2" charset="-122"/>
                <a:ea typeface="宋体" pitchFamily="2" charset="-122"/>
              </a:rPr>
              <a:t>    从底向上，每次增加 </a:t>
            </a:r>
            <a:r>
              <a:rPr lang="en-US" altLang="zh-CN" sz="2400" b="1" i="1" dirty="0">
                <a:latin typeface="Times New Roman" pitchFamily="18" charset="0"/>
                <a:cs typeface="Times New Roman" pitchFamily="18" charset="0"/>
              </a:rPr>
              <a:t>l </a:t>
            </a:r>
            <a:r>
              <a:rPr lang="zh-CN" altLang="en-US" sz="2400" b="1" dirty="0">
                <a:latin typeface="宋体" pitchFamily="2" charset="-122"/>
                <a:ea typeface="宋体" pitchFamily="2" charset="-122"/>
              </a:rPr>
              <a:t>个特征。考虑了新增特征中的相关性</a:t>
            </a:r>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47</a:t>
            </a:fld>
            <a:endParaRPr lang="en-US" altLang="zh-CN" dirty="0"/>
          </a:p>
        </p:txBody>
      </p:sp>
      <p:graphicFrame>
        <p:nvGraphicFramePr>
          <p:cNvPr id="615430" name="Object 2"/>
          <p:cNvGraphicFramePr>
            <a:graphicFrameLocks noChangeAspect="1"/>
          </p:cNvGraphicFramePr>
          <p:nvPr>
            <p:extLst>
              <p:ext uri="{D42A27DB-BD31-4B8C-83A1-F6EECF244321}">
                <p14:modId xmlns:p14="http://schemas.microsoft.com/office/powerpoint/2010/main" val="624719359"/>
              </p:ext>
            </p:extLst>
          </p:nvPr>
        </p:nvGraphicFramePr>
        <p:xfrm>
          <a:off x="3350182" y="3717033"/>
          <a:ext cx="6048970" cy="502537"/>
        </p:xfrm>
        <a:graphic>
          <a:graphicData uri="http://schemas.openxmlformats.org/presentationml/2006/ole">
            <mc:AlternateContent xmlns:mc="http://schemas.openxmlformats.org/markup-compatibility/2006">
              <mc:Choice xmlns:v="urn:schemas-microsoft-com:vml" Requires="v">
                <p:oleObj spid="_x0000_s302138" name="公式" r:id="rId3" imgW="2755900" imgH="228600" progId="Equation.3">
                  <p:embed/>
                </p:oleObj>
              </mc:Choice>
              <mc:Fallback>
                <p:oleObj name="公式" r:id="rId3" imgW="27559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0182" y="3717033"/>
                        <a:ext cx="6048970" cy="502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260307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28800" y="1066800"/>
            <a:ext cx="8875712" cy="5334000"/>
          </a:xfrm>
        </p:spPr>
        <p:txBody>
          <a:bodyPr/>
          <a:lstStyle/>
          <a:p>
            <a:pPr marL="0" indent="0">
              <a:lnSpc>
                <a:spcPct val="150000"/>
              </a:lnSpc>
              <a:spcBef>
                <a:spcPts val="0"/>
              </a:spcBef>
              <a:buNone/>
            </a:pPr>
            <a:r>
              <a:rPr lang="zh-CN" altLang="en-US" sz="2400" b="1" dirty="0">
                <a:latin typeface="宋体" pitchFamily="2" charset="-122"/>
                <a:ea typeface="宋体" pitchFamily="2" charset="-122"/>
              </a:rPr>
              <a:t>计算量比</a:t>
            </a:r>
            <a:r>
              <a:rPr lang="en-US" altLang="zh-CN" sz="2400" b="1" dirty="0">
                <a:latin typeface="Times New Roman" pitchFamily="18" charset="0"/>
                <a:ea typeface="宋体" pitchFamily="2" charset="-122"/>
                <a:cs typeface="Times New Roman" pitchFamily="18" charset="0"/>
              </a:rPr>
              <a:t>SFS</a:t>
            </a:r>
            <a:r>
              <a:rPr lang="zh-CN" altLang="en-US" sz="2400" b="1" dirty="0">
                <a:latin typeface="宋体" pitchFamily="2" charset="-122"/>
                <a:ea typeface="宋体" pitchFamily="2" charset="-122"/>
              </a:rPr>
              <a:t>大，若 </a:t>
            </a:r>
            <a:r>
              <a:rPr lang="en-US" altLang="zh-CN" sz="2400" b="1" i="1" dirty="0">
                <a:latin typeface="Times New Roman" pitchFamily="18" charset="0"/>
                <a:ea typeface="宋体" pitchFamily="2" charset="-122"/>
                <a:cs typeface="Times New Roman" pitchFamily="18" charset="0"/>
              </a:rPr>
              <a:t>l =d</a:t>
            </a:r>
            <a:r>
              <a:rPr lang="zh-CN" altLang="en-US" sz="2400" b="1" dirty="0">
                <a:latin typeface="宋体" pitchFamily="2" charset="-122"/>
                <a:ea typeface="宋体" pitchFamily="2" charset="-122"/>
              </a:rPr>
              <a:t>，（一步加满），则就是穷举法</a:t>
            </a:r>
          </a:p>
          <a:p>
            <a:pPr marL="0" indent="0">
              <a:lnSpc>
                <a:spcPct val="150000"/>
              </a:lnSpc>
              <a:spcBef>
                <a:spcPts val="0"/>
              </a:spcBef>
              <a:buNone/>
            </a:pPr>
            <a:r>
              <a:rPr lang="zh-CN" altLang="en-US" sz="2400" b="1" dirty="0">
                <a:latin typeface="宋体" pitchFamily="2" charset="-122"/>
                <a:ea typeface="宋体" pitchFamily="2" charset="-122"/>
              </a:rPr>
              <a:t>（</a:t>
            </a:r>
            <a:r>
              <a:rPr lang="en-US" altLang="zh-CN" sz="2400" b="1" dirty="0">
                <a:latin typeface="宋体" pitchFamily="2" charset="-122"/>
                <a:ea typeface="宋体" pitchFamily="2" charset="-122"/>
              </a:rPr>
              <a:t>4</a:t>
            </a:r>
            <a:r>
              <a:rPr lang="zh-CN" altLang="en-US" sz="2400" b="1" dirty="0">
                <a:latin typeface="宋体" pitchFamily="2" charset="-122"/>
                <a:ea typeface="宋体" pitchFamily="2" charset="-122"/>
              </a:rPr>
              <a:t>）</a:t>
            </a:r>
            <a:r>
              <a:rPr lang="en-US" altLang="zh-CN" sz="2400" b="1" dirty="0">
                <a:latin typeface="Times New Roman" pitchFamily="18" charset="0"/>
                <a:ea typeface="宋体" pitchFamily="2" charset="-122"/>
                <a:cs typeface="Times New Roman" pitchFamily="18" charset="0"/>
              </a:rPr>
              <a:t>SBS</a:t>
            </a:r>
            <a:r>
              <a:rPr lang="zh-CN" altLang="en-US" sz="2400" b="1" dirty="0">
                <a:latin typeface="Times New Roman" pitchFamily="18" charset="0"/>
                <a:ea typeface="宋体" pitchFamily="2" charset="-122"/>
                <a:cs typeface="Times New Roman" pitchFamily="18" charset="0"/>
              </a:rPr>
              <a:t>法</a:t>
            </a:r>
            <a:r>
              <a:rPr lang="en-US" altLang="zh-CN" sz="2400" dirty="0">
                <a:latin typeface="宋体" pitchFamily="2" charset="-122"/>
                <a:ea typeface="宋体" pitchFamily="2"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Sequential Backward Selection</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宋体" pitchFamily="2" charset="-122"/>
                <a:ea typeface="宋体" pitchFamily="2" charset="-122"/>
              </a:rPr>
              <a:t>顺序后退，后向贯序</a:t>
            </a:r>
            <a:r>
              <a:rPr lang="en-US" altLang="zh-CN" sz="2400" b="1" dirty="0">
                <a:latin typeface="宋体" pitchFamily="2" charset="-122"/>
                <a:ea typeface="宋体" pitchFamily="2" charset="-122"/>
              </a:rPr>
              <a:t>)</a:t>
            </a:r>
            <a:endParaRPr lang="zh-CN" altLang="en-US" sz="2400" b="1" dirty="0">
              <a:latin typeface="宋体" pitchFamily="2" charset="-122"/>
              <a:ea typeface="宋体" pitchFamily="2" charset="-122"/>
            </a:endParaRPr>
          </a:p>
          <a:p>
            <a:pPr marL="0" indent="0">
              <a:lnSpc>
                <a:spcPct val="150000"/>
              </a:lnSpc>
              <a:spcBef>
                <a:spcPts val="0"/>
              </a:spcBef>
              <a:buNone/>
            </a:pPr>
            <a:r>
              <a:rPr lang="zh-CN" altLang="en-US" sz="2400" b="1" dirty="0">
                <a:latin typeface="宋体" pitchFamily="2" charset="-122"/>
                <a:ea typeface="宋体" pitchFamily="2" charset="-122"/>
              </a:rPr>
              <a:t>	从顶向下，每次减一个特征，与</a:t>
            </a:r>
            <a:r>
              <a:rPr lang="en-US" altLang="zh-CN" sz="2400" b="1" dirty="0">
                <a:latin typeface="Times New Roman" pitchFamily="18" charset="0"/>
                <a:ea typeface="宋体" pitchFamily="2" charset="-122"/>
                <a:cs typeface="Times New Roman" pitchFamily="18" charset="0"/>
              </a:rPr>
              <a:t>SFS</a:t>
            </a:r>
            <a:r>
              <a:rPr lang="zh-CN" altLang="en-US" sz="2400" b="1" dirty="0">
                <a:latin typeface="Times New Roman" pitchFamily="18" charset="0"/>
                <a:ea typeface="宋体" pitchFamily="2" charset="-122"/>
                <a:cs typeface="Times New Roman" pitchFamily="18" charset="0"/>
              </a:rPr>
              <a:t>相对，一旦失去，无法换回。</a:t>
            </a:r>
          </a:p>
          <a:p>
            <a:pPr marL="0" indent="0">
              <a:lnSpc>
                <a:spcPct val="150000"/>
              </a:lnSpc>
              <a:spcBef>
                <a:spcPts val="0"/>
              </a:spcBef>
              <a:buNone/>
            </a:pP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5</a:t>
            </a:r>
            <a:r>
              <a:rPr lang="zh-CN" altLang="en-US" sz="2400" b="1" dirty="0">
                <a:latin typeface="Times New Roman" pitchFamily="18" charset="0"/>
                <a:ea typeface="宋体" pitchFamily="2" charset="-122"/>
                <a:cs typeface="Times New Roman" pitchFamily="18" charset="0"/>
              </a:rPr>
              <a:t>）广义</a:t>
            </a:r>
            <a:r>
              <a:rPr lang="en-US" altLang="zh-CN" sz="2400" b="1" dirty="0">
                <a:latin typeface="Times New Roman" pitchFamily="18" charset="0"/>
                <a:ea typeface="宋体" pitchFamily="2" charset="-122"/>
                <a:cs typeface="Times New Roman" pitchFamily="18" charset="0"/>
              </a:rPr>
              <a:t>SBS</a:t>
            </a:r>
            <a:r>
              <a:rPr lang="zh-CN" altLang="en-US" sz="2400" b="1" dirty="0">
                <a:latin typeface="Times New Roman" pitchFamily="18" charset="0"/>
                <a:ea typeface="宋体" pitchFamily="2" charset="-122"/>
                <a:cs typeface="Times New Roman" pitchFamily="18" charset="0"/>
              </a:rPr>
              <a:t>法（</a:t>
            </a:r>
            <a:r>
              <a:rPr lang="en-US" altLang="zh-CN" sz="2400" b="1" dirty="0">
                <a:latin typeface="Times New Roman" pitchFamily="18" charset="0"/>
                <a:ea typeface="宋体" pitchFamily="2" charset="-122"/>
                <a:cs typeface="Times New Roman" pitchFamily="18" charset="0"/>
              </a:rPr>
              <a:t>GSBS</a:t>
            </a:r>
            <a:r>
              <a:rPr lang="zh-CN" altLang="en-US" sz="2400" b="1" dirty="0">
                <a:latin typeface="Times New Roman" pitchFamily="18" charset="0"/>
                <a:ea typeface="宋体" pitchFamily="2" charset="-122"/>
                <a:cs typeface="Times New Roman" pitchFamily="18" charset="0"/>
              </a:rPr>
              <a:t>）</a:t>
            </a:r>
          </a:p>
          <a:p>
            <a:pPr marL="0" indent="0">
              <a:lnSpc>
                <a:spcPct val="150000"/>
              </a:lnSpc>
              <a:spcBef>
                <a:spcPts val="0"/>
              </a:spcBef>
              <a:buNone/>
            </a:pPr>
            <a:r>
              <a:rPr lang="zh-CN" altLang="en-US" sz="2400" b="1" dirty="0">
                <a:latin typeface="Times New Roman" pitchFamily="18" charset="0"/>
                <a:ea typeface="宋体" pitchFamily="2" charset="-122"/>
                <a:cs typeface="Times New Roman" pitchFamily="18" charset="0"/>
              </a:rPr>
              <a:t>	从顶向下，每次减     个特征</a:t>
            </a:r>
          </a:p>
          <a:p>
            <a:pPr marL="0" indent="0">
              <a:lnSpc>
                <a:spcPct val="150000"/>
              </a:lnSpc>
              <a:spcBef>
                <a:spcPts val="0"/>
              </a:spcBef>
              <a:buNone/>
            </a:pP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6</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L-R</a:t>
            </a:r>
            <a:r>
              <a:rPr lang="zh-CN" altLang="en-US" sz="2400" b="1" dirty="0">
                <a:latin typeface="Times New Roman" pitchFamily="18" charset="0"/>
                <a:ea typeface="宋体" pitchFamily="2" charset="-122"/>
                <a:cs typeface="Times New Roman" pitchFamily="18" charset="0"/>
              </a:rPr>
              <a:t>法（增    减 法    </a:t>
            </a:r>
            <a:r>
              <a:rPr lang="en-US" altLang="zh-CN" sz="2400" b="1" dirty="0">
                <a:latin typeface="Times New Roman" pitchFamily="18" charset="0"/>
                <a:ea typeface="宋体" pitchFamily="2" charset="-122"/>
                <a:cs typeface="Times New Roman" pitchFamily="18" charset="0"/>
              </a:rPr>
              <a:t>,</a:t>
            </a:r>
            <a:r>
              <a:rPr lang="en-US" altLang="zh-CN" sz="2400" b="1" dirty="0"/>
              <a:t> </a:t>
            </a:r>
            <a:r>
              <a:rPr lang="en-US" altLang="zh-CN" sz="2400" dirty="0">
                <a:latin typeface="Times New Roman" panose="02020603050405020304" pitchFamily="18" charset="0"/>
                <a:cs typeface="Times New Roman" panose="02020603050405020304" pitchFamily="18" charset="0"/>
              </a:rPr>
              <a:t>Plus-L Minus-R Selection </a:t>
            </a:r>
            <a:r>
              <a:rPr lang="zh-CN" altLang="en-US" sz="2400" b="1" dirty="0">
                <a:latin typeface="Times New Roman" pitchFamily="18" charset="0"/>
                <a:ea typeface="宋体" pitchFamily="2" charset="-122"/>
                <a:cs typeface="Times New Roman" pitchFamily="18" charset="0"/>
              </a:rPr>
              <a:t>）</a:t>
            </a:r>
          </a:p>
          <a:p>
            <a:pPr marL="0" indent="0">
              <a:lnSpc>
                <a:spcPct val="150000"/>
              </a:lnSpc>
              <a:spcBef>
                <a:spcPts val="0"/>
              </a:spcBef>
              <a:buNone/>
            </a:pPr>
            <a:r>
              <a:rPr lang="zh-CN" altLang="en-US" sz="2400" b="1" dirty="0">
                <a:latin typeface="Times New Roman" pitchFamily="18" charset="0"/>
                <a:ea typeface="宋体" pitchFamily="2" charset="-122"/>
                <a:cs typeface="Times New Roman" pitchFamily="18" charset="0"/>
              </a:rPr>
              <a:t>	自底向上，每次增</a:t>
            </a:r>
            <a:r>
              <a:rPr lang="en-US" altLang="zh-CN" sz="2400" b="1" dirty="0">
                <a:latin typeface="Times New Roman" pitchFamily="18" charset="0"/>
                <a:ea typeface="宋体" pitchFamily="2" charset="-122"/>
                <a:cs typeface="Times New Roman" pitchFamily="18" charset="0"/>
              </a:rPr>
              <a:t>    </a:t>
            </a:r>
            <a:r>
              <a:rPr lang="zh-CN" altLang="en-US" sz="2400" b="1" dirty="0">
                <a:latin typeface="Times New Roman" pitchFamily="18" charset="0"/>
                <a:ea typeface="宋体" pitchFamily="2" charset="-122"/>
                <a:cs typeface="Times New Roman" pitchFamily="18" charset="0"/>
              </a:rPr>
              <a:t>个再减</a:t>
            </a:r>
            <a:r>
              <a:rPr lang="en-US" altLang="zh-CN" sz="2400" b="1" dirty="0">
                <a:latin typeface="Times New Roman" pitchFamily="18" charset="0"/>
                <a:ea typeface="宋体" pitchFamily="2" charset="-122"/>
                <a:cs typeface="Times New Roman" pitchFamily="18" charset="0"/>
              </a:rPr>
              <a:t>    </a:t>
            </a:r>
            <a:r>
              <a:rPr lang="zh-CN" altLang="en-US" sz="2400" b="1" dirty="0">
                <a:latin typeface="Times New Roman" pitchFamily="18" charset="0"/>
                <a:ea typeface="宋体" pitchFamily="2" charset="-122"/>
                <a:cs typeface="Times New Roman" pitchFamily="18" charset="0"/>
              </a:rPr>
              <a:t>个特征（         ）</a:t>
            </a:r>
          </a:p>
          <a:p>
            <a:pPr marL="0" indent="0">
              <a:lnSpc>
                <a:spcPct val="150000"/>
              </a:lnSpc>
              <a:spcBef>
                <a:spcPts val="0"/>
              </a:spcBef>
              <a:buNone/>
            </a:pPr>
            <a:r>
              <a:rPr lang="zh-CN" altLang="en-US" sz="2400" b="1" dirty="0">
                <a:latin typeface="Times New Roman" pitchFamily="18" charset="0"/>
                <a:ea typeface="宋体" pitchFamily="2" charset="-122"/>
                <a:cs typeface="Times New Roman" pitchFamily="18" charset="0"/>
              </a:rPr>
              <a:t>	或向顶向下，每次减   个再增</a:t>
            </a:r>
            <a:r>
              <a:rPr lang="en-US" altLang="zh-CN" sz="2400" b="1" dirty="0">
                <a:latin typeface="Times New Roman" pitchFamily="18" charset="0"/>
                <a:ea typeface="宋体" pitchFamily="2" charset="-122"/>
                <a:cs typeface="Times New Roman" pitchFamily="18" charset="0"/>
              </a:rPr>
              <a:t>    </a:t>
            </a:r>
            <a:r>
              <a:rPr lang="zh-CN" altLang="en-US" sz="2400" b="1" dirty="0">
                <a:latin typeface="Times New Roman" pitchFamily="18" charset="0"/>
                <a:ea typeface="宋体" pitchFamily="2" charset="-122"/>
                <a:cs typeface="Times New Roman" pitchFamily="18" charset="0"/>
              </a:rPr>
              <a:t>个特征（         ）</a:t>
            </a:r>
          </a:p>
          <a:p>
            <a:pPr marL="0" indent="0">
              <a:lnSpc>
                <a:spcPct val="150000"/>
              </a:lnSpc>
              <a:spcBef>
                <a:spcPts val="0"/>
              </a:spcBef>
              <a:buNone/>
            </a:pPr>
            <a:r>
              <a:rPr lang="zh-CN" altLang="en-US" sz="2400" b="1" dirty="0">
                <a:latin typeface="Times New Roman" pitchFamily="18" charset="0"/>
                <a:ea typeface="宋体" pitchFamily="2" charset="-122"/>
                <a:cs typeface="Times New Roman" pitchFamily="18" charset="0"/>
              </a:rPr>
              <a:t>	特点：带有局部回溯过程</a:t>
            </a:r>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48</a:t>
            </a:fld>
            <a:endParaRPr lang="en-US" altLang="zh-CN" dirty="0"/>
          </a:p>
        </p:txBody>
      </p:sp>
      <p:sp>
        <p:nvSpPr>
          <p:cNvPr id="5" name="Rectangle 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nvPr>
        </p:nvGraphicFramePr>
        <p:xfrm>
          <a:off x="5375920" y="3960440"/>
          <a:ext cx="395536" cy="332656"/>
        </p:xfrm>
        <a:graphic>
          <a:graphicData uri="http://schemas.openxmlformats.org/presentationml/2006/ole">
            <mc:AlternateContent xmlns:mc="http://schemas.openxmlformats.org/markup-compatibility/2006">
              <mc:Choice xmlns:v="urn:schemas-microsoft-com:vml" Requires="v">
                <p:oleObj spid="_x0000_s303656" name="Equation" r:id="rId3" imgW="114102" imgH="126780" progId="Equation.DSMT4">
                  <p:embed/>
                </p:oleObj>
              </mc:Choice>
              <mc:Fallback>
                <p:oleObj name="Equation" r:id="rId3" imgW="114102" imgH="1267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5920" y="3960440"/>
                        <a:ext cx="395536" cy="3326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nvPr>
        </p:nvGraphicFramePr>
        <p:xfrm>
          <a:off x="4223792" y="4509120"/>
          <a:ext cx="323528" cy="404664"/>
        </p:xfrm>
        <a:graphic>
          <a:graphicData uri="http://schemas.openxmlformats.org/presentationml/2006/ole">
            <mc:AlternateContent xmlns:mc="http://schemas.openxmlformats.org/markup-compatibility/2006">
              <mc:Choice xmlns:v="urn:schemas-microsoft-com:vml" Requires="v">
                <p:oleObj spid="_x0000_s303657" name="Equation" r:id="rId5" imgW="88669" imgH="177338" progId="Equation.DSMT4">
                  <p:embed/>
                </p:oleObj>
              </mc:Choice>
              <mc:Fallback>
                <p:oleObj name="Equation" r:id="rId5" imgW="88669" imgH="177338"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3792" y="4509120"/>
                        <a:ext cx="323528" cy="4046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nvPr>
        </p:nvGraphicFramePr>
        <p:xfrm>
          <a:off x="5159897" y="4537372"/>
          <a:ext cx="396875" cy="331788"/>
        </p:xfrm>
        <a:graphic>
          <a:graphicData uri="http://schemas.openxmlformats.org/presentationml/2006/ole">
            <mc:AlternateContent xmlns:mc="http://schemas.openxmlformats.org/markup-compatibility/2006">
              <mc:Choice xmlns:v="urn:schemas-microsoft-com:vml" Requires="v">
                <p:oleObj spid="_x0000_s303658" name="Equation" r:id="rId7" imgW="114102" imgH="126780" progId="Equation.DSMT4">
                  <p:embed/>
                </p:oleObj>
              </mc:Choice>
              <mc:Fallback>
                <p:oleObj name="Equation" r:id="rId7" imgW="114102" imgH="1267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9897" y="4537372"/>
                        <a:ext cx="396875"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nvPr>
        </p:nvGraphicFramePr>
        <p:xfrm>
          <a:off x="5375920" y="5040412"/>
          <a:ext cx="322262" cy="404813"/>
        </p:xfrm>
        <a:graphic>
          <a:graphicData uri="http://schemas.openxmlformats.org/presentationml/2006/ole">
            <mc:AlternateContent xmlns:mc="http://schemas.openxmlformats.org/markup-compatibility/2006">
              <mc:Choice xmlns:v="urn:schemas-microsoft-com:vml" Requires="v">
                <p:oleObj spid="_x0000_s303659" name="Equation" r:id="rId8" imgW="88669" imgH="177338" progId="Equation.DSMT4">
                  <p:embed/>
                </p:oleObj>
              </mc:Choice>
              <mc:Fallback>
                <p:oleObj name="Equation" r:id="rId8" imgW="88669" imgH="177338"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5920" y="5040412"/>
                        <a:ext cx="322262"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nvPr>
        </p:nvGraphicFramePr>
        <p:xfrm>
          <a:off x="6888088" y="5589241"/>
          <a:ext cx="322262" cy="404813"/>
        </p:xfrm>
        <a:graphic>
          <a:graphicData uri="http://schemas.openxmlformats.org/presentationml/2006/ole">
            <mc:AlternateContent xmlns:mc="http://schemas.openxmlformats.org/markup-compatibility/2006">
              <mc:Choice xmlns:v="urn:schemas-microsoft-com:vml" Requires="v">
                <p:oleObj spid="_x0000_s303660" name="Equation" r:id="rId9" imgW="88669" imgH="177338" progId="Equation.DSMT4">
                  <p:embed/>
                </p:oleObj>
              </mc:Choice>
              <mc:Fallback>
                <p:oleObj name="Equation" r:id="rId9" imgW="88669" imgH="177338"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8088" y="5589241"/>
                        <a:ext cx="322262"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nvPr>
        </p:nvGraphicFramePr>
        <p:xfrm>
          <a:off x="5591945" y="5661248"/>
          <a:ext cx="396875" cy="331788"/>
        </p:xfrm>
        <a:graphic>
          <a:graphicData uri="http://schemas.openxmlformats.org/presentationml/2006/ole">
            <mc:AlternateContent xmlns:mc="http://schemas.openxmlformats.org/markup-compatibility/2006">
              <mc:Choice xmlns:v="urn:schemas-microsoft-com:vml" Requires="v">
                <p:oleObj spid="_x0000_s303661" name="Equation" r:id="rId10" imgW="114102" imgH="126780" progId="Equation.DSMT4">
                  <p:embed/>
                </p:oleObj>
              </mc:Choice>
              <mc:Fallback>
                <p:oleObj name="Equation" r:id="rId10" imgW="114102" imgH="1267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1945" y="5661248"/>
                        <a:ext cx="396875"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nvPr>
        </p:nvGraphicFramePr>
        <p:xfrm>
          <a:off x="6528049" y="5113436"/>
          <a:ext cx="396875" cy="331788"/>
        </p:xfrm>
        <a:graphic>
          <a:graphicData uri="http://schemas.openxmlformats.org/presentationml/2006/ole">
            <mc:AlternateContent xmlns:mc="http://schemas.openxmlformats.org/markup-compatibility/2006">
              <mc:Choice xmlns:v="urn:schemas-microsoft-com:vml" Requires="v">
                <p:oleObj spid="_x0000_s303662" name="Equation" r:id="rId11" imgW="114102" imgH="126780" progId="Equation.DSMT4">
                  <p:embed/>
                </p:oleObj>
              </mc:Choice>
              <mc:Fallback>
                <p:oleObj name="Equation" r:id="rId11" imgW="114102" imgH="1267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8049" y="5113436"/>
                        <a:ext cx="396875"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16"/>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nvPr>
        </p:nvGraphicFramePr>
        <p:xfrm>
          <a:off x="8040217" y="5013176"/>
          <a:ext cx="797627" cy="432048"/>
        </p:xfrm>
        <a:graphic>
          <a:graphicData uri="http://schemas.openxmlformats.org/presentationml/2006/ole">
            <mc:AlternateContent xmlns:mc="http://schemas.openxmlformats.org/markup-compatibility/2006">
              <mc:Choice xmlns:v="urn:schemas-microsoft-com:vml" Requires="v">
                <p:oleObj spid="_x0000_s303663" name="Equation" r:id="rId12" imgW="329914" imgH="177646" progId="Equation.DSMT4">
                  <p:embed/>
                </p:oleObj>
              </mc:Choice>
              <mc:Fallback>
                <p:oleObj name="Equation" r:id="rId12" imgW="329914" imgH="177646"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040217" y="5013176"/>
                        <a:ext cx="797627"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8"/>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nvPr>
        </p:nvGraphicFramePr>
        <p:xfrm>
          <a:off x="8256240" y="5589240"/>
          <a:ext cx="794284" cy="432048"/>
        </p:xfrm>
        <a:graphic>
          <a:graphicData uri="http://schemas.openxmlformats.org/presentationml/2006/ole">
            <mc:AlternateContent xmlns:mc="http://schemas.openxmlformats.org/markup-compatibility/2006">
              <mc:Choice xmlns:v="urn:schemas-microsoft-com:vml" Requires="v">
                <p:oleObj spid="_x0000_s303664" name="Equation" r:id="rId14" imgW="317087" imgH="177569" progId="Equation.DSMT4">
                  <p:embed/>
                </p:oleObj>
              </mc:Choice>
              <mc:Fallback>
                <p:oleObj name="Equation" r:id="rId14" imgW="317087" imgH="177569"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56240" y="5589240"/>
                        <a:ext cx="794284"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8500" name="Object 2"/>
          <p:cNvGraphicFramePr>
            <a:graphicFrameLocks noChangeAspect="1"/>
          </p:cNvGraphicFramePr>
          <p:nvPr/>
        </p:nvGraphicFramePr>
        <p:xfrm>
          <a:off x="3647728" y="2780928"/>
          <a:ext cx="5915794" cy="513462"/>
        </p:xfrm>
        <a:graphic>
          <a:graphicData uri="http://schemas.openxmlformats.org/presentationml/2006/ole">
            <mc:AlternateContent xmlns:mc="http://schemas.openxmlformats.org/markup-compatibility/2006">
              <mc:Choice xmlns:v="urn:schemas-microsoft-com:vml" Requires="v">
                <p:oleObj spid="_x0000_s303665" name="公式" r:id="rId16" imgW="2743200" imgH="241300" progId="Equation.3">
                  <p:embed/>
                </p:oleObj>
              </mc:Choice>
              <mc:Fallback>
                <p:oleObj name="公式" r:id="rId16" imgW="2743200" imgH="2413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47728" y="2780928"/>
                        <a:ext cx="5915794" cy="513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标题 1"/>
          <p:cNvSpPr>
            <a:spLocks noGrp="1"/>
          </p:cNvSpPr>
          <p:nvPr>
            <p:ph type="title"/>
          </p:nvPr>
        </p:nvSpPr>
        <p:spPr>
          <a:xfrm>
            <a:off x="1828800" y="152401"/>
            <a:ext cx="7570352" cy="563563"/>
          </a:xfrm>
        </p:spPr>
        <p:txBody>
          <a:bodyPr/>
          <a:lstStyle/>
          <a:p>
            <a:r>
              <a:rPr lang="en-US" altLang="zh-CN" sz="2800" dirty="0" smtClean="0"/>
              <a:t>5.3 </a:t>
            </a:r>
            <a:r>
              <a:rPr lang="zh-CN" altLang="en-US" sz="2800" dirty="0"/>
              <a:t>非最优搜索方法</a:t>
            </a:r>
            <a:r>
              <a:rPr lang="en-US" altLang="zh-CN" sz="2800" b="0" dirty="0"/>
              <a:t>(</a:t>
            </a:r>
            <a:r>
              <a:rPr lang="en-US" altLang="zh-CN" sz="2800" b="0" dirty="0">
                <a:latin typeface="宋体" panose="02010600030101010101" pitchFamily="2" charset="-122"/>
                <a:ea typeface="宋体" panose="02010600030101010101" pitchFamily="2" charset="-122"/>
              </a:rPr>
              <a:t>Heuristic</a:t>
            </a:r>
            <a:r>
              <a:rPr lang="zh-CN" altLang="en-US" sz="2800" b="0" dirty="0">
                <a:latin typeface="宋体" panose="02010600030101010101" pitchFamily="2" charset="-122"/>
                <a:ea typeface="宋体" panose="02010600030101010101" pitchFamily="2" charset="-122"/>
              </a:rPr>
              <a:t>启发式搜索</a:t>
            </a:r>
            <a:r>
              <a:rPr lang="en-US" altLang="zh-CN" sz="2800" b="0" dirty="0"/>
              <a:t>)</a:t>
            </a:r>
            <a:endParaRPr lang="zh-CN" altLang="en-US" sz="2800" b="0" dirty="0"/>
          </a:p>
        </p:txBody>
      </p:sp>
    </p:spTree>
    <p:extLst>
      <p:ext uri="{BB962C8B-B14F-4D97-AF65-F5344CB8AC3E}">
        <p14:creationId xmlns:p14="http://schemas.microsoft.com/office/powerpoint/2010/main" val="20185189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50000"/>
              </a:lnSpc>
              <a:spcBef>
                <a:spcPts val="0"/>
              </a:spcBef>
              <a:buNone/>
            </a:pPr>
            <a:r>
              <a:rPr lang="zh-CN" altLang="en-US" sz="2400" b="1" dirty="0">
                <a:latin typeface="宋体" pitchFamily="2" charset="-122"/>
                <a:ea typeface="宋体" pitchFamily="2" charset="-122"/>
              </a:rPr>
              <a:t>   </a:t>
            </a:r>
            <a:r>
              <a:rPr lang="zh-CN" altLang="zh-CN"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7</a:t>
            </a:r>
            <a:r>
              <a:rPr lang="zh-CN" altLang="zh-CN" sz="2400" b="1" dirty="0">
                <a:latin typeface="Times New Roman" pitchFamily="18" charset="0"/>
                <a:ea typeface="宋体" pitchFamily="2" charset="-122"/>
                <a:cs typeface="Times New Roman" pitchFamily="18" charset="0"/>
              </a:rPr>
              <a:t>）广义</a:t>
            </a:r>
            <a:r>
              <a:rPr lang="en-US" altLang="zh-CN" sz="2400" b="1" dirty="0">
                <a:latin typeface="Times New Roman" pitchFamily="18" charset="0"/>
                <a:ea typeface="宋体" pitchFamily="2" charset="-122"/>
                <a:cs typeface="Times New Roman" pitchFamily="18" charset="0"/>
              </a:rPr>
              <a:t>L-R</a:t>
            </a:r>
            <a:r>
              <a:rPr lang="zh-CN" altLang="zh-CN" sz="2400" b="1" dirty="0">
                <a:latin typeface="Times New Roman" pitchFamily="18" charset="0"/>
                <a:ea typeface="宋体" pitchFamily="2" charset="-122"/>
                <a:cs typeface="Times New Roman" pitchFamily="18" charset="0"/>
              </a:rPr>
              <a:t>法（</a:t>
            </a:r>
            <a:r>
              <a:rPr lang="en-US" altLang="zh-CN" sz="2400" b="1" dirty="0">
                <a:latin typeface="Times New Roman" pitchFamily="18" charset="0"/>
                <a:ea typeface="宋体" pitchFamily="2" charset="-122"/>
                <a:cs typeface="Times New Roman" pitchFamily="18" charset="0"/>
              </a:rPr>
              <a:t>              </a:t>
            </a:r>
            <a:r>
              <a:rPr lang="zh-CN" altLang="zh-CN" sz="2400" b="1" dirty="0">
                <a:latin typeface="Times New Roman" pitchFamily="18" charset="0"/>
                <a:ea typeface="宋体" pitchFamily="2" charset="-122"/>
                <a:cs typeface="Times New Roman" pitchFamily="18" charset="0"/>
              </a:rPr>
              <a:t>法）</a:t>
            </a:r>
          </a:p>
          <a:p>
            <a:pPr marL="0" indent="0">
              <a:lnSpc>
                <a:spcPct val="150000"/>
              </a:lnSpc>
              <a:spcBef>
                <a:spcPts val="0"/>
              </a:spcBef>
              <a:buNone/>
            </a:pPr>
            <a:r>
              <a:rPr lang="en-US" altLang="zh-CN" sz="2400" b="1" dirty="0">
                <a:latin typeface="宋体" pitchFamily="2" charset="-122"/>
                <a:ea typeface="宋体" pitchFamily="2" charset="-122"/>
              </a:rPr>
              <a:t>     </a:t>
            </a:r>
            <a:r>
              <a:rPr lang="zh-CN" altLang="en-US" sz="2400" b="1" dirty="0">
                <a:latin typeface="宋体" pitchFamily="2" charset="-122"/>
                <a:ea typeface="宋体" pitchFamily="2" charset="-122"/>
              </a:rPr>
              <a:t>增  分成    步进行，减   分成   步进行。</a:t>
            </a:r>
          </a:p>
          <a:p>
            <a:pPr marL="0" indent="0">
              <a:lnSpc>
                <a:spcPct val="150000"/>
              </a:lnSpc>
              <a:spcBef>
                <a:spcPts val="0"/>
              </a:spcBef>
              <a:buNone/>
            </a:pPr>
            <a:r>
              <a:rPr lang="zh-CN" altLang="en-US" sz="2400" b="1" dirty="0">
                <a:latin typeface="宋体" pitchFamily="2" charset="-122"/>
                <a:ea typeface="宋体" pitchFamily="2" charset="-122"/>
              </a:rPr>
              <a:t>   目的是在适当考虑特征间相关性的同时又能保持适当的计算量。</a:t>
            </a:r>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49</a:t>
            </a:fld>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3899468071"/>
              </p:ext>
            </p:extLst>
          </p:nvPr>
        </p:nvGraphicFramePr>
        <p:xfrm>
          <a:off x="1667668" y="1759490"/>
          <a:ext cx="322263" cy="404813"/>
        </p:xfrm>
        <a:graphic>
          <a:graphicData uri="http://schemas.openxmlformats.org/presentationml/2006/ole">
            <mc:AlternateContent xmlns:mc="http://schemas.openxmlformats.org/markup-compatibility/2006">
              <mc:Choice xmlns:v="urn:schemas-microsoft-com:vml" Requires="v">
                <p:oleObj spid="_x0000_s304400" name="Equation" r:id="rId3" imgW="88669" imgH="177338" progId="Equation.DSMT4">
                  <p:embed/>
                </p:oleObj>
              </mc:Choice>
              <mc:Fallback>
                <p:oleObj name="Equation" r:id="rId3" imgW="88669" imgH="17733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7668" y="1759490"/>
                        <a:ext cx="322263"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355041825"/>
              </p:ext>
            </p:extLst>
          </p:nvPr>
        </p:nvGraphicFramePr>
        <p:xfrm>
          <a:off x="2599043" y="1759490"/>
          <a:ext cx="517667" cy="435372"/>
        </p:xfrm>
        <a:graphic>
          <a:graphicData uri="http://schemas.openxmlformats.org/presentationml/2006/ole">
            <mc:AlternateContent xmlns:mc="http://schemas.openxmlformats.org/markup-compatibility/2006">
              <mc:Choice xmlns:v="urn:schemas-microsoft-com:vml" Requires="v">
                <p:oleObj spid="_x0000_s304401" name="Equation" r:id="rId5" imgW="177646" imgH="228402" progId="Equation.DSMT4">
                  <p:embed/>
                </p:oleObj>
              </mc:Choice>
              <mc:Fallback>
                <p:oleObj name="Equation" r:id="rId5" imgW="177646" imgH="22840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9043" y="1759490"/>
                        <a:ext cx="517667" cy="435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985005799"/>
              </p:ext>
            </p:extLst>
          </p:nvPr>
        </p:nvGraphicFramePr>
        <p:xfrm>
          <a:off x="4735081" y="1796002"/>
          <a:ext cx="396875" cy="331788"/>
        </p:xfrm>
        <a:graphic>
          <a:graphicData uri="http://schemas.openxmlformats.org/presentationml/2006/ole">
            <mc:AlternateContent xmlns:mc="http://schemas.openxmlformats.org/markup-compatibility/2006">
              <mc:Choice xmlns:v="urn:schemas-microsoft-com:vml" Requires="v">
                <p:oleObj spid="_x0000_s304402" name="Equation" r:id="rId7" imgW="114102" imgH="126780" progId="Equation.DSMT4">
                  <p:embed/>
                </p:oleObj>
              </mc:Choice>
              <mc:Fallback>
                <p:oleObj name="Equation" r:id="rId7" imgW="114102" imgH="1267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35081" y="1796002"/>
                        <a:ext cx="396875"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7"/>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660232181"/>
              </p:ext>
            </p:extLst>
          </p:nvPr>
        </p:nvGraphicFramePr>
        <p:xfrm>
          <a:off x="5735960" y="1759490"/>
          <a:ext cx="504056" cy="423925"/>
        </p:xfrm>
        <a:graphic>
          <a:graphicData uri="http://schemas.openxmlformats.org/presentationml/2006/ole">
            <mc:AlternateContent xmlns:mc="http://schemas.openxmlformats.org/markup-compatibility/2006">
              <mc:Choice xmlns:v="urn:schemas-microsoft-com:vml" Requires="v">
                <p:oleObj spid="_x0000_s304403" name="Equation" r:id="rId9" imgW="190335" imgH="215713" progId="Equation.DSMT4">
                  <p:embed/>
                </p:oleObj>
              </mc:Choice>
              <mc:Fallback>
                <p:oleObj name="Equation" r:id="rId9" imgW="190335" imgH="215713"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35960" y="1759490"/>
                        <a:ext cx="504056" cy="4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1448" name="Picture 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524001" y="3933249"/>
            <a:ext cx="9143999" cy="2622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2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1238697525"/>
              </p:ext>
            </p:extLst>
          </p:nvPr>
        </p:nvGraphicFramePr>
        <p:xfrm>
          <a:off x="3503713" y="1196752"/>
          <a:ext cx="991169" cy="432048"/>
        </p:xfrm>
        <a:graphic>
          <a:graphicData uri="http://schemas.openxmlformats.org/presentationml/2006/ole">
            <mc:AlternateContent xmlns:mc="http://schemas.openxmlformats.org/markup-compatibility/2006">
              <mc:Choice xmlns:v="urn:schemas-microsoft-com:vml" Requires="v">
                <p:oleObj spid="_x0000_s304404" name="Equation" r:id="rId12" imgW="520700" imgH="228600" progId="Equation.DSMT4">
                  <p:embed/>
                </p:oleObj>
              </mc:Choice>
              <mc:Fallback>
                <p:oleObj name="Equation" r:id="rId12" imgW="520700" imgH="228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03713" y="1196752"/>
                        <a:ext cx="991169"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标题 1"/>
          <p:cNvSpPr>
            <a:spLocks noGrp="1"/>
          </p:cNvSpPr>
          <p:nvPr>
            <p:ph type="title"/>
          </p:nvPr>
        </p:nvSpPr>
        <p:spPr>
          <a:xfrm>
            <a:off x="1828800" y="152401"/>
            <a:ext cx="7570352" cy="563563"/>
          </a:xfrm>
        </p:spPr>
        <p:txBody>
          <a:bodyPr/>
          <a:lstStyle/>
          <a:p>
            <a:r>
              <a:rPr lang="en-US" altLang="zh-CN" sz="2800" dirty="0" smtClean="0"/>
              <a:t>5.3 </a:t>
            </a:r>
            <a:r>
              <a:rPr lang="zh-CN" altLang="en-US" sz="2800" dirty="0"/>
              <a:t>非最优搜索方法</a:t>
            </a:r>
            <a:r>
              <a:rPr lang="en-US" altLang="zh-CN" sz="2800" b="0" dirty="0"/>
              <a:t>(</a:t>
            </a:r>
            <a:r>
              <a:rPr lang="en-US" altLang="zh-CN" sz="2800" b="0" dirty="0">
                <a:latin typeface="宋体" panose="02010600030101010101" pitchFamily="2" charset="-122"/>
                <a:ea typeface="宋体" panose="02010600030101010101" pitchFamily="2" charset="-122"/>
              </a:rPr>
              <a:t>Heuristic</a:t>
            </a:r>
            <a:r>
              <a:rPr lang="zh-CN" altLang="en-US" sz="2800" b="0" dirty="0">
                <a:latin typeface="宋体" panose="02010600030101010101" pitchFamily="2" charset="-122"/>
                <a:ea typeface="宋体" panose="02010600030101010101" pitchFamily="2" charset="-122"/>
              </a:rPr>
              <a:t>启发式搜索</a:t>
            </a:r>
            <a:r>
              <a:rPr lang="en-US" altLang="zh-CN" sz="2800" b="0" dirty="0"/>
              <a:t>)</a:t>
            </a:r>
            <a:endParaRPr lang="zh-CN" altLang="en-US" sz="2800" b="0" dirty="0"/>
          </a:p>
        </p:txBody>
      </p:sp>
    </p:spTree>
    <p:extLst>
      <p:ext uri="{BB962C8B-B14F-4D97-AF65-F5344CB8AC3E}">
        <p14:creationId xmlns:p14="http://schemas.microsoft.com/office/powerpoint/2010/main" val="1021355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28800" y="476672"/>
            <a:ext cx="8515672" cy="5334000"/>
          </a:xfrm>
        </p:spPr>
        <p:txBody>
          <a:bodyPr/>
          <a:lstStyle/>
          <a:p>
            <a:pPr>
              <a:lnSpc>
                <a:spcPct val="150000"/>
              </a:lnSpc>
              <a:spcBef>
                <a:spcPts val="0"/>
              </a:spcBef>
              <a:buFont typeface="Wingdings" pitchFamily="2" charset="2"/>
              <a:buChar char="l"/>
            </a:pPr>
            <a:endParaRPr lang="en-US" altLang="zh-CN" sz="2000" b="1" dirty="0">
              <a:latin typeface="宋体" pitchFamily="2" charset="-122"/>
              <a:ea typeface="宋体" pitchFamily="2" charset="-122"/>
            </a:endParaRPr>
          </a:p>
          <a:p>
            <a:pPr>
              <a:lnSpc>
                <a:spcPct val="150000"/>
              </a:lnSpc>
              <a:spcBef>
                <a:spcPts val="0"/>
              </a:spcBef>
              <a:buFont typeface="Wingdings" pitchFamily="2" charset="2"/>
              <a:buChar char="l"/>
            </a:pPr>
            <a:r>
              <a:rPr lang="zh-CN" altLang="en-US" sz="2000" b="1" dirty="0">
                <a:latin typeface="宋体" pitchFamily="2" charset="-122"/>
                <a:ea typeface="宋体" pitchFamily="2" charset="-122"/>
              </a:rPr>
              <a:t>特征获取</a:t>
            </a:r>
            <a:r>
              <a:rPr lang="zh-CN" altLang="en-US" sz="2000" b="1" i="1" dirty="0">
                <a:latin typeface="宋体" pitchFamily="2" charset="-122"/>
                <a:ea typeface="宋体" pitchFamily="2" charset="-122"/>
              </a:rPr>
              <a:t>（</a:t>
            </a:r>
            <a:r>
              <a:rPr lang="en-US" altLang="zh-CN" sz="2000" b="1" i="1" dirty="0">
                <a:latin typeface="宋体" pitchFamily="2" charset="-122"/>
                <a:ea typeface="宋体" pitchFamily="2" charset="-122"/>
              </a:rPr>
              <a:t>Feature acquisition</a:t>
            </a:r>
            <a:r>
              <a:rPr lang="zh-CN" altLang="en-US" sz="2000" b="1" i="1" dirty="0">
                <a:latin typeface="宋体" pitchFamily="2" charset="-122"/>
                <a:ea typeface="宋体" pitchFamily="2" charset="-122"/>
              </a:rPr>
              <a:t>）</a:t>
            </a:r>
          </a:p>
          <a:p>
            <a:pPr marL="0" indent="0">
              <a:lnSpc>
                <a:spcPct val="150000"/>
              </a:lnSpc>
              <a:spcBef>
                <a:spcPts val="0"/>
              </a:spcBef>
              <a:buNone/>
            </a:pPr>
            <a:r>
              <a:rPr lang="zh-CN" altLang="en-US" sz="2000" b="1" dirty="0">
                <a:latin typeface="宋体" pitchFamily="2" charset="-122"/>
                <a:ea typeface="宋体" pitchFamily="2" charset="-122"/>
              </a:rPr>
              <a:t>    直接观测到的或经过初步运算的特征</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原始特征</a:t>
            </a:r>
          </a:p>
          <a:p>
            <a:pPr>
              <a:lnSpc>
                <a:spcPct val="150000"/>
              </a:lnSpc>
              <a:spcBef>
                <a:spcPts val="0"/>
              </a:spcBef>
              <a:buFont typeface="Wingdings" pitchFamily="2" charset="2"/>
              <a:buChar char="l"/>
            </a:pPr>
            <a:r>
              <a:rPr lang="zh-CN" altLang="en-US" sz="2000" b="1" dirty="0">
                <a:solidFill>
                  <a:srgbClr val="0000FF"/>
                </a:solidFill>
                <a:latin typeface="宋体" pitchFamily="2" charset="-122"/>
                <a:ea typeface="宋体" pitchFamily="2" charset="-122"/>
              </a:rPr>
              <a:t>特征选择</a:t>
            </a:r>
            <a:r>
              <a:rPr lang="zh-CN" altLang="en-US" sz="2000" i="1" dirty="0">
                <a:latin typeface="Bahnschrift SemiBold" panose="020B0502040204020203" pitchFamily="34" charset="0"/>
              </a:rPr>
              <a:t>（</a:t>
            </a:r>
            <a:r>
              <a:rPr lang="en-US" altLang="zh-CN" sz="2000" i="1" dirty="0">
                <a:latin typeface="Bahnschrift SemiBold" panose="020B0502040204020203" pitchFamily="34" charset="0"/>
              </a:rPr>
              <a:t>Feature Selection</a:t>
            </a:r>
            <a:r>
              <a:rPr lang="zh-CN" altLang="en-US" sz="2000" i="1" dirty="0">
                <a:latin typeface="Bahnschrift SemiBold" panose="020B0502040204020203" pitchFamily="34" charset="0"/>
              </a:rPr>
              <a:t>）</a:t>
            </a:r>
            <a:endParaRPr lang="zh-CN" altLang="en-US" sz="2000" b="1" dirty="0">
              <a:solidFill>
                <a:srgbClr val="0000FF"/>
              </a:solidFill>
              <a:latin typeface="宋体" pitchFamily="2" charset="-122"/>
              <a:ea typeface="宋体" pitchFamily="2" charset="-122"/>
            </a:endParaRPr>
          </a:p>
          <a:p>
            <a:pPr marL="0" indent="0">
              <a:lnSpc>
                <a:spcPct val="150000"/>
              </a:lnSpc>
              <a:spcBef>
                <a:spcPts val="0"/>
              </a:spcBef>
              <a:buNone/>
            </a:pPr>
            <a:r>
              <a:rPr lang="zh-CN" altLang="en-US" sz="2000" b="1" dirty="0">
                <a:latin typeface="宋体" pitchFamily="2" charset="-122"/>
                <a:ea typeface="宋体" pitchFamily="2" charset="-122"/>
              </a:rPr>
              <a:t>    从   个特征中选择    个</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人为选择、算法选择。</a:t>
            </a:r>
          </a:p>
          <a:p>
            <a:pPr>
              <a:lnSpc>
                <a:spcPct val="150000"/>
              </a:lnSpc>
              <a:spcBef>
                <a:spcPts val="0"/>
              </a:spcBef>
              <a:buFont typeface="Wingdings" pitchFamily="2" charset="2"/>
              <a:buChar char="l"/>
            </a:pPr>
            <a:endParaRPr lang="en-US" altLang="zh-CN" sz="2000" b="1" dirty="0">
              <a:latin typeface="宋体" pitchFamily="2" charset="-122"/>
              <a:ea typeface="宋体" pitchFamily="2" charset="-122"/>
            </a:endParaRPr>
          </a:p>
          <a:p>
            <a:pPr>
              <a:lnSpc>
                <a:spcPct val="150000"/>
              </a:lnSpc>
              <a:spcBef>
                <a:spcPts val="0"/>
              </a:spcBef>
              <a:buFont typeface="Wingdings" pitchFamily="2" charset="2"/>
              <a:buChar char="l"/>
            </a:pPr>
            <a:endParaRPr lang="en-US" altLang="zh-CN" sz="2000" b="1" dirty="0">
              <a:latin typeface="宋体" pitchFamily="2" charset="-122"/>
              <a:ea typeface="宋体" pitchFamily="2" charset="-122"/>
            </a:endParaRPr>
          </a:p>
          <a:p>
            <a:pPr>
              <a:lnSpc>
                <a:spcPct val="150000"/>
              </a:lnSpc>
              <a:spcBef>
                <a:spcPts val="0"/>
              </a:spcBef>
              <a:buFont typeface="Wingdings" pitchFamily="2" charset="2"/>
              <a:buChar char="l"/>
            </a:pPr>
            <a:endParaRPr lang="en-US" altLang="zh-CN" sz="2000" b="1" dirty="0">
              <a:latin typeface="宋体" pitchFamily="2" charset="-122"/>
              <a:ea typeface="宋体" pitchFamily="2" charset="-122"/>
            </a:endParaRPr>
          </a:p>
          <a:p>
            <a:pPr>
              <a:lnSpc>
                <a:spcPct val="150000"/>
              </a:lnSpc>
              <a:spcBef>
                <a:spcPts val="0"/>
              </a:spcBef>
              <a:buFont typeface="Wingdings" pitchFamily="2" charset="2"/>
              <a:buChar char="l"/>
            </a:pPr>
            <a:endParaRPr lang="en-US" altLang="zh-CN" sz="2000" b="1" dirty="0">
              <a:latin typeface="宋体" pitchFamily="2" charset="-122"/>
              <a:ea typeface="宋体" pitchFamily="2" charset="-122"/>
            </a:endParaRPr>
          </a:p>
          <a:p>
            <a:pPr>
              <a:lnSpc>
                <a:spcPct val="150000"/>
              </a:lnSpc>
              <a:spcBef>
                <a:spcPts val="0"/>
              </a:spcBef>
              <a:buFont typeface="Wingdings" pitchFamily="2" charset="2"/>
              <a:buChar char="l"/>
            </a:pPr>
            <a:endParaRPr lang="en-US" altLang="zh-CN" sz="2000" b="1" dirty="0">
              <a:latin typeface="宋体" pitchFamily="2" charset="-122"/>
              <a:ea typeface="宋体" pitchFamily="2" charset="-122"/>
            </a:endParaRPr>
          </a:p>
          <a:p>
            <a:pPr>
              <a:lnSpc>
                <a:spcPct val="150000"/>
              </a:lnSpc>
              <a:spcBef>
                <a:spcPts val="0"/>
              </a:spcBef>
              <a:buFont typeface="Wingdings" pitchFamily="2" charset="2"/>
              <a:buChar char="l"/>
            </a:pPr>
            <a:r>
              <a:rPr lang="zh-CN" altLang="en-US" sz="2000" b="1" dirty="0">
                <a:latin typeface="宋体" pitchFamily="2" charset="-122"/>
                <a:ea typeface="宋体" pitchFamily="2" charset="-122"/>
              </a:rPr>
              <a:t>特征提取</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Feature Extraction</a:t>
            </a:r>
            <a:r>
              <a:rPr lang="zh-CN" altLang="en-US" sz="2000" dirty="0">
                <a:latin typeface="宋体" panose="02010600030101010101" pitchFamily="2" charset="-122"/>
                <a:ea typeface="宋体" panose="02010600030101010101" pitchFamily="2" charset="-122"/>
              </a:rPr>
              <a:t>）</a:t>
            </a:r>
            <a:endParaRPr lang="en-US" altLang="zh-CN" sz="2000" b="1" dirty="0">
              <a:latin typeface="宋体" pitchFamily="2" charset="-122"/>
              <a:ea typeface="宋体" pitchFamily="2" charset="-122"/>
            </a:endParaRPr>
          </a:p>
          <a:p>
            <a:pPr marL="0" indent="0">
              <a:lnSpc>
                <a:spcPct val="150000"/>
              </a:lnSpc>
              <a:spcBef>
                <a:spcPts val="0"/>
              </a:spcBef>
              <a:buNone/>
            </a:pPr>
            <a:r>
              <a:rPr lang="zh-CN" altLang="en-US" sz="2000" b="1" dirty="0">
                <a:latin typeface="宋体" pitchFamily="2" charset="-122"/>
                <a:ea typeface="宋体" pitchFamily="2" charset="-122"/>
              </a:rPr>
              <a:t>    特征变换，特征压缩。</a:t>
            </a:r>
          </a:p>
          <a:p>
            <a:pPr marL="0" indent="0">
              <a:lnSpc>
                <a:spcPct val="150000"/>
              </a:lnSpc>
              <a:spcBef>
                <a:spcPts val="0"/>
              </a:spcBef>
              <a:buNone/>
            </a:pPr>
            <a:r>
              <a:rPr lang="zh-CN" altLang="en-US" sz="2000" b="1" dirty="0">
                <a:latin typeface="宋体" pitchFamily="2" charset="-122"/>
                <a:ea typeface="宋体" pitchFamily="2" charset="-122"/>
              </a:rPr>
              <a:t>    将   个特征变为    个新特征          </a:t>
            </a:r>
            <a:r>
              <a:rPr lang="en-US" altLang="zh-CN" sz="2000" b="1" dirty="0">
                <a:latin typeface="宋体" pitchFamily="2" charset="-122"/>
                <a:ea typeface="宋体" pitchFamily="2" charset="-122"/>
              </a:rPr>
              <a:t>--- </a:t>
            </a:r>
            <a:r>
              <a:rPr lang="zh-CN" altLang="en-US" sz="2000" b="1" dirty="0">
                <a:latin typeface="宋体" pitchFamily="2" charset="-122"/>
                <a:ea typeface="宋体" pitchFamily="2" charset="-122"/>
              </a:rPr>
              <a:t>二次特征</a:t>
            </a:r>
          </a:p>
          <a:p>
            <a:pPr marL="0" indent="0">
              <a:buNone/>
            </a:pPr>
            <a:endParaRPr lang="zh-CN" altLang="en-US" sz="2400" dirty="0"/>
          </a:p>
        </p:txBody>
      </p:sp>
      <p:pic>
        <p:nvPicPr>
          <p:cNvPr id="6" name="图片 5"/>
          <p:cNvPicPr>
            <a:picLocks noChangeAspect="1"/>
          </p:cNvPicPr>
          <p:nvPr/>
        </p:nvPicPr>
        <p:blipFill>
          <a:blip r:embed="rId2"/>
          <a:stretch>
            <a:fillRect/>
          </a:stretch>
        </p:blipFill>
        <p:spPr>
          <a:xfrm>
            <a:off x="1631504" y="2932435"/>
            <a:ext cx="5112568" cy="1551033"/>
          </a:xfrm>
          <a:prstGeom prst="rect">
            <a:avLst/>
          </a:prstGeom>
        </p:spPr>
      </p:pic>
      <p:sp>
        <p:nvSpPr>
          <p:cNvPr id="2" name="标题 1"/>
          <p:cNvSpPr>
            <a:spLocks noGrp="1"/>
          </p:cNvSpPr>
          <p:nvPr>
            <p:ph type="title"/>
          </p:nvPr>
        </p:nvSpPr>
        <p:spPr/>
        <p:txBody>
          <a:bodyPr/>
          <a:lstStyle/>
          <a:p>
            <a:r>
              <a:rPr lang="zh-CN" altLang="en-US" dirty="0" smtClean="0"/>
              <a:t>引言</a:t>
            </a:r>
            <a:r>
              <a:rPr lang="en-US" altLang="zh-CN" dirty="0"/>
              <a:t>Introduction</a:t>
            </a: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5</a:t>
            </a:fld>
            <a:endParaRPr lang="en-US" altLang="zh-CN" dirty="0"/>
          </a:p>
        </p:txBody>
      </p:sp>
      <p:pic>
        <p:nvPicPr>
          <p:cNvPr id="358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9318" y="2459707"/>
            <a:ext cx="360040" cy="298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09718" y="2371840"/>
            <a:ext cx="378170" cy="409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35638" y="2413335"/>
            <a:ext cx="881199" cy="39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9318" y="6082428"/>
            <a:ext cx="360040" cy="298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11824" y="6021288"/>
            <a:ext cx="33857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2595916" y="4317684"/>
            <a:ext cx="1915909" cy="369332"/>
          </a:xfrm>
          <a:prstGeom prst="rect">
            <a:avLst/>
          </a:prstGeom>
        </p:spPr>
        <p:txBody>
          <a:bodyPr wrap="none">
            <a:spAutoFit/>
          </a:bodyPr>
          <a:lstStyle/>
          <a:p>
            <a:r>
              <a:rPr lang="zh-CN" altLang="en-US" dirty="0">
                <a:solidFill>
                  <a:srgbClr val="0000FF"/>
                </a:solidFill>
                <a:latin typeface="PingFang SC"/>
              </a:rPr>
              <a:t>特征选择的过程 </a:t>
            </a:r>
            <a:endParaRPr lang="zh-CN" altLang="en-US" dirty="0">
              <a:solidFill>
                <a:srgbClr val="0000FF"/>
              </a:solidFill>
            </a:endParaRPr>
          </a:p>
        </p:txBody>
      </p:sp>
      <p:sp>
        <p:nvSpPr>
          <p:cNvPr id="5" name="矩形 4"/>
          <p:cNvSpPr/>
          <p:nvPr/>
        </p:nvSpPr>
        <p:spPr>
          <a:xfrm>
            <a:off x="6744072" y="2838894"/>
            <a:ext cx="3797696" cy="2246769"/>
          </a:xfrm>
          <a:prstGeom prst="rect">
            <a:avLst/>
          </a:prstGeom>
          <a:ln>
            <a:solidFill>
              <a:srgbClr val="FF7A00"/>
            </a:solidFill>
          </a:ln>
        </p:spPr>
        <p:txBody>
          <a:bodyPr wrap="square">
            <a:spAutoFit/>
          </a:bodyPr>
          <a:lstStyle/>
          <a:p>
            <a:r>
              <a:rPr lang="zh-CN" altLang="en-US" sz="1400" dirty="0">
                <a:solidFill>
                  <a:srgbClr val="333333"/>
                </a:solidFill>
                <a:latin typeface="PingFang SC"/>
              </a:rPr>
              <a:t> </a:t>
            </a:r>
            <a:r>
              <a:rPr lang="en-US" altLang="zh-CN" sz="1400" dirty="0">
                <a:solidFill>
                  <a:srgbClr val="333333"/>
                </a:solidFill>
                <a:latin typeface="PingFang SC"/>
              </a:rPr>
              <a:t>(1) Generation Procedure</a:t>
            </a:r>
            <a:r>
              <a:rPr lang="zh-CN" altLang="en-US" sz="1400" dirty="0">
                <a:solidFill>
                  <a:srgbClr val="333333"/>
                </a:solidFill>
                <a:latin typeface="PingFang SC"/>
              </a:rPr>
              <a:t>：产生过程是搜索特征子集的过程，负责为评价函数提供特征子集。</a:t>
            </a:r>
            <a:r>
              <a:rPr lang="zh-CN" altLang="en-US" sz="1400" dirty="0"/>
              <a:t/>
            </a:r>
            <a:br>
              <a:rPr lang="zh-CN" altLang="en-US" sz="1400" dirty="0"/>
            </a:br>
            <a:r>
              <a:rPr lang="zh-CN" altLang="en-US" sz="1400" dirty="0">
                <a:solidFill>
                  <a:srgbClr val="333333"/>
                </a:solidFill>
                <a:latin typeface="PingFang SC"/>
              </a:rPr>
              <a:t> </a:t>
            </a:r>
            <a:r>
              <a:rPr lang="en-US" altLang="zh-CN" sz="1400" dirty="0">
                <a:solidFill>
                  <a:srgbClr val="333333"/>
                </a:solidFill>
                <a:latin typeface="PingFang SC"/>
              </a:rPr>
              <a:t>(2) Evaluation Function</a:t>
            </a:r>
            <a:r>
              <a:rPr lang="zh-CN" altLang="en-US" sz="1400" dirty="0">
                <a:solidFill>
                  <a:srgbClr val="333333"/>
                </a:solidFill>
                <a:latin typeface="PingFang SC"/>
              </a:rPr>
              <a:t>：评价函数是评价一个特征子集好坏程度的一个准则。</a:t>
            </a:r>
            <a:r>
              <a:rPr lang="zh-CN" altLang="en-US" sz="1400" dirty="0"/>
              <a:t/>
            </a:r>
            <a:br>
              <a:rPr lang="zh-CN" altLang="en-US" sz="1400" dirty="0"/>
            </a:br>
            <a:r>
              <a:rPr lang="zh-CN" altLang="en-US" sz="1400" dirty="0">
                <a:solidFill>
                  <a:srgbClr val="333333"/>
                </a:solidFill>
                <a:latin typeface="PingFang SC"/>
              </a:rPr>
              <a:t> </a:t>
            </a:r>
            <a:r>
              <a:rPr lang="en-US" altLang="zh-CN" sz="1400" dirty="0">
                <a:solidFill>
                  <a:srgbClr val="333333"/>
                </a:solidFill>
                <a:latin typeface="PingFang SC"/>
              </a:rPr>
              <a:t>(3) Stopping Criterion</a:t>
            </a:r>
            <a:r>
              <a:rPr lang="zh-CN" altLang="en-US" sz="1400" dirty="0">
                <a:solidFill>
                  <a:srgbClr val="333333"/>
                </a:solidFill>
                <a:latin typeface="PingFang SC"/>
              </a:rPr>
              <a:t>：停止准则是与评价函数相关的，一般是一个阈值，当评价函数值达到这个阈值后就可停止搜索。 </a:t>
            </a:r>
            <a:r>
              <a:rPr lang="zh-CN" altLang="en-US" sz="1400" dirty="0"/>
              <a:t/>
            </a:r>
            <a:br>
              <a:rPr lang="zh-CN" altLang="en-US" sz="1400" dirty="0"/>
            </a:br>
            <a:r>
              <a:rPr lang="zh-CN" altLang="en-US" sz="1400" dirty="0">
                <a:solidFill>
                  <a:srgbClr val="333333"/>
                </a:solidFill>
                <a:latin typeface="PingFang SC"/>
              </a:rPr>
              <a:t> </a:t>
            </a:r>
            <a:r>
              <a:rPr lang="en-US" altLang="zh-CN" sz="1400" dirty="0">
                <a:solidFill>
                  <a:srgbClr val="333333"/>
                </a:solidFill>
                <a:latin typeface="PingFang SC"/>
              </a:rPr>
              <a:t>(4) Validation Procedure</a:t>
            </a:r>
            <a:r>
              <a:rPr lang="zh-CN" altLang="en-US" sz="1400" dirty="0">
                <a:solidFill>
                  <a:srgbClr val="333333"/>
                </a:solidFill>
                <a:latin typeface="PingFang SC"/>
              </a:rPr>
              <a:t>：在验证数据集上验证选出来的特征子集的有效性。</a:t>
            </a:r>
            <a:endParaRPr lang="zh-CN" altLang="en-US" sz="1400" dirty="0"/>
          </a:p>
        </p:txBody>
      </p:sp>
      <p:sp>
        <p:nvSpPr>
          <p:cNvPr id="8" name="圆角矩形 7"/>
          <p:cNvSpPr/>
          <p:nvPr/>
        </p:nvSpPr>
        <p:spPr>
          <a:xfrm>
            <a:off x="13159584" y="3070374"/>
            <a:ext cx="204383" cy="479524"/>
          </a:xfrm>
          <a:prstGeom prst="roundRect">
            <a:avLst/>
          </a:prstGeom>
        </p:spPr>
        <p:txBody>
          <a:bodyPr wrap="none" rtlCol="0" anchor="ctr">
            <a:spAutoFit/>
          </a:bodyPr>
          <a:lstStyle/>
          <a:p>
            <a:pPr algn="ctr"/>
            <a:endParaRPr lang="zh-CN" altLang="en-US" sz="2400" kern="100" dirty="0">
              <a:ea typeface="宋体"/>
              <a:cs typeface="Times New Roman"/>
            </a:endParaRPr>
          </a:p>
        </p:txBody>
      </p:sp>
    </p:spTree>
    <p:extLst>
      <p:ext uri="{BB962C8B-B14F-4D97-AF65-F5344CB8AC3E}">
        <p14:creationId xmlns:p14="http://schemas.microsoft.com/office/powerpoint/2010/main" val="27875249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spcBef>
                <a:spcPts val="0"/>
              </a:spcBef>
              <a:buFont typeface="Wingdings" pitchFamily="2" charset="2"/>
              <a:buChar char="n"/>
            </a:pPr>
            <a:r>
              <a:rPr lang="zh-CN" altLang="en-US" sz="2400" b="1" dirty="0">
                <a:latin typeface="Times New Roman" panose="02020603050405020304" pitchFamily="18" charset="0"/>
                <a:ea typeface="宋体" pitchFamily="2" charset="-122"/>
                <a:cs typeface="Times New Roman" panose="02020603050405020304" pitchFamily="18" charset="0"/>
              </a:rPr>
              <a:t>是一种随机搜索算法（</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rPr>
              <a:t>Random Search</a:t>
            </a:r>
            <a:r>
              <a:rPr lang="zh-CN" altLang="en-US" sz="2400" b="1" dirty="0">
                <a:latin typeface="Times New Roman" panose="02020603050405020304" pitchFamily="18" charset="0"/>
                <a:ea typeface="宋体" pitchFamily="2" charset="-122"/>
                <a:cs typeface="Times New Roman" panose="02020603050405020304" pitchFamily="18" charset="0"/>
              </a:rPr>
              <a:t>）</a:t>
            </a:r>
          </a:p>
          <a:p>
            <a:pPr>
              <a:lnSpc>
                <a:spcPct val="150000"/>
              </a:lnSpc>
              <a:spcBef>
                <a:spcPts val="0"/>
              </a:spcBef>
              <a:buFont typeface="Wingdings" pitchFamily="2" charset="2"/>
              <a:buChar char="n"/>
            </a:pPr>
            <a:r>
              <a:rPr lang="zh-CN" altLang="en-US" sz="2400" b="1" dirty="0">
                <a:latin typeface="Times New Roman" panose="02020603050405020304" pitchFamily="18" charset="0"/>
                <a:ea typeface="宋体" pitchFamily="2" charset="-122"/>
                <a:cs typeface="Times New Roman" panose="02020603050405020304" pitchFamily="18" charset="0"/>
              </a:rPr>
              <a:t>模拟生物进化的现象 </a:t>
            </a:r>
            <a:r>
              <a:rPr lang="en-US" altLang="zh-CN" sz="2400" b="1" dirty="0">
                <a:latin typeface="Times New Roman" panose="02020603050405020304" pitchFamily="18" charset="0"/>
                <a:ea typeface="宋体" pitchFamily="2" charset="-122"/>
                <a:cs typeface="Times New Roman" panose="02020603050405020304" pitchFamily="18" charset="0"/>
              </a:rPr>
              <a:t>----</a:t>
            </a:r>
            <a:r>
              <a:rPr lang="zh-CN" altLang="en-US" sz="2400" b="1" dirty="0">
                <a:latin typeface="Times New Roman" panose="02020603050405020304" pitchFamily="18" charset="0"/>
                <a:ea typeface="宋体" pitchFamily="2" charset="-122"/>
                <a:cs typeface="Times New Roman" panose="02020603050405020304" pitchFamily="18" charset="0"/>
              </a:rPr>
              <a:t>进化计算</a:t>
            </a:r>
            <a:endParaRPr lang="en-US" altLang="zh-CN" sz="2400" b="1" dirty="0">
              <a:latin typeface="Times New Roman" panose="02020603050405020304" pitchFamily="18" charset="0"/>
              <a:ea typeface="宋体" pitchFamily="2" charset="-122"/>
              <a:cs typeface="Times New Roman" panose="02020603050405020304" pitchFamily="18" charset="0"/>
            </a:endParaRPr>
          </a:p>
          <a:p>
            <a:pPr>
              <a:lnSpc>
                <a:spcPct val="150000"/>
              </a:lnSpc>
              <a:spcBef>
                <a:spcPts val="0"/>
              </a:spcBef>
              <a:buFont typeface="Wingdings" pitchFamily="2" charset="2"/>
              <a:buChar char="n"/>
            </a:pPr>
            <a:r>
              <a:rPr lang="zh-CN" altLang="en-US" sz="2400" b="1" dirty="0">
                <a:latin typeface="Times New Roman" panose="02020603050405020304" pitchFamily="18" charset="0"/>
                <a:ea typeface="宋体" pitchFamily="2" charset="-122"/>
                <a:cs typeface="Times New Roman" panose="02020603050405020304" pitchFamily="18" charset="0"/>
              </a:rPr>
              <a:t>把优化问题比喻作在无数可能的重组和突变组合中发现适应性最强的组合的问题</a:t>
            </a:r>
            <a:endParaRPr lang="en-US" altLang="zh-CN" sz="2400" b="1" dirty="0">
              <a:latin typeface="Times New Roman" panose="02020603050405020304" pitchFamily="18" charset="0"/>
              <a:ea typeface="宋体" pitchFamily="2" charset="-122"/>
              <a:cs typeface="Times New Roman" panose="02020603050405020304" pitchFamily="18" charset="0"/>
            </a:endParaRPr>
          </a:p>
          <a:p>
            <a:pPr>
              <a:lnSpc>
                <a:spcPct val="150000"/>
              </a:lnSpc>
              <a:spcBef>
                <a:spcPts val="0"/>
              </a:spcBef>
              <a:buFont typeface="Wingdings" pitchFamily="2" charset="2"/>
              <a:buChar char="l"/>
            </a:pPr>
            <a:r>
              <a:rPr lang="zh-CN" altLang="en-US" sz="2400" b="1" dirty="0">
                <a:latin typeface="Times New Roman" panose="02020603050405020304" pitchFamily="18" charset="0"/>
                <a:ea typeface="宋体" pitchFamily="2" charset="-122"/>
                <a:cs typeface="Times New Roman" panose="02020603050405020304" pitchFamily="18" charset="0"/>
              </a:rPr>
              <a:t>用遗传算法进行特征选择（</a:t>
            </a:r>
            <a:r>
              <a:rPr lang="en-US" altLang="zh-CN" sz="2400" b="1" dirty="0">
                <a:latin typeface="Times New Roman" panose="02020603050405020304" pitchFamily="18" charset="0"/>
                <a:ea typeface="宋体" pitchFamily="2" charset="-122"/>
                <a:cs typeface="Times New Roman" panose="02020603050405020304" pitchFamily="18" charset="0"/>
              </a:rPr>
              <a:t>D</a:t>
            </a:r>
            <a:r>
              <a:rPr lang="zh-CN" altLang="en-US" sz="2400" b="1" dirty="0">
                <a:latin typeface="Times New Roman" panose="02020603050405020304" pitchFamily="18" charset="0"/>
                <a:ea typeface="宋体" pitchFamily="2" charset="-122"/>
                <a:cs typeface="Times New Roman" panose="02020603050405020304" pitchFamily="18" charset="0"/>
              </a:rPr>
              <a:t>个特征中选</a:t>
            </a:r>
            <a:r>
              <a:rPr lang="en-US" altLang="zh-CN" sz="2400" b="1" dirty="0">
                <a:latin typeface="Times New Roman" panose="02020603050405020304" pitchFamily="18" charset="0"/>
                <a:ea typeface="宋体" pitchFamily="2" charset="-122"/>
                <a:cs typeface="Times New Roman" panose="02020603050405020304" pitchFamily="18" charset="0"/>
              </a:rPr>
              <a:t>d</a:t>
            </a:r>
            <a:r>
              <a:rPr lang="zh-CN" altLang="en-US" sz="2400" b="1" dirty="0">
                <a:latin typeface="Times New Roman" panose="02020603050405020304" pitchFamily="18" charset="0"/>
                <a:ea typeface="宋体" pitchFamily="2" charset="-122"/>
                <a:cs typeface="Times New Roman" panose="02020603050405020304" pitchFamily="18" charset="0"/>
              </a:rPr>
              <a:t>个）</a:t>
            </a:r>
          </a:p>
          <a:p>
            <a:pPr>
              <a:lnSpc>
                <a:spcPct val="150000"/>
              </a:lnSpc>
              <a:spcBef>
                <a:spcPts val="0"/>
              </a:spcBef>
              <a:buFont typeface="Wingdings" pitchFamily="2" charset="2"/>
              <a:buChar char="l"/>
            </a:pPr>
            <a:r>
              <a:rPr lang="zh-CN" altLang="en-US" sz="2400" b="1" dirty="0">
                <a:latin typeface="Times New Roman" panose="02020603050405020304" pitchFamily="18" charset="0"/>
                <a:ea typeface="宋体" pitchFamily="2" charset="-122"/>
                <a:cs typeface="Times New Roman" panose="02020603050405020304" pitchFamily="18" charset="0"/>
              </a:rPr>
              <a:t>染色体（</a:t>
            </a:r>
            <a:r>
              <a:rPr lang="en-US" altLang="zh-CN" sz="2400" b="1" dirty="0">
                <a:latin typeface="Times New Roman" panose="02020603050405020304" pitchFamily="18" charset="0"/>
                <a:ea typeface="宋体" pitchFamily="2" charset="-122"/>
                <a:cs typeface="Times New Roman" panose="02020603050405020304" pitchFamily="18" charset="0"/>
              </a:rPr>
              <a:t>Chromosome</a:t>
            </a:r>
            <a:r>
              <a:rPr lang="zh-CN" altLang="en-US" sz="2400" b="1" dirty="0">
                <a:latin typeface="Times New Roman" panose="02020603050405020304" pitchFamily="18" charset="0"/>
                <a:ea typeface="宋体" pitchFamily="2" charset="-122"/>
                <a:cs typeface="Times New Roman" panose="02020603050405020304" pitchFamily="18" charset="0"/>
              </a:rPr>
              <a:t>）编码：</a:t>
            </a:r>
            <a:r>
              <a:rPr lang="en-US" altLang="zh-CN" sz="2000" b="1" i="1" dirty="0">
                <a:solidFill>
                  <a:srgbClr val="00B0F0"/>
                </a:solidFill>
                <a:latin typeface="Times New Roman" panose="02020603050405020304" pitchFamily="18" charset="0"/>
                <a:ea typeface="宋体" pitchFamily="2" charset="-122"/>
                <a:cs typeface="Times New Roman" panose="02020603050405020304" pitchFamily="18" charset="0"/>
              </a:rPr>
              <a:t>1</a:t>
            </a:r>
            <a:r>
              <a:rPr lang="zh-CN" altLang="en-US" sz="2000" b="1" i="1" dirty="0">
                <a:solidFill>
                  <a:srgbClr val="00B0F0"/>
                </a:solidFill>
                <a:latin typeface="Times New Roman" panose="02020603050405020304" pitchFamily="18" charset="0"/>
                <a:ea typeface="宋体" pitchFamily="2" charset="-122"/>
                <a:cs typeface="Times New Roman" panose="02020603050405020304" pitchFamily="18" charset="0"/>
              </a:rPr>
              <a:t>为选择的特征，</a:t>
            </a:r>
            <a:r>
              <a:rPr lang="en-US" altLang="zh-CN" sz="2000" b="1" i="1" dirty="0">
                <a:solidFill>
                  <a:srgbClr val="00B0F0"/>
                </a:solidFill>
                <a:latin typeface="Times New Roman" panose="02020603050405020304" pitchFamily="18" charset="0"/>
                <a:ea typeface="宋体" pitchFamily="2" charset="-122"/>
                <a:cs typeface="Times New Roman" panose="02020603050405020304" pitchFamily="18" charset="0"/>
              </a:rPr>
              <a:t>0</a:t>
            </a:r>
            <a:r>
              <a:rPr lang="zh-CN" altLang="en-US" sz="2000" b="1" i="1" dirty="0">
                <a:solidFill>
                  <a:srgbClr val="00B0F0"/>
                </a:solidFill>
                <a:latin typeface="Times New Roman" panose="02020603050405020304" pitchFamily="18" charset="0"/>
                <a:ea typeface="宋体" pitchFamily="2" charset="-122"/>
                <a:cs typeface="Times New Roman" panose="02020603050405020304" pitchFamily="18" charset="0"/>
              </a:rPr>
              <a:t>为剔除的</a:t>
            </a:r>
          </a:p>
          <a:p>
            <a:pPr marL="0" indent="0">
              <a:lnSpc>
                <a:spcPct val="150000"/>
              </a:lnSpc>
              <a:spcBef>
                <a:spcPts val="0"/>
              </a:spcBef>
              <a:buNone/>
            </a:pPr>
            <a:r>
              <a:rPr lang="zh-CN" altLang="en-US" sz="2400" b="1" dirty="0">
                <a:latin typeface="Times New Roman" panose="02020603050405020304" pitchFamily="18" charset="0"/>
                <a:ea typeface="宋体" pitchFamily="2" charset="-122"/>
                <a:cs typeface="Times New Roman" panose="02020603050405020304" pitchFamily="18" charset="0"/>
              </a:rPr>
              <a:t>   二值字符串</a:t>
            </a:r>
            <a:r>
              <a:rPr lang="en-US" altLang="zh-CN" sz="2400" b="1" dirty="0">
                <a:latin typeface="Times New Roman" panose="02020603050405020304" pitchFamily="18" charset="0"/>
                <a:ea typeface="宋体" pitchFamily="2" charset="-122"/>
                <a:cs typeface="Times New Roman" panose="02020603050405020304" pitchFamily="18" charset="0"/>
              </a:rPr>
              <a:t>m</a:t>
            </a:r>
            <a:r>
              <a:rPr lang="zh-CN" altLang="en-US" sz="2400" b="1" dirty="0">
                <a:latin typeface="Times New Roman" panose="02020603050405020304" pitchFamily="18" charset="0"/>
                <a:ea typeface="宋体" pitchFamily="2" charset="-122"/>
                <a:cs typeface="Times New Roman" panose="02020603050405020304" pitchFamily="18" charset="0"/>
              </a:rPr>
              <a:t>，如 </a:t>
            </a:r>
            <a:r>
              <a:rPr lang="en-US" altLang="zh-CN" sz="2400" b="1" dirty="0">
                <a:latin typeface="Times New Roman" pitchFamily="18" charset="0"/>
                <a:ea typeface="宋体" pitchFamily="2" charset="-122"/>
                <a:cs typeface="Times New Roman" pitchFamily="18" charset="0"/>
              </a:rPr>
              <a:t>( 0 1 0 0 1 … 0 1 1 0 1 0 1 )</a:t>
            </a:r>
            <a:r>
              <a:rPr lang="zh-CN" altLang="en-US" sz="2400" b="1" dirty="0">
                <a:latin typeface="Times New Roman" panose="02020603050405020304" pitchFamily="18" charset="0"/>
                <a:ea typeface="宋体" pitchFamily="2" charset="-122"/>
                <a:cs typeface="Times New Roman" panose="02020603050405020304" pitchFamily="18" charset="0"/>
              </a:rPr>
              <a:t>，共    种</a:t>
            </a:r>
          </a:p>
          <a:p>
            <a:pPr>
              <a:lnSpc>
                <a:spcPct val="150000"/>
              </a:lnSpc>
              <a:spcBef>
                <a:spcPts val="0"/>
              </a:spcBef>
              <a:buFont typeface="Wingdings" pitchFamily="2" charset="2"/>
              <a:buChar char="l"/>
            </a:pPr>
            <a:r>
              <a:rPr lang="zh-CN" altLang="en-US" sz="2400" b="1" dirty="0">
                <a:latin typeface="Times New Roman" panose="02020603050405020304" pitchFamily="18" charset="0"/>
                <a:ea typeface="宋体" pitchFamily="2" charset="-122"/>
                <a:cs typeface="Times New Roman" panose="02020603050405020304" pitchFamily="18" charset="0"/>
              </a:rPr>
              <a:t>适应度（</a:t>
            </a:r>
            <a:r>
              <a:rPr lang="en-US" altLang="zh-CN" sz="2400" dirty="0">
                <a:latin typeface="Times New Roman" pitchFamily="18" charset="0"/>
                <a:ea typeface="宋体" pitchFamily="2" charset="-122"/>
                <a:cs typeface="Times New Roman" pitchFamily="18" charset="0"/>
              </a:rPr>
              <a:t>fitness</a:t>
            </a:r>
            <a:r>
              <a:rPr lang="zh-CN" altLang="en-US" sz="2400" b="1" dirty="0">
                <a:latin typeface="Times New Roman" pitchFamily="18" charset="0"/>
                <a:ea typeface="宋体" pitchFamily="2" charset="-122"/>
                <a:cs typeface="Times New Roman" pitchFamily="18" charset="0"/>
              </a:rPr>
              <a:t>）函数 ：        如某种类别可分性判据</a:t>
            </a:r>
          </a:p>
          <a:p>
            <a:pPr>
              <a:lnSpc>
                <a:spcPct val="150000"/>
              </a:lnSpc>
              <a:spcBef>
                <a:spcPts val="0"/>
              </a:spcBef>
              <a:buFont typeface="Wingdings" pitchFamily="2" charset="2"/>
              <a:buChar char="l"/>
            </a:pPr>
            <a:r>
              <a:rPr lang="zh-CN" altLang="en-US" sz="2400" b="1" dirty="0">
                <a:latin typeface="Times New Roman" pitchFamily="18" charset="0"/>
                <a:ea typeface="宋体" pitchFamily="2" charset="-122"/>
                <a:cs typeface="Times New Roman" pitchFamily="18" charset="0"/>
              </a:rPr>
              <a:t>选择概率模型：</a:t>
            </a:r>
            <a:endParaRPr lang="en-US" altLang="zh-CN" sz="2400" b="1" dirty="0">
              <a:latin typeface="Times New Roman" panose="02020603050405020304" pitchFamily="18" charset="0"/>
              <a:ea typeface="宋体" pitchFamily="2" charset="-122"/>
              <a:cs typeface="Times New Roman" panose="02020603050405020304" pitchFamily="18" charset="0"/>
            </a:endParaRPr>
          </a:p>
          <a:p>
            <a:pPr>
              <a:lnSpc>
                <a:spcPct val="150000"/>
              </a:lnSpc>
              <a:spcBef>
                <a:spcPts val="0"/>
              </a:spcBef>
              <a:buFont typeface="Wingdings" pitchFamily="2" charset="2"/>
              <a:buChar char="l"/>
            </a:pPr>
            <a:r>
              <a:rPr lang="zh-CN" altLang="en-US" sz="2400" b="1" dirty="0">
                <a:latin typeface="Times New Roman" panose="02020603050405020304" pitchFamily="18" charset="0"/>
                <a:ea typeface="宋体" pitchFamily="2" charset="-122"/>
                <a:cs typeface="Times New Roman" panose="02020603050405020304" pitchFamily="18" charset="0"/>
              </a:rPr>
              <a:t>基本操作：</a:t>
            </a:r>
            <a:r>
              <a:rPr lang="zh-CN" altLang="en-US" sz="2400" dirty="0">
                <a:latin typeface="Times New Roman" panose="02020603050405020304" pitchFamily="18" charset="0"/>
                <a:cs typeface="Times New Roman" panose="02020603050405020304" pitchFamily="18" charset="0"/>
              </a:rPr>
              <a:t>遗传</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Genetic</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与变异</a:t>
            </a:r>
            <a:r>
              <a:rPr lang="en-US" altLang="zh-CN" sz="2400" i="1" dirty="0">
                <a:latin typeface="Times New Roman" panose="02020603050405020304" pitchFamily="18" charset="0"/>
                <a:cs typeface="Times New Roman" panose="02020603050405020304" pitchFamily="18" charset="0"/>
              </a:rPr>
              <a:t>(Mutation)</a:t>
            </a:r>
            <a:r>
              <a:rPr lang="zh-CN" altLang="en-US" sz="2400" b="1" dirty="0">
                <a:latin typeface="Times New Roman" panose="02020603050405020304" pitchFamily="18" charset="0"/>
                <a:ea typeface="宋体" pitchFamily="2" charset="-122"/>
                <a:cs typeface="Times New Roman" panose="02020603050405020304" pitchFamily="18" charset="0"/>
              </a:rPr>
              <a:t>，自然选择</a:t>
            </a:r>
          </a:p>
          <a:p>
            <a:pPr marL="0" indent="0">
              <a:lnSpc>
                <a:spcPct val="150000"/>
              </a:lnSpc>
              <a:spcBef>
                <a:spcPts val="0"/>
              </a:spcBef>
              <a:buNone/>
            </a:pPr>
            <a:endParaRPr lang="zh-CN" altLang="en-US" sz="2400" b="1" dirty="0">
              <a:latin typeface="Times New Roman" panose="02020603050405020304" pitchFamily="18" charset="0"/>
              <a:ea typeface="宋体" pitchFamily="2" charset="-122"/>
              <a:cs typeface="Times New Roman" panose="02020603050405020304" pitchFamily="18" charset="0"/>
            </a:endParaRPr>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50</a:t>
            </a:fld>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1876696769"/>
              </p:ext>
            </p:extLst>
          </p:nvPr>
        </p:nvGraphicFramePr>
        <p:xfrm>
          <a:off x="4079776" y="4468746"/>
          <a:ext cx="651612" cy="432048"/>
        </p:xfrm>
        <a:graphic>
          <a:graphicData uri="http://schemas.openxmlformats.org/presentationml/2006/ole">
            <mc:AlternateContent xmlns:mc="http://schemas.openxmlformats.org/markup-compatibility/2006">
              <mc:Choice xmlns:v="urn:schemas-microsoft-com:vml" Requires="v">
                <p:oleObj spid="_x0000_s305319" name="Equation" r:id="rId3" imgW="368140" imgH="203112" progId="Equation.DSMT4">
                  <p:embed/>
                </p:oleObj>
              </mc:Choice>
              <mc:Fallback>
                <p:oleObj name="Equation" r:id="rId3" imgW="368140" imgH="20311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776" y="4468746"/>
                        <a:ext cx="651612"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423035107"/>
              </p:ext>
            </p:extLst>
          </p:nvPr>
        </p:nvGraphicFramePr>
        <p:xfrm>
          <a:off x="3143672" y="5009079"/>
          <a:ext cx="1038972" cy="427812"/>
        </p:xfrm>
        <a:graphic>
          <a:graphicData uri="http://schemas.openxmlformats.org/presentationml/2006/ole">
            <mc:AlternateContent xmlns:mc="http://schemas.openxmlformats.org/markup-compatibility/2006">
              <mc:Choice xmlns:v="urn:schemas-microsoft-com:vml" Requires="v">
                <p:oleObj spid="_x0000_s305320" name="Equation" r:id="rId5" imgW="583947" imgH="203112" progId="Equation.DSMT4">
                  <p:embed/>
                </p:oleObj>
              </mc:Choice>
              <mc:Fallback>
                <p:oleObj name="Equation" r:id="rId5" imgW="583947" imgH="20311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672" y="5009079"/>
                        <a:ext cx="1038972" cy="427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1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069485674"/>
              </p:ext>
            </p:extLst>
          </p:nvPr>
        </p:nvGraphicFramePr>
        <p:xfrm>
          <a:off x="7176120" y="3933056"/>
          <a:ext cx="419704" cy="432048"/>
        </p:xfrm>
        <a:graphic>
          <a:graphicData uri="http://schemas.openxmlformats.org/presentationml/2006/ole">
            <mc:AlternateContent xmlns:mc="http://schemas.openxmlformats.org/markup-compatibility/2006">
              <mc:Choice xmlns:v="urn:schemas-microsoft-com:vml" Requires="v">
                <p:oleObj spid="_x0000_s305321" name="Equation" r:id="rId7" imgW="215806" imgH="228501" progId="Equation.DSMT4">
                  <p:embed/>
                </p:oleObj>
              </mc:Choice>
              <mc:Fallback>
                <p:oleObj name="Equation" r:id="rId7" imgW="215806" imgH="228501"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76120" y="3933056"/>
                        <a:ext cx="419704"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标题 1"/>
          <p:cNvSpPr>
            <a:spLocks noGrp="1"/>
          </p:cNvSpPr>
          <p:nvPr>
            <p:ph type="title"/>
          </p:nvPr>
        </p:nvSpPr>
        <p:spPr>
          <a:xfrm>
            <a:off x="1828800" y="152400"/>
            <a:ext cx="8001000" cy="540296"/>
          </a:xfrm>
          <a:solidFill>
            <a:schemeClr val="bg1"/>
          </a:solidFill>
        </p:spPr>
        <p:txBody>
          <a:bodyPr/>
          <a:lstStyle/>
          <a:p>
            <a:r>
              <a:rPr lang="en-US" altLang="zh-CN" sz="2800" dirty="0" smtClean="0"/>
              <a:t>5.4 </a:t>
            </a:r>
            <a:r>
              <a:rPr lang="zh-CN" altLang="en-US" sz="2800" dirty="0"/>
              <a:t>特征选择的遗传算法</a:t>
            </a:r>
            <a:r>
              <a:rPr lang="en-US" altLang="zh-CN" sz="2800" dirty="0"/>
              <a:t>(</a:t>
            </a:r>
            <a:r>
              <a:rPr lang="en-US" altLang="zh-CN" sz="2800" b="0" i="1" dirty="0">
                <a:latin typeface="Bahnschrift Condensed" panose="020B0502040204020203" pitchFamily="34" charset="0"/>
                <a:ea typeface="宋体" panose="02010600030101010101" pitchFamily="2" charset="-122"/>
              </a:rPr>
              <a:t>Genetic Algorithm</a:t>
            </a:r>
            <a:r>
              <a:rPr lang="en-US" altLang="zh-CN" sz="2800" dirty="0"/>
              <a:t>)</a:t>
            </a:r>
            <a:endParaRPr lang="zh-CN" altLang="en-US" sz="2800" dirty="0"/>
          </a:p>
        </p:txBody>
      </p:sp>
    </p:spTree>
    <p:extLst>
      <p:ext uri="{BB962C8B-B14F-4D97-AF65-F5344CB8AC3E}">
        <p14:creationId xmlns:p14="http://schemas.microsoft.com/office/powerpoint/2010/main" val="15733378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28800" y="1066800"/>
            <a:ext cx="8839200" cy="5334000"/>
          </a:xfrm>
        </p:spPr>
        <p:txBody>
          <a:bodyPr/>
          <a:lstStyle/>
          <a:p>
            <a:pPr>
              <a:lnSpc>
                <a:spcPct val="150000"/>
              </a:lnSpc>
              <a:spcBef>
                <a:spcPts val="0"/>
              </a:spcBef>
              <a:buFont typeface="Wingdings" pitchFamily="2" charset="2"/>
              <a:buChar char="l"/>
            </a:pPr>
            <a:r>
              <a:rPr lang="zh-CN" altLang="en-US" sz="2400" b="1" dirty="0">
                <a:latin typeface="宋体" pitchFamily="2" charset="-122"/>
                <a:ea typeface="宋体" pitchFamily="2" charset="-122"/>
              </a:rPr>
              <a:t>算法：</a:t>
            </a:r>
          </a:p>
          <a:p>
            <a:pPr marL="0" indent="0">
              <a:lnSpc>
                <a:spcPct val="150000"/>
              </a:lnSpc>
              <a:spcBef>
                <a:spcPts val="0"/>
              </a:spcBef>
              <a:buNone/>
            </a:pPr>
            <a:r>
              <a:rPr lang="en-US" altLang="zh-CN" sz="2400" b="1" dirty="0">
                <a:latin typeface="宋体" pitchFamily="2" charset="-122"/>
                <a:ea typeface="宋体" pitchFamily="2" charset="-122"/>
              </a:rPr>
              <a:t>1</a:t>
            </a:r>
            <a:r>
              <a:rPr lang="zh-CN" altLang="en-US" sz="2400" b="1" dirty="0">
                <a:latin typeface="宋体" pitchFamily="2" charset="-122"/>
                <a:ea typeface="宋体" pitchFamily="2" charset="-122"/>
              </a:rPr>
              <a:t>．初始化，</a:t>
            </a:r>
            <a:r>
              <a:rPr lang="en-US" altLang="zh-CN" sz="2400" b="1" dirty="0">
                <a:latin typeface="宋体" pitchFamily="2" charset="-122"/>
                <a:ea typeface="宋体" pitchFamily="2" charset="-122"/>
              </a:rPr>
              <a:t>t=0</a:t>
            </a:r>
            <a:r>
              <a:rPr lang="zh-CN" altLang="en-US" sz="2400" b="1" dirty="0">
                <a:latin typeface="宋体" pitchFamily="2" charset="-122"/>
                <a:ea typeface="宋体" pitchFamily="2" charset="-122"/>
              </a:rPr>
              <a:t>，随机地产生一个包含</a:t>
            </a:r>
            <a:r>
              <a:rPr lang="en-US" altLang="zh-CN" sz="2400" b="1" dirty="0">
                <a:latin typeface="Times New Roman" pitchFamily="18" charset="0"/>
                <a:ea typeface="宋体" pitchFamily="2" charset="-122"/>
                <a:cs typeface="Times New Roman" pitchFamily="18" charset="0"/>
              </a:rPr>
              <a:t>L</a:t>
            </a:r>
            <a:r>
              <a:rPr lang="zh-CN" altLang="en-US" sz="2400" b="1" dirty="0">
                <a:latin typeface="宋体" pitchFamily="2" charset="-122"/>
                <a:ea typeface="宋体" pitchFamily="2" charset="-122"/>
              </a:rPr>
              <a:t>个染色体的种群  </a:t>
            </a:r>
            <a:r>
              <a:rPr lang="en-US" altLang="zh-CN" sz="2400" b="1" dirty="0">
                <a:latin typeface="宋体" pitchFamily="2" charset="-122"/>
                <a:ea typeface="宋体" pitchFamily="2" charset="-122"/>
              </a:rPr>
              <a:t>   </a:t>
            </a:r>
            <a:r>
              <a:rPr lang="zh-CN" altLang="en-US" sz="2400" b="1" dirty="0">
                <a:latin typeface="宋体" pitchFamily="2" charset="-122"/>
                <a:ea typeface="宋体" pitchFamily="2" charset="-122"/>
              </a:rPr>
              <a:t>；</a:t>
            </a:r>
          </a:p>
          <a:p>
            <a:pPr marL="0" indent="0">
              <a:lnSpc>
                <a:spcPct val="150000"/>
              </a:lnSpc>
              <a:spcBef>
                <a:spcPts val="0"/>
              </a:spcBef>
              <a:buNone/>
            </a:pPr>
            <a:r>
              <a:rPr lang="en-US" altLang="zh-CN" sz="2400" b="1" dirty="0">
                <a:latin typeface="宋体" pitchFamily="2" charset="-122"/>
                <a:ea typeface="宋体" pitchFamily="2" charset="-122"/>
              </a:rPr>
              <a:t>2</a:t>
            </a:r>
            <a:r>
              <a:rPr lang="zh-CN" altLang="en-US" sz="2400" b="1" dirty="0">
                <a:latin typeface="宋体" pitchFamily="2" charset="-122"/>
                <a:ea typeface="宋体" pitchFamily="2" charset="-122"/>
              </a:rPr>
              <a:t>．计算当前种群  </a:t>
            </a:r>
            <a:r>
              <a:rPr lang="en-US" altLang="zh-CN" sz="2400" b="1" dirty="0">
                <a:latin typeface="宋体" pitchFamily="2" charset="-122"/>
                <a:ea typeface="宋体" pitchFamily="2" charset="-122"/>
              </a:rPr>
              <a:t>   </a:t>
            </a:r>
            <a:r>
              <a:rPr lang="zh-CN" altLang="en-US" sz="2400" b="1" dirty="0">
                <a:latin typeface="宋体" pitchFamily="2" charset="-122"/>
                <a:ea typeface="宋体" pitchFamily="2" charset="-122"/>
              </a:rPr>
              <a:t>中每一条染色体的适应度 </a:t>
            </a:r>
            <a:r>
              <a:rPr lang="en-US" altLang="zh-CN" sz="2400" b="1" dirty="0">
                <a:latin typeface="宋体" pitchFamily="2" charset="-122"/>
                <a:ea typeface="宋体" pitchFamily="2" charset="-122"/>
              </a:rPr>
              <a:t>    </a:t>
            </a:r>
            <a:r>
              <a:rPr lang="zh-CN" altLang="en-US" sz="2400" b="1" dirty="0">
                <a:latin typeface="宋体" pitchFamily="2" charset="-122"/>
                <a:ea typeface="宋体" pitchFamily="2" charset="-122"/>
              </a:rPr>
              <a:t>；</a:t>
            </a:r>
          </a:p>
          <a:p>
            <a:pPr marL="0" indent="0">
              <a:lnSpc>
                <a:spcPct val="150000"/>
              </a:lnSpc>
              <a:spcBef>
                <a:spcPts val="0"/>
              </a:spcBef>
              <a:buNone/>
            </a:pPr>
            <a:r>
              <a:rPr lang="en-US" altLang="zh-CN" sz="2400" b="1" dirty="0">
                <a:latin typeface="宋体" pitchFamily="2" charset="-122"/>
                <a:ea typeface="宋体" pitchFamily="2" charset="-122"/>
              </a:rPr>
              <a:t>3</a:t>
            </a:r>
            <a:r>
              <a:rPr lang="zh-CN" altLang="en-US" sz="2400" b="1" dirty="0">
                <a:latin typeface="宋体" pitchFamily="2" charset="-122"/>
                <a:ea typeface="宋体" pitchFamily="2" charset="-122"/>
              </a:rPr>
              <a:t>．按照选择概率       对种群中的染色体进行采样，由采样出的染色体</a:t>
            </a:r>
            <a:r>
              <a:rPr lang="zh-CN" altLang="en-US" sz="2400" b="1" dirty="0">
                <a:solidFill>
                  <a:srgbClr val="FF0000"/>
                </a:solidFill>
                <a:latin typeface="宋体" pitchFamily="2" charset="-122"/>
                <a:ea typeface="宋体" pitchFamily="2" charset="-122"/>
              </a:rPr>
              <a:t>繁殖</a:t>
            </a:r>
            <a:r>
              <a:rPr lang="zh-CN" altLang="en-US" sz="2400" b="1" dirty="0">
                <a:latin typeface="宋体" pitchFamily="2" charset="-122"/>
                <a:ea typeface="宋体" pitchFamily="2" charset="-122"/>
              </a:rPr>
              <a:t>下一代染色体，组成下一代的种群     </a:t>
            </a:r>
          </a:p>
          <a:p>
            <a:pPr marL="0" indent="0">
              <a:lnSpc>
                <a:spcPct val="150000"/>
              </a:lnSpc>
              <a:spcBef>
                <a:spcPts val="0"/>
              </a:spcBef>
              <a:buNone/>
            </a:pPr>
            <a:r>
              <a:rPr lang="en-US" altLang="zh-CN" sz="2400" b="1" dirty="0">
                <a:latin typeface="宋体" pitchFamily="2" charset="-122"/>
                <a:ea typeface="宋体" pitchFamily="2" charset="-122"/>
              </a:rPr>
              <a:t>4</a:t>
            </a:r>
            <a:r>
              <a:rPr lang="zh-CN" altLang="en-US" sz="2400" b="1" dirty="0">
                <a:latin typeface="宋体" pitchFamily="2" charset="-122"/>
                <a:ea typeface="宋体" pitchFamily="2" charset="-122"/>
              </a:rPr>
              <a:t>．回到</a:t>
            </a:r>
            <a:r>
              <a:rPr lang="en-US" altLang="zh-CN" sz="2400" b="1" dirty="0">
                <a:latin typeface="宋体" pitchFamily="2" charset="-122"/>
                <a:ea typeface="宋体" pitchFamily="2" charset="-122"/>
              </a:rPr>
              <a:t>2</a:t>
            </a:r>
            <a:r>
              <a:rPr lang="zh-CN" altLang="en-US" sz="2400" b="1" dirty="0">
                <a:latin typeface="宋体" pitchFamily="2" charset="-122"/>
                <a:ea typeface="宋体" pitchFamily="2" charset="-122"/>
              </a:rPr>
              <a:t>，直到达到终止条件，输出</a:t>
            </a:r>
            <a:r>
              <a:rPr lang="zh-CN" altLang="en-US" sz="2400" b="1" dirty="0">
                <a:solidFill>
                  <a:srgbClr val="FF0000"/>
                </a:solidFill>
                <a:latin typeface="宋体" pitchFamily="2" charset="-122"/>
                <a:ea typeface="宋体" pitchFamily="2" charset="-122"/>
              </a:rPr>
              <a:t>适应度最大</a:t>
            </a:r>
            <a:r>
              <a:rPr lang="zh-CN" altLang="en-US" sz="2400" b="1" dirty="0">
                <a:latin typeface="宋体" pitchFamily="2" charset="-122"/>
                <a:ea typeface="宋体" pitchFamily="2" charset="-122"/>
              </a:rPr>
              <a:t>的染色体作为找到的最优解。终止条件通常是某条染色体的适应度达到设定的阈值。</a:t>
            </a:r>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51</a:t>
            </a:fld>
            <a:endParaRPr lang="en-US" altLang="zh-CN" dirty="0"/>
          </a:p>
        </p:txBody>
      </p:sp>
      <p:graphicFrame>
        <p:nvGraphicFramePr>
          <p:cNvPr id="5" name="对象 4"/>
          <p:cNvGraphicFramePr>
            <a:graphicFrameLocks noChangeAspect="1"/>
          </p:cNvGraphicFramePr>
          <p:nvPr>
            <p:extLst/>
          </p:nvPr>
        </p:nvGraphicFramePr>
        <p:xfrm>
          <a:off x="9525024" y="1785926"/>
          <a:ext cx="622548" cy="389632"/>
        </p:xfrm>
        <a:graphic>
          <a:graphicData uri="http://schemas.openxmlformats.org/presentationml/2006/ole">
            <mc:AlternateContent xmlns:mc="http://schemas.openxmlformats.org/markup-compatibility/2006">
              <mc:Choice xmlns:v="urn:schemas-microsoft-com:vml" Requires="v">
                <p:oleObj spid="_x0000_s306448" name="Equation" r:id="rId3" imgW="380835" imgH="203112" progId="Equation.DSMT4">
                  <p:embed/>
                </p:oleObj>
              </mc:Choice>
              <mc:Fallback>
                <p:oleObj name="Equation" r:id="rId3" imgW="380835" imgH="20311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24" y="1785926"/>
                        <a:ext cx="622548" cy="389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nvPr>
        </p:nvGraphicFramePr>
        <p:xfrm>
          <a:off x="4310050" y="2326814"/>
          <a:ext cx="648642" cy="370652"/>
        </p:xfrm>
        <a:graphic>
          <a:graphicData uri="http://schemas.openxmlformats.org/presentationml/2006/ole">
            <mc:AlternateContent xmlns:mc="http://schemas.openxmlformats.org/markup-compatibility/2006">
              <mc:Choice xmlns:v="urn:schemas-microsoft-com:vml" Requires="v">
                <p:oleObj spid="_x0000_s306449" name="Equation" r:id="rId5" imgW="355292" imgH="203024" progId="Equation.DSMT4">
                  <p:embed/>
                </p:oleObj>
              </mc:Choice>
              <mc:Fallback>
                <p:oleObj name="Equation" r:id="rId5" imgW="355292" imgH="20302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0050" y="2326814"/>
                        <a:ext cx="648642" cy="3706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nvPr>
        </p:nvGraphicFramePr>
        <p:xfrm>
          <a:off x="8382017" y="2325406"/>
          <a:ext cx="765285" cy="422226"/>
        </p:xfrm>
        <a:graphic>
          <a:graphicData uri="http://schemas.openxmlformats.org/presentationml/2006/ole">
            <mc:AlternateContent xmlns:mc="http://schemas.openxmlformats.org/markup-compatibility/2006">
              <mc:Choice xmlns:v="urn:schemas-microsoft-com:vml" Requires="v">
                <p:oleObj spid="_x0000_s306450" name="Equation" r:id="rId7" imgW="368140" imgH="203112" progId="Equation.DSMT4">
                  <p:embed/>
                </p:oleObj>
              </mc:Choice>
              <mc:Fallback>
                <p:oleObj name="Equation" r:id="rId7" imgW="368140" imgH="203112"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17" y="2325406"/>
                        <a:ext cx="765285" cy="422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nvPr>
        </p:nvGraphicFramePr>
        <p:xfrm>
          <a:off x="4238612" y="2851442"/>
          <a:ext cx="985688" cy="434683"/>
        </p:xfrm>
        <a:graphic>
          <a:graphicData uri="http://schemas.openxmlformats.org/presentationml/2006/ole">
            <mc:AlternateContent xmlns:mc="http://schemas.openxmlformats.org/markup-compatibility/2006">
              <mc:Choice xmlns:v="urn:schemas-microsoft-com:vml" Requires="v">
                <p:oleObj spid="_x0000_s306451" name="Equation" r:id="rId9" imgW="583947" imgH="203112" progId="Equation.DSMT4">
                  <p:embed/>
                </p:oleObj>
              </mc:Choice>
              <mc:Fallback>
                <p:oleObj name="Equation" r:id="rId9" imgW="583947" imgH="203112"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38612" y="2851442"/>
                        <a:ext cx="985688" cy="4346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nvPr>
        </p:nvGraphicFramePr>
        <p:xfrm>
          <a:off x="8453454" y="3429000"/>
          <a:ext cx="936104" cy="435132"/>
        </p:xfrm>
        <a:graphic>
          <a:graphicData uri="http://schemas.openxmlformats.org/presentationml/2006/ole">
            <mc:AlternateContent xmlns:mc="http://schemas.openxmlformats.org/markup-compatibility/2006">
              <mc:Choice xmlns:v="urn:schemas-microsoft-com:vml" Requires="v">
                <p:oleObj spid="_x0000_s306452" name="Equation" r:id="rId11" imgW="545626" imgH="203024" progId="Equation.DSMT4">
                  <p:embed/>
                </p:oleObj>
              </mc:Choice>
              <mc:Fallback>
                <p:oleObj name="Equation" r:id="rId11" imgW="545626" imgH="203024"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53454" y="3429000"/>
                        <a:ext cx="936104" cy="4351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标题 1"/>
          <p:cNvSpPr>
            <a:spLocks noGrp="1"/>
          </p:cNvSpPr>
          <p:nvPr>
            <p:ph type="title"/>
          </p:nvPr>
        </p:nvSpPr>
        <p:spPr>
          <a:xfrm>
            <a:off x="1828800" y="152400"/>
            <a:ext cx="8001000" cy="540296"/>
          </a:xfrm>
          <a:solidFill>
            <a:schemeClr val="bg1"/>
          </a:solidFill>
        </p:spPr>
        <p:txBody>
          <a:bodyPr/>
          <a:lstStyle/>
          <a:p>
            <a:r>
              <a:rPr lang="en-US" altLang="zh-CN" sz="2800" dirty="0" smtClean="0"/>
              <a:t>5.4 </a:t>
            </a:r>
            <a:r>
              <a:rPr lang="zh-CN" altLang="en-US" sz="2800" dirty="0"/>
              <a:t>特征选择的遗传算法</a:t>
            </a:r>
            <a:r>
              <a:rPr lang="en-US" altLang="zh-CN" sz="2800" dirty="0"/>
              <a:t>(</a:t>
            </a:r>
            <a:r>
              <a:rPr lang="en-US" altLang="zh-CN" sz="2800" b="0" i="1" dirty="0">
                <a:latin typeface="Bahnschrift Condensed" panose="020B0502040204020203" pitchFamily="34" charset="0"/>
                <a:ea typeface="宋体" panose="02010600030101010101" pitchFamily="2" charset="-122"/>
              </a:rPr>
              <a:t>Genetic Algorithm</a:t>
            </a:r>
            <a:r>
              <a:rPr lang="en-US" altLang="zh-CN" sz="2800" dirty="0"/>
              <a:t>)</a:t>
            </a:r>
            <a:endParaRPr lang="zh-CN" altLang="en-US" sz="2800" dirty="0"/>
          </a:p>
        </p:txBody>
      </p:sp>
    </p:spTree>
    <p:extLst>
      <p:ext uri="{BB962C8B-B14F-4D97-AF65-F5344CB8AC3E}">
        <p14:creationId xmlns:p14="http://schemas.microsoft.com/office/powerpoint/2010/main" val="15375474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03512" y="894046"/>
            <a:ext cx="8839200" cy="5334000"/>
          </a:xfrm>
        </p:spPr>
        <p:txBody>
          <a:bodyPr/>
          <a:lstStyle/>
          <a:p>
            <a:r>
              <a:rPr lang="zh-CN" altLang="zh-CN" sz="2400" b="1" dirty="0">
                <a:latin typeface="宋体" panose="02010600030101010101" pitchFamily="2" charset="-122"/>
                <a:ea typeface="宋体" panose="02010600030101010101" pitchFamily="2" charset="-122"/>
              </a:rPr>
              <a:t>改进的遗传算法</a:t>
            </a:r>
            <a:r>
              <a:rPr lang="en-US" altLang="zh-CN" sz="2400" b="1" dirty="0">
                <a:latin typeface="宋体" panose="02010600030101010101" pitchFamily="2" charset="-122"/>
                <a:ea typeface="宋体" panose="02010600030101010101" pitchFamily="2" charset="-122"/>
              </a:rPr>
              <a:t>(</a:t>
            </a:r>
            <a:r>
              <a:rPr lang="zh-CN" altLang="zh-CN" sz="2400" b="1" i="1" dirty="0">
                <a:latin typeface="宋体" panose="02010600030101010101" pitchFamily="2" charset="-122"/>
                <a:ea typeface="宋体" panose="02010600030101010101" pitchFamily="2" charset="-122"/>
              </a:rPr>
              <a:t>【杜卓明，冯静】改进遗传算法和支持向量机的特征选择算法</a:t>
            </a:r>
            <a:r>
              <a:rPr lang="zh-CN" altLang="en-US" sz="2400" b="1" dirty="0">
                <a:latin typeface="宋体" panose="02010600030101010101" pitchFamily="2" charset="-122"/>
                <a:ea typeface="宋体" panose="02010600030101010101" pitchFamily="2" charset="-122"/>
              </a:rPr>
              <a:t>）</a:t>
            </a:r>
            <a:endParaRPr lang="zh-CN" altLang="zh-CN" sz="2400" b="1" dirty="0">
              <a:latin typeface="宋体" panose="02010600030101010101" pitchFamily="2" charset="-122"/>
              <a:ea typeface="宋体" panose="02010600030101010101" pitchFamily="2" charset="-122"/>
            </a:endParaRPr>
          </a:p>
          <a:p>
            <a:pPr>
              <a:buNone/>
            </a:pPr>
            <a:r>
              <a:rPr lang="en-US" altLang="zh-CN" sz="2400" b="1" dirty="0">
                <a:latin typeface="宋体" panose="02010600030101010101" pitchFamily="2" charset="-122"/>
                <a:ea typeface="宋体" panose="02010600030101010101" pitchFamily="2" charset="-122"/>
              </a:rPr>
              <a:t>    </a:t>
            </a:r>
            <a:r>
              <a:rPr lang="zh-CN" altLang="zh-CN" sz="2400" b="1" dirty="0">
                <a:latin typeface="宋体" panose="02010600030101010101" pitchFamily="2" charset="-122"/>
                <a:ea typeface="宋体" panose="02010600030101010101" pitchFamily="2" charset="-122"/>
              </a:rPr>
              <a:t>一个完整的遗传算法主要包括几个步骤：基因编码，种群初始化，选择操作，交叉操作，变异操作，结束条件判断等。</a:t>
            </a:r>
            <a:endParaRPr lang="en-US" altLang="zh-CN" sz="2400" b="1" dirty="0">
              <a:latin typeface="宋体" panose="02010600030101010101" pitchFamily="2" charset="-122"/>
              <a:ea typeface="宋体" panose="02010600030101010101" pitchFamily="2" charset="-122"/>
            </a:endParaRPr>
          </a:p>
          <a:p>
            <a:r>
              <a:rPr lang="zh-CN" altLang="zh-CN" sz="2400" b="1" dirty="0">
                <a:solidFill>
                  <a:srgbClr val="00B0F0"/>
                </a:solidFill>
                <a:latin typeface="宋体" panose="02010600030101010101" pitchFamily="2" charset="-122"/>
                <a:ea typeface="宋体" panose="02010600030101010101" pitchFamily="2" charset="-122"/>
              </a:rPr>
              <a:t>基因编码</a:t>
            </a:r>
            <a:r>
              <a:rPr lang="en-US" altLang="zh-CN" sz="2400" b="1" dirty="0">
                <a:solidFill>
                  <a:srgbClr val="00B0F0"/>
                </a:solidFill>
                <a:latin typeface="宋体" panose="02010600030101010101" pitchFamily="2" charset="-122"/>
                <a:ea typeface="宋体" panose="02010600030101010101" pitchFamily="2" charset="-122"/>
              </a:rPr>
              <a:t>(coding)</a:t>
            </a:r>
            <a:endParaRPr lang="zh-CN" altLang="zh-CN" sz="2400" b="1" dirty="0">
              <a:solidFill>
                <a:srgbClr val="00B0F0"/>
              </a:solidFill>
              <a:latin typeface="宋体" panose="02010600030101010101" pitchFamily="2" charset="-122"/>
              <a:ea typeface="宋体" panose="02010600030101010101" pitchFamily="2" charset="-122"/>
            </a:endParaRPr>
          </a:p>
          <a:p>
            <a:pPr>
              <a:buNone/>
            </a:pPr>
            <a:r>
              <a:rPr lang="en-US" altLang="zh-CN" sz="2400" b="1" dirty="0">
                <a:latin typeface="宋体" panose="02010600030101010101" pitchFamily="2" charset="-122"/>
                <a:ea typeface="宋体" panose="02010600030101010101" pitchFamily="2" charset="-122"/>
              </a:rPr>
              <a:t>    </a:t>
            </a:r>
            <a:r>
              <a:rPr lang="zh-CN" altLang="zh-CN" sz="2400" b="1" dirty="0">
                <a:latin typeface="宋体" panose="02010600030101010101" pitchFamily="2" charset="-122"/>
                <a:ea typeface="宋体" panose="02010600030101010101" pitchFamily="2" charset="-122"/>
              </a:rPr>
              <a:t>将选择的特征组合用一个</a:t>
            </a:r>
            <a:r>
              <a:rPr lang="en-US" altLang="zh-CN" sz="2400" b="1" dirty="0">
                <a:latin typeface="宋体" panose="02010600030101010101" pitchFamily="2" charset="-122"/>
                <a:ea typeface="宋体" panose="02010600030101010101" pitchFamily="2" charset="-122"/>
              </a:rPr>
              <a:t>{0</a:t>
            </a:r>
            <a:r>
              <a:rPr lang="zh-CN" altLang="zh-CN"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a:t>
            </a:r>
            <a:r>
              <a:rPr lang="zh-CN" altLang="zh-CN" sz="2400" b="1" dirty="0">
                <a:latin typeface="宋体" panose="02010600030101010101" pitchFamily="2" charset="-122"/>
                <a:ea typeface="宋体" panose="02010600030101010101" pitchFamily="2" charset="-122"/>
              </a:rPr>
              <a:t>二进制串表示，</a:t>
            </a:r>
            <a:r>
              <a:rPr lang="en-US" altLang="zh-CN" sz="2400" b="1" dirty="0">
                <a:latin typeface="宋体" panose="02010600030101010101" pitchFamily="2" charset="-122"/>
                <a:ea typeface="宋体" panose="02010600030101010101" pitchFamily="2" charset="-122"/>
              </a:rPr>
              <a:t>0</a:t>
            </a:r>
            <a:r>
              <a:rPr lang="zh-CN" altLang="zh-CN" sz="2400" b="1" dirty="0">
                <a:latin typeface="宋体" panose="02010600030101010101" pitchFamily="2" charset="-122"/>
                <a:ea typeface="宋体" panose="02010600030101010101" pitchFamily="2" charset="-122"/>
              </a:rPr>
              <a:t>表示不选择对应的特征，</a:t>
            </a:r>
            <a:r>
              <a:rPr lang="en-US" altLang="zh-CN" sz="2400" b="1" dirty="0">
                <a:latin typeface="宋体" panose="02010600030101010101" pitchFamily="2" charset="-122"/>
                <a:ea typeface="宋体" panose="02010600030101010101" pitchFamily="2" charset="-122"/>
              </a:rPr>
              <a:t>1</a:t>
            </a:r>
            <a:r>
              <a:rPr lang="zh-CN" altLang="zh-CN" sz="2400" b="1" dirty="0">
                <a:latin typeface="宋体" panose="02010600030101010101" pitchFamily="2" charset="-122"/>
                <a:ea typeface="宋体" panose="02010600030101010101" pitchFamily="2" charset="-122"/>
              </a:rPr>
              <a:t>表示选择对应的特征。对惩罚参数</a:t>
            </a:r>
            <a:r>
              <a:rPr lang="en-US" altLang="zh-CN" sz="2400" b="1" dirty="0">
                <a:latin typeface="宋体" panose="02010600030101010101" pitchFamily="2" charset="-122"/>
                <a:ea typeface="宋体" panose="02010600030101010101" pitchFamily="2" charset="-122"/>
              </a:rPr>
              <a:t>C</a:t>
            </a:r>
            <a:r>
              <a:rPr lang="zh-CN" altLang="zh-CN" sz="2400" b="1" dirty="0">
                <a:latin typeface="宋体" panose="02010600030101010101" pitchFamily="2" charset="-122"/>
                <a:ea typeface="宋体" panose="02010600030101010101" pitchFamily="2" charset="-122"/>
              </a:rPr>
              <a:t>和核参数</a:t>
            </a:r>
            <a:r>
              <a:rPr lang="en-US" altLang="zh-CN" sz="2400" b="1" dirty="0">
                <a:latin typeface="宋体" panose="02010600030101010101" pitchFamily="2" charset="-122"/>
                <a:ea typeface="宋体" panose="02010600030101010101" pitchFamily="2" charset="-122"/>
              </a:rPr>
              <a:t>σ</a:t>
            </a:r>
            <a:r>
              <a:rPr lang="zh-CN" altLang="zh-CN" sz="2400" b="1" dirty="0">
                <a:latin typeface="宋体" panose="02010600030101010101" pitchFamily="2" charset="-122"/>
                <a:ea typeface="宋体" panose="02010600030101010101" pitchFamily="2" charset="-122"/>
              </a:rPr>
              <a:t>也采用二进制编码，根据范围和精度计算所需要的二进制串长度分别为</a:t>
            </a:r>
            <a:r>
              <a:rPr lang="en-US" altLang="zh-CN" sz="2400" b="1" dirty="0" err="1">
                <a:latin typeface="宋体" panose="02010600030101010101" pitchFamily="2" charset="-122"/>
                <a:ea typeface="宋体" panose="02010600030101010101" pitchFamily="2" charset="-122"/>
              </a:rPr>
              <a:t>l</a:t>
            </a:r>
            <a:r>
              <a:rPr lang="en-US" altLang="zh-CN" sz="2400" b="1" baseline="-25000" dirty="0" err="1">
                <a:latin typeface="宋体" panose="02010600030101010101" pitchFamily="2" charset="-122"/>
                <a:ea typeface="宋体" panose="02010600030101010101" pitchFamily="2" charset="-122"/>
              </a:rPr>
              <a:t>c</a:t>
            </a:r>
            <a:r>
              <a:rPr lang="en-US" altLang="zh-CN" sz="2400" b="1" dirty="0" err="1">
                <a:latin typeface="宋体" panose="02010600030101010101" pitchFamily="2" charset="-122"/>
                <a:ea typeface="宋体" panose="02010600030101010101" pitchFamily="2" charset="-122"/>
              </a:rPr>
              <a:t>,l</a:t>
            </a:r>
            <a:r>
              <a:rPr lang="en-US" altLang="zh-CN" sz="2400" b="1" baseline="-25000" dirty="0" err="1">
                <a:latin typeface="宋体" panose="02010600030101010101" pitchFamily="2" charset="-122"/>
                <a:ea typeface="宋体" panose="02010600030101010101" pitchFamily="2" charset="-122"/>
              </a:rPr>
              <a:t>σ</a:t>
            </a:r>
            <a:r>
              <a:rPr lang="zh-CN" altLang="zh-CN" sz="2400" b="1" dirty="0">
                <a:latin typeface="宋体" panose="02010600030101010101" pitchFamily="2" charset="-122"/>
                <a:ea typeface="宋体" panose="02010600030101010101" pitchFamily="2" charset="-122"/>
              </a:rPr>
              <a:t>。</a:t>
            </a:r>
          </a:p>
          <a:p>
            <a:r>
              <a:rPr lang="zh-CN" altLang="zh-CN" sz="2400" b="1" dirty="0">
                <a:solidFill>
                  <a:srgbClr val="00B0F0"/>
                </a:solidFill>
                <a:latin typeface="宋体" panose="02010600030101010101" pitchFamily="2" charset="-122"/>
                <a:ea typeface="宋体" panose="02010600030101010101" pitchFamily="2" charset="-122"/>
              </a:rPr>
              <a:t>种群</a:t>
            </a:r>
            <a:r>
              <a:rPr lang="zh-CN" altLang="zh-CN"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初始化</a:t>
            </a:r>
            <a:r>
              <a:rPr lang="en-US" altLang="zh-CN" sz="24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(population initialization)</a:t>
            </a:r>
            <a:endParaRPr lang="zh-CN" altLang="zh-CN" sz="24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p>
            <a:pPr>
              <a:buNone/>
            </a:pPr>
            <a:r>
              <a:rPr lang="en-US" altLang="zh-CN" sz="2400" b="1" dirty="0">
                <a:latin typeface="宋体" panose="02010600030101010101" pitchFamily="2" charset="-122"/>
                <a:ea typeface="宋体" panose="02010600030101010101" pitchFamily="2" charset="-122"/>
              </a:rPr>
              <a:t>    </a:t>
            </a:r>
            <a:r>
              <a:rPr lang="zh-CN" altLang="zh-CN" sz="2400" b="1" dirty="0">
                <a:latin typeface="宋体" panose="02010600030101010101" pitchFamily="2" charset="-122"/>
                <a:ea typeface="宋体" panose="02010600030101010101" pitchFamily="2" charset="-122"/>
              </a:rPr>
              <a:t>以</a:t>
            </a:r>
            <a:r>
              <a:rPr lang="en-US" altLang="zh-CN" sz="2400" b="1" dirty="0">
                <a:latin typeface="宋体" panose="02010600030101010101" pitchFamily="2" charset="-122"/>
                <a:ea typeface="宋体" panose="02010600030101010101" pitchFamily="2" charset="-122"/>
              </a:rPr>
              <a:t>a</a:t>
            </a:r>
            <a:r>
              <a:rPr lang="zh-CN" altLang="zh-CN" sz="2400" b="1" dirty="0">
                <a:latin typeface="宋体" panose="02010600030101010101" pitchFamily="2" charset="-122"/>
                <a:ea typeface="宋体" panose="02010600030101010101" pitchFamily="2" charset="-122"/>
              </a:rPr>
              <a:t>个特征中选取</a:t>
            </a:r>
            <a:r>
              <a:rPr lang="en-US" altLang="zh-CN" sz="2400" b="1" dirty="0">
                <a:latin typeface="宋体" panose="02010600030101010101" pitchFamily="2" charset="-122"/>
                <a:ea typeface="宋体" panose="02010600030101010101" pitchFamily="2" charset="-122"/>
              </a:rPr>
              <a:t>b</a:t>
            </a:r>
            <a:r>
              <a:rPr lang="zh-CN" altLang="zh-CN" sz="2400" b="1" dirty="0">
                <a:latin typeface="宋体" panose="02010600030101010101" pitchFamily="2" charset="-122"/>
                <a:ea typeface="宋体" panose="02010600030101010101" pitchFamily="2" charset="-122"/>
              </a:rPr>
              <a:t>个特征为例，确保在前</a:t>
            </a:r>
            <a:r>
              <a:rPr lang="en-US" altLang="zh-CN" sz="2400" b="1" dirty="0">
                <a:latin typeface="宋体" panose="02010600030101010101" pitchFamily="2" charset="-122"/>
                <a:ea typeface="宋体" panose="02010600030101010101" pitchFamily="2" charset="-122"/>
              </a:rPr>
              <a:t>a</a:t>
            </a:r>
            <a:r>
              <a:rPr lang="zh-CN" altLang="zh-CN" sz="2400" b="1" dirty="0">
                <a:latin typeface="宋体" panose="02010600030101010101" pitchFamily="2" charset="-122"/>
                <a:ea typeface="宋体" panose="02010600030101010101" pitchFamily="2" charset="-122"/>
              </a:rPr>
              <a:t>位二进制串中</a:t>
            </a:r>
            <a:r>
              <a:rPr lang="en-US" altLang="zh-CN" sz="2400" b="1" dirty="0">
                <a:latin typeface="宋体" panose="02010600030101010101" pitchFamily="2" charset="-122"/>
                <a:ea typeface="宋体" panose="02010600030101010101" pitchFamily="2" charset="-122"/>
              </a:rPr>
              <a:t>1</a:t>
            </a:r>
            <a:r>
              <a:rPr lang="zh-CN" altLang="zh-CN" sz="2400" b="1" dirty="0">
                <a:latin typeface="宋体" panose="02010600030101010101" pitchFamily="2" charset="-122"/>
                <a:ea typeface="宋体" panose="02010600030101010101" pitchFamily="2" charset="-122"/>
              </a:rPr>
              <a:t>出现的概率一定是</a:t>
            </a:r>
            <a:r>
              <a:rPr lang="en-US" altLang="zh-CN" sz="2400" b="1" dirty="0">
                <a:latin typeface="宋体" panose="02010600030101010101" pitchFamily="2" charset="-122"/>
                <a:ea typeface="宋体" panose="02010600030101010101" pitchFamily="2" charset="-122"/>
              </a:rPr>
              <a:t>b/a</a:t>
            </a:r>
            <a:r>
              <a:rPr lang="zh-CN" altLang="zh-CN" sz="2400" b="1" dirty="0">
                <a:latin typeface="宋体" panose="02010600030101010101" pitchFamily="2" charset="-122"/>
                <a:ea typeface="宋体" panose="02010600030101010101" pitchFamily="2" charset="-122"/>
              </a:rPr>
              <a:t>，两个参数部分的二进制码随机生成，</a:t>
            </a:r>
            <a:r>
              <a:rPr lang="zh-CN" altLang="en-US" sz="2400" b="1" dirty="0">
                <a:latin typeface="宋体" panose="02010600030101010101" pitchFamily="2" charset="-122"/>
                <a:ea typeface="宋体" panose="02010600030101010101" pitchFamily="2" charset="-122"/>
              </a:rPr>
              <a:t>染色体</a:t>
            </a:r>
            <a:r>
              <a:rPr lang="zh-CN" altLang="zh-CN" sz="2400" b="1" dirty="0">
                <a:latin typeface="宋体" panose="02010600030101010101" pitchFamily="2" charset="-122"/>
                <a:ea typeface="宋体" panose="02010600030101010101" pitchFamily="2" charset="-122"/>
              </a:rPr>
              <a:t>二进制长度为</a:t>
            </a:r>
            <a:r>
              <a:rPr lang="en-US" altLang="zh-CN" sz="2400" b="1" dirty="0" err="1">
                <a:latin typeface="宋体" panose="02010600030101010101" pitchFamily="2" charset="-122"/>
                <a:ea typeface="宋体" panose="02010600030101010101" pitchFamily="2" charset="-122"/>
              </a:rPr>
              <a:t>l</a:t>
            </a:r>
            <a:r>
              <a:rPr lang="en-US" altLang="zh-CN" sz="2400" b="1" baseline="-25000" dirty="0" err="1">
                <a:latin typeface="宋体" panose="02010600030101010101" pitchFamily="2" charset="-122"/>
                <a:ea typeface="宋体" panose="02010600030101010101" pitchFamily="2" charset="-122"/>
              </a:rPr>
              <a:t>a</a:t>
            </a:r>
            <a:r>
              <a:rPr lang="en-US" altLang="zh-CN" sz="2400" b="1" dirty="0" err="1">
                <a:latin typeface="宋体" panose="02010600030101010101" pitchFamily="2" charset="-122"/>
                <a:ea typeface="宋体" panose="02010600030101010101" pitchFamily="2" charset="-122"/>
              </a:rPr>
              <a:t>+l</a:t>
            </a:r>
            <a:r>
              <a:rPr lang="en-US" altLang="zh-CN" sz="2400" b="1" baseline="-25000" dirty="0" err="1">
                <a:latin typeface="宋体" panose="02010600030101010101" pitchFamily="2" charset="-122"/>
                <a:ea typeface="宋体" panose="02010600030101010101" pitchFamily="2" charset="-122"/>
              </a:rPr>
              <a:t>c</a:t>
            </a:r>
            <a:r>
              <a:rPr lang="en-US" altLang="zh-CN" sz="2400" b="1" dirty="0" err="1">
                <a:latin typeface="宋体" panose="02010600030101010101" pitchFamily="2" charset="-122"/>
                <a:ea typeface="宋体" panose="02010600030101010101" pitchFamily="2" charset="-122"/>
              </a:rPr>
              <a:t>+l</a:t>
            </a:r>
            <a:r>
              <a:rPr lang="en-US" altLang="zh-CN" sz="2400" b="1" baseline="-25000" dirty="0" err="1">
                <a:latin typeface="宋体" panose="02010600030101010101" pitchFamily="2" charset="-122"/>
                <a:ea typeface="宋体" panose="02010600030101010101" pitchFamily="2" charset="-122"/>
              </a:rPr>
              <a:t>σ</a:t>
            </a:r>
            <a:r>
              <a:rPr lang="zh-CN" altLang="zh-CN" sz="2400" b="1" dirty="0">
                <a:latin typeface="宋体" panose="02010600030101010101" pitchFamily="2" charset="-122"/>
                <a:ea typeface="宋体" panose="02010600030101010101" pitchFamily="2" charset="-122"/>
              </a:rPr>
              <a:t>；然后以一定的种群规模进行种群初始化。</a:t>
            </a:r>
          </a:p>
          <a:p>
            <a:pPr>
              <a:buNone/>
            </a:pPr>
            <a:endParaRPr lang="zh-CN" altLang="en-US" sz="2400" b="1"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52</a:t>
            </a:fld>
            <a:endParaRPr lang="en-US" altLang="zh-CN" dirty="0"/>
          </a:p>
        </p:txBody>
      </p:sp>
      <p:sp>
        <p:nvSpPr>
          <p:cNvPr id="8" name="标题 1"/>
          <p:cNvSpPr>
            <a:spLocks noGrp="1"/>
          </p:cNvSpPr>
          <p:nvPr>
            <p:ph type="title"/>
          </p:nvPr>
        </p:nvSpPr>
        <p:spPr>
          <a:xfrm>
            <a:off x="1828800" y="152400"/>
            <a:ext cx="8001000" cy="540296"/>
          </a:xfrm>
          <a:solidFill>
            <a:schemeClr val="bg1"/>
          </a:solidFill>
        </p:spPr>
        <p:txBody>
          <a:bodyPr/>
          <a:lstStyle/>
          <a:p>
            <a:r>
              <a:rPr lang="en-US" altLang="zh-CN" sz="2800" dirty="0" smtClean="0"/>
              <a:t>5.4 </a:t>
            </a:r>
            <a:r>
              <a:rPr lang="zh-CN" altLang="en-US" sz="2800" dirty="0"/>
              <a:t>特征选择的遗传算法</a:t>
            </a:r>
            <a:r>
              <a:rPr lang="en-US" altLang="zh-CN" sz="2800" dirty="0"/>
              <a:t>(</a:t>
            </a:r>
            <a:r>
              <a:rPr lang="en-US" altLang="zh-CN" sz="2800" b="0" i="1" dirty="0">
                <a:latin typeface="Bahnschrift Condensed" panose="020B0502040204020203" pitchFamily="34" charset="0"/>
                <a:ea typeface="宋体" panose="02010600030101010101" pitchFamily="2" charset="-122"/>
              </a:rPr>
              <a:t>Genetic Algorithm</a:t>
            </a:r>
            <a:r>
              <a:rPr lang="en-US" altLang="zh-CN" sz="2800" dirty="0"/>
              <a:t>)</a:t>
            </a:r>
            <a:endParaRPr lang="zh-CN" altLang="en-US" sz="2800" dirty="0"/>
          </a:p>
        </p:txBody>
      </p:sp>
    </p:spTree>
    <p:extLst>
      <p:ext uri="{BB962C8B-B14F-4D97-AF65-F5344CB8AC3E}">
        <p14:creationId xmlns:p14="http://schemas.microsoft.com/office/powerpoint/2010/main" val="31992762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0" y="908720"/>
            <a:ext cx="8839200" cy="5791200"/>
          </a:xfrm>
        </p:spPr>
        <p:txBody>
          <a:bodyPr/>
          <a:lstStyle/>
          <a:p>
            <a:r>
              <a:rPr lang="zh-CN" altLang="zh-CN" sz="2400" b="1" dirty="0">
                <a:solidFill>
                  <a:srgbClr val="00B0F0"/>
                </a:solidFill>
                <a:latin typeface="宋体" panose="02010600030101010101" pitchFamily="2" charset="-122"/>
                <a:ea typeface="宋体" panose="02010600030101010101" pitchFamily="2" charset="-122"/>
              </a:rPr>
              <a:t>选择</a:t>
            </a:r>
            <a:r>
              <a:rPr lang="zh-CN" altLang="zh-CN" sz="2400" b="1"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操作</a:t>
            </a:r>
            <a:r>
              <a:rPr lang="en-US" altLang="zh-CN" sz="24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(selection)</a:t>
            </a:r>
            <a:endParaRPr lang="zh-CN" altLang="zh-CN" sz="240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p>
            <a:pPr>
              <a:buNone/>
            </a:pPr>
            <a:r>
              <a:rPr lang="en-US" altLang="zh-CN" sz="2400" b="1" dirty="0">
                <a:latin typeface="宋体" panose="02010600030101010101" pitchFamily="2" charset="-122"/>
                <a:ea typeface="宋体" panose="02010600030101010101" pitchFamily="2" charset="-122"/>
              </a:rPr>
              <a:t>    </a:t>
            </a:r>
            <a:r>
              <a:rPr lang="zh-CN" altLang="zh-CN" sz="2400" b="1" dirty="0">
                <a:latin typeface="宋体" panose="02010600030101010101" pitchFamily="2" charset="-122"/>
                <a:ea typeface="宋体" panose="02010600030101010101" pitchFamily="2" charset="-122"/>
              </a:rPr>
              <a:t>计算个体适应度</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fitness</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b="1" dirty="0">
                <a:latin typeface="宋体" panose="02010600030101010101" pitchFamily="2" charset="-122"/>
                <a:ea typeface="宋体" panose="02010600030101010101" pitchFamily="2" charset="-122"/>
              </a:rPr>
              <a:t>，即先对个体进行解码</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(decoding)</a:t>
            </a:r>
            <a:r>
              <a:rPr lang="zh-CN" altLang="zh-CN" sz="2400" b="1" dirty="0">
                <a:latin typeface="宋体" panose="02010600030101010101" pitchFamily="2" charset="-122"/>
                <a:ea typeface="宋体" panose="02010600030101010101" pitchFamily="2" charset="-122"/>
              </a:rPr>
              <a:t>，再用训练和测试样本计算</a:t>
            </a:r>
            <a:r>
              <a:rPr lang="en-US" altLang="zh-CN" sz="2400" b="1" dirty="0">
                <a:latin typeface="宋体" panose="02010600030101010101" pitchFamily="2" charset="-122"/>
                <a:ea typeface="宋体" panose="02010600030101010101" pitchFamily="2" charset="-122"/>
              </a:rPr>
              <a:t>SVM</a:t>
            </a:r>
            <a:r>
              <a:rPr lang="zh-CN" altLang="zh-CN" sz="2400" b="1" dirty="0">
                <a:latin typeface="宋体" panose="02010600030101010101" pitchFamily="2" charset="-122"/>
                <a:ea typeface="宋体" panose="02010600030101010101" pitchFamily="2" charset="-122"/>
              </a:rPr>
              <a:t>的正确分类率：</a:t>
            </a:r>
            <a:r>
              <a:rPr lang="en-US" altLang="zh-CN" sz="2400" b="1" dirty="0">
                <a:latin typeface="宋体" panose="02010600030101010101" pitchFamily="2" charset="-122"/>
                <a:ea typeface="宋体" panose="02010600030101010101" pitchFamily="2" charset="-122"/>
              </a:rPr>
              <a:t> </a:t>
            </a:r>
            <a:endParaRPr lang="zh-CN" altLang="zh-CN" sz="2400" b="1" dirty="0">
              <a:latin typeface="宋体" panose="02010600030101010101" pitchFamily="2" charset="-122"/>
              <a:ea typeface="宋体" panose="02010600030101010101" pitchFamily="2" charset="-122"/>
            </a:endParaRPr>
          </a:p>
          <a:p>
            <a:pPr lvl="1">
              <a:buFont typeface="Wingdings" pitchFamily="2" charset="2"/>
              <a:buChar char="p"/>
            </a:pPr>
            <a:endParaRPr lang="en-US" altLang="zh-CN" sz="2000" b="1" dirty="0">
              <a:latin typeface="宋体" panose="02010600030101010101" pitchFamily="2" charset="-122"/>
              <a:ea typeface="宋体" panose="02010600030101010101" pitchFamily="2" charset="-122"/>
            </a:endParaRPr>
          </a:p>
          <a:p>
            <a:pPr lvl="1">
              <a:buFont typeface="Wingdings" pitchFamily="2" charset="2"/>
              <a:buChar char="p"/>
            </a:pPr>
            <a:endParaRPr lang="en-US" altLang="zh-CN" sz="2000" b="1" dirty="0">
              <a:latin typeface="宋体" panose="02010600030101010101" pitchFamily="2" charset="-122"/>
              <a:ea typeface="宋体" panose="02010600030101010101" pitchFamily="2" charset="-122"/>
            </a:endParaRPr>
          </a:p>
          <a:p>
            <a:pPr lvl="1">
              <a:buFont typeface="Wingdings" pitchFamily="2" charset="2"/>
              <a:buChar char="p"/>
            </a:pPr>
            <a:r>
              <a:rPr lang="en-US" altLang="zh-CN" sz="2000" b="1" dirty="0">
                <a:latin typeface="宋体" panose="02010600030101010101" pitchFamily="2" charset="-122"/>
                <a:ea typeface="宋体" panose="02010600030101010101" pitchFamily="2" charset="-122"/>
              </a:rPr>
              <a:t>W</a:t>
            </a:r>
            <a:r>
              <a:rPr lang="en-US" altLang="zh-CN" sz="2000" b="1" baseline="-25000" dirty="0">
                <a:latin typeface="宋体" panose="02010600030101010101" pitchFamily="2" charset="-122"/>
                <a:ea typeface="宋体" panose="02010600030101010101" pitchFamily="2" charset="-122"/>
              </a:rPr>
              <a:t>A</a:t>
            </a:r>
            <a:r>
              <a:rPr lang="zh-CN" altLang="zh-CN"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SVM</a:t>
            </a:r>
            <a:r>
              <a:rPr lang="zh-CN" altLang="zh-CN" sz="2000" b="1" dirty="0">
                <a:latin typeface="宋体" panose="02010600030101010101" pitchFamily="2" charset="-122"/>
                <a:ea typeface="宋体" panose="02010600030101010101" pitchFamily="2" charset="-122"/>
              </a:rPr>
              <a:t>分类准确率权重，一般设置为</a:t>
            </a:r>
            <a:r>
              <a:rPr lang="en-US" altLang="zh-CN" sz="2000" b="1" dirty="0">
                <a:latin typeface="宋体" panose="02010600030101010101" pitchFamily="2" charset="-122"/>
                <a:ea typeface="宋体" panose="02010600030101010101" pitchFamily="2" charset="-122"/>
              </a:rPr>
              <a:t>75−100%    </a:t>
            </a:r>
            <a:endParaRPr lang="zh-CN" altLang="zh-CN" sz="2000" b="1" dirty="0">
              <a:latin typeface="宋体" panose="02010600030101010101" pitchFamily="2" charset="-122"/>
              <a:ea typeface="宋体" panose="02010600030101010101" pitchFamily="2" charset="-122"/>
            </a:endParaRPr>
          </a:p>
          <a:p>
            <a:pPr lvl="1">
              <a:buFont typeface="Wingdings" pitchFamily="2" charset="2"/>
              <a:buChar char="p"/>
            </a:pPr>
            <a:r>
              <a:rPr lang="en-US" altLang="zh-CN" sz="2000" b="1" dirty="0" err="1">
                <a:latin typeface="宋体" panose="02010600030101010101" pitchFamily="2" charset="-122"/>
                <a:ea typeface="宋体" panose="02010600030101010101" pitchFamily="2" charset="-122"/>
              </a:rPr>
              <a:t>SVM</a:t>
            </a:r>
            <a:r>
              <a:rPr lang="en-US" altLang="zh-CN" sz="2000" b="1" baseline="-25000" dirty="0" err="1">
                <a:latin typeface="宋体" panose="02010600030101010101" pitchFamily="2" charset="-122"/>
                <a:ea typeface="宋体" panose="02010600030101010101" pitchFamily="2" charset="-122"/>
              </a:rPr>
              <a:t>accuracy</a:t>
            </a:r>
            <a:r>
              <a:rPr lang="zh-CN" altLang="zh-CN"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SVM</a:t>
            </a:r>
            <a:r>
              <a:rPr lang="zh-CN" altLang="zh-CN" sz="2000" b="1" dirty="0">
                <a:latin typeface="宋体" panose="02010600030101010101" pitchFamily="2" charset="-122"/>
                <a:ea typeface="宋体" panose="02010600030101010101" pitchFamily="2" charset="-122"/>
              </a:rPr>
              <a:t>分类准确率 </a:t>
            </a:r>
            <a:r>
              <a:rPr lang="en-US" altLang="zh-CN" sz="2000" b="1" dirty="0">
                <a:latin typeface="宋体" panose="02010600030101010101" pitchFamily="2" charset="-122"/>
                <a:ea typeface="宋体" panose="02010600030101010101" pitchFamily="2" charset="-122"/>
              </a:rPr>
              <a:t>     </a:t>
            </a:r>
            <a:endParaRPr lang="zh-CN" altLang="zh-CN" sz="2000" b="1" dirty="0">
              <a:latin typeface="宋体" panose="02010600030101010101" pitchFamily="2" charset="-122"/>
              <a:ea typeface="宋体" panose="02010600030101010101" pitchFamily="2" charset="-122"/>
            </a:endParaRPr>
          </a:p>
          <a:p>
            <a:pPr lvl="1">
              <a:buFont typeface="Wingdings" pitchFamily="2" charset="2"/>
              <a:buChar char="p"/>
            </a:pPr>
            <a:r>
              <a:rPr lang="en-US" altLang="zh-CN" sz="2000" b="1" dirty="0">
                <a:latin typeface="宋体" panose="02010600030101010101" pitchFamily="2" charset="-122"/>
                <a:ea typeface="宋体" panose="02010600030101010101" pitchFamily="2" charset="-122"/>
              </a:rPr>
              <a:t>W</a:t>
            </a:r>
            <a:r>
              <a:rPr lang="en-US" altLang="zh-CN" sz="2000" b="1" baseline="-25000" dirty="0">
                <a:latin typeface="宋体" panose="02010600030101010101" pitchFamily="2" charset="-122"/>
                <a:ea typeface="宋体" panose="02010600030101010101" pitchFamily="2" charset="-122"/>
              </a:rPr>
              <a:t>F</a:t>
            </a:r>
            <a:r>
              <a:rPr lang="zh-CN" altLang="zh-CN" sz="2000" b="1" dirty="0">
                <a:latin typeface="宋体" panose="02010600030101010101" pitchFamily="2" charset="-122"/>
                <a:ea typeface="宋体" panose="02010600030101010101" pitchFamily="2" charset="-122"/>
              </a:rPr>
              <a:t>：选择特征和惩罚参数乘积和逆的权重，如果准确率非常重要，可以把它设置成</a:t>
            </a:r>
            <a:r>
              <a:rPr lang="en-US" altLang="zh-CN" sz="2000" b="1" dirty="0">
                <a:latin typeface="宋体" panose="02010600030101010101" pitchFamily="2" charset="-122"/>
                <a:ea typeface="宋体" panose="02010600030101010101" pitchFamily="2" charset="-122"/>
              </a:rPr>
              <a:t>100%       </a:t>
            </a:r>
            <a:endParaRPr lang="zh-CN" altLang="zh-CN" sz="2000" b="1" dirty="0">
              <a:latin typeface="宋体" panose="02010600030101010101" pitchFamily="2" charset="-122"/>
              <a:ea typeface="宋体" panose="02010600030101010101" pitchFamily="2" charset="-122"/>
            </a:endParaRPr>
          </a:p>
          <a:p>
            <a:pPr lvl="1">
              <a:buFont typeface="Wingdings" pitchFamily="2" charset="2"/>
              <a:buChar char="p"/>
            </a:pPr>
            <a:r>
              <a:rPr lang="en-US" altLang="zh-CN" sz="2000" b="1" dirty="0" err="1">
                <a:latin typeface="宋体" panose="02010600030101010101" pitchFamily="2" charset="-122"/>
                <a:ea typeface="宋体" panose="02010600030101010101" pitchFamily="2" charset="-122"/>
              </a:rPr>
              <a:t>C</a:t>
            </a:r>
            <a:r>
              <a:rPr lang="en-US" altLang="zh-CN" sz="2000" b="1" baseline="-25000" dirty="0" err="1">
                <a:latin typeface="宋体" panose="02010600030101010101" pitchFamily="2" charset="-122"/>
                <a:ea typeface="宋体" panose="02010600030101010101" pitchFamily="2" charset="-122"/>
              </a:rPr>
              <a:t>i</a:t>
            </a:r>
            <a:r>
              <a:rPr lang="zh-CN" altLang="zh-CN" sz="2000" b="1" dirty="0">
                <a:latin typeface="宋体" panose="02010600030101010101" pitchFamily="2" charset="-122"/>
                <a:ea typeface="宋体" panose="02010600030101010101" pitchFamily="2" charset="-122"/>
              </a:rPr>
              <a:t>：特征</a:t>
            </a:r>
            <a:r>
              <a:rPr lang="en-US" altLang="zh-CN" sz="2000" b="1" dirty="0" err="1">
                <a:latin typeface="宋体" panose="02010600030101010101" pitchFamily="2" charset="-122"/>
                <a:ea typeface="宋体" panose="02010600030101010101" pitchFamily="2" charset="-122"/>
              </a:rPr>
              <a:t>i</a:t>
            </a:r>
            <a:r>
              <a:rPr lang="zh-CN" altLang="zh-CN" sz="2000" b="1" dirty="0">
                <a:latin typeface="宋体" panose="02010600030101010101" pitchFamily="2" charset="-122"/>
                <a:ea typeface="宋体" panose="02010600030101010101" pitchFamily="2" charset="-122"/>
              </a:rPr>
              <a:t>的损失，如果没有关于损失的信息，可以设置为</a:t>
            </a:r>
            <a:r>
              <a:rPr lang="en-US" altLang="zh-CN" sz="2000" b="1" dirty="0">
                <a:latin typeface="宋体" panose="02010600030101010101" pitchFamily="2" charset="-122"/>
                <a:ea typeface="宋体" panose="02010600030101010101" pitchFamily="2" charset="-122"/>
              </a:rPr>
              <a:t>1    </a:t>
            </a:r>
            <a:endParaRPr lang="zh-CN" altLang="zh-CN" sz="2000" b="1" dirty="0">
              <a:latin typeface="宋体" panose="02010600030101010101" pitchFamily="2" charset="-122"/>
              <a:ea typeface="宋体" panose="02010600030101010101" pitchFamily="2" charset="-122"/>
            </a:endParaRPr>
          </a:p>
          <a:p>
            <a:pPr lvl="1">
              <a:buFont typeface="Wingdings" pitchFamily="2" charset="2"/>
              <a:buChar char="p"/>
            </a:pPr>
            <a:r>
              <a:rPr lang="en-US" altLang="zh-CN" sz="2000" b="1" dirty="0" err="1">
                <a:latin typeface="宋体" panose="02010600030101010101" pitchFamily="2" charset="-122"/>
                <a:ea typeface="宋体" panose="02010600030101010101" pitchFamily="2" charset="-122"/>
              </a:rPr>
              <a:t>F</a:t>
            </a:r>
            <a:r>
              <a:rPr lang="en-US" altLang="zh-CN" sz="2000" b="1" baseline="-25000" dirty="0" err="1">
                <a:latin typeface="宋体" panose="02010600030101010101" pitchFamily="2" charset="-122"/>
                <a:ea typeface="宋体" panose="02010600030101010101" pitchFamily="2" charset="-122"/>
              </a:rPr>
              <a:t>i</a:t>
            </a:r>
            <a:r>
              <a:rPr lang="zh-CN" altLang="zh-CN"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1</a:t>
            </a:r>
            <a:r>
              <a:rPr lang="zh-CN" altLang="zh-CN" sz="2000" b="1" dirty="0">
                <a:latin typeface="宋体" panose="02010600030101010101" pitchFamily="2" charset="-122"/>
                <a:ea typeface="宋体" panose="02010600030101010101" pitchFamily="2" charset="-122"/>
              </a:rPr>
              <a:t>代表选择了特征</a:t>
            </a:r>
            <a:r>
              <a:rPr lang="en-US" altLang="zh-CN" sz="2000" b="1" dirty="0" err="1">
                <a:latin typeface="宋体" panose="02010600030101010101" pitchFamily="2" charset="-122"/>
                <a:ea typeface="宋体" panose="02010600030101010101" pitchFamily="2" charset="-122"/>
              </a:rPr>
              <a:t>i</a:t>
            </a:r>
            <a:r>
              <a:rPr lang="zh-CN" altLang="zh-CN"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0</a:t>
            </a:r>
            <a:r>
              <a:rPr lang="zh-CN" altLang="zh-CN" sz="2000" b="1" dirty="0">
                <a:latin typeface="宋体" panose="02010600030101010101" pitchFamily="2" charset="-122"/>
                <a:ea typeface="宋体" panose="02010600030101010101" pitchFamily="2" charset="-122"/>
              </a:rPr>
              <a:t>表示没有选择特征</a:t>
            </a:r>
            <a:r>
              <a:rPr lang="en-US" altLang="zh-CN" sz="2000" b="1" dirty="0" err="1">
                <a:latin typeface="宋体" panose="02010600030101010101" pitchFamily="2" charset="-122"/>
                <a:ea typeface="宋体" panose="02010600030101010101" pitchFamily="2" charset="-122"/>
              </a:rPr>
              <a:t>i</a:t>
            </a:r>
            <a:r>
              <a:rPr lang="zh-CN" altLang="zh-CN" sz="2000" b="1" dirty="0">
                <a:latin typeface="宋体" panose="02010600030101010101" pitchFamily="2" charset="-122"/>
                <a:ea typeface="宋体" panose="02010600030101010101" pitchFamily="2" charset="-122"/>
              </a:rPr>
              <a:t>。</a:t>
            </a:r>
          </a:p>
          <a:p>
            <a:pPr>
              <a:buNone/>
            </a:pPr>
            <a:r>
              <a:rPr lang="en-US" altLang="zh-CN" sz="2400" b="1" dirty="0">
                <a:latin typeface="宋体" panose="02010600030101010101" pitchFamily="2" charset="-122"/>
                <a:ea typeface="宋体" panose="02010600030101010101" pitchFamily="2" charset="-122"/>
              </a:rPr>
              <a:t/>
            </a:r>
            <a:br>
              <a:rPr lang="en-US" altLang="zh-CN" sz="2400" b="1" dirty="0">
                <a:latin typeface="宋体" panose="02010600030101010101" pitchFamily="2" charset="-122"/>
                <a:ea typeface="宋体" panose="02010600030101010101" pitchFamily="2" charset="-122"/>
              </a:rPr>
            </a:br>
            <a:r>
              <a:rPr lang="zh-CN" altLang="zh-CN" sz="2400" b="1" dirty="0">
                <a:latin typeface="宋体" panose="02010600030101010101" pitchFamily="2" charset="-122"/>
                <a:ea typeface="宋体" panose="02010600030101010101" pitchFamily="2" charset="-122"/>
              </a:rPr>
              <a:t>然后采用轮盘赌选择法</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(Roulette Wheel Selection)</a:t>
            </a:r>
            <a:r>
              <a:rPr lang="zh-CN" altLang="zh-CN" sz="2400" b="1" dirty="0">
                <a:latin typeface="宋体" panose="02010600030101010101" pitchFamily="2" charset="-122"/>
                <a:ea typeface="宋体" panose="02010600030101010101" pitchFamily="2" charset="-122"/>
              </a:rPr>
              <a:t>，随机从种群中挑选一定的数目个体</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individual</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b="1" dirty="0">
                <a:latin typeface="宋体" panose="02010600030101010101" pitchFamily="2" charset="-122"/>
                <a:ea typeface="宋体" panose="02010600030101010101" pitchFamily="2" charset="-122"/>
              </a:rPr>
              <a:t>，再将适应度最好的个体作为父体，这个过程重复进行直到完成所有个体的选择。</a:t>
            </a:r>
          </a:p>
          <a:p>
            <a:endParaRPr lang="zh-CN" altLang="en-US"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53</a:t>
            </a:fld>
            <a:endParaRPr lang="en-US" altLang="zh-CN" dirty="0"/>
          </a:p>
        </p:txBody>
      </p:sp>
      <p:graphicFrame>
        <p:nvGraphicFramePr>
          <p:cNvPr id="269313" name="Object 1"/>
          <p:cNvGraphicFramePr>
            <a:graphicFrameLocks noChangeAspect="1"/>
          </p:cNvGraphicFramePr>
          <p:nvPr/>
        </p:nvGraphicFramePr>
        <p:xfrm>
          <a:off x="3287688" y="2132856"/>
          <a:ext cx="5184576" cy="693002"/>
        </p:xfrm>
        <a:graphic>
          <a:graphicData uri="http://schemas.openxmlformats.org/presentationml/2006/ole">
            <mc:AlternateContent xmlns:mc="http://schemas.openxmlformats.org/markup-compatibility/2006">
              <mc:Choice xmlns:v="urn:schemas-microsoft-com:vml" Requires="v">
                <p:oleObj spid="_x0000_s307257" name="Equation" r:id="rId3" imgW="2755900" imgH="368300" progId="Equation.DSMT4">
                  <p:embed/>
                </p:oleObj>
              </mc:Choice>
              <mc:Fallback>
                <p:oleObj name="Equation" r:id="rId3" imgW="2755900" imgH="368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7688" y="2132856"/>
                        <a:ext cx="5184576" cy="6930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标题 1"/>
          <p:cNvSpPr>
            <a:spLocks noGrp="1"/>
          </p:cNvSpPr>
          <p:nvPr>
            <p:ph type="title"/>
          </p:nvPr>
        </p:nvSpPr>
        <p:spPr>
          <a:xfrm>
            <a:off x="1828800" y="152400"/>
            <a:ext cx="8001000" cy="540296"/>
          </a:xfrm>
          <a:solidFill>
            <a:schemeClr val="bg1"/>
          </a:solidFill>
        </p:spPr>
        <p:txBody>
          <a:bodyPr/>
          <a:lstStyle/>
          <a:p>
            <a:r>
              <a:rPr lang="en-US" altLang="zh-CN" sz="2800" dirty="0" smtClean="0"/>
              <a:t>5.4 </a:t>
            </a:r>
            <a:r>
              <a:rPr lang="zh-CN" altLang="en-US" sz="2800" dirty="0"/>
              <a:t>特征选择的遗传算法</a:t>
            </a:r>
            <a:r>
              <a:rPr lang="en-US" altLang="zh-CN" sz="2800" dirty="0"/>
              <a:t>(</a:t>
            </a:r>
            <a:r>
              <a:rPr lang="en-US" altLang="zh-CN" sz="2800" b="0" i="1" dirty="0">
                <a:latin typeface="Bahnschrift Condensed" panose="020B0502040204020203" pitchFamily="34" charset="0"/>
                <a:ea typeface="宋体" panose="02010600030101010101" pitchFamily="2" charset="-122"/>
              </a:rPr>
              <a:t>Genetic Algorithm</a:t>
            </a:r>
            <a:r>
              <a:rPr lang="en-US" altLang="zh-CN" sz="2800" dirty="0"/>
              <a:t>)</a:t>
            </a:r>
            <a:endParaRPr lang="zh-CN" altLang="en-US" sz="2800" dirty="0"/>
          </a:p>
        </p:txBody>
      </p:sp>
    </p:spTree>
    <p:extLst>
      <p:ext uri="{BB962C8B-B14F-4D97-AF65-F5344CB8AC3E}">
        <p14:creationId xmlns:p14="http://schemas.microsoft.com/office/powerpoint/2010/main" val="17936104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28800" y="1033264"/>
            <a:ext cx="8458200" cy="5492080"/>
          </a:xfrm>
        </p:spPr>
        <p:txBody>
          <a:bodyPr/>
          <a:lstStyle/>
          <a:p>
            <a:pPr>
              <a:buNone/>
            </a:pPr>
            <a:r>
              <a:rPr lang="en-US" altLang="zh-CN" sz="2400" b="1" dirty="0">
                <a:latin typeface="宋体" panose="02010600030101010101" pitchFamily="2" charset="-122"/>
                <a:ea typeface="宋体" panose="02010600030101010101" pitchFamily="2" charset="-122"/>
              </a:rPr>
              <a:t>    </a:t>
            </a:r>
            <a:r>
              <a:rPr lang="zh-CN" altLang="zh-CN" sz="2400" b="1" dirty="0">
                <a:solidFill>
                  <a:srgbClr val="7030A0"/>
                </a:solidFill>
                <a:latin typeface="宋体" panose="02010600030101010101" pitchFamily="2" charset="-122"/>
                <a:ea typeface="宋体" panose="02010600030101010101" pitchFamily="2" charset="-122"/>
              </a:rPr>
              <a:t>轮盘赌选择</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(Roulette Wheel Selection)</a:t>
            </a:r>
            <a:r>
              <a:rPr lang="zh-CN" altLang="zh-CN" sz="2400" b="1" dirty="0">
                <a:latin typeface="宋体" panose="02010600030101010101" pitchFamily="2" charset="-122"/>
                <a:ea typeface="宋体" panose="02010600030101010101" pitchFamily="2" charset="-122"/>
              </a:rPr>
              <a:t>又称比例选择算子，其基本思想是：各个个体被选中的概率与其适应度函数值大小成正比。设群体大小为</a:t>
            </a:r>
            <a:r>
              <a:rPr lang="en-US" altLang="zh-CN" sz="2400" b="1" dirty="0">
                <a:latin typeface="宋体" panose="02010600030101010101" pitchFamily="2" charset="-122"/>
                <a:ea typeface="宋体" panose="02010600030101010101" pitchFamily="2" charset="-122"/>
              </a:rPr>
              <a:t>N</a:t>
            </a:r>
            <a:r>
              <a:rPr lang="zh-CN" altLang="zh-CN" sz="2400" b="1" dirty="0">
                <a:latin typeface="宋体" panose="02010600030101010101" pitchFamily="2" charset="-122"/>
                <a:ea typeface="宋体" panose="02010600030101010101" pitchFamily="2" charset="-122"/>
              </a:rPr>
              <a:t>，个体</a:t>
            </a:r>
            <a:r>
              <a:rPr lang="en-US" altLang="zh-CN" sz="2400" b="1" dirty="0">
                <a:latin typeface="宋体" panose="02010600030101010101" pitchFamily="2" charset="-122"/>
                <a:ea typeface="宋体" panose="02010600030101010101" pitchFamily="2" charset="-122"/>
              </a:rPr>
              <a:t>x</a:t>
            </a:r>
            <a:r>
              <a:rPr lang="en-US" altLang="zh-CN" sz="2400" b="1" baseline="-25000" dirty="0">
                <a:latin typeface="宋体" panose="02010600030101010101" pitchFamily="2" charset="-122"/>
                <a:ea typeface="宋体" panose="02010600030101010101" pitchFamily="2" charset="-122"/>
              </a:rPr>
              <a:t>i</a:t>
            </a:r>
            <a:r>
              <a:rPr lang="zh-CN" altLang="zh-CN" sz="2400" b="1" dirty="0">
                <a:latin typeface="宋体" panose="02010600030101010101" pitchFamily="2" charset="-122"/>
                <a:ea typeface="宋体" panose="02010600030101010101" pitchFamily="2" charset="-122"/>
              </a:rPr>
              <a:t>的适应度为</a:t>
            </a:r>
            <a:r>
              <a:rPr lang="en-US" altLang="zh-CN" sz="2400" b="1" dirty="0">
                <a:latin typeface="宋体" panose="02010600030101010101" pitchFamily="2" charset="-122"/>
                <a:ea typeface="宋体" panose="02010600030101010101" pitchFamily="2" charset="-122"/>
              </a:rPr>
              <a:t>f(x</a:t>
            </a:r>
            <a:r>
              <a:rPr lang="en-US" altLang="zh-CN" sz="2400" b="1" baseline="-25000" dirty="0">
                <a:latin typeface="宋体" panose="02010600030101010101" pitchFamily="2" charset="-122"/>
                <a:ea typeface="宋体" panose="02010600030101010101" pitchFamily="2" charset="-122"/>
              </a:rPr>
              <a:t>i</a:t>
            </a:r>
            <a:r>
              <a:rPr lang="en-US" altLang="zh-CN" sz="2400" b="1" dirty="0">
                <a:latin typeface="宋体" panose="02010600030101010101" pitchFamily="2" charset="-122"/>
                <a:ea typeface="宋体" panose="02010600030101010101" pitchFamily="2" charset="-122"/>
              </a:rPr>
              <a:t>)</a:t>
            </a:r>
            <a:r>
              <a:rPr lang="zh-CN" altLang="zh-CN" sz="2400" b="1" dirty="0">
                <a:latin typeface="宋体" panose="02010600030101010101" pitchFamily="2" charset="-122"/>
                <a:ea typeface="宋体" panose="02010600030101010101" pitchFamily="2" charset="-122"/>
              </a:rPr>
              <a:t>，则个体</a:t>
            </a:r>
            <a:r>
              <a:rPr lang="en-US" altLang="zh-CN" sz="2400" b="1" dirty="0">
                <a:latin typeface="宋体" panose="02010600030101010101" pitchFamily="2" charset="-122"/>
                <a:ea typeface="宋体" panose="02010600030101010101" pitchFamily="2" charset="-122"/>
              </a:rPr>
              <a:t>x</a:t>
            </a:r>
            <a:r>
              <a:rPr lang="en-US" altLang="zh-CN" sz="2400" b="1" baseline="-25000" dirty="0">
                <a:latin typeface="宋体" panose="02010600030101010101" pitchFamily="2" charset="-122"/>
                <a:ea typeface="宋体" panose="02010600030101010101" pitchFamily="2" charset="-122"/>
              </a:rPr>
              <a:t>i</a:t>
            </a:r>
            <a:r>
              <a:rPr lang="zh-CN" altLang="zh-CN" sz="2400" b="1" dirty="0">
                <a:latin typeface="宋体" panose="02010600030101010101" pitchFamily="2" charset="-122"/>
                <a:ea typeface="宋体" panose="02010600030101010101" pitchFamily="2" charset="-122"/>
              </a:rPr>
              <a:t>的选择概率为：</a:t>
            </a:r>
            <a:endParaRPr lang="en-US" altLang="zh-CN" sz="2400" b="1" dirty="0">
              <a:latin typeface="宋体" panose="02010600030101010101" pitchFamily="2" charset="-122"/>
              <a:ea typeface="宋体" panose="02010600030101010101" pitchFamily="2" charset="-122"/>
            </a:endParaRPr>
          </a:p>
          <a:p>
            <a:pPr>
              <a:buNone/>
            </a:pPr>
            <a:endParaRPr lang="en-US" altLang="zh-CN" sz="2400" b="1" dirty="0">
              <a:latin typeface="宋体" panose="02010600030101010101" pitchFamily="2" charset="-122"/>
              <a:ea typeface="宋体" panose="02010600030101010101" pitchFamily="2" charset="-122"/>
            </a:endParaRPr>
          </a:p>
          <a:p>
            <a:pPr>
              <a:buNone/>
            </a:pPr>
            <a:endParaRPr lang="en-US" altLang="zh-CN" sz="2400" b="1" dirty="0">
              <a:latin typeface="宋体" panose="02010600030101010101" pitchFamily="2" charset="-122"/>
              <a:ea typeface="宋体" panose="02010600030101010101" pitchFamily="2" charset="-122"/>
            </a:endParaRPr>
          </a:p>
          <a:p>
            <a:pPr>
              <a:buNone/>
            </a:pPr>
            <a:r>
              <a:rPr lang="en-US" altLang="zh-CN" sz="2400" b="1" dirty="0">
                <a:latin typeface="宋体" panose="02010600030101010101" pitchFamily="2" charset="-122"/>
                <a:ea typeface="宋体" panose="02010600030101010101" pitchFamily="2" charset="-122"/>
              </a:rPr>
              <a:t>   </a:t>
            </a:r>
            <a:r>
              <a:rPr lang="zh-CN" altLang="zh-CN" sz="2400" b="1" dirty="0">
                <a:latin typeface="宋体" panose="02010600030101010101" pitchFamily="2" charset="-122"/>
                <a:ea typeface="宋体" panose="02010600030101010101" pitchFamily="2" charset="-122"/>
              </a:rPr>
              <a:t>轮盘赌选择法可用如下过程模拟来实现：</a:t>
            </a:r>
            <a:r>
              <a:rPr lang="en-US" altLang="zh-CN" sz="2400" b="1" dirty="0">
                <a:latin typeface="宋体" panose="02010600030101010101" pitchFamily="2" charset="-122"/>
                <a:ea typeface="宋体" panose="02010600030101010101" pitchFamily="2" charset="-122"/>
              </a:rPr>
              <a:t/>
            </a:r>
            <a:br>
              <a:rPr lang="en-US" altLang="zh-CN" sz="2400" b="1" dirty="0">
                <a:latin typeface="宋体" panose="02010600030101010101" pitchFamily="2" charset="-122"/>
                <a:ea typeface="宋体" panose="02010600030101010101" pitchFamily="2" charset="-122"/>
              </a:rPr>
            </a:br>
            <a:r>
              <a:rPr lang="en-US" altLang="zh-CN" sz="2400" b="1" dirty="0">
                <a:latin typeface="宋体" panose="02010600030101010101" pitchFamily="2" charset="-122"/>
                <a:ea typeface="宋体" panose="02010600030101010101" pitchFamily="2" charset="-122"/>
              </a:rPr>
              <a:t>(1)</a:t>
            </a:r>
            <a:r>
              <a:rPr lang="zh-CN" altLang="zh-CN" sz="2400" b="1" dirty="0">
                <a:latin typeface="宋体" panose="02010600030101010101" pitchFamily="2" charset="-122"/>
                <a:ea typeface="宋体" panose="02010600030101010101" pitchFamily="2" charset="-122"/>
              </a:rPr>
              <a:t>在［</a:t>
            </a:r>
            <a:r>
              <a:rPr lang="en-US" altLang="zh-CN" sz="2400" b="1" dirty="0">
                <a:latin typeface="宋体" panose="02010600030101010101" pitchFamily="2" charset="-122"/>
                <a:ea typeface="宋体" panose="02010600030101010101" pitchFamily="2" charset="-122"/>
              </a:rPr>
              <a:t>0, 1</a:t>
            </a:r>
            <a:r>
              <a:rPr lang="zh-CN" altLang="zh-CN" sz="2400" b="1" dirty="0">
                <a:latin typeface="宋体" panose="02010600030101010101" pitchFamily="2" charset="-122"/>
                <a:ea typeface="宋体" panose="02010600030101010101" pitchFamily="2" charset="-122"/>
              </a:rPr>
              <a:t>］内产生一个均匀分布的随机数</a:t>
            </a:r>
            <a:r>
              <a:rPr lang="en-US" altLang="zh-CN" sz="2400" b="1" dirty="0">
                <a:latin typeface="宋体" panose="02010600030101010101" pitchFamily="2" charset="-122"/>
                <a:ea typeface="宋体" panose="02010600030101010101" pitchFamily="2" charset="-122"/>
              </a:rPr>
              <a:t>r</a:t>
            </a:r>
            <a:r>
              <a:rPr lang="zh-CN" altLang="zh-CN"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
            </a:r>
            <a:br>
              <a:rPr lang="en-US" altLang="zh-CN" sz="2400" b="1" dirty="0">
                <a:latin typeface="宋体" panose="02010600030101010101" pitchFamily="2" charset="-122"/>
                <a:ea typeface="宋体" panose="02010600030101010101" pitchFamily="2" charset="-122"/>
              </a:rPr>
            </a:br>
            <a:r>
              <a:rPr lang="en-US" altLang="zh-CN" sz="2400" b="1" dirty="0">
                <a:latin typeface="宋体" panose="02010600030101010101" pitchFamily="2" charset="-122"/>
                <a:ea typeface="宋体" panose="02010600030101010101" pitchFamily="2" charset="-122"/>
              </a:rPr>
              <a:t>(2)</a:t>
            </a:r>
            <a:r>
              <a:rPr lang="zh-CN" altLang="zh-CN" sz="2400" b="1" dirty="0">
                <a:latin typeface="宋体" panose="02010600030101010101" pitchFamily="2" charset="-122"/>
                <a:ea typeface="宋体" panose="02010600030101010101" pitchFamily="2" charset="-122"/>
              </a:rPr>
              <a:t>若</a:t>
            </a:r>
            <a:r>
              <a:rPr lang="en-US" altLang="zh-CN" sz="2400" b="1" dirty="0">
                <a:latin typeface="宋体" panose="02010600030101010101" pitchFamily="2" charset="-122"/>
                <a:ea typeface="宋体" panose="02010600030101010101" pitchFamily="2" charset="-122"/>
              </a:rPr>
              <a:t>r≤q</a:t>
            </a:r>
            <a:r>
              <a:rPr lang="en-US" altLang="zh-CN" sz="2400" b="1" baseline="-25000" dirty="0">
                <a:latin typeface="宋体" panose="02010600030101010101" pitchFamily="2" charset="-122"/>
                <a:ea typeface="宋体" panose="02010600030101010101" pitchFamily="2" charset="-122"/>
              </a:rPr>
              <a:t>1</a:t>
            </a:r>
            <a:r>
              <a:rPr lang="en-US" altLang="zh-CN" sz="2400" b="1" dirty="0">
                <a:latin typeface="宋体" panose="02010600030101010101" pitchFamily="2" charset="-122"/>
                <a:ea typeface="宋体" panose="02010600030101010101" pitchFamily="2" charset="-122"/>
              </a:rPr>
              <a:t>,</a:t>
            </a:r>
            <a:r>
              <a:rPr lang="zh-CN" altLang="zh-CN" sz="2400" b="1" dirty="0">
                <a:latin typeface="宋体" panose="02010600030101010101" pitchFamily="2" charset="-122"/>
                <a:ea typeface="宋体" panose="02010600030101010101" pitchFamily="2" charset="-122"/>
              </a:rPr>
              <a:t>则染色体</a:t>
            </a:r>
            <a:r>
              <a:rPr lang="en-US" altLang="zh-CN" sz="2400" b="1" dirty="0">
                <a:latin typeface="宋体" panose="02010600030101010101" pitchFamily="2" charset="-122"/>
                <a:ea typeface="宋体" panose="02010600030101010101" pitchFamily="2" charset="-122"/>
              </a:rPr>
              <a:t>x</a:t>
            </a:r>
            <a:r>
              <a:rPr lang="en-US" altLang="zh-CN" sz="2400" b="1" baseline="-25000" dirty="0">
                <a:latin typeface="宋体" panose="02010600030101010101" pitchFamily="2" charset="-122"/>
                <a:ea typeface="宋体" panose="02010600030101010101" pitchFamily="2" charset="-122"/>
              </a:rPr>
              <a:t>1</a:t>
            </a:r>
            <a:r>
              <a:rPr lang="zh-CN" altLang="zh-CN" sz="2400" b="1" dirty="0">
                <a:latin typeface="宋体" panose="02010600030101010101" pitchFamily="2" charset="-122"/>
                <a:ea typeface="宋体" panose="02010600030101010101" pitchFamily="2" charset="-122"/>
              </a:rPr>
              <a:t>被选中。</a:t>
            </a:r>
            <a:r>
              <a:rPr lang="en-US" altLang="zh-CN" sz="2400" b="1" dirty="0">
                <a:latin typeface="宋体" panose="02010600030101010101" pitchFamily="2" charset="-122"/>
                <a:ea typeface="宋体" panose="02010600030101010101" pitchFamily="2" charset="-122"/>
              </a:rPr>
              <a:t/>
            </a:r>
            <a:br>
              <a:rPr lang="en-US" altLang="zh-CN" sz="2400" b="1" dirty="0">
                <a:latin typeface="宋体" panose="02010600030101010101" pitchFamily="2" charset="-122"/>
                <a:ea typeface="宋体" panose="02010600030101010101" pitchFamily="2" charset="-122"/>
              </a:rPr>
            </a:br>
            <a:r>
              <a:rPr lang="en-US" altLang="zh-CN" sz="2400" b="1" dirty="0">
                <a:latin typeface="宋体" panose="02010600030101010101" pitchFamily="2" charset="-122"/>
                <a:ea typeface="宋体" panose="02010600030101010101" pitchFamily="2" charset="-122"/>
              </a:rPr>
              <a:t>(3)</a:t>
            </a:r>
            <a:r>
              <a:rPr lang="zh-CN" altLang="zh-CN" sz="2400" b="1" dirty="0">
                <a:latin typeface="宋体" panose="02010600030101010101" pitchFamily="2" charset="-122"/>
                <a:ea typeface="宋体" panose="02010600030101010101" pitchFamily="2" charset="-122"/>
              </a:rPr>
              <a:t>若</a:t>
            </a:r>
            <a:r>
              <a:rPr lang="en-US" altLang="zh-CN" sz="2400" b="1" dirty="0">
                <a:latin typeface="宋体" panose="02010600030101010101" pitchFamily="2" charset="-122"/>
                <a:ea typeface="宋体" panose="02010600030101010101" pitchFamily="2" charset="-122"/>
              </a:rPr>
              <a:t>q</a:t>
            </a:r>
            <a:r>
              <a:rPr lang="en-US" altLang="zh-CN" sz="2400" b="1" baseline="-25000" dirty="0">
                <a:latin typeface="宋体" panose="02010600030101010101" pitchFamily="2" charset="-122"/>
                <a:ea typeface="宋体" panose="02010600030101010101" pitchFamily="2" charset="-122"/>
              </a:rPr>
              <a:t>k-1</a:t>
            </a:r>
            <a:r>
              <a:rPr lang="en-US" altLang="zh-CN" sz="2400" b="1" dirty="0">
                <a:latin typeface="宋体" panose="02010600030101010101" pitchFamily="2" charset="-122"/>
                <a:ea typeface="宋体" panose="02010600030101010101" pitchFamily="2" charset="-122"/>
              </a:rPr>
              <a:t>&lt;</a:t>
            </a:r>
            <a:r>
              <a:rPr lang="en-US" altLang="zh-CN" sz="2400" b="1" dirty="0" err="1">
                <a:latin typeface="宋体" panose="02010600030101010101" pitchFamily="2" charset="-122"/>
                <a:ea typeface="宋体" panose="02010600030101010101" pitchFamily="2" charset="-122"/>
              </a:rPr>
              <a:t>r≤q</a:t>
            </a:r>
            <a:r>
              <a:rPr lang="en-US" altLang="zh-CN" sz="2400" b="1" baseline="-25000" dirty="0" err="1">
                <a:latin typeface="宋体" panose="02010600030101010101" pitchFamily="2" charset="-122"/>
                <a:ea typeface="宋体" panose="02010600030101010101" pitchFamily="2" charset="-122"/>
              </a:rPr>
              <a:t>k</a:t>
            </a:r>
            <a:r>
              <a:rPr lang="en-US" altLang="zh-CN" sz="2400" b="1" baseline="-25000"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(2≤k≤N), </a:t>
            </a:r>
            <a:r>
              <a:rPr lang="zh-CN" altLang="zh-CN" sz="2400" b="1" dirty="0">
                <a:latin typeface="宋体" panose="02010600030101010101" pitchFamily="2" charset="-122"/>
                <a:ea typeface="宋体" panose="02010600030101010101" pitchFamily="2" charset="-122"/>
              </a:rPr>
              <a:t>则染色体</a:t>
            </a:r>
            <a:r>
              <a:rPr lang="en-US" altLang="zh-CN" sz="2400" b="1" dirty="0" err="1">
                <a:latin typeface="宋体" panose="02010600030101010101" pitchFamily="2" charset="-122"/>
                <a:ea typeface="宋体" panose="02010600030101010101" pitchFamily="2" charset="-122"/>
              </a:rPr>
              <a:t>x</a:t>
            </a:r>
            <a:r>
              <a:rPr lang="en-US" altLang="zh-CN" sz="2400" b="1" baseline="-25000" dirty="0" err="1">
                <a:latin typeface="宋体" panose="02010600030101010101" pitchFamily="2" charset="-122"/>
                <a:ea typeface="宋体" panose="02010600030101010101" pitchFamily="2" charset="-122"/>
              </a:rPr>
              <a:t>k</a:t>
            </a:r>
            <a:r>
              <a:rPr lang="zh-CN" altLang="zh-CN" sz="2400" b="1" dirty="0">
                <a:latin typeface="宋体" panose="02010600030101010101" pitchFamily="2" charset="-122"/>
                <a:ea typeface="宋体" panose="02010600030101010101" pitchFamily="2" charset="-122"/>
              </a:rPr>
              <a:t>被选中。</a:t>
            </a:r>
            <a:r>
              <a:rPr lang="en-US" altLang="zh-CN" sz="2400" b="1" dirty="0">
                <a:latin typeface="宋体" panose="02010600030101010101" pitchFamily="2" charset="-122"/>
                <a:ea typeface="宋体" panose="02010600030101010101" pitchFamily="2" charset="-122"/>
              </a:rPr>
              <a:t> </a:t>
            </a:r>
            <a:br>
              <a:rPr lang="en-US" altLang="zh-CN" sz="2400" b="1" dirty="0">
                <a:latin typeface="宋体" panose="02010600030101010101" pitchFamily="2" charset="-122"/>
                <a:ea typeface="宋体" panose="02010600030101010101" pitchFamily="2" charset="-122"/>
              </a:rPr>
            </a:br>
            <a:r>
              <a:rPr lang="zh-CN" altLang="zh-CN" sz="2400" b="1" dirty="0">
                <a:latin typeface="宋体" panose="02010600030101010101" pitchFamily="2" charset="-122"/>
                <a:ea typeface="宋体" panose="02010600030101010101" pitchFamily="2" charset="-122"/>
              </a:rPr>
              <a:t>其中的</a:t>
            </a:r>
            <a:r>
              <a:rPr lang="en-US" altLang="zh-CN" sz="2400" b="1" dirty="0" err="1">
                <a:latin typeface="宋体" panose="02010600030101010101" pitchFamily="2" charset="-122"/>
                <a:ea typeface="宋体" panose="02010600030101010101" pitchFamily="2" charset="-122"/>
              </a:rPr>
              <a:t>q</a:t>
            </a:r>
            <a:r>
              <a:rPr lang="en-US" altLang="zh-CN" sz="2400" b="1" baseline="-25000" dirty="0" err="1">
                <a:latin typeface="宋体" panose="02010600030101010101" pitchFamily="2" charset="-122"/>
                <a:ea typeface="宋体" panose="02010600030101010101" pitchFamily="2" charset="-122"/>
              </a:rPr>
              <a:t>i</a:t>
            </a:r>
            <a:r>
              <a:rPr lang="zh-CN" altLang="zh-CN" sz="2400" b="1" dirty="0">
                <a:latin typeface="宋体" panose="02010600030101010101" pitchFamily="2" charset="-122"/>
                <a:ea typeface="宋体" panose="02010600030101010101" pitchFamily="2" charset="-122"/>
              </a:rPr>
              <a:t>称为染色体</a:t>
            </a:r>
            <a:r>
              <a:rPr lang="en-US" altLang="zh-CN" sz="2400" b="1" dirty="0">
                <a:latin typeface="宋体" panose="02010600030101010101" pitchFamily="2" charset="-122"/>
                <a:ea typeface="宋体" panose="02010600030101010101" pitchFamily="2" charset="-122"/>
              </a:rPr>
              <a:t>x</a:t>
            </a:r>
            <a:r>
              <a:rPr lang="en-US" altLang="zh-CN" sz="2400" b="1" baseline="-25000" dirty="0">
                <a:latin typeface="宋体" panose="02010600030101010101" pitchFamily="2" charset="-122"/>
                <a:ea typeface="宋体" panose="02010600030101010101" pitchFamily="2" charset="-122"/>
              </a:rPr>
              <a:t>i </a:t>
            </a:r>
            <a:r>
              <a:rPr lang="en-US" altLang="zh-CN" sz="2400" b="1" dirty="0">
                <a:latin typeface="宋体" panose="02010600030101010101" pitchFamily="2" charset="-122"/>
                <a:ea typeface="宋体" panose="02010600030101010101" pitchFamily="2" charset="-122"/>
              </a:rPr>
              <a:t>(</a:t>
            </a:r>
            <a:r>
              <a:rPr lang="en-US" altLang="zh-CN" sz="2400" b="1" dirty="0" err="1">
                <a:latin typeface="宋体" panose="02010600030101010101" pitchFamily="2" charset="-122"/>
                <a:ea typeface="宋体" panose="02010600030101010101" pitchFamily="2" charset="-122"/>
              </a:rPr>
              <a:t>i</a:t>
            </a:r>
            <a:r>
              <a:rPr lang="en-US" altLang="zh-CN" sz="2400" b="1" dirty="0">
                <a:latin typeface="宋体" panose="02010600030101010101" pitchFamily="2" charset="-122"/>
                <a:ea typeface="宋体" panose="02010600030101010101" pitchFamily="2" charset="-122"/>
              </a:rPr>
              <a:t>=1, 2, …, n)</a:t>
            </a:r>
            <a:r>
              <a:rPr lang="zh-CN" altLang="zh-CN" sz="2400" b="1" dirty="0">
                <a:latin typeface="宋体" panose="02010600030101010101" pitchFamily="2" charset="-122"/>
                <a:ea typeface="宋体" panose="02010600030101010101" pitchFamily="2" charset="-122"/>
              </a:rPr>
              <a:t>的积累概率</a:t>
            </a:r>
            <a:r>
              <a:rPr lang="en-US" altLang="zh-CN" sz="2400" b="1" dirty="0">
                <a:latin typeface="宋体" panose="02010600030101010101" pitchFamily="2" charset="-122"/>
                <a:ea typeface="宋体" panose="02010600030101010101" pitchFamily="2" charset="-122"/>
              </a:rPr>
              <a:t>, </a:t>
            </a:r>
            <a:r>
              <a:rPr lang="zh-CN" altLang="zh-CN" sz="2400" b="1" dirty="0">
                <a:latin typeface="宋体" panose="02010600030101010101" pitchFamily="2" charset="-122"/>
                <a:ea typeface="宋体" panose="02010600030101010101" pitchFamily="2" charset="-122"/>
              </a:rPr>
              <a:t>其计算公式为：</a:t>
            </a:r>
          </a:p>
          <a:p>
            <a:endParaRPr lang="zh-CN" altLang="en-US" sz="2400" b="1"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54</a:t>
            </a:fld>
            <a:endParaRPr lang="en-US" altLang="zh-CN" dirty="0"/>
          </a:p>
        </p:txBody>
      </p:sp>
      <p:pic>
        <p:nvPicPr>
          <p:cNvPr id="5" name="图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5920" y="2276872"/>
            <a:ext cx="2304256" cy="1080120"/>
          </a:xfrm>
          <a:prstGeom prst="rect">
            <a:avLst/>
          </a:prstGeom>
          <a:noFill/>
          <a:ln>
            <a:noFill/>
          </a:ln>
        </p:spPr>
      </p:pic>
      <p:pic>
        <p:nvPicPr>
          <p:cNvPr id="6" name="图片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7848" y="5419770"/>
            <a:ext cx="2088232" cy="1052736"/>
          </a:xfrm>
          <a:prstGeom prst="rect">
            <a:avLst/>
          </a:prstGeom>
          <a:noFill/>
          <a:ln>
            <a:noFill/>
          </a:ln>
        </p:spPr>
      </p:pic>
      <p:sp>
        <p:nvSpPr>
          <p:cNvPr id="8" name="标题 1"/>
          <p:cNvSpPr>
            <a:spLocks noGrp="1"/>
          </p:cNvSpPr>
          <p:nvPr>
            <p:ph type="title"/>
          </p:nvPr>
        </p:nvSpPr>
        <p:spPr>
          <a:xfrm>
            <a:off x="1828800" y="152400"/>
            <a:ext cx="8001000" cy="540296"/>
          </a:xfrm>
          <a:solidFill>
            <a:schemeClr val="bg1"/>
          </a:solidFill>
        </p:spPr>
        <p:txBody>
          <a:bodyPr/>
          <a:lstStyle/>
          <a:p>
            <a:r>
              <a:rPr lang="en-US" altLang="zh-CN" sz="2800" dirty="0" smtClean="0"/>
              <a:t>5.4 </a:t>
            </a:r>
            <a:r>
              <a:rPr lang="zh-CN" altLang="en-US" sz="2800" dirty="0"/>
              <a:t>特征选择的遗传算法</a:t>
            </a:r>
            <a:r>
              <a:rPr lang="en-US" altLang="zh-CN" sz="2800" dirty="0"/>
              <a:t>(</a:t>
            </a:r>
            <a:r>
              <a:rPr lang="en-US" altLang="zh-CN" sz="2800" b="0" i="1" dirty="0">
                <a:latin typeface="Bahnschrift Condensed" panose="020B0502040204020203" pitchFamily="34" charset="0"/>
                <a:ea typeface="宋体" panose="02010600030101010101" pitchFamily="2" charset="-122"/>
              </a:rPr>
              <a:t>Genetic Algorithm</a:t>
            </a:r>
            <a:r>
              <a:rPr lang="en-US" altLang="zh-CN" sz="2800" dirty="0"/>
              <a:t>)</a:t>
            </a:r>
            <a:endParaRPr lang="zh-CN" altLang="en-US" sz="2800" dirty="0"/>
          </a:p>
        </p:txBody>
      </p:sp>
    </p:spTree>
    <p:extLst>
      <p:ext uri="{BB962C8B-B14F-4D97-AF65-F5344CB8AC3E}">
        <p14:creationId xmlns:p14="http://schemas.microsoft.com/office/powerpoint/2010/main" val="3274848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sz="2400" b="1" dirty="0">
                <a:latin typeface="宋体" panose="02010600030101010101" pitchFamily="2" charset="-122"/>
                <a:ea typeface="宋体" panose="02010600030101010101" pitchFamily="2" charset="-122"/>
              </a:rPr>
              <a:t>轮盘赌选择方法的实现步骤</a:t>
            </a:r>
            <a:r>
              <a:rPr lang="en-US" altLang="zh-CN" sz="2400" b="1" dirty="0">
                <a:latin typeface="宋体" panose="02010600030101010101" pitchFamily="2" charset="-122"/>
                <a:ea typeface="宋体" panose="02010600030101010101" pitchFamily="2" charset="-122"/>
              </a:rPr>
              <a:t>:</a:t>
            </a:r>
            <a:br>
              <a:rPr lang="en-US" altLang="zh-CN" sz="2400" b="1" dirty="0">
                <a:latin typeface="宋体" panose="02010600030101010101" pitchFamily="2" charset="-122"/>
                <a:ea typeface="宋体" panose="02010600030101010101" pitchFamily="2" charset="-122"/>
              </a:rPr>
            </a:br>
            <a:r>
              <a:rPr lang="zh-CN" altLang="zh-CN"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a:t>
            </a:r>
            <a:r>
              <a:rPr lang="zh-CN" altLang="zh-CN" sz="2400" b="1" dirty="0">
                <a:latin typeface="宋体" panose="02010600030101010101" pitchFamily="2" charset="-122"/>
                <a:ea typeface="宋体" panose="02010600030101010101" pitchFamily="2" charset="-122"/>
              </a:rPr>
              <a:t>）计算群体中所有个体的适应度值；</a:t>
            </a:r>
            <a:r>
              <a:rPr lang="en-US" altLang="zh-CN" sz="2400" b="1" dirty="0">
                <a:latin typeface="宋体" panose="02010600030101010101" pitchFamily="2" charset="-122"/>
                <a:ea typeface="宋体" panose="02010600030101010101" pitchFamily="2" charset="-122"/>
              </a:rPr>
              <a:t/>
            </a:r>
            <a:br>
              <a:rPr lang="en-US" altLang="zh-CN" sz="2400" b="1" dirty="0">
                <a:latin typeface="宋体" panose="02010600030101010101" pitchFamily="2" charset="-122"/>
                <a:ea typeface="宋体" panose="02010600030101010101" pitchFamily="2" charset="-122"/>
              </a:rPr>
            </a:br>
            <a:r>
              <a:rPr lang="zh-CN" altLang="zh-CN"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2</a:t>
            </a:r>
            <a:r>
              <a:rPr lang="zh-CN" altLang="zh-CN" sz="2400" b="1" dirty="0">
                <a:latin typeface="宋体" panose="02010600030101010101" pitchFamily="2" charset="-122"/>
                <a:ea typeface="宋体" panose="02010600030101010101" pitchFamily="2" charset="-122"/>
              </a:rPr>
              <a:t>）计算每个个体的选择概率；</a:t>
            </a:r>
            <a:r>
              <a:rPr lang="en-US" altLang="zh-CN" sz="2400" b="1" dirty="0">
                <a:latin typeface="宋体" panose="02010600030101010101" pitchFamily="2" charset="-122"/>
                <a:ea typeface="宋体" panose="02010600030101010101" pitchFamily="2" charset="-122"/>
              </a:rPr>
              <a:t/>
            </a:r>
            <a:br>
              <a:rPr lang="en-US" altLang="zh-CN" sz="2400" b="1" dirty="0">
                <a:latin typeface="宋体" panose="02010600030101010101" pitchFamily="2" charset="-122"/>
                <a:ea typeface="宋体" panose="02010600030101010101" pitchFamily="2" charset="-122"/>
              </a:rPr>
            </a:br>
            <a:r>
              <a:rPr lang="zh-CN" altLang="zh-CN"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3</a:t>
            </a:r>
            <a:r>
              <a:rPr lang="zh-CN" altLang="zh-CN" sz="2400" b="1" dirty="0">
                <a:latin typeface="宋体" panose="02010600030101010101" pitchFamily="2" charset="-122"/>
                <a:ea typeface="宋体" panose="02010600030101010101" pitchFamily="2" charset="-122"/>
              </a:rPr>
              <a:t>）计算积累概率；</a:t>
            </a:r>
            <a:r>
              <a:rPr lang="en-US" altLang="zh-CN" sz="2400" b="1" dirty="0">
                <a:latin typeface="宋体" panose="02010600030101010101" pitchFamily="2" charset="-122"/>
                <a:ea typeface="宋体" panose="02010600030101010101" pitchFamily="2" charset="-122"/>
              </a:rPr>
              <a:t/>
            </a:r>
            <a:br>
              <a:rPr lang="en-US" altLang="zh-CN" sz="2400" b="1" dirty="0">
                <a:latin typeface="宋体" panose="02010600030101010101" pitchFamily="2" charset="-122"/>
                <a:ea typeface="宋体" panose="02010600030101010101" pitchFamily="2" charset="-122"/>
              </a:rPr>
            </a:br>
            <a:r>
              <a:rPr lang="zh-CN" altLang="zh-CN"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4</a:t>
            </a:r>
            <a:r>
              <a:rPr lang="zh-CN" altLang="zh-CN" sz="2400" b="1" dirty="0">
                <a:latin typeface="宋体" panose="02010600030101010101" pitchFamily="2" charset="-122"/>
                <a:ea typeface="宋体" panose="02010600030101010101" pitchFamily="2" charset="-122"/>
              </a:rPr>
              <a:t>）采用模拟赌盘操作</a:t>
            </a:r>
            <a:r>
              <a:rPr lang="en-US" altLang="zh-CN" sz="2400" b="1" dirty="0">
                <a:latin typeface="宋体" panose="02010600030101010101" pitchFamily="2" charset="-122"/>
                <a:ea typeface="宋体" panose="02010600030101010101" pitchFamily="2" charset="-122"/>
              </a:rPr>
              <a:t>(</a:t>
            </a:r>
            <a:r>
              <a:rPr lang="zh-CN" altLang="zh-CN" sz="2400" b="1" dirty="0">
                <a:latin typeface="宋体" panose="02010600030101010101" pitchFamily="2" charset="-122"/>
                <a:ea typeface="宋体" panose="02010600030101010101" pitchFamily="2" charset="-122"/>
              </a:rPr>
              <a:t>即生成</a:t>
            </a:r>
            <a:r>
              <a:rPr lang="en-US" altLang="zh-CN" sz="2400" b="1" dirty="0">
                <a:latin typeface="宋体" panose="02010600030101010101" pitchFamily="2" charset="-122"/>
                <a:ea typeface="宋体" panose="02010600030101010101" pitchFamily="2" charset="-122"/>
              </a:rPr>
              <a:t>0</a:t>
            </a:r>
            <a:r>
              <a:rPr lang="zh-CN" altLang="zh-CN" sz="2400" b="1" dirty="0">
                <a:latin typeface="宋体" panose="02010600030101010101" pitchFamily="2" charset="-122"/>
                <a:ea typeface="宋体" panose="02010600030101010101" pitchFamily="2" charset="-122"/>
              </a:rPr>
              <a:t>到</a:t>
            </a:r>
            <a:r>
              <a:rPr lang="en-US" altLang="zh-CN" sz="2400" b="1" dirty="0">
                <a:latin typeface="宋体" panose="02010600030101010101" pitchFamily="2" charset="-122"/>
                <a:ea typeface="宋体" panose="02010600030101010101" pitchFamily="2" charset="-122"/>
              </a:rPr>
              <a:t>1</a:t>
            </a:r>
            <a:r>
              <a:rPr lang="zh-CN" altLang="zh-CN" sz="2400" b="1" dirty="0">
                <a:latin typeface="宋体" panose="02010600030101010101" pitchFamily="2" charset="-122"/>
                <a:ea typeface="宋体" panose="02010600030101010101" pitchFamily="2" charset="-122"/>
              </a:rPr>
              <a:t>之间的随机数与每个个体遗传到下一代群体的概率进行匹配</a:t>
            </a:r>
            <a:r>
              <a:rPr lang="en-US" altLang="zh-CN" sz="2400" b="1" dirty="0">
                <a:latin typeface="宋体" panose="02010600030101010101" pitchFamily="2" charset="-122"/>
                <a:ea typeface="宋体" panose="02010600030101010101" pitchFamily="2" charset="-122"/>
              </a:rPr>
              <a:t>)</a:t>
            </a:r>
            <a:r>
              <a:rPr lang="zh-CN" altLang="zh-CN" sz="2400" b="1" dirty="0">
                <a:latin typeface="宋体" panose="02010600030101010101" pitchFamily="2" charset="-122"/>
                <a:ea typeface="宋体" panose="02010600030101010101" pitchFamily="2" charset="-122"/>
              </a:rPr>
              <a:t>来确定各个个体是否遗传</a:t>
            </a:r>
            <a:r>
              <a:rPr lang="en-US" altLang="zh-CN" sz="2400" b="1" dirty="0">
                <a:latin typeface="宋体" panose="02010600030101010101" pitchFamily="2" charset="-122"/>
                <a:ea typeface="宋体" panose="02010600030101010101" pitchFamily="2" charset="-122"/>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复制，</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reproduction</a:t>
            </a:r>
            <a:r>
              <a:rPr lang="en-US" altLang="zh-CN" sz="2400" b="1" dirty="0">
                <a:latin typeface="宋体" panose="02010600030101010101" pitchFamily="2" charset="-122"/>
                <a:ea typeface="宋体" panose="02010600030101010101" pitchFamily="2" charset="-122"/>
              </a:rPr>
              <a:t>)</a:t>
            </a:r>
            <a:r>
              <a:rPr lang="zh-CN" altLang="zh-CN" sz="2400" b="1" dirty="0">
                <a:latin typeface="宋体" panose="02010600030101010101" pitchFamily="2" charset="-122"/>
                <a:ea typeface="宋体" panose="02010600030101010101" pitchFamily="2" charset="-122"/>
              </a:rPr>
              <a:t>到下一代群体中。</a:t>
            </a:r>
          </a:p>
          <a:p>
            <a:endParaRPr lang="zh-CN" altLang="en-US" sz="2400" b="1"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55</a:t>
            </a:fld>
            <a:endParaRPr lang="en-US" altLang="zh-CN" dirty="0"/>
          </a:p>
        </p:txBody>
      </p:sp>
      <p:sp>
        <p:nvSpPr>
          <p:cNvPr id="6" name="矩形 5"/>
          <p:cNvSpPr/>
          <p:nvPr/>
        </p:nvSpPr>
        <p:spPr>
          <a:xfrm>
            <a:off x="1919536" y="3933056"/>
            <a:ext cx="8352928" cy="2308324"/>
          </a:xfrm>
          <a:prstGeom prst="rect">
            <a:avLst/>
          </a:prstGeom>
        </p:spPr>
        <p:txBody>
          <a:bodyPr wrap="square">
            <a:spAutoFit/>
          </a:bodyPr>
          <a:lstStyle/>
          <a:p>
            <a:r>
              <a:rPr lang="zh-CN" altLang="zh-CN" sz="2400" b="1" dirty="0">
                <a:solidFill>
                  <a:srgbClr val="00B0F0"/>
                </a:solidFill>
              </a:rPr>
              <a:t>交叉操作</a:t>
            </a:r>
            <a:r>
              <a:rPr lang="en-US" altLang="zh-CN" sz="2400" b="1" dirty="0">
                <a:solidFill>
                  <a:srgbClr val="00B0F0"/>
                </a:solidFill>
                <a:latin typeface="Times New Roman" panose="02020603050405020304" pitchFamily="18" charset="0"/>
                <a:cs typeface="Times New Roman" panose="02020603050405020304" pitchFamily="18" charset="0"/>
              </a:rPr>
              <a:t>(crossover)</a:t>
            </a:r>
          </a:p>
          <a:p>
            <a:pPr>
              <a:buNone/>
            </a:pPr>
            <a:r>
              <a:rPr lang="en-US" altLang="zh-CN" sz="2400" b="1" dirty="0">
                <a:latin typeface="宋体" panose="02010600030101010101" pitchFamily="2" charset="-122"/>
                <a:ea typeface="宋体" panose="02010600030101010101" pitchFamily="2" charset="-122"/>
              </a:rPr>
              <a:t>    </a:t>
            </a:r>
            <a:r>
              <a:rPr lang="zh-CN" altLang="zh-CN" sz="2400" b="1" dirty="0">
                <a:latin typeface="宋体" panose="02010600030101010101" pitchFamily="2" charset="-122"/>
                <a:ea typeface="宋体" panose="02010600030101010101" pitchFamily="2" charset="-122"/>
              </a:rPr>
              <a:t>由于交叉操作的随机性，会改变前</a:t>
            </a:r>
            <a:r>
              <a:rPr lang="en-US" altLang="zh-CN" sz="2400" b="1" dirty="0">
                <a:latin typeface="宋体" panose="02010600030101010101" pitchFamily="2" charset="-122"/>
                <a:ea typeface="宋体" panose="02010600030101010101" pitchFamily="2" charset="-122"/>
              </a:rPr>
              <a:t>a</a:t>
            </a:r>
            <a:r>
              <a:rPr lang="zh-CN" altLang="zh-CN" sz="2400" b="1" dirty="0">
                <a:latin typeface="宋体" panose="02010600030101010101" pitchFamily="2" charset="-122"/>
                <a:ea typeface="宋体" panose="02010600030101010101" pitchFamily="2" charset="-122"/>
              </a:rPr>
              <a:t>位二进制串中的</a:t>
            </a:r>
            <a:r>
              <a:rPr lang="en-US" altLang="zh-CN" sz="2400" b="1" dirty="0">
                <a:latin typeface="宋体" panose="02010600030101010101" pitchFamily="2" charset="-122"/>
                <a:ea typeface="宋体" panose="02010600030101010101" pitchFamily="2" charset="-122"/>
              </a:rPr>
              <a:t>1</a:t>
            </a:r>
            <a:r>
              <a:rPr lang="zh-CN" altLang="zh-CN" sz="2400" b="1" dirty="0">
                <a:latin typeface="宋体" panose="02010600030101010101" pitchFamily="2" charset="-122"/>
                <a:ea typeface="宋体" panose="02010600030101010101" pitchFamily="2" charset="-122"/>
              </a:rPr>
              <a:t>出现的概率，使其不等于</a:t>
            </a:r>
            <a:r>
              <a:rPr lang="en-US" altLang="zh-CN" sz="2400" b="1" dirty="0">
                <a:latin typeface="宋体" panose="02010600030101010101" pitchFamily="2" charset="-122"/>
                <a:ea typeface="宋体" panose="02010600030101010101" pitchFamily="2" charset="-122"/>
              </a:rPr>
              <a:t>b/a</a:t>
            </a:r>
            <a:r>
              <a:rPr lang="zh-CN" altLang="zh-CN" sz="2400" b="1" dirty="0">
                <a:latin typeface="宋体" panose="02010600030101010101" pitchFamily="2" charset="-122"/>
                <a:ea typeface="宋体" panose="02010600030101010101" pitchFamily="2" charset="-122"/>
              </a:rPr>
              <a:t>，这将导致不同个体特征矢量的维数不尽相同，所以进行以下操作。</a:t>
            </a:r>
            <a:r>
              <a:rPr lang="en-US" altLang="zh-CN" sz="2400" b="1" dirty="0">
                <a:latin typeface="宋体" panose="02010600030101010101" pitchFamily="2" charset="-122"/>
                <a:ea typeface="宋体" panose="02010600030101010101" pitchFamily="2" charset="-122"/>
              </a:rPr>
              <a:t> </a:t>
            </a:r>
            <a:br>
              <a:rPr lang="en-US" altLang="zh-CN" sz="2400" b="1" dirty="0">
                <a:latin typeface="宋体" panose="02010600030101010101" pitchFamily="2" charset="-122"/>
                <a:ea typeface="宋体" panose="02010600030101010101" pitchFamily="2" charset="-122"/>
              </a:rPr>
            </a:br>
            <a:r>
              <a:rPr lang="en-US" altLang="zh-CN" sz="2400" b="1" dirty="0">
                <a:latin typeface="宋体" panose="02010600030101010101" pitchFamily="2" charset="-122"/>
                <a:ea typeface="宋体" panose="02010600030101010101" pitchFamily="2" charset="-122"/>
              </a:rPr>
              <a:t>    </a:t>
            </a:r>
            <a:r>
              <a:rPr lang="zh-CN" altLang="zh-CN" sz="2400" b="1" dirty="0">
                <a:latin typeface="宋体" panose="02010600030101010101" pitchFamily="2" charset="-122"/>
                <a:ea typeface="宋体" panose="02010600030101010101" pitchFamily="2" charset="-122"/>
              </a:rPr>
              <a:t>首先将二进制编码分成两部分，前</a:t>
            </a:r>
            <a:r>
              <a:rPr lang="en-US" altLang="zh-CN" sz="2400" b="1" dirty="0">
                <a:latin typeface="宋体" panose="02010600030101010101" pitchFamily="2" charset="-122"/>
                <a:ea typeface="宋体" panose="02010600030101010101" pitchFamily="2" charset="-122"/>
              </a:rPr>
              <a:t>l</a:t>
            </a:r>
            <a:r>
              <a:rPr lang="en-US" altLang="zh-CN" sz="2400" b="1" baseline="-25000" dirty="0">
                <a:latin typeface="宋体" panose="02010600030101010101" pitchFamily="2" charset="-122"/>
                <a:ea typeface="宋体" panose="02010600030101010101" pitchFamily="2" charset="-122"/>
              </a:rPr>
              <a:t>a</a:t>
            </a:r>
            <a:r>
              <a:rPr lang="zh-CN" altLang="zh-CN" sz="2400" b="1" dirty="0">
                <a:latin typeface="宋体" panose="02010600030101010101" pitchFamily="2" charset="-122"/>
                <a:ea typeface="宋体" panose="02010600030101010101" pitchFamily="2" charset="-122"/>
              </a:rPr>
              <a:t>位特征编码部分和后</a:t>
            </a:r>
            <a:r>
              <a:rPr lang="en-US" altLang="zh-CN" sz="2400" b="1" dirty="0" err="1">
                <a:latin typeface="宋体" panose="02010600030101010101" pitchFamily="2" charset="-122"/>
                <a:ea typeface="宋体" panose="02010600030101010101" pitchFamily="2" charset="-122"/>
              </a:rPr>
              <a:t>l</a:t>
            </a:r>
            <a:r>
              <a:rPr lang="en-US" altLang="zh-CN" sz="2400" b="1" baseline="-25000" dirty="0" err="1">
                <a:latin typeface="宋体" panose="02010600030101010101" pitchFamily="2" charset="-122"/>
                <a:ea typeface="宋体" panose="02010600030101010101" pitchFamily="2" charset="-122"/>
              </a:rPr>
              <a:t>c</a:t>
            </a:r>
            <a:r>
              <a:rPr lang="en-US" altLang="zh-CN" sz="2400" b="1" dirty="0" err="1">
                <a:latin typeface="宋体" panose="02010600030101010101" pitchFamily="2" charset="-122"/>
                <a:ea typeface="宋体" panose="02010600030101010101" pitchFamily="2" charset="-122"/>
              </a:rPr>
              <a:t>+l</a:t>
            </a:r>
            <a:r>
              <a:rPr lang="en-US" altLang="zh-CN" sz="2400" b="1" baseline="-25000" dirty="0" err="1">
                <a:latin typeface="宋体" panose="02010600030101010101" pitchFamily="2" charset="-122"/>
                <a:ea typeface="宋体" panose="02010600030101010101" pitchFamily="2" charset="-122"/>
              </a:rPr>
              <a:t>σ</a:t>
            </a:r>
            <a:r>
              <a:rPr lang="zh-CN" altLang="zh-CN" sz="2400" b="1" dirty="0">
                <a:latin typeface="宋体" panose="02010600030101010101" pitchFamily="2" charset="-122"/>
                <a:ea typeface="宋体" panose="02010600030101010101" pitchFamily="2" charset="-122"/>
              </a:rPr>
              <a:t>位参数编码部分。</a:t>
            </a:r>
            <a:endParaRPr lang="zh-CN" altLang="en-US" sz="2400" dirty="0">
              <a:latin typeface="宋体" panose="02010600030101010101" pitchFamily="2" charset="-122"/>
              <a:ea typeface="宋体" panose="02010600030101010101" pitchFamily="2" charset="-122"/>
            </a:endParaRPr>
          </a:p>
        </p:txBody>
      </p:sp>
      <p:sp>
        <p:nvSpPr>
          <p:cNvPr id="8" name="标题 1"/>
          <p:cNvSpPr>
            <a:spLocks noGrp="1"/>
          </p:cNvSpPr>
          <p:nvPr>
            <p:ph type="title"/>
          </p:nvPr>
        </p:nvSpPr>
        <p:spPr>
          <a:xfrm>
            <a:off x="1828800" y="152400"/>
            <a:ext cx="8001000" cy="540296"/>
          </a:xfrm>
          <a:solidFill>
            <a:schemeClr val="bg1"/>
          </a:solidFill>
        </p:spPr>
        <p:txBody>
          <a:bodyPr/>
          <a:lstStyle/>
          <a:p>
            <a:r>
              <a:rPr lang="en-US" altLang="zh-CN" sz="2800" dirty="0" smtClean="0"/>
              <a:t>5.4 </a:t>
            </a:r>
            <a:r>
              <a:rPr lang="zh-CN" altLang="en-US" sz="2800" dirty="0"/>
              <a:t>特征选择的遗传算法</a:t>
            </a:r>
            <a:r>
              <a:rPr lang="en-US" altLang="zh-CN" sz="2800" dirty="0"/>
              <a:t>(</a:t>
            </a:r>
            <a:r>
              <a:rPr lang="en-US" altLang="zh-CN" sz="2800" b="0" i="1" dirty="0">
                <a:latin typeface="Bahnschrift Condensed" panose="020B0502040204020203" pitchFamily="34" charset="0"/>
                <a:ea typeface="宋体" panose="02010600030101010101" pitchFamily="2" charset="-122"/>
              </a:rPr>
              <a:t>Genetic Algorithm</a:t>
            </a:r>
            <a:r>
              <a:rPr lang="en-US" altLang="zh-CN" sz="2800" dirty="0"/>
              <a:t>)</a:t>
            </a:r>
            <a:endParaRPr lang="zh-CN" altLang="en-US" sz="2800" dirty="0"/>
          </a:p>
        </p:txBody>
      </p:sp>
    </p:spTree>
    <p:extLst>
      <p:ext uri="{BB962C8B-B14F-4D97-AF65-F5344CB8AC3E}">
        <p14:creationId xmlns:p14="http://schemas.microsoft.com/office/powerpoint/2010/main" val="179984690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3672" y="1340768"/>
            <a:ext cx="5616624" cy="2448272"/>
          </a:xfrm>
          <a:prstGeom prst="rect">
            <a:avLst/>
          </a:prstGeom>
          <a:noFill/>
          <a:ln>
            <a:noFill/>
          </a:ln>
        </p:spPr>
      </p:pic>
      <p:sp>
        <p:nvSpPr>
          <p:cNvPr id="3" name="内容占位符 2"/>
          <p:cNvSpPr>
            <a:spLocks noGrp="1"/>
          </p:cNvSpPr>
          <p:nvPr>
            <p:ph idx="1"/>
          </p:nvPr>
        </p:nvSpPr>
        <p:spPr/>
        <p:txBody>
          <a:bodyPr/>
          <a:lstStyle/>
          <a:p>
            <a:r>
              <a:rPr lang="zh-CN" altLang="zh-CN" sz="2400" b="1" dirty="0">
                <a:latin typeface="宋体" panose="02010600030101010101" pitchFamily="2" charset="-122"/>
                <a:ea typeface="宋体" panose="02010600030101010101" pitchFamily="2" charset="-122"/>
              </a:rPr>
              <a:t>如下图所示</a:t>
            </a:r>
            <a:r>
              <a:rPr lang="en-US" altLang="zh-CN" sz="2400" b="1" dirty="0">
                <a:latin typeface="宋体" panose="02010600030101010101" pitchFamily="2" charset="-122"/>
                <a:ea typeface="宋体" panose="02010600030101010101" pitchFamily="2" charset="-122"/>
              </a:rPr>
              <a:t> </a:t>
            </a:r>
            <a:endParaRPr lang="zh-CN" altLang="en-US" sz="2400" b="1"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56</a:t>
            </a:fld>
            <a:endParaRPr lang="en-US" altLang="zh-CN" dirty="0"/>
          </a:p>
        </p:txBody>
      </p:sp>
      <p:sp>
        <p:nvSpPr>
          <p:cNvPr id="7" name="内容占位符 2"/>
          <p:cNvSpPr txBox="1">
            <a:spLocks/>
          </p:cNvSpPr>
          <p:nvPr/>
        </p:nvSpPr>
        <p:spPr bwMode="gray">
          <a:xfrm>
            <a:off x="1919536" y="3861048"/>
            <a:ext cx="84582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Clr>
                <a:schemeClr val="tx2"/>
              </a:buClr>
              <a:defRPr/>
            </a:pPr>
            <a:r>
              <a:rPr lang="en-US" altLang="zh-CN" sz="2400" b="1" kern="0" dirty="0">
                <a:latin typeface="宋体" panose="02010600030101010101" pitchFamily="2" charset="-122"/>
                <a:ea typeface="宋体" panose="02010600030101010101" pitchFamily="2" charset="-122"/>
              </a:rPr>
              <a:t>     </a:t>
            </a:r>
            <a:r>
              <a:rPr lang="zh-CN" altLang="zh-CN" sz="2400" b="1" kern="0" dirty="0">
                <a:latin typeface="宋体" panose="02010600030101010101" pitchFamily="2" charset="-122"/>
                <a:ea typeface="宋体" panose="02010600030101010101" pitchFamily="2" charset="-122"/>
              </a:rPr>
              <a:t>首先对比两个父体，找出两父体个体同为</a:t>
            </a:r>
            <a:r>
              <a:rPr lang="en-US" altLang="zh-CN" sz="2400" b="1" kern="0" dirty="0">
                <a:latin typeface="宋体" panose="02010600030101010101" pitchFamily="2" charset="-122"/>
                <a:ea typeface="宋体" panose="02010600030101010101" pitchFamily="2" charset="-122"/>
              </a:rPr>
              <a:t>1</a:t>
            </a:r>
            <a:r>
              <a:rPr lang="zh-CN" altLang="zh-CN" sz="2400" b="1" kern="0" dirty="0">
                <a:latin typeface="宋体" panose="02010600030101010101" pitchFamily="2" charset="-122"/>
                <a:ea typeface="宋体" panose="02010600030101010101" pitchFamily="2" charset="-122"/>
              </a:rPr>
              <a:t>的基因位，称之为</a:t>
            </a:r>
            <a:r>
              <a:rPr lang="en-US" altLang="zh-CN" sz="2400" b="1" kern="0" dirty="0">
                <a:latin typeface="宋体" panose="02010600030101010101" pitchFamily="2" charset="-122"/>
                <a:ea typeface="宋体" panose="02010600030101010101" pitchFamily="2" charset="-122"/>
              </a:rPr>
              <a:t>“</a:t>
            </a:r>
            <a:r>
              <a:rPr lang="zh-CN" altLang="zh-CN" sz="2400" b="1" kern="0" dirty="0">
                <a:latin typeface="宋体" panose="02010600030101010101" pitchFamily="2" charset="-122"/>
                <a:ea typeface="宋体" panose="02010600030101010101" pitchFamily="2" charset="-122"/>
              </a:rPr>
              <a:t>优势基因位</a:t>
            </a:r>
            <a:r>
              <a:rPr lang="en-US" altLang="zh-CN" sz="2400" b="1" kern="0" dirty="0">
                <a:latin typeface="宋体" panose="02010600030101010101" pitchFamily="2" charset="-122"/>
                <a:ea typeface="宋体" panose="02010600030101010101" pitchFamily="2" charset="-122"/>
              </a:rPr>
              <a:t>”</a:t>
            </a:r>
            <a:r>
              <a:rPr lang="zh-CN" altLang="zh-CN" sz="2400" b="1" kern="0" dirty="0">
                <a:latin typeface="宋体" panose="02010600030101010101" pitchFamily="2" charset="-122"/>
                <a:ea typeface="宋体" panose="02010600030101010101" pitchFamily="2" charset="-122"/>
              </a:rPr>
              <a:t>，例如第</a:t>
            </a:r>
            <a:r>
              <a:rPr lang="en-US" altLang="zh-CN" sz="2400" b="1" kern="0" dirty="0">
                <a:latin typeface="宋体" panose="02010600030101010101" pitchFamily="2" charset="-122"/>
                <a:ea typeface="宋体" panose="02010600030101010101" pitchFamily="2" charset="-122"/>
              </a:rPr>
              <a:t>1</a:t>
            </a:r>
            <a:r>
              <a:rPr lang="zh-CN" altLang="zh-CN" sz="2400" b="1" kern="0" dirty="0">
                <a:latin typeface="宋体" panose="02010600030101010101" pitchFamily="2" charset="-122"/>
                <a:ea typeface="宋体" panose="02010600030101010101" pitchFamily="2" charset="-122"/>
              </a:rPr>
              <a:t>，</a:t>
            </a:r>
            <a:r>
              <a:rPr lang="en-US" altLang="zh-CN" sz="2400" b="1" kern="0" dirty="0">
                <a:latin typeface="宋体" panose="02010600030101010101" pitchFamily="2" charset="-122"/>
                <a:ea typeface="宋体" panose="02010600030101010101" pitchFamily="2" charset="-122"/>
              </a:rPr>
              <a:t>4</a:t>
            </a:r>
            <a:r>
              <a:rPr lang="zh-CN" altLang="zh-CN" sz="2400" b="1" kern="0" dirty="0">
                <a:latin typeface="宋体" panose="02010600030101010101" pitchFamily="2" charset="-122"/>
                <a:ea typeface="宋体" panose="02010600030101010101" pitchFamily="2" charset="-122"/>
              </a:rPr>
              <a:t>位。然后找两父体其中一个为</a:t>
            </a:r>
            <a:r>
              <a:rPr lang="en-US" altLang="zh-CN" sz="2400" b="1" kern="0" dirty="0">
                <a:latin typeface="宋体" panose="02010600030101010101" pitchFamily="2" charset="-122"/>
                <a:ea typeface="宋体" panose="02010600030101010101" pitchFamily="2" charset="-122"/>
              </a:rPr>
              <a:t>1</a:t>
            </a:r>
            <a:r>
              <a:rPr lang="zh-CN" altLang="zh-CN" sz="2400" b="1" kern="0" dirty="0">
                <a:latin typeface="宋体" panose="02010600030101010101" pitchFamily="2" charset="-122"/>
                <a:ea typeface="宋体" panose="02010600030101010101" pitchFamily="2" charset="-122"/>
              </a:rPr>
              <a:t>的基因位，称之为</a:t>
            </a:r>
            <a:r>
              <a:rPr lang="en-US" altLang="zh-CN" sz="2400" b="1" kern="0" dirty="0">
                <a:latin typeface="宋体" panose="02010600030101010101" pitchFamily="2" charset="-122"/>
                <a:ea typeface="宋体" panose="02010600030101010101" pitchFamily="2" charset="-122"/>
              </a:rPr>
              <a:t>“</a:t>
            </a:r>
            <a:r>
              <a:rPr lang="zh-CN" altLang="zh-CN" sz="2400" b="1" kern="0" dirty="0">
                <a:latin typeface="宋体" panose="02010600030101010101" pitchFamily="2" charset="-122"/>
                <a:ea typeface="宋体" panose="02010600030101010101" pitchFamily="2" charset="-122"/>
              </a:rPr>
              <a:t>非优势基因位</a:t>
            </a:r>
            <a:r>
              <a:rPr lang="en-US" altLang="zh-CN" sz="2400" b="1" kern="0" dirty="0">
                <a:latin typeface="宋体" panose="02010600030101010101" pitchFamily="2" charset="-122"/>
                <a:ea typeface="宋体" panose="02010600030101010101" pitchFamily="2" charset="-122"/>
              </a:rPr>
              <a:t>”,</a:t>
            </a:r>
            <a:r>
              <a:rPr lang="zh-CN" altLang="zh-CN" sz="2400" b="1" kern="0" dirty="0">
                <a:latin typeface="宋体" panose="02010600030101010101" pitchFamily="2" charset="-122"/>
                <a:ea typeface="宋体" panose="02010600030101010101" pitchFamily="2" charset="-122"/>
              </a:rPr>
              <a:t>例如</a:t>
            </a:r>
            <a:r>
              <a:rPr lang="en-US" altLang="zh-CN" sz="2400" b="1" kern="0" dirty="0">
                <a:latin typeface="宋体" panose="02010600030101010101" pitchFamily="2" charset="-122"/>
                <a:ea typeface="宋体" panose="02010600030101010101" pitchFamily="2" charset="-122"/>
              </a:rPr>
              <a:t>2</a:t>
            </a:r>
            <a:r>
              <a:rPr lang="zh-CN" altLang="zh-CN" sz="2400" b="1" kern="0" dirty="0">
                <a:latin typeface="宋体" panose="02010600030101010101" pitchFamily="2" charset="-122"/>
                <a:ea typeface="宋体" panose="02010600030101010101" pitchFamily="2" charset="-122"/>
              </a:rPr>
              <a:t>，</a:t>
            </a:r>
            <a:r>
              <a:rPr lang="en-US" altLang="zh-CN" sz="2400" b="1" kern="0" dirty="0">
                <a:latin typeface="宋体" panose="02010600030101010101" pitchFamily="2" charset="-122"/>
                <a:ea typeface="宋体" panose="02010600030101010101" pitchFamily="2" charset="-122"/>
              </a:rPr>
              <a:t>5</a:t>
            </a:r>
            <a:r>
              <a:rPr lang="zh-CN" altLang="zh-CN" sz="2400" b="1" kern="0" dirty="0">
                <a:latin typeface="宋体" panose="02010600030101010101" pitchFamily="2" charset="-122"/>
                <a:ea typeface="宋体" panose="02010600030101010101" pitchFamily="2" charset="-122"/>
              </a:rPr>
              <a:t>，</a:t>
            </a:r>
            <a:r>
              <a:rPr lang="en-US" altLang="zh-CN" sz="2400" b="1" kern="0" dirty="0">
                <a:latin typeface="宋体" panose="02010600030101010101" pitchFamily="2" charset="-122"/>
                <a:ea typeface="宋体" panose="02010600030101010101" pitchFamily="2" charset="-122"/>
              </a:rPr>
              <a:t>6</a:t>
            </a:r>
            <a:r>
              <a:rPr lang="zh-CN" altLang="zh-CN" sz="2400" b="1" kern="0" dirty="0">
                <a:latin typeface="宋体" panose="02010600030101010101" pitchFamily="2" charset="-122"/>
                <a:ea typeface="宋体" panose="02010600030101010101" pitchFamily="2" charset="-122"/>
              </a:rPr>
              <a:t>，</a:t>
            </a:r>
            <a:r>
              <a:rPr lang="en-US" altLang="zh-CN" sz="2400" b="1" kern="0" dirty="0">
                <a:latin typeface="宋体" panose="02010600030101010101" pitchFamily="2" charset="-122"/>
                <a:ea typeface="宋体" panose="02010600030101010101" pitchFamily="2" charset="-122"/>
              </a:rPr>
              <a:t>a</a:t>
            </a:r>
            <a:r>
              <a:rPr lang="zh-CN" altLang="zh-CN" sz="2400" b="1" kern="0" dirty="0">
                <a:latin typeface="宋体" panose="02010600030101010101" pitchFamily="2" charset="-122"/>
                <a:ea typeface="宋体" panose="02010600030101010101" pitchFamily="2" charset="-122"/>
              </a:rPr>
              <a:t>。如果两父体中存在</a:t>
            </a:r>
            <a:r>
              <a:rPr lang="en-US" altLang="zh-CN" sz="2400" b="1" kern="0" dirty="0">
                <a:latin typeface="宋体" panose="02010600030101010101" pitchFamily="2" charset="-122"/>
                <a:ea typeface="宋体" panose="02010600030101010101" pitchFamily="2" charset="-122"/>
              </a:rPr>
              <a:t>“</a:t>
            </a:r>
            <a:r>
              <a:rPr lang="zh-CN" altLang="zh-CN" sz="2400" b="1" kern="0" dirty="0">
                <a:latin typeface="宋体" panose="02010600030101010101" pitchFamily="2" charset="-122"/>
                <a:ea typeface="宋体" panose="02010600030101010101" pitchFamily="2" charset="-122"/>
              </a:rPr>
              <a:t>优势基因位</a:t>
            </a:r>
            <a:r>
              <a:rPr lang="en-US" altLang="zh-CN" sz="2400" b="1" kern="0" dirty="0">
                <a:latin typeface="宋体" panose="02010600030101010101" pitchFamily="2" charset="-122"/>
                <a:ea typeface="宋体" panose="02010600030101010101" pitchFamily="2" charset="-122"/>
              </a:rPr>
              <a:t>”</a:t>
            </a:r>
            <a:r>
              <a:rPr lang="zh-CN" altLang="zh-CN" sz="2400" b="1" kern="0" dirty="0">
                <a:latin typeface="宋体" panose="02010600030101010101" pitchFamily="2" charset="-122"/>
                <a:ea typeface="宋体" panose="02010600030101010101" pitchFamily="2" charset="-122"/>
              </a:rPr>
              <a:t>，表明两父体对该基因位所对应的特征分量的选择意见趋于一致，该特征应在子代中予以保留。如果父代个体中存在</a:t>
            </a:r>
            <a:r>
              <a:rPr lang="en-US" altLang="zh-CN" sz="2400" b="1" kern="0" dirty="0">
                <a:latin typeface="宋体" panose="02010600030101010101" pitchFamily="2" charset="-122"/>
                <a:ea typeface="宋体" panose="02010600030101010101" pitchFamily="2" charset="-122"/>
              </a:rPr>
              <a:t>“</a:t>
            </a:r>
            <a:r>
              <a:rPr lang="zh-CN" altLang="zh-CN" sz="2400" b="1" kern="0" dirty="0">
                <a:latin typeface="宋体" panose="02010600030101010101" pitchFamily="2" charset="-122"/>
                <a:ea typeface="宋体" panose="02010600030101010101" pitchFamily="2" charset="-122"/>
              </a:rPr>
              <a:t>非优势基因位</a:t>
            </a:r>
            <a:r>
              <a:rPr lang="en-US" altLang="zh-CN" sz="2400" b="1" kern="0" dirty="0">
                <a:latin typeface="宋体" panose="02010600030101010101" pitchFamily="2" charset="-122"/>
                <a:ea typeface="宋体" panose="02010600030101010101" pitchFamily="2" charset="-122"/>
              </a:rPr>
              <a:t>”</a:t>
            </a:r>
            <a:r>
              <a:rPr lang="zh-CN" altLang="zh-CN" sz="2400" b="1" kern="0" dirty="0">
                <a:latin typeface="宋体" panose="02010600030101010101" pitchFamily="2" charset="-122"/>
                <a:ea typeface="宋体" panose="02010600030101010101" pitchFamily="2" charset="-122"/>
              </a:rPr>
              <a:t>，表明两个体在该特征上存在分歧。</a:t>
            </a:r>
            <a:endParaRPr lang="zh-CN" altLang="en-US" sz="2400" b="1" kern="0" dirty="0">
              <a:latin typeface="宋体" panose="02010600030101010101" pitchFamily="2" charset="-122"/>
              <a:ea typeface="宋体" panose="02010600030101010101" pitchFamily="2" charset="-122"/>
            </a:endParaRPr>
          </a:p>
        </p:txBody>
      </p:sp>
      <p:sp>
        <p:nvSpPr>
          <p:cNvPr id="8" name="标题 1"/>
          <p:cNvSpPr>
            <a:spLocks noGrp="1"/>
          </p:cNvSpPr>
          <p:nvPr>
            <p:ph type="title"/>
          </p:nvPr>
        </p:nvSpPr>
        <p:spPr>
          <a:xfrm>
            <a:off x="1828800" y="152400"/>
            <a:ext cx="8001000" cy="540296"/>
          </a:xfrm>
          <a:solidFill>
            <a:schemeClr val="bg1"/>
          </a:solidFill>
        </p:spPr>
        <p:txBody>
          <a:bodyPr/>
          <a:lstStyle/>
          <a:p>
            <a:r>
              <a:rPr lang="en-US" altLang="zh-CN" sz="2800" dirty="0" smtClean="0"/>
              <a:t>5.4 </a:t>
            </a:r>
            <a:r>
              <a:rPr lang="zh-CN" altLang="en-US" sz="2800" dirty="0"/>
              <a:t>特征选择的遗传算法</a:t>
            </a:r>
            <a:r>
              <a:rPr lang="en-US" altLang="zh-CN" sz="2800" dirty="0"/>
              <a:t>(</a:t>
            </a:r>
            <a:r>
              <a:rPr lang="en-US" altLang="zh-CN" sz="2800" b="0" i="1" dirty="0">
                <a:latin typeface="Bahnschrift Condensed" panose="020B0502040204020203" pitchFamily="34" charset="0"/>
                <a:ea typeface="宋体" panose="02010600030101010101" pitchFamily="2" charset="-122"/>
              </a:rPr>
              <a:t>Genetic Algorithm</a:t>
            </a:r>
            <a:r>
              <a:rPr lang="en-US" altLang="zh-CN" sz="2800" dirty="0"/>
              <a:t>)</a:t>
            </a:r>
            <a:endParaRPr lang="zh-CN" altLang="en-US" sz="2800" dirty="0"/>
          </a:p>
        </p:txBody>
      </p:sp>
    </p:spTree>
    <p:extLst>
      <p:ext uri="{BB962C8B-B14F-4D97-AF65-F5344CB8AC3E}">
        <p14:creationId xmlns:p14="http://schemas.microsoft.com/office/powerpoint/2010/main" val="30014172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en-US" altLang="zh-CN" sz="2400" b="1" dirty="0">
                <a:latin typeface="宋体" panose="02010600030101010101" pitchFamily="2" charset="-122"/>
                <a:ea typeface="宋体" panose="02010600030101010101" pitchFamily="2" charset="-122"/>
              </a:rPr>
              <a:t>      </a:t>
            </a:r>
            <a:r>
              <a:rPr lang="zh-CN" altLang="zh-CN" sz="2400" b="1" dirty="0">
                <a:latin typeface="宋体" panose="02010600030101010101" pitchFamily="2" charset="-122"/>
                <a:ea typeface="宋体" panose="02010600030101010101" pitchFamily="2" charset="-122"/>
              </a:rPr>
              <a:t>如果两父体个体存在</a:t>
            </a:r>
            <a:r>
              <a:rPr lang="en-US" altLang="zh-CN" sz="2400" b="1" dirty="0">
                <a:latin typeface="宋体" panose="02010600030101010101" pitchFamily="2" charset="-122"/>
                <a:ea typeface="宋体" panose="02010600030101010101" pitchFamily="2" charset="-122"/>
              </a:rPr>
              <a:t>e</a:t>
            </a:r>
            <a:r>
              <a:rPr lang="zh-CN" altLang="zh-CN" sz="2400" b="1" dirty="0">
                <a:latin typeface="宋体" panose="02010600030101010101" pitchFamily="2" charset="-122"/>
                <a:ea typeface="宋体" panose="02010600030101010101" pitchFamily="2" charset="-122"/>
              </a:rPr>
              <a:t>个</a:t>
            </a:r>
            <a:r>
              <a:rPr lang="en-US" altLang="zh-CN" sz="2400" b="1" dirty="0">
                <a:latin typeface="宋体" panose="02010600030101010101" pitchFamily="2" charset="-122"/>
                <a:ea typeface="宋体" panose="02010600030101010101" pitchFamily="2" charset="-122"/>
              </a:rPr>
              <a:t>“</a:t>
            </a:r>
            <a:r>
              <a:rPr lang="zh-CN" altLang="zh-CN" sz="2400" b="1" dirty="0">
                <a:latin typeface="宋体" panose="02010600030101010101" pitchFamily="2" charset="-122"/>
                <a:ea typeface="宋体" panose="02010600030101010101" pitchFamily="2" charset="-122"/>
              </a:rPr>
              <a:t>优势基因位</a:t>
            </a:r>
            <a:r>
              <a:rPr lang="en-US" altLang="zh-CN" sz="2400" b="1" dirty="0">
                <a:latin typeface="宋体" panose="02010600030101010101" pitchFamily="2" charset="-122"/>
                <a:ea typeface="宋体" panose="02010600030101010101" pitchFamily="2" charset="-122"/>
              </a:rPr>
              <a:t>”</a:t>
            </a:r>
            <a:r>
              <a:rPr lang="zh-CN" altLang="zh-CN" sz="2400" b="1" dirty="0">
                <a:latin typeface="宋体" panose="02010600030101010101" pitchFamily="2" charset="-122"/>
                <a:ea typeface="宋体" panose="02010600030101010101" pitchFamily="2" charset="-122"/>
              </a:rPr>
              <a:t>，则在子代中保留这些基因位，在</a:t>
            </a:r>
            <a:r>
              <a:rPr lang="en-US" altLang="zh-CN" sz="2400" b="1" dirty="0">
                <a:latin typeface="宋体" panose="02010600030101010101" pitchFamily="2" charset="-122"/>
                <a:ea typeface="宋体" panose="02010600030101010101" pitchFamily="2" charset="-122"/>
              </a:rPr>
              <a:t>“</a:t>
            </a:r>
            <a:r>
              <a:rPr lang="zh-CN" altLang="zh-CN" sz="2400" b="1" dirty="0">
                <a:latin typeface="宋体" panose="02010600030101010101" pitchFamily="2" charset="-122"/>
                <a:ea typeface="宋体" panose="02010600030101010101" pitchFamily="2" charset="-122"/>
              </a:rPr>
              <a:t>非优势基因位</a:t>
            </a:r>
            <a:r>
              <a:rPr lang="en-US" altLang="zh-CN" sz="2400" b="1" dirty="0">
                <a:latin typeface="宋体" panose="02010600030101010101" pitchFamily="2" charset="-122"/>
                <a:ea typeface="宋体" panose="02010600030101010101" pitchFamily="2" charset="-122"/>
              </a:rPr>
              <a:t>”</a:t>
            </a:r>
            <a:r>
              <a:rPr lang="zh-CN" altLang="zh-CN" sz="2400" b="1" dirty="0">
                <a:latin typeface="宋体" panose="02010600030101010101" pitchFamily="2" charset="-122"/>
                <a:ea typeface="宋体" panose="02010600030101010101" pitchFamily="2" charset="-122"/>
              </a:rPr>
              <a:t>中随机选择</a:t>
            </a:r>
            <a:r>
              <a:rPr lang="en-US" altLang="zh-CN" sz="2400" b="1" dirty="0">
                <a:latin typeface="宋体" panose="02010600030101010101" pitchFamily="2" charset="-122"/>
                <a:ea typeface="宋体" panose="02010600030101010101" pitchFamily="2" charset="-122"/>
              </a:rPr>
              <a:t>b-e</a:t>
            </a:r>
            <a:r>
              <a:rPr lang="zh-CN" altLang="zh-CN" sz="2400" b="1" dirty="0">
                <a:latin typeface="宋体" panose="02010600030101010101" pitchFamily="2" charset="-122"/>
                <a:ea typeface="宋体" panose="02010600030101010101" pitchFamily="2" charset="-122"/>
              </a:rPr>
              <a:t>个基因位，并令这些基因位为</a:t>
            </a:r>
            <a:r>
              <a:rPr lang="en-US" altLang="zh-CN" sz="2400" b="1" dirty="0">
                <a:latin typeface="宋体" panose="02010600030101010101" pitchFamily="2" charset="-122"/>
                <a:ea typeface="宋体" panose="02010600030101010101" pitchFamily="2" charset="-122"/>
              </a:rPr>
              <a:t>1</a:t>
            </a:r>
            <a:r>
              <a:rPr lang="zh-CN" altLang="zh-CN" sz="2400" b="1" dirty="0">
                <a:latin typeface="宋体" panose="02010600030101010101" pitchFamily="2" charset="-122"/>
                <a:ea typeface="宋体" panose="02010600030101010101" pitchFamily="2" charset="-122"/>
              </a:rPr>
              <a:t>，产生两个新个体。图</a:t>
            </a:r>
            <a:r>
              <a:rPr lang="en-US" altLang="zh-CN" sz="2400" b="1" dirty="0">
                <a:latin typeface="宋体" panose="02010600030101010101" pitchFamily="2" charset="-122"/>
                <a:ea typeface="宋体" panose="02010600030101010101" pitchFamily="2" charset="-122"/>
              </a:rPr>
              <a:t>1</a:t>
            </a:r>
            <a:r>
              <a:rPr lang="zh-CN" altLang="zh-CN" sz="2400" b="1" dirty="0">
                <a:latin typeface="宋体" panose="02010600030101010101" pitchFamily="2" charset="-122"/>
                <a:ea typeface="宋体" panose="02010600030101010101" pitchFamily="2" charset="-122"/>
              </a:rPr>
              <a:t>中两个子个体保留了第</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4</a:t>
            </a:r>
            <a:r>
              <a:rPr lang="zh-CN" altLang="zh-CN" sz="2400" b="1" dirty="0">
                <a:latin typeface="宋体" panose="02010600030101010101" pitchFamily="2" charset="-122"/>
                <a:ea typeface="宋体" panose="02010600030101010101" pitchFamily="2" charset="-122"/>
              </a:rPr>
              <a:t>位，子个体</a:t>
            </a:r>
            <a:r>
              <a:rPr lang="en-US" altLang="zh-CN" sz="2400" b="1" dirty="0">
                <a:latin typeface="宋体" panose="02010600030101010101" pitchFamily="2" charset="-122"/>
                <a:ea typeface="宋体" panose="02010600030101010101" pitchFamily="2" charset="-122"/>
              </a:rPr>
              <a:t>1</a:t>
            </a:r>
            <a:r>
              <a:rPr lang="zh-CN" altLang="zh-CN" sz="2400" b="1" dirty="0">
                <a:latin typeface="宋体" panose="02010600030101010101" pitchFamily="2" charset="-122"/>
                <a:ea typeface="宋体" panose="02010600030101010101" pitchFamily="2" charset="-122"/>
              </a:rPr>
              <a:t>在第</a:t>
            </a: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5</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6</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a</a:t>
            </a:r>
            <a:r>
              <a:rPr lang="zh-CN" altLang="zh-CN" sz="2400" b="1" dirty="0">
                <a:latin typeface="宋体" panose="02010600030101010101" pitchFamily="2" charset="-122"/>
                <a:ea typeface="宋体" panose="02010600030101010101" pitchFamily="2" charset="-122"/>
              </a:rPr>
              <a:t>中随机选择了第</a:t>
            </a:r>
            <a:r>
              <a:rPr lang="en-US" altLang="zh-CN" sz="2400" b="1" dirty="0">
                <a:latin typeface="宋体" panose="02010600030101010101" pitchFamily="2" charset="-122"/>
                <a:ea typeface="宋体" panose="02010600030101010101" pitchFamily="2" charset="-122"/>
              </a:rPr>
              <a:t>6</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a</a:t>
            </a:r>
            <a:r>
              <a:rPr lang="zh-CN" altLang="zh-CN" sz="2400" b="1" dirty="0">
                <a:latin typeface="宋体" panose="02010600030101010101" pitchFamily="2" charset="-122"/>
                <a:ea typeface="宋体" panose="02010600030101010101" pitchFamily="2" charset="-122"/>
              </a:rPr>
              <a:t>位并令其成为</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a:t>
            </a:r>
            <a:r>
              <a:rPr lang="zh-CN" altLang="zh-CN" sz="2400" b="1" dirty="0">
                <a:latin typeface="宋体" panose="02010600030101010101" pitchFamily="2" charset="-122"/>
                <a:ea typeface="宋体" panose="02010600030101010101" pitchFamily="2" charset="-122"/>
              </a:rPr>
              <a:t>子个体</a:t>
            </a:r>
            <a:r>
              <a:rPr lang="en-US" altLang="zh-CN" sz="2400" b="1" dirty="0">
                <a:latin typeface="宋体" panose="02010600030101010101" pitchFamily="2" charset="-122"/>
                <a:ea typeface="宋体" panose="02010600030101010101" pitchFamily="2" charset="-122"/>
              </a:rPr>
              <a:t>2</a:t>
            </a:r>
            <a:r>
              <a:rPr lang="zh-CN" altLang="zh-CN" sz="2400" b="1" dirty="0">
                <a:latin typeface="宋体" panose="02010600030101010101" pitchFamily="2" charset="-122"/>
                <a:ea typeface="宋体" panose="02010600030101010101" pitchFamily="2" charset="-122"/>
              </a:rPr>
              <a:t>第</a:t>
            </a: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5</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6</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a</a:t>
            </a:r>
            <a:r>
              <a:rPr lang="zh-CN" altLang="zh-CN" sz="2400" b="1" dirty="0">
                <a:latin typeface="宋体" panose="02010600030101010101" pitchFamily="2" charset="-122"/>
                <a:ea typeface="宋体" panose="02010600030101010101" pitchFamily="2" charset="-122"/>
              </a:rPr>
              <a:t>位中随机选择了第</a:t>
            </a: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5</a:t>
            </a:r>
            <a:r>
              <a:rPr lang="zh-CN" altLang="zh-CN" sz="2400" b="1" dirty="0">
                <a:latin typeface="宋体" panose="02010600030101010101" pitchFamily="2" charset="-122"/>
                <a:ea typeface="宋体" panose="02010600030101010101" pitchFamily="2" charset="-122"/>
              </a:rPr>
              <a:t>位并令其为</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a:t>
            </a:r>
            <a:r>
              <a:rPr lang="zh-CN" altLang="zh-CN" sz="2400" b="1" dirty="0">
                <a:latin typeface="宋体" panose="02010600030101010101" pitchFamily="2" charset="-122"/>
                <a:ea typeface="宋体" panose="02010600030101010101" pitchFamily="2" charset="-122"/>
              </a:rPr>
              <a:t>这样保证了子个体与父体选择的特征</a:t>
            </a:r>
            <a:r>
              <a:rPr lang="zh-CN" altLang="en-US" sz="2400" b="1" dirty="0">
                <a:latin typeface="宋体" panose="02010600030101010101" pitchFamily="2" charset="-122"/>
                <a:ea typeface="宋体" panose="02010600030101010101" pitchFamily="2" charset="-122"/>
              </a:rPr>
              <a:t>个数</a:t>
            </a:r>
            <a:r>
              <a:rPr lang="zh-CN" altLang="zh-CN" sz="2400" b="1" dirty="0">
                <a:latin typeface="宋体" panose="02010600030101010101" pitchFamily="2" charset="-122"/>
                <a:ea typeface="宋体" panose="02010600030101010101" pitchFamily="2" charset="-122"/>
              </a:rPr>
              <a:t>为</a:t>
            </a:r>
            <a:r>
              <a:rPr lang="en-US" altLang="zh-CN" sz="2400" b="1" dirty="0">
                <a:latin typeface="宋体" panose="02010600030101010101" pitchFamily="2" charset="-122"/>
                <a:ea typeface="宋体" panose="02010600030101010101" pitchFamily="2" charset="-122"/>
              </a:rPr>
              <a:t>b</a:t>
            </a:r>
            <a:r>
              <a:rPr lang="zh-CN" altLang="zh-CN" sz="2400" b="1" dirty="0">
                <a:latin typeface="宋体" panose="02010600030101010101" pitchFamily="2" charset="-122"/>
                <a:ea typeface="宋体" panose="02010600030101010101" pitchFamily="2" charset="-122"/>
              </a:rPr>
              <a:t>。</a:t>
            </a:r>
            <a:endParaRPr lang="zh-CN" altLang="en-US" sz="2400" b="1"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57</a:t>
            </a:fld>
            <a:endParaRPr lang="en-US" altLang="zh-CN" dirty="0"/>
          </a:p>
        </p:txBody>
      </p:sp>
      <p:sp>
        <p:nvSpPr>
          <p:cNvPr id="6" name="内容占位符 2"/>
          <p:cNvSpPr txBox="1">
            <a:spLocks/>
          </p:cNvSpPr>
          <p:nvPr/>
        </p:nvSpPr>
        <p:spPr bwMode="gray">
          <a:xfrm>
            <a:off x="1847528" y="3789040"/>
            <a:ext cx="8458200" cy="25922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Clr>
                <a:schemeClr val="tx2"/>
              </a:buClr>
              <a:buFont typeface="Wingdings" pitchFamily="2" charset="2"/>
              <a:buChar char="v"/>
              <a:defRPr/>
            </a:pPr>
            <a:r>
              <a:rPr lang="zh-CN" altLang="zh-CN" sz="2400" b="1" kern="0" dirty="0">
                <a:solidFill>
                  <a:srgbClr val="00B0F0"/>
                </a:solidFill>
                <a:latin typeface="宋体" panose="02010600030101010101" pitchFamily="2" charset="-122"/>
                <a:ea typeface="宋体" panose="02010600030101010101" pitchFamily="2" charset="-122"/>
              </a:rPr>
              <a:t>变异操作</a:t>
            </a:r>
            <a:r>
              <a:rPr lang="en-US" altLang="zh-CN" sz="2400" dirty="0">
                <a:solidFill>
                  <a:srgbClr val="00B0F0"/>
                </a:solidFill>
                <a:latin typeface="Times New Roman" panose="02020603050405020304" pitchFamily="18" charset="0"/>
                <a:cs typeface="Times New Roman" panose="02020603050405020304" pitchFamily="18" charset="0"/>
              </a:rPr>
              <a:t>(mutation)</a:t>
            </a:r>
            <a:endParaRPr lang="en-US" altLang="zh-CN" sz="2400" kern="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eaLnBrk="0" hangingPunct="0">
              <a:spcBef>
                <a:spcPct val="20000"/>
              </a:spcBef>
              <a:buClr>
                <a:schemeClr val="tx2"/>
              </a:buClr>
              <a:defRPr/>
            </a:pPr>
            <a:r>
              <a:rPr lang="en-US" altLang="zh-CN" sz="2400" b="1" kern="0" dirty="0">
                <a:latin typeface="宋体" panose="02010600030101010101" pitchFamily="2" charset="-122"/>
                <a:ea typeface="宋体" panose="02010600030101010101" pitchFamily="2" charset="-122"/>
              </a:rPr>
              <a:t>      </a:t>
            </a:r>
            <a:r>
              <a:rPr lang="zh-CN" altLang="zh-CN" sz="2400" b="1" kern="0" dirty="0">
                <a:latin typeface="宋体" panose="02010600030101010101" pitchFamily="2" charset="-122"/>
                <a:ea typeface="宋体" panose="02010600030101010101" pitchFamily="2" charset="-122"/>
              </a:rPr>
              <a:t>如果对特征编码进行翻转变异操作，那么将使二进制串中的为</a:t>
            </a:r>
            <a:r>
              <a:rPr lang="en-US" altLang="zh-CN" sz="2400" b="1" kern="0" dirty="0">
                <a:latin typeface="宋体" panose="02010600030101010101" pitchFamily="2" charset="-122"/>
                <a:ea typeface="宋体" panose="02010600030101010101" pitchFamily="2" charset="-122"/>
              </a:rPr>
              <a:t>1</a:t>
            </a:r>
            <a:r>
              <a:rPr lang="zh-CN" altLang="zh-CN" sz="2400" b="1" kern="0" dirty="0">
                <a:latin typeface="宋体" panose="02010600030101010101" pitchFamily="2" charset="-122"/>
                <a:ea typeface="宋体" panose="02010600030101010101" pitchFamily="2" charset="-122"/>
              </a:rPr>
              <a:t>的基因位发生变化，如果某一位由</a:t>
            </a:r>
            <a:r>
              <a:rPr lang="en-US" altLang="zh-CN" sz="2400" b="1" kern="0" dirty="0">
                <a:latin typeface="宋体" panose="02010600030101010101" pitchFamily="2" charset="-122"/>
                <a:ea typeface="宋体" panose="02010600030101010101" pitchFamily="2" charset="-122"/>
              </a:rPr>
              <a:t>0</a:t>
            </a:r>
            <a:r>
              <a:rPr lang="zh-CN" altLang="zh-CN" sz="2400" b="1" kern="0" dirty="0">
                <a:latin typeface="宋体" panose="02010600030101010101" pitchFamily="2" charset="-122"/>
                <a:ea typeface="宋体" panose="02010600030101010101" pitchFamily="2" charset="-122"/>
              </a:rPr>
              <a:t>变成</a:t>
            </a:r>
            <a:r>
              <a:rPr lang="en-US" altLang="zh-CN" sz="2400" b="1" kern="0" dirty="0">
                <a:latin typeface="宋体" panose="02010600030101010101" pitchFamily="2" charset="-122"/>
                <a:ea typeface="宋体" panose="02010600030101010101" pitchFamily="2" charset="-122"/>
              </a:rPr>
              <a:t>1</a:t>
            </a:r>
            <a:r>
              <a:rPr lang="zh-CN" altLang="zh-CN" sz="2400" b="1" kern="0" dirty="0">
                <a:latin typeface="宋体" panose="02010600030101010101" pitchFamily="2" charset="-122"/>
                <a:ea typeface="宋体" panose="02010600030101010101" pitchFamily="2" charset="-122"/>
              </a:rPr>
              <a:t>，则选择的特征数变为</a:t>
            </a:r>
            <a:r>
              <a:rPr lang="en-US" altLang="zh-CN" sz="2400" b="1" kern="0" dirty="0">
                <a:latin typeface="宋体" panose="02010600030101010101" pitchFamily="2" charset="-122"/>
                <a:ea typeface="宋体" panose="02010600030101010101" pitchFamily="2" charset="-122"/>
              </a:rPr>
              <a:t>d+1</a:t>
            </a:r>
            <a:r>
              <a:rPr lang="zh-CN" altLang="zh-CN" sz="2400" b="1" kern="0" dirty="0">
                <a:latin typeface="宋体" panose="02010600030101010101" pitchFamily="2" charset="-122"/>
                <a:ea typeface="宋体" panose="02010600030101010101" pitchFamily="2" charset="-122"/>
              </a:rPr>
              <a:t>，反之变为</a:t>
            </a:r>
            <a:r>
              <a:rPr lang="en-US" altLang="zh-CN" sz="2400" b="1" kern="0" dirty="0">
                <a:latin typeface="宋体" panose="02010600030101010101" pitchFamily="2" charset="-122"/>
                <a:ea typeface="宋体" panose="02010600030101010101" pitchFamily="2" charset="-122"/>
              </a:rPr>
              <a:t>d-1</a:t>
            </a:r>
            <a:r>
              <a:rPr lang="zh-CN" altLang="en-US" sz="2400" b="1" kern="0" dirty="0">
                <a:latin typeface="宋体" panose="02010600030101010101" pitchFamily="2" charset="-122"/>
                <a:ea typeface="宋体" panose="02010600030101010101" pitchFamily="2" charset="-122"/>
              </a:rPr>
              <a:t>。</a:t>
            </a:r>
            <a:r>
              <a:rPr lang="zh-CN" altLang="zh-CN" sz="2400" b="1" kern="0" dirty="0">
                <a:latin typeface="宋体" panose="02010600030101010101" pitchFamily="2" charset="-122"/>
                <a:ea typeface="宋体" panose="02010600030101010101" pitchFamily="2" charset="-122"/>
              </a:rPr>
              <a:t>为解决这个问题可以使用下面的方法。</a:t>
            </a:r>
            <a:r>
              <a:rPr lang="en-US" altLang="zh-CN" sz="2400" b="1" kern="0" dirty="0">
                <a:latin typeface="宋体" panose="02010600030101010101" pitchFamily="2" charset="-122"/>
                <a:ea typeface="宋体" panose="02010600030101010101" pitchFamily="2" charset="-122"/>
              </a:rPr>
              <a:t> </a:t>
            </a:r>
            <a:br>
              <a:rPr lang="en-US" altLang="zh-CN" sz="2400" b="1" kern="0" dirty="0">
                <a:latin typeface="宋体" panose="02010600030101010101" pitchFamily="2" charset="-122"/>
                <a:ea typeface="宋体" panose="02010600030101010101" pitchFamily="2" charset="-122"/>
              </a:rPr>
            </a:br>
            <a:r>
              <a:rPr lang="en-US" altLang="zh-CN" sz="2400" b="1" kern="0" dirty="0">
                <a:latin typeface="宋体" panose="02010600030101010101" pitchFamily="2" charset="-122"/>
                <a:ea typeface="宋体" panose="02010600030101010101" pitchFamily="2" charset="-122"/>
              </a:rPr>
              <a:t> </a:t>
            </a:r>
            <a:endParaRPr lang="zh-CN" altLang="en-US" sz="2400" b="1" kern="0" dirty="0">
              <a:latin typeface="宋体" panose="02010600030101010101" pitchFamily="2" charset="-122"/>
              <a:ea typeface="宋体" panose="02010600030101010101" pitchFamily="2" charset="-122"/>
            </a:endParaRPr>
          </a:p>
        </p:txBody>
      </p:sp>
      <p:sp>
        <p:nvSpPr>
          <p:cNvPr id="7" name="标题 1"/>
          <p:cNvSpPr>
            <a:spLocks noGrp="1"/>
          </p:cNvSpPr>
          <p:nvPr>
            <p:ph type="title"/>
          </p:nvPr>
        </p:nvSpPr>
        <p:spPr>
          <a:xfrm>
            <a:off x="1828800" y="152400"/>
            <a:ext cx="8001000" cy="540296"/>
          </a:xfrm>
          <a:solidFill>
            <a:schemeClr val="bg1"/>
          </a:solidFill>
        </p:spPr>
        <p:txBody>
          <a:bodyPr/>
          <a:lstStyle/>
          <a:p>
            <a:r>
              <a:rPr lang="en-US" altLang="zh-CN" sz="2800" dirty="0" smtClean="0"/>
              <a:t>5.4 </a:t>
            </a:r>
            <a:r>
              <a:rPr lang="zh-CN" altLang="en-US" sz="2800" dirty="0"/>
              <a:t>特征选择的遗传算法</a:t>
            </a:r>
            <a:r>
              <a:rPr lang="en-US" altLang="zh-CN" sz="2800" dirty="0"/>
              <a:t>(</a:t>
            </a:r>
            <a:r>
              <a:rPr lang="en-US" altLang="zh-CN" sz="2800" b="0" i="1" dirty="0">
                <a:latin typeface="Bahnschrift Condensed" panose="020B0502040204020203" pitchFamily="34" charset="0"/>
                <a:ea typeface="宋体" panose="02010600030101010101" pitchFamily="2" charset="-122"/>
              </a:rPr>
              <a:t>Genetic Algorithm</a:t>
            </a:r>
            <a:r>
              <a:rPr lang="en-US" altLang="zh-CN" sz="2800" dirty="0"/>
              <a:t>)</a:t>
            </a:r>
            <a:endParaRPr lang="zh-CN" altLang="en-US" sz="2800" dirty="0"/>
          </a:p>
        </p:txBody>
      </p:sp>
    </p:spTree>
    <p:extLst>
      <p:ext uri="{BB962C8B-B14F-4D97-AF65-F5344CB8AC3E}">
        <p14:creationId xmlns:p14="http://schemas.microsoft.com/office/powerpoint/2010/main" val="20560449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28800" y="980728"/>
            <a:ext cx="8458200" cy="5334000"/>
          </a:xfrm>
        </p:spPr>
        <p:txBody>
          <a:bodyPr/>
          <a:lstStyle/>
          <a:p>
            <a:pPr>
              <a:buNone/>
            </a:pPr>
            <a:r>
              <a:rPr lang="en-US" altLang="zh-CN" sz="2400" b="1" dirty="0">
                <a:latin typeface="宋体" panose="02010600030101010101" pitchFamily="2" charset="-122"/>
                <a:ea typeface="宋体" panose="02010600030101010101" pitchFamily="2" charset="-122"/>
              </a:rPr>
              <a:t>      </a:t>
            </a:r>
            <a:r>
              <a:rPr lang="zh-CN" altLang="zh-CN" sz="2400" b="1" dirty="0">
                <a:latin typeface="宋体" panose="02010600030101010101" pitchFamily="2" charset="-122"/>
                <a:ea typeface="宋体" panose="02010600030101010101" pitchFamily="2" charset="-122"/>
              </a:rPr>
              <a:t>如图</a:t>
            </a:r>
            <a:r>
              <a:rPr lang="en-US" altLang="zh-CN" sz="2400" b="1" dirty="0">
                <a:latin typeface="宋体" panose="02010600030101010101" pitchFamily="2" charset="-122"/>
                <a:ea typeface="宋体" panose="02010600030101010101" pitchFamily="2" charset="-122"/>
              </a:rPr>
              <a:t>2</a:t>
            </a:r>
            <a:r>
              <a:rPr lang="zh-CN" altLang="zh-CN" sz="2400" b="1" dirty="0">
                <a:latin typeface="宋体" panose="02010600030101010101" pitchFamily="2" charset="-122"/>
                <a:ea typeface="宋体" panose="02010600030101010101" pitchFamily="2" charset="-122"/>
              </a:rPr>
              <a:t>，分别统计编码为</a:t>
            </a:r>
            <a:r>
              <a:rPr lang="en-US" altLang="zh-CN" sz="2400" b="1" dirty="0">
                <a:latin typeface="宋体" panose="02010600030101010101" pitchFamily="2" charset="-122"/>
                <a:ea typeface="宋体" panose="02010600030101010101" pitchFamily="2" charset="-122"/>
              </a:rPr>
              <a:t>1</a:t>
            </a:r>
            <a:r>
              <a:rPr lang="zh-CN" altLang="zh-CN" sz="2400" b="1" dirty="0">
                <a:latin typeface="宋体" panose="02010600030101010101" pitchFamily="2" charset="-122"/>
                <a:ea typeface="宋体" panose="02010600030101010101" pitchFamily="2" charset="-122"/>
              </a:rPr>
              <a:t>和</a:t>
            </a:r>
            <a:r>
              <a:rPr lang="en-US" altLang="zh-CN" sz="2400" b="1" dirty="0">
                <a:latin typeface="宋体" panose="02010600030101010101" pitchFamily="2" charset="-122"/>
                <a:ea typeface="宋体" panose="02010600030101010101" pitchFamily="2" charset="-122"/>
              </a:rPr>
              <a:t>0</a:t>
            </a:r>
            <a:r>
              <a:rPr lang="zh-CN" altLang="zh-CN" sz="2400" b="1" dirty="0">
                <a:latin typeface="宋体" panose="02010600030101010101" pitchFamily="2" charset="-122"/>
                <a:ea typeface="宋体" panose="02010600030101010101" pitchFamily="2" charset="-122"/>
              </a:rPr>
              <a:t>的基因位，分别在为</a:t>
            </a:r>
            <a:r>
              <a:rPr lang="en-US" altLang="zh-CN" sz="2400" b="1" dirty="0">
                <a:latin typeface="宋体" panose="02010600030101010101" pitchFamily="2" charset="-122"/>
                <a:ea typeface="宋体" panose="02010600030101010101" pitchFamily="2" charset="-122"/>
              </a:rPr>
              <a:t>1</a:t>
            </a:r>
            <a:r>
              <a:rPr lang="zh-CN" altLang="zh-CN" sz="2400" b="1" dirty="0">
                <a:latin typeface="宋体" panose="02010600030101010101" pitchFamily="2" charset="-122"/>
                <a:ea typeface="宋体" panose="02010600030101010101" pitchFamily="2" charset="-122"/>
              </a:rPr>
              <a:t>和</a:t>
            </a:r>
            <a:r>
              <a:rPr lang="en-US" altLang="zh-CN" sz="2400" b="1" dirty="0">
                <a:latin typeface="宋体" panose="02010600030101010101" pitchFamily="2" charset="-122"/>
                <a:ea typeface="宋体" panose="02010600030101010101" pitchFamily="2" charset="-122"/>
              </a:rPr>
              <a:t>0</a:t>
            </a:r>
            <a:r>
              <a:rPr lang="zh-CN" altLang="zh-CN" sz="2400" b="1" dirty="0">
                <a:latin typeface="宋体" panose="02010600030101010101" pitchFamily="2" charset="-122"/>
                <a:ea typeface="宋体" panose="02010600030101010101" pitchFamily="2" charset="-122"/>
              </a:rPr>
              <a:t>的基因位中随机选择一个二进制数，图</a:t>
            </a:r>
            <a:r>
              <a:rPr lang="en-US" altLang="zh-CN" sz="2400" b="1" dirty="0">
                <a:latin typeface="宋体" panose="02010600030101010101" pitchFamily="2" charset="-122"/>
                <a:ea typeface="宋体" panose="02010600030101010101" pitchFamily="2" charset="-122"/>
              </a:rPr>
              <a:t>2</a:t>
            </a:r>
            <a:r>
              <a:rPr lang="zh-CN" altLang="zh-CN" sz="2400" b="1" dirty="0">
                <a:latin typeface="宋体" panose="02010600030101010101" pitchFamily="2" charset="-122"/>
                <a:ea typeface="宋体" panose="02010600030101010101" pitchFamily="2" charset="-122"/>
              </a:rPr>
              <a:t>是第</a:t>
            </a:r>
            <a:r>
              <a:rPr lang="en-US" altLang="zh-CN" sz="2400" b="1" dirty="0">
                <a:latin typeface="宋体" panose="02010600030101010101" pitchFamily="2" charset="-122"/>
                <a:ea typeface="宋体" panose="02010600030101010101" pitchFamily="2" charset="-122"/>
              </a:rPr>
              <a:t>2</a:t>
            </a:r>
            <a:r>
              <a:rPr lang="zh-CN" altLang="zh-CN" sz="2400" b="1" dirty="0">
                <a:latin typeface="宋体" panose="02010600030101010101" pitchFamily="2" charset="-122"/>
                <a:ea typeface="宋体" panose="02010600030101010101" pitchFamily="2" charset="-122"/>
              </a:rPr>
              <a:t>和第</a:t>
            </a:r>
            <a:r>
              <a:rPr lang="en-US" altLang="zh-CN" sz="2400" b="1" dirty="0">
                <a:latin typeface="宋体" panose="02010600030101010101" pitchFamily="2" charset="-122"/>
                <a:ea typeface="宋体" panose="02010600030101010101" pitchFamily="2" charset="-122"/>
              </a:rPr>
              <a:t>5</a:t>
            </a:r>
            <a:r>
              <a:rPr lang="zh-CN" altLang="zh-CN" sz="2400" b="1" dirty="0">
                <a:latin typeface="宋体" panose="02010600030101010101" pitchFamily="2" charset="-122"/>
                <a:ea typeface="宋体" panose="02010600030101010101" pitchFamily="2" charset="-122"/>
              </a:rPr>
              <a:t>位相互交换，得到变异子个体。</a:t>
            </a:r>
            <a:r>
              <a:rPr lang="en-US" altLang="zh-CN" sz="2400" b="1" dirty="0">
                <a:latin typeface="宋体" panose="02010600030101010101" pitchFamily="2" charset="-122"/>
                <a:ea typeface="宋体" panose="02010600030101010101" pitchFamily="2" charset="-122"/>
              </a:rPr>
              <a:t> </a:t>
            </a:r>
            <a:endParaRPr lang="zh-CN" altLang="en-US" sz="2400" b="1"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58</a:t>
            </a:fld>
            <a:endParaRPr lang="en-US" altLang="zh-CN" dirty="0"/>
          </a:p>
        </p:txBody>
      </p:sp>
      <p:pic>
        <p:nvPicPr>
          <p:cNvPr id="5" name="图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1704" y="2204864"/>
            <a:ext cx="4876800" cy="1891030"/>
          </a:xfrm>
          <a:prstGeom prst="rect">
            <a:avLst/>
          </a:prstGeom>
          <a:noFill/>
          <a:ln>
            <a:noFill/>
          </a:ln>
        </p:spPr>
      </p:pic>
      <p:sp>
        <p:nvSpPr>
          <p:cNvPr id="7" name="内容占位符 2"/>
          <p:cNvSpPr txBox="1">
            <a:spLocks/>
          </p:cNvSpPr>
          <p:nvPr/>
        </p:nvSpPr>
        <p:spPr bwMode="gray">
          <a:xfrm>
            <a:off x="1919536" y="4149080"/>
            <a:ext cx="8458200" cy="22901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Clr>
                <a:schemeClr val="tx2"/>
              </a:buClr>
              <a:buFont typeface="Wingdings" pitchFamily="2" charset="2"/>
              <a:buChar char="v"/>
              <a:defRPr/>
            </a:pPr>
            <a:r>
              <a:rPr lang="zh-CN" altLang="zh-CN" sz="2400" b="1" kern="0" dirty="0">
                <a:solidFill>
                  <a:srgbClr val="00B0F0"/>
                </a:solidFill>
                <a:latin typeface="宋体" panose="02010600030101010101" pitchFamily="2" charset="-122"/>
                <a:ea typeface="宋体" panose="02010600030101010101" pitchFamily="2" charset="-122"/>
              </a:rPr>
              <a:t>结束条件</a:t>
            </a:r>
            <a:r>
              <a:rPr lang="zh-CN" altLang="en-US" sz="2400" kern="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stopping criterion</a:t>
            </a:r>
            <a:r>
              <a:rPr lang="zh-CN" altLang="en-US" sz="2400" kern="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0"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eaLnBrk="0" hangingPunct="0">
              <a:spcBef>
                <a:spcPct val="20000"/>
              </a:spcBef>
              <a:buClr>
                <a:schemeClr val="tx2"/>
              </a:buClr>
              <a:defRPr/>
            </a:pPr>
            <a:r>
              <a:rPr lang="en-US" altLang="zh-CN" sz="2400" b="1" kern="0" dirty="0">
                <a:latin typeface="宋体" panose="02010600030101010101" pitchFamily="2" charset="-122"/>
                <a:ea typeface="宋体" panose="02010600030101010101" pitchFamily="2" charset="-122"/>
              </a:rPr>
              <a:t>       </a:t>
            </a:r>
            <a:r>
              <a:rPr lang="zh-CN" altLang="zh-CN" sz="2400" b="1" kern="0" dirty="0">
                <a:latin typeface="宋体" panose="02010600030101010101" pitchFamily="2" charset="-122"/>
                <a:ea typeface="宋体" panose="02010600030101010101" pitchFamily="2" charset="-122"/>
              </a:rPr>
              <a:t>前面的选择，交叉，变异操作合起来称为遗传操作</a:t>
            </a:r>
            <a:r>
              <a:rPr lang="zh-CN" altLang="en-US" sz="2400" b="1" kern="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genetic operators</a:t>
            </a:r>
            <a:r>
              <a:rPr lang="zh-CN" altLang="en-US" sz="2400" b="1" kern="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b="1" kern="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b="1" kern="0" dirty="0">
                <a:latin typeface="宋体" panose="02010600030101010101" pitchFamily="2" charset="-122"/>
                <a:ea typeface="宋体" panose="02010600030101010101" pitchFamily="2" charset="-122"/>
              </a:rPr>
              <a:t>当遗传操作到达设定的最大迭代次数时，算法结束。如果迭代遗传过程中，连续若干代最优个体不再变化，算法也可提前结束。</a:t>
            </a:r>
            <a:r>
              <a:rPr lang="en-US" altLang="zh-CN" sz="2400" b="1" kern="0" dirty="0">
                <a:latin typeface="宋体" panose="02010600030101010101" pitchFamily="2" charset="-122"/>
                <a:ea typeface="宋体" panose="02010600030101010101" pitchFamily="2" charset="-122"/>
              </a:rPr>
              <a:t>  </a:t>
            </a:r>
            <a:br>
              <a:rPr lang="en-US" altLang="zh-CN" sz="2400" b="1" kern="0" dirty="0">
                <a:latin typeface="宋体" panose="02010600030101010101" pitchFamily="2" charset="-122"/>
                <a:ea typeface="宋体" panose="02010600030101010101" pitchFamily="2" charset="-122"/>
              </a:rPr>
            </a:br>
            <a:endParaRPr lang="zh-CN" altLang="en-US" sz="2400" b="1" kern="0" dirty="0">
              <a:latin typeface="宋体" panose="02010600030101010101" pitchFamily="2" charset="-122"/>
              <a:ea typeface="宋体" panose="02010600030101010101" pitchFamily="2" charset="-122"/>
            </a:endParaRPr>
          </a:p>
        </p:txBody>
      </p:sp>
      <p:sp>
        <p:nvSpPr>
          <p:cNvPr id="8" name="标题 1"/>
          <p:cNvSpPr>
            <a:spLocks noGrp="1"/>
          </p:cNvSpPr>
          <p:nvPr>
            <p:ph type="title"/>
          </p:nvPr>
        </p:nvSpPr>
        <p:spPr>
          <a:xfrm>
            <a:off x="1828800" y="152400"/>
            <a:ext cx="8001000" cy="540296"/>
          </a:xfrm>
          <a:solidFill>
            <a:schemeClr val="bg1"/>
          </a:solidFill>
        </p:spPr>
        <p:txBody>
          <a:bodyPr/>
          <a:lstStyle/>
          <a:p>
            <a:r>
              <a:rPr lang="en-US" altLang="zh-CN" sz="2800" dirty="0" smtClean="0"/>
              <a:t>5.4 </a:t>
            </a:r>
            <a:r>
              <a:rPr lang="zh-CN" altLang="en-US" sz="2800" dirty="0"/>
              <a:t>特征选择的遗传算法</a:t>
            </a:r>
            <a:r>
              <a:rPr lang="en-US" altLang="zh-CN" sz="2800" dirty="0"/>
              <a:t>(</a:t>
            </a:r>
            <a:r>
              <a:rPr lang="en-US" altLang="zh-CN" sz="2800" b="0" i="1" dirty="0">
                <a:latin typeface="Bahnschrift Condensed" panose="020B0502040204020203" pitchFamily="34" charset="0"/>
                <a:ea typeface="宋体" panose="02010600030101010101" pitchFamily="2" charset="-122"/>
              </a:rPr>
              <a:t>Genetic Algorithm</a:t>
            </a:r>
            <a:r>
              <a:rPr lang="en-US" altLang="zh-CN" sz="2800" dirty="0"/>
              <a:t>)</a:t>
            </a:r>
            <a:endParaRPr lang="zh-CN" altLang="en-US" sz="2800" dirty="0"/>
          </a:p>
        </p:txBody>
      </p:sp>
    </p:spTree>
    <p:extLst>
      <p:ext uri="{BB962C8B-B14F-4D97-AF65-F5344CB8AC3E}">
        <p14:creationId xmlns:p14="http://schemas.microsoft.com/office/powerpoint/2010/main" val="38420180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75520" y="476672"/>
            <a:ext cx="7632848" cy="504056"/>
          </a:xfrm>
          <a:solidFill>
            <a:schemeClr val="bg1"/>
          </a:solidFill>
        </p:spPr>
        <p:txBody>
          <a:bodyPr/>
          <a:lstStyle/>
          <a:p>
            <a:r>
              <a:rPr lang="en-US" altLang="zh-CN" sz="2800" dirty="0" smtClean="0"/>
              <a:t>5.5 </a:t>
            </a:r>
            <a:r>
              <a:rPr lang="zh-CN" altLang="zh-CN" sz="2800" dirty="0"/>
              <a:t>以分类性能为准则的特征选择方法</a:t>
            </a:r>
            <a:r>
              <a:rPr lang="en-US" altLang="zh-CN" sz="2800" dirty="0"/>
              <a:t/>
            </a:r>
            <a:br>
              <a:rPr lang="en-US" altLang="zh-CN" sz="2800" dirty="0"/>
            </a:br>
            <a:r>
              <a:rPr lang="en-US" altLang="zh-CN" sz="2800" dirty="0"/>
              <a:t>    </a:t>
            </a:r>
            <a:r>
              <a:rPr lang="zh-CN" altLang="zh-CN" sz="2800" dirty="0"/>
              <a:t>（</a:t>
            </a:r>
            <a:r>
              <a:rPr lang="en-US" altLang="zh-CN" sz="2800" dirty="0"/>
              <a:t>Wrapper</a:t>
            </a:r>
            <a:r>
              <a:rPr lang="zh-CN" altLang="zh-CN" sz="2800" dirty="0"/>
              <a:t>方法）</a:t>
            </a:r>
            <a:br>
              <a:rPr lang="zh-CN" altLang="zh-CN" sz="2800" dirty="0"/>
            </a:br>
            <a:endParaRPr lang="zh-CN" altLang="en-US" sz="2800" dirty="0"/>
          </a:p>
        </p:txBody>
      </p:sp>
      <p:sp>
        <p:nvSpPr>
          <p:cNvPr id="3" name="内容占位符 2"/>
          <p:cNvSpPr>
            <a:spLocks noGrp="1"/>
          </p:cNvSpPr>
          <p:nvPr>
            <p:ph idx="1"/>
          </p:nvPr>
        </p:nvSpPr>
        <p:spPr/>
        <p:txBody>
          <a:bodyPr/>
          <a:lstStyle/>
          <a:p>
            <a:pPr marL="0" indent="0">
              <a:buNone/>
            </a:pPr>
            <a:r>
              <a:rPr lang="en-US" altLang="zh-CN" dirty="0" smtClean="0"/>
              <a:t> </a:t>
            </a: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59</a:t>
            </a:fld>
            <a:endParaRPr lang="en-US" altLang="zh-CN" dirty="0"/>
          </a:p>
        </p:txBody>
      </p:sp>
      <p:sp>
        <p:nvSpPr>
          <p:cNvPr id="5" name="Rectangle 2"/>
          <p:cNvSpPr>
            <a:spLocks noChangeArrowheads="1"/>
          </p:cNvSpPr>
          <p:nvPr/>
        </p:nvSpPr>
        <p:spPr bwMode="auto">
          <a:xfrm>
            <a:off x="1761065" y="1160922"/>
            <a:ext cx="2736304" cy="38884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t" anchorCtr="0" compatLnSpc="1">
            <a:prstTxWarp prst="textNoShape">
              <a:avLst/>
            </a:prstTxWarp>
          </a:bodyPr>
          <a:lstStyle/>
          <a:p>
            <a:pPr marL="342900" indent="-342900">
              <a:buSzPts val="2800"/>
              <a:buFont typeface="Arial" pitchFamily="34" charset="0"/>
              <a:buChar char="•"/>
            </a:pPr>
            <a:r>
              <a:rPr lang="en-US" altLang="zh-CN" sz="2000" b="1" dirty="0">
                <a:solidFill>
                  <a:srgbClr val="000000"/>
                </a:solidFill>
                <a:latin typeface="Times New Roman" pitchFamily="18" charset="0"/>
                <a:ea typeface="宋体" pitchFamily="2" charset="-122"/>
                <a:cs typeface="Times New Roman" pitchFamily="18" charset="0"/>
              </a:rPr>
              <a:t>Two-Step Procedure</a:t>
            </a:r>
          </a:p>
          <a:p>
            <a:pPr>
              <a:buSzPts val="2800"/>
            </a:pPr>
            <a:r>
              <a:rPr lang="en-US" altLang="zh-CN" sz="2000" b="1" dirty="0">
                <a:solidFill>
                  <a:srgbClr val="000000"/>
                </a:solidFill>
                <a:latin typeface="Times New Roman" pitchFamily="18" charset="0"/>
                <a:ea typeface="宋体" pitchFamily="2" charset="-122"/>
                <a:cs typeface="Times New Roman" pitchFamily="18" charset="0"/>
              </a:rPr>
              <a:t>(</a:t>
            </a:r>
            <a:r>
              <a:rPr lang="en-US" altLang="zh-CN" sz="2000" b="1" u="sng" dirty="0" err="1">
                <a:solidFill>
                  <a:srgbClr val="000000"/>
                </a:solidFill>
                <a:latin typeface="Times New Roman" pitchFamily="18" charset="0"/>
                <a:ea typeface="宋体" pitchFamily="2" charset="-122"/>
                <a:cs typeface="Times New Roman" pitchFamily="18" charset="0"/>
              </a:rPr>
              <a:t>filtering</a:t>
            </a:r>
            <a:r>
              <a:rPr lang="en-US" altLang="zh-CN" sz="2000" b="1" dirty="0" err="1">
                <a:solidFill>
                  <a:srgbClr val="000000"/>
                </a:solidFill>
                <a:latin typeface="Times New Roman" pitchFamily="18" charset="0"/>
                <a:ea typeface="宋体" pitchFamily="2" charset="-122"/>
                <a:cs typeface="Times New Roman" pitchFamily="18" charset="0"/>
              </a:rPr>
              <a:t>+classification</a:t>
            </a:r>
            <a:r>
              <a:rPr lang="en-US" altLang="zh-CN" sz="2000" b="1" dirty="0">
                <a:solidFill>
                  <a:srgbClr val="000000"/>
                </a:solidFill>
                <a:latin typeface="Times New Roman" pitchFamily="18" charset="0"/>
                <a:ea typeface="宋体" pitchFamily="2" charset="-122"/>
                <a:cs typeface="Times New Roman" pitchFamily="18" charset="0"/>
              </a:rPr>
              <a:t>)</a:t>
            </a:r>
          </a:p>
          <a:p>
            <a:pPr>
              <a:buSzPts val="2400"/>
              <a:buFontTx/>
              <a:buChar char="–"/>
            </a:pPr>
            <a:r>
              <a:rPr lang="en-US" altLang="zh-CN" sz="2000" b="1" dirty="0">
                <a:solidFill>
                  <a:srgbClr val="000000"/>
                </a:solidFill>
                <a:latin typeface="Times New Roman" pitchFamily="18" charset="0"/>
                <a:ea typeface="宋体" pitchFamily="2" charset="-122"/>
                <a:cs typeface="Times New Roman" pitchFamily="18" charset="0"/>
              </a:rPr>
              <a:t>Feature selection (with some stand-alone criteria, like class-separation criteria or statistics criteria)</a:t>
            </a:r>
          </a:p>
          <a:p>
            <a:pPr>
              <a:buSzPts val="2400"/>
              <a:buFontTx/>
              <a:buChar char="–"/>
            </a:pPr>
            <a:r>
              <a:rPr lang="en-US" altLang="zh-CN" sz="2000" b="1" dirty="0">
                <a:solidFill>
                  <a:srgbClr val="000000"/>
                </a:solidFill>
                <a:latin typeface="Times New Roman" pitchFamily="18" charset="0"/>
                <a:ea typeface="宋体" pitchFamily="2" charset="-122"/>
                <a:cs typeface="Times New Roman" pitchFamily="18" charset="0"/>
              </a:rPr>
              <a:t>Classification (using the selected features</a:t>
            </a:r>
            <a:r>
              <a:rPr lang="en-US" altLang="zh-CN" sz="2000" b="1" dirty="0">
                <a:solidFill>
                  <a:srgbClr val="000000"/>
                </a:solidFill>
                <a:latin typeface="Arial" pitchFamily="34" charset="0"/>
                <a:ea typeface="宋体" pitchFamily="2" charset="-122"/>
                <a:cs typeface="宋体" pitchFamily="2" charset="-122"/>
              </a:rPr>
              <a:t>)</a:t>
            </a:r>
            <a:endParaRPr lang="zh-CN" altLang="zh-CN" sz="2000" b="1" dirty="0">
              <a:latin typeface="Arial" pitchFamily="34" charset="0"/>
              <a:ea typeface="宋体" pitchFamily="2" charset="-122"/>
              <a:cs typeface="宋体" pitchFamily="2" charset="-122"/>
            </a:endParaRPr>
          </a:p>
        </p:txBody>
      </p:sp>
      <p:sp>
        <p:nvSpPr>
          <p:cNvPr id="6" name="Rectangle 3"/>
          <p:cNvSpPr>
            <a:spLocks noChangeArrowheads="1"/>
          </p:cNvSpPr>
          <p:nvPr/>
        </p:nvSpPr>
        <p:spPr bwMode="auto">
          <a:xfrm>
            <a:off x="4769650" y="1156186"/>
            <a:ext cx="2766510" cy="38884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CC99"/>
                </a:solidFill>
              </a14:hiddenFill>
            </a:ext>
          </a:extLst>
        </p:spPr>
        <p:txBody>
          <a:bodyPr vert="horz" wrap="square" lIns="91440" tIns="45720" rIns="91440" bIns="45720" numCol="1" anchor="t" anchorCtr="0" compatLnSpc="1">
            <a:prstTxWarp prst="textNoShape">
              <a:avLst/>
            </a:prstTxWarp>
          </a:bodyPr>
          <a:lstStyle/>
          <a:p>
            <a:pPr>
              <a:buSzPts val="2800"/>
              <a:buFontTx/>
              <a:buChar char="•"/>
            </a:pPr>
            <a:r>
              <a:rPr lang="en-US" altLang="zh-CN" sz="2000" b="1" dirty="0">
                <a:solidFill>
                  <a:srgbClr val="000000"/>
                </a:solidFill>
                <a:latin typeface="Times New Roman" pitchFamily="18" charset="0"/>
                <a:ea typeface="宋体" pitchFamily="2" charset="-122"/>
                <a:cs typeface="Times New Roman" pitchFamily="18" charset="0"/>
              </a:rPr>
              <a:t>Recursive Procedure (</a:t>
            </a:r>
            <a:r>
              <a:rPr lang="en-US" altLang="zh-CN" sz="2000" b="1" u="sng" dirty="0">
                <a:solidFill>
                  <a:srgbClr val="000000"/>
                </a:solidFill>
                <a:latin typeface="Times New Roman" pitchFamily="18" charset="0"/>
                <a:ea typeface="宋体" pitchFamily="2" charset="-122"/>
                <a:cs typeface="Times New Roman" pitchFamily="18" charset="0"/>
              </a:rPr>
              <a:t>wrapper</a:t>
            </a:r>
            <a:r>
              <a:rPr lang="en-US" altLang="zh-CN" sz="2000" b="1" dirty="0">
                <a:solidFill>
                  <a:srgbClr val="000000"/>
                </a:solidFill>
                <a:latin typeface="Times New Roman" pitchFamily="18" charset="0"/>
                <a:ea typeface="宋体" pitchFamily="2" charset="-122"/>
                <a:cs typeface="Times New Roman" pitchFamily="18" charset="0"/>
              </a:rPr>
              <a:t> approach)</a:t>
            </a:r>
          </a:p>
          <a:p>
            <a:pPr>
              <a:buSzPts val="2400"/>
              <a:buFontTx/>
              <a:buChar char="–"/>
            </a:pPr>
            <a:r>
              <a:rPr lang="en-US" altLang="zh-CN" sz="2000" b="1" dirty="0">
                <a:solidFill>
                  <a:srgbClr val="000000"/>
                </a:solidFill>
                <a:latin typeface="Times New Roman" pitchFamily="18" charset="0"/>
                <a:ea typeface="宋体" pitchFamily="2" charset="-122"/>
                <a:cs typeface="Times New Roman" pitchFamily="18" charset="0"/>
              </a:rPr>
              <a:t>Classification (with all features)</a:t>
            </a:r>
          </a:p>
          <a:p>
            <a:pPr>
              <a:buSzPts val="2400"/>
              <a:buFontTx/>
              <a:buChar char="–"/>
            </a:pPr>
            <a:r>
              <a:rPr lang="en-US" altLang="zh-CN" sz="2000" b="1" dirty="0">
                <a:solidFill>
                  <a:srgbClr val="000000"/>
                </a:solidFill>
                <a:latin typeface="Times New Roman" pitchFamily="18" charset="0"/>
                <a:ea typeface="宋体" pitchFamily="2" charset="-122"/>
                <a:cs typeface="Times New Roman" pitchFamily="18" charset="0"/>
              </a:rPr>
              <a:t>Feature selection (according to classification performance)</a:t>
            </a:r>
          </a:p>
          <a:p>
            <a:pPr>
              <a:buSzPts val="2400"/>
              <a:buFontTx/>
              <a:buChar char="–"/>
            </a:pPr>
            <a:r>
              <a:rPr lang="en-US" altLang="zh-CN" sz="2000" b="1" dirty="0">
                <a:solidFill>
                  <a:srgbClr val="000000"/>
                </a:solidFill>
                <a:latin typeface="Times New Roman" pitchFamily="18" charset="0"/>
                <a:ea typeface="宋体" pitchFamily="2" charset="-122"/>
                <a:cs typeface="Times New Roman" pitchFamily="18" charset="0"/>
              </a:rPr>
              <a:t>Classification (using the selected features)</a:t>
            </a:r>
            <a:endParaRPr lang="zh-CN" altLang="zh-CN" sz="2000" b="1" dirty="0">
              <a:latin typeface="Times New Roman" pitchFamily="18" charset="0"/>
              <a:ea typeface="宋体" pitchFamily="2" charset="-122"/>
              <a:cs typeface="Times New Roman" pitchFamily="18" charset="0"/>
            </a:endParaRPr>
          </a:p>
        </p:txBody>
      </p:sp>
      <p:sp>
        <p:nvSpPr>
          <p:cNvPr id="7" name="AutoShape 2"/>
          <p:cNvSpPr>
            <a:spLocks noChangeArrowheads="1"/>
          </p:cNvSpPr>
          <p:nvPr/>
        </p:nvSpPr>
        <p:spPr bwMode="auto">
          <a:xfrm rot="16200000">
            <a:off x="3912760" y="2970597"/>
            <a:ext cx="1512167" cy="412750"/>
          </a:xfrm>
          <a:prstGeom prst="curvedDownArrow">
            <a:avLst>
              <a:gd name="adj1" fmla="val 52769"/>
              <a:gd name="adj2" fmla="val 105538"/>
              <a:gd name="adj3" fmla="val 3333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矩形 7"/>
          <p:cNvSpPr/>
          <p:nvPr/>
        </p:nvSpPr>
        <p:spPr>
          <a:xfrm>
            <a:off x="4781978" y="4221089"/>
            <a:ext cx="2754183" cy="1200329"/>
          </a:xfrm>
          <a:prstGeom prst="rect">
            <a:avLst/>
          </a:prstGeom>
        </p:spPr>
        <p:txBody>
          <a:bodyPr wrap="square">
            <a:spAutoFit/>
          </a:bodyPr>
          <a:lstStyle/>
          <a:p>
            <a:r>
              <a:rPr lang="zh-CN" altLang="en-US" dirty="0" smtClean="0">
                <a:solidFill>
                  <a:srgbClr val="FF0000"/>
                </a:solidFill>
              </a:rPr>
              <a:t>分类器能处理特征维数很高的数据，样本有限时仍能得到较好的效果。</a:t>
            </a:r>
            <a:endParaRPr lang="en-US" altLang="zh-CN" dirty="0" smtClean="0">
              <a:solidFill>
                <a:srgbClr val="FF0000"/>
              </a:solidFill>
            </a:endParaRPr>
          </a:p>
          <a:p>
            <a:endParaRPr lang="zh-CN" altLang="en-US" dirty="0">
              <a:solidFill>
                <a:srgbClr val="FF0000"/>
              </a:solidFill>
            </a:endParaRPr>
          </a:p>
        </p:txBody>
      </p:sp>
      <p:sp>
        <p:nvSpPr>
          <p:cNvPr id="9" name="矩形 8"/>
          <p:cNvSpPr/>
          <p:nvPr/>
        </p:nvSpPr>
        <p:spPr>
          <a:xfrm>
            <a:off x="695400" y="5143475"/>
            <a:ext cx="10379000" cy="1200329"/>
          </a:xfrm>
          <a:prstGeom prst="rect">
            <a:avLst/>
          </a:prstGeom>
          <a:solidFill>
            <a:schemeClr val="bg1"/>
          </a:solidFill>
        </p:spPr>
        <p:txBody>
          <a:bodyPr wrap="square">
            <a:spAutoFit/>
          </a:bodyPr>
          <a:lstStyle/>
          <a:p>
            <a:r>
              <a:rPr lang="zh-CN" altLang="en-US" dirty="0">
                <a:latin typeface="-apple-system"/>
              </a:rPr>
              <a:t>与过滤式特征选择不考虑后续学习器不同，</a:t>
            </a:r>
            <a:r>
              <a:rPr lang="en-US" altLang="zh-CN" dirty="0">
                <a:latin typeface="-apple-system"/>
              </a:rPr>
              <a:t> Wrapper</a:t>
            </a:r>
            <a:r>
              <a:rPr lang="zh-CN" altLang="zh-CN" dirty="0">
                <a:latin typeface="-apple-system"/>
              </a:rPr>
              <a:t>方法</a:t>
            </a:r>
            <a:r>
              <a:rPr lang="zh-CN" altLang="en-US" dirty="0">
                <a:latin typeface="-apple-system"/>
              </a:rPr>
              <a:t>直接把最终将要使用的模型的性能作为特征子集的评价标准，</a:t>
            </a:r>
            <a:r>
              <a:rPr lang="en-US" altLang="zh-CN" dirty="0">
                <a:latin typeface="-apple-system"/>
              </a:rPr>
              <a:t> Wrapper</a:t>
            </a:r>
            <a:r>
              <a:rPr lang="zh-CN" altLang="zh-CN" dirty="0">
                <a:latin typeface="-apple-system"/>
              </a:rPr>
              <a:t>方法</a:t>
            </a:r>
            <a:r>
              <a:rPr lang="zh-CN" altLang="en-US" dirty="0">
                <a:latin typeface="-apple-system"/>
              </a:rPr>
              <a:t>的目的就是为给定的模型选择最有利于其性能的特征</a:t>
            </a:r>
            <a:r>
              <a:rPr lang="zh-CN" altLang="en-US" dirty="0" smtClean="0">
                <a:latin typeface="-apple-system"/>
              </a:rPr>
              <a:t>子集。</a:t>
            </a:r>
            <a:r>
              <a:rPr lang="zh-CN" altLang="en-US" dirty="0">
                <a:latin typeface="-apple-system"/>
              </a:rPr>
              <a:t/>
            </a:r>
            <a:br>
              <a:rPr lang="zh-CN" altLang="en-US" dirty="0">
                <a:latin typeface="-apple-system"/>
              </a:rPr>
            </a:br>
            <a:r>
              <a:rPr lang="zh-CN" altLang="en-US" dirty="0">
                <a:latin typeface="-apple-system"/>
              </a:rPr>
              <a:t>从最终模型的性能来看，</a:t>
            </a:r>
            <a:r>
              <a:rPr lang="en-US" altLang="zh-CN" dirty="0">
                <a:latin typeface="-apple-system"/>
              </a:rPr>
              <a:t> Wrapper</a:t>
            </a:r>
            <a:r>
              <a:rPr lang="zh-CN" altLang="zh-CN" dirty="0">
                <a:latin typeface="-apple-system"/>
              </a:rPr>
              <a:t>方法</a:t>
            </a:r>
            <a:r>
              <a:rPr lang="zh-CN" altLang="en-US" dirty="0">
                <a:latin typeface="-apple-system"/>
              </a:rPr>
              <a:t>比过滤式特征选择更好，但需要多次训练模型，因此计算开销</a:t>
            </a:r>
            <a:r>
              <a:rPr lang="zh-CN" altLang="en-US" dirty="0" smtClean="0">
                <a:latin typeface="-apple-system"/>
              </a:rPr>
              <a:t>较大。</a:t>
            </a:r>
            <a:endParaRPr lang="zh-CN" altLang="en-US" dirty="0"/>
          </a:p>
        </p:txBody>
      </p:sp>
      <p:pic>
        <p:nvPicPr>
          <p:cNvPr id="10" name="图片 9"/>
          <p:cNvPicPr>
            <a:picLocks noChangeAspect="1"/>
          </p:cNvPicPr>
          <p:nvPr/>
        </p:nvPicPr>
        <p:blipFill>
          <a:blip r:embed="rId2"/>
          <a:stretch>
            <a:fillRect/>
          </a:stretch>
        </p:blipFill>
        <p:spPr>
          <a:xfrm>
            <a:off x="7707633" y="1336982"/>
            <a:ext cx="2737132" cy="3586490"/>
          </a:xfrm>
          <a:prstGeom prst="rect">
            <a:avLst/>
          </a:prstGeom>
        </p:spPr>
      </p:pic>
    </p:spTree>
    <p:extLst>
      <p:ext uri="{BB962C8B-B14F-4D97-AF65-F5344CB8AC3E}">
        <p14:creationId xmlns:p14="http://schemas.microsoft.com/office/powerpoint/2010/main" val="1642518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r>
              <a:rPr lang="en-US" altLang="zh-CN" dirty="0"/>
              <a:t>Introduction</a:t>
            </a:r>
            <a:endParaRPr lang="zh-CN" altLang="en-US" dirty="0"/>
          </a:p>
        </p:txBody>
      </p:sp>
      <p:sp>
        <p:nvSpPr>
          <p:cNvPr id="3" name="内容占位符 2"/>
          <p:cNvSpPr>
            <a:spLocks noGrp="1"/>
          </p:cNvSpPr>
          <p:nvPr>
            <p:ph idx="1"/>
          </p:nvPr>
        </p:nvSpPr>
        <p:spPr/>
        <p:txBody>
          <a:bodyPr/>
          <a:lstStyle/>
          <a:p>
            <a:pPr marL="0" indent="0">
              <a:lnSpc>
                <a:spcPct val="150000"/>
              </a:lnSpc>
              <a:spcBef>
                <a:spcPts val="0"/>
              </a:spcBef>
              <a:buNone/>
            </a:pPr>
            <a:r>
              <a:rPr lang="zh-CN" altLang="en-US" sz="2000" b="1" dirty="0">
                <a:solidFill>
                  <a:srgbClr val="0000FF"/>
                </a:solidFill>
                <a:latin typeface="宋体" pitchFamily="2" charset="-122"/>
                <a:ea typeface="宋体" pitchFamily="2" charset="-122"/>
              </a:rPr>
              <a:t>监督的</a:t>
            </a:r>
            <a:r>
              <a:rPr lang="en-US" altLang="zh-CN" sz="2000" b="1" dirty="0">
                <a:solidFill>
                  <a:srgbClr val="0000FF"/>
                </a:solidFill>
                <a:latin typeface="宋体" pitchFamily="2" charset="-122"/>
                <a:ea typeface="宋体" pitchFamily="2" charset="-122"/>
              </a:rPr>
              <a:t>(</a:t>
            </a:r>
            <a:r>
              <a:rPr lang="en-US" altLang="zh-CN" sz="2000" dirty="0">
                <a:solidFill>
                  <a:srgbClr val="0000FF"/>
                </a:solidFill>
                <a:latin typeface="宋体" panose="02010600030101010101" pitchFamily="2" charset="-122"/>
                <a:ea typeface="宋体" panose="02010600030101010101" pitchFamily="2" charset="-122"/>
              </a:rPr>
              <a:t>Supervised</a:t>
            </a:r>
            <a:r>
              <a:rPr lang="en-US" altLang="zh-CN" sz="2000" b="1" dirty="0">
                <a:solidFill>
                  <a:srgbClr val="0000FF"/>
                </a:solidFill>
                <a:latin typeface="宋体" pitchFamily="2" charset="-122"/>
                <a:ea typeface="宋体" pitchFamily="2" charset="-122"/>
              </a:rPr>
              <a:t>)</a:t>
            </a:r>
            <a:r>
              <a:rPr lang="zh-CN" altLang="en-US" sz="2000" b="1" dirty="0">
                <a:latin typeface="宋体" pitchFamily="2" charset="-122"/>
                <a:ea typeface="宋体" pitchFamily="2" charset="-122"/>
              </a:rPr>
              <a:t>特征选择与提取： </a:t>
            </a:r>
          </a:p>
          <a:p>
            <a:pPr marL="0" indent="0">
              <a:lnSpc>
                <a:spcPct val="150000"/>
              </a:lnSpc>
              <a:spcBef>
                <a:spcPts val="0"/>
              </a:spcBef>
              <a:buNone/>
            </a:pPr>
            <a:r>
              <a:rPr lang="zh-CN" altLang="en-US" sz="2000" b="1" dirty="0">
                <a:latin typeface="宋体" pitchFamily="2" charset="-122"/>
                <a:ea typeface="宋体" pitchFamily="2" charset="-122"/>
              </a:rPr>
              <a:t>  以训练样本为依据。</a:t>
            </a:r>
          </a:p>
          <a:p>
            <a:pPr marL="0" indent="0">
              <a:lnSpc>
                <a:spcPct val="150000"/>
              </a:lnSpc>
              <a:spcBef>
                <a:spcPts val="0"/>
              </a:spcBef>
              <a:buNone/>
            </a:pPr>
            <a:r>
              <a:rPr lang="zh-CN" altLang="en-US" sz="2000" b="1" dirty="0">
                <a:solidFill>
                  <a:srgbClr val="0000FF"/>
                </a:solidFill>
                <a:latin typeface="宋体" pitchFamily="2" charset="-122"/>
                <a:ea typeface="宋体" pitchFamily="2" charset="-122"/>
              </a:rPr>
              <a:t>非监督的</a:t>
            </a:r>
            <a:r>
              <a:rPr lang="en-US" altLang="zh-CN" sz="2000" b="1" dirty="0">
                <a:solidFill>
                  <a:srgbClr val="0000FF"/>
                </a:solidFill>
                <a:latin typeface="宋体" pitchFamily="2" charset="-122"/>
                <a:ea typeface="宋体" pitchFamily="2" charset="-122"/>
              </a:rPr>
              <a:t>(</a:t>
            </a:r>
            <a:r>
              <a:rPr lang="en-US" altLang="zh-CN" sz="2000" dirty="0">
                <a:solidFill>
                  <a:srgbClr val="0000FF"/>
                </a:solidFill>
                <a:latin typeface="宋体" panose="02010600030101010101" pitchFamily="2" charset="-122"/>
                <a:ea typeface="宋体" panose="02010600030101010101" pitchFamily="2" charset="-122"/>
              </a:rPr>
              <a:t>Unsupervised)</a:t>
            </a:r>
            <a:r>
              <a:rPr lang="zh-CN" altLang="en-US" sz="2000" b="1" dirty="0">
                <a:latin typeface="宋体" pitchFamily="2" charset="-122"/>
                <a:ea typeface="宋体" pitchFamily="2" charset="-122"/>
              </a:rPr>
              <a:t>特征选择与提取：</a:t>
            </a:r>
          </a:p>
          <a:p>
            <a:pPr marL="0" indent="0">
              <a:lnSpc>
                <a:spcPct val="150000"/>
              </a:lnSpc>
              <a:spcBef>
                <a:spcPts val="0"/>
              </a:spcBef>
              <a:buNone/>
            </a:pPr>
            <a:r>
              <a:rPr lang="zh-CN" altLang="en-US" sz="2000" b="1" dirty="0">
                <a:latin typeface="宋体" pitchFamily="2" charset="-122"/>
                <a:ea typeface="宋体" pitchFamily="2" charset="-122"/>
              </a:rPr>
              <a:t>  从未知数据出发，需利用知识或假定。比如以方差最大为准则。</a:t>
            </a:r>
            <a:endParaRPr lang="en-US" altLang="zh-CN" sz="2000" b="1" dirty="0">
              <a:latin typeface="宋体" pitchFamily="2" charset="-122"/>
              <a:ea typeface="宋体" pitchFamily="2" charset="-122"/>
            </a:endParaRPr>
          </a:p>
          <a:p>
            <a:pPr marL="0" indent="0">
              <a:lnSpc>
                <a:spcPct val="150000"/>
              </a:lnSpc>
              <a:spcBef>
                <a:spcPts val="0"/>
              </a:spcBef>
              <a:buNone/>
            </a:pPr>
            <a:r>
              <a:rPr lang="zh-CN" altLang="en-US" sz="2000" b="1" dirty="0">
                <a:latin typeface="黑体" panose="02010609060101010101" pitchFamily="49" charset="-122"/>
                <a:ea typeface="黑体" panose="02010609060101010101" pitchFamily="49" charset="-122"/>
              </a:rPr>
              <a:t>为什么要进行特选择与提取？</a:t>
            </a:r>
            <a:endParaRPr lang="en-US" altLang="zh-CN" sz="2000" b="1" dirty="0">
              <a:latin typeface="黑体" panose="02010609060101010101" pitchFamily="49" charset="-122"/>
              <a:ea typeface="黑体" panose="02010609060101010101" pitchFamily="49" charset="-122"/>
            </a:endParaRPr>
          </a:p>
          <a:p>
            <a:r>
              <a:rPr lang="zh-CN" altLang="en-US" sz="2000" b="1" dirty="0">
                <a:solidFill>
                  <a:srgbClr val="0000FF"/>
                </a:solidFill>
                <a:latin typeface="宋体" pitchFamily="2" charset="-122"/>
                <a:ea typeface="宋体" pitchFamily="2" charset="-122"/>
              </a:rPr>
              <a:t>计算上的考虑：</a:t>
            </a:r>
            <a:r>
              <a:rPr lang="zh-CN" altLang="en-US" sz="2000" b="1" dirty="0">
                <a:latin typeface="宋体" pitchFamily="2" charset="-122"/>
                <a:ea typeface="宋体" pitchFamily="2" charset="-122"/>
              </a:rPr>
              <a:t>特征个数越多，分析特征、训练模型所需的时间就越长。当特征中有冗余、噪声或特征间互相依赖时，对分类没有帮助，还降低计算速度。</a:t>
            </a:r>
          </a:p>
          <a:p>
            <a:r>
              <a:rPr lang="zh-CN" altLang="en-US" sz="2000" b="1" dirty="0">
                <a:solidFill>
                  <a:srgbClr val="0000FF"/>
                </a:solidFill>
                <a:latin typeface="宋体" pitchFamily="2" charset="-122"/>
                <a:ea typeface="宋体" pitchFamily="2" charset="-122"/>
              </a:rPr>
              <a:t>性能上的考虑：</a:t>
            </a:r>
            <a:r>
              <a:rPr lang="zh-CN" altLang="en-US" sz="2000" b="1" dirty="0">
                <a:latin typeface="宋体" pitchFamily="2" charset="-122"/>
                <a:ea typeface="宋体" pitchFamily="2" charset="-122"/>
              </a:rPr>
              <a:t>特征个数越多，越容易引起“维度灾难”，模型也会越复杂，其推广能力会下降。</a:t>
            </a:r>
            <a:endParaRPr lang="en-US" altLang="zh-CN" sz="2000" b="1" dirty="0">
              <a:latin typeface="宋体" pitchFamily="2" charset="-122"/>
              <a:ea typeface="宋体" pitchFamily="2" charset="-122"/>
            </a:endParaRPr>
          </a:p>
          <a:p>
            <a:endParaRPr lang="en-US" altLang="zh-CN" sz="2000" b="1" dirty="0">
              <a:latin typeface="宋体" pitchFamily="2" charset="-122"/>
              <a:ea typeface="宋体" pitchFamily="2" charset="-122"/>
            </a:endParaRPr>
          </a:p>
          <a:p>
            <a:pPr marL="0" indent="0">
              <a:buNone/>
            </a:pPr>
            <a:r>
              <a:rPr lang="zh-CN" altLang="en-US" sz="2000" b="1" dirty="0">
                <a:solidFill>
                  <a:srgbClr val="0000FF"/>
                </a:solidFill>
                <a:latin typeface="宋体" panose="02010600030101010101" pitchFamily="2" charset="-122"/>
                <a:ea typeface="宋体" panose="02010600030101010101" pitchFamily="2" charset="-122"/>
              </a:rPr>
              <a:t>特征选择：</a:t>
            </a:r>
            <a:r>
              <a:rPr lang="zh-CN" altLang="en-US" sz="2000" b="1" dirty="0">
                <a:latin typeface="宋体" panose="02010600030101010101" pitchFamily="2" charset="-122"/>
                <a:ea typeface="宋体" panose="02010600030101010101" pitchFamily="2" charset="-122"/>
              </a:rPr>
              <a:t>去除原始特征集合中的冗余（</a:t>
            </a:r>
            <a:r>
              <a:rPr lang="en-US" altLang="zh-CN" sz="2000" b="1" dirty="0">
                <a:latin typeface="宋体" panose="02010600030101010101" pitchFamily="2" charset="-122"/>
                <a:ea typeface="宋体" panose="02010600030101010101" pitchFamily="2" charset="-122"/>
              </a:rPr>
              <a:t>redundant</a:t>
            </a:r>
            <a:r>
              <a:rPr lang="zh-CN" altLang="en-US" sz="2000" b="1" dirty="0">
                <a:latin typeface="宋体" panose="02010600030101010101" pitchFamily="2" charset="-122"/>
                <a:ea typeface="宋体" panose="02010600030101010101" pitchFamily="2" charset="-122"/>
              </a:rPr>
              <a:t>）特征和不相关（</a:t>
            </a:r>
            <a:r>
              <a:rPr lang="en-US" altLang="zh-CN" sz="2000" b="1" dirty="0">
                <a:latin typeface="宋体" panose="02010600030101010101" pitchFamily="2" charset="-122"/>
                <a:ea typeface="宋体" panose="02010600030101010101" pitchFamily="2" charset="-122"/>
              </a:rPr>
              <a:t>irrelevant</a:t>
            </a:r>
            <a:r>
              <a:rPr lang="zh-CN" altLang="en-US" sz="2000" b="1" dirty="0">
                <a:latin typeface="宋体" panose="02010600030101010101" pitchFamily="2" charset="-122"/>
                <a:ea typeface="宋体" panose="02010600030101010101" pitchFamily="2" charset="-122"/>
              </a:rPr>
              <a:t>）特征，保留有用特征。</a:t>
            </a:r>
            <a:r>
              <a:rPr lang="zh-CN" altLang="en-US" sz="2000" b="1" dirty="0">
                <a:solidFill>
                  <a:srgbClr val="0000FF"/>
                </a:solidFill>
                <a:latin typeface="宋体" panose="02010600030101010101" pitchFamily="2" charset="-122"/>
                <a:ea typeface="宋体" panose="02010600030101010101" pitchFamily="2" charset="-122"/>
              </a:rPr>
              <a:t>是从原始特征集中选取特征子集。</a:t>
            </a:r>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6</a:t>
            </a:fld>
            <a:endParaRPr lang="en-US" altLang="zh-CN" dirty="0"/>
          </a:p>
        </p:txBody>
      </p:sp>
    </p:spTree>
    <p:extLst>
      <p:ext uri="{BB962C8B-B14F-4D97-AF65-F5344CB8AC3E}">
        <p14:creationId xmlns:p14="http://schemas.microsoft.com/office/powerpoint/2010/main" val="11578360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75520" y="476672"/>
            <a:ext cx="7632848" cy="432048"/>
          </a:xfrm>
          <a:solidFill>
            <a:schemeClr val="bg1"/>
          </a:solidFill>
        </p:spPr>
        <p:txBody>
          <a:bodyPr/>
          <a:lstStyle/>
          <a:p>
            <a:r>
              <a:rPr lang="en-US" altLang="zh-CN" sz="2800" dirty="0" smtClean="0"/>
              <a:t>5.5 </a:t>
            </a:r>
            <a:r>
              <a:rPr lang="zh-CN" altLang="zh-CN" sz="2800" dirty="0"/>
              <a:t>以分类性能为准则的特征选择方法</a:t>
            </a:r>
            <a:r>
              <a:rPr lang="en-US" altLang="zh-CN" sz="2800" dirty="0"/>
              <a:t/>
            </a:r>
            <a:br>
              <a:rPr lang="en-US" altLang="zh-CN" sz="2800" dirty="0"/>
            </a:br>
            <a:r>
              <a:rPr lang="en-US" altLang="zh-CN" sz="2800" dirty="0"/>
              <a:t>    </a:t>
            </a:r>
            <a:r>
              <a:rPr lang="zh-CN" altLang="zh-CN" sz="2800" dirty="0"/>
              <a:t>（</a:t>
            </a:r>
            <a:r>
              <a:rPr lang="en-US" altLang="zh-CN" sz="2800" dirty="0"/>
              <a:t>Wrapper</a:t>
            </a:r>
            <a:r>
              <a:rPr lang="zh-CN" altLang="zh-CN" sz="2800" dirty="0"/>
              <a:t>方法）</a:t>
            </a:r>
            <a:br>
              <a:rPr lang="zh-CN" altLang="zh-CN" sz="2800" dirty="0"/>
            </a:br>
            <a:endParaRPr lang="zh-CN" altLang="en-US" sz="2800" dirty="0"/>
          </a:p>
        </p:txBody>
      </p:sp>
      <p:sp>
        <p:nvSpPr>
          <p:cNvPr id="3" name="内容占位符 2"/>
          <p:cNvSpPr>
            <a:spLocks noGrp="1"/>
          </p:cNvSpPr>
          <p:nvPr>
            <p:ph idx="1"/>
          </p:nvPr>
        </p:nvSpPr>
        <p:spPr/>
        <p:txBody>
          <a:bodyPr/>
          <a:lstStyle/>
          <a:p>
            <a:pPr marL="0" indent="0">
              <a:buNone/>
            </a:pPr>
            <a:r>
              <a:rPr lang="en-US" altLang="zh-CN" dirty="0" smtClean="0"/>
              <a:t> </a:t>
            </a:r>
            <a:endParaRPr lang="zh-CN" altLang="en-US"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60</a:t>
            </a:fld>
            <a:endParaRPr lang="en-US" altLang="zh-CN" dirty="0"/>
          </a:p>
        </p:txBody>
      </p:sp>
      <p:sp>
        <p:nvSpPr>
          <p:cNvPr id="9" name="矩形 8"/>
          <p:cNvSpPr/>
          <p:nvPr/>
        </p:nvSpPr>
        <p:spPr>
          <a:xfrm>
            <a:off x="1631504" y="908720"/>
            <a:ext cx="9036496" cy="5878532"/>
          </a:xfrm>
          <a:prstGeom prst="rect">
            <a:avLst/>
          </a:prstGeom>
        </p:spPr>
        <p:txBody>
          <a:bodyPr wrap="square">
            <a:spAutoFit/>
          </a:bodyPr>
          <a:lstStyle/>
          <a:p>
            <a:pPr>
              <a:lnSpc>
                <a:spcPct val="150000"/>
              </a:lnSpc>
            </a:pPr>
            <a:r>
              <a:rPr lang="zh-CN" altLang="en-US" sz="2400" b="1" dirty="0">
                <a:solidFill>
                  <a:srgbClr val="FF0000"/>
                </a:solidFill>
                <a:latin typeface="宋体" panose="02010600030101010101" pitchFamily="2" charset="-122"/>
                <a:ea typeface="宋体" panose="02010600030101010101" pitchFamily="2" charset="-122"/>
              </a:rPr>
              <a:t>顶层特征选择算法</a:t>
            </a:r>
            <a:r>
              <a:rPr lang="en-US" altLang="zh-CN" sz="2400" b="1" dirty="0">
                <a:solidFill>
                  <a:srgbClr val="FF0000"/>
                </a:solidFill>
                <a:latin typeface="宋体" panose="02010600030101010101" pitchFamily="2" charset="-122"/>
                <a:ea typeface="宋体" panose="02010600030101010101" pitchFamily="2" charset="-122"/>
              </a:rPr>
              <a:t>(Wrapper)</a:t>
            </a:r>
          </a:p>
          <a:p>
            <a:r>
              <a:rPr lang="zh-CN" altLang="en-US" sz="2400" dirty="0">
                <a:solidFill>
                  <a:srgbClr val="000000"/>
                </a:solidFill>
                <a:latin typeface="宋体" panose="02010600030101010101" pitchFamily="2" charset="-122"/>
                <a:ea typeface="宋体" panose="02010600030101010101" pitchFamily="2" charset="-122"/>
              </a:rPr>
              <a:t>　 </a:t>
            </a:r>
            <a:r>
              <a:rPr lang="zh-CN" altLang="en-US" sz="2000" dirty="0">
                <a:solidFill>
                  <a:srgbClr val="000000"/>
                </a:solidFill>
                <a:latin typeface="宋体" panose="02010600030101010101" pitchFamily="2" charset="-122"/>
                <a:ea typeface="宋体" panose="02010600030101010101" pitchFamily="2" charset="-122"/>
              </a:rPr>
              <a:t>建立在基于模型的特征选择方法基础之上，例如回归和</a:t>
            </a:r>
            <a:r>
              <a:rPr lang="en-US" altLang="zh-CN" sz="2000" dirty="0">
                <a:solidFill>
                  <a:srgbClr val="000000"/>
                </a:solidFill>
                <a:latin typeface="宋体" panose="02010600030101010101" pitchFamily="2" charset="-122"/>
                <a:ea typeface="宋体" panose="02010600030101010101" pitchFamily="2" charset="-122"/>
              </a:rPr>
              <a:t>SVM</a:t>
            </a:r>
            <a:r>
              <a:rPr lang="zh-CN" altLang="en-US" sz="2000" dirty="0">
                <a:solidFill>
                  <a:srgbClr val="000000"/>
                </a:solidFill>
                <a:latin typeface="宋体" panose="02010600030101010101" pitchFamily="2" charset="-122"/>
                <a:ea typeface="宋体" panose="02010600030101010101" pitchFamily="2" charset="-122"/>
              </a:rPr>
              <a:t>，在不同的子集上建立模型，然后汇总最终确定特征得分。两种方法：</a:t>
            </a:r>
            <a:endParaRPr lang="en-US" altLang="zh-CN" sz="2400" dirty="0">
              <a:solidFill>
                <a:srgbClr val="000000"/>
              </a:solidFill>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稳定性选择 </a:t>
            </a:r>
            <a:r>
              <a:rPr lang="en-US" altLang="zh-CN" sz="2400" b="1" dirty="0">
                <a:latin typeface="宋体" panose="02010600030101010101" pitchFamily="2" charset="-122"/>
                <a:ea typeface="宋体" panose="02010600030101010101" pitchFamily="2" charset="-122"/>
              </a:rPr>
              <a:t>(Stability Selection)</a:t>
            </a:r>
          </a:p>
          <a:p>
            <a:r>
              <a:rPr lang="zh-CN" altLang="en-US" sz="24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稳定性选择是一种基于二次抽样和选择算法相结合较新的方法，选择算法可以是回归、</a:t>
            </a:r>
            <a:r>
              <a:rPr lang="en-US" altLang="zh-CN" sz="2000" dirty="0">
                <a:latin typeface="宋体" panose="02010600030101010101" pitchFamily="2" charset="-122"/>
                <a:ea typeface="宋体" panose="02010600030101010101" pitchFamily="2" charset="-122"/>
              </a:rPr>
              <a:t>SVM</a:t>
            </a:r>
            <a:r>
              <a:rPr lang="zh-CN" altLang="en-US" sz="2000" dirty="0">
                <a:latin typeface="宋体" panose="02010600030101010101" pitchFamily="2" charset="-122"/>
                <a:ea typeface="宋体" panose="02010600030101010101" pitchFamily="2" charset="-122"/>
              </a:rPr>
              <a:t>或其他类似的方法。它的主要思想是在不同的数据子集和特征子集上运行特征选择算法，</a:t>
            </a:r>
            <a:r>
              <a:rPr lang="zh-CN" altLang="en-US" sz="2000" dirty="0">
                <a:solidFill>
                  <a:srgbClr val="00B0F0"/>
                </a:solidFill>
                <a:latin typeface="宋体" panose="02010600030101010101" pitchFamily="2" charset="-122"/>
                <a:ea typeface="宋体" panose="02010600030101010101" pitchFamily="2" charset="-122"/>
              </a:rPr>
              <a:t>不断的重复</a:t>
            </a:r>
            <a:r>
              <a:rPr lang="zh-CN" altLang="en-US" sz="2000" dirty="0">
                <a:latin typeface="宋体" panose="02010600030101010101" pitchFamily="2" charset="-122"/>
                <a:ea typeface="宋体" panose="02010600030101010101" pitchFamily="2" charset="-122"/>
              </a:rPr>
              <a:t>，最终汇总特征选择结果，比如可以统计某个特征被认为是重要特征的</a:t>
            </a:r>
            <a:r>
              <a:rPr lang="zh-CN" altLang="en-US" sz="2000" dirty="0">
                <a:solidFill>
                  <a:srgbClr val="00B0F0"/>
                </a:solidFill>
                <a:latin typeface="宋体" panose="02010600030101010101" pitchFamily="2" charset="-122"/>
                <a:ea typeface="宋体" panose="02010600030101010101" pitchFamily="2" charset="-122"/>
              </a:rPr>
              <a:t>频率</a:t>
            </a:r>
            <a:r>
              <a:rPr lang="zh-CN" altLang="en-US" sz="2000" dirty="0">
                <a:latin typeface="宋体" panose="02010600030101010101" pitchFamily="2" charset="-122"/>
                <a:ea typeface="宋体" panose="02010600030101010101" pitchFamily="2" charset="-122"/>
              </a:rPr>
              <a:t>（被选为重要特征的次数除以它所在的子集被测试的次数）。</a:t>
            </a:r>
          </a:p>
          <a:p>
            <a:pPr marL="342900" indent="-342900">
              <a:lnSpc>
                <a:spcPct val="150000"/>
              </a:lnSpc>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递归特征消除 </a:t>
            </a:r>
            <a:r>
              <a:rPr lang="en-US" altLang="zh-CN" sz="2400" b="1" dirty="0">
                <a:latin typeface="宋体" panose="02010600030101010101" pitchFamily="2" charset="-122"/>
                <a:ea typeface="宋体" panose="02010600030101010101" pitchFamily="2" charset="-122"/>
              </a:rPr>
              <a:t>(Recursive Feature Elimination (RFE))</a:t>
            </a:r>
          </a:p>
          <a:p>
            <a:r>
              <a:rPr lang="zh-CN" altLang="en-US" sz="2000" dirty="0"/>
              <a:t>　　</a:t>
            </a:r>
            <a:r>
              <a:rPr lang="zh-CN" altLang="en-US" sz="2000" dirty="0">
                <a:latin typeface="宋体" panose="02010600030101010101" pitchFamily="2" charset="-122"/>
                <a:ea typeface="宋体" panose="02010600030101010101" pitchFamily="2" charset="-122"/>
              </a:rPr>
              <a:t>递归特征消除的主要思想是反复的构建模型（如</a:t>
            </a:r>
            <a:r>
              <a:rPr lang="en-US" altLang="zh-CN" sz="2000" dirty="0">
                <a:latin typeface="宋体" panose="02010600030101010101" pitchFamily="2" charset="-122"/>
                <a:ea typeface="宋体" panose="02010600030101010101" pitchFamily="2" charset="-122"/>
              </a:rPr>
              <a:t>SVM</a:t>
            </a:r>
            <a:r>
              <a:rPr lang="zh-CN" altLang="en-US" sz="2000" dirty="0">
                <a:latin typeface="宋体" panose="02010600030101010101" pitchFamily="2" charset="-122"/>
                <a:ea typeface="宋体" panose="02010600030101010101" pitchFamily="2" charset="-122"/>
              </a:rPr>
              <a:t>或者回归模型）然后选出最好的（或者最差的）的特征（可以根据系数来选），把选出来的特征放到一边，然后在剩余的特征上重复这个过程，直到所有特征都遍历了。这个过程中特征被消除的次序就是特征的排序。因此，这是一种寻找最优特征子集的贪心算法。</a:t>
            </a:r>
          </a:p>
          <a:p>
            <a:r>
              <a:rPr lang="zh-CN" altLang="en-US" sz="2000" dirty="0">
                <a:latin typeface="宋体" panose="02010600030101010101" pitchFamily="2" charset="-122"/>
                <a:ea typeface="宋体" panose="02010600030101010101" pitchFamily="2" charset="-122"/>
              </a:rPr>
              <a:t>　</a:t>
            </a:r>
            <a:endParaRPr lang="zh-CN" altLang="en-US" sz="2400" dirty="0">
              <a:solidFill>
                <a:srgbClr val="0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942951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50000"/>
              </a:lnSpc>
              <a:spcBef>
                <a:spcPts val="0"/>
              </a:spcBef>
              <a:buNone/>
            </a:pPr>
            <a:r>
              <a:rPr lang="zh-CN" altLang="en-US" sz="2000" b="1" dirty="0">
                <a:latin typeface="宋体" pitchFamily="2" charset="-122"/>
                <a:ea typeface="宋体" pitchFamily="2" charset="-122"/>
              </a:rPr>
              <a:t>例如</a:t>
            </a:r>
            <a:r>
              <a:rPr lang="en-US" altLang="zh-CN" sz="2000" b="1" dirty="0">
                <a:latin typeface="Times New Roman" pitchFamily="18" charset="0"/>
                <a:ea typeface="宋体" pitchFamily="2" charset="-122"/>
                <a:cs typeface="Times New Roman" pitchFamily="18" charset="0"/>
              </a:rPr>
              <a:t>: R-SVM(</a:t>
            </a:r>
            <a:r>
              <a:rPr lang="zh-CN" altLang="en-US" sz="2000" b="1" dirty="0">
                <a:latin typeface="Times New Roman" pitchFamily="18" charset="0"/>
                <a:ea typeface="宋体" pitchFamily="2" charset="-122"/>
                <a:cs typeface="Times New Roman" pitchFamily="18" charset="0"/>
              </a:rPr>
              <a:t>递归</a:t>
            </a:r>
            <a:r>
              <a:rPr lang="en-US" altLang="zh-CN" sz="2000" b="1" dirty="0">
                <a:latin typeface="Times New Roman" pitchFamily="18" charset="0"/>
                <a:ea typeface="宋体" pitchFamily="2" charset="-122"/>
                <a:cs typeface="Times New Roman" pitchFamily="18" charset="0"/>
              </a:rPr>
              <a:t>SVM)</a:t>
            </a:r>
            <a:r>
              <a:rPr lang="zh-CN" altLang="en-US" sz="2000" b="1" dirty="0">
                <a:latin typeface="Times New Roman" pitchFamily="18" charset="0"/>
                <a:ea typeface="宋体" pitchFamily="2" charset="-122"/>
                <a:cs typeface="Times New Roman" pitchFamily="18" charset="0"/>
              </a:rPr>
              <a:t>和 </a:t>
            </a:r>
            <a:r>
              <a:rPr lang="en-US" altLang="zh-CN" sz="2000" b="1" dirty="0">
                <a:latin typeface="Times New Roman" pitchFamily="18" charset="0"/>
                <a:ea typeface="宋体" pitchFamily="2" charset="-122"/>
                <a:cs typeface="Times New Roman" pitchFamily="18" charset="0"/>
              </a:rPr>
              <a:t>SVM-RFE</a:t>
            </a:r>
            <a:r>
              <a:rPr lang="zh-CN" altLang="en-US" sz="2000" b="1" dirty="0">
                <a:latin typeface="Times New Roman" pitchFamily="18" charset="0"/>
                <a:ea typeface="宋体" pitchFamily="2" charset="-122"/>
                <a:cs typeface="Times New Roman" pitchFamily="18" charset="0"/>
              </a:rPr>
              <a:t>（</a:t>
            </a:r>
            <a:r>
              <a:rPr lang="en-US" altLang="zh-CN" sz="2000" b="1" dirty="0">
                <a:latin typeface="Times New Roman" pitchFamily="18" charset="0"/>
                <a:ea typeface="宋体" pitchFamily="2" charset="-122"/>
                <a:cs typeface="Times New Roman" pitchFamily="18" charset="0"/>
              </a:rPr>
              <a:t>SVM</a:t>
            </a:r>
            <a:r>
              <a:rPr lang="zh-CN" altLang="en-US" sz="2000" b="1" dirty="0">
                <a:latin typeface="Times New Roman" pitchFamily="18" charset="0"/>
                <a:ea typeface="宋体" pitchFamily="2" charset="-122"/>
                <a:cs typeface="Times New Roman" pitchFamily="18" charset="0"/>
              </a:rPr>
              <a:t>递归特征剔除）</a:t>
            </a:r>
          </a:p>
          <a:p>
            <a:pPr marL="0" indent="0">
              <a:lnSpc>
                <a:spcPct val="150000"/>
              </a:lnSpc>
              <a:spcBef>
                <a:spcPts val="0"/>
              </a:spcBef>
              <a:buNone/>
            </a:pPr>
            <a:r>
              <a:rPr lang="en-US" altLang="zh-CN" sz="2000" b="1" dirty="0">
                <a:latin typeface="宋体" pitchFamily="2" charset="-122"/>
                <a:ea typeface="宋体" pitchFamily="2" charset="-122"/>
              </a:rPr>
              <a:t>1° </a:t>
            </a:r>
            <a:r>
              <a:rPr lang="zh-CN" altLang="en-US" sz="2000" b="1" dirty="0">
                <a:latin typeface="宋体" pitchFamily="2" charset="-122"/>
                <a:ea typeface="宋体" pitchFamily="2" charset="-122"/>
              </a:rPr>
              <a:t>用当前所有候选特征训练线性支持向量机；</a:t>
            </a:r>
          </a:p>
          <a:p>
            <a:pPr marL="0" indent="0">
              <a:lnSpc>
                <a:spcPct val="150000"/>
              </a:lnSpc>
              <a:spcBef>
                <a:spcPts val="0"/>
              </a:spcBef>
              <a:buNone/>
            </a:pPr>
            <a:r>
              <a:rPr lang="en-US" altLang="zh-CN" sz="2000" b="1" dirty="0">
                <a:latin typeface="宋体" pitchFamily="2" charset="-122"/>
                <a:ea typeface="宋体" pitchFamily="2" charset="-122"/>
              </a:rPr>
              <a:t>2° </a:t>
            </a:r>
            <a:r>
              <a:rPr lang="zh-CN" altLang="en-US" sz="2000" b="1" dirty="0">
                <a:latin typeface="宋体" pitchFamily="2" charset="-122"/>
                <a:ea typeface="宋体" pitchFamily="2" charset="-122"/>
              </a:rPr>
              <a:t>评估当前所有特征在支持向量机中的相对贡献，按照相对贡献大小排序；</a:t>
            </a:r>
          </a:p>
          <a:p>
            <a:pPr marL="0" indent="0">
              <a:lnSpc>
                <a:spcPct val="150000"/>
              </a:lnSpc>
              <a:spcBef>
                <a:spcPts val="0"/>
              </a:spcBef>
              <a:buNone/>
            </a:pPr>
            <a:r>
              <a:rPr lang="en-US" altLang="zh-CN" sz="2000" b="1" dirty="0">
                <a:latin typeface="宋体" pitchFamily="2" charset="-122"/>
                <a:ea typeface="宋体" pitchFamily="2" charset="-122"/>
              </a:rPr>
              <a:t>3° </a:t>
            </a:r>
            <a:r>
              <a:rPr lang="zh-CN" altLang="en-US" sz="2000" b="1" dirty="0">
                <a:latin typeface="宋体" pitchFamily="2" charset="-122"/>
                <a:ea typeface="宋体" pitchFamily="2" charset="-122"/>
              </a:rPr>
              <a:t>根据事先确定的递归选择特征的数目选择出的排序在前面的特征，用这组特征构成新的候选特征，转</a:t>
            </a:r>
            <a:r>
              <a:rPr lang="en-US" altLang="zh-CN" sz="2000" b="1" dirty="0">
                <a:latin typeface="宋体" pitchFamily="2" charset="-122"/>
                <a:ea typeface="宋体" pitchFamily="2" charset="-122"/>
              </a:rPr>
              <a:t>1°</a:t>
            </a:r>
            <a:r>
              <a:rPr lang="zh-CN" altLang="en-US" sz="2000" b="1" dirty="0">
                <a:latin typeface="宋体" pitchFamily="2" charset="-122"/>
                <a:ea typeface="宋体" pitchFamily="2" charset="-122"/>
              </a:rPr>
              <a:t>，直到达到所规定的特征选择数目。</a:t>
            </a:r>
          </a:p>
          <a:p>
            <a:pPr marL="0" indent="0">
              <a:lnSpc>
                <a:spcPct val="150000"/>
              </a:lnSpc>
              <a:spcBef>
                <a:spcPts val="0"/>
              </a:spcBef>
              <a:buNone/>
            </a:pPr>
            <a:r>
              <a:rPr lang="zh-CN" altLang="en-US" sz="2000" b="1" dirty="0">
                <a:latin typeface="宋体" pitchFamily="2" charset="-122"/>
                <a:ea typeface="宋体" pitchFamily="2" charset="-122"/>
              </a:rPr>
              <a:t>评估特征在分类器中的贡献</a:t>
            </a:r>
          </a:p>
          <a:p>
            <a:pPr>
              <a:lnSpc>
                <a:spcPct val="150000"/>
              </a:lnSpc>
              <a:spcBef>
                <a:spcPts val="0"/>
              </a:spcBef>
              <a:buFont typeface="Wingdings" pitchFamily="2" charset="2"/>
              <a:buChar char="l"/>
            </a:pPr>
            <a:r>
              <a:rPr lang="zh-CN" altLang="en-US" sz="2000" b="1" dirty="0">
                <a:latin typeface="宋体" pitchFamily="2" charset="-122"/>
                <a:ea typeface="宋体" pitchFamily="2" charset="-122"/>
              </a:rPr>
              <a:t>线性核情况： </a:t>
            </a:r>
            <a:r>
              <a:rPr lang="en-US" altLang="zh-CN" sz="2000" b="1" dirty="0">
                <a:latin typeface="Times New Roman" pitchFamily="18" charset="0"/>
                <a:ea typeface="宋体" pitchFamily="2" charset="-122"/>
                <a:cs typeface="Times New Roman" pitchFamily="18" charset="0"/>
              </a:rPr>
              <a:t>R-SVM:</a:t>
            </a:r>
            <a:r>
              <a:rPr lang="en-US" altLang="zh-CN" sz="2000" b="1" dirty="0">
                <a:latin typeface="宋体" pitchFamily="2" charset="-122"/>
                <a:ea typeface="宋体" pitchFamily="2" charset="-122"/>
              </a:rPr>
              <a:t>     </a:t>
            </a:r>
          </a:p>
          <a:p>
            <a:pPr marL="0" indent="0">
              <a:lnSpc>
                <a:spcPct val="150000"/>
              </a:lnSpc>
              <a:spcBef>
                <a:spcPts val="0"/>
              </a:spcBef>
              <a:buNone/>
            </a:pPr>
            <a:r>
              <a:rPr lang="en-US" altLang="zh-CN" sz="2000" b="1" dirty="0">
                <a:latin typeface="Times New Roman" pitchFamily="18" charset="0"/>
                <a:ea typeface="宋体" pitchFamily="2" charset="-122"/>
                <a:cs typeface="Times New Roman" pitchFamily="18" charset="0"/>
              </a:rPr>
              <a:t>SVM-RFE: </a:t>
            </a:r>
            <a:endParaRPr lang="zh-CN" altLang="en-US" sz="2000" b="1" dirty="0">
              <a:latin typeface="Times New Roman" pitchFamily="18" charset="0"/>
              <a:ea typeface="宋体" pitchFamily="2" charset="-122"/>
              <a:cs typeface="Times New Roman" pitchFamily="18" charset="0"/>
            </a:endParaRPr>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61</a:t>
            </a:fld>
            <a:endParaRPr lang="en-US" altLang="zh-CN" dirty="0"/>
          </a:p>
        </p:txBody>
      </p:sp>
      <p:sp>
        <p:nvSpPr>
          <p:cNvPr id="5" name="Rectangle 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435066990"/>
              </p:ext>
            </p:extLst>
          </p:nvPr>
        </p:nvGraphicFramePr>
        <p:xfrm>
          <a:off x="3791745" y="3786983"/>
          <a:ext cx="4447751" cy="599540"/>
        </p:xfrm>
        <a:graphic>
          <a:graphicData uri="http://schemas.openxmlformats.org/presentationml/2006/ole">
            <mc:AlternateContent xmlns:mc="http://schemas.openxmlformats.org/markup-compatibility/2006">
              <mc:Choice xmlns:v="urn:schemas-microsoft-com:vml" Requires="v">
                <p:oleObj spid="_x0000_s310300" name="Equation" r:id="rId3" imgW="1854200" imgH="254000" progId="Equation.DSMT4">
                  <p:embed/>
                </p:oleObj>
              </mc:Choice>
              <mc:Fallback>
                <p:oleObj name="Equation" r:id="rId3" imgW="1854200" imgH="254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1745" y="3786983"/>
                        <a:ext cx="4447751" cy="599540"/>
                      </a:xfrm>
                      <a:prstGeom prst="rect">
                        <a:avLst/>
                      </a:prstGeom>
                      <a:noFill/>
                    </p:spPr>
                  </p:pic>
                </p:oleObj>
              </mc:Fallback>
            </mc:AlternateContent>
          </a:graphicData>
        </a:graphic>
      </p:graphicFrame>
      <p:sp>
        <p:nvSpPr>
          <p:cNvPr id="7" name="Rectangle 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755930032"/>
              </p:ext>
            </p:extLst>
          </p:nvPr>
        </p:nvGraphicFramePr>
        <p:xfrm>
          <a:off x="2063552" y="4365104"/>
          <a:ext cx="1584176" cy="639764"/>
        </p:xfrm>
        <a:graphic>
          <a:graphicData uri="http://schemas.openxmlformats.org/presentationml/2006/ole">
            <mc:AlternateContent xmlns:mc="http://schemas.openxmlformats.org/markup-compatibility/2006">
              <mc:Choice xmlns:v="urn:schemas-microsoft-com:vml" Requires="v">
                <p:oleObj spid="_x0000_s310301" name="Equation" r:id="rId5" imgW="609336" imgH="253890" progId="Equation.DSMT4">
                  <p:embed/>
                </p:oleObj>
              </mc:Choice>
              <mc:Fallback>
                <p:oleObj name="Equation" r:id="rId5" imgW="609336" imgH="25389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3552" y="4365104"/>
                        <a:ext cx="1584176" cy="639764"/>
                      </a:xfrm>
                      <a:prstGeom prst="rect">
                        <a:avLst/>
                      </a:prstGeom>
                      <a:noFill/>
                    </p:spPr>
                  </p:pic>
                </p:oleObj>
              </mc:Fallback>
            </mc:AlternateContent>
          </a:graphicData>
        </a:graphic>
      </p:graphicFrame>
      <p:sp>
        <p:nvSpPr>
          <p:cNvPr id="10" name="标题 1"/>
          <p:cNvSpPr>
            <a:spLocks noGrp="1"/>
          </p:cNvSpPr>
          <p:nvPr>
            <p:ph type="title"/>
          </p:nvPr>
        </p:nvSpPr>
        <p:spPr>
          <a:xfrm>
            <a:off x="1775520" y="476672"/>
            <a:ext cx="7632848" cy="432048"/>
          </a:xfrm>
          <a:solidFill>
            <a:schemeClr val="bg1"/>
          </a:solidFill>
        </p:spPr>
        <p:txBody>
          <a:bodyPr/>
          <a:lstStyle/>
          <a:p>
            <a:r>
              <a:rPr lang="en-US" altLang="zh-CN" sz="2800" dirty="0" smtClean="0"/>
              <a:t>5.5 </a:t>
            </a:r>
            <a:r>
              <a:rPr lang="zh-CN" altLang="zh-CN" sz="2800" dirty="0"/>
              <a:t>以分类性能为准则的特征选择方法</a:t>
            </a:r>
            <a:r>
              <a:rPr lang="en-US" altLang="zh-CN" sz="2800" dirty="0"/>
              <a:t/>
            </a:r>
            <a:br>
              <a:rPr lang="en-US" altLang="zh-CN" sz="2800" dirty="0"/>
            </a:br>
            <a:r>
              <a:rPr lang="en-US" altLang="zh-CN" sz="2800" dirty="0"/>
              <a:t>    </a:t>
            </a:r>
            <a:r>
              <a:rPr lang="zh-CN" altLang="zh-CN" sz="2800" dirty="0"/>
              <a:t>（</a:t>
            </a:r>
            <a:r>
              <a:rPr lang="en-US" altLang="zh-CN" sz="2800" dirty="0"/>
              <a:t>Wrapper</a:t>
            </a:r>
            <a:r>
              <a:rPr lang="zh-CN" altLang="zh-CN" sz="2800" dirty="0"/>
              <a:t>方法）</a:t>
            </a:r>
            <a:br>
              <a:rPr lang="zh-CN" altLang="zh-CN" sz="2800" dirty="0"/>
            </a:br>
            <a:endParaRPr lang="zh-CN" altLang="en-US" sz="2800" dirty="0"/>
          </a:p>
        </p:txBody>
      </p:sp>
      <p:sp>
        <p:nvSpPr>
          <p:cNvPr id="11" name="矩形 10"/>
          <p:cNvSpPr/>
          <p:nvPr/>
        </p:nvSpPr>
        <p:spPr>
          <a:xfrm>
            <a:off x="572592" y="5055607"/>
            <a:ext cx="11060608" cy="1200329"/>
          </a:xfrm>
          <a:prstGeom prst="rect">
            <a:avLst/>
          </a:prstGeom>
        </p:spPr>
        <p:txBody>
          <a:bodyPr wrap="square">
            <a:spAutoFit/>
          </a:bodyPr>
          <a:lstStyle/>
          <a:p>
            <a:r>
              <a:rPr lang="en-US" altLang="zh-CN" dirty="0"/>
              <a:t>SVM-REF</a:t>
            </a:r>
            <a:r>
              <a:rPr lang="zh-CN" altLang="en-US" dirty="0"/>
              <a:t>的思想是根据</a:t>
            </a:r>
            <a:r>
              <a:rPr lang="en-US" altLang="zh-CN" dirty="0"/>
              <a:t>SVM</a:t>
            </a:r>
            <a:r>
              <a:rPr lang="zh-CN" altLang="en-US" dirty="0"/>
              <a:t>在训练时生成的权向量</a:t>
            </a:r>
            <a:r>
              <a:rPr lang="en-US" altLang="zh-CN" dirty="0"/>
              <a:t>w</a:t>
            </a:r>
            <a:r>
              <a:rPr lang="zh-CN" altLang="en-US" dirty="0"/>
              <a:t>来构造特征排序系数，每次迭代去掉一个排序系数最小的特征，最终得到所有特征属性的递减排序</a:t>
            </a:r>
            <a:r>
              <a:rPr lang="zh-CN" altLang="en-US" dirty="0" smtClean="0"/>
              <a:t>。</a:t>
            </a:r>
            <a:r>
              <a:rPr lang="en-US" altLang="zh-CN" dirty="0" smtClean="0"/>
              <a:t>1</a:t>
            </a:r>
            <a:r>
              <a:rPr lang="zh-CN" altLang="en-US" dirty="0"/>
              <a:t>中</a:t>
            </a:r>
            <a:r>
              <a:rPr lang="en-US" altLang="zh-CN" dirty="0"/>
              <a:t>alpha</a:t>
            </a:r>
            <a:r>
              <a:rPr lang="zh-CN" altLang="en-US" dirty="0"/>
              <a:t>代表分类器（实际上为</a:t>
            </a:r>
            <a:r>
              <a:rPr lang="en-US" altLang="zh-CN" dirty="0" err="1"/>
              <a:t>svm</a:t>
            </a:r>
            <a:r>
              <a:rPr lang="zh-CN" altLang="en-US" dirty="0"/>
              <a:t>正则项的拉格朗日算子向量）；</a:t>
            </a:r>
            <a:r>
              <a:rPr lang="en-US" altLang="zh-CN" dirty="0"/>
              <a:t>2</a:t>
            </a:r>
            <a:r>
              <a:rPr lang="zh-CN" altLang="en-US" dirty="0"/>
              <a:t>中</a:t>
            </a:r>
            <a:r>
              <a:rPr lang="en-US" altLang="zh-CN" dirty="0"/>
              <a:t>K</a:t>
            </a:r>
            <a:r>
              <a:rPr lang="zh-CN" altLang="en-US" dirty="0"/>
              <a:t>不是标签总数，而是训练样本数，</a:t>
            </a:r>
            <a:r>
              <a:rPr lang="en-US" altLang="zh-CN" dirty="0" err="1"/>
              <a:t>Xk</a:t>
            </a:r>
            <a:r>
              <a:rPr lang="zh-CN" altLang="en-US" dirty="0"/>
              <a:t>就代表了第</a:t>
            </a:r>
            <a:r>
              <a:rPr lang="en-US" altLang="zh-CN" dirty="0"/>
              <a:t>k</a:t>
            </a:r>
            <a:r>
              <a:rPr lang="zh-CN" altLang="en-US" dirty="0"/>
              <a:t>个样本的特征向量，计算出来的</a:t>
            </a:r>
            <a:r>
              <a:rPr lang="en-US" altLang="zh-CN" dirty="0"/>
              <a:t>W</a:t>
            </a:r>
            <a:r>
              <a:rPr lang="zh-CN" altLang="en-US" dirty="0"/>
              <a:t>是输入空间特征权重向量；</a:t>
            </a:r>
            <a:r>
              <a:rPr lang="en-US" altLang="zh-CN" dirty="0" err="1"/>
              <a:t>wi</a:t>
            </a:r>
            <a:r>
              <a:rPr lang="zh-CN" altLang="en-US" dirty="0"/>
              <a:t>就是第</a:t>
            </a:r>
            <a:r>
              <a:rPr lang="en-US" altLang="zh-CN" dirty="0" err="1"/>
              <a:t>i</a:t>
            </a:r>
            <a:r>
              <a:rPr lang="zh-CN" altLang="en-US" dirty="0"/>
              <a:t>维特征的权重</a:t>
            </a:r>
            <a:r>
              <a:rPr lang="zh-CN" altLang="en-US" dirty="0" smtClean="0"/>
              <a:t>。。</a:t>
            </a:r>
            <a:endParaRPr lang="zh-CN" altLang="en-US" dirty="0"/>
          </a:p>
        </p:txBody>
      </p:sp>
    </p:spTree>
    <p:extLst>
      <p:ext uri="{BB962C8B-B14F-4D97-AF65-F5344CB8AC3E}">
        <p14:creationId xmlns:p14="http://schemas.microsoft.com/office/powerpoint/2010/main" val="39323015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457" y="980729"/>
            <a:ext cx="5876925" cy="4581525"/>
          </a:xfrm>
          <a:prstGeom prst="rect">
            <a:avLst/>
          </a:prstGeom>
        </p:spPr>
      </p:pic>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62</a:t>
            </a:fld>
            <a:endParaRPr lang="en-US" altLang="zh-CN" dirty="0"/>
          </a:p>
        </p:txBody>
      </p:sp>
      <p:sp>
        <p:nvSpPr>
          <p:cNvPr id="5" name="Rectangle 2"/>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标题 1"/>
          <p:cNvSpPr>
            <a:spLocks noGrp="1"/>
          </p:cNvSpPr>
          <p:nvPr>
            <p:ph type="title"/>
          </p:nvPr>
        </p:nvSpPr>
        <p:spPr>
          <a:xfrm>
            <a:off x="1775520" y="476672"/>
            <a:ext cx="7632848" cy="432048"/>
          </a:xfrm>
          <a:solidFill>
            <a:schemeClr val="bg1"/>
          </a:solidFill>
        </p:spPr>
        <p:txBody>
          <a:bodyPr/>
          <a:lstStyle/>
          <a:p>
            <a:r>
              <a:rPr lang="en-US" altLang="zh-CN" sz="2800" dirty="0" smtClean="0"/>
              <a:t>5.5 </a:t>
            </a:r>
            <a:r>
              <a:rPr lang="zh-CN" altLang="zh-CN" sz="2800" dirty="0"/>
              <a:t>以分类性能为准则的特征选择方法</a:t>
            </a:r>
            <a:r>
              <a:rPr lang="en-US" altLang="zh-CN" sz="2800" dirty="0"/>
              <a:t/>
            </a:r>
            <a:br>
              <a:rPr lang="en-US" altLang="zh-CN" sz="2800" dirty="0"/>
            </a:br>
            <a:r>
              <a:rPr lang="en-US" altLang="zh-CN" sz="2800" dirty="0"/>
              <a:t>    </a:t>
            </a:r>
            <a:r>
              <a:rPr lang="zh-CN" altLang="zh-CN" sz="2800" dirty="0"/>
              <a:t>（</a:t>
            </a:r>
            <a:r>
              <a:rPr lang="en-US" altLang="zh-CN" sz="2800" dirty="0"/>
              <a:t>Wrapper</a:t>
            </a:r>
            <a:r>
              <a:rPr lang="zh-CN" altLang="zh-CN" sz="2800" dirty="0"/>
              <a:t>方法）</a:t>
            </a:r>
            <a:br>
              <a:rPr lang="zh-CN" altLang="zh-CN" sz="2800" dirty="0"/>
            </a:br>
            <a:endParaRPr lang="zh-CN" altLang="en-US" sz="2800" dirty="0"/>
          </a:p>
        </p:txBody>
      </p:sp>
      <p:sp>
        <p:nvSpPr>
          <p:cNvPr id="11" name="矩形 10"/>
          <p:cNvSpPr/>
          <p:nvPr/>
        </p:nvSpPr>
        <p:spPr>
          <a:xfrm>
            <a:off x="6942555" y="1268760"/>
            <a:ext cx="3744416" cy="2862322"/>
          </a:xfrm>
          <a:prstGeom prst="rect">
            <a:avLst/>
          </a:prstGeom>
        </p:spPr>
        <p:txBody>
          <a:bodyPr wrap="square">
            <a:spAutoFit/>
          </a:bodyPr>
          <a:lstStyle/>
          <a:p>
            <a:r>
              <a:rPr lang="en-US" altLang="zh-CN" dirty="0"/>
              <a:t>SVM-REF</a:t>
            </a:r>
            <a:r>
              <a:rPr lang="zh-CN" altLang="en-US" dirty="0"/>
              <a:t>的思想是根据</a:t>
            </a:r>
            <a:r>
              <a:rPr lang="en-US" altLang="zh-CN" dirty="0"/>
              <a:t>SVM</a:t>
            </a:r>
            <a:r>
              <a:rPr lang="zh-CN" altLang="en-US" dirty="0"/>
              <a:t>在训练时生成的权向量</a:t>
            </a:r>
            <a:r>
              <a:rPr lang="en-US" altLang="zh-CN" dirty="0"/>
              <a:t>w</a:t>
            </a:r>
            <a:r>
              <a:rPr lang="zh-CN" altLang="en-US" dirty="0"/>
              <a:t>来构造特征排序系数，每次迭代去掉一个排序系数最小的特征，最终得到所有特征属性的递减排序</a:t>
            </a:r>
            <a:r>
              <a:rPr lang="zh-CN" altLang="en-US" dirty="0" smtClean="0"/>
              <a:t>。</a:t>
            </a:r>
            <a:r>
              <a:rPr lang="el-GR" altLang="zh-CN" dirty="0" smtClean="0"/>
              <a:t>α</a:t>
            </a:r>
            <a:r>
              <a:rPr lang="zh-CN" altLang="en-US" dirty="0" smtClean="0"/>
              <a:t>代表</a:t>
            </a:r>
            <a:r>
              <a:rPr lang="zh-CN" altLang="en-US" dirty="0"/>
              <a:t>分类器（实际上为</a:t>
            </a:r>
            <a:r>
              <a:rPr lang="en-US" altLang="zh-CN" dirty="0" err="1"/>
              <a:t>svm</a:t>
            </a:r>
            <a:r>
              <a:rPr lang="zh-CN" altLang="en-US" dirty="0"/>
              <a:t>正则项的拉格朗日算子向量）；</a:t>
            </a:r>
            <a:r>
              <a:rPr lang="en-US" altLang="zh-CN" dirty="0"/>
              <a:t>2</a:t>
            </a:r>
            <a:r>
              <a:rPr lang="zh-CN" altLang="en-US" dirty="0"/>
              <a:t>中</a:t>
            </a:r>
            <a:r>
              <a:rPr lang="en-US" altLang="zh-CN" dirty="0" smtClean="0"/>
              <a:t>K</a:t>
            </a:r>
            <a:r>
              <a:rPr lang="zh-CN" altLang="en-US" dirty="0" smtClean="0"/>
              <a:t>是训练样本</a:t>
            </a:r>
            <a:r>
              <a:rPr lang="zh-CN" altLang="en-US" dirty="0"/>
              <a:t>数，</a:t>
            </a:r>
            <a:r>
              <a:rPr lang="en-US" altLang="zh-CN" dirty="0" err="1"/>
              <a:t>Xk</a:t>
            </a:r>
            <a:r>
              <a:rPr lang="zh-CN" altLang="en-US" dirty="0"/>
              <a:t>就代表了第</a:t>
            </a:r>
            <a:r>
              <a:rPr lang="en-US" altLang="zh-CN" dirty="0"/>
              <a:t>k</a:t>
            </a:r>
            <a:r>
              <a:rPr lang="zh-CN" altLang="en-US" dirty="0"/>
              <a:t>个样本的特征向量，计算出来的</a:t>
            </a:r>
            <a:r>
              <a:rPr lang="en-US" altLang="zh-CN" dirty="0"/>
              <a:t>W</a:t>
            </a:r>
            <a:r>
              <a:rPr lang="zh-CN" altLang="en-US" dirty="0"/>
              <a:t>是输入空间特征权重向量；</a:t>
            </a:r>
            <a:r>
              <a:rPr lang="en-US" altLang="zh-CN" dirty="0" err="1"/>
              <a:t>wi</a:t>
            </a:r>
            <a:r>
              <a:rPr lang="zh-CN" altLang="en-US" dirty="0"/>
              <a:t>就是第</a:t>
            </a:r>
            <a:r>
              <a:rPr lang="en-US" altLang="zh-CN" dirty="0" err="1"/>
              <a:t>i</a:t>
            </a:r>
            <a:r>
              <a:rPr lang="zh-CN" altLang="en-US" dirty="0"/>
              <a:t>维特征的权重</a:t>
            </a:r>
            <a:r>
              <a:rPr lang="zh-CN" altLang="en-US" dirty="0" smtClean="0"/>
              <a:t>。</a:t>
            </a:r>
            <a:endParaRPr lang="zh-CN" altLang="en-US" dirty="0"/>
          </a:p>
        </p:txBody>
      </p:sp>
      <p:sp>
        <p:nvSpPr>
          <p:cNvPr id="14" name="矩形 13"/>
          <p:cNvSpPr/>
          <p:nvPr/>
        </p:nvSpPr>
        <p:spPr>
          <a:xfrm>
            <a:off x="4367808" y="2996952"/>
            <a:ext cx="1569660" cy="369332"/>
          </a:xfrm>
          <a:prstGeom prst="rect">
            <a:avLst/>
          </a:prstGeom>
        </p:spPr>
        <p:txBody>
          <a:bodyPr wrap="none">
            <a:spAutoFit/>
          </a:bodyPr>
          <a:lstStyle/>
          <a:p>
            <a:r>
              <a:rPr lang="zh-CN" altLang="en-US" dirty="0" smtClean="0">
                <a:solidFill>
                  <a:srgbClr val="0000FF"/>
                </a:solidFill>
              </a:rPr>
              <a:t>计算排名标准</a:t>
            </a:r>
            <a:endParaRPr lang="zh-CN" altLang="en-US" dirty="0">
              <a:solidFill>
                <a:srgbClr val="0000FF"/>
              </a:solidFill>
            </a:endParaRPr>
          </a:p>
        </p:txBody>
      </p:sp>
      <p:sp>
        <p:nvSpPr>
          <p:cNvPr id="15" name="矩形 14"/>
          <p:cNvSpPr/>
          <p:nvPr/>
        </p:nvSpPr>
        <p:spPr>
          <a:xfrm>
            <a:off x="4218732" y="2406950"/>
            <a:ext cx="2492990" cy="369332"/>
          </a:xfrm>
          <a:prstGeom prst="rect">
            <a:avLst/>
          </a:prstGeom>
        </p:spPr>
        <p:txBody>
          <a:bodyPr wrap="none">
            <a:spAutoFit/>
          </a:bodyPr>
          <a:lstStyle/>
          <a:p>
            <a:r>
              <a:rPr lang="zh-CN" altLang="en-US" dirty="0" smtClean="0">
                <a:solidFill>
                  <a:srgbClr val="0000FF"/>
                </a:solidFill>
              </a:rPr>
              <a:t>计算维长度</a:t>
            </a:r>
            <a:r>
              <a:rPr lang="zh-CN" altLang="en-US" dirty="0">
                <a:solidFill>
                  <a:srgbClr val="0000FF"/>
                </a:solidFill>
              </a:rPr>
              <a:t>的权重向量</a:t>
            </a:r>
          </a:p>
        </p:txBody>
      </p:sp>
      <p:sp>
        <p:nvSpPr>
          <p:cNvPr id="16" name="矩形 15"/>
          <p:cNvSpPr/>
          <p:nvPr/>
        </p:nvSpPr>
        <p:spPr>
          <a:xfrm>
            <a:off x="3757069" y="3586954"/>
            <a:ext cx="3185487" cy="369332"/>
          </a:xfrm>
          <a:prstGeom prst="rect">
            <a:avLst/>
          </a:prstGeom>
        </p:spPr>
        <p:txBody>
          <a:bodyPr wrap="none">
            <a:spAutoFit/>
          </a:bodyPr>
          <a:lstStyle/>
          <a:p>
            <a:r>
              <a:rPr lang="zh-CN" altLang="en-US" dirty="0">
                <a:solidFill>
                  <a:srgbClr val="0000FF"/>
                </a:solidFill>
              </a:rPr>
              <a:t>找到具有最小排序标准的特征</a:t>
            </a:r>
          </a:p>
        </p:txBody>
      </p:sp>
      <p:sp>
        <p:nvSpPr>
          <p:cNvPr id="17" name="矩形 16"/>
          <p:cNvSpPr/>
          <p:nvPr/>
        </p:nvSpPr>
        <p:spPr>
          <a:xfrm>
            <a:off x="3873597" y="4118831"/>
            <a:ext cx="2108269" cy="369332"/>
          </a:xfrm>
          <a:prstGeom prst="rect">
            <a:avLst/>
          </a:prstGeom>
        </p:spPr>
        <p:txBody>
          <a:bodyPr wrap="none">
            <a:spAutoFit/>
          </a:bodyPr>
          <a:lstStyle/>
          <a:p>
            <a:r>
              <a:rPr lang="zh-CN" altLang="en-US" dirty="0" smtClean="0">
                <a:solidFill>
                  <a:srgbClr val="0000FF"/>
                </a:solidFill>
              </a:rPr>
              <a:t>更新特征排名</a:t>
            </a:r>
            <a:r>
              <a:rPr lang="zh-CN" altLang="en-US" dirty="0">
                <a:solidFill>
                  <a:srgbClr val="0000FF"/>
                </a:solidFill>
              </a:rPr>
              <a:t>列表</a:t>
            </a:r>
          </a:p>
        </p:txBody>
      </p:sp>
      <p:sp>
        <p:nvSpPr>
          <p:cNvPr id="18" name="矩形 17"/>
          <p:cNvSpPr/>
          <p:nvPr/>
        </p:nvSpPr>
        <p:spPr>
          <a:xfrm>
            <a:off x="4777614" y="4662001"/>
            <a:ext cx="2723823" cy="369332"/>
          </a:xfrm>
          <a:prstGeom prst="rect">
            <a:avLst/>
          </a:prstGeom>
        </p:spPr>
        <p:txBody>
          <a:bodyPr wrap="none">
            <a:spAutoFit/>
          </a:bodyPr>
          <a:lstStyle/>
          <a:p>
            <a:r>
              <a:rPr lang="zh-CN" altLang="en-US" dirty="0">
                <a:solidFill>
                  <a:srgbClr val="0000FF"/>
                </a:solidFill>
              </a:rPr>
              <a:t>用最小排序准则消除特征</a:t>
            </a:r>
          </a:p>
        </p:txBody>
      </p:sp>
    </p:spTree>
    <p:extLst>
      <p:ext uri="{BB962C8B-B14F-4D97-AF65-F5344CB8AC3E}">
        <p14:creationId xmlns:p14="http://schemas.microsoft.com/office/powerpoint/2010/main" val="105662773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63</a:t>
            </a:fld>
            <a:endParaRPr lang="en-US" altLang="zh-CN" dirty="0"/>
          </a:p>
        </p:txBody>
      </p:sp>
      <p:sp>
        <p:nvSpPr>
          <p:cNvPr id="7" name="矩形 6"/>
          <p:cNvSpPr/>
          <p:nvPr/>
        </p:nvSpPr>
        <p:spPr>
          <a:xfrm>
            <a:off x="2063553" y="2051556"/>
            <a:ext cx="992579" cy="369332"/>
          </a:xfrm>
          <a:prstGeom prst="rect">
            <a:avLst/>
          </a:prstGeom>
        </p:spPr>
        <p:txBody>
          <a:bodyPr wrap="none">
            <a:spAutoFit/>
          </a:bodyPr>
          <a:lstStyle/>
          <a:p>
            <a:r>
              <a:rPr lang="zh-CN" altLang="en-US" dirty="0">
                <a:solidFill>
                  <a:srgbClr val="FF0000"/>
                </a:solidFill>
                <a:latin typeface="-apple-system"/>
              </a:rPr>
              <a:t>回顾</a:t>
            </a:r>
            <a:r>
              <a:rPr lang="en-US" altLang="zh-CN" dirty="0" smtClean="0">
                <a:solidFill>
                  <a:srgbClr val="FF0000"/>
                </a:solidFill>
                <a:latin typeface="-apple-system"/>
              </a:rPr>
              <a:t>SVM</a:t>
            </a:r>
            <a:endParaRPr lang="zh-CN" altLang="en-US" dirty="0">
              <a:solidFill>
                <a:srgbClr val="FF0000"/>
              </a:solidFill>
            </a:endParaRPr>
          </a:p>
        </p:txBody>
      </p:sp>
      <p:sp>
        <p:nvSpPr>
          <p:cNvPr id="10" name="矩形 9"/>
          <p:cNvSpPr/>
          <p:nvPr/>
        </p:nvSpPr>
        <p:spPr>
          <a:xfrm>
            <a:off x="1828800" y="4014909"/>
            <a:ext cx="1528620" cy="646331"/>
          </a:xfrm>
          <a:prstGeom prst="rect">
            <a:avLst/>
          </a:prstGeom>
        </p:spPr>
        <p:txBody>
          <a:bodyPr wrap="square">
            <a:spAutoFit/>
          </a:bodyPr>
          <a:lstStyle/>
          <a:p>
            <a:r>
              <a:rPr lang="zh-CN" altLang="en-US" b="1" dirty="0">
                <a:solidFill>
                  <a:srgbClr val="0000FF"/>
                </a:solidFill>
                <a:latin typeface="PingFang SC"/>
              </a:rPr>
              <a:t>两分类的</a:t>
            </a:r>
            <a:r>
              <a:rPr lang="en-US" altLang="zh-CN" b="1" dirty="0">
                <a:solidFill>
                  <a:srgbClr val="0000FF"/>
                </a:solidFill>
                <a:latin typeface="PingFang SC"/>
              </a:rPr>
              <a:t>SVM-RFE</a:t>
            </a:r>
            <a:r>
              <a:rPr lang="zh-CN" altLang="en-US" b="1" dirty="0">
                <a:solidFill>
                  <a:srgbClr val="0000FF"/>
                </a:solidFill>
                <a:latin typeface="PingFang SC"/>
              </a:rPr>
              <a:t>算法</a:t>
            </a:r>
            <a:endParaRPr lang="zh-CN" altLang="en-US" b="1" i="0" dirty="0">
              <a:solidFill>
                <a:srgbClr val="0000FF"/>
              </a:solidFill>
              <a:effectLst/>
              <a:latin typeface="PingFang SC"/>
            </a:endParaRPr>
          </a:p>
        </p:txBody>
      </p:sp>
      <p:sp>
        <p:nvSpPr>
          <p:cNvPr id="11" name="标题 1"/>
          <p:cNvSpPr>
            <a:spLocks noGrp="1"/>
          </p:cNvSpPr>
          <p:nvPr>
            <p:ph type="title"/>
          </p:nvPr>
        </p:nvSpPr>
        <p:spPr>
          <a:xfrm>
            <a:off x="1775520" y="476672"/>
            <a:ext cx="7632848" cy="432048"/>
          </a:xfrm>
          <a:solidFill>
            <a:schemeClr val="bg1"/>
          </a:solidFill>
        </p:spPr>
        <p:txBody>
          <a:bodyPr/>
          <a:lstStyle/>
          <a:p>
            <a:r>
              <a:rPr lang="en-US" altLang="zh-CN" sz="2800" dirty="0" smtClean="0"/>
              <a:t>5.5 </a:t>
            </a:r>
            <a:r>
              <a:rPr lang="zh-CN" altLang="zh-CN" sz="2800" dirty="0"/>
              <a:t>以分类性能为准则的特征选择方法</a:t>
            </a:r>
            <a:r>
              <a:rPr lang="en-US" altLang="zh-CN" sz="2800" dirty="0"/>
              <a:t/>
            </a:r>
            <a:br>
              <a:rPr lang="en-US" altLang="zh-CN" sz="2800" dirty="0"/>
            </a:br>
            <a:r>
              <a:rPr lang="en-US" altLang="zh-CN" sz="2800" dirty="0"/>
              <a:t>    </a:t>
            </a:r>
            <a:r>
              <a:rPr lang="zh-CN" altLang="zh-CN" sz="2800" dirty="0"/>
              <a:t>（</a:t>
            </a:r>
            <a:r>
              <a:rPr lang="en-US" altLang="zh-CN" sz="2800" dirty="0"/>
              <a:t>Wrapper</a:t>
            </a:r>
            <a:r>
              <a:rPr lang="zh-CN" altLang="zh-CN" sz="2800" dirty="0"/>
              <a:t>方法）</a:t>
            </a:r>
            <a:br>
              <a:rPr lang="zh-CN" altLang="zh-CN" sz="2800" dirty="0"/>
            </a:br>
            <a:endParaRPr lang="zh-CN" altLang="en-US" sz="2800" dirty="0"/>
          </a:p>
        </p:txBody>
      </p:sp>
      <p:pic>
        <p:nvPicPr>
          <p:cNvPr id="6" name="图片 5"/>
          <p:cNvPicPr>
            <a:picLocks noChangeAspect="1"/>
          </p:cNvPicPr>
          <p:nvPr/>
        </p:nvPicPr>
        <p:blipFill>
          <a:blip r:embed="rId2"/>
          <a:stretch>
            <a:fillRect/>
          </a:stretch>
        </p:blipFill>
        <p:spPr>
          <a:xfrm>
            <a:off x="3287688" y="980729"/>
            <a:ext cx="6696744" cy="2850409"/>
          </a:xfrm>
          <a:prstGeom prst="rect">
            <a:avLst/>
          </a:prstGeom>
          <a:ln w="15875">
            <a:solidFill>
              <a:srgbClr val="FF0000"/>
            </a:solidFill>
          </a:ln>
        </p:spPr>
      </p:pic>
      <p:pic>
        <p:nvPicPr>
          <p:cNvPr id="13" name="图片 12"/>
          <p:cNvPicPr>
            <a:picLocks noChangeAspect="1"/>
          </p:cNvPicPr>
          <p:nvPr/>
        </p:nvPicPr>
        <p:blipFill>
          <a:blip r:embed="rId3"/>
          <a:stretch>
            <a:fillRect/>
          </a:stretch>
        </p:blipFill>
        <p:spPr>
          <a:xfrm>
            <a:off x="3258571" y="3888426"/>
            <a:ext cx="7167615" cy="2590819"/>
          </a:xfrm>
          <a:prstGeom prst="rect">
            <a:avLst/>
          </a:prstGeom>
          <a:ln w="15875">
            <a:solidFill>
              <a:srgbClr val="0000FF"/>
            </a:solidFill>
          </a:ln>
        </p:spPr>
      </p:pic>
    </p:spTree>
    <p:extLst>
      <p:ext uri="{BB962C8B-B14F-4D97-AF65-F5344CB8AC3E}">
        <p14:creationId xmlns:p14="http://schemas.microsoft.com/office/powerpoint/2010/main" val="28100998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64</a:t>
            </a:fld>
            <a:endParaRPr lang="en-US" altLang="zh-CN" dirty="0"/>
          </a:p>
        </p:txBody>
      </p:sp>
      <p:sp>
        <p:nvSpPr>
          <p:cNvPr id="5" name="标题 1"/>
          <p:cNvSpPr>
            <a:spLocks noGrp="1"/>
          </p:cNvSpPr>
          <p:nvPr>
            <p:ph type="title"/>
          </p:nvPr>
        </p:nvSpPr>
        <p:spPr>
          <a:xfrm>
            <a:off x="1775520" y="476672"/>
            <a:ext cx="7632848" cy="432048"/>
          </a:xfrm>
          <a:solidFill>
            <a:schemeClr val="bg1"/>
          </a:solidFill>
        </p:spPr>
        <p:txBody>
          <a:bodyPr/>
          <a:lstStyle/>
          <a:p>
            <a:r>
              <a:rPr lang="en-US" altLang="zh-CN" sz="2800" dirty="0" smtClean="0"/>
              <a:t>5.5 </a:t>
            </a:r>
            <a:r>
              <a:rPr lang="zh-CN" altLang="zh-CN" sz="2800" dirty="0"/>
              <a:t>以分类性能为准则的特征选择方法</a:t>
            </a:r>
            <a:r>
              <a:rPr lang="en-US" altLang="zh-CN" sz="2800" dirty="0"/>
              <a:t/>
            </a:r>
            <a:br>
              <a:rPr lang="en-US" altLang="zh-CN" sz="2800" dirty="0"/>
            </a:br>
            <a:r>
              <a:rPr lang="en-US" altLang="zh-CN" sz="2800" dirty="0"/>
              <a:t>    </a:t>
            </a:r>
            <a:r>
              <a:rPr lang="zh-CN" altLang="zh-CN" sz="2800" dirty="0"/>
              <a:t>（</a:t>
            </a:r>
            <a:r>
              <a:rPr lang="en-US" altLang="zh-CN" sz="2800" dirty="0"/>
              <a:t>Wrapper</a:t>
            </a:r>
            <a:r>
              <a:rPr lang="zh-CN" altLang="zh-CN" sz="2800" dirty="0"/>
              <a:t>方法）</a:t>
            </a:r>
            <a:br>
              <a:rPr lang="zh-CN" altLang="zh-CN" sz="2800" dirty="0"/>
            </a:br>
            <a:endParaRPr lang="zh-CN" altLang="en-US" sz="2800" dirty="0"/>
          </a:p>
        </p:txBody>
      </p:sp>
      <p:sp>
        <p:nvSpPr>
          <p:cNvPr id="6" name="Rectangle 1"/>
          <p:cNvSpPr>
            <a:spLocks noGrp="1" noChangeArrowheads="1"/>
          </p:cNvSpPr>
          <p:nvPr>
            <p:ph idx="1"/>
          </p:nvPr>
        </p:nvSpPr>
        <p:spPr bwMode="auto">
          <a:xfrm>
            <a:off x="1991545" y="1052736"/>
            <a:ext cx="7939607"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spcBef>
                <a:spcPct val="0"/>
              </a:spcBef>
              <a:buClrTx/>
              <a:buNone/>
            </a:pPr>
            <a:r>
              <a:rPr lang="zh-CN" altLang="en-US" sz="2400" b="1" dirty="0">
                <a:solidFill>
                  <a:srgbClr val="0070C0"/>
                </a:solidFill>
                <a:ea typeface="PingFang SC"/>
              </a:rPr>
              <a:t>实例：</a:t>
            </a:r>
            <a:endParaRPr lang="en-US" altLang="zh-CN" sz="2400" b="1" dirty="0">
              <a:solidFill>
                <a:srgbClr val="0070C0"/>
              </a:solidFill>
              <a:ea typeface="PingFang SC"/>
            </a:endParaRPr>
          </a:p>
          <a:p>
            <a:pPr marL="0" indent="0">
              <a:spcBef>
                <a:spcPct val="0"/>
              </a:spcBef>
              <a:buClrTx/>
              <a:buNone/>
            </a:pPr>
            <a:r>
              <a:rPr lang="zh-CN" altLang="zh-CN" sz="2000" dirty="0">
                <a:solidFill>
                  <a:srgbClr val="000000"/>
                </a:solidFill>
                <a:ea typeface="PingFang SC"/>
              </a:rPr>
              <a:t>下面进行实验对比，数据集用公式产生：</a:t>
            </a:r>
            <a:endParaRPr lang="zh-CN" altLang="zh-CN" sz="2000" dirty="0"/>
          </a:p>
          <a:p>
            <a:pPr marL="0" indent="0">
              <a:spcBef>
                <a:spcPct val="0"/>
              </a:spcBef>
              <a:buClrTx/>
              <a:buNone/>
            </a:pPr>
            <a:endParaRPr lang="en-US" altLang="zh-CN" sz="2000" dirty="0">
              <a:solidFill>
                <a:srgbClr val="000000"/>
              </a:solidFill>
              <a:ea typeface="MathJax_Math-italic"/>
            </a:endParaRPr>
          </a:p>
          <a:p>
            <a:pPr marL="0" indent="0">
              <a:spcBef>
                <a:spcPct val="0"/>
              </a:spcBef>
              <a:buClrTx/>
              <a:buNone/>
            </a:pPr>
            <a:endParaRPr lang="en-US" altLang="zh-CN" sz="2000" dirty="0">
              <a:solidFill>
                <a:srgbClr val="000000"/>
              </a:solidFill>
              <a:ea typeface="MathJax_Math-italic"/>
            </a:endParaRPr>
          </a:p>
          <a:p>
            <a:pPr marL="0" indent="0">
              <a:spcBef>
                <a:spcPct val="0"/>
              </a:spcBef>
              <a:buClrTx/>
              <a:buNone/>
            </a:pPr>
            <a:r>
              <a:rPr lang="zh-CN" altLang="zh-CN" sz="2000" dirty="0">
                <a:solidFill>
                  <a:srgbClr val="000000"/>
                </a:solidFill>
                <a:ea typeface="MathJax_Math-italic"/>
              </a:rPr>
              <a:t>x</a:t>
            </a:r>
            <a:r>
              <a:rPr lang="zh-CN" altLang="zh-CN" sz="2000" dirty="0">
                <a:solidFill>
                  <a:srgbClr val="000000"/>
                </a:solidFill>
                <a:ea typeface="MathJax_Main"/>
              </a:rPr>
              <a:t>1</a:t>
            </a:r>
            <a:r>
              <a:rPr lang="zh-CN" altLang="zh-CN" sz="2000" dirty="0">
                <a:solidFill>
                  <a:srgbClr val="000000"/>
                </a:solidFill>
                <a:ea typeface="PingFang SC"/>
              </a:rPr>
              <a:t>到</a:t>
            </a:r>
            <a:r>
              <a:rPr lang="zh-CN" altLang="zh-CN" sz="2000" dirty="0">
                <a:solidFill>
                  <a:srgbClr val="000000"/>
                </a:solidFill>
                <a:ea typeface="MathJax_Math-italic"/>
              </a:rPr>
              <a:t>x</a:t>
            </a:r>
            <a:r>
              <a:rPr lang="zh-CN" altLang="zh-CN" sz="2000" dirty="0">
                <a:solidFill>
                  <a:srgbClr val="000000"/>
                </a:solidFill>
                <a:ea typeface="MathJax_Main"/>
              </a:rPr>
              <a:t>5</a:t>
            </a:r>
            <a:r>
              <a:rPr lang="zh-CN" altLang="zh-CN" sz="2000" dirty="0">
                <a:solidFill>
                  <a:srgbClr val="000000"/>
                </a:solidFill>
                <a:ea typeface="PingFang SC"/>
              </a:rPr>
              <a:t>是由</a:t>
            </a:r>
            <a:r>
              <a:rPr lang="zh-CN" altLang="en-US" sz="2000" dirty="0">
                <a:solidFill>
                  <a:srgbClr val="000000"/>
                </a:solidFill>
                <a:ea typeface="PingFang SC"/>
              </a:rPr>
              <a:t>单变量分布</a:t>
            </a:r>
            <a:r>
              <a:rPr lang="zh-CN" altLang="zh-CN" sz="2000" dirty="0">
                <a:solidFill>
                  <a:srgbClr val="000000"/>
                </a:solidFill>
                <a:ea typeface="PingFang SC"/>
              </a:rPr>
              <a:t>生成的，e</a:t>
            </a:r>
            <a:r>
              <a:rPr lang="en-US" altLang="zh-CN" sz="2000" dirty="0">
                <a:solidFill>
                  <a:srgbClr val="000000"/>
                </a:solidFill>
                <a:ea typeface="PingFang SC"/>
              </a:rPr>
              <a:t>~</a:t>
            </a:r>
            <a:r>
              <a:rPr lang="zh-CN" altLang="zh-CN" sz="2000" dirty="0">
                <a:solidFill>
                  <a:srgbClr val="000000"/>
                </a:solidFill>
                <a:ea typeface="MathJax_Math-italic"/>
              </a:rPr>
              <a:t>N</a:t>
            </a:r>
            <a:r>
              <a:rPr lang="zh-CN" altLang="zh-CN" sz="2000" dirty="0">
                <a:solidFill>
                  <a:srgbClr val="000000"/>
                </a:solidFill>
                <a:ea typeface="MathJax_Main"/>
              </a:rPr>
              <a:t>(0,1)</a:t>
            </a:r>
            <a:r>
              <a:rPr lang="zh-CN" altLang="zh-CN" sz="2000" dirty="0">
                <a:solidFill>
                  <a:srgbClr val="000000"/>
                </a:solidFill>
                <a:ea typeface="PingFang SC"/>
              </a:rPr>
              <a:t>。另外，原始的数据集中含有5个噪</a:t>
            </a:r>
            <a:r>
              <a:rPr lang="zh-CN" altLang="en-US" sz="2000" dirty="0">
                <a:solidFill>
                  <a:srgbClr val="000000"/>
                </a:solidFill>
                <a:ea typeface="PingFang SC"/>
              </a:rPr>
              <a:t>声</a:t>
            </a:r>
            <a:r>
              <a:rPr lang="zh-CN" altLang="zh-CN" sz="2000" dirty="0">
                <a:solidFill>
                  <a:srgbClr val="000000"/>
                </a:solidFill>
                <a:ea typeface="PingFang SC"/>
              </a:rPr>
              <a:t>变量 </a:t>
            </a:r>
            <a:r>
              <a:rPr lang="zh-CN" altLang="zh-CN" sz="2000" dirty="0">
                <a:solidFill>
                  <a:srgbClr val="000000"/>
                </a:solidFill>
                <a:ea typeface="MathJax_Math-italic"/>
              </a:rPr>
              <a:t>x</a:t>
            </a:r>
            <a:r>
              <a:rPr lang="zh-CN" altLang="zh-CN" sz="2000" dirty="0">
                <a:solidFill>
                  <a:srgbClr val="000000"/>
                </a:solidFill>
                <a:ea typeface="MathJax_Main"/>
              </a:rPr>
              <a:t>6,…,</a:t>
            </a:r>
            <a:r>
              <a:rPr lang="zh-CN" altLang="zh-CN" sz="2000" dirty="0">
                <a:solidFill>
                  <a:srgbClr val="000000"/>
                </a:solidFill>
                <a:ea typeface="MathJax_Math-italic"/>
              </a:rPr>
              <a:t>x</a:t>
            </a:r>
            <a:r>
              <a:rPr lang="zh-CN" altLang="zh-CN" sz="2000" dirty="0">
                <a:solidFill>
                  <a:srgbClr val="000000"/>
                </a:solidFill>
                <a:ea typeface="MathJax_Main"/>
              </a:rPr>
              <a:t>10</a:t>
            </a:r>
            <a:r>
              <a:rPr lang="zh-CN" altLang="en-US" sz="2000" dirty="0">
                <a:solidFill>
                  <a:srgbClr val="000000"/>
                </a:solidFill>
                <a:ea typeface="MathJax_Main"/>
              </a:rPr>
              <a:t>与</a:t>
            </a:r>
            <a:r>
              <a:rPr lang="en-US" altLang="zh-CN" sz="2000" dirty="0">
                <a:solidFill>
                  <a:srgbClr val="000000"/>
                </a:solidFill>
                <a:ea typeface="MathJax_Main"/>
              </a:rPr>
              <a:t>y</a:t>
            </a:r>
            <a:r>
              <a:rPr lang="zh-CN" altLang="en-US" sz="2000" dirty="0">
                <a:solidFill>
                  <a:srgbClr val="000000"/>
                </a:solidFill>
                <a:ea typeface="MathJax_Main"/>
              </a:rPr>
              <a:t>无关</a:t>
            </a:r>
            <a:r>
              <a:rPr lang="zh-CN" altLang="zh-CN" sz="2000" dirty="0">
                <a:solidFill>
                  <a:srgbClr val="000000"/>
                </a:solidFill>
                <a:ea typeface="PingFang SC"/>
              </a:rPr>
              <a:t>，4个额外的变量</a:t>
            </a:r>
            <a:r>
              <a:rPr lang="zh-CN" altLang="zh-CN" sz="2000" dirty="0">
                <a:solidFill>
                  <a:srgbClr val="000000"/>
                </a:solidFill>
                <a:ea typeface="MathJax_Math-italic"/>
              </a:rPr>
              <a:t>x</a:t>
            </a:r>
            <a:r>
              <a:rPr lang="zh-CN" altLang="zh-CN" sz="2000" dirty="0">
                <a:solidFill>
                  <a:srgbClr val="000000"/>
                </a:solidFill>
                <a:ea typeface="MathJax_Main"/>
              </a:rPr>
              <a:t>11,…</a:t>
            </a:r>
            <a:r>
              <a:rPr lang="zh-CN" altLang="zh-CN" sz="2000" dirty="0">
                <a:solidFill>
                  <a:srgbClr val="000000"/>
                </a:solidFill>
                <a:ea typeface="MathJax_Math-italic"/>
              </a:rPr>
              <a:t>x</a:t>
            </a:r>
            <a:r>
              <a:rPr lang="zh-CN" altLang="zh-CN" sz="2000" dirty="0">
                <a:solidFill>
                  <a:srgbClr val="000000"/>
                </a:solidFill>
                <a:ea typeface="MathJax_Main"/>
              </a:rPr>
              <a:t>14</a:t>
            </a:r>
            <a:r>
              <a:rPr lang="zh-CN" altLang="zh-CN" sz="2000" dirty="0">
                <a:solidFill>
                  <a:srgbClr val="000000"/>
                </a:solidFill>
                <a:ea typeface="PingFang SC"/>
              </a:rPr>
              <a:t>，分别是</a:t>
            </a:r>
            <a:r>
              <a:rPr lang="zh-CN" altLang="zh-CN" sz="2000" dirty="0">
                <a:solidFill>
                  <a:srgbClr val="000000"/>
                </a:solidFill>
                <a:ea typeface="MathJax_Math-italic"/>
              </a:rPr>
              <a:t>x</a:t>
            </a:r>
            <a:r>
              <a:rPr lang="zh-CN" altLang="zh-CN" sz="2000" dirty="0">
                <a:solidFill>
                  <a:srgbClr val="000000"/>
                </a:solidFill>
                <a:ea typeface="MathJax_Main"/>
              </a:rPr>
              <a:t>1,…,</a:t>
            </a:r>
            <a:r>
              <a:rPr lang="zh-CN" altLang="zh-CN" sz="2000" dirty="0">
                <a:solidFill>
                  <a:srgbClr val="000000"/>
                </a:solidFill>
                <a:ea typeface="MathJax_Math-italic"/>
              </a:rPr>
              <a:t>x</a:t>
            </a:r>
            <a:r>
              <a:rPr lang="zh-CN" altLang="zh-CN" sz="2000" dirty="0">
                <a:solidFill>
                  <a:srgbClr val="000000"/>
                </a:solidFill>
                <a:ea typeface="MathJax_Main"/>
              </a:rPr>
              <a:t>4</a:t>
            </a:r>
            <a:r>
              <a:rPr lang="zh-CN" altLang="zh-CN" sz="2000" dirty="0">
                <a:solidFill>
                  <a:srgbClr val="000000"/>
                </a:solidFill>
                <a:ea typeface="PingFang SC"/>
              </a:rPr>
              <a:t>的关联变量，通过</a:t>
            </a:r>
            <a:r>
              <a:rPr lang="zh-CN" altLang="zh-CN" sz="2000" dirty="0">
                <a:solidFill>
                  <a:srgbClr val="000000"/>
                </a:solidFill>
                <a:ea typeface="MathJax_Math-italic"/>
              </a:rPr>
              <a:t>f</a:t>
            </a:r>
            <a:r>
              <a:rPr lang="zh-CN" altLang="zh-CN" sz="2000" dirty="0">
                <a:solidFill>
                  <a:srgbClr val="000000"/>
                </a:solidFill>
                <a:ea typeface="MathJax_Main"/>
              </a:rPr>
              <a:t>(</a:t>
            </a:r>
            <a:r>
              <a:rPr lang="zh-CN" altLang="zh-CN" sz="2000" dirty="0">
                <a:solidFill>
                  <a:srgbClr val="000000"/>
                </a:solidFill>
                <a:ea typeface="MathJax_Math-italic"/>
              </a:rPr>
              <a:t>x</a:t>
            </a:r>
            <a:r>
              <a:rPr lang="zh-CN" altLang="zh-CN" sz="2000" dirty="0">
                <a:solidFill>
                  <a:srgbClr val="000000"/>
                </a:solidFill>
                <a:ea typeface="MathJax_Main"/>
              </a:rPr>
              <a:t>)=</a:t>
            </a:r>
            <a:r>
              <a:rPr lang="zh-CN" altLang="zh-CN" sz="2000" dirty="0">
                <a:solidFill>
                  <a:srgbClr val="000000"/>
                </a:solidFill>
                <a:ea typeface="MathJax_Math-italic"/>
              </a:rPr>
              <a:t>x</a:t>
            </a:r>
            <a:r>
              <a:rPr lang="zh-CN" altLang="zh-CN" sz="2000" dirty="0">
                <a:solidFill>
                  <a:srgbClr val="000000"/>
                </a:solidFill>
                <a:ea typeface="MathJax_Main"/>
              </a:rPr>
              <a:t>+</a:t>
            </a:r>
            <a:r>
              <a:rPr lang="zh-CN" altLang="zh-CN" sz="2000" dirty="0">
                <a:solidFill>
                  <a:srgbClr val="000000"/>
                </a:solidFill>
                <a:ea typeface="MathJax_Math-italic"/>
              </a:rPr>
              <a:t>N</a:t>
            </a:r>
            <a:r>
              <a:rPr lang="zh-CN" altLang="zh-CN" sz="2000" dirty="0">
                <a:solidFill>
                  <a:srgbClr val="000000"/>
                </a:solidFill>
                <a:ea typeface="MathJax_Main"/>
              </a:rPr>
              <a:t>(0,0.01)</a:t>
            </a:r>
            <a:r>
              <a:rPr lang="zh-CN" altLang="zh-CN" sz="2000" dirty="0">
                <a:solidFill>
                  <a:srgbClr val="000000"/>
                </a:solidFill>
                <a:ea typeface="PingFang SC"/>
              </a:rPr>
              <a:t> 生成，这将产生大于0.999的关联系数。这样生成的数据能够体现出不同的特征排序方法应对关联特征时的表现。</a:t>
            </a:r>
            <a:endParaRPr lang="zh-CN" altLang="zh-CN" sz="2000" dirty="0"/>
          </a:p>
          <a:p>
            <a:pPr marL="0" indent="0">
              <a:spcBef>
                <a:spcPct val="0"/>
              </a:spcBef>
              <a:buClrTx/>
              <a:buNone/>
            </a:pPr>
            <a:r>
              <a:rPr lang="zh-CN" altLang="zh-CN" sz="2000" dirty="0">
                <a:solidFill>
                  <a:srgbClr val="000000"/>
                </a:solidFill>
                <a:ea typeface="PingFang SC"/>
              </a:rPr>
              <a:t>　　在上述数据上运行所有的特征选择方法，并且将每种方法给出的得分进行归一化，让取值都落在0-1之间。对于RFE来说，由于它给出的是顺序而不是得分，我们将最好的5个的得分定为1，其他的特征的得分均匀的分布在0-1之间。</a:t>
            </a:r>
            <a:endParaRPr lang="zh-CN" altLang="zh-CN" sz="2000" dirty="0"/>
          </a:p>
        </p:txBody>
      </p:sp>
      <p:pic>
        <p:nvPicPr>
          <p:cNvPr id="7" name="图片 6"/>
          <p:cNvPicPr>
            <a:picLocks noChangeAspect="1"/>
          </p:cNvPicPr>
          <p:nvPr/>
        </p:nvPicPr>
        <p:blipFill>
          <a:blip r:embed="rId2"/>
          <a:stretch>
            <a:fillRect/>
          </a:stretch>
        </p:blipFill>
        <p:spPr>
          <a:xfrm>
            <a:off x="2732157" y="1844824"/>
            <a:ext cx="6458380" cy="409296"/>
          </a:xfrm>
          <a:prstGeom prst="rect">
            <a:avLst/>
          </a:prstGeom>
        </p:spPr>
      </p:pic>
      <p:sp>
        <p:nvSpPr>
          <p:cNvPr id="2" name="矩形 1"/>
          <p:cNvSpPr/>
          <p:nvPr/>
        </p:nvSpPr>
        <p:spPr>
          <a:xfrm>
            <a:off x="2019789" y="5264560"/>
            <a:ext cx="3874779" cy="369332"/>
          </a:xfrm>
          <a:prstGeom prst="rect">
            <a:avLst/>
          </a:prstGeom>
        </p:spPr>
        <p:txBody>
          <a:bodyPr wrap="none">
            <a:spAutoFit/>
          </a:bodyPr>
          <a:lstStyle/>
          <a:p>
            <a:r>
              <a:rPr lang="zh-CN" altLang="en-US" dirty="0">
                <a:solidFill>
                  <a:srgbClr val="008000"/>
                </a:solidFill>
                <a:latin typeface="Courier New" panose="02070309020205020404" pitchFamily="49" charset="0"/>
              </a:rPr>
              <a:t>产生</a:t>
            </a:r>
            <a:r>
              <a:rPr lang="en-US" altLang="zh-CN" dirty="0">
                <a:solidFill>
                  <a:srgbClr val="008000"/>
                </a:solidFill>
                <a:latin typeface="Courier New" panose="02070309020205020404" pitchFamily="49" charset="0"/>
              </a:rPr>
              <a:t>14</a:t>
            </a:r>
            <a:r>
              <a:rPr lang="zh-CN" altLang="en-US" dirty="0">
                <a:solidFill>
                  <a:srgbClr val="008000"/>
                </a:solidFill>
                <a:latin typeface="Courier New" panose="02070309020205020404" pitchFamily="49" charset="0"/>
              </a:rPr>
              <a:t>个特征</a:t>
            </a:r>
            <a:r>
              <a:rPr lang="zh-CN" altLang="en-US" dirty="0" smtClean="0">
                <a:solidFill>
                  <a:srgbClr val="008000"/>
                </a:solidFill>
                <a:latin typeface="Courier New" panose="02070309020205020404" pitchFamily="49" charset="0"/>
              </a:rPr>
              <a:t>变量，</a:t>
            </a:r>
            <a:r>
              <a:rPr lang="zh-CN" altLang="en-US" dirty="0"/>
              <a:t>一共</a:t>
            </a:r>
            <a:r>
              <a:rPr lang="en-US" altLang="zh-CN" dirty="0"/>
              <a:t>750</a:t>
            </a:r>
            <a:r>
              <a:rPr lang="zh-CN" altLang="en-US" dirty="0"/>
              <a:t>个样本</a:t>
            </a:r>
          </a:p>
        </p:txBody>
      </p:sp>
    </p:spTree>
    <p:extLst>
      <p:ext uri="{BB962C8B-B14F-4D97-AF65-F5344CB8AC3E}">
        <p14:creationId xmlns:p14="http://schemas.microsoft.com/office/powerpoint/2010/main" val="104992718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65</a:t>
            </a:fld>
            <a:endParaRPr lang="en-US" altLang="zh-CN" dirty="0"/>
          </a:p>
        </p:txBody>
      </p:sp>
      <p:sp>
        <p:nvSpPr>
          <p:cNvPr id="6" name="标题 1"/>
          <p:cNvSpPr>
            <a:spLocks noGrp="1"/>
          </p:cNvSpPr>
          <p:nvPr>
            <p:ph type="title"/>
          </p:nvPr>
        </p:nvSpPr>
        <p:spPr>
          <a:xfrm>
            <a:off x="1775520" y="476672"/>
            <a:ext cx="7632848" cy="432048"/>
          </a:xfrm>
          <a:solidFill>
            <a:schemeClr val="bg1"/>
          </a:solidFill>
        </p:spPr>
        <p:txBody>
          <a:bodyPr/>
          <a:lstStyle/>
          <a:p>
            <a:r>
              <a:rPr lang="en-US" altLang="zh-CN" sz="2800" dirty="0" smtClean="0"/>
              <a:t>5.5 </a:t>
            </a:r>
            <a:r>
              <a:rPr lang="zh-CN" altLang="zh-CN" sz="2800" dirty="0"/>
              <a:t>以分类性能为准则的特征选择方法</a:t>
            </a:r>
            <a:r>
              <a:rPr lang="en-US" altLang="zh-CN" sz="2800" dirty="0"/>
              <a:t/>
            </a:r>
            <a:br>
              <a:rPr lang="en-US" altLang="zh-CN" sz="2800" dirty="0"/>
            </a:br>
            <a:r>
              <a:rPr lang="en-US" altLang="zh-CN" sz="2800" dirty="0"/>
              <a:t>    </a:t>
            </a:r>
            <a:r>
              <a:rPr lang="zh-CN" altLang="zh-CN" sz="2800" dirty="0"/>
              <a:t>（</a:t>
            </a:r>
            <a:r>
              <a:rPr lang="en-US" altLang="zh-CN" sz="2800" dirty="0"/>
              <a:t>Wrapper</a:t>
            </a:r>
            <a:r>
              <a:rPr lang="zh-CN" altLang="zh-CN" sz="2800" dirty="0"/>
              <a:t>方法）</a:t>
            </a:r>
            <a:br>
              <a:rPr lang="zh-CN" altLang="zh-CN" sz="2800" dirty="0"/>
            </a:br>
            <a:endParaRPr lang="zh-CN" altLang="en-US" sz="2800" dirty="0"/>
          </a:p>
        </p:txBody>
      </p:sp>
      <p:sp>
        <p:nvSpPr>
          <p:cNvPr id="7" name="矩形 6"/>
          <p:cNvSpPr/>
          <p:nvPr/>
        </p:nvSpPr>
        <p:spPr>
          <a:xfrm>
            <a:off x="1703512" y="5565338"/>
            <a:ext cx="8784976" cy="1107996"/>
          </a:xfrm>
          <a:prstGeom prst="rect">
            <a:avLst/>
          </a:prstGeom>
          <a:solidFill>
            <a:schemeClr val="bg1"/>
          </a:solidFill>
        </p:spPr>
        <p:txBody>
          <a:bodyPr wrap="square">
            <a:spAutoFit/>
          </a:bodyPr>
          <a:lstStyle/>
          <a:p>
            <a:r>
              <a:rPr lang="en-US" altLang="zh-CN" sz="1600" dirty="0"/>
              <a:t>Correlation</a:t>
            </a:r>
            <a:r>
              <a:rPr lang="zh-CN" altLang="en-US" sz="1600" dirty="0"/>
              <a:t>：相关性；</a:t>
            </a:r>
            <a:r>
              <a:rPr lang="en-US" altLang="zh-CN" sz="1600" dirty="0"/>
              <a:t>MIC</a:t>
            </a:r>
            <a:r>
              <a:rPr lang="zh-CN" altLang="en-US" sz="1600" dirty="0"/>
              <a:t>最大信息系数算法；线性回归和正则化；</a:t>
            </a:r>
            <a:r>
              <a:rPr lang="en-US" altLang="zh-CN" sz="1600" dirty="0"/>
              <a:t>lasso</a:t>
            </a:r>
            <a:r>
              <a:rPr lang="zh-CN" altLang="en-US" sz="1600" dirty="0"/>
              <a:t>回归；</a:t>
            </a:r>
            <a:r>
              <a:rPr lang="en-US" altLang="zh-CN" sz="1600" dirty="0"/>
              <a:t>Ridge</a:t>
            </a:r>
            <a:r>
              <a:rPr lang="zh-CN" altLang="en-US" sz="1600" dirty="0"/>
              <a:t>岭回归；随机森林选择。稳定特征选择</a:t>
            </a:r>
            <a:r>
              <a:rPr lang="en-US" altLang="zh-CN" sz="1600" dirty="0"/>
              <a:t>(Stability Selection): </a:t>
            </a:r>
            <a:r>
              <a:rPr lang="zh-CN" altLang="en-US" sz="1600" dirty="0"/>
              <a:t>用随机</a:t>
            </a:r>
            <a:r>
              <a:rPr lang="en-US" altLang="zh-CN" sz="1600" dirty="0"/>
              <a:t>lasso</a:t>
            </a:r>
            <a:r>
              <a:rPr lang="zh-CN" altLang="en-US" sz="1600" dirty="0"/>
              <a:t>算法的结果实现稳定特征选择；递归特征消除</a:t>
            </a:r>
            <a:r>
              <a:rPr lang="en-US" altLang="zh-CN" sz="1600" dirty="0"/>
              <a:t>(Recursive Feature Elimination): </a:t>
            </a:r>
            <a:r>
              <a:rPr lang="zh-CN" altLang="en-US" sz="1600" dirty="0"/>
              <a:t>普通线性回归</a:t>
            </a:r>
            <a:r>
              <a:rPr lang="en-US" altLang="zh-CN" sz="1600" dirty="0"/>
              <a:t>(</a:t>
            </a:r>
            <a:r>
              <a:rPr lang="en-US" altLang="zh-CN" sz="1600" dirty="0" err="1"/>
              <a:t>lr</a:t>
            </a:r>
            <a:r>
              <a:rPr lang="en-US" altLang="zh-CN" sz="1600" dirty="0"/>
              <a:t>)</a:t>
            </a:r>
            <a:r>
              <a:rPr lang="zh-CN" altLang="en-US" sz="1600" dirty="0"/>
              <a:t>实现递归特征消除。最后，根据前面每个特征选择的方式的得到每个特征</a:t>
            </a:r>
            <a:r>
              <a:rPr lang="en-US" altLang="zh-CN" sz="1600" dirty="0"/>
              <a:t>xi</a:t>
            </a:r>
            <a:r>
              <a:rPr lang="zh-CN" altLang="en-US" sz="1600" dirty="0"/>
              <a:t>的平均得分。</a:t>
            </a:r>
          </a:p>
        </p:txBody>
      </p:sp>
      <p:pic>
        <p:nvPicPr>
          <p:cNvPr id="8" name="图片 7"/>
          <p:cNvPicPr>
            <a:picLocks noChangeAspect="1"/>
          </p:cNvPicPr>
          <p:nvPr/>
        </p:nvPicPr>
        <p:blipFill>
          <a:blip r:embed="rId3"/>
          <a:stretch>
            <a:fillRect/>
          </a:stretch>
        </p:blipFill>
        <p:spPr>
          <a:xfrm>
            <a:off x="2171564" y="996167"/>
            <a:ext cx="7848872" cy="4513628"/>
          </a:xfrm>
          <a:prstGeom prst="rect">
            <a:avLst/>
          </a:prstGeom>
        </p:spPr>
      </p:pic>
    </p:spTree>
    <p:extLst>
      <p:ext uri="{BB962C8B-B14F-4D97-AF65-F5344CB8AC3E}">
        <p14:creationId xmlns:p14="http://schemas.microsoft.com/office/powerpoint/2010/main" val="167379985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66</a:t>
            </a:fld>
            <a:endParaRPr lang="en-US" altLang="zh-CN" dirty="0"/>
          </a:p>
        </p:txBody>
      </p:sp>
      <p:sp>
        <p:nvSpPr>
          <p:cNvPr id="6" name="标题 1"/>
          <p:cNvSpPr>
            <a:spLocks noGrp="1"/>
          </p:cNvSpPr>
          <p:nvPr>
            <p:ph type="title"/>
          </p:nvPr>
        </p:nvSpPr>
        <p:spPr>
          <a:xfrm>
            <a:off x="1775520" y="476672"/>
            <a:ext cx="7632848" cy="432048"/>
          </a:xfrm>
          <a:solidFill>
            <a:schemeClr val="bg1"/>
          </a:solidFill>
        </p:spPr>
        <p:txBody>
          <a:bodyPr/>
          <a:lstStyle/>
          <a:p>
            <a:r>
              <a:rPr lang="en-US" altLang="zh-CN" sz="2800" dirty="0" smtClean="0"/>
              <a:t>5.5 </a:t>
            </a:r>
            <a:r>
              <a:rPr lang="zh-CN" altLang="zh-CN" sz="2800" dirty="0"/>
              <a:t>以分类性能为准则的特征选择方法</a:t>
            </a:r>
            <a:r>
              <a:rPr lang="en-US" altLang="zh-CN" sz="2800" dirty="0"/>
              <a:t/>
            </a:r>
            <a:br>
              <a:rPr lang="en-US" altLang="zh-CN" sz="2800" dirty="0"/>
            </a:br>
            <a:r>
              <a:rPr lang="en-US" altLang="zh-CN" sz="2800" dirty="0"/>
              <a:t>    </a:t>
            </a:r>
            <a:r>
              <a:rPr lang="zh-CN" altLang="zh-CN" sz="2800" dirty="0"/>
              <a:t>（</a:t>
            </a:r>
            <a:r>
              <a:rPr lang="en-US" altLang="zh-CN" sz="2800" dirty="0"/>
              <a:t>Wrapper</a:t>
            </a:r>
            <a:r>
              <a:rPr lang="zh-CN" altLang="zh-CN" sz="2800" dirty="0"/>
              <a:t>方法）</a:t>
            </a:r>
            <a:br>
              <a:rPr lang="zh-CN" altLang="zh-CN" sz="2800" dirty="0"/>
            </a:br>
            <a:endParaRPr lang="zh-CN" altLang="en-US" sz="2800" dirty="0"/>
          </a:p>
        </p:txBody>
      </p:sp>
      <p:sp>
        <p:nvSpPr>
          <p:cNvPr id="7" name="矩形 6"/>
          <p:cNvSpPr/>
          <p:nvPr/>
        </p:nvSpPr>
        <p:spPr>
          <a:xfrm>
            <a:off x="1775520" y="5583010"/>
            <a:ext cx="8784976" cy="2185214"/>
          </a:xfrm>
          <a:prstGeom prst="rect">
            <a:avLst/>
          </a:prstGeom>
          <a:solidFill>
            <a:schemeClr val="bg1"/>
          </a:solidFill>
        </p:spPr>
        <p:txBody>
          <a:bodyPr wrap="square">
            <a:spAutoFit/>
          </a:bodyPr>
          <a:lstStyle/>
          <a:p>
            <a:pPr lvl="0" eaLnBrk="0" hangingPunct="0"/>
            <a:r>
              <a:rPr lang="zh-CN" altLang="zh-CN" sz="1600" dirty="0">
                <a:solidFill>
                  <a:srgbClr val="000000"/>
                </a:solidFill>
                <a:latin typeface="Arial" panose="020B0604020202020204" pitchFamily="34" charset="0"/>
                <a:ea typeface="PingFang SC"/>
              </a:rPr>
              <a:t>MIC对特征一视同仁，它能够找出x3和响应变量</a:t>
            </a:r>
            <a:r>
              <a:rPr lang="en-US" altLang="zh-CN" sz="1600" dirty="0">
                <a:solidFill>
                  <a:srgbClr val="000000"/>
                </a:solidFill>
                <a:latin typeface="Arial" panose="020B0604020202020204" pitchFamily="34" charset="0"/>
                <a:ea typeface="PingFang SC"/>
              </a:rPr>
              <a:t>y</a:t>
            </a:r>
            <a:r>
              <a:rPr lang="zh-CN" altLang="zh-CN" sz="1600" dirty="0">
                <a:solidFill>
                  <a:srgbClr val="000000"/>
                </a:solidFill>
                <a:latin typeface="Arial" panose="020B0604020202020204" pitchFamily="34" charset="0"/>
                <a:ea typeface="PingFang SC"/>
              </a:rPr>
              <a:t>之间的非线性关系。</a:t>
            </a:r>
            <a:endParaRPr lang="en-US" altLang="zh-CN" sz="1600" dirty="0">
              <a:solidFill>
                <a:srgbClr val="000000"/>
              </a:solidFill>
              <a:latin typeface="Arial" panose="020B0604020202020204" pitchFamily="34" charset="0"/>
              <a:ea typeface="PingFang SC"/>
            </a:endParaRPr>
          </a:p>
          <a:p>
            <a:pPr eaLnBrk="0" hangingPunct="0"/>
            <a:r>
              <a:rPr lang="zh-CN" altLang="zh-CN" sz="1600" dirty="0">
                <a:solidFill>
                  <a:srgbClr val="000000"/>
                </a:solidFill>
                <a:latin typeface="Arial" panose="020B0604020202020204" pitchFamily="34" charset="0"/>
                <a:ea typeface="PingFang SC"/>
              </a:rPr>
              <a:t>LinearRegression</a:t>
            </a:r>
            <a:r>
              <a:rPr lang="zh-CN" altLang="en-US" sz="1600" dirty="0">
                <a:solidFill>
                  <a:srgbClr val="000000"/>
                </a:solidFill>
                <a:latin typeface="Arial" panose="020B0604020202020204" pitchFamily="34" charset="0"/>
                <a:ea typeface="PingFang SC"/>
              </a:rPr>
              <a:t>的结果</a:t>
            </a:r>
            <a:r>
              <a:rPr lang="zh-CN" altLang="zh-CN" sz="1600" dirty="0">
                <a:solidFill>
                  <a:srgbClr val="000000"/>
                </a:solidFill>
                <a:latin typeface="Arial" panose="020B0604020202020204" pitchFamily="34" charset="0"/>
                <a:ea typeface="PingFang SC"/>
              </a:rPr>
              <a:t>：噪</a:t>
            </a:r>
            <a:r>
              <a:rPr lang="zh-CN" altLang="en-US" sz="1600" dirty="0">
                <a:solidFill>
                  <a:srgbClr val="000000"/>
                </a:solidFill>
                <a:latin typeface="Arial" panose="020B0604020202020204" pitchFamily="34" charset="0"/>
                <a:ea typeface="PingFang SC"/>
              </a:rPr>
              <a:t>声</a:t>
            </a:r>
            <a:r>
              <a:rPr lang="zh-CN" altLang="zh-CN" sz="1600" dirty="0">
                <a:solidFill>
                  <a:srgbClr val="000000"/>
                </a:solidFill>
                <a:latin typeface="Arial" panose="020B0604020202020204" pitchFamily="34" charset="0"/>
                <a:ea typeface="PingFang SC"/>
              </a:rPr>
              <a:t>特征</a:t>
            </a:r>
            <a:r>
              <a:rPr lang="zh-CN" altLang="zh-CN" sz="1600" dirty="0">
                <a:solidFill>
                  <a:srgbClr val="000000"/>
                </a:solidFill>
                <a:latin typeface="Arial" panose="020B0604020202020204" pitchFamily="34" charset="0"/>
                <a:ea typeface="MathJax_Math-italic"/>
              </a:rPr>
              <a:t>x</a:t>
            </a:r>
            <a:r>
              <a:rPr lang="zh-CN" altLang="zh-CN" sz="1600" dirty="0">
                <a:solidFill>
                  <a:srgbClr val="000000"/>
                </a:solidFill>
                <a:latin typeface="Arial" panose="020B0604020202020204" pitchFamily="34" charset="0"/>
                <a:ea typeface="MathJax_Main"/>
              </a:rPr>
              <a:t>6,…,</a:t>
            </a:r>
            <a:r>
              <a:rPr lang="zh-CN" altLang="zh-CN" sz="1600" dirty="0">
                <a:solidFill>
                  <a:srgbClr val="000000"/>
                </a:solidFill>
                <a:latin typeface="Arial" panose="020B0604020202020204" pitchFamily="34" charset="0"/>
                <a:ea typeface="MathJax_Math-italic"/>
              </a:rPr>
              <a:t>x</a:t>
            </a:r>
            <a:r>
              <a:rPr lang="zh-CN" altLang="zh-CN" sz="1600" dirty="0">
                <a:solidFill>
                  <a:srgbClr val="000000"/>
                </a:solidFill>
                <a:latin typeface="Arial" panose="020B0604020202020204" pitchFamily="34" charset="0"/>
                <a:ea typeface="MathJax_Main"/>
              </a:rPr>
              <a:t>10</a:t>
            </a:r>
            <a:r>
              <a:rPr lang="zh-CN" altLang="en-US" sz="1600" dirty="0">
                <a:solidFill>
                  <a:srgbClr val="000000"/>
                </a:solidFill>
                <a:latin typeface="Arial" panose="020B0604020202020204" pitchFamily="34" charset="0"/>
                <a:ea typeface="MathJax_Main"/>
              </a:rPr>
              <a:t>得分接近</a:t>
            </a:r>
            <a:r>
              <a:rPr lang="en-US" altLang="zh-CN" sz="1600" dirty="0">
                <a:solidFill>
                  <a:srgbClr val="000000"/>
                </a:solidFill>
                <a:latin typeface="Arial" panose="020B0604020202020204" pitchFamily="34" charset="0"/>
                <a:ea typeface="MathJax_Main"/>
              </a:rPr>
              <a:t>0</a:t>
            </a:r>
            <a:r>
              <a:rPr lang="zh-CN" altLang="zh-CN" sz="1600" dirty="0">
                <a:solidFill>
                  <a:srgbClr val="000000"/>
                </a:solidFill>
                <a:latin typeface="Arial" panose="020B0604020202020204" pitchFamily="34" charset="0"/>
                <a:ea typeface="PingFang SC"/>
              </a:rPr>
              <a:t>和</a:t>
            </a:r>
            <a:r>
              <a:rPr lang="en-US" altLang="zh-CN" sz="1600" dirty="0">
                <a:solidFill>
                  <a:srgbClr val="000000"/>
                </a:solidFill>
                <a:latin typeface="Arial" panose="020B0604020202020204" pitchFamily="34" charset="0"/>
                <a:ea typeface="PingFang SC"/>
              </a:rPr>
              <a:t>y</a:t>
            </a:r>
            <a:r>
              <a:rPr lang="zh-CN" altLang="zh-CN" sz="1600" dirty="0">
                <a:solidFill>
                  <a:srgbClr val="000000"/>
                </a:solidFill>
                <a:latin typeface="Arial" panose="020B0604020202020204" pitchFamily="34" charset="0"/>
                <a:ea typeface="PingFang SC"/>
              </a:rPr>
              <a:t>之间几乎没有关系。</a:t>
            </a:r>
            <a:endParaRPr lang="en-US" altLang="zh-CN" sz="1600" dirty="0">
              <a:solidFill>
                <a:srgbClr val="000000"/>
              </a:solidFill>
              <a:latin typeface="Arial" panose="020B0604020202020204" pitchFamily="34" charset="0"/>
              <a:ea typeface="PingFang SC"/>
            </a:endParaRPr>
          </a:p>
          <a:p>
            <a:pPr eaLnBrk="0" hangingPunct="0"/>
            <a:r>
              <a:rPr lang="zh-CN" altLang="zh-CN" sz="1600" dirty="0">
                <a:solidFill>
                  <a:srgbClr val="000000"/>
                </a:solidFill>
                <a:latin typeface="Arial" panose="020B0604020202020204" pitchFamily="34" charset="0"/>
                <a:ea typeface="PingFang SC"/>
              </a:rPr>
              <a:t>Lasso</a:t>
            </a:r>
            <a:r>
              <a:rPr lang="zh-CN" altLang="en-US" sz="1600" dirty="0">
                <a:solidFill>
                  <a:srgbClr val="000000"/>
                </a:solidFill>
                <a:latin typeface="Arial" panose="020B0604020202020204" pitchFamily="34" charset="0"/>
                <a:ea typeface="PingFang SC"/>
              </a:rPr>
              <a:t>：</a:t>
            </a:r>
            <a:r>
              <a:rPr lang="zh-CN" altLang="zh-CN" sz="1600" dirty="0">
                <a:solidFill>
                  <a:srgbClr val="000000"/>
                </a:solidFill>
                <a:latin typeface="Arial" panose="020B0604020202020204" pitchFamily="34" charset="0"/>
                <a:ea typeface="PingFang SC"/>
              </a:rPr>
              <a:t>能够挑出一些优质特征，同时让其他特征的系数趋于0。</a:t>
            </a:r>
            <a:r>
              <a:rPr lang="zh-CN" altLang="en-US" sz="1600" dirty="0">
                <a:solidFill>
                  <a:srgbClr val="000000"/>
                </a:solidFill>
                <a:latin typeface="Arial" panose="020B0604020202020204" pitchFamily="34" charset="0"/>
                <a:ea typeface="PingFang SC"/>
              </a:rPr>
              <a:t>可用于</a:t>
            </a:r>
            <a:r>
              <a:rPr lang="zh-CN" altLang="zh-CN" sz="1600" dirty="0">
                <a:solidFill>
                  <a:srgbClr val="000000"/>
                </a:solidFill>
                <a:latin typeface="Arial" panose="020B0604020202020204" pitchFamily="34" charset="0"/>
                <a:ea typeface="PingFang SC"/>
              </a:rPr>
              <a:t>减少特征数，但是对于数据理解来说不是很好用。例如在结果表中，x11,x12,x13的得分都是0，好像他们跟输出变量之间没有很强的联系，但实际上不是这样的。</a:t>
            </a:r>
            <a:r>
              <a:rPr lang="zh-CN" altLang="zh-CN" sz="800" dirty="0">
                <a:latin typeface="Arial" panose="020B0604020202020204" pitchFamily="34" charset="0"/>
              </a:rPr>
              <a:t> </a:t>
            </a:r>
            <a:endParaRPr lang="zh-CN" altLang="zh-CN" sz="4000" dirty="0">
              <a:latin typeface="Arial" panose="020B0604020202020204" pitchFamily="34" charset="0"/>
            </a:endParaRPr>
          </a:p>
          <a:p>
            <a:pPr eaLnBrk="0" hangingPunct="0"/>
            <a:endParaRPr lang="en-US" altLang="zh-CN" sz="1600" dirty="0">
              <a:solidFill>
                <a:srgbClr val="000000"/>
              </a:solidFill>
              <a:latin typeface="Arial" panose="020B0604020202020204" pitchFamily="34" charset="0"/>
              <a:ea typeface="PingFang SC"/>
            </a:endParaRPr>
          </a:p>
          <a:p>
            <a:pPr eaLnBrk="0" hangingPunct="0"/>
            <a:endParaRPr lang="zh-CN" altLang="zh-CN" sz="4000" dirty="0">
              <a:latin typeface="Arial" panose="020B0604020202020204" pitchFamily="34" charset="0"/>
            </a:endParaRPr>
          </a:p>
        </p:txBody>
      </p:sp>
      <p:sp>
        <p:nvSpPr>
          <p:cNvPr id="8" name="Rectangle 3"/>
          <p:cNvSpPr>
            <a:spLocks noChangeArrowheads="1"/>
          </p:cNvSpPr>
          <p:nvPr/>
        </p:nvSpPr>
        <p:spPr bwMode="auto">
          <a:xfrm>
            <a:off x="1524001"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zh-CN" altLang="zh-CN" dirty="0"/>
          </a:p>
        </p:txBody>
      </p:sp>
      <p:pic>
        <p:nvPicPr>
          <p:cNvPr id="9" name="图片 8"/>
          <p:cNvPicPr>
            <a:picLocks noChangeAspect="1"/>
          </p:cNvPicPr>
          <p:nvPr/>
        </p:nvPicPr>
        <p:blipFill>
          <a:blip r:embed="rId3"/>
          <a:stretch>
            <a:fillRect/>
          </a:stretch>
        </p:blipFill>
        <p:spPr>
          <a:xfrm>
            <a:off x="2171564" y="996167"/>
            <a:ext cx="7848872" cy="4513628"/>
          </a:xfrm>
          <a:prstGeom prst="rect">
            <a:avLst/>
          </a:prstGeom>
        </p:spPr>
      </p:pic>
    </p:spTree>
    <p:extLst>
      <p:ext uri="{BB962C8B-B14F-4D97-AF65-F5344CB8AC3E}">
        <p14:creationId xmlns:p14="http://schemas.microsoft.com/office/powerpoint/2010/main" val="4326772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a:xfrm>
            <a:off x="9937304" y="6429396"/>
            <a:ext cx="838200" cy="357166"/>
          </a:xfrm>
        </p:spPr>
        <p:txBody>
          <a:bodyPr/>
          <a:lstStyle/>
          <a:p>
            <a:pPr>
              <a:defRPr/>
            </a:pPr>
            <a:fld id="{31E287EE-1289-4991-82CE-EFE584F53F4F}" type="slidenum">
              <a:rPr lang="en-US" altLang="zh-CN" smtClean="0"/>
              <a:pPr>
                <a:defRPr/>
              </a:pPr>
              <a:t>67</a:t>
            </a:fld>
            <a:endParaRPr lang="en-US" altLang="zh-CN" dirty="0"/>
          </a:p>
        </p:txBody>
      </p:sp>
      <p:sp>
        <p:nvSpPr>
          <p:cNvPr id="6" name="标题 1"/>
          <p:cNvSpPr>
            <a:spLocks noGrp="1"/>
          </p:cNvSpPr>
          <p:nvPr>
            <p:ph type="title"/>
          </p:nvPr>
        </p:nvSpPr>
        <p:spPr>
          <a:xfrm>
            <a:off x="1883024" y="476672"/>
            <a:ext cx="7632848" cy="432048"/>
          </a:xfrm>
          <a:solidFill>
            <a:schemeClr val="bg1"/>
          </a:solidFill>
        </p:spPr>
        <p:txBody>
          <a:bodyPr/>
          <a:lstStyle/>
          <a:p>
            <a:r>
              <a:rPr lang="en-US" altLang="zh-CN" sz="2800" dirty="0" smtClean="0"/>
              <a:t>5.5 </a:t>
            </a:r>
            <a:r>
              <a:rPr lang="zh-CN" altLang="zh-CN" sz="2800" dirty="0"/>
              <a:t>以分类性能为准则的特征选择方法</a:t>
            </a:r>
            <a:r>
              <a:rPr lang="en-US" altLang="zh-CN" sz="2800" dirty="0"/>
              <a:t/>
            </a:r>
            <a:br>
              <a:rPr lang="en-US" altLang="zh-CN" sz="2800" dirty="0"/>
            </a:br>
            <a:r>
              <a:rPr lang="en-US" altLang="zh-CN" sz="2800" dirty="0"/>
              <a:t>    </a:t>
            </a:r>
            <a:r>
              <a:rPr lang="zh-CN" altLang="zh-CN" sz="2800" dirty="0"/>
              <a:t>（</a:t>
            </a:r>
            <a:r>
              <a:rPr lang="en-US" altLang="zh-CN" sz="2800" dirty="0"/>
              <a:t>Wrapper</a:t>
            </a:r>
            <a:r>
              <a:rPr lang="zh-CN" altLang="zh-CN" sz="2800" dirty="0"/>
              <a:t>方法）</a:t>
            </a:r>
            <a:br>
              <a:rPr lang="zh-CN" altLang="zh-CN" sz="2800" dirty="0"/>
            </a:br>
            <a:endParaRPr lang="zh-CN" altLang="en-US" sz="2800" dirty="0"/>
          </a:p>
        </p:txBody>
      </p:sp>
      <p:sp>
        <p:nvSpPr>
          <p:cNvPr id="7" name="矩形 6"/>
          <p:cNvSpPr/>
          <p:nvPr/>
        </p:nvSpPr>
        <p:spPr>
          <a:xfrm>
            <a:off x="1631504" y="5565338"/>
            <a:ext cx="8964488" cy="2185214"/>
          </a:xfrm>
          <a:prstGeom prst="rect">
            <a:avLst/>
          </a:prstGeom>
          <a:solidFill>
            <a:schemeClr val="bg1"/>
          </a:solidFill>
        </p:spPr>
        <p:txBody>
          <a:bodyPr wrap="square">
            <a:spAutoFit/>
          </a:bodyPr>
          <a:lstStyle/>
          <a:p>
            <a:pPr eaLnBrk="0" hangingPunct="0"/>
            <a:r>
              <a:rPr lang="zh-CN" altLang="zh-CN" sz="1600" dirty="0">
                <a:solidFill>
                  <a:srgbClr val="000000"/>
                </a:solidFill>
                <a:latin typeface="Arial" panose="020B0604020202020204" pitchFamily="34" charset="0"/>
                <a:ea typeface="PingFang SC"/>
              </a:rPr>
              <a:t>Ridge</a:t>
            </a:r>
            <a:r>
              <a:rPr lang="zh-CN" altLang="en-US" sz="1600" dirty="0">
                <a:solidFill>
                  <a:srgbClr val="000000"/>
                </a:solidFill>
                <a:latin typeface="Arial" panose="020B0604020202020204" pitchFamily="34" charset="0"/>
                <a:ea typeface="PingFang SC"/>
              </a:rPr>
              <a:t>：</a:t>
            </a:r>
            <a:r>
              <a:rPr lang="zh-CN" altLang="zh-CN" sz="1600" dirty="0">
                <a:solidFill>
                  <a:srgbClr val="000000"/>
                </a:solidFill>
                <a:latin typeface="Arial" panose="020B0604020202020204" pitchFamily="34" charset="0"/>
                <a:ea typeface="PingFang SC"/>
              </a:rPr>
              <a:t>将回归系数均匀的分摊到各个关联变量上，x11,…x14和x1,…,x4的得分非常接近。 </a:t>
            </a:r>
          </a:p>
          <a:p>
            <a:pPr lvl="0" eaLnBrk="0" hangingPunct="0"/>
            <a:r>
              <a:rPr lang="zh-CN" altLang="zh-CN" sz="1600" dirty="0">
                <a:solidFill>
                  <a:srgbClr val="000000"/>
                </a:solidFill>
                <a:latin typeface="Arial" panose="020B0604020202020204" pitchFamily="34" charset="0"/>
                <a:ea typeface="PingFang SC"/>
              </a:rPr>
              <a:t>随机森林</a:t>
            </a:r>
            <a:r>
              <a:rPr lang="zh-CN" altLang="en-US" sz="1600" dirty="0">
                <a:solidFill>
                  <a:srgbClr val="000000"/>
                </a:solidFill>
                <a:latin typeface="Arial" panose="020B0604020202020204" pitchFamily="34" charset="0"/>
                <a:ea typeface="PingFang SC"/>
              </a:rPr>
              <a:t>：</a:t>
            </a:r>
            <a:r>
              <a:rPr lang="zh-CN" altLang="zh-CN" sz="1600" dirty="0">
                <a:solidFill>
                  <a:srgbClr val="000000"/>
                </a:solidFill>
                <a:latin typeface="Arial" panose="020B0604020202020204" pitchFamily="34" charset="0"/>
                <a:ea typeface="PingFang SC"/>
              </a:rPr>
              <a:t>基于不纯度的排序结果非常鲜明，在得分最高的几个特征之后的特征，得分急剧下降。</a:t>
            </a:r>
            <a:endParaRPr lang="en-US" altLang="zh-CN" sz="1600" dirty="0">
              <a:solidFill>
                <a:srgbClr val="000000"/>
              </a:solidFill>
              <a:latin typeface="Arial" panose="020B0604020202020204" pitchFamily="34" charset="0"/>
              <a:ea typeface="PingFang SC"/>
            </a:endParaRPr>
          </a:p>
          <a:p>
            <a:pPr lvl="0" eaLnBrk="0" hangingPunct="0"/>
            <a:r>
              <a:rPr lang="zh-CN" altLang="zh-CN" sz="1600" dirty="0">
                <a:solidFill>
                  <a:srgbClr val="000000"/>
                </a:solidFill>
                <a:latin typeface="Arial" panose="020B0604020202020204" pitchFamily="34" charset="0"/>
                <a:ea typeface="PingFang SC"/>
              </a:rPr>
              <a:t>稳定性选择</a:t>
            </a:r>
            <a:r>
              <a:rPr lang="zh-CN" altLang="en-US" sz="1600" dirty="0">
                <a:solidFill>
                  <a:srgbClr val="000000"/>
                </a:solidFill>
                <a:latin typeface="Arial" panose="020B0604020202020204" pitchFamily="34" charset="0"/>
                <a:ea typeface="PingFang SC"/>
              </a:rPr>
              <a:t>：</a:t>
            </a:r>
            <a:r>
              <a:rPr lang="zh-CN" altLang="zh-CN" sz="1600" dirty="0">
                <a:solidFill>
                  <a:srgbClr val="000000"/>
                </a:solidFill>
                <a:latin typeface="Arial" panose="020B0604020202020204" pitchFamily="34" charset="0"/>
                <a:ea typeface="PingFang SC"/>
              </a:rPr>
              <a:t>既能够有助于理解数据又能够挑出优质特征，在结果表中就能很好的看出。像Lasso一样，它能找到那些性能比较好的特征x1,x2,x4,x5，同时，与这些特征关联度很强的变量也得到了较高的得分。</a:t>
            </a:r>
          </a:p>
          <a:p>
            <a:pPr lvl="0" eaLnBrk="0" hangingPunct="0"/>
            <a:endParaRPr lang="en-US" altLang="zh-CN" sz="1600" dirty="0">
              <a:solidFill>
                <a:srgbClr val="000000"/>
              </a:solidFill>
              <a:latin typeface="Arial" panose="020B0604020202020204" pitchFamily="34" charset="0"/>
              <a:ea typeface="PingFang SC"/>
            </a:endParaRPr>
          </a:p>
          <a:p>
            <a:pPr lvl="0" eaLnBrk="0" hangingPunct="0"/>
            <a:endParaRPr lang="zh-CN" altLang="zh-CN" sz="4000" dirty="0">
              <a:latin typeface="Arial" panose="020B0604020202020204" pitchFamily="34" charset="0"/>
            </a:endParaRPr>
          </a:p>
        </p:txBody>
      </p:sp>
      <p:sp>
        <p:nvSpPr>
          <p:cNvPr id="3" name="Rectangle 2"/>
          <p:cNvSpPr>
            <a:spLocks noChangeArrowheads="1"/>
          </p:cNvSpPr>
          <p:nvPr/>
        </p:nvSpPr>
        <p:spPr bwMode="auto">
          <a:xfrm>
            <a:off x="1631505"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zh-CN" altLang="zh-CN" dirty="0"/>
          </a:p>
        </p:txBody>
      </p:sp>
      <p:pic>
        <p:nvPicPr>
          <p:cNvPr id="10" name="图片 9"/>
          <p:cNvPicPr>
            <a:picLocks noChangeAspect="1"/>
          </p:cNvPicPr>
          <p:nvPr/>
        </p:nvPicPr>
        <p:blipFill>
          <a:blip r:embed="rId3"/>
          <a:stretch>
            <a:fillRect/>
          </a:stretch>
        </p:blipFill>
        <p:spPr>
          <a:xfrm>
            <a:off x="2171564" y="996167"/>
            <a:ext cx="7848872" cy="4513628"/>
          </a:xfrm>
          <a:prstGeom prst="rect">
            <a:avLst/>
          </a:prstGeom>
        </p:spPr>
      </p:pic>
    </p:spTree>
    <p:extLst>
      <p:ext uri="{BB962C8B-B14F-4D97-AF65-F5344CB8AC3E}">
        <p14:creationId xmlns:p14="http://schemas.microsoft.com/office/powerpoint/2010/main" val="2739613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7</a:t>
            </a:fld>
            <a:endParaRPr lang="en-US" altLang="zh-CN" dirty="0"/>
          </a:p>
        </p:txBody>
      </p:sp>
      <p:pic>
        <p:nvPicPr>
          <p:cNvPr id="5" name="图片 4"/>
          <p:cNvPicPr>
            <a:picLocks noChangeAspect="1"/>
          </p:cNvPicPr>
          <p:nvPr/>
        </p:nvPicPr>
        <p:blipFill>
          <a:blip r:embed="rId2"/>
          <a:stretch>
            <a:fillRect/>
          </a:stretch>
        </p:blipFill>
        <p:spPr>
          <a:xfrm>
            <a:off x="4457305" y="1398966"/>
            <a:ext cx="5976664" cy="4518836"/>
          </a:xfrm>
          <a:prstGeom prst="rect">
            <a:avLst/>
          </a:prstGeom>
        </p:spPr>
      </p:pic>
      <p:sp>
        <p:nvSpPr>
          <p:cNvPr id="9" name="标题 1"/>
          <p:cNvSpPr>
            <a:spLocks noGrp="1"/>
          </p:cNvSpPr>
          <p:nvPr>
            <p:ph type="title"/>
          </p:nvPr>
        </p:nvSpPr>
        <p:spPr>
          <a:xfrm>
            <a:off x="1828800" y="152401"/>
            <a:ext cx="6172200" cy="563563"/>
          </a:xfrm>
        </p:spPr>
        <p:txBody>
          <a:bodyPr/>
          <a:lstStyle/>
          <a:p>
            <a:r>
              <a:rPr lang="zh-CN" altLang="en-US" dirty="0" smtClean="0"/>
              <a:t>引言</a:t>
            </a:r>
            <a:r>
              <a:rPr lang="en-US" altLang="zh-CN" dirty="0"/>
              <a:t>Introduction</a:t>
            </a:r>
            <a:endParaRPr lang="zh-CN" altLang="en-US" dirty="0"/>
          </a:p>
        </p:txBody>
      </p:sp>
      <p:sp>
        <p:nvSpPr>
          <p:cNvPr id="10" name="矩形 9"/>
          <p:cNvSpPr/>
          <p:nvPr/>
        </p:nvSpPr>
        <p:spPr>
          <a:xfrm>
            <a:off x="1648993" y="980728"/>
            <a:ext cx="2808312" cy="5016758"/>
          </a:xfrm>
          <a:prstGeom prst="rect">
            <a:avLst/>
          </a:prstGeom>
        </p:spPr>
        <p:txBody>
          <a:bodyPr wrap="square">
            <a:spAutoFit/>
          </a:bodyPr>
          <a:lstStyle/>
          <a:p>
            <a:pPr latinLnBrk="1">
              <a:buFont typeface="Arial" panose="020B0604020202020204" pitchFamily="34" charset="0"/>
              <a:buChar char="•"/>
            </a:pPr>
            <a:r>
              <a:rPr lang="en-US" altLang="zh-CN" sz="1600" b="1" dirty="0">
                <a:solidFill>
                  <a:srgbClr val="0000FF"/>
                </a:solidFill>
                <a:latin typeface="PingFang SC"/>
              </a:rPr>
              <a:t>Filter</a:t>
            </a:r>
            <a:r>
              <a:rPr lang="zh-CN" altLang="en-US" sz="1600" b="1" dirty="0">
                <a:solidFill>
                  <a:srgbClr val="0000FF"/>
                </a:solidFill>
                <a:latin typeface="PingFang SC"/>
              </a:rPr>
              <a:t>：</a:t>
            </a:r>
            <a:r>
              <a:rPr lang="zh-CN" altLang="en-US" sz="1600" dirty="0">
                <a:solidFill>
                  <a:srgbClr val="000000"/>
                </a:solidFill>
                <a:latin typeface="PingFang SC"/>
              </a:rPr>
              <a:t>按照发散性或者相关性对各个特征进行评分，设定阈值或者待选择阈值的个数，选择特征。使用选择出来的特征子集训练学习器，特征选择选择过程与后续的学习器无关。</a:t>
            </a:r>
            <a:endParaRPr lang="en-US" altLang="zh-CN" sz="1600" dirty="0">
              <a:solidFill>
                <a:srgbClr val="000000"/>
              </a:solidFill>
              <a:latin typeface="PingFang SC"/>
            </a:endParaRPr>
          </a:p>
          <a:p>
            <a:pPr latinLnBrk="1">
              <a:buFont typeface="Arial" panose="020B0604020202020204" pitchFamily="34" charset="0"/>
              <a:buChar char="•"/>
            </a:pPr>
            <a:endParaRPr lang="zh-CN" altLang="en-US" sz="1600" dirty="0">
              <a:solidFill>
                <a:srgbClr val="000000"/>
              </a:solidFill>
              <a:latin typeface="PingFang SC"/>
            </a:endParaRPr>
          </a:p>
          <a:p>
            <a:r>
              <a:rPr lang="en-US" altLang="zh-CN" sz="1600" b="1" dirty="0">
                <a:solidFill>
                  <a:srgbClr val="0000FF"/>
                </a:solidFill>
                <a:latin typeface="PingFang SC"/>
              </a:rPr>
              <a:t>Wrapper</a:t>
            </a:r>
            <a:r>
              <a:rPr lang="zh-CN" altLang="en-US" sz="1600" b="1" dirty="0">
                <a:solidFill>
                  <a:srgbClr val="0000FF"/>
                </a:solidFill>
                <a:latin typeface="PingFang SC"/>
              </a:rPr>
              <a:t>：</a:t>
            </a:r>
            <a:r>
              <a:rPr lang="zh-CN" altLang="en-US" sz="1600" dirty="0">
                <a:solidFill>
                  <a:srgbClr val="000000"/>
                </a:solidFill>
                <a:latin typeface="PingFang SC"/>
              </a:rPr>
              <a:t>选用那些本就提供特征重要性测量的模型</a:t>
            </a:r>
            <a:r>
              <a:rPr lang="en-US" altLang="zh-CN" sz="1600" dirty="0">
                <a:solidFill>
                  <a:srgbClr val="000000"/>
                </a:solidFill>
                <a:latin typeface="PingFang SC"/>
              </a:rPr>
              <a:t>/</a:t>
            </a:r>
            <a:r>
              <a:rPr lang="zh-CN" altLang="en-US" sz="1600" dirty="0">
                <a:solidFill>
                  <a:srgbClr val="000000"/>
                </a:solidFill>
                <a:latin typeface="PingFang SC"/>
              </a:rPr>
              <a:t>算法，直接把这些最终要使用的学习器的性能作为特征子集的评价准则，然后再根据算法效果来选择特征集合。</a:t>
            </a:r>
            <a:endParaRPr lang="en-US" altLang="zh-CN" sz="1600" dirty="0">
              <a:solidFill>
                <a:srgbClr val="000000"/>
              </a:solidFill>
              <a:latin typeface="PingFang SC"/>
            </a:endParaRPr>
          </a:p>
          <a:p>
            <a:pPr latinLnBrk="1">
              <a:buFont typeface="Arial" panose="020B0604020202020204" pitchFamily="34" charset="0"/>
              <a:buChar char="•"/>
            </a:pPr>
            <a:endParaRPr lang="zh-CN" altLang="en-US" sz="1600" dirty="0">
              <a:solidFill>
                <a:srgbClr val="000000"/>
              </a:solidFill>
              <a:latin typeface="PingFang SC"/>
            </a:endParaRPr>
          </a:p>
          <a:p>
            <a:pPr latinLnBrk="1">
              <a:buFont typeface="Arial" panose="020B0604020202020204" pitchFamily="34" charset="0"/>
              <a:buChar char="•"/>
            </a:pPr>
            <a:r>
              <a:rPr lang="en-US" altLang="zh-CN" sz="1600" b="1" dirty="0">
                <a:latin typeface="PingFang SC"/>
              </a:rPr>
              <a:t>Embedded</a:t>
            </a:r>
            <a:r>
              <a:rPr lang="zh-CN" altLang="en-US" sz="1600" dirty="0">
                <a:latin typeface="PingFang SC"/>
              </a:rPr>
              <a:t>：</a:t>
            </a:r>
            <a:r>
              <a:rPr lang="zh-CN" altLang="en-US" sz="1600" dirty="0">
                <a:solidFill>
                  <a:srgbClr val="000000"/>
                </a:solidFill>
                <a:latin typeface="PingFang SC"/>
              </a:rPr>
              <a:t>将特征选择过程与学习器训练过程融为一体，两者在同一个优化过程中完成，即在学习器训练过程中自动完成了特征选择。</a:t>
            </a:r>
          </a:p>
        </p:txBody>
      </p:sp>
    </p:spTree>
    <p:extLst>
      <p:ext uri="{BB962C8B-B14F-4D97-AF65-F5344CB8AC3E}">
        <p14:creationId xmlns:p14="http://schemas.microsoft.com/office/powerpoint/2010/main" val="2021270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8800" y="152401"/>
            <a:ext cx="9019728" cy="563563"/>
          </a:xfrm>
        </p:spPr>
        <p:txBody>
          <a:bodyPr/>
          <a:lstStyle/>
          <a:p>
            <a:r>
              <a:rPr lang="en-US" altLang="zh-CN" sz="2800" smtClean="0"/>
              <a:t>5.1</a:t>
            </a:r>
            <a:r>
              <a:rPr lang="zh-CN" altLang="en-US" sz="2800" dirty="0"/>
              <a:t>特征的评价准则</a:t>
            </a:r>
            <a:r>
              <a:rPr lang="en-US" altLang="zh-CN" sz="2800" i="1" dirty="0">
                <a:latin typeface="Bahnschrift SemiBold" panose="020B0502040204020203" pitchFamily="34" charset="0"/>
              </a:rPr>
              <a:t>(</a:t>
            </a:r>
            <a:r>
              <a:rPr lang="en-US" altLang="zh-CN" sz="2800" i="1" dirty="0">
                <a:latin typeface="Bahnschrift SemiBold" panose="020B0502040204020203" pitchFamily="34" charset="0"/>
                <a:ea typeface="宋体" panose="02010600030101010101" pitchFamily="2" charset="-122"/>
              </a:rPr>
              <a:t>Evaluation Criterion</a:t>
            </a:r>
            <a:r>
              <a:rPr lang="en-US" altLang="zh-CN" sz="2800" i="1" dirty="0">
                <a:latin typeface="Bahnschrift SemiBold" panose="020B0502040204020203" pitchFamily="34" charset="0"/>
              </a:rPr>
              <a:t>)</a:t>
            </a:r>
            <a:endParaRPr lang="zh-CN" altLang="en-US" sz="2800" i="1" dirty="0">
              <a:latin typeface="Bahnschrift SemiBold" panose="020B0502040204020203" pitchFamily="34" charset="0"/>
            </a:endParaRPr>
          </a:p>
        </p:txBody>
      </p:sp>
      <p:sp>
        <p:nvSpPr>
          <p:cNvPr id="3" name="内容占位符 2"/>
          <p:cNvSpPr>
            <a:spLocks noGrp="1"/>
          </p:cNvSpPr>
          <p:nvPr>
            <p:ph idx="1"/>
          </p:nvPr>
        </p:nvSpPr>
        <p:spPr>
          <a:xfrm>
            <a:off x="1828800" y="1066800"/>
            <a:ext cx="8947720" cy="5334000"/>
          </a:xfrm>
        </p:spPr>
        <p:txBody>
          <a:bodyPr/>
          <a:lstStyle/>
          <a:p>
            <a:pPr marL="0" indent="0">
              <a:lnSpc>
                <a:spcPct val="150000"/>
              </a:lnSpc>
              <a:spcBef>
                <a:spcPts val="0"/>
              </a:spcBef>
              <a:buNone/>
            </a:pPr>
            <a:r>
              <a:rPr lang="zh-CN" altLang="en-US" sz="2000" b="1" dirty="0">
                <a:latin typeface="宋体" pitchFamily="2" charset="-122"/>
                <a:ea typeface="宋体" pitchFamily="2" charset="-122"/>
              </a:rPr>
              <a:t>特征选择与提取的任务是找出一组对分类</a:t>
            </a:r>
            <a:r>
              <a:rPr lang="zh-CN" altLang="en-US" sz="2000" b="1" dirty="0">
                <a:solidFill>
                  <a:srgbClr val="FF0000"/>
                </a:solidFill>
                <a:latin typeface="宋体" pitchFamily="2" charset="-122"/>
                <a:ea typeface="宋体" pitchFamily="2" charset="-122"/>
              </a:rPr>
              <a:t>最好</a:t>
            </a:r>
            <a:r>
              <a:rPr lang="zh-CN" altLang="en-US" sz="2000" b="1" dirty="0">
                <a:latin typeface="宋体" pitchFamily="2" charset="-122"/>
                <a:ea typeface="宋体" pitchFamily="2" charset="-122"/>
              </a:rPr>
              <a:t>的特征    </a:t>
            </a:r>
            <a:endParaRPr lang="en-US" altLang="zh-CN" sz="2000" b="1" dirty="0">
              <a:latin typeface="宋体" pitchFamily="2" charset="-122"/>
              <a:ea typeface="宋体" pitchFamily="2" charset="-122"/>
            </a:endParaRPr>
          </a:p>
          <a:p>
            <a:pPr marL="0" indent="0">
              <a:lnSpc>
                <a:spcPct val="150000"/>
              </a:lnSpc>
              <a:spcBef>
                <a:spcPts val="0"/>
              </a:spcBef>
              <a:buNone/>
            </a:pPr>
            <a:r>
              <a:rPr lang="zh-CN" altLang="en-US" sz="2000" b="1" dirty="0">
                <a:solidFill>
                  <a:srgbClr val="0000FF"/>
                </a:solidFill>
                <a:latin typeface="宋体" pitchFamily="2" charset="-122"/>
                <a:ea typeface="宋体" pitchFamily="2" charset="-122"/>
              </a:rPr>
              <a:t>        评价准则</a:t>
            </a:r>
            <a:r>
              <a:rPr lang="en-US" altLang="zh-CN" sz="2000" b="1" dirty="0">
                <a:solidFill>
                  <a:srgbClr val="0000FF"/>
                </a:solidFill>
                <a:latin typeface="宋体" pitchFamily="2" charset="-122"/>
                <a:ea typeface="宋体" pitchFamily="2" charset="-122"/>
              </a:rPr>
              <a:t>(evaluation criterion)</a:t>
            </a:r>
            <a:endParaRPr lang="zh-CN" altLang="en-US" sz="2000" b="1" dirty="0">
              <a:solidFill>
                <a:srgbClr val="0000FF"/>
              </a:solidFill>
              <a:latin typeface="宋体" pitchFamily="2" charset="-122"/>
              <a:ea typeface="宋体" pitchFamily="2" charset="-122"/>
            </a:endParaRPr>
          </a:p>
          <a:p>
            <a:pPr marL="0" indent="0">
              <a:lnSpc>
                <a:spcPct val="150000"/>
              </a:lnSpc>
              <a:spcBef>
                <a:spcPts val="0"/>
              </a:spcBef>
              <a:buNone/>
            </a:pPr>
            <a:r>
              <a:rPr lang="zh-CN" altLang="en-US" sz="2000" b="1" dirty="0">
                <a:latin typeface="宋体" pitchFamily="2" charset="-122"/>
                <a:ea typeface="宋体" pitchFamily="2" charset="-122"/>
              </a:rPr>
              <a:t>概念：</a:t>
            </a:r>
          </a:p>
          <a:p>
            <a:pPr marL="0" indent="0">
              <a:lnSpc>
                <a:spcPct val="150000"/>
              </a:lnSpc>
              <a:spcBef>
                <a:spcPts val="0"/>
              </a:spcBef>
              <a:buNone/>
            </a:pPr>
            <a:r>
              <a:rPr lang="zh-CN" altLang="en-US" sz="2000" b="1" dirty="0">
                <a:latin typeface="宋体" pitchFamily="2" charset="-122"/>
                <a:ea typeface="宋体" pitchFamily="2" charset="-122"/>
              </a:rPr>
              <a:t>    数学上定义的用以衡量特征对分类的效果的准则</a:t>
            </a:r>
          </a:p>
          <a:p>
            <a:pPr marL="0" indent="0">
              <a:lnSpc>
                <a:spcPct val="150000"/>
              </a:lnSpc>
              <a:spcBef>
                <a:spcPts val="0"/>
              </a:spcBef>
              <a:buNone/>
            </a:pPr>
            <a:r>
              <a:rPr lang="zh-CN" altLang="en-US" sz="2000" b="1" dirty="0">
                <a:latin typeface="宋体" pitchFamily="2" charset="-122"/>
                <a:ea typeface="宋体" pitchFamily="2" charset="-122"/>
              </a:rPr>
              <a:t>    实际问题中需根据实际情况人为确定 </a:t>
            </a:r>
            <a:endParaRPr lang="en-US" altLang="zh-CN" sz="2000" b="1" dirty="0">
              <a:latin typeface="宋体" pitchFamily="2" charset="-122"/>
              <a:ea typeface="宋体" pitchFamily="2" charset="-122"/>
            </a:endParaRPr>
          </a:p>
          <a:p>
            <a:pPr marL="0" indent="0">
              <a:lnSpc>
                <a:spcPct val="150000"/>
              </a:lnSpc>
              <a:spcBef>
                <a:spcPts val="0"/>
              </a:spcBef>
              <a:buNone/>
            </a:pPr>
            <a:endParaRPr lang="zh-CN" altLang="en-US" sz="2000" b="1" dirty="0">
              <a:latin typeface="宋体" pitchFamily="2" charset="-122"/>
              <a:ea typeface="宋体" pitchFamily="2" charset="-122"/>
            </a:endParaRPr>
          </a:p>
          <a:p>
            <a:pPr>
              <a:lnSpc>
                <a:spcPct val="150000"/>
              </a:lnSpc>
              <a:spcBef>
                <a:spcPts val="0"/>
              </a:spcBef>
              <a:buFont typeface="Wingdings" pitchFamily="2" charset="2"/>
              <a:buChar char="l"/>
            </a:pPr>
            <a:r>
              <a:rPr lang="zh-CN" altLang="en-US" sz="2000" b="1" dirty="0">
                <a:solidFill>
                  <a:srgbClr val="0000FF"/>
                </a:solidFill>
                <a:latin typeface="宋体" pitchFamily="2" charset="-122"/>
                <a:ea typeface="宋体" pitchFamily="2" charset="-122"/>
              </a:rPr>
              <a:t>误识率</a:t>
            </a:r>
            <a:r>
              <a:rPr lang="en-US" altLang="zh-CN" sz="2000" dirty="0">
                <a:latin typeface="宋体" panose="02010600030101010101" pitchFamily="2" charset="-122"/>
                <a:ea typeface="宋体" panose="02010600030101010101" pitchFamily="2" charset="-122"/>
              </a:rPr>
              <a:t>(False Acceptance Rates ,FAR)</a:t>
            </a:r>
            <a:r>
              <a:rPr lang="zh-CN" altLang="en-US" sz="2000" b="1" dirty="0">
                <a:latin typeface="宋体" pitchFamily="2" charset="-122"/>
                <a:ea typeface="宋体" pitchFamily="2" charset="-122"/>
              </a:rPr>
              <a:t>判据：</a:t>
            </a:r>
          </a:p>
          <a:p>
            <a:pPr marL="0" indent="0">
              <a:lnSpc>
                <a:spcPct val="150000"/>
              </a:lnSpc>
              <a:spcBef>
                <a:spcPts val="0"/>
              </a:spcBef>
              <a:buNone/>
            </a:pPr>
            <a:r>
              <a:rPr lang="zh-CN" altLang="en-US" sz="2000" b="1" dirty="0">
                <a:latin typeface="宋体" pitchFamily="2" charset="-122"/>
                <a:ea typeface="宋体" pitchFamily="2" charset="-122"/>
              </a:rPr>
              <a:t>    理论上的目标，实际采用困难（密度未知，形式复杂，样本不充分，</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a:t>
            </a:r>
          </a:p>
          <a:p>
            <a:pPr>
              <a:lnSpc>
                <a:spcPct val="150000"/>
              </a:lnSpc>
              <a:spcBef>
                <a:spcPts val="0"/>
              </a:spcBef>
              <a:buFont typeface="Wingdings" pitchFamily="2" charset="2"/>
              <a:buChar char="l"/>
            </a:pPr>
            <a:r>
              <a:rPr lang="zh-CN" altLang="en-US" sz="2000" b="1" dirty="0">
                <a:solidFill>
                  <a:srgbClr val="0000FF"/>
                </a:solidFill>
                <a:latin typeface="宋体" pitchFamily="2" charset="-122"/>
                <a:ea typeface="宋体" pitchFamily="2" charset="-122"/>
              </a:rPr>
              <a:t>可分性判据</a:t>
            </a:r>
            <a:r>
              <a:rPr lang="en-US" altLang="zh-CN" sz="2000" b="1" dirty="0">
                <a:latin typeface="宋体" panose="02010600030101010101" pitchFamily="2" charset="-122"/>
                <a:ea typeface="宋体" panose="02010600030101010101" pitchFamily="2" charset="-122"/>
              </a:rPr>
              <a:t>(</a:t>
            </a:r>
            <a:r>
              <a:rPr lang="en-US" altLang="zh-CN" sz="2000" dirty="0" err="1">
                <a:latin typeface="宋体" panose="02010600030101010101" pitchFamily="2" charset="-122"/>
                <a:ea typeface="宋体" panose="02010600030101010101" pitchFamily="2" charset="-122"/>
              </a:rPr>
              <a:t>Separability</a:t>
            </a:r>
            <a:r>
              <a:rPr lang="en-US" altLang="zh-CN" sz="2000" dirty="0">
                <a:latin typeface="宋体" panose="02010600030101010101" pitchFamily="2" charset="-122"/>
                <a:ea typeface="宋体" panose="02010600030101010101" pitchFamily="2" charset="-122"/>
              </a:rPr>
              <a:t> Measures</a:t>
            </a:r>
            <a:r>
              <a:rPr lang="en-US" altLang="zh-CN" sz="2000" b="1" dirty="0">
                <a:latin typeface="宋体" pitchFamily="2" charset="-122"/>
                <a:ea typeface="宋体" pitchFamily="2" charset="-122"/>
              </a:rPr>
              <a:t>)</a:t>
            </a:r>
            <a:r>
              <a:rPr lang="zh-CN" altLang="en-US" sz="2000" b="1" dirty="0">
                <a:latin typeface="宋体" pitchFamily="2" charset="-122"/>
                <a:ea typeface="宋体" pitchFamily="2" charset="-122"/>
              </a:rPr>
              <a:t>：实用的可计算的判据</a:t>
            </a:r>
          </a:p>
          <a:p>
            <a:pPr marL="0" indent="0">
              <a:buNone/>
            </a:pPr>
            <a:endParaRPr lang="zh-CN" altLang="en-US" sz="2400" dirty="0"/>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8</a:t>
            </a:fld>
            <a:endParaRPr lang="en-US" altLang="zh-CN" dirty="0"/>
          </a:p>
        </p:txBody>
      </p:sp>
      <p:sp>
        <p:nvSpPr>
          <p:cNvPr id="5" name="矩形 4"/>
          <p:cNvSpPr/>
          <p:nvPr/>
        </p:nvSpPr>
        <p:spPr>
          <a:xfrm>
            <a:off x="2495600" y="1628800"/>
            <a:ext cx="431528" cy="369332"/>
          </a:xfrm>
          <a:prstGeom prst="rect">
            <a:avLst/>
          </a:prstGeom>
        </p:spPr>
        <p:txBody>
          <a:bodyPr wrap="none">
            <a:spAutoFit/>
          </a:bodyPr>
          <a:lstStyle/>
          <a:p>
            <a:r>
              <a:rPr lang="en-US" altLang="zh-CN" dirty="0">
                <a:sym typeface="Wingdings"/>
              </a:rPr>
              <a:t></a:t>
            </a:r>
            <a:endParaRPr lang="zh-CN" altLang="en-US" dirty="0"/>
          </a:p>
        </p:txBody>
      </p:sp>
    </p:spTree>
    <p:extLst>
      <p:ext uri="{BB962C8B-B14F-4D97-AF65-F5344CB8AC3E}">
        <p14:creationId xmlns:p14="http://schemas.microsoft.com/office/powerpoint/2010/main" val="1918324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50000"/>
              </a:lnSpc>
              <a:spcBef>
                <a:spcPts val="0"/>
              </a:spcBef>
              <a:buNone/>
            </a:pPr>
            <a:r>
              <a:rPr lang="zh-CN" altLang="en-US" sz="2000" b="1" dirty="0">
                <a:latin typeface="宋体" pitchFamily="2" charset="-122"/>
                <a:ea typeface="宋体" pitchFamily="2" charset="-122"/>
              </a:rPr>
              <a:t>希望：  ：两类的可分性判据</a:t>
            </a:r>
            <a:r>
              <a:rPr lang="en-US" altLang="zh-CN" sz="2000" b="1" dirty="0">
                <a:latin typeface="宋体" pitchFamily="2" charset="-122"/>
                <a:ea typeface="宋体" pitchFamily="2" charset="-122"/>
              </a:rPr>
              <a:t>(Two-Class </a:t>
            </a:r>
            <a:r>
              <a:rPr lang="en-US" altLang="zh-CN" sz="2000" b="1" dirty="0" err="1">
                <a:latin typeface="宋体" panose="02010600030101010101" pitchFamily="2" charset="-122"/>
                <a:ea typeface="宋体" panose="02010600030101010101" pitchFamily="2" charset="-122"/>
              </a:rPr>
              <a:t>Separability</a:t>
            </a:r>
            <a:r>
              <a:rPr lang="en-US" altLang="zh-CN" sz="2000" b="1" dirty="0">
                <a:latin typeface="宋体" pitchFamily="2" charset="-122"/>
                <a:ea typeface="宋体" pitchFamily="2" charset="-122"/>
              </a:rPr>
              <a:t> Measures)</a:t>
            </a:r>
            <a:endParaRPr lang="zh-CN" altLang="en-US" sz="2000" b="1" dirty="0">
              <a:latin typeface="宋体" pitchFamily="2" charset="-122"/>
              <a:ea typeface="宋体" pitchFamily="2" charset="-122"/>
            </a:endParaRPr>
          </a:p>
          <a:p>
            <a:pPr marL="0" indent="0">
              <a:lnSpc>
                <a:spcPct val="200000"/>
              </a:lnSpc>
              <a:spcBef>
                <a:spcPts val="0"/>
              </a:spcBef>
              <a:buNone/>
            </a:pPr>
            <a:r>
              <a:rPr lang="en-US" altLang="zh-CN" sz="2000" b="1" dirty="0">
                <a:latin typeface="宋体" pitchFamily="2" charset="-122"/>
                <a:ea typeface="宋体" pitchFamily="2" charset="-122"/>
              </a:rPr>
              <a:t>1. </a:t>
            </a:r>
            <a:r>
              <a:rPr lang="zh-CN" altLang="en-US" sz="2000" b="1" dirty="0">
                <a:latin typeface="宋体" pitchFamily="2" charset="-122"/>
                <a:ea typeface="宋体" pitchFamily="2" charset="-122"/>
              </a:rPr>
              <a:t>与错误率有</a:t>
            </a:r>
            <a:r>
              <a:rPr lang="zh-CN" altLang="en-US" sz="2000" b="1" dirty="0">
                <a:solidFill>
                  <a:srgbClr val="FF0000"/>
                </a:solidFill>
                <a:latin typeface="宋体" pitchFamily="2" charset="-122"/>
                <a:ea typeface="宋体" pitchFamily="2" charset="-122"/>
              </a:rPr>
              <a:t>单调</a:t>
            </a:r>
            <a:r>
              <a:rPr lang="zh-CN" altLang="en-US" sz="2000" b="1" dirty="0">
                <a:latin typeface="宋体" pitchFamily="2" charset="-122"/>
                <a:ea typeface="宋体" pitchFamily="2" charset="-122"/>
              </a:rPr>
              <a:t>关系</a:t>
            </a:r>
            <a:r>
              <a:rPr lang="en-US" altLang="zh-CN" sz="2000" b="1" dirty="0">
                <a:latin typeface="宋体" panose="02010600030101010101" pitchFamily="2" charset="-122"/>
                <a:ea typeface="宋体" panose="02010600030101010101" pitchFamily="2" charset="-122"/>
              </a:rPr>
              <a:t>(Monotonic Relationship)</a:t>
            </a:r>
            <a:r>
              <a:rPr lang="zh-CN" altLang="en-US" sz="2000" b="1" dirty="0">
                <a:latin typeface="宋体" pitchFamily="2" charset="-122"/>
                <a:ea typeface="宋体" pitchFamily="2" charset="-122"/>
              </a:rPr>
              <a:t>，    </a:t>
            </a:r>
          </a:p>
          <a:p>
            <a:pPr marL="0" indent="0">
              <a:lnSpc>
                <a:spcPct val="200000"/>
              </a:lnSpc>
              <a:spcBef>
                <a:spcPts val="0"/>
              </a:spcBef>
              <a:buNone/>
            </a:pPr>
            <a:r>
              <a:rPr lang="en-US" altLang="zh-CN" sz="2000" b="1" dirty="0">
                <a:latin typeface="宋体" pitchFamily="2" charset="-122"/>
                <a:ea typeface="宋体" pitchFamily="2" charset="-122"/>
              </a:rPr>
              <a:t>2. </a:t>
            </a:r>
            <a:r>
              <a:rPr lang="zh-CN" altLang="en-US" sz="2000" b="1" dirty="0">
                <a:latin typeface="宋体" panose="02010600030101010101" pitchFamily="2" charset="-122"/>
                <a:ea typeface="宋体" panose="02010600030101010101" pitchFamily="2" charset="-122"/>
              </a:rPr>
              <a:t>判据具有“</a:t>
            </a:r>
            <a:r>
              <a:rPr lang="zh-CN" altLang="en-US" sz="2000" b="1" dirty="0">
                <a:solidFill>
                  <a:srgbClr val="FF0000"/>
                </a:solidFill>
                <a:latin typeface="宋体" panose="02010600030101010101" pitchFamily="2" charset="-122"/>
                <a:ea typeface="宋体" panose="02010600030101010101" pitchFamily="2" charset="-122"/>
              </a:rPr>
              <a:t>距离</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(Distance)</a:t>
            </a:r>
            <a:r>
              <a:rPr lang="zh-CN" altLang="en-US" sz="2000" b="1" dirty="0">
                <a:latin typeface="宋体" panose="02010600030101010101" pitchFamily="2" charset="-122"/>
                <a:ea typeface="宋体" panose="02010600030101010101" pitchFamily="2" charset="-122"/>
              </a:rPr>
              <a:t>的某些特性</a:t>
            </a:r>
            <a:r>
              <a:rPr lang="zh-CN" altLang="en-US" sz="2000" dirty="0" smtClean="0">
                <a:latin typeface="黑体" pitchFamily="2" charset="-122"/>
                <a:ea typeface="黑体" pitchFamily="2" charset="-122"/>
              </a:rPr>
              <a:t>。 </a:t>
            </a:r>
            <a:r>
              <a:rPr lang="en-US" altLang="zh-CN" sz="2000" b="1" dirty="0" smtClean="0">
                <a:latin typeface="宋体" pitchFamily="2" charset="-122"/>
                <a:ea typeface="宋体" pitchFamily="2" charset="-122"/>
              </a:rPr>
              <a:t>      </a:t>
            </a:r>
            <a:r>
              <a:rPr lang="zh-CN" altLang="en-US" sz="2000" b="1" dirty="0">
                <a:latin typeface="宋体" pitchFamily="2" charset="-122"/>
                <a:ea typeface="宋体" pitchFamily="2" charset="-122"/>
              </a:rPr>
              <a:t>，       ， </a:t>
            </a:r>
          </a:p>
          <a:p>
            <a:pPr marL="0" indent="0">
              <a:lnSpc>
                <a:spcPct val="200000"/>
              </a:lnSpc>
              <a:spcBef>
                <a:spcPts val="0"/>
              </a:spcBef>
              <a:buNone/>
            </a:pPr>
            <a:r>
              <a:rPr lang="en-US" altLang="zh-CN" sz="2000" b="1" dirty="0">
                <a:latin typeface="宋体" pitchFamily="2" charset="-122"/>
                <a:ea typeface="宋体" pitchFamily="2" charset="-122"/>
              </a:rPr>
              <a:t>3. </a:t>
            </a:r>
            <a:r>
              <a:rPr lang="zh-CN" altLang="en-US" sz="2000" b="1" dirty="0">
                <a:latin typeface="宋体" pitchFamily="2" charset="-122"/>
                <a:ea typeface="宋体" pitchFamily="2" charset="-122"/>
              </a:rPr>
              <a:t>对独立的特征有</a:t>
            </a:r>
            <a:r>
              <a:rPr lang="zh-CN" altLang="en-US" sz="2000" b="1" dirty="0">
                <a:solidFill>
                  <a:srgbClr val="FF0000"/>
                </a:solidFill>
                <a:latin typeface="宋体" pitchFamily="2" charset="-122"/>
                <a:ea typeface="宋体" pitchFamily="2" charset="-122"/>
              </a:rPr>
              <a:t>可加性</a:t>
            </a:r>
            <a:r>
              <a:rPr lang="en-US" altLang="zh-CN" sz="2000" b="1" dirty="0">
                <a:latin typeface="宋体" pitchFamily="2" charset="-122"/>
                <a:ea typeface="宋体" pitchFamily="2" charset="-122"/>
              </a:rPr>
              <a:t>(Additivity)</a:t>
            </a:r>
            <a:r>
              <a:rPr lang="zh-CN" altLang="en-US" sz="2000" b="1" dirty="0">
                <a:latin typeface="宋体" pitchFamily="2" charset="-122"/>
                <a:ea typeface="宋体" pitchFamily="2" charset="-122"/>
              </a:rPr>
              <a:t>。</a:t>
            </a:r>
            <a:endParaRPr lang="en-US" altLang="zh-CN" sz="2000" b="1" dirty="0">
              <a:latin typeface="宋体" pitchFamily="2" charset="-122"/>
              <a:ea typeface="宋体" pitchFamily="2" charset="-122"/>
            </a:endParaRPr>
          </a:p>
          <a:p>
            <a:pPr marL="0" indent="0">
              <a:lnSpc>
                <a:spcPct val="200000"/>
              </a:lnSpc>
              <a:spcBef>
                <a:spcPts val="0"/>
              </a:spcBef>
              <a:buNone/>
            </a:pPr>
            <a:r>
              <a:rPr lang="en-US" altLang="zh-CN" sz="2000" b="1" dirty="0">
                <a:latin typeface="宋体" pitchFamily="2" charset="-122"/>
                <a:ea typeface="宋体" pitchFamily="2" charset="-122"/>
              </a:rPr>
              <a:t>    </a:t>
            </a:r>
          </a:p>
          <a:p>
            <a:pPr marL="0" indent="0">
              <a:lnSpc>
                <a:spcPct val="150000"/>
              </a:lnSpc>
              <a:spcBef>
                <a:spcPts val="0"/>
              </a:spcBef>
              <a:buNone/>
            </a:pPr>
            <a:endParaRPr lang="en-US" altLang="zh-CN" sz="2000" b="1" dirty="0">
              <a:latin typeface="宋体" pitchFamily="2" charset="-122"/>
              <a:ea typeface="宋体" pitchFamily="2" charset="-122"/>
            </a:endParaRPr>
          </a:p>
          <a:p>
            <a:pPr marL="0" indent="0">
              <a:lnSpc>
                <a:spcPct val="150000"/>
              </a:lnSpc>
              <a:spcBef>
                <a:spcPts val="0"/>
              </a:spcBef>
              <a:buNone/>
            </a:pPr>
            <a:endParaRPr lang="en-US" altLang="zh-CN" sz="2000" b="1" dirty="0">
              <a:latin typeface="宋体" pitchFamily="2" charset="-122"/>
              <a:ea typeface="宋体" pitchFamily="2" charset="-122"/>
            </a:endParaRPr>
          </a:p>
          <a:p>
            <a:pPr marL="0" indent="0">
              <a:lnSpc>
                <a:spcPct val="150000"/>
              </a:lnSpc>
              <a:spcBef>
                <a:spcPts val="0"/>
              </a:spcBef>
              <a:buNone/>
            </a:pPr>
            <a:r>
              <a:rPr lang="en-US" altLang="zh-CN" sz="2000" b="1" dirty="0">
                <a:latin typeface="宋体" pitchFamily="2" charset="-122"/>
                <a:ea typeface="宋体" pitchFamily="2" charset="-122"/>
              </a:rPr>
              <a:t>4. </a:t>
            </a:r>
            <a:r>
              <a:rPr lang="zh-CN" altLang="en-US" sz="2000" b="1" dirty="0">
                <a:latin typeface="宋体" pitchFamily="2" charset="-122"/>
                <a:ea typeface="宋体" pitchFamily="2" charset="-122"/>
              </a:rPr>
              <a:t>增加特征时判据</a:t>
            </a:r>
            <a:r>
              <a:rPr lang="zh-CN" altLang="en-US" sz="2000" b="1" dirty="0">
                <a:solidFill>
                  <a:srgbClr val="FF0000"/>
                </a:solidFill>
                <a:latin typeface="宋体" pitchFamily="2" charset="-122"/>
                <a:ea typeface="宋体" pitchFamily="2" charset="-122"/>
              </a:rPr>
              <a:t>不减小。</a:t>
            </a:r>
          </a:p>
          <a:p>
            <a:pPr marL="0" indent="0">
              <a:lnSpc>
                <a:spcPct val="150000"/>
              </a:lnSpc>
              <a:spcBef>
                <a:spcPts val="0"/>
              </a:spcBef>
              <a:buNone/>
            </a:pPr>
            <a:endParaRPr lang="zh-CN" altLang="en-US" sz="2000" b="1" dirty="0">
              <a:latin typeface="宋体" pitchFamily="2" charset="-122"/>
              <a:ea typeface="宋体" pitchFamily="2" charset="-122"/>
            </a:endParaRPr>
          </a:p>
        </p:txBody>
      </p:sp>
      <p:sp>
        <p:nvSpPr>
          <p:cNvPr id="4" name="灯片编号占位符 3"/>
          <p:cNvSpPr>
            <a:spLocks noGrp="1"/>
          </p:cNvSpPr>
          <p:nvPr>
            <p:ph type="sldNum" sz="quarter" idx="11"/>
          </p:nvPr>
        </p:nvSpPr>
        <p:spPr/>
        <p:txBody>
          <a:bodyPr/>
          <a:lstStyle/>
          <a:p>
            <a:pPr>
              <a:defRPr/>
            </a:pPr>
            <a:fld id="{31E287EE-1289-4991-82CE-EFE584F53F4F}" type="slidenum">
              <a:rPr lang="en-US" altLang="zh-CN" smtClean="0"/>
              <a:pPr>
                <a:defRPr/>
              </a:pPr>
              <a:t>9</a:t>
            </a:fld>
            <a:endParaRPr lang="en-US" altLang="zh-CN" dirty="0"/>
          </a:p>
        </p:txBody>
      </p:sp>
      <p:pic>
        <p:nvPicPr>
          <p:cNvPr id="378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448" y="1124744"/>
            <a:ext cx="39769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1744" y="1714949"/>
            <a:ext cx="1619272" cy="489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18274" y="2371846"/>
            <a:ext cx="910637" cy="48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41104" y="2331880"/>
            <a:ext cx="940552" cy="484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01501" y="2346288"/>
            <a:ext cx="1074819" cy="48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8131" name="Object 3"/>
          <p:cNvGraphicFramePr>
            <a:graphicFrameLocks noChangeAspect="1"/>
          </p:cNvGraphicFramePr>
          <p:nvPr>
            <p:extLst>
              <p:ext uri="{D42A27DB-BD31-4B8C-83A1-F6EECF244321}">
                <p14:modId xmlns:p14="http://schemas.microsoft.com/office/powerpoint/2010/main" val="2112474860"/>
              </p:ext>
            </p:extLst>
          </p:nvPr>
        </p:nvGraphicFramePr>
        <p:xfrm>
          <a:off x="5283226" y="2829750"/>
          <a:ext cx="2986214" cy="720080"/>
        </p:xfrm>
        <a:graphic>
          <a:graphicData uri="http://schemas.openxmlformats.org/presentationml/2006/ole">
            <mc:AlternateContent xmlns:mc="http://schemas.openxmlformats.org/markup-compatibility/2006">
              <mc:Choice xmlns:v="urn:schemas-microsoft-com:vml" Requires="v">
                <p:oleObj spid="_x0000_s48399" name="Equation" r:id="rId8" imgW="1790700" imgH="431800" progId="Equation.DSMT4">
                  <p:embed/>
                </p:oleObj>
              </mc:Choice>
              <mc:Fallback>
                <p:oleObj name="Equation" r:id="rId8" imgW="1790700" imgH="431800" progId="Equation.DSMT4">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3226" y="2829750"/>
                        <a:ext cx="2986214"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 name="Group 21"/>
          <p:cNvGrpSpPr>
            <a:grpSpLocks/>
          </p:cNvGrpSpPr>
          <p:nvPr/>
        </p:nvGrpSpPr>
        <p:grpSpPr bwMode="auto">
          <a:xfrm>
            <a:off x="2279577" y="3608756"/>
            <a:ext cx="6535915" cy="935038"/>
            <a:chOff x="158" y="3294"/>
            <a:chExt cx="4141" cy="589"/>
          </a:xfrm>
        </p:grpSpPr>
        <p:sp>
          <p:nvSpPr>
            <p:cNvPr id="14" name="Rectangle 16"/>
            <p:cNvSpPr>
              <a:spLocks noChangeArrowheads="1"/>
            </p:cNvSpPr>
            <p:nvPr/>
          </p:nvSpPr>
          <p:spPr bwMode="auto">
            <a:xfrm>
              <a:off x="204" y="3331"/>
              <a:ext cx="791" cy="252"/>
            </a:xfrm>
            <a:prstGeom prst="rect">
              <a:avLst/>
            </a:prstGeom>
            <a:noFill/>
            <a:ln w="9525">
              <a:noFill/>
              <a:miter lim="800000"/>
              <a:headEnd/>
              <a:tailEnd/>
            </a:ln>
          </p:spPr>
          <p:txBody>
            <a:bodyPr anchor="ctr">
              <a:spAutoFit/>
            </a:bodyPr>
            <a:lstStyle/>
            <a:p>
              <a:r>
                <a:rPr lang="zh-CN" altLang="en-US" sz="2000" b="1" i="1" dirty="0">
                  <a:latin typeface="宋体" pitchFamily="2" charset="-122"/>
                  <a:ea typeface="宋体" pitchFamily="2" charset="-122"/>
                </a:rPr>
                <a:t>式中，</a:t>
              </a:r>
            </a:p>
          </p:txBody>
        </p:sp>
        <p:graphicFrame>
          <p:nvGraphicFramePr>
            <p:cNvPr id="15" name="Object 3"/>
            <p:cNvGraphicFramePr>
              <a:graphicFrameLocks noChangeAspect="1"/>
            </p:cNvGraphicFramePr>
            <p:nvPr/>
          </p:nvGraphicFramePr>
          <p:xfrm>
            <a:off x="794" y="3294"/>
            <a:ext cx="1067" cy="291"/>
          </p:xfrm>
          <a:graphic>
            <a:graphicData uri="http://schemas.openxmlformats.org/presentationml/2006/ole">
              <mc:AlternateContent xmlns:mc="http://schemas.openxmlformats.org/markup-compatibility/2006">
                <mc:Choice xmlns:v="urn:schemas-microsoft-com:vml" Requires="v">
                  <p:oleObj spid="_x0000_s48400" name="公式" r:id="rId10" imgW="736600" imgH="203200" progId="Equation.3">
                    <p:embed/>
                  </p:oleObj>
                </mc:Choice>
                <mc:Fallback>
                  <p:oleObj name="公式" r:id="rId10" imgW="736600" imgH="203200" progId="Equation.3">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4" y="3294"/>
                          <a:ext cx="1067" cy="2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7"/>
            <p:cNvSpPr>
              <a:spLocks noChangeArrowheads="1"/>
            </p:cNvSpPr>
            <p:nvPr/>
          </p:nvSpPr>
          <p:spPr bwMode="auto">
            <a:xfrm>
              <a:off x="1815" y="3313"/>
              <a:ext cx="2243" cy="252"/>
            </a:xfrm>
            <a:prstGeom prst="rect">
              <a:avLst/>
            </a:prstGeom>
            <a:noFill/>
            <a:ln w="9525">
              <a:noFill/>
              <a:miter lim="800000"/>
              <a:headEnd/>
              <a:tailEnd/>
            </a:ln>
          </p:spPr>
          <p:txBody>
            <a:bodyPr wrap="none" anchor="ctr">
              <a:spAutoFit/>
            </a:bodyPr>
            <a:lstStyle/>
            <a:p>
              <a:r>
                <a:rPr lang="zh-CN" altLang="en-US" sz="2000" b="1" i="1" dirty="0">
                  <a:latin typeface="宋体" pitchFamily="2" charset="-122"/>
                  <a:ea typeface="宋体" pitchFamily="2" charset="-122"/>
                </a:rPr>
                <a:t>是对不同种类特征的测量值，</a:t>
              </a:r>
            </a:p>
          </p:txBody>
        </p:sp>
        <p:graphicFrame>
          <p:nvGraphicFramePr>
            <p:cNvPr id="17" name="Object 4"/>
            <p:cNvGraphicFramePr>
              <a:graphicFrameLocks noChangeAspect="1"/>
            </p:cNvGraphicFramePr>
            <p:nvPr>
              <p:extLst>
                <p:ext uri="{D42A27DB-BD31-4B8C-83A1-F6EECF244321}">
                  <p14:modId xmlns:p14="http://schemas.microsoft.com/office/powerpoint/2010/main" val="343128183"/>
                </p:ext>
              </p:extLst>
            </p:nvPr>
          </p:nvGraphicFramePr>
          <p:xfrm>
            <a:off x="3934" y="3345"/>
            <a:ext cx="365" cy="246"/>
          </p:xfrm>
          <a:graphic>
            <a:graphicData uri="http://schemas.openxmlformats.org/presentationml/2006/ole">
              <mc:AlternateContent xmlns:mc="http://schemas.openxmlformats.org/markup-compatibility/2006">
                <mc:Choice xmlns:v="urn:schemas-microsoft-com:vml" Requires="v">
                  <p:oleObj spid="_x0000_s48401" name="公式" r:id="rId12" imgW="406224" imgH="228501" progId="Equation.3">
                    <p:embed/>
                  </p:oleObj>
                </mc:Choice>
                <mc:Fallback>
                  <p:oleObj name="公式" r:id="rId12" imgW="406224" imgH="228501" progId="Equation.3">
                    <p:embed/>
                    <p:pic>
                      <p:nvPicPr>
                        <p:cNvPr id="0"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34" y="3345"/>
                          <a:ext cx="365"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8"/>
            <p:cNvSpPr>
              <a:spLocks noChangeArrowheads="1"/>
            </p:cNvSpPr>
            <p:nvPr/>
          </p:nvSpPr>
          <p:spPr bwMode="auto">
            <a:xfrm>
              <a:off x="158" y="3631"/>
              <a:ext cx="4126" cy="252"/>
            </a:xfrm>
            <a:prstGeom prst="rect">
              <a:avLst/>
            </a:prstGeom>
            <a:noFill/>
            <a:ln w="9525">
              <a:noFill/>
              <a:miter lim="800000"/>
              <a:headEnd/>
              <a:tailEnd/>
            </a:ln>
          </p:spPr>
          <p:txBody>
            <a:bodyPr wrap="none" anchor="ctr">
              <a:spAutoFit/>
            </a:bodyPr>
            <a:lstStyle/>
            <a:p>
              <a:r>
                <a:rPr lang="zh-CN" altLang="en-US" sz="2000" b="1" i="1" dirty="0">
                  <a:latin typeface="宋体" pitchFamily="2" charset="-122"/>
                  <a:ea typeface="宋体" pitchFamily="2" charset="-122"/>
                </a:rPr>
                <a:t>使用括号中特征</a:t>
              </a:r>
              <a:r>
                <a:rPr lang="en-US" altLang="zh-CN" sz="2000" b="1" i="1" dirty="0">
                  <a:latin typeface="宋体" pitchFamily="2" charset="-122"/>
                  <a:ea typeface="宋体" pitchFamily="2" charset="-122"/>
                </a:rPr>
                <a:t>(</a:t>
              </a:r>
              <a:r>
                <a:rPr lang="zh-CN" altLang="en-US" sz="2000" b="1" i="1" dirty="0">
                  <a:latin typeface="宋体" pitchFamily="2" charset="-122"/>
                  <a:ea typeface="宋体" pitchFamily="2" charset="-122"/>
                </a:rPr>
                <a:t>组</a:t>
              </a:r>
              <a:r>
                <a:rPr lang="en-US" altLang="zh-CN" sz="2000" b="1" i="1" dirty="0">
                  <a:latin typeface="宋体" pitchFamily="2" charset="-122"/>
                  <a:ea typeface="宋体" pitchFamily="2" charset="-122"/>
                </a:rPr>
                <a:t>)</a:t>
              </a:r>
              <a:r>
                <a:rPr lang="zh-CN" altLang="en-US" sz="2000" b="1" i="1" dirty="0">
                  <a:latin typeface="宋体" pitchFamily="2" charset="-122"/>
                  <a:ea typeface="宋体" pitchFamily="2" charset="-122"/>
                </a:rPr>
                <a:t>时</a:t>
              </a:r>
              <a:r>
                <a:rPr lang="zh-CN" altLang="en-US" sz="2000" b="1" i="1" dirty="0">
                  <a:solidFill>
                    <a:srgbClr val="FF0000"/>
                  </a:solidFill>
                  <a:latin typeface="宋体" pitchFamily="2" charset="-122"/>
                  <a:ea typeface="宋体" pitchFamily="2" charset="-122"/>
                </a:rPr>
                <a:t>第</a:t>
              </a:r>
              <a:r>
                <a:rPr lang="en-US" altLang="zh-CN" sz="2000" b="1" i="1" dirty="0" err="1">
                  <a:solidFill>
                    <a:srgbClr val="FF0000"/>
                  </a:solidFill>
                  <a:latin typeface="宋体" pitchFamily="2" charset="-122"/>
                  <a:ea typeface="宋体" pitchFamily="2" charset="-122"/>
                </a:rPr>
                <a:t>i</a:t>
              </a:r>
              <a:r>
                <a:rPr lang="en-US" altLang="zh-CN" sz="2000" b="1" i="1" dirty="0">
                  <a:solidFill>
                    <a:srgbClr val="FF0000"/>
                  </a:solidFill>
                  <a:latin typeface="宋体" pitchFamily="2" charset="-122"/>
                  <a:ea typeface="宋体" pitchFamily="2" charset="-122"/>
                </a:rPr>
                <a:t> </a:t>
              </a:r>
              <a:r>
                <a:rPr lang="zh-CN" altLang="en-US" sz="2000" b="1" i="1" dirty="0">
                  <a:solidFill>
                    <a:srgbClr val="FF0000"/>
                  </a:solidFill>
                  <a:latin typeface="宋体" pitchFamily="2" charset="-122"/>
                  <a:ea typeface="宋体" pitchFamily="2" charset="-122"/>
                </a:rPr>
                <a:t>类</a:t>
              </a:r>
              <a:r>
                <a:rPr lang="zh-CN" altLang="en-US" sz="2000" b="1" i="1" dirty="0">
                  <a:latin typeface="宋体" pitchFamily="2" charset="-122"/>
                  <a:ea typeface="宋体" pitchFamily="2" charset="-122"/>
                </a:rPr>
                <a:t>与</a:t>
              </a:r>
              <a:r>
                <a:rPr lang="zh-CN" altLang="en-US" sz="2000" b="1" i="1" dirty="0">
                  <a:solidFill>
                    <a:srgbClr val="FF0000"/>
                  </a:solidFill>
                  <a:latin typeface="宋体" pitchFamily="2" charset="-122"/>
                  <a:ea typeface="宋体" pitchFamily="2" charset="-122"/>
                </a:rPr>
                <a:t>第</a:t>
              </a:r>
              <a:r>
                <a:rPr lang="en-US" altLang="zh-CN" sz="2000" b="1" i="1" dirty="0">
                  <a:solidFill>
                    <a:srgbClr val="FF0000"/>
                  </a:solidFill>
                  <a:latin typeface="宋体" pitchFamily="2" charset="-122"/>
                  <a:ea typeface="宋体" pitchFamily="2" charset="-122"/>
                </a:rPr>
                <a:t>j</a:t>
              </a:r>
              <a:r>
                <a:rPr lang="zh-CN" altLang="en-US" sz="2000" b="1" i="1" dirty="0">
                  <a:solidFill>
                    <a:srgbClr val="FF0000"/>
                  </a:solidFill>
                  <a:latin typeface="宋体" pitchFamily="2" charset="-122"/>
                  <a:ea typeface="宋体" pitchFamily="2" charset="-122"/>
                </a:rPr>
                <a:t>类</a:t>
              </a:r>
              <a:r>
                <a:rPr lang="zh-CN" altLang="en-US" sz="2000" b="1" i="1" dirty="0">
                  <a:latin typeface="宋体" pitchFamily="2" charset="-122"/>
                  <a:ea typeface="宋体" pitchFamily="2" charset="-122"/>
                </a:rPr>
                <a:t>可分性判据函数。</a:t>
              </a:r>
            </a:p>
          </p:txBody>
        </p:sp>
      </p:grpSp>
      <p:sp>
        <p:nvSpPr>
          <p:cNvPr id="19" name="矩形 18"/>
          <p:cNvSpPr/>
          <p:nvPr/>
        </p:nvSpPr>
        <p:spPr>
          <a:xfrm>
            <a:off x="8815492" y="3618862"/>
            <a:ext cx="700833" cy="400110"/>
          </a:xfrm>
          <a:prstGeom prst="rect">
            <a:avLst/>
          </a:prstGeom>
        </p:spPr>
        <p:txBody>
          <a:bodyPr wrap="none">
            <a:spAutoFit/>
          </a:bodyPr>
          <a:lstStyle/>
          <a:p>
            <a:r>
              <a:rPr lang="zh-CN" altLang="en-US" sz="2000" b="1" i="1" dirty="0">
                <a:latin typeface="宋体" pitchFamily="2" charset="-122"/>
                <a:ea typeface="宋体" pitchFamily="2" charset="-122"/>
              </a:rPr>
              <a:t>表示</a:t>
            </a:r>
            <a:endParaRPr lang="zh-CN" altLang="en-US" sz="2000" i="1" dirty="0"/>
          </a:p>
        </p:txBody>
      </p:sp>
      <p:graphicFrame>
        <p:nvGraphicFramePr>
          <p:cNvPr id="501788" name="Object 2"/>
          <p:cNvGraphicFramePr>
            <a:graphicFrameLocks noChangeAspect="1"/>
          </p:cNvGraphicFramePr>
          <p:nvPr>
            <p:extLst>
              <p:ext uri="{D42A27DB-BD31-4B8C-83A1-F6EECF244321}">
                <p14:modId xmlns:p14="http://schemas.microsoft.com/office/powerpoint/2010/main" val="3204125931"/>
              </p:ext>
            </p:extLst>
          </p:nvPr>
        </p:nvGraphicFramePr>
        <p:xfrm>
          <a:off x="3647728" y="4988200"/>
          <a:ext cx="4536505" cy="444868"/>
        </p:xfrm>
        <a:graphic>
          <a:graphicData uri="http://schemas.openxmlformats.org/presentationml/2006/ole">
            <mc:AlternateContent xmlns:mc="http://schemas.openxmlformats.org/markup-compatibility/2006">
              <mc:Choice xmlns:v="urn:schemas-microsoft-com:vml" Requires="v">
                <p:oleObj spid="_x0000_s48402" name="公式" r:id="rId14" imgW="2514600" imgH="228600" progId="Equation.3">
                  <p:embed/>
                </p:oleObj>
              </mc:Choice>
              <mc:Fallback>
                <p:oleObj name="公式" r:id="rId14" imgW="2514600" imgH="228600" progId="Equation.3">
                  <p:embed/>
                  <p:pic>
                    <p:nvPicPr>
                      <p:cNvPr id="0" name="Picture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47728" y="4988200"/>
                        <a:ext cx="4536505" cy="4448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标题 1"/>
          <p:cNvSpPr>
            <a:spLocks noGrp="1"/>
          </p:cNvSpPr>
          <p:nvPr>
            <p:ph type="title"/>
          </p:nvPr>
        </p:nvSpPr>
        <p:spPr>
          <a:xfrm>
            <a:off x="1828800" y="152401"/>
            <a:ext cx="9019728" cy="563563"/>
          </a:xfrm>
        </p:spPr>
        <p:txBody>
          <a:bodyPr/>
          <a:lstStyle/>
          <a:p>
            <a:r>
              <a:rPr lang="en-US" altLang="zh-CN" sz="2800" dirty="0" smtClean="0"/>
              <a:t>5.1</a:t>
            </a:r>
            <a:r>
              <a:rPr lang="zh-CN" altLang="en-US" sz="2800" dirty="0"/>
              <a:t>特征的评价准则</a:t>
            </a:r>
            <a:r>
              <a:rPr lang="en-US" altLang="zh-CN" sz="2800" i="1" dirty="0">
                <a:latin typeface="Bahnschrift SemiBold" panose="020B0502040204020203" pitchFamily="34" charset="0"/>
              </a:rPr>
              <a:t>(</a:t>
            </a:r>
            <a:r>
              <a:rPr lang="en-US" altLang="zh-CN" sz="2800" i="1" dirty="0">
                <a:latin typeface="Bahnschrift SemiBold" panose="020B0502040204020203" pitchFamily="34" charset="0"/>
                <a:ea typeface="宋体" panose="02010600030101010101" pitchFamily="2" charset="-122"/>
              </a:rPr>
              <a:t>Evaluation Criterion</a:t>
            </a:r>
            <a:r>
              <a:rPr lang="en-US" altLang="zh-CN" sz="2800" i="1" dirty="0">
                <a:latin typeface="Bahnschrift SemiBold" panose="020B0502040204020203" pitchFamily="34" charset="0"/>
              </a:rPr>
              <a:t>)</a:t>
            </a:r>
            <a:endParaRPr lang="zh-CN" altLang="en-US" sz="2800" i="1" dirty="0">
              <a:latin typeface="Bahnschrift SemiBold" panose="020B0502040204020203" pitchFamily="34" charset="0"/>
            </a:endParaRPr>
          </a:p>
        </p:txBody>
      </p:sp>
    </p:spTree>
    <p:extLst>
      <p:ext uri="{BB962C8B-B14F-4D97-AF65-F5344CB8AC3E}">
        <p14:creationId xmlns:p14="http://schemas.microsoft.com/office/powerpoint/2010/main" val="22263120"/>
      </p:ext>
    </p:extLst>
  </p:cSld>
  <p:clrMapOvr>
    <a:masterClrMapping/>
  </p:clrMapOvr>
  <p:timing>
    <p:tnLst>
      <p:par>
        <p:cTn id="1" dur="indefinite" restart="never" nodeType="tmRoot"/>
      </p:par>
    </p:tnLst>
  </p:timing>
</p:sld>
</file>

<file path=ppt/theme/theme1.xml><?xml version="1.0" encoding="utf-8"?>
<a:theme xmlns:a="http://schemas.openxmlformats.org/drawingml/2006/main" name="589tgp_health_light">
  <a:themeElements>
    <a:clrScheme name="s2 1">
      <a:dk1>
        <a:srgbClr val="000000"/>
      </a:dk1>
      <a:lt1>
        <a:srgbClr val="FFFFFF"/>
      </a:lt1>
      <a:dk2>
        <a:srgbClr val="5EB2B6"/>
      </a:dk2>
      <a:lt2>
        <a:srgbClr val="DED9CC"/>
      </a:lt2>
      <a:accent1>
        <a:srgbClr val="9FD56D"/>
      </a:accent1>
      <a:accent2>
        <a:srgbClr val="F4BC72"/>
      </a:accent2>
      <a:accent3>
        <a:srgbClr val="FFFFFF"/>
      </a:accent3>
      <a:accent4>
        <a:srgbClr val="000000"/>
      </a:accent4>
      <a:accent5>
        <a:srgbClr val="CDE7BA"/>
      </a:accent5>
      <a:accent6>
        <a:srgbClr val="DDAA67"/>
      </a:accent6>
      <a:hlink>
        <a:srgbClr val="F18FAB"/>
      </a:hlink>
      <a:folHlink>
        <a:srgbClr val="84A3E8"/>
      </a:folHlink>
    </a:clrScheme>
    <a:fontScheme name="s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none">
        <a:spAutoFit/>
      </a:bodyPr>
      <a:lstStyle>
        <a:defPPr>
          <a:defRPr sz="2400" kern="100" dirty="0" smtClean="0">
            <a:ea typeface="宋体"/>
            <a:cs typeface="Times New Roman"/>
          </a:defRPr>
        </a:defPPr>
      </a:lstStyle>
    </a:spDef>
    <a:lnDef>
      <a:spPr>
        <a:ln>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400" dirty="0" smtClean="0"/>
        </a:defPPr>
      </a:lstStyle>
    </a:txDef>
  </a:objectDefaults>
  <a:extraClrSchemeLst>
    <a:extraClrScheme>
      <a:clrScheme name="s2 1">
        <a:dk1>
          <a:srgbClr val="000000"/>
        </a:dk1>
        <a:lt1>
          <a:srgbClr val="FFFFFF"/>
        </a:lt1>
        <a:dk2>
          <a:srgbClr val="5EB2B6"/>
        </a:dk2>
        <a:lt2>
          <a:srgbClr val="DED9CC"/>
        </a:lt2>
        <a:accent1>
          <a:srgbClr val="9FD56D"/>
        </a:accent1>
        <a:accent2>
          <a:srgbClr val="F4BC72"/>
        </a:accent2>
        <a:accent3>
          <a:srgbClr val="FFFFFF"/>
        </a:accent3>
        <a:accent4>
          <a:srgbClr val="000000"/>
        </a:accent4>
        <a:accent5>
          <a:srgbClr val="CDE7BA"/>
        </a:accent5>
        <a:accent6>
          <a:srgbClr val="DDAA67"/>
        </a:accent6>
        <a:hlink>
          <a:srgbClr val="F18FAB"/>
        </a:hlink>
        <a:folHlink>
          <a:srgbClr val="84A3E8"/>
        </a:folHlink>
      </a:clrScheme>
      <a:clrMap bg1="lt1" tx1="dk1" bg2="lt2" tx2="dk2" accent1="accent1" accent2="accent2" accent3="accent3" accent4="accent4" accent5="accent5" accent6="accent6" hlink="hlink" folHlink="folHlink"/>
    </a:extraClrScheme>
    <a:extraClrScheme>
      <a:clrScheme name="s2 2">
        <a:dk1>
          <a:srgbClr val="000000"/>
        </a:dk1>
        <a:lt1>
          <a:srgbClr val="FFFFFF"/>
        </a:lt1>
        <a:dk2>
          <a:srgbClr val="EA9148"/>
        </a:dk2>
        <a:lt2>
          <a:srgbClr val="DED9CC"/>
        </a:lt2>
        <a:accent1>
          <a:srgbClr val="E878C8"/>
        </a:accent1>
        <a:accent2>
          <a:srgbClr val="7DD7E9"/>
        </a:accent2>
        <a:accent3>
          <a:srgbClr val="FFFFFF"/>
        </a:accent3>
        <a:accent4>
          <a:srgbClr val="000000"/>
        </a:accent4>
        <a:accent5>
          <a:srgbClr val="F2BEE0"/>
        </a:accent5>
        <a:accent6>
          <a:srgbClr val="71C3D3"/>
        </a:accent6>
        <a:hlink>
          <a:srgbClr val="98E8B3"/>
        </a:hlink>
        <a:folHlink>
          <a:srgbClr val="E6C686"/>
        </a:folHlink>
      </a:clrScheme>
      <a:clrMap bg1="lt1" tx1="dk1" bg2="lt2" tx2="dk2" accent1="accent1" accent2="accent2" accent3="accent3" accent4="accent4" accent5="accent5" accent6="accent6" hlink="hlink" folHlink="folHlink"/>
    </a:extraClrScheme>
    <a:extraClrScheme>
      <a:clrScheme name="s2 3">
        <a:dk1>
          <a:srgbClr val="000000"/>
        </a:dk1>
        <a:lt1>
          <a:srgbClr val="FFFFFF"/>
        </a:lt1>
        <a:dk2>
          <a:srgbClr val="C889CD"/>
        </a:dk2>
        <a:lt2>
          <a:srgbClr val="DED9CC"/>
        </a:lt2>
        <a:accent1>
          <a:srgbClr val="72AFD8"/>
        </a:accent1>
        <a:accent2>
          <a:srgbClr val="80CAB1"/>
        </a:accent2>
        <a:accent3>
          <a:srgbClr val="FFFFFF"/>
        </a:accent3>
        <a:accent4>
          <a:srgbClr val="000000"/>
        </a:accent4>
        <a:accent5>
          <a:srgbClr val="BCD4E9"/>
        </a:accent5>
        <a:accent6>
          <a:srgbClr val="73B7A0"/>
        </a:accent6>
        <a:hlink>
          <a:srgbClr val="E1995D"/>
        </a:hlink>
        <a:folHlink>
          <a:srgbClr val="E5879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589tgp_health_light</Template>
  <TotalTime>11690</TotalTime>
  <Words>5821</Words>
  <Application>Microsoft Office PowerPoint</Application>
  <PresentationFormat>宽屏</PresentationFormat>
  <Paragraphs>698</Paragraphs>
  <Slides>67</Slides>
  <Notes>26</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6</vt:i4>
      </vt:variant>
      <vt:variant>
        <vt:lpstr>幻灯片标题</vt:lpstr>
      </vt:variant>
      <vt:variant>
        <vt:i4>67</vt:i4>
      </vt:variant>
    </vt:vector>
  </HeadingPairs>
  <TitlesOfParts>
    <vt:vector size="91" baseType="lpstr">
      <vt:lpstr>-apple-system</vt:lpstr>
      <vt:lpstr>MathJax_Main</vt:lpstr>
      <vt:lpstr>MathJax_Math-italic</vt:lpstr>
      <vt:lpstr>PingFang SC</vt:lpstr>
      <vt:lpstr>方正姚体</vt:lpstr>
      <vt:lpstr>仿宋_GB2312</vt:lpstr>
      <vt:lpstr>黑体</vt:lpstr>
      <vt:lpstr>楷体_GB2312</vt:lpstr>
      <vt:lpstr>宋体</vt:lpstr>
      <vt:lpstr>Arial</vt:lpstr>
      <vt:lpstr>Bahnschrift Condensed</vt:lpstr>
      <vt:lpstr>Bahnschrift SemiBold</vt:lpstr>
      <vt:lpstr>Calibri</vt:lpstr>
      <vt:lpstr>Courier New</vt:lpstr>
      <vt:lpstr>Symbol</vt:lpstr>
      <vt:lpstr>Times New Roman</vt:lpstr>
      <vt:lpstr>Wingdings</vt:lpstr>
      <vt:lpstr>589tgp_health_light</vt:lpstr>
      <vt:lpstr>位图图像</vt:lpstr>
      <vt:lpstr>Equation</vt:lpstr>
      <vt:lpstr>公式</vt:lpstr>
      <vt:lpstr>Microsoft Equation 3.0</vt:lpstr>
      <vt:lpstr>Visio</vt:lpstr>
      <vt:lpstr>MathType 6.0 Equation</vt:lpstr>
      <vt:lpstr>PowerPoint 演示文稿</vt:lpstr>
      <vt:lpstr>第五章　特征选择（Feature Selection）</vt:lpstr>
      <vt:lpstr>引言Introduction</vt:lpstr>
      <vt:lpstr>引言Introduction</vt:lpstr>
      <vt:lpstr>引言Introduction</vt:lpstr>
      <vt:lpstr>引言Introduction</vt:lpstr>
      <vt:lpstr>引言Introduction</vt:lpstr>
      <vt:lpstr>5.1特征的评价准则(Evaluation Criterion)</vt:lpstr>
      <vt:lpstr>5.1特征的评价准则(Evaluation Criterion)</vt:lpstr>
      <vt:lpstr>5.1.1 基于类内(within−class)类间(between−class)              距离的可分性判据</vt:lpstr>
      <vt:lpstr>5.1.1 基于类内(within−class)类间(between−class)              距离的可分性判据</vt:lpstr>
      <vt:lpstr>5.1.2 基于概率分布(Probability Distribution)              的可分性判据</vt:lpstr>
      <vt:lpstr>5.1.2 基于概率分布(Probability Distribution)              的可分性判据</vt:lpstr>
      <vt:lpstr>5.1.2 基于概率分布(Probability Distribution)              的可分性判据</vt:lpstr>
      <vt:lpstr>5.1.2 基于概率分布(Probability Distribution)              的可分性判据</vt:lpstr>
      <vt:lpstr>大盖小问题 </vt:lpstr>
      <vt:lpstr>5.1.2 基于概率分布(Probability Distribution)              的可分性判据</vt:lpstr>
      <vt:lpstr>5.1.3 基于熵(Entropy)的可分性判据</vt:lpstr>
      <vt:lpstr>5.1.3 基于熵(Entropy)的可分性判据</vt:lpstr>
      <vt:lpstr>5.1.3 基于熵(Entropy)的可分性判据</vt:lpstr>
      <vt:lpstr>5.1.4 用统计检验(statistical test)        作为可分性判据 </vt:lpstr>
      <vt:lpstr>5.1.4 用统计检验(statistical test)        作为可分性判据 </vt:lpstr>
      <vt:lpstr>PowerPoint 演示文稿</vt:lpstr>
      <vt:lpstr>5.1.4 用统计检验(statistical test)        作为可分性判据 </vt:lpstr>
      <vt:lpstr>5.2 特征选择的最优搜索方法(Optimal search method)</vt:lpstr>
      <vt:lpstr>5.2 特征选择的最优搜索方法(Optimal search method)</vt:lpstr>
      <vt:lpstr>5.2 特征选择的最优搜索方法(Optimal search method)</vt:lpstr>
      <vt:lpstr>5.2 特征选择的最优搜索方法(Optimal search method)</vt:lpstr>
      <vt:lpstr>5.2 特征选择的最优搜索方法</vt:lpstr>
      <vt:lpstr>5.2 特征选择的最优搜索方法</vt:lpstr>
      <vt:lpstr>5.2 特征选择的最优搜索方法</vt:lpstr>
      <vt:lpstr>5.2 特征选择的最优搜索方法</vt:lpstr>
      <vt:lpstr>5.2 特征选择的最优搜索方法</vt:lpstr>
      <vt:lpstr>5.2 特征选择的最优搜索方法</vt:lpstr>
      <vt:lpstr>5.2 特征选择的最优搜索方法</vt:lpstr>
      <vt:lpstr>5.2 特征选择的最优搜索方法</vt:lpstr>
      <vt:lpstr>5.2 特征选择的最优搜索方法</vt:lpstr>
      <vt:lpstr>5.2 特征选择的最优搜索方法</vt:lpstr>
      <vt:lpstr>5.2 特征选择的最优搜索方法</vt:lpstr>
      <vt:lpstr>5.2 特征选择的最优搜索方法</vt:lpstr>
      <vt:lpstr>5.2 特征选择的最优搜索方法</vt:lpstr>
      <vt:lpstr>5.2 特征选择的最优搜索方法</vt:lpstr>
      <vt:lpstr>5.2 特征选择的最优搜索方法</vt:lpstr>
      <vt:lpstr>5.2 特征选择的最优搜索方法</vt:lpstr>
      <vt:lpstr>5.2 特征选择的最优搜索方法</vt:lpstr>
      <vt:lpstr>5.2 特征选择的最优搜索方法</vt:lpstr>
      <vt:lpstr>5.3 非最优搜索方法(Heuristic启发式搜索)</vt:lpstr>
      <vt:lpstr>5.3 非最优搜索方法(Heuristic启发式搜索)</vt:lpstr>
      <vt:lpstr>5.3 非最优搜索方法(Heuristic启发式搜索)</vt:lpstr>
      <vt:lpstr>5.4 特征选择的遗传算法(Genetic Algorithm)</vt:lpstr>
      <vt:lpstr>5.4 特征选择的遗传算法(Genetic Algorithm)</vt:lpstr>
      <vt:lpstr>5.4 特征选择的遗传算法(Genetic Algorithm)</vt:lpstr>
      <vt:lpstr>5.4 特征选择的遗传算法(Genetic Algorithm)</vt:lpstr>
      <vt:lpstr>5.4 特征选择的遗传算法(Genetic Algorithm)</vt:lpstr>
      <vt:lpstr>5.4 特征选择的遗传算法(Genetic Algorithm)</vt:lpstr>
      <vt:lpstr>5.4 特征选择的遗传算法(Genetic Algorithm)</vt:lpstr>
      <vt:lpstr>5.4 特征选择的遗传算法(Genetic Algorithm)</vt:lpstr>
      <vt:lpstr>5.4 特征选择的遗传算法(Genetic Algorithm)</vt:lpstr>
      <vt:lpstr>5.5 以分类性能为准则的特征选择方法     （Wrapper方法） </vt:lpstr>
      <vt:lpstr>5.5 以分类性能为准则的特征选择方法     （Wrapper方法） </vt:lpstr>
      <vt:lpstr>5.5 以分类性能为准则的特征选择方法     （Wrapper方法） </vt:lpstr>
      <vt:lpstr>5.5 以分类性能为准则的特征选择方法     （Wrapper方法） </vt:lpstr>
      <vt:lpstr>5.5 以分类性能为准则的特征选择方法     （Wrapper方法） </vt:lpstr>
      <vt:lpstr>5.5 以分类性能为准则的特征选择方法     （Wrapper方法） </vt:lpstr>
      <vt:lpstr>5.5 以分类性能为准则的特征选择方法     （Wrapper方法） </vt:lpstr>
      <vt:lpstr>5.5 以分类性能为准则的特征选择方法     （Wrapper方法） </vt:lpstr>
      <vt:lpstr>5.5 以分类性能为准则的特征选择方法     （Wrapper方法） </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Yan-Wu Wang</dc:creator>
  <cp:lastModifiedBy>by6040130@163.com</cp:lastModifiedBy>
  <cp:revision>557</cp:revision>
  <cp:lastPrinted>2021-04-14T03:30:53Z</cp:lastPrinted>
  <dcterms:created xsi:type="dcterms:W3CDTF">2013-04-13T01:42:00Z</dcterms:created>
  <dcterms:modified xsi:type="dcterms:W3CDTF">2022-10-18T02:48:36Z</dcterms:modified>
</cp:coreProperties>
</file>