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79" r:id="rId2"/>
    <p:sldId id="335" r:id="rId3"/>
    <p:sldId id="367" r:id="rId4"/>
    <p:sldId id="419" r:id="rId5"/>
    <p:sldId id="420" r:id="rId6"/>
    <p:sldId id="497" r:id="rId7"/>
    <p:sldId id="498" r:id="rId8"/>
    <p:sldId id="430" r:id="rId9"/>
    <p:sldId id="483" r:id="rId10"/>
    <p:sldId id="424" r:id="rId11"/>
    <p:sldId id="425" r:id="rId12"/>
    <p:sldId id="426" r:id="rId13"/>
    <p:sldId id="427" r:id="rId14"/>
    <p:sldId id="429" r:id="rId15"/>
    <p:sldId id="370" r:id="rId16"/>
    <p:sldId id="371" r:id="rId17"/>
    <p:sldId id="431" r:id="rId18"/>
    <p:sldId id="432" r:id="rId19"/>
    <p:sldId id="382" r:id="rId20"/>
    <p:sldId id="471" r:id="rId21"/>
    <p:sldId id="451" r:id="rId22"/>
    <p:sldId id="452" r:id="rId23"/>
    <p:sldId id="454" r:id="rId24"/>
    <p:sldId id="455" r:id="rId25"/>
    <p:sldId id="456" r:id="rId26"/>
    <p:sldId id="457" r:id="rId27"/>
    <p:sldId id="502" r:id="rId28"/>
    <p:sldId id="503" r:id="rId29"/>
    <p:sldId id="513" r:id="rId30"/>
    <p:sldId id="507" r:id="rId31"/>
    <p:sldId id="509" r:id="rId32"/>
    <p:sldId id="510" r:id="rId33"/>
    <p:sldId id="514" r:id="rId34"/>
    <p:sldId id="515" r:id="rId35"/>
    <p:sldId id="516" r:id="rId36"/>
    <p:sldId id="519" r:id="rId37"/>
    <p:sldId id="520" r:id="rId38"/>
    <p:sldId id="458" r:id="rId39"/>
    <p:sldId id="459" r:id="rId40"/>
    <p:sldId id="493" r:id="rId41"/>
    <p:sldId id="462" r:id="rId42"/>
    <p:sldId id="463" r:id="rId43"/>
    <p:sldId id="464" r:id="rId44"/>
    <p:sldId id="401" r:id="rId45"/>
    <p:sldId id="402" r:id="rId46"/>
    <p:sldId id="403" r:id="rId47"/>
    <p:sldId id="404" r:id="rId48"/>
    <p:sldId id="494" r:id="rId49"/>
    <p:sldId id="496" r:id="rId50"/>
    <p:sldId id="407" r:id="rId51"/>
    <p:sldId id="408" r:id="rId52"/>
    <p:sldId id="517" r:id="rId53"/>
    <p:sldId id="518" r:id="rId54"/>
    <p:sldId id="308" r:id="rId55"/>
  </p:sldIdLst>
  <p:sldSz cx="12192000" cy="6858000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A00"/>
    <a:srgbClr val="F0F7EB"/>
    <a:srgbClr val="DFEFD4"/>
    <a:srgbClr val="006F6F"/>
    <a:srgbClr val="367376"/>
    <a:srgbClr val="418D91"/>
    <a:srgbClr val="80808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28" autoAdjust="0"/>
    <p:restoredTop sz="93800" autoAdjust="0"/>
  </p:normalViewPr>
  <p:slideViewPr>
    <p:cSldViewPr>
      <p:cViewPr varScale="1">
        <p:scale>
          <a:sx n="77" d="100"/>
          <a:sy n="77" d="100"/>
        </p:scale>
        <p:origin x="57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187" y="-106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1.wmf"/><Relationship Id="rId4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91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29.wmf"/><Relationship Id="rId16" Type="http://schemas.openxmlformats.org/officeDocument/2006/relationships/image" Target="../media/image143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2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4" Type="http://schemas.openxmlformats.org/officeDocument/2006/relationships/image" Target="../media/image16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10" Type="http://schemas.openxmlformats.org/officeDocument/2006/relationships/image" Target="../media/image193.wmf"/><Relationship Id="rId4" Type="http://schemas.openxmlformats.org/officeDocument/2006/relationships/image" Target="../media/image187.wmf"/><Relationship Id="rId9" Type="http://schemas.openxmlformats.org/officeDocument/2006/relationships/image" Target="../media/image19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Relationship Id="rId9" Type="http://schemas.openxmlformats.org/officeDocument/2006/relationships/image" Target="../media/image24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4" Type="http://schemas.openxmlformats.org/officeDocument/2006/relationships/image" Target="../media/image244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30.wmf"/><Relationship Id="rId5" Type="http://schemas.openxmlformats.org/officeDocument/2006/relationships/image" Target="../media/image23.wmf"/><Relationship Id="rId10" Type="http://schemas.openxmlformats.org/officeDocument/2006/relationships/image" Target="../media/image29.wmf"/><Relationship Id="rId4" Type="http://schemas.openxmlformats.org/officeDocument/2006/relationships/image" Target="../media/image22.wmf"/><Relationship Id="rId9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98" cy="496706"/>
          </a:xfrm>
          <a:prstGeom prst="rect">
            <a:avLst/>
          </a:prstGeom>
        </p:spPr>
        <p:txBody>
          <a:bodyPr vert="horz" lIns="88651" tIns="44326" rIns="88651" bIns="4432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414" y="0"/>
            <a:ext cx="2972098" cy="496706"/>
          </a:xfrm>
          <a:prstGeom prst="rect">
            <a:avLst/>
          </a:prstGeom>
        </p:spPr>
        <p:txBody>
          <a:bodyPr vert="horz" lIns="88651" tIns="44326" rIns="88651" bIns="4432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B6546D7-55A0-4F6B-B749-794C1FA7637D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925"/>
            <a:ext cx="2972098" cy="496706"/>
          </a:xfrm>
          <a:prstGeom prst="rect">
            <a:avLst/>
          </a:prstGeom>
        </p:spPr>
        <p:txBody>
          <a:bodyPr vert="horz" lIns="88651" tIns="44326" rIns="88651" bIns="4432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414" y="9448925"/>
            <a:ext cx="2972098" cy="496706"/>
          </a:xfrm>
          <a:prstGeom prst="rect">
            <a:avLst/>
          </a:prstGeom>
        </p:spPr>
        <p:txBody>
          <a:bodyPr vert="horz" lIns="88651" tIns="44326" rIns="88651" bIns="44326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B24D7E3-83D9-45BB-8074-07FABBCF58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98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98" cy="496706"/>
          </a:xfrm>
          <a:prstGeom prst="rect">
            <a:avLst/>
          </a:prstGeom>
        </p:spPr>
        <p:txBody>
          <a:bodyPr vert="horz" lIns="88651" tIns="44326" rIns="88651" bIns="4432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414" y="0"/>
            <a:ext cx="2972098" cy="496706"/>
          </a:xfrm>
          <a:prstGeom prst="rect">
            <a:avLst/>
          </a:prstGeom>
        </p:spPr>
        <p:txBody>
          <a:bodyPr vert="horz" lIns="88651" tIns="44326" rIns="88651" bIns="4432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21E670D-491D-4C99-822F-11ABADEE1618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6125"/>
            <a:ext cx="6632575" cy="3732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651" tIns="44326" rIns="88651" bIns="44326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6098" y="4725286"/>
            <a:ext cx="5485805" cy="4475286"/>
          </a:xfrm>
          <a:prstGeom prst="rect">
            <a:avLst/>
          </a:prstGeom>
        </p:spPr>
        <p:txBody>
          <a:bodyPr vert="horz" lIns="88651" tIns="44326" rIns="88651" bIns="44326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925"/>
            <a:ext cx="2972098" cy="496706"/>
          </a:xfrm>
          <a:prstGeom prst="rect">
            <a:avLst/>
          </a:prstGeom>
        </p:spPr>
        <p:txBody>
          <a:bodyPr vert="horz" lIns="88651" tIns="44326" rIns="88651" bIns="4432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414" y="9448925"/>
            <a:ext cx="2972098" cy="496706"/>
          </a:xfrm>
          <a:prstGeom prst="rect">
            <a:avLst/>
          </a:prstGeom>
        </p:spPr>
        <p:txBody>
          <a:bodyPr vert="horz" lIns="88651" tIns="44326" rIns="88651" bIns="44326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4F8E74-9C04-43EC-B268-D3C0C73A25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2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2713" y="746125"/>
            <a:ext cx="6632575" cy="3732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4F8E74-9C04-43EC-B268-D3C0C73A25C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70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B6101-BF6A-4994-A099-E096F84DA483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25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00B8A-A789-4BE0-9025-A21BC0FD1669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15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41F0A-8DA9-420A-9C6B-DE5E887A8FA8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559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70A3B-2E12-4B2D-8AB3-0F464D0C33F5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70825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30DBB-BA68-4D20-BC2C-92A8C99F255D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17915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5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2F4B0-816D-46A6-8D80-5427496CF545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1980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76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6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03AEF-ED40-4CAA-9F1A-CB217AB99728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38555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2713" y="746125"/>
            <a:ext cx="6632575" cy="3732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31927-CE14-4133-9AC6-07084206B06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801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2713" y="746125"/>
            <a:ext cx="6632575" cy="3732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31927-CE14-4133-9AC6-07084206B06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510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2713" y="746125"/>
            <a:ext cx="6632575" cy="3732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31927-CE14-4133-9AC6-07084206B06D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29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2713" y="746125"/>
            <a:ext cx="6632575" cy="3732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4F8E74-9C04-43EC-B268-D3C0C73A25C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79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2713" y="746125"/>
            <a:ext cx="6632575" cy="3732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31927-CE14-4133-9AC6-07084206B06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383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2713" y="746125"/>
            <a:ext cx="6632575" cy="3732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31927-CE14-4133-9AC6-07084206B06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55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E07BE6-298C-4372-91D2-355885C5E8C0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14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B16DA-00F0-4C50-A203-75EB922BBE03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69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B16DA-00F0-4C50-A203-75EB922BBE03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012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B16DA-00F0-4C50-A203-75EB922BBE03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70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B582F-196B-4504-93AA-6B6A9FDA98FE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526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500E3-CB49-4EC8-95F1-8240B19D5892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186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237D0-B1AB-4816-9160-7BA4C11BA0BA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3" y="746125"/>
            <a:ext cx="6632575" cy="373221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24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ic.hust.edu.cn/single/index/_class/3/1376?c=&#21326;&#20013;&#22823;&#19968;&#26223;" TargetMode="Externa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hyperlink" Target="http://pic.hust.edu.cn/single/index/_class/4/1421?c=&#21326;&#20013;&#22823;&#19968;&#26223;" TargetMode="External"/><Relationship Id="rId1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hyperlink" Target="http://pic.hust.edu.cn/single/index/_class/2/1296?c=&#21326;&#20013;&#22823;&#19968;&#26223;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pic.hust.edu.cn/single/index/_class/3/1394?c=&#21326;&#20013;&#22823;&#19968;&#26223;" TargetMode="External"/><Relationship Id="rId4" Type="http://schemas.openxmlformats.org/officeDocument/2006/relationships/hyperlink" Target="http://pic.hust.edu.cn/single/index/_class/0/803?c=&#21326;&#20013;&#22823;&#19968;&#26223;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://pic.hust.edu.cn/single/index/_class/4/1428?c=&#21326;&#20013;&#22823;&#19968;&#26223;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762001" y="2786063"/>
            <a:ext cx="11010900" cy="119062"/>
            <a:chOff x="288" y="1248"/>
            <a:chExt cx="5229" cy="96"/>
          </a:xfrm>
        </p:grpSpPr>
        <p:grpSp>
          <p:nvGrpSpPr>
            <p:cNvPr id="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429" descr="http://pic.hust.edu.cn/pic/nav/803.jp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618" y="6143625"/>
            <a:ext cx="168063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33" descr="http://pic.hust.edu.cn/pic/nav/1296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511368" y="4598989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35" descr="http://pic.hust.edu.cn/pic/nav/1376.jp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511368" y="610076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37" descr="http://pic.hust.edu.cn/pic/nav/1394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858252" y="5386389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39" descr="http://pic.hust.edu.cn/pic/nav/1421.jp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858252" y="6127751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41" descr="http://pic.hust.edu.cn/pic/nav/1428.jp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511368" y="535781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442"/>
          <p:cNvGraphicFramePr>
            <a:graphicFrameLocks noChangeAspect="1"/>
          </p:cNvGraphicFramePr>
          <p:nvPr/>
        </p:nvGraphicFramePr>
        <p:xfrm>
          <a:off x="95251" y="34925"/>
          <a:ext cx="2063749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" name="位图图像" r:id="rId16" imgW="2247619" imgH="1685714" progId="PBrush">
                  <p:embed/>
                </p:oleObj>
              </mc:Choice>
              <mc:Fallback>
                <p:oleObj name="位图图像" r:id="rId16" imgW="2247619" imgH="1685714" progId="PBrush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1" y="34925"/>
                        <a:ext cx="2063749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857213" y="2285992"/>
            <a:ext cx="10668000" cy="533400"/>
          </a:xfrm>
        </p:spPr>
        <p:txBody>
          <a:bodyPr/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3201" y="6596064"/>
            <a:ext cx="1191684" cy="2444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0" y="6596064"/>
            <a:ext cx="11176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1B15-51C5-4543-8646-27AED7159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0" y="6596064"/>
            <a:ext cx="25400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4153-0567-4266-A1CF-C85856699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8194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2550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4B58-9775-4ADF-8599-FCF19B567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5244E-2406-4614-A472-EE9EC66BD42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6457914"/>
            <a:ext cx="12192000" cy="400110"/>
          </a:xfrm>
          <a:prstGeom prst="rect">
            <a:avLst/>
          </a:prstGeom>
          <a:solidFill>
            <a:schemeClr val="tx2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自动化学院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29396"/>
            <a:ext cx="1117600" cy="357166"/>
          </a:xfrm>
          <a:ln/>
        </p:spPr>
        <p:txBody>
          <a:bodyPr/>
          <a:lstStyle>
            <a:lvl1pPr>
              <a:defRPr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31B8F-3516-42C3-83A0-0BE91B683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EC58-89F5-441E-A838-5B7BA2476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9BBF3-2E5D-4C72-85D8-0F814F1E6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E4C9-78BD-4F77-9C38-0D0B943F9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171D-A1F9-42E8-BD2B-16AA89E59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11E7-3EAE-47CA-A409-CC810C5F1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88B96-F116-4CAD-A388-A6B52ED37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6933" y="342900"/>
            <a:ext cx="8043333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00" y="648335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0566400" y="6477000"/>
            <a:ext cx="1117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63D80F8-DC27-48CA-A22D-C490E65723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78400" y="6477000"/>
            <a:ext cx="2540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06400" y="1066800"/>
            <a:ext cx="1127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grpSp>
        <p:nvGrpSpPr>
          <p:cNvPr id="1033" name="Group 191"/>
          <p:cNvGrpSpPr>
            <a:grpSpLocks/>
          </p:cNvGrpSpPr>
          <p:nvPr/>
        </p:nvGrpSpPr>
        <p:grpSpPr bwMode="auto">
          <a:xfrm>
            <a:off x="406400" y="800101"/>
            <a:ext cx="11169651" cy="131763"/>
            <a:chOff x="192" y="498"/>
            <a:chExt cx="5376" cy="78"/>
          </a:xfrm>
        </p:grpSpPr>
        <p:grpSp>
          <p:nvGrpSpPr>
            <p:cNvPr id="1035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1036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06400" y="152401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aphicFrame>
        <p:nvGraphicFramePr>
          <p:cNvPr id="1026" name="Object 267"/>
          <p:cNvGraphicFramePr>
            <a:graphicFrameLocks noChangeAspect="1"/>
          </p:cNvGraphicFramePr>
          <p:nvPr/>
        </p:nvGraphicFramePr>
        <p:xfrm>
          <a:off x="10621433" y="42864"/>
          <a:ext cx="1524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位图图像" r:id="rId16" imgW="2247619" imgH="1685714" progId="PBrush">
                  <p:embed/>
                </p:oleObj>
              </mc:Choice>
              <mc:Fallback>
                <p:oleObj name="位图图像" r:id="rId16" imgW="2247619" imgH="1685714" progId="PBrush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1433" y="42864"/>
                        <a:ext cx="15240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FD56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7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61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85.bin"/><Relationship Id="rId26" Type="http://schemas.openxmlformats.org/officeDocument/2006/relationships/oleObject" Target="../embeddings/oleObject89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29" Type="http://schemas.openxmlformats.org/officeDocument/2006/relationships/image" Target="../media/image79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88.bin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90.bin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Relationship Id="rId27" Type="http://schemas.openxmlformats.org/officeDocument/2006/relationships/image" Target="../media/image7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9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94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10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9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06.wmf"/><Relationship Id="rId3" Type="http://schemas.openxmlformats.org/officeDocument/2006/relationships/image" Target="../media/image101.png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1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21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26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38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1.bin"/><Relationship Id="rId21" Type="http://schemas.openxmlformats.org/officeDocument/2006/relationships/image" Target="../media/image136.wmf"/><Relationship Id="rId34" Type="http://schemas.openxmlformats.org/officeDocument/2006/relationships/oleObject" Target="../embeddings/oleObject155.bin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34.wmf"/><Relationship Id="rId25" Type="http://schemas.openxmlformats.org/officeDocument/2006/relationships/oleObject" Target="../embeddings/oleObject150.bin"/><Relationship Id="rId33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29" Type="http://schemas.openxmlformats.org/officeDocument/2006/relationships/image" Target="../media/image139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31.wmf"/><Relationship Id="rId24" Type="http://schemas.openxmlformats.org/officeDocument/2006/relationships/oleObject" Target="../embeddings/oleObject149.bin"/><Relationship Id="rId32" Type="http://schemas.openxmlformats.org/officeDocument/2006/relationships/oleObject" Target="../embeddings/oleObject154.bin"/><Relationship Id="rId37" Type="http://schemas.openxmlformats.org/officeDocument/2006/relationships/image" Target="../media/image143.wmf"/><Relationship Id="rId5" Type="http://schemas.openxmlformats.org/officeDocument/2006/relationships/image" Target="../media/image128.wmf"/><Relationship Id="rId15" Type="http://schemas.openxmlformats.org/officeDocument/2006/relationships/image" Target="../media/image133.wmf"/><Relationship Id="rId23" Type="http://schemas.openxmlformats.org/officeDocument/2006/relationships/image" Target="../media/image137.wmf"/><Relationship Id="rId28" Type="http://schemas.openxmlformats.org/officeDocument/2006/relationships/oleObject" Target="../embeddings/oleObject152.bin"/><Relationship Id="rId36" Type="http://schemas.openxmlformats.org/officeDocument/2006/relationships/oleObject" Target="../embeddings/oleObject156.bin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35.wmf"/><Relationship Id="rId31" Type="http://schemas.openxmlformats.org/officeDocument/2006/relationships/image" Target="../media/image140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138.wmf"/><Relationship Id="rId30" Type="http://schemas.openxmlformats.org/officeDocument/2006/relationships/oleObject" Target="../embeddings/oleObject153.bin"/><Relationship Id="rId35" Type="http://schemas.openxmlformats.org/officeDocument/2006/relationships/image" Target="../media/image142.wmf"/><Relationship Id="rId8" Type="http://schemas.openxmlformats.org/officeDocument/2006/relationships/oleObject" Target="../embeddings/oleObject141.bin"/><Relationship Id="rId3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47.wmf"/><Relationship Id="rId3" Type="http://schemas.openxmlformats.org/officeDocument/2006/relationships/image" Target="../media/image148.png"/><Relationship Id="rId7" Type="http://schemas.openxmlformats.org/officeDocument/2006/relationships/image" Target="../media/image150.gif"/><Relationship Id="rId12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4.wmf"/><Relationship Id="rId11" Type="http://schemas.openxmlformats.org/officeDocument/2006/relationships/image" Target="../media/image146.wmf"/><Relationship Id="rId5" Type="http://schemas.openxmlformats.org/officeDocument/2006/relationships/oleObject" Target="../embeddings/oleObject157.bin"/><Relationship Id="rId10" Type="http://schemas.openxmlformats.org/officeDocument/2006/relationships/oleObject" Target="../embeddings/oleObject159.bin"/><Relationship Id="rId4" Type="http://schemas.openxmlformats.org/officeDocument/2006/relationships/image" Target="../media/image149.gif"/><Relationship Id="rId9" Type="http://schemas.openxmlformats.org/officeDocument/2006/relationships/image" Target="../media/image14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65.bin"/><Relationship Id="rId3" Type="http://schemas.openxmlformats.org/officeDocument/2006/relationships/image" Target="../media/image149.gif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53.wmf"/><Relationship Id="rId4" Type="http://schemas.openxmlformats.org/officeDocument/2006/relationships/image" Target="../media/image150.gi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0.gif"/><Relationship Id="rId11" Type="http://schemas.openxmlformats.org/officeDocument/2006/relationships/oleObject" Target="../embeddings/oleObject170.bin"/><Relationship Id="rId5" Type="http://schemas.openxmlformats.org/officeDocument/2006/relationships/image" Target="../media/image149.gif"/><Relationship Id="rId10" Type="http://schemas.openxmlformats.org/officeDocument/2006/relationships/image" Target="../media/image159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6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75.bin"/><Relationship Id="rId3" Type="http://schemas.openxmlformats.org/officeDocument/2006/relationships/image" Target="../media/image149.gif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63.wmf"/><Relationship Id="rId4" Type="http://schemas.openxmlformats.org/officeDocument/2006/relationships/image" Target="../media/image150.gi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6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49.gif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60.wmf"/><Relationship Id="rId4" Type="http://schemas.openxmlformats.org/officeDocument/2006/relationships/image" Target="../media/image150.gif"/><Relationship Id="rId9" Type="http://schemas.openxmlformats.org/officeDocument/2006/relationships/oleObject" Target="../embeddings/oleObject17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image" Target="../media/image168.wmf"/><Relationship Id="rId3" Type="http://schemas.openxmlformats.org/officeDocument/2006/relationships/image" Target="../media/image149.gif"/><Relationship Id="rId7" Type="http://schemas.openxmlformats.org/officeDocument/2006/relationships/oleObject" Target="../embeddings/oleObject180.bin"/><Relationship Id="rId12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6.wmf"/><Relationship Id="rId11" Type="http://schemas.openxmlformats.org/officeDocument/2006/relationships/image" Target="../media/image170.png"/><Relationship Id="rId5" Type="http://schemas.openxmlformats.org/officeDocument/2006/relationships/oleObject" Target="../embeddings/oleObject179.bin"/><Relationship Id="rId15" Type="http://schemas.openxmlformats.org/officeDocument/2006/relationships/image" Target="../media/image169.wmf"/><Relationship Id="rId10" Type="http://schemas.openxmlformats.org/officeDocument/2006/relationships/image" Target="../media/image171.png"/><Relationship Id="rId4" Type="http://schemas.openxmlformats.org/officeDocument/2006/relationships/image" Target="../media/image150.gif"/><Relationship Id="rId14" Type="http://schemas.openxmlformats.org/officeDocument/2006/relationships/oleObject" Target="../embeddings/oleObject18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79.png"/><Relationship Id="rId3" Type="http://schemas.openxmlformats.org/officeDocument/2006/relationships/image" Target="../media/image149.gif"/><Relationship Id="rId12" Type="http://schemas.openxmlformats.org/officeDocument/2006/relationships/image" Target="../media/image173.wmf"/><Relationship Id="rId17" Type="http://schemas.openxmlformats.org/officeDocument/2006/relationships/image" Target="../media/image1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7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3.bin"/><Relationship Id="rId15" Type="http://schemas.openxmlformats.org/officeDocument/2006/relationships/image" Target="../media/image174.wmf"/><Relationship Id="rId10" Type="http://schemas.openxmlformats.org/officeDocument/2006/relationships/image" Target="../media/image172.wmf"/><Relationship Id="rId4" Type="http://schemas.openxmlformats.org/officeDocument/2006/relationships/image" Target="../media/image150.gif"/><Relationship Id="rId9" Type="http://schemas.openxmlformats.org/officeDocument/2006/relationships/oleObject" Target="../embeddings/oleObject184.bin"/><Relationship Id="rId14" Type="http://schemas.openxmlformats.org/officeDocument/2006/relationships/oleObject" Target="../embeddings/oleObject18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13" Type="http://schemas.openxmlformats.org/officeDocument/2006/relationships/image" Target="../media/image178.wmf"/><Relationship Id="rId18" Type="http://schemas.openxmlformats.org/officeDocument/2006/relationships/image" Target="../media/image182.emf"/><Relationship Id="rId3" Type="http://schemas.openxmlformats.org/officeDocument/2006/relationships/image" Target="../media/image184.png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191.bin"/><Relationship Id="rId17" Type="http://schemas.openxmlformats.org/officeDocument/2006/relationships/image" Target="../media/image18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e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71.wmf"/><Relationship Id="rId5" Type="http://schemas.openxmlformats.org/officeDocument/2006/relationships/image" Target="../media/image150.gif"/><Relationship Id="rId15" Type="http://schemas.openxmlformats.org/officeDocument/2006/relationships/image" Target="../media/image179.wmf"/><Relationship Id="rId10" Type="http://schemas.openxmlformats.org/officeDocument/2006/relationships/oleObject" Target="../embeddings/oleObject190.bin"/><Relationship Id="rId19" Type="http://schemas.openxmlformats.org/officeDocument/2006/relationships/image" Target="../media/image183.emf"/><Relationship Id="rId4" Type="http://schemas.openxmlformats.org/officeDocument/2006/relationships/image" Target="../media/image149.gif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19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0.wmf"/><Relationship Id="rId3" Type="http://schemas.openxmlformats.org/officeDocument/2006/relationships/image" Target="../media/image149.gif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193.w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50.gi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image" Target="../media/image206.png"/><Relationship Id="rId18" Type="http://schemas.openxmlformats.org/officeDocument/2006/relationships/image" Target="../media/image197.wmf"/><Relationship Id="rId3" Type="http://schemas.openxmlformats.org/officeDocument/2006/relationships/image" Target="../media/image149.gif"/><Relationship Id="rId21" Type="http://schemas.openxmlformats.org/officeDocument/2006/relationships/oleObject" Target="../embeddings/oleObject208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5.png"/><Relationship Id="rId11" Type="http://schemas.openxmlformats.org/officeDocument/2006/relationships/oleObject" Target="../embeddings/oleObject204.bin"/><Relationship Id="rId5" Type="http://schemas.openxmlformats.org/officeDocument/2006/relationships/image" Target="../media/image199.gif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207.bin"/><Relationship Id="rId4" Type="http://schemas.openxmlformats.org/officeDocument/2006/relationships/image" Target="../media/image150.gif"/><Relationship Id="rId9" Type="http://schemas.openxmlformats.org/officeDocument/2006/relationships/oleObject" Target="../embeddings/oleObject2030.bin"/><Relationship Id="rId14" Type="http://schemas.openxmlformats.org/officeDocument/2006/relationships/image" Target="../media/image20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image" Target="../media/image211.png"/><Relationship Id="rId3" Type="http://schemas.openxmlformats.org/officeDocument/2006/relationships/image" Target="../media/image149.gif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10.png"/><Relationship Id="rId11" Type="http://schemas.openxmlformats.org/officeDocument/2006/relationships/oleObject" Target="../embeddings/oleObject211.bin"/><Relationship Id="rId5" Type="http://schemas.openxmlformats.org/officeDocument/2006/relationships/image" Target="../media/image199.gif"/><Relationship Id="rId10" Type="http://schemas.openxmlformats.org/officeDocument/2006/relationships/image" Target="../media/image201.wmf"/><Relationship Id="rId4" Type="http://schemas.openxmlformats.org/officeDocument/2006/relationships/image" Target="../media/image150.gif"/><Relationship Id="rId9" Type="http://schemas.openxmlformats.org/officeDocument/2006/relationships/oleObject" Target="../embeddings/oleObject21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02.w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0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4.wmf"/><Relationship Id="rId5" Type="http://schemas.openxmlformats.org/officeDocument/2006/relationships/image" Target="../media/image11.e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8.w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209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6.wmf"/><Relationship Id="rId12" Type="http://schemas.openxmlformats.org/officeDocument/2006/relationships/oleObject" Target="../embeddings/oleObject2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wmf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08.wmf"/><Relationship Id="rId5" Type="http://schemas.openxmlformats.org/officeDocument/2006/relationships/image" Target="../media/image205.wmf"/><Relationship Id="rId15" Type="http://schemas.openxmlformats.org/officeDocument/2006/relationships/oleObject" Target="../embeddings/oleObject221.bin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07.wmf"/><Relationship Id="rId14" Type="http://schemas.openxmlformats.org/officeDocument/2006/relationships/oleObject" Target="../embeddings/oleObject22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14.wmf"/><Relationship Id="rId5" Type="http://schemas.openxmlformats.org/officeDocument/2006/relationships/image" Target="../media/image211.wmf"/><Relationship Id="rId10" Type="http://schemas.openxmlformats.org/officeDocument/2006/relationships/oleObject" Target="../embeddings/oleObject225.bin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1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216.wmf"/><Relationship Id="rId5" Type="http://schemas.openxmlformats.org/officeDocument/2006/relationships/image" Target="../media/image212.wmf"/><Relationship Id="rId10" Type="http://schemas.openxmlformats.org/officeDocument/2006/relationships/oleObject" Target="../embeddings/oleObject230.bin"/><Relationship Id="rId4" Type="http://schemas.openxmlformats.org/officeDocument/2006/relationships/oleObject" Target="../embeddings/oleObject226.bin"/><Relationship Id="rId9" Type="http://schemas.openxmlformats.org/officeDocument/2006/relationships/oleObject" Target="../embeddings/oleObject22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http://www-white.media.mit.edu/vismod/demos/facerec/Images/system.gif" TargetMode="External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http://www-white.media.mit.edu/vismod/demos/facerec/Images/p1.gif" TargetMode="External"/><Relationship Id="rId13" Type="http://schemas.openxmlformats.org/officeDocument/2006/relationships/image" Target="../media/image225.png"/><Relationship Id="rId3" Type="http://schemas.openxmlformats.org/officeDocument/2006/relationships/image" Target="http://www-white.media.mit.edu/vismod/demos/facerec/Images/system1.gif" TargetMode="External"/><Relationship Id="rId7" Type="http://schemas.openxmlformats.org/officeDocument/2006/relationships/image" Target="../media/image222.png"/><Relationship Id="rId12" Type="http://schemas.openxmlformats.org/officeDocument/2006/relationships/image" Target="http://www-white.media.mit.edu/vismod/demos/facerec/Images/p3.gif" TargetMode="External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http://www-white.media.mit.edu/vismod/demos/facerec/Images/p0.gif" TargetMode="External"/><Relationship Id="rId11" Type="http://schemas.openxmlformats.org/officeDocument/2006/relationships/image" Target="../media/image224.png"/><Relationship Id="rId5" Type="http://schemas.openxmlformats.org/officeDocument/2006/relationships/image" Target="../media/image221.png"/><Relationship Id="rId10" Type="http://schemas.openxmlformats.org/officeDocument/2006/relationships/image" Target="http://www-white.media.mit.edu/vismod/demos/facerec/Images/p2.gif" TargetMode="External"/><Relationship Id="rId4" Type="http://schemas.openxmlformats.org/officeDocument/2006/relationships/image" Target="../media/image220.jpeg"/><Relationship Id="rId9" Type="http://schemas.openxmlformats.org/officeDocument/2006/relationships/image" Target="../media/image223.png"/><Relationship Id="rId14" Type="http://schemas.openxmlformats.org/officeDocument/2006/relationships/image" Target="http://www-white.media.mit.edu/vismod/demos/facerec/Images/p4.gi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http://www-white.media.mit.edu/vismod/demos/facerec/Images/feret_8eigfaces.gif" TargetMode="External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5" Type="http://schemas.openxmlformats.org/officeDocument/2006/relationships/image" Target="http://www-white.media.mit.edu/vismod/demos/facerec/Images/system2.gif" TargetMode="External"/><Relationship Id="rId4" Type="http://schemas.openxmlformats.org/officeDocument/2006/relationships/image" Target="../media/image22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30.png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31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39.wmf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6.wmf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8.wmf"/><Relationship Id="rId20" Type="http://schemas.openxmlformats.org/officeDocument/2006/relationships/image" Target="../media/image240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235.wmf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232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3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42.wmf"/><Relationship Id="rId11" Type="http://schemas.openxmlformats.org/officeDocument/2006/relationships/image" Target="../media/image244.wmf"/><Relationship Id="rId5" Type="http://schemas.openxmlformats.org/officeDocument/2006/relationships/oleObject" Target="../embeddings/oleObject244.bin"/><Relationship Id="rId10" Type="http://schemas.openxmlformats.org/officeDocument/2006/relationships/oleObject" Target="../embeddings/oleObject247.bin"/><Relationship Id="rId4" Type="http://schemas.openxmlformats.org/officeDocument/2006/relationships/image" Target="../media/image241.wmf"/><Relationship Id="rId9" Type="http://schemas.openxmlformats.org/officeDocument/2006/relationships/image" Target="../media/image24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7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47.png"/><Relationship Id="rId5" Type="http://schemas.openxmlformats.org/officeDocument/2006/relationships/image" Target="../media/image246.jpeg"/><Relationship Id="rId4" Type="http://schemas.openxmlformats.org/officeDocument/2006/relationships/image" Target="../media/image24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48.wmf"/><Relationship Id="rId9" Type="http://schemas.openxmlformats.org/officeDocument/2006/relationships/image" Target="../media/image25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13" Type="http://schemas.openxmlformats.org/officeDocument/2006/relationships/oleObject" Target="../embeddings/oleObject257.bin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56.wmf"/><Relationship Id="rId17" Type="http://schemas.openxmlformats.org/officeDocument/2006/relationships/image" Target="../media/image25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8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255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5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64.wmf"/><Relationship Id="rId3" Type="http://schemas.openxmlformats.org/officeDocument/2006/relationships/oleObject" Target="../embeddings/oleObject259.bin"/><Relationship Id="rId7" Type="http://schemas.openxmlformats.org/officeDocument/2006/relationships/image" Target="../media/image275.png"/><Relationship Id="rId12" Type="http://schemas.openxmlformats.org/officeDocument/2006/relationships/oleObject" Target="../embeddings/oleObject2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61.wmf"/><Relationship Id="rId11" Type="http://schemas.openxmlformats.org/officeDocument/2006/relationships/image" Target="../media/image263.wmf"/><Relationship Id="rId5" Type="http://schemas.openxmlformats.org/officeDocument/2006/relationships/oleObject" Target="../embeddings/oleObject260.bin"/><Relationship Id="rId10" Type="http://schemas.openxmlformats.org/officeDocument/2006/relationships/oleObject" Target="../embeddings/oleObject262.bin"/><Relationship Id="rId4" Type="http://schemas.openxmlformats.org/officeDocument/2006/relationships/image" Target="../media/image260.wmf"/><Relationship Id="rId9" Type="http://schemas.openxmlformats.org/officeDocument/2006/relationships/image" Target="../media/image262.wmf"/><Relationship Id="rId14" Type="http://schemas.openxmlformats.org/officeDocument/2006/relationships/image" Target="../media/image26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5.w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7.bin"/><Relationship Id="rId26" Type="http://schemas.openxmlformats.org/officeDocument/2006/relationships/image" Target="../media/image51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59.bin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47.wmf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5.wmf"/><Relationship Id="rId24" Type="http://schemas.openxmlformats.org/officeDocument/2006/relationships/image" Target="../media/image50.wmf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60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4.wmf"/><Relationship Id="rId14" Type="http://schemas.openxmlformats.org/officeDocument/2006/relationships/image" Target="../media/image46.wmf"/><Relationship Id="rId22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66938" y="2071688"/>
            <a:ext cx="8001000" cy="747712"/>
          </a:xfrm>
        </p:spPr>
        <p:txBody>
          <a:bodyPr/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zh-CN" altLang="en-US" sz="4400" dirty="0">
                <a:latin typeface="方正姚体" pitchFamily="2" charset="-122"/>
                <a:ea typeface="方正姚体" pitchFamily="2" charset="-122"/>
                <a:cs typeface="+mn-cs"/>
              </a:rPr>
              <a:t>模式识别</a:t>
            </a:r>
            <a:endParaRPr lang="zh-CN" altLang="en-GB" sz="4400" dirty="0">
              <a:latin typeface="方正姚体" pitchFamily="2" charset="-122"/>
              <a:ea typeface="方正姚体" pitchFamily="2" charset="-122"/>
              <a:cs typeface="+mn-cs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5810251" y="928688"/>
            <a:ext cx="4214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3600" b="1">
                <a:solidFill>
                  <a:srgbClr val="418D91"/>
                </a:solidFill>
                <a:latin typeface="黑体" pitchFamily="49" charset="-122"/>
                <a:ea typeface="黑体" pitchFamily="49" charset="-122"/>
              </a:rPr>
              <a:t>自动化学院</a:t>
            </a:r>
          </a:p>
        </p:txBody>
      </p:sp>
      <p:sp>
        <p:nvSpPr>
          <p:cNvPr id="4" name="矩形 3"/>
          <p:cNvSpPr/>
          <p:nvPr/>
        </p:nvSpPr>
        <p:spPr>
          <a:xfrm>
            <a:off x="4167174" y="3286124"/>
            <a:ext cx="4286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0" dirty="0">
                <a:latin typeface="黑体" pitchFamily="49" charset="-122"/>
                <a:ea typeface="黑体" pitchFamily="49" charset="-122"/>
              </a:rPr>
              <a:t>特征提取</a:t>
            </a:r>
            <a:endParaRPr lang="en-US" altLang="zh-CN" sz="3200" b="1" kern="0" dirty="0">
              <a:latin typeface="黑体" pitchFamily="49" charset="-122"/>
              <a:ea typeface="黑体" pitchFamily="49" charset="-122"/>
            </a:endParaRPr>
          </a:p>
          <a:p>
            <a:pPr algn="r"/>
            <a:r>
              <a:rPr lang="zh-CN" altLang="en-US" sz="3200" b="1" kern="0" dirty="0">
                <a:latin typeface="黑体" pitchFamily="49" charset="-122"/>
                <a:ea typeface="黑体" pitchFamily="49" charset="-122"/>
              </a:rPr>
              <a:t>胡静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317750" y="4398964"/>
            <a:ext cx="8064500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作变换         ，这时对于给定的</a:t>
            </a:r>
            <a:r>
              <a:rPr kumimoji="1" lang="en-US" altLang="zh-CN" sz="2400" b="1" i="1" dirty="0">
                <a:latin typeface="楷体_GB2312" pitchFamily="49" charset="-122"/>
                <a:ea typeface="楷体_GB2312" pitchFamily="49" charset="-122"/>
              </a:rPr>
              <a:t>d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所得到的 </a:t>
            </a:r>
          </a:p>
          <a:p>
            <a:pPr>
              <a:lnSpc>
                <a:spcPct val="130000"/>
              </a:lnSpc>
            </a:pP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达最大值。 </a:t>
            </a: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1992313" y="981076"/>
            <a:ext cx="8064500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转换步骤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：使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kumimoji="1"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的列矢量的排列作适当调整，使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kumimoji="1"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的特征值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</a:t>
            </a:r>
            <a:r>
              <a:rPr kumimoji="1"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≥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</a:t>
            </a:r>
            <a:r>
              <a:rPr kumimoji="1"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2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≥ …≥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</a:t>
            </a:r>
            <a:r>
              <a:rPr kumimoji="1"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D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。由此可得，在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给定后，取前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个较大的特征值所对应的特征矢量</a:t>
            </a: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kumimoji="1" lang="en-US" altLang="zh-CN" sz="2400" b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=1,2,…,d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构造特征提取矩阵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(transform matrix)W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57059" name="Object 2"/>
          <p:cNvGraphicFramePr>
            <a:graphicFrameLocks noChangeAspect="1"/>
          </p:cNvGraphicFramePr>
          <p:nvPr/>
        </p:nvGraphicFramePr>
        <p:xfrm>
          <a:off x="3309939" y="2857500"/>
          <a:ext cx="36988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06" r:id="rId4" imgW="1524000" imgH="228600" progId="">
                  <p:embed/>
                </p:oleObj>
              </mc:Choice>
              <mc:Fallback>
                <p:oleObj r:id="rId4" imgW="1524000" imgH="228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2857500"/>
                        <a:ext cx="36988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27851"/>
              </p:ext>
            </p:extLst>
          </p:nvPr>
        </p:nvGraphicFramePr>
        <p:xfrm>
          <a:off x="3384824" y="4473575"/>
          <a:ext cx="1244327" cy="460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07" name="Equation" r:id="rId6" imgW="622080" imgH="228600" progId="Equation.DSMT4">
                  <p:embed/>
                </p:oleObj>
              </mc:Choice>
              <mc:Fallback>
                <p:oleObj name="Equation" r:id="rId6" imgW="6220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824" y="4473575"/>
                        <a:ext cx="1244327" cy="4603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61" name="Object 4"/>
          <p:cNvGraphicFramePr>
            <a:graphicFrameLocks noChangeAspect="1"/>
          </p:cNvGraphicFramePr>
          <p:nvPr/>
        </p:nvGraphicFramePr>
        <p:xfrm>
          <a:off x="4629151" y="4941889"/>
          <a:ext cx="21431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08" name="Equation" r:id="rId8" imgW="965160" imgH="431640" progId="Equation.DSMT4">
                  <p:embed/>
                </p:oleObj>
              </mc:Choice>
              <mc:Fallback>
                <p:oleObj name="Equation" r:id="rId8" imgW="9651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1" y="4941889"/>
                        <a:ext cx="214312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矩形 8"/>
          <p:cNvSpPr>
            <a:spLocks noChangeArrowheads="1"/>
          </p:cNvSpPr>
          <p:nvPr/>
        </p:nvSpPr>
        <p:spPr bwMode="auto">
          <a:xfrm>
            <a:off x="4095750" y="3714751"/>
            <a:ext cx="5500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≥ </a:t>
            </a:r>
            <a:r>
              <a:rPr kumimoji="1" lang="en-US" altLang="zh-CN" sz="2400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≥ </a:t>
            </a:r>
            <a:r>
              <a:rPr kumimoji="1" lang="en-US" altLang="zh-CN" sz="2400" dirty="0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≥</a:t>
            </a:r>
            <a:r>
              <a:rPr kumimoji="1" lang="en-US" altLang="zh-CN" sz="2400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d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≥…≥</a:t>
            </a:r>
            <a:r>
              <a:rPr kumimoji="1" lang="en-US" altLang="zh-CN" sz="2400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D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5066" name="下箭头 9"/>
          <p:cNvSpPr>
            <a:spLocks noChangeArrowheads="1"/>
          </p:cNvSpPr>
          <p:nvPr/>
        </p:nvSpPr>
        <p:spPr bwMode="auto">
          <a:xfrm rot="10800000">
            <a:off x="4238625" y="3286126"/>
            <a:ext cx="198438" cy="500063"/>
          </a:xfrm>
          <a:prstGeom prst="downArrow">
            <a:avLst>
              <a:gd name="adj1" fmla="val 50000"/>
              <a:gd name="adj2" fmla="val 50108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7" name="下箭头 10"/>
          <p:cNvSpPr>
            <a:spLocks noChangeArrowheads="1"/>
          </p:cNvSpPr>
          <p:nvPr/>
        </p:nvSpPr>
        <p:spPr bwMode="auto">
          <a:xfrm rot="10800000">
            <a:off x="5040314" y="3286126"/>
            <a:ext cx="198437" cy="500063"/>
          </a:xfrm>
          <a:prstGeom prst="downArrow">
            <a:avLst>
              <a:gd name="adj1" fmla="val 50000"/>
              <a:gd name="adj2" fmla="val 50109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8" name="下箭头 11"/>
          <p:cNvSpPr>
            <a:spLocks noChangeArrowheads="1"/>
          </p:cNvSpPr>
          <p:nvPr/>
        </p:nvSpPr>
        <p:spPr bwMode="auto">
          <a:xfrm rot="10800000">
            <a:off x="6469064" y="3286126"/>
            <a:ext cx="198437" cy="500063"/>
          </a:xfrm>
          <a:prstGeom prst="downArrow">
            <a:avLst>
              <a:gd name="adj1" fmla="val 50000"/>
              <a:gd name="adj2" fmla="val 50109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693210"/>
              </p:ext>
            </p:extLst>
          </p:nvPr>
        </p:nvGraphicFramePr>
        <p:xfrm>
          <a:off x="8035925" y="2857500"/>
          <a:ext cx="12652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09" name="Equation" r:id="rId10" imgW="520560" imgH="203040" progId="Equation.DSMT4">
                  <p:embed/>
                </p:oleObj>
              </mc:Choice>
              <mc:Fallback>
                <p:oleObj name="Equation" r:id="rId10" imgW="5205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925" y="2857500"/>
                        <a:ext cx="126523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右箭头 13"/>
          <p:cNvSpPr>
            <a:spLocks noChangeArrowheads="1"/>
          </p:cNvSpPr>
          <p:nvPr/>
        </p:nvSpPr>
        <p:spPr bwMode="auto">
          <a:xfrm rot="10800000">
            <a:off x="7048500" y="2836864"/>
            <a:ext cx="977900" cy="485775"/>
          </a:xfrm>
          <a:prstGeom prst="rightArrow">
            <a:avLst>
              <a:gd name="adj1" fmla="val 50000"/>
              <a:gd name="adj2" fmla="val 49861"/>
            </a:avLst>
          </a:prstGeom>
          <a:solidFill>
            <a:srgbClr val="92D05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5" name="Rectangle 122"/>
          <p:cNvSpPr>
            <a:spLocks noChangeArrowheads="1"/>
          </p:cNvSpPr>
          <p:nvPr/>
        </p:nvSpPr>
        <p:spPr bwMode="auto">
          <a:xfrm>
            <a:off x="1840245" y="160101"/>
            <a:ext cx="46496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矩阵迹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(Matrix Trace)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形式的判据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7227" y="1107494"/>
            <a:ext cx="8679879" cy="1203325"/>
            <a:chOff x="288" y="580"/>
            <a:chExt cx="5040" cy="758"/>
          </a:xfrm>
        </p:grpSpPr>
        <p:sp>
          <p:nvSpPr>
            <p:cNvPr id="58384" name="Rectangle 4"/>
            <p:cNvSpPr>
              <a:spLocks noChangeArrowheads="1"/>
            </p:cNvSpPr>
            <p:nvPr/>
          </p:nvSpPr>
          <p:spPr bwMode="auto">
            <a:xfrm>
              <a:off x="288" y="580"/>
              <a:ext cx="5040" cy="6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25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以</a:t>
              </a:r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为例，由于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是对称正定矩阵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symmetric, and positive-definite matrix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，设有非奇异阵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(Nonsingular matrix)A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，使</a:t>
              </a:r>
            </a:p>
            <a:p>
              <a:pPr marL="342900" indent="-342900">
                <a:lnSpc>
                  <a:spcPct val="125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837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8895714"/>
                </p:ext>
              </p:extLst>
            </p:nvPr>
          </p:nvGraphicFramePr>
          <p:xfrm>
            <a:off x="2103" y="1030"/>
            <a:ext cx="94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08" name="Equation" r:id="rId4" imgW="736560" imgH="241200" progId="Equation.DSMT4">
                    <p:embed/>
                  </p:oleObj>
                </mc:Choice>
                <mc:Fallback>
                  <p:oleObj name="Equation" r:id="rId4" imgW="736560" imgH="241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3" y="1030"/>
                          <a:ext cx="944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27226" y="2355852"/>
            <a:ext cx="8280400" cy="1597025"/>
            <a:chOff x="254" y="1296"/>
            <a:chExt cx="5216" cy="1006"/>
          </a:xfrm>
        </p:grpSpPr>
        <p:sp>
          <p:nvSpPr>
            <p:cNvPr id="58383" name="Rectangle 10"/>
            <p:cNvSpPr>
              <a:spLocks noChangeArrowheads="1"/>
            </p:cNvSpPr>
            <p:nvPr/>
          </p:nvSpPr>
          <p:spPr bwMode="auto">
            <a:xfrm>
              <a:off x="254" y="1304"/>
              <a:ext cx="5216" cy="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设有标准正交矩阵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Orthonormal matrix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)V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，使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en-US" altLang="zh-CN" sz="2000" b="1" dirty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endParaRPr lang="zh-CN" altLang="en-US" sz="2000" b="1" dirty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这里    为对角阵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(Diagonal matrix)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。另外有</a:t>
              </a:r>
            </a:p>
          </p:txBody>
        </p:sp>
        <p:graphicFrame>
          <p:nvGraphicFramePr>
            <p:cNvPr id="5837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721309"/>
                </p:ext>
              </p:extLst>
            </p:nvPr>
          </p:nvGraphicFramePr>
          <p:xfrm>
            <a:off x="3562" y="1296"/>
            <a:ext cx="134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09" name="Equation" r:id="rId6" imgW="1054080" imgH="215640" progId="Equation.DSMT4">
                    <p:embed/>
                  </p:oleObj>
                </mc:Choice>
                <mc:Fallback>
                  <p:oleObj name="Equation" r:id="rId6" imgW="1054080" imgH="215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1296"/>
                          <a:ext cx="1348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6243101"/>
                </p:ext>
              </p:extLst>
            </p:nvPr>
          </p:nvGraphicFramePr>
          <p:xfrm>
            <a:off x="656" y="1997"/>
            <a:ext cx="1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10" name="Equation" r:id="rId8" imgW="152280" imgH="203040" progId="">
                    <p:embed/>
                  </p:oleObj>
                </mc:Choice>
                <mc:Fallback>
                  <p:oleObj name="Equation" r:id="rId8" imgW="152280" imgH="20304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" y="1997"/>
                          <a:ext cx="15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4779672"/>
                </p:ext>
              </p:extLst>
            </p:nvPr>
          </p:nvGraphicFramePr>
          <p:xfrm>
            <a:off x="3379" y="1967"/>
            <a:ext cx="203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11" name="Equation" r:id="rId10" imgW="1549080" imgH="241200" progId="Equation.DSMT4">
                    <p:embed/>
                  </p:oleObj>
                </mc:Choice>
                <mc:Fallback>
                  <p:oleObj name="Equation" r:id="rId10" imgW="154908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967"/>
                          <a:ext cx="2036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1631505" y="79003"/>
            <a:ext cx="5256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行列式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(Determinant)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形式的判据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495601" y="4245546"/>
            <a:ext cx="6816675" cy="2277493"/>
            <a:chOff x="249" y="2568"/>
            <a:chExt cx="4591" cy="1724"/>
          </a:xfrm>
        </p:grpSpPr>
        <p:graphicFrame>
          <p:nvGraphicFramePr>
            <p:cNvPr id="5837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9943083"/>
                </p:ext>
              </p:extLst>
            </p:nvPr>
          </p:nvGraphicFramePr>
          <p:xfrm>
            <a:off x="295" y="2906"/>
            <a:ext cx="3086" cy="1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12" name="Equation" r:id="rId12" imgW="2145960" imgH="965160" progId="Equation.DSMT4">
                    <p:embed/>
                  </p:oleObj>
                </mc:Choice>
                <mc:Fallback>
                  <p:oleObj name="Equation" r:id="rId12" imgW="2145960" imgH="9651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906"/>
                          <a:ext cx="3086" cy="1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249" y="2568"/>
              <a:ext cx="435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000" b="1" dirty="0">
                  <a:ea typeface="楷体_GB2312" pitchFamily="49" charset="-122"/>
                </a:rPr>
                <a:t>令</a:t>
              </a:r>
              <a:r>
                <a:rPr lang="en-US" altLang="zh-CN" sz="2000" b="1" i="1" dirty="0">
                  <a:ea typeface="楷体_GB2312" pitchFamily="49" charset="-122"/>
                </a:rPr>
                <a:t>U</a:t>
              </a:r>
              <a:r>
                <a:rPr lang="en-US" altLang="zh-CN" sz="2000" b="1" dirty="0">
                  <a:ea typeface="楷体_GB2312" pitchFamily="49" charset="-122"/>
                </a:rPr>
                <a:t>=</a:t>
              </a:r>
              <a:r>
                <a:rPr lang="en-US" altLang="zh-CN" sz="2000" b="1" i="1" dirty="0">
                  <a:ea typeface="楷体_GB2312" pitchFamily="49" charset="-122"/>
                </a:rPr>
                <a:t>AV </a:t>
              </a:r>
              <a:r>
                <a:rPr lang="zh-CN" altLang="en-US" sz="2000" b="1" i="1" dirty="0">
                  <a:ea typeface="楷体_GB2312" pitchFamily="49" charset="-122"/>
                </a:rPr>
                <a:t>，</a:t>
              </a:r>
              <a:r>
                <a:rPr lang="zh-CN" altLang="en-US" sz="2000" b="1" dirty="0">
                  <a:ea typeface="楷体_GB2312" pitchFamily="49" charset="-122"/>
                </a:rPr>
                <a:t>因此存在非奇异矩阵</a:t>
              </a:r>
              <a:r>
                <a:rPr lang="en-US" altLang="zh-CN" sz="2000" b="1" i="1" dirty="0">
                  <a:ea typeface="楷体_GB2312" pitchFamily="49" charset="-122"/>
                </a:rPr>
                <a:t>U</a:t>
              </a:r>
              <a:r>
                <a:rPr lang="en-US" altLang="zh-CN" sz="2000" b="1" dirty="0">
                  <a:ea typeface="楷体_GB2312" pitchFamily="49" charset="-122"/>
                </a:rPr>
                <a:t> </a:t>
              </a:r>
              <a:r>
                <a:rPr lang="zh-CN" altLang="en-US" sz="2000" b="1" dirty="0">
                  <a:ea typeface="楷体_GB2312" pitchFamily="49" charset="-122"/>
                </a:rPr>
                <a:t>，使  </a:t>
              </a:r>
              <a:r>
                <a:rPr lang="zh-CN" altLang="en-US" sz="2000" b="1" dirty="0"/>
                <a:t> </a:t>
              </a:r>
            </a:p>
          </p:txBody>
        </p:sp>
        <p:graphicFrame>
          <p:nvGraphicFramePr>
            <p:cNvPr id="58372" name="Object 3"/>
            <p:cNvGraphicFramePr>
              <a:graphicFrameLocks noChangeAspect="1"/>
            </p:cNvGraphicFramePr>
            <p:nvPr/>
          </p:nvGraphicFramePr>
          <p:xfrm>
            <a:off x="3733" y="3403"/>
            <a:ext cx="1107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013" name="Equation" r:id="rId14" imgW="736560" imgH="241200" progId="Equation.DSMT4">
                    <p:embed/>
                  </p:oleObj>
                </mc:Choice>
                <mc:Fallback>
                  <p:oleObj name="Equation" r:id="rId14" imgW="73656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3403"/>
                          <a:ext cx="1107" cy="3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59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425949"/>
              </p:ext>
            </p:extLst>
          </p:nvPr>
        </p:nvGraphicFramePr>
        <p:xfrm>
          <a:off x="2962924" y="461665"/>
          <a:ext cx="8826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4" name="Equation" r:id="rId16" imgW="596880" imgH="469800" progId="Equation.DSMT4">
                  <p:embed/>
                </p:oleObj>
              </mc:Choice>
              <mc:Fallback>
                <p:oleObj name="Equation" r:id="rId16" imgW="59688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924" y="461665"/>
                        <a:ext cx="882650" cy="692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13" name="直接箭头连接符 16"/>
          <p:cNvCxnSpPr>
            <a:cxnSpLocks noChangeShapeType="1"/>
          </p:cNvCxnSpPr>
          <p:nvPr/>
        </p:nvCxnSpPr>
        <p:spPr bwMode="auto">
          <a:xfrm flipH="1">
            <a:off x="2667002" y="955687"/>
            <a:ext cx="123825" cy="115876"/>
          </a:xfrm>
          <a:prstGeom prst="straightConnector1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575029" y="2832819"/>
            <a:ext cx="4963218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相似变换实对称阵可对角化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(Diagonalization)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56041" y="476672"/>
            <a:ext cx="192873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所有特征值大于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023992" y="836712"/>
            <a:ext cx="108012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985601" y="1658656"/>
            <a:ext cx="3400290" cy="58477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正定矩阵和单位矩阵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(Identity matrix)</a:t>
            </a:r>
          </a:p>
          <a:p>
            <a:pPr latinLnBrk="1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(Congruent transformation)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72264" y="0"/>
            <a:ext cx="1008112" cy="9233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行列式不为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，可逆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 flipH="1">
            <a:off x="3719736" y="923331"/>
            <a:ext cx="5256584" cy="6857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187434" y="2724127"/>
            <a:ext cx="4347214" cy="159279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504886" y="3775830"/>
            <a:ext cx="4247299" cy="5543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181168" y="4581129"/>
            <a:ext cx="0" cy="76749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451226" y="4581129"/>
            <a:ext cx="4372966" cy="767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35189" y="3316288"/>
            <a:ext cx="6931025" cy="503237"/>
            <a:chOff x="385" y="2089"/>
            <a:chExt cx="4366" cy="317"/>
          </a:xfrm>
        </p:grpSpPr>
        <p:sp>
          <p:nvSpPr>
            <p:cNvPr id="59405" name="Text Box 3"/>
            <p:cNvSpPr txBox="1">
              <a:spLocks noChangeArrowheads="1"/>
            </p:cNvSpPr>
            <p:nvPr/>
          </p:nvSpPr>
          <p:spPr bwMode="auto">
            <a:xfrm>
              <a:off x="385" y="2115"/>
              <a:ext cx="4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ea typeface="楷体_GB2312" pitchFamily="49" charset="-122"/>
                </a:rPr>
                <a:t>上面右式两边同时取逆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Inverse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000" b="1" dirty="0">
                  <a:ea typeface="楷体_GB2312" pitchFamily="49" charset="-122"/>
                </a:rPr>
                <a:t>，有</a:t>
              </a:r>
              <a:endParaRPr kumimoji="1" lang="zh-CN" altLang="en-US" sz="2000" b="1" dirty="0"/>
            </a:p>
          </p:txBody>
        </p:sp>
        <p:graphicFrame>
          <p:nvGraphicFramePr>
            <p:cNvPr id="5939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4710980"/>
                </p:ext>
              </p:extLst>
            </p:nvPr>
          </p:nvGraphicFramePr>
          <p:xfrm>
            <a:off x="3198" y="2089"/>
            <a:ext cx="155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4" name="Equation" r:id="rId4" imgW="1168200" imgH="241200" progId="Equation.DSMT4">
                    <p:embed/>
                  </p:oleObj>
                </mc:Choice>
                <mc:Fallback>
                  <p:oleObj name="Equation" r:id="rId4" imgW="116820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089"/>
                          <a:ext cx="1553" cy="31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63750" y="5229223"/>
            <a:ext cx="8382000" cy="892175"/>
            <a:chOff x="340" y="3294"/>
            <a:chExt cx="5280" cy="562"/>
          </a:xfrm>
        </p:grpSpPr>
        <p:sp>
          <p:nvSpPr>
            <p:cNvPr id="59404" name="Text Box 6"/>
            <p:cNvSpPr txBox="1">
              <a:spLocks noChangeArrowheads="1"/>
            </p:cNvSpPr>
            <p:nvPr/>
          </p:nvSpPr>
          <p:spPr bwMode="auto">
            <a:xfrm>
              <a:off x="340" y="3294"/>
              <a:ext cx="5280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000" b="1" i="1" dirty="0">
                  <a:ea typeface="楷体_GB2312" pitchFamily="49" charset="-122"/>
                </a:rPr>
                <a:t>这里</a:t>
              </a:r>
              <a:r>
                <a:rPr kumimoji="1" lang="en-US" altLang="zh-CN" sz="2000" b="1" i="1" dirty="0">
                  <a:ea typeface="楷体_GB2312" pitchFamily="49" charset="-122"/>
                </a:rPr>
                <a:t>U</a:t>
              </a:r>
              <a:r>
                <a:rPr kumimoji="1" lang="zh-CN" altLang="en-US" sz="2000" b="1" dirty="0">
                  <a:ea typeface="楷体_GB2312" pitchFamily="49" charset="-122"/>
                </a:rPr>
                <a:t>及    分别是特征矢量组成的矩阵</a:t>
              </a:r>
              <a:r>
                <a:rPr kumimoji="1" lang="en-US" altLang="zh-CN" sz="2000" b="1" dirty="0">
                  <a:ea typeface="楷体_GB2312" pitchFamily="49" charset="-122"/>
                </a:rPr>
                <a:t>(</a:t>
              </a:r>
              <a:r>
                <a:rPr kumimoji="1" lang="zh-CN" altLang="en-US" sz="2000" b="1" dirty="0">
                  <a:ea typeface="楷体_GB2312" pitchFamily="49" charset="-122"/>
                </a:rPr>
                <a:t>特征矢量矩阵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Eigenvector matrix</a:t>
              </a:r>
              <a:r>
                <a:rPr kumimoji="1" lang="en-US" altLang="zh-CN" sz="2000" b="1" dirty="0">
                  <a:ea typeface="楷体_GB2312" pitchFamily="49" charset="-122"/>
                </a:rPr>
                <a:t>)</a:t>
              </a:r>
              <a:r>
                <a:rPr kumimoji="1" lang="zh-CN" altLang="en-US" sz="2000" b="1" dirty="0">
                  <a:ea typeface="楷体_GB2312" pitchFamily="49" charset="-122"/>
                </a:rPr>
                <a:t>及特征值对角阵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(Diagonal matrix of eigenvalues)</a:t>
              </a:r>
              <a:r>
                <a:rPr kumimoji="1" lang="zh-CN" altLang="en-US" sz="2000" b="1" dirty="0">
                  <a:ea typeface="楷体_GB2312" pitchFamily="49" charset="-122"/>
                </a:rPr>
                <a:t>。</a:t>
              </a:r>
              <a:r>
                <a:rPr kumimoji="1" lang="en-US" altLang="zh-CN" sz="2000" b="1" dirty="0"/>
                <a:t> </a:t>
              </a:r>
            </a:p>
          </p:txBody>
        </p:sp>
        <p:graphicFrame>
          <p:nvGraphicFramePr>
            <p:cNvPr id="5939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1497432"/>
                </p:ext>
              </p:extLst>
            </p:nvPr>
          </p:nvGraphicFramePr>
          <p:xfrm>
            <a:off x="975" y="3320"/>
            <a:ext cx="17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5" name="Equation" r:id="rId6" imgW="152280" imgH="203040" progId="">
                    <p:embed/>
                  </p:oleObj>
                </mc:Choice>
                <mc:Fallback>
                  <p:oleObj name="Equation" r:id="rId6" imgW="152280" imgH="20304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320"/>
                          <a:ext cx="178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08213" y="4076700"/>
            <a:ext cx="6858000" cy="1073150"/>
            <a:chOff x="431" y="2659"/>
            <a:chExt cx="4320" cy="676"/>
          </a:xfrm>
        </p:grpSpPr>
        <p:graphicFrame>
          <p:nvGraphicFramePr>
            <p:cNvPr id="59396" name="Object 4"/>
            <p:cNvGraphicFramePr>
              <a:graphicFrameLocks noChangeAspect="1"/>
            </p:cNvGraphicFramePr>
            <p:nvPr/>
          </p:nvGraphicFramePr>
          <p:xfrm>
            <a:off x="1942" y="2976"/>
            <a:ext cx="145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6" name="Equation" r:id="rId8" imgW="965160" imgH="241200" progId="Equation.DSMT4">
                    <p:embed/>
                  </p:oleObj>
                </mc:Choice>
                <mc:Fallback>
                  <p:oleObj name="Equation" r:id="rId8" imgW="965160" imgH="24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2976"/>
                          <a:ext cx="1458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3" name="Text Box 13"/>
            <p:cNvSpPr txBox="1">
              <a:spLocks noChangeArrowheads="1"/>
            </p:cNvSpPr>
            <p:nvPr/>
          </p:nvSpPr>
          <p:spPr bwMode="auto">
            <a:xfrm>
              <a:off x="431" y="2659"/>
              <a:ext cx="4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ea typeface="楷体_GB2312" pitchFamily="49" charset="-122"/>
                </a:rPr>
                <a:t>再与左式相乘，并左乘</a:t>
              </a:r>
              <a:r>
                <a:rPr kumimoji="1" lang="en-US" altLang="zh-CN" sz="20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U(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Pre-multiply it by U</a:t>
              </a:r>
              <a:r>
                <a:rPr kumimoji="1" lang="en-US" altLang="zh-CN" sz="20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000" b="1" dirty="0">
                  <a:ea typeface="楷体_GB2312" pitchFamily="49" charset="-122"/>
                </a:rPr>
                <a:t>，有</a:t>
              </a:r>
              <a:r>
                <a:rPr kumimoji="1" lang="en-US" altLang="zh-CN" sz="2000" b="1" dirty="0">
                  <a:ea typeface="楷体_GB2312" pitchFamily="49" charset="-122"/>
                </a:rPr>
                <a:t>: </a:t>
              </a:r>
              <a:r>
                <a:rPr kumimoji="1" lang="en-US" altLang="zh-CN" sz="2000" b="1" dirty="0"/>
                <a:t> </a:t>
              </a:r>
            </a:p>
          </p:txBody>
        </p:sp>
      </p:grp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97908"/>
              </p:ext>
            </p:extLst>
          </p:nvPr>
        </p:nvGraphicFramePr>
        <p:xfrm>
          <a:off x="2325688" y="1173163"/>
          <a:ext cx="4227512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7" name="Equation" r:id="rId10" imgW="2145960" imgH="965160" progId="Equation.DSMT4">
                  <p:embed/>
                </p:oleObj>
              </mc:Choice>
              <mc:Fallback>
                <p:oleObj name="Equation" r:id="rId10" imgW="214596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173163"/>
                        <a:ext cx="4227512" cy="1898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7768"/>
              </p:ext>
            </p:extLst>
          </p:nvPr>
        </p:nvGraphicFramePr>
        <p:xfrm>
          <a:off x="7824192" y="1916832"/>
          <a:ext cx="1440160" cy="46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8" name="Equation" r:id="rId12" imgW="736560" imgH="241200" progId="Equation.DSMT4">
                  <p:embed/>
                </p:oleObj>
              </mc:Choice>
              <mc:Fallback>
                <p:oleObj name="Equation" r:id="rId12" imgW="7365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2" y="1916832"/>
                        <a:ext cx="1440160" cy="4696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631505" y="79003"/>
            <a:ext cx="5256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行列式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(Determinant)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形式的判据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40013" y="1011239"/>
            <a:ext cx="5905500" cy="560387"/>
            <a:chOff x="249" y="98"/>
            <a:chExt cx="3720" cy="353"/>
          </a:xfrm>
        </p:grpSpPr>
        <p:sp>
          <p:nvSpPr>
            <p:cNvPr id="60436" name="Rectangle 3"/>
            <p:cNvSpPr>
              <a:spLocks noChangeArrowheads="1"/>
            </p:cNvSpPr>
            <p:nvPr/>
          </p:nvSpPr>
          <p:spPr bwMode="auto">
            <a:xfrm>
              <a:off x="249" y="98"/>
              <a:ext cx="783" cy="3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因为</a:t>
              </a:r>
            </a:p>
          </p:txBody>
        </p:sp>
        <p:graphicFrame>
          <p:nvGraphicFramePr>
            <p:cNvPr id="60424" name="Object 11"/>
            <p:cNvGraphicFramePr>
              <a:graphicFrameLocks noChangeAspect="1"/>
            </p:cNvGraphicFramePr>
            <p:nvPr/>
          </p:nvGraphicFramePr>
          <p:xfrm>
            <a:off x="1056" y="143"/>
            <a:ext cx="29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37" name="Equation" r:id="rId4" imgW="2247840" imgH="241200" progId="Equation.DSMT4">
                    <p:embed/>
                  </p:oleObj>
                </mc:Choice>
                <mc:Fallback>
                  <p:oleObj name="Equation" r:id="rId4" imgW="2247840" imgH="241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3"/>
                          <a:ext cx="29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351585" y="3140969"/>
            <a:ext cx="7081839" cy="649287"/>
            <a:chOff x="340" y="1434"/>
            <a:chExt cx="4461" cy="409"/>
          </a:xfrm>
        </p:grpSpPr>
        <p:graphicFrame>
          <p:nvGraphicFramePr>
            <p:cNvPr id="6042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9001896"/>
                </p:ext>
              </p:extLst>
            </p:nvPr>
          </p:nvGraphicFramePr>
          <p:xfrm>
            <a:off x="2961" y="1449"/>
            <a:ext cx="184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38" name="Equation" r:id="rId6" imgW="1434960" imgH="228600" progId="Equation.DSMT4">
                    <p:embed/>
                  </p:oleObj>
                </mc:Choice>
                <mc:Fallback>
                  <p:oleObj name="Equation" r:id="rId6" imgW="143496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1449"/>
                          <a:ext cx="1840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5" name="Rectangle 7"/>
            <p:cNvSpPr>
              <a:spLocks noChangeArrowheads="1"/>
            </p:cNvSpPr>
            <p:nvPr/>
          </p:nvSpPr>
          <p:spPr bwMode="auto">
            <a:xfrm>
              <a:off x="340" y="1434"/>
              <a:ext cx="2629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30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="1" baseline="-30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的特征值对角矩阵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309938" y="1628801"/>
            <a:ext cx="3905250" cy="1490663"/>
            <a:chOff x="263" y="670"/>
            <a:chExt cx="2460" cy="939"/>
          </a:xfrm>
        </p:grpSpPr>
        <p:graphicFrame>
          <p:nvGraphicFramePr>
            <p:cNvPr id="60422" name="Object 9"/>
            <p:cNvGraphicFramePr>
              <a:graphicFrameLocks noChangeAspect="1"/>
            </p:cNvGraphicFramePr>
            <p:nvPr/>
          </p:nvGraphicFramePr>
          <p:xfrm>
            <a:off x="1073" y="670"/>
            <a:ext cx="1650" cy="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39" name="Equation" r:id="rId8" imgW="1282680" imgH="736560" progId="Equation.DSMT4">
                    <p:embed/>
                  </p:oleObj>
                </mc:Choice>
                <mc:Fallback>
                  <p:oleObj name="Equation" r:id="rId8" imgW="1282680" imgH="7365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670"/>
                          <a:ext cx="1650" cy="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4" name="Rectangle 10"/>
            <p:cNvSpPr>
              <a:spLocks noChangeArrowheads="1"/>
            </p:cNvSpPr>
            <p:nvPr/>
          </p:nvSpPr>
          <p:spPr bwMode="auto">
            <a:xfrm>
              <a:off x="263" y="715"/>
              <a:ext cx="602" cy="3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400" b="1" dirty="0">
                  <a:latin typeface="Tahoma" pitchFamily="34" charset="0"/>
                  <a:ea typeface="楷体_GB2312" pitchFamily="49" charset="-122"/>
                </a:rPr>
                <a:t>所以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367213" y="3573016"/>
            <a:ext cx="1954212" cy="647700"/>
            <a:chOff x="340" y="1843"/>
            <a:chExt cx="1231" cy="408"/>
          </a:xfrm>
        </p:grpSpPr>
        <p:graphicFrame>
          <p:nvGraphicFramePr>
            <p:cNvPr id="60421" name="Object 8"/>
            <p:cNvGraphicFramePr>
              <a:graphicFrameLocks noChangeAspect="1"/>
            </p:cNvGraphicFramePr>
            <p:nvPr/>
          </p:nvGraphicFramePr>
          <p:xfrm>
            <a:off x="709" y="1846"/>
            <a:ext cx="86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40" r:id="rId10" imgW="647419" imgH="203112" progId="">
                    <p:embed/>
                  </p:oleObj>
                </mc:Choice>
                <mc:Fallback>
                  <p:oleObj r:id="rId10" imgW="647419" imgH="203112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" y="1846"/>
                          <a:ext cx="862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3" name="Rectangle 13"/>
            <p:cNvSpPr>
              <a:spLocks noChangeArrowheads="1"/>
            </p:cNvSpPr>
            <p:nvPr/>
          </p:nvSpPr>
          <p:spPr bwMode="auto">
            <a:xfrm>
              <a:off x="340" y="1843"/>
              <a:ext cx="408" cy="4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则</a:t>
              </a:r>
            </a:p>
          </p:txBody>
        </p:sp>
      </p:grp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8112224" y="1628800"/>
          <a:ext cx="23161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41" name="Equation" r:id="rId12" imgW="965160" imgH="241200" progId="Equation.DSMT4">
                  <p:embed/>
                </p:oleObj>
              </mc:Choice>
              <mc:Fallback>
                <p:oleObj name="Equation" r:id="rId12" imgW="9651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224" y="1628800"/>
                        <a:ext cx="2316162" cy="569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下箭头 23"/>
          <p:cNvSpPr>
            <a:spLocks noChangeArrowheads="1"/>
          </p:cNvSpPr>
          <p:nvPr/>
        </p:nvSpPr>
        <p:spPr bwMode="auto">
          <a:xfrm rot="5400000">
            <a:off x="7463730" y="1675631"/>
            <a:ext cx="484188" cy="533400"/>
          </a:xfrm>
          <a:prstGeom prst="downArrow">
            <a:avLst>
              <a:gd name="adj1" fmla="val 50000"/>
              <a:gd name="adj2" fmla="val 50119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下箭头 25"/>
          <p:cNvSpPr>
            <a:spLocks noChangeArrowheads="1"/>
          </p:cNvSpPr>
          <p:nvPr/>
        </p:nvSpPr>
        <p:spPr bwMode="auto">
          <a:xfrm>
            <a:off x="5735960" y="2132857"/>
            <a:ext cx="484188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32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342764"/>
              </p:ext>
            </p:extLst>
          </p:nvPr>
        </p:nvGraphicFramePr>
        <p:xfrm>
          <a:off x="1574801" y="4152900"/>
          <a:ext cx="70643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42" name="Equation" r:id="rId14" imgW="4343400" imgH="965160" progId="Equation.DSMT4">
                  <p:embed/>
                </p:oleObj>
              </mc:Choice>
              <mc:Fallback>
                <p:oleObj name="Equation" r:id="rId14" imgW="434340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1" y="4152900"/>
                        <a:ext cx="7064375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26"/>
          <p:cNvGraphicFramePr>
            <a:graphicFrameLocks noChangeAspect="1"/>
          </p:cNvGraphicFramePr>
          <p:nvPr/>
        </p:nvGraphicFramePr>
        <p:xfrm>
          <a:off x="9310689" y="4649342"/>
          <a:ext cx="10937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43" name="Equation" r:id="rId16" imgW="469800" imgH="228600" progId="Equation.DSMT4">
                  <p:embed/>
                </p:oleObj>
              </mc:Choice>
              <mc:Fallback>
                <p:oleObj name="Equation" r:id="rId16" imgW="4698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0689" y="4649342"/>
                        <a:ext cx="109378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箭头 26"/>
          <p:cNvSpPr>
            <a:spLocks noChangeArrowheads="1"/>
          </p:cNvSpPr>
          <p:nvPr/>
        </p:nvSpPr>
        <p:spPr bwMode="auto">
          <a:xfrm>
            <a:off x="8810625" y="4649342"/>
            <a:ext cx="285750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992313" y="5286375"/>
            <a:ext cx="1079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于是</a:t>
            </a: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/>
        </p:nvGraphicFramePr>
        <p:xfrm>
          <a:off x="2568575" y="5575301"/>
          <a:ext cx="12636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44" name="Equation" r:id="rId18" imgW="596880" imgH="469800" progId="Equation.DSMT4">
                  <p:embed/>
                </p:oleObj>
              </mc:Choice>
              <mc:Fallback>
                <p:oleObj name="Equation" r:id="rId18" imgW="596880" imgH="469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5575301"/>
                        <a:ext cx="12636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6169025" y="5791200"/>
          <a:ext cx="1758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45" name="Equation" r:id="rId20" imgW="888840" imgH="279360" progId="Equation.DSMT4">
                  <p:embed/>
                </p:oleObj>
              </mc:Choice>
              <mc:Fallback>
                <p:oleObj name="Equation" r:id="rId20" imgW="88884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5791200"/>
                        <a:ext cx="1758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3805238" y="5791200"/>
          <a:ext cx="11985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46" name="Equation" r:id="rId22" imgW="596880" imgH="279360" progId="Equation.DSMT4">
                  <p:embed/>
                </p:oleObj>
              </mc:Choice>
              <mc:Fallback>
                <p:oleObj name="Equation" r:id="rId22" imgW="59688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5791200"/>
                        <a:ext cx="11985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5029200" y="5791201"/>
          <a:ext cx="11255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47" name="Equation" r:id="rId24" imgW="545760" imgH="279360" progId="Equation.DSMT4">
                  <p:embed/>
                </p:oleObj>
              </mc:Choice>
              <mc:Fallback>
                <p:oleObj name="Equation" r:id="rId24" imgW="54576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791201"/>
                        <a:ext cx="11255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233718"/>
              </p:ext>
            </p:extLst>
          </p:nvPr>
        </p:nvGraphicFramePr>
        <p:xfrm>
          <a:off x="8832850" y="5648325"/>
          <a:ext cx="14795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48" name="Equation" r:id="rId26" imgW="698400" imgH="368280" progId="Equation.DSMT4">
                  <p:embed/>
                </p:oleObj>
              </mc:Choice>
              <mc:Fallback>
                <p:oleObj name="Equation" r:id="rId26" imgW="69840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0" y="5648325"/>
                        <a:ext cx="14795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971384"/>
              </p:ext>
            </p:extLst>
          </p:nvPr>
        </p:nvGraphicFramePr>
        <p:xfrm>
          <a:off x="7897813" y="5661026"/>
          <a:ext cx="8890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49" name="Equation" r:id="rId28" imgW="419040" imgH="368280" progId="Equation.DSMT4">
                  <p:embed/>
                </p:oleObj>
              </mc:Choice>
              <mc:Fallback>
                <p:oleObj name="Equation" r:id="rId28" imgW="41904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13" y="5661026"/>
                        <a:ext cx="8890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灯片编号占位符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5321910" y="6351588"/>
            <a:ext cx="227818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zh-CN" altLang="en-US" b="1" dirty="0" smtClean="0">
                <a:solidFill>
                  <a:srgbClr val="FF0000"/>
                </a:solidFill>
              </a:rPr>
              <a:t>相似变换行列式不变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631505" y="79003"/>
            <a:ext cx="5256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行列式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(Determinant)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形式的判据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47850" y="1989139"/>
            <a:ext cx="8675688" cy="2511425"/>
            <a:chOff x="158" y="2750"/>
            <a:chExt cx="5465" cy="1582"/>
          </a:xfrm>
        </p:grpSpPr>
        <p:sp>
          <p:nvSpPr>
            <p:cNvPr id="48135" name="Rectangle 3"/>
            <p:cNvSpPr>
              <a:spLocks noChangeArrowheads="1"/>
            </p:cNvSpPr>
            <p:nvPr/>
          </p:nvSpPr>
          <p:spPr bwMode="auto">
            <a:xfrm>
              <a:off x="158" y="2750"/>
              <a:ext cx="5465" cy="13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623888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defRPr/>
              </a:pPr>
              <a:r>
                <a:rPr lang="zh-CN" altLang="en-US" sz="2400" b="1" dirty="0">
                  <a:ea typeface="楷体_GB2312" pitchFamily="49" charset="-122"/>
                </a:rPr>
                <a:t>此处的</a:t>
              </a:r>
              <a:r>
                <a:rPr lang="en-US" altLang="zh-CN" sz="2400" b="1" i="1" dirty="0">
                  <a:ea typeface="楷体_GB2312" pitchFamily="49" charset="-122"/>
                </a:rPr>
                <a:t>U </a:t>
              </a:r>
              <a:r>
                <a:rPr lang="zh-CN" altLang="en-US" sz="2400" b="1" dirty="0">
                  <a:ea typeface="楷体_GB2312" pitchFamily="49" charset="-122"/>
                </a:rPr>
                <a:t>就是前述的</a:t>
              </a:r>
              <a:r>
                <a:rPr lang="en-US" altLang="zh-CN" sz="2400" b="1" i="1" dirty="0">
                  <a:ea typeface="楷体_GB2312" pitchFamily="49" charset="-122"/>
                </a:rPr>
                <a:t>W</a:t>
              </a:r>
              <a:r>
                <a:rPr lang="en-US" altLang="zh-CN" sz="2400" b="1" i="1" baseline="-25000" dirty="0">
                  <a:ea typeface="楷体_GB2312" pitchFamily="49" charset="-122"/>
                </a:rPr>
                <a:t>e</a:t>
              </a:r>
              <a:r>
                <a:rPr lang="zh-CN" altLang="en-US" sz="2400" b="1" dirty="0">
                  <a:ea typeface="楷体_GB2312" pitchFamily="49" charset="-122"/>
                </a:rPr>
                <a:t>。</a:t>
              </a:r>
              <a:endParaRPr lang="en-US" altLang="zh-CN" sz="2400" b="1" dirty="0">
                <a:ea typeface="楷体_GB2312" pitchFamily="49" charset="-122"/>
              </a:endParaRPr>
            </a:p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转换步骤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：</a:t>
              </a:r>
              <a:r>
                <a:rPr lang="zh-CN" altLang="en-US" sz="2400" b="1" dirty="0">
                  <a:ea typeface="楷体_GB2312" pitchFamily="49" charset="-122"/>
                </a:rPr>
                <a:t>设</a:t>
              </a:r>
              <a:r>
                <a:rPr lang="en-US" altLang="zh-CN" sz="2400" b="1" i="1" dirty="0">
                  <a:ea typeface="楷体_GB2312" pitchFamily="49" charset="-122"/>
                </a:rPr>
                <a:t>U </a:t>
              </a:r>
              <a:r>
                <a:rPr lang="zh-CN" altLang="en-US" sz="2400" b="1" dirty="0">
                  <a:ea typeface="楷体_GB2312" pitchFamily="49" charset="-122"/>
                </a:rPr>
                <a:t>的各列已作适当调整，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使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lang="en-US" altLang="zh-CN" sz="2400" b="1" baseline="-30000" dirty="0">
                  <a:latin typeface="楷体_GB2312" pitchFamily="49" charset="-122"/>
                  <a:ea typeface="楷体_GB2312" pitchFamily="49" charset="-122"/>
                </a:rPr>
                <a:t>W</a:t>
              </a:r>
              <a:r>
                <a:rPr lang="en-US" altLang="zh-CN" sz="2400" b="1" baseline="30000" dirty="0">
                  <a:latin typeface="楷体_GB2312" pitchFamily="49" charset="-122"/>
                  <a:ea typeface="楷体_GB2312" pitchFamily="49" charset="-122"/>
                </a:rPr>
                <a:t>-1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lang="en-US" altLang="zh-CN" sz="2400" b="1" baseline="-30000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的特征值</a:t>
              </a:r>
              <a:r>
                <a:rPr lang="zh-CN" altLang="en-US" sz="2400" b="1" i="1" dirty="0">
                  <a:ea typeface="楷体_GB2312" pitchFamily="49" charset="-122"/>
                  <a:sym typeface="Symbol" pitchFamily="18" charset="2"/>
                </a:rPr>
                <a:t></a:t>
              </a:r>
              <a:r>
                <a:rPr lang="en-US" altLang="zh-CN" sz="2400" b="1" i="1" baseline="-25000" dirty="0"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en-US" altLang="zh-CN" sz="2400" b="1" dirty="0">
                  <a:ea typeface="楷体_GB2312" pitchFamily="49" charset="-122"/>
                </a:rPr>
                <a:t> ≥ </a:t>
              </a:r>
              <a:r>
                <a:rPr lang="en-US" altLang="zh-CN" sz="2400" b="1" i="1" dirty="0">
                  <a:ea typeface="楷体_GB2312" pitchFamily="49" charset="-122"/>
                  <a:sym typeface="Symbol" pitchFamily="18" charset="2"/>
                </a:rPr>
                <a:t></a:t>
              </a:r>
              <a:r>
                <a:rPr lang="en-US" altLang="zh-CN" sz="2400" b="1" i="1" baseline="-25000" dirty="0">
                  <a:ea typeface="楷体_GB2312" pitchFamily="49" charset="-122"/>
                  <a:sym typeface="Symbol" pitchFamily="18" charset="2"/>
                </a:rPr>
                <a:t>2 </a:t>
              </a:r>
              <a:r>
                <a:rPr lang="en-US" altLang="zh-CN" sz="2400" b="1" dirty="0">
                  <a:ea typeface="楷体_GB2312" pitchFamily="49" charset="-122"/>
                </a:rPr>
                <a:t>≥… ≥ </a:t>
              </a:r>
              <a:r>
                <a:rPr lang="en-US" altLang="zh-CN" sz="2400" b="1" i="1" dirty="0">
                  <a:ea typeface="楷体_GB2312" pitchFamily="49" charset="-122"/>
                  <a:sym typeface="Symbol" pitchFamily="18" charset="2"/>
                </a:rPr>
                <a:t></a:t>
              </a:r>
              <a:r>
                <a:rPr lang="en-US" altLang="zh-CN" sz="2400" b="1" i="1" baseline="-25000" dirty="0">
                  <a:ea typeface="楷体_GB2312" pitchFamily="49" charset="-122"/>
                  <a:sym typeface="Symbol" pitchFamily="18" charset="2"/>
                </a:rPr>
                <a:t>D</a:t>
              </a:r>
              <a:r>
                <a:rPr lang="en-US" altLang="zh-CN" sz="2400" b="1" dirty="0">
                  <a:ea typeface="楷体_GB2312" pitchFamily="49" charset="-122"/>
                </a:rPr>
                <a:t> </a:t>
              </a:r>
              <a:r>
                <a:rPr lang="zh-CN" altLang="en-US" sz="2400" b="1" dirty="0">
                  <a:ea typeface="楷体_GB2312" pitchFamily="49" charset="-122"/>
                </a:rPr>
                <a:t>，对于给定的</a:t>
              </a:r>
              <a:r>
                <a:rPr lang="en-US" altLang="zh-CN" sz="2400" b="1" i="1" dirty="0">
                  <a:ea typeface="楷体_GB2312" pitchFamily="49" charset="-122"/>
                </a:rPr>
                <a:t>d</a:t>
              </a:r>
              <a:r>
                <a:rPr lang="zh-CN" altLang="en-US" sz="2400" b="1" dirty="0">
                  <a:ea typeface="楷体_GB2312" pitchFamily="49" charset="-122"/>
                </a:rPr>
                <a:t>，取前</a:t>
              </a:r>
              <a:r>
                <a:rPr lang="en-US" altLang="zh-CN" sz="2400" b="1" i="1" dirty="0">
                  <a:ea typeface="楷体_GB2312" pitchFamily="49" charset="-122"/>
                </a:rPr>
                <a:t>d</a:t>
              </a:r>
              <a:r>
                <a:rPr lang="zh-CN" altLang="en-US" sz="2400" b="1" dirty="0">
                  <a:ea typeface="楷体_GB2312" pitchFamily="49" charset="-122"/>
                </a:rPr>
                <a:t>个较大的特征值对应的特征矢量构造变换矩阵可使</a:t>
              </a:r>
              <a:r>
                <a:rPr lang="en-US" altLang="zh-CN" sz="2400" b="1" i="1" dirty="0">
                  <a:ea typeface="楷体_GB2312" pitchFamily="49" charset="-122"/>
                </a:rPr>
                <a:t>J</a:t>
              </a:r>
              <a:r>
                <a:rPr lang="en-US" altLang="zh-CN" sz="2400" b="1" i="1" baseline="-25000" dirty="0">
                  <a:ea typeface="楷体_GB2312" pitchFamily="49" charset="-122"/>
                </a:rPr>
                <a:t>5 </a:t>
              </a:r>
              <a:r>
                <a:rPr lang="zh-CN" altLang="en-US" sz="2400" b="1" dirty="0">
                  <a:ea typeface="楷体_GB2312" pitchFamily="49" charset="-122"/>
                </a:rPr>
                <a:t>取最大值，此时</a:t>
              </a:r>
            </a:p>
          </p:txBody>
        </p:sp>
        <p:graphicFrame>
          <p:nvGraphicFramePr>
            <p:cNvPr id="62467" name="Object 3"/>
            <p:cNvGraphicFramePr>
              <a:graphicFrameLocks noChangeAspect="1"/>
            </p:cNvGraphicFramePr>
            <p:nvPr/>
          </p:nvGraphicFramePr>
          <p:xfrm>
            <a:off x="2024" y="3833"/>
            <a:ext cx="1567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4" name="Equation" r:id="rId4" imgW="799920" imgH="253800" progId="Equation.DSMT4">
                    <p:embed/>
                  </p:oleObj>
                </mc:Choice>
                <mc:Fallback>
                  <p:oleObj name="Equation" r:id="rId4" imgW="799920" imgH="253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3833"/>
                          <a:ext cx="1567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59781"/>
              </p:ext>
            </p:extLst>
          </p:nvPr>
        </p:nvGraphicFramePr>
        <p:xfrm>
          <a:off x="2452689" y="981075"/>
          <a:ext cx="75342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5" name="Equation" r:id="rId6" imgW="3720960" imgH="469800" progId="Equation.DSMT4">
                  <p:embed/>
                </p:oleObj>
              </mc:Choice>
              <mc:Fallback>
                <p:oleObj name="Equation" r:id="rId6" imgW="372096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981075"/>
                        <a:ext cx="75342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631505" y="79003"/>
            <a:ext cx="5256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行列式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(Determinant)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形式的判据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sz="2400" dirty="0" smtClean="0"/>
              <a:t>6.1.1 </a:t>
            </a:r>
            <a:r>
              <a:rPr lang="zh-CN" altLang="en-US" sz="2400" dirty="0"/>
              <a:t>欧氏距离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(Euclidean distance)</a:t>
            </a:r>
            <a:r>
              <a:rPr lang="zh-CN" altLang="en-US" sz="2400" dirty="0"/>
              <a:t>准则下的特征提取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结论：设矩阵      的特征值为              ，且	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	选前  个特征值对应的特征向量   ，   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，   组成矩阵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	              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    就是上述准则下的最佳变换阵。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推导：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．以    为例：	 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s.t.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 	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（   －常数，调整尺度，不妨设为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123534"/>
              </p:ext>
            </p:extLst>
          </p:nvPr>
        </p:nvGraphicFramePr>
        <p:xfrm>
          <a:off x="2097853" y="1152128"/>
          <a:ext cx="757786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06" name="Equation" r:id="rId3" imgW="380835" imgH="241195" progId="Equation.DSMT4">
                  <p:embed/>
                </p:oleObj>
              </mc:Choice>
              <mc:Fallback>
                <p:oleObj name="Equation" r:id="rId3" imgW="380835" imgH="241195" progId="Equation.DSMT4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853" y="1152128"/>
                        <a:ext cx="757786" cy="476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997412"/>
              </p:ext>
            </p:extLst>
          </p:nvPr>
        </p:nvGraphicFramePr>
        <p:xfrm>
          <a:off x="4151784" y="1124744"/>
          <a:ext cx="179384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07" name="Equation" r:id="rId5" imgW="812447" imgH="228501" progId="Equation.DSMT4">
                  <p:embed/>
                </p:oleObj>
              </mc:Choice>
              <mc:Fallback>
                <p:oleObj name="Equation" r:id="rId5" imgW="812447" imgH="228501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1124744"/>
                        <a:ext cx="1793847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484471"/>
              </p:ext>
            </p:extLst>
          </p:nvPr>
        </p:nvGraphicFramePr>
        <p:xfrm>
          <a:off x="6616673" y="1196752"/>
          <a:ext cx="207161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08" name="Equation" r:id="rId7" imgW="1066337" imgH="215806" progId="Equation.DSMT4">
                  <p:embed/>
                </p:oleObj>
              </mc:Choice>
              <mc:Fallback>
                <p:oleObj name="Equation" r:id="rId7" imgW="1066337" imgH="215806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673" y="1196752"/>
                        <a:ext cx="2071615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236024"/>
              </p:ext>
            </p:extLst>
          </p:nvPr>
        </p:nvGraphicFramePr>
        <p:xfrm>
          <a:off x="1919535" y="1628800"/>
          <a:ext cx="360040" cy="37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09" name="Equation" r:id="rId9" imgW="139579" imgH="177646" progId="Equation.DSMT4">
                  <p:embed/>
                </p:oleObj>
              </mc:Choice>
              <mc:Fallback>
                <p:oleObj name="Equation" r:id="rId9" imgW="139579" imgH="177646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5" y="1628800"/>
                        <a:ext cx="360040" cy="370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17511"/>
              </p:ext>
            </p:extLst>
          </p:nvPr>
        </p:nvGraphicFramePr>
        <p:xfrm>
          <a:off x="5087887" y="1512168"/>
          <a:ext cx="323528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10" name="Equation" r:id="rId11" imgW="152268" imgH="215713" progId="Equation.DSMT4">
                  <p:embed/>
                </p:oleObj>
              </mc:Choice>
              <mc:Fallback>
                <p:oleObj name="Equation" r:id="rId11" imgW="152268" imgH="215713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7" y="1512168"/>
                        <a:ext cx="323528" cy="476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44304"/>
              </p:ext>
            </p:extLst>
          </p:nvPr>
        </p:nvGraphicFramePr>
        <p:xfrm>
          <a:off x="5591943" y="1512168"/>
          <a:ext cx="395536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11" name="Equation" r:id="rId13" imgW="177569" imgH="215619" progId="Equation.DSMT4">
                  <p:embed/>
                </p:oleObj>
              </mc:Choice>
              <mc:Fallback>
                <p:oleObj name="Equation" r:id="rId13" imgW="177569" imgH="215619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3" y="1512168"/>
                        <a:ext cx="395536" cy="476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1053"/>
              </p:ext>
            </p:extLst>
          </p:nvPr>
        </p:nvGraphicFramePr>
        <p:xfrm>
          <a:off x="6744072" y="1499537"/>
          <a:ext cx="432048" cy="53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12" name="Equation" r:id="rId15" imgW="190500" imgH="228600" progId="Equation.DSMT4">
                  <p:embed/>
                </p:oleObj>
              </mc:Choice>
              <mc:Fallback>
                <p:oleObj name="Equation" r:id="rId15" imgW="190500" imgH="22860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1499537"/>
                        <a:ext cx="432048" cy="5337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44312"/>
              </p:ext>
            </p:extLst>
          </p:nvPr>
        </p:nvGraphicFramePr>
        <p:xfrm>
          <a:off x="4799856" y="2060849"/>
          <a:ext cx="2160240" cy="45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13" name="Equation" r:id="rId17" imgW="1104900" imgH="228600" progId="Equation.DSMT4">
                  <p:embed/>
                </p:oleObj>
              </mc:Choice>
              <mc:Fallback>
                <p:oleObj name="Equation" r:id="rId17" imgW="1104900" imgH="228600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2060849"/>
                        <a:ext cx="2160240" cy="4560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184716"/>
              </p:ext>
            </p:extLst>
          </p:nvPr>
        </p:nvGraphicFramePr>
        <p:xfrm>
          <a:off x="1256325" y="3880770"/>
          <a:ext cx="360040" cy="42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14" name="Equation" r:id="rId19" imgW="164885" imgH="215619" progId="Equation.DSMT4">
                  <p:embed/>
                </p:oleObj>
              </mc:Choice>
              <mc:Fallback>
                <p:oleObj name="Equation" r:id="rId19" imgW="164885" imgH="215619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325" y="3880770"/>
                        <a:ext cx="360040" cy="4200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384198"/>
              </p:ext>
            </p:extLst>
          </p:nvPr>
        </p:nvGraphicFramePr>
        <p:xfrm>
          <a:off x="3009872" y="3880770"/>
          <a:ext cx="3536764" cy="48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15" name="Equation" r:id="rId21" imgW="1688367" imgH="241195" progId="Equation.DSMT4">
                  <p:embed/>
                </p:oleObj>
              </mc:Choice>
              <mc:Fallback>
                <p:oleObj name="Equation" r:id="rId21" imgW="1688367" imgH="241195" progId="Equation.DSMT4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872" y="3880770"/>
                        <a:ext cx="3536764" cy="4843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217914"/>
              </p:ext>
            </p:extLst>
          </p:nvPr>
        </p:nvGraphicFramePr>
        <p:xfrm>
          <a:off x="4007769" y="4531623"/>
          <a:ext cx="1540971" cy="481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16" name="Equation" r:id="rId23" imgW="710891" imgH="215806" progId="Equation.DSMT4">
                  <p:embed/>
                </p:oleObj>
              </mc:Choice>
              <mc:Fallback>
                <p:oleObj name="Equation" r:id="rId23" imgW="710891" imgH="215806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9" y="4531623"/>
                        <a:ext cx="1540971" cy="4815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515093"/>
              </p:ext>
            </p:extLst>
          </p:nvPr>
        </p:nvGraphicFramePr>
        <p:xfrm>
          <a:off x="2171020" y="5290635"/>
          <a:ext cx="1809824" cy="45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17" name="Equation" r:id="rId25" imgW="965160" imgH="241200" progId="Equation.DSMT4">
                  <p:embed/>
                </p:oleObj>
              </mc:Choice>
              <mc:Fallback>
                <p:oleObj name="Equation" r:id="rId25" imgW="965160" imgH="24120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020" y="5290635"/>
                        <a:ext cx="1809824" cy="454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32495"/>
              </p:ext>
            </p:extLst>
          </p:nvPr>
        </p:nvGraphicFramePr>
        <p:xfrm>
          <a:off x="4749597" y="5353494"/>
          <a:ext cx="299110" cy="353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18" name="Equation" r:id="rId27" imgW="114201" imgH="139579" progId="Equation.DSMT4">
                  <p:embed/>
                </p:oleObj>
              </mc:Choice>
              <mc:Fallback>
                <p:oleObj name="Equation" r:id="rId27" imgW="114201" imgH="139579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597" y="5353494"/>
                        <a:ext cx="299110" cy="3534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9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Lagrange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255765"/>
              </p:ext>
            </p:extLst>
          </p:nvPr>
        </p:nvGraphicFramePr>
        <p:xfrm>
          <a:off x="4135006" y="1484784"/>
          <a:ext cx="4553283" cy="515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4" name="Equation" r:id="rId3" imgW="2120900" imgH="241300" progId="Equation.DSMT4">
                  <p:embed/>
                </p:oleObj>
              </mc:Choice>
              <mc:Fallback>
                <p:oleObj name="Equation" r:id="rId3" imgW="2120900" imgH="2413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006" y="1484784"/>
                        <a:ext cx="4553283" cy="515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951109"/>
              </p:ext>
            </p:extLst>
          </p:nvPr>
        </p:nvGraphicFramePr>
        <p:xfrm>
          <a:off x="4151785" y="2219545"/>
          <a:ext cx="4680520" cy="84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5" name="Equation" r:id="rId5" imgW="2197100" imgH="393700" progId="Equation.DSMT4">
                  <p:embed/>
                </p:oleObj>
              </mc:Choice>
              <mc:Fallback>
                <p:oleObj name="Equation" r:id="rId5" imgW="2197100" imgH="3937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5" y="2219545"/>
                        <a:ext cx="4680520" cy="8403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173231"/>
              </p:ext>
            </p:extLst>
          </p:nvPr>
        </p:nvGraphicFramePr>
        <p:xfrm>
          <a:off x="4727848" y="3289692"/>
          <a:ext cx="2880320" cy="54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6" name="Equation" r:id="rId7" imgW="1295400" imgH="241300" progId="Equation.DSMT4">
                  <p:embed/>
                </p:oleObj>
              </mc:Choice>
              <mc:Fallback>
                <p:oleObj name="Equation" r:id="rId7" imgW="1295400" imgH="2413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3289692"/>
                        <a:ext cx="2880320" cy="540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76067"/>
              </p:ext>
            </p:extLst>
          </p:nvPr>
        </p:nvGraphicFramePr>
        <p:xfrm>
          <a:off x="4981576" y="3981451"/>
          <a:ext cx="2842617" cy="55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7" name="Equation" r:id="rId9" imgW="1231366" imgH="241195" progId="Equation.DSMT4">
                  <p:embed/>
                </p:oleObj>
              </mc:Choice>
              <mc:Fallback>
                <p:oleObj name="Equation" r:id="rId9" imgW="1231366" imgH="241195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6" y="3981451"/>
                        <a:ext cx="2842617" cy="5588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626979"/>
              </p:ext>
            </p:extLst>
          </p:nvPr>
        </p:nvGraphicFramePr>
        <p:xfrm>
          <a:off x="5195888" y="4667250"/>
          <a:ext cx="2196257" cy="90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8" name="Equation" r:id="rId11" imgW="1040948" imgH="431613" progId="Equation.DSMT4">
                  <p:embed/>
                </p:oleObj>
              </mc:Choice>
              <mc:Fallback>
                <p:oleObj name="Equation" r:id="rId11" imgW="1040948" imgH="431613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4667250"/>
                        <a:ext cx="2196257" cy="9063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524000" y="9011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524000" y="29014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524000" y="3796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524000" y="4996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057" name="Object 145"/>
          <p:cNvGraphicFramePr>
            <a:graphicFrameLocks noChangeAspect="1"/>
          </p:cNvGraphicFramePr>
          <p:nvPr/>
        </p:nvGraphicFramePr>
        <p:xfrm>
          <a:off x="4810116" y="785794"/>
          <a:ext cx="367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79" name="Equation" r:id="rId13" imgW="1688367" imgH="241195" progId="Equation.DSMT4">
                  <p:embed/>
                </p:oleObj>
              </mc:Choice>
              <mc:Fallback>
                <p:oleObj name="Equation" r:id="rId13" imgW="1688367" imgH="241195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16" y="785794"/>
                        <a:ext cx="3670300" cy="495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sz="2400" dirty="0" smtClean="0"/>
              <a:t>6.1.1 </a:t>
            </a:r>
            <a:r>
              <a:rPr lang="zh-CN" altLang="en-US" sz="2400" dirty="0"/>
              <a:t>欧氏距离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(Euclidean distance)</a:t>
            </a:r>
            <a:r>
              <a:rPr lang="zh-CN" altLang="en-US" sz="2400" dirty="0"/>
              <a:t>准则下的特征提取</a:t>
            </a:r>
          </a:p>
        </p:txBody>
      </p:sp>
    </p:spTree>
    <p:extLst>
      <p:ext uri="{BB962C8B-B14F-4D97-AF65-F5344CB8AC3E}">
        <p14:creationId xmlns:p14="http://schemas.microsoft.com/office/powerpoint/2010/main" val="3515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171441"/>
            <a:ext cx="9523784" cy="563563"/>
          </a:xfrm>
        </p:spPr>
        <p:txBody>
          <a:bodyPr/>
          <a:lstStyle/>
          <a:p>
            <a:r>
              <a:rPr lang="zh-CN" altLang="en-US" b="0" dirty="0" smtClean="0"/>
              <a:t>矩阵求导</a:t>
            </a:r>
            <a:r>
              <a:rPr lang="en-US" altLang="zh-CN" b="0" dirty="0" smtClean="0"/>
              <a:t>(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derivative of the matrix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172037" name="Picture 5" descr="http://s3.sinaimg.cn/large/8eac0b29tx6CyXyfuIaf2&amp;6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928670"/>
            <a:ext cx="5153025" cy="5486400"/>
          </a:xfrm>
          <a:prstGeom prst="rect">
            <a:avLst/>
          </a:prstGeom>
          <a:noFill/>
        </p:spPr>
      </p:pic>
      <p:graphicFrame>
        <p:nvGraphicFramePr>
          <p:cNvPr id="153601" name="Object 1"/>
          <p:cNvGraphicFramePr>
            <a:graphicFrameLocks noChangeAspect="1"/>
          </p:cNvGraphicFramePr>
          <p:nvPr/>
        </p:nvGraphicFramePr>
        <p:xfrm>
          <a:off x="6738942" y="1000108"/>
          <a:ext cx="367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8" name="Equation" r:id="rId4" imgW="1688367" imgH="241195" progId="Equation.DSMT4">
                  <p:embed/>
                </p:oleObj>
              </mc:Choice>
              <mc:Fallback>
                <p:oleObj name="Equation" r:id="rId4" imgW="1688367" imgH="241195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42" y="1000108"/>
                        <a:ext cx="3670300" cy="495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016823"/>
              </p:ext>
            </p:extLst>
          </p:nvPr>
        </p:nvGraphicFramePr>
        <p:xfrm>
          <a:off x="6754813" y="1649413"/>
          <a:ext cx="38592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9" name="Equation" r:id="rId6" imgW="2171520" imgH="1422360" progId="Equation.DSMT4">
                  <p:embed/>
                </p:oleObj>
              </mc:Choice>
              <mc:Fallback>
                <p:oleObj name="Equation" r:id="rId6" imgW="2171520" imgH="1422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1649413"/>
                        <a:ext cx="3859212" cy="2387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431704" y="3068960"/>
            <a:ext cx="4104456" cy="2880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655756" y="2276872"/>
            <a:ext cx="3096428" cy="2232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pic>
        <p:nvPicPr>
          <p:cNvPr id="172037" name="Picture 5" descr="http://s3.sinaimg.cn/large/8eac0b29tx6CyXyfuIaf2&amp;6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928670"/>
            <a:ext cx="5153025" cy="5486400"/>
          </a:xfrm>
          <a:prstGeom prst="rect">
            <a:avLst/>
          </a:prstGeom>
          <a:noFill/>
        </p:spPr>
      </p:pic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6738938" y="1120775"/>
          <a:ext cx="39290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14" name="Equation" r:id="rId4" imgW="2476440" imgH="583920" progId="Equation.DSMT4">
                  <p:embed/>
                </p:oleObj>
              </mc:Choice>
              <mc:Fallback>
                <p:oleObj name="Equation" r:id="rId4" imgW="2476440" imgH="5839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1120775"/>
                        <a:ext cx="3929062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5" name="Object 9"/>
          <p:cNvGraphicFramePr>
            <a:graphicFrameLocks noChangeAspect="1"/>
          </p:cNvGraphicFramePr>
          <p:nvPr/>
        </p:nvGraphicFramePr>
        <p:xfrm>
          <a:off x="6789738" y="2312988"/>
          <a:ext cx="38274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15" name="Equation" r:id="rId6" imgW="2412720" imgH="457200" progId="Equation.DSMT4">
                  <p:embed/>
                </p:oleObj>
              </mc:Choice>
              <mc:Fallback>
                <p:oleObj name="Equation" r:id="rId6" imgW="241272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738" y="2312988"/>
                        <a:ext cx="382746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7024695" y="3214687"/>
          <a:ext cx="3184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16" name="Equation" r:id="rId8" imgW="2006280" imgH="279360" progId="Equation.DSMT4">
                  <p:embed/>
                </p:oleObj>
              </mc:Choice>
              <mc:Fallback>
                <p:oleObj name="Equation" r:id="rId8" imgW="2006280" imgH="279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95" y="3214687"/>
                        <a:ext cx="31845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3167042" y="3500438"/>
            <a:ext cx="3714776" cy="2071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3067" name="Object 11"/>
          <p:cNvGraphicFramePr>
            <a:graphicFrameLocks noChangeAspect="1"/>
          </p:cNvGraphicFramePr>
          <p:nvPr/>
        </p:nvGraphicFramePr>
        <p:xfrm>
          <a:off x="6953256" y="3714753"/>
          <a:ext cx="33670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17" name="Equation" r:id="rId10" imgW="2120760" imgH="279360" progId="Equation.DSMT4">
                  <p:embed/>
                </p:oleObj>
              </mc:Choice>
              <mc:Fallback>
                <p:oleObj name="Equation" r:id="rId10" imgW="2120760" imgH="279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6" y="3714753"/>
                        <a:ext cx="33670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V="1">
            <a:off x="4667240" y="4000504"/>
            <a:ext cx="2071702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3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56952"/>
              </p:ext>
            </p:extLst>
          </p:nvPr>
        </p:nvGraphicFramePr>
        <p:xfrm>
          <a:off x="6881819" y="4362434"/>
          <a:ext cx="37496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18" name="Equation" r:id="rId12" imgW="2361960" imgH="711000" progId="Equation.DSMT4">
                  <p:embed/>
                </p:oleObj>
              </mc:Choice>
              <mc:Fallback>
                <p:oleObj name="Equation" r:id="rId12" imgW="2361960" imgH="7110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9" y="4362434"/>
                        <a:ext cx="3749675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4634046" y="4713277"/>
            <a:ext cx="2390649" cy="13946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631504" y="171441"/>
            <a:ext cx="9523784" cy="563563"/>
          </a:xfrm>
        </p:spPr>
        <p:txBody>
          <a:bodyPr/>
          <a:lstStyle/>
          <a:p>
            <a:r>
              <a:rPr lang="zh-CN" altLang="en-US" b="0" dirty="0" smtClean="0"/>
              <a:t>矩阵求导</a:t>
            </a:r>
            <a:r>
              <a:rPr lang="en-US" altLang="zh-CN" b="0" dirty="0" smtClean="0"/>
              <a:t>(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derivative of the matrix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f12-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44" y="836713"/>
            <a:ext cx="3816424" cy="375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227640" cy="900336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主成分分析 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en-US" altLang="zh-CN" dirty="0" smtClean="0"/>
              <a:t>Principal Component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Ref.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Andrew Webb, Statistical Pattern Recognition, Wiley, 2002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Pearson, K., On lines and planes of closest fit to systems of points in space, Philosophical Magazine, 2:559-572, 1901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目的：出发点是从一组特征中计算出一组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按重要性从大到小排列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的新特征，它们是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原有特征的线性组合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，并且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相互之间是不相关的。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6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7795592" cy="563563"/>
          </a:xfrm>
        </p:spPr>
        <p:txBody>
          <a:bodyPr/>
          <a:lstStyle/>
          <a:p>
            <a:r>
              <a:rPr lang="zh-CN" altLang="en-US" dirty="0" smtClean="0"/>
              <a:t>第六章</a:t>
            </a:r>
            <a:r>
              <a:rPr lang="zh-CN" altLang="zh-CN" dirty="0"/>
              <a:t>　</a:t>
            </a:r>
            <a:r>
              <a:rPr lang="zh-CN" altLang="zh-CN" dirty="0" smtClean="0"/>
              <a:t>特征提取</a:t>
            </a:r>
            <a:r>
              <a:rPr lang="en-US" altLang="zh-CN" dirty="0" smtClean="0">
                <a:latin typeface="Bahnschrift Condensed" panose="020B0502040204020203" pitchFamily="34" charset="0"/>
              </a:rPr>
              <a:t>(</a:t>
            </a:r>
            <a:r>
              <a:rPr lang="en-US" altLang="zh-CN" dirty="0">
                <a:latin typeface="Bahnschrift Condensed" panose="020B0502040204020203" pitchFamily="34" charset="0"/>
              </a:rPr>
              <a:t>F</a:t>
            </a:r>
            <a:r>
              <a:rPr lang="en-US" altLang="zh-CN" dirty="0" smtClean="0">
                <a:latin typeface="Bahnschrift Condensed" panose="020B0502040204020203" pitchFamily="34" charset="0"/>
              </a:rPr>
              <a:t>eature Extraction</a:t>
            </a:r>
            <a:r>
              <a:rPr lang="en-US" altLang="zh-CN" dirty="0">
                <a:latin typeface="Bahnschrift Condensed" panose="020B0502040204020203" pitchFamily="34" charset="0"/>
              </a:rPr>
              <a:t>)</a:t>
            </a:r>
            <a:endParaRPr lang="zh-CN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524000" y="5589240"/>
            <a:ext cx="9144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524354" y="5425002"/>
            <a:ext cx="9143646" cy="296509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9184" y="1029537"/>
            <a:ext cx="8225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引言</a:t>
            </a:r>
            <a:r>
              <a:rPr lang="en-US" altLang="zh-CN" sz="2400" dirty="0"/>
              <a:t>Introduction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6.1</a:t>
            </a: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　基于类别可分离性判据的特征提取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6.2  </a:t>
            </a: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主成分分析 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6.3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K-L</a:t>
            </a: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变换方法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444963"/>
              </p:ext>
            </p:extLst>
          </p:nvPr>
        </p:nvGraphicFramePr>
        <p:xfrm>
          <a:off x="2711450" y="1285876"/>
          <a:ext cx="356235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9" name="Equation" r:id="rId3" imgW="2057400" imgH="977760" progId="Equation.DSMT4">
                  <p:embed/>
                </p:oleObj>
              </mc:Choice>
              <mc:Fallback>
                <p:oleObj name="Equation" r:id="rId3" imgW="2057400" imgH="977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285876"/>
                        <a:ext cx="3562350" cy="169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88837693"/>
              </p:ext>
            </p:extLst>
          </p:nvPr>
        </p:nvGraphicFramePr>
        <p:xfrm>
          <a:off x="6456363" y="993775"/>
          <a:ext cx="397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0" name="Equation" r:id="rId5" imgW="2361960" imgH="241200" progId="Equation.DSMT4">
                  <p:embed/>
                </p:oleObj>
              </mc:Choice>
              <mc:Fallback>
                <p:oleObj name="Equation" r:id="rId5" imgW="23619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993775"/>
                        <a:ext cx="3975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00088066"/>
              </p:ext>
            </p:extLst>
          </p:nvPr>
        </p:nvGraphicFramePr>
        <p:xfrm>
          <a:off x="5087939" y="3286125"/>
          <a:ext cx="53673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1" name="Equation" r:id="rId7" imgW="3035160" imgH="241200" progId="Equation.DSMT4">
                  <p:embed/>
                </p:oleObj>
              </mc:Choice>
              <mc:Fallback>
                <p:oleObj name="Equation" r:id="rId7" imgW="30351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3286125"/>
                        <a:ext cx="5367337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2452688" y="3929063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第一主成分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诠释了数据中的最大的方差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(variance)</a:t>
            </a:r>
          </a:p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第二主成分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诠释了数据中除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以外的最大的方差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4625" indent="-174625">
              <a:spcBef>
                <a:spcPct val="50000"/>
              </a:spcBef>
              <a:buFontTx/>
              <a:buChar char="•"/>
            </a:pPr>
            <a:endParaRPr lang="en-US" altLang="zh-TW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3287688" y="1643064"/>
            <a:ext cx="285750" cy="1587"/>
          </a:xfrm>
          <a:prstGeom prst="line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4095751" y="1643064"/>
            <a:ext cx="214313" cy="1587"/>
          </a:xfrm>
          <a:prstGeom prst="line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5449640" y="1643064"/>
            <a:ext cx="214312" cy="1587"/>
          </a:xfrm>
          <a:prstGeom prst="line">
            <a:avLst/>
          </a:prstGeom>
          <a:noFill/>
          <a:ln w="1270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flipH="1">
            <a:off x="5595938" y="1196753"/>
            <a:ext cx="644078" cy="89123"/>
          </a:xfrm>
          <a:prstGeom prst="straightConnector1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 rot="5400000">
            <a:off x="3237707" y="2356645"/>
            <a:ext cx="571500" cy="1587"/>
          </a:xfrm>
          <a:prstGeom prst="straightConnector1">
            <a:avLst/>
          </a:prstGeom>
          <a:noFill/>
          <a:ln w="12700" cap="sq" algn="ctr">
            <a:solidFill>
              <a:srgbClr val="00B05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rot="5400000">
            <a:off x="3988594" y="2321719"/>
            <a:ext cx="500062" cy="0"/>
          </a:xfrm>
          <a:prstGeom prst="straightConnector1">
            <a:avLst/>
          </a:prstGeom>
          <a:noFill/>
          <a:ln w="12700" cap="sq" algn="ctr">
            <a:solidFill>
              <a:srgbClr val="00B05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rot="5400000">
            <a:off x="5342707" y="2320926"/>
            <a:ext cx="500062" cy="1587"/>
          </a:xfrm>
          <a:prstGeom prst="straightConnector1">
            <a:avLst/>
          </a:prstGeom>
          <a:noFill/>
          <a:ln w="12700" cap="sq" algn="ctr">
            <a:solidFill>
              <a:srgbClr val="00B05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30" name="直接箭头连接符 29"/>
          <p:cNvCxnSpPr>
            <a:cxnSpLocks noChangeShapeType="1"/>
          </p:cNvCxnSpPr>
          <p:nvPr/>
        </p:nvCxnSpPr>
        <p:spPr bwMode="auto">
          <a:xfrm rot="10800000">
            <a:off x="5810251" y="2428876"/>
            <a:ext cx="1357313" cy="785813"/>
          </a:xfrm>
          <a:prstGeom prst="straightConnector1">
            <a:avLst/>
          </a:prstGeom>
          <a:noFill/>
          <a:ln w="12700" cap="sq" algn="ctr">
            <a:solidFill>
              <a:srgbClr val="00B050"/>
            </a:solidFill>
            <a:round/>
            <a:headEnd type="none" w="sm" len="sm"/>
            <a:tailEnd type="arrow" w="med" len="med"/>
          </a:ln>
        </p:spPr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499448" cy="540296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主成分分析</a:t>
            </a:r>
            <a:r>
              <a:rPr lang="en-US" altLang="zh-CN" dirty="0" smtClean="0"/>
              <a:t>PCA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4" y="428625"/>
            <a:ext cx="7742063" cy="928688"/>
          </a:xfrm>
          <a:solidFill>
            <a:srgbClr val="FFFFFF"/>
          </a:solidFill>
        </p:spPr>
        <p:txBody>
          <a:bodyPr anchor="t"/>
          <a:lstStyle/>
          <a:p>
            <a:pPr>
              <a:lnSpc>
                <a:spcPct val="120000"/>
              </a:lnSpc>
              <a:defRPr/>
            </a:pPr>
            <a:r>
              <a:rPr lang="zh-CN" altLang="en-US" sz="2000" dirty="0">
                <a:latin typeface="+mn-ea"/>
                <a:ea typeface="+mn-ea"/>
              </a:rPr>
              <a:t>使新的分量</a:t>
            </a:r>
            <a:r>
              <a:rPr lang="en-US" altLang="zh-CN" sz="2000" i="1" dirty="0">
                <a:latin typeface="+mn-ea"/>
                <a:ea typeface="+mn-ea"/>
              </a:rPr>
              <a:t>y</a:t>
            </a:r>
            <a:r>
              <a:rPr lang="en-US" altLang="zh-CN" sz="2000" i="1" baseline="-25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和</a:t>
            </a:r>
            <a:r>
              <a:rPr lang="en-US" altLang="zh-CN" sz="2000" i="1" dirty="0">
                <a:latin typeface="+mn-ea"/>
                <a:ea typeface="+mn-ea"/>
              </a:rPr>
              <a:t>y</a:t>
            </a:r>
            <a:r>
              <a:rPr lang="en-US" altLang="zh-CN" sz="2000" i="1" baseline="-25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不相关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Uncorrelated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或正交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+mn-ea"/>
                <a:ea typeface="+mn-ea"/>
              </a:rPr>
              <a:t>两个新的坐标轴方向分别由  和  确定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186233"/>
              </p:ext>
            </p:extLst>
          </p:nvPr>
        </p:nvGraphicFramePr>
        <p:xfrm>
          <a:off x="3855492" y="773460"/>
          <a:ext cx="36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05" name="公式" r:id="rId4" imgW="126720" imgH="228600" progId="">
                  <p:embed/>
                </p:oleObj>
              </mc:Choice>
              <mc:Fallback>
                <p:oleObj name="公式" r:id="rId4" imgW="126720" imgH="228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492" y="773460"/>
                        <a:ext cx="368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053419"/>
              </p:ext>
            </p:extLst>
          </p:nvPr>
        </p:nvGraphicFramePr>
        <p:xfrm>
          <a:off x="4376193" y="773460"/>
          <a:ext cx="409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06" name="公式" r:id="rId6" imgW="139680" imgH="228600" progId="">
                  <p:embed/>
                </p:oleObj>
              </mc:Choice>
              <mc:Fallback>
                <p:oleObj name="公式" r:id="rId6" imgW="139680" imgH="228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193" y="773460"/>
                        <a:ext cx="4095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16"/>
          <p:cNvSpPr>
            <a:spLocks noChangeArrowheads="1"/>
          </p:cNvSpPr>
          <p:nvPr/>
        </p:nvSpPr>
        <p:spPr bwMode="auto">
          <a:xfrm>
            <a:off x="6244373" y="1489939"/>
            <a:ext cx="416242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主成分是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</a:t>
            </a:r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椭圆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Ellipse</a:t>
            </a:r>
            <a:r>
              <a:rPr kumimoji="1" lang="zh-TW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TW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「</a:t>
            </a:r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长轴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axis</a:t>
            </a:r>
            <a:r>
              <a:rPr kumimoji="1" lang="zh-TW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」</a:t>
            </a:r>
            <a:r>
              <a:rPr kumimoji="1" lang="zh-TW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方向。</a:t>
            </a:r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短轴</a:t>
            </a:r>
            <a:r>
              <a:rPr kumimoji="1"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</a:t>
            </a:r>
            <a:r>
              <a:rPr kumimoji="1" lang="zh-TW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TW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方向和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长轴</a:t>
            </a:r>
            <a:r>
              <a:rPr kumimoji="1" lang="zh-TW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垂直</a:t>
            </a:r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 perpendicular to</a:t>
            </a:r>
            <a:r>
              <a:rPr kumimoji="1"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TW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TW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是「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</a:t>
            </a:r>
            <a:r>
              <a:rPr kumimoji="1" lang="zh-TW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」主成分的方向。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变换后的各分量，它们所包括的信息量不同，呈逐渐减少趋势。事实上，第一主分量集中了最大的信息量，常常占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％以上。第二、三主分量的信息量依次很快递减，到了第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分量，信息几乎为零。</a:t>
            </a:r>
            <a:endParaRPr kumimoji="1" lang="zh-TW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1516856" y="4437113"/>
            <a:ext cx="8872538" cy="2714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从几何意义来看，变换后的主分量空间坐标系与变换前的空间坐标系相比旋转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rotate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了一个角度。而且新坐标系的坐标轴一定指向数据信息量较大的方向。以二维空间为例，假定某样本的分布呈椭圆状，那么经过旋转后，新坐标系的坐标轴一定分别指向椭圆的长半轴和短半轴方向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主分量方向，因为长轴这一方向的信息量最大。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zh-CN" altLang="en-US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439993"/>
              </p:ext>
            </p:extLst>
          </p:nvPr>
        </p:nvGraphicFramePr>
        <p:xfrm>
          <a:off x="1738313" y="1214439"/>
          <a:ext cx="4214812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07" name="Visio" r:id="rId8" imgW="2384025" imgH="2081317" progId="Visio.Drawing.11">
                  <p:embed/>
                </p:oleObj>
              </mc:Choice>
              <mc:Fallback>
                <p:oleObj name="Visio" r:id="rId8" imgW="2384025" imgH="208131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214439"/>
                        <a:ext cx="4214812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405189" y="1565276"/>
          <a:ext cx="4016375" cy="367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4" name="Equation" r:id="rId3" imgW="2387520" imgH="2184120" progId="Equation.DSMT4">
                  <p:embed/>
                </p:oleObj>
              </mc:Choice>
              <mc:Fallback>
                <p:oleObj name="Equation" r:id="rId3" imgW="2387520" imgH="2184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9" y="1565276"/>
                        <a:ext cx="4016375" cy="367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9"/>
          <p:cNvSpPr>
            <a:spLocks noGrp="1" noChangeArrowheads="1"/>
          </p:cNvSpPr>
          <p:nvPr>
            <p:ph type="title"/>
          </p:nvPr>
        </p:nvSpPr>
        <p:spPr>
          <a:xfrm>
            <a:off x="1775520" y="764705"/>
            <a:ext cx="8229600" cy="811213"/>
          </a:xfrm>
          <a:noFill/>
        </p:spPr>
        <p:txBody>
          <a:bodyPr/>
          <a:lstStyle/>
          <a:p>
            <a:r>
              <a:rPr lang="en-US" altLang="zh-TW" b="1" i="1" dirty="0" smtClean="0">
                <a:solidFill>
                  <a:schemeClr val="tx1"/>
                </a:solidFill>
              </a:rPr>
              <a:t>Mechanics(</a:t>
            </a:r>
            <a:r>
              <a:rPr lang="zh-CN" altLang="en-US" b="1" i="1" dirty="0" smtClean="0">
                <a:solidFill>
                  <a:schemeClr val="tx1"/>
                </a:solidFill>
              </a:rPr>
              <a:t>过程</a:t>
            </a:r>
            <a:r>
              <a:rPr lang="en-US" altLang="zh-TW" b="1" i="1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1919536" y="5373217"/>
            <a:ext cx="8683872" cy="714375"/>
            <a:chOff x="500034" y="5357827"/>
            <a:chExt cx="7643866" cy="714380"/>
          </a:xfrm>
        </p:grpSpPr>
        <p:sp>
          <p:nvSpPr>
            <p:cNvPr id="6" name="Rectangle 9"/>
            <p:cNvSpPr txBox="1">
              <a:spLocks noChangeArrowheads="1"/>
            </p:cNvSpPr>
            <p:nvPr/>
          </p:nvSpPr>
          <p:spPr bwMode="auto">
            <a:xfrm>
              <a:off x="500034" y="5357827"/>
              <a:ext cx="7643866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defRPr/>
              </a:pPr>
              <a:r>
                <a:rPr lang="zh-CN" altLang="en-US" sz="2400" b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解   和    </a:t>
              </a:r>
              <a:r>
                <a:rPr lang="en-US" altLang="zh-CN" sz="2400" b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400" b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既是求</a:t>
              </a:r>
              <a:r>
                <a:rPr lang="en-US" altLang="zh-CN" sz="2400" b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b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的特征值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Eigenvalues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sz="2400" b="1" kern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特征向量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Eigenvector</a:t>
              </a:r>
              <a:endParaRPr lang="en-US" altLang="zh-TW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8"/>
            <p:cNvGrpSpPr>
              <a:grpSpLocks/>
            </p:cNvGrpSpPr>
            <p:nvPr/>
          </p:nvGrpSpPr>
          <p:grpSpPr bwMode="auto">
            <a:xfrm>
              <a:off x="816954" y="5527690"/>
              <a:ext cx="855366" cy="374652"/>
              <a:chOff x="816954" y="5527690"/>
              <a:chExt cx="855366" cy="374652"/>
            </a:xfrm>
          </p:grpSpPr>
          <p:graphicFrame>
            <p:nvGraphicFramePr>
              <p:cNvPr id="410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0750192"/>
                  </p:ext>
                </p:extLst>
              </p:nvPr>
            </p:nvGraphicFramePr>
            <p:xfrm>
              <a:off x="816954" y="5527690"/>
              <a:ext cx="313742" cy="3746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35" name="Equation" r:id="rId5" imgW="152280" imgH="177480" progId="Equation.DSMT4">
                      <p:embed/>
                    </p:oleObj>
                  </mc:Choice>
                  <mc:Fallback>
                    <p:oleObj name="Equation" r:id="rId5" imgW="152280" imgH="17748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954" y="5527690"/>
                            <a:ext cx="313742" cy="3746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029057"/>
                  </p:ext>
                </p:extLst>
              </p:nvPr>
            </p:nvGraphicFramePr>
            <p:xfrm>
              <a:off x="1324028" y="5536422"/>
              <a:ext cx="348292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36" name="Equation" r:id="rId7" imgW="177480" imgH="177480" progId="Equation.DSMT4">
                      <p:embed/>
                    </p:oleObj>
                  </mc:Choice>
                  <mc:Fallback>
                    <p:oleObj name="Equation" r:id="rId7" imgW="177480" imgH="17748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4028" y="5536422"/>
                            <a:ext cx="348292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" name="标题 1"/>
          <p:cNvSpPr txBox="1">
            <a:spLocks/>
          </p:cNvSpPr>
          <p:nvPr/>
        </p:nvSpPr>
        <p:spPr>
          <a:xfrm>
            <a:off x="1828800" y="152400"/>
            <a:ext cx="6499448" cy="54029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eaLnBrk="0" hangingPunct="0">
              <a:defRPr/>
            </a:pPr>
            <a:r>
              <a:rPr lang="en-US" altLang="zh-CN" sz="3200" b="1" dirty="0" smtClean="0">
                <a:latin typeface="黑体" pitchFamily="49" charset="-122"/>
                <a:ea typeface="黑体" pitchFamily="49" charset="-122"/>
                <a:cs typeface="+mj-cs"/>
              </a:rPr>
              <a:t>6.2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  <a:cs typeface="+mj-cs"/>
              </a:rPr>
              <a:t>主成分分析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  <a:cs typeface="+mj-cs"/>
              </a:rPr>
              <a:t>PCA</a:t>
            </a:r>
            <a:endParaRPr lang="zh-CN" altLang="en-US" sz="32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6EEC58-89F5-441E-A838-5B7BA2476FE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106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变换后各特征分量正交或不相关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的自相关阵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Auto-correlation matrix)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5795"/>
              </p:ext>
            </p:extLst>
          </p:nvPr>
        </p:nvGraphicFramePr>
        <p:xfrm>
          <a:off x="2381251" y="1397001"/>
          <a:ext cx="2968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65" name="Equation" r:id="rId4" imgW="139680" imgH="164880" progId="Equation.DSMT4">
                  <p:embed/>
                </p:oleObj>
              </mc:Choice>
              <mc:Fallback>
                <p:oleObj name="Equation" r:id="rId4" imgW="139680" imgH="164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1" y="1397001"/>
                        <a:ext cx="29686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563265"/>
              </p:ext>
            </p:extLst>
          </p:nvPr>
        </p:nvGraphicFramePr>
        <p:xfrm>
          <a:off x="3949701" y="3527426"/>
          <a:ext cx="61706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66" name="Equation" r:id="rId6" imgW="3390840" imgH="253800" progId="Equation.DSMT4">
                  <p:embed/>
                </p:oleObj>
              </mc:Choice>
              <mc:Fallback>
                <p:oleObj name="Equation" r:id="rId6" imgW="33908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1" y="3527426"/>
                        <a:ext cx="61706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083496"/>
              </p:ext>
            </p:extLst>
          </p:nvPr>
        </p:nvGraphicFramePr>
        <p:xfrm>
          <a:off x="1881188" y="3500438"/>
          <a:ext cx="14716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67" name="Equation" r:id="rId8" imgW="672840" imgH="228600" progId="Equation.DSMT4">
                  <p:embed/>
                </p:oleObj>
              </mc:Choice>
              <mc:Fallback>
                <p:oleObj name="Equation" r:id="rId8" imgW="6728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3500438"/>
                        <a:ext cx="1471612" cy="500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966516"/>
              </p:ext>
            </p:extLst>
          </p:nvPr>
        </p:nvGraphicFramePr>
        <p:xfrm>
          <a:off x="1992314" y="1500189"/>
          <a:ext cx="8123237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68" name="Equation" r:id="rId10" imgW="4152600" imgH="939600" progId="Equation.DSMT4">
                  <p:embed/>
                </p:oleObj>
              </mc:Choice>
              <mc:Fallback>
                <p:oleObj name="Equation" r:id="rId10" imgW="415260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1500189"/>
                        <a:ext cx="8123237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9"/>
          <p:cNvSpPr>
            <a:spLocks noGrp="1" noChangeArrowheads="1"/>
          </p:cNvSpPr>
          <p:nvPr>
            <p:ph type="title"/>
          </p:nvPr>
        </p:nvSpPr>
        <p:spPr>
          <a:xfrm>
            <a:off x="1981200" y="285751"/>
            <a:ext cx="8229600" cy="811213"/>
          </a:xfrm>
          <a:noFill/>
        </p:spPr>
        <p:txBody>
          <a:bodyPr/>
          <a:lstStyle/>
          <a:p>
            <a:r>
              <a:rPr lang="en-US" altLang="zh-TW" i="1" dirty="0" smtClean="0"/>
              <a:t>Mechanics(</a:t>
            </a:r>
            <a:r>
              <a:rPr lang="zh-CN" altLang="en-US" i="1" dirty="0" smtClean="0"/>
              <a:t>过程</a:t>
            </a:r>
            <a:r>
              <a:rPr lang="en-US" altLang="zh-TW" i="1" dirty="0" smtClean="0"/>
              <a:t>)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615289"/>
              </p:ext>
            </p:extLst>
          </p:nvPr>
        </p:nvGraphicFramePr>
        <p:xfrm>
          <a:off x="1629569" y="4440239"/>
          <a:ext cx="884872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69" name="Equation" r:id="rId12" imgW="5918040" imgH="939600" progId="Equation.DSMT4">
                  <p:embed/>
                </p:oleObj>
              </mc:Choice>
              <mc:Fallback>
                <p:oleObj name="Equation" r:id="rId12" imgW="59180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569" y="4440239"/>
                        <a:ext cx="8848725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07568" y="1000557"/>
            <a:ext cx="7772400" cy="1760538"/>
            <a:chOff x="384" y="144"/>
            <a:chExt cx="4896" cy="1109"/>
          </a:xfrm>
          <a:solidFill>
            <a:schemeClr val="bg1"/>
          </a:solidFill>
        </p:grpSpPr>
        <p:sp>
          <p:nvSpPr>
            <p:cNvPr id="8208" name="Rectangle 3"/>
            <p:cNvSpPr>
              <a:spLocks noChangeArrowheads="1"/>
            </p:cNvSpPr>
            <p:nvPr/>
          </p:nvSpPr>
          <p:spPr bwMode="auto">
            <a:xfrm>
              <a:off x="384" y="144"/>
              <a:ext cx="489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400" b="1" dirty="0">
                  <a:latin typeface="Tahoma" pitchFamily="34" charset="0"/>
                  <a:ea typeface="黑体" pitchFamily="49" charset="-122"/>
                </a:rPr>
                <a:t>例</a:t>
              </a:r>
              <a:r>
                <a:rPr lang="en-US" altLang="zh-CN" sz="2400" b="1" dirty="0">
                  <a:latin typeface="Tahoma" pitchFamily="34" charset="0"/>
                  <a:ea typeface="黑体" pitchFamily="49" charset="-122"/>
                </a:rPr>
                <a:t>: </a:t>
              </a:r>
              <a:r>
                <a:rPr lang="zh-CN" altLang="en-US" sz="2400" b="1" dirty="0">
                  <a:latin typeface="Tahoma" pitchFamily="34" charset="0"/>
                  <a:ea typeface="楷体_GB2312" pitchFamily="49" charset="-122"/>
                </a:rPr>
                <a:t>已知两类样本 </a:t>
              </a:r>
            </a:p>
          </p:txBody>
        </p:sp>
        <p:sp>
          <p:nvSpPr>
            <p:cNvPr id="8209" name="Rectangle 4"/>
            <p:cNvSpPr>
              <a:spLocks noChangeArrowheads="1"/>
            </p:cNvSpPr>
            <p:nvPr/>
          </p:nvSpPr>
          <p:spPr bwMode="auto">
            <a:xfrm>
              <a:off x="432" y="960"/>
              <a:ext cx="3174" cy="2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试用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PCA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变换做一维特征提取。</a:t>
              </a:r>
            </a:p>
          </p:txBody>
        </p:sp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639" y="384"/>
            <a:ext cx="397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01" name="Equation" r:id="rId4" imgW="3098520" imgH="215640" progId="">
                    <p:embed/>
                  </p:oleObj>
                </mc:Choice>
                <mc:Fallback>
                  <p:oleObj name="Equation" r:id="rId4" imgW="3098520" imgH="2156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" y="384"/>
                          <a:ext cx="3979" cy="2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8"/>
            <p:cNvGraphicFramePr>
              <a:graphicFrameLocks noChangeAspect="1"/>
            </p:cNvGraphicFramePr>
            <p:nvPr/>
          </p:nvGraphicFramePr>
          <p:xfrm>
            <a:off x="639" y="672"/>
            <a:ext cx="288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02" name="Equation" r:id="rId6" imgW="2247840" imgH="215640" progId="">
                    <p:embed/>
                  </p:oleObj>
                </mc:Choice>
                <mc:Fallback>
                  <p:oleObj name="Equation" r:id="rId6" imgW="2247840" imgH="21564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" y="672"/>
                          <a:ext cx="2886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7" name="Rectangle 9"/>
          <p:cNvSpPr>
            <a:spLocks noChangeArrowheads="1"/>
          </p:cNvSpPr>
          <p:nvPr/>
        </p:nvSpPr>
        <p:spPr bwMode="auto">
          <a:xfrm>
            <a:off x="2279576" y="2818152"/>
            <a:ext cx="172878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136776" y="5130800"/>
            <a:ext cx="6564313" cy="1727200"/>
            <a:chOff x="386" y="3113"/>
            <a:chExt cx="4135" cy="1088"/>
          </a:xfrm>
        </p:grpSpPr>
        <p:graphicFrame>
          <p:nvGraphicFramePr>
            <p:cNvPr id="8196" name="Object 4"/>
            <p:cNvGraphicFramePr>
              <a:graphicFrameLocks noChangeAspect="1"/>
            </p:cNvGraphicFramePr>
            <p:nvPr/>
          </p:nvGraphicFramePr>
          <p:xfrm>
            <a:off x="960" y="3438"/>
            <a:ext cx="356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03" name="Equation" r:id="rId8" imgW="3377880" imgH="228600" progId="">
                    <p:embed/>
                  </p:oleObj>
                </mc:Choice>
                <mc:Fallback>
                  <p:oleObj name="Equation" r:id="rId8" imgW="3377880" imgH="2286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38"/>
                          <a:ext cx="356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8504594"/>
                </p:ext>
              </p:extLst>
            </p:nvPr>
          </p:nvGraphicFramePr>
          <p:xfrm>
            <a:off x="927" y="3721"/>
            <a:ext cx="32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04" name="Equation" r:id="rId10" imgW="3073320" imgH="457200" progId="Equation.DSMT4">
                    <p:embed/>
                  </p:oleObj>
                </mc:Choice>
                <mc:Fallback>
                  <p:oleObj name="Equation" r:id="rId10" imgW="307332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3721"/>
                          <a:ext cx="3240" cy="48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386" y="3113"/>
              <a:ext cx="2812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（</a:t>
              </a:r>
              <a:r>
                <a:rPr lang="en-US" altLang="zh-CN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2</a:t>
              </a:r>
              <a:r>
                <a: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）求</a:t>
              </a:r>
              <a:r>
                <a:rPr lang="en-US" altLang="zh-CN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R</a:t>
              </a:r>
              <a:r>
                <a: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的特征值、特征矢量</a:t>
              </a:r>
              <a:endPara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135189" y="3008314"/>
            <a:ext cx="8218487" cy="1920875"/>
            <a:chOff x="385" y="1776"/>
            <a:chExt cx="5177" cy="1210"/>
          </a:xfrm>
        </p:grpSpPr>
        <p:graphicFrame>
          <p:nvGraphicFramePr>
            <p:cNvPr id="8194" name="Object 2"/>
            <p:cNvGraphicFramePr>
              <a:graphicFrameLocks noChangeAspect="1"/>
            </p:cNvGraphicFramePr>
            <p:nvPr/>
          </p:nvGraphicFramePr>
          <p:xfrm>
            <a:off x="960" y="1776"/>
            <a:ext cx="196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05" name="Equation" r:id="rId12" imgW="1866600" imgH="241200" progId="">
                    <p:embed/>
                  </p:oleObj>
                </mc:Choice>
                <mc:Fallback>
                  <p:oleObj name="Equation" r:id="rId12" imgW="1866600" imgH="2412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776"/>
                          <a:ext cx="1968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754863"/>
                </p:ext>
              </p:extLst>
            </p:nvPr>
          </p:nvGraphicFramePr>
          <p:xfrm>
            <a:off x="997" y="2024"/>
            <a:ext cx="4565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06" name="Equation" r:id="rId14" imgW="4330440" imgH="914400" progId="Equation.DSMT4">
                    <p:embed/>
                  </p:oleObj>
                </mc:Choice>
                <mc:Fallback>
                  <p:oleObj name="Equation" r:id="rId14" imgW="4330440" imgH="914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2024"/>
                          <a:ext cx="4565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85" y="1979"/>
              <a:ext cx="771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（</a:t>
              </a:r>
              <a:r>
                <a:rPr lang="en-US" altLang="zh-CN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1</a:t>
              </a:r>
              <a:r>
                <a: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）</a:t>
              </a: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579568" cy="561956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主成分分析</a:t>
            </a:r>
            <a:r>
              <a:rPr lang="en-US" altLang="zh-CN" dirty="0" smtClean="0"/>
              <a:t>PCA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91544" y="1042120"/>
            <a:ext cx="6938962" cy="874713"/>
            <a:chOff x="431" y="0"/>
            <a:chExt cx="4371" cy="551"/>
          </a:xfrm>
          <a:solidFill>
            <a:schemeClr val="bg1"/>
          </a:solidFill>
        </p:grpSpPr>
        <p:sp>
          <p:nvSpPr>
            <p:cNvPr id="9270" name="Rectangle 3"/>
            <p:cNvSpPr>
              <a:spLocks noChangeArrowheads="1"/>
            </p:cNvSpPr>
            <p:nvPr/>
          </p:nvSpPr>
          <p:spPr bwMode="auto">
            <a:xfrm>
              <a:off x="431" y="73"/>
              <a:ext cx="2992" cy="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400" dirty="0">
                  <a:solidFill>
                    <a:srgbClr val="000000"/>
                  </a:solidFill>
                  <a:latin typeface="Tahoma" pitchFamily="34" charset="0"/>
                </a:rPr>
                <a:t>（</a:t>
              </a:r>
              <a:r>
                <a:rPr lang="en-US" altLang="zh-CN" sz="2400" dirty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  <a:r>
                <a:rPr lang="zh-CN" altLang="en-US" sz="2400" dirty="0">
                  <a:solidFill>
                    <a:srgbClr val="000000"/>
                  </a:solidFill>
                  <a:latin typeface="Tahoma" pitchFamily="34" charset="0"/>
                </a:rPr>
                <a:t>）</a:t>
              </a:r>
              <a:r>
                <a: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选</a:t>
              </a:r>
              <a:r>
                <a:rPr lang="zh-CN" altLang="en-US" sz="2400" i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</a:t>
              </a:r>
              <a:r>
                <a:rPr lang="en-US" altLang="zh-CN" sz="2400" i="1" baseline="-250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1</a:t>
              </a:r>
              <a:r>
                <a: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对应的  作为变换矩阵</a:t>
              </a:r>
              <a:endPara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234" name="Object 18"/>
            <p:cNvGraphicFramePr>
              <a:graphicFrameLocks noChangeAspect="1"/>
            </p:cNvGraphicFramePr>
            <p:nvPr/>
          </p:nvGraphicFramePr>
          <p:xfrm>
            <a:off x="1973" y="119"/>
            <a:ext cx="15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64" name="Equation" r:id="rId4" imgW="126720" imgH="215640" progId="">
                    <p:embed/>
                  </p:oleObj>
                </mc:Choice>
                <mc:Fallback>
                  <p:oleObj name="Equation" r:id="rId4" imgW="126720" imgH="215640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19"/>
                          <a:ext cx="153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19"/>
            <p:cNvGraphicFramePr>
              <a:graphicFrameLocks noChangeAspect="1"/>
            </p:cNvGraphicFramePr>
            <p:nvPr/>
          </p:nvGraphicFramePr>
          <p:xfrm>
            <a:off x="3409" y="0"/>
            <a:ext cx="1393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65" name="Equation" r:id="rId6" imgW="1155600" imgH="457200" progId="Equation.DSMT4">
                    <p:embed/>
                  </p:oleObj>
                </mc:Choice>
                <mc:Fallback>
                  <p:oleObj name="Equation" r:id="rId6" imgW="1155600" imgH="45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" y="0"/>
                          <a:ext cx="1393" cy="5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74825" y="4437064"/>
            <a:ext cx="5087938" cy="1639887"/>
            <a:chOff x="1807" y="1824"/>
            <a:chExt cx="3205" cy="1033"/>
          </a:xfrm>
        </p:grpSpPr>
        <p:sp>
          <p:nvSpPr>
            <p:cNvPr id="9269" name="Text Box 7"/>
            <p:cNvSpPr txBox="1">
              <a:spLocks noChangeArrowheads="1"/>
            </p:cNvSpPr>
            <p:nvPr/>
          </p:nvSpPr>
          <p:spPr bwMode="auto">
            <a:xfrm>
              <a:off x="1807" y="196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400">
                  <a:ea typeface="楷体_GB2312" pitchFamily="49" charset="-122"/>
                </a:rPr>
                <a:t>得</a:t>
              </a:r>
            </a:p>
          </p:txBody>
        </p:sp>
        <p:graphicFrame>
          <p:nvGraphicFramePr>
            <p:cNvPr id="9232" name="Object 16"/>
            <p:cNvGraphicFramePr>
              <a:graphicFrameLocks noChangeAspect="1"/>
            </p:cNvGraphicFramePr>
            <p:nvPr/>
          </p:nvGraphicFramePr>
          <p:xfrm>
            <a:off x="2335" y="1824"/>
            <a:ext cx="2677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66" name="Equation" r:id="rId8" imgW="2222280" imgH="419040" progId="">
                    <p:embed/>
                  </p:oleObj>
                </mc:Choice>
                <mc:Fallback>
                  <p:oleObj name="Equation" r:id="rId8" imgW="2222280" imgH="41904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1824"/>
                          <a:ext cx="2677" cy="5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17"/>
            <p:cNvGraphicFramePr>
              <a:graphicFrameLocks noChangeAspect="1"/>
            </p:cNvGraphicFramePr>
            <p:nvPr/>
          </p:nvGraphicFramePr>
          <p:xfrm>
            <a:off x="2335" y="2352"/>
            <a:ext cx="2141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67" name="Equation" r:id="rId10" imgW="1777680" imgH="419040" progId="">
                    <p:embed/>
                  </p:oleObj>
                </mc:Choice>
                <mc:Fallback>
                  <p:oleObj name="Equation" r:id="rId10" imgW="1777680" imgH="419040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2352"/>
                          <a:ext cx="2141" cy="5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080250" y="2492375"/>
            <a:ext cx="3263900" cy="2286000"/>
            <a:chOff x="336" y="2880"/>
            <a:chExt cx="2056" cy="1440"/>
          </a:xfrm>
        </p:grpSpPr>
        <p:sp>
          <p:nvSpPr>
            <p:cNvPr id="9254" name="Line 11"/>
            <p:cNvSpPr>
              <a:spLocks noChangeShapeType="1"/>
            </p:cNvSpPr>
            <p:nvPr/>
          </p:nvSpPr>
          <p:spPr bwMode="auto">
            <a:xfrm>
              <a:off x="336" y="364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12"/>
            <p:cNvSpPr>
              <a:spLocks noChangeShapeType="1"/>
            </p:cNvSpPr>
            <p:nvPr/>
          </p:nvSpPr>
          <p:spPr bwMode="auto">
            <a:xfrm flipV="1">
              <a:off x="1152" y="292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13"/>
            <p:cNvSpPr>
              <a:spLocks noChangeShapeType="1"/>
            </p:cNvSpPr>
            <p:nvPr/>
          </p:nvSpPr>
          <p:spPr bwMode="auto">
            <a:xfrm flipV="1">
              <a:off x="672" y="3024"/>
              <a:ext cx="110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14"/>
            <p:cNvSpPr>
              <a:spLocks noChangeShapeType="1"/>
            </p:cNvSpPr>
            <p:nvPr/>
          </p:nvSpPr>
          <p:spPr bwMode="auto">
            <a:xfrm>
              <a:off x="672" y="3168"/>
              <a:ext cx="96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Oval 15"/>
            <p:cNvSpPr>
              <a:spLocks noChangeArrowheads="1"/>
            </p:cNvSpPr>
            <p:nvPr/>
          </p:nvSpPr>
          <p:spPr bwMode="auto">
            <a:xfrm rot="-2600248">
              <a:off x="576" y="3504"/>
              <a:ext cx="120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4" name="Object 8"/>
            <p:cNvGraphicFramePr>
              <a:graphicFrameLocks noChangeAspect="1"/>
            </p:cNvGraphicFramePr>
            <p:nvPr/>
          </p:nvGraphicFramePr>
          <p:xfrm>
            <a:off x="2208" y="3552"/>
            <a:ext cx="18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68" name="Equation" r:id="rId12" imgW="152280" imgH="215640" progId="">
                    <p:embed/>
                  </p:oleObj>
                </mc:Choice>
                <mc:Fallback>
                  <p:oleObj name="Equation" r:id="rId12" imgW="152280" imgH="21564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552"/>
                          <a:ext cx="184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1145" y="2880"/>
            <a:ext cx="19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69" name="Equation" r:id="rId14" imgW="164880" imgH="215640" progId="">
                    <p:embed/>
                  </p:oleObj>
                </mc:Choice>
                <mc:Fallback>
                  <p:oleObj name="Equation" r:id="rId14" imgW="164880" imgH="21564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2880"/>
                          <a:ext cx="199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1791" y="2976"/>
            <a:ext cx="15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70" name="Equation" r:id="rId16" imgW="126720" imgH="215640" progId="">
                    <p:embed/>
                  </p:oleObj>
                </mc:Choice>
                <mc:Fallback>
                  <p:oleObj name="Equation" r:id="rId16" imgW="126720" imgH="21564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76"/>
                          <a:ext cx="153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1655" y="4012"/>
            <a:ext cx="16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71" name="Equation" r:id="rId18" imgW="139680" imgH="215640" progId="">
                    <p:embed/>
                  </p:oleObj>
                </mc:Choice>
                <mc:Fallback>
                  <p:oleObj name="Equation" r:id="rId18" imgW="139680" imgH="2156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4012"/>
                          <a:ext cx="169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9" name="Oval 20"/>
            <p:cNvSpPr>
              <a:spLocks noChangeArrowheads="1"/>
            </p:cNvSpPr>
            <p:nvPr/>
          </p:nvSpPr>
          <p:spPr bwMode="auto">
            <a:xfrm>
              <a:off x="1488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0" name="Oval 21"/>
            <p:cNvSpPr>
              <a:spLocks noChangeArrowheads="1"/>
            </p:cNvSpPr>
            <p:nvPr/>
          </p:nvSpPr>
          <p:spPr bwMode="auto">
            <a:xfrm>
              <a:off x="1635" y="325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Oval 22"/>
            <p:cNvSpPr>
              <a:spLocks noChangeArrowheads="1"/>
            </p:cNvSpPr>
            <p:nvPr/>
          </p:nvSpPr>
          <p:spPr bwMode="auto">
            <a:xfrm>
              <a:off x="1383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2" name="Oval 23"/>
            <p:cNvSpPr>
              <a:spLocks noChangeArrowheads="1"/>
            </p:cNvSpPr>
            <p:nvPr/>
          </p:nvSpPr>
          <p:spPr bwMode="auto">
            <a:xfrm>
              <a:off x="1500" y="339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3" name="Oval 24"/>
            <p:cNvSpPr>
              <a:spLocks noChangeArrowheads="1"/>
            </p:cNvSpPr>
            <p:nvPr/>
          </p:nvSpPr>
          <p:spPr bwMode="auto">
            <a:xfrm>
              <a:off x="1488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4" name="Oval 25"/>
            <p:cNvSpPr>
              <a:spLocks noChangeArrowheads="1"/>
            </p:cNvSpPr>
            <p:nvPr/>
          </p:nvSpPr>
          <p:spPr bwMode="auto">
            <a:xfrm>
              <a:off x="747" y="385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5" name="Oval 26"/>
            <p:cNvSpPr>
              <a:spLocks noChangeArrowheads="1"/>
            </p:cNvSpPr>
            <p:nvPr/>
          </p:nvSpPr>
          <p:spPr bwMode="auto">
            <a:xfrm>
              <a:off x="876" y="3996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6" name="Oval 27"/>
            <p:cNvSpPr>
              <a:spLocks noChangeArrowheads="1"/>
            </p:cNvSpPr>
            <p:nvPr/>
          </p:nvSpPr>
          <p:spPr bwMode="auto">
            <a:xfrm>
              <a:off x="624" y="400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7" name="Oval 28"/>
            <p:cNvSpPr>
              <a:spLocks noChangeArrowheads="1"/>
            </p:cNvSpPr>
            <p:nvPr/>
          </p:nvSpPr>
          <p:spPr bwMode="auto">
            <a:xfrm>
              <a:off x="750" y="412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8" name="Oval 29"/>
            <p:cNvSpPr>
              <a:spLocks noChangeArrowheads="1"/>
            </p:cNvSpPr>
            <p:nvPr/>
          </p:nvSpPr>
          <p:spPr bwMode="auto">
            <a:xfrm>
              <a:off x="747" y="4002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1470" y="3618"/>
            <a:ext cx="13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72" name="Equation" r:id="rId20" imgW="114120" imgH="177480" progId="">
                    <p:embed/>
                  </p:oleObj>
                </mc:Choice>
                <mc:Fallback>
                  <p:oleObj name="Equation" r:id="rId20" imgW="114120" imgH="17748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3618"/>
                          <a:ext cx="138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651" y="3648"/>
            <a:ext cx="2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73" name="Equation" r:id="rId22" imgW="228600" imgH="177480" progId="">
                    <p:embed/>
                  </p:oleObj>
                </mc:Choice>
                <mc:Fallback>
                  <p:oleObj name="Equation" r:id="rId22" imgW="228600" imgH="17748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3648"/>
                          <a:ext cx="276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14"/>
            <p:cNvGraphicFramePr>
              <a:graphicFrameLocks noChangeAspect="1"/>
            </p:cNvGraphicFramePr>
            <p:nvPr/>
          </p:nvGraphicFramePr>
          <p:xfrm>
            <a:off x="1152" y="3936"/>
            <a:ext cx="2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74" name="Equation" r:id="rId24" imgW="228600" imgH="177480" progId="">
                    <p:embed/>
                  </p:oleObj>
                </mc:Choice>
                <mc:Fallback>
                  <p:oleObj name="Equation" r:id="rId24" imgW="228600" imgH="177480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936"/>
                          <a:ext cx="276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15"/>
            <p:cNvGraphicFramePr>
              <a:graphicFrameLocks noChangeAspect="1"/>
            </p:cNvGraphicFramePr>
            <p:nvPr/>
          </p:nvGraphicFramePr>
          <p:xfrm>
            <a:off x="1008" y="3168"/>
            <a:ext cx="13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75" name="Equation" r:id="rId25" imgW="114120" imgH="177480" progId="">
                    <p:embed/>
                  </p:oleObj>
                </mc:Choice>
                <mc:Fallback>
                  <p:oleObj name="Equation" r:id="rId25" imgW="114120" imgH="177480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168"/>
                          <a:ext cx="138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7080250" y="5445126"/>
            <a:ext cx="3479800" cy="428625"/>
            <a:chOff x="3312" y="3570"/>
            <a:chExt cx="2192" cy="270"/>
          </a:xfrm>
        </p:grpSpPr>
        <p:sp>
          <p:nvSpPr>
            <p:cNvPr id="9242" name="Line 35"/>
            <p:cNvSpPr>
              <a:spLocks noChangeShapeType="1"/>
            </p:cNvSpPr>
            <p:nvPr/>
          </p:nvSpPr>
          <p:spPr bwMode="auto">
            <a:xfrm>
              <a:off x="3312" y="364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Oval 36"/>
            <p:cNvSpPr>
              <a:spLocks noChangeArrowheads="1"/>
            </p:cNvSpPr>
            <p:nvPr/>
          </p:nvSpPr>
          <p:spPr bwMode="auto">
            <a:xfrm>
              <a:off x="4464" y="36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Oval 37"/>
            <p:cNvSpPr>
              <a:spLocks noChangeArrowheads="1"/>
            </p:cNvSpPr>
            <p:nvPr/>
          </p:nvSpPr>
          <p:spPr bwMode="auto">
            <a:xfrm>
              <a:off x="4656" y="36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Oval 38"/>
            <p:cNvSpPr>
              <a:spLocks noChangeArrowheads="1"/>
            </p:cNvSpPr>
            <p:nvPr/>
          </p:nvSpPr>
          <p:spPr bwMode="auto">
            <a:xfrm>
              <a:off x="4848" y="36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Oval 39"/>
            <p:cNvSpPr>
              <a:spLocks noChangeArrowheads="1"/>
            </p:cNvSpPr>
            <p:nvPr/>
          </p:nvSpPr>
          <p:spPr bwMode="auto">
            <a:xfrm>
              <a:off x="3840" y="360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Oval 40"/>
            <p:cNvSpPr>
              <a:spLocks noChangeArrowheads="1"/>
            </p:cNvSpPr>
            <p:nvPr/>
          </p:nvSpPr>
          <p:spPr bwMode="auto">
            <a:xfrm>
              <a:off x="3696" y="360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Oval 41"/>
            <p:cNvSpPr>
              <a:spLocks noChangeArrowheads="1"/>
            </p:cNvSpPr>
            <p:nvPr/>
          </p:nvSpPr>
          <p:spPr bwMode="auto">
            <a:xfrm>
              <a:off x="3552" y="3600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4071" y="3626"/>
            <a:ext cx="15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76" name="Equation" r:id="rId26" imgW="126720" imgH="177480" progId="">
                    <p:embed/>
                  </p:oleObj>
                </mc:Choice>
                <mc:Fallback>
                  <p:oleObj name="Equation" r:id="rId26" imgW="126720" imgH="17748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3626"/>
                          <a:ext cx="153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5335" y="3582"/>
            <a:ext cx="16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77" name="Equation" r:id="rId28" imgW="139680" imgH="164880" progId="">
                    <p:embed/>
                  </p:oleObj>
                </mc:Choice>
                <mc:Fallback>
                  <p:oleObj name="Equation" r:id="rId28" imgW="139680" imgH="16488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3582"/>
                          <a:ext cx="16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9" name="Oval 44"/>
            <p:cNvSpPr>
              <a:spLocks noChangeArrowheads="1"/>
            </p:cNvSpPr>
            <p:nvPr/>
          </p:nvSpPr>
          <p:spPr bwMode="auto">
            <a:xfrm>
              <a:off x="3531" y="357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Oval 45"/>
            <p:cNvSpPr>
              <a:spLocks noChangeArrowheads="1"/>
            </p:cNvSpPr>
            <p:nvPr/>
          </p:nvSpPr>
          <p:spPr bwMode="auto">
            <a:xfrm>
              <a:off x="3819" y="357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Oval 46"/>
            <p:cNvSpPr>
              <a:spLocks noChangeArrowheads="1"/>
            </p:cNvSpPr>
            <p:nvPr/>
          </p:nvSpPr>
          <p:spPr bwMode="auto">
            <a:xfrm>
              <a:off x="4434" y="357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Oval 47"/>
            <p:cNvSpPr>
              <a:spLocks noChangeArrowheads="1"/>
            </p:cNvSpPr>
            <p:nvPr/>
          </p:nvSpPr>
          <p:spPr bwMode="auto">
            <a:xfrm>
              <a:off x="4821" y="357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Line 48"/>
            <p:cNvSpPr>
              <a:spLocks noChangeShapeType="1"/>
            </p:cNvSpPr>
            <p:nvPr/>
          </p:nvSpPr>
          <p:spPr bwMode="auto">
            <a:xfrm>
              <a:off x="4137" y="360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2135189" y="1773239"/>
            <a:ext cx="5616575" cy="2130425"/>
            <a:chOff x="567" y="482"/>
            <a:chExt cx="3538" cy="1342"/>
          </a:xfrm>
        </p:grpSpPr>
        <p:graphicFrame>
          <p:nvGraphicFramePr>
            <p:cNvPr id="9218" name="Object 2"/>
            <p:cNvGraphicFramePr>
              <a:graphicFrameLocks noChangeAspect="1"/>
            </p:cNvGraphicFramePr>
            <p:nvPr/>
          </p:nvGraphicFramePr>
          <p:xfrm>
            <a:off x="960" y="523"/>
            <a:ext cx="61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78" name="Equation" r:id="rId30" imgW="507960" imgH="203040" progId="">
                    <p:embed/>
                  </p:oleObj>
                </mc:Choice>
                <mc:Fallback>
                  <p:oleObj name="Equation" r:id="rId30" imgW="507960" imgH="20304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523"/>
                          <a:ext cx="612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3"/>
            <p:cNvGraphicFramePr>
              <a:graphicFrameLocks noChangeAspect="1"/>
            </p:cNvGraphicFramePr>
            <p:nvPr/>
          </p:nvGraphicFramePr>
          <p:xfrm>
            <a:off x="652" y="720"/>
            <a:ext cx="2770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79" name="Equation" r:id="rId32" imgW="2298600" imgH="457200" progId="Equation.DSMT4">
                    <p:embed/>
                  </p:oleObj>
                </mc:Choice>
                <mc:Fallback>
                  <p:oleObj name="Equation" r:id="rId32" imgW="229860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720"/>
                          <a:ext cx="2770" cy="5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4"/>
            <p:cNvGraphicFramePr>
              <a:graphicFrameLocks noChangeAspect="1"/>
            </p:cNvGraphicFramePr>
            <p:nvPr/>
          </p:nvGraphicFramePr>
          <p:xfrm>
            <a:off x="682" y="1319"/>
            <a:ext cx="1560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80" name="Equation" r:id="rId34" imgW="1295280" imgH="419040" progId="Equation.DSMT4">
                    <p:embed/>
                  </p:oleObj>
                </mc:Choice>
                <mc:Fallback>
                  <p:oleObj name="Equation" r:id="rId34" imgW="1295280" imgH="419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1319"/>
                          <a:ext cx="1560" cy="5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768" y="1152"/>
            <a:ext cx="10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81" name="Equation" r:id="rId36" imgW="75960" imgH="190440" progId="">
                    <p:embed/>
                  </p:oleObj>
                </mc:Choice>
                <mc:Fallback>
                  <p:oleObj name="Equation" r:id="rId36" imgW="75960" imgH="19044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101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Rectangle 54"/>
            <p:cNvSpPr>
              <a:spLocks noChangeArrowheads="1"/>
            </p:cNvSpPr>
            <p:nvPr/>
          </p:nvSpPr>
          <p:spPr bwMode="auto">
            <a:xfrm>
              <a:off x="567" y="482"/>
              <a:ext cx="3538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由         得变换后的一维模式特征为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5" name="标题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579568" cy="561956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主成分分析</a:t>
            </a:r>
            <a:r>
              <a:rPr lang="en-US" altLang="zh-CN" dirty="0" smtClean="0"/>
              <a:t>PCA</a:t>
            </a:r>
            <a:endParaRPr lang="zh-CN" altLang="en-US" dirty="0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2"/>
          <p:cNvSpPr>
            <a:spLocks noGrp="1"/>
          </p:cNvSpPr>
          <p:nvPr>
            <p:ph idx="1"/>
          </p:nvPr>
        </p:nvSpPr>
        <p:spPr>
          <a:xfrm>
            <a:off x="1981200" y="1357298"/>
            <a:ext cx="8229600" cy="4510102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主成分分析（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）的原理就是将一个高维向量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通过一个特殊的特征向量矩阵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，投影到一个低维的向量空间中，表征为一个低维向量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，并且仅仅损失了一些次要信息。也就是说，通过低维表征的向量和特征向量矩阵，可以基本重构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(Restructure)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出所对应的原始高维向量。 </a:t>
            </a:r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7BF76-CE43-436C-BBA1-12C167A3DFAC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579568" cy="561956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主成分分析</a:t>
            </a:r>
            <a:r>
              <a:rPr lang="en-US" altLang="zh-CN" dirty="0" smtClean="0"/>
              <a:t>PCA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变换：是均方误差（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MeanSquare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）意义下的最佳变换。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变换要把所有的类别放在一起变换，希望通过一次性变换，让类间距离大，让不同类好区分。因此对应于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/>
              <a:t>最优描述的</a:t>
            </a:r>
            <a:r>
              <a:rPr lang="en-US" altLang="zh-CN" sz="2000" dirty="0"/>
              <a:t>K-L</a:t>
            </a:r>
            <a:r>
              <a:rPr lang="zh-CN" altLang="en-US" sz="2000" dirty="0"/>
              <a:t>变换（沿类间距离大的方向降维）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78" y="1868178"/>
            <a:ext cx="3214327" cy="20853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dirty="0" err="1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Karhunen-Loeve</a:t>
            </a:r>
            <a:r>
              <a:rPr lang="en-US" altLang="zh-CN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 transform</a:t>
            </a:r>
            <a:endParaRPr lang="zh-CN" alt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314370" name="Picture 2" descr="http://latex.codecogs.com/gif.latex?%5Csigma_%7Bi%7D%20%2Ci%20%3D%201%2C%5Ccdots%20%2C%5Cinf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8" y="-90488"/>
            <a:ext cx="11811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133290"/>
              </p:ext>
            </p:extLst>
          </p:nvPr>
        </p:nvGraphicFramePr>
        <p:xfrm>
          <a:off x="2711624" y="3532691"/>
          <a:ext cx="2232248" cy="431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11" name="Equation" r:id="rId5" imgW="1307880" imgH="253800" progId="Equation.DSMT4">
                  <p:embed/>
                </p:oleObj>
              </mc:Choice>
              <mc:Fallback>
                <p:oleObj name="Equation" r:id="rId5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3532691"/>
                        <a:ext cx="2232248" cy="4317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5406" name="Picture 14" descr="http://latex.codecogs.com/gif.latex?%7b\Phi%20_%7bK%20-%20L%7d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988" y="-76200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68966" y="1932727"/>
            <a:ext cx="60899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如果降维向</a:t>
            </a:r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l-GR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轴投影，两类无法区分。如果对</a:t>
            </a:r>
            <a:r>
              <a:rPr lang="el-GR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方向投影，得到2类之间的距离即为2条红线之间的距离，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但是这并不是相隔最远的投影方向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。将椭圆投影到</a:t>
            </a:r>
            <a:r>
              <a:rPr lang="en-US" altLang="zh-CN" sz="2000" i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方向，得到2类之间的距离为2条绿线之间的距离。这个方向就是用自相关矩阵的统计平均得到的特征向量</a:t>
            </a:r>
            <a:r>
              <a:rPr lang="zh-CN" altLang="zh-CN" sz="2000" dirty="0"/>
              <a:t>  </a:t>
            </a:r>
            <a:r>
              <a:rPr lang="zh-CN" altLang="zh-CN" sz="20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1978833" y="4653136"/>
            <a:ext cx="4716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设共有</a:t>
            </a:r>
            <a:r>
              <a:rPr lang="en-US" altLang="zh-CN" sz="2000" i="1" dirty="0">
                <a:solidFill>
                  <a:srgbClr val="4D4D4D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个类别，各类出现的先验概率为</a:t>
            </a:r>
            <a:endParaRPr lang="zh-CN" altLang="en-US" sz="2000" dirty="0"/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36056"/>
              </p:ext>
            </p:extLst>
          </p:nvPr>
        </p:nvGraphicFramePr>
        <p:xfrm>
          <a:off x="8552232" y="5049741"/>
          <a:ext cx="14716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12" name="Equation" r:id="rId8" imgW="863280" imgH="279360" progId="Equation.DSMT4">
                  <p:embed/>
                </p:oleObj>
              </mc:Choice>
              <mc:Fallback>
                <p:oleObj name="Equation" r:id="rId8" imgW="863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2232" y="5049741"/>
                        <a:ext cx="1471612" cy="47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003635" y="82406"/>
            <a:ext cx="18473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300" dirty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92169" y="5101700"/>
            <a:ext cx="6662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/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以</a:t>
            </a:r>
            <a:r>
              <a:rPr lang="en-US" altLang="zh-CN" sz="2000" i="1" dirty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i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表示来自第</a:t>
            </a:r>
            <a:r>
              <a:rPr lang="zh-CN" altLang="zh-CN" sz="2000" i="1" dirty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i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类的向量。则第</a:t>
            </a:r>
            <a:r>
              <a:rPr lang="zh-CN" altLang="zh-CN" sz="2000" i="1" dirty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i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类集群的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自相关矩阵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为：  </a:t>
            </a:r>
          </a:p>
        </p:txBody>
      </p:sp>
      <p:sp>
        <p:nvSpPr>
          <p:cNvPr id="16" name="矩形 15"/>
          <p:cNvSpPr/>
          <p:nvPr/>
        </p:nvSpPr>
        <p:spPr>
          <a:xfrm>
            <a:off x="1992169" y="5606712"/>
            <a:ext cx="3419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混合分布的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自相关矩阵</a:t>
            </a:r>
            <a:r>
              <a:rPr lang="en-US" altLang="zh-CN" sz="2000" i="1" dirty="0">
                <a:solidFill>
                  <a:srgbClr val="4D4D4D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是：</a:t>
            </a:r>
            <a:endParaRPr lang="zh-CN" altLang="en-US" sz="2000" dirty="0"/>
          </a:p>
        </p:txBody>
      </p:sp>
      <p:graphicFrame>
        <p:nvGraphicFramePr>
          <p:cNvPr id="2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275748"/>
              </p:ext>
            </p:extLst>
          </p:nvPr>
        </p:nvGraphicFramePr>
        <p:xfrm>
          <a:off x="6896100" y="4669136"/>
          <a:ext cx="2101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13" name="Equation" r:id="rId10" imgW="1231560" imgH="253800" progId="Equation.DSMT4">
                  <p:embed/>
                </p:oleObj>
              </mc:Choice>
              <mc:Fallback>
                <p:oleObj name="Equation" r:id="rId10" imgW="1231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4669136"/>
                        <a:ext cx="2101850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4664"/>
              </p:ext>
            </p:extLst>
          </p:nvPr>
        </p:nvGraphicFramePr>
        <p:xfrm>
          <a:off x="5386090" y="5450159"/>
          <a:ext cx="38782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14" name="Equation" r:id="rId12" imgW="2273040" imgH="431640" progId="Equation.DSMT4">
                  <p:embed/>
                </p:oleObj>
              </mc:Choice>
              <mc:Fallback>
                <p:oleObj name="Equation" r:id="rId12" imgW="2273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090" y="5450159"/>
                        <a:ext cx="3878262" cy="73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 rot="584948">
            <a:off x="8888468" y="305938"/>
            <a:ext cx="133882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去相关性好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dirty="0" err="1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Karhunen-Loeve</a:t>
            </a:r>
            <a:r>
              <a:rPr lang="en-US" altLang="zh-CN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 transform</a:t>
            </a:r>
            <a:endParaRPr lang="zh-CN" alt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/>
              <a:t>最优描述的</a:t>
            </a:r>
            <a:r>
              <a:rPr lang="en-US" altLang="zh-CN" sz="2000" dirty="0"/>
              <a:t>K-L</a:t>
            </a:r>
            <a:r>
              <a:rPr lang="zh-CN" altLang="en-US" sz="2000" dirty="0"/>
              <a:t>变换（沿类间距离大的方向降维）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然后求出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的特征向量和特征值：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314370" name="Picture 2" descr="http://latex.codecogs.com/gif.latex?%5Csigma_%7Bi%7D%20%2Ci%20%3D%201%2C%5Ccdots%20%2C%5Cinf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8" y="-90488"/>
            <a:ext cx="11811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06" name="Picture 14" descr="http://latex.codecogs.com/gif.latex?%7b\Phi%20_%7bK%20-%20L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988" y="-76200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003635" y="82406"/>
            <a:ext cx="18473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300" dirty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9536" y="2852936"/>
            <a:ext cx="795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将特征值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降序</a:t>
            </a:r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排列</a:t>
            </a:r>
            <a:r>
              <a:rPr lang="en-US" altLang="zh-CN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为了降到</a:t>
            </a:r>
            <a:r>
              <a:rPr lang="en-US" altLang="zh-CN" sz="2000" i="1" dirty="0">
                <a:solidFill>
                  <a:srgbClr val="4D4D4D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维，取前</a:t>
            </a:r>
            <a:r>
              <a:rPr lang="en-US" altLang="zh-CN" sz="2000" i="1" dirty="0">
                <a:solidFill>
                  <a:srgbClr val="4D4D4D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</a:rPr>
              <a:t>个特征向量，构成变换矩阵</a:t>
            </a:r>
            <a:r>
              <a:rPr lang="en-US" altLang="zh-CN" sz="2000" i="1" dirty="0">
                <a:solidFill>
                  <a:srgbClr val="4D4D4D"/>
                </a:solidFill>
                <a:latin typeface="Times New Roman" panose="02020603050405020304" pitchFamily="18" charset="0"/>
              </a:rPr>
              <a:t>A</a:t>
            </a:r>
            <a:endParaRPr lang="zh-CN" altLang="en-US" sz="2000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10511"/>
              </p:ext>
            </p:extLst>
          </p:nvPr>
        </p:nvGraphicFramePr>
        <p:xfrm>
          <a:off x="5653088" y="1495426"/>
          <a:ext cx="19732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9" name="Equation" r:id="rId5" imgW="1155600" imgH="711000" progId="Equation.DSMT4">
                  <p:embed/>
                </p:oleObj>
              </mc:Choice>
              <mc:Fallback>
                <p:oleObj name="Equation" r:id="rId5" imgW="1155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495426"/>
                        <a:ext cx="1973262" cy="1209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79670"/>
              </p:ext>
            </p:extLst>
          </p:nvPr>
        </p:nvGraphicFramePr>
        <p:xfrm>
          <a:off x="7667625" y="1765300"/>
          <a:ext cx="2122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0" name="Equation" r:id="rId7" imgW="1244520" imgH="253800" progId="Equation.DSMT4">
                  <p:embed/>
                </p:oleObj>
              </mc:Choice>
              <mc:Fallback>
                <p:oleObj name="Equation" r:id="rId7" imgW="1244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765300"/>
                        <a:ext cx="2122488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316025"/>
              </p:ext>
            </p:extLst>
          </p:nvPr>
        </p:nvGraphicFramePr>
        <p:xfrm>
          <a:off x="4405314" y="3213101"/>
          <a:ext cx="3055937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1" name="Equation" r:id="rId9" imgW="1790640" imgH="774360" progId="Equation.DSMT4">
                  <p:embed/>
                </p:oleObj>
              </mc:Choice>
              <mc:Fallback>
                <p:oleObj name="Equation" r:id="rId9" imgW="179064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4" y="3213101"/>
                        <a:ext cx="3055937" cy="1317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919536" y="4558272"/>
            <a:ext cx="8367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</a:rPr>
              <a:t>为什么</a:t>
            </a:r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</a:rPr>
              <a:t>K-L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</a:rPr>
              <a:t>变换是均方误差（</a:t>
            </a:r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</a:rPr>
              <a:t>MSE</a:t>
            </a:r>
            <a:r>
              <a:rPr lang="zh-CN" altLang="en-US" dirty="0" smtClean="0">
                <a:solidFill>
                  <a:srgbClr val="4D4D4D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 err="1" smtClean="0">
                <a:solidFill>
                  <a:srgbClr val="4D4D4D"/>
                </a:solidFill>
                <a:latin typeface="Times New Roman" panose="02020603050405020304" pitchFamily="18" charset="0"/>
              </a:rPr>
              <a:t>MeanSquare</a:t>
            </a:r>
            <a:r>
              <a:rPr lang="en-US" altLang="zh-CN" dirty="0" smtClean="0">
                <a:solidFill>
                  <a:srgbClr val="4D4D4D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</a:rPr>
              <a:t>Error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</a:rPr>
              <a:t>）意义下的最佳变换？</a:t>
            </a:r>
            <a:endParaRPr lang="zh-CN" altLang="en-US" dirty="0"/>
          </a:p>
        </p:txBody>
      </p:sp>
      <p:graphicFrame>
        <p:nvGraphicFramePr>
          <p:cNvPr id="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224885"/>
              </p:ext>
            </p:extLst>
          </p:nvPr>
        </p:nvGraphicFramePr>
        <p:xfrm>
          <a:off x="2544764" y="5073651"/>
          <a:ext cx="12144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2" name="Equation" r:id="rId11" imgW="711000" imgH="241200" progId="Equation.DSMT4">
                  <p:embed/>
                </p:oleObj>
              </mc:Choice>
              <mc:Fallback>
                <p:oleObj name="Equation" r:id="rId11" imgW="71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4" y="5073651"/>
                        <a:ext cx="1214437" cy="411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659835"/>
              </p:ext>
            </p:extLst>
          </p:nvPr>
        </p:nvGraphicFramePr>
        <p:xfrm>
          <a:off x="4168775" y="4954589"/>
          <a:ext cx="25146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3" name="Equation" r:id="rId13" imgW="1473120" imgH="444240" progId="Equation.DSMT4">
                  <p:embed/>
                </p:oleObj>
              </mc:Choice>
              <mc:Fallback>
                <p:oleObj name="Equation" r:id="rId13" imgW="1473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4954589"/>
                        <a:ext cx="2514600" cy="757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919536" y="5688572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 err="1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aseline="30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000" i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维向量</a:t>
            </a:r>
            <a:r>
              <a:rPr lang="zh-CN" altLang="zh-CN" sz="2000" i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zh-CN" altLang="zh-CN" sz="2000" i="1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个分量</a:t>
            </a:r>
            <a:r>
              <a:rPr lang="en-US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表示第</a:t>
            </a:r>
            <a:r>
              <a:rPr lang="en-US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个特征分量</a:t>
            </a:r>
            <a:r>
              <a:rPr lang="zh-CN" altLang="en-US" sz="2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。引入的误差</a:t>
            </a:r>
            <a:endParaRPr lang="zh-CN" altLang="zh-CN" sz="20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085011"/>
              </p:ext>
            </p:extLst>
          </p:nvPr>
        </p:nvGraphicFramePr>
        <p:xfrm>
          <a:off x="4232276" y="6096000"/>
          <a:ext cx="25558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4" name="Equation" r:id="rId15" imgW="1498320" imgH="444240" progId="Equation.DSMT4">
                  <p:embed/>
                </p:oleObj>
              </mc:Choice>
              <mc:Fallback>
                <p:oleObj name="Equation" r:id="rId15" imgW="1498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6" y="6096000"/>
                        <a:ext cx="2555875" cy="757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4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19"/>
          <p:cNvGraphicFramePr>
            <a:graphicFrameLocks noChangeAspect="1"/>
          </p:cNvGraphicFramePr>
          <p:nvPr>
            <p:extLst/>
          </p:nvPr>
        </p:nvGraphicFramePr>
        <p:xfrm>
          <a:off x="2711625" y="1556793"/>
          <a:ext cx="74136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4" name="Equation" r:id="rId3" imgW="4343400" imgH="1041120" progId="Equation.DSMT4">
                  <p:embed/>
                </p:oleObj>
              </mc:Choice>
              <mc:Fallback>
                <p:oleObj name="Equation" r:id="rId3" imgW="434340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5" y="1556793"/>
                        <a:ext cx="7413625" cy="177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7532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/>
              <a:t>最优描述的</a:t>
            </a:r>
            <a:r>
              <a:rPr lang="en-US" altLang="zh-CN" sz="2000" dirty="0"/>
              <a:t>K-L</a:t>
            </a:r>
            <a:r>
              <a:rPr lang="zh-CN" altLang="en-US" sz="2000" dirty="0"/>
              <a:t>变换（沿类间距离大的方向降维）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均方误差为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d+1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开始的特征值都是最小的几个，所以均方误差得到最小。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以上方法称为最优描述的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变换。沿类间距离大的方向降维，从而均方误差最佳。最优描述的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变换扔掉了最不显著的特征，然而，显著的特征其实并不一定对分类有帮助。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还是要找出对分类作用大的特征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DKLT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消除两类问题的特征相关性方法 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dirty="0" err="1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Karhunen-Loeve</a:t>
            </a:r>
            <a:r>
              <a:rPr lang="en-US" altLang="zh-CN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 transform</a:t>
            </a:r>
            <a:endParaRPr lang="zh-CN" alt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314370" name="Picture 2" descr="http://latex.codecogs.com/gif.latex?%5Csigma_%7Bi%7D%20%2Ci%20%3D%201%2C%5Ccdots%20%2C%5Cinf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8" y="-90488"/>
            <a:ext cx="11811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06" name="Picture 14" descr="http://latex.codecogs.com/gif.latex?%7b\Phi%20_%7bK%20-%20L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988" y="-76200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003635" y="82406"/>
            <a:ext cx="18473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300" dirty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953588"/>
              </p:ext>
            </p:extLst>
          </p:nvPr>
        </p:nvGraphicFramePr>
        <p:xfrm>
          <a:off x="2339220" y="5254972"/>
          <a:ext cx="16160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5" name="Equation" r:id="rId7" imgW="799920" imgH="228600" progId="Equation.DSMT4">
                  <p:embed/>
                </p:oleObj>
              </mc:Choice>
              <mc:Fallback>
                <p:oleObj name="Equation" r:id="rId7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220" y="5254972"/>
                        <a:ext cx="16160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089792" y="5287076"/>
            <a:ext cx="53431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w1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（第一类的协方差）的特征矢量矩阵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27024"/>
              </p:ext>
            </p:extLst>
          </p:nvPr>
        </p:nvGraphicFramePr>
        <p:xfrm>
          <a:off x="4247136" y="5242270"/>
          <a:ext cx="1050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6" name="Equation" r:id="rId9" imgW="520560" imgH="241200" progId="Equation.DSMT4">
                  <p:embed/>
                </p:oleObj>
              </mc:Choice>
              <mc:Fallback>
                <p:oleObj name="Equation" r:id="rId9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136" y="5242270"/>
                        <a:ext cx="10509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045747"/>
              </p:ext>
            </p:extLst>
          </p:nvPr>
        </p:nvGraphicFramePr>
        <p:xfrm>
          <a:off x="2042398" y="5833835"/>
          <a:ext cx="4495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7" name="Equation" r:id="rId11" imgW="2425680" imgH="279360" progId="Equation.DSMT4">
                  <p:embed/>
                </p:oleObj>
              </mc:Choice>
              <mc:Fallback>
                <p:oleObj name="Equation" r:id="rId11" imgW="2425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398" y="5833835"/>
                        <a:ext cx="4495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104112" y="5815360"/>
            <a:ext cx="2565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←y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的各分量不相关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52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特征选择：从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个特征中选出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特征提取：把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特征变为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个新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特征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	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变换	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	线性变换	         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D × d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维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    ----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通常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D&gt;d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 “特征压缩”，“特征变换”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这里只讨论线性变换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引言</a:t>
            </a:r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528825"/>
              </p:ext>
            </p:extLst>
          </p:nvPr>
        </p:nvGraphicFramePr>
        <p:xfrm>
          <a:off x="2351584" y="3031004"/>
          <a:ext cx="1606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5"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3031004"/>
                        <a:ext cx="16065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08168" y="1685936"/>
            <a:ext cx="2514600" cy="12874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zh-CN" altLang="en-US" sz="20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目的：更好分类</a:t>
            </a:r>
          </a:p>
          <a:p>
            <a:pPr lvl="1" algn="just"/>
            <a:r>
              <a:rPr lang="zh-CN" altLang="en-US" sz="20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   和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或</a:t>
            </a:r>
          </a:p>
          <a:p>
            <a:pPr lvl="1" algn="just"/>
            <a:r>
              <a:rPr lang="zh-CN" altLang="en-US" sz="2000" b="1" dirty="0">
                <a:latin typeface="宋体" pitchFamily="2" charset="-122"/>
                <a:ea typeface="宋体" pitchFamily="2" charset="-122"/>
                <a:cs typeface="宋体" pitchFamily="2" charset="-122"/>
              </a:rPr>
              <a:t>  减少计算量</a:t>
            </a:r>
            <a:endParaRPr lang="zh-CN" altLang="en-US" sz="2400" b="1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408038"/>
              </p:ext>
            </p:extLst>
          </p:nvPr>
        </p:nvGraphicFramePr>
        <p:xfrm>
          <a:off x="2927648" y="3630622"/>
          <a:ext cx="1296144" cy="51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6" name="Equation" r:id="rId6" imgW="571320" imgH="228600" progId="Equation.DSMT4">
                  <p:embed/>
                </p:oleObj>
              </mc:Choice>
              <mc:Fallback>
                <p:oleObj name="Equation" r:id="rId6" imgW="571320" imgH="2286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3630622"/>
                        <a:ext cx="1296144" cy="518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1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7532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DKLT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消除两类问题的特征相关性方法 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dirty="0" err="1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Karhunen-Loeve</a:t>
            </a:r>
            <a:r>
              <a:rPr lang="en-US" altLang="zh-CN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 transform</a:t>
            </a:r>
            <a:endParaRPr lang="zh-CN" alt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pic>
        <p:nvPicPr>
          <p:cNvPr id="314370" name="Picture 2" descr="http://latex.codecogs.com/gif.latex?%5Csigma_%7Bi%7D%20%2Ci%20%3D%201%2C%5Ccdots%20%2C%5Cinf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8" y="-90488"/>
            <a:ext cx="11811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06" name="Picture 14" descr="http://latex.codecogs.com/gif.latex?%7b\Phi%20_%7bK%20-%20L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988" y="-76200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003635" y="82406"/>
            <a:ext cx="18473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300" dirty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dirty="0"/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89237"/>
              </p:ext>
            </p:extLst>
          </p:nvPr>
        </p:nvGraphicFramePr>
        <p:xfrm>
          <a:off x="2095500" y="2060575"/>
          <a:ext cx="8191500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84" name="Equation" r:id="rId5" imgW="4419360" imgH="939600" progId="Equation.DSMT4">
                  <p:embed/>
                </p:oleObj>
              </mc:Choice>
              <mc:Fallback>
                <p:oleObj name="Equation" r:id="rId5" imgW="44193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060575"/>
                        <a:ext cx="8191500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155760"/>
              </p:ext>
            </p:extLst>
          </p:nvPr>
        </p:nvGraphicFramePr>
        <p:xfrm>
          <a:off x="4078288" y="4008044"/>
          <a:ext cx="61706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85" name="Equation" r:id="rId7" imgW="3390840" imgH="253800" progId="Equation.DSMT4">
                  <p:embed/>
                </p:oleObj>
              </mc:Choice>
              <mc:Fallback>
                <p:oleObj name="Equation" r:id="rId7" imgW="3390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4008044"/>
                        <a:ext cx="61706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05639"/>
              </p:ext>
            </p:extLst>
          </p:nvPr>
        </p:nvGraphicFramePr>
        <p:xfrm>
          <a:off x="2235201" y="3970338"/>
          <a:ext cx="1527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86" name="Equation" r:id="rId9" imgW="698400" imgH="228600" progId="Equation.DSMT4">
                  <p:embed/>
                </p:oleObj>
              </mc:Choice>
              <mc:Fallback>
                <p:oleObj name="Equation" r:id="rId9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1" y="3970338"/>
                        <a:ext cx="1527175" cy="500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148633"/>
              </p:ext>
            </p:extLst>
          </p:nvPr>
        </p:nvGraphicFramePr>
        <p:xfrm>
          <a:off x="1708732" y="4676385"/>
          <a:ext cx="884872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87" name="Equation" r:id="rId11" imgW="5918040" imgH="939600" progId="Equation.DSMT4">
                  <p:embed/>
                </p:oleObj>
              </mc:Choice>
              <mc:Fallback>
                <p:oleObj name="Equation" r:id="rId11" imgW="59180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4676385"/>
                        <a:ext cx="8848725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078429" y="2229437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797554"/>
              </p:ext>
            </p:extLst>
          </p:nvPr>
        </p:nvGraphicFramePr>
        <p:xfrm>
          <a:off x="2269615" y="1463366"/>
          <a:ext cx="4495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88" name="Equation" r:id="rId13" imgW="2425680" imgH="279360" progId="Equation.DSMT4">
                  <p:embed/>
                </p:oleObj>
              </mc:Choice>
              <mc:Fallback>
                <p:oleObj name="Equation" r:id="rId13" imgW="2425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615" y="1463366"/>
                        <a:ext cx="4495800" cy="517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331329" y="1444891"/>
            <a:ext cx="256512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←y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的各分量不相关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4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7532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DKLT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消除两类问题的特征相关性方法 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dirty="0" err="1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Karhunen-Loeve</a:t>
            </a:r>
            <a:r>
              <a:rPr lang="en-US" altLang="zh-CN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 transform</a:t>
            </a:r>
            <a:endParaRPr lang="zh-CN" alt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pic>
        <p:nvPicPr>
          <p:cNvPr id="314370" name="Picture 2" descr="http://latex.codecogs.com/gif.latex?%5Csigma_%7Bi%7D%20%2Ci%20%3D%201%2C%5Ccdots%20%2C%5Cinf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8" y="-90488"/>
            <a:ext cx="11811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06" name="Picture 14" descr="http://latex.codecogs.com/gif.latex?%7b\Phi%20_%7bK%20-%20L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988" y="-76200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003635" y="82406"/>
            <a:ext cx="18473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300" dirty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dirty="0"/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208290"/>
              </p:ext>
            </p:extLst>
          </p:nvPr>
        </p:nvGraphicFramePr>
        <p:xfrm>
          <a:off x="2001838" y="2060575"/>
          <a:ext cx="8380412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53" name="Equation" r:id="rId5" imgW="4520880" imgH="939600" progId="Equation.DSMT4">
                  <p:embed/>
                </p:oleObj>
              </mc:Choice>
              <mc:Fallback>
                <p:oleObj name="Equation" r:id="rId5" imgW="45208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2060575"/>
                        <a:ext cx="8380412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74623"/>
              </p:ext>
            </p:extLst>
          </p:nvPr>
        </p:nvGraphicFramePr>
        <p:xfrm>
          <a:off x="2124076" y="3819525"/>
          <a:ext cx="709771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54" name="Equation" r:id="rId7" imgW="3848040" imgH="939600" progId="Equation.DSMT4">
                  <p:embed/>
                </p:oleObj>
              </mc:Choice>
              <mc:Fallback>
                <p:oleObj name="Equation" r:id="rId7" imgW="38480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6" y="3819525"/>
                        <a:ext cx="709771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427007"/>
              </p:ext>
            </p:extLst>
          </p:nvPr>
        </p:nvGraphicFramePr>
        <p:xfrm>
          <a:off x="2269615" y="1463366"/>
          <a:ext cx="4495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55" name="Equation" r:id="rId9" imgW="2425680" imgH="279360" progId="Equation.DSMT4">
                  <p:embed/>
                </p:oleObj>
              </mc:Choice>
              <mc:Fallback>
                <p:oleObj name="Equation" r:id="rId9" imgW="2425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615" y="1463366"/>
                        <a:ext cx="4495800" cy="5175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331329" y="1444891"/>
            <a:ext cx="2565126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←y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的各分量不相关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1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7532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DKLT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消除两类问题的特征相关性方法 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dirty="0" err="1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Karhunen-Loeve</a:t>
            </a:r>
            <a:r>
              <a:rPr lang="en-US" altLang="zh-CN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 transform</a:t>
            </a:r>
            <a:endParaRPr lang="zh-CN" alt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pic>
        <p:nvPicPr>
          <p:cNvPr id="314370" name="Picture 2" descr="http://latex.codecogs.com/gif.latex?%5Csigma_%7Bi%7D%20%2Ci%20%3D%201%2C%5Ccdots%20%2C%5Cinf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8" y="-90488"/>
            <a:ext cx="11811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06" name="Picture 14" descr="http://latex.codecogs.com/gif.latex?%7b\Phi%20_%7bK%20-%20L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988" y="-76200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003635" y="82406"/>
            <a:ext cx="18473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300" dirty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dirty="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663683" y="1285699"/>
            <a:ext cx="2376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再对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作变换：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96489"/>
              </p:ext>
            </p:extLst>
          </p:nvPr>
        </p:nvGraphicFramePr>
        <p:xfrm>
          <a:off x="4727848" y="1133145"/>
          <a:ext cx="4711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6" name="Equation" r:id="rId5" imgW="2349360" imgH="317160" progId="Equation.DSMT4">
                  <p:embed/>
                </p:oleObj>
              </mc:Choice>
              <mc:Fallback>
                <p:oleObj name="Equation" r:id="rId5" imgW="2349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1133145"/>
                        <a:ext cx="47117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700156"/>
              </p:ext>
            </p:extLst>
          </p:nvPr>
        </p:nvGraphicFramePr>
        <p:xfrm>
          <a:off x="2187574" y="2750573"/>
          <a:ext cx="781685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7" name="Equation" r:id="rId7" imgW="4698720" imgH="863280" progId="Equation.DSMT4">
                  <p:embed/>
                </p:oleObj>
              </mc:Choice>
              <mc:Fallback>
                <p:oleObj name="Equation" r:id="rId7" imgW="46987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4" y="2750573"/>
                        <a:ext cx="7816850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034317" y="2308626"/>
            <a:ext cx="29385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求新变换后的协方差：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29013" y="4804387"/>
                <a:ext cx="8682415" cy="421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的协方差阵为单位阵，即各分量也不相关。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12" y="4804386"/>
                <a:ext cx="8682415" cy="421013"/>
              </a:xfrm>
              <a:prstGeom prst="rect">
                <a:avLst/>
              </a:prstGeom>
              <a:blipFill rotWithShape="0">
                <a:blip r:embed="rId10"/>
                <a:stretch>
                  <a:fillRect l="-772" t="-5797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 rot="773382">
            <a:off x="8639026" y="874840"/>
            <a:ext cx="156966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称为白化变换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27169" y="5313307"/>
            <a:ext cx="343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消除原来分量的相关性。用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-1/2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进行归一化。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5528" y="4745731"/>
            <a:ext cx="2592761" cy="2176941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919537" y="6006681"/>
            <a:ext cx="5913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这一步是坐标尺度变换，相当于把椭圆整形成圆</a:t>
            </a: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431787"/>
              </p:ext>
            </p:extLst>
          </p:nvPr>
        </p:nvGraphicFramePr>
        <p:xfrm>
          <a:off x="2657475" y="1677989"/>
          <a:ext cx="28273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8" name="Equation" r:id="rId12" imgW="1409400" imgH="330120" progId="Equation.DSMT4">
                  <p:embed/>
                </p:oleObj>
              </mc:Choice>
              <mc:Fallback>
                <p:oleObj name="Equation" r:id="rId12" imgW="1409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1677989"/>
                        <a:ext cx="28273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5883005" y="1907540"/>
            <a:ext cx="157447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白化变换矩阵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502863"/>
              </p:ext>
            </p:extLst>
          </p:nvPr>
        </p:nvGraphicFramePr>
        <p:xfrm>
          <a:off x="2187575" y="4195851"/>
          <a:ext cx="5051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9" name="Equation" r:id="rId14" imgW="3035160" imgH="253800" progId="Equation.DSMT4">
                  <p:embed/>
                </p:oleObj>
              </mc:Choice>
              <mc:Fallback>
                <p:oleObj name="Equation" r:id="rId14" imgW="3035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195851"/>
                        <a:ext cx="50514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7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7532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DKLT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消除两类问题的特征相关性方法 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又再转换：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dirty="0" err="1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Karhunen-Loeve</a:t>
            </a:r>
            <a:r>
              <a:rPr lang="en-US" altLang="zh-CN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 transform</a:t>
            </a:r>
            <a:endParaRPr lang="zh-CN" alt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pic>
        <p:nvPicPr>
          <p:cNvPr id="314370" name="Picture 2" descr="http://latex.codecogs.com/gif.latex?%5Csigma_%7Bi%7D%20%2Ci%20%3D%201%2C%5Ccdots%20%2C%5Cinf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8" y="-90488"/>
            <a:ext cx="11811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06" name="Picture 14" descr="http://latex.codecogs.com/gif.latex?%7b\Phi%20_%7bK%20-%20L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988" y="-76200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003635" y="82406"/>
            <a:ext cx="18473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300" dirty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dirty="0"/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4522924" y="1340769"/>
          <a:ext cx="1635826" cy="50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89" name="Equation" r:id="rId5" imgW="875920" imgH="266584" progId="Equation.DSMT4">
                  <p:embed/>
                </p:oleObj>
              </mc:Choice>
              <mc:Fallback>
                <p:oleObj name="Equation" r:id="rId5" imgW="87592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924" y="1340769"/>
                        <a:ext cx="1635826" cy="50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07568" y="1921786"/>
                <a:ext cx="3581750" cy="43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的特征矢量矩阵，令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21786"/>
                <a:ext cx="3581750" cy="439992"/>
              </a:xfrm>
              <a:prstGeom prst="rect">
                <a:avLst/>
              </a:prstGeom>
              <a:blipFill rotWithShape="0">
                <a:blip r:embed="rId8"/>
                <a:stretch>
                  <a:fillRect l="-1701" t="-8333" r="-510" b="-1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5969219" y="1935629"/>
          <a:ext cx="3034704" cy="47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0" name="Equation" r:id="rId9" imgW="1536700" imgH="241300" progId="Equation.DSMT4">
                  <p:embed/>
                </p:oleObj>
              </mc:Choice>
              <mc:Fallback>
                <p:oleObj name="Equation" r:id="rId9" imgW="1536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219" y="1935629"/>
                        <a:ext cx="3034704" cy="471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2854495" y="2924944"/>
          <a:ext cx="6149429" cy="50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1" name="Equation" r:id="rId11" imgW="3047760" imgH="253800" progId="Equation.DSMT4">
                  <p:embed/>
                </p:oleObj>
              </mc:Choice>
              <mc:Fallback>
                <p:oleObj name="Equation" r:id="rId11" imgW="3047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495" y="2924944"/>
                        <a:ext cx="6149429" cy="506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12"/>
          <p:cNvSpPr>
            <a:spLocks noChangeArrowheads="1"/>
          </p:cNvSpPr>
          <p:nvPr/>
        </p:nvSpPr>
        <p:spPr bwMode="auto">
          <a:xfrm>
            <a:off x="5881690" y="3511899"/>
            <a:ext cx="1870495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anose="02010609060101010101" pitchFamily="49" charset="-122"/>
              </a:rPr>
              <a:t>第</a:t>
            </a:r>
            <a:r>
              <a:rPr lang="en-US" altLang="zh-CN" sz="1800" dirty="0"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ea typeface="黑体" panose="02010609060101010101" pitchFamily="49" charset="-122"/>
              </a:rPr>
              <a:t>类协方差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l-GR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ea typeface="黑体" panose="02010609060101010101" pitchFamily="49" charset="-122"/>
              </a:rPr>
              <a:t>的特征矢量阵</a:t>
            </a:r>
            <a:endParaRPr lang="zh-CN" altLang="en-US" sz="1800" dirty="0"/>
          </a:p>
        </p:txBody>
      </p:sp>
      <p:cxnSp>
        <p:nvCxnSpPr>
          <p:cNvPr id="27" name="直接箭头连接符 16"/>
          <p:cNvCxnSpPr>
            <a:cxnSpLocks noChangeShapeType="1"/>
          </p:cNvCxnSpPr>
          <p:nvPr/>
        </p:nvCxnSpPr>
        <p:spPr bwMode="auto">
          <a:xfrm flipH="1" flipV="1">
            <a:off x="5408448" y="3300762"/>
            <a:ext cx="627947" cy="211137"/>
          </a:xfrm>
          <a:prstGeom prst="straightConnector1">
            <a:avLst/>
          </a:prstGeom>
          <a:noFill/>
          <a:ln w="12700" cap="sq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17"/>
          <p:cNvSpPr>
            <a:spLocks noChangeArrowheads="1"/>
          </p:cNvSpPr>
          <p:nvPr/>
        </p:nvSpPr>
        <p:spPr bwMode="auto">
          <a:xfrm>
            <a:off x="4583832" y="3513487"/>
            <a:ext cx="1172116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的协方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差矩阵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18"/>
              <p:cNvSpPr>
                <a:spLocks noChangeArrowheads="1"/>
              </p:cNvSpPr>
              <p:nvPr/>
            </p:nvSpPr>
            <p:spPr bwMode="auto">
              <a:xfrm>
                <a:off x="2135561" y="3515073"/>
                <a:ext cx="2388816" cy="68217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ea typeface="黑体" panose="02010609060101010101" pitchFamily="49" charset="-122"/>
                  </a:rPr>
                  <a:t>第</a:t>
                </a:r>
                <a:r>
                  <a:rPr lang="en-US" altLang="zh-CN" sz="1800" dirty="0">
                    <a:ea typeface="黑体" panose="02010609060101010101" pitchFamily="49" charset="-122"/>
                  </a:rPr>
                  <a:t>2</a:t>
                </a:r>
                <a:r>
                  <a:rPr lang="zh-CN" altLang="en-US" sz="1800" dirty="0">
                    <a:ea typeface="黑体" panose="02010609060101010101" pitchFamily="49" charset="-122"/>
                  </a:rPr>
                  <a:t>类样本协方差变换后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ea typeface="黑体" panose="02010609060101010101" pitchFamily="49" charset="-122"/>
                  </a:rPr>
                  <a:t>的特征矢量阵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2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1" y="3515073"/>
                <a:ext cx="2388816" cy="682174"/>
              </a:xfrm>
              <a:prstGeom prst="rect">
                <a:avLst/>
              </a:prstGeom>
              <a:blipFill rotWithShape="0">
                <a:blip r:embed="rId13"/>
                <a:stretch>
                  <a:fillRect l="-1777" t="-6140" r="-1777" b="-614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1"/>
          <p:cNvCxnSpPr>
            <a:cxnSpLocks noChangeShapeType="1"/>
          </p:cNvCxnSpPr>
          <p:nvPr/>
        </p:nvCxnSpPr>
        <p:spPr bwMode="auto">
          <a:xfrm rot="5400000" flipH="1" flipV="1">
            <a:off x="4690195" y="3407124"/>
            <a:ext cx="214313" cy="1588"/>
          </a:xfrm>
          <a:prstGeom prst="straightConnector1">
            <a:avLst/>
          </a:prstGeom>
          <a:noFill/>
          <a:ln w="12700" cap="sq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23"/>
          <p:cNvCxnSpPr>
            <a:cxnSpLocks noChangeShapeType="1"/>
          </p:cNvCxnSpPr>
          <p:nvPr/>
        </p:nvCxnSpPr>
        <p:spPr bwMode="auto">
          <a:xfrm rot="5400000" flipH="1" flipV="1">
            <a:off x="4024314" y="3300761"/>
            <a:ext cx="214312" cy="214312"/>
          </a:xfrm>
          <a:prstGeom prst="straightConnector1">
            <a:avLst/>
          </a:prstGeom>
          <a:noFill/>
          <a:ln w="12700" cap="sq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/>
          <p:nvPr/>
        </p:nvSpPr>
        <p:spPr>
          <a:xfrm>
            <a:off x="1847529" y="4238308"/>
            <a:ext cx="2351361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上式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各分量是不相关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的。这样经变换后的各分量互不相关，于是可根据某种准则选择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分量以降低维数。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9935" y="2420807"/>
            <a:ext cx="5740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作为最终的变换矩阵，变量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最终变换为向量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000" dirty="0"/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4208118" y="4338764"/>
          <a:ext cx="5929559" cy="69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2" name="Equation" r:id="rId14" imgW="3301920" imgH="393480" progId="Equation.DSMT4">
                  <p:embed/>
                </p:oleObj>
              </mc:Choice>
              <mc:Fallback>
                <p:oleObj name="Equation" r:id="rId14" imgW="3301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118" y="4338764"/>
                        <a:ext cx="5929559" cy="698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4468256" y="4939291"/>
          <a:ext cx="5549379" cy="183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3" name="Equation" r:id="rId16" imgW="3530520" imgH="1168200" progId="Equation.DSMT4">
                  <p:embed/>
                </p:oleObj>
              </mc:Choice>
              <mc:Fallback>
                <p:oleObj name="Equation" r:id="rId16" imgW="353052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256" y="4939291"/>
                        <a:ext cx="5549379" cy="1833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86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975320"/>
                <a:ext cx="8458200" cy="5334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运用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DKLT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消除两类问题的特征相关性方法 </a:t>
                </a:r>
                <a:endParaRPr lang="en-US" altLang="zh-CN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做白化变换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特征值矢量矩阵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：得变换矩阵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75320"/>
                <a:ext cx="8458200" cy="5334000"/>
              </a:xfrm>
              <a:blipFill rotWithShape="0">
                <a:blip r:embed="rId3"/>
                <a:stretch>
                  <a:fillRect l="-720" t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dirty="0" err="1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Karhunen-Loeve</a:t>
            </a:r>
            <a:r>
              <a:rPr lang="en-US" altLang="zh-CN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 transform</a:t>
            </a:r>
            <a:endParaRPr lang="zh-CN" alt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314370" name="Picture 2" descr="http://latex.codecogs.com/gif.latex?%5Csigma_%7Bi%7D%20%2Ci%20%3D%201%2C%5Ccdots%20%2C%5Cinf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8" y="-90488"/>
            <a:ext cx="11811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06" name="Picture 14" descr="http://latex.codecogs.com/gif.latex?%7b\Phi%20_%7bK%20-%20L%7d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988" y="-76200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003635" y="82406"/>
            <a:ext cx="18473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300" dirty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dirty="0"/>
          </a:p>
        </p:txBody>
      </p:sp>
      <p:graphicFrame>
        <p:nvGraphicFramePr>
          <p:cNvPr id="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285316"/>
              </p:ext>
            </p:extLst>
          </p:nvPr>
        </p:nvGraphicFramePr>
        <p:xfrm>
          <a:off x="2805113" y="1340769"/>
          <a:ext cx="1577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13" name="Equation" r:id="rId6" imgW="850680" imgH="241200" progId="Equation.DSMT4">
                  <p:embed/>
                </p:oleObj>
              </mc:Choice>
              <mc:Fallback>
                <p:oleObj name="Equation" r:id="rId6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1340769"/>
                        <a:ext cx="15779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10354"/>
              </p:ext>
            </p:extLst>
          </p:nvPr>
        </p:nvGraphicFramePr>
        <p:xfrm>
          <a:off x="3488309" y="2697038"/>
          <a:ext cx="13239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14" name="Equation" r:id="rId8" imgW="660240" imgH="253800" progId="Equation.DSMT4">
                  <p:embed/>
                </p:oleObj>
              </mc:Choice>
              <mc:Fallback>
                <p:oleObj name="Equation" r:id="rId8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309" y="2697038"/>
                        <a:ext cx="13239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269733"/>
              </p:ext>
            </p:extLst>
          </p:nvPr>
        </p:nvGraphicFramePr>
        <p:xfrm>
          <a:off x="3431704" y="3212977"/>
          <a:ext cx="1635826" cy="50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15" name="Equation" r:id="rId10" imgW="875920" imgH="266584" progId="Equation.DSMT4">
                  <p:embed/>
                </p:oleObj>
              </mc:Choice>
              <mc:Fallback>
                <p:oleObj name="Equation" r:id="rId10" imgW="87592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212977"/>
                        <a:ext cx="1635826" cy="50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42570"/>
              </p:ext>
            </p:extLst>
          </p:nvPr>
        </p:nvGraphicFramePr>
        <p:xfrm>
          <a:off x="3667033" y="4955648"/>
          <a:ext cx="10795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16" name="Equation" r:id="rId12" imgW="545760" imgH="177480" progId="Equation.DSMT4">
                  <p:embed/>
                </p:oleObj>
              </mc:Choice>
              <mc:Fallback>
                <p:oleObj name="Equation" r:id="rId12" imgW="545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033" y="4955648"/>
                        <a:ext cx="10795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27207"/>
              </p:ext>
            </p:extLst>
          </p:nvPr>
        </p:nvGraphicFramePr>
        <p:xfrm>
          <a:off x="1919536" y="5703753"/>
          <a:ext cx="52260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17" name="Equation" r:id="rId14" imgW="2590560" imgH="253800" progId="Equation.DSMT4">
                  <p:embed/>
                </p:oleObj>
              </mc:Choice>
              <mc:Fallback>
                <p:oleObj name="Equation" r:id="rId14" imgW="2590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5703753"/>
                        <a:ext cx="52260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59896" y="1247004"/>
            <a:ext cx="2545824" cy="14405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0217" y="1264854"/>
            <a:ext cx="2441609" cy="15160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55796" y="926496"/>
            <a:ext cx="269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消除</a:t>
            </a:r>
            <a:r>
              <a:rPr lang="el-GR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的相关性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38492" y="3008803"/>
            <a:ext cx="2505113" cy="14980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38491" y="4790181"/>
            <a:ext cx="2615618" cy="1419985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V="1">
            <a:off x="4383088" y="2564904"/>
            <a:ext cx="3873153" cy="32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863752" y="3732144"/>
            <a:ext cx="4176464" cy="20649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431704" y="5444396"/>
            <a:ext cx="4608512" cy="3527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7532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基于总的类内离差矩阵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的特征提取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先按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提供的信息产生相应的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坐标系，把原向量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各分量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相关性消除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，得到在新坐标系中各分量离散程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度。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对均值向量在新坐标系中的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分离程度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做出判断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dirty="0" err="1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Karhunen-Loeve</a:t>
            </a:r>
            <a:r>
              <a:rPr lang="en-US" altLang="zh-CN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 transform</a:t>
            </a:r>
            <a:endParaRPr lang="zh-CN" alt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pic>
        <p:nvPicPr>
          <p:cNvPr id="314370" name="Picture 2" descr="http://latex.codecogs.com/gif.latex?%5Csigma_%7Bi%7D%20%2Ci%20%3D%201%2C%5Ccdots%20%2C%5Cinf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8" y="-90488"/>
            <a:ext cx="11811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06" name="Picture 14" descr="http://latex.codecogs.com/gif.latex?%7b\Phi%20_%7bK%20-%20L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988" y="-76200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003635" y="82406"/>
            <a:ext cx="18473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300" dirty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184233" y="967120"/>
            <a:ext cx="2357437" cy="1143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类间离散度尽量大</a:t>
            </a:r>
            <a:endParaRPr lang="en-US" altLang="zh-CN" sz="2000" b="1" u="sng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类内离散度尽量小</a:t>
            </a:r>
            <a:endParaRPr lang="zh-CN" altLang="en-US" sz="20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7791511" y="1196554"/>
            <a:ext cx="360040" cy="917079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grpSp>
        <p:nvGrpSpPr>
          <p:cNvPr id="19" name="组合 33"/>
          <p:cNvGrpSpPr>
            <a:grpSpLocks/>
          </p:cNvGrpSpPr>
          <p:nvPr/>
        </p:nvGrpSpPr>
        <p:grpSpPr bwMode="auto">
          <a:xfrm>
            <a:off x="2117178" y="2499742"/>
            <a:ext cx="5561561" cy="857250"/>
            <a:chOff x="500034" y="2431693"/>
            <a:chExt cx="6010112" cy="1210761"/>
          </a:xfrm>
        </p:grpSpPr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500034" y="2591611"/>
              <a:ext cx="1862557" cy="565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构造准则函数</a:t>
              </a:r>
            </a:p>
          </p:txBody>
        </p:sp>
        <p:graphicFrame>
          <p:nvGraphicFramePr>
            <p:cNvPr id="2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7386306"/>
                </p:ext>
              </p:extLst>
            </p:nvPr>
          </p:nvGraphicFramePr>
          <p:xfrm>
            <a:off x="2382569" y="2431693"/>
            <a:ext cx="4127577" cy="1210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33" name="Equation" r:id="rId5" imgW="1562040" imgH="457200" progId="Equation.DSMT4">
                    <p:embed/>
                  </p:oleObj>
                </mc:Choice>
                <mc:Fallback>
                  <p:oleObj name="Equation" r:id="rId5" imgW="15620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569" y="2431693"/>
                          <a:ext cx="4127577" cy="1210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692047"/>
              </p:ext>
            </p:extLst>
          </p:nvPr>
        </p:nvGraphicFramePr>
        <p:xfrm>
          <a:off x="2971800" y="3338368"/>
          <a:ext cx="5644480" cy="450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34" name="Equation" r:id="rId7" imgW="2971800" imgH="241200" progId="Equation.DSMT4">
                  <p:embed/>
                </p:oleObj>
              </mc:Choice>
              <mc:Fallback>
                <p:oleObj name="Equation" r:id="rId7" imgW="2971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38368"/>
                        <a:ext cx="5644480" cy="450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130828" y="3352719"/>
            <a:ext cx="928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703513" y="3880916"/>
            <a:ext cx="8880957" cy="484188"/>
            <a:chOff x="229527" y="3730241"/>
            <a:chExt cx="8880957" cy="484188"/>
          </a:xfrm>
        </p:grpSpPr>
        <p:sp>
          <p:nvSpPr>
            <p:cNvPr id="23" name="矩形 22"/>
            <p:cNvSpPr/>
            <p:nvPr/>
          </p:nvSpPr>
          <p:spPr>
            <a:xfrm>
              <a:off x="229527" y="3742980"/>
              <a:ext cx="888095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该判据表征变换后的特征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的分类性能，</a:t>
              </a:r>
              <a:r>
                <a:rPr lang="en-US" altLang="zh-CN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表示在新坐标轴</a:t>
              </a:r>
              <a:r>
                <a:rPr lang="en-US" altLang="zh-CN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上的分量</a:t>
              </a:r>
              <a:endParaRPr lang="zh-CN" altLang="en-US" dirty="0"/>
            </a:p>
          </p:txBody>
        </p:sp>
        <p:graphicFrame>
          <p:nvGraphicFramePr>
            <p:cNvPr id="2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3159886"/>
                </p:ext>
              </p:extLst>
            </p:nvPr>
          </p:nvGraphicFramePr>
          <p:xfrm>
            <a:off x="3131840" y="3730241"/>
            <a:ext cx="1219200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35" name="Equation" r:id="rId9" imgW="596880" imgH="241200" progId="Equation.DSMT4">
                    <p:embed/>
                  </p:oleObj>
                </mc:Choice>
                <mc:Fallback>
                  <p:oleObj name="Equation" r:id="rId9" imgW="596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3730241"/>
                          <a:ext cx="1219200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1794012" y="4305290"/>
            <a:ext cx="8736687" cy="794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是类间离散度矩阵。可见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是类间离散度与类内离散度在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坐标轴上的分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量之比，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越大，表明在新坐标系中该坐标轴包含越多的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可分性信息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85230" y="5084470"/>
            <a:ext cx="8213470" cy="1368866"/>
            <a:chOff x="261230" y="5084470"/>
            <a:chExt cx="8213470" cy="1368866"/>
          </a:xfrm>
        </p:grpSpPr>
        <p:grpSp>
          <p:nvGrpSpPr>
            <p:cNvPr id="27" name="组合 35"/>
            <p:cNvGrpSpPr>
              <a:grpSpLocks/>
            </p:cNvGrpSpPr>
            <p:nvPr/>
          </p:nvGrpSpPr>
          <p:grpSpPr bwMode="auto">
            <a:xfrm>
              <a:off x="278819" y="5084470"/>
              <a:ext cx="8195881" cy="1368866"/>
              <a:chOff x="884549" y="3968540"/>
              <a:chExt cx="8195881" cy="1368866"/>
            </a:xfrm>
          </p:grpSpPr>
          <p:grpSp>
            <p:nvGrpSpPr>
              <p:cNvPr id="29" name="Group 18"/>
              <p:cNvGrpSpPr>
                <a:grpSpLocks/>
              </p:cNvGrpSpPr>
              <p:nvPr/>
            </p:nvGrpSpPr>
            <p:grpSpPr bwMode="auto">
              <a:xfrm>
                <a:off x="884549" y="3968540"/>
                <a:ext cx="8195881" cy="926489"/>
                <a:chOff x="521" y="2927"/>
                <a:chExt cx="5404" cy="657"/>
              </a:xfrm>
            </p:grpSpPr>
            <p:sp>
              <p:nvSpPr>
                <p:cNvPr id="33" name="Rectangle 19"/>
                <p:cNvSpPr>
                  <a:spLocks noChangeArrowheads="1"/>
                </p:cNvSpPr>
                <p:nvPr/>
              </p:nvSpPr>
              <p:spPr bwMode="auto">
                <a:xfrm>
                  <a:off x="521" y="2955"/>
                  <a:ext cx="629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排序：</a:t>
                  </a:r>
                </a:p>
              </p:txBody>
            </p:sp>
            <p:graphicFrame>
              <p:nvGraphicFramePr>
                <p:cNvPr id="34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2699783"/>
                    </p:ext>
                  </p:extLst>
                </p:nvPr>
              </p:nvGraphicFramePr>
              <p:xfrm>
                <a:off x="1032" y="2958"/>
                <a:ext cx="2035" cy="2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3036" name="Equation" r:id="rId11" imgW="1676160" imgH="228600" progId="Equation.DSMT4">
                        <p:embed/>
                      </p:oleObj>
                    </mc:Choice>
                    <mc:Fallback>
                      <p:oleObj name="Equation" r:id="rId11" imgW="167616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2" y="2958"/>
                              <a:ext cx="2035" cy="27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" name="Rectangle 21"/>
                <p:cNvSpPr>
                  <a:spLocks noChangeArrowheads="1"/>
                </p:cNvSpPr>
                <p:nvPr/>
              </p:nvSpPr>
              <p:spPr bwMode="auto">
                <a:xfrm>
                  <a:off x="3111" y="2942"/>
                  <a:ext cx="798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，取前面</a:t>
                  </a:r>
                </a:p>
              </p:txBody>
            </p:sp>
            <p:graphicFrame>
              <p:nvGraphicFramePr>
                <p:cNvPr id="36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34441291"/>
                    </p:ext>
                  </p:extLst>
                </p:nvPr>
              </p:nvGraphicFramePr>
              <p:xfrm>
                <a:off x="3906" y="2995"/>
                <a:ext cx="194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3037" name="公式" r:id="rId13" imgW="139579" imgH="164957" progId="Equation.3">
                        <p:embed/>
                      </p:oleObj>
                    </mc:Choice>
                    <mc:Fallback>
                      <p:oleObj name="公式" r:id="rId13" imgW="139579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06" y="2995"/>
                              <a:ext cx="194" cy="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7" name="Rectangle 23"/>
                <p:cNvSpPr>
                  <a:spLocks noChangeArrowheads="1"/>
                </p:cNvSpPr>
                <p:nvPr/>
              </p:nvSpPr>
              <p:spPr bwMode="auto">
                <a:xfrm>
                  <a:off x="4060" y="2939"/>
                  <a:ext cx="798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个较大的</a:t>
                  </a:r>
                </a:p>
              </p:txBody>
            </p:sp>
            <p:graphicFrame>
              <p:nvGraphicFramePr>
                <p:cNvPr id="38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07945488"/>
                    </p:ext>
                  </p:extLst>
                </p:nvPr>
              </p:nvGraphicFramePr>
              <p:xfrm>
                <a:off x="4826" y="2985"/>
                <a:ext cx="335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3038" name="公式" r:id="rId15" imgW="279400" imgH="190500" progId="Equation.3">
                        <p:embed/>
                      </p:oleObj>
                    </mc:Choice>
                    <mc:Fallback>
                      <p:oleObj name="公式" r:id="rId15" imgW="279400" imgH="1905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26" y="2985"/>
                              <a:ext cx="335" cy="2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9" name="Rectangle 25"/>
                <p:cNvSpPr>
                  <a:spLocks noChangeArrowheads="1"/>
                </p:cNvSpPr>
                <p:nvPr/>
              </p:nvSpPr>
              <p:spPr bwMode="auto">
                <a:xfrm>
                  <a:off x="5127" y="2927"/>
                  <a:ext cx="798" cy="2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值对应的</a:t>
                  </a:r>
                </a:p>
              </p:txBody>
            </p:sp>
            <p:graphicFrame>
              <p:nvGraphicFramePr>
                <p:cNvPr id="40" name="Object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7669256"/>
                    </p:ext>
                  </p:extLst>
                </p:nvPr>
              </p:nvGraphicFramePr>
              <p:xfrm>
                <a:off x="1080" y="3172"/>
                <a:ext cx="278" cy="4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3039" name="Equation" r:id="rId17" imgW="152280" imgH="228600" progId="Equation.DSMT4">
                        <p:embed/>
                      </p:oleObj>
                    </mc:Choice>
                    <mc:Fallback>
                      <p:oleObj name="Equation" r:id="rId17" imgW="1522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80" y="3172"/>
                              <a:ext cx="278" cy="4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09134667"/>
                    </p:ext>
                  </p:extLst>
                </p:nvPr>
              </p:nvGraphicFramePr>
              <p:xfrm>
                <a:off x="1308" y="3271"/>
                <a:ext cx="1094" cy="2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3040" name="公式" r:id="rId19" imgW="850531" imgH="203112" progId="Equation.3">
                        <p:embed/>
                      </p:oleObj>
                    </mc:Choice>
                    <mc:Fallback>
                      <p:oleObj name="公式" r:id="rId19" imgW="850531" imgH="20311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08" y="3271"/>
                              <a:ext cx="1094" cy="25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" name="矩形 29"/>
              <p:cNvSpPr/>
              <p:nvPr/>
            </p:nvSpPr>
            <p:spPr>
              <a:xfrm>
                <a:off x="3763316" y="4412747"/>
                <a:ext cx="26212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组成变换矩阵   ，有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1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2274784"/>
                  </p:ext>
                </p:extLst>
              </p:nvPr>
            </p:nvGraphicFramePr>
            <p:xfrm>
              <a:off x="5464565" y="4474467"/>
              <a:ext cx="314734" cy="310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041" name="Equation" r:id="rId21" imgW="177492" imgH="177492" progId="Equation.DSMT4">
                      <p:embed/>
                    </p:oleObj>
                  </mc:Choice>
                  <mc:Fallback>
                    <p:oleObj name="Equation" r:id="rId21" imgW="177492" imgH="17749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4565" y="4474467"/>
                            <a:ext cx="314734" cy="310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1136317"/>
                  </p:ext>
                </p:extLst>
              </p:nvPr>
            </p:nvGraphicFramePr>
            <p:xfrm>
              <a:off x="4291607" y="4908781"/>
              <a:ext cx="133032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042" name="Equation" r:id="rId23" imgW="622080" imgH="203040" progId="Equation.DSMT4">
                      <p:embed/>
                    </p:oleObj>
                  </mc:Choice>
                  <mc:Fallback>
                    <p:oleObj name="Equation" r:id="rId23" imgW="6220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1607" y="4908781"/>
                            <a:ext cx="1330325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矩形 9"/>
            <p:cNvSpPr/>
            <p:nvPr/>
          </p:nvSpPr>
          <p:spPr>
            <a:xfrm>
              <a:off x="261230" y="5495381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特征值</a:t>
              </a:r>
            </a:p>
          </p:txBody>
        </p:sp>
      </p:grpSp>
      <p:cxnSp>
        <p:nvCxnSpPr>
          <p:cNvPr id="26" name="直接箭头连接符 25"/>
          <p:cNvCxnSpPr/>
          <p:nvPr/>
        </p:nvCxnSpPr>
        <p:spPr>
          <a:xfrm flipH="1">
            <a:off x="9264352" y="1989285"/>
            <a:ext cx="72008" cy="2680333"/>
          </a:xfrm>
          <a:prstGeom prst="straightConnector1">
            <a:avLst/>
          </a:prstGeom>
          <a:ln>
            <a:solidFill>
              <a:srgbClr val="0000FF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4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7532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依据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DKLT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以降低特征维数的最优压缩方法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是对称正定阵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的特征值对角阵和特征矢量矩阵，做白化变换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dirty="0" err="1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Karhunen-Loeve</a:t>
            </a:r>
            <a:r>
              <a:rPr lang="en-US" altLang="zh-CN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 transform</a:t>
            </a:r>
            <a:endParaRPr lang="zh-CN" alt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pic>
        <p:nvPicPr>
          <p:cNvPr id="314370" name="Picture 2" descr="http://latex.codecogs.com/gif.latex?%5Csigma_%7Bi%7D%20%2Ci%20%3D%201%2C%5Ccdots%20%2C%5Cinf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8" y="-90488"/>
            <a:ext cx="11811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06" name="Picture 14" descr="http://latex.codecogs.com/gif.latex?%7b\Phi%20_%7bK%20-%20L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988" y="-76200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003635" y="82406"/>
            <a:ext cx="18473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300" dirty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dirty="0"/>
          </a:p>
        </p:txBody>
      </p:sp>
      <p:pic>
        <p:nvPicPr>
          <p:cNvPr id="318475" name="Picture 11" descr="http://latex.codecogs.com/gif.latex?%7b\Phi%20_j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-98425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33"/>
          <p:cNvGrpSpPr>
            <a:grpSpLocks/>
          </p:cNvGrpSpPr>
          <p:nvPr/>
        </p:nvGrpSpPr>
        <p:grpSpPr bwMode="auto">
          <a:xfrm>
            <a:off x="2117177" y="2320901"/>
            <a:ext cx="5912288" cy="846066"/>
            <a:chOff x="500034" y="2179103"/>
            <a:chExt cx="6389126" cy="11949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5"/>
                <p:cNvSpPr>
                  <a:spLocks noChangeArrowheads="1"/>
                </p:cNvSpPr>
                <p:nvPr/>
              </p:nvSpPr>
              <p:spPr bwMode="auto">
                <a:xfrm>
                  <a:off x="500034" y="2374265"/>
                  <a:ext cx="2340669" cy="999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存在正交阵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可</m:t>
                      </m:r>
                    </m:oMath>
                  </a14:m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使</a:t>
                  </a:r>
                </a:p>
                <a:p>
                  <a:pPr>
                    <a:defRPr/>
                  </a:pPr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0034" y="2374265"/>
                  <a:ext cx="2340669" cy="99980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9" t="-5983" r="-252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3727951"/>
                    </p:ext>
                  </p:extLst>
                </p:nvPr>
              </p:nvGraphicFramePr>
              <p:xfrm>
                <a:off x="2964016" y="2179103"/>
                <a:ext cx="3925144" cy="9080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7067" name="Equation" r:id="rId7" imgW="1485720" imgH="342720" progId="Equation.DSMT4">
                        <p:embed/>
                      </p:oleObj>
                    </mc:Choice>
                    <mc:Fallback>
                      <p:oleObj name="Equation" r:id="rId7" imgW="1485720" imgH="3427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64016" y="2179103"/>
                              <a:ext cx="3925144" cy="9080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1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3727951"/>
                    </p:ext>
                  </p:extLst>
                </p:nvPr>
              </p:nvGraphicFramePr>
              <p:xfrm>
                <a:off x="2964016" y="2179103"/>
                <a:ext cx="3925144" cy="90807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37019" name="Equation" r:id="rId9" imgW="1485720" imgH="342720" progId="Equation.DSMT4">
                        <p:embed/>
                      </p:oleObj>
                    </mc:Choice>
                    <mc:Fallback>
                      <p:oleObj name="Equation" r:id="rId9" imgW="1485720" imgH="34272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64016" y="2179103"/>
                              <a:ext cx="3925144" cy="9080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532586"/>
              </p:ext>
            </p:extLst>
          </p:nvPr>
        </p:nvGraphicFramePr>
        <p:xfrm>
          <a:off x="6168008" y="2871122"/>
          <a:ext cx="2413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68" name="Equation" r:id="rId11" imgW="1269720" imgH="342720" progId="Equation.DSMT4">
                  <p:embed/>
                </p:oleObj>
              </mc:Choice>
              <mc:Fallback>
                <p:oleObj name="Equation" r:id="rId11" imgW="1269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2871122"/>
                        <a:ext cx="2413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47528" y="3037892"/>
                <a:ext cx="88662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是白化变换后的总的类间离差阵                                      的特征值对角阵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037892"/>
                <a:ext cx="8866250" cy="400110"/>
              </a:xfrm>
              <a:prstGeom prst="rect">
                <a:avLst/>
              </a:prstGeom>
              <a:blipFill rotWithShape="0">
                <a:blip r:embed="rId13"/>
                <a:stretch>
                  <a:fillRect l="-687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895555" y="3437868"/>
                <a:ext cx="8874545" cy="1639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i="1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的秩不大于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c-1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（对于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类问题，由于总的类间离差矩阵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i="1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的秩不大于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c-1,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故最多有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c-1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个非零特征值），所以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最多只有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c-1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个非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特征值，设非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特征值共有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个，用这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个非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特征值对应的特征矢量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(j=1,2,…,d)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作变换矩阵，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。所得的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个分量含有原来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维模式的全部信息。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4" y="3437867"/>
                <a:ext cx="8874545" cy="1639167"/>
              </a:xfrm>
              <a:prstGeom prst="rect">
                <a:avLst/>
              </a:prstGeom>
              <a:blipFill rotWithShape="0">
                <a:blip r:embed="rId14"/>
                <a:stretch>
                  <a:fillRect l="-755" t="-743" b="-3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463320"/>
              </p:ext>
            </p:extLst>
          </p:nvPr>
        </p:nvGraphicFramePr>
        <p:xfrm>
          <a:off x="3412977" y="1728714"/>
          <a:ext cx="23161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69" name="Equation" r:id="rId15" imgW="1218960" imgH="342720" progId="Equation.DSMT4">
                  <p:embed/>
                </p:oleObj>
              </mc:Choice>
              <mc:Fallback>
                <p:oleObj name="Equation" r:id="rId15" imgW="1218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977" y="1728714"/>
                        <a:ext cx="23161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6384813" y="1952602"/>
            <a:ext cx="2724150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正定矩阵和单位矩阵合同</a:t>
            </a: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432211"/>
              </p:ext>
            </p:extLst>
          </p:nvPr>
        </p:nvGraphicFramePr>
        <p:xfrm>
          <a:off x="2013595" y="4598106"/>
          <a:ext cx="25574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70" name="Equation" r:id="rId17" imgW="1346040" imgH="253800" progId="Equation.DSMT4">
                  <p:embed/>
                </p:oleObj>
              </mc:Choice>
              <mc:Fallback>
                <p:oleObj name="Equation" r:id="rId17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595" y="4598106"/>
                        <a:ext cx="25574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850873" y="4987268"/>
            <a:ext cx="5314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不损失信息而又达到最小维数的变换矩阵为：</a:t>
            </a:r>
          </a:p>
        </p:txBody>
      </p:sp>
      <p:graphicFrame>
        <p:nvGraphicFramePr>
          <p:cNvPr id="4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54650"/>
              </p:ext>
            </p:extLst>
          </p:nvPr>
        </p:nvGraphicFramePr>
        <p:xfrm>
          <a:off x="5887158" y="5339242"/>
          <a:ext cx="2982759" cy="46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71" name="Equation" r:id="rId19" imgW="1485720" imgH="228600" progId="Equation.DSMT4">
                  <p:embed/>
                </p:oleObj>
              </mc:Choice>
              <mc:Fallback>
                <p:oleObj name="Equation" r:id="rId19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158" y="5339242"/>
                        <a:ext cx="2982759" cy="460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415652"/>
              </p:ext>
            </p:extLst>
          </p:nvPr>
        </p:nvGraphicFramePr>
        <p:xfrm>
          <a:off x="3093632" y="5352617"/>
          <a:ext cx="1851174" cy="433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72" name="Equation" r:id="rId21" imgW="977760" imgH="228600" progId="Equation.DSMT4">
                  <p:embed/>
                </p:oleObj>
              </mc:Choice>
              <mc:Fallback>
                <p:oleObj name="Equation" r:id="rId21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632" y="5352617"/>
                        <a:ext cx="1851174" cy="433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56"/>
          <p:cNvSpPr>
            <a:spLocks noChangeArrowheads="1"/>
          </p:cNvSpPr>
          <p:nvPr/>
        </p:nvSpPr>
        <p:spPr bwMode="auto">
          <a:xfrm>
            <a:off x="2732201" y="5997824"/>
            <a:ext cx="1214437" cy="7080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特征值对角阵</a:t>
            </a:r>
          </a:p>
        </p:txBody>
      </p:sp>
      <p:sp>
        <p:nvSpPr>
          <p:cNvPr id="48" name="矩形 57"/>
          <p:cNvSpPr>
            <a:spLocks noChangeArrowheads="1"/>
          </p:cNvSpPr>
          <p:nvPr/>
        </p:nvSpPr>
        <p:spPr bwMode="auto">
          <a:xfrm>
            <a:off x="4335346" y="6021288"/>
            <a:ext cx="1000125" cy="7080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特征矢量阵</a:t>
            </a:r>
          </a:p>
        </p:txBody>
      </p:sp>
      <p:sp>
        <p:nvSpPr>
          <p:cNvPr id="49" name="矩形 58"/>
          <p:cNvSpPr>
            <a:spLocks noChangeArrowheads="1"/>
          </p:cNvSpPr>
          <p:nvPr/>
        </p:nvSpPr>
        <p:spPr bwMode="auto">
          <a:xfrm>
            <a:off x="1475809" y="6029360"/>
            <a:ext cx="1071562" cy="7080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/>
              <a:t>S</a:t>
            </a:r>
            <a:r>
              <a:rPr lang="en-US" altLang="zh-CN" sz="1800" i="1" baseline="-25000" dirty="0"/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特征矢量阵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60"/>
          <p:cNvCxnSpPr>
            <a:cxnSpLocks noChangeShapeType="1"/>
          </p:cNvCxnSpPr>
          <p:nvPr/>
        </p:nvCxnSpPr>
        <p:spPr bwMode="auto">
          <a:xfrm rot="10800000">
            <a:off x="4083679" y="5713656"/>
            <a:ext cx="571500" cy="357188"/>
          </a:xfrm>
          <a:prstGeom prst="straightConnector1">
            <a:avLst/>
          </a:prstGeom>
          <a:noFill/>
          <a:ln w="12700" cap="sq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箭头连接符 62"/>
          <p:cNvCxnSpPr>
            <a:cxnSpLocks noChangeShapeType="1"/>
            <a:stCxn id="47" idx="0"/>
          </p:cNvCxnSpPr>
          <p:nvPr/>
        </p:nvCxnSpPr>
        <p:spPr bwMode="auto">
          <a:xfrm flipV="1">
            <a:off x="3339420" y="5712099"/>
            <a:ext cx="62743" cy="285725"/>
          </a:xfrm>
          <a:prstGeom prst="straightConnector1">
            <a:avLst/>
          </a:prstGeom>
          <a:noFill/>
          <a:ln w="12700" cap="sq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箭头连接符 64"/>
          <p:cNvCxnSpPr>
            <a:cxnSpLocks noChangeShapeType="1"/>
          </p:cNvCxnSpPr>
          <p:nvPr/>
        </p:nvCxnSpPr>
        <p:spPr bwMode="auto">
          <a:xfrm flipV="1">
            <a:off x="2172890" y="5677843"/>
            <a:ext cx="875283" cy="285725"/>
          </a:xfrm>
          <a:prstGeom prst="straightConnector1">
            <a:avLst/>
          </a:prstGeom>
          <a:noFill/>
          <a:ln w="12700" cap="sq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矩形 65"/>
          <p:cNvSpPr>
            <a:spLocks noChangeArrowheads="1"/>
          </p:cNvSpPr>
          <p:nvPr/>
        </p:nvSpPr>
        <p:spPr bwMode="auto">
          <a:xfrm>
            <a:off x="1510050" y="5930415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~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3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7532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依据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DKLT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以降低特征维数的最优压缩方法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b="1" kern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sz="2000" b="1" kern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kern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先用原坐标系中的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作为产生矩阵，进行</a:t>
            </a:r>
            <a:r>
              <a:rPr lang="en-US" altLang="zh-CN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变换，消除原数据的相关性。所得到</a:t>
            </a:r>
            <a:r>
              <a:rPr lang="en-US" altLang="zh-CN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坐标系中的新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，是一个对角矩阵，其相应的</a:t>
            </a:r>
            <a:r>
              <a:rPr lang="en-US" altLang="zh-CN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en-US" sz="20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坐标系为</a:t>
            </a:r>
            <a:r>
              <a:rPr lang="en-US" altLang="zh-CN" sz="2000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，由原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特征值对应的特征向量组成，</a:t>
            </a:r>
            <a:r>
              <a:rPr lang="el-G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为对应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特征值对角矩阵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。然后进一步变换，使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变为单位阵。从原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到单位矩阵</a:t>
            </a:r>
            <a:r>
              <a:rPr lang="en-US" altLang="zh-CN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有白化变换</a:t>
            </a:r>
            <a:endPara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001000" cy="563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K-L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dirty="0" err="1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Karhunen-Loeve</a:t>
            </a:r>
            <a:r>
              <a:rPr lang="en-US" altLang="zh-CN" dirty="0" smtClean="0">
                <a:latin typeface="Bahnschrift Condensed" panose="020B0502040204020203" pitchFamily="34" charset="0"/>
                <a:cs typeface="Times New Roman" panose="02020603050405020304" pitchFamily="18" charset="0"/>
              </a:rPr>
              <a:t> transform</a:t>
            </a:r>
            <a:endParaRPr lang="zh-CN" altLang="en-US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pic>
        <p:nvPicPr>
          <p:cNvPr id="314370" name="Picture 2" descr="http://latex.codecogs.com/gif.latex?%5Csigma_%7Bi%7D%20%2Ci%20%3D%201%2C%5Ccdots%20%2C%5Cinf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8" y="-90488"/>
            <a:ext cx="11811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06" name="Picture 14" descr="http://latex.codecogs.com/gif.latex?%7b\Phi%20_%7bK%20-%20L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988" y="-76200"/>
            <a:ext cx="419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003635" y="82406"/>
            <a:ext cx="18473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300" dirty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dirty="0"/>
          </a:p>
        </p:txBody>
      </p:sp>
      <p:pic>
        <p:nvPicPr>
          <p:cNvPr id="318475" name="Picture 11" descr="http://latex.codecogs.com/gif.latex?%7b\Phi%20_j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-98425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895555" y="3212977"/>
                <a:ext cx="7992381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经过白化变换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后得到类间离散矩阵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</a:t>
                </a:r>
                <a:r>
                  <a:rPr lang="en-US" altLang="zh-CN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4" y="3212976"/>
                <a:ext cx="7992381" cy="618311"/>
              </a:xfrm>
              <a:prstGeom prst="rect">
                <a:avLst/>
              </a:prstGeom>
              <a:blipFill rotWithShape="0">
                <a:blip r:embed="rId6"/>
                <a:stretch>
                  <a:fillRect l="-839" b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4251530" y="4581411"/>
          <a:ext cx="25574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0" name="Equation" r:id="rId7" imgW="1346040" imgH="253800" progId="Equation.DSMT4">
                  <p:embed/>
                </p:oleObj>
              </mc:Choice>
              <mc:Fallback>
                <p:oleObj name="Equation" r:id="rId7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530" y="4581411"/>
                        <a:ext cx="25574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850873" y="498726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变换矩阵为：</a:t>
            </a:r>
          </a:p>
        </p:txBody>
      </p:sp>
      <p:graphicFrame>
        <p:nvGraphicFramePr>
          <p:cNvPr id="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56650"/>
              </p:ext>
            </p:extLst>
          </p:nvPr>
        </p:nvGraphicFramePr>
        <p:xfrm>
          <a:off x="3574421" y="5013570"/>
          <a:ext cx="1851174" cy="433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1" name="Equation" r:id="rId9" imgW="977760" imgH="228600" progId="Equation.DSMT4">
                  <p:embed/>
                </p:oleObj>
              </mc:Choice>
              <mc:Fallback>
                <p:oleObj name="Equation" r:id="rId9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421" y="5013570"/>
                        <a:ext cx="1851174" cy="433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60537"/>
              </p:ext>
            </p:extLst>
          </p:nvPr>
        </p:nvGraphicFramePr>
        <p:xfrm>
          <a:off x="4733663" y="2581971"/>
          <a:ext cx="23161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2" name="Equation" r:id="rId11" imgW="1218960" imgH="342720" progId="Equation.DSMT4">
                  <p:embed/>
                </p:oleObj>
              </mc:Choice>
              <mc:Fallback>
                <p:oleObj name="Equation" r:id="rId11" imgW="1218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63" y="2581971"/>
                        <a:ext cx="23161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895555" y="3789041"/>
                <a:ext cx="8501751" cy="86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步骤</a:t>
                </a:r>
                <a:r>
                  <a:rPr lang="en-US" altLang="zh-CN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产生矩阵，做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第二次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K-L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变换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的秩为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d≤c-1)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，这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个特征值对应的特征向量矩阵为：</a:t>
                </a: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4" y="3789040"/>
                <a:ext cx="8501751" cy="869725"/>
              </a:xfrm>
              <a:prstGeom prst="rect">
                <a:avLst/>
              </a:prstGeom>
              <a:blipFill rotWithShape="0">
                <a:blip r:embed="rId13"/>
                <a:stretch>
                  <a:fillRect l="-789" t="-704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2"/>
          <p:cNvSpPr>
            <a:spLocks noGrp="1"/>
          </p:cNvSpPr>
          <p:nvPr>
            <p:ph idx="1"/>
          </p:nvPr>
        </p:nvSpPr>
        <p:spPr>
          <a:xfrm>
            <a:off x="2063552" y="188640"/>
            <a:ext cx="8229600" cy="5224462"/>
          </a:xfrm>
        </p:spPr>
        <p:txBody>
          <a:bodyPr/>
          <a:lstStyle/>
          <a:p>
            <a:pPr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6.4 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实例分析</a:t>
            </a:r>
            <a:endParaRPr lang="en-US" altLang="zh-CN" sz="3200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400" b="1" dirty="0"/>
              <a:t>  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方法最著名的应用是在人脸识别中特征提取及数据维降低，输入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200*200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大小的人脸图像，提取灰度值作为原始特征，原始特征将达到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40000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维，这给后面分类器的处理将带来极大的难度。著名的人脸识别</a:t>
            </a:r>
            <a:r>
              <a:rPr 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Eigenface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算法就是采用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算法，用一个低维子空间描述人脸图像，同时又保存了识别所需要的信息。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在人脸识别中，特征向量矩阵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称为特征脸（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eigenface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）空间，因此其中的特征向量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进行量化后可以看出人脸轮廓，在下面的实验中可以看出。</a:t>
            </a:r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7BF76-CE43-436C-BBA1-12C167A3DFAC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2"/>
          <p:cNvSpPr>
            <a:spLocks noGrp="1"/>
          </p:cNvSpPr>
          <p:nvPr>
            <p:ph idx="1"/>
          </p:nvPr>
        </p:nvSpPr>
        <p:spPr>
          <a:xfrm>
            <a:off x="1981200" y="188640"/>
            <a:ext cx="8229600" cy="5053062"/>
          </a:xfrm>
        </p:spPr>
        <p:txBody>
          <a:bodyPr/>
          <a:lstStyle/>
          <a:p>
            <a:pPr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6.4 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实例分析</a:t>
            </a:r>
            <a:endParaRPr lang="en-US" altLang="zh-CN" sz="3200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b="1" dirty="0"/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以人脸识别为例，说明下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的应用。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设有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个人脸训练样本，每个样本由其像素灰度值组成一个向量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，则样本图像的像素点数即为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的维数，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M=width*height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，由向量构成的训练样本集为。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该样本集的平均向量为：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平均向量又叫平均脸。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样本集的协方差矩阵为：</a:t>
            </a:r>
          </a:p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7BF76-CE43-436C-BBA1-12C167A3DFAC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345059"/>
              </p:ext>
            </p:extLst>
          </p:nvPr>
        </p:nvGraphicFramePr>
        <p:xfrm>
          <a:off x="5375920" y="2780928"/>
          <a:ext cx="1850900" cy="45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60" name="Equation" r:id="rId4" imgW="1104840" imgH="266400" progId="Equation.DSMT4">
                  <p:embed/>
                </p:oleObj>
              </mc:Choice>
              <mc:Fallback>
                <p:oleObj name="Equation" r:id="rId4" imgW="110484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0" y="2780928"/>
                        <a:ext cx="1850900" cy="45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09752"/>
              </p:ext>
            </p:extLst>
          </p:nvPr>
        </p:nvGraphicFramePr>
        <p:xfrm>
          <a:off x="4408488" y="4652964"/>
          <a:ext cx="35179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61" name="Equation" r:id="rId6" imgW="1981080" imgH="457200" progId="Equation.DSMT4">
                  <p:embed/>
                </p:oleObj>
              </mc:Choice>
              <mc:Fallback>
                <p:oleObj name="Equation" r:id="rId6" imgW="198108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4652964"/>
                        <a:ext cx="35179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542318"/>
              </p:ext>
            </p:extLst>
          </p:nvPr>
        </p:nvGraphicFramePr>
        <p:xfrm>
          <a:off x="5663952" y="3212977"/>
          <a:ext cx="1281894" cy="640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62" name="Equation" r:id="rId8" imgW="914400" imgH="457200" progId="Equation.DSMT4">
                  <p:embed/>
                </p:oleObj>
              </mc:Choice>
              <mc:Fallback>
                <p:oleObj name="Equation" r:id="rId8" imgW="9144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3212977"/>
                        <a:ext cx="1281894" cy="640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9"/>
          <p:cNvSpPr>
            <a:spLocks noChangeArrowheads="1"/>
          </p:cNvSpPr>
          <p:nvPr/>
        </p:nvSpPr>
        <p:spPr bwMode="auto">
          <a:xfrm>
            <a:off x="2238375" y="1340768"/>
            <a:ext cx="7042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对某类模式：压缩模式向量的维数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/>
              <a:t>Dimension reduction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52231" name="Rectangle 10"/>
          <p:cNvSpPr>
            <a:spLocks noChangeArrowheads="1"/>
          </p:cNvSpPr>
          <p:nvPr/>
        </p:nvSpPr>
        <p:spPr bwMode="auto">
          <a:xfrm>
            <a:off x="2207569" y="1700808"/>
            <a:ext cx="754084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对多类分类：压缩维数；保留类别间的鉴别信息，突出可分性。 </a:t>
            </a:r>
          </a:p>
        </p:txBody>
      </p:sp>
      <p:sp>
        <p:nvSpPr>
          <p:cNvPr id="52232" name="Rectangle 11"/>
          <p:cNvSpPr>
            <a:spLocks noChangeArrowheads="1"/>
          </p:cNvSpPr>
          <p:nvPr/>
        </p:nvSpPr>
        <p:spPr bwMode="auto">
          <a:xfrm>
            <a:off x="1968500" y="982663"/>
            <a:ext cx="6215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特征提取</a:t>
            </a:r>
            <a:r>
              <a:rPr lang="en-US" altLang="zh-CN" sz="2000" b="1" dirty="0"/>
              <a:t>(Feature Extraction)</a:t>
            </a:r>
            <a:r>
              <a:rPr lang="zh-CN" altLang="en-US" sz="2000" b="1" dirty="0"/>
              <a:t>的目的：</a:t>
            </a:r>
          </a:p>
        </p:txBody>
      </p:sp>
      <p:graphicFrame>
        <p:nvGraphicFramePr>
          <p:cNvPr id="153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16770"/>
              </p:ext>
            </p:extLst>
          </p:nvPr>
        </p:nvGraphicFramePr>
        <p:xfrm>
          <a:off x="2006771" y="2454706"/>
          <a:ext cx="7002040" cy="95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8" name="Document" r:id="rId4" imgW="4238832" imgH="574579" progId="Word.Document.8">
                  <p:embed/>
                </p:oleObj>
              </mc:Choice>
              <mc:Fallback>
                <p:oleObj name="Document" r:id="rId4" imgW="4238832" imgH="5745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771" y="2454706"/>
                        <a:ext cx="7002040" cy="95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952626" y="2092786"/>
            <a:ext cx="3375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特征提取操作方法：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1663303" y="5998428"/>
            <a:ext cx="8839994" cy="86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注意：维数降低后，在新的</a:t>
            </a:r>
            <a:r>
              <a:rPr lang="en-US" altLang="zh-CN" sz="2000" b="1" i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维空间里各模式类之间的分布规律应至少保持不变或更优化。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43708" y="4154736"/>
            <a:ext cx="7123261" cy="1780784"/>
            <a:chOff x="473075" y="3868516"/>
            <a:chExt cx="7537450" cy="2022704"/>
          </a:xfrm>
        </p:grpSpPr>
        <p:grpSp>
          <p:nvGrpSpPr>
            <p:cNvPr id="2" name="Group 33"/>
            <p:cNvGrpSpPr>
              <a:grpSpLocks/>
            </p:cNvGrpSpPr>
            <p:nvPr/>
          </p:nvGrpSpPr>
          <p:grpSpPr bwMode="auto">
            <a:xfrm>
              <a:off x="2600325" y="5043494"/>
              <a:ext cx="5222876" cy="847726"/>
              <a:chOff x="1638" y="2925"/>
              <a:chExt cx="3290" cy="534"/>
            </a:xfrm>
          </p:grpSpPr>
          <p:sp>
            <p:nvSpPr>
              <p:cNvPr id="52243" name="Text Box 21"/>
              <p:cNvSpPr txBox="1">
                <a:spLocks noChangeArrowheads="1"/>
              </p:cNvSpPr>
              <p:nvPr/>
            </p:nvSpPr>
            <p:spPr bwMode="auto">
              <a:xfrm>
                <a:off x="1638" y="3176"/>
                <a:ext cx="2468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 dirty="0" smtClean="0"/>
                  <a:t>   d</a:t>
                </a:r>
                <a:r>
                  <a:rPr lang="en-US" altLang="zh-CN" b="1" dirty="0" smtClean="0"/>
                  <a:t>×1                </a:t>
                </a:r>
                <a:r>
                  <a:rPr lang="en-US" altLang="zh-CN" b="1" i="1" dirty="0" err="1" smtClean="0"/>
                  <a:t>d</a:t>
                </a:r>
                <a:r>
                  <a:rPr lang="en-US" altLang="zh-CN" b="1" dirty="0" err="1" smtClean="0"/>
                  <a:t>×</a:t>
                </a:r>
                <a:r>
                  <a:rPr lang="en-US" altLang="zh-CN" b="1" i="1" dirty="0" err="1"/>
                  <a:t>D</a:t>
                </a:r>
                <a:r>
                  <a:rPr lang="en-US" altLang="zh-CN" b="1" i="1" dirty="0" smtClean="0"/>
                  <a:t>         D</a:t>
                </a:r>
                <a:r>
                  <a:rPr lang="en-US" altLang="zh-CN" b="1" dirty="0" smtClean="0"/>
                  <a:t>×1 </a:t>
                </a:r>
                <a:endParaRPr lang="en-US" altLang="zh-CN" b="1" dirty="0"/>
              </a:p>
            </p:txBody>
          </p:sp>
          <p:sp>
            <p:nvSpPr>
              <p:cNvPr id="52244" name="Line 26"/>
              <p:cNvSpPr>
                <a:spLocks noChangeShapeType="1"/>
              </p:cNvSpPr>
              <p:nvPr/>
            </p:nvSpPr>
            <p:spPr bwMode="auto">
              <a:xfrm flipH="1" flipV="1">
                <a:off x="2795" y="2954"/>
                <a:ext cx="50" cy="2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2245" name="Line 27"/>
              <p:cNvSpPr>
                <a:spLocks noChangeShapeType="1"/>
              </p:cNvSpPr>
              <p:nvPr/>
            </p:nvSpPr>
            <p:spPr bwMode="auto">
              <a:xfrm flipH="1" flipV="1">
                <a:off x="3022" y="2925"/>
                <a:ext cx="453" cy="2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2246" name="Line 28"/>
              <p:cNvSpPr>
                <a:spLocks noChangeShapeType="1"/>
              </p:cNvSpPr>
              <p:nvPr/>
            </p:nvSpPr>
            <p:spPr bwMode="auto">
              <a:xfrm flipV="1">
                <a:off x="1940" y="2954"/>
                <a:ext cx="373" cy="2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2247" name="Rectangle 29"/>
              <p:cNvSpPr>
                <a:spLocks noChangeArrowheads="1"/>
              </p:cNvSpPr>
              <p:nvPr/>
            </p:nvSpPr>
            <p:spPr bwMode="auto">
              <a:xfrm>
                <a:off x="4365" y="3195"/>
                <a:ext cx="563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/>
                  <a:t>(</a:t>
                </a:r>
                <a:r>
                  <a:rPr lang="en-US" altLang="zh-CN" b="1" i="1" dirty="0"/>
                  <a:t>d</a:t>
                </a:r>
                <a:r>
                  <a:rPr lang="en-US" altLang="zh-CN" b="1" dirty="0" smtClean="0"/>
                  <a:t>&lt; D)</a:t>
                </a:r>
                <a:endParaRPr lang="en-US" altLang="zh-CN" b="1" dirty="0"/>
              </a:p>
            </p:txBody>
          </p:sp>
        </p:grpSp>
        <p:graphicFrame>
          <p:nvGraphicFramePr>
            <p:cNvPr id="4198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8260514"/>
                </p:ext>
              </p:extLst>
            </p:nvPr>
          </p:nvGraphicFramePr>
          <p:xfrm>
            <a:off x="3432175" y="4527550"/>
            <a:ext cx="15589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99" name="Equation" r:id="rId6" imgW="634680" imgH="215640" progId="Equation.DSMT4">
                    <p:embed/>
                  </p:oleObj>
                </mc:Choice>
                <mc:Fallback>
                  <p:oleObj name="Equation" r:id="rId6" imgW="634680" imgH="215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175" y="4527550"/>
                          <a:ext cx="1558925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0890782"/>
                </p:ext>
              </p:extLst>
            </p:nvPr>
          </p:nvGraphicFramePr>
          <p:xfrm>
            <a:off x="473075" y="4543425"/>
            <a:ext cx="2332038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00" name="Equation" r:id="rId8" imgW="1155600" imgH="253800" progId="Equation.DSMT4">
                    <p:embed/>
                  </p:oleObj>
                </mc:Choice>
                <mc:Fallback>
                  <p:oleObj name="Equation" r:id="rId8" imgW="1155600" imgH="253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75" y="4543425"/>
                          <a:ext cx="2332038" cy="512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2577975"/>
                </p:ext>
              </p:extLst>
            </p:nvPr>
          </p:nvGraphicFramePr>
          <p:xfrm>
            <a:off x="5618163" y="4608513"/>
            <a:ext cx="2392362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01" name="Equation" r:id="rId10" imgW="1193760" imgH="253800" progId="Equation.DSMT4">
                    <p:embed/>
                  </p:oleObj>
                </mc:Choice>
                <mc:Fallback>
                  <p:oleObj name="Equation" r:id="rId10" imgW="1193760" imgH="2538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8163" y="4608513"/>
                          <a:ext cx="2392362" cy="506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7" name="下箭头 19"/>
            <p:cNvSpPr>
              <a:spLocks noChangeArrowheads="1"/>
            </p:cNvSpPr>
            <p:nvPr/>
          </p:nvSpPr>
          <p:spPr bwMode="auto">
            <a:xfrm rot="16200000">
              <a:off x="2909888" y="4633912"/>
              <a:ext cx="484188" cy="30321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998" name="右箭头 20"/>
            <p:cNvSpPr>
              <a:spLocks noChangeArrowheads="1"/>
            </p:cNvSpPr>
            <p:nvPr/>
          </p:nvSpPr>
          <p:spPr bwMode="auto">
            <a:xfrm rot="10800000">
              <a:off x="5143500" y="4543425"/>
              <a:ext cx="357188" cy="4841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999" name="矩形 21"/>
            <p:cNvSpPr>
              <a:spLocks noChangeArrowheads="1"/>
            </p:cNvSpPr>
            <p:nvPr/>
          </p:nvSpPr>
          <p:spPr bwMode="auto">
            <a:xfrm>
              <a:off x="6000750" y="5114925"/>
              <a:ext cx="1179206" cy="419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ea typeface="楷体_GB2312" pitchFamily="49" charset="-122"/>
                </a:rPr>
                <a:t>原始特征</a:t>
              </a:r>
              <a:endParaRPr lang="zh-CN" altLang="en-US" b="1"/>
            </a:p>
          </p:txBody>
        </p:sp>
        <p:sp>
          <p:nvSpPr>
            <p:cNvPr id="42000" name="矩形 22"/>
            <p:cNvSpPr>
              <a:spLocks noChangeArrowheads="1"/>
            </p:cNvSpPr>
            <p:nvPr/>
          </p:nvSpPr>
          <p:spPr bwMode="auto">
            <a:xfrm>
              <a:off x="857250" y="5043488"/>
              <a:ext cx="1179206" cy="419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ea typeface="楷体_GB2312" pitchFamily="49" charset="-122"/>
                </a:rPr>
                <a:t>二次特征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42001" name="Text Box 7"/>
            <p:cNvSpPr txBox="1">
              <a:spLocks noChangeArrowheads="1"/>
            </p:cNvSpPr>
            <p:nvPr/>
          </p:nvSpPr>
          <p:spPr bwMode="auto">
            <a:xfrm>
              <a:off x="1678727" y="3868516"/>
              <a:ext cx="4715041" cy="454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000" b="1" dirty="0">
                  <a:ea typeface="楷体_GB2312" pitchFamily="49" charset="-122"/>
                </a:rPr>
                <a:t>特征提取变换矩阵</a:t>
              </a:r>
              <a:r>
                <a:rPr kumimoji="1" lang="en-US" altLang="zh-CN" sz="2000" b="1" dirty="0">
                  <a:ea typeface="楷体_GB2312" pitchFamily="49" charset="-122"/>
                </a:rPr>
                <a:t>transform matrix</a:t>
              </a:r>
              <a:endParaRPr lang="zh-CN" altLang="en-US" sz="2000" b="1" dirty="0">
                <a:ea typeface="楷体_GB2312" pitchFamily="49" charset="-122"/>
              </a:endParaRPr>
            </a:p>
          </p:txBody>
        </p:sp>
        <p:sp>
          <p:nvSpPr>
            <p:cNvPr id="42002" name="下箭头 23"/>
            <p:cNvSpPr>
              <a:spLocks noChangeArrowheads="1"/>
            </p:cNvSpPr>
            <p:nvPr/>
          </p:nvSpPr>
          <p:spPr bwMode="auto">
            <a:xfrm>
              <a:off x="4000500" y="4286250"/>
              <a:ext cx="484188" cy="28575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0" y="152401"/>
            <a:ext cx="10776520" cy="563563"/>
          </a:xfrm>
        </p:spPr>
        <p:txBody>
          <a:bodyPr/>
          <a:lstStyle/>
          <a:p>
            <a:r>
              <a:rPr lang="en-US" altLang="zh-CN" sz="2800" dirty="0" smtClean="0"/>
              <a:t>6.1 </a:t>
            </a:r>
            <a:r>
              <a:rPr lang="zh-CN" altLang="en-US" sz="2800" dirty="0"/>
              <a:t>基于类别可分离性判据</a:t>
            </a:r>
            <a:r>
              <a:rPr lang="en-US" altLang="zh-CN" sz="2800" i="1" dirty="0">
                <a:latin typeface="Bahnschrift Condensed" panose="020B0502040204020203" pitchFamily="34" charset="0"/>
              </a:rPr>
              <a:t>(Two-Class </a:t>
            </a:r>
            <a:r>
              <a:rPr lang="en-US" altLang="zh-CN" sz="2800" i="1" dirty="0" err="1">
                <a:latin typeface="Bahnschrift Condensed" panose="020B0502040204020203" pitchFamily="34" charset="0"/>
              </a:rPr>
              <a:t>Separability</a:t>
            </a:r>
            <a:r>
              <a:rPr lang="en-US" altLang="zh-CN" sz="2800" i="1" dirty="0">
                <a:latin typeface="Bahnschrift Condensed" panose="020B0502040204020203" pitchFamily="34" charset="0"/>
              </a:rPr>
              <a:t> Measures) 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特征提取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227101"/>
              </p:ext>
            </p:extLst>
          </p:nvPr>
        </p:nvGraphicFramePr>
        <p:xfrm>
          <a:off x="6987654" y="2837974"/>
          <a:ext cx="3323919" cy="206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2" name="Equation" r:id="rId12" imgW="2489040" imgH="1549080" progId="Equation.DSMT4">
                  <p:embed/>
                </p:oleObj>
              </mc:Choice>
              <mc:Fallback>
                <p:oleObj name="Equation" r:id="rId12" imgW="248904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654" y="2837974"/>
                        <a:ext cx="3323919" cy="20692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82578"/>
              </p:ext>
            </p:extLst>
          </p:nvPr>
        </p:nvGraphicFramePr>
        <p:xfrm>
          <a:off x="8632130" y="3562093"/>
          <a:ext cx="500533" cy="42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3" name="Equation" r:id="rId14" imgW="241195" imgH="203112" progId="Equation.DSMT4">
                  <p:embed/>
                </p:oleObj>
              </mc:Choice>
              <mc:Fallback>
                <p:oleObj name="Equation" r:id="rId14" imgW="24119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2130" y="3562093"/>
                        <a:ext cx="500533" cy="425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048760"/>
              </p:ext>
            </p:extLst>
          </p:nvPr>
        </p:nvGraphicFramePr>
        <p:xfrm>
          <a:off x="9645287" y="3524492"/>
          <a:ext cx="369026" cy="42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4" name="Equation" r:id="rId16" imgW="177569" imgH="202936" progId="Equation.DSMT4">
                  <p:embed/>
                </p:oleObj>
              </mc:Choice>
              <mc:Fallback>
                <p:oleObj name="Equation" r:id="rId16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5287" y="3524492"/>
                        <a:ext cx="369026" cy="4240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10808"/>
              </p:ext>
            </p:extLst>
          </p:nvPr>
        </p:nvGraphicFramePr>
        <p:xfrm>
          <a:off x="7239053" y="3542991"/>
          <a:ext cx="304342" cy="44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5" name="Equation" r:id="rId18" imgW="139639" imgH="203112" progId="Equation.DSMT4">
                  <p:embed/>
                </p:oleObj>
              </mc:Choice>
              <mc:Fallback>
                <p:oleObj name="Equation" r:id="rId18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53" y="3542991"/>
                        <a:ext cx="304342" cy="442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2"/>
          <p:cNvSpPr>
            <a:spLocks noGrp="1"/>
          </p:cNvSpPr>
          <p:nvPr>
            <p:ph idx="1"/>
          </p:nvPr>
        </p:nvSpPr>
        <p:spPr>
          <a:xfrm>
            <a:off x="1775520" y="148754"/>
            <a:ext cx="8435280" cy="6592614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6.4 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实例分析</a:t>
            </a:r>
            <a:endParaRPr lang="en-US" altLang="zh-CN" sz="3200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求出协方差矩阵的特征向量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和对应的特征值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，这些特征向量组成的矩阵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就是人脸空间的正交基底，用它们的线性组合可以重构出样本中任意的人脸图像，并且图像信息集中在特征值大的特征向量中，即使丢弃特征值小的向量也不会影响图像质量。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将协方差矩阵的特征值按大到小排序：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由大于    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   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对应的特征向量构成主成分，主成分构成的变换矩阵为：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这样每一幅人脸图像都可以投影到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构成的特征脸子空间中，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的维数为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M×d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。有了这样一个降维的子空间，任何一幅人脸图像都可以向其作投影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，即并获得一组坐标系数，即低维向量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，维数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d×1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KL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分解系数。这组系数表明了图像在子空间的位置，从而可以作为人脸识别的依据。</a:t>
            </a:r>
          </a:p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b="1" dirty="0"/>
          </a:p>
          <a:p>
            <a:endParaRPr lang="zh-CN" altLang="en-US" b="1" dirty="0"/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7BF76-CE43-436C-BBA1-12C167A3DFAC}" type="slidenum">
              <a:rPr lang="en-US" altLang="zh-CN" smtClean="0"/>
              <a:pPr/>
              <a:t>40</a:t>
            </a:fld>
            <a:endParaRPr lang="en-US" altLang="zh-CN" dirty="0" smtClean="0"/>
          </a:p>
        </p:txBody>
      </p:sp>
      <p:grpSp>
        <p:nvGrpSpPr>
          <p:cNvPr id="2" name="组合 15"/>
          <p:cNvGrpSpPr/>
          <p:nvPr/>
        </p:nvGrpSpPr>
        <p:grpSpPr>
          <a:xfrm>
            <a:off x="3143672" y="764704"/>
            <a:ext cx="7411578" cy="3515890"/>
            <a:chOff x="1351590" y="2022266"/>
            <a:chExt cx="7411578" cy="3515890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988191"/>
                </p:ext>
              </p:extLst>
            </p:nvPr>
          </p:nvGraphicFramePr>
          <p:xfrm>
            <a:off x="6464158" y="2022266"/>
            <a:ext cx="34131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51" name="Equation" r:id="rId4" imgW="164880" imgH="228600" progId="Equation.DSMT4">
                    <p:embed/>
                  </p:oleObj>
                </mc:Choice>
                <mc:Fallback>
                  <p:oleObj name="Equation" r:id="rId4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4158" y="2022266"/>
                          <a:ext cx="341312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7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8895940"/>
                </p:ext>
              </p:extLst>
            </p:nvPr>
          </p:nvGraphicFramePr>
          <p:xfrm>
            <a:off x="5461292" y="3867190"/>
            <a:ext cx="3301876" cy="452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52" name="Equation" r:id="rId6" imgW="1701720" imgH="228600" progId="Equation.DSMT4">
                    <p:embed/>
                  </p:oleObj>
                </mc:Choice>
                <mc:Fallback>
                  <p:oleObj name="Equation" r:id="rId6" imgW="1701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292" y="3867190"/>
                          <a:ext cx="3301876" cy="4529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7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1120109"/>
                </p:ext>
              </p:extLst>
            </p:nvPr>
          </p:nvGraphicFramePr>
          <p:xfrm>
            <a:off x="1351590" y="4326522"/>
            <a:ext cx="428628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53"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590" y="4326522"/>
                          <a:ext cx="428628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7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4107731"/>
                </p:ext>
              </p:extLst>
            </p:nvPr>
          </p:nvGraphicFramePr>
          <p:xfrm>
            <a:off x="2143678" y="4326522"/>
            <a:ext cx="381001" cy="527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54" name="Equation" r:id="rId10" imgW="164880" imgH="228600" progId="Equation.DSMT4">
                    <p:embed/>
                  </p:oleObj>
                </mc:Choice>
                <mc:Fallback>
                  <p:oleObj name="Equation" r:id="rId10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678" y="4326522"/>
                          <a:ext cx="381001" cy="527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74" name="Object 6"/>
            <p:cNvGraphicFramePr>
              <a:graphicFrameLocks noChangeAspect="1"/>
            </p:cNvGraphicFramePr>
            <p:nvPr/>
          </p:nvGraphicFramePr>
          <p:xfrm>
            <a:off x="2719742" y="4974594"/>
            <a:ext cx="2519362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55" name="Equation" r:id="rId12" imgW="1218960" imgH="266400" progId="Equation.DSMT4">
                    <p:embed/>
                  </p:oleObj>
                </mc:Choice>
                <mc:Fallback>
                  <p:oleObj name="Equation" r:id="rId12" imgW="12189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9742" y="4974594"/>
                          <a:ext cx="2519362" cy="5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2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15228"/>
              </p:ext>
            </p:extLst>
          </p:nvPr>
        </p:nvGraphicFramePr>
        <p:xfrm>
          <a:off x="6888088" y="4293096"/>
          <a:ext cx="2016224" cy="451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56" name="Equation" r:id="rId14" imgW="1218960" imgH="266400" progId="Equation.DSMT4">
                  <p:embed/>
                </p:oleObj>
              </mc:Choice>
              <mc:Fallback>
                <p:oleObj name="Equation" r:id="rId14" imgW="1218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4293096"/>
                        <a:ext cx="2016224" cy="451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37821"/>
              </p:ext>
            </p:extLst>
          </p:nvPr>
        </p:nvGraphicFramePr>
        <p:xfrm>
          <a:off x="8017024" y="5013176"/>
          <a:ext cx="11033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57" name="Equation" r:id="rId15" imgW="647640" imgH="241200" progId="Equation.DSMT4">
                  <p:embed/>
                </p:oleObj>
              </mc:Choice>
              <mc:Fallback>
                <p:oleObj name="Equation" r:id="rId15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7024" y="5013176"/>
                        <a:ext cx="110331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2"/>
          <p:cNvSpPr>
            <a:spLocks noGrp="1"/>
          </p:cNvSpPr>
          <p:nvPr>
            <p:ph idx="1"/>
          </p:nvPr>
        </p:nvSpPr>
        <p:spPr>
          <a:xfrm>
            <a:off x="1991544" y="116632"/>
            <a:ext cx="8712968" cy="5224462"/>
          </a:xfrm>
        </p:spPr>
        <p:txBody>
          <a:bodyPr/>
          <a:lstStyle/>
          <a:p>
            <a:pPr>
              <a:buNone/>
            </a:pPr>
            <a:r>
              <a:rPr lang="en-US" altLang="zh-CN" sz="4400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6.4 </a:t>
            </a:r>
            <a:r>
              <a:rPr lang="zh-CN" altLang="en-US" sz="4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实例分析</a:t>
            </a:r>
            <a:endParaRPr lang="en-US" altLang="zh-CN" sz="4400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求的是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相关矩阵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的特征向量和特征值，这里怎么求的是协方差矩阵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?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其实协方差矩阵也是：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可以看出其实用          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代替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就成了相关矩阵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相当于原始样本向量都减去个平均向量，实质上还是一样的，协方差矩阵也是实对称矩阵。</a:t>
            </a:r>
          </a:p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7BF76-CE43-436C-BBA1-12C167A3DFAC}" type="slidenum">
              <a:rPr lang="en-US" altLang="zh-CN" smtClean="0"/>
              <a:pPr/>
              <a:t>41</a:t>
            </a:fld>
            <a:endParaRPr lang="en-US" altLang="zh-CN" dirty="0" smtClean="0"/>
          </a:p>
        </p:txBody>
      </p:sp>
      <p:grpSp>
        <p:nvGrpSpPr>
          <p:cNvPr id="2" name="组合 10"/>
          <p:cNvGrpSpPr/>
          <p:nvPr/>
        </p:nvGrpSpPr>
        <p:grpSpPr>
          <a:xfrm>
            <a:off x="4151784" y="1412776"/>
            <a:ext cx="3760232" cy="2742976"/>
            <a:chOff x="2618236" y="1412776"/>
            <a:chExt cx="3760232" cy="2742976"/>
          </a:xfrm>
        </p:grpSpPr>
        <p:graphicFrame>
          <p:nvGraphicFramePr>
            <p:cNvPr id="218116" name="Object 4"/>
            <p:cNvGraphicFramePr>
              <a:graphicFrameLocks noChangeAspect="1"/>
            </p:cNvGraphicFramePr>
            <p:nvPr/>
          </p:nvGraphicFramePr>
          <p:xfrm>
            <a:off x="2618236" y="2996952"/>
            <a:ext cx="3065463" cy="69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18" name="Equation" r:id="rId4" imgW="1841400" imgH="406080" progId="Equation.DSMT4">
                    <p:embed/>
                  </p:oleObj>
                </mc:Choice>
                <mc:Fallback>
                  <p:oleObj name="Equation" r:id="rId4" imgW="1841400" imgH="4060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8236" y="2996952"/>
                          <a:ext cx="3065463" cy="692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17" name="Object 5"/>
            <p:cNvGraphicFramePr>
              <a:graphicFrameLocks noChangeAspect="1"/>
            </p:cNvGraphicFramePr>
            <p:nvPr/>
          </p:nvGraphicFramePr>
          <p:xfrm>
            <a:off x="3050284" y="3789040"/>
            <a:ext cx="803275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19" name="Equation" r:id="rId6" imgW="482400" imgH="215640" progId="Equation.DSMT4">
                    <p:embed/>
                  </p:oleObj>
                </mc:Choice>
                <mc:Fallback>
                  <p:oleObj name="Equation" r:id="rId6" imgW="482400" imgH="2156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284" y="3789040"/>
                          <a:ext cx="803275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407298"/>
                </p:ext>
              </p:extLst>
            </p:nvPr>
          </p:nvGraphicFramePr>
          <p:xfrm>
            <a:off x="3443180" y="1838759"/>
            <a:ext cx="293528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20" name="Equation" r:id="rId8" imgW="2006280" imgH="457200" progId="Equation.DSMT4">
                    <p:embed/>
                  </p:oleObj>
                </mc:Choice>
                <mc:Fallback>
                  <p:oleObj name="Equation" r:id="rId8" imgW="2006280" imgH="457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180" y="1838759"/>
                          <a:ext cx="2935288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19" name="Object 7"/>
            <p:cNvGraphicFramePr>
              <a:graphicFrameLocks noChangeAspect="1"/>
            </p:cNvGraphicFramePr>
            <p:nvPr/>
          </p:nvGraphicFramePr>
          <p:xfrm>
            <a:off x="3050284" y="1412776"/>
            <a:ext cx="1585913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21" name="Equation" r:id="rId10" imgW="952200" imgH="304560" progId="Equation.DSMT4">
                    <p:embed/>
                  </p:oleObj>
                </mc:Choice>
                <mc:Fallback>
                  <p:oleObj name="Equation" r:id="rId10" imgW="952200" imgH="3045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284" y="1412776"/>
                          <a:ext cx="1585913" cy="519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2"/>
          <p:cNvSpPr>
            <a:spLocks noGrp="1"/>
          </p:cNvSpPr>
          <p:nvPr>
            <p:ph idx="1"/>
          </p:nvPr>
        </p:nvSpPr>
        <p:spPr>
          <a:xfrm>
            <a:off x="1981200" y="940842"/>
            <a:ext cx="8472518" cy="5224462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在人脸识别过程中，对输入的一个测试样本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，求出它与平均脸的偏差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在特征脸空间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的投影，可以表示为系数向量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>
              <a:buNone/>
            </a:pP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                       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的维数为</a:t>
            </a:r>
            <a:r>
              <a:rPr lang="en-US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M×d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的维数为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M×1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的维数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d×1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。若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200*200=40000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维，取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个主成分，即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个特征向量，则最后投影的系数向量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维数降维到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还有：</a:t>
            </a: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这里的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就是根据投影系数向量</a:t>
            </a:r>
            <a:r>
              <a:rPr 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重构出的人脸图像，丢失了部分图像信息，但不会影响图像质量。</a:t>
            </a:r>
          </a:p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7BF76-CE43-436C-BBA1-12C167A3DFAC}" type="slidenum">
              <a:rPr lang="en-US" altLang="zh-CN" smtClean="0"/>
              <a:pPr/>
              <a:t>42</a:t>
            </a:fld>
            <a:endParaRPr lang="en-US" altLang="zh-CN" dirty="0" smtClean="0"/>
          </a:p>
        </p:txBody>
      </p:sp>
      <p:grpSp>
        <p:nvGrpSpPr>
          <p:cNvPr id="2" name="组合 22"/>
          <p:cNvGrpSpPr/>
          <p:nvPr/>
        </p:nvGrpSpPr>
        <p:grpSpPr>
          <a:xfrm>
            <a:off x="3935760" y="1772817"/>
            <a:ext cx="2966690" cy="2798539"/>
            <a:chOff x="2411760" y="1772816"/>
            <a:chExt cx="2966690" cy="2798539"/>
          </a:xfrm>
        </p:grpSpPr>
        <p:graphicFrame>
          <p:nvGraphicFramePr>
            <p:cNvPr id="220175" name="Object 15"/>
            <p:cNvGraphicFramePr>
              <a:graphicFrameLocks noChangeAspect="1"/>
            </p:cNvGraphicFramePr>
            <p:nvPr/>
          </p:nvGraphicFramePr>
          <p:xfrm>
            <a:off x="2411760" y="1772816"/>
            <a:ext cx="80327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128" name="Equation" r:id="rId4" imgW="482400" imgH="215640" progId="Equation.DSMT4">
                    <p:embed/>
                  </p:oleObj>
                </mc:Choice>
                <mc:Fallback>
                  <p:oleObj name="Equation" r:id="rId4" imgW="482400" imgH="2156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1772816"/>
                          <a:ext cx="803275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76" name="Object 16"/>
            <p:cNvGraphicFramePr>
              <a:graphicFrameLocks noChangeAspect="1"/>
            </p:cNvGraphicFramePr>
            <p:nvPr/>
          </p:nvGraphicFramePr>
          <p:xfrm>
            <a:off x="3923928" y="1772816"/>
            <a:ext cx="80327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129" name="Equation" r:id="rId6" imgW="482400" imgH="215640" progId="Equation.DSMT4">
                    <p:embed/>
                  </p:oleObj>
                </mc:Choice>
                <mc:Fallback>
                  <p:oleObj name="Equation" r:id="rId6" imgW="482400" imgH="2156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1772816"/>
                          <a:ext cx="803275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77" name="Object 17"/>
            <p:cNvGraphicFramePr>
              <a:graphicFrameLocks noChangeAspect="1"/>
            </p:cNvGraphicFramePr>
            <p:nvPr/>
          </p:nvGraphicFramePr>
          <p:xfrm>
            <a:off x="3382963" y="2428875"/>
            <a:ext cx="1995487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130" name="Equation" r:id="rId7" imgW="1104840" imgH="317160" progId="Equation.DSMT4">
                    <p:embed/>
                  </p:oleObj>
                </mc:Choice>
                <mc:Fallback>
                  <p:oleObj name="Equation" r:id="rId7" imgW="1104840" imgH="3171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963" y="2428875"/>
                          <a:ext cx="1995487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78" name="Object 18"/>
            <p:cNvGraphicFramePr>
              <a:graphicFrameLocks noChangeAspect="1"/>
            </p:cNvGraphicFramePr>
            <p:nvPr/>
          </p:nvGraphicFramePr>
          <p:xfrm>
            <a:off x="3203848" y="2996952"/>
            <a:ext cx="80327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131" name="Equation" r:id="rId9" imgW="482400" imgH="215640" progId="Equation.DSMT4">
                    <p:embed/>
                  </p:oleObj>
                </mc:Choice>
                <mc:Fallback>
                  <p:oleObj name="Equation" r:id="rId9" imgW="482400" imgH="2156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2996952"/>
                          <a:ext cx="803275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179" name="Object 19"/>
            <p:cNvGraphicFramePr>
              <a:graphicFrameLocks noChangeAspect="1"/>
            </p:cNvGraphicFramePr>
            <p:nvPr/>
          </p:nvGraphicFramePr>
          <p:xfrm>
            <a:off x="3347864" y="4149080"/>
            <a:ext cx="15589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132" name="Equation" r:id="rId10" imgW="863280" imgH="228600" progId="Equation.DSMT4">
                    <p:embed/>
                  </p:oleObj>
                </mc:Choice>
                <mc:Fallback>
                  <p:oleObj name="Equation" r:id="rId10" imgW="86328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4149080"/>
                          <a:ext cx="1558925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内容占位符 2"/>
          <p:cNvSpPr>
            <a:spLocks noGrp="1"/>
          </p:cNvSpPr>
          <p:nvPr>
            <p:ph idx="1"/>
          </p:nvPr>
        </p:nvSpPr>
        <p:spPr>
          <a:xfrm>
            <a:off x="1703512" y="116632"/>
            <a:ext cx="4187948" cy="6741368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6.4 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实例分析</a:t>
            </a:r>
            <a:endParaRPr lang="en-US" altLang="zh-CN" sz="3200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4B4B4B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  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其中第一行的</a:t>
            </a:r>
            <a:r>
              <a:rPr lang="en-US" altLang="zh-CN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张人脸分别为</a:t>
            </a:r>
            <a:r>
              <a:rPr lang="en-US" altLang="zh-CN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张原图中的</a:t>
            </a:r>
            <a:r>
              <a:rPr lang="en-US" altLang="zh-CN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张，这里取的是</a:t>
            </a:r>
            <a:r>
              <a:rPr lang="en-US" altLang="zh-CN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个不同人的。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第二行中显示的</a:t>
            </a:r>
            <a:r>
              <a:rPr lang="en-US" altLang="zh-CN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张人脸重构的人脸图像，可以看出由于只取了</a:t>
            </a:r>
            <a:r>
              <a:rPr lang="en-US" altLang="zh-CN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个特征向量作为正交基底，因此重构后的人脸图像一些细节会丢失。如果增加保留的特征向量个数，则能较好的重构出人脸图像。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第</a:t>
            </a:r>
            <a:r>
              <a:rPr lang="en-US" altLang="zh-CN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行的人脸图为取的原始数据协方差矩阵特征向量的最前面</a:t>
            </a:r>
            <a:r>
              <a:rPr lang="en-US" altLang="zh-CN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个，因此这</a:t>
            </a:r>
            <a:r>
              <a:rPr lang="en-US" altLang="zh-CN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个人脸为最具代表人脸特征的</a:t>
            </a:r>
            <a:r>
              <a:rPr lang="en-US" altLang="zh-CN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en-US" sz="2400" b="1" dirty="0">
                <a:solidFill>
                  <a:srgbClr val="4B4B4B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人脸特征。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7BF76-CE43-436C-BBA1-12C167A3DFAC}" type="slidenum">
              <a:rPr lang="en-US" altLang="zh-CN" smtClean="0"/>
              <a:pPr/>
              <a:t>43</a:t>
            </a:fld>
            <a:endParaRPr lang="en-US" altLang="zh-CN" dirty="0" smtClean="0"/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1524000" y="43934"/>
            <a:ext cx="184731" cy="36933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9142" name="图片 43" descr="http://images.cnitblog.com/blog/396755/201303/20120416-5ccfd4e2fc5944d08a10951065ac9cc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25" y="642918"/>
            <a:ext cx="4562475" cy="5048250"/>
          </a:xfrm>
          <a:prstGeom prst="rect">
            <a:avLst/>
          </a:prstGeom>
          <a:noFill/>
        </p:spPr>
      </p:pic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1524000" y="5505451"/>
            <a:ext cx="219932" cy="276999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sz="1200" dirty="0">
                <a:solidFill>
                  <a:srgbClr val="4B4B4B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 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7651576" cy="5635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Times New Roman" pitchFamily="18" charset="0"/>
                <a:ea typeface="Adobe Myungjo Std M" pitchFamily="18" charset="-128"/>
                <a:cs typeface="Times New Roman" pitchFamily="18" charset="0"/>
              </a:rPr>
              <a:t>M. Turk &amp; A. </a:t>
            </a:r>
            <a:r>
              <a:rPr lang="en-US" altLang="zh-CN" sz="2400" b="1" dirty="0" err="1">
                <a:latin typeface="Times New Roman" pitchFamily="18" charset="0"/>
                <a:ea typeface="Adobe Myungjo Std M" pitchFamily="18" charset="-128"/>
                <a:cs typeface="Times New Roman" pitchFamily="18" charset="0"/>
              </a:rPr>
              <a:t>Pentland</a:t>
            </a:r>
            <a:r>
              <a:rPr lang="en-US" altLang="zh-CN" sz="2400" b="1" dirty="0">
                <a:latin typeface="Times New Roman" pitchFamily="18" charset="0"/>
                <a:ea typeface="Adobe Myungjo Std M" pitchFamily="18" charset="-128"/>
                <a:cs typeface="Times New Roman" pitchFamily="18" charset="0"/>
              </a:rPr>
              <a:t>, </a:t>
            </a:r>
            <a:r>
              <a:rPr lang="en-US" altLang="zh-CN" sz="2400" b="1" dirty="0" err="1">
                <a:latin typeface="Times New Roman" pitchFamily="18" charset="0"/>
                <a:ea typeface="Adobe Myungjo Std M" pitchFamily="18" charset="-128"/>
                <a:cs typeface="Times New Roman" pitchFamily="18" charset="0"/>
              </a:rPr>
              <a:t>Eigenfaces</a:t>
            </a:r>
            <a:r>
              <a:rPr lang="en-US" altLang="zh-CN" sz="2400" b="1" dirty="0">
                <a:latin typeface="Times New Roman" pitchFamily="18" charset="0"/>
                <a:ea typeface="Adobe Myungjo Std M" pitchFamily="18" charset="-128"/>
                <a:cs typeface="Times New Roman" pitchFamily="18" charset="0"/>
              </a:rPr>
              <a:t> for </a:t>
            </a:r>
            <a:r>
              <a:rPr lang="en-US" altLang="zh-CN" sz="2400" b="1" dirty="0" err="1">
                <a:latin typeface="Times New Roman" pitchFamily="18" charset="0"/>
                <a:ea typeface="Adobe Myungjo Std M" pitchFamily="18" charset="-128"/>
                <a:cs typeface="Times New Roman" pitchFamily="18" charset="0"/>
              </a:rPr>
              <a:t>recognitionI</a:t>
            </a:r>
            <a:r>
              <a:rPr lang="en-US" altLang="zh-CN" sz="2400" b="1" dirty="0">
                <a:latin typeface="Times New Roman" pitchFamily="18" charset="0"/>
                <a:ea typeface="Adobe Myungjo Std M" pitchFamily="18" charset="-128"/>
                <a:cs typeface="Times New Roman" pitchFamily="18" charset="0"/>
              </a:rPr>
              <a:t>, Journal of Cognitive Neuroscience, vol.3, no.1, pp.71-86, 1991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ea typeface="Adobe Myungjo Std M" pitchFamily="18" charset="-128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itchFamily="18" charset="0"/>
                <a:ea typeface="Adobe Myungjo Std M" pitchFamily="18" charset="-128"/>
                <a:cs typeface="Times New Roman" pitchFamily="18" charset="0"/>
              </a:rPr>
              <a:t>The MIT system diagram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pic>
        <p:nvPicPr>
          <p:cNvPr id="68610" name="Picture 2" descr="http://www-white.media.mit.edu/vismod/demos/facerec/Images/system.g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3025776"/>
            <a:ext cx="8871474" cy="335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7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7507560" cy="5635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预处理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图像归一化和裁剪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pic>
        <p:nvPicPr>
          <p:cNvPr id="69634" name="Picture 2" descr="http://www-white.media.mit.edu/vismod/demos/facerec/Images/system1.g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83" y="787833"/>
            <a:ext cx="6316444" cy="286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3" descr="ms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75" y="3799613"/>
            <a:ext cx="2550326" cy="286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11825" y="4607483"/>
            <a:ext cx="6025975" cy="1629829"/>
            <a:chOff x="897" y="13302"/>
            <a:chExt cx="7920" cy="1440"/>
          </a:xfrm>
        </p:grpSpPr>
        <p:pic>
          <p:nvPicPr>
            <p:cNvPr id="69637" name="Picture 5" descr="http://www-white.media.mit.edu/vismod/demos/facerec/Images/p0.gif"/>
            <p:cNvPicPr>
              <a:picLocks noChangeAspect="1" noChangeArrowheads="1"/>
            </p:cNvPicPr>
            <p:nvPr/>
          </p:nvPicPr>
          <p:blipFill>
            <a:blip r:embed="rId5" r:link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" y="13302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38" name="Picture 6" descr="http://www-white.media.mit.edu/vismod/demos/facerec/Images/p1.gif"/>
            <p:cNvPicPr>
              <a:picLocks noChangeAspect="1" noChangeArrowheads="1"/>
            </p:cNvPicPr>
            <p:nvPr/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13316"/>
              <a:ext cx="1440" cy="1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39" name="Picture 7" descr="http://www-white.media.mit.edu/vismod/demos/facerec/Images/p2.gif"/>
            <p:cNvPicPr>
              <a:picLocks noChangeAspect="1" noChangeArrowheads="1"/>
            </p:cNvPicPr>
            <p:nvPr/>
          </p:nvPicPr>
          <p:blipFill>
            <a:blip r:embed="rId9" r:link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" y="13302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0" name="Picture 8" descr="http://www-white.media.mit.edu/vismod/demos/facerec/Images/p3.gif"/>
            <p:cNvPicPr>
              <a:picLocks noChangeAspect="1" noChangeArrowheads="1"/>
            </p:cNvPicPr>
            <p:nvPr/>
          </p:nvPicPr>
          <p:blipFill>
            <a:blip r:embed="rId11" r:link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" y="13334"/>
              <a:ext cx="1407" cy="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1" name="Picture 9" descr="http://www-white.media.mit.edu/vismod/demos/facerec/Images/p4.gif"/>
            <p:cNvPicPr>
              <a:picLocks noChangeAspect="1" noChangeArrowheads="1"/>
            </p:cNvPicPr>
            <p:nvPr/>
          </p:nvPicPr>
          <p:blipFill>
            <a:blip r:embed="rId13" r:link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7" y="13302"/>
              <a:ext cx="144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26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7939608" cy="5635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本征脸提取、表示和基于本征脸的分类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The first 8 normalized 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eigenfaces</a:t>
            </a:r>
            <a:r>
              <a:rPr lang="en-US" altLang="zh-CN" sz="2400" dirty="0"/>
              <a:t>: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pic>
        <p:nvPicPr>
          <p:cNvPr id="70658" name="Picture 2" descr="http://www-white.media.mit.edu/vismod/demos/facerec/Images/feret_8eigfaces.g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00" y="1628800"/>
            <a:ext cx="417950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 descr="http://www-white.media.mit.edu/vismod/demos/facerec/Images/system2.gif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348881"/>
            <a:ext cx="6480720" cy="437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0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299648" cy="5635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方法</a:t>
            </a: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样本集    </a:t>
            </a: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KL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变换（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进行降维</a:t>
            </a: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总体散布矩阵</a:t>
            </a: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56" y="1084085"/>
            <a:ext cx="3497560" cy="286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 descr="ms8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884" y="1340768"/>
            <a:ext cx="4182604" cy="414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610237"/>
              </p:ext>
            </p:extLst>
          </p:nvPr>
        </p:nvGraphicFramePr>
        <p:xfrm>
          <a:off x="3404312" y="4077073"/>
          <a:ext cx="2671220" cy="56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1" name="Equation" r:id="rId5" imgW="1282700" imgH="266700" progId="Equation.DSMT4">
                  <p:embed/>
                </p:oleObj>
              </mc:Choice>
              <mc:Fallback>
                <p:oleObj name="Equation" r:id="rId5" imgW="1282700" imgH="2667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312" y="4077073"/>
                        <a:ext cx="2671220" cy="568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612371"/>
              </p:ext>
            </p:extLst>
          </p:nvPr>
        </p:nvGraphicFramePr>
        <p:xfrm>
          <a:off x="4381500" y="5733256"/>
          <a:ext cx="427727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2" name="Equation" r:id="rId7" imgW="2336800" imgH="431800" progId="Equation.DSMT4">
                  <p:embed/>
                </p:oleObj>
              </mc:Choice>
              <mc:Fallback>
                <p:oleObj name="Equation" r:id="rId7" imgW="2336800" imgH="4318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733256"/>
                        <a:ext cx="4277275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2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7723584" cy="5635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维矩阵，求其正交归一的本征向量，但计算困难。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解决办法：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考查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M×M</a:t>
            </a: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维矩阵                 ，其特征方程是：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推导：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记                   ，有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所以，矩阵           和         具有相同的本征值，而本征向量具有关系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50439"/>
              </p:ext>
            </p:extLst>
          </p:nvPr>
        </p:nvGraphicFramePr>
        <p:xfrm>
          <a:off x="407368" y="1124744"/>
          <a:ext cx="115212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34" name="Equation" r:id="rId3" imgW="558558" imgH="203112" progId="Equation.DSMT4">
                  <p:embed/>
                </p:oleObj>
              </mc:Choice>
              <mc:Fallback>
                <p:oleObj name="Equation" r:id="rId3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68" y="1124744"/>
                        <a:ext cx="1152128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335732"/>
              </p:ext>
            </p:extLst>
          </p:nvPr>
        </p:nvGraphicFramePr>
        <p:xfrm>
          <a:off x="2999656" y="2273082"/>
          <a:ext cx="1152128" cy="36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35" name="Equation" r:id="rId5" imgW="609336" imgH="190417" progId="Equation.DSMT4">
                  <p:embed/>
                </p:oleObj>
              </mc:Choice>
              <mc:Fallback>
                <p:oleObj name="Equation" r:id="rId5" imgW="609336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2273082"/>
                        <a:ext cx="1152128" cy="363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4079777" y="2800567"/>
          <a:ext cx="1728193" cy="47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36" name="Equation" r:id="rId7" imgW="876300" imgH="241300" progId="Equation.DSMT4">
                  <p:embed/>
                </p:oleObj>
              </mc:Choice>
              <mc:Fallback>
                <p:oleObj name="Equation" r:id="rId7" imgW="876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7" y="2800567"/>
                        <a:ext cx="1728193" cy="47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4151784" y="3501008"/>
          <a:ext cx="230230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37" name="Equation" r:id="rId9" imgW="1091726" imgH="241195" progId="Equation.DSMT4">
                  <p:embed/>
                </p:oleObj>
              </mc:Choice>
              <mc:Fallback>
                <p:oleObj name="Equation" r:id="rId9" imgW="109172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3501008"/>
                        <a:ext cx="2302309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4151784" y="4077073"/>
          <a:ext cx="2088232" cy="532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38" name="Equation" r:id="rId11" imgW="889000" imgH="228600" progId="Equation.DSMT4">
                  <p:embed/>
                </p:oleObj>
              </mc:Choice>
              <mc:Fallback>
                <p:oleObj name="Equation" r:id="rId11" imgW="88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4077073"/>
                        <a:ext cx="2088232" cy="532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983432" y="896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524000" y="853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027392"/>
              </p:ext>
            </p:extLst>
          </p:nvPr>
        </p:nvGraphicFramePr>
        <p:xfrm>
          <a:off x="767409" y="4941168"/>
          <a:ext cx="134414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39" name="Equation" r:id="rId13" imgW="583947" imgH="228501" progId="Equation.DSMT4">
                  <p:embed/>
                </p:oleObj>
              </mc:Choice>
              <mc:Fallback>
                <p:oleObj name="Equation" r:id="rId13" imgW="5839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9" y="4941168"/>
                        <a:ext cx="1344149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789520"/>
              </p:ext>
            </p:extLst>
          </p:nvPr>
        </p:nvGraphicFramePr>
        <p:xfrm>
          <a:off x="4251195" y="4898968"/>
          <a:ext cx="176111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40" name="Equation" r:id="rId15" imgW="685800" imgH="228600" progId="Equation.DSMT4">
                  <p:embed/>
                </p:oleObj>
              </mc:Choice>
              <mc:Fallback>
                <p:oleObj name="Equation" r:id="rId15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195" y="4898968"/>
                        <a:ext cx="1761110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551466"/>
              </p:ext>
            </p:extLst>
          </p:nvPr>
        </p:nvGraphicFramePr>
        <p:xfrm>
          <a:off x="2135560" y="5517233"/>
          <a:ext cx="720080" cy="39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41" name="Equation" r:id="rId17" imgW="355446" imgH="190417" progId="Equation.DSMT4">
                  <p:embed/>
                </p:oleObj>
              </mc:Choice>
              <mc:Fallback>
                <p:oleObj name="Equation" r:id="rId17" imgW="355446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5517233"/>
                        <a:ext cx="720080" cy="3967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80179"/>
              </p:ext>
            </p:extLst>
          </p:nvPr>
        </p:nvGraphicFramePr>
        <p:xfrm>
          <a:off x="3215681" y="5517232"/>
          <a:ext cx="720080" cy="3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42" name="Equation" r:id="rId19" imgW="342751" imgH="190417" progId="Equation.DSMT4">
                  <p:embed/>
                </p:oleObj>
              </mc:Choice>
              <mc:Fallback>
                <p:oleObj name="Equation" r:id="rId19" imgW="342751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1" y="5517232"/>
                        <a:ext cx="720080" cy="3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21643"/>
              </p:ext>
            </p:extLst>
          </p:nvPr>
        </p:nvGraphicFramePr>
        <p:xfrm>
          <a:off x="4550547" y="6005547"/>
          <a:ext cx="149465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43" name="Equation" r:id="rId21" imgW="583947" imgH="228501" progId="Equation.DSMT4">
                  <p:embed/>
                </p:oleObj>
              </mc:Choice>
              <mc:Fallback>
                <p:oleObj name="Equation" r:id="rId21" imgW="5839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547" y="6005547"/>
                        <a:ext cx="1494653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371656" cy="5635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1066800"/>
            <a:ext cx="8659688" cy="5334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易求得，   的归一化的本征向量是</a:t>
            </a: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marL="0" indent="0"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注意，因为矩阵   的秩最多为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，所以最多只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个本征值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和本征向量。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每一个本征向量仍然是一个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维向量，即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N×N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维图像，仍然具有类似人脸的样子，因此被称作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“本征脸”（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eigenfaces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按照本征值从大到小排列，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并从前向后取对应的本征脸，即构成对原图像的最佳的降维表示。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3215680" y="1124744"/>
          <a:ext cx="395536" cy="4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78" name="Equation" r:id="rId3" imgW="152268" imgH="164957" progId="Equation.DSMT4">
                  <p:embed/>
                </p:oleObj>
              </mc:Choice>
              <mc:Fallback>
                <p:oleObj name="Equation" r:id="rId3" imgW="15226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1124744"/>
                        <a:ext cx="395536" cy="404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863752" y="1556792"/>
          <a:ext cx="406045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79" name="Equation" r:id="rId5" imgW="1790700" imgH="457200" progId="Equation.DSMT4">
                  <p:embed/>
                </p:oleObj>
              </mc:Choice>
              <mc:Fallback>
                <p:oleObj name="Equation" r:id="rId5" imgW="1790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1556792"/>
                        <a:ext cx="4060452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4151784" y="2420889"/>
          <a:ext cx="3952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80" name="Equation" r:id="rId7" imgW="152268" imgH="164957" progId="Equation.DSMT4">
                  <p:embed/>
                </p:oleObj>
              </mc:Choice>
              <mc:Fallback>
                <p:oleObj name="Equation" r:id="rId7" imgW="15226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2420889"/>
                        <a:ext cx="39528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5685666" y="3501008"/>
          <a:ext cx="410335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81" name="Equation" r:id="rId8" imgW="228600" imgH="203040" progId="Equation.DSMT4">
                  <p:embed/>
                </p:oleObj>
              </mc:Choice>
              <mc:Fallback>
                <p:oleObj name="Equation" r:id="rId8" imgW="22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666" y="3501008"/>
                        <a:ext cx="410335" cy="46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5663952" y="4581128"/>
          <a:ext cx="2592288" cy="51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82" name="Equation" r:id="rId10" imgW="1117115" imgH="215806" progId="Equation.DSMT4">
                  <p:embed/>
                </p:oleObj>
              </mc:Choice>
              <mc:Fallback>
                <p:oleObj name="Equation" r:id="rId10" imgW="111711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4581128"/>
                        <a:ext cx="2592288" cy="518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80176" y="1150070"/>
            <a:ext cx="8508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   和    分别为原始特征空间中的类内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(within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−class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和类间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(between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−class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离差矩阵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(scatter matrix)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    分别为变换特征空间中的类内和类间离差矩阵，可知</a:t>
            </a:r>
          </a:p>
          <a:p>
            <a:pPr>
              <a:lnSpc>
                <a:spcPct val="125000"/>
              </a:lnSpc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972446"/>
              </p:ext>
            </p:extLst>
          </p:nvPr>
        </p:nvGraphicFramePr>
        <p:xfrm>
          <a:off x="2423593" y="1181895"/>
          <a:ext cx="4333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2"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3" y="1181895"/>
                        <a:ext cx="4333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104291"/>
              </p:ext>
            </p:extLst>
          </p:nvPr>
        </p:nvGraphicFramePr>
        <p:xfrm>
          <a:off x="3240882" y="1173188"/>
          <a:ext cx="3825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3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882" y="1173188"/>
                        <a:ext cx="3825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28076"/>
              </p:ext>
            </p:extLst>
          </p:nvPr>
        </p:nvGraphicFramePr>
        <p:xfrm>
          <a:off x="8908009" y="1656124"/>
          <a:ext cx="4333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4" name="Equation" r:id="rId8" imgW="215640" imgH="241200" progId="Equation.DSMT4">
                  <p:embed/>
                </p:oleObj>
              </mc:Choice>
              <mc:Fallback>
                <p:oleObj name="Equation" r:id="rId8" imgW="215640" imgH="241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8009" y="1656124"/>
                        <a:ext cx="43338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06423"/>
              </p:ext>
            </p:extLst>
          </p:nvPr>
        </p:nvGraphicFramePr>
        <p:xfrm>
          <a:off x="9733965" y="1642295"/>
          <a:ext cx="381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5" name="Equation" r:id="rId10" imgW="190440" imgH="241200" progId="Equation.DSMT4">
                  <p:embed/>
                </p:oleObj>
              </mc:Choice>
              <mc:Fallback>
                <p:oleObj name="Equation" r:id="rId10" imgW="190440" imgH="2412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965" y="1642295"/>
                        <a:ext cx="381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185960"/>
              </p:ext>
            </p:extLst>
          </p:nvPr>
        </p:nvGraphicFramePr>
        <p:xfrm>
          <a:off x="3538820" y="2857168"/>
          <a:ext cx="17843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6" name="Equation" r:id="rId12" imgW="888840" imgH="482400" progId="Equation.DSMT4">
                  <p:embed/>
                </p:oleObj>
              </mc:Choice>
              <mc:Fallback>
                <p:oleObj name="Equation" r:id="rId12" imgW="888840" imgH="4824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820" y="2857168"/>
                        <a:ext cx="17843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6881814" y="2643188"/>
          <a:ext cx="3559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7" name="Equation" r:id="rId14" imgW="2565360" imgH="457200" progId="Equation.DSMT4">
                  <p:embed/>
                </p:oleObj>
              </mc:Choice>
              <mc:Fallback>
                <p:oleObj name="Equation" r:id="rId14" imgW="25653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4" y="2643188"/>
                        <a:ext cx="3559175" cy="63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881814" y="3432176"/>
          <a:ext cx="29289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8" name="Equation" r:id="rId16" imgW="1981200" imgH="431800" progId="Equation.DSMT4">
                  <p:embed/>
                </p:oleObj>
              </mc:Choice>
              <mc:Fallback>
                <p:oleObj name="Equation" r:id="rId16" imgW="19812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4" y="3432176"/>
                        <a:ext cx="2928937" cy="639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6"/>
          <p:cNvGraphicFramePr>
            <a:graphicFrameLocks noChangeAspect="1"/>
          </p:cNvGraphicFramePr>
          <p:nvPr/>
        </p:nvGraphicFramePr>
        <p:xfrm>
          <a:off x="2738439" y="4214813"/>
          <a:ext cx="6015037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69" name="Equation" r:id="rId18" imgW="3708360" imgH="1422360" progId="Equation.DSMT4">
                  <p:embed/>
                </p:oleObj>
              </mc:Choice>
              <mc:Fallback>
                <p:oleObj name="Equation" r:id="rId18" imgW="3708360" imgH="142236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4214813"/>
                        <a:ext cx="6015037" cy="229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灯片编号占位符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0" y="152401"/>
            <a:ext cx="10776520" cy="563563"/>
          </a:xfrm>
        </p:spPr>
        <p:txBody>
          <a:bodyPr/>
          <a:lstStyle/>
          <a:p>
            <a:r>
              <a:rPr lang="en-US" altLang="zh-CN" sz="2800" dirty="0" smtClean="0"/>
              <a:t>6.1 </a:t>
            </a:r>
            <a:r>
              <a:rPr lang="zh-CN" altLang="en-US" sz="2800" dirty="0"/>
              <a:t>基于类别可分离性判据</a:t>
            </a:r>
            <a:r>
              <a:rPr lang="en-US" altLang="zh-CN" sz="2800" i="1" dirty="0">
                <a:latin typeface="Bahnschrift Condensed" panose="020B0502040204020203" pitchFamily="34" charset="0"/>
              </a:rPr>
              <a:t>(Two-Class </a:t>
            </a:r>
            <a:r>
              <a:rPr lang="en-US" altLang="zh-CN" sz="2800" i="1" dirty="0" err="1">
                <a:latin typeface="Bahnschrift Condensed" panose="020B0502040204020203" pitchFamily="34" charset="0"/>
              </a:rPr>
              <a:t>Separability</a:t>
            </a:r>
            <a:r>
              <a:rPr lang="en-US" altLang="zh-CN" sz="2800" i="1" dirty="0">
                <a:latin typeface="Bahnschrift Condensed" panose="020B0502040204020203" pitchFamily="34" charset="0"/>
              </a:rPr>
              <a:t> Measures) </a:t>
            </a:r>
            <a:r>
              <a:rPr lang="zh-CN" altLang="en-US" sz="2800" dirty="0" smtClean="0"/>
              <a:t>的特征提取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7795592" cy="5635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原图像可以表示成本征脸的线性组合（在本征脸空间中的点）。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027163"/>
              </p:ext>
            </p:extLst>
          </p:nvPr>
        </p:nvGraphicFramePr>
        <p:xfrm>
          <a:off x="4007768" y="2924945"/>
          <a:ext cx="3096344" cy="10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1" name="Equation" r:id="rId3" imgW="1511300" imgH="508000" progId="Equation.DSMT4">
                  <p:embed/>
                </p:oleObj>
              </mc:Choice>
              <mc:Fallback>
                <p:oleObj name="Equation" r:id="rId3" imgW="1511300" imgH="5080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2924945"/>
                        <a:ext cx="3096344" cy="10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4755" name="Picture 3" descr="ms9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22" y="1052737"/>
            <a:ext cx="8565830" cy="11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077072"/>
            <a:ext cx="6408712" cy="267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3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155632" cy="5635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比如选取前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个本征向量，使</a:t>
            </a: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比如        ，即可以保持原样本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99%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的信息。</a:t>
            </a: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对原图像的表示</a:t>
            </a: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original face and the recovered face</a:t>
            </a: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904549"/>
              </p:ext>
            </p:extLst>
          </p:nvPr>
        </p:nvGraphicFramePr>
        <p:xfrm>
          <a:off x="5087888" y="1484784"/>
          <a:ext cx="210659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2" name="Equation" r:id="rId3" imgW="1054100" imgH="431800" progId="Equation.DSMT4">
                  <p:embed/>
                </p:oleObj>
              </mc:Choice>
              <mc:Fallback>
                <p:oleObj name="Equation" r:id="rId3" imgW="1054100" imgH="4318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1484784"/>
                        <a:ext cx="2106598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741781"/>
              </p:ext>
            </p:extLst>
          </p:nvPr>
        </p:nvGraphicFramePr>
        <p:xfrm>
          <a:off x="1127448" y="2420888"/>
          <a:ext cx="123244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3" name="Equation" r:id="rId5" imgW="583693" imgH="177646" progId="Equation.DSMT4">
                  <p:embed/>
                </p:oleObj>
              </mc:Choice>
              <mc:Fallback>
                <p:oleObj name="Equation" r:id="rId5" imgW="583693" imgH="177646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420888"/>
                        <a:ext cx="1232445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337610"/>
              </p:ext>
            </p:extLst>
          </p:nvPr>
        </p:nvGraphicFramePr>
        <p:xfrm>
          <a:off x="4888365" y="2996952"/>
          <a:ext cx="241527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4" name="Equation" r:id="rId7" imgW="1015559" imgH="444307" progId="Equation.DSMT4">
                  <p:embed/>
                </p:oleObj>
              </mc:Choice>
              <mc:Fallback>
                <p:oleObj name="Equation" r:id="rId7" imgW="1015559" imgH="444307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365" y="2996952"/>
                        <a:ext cx="2415270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80" y="3971224"/>
            <a:ext cx="4246984" cy="203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7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155632" cy="5635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例题：设有两类问题，先验概率相等，样本均值向量分别为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协方差阵分别为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要求把特征从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维压缩到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维。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解答：首先求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求其特征值对角阵和特征向量矩阵为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再求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endParaRPr lang="en-US" altLang="zh-CN" sz="2000" i="1" baseline="-25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可计算得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)=3.6, 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)=1</a:t>
            </a:r>
          </a:p>
          <a:p>
            <a:pPr marL="0" indent="0">
              <a:buNone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因此                 作为一维特征空间的坐标轴，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339385"/>
              </p:ext>
            </p:extLst>
          </p:nvPr>
        </p:nvGraphicFramePr>
        <p:xfrm>
          <a:off x="2279577" y="1435234"/>
          <a:ext cx="2708895" cy="390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5" name="Equation" r:id="rId3" imgW="1676160" imgH="241200" progId="Equation.DSMT4">
                  <p:embed/>
                </p:oleObj>
              </mc:Choice>
              <mc:Fallback>
                <p:oleObj name="Equation" r:id="rId3" imgW="1676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7" y="1435234"/>
                        <a:ext cx="2708895" cy="3904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995597"/>
              </p:ext>
            </p:extLst>
          </p:nvPr>
        </p:nvGraphicFramePr>
        <p:xfrm>
          <a:off x="2159516" y="2168195"/>
          <a:ext cx="3453482" cy="82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6" name="Equation" r:id="rId5" imgW="1828800" imgH="457200" progId="Equation.DSMT4">
                  <p:embed/>
                </p:oleObj>
              </mc:Choice>
              <mc:Fallback>
                <p:oleObj name="Equation" r:id="rId5" imgW="1828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516" y="2168195"/>
                        <a:ext cx="3453482" cy="823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792084"/>
              </p:ext>
            </p:extLst>
          </p:nvPr>
        </p:nvGraphicFramePr>
        <p:xfrm>
          <a:off x="3869092" y="3364518"/>
          <a:ext cx="34782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7" name="Equation" r:id="rId7" imgW="1841400" imgH="457200" progId="Equation.DSMT4">
                  <p:embed/>
                </p:oleObj>
              </mc:Choice>
              <mc:Fallback>
                <p:oleObj name="Equation" r:id="rId7" imgW="1841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092" y="3364518"/>
                        <a:ext cx="3478212" cy="8239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44489"/>
              </p:ext>
            </p:extLst>
          </p:nvPr>
        </p:nvGraphicFramePr>
        <p:xfrm>
          <a:off x="6384032" y="4144728"/>
          <a:ext cx="1224136" cy="72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8" name="Equation" r:id="rId9" imgW="736560" imgH="457200" progId="Equation.DSMT4">
                  <p:embed/>
                </p:oleObj>
              </mc:Choice>
              <mc:Fallback>
                <p:oleObj name="Equation" r:id="rId9" imgW="736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4144728"/>
                        <a:ext cx="1224136" cy="7244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25522"/>
              </p:ext>
            </p:extLst>
          </p:nvPr>
        </p:nvGraphicFramePr>
        <p:xfrm>
          <a:off x="7968208" y="4104292"/>
          <a:ext cx="2376264" cy="75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9" name="Equation" r:id="rId11" imgW="1371600" imgH="457200" progId="Equation.DSMT4">
                  <p:embed/>
                </p:oleObj>
              </mc:Choice>
              <mc:Fallback>
                <p:oleObj name="Equation" r:id="rId11" imgW="1371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208" y="4104292"/>
                        <a:ext cx="2376264" cy="7552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877453"/>
              </p:ext>
            </p:extLst>
          </p:nvPr>
        </p:nvGraphicFramePr>
        <p:xfrm>
          <a:off x="2958576" y="4825348"/>
          <a:ext cx="4649593" cy="76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80" name="Equation" r:id="rId13" imgW="2654280" imgH="457200" progId="Equation.DSMT4">
                  <p:embed/>
                </p:oleObj>
              </mc:Choice>
              <mc:Fallback>
                <p:oleObj name="Equation" r:id="rId13" imgW="2654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576" y="4825348"/>
                        <a:ext cx="4649593" cy="7638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83803"/>
              </p:ext>
            </p:extLst>
          </p:nvPr>
        </p:nvGraphicFramePr>
        <p:xfrm>
          <a:off x="1127448" y="5940077"/>
          <a:ext cx="1949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81" name="Equation" r:id="rId15" imgW="1206360" imgH="241200" progId="Equation.DSMT4">
                  <p:embed/>
                </p:oleObj>
              </mc:Choice>
              <mc:Fallback>
                <p:oleObj name="Equation" r:id="rId15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5940077"/>
                        <a:ext cx="1949450" cy="390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02060" y="1532238"/>
            <a:ext cx="3086428" cy="228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数据同上例，求依据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DKLT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以降低特征维数的最优压缩方法的压缩结果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解答：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828800" y="152401"/>
            <a:ext cx="8155632" cy="5635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868046"/>
              </p:ext>
            </p:extLst>
          </p:nvPr>
        </p:nvGraphicFramePr>
        <p:xfrm>
          <a:off x="2639617" y="1556792"/>
          <a:ext cx="74326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4" name="Equation" r:id="rId3" imgW="3936960" imgH="457200" progId="Equation.DSMT4">
                  <p:embed/>
                </p:oleObj>
              </mc:Choice>
              <mc:Fallback>
                <p:oleObj name="Equation" r:id="rId3" imgW="3936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7" y="1556792"/>
                        <a:ext cx="7432675" cy="82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72850"/>
              </p:ext>
            </p:extLst>
          </p:nvPr>
        </p:nvGraphicFramePr>
        <p:xfrm>
          <a:off x="4144963" y="2459038"/>
          <a:ext cx="35242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5" name="Equation" r:id="rId5" imgW="1866600" imgH="457200" progId="Equation.DSMT4">
                  <p:embed/>
                </p:oleObj>
              </mc:Choice>
              <mc:Fallback>
                <p:oleObj name="Equation" r:id="rId5" imgW="1866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2459038"/>
                        <a:ext cx="3524250" cy="82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63552" y="3401554"/>
                <a:ext cx="24760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的特征值矩阵为：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01554"/>
                <a:ext cx="247606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2217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13855"/>
              </p:ext>
            </p:extLst>
          </p:nvPr>
        </p:nvGraphicFramePr>
        <p:xfrm>
          <a:off x="3800476" y="4535488"/>
          <a:ext cx="14144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6" name="Equation" r:id="rId8" imgW="749160" imgH="457200" progId="Equation.DSMT4">
                  <p:embed/>
                </p:oleObj>
              </mc:Choice>
              <mc:Fallback>
                <p:oleObj name="Equation" r:id="rId8" imgW="749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6" y="4535488"/>
                        <a:ext cx="1414463" cy="82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991545" y="417423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非零特征值对应特征向量矩阵为：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72278"/>
              </p:ext>
            </p:extLst>
          </p:nvPr>
        </p:nvGraphicFramePr>
        <p:xfrm>
          <a:off x="4600640" y="3418163"/>
          <a:ext cx="1606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7" name="Equation" r:id="rId10" imgW="850680" imgH="457200" progId="Equation.DSMT4">
                  <p:embed/>
                </p:oleObj>
              </mc:Choice>
              <mc:Fallback>
                <p:oleObj name="Equation" r:id="rId10" imgW="850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640" y="3418163"/>
                        <a:ext cx="1606550" cy="8239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991545" y="525270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所以：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62137"/>
              </p:ext>
            </p:extLst>
          </p:nvPr>
        </p:nvGraphicFramePr>
        <p:xfrm>
          <a:off x="2551114" y="5340351"/>
          <a:ext cx="31892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8" name="Equation" r:id="rId12" imgW="1688760" imgH="457200" progId="Equation.DSMT4">
                  <p:embed/>
                </p:oleObj>
              </mc:Choice>
              <mc:Fallback>
                <p:oleObj name="Equation" r:id="rId12" imgW="1688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4" y="5340351"/>
                        <a:ext cx="3189287" cy="8239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8178" y="3272607"/>
            <a:ext cx="3459848" cy="31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667126" y="2286000"/>
            <a:ext cx="6215063" cy="533400"/>
          </a:xfrm>
        </p:spPr>
        <p:txBody>
          <a:bodyPr/>
          <a:lstStyle/>
          <a:p>
            <a:pPr eaLnBrk="1" hangingPunct="1"/>
            <a:r>
              <a:rPr lang="en-US" altLang="zh-CN" sz="5000" dirty="0">
                <a:ea typeface="宋体" pitchFamily="2" charset="-122"/>
              </a:rPr>
              <a:t>ending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80176" y="1150070"/>
            <a:ext cx="8508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   和    分别为原始特征空间中的类内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(within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−class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和类间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(between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−class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离差矩阵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(scatter matrix)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    分别为变换特征空间中的类内和类间离差矩阵，可知</a:t>
            </a:r>
          </a:p>
          <a:p>
            <a:pPr>
              <a:lnSpc>
                <a:spcPct val="125000"/>
              </a:lnSpc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423593" y="1181895"/>
          <a:ext cx="4333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02"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3" y="1181895"/>
                        <a:ext cx="4333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51"/>
          <p:cNvGraphicFramePr>
            <a:graphicFrameLocks noChangeAspect="1"/>
          </p:cNvGraphicFramePr>
          <p:nvPr/>
        </p:nvGraphicFramePr>
        <p:xfrm>
          <a:off x="3240882" y="1173188"/>
          <a:ext cx="3825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03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882" y="1173188"/>
                        <a:ext cx="3825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2"/>
          <p:cNvGraphicFramePr>
            <a:graphicFrameLocks noChangeAspect="1"/>
          </p:cNvGraphicFramePr>
          <p:nvPr/>
        </p:nvGraphicFramePr>
        <p:xfrm>
          <a:off x="8908009" y="1656124"/>
          <a:ext cx="4333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04" name="Equation" r:id="rId8" imgW="215640" imgH="241200" progId="Equation.DSMT4">
                  <p:embed/>
                </p:oleObj>
              </mc:Choice>
              <mc:Fallback>
                <p:oleObj name="Equation" r:id="rId8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8009" y="1656124"/>
                        <a:ext cx="43338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3"/>
          <p:cNvGraphicFramePr>
            <a:graphicFrameLocks noChangeAspect="1"/>
          </p:cNvGraphicFramePr>
          <p:nvPr/>
        </p:nvGraphicFramePr>
        <p:xfrm>
          <a:off x="9733965" y="1642295"/>
          <a:ext cx="381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05" name="Equation" r:id="rId10" imgW="190440" imgH="241200" progId="Equation.DSMT4">
                  <p:embed/>
                </p:oleObj>
              </mc:Choice>
              <mc:Fallback>
                <p:oleObj name="Equation" r:id="rId10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965" y="1642295"/>
                        <a:ext cx="381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4"/>
          <p:cNvGraphicFramePr>
            <a:graphicFrameLocks noChangeAspect="1"/>
          </p:cNvGraphicFramePr>
          <p:nvPr/>
        </p:nvGraphicFramePr>
        <p:xfrm>
          <a:off x="3538820" y="2857168"/>
          <a:ext cx="17843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06" name="Equation" r:id="rId12" imgW="888840" imgH="482400" progId="Equation.DSMT4">
                  <p:embed/>
                </p:oleObj>
              </mc:Choice>
              <mc:Fallback>
                <p:oleObj name="Equation" r:id="rId12" imgW="888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820" y="2857168"/>
                        <a:ext cx="17843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6881814" y="2643188"/>
          <a:ext cx="3559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07" name="Equation" r:id="rId14" imgW="2565360" imgH="457200" progId="Equation.DSMT4">
                  <p:embed/>
                </p:oleObj>
              </mc:Choice>
              <mc:Fallback>
                <p:oleObj name="Equation" r:id="rId14" imgW="2565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4" y="2643188"/>
                        <a:ext cx="3559175" cy="63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881814" y="3432176"/>
          <a:ext cx="29289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08" name="Equation" r:id="rId16" imgW="1981200" imgH="431800" progId="Equation.DSMT4">
                  <p:embed/>
                </p:oleObj>
              </mc:Choice>
              <mc:Fallback>
                <p:oleObj name="Equation" r:id="rId16" imgW="1981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4" y="3432176"/>
                        <a:ext cx="2928937" cy="639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灯片编号占位符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2667000" y="4286250"/>
          <a:ext cx="664368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09" name="Equation" r:id="rId18" imgW="3733560" imgH="457200" progId="Equation.DSMT4">
                  <p:embed/>
                </p:oleObj>
              </mc:Choice>
              <mc:Fallback>
                <p:oleObj name="Equation" r:id="rId18" imgW="3733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86250"/>
                        <a:ext cx="6643688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1881189" y="5143501"/>
          <a:ext cx="1285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10" name="Equation" r:id="rId20" imgW="634680" imgH="215640" progId="Equation.DSMT4">
                  <p:embed/>
                </p:oleObj>
              </mc:Choice>
              <mc:Fallback>
                <p:oleObj name="Equation" r:id="rId20" imgW="634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5143501"/>
                        <a:ext cx="1285875" cy="441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3952876" y="5143501"/>
          <a:ext cx="15160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11" name="Equation" r:id="rId22" imgW="749160" imgH="241200" progId="Equation.DSMT4">
                  <p:embed/>
                </p:oleObj>
              </mc:Choice>
              <mc:Fallback>
                <p:oleObj name="Equation" r:id="rId22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6" y="5143501"/>
                        <a:ext cx="1516063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箭头 15"/>
          <p:cNvSpPr>
            <a:spLocks noChangeArrowheads="1"/>
          </p:cNvSpPr>
          <p:nvPr/>
        </p:nvSpPr>
        <p:spPr bwMode="auto">
          <a:xfrm>
            <a:off x="3381376" y="5143501"/>
            <a:ext cx="428625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5667375" y="5143501"/>
          <a:ext cx="16700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12" name="Equation" r:id="rId24" imgW="825480" imgH="253800" progId="Equation.DSMT4">
                  <p:embed/>
                </p:oleObj>
              </mc:Choice>
              <mc:Fallback>
                <p:oleObj name="Equation" r:id="rId24" imgW="825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5143501"/>
                        <a:ext cx="1670050" cy="517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7473950" y="5143501"/>
          <a:ext cx="1771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13" name="Equation" r:id="rId26" imgW="876240" imgH="253800" progId="Equation.DSMT4">
                  <p:embed/>
                </p:oleObj>
              </mc:Choice>
              <mc:Fallback>
                <p:oleObj name="Equation" r:id="rId26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5143501"/>
                        <a:ext cx="1771650" cy="517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097213" y="5715000"/>
          <a:ext cx="6400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14" name="Equation" r:id="rId28" imgW="3390840" imgH="457200" progId="Equation.DSMT4">
                  <p:embed/>
                </p:oleObj>
              </mc:Choice>
              <mc:Fallback>
                <p:oleObj name="Equation" r:id="rId28" imgW="3390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715000"/>
                        <a:ext cx="64008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0" y="152401"/>
            <a:ext cx="10776520" cy="563563"/>
          </a:xfrm>
        </p:spPr>
        <p:txBody>
          <a:bodyPr/>
          <a:lstStyle/>
          <a:p>
            <a:r>
              <a:rPr lang="en-US" altLang="zh-CN" sz="2800" dirty="0" smtClean="0"/>
              <a:t>6.1 </a:t>
            </a:r>
            <a:r>
              <a:rPr lang="zh-CN" altLang="en-US" sz="2800" dirty="0"/>
              <a:t>基于类别可分离性判据</a:t>
            </a:r>
            <a:r>
              <a:rPr lang="en-US" altLang="zh-CN" sz="2800" i="1" dirty="0">
                <a:latin typeface="Bahnschrift Condensed" panose="020B0502040204020203" pitchFamily="34" charset="0"/>
              </a:rPr>
              <a:t>(Two-Class </a:t>
            </a:r>
            <a:r>
              <a:rPr lang="en-US" altLang="zh-CN" sz="2800" i="1" dirty="0" err="1">
                <a:latin typeface="Bahnschrift Condensed" panose="020B0502040204020203" pitchFamily="34" charset="0"/>
              </a:rPr>
              <a:t>Separability</a:t>
            </a:r>
            <a:r>
              <a:rPr lang="en-US" altLang="zh-CN" sz="2800" i="1" dirty="0">
                <a:latin typeface="Bahnschrift Condensed" panose="020B0502040204020203" pitchFamily="34" charset="0"/>
              </a:rPr>
              <a:t> Measures) </a:t>
            </a:r>
            <a:r>
              <a:rPr lang="zh-CN" altLang="en-US" sz="2800" dirty="0" smtClean="0"/>
              <a:t>的特征提取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1355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80176" y="1150070"/>
            <a:ext cx="8508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   和    分别为原始特征空间中的类内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(within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−class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和类间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(between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−class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离差矩阵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(scatter matrix)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    分别为变换特征空间中的类内和类间离差矩阵，可知</a:t>
            </a:r>
          </a:p>
          <a:p>
            <a:pPr>
              <a:lnSpc>
                <a:spcPct val="125000"/>
              </a:lnSpc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423593" y="1181895"/>
          <a:ext cx="4333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73"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3" y="1181895"/>
                        <a:ext cx="4333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51"/>
          <p:cNvGraphicFramePr>
            <a:graphicFrameLocks noChangeAspect="1"/>
          </p:cNvGraphicFramePr>
          <p:nvPr/>
        </p:nvGraphicFramePr>
        <p:xfrm>
          <a:off x="3240882" y="1173188"/>
          <a:ext cx="3825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74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882" y="1173188"/>
                        <a:ext cx="3825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2"/>
          <p:cNvGraphicFramePr>
            <a:graphicFrameLocks noChangeAspect="1"/>
          </p:cNvGraphicFramePr>
          <p:nvPr/>
        </p:nvGraphicFramePr>
        <p:xfrm>
          <a:off x="8908009" y="1656124"/>
          <a:ext cx="4333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75" name="Equation" r:id="rId8" imgW="215640" imgH="241200" progId="Equation.DSMT4">
                  <p:embed/>
                </p:oleObj>
              </mc:Choice>
              <mc:Fallback>
                <p:oleObj name="Equation" r:id="rId8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8009" y="1656124"/>
                        <a:ext cx="43338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3"/>
          <p:cNvGraphicFramePr>
            <a:graphicFrameLocks noChangeAspect="1"/>
          </p:cNvGraphicFramePr>
          <p:nvPr/>
        </p:nvGraphicFramePr>
        <p:xfrm>
          <a:off x="9733965" y="1642295"/>
          <a:ext cx="381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76" name="Equation" r:id="rId10" imgW="190440" imgH="241200" progId="Equation.DSMT4">
                  <p:embed/>
                </p:oleObj>
              </mc:Choice>
              <mc:Fallback>
                <p:oleObj name="Equation" r:id="rId10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965" y="1642295"/>
                        <a:ext cx="381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4"/>
          <p:cNvGraphicFramePr>
            <a:graphicFrameLocks noChangeAspect="1"/>
          </p:cNvGraphicFramePr>
          <p:nvPr/>
        </p:nvGraphicFramePr>
        <p:xfrm>
          <a:off x="3538820" y="2857168"/>
          <a:ext cx="17843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77" name="Equation" r:id="rId12" imgW="888840" imgH="482400" progId="Equation.DSMT4">
                  <p:embed/>
                </p:oleObj>
              </mc:Choice>
              <mc:Fallback>
                <p:oleObj name="Equation" r:id="rId12" imgW="8888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820" y="2857168"/>
                        <a:ext cx="17843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6881814" y="2643188"/>
          <a:ext cx="3559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78" name="Equation" r:id="rId14" imgW="2565360" imgH="457200" progId="Equation.DSMT4">
                  <p:embed/>
                </p:oleObj>
              </mc:Choice>
              <mc:Fallback>
                <p:oleObj name="Equation" r:id="rId14" imgW="2565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4" y="2643188"/>
                        <a:ext cx="3559175" cy="63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881814" y="3432176"/>
          <a:ext cx="29289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79" name="Equation" r:id="rId16" imgW="1981200" imgH="431800" progId="Equation.DSMT4">
                  <p:embed/>
                </p:oleObj>
              </mc:Choice>
              <mc:Fallback>
                <p:oleObj name="Equation" r:id="rId16" imgW="1981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4" y="3432176"/>
                        <a:ext cx="2928937" cy="639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灯片编号占位符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rot="514448">
            <a:off x="5635755" y="2488194"/>
            <a:ext cx="877887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协方差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加权和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×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对称阵</a:t>
            </a:r>
          </a:p>
        </p:txBody>
      </p: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rot="10800000" flipV="1">
            <a:off x="4845844" y="2668340"/>
            <a:ext cx="833437" cy="323850"/>
          </a:xfrm>
          <a:prstGeom prst="straightConnector1">
            <a:avLst/>
          </a:prstGeom>
          <a:noFill/>
          <a:ln w="12700" cap="sq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466728" y="3138750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d</a:t>
            </a:r>
            <a:r>
              <a:rPr lang="en-US" altLang="zh-CN" dirty="0" err="1" smtClean="0">
                <a:solidFill>
                  <a:srgbClr val="FF0000"/>
                </a:solidFill>
                <a:latin typeface="宋体" charset="-122"/>
              </a:rPr>
              <a:t>×</a:t>
            </a:r>
            <a:r>
              <a:rPr lang="en-US" altLang="zh-CN" dirty="0" err="1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238751" y="4000501"/>
            <a:ext cx="1000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×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对称阵</a:t>
            </a: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rot="10800000">
            <a:off x="4820206" y="3819192"/>
            <a:ext cx="500062" cy="285750"/>
          </a:xfrm>
          <a:prstGeom prst="straightConnector1">
            <a:avLst/>
          </a:prstGeom>
          <a:noFill/>
          <a:ln w="12700" cap="sq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0" y="152401"/>
            <a:ext cx="10776520" cy="563563"/>
          </a:xfrm>
        </p:spPr>
        <p:txBody>
          <a:bodyPr/>
          <a:lstStyle/>
          <a:p>
            <a:r>
              <a:rPr lang="en-US" altLang="zh-CN" sz="2800" dirty="0" smtClean="0"/>
              <a:t>6.1 </a:t>
            </a:r>
            <a:r>
              <a:rPr lang="zh-CN" altLang="en-US" sz="2800" dirty="0"/>
              <a:t>基于类别可分离性判据</a:t>
            </a:r>
            <a:r>
              <a:rPr lang="en-US" altLang="zh-CN" sz="2800" i="1" dirty="0">
                <a:latin typeface="Bahnschrift Condensed" panose="020B0502040204020203" pitchFamily="34" charset="0"/>
              </a:rPr>
              <a:t>(Two-Class </a:t>
            </a:r>
            <a:r>
              <a:rPr lang="en-US" altLang="zh-CN" sz="2800" i="1" dirty="0" err="1">
                <a:latin typeface="Bahnschrift Condensed" panose="020B0502040204020203" pitchFamily="34" charset="0"/>
              </a:rPr>
              <a:t>Separability</a:t>
            </a:r>
            <a:r>
              <a:rPr lang="en-US" altLang="zh-CN" sz="2800" i="1" dirty="0">
                <a:latin typeface="Bahnschrift Condensed" panose="020B0502040204020203" pitchFamily="34" charset="0"/>
              </a:rPr>
              <a:t> Measures) </a:t>
            </a:r>
            <a:r>
              <a:rPr lang="zh-CN" altLang="en-US" sz="2800" dirty="0" smtClean="0"/>
              <a:t>的特征提取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7865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6.1.1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　欧氏距离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(Euclidean distance)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准则下的特征提取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准则函数 ：            （变换后的可分离性判据）</a:t>
            </a: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		 </a:t>
            </a: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		 </a:t>
            </a: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		 </a:t>
            </a:r>
          </a:p>
          <a:p>
            <a:pPr marL="0" indent="0">
              <a:buNone/>
            </a:pP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09082"/>
              </p:ext>
            </p:extLst>
          </p:nvPr>
        </p:nvGraphicFramePr>
        <p:xfrm>
          <a:off x="2279576" y="1556792"/>
          <a:ext cx="83529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5" name="Equation" r:id="rId3" imgW="380835" imgH="203112" progId="Equation.DSMT4">
                  <p:embed/>
                </p:oleObj>
              </mc:Choice>
              <mc:Fallback>
                <p:oleObj name="Equation" r:id="rId3" imgW="380835" imgH="20311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1556792"/>
                        <a:ext cx="835293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61009"/>
              </p:ext>
            </p:extLst>
          </p:nvPr>
        </p:nvGraphicFramePr>
        <p:xfrm>
          <a:off x="1816101" y="2017713"/>
          <a:ext cx="3775844" cy="57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6" name="Equation" r:id="rId5" imgW="1790640" imgH="279360" progId="Equation.DSMT4">
                  <p:embed/>
                </p:oleObj>
              </mc:Choice>
              <mc:Fallback>
                <p:oleObj name="Equation" r:id="rId5" imgW="179064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1" y="2017713"/>
                        <a:ext cx="3775844" cy="579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538385"/>
              </p:ext>
            </p:extLst>
          </p:nvPr>
        </p:nvGraphicFramePr>
        <p:xfrm>
          <a:off x="6096000" y="1988840"/>
          <a:ext cx="4317876" cy="69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7" name="Equation" r:id="rId7" imgW="2197080" imgH="355320" progId="Equation.DSMT4">
                  <p:embed/>
                </p:oleObj>
              </mc:Choice>
              <mc:Fallback>
                <p:oleObj name="Equation" r:id="rId7" imgW="219708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88840"/>
                        <a:ext cx="4317876" cy="690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724276"/>
              </p:ext>
            </p:extLst>
          </p:nvPr>
        </p:nvGraphicFramePr>
        <p:xfrm>
          <a:off x="1847529" y="2708920"/>
          <a:ext cx="2692341" cy="111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8" name="Equation" r:id="rId9" imgW="1282700" imgH="533400" progId="Equation.DSMT4">
                  <p:embed/>
                </p:oleObj>
              </mc:Choice>
              <mc:Fallback>
                <p:oleObj name="Equation" r:id="rId9" imgW="1282700" imgH="533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9" y="2708920"/>
                        <a:ext cx="2692341" cy="1116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1" y="926098"/>
            <a:ext cx="2031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ea typeface="黑体" pitchFamily="49" charset="-122"/>
                <a:cs typeface="Arial" pitchFamily="34" charset="0"/>
              </a:rPr>
              <a:t>		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524001" y="1859548"/>
            <a:ext cx="2031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		</a:t>
            </a:r>
            <a:endParaRPr lang="en-US" altLang="zh-CN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6146800" y="2921620"/>
          <a:ext cx="2425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89" name="Equation" r:id="rId11" imgW="1308100" imgH="457200" progId="Equation.DSMT4">
                  <p:embed/>
                </p:oleObj>
              </mc:Choice>
              <mc:Fallback>
                <p:oleObj name="Equation" r:id="rId11" imgW="13081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921620"/>
                        <a:ext cx="2425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849016" y="3933304"/>
          <a:ext cx="2120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90" name="Equation" r:id="rId13" imgW="1129810" imgH="533169" progId="Equation.DSMT4">
                  <p:embed/>
                </p:oleObj>
              </mc:Choice>
              <mc:Fallback>
                <p:oleObj name="Equation" r:id="rId13" imgW="1129810" imgH="533169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016" y="3933304"/>
                        <a:ext cx="21209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4439816" y="4365104"/>
          <a:ext cx="165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91" name="Equation" r:id="rId15" imgW="774364" imgH="228501" progId="Equation.DSMT4">
                  <p:embed/>
                </p:oleObj>
              </mc:Choice>
              <mc:Fallback>
                <p:oleObj name="Equation" r:id="rId15" imgW="774364" imgH="228501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4365104"/>
                        <a:ext cx="1651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775520" y="4509120"/>
            <a:ext cx="8458200" cy="1237456"/>
            <a:chOff x="251520" y="4927848"/>
            <a:chExt cx="8458200" cy="1237456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 bwMode="gray">
            <a:xfrm>
              <a:off x="251520" y="4927848"/>
              <a:ext cx="8458200" cy="1237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defRPr/>
              </a:pPr>
              <a:r>
                <a:rPr lang="zh-CN" altLang="en-US" sz="2800" kern="0" dirty="0">
                  <a:latin typeface="+mn-lt"/>
                </a:rPr>
                <a:t>          </a:t>
              </a:r>
              <a:endParaRPr lang="zh-CN" altLang="en-US" sz="2400" b="1" kern="0" dirty="0">
                <a:latin typeface="宋体" pitchFamily="2" charset="-122"/>
                <a:ea typeface="宋体" pitchFamily="2" charset="-122"/>
              </a:endParaRPr>
            </a:p>
            <a:p>
              <a:pPr eaLnBrk="0" hangingPunct="0">
                <a:lnSpc>
                  <a:spcPct val="150000"/>
                </a:lnSpc>
                <a:spcBef>
                  <a:spcPts val="0"/>
                </a:spcBef>
                <a:buClr>
                  <a:schemeClr val="tx2"/>
                </a:buClr>
                <a:defRPr/>
              </a:pPr>
              <a:r>
                <a:rPr lang="zh-CN" altLang="en-US" sz="2400" b="1" kern="0" dirty="0">
                  <a:latin typeface="宋体" pitchFamily="2" charset="-122"/>
                  <a:ea typeface="宋体" pitchFamily="2" charset="-122"/>
                </a:rPr>
                <a:t>	目标：	求   ，使 </a:t>
              </a: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4302786"/>
                </p:ext>
              </p:extLst>
            </p:nvPr>
          </p:nvGraphicFramePr>
          <p:xfrm>
            <a:off x="3409822" y="5517232"/>
            <a:ext cx="4572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92" name="Equation" r:id="rId17" imgW="228501" imgH="203112" progId="Equation.DSMT4">
                    <p:embed/>
                  </p:oleObj>
                </mc:Choice>
                <mc:Fallback>
                  <p:oleObj name="Equation" r:id="rId17" imgW="228501" imgH="203112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822" y="5517232"/>
                          <a:ext cx="4572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8191951"/>
                </p:ext>
              </p:extLst>
            </p:nvPr>
          </p:nvGraphicFramePr>
          <p:xfrm>
            <a:off x="4556150" y="5445001"/>
            <a:ext cx="2824162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093" name="Equation" r:id="rId19" imgW="1307880" imgH="304560" progId="Equation.DSMT4">
                    <p:embed/>
                  </p:oleObj>
                </mc:Choice>
                <mc:Fallback>
                  <p:oleObj name="Equation" r:id="rId19" imgW="1307880" imgH="30456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6150" y="5445001"/>
                          <a:ext cx="2824162" cy="649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0" y="152401"/>
            <a:ext cx="10776520" cy="563563"/>
          </a:xfrm>
        </p:spPr>
        <p:txBody>
          <a:bodyPr/>
          <a:lstStyle/>
          <a:p>
            <a:r>
              <a:rPr lang="en-US" altLang="zh-CN" sz="2800" dirty="0" smtClean="0"/>
              <a:t>6.1 </a:t>
            </a:r>
            <a:r>
              <a:rPr lang="zh-CN" altLang="en-US" sz="2800" dirty="0"/>
              <a:t>基于类别可分离性判据</a:t>
            </a:r>
            <a:r>
              <a:rPr lang="en-US" altLang="zh-CN" sz="2800" i="1" dirty="0">
                <a:latin typeface="Bahnschrift Condensed" panose="020B0502040204020203" pitchFamily="34" charset="0"/>
              </a:rPr>
              <a:t>(Two-Class </a:t>
            </a:r>
            <a:r>
              <a:rPr lang="en-US" altLang="zh-CN" sz="2800" i="1" dirty="0" err="1">
                <a:latin typeface="Bahnschrift Condensed" panose="020B0502040204020203" pitchFamily="34" charset="0"/>
              </a:rPr>
              <a:t>Separability</a:t>
            </a:r>
            <a:r>
              <a:rPr lang="en-US" altLang="zh-CN" sz="2800" i="1" dirty="0">
                <a:latin typeface="Bahnschrift Condensed" panose="020B0502040204020203" pitchFamily="34" charset="0"/>
              </a:rPr>
              <a:t> Measures) </a:t>
            </a:r>
            <a:r>
              <a:rPr lang="zh-CN" altLang="en-US" sz="2800" dirty="0" smtClean="0"/>
              <a:t>的特征提取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41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4" name="Rectangle 2"/>
          <p:cNvSpPr>
            <a:spLocks noChangeArrowheads="1"/>
          </p:cNvSpPr>
          <p:nvPr/>
        </p:nvSpPr>
        <p:spPr bwMode="auto">
          <a:xfrm>
            <a:off x="2347914" y="800101"/>
            <a:ext cx="4969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     </a:t>
            </a:r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28838" y="827088"/>
            <a:ext cx="6494462" cy="1039812"/>
            <a:chOff x="381" y="188"/>
            <a:chExt cx="4091" cy="655"/>
          </a:xfrm>
          <a:solidFill>
            <a:schemeClr val="bg1"/>
          </a:solidFill>
        </p:grpSpPr>
        <p:sp>
          <p:nvSpPr>
            <p:cNvPr id="56400" name="Rectangle 4"/>
            <p:cNvSpPr>
              <a:spLocks noChangeArrowheads="1"/>
            </p:cNvSpPr>
            <p:nvPr/>
          </p:nvSpPr>
          <p:spPr bwMode="auto">
            <a:xfrm>
              <a:off x="381" y="188"/>
              <a:ext cx="969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在变换域中</a:t>
              </a:r>
              <a:endParaRPr lang="zh-CN" altLang="en-US" sz="2400" b="1" dirty="0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88" y="225"/>
              <a:ext cx="133" cy="221"/>
              <a:chOff x="1388" y="225"/>
              <a:chExt cx="133" cy="221"/>
            </a:xfrm>
            <a:grpFill/>
          </p:grpSpPr>
          <p:sp>
            <p:nvSpPr>
              <p:cNvPr id="56436" name="Rectangle 6"/>
              <p:cNvSpPr>
                <a:spLocks noChangeArrowheads="1"/>
              </p:cNvSpPr>
              <p:nvPr/>
            </p:nvSpPr>
            <p:spPr bwMode="auto">
              <a:xfrm>
                <a:off x="1388" y="225"/>
                <a:ext cx="84" cy="2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 dirty="0"/>
                  <a:t>J</a:t>
                </a:r>
                <a:endParaRPr lang="en-US" altLang="zh-CN" dirty="0"/>
              </a:p>
            </p:txBody>
          </p:sp>
          <p:sp>
            <p:nvSpPr>
              <p:cNvPr id="56437" name="Rectangle 7"/>
              <p:cNvSpPr>
                <a:spLocks noChangeArrowheads="1"/>
              </p:cNvSpPr>
              <p:nvPr/>
            </p:nvSpPr>
            <p:spPr bwMode="auto">
              <a:xfrm>
                <a:off x="1467" y="330"/>
                <a:ext cx="54" cy="11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dirty="0"/>
                  <a:t>2</a:t>
                </a:r>
                <a:endParaRPr lang="en-US" altLang="zh-CN" dirty="0"/>
              </a:p>
            </p:txBody>
          </p:sp>
        </p:grpSp>
        <p:sp>
          <p:nvSpPr>
            <p:cNvPr id="56402" name="Rectangle 8"/>
            <p:cNvSpPr>
              <a:spLocks noChangeArrowheads="1"/>
            </p:cNvSpPr>
            <p:nvPr/>
          </p:nvSpPr>
          <p:spPr bwMode="auto">
            <a:xfrm>
              <a:off x="1534" y="188"/>
              <a:ext cx="194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为</a:t>
              </a:r>
              <a:endParaRPr lang="zh-CN" altLang="en-US" sz="2400" b="1" dirty="0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134" y="436"/>
              <a:ext cx="3338" cy="407"/>
              <a:chOff x="1134" y="436"/>
              <a:chExt cx="3338" cy="407"/>
            </a:xfrm>
            <a:grpFill/>
          </p:grpSpPr>
          <p:sp>
            <p:nvSpPr>
              <p:cNvPr id="56404" name="Rectangle 10"/>
              <p:cNvSpPr>
                <a:spLocks noChangeArrowheads="1"/>
              </p:cNvSpPr>
              <p:nvPr/>
            </p:nvSpPr>
            <p:spPr bwMode="auto">
              <a:xfrm>
                <a:off x="1928" y="43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05" name="Rectangle 11"/>
              <p:cNvSpPr>
                <a:spLocks noChangeArrowheads="1"/>
              </p:cNvSpPr>
              <p:nvPr/>
            </p:nvSpPr>
            <p:spPr bwMode="auto">
              <a:xfrm>
                <a:off x="2593" y="43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06" name="Rectangle 12"/>
              <p:cNvSpPr>
                <a:spLocks noChangeArrowheads="1"/>
              </p:cNvSpPr>
              <p:nvPr/>
            </p:nvSpPr>
            <p:spPr bwMode="auto">
              <a:xfrm>
                <a:off x="2964" y="43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07" name="Rectangle 13"/>
              <p:cNvSpPr>
                <a:spLocks noChangeArrowheads="1"/>
              </p:cNvSpPr>
              <p:nvPr/>
            </p:nvSpPr>
            <p:spPr bwMode="auto">
              <a:xfrm>
                <a:off x="4472" y="43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08" name="Rectangle 14"/>
              <p:cNvSpPr>
                <a:spLocks noChangeArrowheads="1"/>
              </p:cNvSpPr>
              <p:nvPr/>
            </p:nvSpPr>
            <p:spPr bwMode="auto">
              <a:xfrm>
                <a:off x="4413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09" name="Rectangle 15"/>
              <p:cNvSpPr>
                <a:spLocks noChangeArrowheads="1"/>
              </p:cNvSpPr>
              <p:nvPr/>
            </p:nvSpPr>
            <p:spPr bwMode="auto">
              <a:xfrm>
                <a:off x="3808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10" name="Rectangle 16"/>
              <p:cNvSpPr>
                <a:spLocks noChangeArrowheads="1"/>
              </p:cNvSpPr>
              <p:nvPr/>
            </p:nvSpPr>
            <p:spPr bwMode="auto">
              <a:xfrm>
                <a:off x="3629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11" name="Rectangle 17"/>
              <p:cNvSpPr>
                <a:spLocks noChangeArrowheads="1"/>
              </p:cNvSpPr>
              <p:nvPr/>
            </p:nvSpPr>
            <p:spPr bwMode="auto">
              <a:xfrm>
                <a:off x="3002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12" name="Rectangle 18"/>
              <p:cNvSpPr>
                <a:spLocks noChangeArrowheads="1"/>
              </p:cNvSpPr>
              <p:nvPr/>
            </p:nvSpPr>
            <p:spPr bwMode="auto">
              <a:xfrm>
                <a:off x="2800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13" name="Rectangle 22"/>
              <p:cNvSpPr>
                <a:spLocks noChangeArrowheads="1"/>
              </p:cNvSpPr>
              <p:nvPr/>
            </p:nvSpPr>
            <p:spPr bwMode="auto">
              <a:xfrm>
                <a:off x="1533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14" name="Rectangle 25"/>
              <p:cNvSpPr>
                <a:spLocks noChangeArrowheads="1"/>
              </p:cNvSpPr>
              <p:nvPr/>
            </p:nvSpPr>
            <p:spPr bwMode="auto">
              <a:xfrm>
                <a:off x="3747" y="554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15" name="Rectangle 26"/>
              <p:cNvSpPr>
                <a:spLocks noChangeArrowheads="1"/>
              </p:cNvSpPr>
              <p:nvPr/>
            </p:nvSpPr>
            <p:spPr bwMode="auto">
              <a:xfrm>
                <a:off x="3216" y="554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16" name="Rectangle 27"/>
              <p:cNvSpPr>
                <a:spLocks noChangeArrowheads="1"/>
              </p:cNvSpPr>
              <p:nvPr/>
            </p:nvSpPr>
            <p:spPr bwMode="auto">
              <a:xfrm>
                <a:off x="2514" y="554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17" name="Rectangle 28"/>
              <p:cNvSpPr>
                <a:spLocks noChangeArrowheads="1"/>
              </p:cNvSpPr>
              <p:nvPr/>
            </p:nvSpPr>
            <p:spPr bwMode="auto">
              <a:xfrm>
                <a:off x="2346" y="554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18" name="Rectangle 29"/>
              <p:cNvSpPr>
                <a:spLocks noChangeArrowheads="1"/>
              </p:cNvSpPr>
              <p:nvPr/>
            </p:nvSpPr>
            <p:spPr bwMode="auto">
              <a:xfrm>
                <a:off x="2129" y="554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19" name="Rectangle 30"/>
              <p:cNvSpPr>
                <a:spLocks noChangeArrowheads="1"/>
              </p:cNvSpPr>
              <p:nvPr/>
            </p:nvSpPr>
            <p:spPr bwMode="auto">
              <a:xfrm>
                <a:off x="1261" y="542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20" name="Rectangle 31"/>
              <p:cNvSpPr>
                <a:spLocks noChangeArrowheads="1"/>
              </p:cNvSpPr>
              <p:nvPr/>
            </p:nvSpPr>
            <p:spPr bwMode="auto">
              <a:xfrm>
                <a:off x="1214" y="669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21" name="Rectangle 32"/>
              <p:cNvSpPr>
                <a:spLocks noChangeArrowheads="1"/>
              </p:cNvSpPr>
              <p:nvPr/>
            </p:nvSpPr>
            <p:spPr bwMode="auto">
              <a:xfrm>
                <a:off x="4249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22" name="Rectangle 33"/>
              <p:cNvSpPr>
                <a:spLocks noChangeArrowheads="1"/>
              </p:cNvSpPr>
              <p:nvPr/>
            </p:nvSpPr>
            <p:spPr bwMode="auto">
              <a:xfrm>
                <a:off x="4097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23" name="Rectangle 35"/>
              <p:cNvSpPr>
                <a:spLocks noChangeArrowheads="1"/>
              </p:cNvSpPr>
              <p:nvPr/>
            </p:nvSpPr>
            <p:spPr bwMode="auto">
              <a:xfrm>
                <a:off x="3465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24" name="Rectangle 36"/>
              <p:cNvSpPr>
                <a:spLocks noChangeArrowheads="1"/>
              </p:cNvSpPr>
              <p:nvPr/>
            </p:nvSpPr>
            <p:spPr bwMode="auto">
              <a:xfrm>
                <a:off x="3291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25" name="Rectangle 37"/>
              <p:cNvSpPr>
                <a:spLocks noChangeArrowheads="1"/>
              </p:cNvSpPr>
              <p:nvPr/>
            </p:nvSpPr>
            <p:spPr bwMode="auto">
              <a:xfrm>
                <a:off x="3045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26" name="Rectangle 38"/>
              <p:cNvSpPr>
                <a:spLocks noChangeArrowheads="1"/>
              </p:cNvSpPr>
              <p:nvPr/>
            </p:nvSpPr>
            <p:spPr bwMode="auto">
              <a:xfrm>
                <a:off x="2413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27" name="Rectangle 39"/>
              <p:cNvSpPr>
                <a:spLocks noChangeArrowheads="1"/>
              </p:cNvSpPr>
              <p:nvPr/>
            </p:nvSpPr>
            <p:spPr bwMode="auto">
              <a:xfrm>
                <a:off x="2028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28" name="Rectangle 40"/>
              <p:cNvSpPr>
                <a:spLocks noChangeArrowheads="1"/>
              </p:cNvSpPr>
              <p:nvPr/>
            </p:nvSpPr>
            <p:spPr bwMode="auto">
              <a:xfrm>
                <a:off x="1369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29" name="Rectangle 41"/>
              <p:cNvSpPr>
                <a:spLocks noChangeArrowheads="1"/>
              </p:cNvSpPr>
              <p:nvPr/>
            </p:nvSpPr>
            <p:spPr bwMode="auto">
              <a:xfrm>
                <a:off x="1134" y="566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30" name="Rectangle 42"/>
              <p:cNvSpPr>
                <a:spLocks noChangeArrowheads="1"/>
              </p:cNvSpPr>
              <p:nvPr/>
            </p:nvSpPr>
            <p:spPr bwMode="auto">
              <a:xfrm>
                <a:off x="4193" y="669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31" name="Rectangle 44"/>
              <p:cNvSpPr>
                <a:spLocks noChangeArrowheads="1"/>
              </p:cNvSpPr>
              <p:nvPr/>
            </p:nvSpPr>
            <p:spPr bwMode="auto">
              <a:xfrm>
                <a:off x="2508" y="669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32" name="Rectangle 45"/>
              <p:cNvSpPr>
                <a:spLocks noChangeArrowheads="1"/>
              </p:cNvSpPr>
              <p:nvPr/>
            </p:nvSpPr>
            <p:spPr bwMode="auto">
              <a:xfrm>
                <a:off x="2112" y="669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33" name="Rectangle 46"/>
              <p:cNvSpPr>
                <a:spLocks noChangeArrowheads="1"/>
              </p:cNvSpPr>
              <p:nvPr/>
            </p:nvSpPr>
            <p:spPr bwMode="auto">
              <a:xfrm>
                <a:off x="3694" y="543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34" name="Rectangle 47"/>
              <p:cNvSpPr>
                <a:spLocks noChangeArrowheads="1"/>
              </p:cNvSpPr>
              <p:nvPr/>
            </p:nvSpPr>
            <p:spPr bwMode="auto">
              <a:xfrm>
                <a:off x="2293" y="543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  <p:sp>
            <p:nvSpPr>
              <p:cNvPr id="56435" name="Rectangle 48"/>
              <p:cNvSpPr>
                <a:spLocks noChangeArrowheads="1"/>
              </p:cNvSpPr>
              <p:nvPr/>
            </p:nvSpPr>
            <p:spPr bwMode="auto">
              <a:xfrm>
                <a:off x="2667" y="547"/>
                <a:ext cx="0" cy="17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/>
              </a:p>
            </p:txBody>
          </p:sp>
        </p:grp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908176" y="1857376"/>
            <a:ext cx="8670925" cy="1585913"/>
            <a:chOff x="144" y="886"/>
            <a:chExt cx="5462" cy="1023"/>
          </a:xfrm>
        </p:grpSpPr>
        <p:sp>
          <p:nvSpPr>
            <p:cNvPr id="56382" name="Rectangle 51"/>
            <p:cNvSpPr>
              <a:spLocks noChangeArrowheads="1"/>
            </p:cNvSpPr>
            <p:nvPr/>
          </p:nvSpPr>
          <p:spPr bwMode="auto">
            <a:xfrm>
              <a:off x="172" y="886"/>
              <a:ext cx="5194" cy="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由线性代数可知，对矩阵作相似变换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(similar transform)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其迹不变，一个方阵的迹等于它的所有特征值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(Eigenvalues)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之和。设     为正交阵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(Orthogonal matrix)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，用     对对称阵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(Symmetric matrix)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作相似变换使其成为对角阵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(Diagonal matrix)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383" name="Rectangle 52"/>
            <p:cNvSpPr>
              <a:spLocks noChangeArrowheads="1"/>
            </p:cNvSpPr>
            <p:nvPr/>
          </p:nvSpPr>
          <p:spPr bwMode="auto">
            <a:xfrm>
              <a:off x="144" y="1236"/>
              <a:ext cx="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en-US" sz="2400" b="1"/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2827" y="1265"/>
              <a:ext cx="122" cy="283"/>
              <a:chOff x="2827" y="1265"/>
              <a:chExt cx="122" cy="283"/>
            </a:xfrm>
          </p:grpSpPr>
          <p:sp>
            <p:nvSpPr>
              <p:cNvPr id="56398" name="Rectangle 54"/>
              <p:cNvSpPr>
                <a:spLocks noChangeArrowheads="1"/>
              </p:cNvSpPr>
              <p:nvPr/>
            </p:nvSpPr>
            <p:spPr bwMode="auto">
              <a:xfrm>
                <a:off x="2827" y="1265"/>
                <a:ext cx="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b="1"/>
              </a:p>
            </p:txBody>
          </p:sp>
          <p:sp>
            <p:nvSpPr>
              <p:cNvPr id="56399" name="Rectangle 55"/>
              <p:cNvSpPr>
                <a:spLocks noChangeArrowheads="1"/>
              </p:cNvSpPr>
              <p:nvPr/>
            </p:nvSpPr>
            <p:spPr bwMode="auto">
              <a:xfrm>
                <a:off x="2949" y="1369"/>
                <a:ext cx="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b="1"/>
              </a:p>
            </p:txBody>
          </p:sp>
        </p:grpSp>
        <p:sp>
          <p:nvSpPr>
            <p:cNvPr id="56385" name="Rectangle 56"/>
            <p:cNvSpPr>
              <a:spLocks noChangeArrowheads="1"/>
            </p:cNvSpPr>
            <p:nvPr/>
          </p:nvSpPr>
          <p:spPr bwMode="auto">
            <a:xfrm>
              <a:off x="3097" y="1209"/>
              <a:ext cx="175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 sz="2400" b="1"/>
            </a:p>
          </p:txBody>
        </p:sp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1046" y="1626"/>
              <a:ext cx="122" cy="283"/>
              <a:chOff x="1046" y="1626"/>
              <a:chExt cx="122" cy="283"/>
            </a:xfrm>
          </p:grpSpPr>
          <p:sp>
            <p:nvSpPr>
              <p:cNvPr id="56396" name="Rectangle 59"/>
              <p:cNvSpPr>
                <a:spLocks noChangeArrowheads="1"/>
              </p:cNvSpPr>
              <p:nvPr/>
            </p:nvSpPr>
            <p:spPr bwMode="auto">
              <a:xfrm>
                <a:off x="1046" y="1626"/>
                <a:ext cx="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b="1"/>
              </a:p>
            </p:txBody>
          </p:sp>
          <p:sp>
            <p:nvSpPr>
              <p:cNvPr id="56397" name="Rectangle 60"/>
              <p:cNvSpPr>
                <a:spLocks noChangeArrowheads="1"/>
              </p:cNvSpPr>
              <p:nvPr/>
            </p:nvSpPr>
            <p:spPr bwMode="auto">
              <a:xfrm>
                <a:off x="1168" y="1730"/>
                <a:ext cx="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b="1"/>
              </a:p>
            </p:txBody>
          </p:sp>
        </p:grpSp>
        <p:sp>
          <p:nvSpPr>
            <p:cNvPr id="56387" name="Rectangle 61"/>
            <p:cNvSpPr>
              <a:spLocks noChangeArrowheads="1"/>
            </p:cNvSpPr>
            <p:nvPr/>
          </p:nvSpPr>
          <p:spPr bwMode="auto">
            <a:xfrm>
              <a:off x="4492" y="1209"/>
              <a:ext cx="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en-US" sz="2400" b="1"/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2239" y="1599"/>
              <a:ext cx="376" cy="306"/>
              <a:chOff x="2239" y="1599"/>
              <a:chExt cx="376" cy="306"/>
            </a:xfrm>
          </p:grpSpPr>
          <p:sp>
            <p:nvSpPr>
              <p:cNvPr id="56391" name="Rectangle 63"/>
              <p:cNvSpPr>
                <a:spLocks noChangeArrowheads="1"/>
              </p:cNvSpPr>
              <p:nvPr/>
            </p:nvSpPr>
            <p:spPr bwMode="auto">
              <a:xfrm>
                <a:off x="2239" y="1622"/>
                <a:ext cx="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b="1"/>
              </a:p>
            </p:txBody>
          </p:sp>
          <p:sp>
            <p:nvSpPr>
              <p:cNvPr id="56392" name="Rectangle 64"/>
              <p:cNvSpPr>
                <a:spLocks noChangeArrowheads="1"/>
              </p:cNvSpPr>
              <p:nvPr/>
            </p:nvSpPr>
            <p:spPr bwMode="auto">
              <a:xfrm>
                <a:off x="2523" y="1622"/>
                <a:ext cx="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b="1"/>
              </a:p>
            </p:txBody>
          </p:sp>
          <p:sp>
            <p:nvSpPr>
              <p:cNvPr id="56393" name="Rectangle 65"/>
              <p:cNvSpPr>
                <a:spLocks noChangeArrowheads="1"/>
              </p:cNvSpPr>
              <p:nvPr/>
            </p:nvSpPr>
            <p:spPr bwMode="auto">
              <a:xfrm>
                <a:off x="2318" y="1726"/>
                <a:ext cx="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b="1"/>
              </a:p>
            </p:txBody>
          </p:sp>
          <p:sp>
            <p:nvSpPr>
              <p:cNvPr id="56394" name="Rectangle 66"/>
              <p:cNvSpPr>
                <a:spLocks noChangeArrowheads="1"/>
              </p:cNvSpPr>
              <p:nvPr/>
            </p:nvSpPr>
            <p:spPr bwMode="auto">
              <a:xfrm>
                <a:off x="2615" y="1726"/>
                <a:ext cx="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b="1"/>
              </a:p>
            </p:txBody>
          </p:sp>
          <p:sp>
            <p:nvSpPr>
              <p:cNvPr id="56395" name="Rectangle 68"/>
              <p:cNvSpPr>
                <a:spLocks noChangeArrowheads="1"/>
              </p:cNvSpPr>
              <p:nvPr/>
            </p:nvSpPr>
            <p:spPr bwMode="auto">
              <a:xfrm>
                <a:off x="2471" y="1599"/>
                <a:ext cx="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b="1"/>
              </a:p>
            </p:txBody>
          </p:sp>
        </p:grpSp>
        <p:sp>
          <p:nvSpPr>
            <p:cNvPr id="56389" name="Rectangle 69"/>
            <p:cNvSpPr>
              <a:spLocks noChangeArrowheads="1"/>
            </p:cNvSpPr>
            <p:nvPr/>
          </p:nvSpPr>
          <p:spPr bwMode="auto">
            <a:xfrm>
              <a:off x="712" y="1577"/>
              <a:ext cx="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56390" name="Rectangle 70"/>
            <p:cNvSpPr>
              <a:spLocks noChangeArrowheads="1"/>
            </p:cNvSpPr>
            <p:nvPr/>
          </p:nvSpPr>
          <p:spPr bwMode="auto">
            <a:xfrm>
              <a:off x="5606" y="1569"/>
              <a:ext cx="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b="1"/>
            </a:p>
          </p:txBody>
        </p:sp>
      </p:grpSp>
      <p:sp>
        <p:nvSpPr>
          <p:cNvPr id="56337" name="Rectangle 119"/>
          <p:cNvSpPr>
            <a:spLocks noChangeArrowheads="1"/>
          </p:cNvSpPr>
          <p:nvPr/>
        </p:nvSpPr>
        <p:spPr bwMode="auto">
          <a:xfrm>
            <a:off x="2347914" y="5780089"/>
            <a:ext cx="39754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    </a:t>
            </a:r>
            <a:endParaRPr lang="zh-CN" altLang="en-US"/>
          </a:p>
        </p:txBody>
      </p:sp>
      <p:graphicFrame>
        <p:nvGraphicFramePr>
          <p:cNvPr id="5551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262653"/>
              </p:ext>
            </p:extLst>
          </p:nvPr>
        </p:nvGraphicFramePr>
        <p:xfrm>
          <a:off x="2078039" y="3429001"/>
          <a:ext cx="83915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2" name="Equation" r:id="rId4" imgW="4457520" imgH="939600" progId="Equation.DSMT4">
                  <p:embed/>
                </p:oleObj>
              </mc:Choice>
              <mc:Fallback>
                <p:oleObj name="Equation" r:id="rId4" imgW="44575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9" y="3429001"/>
                        <a:ext cx="8391525" cy="177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1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512040"/>
              </p:ext>
            </p:extLst>
          </p:nvPr>
        </p:nvGraphicFramePr>
        <p:xfrm>
          <a:off x="3421064" y="5877273"/>
          <a:ext cx="5267225" cy="80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3" name="Equation" r:id="rId6" imgW="2793960" imgH="431640" progId="Equation.DSMT4">
                  <p:embed/>
                </p:oleObj>
              </mc:Choice>
              <mc:Fallback>
                <p:oleObj name="Equation" r:id="rId6" imgW="2793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4" y="5877273"/>
                        <a:ext cx="5267225" cy="8074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Rectangle 122"/>
          <p:cNvSpPr>
            <a:spLocks noChangeArrowheads="1"/>
          </p:cNvSpPr>
          <p:nvPr/>
        </p:nvSpPr>
        <p:spPr bwMode="auto">
          <a:xfrm>
            <a:off x="1840245" y="160101"/>
            <a:ext cx="46496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矩阵迹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(Matrix Trace)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形式的判据</a:t>
            </a:r>
          </a:p>
        </p:txBody>
      </p:sp>
      <p:graphicFrame>
        <p:nvGraphicFramePr>
          <p:cNvPr id="56324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93651"/>
              </p:ext>
            </p:extLst>
          </p:nvPr>
        </p:nvGraphicFramePr>
        <p:xfrm>
          <a:off x="2927648" y="1189889"/>
          <a:ext cx="5452765" cy="60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4" name="Equation" r:id="rId8" imgW="3187440" imgH="355320" progId="Equation.DSMT4">
                  <p:embed/>
                </p:oleObj>
              </mc:Choice>
              <mc:Fallback>
                <p:oleObj name="Equation" r:id="rId8" imgW="3187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1189889"/>
                        <a:ext cx="5452765" cy="60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007201"/>
              </p:ext>
            </p:extLst>
          </p:nvPr>
        </p:nvGraphicFramePr>
        <p:xfrm>
          <a:off x="8033061" y="2249467"/>
          <a:ext cx="333703" cy="39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5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3061" y="2249467"/>
                        <a:ext cx="333703" cy="399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929140"/>
              </p:ext>
            </p:extLst>
          </p:nvPr>
        </p:nvGraphicFramePr>
        <p:xfrm>
          <a:off x="4660850" y="2639627"/>
          <a:ext cx="305490" cy="366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6"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850" y="2639627"/>
                        <a:ext cx="305490" cy="366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8607"/>
              </p:ext>
            </p:extLst>
          </p:nvPr>
        </p:nvGraphicFramePr>
        <p:xfrm>
          <a:off x="8200549" y="2623939"/>
          <a:ext cx="627987" cy="397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7"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0549" y="2623939"/>
                        <a:ext cx="627987" cy="397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132"/>
          <p:cNvGrpSpPr>
            <a:grpSpLocks/>
          </p:cNvGrpSpPr>
          <p:nvPr/>
        </p:nvGrpSpPr>
        <p:grpSpPr bwMode="auto">
          <a:xfrm>
            <a:off x="1666875" y="5085183"/>
            <a:ext cx="8769350" cy="964323"/>
            <a:chOff x="374650" y="3870756"/>
            <a:chExt cx="8769351" cy="964937"/>
          </a:xfrm>
        </p:grpSpPr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374650" y="3929064"/>
              <a:ext cx="8769351" cy="906629"/>
              <a:chOff x="176" y="2350"/>
              <a:chExt cx="5524" cy="1591"/>
            </a:xfrm>
          </p:grpSpPr>
          <p:sp>
            <p:nvSpPr>
              <p:cNvPr id="56343" name="Rectangle 72"/>
              <p:cNvSpPr>
                <a:spLocks noChangeArrowheads="1"/>
              </p:cNvSpPr>
              <p:nvPr/>
            </p:nvSpPr>
            <p:spPr bwMode="auto">
              <a:xfrm>
                <a:off x="300" y="2350"/>
                <a:ext cx="5400" cy="1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其中，</a:t>
                </a:r>
                <a:r>
                  <a:rPr lang="en-US" altLang="zh-CN" sz="2000" b="1" dirty="0">
                    <a:latin typeface="Symbol" pitchFamily="18" charset="2"/>
                  </a:rPr>
                  <a:t>l</a:t>
                </a:r>
                <a:r>
                  <a:rPr lang="en-US" altLang="zh-CN" sz="2000" b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altLang="zh-CN" sz="2000" b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=1,2,…D)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为      的特征值，  的列矢量</a:t>
                </a: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Column vector</a:t>
                </a: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)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   为</a:t>
                </a:r>
                <a:endParaRPr lang="zh-CN" altLang="en-US" sz="2000" b="1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      相应于</a:t>
                </a:r>
                <a:r>
                  <a:rPr lang="en-US" altLang="zh-CN" sz="2000" b="1" dirty="0" err="1">
                    <a:latin typeface="Symbol" pitchFamily="18" charset="2"/>
                  </a:rPr>
                  <a:t>l</a:t>
                </a:r>
                <a:r>
                  <a:rPr lang="en-US" altLang="zh-CN" sz="2000" b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的特征矢量</a:t>
                </a: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</a:t>
                </a:r>
                <a:r>
                  <a:rPr lang="en-US" altLang="zh-CN" sz="2000" b="1" dirty="0">
                    <a:latin typeface="楷体_GB2312" pitchFamily="49" charset="-122"/>
                    <a:ea typeface="楷体_GB2312" pitchFamily="49" charset="-122"/>
                  </a:rPr>
                  <a:t>)</a:t>
                </a:r>
                <a:r>
                  <a:rPr lang="zh-CN" altLang="en-US" sz="2000" b="1" dirty="0">
                    <a:latin typeface="楷体_GB2312" pitchFamily="49" charset="-122"/>
                    <a:ea typeface="楷体_GB2312" pitchFamily="49" charset="-122"/>
                  </a:rPr>
                  <a:t>。由上式可得。</a:t>
                </a:r>
                <a:endParaRPr lang="zh-CN" altLang="en-US" sz="1600" b="1" dirty="0"/>
              </a:p>
            </p:txBody>
          </p:sp>
          <p:sp>
            <p:nvSpPr>
              <p:cNvPr id="56344" name="Rectangle 73"/>
              <p:cNvSpPr>
                <a:spLocks noChangeArrowheads="1"/>
              </p:cNvSpPr>
              <p:nvPr/>
            </p:nvSpPr>
            <p:spPr bwMode="auto">
              <a:xfrm>
                <a:off x="627" y="2942"/>
                <a:ext cx="0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altLang="zh-CN" b="1"/>
              </a:p>
            </p:txBody>
          </p:sp>
          <p:grpSp>
            <p:nvGrpSpPr>
              <p:cNvPr id="11" name="Group 74"/>
              <p:cNvGrpSpPr>
                <a:grpSpLocks/>
              </p:cNvGrpSpPr>
              <p:nvPr/>
            </p:nvGrpSpPr>
            <p:grpSpPr bwMode="auto">
              <a:xfrm>
                <a:off x="707" y="2981"/>
                <a:ext cx="106" cy="610"/>
                <a:chOff x="707" y="2981"/>
                <a:chExt cx="106" cy="610"/>
              </a:xfrm>
            </p:grpSpPr>
            <p:sp>
              <p:nvSpPr>
                <p:cNvPr id="56380" name="Rectangle 75"/>
                <p:cNvSpPr>
                  <a:spLocks noChangeArrowheads="1"/>
                </p:cNvSpPr>
                <p:nvPr/>
              </p:nvSpPr>
              <p:spPr bwMode="auto">
                <a:xfrm>
                  <a:off x="707" y="2981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81" name="Rectangle 76"/>
                <p:cNvSpPr>
                  <a:spLocks noChangeArrowheads="1"/>
                </p:cNvSpPr>
                <p:nvPr/>
              </p:nvSpPr>
              <p:spPr bwMode="auto">
                <a:xfrm>
                  <a:off x="813" y="3105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</p:grpSp>
          <p:grpSp>
            <p:nvGrpSpPr>
              <p:cNvPr id="12" name="Group 77"/>
              <p:cNvGrpSpPr>
                <a:grpSpLocks/>
              </p:cNvGrpSpPr>
              <p:nvPr/>
            </p:nvGrpSpPr>
            <p:grpSpPr bwMode="auto">
              <a:xfrm>
                <a:off x="900" y="2929"/>
                <a:ext cx="819" cy="559"/>
                <a:chOff x="900" y="2929"/>
                <a:chExt cx="819" cy="559"/>
              </a:xfrm>
            </p:grpSpPr>
            <p:sp>
              <p:nvSpPr>
                <p:cNvPr id="56370" name="Rectangle 78"/>
                <p:cNvSpPr>
                  <a:spLocks noChangeArrowheads="1"/>
                </p:cNvSpPr>
                <p:nvPr/>
              </p:nvSpPr>
              <p:spPr bwMode="auto">
                <a:xfrm>
                  <a:off x="900" y="2929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71" name="Rectangle 79"/>
                <p:cNvSpPr>
                  <a:spLocks noChangeArrowheads="1"/>
                </p:cNvSpPr>
                <p:nvPr/>
              </p:nvSpPr>
              <p:spPr bwMode="auto">
                <a:xfrm>
                  <a:off x="1719" y="2929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72" name="Rectangle 80"/>
                <p:cNvSpPr>
                  <a:spLocks noChangeArrowheads="1"/>
                </p:cNvSpPr>
                <p:nvPr/>
              </p:nvSpPr>
              <p:spPr bwMode="auto">
                <a:xfrm>
                  <a:off x="1625" y="3002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73" name="Rectangle 81"/>
                <p:cNvSpPr>
                  <a:spLocks noChangeArrowheads="1"/>
                </p:cNvSpPr>
                <p:nvPr/>
              </p:nvSpPr>
              <p:spPr bwMode="auto">
                <a:xfrm>
                  <a:off x="946" y="3002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74" name="Rectangle 82"/>
                <p:cNvSpPr>
                  <a:spLocks noChangeArrowheads="1"/>
                </p:cNvSpPr>
                <p:nvPr/>
              </p:nvSpPr>
              <p:spPr bwMode="auto">
                <a:xfrm>
                  <a:off x="1567" y="3002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354" y="3002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273" y="3002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77" name="Rectangle 85"/>
                <p:cNvSpPr>
                  <a:spLocks noChangeArrowheads="1"/>
                </p:cNvSpPr>
                <p:nvPr/>
              </p:nvSpPr>
              <p:spPr bwMode="auto">
                <a:xfrm>
                  <a:off x="1230" y="3002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78" name="Rectangle 86"/>
                <p:cNvSpPr>
                  <a:spLocks noChangeArrowheads="1"/>
                </p:cNvSpPr>
                <p:nvPr/>
              </p:nvSpPr>
              <p:spPr bwMode="auto">
                <a:xfrm>
                  <a:off x="1161" y="3002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79" name="Rectangle 88"/>
                <p:cNvSpPr>
                  <a:spLocks noChangeArrowheads="1"/>
                </p:cNvSpPr>
                <p:nvPr/>
              </p:nvSpPr>
              <p:spPr bwMode="auto">
                <a:xfrm>
                  <a:off x="1041" y="2983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</p:grpSp>
          <p:sp>
            <p:nvSpPr>
              <p:cNvPr id="56347" name="Rectangle 89"/>
              <p:cNvSpPr>
                <a:spLocks noChangeArrowheads="1"/>
              </p:cNvSpPr>
              <p:nvPr/>
            </p:nvSpPr>
            <p:spPr bwMode="auto">
              <a:xfrm>
                <a:off x="1793" y="2958"/>
                <a:ext cx="0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 b="1"/>
              </a:p>
            </p:txBody>
          </p:sp>
          <p:grpSp>
            <p:nvGrpSpPr>
              <p:cNvPr id="13" name="Group 90"/>
              <p:cNvGrpSpPr>
                <a:grpSpLocks/>
              </p:cNvGrpSpPr>
              <p:nvPr/>
            </p:nvGrpSpPr>
            <p:grpSpPr bwMode="auto">
              <a:xfrm>
                <a:off x="2066" y="2961"/>
                <a:ext cx="281" cy="622"/>
                <a:chOff x="2066" y="2961"/>
                <a:chExt cx="281" cy="622"/>
              </a:xfrm>
            </p:grpSpPr>
            <p:sp>
              <p:nvSpPr>
                <p:cNvPr id="56366" name="Rectangle 91"/>
                <p:cNvSpPr>
                  <a:spLocks noChangeArrowheads="1"/>
                </p:cNvSpPr>
                <p:nvPr/>
              </p:nvSpPr>
              <p:spPr bwMode="auto">
                <a:xfrm>
                  <a:off x="2066" y="2993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67" name="Rectangle 92"/>
                <p:cNvSpPr>
                  <a:spLocks noChangeArrowheads="1"/>
                </p:cNvSpPr>
                <p:nvPr/>
              </p:nvSpPr>
              <p:spPr bwMode="auto">
                <a:xfrm>
                  <a:off x="2347" y="2993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68" name="Rectangle 93"/>
                <p:cNvSpPr>
                  <a:spLocks noChangeArrowheads="1"/>
                </p:cNvSpPr>
                <p:nvPr/>
              </p:nvSpPr>
              <p:spPr bwMode="auto">
                <a:xfrm>
                  <a:off x="2138" y="3097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69" name="Rectangle 95"/>
                <p:cNvSpPr>
                  <a:spLocks noChangeArrowheads="1"/>
                </p:cNvSpPr>
                <p:nvPr/>
              </p:nvSpPr>
              <p:spPr bwMode="auto">
                <a:xfrm>
                  <a:off x="2239" y="2961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</p:grpSp>
          <p:grpSp>
            <p:nvGrpSpPr>
              <p:cNvPr id="14" name="Group 98"/>
              <p:cNvGrpSpPr>
                <a:grpSpLocks/>
              </p:cNvGrpSpPr>
              <p:nvPr/>
            </p:nvGrpSpPr>
            <p:grpSpPr bwMode="auto">
              <a:xfrm>
                <a:off x="3734" y="3001"/>
                <a:ext cx="122" cy="590"/>
                <a:chOff x="3734" y="3001"/>
                <a:chExt cx="122" cy="590"/>
              </a:xfrm>
            </p:grpSpPr>
            <p:sp>
              <p:nvSpPr>
                <p:cNvPr id="56364" name="Rectangle 99"/>
                <p:cNvSpPr>
                  <a:spLocks noChangeArrowheads="1"/>
                </p:cNvSpPr>
                <p:nvPr/>
              </p:nvSpPr>
              <p:spPr bwMode="auto">
                <a:xfrm>
                  <a:off x="3734" y="3001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65" name="Rectangle 100"/>
                <p:cNvSpPr>
                  <a:spLocks noChangeArrowheads="1"/>
                </p:cNvSpPr>
                <p:nvPr/>
              </p:nvSpPr>
              <p:spPr bwMode="auto">
                <a:xfrm>
                  <a:off x="3856" y="3105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</p:grpSp>
          <p:grpSp>
            <p:nvGrpSpPr>
              <p:cNvPr id="15" name="Group 102"/>
              <p:cNvGrpSpPr>
                <a:grpSpLocks/>
              </p:cNvGrpSpPr>
              <p:nvPr/>
            </p:nvGrpSpPr>
            <p:grpSpPr bwMode="auto">
              <a:xfrm>
                <a:off x="4895" y="2877"/>
                <a:ext cx="128" cy="715"/>
                <a:chOff x="4895" y="2877"/>
                <a:chExt cx="128" cy="715"/>
              </a:xfrm>
            </p:grpSpPr>
            <p:sp>
              <p:nvSpPr>
                <p:cNvPr id="56361" name="Rectangle 103"/>
                <p:cNvSpPr>
                  <a:spLocks noChangeArrowheads="1"/>
                </p:cNvSpPr>
                <p:nvPr/>
              </p:nvSpPr>
              <p:spPr bwMode="auto">
                <a:xfrm>
                  <a:off x="4959" y="2877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6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895" y="3004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63" name="Rectangle 105"/>
                <p:cNvSpPr>
                  <a:spLocks noChangeArrowheads="1"/>
                </p:cNvSpPr>
                <p:nvPr/>
              </p:nvSpPr>
              <p:spPr bwMode="auto">
                <a:xfrm>
                  <a:off x="5023" y="3106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</p:grpSp>
          <p:sp>
            <p:nvSpPr>
              <p:cNvPr id="56351" name="Rectangle 106"/>
              <p:cNvSpPr>
                <a:spLocks noChangeArrowheads="1"/>
              </p:cNvSpPr>
              <p:nvPr/>
            </p:nvSpPr>
            <p:spPr bwMode="auto">
              <a:xfrm>
                <a:off x="5090" y="2958"/>
                <a:ext cx="0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 b="1"/>
              </a:p>
            </p:txBody>
          </p:sp>
          <p:grpSp>
            <p:nvGrpSpPr>
              <p:cNvPr id="16" name="Group 107"/>
              <p:cNvGrpSpPr>
                <a:grpSpLocks/>
              </p:cNvGrpSpPr>
              <p:nvPr/>
            </p:nvGrpSpPr>
            <p:grpSpPr bwMode="auto">
              <a:xfrm>
                <a:off x="176" y="3310"/>
                <a:ext cx="281" cy="622"/>
                <a:chOff x="176" y="3310"/>
                <a:chExt cx="281" cy="622"/>
              </a:xfrm>
            </p:grpSpPr>
            <p:sp>
              <p:nvSpPr>
                <p:cNvPr id="5635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76" y="3342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57" name="Rectangle 109"/>
                <p:cNvSpPr>
                  <a:spLocks noChangeArrowheads="1"/>
                </p:cNvSpPr>
                <p:nvPr/>
              </p:nvSpPr>
              <p:spPr bwMode="auto">
                <a:xfrm>
                  <a:off x="457" y="3342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58" name="Rectangle 110"/>
                <p:cNvSpPr>
                  <a:spLocks noChangeArrowheads="1"/>
                </p:cNvSpPr>
                <p:nvPr/>
              </p:nvSpPr>
              <p:spPr bwMode="auto">
                <a:xfrm>
                  <a:off x="248" y="3446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59" name="Rectangle 112"/>
                <p:cNvSpPr>
                  <a:spLocks noChangeArrowheads="1"/>
                </p:cNvSpPr>
                <p:nvPr/>
              </p:nvSpPr>
              <p:spPr bwMode="auto">
                <a:xfrm>
                  <a:off x="349" y="3310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60" name="Rectangle 113"/>
                <p:cNvSpPr>
                  <a:spLocks noChangeArrowheads="1"/>
                </p:cNvSpPr>
                <p:nvPr/>
              </p:nvSpPr>
              <p:spPr bwMode="auto">
                <a:xfrm>
                  <a:off x="402" y="3320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</p:grpSp>
          <p:grpSp>
            <p:nvGrpSpPr>
              <p:cNvPr id="17" name="Group 115"/>
              <p:cNvGrpSpPr>
                <a:grpSpLocks/>
              </p:cNvGrpSpPr>
              <p:nvPr/>
            </p:nvGrpSpPr>
            <p:grpSpPr bwMode="auto">
              <a:xfrm>
                <a:off x="1371" y="3331"/>
                <a:ext cx="107" cy="610"/>
                <a:chOff x="1371" y="3331"/>
                <a:chExt cx="107" cy="610"/>
              </a:xfrm>
            </p:grpSpPr>
            <p:sp>
              <p:nvSpPr>
                <p:cNvPr id="56354" name="Rectangle 116"/>
                <p:cNvSpPr>
                  <a:spLocks noChangeArrowheads="1"/>
                </p:cNvSpPr>
                <p:nvPr/>
              </p:nvSpPr>
              <p:spPr bwMode="auto">
                <a:xfrm>
                  <a:off x="1371" y="3331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  <p:sp>
              <p:nvSpPr>
                <p:cNvPr id="5635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478" y="3455"/>
                  <a:ext cx="0" cy="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b="1"/>
                </a:p>
              </p:txBody>
            </p:sp>
          </p:grpSp>
        </p:grpSp>
        <p:graphicFrame>
          <p:nvGraphicFramePr>
            <p:cNvPr id="56330" name="Objec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9478515"/>
                </p:ext>
              </p:extLst>
            </p:nvPr>
          </p:nvGraphicFramePr>
          <p:xfrm>
            <a:off x="4997451" y="3928450"/>
            <a:ext cx="347664" cy="416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68" name="Equation" r:id="rId15" imgW="190440" imgH="228600" progId="Equation.DSMT4">
                    <p:embed/>
                  </p:oleObj>
                </mc:Choice>
                <mc:Fallback>
                  <p:oleObj name="Equation" r:id="rId15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451" y="3928450"/>
                          <a:ext cx="347664" cy="416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1" name="Object 1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2536747"/>
                </p:ext>
              </p:extLst>
            </p:nvPr>
          </p:nvGraphicFramePr>
          <p:xfrm>
            <a:off x="3075951" y="3870756"/>
            <a:ext cx="647704" cy="409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69" name="Equation" r:id="rId16" imgW="380880" imgH="241200" progId="Equation.DSMT4">
                    <p:embed/>
                  </p:oleObj>
                </mc:Choice>
                <mc:Fallback>
                  <p:oleObj name="Equation" r:id="rId16" imgW="380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5951" y="3870756"/>
                          <a:ext cx="647704" cy="4099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2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1694581"/>
                </p:ext>
              </p:extLst>
            </p:nvPr>
          </p:nvGraphicFramePr>
          <p:xfrm>
            <a:off x="8277226" y="3882590"/>
            <a:ext cx="330224" cy="472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70" name="Equation" r:id="rId18" imgW="177480" imgH="253800" progId="Equation.DSMT4">
                    <p:embed/>
                  </p:oleObj>
                </mc:Choice>
                <mc:Fallback>
                  <p:oleObj name="Equation" r:id="rId18" imgW="177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7226" y="3882590"/>
                          <a:ext cx="330224" cy="472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3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695403"/>
                </p:ext>
              </p:extLst>
            </p:nvPr>
          </p:nvGraphicFramePr>
          <p:xfrm>
            <a:off x="646114" y="4316200"/>
            <a:ext cx="662315" cy="419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71" name="Equation" r:id="rId20" imgW="380880" imgH="241200" progId="Equation.DSMT4">
                    <p:embed/>
                  </p:oleObj>
                </mc:Choice>
                <mc:Fallback>
                  <p:oleObj name="Equation" r:id="rId20" imgW="380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114" y="4316200"/>
                          <a:ext cx="662315" cy="419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599" name="Object 12"/>
          <p:cNvGraphicFramePr>
            <a:graphicFrameLocks noChangeAspect="1"/>
          </p:cNvGraphicFramePr>
          <p:nvPr/>
        </p:nvGraphicFramePr>
        <p:xfrm>
          <a:off x="5791200" y="571500"/>
          <a:ext cx="1612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2" name="Equation" r:id="rId21" imgW="990360" imgH="279360" progId="Equation.DSMT4">
                  <p:embed/>
                </p:oleObj>
              </mc:Choice>
              <mc:Fallback>
                <p:oleObj name="Equation" r:id="rId21" imgW="990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71500"/>
                        <a:ext cx="1612900" cy="450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CC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171" name="直接箭头连接符 115"/>
          <p:cNvCxnSpPr>
            <a:cxnSpLocks noChangeShapeType="1"/>
          </p:cNvCxnSpPr>
          <p:nvPr/>
        </p:nvCxnSpPr>
        <p:spPr bwMode="auto">
          <a:xfrm rot="10800000" flipV="1">
            <a:off x="4381501" y="785813"/>
            <a:ext cx="1285875" cy="214312"/>
          </a:xfrm>
          <a:prstGeom prst="straightConnector1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aphicFrame>
        <p:nvGraphicFramePr>
          <p:cNvPr id="49268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66648"/>
              </p:ext>
            </p:extLst>
          </p:nvPr>
        </p:nvGraphicFramePr>
        <p:xfrm>
          <a:off x="9829800" y="1483570"/>
          <a:ext cx="820748" cy="34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3" name="Equation" r:id="rId23" imgW="660240" imgH="241200" progId="Equation.DSMT4">
                  <p:embed/>
                </p:oleObj>
              </mc:Choice>
              <mc:Fallback>
                <p:oleObj name="Equation" r:id="rId23" imgW="66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0" y="1483570"/>
                        <a:ext cx="820748" cy="34819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7A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直接箭头连接符 119"/>
          <p:cNvCxnSpPr>
            <a:cxnSpLocks noChangeShapeType="1"/>
          </p:cNvCxnSpPr>
          <p:nvPr/>
        </p:nvCxnSpPr>
        <p:spPr bwMode="auto">
          <a:xfrm flipH="1">
            <a:off x="8968313" y="1798321"/>
            <a:ext cx="830375" cy="514394"/>
          </a:xfrm>
          <a:prstGeom prst="straightConnector1">
            <a:avLst/>
          </a:prstGeom>
          <a:noFill/>
          <a:ln w="12700" cap="sq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sp>
        <p:nvSpPr>
          <p:cNvPr id="118" name="灯片编号占位符 1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7627938" y="571480"/>
          <a:ext cx="30400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4" name="Equation" r:id="rId25" imgW="1866600" imgH="228600" progId="Equation.DSMT4">
                  <p:embed/>
                </p:oleObj>
              </mc:Choice>
              <mc:Fallback>
                <p:oleObj name="Equation" r:id="rId25" imgW="186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571480"/>
                        <a:ext cx="3040063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CC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直接箭头连接符 121"/>
          <p:cNvCxnSpPr/>
          <p:nvPr/>
        </p:nvCxnSpPr>
        <p:spPr>
          <a:xfrm flipH="1">
            <a:off x="6099172" y="934231"/>
            <a:ext cx="2355853" cy="10652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381225" y="3500438"/>
            <a:ext cx="2973891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相似变换实对称阵可对角化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4" name="直接箭头连接符 123"/>
          <p:cNvCxnSpPr/>
          <p:nvPr/>
        </p:nvCxnSpPr>
        <p:spPr>
          <a:xfrm flipH="1" flipV="1">
            <a:off x="2128838" y="3331859"/>
            <a:ext cx="341312" cy="162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9tgp_health_light">
  <a:themeElements>
    <a:clrScheme name="s2 1">
      <a:dk1>
        <a:srgbClr val="000000"/>
      </a:dk1>
      <a:lt1>
        <a:srgbClr val="FFFFFF"/>
      </a:lt1>
      <a:dk2>
        <a:srgbClr val="5EB2B6"/>
      </a:dk2>
      <a:lt2>
        <a:srgbClr val="DED9CC"/>
      </a:lt2>
      <a:accent1>
        <a:srgbClr val="9FD56D"/>
      </a:accent1>
      <a:accent2>
        <a:srgbClr val="F4BC72"/>
      </a:accent2>
      <a:accent3>
        <a:srgbClr val="FFFFFF"/>
      </a:accent3>
      <a:accent4>
        <a:srgbClr val="000000"/>
      </a:accent4>
      <a:accent5>
        <a:srgbClr val="CDE7BA"/>
      </a:accent5>
      <a:accent6>
        <a:srgbClr val="DDAA67"/>
      </a:accent6>
      <a:hlink>
        <a:srgbClr val="F18FAB"/>
      </a:hlink>
      <a:folHlink>
        <a:srgbClr val="84A3E8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kern="100" dirty="0" smtClean="0">
            <a:ea typeface="宋体"/>
            <a:cs typeface="Times New Roman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5EB2B6"/>
        </a:dk2>
        <a:lt2>
          <a:srgbClr val="DED9CC"/>
        </a:lt2>
        <a:accent1>
          <a:srgbClr val="9FD56D"/>
        </a:accent1>
        <a:accent2>
          <a:srgbClr val="F4BC72"/>
        </a:accent2>
        <a:accent3>
          <a:srgbClr val="FFFFFF"/>
        </a:accent3>
        <a:accent4>
          <a:srgbClr val="000000"/>
        </a:accent4>
        <a:accent5>
          <a:srgbClr val="CDE7BA"/>
        </a:accent5>
        <a:accent6>
          <a:srgbClr val="DDAA67"/>
        </a:accent6>
        <a:hlink>
          <a:srgbClr val="F18FAB"/>
        </a:hlink>
        <a:folHlink>
          <a:srgbClr val="84A3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EA9148"/>
        </a:dk2>
        <a:lt2>
          <a:srgbClr val="DED9CC"/>
        </a:lt2>
        <a:accent1>
          <a:srgbClr val="E878C8"/>
        </a:accent1>
        <a:accent2>
          <a:srgbClr val="7DD7E9"/>
        </a:accent2>
        <a:accent3>
          <a:srgbClr val="FFFFFF"/>
        </a:accent3>
        <a:accent4>
          <a:srgbClr val="000000"/>
        </a:accent4>
        <a:accent5>
          <a:srgbClr val="F2BEE0"/>
        </a:accent5>
        <a:accent6>
          <a:srgbClr val="71C3D3"/>
        </a:accent6>
        <a:hlink>
          <a:srgbClr val="98E8B3"/>
        </a:hlink>
        <a:folHlink>
          <a:srgbClr val="E6C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C889CD"/>
        </a:dk2>
        <a:lt2>
          <a:srgbClr val="DED9CC"/>
        </a:lt2>
        <a:accent1>
          <a:srgbClr val="72AFD8"/>
        </a:accent1>
        <a:accent2>
          <a:srgbClr val="80CAB1"/>
        </a:accent2>
        <a:accent3>
          <a:srgbClr val="FFFFFF"/>
        </a:accent3>
        <a:accent4>
          <a:srgbClr val="000000"/>
        </a:accent4>
        <a:accent5>
          <a:srgbClr val="BCD4E9"/>
        </a:accent5>
        <a:accent6>
          <a:srgbClr val="73B7A0"/>
        </a:accent6>
        <a:hlink>
          <a:srgbClr val="E1995D"/>
        </a:hlink>
        <a:folHlink>
          <a:srgbClr val="E587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589tgp_health_light</Template>
  <TotalTime>42838</TotalTime>
  <Words>3572</Words>
  <Application>Microsoft Office PowerPoint</Application>
  <PresentationFormat>宽屏</PresentationFormat>
  <Paragraphs>473</Paragraphs>
  <Slides>54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54</vt:i4>
      </vt:variant>
    </vt:vector>
  </HeadingPairs>
  <TitlesOfParts>
    <vt:vector size="75" baseType="lpstr">
      <vt:lpstr>Adobe Myungjo Std M</vt:lpstr>
      <vt:lpstr>-apple-system</vt:lpstr>
      <vt:lpstr>方正姚体</vt:lpstr>
      <vt:lpstr>黑体</vt:lpstr>
      <vt:lpstr>楷体_GB2312</vt:lpstr>
      <vt:lpstr>宋体</vt:lpstr>
      <vt:lpstr>Arial</vt:lpstr>
      <vt:lpstr>Bahnschrift Condensed</vt:lpstr>
      <vt:lpstr>Calibri</vt:lpstr>
      <vt:lpstr>Cambria Math</vt:lpstr>
      <vt:lpstr>Symbol</vt:lpstr>
      <vt:lpstr>Tahoma</vt:lpstr>
      <vt:lpstr>Times New Roman</vt:lpstr>
      <vt:lpstr>Verdana</vt:lpstr>
      <vt:lpstr>Wingdings</vt:lpstr>
      <vt:lpstr>589tgp_health_light</vt:lpstr>
      <vt:lpstr>位图图像</vt:lpstr>
      <vt:lpstr>Equation</vt:lpstr>
      <vt:lpstr>Document</vt:lpstr>
      <vt:lpstr>公式</vt:lpstr>
      <vt:lpstr>Visio</vt:lpstr>
      <vt:lpstr>模式识别</vt:lpstr>
      <vt:lpstr>第六章　特征提取(Feature Extraction)</vt:lpstr>
      <vt:lpstr>引言Introduction</vt:lpstr>
      <vt:lpstr>6.1 基于类别可分离性判据(Two-Class Separability Measures) 的特征提取</vt:lpstr>
      <vt:lpstr>6.1 基于类别可分离性判据(Two-Class Separability Measures) 的特征提取</vt:lpstr>
      <vt:lpstr>6.1 基于类别可分离性判据(Two-Class Separability Measures) 的特征提取</vt:lpstr>
      <vt:lpstr>6.1 基于类别可分离性判据(Two-Class Separability Measures) 的特征提取</vt:lpstr>
      <vt:lpstr>6.1 基于类别可分离性判据(Two-Class Separability Measures) 的特征提取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6.1.1 欧氏距离(Euclidean distance)准则下的特征提取</vt:lpstr>
      <vt:lpstr>6.1.1 欧氏距离(Euclidean distance)准则下的特征提取</vt:lpstr>
      <vt:lpstr>矩阵求导(Taking the derivative of the matrix)</vt:lpstr>
      <vt:lpstr>矩阵求导(Taking the derivative of the matrix)</vt:lpstr>
      <vt:lpstr>6.2 主成分分析  Principal Component Analysis</vt:lpstr>
      <vt:lpstr>6.2 主成分分析PCA</vt:lpstr>
      <vt:lpstr>使新的分量y1和y2不相关Uncorrelated(或正交Orthogonal)，两个新的坐标轴方向分别由  和  确定</vt:lpstr>
      <vt:lpstr>Mechanics(过程)</vt:lpstr>
      <vt:lpstr>Mechanics(过程)</vt:lpstr>
      <vt:lpstr>6.2 主成分分析PCA</vt:lpstr>
      <vt:lpstr>6.2 主成分分析PCA</vt:lpstr>
      <vt:lpstr>6.2 主成分分析PCA</vt:lpstr>
      <vt:lpstr>6.3 K-L变换方法Karhunen-Loeve transform</vt:lpstr>
      <vt:lpstr>6.3 K-L变换方法Karhunen-Loeve transform</vt:lpstr>
      <vt:lpstr>6.3 K-L变换方法Karhunen-Loeve transform</vt:lpstr>
      <vt:lpstr>6.3 K-L变换方法Karhunen-Loeve transform</vt:lpstr>
      <vt:lpstr>6.3 K-L变换方法Karhunen-Loeve transform</vt:lpstr>
      <vt:lpstr>6.3 K-L变换方法Karhunen-Loeve transform</vt:lpstr>
      <vt:lpstr>6.3 K-L变换方法Karhunen-Loeve transform</vt:lpstr>
      <vt:lpstr>6.3 K-L变换方法Karhunen-Loeve transform</vt:lpstr>
      <vt:lpstr>6.3 K-L变换方法Karhunen-Loeve transform</vt:lpstr>
      <vt:lpstr>6.3 K-L变换方法Karhunen-Loeve transform</vt:lpstr>
      <vt:lpstr>6.3 K-L变换方法Karhunen-Loeve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实例分析</vt:lpstr>
      <vt:lpstr>6.4 实例分析</vt:lpstr>
      <vt:lpstr>6.4 实例分析</vt:lpstr>
      <vt:lpstr>6.4 实例分析</vt:lpstr>
      <vt:lpstr>6.4 实例分析</vt:lpstr>
      <vt:lpstr>6.4 实例分析</vt:lpstr>
      <vt:lpstr>6.4 实例分析</vt:lpstr>
      <vt:lpstr>6.4 实例分析</vt:lpstr>
      <vt:lpstr>6.4 实例分析</vt:lpstr>
      <vt:lpstr>6.4 实例分析</vt:lpstr>
      <vt:lpstr>ending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Yan-Wu Wang</dc:creator>
  <cp:lastModifiedBy>by6040130@163.com</cp:lastModifiedBy>
  <cp:revision>529</cp:revision>
  <cp:lastPrinted>2021-04-14T03:31:55Z</cp:lastPrinted>
  <dcterms:created xsi:type="dcterms:W3CDTF">2013-04-13T01:42:00Z</dcterms:created>
  <dcterms:modified xsi:type="dcterms:W3CDTF">2022-10-27T13:18:27Z</dcterms:modified>
</cp:coreProperties>
</file>