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sldIdLst>
    <p:sldId id="257" r:id="rId2"/>
    <p:sldId id="260" r:id="rId3"/>
    <p:sldId id="282" r:id="rId4"/>
    <p:sldId id="284" r:id="rId5"/>
    <p:sldId id="283" r:id="rId6"/>
    <p:sldId id="286" r:id="rId7"/>
    <p:sldId id="287" r:id="rId8"/>
    <p:sldId id="285" r:id="rId9"/>
    <p:sldId id="288" r:id="rId10"/>
    <p:sldId id="289" r:id="rId11"/>
    <p:sldId id="261" r:id="rId12"/>
    <p:sldId id="267" r:id="rId13"/>
    <p:sldId id="262" r:id="rId14"/>
    <p:sldId id="263" r:id="rId15"/>
    <p:sldId id="264" r:id="rId16"/>
    <p:sldId id="265" r:id="rId17"/>
    <p:sldId id="266" r:id="rId18"/>
    <p:sldId id="291" r:id="rId19"/>
    <p:sldId id="292" r:id="rId20"/>
    <p:sldId id="290" r:id="rId21"/>
    <p:sldId id="293" r:id="rId22"/>
    <p:sldId id="294" r:id="rId23"/>
    <p:sldId id="295" r:id="rId24"/>
    <p:sldId id="296" r:id="rId25"/>
    <p:sldId id="297" r:id="rId26"/>
    <p:sldId id="298" r:id="rId27"/>
    <p:sldId id="275" r:id="rId28"/>
    <p:sldId id="276" r:id="rId29"/>
    <p:sldId id="277" r:id="rId30"/>
    <p:sldId id="278" r:id="rId31"/>
    <p:sldId id="279" r:id="rId32"/>
    <p:sldId id="280" r:id="rId33"/>
    <p:sldId id="303" r:id="rId34"/>
    <p:sldId id="302"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8" r:id="rId48"/>
    <p:sldId id="319" r:id="rId49"/>
    <p:sldId id="316" r:id="rId50"/>
    <p:sldId id="317"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556" y="7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7DD1F56-5DC7-4D77-AC01-5B4343087863}" type="slidenum">
              <a:rPr lang="en-US" altLang="zh-CN"/>
              <a:pPr>
                <a:defRPr/>
              </a:pPr>
              <a:t>‹#›</a:t>
            </a:fld>
            <a:endParaRPr lang="en-US" altLang="zh-CN"/>
          </a:p>
        </p:txBody>
      </p:sp>
    </p:spTree>
    <p:extLst>
      <p:ext uri="{BB962C8B-B14F-4D97-AF65-F5344CB8AC3E}">
        <p14:creationId xmlns:p14="http://schemas.microsoft.com/office/powerpoint/2010/main" val="30999727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134C54B-CC24-4A5D-848A-773764991182}" type="slidenum">
              <a:rPr lang="en-US" altLang="zh-CN" smtClean="0"/>
              <a:pPr eaLnBrk="1" hangingPunct="1">
                <a:spcBef>
                  <a:spcPct val="0"/>
                </a:spcBef>
              </a:pPr>
              <a:t>1</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914400" y="4343400"/>
            <a:ext cx="5029200" cy="4114800"/>
          </a:xfrm>
          <a:noFill/>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73ADA60-4D2D-450D-8178-6A87DBF54365}" type="slidenum">
              <a:rPr lang="en-US" altLang="zh-CN"/>
              <a:pPr>
                <a:defRPr/>
              </a:pPr>
              <a:t>‹#›</a:t>
            </a:fld>
            <a:endParaRPr lang="en-US" altLang="zh-CN"/>
          </a:p>
        </p:txBody>
      </p:sp>
    </p:spTree>
    <p:extLst>
      <p:ext uri="{BB962C8B-B14F-4D97-AF65-F5344CB8AC3E}">
        <p14:creationId xmlns:p14="http://schemas.microsoft.com/office/powerpoint/2010/main" val="124293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6B9975D-5AF3-47BE-9E70-B77542353037}" type="slidenum">
              <a:rPr lang="en-US" altLang="zh-CN"/>
              <a:pPr>
                <a:defRPr/>
              </a:pPr>
              <a:t>‹#›</a:t>
            </a:fld>
            <a:endParaRPr lang="en-US" altLang="zh-CN"/>
          </a:p>
        </p:txBody>
      </p:sp>
    </p:spTree>
    <p:extLst>
      <p:ext uri="{BB962C8B-B14F-4D97-AF65-F5344CB8AC3E}">
        <p14:creationId xmlns:p14="http://schemas.microsoft.com/office/powerpoint/2010/main" val="207533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0F06B05-41B4-40BB-861E-70C249C40CF3}" type="slidenum">
              <a:rPr lang="en-US" altLang="zh-CN"/>
              <a:pPr>
                <a:defRPr/>
              </a:pPr>
              <a:t>‹#›</a:t>
            </a:fld>
            <a:endParaRPr lang="en-US" altLang="zh-CN"/>
          </a:p>
        </p:txBody>
      </p:sp>
    </p:spTree>
    <p:extLst>
      <p:ext uri="{BB962C8B-B14F-4D97-AF65-F5344CB8AC3E}">
        <p14:creationId xmlns:p14="http://schemas.microsoft.com/office/powerpoint/2010/main" val="364497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5E95236-D0C1-4D31-8D61-5EF5DA33B082}" type="slidenum">
              <a:rPr lang="en-US" altLang="zh-CN"/>
              <a:pPr>
                <a:defRPr/>
              </a:pPr>
              <a:t>‹#›</a:t>
            </a:fld>
            <a:endParaRPr lang="en-US" altLang="zh-CN"/>
          </a:p>
        </p:txBody>
      </p:sp>
    </p:spTree>
    <p:extLst>
      <p:ext uri="{BB962C8B-B14F-4D97-AF65-F5344CB8AC3E}">
        <p14:creationId xmlns:p14="http://schemas.microsoft.com/office/powerpoint/2010/main" val="299257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1C11541-3E29-4523-A965-B2A02D387D40}" type="slidenum">
              <a:rPr lang="en-US" altLang="zh-CN"/>
              <a:pPr>
                <a:defRPr/>
              </a:pPr>
              <a:t>‹#›</a:t>
            </a:fld>
            <a:endParaRPr lang="en-US" altLang="zh-CN"/>
          </a:p>
        </p:txBody>
      </p:sp>
    </p:spTree>
    <p:extLst>
      <p:ext uri="{BB962C8B-B14F-4D97-AF65-F5344CB8AC3E}">
        <p14:creationId xmlns:p14="http://schemas.microsoft.com/office/powerpoint/2010/main" val="281969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6DA396E-18E0-4BBA-98E2-E48FBA7AEB3B}" type="slidenum">
              <a:rPr lang="en-US" altLang="zh-CN"/>
              <a:pPr>
                <a:defRPr/>
              </a:pPr>
              <a:t>‹#›</a:t>
            </a:fld>
            <a:endParaRPr lang="en-US" altLang="zh-CN"/>
          </a:p>
        </p:txBody>
      </p:sp>
    </p:spTree>
    <p:extLst>
      <p:ext uri="{BB962C8B-B14F-4D97-AF65-F5344CB8AC3E}">
        <p14:creationId xmlns:p14="http://schemas.microsoft.com/office/powerpoint/2010/main" val="423312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C35574ED-84E8-4CE4-9112-BBBDCAB4BF8F}" type="slidenum">
              <a:rPr lang="en-US" altLang="zh-CN"/>
              <a:pPr>
                <a:defRPr/>
              </a:pPr>
              <a:t>‹#›</a:t>
            </a:fld>
            <a:endParaRPr lang="en-US" altLang="zh-CN"/>
          </a:p>
        </p:txBody>
      </p:sp>
    </p:spTree>
    <p:extLst>
      <p:ext uri="{BB962C8B-B14F-4D97-AF65-F5344CB8AC3E}">
        <p14:creationId xmlns:p14="http://schemas.microsoft.com/office/powerpoint/2010/main" val="258270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C6F7CD8-9430-45E1-8849-2798C24FEBEE}" type="slidenum">
              <a:rPr lang="en-US" altLang="zh-CN"/>
              <a:pPr>
                <a:defRPr/>
              </a:pPr>
              <a:t>‹#›</a:t>
            </a:fld>
            <a:endParaRPr lang="en-US" altLang="zh-CN"/>
          </a:p>
        </p:txBody>
      </p:sp>
    </p:spTree>
    <p:extLst>
      <p:ext uri="{BB962C8B-B14F-4D97-AF65-F5344CB8AC3E}">
        <p14:creationId xmlns:p14="http://schemas.microsoft.com/office/powerpoint/2010/main" val="214352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7AF8744-B749-4E3D-8D0A-DDDD22EBBCBE}" type="slidenum">
              <a:rPr lang="en-US" altLang="zh-CN"/>
              <a:pPr>
                <a:defRPr/>
              </a:pPr>
              <a:t>‹#›</a:t>
            </a:fld>
            <a:endParaRPr lang="en-US" altLang="zh-CN"/>
          </a:p>
        </p:txBody>
      </p:sp>
    </p:spTree>
    <p:extLst>
      <p:ext uri="{BB962C8B-B14F-4D97-AF65-F5344CB8AC3E}">
        <p14:creationId xmlns:p14="http://schemas.microsoft.com/office/powerpoint/2010/main" val="98668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93643C5-297B-4508-A147-F2089B723892}" type="slidenum">
              <a:rPr lang="en-US" altLang="zh-CN"/>
              <a:pPr>
                <a:defRPr/>
              </a:pPr>
              <a:t>‹#›</a:t>
            </a:fld>
            <a:endParaRPr lang="en-US" altLang="zh-CN"/>
          </a:p>
        </p:txBody>
      </p:sp>
    </p:spTree>
    <p:extLst>
      <p:ext uri="{BB962C8B-B14F-4D97-AF65-F5344CB8AC3E}">
        <p14:creationId xmlns:p14="http://schemas.microsoft.com/office/powerpoint/2010/main" val="9911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FC70C47-11EB-495D-BC37-B11E3F8A4471}" type="slidenum">
              <a:rPr lang="en-US" altLang="zh-CN"/>
              <a:pPr>
                <a:defRPr/>
              </a:pPr>
              <a:t>‹#›</a:t>
            </a:fld>
            <a:endParaRPr lang="en-US" altLang="zh-CN"/>
          </a:p>
        </p:txBody>
      </p:sp>
    </p:spTree>
    <p:extLst>
      <p:ext uri="{BB962C8B-B14F-4D97-AF65-F5344CB8AC3E}">
        <p14:creationId xmlns:p14="http://schemas.microsoft.com/office/powerpoint/2010/main" val="264931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B2C52BC9-999B-4221-9EC9-07F6FF9410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systemsimulation@126.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20A5EDBF-BF13-4408-A211-AD69D8320A4C}" type="slidenum">
              <a:rPr lang="en-US" altLang="zh-CN" sz="1400" smtClean="0"/>
              <a:pPr eaLnBrk="1" hangingPunct="1">
                <a:spcBef>
                  <a:spcPct val="0"/>
                </a:spcBef>
                <a:buClrTx/>
                <a:buSzTx/>
                <a:buFontTx/>
                <a:buNone/>
              </a:pPr>
              <a:t>1</a:t>
            </a:fld>
            <a:endParaRPr lang="en-US" altLang="zh-CN" sz="1400"/>
          </a:p>
        </p:txBody>
      </p:sp>
      <p:sp>
        <p:nvSpPr>
          <p:cNvPr id="3075" name="Rectangle 2"/>
          <p:cNvSpPr>
            <a:spLocks noGrp="1" noChangeArrowheads="1"/>
          </p:cNvSpPr>
          <p:nvPr>
            <p:ph type="title"/>
          </p:nvPr>
        </p:nvSpPr>
        <p:spPr>
          <a:xfrm>
            <a:off x="468313" y="407988"/>
            <a:ext cx="7696200" cy="5181600"/>
          </a:xfrm>
        </p:spPr>
        <p:txBody>
          <a:bodyPr/>
          <a:lstStyle/>
          <a:p>
            <a:pPr algn="ctr" eaLnBrk="1" hangingPunct="1"/>
            <a:br>
              <a:rPr lang="en-US" altLang="zh-CN" sz="4000" dirty="0">
                <a:solidFill>
                  <a:schemeClr val="tx1"/>
                </a:solidFill>
                <a:latin typeface="幼圆" pitchFamily="49" charset="-122"/>
                <a:ea typeface="幼圆" pitchFamily="49" charset="-122"/>
              </a:rPr>
            </a:br>
            <a:r>
              <a:rPr lang="zh-CN" altLang="en-US" sz="2800" b="1" dirty="0">
                <a:solidFill>
                  <a:schemeClr val="tx1"/>
                </a:solidFill>
                <a:latin typeface="Times New Roman" pitchFamily="18" charset="0"/>
                <a:ea typeface="幼圆" pitchFamily="49" charset="-122"/>
                <a:cs typeface="Times New Roman" pitchFamily="18" charset="0"/>
              </a:rPr>
              <a:t>主讲人：王小平</a:t>
            </a:r>
            <a:br>
              <a:rPr lang="zh-CN" altLang="en-US" sz="2800" b="1" dirty="0">
                <a:solidFill>
                  <a:schemeClr val="tx1"/>
                </a:solidFill>
                <a:latin typeface="Times New Roman" pitchFamily="18" charset="0"/>
                <a:ea typeface="幼圆" pitchFamily="49" charset="-122"/>
                <a:cs typeface="Times New Roman" pitchFamily="18" charset="0"/>
              </a:rPr>
            </a:br>
            <a:br>
              <a:rPr lang="zh-CN" altLang="en-US" sz="2800" b="1" dirty="0">
                <a:solidFill>
                  <a:schemeClr val="tx1"/>
                </a:solidFill>
                <a:latin typeface="Times New Roman" pitchFamily="18" charset="0"/>
                <a:ea typeface="幼圆" pitchFamily="49" charset="-122"/>
                <a:cs typeface="Times New Roman" pitchFamily="18" charset="0"/>
              </a:rPr>
            </a:br>
            <a:r>
              <a:rPr lang="zh-CN" altLang="en-US" sz="2800" b="1" dirty="0">
                <a:solidFill>
                  <a:schemeClr val="tx1"/>
                </a:solidFill>
                <a:latin typeface="Times New Roman" pitchFamily="18" charset="0"/>
                <a:ea typeface="幼圆" pitchFamily="49" charset="-122"/>
                <a:cs typeface="Times New Roman" pitchFamily="18" charset="0"/>
              </a:rPr>
              <a:t>          </a:t>
            </a:r>
            <a:r>
              <a:rPr lang="en-US" altLang="zh-CN" sz="2800" b="1" dirty="0" err="1">
                <a:solidFill>
                  <a:schemeClr val="tx1"/>
                </a:solidFill>
                <a:latin typeface="Times New Roman" pitchFamily="18" charset="0"/>
                <a:ea typeface="幼圆" pitchFamily="49" charset="-122"/>
                <a:cs typeface="Times New Roman" pitchFamily="18" charset="0"/>
              </a:rPr>
              <a:t>E_mail</a:t>
            </a:r>
            <a:r>
              <a:rPr lang="en-US" altLang="zh-CN" sz="2800" b="1" dirty="0">
                <a:solidFill>
                  <a:schemeClr val="tx1"/>
                </a:solidFill>
                <a:latin typeface="Times New Roman" pitchFamily="18" charset="0"/>
                <a:ea typeface="幼圆" pitchFamily="49" charset="-122"/>
                <a:cs typeface="Times New Roman" pitchFamily="18" charset="0"/>
              </a:rPr>
              <a:t>:  wxpwinnie@163.com</a:t>
            </a:r>
            <a:br>
              <a:rPr lang="en-US" altLang="zh-CN" sz="2800" b="1" dirty="0">
                <a:solidFill>
                  <a:schemeClr val="tx1"/>
                </a:solidFill>
                <a:latin typeface="Times New Roman" pitchFamily="18" charset="0"/>
                <a:ea typeface="幼圆" pitchFamily="49" charset="-122"/>
                <a:cs typeface="Times New Roman" pitchFamily="18" charset="0"/>
              </a:rPr>
            </a:br>
            <a:r>
              <a:rPr lang="en-US" altLang="zh-CN" sz="2800" b="1" dirty="0">
                <a:solidFill>
                  <a:schemeClr val="tx1"/>
                </a:solidFill>
                <a:latin typeface="Times New Roman" pitchFamily="18" charset="0"/>
                <a:ea typeface="幼圆" pitchFamily="49" charset="-122"/>
                <a:cs typeface="Times New Roman" pitchFamily="18" charset="0"/>
              </a:rPr>
              <a:t>     Tel</a:t>
            </a:r>
            <a:r>
              <a:rPr lang="zh-CN" altLang="en-US" sz="2800" b="1" dirty="0">
                <a:solidFill>
                  <a:schemeClr val="tx1"/>
                </a:solidFill>
                <a:latin typeface="Times New Roman" pitchFamily="18" charset="0"/>
                <a:ea typeface="幼圆" pitchFamily="49" charset="-122"/>
                <a:cs typeface="Times New Roman" pitchFamily="18" charset="0"/>
              </a:rPr>
              <a:t>： </a:t>
            </a:r>
            <a:r>
              <a:rPr lang="en-US" altLang="zh-CN" sz="2800" b="1" dirty="0">
                <a:solidFill>
                  <a:schemeClr val="tx1"/>
                </a:solidFill>
                <a:latin typeface="Times New Roman" pitchFamily="18" charset="0"/>
                <a:ea typeface="幼圆" pitchFamily="49" charset="-122"/>
                <a:cs typeface="Times New Roman" pitchFamily="18" charset="0"/>
              </a:rPr>
              <a:t>13886088818</a:t>
            </a:r>
            <a:br>
              <a:rPr lang="en-US" altLang="zh-CN" sz="2800" b="1" dirty="0">
                <a:solidFill>
                  <a:schemeClr val="tx1"/>
                </a:solidFill>
                <a:latin typeface="Times New Roman" pitchFamily="18" charset="0"/>
                <a:ea typeface="楷体_GB2312" pitchFamily="49" charset="-122"/>
                <a:cs typeface="Times New Roman" pitchFamily="18" charset="0"/>
              </a:rPr>
            </a:br>
            <a:r>
              <a:rPr lang="zh-CN" altLang="en-US" sz="2800" b="1" dirty="0">
                <a:solidFill>
                  <a:schemeClr val="tx1"/>
                </a:solidFill>
                <a:latin typeface="Times New Roman" pitchFamily="18" charset="0"/>
                <a:ea typeface="楷体_GB2312" pitchFamily="49" charset="-122"/>
                <a:cs typeface="Times New Roman" pitchFamily="18" charset="0"/>
              </a:rPr>
              <a:t>南一楼中</a:t>
            </a:r>
            <a:r>
              <a:rPr lang="en-US" altLang="zh-CN" sz="2800" b="1" dirty="0">
                <a:solidFill>
                  <a:schemeClr val="tx1"/>
                </a:solidFill>
                <a:latin typeface="Times New Roman" pitchFamily="18" charset="0"/>
                <a:ea typeface="楷体_GB2312" pitchFamily="49" charset="-122"/>
                <a:cs typeface="Times New Roman" pitchFamily="18" charset="0"/>
              </a:rPr>
              <a:t>527</a:t>
            </a:r>
            <a:br>
              <a:rPr lang="en-US" altLang="zh-CN" sz="2800" dirty="0">
                <a:solidFill>
                  <a:schemeClr val="tx1"/>
                </a:solidFill>
                <a:latin typeface="Times New Roman" pitchFamily="18" charset="0"/>
                <a:ea typeface="幼圆" pitchFamily="49" charset="-122"/>
                <a:cs typeface="Times New Roman" pitchFamily="18" charset="0"/>
              </a:rPr>
            </a:br>
            <a:r>
              <a:rPr lang="en-US" altLang="zh-CN" sz="2800" dirty="0">
                <a:solidFill>
                  <a:schemeClr val="tx1"/>
                </a:solidFill>
                <a:latin typeface="Times New Roman" pitchFamily="18" charset="0"/>
                <a:ea typeface="幼圆" pitchFamily="49" charset="-122"/>
                <a:cs typeface="Times New Roman" pitchFamily="18" charset="0"/>
              </a:rPr>
              <a:t>       </a:t>
            </a:r>
            <a:r>
              <a:rPr lang="zh-CN" altLang="en-US" sz="2800" b="1" dirty="0">
                <a:solidFill>
                  <a:schemeClr val="folHlink"/>
                </a:solidFill>
                <a:latin typeface="Times New Roman" pitchFamily="18" charset="0"/>
                <a:ea typeface="幼圆" pitchFamily="49" charset="-122"/>
                <a:cs typeface="Times New Roman" pitchFamily="18" charset="0"/>
              </a:rPr>
              <a:t>欢迎任何形式的意见和建议</a:t>
            </a:r>
            <a:r>
              <a:rPr lang="zh-CN" altLang="en-US" sz="2800" b="1" dirty="0">
                <a:solidFill>
                  <a:schemeClr val="folHlink"/>
                </a:solidFill>
                <a:latin typeface="幼圆" pitchFamily="49" charset="-122"/>
                <a:ea typeface="幼圆" pitchFamily="49" charset="-122"/>
              </a:rPr>
              <a:t>！</a:t>
            </a:r>
          </a:p>
        </p:txBody>
      </p:sp>
      <p:sp>
        <p:nvSpPr>
          <p:cNvPr id="3076" name="Rectangle 3"/>
          <p:cNvSpPr>
            <a:spLocks noChangeArrowheads="1"/>
          </p:cNvSpPr>
          <p:nvPr/>
        </p:nvSpPr>
        <p:spPr bwMode="auto">
          <a:xfrm>
            <a:off x="1295400" y="500063"/>
            <a:ext cx="6629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3600" b="1">
                <a:solidFill>
                  <a:schemeClr val="hlink"/>
                </a:solidFill>
                <a:latin typeface="Times New Roman" pitchFamily="18" charset="0"/>
                <a:ea typeface="幼圆" pitchFamily="49" charset="-122"/>
                <a:cs typeface="Times New Roman" pitchFamily="18" charset="0"/>
              </a:rPr>
              <a:t>系统仿真与</a:t>
            </a:r>
            <a:r>
              <a:rPr kumimoji="1" lang="en-US" altLang="zh-CN" sz="3600" b="1">
                <a:solidFill>
                  <a:schemeClr val="hlink"/>
                </a:solidFill>
                <a:latin typeface="Times New Roman" pitchFamily="18" charset="0"/>
                <a:ea typeface="幼圆" pitchFamily="49" charset="-122"/>
                <a:cs typeface="Times New Roman" pitchFamily="18" charset="0"/>
              </a:rPr>
              <a:t>Matlab</a:t>
            </a:r>
            <a:br>
              <a:rPr kumimoji="1" lang="zh-CN" altLang="en-US" sz="3600">
                <a:solidFill>
                  <a:schemeClr val="folHlink"/>
                </a:solidFill>
                <a:latin typeface="Times New Roman" pitchFamily="18" charset="0"/>
                <a:ea typeface="幼圆" pitchFamily="49" charset="-122"/>
                <a:cs typeface="Times New Roman" pitchFamily="18" charset="0"/>
              </a:rPr>
            </a:br>
            <a:r>
              <a:rPr kumimoji="1" lang="zh-CN" altLang="en-US" sz="3600">
                <a:solidFill>
                  <a:schemeClr val="folHlink"/>
                </a:solidFill>
                <a:latin typeface="Times New Roman" pitchFamily="18" charset="0"/>
                <a:ea typeface="幼圆" pitchFamily="49" charset="-122"/>
                <a:cs typeface="Times New Roman" pitchFamily="18" charset="0"/>
              </a:rPr>
              <a:t> </a:t>
            </a:r>
            <a:r>
              <a:rPr kumimoji="1" lang="en-US" altLang="zh-CN" sz="3600" b="1">
                <a:solidFill>
                  <a:schemeClr val="folHlink"/>
                </a:solidFill>
                <a:latin typeface="Times New Roman" pitchFamily="18" charset="0"/>
                <a:ea typeface="幼圆" pitchFamily="49" charset="-122"/>
                <a:cs typeface="Times New Roman" pitchFamily="18" charset="0"/>
              </a:rPr>
              <a:t>System Simulation and Matlab</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模型分为三大类</a:t>
            </a:r>
          </a:p>
        </p:txBody>
      </p:sp>
      <p:sp>
        <p:nvSpPr>
          <p:cNvPr id="3" name="内容占位符 2"/>
          <p:cNvSpPr>
            <a:spLocks noGrp="1"/>
          </p:cNvSpPr>
          <p:nvPr>
            <p:ph idx="1"/>
          </p:nvPr>
        </p:nvSpPr>
        <p:spPr>
          <a:xfrm>
            <a:off x="539552" y="1945705"/>
            <a:ext cx="8415536" cy="4651647"/>
          </a:xfrm>
        </p:spPr>
        <p:txBody>
          <a:bodyPr/>
          <a:lstStyle/>
          <a:p>
            <a:pPr>
              <a:lnSpc>
                <a:spcPct val="120000"/>
              </a:lnSpc>
            </a:pPr>
            <a:r>
              <a:rPr lang="zh-CN" altLang="zh-CN" sz="2800" dirty="0"/>
              <a:t>物理模型</a:t>
            </a:r>
            <a:endParaRPr lang="en-US" altLang="zh-CN" sz="2800" dirty="0"/>
          </a:p>
          <a:p>
            <a:pPr marL="0" indent="0">
              <a:lnSpc>
                <a:spcPct val="120000"/>
              </a:lnSpc>
              <a:buNone/>
            </a:pPr>
            <a:r>
              <a:rPr lang="zh-CN" altLang="zh-CN" sz="2800" dirty="0"/>
              <a:t>采用一定比例尺按照真实系统的“样子”制作，沙盘模型就是物理模型的典型例子，有些风景名胜区的模型也是物理模型的典型例子。</a:t>
            </a:r>
            <a:endParaRPr lang="en-US" altLang="zh-CN" sz="2800" dirty="0"/>
          </a:p>
          <a:p>
            <a:pPr>
              <a:lnSpc>
                <a:spcPct val="120000"/>
              </a:lnSpc>
            </a:pPr>
            <a:r>
              <a:rPr lang="zh-CN" altLang="zh-CN" sz="2800" dirty="0"/>
              <a:t>数学模型</a:t>
            </a:r>
            <a:endParaRPr lang="en-US" altLang="zh-CN" sz="2800" dirty="0"/>
          </a:p>
          <a:p>
            <a:pPr marL="0" indent="0">
              <a:lnSpc>
                <a:spcPct val="120000"/>
              </a:lnSpc>
              <a:buNone/>
            </a:pPr>
            <a:r>
              <a:rPr lang="zh-CN" altLang="zh-CN" sz="2800" dirty="0"/>
              <a:t>用数学表达式形式来描述系统的内在规律，它通常是模型的形式描述。</a:t>
            </a:r>
            <a:endParaRPr lang="en-US" altLang="zh-CN" sz="2800" dirty="0"/>
          </a:p>
          <a:p>
            <a:pPr>
              <a:lnSpc>
                <a:spcPct val="120000"/>
              </a:lnSpc>
            </a:pPr>
            <a:r>
              <a:rPr lang="zh-CN" altLang="zh-CN" sz="2800" dirty="0"/>
              <a:t>模型的非形式描述</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10</a:t>
            </a:fld>
            <a:endParaRPr lang="en-US" altLang="zh-CN"/>
          </a:p>
        </p:txBody>
      </p:sp>
    </p:spTree>
    <p:extLst>
      <p:ext uri="{BB962C8B-B14F-4D97-AF65-F5344CB8AC3E}">
        <p14:creationId xmlns:p14="http://schemas.microsoft.com/office/powerpoint/2010/main" val="102777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38B8E5E-13F3-42EC-87DE-031D99B5B242}" type="slidenum">
              <a:rPr lang="en-US" altLang="zh-CN" sz="1400" smtClean="0"/>
              <a:pPr eaLnBrk="1" hangingPunct="1">
                <a:spcBef>
                  <a:spcPct val="0"/>
                </a:spcBef>
                <a:buClrTx/>
                <a:buSzTx/>
                <a:buFontTx/>
                <a:buNone/>
              </a:pPr>
              <a:t>11</a:t>
            </a:fld>
            <a:endParaRPr lang="en-US" altLang="zh-CN" sz="1400"/>
          </a:p>
        </p:txBody>
      </p:sp>
      <p:sp>
        <p:nvSpPr>
          <p:cNvPr id="6147" name="Rectangle 2"/>
          <p:cNvSpPr>
            <a:spLocks noGrp="1" noChangeArrowheads="1"/>
          </p:cNvSpPr>
          <p:nvPr>
            <p:ph type="title"/>
          </p:nvPr>
        </p:nvSpPr>
        <p:spPr/>
        <p:txBody>
          <a:bodyPr/>
          <a:lstStyle/>
          <a:p>
            <a:pPr eaLnBrk="1" hangingPunct="1"/>
            <a:r>
              <a:rPr lang="zh-CN" altLang="en-US"/>
              <a:t>模型的非形式描述</a:t>
            </a:r>
          </a:p>
        </p:txBody>
      </p:sp>
      <p:sp>
        <p:nvSpPr>
          <p:cNvPr id="6148" name="Rectangle 3"/>
          <p:cNvSpPr>
            <a:spLocks noGrp="1" noChangeArrowheads="1"/>
          </p:cNvSpPr>
          <p:nvPr>
            <p:ph type="body" idx="1"/>
          </p:nvPr>
        </p:nvSpPr>
        <p:spPr/>
        <p:txBody>
          <a:bodyPr/>
          <a:lstStyle/>
          <a:p>
            <a:pPr eaLnBrk="1" hangingPunct="1"/>
            <a:r>
              <a:rPr lang="en-US" altLang="zh-CN"/>
              <a:t> </a:t>
            </a:r>
            <a:r>
              <a:rPr lang="zh-CN" altLang="en-US"/>
              <a:t>一、基本概念</a:t>
            </a:r>
          </a:p>
          <a:p>
            <a:pPr eaLnBrk="1" hangingPunct="1"/>
            <a:r>
              <a:rPr lang="zh-CN" altLang="en-US"/>
              <a:t>   模型的非形式描述，是说明实际系统的本质，但不是详尽描述。它是对模型进行深入研究的基础，也是与用户进行沟通的最自然有效的方法。</a:t>
            </a:r>
          </a:p>
          <a:p>
            <a:pPr eaLnBrk="1" hangingPunct="1"/>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035CB24-0068-403A-B371-6029D6703572}" type="slidenum">
              <a:rPr lang="en-US" altLang="zh-CN" sz="1400" smtClean="0"/>
              <a:pPr eaLnBrk="1" hangingPunct="1">
                <a:spcBef>
                  <a:spcPct val="0"/>
                </a:spcBef>
                <a:buClrTx/>
                <a:buSzTx/>
                <a:buFontTx/>
                <a:buNone/>
              </a:pPr>
              <a:t>12</a:t>
            </a:fld>
            <a:endParaRPr lang="en-US" altLang="zh-CN" sz="1400"/>
          </a:p>
        </p:txBody>
      </p:sp>
      <p:sp>
        <p:nvSpPr>
          <p:cNvPr id="7171" name="Rectangle 2"/>
          <p:cNvSpPr>
            <a:spLocks noGrp="1" noChangeArrowheads="1"/>
          </p:cNvSpPr>
          <p:nvPr>
            <p:ph type="title"/>
          </p:nvPr>
        </p:nvSpPr>
        <p:spPr/>
        <p:txBody>
          <a:bodyPr/>
          <a:lstStyle/>
          <a:p>
            <a:pPr eaLnBrk="1" hangingPunct="1"/>
            <a:endParaRPr lang="zh-CN" altLang="zh-CN"/>
          </a:p>
        </p:txBody>
      </p:sp>
      <p:sp>
        <p:nvSpPr>
          <p:cNvPr id="7172" name="Rectangle 3"/>
          <p:cNvSpPr>
            <a:spLocks noGrp="1" noChangeArrowheads="1"/>
          </p:cNvSpPr>
          <p:nvPr>
            <p:ph type="body" idx="1"/>
          </p:nvPr>
        </p:nvSpPr>
        <p:spPr/>
        <p:txBody>
          <a:bodyPr/>
          <a:lstStyle/>
          <a:p>
            <a:pPr eaLnBrk="1" hangingPunct="1"/>
            <a:r>
              <a:rPr lang="zh-CN" altLang="en-US" dirty="0"/>
              <a:t>模型的非形式描述主要由</a:t>
            </a:r>
            <a:r>
              <a:rPr lang="zh-CN" altLang="en-US" dirty="0">
                <a:solidFill>
                  <a:schemeClr val="hlink"/>
                </a:solidFill>
              </a:rPr>
              <a:t>模型的实体、参变量、描述变量、实体间的相互关系及有必要阐述的假设等组成</a:t>
            </a:r>
            <a:r>
              <a:rPr lang="zh-CN" altLang="en-US" dirty="0"/>
              <a:t>。</a:t>
            </a:r>
          </a:p>
          <a:p>
            <a:pPr eaLnBrk="1" hangingPunct="1"/>
            <a:r>
              <a:rPr lang="zh-CN" altLang="en-US" dirty="0"/>
              <a:t>非形式描述为建模工作的深入打下了基础，也就是为模型的形式描述、程序描述、有效性等打下基础。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57CA9F3-8C5D-44CE-8196-5ADBC8A240B3}" type="slidenum">
              <a:rPr lang="en-US" altLang="zh-CN" sz="1400" smtClean="0"/>
              <a:pPr eaLnBrk="1" hangingPunct="1">
                <a:spcBef>
                  <a:spcPct val="0"/>
                </a:spcBef>
                <a:buClrTx/>
                <a:buSzTx/>
                <a:buFontTx/>
                <a:buNone/>
              </a:pPr>
              <a:t>13</a:t>
            </a:fld>
            <a:endParaRPr lang="en-US" altLang="zh-CN" sz="1400"/>
          </a:p>
        </p:txBody>
      </p:sp>
      <p:sp>
        <p:nvSpPr>
          <p:cNvPr id="8195" name="Rectangle 2"/>
          <p:cNvSpPr>
            <a:spLocks noGrp="1" noChangeArrowheads="1"/>
          </p:cNvSpPr>
          <p:nvPr>
            <p:ph type="title"/>
          </p:nvPr>
        </p:nvSpPr>
        <p:spPr/>
        <p:txBody>
          <a:bodyPr/>
          <a:lstStyle/>
          <a:p>
            <a:pPr eaLnBrk="1" hangingPunct="1"/>
            <a:endParaRPr lang="zh-CN" altLang="zh-CN"/>
          </a:p>
        </p:txBody>
      </p:sp>
      <p:sp>
        <p:nvSpPr>
          <p:cNvPr id="8196" name="Rectangle 3"/>
          <p:cNvSpPr>
            <a:spLocks noGrp="1" noChangeArrowheads="1"/>
          </p:cNvSpPr>
          <p:nvPr>
            <p:ph type="body" idx="1"/>
          </p:nvPr>
        </p:nvSpPr>
        <p:spPr/>
        <p:txBody>
          <a:bodyPr/>
          <a:lstStyle/>
          <a:p>
            <a:pPr eaLnBrk="1" hangingPunct="1">
              <a:lnSpc>
                <a:spcPct val="90000"/>
              </a:lnSpc>
            </a:pPr>
            <a:r>
              <a:rPr lang="zh-CN" altLang="en-US"/>
              <a:t>实体是指构造的模型的各个部分；</a:t>
            </a:r>
          </a:p>
          <a:p>
            <a:pPr eaLnBrk="1" hangingPunct="1">
              <a:lnSpc>
                <a:spcPct val="90000"/>
              </a:lnSpc>
            </a:pPr>
            <a:r>
              <a:rPr lang="zh-CN" altLang="en-US"/>
              <a:t>描述变量是用于描述各个时间点上实体的所有属性（也包括说明模型特征的参变量）；</a:t>
            </a:r>
          </a:p>
          <a:p>
            <a:pPr eaLnBrk="1" hangingPunct="1">
              <a:lnSpc>
                <a:spcPct val="90000"/>
              </a:lnSpc>
            </a:pPr>
            <a:r>
              <a:rPr lang="zh-CN" altLang="en-US"/>
              <a:t>实体相互关系是实体之间相互影响的规则，如已经明确了描述变量，给定实体相互关系，整个时间轴上的模型行为就可决定。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E457FF04-C362-41A2-99CC-D6C731BEC57D}" type="slidenum">
              <a:rPr lang="en-US" altLang="zh-CN" sz="1400" smtClean="0"/>
              <a:pPr eaLnBrk="1" hangingPunct="1">
                <a:spcBef>
                  <a:spcPct val="0"/>
                </a:spcBef>
                <a:buClrTx/>
                <a:buSzTx/>
                <a:buFontTx/>
                <a:buNone/>
              </a:pPr>
              <a:t>14</a:t>
            </a:fld>
            <a:endParaRPr lang="en-US" altLang="zh-CN" sz="1400"/>
          </a:p>
        </p:txBody>
      </p:sp>
      <p:sp>
        <p:nvSpPr>
          <p:cNvPr id="9219" name="Rectangle 2"/>
          <p:cNvSpPr>
            <a:spLocks noGrp="1" noChangeArrowheads="1"/>
          </p:cNvSpPr>
          <p:nvPr>
            <p:ph type="title"/>
          </p:nvPr>
        </p:nvSpPr>
        <p:spPr/>
        <p:txBody>
          <a:bodyPr/>
          <a:lstStyle/>
          <a:p>
            <a:pPr eaLnBrk="1" hangingPunct="1"/>
            <a:r>
              <a:rPr lang="zh-CN" altLang="en-US" dirty="0"/>
              <a:t>二、非形式模型描述的格式</a:t>
            </a:r>
          </a:p>
        </p:txBody>
      </p:sp>
      <p:sp>
        <p:nvSpPr>
          <p:cNvPr id="9220" name="Rectangle 3"/>
          <p:cNvSpPr>
            <a:spLocks noGrp="1" noChangeArrowheads="1"/>
          </p:cNvSpPr>
          <p:nvPr>
            <p:ph type="body" idx="1"/>
          </p:nvPr>
        </p:nvSpPr>
        <p:spPr/>
        <p:txBody>
          <a:bodyPr/>
          <a:lstStyle/>
          <a:p>
            <a:pPr eaLnBrk="1" hangingPunct="1">
              <a:lnSpc>
                <a:spcPct val="80000"/>
              </a:lnSpc>
            </a:pPr>
            <a:r>
              <a:rPr lang="zh-CN" altLang="en-US" sz="2800" dirty="0"/>
              <a:t>模型的非形式描述主要说明实体、描述变量、实体间的相互关系及假设等，非形式模型描述的格式可归纳如下：</a:t>
            </a:r>
          </a:p>
          <a:p>
            <a:pPr eaLnBrk="1" hangingPunct="1">
              <a:lnSpc>
                <a:spcPct val="80000"/>
              </a:lnSpc>
            </a:pPr>
            <a:r>
              <a:rPr lang="zh-CN" altLang="en-US" sz="2800" dirty="0">
                <a:solidFill>
                  <a:schemeClr val="hlink"/>
                </a:solidFill>
              </a:rPr>
              <a:t>实体：</a:t>
            </a:r>
            <a:r>
              <a:rPr lang="en-US" altLang="zh-CN" sz="2800" dirty="0">
                <a:solidFill>
                  <a:schemeClr val="hlink"/>
                </a:solidFill>
                <a:latin typeface="Arial" charset="0"/>
              </a:rPr>
              <a:t>……</a:t>
            </a:r>
            <a:endParaRPr lang="en-US" altLang="zh-CN" sz="2800" dirty="0">
              <a:solidFill>
                <a:schemeClr val="hlink"/>
              </a:solidFill>
            </a:endParaRPr>
          </a:p>
          <a:p>
            <a:pPr eaLnBrk="1" hangingPunct="1">
              <a:lnSpc>
                <a:spcPct val="80000"/>
              </a:lnSpc>
            </a:pPr>
            <a:r>
              <a:rPr lang="zh-CN" altLang="en-US" sz="2800" dirty="0">
                <a:solidFill>
                  <a:schemeClr val="hlink"/>
                </a:solidFill>
              </a:rPr>
              <a:t>描述变量：</a:t>
            </a:r>
            <a:r>
              <a:rPr lang="en-US" altLang="zh-CN" sz="2800" dirty="0">
                <a:solidFill>
                  <a:schemeClr val="hlink"/>
                </a:solidFill>
                <a:latin typeface="Arial" charset="0"/>
              </a:rPr>
              <a:t>……</a:t>
            </a:r>
            <a:endParaRPr lang="en-US" altLang="zh-CN" sz="2800" dirty="0">
              <a:solidFill>
                <a:schemeClr val="hlink"/>
              </a:solidFill>
            </a:endParaRPr>
          </a:p>
          <a:p>
            <a:pPr eaLnBrk="1" hangingPunct="1">
              <a:lnSpc>
                <a:spcPct val="80000"/>
              </a:lnSpc>
            </a:pPr>
            <a:r>
              <a:rPr lang="zh-CN" altLang="en-US" sz="2800" dirty="0">
                <a:solidFill>
                  <a:schemeClr val="hlink"/>
                </a:solidFill>
              </a:rPr>
              <a:t>参变量：</a:t>
            </a:r>
            <a:r>
              <a:rPr lang="en-US" altLang="zh-CN" sz="2800" dirty="0">
                <a:solidFill>
                  <a:schemeClr val="hlink"/>
                </a:solidFill>
                <a:latin typeface="Arial" charset="0"/>
              </a:rPr>
              <a:t>……</a:t>
            </a:r>
            <a:endParaRPr lang="en-US" altLang="zh-CN" sz="2800" dirty="0">
              <a:solidFill>
                <a:schemeClr val="hlink"/>
              </a:solidFill>
            </a:endParaRPr>
          </a:p>
          <a:p>
            <a:pPr eaLnBrk="1" hangingPunct="1">
              <a:lnSpc>
                <a:spcPct val="80000"/>
              </a:lnSpc>
            </a:pPr>
            <a:r>
              <a:rPr lang="zh-CN" altLang="en-US" sz="2800" dirty="0">
                <a:solidFill>
                  <a:schemeClr val="hlink"/>
                </a:solidFill>
              </a:rPr>
              <a:t>实体相互关系</a:t>
            </a:r>
            <a:r>
              <a:rPr lang="en-US" altLang="zh-CN" sz="2800" dirty="0">
                <a:solidFill>
                  <a:schemeClr val="hlink"/>
                </a:solidFill>
              </a:rPr>
              <a:t>:</a:t>
            </a:r>
            <a:r>
              <a:rPr lang="zh-CN" altLang="en-US" sz="2800" dirty="0"/>
              <a:t>描述实体对其他各个实体的影响、作用及它们之间联系，即刻画系统的规律、内部关系，用规则、假设和定律等作非形式描述。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F71F2A7D-EA28-4BDE-B846-781506CFB2E1}" type="slidenum">
              <a:rPr lang="en-US" altLang="zh-CN" sz="1400" smtClean="0"/>
              <a:pPr eaLnBrk="1" hangingPunct="1">
                <a:spcBef>
                  <a:spcPct val="0"/>
                </a:spcBef>
                <a:buClrTx/>
                <a:buSzTx/>
                <a:buFontTx/>
                <a:buNone/>
              </a:pPr>
              <a:t>15</a:t>
            </a:fld>
            <a:endParaRPr lang="en-US" altLang="zh-CN" sz="1400"/>
          </a:p>
        </p:txBody>
      </p:sp>
      <p:sp>
        <p:nvSpPr>
          <p:cNvPr id="10243" name="Rectangle 2"/>
          <p:cNvSpPr>
            <a:spLocks noGrp="1" noChangeArrowheads="1"/>
          </p:cNvSpPr>
          <p:nvPr>
            <p:ph type="title"/>
          </p:nvPr>
        </p:nvSpPr>
        <p:spPr/>
        <p:txBody>
          <a:bodyPr/>
          <a:lstStyle/>
          <a:p>
            <a:pPr eaLnBrk="1" hangingPunct="1"/>
            <a:r>
              <a:rPr lang="zh-CN" altLang="en-US"/>
              <a:t>模型的非形式描述例子</a:t>
            </a:r>
          </a:p>
        </p:txBody>
      </p:sp>
      <p:sp>
        <p:nvSpPr>
          <p:cNvPr id="10244" name="Rectangle 3"/>
          <p:cNvSpPr>
            <a:spLocks noGrp="1" noChangeArrowheads="1"/>
          </p:cNvSpPr>
          <p:nvPr>
            <p:ph type="body" idx="1"/>
          </p:nvPr>
        </p:nvSpPr>
        <p:spPr/>
        <p:txBody>
          <a:bodyPr/>
          <a:lstStyle/>
          <a:p>
            <a:pPr eaLnBrk="1" hangingPunct="1"/>
            <a:r>
              <a:rPr lang="zh-CN" altLang="en-US"/>
              <a:t>环形罗宾服务（</a:t>
            </a:r>
            <a:r>
              <a:rPr lang="en-US" altLang="zh-CN"/>
              <a:t>Round Robin Service</a:t>
            </a:r>
            <a:r>
              <a:rPr lang="zh-CN" altLang="en-US"/>
              <a:t>）如图所示，一个计算机系统由一台主机和与主机相连的终端上的五个用户组成，这台主机依次顺时针为每一用户服务（这叫环形罗宾服务），每当轮到该用户时，用户传递数据给主机</a:t>
            </a:r>
            <a:r>
              <a:rPr lang="en-US" altLang="zh-CN"/>
              <a:t>CPU</a:t>
            </a:r>
            <a:r>
              <a:rPr lang="zh-CN" altLang="en-US"/>
              <a:t>并等待回答，当用户接收到回答，就开始准备下一轮的数据。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43E457B-EF79-43EA-A6C6-0459FC2C7547}" type="slidenum">
              <a:rPr lang="en-US" altLang="zh-CN" sz="1400" smtClean="0"/>
              <a:pPr eaLnBrk="1" hangingPunct="1">
                <a:spcBef>
                  <a:spcPct val="0"/>
                </a:spcBef>
                <a:buClrTx/>
                <a:buSzTx/>
                <a:buFontTx/>
                <a:buNone/>
              </a:pPr>
              <a:t>16</a:t>
            </a:fld>
            <a:endParaRPr lang="en-US" altLang="zh-CN" sz="1400"/>
          </a:p>
        </p:txBody>
      </p:sp>
      <p:sp>
        <p:nvSpPr>
          <p:cNvPr id="11267" name="Rectangle 2"/>
          <p:cNvSpPr>
            <a:spLocks noGrp="1" noChangeArrowheads="1"/>
          </p:cNvSpPr>
          <p:nvPr>
            <p:ph type="title"/>
          </p:nvPr>
        </p:nvSpPr>
        <p:spPr/>
        <p:txBody>
          <a:bodyPr/>
          <a:lstStyle/>
          <a:p>
            <a:pPr eaLnBrk="1" hangingPunct="1"/>
            <a:r>
              <a:rPr lang="zh-CN" altLang="en-US" sz="3200" dirty="0"/>
              <a:t>建立本系统模型主要是研究用户如何迅速地完成他的程序编制，</a:t>
            </a:r>
            <a:br>
              <a:rPr lang="zh-CN" altLang="en-US" sz="3200" dirty="0"/>
            </a:br>
            <a:r>
              <a:rPr lang="zh-CN" altLang="en-US" sz="3200" dirty="0"/>
              <a:t>本模型的非形式描述为：</a:t>
            </a:r>
          </a:p>
        </p:txBody>
      </p:sp>
      <p:sp>
        <p:nvSpPr>
          <p:cNvPr id="11268" name="Rectangle 3"/>
          <p:cNvSpPr>
            <a:spLocks noGrp="1" noChangeArrowheads="1"/>
          </p:cNvSpPr>
          <p:nvPr>
            <p:ph type="body" idx="1"/>
          </p:nvPr>
        </p:nvSpPr>
        <p:spPr/>
        <p:txBody>
          <a:bodyPr/>
          <a:lstStyle/>
          <a:p>
            <a:pPr eaLnBrk="1" hangingPunct="1">
              <a:lnSpc>
                <a:spcPct val="80000"/>
              </a:lnSpc>
            </a:pPr>
            <a:r>
              <a:rPr lang="zh-CN" altLang="en-US" sz="2800" dirty="0">
                <a:solidFill>
                  <a:schemeClr val="hlink"/>
                </a:solidFill>
              </a:rPr>
              <a:t>　实体</a:t>
            </a:r>
          </a:p>
          <a:p>
            <a:pPr eaLnBrk="1" hangingPunct="1">
              <a:lnSpc>
                <a:spcPct val="80000"/>
              </a:lnSpc>
            </a:pPr>
            <a:r>
              <a:rPr lang="en-US" altLang="zh-CN" sz="2800" dirty="0"/>
              <a:t>CPU</a:t>
            </a:r>
            <a:r>
              <a:rPr lang="zh-CN" altLang="en-US" sz="2800" dirty="0"/>
              <a:t>，</a:t>
            </a:r>
            <a:r>
              <a:rPr lang="en-US" altLang="zh-CN" sz="2800" dirty="0"/>
              <a:t>USR1</a:t>
            </a:r>
            <a:r>
              <a:rPr lang="zh-CN" altLang="en-US" sz="2800" dirty="0"/>
              <a:t>，</a:t>
            </a:r>
            <a:r>
              <a:rPr lang="en-US" altLang="zh-CN" sz="2800" dirty="0">
                <a:latin typeface="Arial" charset="0"/>
              </a:rPr>
              <a:t>…</a:t>
            </a:r>
            <a:r>
              <a:rPr lang="zh-CN" altLang="en-US" sz="2800" dirty="0"/>
              <a:t>，</a:t>
            </a:r>
            <a:r>
              <a:rPr lang="en-US" altLang="zh-CN" sz="2800" dirty="0"/>
              <a:t>USR5</a:t>
            </a:r>
            <a:r>
              <a:rPr lang="zh-CN" altLang="en-US" sz="2800" dirty="0"/>
              <a:t>（主机简称为</a:t>
            </a:r>
            <a:r>
              <a:rPr lang="en-US" altLang="zh-CN" sz="2800" dirty="0"/>
              <a:t>CPU</a:t>
            </a:r>
            <a:r>
              <a:rPr lang="zh-CN" altLang="en-US" sz="2800" dirty="0"/>
              <a:t>，用户简称为</a:t>
            </a:r>
            <a:r>
              <a:rPr lang="en-US" altLang="zh-CN" sz="2800" dirty="0"/>
              <a:t>USR</a:t>
            </a:r>
            <a:r>
              <a:rPr lang="zh-CN" altLang="en-US" sz="2800" dirty="0"/>
              <a:t>并标上数字）。</a:t>
            </a:r>
          </a:p>
          <a:p>
            <a:pPr eaLnBrk="1" hangingPunct="1">
              <a:lnSpc>
                <a:spcPct val="80000"/>
              </a:lnSpc>
            </a:pPr>
            <a:r>
              <a:rPr lang="zh-CN" altLang="en-US" sz="2800" dirty="0">
                <a:solidFill>
                  <a:schemeClr val="hlink"/>
                </a:solidFill>
              </a:rPr>
              <a:t>描述变量</a:t>
            </a:r>
          </a:p>
          <a:p>
            <a:pPr eaLnBrk="1" hangingPunct="1">
              <a:lnSpc>
                <a:spcPct val="80000"/>
              </a:lnSpc>
            </a:pPr>
            <a:r>
              <a:rPr lang="en-US" altLang="zh-CN" sz="2800" dirty="0"/>
              <a:t>CPU</a:t>
            </a:r>
            <a:r>
              <a:rPr lang="zh-CN" altLang="en-US" sz="2800" dirty="0"/>
              <a:t>：</a:t>
            </a:r>
            <a:r>
              <a:rPr lang="en-US" altLang="zh-CN" sz="2800" dirty="0" err="1"/>
              <a:t>Who.NOw</a:t>
            </a:r>
            <a:r>
              <a:rPr lang="zh-CN" altLang="en-US" sz="2800" dirty="0"/>
              <a:t>（现在是谁）</a:t>
            </a:r>
            <a:r>
              <a:rPr lang="en-US" altLang="zh-CN" sz="2800" dirty="0">
                <a:latin typeface="Arial" charset="0"/>
              </a:rPr>
              <a:t>——</a:t>
            </a:r>
            <a:r>
              <a:rPr lang="zh-CN" altLang="en-US" sz="2800" dirty="0"/>
              <a:t>范围</a:t>
            </a:r>
            <a:r>
              <a:rPr lang="en-US" altLang="zh-CN" sz="2800" dirty="0"/>
              <a:t>{1</a:t>
            </a:r>
            <a:r>
              <a:rPr lang="zh-CN" altLang="en-US" sz="2800" dirty="0"/>
              <a:t>，</a:t>
            </a:r>
            <a:r>
              <a:rPr lang="en-US" altLang="zh-CN" sz="2800" dirty="0"/>
              <a:t>2</a:t>
            </a:r>
            <a:r>
              <a:rPr lang="zh-CN" altLang="en-US" sz="2800" dirty="0"/>
              <a:t>，</a:t>
            </a:r>
            <a:r>
              <a:rPr lang="en-US" altLang="zh-CN" sz="2800" dirty="0">
                <a:latin typeface="Arial" charset="0"/>
              </a:rPr>
              <a:t>…</a:t>
            </a:r>
            <a:r>
              <a:rPr lang="zh-CN" altLang="en-US" sz="2800" dirty="0"/>
              <a:t>，</a:t>
            </a:r>
            <a:r>
              <a:rPr lang="en-US" altLang="zh-CN" sz="2800" dirty="0"/>
              <a:t>5}</a:t>
            </a:r>
            <a:r>
              <a:rPr lang="zh-CN" altLang="en-US" sz="2800" dirty="0"/>
              <a:t>；</a:t>
            </a:r>
            <a:r>
              <a:rPr lang="en-US" altLang="zh-CN" sz="2800" dirty="0" err="1"/>
              <a:t>Who.Now</a:t>
            </a:r>
            <a:r>
              <a:rPr lang="en-US" altLang="zh-CN" sz="2800" dirty="0"/>
              <a:t>=</a:t>
            </a:r>
            <a:r>
              <a:rPr lang="en-US" altLang="zh-CN" sz="2800" dirty="0" err="1"/>
              <a:t>i</a:t>
            </a:r>
            <a:r>
              <a:rPr lang="zh-CN" altLang="en-US" sz="2800" dirty="0"/>
              <a:t>表示</a:t>
            </a:r>
            <a:r>
              <a:rPr lang="en-US" altLang="zh-CN" sz="2800" dirty="0" err="1"/>
              <a:t>USRi</a:t>
            </a:r>
            <a:r>
              <a:rPr lang="zh-CN" altLang="en-US" sz="2800" dirty="0"/>
              <a:t>由</a:t>
            </a:r>
            <a:r>
              <a:rPr lang="en-US" altLang="zh-CN" sz="2800" dirty="0"/>
              <a:t>CPU</a:t>
            </a:r>
            <a:r>
              <a:rPr lang="zh-CN" altLang="en-US" sz="2800" dirty="0"/>
              <a:t>服务</a:t>
            </a:r>
            <a:r>
              <a:rPr lang="en-US" altLang="zh-CN" sz="2800" dirty="0">
                <a:latin typeface="Arial" charset="0"/>
              </a:rPr>
              <a:t>…</a:t>
            </a:r>
            <a:endParaRPr lang="en-US" altLang="zh-CN" sz="2800" dirty="0"/>
          </a:p>
          <a:p>
            <a:pPr eaLnBrk="1" hangingPunct="1">
              <a:lnSpc>
                <a:spcPct val="80000"/>
              </a:lnSpc>
            </a:pPr>
            <a:r>
              <a:rPr lang="en-US" altLang="zh-CN" sz="2800" dirty="0" err="1"/>
              <a:t>USR:Completion.State</a:t>
            </a:r>
            <a:r>
              <a:rPr lang="en-US" altLang="zh-CN" sz="2800" dirty="0"/>
              <a:t>(</a:t>
            </a:r>
            <a:r>
              <a:rPr lang="zh-CN" altLang="en-US" sz="2800" dirty="0"/>
              <a:t>完成情况</a:t>
            </a:r>
            <a:r>
              <a:rPr lang="en-US" altLang="zh-CN" sz="2800" dirty="0"/>
              <a:t>)</a:t>
            </a:r>
            <a:r>
              <a:rPr lang="en-US" altLang="zh-CN" sz="2800" dirty="0">
                <a:latin typeface="Arial" charset="0"/>
              </a:rPr>
              <a:t>——</a:t>
            </a:r>
            <a:r>
              <a:rPr lang="zh-CN" altLang="en-US" sz="2800" dirty="0"/>
              <a:t>范围</a:t>
            </a:r>
            <a:r>
              <a:rPr lang="en-US" altLang="zh-CN" sz="2800" dirty="0"/>
              <a:t>[0</a:t>
            </a:r>
            <a:r>
              <a:rPr lang="zh-CN" altLang="en-US" sz="2800" dirty="0"/>
              <a:t>，</a:t>
            </a:r>
            <a:r>
              <a:rPr lang="en-US" altLang="zh-CN" sz="2800" dirty="0"/>
              <a:t>1]</a:t>
            </a:r>
            <a:r>
              <a:rPr lang="zh-CN" altLang="en-US" sz="2800" dirty="0"/>
              <a:t>；它表示</a:t>
            </a:r>
            <a:r>
              <a:rPr lang="en-US" altLang="zh-CN" sz="2800" dirty="0"/>
              <a:t>USR</a:t>
            </a:r>
            <a:r>
              <a:rPr lang="zh-CN" altLang="en-US" sz="2800" dirty="0"/>
              <a:t>完成整个程序任务的比例。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211E8D87-83B4-40A4-8775-43EFF2986A2B}" type="slidenum">
              <a:rPr lang="en-US" altLang="zh-CN" sz="1400" smtClean="0"/>
              <a:pPr eaLnBrk="1" hangingPunct="1">
                <a:spcBef>
                  <a:spcPct val="0"/>
                </a:spcBef>
                <a:buClrTx/>
                <a:buSzTx/>
                <a:buFontTx/>
                <a:buNone/>
              </a:pPr>
              <a:t>17</a:t>
            </a:fld>
            <a:endParaRPr lang="en-US" altLang="zh-CN" sz="1400"/>
          </a:p>
        </p:txBody>
      </p:sp>
      <p:sp>
        <p:nvSpPr>
          <p:cNvPr id="12291" name="Rectangle 2"/>
          <p:cNvSpPr>
            <a:spLocks noGrp="1" noChangeArrowheads="1"/>
          </p:cNvSpPr>
          <p:nvPr>
            <p:ph type="title"/>
          </p:nvPr>
        </p:nvSpPr>
        <p:spPr/>
        <p:txBody>
          <a:bodyPr/>
          <a:lstStyle/>
          <a:p>
            <a:pPr eaLnBrk="1" hangingPunct="1"/>
            <a:endParaRPr lang="zh-CN" altLang="zh-CN"/>
          </a:p>
        </p:txBody>
      </p:sp>
      <p:sp>
        <p:nvSpPr>
          <p:cNvPr id="12292" name="Rectangle 3"/>
          <p:cNvSpPr>
            <a:spLocks noGrp="1" noChangeArrowheads="1"/>
          </p:cNvSpPr>
          <p:nvPr>
            <p:ph type="body" idx="1"/>
          </p:nvPr>
        </p:nvSpPr>
        <p:spPr>
          <a:xfrm>
            <a:off x="755650" y="1844675"/>
            <a:ext cx="8199438" cy="4176713"/>
          </a:xfrm>
        </p:spPr>
        <p:txBody>
          <a:bodyPr/>
          <a:lstStyle/>
          <a:p>
            <a:pPr eaLnBrk="1" hangingPunct="1">
              <a:lnSpc>
                <a:spcPct val="90000"/>
              </a:lnSpc>
            </a:pPr>
            <a:r>
              <a:rPr lang="zh-CN" altLang="en-US" sz="2800"/>
              <a:t>参变量</a:t>
            </a:r>
          </a:p>
          <a:p>
            <a:pPr eaLnBrk="1" hangingPunct="1">
              <a:lnSpc>
                <a:spcPct val="90000"/>
              </a:lnSpc>
              <a:buFont typeface="Wingdings" pitchFamily="2" charset="2"/>
              <a:buNone/>
            </a:pPr>
            <a:r>
              <a:rPr lang="zh-CN" altLang="en-US" sz="2800"/>
              <a:t>   </a:t>
            </a:r>
            <a:r>
              <a:rPr lang="en-US" altLang="zh-CN" sz="2800"/>
              <a:t>Xi</a:t>
            </a:r>
            <a:r>
              <a:rPr lang="en-US" altLang="zh-CN" sz="2800">
                <a:latin typeface="Arial" charset="0"/>
              </a:rPr>
              <a:t>——</a:t>
            </a:r>
            <a:r>
              <a:rPr lang="zh-CN" altLang="en-US" sz="2800"/>
              <a:t>范围</a:t>
            </a:r>
            <a:r>
              <a:rPr lang="en-US" altLang="zh-CN" sz="2800"/>
              <a:t>[0</a:t>
            </a:r>
            <a:r>
              <a:rPr lang="zh-CN" altLang="en-US" sz="2800"/>
              <a:t>，</a:t>
            </a:r>
            <a:r>
              <a:rPr lang="en-US" altLang="zh-CN" sz="2800"/>
              <a:t>1]</a:t>
            </a:r>
            <a:r>
              <a:rPr lang="zh-CN" altLang="en-US" sz="2800"/>
              <a:t>；它表示</a:t>
            </a:r>
            <a:r>
              <a:rPr lang="en-US" altLang="zh-CN" sz="2800"/>
              <a:t>USRi</a:t>
            </a:r>
            <a:r>
              <a:rPr lang="zh-CN" altLang="en-US" sz="2800"/>
              <a:t>每次完成程序的比率。</a:t>
            </a:r>
          </a:p>
          <a:p>
            <a:pPr eaLnBrk="1" hangingPunct="1">
              <a:lnSpc>
                <a:spcPct val="90000"/>
              </a:lnSpc>
            </a:pPr>
            <a:r>
              <a:rPr lang="zh-CN" altLang="en-US" sz="2800"/>
              <a:t>实体相互关系</a:t>
            </a:r>
          </a:p>
          <a:p>
            <a:pPr eaLnBrk="1" hangingPunct="1">
              <a:lnSpc>
                <a:spcPct val="90000"/>
              </a:lnSpc>
              <a:buFont typeface="Wingdings" pitchFamily="2" charset="2"/>
              <a:buNone/>
            </a:pPr>
            <a:r>
              <a:rPr lang="en-US" altLang="zh-CN" sz="2800"/>
              <a:t>1</a:t>
            </a:r>
            <a:r>
              <a:rPr lang="zh-CN" altLang="en-US" sz="2800"/>
              <a:t>）</a:t>
            </a:r>
            <a:r>
              <a:rPr lang="en-US" altLang="zh-CN" sz="2800"/>
              <a:t>CPU</a:t>
            </a:r>
            <a:r>
              <a:rPr lang="zh-CN" altLang="en-US" sz="2800"/>
              <a:t>以固定速度依次为用户服务，即</a:t>
            </a:r>
            <a:r>
              <a:rPr lang="en-US" altLang="zh-CN" sz="2800"/>
              <a:t>Who.Now</a:t>
            </a:r>
            <a:r>
              <a:rPr lang="zh-CN" altLang="en-US" sz="2800"/>
              <a:t>为</a:t>
            </a:r>
            <a:r>
              <a:rPr lang="en-US" altLang="zh-CN" sz="2800"/>
              <a:t>1</a:t>
            </a:r>
            <a:r>
              <a:rPr lang="zh-CN" altLang="en-US" sz="2800"/>
              <a:t>，</a:t>
            </a:r>
            <a:r>
              <a:rPr lang="en-US" altLang="zh-CN" sz="2800"/>
              <a:t>2</a:t>
            </a:r>
            <a:r>
              <a:rPr lang="zh-CN" altLang="en-US" sz="2800"/>
              <a:t>，</a:t>
            </a:r>
            <a:r>
              <a:rPr lang="en-US" altLang="zh-CN" sz="2800"/>
              <a:t>3</a:t>
            </a:r>
            <a:r>
              <a:rPr lang="zh-CN" altLang="en-US" sz="2800"/>
              <a:t>，</a:t>
            </a:r>
            <a:r>
              <a:rPr lang="en-US" altLang="zh-CN" sz="2800"/>
              <a:t>4</a:t>
            </a:r>
            <a:r>
              <a:rPr lang="zh-CN" altLang="en-US" sz="2800"/>
              <a:t>，</a:t>
            </a:r>
            <a:r>
              <a:rPr lang="en-US" altLang="zh-CN" sz="2800"/>
              <a:t>5</a:t>
            </a:r>
            <a:r>
              <a:rPr lang="zh-CN" altLang="en-US" sz="2800"/>
              <a:t>，</a:t>
            </a:r>
            <a:r>
              <a:rPr lang="en-US" altLang="zh-CN" sz="2800"/>
              <a:t>1</a:t>
            </a:r>
            <a:r>
              <a:rPr lang="zh-CN" altLang="en-US" sz="2800"/>
              <a:t>，</a:t>
            </a:r>
            <a:r>
              <a:rPr lang="en-US" altLang="zh-CN" sz="2800"/>
              <a:t>2</a:t>
            </a:r>
            <a:r>
              <a:rPr lang="zh-CN" altLang="en-US" sz="2800"/>
              <a:t>，</a:t>
            </a:r>
            <a:r>
              <a:rPr lang="en-US" altLang="zh-CN" sz="2800">
                <a:latin typeface="Arial" charset="0"/>
              </a:rPr>
              <a:t>…</a:t>
            </a:r>
            <a:r>
              <a:rPr lang="zh-CN" altLang="en-US" sz="2800"/>
              <a:t>循环运行。</a:t>
            </a:r>
          </a:p>
          <a:p>
            <a:pPr eaLnBrk="1" hangingPunct="1">
              <a:lnSpc>
                <a:spcPct val="90000"/>
              </a:lnSpc>
              <a:buFont typeface="Wingdings" pitchFamily="2" charset="2"/>
              <a:buNone/>
            </a:pPr>
            <a:r>
              <a:rPr lang="en-US" altLang="zh-CN" sz="2800"/>
              <a:t>2</a:t>
            </a:r>
            <a:r>
              <a:rPr lang="zh-CN" altLang="en-US" sz="2800"/>
              <a:t>）当</a:t>
            </a:r>
            <a:r>
              <a:rPr lang="en-US" altLang="zh-CN" sz="2800"/>
              <a:t>Who.Now=i</a:t>
            </a:r>
            <a:r>
              <a:rPr lang="zh-CN" altLang="en-US" sz="2800"/>
              <a:t>，</a:t>
            </a:r>
            <a:r>
              <a:rPr lang="en-US" altLang="zh-CN" sz="2800"/>
              <a:t>CPU</a:t>
            </a:r>
            <a:r>
              <a:rPr lang="zh-CN" altLang="en-US" sz="2800"/>
              <a:t>完成</a:t>
            </a:r>
            <a:r>
              <a:rPr lang="en-US" altLang="zh-CN" sz="2800"/>
              <a:t>USRi</a:t>
            </a:r>
            <a:r>
              <a:rPr lang="zh-CN" altLang="en-US" sz="2800"/>
              <a:t>余下的</a:t>
            </a:r>
            <a:r>
              <a:rPr lang="en-US" altLang="zh-CN" sz="2800"/>
              <a:t>Xi</a:t>
            </a:r>
            <a:r>
              <a:rPr lang="zh-CN" altLang="en-US" sz="2800"/>
              <a:t>工作。</a:t>
            </a:r>
          </a:p>
          <a:p>
            <a:pPr eaLnBrk="1" hangingPunct="1">
              <a:lnSpc>
                <a:spcPct val="90000"/>
              </a:lnSpc>
            </a:pPr>
            <a:r>
              <a:rPr lang="zh-CN" altLang="en-US" sz="2800"/>
              <a:t>假设：</a:t>
            </a:r>
            <a:r>
              <a:rPr lang="en-US" altLang="zh-CN" sz="2800"/>
              <a:t>CPU</a:t>
            </a:r>
            <a:r>
              <a:rPr lang="zh-CN" altLang="en-US" sz="2800"/>
              <a:t>对</a:t>
            </a:r>
            <a:r>
              <a:rPr lang="en-US" altLang="zh-CN" sz="2800"/>
              <a:t>USR</a:t>
            </a:r>
            <a:r>
              <a:rPr lang="zh-CN" altLang="en-US" sz="2800"/>
              <a:t>的服务时间固定，不依赖于</a:t>
            </a:r>
            <a:r>
              <a:rPr lang="en-US" altLang="zh-CN" sz="2800"/>
              <a:t>UsR</a:t>
            </a:r>
            <a:r>
              <a:rPr lang="zh-CN" altLang="en-US" sz="2800"/>
              <a:t>的程序；</a:t>
            </a:r>
            <a:r>
              <a:rPr lang="en-US" altLang="zh-CN" sz="2800"/>
              <a:t>UsRi</a:t>
            </a:r>
            <a:r>
              <a:rPr lang="zh-CN" altLang="en-US" sz="2800"/>
              <a:t>的进程是由各自的参变量</a:t>
            </a:r>
            <a:r>
              <a:rPr lang="en-US" altLang="zh-CN" sz="2800"/>
              <a:t>Xi</a:t>
            </a:r>
            <a:r>
              <a:rPr lang="zh-CN" altLang="en-US" sz="2800"/>
              <a:t>决定</a:t>
            </a:r>
            <a:r>
              <a:rPr lang="zh-CN" altLang="en-US" sz="24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系统模型的性质</a:t>
            </a:r>
            <a:endParaRPr lang="zh-CN" altLang="en-US" dirty="0"/>
          </a:p>
        </p:txBody>
      </p:sp>
      <p:sp>
        <p:nvSpPr>
          <p:cNvPr id="3" name="内容占位符 2"/>
          <p:cNvSpPr>
            <a:spLocks noGrp="1"/>
          </p:cNvSpPr>
          <p:nvPr>
            <p:ph idx="1"/>
          </p:nvPr>
        </p:nvSpPr>
        <p:spPr/>
        <p:txBody>
          <a:bodyPr/>
          <a:lstStyle/>
          <a:p>
            <a:pPr marL="0" indent="0">
              <a:buNone/>
            </a:pPr>
            <a:r>
              <a:rPr lang="en-US" altLang="zh-CN" dirty="0"/>
              <a:t>1</a:t>
            </a:r>
            <a:r>
              <a:rPr lang="zh-CN" altLang="en-US" dirty="0"/>
              <a:t>）</a:t>
            </a:r>
            <a:r>
              <a:rPr lang="zh-CN" altLang="zh-CN" dirty="0"/>
              <a:t>相似性</a:t>
            </a:r>
            <a:endParaRPr lang="en-US" altLang="zh-CN" dirty="0"/>
          </a:p>
          <a:p>
            <a:pPr marL="0" indent="0">
              <a:buNone/>
            </a:pPr>
            <a:r>
              <a:rPr lang="en-US" altLang="zh-CN" dirty="0"/>
              <a:t>     </a:t>
            </a:r>
            <a:r>
              <a:rPr lang="zh-CN" altLang="zh-CN" dirty="0"/>
              <a:t>模型与所研究系统具有相似性</a:t>
            </a:r>
          </a:p>
          <a:p>
            <a:pPr marL="0" indent="0">
              <a:buNone/>
            </a:pPr>
            <a:r>
              <a:rPr lang="en-US" altLang="zh-CN" dirty="0"/>
              <a:t>2</a:t>
            </a:r>
            <a:r>
              <a:rPr lang="zh-CN" altLang="zh-CN" dirty="0"/>
              <a:t>） 简单性</a:t>
            </a:r>
            <a:endParaRPr lang="en-US" altLang="zh-CN" dirty="0"/>
          </a:p>
          <a:p>
            <a:pPr marL="0" indent="0">
              <a:buNone/>
            </a:pPr>
            <a:r>
              <a:rPr lang="en-US" altLang="zh-CN" dirty="0"/>
              <a:t>     </a:t>
            </a:r>
            <a:r>
              <a:rPr lang="zh-CN" altLang="zh-CN" dirty="0"/>
              <a:t>忽略了一些次要因素</a:t>
            </a:r>
          </a:p>
          <a:p>
            <a:pPr marL="0" indent="0">
              <a:buNone/>
            </a:pPr>
            <a:r>
              <a:rPr lang="en-US" altLang="zh-CN" dirty="0"/>
              <a:t>3</a:t>
            </a:r>
            <a:r>
              <a:rPr lang="zh-CN" altLang="zh-CN" dirty="0"/>
              <a:t>） 多面性</a:t>
            </a:r>
            <a:endParaRPr lang="en-US" altLang="zh-CN" dirty="0"/>
          </a:p>
          <a:p>
            <a:pPr marL="0" indent="0">
              <a:buNone/>
            </a:pPr>
            <a:r>
              <a:rPr lang="en-US" altLang="zh-CN" dirty="0"/>
              <a:t>    </a:t>
            </a:r>
            <a:r>
              <a:rPr lang="zh-CN" altLang="zh-CN" dirty="0"/>
              <a:t>由于其研究目的不同，关心系统的不同方面</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18</a:t>
            </a:fld>
            <a:endParaRPr lang="en-US" altLang="zh-CN"/>
          </a:p>
        </p:txBody>
      </p:sp>
    </p:spTree>
    <p:extLst>
      <p:ext uri="{BB962C8B-B14F-4D97-AF65-F5344CB8AC3E}">
        <p14:creationId xmlns:p14="http://schemas.microsoft.com/office/powerpoint/2010/main" val="3845796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模型的有效性</a:t>
            </a:r>
            <a:endParaRPr lang="zh-CN" altLang="en-US" dirty="0"/>
          </a:p>
        </p:txBody>
      </p:sp>
      <p:sp>
        <p:nvSpPr>
          <p:cNvPr id="3" name="内容占位符 2"/>
          <p:cNvSpPr>
            <a:spLocks noGrp="1"/>
          </p:cNvSpPr>
          <p:nvPr>
            <p:ph idx="1"/>
          </p:nvPr>
        </p:nvSpPr>
        <p:spPr>
          <a:xfrm>
            <a:off x="539552" y="2060848"/>
            <a:ext cx="8415536" cy="4608512"/>
          </a:xfrm>
        </p:spPr>
        <p:txBody>
          <a:bodyPr/>
          <a:lstStyle/>
          <a:p>
            <a:pPr marL="0" indent="0">
              <a:buNone/>
            </a:pPr>
            <a:r>
              <a:rPr lang="zh-CN" altLang="zh-CN" sz="2400" dirty="0"/>
              <a:t>反映建模关系正确与否，可用实际系统数据和模型产生的数据之间的</a:t>
            </a:r>
            <a:r>
              <a:rPr lang="zh-CN" altLang="zh-CN" sz="2400" b="1" dirty="0">
                <a:solidFill>
                  <a:srgbClr val="FF0000"/>
                </a:solidFill>
              </a:rPr>
              <a:t>符合程度</a:t>
            </a:r>
            <a:r>
              <a:rPr lang="zh-CN" altLang="zh-CN" sz="2400" dirty="0"/>
              <a:t>来表示。</a:t>
            </a:r>
          </a:p>
          <a:p>
            <a:pPr marL="0" indent="0">
              <a:buNone/>
            </a:pPr>
            <a:r>
              <a:rPr lang="en-US" altLang="zh-CN" sz="2400" dirty="0"/>
              <a:t>1</a:t>
            </a:r>
            <a:r>
              <a:rPr lang="zh-CN" altLang="zh-CN" sz="2400" dirty="0"/>
              <a:t>）复制有效</a:t>
            </a:r>
          </a:p>
          <a:p>
            <a:pPr marL="0" indent="0">
              <a:buNone/>
            </a:pPr>
            <a:r>
              <a:rPr lang="en-US" altLang="zh-CN" sz="2400" dirty="0"/>
              <a:t>    </a:t>
            </a:r>
            <a:r>
              <a:rPr lang="zh-CN" altLang="zh-CN" sz="2400" dirty="0"/>
              <a:t>模型产生数据与从实际系统所得到数据是否相匹配。</a:t>
            </a:r>
          </a:p>
          <a:p>
            <a:pPr marL="0" indent="0">
              <a:buNone/>
            </a:pPr>
            <a:r>
              <a:rPr lang="en-US" altLang="zh-CN" sz="2400" dirty="0"/>
              <a:t>2</a:t>
            </a:r>
            <a:r>
              <a:rPr lang="zh-CN" altLang="zh-CN" sz="2400" dirty="0"/>
              <a:t>）预测有效</a:t>
            </a:r>
          </a:p>
          <a:p>
            <a:pPr marL="0" indent="0">
              <a:buNone/>
            </a:pPr>
            <a:r>
              <a:rPr lang="en-US" altLang="zh-CN" sz="2400" dirty="0"/>
              <a:t>   </a:t>
            </a:r>
            <a:r>
              <a:rPr lang="zh-CN" altLang="zh-CN" sz="2400" dirty="0"/>
              <a:t>从实际系统取得数据之前能够（或由模型可以看出）匹配数据的情况</a:t>
            </a:r>
            <a:r>
              <a:rPr lang="en-US" altLang="zh-CN" sz="2400" dirty="0"/>
              <a:t>  </a:t>
            </a:r>
            <a:endParaRPr lang="zh-CN" altLang="zh-CN" sz="2400" dirty="0"/>
          </a:p>
          <a:p>
            <a:pPr marL="0" indent="0">
              <a:buNone/>
            </a:pPr>
            <a:r>
              <a:rPr lang="en-US" altLang="zh-CN" sz="2400" dirty="0"/>
              <a:t>3</a:t>
            </a:r>
            <a:r>
              <a:rPr lang="zh-CN" altLang="zh-CN" sz="2400" dirty="0"/>
              <a:t>）结构有效</a:t>
            </a:r>
          </a:p>
          <a:p>
            <a:pPr marL="0" indent="0">
              <a:buNone/>
            </a:pPr>
            <a:r>
              <a:rPr lang="en-US" altLang="zh-CN" sz="2400" dirty="0"/>
              <a:t>    </a:t>
            </a:r>
            <a:r>
              <a:rPr lang="zh-CN" altLang="zh-CN" sz="2400" dirty="0"/>
              <a:t>它不但能重复被观察的实际系统的行为，且能反映实际系统产生这个行为的操作过程</a:t>
            </a:r>
            <a:r>
              <a:rPr lang="zh-CN" altLang="en-US" sz="2400" dirty="0"/>
              <a:t>。</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19</a:t>
            </a:fld>
            <a:endParaRPr lang="en-US" altLang="zh-CN"/>
          </a:p>
        </p:txBody>
      </p:sp>
    </p:spTree>
    <p:extLst>
      <p:ext uri="{BB962C8B-B14F-4D97-AF65-F5344CB8AC3E}">
        <p14:creationId xmlns:p14="http://schemas.microsoft.com/office/powerpoint/2010/main" val="17357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E09CC33-D614-4D3F-BFC2-1A58575CAE1C}" type="slidenum">
              <a:rPr lang="en-US" altLang="zh-CN" sz="1400" smtClean="0"/>
              <a:pPr eaLnBrk="1" hangingPunct="1">
                <a:spcBef>
                  <a:spcPct val="0"/>
                </a:spcBef>
                <a:buClrTx/>
                <a:buSzTx/>
                <a:buFontTx/>
                <a:buNone/>
              </a:pPr>
              <a:t>2</a:t>
            </a:fld>
            <a:endParaRPr lang="en-US" altLang="zh-CN" sz="1400"/>
          </a:p>
        </p:txBody>
      </p:sp>
      <p:sp>
        <p:nvSpPr>
          <p:cNvPr id="4099" name="Rectangle 2"/>
          <p:cNvSpPr>
            <a:spLocks noGrp="1" noChangeArrowheads="1"/>
          </p:cNvSpPr>
          <p:nvPr>
            <p:ph type="title"/>
          </p:nvPr>
        </p:nvSpPr>
        <p:spPr>
          <a:xfrm>
            <a:off x="1600200" y="496888"/>
            <a:ext cx="3200400" cy="1071562"/>
          </a:xfrm>
        </p:spPr>
        <p:txBody>
          <a:bodyPr/>
          <a:lstStyle/>
          <a:p>
            <a:pPr eaLnBrk="1" hangingPunct="1"/>
            <a:r>
              <a:rPr lang="zh-CN" altLang="en-US" sz="3600" b="1">
                <a:latin typeface="幼圆" pitchFamily="49" charset="-122"/>
                <a:ea typeface="幼圆" pitchFamily="49" charset="-122"/>
              </a:rPr>
              <a:t>引言</a:t>
            </a:r>
          </a:p>
        </p:txBody>
      </p:sp>
      <p:sp>
        <p:nvSpPr>
          <p:cNvPr id="4100" name="Rectangle 3"/>
          <p:cNvSpPr>
            <a:spLocks noGrp="1" noChangeArrowheads="1"/>
          </p:cNvSpPr>
          <p:nvPr>
            <p:ph type="body" idx="1"/>
          </p:nvPr>
        </p:nvSpPr>
        <p:spPr>
          <a:xfrm>
            <a:off x="251520" y="1844824"/>
            <a:ext cx="8784976" cy="4363615"/>
          </a:xfrm>
        </p:spPr>
        <p:txBody>
          <a:bodyPr/>
          <a:lstStyle/>
          <a:p>
            <a:pPr algn="just" eaLnBrk="1" hangingPunct="1">
              <a:lnSpc>
                <a:spcPct val="120000"/>
              </a:lnSpc>
              <a:buFont typeface="Wingdings" pitchFamily="2" charset="2"/>
              <a:buNone/>
            </a:pPr>
            <a:r>
              <a:rPr lang="zh-CN" altLang="en-US" sz="2800" b="1" dirty="0">
                <a:solidFill>
                  <a:srgbClr val="0033CC"/>
                </a:solidFill>
                <a:latin typeface="幼圆" pitchFamily="49" charset="-122"/>
                <a:ea typeface="幼圆" pitchFamily="49" charset="-122"/>
              </a:rPr>
              <a:t>一、教材</a:t>
            </a:r>
          </a:p>
          <a:p>
            <a:pPr marL="0" indent="0" algn="just" eaLnBrk="1" hangingPunct="1">
              <a:lnSpc>
                <a:spcPct val="120000"/>
              </a:lnSpc>
              <a:buNone/>
            </a:pPr>
            <a:r>
              <a:rPr lang="zh-CN" altLang="en-US" sz="2800" b="1" dirty="0">
                <a:solidFill>
                  <a:srgbClr val="0033CC"/>
                </a:solidFill>
                <a:latin typeface="幼圆" pitchFamily="49" charset="-122"/>
                <a:ea typeface="幼圆" pitchFamily="49" charset="-122"/>
              </a:rPr>
              <a:t>    </a:t>
            </a:r>
            <a:r>
              <a:rPr lang="zh-CN" altLang="en-US" sz="2400" b="1" dirty="0">
                <a:solidFill>
                  <a:srgbClr val="0033CC"/>
                </a:solidFill>
                <a:latin typeface="幼圆" pitchFamily="49" charset="-122"/>
                <a:ea typeface="幼圆" pitchFamily="49" charset="-122"/>
              </a:rPr>
              <a:t>齐欢，王小平</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系统建模与仿真</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第</a:t>
            </a:r>
            <a:r>
              <a:rPr lang="en-US" altLang="zh-CN" sz="2400" dirty="0">
                <a:latin typeface="幼圆" pitchFamily="49" charset="-122"/>
                <a:ea typeface="幼圆" pitchFamily="49" charset="-122"/>
              </a:rPr>
              <a:t>2</a:t>
            </a:r>
            <a:r>
              <a:rPr lang="zh-CN" altLang="en-US" sz="2400" dirty="0">
                <a:latin typeface="幼圆" pitchFamily="49" charset="-122"/>
                <a:ea typeface="幼圆" pitchFamily="49" charset="-122"/>
              </a:rPr>
              <a:t>版，</a:t>
            </a:r>
            <a:r>
              <a:rPr lang="en-US" altLang="zh-CN" sz="2400" dirty="0">
                <a:latin typeface="幼圆" pitchFamily="49" charset="-122"/>
                <a:ea typeface="幼圆" pitchFamily="49" charset="-122"/>
              </a:rPr>
              <a:t>                               </a:t>
            </a:r>
            <a:r>
              <a:rPr lang="zh-CN" altLang="en-US" sz="2400" dirty="0">
                <a:latin typeface="幼圆" pitchFamily="49" charset="-122"/>
                <a:ea typeface="幼圆" pitchFamily="49" charset="-122"/>
              </a:rPr>
              <a:t>清华大学出版社</a:t>
            </a:r>
          </a:p>
          <a:p>
            <a:pPr algn="just" eaLnBrk="1" hangingPunct="1">
              <a:lnSpc>
                <a:spcPct val="120000"/>
              </a:lnSpc>
              <a:buFont typeface="Wingdings" pitchFamily="2" charset="2"/>
              <a:buNone/>
            </a:pPr>
            <a:r>
              <a:rPr lang="zh-CN" altLang="en-US" sz="2800" b="1" dirty="0">
                <a:solidFill>
                  <a:srgbClr val="0033CC"/>
                </a:solidFill>
                <a:latin typeface="幼圆" pitchFamily="49" charset="-122"/>
                <a:ea typeface="幼圆" pitchFamily="49" charset="-122"/>
              </a:rPr>
              <a:t>二、参考书</a:t>
            </a:r>
          </a:p>
          <a:p>
            <a:pPr algn="just" eaLnBrk="1" hangingPunct="1">
              <a:lnSpc>
                <a:spcPct val="120000"/>
              </a:lnSpc>
            </a:pPr>
            <a:r>
              <a:rPr lang="zh-CN" altLang="en-US" sz="2400" dirty="0">
                <a:latin typeface="幼圆" pitchFamily="49" charset="-122"/>
                <a:ea typeface="幼圆" pitchFamily="49" charset="-122"/>
              </a:rPr>
              <a:t>王红卫    </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建模与仿真</a:t>
            </a:r>
            <a:r>
              <a:rPr lang="en-US" altLang="zh-CN" sz="2400" dirty="0">
                <a:latin typeface="幼圆" pitchFamily="49" charset="-122"/>
                <a:ea typeface="幼圆" pitchFamily="49" charset="-122"/>
              </a:rPr>
              <a:t>》 </a:t>
            </a:r>
            <a:r>
              <a:rPr lang="zh-CN" altLang="en-US" sz="2400" dirty="0">
                <a:latin typeface="幼圆" pitchFamily="49" charset="-122"/>
                <a:ea typeface="幼圆" pitchFamily="49" charset="-122"/>
              </a:rPr>
              <a:t>科学出版社</a:t>
            </a:r>
          </a:p>
          <a:p>
            <a:pPr algn="just" eaLnBrk="1" hangingPunct="1">
              <a:lnSpc>
                <a:spcPct val="120000"/>
              </a:lnSpc>
            </a:pPr>
            <a:r>
              <a:rPr lang="zh-CN" altLang="en-US" sz="2400" dirty="0">
                <a:latin typeface="幼圆" pitchFamily="49" charset="-122"/>
                <a:ea typeface="幼圆" pitchFamily="49" charset="-122"/>
              </a:rPr>
              <a:t>肖田元等  </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系统仿真导论</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清华大学出版社</a:t>
            </a:r>
          </a:p>
          <a:p>
            <a:pPr algn="just" eaLnBrk="1" hangingPunct="1">
              <a:lnSpc>
                <a:spcPct val="120000"/>
              </a:lnSpc>
            </a:pPr>
            <a:r>
              <a:rPr lang="zh-CN" altLang="en-US" sz="2400" dirty="0">
                <a:latin typeface="幼圆" pitchFamily="49" charset="-122"/>
                <a:ea typeface="幼圆" pitchFamily="49" charset="-122"/>
              </a:rPr>
              <a:t>魏克新 </a:t>
            </a:r>
            <a:r>
              <a:rPr lang="en-US" altLang="zh-CN" sz="2400" dirty="0">
                <a:latin typeface="幼圆" pitchFamily="49" charset="-122"/>
                <a:ea typeface="幼圆" pitchFamily="49" charset="-122"/>
              </a:rPr>
              <a:t>《MATLAB</a:t>
            </a:r>
            <a:r>
              <a:rPr lang="zh-CN" altLang="en-US" sz="2400" dirty="0">
                <a:latin typeface="幼圆" pitchFamily="49" charset="-122"/>
                <a:ea typeface="幼圆" pitchFamily="49" charset="-122"/>
              </a:rPr>
              <a:t>语言与自动控制系统设计</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机械工业出版社</a:t>
            </a:r>
          </a:p>
          <a:p>
            <a:pPr eaLnBrk="1" hangingPunct="1">
              <a:lnSpc>
                <a:spcPct val="120000"/>
              </a:lnSpc>
            </a:pPr>
            <a:r>
              <a:rPr lang="zh-CN" altLang="en-US" sz="2400" dirty="0"/>
              <a:t>胡晓冬，董辰辉 </a:t>
            </a:r>
            <a:r>
              <a:rPr lang="en-US" altLang="zh-CN" sz="2400" dirty="0"/>
              <a:t>《MATLAB</a:t>
            </a:r>
            <a:r>
              <a:rPr lang="zh-CN" altLang="en-US" sz="2400" dirty="0"/>
              <a:t>从入门到精通</a:t>
            </a:r>
            <a:r>
              <a:rPr lang="en-US" altLang="zh-CN" sz="2400" dirty="0"/>
              <a:t>》</a:t>
            </a:r>
            <a:r>
              <a:rPr lang="zh-CN" altLang="en-US" sz="2400" dirty="0"/>
              <a:t>，人民邮电出版社</a:t>
            </a:r>
            <a:endParaRPr lang="en-US" altLang="zh-CN" sz="2400" dirty="0"/>
          </a:p>
          <a:p>
            <a:pPr eaLnBrk="1" hangingPunct="1">
              <a:lnSpc>
                <a:spcPct val="120000"/>
              </a:lnSpc>
            </a:pPr>
            <a:r>
              <a:rPr lang="zh-CN" altLang="en-US" sz="2400" dirty="0"/>
              <a:t>刘浩 </a:t>
            </a:r>
            <a:r>
              <a:rPr lang="en-US" altLang="zh-CN" sz="2400" dirty="0"/>
              <a:t>《MATLAB R2018a</a:t>
            </a:r>
            <a:r>
              <a:rPr lang="zh-CN" altLang="en-US" sz="2400" dirty="0"/>
              <a:t>完全自学一本通</a:t>
            </a:r>
            <a:r>
              <a:rPr lang="en-US" altLang="zh-CN" sz="2400" dirty="0"/>
              <a:t>》</a:t>
            </a:r>
            <a:r>
              <a:rPr lang="zh-CN" altLang="en-US" sz="2400" dirty="0"/>
              <a:t>，电子工业出版社</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a:t>
            </a:r>
          </a:p>
        </p:txBody>
      </p:sp>
      <p:sp>
        <p:nvSpPr>
          <p:cNvPr id="3" name="内容占位符 2"/>
          <p:cNvSpPr>
            <a:spLocks noGrp="1"/>
          </p:cNvSpPr>
          <p:nvPr>
            <p:ph idx="1"/>
          </p:nvPr>
        </p:nvSpPr>
        <p:spPr>
          <a:xfrm>
            <a:off x="179512" y="1844824"/>
            <a:ext cx="8964488" cy="4680519"/>
          </a:xfrm>
        </p:spPr>
        <p:txBody>
          <a:bodyPr/>
          <a:lstStyle/>
          <a:p>
            <a:pPr>
              <a:lnSpc>
                <a:spcPct val="120000"/>
              </a:lnSpc>
            </a:pPr>
            <a:r>
              <a:rPr lang="en-US" altLang="zh-CN" sz="2400" dirty="0"/>
              <a:t>1961</a:t>
            </a:r>
            <a:r>
              <a:rPr lang="zh-CN" altLang="zh-CN" sz="2400" dirty="0"/>
              <a:t>年，</a:t>
            </a:r>
            <a:r>
              <a:rPr lang="en-US" altLang="zh-CN" sz="2400" dirty="0" err="1"/>
              <a:t>G.W.Morgenthater</a:t>
            </a:r>
            <a:r>
              <a:rPr lang="zh-CN" altLang="zh-CN" sz="2400" b="1" dirty="0">
                <a:solidFill>
                  <a:srgbClr val="FF0000"/>
                </a:solidFill>
              </a:rPr>
              <a:t>首次</a:t>
            </a:r>
            <a:r>
              <a:rPr lang="zh-CN" altLang="zh-CN" sz="2400" dirty="0"/>
              <a:t>对“仿真”进行了技术性定义，即“仿真意指在实际系统尚不存在的情况下对于系统或活动本质的实现”。</a:t>
            </a:r>
            <a:endParaRPr lang="en-US" altLang="zh-CN" sz="2400" dirty="0"/>
          </a:p>
          <a:p>
            <a:pPr>
              <a:lnSpc>
                <a:spcPct val="120000"/>
              </a:lnSpc>
            </a:pPr>
            <a:r>
              <a:rPr lang="en-US" altLang="zh-CN" sz="2400" dirty="0"/>
              <a:t>1978</a:t>
            </a:r>
            <a:r>
              <a:rPr lang="zh-CN" altLang="zh-CN" sz="2400" dirty="0"/>
              <a:t>年</a:t>
            </a:r>
            <a:r>
              <a:rPr lang="zh-CN" altLang="en-US" sz="2400" dirty="0"/>
              <a:t>，</a:t>
            </a:r>
            <a:r>
              <a:rPr lang="en-US" altLang="zh-CN" sz="2400" dirty="0" err="1"/>
              <a:t>Korn</a:t>
            </a:r>
            <a:r>
              <a:rPr lang="zh-CN" altLang="zh-CN" sz="2400" dirty="0"/>
              <a:t>将仿真定义为“用能代表所研究的系统的模型作实验”。</a:t>
            </a:r>
            <a:endParaRPr lang="en-US" altLang="zh-CN" sz="2400" dirty="0"/>
          </a:p>
          <a:p>
            <a:pPr>
              <a:lnSpc>
                <a:spcPct val="120000"/>
              </a:lnSpc>
            </a:pPr>
            <a:r>
              <a:rPr lang="en-US" altLang="zh-CN" sz="2400" dirty="0"/>
              <a:t>1984</a:t>
            </a:r>
            <a:r>
              <a:rPr lang="zh-CN" altLang="zh-CN" sz="2400" dirty="0"/>
              <a:t>年</a:t>
            </a:r>
            <a:r>
              <a:rPr lang="zh-CN" altLang="en-US" sz="2400" dirty="0"/>
              <a:t>，</a:t>
            </a:r>
            <a:r>
              <a:rPr lang="en-US" altLang="zh-CN" sz="2400" dirty="0"/>
              <a:t>Oren</a:t>
            </a:r>
            <a:r>
              <a:rPr lang="zh-CN" altLang="zh-CN" sz="2400" dirty="0"/>
              <a:t>给出了仿真的基本概念框架“建模－实验－分析”的基础上，提出了“仿真是一种基于模型的活动”的定义</a:t>
            </a:r>
            <a:r>
              <a:rPr lang="zh-CN" altLang="en-US" sz="2400" dirty="0"/>
              <a:t>。</a:t>
            </a:r>
            <a:endParaRPr lang="en-US" altLang="zh-CN" sz="2400" dirty="0"/>
          </a:p>
          <a:p>
            <a:pPr>
              <a:lnSpc>
                <a:spcPct val="120000"/>
              </a:lnSpc>
            </a:pPr>
            <a:r>
              <a:rPr lang="zh-CN" altLang="zh-CN" sz="2400" dirty="0"/>
              <a:t>现代</a:t>
            </a:r>
            <a:r>
              <a:rPr lang="zh-CN" altLang="en-US" sz="2400" dirty="0"/>
              <a:t>定义，</a:t>
            </a:r>
            <a:r>
              <a:rPr lang="zh-CN" altLang="zh-CN" sz="2400" dirty="0"/>
              <a:t>为了分析与研究已存在的或尚未建成的系统，对建立的该系统模型安放到计算机进行实验，这一过程称为仿真。</a:t>
            </a:r>
            <a:r>
              <a:rPr lang="en-US" altLang="zh-CN" sz="2400" dirty="0"/>
              <a:t>    </a:t>
            </a:r>
            <a:r>
              <a:rPr lang="zh-CN" altLang="zh-CN" sz="2400" b="1" dirty="0">
                <a:solidFill>
                  <a:srgbClr val="FF0000"/>
                </a:solidFill>
              </a:rPr>
              <a:t>仿真是一种基于模型的活动</a:t>
            </a:r>
            <a:r>
              <a:rPr lang="zh-CN" altLang="zh-CN" sz="2400" dirty="0"/>
              <a:t>。</a:t>
            </a:r>
          </a:p>
          <a:p>
            <a:pPr>
              <a:lnSpc>
                <a:spcPct val="120000"/>
              </a:lnSpc>
            </a:pP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20</a:t>
            </a:fld>
            <a:endParaRPr lang="en-US" altLang="zh-CN" dirty="0"/>
          </a:p>
        </p:txBody>
      </p:sp>
    </p:spTree>
    <p:extLst>
      <p:ext uri="{BB962C8B-B14F-4D97-AF65-F5344CB8AC3E}">
        <p14:creationId xmlns:p14="http://schemas.microsoft.com/office/powerpoint/2010/main" val="308195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仿真的基本要素</a:t>
            </a: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21</a:t>
            </a:fld>
            <a:endParaRPr lang="en-US" altLang="zh-CN"/>
          </a:p>
        </p:txBody>
      </p:sp>
      <p:pic>
        <p:nvPicPr>
          <p:cNvPr id="53252" name="Picture 4" descr="C:\Users\DELL\AppData\Roaming\Tencent\Users\124558160\QQ\WinTemp\RichOle\RISCXS%OYGK$@~%VJX1A3J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89032"/>
            <a:ext cx="3486128" cy="5019767"/>
          </a:xfrm>
          <a:prstGeom prst="rect">
            <a:avLst/>
          </a:prstGeom>
          <a:noFill/>
          <a:extLst>
            <a:ext uri="{909E8E84-426E-40DD-AFC4-6F175D3DCCD1}">
              <a14:hiddenFill xmlns:a14="http://schemas.microsoft.com/office/drawing/2010/main">
                <a:solidFill>
                  <a:srgbClr val="FFFFFF"/>
                </a:solidFill>
              </a14:hiddenFill>
            </a:ext>
          </a:extLst>
        </p:spPr>
      </p:pic>
      <p:sp>
        <p:nvSpPr>
          <p:cNvPr id="6" name="右箭头 5"/>
          <p:cNvSpPr/>
          <p:nvPr/>
        </p:nvSpPr>
        <p:spPr>
          <a:xfrm>
            <a:off x="4355976" y="2492896"/>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860032" y="1700808"/>
            <a:ext cx="4176464" cy="1938992"/>
          </a:xfrm>
          <a:prstGeom prst="rect">
            <a:avLst/>
          </a:prstGeom>
          <a:noFill/>
          <a:ln w="28575">
            <a:solidFill>
              <a:srgbClr val="FF0000"/>
            </a:solidFill>
            <a:prstDash val="sysDash"/>
          </a:ln>
        </p:spPr>
        <p:txBody>
          <a:bodyPr wrap="square" rtlCol="0">
            <a:spAutoFit/>
          </a:bodyPr>
          <a:lstStyle/>
          <a:p>
            <a:r>
              <a:rPr lang="zh-CN" altLang="zh-CN" sz="2000" dirty="0"/>
              <a:t>实验框架由以下五个部分组成：</a:t>
            </a:r>
          </a:p>
          <a:p>
            <a:r>
              <a:rPr lang="en-US" altLang="zh-CN" sz="2000" dirty="0"/>
              <a:t>    </a:t>
            </a:r>
            <a:r>
              <a:rPr lang="en-US" altLang="zh-CN" sz="2000" dirty="0">
                <a:sym typeface="Symbol"/>
              </a:rPr>
              <a:t></a:t>
            </a:r>
            <a:r>
              <a:rPr lang="en-US" altLang="zh-CN" sz="2000" dirty="0"/>
              <a:t> </a:t>
            </a:r>
            <a:r>
              <a:rPr lang="zh-CN" altLang="zh-CN" sz="2000" dirty="0"/>
              <a:t>可观察变量</a:t>
            </a:r>
          </a:p>
          <a:p>
            <a:r>
              <a:rPr lang="en-US" altLang="zh-CN" sz="2000" dirty="0"/>
              <a:t>    </a:t>
            </a:r>
            <a:r>
              <a:rPr lang="en-US" altLang="zh-CN" sz="2000" dirty="0">
                <a:sym typeface="Symbol"/>
              </a:rPr>
              <a:t></a:t>
            </a:r>
            <a:r>
              <a:rPr lang="en-US" altLang="zh-CN" sz="2000" dirty="0"/>
              <a:t> </a:t>
            </a:r>
            <a:r>
              <a:rPr lang="zh-CN" altLang="zh-CN" sz="2000" dirty="0"/>
              <a:t>输入调度</a:t>
            </a:r>
          </a:p>
          <a:p>
            <a:r>
              <a:rPr lang="en-US" altLang="zh-CN" sz="2000" dirty="0"/>
              <a:t>    </a:t>
            </a:r>
            <a:r>
              <a:rPr lang="en-US" altLang="zh-CN" sz="2000" dirty="0">
                <a:sym typeface="Symbol"/>
              </a:rPr>
              <a:t></a:t>
            </a:r>
            <a:r>
              <a:rPr lang="en-US" altLang="zh-CN" sz="2000" dirty="0"/>
              <a:t> </a:t>
            </a:r>
            <a:r>
              <a:rPr lang="zh-CN" altLang="zh-CN" sz="2000" dirty="0"/>
              <a:t>初始设置</a:t>
            </a:r>
          </a:p>
          <a:p>
            <a:r>
              <a:rPr lang="en-US" altLang="zh-CN" sz="2000" dirty="0"/>
              <a:t>    </a:t>
            </a:r>
            <a:r>
              <a:rPr lang="en-US" altLang="zh-CN" sz="2000" dirty="0">
                <a:sym typeface="Symbol"/>
              </a:rPr>
              <a:t></a:t>
            </a:r>
            <a:r>
              <a:rPr lang="en-US" altLang="zh-CN" sz="2000" dirty="0"/>
              <a:t> </a:t>
            </a:r>
            <a:r>
              <a:rPr lang="zh-CN" altLang="zh-CN" sz="2000" dirty="0"/>
              <a:t>终止条件</a:t>
            </a:r>
          </a:p>
          <a:p>
            <a:r>
              <a:rPr lang="en-US" altLang="zh-CN" sz="2000" dirty="0"/>
              <a:t>    </a:t>
            </a:r>
            <a:r>
              <a:rPr lang="en-US" altLang="zh-CN" sz="2000" dirty="0">
                <a:sym typeface="Symbol"/>
              </a:rPr>
              <a:t></a:t>
            </a:r>
            <a:r>
              <a:rPr lang="en-US" altLang="zh-CN" sz="2000" dirty="0"/>
              <a:t> </a:t>
            </a:r>
            <a:r>
              <a:rPr lang="zh-CN" altLang="zh-CN" sz="2000" dirty="0"/>
              <a:t>对数据的采集及压缩的说明</a:t>
            </a:r>
            <a:endParaRPr lang="zh-CN" altLang="en-US" sz="2000" dirty="0"/>
          </a:p>
        </p:txBody>
      </p:sp>
      <p:sp>
        <p:nvSpPr>
          <p:cNvPr id="8" name="右箭头 7"/>
          <p:cNvSpPr/>
          <p:nvPr/>
        </p:nvSpPr>
        <p:spPr>
          <a:xfrm>
            <a:off x="3491880" y="3717032"/>
            <a:ext cx="12241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860032" y="3717032"/>
            <a:ext cx="4176464" cy="830997"/>
          </a:xfrm>
          <a:prstGeom prst="rect">
            <a:avLst/>
          </a:prstGeom>
          <a:noFill/>
          <a:ln w="28575">
            <a:solidFill>
              <a:srgbClr val="FF0000"/>
            </a:solidFill>
            <a:prstDash val="sysDash"/>
          </a:ln>
        </p:spPr>
        <p:txBody>
          <a:bodyPr wrap="square" rtlCol="0">
            <a:spAutoFit/>
          </a:bodyPr>
          <a:lstStyle>
            <a:defPPr>
              <a:defRPr lang="zh-CN"/>
            </a:defPPr>
          </a:lstStyle>
          <a:p>
            <a:r>
              <a:rPr lang="zh-CN" altLang="zh-CN" sz="2400" dirty="0"/>
              <a:t>行为产生器</a:t>
            </a:r>
            <a:r>
              <a:rPr lang="zh-CN" altLang="en-US" sz="2400" dirty="0"/>
              <a:t>：</a:t>
            </a:r>
            <a:r>
              <a:rPr lang="zh-CN" altLang="zh-CN" sz="2400" dirty="0"/>
              <a:t>它是一套对模型进行实验的软件</a:t>
            </a:r>
            <a:r>
              <a:rPr lang="en-US" altLang="zh-CN" sz="2400" dirty="0"/>
              <a:t>    </a:t>
            </a:r>
            <a:endParaRPr lang="zh-CN" altLang="en-US" sz="2400" dirty="0"/>
          </a:p>
        </p:txBody>
      </p:sp>
      <p:sp>
        <p:nvSpPr>
          <p:cNvPr id="10" name="右箭头 9"/>
          <p:cNvSpPr/>
          <p:nvPr/>
        </p:nvSpPr>
        <p:spPr>
          <a:xfrm>
            <a:off x="4355976" y="5589240"/>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860032" y="4820089"/>
            <a:ext cx="4176464" cy="1938992"/>
          </a:xfrm>
          <a:prstGeom prst="rect">
            <a:avLst/>
          </a:prstGeom>
          <a:noFill/>
          <a:ln w="28575">
            <a:solidFill>
              <a:srgbClr val="FF0000"/>
            </a:solidFill>
            <a:prstDash val="sysDash"/>
          </a:ln>
        </p:spPr>
        <p:txBody>
          <a:bodyPr wrap="square" rtlCol="0">
            <a:spAutoFit/>
          </a:bodyPr>
          <a:lstStyle>
            <a:defPPr>
              <a:defRPr lang="zh-CN"/>
            </a:defPPr>
          </a:lstStyle>
          <a:p>
            <a:r>
              <a:rPr lang="zh-CN" altLang="zh-CN" sz="2400" dirty="0"/>
              <a:t>模型行为及其处理</a:t>
            </a:r>
          </a:p>
          <a:p>
            <a:r>
              <a:rPr lang="en-US" altLang="zh-CN" sz="2400" dirty="0"/>
              <a:t>    </a:t>
            </a:r>
            <a:r>
              <a:rPr lang="zh-CN" altLang="zh-CN" sz="2400" dirty="0"/>
              <a:t>模型行为：点行为、轨迹行为和结构行为</a:t>
            </a:r>
            <a:r>
              <a:rPr lang="zh-CN" altLang="en-US" sz="2400" dirty="0"/>
              <a:t>。</a:t>
            </a:r>
            <a:endParaRPr lang="zh-CN" altLang="zh-CN" sz="2400" dirty="0"/>
          </a:p>
          <a:p>
            <a:r>
              <a:rPr lang="zh-CN" altLang="zh-CN" sz="2400" dirty="0"/>
              <a:t>行为处理包括对模型行为进行分析和显示</a:t>
            </a:r>
            <a:r>
              <a:rPr lang="zh-CN" altLang="en-US" sz="2400" dirty="0"/>
              <a:t>。</a:t>
            </a:r>
            <a:endParaRPr lang="zh-CN" altLang="en-US" dirty="0"/>
          </a:p>
        </p:txBody>
      </p:sp>
    </p:spTree>
    <p:extLst>
      <p:ext uri="{BB962C8B-B14F-4D97-AF65-F5344CB8AC3E}">
        <p14:creationId xmlns:p14="http://schemas.microsoft.com/office/powerpoint/2010/main" val="286740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绪论</a:t>
            </a:r>
            <a:r>
              <a:rPr lang="en-US" altLang="zh-CN" dirty="0"/>
              <a:t>-</a:t>
            </a:r>
            <a:br>
              <a:rPr lang="en-US" altLang="zh-CN" dirty="0"/>
            </a:br>
            <a:r>
              <a:rPr lang="en-US" altLang="zh-CN" dirty="0"/>
              <a:t>      </a:t>
            </a:r>
            <a:r>
              <a:rPr lang="zh-CN" altLang="en-US" sz="3200" dirty="0"/>
              <a:t>系统、模型、仿真的发展历史</a:t>
            </a:r>
            <a:endParaRPr lang="en-US" altLang="zh-CN" sz="3200" dirty="0"/>
          </a:p>
        </p:txBody>
      </p:sp>
      <p:sp>
        <p:nvSpPr>
          <p:cNvPr id="3" name="内容占位符 2"/>
          <p:cNvSpPr>
            <a:spLocks noGrp="1"/>
          </p:cNvSpPr>
          <p:nvPr>
            <p:ph idx="1"/>
          </p:nvPr>
        </p:nvSpPr>
        <p:spPr>
          <a:xfrm>
            <a:off x="1182688" y="2017713"/>
            <a:ext cx="7772400" cy="835223"/>
          </a:xfrm>
        </p:spPr>
        <p:txBody>
          <a:bodyPr/>
          <a:lstStyle/>
          <a:p>
            <a:r>
              <a:rPr lang="zh-CN" altLang="zh-CN" sz="2400" dirty="0"/>
              <a:t>仿真技术的发展是与控制工程、系统工程及计算机技术的发展密切相联系的</a:t>
            </a:r>
            <a:r>
              <a:rPr lang="zh-CN" altLang="en-US" sz="2400" dirty="0"/>
              <a:t>。</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22</a:t>
            </a:fld>
            <a:endParaRPr lang="en-US" altLang="zh-CN"/>
          </a:p>
        </p:txBody>
      </p:sp>
      <p:pic>
        <p:nvPicPr>
          <p:cNvPr id="54274" name="Picture 2" descr="C:\Users\DELL\AppData\Roaming\Tencent\Users\124558160\QQ\WinTemp\RichOle\CNUV5@B1~`U)ZVN%E@37(S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01" y="2780928"/>
            <a:ext cx="6924215" cy="393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654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系统仿真方法学的发展分为两个阶段</a:t>
            </a:r>
            <a:endParaRPr lang="zh-CN" altLang="en-US" sz="3600" dirty="0"/>
          </a:p>
        </p:txBody>
      </p:sp>
      <p:sp>
        <p:nvSpPr>
          <p:cNvPr id="3" name="内容占位符 2"/>
          <p:cNvSpPr>
            <a:spLocks noGrp="1"/>
          </p:cNvSpPr>
          <p:nvPr>
            <p:ph idx="1"/>
          </p:nvPr>
        </p:nvSpPr>
        <p:spPr>
          <a:xfrm>
            <a:off x="611560" y="1916832"/>
            <a:ext cx="8343528" cy="4215681"/>
          </a:xfrm>
        </p:spPr>
        <p:txBody>
          <a:bodyPr/>
          <a:lstStyle/>
          <a:p>
            <a:pPr>
              <a:lnSpc>
                <a:spcPct val="150000"/>
              </a:lnSpc>
            </a:pPr>
            <a:r>
              <a:rPr lang="zh-CN" altLang="zh-CN" sz="2400" dirty="0"/>
              <a:t>两个发展阶段的主要区别是建模在系统仿真方法学中重要性的增长。</a:t>
            </a:r>
            <a:endParaRPr lang="en-US" altLang="zh-CN" sz="2400" dirty="0"/>
          </a:p>
          <a:p>
            <a:pPr>
              <a:lnSpc>
                <a:spcPct val="150000"/>
              </a:lnSpc>
            </a:pPr>
            <a:r>
              <a:rPr lang="zh-CN" altLang="zh-CN" sz="2400" dirty="0"/>
              <a:t>从</a:t>
            </a:r>
            <a:r>
              <a:rPr lang="en-US" altLang="zh-CN" sz="2400" dirty="0"/>
              <a:t>40</a:t>
            </a:r>
            <a:r>
              <a:rPr lang="zh-CN" altLang="zh-CN" sz="2400" dirty="0"/>
              <a:t>年代到</a:t>
            </a:r>
            <a:r>
              <a:rPr lang="en-US" altLang="zh-CN" sz="2400" dirty="0"/>
              <a:t>70</a:t>
            </a:r>
            <a:r>
              <a:rPr lang="zh-CN" altLang="zh-CN" sz="2400" dirty="0"/>
              <a:t>年代，是</a:t>
            </a:r>
            <a:r>
              <a:rPr lang="zh-CN" altLang="zh-CN" sz="2400" b="1" dirty="0">
                <a:solidFill>
                  <a:srgbClr val="FF0000"/>
                </a:solidFill>
              </a:rPr>
              <a:t>传统系统仿真方法学</a:t>
            </a:r>
            <a:r>
              <a:rPr lang="zh-CN" altLang="zh-CN" sz="2400" dirty="0"/>
              <a:t>发展阶段。</a:t>
            </a:r>
            <a:endParaRPr lang="en-US" altLang="zh-CN" sz="2400" dirty="0"/>
          </a:p>
          <a:p>
            <a:pPr>
              <a:lnSpc>
                <a:spcPct val="150000"/>
              </a:lnSpc>
            </a:pPr>
            <a:r>
              <a:rPr lang="zh-CN" altLang="zh-CN" sz="2400" dirty="0"/>
              <a:t>传统的系统仿真方法学主要是</a:t>
            </a:r>
            <a:r>
              <a:rPr lang="zh-CN" altLang="zh-CN" sz="2400" b="1" dirty="0">
                <a:solidFill>
                  <a:srgbClr val="FF0000"/>
                </a:solidFill>
              </a:rPr>
              <a:t>面向工程系统</a:t>
            </a:r>
            <a:r>
              <a:rPr lang="zh-CN" altLang="zh-CN" sz="2400" dirty="0"/>
              <a:t>如航空、航天、电力、化工等</a:t>
            </a:r>
            <a:r>
              <a:rPr lang="zh-CN" altLang="en-US" sz="2400" dirty="0"/>
              <a:t>；</a:t>
            </a:r>
            <a:endParaRPr lang="en-US" altLang="zh-CN" sz="2400" dirty="0"/>
          </a:p>
          <a:p>
            <a:pPr>
              <a:lnSpc>
                <a:spcPct val="150000"/>
              </a:lnSpc>
            </a:pPr>
            <a:r>
              <a:rPr lang="zh-CN" altLang="zh-CN" sz="2400" dirty="0"/>
              <a:t>一般说来，这类系统具有良好定义和良好结构；具有充分可用的理论知识；可以采用</a:t>
            </a:r>
            <a:r>
              <a:rPr lang="zh-CN" altLang="zh-CN" sz="2400" b="1" dirty="0">
                <a:solidFill>
                  <a:srgbClr val="FF0000"/>
                </a:solidFill>
              </a:rPr>
              <a:t>演绎推理</a:t>
            </a:r>
            <a:r>
              <a:rPr lang="zh-CN" altLang="zh-CN" sz="2400" dirty="0"/>
              <a:t>的方法建模</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23</a:t>
            </a:fld>
            <a:endParaRPr lang="en-US" altLang="zh-CN"/>
          </a:p>
        </p:txBody>
      </p:sp>
    </p:spTree>
    <p:extLst>
      <p:ext uri="{BB962C8B-B14F-4D97-AF65-F5344CB8AC3E}">
        <p14:creationId xmlns:p14="http://schemas.microsoft.com/office/powerpoint/2010/main" val="352280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200" dirty="0"/>
              <a:t>系统仿真方法学的发展大致可以分为</a:t>
            </a:r>
            <a:br>
              <a:rPr lang="en-US" altLang="zh-CN" sz="3200" dirty="0"/>
            </a:br>
            <a:r>
              <a:rPr lang="zh-CN" altLang="zh-CN" sz="3200" dirty="0"/>
              <a:t>两个阶段</a:t>
            </a:r>
            <a:endParaRPr lang="zh-CN" altLang="en-US" sz="3200" dirty="0"/>
          </a:p>
        </p:txBody>
      </p:sp>
      <p:sp>
        <p:nvSpPr>
          <p:cNvPr id="3" name="内容占位符 2"/>
          <p:cNvSpPr>
            <a:spLocks noGrp="1"/>
          </p:cNvSpPr>
          <p:nvPr>
            <p:ph idx="1"/>
          </p:nvPr>
        </p:nvSpPr>
        <p:spPr>
          <a:xfrm>
            <a:off x="251520" y="1916832"/>
            <a:ext cx="8784976" cy="4752528"/>
          </a:xfrm>
        </p:spPr>
        <p:txBody>
          <a:bodyPr/>
          <a:lstStyle/>
          <a:p>
            <a:pPr>
              <a:lnSpc>
                <a:spcPct val="150000"/>
              </a:lnSpc>
            </a:pPr>
            <a:r>
              <a:rPr lang="zh-CN" altLang="zh-CN" sz="2400" dirty="0"/>
              <a:t>从</a:t>
            </a:r>
            <a:r>
              <a:rPr lang="en-US" altLang="zh-CN" sz="2400" dirty="0"/>
              <a:t>80</a:t>
            </a:r>
            <a:r>
              <a:rPr lang="zh-CN" altLang="zh-CN" sz="2400" dirty="0"/>
              <a:t>年代到今天，是复杂系统仿真方法学发展阶段。</a:t>
            </a:r>
            <a:endParaRPr lang="en-US" altLang="zh-CN" sz="2400" dirty="0"/>
          </a:p>
          <a:p>
            <a:pPr>
              <a:lnSpc>
                <a:spcPct val="150000"/>
              </a:lnSpc>
            </a:pPr>
            <a:r>
              <a:rPr lang="zh-CN" altLang="zh-CN" sz="2400" dirty="0"/>
              <a:t>主要是面向社会、经济、生态、生物等这些十分复杂的</a:t>
            </a:r>
            <a:r>
              <a:rPr lang="zh-CN" altLang="zh-CN" sz="2400" b="1" dirty="0">
                <a:solidFill>
                  <a:srgbClr val="FF0000"/>
                </a:solidFill>
              </a:rPr>
              <a:t>非工程系统</a:t>
            </a:r>
            <a:r>
              <a:rPr lang="zh-CN" altLang="zh-CN" sz="2400" dirty="0"/>
              <a:t>。</a:t>
            </a:r>
            <a:endParaRPr lang="en-US" altLang="zh-CN" sz="2400" dirty="0"/>
          </a:p>
          <a:p>
            <a:pPr>
              <a:lnSpc>
                <a:spcPct val="150000"/>
              </a:lnSpc>
            </a:pPr>
            <a:r>
              <a:rPr lang="zh-CN" altLang="zh-CN" sz="2400" dirty="0"/>
              <a:t>仿真这些复杂系统的难点主要在于</a:t>
            </a:r>
            <a:r>
              <a:rPr lang="zh-CN" altLang="zh-CN" sz="2400" b="1" dirty="0">
                <a:solidFill>
                  <a:srgbClr val="FF0000"/>
                </a:solidFill>
              </a:rPr>
              <a:t>系统的病态定义和病态结构</a:t>
            </a:r>
            <a:r>
              <a:rPr lang="zh-CN" altLang="zh-CN" sz="2400" dirty="0"/>
              <a:t>，以及无充分可用的理论和先验知识。</a:t>
            </a:r>
            <a:endParaRPr lang="en-US" altLang="zh-CN" sz="2400" dirty="0"/>
          </a:p>
          <a:p>
            <a:pPr>
              <a:lnSpc>
                <a:spcPct val="150000"/>
              </a:lnSpc>
            </a:pPr>
            <a:r>
              <a:rPr lang="zh-CN" altLang="zh-CN" sz="2400" dirty="0"/>
              <a:t>在复杂系统仿真方法中，其</a:t>
            </a:r>
            <a:r>
              <a:rPr lang="zh-CN" altLang="zh-CN" sz="2400" b="1" dirty="0">
                <a:solidFill>
                  <a:srgbClr val="FF0000"/>
                </a:solidFill>
              </a:rPr>
              <a:t>侧重点是解决如何建立系统的形式化模型</a:t>
            </a:r>
            <a:r>
              <a:rPr lang="zh-CN" altLang="zh-CN" sz="2400" dirty="0"/>
              <a:t>，建立一种抽象的表示方法以获得对客观世界和自然现象的深刻认识，这明显是面向科学的。</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24</a:t>
            </a:fld>
            <a:endParaRPr lang="en-US" altLang="zh-CN"/>
          </a:p>
        </p:txBody>
      </p:sp>
    </p:spTree>
    <p:extLst>
      <p:ext uri="{BB962C8B-B14F-4D97-AF65-F5344CB8AC3E}">
        <p14:creationId xmlns:p14="http://schemas.microsoft.com/office/powerpoint/2010/main" val="287478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绪论</a:t>
            </a:r>
            <a:r>
              <a:rPr lang="en-US" altLang="zh-CN" dirty="0"/>
              <a:t>-</a:t>
            </a:r>
            <a:br>
              <a:rPr lang="en-US" altLang="zh-CN" dirty="0"/>
            </a:br>
            <a:r>
              <a:rPr lang="en-US" altLang="zh-CN" dirty="0"/>
              <a:t>      </a:t>
            </a:r>
            <a:r>
              <a:rPr lang="zh-CN" altLang="en-US" sz="3200" dirty="0"/>
              <a:t>系统、模型、仿真的发展趋势</a:t>
            </a:r>
            <a:endParaRPr lang="zh-CN" altLang="en-US" dirty="0"/>
          </a:p>
        </p:txBody>
      </p:sp>
      <p:sp>
        <p:nvSpPr>
          <p:cNvPr id="3" name="内容占位符 2"/>
          <p:cNvSpPr>
            <a:spLocks noGrp="1"/>
          </p:cNvSpPr>
          <p:nvPr>
            <p:ph idx="1"/>
          </p:nvPr>
        </p:nvSpPr>
        <p:spPr>
          <a:xfrm>
            <a:off x="611560" y="2017713"/>
            <a:ext cx="8343528" cy="4114800"/>
          </a:xfrm>
        </p:spPr>
        <p:txBody>
          <a:bodyPr/>
          <a:lstStyle/>
          <a:p>
            <a:pPr marL="0" indent="0">
              <a:buNone/>
            </a:pPr>
            <a:r>
              <a:rPr lang="zh-CN" altLang="en-US" sz="2400" b="1" dirty="0">
                <a:solidFill>
                  <a:srgbClr val="FF0000"/>
                </a:solidFill>
              </a:rPr>
              <a:t>建模与仿真现有问题：</a:t>
            </a:r>
            <a:endParaRPr lang="en-US" altLang="zh-CN" sz="2400" b="1" dirty="0">
              <a:solidFill>
                <a:srgbClr val="FF0000"/>
              </a:solidFill>
            </a:endParaRPr>
          </a:p>
          <a:p>
            <a:r>
              <a:rPr lang="zh-CN" altLang="zh-CN" sz="2400" dirty="0"/>
              <a:t>建模方法尚不完善，研究同一个系统的同一个问题可以建立出不相同的模型</a:t>
            </a:r>
            <a:r>
              <a:rPr lang="zh-CN" altLang="en-US" sz="2400" dirty="0"/>
              <a:t>；</a:t>
            </a:r>
            <a:endParaRPr lang="en-US" altLang="zh-CN" sz="2400" dirty="0"/>
          </a:p>
          <a:p>
            <a:r>
              <a:rPr lang="zh-CN" altLang="zh-CN" sz="2400" dirty="0"/>
              <a:t>有些社会经济系统中的问题尚无法建立准确的模型进行求解</a:t>
            </a:r>
            <a:r>
              <a:rPr lang="zh-CN" altLang="en-US" sz="2400" dirty="0"/>
              <a:t>；</a:t>
            </a:r>
            <a:endParaRPr lang="en-US" altLang="zh-CN" sz="2400" dirty="0"/>
          </a:p>
          <a:p>
            <a:r>
              <a:rPr lang="zh-CN" altLang="zh-CN" sz="2400" dirty="0"/>
              <a:t>决策者必须通过建模者和仿真实验人员才能介入到对系统的仿真分析中</a:t>
            </a:r>
            <a:r>
              <a:rPr lang="zh-CN" altLang="en-US" sz="2400" dirty="0"/>
              <a:t>；</a:t>
            </a:r>
            <a:endParaRPr lang="en-US" altLang="zh-CN" sz="2400" dirty="0"/>
          </a:p>
          <a:p>
            <a:r>
              <a:rPr lang="zh-CN" altLang="en-US" sz="2400" dirty="0"/>
              <a:t>模型复用性较差；</a:t>
            </a:r>
            <a:endParaRPr lang="en-US" altLang="zh-CN" sz="2400" dirty="0"/>
          </a:p>
          <a:p>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25</a:t>
            </a:fld>
            <a:endParaRPr lang="en-US" altLang="zh-CN"/>
          </a:p>
        </p:txBody>
      </p:sp>
    </p:spTree>
    <p:extLst>
      <p:ext uri="{BB962C8B-B14F-4D97-AF65-F5344CB8AC3E}">
        <p14:creationId xmlns:p14="http://schemas.microsoft.com/office/powerpoint/2010/main" val="360901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系统、模型、仿真的未来八大发展趋势</a:t>
            </a:r>
          </a:p>
        </p:txBody>
      </p:sp>
      <p:sp>
        <p:nvSpPr>
          <p:cNvPr id="3" name="内容占位符 2"/>
          <p:cNvSpPr>
            <a:spLocks noGrp="1"/>
          </p:cNvSpPr>
          <p:nvPr>
            <p:ph idx="1"/>
          </p:nvPr>
        </p:nvSpPr>
        <p:spPr>
          <a:xfrm>
            <a:off x="683568" y="2017713"/>
            <a:ext cx="8271520" cy="4114800"/>
          </a:xfrm>
        </p:spPr>
        <p:txBody>
          <a:bodyPr/>
          <a:lstStyle/>
          <a:p>
            <a:pPr lvl="0"/>
            <a:r>
              <a:rPr lang="zh-CN" altLang="zh-CN" sz="2800" dirty="0"/>
              <a:t>面向对象仿真</a:t>
            </a:r>
            <a:endParaRPr lang="en-US" altLang="zh-CN" sz="2800" dirty="0"/>
          </a:p>
          <a:p>
            <a:pPr lvl="0"/>
            <a:r>
              <a:rPr lang="zh-CN" altLang="zh-CN" sz="2800" dirty="0"/>
              <a:t>定性仿真</a:t>
            </a:r>
            <a:endParaRPr lang="en-US" altLang="zh-CN" sz="2800" dirty="0"/>
          </a:p>
          <a:p>
            <a:pPr lvl="0"/>
            <a:r>
              <a:rPr lang="zh-CN" altLang="zh-CN" sz="2800" dirty="0"/>
              <a:t>智能仿真</a:t>
            </a:r>
            <a:endParaRPr lang="en-US" altLang="zh-CN" sz="2800" dirty="0"/>
          </a:p>
          <a:p>
            <a:pPr lvl="0"/>
            <a:r>
              <a:rPr lang="zh-CN" altLang="zh-CN" sz="2800" dirty="0"/>
              <a:t>分布交互仿真</a:t>
            </a:r>
            <a:endParaRPr lang="en-US" altLang="zh-CN" sz="2800" dirty="0"/>
          </a:p>
          <a:p>
            <a:pPr lvl="0"/>
            <a:r>
              <a:rPr lang="zh-CN" altLang="zh-CN" sz="2800" dirty="0"/>
              <a:t>可视化仿真</a:t>
            </a:r>
          </a:p>
          <a:p>
            <a:pPr lvl="0"/>
            <a:r>
              <a:rPr lang="zh-CN" altLang="zh-CN" sz="2800" dirty="0"/>
              <a:t>多媒体仿真</a:t>
            </a:r>
            <a:endParaRPr lang="en-US" altLang="zh-CN" sz="2800" dirty="0"/>
          </a:p>
          <a:p>
            <a:pPr lvl="0"/>
            <a:r>
              <a:rPr lang="zh-CN" altLang="zh-CN" sz="2800" dirty="0"/>
              <a:t>虚拟现实仿真</a:t>
            </a:r>
            <a:endParaRPr lang="en-US" altLang="zh-CN" sz="2800" dirty="0"/>
          </a:p>
          <a:p>
            <a:pPr lvl="0"/>
            <a:r>
              <a:rPr lang="en-US" altLang="zh-CN" sz="2800" dirty="0"/>
              <a:t>Internet</a:t>
            </a:r>
            <a:r>
              <a:rPr lang="zh-CN" altLang="zh-CN" sz="2800" dirty="0"/>
              <a:t>网上仿真</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26</a:t>
            </a:fld>
            <a:endParaRPr lang="en-US" altLang="zh-CN"/>
          </a:p>
        </p:txBody>
      </p:sp>
    </p:spTree>
    <p:extLst>
      <p:ext uri="{BB962C8B-B14F-4D97-AF65-F5344CB8AC3E}">
        <p14:creationId xmlns:p14="http://schemas.microsoft.com/office/powerpoint/2010/main" val="84755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dirty="0"/>
              <a:t>面向对象仿真</a:t>
            </a:r>
            <a:br>
              <a:rPr lang="en-US" altLang="zh-CN" dirty="0"/>
            </a:br>
            <a:r>
              <a:rPr lang="en-US" altLang="zh-CN" sz="3200" dirty="0"/>
              <a:t>(</a:t>
            </a:r>
            <a:r>
              <a:rPr lang="en-US" altLang="zh-CN" sz="3200" i="1" dirty="0">
                <a:latin typeface="Times New Roman" panose="02020603050405020304" pitchFamily="18" charset="0"/>
                <a:cs typeface="Times New Roman" panose="02020603050405020304" pitchFamily="18" charset="0"/>
              </a:rPr>
              <a:t>Object-oriented Simulation-OOS</a:t>
            </a:r>
            <a:r>
              <a:rPr lang="en-US" altLang="zh-CN" sz="3200" dirty="0"/>
              <a:t>)</a:t>
            </a:r>
            <a:endParaRPr lang="zh-CN" altLang="en-US" sz="3200" dirty="0">
              <a:latin typeface="Times New Roman" panose="02020603050405020304" pitchFamily="18" charset="0"/>
              <a:cs typeface="Times New Roman" panose="02020603050405020304" pitchFamily="18" charset="0"/>
            </a:endParaRPr>
          </a:p>
        </p:txBody>
      </p:sp>
      <p:sp>
        <p:nvSpPr>
          <p:cNvPr id="13315" name="内容占位符 2"/>
          <p:cNvSpPr>
            <a:spLocks noGrp="1"/>
          </p:cNvSpPr>
          <p:nvPr>
            <p:ph idx="1"/>
          </p:nvPr>
        </p:nvSpPr>
        <p:spPr>
          <a:xfrm>
            <a:off x="971550" y="1916113"/>
            <a:ext cx="7772400" cy="4114800"/>
          </a:xfrm>
        </p:spPr>
        <p:txBody>
          <a:bodyPr/>
          <a:lstStyle/>
          <a:p>
            <a:pPr lvl="0" eaLnBrk="1" hangingPunct="1">
              <a:lnSpc>
                <a:spcPct val="150000"/>
              </a:lnSpc>
            </a:pPr>
            <a:r>
              <a:rPr lang="zh-CN" altLang="zh-CN" sz="2400" dirty="0"/>
              <a:t>从人类认识世界模式出发，使问题空间和求解空间相一致，提供更自然直观，且具</a:t>
            </a:r>
            <a:r>
              <a:rPr lang="zh-CN" altLang="zh-CN" sz="2400" b="1" dirty="0">
                <a:solidFill>
                  <a:srgbClr val="FF0000"/>
                </a:solidFill>
              </a:rPr>
              <a:t>可维护性和可重用性</a:t>
            </a:r>
            <a:r>
              <a:rPr lang="zh-CN" altLang="zh-CN" sz="2400" dirty="0"/>
              <a:t>的系统仿真框架。</a:t>
            </a:r>
            <a:endParaRPr lang="en-US" altLang="zh-CN" sz="2400" dirty="0"/>
          </a:p>
          <a:p>
            <a:pPr lvl="0" eaLnBrk="1" hangingPunct="1">
              <a:lnSpc>
                <a:spcPct val="150000"/>
              </a:lnSpc>
            </a:pPr>
            <a:r>
              <a:rPr lang="zh-CN" altLang="en-US" sz="2400" dirty="0"/>
              <a:t>在</a:t>
            </a:r>
            <a:r>
              <a:rPr lang="zh-CN" altLang="en-US" sz="2400" b="1" dirty="0">
                <a:solidFill>
                  <a:srgbClr val="FF0000"/>
                </a:solidFill>
              </a:rPr>
              <a:t>面向过程建模</a:t>
            </a:r>
            <a:r>
              <a:rPr lang="zh-CN" altLang="en-US" sz="2400" dirty="0"/>
              <a:t>的方法中，</a:t>
            </a:r>
            <a:r>
              <a:rPr lang="en-US" altLang="zh-CN" sz="2400" dirty="0"/>
              <a:t> </a:t>
            </a:r>
            <a:r>
              <a:rPr lang="zh-CN" altLang="en-US" sz="2400" dirty="0"/>
              <a:t>是以实体的流向为中心，</a:t>
            </a:r>
            <a:r>
              <a:rPr lang="en-US" altLang="zh-CN" sz="2400" dirty="0"/>
              <a:t> </a:t>
            </a:r>
            <a:r>
              <a:rPr lang="zh-CN" altLang="en-US" sz="2400" dirty="0"/>
              <a:t>属性是存储该实体的性质和特性。例如工件在队列中位置表示一个属性，这个属性用来计算工件进入机床加工的优先级。</a:t>
            </a:r>
            <a:endParaRPr lang="en-US" altLang="zh-CN" sz="2400" dirty="0"/>
          </a:p>
        </p:txBody>
      </p:sp>
      <p:sp>
        <p:nvSpPr>
          <p:cNvPr id="13316"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ADE2CF0-170B-4317-B124-4A34DFF47318}" type="slidenum">
              <a:rPr lang="en-US" altLang="zh-CN" sz="1400" smtClean="0"/>
              <a:pPr eaLnBrk="1" hangingPunct="1">
                <a:spcBef>
                  <a:spcPct val="0"/>
                </a:spcBef>
                <a:buClrTx/>
                <a:buSzTx/>
                <a:buFontTx/>
                <a:buNone/>
              </a:pPr>
              <a:t>27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404938" y="908050"/>
            <a:ext cx="6191250" cy="790575"/>
          </a:xfrm>
        </p:spPr>
        <p:txBody>
          <a:bodyPr/>
          <a:lstStyle/>
          <a:p>
            <a:pPr eaLnBrk="1" hangingPunct="1"/>
            <a:r>
              <a:rPr lang="zh-CN" altLang="en-US" sz="4000">
                <a:solidFill>
                  <a:schemeClr val="tx1"/>
                </a:solidFill>
              </a:rPr>
              <a:t>面向过程仿真的逻辑模型</a:t>
            </a:r>
            <a:endParaRPr lang="zh-CN" altLang="en-US" sz="2800"/>
          </a:p>
        </p:txBody>
      </p:sp>
      <p:sp>
        <p:nvSpPr>
          <p:cNvPr id="14339" name="灯片编号占位符 3"/>
          <p:cNvSpPr>
            <a:spLocks noGrp="1"/>
          </p:cNvSpPr>
          <p:nvPr>
            <p:ph type="sldNum" sz="quarter" idx="12"/>
          </p:nvPr>
        </p:nvSpPr>
        <p:spPr>
          <a:xfrm>
            <a:off x="6470650" y="6265863"/>
            <a:ext cx="2476500" cy="457200"/>
          </a:xfrm>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E7C2BBEE-EDD7-4D34-AE21-96CBF8359A7B}" type="slidenum">
              <a:rPr lang="en-US" altLang="zh-CN" sz="2800" smtClean="0"/>
              <a:pPr eaLnBrk="1" hangingPunct="1">
                <a:spcBef>
                  <a:spcPct val="0"/>
                </a:spcBef>
                <a:buClrTx/>
                <a:buSzTx/>
                <a:buFontTx/>
                <a:buNone/>
              </a:pPr>
              <a:t>28</a:t>
            </a:fld>
            <a:endParaRPr lang="en-US" altLang="zh-CN" sz="2800"/>
          </a:p>
        </p:txBody>
      </p:sp>
      <p:sp>
        <p:nvSpPr>
          <p:cNvPr id="14340" name="TextBox 5"/>
          <p:cNvSpPr txBox="1">
            <a:spLocks noChangeArrowheads="1"/>
          </p:cNvSpPr>
          <p:nvPr/>
        </p:nvSpPr>
        <p:spPr bwMode="auto">
          <a:xfrm>
            <a:off x="1042988" y="2293938"/>
            <a:ext cx="1873250" cy="522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a:t>创建工件</a:t>
            </a:r>
          </a:p>
        </p:txBody>
      </p:sp>
      <p:sp>
        <p:nvSpPr>
          <p:cNvPr id="14341" name="TextBox 6"/>
          <p:cNvSpPr txBox="1">
            <a:spLocks noChangeArrowheads="1"/>
          </p:cNvSpPr>
          <p:nvPr/>
        </p:nvSpPr>
        <p:spPr bwMode="auto">
          <a:xfrm>
            <a:off x="3522663" y="2298700"/>
            <a:ext cx="1871662"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a:t>排序机床</a:t>
            </a:r>
          </a:p>
        </p:txBody>
      </p:sp>
      <p:sp>
        <p:nvSpPr>
          <p:cNvPr id="14342" name="TextBox 7"/>
          <p:cNvSpPr txBox="1">
            <a:spLocks noChangeArrowheads="1"/>
          </p:cNvSpPr>
          <p:nvPr/>
        </p:nvSpPr>
        <p:spPr bwMode="auto">
          <a:xfrm>
            <a:off x="6380163" y="2290763"/>
            <a:ext cx="187325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a:t>占用机床</a:t>
            </a:r>
          </a:p>
        </p:txBody>
      </p:sp>
      <p:sp>
        <p:nvSpPr>
          <p:cNvPr id="14343" name="TextBox 8"/>
          <p:cNvSpPr txBox="1">
            <a:spLocks noChangeArrowheads="1"/>
          </p:cNvSpPr>
          <p:nvPr/>
        </p:nvSpPr>
        <p:spPr bwMode="auto">
          <a:xfrm>
            <a:off x="6381750" y="3716338"/>
            <a:ext cx="1871663"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a:t>加工工件</a:t>
            </a:r>
          </a:p>
        </p:txBody>
      </p:sp>
      <p:sp>
        <p:nvSpPr>
          <p:cNvPr id="14344" name="TextBox 9"/>
          <p:cNvSpPr txBox="1">
            <a:spLocks noChangeArrowheads="1"/>
          </p:cNvSpPr>
          <p:nvPr/>
        </p:nvSpPr>
        <p:spPr bwMode="auto">
          <a:xfrm>
            <a:off x="3635375" y="3716338"/>
            <a:ext cx="187325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a:t>释放机床</a:t>
            </a:r>
          </a:p>
        </p:txBody>
      </p:sp>
      <p:sp>
        <p:nvSpPr>
          <p:cNvPr id="14345" name="TextBox 10"/>
          <p:cNvSpPr txBox="1">
            <a:spLocks noChangeArrowheads="1"/>
          </p:cNvSpPr>
          <p:nvPr/>
        </p:nvSpPr>
        <p:spPr bwMode="auto">
          <a:xfrm>
            <a:off x="1079500" y="3716338"/>
            <a:ext cx="1871663"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a:t>退出机床</a:t>
            </a:r>
          </a:p>
        </p:txBody>
      </p:sp>
      <p:cxnSp>
        <p:nvCxnSpPr>
          <p:cNvPr id="13" name="直接箭头连接符 12"/>
          <p:cNvCxnSpPr>
            <a:stCxn id="14340" idx="3"/>
            <a:endCxn id="14341" idx="1"/>
          </p:cNvCxnSpPr>
          <p:nvPr/>
        </p:nvCxnSpPr>
        <p:spPr>
          <a:xfrm>
            <a:off x="2916238" y="2555875"/>
            <a:ext cx="606425" cy="47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4341" idx="3"/>
            <a:endCxn id="14342" idx="1"/>
          </p:cNvCxnSpPr>
          <p:nvPr/>
        </p:nvCxnSpPr>
        <p:spPr>
          <a:xfrm flipV="1">
            <a:off x="5394325" y="2552700"/>
            <a:ext cx="985838" cy="793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342" idx="2"/>
            <a:endCxn id="14343" idx="0"/>
          </p:cNvCxnSpPr>
          <p:nvPr/>
        </p:nvCxnSpPr>
        <p:spPr>
          <a:xfrm>
            <a:off x="7316788" y="2814638"/>
            <a:ext cx="0" cy="9017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343" idx="1"/>
            <a:endCxn id="14344" idx="3"/>
          </p:cNvCxnSpPr>
          <p:nvPr/>
        </p:nvCxnSpPr>
        <p:spPr>
          <a:xfrm flipH="1">
            <a:off x="5508625" y="3978275"/>
            <a:ext cx="87312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344" idx="1"/>
            <a:endCxn id="14345" idx="3"/>
          </p:cNvCxnSpPr>
          <p:nvPr/>
        </p:nvCxnSpPr>
        <p:spPr>
          <a:xfrm flipH="1">
            <a:off x="2951163" y="3978275"/>
            <a:ext cx="68421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endParaRPr lang="zh-CN" altLang="en-US"/>
          </a:p>
        </p:txBody>
      </p:sp>
      <p:sp>
        <p:nvSpPr>
          <p:cNvPr id="15363" name="内容占位符 2"/>
          <p:cNvSpPr>
            <a:spLocks noGrp="1"/>
          </p:cNvSpPr>
          <p:nvPr>
            <p:ph idx="1"/>
          </p:nvPr>
        </p:nvSpPr>
        <p:spPr>
          <a:xfrm>
            <a:off x="1042988" y="1906588"/>
            <a:ext cx="7772400" cy="4475162"/>
          </a:xfrm>
        </p:spPr>
        <p:txBody>
          <a:bodyPr/>
          <a:lstStyle/>
          <a:p>
            <a:pPr eaLnBrk="1" hangingPunct="1">
              <a:lnSpc>
                <a:spcPct val="150000"/>
              </a:lnSpc>
            </a:pPr>
            <a:r>
              <a:rPr lang="zh-CN" altLang="en-US" dirty="0"/>
              <a:t>每个矩形表示一个仿真节点，工件被随机创建以后，进入下一个节点，</a:t>
            </a:r>
            <a:r>
              <a:rPr lang="en-US" altLang="zh-CN" dirty="0"/>
              <a:t> </a:t>
            </a:r>
            <a:r>
              <a:rPr lang="zh-CN" altLang="en-US" dirty="0"/>
              <a:t>等待所需的机床为可用状态后，工件占用机床，</a:t>
            </a:r>
            <a:r>
              <a:rPr lang="en-US" altLang="zh-CN" dirty="0"/>
              <a:t> </a:t>
            </a:r>
            <a:r>
              <a:rPr lang="zh-CN" altLang="en-US" dirty="0"/>
              <a:t>把机床置使用状态，</a:t>
            </a:r>
            <a:r>
              <a:rPr lang="en-US" altLang="zh-CN" dirty="0"/>
              <a:t> </a:t>
            </a:r>
            <a:r>
              <a:rPr lang="zh-CN" altLang="en-US" dirty="0"/>
              <a:t>机床加工完工件后，</a:t>
            </a:r>
            <a:r>
              <a:rPr lang="en-US" altLang="zh-CN" dirty="0"/>
              <a:t> </a:t>
            </a:r>
            <a:r>
              <a:rPr lang="zh-CN" altLang="en-US" dirty="0"/>
              <a:t>工件释放机床，置机床为空闲状态，最后工件退出机床。</a:t>
            </a:r>
          </a:p>
        </p:txBody>
      </p:sp>
      <p:sp>
        <p:nvSpPr>
          <p:cNvPr id="1536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8F44FA3-99E1-4439-9EF3-E46DCF05D1E6}" type="slidenum">
              <a:rPr lang="en-US" altLang="zh-CN" sz="1400" smtClean="0"/>
              <a:pPr eaLnBrk="1" hangingPunct="1">
                <a:spcBef>
                  <a:spcPct val="0"/>
                </a:spcBef>
                <a:buClrTx/>
                <a:buSzTx/>
                <a:buFontTx/>
                <a:buNone/>
              </a:pPr>
              <a:t>29</a:t>
            </a:fld>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t>课件下载地址</a:t>
            </a:r>
          </a:p>
        </p:txBody>
      </p:sp>
      <p:sp>
        <p:nvSpPr>
          <p:cNvPr id="5123" name="内容占位符 2"/>
          <p:cNvSpPr>
            <a:spLocks noGrp="1"/>
          </p:cNvSpPr>
          <p:nvPr>
            <p:ph idx="1"/>
          </p:nvPr>
        </p:nvSpPr>
        <p:spPr/>
        <p:txBody>
          <a:bodyPr/>
          <a:lstStyle/>
          <a:p>
            <a:r>
              <a:rPr lang="en-US" altLang="zh-CN" u="sng">
                <a:latin typeface="Times New Roman" pitchFamily="18" charset="0"/>
                <a:cs typeface="Times New Roman" pitchFamily="18" charset="0"/>
                <a:hlinkClick r:id="rId2"/>
              </a:rPr>
              <a:t>systemsimulation@126.com</a:t>
            </a:r>
            <a:endParaRPr lang="zh-CN" altLang="zh-CN">
              <a:latin typeface="Times New Roman" pitchFamily="18" charset="0"/>
              <a:cs typeface="Times New Roman" pitchFamily="18" charset="0"/>
            </a:endParaRPr>
          </a:p>
          <a:p>
            <a:r>
              <a:rPr lang="zh-CN" altLang="zh-CN">
                <a:latin typeface="Times New Roman" pitchFamily="18" charset="0"/>
                <a:cs typeface="Times New Roman" pitchFamily="18" charset="0"/>
              </a:rPr>
              <a:t>密码：</a:t>
            </a:r>
            <a:r>
              <a:rPr lang="en-US" altLang="zh-CN">
                <a:latin typeface="Times New Roman" pitchFamily="18" charset="0"/>
                <a:cs typeface="Times New Roman" pitchFamily="18" charset="0"/>
              </a:rPr>
              <a:t>systemwxp</a:t>
            </a:r>
            <a:endParaRPr lang="zh-CN" altLang="en-US">
              <a:latin typeface="Times New Roman" pitchFamily="18" charset="0"/>
              <a:cs typeface="Times New Roman" pitchFamily="18" charset="0"/>
            </a:endParaRPr>
          </a:p>
        </p:txBody>
      </p:sp>
      <p:sp>
        <p:nvSpPr>
          <p:cNvPr id="512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9E3D175-FAA7-481B-A7FD-B13844C5EC84}" type="slidenum">
              <a:rPr lang="en-US" altLang="zh-CN" sz="1400" smtClean="0"/>
              <a:pPr eaLnBrk="1" hangingPunct="1">
                <a:spcBef>
                  <a:spcPct val="0"/>
                </a:spcBef>
                <a:buClrTx/>
                <a:buSzTx/>
                <a:buFontTx/>
                <a:buNone/>
              </a:pPr>
              <a:t>3</a:t>
            </a:fld>
            <a:endParaRPr lang="en-US" altLang="zh-CN"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sz="6000">
                <a:solidFill>
                  <a:schemeClr val="tx1"/>
                </a:solidFill>
              </a:rPr>
              <a:t>面向对象仿真</a:t>
            </a:r>
            <a:endParaRPr lang="zh-CN" altLang="en-US"/>
          </a:p>
        </p:txBody>
      </p:sp>
      <p:sp>
        <p:nvSpPr>
          <p:cNvPr id="16387" name="内容占位符 2"/>
          <p:cNvSpPr>
            <a:spLocks noGrp="1"/>
          </p:cNvSpPr>
          <p:nvPr>
            <p:ph idx="1"/>
          </p:nvPr>
        </p:nvSpPr>
        <p:spPr>
          <a:xfrm>
            <a:off x="611188" y="1989138"/>
            <a:ext cx="8281987" cy="4114800"/>
          </a:xfrm>
        </p:spPr>
        <p:txBody>
          <a:bodyPr/>
          <a:lstStyle/>
          <a:p>
            <a:pPr eaLnBrk="1" hangingPunct="1">
              <a:lnSpc>
                <a:spcPct val="125000"/>
              </a:lnSpc>
            </a:pPr>
            <a:r>
              <a:rPr lang="zh-CN" altLang="en-US" dirty="0"/>
              <a:t>在面向对象仿真的方法中，对象通过</a:t>
            </a:r>
            <a:r>
              <a:rPr lang="zh-CN" altLang="en-US" b="1" dirty="0">
                <a:solidFill>
                  <a:srgbClr val="FF0000"/>
                </a:solidFill>
              </a:rPr>
              <a:t>消息</a:t>
            </a:r>
            <a:r>
              <a:rPr lang="zh-CN" altLang="en-US" dirty="0"/>
              <a:t>进行通信和相互作用，这些对象属于一定的类，因此需要定义以下的类，如事件日程类、随机数类、工件类、机床类、队列类，无论每个对象是什么类都有自己的属性，而在面向过程的仿真中只有工件有属性。</a:t>
            </a:r>
          </a:p>
        </p:txBody>
      </p:sp>
      <p:sp>
        <p:nvSpPr>
          <p:cNvPr id="16388"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C2C5156-A769-4935-B81D-44ABE0E6E4D5}" type="slidenum">
              <a:rPr lang="en-US" altLang="zh-CN" sz="1400" smtClean="0"/>
              <a:pPr eaLnBrk="1" hangingPunct="1">
                <a:spcBef>
                  <a:spcPct val="0"/>
                </a:spcBef>
                <a:buClrTx/>
                <a:buSzTx/>
                <a:buFontTx/>
                <a:buNone/>
              </a:pPr>
              <a:t>30</a:t>
            </a:fld>
            <a:endParaRPr lang="en-US" altLang="zh-CN"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endParaRPr lang="zh-CN" altLang="en-US"/>
          </a:p>
        </p:txBody>
      </p:sp>
      <p:sp>
        <p:nvSpPr>
          <p:cNvPr id="17411"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C7372BC2-A11E-4BD9-9166-6BBA8D0B9C77}" type="slidenum">
              <a:rPr lang="en-US" altLang="zh-CN" sz="1400" smtClean="0"/>
              <a:pPr eaLnBrk="1" hangingPunct="1">
                <a:spcBef>
                  <a:spcPct val="0"/>
                </a:spcBef>
                <a:buClrTx/>
                <a:buSzTx/>
                <a:buFontTx/>
                <a:buNone/>
              </a:pPr>
              <a:t>31</a:t>
            </a:fld>
            <a:endParaRPr lang="en-US" altLang="zh-CN" sz="1400"/>
          </a:p>
        </p:txBody>
      </p:sp>
      <p:sp>
        <p:nvSpPr>
          <p:cNvPr id="5" name="椭圆 4"/>
          <p:cNvSpPr/>
          <p:nvPr/>
        </p:nvSpPr>
        <p:spPr>
          <a:xfrm>
            <a:off x="3708400" y="1916113"/>
            <a:ext cx="2016125" cy="1008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机床类</a:t>
            </a:r>
          </a:p>
        </p:txBody>
      </p:sp>
      <p:sp>
        <p:nvSpPr>
          <p:cNvPr id="6" name="椭圆 5"/>
          <p:cNvSpPr/>
          <p:nvPr/>
        </p:nvSpPr>
        <p:spPr>
          <a:xfrm>
            <a:off x="1441450" y="4868863"/>
            <a:ext cx="3130550" cy="1008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工件类</a:t>
            </a:r>
          </a:p>
        </p:txBody>
      </p:sp>
      <p:sp>
        <p:nvSpPr>
          <p:cNvPr id="7" name="椭圆 6"/>
          <p:cNvSpPr/>
          <p:nvPr/>
        </p:nvSpPr>
        <p:spPr>
          <a:xfrm>
            <a:off x="1187450" y="3284538"/>
            <a:ext cx="2016125" cy="1008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队列类</a:t>
            </a:r>
          </a:p>
        </p:txBody>
      </p:sp>
      <p:sp>
        <p:nvSpPr>
          <p:cNvPr id="8" name="椭圆 7"/>
          <p:cNvSpPr/>
          <p:nvPr/>
        </p:nvSpPr>
        <p:spPr>
          <a:xfrm>
            <a:off x="6181725" y="3213100"/>
            <a:ext cx="2711450" cy="10080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随机数类</a:t>
            </a:r>
          </a:p>
        </p:txBody>
      </p:sp>
      <p:sp>
        <p:nvSpPr>
          <p:cNvPr id="9" name="椭圆 8"/>
          <p:cNvSpPr/>
          <p:nvPr/>
        </p:nvSpPr>
        <p:spPr>
          <a:xfrm>
            <a:off x="5076825" y="4868863"/>
            <a:ext cx="3095625" cy="1008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事件日程类</a:t>
            </a:r>
          </a:p>
        </p:txBody>
      </p:sp>
      <p:cxnSp>
        <p:nvCxnSpPr>
          <p:cNvPr id="11" name="直接箭头连接符 10"/>
          <p:cNvCxnSpPr>
            <a:stCxn id="5" idx="2"/>
          </p:cNvCxnSpPr>
          <p:nvPr/>
        </p:nvCxnSpPr>
        <p:spPr>
          <a:xfrm flipH="1">
            <a:off x="2627313" y="2420938"/>
            <a:ext cx="1081087" cy="863600"/>
          </a:xfrm>
          <a:prstGeom prst="straightConnector1">
            <a:avLst/>
          </a:prstGeom>
          <a:ln>
            <a:solidFill>
              <a:srgbClr val="0D17D7"/>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6"/>
          </p:cNvCxnSpPr>
          <p:nvPr/>
        </p:nvCxnSpPr>
        <p:spPr>
          <a:xfrm>
            <a:off x="5724525" y="2420938"/>
            <a:ext cx="935038" cy="863600"/>
          </a:xfrm>
          <a:prstGeom prst="straightConnector1">
            <a:avLst/>
          </a:prstGeom>
          <a:ln>
            <a:solidFill>
              <a:srgbClr val="0D17D7"/>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292725" y="2852738"/>
            <a:ext cx="431800" cy="2016125"/>
          </a:xfrm>
          <a:prstGeom prst="straightConnector1">
            <a:avLst/>
          </a:prstGeom>
          <a:ln>
            <a:solidFill>
              <a:srgbClr val="0D17D7"/>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0"/>
            <a:endCxn id="5" idx="3"/>
          </p:cNvCxnSpPr>
          <p:nvPr/>
        </p:nvCxnSpPr>
        <p:spPr>
          <a:xfrm flipV="1">
            <a:off x="3006725" y="2776538"/>
            <a:ext cx="996950" cy="2092325"/>
          </a:xfrm>
          <a:prstGeom prst="straightConnector1">
            <a:avLst/>
          </a:prstGeom>
          <a:ln>
            <a:solidFill>
              <a:srgbClr val="0D17D7"/>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2"/>
            <a:endCxn id="6" idx="6"/>
          </p:cNvCxnSpPr>
          <p:nvPr/>
        </p:nvCxnSpPr>
        <p:spPr>
          <a:xfrm flipH="1">
            <a:off x="4572000" y="5373688"/>
            <a:ext cx="504825" cy="0"/>
          </a:xfrm>
          <a:prstGeom prst="straightConnector1">
            <a:avLst/>
          </a:prstGeom>
          <a:ln>
            <a:solidFill>
              <a:srgbClr val="0D17D7"/>
            </a:solidFill>
            <a:tailEnd type="arrow"/>
          </a:ln>
        </p:spPr>
        <p:style>
          <a:lnRef idx="1">
            <a:schemeClr val="accent1"/>
          </a:lnRef>
          <a:fillRef idx="0">
            <a:schemeClr val="accent1"/>
          </a:fillRef>
          <a:effectRef idx="0">
            <a:schemeClr val="accent1"/>
          </a:effectRef>
          <a:fontRef idx="minor">
            <a:schemeClr val="tx1"/>
          </a:fontRef>
        </p:style>
      </p:cxnSp>
      <p:sp>
        <p:nvSpPr>
          <p:cNvPr id="17422" name="TextBox 24"/>
          <p:cNvSpPr txBox="1">
            <a:spLocks noChangeArrowheads="1"/>
          </p:cNvSpPr>
          <p:nvPr/>
        </p:nvSpPr>
        <p:spPr bwMode="auto">
          <a:xfrm>
            <a:off x="611188" y="2492375"/>
            <a:ext cx="2952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400"/>
              <a:t>放入工件进入队列</a:t>
            </a:r>
          </a:p>
        </p:txBody>
      </p:sp>
      <p:sp>
        <p:nvSpPr>
          <p:cNvPr id="17423" name="TextBox 25"/>
          <p:cNvSpPr txBox="1">
            <a:spLocks noChangeArrowheads="1"/>
          </p:cNvSpPr>
          <p:nvPr/>
        </p:nvSpPr>
        <p:spPr bwMode="auto">
          <a:xfrm>
            <a:off x="6181725" y="2463800"/>
            <a:ext cx="2711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400"/>
              <a:t>请求一个随机变量</a:t>
            </a:r>
          </a:p>
        </p:txBody>
      </p:sp>
      <p:sp>
        <p:nvSpPr>
          <p:cNvPr id="17424" name="TextBox 26"/>
          <p:cNvSpPr txBox="1">
            <a:spLocks noChangeArrowheads="1"/>
          </p:cNvSpPr>
          <p:nvPr/>
        </p:nvSpPr>
        <p:spPr bwMode="auto">
          <a:xfrm>
            <a:off x="3000375" y="3860800"/>
            <a:ext cx="1571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400"/>
              <a:t>准备加工</a:t>
            </a:r>
          </a:p>
        </p:txBody>
      </p:sp>
      <p:sp>
        <p:nvSpPr>
          <p:cNvPr id="17425" name="TextBox 27"/>
          <p:cNvSpPr txBox="1">
            <a:spLocks noChangeArrowheads="1"/>
          </p:cNvSpPr>
          <p:nvPr/>
        </p:nvSpPr>
        <p:spPr bwMode="auto">
          <a:xfrm>
            <a:off x="4859338" y="3903663"/>
            <a:ext cx="154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400"/>
              <a:t>结束服务</a:t>
            </a:r>
          </a:p>
        </p:txBody>
      </p:sp>
      <p:sp>
        <p:nvSpPr>
          <p:cNvPr id="17426" name="TextBox 28"/>
          <p:cNvSpPr txBox="1">
            <a:spLocks noChangeArrowheads="1"/>
          </p:cNvSpPr>
          <p:nvPr/>
        </p:nvSpPr>
        <p:spPr bwMode="auto">
          <a:xfrm>
            <a:off x="4146550" y="5661025"/>
            <a:ext cx="2081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400"/>
              <a:t>创建工件</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endParaRPr lang="zh-CN" altLang="en-US"/>
          </a:p>
        </p:txBody>
      </p:sp>
      <p:sp>
        <p:nvSpPr>
          <p:cNvPr id="18435" name="内容占位符 2"/>
          <p:cNvSpPr>
            <a:spLocks noGrp="1"/>
          </p:cNvSpPr>
          <p:nvPr>
            <p:ph idx="1"/>
          </p:nvPr>
        </p:nvSpPr>
        <p:spPr>
          <a:xfrm>
            <a:off x="467544" y="1844824"/>
            <a:ext cx="8487544" cy="4680520"/>
          </a:xfrm>
        </p:spPr>
        <p:txBody>
          <a:bodyPr/>
          <a:lstStyle/>
          <a:p>
            <a:pPr eaLnBrk="1" hangingPunct="1">
              <a:lnSpc>
                <a:spcPct val="140000"/>
              </a:lnSpc>
            </a:pPr>
            <a:r>
              <a:rPr lang="zh-CN" altLang="en-US" sz="2400" dirty="0"/>
              <a:t>图中圆代表类，箭头代表对象间的消息传递。</a:t>
            </a:r>
            <a:endParaRPr lang="en-US" altLang="zh-CN" sz="2400" dirty="0"/>
          </a:p>
          <a:p>
            <a:pPr eaLnBrk="1" hangingPunct="1">
              <a:lnSpc>
                <a:spcPct val="140000"/>
              </a:lnSpc>
            </a:pPr>
            <a:r>
              <a:rPr lang="zh-CN" altLang="en-US" sz="2400" dirty="0"/>
              <a:t>事件日程对象向工件对象发送创建自身的消息，工件对象创建后，向机床对象发送一个消息，通知机床为加工做准备，同时机床对象调用一个方法，</a:t>
            </a:r>
            <a:r>
              <a:rPr lang="en-US" altLang="zh-CN" sz="2400" dirty="0"/>
              <a:t> </a:t>
            </a:r>
            <a:r>
              <a:rPr lang="zh-CN" altLang="en-US" sz="2400" dirty="0"/>
              <a:t>检验机床状态的有效性。</a:t>
            </a:r>
            <a:endParaRPr lang="en-US" altLang="zh-CN" sz="2400" dirty="0"/>
          </a:p>
          <a:p>
            <a:pPr eaLnBrk="1" hangingPunct="1">
              <a:lnSpc>
                <a:spcPct val="140000"/>
              </a:lnSpc>
            </a:pPr>
            <a:r>
              <a:rPr lang="zh-CN" altLang="en-US" sz="2400" dirty="0"/>
              <a:t>如果有效，机床对象请求随机数对象从特殊分配器中产生一个加工时间。</a:t>
            </a:r>
            <a:endParaRPr lang="en-US" altLang="zh-CN" sz="2400" dirty="0"/>
          </a:p>
          <a:p>
            <a:pPr eaLnBrk="1" hangingPunct="1">
              <a:lnSpc>
                <a:spcPct val="140000"/>
              </a:lnSpc>
            </a:pPr>
            <a:r>
              <a:rPr lang="zh-CN" altLang="en-US" sz="2400" dirty="0"/>
              <a:t>加工完后，机床对象向事件日程对象发送一个工件服务结束的请求。如果无效，把工件放入队列对象中进行排队。</a:t>
            </a:r>
          </a:p>
        </p:txBody>
      </p:sp>
      <p:sp>
        <p:nvSpPr>
          <p:cNvPr id="18436"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5C0B4CB-FF3E-4774-8FA4-DDCB5B37C45B}" type="slidenum">
              <a:rPr lang="en-US" altLang="zh-CN" sz="1400" smtClean="0"/>
              <a:pPr eaLnBrk="1" hangingPunct="1">
                <a:spcBef>
                  <a:spcPct val="0"/>
                </a:spcBef>
                <a:buClrTx/>
                <a:buSzTx/>
                <a:buFontTx/>
                <a:buNone/>
              </a:pPr>
              <a:t>32</a:t>
            </a:fld>
            <a:endParaRPr lang="en-US" altLang="zh-CN" sz="1400" dirty="0"/>
          </a:p>
        </p:txBody>
      </p:sp>
      <p:pic>
        <p:nvPicPr>
          <p:cNvPr id="1025" name="Picture 1" descr="C:\Users\DELL\AppData\Roaming\Tencent\Users\124558160\QQ\WinTemp\RichOle\6L$7G1KK_WX8767H`{J1]I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67365"/>
            <a:ext cx="3547083" cy="18494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面向对象的三个基本特征</a:t>
            </a:r>
            <a:endParaRPr lang="zh-CN" altLang="en-US" dirty="0"/>
          </a:p>
        </p:txBody>
      </p:sp>
      <p:sp>
        <p:nvSpPr>
          <p:cNvPr id="3" name="内容占位符 2"/>
          <p:cNvSpPr>
            <a:spLocks noGrp="1"/>
          </p:cNvSpPr>
          <p:nvPr>
            <p:ph idx="1"/>
          </p:nvPr>
        </p:nvSpPr>
        <p:spPr>
          <a:xfrm>
            <a:off x="827584" y="2017713"/>
            <a:ext cx="8127504" cy="4114800"/>
          </a:xfrm>
        </p:spPr>
        <p:txBody>
          <a:bodyPr/>
          <a:lstStyle/>
          <a:p>
            <a:pPr latinLnBrk="1">
              <a:lnSpc>
                <a:spcPct val="120000"/>
              </a:lnSpc>
            </a:pPr>
            <a:r>
              <a:rPr lang="zh-CN" altLang="en-US" sz="2600" b="1" dirty="0">
                <a:solidFill>
                  <a:srgbClr val="FF0000"/>
                </a:solidFill>
              </a:rPr>
              <a:t>封装：</a:t>
            </a:r>
            <a:r>
              <a:rPr lang="zh-CN" altLang="en-US" sz="2600" dirty="0"/>
              <a:t>把客观事物封装成抽象的类，并且类可以把自己的数据和方法只让可信的类或者对象操作，对不可信的进行信息隐藏。</a:t>
            </a:r>
          </a:p>
          <a:p>
            <a:pPr>
              <a:lnSpc>
                <a:spcPct val="120000"/>
              </a:lnSpc>
            </a:pPr>
            <a:r>
              <a:rPr lang="zh-CN" altLang="en-US" sz="2600" b="1" dirty="0">
                <a:solidFill>
                  <a:srgbClr val="FF0000"/>
                </a:solidFill>
              </a:rPr>
              <a:t>继承：</a:t>
            </a:r>
            <a:r>
              <a:rPr lang="zh-CN" altLang="en-US" sz="2600" dirty="0"/>
              <a:t>使用现有类的所有功能，并在无需重新编写原来的类的情况下对这些功能进行扩展。</a:t>
            </a:r>
            <a:endParaRPr lang="en-US" altLang="zh-CN" sz="2600" dirty="0"/>
          </a:p>
          <a:p>
            <a:pPr>
              <a:lnSpc>
                <a:spcPct val="120000"/>
              </a:lnSpc>
            </a:pPr>
            <a:r>
              <a:rPr lang="zh-CN" altLang="en-US" sz="2600" b="1" dirty="0">
                <a:solidFill>
                  <a:srgbClr val="FF0000"/>
                </a:solidFill>
              </a:rPr>
              <a:t>多态性：</a:t>
            </a:r>
            <a:r>
              <a:rPr lang="zh-CN" altLang="en-US" sz="2600" dirty="0"/>
              <a:t>将父对象设置成为和一个或更多的他的子对象相等的技术，赋值之后，父对象就可以根据当前赋值给它的子对象的特性以不同的方式运作。</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33</a:t>
            </a:fld>
            <a:endParaRPr lang="en-US" altLang="zh-CN"/>
          </a:p>
        </p:txBody>
      </p:sp>
    </p:spTree>
    <p:extLst>
      <p:ext uri="{BB962C8B-B14F-4D97-AF65-F5344CB8AC3E}">
        <p14:creationId xmlns:p14="http://schemas.microsoft.com/office/powerpoint/2010/main" val="285678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定性仿真</a:t>
            </a:r>
            <a:br>
              <a:rPr lang="en-US" altLang="zh-CN" dirty="0"/>
            </a:br>
            <a:r>
              <a:rPr lang="zh-CN" altLang="zh-CN" sz="3200" dirty="0"/>
              <a:t>（</a:t>
            </a:r>
            <a:r>
              <a:rPr lang="en-US" altLang="zh-CN" sz="3200" i="1" dirty="0"/>
              <a:t>Qualitative Simulation</a:t>
            </a:r>
            <a:r>
              <a:rPr lang="zh-CN" altLang="zh-CN" sz="3200" i="1" dirty="0"/>
              <a:t>－</a:t>
            </a:r>
            <a:r>
              <a:rPr lang="en-US" altLang="zh-CN" sz="3200" i="1" dirty="0"/>
              <a:t>QS</a:t>
            </a:r>
            <a:r>
              <a:rPr lang="zh-CN" altLang="zh-CN" sz="3200" dirty="0"/>
              <a:t>）</a:t>
            </a:r>
            <a:endParaRPr lang="zh-CN" altLang="en-US" sz="3200" dirty="0"/>
          </a:p>
        </p:txBody>
      </p:sp>
      <p:sp>
        <p:nvSpPr>
          <p:cNvPr id="3" name="内容占位符 2"/>
          <p:cNvSpPr>
            <a:spLocks noGrp="1"/>
          </p:cNvSpPr>
          <p:nvPr>
            <p:ph idx="1"/>
          </p:nvPr>
        </p:nvSpPr>
        <p:spPr/>
        <p:txBody>
          <a:bodyPr/>
          <a:lstStyle/>
          <a:p>
            <a:pPr lvl="0"/>
            <a:r>
              <a:rPr lang="zh-CN" altLang="zh-CN" dirty="0"/>
              <a:t>用于复杂系统的研究，由于传统的定量数字仿真的局限，仿真领域引入定性研究方法将拓展其应用。定性仿真力求非数字化，以非数字手段处理信息输入、建模、行为分析和结构输出，通过</a:t>
            </a:r>
            <a:r>
              <a:rPr lang="zh-CN" altLang="zh-CN" b="1" dirty="0">
                <a:solidFill>
                  <a:srgbClr val="FF0000"/>
                </a:solidFill>
              </a:rPr>
              <a:t>定性模型推导系统定性行为描述</a:t>
            </a:r>
            <a:r>
              <a:rPr lang="zh-CN" altLang="zh-CN" dirty="0"/>
              <a:t>。</a:t>
            </a:r>
            <a:endParaRPr lang="en-US" altLang="zh-CN" dirty="0"/>
          </a:p>
          <a:p>
            <a:pPr lvl="0"/>
            <a:r>
              <a:rPr lang="zh-CN" altLang="en-US" dirty="0"/>
              <a:t>主要用于</a:t>
            </a:r>
            <a:r>
              <a:rPr lang="zh-CN" altLang="en-US" b="1" dirty="0">
                <a:solidFill>
                  <a:srgbClr val="FF0000"/>
                </a:solidFill>
              </a:rPr>
              <a:t>处理不完备信息</a:t>
            </a:r>
            <a:r>
              <a:rPr lang="zh-CN" altLang="en-US" dirty="0"/>
              <a:t>，能处理多种信息，有推理能力和学习能力。</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34</a:t>
            </a:fld>
            <a:endParaRPr lang="en-US" altLang="zh-CN"/>
          </a:p>
        </p:txBody>
      </p:sp>
    </p:spTree>
    <p:extLst>
      <p:ext uri="{BB962C8B-B14F-4D97-AF65-F5344CB8AC3E}">
        <p14:creationId xmlns:p14="http://schemas.microsoft.com/office/powerpoint/2010/main" val="270059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智能仿真</a:t>
            </a:r>
            <a:br>
              <a:rPr lang="en-US" altLang="zh-CN" dirty="0"/>
            </a:br>
            <a:r>
              <a:rPr lang="zh-CN" altLang="zh-CN" sz="3200" dirty="0"/>
              <a:t>（</a:t>
            </a:r>
            <a:r>
              <a:rPr lang="en-US" altLang="zh-CN" sz="3200" i="1" dirty="0"/>
              <a:t>Intelligence Simulation</a:t>
            </a:r>
            <a:r>
              <a:rPr lang="zh-CN" altLang="zh-CN" sz="3200" i="1" dirty="0"/>
              <a:t>－</a:t>
            </a:r>
            <a:r>
              <a:rPr lang="en-US" altLang="zh-CN" sz="3200" i="1" dirty="0"/>
              <a:t>IS</a:t>
            </a:r>
            <a:r>
              <a:rPr lang="zh-CN" altLang="zh-CN" sz="3200" dirty="0"/>
              <a:t>）</a:t>
            </a:r>
            <a:endParaRPr lang="zh-CN" altLang="en-US" sz="3200" dirty="0"/>
          </a:p>
        </p:txBody>
      </p:sp>
      <p:sp>
        <p:nvSpPr>
          <p:cNvPr id="3" name="内容占位符 2"/>
          <p:cNvSpPr>
            <a:spLocks noGrp="1"/>
          </p:cNvSpPr>
          <p:nvPr>
            <p:ph idx="1"/>
          </p:nvPr>
        </p:nvSpPr>
        <p:spPr>
          <a:xfrm>
            <a:off x="899592" y="1988840"/>
            <a:ext cx="7772400" cy="4114800"/>
          </a:xfrm>
        </p:spPr>
        <p:txBody>
          <a:bodyPr/>
          <a:lstStyle/>
          <a:p>
            <a:pPr lvl="0"/>
            <a:r>
              <a:rPr lang="zh-CN" altLang="zh-CN" sz="2400" dirty="0"/>
              <a:t>是</a:t>
            </a:r>
            <a:r>
              <a:rPr lang="zh-CN" altLang="zh-CN" sz="2400" b="1" dirty="0">
                <a:solidFill>
                  <a:srgbClr val="FF0000"/>
                </a:solidFill>
              </a:rPr>
              <a:t>以知识为核心</a:t>
            </a:r>
            <a:r>
              <a:rPr lang="zh-CN" altLang="zh-CN" sz="2400" dirty="0"/>
              <a:t>和人类思维行为作背景的智能技术，引入整个建模与仿真过程，构造各处基本知识的仿真系统（</a:t>
            </a:r>
            <a:r>
              <a:rPr lang="en-US" altLang="zh-CN" sz="2400" i="1" dirty="0"/>
              <a:t>Knowledge Based Simulation System</a:t>
            </a:r>
            <a:r>
              <a:rPr lang="zh-CN" altLang="zh-CN" sz="2400" i="1" dirty="0"/>
              <a:t>－</a:t>
            </a:r>
            <a:r>
              <a:rPr lang="en-US" altLang="zh-CN" sz="2400" i="1" dirty="0"/>
              <a:t>KBSS</a:t>
            </a:r>
            <a:r>
              <a:rPr lang="zh-CN" altLang="zh-CN" sz="2400" dirty="0"/>
              <a:t>），即智能仿真平台。</a:t>
            </a:r>
            <a:endParaRPr lang="en-US" altLang="zh-CN" sz="2400" dirty="0"/>
          </a:p>
          <a:p>
            <a:pPr lvl="0"/>
            <a:r>
              <a:rPr lang="zh-CN" altLang="zh-CN" sz="2400" dirty="0"/>
              <a:t>智能仿真技术的开发途径是</a:t>
            </a:r>
            <a:r>
              <a:rPr lang="zh-CN" altLang="zh-CN" sz="2400" b="1" dirty="0">
                <a:solidFill>
                  <a:srgbClr val="FF0000"/>
                </a:solidFill>
              </a:rPr>
              <a:t>人工智能</a:t>
            </a:r>
            <a:r>
              <a:rPr lang="zh-CN" altLang="zh-CN" sz="2400" dirty="0"/>
              <a:t>（如专家系统、知识工程、模式识别、神经网络等）</a:t>
            </a:r>
            <a:r>
              <a:rPr lang="zh-CN" altLang="zh-CN" sz="2400" b="1" dirty="0">
                <a:solidFill>
                  <a:srgbClr val="FF0000"/>
                </a:solidFill>
              </a:rPr>
              <a:t>与仿真技术</a:t>
            </a:r>
            <a:r>
              <a:rPr lang="zh-CN" altLang="zh-CN" sz="2400" dirty="0"/>
              <a:t>（如仿真模型、仿真算法、仿真语言、仿真软件等）</a:t>
            </a:r>
            <a:r>
              <a:rPr lang="zh-CN" altLang="zh-CN" sz="2400" b="1" dirty="0">
                <a:solidFill>
                  <a:srgbClr val="FF0000"/>
                </a:solidFill>
              </a:rPr>
              <a:t>的集成化。</a:t>
            </a:r>
            <a:r>
              <a:rPr lang="zh-CN" altLang="zh-CN" sz="2400" dirty="0"/>
              <a:t>因此，近年来各种智能算法，如模糊算法、神经算法、遗传算法的探索也形成了智能建模与仿真中的一些研究热点。</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35</a:t>
            </a:fld>
            <a:endParaRPr lang="en-US" altLang="zh-CN"/>
          </a:p>
        </p:txBody>
      </p:sp>
    </p:spTree>
    <p:extLst>
      <p:ext uri="{BB962C8B-B14F-4D97-AF65-F5344CB8AC3E}">
        <p14:creationId xmlns:p14="http://schemas.microsoft.com/office/powerpoint/2010/main" val="390332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381502" cy="1462087"/>
          </a:xfrm>
        </p:spPr>
        <p:txBody>
          <a:bodyPr/>
          <a:lstStyle/>
          <a:p>
            <a:r>
              <a:rPr lang="zh-CN" altLang="zh-CN" dirty="0"/>
              <a:t>分布交互仿真</a:t>
            </a:r>
            <a:br>
              <a:rPr lang="en-US" altLang="zh-CN" dirty="0"/>
            </a:b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Distributed Interactive Simulation</a:t>
            </a:r>
            <a:r>
              <a:rPr lang="zh-CN" altLang="zh-CN" sz="3200" i="1"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DIS</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83568" y="2017713"/>
            <a:ext cx="8271520" cy="4114800"/>
          </a:xfrm>
        </p:spPr>
        <p:txBody>
          <a:bodyPr/>
          <a:lstStyle/>
          <a:p>
            <a:pPr lvl="0">
              <a:lnSpc>
                <a:spcPct val="120000"/>
              </a:lnSpc>
            </a:pPr>
            <a:r>
              <a:rPr lang="zh-CN" altLang="zh-CN" sz="2400" dirty="0"/>
              <a:t>是通过计算机网络将分散在各地的仿真设备互连，构成时间与空间互相耦合的虚拟仿真环境。</a:t>
            </a:r>
            <a:endParaRPr lang="en-US" altLang="zh-CN" sz="2400" dirty="0"/>
          </a:p>
          <a:p>
            <a:pPr lvl="0">
              <a:lnSpc>
                <a:spcPct val="120000"/>
              </a:lnSpc>
            </a:pPr>
            <a:r>
              <a:rPr lang="zh-CN" altLang="zh-CN" sz="2400" dirty="0"/>
              <a:t>实现分布交互仿真的关键技术是：网络技术、支撑环境技术、组织和管理。其中：网络技术是实现分布交互仿真的基础，支撑环境技术是分布交互仿真的核心，组织和管理是完善分布交互仿真的信号。</a:t>
            </a:r>
            <a:endParaRPr lang="en-US" altLang="zh-CN" sz="2400" dirty="0"/>
          </a:p>
          <a:p>
            <a:pPr lvl="0">
              <a:lnSpc>
                <a:spcPct val="120000"/>
              </a:lnSpc>
            </a:pPr>
            <a:r>
              <a:rPr lang="zh-CN" altLang="en-US" sz="2400" dirty="0"/>
              <a:t>其特点主要表现为</a:t>
            </a:r>
            <a:r>
              <a:rPr lang="zh-CN" altLang="en-US" sz="2400" b="1" dirty="0">
                <a:solidFill>
                  <a:srgbClr val="FF0000"/>
                </a:solidFill>
              </a:rPr>
              <a:t>分布性、交互性、异构性、时空一致性和开放性</a:t>
            </a:r>
            <a:r>
              <a:rPr lang="zh-CN" altLang="en-US" sz="2400" dirty="0"/>
              <a:t>。分布交互仿真技术主要解决两个问题：一是使大规模复杂系统的仿真成为可能；二是降低仿真成本。</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36</a:t>
            </a:fld>
            <a:endParaRPr lang="en-US" altLang="zh-CN"/>
          </a:p>
        </p:txBody>
      </p:sp>
    </p:spTree>
    <p:extLst>
      <p:ext uri="{BB962C8B-B14F-4D97-AF65-F5344CB8AC3E}">
        <p14:creationId xmlns:p14="http://schemas.microsoft.com/office/powerpoint/2010/main" val="219240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可视化仿真</a:t>
            </a:r>
            <a:br>
              <a:rPr lang="en-US" altLang="zh-CN" dirty="0"/>
            </a:br>
            <a:r>
              <a:rPr lang="zh-CN" altLang="zh-CN" sz="3200" dirty="0"/>
              <a:t>（</a:t>
            </a:r>
            <a:r>
              <a:rPr lang="en-US" altLang="zh-CN" sz="3200" i="1" dirty="0"/>
              <a:t>Visual Simulation</a:t>
            </a:r>
            <a:r>
              <a:rPr lang="zh-CN" altLang="zh-CN" sz="3200" i="1" dirty="0"/>
              <a:t>－</a:t>
            </a:r>
            <a:r>
              <a:rPr lang="en-US" altLang="zh-CN" sz="3200" i="1" dirty="0"/>
              <a:t>VS</a:t>
            </a:r>
            <a:r>
              <a:rPr lang="zh-CN" altLang="zh-CN" sz="3200" dirty="0"/>
              <a:t>）</a:t>
            </a:r>
            <a:endParaRPr lang="zh-CN" altLang="en-US" sz="3200" dirty="0"/>
          </a:p>
        </p:txBody>
      </p:sp>
      <p:sp>
        <p:nvSpPr>
          <p:cNvPr id="3" name="内容占位符 2"/>
          <p:cNvSpPr>
            <a:spLocks noGrp="1"/>
          </p:cNvSpPr>
          <p:nvPr>
            <p:ph idx="1"/>
          </p:nvPr>
        </p:nvSpPr>
        <p:spPr/>
        <p:txBody>
          <a:bodyPr/>
          <a:lstStyle/>
          <a:p>
            <a:pPr lvl="0"/>
            <a:r>
              <a:rPr lang="zh-CN" altLang="zh-CN" dirty="0"/>
              <a:t>用以为数值仿真过程及结果增加文本提示、图形、图像、动画表现，使仿真过程更加直观，结果更容易理解，并能验证仿真过程是否正确。近年来还提出了动画仿真（</a:t>
            </a:r>
            <a:r>
              <a:rPr lang="en-US" altLang="zh-CN" i="1" dirty="0"/>
              <a:t>Animated Simulation</a:t>
            </a:r>
            <a:r>
              <a:rPr lang="zh-CN" altLang="zh-CN" i="1" dirty="0"/>
              <a:t>－</a:t>
            </a:r>
            <a:r>
              <a:rPr lang="en-US" altLang="zh-CN" i="1" dirty="0"/>
              <a:t>AS</a:t>
            </a:r>
            <a:r>
              <a:rPr lang="zh-CN" altLang="zh-CN" dirty="0"/>
              <a:t>），主要用于系统仿真模型建立之后动画显示，所以原则上仍属于可视化仿真。</a:t>
            </a:r>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37</a:t>
            </a:fld>
            <a:endParaRPr lang="en-US" altLang="zh-CN"/>
          </a:p>
        </p:txBody>
      </p:sp>
    </p:spTree>
    <p:extLst>
      <p:ext uri="{BB962C8B-B14F-4D97-AF65-F5344CB8AC3E}">
        <p14:creationId xmlns:p14="http://schemas.microsoft.com/office/powerpoint/2010/main" val="761555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多媒体仿真</a:t>
            </a:r>
            <a:br>
              <a:rPr lang="en-US" altLang="zh-CN" dirty="0"/>
            </a:br>
            <a:r>
              <a:rPr lang="zh-CN" altLang="zh-CN" sz="3200" dirty="0"/>
              <a:t>（</a:t>
            </a:r>
            <a:r>
              <a:rPr lang="en-US" altLang="zh-CN" sz="3200" i="1" dirty="0"/>
              <a:t>Multimedia Simulation</a:t>
            </a:r>
            <a:r>
              <a:rPr lang="zh-CN" altLang="zh-CN" sz="3200" i="1" dirty="0"/>
              <a:t>－</a:t>
            </a:r>
            <a:r>
              <a:rPr lang="en-US" altLang="zh-CN" sz="3200" i="1" dirty="0"/>
              <a:t>MS</a:t>
            </a:r>
            <a:r>
              <a:rPr lang="zh-CN" altLang="zh-CN" sz="3200" dirty="0"/>
              <a:t>）</a:t>
            </a:r>
            <a:endParaRPr lang="zh-CN" altLang="en-US" sz="3200" dirty="0"/>
          </a:p>
        </p:txBody>
      </p:sp>
      <p:sp>
        <p:nvSpPr>
          <p:cNvPr id="3" name="内容占位符 2"/>
          <p:cNvSpPr>
            <a:spLocks noGrp="1"/>
          </p:cNvSpPr>
          <p:nvPr>
            <p:ph idx="1"/>
          </p:nvPr>
        </p:nvSpPr>
        <p:spPr>
          <a:xfrm>
            <a:off x="683568" y="1844824"/>
            <a:ext cx="7988424" cy="4608512"/>
          </a:xfrm>
        </p:spPr>
        <p:txBody>
          <a:bodyPr/>
          <a:lstStyle/>
          <a:p>
            <a:pPr lvl="0">
              <a:lnSpc>
                <a:spcPct val="130000"/>
              </a:lnSpc>
            </a:pPr>
            <a:r>
              <a:rPr lang="zh-CN" altLang="zh-CN" sz="2800" dirty="0"/>
              <a:t>它是在可视化仿真的基础上再加入声音，就可以得到</a:t>
            </a:r>
            <a:r>
              <a:rPr lang="zh-CN" altLang="zh-CN" sz="2800" b="1" dirty="0">
                <a:solidFill>
                  <a:srgbClr val="FF0000"/>
                </a:solidFill>
              </a:rPr>
              <a:t>视觉和听觉媒体组合</a:t>
            </a:r>
            <a:r>
              <a:rPr lang="zh-CN" altLang="zh-CN" sz="2800" dirty="0"/>
              <a:t>的多媒体仿真。</a:t>
            </a:r>
            <a:endParaRPr lang="en-US" altLang="zh-CN" sz="2800" dirty="0"/>
          </a:p>
          <a:p>
            <a:pPr lvl="0">
              <a:lnSpc>
                <a:spcPct val="130000"/>
              </a:lnSpc>
            </a:pPr>
            <a:r>
              <a:rPr lang="zh-CN" altLang="zh-CN" sz="2800" dirty="0"/>
              <a:t>多媒体仿真是对传统意义上数字仿真概念内涵的扩展，它利用系统分析的原理与信息技术，以更加接近自然的多媒体形式建立描述系统内在变化规律的模型，并在计算机上以多媒体的形式再现系统动态演变过程，从而获取有关系统的感性和理性认识。</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38</a:t>
            </a:fld>
            <a:endParaRPr lang="en-US" altLang="zh-CN"/>
          </a:p>
        </p:txBody>
      </p:sp>
    </p:spTree>
    <p:extLst>
      <p:ext uri="{BB962C8B-B14F-4D97-AF65-F5344CB8AC3E}">
        <p14:creationId xmlns:p14="http://schemas.microsoft.com/office/powerpoint/2010/main" val="3993284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虚拟现实仿真</a:t>
            </a:r>
            <a:br>
              <a:rPr lang="en-US" altLang="zh-CN" dirty="0"/>
            </a:br>
            <a:r>
              <a:rPr lang="zh-CN" altLang="zh-CN" sz="3200" dirty="0"/>
              <a:t>（</a:t>
            </a:r>
            <a:r>
              <a:rPr lang="en-US" altLang="zh-CN" sz="3200" i="1" dirty="0"/>
              <a:t>Virtual Reality Simulation</a:t>
            </a:r>
            <a:r>
              <a:rPr lang="zh-CN" altLang="zh-CN" sz="3200" i="1" dirty="0"/>
              <a:t>－</a:t>
            </a:r>
            <a:r>
              <a:rPr lang="en-US" altLang="zh-CN" sz="3200" i="1" dirty="0"/>
              <a:t>VRS</a:t>
            </a:r>
            <a:r>
              <a:rPr lang="zh-CN" altLang="zh-CN" sz="3200" dirty="0"/>
              <a:t>）</a:t>
            </a:r>
            <a:endParaRPr lang="zh-CN" altLang="en-US" sz="3200" dirty="0"/>
          </a:p>
        </p:txBody>
      </p:sp>
      <p:sp>
        <p:nvSpPr>
          <p:cNvPr id="3" name="内容占位符 2"/>
          <p:cNvSpPr>
            <a:spLocks noGrp="1"/>
          </p:cNvSpPr>
          <p:nvPr>
            <p:ph idx="1"/>
          </p:nvPr>
        </p:nvSpPr>
        <p:spPr>
          <a:xfrm>
            <a:off x="755576" y="1772816"/>
            <a:ext cx="8199512" cy="4719737"/>
          </a:xfrm>
        </p:spPr>
        <p:txBody>
          <a:bodyPr/>
          <a:lstStyle/>
          <a:p>
            <a:pPr lvl="0"/>
            <a:r>
              <a:rPr lang="zh-CN" altLang="zh-CN" sz="2400" dirty="0"/>
              <a:t>虚拟现实是一种由计算机全部或部分生成的多维感觉环境，给参与者产生各种感官信号，如视觉、听觉、触觉等，使参与者有</a:t>
            </a:r>
            <a:r>
              <a:rPr lang="zh-CN" altLang="zh-CN" sz="2400" b="1" dirty="0">
                <a:solidFill>
                  <a:srgbClr val="FF0000"/>
                </a:solidFill>
              </a:rPr>
              <a:t>身临其境</a:t>
            </a:r>
            <a:r>
              <a:rPr lang="zh-CN" altLang="zh-CN" sz="2400" dirty="0"/>
              <a:t>的感觉，能体验、接受和认识客观世界中的客观事物。同时人与虚拟环境之间可以进行多维信息的交互作用，参与者从定性和定量综合集成的虚拟环境中可以获得对客观世界中客观事物的感性和理性的认识，从而深化概念和建造新的构想和创意。</a:t>
            </a:r>
            <a:endParaRPr lang="en-US" altLang="zh-CN" sz="2400" dirty="0"/>
          </a:p>
          <a:p>
            <a:pPr lvl="0"/>
            <a:r>
              <a:rPr lang="zh-CN" altLang="zh-CN" sz="2400" dirty="0"/>
              <a:t>人的参与分两种情况：一种使人根据虚拟环境做出实时的操纵和控制决策响应，另一种使人对虚拟系统仿真结果进行观察分析和调试修改。</a:t>
            </a:r>
            <a:endParaRPr lang="en-US" altLang="zh-CN" sz="2400" dirty="0"/>
          </a:p>
          <a:p>
            <a:pPr lvl="0"/>
            <a:r>
              <a:rPr lang="zh-CN" altLang="zh-CN" sz="2400" dirty="0"/>
              <a:t>虚拟现实仿真是在多媒体仿真的基础上强调三维动画、交互功能，支持触、嗅、味知觉，就得到了</a:t>
            </a:r>
            <a:r>
              <a:rPr lang="en-US" altLang="zh-CN" sz="2400" dirty="0"/>
              <a:t>VR</a:t>
            </a:r>
            <a:r>
              <a:rPr lang="zh-CN" altLang="zh-CN" sz="2400" dirty="0"/>
              <a:t>仿真系统。</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39</a:t>
            </a:fld>
            <a:endParaRPr lang="en-US" altLang="zh-CN"/>
          </a:p>
        </p:txBody>
      </p:sp>
    </p:spTree>
    <p:extLst>
      <p:ext uri="{BB962C8B-B14F-4D97-AF65-F5344CB8AC3E}">
        <p14:creationId xmlns:p14="http://schemas.microsoft.com/office/powerpoint/2010/main" val="227691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建模与仿真的基本关系</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a:t>
            </a:fld>
            <a:endParaRPr lang="en-US" altLang="zh-CN"/>
          </a:p>
        </p:txBody>
      </p:sp>
      <p:pic>
        <p:nvPicPr>
          <p:cNvPr id="40961" name="Picture 1" descr="C:\Users\DELL\AppData\Roaming\Tencent\Users\124558160\QQ\WinTemp\RichOle\{(I3P%C3}W{{~)YLWLU{DE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5543550" cy="2838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5536" y="4720970"/>
            <a:ext cx="3960440" cy="1938992"/>
          </a:xfrm>
          <a:prstGeom prst="rect">
            <a:avLst/>
          </a:prstGeom>
          <a:noFill/>
          <a:ln w="28575">
            <a:solidFill>
              <a:srgbClr val="FF0000"/>
            </a:solidFill>
          </a:ln>
        </p:spPr>
        <p:txBody>
          <a:bodyPr wrap="square" rtlCol="0">
            <a:spAutoFit/>
          </a:bodyPr>
          <a:lstStyle/>
          <a:p>
            <a:r>
              <a:rPr lang="zh-CN" altLang="zh-CN" sz="2000" dirty="0"/>
              <a:t>建模关系主要研究实际系统与模型之间关系，它通过对实际系统的观测和检测，在忽略次要因素及不可检测变量的基础上，用数学的方法进行描述，从而获得实际系统的简化近似模型。</a:t>
            </a:r>
            <a:endParaRPr lang="zh-CN" altLang="en-US" sz="2000" dirty="0"/>
          </a:p>
        </p:txBody>
      </p:sp>
      <p:sp>
        <p:nvSpPr>
          <p:cNvPr id="7" name="下箭头 6"/>
          <p:cNvSpPr/>
          <p:nvPr/>
        </p:nvSpPr>
        <p:spPr>
          <a:xfrm>
            <a:off x="1475656" y="3356992"/>
            <a:ext cx="360040"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7452320" y="3356992"/>
            <a:ext cx="288032"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932040" y="4725144"/>
            <a:ext cx="3960440" cy="1938992"/>
          </a:xfrm>
          <a:prstGeom prst="rect">
            <a:avLst/>
          </a:prstGeom>
          <a:noFill/>
          <a:ln w="28575">
            <a:solidFill>
              <a:srgbClr val="FF0000"/>
            </a:solidFill>
          </a:ln>
        </p:spPr>
        <p:txBody>
          <a:bodyPr wrap="square" rtlCol="0">
            <a:spAutoFit/>
          </a:bodyPr>
          <a:lstStyle>
            <a:defPPr>
              <a:defRPr lang="zh-CN"/>
            </a:defPPr>
            <a:lvl1pPr>
              <a:defRPr sz="2000"/>
            </a:lvl1pPr>
          </a:lstStyle>
          <a:p>
            <a:r>
              <a:rPr lang="zh-CN" altLang="zh-CN" dirty="0"/>
              <a:t>仿真关系主要研究计算机的程序实现与模型之间的关系，其程序能为计算机所接受并在计算机上运行。</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6719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zh-CN" dirty="0"/>
              <a:t>网上仿真</a:t>
            </a:r>
            <a:endParaRPr lang="zh-CN" altLang="en-US" dirty="0"/>
          </a:p>
        </p:txBody>
      </p:sp>
      <p:sp>
        <p:nvSpPr>
          <p:cNvPr id="3" name="内容占位符 2"/>
          <p:cNvSpPr>
            <a:spLocks noGrp="1"/>
          </p:cNvSpPr>
          <p:nvPr>
            <p:ph idx="1"/>
          </p:nvPr>
        </p:nvSpPr>
        <p:spPr/>
        <p:txBody>
          <a:bodyPr/>
          <a:lstStyle/>
          <a:p>
            <a:pPr lvl="0"/>
            <a:r>
              <a:rPr lang="en-US" altLang="zh-CN" sz="2400" dirty="0">
                <a:latin typeface="Times New Roman" panose="02020603050405020304" pitchFamily="18" charset="0"/>
                <a:cs typeface="Times New Roman" panose="02020603050405020304" pitchFamily="18" charset="0"/>
              </a:rPr>
              <a:t>1995</a:t>
            </a:r>
            <a:r>
              <a:rPr lang="zh-CN" altLang="zh-CN" sz="2400" dirty="0">
                <a:latin typeface="Times New Roman" panose="02020603050405020304" pitchFamily="18" charset="0"/>
                <a:cs typeface="Times New Roman" panose="02020603050405020304" pitchFamily="18" charset="0"/>
              </a:rPr>
              <a:t>年以来，由于</a:t>
            </a:r>
            <a:r>
              <a:rPr lang="en-US" altLang="zh-CN" sz="2400" dirty="0">
                <a:latin typeface="Times New Roman" panose="02020603050405020304" pitchFamily="18" charset="0"/>
                <a:cs typeface="Times New Roman" panose="02020603050405020304" pitchFamily="18" charset="0"/>
              </a:rPr>
              <a:t>Internet</a:t>
            </a:r>
            <a:r>
              <a:rPr lang="zh-CN" altLang="zh-CN" sz="2400" dirty="0">
                <a:latin typeface="Times New Roman" panose="02020603050405020304" pitchFamily="18" charset="0"/>
                <a:cs typeface="Times New Roman" panose="02020603050405020304" pitchFamily="18" charset="0"/>
              </a:rPr>
              <a:t>的迅速崛起，利用面向对象的互联网程序语言</a:t>
            </a:r>
            <a:r>
              <a:rPr lang="en-US" altLang="zh-CN" sz="2400" dirty="0">
                <a:latin typeface="Times New Roman" panose="02020603050405020304" pitchFamily="18" charset="0"/>
                <a:cs typeface="Times New Roman" panose="02020603050405020304" pitchFamily="18" charset="0"/>
              </a:rPr>
              <a:t>Java</a:t>
            </a:r>
            <a:r>
              <a:rPr lang="zh-CN" altLang="zh-CN" sz="2400" dirty="0">
                <a:latin typeface="Times New Roman" panose="02020603050405020304" pitchFamily="18" charset="0"/>
                <a:cs typeface="Times New Roman" panose="02020603050405020304" pitchFamily="18" charset="0"/>
              </a:rPr>
              <a:t>，已经开发了多种</a:t>
            </a:r>
            <a:r>
              <a:rPr lang="zh-CN" altLang="zh-CN" sz="2400" b="1" dirty="0">
                <a:solidFill>
                  <a:srgbClr val="FF0000"/>
                </a:solidFill>
                <a:latin typeface="Times New Roman" panose="02020603050405020304" pitchFamily="18" charset="0"/>
                <a:cs typeface="Times New Roman" panose="02020603050405020304" pitchFamily="18" charset="0"/>
              </a:rPr>
              <a:t>面向</a:t>
            </a:r>
            <a:r>
              <a:rPr lang="en-US" altLang="zh-CN" sz="2400" b="1" dirty="0">
                <a:solidFill>
                  <a:srgbClr val="FF0000"/>
                </a:solidFill>
                <a:latin typeface="Times New Roman" panose="02020603050405020304" pitchFamily="18" charset="0"/>
                <a:cs typeface="Times New Roman" panose="02020603050405020304" pitchFamily="18" charset="0"/>
              </a:rPr>
              <a:t>WWW(</a:t>
            </a:r>
            <a:r>
              <a:rPr lang="en-US" altLang="zh-CN" sz="2400" b="1" i="1" dirty="0">
                <a:solidFill>
                  <a:srgbClr val="FF0000"/>
                </a:solidFill>
                <a:latin typeface="Times New Roman" panose="02020603050405020304" pitchFamily="18" charset="0"/>
                <a:cs typeface="Times New Roman" panose="02020603050405020304" pitchFamily="18" charset="0"/>
              </a:rPr>
              <a:t>World Wide Web</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zh-CN" sz="2400" b="1" dirty="0">
                <a:solidFill>
                  <a:srgbClr val="FF0000"/>
                </a:solidFill>
                <a:latin typeface="Times New Roman" panose="02020603050405020304" pitchFamily="18" charset="0"/>
                <a:cs typeface="Times New Roman" panose="02020603050405020304" pitchFamily="18" charset="0"/>
              </a:rPr>
              <a:t>的仿真系统</a:t>
            </a:r>
            <a:r>
              <a:rPr lang="zh-CN" altLang="zh-CN" sz="2400" dirty="0">
                <a:latin typeface="Times New Roman" panose="02020603050405020304" pitchFamily="18" charset="0"/>
                <a:cs typeface="Times New Roman" panose="02020603050405020304" pitchFamily="18" charset="0"/>
              </a:rPr>
              <a:t>，如美国海军研究院的</a:t>
            </a:r>
            <a:r>
              <a:rPr lang="en-US" altLang="zh-CN" sz="2400" dirty="0" err="1">
                <a:latin typeface="Times New Roman" panose="02020603050405020304" pitchFamily="18" charset="0"/>
                <a:cs typeface="Times New Roman" panose="02020603050405020304" pitchFamily="18" charset="0"/>
              </a:rPr>
              <a:t>Simkit</a:t>
            </a:r>
            <a:r>
              <a:rPr lang="zh-CN" altLang="zh-CN" sz="2400" dirty="0">
                <a:latin typeface="Times New Roman" panose="02020603050405020304" pitchFamily="18" charset="0"/>
                <a:cs typeface="Times New Roman" panose="02020603050405020304" pitchFamily="18" charset="0"/>
              </a:rPr>
              <a:t>可以在网上浏览器（</a:t>
            </a:r>
            <a:r>
              <a:rPr lang="en-US" altLang="zh-CN" sz="2400" i="1" dirty="0">
                <a:latin typeface="Times New Roman" panose="02020603050405020304" pitchFamily="18" charset="0"/>
                <a:cs typeface="Times New Roman" panose="02020603050405020304" pitchFamily="18" charset="0"/>
              </a:rPr>
              <a:t>Web Browser</a:t>
            </a:r>
            <a:r>
              <a:rPr lang="zh-CN" altLang="zh-CN" sz="2400" dirty="0">
                <a:latin typeface="Times New Roman" panose="02020603050405020304" pitchFamily="18" charset="0"/>
                <a:cs typeface="Times New Roman" panose="02020603050405020304" pitchFamily="18" charset="0"/>
              </a:rPr>
              <a:t>）的支持下进行分布式仿真，用</a:t>
            </a:r>
            <a:r>
              <a:rPr lang="en-US" altLang="zh-CN" sz="2400" dirty="0" err="1">
                <a:latin typeface="Times New Roman" panose="02020603050405020304" pitchFamily="18" charset="0"/>
                <a:cs typeface="Times New Roman" panose="02020603050405020304" pitchFamily="18" charset="0"/>
              </a:rPr>
              <a:t>Simkit</a:t>
            </a:r>
            <a:r>
              <a:rPr lang="zh-CN" altLang="zh-CN" sz="2400" dirty="0">
                <a:latin typeface="Times New Roman" panose="02020603050405020304" pitchFamily="18" charset="0"/>
                <a:cs typeface="Times New Roman" panose="02020603050405020304" pitchFamily="18" charset="0"/>
              </a:rPr>
              <a:t>建立的仿真模型可以在世界任何地点的网络用户机上运行，使分布在各网点的用户仿真模型可在其他网点上运行或进行全球范围内总体仿真模型的分布式仿真运行。</a:t>
            </a:r>
            <a:endParaRPr lang="en-US" altLang="zh-CN" sz="2400" dirty="0">
              <a:latin typeface="Times New Roman" panose="02020603050405020304" pitchFamily="18" charset="0"/>
              <a:cs typeface="Times New Roman" panose="02020603050405020304" pitchFamily="18" charset="0"/>
            </a:endParaRPr>
          </a:p>
          <a:p>
            <a:pPr lvl="0"/>
            <a:r>
              <a:rPr lang="zh-CN" altLang="zh-CN" sz="2400" dirty="0">
                <a:latin typeface="Times New Roman" panose="02020603050405020304" pitchFamily="18" charset="0"/>
                <a:cs typeface="Times New Roman" panose="02020603050405020304" pitchFamily="18" charset="0"/>
              </a:rPr>
              <a:t>近年来，利用面向</a:t>
            </a:r>
            <a:r>
              <a:rPr lang="en-US" altLang="zh-CN" sz="2400" dirty="0">
                <a:latin typeface="Times New Roman" panose="02020603050405020304" pitchFamily="18" charset="0"/>
                <a:cs typeface="Times New Roman" panose="02020603050405020304" pitchFamily="18" charset="0"/>
              </a:rPr>
              <a:t>WWW</a:t>
            </a:r>
            <a:r>
              <a:rPr lang="zh-CN" altLang="zh-CN" sz="2400" dirty="0">
                <a:latin typeface="Times New Roman" panose="02020603050405020304" pitchFamily="18" charset="0"/>
                <a:cs typeface="Times New Roman" panose="02020603050405020304" pitchFamily="18" charset="0"/>
              </a:rPr>
              <a:t>的程序语言开发离散事件仿真系统、基于</a:t>
            </a:r>
            <a:r>
              <a:rPr lang="en-US" altLang="zh-CN" sz="2400" dirty="0">
                <a:latin typeface="Times New Roman" panose="02020603050405020304" pitchFamily="18" charset="0"/>
                <a:cs typeface="Times New Roman" panose="02020603050405020304" pitchFamily="18" charset="0"/>
              </a:rPr>
              <a:t>WWW</a:t>
            </a:r>
            <a:r>
              <a:rPr lang="zh-CN" altLang="zh-CN" sz="2400" dirty="0">
                <a:latin typeface="Times New Roman" panose="02020603050405020304" pitchFamily="18" charset="0"/>
                <a:cs typeface="Times New Roman" panose="02020603050405020304" pitchFamily="18" charset="0"/>
              </a:rPr>
              <a:t>的仿真建模以及互联网上的仿真运行已成为系统仿真中研究工作的热点。</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40</a:t>
            </a:fld>
            <a:endParaRPr lang="en-US" altLang="zh-CN"/>
          </a:p>
        </p:txBody>
      </p:sp>
    </p:spTree>
    <p:extLst>
      <p:ext uri="{BB962C8B-B14F-4D97-AF65-F5344CB8AC3E}">
        <p14:creationId xmlns:p14="http://schemas.microsoft.com/office/powerpoint/2010/main" val="1845634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绪论</a:t>
            </a:r>
            <a:r>
              <a:rPr lang="en-US" altLang="zh-CN" dirty="0"/>
              <a:t>-</a:t>
            </a:r>
            <a:br>
              <a:rPr lang="en-US" altLang="zh-CN" dirty="0"/>
            </a:br>
            <a:r>
              <a:rPr lang="en-US" altLang="zh-CN" dirty="0"/>
              <a:t>      </a:t>
            </a:r>
            <a:r>
              <a:rPr lang="zh-CN" altLang="en-US" sz="3200" dirty="0"/>
              <a:t>系统、模型、仿真的应用</a:t>
            </a:r>
            <a:endParaRPr lang="zh-CN" altLang="en-US" dirty="0"/>
          </a:p>
        </p:txBody>
      </p:sp>
      <p:sp>
        <p:nvSpPr>
          <p:cNvPr id="3" name="内容占位符 2"/>
          <p:cNvSpPr>
            <a:spLocks noGrp="1"/>
          </p:cNvSpPr>
          <p:nvPr>
            <p:ph idx="1"/>
          </p:nvPr>
        </p:nvSpPr>
        <p:spPr/>
        <p:txBody>
          <a:bodyPr/>
          <a:lstStyle/>
          <a:p>
            <a:r>
              <a:rPr lang="zh-CN" altLang="en-US" dirty="0"/>
              <a:t>应用非常广泛</a:t>
            </a:r>
            <a:endParaRPr lang="en-US" altLang="zh-CN" dirty="0"/>
          </a:p>
          <a:p>
            <a:r>
              <a:rPr lang="zh-CN" altLang="en-US" dirty="0"/>
              <a:t>领域：</a:t>
            </a:r>
            <a:r>
              <a:rPr lang="zh-CN" altLang="zh-CN" dirty="0"/>
              <a:t>航空、航天、各种武器系统的研制部门、电力、交通运输、通信、化工、核能</a:t>
            </a:r>
            <a:r>
              <a:rPr lang="zh-CN" altLang="en-US" dirty="0"/>
              <a:t>等；</a:t>
            </a:r>
            <a:endParaRPr lang="en-US" altLang="zh-CN" dirty="0"/>
          </a:p>
          <a:p>
            <a:r>
              <a:rPr lang="zh-CN" altLang="en-US" dirty="0"/>
              <a:t>方面：</a:t>
            </a:r>
            <a:r>
              <a:rPr lang="zh-CN" altLang="zh-CN" dirty="0"/>
              <a:t>概念研究、可行性研究、分析与设计、开发、测试与评估、操纵人员的培训、预测、使用与维护等</a:t>
            </a:r>
            <a:r>
              <a:rPr lang="zh-CN" altLang="en-US" dirty="0"/>
              <a:t>。</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41</a:t>
            </a:fld>
            <a:endParaRPr lang="en-US" altLang="zh-CN"/>
          </a:p>
        </p:txBody>
      </p:sp>
    </p:spTree>
    <p:extLst>
      <p:ext uri="{BB962C8B-B14F-4D97-AF65-F5344CB8AC3E}">
        <p14:creationId xmlns:p14="http://schemas.microsoft.com/office/powerpoint/2010/main" val="23727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军事领域上的应用</a:t>
            </a:r>
            <a:endParaRPr lang="zh-CN" altLang="en-US" dirty="0"/>
          </a:p>
        </p:txBody>
      </p:sp>
      <p:sp>
        <p:nvSpPr>
          <p:cNvPr id="3" name="内容占位符 2"/>
          <p:cNvSpPr>
            <a:spLocks noGrp="1"/>
          </p:cNvSpPr>
          <p:nvPr>
            <p:ph idx="1"/>
          </p:nvPr>
        </p:nvSpPr>
        <p:spPr>
          <a:xfrm>
            <a:off x="899592" y="1916832"/>
            <a:ext cx="8055496" cy="4114800"/>
          </a:xfrm>
        </p:spPr>
        <p:txBody>
          <a:bodyPr/>
          <a:lstStyle/>
          <a:p>
            <a:pPr marL="539750" lvl="1" indent="-447675"/>
            <a:r>
              <a:rPr lang="zh-CN" altLang="zh-CN" b="1" dirty="0">
                <a:solidFill>
                  <a:srgbClr val="FF0000"/>
                </a:solidFill>
              </a:rPr>
              <a:t>武器装备研制</a:t>
            </a:r>
          </a:p>
          <a:p>
            <a:r>
              <a:rPr lang="zh-CN" altLang="zh-CN" sz="2800" dirty="0"/>
              <a:t>新武器研制计划开始前，检验武器系统的设计方案和战术、技术性能的合理性</a:t>
            </a:r>
            <a:r>
              <a:rPr lang="zh-CN" altLang="en-US" sz="2800" dirty="0"/>
              <a:t>；</a:t>
            </a:r>
            <a:endParaRPr lang="en-US" altLang="zh-CN" sz="2800" dirty="0"/>
          </a:p>
          <a:p>
            <a:r>
              <a:rPr lang="zh-CN" altLang="zh-CN" sz="2800" dirty="0"/>
              <a:t>避免方案不合理想象，缩短研制周期，并支持技术评估、系统更新、样机研制</a:t>
            </a:r>
            <a:r>
              <a:rPr lang="zh-CN" altLang="en-US" sz="2800" dirty="0"/>
              <a:t>；</a:t>
            </a:r>
            <a:endParaRPr lang="en-US" altLang="zh-CN" sz="2800" dirty="0"/>
          </a:p>
          <a:p>
            <a:r>
              <a:rPr lang="zh-CN" altLang="zh-CN" sz="2800" dirty="0"/>
              <a:t>各用户可在合成环境中按需要综合应用各种仿真手段进行演习、训练和试验，鉴定现有的和研制中的武器装备的性能、战术部署和后勤保障。</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42</a:t>
            </a:fld>
            <a:endParaRPr lang="en-US" altLang="zh-CN"/>
          </a:p>
        </p:txBody>
      </p:sp>
    </p:spTree>
    <p:extLst>
      <p:ext uri="{BB962C8B-B14F-4D97-AF65-F5344CB8AC3E}">
        <p14:creationId xmlns:p14="http://schemas.microsoft.com/office/powerpoint/2010/main" val="328999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军事训练</a:t>
            </a:r>
          </a:p>
        </p:txBody>
      </p:sp>
      <p:sp>
        <p:nvSpPr>
          <p:cNvPr id="3" name="内容占位符 2"/>
          <p:cNvSpPr>
            <a:spLocks noGrp="1"/>
          </p:cNvSpPr>
          <p:nvPr>
            <p:ph idx="1"/>
          </p:nvPr>
        </p:nvSpPr>
        <p:spPr>
          <a:xfrm>
            <a:off x="1115616" y="1844824"/>
            <a:ext cx="7772400" cy="4287689"/>
          </a:xfrm>
        </p:spPr>
        <p:txBody>
          <a:bodyPr/>
          <a:lstStyle/>
          <a:p>
            <a:r>
              <a:rPr lang="zh-CN" altLang="en-US" sz="2800" dirty="0"/>
              <a:t>分布式仿真系统通过联网技术将分散在各地的人在回路中的仿真器、计算机生成兵力以及其他设备联结为一个整体，形成一个可以在时间和空间上互相耦合的</a:t>
            </a:r>
            <a:r>
              <a:rPr lang="zh-CN" altLang="en-US" sz="2800" b="1" dirty="0">
                <a:solidFill>
                  <a:srgbClr val="FF0000"/>
                </a:solidFill>
              </a:rPr>
              <a:t>虚拟战场合成环境</a:t>
            </a:r>
            <a:r>
              <a:rPr lang="zh-CN" altLang="en-US" sz="2800" dirty="0"/>
              <a:t>，参与者可以自由地交互作用。</a:t>
            </a:r>
            <a:endParaRPr lang="en-US" altLang="zh-CN" sz="2800" dirty="0"/>
          </a:p>
          <a:p>
            <a:r>
              <a:rPr lang="zh-CN" altLang="en-US" sz="2800" dirty="0"/>
              <a:t>可以把野外演习的部队和仿真器联系起来进行演习。利用仿真器产生动态的、直观的环境，配合仿真的地形、烟雾和“敌人”的武器装备，使部队能够进行生动逼真的军事演习。</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43</a:t>
            </a:fld>
            <a:endParaRPr lang="en-US" altLang="zh-CN"/>
          </a:p>
        </p:txBody>
      </p:sp>
    </p:spTree>
    <p:extLst>
      <p:ext uri="{BB962C8B-B14F-4D97-AF65-F5344CB8AC3E}">
        <p14:creationId xmlns:p14="http://schemas.microsoft.com/office/powerpoint/2010/main" val="121551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先进概念与军事需求分析</a:t>
            </a:r>
          </a:p>
        </p:txBody>
      </p:sp>
      <p:sp>
        <p:nvSpPr>
          <p:cNvPr id="3" name="内容占位符 2"/>
          <p:cNvSpPr>
            <a:spLocks noGrp="1"/>
          </p:cNvSpPr>
          <p:nvPr>
            <p:ph idx="1"/>
          </p:nvPr>
        </p:nvSpPr>
        <p:spPr/>
        <p:txBody>
          <a:bodyPr/>
          <a:lstStyle/>
          <a:p>
            <a:r>
              <a:rPr lang="zh-CN" altLang="en-US" dirty="0"/>
              <a:t>在先进概念与军事需求分析方面（例如使用新概念与先进技术的试验），对于未来军事行动中在条令、训练、指挥人员培养、组织、装备和士兵发展等方面的需求上，可以通过仿真和使用真实部队的士兵体验来</a:t>
            </a:r>
            <a:r>
              <a:rPr lang="zh-CN" altLang="en-US" b="1" dirty="0">
                <a:solidFill>
                  <a:srgbClr val="FF0000"/>
                </a:solidFill>
              </a:rPr>
              <a:t>评估技术综合集成的影响</a:t>
            </a:r>
            <a:r>
              <a:rPr lang="zh-CN" altLang="en-US" dirty="0"/>
              <a:t>。</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44</a:t>
            </a:fld>
            <a:endParaRPr lang="en-US" altLang="zh-CN"/>
          </a:p>
        </p:txBody>
      </p:sp>
      <p:sp>
        <p:nvSpPr>
          <p:cNvPr id="5" name="TextBox 4"/>
          <p:cNvSpPr txBox="1"/>
          <p:nvPr/>
        </p:nvSpPr>
        <p:spPr>
          <a:xfrm>
            <a:off x="7236296" y="6021288"/>
            <a:ext cx="936104" cy="369332"/>
          </a:xfrm>
          <a:prstGeom prst="rect">
            <a:avLst/>
          </a:prstGeom>
          <a:noFill/>
        </p:spPr>
        <p:txBody>
          <a:bodyPr wrap="square" rtlCol="0">
            <a:spAutoFit/>
          </a:bodyPr>
          <a:lstStyle/>
          <a:p>
            <a:r>
              <a:rPr lang="zh-CN" altLang="en-US" dirty="0"/>
              <a:t>视频</a:t>
            </a:r>
            <a:r>
              <a:rPr lang="en-US" altLang="zh-CN" dirty="0"/>
              <a:t>1</a:t>
            </a:r>
            <a:endParaRPr lang="zh-CN" altLang="en-US" dirty="0"/>
          </a:p>
        </p:txBody>
      </p:sp>
    </p:spTree>
    <p:extLst>
      <p:ext uri="{BB962C8B-B14F-4D97-AF65-F5344CB8AC3E}">
        <p14:creationId xmlns:p14="http://schemas.microsoft.com/office/powerpoint/2010/main" val="23390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在工业领域上的应用</a:t>
            </a:r>
            <a:endParaRPr lang="zh-CN" altLang="en-US" dirty="0"/>
          </a:p>
        </p:txBody>
      </p:sp>
      <p:sp>
        <p:nvSpPr>
          <p:cNvPr id="3" name="内容占位符 2"/>
          <p:cNvSpPr>
            <a:spLocks noGrp="1"/>
          </p:cNvSpPr>
          <p:nvPr>
            <p:ph idx="1"/>
          </p:nvPr>
        </p:nvSpPr>
        <p:spPr/>
        <p:txBody>
          <a:bodyPr/>
          <a:lstStyle/>
          <a:p>
            <a:r>
              <a:rPr lang="zh-CN" altLang="zh-CN" sz="2800" b="1" dirty="0">
                <a:solidFill>
                  <a:srgbClr val="FF0000"/>
                </a:solidFill>
              </a:rPr>
              <a:t>电力工业</a:t>
            </a:r>
            <a:r>
              <a:rPr lang="zh-CN" altLang="zh-CN" sz="2800" dirty="0"/>
              <a:t>中，随着单元发电机组容量越来越大，系统越来越复杂，对它的经济运行、安全生产提出了更高的要求，仿真系统是实现这个目的最佳途径，通过仿真系统可以优化运行过程，可以培训操纵人员，</a:t>
            </a:r>
            <a:r>
              <a:rPr lang="zh-CN" altLang="zh-CN" sz="2800" b="1" dirty="0">
                <a:solidFill>
                  <a:srgbClr val="FF0000"/>
                </a:solidFill>
              </a:rPr>
              <a:t>电站仿真系统</a:t>
            </a:r>
            <a:r>
              <a:rPr lang="zh-CN" altLang="zh-CN" sz="2800" dirty="0"/>
              <a:t>已成为电站建设与运行中必须配套的装备。</a:t>
            </a:r>
          </a:p>
          <a:p>
            <a:r>
              <a:rPr lang="zh-CN" altLang="zh-CN" sz="2800" b="1" dirty="0">
                <a:solidFill>
                  <a:srgbClr val="FF0000"/>
                </a:solidFill>
              </a:rPr>
              <a:t>核电站的运行</a:t>
            </a:r>
            <a:r>
              <a:rPr lang="zh-CN" altLang="zh-CN" sz="2800" dirty="0"/>
              <a:t>必须安全，操纵人员的技术素质、技能是保证安全运行的前提，培训提高操纵人员素质、技能的有效手段是仿真培训系统。</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45</a:t>
            </a:fld>
            <a:endParaRPr lang="en-US" altLang="zh-CN"/>
          </a:p>
        </p:txBody>
      </p:sp>
    </p:spTree>
    <p:extLst>
      <p:ext uri="{BB962C8B-B14F-4D97-AF65-F5344CB8AC3E}">
        <p14:creationId xmlns:p14="http://schemas.microsoft.com/office/powerpoint/2010/main" val="2303054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虚拟制造</a:t>
            </a:r>
          </a:p>
        </p:txBody>
      </p:sp>
      <p:sp>
        <p:nvSpPr>
          <p:cNvPr id="3" name="内容占位符 2"/>
          <p:cNvSpPr>
            <a:spLocks noGrp="1"/>
          </p:cNvSpPr>
          <p:nvPr>
            <p:ph idx="1"/>
          </p:nvPr>
        </p:nvSpPr>
        <p:spPr/>
        <p:txBody>
          <a:bodyPr/>
          <a:lstStyle/>
          <a:p>
            <a:r>
              <a:rPr lang="zh-CN" altLang="zh-CN" sz="2800" dirty="0"/>
              <a:t>如何在最短的时间内，以最经济的手段开发出用户能够接受的产品，已成为今天市场竞争的焦点，虚拟制造是解决这个焦点问题的有效技术途径。</a:t>
            </a:r>
            <a:endParaRPr lang="en-US" altLang="zh-CN" sz="2800" dirty="0"/>
          </a:p>
          <a:p>
            <a:r>
              <a:rPr lang="zh-CN" altLang="zh-CN" sz="2800" dirty="0"/>
              <a:t>虚拟制造是采用建模技术在计算机及高速网络支持下，在计算机群组协同工作下，通过三维模型及动画实现产品设计、工艺规划、加工制造、性能分析、质量检验以及企业各级过程的管理与控制的仿真产品制造过程。</a:t>
            </a:r>
            <a:endParaRPr lang="en-US" altLang="zh-CN"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46</a:t>
            </a:fld>
            <a:endParaRPr lang="en-US" altLang="zh-CN"/>
          </a:p>
        </p:txBody>
      </p:sp>
    </p:spTree>
    <p:extLst>
      <p:ext uri="{BB962C8B-B14F-4D97-AF65-F5344CB8AC3E}">
        <p14:creationId xmlns:p14="http://schemas.microsoft.com/office/powerpoint/2010/main" val="1996675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虚拟制造的目的</a:t>
            </a:r>
          </a:p>
        </p:txBody>
      </p:sp>
      <p:sp>
        <p:nvSpPr>
          <p:cNvPr id="3" name="内容占位符 2"/>
          <p:cNvSpPr>
            <a:spLocks noGrp="1"/>
          </p:cNvSpPr>
          <p:nvPr>
            <p:ph idx="1"/>
          </p:nvPr>
        </p:nvSpPr>
        <p:spPr>
          <a:xfrm>
            <a:off x="1182688" y="1772816"/>
            <a:ext cx="7772400" cy="4359697"/>
          </a:xfrm>
        </p:spPr>
        <p:txBody>
          <a:bodyPr/>
          <a:lstStyle/>
          <a:p>
            <a:r>
              <a:rPr lang="zh-CN" altLang="en-US" sz="2800" dirty="0"/>
              <a:t>在</a:t>
            </a:r>
            <a:r>
              <a:rPr lang="zh-CN" altLang="en-US" sz="2800" b="1" dirty="0">
                <a:solidFill>
                  <a:srgbClr val="FF0000"/>
                </a:solidFill>
              </a:rPr>
              <a:t>产品设计阶段</a:t>
            </a:r>
            <a:r>
              <a:rPr lang="zh-CN" altLang="en-US" sz="2800" dirty="0"/>
              <a:t>，借助建模与仿真技术及时的、并行的、模拟出产品</a:t>
            </a:r>
            <a:r>
              <a:rPr lang="zh-CN" altLang="en-US" sz="2800" b="1" dirty="0">
                <a:solidFill>
                  <a:srgbClr val="FF0000"/>
                </a:solidFill>
              </a:rPr>
              <a:t>未来制造过程乃至产品全生命周期</a:t>
            </a:r>
            <a:r>
              <a:rPr lang="zh-CN" altLang="en-US" sz="2800" dirty="0"/>
              <a:t>的各种活动对产品设计的影响，预测、检测、评价产品性能和产品的可制造性等等。</a:t>
            </a:r>
            <a:endParaRPr lang="en-US" altLang="zh-CN" sz="2800" dirty="0"/>
          </a:p>
          <a:p>
            <a:r>
              <a:rPr lang="zh-CN" altLang="en-US" sz="2800" dirty="0"/>
              <a:t>更加有效地、经济地、柔性地组织生产，增强决策与控制水平，有力地降低由于前期设计给后期制造带来的回溯更改，达到产品的开发周期和成本最小化、产品设计质量的最优化、生产效率的最大化</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47</a:t>
            </a:fld>
            <a:endParaRPr lang="en-US" altLang="zh-CN"/>
          </a:p>
        </p:txBody>
      </p:sp>
    </p:spTree>
    <p:extLst>
      <p:ext uri="{BB962C8B-B14F-4D97-AF65-F5344CB8AC3E}">
        <p14:creationId xmlns:p14="http://schemas.microsoft.com/office/powerpoint/2010/main" val="649716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虚拟制造的关键技术</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真实感图形的实时绘制技术</a:t>
            </a:r>
            <a:endParaRPr lang="en-US" altLang="zh-CN" dirty="0"/>
          </a:p>
          <a:p>
            <a:pPr marL="514350" indent="-514350">
              <a:buFont typeface="+mj-lt"/>
              <a:buAutoNum type="arabicPeriod"/>
            </a:pPr>
            <a:r>
              <a:rPr lang="zh-CN" altLang="en-US" dirty="0"/>
              <a:t>多细节层次模型生成和绘制技术</a:t>
            </a:r>
            <a:endParaRPr lang="en-US" altLang="zh-CN" dirty="0"/>
          </a:p>
          <a:p>
            <a:pPr marL="514350" indent="-514350">
              <a:buFont typeface="+mj-lt"/>
              <a:buAutoNum type="arabicPeriod"/>
            </a:pPr>
            <a:r>
              <a:rPr lang="zh-CN" altLang="en-US" dirty="0"/>
              <a:t>可视化环境的建模和绘制技术</a:t>
            </a:r>
            <a:endParaRPr lang="en-US" altLang="zh-CN" dirty="0"/>
          </a:p>
          <a:p>
            <a:pPr marL="514350" indent="-514350">
              <a:buFont typeface="+mj-lt"/>
              <a:buAutoNum type="arabicPeriod"/>
            </a:pPr>
            <a:r>
              <a:rPr lang="zh-CN" altLang="en-US" dirty="0"/>
              <a:t>碰撞检测技术 </a:t>
            </a:r>
            <a:endParaRPr lang="en-US" altLang="zh-CN" dirty="0"/>
          </a:p>
          <a:p>
            <a:pPr marL="514350" indent="-514350">
              <a:buFont typeface="+mj-lt"/>
              <a:buAutoNum type="arabicPeriod"/>
            </a:pPr>
            <a:r>
              <a:rPr lang="zh-CN" altLang="en-US" dirty="0"/>
              <a:t>虚拟空间实时漫游技术 </a:t>
            </a:r>
            <a:br>
              <a:rPr lang="zh-CN" altLang="en-US" dirty="0"/>
            </a:b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48</a:t>
            </a:fld>
            <a:endParaRPr lang="en-US" altLang="zh-CN"/>
          </a:p>
        </p:txBody>
      </p:sp>
      <p:sp>
        <p:nvSpPr>
          <p:cNvPr id="5" name="TextBox 4"/>
          <p:cNvSpPr txBox="1"/>
          <p:nvPr/>
        </p:nvSpPr>
        <p:spPr>
          <a:xfrm>
            <a:off x="7236296" y="6237312"/>
            <a:ext cx="936104" cy="369332"/>
          </a:xfrm>
          <a:prstGeom prst="rect">
            <a:avLst/>
          </a:prstGeom>
          <a:noFill/>
        </p:spPr>
        <p:txBody>
          <a:bodyPr wrap="square" rtlCol="0">
            <a:spAutoFit/>
          </a:bodyPr>
          <a:lstStyle/>
          <a:p>
            <a:r>
              <a:rPr lang="zh-CN" altLang="en-US" dirty="0"/>
              <a:t>视频</a:t>
            </a:r>
            <a:r>
              <a:rPr lang="en-US" altLang="zh-CN" dirty="0"/>
              <a:t>2</a:t>
            </a:r>
            <a:endParaRPr lang="zh-CN" altLang="en-US" dirty="0"/>
          </a:p>
        </p:txBody>
      </p:sp>
    </p:spTree>
    <p:extLst>
      <p:ext uri="{BB962C8B-B14F-4D97-AF65-F5344CB8AC3E}">
        <p14:creationId xmlns:p14="http://schemas.microsoft.com/office/powerpoint/2010/main" val="974142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在教育与训练中的应用</a:t>
            </a:r>
            <a:endParaRPr lang="zh-CN" altLang="en-US" dirty="0"/>
          </a:p>
        </p:txBody>
      </p:sp>
      <p:sp>
        <p:nvSpPr>
          <p:cNvPr id="3" name="内容占位符 2"/>
          <p:cNvSpPr>
            <a:spLocks noGrp="1"/>
          </p:cNvSpPr>
          <p:nvPr>
            <p:ph idx="1"/>
          </p:nvPr>
        </p:nvSpPr>
        <p:spPr>
          <a:xfrm>
            <a:off x="971600" y="1844824"/>
            <a:ext cx="7983488" cy="4287689"/>
          </a:xfrm>
        </p:spPr>
        <p:txBody>
          <a:bodyPr/>
          <a:lstStyle/>
          <a:p>
            <a:r>
              <a:rPr lang="zh-CN" altLang="zh-CN" sz="2400" b="1" dirty="0">
                <a:solidFill>
                  <a:srgbClr val="FF0000"/>
                </a:solidFill>
              </a:rPr>
              <a:t>训练仿真系统</a:t>
            </a:r>
            <a:r>
              <a:rPr lang="zh-CN" altLang="zh-CN" sz="2400" dirty="0"/>
              <a:t>是利用计算机并通过运动设备、操纵设备、显示设备、仪器仪表等复现所模拟的对象行为，并产生与之适应的环境，从而成为训练操纵、控制或管理这类对象的人员的系统。</a:t>
            </a:r>
          </a:p>
          <a:p>
            <a:r>
              <a:rPr lang="zh-CN" altLang="zh-CN" sz="2400" b="1" dirty="0">
                <a:solidFill>
                  <a:srgbClr val="FF0000"/>
                </a:solidFill>
              </a:rPr>
              <a:t>载体操纵型</a:t>
            </a:r>
            <a:r>
              <a:rPr lang="zh-CN" altLang="zh-CN" sz="2400" dirty="0"/>
              <a:t>。包括航空、航天、航海、地面运载工具，以训练驾驶员的操纵技术为主要目的。</a:t>
            </a:r>
          </a:p>
          <a:p>
            <a:r>
              <a:rPr lang="zh-CN" altLang="zh-CN" sz="2400" b="1" dirty="0">
                <a:solidFill>
                  <a:srgbClr val="FF0000"/>
                </a:solidFill>
              </a:rPr>
              <a:t>过程控制型</a:t>
            </a:r>
            <a:r>
              <a:rPr lang="zh-CN" altLang="zh-CN" sz="2400" dirty="0"/>
              <a:t>。用于训练各种工厂</a:t>
            </a:r>
            <a:r>
              <a:rPr lang="en-US" altLang="zh-CN" sz="2400" dirty="0"/>
              <a:t>(</a:t>
            </a:r>
            <a:r>
              <a:rPr lang="zh-CN" altLang="zh-CN" sz="2400" dirty="0"/>
              <a:t>如电厂、化工厂、核电站、电力网等</a:t>
            </a:r>
            <a:r>
              <a:rPr lang="en-US" altLang="zh-CN" sz="2400" dirty="0"/>
              <a:t>)</a:t>
            </a:r>
            <a:r>
              <a:rPr lang="zh-CN" altLang="zh-CN" sz="2400" dirty="0"/>
              <a:t>的运行操作人员。</a:t>
            </a:r>
          </a:p>
          <a:p>
            <a:r>
              <a:rPr lang="zh-CN" altLang="zh-CN" sz="2400" b="1" dirty="0">
                <a:solidFill>
                  <a:srgbClr val="FF0000"/>
                </a:solidFill>
              </a:rPr>
              <a:t>博奔决策型</a:t>
            </a:r>
            <a:r>
              <a:rPr lang="zh-CN" altLang="zh-CN" sz="2400" dirty="0"/>
              <a:t>。用于企业管理人员</a:t>
            </a:r>
            <a:r>
              <a:rPr lang="en-US" altLang="zh-CN" sz="2400" dirty="0"/>
              <a:t>(</a:t>
            </a:r>
            <a:r>
              <a:rPr lang="zh-CN" altLang="zh-CN" sz="2400" dirty="0"/>
              <a:t>厂长、经理</a:t>
            </a:r>
            <a:r>
              <a:rPr lang="en-US" altLang="zh-CN" sz="2400" dirty="0"/>
              <a:t>)</a:t>
            </a:r>
            <a:r>
              <a:rPr lang="zh-CN" altLang="zh-CN" sz="2400" dirty="0"/>
              <a:t>、交通管制人员</a:t>
            </a:r>
            <a:r>
              <a:rPr lang="en-US" altLang="zh-CN" sz="2400" dirty="0"/>
              <a:t>(</a:t>
            </a:r>
            <a:r>
              <a:rPr lang="zh-CN" altLang="zh-CN" sz="2400" dirty="0"/>
              <a:t>火车调度、航空管制、港口管制、城市交通指挥等</a:t>
            </a:r>
            <a:r>
              <a:rPr lang="en-US" altLang="zh-CN" sz="2400" dirty="0"/>
              <a:t>)</a:t>
            </a:r>
            <a:r>
              <a:rPr lang="zh-CN" altLang="zh-CN" sz="2400" dirty="0"/>
              <a:t>和军事指挥人员</a:t>
            </a:r>
            <a:r>
              <a:rPr lang="en-US" altLang="zh-CN" sz="2400" dirty="0"/>
              <a:t>(</a:t>
            </a:r>
            <a:r>
              <a:rPr lang="zh-CN" altLang="zh-CN" sz="2400" dirty="0"/>
              <a:t>空战、海战、电子战等</a:t>
            </a:r>
            <a:r>
              <a:rPr lang="en-US" altLang="zh-CN" sz="2400" dirty="0"/>
              <a:t>)</a:t>
            </a:r>
            <a:r>
              <a:rPr lang="zh-CN" altLang="zh-CN" sz="2400" dirty="0"/>
              <a:t>的训练。</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49</a:t>
            </a:fld>
            <a:endParaRPr lang="en-US" altLang="zh-CN"/>
          </a:p>
        </p:txBody>
      </p:sp>
    </p:spTree>
    <p:extLst>
      <p:ext uri="{BB962C8B-B14F-4D97-AF65-F5344CB8AC3E}">
        <p14:creationId xmlns:p14="http://schemas.microsoft.com/office/powerpoint/2010/main" val="355682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绪论</a:t>
            </a:r>
          </a:p>
        </p:txBody>
      </p:sp>
      <p:sp>
        <p:nvSpPr>
          <p:cNvPr id="3" name="内容占位符 2"/>
          <p:cNvSpPr>
            <a:spLocks noGrp="1"/>
          </p:cNvSpPr>
          <p:nvPr>
            <p:ph idx="1"/>
          </p:nvPr>
        </p:nvSpPr>
        <p:spPr/>
        <p:txBody>
          <a:bodyPr/>
          <a:lstStyle/>
          <a:p>
            <a:r>
              <a:rPr lang="zh-CN" altLang="en-US" dirty="0"/>
              <a:t>系统、模型、仿真的基本概念</a:t>
            </a:r>
            <a:endParaRPr lang="en-US" altLang="zh-CN" dirty="0"/>
          </a:p>
          <a:p>
            <a:r>
              <a:rPr lang="zh-CN" altLang="en-US" dirty="0"/>
              <a:t>系统、模型、仿真的发展历史</a:t>
            </a:r>
            <a:endParaRPr lang="en-US" altLang="zh-CN" dirty="0"/>
          </a:p>
          <a:p>
            <a:r>
              <a:rPr lang="zh-CN" altLang="en-US" dirty="0"/>
              <a:t>系统、模型、仿真的发展趋势</a:t>
            </a:r>
            <a:endParaRPr lang="en-US" altLang="zh-CN" dirty="0"/>
          </a:p>
          <a:p>
            <a:r>
              <a:rPr lang="zh-CN" altLang="en-US" dirty="0"/>
              <a:t>系统、模型、仿真的应用</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5</a:t>
            </a:fld>
            <a:endParaRPr lang="en-US" altLang="zh-CN"/>
          </a:p>
        </p:txBody>
      </p:sp>
    </p:spTree>
    <p:extLst>
      <p:ext uri="{BB962C8B-B14F-4D97-AF65-F5344CB8AC3E}">
        <p14:creationId xmlns:p14="http://schemas.microsoft.com/office/powerpoint/2010/main" val="1590916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其他领域上的应用</a:t>
            </a:r>
            <a:endParaRPr lang="zh-CN" altLang="en-US" dirty="0"/>
          </a:p>
        </p:txBody>
      </p:sp>
      <p:sp>
        <p:nvSpPr>
          <p:cNvPr id="3" name="内容占位符 2"/>
          <p:cNvSpPr>
            <a:spLocks noGrp="1"/>
          </p:cNvSpPr>
          <p:nvPr>
            <p:ph idx="1"/>
          </p:nvPr>
        </p:nvSpPr>
        <p:spPr>
          <a:xfrm>
            <a:off x="1043608" y="1844824"/>
            <a:ext cx="7911480" cy="4287689"/>
          </a:xfrm>
        </p:spPr>
        <p:txBody>
          <a:bodyPr/>
          <a:lstStyle/>
          <a:p>
            <a:r>
              <a:rPr lang="zh-CN" altLang="en-US" sz="2400" b="1" dirty="0">
                <a:solidFill>
                  <a:srgbClr val="FF0000"/>
                </a:solidFill>
              </a:rPr>
              <a:t>交通仿真</a:t>
            </a:r>
            <a:r>
              <a:rPr lang="zh-CN" altLang="en-US" sz="2400" dirty="0"/>
              <a:t>：</a:t>
            </a:r>
            <a:r>
              <a:rPr lang="zh-CN" altLang="zh-CN" sz="2400" dirty="0"/>
              <a:t>能够表述交通流特征和交通流质量的交通仿真软件平台，可以对交通规划、交通控制设计、交通工程建设方案等进行预评估。</a:t>
            </a:r>
            <a:endParaRPr lang="en-US" altLang="zh-CN" sz="2400" dirty="0"/>
          </a:p>
          <a:p>
            <a:r>
              <a:rPr lang="zh-CN" altLang="zh-CN" sz="2400" dirty="0"/>
              <a:t>在</a:t>
            </a:r>
            <a:r>
              <a:rPr lang="zh-CN" altLang="zh-CN" sz="2400" b="1" dirty="0">
                <a:solidFill>
                  <a:srgbClr val="FF0000"/>
                </a:solidFill>
              </a:rPr>
              <a:t>引黄入晋输水工程中</a:t>
            </a:r>
            <a:r>
              <a:rPr lang="zh-CN" altLang="zh-CN" sz="2400" dirty="0"/>
              <a:t>，建立了全系统运行仿真系统。利用仿真系统验证了工程设计，提出了现有工程设计中影响运行的重大问题，寻找调度运行最佳模式等。</a:t>
            </a:r>
            <a:endParaRPr lang="en-US" altLang="zh-CN" sz="2400" dirty="0"/>
          </a:p>
          <a:p>
            <a:r>
              <a:rPr lang="zh-CN" altLang="zh-CN" sz="2400" dirty="0"/>
              <a:t>在</a:t>
            </a:r>
            <a:r>
              <a:rPr lang="zh-CN" altLang="zh-CN" sz="2400" b="1" dirty="0">
                <a:solidFill>
                  <a:srgbClr val="FF0000"/>
                </a:solidFill>
              </a:rPr>
              <a:t>医学仿真</a:t>
            </a:r>
            <a:r>
              <a:rPr lang="zh-CN" altLang="zh-CN" sz="2400" dirty="0"/>
              <a:t>方面，建立了有关人体的生物学模型和三维视觉模型，为深入开展人体生命机理研究和远程医疗工作提供了有力的工具。</a:t>
            </a:r>
            <a:endParaRPr lang="en-US" altLang="zh-CN" sz="2400" dirty="0"/>
          </a:p>
          <a:p>
            <a:r>
              <a:rPr lang="zh-CN" altLang="en-US" sz="2400" b="1" dirty="0">
                <a:solidFill>
                  <a:srgbClr val="FF0000"/>
                </a:solidFill>
              </a:rPr>
              <a:t>通信仿真：</a:t>
            </a:r>
            <a:r>
              <a:rPr lang="zh-CN" altLang="zh-CN" sz="2400" dirty="0"/>
              <a:t>为满足大容量、高速度通讯网络研究的需要，对</a:t>
            </a:r>
            <a:r>
              <a:rPr lang="zh-CN" altLang="en-US" sz="2400" dirty="0"/>
              <a:t>通信</a:t>
            </a:r>
            <a:r>
              <a:rPr lang="zh-CN" altLang="zh-CN" sz="2400" dirty="0"/>
              <a:t>仿真方法和网络方案的优化提供分析和验证。</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50</a:t>
            </a:fld>
            <a:endParaRPr lang="en-US" altLang="zh-CN" dirty="0"/>
          </a:p>
        </p:txBody>
      </p:sp>
      <p:sp>
        <p:nvSpPr>
          <p:cNvPr id="5" name="TextBox 4"/>
          <p:cNvSpPr txBox="1"/>
          <p:nvPr/>
        </p:nvSpPr>
        <p:spPr>
          <a:xfrm>
            <a:off x="7452320" y="6300028"/>
            <a:ext cx="864096" cy="369332"/>
          </a:xfrm>
          <a:prstGeom prst="rect">
            <a:avLst/>
          </a:prstGeom>
          <a:noFill/>
        </p:spPr>
        <p:txBody>
          <a:bodyPr wrap="square" rtlCol="0">
            <a:spAutoFit/>
          </a:bodyPr>
          <a:lstStyle/>
          <a:p>
            <a:r>
              <a:rPr lang="zh-CN" altLang="en-US" dirty="0"/>
              <a:t>视频</a:t>
            </a:r>
            <a:r>
              <a:rPr lang="en-US" altLang="zh-CN" dirty="0"/>
              <a:t>3</a:t>
            </a:r>
            <a:endParaRPr lang="zh-CN" altLang="en-US" dirty="0"/>
          </a:p>
        </p:txBody>
      </p:sp>
    </p:spTree>
    <p:extLst>
      <p:ext uri="{BB962C8B-B14F-4D97-AF65-F5344CB8AC3E}">
        <p14:creationId xmlns:p14="http://schemas.microsoft.com/office/powerpoint/2010/main" val="397434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绪论</a:t>
            </a:r>
            <a:r>
              <a:rPr lang="en-US" altLang="zh-CN" dirty="0"/>
              <a:t>-</a:t>
            </a:r>
            <a:br>
              <a:rPr lang="en-US" altLang="zh-CN" dirty="0"/>
            </a:br>
            <a:r>
              <a:rPr lang="en-US" altLang="zh-CN" dirty="0"/>
              <a:t>    </a:t>
            </a:r>
            <a:r>
              <a:rPr lang="zh-CN" altLang="en-US" sz="3200" dirty="0"/>
              <a:t>系统、模型、仿真的基本概念</a:t>
            </a:r>
          </a:p>
        </p:txBody>
      </p:sp>
      <p:sp>
        <p:nvSpPr>
          <p:cNvPr id="3" name="内容占位符 2"/>
          <p:cNvSpPr>
            <a:spLocks noGrp="1"/>
          </p:cNvSpPr>
          <p:nvPr>
            <p:ph idx="1"/>
          </p:nvPr>
        </p:nvSpPr>
        <p:spPr>
          <a:xfrm>
            <a:off x="251520" y="2017713"/>
            <a:ext cx="8784976" cy="2563415"/>
          </a:xfrm>
        </p:spPr>
        <p:txBody>
          <a:bodyPr/>
          <a:lstStyle/>
          <a:p>
            <a:r>
              <a:rPr lang="zh-CN" altLang="en-US" dirty="0"/>
              <a:t>系统</a:t>
            </a:r>
            <a:endParaRPr lang="en-US" altLang="zh-CN" dirty="0"/>
          </a:p>
          <a:p>
            <a:r>
              <a:rPr lang="zh-CN" altLang="zh-CN" sz="2400" dirty="0"/>
              <a:t>系统这一词最早见著古希腊原子论创始人德谟克利特（公元前</a:t>
            </a:r>
            <a:r>
              <a:rPr lang="en-US" altLang="zh-CN" sz="2400" dirty="0"/>
              <a:t>460</a:t>
            </a:r>
            <a:r>
              <a:rPr lang="zh-CN" altLang="zh-CN" sz="2400" dirty="0"/>
              <a:t>～公元前</a:t>
            </a:r>
            <a:r>
              <a:rPr lang="en-US" altLang="zh-CN" sz="2400" dirty="0"/>
              <a:t>370</a:t>
            </a:r>
            <a:r>
              <a:rPr lang="zh-CN" altLang="zh-CN" sz="2400" dirty="0"/>
              <a:t>年）著作《世界大系统》一书。该书明确地论述了关于系统的含义：“任何事物都是</a:t>
            </a:r>
            <a:r>
              <a:rPr lang="zh-CN" altLang="zh-CN" sz="2400" b="1" dirty="0">
                <a:solidFill>
                  <a:srgbClr val="FF0000"/>
                </a:solidFill>
              </a:rPr>
              <a:t>在联系中</a:t>
            </a:r>
            <a:r>
              <a:rPr lang="zh-CN" altLang="zh-CN" sz="2400" dirty="0"/>
              <a:t>显现出来的，都是在系统中存在的，系统联系规定每一事物，而每一联系又能反映系统的联系的总貌。”</a:t>
            </a:r>
            <a:endParaRPr lang="en-US" altLang="zh-CN"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6</a:t>
            </a:fld>
            <a:endParaRPr lang="en-US" altLang="zh-CN"/>
          </a:p>
        </p:txBody>
      </p:sp>
      <p:sp>
        <p:nvSpPr>
          <p:cNvPr id="5" name="TextBox 4"/>
          <p:cNvSpPr txBox="1"/>
          <p:nvPr/>
        </p:nvSpPr>
        <p:spPr>
          <a:xfrm>
            <a:off x="323528" y="4554994"/>
            <a:ext cx="8496944" cy="1754326"/>
          </a:xfrm>
          <a:prstGeom prst="rect">
            <a:avLst/>
          </a:prstGeom>
          <a:noFill/>
        </p:spPr>
        <p:txBody>
          <a:bodyPr wrap="square" rtlCol="0">
            <a:spAutoFit/>
          </a:bodyPr>
          <a:lstStyle/>
          <a:p>
            <a:pPr marL="342900" indent="-342900">
              <a:lnSpc>
                <a:spcPct val="150000"/>
              </a:lnSpc>
              <a:buClr>
                <a:srgbClr val="0D17D7"/>
              </a:buClr>
              <a:buSzPct val="90000"/>
              <a:buFont typeface="Wingdings" panose="05000000000000000000" pitchFamily="2" charset="2"/>
              <a:buChar char="n"/>
            </a:pPr>
            <a:r>
              <a:rPr lang="zh-CN" altLang="zh-CN" sz="2400" dirty="0"/>
              <a:t>据此我们可以定义系统为“</a:t>
            </a:r>
            <a:r>
              <a:rPr lang="zh-CN" altLang="zh-CN" sz="2400" b="1" dirty="0">
                <a:solidFill>
                  <a:srgbClr val="FF0000"/>
                </a:solidFill>
              </a:rPr>
              <a:t>按照某些规律结合起来，互相作用、互相依存的所有实体的集合或总和</a:t>
            </a:r>
            <a:r>
              <a:rPr lang="zh-CN" altLang="zh-CN" sz="2400" dirty="0"/>
              <a:t>”</a:t>
            </a:r>
            <a:r>
              <a:rPr lang="en-US" altLang="zh-CN" sz="2400" baseline="30000" dirty="0"/>
              <a:t> </a:t>
            </a:r>
            <a:r>
              <a:rPr lang="zh-CN" altLang="zh-CN" sz="2400" dirty="0"/>
              <a:t>。</a:t>
            </a:r>
            <a:endParaRPr lang="en-US" altLang="zh-CN" sz="2400" dirty="0"/>
          </a:p>
          <a:p>
            <a:pPr marL="342900" indent="-342900">
              <a:lnSpc>
                <a:spcPct val="150000"/>
              </a:lnSpc>
              <a:buClr>
                <a:srgbClr val="0D17D7"/>
              </a:buClr>
              <a:buSzPct val="90000"/>
              <a:buFont typeface="Wingdings" panose="05000000000000000000" pitchFamily="2" charset="2"/>
              <a:buChar char="n"/>
            </a:pPr>
            <a:r>
              <a:rPr lang="zh-CN" altLang="zh-CN" sz="2400" dirty="0"/>
              <a:t>系统可能是自然的或人工的、现在存在的或是未来所计划的</a:t>
            </a:r>
            <a:r>
              <a:rPr lang="zh-CN" altLang="en-US" sz="2400" dirty="0"/>
              <a:t>。</a:t>
            </a:r>
          </a:p>
        </p:txBody>
      </p:sp>
    </p:spTree>
    <p:extLst>
      <p:ext uri="{BB962C8B-B14F-4D97-AF65-F5344CB8AC3E}">
        <p14:creationId xmlns:p14="http://schemas.microsoft.com/office/powerpoint/2010/main" val="63902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017713"/>
            <a:ext cx="8784976" cy="4114800"/>
          </a:xfrm>
        </p:spPr>
        <p:txBody>
          <a:bodyPr/>
          <a:lstStyle/>
          <a:p>
            <a:r>
              <a:rPr lang="zh-CN" altLang="zh-CN" sz="2800" dirty="0"/>
              <a:t>系统的三个要素：</a:t>
            </a:r>
            <a:r>
              <a:rPr lang="zh-CN" altLang="zh-CN" sz="2800" b="1" dirty="0">
                <a:solidFill>
                  <a:srgbClr val="FF0000"/>
                </a:solidFill>
              </a:rPr>
              <a:t>实体、属性和活动</a:t>
            </a:r>
            <a:r>
              <a:rPr lang="zh-CN" altLang="zh-CN" sz="2800" dirty="0"/>
              <a:t>。</a:t>
            </a:r>
          </a:p>
          <a:p>
            <a:r>
              <a:rPr lang="zh-CN" altLang="zh-CN" sz="2800" dirty="0"/>
              <a:t> </a:t>
            </a:r>
            <a:r>
              <a:rPr lang="zh-CN" altLang="zh-CN" sz="2800" b="1" dirty="0">
                <a:solidFill>
                  <a:srgbClr val="FF0000"/>
                </a:solidFill>
              </a:rPr>
              <a:t>实体是指组成系统的具体对象</a:t>
            </a:r>
            <a:r>
              <a:rPr lang="zh-CN" altLang="zh-CN" sz="2800" dirty="0"/>
              <a:t>，系统中的实体既具有一定的</a:t>
            </a:r>
            <a:r>
              <a:rPr lang="zh-CN" altLang="zh-CN" sz="2800" b="1" dirty="0">
                <a:solidFill>
                  <a:srgbClr val="FF0000"/>
                </a:solidFill>
              </a:rPr>
              <a:t>相对独立性</a:t>
            </a:r>
            <a:r>
              <a:rPr lang="zh-CN" altLang="zh-CN" sz="2800" dirty="0"/>
              <a:t>，又相互联系构成一个整体。</a:t>
            </a:r>
          </a:p>
          <a:p>
            <a:r>
              <a:rPr lang="zh-CN" altLang="zh-CN" sz="2800" b="1" dirty="0">
                <a:solidFill>
                  <a:srgbClr val="FF0000"/>
                </a:solidFill>
              </a:rPr>
              <a:t>属性是指实体特征的描述，用特征参数或变量表示。</a:t>
            </a:r>
          </a:p>
          <a:p>
            <a:pPr lvl="0"/>
            <a:r>
              <a:rPr lang="zh-CN" altLang="zh-CN" sz="2800" b="1" dirty="0">
                <a:solidFill>
                  <a:srgbClr val="FF0000"/>
                </a:solidFill>
              </a:rPr>
              <a:t>活动是实体在一段时间内持续进行的操作或过程</a:t>
            </a:r>
            <a:r>
              <a:rPr lang="zh-CN" altLang="en-US" sz="2800" b="1" dirty="0">
                <a:solidFill>
                  <a:srgbClr val="FF0000"/>
                </a:solidFill>
              </a:rPr>
              <a:t>。</a:t>
            </a:r>
            <a:endParaRPr lang="zh-CN" altLang="zh-CN" sz="2800" b="1" dirty="0">
              <a:solidFill>
                <a:srgbClr val="FF0000"/>
              </a:solidFill>
            </a:endParaRPr>
          </a:p>
          <a:p>
            <a:r>
              <a:rPr lang="zh-CN" altLang="zh-CN" sz="2800" dirty="0"/>
              <a:t>系统的环境是对系统活动产生影响的外界因素。</a:t>
            </a:r>
          </a:p>
          <a:p>
            <a:r>
              <a:rPr lang="zh-CN" altLang="zh-CN" sz="2800" dirty="0"/>
              <a:t>系统边界包围系统中的所有实体，它的划分取决于</a:t>
            </a:r>
            <a:r>
              <a:rPr lang="zh-CN" altLang="zh-CN" sz="2800" b="1" dirty="0">
                <a:solidFill>
                  <a:srgbClr val="FF0000"/>
                </a:solidFill>
              </a:rPr>
              <a:t>系统研究的目的</a:t>
            </a:r>
            <a:r>
              <a:rPr lang="zh-CN" altLang="en-US" sz="2800" dirty="0"/>
              <a:t>。</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7</a:t>
            </a:fld>
            <a:endParaRPr lang="en-US" altLang="zh-CN"/>
          </a:p>
        </p:txBody>
      </p:sp>
    </p:spTree>
    <p:extLst>
      <p:ext uri="{BB962C8B-B14F-4D97-AF65-F5344CB8AC3E}">
        <p14:creationId xmlns:p14="http://schemas.microsoft.com/office/powerpoint/2010/main" val="94118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系统的例子</a:t>
            </a:r>
          </a:p>
        </p:txBody>
      </p:sp>
      <p:sp>
        <p:nvSpPr>
          <p:cNvPr id="3" name="内容占位符 2"/>
          <p:cNvSpPr>
            <a:spLocks noGrp="1"/>
          </p:cNvSpPr>
          <p:nvPr>
            <p:ph idx="1"/>
          </p:nvPr>
        </p:nvSpPr>
        <p:spPr>
          <a:xfrm>
            <a:off x="683568" y="2017713"/>
            <a:ext cx="8271520" cy="4114800"/>
          </a:xfrm>
        </p:spPr>
        <p:txBody>
          <a:bodyPr/>
          <a:lstStyle/>
          <a:p>
            <a:pPr>
              <a:lnSpc>
                <a:spcPct val="150000"/>
              </a:lnSpc>
            </a:pPr>
            <a:r>
              <a:rPr lang="zh-CN" altLang="zh-CN" sz="2600" b="1" dirty="0">
                <a:solidFill>
                  <a:srgbClr val="FF0000"/>
                </a:solidFill>
              </a:rPr>
              <a:t>一个理发</a:t>
            </a:r>
            <a:r>
              <a:rPr lang="zh-CN" altLang="en-US" sz="2600" b="1" dirty="0">
                <a:solidFill>
                  <a:srgbClr val="FF0000"/>
                </a:solidFill>
              </a:rPr>
              <a:t>店</a:t>
            </a:r>
            <a:r>
              <a:rPr lang="zh-CN" altLang="zh-CN" sz="2600" dirty="0"/>
              <a:t>是一个人工系统，该系统中的实体有服务员和顾客。顾客按照某种规律到达，服务员根据顾客的要求，按一定的程序为顾客服务，服务完毕后顾客离去。在该系统中，顾客和服务员互相作用，顾客到达模式影响着服务员的工作忙闲状态和理发</a:t>
            </a:r>
            <a:r>
              <a:rPr lang="zh-CN" altLang="en-US" sz="2600" dirty="0"/>
              <a:t>店</a:t>
            </a:r>
            <a:r>
              <a:rPr lang="zh-CN" altLang="zh-CN" sz="2600" dirty="0"/>
              <a:t>的排队状态，而服务员的多少和服务效率也影响着顾客接受服务的质量。</a:t>
            </a:r>
            <a:endParaRPr lang="en-US" altLang="zh-CN" sz="2600" dirty="0"/>
          </a:p>
          <a:p>
            <a:pPr>
              <a:lnSpc>
                <a:spcPct val="150000"/>
              </a:lnSpc>
            </a:pPr>
            <a:endParaRPr lang="zh-CN" altLang="zh-CN" sz="2400"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8</a:t>
            </a:fld>
            <a:endParaRPr lang="en-US" altLang="zh-CN"/>
          </a:p>
        </p:txBody>
      </p:sp>
    </p:spTree>
    <p:extLst>
      <p:ext uri="{BB962C8B-B14F-4D97-AF65-F5344CB8AC3E}">
        <p14:creationId xmlns:p14="http://schemas.microsoft.com/office/powerpoint/2010/main" val="289215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p>
        </p:txBody>
      </p:sp>
      <p:sp>
        <p:nvSpPr>
          <p:cNvPr id="3" name="内容占位符 2"/>
          <p:cNvSpPr>
            <a:spLocks noGrp="1"/>
          </p:cNvSpPr>
          <p:nvPr>
            <p:ph idx="1"/>
          </p:nvPr>
        </p:nvSpPr>
        <p:spPr>
          <a:xfrm>
            <a:off x="1182688" y="2017713"/>
            <a:ext cx="7772400" cy="2491407"/>
          </a:xfrm>
        </p:spPr>
        <p:txBody>
          <a:bodyPr/>
          <a:lstStyle/>
          <a:p>
            <a:r>
              <a:rPr lang="zh-CN" altLang="zh-CN" dirty="0"/>
              <a:t>模型是对相应的真实对象和真实关系中那些</a:t>
            </a:r>
            <a:r>
              <a:rPr lang="zh-CN" altLang="zh-CN" b="1" dirty="0">
                <a:solidFill>
                  <a:srgbClr val="FF0000"/>
                </a:solidFill>
              </a:rPr>
              <a:t>有用的和令人感兴趣的特性</a:t>
            </a:r>
            <a:r>
              <a:rPr lang="zh-CN" altLang="zh-CN" dirty="0"/>
              <a:t>的抽象，是对系统某些本质方面的描述，它以各种</a:t>
            </a:r>
            <a:r>
              <a:rPr lang="zh-CN" altLang="zh-CN" b="1" dirty="0">
                <a:solidFill>
                  <a:srgbClr val="FF0000"/>
                </a:solidFill>
              </a:rPr>
              <a:t>可用的形式</a:t>
            </a:r>
            <a:r>
              <a:rPr lang="zh-CN" altLang="zh-CN" dirty="0"/>
              <a:t>提供被研究系统的描述信息。</a:t>
            </a: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9</a:t>
            </a:fld>
            <a:endParaRPr lang="en-US" altLang="zh-CN"/>
          </a:p>
        </p:txBody>
      </p:sp>
    </p:spTree>
    <p:extLst>
      <p:ext uri="{BB962C8B-B14F-4D97-AF65-F5344CB8AC3E}">
        <p14:creationId xmlns:p14="http://schemas.microsoft.com/office/powerpoint/2010/main" val="3968948395"/>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1179</TotalTime>
  <Words>3991</Words>
  <Application>Microsoft Office PowerPoint</Application>
  <PresentationFormat>全屏显示(4:3)</PresentationFormat>
  <Paragraphs>276</Paragraphs>
  <Slides>50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楷体_GB2312</vt:lpstr>
      <vt:lpstr>宋体</vt:lpstr>
      <vt:lpstr>幼圆</vt:lpstr>
      <vt:lpstr>Arial</vt:lpstr>
      <vt:lpstr>Symbol</vt:lpstr>
      <vt:lpstr>Tahoma</vt:lpstr>
      <vt:lpstr>Times New Roman</vt:lpstr>
      <vt:lpstr>Wingdings</vt:lpstr>
      <vt:lpstr>Blends</vt:lpstr>
      <vt:lpstr> 主讲人：王小平            E_mail:  wxpwinnie@163.com      Tel： 13886088818 南一楼中527        欢迎任何形式的意见和建议！</vt:lpstr>
      <vt:lpstr>引言</vt:lpstr>
      <vt:lpstr>课件下载地址</vt:lpstr>
      <vt:lpstr>建模与仿真的基本关系</vt:lpstr>
      <vt:lpstr>第1章 绪论</vt:lpstr>
      <vt:lpstr>第1章 绪论-     系统、模型、仿真的基本概念</vt:lpstr>
      <vt:lpstr>PowerPoint 演示文稿</vt:lpstr>
      <vt:lpstr>系统的例子</vt:lpstr>
      <vt:lpstr>模型</vt:lpstr>
      <vt:lpstr>模型分为三大类</vt:lpstr>
      <vt:lpstr>模型的非形式描述</vt:lpstr>
      <vt:lpstr>PowerPoint 演示文稿</vt:lpstr>
      <vt:lpstr>PowerPoint 演示文稿</vt:lpstr>
      <vt:lpstr>二、非形式模型描述的格式</vt:lpstr>
      <vt:lpstr>模型的非形式描述例子</vt:lpstr>
      <vt:lpstr>建立本系统模型主要是研究用户如何迅速地完成他的程序编制， 本模型的非形式描述为：</vt:lpstr>
      <vt:lpstr>PowerPoint 演示文稿</vt:lpstr>
      <vt:lpstr>系统模型的性质</vt:lpstr>
      <vt:lpstr>模型的有效性</vt:lpstr>
      <vt:lpstr>仿真</vt:lpstr>
      <vt:lpstr>仿真的基本要素</vt:lpstr>
      <vt:lpstr>第1章 绪论-       系统、模型、仿真的发展历史</vt:lpstr>
      <vt:lpstr>系统仿真方法学的发展分为两个阶段</vt:lpstr>
      <vt:lpstr>系统仿真方法学的发展大致可以分为 两个阶段</vt:lpstr>
      <vt:lpstr>第1章 绪论-       系统、模型、仿真的发展趋势</vt:lpstr>
      <vt:lpstr>系统、模型、仿真的未来八大发展趋势</vt:lpstr>
      <vt:lpstr>面向对象仿真 (Object-oriented Simulation-OOS)</vt:lpstr>
      <vt:lpstr>面向过程仿真的逻辑模型</vt:lpstr>
      <vt:lpstr>PowerPoint 演示文稿</vt:lpstr>
      <vt:lpstr>面向对象仿真</vt:lpstr>
      <vt:lpstr>PowerPoint 演示文稿</vt:lpstr>
      <vt:lpstr>PowerPoint 演示文稿</vt:lpstr>
      <vt:lpstr>面向对象的三个基本特征</vt:lpstr>
      <vt:lpstr>定性仿真 （Qualitative Simulation－QS）</vt:lpstr>
      <vt:lpstr>智能仿真 （Intelligence Simulation－IS）</vt:lpstr>
      <vt:lpstr>分布交互仿真 (Distributed Interactive Simulation－DIS)</vt:lpstr>
      <vt:lpstr>可视化仿真 （Visual Simulation－VS）</vt:lpstr>
      <vt:lpstr>多媒体仿真 （Multimedia Simulation－MS）</vt:lpstr>
      <vt:lpstr>虚拟现实仿真 （Virtual Reality Simulation－VRS）</vt:lpstr>
      <vt:lpstr>Internet网上仿真</vt:lpstr>
      <vt:lpstr>第1章 绪论-       系统、模型、仿真的应用</vt:lpstr>
      <vt:lpstr>军事领域上的应用</vt:lpstr>
      <vt:lpstr>军事训练</vt:lpstr>
      <vt:lpstr>先进概念与军事需求分析</vt:lpstr>
      <vt:lpstr>在工业领域上的应用</vt:lpstr>
      <vt:lpstr>虚拟制造</vt:lpstr>
      <vt:lpstr>虚拟制造的目的</vt:lpstr>
      <vt:lpstr>虚拟制造的关键技术</vt:lpstr>
      <vt:lpstr>在教育与训练中的应用</vt:lpstr>
      <vt:lpstr>其他领域上的应用</vt:lpstr>
    </vt:vector>
  </TitlesOfParts>
  <Company>华中科技大学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主讲人：王小平           E_mail:  wxpwinnie@163.com      Tel：    87543630(O)            13886088818         欢迎任何形式的意见和建议！</dc:title>
  <dc:creator>王小平</dc:creator>
  <cp:lastModifiedBy>winnie</cp:lastModifiedBy>
  <cp:revision>61</cp:revision>
  <dcterms:created xsi:type="dcterms:W3CDTF">2005-09-06T00:56:48Z</dcterms:created>
  <dcterms:modified xsi:type="dcterms:W3CDTF">2020-09-08T03:43:45Z</dcterms:modified>
</cp:coreProperties>
</file>