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4"/>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448" r:id="rId14"/>
    <p:sldId id="449" r:id="rId15"/>
    <p:sldId id="295" r:id="rId16"/>
    <p:sldId id="450" r:id="rId17"/>
    <p:sldId id="296" r:id="rId18"/>
    <p:sldId id="451" r:id="rId19"/>
    <p:sldId id="297" r:id="rId20"/>
    <p:sldId id="298" r:id="rId21"/>
    <p:sldId id="299" r:id="rId22"/>
    <p:sldId id="300" r:id="rId23"/>
    <p:sldId id="301" r:id="rId24"/>
    <p:sldId id="302" r:id="rId25"/>
    <p:sldId id="322" r:id="rId26"/>
    <p:sldId id="307" r:id="rId27"/>
    <p:sldId id="306" r:id="rId28"/>
    <p:sldId id="308" r:id="rId29"/>
    <p:sldId id="309" r:id="rId30"/>
    <p:sldId id="303" r:id="rId31"/>
    <p:sldId id="304" r:id="rId32"/>
    <p:sldId id="305" r:id="rId33"/>
    <p:sldId id="324" r:id="rId34"/>
    <p:sldId id="323" r:id="rId35"/>
    <p:sldId id="325" r:id="rId36"/>
    <p:sldId id="326" r:id="rId37"/>
    <p:sldId id="327" r:id="rId38"/>
    <p:sldId id="328" r:id="rId39"/>
    <p:sldId id="329" r:id="rId40"/>
    <p:sldId id="330" r:id="rId41"/>
    <p:sldId id="331" r:id="rId42"/>
    <p:sldId id="436" r:id="rId43"/>
    <p:sldId id="437" r:id="rId44"/>
    <p:sldId id="438" r:id="rId45"/>
    <p:sldId id="439" r:id="rId46"/>
    <p:sldId id="370" r:id="rId47"/>
    <p:sldId id="371" r:id="rId48"/>
    <p:sldId id="372" r:id="rId49"/>
    <p:sldId id="373" r:id="rId50"/>
    <p:sldId id="374" r:id="rId51"/>
    <p:sldId id="375" r:id="rId52"/>
    <p:sldId id="376" r:id="rId53"/>
    <p:sldId id="377" r:id="rId54"/>
    <p:sldId id="378" r:id="rId55"/>
    <p:sldId id="379" r:id="rId56"/>
    <p:sldId id="380" r:id="rId57"/>
    <p:sldId id="382" r:id="rId58"/>
    <p:sldId id="381" r:id="rId59"/>
    <p:sldId id="383" r:id="rId60"/>
    <p:sldId id="332" r:id="rId61"/>
    <p:sldId id="333" r:id="rId62"/>
    <p:sldId id="334" r:id="rId63"/>
    <p:sldId id="335" r:id="rId64"/>
    <p:sldId id="336" r:id="rId65"/>
    <p:sldId id="337" r:id="rId66"/>
    <p:sldId id="453" r:id="rId67"/>
    <p:sldId id="339" r:id="rId68"/>
    <p:sldId id="452"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1" r:id="rId89"/>
    <p:sldId id="362" r:id="rId90"/>
    <p:sldId id="363" r:id="rId91"/>
    <p:sldId id="364" r:id="rId92"/>
    <p:sldId id="365" r:id="rId93"/>
    <p:sldId id="366" r:id="rId94"/>
    <p:sldId id="367" r:id="rId95"/>
    <p:sldId id="368" r:id="rId96"/>
    <p:sldId id="369"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 id="399" r:id="rId113"/>
    <p:sldId id="400" r:id="rId114"/>
    <p:sldId id="401" r:id="rId115"/>
    <p:sldId id="402" r:id="rId116"/>
    <p:sldId id="403" r:id="rId117"/>
    <p:sldId id="404" r:id="rId118"/>
    <p:sldId id="405" r:id="rId119"/>
    <p:sldId id="406" r:id="rId120"/>
    <p:sldId id="407" r:id="rId121"/>
    <p:sldId id="408" r:id="rId122"/>
    <p:sldId id="409" r:id="rId123"/>
    <p:sldId id="410" r:id="rId124"/>
    <p:sldId id="411" r:id="rId125"/>
    <p:sldId id="412" r:id="rId126"/>
    <p:sldId id="413" r:id="rId127"/>
    <p:sldId id="414" r:id="rId128"/>
    <p:sldId id="415" r:id="rId129"/>
    <p:sldId id="416" r:id="rId130"/>
    <p:sldId id="417" r:id="rId131"/>
    <p:sldId id="418" r:id="rId132"/>
    <p:sldId id="419" r:id="rId133"/>
    <p:sldId id="420" r:id="rId134"/>
    <p:sldId id="421" r:id="rId135"/>
    <p:sldId id="422" r:id="rId136"/>
    <p:sldId id="423" r:id="rId137"/>
    <p:sldId id="424" r:id="rId138"/>
    <p:sldId id="425" r:id="rId139"/>
    <p:sldId id="426" r:id="rId140"/>
    <p:sldId id="427" r:id="rId141"/>
    <p:sldId id="428" r:id="rId142"/>
    <p:sldId id="440" r:id="rId143"/>
    <p:sldId id="441" r:id="rId144"/>
    <p:sldId id="442" r:id="rId145"/>
    <p:sldId id="443" r:id="rId146"/>
    <p:sldId id="444" r:id="rId147"/>
    <p:sldId id="445" r:id="rId148"/>
    <p:sldId id="446" r:id="rId149"/>
    <p:sldId id="429" r:id="rId150"/>
    <p:sldId id="430" r:id="rId151"/>
    <p:sldId id="447" r:id="rId152"/>
    <p:sldId id="431" r:id="rId1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9" autoAdjust="0"/>
  </p:normalViewPr>
  <p:slideViewPr>
    <p:cSldViewPr>
      <p:cViewPr varScale="1">
        <p:scale>
          <a:sx n="72" d="100"/>
          <a:sy n="72" d="100"/>
        </p:scale>
        <p:origin x="88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7DD1F56-5DC7-4D77-AC01-5B4343087863}" type="slidenum">
              <a:rPr lang="en-US" altLang="zh-CN"/>
              <a:pPr>
                <a:defRPr/>
              </a:pPr>
              <a:t>‹#›</a:t>
            </a:fld>
            <a:endParaRPr lang="en-US" altLang="zh-CN"/>
          </a:p>
        </p:txBody>
      </p:sp>
    </p:spTree>
    <p:extLst>
      <p:ext uri="{BB962C8B-B14F-4D97-AF65-F5344CB8AC3E}">
        <p14:creationId xmlns:p14="http://schemas.microsoft.com/office/powerpoint/2010/main" val="3099972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奇异值分解里的</a:t>
            </a:r>
            <a:r>
              <a:rPr lang="en-US" altLang="zh-CN" sz="1200" kern="1200" dirty="0">
                <a:solidFill>
                  <a:schemeClr val="tx1"/>
                </a:solidFill>
                <a:effectLst/>
                <a:latin typeface="Arial" charset="0"/>
                <a:ea typeface="宋体" pitchFamily="2" charset="-122"/>
                <a:cs typeface="+mn-cs"/>
              </a:rPr>
              <a:t>w</a:t>
            </a:r>
            <a:r>
              <a:rPr lang="zh-CN" altLang="zh-CN" sz="1200" kern="1200" dirty="0">
                <a:solidFill>
                  <a:schemeClr val="tx1"/>
                </a:solidFill>
                <a:effectLst/>
                <a:latin typeface="Arial" charset="0"/>
                <a:ea typeface="宋体" pitchFamily="2" charset="-122"/>
                <a:cs typeface="+mn-cs"/>
              </a:rPr>
              <a:t>（对角阵），不是方阵，是</a:t>
            </a:r>
            <a:r>
              <a:rPr lang="en-US" altLang="zh-CN" sz="1200" kern="1200" dirty="0">
                <a:solidFill>
                  <a:schemeClr val="tx1"/>
                </a:solidFill>
                <a:effectLst/>
                <a:latin typeface="Arial" charset="0"/>
                <a:ea typeface="宋体" pitchFamily="2" charset="-122"/>
                <a:cs typeface="+mn-cs"/>
              </a:rPr>
              <a:t>m*n</a:t>
            </a:r>
            <a:r>
              <a:rPr lang="zh-CN" altLang="zh-CN" sz="1200" kern="1200" dirty="0">
                <a:solidFill>
                  <a:schemeClr val="tx1"/>
                </a:solidFill>
                <a:effectLst/>
                <a:latin typeface="Arial" charset="0"/>
                <a:ea typeface="宋体" pitchFamily="2" charset="-122"/>
                <a:cs typeface="+mn-cs"/>
              </a:rPr>
              <a:t>的矩阵，但是对角线上的非零元素有</a:t>
            </a:r>
            <a:r>
              <a:rPr lang="en-US" altLang="zh-CN" sz="1200" kern="1200" dirty="0">
                <a:solidFill>
                  <a:schemeClr val="tx1"/>
                </a:solidFill>
                <a:effectLst/>
                <a:latin typeface="Arial" charset="0"/>
                <a:ea typeface="宋体" pitchFamily="2" charset="-122"/>
                <a:cs typeface="+mn-cs"/>
              </a:rPr>
              <a:t>min(</a:t>
            </a:r>
            <a:r>
              <a:rPr lang="en-US" altLang="zh-CN" sz="1200" kern="1200" dirty="0" err="1">
                <a:solidFill>
                  <a:schemeClr val="tx1"/>
                </a:solidFill>
                <a:effectLst/>
                <a:latin typeface="Arial" charset="0"/>
                <a:ea typeface="宋体" pitchFamily="2" charset="-122"/>
                <a:cs typeface="+mn-cs"/>
              </a:rPr>
              <a:t>m,n</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个，其他缺省元素用</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补齐。</a:t>
            </a:r>
            <a:r>
              <a:rPr lang="en-US" altLang="zh-CN" sz="1200" kern="1200" dirty="0">
                <a:solidFill>
                  <a:schemeClr val="tx1"/>
                </a:solidFill>
                <a:effectLst/>
                <a:latin typeface="Arial" charset="0"/>
                <a:ea typeface="宋体" pitchFamily="2" charset="-122"/>
                <a:cs typeface="+mn-cs"/>
              </a:rPr>
              <a:t>W</a:t>
            </a:r>
            <a:r>
              <a:rPr lang="zh-CN" altLang="en-US" sz="1200" kern="1200" dirty="0">
                <a:solidFill>
                  <a:schemeClr val="tx1"/>
                </a:solidFill>
                <a:effectLst/>
                <a:latin typeface="Arial" charset="0"/>
                <a:ea typeface="宋体" pitchFamily="2" charset="-122"/>
                <a:cs typeface="+mn-cs"/>
              </a:rPr>
              <a:t>可以称为广义对角阵。</a:t>
            </a:r>
            <a:endParaRPr lang="zh-CN" altLang="en-US" dirty="0"/>
          </a:p>
        </p:txBody>
      </p:sp>
      <p:sp>
        <p:nvSpPr>
          <p:cNvPr id="4" name="灯片编号占位符 3"/>
          <p:cNvSpPr>
            <a:spLocks noGrp="1"/>
          </p:cNvSpPr>
          <p:nvPr>
            <p:ph type="sldNum" sz="quarter" idx="10"/>
          </p:nvPr>
        </p:nvSpPr>
        <p:spPr/>
        <p:txBody>
          <a:bodyPr/>
          <a:lstStyle/>
          <a:p>
            <a:pPr>
              <a:defRPr/>
            </a:pPr>
            <a:fld id="{17DD1F56-5DC7-4D77-AC01-5B4343087863}" type="slidenum">
              <a:rPr lang="en-US" altLang="zh-CN" smtClean="0"/>
              <a:pPr>
                <a:defRPr/>
              </a:pPr>
              <a:t>122</a:t>
            </a:fld>
            <a:endParaRPr lang="en-US" altLang="zh-CN"/>
          </a:p>
        </p:txBody>
      </p:sp>
    </p:spTree>
    <p:extLst>
      <p:ext uri="{BB962C8B-B14F-4D97-AF65-F5344CB8AC3E}">
        <p14:creationId xmlns:p14="http://schemas.microsoft.com/office/powerpoint/2010/main" val="59712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有学生问聚类到底距离是多大是一类，这个可以用</a:t>
            </a:r>
            <a:r>
              <a:rPr lang="en-US" altLang="zh-CN" dirty="0" err="1"/>
              <a:t>spss</a:t>
            </a:r>
            <a:r>
              <a:rPr lang="zh-CN" altLang="en-US"/>
              <a:t>试一下。</a:t>
            </a:r>
          </a:p>
        </p:txBody>
      </p:sp>
      <p:sp>
        <p:nvSpPr>
          <p:cNvPr id="4" name="灯片编号占位符 3"/>
          <p:cNvSpPr>
            <a:spLocks noGrp="1"/>
          </p:cNvSpPr>
          <p:nvPr>
            <p:ph type="sldNum" sz="quarter" idx="10"/>
          </p:nvPr>
        </p:nvSpPr>
        <p:spPr/>
        <p:txBody>
          <a:bodyPr/>
          <a:lstStyle/>
          <a:p>
            <a:pPr>
              <a:defRPr/>
            </a:pPr>
            <a:fld id="{17DD1F56-5DC7-4D77-AC01-5B4343087863}" type="slidenum">
              <a:rPr lang="en-US" altLang="zh-CN" smtClean="0"/>
              <a:pPr>
                <a:defRPr/>
              </a:pPr>
              <a:t>144</a:t>
            </a:fld>
            <a:endParaRPr lang="en-US" altLang="zh-CN"/>
          </a:p>
        </p:txBody>
      </p:sp>
    </p:spTree>
    <p:extLst>
      <p:ext uri="{BB962C8B-B14F-4D97-AF65-F5344CB8AC3E}">
        <p14:creationId xmlns:p14="http://schemas.microsoft.com/office/powerpoint/2010/main" val="192693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73ADA60-4D2D-450D-8178-6A87DBF54365}" type="slidenum">
              <a:rPr lang="en-US" altLang="zh-CN"/>
              <a:pPr>
                <a:defRPr/>
              </a:pPr>
              <a:t>‹#›</a:t>
            </a:fld>
            <a:endParaRPr lang="en-US" altLang="zh-CN"/>
          </a:p>
        </p:txBody>
      </p:sp>
    </p:spTree>
    <p:extLst>
      <p:ext uri="{BB962C8B-B14F-4D97-AF65-F5344CB8AC3E}">
        <p14:creationId xmlns:p14="http://schemas.microsoft.com/office/powerpoint/2010/main" val="124293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6B9975D-5AF3-47BE-9E70-B77542353037}" type="slidenum">
              <a:rPr lang="en-US" altLang="zh-CN"/>
              <a:pPr>
                <a:defRPr/>
              </a:pPr>
              <a:t>‹#›</a:t>
            </a:fld>
            <a:endParaRPr lang="en-US" altLang="zh-CN"/>
          </a:p>
        </p:txBody>
      </p:sp>
    </p:spTree>
    <p:extLst>
      <p:ext uri="{BB962C8B-B14F-4D97-AF65-F5344CB8AC3E}">
        <p14:creationId xmlns:p14="http://schemas.microsoft.com/office/powerpoint/2010/main" val="20753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0F06B05-41B4-40BB-861E-70C249C40CF3}" type="slidenum">
              <a:rPr lang="en-US" altLang="zh-CN"/>
              <a:pPr>
                <a:defRPr/>
              </a:pPr>
              <a:t>‹#›</a:t>
            </a:fld>
            <a:endParaRPr lang="en-US" altLang="zh-CN"/>
          </a:p>
        </p:txBody>
      </p:sp>
    </p:spTree>
    <p:extLst>
      <p:ext uri="{BB962C8B-B14F-4D97-AF65-F5344CB8AC3E}">
        <p14:creationId xmlns:p14="http://schemas.microsoft.com/office/powerpoint/2010/main" val="364497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2017713"/>
            <a:ext cx="3962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2017713"/>
            <a:ext cx="3962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D5007D99-1204-40BD-AA01-B2B3F208F7D1}" type="slidenum">
              <a:rPr lang="en-US" altLang="zh-CN"/>
              <a:pPr>
                <a:defRPr/>
              </a:pPr>
              <a:t>‹#›</a:t>
            </a:fld>
            <a:endParaRPr lang="en-US" altLang="zh-CN"/>
          </a:p>
        </p:txBody>
      </p:sp>
    </p:spTree>
    <p:extLst>
      <p:ext uri="{BB962C8B-B14F-4D97-AF65-F5344CB8AC3E}">
        <p14:creationId xmlns:p14="http://schemas.microsoft.com/office/powerpoint/2010/main" val="60799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5E95236-D0C1-4D31-8D61-5EF5DA33B082}" type="slidenum">
              <a:rPr lang="en-US" altLang="zh-CN"/>
              <a:pPr>
                <a:defRPr/>
              </a:pPr>
              <a:t>‹#›</a:t>
            </a:fld>
            <a:endParaRPr lang="en-US" altLang="zh-CN"/>
          </a:p>
        </p:txBody>
      </p:sp>
    </p:spTree>
    <p:extLst>
      <p:ext uri="{BB962C8B-B14F-4D97-AF65-F5344CB8AC3E}">
        <p14:creationId xmlns:p14="http://schemas.microsoft.com/office/powerpoint/2010/main" val="299257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1C11541-3E29-4523-A965-B2A02D387D40}" type="slidenum">
              <a:rPr lang="en-US" altLang="zh-CN"/>
              <a:pPr>
                <a:defRPr/>
              </a:pPr>
              <a:t>‹#›</a:t>
            </a:fld>
            <a:endParaRPr lang="en-US" altLang="zh-CN"/>
          </a:p>
        </p:txBody>
      </p:sp>
    </p:spTree>
    <p:extLst>
      <p:ext uri="{BB962C8B-B14F-4D97-AF65-F5344CB8AC3E}">
        <p14:creationId xmlns:p14="http://schemas.microsoft.com/office/powerpoint/2010/main" val="28196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6DA396E-18E0-4BBA-98E2-E48FBA7AEB3B}" type="slidenum">
              <a:rPr lang="en-US" altLang="zh-CN"/>
              <a:pPr>
                <a:defRPr/>
              </a:pPr>
              <a:t>‹#›</a:t>
            </a:fld>
            <a:endParaRPr lang="en-US" altLang="zh-CN"/>
          </a:p>
        </p:txBody>
      </p:sp>
    </p:spTree>
    <p:extLst>
      <p:ext uri="{BB962C8B-B14F-4D97-AF65-F5344CB8AC3E}">
        <p14:creationId xmlns:p14="http://schemas.microsoft.com/office/powerpoint/2010/main" val="423312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C35574ED-84E8-4CE4-9112-BBBDCAB4BF8F}" type="slidenum">
              <a:rPr lang="en-US" altLang="zh-CN"/>
              <a:pPr>
                <a:defRPr/>
              </a:pPr>
              <a:t>‹#›</a:t>
            </a:fld>
            <a:endParaRPr lang="en-US" altLang="zh-CN"/>
          </a:p>
        </p:txBody>
      </p:sp>
    </p:spTree>
    <p:extLst>
      <p:ext uri="{BB962C8B-B14F-4D97-AF65-F5344CB8AC3E}">
        <p14:creationId xmlns:p14="http://schemas.microsoft.com/office/powerpoint/2010/main" val="258270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C6F7CD8-9430-45E1-8849-2798C24FEBEE}" type="slidenum">
              <a:rPr lang="en-US" altLang="zh-CN"/>
              <a:pPr>
                <a:defRPr/>
              </a:pPr>
              <a:t>‹#›</a:t>
            </a:fld>
            <a:endParaRPr lang="en-US" altLang="zh-CN"/>
          </a:p>
        </p:txBody>
      </p:sp>
    </p:spTree>
    <p:extLst>
      <p:ext uri="{BB962C8B-B14F-4D97-AF65-F5344CB8AC3E}">
        <p14:creationId xmlns:p14="http://schemas.microsoft.com/office/powerpoint/2010/main" val="214352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7AF8744-B749-4E3D-8D0A-DDDD22EBBCBE}" type="slidenum">
              <a:rPr lang="en-US" altLang="zh-CN"/>
              <a:pPr>
                <a:defRPr/>
              </a:pPr>
              <a:t>‹#›</a:t>
            </a:fld>
            <a:endParaRPr lang="en-US" altLang="zh-CN"/>
          </a:p>
        </p:txBody>
      </p:sp>
    </p:spTree>
    <p:extLst>
      <p:ext uri="{BB962C8B-B14F-4D97-AF65-F5344CB8AC3E}">
        <p14:creationId xmlns:p14="http://schemas.microsoft.com/office/powerpoint/2010/main" val="98668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93643C5-297B-4508-A147-F2089B723892}" type="slidenum">
              <a:rPr lang="en-US" altLang="zh-CN"/>
              <a:pPr>
                <a:defRPr/>
              </a:pPr>
              <a:t>‹#›</a:t>
            </a:fld>
            <a:endParaRPr lang="en-US" altLang="zh-CN"/>
          </a:p>
        </p:txBody>
      </p:sp>
    </p:spTree>
    <p:extLst>
      <p:ext uri="{BB962C8B-B14F-4D97-AF65-F5344CB8AC3E}">
        <p14:creationId xmlns:p14="http://schemas.microsoft.com/office/powerpoint/2010/main" val="9911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FC70C47-11EB-495D-BC37-B11E3F8A4471}" type="slidenum">
              <a:rPr lang="en-US" altLang="zh-CN"/>
              <a:pPr>
                <a:defRPr/>
              </a:pPr>
              <a:t>‹#›</a:t>
            </a:fld>
            <a:endParaRPr lang="en-US" altLang="zh-CN"/>
          </a:p>
        </p:txBody>
      </p:sp>
    </p:spTree>
    <p:extLst>
      <p:ext uri="{BB962C8B-B14F-4D97-AF65-F5344CB8AC3E}">
        <p14:creationId xmlns:p14="http://schemas.microsoft.com/office/powerpoint/2010/main" val="264931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B2C52BC9-999B-4221-9EC9-07F6FF9410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9.wmf"/><Relationship Id="rId4"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4.wmf"/><Relationship Id="rId3" Type="http://schemas.openxmlformats.org/officeDocument/2006/relationships/image" Target="../media/image102.png"/><Relationship Id="rId7" Type="http://schemas.openxmlformats.org/officeDocument/2006/relationships/image" Target="../media/image71.wmf"/><Relationship Id="rId12"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3.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72.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5.wmf"/></Relationships>
</file>

<file path=ppt/slides/_rels/slide108.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59.bin"/><Relationship Id="rId4" Type="http://schemas.openxmlformats.org/officeDocument/2006/relationships/image" Target="../media/image76.wmf"/></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10.png"/><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79.wmf"/><Relationship Id="rId4" Type="http://schemas.openxmlformats.org/officeDocument/2006/relationships/oleObject" Target="../embeddings/oleObject61.bin"/><Relationship Id="rId9" Type="http://schemas.openxmlformats.org/officeDocument/2006/relationships/image" Target="../media/image8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2.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3.wmf"/></Relationships>
</file>

<file path=ppt/slides/_rels/slide112.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5.wmf"/><Relationship Id="rId5" Type="http://schemas.openxmlformats.org/officeDocument/2006/relationships/oleObject" Target="../embeddings/oleObject6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69.bin"/></Relationships>
</file>

<file path=ppt/slides/_rels/slide11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notesSlide" Target="../notesSlides/notesSlide1.xml"/><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8.wmf"/><Relationship Id="rId5" Type="http://schemas.openxmlformats.org/officeDocument/2006/relationships/oleObject" Target="../embeddings/oleObject70.bin"/><Relationship Id="rId4" Type="http://schemas.openxmlformats.org/officeDocument/2006/relationships/image" Target="../media/image126.png"/></Relationships>
</file>

<file path=ppt/slides/_rels/slide1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3.bin"/><Relationship Id="rId5" Type="http://schemas.openxmlformats.org/officeDocument/2006/relationships/image" Target="../media/image90.wmf"/><Relationship Id="rId4" Type="http://schemas.openxmlformats.org/officeDocument/2006/relationships/oleObject" Target="../embeddings/oleObject72.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5.bin"/><Relationship Id="rId5" Type="http://schemas.openxmlformats.org/officeDocument/2006/relationships/image" Target="../media/image92.wmf"/><Relationship Id="rId4" Type="http://schemas.openxmlformats.org/officeDocument/2006/relationships/oleObject" Target="../embeddings/oleObject74.bin"/></Relationships>
</file>

<file path=ppt/slides/_rels/slide12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95.wmf"/><Relationship Id="rId5" Type="http://schemas.openxmlformats.org/officeDocument/2006/relationships/oleObject" Target="../embeddings/oleObject77.bin"/><Relationship Id="rId4" Type="http://schemas.openxmlformats.org/officeDocument/2006/relationships/image" Target="../media/image94.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97.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8.wmf"/></Relationships>
</file>

<file path=ppt/slides/_rels/slide13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99.wmf"/><Relationship Id="rId4" Type="http://schemas.openxmlformats.org/officeDocument/2006/relationships/oleObject" Target="../embeddings/oleObject8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png"/><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0.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wmf"/></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1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21.bin"/><Relationship Id="rId4" Type="http://schemas.openxmlformats.org/officeDocument/2006/relationships/image" Target="../media/image38.wmf"/></Relationships>
</file>

<file path=ppt/slides/_rels/slide7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0.wmf"/></Relationships>
</file>

<file path=ppt/slides/_rels/slide7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27.bin"/><Relationship Id="rId10" Type="http://schemas.openxmlformats.org/officeDocument/2006/relationships/oleObject" Target="../embeddings/oleObject30.bin"/><Relationship Id="rId4" Type="http://schemas.openxmlformats.org/officeDocument/2006/relationships/image" Target="../media/image43.wmf"/><Relationship Id="rId9"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33.bin"/><Relationship Id="rId4" Type="http://schemas.openxmlformats.org/officeDocument/2006/relationships/image" Target="../media/image48.wmf"/></Relationships>
</file>

<file path=ppt/slides/_rels/slide7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7.wmf"/><Relationship Id="rId5" Type="http://schemas.openxmlformats.org/officeDocument/2006/relationships/oleObject" Target="../embeddings/oleObject41.bin"/><Relationship Id="rId4" Type="http://schemas.openxmlformats.org/officeDocument/2006/relationships/image" Target="../media/image56.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58.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9.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1.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2.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4.wmf"/><Relationship Id="rId5" Type="http://schemas.openxmlformats.org/officeDocument/2006/relationships/oleObject" Target="../embeddings/oleObject48.bin"/><Relationship Id="rId4" Type="http://schemas.openxmlformats.org/officeDocument/2006/relationships/image" Target="../media/image6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6.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常用系统建模方法</a:t>
            </a:r>
          </a:p>
        </p:txBody>
      </p:sp>
      <p:sp>
        <p:nvSpPr>
          <p:cNvPr id="3" name="内容占位符 2"/>
          <p:cNvSpPr>
            <a:spLocks noGrp="1"/>
          </p:cNvSpPr>
          <p:nvPr>
            <p:ph idx="1"/>
          </p:nvPr>
        </p:nvSpPr>
        <p:spPr/>
        <p:txBody>
          <a:bodyPr/>
          <a:lstStyle/>
          <a:p>
            <a:pPr marL="0" indent="0">
              <a:lnSpc>
                <a:spcPct val="150000"/>
              </a:lnSpc>
              <a:buNone/>
            </a:pPr>
            <a:r>
              <a:rPr lang="en-US" altLang="zh-CN" dirty="0"/>
              <a:t>2.1 </a:t>
            </a:r>
            <a:r>
              <a:rPr lang="zh-CN" altLang="en-US" dirty="0"/>
              <a:t>系统模型的概述</a:t>
            </a:r>
            <a:endParaRPr lang="en-US" altLang="zh-CN" dirty="0"/>
          </a:p>
          <a:p>
            <a:pPr marL="0" indent="0">
              <a:lnSpc>
                <a:spcPct val="150000"/>
              </a:lnSpc>
              <a:buNone/>
            </a:pPr>
            <a:r>
              <a:rPr lang="en-US" altLang="zh-CN" dirty="0"/>
              <a:t>2.2 </a:t>
            </a:r>
            <a:r>
              <a:rPr lang="zh-CN" altLang="en-US" dirty="0"/>
              <a:t>建模的逻辑思维方法</a:t>
            </a:r>
            <a:endParaRPr lang="en-US" altLang="zh-CN" dirty="0"/>
          </a:p>
          <a:p>
            <a:pPr marL="0" indent="0">
              <a:lnSpc>
                <a:spcPct val="150000"/>
              </a:lnSpc>
              <a:buNone/>
            </a:pPr>
            <a:r>
              <a:rPr lang="en-US" altLang="zh-CN" dirty="0"/>
              <a:t>2.3 </a:t>
            </a:r>
            <a:r>
              <a:rPr lang="zh-CN" altLang="en-US" dirty="0"/>
              <a:t>图解建模法</a:t>
            </a:r>
            <a:endParaRPr lang="en-US" altLang="zh-CN" dirty="0"/>
          </a:p>
          <a:p>
            <a:pPr marL="0" indent="0">
              <a:lnSpc>
                <a:spcPct val="150000"/>
              </a:lnSpc>
              <a:buNone/>
            </a:pPr>
            <a:r>
              <a:rPr lang="en-US" altLang="zh-CN" dirty="0"/>
              <a:t>2.4 </a:t>
            </a:r>
            <a:r>
              <a:rPr lang="zh-CN" altLang="en-US" dirty="0"/>
              <a:t>层次分析法（</a:t>
            </a:r>
            <a:r>
              <a:rPr lang="en-US" altLang="zh-CN" dirty="0"/>
              <a:t>AHP</a:t>
            </a:r>
            <a:r>
              <a:rPr lang="zh-CN" altLang="en-US" dirty="0"/>
              <a:t>）</a:t>
            </a:r>
            <a:endParaRPr lang="en-US" altLang="zh-CN" dirty="0"/>
          </a:p>
          <a:p>
            <a:pPr marL="0" indent="0">
              <a:lnSpc>
                <a:spcPct val="150000"/>
              </a:lnSpc>
              <a:buNone/>
            </a:pPr>
            <a:r>
              <a:rPr lang="en-US" altLang="zh-CN" dirty="0"/>
              <a:t>2.5 </a:t>
            </a:r>
            <a:r>
              <a:rPr lang="zh-CN" altLang="en-US" dirty="0"/>
              <a:t>概率统计法</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a:t>
            </a:fld>
            <a:endParaRPr lang="en-US" altLang="zh-CN"/>
          </a:p>
        </p:txBody>
      </p:sp>
    </p:spTree>
    <p:extLst>
      <p:ext uri="{BB962C8B-B14F-4D97-AF65-F5344CB8AC3E}">
        <p14:creationId xmlns:p14="http://schemas.microsoft.com/office/powerpoint/2010/main" val="159091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 建模步骤的划分</a:t>
            </a:r>
            <a:endParaRPr lang="zh-CN" altLang="en-US" dirty="0"/>
          </a:p>
        </p:txBody>
      </p:sp>
      <p:sp>
        <p:nvSpPr>
          <p:cNvPr id="3" name="内容占位符 2"/>
          <p:cNvSpPr>
            <a:spLocks noGrp="1"/>
          </p:cNvSpPr>
          <p:nvPr>
            <p:ph idx="1"/>
          </p:nvPr>
        </p:nvSpPr>
        <p:spPr>
          <a:xfrm>
            <a:off x="611560" y="2017713"/>
            <a:ext cx="8343528" cy="4114800"/>
          </a:xfrm>
        </p:spPr>
        <p:txBody>
          <a:bodyPr/>
          <a:lstStyle/>
          <a:p>
            <a:pPr marL="0" lvl="0" indent="0">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a:t>
            </a:r>
            <a:r>
              <a:rPr lang="zh-CN" altLang="zh-CN" sz="2400" b="1" dirty="0">
                <a:solidFill>
                  <a:srgbClr val="FF0000"/>
                </a:solidFill>
              </a:rPr>
              <a:t>准备阶段</a:t>
            </a:r>
          </a:p>
          <a:p>
            <a:pPr marL="457200" indent="-457200">
              <a:buFont typeface="+mj-ea"/>
              <a:buAutoNum type="circleNumDbPlain"/>
            </a:pPr>
            <a:r>
              <a:rPr lang="zh-CN" altLang="zh-CN" sz="2400" dirty="0"/>
              <a:t>弄清问题的复杂背景、建模的目的或目标。</a:t>
            </a:r>
            <a:endParaRPr lang="en-US" altLang="zh-CN" sz="2400" dirty="0"/>
          </a:p>
          <a:p>
            <a:pPr marL="457200" indent="-457200">
              <a:buFont typeface="+mj-ea"/>
              <a:buAutoNum type="circleNumDbPlain"/>
            </a:pPr>
            <a:r>
              <a:rPr lang="zh-CN" altLang="zh-CN" sz="2400" dirty="0"/>
              <a:t>明确建模的对象、建模的目的、</a:t>
            </a:r>
            <a:r>
              <a:rPr lang="zh-CN" altLang="en-US" sz="2400" dirty="0"/>
              <a:t>希望</a:t>
            </a:r>
            <a:r>
              <a:rPr lang="zh-CN" altLang="zh-CN" sz="2400" dirty="0"/>
              <a:t>解决哪些问题、如何运用模型来解决问题等。</a:t>
            </a:r>
            <a:endParaRPr lang="en-US" altLang="zh-CN" sz="2400" dirty="0"/>
          </a:p>
          <a:p>
            <a:pPr marL="457200" indent="-457200">
              <a:buFont typeface="+mj-ea"/>
              <a:buAutoNum type="circleNumDbPlain"/>
            </a:pPr>
            <a:r>
              <a:rPr lang="zh-CN" altLang="zh-CN" sz="2400" dirty="0"/>
              <a:t>熟悉模型的所属领域，</a:t>
            </a:r>
            <a:r>
              <a:rPr lang="zh-CN" altLang="en-US" sz="2400" dirty="0"/>
              <a:t>比如：</a:t>
            </a:r>
            <a:r>
              <a:rPr lang="zh-CN" altLang="zh-CN" sz="2400" dirty="0"/>
              <a:t>自然科学、社会科学、还是工程技术科学</a:t>
            </a:r>
            <a:r>
              <a:rPr lang="zh-CN" altLang="en-US" sz="2400" dirty="0"/>
              <a:t>？</a:t>
            </a:r>
            <a:endParaRPr lang="en-US" altLang="zh-CN" sz="2400" dirty="0"/>
          </a:p>
          <a:p>
            <a:pPr marL="457200" indent="-457200">
              <a:buFont typeface="+mj-ea"/>
              <a:buAutoNum type="circleNumDbPlain"/>
            </a:pPr>
            <a:r>
              <a:rPr lang="zh-CN" altLang="zh-CN" sz="2400" dirty="0"/>
              <a:t>建模是为了说明解决问题，还是为了预测、决策和设计一个新的系统，或者是兼而有之。</a:t>
            </a:r>
            <a:endParaRPr lang="en-US" altLang="zh-CN" sz="2400" dirty="0"/>
          </a:p>
          <a:p>
            <a:pPr marL="457200" indent="-457200">
              <a:buFont typeface="+mj-ea"/>
              <a:buAutoNum type="circleNumDbPlain"/>
            </a:pPr>
            <a:r>
              <a:rPr lang="zh-CN" altLang="zh-CN" sz="2400" dirty="0"/>
              <a:t>确定模型的实现</a:t>
            </a:r>
            <a:r>
              <a:rPr lang="zh-CN" altLang="en-US" sz="2400" dirty="0"/>
              <a:t>方法：</a:t>
            </a:r>
            <a:r>
              <a:rPr lang="zh-CN" altLang="zh-CN" sz="2400" dirty="0"/>
              <a:t>模拟、仿真、还是定性或者定量</a:t>
            </a:r>
            <a:r>
              <a:rPr lang="zh-CN" altLang="en-US" sz="2400" dirty="0"/>
              <a:t>？</a:t>
            </a:r>
            <a:endParaRPr lang="zh-CN"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10</a:t>
            </a:fld>
            <a:endParaRPr lang="en-US" altLang="zh-CN"/>
          </a:p>
        </p:txBody>
      </p:sp>
    </p:spTree>
    <p:extLst>
      <p:ext uri="{BB962C8B-B14F-4D97-AF65-F5344CB8AC3E}">
        <p14:creationId xmlns:p14="http://schemas.microsoft.com/office/powerpoint/2010/main" val="419613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23F6B0B-FE05-43D5-A465-8DE355D6F71B}" type="slidenum">
              <a:rPr kumimoji="0" lang="en-US" altLang="zh-CN" sz="1400" smtClean="0"/>
              <a:pPr eaLnBrk="1" hangingPunct="1">
                <a:spcBef>
                  <a:spcPct val="0"/>
                </a:spcBef>
                <a:buClrTx/>
                <a:buSzTx/>
                <a:buFontTx/>
                <a:buNone/>
              </a:pPr>
              <a:t>100</a:t>
            </a:fld>
            <a:endParaRPr kumimoji="0" lang="en-US" altLang="zh-CN" sz="1400"/>
          </a:p>
        </p:txBody>
      </p:sp>
      <p:sp>
        <p:nvSpPr>
          <p:cNvPr id="6147" name="Rectangle 2"/>
          <p:cNvSpPr>
            <a:spLocks noGrp="1" noChangeArrowheads="1"/>
          </p:cNvSpPr>
          <p:nvPr>
            <p:ph type="title"/>
          </p:nvPr>
        </p:nvSpPr>
        <p:spPr/>
        <p:txBody>
          <a:bodyPr/>
          <a:lstStyle/>
          <a:p>
            <a:pPr eaLnBrk="1" hangingPunct="1"/>
            <a:r>
              <a:rPr lang="zh-CN" altLang="en-US">
                <a:latin typeface="Times New Roman" pitchFamily="18" charset="0"/>
              </a:rPr>
              <a:t>随机型时间序列分析法</a:t>
            </a:r>
          </a:p>
        </p:txBody>
      </p:sp>
      <p:sp>
        <p:nvSpPr>
          <p:cNvPr id="6148" name="Rectangle 3"/>
          <p:cNvSpPr>
            <a:spLocks noGrp="1" noChangeArrowheads="1"/>
          </p:cNvSpPr>
          <p:nvPr>
            <p:ph type="body" idx="1"/>
          </p:nvPr>
        </p:nvSpPr>
        <p:spPr/>
        <p:txBody>
          <a:bodyPr/>
          <a:lstStyle/>
          <a:p>
            <a:pPr eaLnBrk="1" hangingPunct="1"/>
            <a:r>
              <a:rPr lang="zh-CN" altLang="en-US" dirty="0">
                <a:latin typeface="Times New Roman" pitchFamily="18" charset="0"/>
              </a:rPr>
              <a:t>另一类是</a:t>
            </a:r>
            <a:r>
              <a:rPr lang="zh-CN" altLang="en-US" b="1" dirty="0">
                <a:solidFill>
                  <a:srgbClr val="FF0000"/>
                </a:solidFill>
                <a:latin typeface="Times New Roman" pitchFamily="18" charset="0"/>
              </a:rPr>
              <a:t>随机型的时间序列分析方法</a:t>
            </a:r>
            <a:r>
              <a:rPr lang="zh-CN" altLang="en-US" dirty="0">
                <a:latin typeface="Times New Roman" pitchFamily="18" charset="0"/>
              </a:rPr>
              <a:t>。</a:t>
            </a:r>
          </a:p>
          <a:p>
            <a:pPr eaLnBrk="1" hangingPunct="1">
              <a:lnSpc>
                <a:spcPct val="150000"/>
              </a:lnSpc>
            </a:pPr>
            <a:r>
              <a:rPr lang="zh-CN" altLang="en-US" dirty="0">
                <a:latin typeface="Times New Roman" pitchFamily="18" charset="0"/>
              </a:rPr>
              <a:t>随机型时间序列分析法的基本思想是通过分析不同时刻变量的相关关系，揭示其相关结构，利用这种相关结构来对时间序列进行预测。</a:t>
            </a:r>
            <a:endParaRPr lang="zh-CN" altLang="en-US" dirty="0"/>
          </a:p>
        </p:txBody>
      </p:sp>
    </p:spTree>
    <p:extLst>
      <p:ext uri="{BB962C8B-B14F-4D97-AF65-F5344CB8AC3E}">
        <p14:creationId xmlns:p14="http://schemas.microsoft.com/office/powerpoint/2010/main" val="13821692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89553E9-2848-4728-891F-E0D2D1B5405C}" type="slidenum">
              <a:rPr kumimoji="0" lang="en-US" altLang="zh-CN" sz="1400" smtClean="0"/>
              <a:pPr eaLnBrk="1" hangingPunct="1">
                <a:spcBef>
                  <a:spcPct val="0"/>
                </a:spcBef>
                <a:buClrTx/>
                <a:buSzTx/>
                <a:buFontTx/>
                <a:buNone/>
              </a:pPr>
              <a:t>101</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a:latin typeface="Times New Roman" pitchFamily="18" charset="0"/>
              </a:rPr>
              <a:t>实际应用分析　</a:t>
            </a:r>
            <a:r>
              <a:rPr lang="zh-CN" altLang="en-US"/>
              <a:t> </a:t>
            </a:r>
          </a:p>
        </p:txBody>
      </p:sp>
      <p:sp>
        <p:nvSpPr>
          <p:cNvPr id="7172" name="Rectangle 3"/>
          <p:cNvSpPr>
            <a:spLocks noGrp="1" noChangeArrowheads="1"/>
          </p:cNvSpPr>
          <p:nvPr>
            <p:ph type="body" idx="1"/>
          </p:nvPr>
        </p:nvSpPr>
        <p:spPr/>
        <p:txBody>
          <a:bodyPr/>
          <a:lstStyle/>
          <a:p>
            <a:pPr eaLnBrk="1" hangingPunct="1"/>
            <a:r>
              <a:rPr lang="en-US" altLang="zh-CN" sz="2800" dirty="0"/>
              <a:t>1.</a:t>
            </a:r>
            <a:r>
              <a:rPr lang="en-US" altLang="zh-CN" sz="2800" dirty="0">
                <a:latin typeface="Times New Roman" pitchFamily="18" charset="0"/>
              </a:rPr>
              <a:t>  </a:t>
            </a:r>
            <a:r>
              <a:rPr lang="zh-CN" altLang="en-US" sz="2800" dirty="0">
                <a:latin typeface="Times New Roman" pitchFamily="18" charset="0"/>
              </a:rPr>
              <a:t>预测方法和模型的选择</a:t>
            </a:r>
          </a:p>
          <a:p>
            <a:pPr eaLnBrk="1" hangingPunct="1"/>
            <a:r>
              <a:rPr lang="zh-CN" altLang="en-US" sz="2800" dirty="0">
                <a:latin typeface="Times New Roman" pitchFamily="18" charset="0"/>
              </a:rPr>
              <a:t>表</a:t>
            </a:r>
            <a:r>
              <a:rPr lang="en-US" altLang="zh-CN" sz="2800" dirty="0">
                <a:latin typeface="Times New Roman" pitchFamily="18" charset="0"/>
              </a:rPr>
              <a:t>2.11</a:t>
            </a:r>
            <a:r>
              <a:rPr lang="zh-CN" altLang="en-US" sz="2800" dirty="0">
                <a:latin typeface="Times New Roman" pitchFamily="18" charset="0"/>
              </a:rPr>
              <a:t>是扬州市</a:t>
            </a:r>
            <a:r>
              <a:rPr lang="en-US" altLang="zh-CN" sz="2800" dirty="0">
                <a:latin typeface="Times New Roman" pitchFamily="18" charset="0"/>
              </a:rPr>
              <a:t>1980</a:t>
            </a:r>
            <a:r>
              <a:rPr lang="zh-CN" altLang="en-US" sz="2800" dirty="0">
                <a:latin typeface="Times New Roman" pitchFamily="18" charset="0"/>
              </a:rPr>
              <a:t>～</a:t>
            </a:r>
            <a:r>
              <a:rPr lang="en-US" altLang="zh-CN" sz="2800" dirty="0">
                <a:latin typeface="Times New Roman" pitchFamily="18" charset="0"/>
              </a:rPr>
              <a:t>1999</a:t>
            </a:r>
            <a:r>
              <a:rPr lang="zh-CN" altLang="en-US" sz="2800" dirty="0">
                <a:latin typeface="Times New Roman" pitchFamily="18" charset="0"/>
              </a:rPr>
              <a:t>年农业总产值的有关数据资料，资料摘自</a:t>
            </a:r>
            <a:r>
              <a:rPr lang="en-US" altLang="zh-CN" sz="2800" dirty="0">
                <a:latin typeface="Times New Roman" pitchFamily="18" charset="0"/>
              </a:rPr>
              <a:t>《</a:t>
            </a:r>
            <a:r>
              <a:rPr lang="zh-CN" altLang="en-US" sz="2800" dirty="0">
                <a:latin typeface="Times New Roman" pitchFamily="18" charset="0"/>
              </a:rPr>
              <a:t>扬州统计年鉴</a:t>
            </a:r>
            <a:r>
              <a:rPr lang="en-US" altLang="zh-CN" sz="2800" dirty="0">
                <a:latin typeface="Times New Roman" pitchFamily="18" charset="0"/>
              </a:rPr>
              <a:t>2000》</a:t>
            </a:r>
            <a:r>
              <a:rPr lang="zh-CN" altLang="en-US" sz="2800" dirty="0">
                <a:latin typeface="Times New Roman" pitchFamily="18" charset="0"/>
              </a:rPr>
              <a:t>，表中产值按</a:t>
            </a:r>
            <a:r>
              <a:rPr lang="en-US" altLang="zh-CN" sz="2800" dirty="0">
                <a:latin typeface="Times New Roman" pitchFamily="18" charset="0"/>
              </a:rPr>
              <a:t>1990</a:t>
            </a:r>
            <a:r>
              <a:rPr lang="zh-CN" altLang="en-US" sz="2800" dirty="0">
                <a:latin typeface="Times New Roman" pitchFamily="18" charset="0"/>
              </a:rPr>
              <a:t>年不变价格计算。根据表</a:t>
            </a:r>
            <a:r>
              <a:rPr lang="en-US" altLang="zh-CN" sz="2800" dirty="0">
                <a:latin typeface="Times New Roman" pitchFamily="18" charset="0"/>
              </a:rPr>
              <a:t>2.11</a:t>
            </a:r>
            <a:r>
              <a:rPr lang="zh-CN" altLang="en-US" sz="2800" dirty="0">
                <a:latin typeface="Times New Roman" pitchFamily="18" charset="0"/>
              </a:rPr>
              <a:t>时间序列的资料，画出时间序列折线图</a:t>
            </a:r>
            <a:r>
              <a:rPr lang="en-US" altLang="zh-CN" sz="2800" dirty="0">
                <a:latin typeface="Times New Roman" pitchFamily="18" charset="0"/>
              </a:rPr>
              <a:t>2.12</a:t>
            </a:r>
            <a:r>
              <a:rPr lang="zh-CN" altLang="en-US" sz="2800" dirty="0">
                <a:latin typeface="Times New Roman" pitchFamily="18" charset="0"/>
              </a:rPr>
              <a:t>。通过观察时间序列图，可以看出此时间序列具有明显的趋势变动。在</a:t>
            </a:r>
            <a:r>
              <a:rPr lang="en-US" altLang="zh-CN" sz="2800" dirty="0">
                <a:latin typeface="Times New Roman" pitchFamily="18" charset="0"/>
              </a:rPr>
              <a:t>1980</a:t>
            </a:r>
            <a:r>
              <a:rPr lang="zh-CN" altLang="en-US" sz="2800" dirty="0">
                <a:latin typeface="Times New Roman" pitchFamily="18" charset="0"/>
              </a:rPr>
              <a:t>～</a:t>
            </a:r>
            <a:r>
              <a:rPr lang="en-US" altLang="zh-CN" sz="2800" dirty="0">
                <a:latin typeface="Times New Roman" pitchFamily="18" charset="0"/>
              </a:rPr>
              <a:t>1999</a:t>
            </a:r>
            <a:r>
              <a:rPr lang="zh-CN" altLang="en-US" sz="2800" dirty="0">
                <a:latin typeface="Times New Roman" pitchFamily="18" charset="0"/>
              </a:rPr>
              <a:t>年</a:t>
            </a:r>
            <a:r>
              <a:rPr lang="en-US" altLang="zh-CN" sz="2800" dirty="0">
                <a:latin typeface="Times New Roman" pitchFamily="18" charset="0"/>
                <a:cs typeface="Times New Roman" panose="02020603050405020304" pitchFamily="18" charset="0"/>
              </a:rPr>
              <a:t>20</a:t>
            </a:r>
            <a:r>
              <a:rPr lang="zh-CN" altLang="en-US" sz="2800" dirty="0">
                <a:latin typeface="Times New Roman" pitchFamily="18" charset="0"/>
              </a:rPr>
              <a:t>年间，扬州市农业总产值总体呈明显的上升趋势。</a:t>
            </a:r>
          </a:p>
          <a:p>
            <a:pPr eaLnBrk="1" hangingPunct="1"/>
            <a:endParaRPr lang="en-US" altLang="zh-CN" sz="2800" dirty="0">
              <a:latin typeface="Times New Roman" pitchFamily="18" charset="0"/>
            </a:endParaRPr>
          </a:p>
        </p:txBody>
      </p:sp>
    </p:spTree>
    <p:extLst>
      <p:ext uri="{BB962C8B-B14F-4D97-AF65-F5344CB8AC3E}">
        <p14:creationId xmlns:p14="http://schemas.microsoft.com/office/powerpoint/2010/main" val="2132679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25" name="Group 73"/>
          <p:cNvGraphicFramePr>
            <a:graphicFrameLocks noGrp="1"/>
          </p:cNvGraphicFramePr>
          <p:nvPr>
            <p:extLst>
              <p:ext uri="{D42A27DB-BD31-4B8C-83A1-F6EECF244321}">
                <p14:modId xmlns:p14="http://schemas.microsoft.com/office/powerpoint/2010/main" val="3564124664"/>
              </p:ext>
            </p:extLst>
          </p:nvPr>
        </p:nvGraphicFramePr>
        <p:xfrm>
          <a:off x="381000" y="2025352"/>
          <a:ext cx="8382000" cy="45720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年份</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年份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年份</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hlink"/>
                          </a:solidFill>
                          <a:effectLst/>
                          <a:latin typeface="Tahoma" pitchFamily="34" charset="0"/>
                          <a:ea typeface="宋体" pitchFamily="2" charset="-122"/>
                        </a:rPr>
                        <a:t>农业总产值</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220553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345560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483960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236285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1988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357909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549807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267120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357788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600986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278787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357671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620281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312089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305855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667542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331172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362848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711741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338848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宋体" pitchFamily="2" charset="-122"/>
                        </a:rPr>
                        <a:t>414892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259" name="Text Box 380"/>
          <p:cNvSpPr txBox="1">
            <a:spLocks noChangeArrowheads="1"/>
          </p:cNvSpPr>
          <p:nvPr/>
        </p:nvSpPr>
        <p:spPr bwMode="auto">
          <a:xfrm>
            <a:off x="1331640" y="1189038"/>
            <a:ext cx="756084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dirty="0"/>
              <a:t>表</a:t>
            </a:r>
            <a:r>
              <a:rPr lang="en-US" altLang="zh-CN" dirty="0"/>
              <a:t>2.11  1980</a:t>
            </a:r>
            <a:r>
              <a:rPr lang="zh-CN" altLang="en-US" dirty="0"/>
              <a:t>－</a:t>
            </a:r>
            <a:r>
              <a:rPr lang="en-US" altLang="zh-CN" dirty="0"/>
              <a:t>1999</a:t>
            </a:r>
            <a:r>
              <a:rPr lang="zh-CN" altLang="en-US" dirty="0"/>
              <a:t>年扬州市农业总产值</a:t>
            </a:r>
          </a:p>
        </p:txBody>
      </p:sp>
    </p:spTree>
    <p:extLst>
      <p:ext uri="{BB962C8B-B14F-4D97-AF65-F5344CB8AC3E}">
        <p14:creationId xmlns:p14="http://schemas.microsoft.com/office/powerpoint/2010/main" val="21126014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D0D7929-33BE-4D90-BA14-28B9193A9205}" type="slidenum">
              <a:rPr kumimoji="0" lang="en-US" altLang="zh-CN" sz="1400" smtClean="0"/>
              <a:pPr eaLnBrk="1" hangingPunct="1">
                <a:spcBef>
                  <a:spcPct val="0"/>
                </a:spcBef>
                <a:buClrTx/>
                <a:buSzTx/>
                <a:buFontTx/>
                <a:buNone/>
              </a:pPr>
              <a:t>103</a:t>
            </a:fld>
            <a:endParaRPr kumimoji="0" lang="en-US" altLang="zh-CN" sz="1400"/>
          </a:p>
        </p:txBody>
      </p:sp>
      <p:sp>
        <p:nvSpPr>
          <p:cNvPr id="9219" name="Rectangle 2"/>
          <p:cNvSpPr>
            <a:spLocks noGrp="1" noChangeArrowheads="1"/>
          </p:cNvSpPr>
          <p:nvPr>
            <p:ph type="title"/>
          </p:nvPr>
        </p:nvSpPr>
        <p:spPr/>
        <p:txBody>
          <a:bodyPr/>
          <a:lstStyle/>
          <a:p>
            <a:pPr eaLnBrk="1" hangingPunct="1"/>
            <a:endParaRPr lang="zh-CN" altLang="zh-CN"/>
          </a:p>
        </p:txBody>
      </p:sp>
      <p:sp>
        <p:nvSpPr>
          <p:cNvPr id="9220" name="Rectangle 5"/>
          <p:cNvSpPr>
            <a:spLocks noChangeArrowheads="1"/>
          </p:cNvSpPr>
          <p:nvPr/>
        </p:nvSpPr>
        <p:spPr bwMode="auto">
          <a:xfrm>
            <a:off x="274320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pic>
        <p:nvPicPr>
          <p:cNvPr id="9221" name="Picture 4" descr="shijianxul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58674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96909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8C16B86-39E1-4437-8BA0-363035C80C24}" type="slidenum">
              <a:rPr kumimoji="0" lang="en-US" altLang="zh-CN" sz="1400" smtClean="0"/>
              <a:pPr eaLnBrk="1" hangingPunct="1">
                <a:spcBef>
                  <a:spcPct val="0"/>
                </a:spcBef>
                <a:buClrTx/>
                <a:buSzTx/>
                <a:buFontTx/>
                <a:buNone/>
              </a:pPr>
              <a:t>104</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0244" name="Rectangle 3"/>
          <p:cNvSpPr>
            <a:spLocks noGrp="1" noChangeArrowheads="1"/>
          </p:cNvSpPr>
          <p:nvPr>
            <p:ph type="body" idx="1"/>
          </p:nvPr>
        </p:nvSpPr>
        <p:spPr/>
        <p:txBody>
          <a:bodyPr/>
          <a:lstStyle/>
          <a:p>
            <a:pPr eaLnBrk="1" hangingPunct="1"/>
            <a:r>
              <a:rPr lang="zh-CN" altLang="en-US" dirty="0">
                <a:latin typeface="Times New Roman" pitchFamily="18" charset="0"/>
              </a:rPr>
              <a:t>农业总产值的变化分为两个时间段：</a:t>
            </a:r>
            <a:r>
              <a:rPr lang="en-US" altLang="zh-CN" dirty="0">
                <a:latin typeface="Times New Roman" pitchFamily="18" charset="0"/>
              </a:rPr>
              <a:t>1980</a:t>
            </a:r>
            <a:r>
              <a:rPr lang="zh-CN" altLang="en-US" dirty="0">
                <a:latin typeface="Times New Roman" pitchFamily="18" charset="0"/>
              </a:rPr>
              <a:t>～</a:t>
            </a:r>
            <a:r>
              <a:rPr lang="en-US" altLang="zh-CN" dirty="0">
                <a:latin typeface="Times New Roman" pitchFamily="18" charset="0"/>
              </a:rPr>
              <a:t>1990</a:t>
            </a:r>
            <a:r>
              <a:rPr lang="zh-CN" altLang="en-US" dirty="0">
                <a:latin typeface="Times New Roman" pitchFamily="18" charset="0"/>
              </a:rPr>
              <a:t>年时间序列呈曲线变化趋势，</a:t>
            </a:r>
            <a:r>
              <a:rPr lang="en-US" altLang="zh-CN" dirty="0">
                <a:latin typeface="Times New Roman" pitchFamily="18" charset="0"/>
              </a:rPr>
              <a:t>1991</a:t>
            </a:r>
            <a:r>
              <a:rPr lang="zh-CN" altLang="en-US" dirty="0">
                <a:latin typeface="Times New Roman" pitchFamily="18" charset="0"/>
              </a:rPr>
              <a:t>～</a:t>
            </a:r>
            <a:r>
              <a:rPr lang="en-US" altLang="zh-CN" dirty="0">
                <a:latin typeface="Times New Roman" pitchFamily="18" charset="0"/>
              </a:rPr>
              <a:t>1999</a:t>
            </a:r>
            <a:r>
              <a:rPr lang="zh-CN" altLang="en-US" dirty="0">
                <a:latin typeface="Times New Roman" pitchFamily="18" charset="0"/>
              </a:rPr>
              <a:t>年时间序列呈线性变化趋势。根据直观的判断，对时间序列采取分段处理的方法，即对</a:t>
            </a:r>
            <a:r>
              <a:rPr lang="en-US" altLang="zh-CN" dirty="0">
                <a:latin typeface="Times New Roman" pitchFamily="18" charset="0"/>
              </a:rPr>
              <a:t>1980</a:t>
            </a:r>
            <a:r>
              <a:rPr lang="zh-CN" altLang="en-US" dirty="0">
                <a:latin typeface="Times New Roman" pitchFamily="18" charset="0"/>
              </a:rPr>
              <a:t>～</a:t>
            </a:r>
            <a:r>
              <a:rPr lang="en-US" altLang="zh-CN" dirty="0">
                <a:latin typeface="Times New Roman" pitchFamily="18" charset="0"/>
              </a:rPr>
              <a:t>1990</a:t>
            </a:r>
            <a:r>
              <a:rPr lang="zh-CN" altLang="en-US" dirty="0">
                <a:latin typeface="Times New Roman" pitchFamily="18" charset="0"/>
              </a:rPr>
              <a:t>年的时间序列拟合二次曲线趋势模型，对</a:t>
            </a:r>
            <a:r>
              <a:rPr lang="en-US" altLang="zh-CN" dirty="0">
                <a:latin typeface="Times New Roman" pitchFamily="18" charset="0"/>
              </a:rPr>
              <a:t>1991</a:t>
            </a:r>
            <a:r>
              <a:rPr lang="zh-CN" altLang="en-US" dirty="0">
                <a:latin typeface="Times New Roman" pitchFamily="18" charset="0"/>
              </a:rPr>
              <a:t>～</a:t>
            </a:r>
            <a:r>
              <a:rPr lang="en-US" altLang="zh-CN" dirty="0">
                <a:latin typeface="Times New Roman" pitchFamily="18" charset="0"/>
              </a:rPr>
              <a:t>1999</a:t>
            </a:r>
            <a:r>
              <a:rPr lang="zh-CN" altLang="en-US" dirty="0">
                <a:latin typeface="Times New Roman" pitchFamily="18" charset="0"/>
              </a:rPr>
              <a:t>年的时间序列拟合线性趋势模型。</a:t>
            </a:r>
          </a:p>
          <a:p>
            <a:pPr eaLnBrk="1" hangingPunct="1"/>
            <a:endParaRPr lang="en-US" altLang="zh-CN" dirty="0"/>
          </a:p>
        </p:txBody>
      </p:sp>
    </p:spTree>
    <p:extLst>
      <p:ext uri="{BB962C8B-B14F-4D97-AF65-F5344CB8AC3E}">
        <p14:creationId xmlns:p14="http://schemas.microsoft.com/office/powerpoint/2010/main" val="38404160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8A72F70-73C1-4F5D-870A-AE522D691D35}" type="slidenum">
              <a:rPr kumimoji="0" lang="en-US" altLang="zh-CN" sz="1400" smtClean="0"/>
              <a:pPr eaLnBrk="1" hangingPunct="1">
                <a:spcBef>
                  <a:spcPct val="0"/>
                </a:spcBef>
                <a:buClrTx/>
                <a:buSzTx/>
                <a:buFontTx/>
                <a:buNone/>
              </a:pPr>
              <a:t>105</a:t>
            </a:fld>
            <a:endParaRPr kumimoji="0" lang="en-US" altLang="zh-CN" sz="1400"/>
          </a:p>
        </p:txBody>
      </p:sp>
      <p:sp>
        <p:nvSpPr>
          <p:cNvPr id="11267" name="Rectangle 2"/>
          <p:cNvSpPr>
            <a:spLocks noGrp="1" noChangeArrowheads="1"/>
          </p:cNvSpPr>
          <p:nvPr>
            <p:ph type="title"/>
          </p:nvPr>
        </p:nvSpPr>
        <p:spPr/>
        <p:txBody>
          <a:bodyPr/>
          <a:lstStyle/>
          <a:p>
            <a:pPr eaLnBrk="1" hangingPunct="1"/>
            <a:r>
              <a:rPr lang="en-US" altLang="zh-CN"/>
              <a:t>2</a:t>
            </a:r>
            <a:r>
              <a:rPr lang="en-US" altLang="zh-CN">
                <a:latin typeface="Times New Roman" pitchFamily="18" charset="0"/>
              </a:rPr>
              <a:t> </a:t>
            </a:r>
            <a:r>
              <a:rPr lang="zh-CN" altLang="en-US">
                <a:latin typeface="Times New Roman" pitchFamily="18" charset="0"/>
              </a:rPr>
              <a:t>建立模型</a:t>
            </a:r>
            <a:endParaRPr lang="zh-CN" altLang="en-US"/>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1"/>
              </p:nvPr>
            </p:nvSpPr>
            <p:spPr>
              <a:xfrm>
                <a:off x="971600" y="1916832"/>
                <a:ext cx="7772400" cy="4114800"/>
              </a:xfrm>
            </p:spPr>
            <p:txBody>
              <a:bodyPr/>
              <a:lstStyle/>
              <a:p>
                <a:pPr eaLnBrk="1" hangingPunct="1">
                  <a:lnSpc>
                    <a:spcPct val="90000"/>
                  </a:lnSpc>
                </a:pPr>
                <a:r>
                  <a:rPr lang="en-US" altLang="zh-CN" sz="2800" dirty="0"/>
                  <a:t>(1)</a:t>
                </a:r>
                <a:r>
                  <a:rPr lang="zh-CN" altLang="en-US" sz="2800" dirty="0">
                    <a:latin typeface="Times New Roman" pitchFamily="18" charset="0"/>
                  </a:rPr>
                  <a:t>二次曲线趋势模型：</a:t>
                </a:r>
                <a:r>
                  <a:rPr lang="zh-CN" altLang="en-US" sz="2800" dirty="0"/>
                  <a:t>  </a:t>
                </a:r>
              </a:p>
              <a:p>
                <a:pPr eaLnBrk="1" hangingPunct="1">
                  <a:lnSpc>
                    <a:spcPct val="90000"/>
                  </a:lnSpc>
                  <a:buNone/>
                </a:pPr>
                <a:r>
                  <a:rPr lang="zh-CN" altLang="en-US" sz="2800" dirty="0"/>
                  <a:t>          </a:t>
                </a:r>
                <a14:m>
                  <m:oMath xmlns:m="http://schemas.openxmlformats.org/officeDocument/2006/math">
                    <m:sSub>
                      <m:sSubPr>
                        <m:ctrlPr>
                          <a:rPr lang="en-US" altLang="zh-CN" sz="2800" i="1">
                            <a:latin typeface="Cambria Math" panose="02040503050406030204" pitchFamily="18" charset="0"/>
                          </a:rPr>
                        </m:ctrlPr>
                      </m:sSubPr>
                      <m:e>
                        <m:acc>
                          <m:accPr>
                            <m:chr m:val="̂"/>
                            <m:ctrlPr>
                              <a:rPr lang="en-US" altLang="zh-CN" sz="2800" i="1">
                                <a:latin typeface="Cambria Math" panose="02040503050406030204" pitchFamily="18" charset="0"/>
                              </a:rPr>
                            </m:ctrlPr>
                          </m:accPr>
                          <m:e>
                            <m:r>
                              <a:rPr lang="en-US" altLang="zh-CN" sz="2800" i="1">
                                <a:latin typeface="Cambria Math"/>
                              </a:rPr>
                              <m:t>𝑌</m:t>
                            </m:r>
                          </m:e>
                        </m:acc>
                      </m:e>
                      <m:sub>
                        <m:r>
                          <a:rPr lang="en-US" altLang="zh-CN" sz="2800" i="1">
                            <a:latin typeface="Cambria Math"/>
                          </a:rPr>
                          <m:t>𝑡</m:t>
                        </m:r>
                      </m:sub>
                    </m:sSub>
                    <m:r>
                      <a:rPr lang="en-US" altLang="zh-CN" sz="2800" b="0" i="1" smtClean="0">
                        <a:latin typeface="Cambria Math"/>
                      </a:rPr>
                      <m:t>=</m:t>
                    </m:r>
                    <m:r>
                      <a:rPr lang="en-US" altLang="zh-CN" sz="2800" b="0" i="1" smtClean="0">
                        <a:latin typeface="Cambria Math"/>
                      </a:rPr>
                      <m:t>𝑎</m:t>
                    </m:r>
                    <m:r>
                      <a:rPr lang="en-US" altLang="zh-CN" sz="2800" b="0" i="1" smtClean="0">
                        <a:latin typeface="Cambria Math"/>
                      </a:rPr>
                      <m:t>+</m:t>
                    </m:r>
                    <m:r>
                      <a:rPr lang="en-US" altLang="zh-CN" sz="2800" b="0" i="1" smtClean="0">
                        <a:latin typeface="Cambria Math"/>
                      </a:rPr>
                      <m:t>𝑏𝑡</m:t>
                    </m:r>
                    <m:r>
                      <a:rPr lang="en-US" altLang="zh-CN" sz="2800" b="0" i="1" smtClean="0">
                        <a:latin typeface="Cambria Math"/>
                      </a:rPr>
                      <m:t>+</m:t>
                    </m:r>
                    <m:r>
                      <a:rPr lang="en-US" altLang="zh-CN" sz="2800" b="0" i="1" smtClean="0">
                        <a:latin typeface="Cambria Math"/>
                      </a:rPr>
                      <m:t>𝑐</m:t>
                    </m:r>
                    <m:sSup>
                      <m:sSupPr>
                        <m:ctrlPr>
                          <a:rPr lang="en-US" altLang="zh-CN" sz="2800" b="0" i="1" smtClean="0">
                            <a:latin typeface="Cambria Math" panose="02040503050406030204" pitchFamily="18" charset="0"/>
                          </a:rPr>
                        </m:ctrlPr>
                      </m:sSupPr>
                      <m:e>
                        <m:r>
                          <a:rPr lang="en-US" altLang="zh-CN" sz="2800" b="0" i="1" smtClean="0">
                            <a:latin typeface="Cambria Math"/>
                          </a:rPr>
                          <m:t>𝑡</m:t>
                        </m:r>
                      </m:e>
                      <m:sup>
                        <m:r>
                          <a:rPr lang="en-US" altLang="zh-CN" sz="2800" b="0" i="1" smtClean="0">
                            <a:latin typeface="Cambria Math"/>
                          </a:rPr>
                          <m:t>2</m:t>
                        </m:r>
                      </m:sup>
                    </m:sSup>
                  </m:oMath>
                </a14:m>
                <a:r>
                  <a:rPr lang="zh-CN" altLang="en-US" sz="2800" dirty="0"/>
                  <a:t>              </a:t>
                </a:r>
                <a:r>
                  <a:rPr lang="en-US" altLang="zh-CN" sz="2800" dirty="0">
                    <a:solidFill>
                      <a:srgbClr val="3366FF"/>
                    </a:solidFill>
                  </a:rPr>
                  <a:t>(2.5.1)</a:t>
                </a:r>
                <a:br>
                  <a:rPr lang="en-US" altLang="zh-CN" sz="2800" dirty="0"/>
                </a:br>
                <a:r>
                  <a:rPr lang="zh-CN" altLang="en-US" sz="2800" dirty="0">
                    <a:latin typeface="Times New Roman" pitchFamily="18" charset="0"/>
                  </a:rPr>
                  <a:t>　　</a:t>
                </a:r>
              </a:p>
              <a:p>
                <a:pPr eaLnBrk="1" hangingPunct="1">
                  <a:lnSpc>
                    <a:spcPct val="90000"/>
                  </a:lnSpc>
                </a:pPr>
                <a:r>
                  <a:rPr lang="zh-CN" altLang="en-US" sz="2800" dirty="0">
                    <a:latin typeface="Times New Roman" pitchFamily="18" charset="0"/>
                  </a:rPr>
                  <a:t>上述方程中的三个未知参数</a:t>
                </a:r>
                <a:r>
                  <a:rPr lang="en-US" altLang="zh-CN" sz="2800" dirty="0" err="1">
                    <a:latin typeface="Times New Roman" pitchFamily="18" charset="0"/>
                  </a:rPr>
                  <a:t>a,b,c</a:t>
                </a:r>
                <a:r>
                  <a:rPr lang="zh-CN" altLang="en-US" sz="2800" dirty="0">
                    <a:latin typeface="Times New Roman" pitchFamily="18" charset="0"/>
                  </a:rPr>
                  <a:t>，根据最小二乘法求得。即对时间序列拟合一条趋势曲线，使之满足下列条件：各实际值</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𝑌</m:t>
                        </m:r>
                      </m:e>
                      <m:sub>
                        <m:r>
                          <a:rPr lang="en-US" altLang="zh-CN" sz="2800" b="0" i="1" smtClean="0">
                            <a:latin typeface="Cambria Math"/>
                          </a:rPr>
                          <m:t>𝑡</m:t>
                        </m:r>
                      </m:sub>
                    </m:sSub>
                  </m:oMath>
                </a14:m>
                <a:r>
                  <a:rPr lang="zh-CN" altLang="en-US" sz="2800" dirty="0">
                    <a:latin typeface="Times New Roman" pitchFamily="18" charset="0"/>
                  </a:rPr>
                  <a:t> 与趋势值</a:t>
                </a:r>
                <a14:m>
                  <m:oMath xmlns:m="http://schemas.openxmlformats.org/officeDocument/2006/math">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a:rPr>
                              <m:t>𝑌</m:t>
                            </m:r>
                          </m:e>
                        </m:acc>
                      </m:e>
                      <m:sub>
                        <m:r>
                          <a:rPr lang="en-US" altLang="zh-CN" sz="2800" b="0" i="1" smtClean="0">
                            <a:latin typeface="Cambria Math"/>
                          </a:rPr>
                          <m:t>𝑡</m:t>
                        </m:r>
                      </m:sub>
                    </m:sSub>
                  </m:oMath>
                </a14:m>
                <a:r>
                  <a:rPr lang="zh-CN" altLang="en-US" sz="2800" dirty="0">
                    <a:latin typeface="Times New Roman" pitchFamily="18" charset="0"/>
                  </a:rPr>
                  <a:t>     的偏差平方和为最小，即</a:t>
                </a:r>
                <a14:m>
                  <m:oMath xmlns:m="http://schemas.openxmlformats.org/officeDocument/2006/math">
                    <m:nary>
                      <m:naryPr>
                        <m:chr m:val="∑"/>
                        <m:subHide m:val="on"/>
                        <m:supHide m:val="on"/>
                        <m:ctrlPr>
                          <a:rPr lang="zh-CN" altLang="en-US" sz="2800" i="1" smtClean="0">
                            <a:latin typeface="Cambria Math" panose="02040503050406030204" pitchFamily="18" charset="0"/>
                          </a:rPr>
                        </m:ctrlPr>
                      </m:naryPr>
                      <m:sub/>
                      <m:sup/>
                      <m:e>
                        <m:sSup>
                          <m:sSupPr>
                            <m:ctrlPr>
                              <a:rPr lang="en-US" altLang="zh-CN" sz="2800" i="1" smtClean="0">
                                <a:latin typeface="Cambria Math" panose="02040503050406030204" pitchFamily="18" charset="0"/>
                              </a:rPr>
                            </m:ctrlPr>
                          </m:sSupPr>
                          <m:e>
                            <m:d>
                              <m:dPr>
                                <m:ctrlPr>
                                  <a:rPr lang="en-US" altLang="zh-CN" sz="2800"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a:rPr lang="en-US" altLang="zh-CN" sz="2800" b="0" i="1" smtClean="0">
                                        <a:latin typeface="Cambria Math"/>
                                      </a:rPr>
                                      <m:t>𝑌</m:t>
                                    </m:r>
                                  </m:e>
                                  <m:sub>
                                    <m:r>
                                      <a:rPr lang="en-US" altLang="zh-CN" sz="2800" b="0" i="1" smtClean="0">
                                        <a:latin typeface="Cambria Math"/>
                                      </a:rPr>
                                      <m:t>𝑡</m:t>
                                    </m:r>
                                  </m:sub>
                                </m:sSub>
                                <m:r>
                                  <a:rPr lang="en-US" altLang="zh-CN" sz="2800" b="0" i="1" smtClean="0">
                                    <a:latin typeface="Cambria Math"/>
                                  </a:rPr>
                                  <m:t>−</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a:rPr>
                                          <m:t>𝑌</m:t>
                                        </m:r>
                                      </m:e>
                                    </m:acc>
                                  </m:e>
                                  <m:sub>
                                    <m:r>
                                      <a:rPr lang="en-US" altLang="zh-CN" sz="2800" b="0" i="1" smtClean="0">
                                        <a:latin typeface="Cambria Math"/>
                                      </a:rPr>
                                      <m:t>𝑡</m:t>
                                    </m:r>
                                  </m:sub>
                                </m:sSub>
                              </m:e>
                            </m:d>
                          </m:e>
                          <m:sup>
                            <m:r>
                              <a:rPr lang="en-US" altLang="zh-CN" sz="2800" b="0" i="1" smtClean="0">
                                <a:latin typeface="Cambria Math"/>
                              </a:rPr>
                              <m:t>2</m:t>
                            </m:r>
                          </m:sup>
                        </m:sSup>
                      </m:e>
                    </m:nary>
                  </m:oMath>
                </a14:m>
                <a:r>
                  <a:rPr lang="zh-CN" altLang="en-US" sz="2800" dirty="0">
                    <a:latin typeface="Times New Roman" pitchFamily="18" charset="0"/>
                  </a:rPr>
                  <a:t>为最小值，得到标准求解方程：</a:t>
                </a:r>
                <a:br>
                  <a:rPr lang="zh-CN" altLang="en-US" sz="2800" dirty="0"/>
                </a:br>
                <a:r>
                  <a:rPr lang="zh-CN" altLang="en-US" sz="2800" dirty="0">
                    <a:latin typeface="Times New Roman" pitchFamily="18" charset="0"/>
                  </a:rPr>
                  <a:t>　　　　　</a:t>
                </a:r>
                <a:r>
                  <a:rPr lang="zh-CN" altLang="en-US" sz="2800" dirty="0"/>
                  <a:t>                                  </a:t>
                </a:r>
                <a:r>
                  <a:rPr lang="en-US" altLang="zh-CN" sz="2800" dirty="0">
                    <a:solidFill>
                      <a:srgbClr val="3366FF"/>
                    </a:solidFill>
                  </a:rPr>
                  <a:t>(2.5.2)</a:t>
                </a:r>
                <a:br>
                  <a:rPr lang="en-US" altLang="zh-CN" sz="2800" dirty="0"/>
                </a:br>
                <a:r>
                  <a:rPr lang="zh-CN" altLang="en-US" sz="2800" dirty="0">
                    <a:latin typeface="Times New Roman" pitchFamily="18" charset="0"/>
                  </a:rPr>
                  <a:t>　　　　　</a:t>
                </a:r>
                <a:endParaRPr lang="zh-CN" altLang="en-US" sz="2800" dirty="0"/>
              </a:p>
            </p:txBody>
          </p:sp>
        </mc:Choice>
        <mc:Fallback xmlns="">
          <p:sp>
            <p:nvSpPr>
              <p:cNvPr id="11268" name="Rectangle 3"/>
              <p:cNvSpPr>
                <a:spLocks noGrp="1" noRot="1" noChangeAspect="1" noMove="1" noResize="1" noEditPoints="1" noAdjustHandles="1" noChangeArrowheads="1" noChangeShapeType="1" noTextEdit="1"/>
              </p:cNvSpPr>
              <p:nvPr>
                <p:ph type="body" idx="1"/>
              </p:nvPr>
            </p:nvSpPr>
            <p:spPr>
              <a:xfrm>
                <a:off x="971600" y="1916832"/>
                <a:ext cx="7772400" cy="4114800"/>
              </a:xfrm>
              <a:blipFill rotWithShape="1">
                <a:blip r:embed="rId3"/>
                <a:stretch>
                  <a:fillRect l="-314" t="-2815" r="-6275"/>
                </a:stretch>
              </a:blipFill>
            </p:spPr>
            <p:txBody>
              <a:bodyPr/>
              <a:lstStyle/>
              <a:p>
                <a:r>
                  <a:rPr lang="zh-CN" altLang="en-US">
                    <a:noFill/>
                  </a:rPr>
                  <a:t> </a:t>
                </a:r>
              </a:p>
            </p:txBody>
          </p:sp>
        </mc:Fallback>
      </mc:AlternateContent>
      <p:sp>
        <p:nvSpPr>
          <p:cNvPr id="11269" name="Rectangle 5"/>
          <p:cNvSpPr>
            <a:spLocks noChangeArrowheads="1"/>
          </p:cNvSpPr>
          <p:nvPr/>
        </p:nvSpPr>
        <p:spPr bwMode="auto">
          <a:xfrm>
            <a:off x="40719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0" name="Rectangle 7"/>
          <p:cNvSpPr>
            <a:spLocks noChangeArrowheads="1"/>
          </p:cNvSpPr>
          <p:nvPr/>
        </p:nvSpPr>
        <p:spPr bwMode="auto">
          <a:xfrm>
            <a:off x="40719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2"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4" name="Rectangle 11"/>
          <p:cNvSpPr>
            <a:spLocks noChangeArrowheads="1"/>
          </p:cNvSpPr>
          <p:nvPr/>
        </p:nvSpPr>
        <p:spPr bwMode="auto">
          <a:xfrm>
            <a:off x="44958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6" name="Rectangle 13"/>
          <p:cNvSpPr>
            <a:spLocks noChangeArrowheads="1"/>
          </p:cNvSpPr>
          <p:nvPr/>
        </p:nvSpPr>
        <p:spPr bwMode="auto">
          <a:xfrm>
            <a:off x="4176713"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1278" name="Rectangle 15"/>
          <p:cNvSpPr>
            <a:spLocks noChangeArrowheads="1"/>
          </p:cNvSpPr>
          <p:nvPr/>
        </p:nvSpPr>
        <p:spPr bwMode="auto">
          <a:xfrm>
            <a:off x="37671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1279" name="Object 14"/>
          <p:cNvGraphicFramePr>
            <a:graphicFrameLocks noChangeAspect="1"/>
          </p:cNvGraphicFramePr>
          <p:nvPr>
            <p:extLst>
              <p:ext uri="{D42A27DB-BD31-4B8C-83A1-F6EECF244321}">
                <p14:modId xmlns:p14="http://schemas.microsoft.com/office/powerpoint/2010/main" val="506720359"/>
              </p:ext>
            </p:extLst>
          </p:nvPr>
        </p:nvGraphicFramePr>
        <p:xfrm>
          <a:off x="2051720" y="5445224"/>
          <a:ext cx="3749675" cy="609600"/>
        </p:xfrm>
        <a:graphic>
          <a:graphicData uri="http://schemas.openxmlformats.org/presentationml/2006/ole">
            <mc:AlternateContent xmlns:mc="http://schemas.openxmlformats.org/markup-compatibility/2006">
              <mc:Choice xmlns:v="urn:schemas-microsoft-com:vml" Requires="v">
                <p:oleObj spid="_x0000_s47214" name="Equation" r:id="rId4" imgW="1586811" imgH="253890" progId="Equation.DSMT4">
                  <p:embed/>
                </p:oleObj>
              </mc:Choice>
              <mc:Fallback>
                <p:oleObj name="Equation" r:id="rId4" imgW="1586811"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445224"/>
                        <a:ext cx="3749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56795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D1839C-1156-41DB-90EE-9A9390527AD2}" type="slidenum">
              <a:rPr kumimoji="0" lang="en-US" altLang="zh-CN" sz="1400" smtClean="0"/>
              <a:pPr eaLnBrk="1" hangingPunct="1">
                <a:spcBef>
                  <a:spcPct val="0"/>
                </a:spcBef>
                <a:buClrTx/>
                <a:buSzTx/>
                <a:buFontTx/>
                <a:buNone/>
              </a:pPr>
              <a:t>106</a:t>
            </a:fld>
            <a:endParaRPr kumimoji="0" lang="en-US" altLang="zh-CN" sz="1400"/>
          </a:p>
        </p:txBody>
      </p:sp>
      <p:sp>
        <p:nvSpPr>
          <p:cNvPr id="122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p:txBody>
              <a:bodyPr/>
              <a:lstStyle/>
              <a:p>
                <a:pPr algn="just" eaLnBrk="1" hangingPunct="1"/>
                <a:endParaRPr lang="en-US" altLang="zh-CN" dirty="0">
                  <a:latin typeface="Times New Roman" pitchFamily="18" charset="0"/>
                </a:endParaRPr>
              </a:p>
              <a:p>
                <a:pPr algn="just" eaLnBrk="1" hangingPunct="1"/>
                <a:endParaRPr lang="en-US" altLang="zh-CN" dirty="0">
                  <a:latin typeface="Times New Roman" pitchFamily="18" charset="0"/>
                </a:endParaRPr>
              </a:p>
              <a:p>
                <a:pPr algn="just" eaLnBrk="1" hangingPunct="1"/>
                <a:r>
                  <a:rPr lang="zh-CN" altLang="en-US" dirty="0">
                    <a:latin typeface="Times New Roman" pitchFamily="18" charset="0"/>
                  </a:rPr>
                  <a:t>当取时间序列的中间时期数为原点时（</a:t>
                </a:r>
                <a:r>
                  <a:rPr lang="en-US" altLang="zh-CN" dirty="0">
                    <a:latin typeface="Times New Roman" pitchFamily="18" charset="0"/>
                  </a:rPr>
                  <a:t>1985</a:t>
                </a:r>
                <a:r>
                  <a:rPr lang="zh-CN" altLang="en-US" dirty="0">
                    <a:latin typeface="Times New Roman" pitchFamily="18" charset="0"/>
                  </a:rPr>
                  <a:t>年为原点），有</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a:rPr>
                          <m:t>𝑡</m:t>
                        </m:r>
                        <m:r>
                          <a:rPr lang="en-US" altLang="zh-CN" b="0" i="1" smtClean="0">
                            <a:latin typeface="Cambria Math"/>
                          </a:rPr>
                          <m:t>=0</m:t>
                        </m:r>
                      </m:e>
                    </m:nary>
                  </m:oMath>
                </a14:m>
                <a:r>
                  <a:rPr lang="zh-CN" altLang="en-US" dirty="0">
                    <a:latin typeface="Times New Roman" pitchFamily="18" charset="0"/>
                  </a:rPr>
                  <a:t>，上式可简化为：</a:t>
                </a:r>
                <a:endParaRPr lang="zh-CN" altLang="en-US" dirty="0"/>
              </a:p>
              <a:p>
                <a:pPr eaLnBrk="1" hangingPunct="1"/>
                <a:endParaRPr lang="en-US" altLang="zh-CN"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r="-2039"/>
                </a:stretch>
              </a:blipFill>
            </p:spPr>
            <p:txBody>
              <a:bodyPr/>
              <a:lstStyle/>
              <a:p>
                <a:r>
                  <a:rPr lang="zh-CN" altLang="en-US">
                    <a:noFill/>
                  </a:rPr>
                  <a:t> </a:t>
                </a:r>
              </a:p>
            </p:txBody>
          </p:sp>
        </mc:Fallback>
      </mc:AlternateContent>
      <p:sp>
        <p:nvSpPr>
          <p:cNvPr id="12293" name="Rectangle 5"/>
          <p:cNvSpPr>
            <a:spLocks noChangeArrowheads="1"/>
          </p:cNvSpPr>
          <p:nvPr/>
        </p:nvSpPr>
        <p:spPr bwMode="auto">
          <a:xfrm>
            <a:off x="3624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294" name="Object 4"/>
          <p:cNvGraphicFramePr>
            <a:graphicFrameLocks noChangeAspect="1"/>
          </p:cNvGraphicFramePr>
          <p:nvPr>
            <p:extLst>
              <p:ext uri="{D42A27DB-BD31-4B8C-83A1-F6EECF244321}">
                <p14:modId xmlns:p14="http://schemas.microsoft.com/office/powerpoint/2010/main" val="1775180723"/>
              </p:ext>
            </p:extLst>
          </p:nvPr>
        </p:nvGraphicFramePr>
        <p:xfrm>
          <a:off x="2070274" y="2057400"/>
          <a:ext cx="3582987" cy="495300"/>
        </p:xfrm>
        <a:graphic>
          <a:graphicData uri="http://schemas.openxmlformats.org/presentationml/2006/ole">
            <mc:AlternateContent xmlns:mc="http://schemas.openxmlformats.org/markup-compatibility/2006">
              <mc:Choice xmlns:v="urn:schemas-microsoft-com:vml" Requires="v">
                <p:oleObj spid="_x0000_s48352" name="Equation" r:id="rId4" imgW="1854200" imgH="254000" progId="Equation.DSMT4">
                  <p:embed/>
                </p:oleObj>
              </mc:Choice>
              <mc:Fallback>
                <p:oleObj name="Equation" r:id="rId4" imgW="1854200" imgH="25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274" y="2057400"/>
                        <a:ext cx="35829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Rectangle 7"/>
          <p:cNvSpPr>
            <a:spLocks noChangeArrowheads="1"/>
          </p:cNvSpPr>
          <p:nvPr/>
        </p:nvSpPr>
        <p:spPr bwMode="auto">
          <a:xfrm>
            <a:off x="35575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296" name="Object 6"/>
          <p:cNvGraphicFramePr>
            <a:graphicFrameLocks noChangeAspect="1"/>
          </p:cNvGraphicFramePr>
          <p:nvPr>
            <p:extLst>
              <p:ext uri="{D42A27DB-BD31-4B8C-83A1-F6EECF244321}">
                <p14:modId xmlns:p14="http://schemas.microsoft.com/office/powerpoint/2010/main" val="2390409096"/>
              </p:ext>
            </p:extLst>
          </p:nvPr>
        </p:nvGraphicFramePr>
        <p:xfrm>
          <a:off x="2081386" y="2667000"/>
          <a:ext cx="3714750" cy="482600"/>
        </p:xfrm>
        <a:graphic>
          <a:graphicData uri="http://schemas.openxmlformats.org/presentationml/2006/ole">
            <mc:AlternateContent xmlns:mc="http://schemas.openxmlformats.org/markup-compatibility/2006">
              <mc:Choice xmlns:v="urn:schemas-microsoft-com:vml" Requires="v">
                <p:oleObj spid="_x0000_s48353" name="Equation" r:id="rId6" imgW="1981200" imgH="254000" progId="Equation.DSMT4">
                  <p:embed/>
                </p:oleObj>
              </mc:Choice>
              <mc:Fallback>
                <p:oleObj name="Equation" r:id="rId6" imgW="19812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386" y="2667000"/>
                        <a:ext cx="37147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Rectangle 9"/>
          <p:cNvSpPr>
            <a:spLocks noChangeArrowheads="1"/>
          </p:cNvSpPr>
          <p:nvPr/>
        </p:nvSpPr>
        <p:spPr bwMode="auto">
          <a:xfrm>
            <a:off x="43195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2299" name="Rectangle 11"/>
          <p:cNvSpPr>
            <a:spLocks noChangeArrowheads="1"/>
          </p:cNvSpPr>
          <p:nvPr/>
        </p:nvSpPr>
        <p:spPr bwMode="auto">
          <a:xfrm>
            <a:off x="398621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0" name="Object 10"/>
          <p:cNvGraphicFramePr>
            <a:graphicFrameLocks noChangeAspect="1"/>
          </p:cNvGraphicFramePr>
          <p:nvPr>
            <p:extLst>
              <p:ext uri="{D42A27DB-BD31-4B8C-83A1-F6EECF244321}">
                <p14:modId xmlns:p14="http://schemas.microsoft.com/office/powerpoint/2010/main" val="2121816615"/>
              </p:ext>
            </p:extLst>
          </p:nvPr>
        </p:nvGraphicFramePr>
        <p:xfrm>
          <a:off x="1841500" y="4725144"/>
          <a:ext cx="2489200" cy="552450"/>
        </p:xfrm>
        <a:graphic>
          <a:graphicData uri="http://schemas.openxmlformats.org/presentationml/2006/ole">
            <mc:AlternateContent xmlns:mc="http://schemas.openxmlformats.org/markup-compatibility/2006">
              <mc:Choice xmlns:v="urn:schemas-microsoft-com:vml" Requires="v">
                <p:oleObj spid="_x0000_s48354" name="Equation" r:id="rId8" imgW="1155700" imgH="254000" progId="Equation.DSMT4">
                  <p:embed/>
                </p:oleObj>
              </mc:Choice>
              <mc:Fallback>
                <p:oleObj name="Equation" r:id="rId8" imgW="11557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1500" y="4725144"/>
                        <a:ext cx="248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1" name="Rectangle 13"/>
          <p:cNvSpPr>
            <a:spLocks noChangeArrowheads="1"/>
          </p:cNvSpPr>
          <p:nvPr/>
        </p:nvSpPr>
        <p:spPr bwMode="auto">
          <a:xfrm>
            <a:off x="4119563"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2" name="Object 12"/>
          <p:cNvGraphicFramePr>
            <a:graphicFrameLocks noChangeAspect="1"/>
          </p:cNvGraphicFramePr>
          <p:nvPr>
            <p:extLst>
              <p:ext uri="{D42A27DB-BD31-4B8C-83A1-F6EECF244321}">
                <p14:modId xmlns:p14="http://schemas.microsoft.com/office/powerpoint/2010/main" val="3777595315"/>
              </p:ext>
            </p:extLst>
          </p:nvPr>
        </p:nvGraphicFramePr>
        <p:xfrm>
          <a:off x="5259388" y="4581128"/>
          <a:ext cx="2132012" cy="650875"/>
        </p:xfrm>
        <a:graphic>
          <a:graphicData uri="http://schemas.openxmlformats.org/presentationml/2006/ole">
            <mc:AlternateContent xmlns:mc="http://schemas.openxmlformats.org/markup-compatibility/2006">
              <mc:Choice xmlns:v="urn:schemas-microsoft-com:vml" Requires="v">
                <p:oleObj spid="_x0000_s48355" name="Equation" r:id="rId10" imgW="901309" imgH="279279" progId="Equation.DSMT4">
                  <p:embed/>
                </p:oleObj>
              </mc:Choice>
              <mc:Fallback>
                <p:oleObj name="Equation" r:id="rId10" imgW="901309" imgH="27927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9388" y="4581128"/>
                        <a:ext cx="21320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Rectangle 15"/>
          <p:cNvSpPr>
            <a:spLocks noChangeArrowheads="1"/>
          </p:cNvSpPr>
          <p:nvPr/>
        </p:nvSpPr>
        <p:spPr bwMode="auto">
          <a:xfrm>
            <a:off x="38147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2304" name="Object 14"/>
          <p:cNvGraphicFramePr>
            <a:graphicFrameLocks noChangeAspect="1"/>
          </p:cNvGraphicFramePr>
          <p:nvPr>
            <p:extLst>
              <p:ext uri="{D42A27DB-BD31-4B8C-83A1-F6EECF244321}">
                <p14:modId xmlns:p14="http://schemas.microsoft.com/office/powerpoint/2010/main" val="2451163591"/>
              </p:ext>
            </p:extLst>
          </p:nvPr>
        </p:nvGraphicFramePr>
        <p:xfrm>
          <a:off x="1789113" y="5445224"/>
          <a:ext cx="2897187" cy="504825"/>
        </p:xfrm>
        <a:graphic>
          <a:graphicData uri="http://schemas.openxmlformats.org/presentationml/2006/ole">
            <mc:AlternateContent xmlns:mc="http://schemas.openxmlformats.org/markup-compatibility/2006">
              <mc:Choice xmlns:v="urn:schemas-microsoft-com:vml" Requires="v">
                <p:oleObj spid="_x0000_s48356" name="Equation" r:id="rId12" imgW="1473200" imgH="254000" progId="Equation.DSMT4">
                  <p:embed/>
                </p:oleObj>
              </mc:Choice>
              <mc:Fallback>
                <p:oleObj name="Equation" r:id="rId12" imgW="1473200" imgH="2540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9113" y="5445224"/>
                        <a:ext cx="28971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2481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44A9F62-C763-44F4-8016-4153D1CC0296}" type="slidenum">
              <a:rPr kumimoji="0" lang="en-US" altLang="zh-CN" sz="1400" smtClean="0"/>
              <a:pPr eaLnBrk="1" hangingPunct="1">
                <a:spcBef>
                  <a:spcPct val="0"/>
                </a:spcBef>
                <a:buClrTx/>
                <a:buSzTx/>
                <a:buFontTx/>
                <a:buNone/>
              </a:pPr>
              <a:t>107</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p:txBody>
          <a:bodyPr/>
          <a:lstStyle/>
          <a:p>
            <a:pPr algn="just" eaLnBrk="1" hangingPunct="1"/>
            <a:r>
              <a:rPr lang="zh-CN" altLang="en-US">
                <a:latin typeface="Times New Roman" pitchFamily="18" charset="0"/>
              </a:rPr>
              <a:t>经过计算，得到对扬州市</a:t>
            </a:r>
            <a:r>
              <a:rPr lang="en-US" altLang="zh-CN"/>
              <a:t>1980</a:t>
            </a:r>
            <a:r>
              <a:rPr lang="zh-CN" altLang="en-US">
                <a:latin typeface="Times New Roman" pitchFamily="18" charset="0"/>
              </a:rPr>
              <a:t>～</a:t>
            </a:r>
            <a:r>
              <a:rPr lang="en-US" altLang="zh-CN"/>
              <a:t>1990</a:t>
            </a:r>
            <a:r>
              <a:rPr lang="zh-CN" altLang="en-US">
                <a:latin typeface="Times New Roman" pitchFamily="18" charset="0"/>
              </a:rPr>
              <a:t>年农业总产值时间序列拟合的二次曲线模型为：</a:t>
            </a:r>
          </a:p>
          <a:p>
            <a:pPr algn="just" eaLnBrk="1" hangingPunct="1">
              <a:buFont typeface="Wingdings" pitchFamily="2" charset="2"/>
              <a:buNone/>
            </a:pPr>
            <a:br>
              <a:rPr lang="zh-CN" altLang="en-US"/>
            </a:br>
            <a:r>
              <a:rPr lang="zh-CN" altLang="en-US">
                <a:latin typeface="Times New Roman" pitchFamily="18" charset="0"/>
              </a:rPr>
              <a:t>　　</a:t>
            </a:r>
            <a:r>
              <a:rPr lang="zh-CN" altLang="en-US"/>
              <a:t>                              </a:t>
            </a:r>
          </a:p>
          <a:p>
            <a:pPr eaLnBrk="1" hangingPunct="1"/>
            <a:endParaRPr lang="en-US" altLang="zh-CN"/>
          </a:p>
        </p:txBody>
      </p:sp>
      <p:sp>
        <p:nvSpPr>
          <p:cNvPr id="13317" name="Rectangle 5"/>
          <p:cNvSpPr>
            <a:spLocks noChangeArrowheads="1"/>
          </p:cNvSpPr>
          <p:nvPr/>
        </p:nvSpPr>
        <p:spPr bwMode="auto">
          <a:xfrm>
            <a:off x="350043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3318" name="Object 4"/>
          <p:cNvGraphicFramePr>
            <a:graphicFrameLocks noChangeAspect="1"/>
          </p:cNvGraphicFramePr>
          <p:nvPr>
            <p:extLst>
              <p:ext uri="{D42A27DB-BD31-4B8C-83A1-F6EECF244321}">
                <p14:modId xmlns:p14="http://schemas.microsoft.com/office/powerpoint/2010/main" val="2555334751"/>
              </p:ext>
            </p:extLst>
          </p:nvPr>
        </p:nvGraphicFramePr>
        <p:xfrm>
          <a:off x="1676400" y="3551733"/>
          <a:ext cx="6172200" cy="741363"/>
        </p:xfrm>
        <a:graphic>
          <a:graphicData uri="http://schemas.openxmlformats.org/presentationml/2006/ole">
            <mc:AlternateContent xmlns:mc="http://schemas.openxmlformats.org/markup-compatibility/2006">
              <mc:Choice xmlns:v="urn:schemas-microsoft-com:vml" Requires="v">
                <p:oleObj spid="_x0000_s49195" r:id="rId3" imgW="2145369" imgH="253890" progId="Equation.DSMT4">
                  <p:embed/>
                </p:oleObj>
              </mc:Choice>
              <mc:Fallback>
                <p:oleObj r:id="rId3" imgW="2145369"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51733"/>
                        <a:ext cx="6172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3993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423E888-96CE-49FD-8909-91EE5FF943CF}" type="slidenum">
              <a:rPr kumimoji="0" lang="en-US" altLang="zh-CN" sz="1400" smtClean="0"/>
              <a:pPr eaLnBrk="1" hangingPunct="1">
                <a:spcBef>
                  <a:spcPct val="0"/>
                </a:spcBef>
                <a:buClrTx/>
                <a:buSzTx/>
                <a:buFontTx/>
                <a:buNone/>
              </a:pPr>
              <a:t>108</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p:sp>
        <p:nvSpPr>
          <p:cNvPr id="14340" name="Rectangle 3"/>
          <p:cNvSpPr>
            <a:spLocks noGrp="1" noChangeArrowheads="1"/>
          </p:cNvSpPr>
          <p:nvPr>
            <p:ph type="body" idx="1"/>
          </p:nvPr>
        </p:nvSpPr>
        <p:spPr/>
        <p:txBody>
          <a:bodyPr/>
          <a:lstStyle/>
          <a:p>
            <a:pPr algn="just" eaLnBrk="1" hangingPunct="1">
              <a:lnSpc>
                <a:spcPct val="90000"/>
              </a:lnSpc>
            </a:pPr>
            <a:r>
              <a:rPr lang="en-US" altLang="zh-CN" sz="2800" dirty="0"/>
              <a:t>(2)</a:t>
            </a:r>
            <a:r>
              <a:rPr lang="zh-CN" altLang="en-US" sz="2800" dirty="0">
                <a:latin typeface="Times New Roman" pitchFamily="18" charset="0"/>
              </a:rPr>
              <a:t>线性趋势模型：</a:t>
            </a:r>
          </a:p>
          <a:p>
            <a:pPr algn="just" eaLnBrk="1" hangingPunct="1">
              <a:lnSpc>
                <a:spcPct val="90000"/>
              </a:lnSpc>
              <a:buFont typeface="Wingdings" pitchFamily="2" charset="2"/>
              <a:buNone/>
            </a:pPr>
            <a:r>
              <a:rPr lang="zh-CN" altLang="en-US" sz="2800" dirty="0"/>
              <a:t>                                    </a:t>
            </a:r>
            <a:r>
              <a:rPr lang="en-US" altLang="zh-CN" sz="2800" dirty="0">
                <a:solidFill>
                  <a:srgbClr val="3366FF"/>
                </a:solidFill>
              </a:rPr>
              <a:t>(2.5.9)</a:t>
            </a:r>
            <a:r>
              <a:rPr lang="en-US" altLang="zh-CN" sz="2800" dirty="0"/>
              <a:t> </a:t>
            </a:r>
          </a:p>
          <a:p>
            <a:pPr algn="just" eaLnBrk="1" hangingPunct="1">
              <a:lnSpc>
                <a:spcPct val="90000"/>
              </a:lnSpc>
              <a:buFont typeface="Wingdings" pitchFamily="2" charset="2"/>
              <a:buNone/>
            </a:pPr>
            <a:r>
              <a:rPr lang="zh-CN" altLang="en-US" sz="2800" dirty="0">
                <a:latin typeface="Times New Roman" pitchFamily="18" charset="0"/>
              </a:rPr>
              <a:t>　　上述方程中的两个未知参数、也是根据最小二乘法的原理求得。</a:t>
            </a:r>
            <a:endParaRPr lang="zh-CN" altLang="en-US" sz="2800" dirty="0"/>
          </a:p>
          <a:p>
            <a:pPr eaLnBrk="1" hangingPunct="1">
              <a:lnSpc>
                <a:spcPct val="90000"/>
              </a:lnSpc>
              <a:buFont typeface="Wingdings" pitchFamily="2" charset="2"/>
              <a:buNone/>
            </a:pPr>
            <a:r>
              <a:rPr lang="zh-CN" altLang="en-US" sz="2800" dirty="0">
                <a:latin typeface="宋体" pitchFamily="2" charset="-122"/>
              </a:rPr>
              <a:t>　</a:t>
            </a:r>
          </a:p>
          <a:p>
            <a:pPr eaLnBrk="1" hangingPunct="1">
              <a:lnSpc>
                <a:spcPct val="90000"/>
              </a:lnSpc>
              <a:buFont typeface="Wingdings" pitchFamily="2" charset="2"/>
              <a:buNone/>
            </a:pPr>
            <a:r>
              <a:rPr lang="zh-CN" altLang="en-US" sz="2800" dirty="0"/>
              <a:t>                                                </a:t>
            </a:r>
            <a:r>
              <a:rPr lang="en-US" altLang="zh-CN" sz="2800" dirty="0">
                <a:solidFill>
                  <a:srgbClr val="3366FF"/>
                </a:solidFill>
              </a:rPr>
              <a:t>(2.5.10)</a:t>
            </a:r>
            <a:br>
              <a:rPr lang="en-US" altLang="zh-CN" sz="2800" dirty="0"/>
            </a:br>
            <a:r>
              <a:rPr lang="zh-CN" altLang="en-US" sz="2800" dirty="0">
                <a:latin typeface="宋体" pitchFamily="2" charset="-122"/>
              </a:rPr>
              <a:t>　</a:t>
            </a:r>
            <a:r>
              <a:rPr lang="zh-CN" altLang="en-US" sz="2800" dirty="0"/>
              <a:t>                                            </a:t>
            </a:r>
          </a:p>
          <a:p>
            <a:pPr eaLnBrk="1" hangingPunct="1">
              <a:lnSpc>
                <a:spcPct val="90000"/>
              </a:lnSpc>
              <a:buFont typeface="Wingdings" pitchFamily="2" charset="2"/>
              <a:buNone/>
            </a:pPr>
            <a:endParaRPr lang="zh-CN" altLang="en-US" sz="2800" dirty="0"/>
          </a:p>
          <a:p>
            <a:pPr eaLnBrk="1" hangingPunct="1">
              <a:lnSpc>
                <a:spcPct val="90000"/>
              </a:lnSpc>
              <a:buFont typeface="Wingdings" pitchFamily="2" charset="2"/>
              <a:buNone/>
            </a:pPr>
            <a:r>
              <a:rPr lang="zh-CN" altLang="en-US" sz="2800" dirty="0"/>
              <a:t>                                                  </a:t>
            </a:r>
            <a:r>
              <a:rPr lang="en-US" altLang="zh-CN" sz="2800" dirty="0">
                <a:solidFill>
                  <a:srgbClr val="3366FF"/>
                </a:solidFill>
              </a:rPr>
              <a:t>(2.5.11)</a:t>
            </a:r>
            <a:br>
              <a:rPr lang="en-US" altLang="zh-CN" sz="2800" dirty="0"/>
            </a:br>
            <a:endParaRPr lang="en-US" altLang="zh-CN" sz="2800" dirty="0"/>
          </a:p>
        </p:txBody>
      </p:sp>
      <p:sp>
        <p:nvSpPr>
          <p:cNvPr id="14341" name="Rectangle 5"/>
          <p:cNvSpPr>
            <a:spLocks noChangeArrowheads="1"/>
          </p:cNvSpPr>
          <p:nvPr/>
        </p:nvSpPr>
        <p:spPr bwMode="auto">
          <a:xfrm>
            <a:off x="42291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2" name="Object 4"/>
          <p:cNvGraphicFramePr>
            <a:graphicFrameLocks noChangeAspect="1"/>
          </p:cNvGraphicFramePr>
          <p:nvPr/>
        </p:nvGraphicFramePr>
        <p:xfrm>
          <a:off x="2514600" y="2362200"/>
          <a:ext cx="2057400" cy="771525"/>
        </p:xfrm>
        <a:graphic>
          <a:graphicData uri="http://schemas.openxmlformats.org/presentationml/2006/ole">
            <mc:AlternateContent xmlns:mc="http://schemas.openxmlformats.org/markup-compatibility/2006">
              <mc:Choice xmlns:v="urn:schemas-microsoft-com:vml" Requires="v">
                <p:oleObj spid="_x0000_s50301" r:id="rId3" imgW="685800" imgH="254000" progId="Equation.DSMT4">
                  <p:embed/>
                </p:oleObj>
              </mc:Choice>
              <mc:Fallback>
                <p:oleObj r:id="rId3" imgW="6858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2057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7"/>
          <p:cNvSpPr>
            <a:spLocks noChangeArrowheads="1"/>
          </p:cNvSpPr>
          <p:nvPr/>
        </p:nvSpPr>
        <p:spPr bwMode="auto">
          <a:xfrm>
            <a:off x="3833813"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4" name="Object 6"/>
          <p:cNvGraphicFramePr>
            <a:graphicFrameLocks noChangeAspect="1"/>
          </p:cNvGraphicFramePr>
          <p:nvPr/>
        </p:nvGraphicFramePr>
        <p:xfrm>
          <a:off x="2195513" y="4203700"/>
          <a:ext cx="3305175" cy="1073150"/>
        </p:xfrm>
        <a:graphic>
          <a:graphicData uri="http://schemas.openxmlformats.org/presentationml/2006/ole">
            <mc:AlternateContent xmlns:mc="http://schemas.openxmlformats.org/markup-compatibility/2006">
              <mc:Choice xmlns:v="urn:schemas-microsoft-com:vml" Requires="v">
                <p:oleObj spid="_x0000_s50302" name="Equation" r:id="rId5" imgW="1485900" imgH="482600" progId="Equation.DSMT4">
                  <p:embed/>
                </p:oleObj>
              </mc:Choice>
              <mc:Fallback>
                <p:oleObj name="Equation" r:id="rId5" imgW="14859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203700"/>
                        <a:ext cx="33051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9"/>
          <p:cNvSpPr>
            <a:spLocks noChangeArrowheads="1"/>
          </p:cNvSpPr>
          <p:nvPr/>
        </p:nvSpPr>
        <p:spPr bwMode="auto">
          <a:xfrm>
            <a:off x="394811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4346" name="Object 8"/>
          <p:cNvGraphicFramePr>
            <a:graphicFrameLocks noChangeAspect="1"/>
          </p:cNvGraphicFramePr>
          <p:nvPr/>
        </p:nvGraphicFramePr>
        <p:xfrm>
          <a:off x="2286000" y="5410200"/>
          <a:ext cx="2743200" cy="858838"/>
        </p:xfrm>
        <a:graphic>
          <a:graphicData uri="http://schemas.openxmlformats.org/presentationml/2006/ole">
            <mc:AlternateContent xmlns:mc="http://schemas.openxmlformats.org/markup-compatibility/2006">
              <mc:Choice xmlns:v="urn:schemas-microsoft-com:vml" Requires="v">
                <p:oleObj spid="_x0000_s50303" name="Equation" r:id="rId7" imgW="1244600" imgH="393700" progId="Equation.DSMT4">
                  <p:embed/>
                </p:oleObj>
              </mc:Choice>
              <mc:Fallback>
                <p:oleObj name="Equation" r:id="rId7" imgW="12446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410200"/>
                        <a:ext cx="2743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79543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BD83C1-6FB0-4FE5-A168-F64848F18FB7}" type="slidenum">
              <a:rPr kumimoji="0" lang="en-US" altLang="zh-CN" sz="1400" smtClean="0"/>
              <a:pPr eaLnBrk="1" hangingPunct="1">
                <a:spcBef>
                  <a:spcPct val="0"/>
                </a:spcBef>
                <a:buClrTx/>
                <a:buSzTx/>
                <a:buFontTx/>
                <a:buNone/>
              </a:pPr>
              <a:t>109</a:t>
            </a:fld>
            <a:endParaRPr kumimoji="0" lang="en-US" altLang="zh-CN" sz="1400"/>
          </a:p>
        </p:txBody>
      </p:sp>
      <p:sp>
        <p:nvSpPr>
          <p:cNvPr id="1536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5364" name="Rectangle 3"/>
              <p:cNvSpPr>
                <a:spLocks noGrp="1" noChangeArrowheads="1"/>
              </p:cNvSpPr>
              <p:nvPr>
                <p:ph type="body" idx="1"/>
              </p:nvPr>
            </p:nvSpPr>
            <p:spPr/>
            <p:txBody>
              <a:bodyPr/>
              <a:lstStyle/>
              <a:p>
                <a:pPr eaLnBrk="1" hangingPunct="1">
                  <a:lnSpc>
                    <a:spcPct val="90000"/>
                  </a:lnSpc>
                </a:pPr>
                <a:r>
                  <a:rPr lang="zh-CN" altLang="en-US" sz="2800" dirty="0">
                    <a:latin typeface="宋体" pitchFamily="2" charset="-122"/>
                  </a:rPr>
                  <a:t>同样，为计算方便，取时间序列的中间时期数为原点</a:t>
                </a:r>
                <a:r>
                  <a:rPr lang="en-US" altLang="zh-CN" sz="2800" dirty="0">
                    <a:latin typeface="宋体" pitchFamily="2" charset="-122"/>
                  </a:rPr>
                  <a:t>(1995</a:t>
                </a:r>
                <a:r>
                  <a:rPr lang="zh-CN" altLang="en-US" sz="2800" dirty="0">
                    <a:latin typeface="宋体" pitchFamily="2" charset="-122"/>
                  </a:rPr>
                  <a:t>年为原点</a:t>
                </a:r>
                <a:r>
                  <a:rPr lang="en-US" altLang="zh-CN" sz="2800" dirty="0">
                    <a:latin typeface="宋体" pitchFamily="2" charset="-122"/>
                  </a:rPr>
                  <a:t>) </a:t>
                </a:r>
                <a:r>
                  <a:rPr lang="zh-CN" altLang="en-US" sz="2800" dirty="0">
                    <a:latin typeface="宋体" pitchFamily="2" charset="-122"/>
                  </a:rPr>
                  <a:t>，此时有</a:t>
                </a:r>
                <a14:m>
                  <m:oMath xmlns:m="http://schemas.openxmlformats.org/officeDocument/2006/math">
                    <m:nary>
                      <m:naryPr>
                        <m:chr m:val="∑"/>
                        <m:subHide m:val="on"/>
                        <m:supHide m:val="on"/>
                        <m:ctrlPr>
                          <a:rPr lang="zh-CN" altLang="en-US" sz="2800" i="1">
                            <a:latin typeface="Cambria Math" panose="02040503050406030204" pitchFamily="18" charset="0"/>
                          </a:rPr>
                        </m:ctrlPr>
                      </m:naryPr>
                      <m:sub/>
                      <m:sup/>
                      <m:e>
                        <m:r>
                          <a:rPr lang="en-US" altLang="zh-CN" sz="2800" i="1">
                            <a:latin typeface="Cambria Math"/>
                          </a:rPr>
                          <m:t>𝑡</m:t>
                        </m:r>
                        <m:r>
                          <a:rPr lang="en-US" altLang="zh-CN" sz="2800" i="1">
                            <a:latin typeface="Cambria Math"/>
                          </a:rPr>
                          <m:t>=0</m:t>
                        </m:r>
                      </m:e>
                    </m:nary>
                    <m:r>
                      <a:rPr lang="en-US" altLang="zh-CN" sz="2800" i="1">
                        <a:latin typeface="Cambria Math"/>
                      </a:rPr>
                      <m:t> </m:t>
                    </m:r>
                  </m:oMath>
                </a14:m>
                <a:r>
                  <a:rPr lang="zh-CN" altLang="en-US" sz="2800" dirty="0">
                    <a:latin typeface="宋体" pitchFamily="2" charset="-122"/>
                  </a:rPr>
                  <a:t>，上式可简化为：</a:t>
                </a:r>
              </a:p>
              <a:p>
                <a:pPr eaLnBrk="1" hangingPunct="1">
                  <a:lnSpc>
                    <a:spcPct val="90000"/>
                  </a:lnSpc>
                </a:pPr>
                <a:endParaRPr lang="zh-CN" altLang="en-US" sz="2800" dirty="0">
                  <a:latin typeface="宋体" pitchFamily="2" charset="-122"/>
                </a:endParaRPr>
              </a:p>
              <a:p>
                <a:pPr eaLnBrk="1" hangingPunct="1">
                  <a:lnSpc>
                    <a:spcPct val="90000"/>
                  </a:lnSpc>
                </a:pPr>
                <a:endParaRPr lang="zh-CN" altLang="en-US" sz="2800" dirty="0">
                  <a:latin typeface="宋体" pitchFamily="2" charset="-122"/>
                </a:endParaRPr>
              </a:p>
              <a:p>
                <a:pPr eaLnBrk="1" hangingPunct="1">
                  <a:lnSpc>
                    <a:spcPct val="90000"/>
                  </a:lnSpc>
                  <a:buFont typeface="Wingdings" pitchFamily="2" charset="2"/>
                  <a:buNone/>
                </a:pPr>
                <a:r>
                  <a:rPr lang="zh-CN" altLang="en-US" sz="2800" dirty="0">
                    <a:latin typeface="宋体" pitchFamily="2" charset="-122"/>
                  </a:rPr>
                  <a:t>　</a:t>
                </a:r>
              </a:p>
              <a:p>
                <a:pPr eaLnBrk="1" hangingPunct="1">
                  <a:lnSpc>
                    <a:spcPct val="90000"/>
                  </a:lnSpc>
                  <a:buFont typeface="Wingdings" pitchFamily="2" charset="2"/>
                  <a:buNone/>
                </a:pPr>
                <a:r>
                  <a:rPr lang="zh-CN" altLang="en-US" sz="2800" dirty="0">
                    <a:latin typeface="宋体" pitchFamily="2" charset="-122"/>
                  </a:rPr>
                  <a:t>经过计算，得到对扬州市</a:t>
                </a:r>
                <a:r>
                  <a:rPr lang="en-US" altLang="zh-CN" sz="2800" dirty="0">
                    <a:latin typeface="宋体" pitchFamily="2" charset="-122"/>
                  </a:rPr>
                  <a:t>1991</a:t>
                </a:r>
                <a:r>
                  <a:rPr lang="zh-CN" altLang="en-US" sz="2800" dirty="0">
                    <a:latin typeface="宋体" pitchFamily="2" charset="-122"/>
                  </a:rPr>
                  <a:t>～</a:t>
                </a:r>
                <a:r>
                  <a:rPr lang="en-US" altLang="zh-CN" sz="2800" dirty="0">
                    <a:latin typeface="宋体" pitchFamily="2" charset="-122"/>
                  </a:rPr>
                  <a:t>1999</a:t>
                </a:r>
                <a:r>
                  <a:rPr lang="zh-CN" altLang="en-US" sz="2800" dirty="0">
                    <a:latin typeface="宋体" pitchFamily="2" charset="-122"/>
                  </a:rPr>
                  <a:t>年农业总产值时间序列拟合的线性模型为：</a:t>
                </a:r>
                <a:br>
                  <a:rPr lang="zh-CN" altLang="en-US" sz="2800" dirty="0">
                    <a:latin typeface="宋体" pitchFamily="2" charset="-122"/>
                  </a:rPr>
                </a:br>
                <a:br>
                  <a:rPr lang="zh-CN" altLang="en-US" sz="2800" dirty="0">
                    <a:latin typeface="宋体" pitchFamily="2" charset="-122"/>
                  </a:rPr>
                </a:br>
                <a:r>
                  <a:rPr lang="zh-CN" altLang="en-US" sz="2800" dirty="0"/>
                  <a:t> </a:t>
                </a:r>
              </a:p>
            </p:txBody>
          </p:sp>
        </mc:Choice>
        <mc:Fallback xmlns="">
          <p:sp>
            <p:nvSpPr>
              <p:cNvPr id="15364"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569" t="-2519"/>
                </a:stretch>
              </a:blipFill>
            </p:spPr>
            <p:txBody>
              <a:bodyPr/>
              <a:lstStyle/>
              <a:p>
                <a:r>
                  <a:rPr lang="zh-CN" altLang="en-US">
                    <a:noFill/>
                  </a:rPr>
                  <a:t> </a:t>
                </a:r>
              </a:p>
            </p:txBody>
          </p:sp>
        </mc:Fallback>
      </mc:AlternateContent>
      <p:sp>
        <p:nvSpPr>
          <p:cNvPr id="15366" name="Rectangle 6"/>
          <p:cNvSpPr>
            <a:spLocks noChangeArrowheads="1"/>
          </p:cNvSpPr>
          <p:nvPr/>
        </p:nvSpPr>
        <p:spPr bwMode="auto">
          <a:xfrm>
            <a:off x="422910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67" name="Object 5"/>
          <p:cNvGraphicFramePr>
            <a:graphicFrameLocks noChangeAspect="1"/>
          </p:cNvGraphicFramePr>
          <p:nvPr>
            <p:extLst>
              <p:ext uri="{D42A27DB-BD31-4B8C-83A1-F6EECF244321}">
                <p14:modId xmlns:p14="http://schemas.microsoft.com/office/powerpoint/2010/main" val="3396298789"/>
              </p:ext>
            </p:extLst>
          </p:nvPr>
        </p:nvGraphicFramePr>
        <p:xfrm>
          <a:off x="2010692" y="3336528"/>
          <a:ext cx="1974850" cy="1084263"/>
        </p:xfrm>
        <a:graphic>
          <a:graphicData uri="http://schemas.openxmlformats.org/presentationml/2006/ole">
            <mc:AlternateContent xmlns:mc="http://schemas.openxmlformats.org/markup-compatibility/2006">
              <mc:Choice xmlns:v="urn:schemas-microsoft-com:vml" Requires="v">
                <p:oleObj spid="_x0000_s51335" name="Equation" r:id="rId4" imgW="710891" imgH="393529" progId="Equation.DSMT4">
                  <p:embed/>
                </p:oleObj>
              </mc:Choice>
              <mc:Fallback>
                <p:oleObj name="Equation" r:id="rId4" imgW="710891"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692" y="3336528"/>
                        <a:ext cx="19748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8"/>
          <p:cNvSpPr>
            <a:spLocks noChangeArrowheads="1"/>
          </p:cNvSpPr>
          <p:nvPr/>
        </p:nvSpPr>
        <p:spPr bwMode="auto">
          <a:xfrm>
            <a:off x="420528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69" name="Object 7"/>
          <p:cNvGraphicFramePr>
            <a:graphicFrameLocks noChangeAspect="1"/>
          </p:cNvGraphicFramePr>
          <p:nvPr>
            <p:extLst>
              <p:ext uri="{D42A27DB-BD31-4B8C-83A1-F6EECF244321}">
                <p14:modId xmlns:p14="http://schemas.microsoft.com/office/powerpoint/2010/main" val="3163414882"/>
              </p:ext>
            </p:extLst>
          </p:nvPr>
        </p:nvGraphicFramePr>
        <p:xfrm>
          <a:off x="5076155" y="3277791"/>
          <a:ext cx="2016125" cy="1303337"/>
        </p:xfrm>
        <a:graphic>
          <a:graphicData uri="http://schemas.openxmlformats.org/presentationml/2006/ole">
            <mc:AlternateContent xmlns:mc="http://schemas.openxmlformats.org/markup-compatibility/2006">
              <mc:Choice xmlns:v="urn:schemas-microsoft-com:vml" Requires="v">
                <p:oleObj spid="_x0000_s51336" name="Equation" r:id="rId6" imgW="748975" imgH="482391" progId="Equation.DSMT4">
                  <p:embed/>
                </p:oleObj>
              </mc:Choice>
              <mc:Fallback>
                <p:oleObj name="Equation" r:id="rId6" imgW="748975" imgH="4823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155" y="3277791"/>
                        <a:ext cx="2016125"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10"/>
          <p:cNvSpPr>
            <a:spLocks noChangeArrowheads="1"/>
          </p:cNvSpPr>
          <p:nvPr/>
        </p:nvSpPr>
        <p:spPr bwMode="auto">
          <a:xfrm>
            <a:off x="383381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5371" name="Object 9"/>
          <p:cNvGraphicFramePr>
            <a:graphicFrameLocks noChangeAspect="1"/>
          </p:cNvGraphicFramePr>
          <p:nvPr>
            <p:extLst>
              <p:ext uri="{D42A27DB-BD31-4B8C-83A1-F6EECF244321}">
                <p14:modId xmlns:p14="http://schemas.microsoft.com/office/powerpoint/2010/main" val="4078102148"/>
              </p:ext>
            </p:extLst>
          </p:nvPr>
        </p:nvGraphicFramePr>
        <p:xfrm>
          <a:off x="2362200" y="5482108"/>
          <a:ext cx="3505200" cy="611188"/>
        </p:xfrm>
        <a:graphic>
          <a:graphicData uri="http://schemas.openxmlformats.org/presentationml/2006/ole">
            <mc:AlternateContent xmlns:mc="http://schemas.openxmlformats.org/markup-compatibility/2006">
              <mc:Choice xmlns:v="urn:schemas-microsoft-com:vml" Requires="v">
                <p:oleObj spid="_x0000_s51337" r:id="rId8" imgW="1473200" imgH="254000" progId="Equation.DSMT4">
                  <p:embed/>
                </p:oleObj>
              </mc:Choice>
              <mc:Fallback>
                <p:oleObj r:id="rId8" imgW="14732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482108"/>
                        <a:ext cx="35052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348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pPr marL="0" lvl="0" indent="0">
              <a:buNone/>
            </a:pPr>
            <a:r>
              <a:rPr lang="zh-CN" altLang="en-US" sz="2800" b="1" dirty="0">
                <a:solidFill>
                  <a:srgbClr val="FF0000"/>
                </a:solidFill>
              </a:rPr>
              <a:t>（</a:t>
            </a:r>
            <a:r>
              <a:rPr lang="en-US" altLang="zh-CN" sz="2800" b="1" dirty="0">
                <a:solidFill>
                  <a:srgbClr val="FF0000"/>
                </a:solidFill>
              </a:rPr>
              <a:t>2</a:t>
            </a:r>
            <a:r>
              <a:rPr lang="zh-CN" altLang="en-US" sz="2800" b="1" dirty="0">
                <a:solidFill>
                  <a:srgbClr val="FF0000"/>
                </a:solidFill>
              </a:rPr>
              <a:t>）</a:t>
            </a:r>
            <a:r>
              <a:rPr lang="zh-CN" altLang="zh-CN" sz="2800" b="1" dirty="0">
                <a:solidFill>
                  <a:srgbClr val="FF0000"/>
                </a:solidFill>
              </a:rPr>
              <a:t>系统认识阶段</a:t>
            </a:r>
          </a:p>
          <a:p>
            <a:r>
              <a:rPr lang="zh-CN" altLang="zh-CN" sz="2800" b="1" dirty="0">
                <a:solidFill>
                  <a:srgbClr val="FF0000"/>
                </a:solidFill>
              </a:rPr>
              <a:t>首先是系统建模的目标。</a:t>
            </a:r>
            <a:endParaRPr lang="en-US" altLang="zh-CN" sz="2800" b="1" dirty="0">
              <a:solidFill>
                <a:srgbClr val="FF0000"/>
              </a:solidFill>
            </a:endParaRPr>
          </a:p>
          <a:p>
            <a:pPr marL="457200" indent="-457200">
              <a:buFont typeface="+mj-ea"/>
              <a:buAutoNum type="circleNumDbPlain"/>
            </a:pPr>
            <a:r>
              <a:rPr lang="zh-CN" altLang="zh-CN" sz="2800" dirty="0"/>
              <a:t>质量最好、产量最高、能耗最少、成本最低、经济效益最好、进度最快</a:t>
            </a:r>
            <a:r>
              <a:rPr lang="zh-CN" altLang="en-US" sz="2800" dirty="0"/>
              <a:t>？</a:t>
            </a:r>
            <a:endParaRPr lang="en-US" altLang="zh-CN" sz="2800" dirty="0"/>
          </a:p>
          <a:p>
            <a:pPr marL="457200" indent="-457200">
              <a:buFont typeface="+mj-ea"/>
              <a:buAutoNum type="circleNumDbPlain"/>
            </a:pPr>
            <a:r>
              <a:rPr lang="zh-CN" altLang="zh-CN" sz="2800" dirty="0"/>
              <a:t>单目标模型</a:t>
            </a:r>
            <a:r>
              <a:rPr lang="en-US" altLang="zh-CN" sz="2800" dirty="0"/>
              <a:t>or</a:t>
            </a:r>
            <a:r>
              <a:rPr lang="zh-CN" altLang="zh-CN" sz="2800" dirty="0"/>
              <a:t>多目标模型</a:t>
            </a:r>
            <a:r>
              <a:rPr lang="zh-CN" altLang="en-US" sz="2800" dirty="0"/>
              <a:t>？</a:t>
            </a:r>
            <a:endParaRPr lang="en-US" altLang="zh-CN" sz="2800" dirty="0"/>
          </a:p>
          <a:p>
            <a:pPr marL="457200" indent="-457200">
              <a:buFont typeface="+mj-ea"/>
              <a:buAutoNum type="circleNumDbPlain"/>
            </a:pPr>
            <a:r>
              <a:rPr lang="zh-CN" altLang="zh-CN" sz="2800" dirty="0"/>
              <a:t>将目标表述为适合</a:t>
            </a:r>
            <a:r>
              <a:rPr lang="zh-CN" altLang="en-US" sz="2800" dirty="0"/>
              <a:t>于</a:t>
            </a:r>
            <a:r>
              <a:rPr lang="zh-CN" altLang="zh-CN" sz="2800" dirty="0"/>
              <a:t>建模的相应形式，通常表示为模型中目标的最大化或最小化。</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11</a:t>
            </a:fld>
            <a:endParaRPr lang="en-US" altLang="zh-CN"/>
          </a:p>
        </p:txBody>
      </p:sp>
    </p:spTree>
    <p:extLst>
      <p:ext uri="{BB962C8B-B14F-4D97-AF65-F5344CB8AC3E}">
        <p14:creationId xmlns:p14="http://schemas.microsoft.com/office/powerpoint/2010/main" val="202723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D09D895-4021-4621-A33B-54328217876D}" type="slidenum">
              <a:rPr kumimoji="0" lang="en-US" altLang="zh-CN" sz="1400" smtClean="0"/>
              <a:pPr eaLnBrk="1" hangingPunct="1">
                <a:spcBef>
                  <a:spcPct val="0"/>
                </a:spcBef>
                <a:buClrTx/>
                <a:buSzTx/>
                <a:buFontTx/>
                <a:buNone/>
              </a:pPr>
              <a:t>110</a:t>
            </a:fld>
            <a:endParaRPr kumimoji="0" lang="en-US" altLang="zh-CN" sz="1400"/>
          </a:p>
        </p:txBody>
      </p:sp>
      <p:sp>
        <p:nvSpPr>
          <p:cNvPr id="16387" name="Rectangle 2"/>
          <p:cNvSpPr>
            <a:spLocks noGrp="1" noChangeArrowheads="1"/>
          </p:cNvSpPr>
          <p:nvPr>
            <p:ph type="title"/>
          </p:nvPr>
        </p:nvSpPr>
        <p:spPr/>
        <p:txBody>
          <a:bodyPr/>
          <a:lstStyle/>
          <a:p>
            <a:pPr eaLnBrk="1" hangingPunct="1"/>
            <a:r>
              <a:rPr lang="en-US" altLang="zh-CN">
                <a:latin typeface="Times New Roman" pitchFamily="18" charset="0"/>
                <a:cs typeface="Times New Roman" pitchFamily="18" charset="0"/>
              </a:rPr>
              <a:t> 3  </a:t>
            </a:r>
            <a:r>
              <a:rPr lang="zh-CN" altLang="en-US">
                <a:latin typeface="Times New Roman" pitchFamily="18" charset="0"/>
              </a:rPr>
              <a:t>对模型的有效性进行检验</a:t>
            </a:r>
            <a:endParaRPr lang="zh-CN" altLang="en-US"/>
          </a:p>
        </p:txBody>
      </p:sp>
      <p:sp>
        <p:nvSpPr>
          <p:cNvPr id="16388" name="Rectangle 3"/>
          <p:cNvSpPr>
            <a:spLocks noGrp="1" noChangeArrowheads="1"/>
          </p:cNvSpPr>
          <p:nvPr>
            <p:ph type="body" idx="1"/>
          </p:nvPr>
        </p:nvSpPr>
        <p:spPr>
          <a:xfrm>
            <a:off x="609600" y="1981200"/>
            <a:ext cx="8077200" cy="4114800"/>
          </a:xfrm>
        </p:spPr>
        <p:txBody>
          <a:bodyPr/>
          <a:lstStyle/>
          <a:p>
            <a:pPr algn="just" eaLnBrk="1" hangingPunct="1">
              <a:buFont typeface="Wingdings" pitchFamily="2" charset="2"/>
              <a:buNone/>
            </a:pPr>
            <a:r>
              <a:rPr lang="en-US" altLang="zh-CN" sz="2800" dirty="0">
                <a:latin typeface="Times New Roman" pitchFamily="18" charset="0"/>
                <a:cs typeface="Times New Roman" pitchFamily="18" charset="0"/>
              </a:rPr>
              <a:t> </a:t>
            </a:r>
            <a:r>
              <a:rPr lang="zh-CN" altLang="en-US" sz="2800" dirty="0">
                <a:latin typeface="Times New Roman" pitchFamily="18" charset="0"/>
              </a:rPr>
              <a:t>对时间序列拟合了趋势模型，如果用线性趋势模型                                预测扬州市</a:t>
            </a:r>
            <a:r>
              <a:rPr lang="en-US" altLang="zh-CN" sz="2800" dirty="0"/>
              <a:t>2000</a:t>
            </a:r>
            <a:r>
              <a:rPr lang="zh-CN" altLang="en-US" sz="2800" dirty="0">
                <a:latin typeface="Times New Roman" pitchFamily="18" charset="0"/>
              </a:rPr>
              <a:t>年的农业总产值，这一预测是否有效，还需要进行有效性检验。这里用的是</a:t>
            </a:r>
            <a:r>
              <a:rPr lang="zh-CN" altLang="en-US" sz="2800" b="1" dirty="0">
                <a:solidFill>
                  <a:srgbClr val="FF0000"/>
                </a:solidFill>
                <a:latin typeface="Times New Roman" pitchFamily="18" charset="0"/>
              </a:rPr>
              <a:t>时间序列自相关的分析</a:t>
            </a:r>
            <a:r>
              <a:rPr lang="zh-CN" altLang="en-US" sz="2800" dirty="0">
                <a:latin typeface="Times New Roman" pitchFamily="18" charset="0"/>
              </a:rPr>
              <a:t>，即通过计算误差项的自相关系数来判断误差是否属于随机误差。</a:t>
            </a:r>
            <a:endParaRPr lang="zh-CN" altLang="en-US" sz="2800" dirty="0"/>
          </a:p>
          <a:p>
            <a:pPr eaLnBrk="1" hangingPunct="1"/>
            <a:r>
              <a:rPr lang="zh-CN" altLang="en-US" sz="2800" dirty="0">
                <a:latin typeface="宋体" pitchFamily="2" charset="-122"/>
              </a:rPr>
              <a:t>线性预测模型所对应的误差项时间序列共</a:t>
            </a:r>
            <a:r>
              <a:rPr lang="en-US" altLang="zh-CN" sz="2800" dirty="0"/>
              <a:t>9</a:t>
            </a:r>
            <a:r>
              <a:rPr lang="zh-CN" altLang="en-US" sz="2800" dirty="0">
                <a:latin typeface="宋体" pitchFamily="2" charset="-122"/>
              </a:rPr>
              <a:t>项数据，即</a:t>
            </a:r>
            <a:r>
              <a:rPr lang="en-US" altLang="zh-CN" sz="2800" dirty="0"/>
              <a:t>n=9</a:t>
            </a:r>
            <a:r>
              <a:rPr lang="zh-CN" altLang="en-US" sz="2800" dirty="0">
                <a:latin typeface="宋体" pitchFamily="2" charset="-122"/>
              </a:rPr>
              <a:t>。自相关系数公式：</a:t>
            </a:r>
            <a:endParaRPr lang="zh-CN" altLang="en-US" sz="2800" dirty="0"/>
          </a:p>
        </p:txBody>
      </p:sp>
      <p:graphicFrame>
        <p:nvGraphicFramePr>
          <p:cNvPr id="16390" name="Object 4"/>
          <p:cNvGraphicFramePr>
            <a:graphicFrameLocks noChangeAspect="1"/>
          </p:cNvGraphicFramePr>
          <p:nvPr>
            <p:extLst>
              <p:ext uri="{D42A27DB-BD31-4B8C-83A1-F6EECF244321}">
                <p14:modId xmlns:p14="http://schemas.microsoft.com/office/powerpoint/2010/main" val="753652417"/>
              </p:ext>
            </p:extLst>
          </p:nvPr>
        </p:nvGraphicFramePr>
        <p:xfrm>
          <a:off x="1403648" y="2438400"/>
          <a:ext cx="2895600" cy="503238"/>
        </p:xfrm>
        <a:graphic>
          <a:graphicData uri="http://schemas.openxmlformats.org/presentationml/2006/ole">
            <mc:AlternateContent xmlns:mc="http://schemas.openxmlformats.org/markup-compatibility/2006">
              <mc:Choice xmlns:v="urn:schemas-microsoft-com:vml" Requires="v">
                <p:oleObj spid="_x0000_s52269" r:id="rId3" imgW="1473200" imgH="254000" progId="Equation.DSMT4">
                  <p:embed/>
                </p:oleObj>
              </mc:Choice>
              <mc:Fallback>
                <p:oleObj r:id="rId3" imgW="14732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38400"/>
                        <a:ext cx="2895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113224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C6375C1-8224-462B-9756-52A04CD2AB29}" type="slidenum">
              <a:rPr kumimoji="0" lang="en-US" altLang="zh-CN" sz="1400" smtClean="0"/>
              <a:pPr eaLnBrk="1" hangingPunct="1">
                <a:spcBef>
                  <a:spcPct val="0"/>
                </a:spcBef>
                <a:buClrTx/>
                <a:buSzTx/>
                <a:buFontTx/>
                <a:buNone/>
              </a:pPr>
              <a:t>111</a:t>
            </a:fld>
            <a:endParaRPr kumimoji="0"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3"/>
          <p:cNvSpPr>
            <a:spLocks noGrp="1" noChangeArrowheads="1"/>
          </p:cNvSpPr>
          <p:nvPr>
            <p:ph type="body" idx="1"/>
          </p:nvPr>
        </p:nvSpPr>
        <p:spPr>
          <a:xfrm>
            <a:off x="152400" y="1600200"/>
            <a:ext cx="8077200" cy="4114800"/>
          </a:xfrm>
        </p:spPr>
        <p:txBody>
          <a:bodyPr/>
          <a:lstStyle/>
          <a:p>
            <a:pPr eaLnBrk="1" hangingPunct="1"/>
            <a:endParaRPr lang="en-US" altLang="zh-CN"/>
          </a:p>
          <a:p>
            <a:pPr eaLnBrk="1" hangingPunct="1"/>
            <a:endParaRPr lang="en-US" altLang="zh-CN"/>
          </a:p>
        </p:txBody>
      </p:sp>
      <p:graphicFrame>
        <p:nvGraphicFramePr>
          <p:cNvPr id="17413" name="Object 4"/>
          <p:cNvGraphicFramePr>
            <a:graphicFrameLocks noChangeAspect="1"/>
          </p:cNvGraphicFramePr>
          <p:nvPr>
            <p:extLst>
              <p:ext uri="{D42A27DB-BD31-4B8C-83A1-F6EECF244321}">
                <p14:modId xmlns:p14="http://schemas.microsoft.com/office/powerpoint/2010/main" val="1581386670"/>
              </p:ext>
            </p:extLst>
          </p:nvPr>
        </p:nvGraphicFramePr>
        <p:xfrm>
          <a:off x="1219200" y="1916113"/>
          <a:ext cx="6448425" cy="3179762"/>
        </p:xfrm>
        <a:graphic>
          <a:graphicData uri="http://schemas.openxmlformats.org/presentationml/2006/ole">
            <mc:AlternateContent xmlns:mc="http://schemas.openxmlformats.org/markup-compatibility/2006">
              <mc:Choice xmlns:v="urn:schemas-microsoft-com:vml" Requires="v">
                <p:oleObj spid="_x0000_s53293" name="Equation" r:id="rId3" imgW="2374560" imgH="1168200" progId="Equation.DSMT4">
                  <p:embed/>
                </p:oleObj>
              </mc:Choice>
              <mc:Fallback>
                <p:oleObj name="Equation" r:id="rId3" imgW="2374560" imgH="1168200" progId="Equation.DSMT4">
                  <p:embed/>
                  <p:pic>
                    <p:nvPicPr>
                      <p:cNvPr id="0" name=""/>
                      <p:cNvPicPr>
                        <a:picLocks noChangeAspect="1" noChangeArrowheads="1"/>
                      </p:cNvPicPr>
                      <p:nvPr/>
                    </p:nvPicPr>
                    <p:blipFill>
                      <a:blip r:embed="rId4"/>
                      <a:srcRect/>
                      <a:stretch>
                        <a:fillRect/>
                      </a:stretch>
                    </p:blipFill>
                    <p:spPr bwMode="auto">
                      <a:xfrm>
                        <a:off x="1219200" y="1916113"/>
                        <a:ext cx="6448425" cy="31797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2130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84" name="Group 84"/>
          <p:cNvGraphicFramePr>
            <a:graphicFrameLocks noGrp="1"/>
          </p:cNvGraphicFramePr>
          <p:nvPr/>
        </p:nvGraphicFramePr>
        <p:xfrm>
          <a:off x="685800" y="1298575"/>
          <a:ext cx="7696200" cy="5184771"/>
        </p:xfrm>
        <a:graphic>
          <a:graphicData uri="http://schemas.openxmlformats.org/drawingml/2006/table">
            <a:tbl>
              <a:tblPr/>
              <a:tblGrid>
                <a:gridCol w="1433513">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gridCol w="1433513">
                  <a:extLst>
                    <a:ext uri="{9D8B030D-6E8A-4147-A177-3AD203B41FA5}">
                      <a16:colId xmlns:a16="http://schemas.microsoft.com/office/drawing/2014/main" val="20002"/>
                    </a:ext>
                  </a:extLst>
                </a:gridCol>
                <a:gridCol w="1433512">
                  <a:extLst>
                    <a:ext uri="{9D8B030D-6E8A-4147-A177-3AD203B41FA5}">
                      <a16:colId xmlns:a16="http://schemas.microsoft.com/office/drawing/2014/main" val="20003"/>
                    </a:ext>
                  </a:extLst>
                </a:gridCol>
                <a:gridCol w="1962150">
                  <a:extLst>
                    <a:ext uri="{9D8B030D-6E8A-4147-A177-3AD203B41FA5}">
                      <a16:colId xmlns:a16="http://schemas.microsoft.com/office/drawing/2014/main" val="20004"/>
                    </a:ext>
                  </a:extLst>
                </a:gridCol>
              </a:tblGrid>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年份</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1992</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1993</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64">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1994</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13995</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1995</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8093</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1996</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7139</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1997</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10838</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1998</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9944</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25595</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22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1999</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16833</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9944</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6112</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25683</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8502" name="Object 74"/>
          <p:cNvGraphicFramePr>
            <a:graphicFrameLocks noChangeAspect="1"/>
          </p:cNvGraphicFramePr>
          <p:nvPr/>
        </p:nvGraphicFramePr>
        <p:xfrm>
          <a:off x="2268538" y="1295400"/>
          <a:ext cx="474662" cy="609600"/>
        </p:xfrm>
        <a:graphic>
          <a:graphicData uri="http://schemas.openxmlformats.org/presentationml/2006/ole">
            <mc:AlternateContent xmlns:mc="http://schemas.openxmlformats.org/markup-compatibility/2006">
              <mc:Choice xmlns:v="urn:schemas-microsoft-com:vml" Requires="v">
                <p:oleObj spid="_x0000_s54438" name="Equation" r:id="rId3" imgW="177646" imgH="228402" progId="Equation.DSMT4">
                  <p:embed/>
                </p:oleObj>
              </mc:Choice>
              <mc:Fallback>
                <p:oleObj name="Equation" r:id="rId3" imgW="177646" imgH="2284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295400"/>
                        <a:ext cx="4746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3" name="Object 76"/>
          <p:cNvGraphicFramePr>
            <a:graphicFrameLocks noChangeAspect="1"/>
          </p:cNvGraphicFramePr>
          <p:nvPr/>
        </p:nvGraphicFramePr>
        <p:xfrm>
          <a:off x="3589338" y="1219200"/>
          <a:ext cx="611187" cy="609600"/>
        </p:xfrm>
        <a:graphic>
          <a:graphicData uri="http://schemas.openxmlformats.org/presentationml/2006/ole">
            <mc:AlternateContent xmlns:mc="http://schemas.openxmlformats.org/markup-compatibility/2006">
              <mc:Choice xmlns:v="urn:schemas-microsoft-com:vml" Requires="v">
                <p:oleObj spid="_x0000_s54439" name="Equation" r:id="rId5" imgW="228600" imgH="228600" progId="Equation.DSMT4">
                  <p:embed/>
                </p:oleObj>
              </mc:Choice>
              <mc:Fallback>
                <p:oleObj name="Equation" r:id="rId5" imgW="2286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338" y="1219200"/>
                        <a:ext cx="611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4" name="Object 77"/>
          <p:cNvGraphicFramePr>
            <a:graphicFrameLocks noChangeAspect="1"/>
          </p:cNvGraphicFramePr>
          <p:nvPr/>
        </p:nvGraphicFramePr>
        <p:xfrm>
          <a:off x="4945063" y="1295400"/>
          <a:ext cx="644525" cy="609600"/>
        </p:xfrm>
        <a:graphic>
          <a:graphicData uri="http://schemas.openxmlformats.org/presentationml/2006/ole">
            <mc:AlternateContent xmlns:mc="http://schemas.openxmlformats.org/markup-compatibility/2006">
              <mc:Choice xmlns:v="urn:schemas-microsoft-com:vml" Requires="v">
                <p:oleObj spid="_x0000_s54440" name="Equation" r:id="rId7" imgW="241300" imgH="228600" progId="Equation.DSMT4">
                  <p:embed/>
                </p:oleObj>
              </mc:Choice>
              <mc:Fallback>
                <p:oleObj name="Equation" r:id="rId7" imgW="241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063" y="1295400"/>
                        <a:ext cx="6445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5" name="Object 78"/>
          <p:cNvGraphicFramePr>
            <a:graphicFrameLocks noChangeAspect="1"/>
          </p:cNvGraphicFramePr>
          <p:nvPr/>
        </p:nvGraphicFramePr>
        <p:xfrm>
          <a:off x="6824663" y="1295400"/>
          <a:ext cx="642937" cy="609600"/>
        </p:xfrm>
        <a:graphic>
          <a:graphicData uri="http://schemas.openxmlformats.org/presentationml/2006/ole">
            <mc:AlternateContent xmlns:mc="http://schemas.openxmlformats.org/markup-compatibility/2006">
              <mc:Choice xmlns:v="urn:schemas-microsoft-com:vml" Requires="v">
                <p:oleObj spid="_x0000_s54441" name="Equation" r:id="rId9" imgW="241300" imgH="228600" progId="Equation.DSMT4">
                  <p:embed/>
                </p:oleObj>
              </mc:Choice>
              <mc:Fallback>
                <p:oleObj name="Equation" r:id="rId9" imgW="2413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4663" y="1295400"/>
                        <a:ext cx="6429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06" name="Text Box 81"/>
          <p:cNvSpPr txBox="1">
            <a:spLocks noChangeArrowheads="1"/>
          </p:cNvSpPr>
          <p:nvPr/>
        </p:nvSpPr>
        <p:spPr bwMode="auto">
          <a:xfrm>
            <a:off x="1295400" y="4572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a:t>表</a:t>
            </a:r>
            <a:r>
              <a:rPr lang="en-US" altLang="zh-CN" sz="2800"/>
              <a:t>2.12  </a:t>
            </a:r>
            <a:r>
              <a:rPr lang="zh-CN" altLang="en-US" sz="2800"/>
              <a:t>误差项时间序列及各期滞后序列</a:t>
            </a:r>
          </a:p>
        </p:txBody>
      </p:sp>
    </p:spTree>
    <p:extLst>
      <p:ext uri="{BB962C8B-B14F-4D97-AF65-F5344CB8AC3E}">
        <p14:creationId xmlns:p14="http://schemas.microsoft.com/office/powerpoint/2010/main" val="30906850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19460" name="Rectangle 3"/>
              <p:cNvSpPr>
                <a:spLocks noGrp="1" noChangeArrowheads="1"/>
              </p:cNvSpPr>
              <p:nvPr>
                <p:ph idx="1"/>
              </p:nvPr>
            </p:nvSpPr>
            <p:spPr>
              <a:xfrm>
                <a:off x="971600" y="1844824"/>
                <a:ext cx="7772400" cy="4114800"/>
              </a:xfrm>
            </p:spPr>
            <p:txBody>
              <a:bodyPr/>
              <a:lstStyle/>
              <a:p>
                <a:pPr algn="just" eaLnBrk="1" hangingPunct="1">
                  <a:lnSpc>
                    <a:spcPct val="120000"/>
                  </a:lnSpc>
                </a:pPr>
                <a:r>
                  <a:rPr lang="zh-CN" altLang="en-US" sz="2800" dirty="0">
                    <a:latin typeface="Times New Roman" pitchFamily="18" charset="0"/>
                  </a:rPr>
                  <a:t>根据公式计算得到：</a:t>
                </a:r>
                <a:endParaRPr lang="en-US" altLang="zh-CN" sz="2800" dirty="0">
                  <a:latin typeface="Times New Roman" pitchFamily="18" charset="0"/>
                </a:endParaRPr>
              </a:p>
              <a:p>
                <a:pPr marL="0" indent="0" algn="just" eaLnBrk="1" hangingPunct="1">
                  <a:lnSpc>
                    <a:spcPct val="120000"/>
                  </a:lnSpc>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1</m:t>
                          </m:r>
                        </m:sub>
                      </m:sSub>
                      <m:r>
                        <a:rPr lang="en-US" altLang="zh-CN" sz="2800" b="0" i="1" smtClean="0">
                          <a:latin typeface="Cambria Math"/>
                        </a:rPr>
                        <m:t>=0.1969, </m:t>
                      </m:r>
                      <m:sSub>
                        <m:sSubPr>
                          <m:ctrlPr>
                            <a:rPr lang="en-US" altLang="zh-CN" sz="2800" b="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2</m:t>
                          </m:r>
                        </m:sub>
                      </m:sSub>
                      <m:r>
                        <a:rPr lang="en-US" altLang="zh-CN" sz="2800" b="0" i="1" smtClean="0">
                          <a:latin typeface="Cambria Math"/>
                        </a:rPr>
                        <m:t>=−0.5743, </m:t>
                      </m:r>
                      <m:sSub>
                        <m:sSubPr>
                          <m:ctrlPr>
                            <a:rPr lang="en-US" altLang="zh-CN" sz="2800" b="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3</m:t>
                          </m:r>
                        </m:sub>
                      </m:sSub>
                      <m:r>
                        <a:rPr lang="en-US" altLang="zh-CN" sz="2800" b="0" i="1" smtClean="0">
                          <a:latin typeface="Cambria Math"/>
                        </a:rPr>
                        <m:t>=−0.2978</m:t>
                      </m:r>
                      <m:r>
                        <a:rPr lang="zh-CN" altLang="en-US" sz="2800" b="0" i="1" smtClean="0">
                          <a:latin typeface="Cambria Math"/>
                        </a:rPr>
                        <m:t>。</m:t>
                      </m:r>
                    </m:oMath>
                  </m:oMathPara>
                </a14:m>
                <a:endParaRPr lang="zh-CN" altLang="en-US" sz="2800" dirty="0">
                  <a:latin typeface="Times New Roman" pitchFamily="18" charset="0"/>
                </a:endParaRPr>
              </a:p>
              <a:p>
                <a:pPr algn="just" eaLnBrk="1" hangingPunct="1">
                  <a:lnSpc>
                    <a:spcPct val="120000"/>
                  </a:lnSpc>
                </a:pPr>
                <a:r>
                  <a:rPr lang="zh-CN" altLang="en-US" sz="2800" dirty="0">
                    <a:latin typeface="Times New Roman" pitchFamily="18" charset="0"/>
                  </a:rPr>
                  <a:t>置信度为</a:t>
                </a:r>
                <a:r>
                  <a:rPr lang="en-US" altLang="zh-CN" sz="2800" dirty="0"/>
                  <a:t>95%</a:t>
                </a:r>
                <a:r>
                  <a:rPr lang="zh-CN" altLang="en-US" sz="2800" dirty="0">
                    <a:latin typeface="Times New Roman" pitchFamily="18" charset="0"/>
                  </a:rPr>
                  <a:t>的置信区间为［－</a:t>
                </a:r>
                <a:r>
                  <a:rPr lang="en-US" altLang="zh-CN" sz="2800" dirty="0"/>
                  <a:t>0.66</a:t>
                </a:r>
                <a:r>
                  <a:rPr lang="zh-CN" altLang="en-US" sz="2800" dirty="0">
                    <a:latin typeface="Times New Roman" pitchFamily="18" charset="0"/>
                  </a:rPr>
                  <a:t>，</a:t>
                </a:r>
                <a:r>
                  <a:rPr lang="en-US" altLang="zh-CN" sz="2800" dirty="0"/>
                  <a:t>0.66</a:t>
                </a:r>
                <a:r>
                  <a:rPr lang="zh-CN" altLang="en-US" sz="2800" dirty="0">
                    <a:latin typeface="Times New Roman" pitchFamily="18" charset="0"/>
                  </a:rPr>
                  <a:t>］，计算得到的误差项的自相关系数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𝑟</m:t>
                        </m:r>
                      </m:e>
                      <m:sub>
                        <m:r>
                          <a:rPr lang="en-US" altLang="zh-CN" sz="2800" b="0" i="1" smtClean="0">
                            <a:latin typeface="Cambria Math"/>
                          </a:rPr>
                          <m:t>1</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𝑟</m:t>
                        </m:r>
                      </m:e>
                      <m:sub>
                        <m:r>
                          <a:rPr lang="en-US" altLang="zh-CN" sz="2800" b="0" i="1" smtClean="0">
                            <a:latin typeface="Cambria Math"/>
                          </a:rPr>
                          <m:t>2</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𝑟</m:t>
                        </m:r>
                      </m:e>
                      <m:sub>
                        <m:r>
                          <a:rPr lang="en-US" altLang="zh-CN" sz="2800" b="0" i="1" smtClean="0">
                            <a:latin typeface="Cambria Math"/>
                          </a:rPr>
                          <m:t>3</m:t>
                        </m:r>
                      </m:sub>
                    </m:sSub>
                  </m:oMath>
                </a14:m>
                <a:r>
                  <a:rPr lang="zh-CN" altLang="en-US" sz="2800" dirty="0">
                    <a:latin typeface="Times New Roman" pitchFamily="18" charset="0"/>
                  </a:rPr>
                  <a:t>都落在这个区间内，则有</a:t>
                </a:r>
                <a:r>
                  <a:rPr lang="en-US" altLang="zh-CN" sz="2800" dirty="0"/>
                  <a:t>95%</a:t>
                </a:r>
                <a:r>
                  <a:rPr lang="zh-CN" altLang="en-US" sz="2800" dirty="0">
                    <a:latin typeface="Times New Roman" pitchFamily="18" charset="0"/>
                  </a:rPr>
                  <a:t>的把握认为所有的自相关系数与零没有显著性差异，因此判断误差是随机误差，则线性趋势模型用于预测是有效的。</a:t>
                </a:r>
                <a:endParaRPr lang="zh-CN" altLang="en-US" sz="28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971600" y="1844824"/>
                <a:ext cx="7772400" cy="4114800"/>
              </a:xfrm>
              <a:blipFill rotWithShape="1">
                <a:blip r:embed="rId2"/>
                <a:stretch>
                  <a:fillRect l="-314" t="-1037" r="-6275" b="-6370"/>
                </a:stretch>
              </a:blipFill>
            </p:spPr>
            <p:txBody>
              <a:bodyPr/>
              <a:lstStyle/>
              <a:p>
                <a:r>
                  <a:rPr lang="zh-CN" altLang="en-US">
                    <a:noFill/>
                  </a:rPr>
                  <a:t> </a:t>
                </a:r>
              </a:p>
            </p:txBody>
          </p:sp>
        </mc:Fallback>
      </mc:AlternateContent>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33202BC4-CA05-4447-8E58-166EC325CCD3}" type="slidenum">
              <a:rPr kumimoji="0" lang="en-US" altLang="zh-CN" sz="1400" smtClean="0"/>
              <a:pPr eaLnBrk="1" hangingPunct="1">
                <a:spcBef>
                  <a:spcPct val="0"/>
                </a:spcBef>
                <a:buClrTx/>
                <a:buSzTx/>
                <a:buFontTx/>
                <a:buNone/>
              </a:pPr>
              <a:t>113</a:t>
            </a:fld>
            <a:endParaRPr kumimoji="0" lang="en-US" altLang="zh-CN" sz="1400"/>
          </a:p>
        </p:txBody>
      </p:sp>
      <p:sp>
        <p:nvSpPr>
          <p:cNvPr id="19461" name="Rectangle 4"/>
          <p:cNvSpPr>
            <a:spLocks noChangeArrowheads="1"/>
          </p:cNvSpPr>
          <p:nvPr/>
        </p:nvSpPr>
        <p:spPr bwMode="auto">
          <a:xfrm>
            <a:off x="3729038" y="2306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9463" name="Rectangle 7"/>
          <p:cNvSpPr>
            <a:spLocks noChangeArrowheads="1"/>
          </p:cNvSpPr>
          <p:nvPr/>
        </p:nvSpPr>
        <p:spPr bwMode="auto">
          <a:xfrm>
            <a:off x="4157663" y="244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19465" name="Rectangle 9"/>
          <p:cNvSpPr>
            <a:spLocks noChangeArrowheads="1"/>
          </p:cNvSpPr>
          <p:nvPr/>
        </p:nvSpPr>
        <p:spPr bwMode="auto">
          <a:xfrm>
            <a:off x="4157663" y="2439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1131311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10635EA-FFC7-408C-91B2-20B03992EE63}" type="slidenum">
              <a:rPr kumimoji="0" lang="en-US" altLang="zh-CN" sz="1400" smtClean="0"/>
              <a:pPr eaLnBrk="1" hangingPunct="1">
                <a:spcBef>
                  <a:spcPct val="0"/>
                </a:spcBef>
                <a:buClrTx/>
                <a:buSzTx/>
                <a:buFontTx/>
                <a:buNone/>
              </a:pPr>
              <a:t>114</a:t>
            </a:fld>
            <a:endParaRPr kumimoji="0" lang="en-US" altLang="zh-CN" sz="1400"/>
          </a:p>
        </p:txBody>
      </p:sp>
      <p:sp>
        <p:nvSpPr>
          <p:cNvPr id="20483" name="Rectangle 2"/>
          <p:cNvSpPr>
            <a:spLocks noGrp="1" noChangeArrowheads="1"/>
          </p:cNvSpPr>
          <p:nvPr>
            <p:ph type="title"/>
          </p:nvPr>
        </p:nvSpPr>
        <p:spPr/>
        <p:txBody>
          <a:bodyPr/>
          <a:lstStyle/>
          <a:p>
            <a:pPr eaLnBrk="1" hangingPunct="1"/>
            <a:endParaRPr lang="zh-CN" altLang="zh-CN"/>
          </a:p>
        </p:txBody>
      </p:sp>
      <p:sp>
        <p:nvSpPr>
          <p:cNvPr id="20484" name="Rectangle 3"/>
          <p:cNvSpPr>
            <a:spLocks noGrp="1" noChangeArrowheads="1"/>
          </p:cNvSpPr>
          <p:nvPr>
            <p:ph type="body" idx="1"/>
          </p:nvPr>
        </p:nvSpPr>
        <p:spPr/>
        <p:txBody>
          <a:bodyPr/>
          <a:lstStyle/>
          <a:p>
            <a:pPr eaLnBrk="1" hangingPunct="1"/>
            <a:r>
              <a:rPr lang="zh-CN" altLang="en-US">
                <a:latin typeface="Times New Roman" pitchFamily="18" charset="0"/>
              </a:rPr>
              <a:t>根据模型，得到扬州市</a:t>
            </a:r>
            <a:r>
              <a:rPr lang="en-US" altLang="zh-CN"/>
              <a:t>2000</a:t>
            </a:r>
            <a:r>
              <a:rPr lang="zh-CN" altLang="en-US">
                <a:latin typeface="Times New Roman" pitchFamily="18" charset="0"/>
              </a:rPr>
              <a:t>年农业总产值的预测值为</a:t>
            </a:r>
            <a:r>
              <a:rPr lang="en-US" altLang="zh-CN"/>
              <a:t>779 665</a:t>
            </a:r>
            <a:r>
              <a:rPr lang="zh-CN" altLang="en-US">
                <a:latin typeface="Times New Roman" pitchFamily="18" charset="0"/>
              </a:rPr>
              <a:t>万元，实际值为</a:t>
            </a:r>
            <a:r>
              <a:rPr lang="en-US" altLang="zh-CN"/>
              <a:t>761 776</a:t>
            </a:r>
            <a:r>
              <a:rPr lang="zh-CN" altLang="en-US">
                <a:latin typeface="Times New Roman" pitchFamily="18" charset="0"/>
              </a:rPr>
              <a:t>万元，预测误差为</a:t>
            </a:r>
            <a:r>
              <a:rPr lang="en-US" altLang="zh-CN"/>
              <a:t>2.35%</a:t>
            </a:r>
            <a:r>
              <a:rPr lang="zh-CN" altLang="en-US">
                <a:latin typeface="Times New Roman" pitchFamily="18" charset="0"/>
              </a:rPr>
              <a:t>。</a:t>
            </a:r>
          </a:p>
        </p:txBody>
      </p:sp>
    </p:spTree>
    <p:extLst>
      <p:ext uri="{BB962C8B-B14F-4D97-AF65-F5344CB8AC3E}">
        <p14:creationId xmlns:p14="http://schemas.microsoft.com/office/powerpoint/2010/main" val="994297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CDFD579-B8D0-4198-A074-E5AC4A33C15D}" type="slidenum">
              <a:rPr kumimoji="0" lang="en-US" altLang="zh-CN" sz="1400" smtClean="0"/>
              <a:pPr eaLnBrk="1" hangingPunct="1">
                <a:spcBef>
                  <a:spcPct val="0"/>
                </a:spcBef>
                <a:buClrTx/>
                <a:buSzTx/>
                <a:buFontTx/>
                <a:buNone/>
              </a:pPr>
              <a:t>115</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a:xfrm>
            <a:off x="971600" y="2017713"/>
            <a:ext cx="7772400" cy="4114800"/>
          </a:xfrm>
        </p:spPr>
        <p:txBody>
          <a:bodyPr/>
          <a:lstStyle/>
          <a:p>
            <a:pPr algn="just" eaLnBrk="1" hangingPunct="1">
              <a:lnSpc>
                <a:spcPct val="90000"/>
              </a:lnSpc>
            </a:pPr>
            <a:r>
              <a:rPr lang="zh-CN" altLang="en-US" sz="2800" dirty="0">
                <a:latin typeface="Times New Roman" pitchFamily="18" charset="0"/>
              </a:rPr>
              <a:t>不同的预测对象具有不同的特点，而不同的预测方法也有各自的优点和缺点。</a:t>
            </a:r>
          </a:p>
          <a:p>
            <a:pPr algn="just" eaLnBrk="1" hangingPunct="1">
              <a:lnSpc>
                <a:spcPct val="90000"/>
              </a:lnSpc>
            </a:pPr>
            <a:r>
              <a:rPr lang="zh-CN" altLang="en-US" sz="2800" dirty="0">
                <a:latin typeface="Times New Roman" pitchFamily="18" charset="0"/>
              </a:rPr>
              <a:t>预测的关键就是为预测对象寻找合适的预测方法，使得预测结果具有更高的可靠性和精确度。一般认为预测精度是指预测模型拟合好坏的程度，即由预测模型所产生的模拟值与历史实际值拟合程度的优劣。</a:t>
            </a:r>
          </a:p>
          <a:p>
            <a:pPr algn="just" eaLnBrk="1" hangingPunct="1">
              <a:lnSpc>
                <a:spcPct val="90000"/>
              </a:lnSpc>
            </a:pPr>
            <a:r>
              <a:rPr lang="zh-CN" altLang="en-US" sz="2800" dirty="0">
                <a:latin typeface="Times New Roman" pitchFamily="18" charset="0"/>
              </a:rPr>
              <a:t>从计算结果分析，对农业总产值时间序列进行分段处理，拟合模型，拟合效果较好，精度较高，说明简单模型也能达到较高的精度。</a:t>
            </a:r>
            <a:endParaRPr lang="zh-CN" altLang="en-US" sz="2800" dirty="0"/>
          </a:p>
        </p:txBody>
      </p:sp>
    </p:spTree>
    <p:extLst>
      <p:ext uri="{BB962C8B-B14F-4D97-AF65-F5344CB8AC3E}">
        <p14:creationId xmlns:p14="http://schemas.microsoft.com/office/powerpoint/2010/main" val="251843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2AE9E21-B173-4D8F-B6C0-93A80E30F0C5}" type="slidenum">
              <a:rPr kumimoji="0" lang="en-US" altLang="zh-CN" sz="1400" smtClean="0"/>
              <a:pPr eaLnBrk="1" hangingPunct="1">
                <a:spcBef>
                  <a:spcPct val="0"/>
                </a:spcBef>
                <a:buClrTx/>
                <a:buSzTx/>
                <a:buFontTx/>
                <a:buNone/>
              </a:pPr>
              <a:t>116</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p:txBody>
          <a:bodyPr/>
          <a:lstStyle/>
          <a:p>
            <a:pPr algn="just" eaLnBrk="1" hangingPunct="1">
              <a:lnSpc>
                <a:spcPct val="90000"/>
              </a:lnSpc>
            </a:pPr>
            <a:r>
              <a:rPr lang="zh-CN" altLang="en-US" sz="2800" dirty="0">
                <a:latin typeface="Times New Roman" pitchFamily="18" charset="0"/>
              </a:rPr>
              <a:t>在一些情况下，有些复杂的预测模型，如</a:t>
            </a:r>
            <a:r>
              <a:rPr lang="en-US" altLang="zh-CN" sz="2800" dirty="0"/>
              <a:t>B-J</a:t>
            </a:r>
            <a:r>
              <a:rPr lang="zh-CN" altLang="en-US" sz="2800" dirty="0">
                <a:latin typeface="Times New Roman" pitchFamily="18" charset="0"/>
              </a:rPr>
              <a:t>方法的</a:t>
            </a:r>
            <a:r>
              <a:rPr lang="en-US" altLang="zh-CN" sz="2800" dirty="0"/>
              <a:t>ARMA</a:t>
            </a:r>
            <a:r>
              <a:rPr lang="zh-CN" altLang="en-US" sz="2800" dirty="0">
                <a:latin typeface="Times New Roman" pitchFamily="18" charset="0"/>
              </a:rPr>
              <a:t>模型其预测精度高于简单模型。但</a:t>
            </a:r>
            <a:r>
              <a:rPr lang="en-US" altLang="zh-CN" sz="2800" dirty="0"/>
              <a:t>B-J</a:t>
            </a:r>
            <a:r>
              <a:rPr lang="zh-CN" altLang="en-US" sz="2800" dirty="0">
                <a:latin typeface="Times New Roman" pitchFamily="18" charset="0"/>
              </a:rPr>
              <a:t>方法在模型识别时要</a:t>
            </a:r>
            <a:r>
              <a:rPr lang="en-US" altLang="zh-CN" sz="2800" dirty="0"/>
              <a:t>50</a:t>
            </a:r>
            <a:r>
              <a:rPr lang="zh-CN" altLang="en-US" sz="2800" dirty="0">
                <a:latin typeface="Times New Roman" pitchFamily="18" charset="0"/>
              </a:rPr>
              <a:t>个以上的历史统计数据，对按年记录的经济资料很难搜集。在实际预测时，有时采用组合预测模型，可以达到更高的预测精度。</a:t>
            </a:r>
            <a:endParaRPr lang="zh-CN" altLang="en-US" sz="2800" dirty="0"/>
          </a:p>
          <a:p>
            <a:pPr algn="just" eaLnBrk="1" hangingPunct="1">
              <a:lnSpc>
                <a:spcPct val="90000"/>
              </a:lnSpc>
            </a:pPr>
            <a:r>
              <a:rPr lang="zh-CN" altLang="en-US" sz="2800" dirty="0">
                <a:latin typeface="Times New Roman" pitchFamily="18" charset="0"/>
              </a:rPr>
              <a:t>时间序列预测法是一种重要的预测方法，其预测模型都比较简单，它对资料的要求比较单一，只需变量本身的历史数据，因此，在实际情况中有着广泛的适用性。</a:t>
            </a:r>
            <a:endParaRPr lang="zh-CN" altLang="en-US" sz="2800" dirty="0"/>
          </a:p>
        </p:txBody>
      </p:sp>
    </p:spTree>
    <p:extLst>
      <p:ext uri="{BB962C8B-B14F-4D97-AF65-F5344CB8AC3E}">
        <p14:creationId xmlns:p14="http://schemas.microsoft.com/office/powerpoint/2010/main" val="251088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E22E771-DFBB-45F6-9C64-E771E76C73FA}" type="slidenum">
              <a:rPr kumimoji="0" lang="en-US" altLang="zh-CN" sz="1400" smtClean="0"/>
              <a:pPr eaLnBrk="1" hangingPunct="1">
                <a:spcBef>
                  <a:spcPct val="0"/>
                </a:spcBef>
                <a:buClrTx/>
                <a:buSzTx/>
                <a:buFontTx/>
                <a:buNone/>
              </a:pPr>
              <a:t>117</a:t>
            </a:fld>
            <a:endParaRPr kumimoji="0" lang="en-US" altLang="zh-CN" sz="1400"/>
          </a:p>
        </p:txBody>
      </p:sp>
      <p:sp>
        <p:nvSpPr>
          <p:cNvPr id="23555" name="Rectangle 2"/>
          <p:cNvSpPr>
            <a:spLocks noGrp="1" noChangeArrowheads="1"/>
          </p:cNvSpPr>
          <p:nvPr>
            <p:ph type="title"/>
          </p:nvPr>
        </p:nvSpPr>
        <p:spPr/>
        <p:txBody>
          <a:bodyPr/>
          <a:lstStyle/>
          <a:p>
            <a:pPr eaLnBrk="1" hangingPunct="1"/>
            <a:r>
              <a:rPr lang="en-US" altLang="zh-CN" sz="3600" dirty="0"/>
              <a:t>2.5.2 </a:t>
            </a:r>
            <a:r>
              <a:rPr lang="zh-CN" altLang="en-US" sz="3600" dirty="0"/>
              <a:t>聚类分析在群决策问题中的应用</a:t>
            </a:r>
          </a:p>
        </p:txBody>
      </p:sp>
      <p:sp>
        <p:nvSpPr>
          <p:cNvPr id="23556" name="Rectangle 3"/>
          <p:cNvSpPr>
            <a:spLocks noGrp="1" noChangeArrowheads="1"/>
          </p:cNvSpPr>
          <p:nvPr>
            <p:ph type="body" idx="1"/>
          </p:nvPr>
        </p:nvSpPr>
        <p:spPr/>
        <p:txBody>
          <a:bodyPr/>
          <a:lstStyle/>
          <a:p>
            <a:pPr eaLnBrk="1" hangingPunct="1"/>
            <a:r>
              <a:rPr lang="zh-CN" altLang="en-US" b="1" dirty="0">
                <a:solidFill>
                  <a:srgbClr val="FF0000"/>
                </a:solidFill>
              </a:rPr>
              <a:t>聚类分析</a:t>
            </a:r>
            <a:r>
              <a:rPr lang="zh-CN" altLang="en-US" dirty="0"/>
              <a:t>是研究</a:t>
            </a:r>
            <a:r>
              <a:rPr lang="zh-CN" altLang="en-US" dirty="0">
                <a:latin typeface="Times New Roman" pitchFamily="18" charset="0"/>
              </a:rPr>
              <a:t>“</a:t>
            </a:r>
            <a:r>
              <a:rPr lang="zh-CN" altLang="en-US" dirty="0"/>
              <a:t>物以类聚</a:t>
            </a:r>
            <a:r>
              <a:rPr lang="zh-CN" altLang="en-US" dirty="0">
                <a:latin typeface="Times New Roman" pitchFamily="18" charset="0"/>
              </a:rPr>
              <a:t>”</a:t>
            </a:r>
            <a:r>
              <a:rPr lang="zh-CN" altLang="en-US" dirty="0"/>
              <a:t>的一种方法，它常常用于分类学，统计分析，以及群决策问题等等，由于其应用的广泛，它和</a:t>
            </a:r>
            <a:r>
              <a:rPr lang="zh-CN" altLang="en-US" b="1" dirty="0">
                <a:solidFill>
                  <a:srgbClr val="FF0000"/>
                </a:solidFill>
              </a:rPr>
              <a:t>回归分析、判别分析</a:t>
            </a:r>
            <a:r>
              <a:rPr lang="zh-CN" altLang="en-US" dirty="0"/>
              <a:t>一起称为多元分析的三大方法。</a:t>
            </a:r>
          </a:p>
          <a:p>
            <a:pPr eaLnBrk="1" hangingPunct="1">
              <a:buFont typeface="Wingdings" pitchFamily="2" charset="2"/>
              <a:buNone/>
            </a:pPr>
            <a:endParaRPr lang="en-US" altLang="zh-CN" dirty="0"/>
          </a:p>
        </p:txBody>
      </p:sp>
    </p:spTree>
    <p:extLst>
      <p:ext uri="{BB962C8B-B14F-4D97-AF65-F5344CB8AC3E}">
        <p14:creationId xmlns:p14="http://schemas.microsoft.com/office/powerpoint/2010/main" val="2631402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17DBBAE-0ED7-494C-954E-E0E93B8C52D5}" type="slidenum">
              <a:rPr kumimoji="0" lang="en-US" altLang="zh-CN" sz="1400" smtClean="0"/>
              <a:pPr eaLnBrk="1" hangingPunct="1">
                <a:spcBef>
                  <a:spcPct val="0"/>
                </a:spcBef>
                <a:buClrTx/>
                <a:buSzTx/>
                <a:buFontTx/>
                <a:buNone/>
              </a:pPr>
              <a:t>118</a:t>
            </a:fld>
            <a:endParaRPr kumimoji="0" lang="en-US" altLang="zh-CN" sz="1400"/>
          </a:p>
        </p:txBody>
      </p:sp>
      <p:sp>
        <p:nvSpPr>
          <p:cNvPr id="24579" name="Rectangle 2"/>
          <p:cNvSpPr>
            <a:spLocks noGrp="1" noChangeArrowheads="1"/>
          </p:cNvSpPr>
          <p:nvPr>
            <p:ph type="title"/>
          </p:nvPr>
        </p:nvSpPr>
        <p:spPr/>
        <p:txBody>
          <a:bodyPr/>
          <a:lstStyle/>
          <a:p>
            <a:pPr eaLnBrk="1" hangingPunct="1"/>
            <a:r>
              <a:rPr lang="zh-CN" altLang="en-US"/>
              <a:t>聚类分析概念</a:t>
            </a:r>
          </a:p>
        </p:txBody>
      </p:sp>
      <p:sp>
        <p:nvSpPr>
          <p:cNvPr id="24580" name="Rectangle 3"/>
          <p:cNvSpPr>
            <a:spLocks noGrp="1" noChangeArrowheads="1"/>
          </p:cNvSpPr>
          <p:nvPr>
            <p:ph type="body" idx="1"/>
          </p:nvPr>
        </p:nvSpPr>
        <p:spPr>
          <a:xfrm>
            <a:off x="539552" y="2017415"/>
            <a:ext cx="8291264" cy="4579937"/>
          </a:xfrm>
        </p:spPr>
        <p:txBody>
          <a:bodyPr/>
          <a:lstStyle/>
          <a:p>
            <a:pPr eaLnBrk="1" hangingPunct="1">
              <a:lnSpc>
                <a:spcPct val="90000"/>
              </a:lnSpc>
            </a:pPr>
            <a:r>
              <a:rPr lang="zh-CN" altLang="en-US" sz="2800" dirty="0"/>
              <a:t>考虑一个群决策问题，设有</a:t>
            </a:r>
            <a:r>
              <a:rPr lang="en-US" altLang="zh-CN" sz="2800" dirty="0"/>
              <a:t>m</a:t>
            </a:r>
            <a:r>
              <a:rPr lang="zh-CN" altLang="en-US" sz="2800" dirty="0"/>
              <a:t>个专家对</a:t>
            </a:r>
            <a:r>
              <a:rPr lang="en-US" altLang="zh-CN" sz="2800" dirty="0"/>
              <a:t>n</a:t>
            </a:r>
            <a:r>
              <a:rPr lang="zh-CN" altLang="en-US" sz="2800" dirty="0"/>
              <a:t>个评价目标进行评分，以专家们对每个目标的打分的评分表为依据得出接受哪一个或几个目标的决策结论。</a:t>
            </a:r>
          </a:p>
          <a:p>
            <a:pPr eaLnBrk="1" hangingPunct="1">
              <a:lnSpc>
                <a:spcPct val="90000"/>
              </a:lnSpc>
            </a:pPr>
            <a:r>
              <a:rPr lang="zh-CN" altLang="en-US" sz="2800" dirty="0"/>
              <a:t>该问题最理想的情况是，所有专家对每个评价目标的评分都是一致的，那么决策结论显然很容易得出。</a:t>
            </a:r>
          </a:p>
          <a:p>
            <a:pPr eaLnBrk="1" hangingPunct="1">
              <a:lnSpc>
                <a:spcPct val="90000"/>
              </a:lnSpc>
            </a:pPr>
            <a:r>
              <a:rPr lang="zh-CN" altLang="en-US" sz="2800" dirty="0"/>
              <a:t>一般来说，在群决策过程中，每个专家的知识背景不同、所处环境不同、个人偏好不同，造成评分得到的原始数据中存在许多随机成份，这些随机成份就呈现出专家们之间的歧异。 </a:t>
            </a:r>
          </a:p>
        </p:txBody>
      </p:sp>
    </p:spTree>
    <p:extLst>
      <p:ext uri="{BB962C8B-B14F-4D97-AF65-F5344CB8AC3E}">
        <p14:creationId xmlns:p14="http://schemas.microsoft.com/office/powerpoint/2010/main" val="431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462463E-421D-4D0D-9B6D-17A18D62ECA5}" type="slidenum">
              <a:rPr kumimoji="0" lang="en-US" altLang="zh-CN" sz="1400" smtClean="0"/>
              <a:pPr eaLnBrk="1" hangingPunct="1">
                <a:spcBef>
                  <a:spcPct val="0"/>
                </a:spcBef>
                <a:buClrTx/>
                <a:buSzTx/>
                <a:buFontTx/>
                <a:buNone/>
              </a:pPr>
              <a:t>119</a:t>
            </a:fld>
            <a:endParaRPr kumimoji="0" lang="en-US" altLang="zh-CN" sz="1400"/>
          </a:p>
        </p:txBody>
      </p:sp>
      <p:sp>
        <p:nvSpPr>
          <p:cNvPr id="25603" name="Rectangle 2"/>
          <p:cNvSpPr>
            <a:spLocks noGrp="1" noChangeArrowheads="1"/>
          </p:cNvSpPr>
          <p:nvPr>
            <p:ph type="title"/>
          </p:nvPr>
        </p:nvSpPr>
        <p:spPr/>
        <p:txBody>
          <a:bodyPr/>
          <a:lstStyle/>
          <a:p>
            <a:pPr eaLnBrk="1" hangingPunct="1"/>
            <a:r>
              <a:rPr lang="zh-CN" altLang="en-US"/>
              <a:t>传统解决专家偏见方法</a:t>
            </a:r>
          </a:p>
        </p:txBody>
      </p:sp>
      <p:sp>
        <p:nvSpPr>
          <p:cNvPr id="25604" name="Rectangle 3"/>
          <p:cNvSpPr>
            <a:spLocks noGrp="1" noChangeArrowheads="1"/>
          </p:cNvSpPr>
          <p:nvPr>
            <p:ph type="body" idx="1"/>
          </p:nvPr>
        </p:nvSpPr>
        <p:spPr>
          <a:xfrm>
            <a:off x="611560" y="2017713"/>
            <a:ext cx="8343528" cy="4114800"/>
          </a:xfrm>
        </p:spPr>
        <p:txBody>
          <a:bodyPr/>
          <a:lstStyle/>
          <a:p>
            <a:pPr eaLnBrk="1" hangingPunct="1">
              <a:lnSpc>
                <a:spcPct val="120000"/>
              </a:lnSpc>
            </a:pPr>
            <a:r>
              <a:rPr lang="zh-CN" altLang="en-US" sz="2400" dirty="0"/>
              <a:t>传统的解决这种问题的方法有很多，比如对某一目标，去掉其最高得分、去掉最低得分，然后取其他评分的平均作为这个目标的得分。</a:t>
            </a:r>
          </a:p>
          <a:p>
            <a:pPr eaLnBrk="1" hangingPunct="1">
              <a:lnSpc>
                <a:spcPct val="120000"/>
              </a:lnSpc>
            </a:pPr>
            <a:r>
              <a:rPr lang="zh-CN" altLang="en-US" sz="2400" dirty="0"/>
              <a:t>这种方法下，对于一个观点比较</a:t>
            </a:r>
            <a:r>
              <a:rPr lang="zh-CN" altLang="en-US" sz="2400" dirty="0">
                <a:latin typeface="Times New Roman" pitchFamily="18" charset="0"/>
              </a:rPr>
              <a:t>“</a:t>
            </a:r>
            <a:r>
              <a:rPr lang="zh-CN" altLang="en-US" sz="2400" dirty="0"/>
              <a:t>不合群</a:t>
            </a:r>
            <a:r>
              <a:rPr lang="zh-CN" altLang="en-US" sz="2400" dirty="0">
                <a:latin typeface="Times New Roman" pitchFamily="18" charset="0"/>
              </a:rPr>
              <a:t>”</a:t>
            </a:r>
            <a:r>
              <a:rPr lang="zh-CN" altLang="en-US" sz="2400" dirty="0"/>
              <a:t>的专家，他的评分往往都被抛弃。但是不合群不一定代表不合理，每个专家都带着自己的独到见解打分，这是不可避免的。</a:t>
            </a:r>
          </a:p>
          <a:p>
            <a:pPr eaLnBrk="1" hangingPunct="1">
              <a:lnSpc>
                <a:spcPct val="120000"/>
              </a:lnSpc>
            </a:pPr>
            <a:r>
              <a:rPr lang="zh-CN" altLang="en-US" sz="2400" dirty="0"/>
              <a:t>但是我们也不能不承认专家们的打分并不是完全随机、毫无原则的打分，专家们同样不可避免的拥有部分相同的知识背景，毫无相同背景和知识领域的两个专家是不存在。</a:t>
            </a:r>
          </a:p>
        </p:txBody>
      </p:sp>
    </p:spTree>
    <p:extLst>
      <p:ext uri="{BB962C8B-B14F-4D97-AF65-F5344CB8AC3E}">
        <p14:creationId xmlns:p14="http://schemas.microsoft.com/office/powerpoint/2010/main" val="365500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772816"/>
            <a:ext cx="7772400" cy="4114800"/>
          </a:xfrm>
        </p:spPr>
        <p:txBody>
          <a:bodyPr/>
          <a:lstStyle/>
          <a:p>
            <a:r>
              <a:rPr lang="zh-CN" altLang="zh-CN" sz="2800" b="1" dirty="0">
                <a:solidFill>
                  <a:srgbClr val="FF0000"/>
                </a:solidFill>
              </a:rPr>
              <a:t>再次是系统建模的要素。</a:t>
            </a:r>
            <a:endParaRPr lang="en-US" altLang="zh-CN" sz="2800" b="1" dirty="0">
              <a:solidFill>
                <a:srgbClr val="FF0000"/>
              </a:solidFill>
            </a:endParaRPr>
          </a:p>
          <a:p>
            <a:pPr marL="514350" indent="-514350">
              <a:buFont typeface="+mj-ea"/>
              <a:buAutoNum type="circleNumDbPlain"/>
            </a:pPr>
            <a:r>
              <a:rPr lang="zh-CN" altLang="zh-CN" sz="2800" dirty="0"/>
              <a:t>根据模型目标和模型规范确定所应涉及的各种要素</a:t>
            </a:r>
            <a:r>
              <a:rPr lang="zh-CN" altLang="en-US" sz="2800" dirty="0"/>
              <a:t>；</a:t>
            </a:r>
            <a:endParaRPr lang="en-US" altLang="zh-CN" sz="2800" dirty="0"/>
          </a:p>
          <a:p>
            <a:pPr marL="514350" indent="-514350">
              <a:buFont typeface="+mj-ea"/>
              <a:buAutoNum type="circleNumDbPlain"/>
            </a:pPr>
            <a:r>
              <a:rPr lang="zh-CN" altLang="zh-CN" sz="2800" dirty="0"/>
              <a:t>选择真正起作用的因素</a:t>
            </a:r>
            <a:r>
              <a:rPr lang="zh-CN" altLang="en-US" sz="2800" dirty="0"/>
              <a:t>，</a:t>
            </a:r>
            <a:r>
              <a:rPr lang="zh-CN" altLang="zh-CN" sz="2800" dirty="0"/>
              <a:t>筛去那些对目标无显著影响的因素。</a:t>
            </a:r>
            <a:endParaRPr lang="en-US" altLang="zh-CN" sz="2800" dirty="0"/>
          </a:p>
          <a:p>
            <a:pPr marL="514350" indent="-514350">
              <a:buFont typeface="+mj-ea"/>
              <a:buAutoNum type="circleNumDbPlain"/>
            </a:pPr>
            <a:r>
              <a:rPr lang="zh-CN" altLang="zh-CN" sz="2800" dirty="0"/>
              <a:t>对选定因素应注意它们是确定性的还是不确定性的，能否进行定量分析等。</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12</a:t>
            </a:fld>
            <a:endParaRPr lang="en-US" altLang="zh-CN"/>
          </a:p>
        </p:txBody>
      </p:sp>
    </p:spTree>
    <p:extLst>
      <p:ext uri="{BB962C8B-B14F-4D97-AF65-F5344CB8AC3E}">
        <p14:creationId xmlns:p14="http://schemas.microsoft.com/office/powerpoint/2010/main" val="8714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BA93A43-0FC7-40C4-84C0-642BF31DEEFC}" type="slidenum">
              <a:rPr kumimoji="0" lang="en-US" altLang="zh-CN" sz="1400" smtClean="0"/>
              <a:pPr eaLnBrk="1" hangingPunct="1">
                <a:spcBef>
                  <a:spcPct val="0"/>
                </a:spcBef>
                <a:buClrTx/>
                <a:buSzTx/>
                <a:buFontTx/>
                <a:buNone/>
              </a:pPr>
              <a:t>120</a:t>
            </a:fld>
            <a:endParaRPr kumimoji="0"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3"/>
          <p:cNvSpPr>
            <a:spLocks noGrp="1" noChangeArrowheads="1"/>
          </p:cNvSpPr>
          <p:nvPr>
            <p:ph type="body" idx="1"/>
          </p:nvPr>
        </p:nvSpPr>
        <p:spPr/>
        <p:txBody>
          <a:bodyPr/>
          <a:lstStyle/>
          <a:p>
            <a:pPr eaLnBrk="1" hangingPunct="1">
              <a:lnSpc>
                <a:spcPct val="150000"/>
              </a:lnSpc>
            </a:pPr>
            <a:r>
              <a:rPr lang="zh-CN" altLang="en-US" dirty="0"/>
              <a:t>如果能够通过对专家进行聚类分析，挖掘出专家们评分时的共同特征、专家对评价目标的偏好关系，那么可以有效地提高群决策结论的可信性。</a:t>
            </a:r>
          </a:p>
        </p:txBody>
      </p:sp>
    </p:spTree>
    <p:extLst>
      <p:ext uri="{BB962C8B-B14F-4D97-AF65-F5344CB8AC3E}">
        <p14:creationId xmlns:p14="http://schemas.microsoft.com/office/powerpoint/2010/main" val="22025905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D9882B-7904-4C69-A994-7CCBC211C5DE}" type="slidenum">
              <a:rPr kumimoji="0" lang="en-US" altLang="zh-CN" sz="1400" smtClean="0"/>
              <a:pPr eaLnBrk="1" hangingPunct="1">
                <a:spcBef>
                  <a:spcPct val="0"/>
                </a:spcBef>
                <a:buClrTx/>
                <a:buSzTx/>
                <a:buFontTx/>
                <a:buNone/>
              </a:pPr>
              <a:t>121</a:t>
            </a:fld>
            <a:endParaRPr kumimoji="0" lang="en-US" altLang="zh-CN" sz="1400"/>
          </a:p>
        </p:txBody>
      </p:sp>
      <p:sp>
        <p:nvSpPr>
          <p:cNvPr id="27651" name="Rectangle 2"/>
          <p:cNvSpPr>
            <a:spLocks noGrp="1" noChangeArrowheads="1"/>
          </p:cNvSpPr>
          <p:nvPr>
            <p:ph type="title"/>
          </p:nvPr>
        </p:nvSpPr>
        <p:spPr/>
        <p:txBody>
          <a:bodyPr/>
          <a:lstStyle/>
          <a:p>
            <a:pPr eaLnBrk="1" hangingPunct="1"/>
            <a:endParaRPr lang="zh-CN" altLang="zh-CN"/>
          </a:p>
        </p:txBody>
      </p:sp>
      <p:sp>
        <p:nvSpPr>
          <p:cNvPr id="27652" name="Rectangle 3"/>
          <p:cNvSpPr>
            <a:spLocks noGrp="1" noChangeArrowheads="1"/>
          </p:cNvSpPr>
          <p:nvPr>
            <p:ph type="body" idx="1"/>
          </p:nvPr>
        </p:nvSpPr>
        <p:spPr>
          <a:xfrm>
            <a:off x="971600" y="1772816"/>
            <a:ext cx="7772400" cy="4114800"/>
          </a:xfrm>
        </p:spPr>
        <p:txBody>
          <a:bodyPr/>
          <a:lstStyle/>
          <a:p>
            <a:pPr eaLnBrk="1" hangingPunct="1"/>
            <a:r>
              <a:rPr lang="zh-CN" altLang="en-US" dirty="0"/>
              <a:t>另一方面，既然专家之间的歧异是不可避免的，那么我们可以根据歧异对专家进行分类，但是造成歧异的因素有很多，而且这些因素融合在一起影响评分，我们究竟该怎么分类呢？</a:t>
            </a:r>
          </a:p>
          <a:p>
            <a:pPr eaLnBrk="1" hangingPunct="1"/>
            <a:r>
              <a:rPr lang="zh-CN" altLang="en-US" dirty="0"/>
              <a:t>为了解决以上问题，我们尝试用奇异值分解和聚类分析的方法来分析群决策中隐含的信息。</a:t>
            </a:r>
          </a:p>
        </p:txBody>
      </p:sp>
    </p:spTree>
    <p:extLst>
      <p:ext uri="{BB962C8B-B14F-4D97-AF65-F5344CB8AC3E}">
        <p14:creationId xmlns:p14="http://schemas.microsoft.com/office/powerpoint/2010/main" val="31144747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3802419-DE38-4382-9B8A-90A5171439A8}" type="slidenum">
              <a:rPr kumimoji="0" lang="en-US" altLang="zh-CN" sz="1400" smtClean="0"/>
              <a:pPr eaLnBrk="1" hangingPunct="1">
                <a:spcBef>
                  <a:spcPct val="0"/>
                </a:spcBef>
                <a:buClrTx/>
                <a:buSzTx/>
                <a:buFontTx/>
                <a:buNone/>
              </a:pPr>
              <a:t>122</a:t>
            </a:fld>
            <a:endParaRPr kumimoji="0" lang="en-US" altLang="zh-CN" sz="1400"/>
          </a:p>
        </p:txBody>
      </p:sp>
      <p:sp>
        <p:nvSpPr>
          <p:cNvPr id="28675" name="Rectangle 2"/>
          <p:cNvSpPr>
            <a:spLocks noGrp="1" noChangeArrowheads="1"/>
          </p:cNvSpPr>
          <p:nvPr>
            <p:ph type="title"/>
          </p:nvPr>
        </p:nvSpPr>
        <p:spPr/>
        <p:txBody>
          <a:bodyPr/>
          <a:lstStyle/>
          <a:p>
            <a:pPr eaLnBrk="1" hangingPunct="1"/>
            <a:r>
              <a:rPr lang="zh-CN" altLang="en-US" dirty="0"/>
              <a:t>奇异值分解定理</a:t>
            </a:r>
          </a:p>
        </p:txBody>
      </p:sp>
      <mc:AlternateContent xmlns:mc="http://schemas.openxmlformats.org/markup-compatibility/2006" xmlns:a14="http://schemas.microsoft.com/office/drawing/2010/main">
        <mc:Choice Requires="a14">
          <p:sp>
            <p:nvSpPr>
              <p:cNvPr id="28676" name="Rectangle 3"/>
              <p:cNvSpPr>
                <a:spLocks noGrp="1" noChangeArrowheads="1"/>
              </p:cNvSpPr>
              <p:nvPr>
                <p:ph type="body" idx="1"/>
              </p:nvPr>
            </p:nvSpPr>
            <p:spPr>
              <a:xfrm>
                <a:off x="755576" y="2017713"/>
                <a:ext cx="8199512" cy="4114800"/>
              </a:xfrm>
            </p:spPr>
            <p:txBody>
              <a:bodyPr/>
              <a:lstStyle/>
              <a:p>
                <a:pPr eaLnBrk="1" hangingPunct="1">
                  <a:lnSpc>
                    <a:spcPct val="90000"/>
                  </a:lnSpc>
                </a:pPr>
                <a:r>
                  <a:rPr lang="zh-CN" altLang="en-US" b="1" dirty="0"/>
                  <a:t>定理</a:t>
                </a:r>
                <a:r>
                  <a:rPr lang="en-US" altLang="zh-CN" b="1" dirty="0"/>
                  <a:t>1</a:t>
                </a:r>
                <a:r>
                  <a:rPr lang="zh-CN" altLang="en-US" b="1" dirty="0"/>
                  <a:t>：</a:t>
                </a:r>
                <a:r>
                  <a:rPr lang="zh-CN" altLang="en-US" dirty="0"/>
                  <a:t> 对任意一个</a:t>
                </a:r>
                <a14:m>
                  <m:oMath xmlns:m="http://schemas.openxmlformats.org/officeDocument/2006/math">
                    <m:r>
                      <a:rPr lang="en-US" altLang="zh-CN" b="0" i="1" smtClean="0">
                        <a:latin typeface="Cambria Math"/>
                      </a:rPr>
                      <m:t>𝑚</m:t>
                    </m:r>
                    <m:r>
                      <a:rPr lang="en-US" altLang="zh-CN" b="0" i="1" smtClean="0">
                        <a:latin typeface="Cambria Math"/>
                        <a:ea typeface="Cambria Math"/>
                      </a:rPr>
                      <m:t>×</m:t>
                    </m:r>
                    <m:r>
                      <a:rPr lang="en-US" altLang="zh-CN" b="0" i="1" smtClean="0">
                        <a:latin typeface="Cambria Math"/>
                        <a:ea typeface="Cambria Math"/>
                      </a:rPr>
                      <m:t>𝑛</m:t>
                    </m:r>
                  </m:oMath>
                </a14:m>
                <a:r>
                  <a:rPr lang="zh-CN" altLang="en-US" dirty="0"/>
                  <a:t>的实矩阵</a:t>
                </a:r>
                <a:r>
                  <a:rPr lang="en-US" altLang="zh-CN" dirty="0"/>
                  <a:t>A</a:t>
                </a:r>
                <a:r>
                  <a:rPr lang="zh-CN" altLang="en-US" dirty="0"/>
                  <a:t>，则必存在</a:t>
                </a:r>
                <a:r>
                  <a:rPr lang="zh-CN" altLang="en-US" dirty="0">
                    <a:solidFill>
                      <a:srgbClr val="6600FF"/>
                    </a:solidFill>
                  </a:rPr>
                  <a:t>正交阵</a:t>
                </a:r>
                <a14:m>
                  <m:oMath xmlns:m="http://schemas.openxmlformats.org/officeDocument/2006/math">
                    <m:r>
                      <a:rPr lang="en-US" altLang="zh-CN" b="0" i="1" smtClean="0">
                        <a:solidFill>
                          <a:srgbClr val="6600FF"/>
                        </a:solidFill>
                        <a:latin typeface="Cambria Math"/>
                      </a:rPr>
                      <m:t>𝑈</m:t>
                    </m:r>
                    <m:r>
                      <a:rPr lang="en-US" altLang="zh-CN" b="0" i="1" smtClean="0">
                        <a:solidFill>
                          <a:srgbClr val="6600FF"/>
                        </a:solidFill>
                        <a:latin typeface="Cambria Math"/>
                      </a:rPr>
                      <m:t>=[</m:t>
                    </m:r>
                    <m:sSub>
                      <m:sSubPr>
                        <m:ctrlPr>
                          <a:rPr lang="en-US" altLang="zh-CN" b="0" i="1" smtClean="0">
                            <a:solidFill>
                              <a:srgbClr val="6600FF"/>
                            </a:solidFill>
                            <a:latin typeface="Cambria Math" panose="02040503050406030204" pitchFamily="18" charset="0"/>
                          </a:rPr>
                        </m:ctrlPr>
                      </m:sSubPr>
                      <m:e>
                        <m:r>
                          <a:rPr lang="en-US" altLang="zh-CN" b="0" i="1" smtClean="0">
                            <a:solidFill>
                              <a:srgbClr val="6600FF"/>
                            </a:solidFill>
                            <a:latin typeface="Cambria Math"/>
                          </a:rPr>
                          <m:t>𝑢</m:t>
                        </m:r>
                      </m:e>
                      <m:sub>
                        <m:r>
                          <a:rPr lang="en-US" altLang="zh-CN" b="0" i="1" smtClean="0">
                            <a:solidFill>
                              <a:srgbClr val="6600FF"/>
                            </a:solidFill>
                            <a:latin typeface="Cambria Math"/>
                          </a:rPr>
                          <m:t>1</m:t>
                        </m:r>
                      </m:sub>
                    </m:sSub>
                    <m:r>
                      <a:rPr lang="en-US" altLang="zh-CN" b="0" i="1" smtClean="0">
                        <a:solidFill>
                          <a:srgbClr val="6600FF"/>
                        </a:solidFill>
                        <a:latin typeface="Cambria Math"/>
                      </a:rPr>
                      <m:t>,</m:t>
                    </m:r>
                    <m:sSub>
                      <m:sSubPr>
                        <m:ctrlPr>
                          <a:rPr lang="en-US" altLang="zh-CN" b="0" i="1" smtClean="0">
                            <a:solidFill>
                              <a:srgbClr val="6600FF"/>
                            </a:solidFill>
                            <a:latin typeface="Cambria Math" panose="02040503050406030204" pitchFamily="18" charset="0"/>
                          </a:rPr>
                        </m:ctrlPr>
                      </m:sSubPr>
                      <m:e>
                        <m:r>
                          <a:rPr lang="en-US" altLang="zh-CN" b="0" i="1" smtClean="0">
                            <a:solidFill>
                              <a:srgbClr val="6600FF"/>
                            </a:solidFill>
                            <a:latin typeface="Cambria Math"/>
                          </a:rPr>
                          <m:t>𝑢</m:t>
                        </m:r>
                      </m:e>
                      <m:sub>
                        <m:r>
                          <a:rPr lang="en-US" altLang="zh-CN" b="0" i="1" smtClean="0">
                            <a:solidFill>
                              <a:srgbClr val="6600FF"/>
                            </a:solidFill>
                            <a:latin typeface="Cambria Math"/>
                          </a:rPr>
                          <m:t>2</m:t>
                        </m:r>
                      </m:sub>
                    </m:sSub>
                    <m:r>
                      <a:rPr lang="en-US" altLang="zh-CN" b="0" i="1" smtClean="0">
                        <a:solidFill>
                          <a:srgbClr val="6600FF"/>
                        </a:solidFill>
                        <a:latin typeface="Cambria Math"/>
                      </a:rPr>
                      <m:t>,</m:t>
                    </m:r>
                    <m:r>
                      <a:rPr lang="en-US" altLang="zh-CN" b="0" i="1" smtClean="0">
                        <a:solidFill>
                          <a:srgbClr val="6600FF"/>
                        </a:solidFill>
                        <a:latin typeface="Cambria Math"/>
                        <a:ea typeface="Cambria Math"/>
                      </a:rPr>
                      <m:t>⋯,</m:t>
                    </m:r>
                    <m:sSub>
                      <m:sSubPr>
                        <m:ctrlPr>
                          <a:rPr lang="en-US" altLang="zh-CN" b="0" i="1" smtClean="0">
                            <a:solidFill>
                              <a:srgbClr val="6600FF"/>
                            </a:solidFill>
                            <a:latin typeface="Cambria Math" panose="02040503050406030204" pitchFamily="18" charset="0"/>
                            <a:ea typeface="Cambria Math"/>
                          </a:rPr>
                        </m:ctrlPr>
                      </m:sSubPr>
                      <m:e>
                        <m:r>
                          <a:rPr lang="en-US" altLang="zh-CN" b="0" i="1" smtClean="0">
                            <a:solidFill>
                              <a:srgbClr val="6600FF"/>
                            </a:solidFill>
                            <a:latin typeface="Cambria Math"/>
                            <a:ea typeface="Cambria Math"/>
                          </a:rPr>
                          <m:t>𝑢</m:t>
                        </m:r>
                      </m:e>
                      <m:sub>
                        <m:r>
                          <a:rPr lang="en-US" altLang="zh-CN" b="0" i="1" smtClean="0">
                            <a:solidFill>
                              <a:srgbClr val="6600FF"/>
                            </a:solidFill>
                            <a:latin typeface="Cambria Math"/>
                            <a:ea typeface="Cambria Math"/>
                          </a:rPr>
                          <m:t>𝑚</m:t>
                        </m:r>
                      </m:sub>
                    </m:sSub>
                    <m:r>
                      <a:rPr lang="en-US" altLang="zh-CN" b="0" i="1" smtClean="0">
                        <a:solidFill>
                          <a:srgbClr val="6600FF"/>
                        </a:solidFill>
                        <a:latin typeface="Cambria Math"/>
                      </a:rPr>
                      <m:t>]</m:t>
                    </m:r>
                    <m:r>
                      <a:rPr lang="en-US" altLang="zh-CN" b="0" i="1" smtClean="0">
                        <a:solidFill>
                          <a:srgbClr val="6600FF"/>
                        </a:solidFill>
                        <a:latin typeface="Cambria Math"/>
                        <a:ea typeface="Cambria Math"/>
                      </a:rPr>
                      <m:t>∈</m:t>
                    </m:r>
                    <m:sSup>
                      <m:sSupPr>
                        <m:ctrlPr>
                          <a:rPr lang="en-US" altLang="zh-CN" b="0" i="1" smtClean="0">
                            <a:solidFill>
                              <a:srgbClr val="6600FF"/>
                            </a:solidFill>
                            <a:latin typeface="Cambria Math" panose="02040503050406030204" pitchFamily="18" charset="0"/>
                            <a:ea typeface="Cambria Math"/>
                          </a:rPr>
                        </m:ctrlPr>
                      </m:sSupPr>
                      <m:e>
                        <m:r>
                          <a:rPr lang="en-US" altLang="zh-CN" b="0" i="1" smtClean="0">
                            <a:solidFill>
                              <a:srgbClr val="6600FF"/>
                            </a:solidFill>
                            <a:latin typeface="Cambria Math"/>
                            <a:ea typeface="Cambria Math"/>
                          </a:rPr>
                          <m:t>𝑅</m:t>
                        </m:r>
                      </m:e>
                      <m:sup>
                        <m:r>
                          <a:rPr lang="en-US" altLang="zh-CN" b="0" i="1" smtClean="0">
                            <a:solidFill>
                              <a:srgbClr val="6600FF"/>
                            </a:solidFill>
                            <a:latin typeface="Cambria Math"/>
                            <a:ea typeface="Cambria Math"/>
                          </a:rPr>
                          <m:t>𝑚</m:t>
                        </m:r>
                        <m:r>
                          <a:rPr lang="en-US" altLang="zh-CN" b="0" i="1" smtClean="0">
                            <a:solidFill>
                              <a:srgbClr val="6600FF"/>
                            </a:solidFill>
                            <a:latin typeface="Cambria Math"/>
                            <a:ea typeface="Cambria Math"/>
                          </a:rPr>
                          <m:t>×</m:t>
                        </m:r>
                        <m:r>
                          <a:rPr lang="en-US" altLang="zh-CN" b="0" i="1" smtClean="0">
                            <a:solidFill>
                              <a:srgbClr val="6600FF"/>
                            </a:solidFill>
                            <a:latin typeface="Cambria Math"/>
                            <a:ea typeface="Cambria Math"/>
                          </a:rPr>
                          <m:t>𝑚</m:t>
                        </m:r>
                      </m:sup>
                    </m:sSup>
                  </m:oMath>
                </a14:m>
                <a:endParaRPr lang="zh-CN" altLang="en-US" dirty="0">
                  <a:solidFill>
                    <a:srgbClr val="6600FF"/>
                  </a:solidFill>
                </a:endParaRPr>
              </a:p>
              <a:p>
                <a:pPr eaLnBrk="1" hangingPunct="1">
                  <a:lnSpc>
                    <a:spcPct val="90000"/>
                  </a:lnSpc>
                  <a:buNone/>
                </a:pPr>
                <a:r>
                  <a:rPr lang="zh-CN" altLang="en-US" dirty="0"/>
                  <a:t>  和</a:t>
                </a:r>
                <a14:m>
                  <m:oMath xmlns:m="http://schemas.openxmlformats.org/officeDocument/2006/math">
                    <m:r>
                      <m:rPr>
                        <m:sty m:val="p"/>
                      </m:rPr>
                      <a:rPr lang="en-US" altLang="zh-CN" b="0" i="0" smtClean="0">
                        <a:solidFill>
                          <a:srgbClr val="6600FF"/>
                        </a:solidFill>
                        <a:latin typeface="Cambria Math"/>
                      </a:rPr>
                      <m:t>V</m:t>
                    </m:r>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en-US" altLang="zh-CN" b="0" i="1" smtClean="0">
                            <a:solidFill>
                              <a:srgbClr val="6600FF"/>
                            </a:solidFill>
                            <a:latin typeface="Cambria Math"/>
                          </a:rPr>
                          <m:t>𝑣</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en-US" altLang="zh-CN" b="0" i="1" smtClean="0">
                            <a:solidFill>
                              <a:srgbClr val="6600FF"/>
                            </a:solidFill>
                            <a:latin typeface="Cambria Math"/>
                          </a:rPr>
                          <m:t>𝑣</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en-US" altLang="zh-CN" b="0" i="1" smtClean="0">
                            <a:solidFill>
                              <a:srgbClr val="6600FF"/>
                            </a:solidFill>
                            <a:latin typeface="Cambria Math"/>
                            <a:ea typeface="Cambria Math"/>
                          </a:rPr>
                          <m:t>𝑣</m:t>
                        </m:r>
                      </m:e>
                      <m:sub>
                        <m:r>
                          <a:rPr lang="en-US" altLang="zh-CN" b="0" i="1" smtClean="0">
                            <a:solidFill>
                              <a:srgbClr val="6600FF"/>
                            </a:solidFill>
                            <a:latin typeface="Cambria Math"/>
                            <a:ea typeface="Cambria Math"/>
                          </a:rPr>
                          <m:t>𝑛</m:t>
                        </m:r>
                      </m:sub>
                    </m:sSub>
                    <m:r>
                      <a:rPr lang="en-US" altLang="zh-CN" i="1">
                        <a:solidFill>
                          <a:srgbClr val="6600FF"/>
                        </a:solidFill>
                        <a:latin typeface="Cambria Math"/>
                      </a:rPr>
                      <m:t>]</m:t>
                    </m:r>
                    <m:r>
                      <a:rPr lang="en-US" altLang="zh-CN" i="1">
                        <a:solidFill>
                          <a:srgbClr val="6600FF"/>
                        </a:solidFill>
                        <a:latin typeface="Cambria Math"/>
                        <a:ea typeface="Cambria Math"/>
                      </a:rPr>
                      <m:t>∈</m:t>
                    </m:r>
                    <m:sSup>
                      <m:sSupPr>
                        <m:ctrlPr>
                          <a:rPr lang="en-US" altLang="zh-CN" i="1">
                            <a:solidFill>
                              <a:srgbClr val="6600FF"/>
                            </a:solidFill>
                            <a:latin typeface="Cambria Math" panose="02040503050406030204" pitchFamily="18" charset="0"/>
                            <a:ea typeface="Cambria Math"/>
                          </a:rPr>
                        </m:ctrlPr>
                      </m:sSupPr>
                      <m:e>
                        <m:r>
                          <a:rPr lang="en-US" altLang="zh-CN" i="1">
                            <a:solidFill>
                              <a:srgbClr val="6600FF"/>
                            </a:solidFill>
                            <a:latin typeface="Cambria Math"/>
                            <a:ea typeface="Cambria Math"/>
                          </a:rPr>
                          <m:t>𝑅</m:t>
                        </m:r>
                      </m:e>
                      <m:sup>
                        <m:r>
                          <a:rPr lang="en-US" altLang="zh-CN" b="0" i="1" smtClean="0">
                            <a:solidFill>
                              <a:srgbClr val="6600FF"/>
                            </a:solidFill>
                            <a:latin typeface="Cambria Math"/>
                            <a:ea typeface="Cambria Math"/>
                          </a:rPr>
                          <m:t>𝑛</m:t>
                        </m:r>
                        <m:r>
                          <a:rPr lang="en-US" altLang="zh-CN" i="1">
                            <a:solidFill>
                              <a:srgbClr val="6600FF"/>
                            </a:solidFill>
                            <a:latin typeface="Cambria Math"/>
                            <a:ea typeface="Cambria Math"/>
                          </a:rPr>
                          <m:t>×</m:t>
                        </m:r>
                        <m:r>
                          <a:rPr lang="en-US" altLang="zh-CN" i="1">
                            <a:solidFill>
                              <a:srgbClr val="6600FF"/>
                            </a:solidFill>
                            <a:latin typeface="Cambria Math"/>
                            <a:ea typeface="Cambria Math"/>
                          </a:rPr>
                          <m:t>𝑛</m:t>
                        </m:r>
                      </m:sup>
                    </m:sSup>
                  </m:oMath>
                </a14:m>
                <a:r>
                  <a:rPr lang="zh-CN" altLang="en-US" dirty="0"/>
                  <a:t> 使得</a:t>
                </a:r>
              </a:p>
              <a:p>
                <a:pPr eaLnBrk="1" hangingPunct="1">
                  <a:lnSpc>
                    <a:spcPct val="90000"/>
                  </a:lnSpc>
                  <a:buFont typeface="Wingdings" pitchFamily="2" charset="2"/>
                  <a:buNone/>
                </a:pPr>
                <a:endParaRPr lang="zh-CN" altLang="en-US" dirty="0"/>
              </a:p>
              <a:p>
                <a:pPr eaLnBrk="1" hangingPunct="1">
                  <a:lnSpc>
                    <a:spcPct val="90000"/>
                  </a:lnSpc>
                  <a:buFont typeface="Wingdings" pitchFamily="2" charset="2"/>
                  <a:buNone/>
                </a:pPr>
                <a:endParaRPr lang="en-US" altLang="zh-CN" dirty="0"/>
              </a:p>
            </p:txBody>
          </p:sp>
        </mc:Choice>
        <mc:Fallback xmlns="">
          <p:sp>
            <p:nvSpPr>
              <p:cNvPr id="28676" name="Rectangle 3"/>
              <p:cNvSpPr>
                <a:spLocks noGrp="1" noRot="1" noChangeAspect="1" noMove="1" noResize="1" noEditPoints="1" noAdjustHandles="1" noChangeArrowheads="1" noChangeShapeType="1" noTextEdit="1"/>
              </p:cNvSpPr>
              <p:nvPr>
                <p:ph type="body" idx="1"/>
              </p:nvPr>
            </p:nvSpPr>
            <p:spPr>
              <a:xfrm>
                <a:off x="755576" y="2017713"/>
                <a:ext cx="8199512" cy="4114800"/>
              </a:xfrm>
              <a:blipFill rotWithShape="1">
                <a:blip r:embed="rId4"/>
                <a:stretch>
                  <a:fillRect l="-595" t="-3556"/>
                </a:stretch>
              </a:blipFill>
            </p:spPr>
            <p:txBody>
              <a:bodyPr/>
              <a:lstStyle/>
              <a:p>
                <a:r>
                  <a:rPr lang="zh-CN" altLang="en-US">
                    <a:noFill/>
                  </a:rPr>
                  <a:t> </a:t>
                </a:r>
              </a:p>
            </p:txBody>
          </p:sp>
        </mc:Fallback>
      </mc:AlternateContent>
      <p:sp>
        <p:nvSpPr>
          <p:cNvPr id="28677" name="Rectangle 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7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8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8683"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28684" name="Object 10"/>
          <p:cNvGraphicFramePr>
            <a:graphicFrameLocks noChangeAspect="1"/>
          </p:cNvGraphicFramePr>
          <p:nvPr>
            <p:extLst>
              <p:ext uri="{D42A27DB-BD31-4B8C-83A1-F6EECF244321}">
                <p14:modId xmlns:p14="http://schemas.microsoft.com/office/powerpoint/2010/main" val="3275906118"/>
              </p:ext>
            </p:extLst>
          </p:nvPr>
        </p:nvGraphicFramePr>
        <p:xfrm>
          <a:off x="899592" y="3789040"/>
          <a:ext cx="8027987" cy="830262"/>
        </p:xfrm>
        <a:graphic>
          <a:graphicData uri="http://schemas.openxmlformats.org/presentationml/2006/ole">
            <mc:AlternateContent xmlns:mc="http://schemas.openxmlformats.org/markup-compatibility/2006">
              <mc:Choice xmlns:v="urn:schemas-microsoft-com:vml" Requires="v">
                <p:oleObj spid="_x0000_s56428" name="Equation" r:id="rId5" imgW="2489200" imgH="254000" progId="Equation.DSMT4">
                  <p:embed/>
                </p:oleObj>
              </mc:Choice>
              <mc:Fallback>
                <p:oleObj name="Equation" r:id="rId5" imgW="24892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789040"/>
                        <a:ext cx="80279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28686" name="Object 12"/>
          <p:cNvGraphicFramePr>
            <a:graphicFrameLocks noChangeAspect="1"/>
          </p:cNvGraphicFramePr>
          <p:nvPr>
            <p:extLst>
              <p:ext uri="{D42A27DB-BD31-4B8C-83A1-F6EECF244321}">
                <p14:modId xmlns:p14="http://schemas.microsoft.com/office/powerpoint/2010/main" val="1768679062"/>
              </p:ext>
            </p:extLst>
          </p:nvPr>
        </p:nvGraphicFramePr>
        <p:xfrm>
          <a:off x="2555776" y="4797152"/>
          <a:ext cx="3168650" cy="700087"/>
        </p:xfrm>
        <a:graphic>
          <a:graphicData uri="http://schemas.openxmlformats.org/presentationml/2006/ole">
            <mc:AlternateContent xmlns:mc="http://schemas.openxmlformats.org/markup-compatibility/2006">
              <mc:Choice xmlns:v="urn:schemas-microsoft-com:vml" Requires="v">
                <p:oleObj spid="_x0000_s56429" name="Equation" r:id="rId7" imgW="901309" imgH="203112" progId="Equation.DSMT4">
                  <p:embed/>
                </p:oleObj>
              </mc:Choice>
              <mc:Fallback>
                <p:oleObj name="Equation" r:id="rId7" imgW="901309"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4797152"/>
                        <a:ext cx="31686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50864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E5C9C7F-FF71-49A9-9C09-6321B180187B}" type="slidenum">
              <a:rPr kumimoji="0" lang="en-US" altLang="zh-CN" sz="1400" smtClean="0"/>
              <a:pPr eaLnBrk="1" hangingPunct="1">
                <a:spcBef>
                  <a:spcPct val="0"/>
                </a:spcBef>
                <a:buClrTx/>
                <a:buSzTx/>
                <a:buFontTx/>
                <a:buNone/>
              </a:pPr>
              <a:t>123</a:t>
            </a:fld>
            <a:endParaRPr kumimoji="0" lang="en-US" altLang="zh-CN" sz="1400"/>
          </a:p>
        </p:txBody>
      </p:sp>
      <p:sp>
        <p:nvSpPr>
          <p:cNvPr id="2969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29700" name="Rectangle 3"/>
              <p:cNvSpPr>
                <a:spLocks noGrp="1" noChangeArrowheads="1"/>
              </p:cNvSpPr>
              <p:nvPr>
                <p:ph type="body" idx="1"/>
              </p:nvPr>
            </p:nvSpPr>
            <p:spPr>
              <a:xfrm>
                <a:off x="755576" y="2017713"/>
                <a:ext cx="8280920" cy="4114800"/>
              </a:xfrm>
            </p:spPr>
            <p:txBody>
              <a:bodyPr/>
              <a:lstStyle/>
              <a:p>
                <a:pPr eaLnBrk="1" hangingPunct="1"/>
                <a:r>
                  <a:rPr lang="zh-CN" altLang="en-US" dirty="0"/>
                  <a:t>其中</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，称为原矩阵</a:t>
                </a:r>
                <a:r>
                  <a:rPr lang="en-US" altLang="zh-CN" dirty="0"/>
                  <a:t>A</a:t>
                </a:r>
                <a:r>
                  <a:rPr lang="zh-CN" altLang="en-US" dirty="0"/>
                  <a:t>的奇异值，并且有</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b="0" i="1" smtClean="0">
                        <a:solidFill>
                          <a:srgbClr val="6600FF"/>
                        </a:solidFill>
                        <a:latin typeface="Cambria Math"/>
                        <a:ea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smtClean="0">
                        <a:solidFill>
                          <a:srgbClr val="6600FF"/>
                        </a:solidFill>
                        <a:latin typeface="Cambria Math"/>
                        <a:ea typeface="Cambria Math"/>
                      </a:rPr>
                      <m:t>≥</m:t>
                    </m:r>
                    <m:r>
                      <a:rPr lang="en-US" altLang="zh-CN" i="1">
                        <a:solidFill>
                          <a:srgbClr val="6600FF"/>
                        </a:solidFill>
                        <a:latin typeface="Cambria Math"/>
                        <a:ea typeface="Cambria Math"/>
                      </a:rPr>
                      <m:t>⋯</m:t>
                    </m:r>
                    <m:r>
                      <a:rPr lang="en-US" altLang="zh-CN" i="1" smtClean="0">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r>
                      <a:rPr lang="en-US" altLang="zh-CN" b="0" i="1" smtClean="0">
                        <a:solidFill>
                          <a:srgbClr val="6600FF"/>
                        </a:solidFill>
                        <a:latin typeface="Cambria Math"/>
                        <a:ea typeface="Cambria Math"/>
                      </a:rPr>
                      <m:t>&gt;0</m:t>
                    </m:r>
                  </m:oMath>
                </a14:m>
                <a:r>
                  <a:rPr lang="zh-CN" altLang="en-US" dirty="0"/>
                  <a:t>。</a:t>
                </a:r>
              </a:p>
              <a:p>
                <a:pPr eaLnBrk="1" hangingPunct="1"/>
                <a:r>
                  <a:rPr lang="zh-CN" altLang="en-US" dirty="0"/>
                  <a:t>表达式</a:t>
                </a:r>
                <a14:m>
                  <m:oMath xmlns:m="http://schemas.openxmlformats.org/officeDocument/2006/math">
                    <m:r>
                      <a:rPr lang="en-US" altLang="zh-CN" b="0" i="1" smtClean="0">
                        <a:latin typeface="Cambria Math"/>
                      </a:rPr>
                      <m:t>𝐴</m:t>
                    </m:r>
                    <m:r>
                      <a:rPr lang="en-US" altLang="zh-CN" b="0" i="1" smtClean="0">
                        <a:latin typeface="Cambria Math"/>
                      </a:rPr>
                      <m:t>=</m:t>
                    </m:r>
                    <m:r>
                      <a:rPr lang="en-US" altLang="zh-CN" b="0" i="1" smtClean="0">
                        <a:latin typeface="Cambria Math"/>
                      </a:rPr>
                      <m:t>𝑈𝑊</m:t>
                    </m:r>
                    <m:sSup>
                      <m:sSupPr>
                        <m:ctrlPr>
                          <a:rPr lang="en-US" altLang="zh-CN" b="0" i="1" smtClean="0">
                            <a:latin typeface="Cambria Math" panose="02040503050406030204" pitchFamily="18" charset="0"/>
                          </a:rPr>
                        </m:ctrlPr>
                      </m:sSupPr>
                      <m:e>
                        <m:r>
                          <a:rPr lang="en-US" altLang="zh-CN" b="0" i="1" smtClean="0">
                            <a:latin typeface="Cambria Math"/>
                          </a:rPr>
                          <m:t>𝑉</m:t>
                        </m:r>
                      </m:e>
                      <m:sup>
                        <m:r>
                          <a:rPr lang="en-US" altLang="zh-CN" b="0" i="1" smtClean="0">
                            <a:latin typeface="Cambria Math"/>
                          </a:rPr>
                          <m:t>𝑇</m:t>
                        </m:r>
                      </m:sup>
                    </m:sSup>
                  </m:oMath>
                </a14:m>
                <a:r>
                  <a:rPr lang="zh-CN" altLang="en-US" dirty="0"/>
                  <a:t> 称为</a:t>
                </a:r>
                <a:r>
                  <a:rPr lang="en-US" altLang="zh-CN" dirty="0"/>
                  <a:t>A</a:t>
                </a:r>
                <a:r>
                  <a:rPr lang="zh-CN" altLang="en-US" dirty="0"/>
                  <a:t>的奇异值分解式（</a:t>
                </a:r>
                <a:r>
                  <a:rPr lang="en-US" altLang="zh-CN" dirty="0"/>
                  <a:t>SVD</a:t>
                </a:r>
                <a:r>
                  <a:rPr lang="zh-CN" altLang="en-US" dirty="0"/>
                  <a:t>式）。</a:t>
                </a:r>
              </a:p>
            </p:txBody>
          </p:sp>
        </mc:Choice>
        <mc:Fallback xmlns="">
          <p:sp>
            <p:nvSpPr>
              <p:cNvPr id="29700" name="Rectangle 3"/>
              <p:cNvSpPr>
                <a:spLocks noGrp="1" noRot="1" noChangeAspect="1" noMove="1" noResize="1" noEditPoints="1" noAdjustHandles="1" noChangeArrowheads="1" noChangeShapeType="1" noTextEdit="1"/>
              </p:cNvSpPr>
              <p:nvPr>
                <p:ph type="body" idx="1"/>
              </p:nvPr>
            </p:nvSpPr>
            <p:spPr>
              <a:xfrm>
                <a:off x="755576" y="2017713"/>
                <a:ext cx="8280920" cy="4114800"/>
              </a:xfrm>
              <a:blipFill rotWithShape="1">
                <a:blip r:embed="rId2"/>
                <a:stretch>
                  <a:fillRect l="-589" t="-2519" r="-295"/>
                </a:stretch>
              </a:blipFill>
            </p:spPr>
            <p:txBody>
              <a:bodyPr/>
              <a:lstStyle/>
              <a:p>
                <a:r>
                  <a:rPr lang="zh-CN" altLang="en-US">
                    <a:noFill/>
                  </a:rPr>
                  <a:t> </a:t>
                </a:r>
              </a:p>
            </p:txBody>
          </p:sp>
        </mc:Fallback>
      </mc:AlternateContent>
      <p:sp>
        <p:nvSpPr>
          <p:cNvPr id="2970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29703" name="Rectangle 7"/>
          <p:cNvSpPr>
            <a:spLocks noChangeArrowheads="1"/>
          </p:cNvSpPr>
          <p:nvPr/>
        </p:nvSpPr>
        <p:spPr bwMode="auto">
          <a:xfrm>
            <a:off x="4432300" y="3081338"/>
            <a:ext cx="27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a:t> </a:t>
            </a:r>
          </a:p>
        </p:txBody>
      </p:sp>
      <p:sp>
        <p:nvSpPr>
          <p:cNvPr id="2970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6889999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8EC651B-4228-4ECF-AED9-08C3779F4E2D}" type="slidenum">
              <a:rPr kumimoji="0" lang="en-US" altLang="zh-CN" sz="1400" smtClean="0"/>
              <a:pPr eaLnBrk="1" hangingPunct="1">
                <a:spcBef>
                  <a:spcPct val="0"/>
                </a:spcBef>
                <a:buClrTx/>
                <a:buSzTx/>
                <a:buFontTx/>
                <a:buNone/>
              </a:pPr>
              <a:t>124</a:t>
            </a:fld>
            <a:endParaRPr kumimoji="0" lang="en-US" altLang="zh-CN" sz="1400"/>
          </a:p>
        </p:txBody>
      </p:sp>
      <p:sp>
        <p:nvSpPr>
          <p:cNvPr id="30723" name="Rectangle 8"/>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0724" name="Rectangle 9"/>
              <p:cNvSpPr>
                <a:spLocks noGrp="1" noChangeArrowheads="1"/>
              </p:cNvSpPr>
              <p:nvPr>
                <p:ph type="body" idx="1"/>
              </p:nvPr>
            </p:nvSpPr>
            <p:spPr/>
            <p:txBody>
              <a:bodyPr/>
              <a:lstStyle/>
              <a:p>
                <a:pPr eaLnBrk="1" hangingPunct="1"/>
                <a:r>
                  <a:rPr lang="zh-CN" altLang="en-US" dirty="0"/>
                  <a:t>原矩阵的奇异值</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的实质是描述</a:t>
                </a:r>
                <a:r>
                  <a:rPr lang="en-US" altLang="zh-CN" dirty="0"/>
                  <a:t>A</a:t>
                </a:r>
                <a:r>
                  <a:rPr lang="zh-CN" altLang="en-US" dirty="0"/>
                  <a:t>中</a:t>
                </a:r>
                <a:r>
                  <a:rPr lang="en-US" altLang="zh-CN" dirty="0"/>
                  <a:t>p</a:t>
                </a:r>
                <a:r>
                  <a:rPr lang="zh-CN" altLang="en-US" dirty="0"/>
                  <a:t>个特征的量化比较，数值大的奇异值比数值小的奇异值描述了更多的特征。这里可以定义每个奇异值的贡献率如下：</a:t>
                </a:r>
              </a:p>
              <a:p>
                <a:pPr eaLnBrk="1" hangingPunct="1"/>
                <a:endParaRPr lang="en-US" altLang="zh-CN" dirty="0"/>
              </a:p>
            </p:txBody>
          </p:sp>
        </mc:Choice>
        <mc:Fallback xmlns="">
          <p:sp>
            <p:nvSpPr>
              <p:cNvPr id="30724" name="Rectangle 9"/>
              <p:cNvSpPr>
                <a:spLocks noGrp="1" noRot="1" noChangeAspect="1" noMove="1" noResize="1" noEditPoints="1" noAdjustHandles="1" noChangeArrowheads="1" noChangeShapeType="1" noTextEdit="1"/>
              </p:cNvSpPr>
              <p:nvPr>
                <p:ph type="body" idx="1"/>
              </p:nvPr>
            </p:nvSpPr>
            <p:spPr>
              <a:blipFill rotWithShape="1">
                <a:blip r:embed="rId2"/>
                <a:stretch>
                  <a:fillRect l="-549" t="-2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0632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55350F9-1056-406B-B36E-094748919F35}" type="slidenum">
              <a:rPr kumimoji="0" lang="en-US" altLang="zh-CN" sz="1400" smtClean="0"/>
              <a:pPr eaLnBrk="1" hangingPunct="1">
                <a:spcBef>
                  <a:spcPct val="0"/>
                </a:spcBef>
                <a:buClrTx/>
                <a:buSzTx/>
                <a:buFontTx/>
                <a:buNone/>
              </a:pPr>
              <a:t>125</a:t>
            </a:fld>
            <a:endParaRPr kumimoji="0" lang="en-US" altLang="zh-CN" sz="1400"/>
          </a:p>
        </p:txBody>
      </p:sp>
      <p:sp>
        <p:nvSpPr>
          <p:cNvPr id="31747" name="Rectangle 9"/>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1748" name="Rectangle 3"/>
              <p:cNvSpPr>
                <a:spLocks noGrp="1" noChangeArrowheads="1"/>
              </p:cNvSpPr>
              <p:nvPr>
                <p:ph type="body" idx="1"/>
              </p:nvPr>
            </p:nvSpPr>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因为</a:t>
                </a:r>
                <a14:m>
                  <m:oMath xmlns:m="http://schemas.openxmlformats.org/officeDocument/2006/math">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1</m:t>
                        </m:r>
                      </m:sub>
                    </m:sSub>
                    <m:r>
                      <a:rPr lang="en-US" altLang="zh-CN" i="1">
                        <a:solidFill>
                          <a:srgbClr val="6600FF"/>
                        </a:solidFill>
                        <a:latin typeface="Cambria Math"/>
                      </a:rPr>
                      <m:t>,</m:t>
                    </m:r>
                    <m:sSub>
                      <m:sSubPr>
                        <m:ctrlPr>
                          <a:rPr lang="en-US" altLang="zh-CN" i="1">
                            <a:solidFill>
                              <a:srgbClr val="6600FF"/>
                            </a:solidFill>
                            <a:latin typeface="Cambria Math" panose="02040503050406030204" pitchFamily="18" charset="0"/>
                          </a:rPr>
                        </m:ctrlPr>
                      </m:sSubPr>
                      <m:e>
                        <m:r>
                          <a:rPr lang="zh-CN" altLang="en-US" i="1">
                            <a:solidFill>
                              <a:srgbClr val="6600FF"/>
                            </a:solidFill>
                            <a:latin typeface="Cambria Math"/>
                          </a:rPr>
                          <m:t>𝜎</m:t>
                        </m:r>
                      </m:e>
                      <m:sub>
                        <m:r>
                          <a:rPr lang="en-US" altLang="zh-CN" i="1">
                            <a:solidFill>
                              <a:srgbClr val="6600FF"/>
                            </a:solidFill>
                            <a:latin typeface="Cambria Math"/>
                          </a:rPr>
                          <m:t>2</m:t>
                        </m:r>
                      </m:sub>
                    </m:sSub>
                    <m:r>
                      <a:rPr lang="en-US" altLang="zh-CN" i="1">
                        <a:solidFill>
                          <a:srgbClr val="6600FF"/>
                        </a:solidFill>
                        <a:latin typeface="Cambria Math"/>
                      </a:rPr>
                      <m:t>,</m:t>
                    </m:r>
                    <m:r>
                      <a:rPr lang="en-US" altLang="zh-CN" i="1">
                        <a:solidFill>
                          <a:srgbClr val="6600FF"/>
                        </a:solidFill>
                        <a:latin typeface="Cambria Math"/>
                        <a:ea typeface="Cambria Math"/>
                      </a:rPr>
                      <m:t>⋯,</m:t>
                    </m:r>
                    <m:sSub>
                      <m:sSubPr>
                        <m:ctrlPr>
                          <a:rPr lang="en-US" altLang="zh-CN" i="1">
                            <a:solidFill>
                              <a:srgbClr val="6600FF"/>
                            </a:solidFill>
                            <a:latin typeface="Cambria Math" panose="02040503050406030204" pitchFamily="18" charset="0"/>
                            <a:ea typeface="Cambria Math"/>
                          </a:rPr>
                        </m:ctrlPr>
                      </m:sSubPr>
                      <m:e>
                        <m:r>
                          <a:rPr lang="zh-CN" altLang="en-US" i="1">
                            <a:solidFill>
                              <a:srgbClr val="6600FF"/>
                            </a:solidFill>
                            <a:latin typeface="Cambria Math"/>
                            <a:ea typeface="Cambria Math"/>
                          </a:rPr>
                          <m:t>𝜎</m:t>
                        </m:r>
                      </m:e>
                      <m:sub>
                        <m:r>
                          <a:rPr lang="en-US" altLang="zh-CN" i="1">
                            <a:solidFill>
                              <a:srgbClr val="6600FF"/>
                            </a:solidFill>
                            <a:latin typeface="Cambria Math"/>
                            <a:ea typeface="Cambria Math"/>
                          </a:rPr>
                          <m:t>𝑝</m:t>
                        </m:r>
                      </m:sub>
                    </m:sSub>
                  </m:oMath>
                </a14:m>
                <a:r>
                  <a:rPr lang="zh-CN" altLang="en-US" dirty="0"/>
                  <a:t> 是按由大到小排序的，所以可以定义累计贡献率如下：</a:t>
                </a:r>
              </a:p>
              <a:p>
                <a:pPr eaLnBrk="1" hangingPunct="1">
                  <a:buFont typeface="Wingdings" pitchFamily="2" charset="2"/>
                  <a:buNone/>
                </a:pPr>
                <a:r>
                  <a:rPr lang="zh-CN" altLang="en-US" dirty="0"/>
                  <a:t>											 </a:t>
                </a:r>
              </a:p>
            </p:txBody>
          </p:sp>
        </mc:Choice>
        <mc:Fallback xmlns="">
          <p:sp>
            <p:nvSpPr>
              <p:cNvPr id="31748"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r="-157"/>
                </a:stretch>
              </a:blipFill>
            </p:spPr>
            <p:txBody>
              <a:bodyPr/>
              <a:lstStyle/>
              <a:p>
                <a:r>
                  <a:rPr lang="zh-CN" altLang="en-US">
                    <a:noFill/>
                  </a:rPr>
                  <a:t> </a:t>
                </a:r>
              </a:p>
            </p:txBody>
          </p:sp>
        </mc:Fallback>
      </mc:AlternateContent>
      <p:sp>
        <p:nvSpPr>
          <p:cNvPr id="31749" name="Rectangle 5"/>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1750" name="Object 4"/>
          <p:cNvGraphicFramePr>
            <a:graphicFrameLocks noChangeAspect="1"/>
          </p:cNvGraphicFramePr>
          <p:nvPr/>
        </p:nvGraphicFramePr>
        <p:xfrm>
          <a:off x="3203575" y="1700213"/>
          <a:ext cx="2089150" cy="1895475"/>
        </p:xfrm>
        <a:graphic>
          <a:graphicData uri="http://schemas.openxmlformats.org/presentationml/2006/ole">
            <mc:AlternateContent xmlns:mc="http://schemas.openxmlformats.org/markup-compatibility/2006">
              <mc:Choice xmlns:v="urn:schemas-microsoft-com:vml" Requires="v">
                <p:oleObj spid="_x0000_s59485" name="Equation" r:id="rId4" imgW="711200" imgH="647700" progId="Equation.DSMT4">
                  <p:embed/>
                </p:oleObj>
              </mc:Choice>
              <mc:Fallback>
                <p:oleObj name="Equation" r:id="rId4" imgW="711200" imgH="647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700213"/>
                        <a:ext cx="20891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1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1753" name="Object 10"/>
          <p:cNvGraphicFramePr>
            <a:graphicFrameLocks noChangeAspect="1"/>
          </p:cNvGraphicFramePr>
          <p:nvPr/>
        </p:nvGraphicFramePr>
        <p:xfrm>
          <a:off x="2916238" y="4756150"/>
          <a:ext cx="2160587" cy="1409700"/>
        </p:xfrm>
        <a:graphic>
          <a:graphicData uri="http://schemas.openxmlformats.org/presentationml/2006/ole">
            <mc:AlternateContent xmlns:mc="http://schemas.openxmlformats.org/markup-compatibility/2006">
              <mc:Choice xmlns:v="urn:schemas-microsoft-com:vml" Requires="v">
                <p:oleObj spid="_x0000_s59486" name="Equation" r:id="rId6" imgW="685502" imgH="444307" progId="Equation.DSMT4">
                  <p:embed/>
                </p:oleObj>
              </mc:Choice>
              <mc:Fallback>
                <p:oleObj name="Equation" r:id="rId6" imgW="685502"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4756150"/>
                        <a:ext cx="2160587"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20470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4EC10D-C10C-4015-98DA-A2E10CA6C8B2}" type="slidenum">
              <a:rPr kumimoji="0" lang="en-US" altLang="zh-CN" sz="1400" smtClean="0"/>
              <a:pPr eaLnBrk="1" hangingPunct="1">
                <a:spcBef>
                  <a:spcPct val="0"/>
                </a:spcBef>
                <a:buClrTx/>
                <a:buSzTx/>
                <a:buFontTx/>
                <a:buNone/>
              </a:pPr>
              <a:t>126</a:t>
            </a:fld>
            <a:endParaRPr kumimoji="0" lang="en-US" altLang="zh-CN" sz="1400"/>
          </a:p>
        </p:txBody>
      </p:sp>
      <p:sp>
        <p:nvSpPr>
          <p:cNvPr id="32771" name="Rectangle 2"/>
          <p:cNvSpPr>
            <a:spLocks noGrp="1" noChangeArrowheads="1"/>
          </p:cNvSpPr>
          <p:nvPr>
            <p:ph type="title"/>
          </p:nvPr>
        </p:nvSpPr>
        <p:spPr/>
        <p:txBody>
          <a:bodyPr/>
          <a:lstStyle/>
          <a:p>
            <a:pPr eaLnBrk="1" hangingPunct="1"/>
            <a:endParaRPr lang="zh-CN" altLang="zh-CN"/>
          </a:p>
        </p:txBody>
      </p:sp>
      <p:sp>
        <p:nvSpPr>
          <p:cNvPr id="32772" name="Rectangle 3"/>
          <p:cNvSpPr>
            <a:spLocks noGrp="1" noChangeArrowheads="1"/>
          </p:cNvSpPr>
          <p:nvPr>
            <p:ph type="body" idx="1"/>
          </p:nvPr>
        </p:nvSpPr>
        <p:spPr>
          <a:xfrm>
            <a:off x="1043608" y="1844824"/>
            <a:ext cx="7772400" cy="4114800"/>
          </a:xfrm>
        </p:spPr>
        <p:txBody>
          <a:bodyPr/>
          <a:lstStyle/>
          <a:p>
            <a:pPr eaLnBrk="1" hangingPunct="1"/>
            <a:r>
              <a:rPr lang="zh-CN" altLang="en-US" dirty="0"/>
              <a:t>在群决策问题中，每个专家的知识背景不同、所处环境不同、个人偏好不同，造成评分得到的原始数据中存在许多随机因素。</a:t>
            </a:r>
          </a:p>
          <a:p>
            <a:pPr eaLnBrk="1" hangingPunct="1"/>
            <a:r>
              <a:rPr lang="zh-CN" altLang="en-US" dirty="0"/>
              <a:t>从表面上来看，原始数据杂乱无章，而实际上从总体来看专家们评分存在一定的共性，这是无法从原始数据中直接看出来的。 </a:t>
            </a:r>
          </a:p>
        </p:txBody>
      </p:sp>
    </p:spTree>
    <p:extLst>
      <p:ext uri="{BB962C8B-B14F-4D97-AF65-F5344CB8AC3E}">
        <p14:creationId xmlns:p14="http://schemas.microsoft.com/office/powerpoint/2010/main" val="42559930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8403AB7-528B-445F-A374-1A11C17FC2BE}" type="slidenum">
              <a:rPr kumimoji="0" lang="en-US" altLang="zh-CN" sz="1400" smtClean="0"/>
              <a:pPr eaLnBrk="1" hangingPunct="1">
                <a:spcBef>
                  <a:spcPct val="0"/>
                </a:spcBef>
                <a:buClrTx/>
                <a:buSzTx/>
                <a:buFontTx/>
                <a:buNone/>
              </a:pPr>
              <a:t>127</a:t>
            </a:fld>
            <a:endParaRPr kumimoji="0" lang="en-US" altLang="zh-CN" sz="1400"/>
          </a:p>
        </p:txBody>
      </p:sp>
      <p:sp>
        <p:nvSpPr>
          <p:cNvPr id="33795" name="Rectangle 2"/>
          <p:cNvSpPr>
            <a:spLocks noGrp="1" noChangeArrowheads="1"/>
          </p:cNvSpPr>
          <p:nvPr>
            <p:ph type="title"/>
          </p:nvPr>
        </p:nvSpPr>
        <p:spPr/>
        <p:txBody>
          <a:bodyPr/>
          <a:lstStyle/>
          <a:p>
            <a:pPr eaLnBrk="1" hangingPunct="1"/>
            <a:endParaRPr lang="zh-CN" altLang="zh-CN"/>
          </a:p>
        </p:txBody>
      </p:sp>
      <p:sp>
        <p:nvSpPr>
          <p:cNvPr id="33796" name="Rectangle 3"/>
          <p:cNvSpPr>
            <a:spLocks noGrp="1" noChangeArrowheads="1"/>
          </p:cNvSpPr>
          <p:nvPr>
            <p:ph type="body" idx="1"/>
          </p:nvPr>
        </p:nvSpPr>
        <p:spPr/>
        <p:txBody>
          <a:bodyPr/>
          <a:lstStyle/>
          <a:p>
            <a:pPr eaLnBrk="1" hangingPunct="1"/>
            <a:r>
              <a:rPr lang="zh-CN" altLang="en-US" dirty="0"/>
              <a:t>本节介绍的方法就是如何提取专家们评分中的共性，而剔除评分过程中作用微小的随机成分（视为</a:t>
            </a:r>
            <a:r>
              <a:rPr lang="zh-CN" altLang="en-US" dirty="0">
                <a:latin typeface="Times New Roman" pitchFamily="18" charset="0"/>
              </a:rPr>
              <a:t>“</a:t>
            </a:r>
            <a:r>
              <a:rPr lang="zh-CN" altLang="en-US" dirty="0"/>
              <a:t>噪声</a:t>
            </a:r>
            <a:r>
              <a:rPr lang="zh-CN" altLang="en-US" dirty="0">
                <a:latin typeface="Times New Roman" pitchFamily="18" charset="0"/>
              </a:rPr>
              <a:t>”</a:t>
            </a:r>
            <a:r>
              <a:rPr lang="zh-CN" altLang="en-US" dirty="0"/>
              <a:t>）。</a:t>
            </a:r>
            <a:endParaRPr lang="en-US" altLang="zh-CN" dirty="0"/>
          </a:p>
          <a:p>
            <a:pPr eaLnBrk="1" hangingPunct="1"/>
            <a:r>
              <a:rPr lang="en-US" altLang="zh-CN" dirty="0"/>
              <a:t>SVD</a:t>
            </a:r>
            <a:r>
              <a:rPr lang="zh-CN" altLang="en-US" dirty="0"/>
              <a:t>的一个最大特点是 </a:t>
            </a:r>
            <a:r>
              <a:rPr lang="en-US" altLang="zh-CN" dirty="0"/>
              <a:t>W</a:t>
            </a:r>
            <a:r>
              <a:rPr lang="zh-CN" altLang="en-US" dirty="0"/>
              <a:t>中相对微小的量（描述原矩阵</a:t>
            </a:r>
            <a:r>
              <a:rPr lang="en-US" altLang="zh-CN" dirty="0"/>
              <a:t>A</a:t>
            </a:r>
            <a:r>
              <a:rPr lang="zh-CN" altLang="en-US" dirty="0"/>
              <a:t>中微小特征的量）可以扔掉，以</a:t>
            </a:r>
            <a:r>
              <a:rPr lang="en-US" altLang="zh-CN" dirty="0"/>
              <a:t>0</a:t>
            </a:r>
            <a:r>
              <a:rPr lang="zh-CN" altLang="en-US" dirty="0"/>
              <a:t>替代，使原矩阵</a:t>
            </a:r>
            <a:r>
              <a:rPr lang="en-US" altLang="zh-CN" dirty="0"/>
              <a:t>A</a:t>
            </a:r>
            <a:r>
              <a:rPr lang="zh-CN" altLang="en-US" dirty="0"/>
              <a:t>塌陷，秩大大减少，但逆运算仍可得到</a:t>
            </a:r>
            <a:r>
              <a:rPr lang="en-US" altLang="zh-CN" dirty="0"/>
              <a:t>A</a:t>
            </a:r>
            <a:r>
              <a:rPr lang="zh-CN" altLang="en-US" dirty="0"/>
              <a:t>矩阵的很好近似值。 </a:t>
            </a:r>
          </a:p>
        </p:txBody>
      </p:sp>
    </p:spTree>
    <p:extLst>
      <p:ext uri="{BB962C8B-B14F-4D97-AF65-F5344CB8AC3E}">
        <p14:creationId xmlns:p14="http://schemas.microsoft.com/office/powerpoint/2010/main" val="39737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6F255B1-FDD8-4196-B713-5BF28629E7CA}" type="slidenum">
              <a:rPr kumimoji="0" lang="en-US" altLang="zh-CN" sz="1400" smtClean="0"/>
              <a:pPr eaLnBrk="1" hangingPunct="1">
                <a:spcBef>
                  <a:spcPct val="0"/>
                </a:spcBef>
                <a:buClrTx/>
                <a:buSzTx/>
                <a:buFontTx/>
                <a:buNone/>
              </a:pPr>
              <a:t>128</a:t>
            </a:fld>
            <a:endParaRPr kumimoji="0" lang="en-US" altLang="zh-CN" sz="1400"/>
          </a:p>
        </p:txBody>
      </p:sp>
      <p:sp>
        <p:nvSpPr>
          <p:cNvPr id="3481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4820" name="Rectangle 3"/>
              <p:cNvSpPr>
                <a:spLocks noGrp="1" noChangeArrowheads="1"/>
              </p:cNvSpPr>
              <p:nvPr>
                <p:ph type="body" idx="1"/>
              </p:nvPr>
            </p:nvSpPr>
            <p:spPr/>
            <p:txBody>
              <a:bodyPr/>
              <a:lstStyle/>
              <a:p>
                <a:pPr eaLnBrk="1" hangingPunct="1">
                  <a:lnSpc>
                    <a:spcPct val="90000"/>
                  </a:lnSpc>
                </a:pPr>
                <a:r>
                  <a:rPr lang="zh-CN" altLang="en-US" dirty="0"/>
                  <a:t>做法就是保留</a:t>
                </a:r>
                <a:r>
                  <a:rPr lang="en-US" altLang="zh-CN" dirty="0"/>
                  <a:t>W</a:t>
                </a:r>
                <a:r>
                  <a:rPr lang="zh-CN" altLang="en-US" dirty="0"/>
                  <a:t>中对角线上最大的</a:t>
                </a:r>
                <a:r>
                  <a:rPr lang="en-US" altLang="zh-CN" dirty="0"/>
                  <a:t>s</a:t>
                </a:r>
                <a:r>
                  <a:rPr lang="zh-CN" altLang="en-US" dirty="0"/>
                  <a:t>个奇异值，其他（</a:t>
                </a:r>
                <a:r>
                  <a:rPr lang="en-US" altLang="zh-CN" dirty="0"/>
                  <a:t>p-s</a:t>
                </a:r>
                <a:r>
                  <a:rPr lang="zh-CN" altLang="en-US" dirty="0"/>
                  <a:t>）个奇异值置为</a:t>
                </a:r>
                <a:r>
                  <a:rPr lang="en-US" altLang="zh-CN" dirty="0"/>
                  <a:t>0</a:t>
                </a:r>
                <a:r>
                  <a:rPr lang="zh-CN" altLang="en-US" dirty="0"/>
                  <a:t>，得到新对角阵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𝑊</m:t>
                        </m:r>
                      </m:e>
                    </m:acc>
                  </m:oMath>
                </a14:m>
                <a:r>
                  <a:rPr lang="zh-CN" altLang="en-US" dirty="0"/>
                  <a:t>，保持左正交阵</a:t>
                </a:r>
                <a:r>
                  <a:rPr lang="en-US" altLang="zh-CN" dirty="0"/>
                  <a:t>U</a:t>
                </a:r>
                <a:r>
                  <a:rPr lang="zh-CN" altLang="en-US" dirty="0"/>
                  <a:t>和右正交阵</a:t>
                </a:r>
                <a:r>
                  <a:rPr lang="en-US" altLang="zh-CN" dirty="0"/>
                  <a:t>V</a:t>
                </a:r>
                <a:r>
                  <a:rPr lang="zh-CN" altLang="en-US" dirty="0"/>
                  <a:t>不变，于是可以有：</a:t>
                </a:r>
              </a:p>
              <a:p>
                <a:pPr eaLnBrk="1" hangingPunct="1">
                  <a:lnSpc>
                    <a:spcPct val="90000"/>
                  </a:lnSpc>
                </a:pPr>
                <a:endParaRPr lang="zh-CN" altLang="en-US" dirty="0"/>
              </a:p>
              <a:p>
                <a:pPr eaLnBrk="1" hangingPunct="1">
                  <a:lnSpc>
                    <a:spcPct val="90000"/>
                  </a:lnSpc>
                </a:pPr>
                <a:endParaRPr lang="zh-CN" altLang="en-US" dirty="0"/>
              </a:p>
              <a:p>
                <a:pPr eaLnBrk="1" hangingPunct="1">
                  <a:lnSpc>
                    <a:spcPct val="90000"/>
                  </a:lnSpc>
                  <a:buFont typeface="Wingdings" pitchFamily="2" charset="2"/>
                  <a:buNone/>
                </a:pPr>
                <a:r>
                  <a:rPr lang="zh-CN" altLang="en-US" dirty="0"/>
                  <a:t>	 							 </a:t>
                </a:r>
              </a:p>
            </p:txBody>
          </p:sp>
        </mc:Choice>
        <mc:Fallback xmlns="">
          <p:sp>
            <p:nvSpPr>
              <p:cNvPr id="34820"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t="-3407" r="-1255"/>
                </a:stretch>
              </a:blipFill>
            </p:spPr>
            <p:txBody>
              <a:bodyPr/>
              <a:lstStyle/>
              <a:p>
                <a:r>
                  <a:rPr lang="zh-CN" altLang="en-US">
                    <a:noFill/>
                  </a:rPr>
                  <a:t> </a:t>
                </a:r>
              </a:p>
            </p:txBody>
          </p:sp>
        </mc:Fallback>
      </mc:AlternateContent>
      <p:sp>
        <p:nvSpPr>
          <p:cNvPr id="34821"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4823"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24" name="Object 6"/>
          <p:cNvGraphicFramePr>
            <a:graphicFrameLocks noChangeAspect="1"/>
          </p:cNvGraphicFramePr>
          <p:nvPr>
            <p:extLst>
              <p:ext uri="{D42A27DB-BD31-4B8C-83A1-F6EECF244321}">
                <p14:modId xmlns:p14="http://schemas.microsoft.com/office/powerpoint/2010/main" val="3871666618"/>
              </p:ext>
            </p:extLst>
          </p:nvPr>
        </p:nvGraphicFramePr>
        <p:xfrm>
          <a:off x="3149600" y="3951288"/>
          <a:ext cx="1908175" cy="581025"/>
        </p:xfrm>
        <a:graphic>
          <a:graphicData uri="http://schemas.openxmlformats.org/presentationml/2006/ole">
            <mc:AlternateContent xmlns:mc="http://schemas.openxmlformats.org/markup-compatibility/2006">
              <mc:Choice xmlns:v="urn:schemas-microsoft-com:vml" Requires="v">
                <p:oleObj spid="_x0000_s60509" name="Equation" r:id="rId4" imgW="672840" imgH="203040" progId="Equation.DSMT4">
                  <p:embed/>
                </p:oleObj>
              </mc:Choice>
              <mc:Fallback>
                <p:oleObj name="Equation" r:id="rId4" imgW="672840" imgH="203040" progId="Equation.DSMT4">
                  <p:embed/>
                  <p:pic>
                    <p:nvPicPr>
                      <p:cNvPr id="0" name=""/>
                      <p:cNvPicPr>
                        <a:picLocks noChangeAspect="1" noChangeArrowheads="1"/>
                      </p:cNvPicPr>
                      <p:nvPr/>
                    </p:nvPicPr>
                    <p:blipFill>
                      <a:blip r:embed="rId5"/>
                      <a:srcRect/>
                      <a:stretch>
                        <a:fillRect/>
                      </a:stretch>
                    </p:blipFill>
                    <p:spPr bwMode="auto">
                      <a:xfrm>
                        <a:off x="3149600" y="3951288"/>
                        <a:ext cx="1908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26" name="Object 8"/>
          <p:cNvGraphicFramePr>
            <a:graphicFrameLocks noChangeAspect="1"/>
          </p:cNvGraphicFramePr>
          <p:nvPr>
            <p:extLst>
              <p:ext uri="{D42A27DB-BD31-4B8C-83A1-F6EECF244321}">
                <p14:modId xmlns:p14="http://schemas.microsoft.com/office/powerpoint/2010/main" val="3571105658"/>
              </p:ext>
            </p:extLst>
          </p:nvPr>
        </p:nvGraphicFramePr>
        <p:xfrm>
          <a:off x="3059113" y="4868094"/>
          <a:ext cx="1728787" cy="615950"/>
        </p:xfrm>
        <a:graphic>
          <a:graphicData uri="http://schemas.openxmlformats.org/presentationml/2006/ole">
            <mc:AlternateContent xmlns:mc="http://schemas.openxmlformats.org/markup-compatibility/2006">
              <mc:Choice xmlns:v="urn:schemas-microsoft-com:vml" Requires="v">
                <p:oleObj spid="_x0000_s60510" name="Equation" r:id="rId6" imgW="558558" imgH="203112" progId="Equation.DSMT4">
                  <p:embed/>
                </p:oleObj>
              </mc:Choice>
              <mc:Fallback>
                <p:oleObj name="Equation" r:id="rId6" imgW="5585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4868094"/>
                        <a:ext cx="17287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61556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B00B57E-EC6C-4D69-9087-26CF2CBA4944}" type="slidenum">
              <a:rPr kumimoji="0" lang="en-US" altLang="zh-CN" sz="1400" smtClean="0"/>
              <a:pPr eaLnBrk="1" hangingPunct="1">
                <a:spcBef>
                  <a:spcPct val="0"/>
                </a:spcBef>
                <a:buClrTx/>
                <a:buSzTx/>
                <a:buFontTx/>
                <a:buNone/>
              </a:pPr>
              <a:t>129</a:t>
            </a:fld>
            <a:endParaRPr kumimoji="0" lang="en-US" altLang="zh-CN" sz="1400"/>
          </a:p>
        </p:txBody>
      </p:sp>
      <p:sp>
        <p:nvSpPr>
          <p:cNvPr id="35843" name="Rectangle 13"/>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5844" name="Rectangle 3"/>
              <p:cNvSpPr>
                <a:spLocks noGrp="1" noChangeArrowheads="1"/>
              </p:cNvSpPr>
              <p:nvPr>
                <p:ph type="body" idx="1"/>
              </p:nvPr>
            </p:nvSpPr>
            <p:spPr/>
            <p:txBody>
              <a:bodyPr/>
              <a:lstStyle/>
              <a:p>
                <a:pPr eaLnBrk="1" hangingPunct="1">
                  <a:lnSpc>
                    <a:spcPct val="150000"/>
                  </a:lnSpc>
                </a:pPr>
                <a:r>
                  <a:rPr lang="zh-CN" altLang="en-US" dirty="0"/>
                  <a:t>得到的降秩矩阵</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𝐴</m:t>
                        </m:r>
                      </m:e>
                    </m:acc>
                  </m:oMath>
                </a14:m>
                <a:r>
                  <a:rPr lang="zh-CN" altLang="en-US" dirty="0"/>
                  <a:t> 就是原矩阵</a:t>
                </a:r>
                <a:r>
                  <a:rPr lang="en-US" altLang="zh-CN" dirty="0"/>
                  <a:t>A</a:t>
                </a:r>
                <a:r>
                  <a:rPr lang="zh-CN" altLang="en-US" dirty="0"/>
                  <a:t>的近似，</a:t>
                </a:r>
              </a:p>
              <a:p>
                <a:pPr eaLnBrk="1" hangingPunct="1">
                  <a:lnSpc>
                    <a:spcPct val="150000"/>
                  </a:lnSpc>
                  <a:buNone/>
                </a:pPr>
                <a:r>
                  <a:rPr lang="zh-CN" altLang="en-US" dirty="0"/>
                  <a:t>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𝐴</m:t>
                        </m:r>
                      </m:e>
                    </m:acc>
                  </m:oMath>
                </a14:m>
                <a:r>
                  <a:rPr lang="zh-CN" altLang="en-US" dirty="0"/>
                  <a:t>与</a:t>
                </a:r>
                <a:r>
                  <a:rPr lang="en-US" altLang="zh-CN" dirty="0"/>
                  <a:t>A</a:t>
                </a:r>
                <a:r>
                  <a:rPr lang="zh-CN" altLang="en-US" dirty="0"/>
                  <a:t>的近似程度由保留奇异值的个数决定，但是被保留下来的奇异值过多，奇异值分解的意义就小了。</a:t>
                </a:r>
              </a:p>
              <a:p>
                <a:pPr eaLnBrk="1" hangingPunct="1">
                  <a:lnSpc>
                    <a:spcPct val="90000"/>
                  </a:lnSpc>
                </a:pPr>
                <a:endParaRPr lang="en-US" altLang="zh-CN" dirty="0"/>
              </a:p>
            </p:txBody>
          </p:sp>
        </mc:Choice>
        <mc:Fallback xmlns="">
          <p:sp>
            <p:nvSpPr>
              <p:cNvPr id="3584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r="-784"/>
                </a:stretch>
              </a:blipFill>
            </p:spPr>
            <p:txBody>
              <a:bodyPr/>
              <a:lstStyle/>
              <a:p>
                <a:r>
                  <a:rPr lang="zh-CN" altLang="en-US">
                    <a:noFill/>
                  </a:rPr>
                  <a:t> </a:t>
                </a:r>
              </a:p>
            </p:txBody>
          </p:sp>
        </mc:Fallback>
      </mc:AlternateContent>
      <p:sp>
        <p:nvSpPr>
          <p:cNvPr id="35845"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5847"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5849" name="Rectangle 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6080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r>
              <a:rPr lang="zh-CN" altLang="zh-CN" sz="2800" b="1" dirty="0">
                <a:solidFill>
                  <a:srgbClr val="FF0000"/>
                </a:solidFill>
              </a:rPr>
              <a:t>其次是系统建模的规范。</a:t>
            </a:r>
            <a:endParaRPr lang="en-US" altLang="zh-CN" sz="2800" b="1" dirty="0">
              <a:solidFill>
                <a:srgbClr val="FF0000"/>
              </a:solidFill>
            </a:endParaRPr>
          </a:p>
          <a:p>
            <a:pPr marL="457200" indent="-457200">
              <a:buFont typeface="+mj-ea"/>
              <a:buAutoNum type="circleNumDbPlain"/>
            </a:pPr>
            <a:r>
              <a:rPr lang="zh-CN" altLang="zh-CN" sz="2800" dirty="0"/>
              <a:t>拟定模型的规范，使模型问题规范化。</a:t>
            </a:r>
            <a:endParaRPr lang="en-US" altLang="zh-CN" sz="2800" dirty="0"/>
          </a:p>
          <a:p>
            <a:pPr marL="457200" indent="-457200">
              <a:buFont typeface="+mj-ea"/>
              <a:buAutoNum type="circleNumDbPlain"/>
            </a:pPr>
            <a:r>
              <a:rPr lang="zh-CN" altLang="zh-CN" sz="2800" dirty="0"/>
              <a:t>对象问题有效范围的限定</a:t>
            </a:r>
            <a:r>
              <a:rPr lang="zh-CN" altLang="en-US" sz="2800" dirty="0"/>
              <a:t>；</a:t>
            </a:r>
            <a:endParaRPr lang="en-US" altLang="zh-CN" sz="2800" dirty="0"/>
          </a:p>
          <a:p>
            <a:pPr marL="457200" indent="-457200">
              <a:buFont typeface="+mj-ea"/>
              <a:buAutoNum type="circleNumDbPlain"/>
            </a:pPr>
            <a:r>
              <a:rPr lang="zh-CN" altLang="zh-CN" sz="2800" dirty="0"/>
              <a:t>解决问题的方式</a:t>
            </a:r>
            <a:r>
              <a:rPr lang="zh-CN" altLang="en-US" sz="2800" dirty="0"/>
              <a:t>；</a:t>
            </a:r>
            <a:endParaRPr lang="en-US" altLang="zh-CN" sz="2800" dirty="0"/>
          </a:p>
          <a:p>
            <a:pPr marL="457200" indent="-457200">
              <a:buFont typeface="+mj-ea"/>
              <a:buAutoNum type="circleNumDbPlain"/>
            </a:pPr>
            <a:r>
              <a:rPr lang="zh-CN" altLang="zh-CN" sz="2800" dirty="0"/>
              <a:t>工具要求</a:t>
            </a:r>
            <a:r>
              <a:rPr lang="zh-CN" altLang="en-US" sz="2800" dirty="0"/>
              <a:t>；</a:t>
            </a:r>
            <a:endParaRPr lang="en-US" altLang="zh-CN" sz="2800" dirty="0"/>
          </a:p>
          <a:p>
            <a:pPr marL="457200" indent="-457200">
              <a:buFont typeface="+mj-ea"/>
              <a:buAutoNum type="circleNumDbPlain"/>
            </a:pPr>
            <a:r>
              <a:rPr lang="zh-CN" altLang="zh-CN" sz="2800" dirty="0"/>
              <a:t>最终结果的精度要求</a:t>
            </a:r>
            <a:r>
              <a:rPr lang="zh-CN" altLang="en-US" sz="2800" dirty="0"/>
              <a:t>；</a:t>
            </a:r>
            <a:endParaRPr lang="en-US" altLang="zh-CN" sz="2800" dirty="0"/>
          </a:p>
          <a:p>
            <a:pPr marL="457200" indent="-457200">
              <a:buFont typeface="+mj-ea"/>
              <a:buAutoNum type="circleNumDbPlain"/>
            </a:pPr>
            <a:r>
              <a:rPr lang="zh-CN" altLang="zh-CN" sz="2800" dirty="0"/>
              <a:t>结果形式</a:t>
            </a:r>
            <a:r>
              <a:rPr lang="zh-CN" altLang="en-US" sz="2800" dirty="0"/>
              <a:t>；</a:t>
            </a:r>
            <a:endParaRPr lang="en-US" altLang="zh-CN" sz="2800" dirty="0"/>
          </a:p>
          <a:p>
            <a:pPr marL="457200" indent="-457200">
              <a:buFont typeface="+mj-ea"/>
              <a:buAutoNum type="circleNumDbPlain"/>
            </a:pPr>
            <a:r>
              <a:rPr lang="zh-CN" altLang="zh-CN" sz="2800" dirty="0"/>
              <a:t>使用方面的要求。</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13</a:t>
            </a:fld>
            <a:endParaRPr lang="en-US" altLang="zh-CN"/>
          </a:p>
        </p:txBody>
      </p:sp>
    </p:spTree>
    <p:extLst>
      <p:ext uri="{BB962C8B-B14F-4D97-AF65-F5344CB8AC3E}">
        <p14:creationId xmlns:p14="http://schemas.microsoft.com/office/powerpoint/2010/main" val="30041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335ABDE-54E7-4EC1-88F0-31F66614D159}" type="slidenum">
              <a:rPr kumimoji="0" lang="en-US" altLang="zh-CN" sz="1400" smtClean="0"/>
              <a:pPr eaLnBrk="1" hangingPunct="1">
                <a:spcBef>
                  <a:spcPct val="0"/>
                </a:spcBef>
                <a:buClrTx/>
                <a:buSzTx/>
                <a:buFontTx/>
                <a:buNone/>
              </a:pPr>
              <a:t>130</a:t>
            </a:fld>
            <a:endParaRPr kumimoji="0" lang="en-US" altLang="zh-CN" sz="1400"/>
          </a:p>
        </p:txBody>
      </p:sp>
      <p:sp>
        <p:nvSpPr>
          <p:cNvPr id="36867" name="Rectangle 11"/>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6868" name="Rectangle 3"/>
              <p:cNvSpPr>
                <a:spLocks noGrp="1" noChangeArrowheads="1"/>
              </p:cNvSpPr>
              <p:nvPr>
                <p:ph type="body" idx="1"/>
              </p:nvPr>
            </p:nvSpPr>
            <p:spPr>
              <a:xfrm>
                <a:off x="611560" y="2017713"/>
                <a:ext cx="8343528" cy="4114800"/>
              </a:xfrm>
            </p:spPr>
            <p:txBody>
              <a:bodyPr/>
              <a:lstStyle/>
              <a:p>
                <a:pPr eaLnBrk="1" hangingPunct="1">
                  <a:lnSpc>
                    <a:spcPct val="150000"/>
                  </a:lnSpc>
                </a:pPr>
                <a:r>
                  <a:rPr lang="zh-CN" altLang="en-US" dirty="0"/>
                  <a:t>一种观点认为只要保留的奇异值的累加贡献率达到一定的百分比（例如</a:t>
                </a:r>
                <a14:m>
                  <m:oMath xmlns:m="http://schemas.openxmlformats.org/officeDocument/2006/math">
                    <m:r>
                      <a:rPr lang="en-US" altLang="zh-CN" b="0" i="1" smtClean="0">
                        <a:latin typeface="Cambria Math"/>
                      </a:rPr>
                      <m:t>80</m:t>
                    </m:r>
                    <m:r>
                      <a:rPr lang="en-US" altLang="zh-CN" b="0" i="1" smtClean="0">
                        <a:latin typeface="Cambria Math"/>
                        <a:ea typeface="Cambria Math"/>
                      </a:rPr>
                      <m:t>%~90%</m:t>
                    </m:r>
                  </m:oMath>
                </a14:m>
                <a:r>
                  <a:rPr lang="zh-CN" altLang="en-US" dirty="0"/>
                  <a:t>），</a:t>
                </a:r>
              </a:p>
              <a:p>
                <a:pPr eaLnBrk="1" hangingPunct="1">
                  <a:lnSpc>
                    <a:spcPct val="150000"/>
                  </a:lnSpc>
                  <a:buNone/>
                </a:pPr>
                <a:r>
                  <a:rPr lang="zh-CN" altLang="en-US" dirty="0"/>
                  <a:t>   就可以视</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𝐴</m:t>
                        </m:r>
                      </m:e>
                    </m:acc>
                  </m:oMath>
                </a14:m>
                <a:r>
                  <a:rPr lang="zh-CN" altLang="en-US" dirty="0"/>
                  <a:t>为保留了原矩阵</a:t>
                </a:r>
                <a:r>
                  <a:rPr lang="en-US" altLang="zh-CN" dirty="0"/>
                  <a:t>A</a:t>
                </a:r>
                <a:r>
                  <a:rPr lang="zh-CN" altLang="en-US" dirty="0"/>
                  <a:t>的主要特征，并且达到了</a:t>
                </a:r>
                <a:r>
                  <a:rPr lang="zh-CN" altLang="en-US" dirty="0">
                    <a:latin typeface="Times New Roman" pitchFamily="18" charset="0"/>
                  </a:rPr>
                  <a:t>“</a:t>
                </a:r>
                <a:r>
                  <a:rPr lang="zh-CN" altLang="en-US" dirty="0"/>
                  <a:t>去噪</a:t>
                </a:r>
                <a:r>
                  <a:rPr lang="zh-CN" altLang="en-US" dirty="0">
                    <a:latin typeface="Times New Roman" pitchFamily="18" charset="0"/>
                  </a:rPr>
                  <a:t>”</a:t>
                </a:r>
                <a:r>
                  <a:rPr lang="zh-CN" altLang="en-US" dirty="0"/>
                  <a:t>目的的近似矩阵。</a:t>
                </a:r>
              </a:p>
            </p:txBody>
          </p:sp>
        </mc:Choice>
        <mc:Fallback xmlns="">
          <p:sp>
            <p:nvSpPr>
              <p:cNvPr id="36868" name="Rectangle 3"/>
              <p:cNvSpPr>
                <a:spLocks noGrp="1" noRot="1" noChangeAspect="1" noMove="1" noResize="1" noEditPoints="1" noAdjustHandles="1" noChangeArrowheads="1" noChangeShapeType="1" noTextEdit="1"/>
              </p:cNvSpPr>
              <p:nvPr>
                <p:ph type="body" idx="1"/>
              </p:nvPr>
            </p:nvSpPr>
            <p:spPr>
              <a:xfrm>
                <a:off x="611560" y="2017713"/>
                <a:ext cx="8343528" cy="4114800"/>
              </a:xfrm>
              <a:blipFill rotWithShape="1">
                <a:blip r:embed="rId2"/>
                <a:stretch>
                  <a:fillRect l="-511" r="-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03028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EF726D6-8804-4DF4-8FB7-81836B363117}" type="slidenum">
              <a:rPr kumimoji="0" lang="en-US" altLang="zh-CN" sz="1400" smtClean="0"/>
              <a:pPr eaLnBrk="1" hangingPunct="1">
                <a:spcBef>
                  <a:spcPct val="0"/>
                </a:spcBef>
                <a:buClrTx/>
                <a:buSzTx/>
                <a:buFontTx/>
                <a:buNone/>
              </a:pPr>
              <a:t>131</a:t>
            </a:fld>
            <a:endParaRPr kumimoji="0" lang="en-US" altLang="zh-CN" sz="1400"/>
          </a:p>
        </p:txBody>
      </p:sp>
      <p:sp>
        <p:nvSpPr>
          <p:cNvPr id="378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7892" name="Rectangle 3"/>
              <p:cNvSpPr>
                <a:spLocks noGrp="1" noChangeArrowheads="1"/>
              </p:cNvSpPr>
              <p:nvPr>
                <p:ph type="body" idx="1"/>
              </p:nvPr>
            </p:nvSpPr>
            <p:spPr/>
            <p:txBody>
              <a:bodyPr/>
              <a:lstStyle/>
              <a:p>
                <a:pPr eaLnBrk="1" hangingPunct="1">
                  <a:lnSpc>
                    <a:spcPct val="150000"/>
                  </a:lnSpc>
                </a:pPr>
                <a:r>
                  <a:rPr lang="zh-CN" altLang="en-US" dirty="0"/>
                  <a:t>为了讨论的方便，这里记</a:t>
                </a:r>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a:rPr>
                              <m:t>𝑊</m:t>
                            </m:r>
                          </m:e>
                        </m:acc>
                      </m:e>
                      <m:sup>
                        <m:r>
                          <a:rPr lang="en-US" altLang="zh-CN" b="0" i="1" smtClean="0">
                            <a:latin typeface="Cambria Math"/>
                          </a:rPr>
                          <m:t>(</m:t>
                        </m:r>
                        <m:r>
                          <a:rPr lang="en-US" altLang="zh-CN" b="0" i="1" smtClean="0">
                            <a:latin typeface="Cambria Math"/>
                          </a:rPr>
                          <m:t>𝑠</m:t>
                        </m:r>
                        <m:r>
                          <a:rPr lang="en-US" altLang="zh-CN" b="0" i="1" smtClean="0">
                            <a:latin typeface="Cambria Math"/>
                          </a:rPr>
                          <m:t>)</m:t>
                        </m:r>
                      </m:sup>
                    </m:sSup>
                  </m:oMath>
                </a14:m>
                <a:r>
                  <a:rPr lang="zh-CN" altLang="en-US" dirty="0"/>
                  <a:t> 为保留了</a:t>
                </a:r>
                <a:r>
                  <a:rPr lang="en-US" altLang="zh-CN" dirty="0"/>
                  <a:t>W</a:t>
                </a:r>
                <a:r>
                  <a:rPr lang="zh-CN" altLang="en-US" dirty="0"/>
                  <a:t>中最大的</a:t>
                </a:r>
                <a:r>
                  <a:rPr lang="en-US" altLang="zh-CN" dirty="0"/>
                  <a:t>s</a:t>
                </a:r>
                <a:r>
                  <a:rPr lang="zh-CN" altLang="en-US" dirty="0"/>
                  <a:t>个奇异值的矩阵，记</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b="0" i="1" smtClean="0">
                                <a:latin typeface="Cambria Math"/>
                              </a:rPr>
                              <m:t>𝐴</m:t>
                            </m:r>
                          </m:e>
                        </m:acc>
                      </m:e>
                      <m:sup>
                        <m:r>
                          <a:rPr lang="en-US" altLang="zh-CN" i="1">
                            <a:latin typeface="Cambria Math"/>
                          </a:rPr>
                          <m:t>(</m:t>
                        </m:r>
                        <m:r>
                          <a:rPr lang="en-US" altLang="zh-CN" i="1">
                            <a:latin typeface="Cambria Math"/>
                          </a:rPr>
                          <m:t>𝑠</m:t>
                        </m:r>
                        <m:r>
                          <a:rPr lang="en-US" altLang="zh-CN" i="1">
                            <a:latin typeface="Cambria Math"/>
                          </a:rPr>
                          <m:t>)</m:t>
                        </m:r>
                      </m:sup>
                    </m:sSup>
                    <m:r>
                      <a:rPr lang="en-US" altLang="zh-CN" b="0" i="1" smtClean="0">
                        <a:latin typeface="Cambria Math"/>
                      </a:rPr>
                      <m:t>=</m:t>
                    </m:r>
                    <m:r>
                      <a:rPr lang="en-US" altLang="zh-CN" b="0" i="1" smtClean="0">
                        <a:latin typeface="Cambria Math"/>
                      </a:rPr>
                      <m:t>𝑈</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𝑊</m:t>
                            </m:r>
                          </m:e>
                        </m:acc>
                      </m:e>
                      <m:sup>
                        <m:r>
                          <a:rPr lang="en-US" altLang="zh-CN" i="1">
                            <a:latin typeface="Cambria Math"/>
                          </a:rPr>
                          <m:t>(</m:t>
                        </m:r>
                        <m:r>
                          <a:rPr lang="en-US" altLang="zh-CN" i="1">
                            <a:latin typeface="Cambria Math"/>
                          </a:rPr>
                          <m:t>𝑠</m:t>
                        </m:r>
                        <m:r>
                          <a:rPr lang="en-US" altLang="zh-CN" i="1">
                            <a:latin typeface="Cambria Math"/>
                          </a:rPr>
                          <m:t>)</m:t>
                        </m:r>
                      </m:sup>
                    </m:s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oMath>
                </a14:m>
                <a:r>
                  <a:rPr lang="zh-CN" altLang="en-US" dirty="0"/>
                  <a:t>是原矩阵</a:t>
                </a:r>
                <a:r>
                  <a:rPr lang="en-US" altLang="zh-CN" dirty="0"/>
                  <a:t>A</a:t>
                </a:r>
                <a:r>
                  <a:rPr lang="zh-CN" altLang="en-US" dirty="0"/>
                  <a:t>降秩为</a:t>
                </a:r>
                <a:r>
                  <a:rPr lang="en-US" altLang="zh-CN" dirty="0"/>
                  <a:t>s</a:t>
                </a:r>
                <a:r>
                  <a:rPr lang="zh-CN" altLang="en-US" dirty="0"/>
                  <a:t>维的近似矩阵。很明显，当</a:t>
                </a:r>
                <a14:m>
                  <m:oMath xmlns:m="http://schemas.openxmlformats.org/officeDocument/2006/math">
                    <m:r>
                      <a:rPr lang="en-US" altLang="zh-CN" b="0" i="1" smtClean="0">
                        <a:latin typeface="Cambria Math"/>
                      </a:rPr>
                      <m:t>𝑠</m:t>
                    </m:r>
                    <m:r>
                      <a:rPr lang="en-US" altLang="zh-CN" b="0" i="1" smtClean="0">
                        <a:latin typeface="Cambria Math"/>
                      </a:rPr>
                      <m:t>=</m:t>
                    </m:r>
                    <m:r>
                      <a:rPr lang="en-US" altLang="zh-CN" b="0" i="1" smtClean="0">
                        <a:latin typeface="Cambria Math"/>
                      </a:rPr>
                      <m:t>𝑝</m:t>
                    </m:r>
                  </m:oMath>
                </a14:m>
                <a:r>
                  <a:rPr lang="zh-CN" altLang="en-US" dirty="0"/>
                  <a:t> 时</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b="0" i="1" smtClean="0">
                                <a:latin typeface="Cambria Math"/>
                              </a:rPr>
                              <m:t>𝐴</m:t>
                            </m:r>
                          </m:e>
                        </m:acc>
                      </m:e>
                      <m:sup>
                        <m:r>
                          <a:rPr lang="en-US" altLang="zh-CN" i="1">
                            <a:latin typeface="Cambria Math"/>
                          </a:rPr>
                          <m:t>(</m:t>
                        </m:r>
                        <m:r>
                          <a:rPr lang="en-US" altLang="zh-CN" i="1">
                            <a:latin typeface="Cambria Math"/>
                          </a:rPr>
                          <m:t>𝑠</m:t>
                        </m:r>
                        <m:r>
                          <a:rPr lang="en-US" altLang="zh-CN" i="1">
                            <a:latin typeface="Cambria Math"/>
                          </a:rPr>
                          <m:t>)</m:t>
                        </m:r>
                      </m:sup>
                    </m:sSup>
                    <m:r>
                      <a:rPr lang="en-US" altLang="zh-CN" b="0" i="1" smtClean="0">
                        <a:latin typeface="Cambria Math"/>
                      </a:rPr>
                      <m:t>=</m:t>
                    </m:r>
                    <m:r>
                      <a:rPr lang="en-US" altLang="zh-CN" b="0" i="1" smtClean="0">
                        <a:latin typeface="Cambria Math"/>
                      </a:rPr>
                      <m:t>𝐴</m:t>
                    </m:r>
                  </m:oMath>
                </a14:m>
                <a:r>
                  <a:rPr lang="zh-CN" altLang="en-US" dirty="0"/>
                  <a:t>。</a:t>
                </a:r>
              </a:p>
            </p:txBody>
          </p:sp>
        </mc:Choice>
        <mc:Fallback xmlns="">
          <p:sp>
            <p:nvSpPr>
              <p:cNvPr id="37892" name="Rectangle 3"/>
              <p:cNvSpPr>
                <a:spLocks noGrp="1" noRot="1" noChangeAspect="1" noMove="1" noResize="1" noEditPoints="1" noAdjustHandles="1" noChangeArrowheads="1" noChangeShapeType="1" noTextEdit="1"/>
              </p:cNvSpPr>
              <p:nvPr>
                <p:ph type="body" idx="1"/>
              </p:nvPr>
            </p:nvSpPr>
            <p:spPr>
              <a:blipFill>
                <a:blip r:embed="rId2"/>
                <a:stretch>
                  <a:fillRect l="-549"/>
                </a:stretch>
              </a:blipFill>
            </p:spPr>
            <p:txBody>
              <a:bodyPr/>
              <a:lstStyle/>
              <a:p>
                <a:r>
                  <a:rPr lang="zh-CN" altLang="en-US">
                    <a:noFill/>
                  </a:rPr>
                  <a:t> </a:t>
                </a:r>
              </a:p>
            </p:txBody>
          </p:sp>
        </mc:Fallback>
      </mc:AlternateContent>
      <p:sp>
        <p:nvSpPr>
          <p:cNvPr id="37893" name="Rectangle 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5"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7" name="Rectangle 9"/>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789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5742942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A34C252-DA23-4DA3-B01D-4D364986E565}" type="slidenum">
              <a:rPr kumimoji="0" lang="en-US" altLang="zh-CN" sz="1400" smtClean="0"/>
              <a:pPr eaLnBrk="1" hangingPunct="1">
                <a:spcBef>
                  <a:spcPct val="0"/>
                </a:spcBef>
                <a:buClrTx/>
                <a:buSzTx/>
                <a:buFontTx/>
                <a:buNone/>
              </a:pPr>
              <a:t>132</a:t>
            </a:fld>
            <a:endParaRPr kumimoji="0" lang="en-US" altLang="zh-CN" sz="1400"/>
          </a:p>
        </p:txBody>
      </p:sp>
      <p:sp>
        <p:nvSpPr>
          <p:cNvPr id="38915" name="Rectangle 2"/>
          <p:cNvSpPr>
            <a:spLocks noGrp="1" noChangeArrowheads="1"/>
          </p:cNvSpPr>
          <p:nvPr>
            <p:ph type="title"/>
          </p:nvPr>
        </p:nvSpPr>
        <p:spPr/>
        <p:txBody>
          <a:bodyPr/>
          <a:lstStyle/>
          <a:p>
            <a:pPr eaLnBrk="1" hangingPunct="1"/>
            <a:r>
              <a:rPr lang="zh-CN" altLang="en-US"/>
              <a:t>聚类分析</a:t>
            </a:r>
          </a:p>
        </p:txBody>
      </p:sp>
      <p:sp>
        <p:nvSpPr>
          <p:cNvPr id="38916" name="Rectangle 3"/>
          <p:cNvSpPr>
            <a:spLocks noGrp="1" noChangeArrowheads="1"/>
          </p:cNvSpPr>
          <p:nvPr>
            <p:ph type="body" idx="1"/>
          </p:nvPr>
        </p:nvSpPr>
        <p:spPr/>
        <p:txBody>
          <a:bodyPr/>
          <a:lstStyle/>
          <a:p>
            <a:pPr eaLnBrk="1" hangingPunct="1">
              <a:lnSpc>
                <a:spcPct val="150000"/>
              </a:lnSpc>
            </a:pPr>
            <a:r>
              <a:rPr lang="zh-CN" altLang="en-US" dirty="0"/>
              <a:t>聚类分析方法包括系统聚类法、分解法、加入法、动态聚类法等，最常用的方法是系统聚类法（</a:t>
            </a:r>
            <a:r>
              <a:rPr lang="en-US" altLang="zh-CN" i="1" dirty="0"/>
              <a:t>Hierarchical clustering method</a:t>
            </a:r>
            <a:r>
              <a:rPr lang="zh-CN" altLang="en-US" dirty="0"/>
              <a:t>，也称层次式聚类分析法），所以这里我们主要讨论系统聚类法。</a:t>
            </a:r>
          </a:p>
        </p:txBody>
      </p:sp>
    </p:spTree>
    <p:extLst>
      <p:ext uri="{BB962C8B-B14F-4D97-AF65-F5344CB8AC3E}">
        <p14:creationId xmlns:p14="http://schemas.microsoft.com/office/powerpoint/2010/main" val="15893590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E4C9F44-8E95-4D34-A55F-30200FBC7C73}" type="slidenum">
              <a:rPr kumimoji="0" lang="en-US" altLang="zh-CN" sz="1400" smtClean="0"/>
              <a:pPr eaLnBrk="1" hangingPunct="1">
                <a:spcBef>
                  <a:spcPct val="0"/>
                </a:spcBef>
                <a:buClrTx/>
                <a:buSzTx/>
                <a:buFontTx/>
                <a:buNone/>
              </a:pPr>
              <a:t>133</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39940" name="Rectangle 3"/>
              <p:cNvSpPr>
                <a:spLocks noGrp="1" noChangeArrowheads="1"/>
              </p:cNvSpPr>
              <p:nvPr>
                <p:ph type="body" idx="1"/>
              </p:nvPr>
            </p:nvSpPr>
            <p:spPr>
              <a:xfrm>
                <a:off x="971600" y="2017713"/>
                <a:ext cx="7983488" cy="4114800"/>
              </a:xfrm>
            </p:spPr>
            <p:txBody>
              <a:bodyPr/>
              <a:lstStyle/>
              <a:p>
                <a:pPr eaLnBrk="1" hangingPunct="1">
                  <a:lnSpc>
                    <a:spcPct val="90000"/>
                  </a:lnSpc>
                </a:pPr>
                <a:r>
                  <a:rPr lang="zh-CN" altLang="en-US" sz="2800" dirty="0"/>
                  <a:t>事物和两两事物之间的相似程度，在聚类分析中分别被称为样本和距离（用符号</a:t>
                </a:r>
                <a14:m>
                  <m:oMath xmlns:m="http://schemas.openxmlformats.org/officeDocument/2006/math">
                    <m:r>
                      <a:rPr lang="en-US" altLang="zh-CN" sz="2800" b="0" i="1" smtClean="0">
                        <a:latin typeface="Cambria Math"/>
                      </a:rPr>
                      <m:t>𝑑</m:t>
                    </m:r>
                    <m:r>
                      <a:rPr lang="en-US" altLang="zh-CN" sz="2800" b="0" i="1" smtClean="0">
                        <a:latin typeface="Cambria Math"/>
                      </a:rPr>
                      <m:t>(∙,∙)</m:t>
                    </m:r>
                  </m:oMath>
                </a14:m>
                <a:r>
                  <a:rPr lang="zh-CN" altLang="en-US" sz="2800" dirty="0"/>
                  <a:t> 表示）。</a:t>
                </a:r>
              </a:p>
              <a:p>
                <a:pPr eaLnBrk="1" hangingPunct="1">
                  <a:lnSpc>
                    <a:spcPct val="90000"/>
                  </a:lnSpc>
                </a:pPr>
                <a:r>
                  <a:rPr lang="zh-CN" altLang="en-US" sz="2800" dirty="0"/>
                  <a:t>设每个样本由</a:t>
                </a:r>
                <a:r>
                  <a:rPr lang="en-US" altLang="zh-CN" sz="2800" dirty="0"/>
                  <a:t>n</a:t>
                </a:r>
                <a:r>
                  <a:rPr lang="zh-CN" altLang="en-US" sz="2800" dirty="0"/>
                  <a:t>个变量组成，故一个样本可以被看作一个向量，它是</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a:rPr>
                          <m:t>𝑅</m:t>
                        </m:r>
                      </m:e>
                      <m:sup>
                        <m:r>
                          <a:rPr lang="en-US" altLang="zh-CN" sz="2800" b="0" i="1" smtClean="0">
                            <a:latin typeface="Cambria Math"/>
                          </a:rPr>
                          <m:t>𝑛</m:t>
                        </m:r>
                      </m:sup>
                    </m:sSup>
                  </m:oMath>
                </a14:m>
                <a:r>
                  <a:rPr lang="zh-CN" altLang="en-US" sz="2800" dirty="0"/>
                  <a:t> 中的一个点。</a:t>
                </a:r>
              </a:p>
              <a:p>
                <a:pPr eaLnBrk="1" hangingPunct="1">
                  <a:lnSpc>
                    <a:spcPct val="90000"/>
                  </a:lnSpc>
                </a:pPr>
                <a:r>
                  <a:rPr lang="zh-CN" altLang="en-US" sz="2800" dirty="0"/>
                  <a:t>定义距离的方法有很多，常用的包括欧氏距离（</a:t>
                </a:r>
                <a:r>
                  <a:rPr lang="en-US" altLang="zh-CN" sz="2800" i="1" dirty="0"/>
                  <a:t>Euclidean distance</a:t>
                </a:r>
                <a:r>
                  <a:rPr lang="zh-CN" altLang="en-US" sz="2800" dirty="0"/>
                  <a:t>）、平方欧氏距离（</a:t>
                </a:r>
                <a:r>
                  <a:rPr lang="en-US" altLang="zh-CN" sz="2800" i="1" dirty="0"/>
                  <a:t>Squared Euclidean distance</a:t>
                </a:r>
                <a:r>
                  <a:rPr lang="zh-CN" altLang="en-US" sz="2800" dirty="0"/>
                  <a:t>）、余弦夹角</a:t>
                </a:r>
                <a:r>
                  <a:rPr lang="en-US" altLang="zh-CN" sz="2800" dirty="0"/>
                  <a:t>(</a:t>
                </a:r>
                <a:r>
                  <a:rPr lang="en-US" altLang="zh-CN" sz="2800" i="1" dirty="0"/>
                  <a:t>Cosine</a:t>
                </a:r>
                <a:r>
                  <a:rPr lang="en-US" altLang="zh-CN" sz="2800" dirty="0"/>
                  <a:t>) </a:t>
                </a:r>
                <a:r>
                  <a:rPr lang="zh-CN" altLang="en-US" sz="2800" dirty="0"/>
                  <a:t>、皮尔逊相关系数（</a:t>
                </a:r>
                <a:r>
                  <a:rPr lang="en-US" altLang="zh-CN" sz="2800" i="1" dirty="0"/>
                  <a:t>Pearson correlation</a:t>
                </a:r>
                <a:r>
                  <a:rPr lang="zh-CN" altLang="en-US" sz="2800" dirty="0"/>
                  <a:t>）等。 </a:t>
                </a:r>
              </a:p>
            </p:txBody>
          </p:sp>
        </mc:Choice>
        <mc:Fallback xmlns="">
          <p:sp>
            <p:nvSpPr>
              <p:cNvPr id="39940" name="Rectangle 3"/>
              <p:cNvSpPr>
                <a:spLocks noGrp="1" noRot="1" noChangeAspect="1" noMove="1" noResize="1" noEditPoints="1" noAdjustHandles="1" noChangeArrowheads="1" noChangeShapeType="1" noTextEdit="1"/>
              </p:cNvSpPr>
              <p:nvPr>
                <p:ph type="body" idx="1"/>
              </p:nvPr>
            </p:nvSpPr>
            <p:spPr>
              <a:xfrm>
                <a:off x="971600" y="2017713"/>
                <a:ext cx="7983488" cy="4114800"/>
              </a:xfrm>
              <a:blipFill rotWithShape="1">
                <a:blip r:embed="rId2"/>
                <a:stretch>
                  <a:fillRect l="-305" t="-2519" r="-6031"/>
                </a:stretch>
              </a:blipFill>
            </p:spPr>
            <p:txBody>
              <a:bodyPr/>
              <a:lstStyle/>
              <a:p>
                <a:r>
                  <a:rPr lang="zh-CN" altLang="en-US">
                    <a:noFill/>
                  </a:rPr>
                  <a:t> </a:t>
                </a:r>
              </a:p>
            </p:txBody>
          </p:sp>
        </mc:Fallback>
      </mc:AlternateContent>
      <p:sp>
        <p:nvSpPr>
          <p:cNvPr id="399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39943" name="Rectangle 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467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ABDEEA9-6B1E-4D1D-AB7C-BB2D675077AE}" type="slidenum">
              <a:rPr kumimoji="0" lang="en-US" altLang="zh-CN" sz="1400" smtClean="0"/>
              <a:pPr eaLnBrk="1" hangingPunct="1">
                <a:spcBef>
                  <a:spcPct val="0"/>
                </a:spcBef>
                <a:buClrTx/>
                <a:buSzTx/>
                <a:buFontTx/>
                <a:buNone/>
              </a:pPr>
              <a:t>134</a:t>
            </a:fld>
            <a:endParaRPr kumimoji="0" lang="en-US" altLang="zh-CN" sz="1400"/>
          </a:p>
        </p:txBody>
      </p:sp>
      <p:sp>
        <p:nvSpPr>
          <p:cNvPr id="40963" name="Rectangle 2"/>
          <p:cNvSpPr>
            <a:spLocks noGrp="1" noChangeArrowheads="1"/>
          </p:cNvSpPr>
          <p:nvPr>
            <p:ph type="title"/>
          </p:nvPr>
        </p:nvSpPr>
        <p:spPr/>
        <p:txBody>
          <a:bodyPr/>
          <a:lstStyle/>
          <a:p>
            <a:pPr eaLnBrk="1" hangingPunct="1"/>
            <a:r>
              <a:rPr lang="zh-CN" altLang="en-US"/>
              <a:t>距离定义</a:t>
            </a:r>
          </a:p>
        </p:txBody>
      </p:sp>
      <p:sp>
        <p:nvSpPr>
          <p:cNvPr id="40964" name="Rectangle 3"/>
          <p:cNvSpPr>
            <a:spLocks noGrp="1" noChangeArrowheads="1"/>
          </p:cNvSpPr>
          <p:nvPr>
            <p:ph type="body" sz="half" idx="1"/>
          </p:nvPr>
        </p:nvSpPr>
        <p:spPr>
          <a:xfrm>
            <a:off x="609600" y="2017713"/>
            <a:ext cx="8066088" cy="4114800"/>
          </a:xfrm>
        </p:spPr>
        <p:txBody>
          <a:bodyPr/>
          <a:lstStyle/>
          <a:p>
            <a:pPr eaLnBrk="1" hangingPunct="1"/>
            <a:r>
              <a:rPr lang="zh-CN" altLang="en-US" sz="2800"/>
              <a:t>设                             和                              是两个样本。</a:t>
            </a:r>
          </a:p>
          <a:p>
            <a:pPr eaLnBrk="1" hangingPunct="1"/>
            <a:r>
              <a:rPr lang="zh-CN" altLang="en-US" sz="2800"/>
              <a:t>欧氏距离定义为： </a:t>
            </a:r>
          </a:p>
        </p:txBody>
      </p:sp>
      <p:sp>
        <p:nvSpPr>
          <p:cNvPr id="4096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0966" name="Object 4"/>
          <p:cNvGraphicFramePr>
            <a:graphicFrameLocks noChangeAspect="1"/>
          </p:cNvGraphicFramePr>
          <p:nvPr/>
        </p:nvGraphicFramePr>
        <p:xfrm>
          <a:off x="1547813" y="1989138"/>
          <a:ext cx="3024187" cy="625475"/>
        </p:xfrm>
        <a:graphic>
          <a:graphicData uri="http://schemas.openxmlformats.org/presentationml/2006/ole">
            <mc:AlternateContent xmlns:mc="http://schemas.openxmlformats.org/markup-compatibility/2006">
              <mc:Choice xmlns:v="urn:schemas-microsoft-com:vml" Requires="v">
                <p:oleObj spid="_x0000_s65661" name="Equation" r:id="rId3" imgW="1104900" imgH="228600" progId="Equation.DSMT4">
                  <p:embed/>
                </p:oleObj>
              </mc:Choice>
              <mc:Fallback>
                <p:oleObj name="Equation" r:id="rId3" imgW="11049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89138"/>
                        <a:ext cx="30241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0968" name="Object 6"/>
          <p:cNvGraphicFramePr>
            <a:graphicFrameLocks noChangeAspect="1"/>
          </p:cNvGraphicFramePr>
          <p:nvPr/>
        </p:nvGraphicFramePr>
        <p:xfrm>
          <a:off x="5256213" y="2009775"/>
          <a:ext cx="3348037" cy="698500"/>
        </p:xfrm>
        <a:graphic>
          <a:graphicData uri="http://schemas.openxmlformats.org/presentationml/2006/ole">
            <mc:AlternateContent xmlns:mc="http://schemas.openxmlformats.org/markup-compatibility/2006">
              <mc:Choice xmlns:v="urn:schemas-microsoft-com:vml" Requires="v">
                <p:oleObj spid="_x0000_s65662" name="Equation" r:id="rId5" imgW="1091726" imgH="228501" progId="Equation.DSMT4">
                  <p:embed/>
                </p:oleObj>
              </mc:Choice>
              <mc:Fallback>
                <p:oleObj name="Equation" r:id="rId5" imgW="1091726"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2009775"/>
                        <a:ext cx="33480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9" name="Object 8"/>
          <p:cNvGraphicFramePr>
            <a:graphicFrameLocks noGrp="1" noChangeAspect="1"/>
          </p:cNvGraphicFramePr>
          <p:nvPr>
            <p:ph sz="half" idx="2"/>
            <p:extLst>
              <p:ext uri="{D42A27DB-BD31-4B8C-83A1-F6EECF244321}">
                <p14:modId xmlns:p14="http://schemas.microsoft.com/office/powerpoint/2010/main" val="3134426822"/>
              </p:ext>
            </p:extLst>
          </p:nvPr>
        </p:nvGraphicFramePr>
        <p:xfrm>
          <a:off x="1475656" y="3507705"/>
          <a:ext cx="6408737" cy="2441575"/>
        </p:xfrm>
        <a:graphic>
          <a:graphicData uri="http://schemas.openxmlformats.org/presentationml/2006/ole">
            <mc:AlternateContent xmlns:mc="http://schemas.openxmlformats.org/markup-compatibility/2006">
              <mc:Choice xmlns:v="urn:schemas-microsoft-com:vml" Requires="v">
                <p:oleObj spid="_x0000_s65663" name="Equation" r:id="rId7" imgW="2400300" imgH="914400" progId="Equation.DSMT4">
                  <p:embed/>
                </p:oleObj>
              </mc:Choice>
              <mc:Fallback>
                <p:oleObj name="Equation" r:id="rId7" imgW="240030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507705"/>
                        <a:ext cx="6408737" cy="244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6118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3E6B9DF-2CE1-4704-91AA-40562405FE25}" type="slidenum">
              <a:rPr kumimoji="0" lang="en-US" altLang="zh-CN" sz="1400" smtClean="0"/>
              <a:pPr eaLnBrk="1" hangingPunct="1">
                <a:spcBef>
                  <a:spcPct val="0"/>
                </a:spcBef>
                <a:buClrTx/>
                <a:buSzTx/>
                <a:buFontTx/>
                <a:buNone/>
              </a:pPr>
              <a:t>135</a:t>
            </a:fld>
            <a:endParaRPr kumimoji="0" lang="en-US" altLang="zh-CN" sz="1400"/>
          </a:p>
        </p:txBody>
      </p:sp>
      <p:sp>
        <p:nvSpPr>
          <p:cNvPr id="41987" name="Rectangle 2"/>
          <p:cNvSpPr>
            <a:spLocks noGrp="1" noChangeArrowheads="1"/>
          </p:cNvSpPr>
          <p:nvPr>
            <p:ph type="title"/>
          </p:nvPr>
        </p:nvSpPr>
        <p:spPr/>
        <p:txBody>
          <a:bodyPr/>
          <a:lstStyle/>
          <a:p>
            <a:pPr eaLnBrk="1" hangingPunct="1"/>
            <a:r>
              <a:rPr lang="zh-CN" altLang="en-US"/>
              <a:t>余弦夹角定义的距离</a:t>
            </a:r>
          </a:p>
        </p:txBody>
      </p:sp>
      <p:sp>
        <p:nvSpPr>
          <p:cNvPr id="41988" name="Rectangle 5"/>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1989" name="Object 4"/>
          <p:cNvGraphicFramePr>
            <a:graphicFrameLocks noChangeAspect="1"/>
          </p:cNvGraphicFramePr>
          <p:nvPr/>
        </p:nvGraphicFramePr>
        <p:xfrm>
          <a:off x="2339975" y="1989138"/>
          <a:ext cx="4233863" cy="3344862"/>
        </p:xfrm>
        <a:graphic>
          <a:graphicData uri="http://schemas.openxmlformats.org/presentationml/2006/ole">
            <mc:AlternateContent xmlns:mc="http://schemas.openxmlformats.org/markup-compatibility/2006">
              <mc:Choice xmlns:v="urn:schemas-microsoft-com:vml" Requires="v">
                <p:oleObj spid="_x0000_s66602" name="Equation" r:id="rId3" imgW="1473200" imgH="1168400" progId="Equation.DSMT4">
                  <p:embed/>
                </p:oleObj>
              </mc:Choice>
              <mc:Fallback>
                <p:oleObj name="Equation" r:id="rId3" imgW="1473200" imgH="116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989138"/>
                        <a:ext cx="4233863"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0405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975A27B-B06B-4E52-8388-64DAC9E9644C}" type="slidenum">
              <a:rPr kumimoji="0" lang="en-US" altLang="zh-CN" sz="1400" smtClean="0"/>
              <a:pPr eaLnBrk="1" hangingPunct="1">
                <a:spcBef>
                  <a:spcPct val="0"/>
                </a:spcBef>
                <a:buClrTx/>
                <a:buSzTx/>
                <a:buFontTx/>
                <a:buNone/>
              </a:pPr>
              <a:t>136</a:t>
            </a:fld>
            <a:endParaRPr kumimoji="0" lang="en-US" altLang="zh-CN" sz="1400"/>
          </a:p>
        </p:txBody>
      </p:sp>
      <p:sp>
        <p:nvSpPr>
          <p:cNvPr id="43011" name="Rectangle 2"/>
          <p:cNvSpPr>
            <a:spLocks noGrp="1" noChangeArrowheads="1"/>
          </p:cNvSpPr>
          <p:nvPr>
            <p:ph type="title"/>
          </p:nvPr>
        </p:nvSpPr>
        <p:spPr/>
        <p:txBody>
          <a:bodyPr/>
          <a:lstStyle/>
          <a:p>
            <a:pPr eaLnBrk="1" hangingPunct="1"/>
            <a:r>
              <a:rPr lang="zh-CN" altLang="en-US" dirty="0"/>
              <a:t>皮尔逊相关系数定义的距离</a:t>
            </a:r>
          </a:p>
        </p:txBody>
      </p:sp>
      <p:sp>
        <p:nvSpPr>
          <p:cNvPr id="43012" name="Rectangle 5"/>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3013" name="Object 4"/>
          <p:cNvGraphicFramePr>
            <a:graphicFrameLocks noChangeAspect="1"/>
          </p:cNvGraphicFramePr>
          <p:nvPr>
            <p:extLst>
              <p:ext uri="{D42A27DB-BD31-4B8C-83A1-F6EECF244321}">
                <p14:modId xmlns:p14="http://schemas.microsoft.com/office/powerpoint/2010/main" val="135684122"/>
              </p:ext>
            </p:extLst>
          </p:nvPr>
        </p:nvGraphicFramePr>
        <p:xfrm>
          <a:off x="1425575" y="1885950"/>
          <a:ext cx="6796088" cy="3559175"/>
        </p:xfrm>
        <a:graphic>
          <a:graphicData uri="http://schemas.openxmlformats.org/presentationml/2006/ole">
            <mc:AlternateContent xmlns:mc="http://schemas.openxmlformats.org/markup-compatibility/2006">
              <mc:Choice xmlns:v="urn:schemas-microsoft-com:vml" Requires="v">
                <p:oleObj spid="_x0000_s67627" name="Equation" r:id="rId3" imgW="2222280" imgH="1168200" progId="Equation.DSMT4">
                  <p:embed/>
                </p:oleObj>
              </mc:Choice>
              <mc:Fallback>
                <p:oleObj name="Equation" r:id="rId3" imgW="2222280" imgH="1168200" progId="Equation.DSMT4">
                  <p:embed/>
                  <p:pic>
                    <p:nvPicPr>
                      <p:cNvPr id="0" name=""/>
                      <p:cNvPicPr>
                        <a:picLocks noChangeAspect="1" noChangeArrowheads="1"/>
                      </p:cNvPicPr>
                      <p:nvPr/>
                    </p:nvPicPr>
                    <p:blipFill>
                      <a:blip r:embed="rId4"/>
                      <a:srcRect/>
                      <a:stretch>
                        <a:fillRect/>
                      </a:stretch>
                    </p:blipFill>
                    <p:spPr bwMode="auto">
                      <a:xfrm>
                        <a:off x="1425575" y="1885950"/>
                        <a:ext cx="6796088"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7008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51658B5-2131-43CF-8A57-93520C81ED34}" type="slidenum">
              <a:rPr kumimoji="0" lang="en-US" altLang="zh-CN" sz="1400" smtClean="0"/>
              <a:pPr eaLnBrk="1" hangingPunct="1">
                <a:spcBef>
                  <a:spcPct val="0"/>
                </a:spcBef>
                <a:buClrTx/>
                <a:buSzTx/>
                <a:buFontTx/>
                <a:buNone/>
              </a:pPr>
              <a:t>137</a:t>
            </a:fld>
            <a:endParaRPr kumimoji="0" lang="en-US" altLang="zh-CN" sz="1400"/>
          </a:p>
        </p:txBody>
      </p:sp>
      <p:sp>
        <p:nvSpPr>
          <p:cNvPr id="44035" name="Rectangle 15"/>
          <p:cNvSpPr>
            <a:spLocks noGrp="1" noChangeArrowheads="1"/>
          </p:cNvSpPr>
          <p:nvPr>
            <p:ph type="title"/>
          </p:nvPr>
        </p:nvSpPr>
        <p:spPr/>
        <p:txBody>
          <a:bodyPr/>
          <a:lstStyle/>
          <a:p>
            <a:pPr eaLnBrk="1" hangingPunct="1"/>
            <a:r>
              <a:rPr lang="zh-CN" altLang="en-US"/>
              <a:t>类间距离</a:t>
            </a:r>
          </a:p>
        </p:txBody>
      </p:sp>
      <mc:AlternateContent xmlns:mc="http://schemas.openxmlformats.org/markup-compatibility/2006" xmlns:a14="http://schemas.microsoft.com/office/drawing/2010/main">
        <mc:Choice Requires="a14">
          <p:sp>
            <p:nvSpPr>
              <p:cNvPr id="44036" name="Rectangle 3"/>
              <p:cNvSpPr>
                <a:spLocks noGrp="1" noChangeArrowheads="1"/>
              </p:cNvSpPr>
              <p:nvPr>
                <p:ph type="body" idx="1"/>
              </p:nvPr>
            </p:nvSpPr>
            <p:spPr/>
            <p:txBody>
              <a:bodyPr/>
              <a:lstStyle/>
              <a:p>
                <a:pPr eaLnBrk="1" hangingPunct="1"/>
                <a:r>
                  <a:rPr lang="zh-CN" altLang="en-US" dirty="0"/>
                  <a:t>系统聚类法首先把每个样本各视为一个类，然后逐步合并距离最近的两类为一个新类，所以这里还要定义另一种距离</a:t>
                </a:r>
                <a:r>
                  <a:rPr lang="en-US" altLang="zh-CN" dirty="0">
                    <a:latin typeface="Times New Roman" pitchFamily="18" charset="0"/>
                  </a:rPr>
                  <a:t>—</a:t>
                </a:r>
                <a:r>
                  <a:rPr lang="zh-CN" altLang="en-US" dirty="0"/>
                  <a:t>类间距离。设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𝐺</m:t>
                        </m:r>
                      </m:e>
                      <m:sub>
                        <m:r>
                          <a:rPr lang="en-US" altLang="zh-CN" b="0" i="1" smtClean="0">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是两个类，用符号</a:t>
                </a:r>
                <a14:m>
                  <m:oMath xmlns:m="http://schemas.openxmlformats.org/officeDocument/2006/math">
                    <m:r>
                      <a:rPr lang="en-US" altLang="zh-CN" b="0" i="1" smtClean="0">
                        <a:latin typeface="Cambria Math"/>
                      </a:rPr>
                      <m:t>𝐷</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𝑞</m:t>
                    </m:r>
                    <m:r>
                      <a:rPr lang="en-US" altLang="zh-CN" b="0" i="1" smtClean="0">
                        <a:latin typeface="Cambria Math"/>
                      </a:rPr>
                      <m:t>)</m:t>
                    </m:r>
                  </m:oMath>
                </a14:m>
                <a:r>
                  <a:rPr lang="zh-CN" altLang="en-US" dirty="0"/>
                  <a:t> 记作</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i="1">
                            <a:latin typeface="Cambria Math"/>
                          </a:rPr>
                          <m:t>𝑝</m:t>
                        </m:r>
                      </m:sub>
                    </m:sSub>
                  </m:oMath>
                </a14:m>
                <a:r>
                  <a:rPr lang="zh-CN" altLang="en-US" dirty="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的距离，</a:t>
                </a:r>
              </a:p>
              <a:p>
                <a:pPr eaLnBrk="1" hangingPunct="1">
                  <a:buFont typeface="Wingdings" pitchFamily="2" charset="2"/>
                  <a:buNone/>
                </a:pPr>
                <a:r>
                  <a:rPr lang="zh-CN" altLang="en-US" dirty="0"/>
                  <a:t>    类间距离的定义方法同样有很多：</a:t>
                </a:r>
              </a:p>
            </p:txBody>
          </p:sp>
        </mc:Choice>
        <mc:Fallback xmlns="">
          <p:sp>
            <p:nvSpPr>
              <p:cNvPr id="44036" name="Rectangle 3"/>
              <p:cNvSpPr>
                <a:spLocks noGrp="1" noRot="1" noChangeAspect="1" noMove="1" noResize="1" noEditPoints="1" noAdjustHandles="1" noChangeArrowheads="1" noChangeShapeType="1" noTextEdit="1"/>
              </p:cNvSpPr>
              <p:nvPr>
                <p:ph type="body" idx="1"/>
              </p:nvPr>
            </p:nvSpPr>
            <p:spPr>
              <a:blipFill>
                <a:blip r:embed="rId2"/>
                <a:stretch>
                  <a:fillRect l="-549" t="-1926"/>
                </a:stretch>
              </a:blipFill>
            </p:spPr>
            <p:txBody>
              <a:bodyPr/>
              <a:lstStyle/>
              <a:p>
                <a:r>
                  <a:rPr lang="zh-CN" altLang="en-US">
                    <a:noFill/>
                  </a:rPr>
                  <a:t> </a:t>
                </a:r>
              </a:p>
            </p:txBody>
          </p:sp>
        </mc:Fallback>
      </mc:AlternateContent>
      <p:sp>
        <p:nvSpPr>
          <p:cNvPr id="44037"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403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4043"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249423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4370F06-8136-4F80-BD08-B2DB45EA27AE}" type="slidenum">
              <a:rPr kumimoji="0" lang="en-US" altLang="zh-CN" sz="1400" smtClean="0"/>
              <a:pPr eaLnBrk="1" hangingPunct="1">
                <a:spcBef>
                  <a:spcPct val="0"/>
                </a:spcBef>
                <a:buClrTx/>
                <a:buSzTx/>
                <a:buFontTx/>
                <a:buNone/>
              </a:pPr>
              <a:t>138</a:t>
            </a:fld>
            <a:endParaRPr kumimoji="0" lang="en-US" altLang="zh-CN" sz="1400"/>
          </a:p>
        </p:txBody>
      </p:sp>
      <p:sp>
        <p:nvSpPr>
          <p:cNvPr id="45059" name="Rectangle 2"/>
          <p:cNvSpPr>
            <a:spLocks noGrp="1" noChangeArrowheads="1"/>
          </p:cNvSpPr>
          <p:nvPr>
            <p:ph type="title"/>
          </p:nvPr>
        </p:nvSpPr>
        <p:spPr/>
        <p:txBody>
          <a:bodyPr/>
          <a:lstStyle/>
          <a:p>
            <a:pPr eaLnBrk="1" hangingPunct="1"/>
            <a:endParaRPr lang="zh-CN" altLang="zh-CN"/>
          </a:p>
        </p:txBody>
      </p:sp>
      <p:sp>
        <p:nvSpPr>
          <p:cNvPr id="45060" name="Rectangle 3"/>
          <p:cNvSpPr>
            <a:spLocks noGrp="1" noChangeArrowheads="1"/>
          </p:cNvSpPr>
          <p:nvPr>
            <p:ph type="body" idx="1"/>
          </p:nvPr>
        </p:nvSpPr>
        <p:spPr/>
        <p:txBody>
          <a:bodyPr/>
          <a:lstStyle/>
          <a:p>
            <a:pPr eaLnBrk="1" hangingPunct="1"/>
            <a:r>
              <a:rPr lang="zh-CN" altLang="en-US"/>
              <a:t>常用的有：组间均联法（</a:t>
            </a:r>
            <a:r>
              <a:rPr lang="en-US" altLang="zh-CN" i="1"/>
              <a:t>Between-groups linage</a:t>
            </a:r>
            <a:r>
              <a:rPr lang="zh-CN" altLang="en-US"/>
              <a:t>）、组内均联法（</a:t>
            </a:r>
            <a:r>
              <a:rPr lang="en-US" altLang="zh-CN" i="1"/>
              <a:t>Within-groups linage</a:t>
            </a:r>
            <a:r>
              <a:rPr lang="zh-CN" altLang="en-US"/>
              <a:t>）、最短距离法（</a:t>
            </a:r>
            <a:r>
              <a:rPr lang="en-US" altLang="zh-CN" i="1"/>
              <a:t>Nearest neighbor</a:t>
            </a:r>
            <a:r>
              <a:rPr lang="zh-CN" altLang="en-US"/>
              <a:t>）、最长距离法（</a:t>
            </a:r>
            <a:r>
              <a:rPr lang="en-US" altLang="zh-CN" i="1"/>
              <a:t>Fastest neighbor</a:t>
            </a:r>
            <a:r>
              <a:rPr lang="zh-CN" altLang="en-US"/>
              <a:t>）、重心法（</a:t>
            </a:r>
            <a:r>
              <a:rPr lang="en-US" altLang="zh-CN" i="1"/>
              <a:t>Centroid method</a:t>
            </a:r>
            <a:r>
              <a:rPr lang="zh-CN" altLang="en-US"/>
              <a:t>）、中位数法（</a:t>
            </a:r>
            <a:r>
              <a:rPr lang="en-US" altLang="zh-CN" i="1"/>
              <a:t>Median Cluster</a:t>
            </a:r>
            <a:r>
              <a:rPr lang="zh-CN" altLang="en-US"/>
              <a:t>）等。</a:t>
            </a:r>
          </a:p>
        </p:txBody>
      </p:sp>
    </p:spTree>
    <p:extLst>
      <p:ext uri="{BB962C8B-B14F-4D97-AF65-F5344CB8AC3E}">
        <p14:creationId xmlns:p14="http://schemas.microsoft.com/office/powerpoint/2010/main" val="8309677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6D0BE89-9DF3-4EBB-86C6-5BD008339B04}" type="slidenum">
              <a:rPr kumimoji="0" lang="en-US" altLang="zh-CN" sz="1400" smtClean="0"/>
              <a:pPr eaLnBrk="1" hangingPunct="1">
                <a:spcBef>
                  <a:spcPct val="0"/>
                </a:spcBef>
                <a:buClrTx/>
                <a:buSzTx/>
                <a:buFontTx/>
                <a:buNone/>
              </a:pPr>
              <a:t>139</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a:t>组间均联法</a:t>
            </a:r>
          </a:p>
        </p:txBody>
      </p:sp>
      <mc:AlternateContent xmlns:mc="http://schemas.openxmlformats.org/markup-compatibility/2006" xmlns:a14="http://schemas.microsoft.com/office/drawing/2010/main">
        <mc:Choice Requires="a14">
          <p:sp>
            <p:nvSpPr>
              <p:cNvPr id="46084" name="Rectangle 3"/>
              <p:cNvSpPr>
                <a:spLocks noGrp="1" noChangeArrowheads="1"/>
              </p:cNvSpPr>
              <p:nvPr>
                <p:ph type="body" idx="1"/>
              </p:nvPr>
            </p:nvSpPr>
            <p:spPr>
              <a:xfrm>
                <a:off x="899592" y="2017713"/>
                <a:ext cx="7772400" cy="4114800"/>
              </a:xfrm>
            </p:spPr>
            <p:txBody>
              <a:bodyPr/>
              <a:lstStyle/>
              <a:p>
                <a:pPr algn="just" eaLnBrk="1" hangingPunct="1"/>
                <a:r>
                  <a:rPr lang="zh-CN" altLang="en-US" dirty="0"/>
                  <a:t>设</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𝑛</m:t>
                        </m:r>
                      </m:e>
                      <m:sub>
                        <m:r>
                          <a:rPr lang="en-US" altLang="zh-CN" i="1">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𝑞</m:t>
                        </m:r>
                      </m:sub>
                    </m:sSub>
                  </m:oMath>
                </a14:m>
                <a:r>
                  <a:rPr lang="zh-CN" altLang="en-US" dirty="0"/>
                  <a:t>分别是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i="1">
                            <a:latin typeface="Cambria Math"/>
                          </a:rPr>
                          <m:t>𝑝</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b="0" i="1" smtClean="0">
                            <a:latin typeface="Cambria Math"/>
                          </a:rPr>
                          <m:t>𝑞</m:t>
                        </m:r>
                      </m:sub>
                    </m:sSub>
                  </m:oMath>
                </a14:m>
                <a:r>
                  <a:rPr lang="zh-CN" altLang="en-US" dirty="0"/>
                  <a:t>中样本的个数，则组间均联法定义的距离为：</a:t>
                </a:r>
              </a:p>
              <a:p>
                <a:pPr eaLnBrk="1" hangingPunct="1">
                  <a:buFont typeface="Wingdings" pitchFamily="2" charset="2"/>
                  <a:buNone/>
                </a:pPr>
                <a:r>
                  <a:rPr lang="zh-CN" altLang="en-US" dirty="0"/>
                  <a:t> </a:t>
                </a:r>
              </a:p>
            </p:txBody>
          </p:sp>
        </mc:Choice>
        <mc:Fallback xmlns="">
          <p:sp>
            <p:nvSpPr>
              <p:cNvPr id="46084" name="Rectangle 3"/>
              <p:cNvSpPr>
                <a:spLocks noGrp="1" noRot="1" noChangeAspect="1" noMove="1" noResize="1" noEditPoints="1" noAdjustHandles="1" noChangeArrowheads="1" noChangeShapeType="1" noTextEdit="1"/>
              </p:cNvSpPr>
              <p:nvPr>
                <p:ph type="body" idx="1"/>
              </p:nvPr>
            </p:nvSpPr>
            <p:spPr>
              <a:xfrm>
                <a:off x="899592" y="2017713"/>
                <a:ext cx="7772400" cy="4114800"/>
              </a:xfrm>
              <a:blipFill rotWithShape="1">
                <a:blip r:embed="rId3"/>
                <a:stretch>
                  <a:fillRect l="-627" t="-2519" r="-1961"/>
                </a:stretch>
              </a:blipFill>
            </p:spPr>
            <p:txBody>
              <a:bodyPr/>
              <a:lstStyle/>
              <a:p>
                <a:r>
                  <a:rPr lang="zh-CN" altLang="en-US">
                    <a:noFill/>
                  </a:rPr>
                  <a:t> </a:t>
                </a:r>
              </a:p>
            </p:txBody>
          </p:sp>
        </mc:Fallback>
      </mc:AlternateContent>
      <p:sp>
        <p:nvSpPr>
          <p:cNvPr id="4608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8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8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91"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sp>
        <p:nvSpPr>
          <p:cNvPr id="46093"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46094" name="Object 12"/>
          <p:cNvGraphicFramePr>
            <a:graphicFrameLocks noChangeAspect="1"/>
          </p:cNvGraphicFramePr>
          <p:nvPr>
            <p:extLst>
              <p:ext uri="{D42A27DB-BD31-4B8C-83A1-F6EECF244321}">
                <p14:modId xmlns:p14="http://schemas.microsoft.com/office/powerpoint/2010/main" val="2912095903"/>
              </p:ext>
            </p:extLst>
          </p:nvPr>
        </p:nvGraphicFramePr>
        <p:xfrm>
          <a:off x="1763688" y="3212976"/>
          <a:ext cx="5761037" cy="1239838"/>
        </p:xfrm>
        <a:graphic>
          <a:graphicData uri="http://schemas.openxmlformats.org/presentationml/2006/ole">
            <mc:AlternateContent xmlns:mc="http://schemas.openxmlformats.org/markup-compatibility/2006">
              <mc:Choice xmlns:v="urn:schemas-microsoft-com:vml" Requires="v">
                <p:oleObj spid="_x0000_s69712" name="Equation" r:id="rId4" imgW="2120900" imgH="457200" progId="Equation.DSMT4">
                  <p:embed/>
                </p:oleObj>
              </mc:Choice>
              <mc:Fallback>
                <p:oleObj name="Equation" r:id="rId4" imgW="2120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212976"/>
                        <a:ext cx="57610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7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7584" y="1772816"/>
            <a:ext cx="8127504" cy="4536504"/>
          </a:xfrm>
        </p:spPr>
        <p:txBody>
          <a:bodyPr/>
          <a:lstStyle/>
          <a:p>
            <a:r>
              <a:rPr lang="zh-CN" altLang="zh-CN" sz="2800" b="1" dirty="0">
                <a:solidFill>
                  <a:srgbClr val="FF0000"/>
                </a:solidFill>
              </a:rPr>
              <a:t>最后是系统建模的关系及其限制。</a:t>
            </a:r>
            <a:endParaRPr lang="en-US" altLang="zh-CN" sz="2800" b="1" dirty="0">
              <a:solidFill>
                <a:srgbClr val="FF0000"/>
              </a:solidFill>
            </a:endParaRPr>
          </a:p>
          <a:p>
            <a:pPr marL="357188" indent="-357188">
              <a:lnSpc>
                <a:spcPct val="120000"/>
              </a:lnSpc>
              <a:buFont typeface="+mj-ea"/>
              <a:buAutoNum type="circleNumDbPlain"/>
            </a:pPr>
            <a:r>
              <a:rPr lang="zh-CN" altLang="zh-CN" sz="2800" dirty="0"/>
              <a:t>深入分析模型要素之间的影响、因果联系</a:t>
            </a:r>
            <a:r>
              <a:rPr lang="zh-CN" altLang="en-US" sz="2800" dirty="0"/>
              <a:t>；</a:t>
            </a:r>
            <a:endParaRPr lang="en-US" altLang="zh-CN" sz="2800" dirty="0"/>
          </a:p>
          <a:p>
            <a:pPr marL="357188" indent="-357188">
              <a:lnSpc>
                <a:spcPct val="120000"/>
              </a:lnSpc>
              <a:buFont typeface="+mj-ea"/>
              <a:buAutoNum type="circleNumDbPlain"/>
            </a:pPr>
            <a:r>
              <a:rPr lang="zh-CN" altLang="zh-CN" sz="2800" dirty="0"/>
              <a:t>适当筛选，找出对模型真正起作用的重要关系。</a:t>
            </a:r>
            <a:endParaRPr lang="en-US" altLang="zh-CN" sz="2800" dirty="0"/>
          </a:p>
          <a:p>
            <a:pPr marL="357188" indent="-357188">
              <a:lnSpc>
                <a:spcPct val="120000"/>
              </a:lnSpc>
              <a:buFont typeface="+mj-ea"/>
              <a:buAutoNum type="circleNumDbPlain"/>
            </a:pPr>
            <a:r>
              <a:rPr lang="zh-CN" altLang="zh-CN" sz="2800" dirty="0"/>
              <a:t>将目标与所有要素联系为一个整体，形成模型分析的基础，通常表示为结构模型。</a:t>
            </a:r>
            <a:endParaRPr lang="en-US" altLang="zh-CN" sz="2800" dirty="0"/>
          </a:p>
          <a:p>
            <a:pPr marL="357188" indent="-357188">
              <a:lnSpc>
                <a:spcPct val="120000"/>
              </a:lnSpc>
              <a:buFont typeface="+mj-ea"/>
              <a:buAutoNum type="circleNumDbPlain"/>
            </a:pPr>
            <a:r>
              <a:rPr lang="zh-CN" altLang="en-US" sz="2800" dirty="0"/>
              <a:t>对</a:t>
            </a:r>
            <a:r>
              <a:rPr lang="zh-CN" altLang="zh-CN" sz="2800" dirty="0"/>
              <a:t>环境、范围和要求</a:t>
            </a:r>
            <a:r>
              <a:rPr lang="zh-CN" altLang="en-US" sz="2800" dirty="0"/>
              <a:t>给出</a:t>
            </a:r>
            <a:r>
              <a:rPr lang="zh-CN" altLang="zh-CN" sz="2800" dirty="0"/>
              <a:t>限制。</a:t>
            </a:r>
            <a:endParaRPr lang="en-US" altLang="zh-CN" sz="2800" dirty="0"/>
          </a:p>
          <a:p>
            <a:pPr marL="357188" indent="-357188">
              <a:lnSpc>
                <a:spcPct val="120000"/>
              </a:lnSpc>
              <a:buFont typeface="+mj-ea"/>
              <a:buAutoNum type="circleNumDbPlain"/>
            </a:pPr>
            <a:r>
              <a:rPr lang="zh-CN" altLang="zh-CN" sz="2800" dirty="0"/>
              <a:t>模型制约</a:t>
            </a:r>
            <a:r>
              <a:rPr lang="zh-CN" altLang="en-US" sz="2800" dirty="0"/>
              <a:t>：</a:t>
            </a:r>
            <a:r>
              <a:rPr lang="zh-CN" altLang="zh-CN" sz="2800" dirty="0"/>
              <a:t>找出对模型目标、模型要素和模型关系起限制作用的各种局部性和整体性约束条件。</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a:t>
            </a:fld>
            <a:endParaRPr lang="en-US" altLang="zh-CN"/>
          </a:p>
        </p:txBody>
      </p:sp>
    </p:spTree>
    <p:extLst>
      <p:ext uri="{BB962C8B-B14F-4D97-AF65-F5344CB8AC3E}">
        <p14:creationId xmlns:p14="http://schemas.microsoft.com/office/powerpoint/2010/main" val="38064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A7EFB2B-9C20-420B-BBA5-EAAD519C84B0}" type="slidenum">
              <a:rPr kumimoji="0" lang="en-US" altLang="zh-CN" sz="1400" smtClean="0"/>
              <a:pPr eaLnBrk="1" hangingPunct="1">
                <a:spcBef>
                  <a:spcPct val="0"/>
                </a:spcBef>
                <a:buClrTx/>
                <a:buSzTx/>
                <a:buFontTx/>
                <a:buNone/>
              </a:pPr>
              <a:t>140</a:t>
            </a:fld>
            <a:endParaRPr kumimoji="0" lang="en-US" altLang="zh-CN" sz="1400"/>
          </a:p>
        </p:txBody>
      </p:sp>
      <p:sp>
        <p:nvSpPr>
          <p:cNvPr id="47107" name="Rectangle 2"/>
          <p:cNvSpPr>
            <a:spLocks noGrp="1" noChangeArrowheads="1"/>
          </p:cNvSpPr>
          <p:nvPr>
            <p:ph type="title"/>
          </p:nvPr>
        </p:nvSpPr>
        <p:spPr/>
        <p:txBody>
          <a:bodyPr/>
          <a:lstStyle/>
          <a:p>
            <a:pPr eaLnBrk="1" hangingPunct="1"/>
            <a:r>
              <a:rPr lang="zh-CN" altLang="en-US"/>
              <a:t>分类结果的含义</a:t>
            </a:r>
          </a:p>
        </p:txBody>
      </p:sp>
      <p:sp>
        <p:nvSpPr>
          <p:cNvPr id="47108" name="Rectangle 3"/>
          <p:cNvSpPr>
            <a:spLocks noGrp="1" noChangeArrowheads="1"/>
          </p:cNvSpPr>
          <p:nvPr>
            <p:ph type="body" idx="1"/>
          </p:nvPr>
        </p:nvSpPr>
        <p:spPr>
          <a:xfrm>
            <a:off x="395536" y="1801267"/>
            <a:ext cx="8640960" cy="4580061"/>
          </a:xfrm>
        </p:spPr>
        <p:txBody>
          <a:bodyPr/>
          <a:lstStyle/>
          <a:p>
            <a:pPr eaLnBrk="1" hangingPunct="1">
              <a:lnSpc>
                <a:spcPct val="150000"/>
              </a:lnSpc>
            </a:pPr>
            <a:r>
              <a:rPr lang="zh-CN" altLang="en-US" sz="2400" dirty="0"/>
              <a:t>聚类分析中采用不同的样本距离和类间距离的定义方式，分类结果的含义也不相同。</a:t>
            </a:r>
          </a:p>
          <a:p>
            <a:pPr eaLnBrk="1" hangingPunct="1">
              <a:lnSpc>
                <a:spcPct val="150000"/>
              </a:lnSpc>
            </a:pPr>
            <a:r>
              <a:rPr lang="zh-CN" altLang="en-US" sz="2400" dirty="0"/>
              <a:t>例如采用皮尔逊相关系数定义样本距离，描述的是样本</a:t>
            </a:r>
            <a:r>
              <a:rPr lang="en-US" altLang="zh-CN" sz="2400" dirty="0"/>
              <a:t>X</a:t>
            </a:r>
            <a:r>
              <a:rPr lang="zh-CN" altLang="en-US" sz="2400" dirty="0"/>
              <a:t>和</a:t>
            </a:r>
            <a:r>
              <a:rPr lang="en-US" altLang="zh-CN" sz="2400" dirty="0"/>
              <a:t>Y</a:t>
            </a:r>
            <a:r>
              <a:rPr lang="zh-CN" altLang="en-US" sz="2400" dirty="0"/>
              <a:t>之间线性相关度的强弱，而用欧氏距离定义样本距离，说明的是样本</a:t>
            </a:r>
            <a:r>
              <a:rPr lang="en-US" altLang="zh-CN" sz="2400" dirty="0"/>
              <a:t>X</a:t>
            </a:r>
            <a:r>
              <a:rPr lang="zh-CN" altLang="en-US" sz="2400" dirty="0"/>
              <a:t>和</a:t>
            </a:r>
            <a:r>
              <a:rPr lang="en-US" altLang="zh-CN" sz="2400" dirty="0"/>
              <a:t>Y</a:t>
            </a:r>
            <a:r>
              <a:rPr lang="zh-CN" altLang="en-US" sz="2400" dirty="0"/>
              <a:t>在欧氏空间中距离的远近。</a:t>
            </a:r>
          </a:p>
          <a:p>
            <a:pPr eaLnBrk="1" hangingPunct="1">
              <a:lnSpc>
                <a:spcPct val="150000"/>
              </a:lnSpc>
            </a:pPr>
            <a:r>
              <a:rPr lang="zh-CN" altLang="en-US" sz="2400" dirty="0"/>
              <a:t>用皮尔逊相关系数定义的距离和（经过归一化处理后的）欧氏距离也许差别很大。分别用这两种定义产生的聚类分析的结果也许是完全不同的。</a:t>
            </a:r>
            <a:endParaRPr lang="zh-CN" altLang="en-US" sz="2800" dirty="0"/>
          </a:p>
        </p:txBody>
      </p:sp>
    </p:spTree>
    <p:extLst>
      <p:ext uri="{BB962C8B-B14F-4D97-AF65-F5344CB8AC3E}">
        <p14:creationId xmlns:p14="http://schemas.microsoft.com/office/powerpoint/2010/main" val="9007755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184928A-91F6-4D9D-8A26-612D2A421F97}" type="slidenum">
              <a:rPr kumimoji="0" lang="en-US" altLang="zh-CN" sz="1400" smtClean="0"/>
              <a:pPr eaLnBrk="1" hangingPunct="1">
                <a:spcBef>
                  <a:spcPct val="0"/>
                </a:spcBef>
                <a:buClrTx/>
                <a:buSzTx/>
                <a:buFontTx/>
                <a:buNone/>
              </a:pPr>
              <a:t>141</a:t>
            </a:fld>
            <a:endParaRPr kumimoji="0" lang="en-US" altLang="zh-CN" sz="1400"/>
          </a:p>
        </p:txBody>
      </p:sp>
      <p:sp>
        <p:nvSpPr>
          <p:cNvPr id="48131" name="Rectangle 2"/>
          <p:cNvSpPr>
            <a:spLocks noGrp="1" noChangeArrowheads="1"/>
          </p:cNvSpPr>
          <p:nvPr>
            <p:ph type="title"/>
          </p:nvPr>
        </p:nvSpPr>
        <p:spPr/>
        <p:txBody>
          <a:bodyPr/>
          <a:lstStyle/>
          <a:p>
            <a:pPr eaLnBrk="1" hangingPunct="1"/>
            <a:r>
              <a:rPr lang="zh-CN" altLang="en-US"/>
              <a:t>实例分析</a:t>
            </a:r>
          </a:p>
        </p:txBody>
      </p:sp>
      <mc:AlternateContent xmlns:mc="http://schemas.openxmlformats.org/markup-compatibility/2006" xmlns:a14="http://schemas.microsoft.com/office/drawing/2010/main">
        <mc:Choice Requires="a14">
          <p:sp>
            <p:nvSpPr>
              <p:cNvPr id="48132" name="Rectangle 3"/>
              <p:cNvSpPr>
                <a:spLocks noGrp="1" noChangeArrowheads="1"/>
              </p:cNvSpPr>
              <p:nvPr>
                <p:ph type="body" idx="1"/>
              </p:nvPr>
            </p:nvSpPr>
            <p:spPr>
              <a:xfrm>
                <a:off x="1043608" y="1988840"/>
                <a:ext cx="7772400" cy="4114800"/>
              </a:xfrm>
            </p:spPr>
            <p:txBody>
              <a:bodyPr/>
              <a:lstStyle/>
              <a:p>
                <a:pPr eaLnBrk="1" hangingPunct="1">
                  <a:lnSpc>
                    <a:spcPct val="114000"/>
                  </a:lnSpc>
                </a:pPr>
                <a:r>
                  <a:rPr lang="zh-CN" altLang="en-US" sz="2800" dirty="0"/>
                  <a:t>设有</a:t>
                </a:r>
                <a:r>
                  <a:rPr lang="en-US" altLang="zh-CN" sz="2800" dirty="0"/>
                  <a:t>17</a:t>
                </a:r>
                <a:r>
                  <a:rPr lang="zh-CN" altLang="en-US" sz="2800" dirty="0"/>
                  <a:t>位专家对</a:t>
                </a:r>
                <a:r>
                  <a:rPr lang="en-US" altLang="zh-CN" sz="2800" dirty="0"/>
                  <a:t>18</a:t>
                </a:r>
                <a:r>
                  <a:rPr lang="zh-CN" altLang="en-US" sz="2800" dirty="0"/>
                  <a:t>所学校进行评分，现在我们对这个群决策问题进行分析。</a:t>
                </a:r>
                <a:endParaRPr lang="en-US" altLang="zh-CN" sz="2800" dirty="0"/>
              </a:p>
              <a:p>
                <a:pPr eaLnBrk="1" hangingPunct="1">
                  <a:lnSpc>
                    <a:spcPct val="114000"/>
                  </a:lnSpc>
                </a:pPr>
                <a:r>
                  <a:rPr lang="zh-CN" altLang="zh-CN" sz="2800" dirty="0"/>
                  <a:t>各专家对各学校的加权分进行分析，构造矩阵</a:t>
                </a:r>
                <a14:m>
                  <m:oMath xmlns:m="http://schemas.openxmlformats.org/officeDocument/2006/math">
                    <m:r>
                      <a:rPr lang="en-US" altLang="zh-CN" sz="2800" b="0" i="1" smtClean="0">
                        <a:latin typeface="Cambria Math"/>
                      </a:rPr>
                      <m:t>𝐴</m:t>
                    </m:r>
                    <m:r>
                      <a:rPr lang="en-US" altLang="zh-CN" sz="2800" b="0" i="1"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m:t>
                        </m:r>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r>
                          <a:rPr lang="en-US" altLang="zh-CN" sz="2800" b="0" i="1" smtClean="0">
                            <a:latin typeface="Cambria Math"/>
                          </a:rPr>
                          <m:t>]</m:t>
                        </m:r>
                      </m:e>
                      <m:sub>
                        <m:r>
                          <a:rPr lang="en-US" altLang="zh-CN" sz="2800" b="0" i="1" smtClean="0">
                            <a:latin typeface="Cambria Math"/>
                          </a:rPr>
                          <m:t>17</m:t>
                        </m:r>
                        <m:r>
                          <a:rPr lang="en-US" altLang="zh-CN" sz="2800" b="0" i="1" smtClean="0">
                            <a:latin typeface="Cambria Math"/>
                            <a:ea typeface="Cambria Math"/>
                          </a:rPr>
                          <m:t>×18</m:t>
                        </m:r>
                      </m:sub>
                    </m:sSub>
                  </m:oMath>
                </a14:m>
                <a:r>
                  <a:rPr lang="zh-CN" altLang="zh-CN" sz="2800" dirty="0"/>
                  <a:t>，其中</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oMath>
                </a14:m>
                <a:r>
                  <a:rPr lang="zh-CN" altLang="zh-CN" sz="2800" dirty="0"/>
                  <a:t>表示第</a:t>
                </a:r>
                <a14:m>
                  <m:oMath xmlns:m="http://schemas.openxmlformats.org/officeDocument/2006/math">
                    <m:r>
                      <a:rPr lang="en-US" altLang="zh-CN" sz="2800" b="0" i="1" smtClean="0">
                        <a:latin typeface="Cambria Math"/>
                      </a:rPr>
                      <m:t>𝑖</m:t>
                    </m:r>
                  </m:oMath>
                </a14:m>
                <a:r>
                  <a:rPr lang="zh-CN" altLang="zh-CN" sz="2800" dirty="0"/>
                  <a:t>个专家为第</a:t>
                </a:r>
                <a14:m>
                  <m:oMath xmlns:m="http://schemas.openxmlformats.org/officeDocument/2006/math">
                    <m:r>
                      <a:rPr lang="en-US" altLang="zh-CN" sz="2800" b="0" i="1" smtClean="0">
                        <a:latin typeface="Cambria Math"/>
                      </a:rPr>
                      <m:t>𝑗</m:t>
                    </m:r>
                  </m:oMath>
                </a14:m>
                <a:r>
                  <a:rPr lang="zh-CN" altLang="zh-CN" sz="2800" dirty="0"/>
                  <a:t>所学校打的加权分。为了便于进行比较，我们先把</a:t>
                </a:r>
                <a14:m>
                  <m:oMath xmlns:m="http://schemas.openxmlformats.org/officeDocument/2006/math">
                    <m:r>
                      <a:rPr lang="en-US" altLang="zh-CN" sz="2800" i="1">
                        <a:latin typeface="Cambria Math"/>
                      </a:rPr>
                      <m:t>𝑖</m:t>
                    </m:r>
                  </m:oMath>
                </a14:m>
                <a:r>
                  <a:rPr lang="zh-CN" altLang="zh-CN" sz="2800" dirty="0"/>
                  <a:t>中专家看作样本进行聚类分析，样本距离采用皮尔逊相关系数定义，类间距离采用组间均联法定义，结果如图</a:t>
                </a:r>
                <a:r>
                  <a:rPr lang="en-US" altLang="zh-CN" sz="2800" dirty="0"/>
                  <a:t>2.13</a:t>
                </a:r>
                <a:r>
                  <a:rPr lang="zh-CN" altLang="zh-CN" sz="2800" dirty="0"/>
                  <a:t>所示。</a:t>
                </a:r>
                <a:endParaRPr lang="zh-CN" altLang="en-US" sz="2800" dirty="0"/>
              </a:p>
            </p:txBody>
          </p:sp>
        </mc:Choice>
        <mc:Fallback xmlns="">
          <p:sp>
            <p:nvSpPr>
              <p:cNvPr id="48132" name="Rectangle 3"/>
              <p:cNvSpPr>
                <a:spLocks noGrp="1" noRot="1" noChangeAspect="1" noMove="1" noResize="1" noEditPoints="1" noAdjustHandles="1" noChangeArrowheads="1" noChangeShapeType="1" noTextEdit="1"/>
              </p:cNvSpPr>
              <p:nvPr>
                <p:ph type="body" idx="1"/>
              </p:nvPr>
            </p:nvSpPr>
            <p:spPr>
              <a:xfrm>
                <a:off x="1043608" y="1988840"/>
                <a:ext cx="7772400" cy="4114800"/>
              </a:xfrm>
              <a:blipFill rotWithShape="1">
                <a:blip r:embed="rId2"/>
                <a:stretch>
                  <a:fillRect l="-314" t="-1481" r="-1098" b="-2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15041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142</a:t>
            </a:fld>
            <a:endParaRPr lang="en-US" altLang="zh-CN"/>
          </a:p>
        </p:txBody>
      </p:sp>
      <p:pic>
        <p:nvPicPr>
          <p:cNvPr id="71681" name="Picture 1" descr="C:\Users\DELL\AppData\Roaming\Tencent\Users\124558160\QQ\WinTemp\RichOle\QSIC@EEJ}_~297_7@GO84U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620688"/>
            <a:ext cx="539115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446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对</a:t>
                </a:r>
                <a:r>
                  <a:rPr lang="en-US" altLang="zh-CN" dirty="0"/>
                  <a:t>A </a:t>
                </a:r>
                <a:r>
                  <a:rPr lang="zh-CN" altLang="zh-CN" dirty="0"/>
                  <a:t>进行</a:t>
                </a:r>
                <a:r>
                  <a:rPr lang="zh-CN" altLang="en-US" dirty="0"/>
                  <a:t>奇异值分解，得到对角阵</a:t>
                </a:r>
                <a14:m>
                  <m:oMath xmlns:m="http://schemas.openxmlformats.org/officeDocument/2006/math">
                    <m:r>
                      <a:rPr lang="en-US" altLang="zh-CN" b="0" i="1" smtClean="0">
                        <a:latin typeface="Cambria Math"/>
                      </a:rPr>
                      <m:t>𝑊</m:t>
                    </m:r>
                    <m:r>
                      <a:rPr lang="en-US" altLang="zh-CN" b="0" i="1" smtClean="0">
                        <a:latin typeface="Cambria Math"/>
                      </a:rPr>
                      <m:t>=</m:t>
                    </m:r>
                    <m:r>
                      <a:rPr lang="en-US" altLang="zh-CN" b="0" i="1" smtClean="0">
                        <a:latin typeface="Cambria Math"/>
                      </a:rPr>
                      <m:t>𝑑𝑖𝑎𝑔</m:t>
                    </m:r>
                    <m:d>
                      <m:dPr>
                        <m:begChr m:val="["/>
                        <m:endChr m:val="]"/>
                        <m:ctrlPr>
                          <a:rPr lang="en-US" altLang="zh-CN" b="0" i="1" smtClean="0">
                            <a:latin typeface="Cambria Math" panose="02040503050406030204" pitchFamily="18" charset="0"/>
                          </a:rPr>
                        </m:ctrlPr>
                      </m:dPr>
                      <m:e>
                        <m:r>
                          <a:rPr lang="en-US" altLang="zh-CN" b="0" i="1" smtClean="0">
                            <a:latin typeface="Cambria Math"/>
                          </a:rPr>
                          <m:t>1406.1,41.4,36.8,</m:t>
                        </m:r>
                        <m:r>
                          <a:rPr lang="en-US" altLang="zh-CN" b="0" i="1" smtClean="0">
                            <a:latin typeface="Cambria Math"/>
                            <a:ea typeface="Cambria Math"/>
                          </a:rPr>
                          <m:t>⋯,0.8</m:t>
                        </m:r>
                      </m:e>
                    </m:d>
                    <m:r>
                      <a:rPr lang="zh-CN" altLang="en-US" b="0" i="1" smtClean="0">
                        <a:latin typeface="Cambria Math"/>
                      </a:rPr>
                      <m:t>。</m:t>
                    </m:r>
                  </m:oMath>
                </a14:m>
                <a:endParaRPr lang="en-US" altLang="zh-CN" b="0" dirty="0"/>
              </a:p>
              <a:p>
                <a:r>
                  <a:rPr lang="zh-CN" altLang="zh-CN" dirty="0"/>
                  <a:t>保留两个奇异值，</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𝜎</m:t>
                        </m:r>
                      </m:e>
                      <m:sub>
                        <m:r>
                          <a:rPr lang="en-US" altLang="zh-CN" b="0" i="1" smtClean="0">
                            <a:latin typeface="Cambria Math"/>
                          </a:rPr>
                          <m:t>1</m:t>
                        </m:r>
                      </m:sub>
                    </m:sSub>
                  </m:oMath>
                </a14:m>
                <a:r>
                  <a:rPr lang="en-US" altLang="zh-CN" dirty="0"/>
                  <a:t> </a:t>
                </a:r>
                <a:r>
                  <a:rPr lang="zh-CN" altLang="zh-CN" dirty="0"/>
                  <a:t>和</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𝜎</m:t>
                        </m:r>
                      </m:e>
                      <m:sub>
                        <m:r>
                          <a:rPr lang="en-US" altLang="zh-CN" b="0" i="1" smtClean="0">
                            <a:latin typeface="Cambria Math"/>
                          </a:rPr>
                          <m:t>2</m:t>
                        </m:r>
                      </m:sub>
                    </m:sSub>
                  </m:oMath>
                </a14:m>
                <a:r>
                  <a:rPr lang="en-US" altLang="zh-CN" dirty="0"/>
                  <a:t> </a:t>
                </a:r>
                <a:r>
                  <a:rPr lang="zh-CN" altLang="zh-CN" dirty="0"/>
                  <a:t>的累加贡献率已经达到</a:t>
                </a:r>
                <a:r>
                  <a:rPr lang="en-US" altLang="zh-CN" dirty="0"/>
                  <a:t>88.9% </a:t>
                </a:r>
                <a:r>
                  <a:rPr lang="zh-CN" altLang="zh-CN" dirty="0"/>
                  <a:t>。</a:t>
                </a:r>
                <a:endParaRPr lang="en-US" altLang="zh-CN" dirty="0"/>
              </a:p>
              <a:p>
                <a:r>
                  <a:rPr lang="zh-CN" altLang="en-US" dirty="0"/>
                  <a:t>保留</a:t>
                </a:r>
                <a:r>
                  <a:rPr lang="en-US" altLang="zh-CN" dirty="0"/>
                  <a:t>2</a:t>
                </a:r>
                <a:r>
                  <a:rPr lang="zh-CN" altLang="en-US" dirty="0"/>
                  <a:t>个奇异值，然后进行奇异值逆运算，得到</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𝐴</m:t>
                            </m:r>
                          </m:e>
                        </m:acc>
                      </m:e>
                      <m:sup>
                        <m:r>
                          <a:rPr lang="en-US" altLang="zh-CN" i="1">
                            <a:latin typeface="Cambria Math"/>
                          </a:rPr>
                          <m:t>(</m:t>
                        </m:r>
                        <m:r>
                          <a:rPr lang="en-US" altLang="zh-CN" b="0" i="1" smtClean="0">
                            <a:latin typeface="Cambria Math"/>
                          </a:rPr>
                          <m:t>2</m:t>
                        </m:r>
                        <m:r>
                          <a:rPr lang="en-US" altLang="zh-CN" i="1">
                            <a:latin typeface="Cambria Math"/>
                          </a:rPr>
                          <m:t>)</m:t>
                        </m:r>
                      </m:sup>
                    </m:sSup>
                  </m:oMath>
                </a14:m>
                <a:r>
                  <a:rPr lang="zh-CN" altLang="en-US" dirty="0"/>
                  <a:t>，对</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a:rPr>
                              <m:t>𝐴</m:t>
                            </m:r>
                          </m:e>
                        </m:acc>
                      </m:e>
                      <m:sup>
                        <m:r>
                          <a:rPr lang="en-US" altLang="zh-CN" i="1">
                            <a:latin typeface="Cambria Math"/>
                          </a:rPr>
                          <m:t>(2)</m:t>
                        </m:r>
                      </m:sup>
                    </m:sSup>
                  </m:oMath>
                </a14:m>
                <a:r>
                  <a:rPr lang="zh-CN" altLang="en-US" dirty="0"/>
                  <a:t>进行聚类分析。</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49" t="-2222" r="-7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143</a:t>
            </a:fld>
            <a:endParaRPr lang="en-US" altLang="zh-CN"/>
          </a:p>
        </p:txBody>
      </p:sp>
    </p:spTree>
    <p:extLst>
      <p:ext uri="{BB962C8B-B14F-4D97-AF65-F5344CB8AC3E}">
        <p14:creationId xmlns:p14="http://schemas.microsoft.com/office/powerpoint/2010/main" val="17664803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144</a:t>
            </a:fld>
            <a:endParaRPr lang="en-US" altLang="zh-CN"/>
          </a:p>
        </p:txBody>
      </p:sp>
      <p:pic>
        <p:nvPicPr>
          <p:cNvPr id="73729" name="Picture 1" descr="C:\Users\DELL\AppData\Roaming\Tencent\Users\124558160\QQ\WinTemp\RichOle\WF0~S7@UAQ`2E_B}GSAUWN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76672"/>
            <a:ext cx="5362575"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993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1988840"/>
            <a:ext cx="7772400" cy="4114800"/>
          </a:xfrm>
        </p:spPr>
        <p:txBody>
          <a:bodyPr/>
          <a:lstStyle/>
          <a:p>
            <a:r>
              <a:rPr lang="zh-CN" altLang="zh-CN" dirty="0"/>
              <a:t>将专家分为四类：第一类包括专家</a:t>
            </a:r>
            <a:r>
              <a:rPr lang="en-US" altLang="zh-CN" dirty="0"/>
              <a:t>5</a:t>
            </a:r>
            <a:r>
              <a:rPr lang="zh-CN" altLang="zh-CN" dirty="0"/>
              <a:t>、</a:t>
            </a:r>
            <a:r>
              <a:rPr lang="en-US" altLang="zh-CN" dirty="0"/>
              <a:t>13</a:t>
            </a:r>
            <a:r>
              <a:rPr lang="zh-CN" altLang="zh-CN" dirty="0"/>
              <a:t>、</a:t>
            </a:r>
            <a:r>
              <a:rPr lang="en-US" altLang="zh-CN" dirty="0"/>
              <a:t>2</a:t>
            </a:r>
            <a:r>
              <a:rPr lang="zh-CN" altLang="zh-CN" dirty="0"/>
              <a:t>、</a:t>
            </a:r>
            <a:r>
              <a:rPr lang="en-US" altLang="zh-CN" dirty="0"/>
              <a:t>9</a:t>
            </a:r>
            <a:r>
              <a:rPr lang="zh-CN" altLang="zh-CN" dirty="0"/>
              <a:t>、</a:t>
            </a:r>
            <a:r>
              <a:rPr lang="en-US" altLang="zh-CN" dirty="0"/>
              <a:t>10</a:t>
            </a:r>
            <a:r>
              <a:rPr lang="zh-CN" altLang="zh-CN" dirty="0"/>
              <a:t>、</a:t>
            </a:r>
            <a:r>
              <a:rPr lang="en-US" altLang="zh-CN" dirty="0"/>
              <a:t>16</a:t>
            </a:r>
            <a:r>
              <a:rPr lang="zh-CN" altLang="zh-CN" dirty="0"/>
              <a:t>、</a:t>
            </a:r>
            <a:r>
              <a:rPr lang="en-US" altLang="zh-CN" dirty="0"/>
              <a:t>8</a:t>
            </a:r>
            <a:r>
              <a:rPr lang="zh-CN" altLang="zh-CN" dirty="0"/>
              <a:t>、</a:t>
            </a:r>
            <a:r>
              <a:rPr lang="en-US" altLang="zh-CN" dirty="0"/>
              <a:t>17</a:t>
            </a:r>
            <a:r>
              <a:rPr lang="zh-CN" altLang="zh-CN" dirty="0"/>
              <a:t>、</a:t>
            </a:r>
            <a:r>
              <a:rPr lang="en-US" altLang="zh-CN" dirty="0"/>
              <a:t>1</a:t>
            </a:r>
            <a:r>
              <a:rPr lang="zh-CN" altLang="zh-CN" dirty="0"/>
              <a:t>，第二类包括专家</a:t>
            </a:r>
            <a:r>
              <a:rPr lang="en-US" altLang="zh-CN" dirty="0"/>
              <a:t>6</a:t>
            </a:r>
            <a:r>
              <a:rPr lang="zh-CN" altLang="zh-CN" dirty="0"/>
              <a:t>、</a:t>
            </a:r>
            <a:r>
              <a:rPr lang="en-US" altLang="zh-CN" dirty="0"/>
              <a:t>12</a:t>
            </a:r>
            <a:r>
              <a:rPr lang="zh-CN" altLang="zh-CN" dirty="0"/>
              <a:t>、</a:t>
            </a:r>
            <a:r>
              <a:rPr lang="en-US" altLang="zh-CN" dirty="0"/>
              <a:t>3</a:t>
            </a:r>
            <a:r>
              <a:rPr lang="zh-CN" altLang="zh-CN" dirty="0"/>
              <a:t>、</a:t>
            </a:r>
            <a:r>
              <a:rPr lang="en-US" altLang="zh-CN" dirty="0"/>
              <a:t>11</a:t>
            </a:r>
            <a:r>
              <a:rPr lang="zh-CN" altLang="zh-CN" dirty="0"/>
              <a:t>、</a:t>
            </a:r>
            <a:r>
              <a:rPr lang="en-US" altLang="zh-CN" dirty="0"/>
              <a:t>4</a:t>
            </a:r>
            <a:r>
              <a:rPr lang="zh-CN" altLang="zh-CN" dirty="0"/>
              <a:t>，第三类包括专家</a:t>
            </a:r>
            <a:r>
              <a:rPr lang="en-US" altLang="zh-CN" dirty="0"/>
              <a:t>7</a:t>
            </a:r>
            <a:r>
              <a:rPr lang="zh-CN" altLang="zh-CN" dirty="0"/>
              <a:t>和</a:t>
            </a:r>
            <a:r>
              <a:rPr lang="en-US" altLang="zh-CN" dirty="0"/>
              <a:t>15</a:t>
            </a:r>
            <a:r>
              <a:rPr lang="zh-CN" altLang="zh-CN" dirty="0"/>
              <a:t>，专家</a:t>
            </a:r>
            <a:r>
              <a:rPr lang="en-US" altLang="zh-CN" dirty="0"/>
              <a:t>14</a:t>
            </a:r>
            <a:r>
              <a:rPr lang="zh-CN" altLang="zh-CN" dirty="0"/>
              <a:t>独自占一类。</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145</a:t>
            </a:fld>
            <a:endParaRPr lang="en-US" altLang="zh-CN"/>
          </a:p>
        </p:txBody>
      </p:sp>
    </p:spTree>
    <p:extLst>
      <p:ext uri="{BB962C8B-B14F-4D97-AF65-F5344CB8AC3E}">
        <p14:creationId xmlns:p14="http://schemas.microsoft.com/office/powerpoint/2010/main" val="5084072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对学校的聚类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584" y="1916832"/>
                <a:ext cx="8055496" cy="4215681"/>
              </a:xfrm>
            </p:spPr>
            <p:txBody>
              <a:bodyPr/>
              <a:lstStyle/>
              <a:p>
                <a:pPr>
                  <a:lnSpc>
                    <a:spcPct val="120000"/>
                  </a:lnSpc>
                </a:pPr>
                <a:r>
                  <a:rPr lang="zh-CN" altLang="zh-CN" sz="2800" dirty="0"/>
                  <a:t>表</a:t>
                </a:r>
                <a:r>
                  <a:rPr lang="en-US" altLang="zh-CN" sz="2800" dirty="0"/>
                  <a:t>2.13</a:t>
                </a:r>
                <a:r>
                  <a:rPr lang="zh-CN" altLang="zh-CN" sz="2800" dirty="0"/>
                  <a:t>列出了</a:t>
                </a:r>
                <a:r>
                  <a:rPr lang="zh-CN" altLang="zh-CN" sz="2800" b="1" dirty="0">
                    <a:solidFill>
                      <a:srgbClr val="FF0000"/>
                    </a:solidFill>
                  </a:rPr>
                  <a:t>原数据中</a:t>
                </a:r>
                <a:r>
                  <a:rPr lang="zh-CN" altLang="zh-CN" sz="2800" dirty="0"/>
                  <a:t>对</a:t>
                </a:r>
                <a:r>
                  <a:rPr lang="en-US" altLang="zh-CN" sz="2800" dirty="0"/>
                  <a:t>18</a:t>
                </a:r>
                <a:r>
                  <a:rPr lang="zh-CN" altLang="zh-CN" sz="2800" dirty="0"/>
                  <a:t>所学校总分排名结果和</a:t>
                </a:r>
                <a:r>
                  <a:rPr lang="zh-CN" altLang="zh-CN" sz="2800" b="1" dirty="0">
                    <a:solidFill>
                      <a:srgbClr val="FF0000"/>
                    </a:solidFill>
                  </a:rPr>
                  <a:t>降秩为</a:t>
                </a:r>
                <a:r>
                  <a:rPr lang="en-US" altLang="zh-CN" sz="2800" b="1" dirty="0">
                    <a:solidFill>
                      <a:srgbClr val="FF0000"/>
                    </a:solidFill>
                  </a:rPr>
                  <a:t>1</a:t>
                </a:r>
                <a:r>
                  <a:rPr lang="zh-CN" altLang="zh-CN" sz="2800" b="1" dirty="0">
                    <a:solidFill>
                      <a:srgbClr val="FF0000"/>
                    </a:solidFill>
                  </a:rPr>
                  <a:t>维后</a:t>
                </a:r>
                <a:r>
                  <a:rPr lang="zh-CN" altLang="zh-CN" sz="2800" dirty="0"/>
                  <a:t>对</a:t>
                </a:r>
                <a:r>
                  <a:rPr lang="en-US" altLang="zh-CN" sz="2800" dirty="0"/>
                  <a:t>18</a:t>
                </a:r>
                <a:r>
                  <a:rPr lang="zh-CN" altLang="zh-CN" sz="2800" dirty="0"/>
                  <a:t>所学校总分排名结果的比较，可以看出降秩后学校</a:t>
                </a:r>
                <a:r>
                  <a:rPr lang="en-US" altLang="zh-CN" sz="2800" dirty="0"/>
                  <a:t>6</a:t>
                </a:r>
                <a:r>
                  <a:rPr lang="zh-CN" altLang="zh-CN" sz="2800" dirty="0"/>
                  <a:t>和学校</a:t>
                </a:r>
                <a:r>
                  <a:rPr lang="en-US" altLang="zh-CN" sz="2800" dirty="0"/>
                  <a:t>10</a:t>
                </a:r>
                <a:r>
                  <a:rPr lang="zh-CN" altLang="zh-CN" sz="2800" dirty="0"/>
                  <a:t>交换了位置、学校</a:t>
                </a:r>
                <a:r>
                  <a:rPr lang="en-US" altLang="zh-CN" sz="2800" dirty="0"/>
                  <a:t>11</a:t>
                </a:r>
                <a:r>
                  <a:rPr lang="zh-CN" altLang="zh-CN" sz="2800" dirty="0"/>
                  <a:t>和学校</a:t>
                </a:r>
                <a:r>
                  <a:rPr lang="en-US" altLang="zh-CN" sz="2800" dirty="0"/>
                  <a:t>15</a:t>
                </a:r>
                <a:r>
                  <a:rPr lang="zh-CN" altLang="zh-CN" sz="2800" dirty="0"/>
                  <a:t>交换了位置。</a:t>
                </a:r>
                <a:endParaRPr lang="en-US" altLang="zh-CN" sz="2800" dirty="0"/>
              </a:p>
              <a:p>
                <a:pPr>
                  <a:lnSpc>
                    <a:spcPct val="120000"/>
                  </a:lnSpc>
                </a:pPr>
                <a:r>
                  <a:rPr lang="zh-CN" altLang="zh-CN" sz="2800" dirty="0"/>
                  <a:t>保留前两个奇异值得到</a:t>
                </a:r>
                <a14:m>
                  <m:oMath xmlns:m="http://schemas.openxmlformats.org/officeDocument/2006/math">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，则</a:t>
                </a:r>
                <a14:m>
                  <m:oMath xmlns:m="http://schemas.openxmlformats.org/officeDocument/2006/math">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中学校的排名顺序已经和原矩阵</a:t>
                </a:r>
                <a:r>
                  <a:rPr lang="en-US" altLang="zh-CN" sz="2800" dirty="0"/>
                  <a:t>A</a:t>
                </a:r>
                <a:r>
                  <a:rPr lang="zh-CN" altLang="zh-CN" sz="2800" dirty="0"/>
                  <a:t>的一样，这是因为保留奇异值的个数</a:t>
                </a:r>
                <a:r>
                  <a:rPr lang="en-US" altLang="zh-CN" sz="2800" dirty="0"/>
                  <a:t> </a:t>
                </a:r>
                <a:r>
                  <a:rPr lang="zh-CN" altLang="zh-CN" sz="2800" dirty="0"/>
                  <a:t>逐渐增多</a:t>
                </a:r>
                <a14:m>
                  <m:oMath xmlns:m="http://schemas.openxmlformats.org/officeDocument/2006/math">
                    <m:r>
                      <a:rPr lang="zh-CN" altLang="en-US" sz="2800" b="0" i="1" smtClean="0">
                        <a:latin typeface="Cambria Math"/>
                      </a:rPr>
                      <m:t>，</m:t>
                    </m:r>
                    <m:sSup>
                      <m:sSupPr>
                        <m:ctrlPr>
                          <a:rPr lang="en-US" altLang="zh-CN" sz="2800" i="1">
                            <a:latin typeface="Cambria Math" panose="02040503050406030204" pitchFamily="18" charset="0"/>
                          </a:rPr>
                        </m:ctrlPr>
                      </m:sSupPr>
                      <m:e>
                        <m:acc>
                          <m:accPr>
                            <m:chr m:val="̂"/>
                            <m:ctrlPr>
                              <a:rPr lang="en-US" altLang="zh-CN" sz="2800" i="1">
                                <a:latin typeface="Cambria Math" panose="02040503050406030204" pitchFamily="18" charset="0"/>
                              </a:rPr>
                            </m:ctrlPr>
                          </m:accPr>
                          <m:e>
                            <m:r>
                              <a:rPr lang="en-US" altLang="zh-CN" sz="2800" i="1">
                                <a:latin typeface="Cambria Math"/>
                              </a:rPr>
                              <m:t>𝐴</m:t>
                            </m:r>
                          </m:e>
                        </m:acc>
                      </m:e>
                      <m:sup>
                        <m:r>
                          <a:rPr lang="en-US" altLang="zh-CN" sz="2800" i="1">
                            <a:latin typeface="Cambria Math"/>
                          </a:rPr>
                          <m:t>(2)</m:t>
                        </m:r>
                      </m:sup>
                    </m:sSup>
                  </m:oMath>
                </a14:m>
                <a:r>
                  <a:rPr lang="zh-CN" altLang="zh-CN" sz="2800" dirty="0"/>
                  <a:t>与</a:t>
                </a:r>
                <a:r>
                  <a:rPr lang="en-US" altLang="zh-CN" sz="2800" dirty="0"/>
                  <a:t>A</a:t>
                </a:r>
                <a:r>
                  <a:rPr lang="zh-CN" altLang="zh-CN" sz="2800" dirty="0"/>
                  <a:t>逐渐接近。</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584" y="1916832"/>
                <a:ext cx="8055496" cy="4215681"/>
              </a:xfrm>
              <a:blipFill>
                <a:blip r:embed="rId2"/>
                <a:stretch>
                  <a:fillRect l="-379" t="-1012" r="-8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146</a:t>
            </a:fld>
            <a:endParaRPr lang="en-US" altLang="zh-CN"/>
          </a:p>
        </p:txBody>
      </p:sp>
    </p:spTree>
    <p:extLst>
      <p:ext uri="{BB962C8B-B14F-4D97-AF65-F5344CB8AC3E}">
        <p14:creationId xmlns:p14="http://schemas.microsoft.com/office/powerpoint/2010/main" val="35684792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147</a:t>
            </a:fld>
            <a:endParaRPr lang="en-US" altLang="zh-CN"/>
          </a:p>
        </p:txBody>
      </p:sp>
      <p:pic>
        <p:nvPicPr>
          <p:cNvPr id="74753" name="Picture 1" descr="C:\Users\DELL\AppData\Roaming\Tencent\Users\124558160\QQ\WinTemp\RichOle\E]~55DAH3N@5DVS51QB1O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4" y="1146444"/>
            <a:ext cx="7281258" cy="306896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364088" y="1340768"/>
            <a:ext cx="720080"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2411760" y="1340768"/>
            <a:ext cx="720080"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20064861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148</a:t>
            </a:fld>
            <a:endParaRPr lang="en-US" altLang="zh-CN"/>
          </a:p>
        </p:txBody>
      </p:sp>
      <p:grpSp>
        <p:nvGrpSpPr>
          <p:cNvPr id="10" name="组合 9"/>
          <p:cNvGrpSpPr/>
          <p:nvPr/>
        </p:nvGrpSpPr>
        <p:grpSpPr>
          <a:xfrm>
            <a:off x="1907704" y="260648"/>
            <a:ext cx="5524500" cy="6305550"/>
            <a:chOff x="1907704" y="291802"/>
            <a:chExt cx="5524500" cy="6305550"/>
          </a:xfrm>
        </p:grpSpPr>
        <p:pic>
          <p:nvPicPr>
            <p:cNvPr id="5" name="Picture 2" descr="C:\Users\DELL\AppData\Roaming\Tencent\Users\124558160\QQ\WinTemp\RichOle\D7ER$FA$R`ZLSO7[25$W}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1802"/>
              <a:ext cx="5524500" cy="63055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707904" y="2924944"/>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 name="矩形 6"/>
            <p:cNvSpPr/>
            <p:nvPr/>
          </p:nvSpPr>
          <p:spPr>
            <a:xfrm>
              <a:off x="4932040" y="2933328"/>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矩形 8"/>
            <p:cNvSpPr/>
            <p:nvPr/>
          </p:nvSpPr>
          <p:spPr>
            <a:xfrm>
              <a:off x="4932040" y="5301208"/>
              <a:ext cx="5760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8896794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C63E6AB-FB58-412C-A45E-35BB6A842F4D}" type="slidenum">
              <a:rPr kumimoji="0" lang="en-US" altLang="zh-CN" sz="1400" smtClean="0"/>
              <a:pPr eaLnBrk="1" hangingPunct="1"/>
              <a:t>149</a:t>
            </a:fld>
            <a:endParaRPr kumimoji="0" lang="en-US" altLang="zh-CN" sz="1400"/>
          </a:p>
        </p:txBody>
      </p:sp>
      <p:pic>
        <p:nvPicPr>
          <p:cNvPr id="49155" name="Picture 1" descr="C:\Users\DELL\AppData\Roaming\Tencent\Users\124558160\QQ\WinTemp\RichOle\NO`LS~)M@)OL)AVLGFCL$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60350"/>
            <a:ext cx="58578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02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844824"/>
            <a:ext cx="7772400" cy="4287689"/>
          </a:xfrm>
        </p:spPr>
        <p:txBody>
          <a:bodyPr/>
          <a:lstStyle/>
          <a:p>
            <a:pPr marL="0" indent="0">
              <a:buNone/>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a:t>
            </a:r>
            <a:r>
              <a:rPr lang="zh-CN" altLang="zh-CN" sz="2400" b="1" dirty="0">
                <a:solidFill>
                  <a:srgbClr val="FF0000"/>
                </a:solidFill>
              </a:rPr>
              <a:t>系统建模阶段</a:t>
            </a:r>
          </a:p>
          <a:p>
            <a:pPr marL="514350" indent="-514350">
              <a:buFont typeface="+mj-ea"/>
              <a:buAutoNum type="circleNumDbPlain"/>
            </a:pPr>
            <a:r>
              <a:rPr lang="zh-CN" altLang="zh-CN" sz="2800" dirty="0"/>
              <a:t>模型</a:t>
            </a:r>
            <a:r>
              <a:rPr lang="zh-CN" altLang="en-US" sz="2800" dirty="0"/>
              <a:t>的</a:t>
            </a:r>
            <a:r>
              <a:rPr lang="zh-CN" altLang="zh-CN" sz="2800" dirty="0"/>
              <a:t>形式</a:t>
            </a:r>
            <a:r>
              <a:rPr lang="zh-CN" altLang="en-US" sz="2800" dirty="0"/>
              <a:t>化；</a:t>
            </a:r>
            <a:endParaRPr lang="en-US" altLang="zh-CN" sz="2800" dirty="0"/>
          </a:p>
          <a:p>
            <a:pPr marL="514350" indent="-514350">
              <a:buFont typeface="+mj-ea"/>
              <a:buAutoNum type="circleNumDbPlain"/>
            </a:pPr>
            <a:r>
              <a:rPr lang="zh-CN" altLang="zh-CN" sz="2800" dirty="0"/>
              <a:t>要素原型如何表示为要素变量</a:t>
            </a:r>
            <a:r>
              <a:rPr lang="zh-CN" altLang="en-US" sz="2800" dirty="0"/>
              <a:t>；</a:t>
            </a:r>
            <a:endParaRPr lang="en-US" altLang="zh-CN" sz="2800" dirty="0"/>
          </a:p>
          <a:p>
            <a:pPr marL="514350" indent="-514350">
              <a:buFont typeface="+mj-ea"/>
              <a:buAutoNum type="circleNumDbPlain"/>
            </a:pPr>
            <a:r>
              <a:rPr lang="zh-CN" altLang="zh-CN" sz="2800" dirty="0"/>
              <a:t>要素变量之间的关系如何表示</a:t>
            </a:r>
            <a:r>
              <a:rPr lang="zh-CN" altLang="en-US" sz="2800" dirty="0"/>
              <a:t>；</a:t>
            </a:r>
            <a:endParaRPr lang="en-US" altLang="zh-CN" sz="2800" dirty="0"/>
          </a:p>
          <a:p>
            <a:pPr marL="514350" indent="-514350">
              <a:buFont typeface="+mj-ea"/>
              <a:buAutoNum type="circleNumDbPlain"/>
            </a:pPr>
            <a:r>
              <a:rPr lang="zh-CN" altLang="zh-CN" sz="2800" dirty="0"/>
              <a:t>要素变量与模型目标之间的关系如何表示</a:t>
            </a:r>
            <a:r>
              <a:rPr lang="zh-CN" altLang="en-US" sz="2800" dirty="0"/>
              <a:t>；</a:t>
            </a:r>
            <a:endParaRPr lang="en-US" altLang="zh-CN" sz="2800" dirty="0"/>
          </a:p>
          <a:p>
            <a:pPr marL="514350" indent="-514350">
              <a:buFont typeface="+mj-ea"/>
              <a:buAutoNum type="circleNumDbPlain"/>
            </a:pPr>
            <a:r>
              <a:rPr lang="zh-CN" altLang="zh-CN" sz="2800" dirty="0"/>
              <a:t>约束条件如何表示</a:t>
            </a:r>
            <a:r>
              <a:rPr lang="zh-CN" altLang="en-US" sz="2800" dirty="0"/>
              <a:t>；</a:t>
            </a:r>
            <a:endParaRPr lang="en-US" altLang="zh-CN" sz="2800" dirty="0"/>
          </a:p>
          <a:p>
            <a:pPr marL="514350" indent="-514350">
              <a:buFont typeface="+mj-ea"/>
              <a:buAutoNum type="circleNumDbPlain"/>
            </a:pPr>
            <a:r>
              <a:rPr lang="zh-CN" altLang="zh-CN" sz="2800" dirty="0"/>
              <a:t>各部分的整体性表示，如何进行有关方面的数量表示。</a:t>
            </a:r>
          </a:p>
          <a:p>
            <a:endParaRPr lang="zh-CN" altLang="en-US" sz="20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15</a:t>
            </a:fld>
            <a:endParaRPr lang="en-US" altLang="zh-CN"/>
          </a:p>
        </p:txBody>
      </p:sp>
    </p:spTree>
    <p:extLst>
      <p:ext uri="{BB962C8B-B14F-4D97-AF65-F5344CB8AC3E}">
        <p14:creationId xmlns:p14="http://schemas.microsoft.com/office/powerpoint/2010/main" val="16072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458488-BAD7-44BF-838D-C9DBCEC5226C}" type="slidenum">
              <a:rPr kumimoji="0" lang="en-US" altLang="zh-CN" sz="1400" smtClean="0"/>
              <a:pPr eaLnBrk="1" hangingPunct="1"/>
              <a:t>150</a:t>
            </a:fld>
            <a:endParaRPr kumimoji="0" lang="en-US" altLang="zh-CN" sz="1400"/>
          </a:p>
        </p:txBody>
      </p:sp>
      <p:pic>
        <p:nvPicPr>
          <p:cNvPr id="50179" name="Picture 1" descr="C:\Users\DELL\AppData\Roaming\Tencent\Users\124558160\QQ\WinTemp\RichOle\D~WHQUA~C76KNYQ~NHNPXW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97" y="389194"/>
            <a:ext cx="621982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1475656" y="1052736"/>
            <a:ext cx="6055589" cy="4536504"/>
            <a:chOff x="1475656" y="1052736"/>
            <a:chExt cx="6055589" cy="4536504"/>
          </a:xfrm>
        </p:grpSpPr>
        <p:sp>
          <p:nvSpPr>
            <p:cNvPr id="2" name="矩形 1"/>
            <p:cNvSpPr/>
            <p:nvPr/>
          </p:nvSpPr>
          <p:spPr>
            <a:xfrm>
              <a:off x="1475656" y="3356992"/>
              <a:ext cx="6048672"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82573" y="1052736"/>
              <a:ext cx="6048672"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493527" y="1056644"/>
            <a:ext cx="6048672" cy="4536504"/>
            <a:chOff x="1475656" y="1052736"/>
            <a:chExt cx="6048672" cy="4536504"/>
          </a:xfrm>
        </p:grpSpPr>
        <p:sp>
          <p:nvSpPr>
            <p:cNvPr id="4" name="矩形 3"/>
            <p:cNvSpPr/>
            <p:nvPr/>
          </p:nvSpPr>
          <p:spPr>
            <a:xfrm>
              <a:off x="1475656" y="3356992"/>
              <a:ext cx="6048672"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5656" y="2852936"/>
              <a:ext cx="604867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475656" y="1052736"/>
              <a:ext cx="6048672" cy="18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493527" y="1056644"/>
            <a:ext cx="6048672" cy="4536504"/>
            <a:chOff x="1475656" y="1052736"/>
            <a:chExt cx="6048672" cy="4536504"/>
          </a:xfrm>
        </p:grpSpPr>
        <p:sp>
          <p:nvSpPr>
            <p:cNvPr id="7" name="矩形 6"/>
            <p:cNvSpPr/>
            <p:nvPr/>
          </p:nvSpPr>
          <p:spPr>
            <a:xfrm>
              <a:off x="1475656" y="3356992"/>
              <a:ext cx="6048672" cy="936104"/>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75656" y="4293096"/>
              <a:ext cx="6048672" cy="1296144"/>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75656" y="2204864"/>
              <a:ext cx="6048672" cy="648072"/>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75656" y="2852936"/>
              <a:ext cx="6048672" cy="504056"/>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75656" y="1052736"/>
              <a:ext cx="6048672" cy="1152128"/>
            </a:xfrm>
            <a:prstGeom prst="rect">
              <a:avLst/>
            </a:prstGeom>
            <a:noFill/>
            <a:ln>
              <a:solidFill>
                <a:srgbClr val="0D17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27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最后的提醒</a:t>
            </a:r>
          </a:p>
        </p:txBody>
      </p:sp>
      <p:sp>
        <p:nvSpPr>
          <p:cNvPr id="3" name="内容占位符 2"/>
          <p:cNvSpPr>
            <a:spLocks noGrp="1"/>
          </p:cNvSpPr>
          <p:nvPr>
            <p:ph idx="1"/>
          </p:nvPr>
        </p:nvSpPr>
        <p:spPr>
          <a:xfrm>
            <a:off x="899592" y="1844824"/>
            <a:ext cx="8055496" cy="4287689"/>
          </a:xfrm>
        </p:spPr>
        <p:txBody>
          <a:bodyPr/>
          <a:lstStyle/>
          <a:p>
            <a:r>
              <a:rPr lang="zh-CN" altLang="zh-CN" sz="2800" dirty="0"/>
              <a:t>聚类分析采用</a:t>
            </a:r>
            <a:r>
              <a:rPr lang="zh-CN" altLang="zh-CN" sz="2800" b="1" dirty="0">
                <a:solidFill>
                  <a:srgbClr val="FF0000"/>
                </a:solidFill>
              </a:rPr>
              <a:t>不同的样本距离和类间距离</a:t>
            </a:r>
            <a:r>
              <a:rPr lang="zh-CN" altLang="zh-CN" sz="2800" dirty="0"/>
              <a:t>的定义，聚类分析的结果的含义也是不一样的。</a:t>
            </a:r>
            <a:endParaRPr lang="en-US" altLang="zh-CN" sz="2800" dirty="0"/>
          </a:p>
          <a:p>
            <a:r>
              <a:rPr lang="zh-CN" altLang="en-US" sz="2800" dirty="0"/>
              <a:t>专家分类时，采用的是皮尔逊相关系定义样本距离；</a:t>
            </a:r>
            <a:endParaRPr lang="en-US" altLang="zh-CN" sz="2800" dirty="0"/>
          </a:p>
          <a:p>
            <a:r>
              <a:rPr lang="zh-CN" altLang="en-US" sz="2800" dirty="0"/>
              <a:t>学校分类时，采用的是欧氏距离定义样本距离。</a:t>
            </a:r>
            <a:endParaRPr lang="en-US" altLang="zh-CN"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151</a:t>
            </a:fld>
            <a:endParaRPr lang="en-US" altLang="zh-CN"/>
          </a:p>
        </p:txBody>
      </p:sp>
    </p:spTree>
    <p:extLst>
      <p:ext uri="{BB962C8B-B14F-4D97-AF65-F5344CB8AC3E}">
        <p14:creationId xmlns:p14="http://schemas.microsoft.com/office/powerpoint/2010/main" val="7726064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D9AF42ED-0788-4AE3-84EC-552D7DB84388}" type="slidenum">
              <a:rPr kumimoji="0" lang="en-US" altLang="zh-CN" sz="1400" smtClean="0"/>
              <a:pPr eaLnBrk="1" hangingPunct="1">
                <a:spcBef>
                  <a:spcPct val="0"/>
                </a:spcBef>
                <a:buClrTx/>
                <a:buSzTx/>
                <a:buFontTx/>
                <a:buNone/>
              </a:pPr>
              <a:t>152</a:t>
            </a:fld>
            <a:endParaRPr kumimoji="0" lang="en-US" altLang="zh-CN" sz="1400"/>
          </a:p>
        </p:txBody>
      </p:sp>
      <p:sp>
        <p:nvSpPr>
          <p:cNvPr id="51203" name="Rectangle 2"/>
          <p:cNvSpPr>
            <a:spLocks noGrp="1" noChangeArrowheads="1"/>
          </p:cNvSpPr>
          <p:nvPr>
            <p:ph type="title"/>
          </p:nvPr>
        </p:nvSpPr>
        <p:spPr/>
        <p:txBody>
          <a:bodyPr/>
          <a:lstStyle/>
          <a:p>
            <a:pPr eaLnBrk="1" hangingPunct="1"/>
            <a:r>
              <a:rPr lang="zh-CN" altLang="en-US"/>
              <a:t>课堂作业	</a:t>
            </a:r>
          </a:p>
        </p:txBody>
      </p:sp>
      <p:sp>
        <p:nvSpPr>
          <p:cNvPr id="51204" name="Rectangle 3"/>
          <p:cNvSpPr>
            <a:spLocks noGrp="1" noChangeArrowheads="1"/>
          </p:cNvSpPr>
          <p:nvPr>
            <p:ph type="body" idx="1"/>
          </p:nvPr>
        </p:nvSpPr>
        <p:spPr/>
        <p:txBody>
          <a:bodyPr/>
          <a:lstStyle/>
          <a:p>
            <a:pPr eaLnBrk="1" hangingPunct="1"/>
            <a:r>
              <a:rPr lang="zh-CN" altLang="en-US"/>
              <a:t>一、请列写出系统建模的步骤；</a:t>
            </a:r>
          </a:p>
          <a:p>
            <a:pPr eaLnBrk="1" hangingPunct="1"/>
            <a:r>
              <a:rPr lang="zh-CN" altLang="en-US"/>
              <a:t>二、试列出建模过程中常用的逻辑思维方法；</a:t>
            </a:r>
          </a:p>
          <a:p>
            <a:pPr eaLnBrk="1" hangingPunct="1"/>
            <a:r>
              <a:rPr lang="zh-CN" altLang="en-US"/>
              <a:t>三、请指出层次分析法的基本思想；</a:t>
            </a:r>
          </a:p>
          <a:p>
            <a:pPr eaLnBrk="1" hangingPunct="1"/>
            <a:r>
              <a:rPr lang="zh-CN" altLang="en-US"/>
              <a:t>四、时间序列的变化大体分为哪几种？</a:t>
            </a:r>
          </a:p>
        </p:txBody>
      </p:sp>
    </p:spTree>
    <p:extLst>
      <p:ext uri="{BB962C8B-B14F-4D97-AF65-F5344CB8AC3E}">
        <p14:creationId xmlns:p14="http://schemas.microsoft.com/office/powerpoint/2010/main" val="429305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844824"/>
            <a:ext cx="7983488" cy="4287689"/>
          </a:xfrm>
        </p:spPr>
        <p:txBody>
          <a:bodyPr/>
          <a:lstStyle/>
          <a:p>
            <a:pPr marL="514350" indent="-514350">
              <a:lnSpc>
                <a:spcPct val="120000"/>
              </a:lnSpc>
              <a:buFont typeface="+mj-ea"/>
              <a:buAutoNum type="circleNumDbPlain" startAt="7"/>
            </a:pPr>
            <a:r>
              <a:rPr lang="zh-CN" altLang="zh-CN" sz="2800" dirty="0"/>
              <a:t>由于工作</a:t>
            </a:r>
            <a:r>
              <a:rPr lang="zh-CN" altLang="en-US" sz="2800" dirty="0"/>
              <a:t>多</a:t>
            </a:r>
            <a:r>
              <a:rPr lang="zh-CN" altLang="zh-CN" sz="2800" dirty="0"/>
              <a:t>是从某些特定角度去考虑问题</a:t>
            </a:r>
            <a:r>
              <a:rPr lang="zh-CN" altLang="en-US" sz="2800" dirty="0"/>
              <a:t>，</a:t>
            </a:r>
            <a:r>
              <a:rPr lang="zh-CN" altLang="zh-CN" sz="2800" dirty="0"/>
              <a:t>分析问题。从全局看，</a:t>
            </a:r>
            <a:r>
              <a:rPr lang="zh-CN" altLang="en-US" sz="2800" dirty="0"/>
              <a:t>前面几步的模型</a:t>
            </a:r>
            <a:r>
              <a:rPr lang="zh-CN" altLang="zh-CN" sz="2800" dirty="0"/>
              <a:t>难免造成重复、重叠与繁杂，必须对问题进行简化。</a:t>
            </a:r>
            <a:endParaRPr lang="en-US" altLang="zh-CN" sz="2800" dirty="0"/>
          </a:p>
          <a:p>
            <a:pPr marL="514350" indent="-514350">
              <a:lnSpc>
                <a:spcPct val="120000"/>
              </a:lnSpc>
              <a:buFont typeface="+mj-ea"/>
              <a:buAutoNum type="circleNumDbPlain" startAt="7"/>
            </a:pPr>
            <a:r>
              <a:rPr lang="zh-CN" altLang="zh-CN" sz="2800" dirty="0"/>
              <a:t>模型的形式只能恰当适中，并非越复杂越好</a:t>
            </a:r>
            <a:r>
              <a:rPr lang="zh-CN" altLang="en-US" sz="2800" dirty="0"/>
              <a:t>；</a:t>
            </a:r>
            <a:endParaRPr lang="en-US" altLang="zh-CN" sz="2800" dirty="0"/>
          </a:p>
          <a:p>
            <a:pPr marL="514350" indent="-514350">
              <a:lnSpc>
                <a:spcPct val="120000"/>
              </a:lnSpc>
              <a:buFont typeface="+mj-ea"/>
              <a:buAutoNum type="circleNumDbPlain" startAt="7"/>
            </a:pPr>
            <a:r>
              <a:rPr lang="zh-CN" altLang="zh-CN" sz="2800" b="1" dirty="0">
                <a:solidFill>
                  <a:srgbClr val="FF0000"/>
                </a:solidFill>
              </a:rPr>
              <a:t>模型简洁化工作</a:t>
            </a:r>
            <a:r>
              <a:rPr lang="zh-CN" altLang="zh-CN" sz="2800" dirty="0"/>
              <a:t>要求建模者针对问题，以有效地反映模型问题、模型目标和模型规范为前提，对模型的各部分表示进行</a:t>
            </a:r>
            <a:r>
              <a:rPr lang="zh-CN" altLang="zh-CN" sz="2800" b="1" dirty="0">
                <a:solidFill>
                  <a:srgbClr val="FF0000"/>
                </a:solidFill>
              </a:rPr>
              <a:t>删繁就简</a:t>
            </a:r>
            <a:r>
              <a:rPr lang="zh-CN" altLang="zh-CN" sz="2800" dirty="0"/>
              <a:t>，使模型具有简明的表示形式。</a:t>
            </a:r>
          </a:p>
          <a:p>
            <a:endParaRPr lang="zh-CN" altLang="en-US" sz="20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16</a:t>
            </a:fld>
            <a:endParaRPr lang="en-US" altLang="zh-CN"/>
          </a:p>
        </p:txBody>
      </p:sp>
    </p:spTree>
    <p:extLst>
      <p:ext uri="{BB962C8B-B14F-4D97-AF65-F5344CB8AC3E}">
        <p14:creationId xmlns:p14="http://schemas.microsoft.com/office/powerpoint/2010/main" val="8947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2048" y="1988840"/>
            <a:ext cx="7916416" cy="4114800"/>
          </a:xfrm>
        </p:spPr>
        <p:txBody>
          <a:bodyPr/>
          <a:lstStyle/>
          <a:p>
            <a:pPr marL="514350" indent="-514350">
              <a:buFont typeface="+mj-ea"/>
              <a:buAutoNum type="circleNumDbPlain" startAt="10"/>
            </a:pPr>
            <a:r>
              <a:rPr lang="zh-CN" altLang="zh-CN" sz="2800" dirty="0"/>
              <a:t>对于复杂的系统，通常用一个略图来定性地描述系统</a:t>
            </a:r>
            <a:r>
              <a:rPr lang="zh-CN" altLang="en-US" sz="2800" dirty="0"/>
              <a:t>；</a:t>
            </a:r>
            <a:endParaRPr lang="en-US" altLang="zh-CN" sz="2800" dirty="0"/>
          </a:p>
          <a:p>
            <a:pPr marL="514350" indent="-514350">
              <a:buFont typeface="+mj-ea"/>
              <a:buAutoNum type="circleNumDbPlain" startAt="10"/>
            </a:pPr>
            <a:r>
              <a:rPr lang="zh-CN" altLang="zh-CN" sz="2800" dirty="0"/>
              <a:t>抽象出问题本质属性的形态、量纲及关系</a:t>
            </a:r>
            <a:r>
              <a:rPr lang="zh-CN" altLang="en-US" sz="2800" dirty="0"/>
              <a:t>；</a:t>
            </a:r>
            <a:endParaRPr lang="en-US" altLang="zh-CN" sz="2800" dirty="0"/>
          </a:p>
          <a:p>
            <a:pPr marL="514350" indent="-514350">
              <a:buFont typeface="+mj-ea"/>
              <a:buAutoNum type="circleNumDbPlain" startAt="10"/>
            </a:pPr>
            <a:r>
              <a:rPr lang="zh-CN" altLang="zh-CN" sz="2800" dirty="0"/>
              <a:t>简化非本质因素，摆脱原型的具体复杂形态</a:t>
            </a:r>
            <a:r>
              <a:rPr lang="zh-CN" altLang="en-US" sz="2800" dirty="0"/>
              <a:t>；</a:t>
            </a:r>
            <a:endParaRPr lang="en-US" altLang="zh-CN" sz="2800" dirty="0"/>
          </a:p>
          <a:p>
            <a:pPr marL="514350" indent="-514350">
              <a:buFont typeface="+mj-ea"/>
              <a:buAutoNum type="circleNumDbPlain" startAt="10"/>
            </a:pPr>
            <a:r>
              <a:rPr lang="zh-CN" altLang="zh-CN" sz="2800" dirty="0"/>
              <a:t>假定系统中的成分和因素、系统环境的界定</a:t>
            </a:r>
            <a:r>
              <a:rPr lang="zh-CN" altLang="en-US" sz="2800" dirty="0"/>
              <a:t>；</a:t>
            </a:r>
            <a:endParaRPr lang="en-US" altLang="zh-CN" sz="2800" dirty="0"/>
          </a:p>
          <a:p>
            <a:pPr marL="514350" indent="-514350">
              <a:buFont typeface="+mj-ea"/>
              <a:buAutoNum type="circleNumDbPlain" startAt="10"/>
            </a:pPr>
            <a:r>
              <a:rPr lang="zh-CN" altLang="zh-CN" sz="2800" dirty="0"/>
              <a:t>设定系统适当的外部条件和约束条件。</a:t>
            </a:r>
            <a:endParaRPr lang="en-US" altLang="zh-CN" sz="2800" dirty="0"/>
          </a:p>
          <a:p>
            <a:pPr marL="514350" indent="-514350">
              <a:buFont typeface="+mj-ea"/>
              <a:buAutoNum type="circleNumDbPlain" startAt="10"/>
            </a:pPr>
            <a:r>
              <a:rPr lang="zh-CN" altLang="zh-CN" sz="2800" dirty="0"/>
              <a:t>有若干子系统的系统，确定子系统，明确之间联系，描述子系统的输入</a:t>
            </a:r>
            <a:r>
              <a:rPr lang="en-US" altLang="zh-CN" sz="2800" dirty="0"/>
              <a:t>/</a:t>
            </a:r>
            <a:r>
              <a:rPr lang="zh-CN" altLang="zh-CN" sz="2800" dirty="0"/>
              <a:t>输出</a:t>
            </a:r>
            <a:r>
              <a:rPr lang="en-US" altLang="zh-CN" sz="2800" dirty="0"/>
              <a:t>(I/O)</a:t>
            </a:r>
            <a:r>
              <a:rPr lang="zh-CN" altLang="zh-CN" sz="2800" dirty="0"/>
              <a:t>关系。</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17</a:t>
            </a:fld>
            <a:endParaRPr lang="en-US" altLang="zh-CN"/>
          </a:p>
        </p:txBody>
      </p:sp>
    </p:spTree>
    <p:extLst>
      <p:ext uri="{BB962C8B-B14F-4D97-AF65-F5344CB8AC3E}">
        <p14:creationId xmlns:p14="http://schemas.microsoft.com/office/powerpoint/2010/main" val="2534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762472"/>
            <a:ext cx="7772400" cy="4114800"/>
          </a:xfrm>
        </p:spPr>
        <p:txBody>
          <a:bodyPr/>
          <a:lstStyle/>
          <a:p>
            <a:pPr marL="457200" indent="-457200">
              <a:buFont typeface="+mj-ea"/>
              <a:buAutoNum type="circleNumDbPlain" startAt="16"/>
            </a:pPr>
            <a:r>
              <a:rPr lang="zh-CN" altLang="zh-CN" sz="2400" dirty="0"/>
              <a:t>在建模假设基础上，分析建模假设的各个条件。</a:t>
            </a:r>
            <a:endParaRPr lang="en-US" altLang="zh-CN" sz="2400" dirty="0"/>
          </a:p>
          <a:p>
            <a:pPr marL="457200" indent="-457200">
              <a:buFont typeface="+mj-ea"/>
              <a:buAutoNum type="circleNumDbPlain" startAt="16"/>
            </a:pPr>
            <a:r>
              <a:rPr lang="zh-CN" altLang="zh-CN" sz="2400" dirty="0"/>
              <a:t>区分常量</a:t>
            </a:r>
            <a:r>
              <a:rPr lang="zh-CN" altLang="en-US" sz="2400" dirty="0"/>
              <a:t>、</a:t>
            </a:r>
            <a:r>
              <a:rPr lang="zh-CN" altLang="zh-CN" sz="2400" dirty="0"/>
              <a:t>变量</a:t>
            </a:r>
            <a:r>
              <a:rPr lang="zh-CN" altLang="en-US" sz="2400" dirty="0"/>
              <a:t>、</a:t>
            </a:r>
            <a:r>
              <a:rPr lang="zh-CN" altLang="zh-CN" sz="2400" dirty="0"/>
              <a:t>已知量</a:t>
            </a:r>
            <a:r>
              <a:rPr lang="zh-CN" altLang="en-US" sz="2400" dirty="0"/>
              <a:t>、</a:t>
            </a:r>
            <a:r>
              <a:rPr lang="zh-CN" altLang="zh-CN" sz="2400" dirty="0"/>
              <a:t>未知量；查明各种量的地位、作用和之间关系</a:t>
            </a:r>
            <a:r>
              <a:rPr lang="zh-CN" altLang="en-US" sz="2400" dirty="0"/>
              <a:t>；</a:t>
            </a:r>
            <a:endParaRPr lang="en-US" altLang="zh-CN" sz="2400" dirty="0"/>
          </a:p>
          <a:p>
            <a:pPr marL="457200" indent="-457200">
              <a:buFont typeface="+mj-ea"/>
              <a:buAutoNum type="circleNumDbPlain" startAt="16"/>
            </a:pPr>
            <a:r>
              <a:rPr lang="zh-CN" altLang="zh-CN" sz="2400" dirty="0"/>
              <a:t>选择恰当的数学工具和建模方法，建立刻画实际问题的数学模型。</a:t>
            </a:r>
            <a:endParaRPr lang="en-US" altLang="zh-CN" sz="2400" dirty="0"/>
          </a:p>
          <a:p>
            <a:pPr marL="457200" indent="-457200">
              <a:buFont typeface="+mj-ea"/>
              <a:buAutoNum type="circleNumDbPlain" startAt="16"/>
            </a:pPr>
            <a:r>
              <a:rPr lang="zh-CN" altLang="zh-CN" sz="2400" dirty="0"/>
              <a:t>根据实际问题性质和模型假设</a:t>
            </a:r>
            <a:r>
              <a:rPr lang="zh-CN" altLang="en-US" sz="2400" dirty="0"/>
              <a:t>，选择简单数学工具</a:t>
            </a:r>
            <a:r>
              <a:rPr lang="zh-CN" altLang="zh-CN" sz="2400" dirty="0"/>
              <a:t>。</a:t>
            </a:r>
            <a:endParaRPr lang="en-US" altLang="zh-CN" sz="2400" dirty="0"/>
          </a:p>
          <a:p>
            <a:pPr marL="457200" indent="-457200">
              <a:buFont typeface="+mj-ea"/>
              <a:buAutoNum type="circleNumDbPlain" startAt="16"/>
            </a:pPr>
            <a:r>
              <a:rPr lang="zh-CN" altLang="zh-CN" sz="2400" dirty="0"/>
              <a:t>随着计算机科学的发展，</a:t>
            </a:r>
            <a:r>
              <a:rPr lang="zh-CN" altLang="zh-CN" sz="2400" b="1" dirty="0">
                <a:solidFill>
                  <a:srgbClr val="FF0000"/>
                </a:solidFill>
              </a:rPr>
              <a:t>计算机模拟</a:t>
            </a:r>
            <a:r>
              <a:rPr lang="zh-CN" altLang="zh-CN" sz="2400" dirty="0"/>
              <a:t>成为一种重要的构造模型的基本方法</a:t>
            </a:r>
            <a:r>
              <a:rPr lang="zh-CN" altLang="en-US" sz="2400" dirty="0"/>
              <a:t>。</a:t>
            </a:r>
            <a:endParaRPr lang="en-US" altLang="zh-CN" sz="2400" dirty="0"/>
          </a:p>
          <a:p>
            <a:pPr marL="457200" indent="-457200">
              <a:buFont typeface="+mj-ea"/>
              <a:buAutoNum type="circleNumDbPlain" startAt="16"/>
            </a:pPr>
            <a:r>
              <a:rPr lang="zh-CN" altLang="en-US" sz="2400" dirty="0"/>
              <a:t>各种</a:t>
            </a:r>
            <a:r>
              <a:rPr lang="zh-CN" altLang="zh-CN" sz="2400" dirty="0"/>
              <a:t>建模方法各有优点和缺点，在构造模型时，可以同时采用，以取长补短，达到建模的目的。</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18</a:t>
            </a:fld>
            <a:endParaRPr lang="en-US" altLang="zh-CN"/>
          </a:p>
        </p:txBody>
      </p:sp>
    </p:spTree>
    <p:extLst>
      <p:ext uri="{BB962C8B-B14F-4D97-AF65-F5344CB8AC3E}">
        <p14:creationId xmlns:p14="http://schemas.microsoft.com/office/powerpoint/2010/main" val="128611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zh-CN" altLang="en-US" sz="2400" b="1" dirty="0">
                <a:solidFill>
                  <a:srgbClr val="FF0000"/>
                </a:solidFill>
              </a:rPr>
              <a:t>（</a:t>
            </a:r>
            <a:r>
              <a:rPr lang="en-US" altLang="zh-CN" sz="2400" b="1" dirty="0">
                <a:solidFill>
                  <a:srgbClr val="FF0000"/>
                </a:solidFill>
              </a:rPr>
              <a:t>4</a:t>
            </a:r>
            <a:r>
              <a:rPr lang="zh-CN" altLang="en-US" sz="2400" b="1" dirty="0">
                <a:solidFill>
                  <a:srgbClr val="FF0000"/>
                </a:solidFill>
              </a:rPr>
              <a:t>）</a:t>
            </a:r>
            <a:r>
              <a:rPr lang="zh-CN" altLang="zh-CN" sz="2400" b="1" dirty="0">
                <a:solidFill>
                  <a:srgbClr val="FF0000"/>
                </a:solidFill>
              </a:rPr>
              <a:t>模型求解阶段</a:t>
            </a:r>
          </a:p>
          <a:p>
            <a:pPr marL="457200" indent="-457200">
              <a:buFont typeface="+mj-ea"/>
              <a:buAutoNum type="circleNumDbPlain"/>
            </a:pPr>
            <a:r>
              <a:rPr lang="zh-CN" altLang="zh-CN" sz="2400" dirty="0"/>
              <a:t>如何利用模型进行计算求解成为最重要的问题。</a:t>
            </a:r>
            <a:endParaRPr lang="en-US" altLang="zh-CN" sz="2400" dirty="0"/>
          </a:p>
          <a:p>
            <a:pPr marL="457200" indent="-457200">
              <a:buFont typeface="+mj-ea"/>
              <a:buAutoNum type="circleNumDbPlain"/>
            </a:pPr>
            <a:r>
              <a:rPr lang="zh-CN" altLang="zh-CN" sz="2400" dirty="0"/>
              <a:t>模型求解常常会用到传统的和现代的数学方法</a:t>
            </a:r>
            <a:r>
              <a:rPr lang="zh-CN" altLang="en-US" sz="2400" dirty="0"/>
              <a:t>；</a:t>
            </a:r>
            <a:endParaRPr lang="en-US" altLang="zh-CN" sz="2400" dirty="0"/>
          </a:p>
          <a:p>
            <a:pPr marL="457200" indent="-457200">
              <a:buFont typeface="+mj-ea"/>
              <a:buAutoNum type="circleNumDbPlain"/>
            </a:pPr>
            <a:r>
              <a:rPr lang="zh-CN" altLang="zh-CN" sz="2400" dirty="0"/>
              <a:t>对于复杂系统，常常无法用一般的数学方法求解，计算机模拟仿真是模型求解中的最有力的工具之一</a:t>
            </a:r>
            <a:r>
              <a:rPr lang="zh-CN" altLang="en-US" sz="2400" dirty="0"/>
              <a:t>；</a:t>
            </a:r>
            <a:endParaRPr lang="en-US" altLang="zh-CN" sz="2400" dirty="0"/>
          </a:p>
          <a:p>
            <a:pPr marL="457200" indent="-457200">
              <a:buFont typeface="+mj-ea"/>
              <a:buAutoNum type="circleNumDbPlain"/>
            </a:pPr>
            <a:r>
              <a:rPr lang="zh-CN" altLang="zh-CN" sz="2400" dirty="0"/>
              <a:t>根据已知条件和数据，分析模型的特征和模型的结构</a:t>
            </a:r>
            <a:r>
              <a:rPr lang="zh-CN" altLang="en-US" sz="2400" dirty="0"/>
              <a:t>特点</a:t>
            </a:r>
            <a:r>
              <a:rPr lang="zh-CN" altLang="zh-CN" sz="2400" dirty="0"/>
              <a:t>，设计或选择求解模型的数学方法和算法</a:t>
            </a:r>
            <a:r>
              <a:rPr lang="zh-CN" altLang="en-US" sz="2400" dirty="0"/>
              <a:t>；</a:t>
            </a:r>
            <a:endParaRPr lang="en-US" altLang="zh-CN" sz="2400" dirty="0"/>
          </a:p>
          <a:p>
            <a:pPr marL="457200" indent="-457200">
              <a:buFont typeface="+mj-ea"/>
              <a:buAutoNum type="circleNumDbPlain"/>
            </a:pPr>
            <a:r>
              <a:rPr lang="zh-CN" altLang="zh-CN" sz="2400" dirty="0"/>
              <a:t>编写计算机程序或运算与算法相适应的软件包，并借助计算机完成对模型的求解。</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19</a:t>
            </a:fld>
            <a:endParaRPr lang="en-US" altLang="zh-CN"/>
          </a:p>
        </p:txBody>
      </p:sp>
    </p:spTree>
    <p:extLst>
      <p:ext uri="{BB962C8B-B14F-4D97-AF65-F5344CB8AC3E}">
        <p14:creationId xmlns:p14="http://schemas.microsoft.com/office/powerpoint/2010/main" val="390559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系统模型的概述</a:t>
            </a:r>
          </a:p>
        </p:txBody>
      </p:sp>
      <p:sp>
        <p:nvSpPr>
          <p:cNvPr id="3" name="内容占位符 2"/>
          <p:cNvSpPr>
            <a:spLocks noGrp="1"/>
          </p:cNvSpPr>
          <p:nvPr>
            <p:ph idx="1"/>
          </p:nvPr>
        </p:nvSpPr>
        <p:spPr>
          <a:xfrm>
            <a:off x="504056" y="1873697"/>
            <a:ext cx="8604448" cy="4579639"/>
          </a:xfrm>
        </p:spPr>
        <p:txBody>
          <a:bodyPr/>
          <a:lstStyle/>
          <a:p>
            <a:pPr>
              <a:lnSpc>
                <a:spcPct val="120000"/>
              </a:lnSpc>
            </a:pPr>
            <a:r>
              <a:rPr lang="zh-CN" altLang="zh-CN" sz="2400" dirty="0"/>
              <a:t>系统模型的分类</a:t>
            </a:r>
            <a:endParaRPr lang="en-US" altLang="zh-CN" sz="2400" dirty="0"/>
          </a:p>
          <a:p>
            <a:pPr>
              <a:lnSpc>
                <a:spcPct val="120000"/>
              </a:lnSpc>
            </a:pPr>
            <a:r>
              <a:rPr lang="en-US" altLang="zh-CN" sz="2400" dirty="0"/>
              <a:t>1</a:t>
            </a:r>
            <a:r>
              <a:rPr lang="zh-CN" altLang="zh-CN" sz="2400" dirty="0"/>
              <a:t>）根据</a:t>
            </a:r>
            <a:r>
              <a:rPr lang="zh-CN" altLang="zh-CN" sz="2400" b="1" dirty="0">
                <a:solidFill>
                  <a:srgbClr val="FF0000"/>
                </a:solidFill>
              </a:rPr>
              <a:t>模型的时间集合</a:t>
            </a:r>
            <a:r>
              <a:rPr lang="zh-CN" altLang="zh-CN" sz="2400" dirty="0"/>
              <a:t>可以分为</a:t>
            </a:r>
            <a:r>
              <a:rPr lang="zh-CN" altLang="zh-CN" sz="2400" b="1" dirty="0">
                <a:solidFill>
                  <a:srgbClr val="FF0000"/>
                </a:solidFill>
              </a:rPr>
              <a:t>连续时间模型和离散时间模型。</a:t>
            </a:r>
            <a:r>
              <a:rPr lang="zh-CN" altLang="zh-CN" sz="2400" dirty="0"/>
              <a:t>连续时间模型中的时间用实数来表示，即系统的状态可以在任意时刻点获得。离散时间模型中的时间用整数来表示，即系统的状态可以在离散的时刻点上获得，这里的整数时间只定性地表示时间离散，而不一定是绝对时间。</a:t>
            </a:r>
          </a:p>
          <a:p>
            <a:pPr>
              <a:lnSpc>
                <a:spcPct val="120000"/>
              </a:lnSpc>
            </a:pPr>
            <a:r>
              <a:rPr lang="en-US" altLang="zh-CN" sz="2400" dirty="0"/>
              <a:t>2</a:t>
            </a:r>
            <a:r>
              <a:rPr lang="zh-CN" altLang="zh-CN" sz="2400" dirty="0"/>
              <a:t>）根据</a:t>
            </a:r>
            <a:r>
              <a:rPr lang="zh-CN" altLang="zh-CN" sz="2400" b="1" dirty="0">
                <a:solidFill>
                  <a:srgbClr val="FF0000"/>
                </a:solidFill>
              </a:rPr>
              <a:t>模型的状态变量</a:t>
            </a:r>
            <a:r>
              <a:rPr lang="zh-CN" altLang="zh-CN" sz="2400" dirty="0"/>
              <a:t>可以分为</a:t>
            </a:r>
            <a:r>
              <a:rPr lang="zh-CN" altLang="zh-CN" sz="2400" b="1" dirty="0">
                <a:solidFill>
                  <a:srgbClr val="FF0000"/>
                </a:solidFill>
              </a:rPr>
              <a:t>连续变化模型和离散变化模型</a:t>
            </a:r>
            <a:r>
              <a:rPr lang="zh-CN" altLang="zh-CN" sz="2400" dirty="0"/>
              <a:t>。连续变化模型中，系统的状态变量是随时间连续变化的。离散变化模型中，系统的状态变量是不连续的，即它只在特定时刻之间系统状态保持不变。</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a:t>
            </a:fld>
            <a:endParaRPr lang="en-US" altLang="zh-CN"/>
          </a:p>
        </p:txBody>
      </p:sp>
    </p:spTree>
    <p:extLst>
      <p:ext uri="{BB962C8B-B14F-4D97-AF65-F5344CB8AC3E}">
        <p14:creationId xmlns:p14="http://schemas.microsoft.com/office/powerpoint/2010/main" val="103516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82688" y="1772816"/>
            <a:ext cx="7772400" cy="4359697"/>
          </a:xfrm>
        </p:spPr>
        <p:txBody>
          <a:bodyPr/>
          <a:lstStyle/>
          <a:p>
            <a:pPr marL="0" lvl="0" indent="0">
              <a:buNone/>
            </a:pPr>
            <a:r>
              <a:rPr lang="zh-CN" altLang="en-US" sz="2400" b="1" dirty="0">
                <a:solidFill>
                  <a:srgbClr val="FF0000"/>
                </a:solidFill>
              </a:rPr>
              <a:t>（</a:t>
            </a:r>
            <a:r>
              <a:rPr lang="en-US" altLang="zh-CN" sz="2400" b="1" dirty="0">
                <a:solidFill>
                  <a:srgbClr val="FF0000"/>
                </a:solidFill>
              </a:rPr>
              <a:t>5</a:t>
            </a:r>
            <a:r>
              <a:rPr lang="zh-CN" altLang="en-US" sz="2400" b="1" dirty="0">
                <a:solidFill>
                  <a:srgbClr val="FF0000"/>
                </a:solidFill>
              </a:rPr>
              <a:t>）</a:t>
            </a:r>
            <a:r>
              <a:rPr lang="zh-CN" altLang="zh-CN" sz="2400" b="1" dirty="0">
                <a:solidFill>
                  <a:srgbClr val="FF0000"/>
                </a:solidFill>
              </a:rPr>
              <a:t>模型分析与检验</a:t>
            </a:r>
          </a:p>
          <a:p>
            <a:pPr marL="457200" indent="-457200">
              <a:buFont typeface="+mj-ea"/>
              <a:buAutoNum type="circleNumDbPlain"/>
            </a:pPr>
            <a:r>
              <a:rPr lang="zh-CN" altLang="zh-CN" sz="2400" dirty="0"/>
              <a:t>依据建模的目的要求，对模型求解的数字结果，或进行</a:t>
            </a:r>
            <a:r>
              <a:rPr lang="zh-CN" altLang="zh-CN" sz="2400" b="1" dirty="0">
                <a:solidFill>
                  <a:srgbClr val="FF0000"/>
                </a:solidFill>
              </a:rPr>
              <a:t>稳定性分析</a:t>
            </a:r>
            <a:r>
              <a:rPr lang="zh-CN" altLang="zh-CN" sz="2400" dirty="0"/>
              <a:t>，或进行</a:t>
            </a:r>
            <a:r>
              <a:rPr lang="zh-CN" altLang="zh-CN" sz="2400" b="1" dirty="0">
                <a:solidFill>
                  <a:srgbClr val="FF0000"/>
                </a:solidFill>
              </a:rPr>
              <a:t>系统参数的灵敏度分析</a:t>
            </a:r>
            <a:r>
              <a:rPr lang="zh-CN" altLang="zh-CN" sz="2400" dirty="0"/>
              <a:t>，或进行</a:t>
            </a:r>
            <a:r>
              <a:rPr lang="zh-CN" altLang="zh-CN" sz="2400" b="1" dirty="0">
                <a:solidFill>
                  <a:srgbClr val="FF0000"/>
                </a:solidFill>
              </a:rPr>
              <a:t>误差分析</a:t>
            </a:r>
            <a:r>
              <a:rPr lang="zh-CN" altLang="zh-CN" sz="2400" dirty="0"/>
              <a:t>等。</a:t>
            </a:r>
            <a:endParaRPr lang="en-US" altLang="zh-CN" sz="2400" dirty="0"/>
          </a:p>
          <a:p>
            <a:pPr marL="457200" indent="-457200">
              <a:buFont typeface="+mj-ea"/>
              <a:buAutoNum type="circleNumDbPlain"/>
            </a:pPr>
            <a:r>
              <a:rPr lang="zh-CN" altLang="zh-CN" sz="2400" dirty="0"/>
              <a:t>如果不符合要求，修正或增减建模假设条件，重新建模，直到符合要求。如果通过分析符合要求，还可以对模型进行评价、预测、优化等方面的分析和探讨。</a:t>
            </a:r>
          </a:p>
          <a:p>
            <a:pPr marL="457200" indent="-457200">
              <a:buFont typeface="+mj-ea"/>
              <a:buAutoNum type="circleNumDbPlain"/>
            </a:pPr>
            <a:r>
              <a:rPr lang="zh-CN" altLang="zh-CN" sz="2400" dirty="0"/>
              <a:t>模型分析符合要求之后</a:t>
            </a:r>
            <a:r>
              <a:rPr lang="zh-CN" altLang="en-US" sz="2400" dirty="0"/>
              <a:t>，</a:t>
            </a:r>
            <a:r>
              <a:rPr lang="zh-CN" altLang="zh-CN" sz="2400" dirty="0"/>
              <a:t>回到客观实际中去对模型进行检验，看是否符合客观实际。若模型不合格，则必须修正模型或增减模型假设条件，重新建模，循环往复，不断完善，直到获得满意结果。</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20</a:t>
            </a:fld>
            <a:endParaRPr lang="en-US" altLang="zh-CN"/>
          </a:p>
        </p:txBody>
      </p:sp>
    </p:spTree>
    <p:extLst>
      <p:ext uri="{BB962C8B-B14F-4D97-AF65-F5344CB8AC3E}">
        <p14:creationId xmlns:p14="http://schemas.microsoft.com/office/powerpoint/2010/main" val="329355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21</a:t>
            </a:fld>
            <a:endParaRPr lang="en-US" altLang="zh-CN"/>
          </a:p>
        </p:txBody>
      </p:sp>
      <p:pic>
        <p:nvPicPr>
          <p:cNvPr id="1025" name="Picture 1" descr="C:\Users\DELL\AppData\Roaming\Tencent\Users\124558160\QQ\WinTemp\RichOle\I(T[D6Q_4UAESH4X0AO1WK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98732"/>
            <a:ext cx="4824536" cy="64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17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建模的逻辑思维方法</a:t>
            </a:r>
            <a:endParaRPr lang="zh-CN" altLang="en-US" dirty="0"/>
          </a:p>
        </p:txBody>
      </p:sp>
      <p:sp>
        <p:nvSpPr>
          <p:cNvPr id="3" name="内容占位符 2"/>
          <p:cNvSpPr>
            <a:spLocks noGrp="1"/>
          </p:cNvSpPr>
          <p:nvPr>
            <p:ph idx="1"/>
          </p:nvPr>
        </p:nvSpPr>
        <p:spPr>
          <a:xfrm>
            <a:off x="755576" y="1844824"/>
            <a:ext cx="8132440" cy="4114800"/>
          </a:xfrm>
        </p:spPr>
        <p:txBody>
          <a:bodyPr/>
          <a:lstStyle/>
          <a:p>
            <a:r>
              <a:rPr lang="zh-CN" altLang="zh-CN" sz="2800" dirty="0"/>
              <a:t>从对数学模型的要求、建模的过程与步骤来看，要建立数学模型，应具备下述</a:t>
            </a:r>
            <a:r>
              <a:rPr lang="zh-CN" altLang="zh-CN" sz="2800" b="1" dirty="0">
                <a:solidFill>
                  <a:srgbClr val="FF0000"/>
                </a:solidFill>
              </a:rPr>
              <a:t>五个方面的能力：</a:t>
            </a:r>
          </a:p>
          <a:p>
            <a:pPr marL="0" indent="0">
              <a:buNone/>
            </a:pPr>
            <a:r>
              <a:rPr lang="en-US" altLang="zh-CN" sz="2800" dirty="0"/>
              <a:t>    1. </a:t>
            </a:r>
            <a:r>
              <a:rPr lang="zh-CN" altLang="zh-CN" sz="2800" dirty="0"/>
              <a:t>分析综合能力；</a:t>
            </a:r>
          </a:p>
          <a:p>
            <a:pPr marL="0" indent="0">
              <a:buNone/>
            </a:pPr>
            <a:r>
              <a:rPr lang="en-US" altLang="zh-CN" sz="2800" dirty="0"/>
              <a:t>    2. </a:t>
            </a:r>
            <a:r>
              <a:rPr lang="zh-CN" altLang="zh-CN" sz="2800" dirty="0"/>
              <a:t>抽象概括能力；</a:t>
            </a:r>
          </a:p>
          <a:p>
            <a:pPr marL="0" indent="0">
              <a:buNone/>
            </a:pPr>
            <a:r>
              <a:rPr lang="en-US" altLang="zh-CN" sz="2800" dirty="0"/>
              <a:t>    3. </a:t>
            </a:r>
            <a:r>
              <a:rPr lang="zh-CN" altLang="zh-CN" sz="2800" dirty="0"/>
              <a:t>想象洞察能力；</a:t>
            </a:r>
          </a:p>
          <a:p>
            <a:pPr marL="0" indent="0">
              <a:buNone/>
            </a:pPr>
            <a:r>
              <a:rPr lang="en-US" altLang="zh-CN" sz="2800" dirty="0"/>
              <a:t>    4. </a:t>
            </a:r>
            <a:r>
              <a:rPr lang="zh-CN" altLang="zh-CN" sz="2800" dirty="0"/>
              <a:t>运用数学工具的能力；</a:t>
            </a:r>
          </a:p>
          <a:p>
            <a:pPr marL="0" indent="0">
              <a:buNone/>
            </a:pPr>
            <a:r>
              <a:rPr lang="en-US" altLang="zh-CN" sz="2800" dirty="0"/>
              <a:t>    5. </a:t>
            </a:r>
            <a:r>
              <a:rPr lang="zh-CN" altLang="zh-CN" sz="2800" dirty="0"/>
              <a:t>通过实践验证数学模型的能力。</a:t>
            </a:r>
          </a:p>
          <a:p>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22</a:t>
            </a:fld>
            <a:endParaRPr lang="en-US" altLang="zh-CN"/>
          </a:p>
        </p:txBody>
      </p:sp>
    </p:spTree>
    <p:extLst>
      <p:ext uri="{BB962C8B-B14F-4D97-AF65-F5344CB8AC3E}">
        <p14:creationId xmlns:p14="http://schemas.microsoft.com/office/powerpoint/2010/main" val="260243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43608" y="1844824"/>
            <a:ext cx="7772400" cy="4287689"/>
          </a:xfrm>
        </p:spPr>
        <p:txBody>
          <a:bodyPr/>
          <a:lstStyle/>
          <a:p>
            <a:r>
              <a:rPr lang="zh-CN" altLang="zh-CN" sz="2600" dirty="0"/>
              <a:t>建立数学模型是一种积极的思维活动，从认识论角度看，是一种极为复杂且应变能力很强的心理现象，因此</a:t>
            </a:r>
            <a:r>
              <a:rPr lang="zh-CN" altLang="zh-CN" sz="2600" b="1" dirty="0">
                <a:solidFill>
                  <a:srgbClr val="FF0000"/>
                </a:solidFill>
              </a:rPr>
              <a:t>没有统一的模式，没有固定的方法</a:t>
            </a:r>
            <a:r>
              <a:rPr lang="zh-CN" altLang="zh-CN" sz="2600" dirty="0"/>
              <a:t>，其中</a:t>
            </a:r>
            <a:r>
              <a:rPr lang="zh-CN" altLang="zh-CN" sz="2600" b="1" dirty="0">
                <a:solidFill>
                  <a:srgbClr val="FF0000"/>
                </a:solidFill>
              </a:rPr>
              <a:t>既有逻辑思维，又有非逻辑思维</a:t>
            </a:r>
            <a:r>
              <a:rPr lang="zh-CN" altLang="zh-CN" sz="2600" dirty="0"/>
              <a:t>。</a:t>
            </a:r>
            <a:endParaRPr lang="en-US" altLang="zh-CN" sz="2600" dirty="0"/>
          </a:p>
          <a:p>
            <a:r>
              <a:rPr lang="zh-CN" altLang="en-US" sz="2600" dirty="0"/>
              <a:t>建模</a:t>
            </a:r>
            <a:r>
              <a:rPr lang="zh-CN" altLang="zh-CN" sz="2600" dirty="0"/>
              <a:t>过程大体都要经过</a:t>
            </a:r>
            <a:r>
              <a:rPr lang="zh-CN" altLang="zh-CN" sz="2600" b="1" dirty="0">
                <a:solidFill>
                  <a:srgbClr val="FF0000"/>
                </a:solidFill>
              </a:rPr>
              <a:t>分析与综合、抽象与概括、比较与类比、系统化与具体化</a:t>
            </a:r>
            <a:r>
              <a:rPr lang="zh-CN" altLang="zh-CN" sz="2600" dirty="0"/>
              <a:t>的阶段，其中分析与综合是基础，抽象与概括是关键。从逻辑思维来说，抽象、归纳、演绎、类比等形式逻辑的思维方法大量被采用。</a:t>
            </a:r>
            <a:endParaRPr lang="zh-CN" altLang="en-US" sz="26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23</a:t>
            </a:fld>
            <a:endParaRPr lang="en-US" altLang="zh-CN"/>
          </a:p>
        </p:txBody>
      </p:sp>
    </p:spTree>
    <p:extLst>
      <p:ext uri="{BB962C8B-B14F-4D97-AF65-F5344CB8AC3E}">
        <p14:creationId xmlns:p14="http://schemas.microsoft.com/office/powerpoint/2010/main" val="2712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zh-CN" dirty="0"/>
              <a:t>抽象</a:t>
            </a:r>
            <a:endParaRPr lang="zh-CN" altLang="en-US" dirty="0"/>
          </a:p>
        </p:txBody>
      </p:sp>
      <p:sp>
        <p:nvSpPr>
          <p:cNvPr id="3" name="内容占位符 2"/>
          <p:cNvSpPr>
            <a:spLocks noGrp="1"/>
          </p:cNvSpPr>
          <p:nvPr>
            <p:ph idx="1"/>
          </p:nvPr>
        </p:nvSpPr>
        <p:spPr/>
        <p:txBody>
          <a:bodyPr/>
          <a:lstStyle/>
          <a:p>
            <a:r>
              <a:rPr lang="zh-CN" altLang="zh-CN" dirty="0"/>
              <a:t>科学研究就是要揭示事物的共性和联系的规律，因此就要忽略每个具体事物的特殊性，着眼于整体和一般规律。</a:t>
            </a:r>
            <a:endParaRPr lang="en-US" altLang="zh-CN" dirty="0"/>
          </a:p>
          <a:p>
            <a:pPr marL="0" indent="0">
              <a:buNone/>
            </a:pP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24</a:t>
            </a:fld>
            <a:endParaRPr lang="en-US" altLang="zh-CN"/>
          </a:p>
        </p:txBody>
      </p:sp>
    </p:spTree>
    <p:extLst>
      <p:ext uri="{BB962C8B-B14F-4D97-AF65-F5344CB8AC3E}">
        <p14:creationId xmlns:p14="http://schemas.microsoft.com/office/powerpoint/2010/main" val="119089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120BE13-390B-44FC-A9D5-B4A814FA5B43}" type="slidenum">
              <a:rPr lang="en-US" altLang="zh-CN"/>
              <a:pPr/>
              <a:t>25</a:t>
            </a:fld>
            <a:endParaRPr lang="en-US" altLang="zh-CN"/>
          </a:p>
        </p:txBody>
      </p:sp>
      <p:sp>
        <p:nvSpPr>
          <p:cNvPr id="24578" name="Rectangle 2"/>
          <p:cNvSpPr>
            <a:spLocks noGrp="1" noChangeArrowheads="1"/>
          </p:cNvSpPr>
          <p:nvPr>
            <p:ph type="title"/>
          </p:nvPr>
        </p:nvSpPr>
        <p:spPr/>
        <p:txBody>
          <a:bodyPr/>
          <a:lstStyle/>
          <a:p>
            <a:r>
              <a:rPr lang="zh-CN" altLang="en-US"/>
              <a:t>一个实例</a:t>
            </a:r>
          </a:p>
        </p:txBody>
      </p:sp>
      <p:sp>
        <p:nvSpPr>
          <p:cNvPr id="24579" name="Rectangle 3"/>
          <p:cNvSpPr>
            <a:spLocks noGrp="1" noChangeArrowheads="1"/>
          </p:cNvSpPr>
          <p:nvPr>
            <p:ph type="body" idx="1"/>
          </p:nvPr>
        </p:nvSpPr>
        <p:spPr/>
        <p:txBody>
          <a:bodyPr/>
          <a:lstStyle/>
          <a:p>
            <a:r>
              <a:rPr lang="zh-CN" altLang="en-US"/>
              <a:t>实际问题描述：</a:t>
            </a:r>
          </a:p>
          <a:p>
            <a:r>
              <a:rPr lang="zh-CN" altLang="en-US"/>
              <a:t>人们在日常生活中，经常会遇到这样一个问题：有四条腿的家具，如椅子、桌子等，往往不能一次放稳，只能有三只脚着地，需要旋转调整几次，方可使四只脚着地，放稳，这个看来似乎与数学无关的现象能用数学语言表述，并用数学工具证实吗</a:t>
            </a:r>
            <a:r>
              <a:rPr lang="en-US" altLang="zh-CN"/>
              <a:t>?</a:t>
            </a:r>
          </a:p>
        </p:txBody>
      </p:sp>
    </p:spTree>
    <p:extLst>
      <p:ext uri="{BB962C8B-B14F-4D97-AF65-F5344CB8AC3E}">
        <p14:creationId xmlns:p14="http://schemas.microsoft.com/office/powerpoint/2010/main" val="77077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4800" y="411163"/>
            <a:ext cx="19050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模型构成</a:t>
            </a:r>
          </a:p>
        </p:txBody>
      </p:sp>
      <p:sp>
        <p:nvSpPr>
          <p:cNvPr id="7172" name="Text Box 4"/>
          <p:cNvSpPr txBox="1">
            <a:spLocks noChangeArrowheads="1"/>
          </p:cNvSpPr>
          <p:nvPr/>
        </p:nvSpPr>
        <p:spPr bwMode="auto">
          <a:xfrm>
            <a:off x="304800" y="1004888"/>
            <a:ext cx="84582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用数学语言把椅子位置和四只脚着地的关系表示出来</a:t>
            </a:r>
          </a:p>
        </p:txBody>
      </p:sp>
      <p:sp>
        <p:nvSpPr>
          <p:cNvPr id="7173" name="Text Box 5"/>
          <p:cNvSpPr txBox="1">
            <a:spLocks noChangeArrowheads="1"/>
          </p:cNvSpPr>
          <p:nvPr/>
        </p:nvSpPr>
        <p:spPr bwMode="auto">
          <a:xfrm>
            <a:off x="228600" y="1600200"/>
            <a:ext cx="19812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b="1"/>
              <a:t> </a:t>
            </a:r>
            <a:r>
              <a:rPr lang="zh-CN" altLang="en-US" sz="2800" b="1"/>
              <a:t>椅子位置</a:t>
            </a:r>
          </a:p>
        </p:txBody>
      </p:sp>
      <p:sp>
        <p:nvSpPr>
          <p:cNvPr id="7174" name="Text Box 6"/>
          <p:cNvSpPr txBox="1">
            <a:spLocks noChangeArrowheads="1"/>
          </p:cNvSpPr>
          <p:nvPr/>
        </p:nvSpPr>
        <p:spPr bwMode="auto">
          <a:xfrm>
            <a:off x="2362200" y="1600200"/>
            <a:ext cx="5791200" cy="519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利用正方形</a:t>
            </a:r>
            <a:r>
              <a:rPr lang="en-US" altLang="zh-CN" sz="2800" b="1" dirty="0"/>
              <a:t>(</a:t>
            </a:r>
            <a:r>
              <a:rPr lang="zh-CN" altLang="en-US" sz="2800" b="1" dirty="0"/>
              <a:t>椅脚连线</a:t>
            </a:r>
            <a:r>
              <a:rPr lang="en-US" altLang="zh-CN" sz="2800" b="1" dirty="0"/>
              <a:t>)</a:t>
            </a:r>
            <a:r>
              <a:rPr lang="zh-CN" altLang="en-US" sz="2800" b="1" dirty="0"/>
              <a:t>的对称性</a:t>
            </a:r>
          </a:p>
        </p:txBody>
      </p:sp>
      <p:grpSp>
        <p:nvGrpSpPr>
          <p:cNvPr id="7175" name="Group 7"/>
          <p:cNvGrpSpPr>
            <a:grpSpLocks/>
          </p:cNvGrpSpPr>
          <p:nvPr/>
        </p:nvGrpSpPr>
        <p:grpSpPr bwMode="auto">
          <a:xfrm>
            <a:off x="5715000" y="2133600"/>
            <a:ext cx="3657600" cy="2895600"/>
            <a:chOff x="3312" y="1344"/>
            <a:chExt cx="2304" cy="1824"/>
          </a:xfrm>
        </p:grpSpPr>
        <p:sp>
          <p:nvSpPr>
            <p:cNvPr id="7176" name="Line 8"/>
            <p:cNvSpPr>
              <a:spLocks noChangeShapeType="1"/>
            </p:cNvSpPr>
            <p:nvPr/>
          </p:nvSpPr>
          <p:spPr bwMode="auto">
            <a:xfrm>
              <a:off x="3312" y="2256"/>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9"/>
            <p:cNvSpPr>
              <a:spLocks noChangeShapeType="1"/>
            </p:cNvSpPr>
            <p:nvPr/>
          </p:nvSpPr>
          <p:spPr bwMode="auto">
            <a:xfrm>
              <a:off x="4320" y="1344"/>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 name="Line 10"/>
            <p:cNvSpPr>
              <a:spLocks noChangeShapeType="1"/>
            </p:cNvSpPr>
            <p:nvPr/>
          </p:nvSpPr>
          <p:spPr bwMode="auto">
            <a:xfrm>
              <a:off x="4320" y="1536"/>
              <a:ext cx="768"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Line 11"/>
            <p:cNvSpPr>
              <a:spLocks noChangeShapeType="1"/>
            </p:cNvSpPr>
            <p:nvPr/>
          </p:nvSpPr>
          <p:spPr bwMode="auto">
            <a:xfrm flipH="1">
              <a:off x="3600" y="1536"/>
              <a:ext cx="720"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2"/>
            <p:cNvSpPr>
              <a:spLocks noChangeShapeType="1"/>
            </p:cNvSpPr>
            <p:nvPr/>
          </p:nvSpPr>
          <p:spPr bwMode="auto">
            <a:xfrm>
              <a:off x="3600" y="2256"/>
              <a:ext cx="72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Line 13"/>
            <p:cNvSpPr>
              <a:spLocks noChangeShapeType="1"/>
            </p:cNvSpPr>
            <p:nvPr/>
          </p:nvSpPr>
          <p:spPr bwMode="auto">
            <a:xfrm flipV="1">
              <a:off x="4320" y="2256"/>
              <a:ext cx="768"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Text Box 14"/>
            <p:cNvSpPr txBox="1">
              <a:spLocks noChangeArrowheads="1"/>
            </p:cNvSpPr>
            <p:nvPr/>
          </p:nvSpPr>
          <p:spPr bwMode="auto">
            <a:xfrm>
              <a:off x="5328" y="221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t>x</a:t>
              </a:r>
              <a:endParaRPr lang="en-US" altLang="zh-CN" sz="2800"/>
            </a:p>
          </p:txBody>
        </p:sp>
        <p:sp>
          <p:nvSpPr>
            <p:cNvPr id="7183" name="Text Box 15"/>
            <p:cNvSpPr txBox="1">
              <a:spLocks noChangeArrowheads="1"/>
            </p:cNvSpPr>
            <p:nvPr/>
          </p:nvSpPr>
          <p:spPr bwMode="auto">
            <a:xfrm>
              <a:off x="4320"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B</a:t>
              </a:r>
            </a:p>
          </p:txBody>
        </p:sp>
        <p:sp>
          <p:nvSpPr>
            <p:cNvPr id="7184" name="Text Box 16"/>
            <p:cNvSpPr txBox="1">
              <a:spLocks noChangeArrowheads="1"/>
            </p:cNvSpPr>
            <p:nvPr/>
          </p:nvSpPr>
          <p:spPr bwMode="auto">
            <a:xfrm>
              <a:off x="4992" y="19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a:t>
              </a:r>
            </a:p>
          </p:txBody>
        </p:sp>
        <p:sp>
          <p:nvSpPr>
            <p:cNvPr id="7185" name="Text Box 17"/>
            <p:cNvSpPr txBox="1">
              <a:spLocks noChangeArrowheads="1"/>
            </p:cNvSpPr>
            <p:nvPr/>
          </p:nvSpPr>
          <p:spPr bwMode="auto">
            <a:xfrm>
              <a:off x="4320" y="28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D</a:t>
              </a:r>
            </a:p>
          </p:txBody>
        </p:sp>
        <p:sp>
          <p:nvSpPr>
            <p:cNvPr id="7186" name="Text Box 18"/>
            <p:cNvSpPr txBox="1">
              <a:spLocks noChangeArrowheads="1"/>
            </p:cNvSpPr>
            <p:nvPr/>
          </p:nvSpPr>
          <p:spPr bwMode="auto">
            <a:xfrm>
              <a:off x="3408" y="20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t>
              </a:r>
            </a:p>
          </p:txBody>
        </p:sp>
        <p:sp>
          <p:nvSpPr>
            <p:cNvPr id="7187" name="Text Box 19"/>
            <p:cNvSpPr txBox="1">
              <a:spLocks noChangeArrowheads="1"/>
            </p:cNvSpPr>
            <p:nvPr/>
          </p:nvSpPr>
          <p:spPr bwMode="auto">
            <a:xfrm>
              <a:off x="4128" y="22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nvGrpSpPr>
          <p:cNvPr id="7219" name="Group 51"/>
          <p:cNvGrpSpPr>
            <a:grpSpLocks/>
          </p:cNvGrpSpPr>
          <p:nvPr/>
        </p:nvGrpSpPr>
        <p:grpSpPr bwMode="auto">
          <a:xfrm>
            <a:off x="6019800" y="2209800"/>
            <a:ext cx="3124200" cy="2590800"/>
            <a:chOff x="3792" y="1392"/>
            <a:chExt cx="1968" cy="1632"/>
          </a:xfrm>
        </p:grpSpPr>
        <p:grpSp>
          <p:nvGrpSpPr>
            <p:cNvPr id="7218" name="Group 50"/>
            <p:cNvGrpSpPr>
              <a:grpSpLocks/>
            </p:cNvGrpSpPr>
            <p:nvPr/>
          </p:nvGrpSpPr>
          <p:grpSpPr bwMode="auto">
            <a:xfrm>
              <a:off x="3792" y="1392"/>
              <a:ext cx="1728" cy="1632"/>
              <a:chOff x="3792" y="1392"/>
              <a:chExt cx="1728" cy="1632"/>
            </a:xfrm>
          </p:grpSpPr>
          <p:sp>
            <p:nvSpPr>
              <p:cNvPr id="7189" name="Line 21"/>
              <p:cNvSpPr>
                <a:spLocks noChangeShapeType="1"/>
              </p:cNvSpPr>
              <p:nvPr/>
            </p:nvSpPr>
            <p:spPr bwMode="auto">
              <a:xfrm flipV="1">
                <a:off x="3792" y="1728"/>
                <a:ext cx="1632" cy="105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Line 22"/>
              <p:cNvSpPr>
                <a:spLocks noChangeShapeType="1"/>
              </p:cNvSpPr>
              <p:nvPr/>
            </p:nvSpPr>
            <p:spPr bwMode="auto">
              <a:xfrm>
                <a:off x="4128" y="1536"/>
                <a:ext cx="1008" cy="1488"/>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Line 23"/>
              <p:cNvSpPr>
                <a:spLocks noChangeShapeType="1"/>
              </p:cNvSpPr>
              <p:nvPr/>
            </p:nvSpPr>
            <p:spPr bwMode="auto">
              <a:xfrm>
                <a:off x="4176" y="1632"/>
                <a:ext cx="1104"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Line 24"/>
              <p:cNvSpPr>
                <a:spLocks noChangeShapeType="1"/>
              </p:cNvSpPr>
              <p:nvPr/>
            </p:nvSpPr>
            <p:spPr bwMode="auto">
              <a:xfrm>
                <a:off x="3936" y="2688"/>
                <a:ext cx="1104" cy="19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25"/>
              <p:cNvSpPr>
                <a:spLocks noChangeShapeType="1"/>
              </p:cNvSpPr>
              <p:nvPr/>
            </p:nvSpPr>
            <p:spPr bwMode="auto">
              <a:xfrm flipH="1">
                <a:off x="3936" y="1632"/>
                <a:ext cx="240" cy="105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26"/>
              <p:cNvSpPr>
                <a:spLocks noChangeShapeType="1"/>
              </p:cNvSpPr>
              <p:nvPr/>
            </p:nvSpPr>
            <p:spPr bwMode="auto">
              <a:xfrm flipH="1">
                <a:off x="5040" y="1824"/>
                <a:ext cx="240" cy="105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Text Box 27"/>
              <p:cNvSpPr txBox="1">
                <a:spLocks noChangeArrowheads="1"/>
              </p:cNvSpPr>
              <p:nvPr/>
            </p:nvSpPr>
            <p:spPr bwMode="auto">
              <a:xfrm>
                <a:off x="5040" y="273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D´</a:t>
                </a:r>
              </a:p>
            </p:txBody>
          </p:sp>
          <p:sp>
            <p:nvSpPr>
              <p:cNvPr id="7196" name="Text Box 28"/>
              <p:cNvSpPr txBox="1">
                <a:spLocks noChangeArrowheads="1"/>
              </p:cNvSpPr>
              <p:nvPr/>
            </p:nvSpPr>
            <p:spPr bwMode="auto">
              <a:xfrm>
                <a:off x="3792" y="268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C ´</a:t>
                </a:r>
              </a:p>
            </p:txBody>
          </p:sp>
          <p:sp>
            <p:nvSpPr>
              <p:cNvPr id="7197" name="Text Box 29"/>
              <p:cNvSpPr txBox="1">
                <a:spLocks noChangeArrowheads="1"/>
              </p:cNvSpPr>
              <p:nvPr/>
            </p:nvSpPr>
            <p:spPr bwMode="auto">
              <a:xfrm>
                <a:off x="4128" y="139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B </a:t>
                </a:r>
                <a:r>
                  <a:rPr lang="en-US" altLang="zh-CN" sz="2800">
                    <a:solidFill>
                      <a:srgbClr val="FF3300"/>
                    </a:solidFill>
                  </a:rPr>
                  <a:t>´</a:t>
                </a:r>
              </a:p>
            </p:txBody>
          </p:sp>
        </p:grpSp>
        <p:sp>
          <p:nvSpPr>
            <p:cNvPr id="7198" name="Text Box 30"/>
            <p:cNvSpPr txBox="1">
              <a:spLocks noChangeArrowheads="1"/>
            </p:cNvSpPr>
            <p:nvPr/>
          </p:nvSpPr>
          <p:spPr bwMode="auto">
            <a:xfrm>
              <a:off x="5136" y="148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A </a:t>
              </a:r>
              <a:r>
                <a:rPr lang="en-US" altLang="zh-CN" sz="2800">
                  <a:solidFill>
                    <a:srgbClr val="FF3300"/>
                  </a:solidFill>
                </a:rPr>
                <a:t>´</a:t>
              </a:r>
            </a:p>
          </p:txBody>
        </p:sp>
      </p:grpSp>
      <p:sp>
        <p:nvSpPr>
          <p:cNvPr id="7199" name="Text Box 31"/>
          <p:cNvSpPr txBox="1">
            <a:spLocks noChangeArrowheads="1"/>
          </p:cNvSpPr>
          <p:nvPr/>
        </p:nvSpPr>
        <p:spPr bwMode="auto">
          <a:xfrm>
            <a:off x="228600" y="2286000"/>
            <a:ext cx="6400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ym typeface="Symbol" pitchFamily="18" charset="2"/>
              </a:rPr>
              <a:t>用</a:t>
            </a:r>
            <a:r>
              <a:rPr lang="zh-CN" altLang="en-US" sz="2800" b="1" i="1" dirty="0">
                <a:sym typeface="Symbol" pitchFamily="18" charset="2"/>
              </a:rPr>
              <a:t></a:t>
            </a:r>
            <a:r>
              <a:rPr lang="en-US" altLang="zh-CN" sz="2800" b="1" dirty="0">
                <a:sym typeface="Symbol" pitchFamily="18" charset="2"/>
              </a:rPr>
              <a:t>(</a:t>
            </a:r>
            <a:r>
              <a:rPr lang="zh-CN" altLang="en-US" sz="2800" b="1" dirty="0">
                <a:sym typeface="Symbol" pitchFamily="18" charset="2"/>
              </a:rPr>
              <a:t>对角线与</a:t>
            </a:r>
            <a:r>
              <a:rPr lang="en-US" altLang="zh-CN" sz="2800" b="1" i="1" dirty="0">
                <a:sym typeface="Symbol" pitchFamily="18" charset="2"/>
              </a:rPr>
              <a:t>x</a:t>
            </a:r>
            <a:r>
              <a:rPr lang="zh-CN" altLang="en-US" sz="2800" b="1" dirty="0">
                <a:sym typeface="Symbol" pitchFamily="18" charset="2"/>
              </a:rPr>
              <a:t>轴的夹角</a:t>
            </a:r>
            <a:r>
              <a:rPr lang="en-US" altLang="zh-CN" sz="2800" b="1" dirty="0">
                <a:sym typeface="Symbol" pitchFamily="18" charset="2"/>
              </a:rPr>
              <a:t>)</a:t>
            </a:r>
            <a:r>
              <a:rPr lang="zh-CN" altLang="en-US" sz="2800" b="1" dirty="0">
                <a:sym typeface="Symbol" pitchFamily="18" charset="2"/>
              </a:rPr>
              <a:t>表示椅子位置</a:t>
            </a:r>
            <a:endParaRPr lang="zh-CN" altLang="en-US" sz="2800" b="1" dirty="0"/>
          </a:p>
        </p:txBody>
      </p:sp>
      <p:sp>
        <p:nvSpPr>
          <p:cNvPr id="7200" name="Text Box 32"/>
          <p:cNvSpPr txBox="1">
            <a:spLocks noChangeArrowheads="1"/>
          </p:cNvSpPr>
          <p:nvPr/>
        </p:nvSpPr>
        <p:spPr bwMode="auto">
          <a:xfrm>
            <a:off x="228600" y="2895600"/>
            <a:ext cx="22860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b="1"/>
              <a:t> </a:t>
            </a:r>
            <a:r>
              <a:rPr lang="zh-CN" altLang="en-US" sz="2800" b="1"/>
              <a:t>四只脚着地</a:t>
            </a:r>
          </a:p>
        </p:txBody>
      </p:sp>
      <p:sp>
        <p:nvSpPr>
          <p:cNvPr id="7201" name="Text Box 33"/>
          <p:cNvSpPr txBox="1">
            <a:spLocks noChangeArrowheads="1"/>
          </p:cNvSpPr>
          <p:nvPr/>
        </p:nvSpPr>
        <p:spPr bwMode="auto">
          <a:xfrm>
            <a:off x="2590800" y="3429000"/>
            <a:ext cx="25908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
              </a:rPr>
              <a:t>距离是</a:t>
            </a:r>
            <a:r>
              <a:rPr lang="zh-CN" altLang="en-US" sz="2800" b="1" i="1">
                <a:ea typeface=""/>
                <a:sym typeface="Symbol" pitchFamily="18" charset="2"/>
              </a:rPr>
              <a:t></a:t>
            </a:r>
            <a:r>
              <a:rPr lang="zh-CN" altLang="en-US" sz="2800" b="1">
                <a:ea typeface=""/>
                <a:sym typeface="Symbol" pitchFamily="18" charset="2"/>
              </a:rPr>
              <a:t>的函数</a:t>
            </a:r>
            <a:endParaRPr lang="zh-CN" altLang="en-US" sz="2800" b="1">
              <a:sym typeface="Symbol" pitchFamily="18" charset="2"/>
            </a:endParaRPr>
          </a:p>
        </p:txBody>
      </p:sp>
      <p:sp>
        <p:nvSpPr>
          <p:cNvPr id="7202" name="Text Box 34"/>
          <p:cNvSpPr txBox="1">
            <a:spLocks noChangeArrowheads="1"/>
          </p:cNvSpPr>
          <p:nvPr/>
        </p:nvSpPr>
        <p:spPr bwMode="auto">
          <a:xfrm>
            <a:off x="228600" y="3910013"/>
            <a:ext cx="1752600" cy="9461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四个距离</a:t>
            </a:r>
            <a:r>
              <a:rPr lang="en-US" altLang="zh-CN" sz="2800" b="1"/>
              <a:t>(</a:t>
            </a:r>
            <a:r>
              <a:rPr lang="zh-CN" altLang="en-US" sz="2800" b="1"/>
              <a:t>四只脚</a:t>
            </a:r>
            <a:r>
              <a:rPr lang="en-US" altLang="zh-CN" sz="2800" b="1"/>
              <a:t>)</a:t>
            </a:r>
          </a:p>
        </p:txBody>
      </p:sp>
      <p:sp>
        <p:nvSpPr>
          <p:cNvPr id="7203" name="Text Box 35"/>
          <p:cNvSpPr txBox="1">
            <a:spLocks noChangeArrowheads="1"/>
          </p:cNvSpPr>
          <p:nvPr/>
        </p:nvSpPr>
        <p:spPr bwMode="auto">
          <a:xfrm>
            <a:off x="457200" y="5334000"/>
            <a:ext cx="525780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A,C </a:t>
            </a:r>
            <a:r>
              <a:rPr lang="zh-CN" altLang="zh-CN" sz="2800" b="1"/>
              <a:t>两脚与地面距离之和 ~ </a:t>
            </a:r>
            <a:r>
              <a:rPr lang="en-US" altLang="zh-CN" sz="2800" b="1" i="1"/>
              <a:t>f</a:t>
            </a:r>
            <a:r>
              <a:rPr lang="en-US" altLang="zh-CN" sz="2800" b="1"/>
              <a:t>(</a:t>
            </a:r>
            <a:r>
              <a:rPr lang="en-US" altLang="zh-CN" sz="2800" b="1" i="1">
                <a:sym typeface="Symbol" pitchFamily="18" charset="2"/>
              </a:rPr>
              <a:t></a:t>
            </a:r>
            <a:r>
              <a:rPr lang="en-US" altLang="zh-CN" sz="2800" b="1"/>
              <a:t>)</a:t>
            </a:r>
          </a:p>
        </p:txBody>
      </p:sp>
      <p:sp>
        <p:nvSpPr>
          <p:cNvPr id="7204" name="Text Box 36"/>
          <p:cNvSpPr txBox="1">
            <a:spLocks noChangeArrowheads="1"/>
          </p:cNvSpPr>
          <p:nvPr/>
        </p:nvSpPr>
        <p:spPr bwMode="auto">
          <a:xfrm>
            <a:off x="457200" y="5943600"/>
            <a:ext cx="5257800" cy="5191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B,D </a:t>
            </a:r>
            <a:r>
              <a:rPr lang="zh-CN" altLang="zh-CN" sz="2800" b="1"/>
              <a:t>两脚与地面距离之和 ~ </a:t>
            </a:r>
            <a:r>
              <a:rPr lang="en-US" altLang="zh-CN" sz="2800" b="1" i="1"/>
              <a:t>g</a:t>
            </a:r>
            <a:r>
              <a:rPr lang="en-US" altLang="zh-CN" sz="2800" b="1"/>
              <a:t>(</a:t>
            </a:r>
            <a:r>
              <a:rPr lang="en-US" altLang="zh-CN" sz="2800" b="1" i="1">
                <a:sym typeface="Symbol" pitchFamily="18" charset="2"/>
              </a:rPr>
              <a:t></a:t>
            </a:r>
            <a:r>
              <a:rPr lang="en-US" altLang="zh-CN" sz="2800" b="1"/>
              <a:t>)</a:t>
            </a:r>
          </a:p>
        </p:txBody>
      </p:sp>
      <p:sp>
        <p:nvSpPr>
          <p:cNvPr id="7208" name="Text Box 40"/>
          <p:cNvSpPr txBox="1">
            <a:spLocks noChangeArrowheads="1"/>
          </p:cNvSpPr>
          <p:nvPr/>
        </p:nvSpPr>
        <p:spPr bwMode="auto">
          <a:xfrm>
            <a:off x="3886200" y="4038600"/>
            <a:ext cx="178435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两个距离</a:t>
            </a:r>
          </a:p>
        </p:txBody>
      </p:sp>
      <p:sp>
        <p:nvSpPr>
          <p:cNvPr id="7209" name="Text Box 41"/>
          <p:cNvSpPr txBox="1">
            <a:spLocks noChangeArrowheads="1"/>
          </p:cNvSpPr>
          <p:nvPr/>
        </p:nvSpPr>
        <p:spPr bwMode="auto">
          <a:xfrm>
            <a:off x="7596188" y="3141663"/>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ym typeface="Symbol" pitchFamily="18" charset="2"/>
              </a:rPr>
              <a:t></a:t>
            </a:r>
            <a:endParaRPr lang="en-US" altLang="zh-CN" sz="2800" b="1">
              <a:sym typeface="Symbol" pitchFamily="18" charset="2"/>
            </a:endParaRPr>
          </a:p>
        </p:txBody>
      </p:sp>
      <p:sp>
        <p:nvSpPr>
          <p:cNvPr id="7210" name="Text Box 42"/>
          <p:cNvSpPr txBox="1">
            <a:spLocks noChangeArrowheads="1"/>
          </p:cNvSpPr>
          <p:nvPr/>
        </p:nvSpPr>
        <p:spPr bwMode="auto">
          <a:xfrm>
            <a:off x="2514600" y="2895600"/>
            <a:ext cx="3505200" cy="519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椅脚与地面距离为零</a:t>
            </a:r>
          </a:p>
        </p:txBody>
      </p:sp>
      <p:sp>
        <p:nvSpPr>
          <p:cNvPr id="7211" name="Text Box 43"/>
          <p:cNvSpPr txBox="1">
            <a:spLocks noChangeArrowheads="1"/>
          </p:cNvSpPr>
          <p:nvPr/>
        </p:nvSpPr>
        <p:spPr bwMode="auto">
          <a:xfrm>
            <a:off x="6248400" y="5257800"/>
            <a:ext cx="2286000" cy="10747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pPr>
            <a:r>
              <a:rPr lang="zh-CN" altLang="en-US" sz="2800" b="1">
                <a:solidFill>
                  <a:srgbClr val="FF3300"/>
                </a:solidFill>
              </a:rPr>
              <a:t>正方形</a:t>
            </a:r>
            <a:r>
              <a:rPr lang="en-US" altLang="zh-CN" sz="2800" b="1">
                <a:solidFill>
                  <a:srgbClr val="FF3300"/>
                </a:solidFill>
              </a:rPr>
              <a:t>ABCD</a:t>
            </a:r>
          </a:p>
          <a:p>
            <a:pPr>
              <a:lnSpc>
                <a:spcPct val="110000"/>
              </a:lnSpc>
              <a:spcBef>
                <a:spcPct val="10000"/>
              </a:spcBef>
            </a:pPr>
            <a:r>
              <a:rPr lang="zh-CN" altLang="en-US" sz="2800" b="1">
                <a:solidFill>
                  <a:srgbClr val="FF3300"/>
                </a:solidFill>
              </a:rPr>
              <a:t>绕</a:t>
            </a:r>
            <a:r>
              <a:rPr lang="en-US" altLang="zh-CN" sz="2800" b="1">
                <a:solidFill>
                  <a:srgbClr val="FF3300"/>
                </a:solidFill>
              </a:rPr>
              <a:t>O</a:t>
            </a:r>
            <a:r>
              <a:rPr lang="zh-CN" altLang="zh-CN" sz="2800" b="1">
                <a:solidFill>
                  <a:srgbClr val="FF3300"/>
                </a:solidFill>
              </a:rPr>
              <a:t>点旋转</a:t>
            </a:r>
            <a:endParaRPr lang="zh-CN" altLang="en-US" sz="2800" b="1">
              <a:solidFill>
                <a:srgbClr val="FF3300"/>
              </a:solidFill>
            </a:endParaRPr>
          </a:p>
        </p:txBody>
      </p:sp>
      <p:grpSp>
        <p:nvGrpSpPr>
          <p:cNvPr id="7213" name="Group 45"/>
          <p:cNvGrpSpPr>
            <a:grpSpLocks/>
          </p:cNvGrpSpPr>
          <p:nvPr/>
        </p:nvGrpSpPr>
        <p:grpSpPr bwMode="auto">
          <a:xfrm>
            <a:off x="2209800" y="4114800"/>
            <a:ext cx="1295400" cy="1174750"/>
            <a:chOff x="1392" y="2592"/>
            <a:chExt cx="816" cy="740"/>
          </a:xfrm>
        </p:grpSpPr>
        <p:sp>
          <p:nvSpPr>
            <p:cNvPr id="7206" name="Text Box 38"/>
            <p:cNvSpPr txBox="1">
              <a:spLocks noChangeArrowheads="1"/>
            </p:cNvSpPr>
            <p:nvPr/>
          </p:nvSpPr>
          <p:spPr bwMode="auto">
            <a:xfrm>
              <a:off x="1392" y="2736"/>
              <a:ext cx="816" cy="596"/>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正方形对称性</a:t>
              </a:r>
            </a:p>
          </p:txBody>
        </p:sp>
        <p:sp>
          <p:nvSpPr>
            <p:cNvPr id="7212" name="AutoShape 44"/>
            <p:cNvSpPr>
              <a:spLocks noChangeArrowheads="1"/>
            </p:cNvSpPr>
            <p:nvPr/>
          </p:nvSpPr>
          <p:spPr bwMode="auto">
            <a:xfrm>
              <a:off x="1488" y="2592"/>
              <a:ext cx="615" cy="144"/>
            </a:xfrm>
            <a:prstGeom prst="rightArrow">
              <a:avLst>
                <a:gd name="adj1" fmla="val 50000"/>
                <a:gd name="adj2" fmla="val 106771"/>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8349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barn(inVertical)">
                                      <p:cBhvr>
                                        <p:cTn id="16" dur="500"/>
                                        <p:tgtEl>
                                          <p:spTgt spid="71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dissolve">
                                      <p:cBhvr>
                                        <p:cTn id="21" dur="500"/>
                                        <p:tgtEl>
                                          <p:spTgt spid="71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211"/>
                                        </p:tgtEl>
                                        <p:attrNameLst>
                                          <p:attrName>style.visibility</p:attrName>
                                        </p:attrNameLst>
                                      </p:cBhvr>
                                      <p:to>
                                        <p:strVal val="visible"/>
                                      </p:to>
                                    </p:set>
                                    <p:animEffect transition="in" filter="slide(fromBottom)">
                                      <p:cBhvr>
                                        <p:cTn id="26" dur="500"/>
                                        <p:tgtEl>
                                          <p:spTgt spid="72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7219"/>
                                        </p:tgtEl>
                                        <p:attrNameLst>
                                          <p:attrName>style.visibility</p:attrName>
                                        </p:attrNameLst>
                                      </p:cBhvr>
                                      <p:to>
                                        <p:strVal val="visible"/>
                                      </p:to>
                                    </p:set>
                                    <p:anim calcmode="lin" valueType="num">
                                      <p:cBhvr>
                                        <p:cTn id="31" dur="500" fill="hold"/>
                                        <p:tgtEl>
                                          <p:spTgt spid="7219"/>
                                        </p:tgtEl>
                                        <p:attrNameLst>
                                          <p:attrName>ppt_w</p:attrName>
                                        </p:attrNameLst>
                                      </p:cBhvr>
                                      <p:tavLst>
                                        <p:tav tm="0">
                                          <p:val>
                                            <p:fltVal val="0"/>
                                          </p:val>
                                        </p:tav>
                                        <p:tav tm="100000">
                                          <p:val>
                                            <p:strVal val="#ppt_w"/>
                                          </p:val>
                                        </p:tav>
                                      </p:tavLst>
                                    </p:anim>
                                    <p:anim calcmode="lin" valueType="num">
                                      <p:cBhvr>
                                        <p:cTn id="32" dur="500" fill="hold"/>
                                        <p:tgtEl>
                                          <p:spTgt spid="7219"/>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7209"/>
                                        </p:tgtEl>
                                        <p:attrNameLst>
                                          <p:attrName>style.visibility</p:attrName>
                                        </p:attrNameLst>
                                      </p:cBhvr>
                                      <p:to>
                                        <p:strVal val="visible"/>
                                      </p:to>
                                    </p:set>
                                    <p:animEffect transition="in" filter="slide(fromRight)">
                                      <p:cBhvr>
                                        <p:cTn id="37" dur="500"/>
                                        <p:tgtEl>
                                          <p:spTgt spid="72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199"/>
                                        </p:tgtEl>
                                        <p:attrNameLst>
                                          <p:attrName>style.visibility</p:attrName>
                                        </p:attrNameLst>
                                      </p:cBhvr>
                                      <p:to>
                                        <p:strVal val="visible"/>
                                      </p:to>
                                    </p:set>
                                    <p:animEffect transition="in" filter="blinds(vertical)">
                                      <p:cBhvr>
                                        <p:cTn id="42" dur="500"/>
                                        <p:tgtEl>
                                          <p:spTgt spid="71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2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210"/>
                                        </p:tgtEl>
                                        <p:attrNameLst>
                                          <p:attrName>style.visibility</p:attrName>
                                        </p:attrNameLst>
                                      </p:cBhvr>
                                      <p:to>
                                        <p:strVal val="visible"/>
                                      </p:to>
                                    </p:set>
                                    <p:animEffect transition="in" filter="blinds(horizontal)">
                                      <p:cBhvr>
                                        <p:cTn id="51" dur="500"/>
                                        <p:tgtEl>
                                          <p:spTgt spid="72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201"/>
                                        </p:tgtEl>
                                        <p:attrNameLst>
                                          <p:attrName>style.visibility</p:attrName>
                                        </p:attrNameLst>
                                      </p:cBhvr>
                                      <p:to>
                                        <p:strVal val="visible"/>
                                      </p:to>
                                    </p:set>
                                    <p:animEffect transition="in" filter="box(out)">
                                      <p:cBhvr>
                                        <p:cTn id="56" dur="500"/>
                                        <p:tgtEl>
                                          <p:spTgt spid="72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7202"/>
                                        </p:tgtEl>
                                        <p:attrNameLst>
                                          <p:attrName>style.visibility</p:attrName>
                                        </p:attrNameLst>
                                      </p:cBhvr>
                                      <p:to>
                                        <p:strVal val="visible"/>
                                      </p:to>
                                    </p:set>
                                    <p:animEffect transition="in" filter="box(in)">
                                      <p:cBhvr>
                                        <p:cTn id="61" dur="500"/>
                                        <p:tgtEl>
                                          <p:spTgt spid="720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7213"/>
                                        </p:tgtEl>
                                        <p:attrNameLst>
                                          <p:attrName>style.visibility</p:attrName>
                                        </p:attrNameLst>
                                      </p:cBhvr>
                                      <p:to>
                                        <p:strVal val="visible"/>
                                      </p:to>
                                    </p:set>
                                    <p:animEffect transition="in" filter="box(out)">
                                      <p:cBhvr>
                                        <p:cTn id="66" dur="500"/>
                                        <p:tgtEl>
                                          <p:spTgt spid="72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208"/>
                                        </p:tgtEl>
                                        <p:attrNameLst>
                                          <p:attrName>style.visibility</p:attrName>
                                        </p:attrNameLst>
                                      </p:cBhvr>
                                      <p:to>
                                        <p:strVal val="visible"/>
                                      </p:to>
                                    </p:set>
                                    <p:animEffect transition="in" filter="blinds(horizontal)">
                                      <p:cBhvr>
                                        <p:cTn id="71" dur="500"/>
                                        <p:tgtEl>
                                          <p:spTgt spid="72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7203"/>
                                        </p:tgtEl>
                                        <p:attrNameLst>
                                          <p:attrName>style.visibility</p:attrName>
                                        </p:attrNameLst>
                                      </p:cBhvr>
                                      <p:to>
                                        <p:strVal val="visible"/>
                                      </p:to>
                                    </p:set>
                                    <p:animEffect transition="in" filter="dissolve">
                                      <p:cBhvr>
                                        <p:cTn id="76" dur="500"/>
                                        <p:tgtEl>
                                          <p:spTgt spid="720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7204"/>
                                        </p:tgtEl>
                                        <p:attrNameLst>
                                          <p:attrName>style.visibility</p:attrName>
                                        </p:attrNameLst>
                                      </p:cBhvr>
                                      <p:to>
                                        <p:strVal val="visible"/>
                                      </p:to>
                                    </p:set>
                                    <p:animEffect transition="in" filter="barn(outHorizontal)">
                                      <p:cBhvr>
                                        <p:cTn id="81" dur="500"/>
                                        <p:tgtEl>
                                          <p:spTgt spid="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nimBg="1" autoUpdateAnimBg="0"/>
      <p:bldP spid="7174" grpId="0" autoUpdateAnimBg="0"/>
      <p:bldP spid="7199" grpId="0" autoUpdateAnimBg="0"/>
      <p:bldP spid="7200" grpId="0" animBg="1" autoUpdateAnimBg="0"/>
      <p:bldP spid="7201" grpId="0" autoUpdateAnimBg="0"/>
      <p:bldP spid="7202" grpId="0" animBg="1" autoUpdateAnimBg="0"/>
      <p:bldP spid="7203" grpId="0" autoUpdateAnimBg="0"/>
      <p:bldP spid="7204" grpId="0" autoUpdateAnimBg="0"/>
      <p:bldP spid="7208" grpId="0" animBg="1" autoUpdateAnimBg="0"/>
      <p:bldP spid="7209" grpId="0" autoUpdateAnimBg="0"/>
      <p:bldP spid="7210" grpId="0" autoUpdateAnimBg="0"/>
      <p:bldP spid="72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28600" y="2163763"/>
            <a:ext cx="1828800" cy="579437"/>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问题分析</a:t>
            </a:r>
          </a:p>
        </p:txBody>
      </p:sp>
      <p:sp>
        <p:nvSpPr>
          <p:cNvPr id="2053" name="Text Box 5"/>
          <p:cNvSpPr txBox="1">
            <a:spLocks noChangeArrowheads="1"/>
          </p:cNvSpPr>
          <p:nvPr/>
        </p:nvSpPr>
        <p:spPr bwMode="auto">
          <a:xfrm>
            <a:off x="381000" y="3352800"/>
            <a:ext cx="665163" cy="20415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模型假设</a:t>
            </a:r>
          </a:p>
        </p:txBody>
      </p:sp>
      <p:sp>
        <p:nvSpPr>
          <p:cNvPr id="2055" name="Text Box 7"/>
          <p:cNvSpPr txBox="1">
            <a:spLocks noChangeArrowheads="1"/>
          </p:cNvSpPr>
          <p:nvPr/>
        </p:nvSpPr>
        <p:spPr bwMode="auto">
          <a:xfrm>
            <a:off x="2209800" y="2163763"/>
            <a:ext cx="3226296"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通常 </a:t>
            </a:r>
            <a:r>
              <a:rPr lang="en-US" altLang="zh-CN" sz="2800" b="1" dirty="0"/>
              <a:t>~ </a:t>
            </a:r>
            <a:r>
              <a:rPr lang="zh-CN" altLang="en-US" sz="2800" b="1" dirty="0"/>
              <a:t>三只脚着地</a:t>
            </a:r>
          </a:p>
        </p:txBody>
      </p:sp>
      <p:sp>
        <p:nvSpPr>
          <p:cNvPr id="2056" name="Text Box 8"/>
          <p:cNvSpPr txBox="1">
            <a:spLocks noChangeArrowheads="1"/>
          </p:cNvSpPr>
          <p:nvPr/>
        </p:nvSpPr>
        <p:spPr bwMode="auto">
          <a:xfrm>
            <a:off x="5562600" y="2163763"/>
            <a:ext cx="332988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放稳 </a:t>
            </a:r>
            <a:r>
              <a:rPr lang="en-US" altLang="zh-CN" sz="2800" b="1" dirty="0">
                <a:solidFill>
                  <a:srgbClr val="FF3300"/>
                </a:solidFill>
              </a:rPr>
              <a:t>~ </a:t>
            </a:r>
            <a:r>
              <a:rPr lang="zh-CN" altLang="en-US" sz="2800" b="1" dirty="0">
                <a:solidFill>
                  <a:srgbClr val="FF3300"/>
                </a:solidFill>
              </a:rPr>
              <a:t>四只脚着地</a:t>
            </a:r>
          </a:p>
        </p:txBody>
      </p:sp>
      <p:sp>
        <p:nvSpPr>
          <p:cNvPr id="2058" name="Text Box 10"/>
          <p:cNvSpPr txBox="1">
            <a:spLocks noChangeArrowheads="1"/>
          </p:cNvSpPr>
          <p:nvPr/>
        </p:nvSpPr>
        <p:spPr bwMode="auto">
          <a:xfrm>
            <a:off x="1524000" y="2895600"/>
            <a:ext cx="68580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四条腿一样长，椅脚与地面点接触，四脚连线呈正方形</a:t>
            </a:r>
            <a:r>
              <a:rPr lang="en-US" altLang="zh-CN" sz="2800" b="1" dirty="0"/>
              <a:t>;</a:t>
            </a:r>
          </a:p>
        </p:txBody>
      </p:sp>
      <p:sp>
        <p:nvSpPr>
          <p:cNvPr id="2059" name="Text Box 11"/>
          <p:cNvSpPr txBox="1">
            <a:spLocks noChangeArrowheads="1"/>
          </p:cNvSpPr>
          <p:nvPr/>
        </p:nvSpPr>
        <p:spPr bwMode="auto">
          <a:xfrm>
            <a:off x="1524000" y="4114800"/>
            <a:ext cx="6934200" cy="1117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地面高度连续变化，可视为数学上的连续曲面</a:t>
            </a:r>
            <a:r>
              <a:rPr lang="en-US" altLang="zh-CN" sz="2800" b="1" dirty="0"/>
              <a:t>;</a:t>
            </a:r>
          </a:p>
        </p:txBody>
      </p:sp>
      <p:sp>
        <p:nvSpPr>
          <p:cNvPr id="2060" name="Text Box 12"/>
          <p:cNvSpPr txBox="1">
            <a:spLocks noChangeArrowheads="1"/>
          </p:cNvSpPr>
          <p:nvPr/>
        </p:nvSpPr>
        <p:spPr bwMode="auto">
          <a:xfrm>
            <a:off x="1524000" y="5302250"/>
            <a:ext cx="6858000" cy="11176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sz="2800" b="1" dirty="0"/>
              <a:t> </a:t>
            </a:r>
            <a:r>
              <a:rPr lang="zh-CN" altLang="en-US" sz="2800" b="1" dirty="0"/>
              <a:t>地面相对平坦，使椅子在任意位置至少三只脚同时着地。</a:t>
            </a:r>
          </a:p>
        </p:txBody>
      </p:sp>
      <p:graphicFrame>
        <p:nvGraphicFramePr>
          <p:cNvPr id="2064" name="Object 16"/>
          <p:cNvGraphicFramePr>
            <a:graphicFrameLocks noChangeAspect="1"/>
          </p:cNvGraphicFramePr>
          <p:nvPr/>
        </p:nvGraphicFramePr>
        <p:xfrm>
          <a:off x="7696200" y="388938"/>
          <a:ext cx="990600" cy="881062"/>
        </p:xfrm>
        <a:graphic>
          <a:graphicData uri="http://schemas.openxmlformats.org/presentationml/2006/ole">
            <mc:AlternateContent xmlns:mc="http://schemas.openxmlformats.org/markup-compatibility/2006">
              <mc:Choice xmlns:v="urn:schemas-microsoft-com:vml" Requires="v">
                <p:oleObj spid="_x0000_s2094" name="Clip" r:id="rId3" imgW="761744" imgH="677808" progId="MS_ClipArt_Gallery.2">
                  <p:embed/>
                </p:oleObj>
              </mc:Choice>
              <mc:Fallback>
                <p:oleObj name="Clip" r:id="rId3" imgW="761744" imgH="67780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88938"/>
                        <a:ext cx="9906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z="3600" b="1" dirty="0">
                <a:latin typeface="楷体_GB2312" pitchFamily="49" charset="-122"/>
                <a:ea typeface="楷体_GB2312" pitchFamily="49" charset="-122"/>
              </a:rPr>
              <a:t>椅子能在不平的地面上放稳吗？</a:t>
            </a:r>
            <a:endParaRPr lang="zh-CN" altLang="en-US" sz="3600" dirty="0"/>
          </a:p>
        </p:txBody>
      </p:sp>
    </p:spTree>
    <p:extLst>
      <p:ext uri="{BB962C8B-B14F-4D97-AF65-F5344CB8AC3E}">
        <p14:creationId xmlns:p14="http://schemas.microsoft.com/office/powerpoint/2010/main" val="33932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animEffect transition="in" filter="blinds(horizontal)">
                                      <p:cBhvr>
                                        <p:cTn id="11" dur="500"/>
                                        <p:tgtEl>
                                          <p:spTgt spid="20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blinds(vertical)">
                                      <p:cBhvr>
                                        <p:cTn id="16" dur="500"/>
                                        <p:tgtEl>
                                          <p:spTgt spid="20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058"/>
                                        </p:tgtEl>
                                        <p:attrNameLst>
                                          <p:attrName>style.visibility</p:attrName>
                                        </p:attrNameLst>
                                      </p:cBhvr>
                                      <p:to>
                                        <p:strVal val="visible"/>
                                      </p:to>
                                    </p:set>
                                    <p:animEffect transition="in" filter="checkerboard(across)">
                                      <p:cBhvr>
                                        <p:cTn id="25" dur="500"/>
                                        <p:tgtEl>
                                          <p:spTgt spid="20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2059"/>
                                        </p:tgtEl>
                                        <p:attrNameLst>
                                          <p:attrName>style.visibility</p:attrName>
                                        </p:attrNameLst>
                                      </p:cBhvr>
                                      <p:to>
                                        <p:strVal val="visible"/>
                                      </p:to>
                                    </p:set>
                                    <p:animEffect transition="in" filter="checkerboard(down)">
                                      <p:cBhvr>
                                        <p:cTn id="30" dur="500"/>
                                        <p:tgtEl>
                                          <p:spTgt spid="20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2060"/>
                                        </p:tgtEl>
                                        <p:attrNameLst>
                                          <p:attrName>style.visibility</p:attrName>
                                        </p:attrNameLst>
                                      </p:cBhvr>
                                      <p:to>
                                        <p:strVal val="visible"/>
                                      </p:to>
                                    </p:set>
                                    <p:animEffect transition="in" filter="barn(outHorizontal)">
                                      <p:cBhvr>
                                        <p:cTn id="35"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autoUpdateAnimBg="0"/>
      <p:bldP spid="2053" grpId="0" animBg="1" autoUpdateAnimBg="0"/>
      <p:bldP spid="2055" grpId="0" autoUpdateAnimBg="0"/>
      <p:bldP spid="2056" grpId="0" autoUpdateAnimBg="0"/>
      <p:bldP spid="2058" grpId="0" autoUpdateAnimBg="0"/>
      <p:bldP spid="2059" grpId="0" autoUpdateAnimBg="0"/>
      <p:bldP spid="206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28600" y="1233488"/>
            <a:ext cx="85344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用数学语言把椅子位置和四只脚着地的关系表示出来</a:t>
            </a:r>
          </a:p>
        </p:txBody>
      </p:sp>
      <p:sp>
        <p:nvSpPr>
          <p:cNvPr id="8197" name="Text Box 5"/>
          <p:cNvSpPr txBox="1">
            <a:spLocks noChangeArrowheads="1"/>
          </p:cNvSpPr>
          <p:nvPr/>
        </p:nvSpPr>
        <p:spPr bwMode="auto">
          <a:xfrm>
            <a:off x="4724400" y="1981200"/>
            <a:ext cx="3736032" cy="5191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zh-CN" sz="2800" b="1" dirty="0"/>
              <a:t>是</a:t>
            </a:r>
            <a:r>
              <a:rPr lang="zh-CN" altLang="en-US" sz="2800" b="1" dirty="0">
                <a:sym typeface="Symbol" pitchFamily="18" charset="2"/>
              </a:rPr>
              <a:t>连续函数</a:t>
            </a:r>
          </a:p>
        </p:txBody>
      </p:sp>
      <p:sp>
        <p:nvSpPr>
          <p:cNvPr id="8198" name="Text Box 6"/>
          <p:cNvSpPr txBox="1">
            <a:spLocks noChangeArrowheads="1"/>
          </p:cNvSpPr>
          <p:nvPr/>
        </p:nvSpPr>
        <p:spPr bwMode="auto">
          <a:xfrm>
            <a:off x="4724400" y="2692400"/>
            <a:ext cx="3664024" cy="11176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800" b="1" dirty="0">
                <a:sym typeface="Symbol" pitchFamily="18" charset="2"/>
              </a:rPr>
              <a:t>对任意</a:t>
            </a:r>
            <a:r>
              <a:rPr lang="zh-CN" altLang="en-US" sz="2800" b="1" i="1" dirty="0">
                <a:sym typeface="Symbol" pitchFamily="18" charset="2"/>
              </a:rPr>
              <a:t></a:t>
            </a:r>
            <a:r>
              <a:rPr lang="en-US" altLang="zh-CN" sz="2800" b="1" i="1" dirty="0">
                <a:sym typeface="Symbol" pitchFamily="18" charset="2"/>
              </a:rPr>
              <a:t>,</a:t>
            </a:r>
            <a:r>
              <a:rPr lang="en-US" altLang="zh-CN" sz="2800" b="1" i="1" dirty="0"/>
              <a:t> f</a:t>
            </a:r>
            <a:r>
              <a:rPr lang="en-US" altLang="zh-CN" sz="2800" b="1" dirty="0"/>
              <a:t>(</a:t>
            </a:r>
            <a:r>
              <a:rPr lang="en-US" altLang="zh-CN" sz="2800" b="1" i="1" dirty="0">
                <a:sym typeface="Symbol" pitchFamily="18" charset="2"/>
              </a:rPr>
              <a:t></a:t>
            </a:r>
            <a:r>
              <a:rPr lang="en-US" altLang="zh-CN" sz="2800" b="1" dirty="0"/>
              <a:t>),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en-US" sz="2800" b="1" dirty="0"/>
              <a:t>至少一个为</a:t>
            </a:r>
            <a:r>
              <a:rPr lang="en-US" altLang="zh-CN" sz="2800" b="1" dirty="0"/>
              <a:t>0</a:t>
            </a:r>
          </a:p>
        </p:txBody>
      </p:sp>
      <p:sp>
        <p:nvSpPr>
          <p:cNvPr id="8200" name="Text Box 8"/>
          <p:cNvSpPr txBox="1">
            <a:spLocks noChangeArrowheads="1"/>
          </p:cNvSpPr>
          <p:nvPr/>
        </p:nvSpPr>
        <p:spPr bwMode="auto">
          <a:xfrm>
            <a:off x="914400" y="4038600"/>
            <a:ext cx="1066800" cy="1066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latin typeface="楷体_GB2312" pitchFamily="49" charset="-122"/>
                <a:ea typeface="楷体_GB2312" pitchFamily="49" charset="-122"/>
              </a:rPr>
              <a:t>数学问题</a:t>
            </a:r>
          </a:p>
        </p:txBody>
      </p:sp>
      <p:sp>
        <p:nvSpPr>
          <p:cNvPr id="8201" name="Text Box 9"/>
          <p:cNvSpPr txBox="1">
            <a:spLocks noChangeArrowheads="1"/>
          </p:cNvSpPr>
          <p:nvPr/>
        </p:nvSpPr>
        <p:spPr bwMode="auto">
          <a:xfrm>
            <a:off x="2209800" y="4038600"/>
            <a:ext cx="6394648" cy="2314575"/>
          </a:xfrm>
          <a:prstGeom prst="rect">
            <a:avLst/>
          </a:prstGeom>
          <a:noFill/>
          <a:ln>
            <a:noFill/>
          </a:ln>
          <a:effectLst/>
          <a:extLst>
            <a:ext uri="{909E8E84-426E-40DD-AFC4-6F175D3DCCD1}">
              <a14:hiddenFill xmlns:a14="http://schemas.microsoft.com/office/drawing/2010/main">
                <a:gradFill rotWithShape="0">
                  <a:gsLst>
                    <a:gs pos="0">
                      <a:srgbClr val="FFCCFF"/>
                    </a:gs>
                    <a:gs pos="100000">
                      <a:srgbClr val="FFFF99"/>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800" b="1" dirty="0"/>
              <a:t>已知： </a:t>
            </a: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a:t>
            </a:r>
            <a:r>
              <a:rPr lang="zh-CN" altLang="zh-CN" sz="2800" b="1" dirty="0"/>
              <a:t>是</a:t>
            </a:r>
            <a:r>
              <a:rPr lang="zh-CN" altLang="en-US" sz="2800" b="1" dirty="0">
                <a:sym typeface="Symbol" pitchFamily="18" charset="2"/>
              </a:rPr>
              <a:t>连续函数 </a:t>
            </a:r>
            <a:r>
              <a:rPr lang="en-US" altLang="zh-CN" sz="2800" b="1" dirty="0">
                <a:sym typeface="Symbol" pitchFamily="18" charset="2"/>
              </a:rPr>
              <a:t>;</a:t>
            </a:r>
          </a:p>
          <a:p>
            <a:pPr>
              <a:lnSpc>
                <a:spcPct val="130000"/>
              </a:lnSpc>
            </a:pPr>
            <a:r>
              <a:rPr lang="en-US" altLang="zh-CN" sz="2800" b="1" dirty="0">
                <a:sym typeface="Symbol" pitchFamily="18" charset="2"/>
              </a:rPr>
              <a:t>            </a:t>
            </a:r>
            <a:r>
              <a:rPr lang="zh-CN" altLang="en-US" sz="2800" b="1" dirty="0">
                <a:sym typeface="Symbol" pitchFamily="18" charset="2"/>
              </a:rPr>
              <a:t>对任意</a:t>
            </a:r>
            <a:r>
              <a:rPr lang="zh-CN" altLang="en-US" sz="2800" b="1" i="1" dirty="0">
                <a:sym typeface="Symbol" pitchFamily="18" charset="2"/>
              </a:rPr>
              <a:t></a:t>
            </a:r>
            <a:r>
              <a:rPr lang="zh-CN" altLang="en-US" sz="2800" b="1" dirty="0">
                <a:sym typeface="Symbol" pitchFamily="18" charset="2"/>
              </a:rPr>
              <a:t>，  </a:t>
            </a:r>
            <a:r>
              <a:rPr lang="en-US" altLang="zh-CN" sz="2800" b="1" i="1" dirty="0"/>
              <a:t>f</a:t>
            </a:r>
            <a:r>
              <a:rPr lang="en-US" altLang="zh-CN" sz="2800" b="1" dirty="0"/>
              <a:t>(</a:t>
            </a:r>
            <a:r>
              <a:rPr lang="en-US" altLang="zh-CN" sz="2800" b="1" i="1" dirty="0">
                <a:sym typeface="Symbol" pitchFamily="18" charset="2"/>
              </a:rPr>
              <a:t></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dirty="0"/>
              <a:t>)=0 ;</a:t>
            </a:r>
          </a:p>
          <a:p>
            <a:pPr>
              <a:lnSpc>
                <a:spcPct val="130000"/>
              </a:lnSpc>
            </a:pPr>
            <a:r>
              <a:rPr lang="en-US" altLang="zh-CN" sz="2800" b="1" dirty="0"/>
              <a:t>            </a:t>
            </a:r>
            <a:r>
              <a:rPr lang="zh-CN" altLang="en-US" sz="2800" b="1" dirty="0"/>
              <a:t>假设 </a:t>
            </a:r>
            <a:r>
              <a:rPr lang="en-US" altLang="zh-CN" sz="2800" b="1" i="1" dirty="0"/>
              <a:t>g</a:t>
            </a:r>
            <a:r>
              <a:rPr lang="en-US" altLang="zh-CN" sz="2800" b="1" dirty="0"/>
              <a:t>(</a:t>
            </a:r>
            <a:r>
              <a:rPr lang="en-US" altLang="zh-CN" sz="2800" b="1" dirty="0">
                <a:sym typeface="Symbol" pitchFamily="18" charset="2"/>
              </a:rPr>
              <a:t>0</a:t>
            </a:r>
            <a:r>
              <a:rPr lang="en-US" altLang="zh-CN" sz="2800" b="1" dirty="0"/>
              <a:t>)=0</a:t>
            </a:r>
            <a:r>
              <a:rPr lang="zh-CN" altLang="en-US" sz="2800" b="1" dirty="0"/>
              <a:t>， </a:t>
            </a:r>
            <a:r>
              <a:rPr lang="en-US" altLang="zh-CN" sz="2800" b="1" i="1" dirty="0"/>
              <a:t>f</a:t>
            </a:r>
            <a:r>
              <a:rPr lang="en-US" altLang="zh-CN" sz="2800" b="1" dirty="0"/>
              <a:t>(</a:t>
            </a:r>
            <a:r>
              <a:rPr lang="en-US" altLang="zh-CN" sz="2800" b="1" dirty="0">
                <a:sym typeface="Symbol" pitchFamily="18" charset="2"/>
              </a:rPr>
              <a:t>0</a:t>
            </a:r>
            <a:r>
              <a:rPr lang="en-US" altLang="zh-CN" sz="2800" b="1" dirty="0"/>
              <a:t>) &gt; 0. </a:t>
            </a:r>
          </a:p>
          <a:p>
            <a:pPr>
              <a:lnSpc>
                <a:spcPct val="130000"/>
              </a:lnSpc>
            </a:pPr>
            <a:r>
              <a:rPr lang="zh-CN" altLang="en-US" sz="2800" b="1" dirty="0"/>
              <a:t>证明：存在</a:t>
            </a:r>
            <a:r>
              <a:rPr lang="zh-CN" altLang="en-US" sz="2800" b="1" i="1" dirty="0">
                <a:sym typeface="Symbol" pitchFamily="18" charset="2"/>
              </a:rPr>
              <a:t></a:t>
            </a:r>
            <a:r>
              <a:rPr lang="en-US" altLang="zh-CN" sz="2800" b="1" baseline="-25000" dirty="0">
                <a:sym typeface="Symbol" pitchFamily="18" charset="2"/>
              </a:rPr>
              <a:t>0</a:t>
            </a:r>
            <a:r>
              <a:rPr lang="zh-CN" altLang="en-US" sz="2800" b="1" dirty="0">
                <a:sym typeface="Symbol" pitchFamily="18" charset="2"/>
              </a:rPr>
              <a:t>，使</a:t>
            </a:r>
            <a:r>
              <a:rPr lang="en-US" altLang="zh-CN" sz="2800" b="1" i="1" dirty="0"/>
              <a:t>f</a:t>
            </a:r>
            <a:r>
              <a:rPr lang="en-US" altLang="zh-CN" sz="2800" b="1" dirty="0"/>
              <a:t>(</a:t>
            </a:r>
            <a:r>
              <a:rPr lang="en-US" altLang="zh-CN" sz="2800" b="1" i="1" dirty="0">
                <a:sym typeface="Symbol" pitchFamily="18" charset="2"/>
              </a:rPr>
              <a:t></a:t>
            </a:r>
            <a:r>
              <a:rPr lang="en-US" altLang="zh-CN" sz="2800" b="1" baseline="-25000" dirty="0">
                <a:sym typeface="Symbol" pitchFamily="18" charset="2"/>
              </a:rPr>
              <a:t>0</a:t>
            </a:r>
            <a:r>
              <a:rPr lang="en-US" altLang="zh-CN" sz="2800" b="1" dirty="0"/>
              <a:t>) = </a:t>
            </a:r>
            <a:r>
              <a:rPr lang="en-US" altLang="zh-CN" sz="2800" b="1" i="1" dirty="0"/>
              <a:t>g</a:t>
            </a:r>
            <a:r>
              <a:rPr lang="en-US" altLang="zh-CN" sz="2800" b="1" dirty="0"/>
              <a:t>(</a:t>
            </a:r>
            <a:r>
              <a:rPr lang="en-US" altLang="zh-CN" sz="2800" b="1" i="1" dirty="0">
                <a:sym typeface="Symbol" pitchFamily="18" charset="2"/>
              </a:rPr>
              <a:t></a:t>
            </a:r>
            <a:r>
              <a:rPr lang="en-US" altLang="zh-CN" sz="2800" b="1" baseline="-25000" dirty="0">
                <a:sym typeface="Symbol" pitchFamily="18" charset="2"/>
              </a:rPr>
              <a:t>0</a:t>
            </a:r>
            <a:r>
              <a:rPr lang="en-US" altLang="zh-CN" sz="2800" b="1" dirty="0"/>
              <a:t>) = 0.</a:t>
            </a:r>
          </a:p>
        </p:txBody>
      </p:sp>
      <p:sp>
        <p:nvSpPr>
          <p:cNvPr id="8203" name="Text Box 11"/>
          <p:cNvSpPr txBox="1">
            <a:spLocks noChangeArrowheads="1"/>
          </p:cNvSpPr>
          <p:nvPr/>
        </p:nvSpPr>
        <p:spPr bwMode="auto">
          <a:xfrm>
            <a:off x="304800" y="487363"/>
            <a:ext cx="19050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模型构成</a:t>
            </a:r>
          </a:p>
        </p:txBody>
      </p:sp>
      <p:sp>
        <p:nvSpPr>
          <p:cNvPr id="8204" name="Text Box 12"/>
          <p:cNvSpPr txBox="1">
            <a:spLocks noChangeArrowheads="1"/>
          </p:cNvSpPr>
          <p:nvPr/>
        </p:nvSpPr>
        <p:spPr bwMode="auto">
          <a:xfrm>
            <a:off x="990600" y="1981200"/>
            <a:ext cx="2743200" cy="6048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地面为连续曲面</a:t>
            </a:r>
          </a:p>
        </p:txBody>
      </p:sp>
      <p:sp>
        <p:nvSpPr>
          <p:cNvPr id="8205" name="Text Box 13"/>
          <p:cNvSpPr txBox="1">
            <a:spLocks noChangeArrowheads="1"/>
          </p:cNvSpPr>
          <p:nvPr/>
        </p:nvSpPr>
        <p:spPr bwMode="auto">
          <a:xfrm>
            <a:off x="914400" y="2743200"/>
            <a:ext cx="2895600" cy="11176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椅子在任意位置至少三只脚着地</a:t>
            </a:r>
          </a:p>
        </p:txBody>
      </p:sp>
      <p:sp>
        <p:nvSpPr>
          <p:cNvPr id="8206" name="AutoShape 14"/>
          <p:cNvSpPr>
            <a:spLocks noChangeArrowheads="1"/>
          </p:cNvSpPr>
          <p:nvPr/>
        </p:nvSpPr>
        <p:spPr bwMode="auto">
          <a:xfrm>
            <a:off x="4114800" y="2057400"/>
            <a:ext cx="3048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AutoShape 16"/>
          <p:cNvSpPr>
            <a:spLocks noChangeArrowheads="1"/>
          </p:cNvSpPr>
          <p:nvPr/>
        </p:nvSpPr>
        <p:spPr bwMode="auto">
          <a:xfrm>
            <a:off x="4114800" y="2971800"/>
            <a:ext cx="3048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713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5" fill="hold" grpId="0" nodeType="clickEffect">
                                  <p:stCondLst>
                                    <p:cond delay="0"/>
                                  </p:stCondLst>
                                  <p:childTnLst>
                                    <p:set>
                                      <p:cBhvr>
                                        <p:cTn id="10" dur="1" fill="hold">
                                          <p:stCondLst>
                                            <p:cond delay="0"/>
                                          </p:stCondLst>
                                        </p:cTn>
                                        <p:tgtEl>
                                          <p:spTgt spid="8204"/>
                                        </p:tgtEl>
                                        <p:attrNameLst>
                                          <p:attrName>style.visibility</p:attrName>
                                        </p:attrNameLst>
                                      </p:cBhvr>
                                      <p:to>
                                        <p:strVal val="visible"/>
                                      </p:to>
                                    </p:set>
                                    <p:animEffect transition="in" filter="checkerboard(down)">
                                      <p:cBhvr>
                                        <p:cTn id="11" dur="500"/>
                                        <p:tgtEl>
                                          <p:spTgt spid="82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20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box(in)">
                                      <p:cBhvr>
                                        <p:cTn id="20" dur="500"/>
                                        <p:tgtEl>
                                          <p:spTgt spid="8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8205"/>
                                        </p:tgtEl>
                                        <p:attrNameLst>
                                          <p:attrName>style.visibility</p:attrName>
                                        </p:attrNameLst>
                                      </p:cBhvr>
                                      <p:to>
                                        <p:strVal val="visible"/>
                                      </p:to>
                                    </p:set>
                                    <p:animEffect transition="in" filter="checkerboard(across)">
                                      <p:cBhvr>
                                        <p:cTn id="25" dur="500"/>
                                        <p:tgtEl>
                                          <p:spTgt spid="82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20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8198"/>
                                        </p:tgtEl>
                                        <p:attrNameLst>
                                          <p:attrName>style.visibility</p:attrName>
                                        </p:attrNameLst>
                                      </p:cBhvr>
                                      <p:to>
                                        <p:strVal val="visible"/>
                                      </p:to>
                                    </p:set>
                                    <p:animEffect transition="in" filter="checkerboard(across)">
                                      <p:cBhvr>
                                        <p:cTn id="34" dur="500"/>
                                        <p:tgtEl>
                                          <p:spTgt spid="81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8200"/>
                                        </p:tgtEl>
                                        <p:attrNameLst>
                                          <p:attrName>style.visibility</p:attrName>
                                        </p:attrNameLst>
                                      </p:cBhvr>
                                      <p:to>
                                        <p:strVal val="visible"/>
                                      </p:to>
                                    </p:set>
                                    <p:anim calcmode="lin" valueType="num">
                                      <p:cBhvr>
                                        <p:cTn id="39" dur="500" fill="hold"/>
                                        <p:tgtEl>
                                          <p:spTgt spid="8200"/>
                                        </p:tgtEl>
                                        <p:attrNameLst>
                                          <p:attrName>ppt_w</p:attrName>
                                        </p:attrNameLst>
                                      </p:cBhvr>
                                      <p:tavLst>
                                        <p:tav tm="0">
                                          <p:val>
                                            <p:fltVal val="0"/>
                                          </p:val>
                                        </p:tav>
                                        <p:tav tm="100000">
                                          <p:val>
                                            <p:strVal val="#ppt_w"/>
                                          </p:val>
                                        </p:tav>
                                      </p:tavLst>
                                    </p:anim>
                                    <p:anim calcmode="lin" valueType="num">
                                      <p:cBhvr>
                                        <p:cTn id="40" dur="500" fill="hold"/>
                                        <p:tgtEl>
                                          <p:spTgt spid="8200"/>
                                        </p:tgtEl>
                                        <p:attrNameLst>
                                          <p:attrName>ppt_h</p:attrName>
                                        </p:attrNameLst>
                                      </p:cBhvr>
                                      <p:tavLst>
                                        <p:tav tm="0">
                                          <p:val>
                                            <p:fltVal val="0"/>
                                          </p:val>
                                        </p:tav>
                                        <p:tav tm="100000">
                                          <p:val>
                                            <p:strVal val="#ppt_h"/>
                                          </p:val>
                                        </p:tav>
                                      </p:tavLst>
                                    </p:anim>
                                    <p:anim calcmode="lin" valueType="num">
                                      <p:cBhvr>
                                        <p:cTn id="41" dur="500" fill="hold"/>
                                        <p:tgtEl>
                                          <p:spTgt spid="8200"/>
                                        </p:tgtEl>
                                        <p:attrNameLst>
                                          <p:attrName>ppt_x</p:attrName>
                                        </p:attrNameLst>
                                      </p:cBhvr>
                                      <p:tavLst>
                                        <p:tav tm="0">
                                          <p:val>
                                            <p:fltVal val="0.5"/>
                                          </p:val>
                                        </p:tav>
                                        <p:tav tm="100000">
                                          <p:val>
                                            <p:strVal val="#ppt_x"/>
                                          </p:val>
                                        </p:tav>
                                      </p:tavLst>
                                    </p:anim>
                                    <p:anim calcmode="lin" valueType="num">
                                      <p:cBhvr>
                                        <p:cTn id="42" dur="500" fill="hold"/>
                                        <p:tgtEl>
                                          <p:spTgt spid="8200"/>
                                        </p:tgtEl>
                                        <p:attrNameLst>
                                          <p:attrName>ppt_y</p:attrName>
                                        </p:attrNameLst>
                                      </p:cBhvr>
                                      <p:tavLst>
                                        <p:tav tm="0">
                                          <p:val>
                                            <p:fltVal val="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iterate type="wd">
                                    <p:tmPct val="100000"/>
                                  </p:iterate>
                                  <p:childTnLst>
                                    <p:set>
                                      <p:cBhvr>
                                        <p:cTn id="46" dur="1" fill="hold">
                                          <p:stCondLst>
                                            <p:cond delay="0"/>
                                          </p:stCondLst>
                                        </p:cTn>
                                        <p:tgtEl>
                                          <p:spTgt spid="8201"/>
                                        </p:tgtEl>
                                        <p:attrNameLst>
                                          <p:attrName>style.visibility</p:attrName>
                                        </p:attrNameLst>
                                      </p:cBhvr>
                                      <p:to>
                                        <p:strVal val="visible"/>
                                      </p:to>
                                    </p:set>
                                    <p:animEffect transition="in" filter="barn(outHorizontal)">
                                      <p:cBhvr>
                                        <p:cTn id="47" dur="3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P spid="8200" grpId="0" animBg="1" autoUpdateAnimBg="0"/>
      <p:bldP spid="8201" grpId="0" autoUpdateAnimBg="0"/>
      <p:bldP spid="8204" grpId="0" animBg="1" autoUpdateAnimBg="0"/>
      <p:bldP spid="8205" grpId="0" animBg="1" autoUpdateAnimBg="0"/>
      <p:bldP spid="8206" grpId="0" animBg="1"/>
      <p:bldP spid="820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609600" y="411163"/>
            <a:ext cx="1828800" cy="5794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模型求解</a:t>
            </a:r>
          </a:p>
        </p:txBody>
      </p:sp>
      <p:sp>
        <p:nvSpPr>
          <p:cNvPr id="9220" name="Text Box 4"/>
          <p:cNvSpPr txBox="1">
            <a:spLocks noChangeArrowheads="1"/>
          </p:cNvSpPr>
          <p:nvPr/>
        </p:nvSpPr>
        <p:spPr bwMode="auto">
          <a:xfrm>
            <a:off x="609600" y="1081088"/>
            <a:ext cx="5257800" cy="5191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给出一种简单、粗糙的证明方法</a:t>
            </a:r>
          </a:p>
        </p:txBody>
      </p:sp>
      <p:sp>
        <p:nvSpPr>
          <p:cNvPr id="9221" name="Text Box 5"/>
          <p:cNvSpPr txBox="1">
            <a:spLocks noChangeArrowheads="1"/>
          </p:cNvSpPr>
          <p:nvPr/>
        </p:nvSpPr>
        <p:spPr bwMode="auto">
          <a:xfrm>
            <a:off x="685800" y="1774969"/>
            <a:ext cx="7467600" cy="244611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000" b="1" dirty="0"/>
              <a:t>将椅子</a:t>
            </a:r>
            <a:r>
              <a:rPr lang="zh-CN" altLang="zh-CN" sz="2000" b="1" dirty="0"/>
              <a:t>旋转90</a:t>
            </a:r>
            <a:r>
              <a:rPr lang="zh-CN" altLang="zh-CN" sz="2000" b="1" baseline="30000" dirty="0"/>
              <a:t>0</a:t>
            </a:r>
            <a:r>
              <a:rPr lang="zh-CN" altLang="zh-CN" sz="2000" b="1" dirty="0"/>
              <a:t>，对角线</a:t>
            </a:r>
            <a:r>
              <a:rPr lang="en-US" altLang="zh-CN" sz="2000" b="1" dirty="0"/>
              <a:t>AC</a:t>
            </a:r>
            <a:r>
              <a:rPr lang="zh-CN" altLang="zh-CN" sz="2000" b="1" dirty="0"/>
              <a:t>和</a:t>
            </a:r>
            <a:r>
              <a:rPr lang="en-US" altLang="zh-CN" sz="2000" b="1" dirty="0"/>
              <a:t>BD</a:t>
            </a:r>
            <a:r>
              <a:rPr lang="zh-CN" altLang="en-US" sz="2000" b="1" dirty="0"/>
              <a:t>互换。</a:t>
            </a:r>
          </a:p>
          <a:p>
            <a:pPr>
              <a:lnSpc>
                <a:spcPct val="130000"/>
              </a:lnSpc>
            </a:pPr>
            <a:r>
              <a:rPr lang="zh-CN" altLang="en-US" sz="2000" b="1" dirty="0"/>
              <a:t>由</a:t>
            </a:r>
            <a:r>
              <a:rPr lang="en-US" altLang="zh-CN" sz="2000" b="1" i="1" dirty="0"/>
              <a:t>g</a:t>
            </a:r>
            <a:r>
              <a:rPr lang="en-US" altLang="zh-CN" sz="2000" b="1" dirty="0"/>
              <a:t>(</a:t>
            </a:r>
            <a:r>
              <a:rPr lang="en-US" altLang="zh-CN" sz="2000" b="1" dirty="0">
                <a:sym typeface="Symbol" pitchFamily="18" charset="2"/>
              </a:rPr>
              <a:t>0</a:t>
            </a:r>
            <a:r>
              <a:rPr lang="en-US" altLang="zh-CN" sz="2000" b="1" dirty="0"/>
              <a:t>)=0</a:t>
            </a:r>
            <a:r>
              <a:rPr lang="zh-CN" altLang="en-US" sz="2000" b="1" dirty="0"/>
              <a:t>， </a:t>
            </a:r>
            <a:r>
              <a:rPr lang="en-US" altLang="zh-CN" sz="2000" b="1" i="1" dirty="0"/>
              <a:t>f</a:t>
            </a:r>
            <a:r>
              <a:rPr lang="en-US" altLang="zh-CN" sz="2000" b="1" dirty="0"/>
              <a:t>(</a:t>
            </a:r>
            <a:r>
              <a:rPr lang="en-US" altLang="zh-CN" sz="2000" b="1" dirty="0">
                <a:sym typeface="Symbol" pitchFamily="18" charset="2"/>
              </a:rPr>
              <a:t>0</a:t>
            </a:r>
            <a:r>
              <a:rPr lang="en-US" altLang="zh-CN" sz="2000" b="1" dirty="0"/>
              <a:t>) &gt; 0 </a:t>
            </a:r>
            <a:r>
              <a:rPr lang="zh-CN" altLang="en-US" sz="2000" b="1" dirty="0"/>
              <a:t>，知</a:t>
            </a:r>
            <a:r>
              <a:rPr lang="en-US" altLang="zh-CN" sz="2000" b="1" i="1" dirty="0"/>
              <a:t>f</a:t>
            </a:r>
            <a:r>
              <a:rPr lang="en-US" altLang="zh-CN" sz="2000" b="1" dirty="0"/>
              <a:t>(</a:t>
            </a:r>
            <a:r>
              <a:rPr lang="en-US" altLang="zh-CN" sz="2000" b="1" dirty="0">
                <a:sym typeface="Symbol" pitchFamily="18" charset="2"/>
              </a:rPr>
              <a:t>/2</a:t>
            </a:r>
            <a:r>
              <a:rPr lang="en-US" altLang="zh-CN" sz="2000" b="1" dirty="0"/>
              <a:t>)=0 , </a:t>
            </a:r>
            <a:r>
              <a:rPr lang="en-US" altLang="zh-CN" sz="2000" b="1" i="1" dirty="0"/>
              <a:t>g</a:t>
            </a:r>
            <a:r>
              <a:rPr lang="en-US" altLang="zh-CN" sz="2000" b="1" dirty="0"/>
              <a:t>(</a:t>
            </a:r>
            <a:r>
              <a:rPr lang="en-US" altLang="zh-CN" sz="2000" b="1" dirty="0">
                <a:sym typeface="Symbol" pitchFamily="18" charset="2"/>
              </a:rPr>
              <a:t>/2</a:t>
            </a:r>
            <a:r>
              <a:rPr lang="en-US" altLang="zh-CN" sz="2000" b="1" dirty="0"/>
              <a:t>)&gt;0.</a:t>
            </a:r>
          </a:p>
          <a:p>
            <a:pPr>
              <a:lnSpc>
                <a:spcPct val="130000"/>
              </a:lnSpc>
            </a:pPr>
            <a:r>
              <a:rPr lang="zh-CN" altLang="en-US" sz="2000" b="1" dirty="0"/>
              <a:t>令</a:t>
            </a:r>
            <a:r>
              <a:rPr lang="en-US" altLang="zh-CN" sz="2000" b="1" i="1" dirty="0"/>
              <a:t>h</a:t>
            </a:r>
            <a:r>
              <a:rPr lang="en-US" altLang="zh-CN" sz="2000" b="1" dirty="0"/>
              <a:t>(</a:t>
            </a:r>
            <a:r>
              <a:rPr lang="en-US" altLang="zh-CN" sz="2000" b="1" i="1" dirty="0">
                <a:sym typeface="Symbol" pitchFamily="18" charset="2"/>
              </a:rPr>
              <a:t></a:t>
            </a:r>
            <a:r>
              <a:rPr lang="en-US" altLang="zh-CN" sz="2000" b="1" dirty="0"/>
              <a:t>)= </a:t>
            </a:r>
            <a:r>
              <a:rPr lang="en-US" altLang="zh-CN" sz="2000" b="1" i="1" dirty="0"/>
              <a:t>f</a:t>
            </a:r>
            <a:r>
              <a:rPr lang="en-US" altLang="zh-CN" sz="2000" b="1" dirty="0"/>
              <a:t>(</a:t>
            </a:r>
            <a:r>
              <a:rPr lang="en-US" altLang="zh-CN" sz="2000" b="1" i="1" dirty="0">
                <a:sym typeface="Symbol" pitchFamily="18" charset="2"/>
              </a:rPr>
              <a:t></a:t>
            </a:r>
            <a:r>
              <a:rPr lang="en-US" altLang="zh-CN" sz="2000" b="1" dirty="0"/>
              <a:t>)–</a:t>
            </a:r>
            <a:r>
              <a:rPr lang="en-US" altLang="zh-CN" sz="2000" b="1" i="1" dirty="0"/>
              <a:t>g</a:t>
            </a:r>
            <a:r>
              <a:rPr lang="en-US" altLang="zh-CN" sz="2000" b="1" dirty="0"/>
              <a:t>(</a:t>
            </a:r>
            <a:r>
              <a:rPr lang="en-US" altLang="zh-CN" sz="2000" b="1" i="1" dirty="0">
                <a:sym typeface="Symbol" pitchFamily="18" charset="2"/>
              </a:rPr>
              <a:t></a:t>
            </a:r>
            <a:r>
              <a:rPr lang="en-US" altLang="zh-CN" sz="2000" b="1" dirty="0"/>
              <a:t>), </a:t>
            </a:r>
            <a:r>
              <a:rPr lang="zh-CN" altLang="zh-CN" sz="2000" b="1" dirty="0"/>
              <a:t>则</a:t>
            </a:r>
            <a:r>
              <a:rPr lang="en-US" altLang="zh-CN" sz="2000" b="1" i="1" dirty="0"/>
              <a:t>h</a:t>
            </a:r>
            <a:r>
              <a:rPr lang="en-US" altLang="zh-CN" sz="2000" b="1" dirty="0"/>
              <a:t>(0)&gt;0</a:t>
            </a:r>
            <a:r>
              <a:rPr lang="zh-CN" altLang="en-US" sz="2000" b="1" dirty="0"/>
              <a:t>和</a:t>
            </a:r>
            <a:r>
              <a:rPr lang="en-US" altLang="zh-CN" sz="2000" b="1" i="1" dirty="0"/>
              <a:t>h</a:t>
            </a:r>
            <a:r>
              <a:rPr lang="en-US" altLang="zh-CN" sz="2000" b="1" dirty="0"/>
              <a:t>(</a:t>
            </a:r>
            <a:r>
              <a:rPr lang="en-US" altLang="zh-CN" sz="2000" b="1" dirty="0">
                <a:sym typeface="Symbol" pitchFamily="18" charset="2"/>
              </a:rPr>
              <a:t>/2</a:t>
            </a:r>
            <a:r>
              <a:rPr lang="en-US" altLang="zh-CN" sz="2000" b="1" dirty="0"/>
              <a:t>)&lt;0.</a:t>
            </a:r>
          </a:p>
          <a:p>
            <a:pPr>
              <a:lnSpc>
                <a:spcPct val="130000"/>
              </a:lnSpc>
            </a:pPr>
            <a:r>
              <a:rPr lang="zh-CN" altLang="en-US" sz="2000" b="1" dirty="0"/>
              <a:t>由 </a:t>
            </a:r>
            <a:r>
              <a:rPr lang="en-US" altLang="zh-CN" sz="2000" b="1" i="1" dirty="0"/>
              <a:t>f, g</a:t>
            </a:r>
            <a:r>
              <a:rPr lang="zh-CN" altLang="en-US" sz="2000" b="1" dirty="0"/>
              <a:t>的连续性知</a:t>
            </a:r>
            <a:r>
              <a:rPr lang="zh-CN" altLang="en-US" sz="2000" b="1" dirty="0">
                <a:sym typeface="Symbol" pitchFamily="18" charset="2"/>
              </a:rPr>
              <a:t> </a:t>
            </a:r>
            <a:r>
              <a:rPr lang="en-US" altLang="zh-CN" sz="2000" b="1" i="1" dirty="0"/>
              <a:t>h</a:t>
            </a:r>
            <a:r>
              <a:rPr lang="zh-CN" altLang="en-US" sz="2000" b="1" dirty="0"/>
              <a:t>为连续函数</a:t>
            </a:r>
            <a:r>
              <a:rPr lang="en-US" altLang="zh-CN" sz="2000" b="1" dirty="0"/>
              <a:t>,  </a:t>
            </a:r>
            <a:r>
              <a:rPr lang="zh-CN" altLang="en-US" sz="2000" b="1" dirty="0"/>
              <a:t>据连续函数的基本性质</a:t>
            </a:r>
            <a:r>
              <a:rPr lang="en-US" altLang="zh-CN" sz="2000" b="1" dirty="0"/>
              <a:t>, </a:t>
            </a:r>
            <a:r>
              <a:rPr lang="zh-CN" altLang="en-US" sz="2000" b="1" dirty="0"/>
              <a:t>必存在</a:t>
            </a:r>
            <a:r>
              <a:rPr lang="zh-CN" altLang="en-US" sz="2000" b="1" i="1" dirty="0">
                <a:sym typeface="Symbol" pitchFamily="18" charset="2"/>
              </a:rPr>
              <a:t></a:t>
            </a:r>
            <a:r>
              <a:rPr lang="en-US" altLang="zh-CN" sz="2000" b="1" baseline="-25000" dirty="0">
                <a:sym typeface="Symbol" pitchFamily="18" charset="2"/>
              </a:rPr>
              <a:t>0 </a:t>
            </a:r>
            <a:r>
              <a:rPr lang="en-US" altLang="zh-CN" sz="2000" b="1" dirty="0"/>
              <a:t>, </a:t>
            </a:r>
            <a:r>
              <a:rPr lang="zh-CN" altLang="en-US" sz="2000" b="1" dirty="0"/>
              <a:t>使</a:t>
            </a:r>
            <a:r>
              <a:rPr lang="en-US" altLang="zh-CN" sz="2000" b="1" i="1" dirty="0"/>
              <a:t>h</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sym typeface="Symbol" pitchFamily="18" charset="2"/>
              </a:rPr>
              <a:t>)=0,  </a:t>
            </a:r>
            <a:r>
              <a:rPr lang="zh-CN" altLang="zh-CN" sz="2000" b="1" dirty="0">
                <a:sym typeface="Symbol" pitchFamily="18" charset="2"/>
              </a:rPr>
              <a:t>即</a:t>
            </a:r>
            <a:r>
              <a:rPr lang="en-US" altLang="zh-CN" sz="2000" b="1" i="1" dirty="0"/>
              <a:t>f</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a:t>
            </a:r>
          </a:p>
          <a:p>
            <a:pPr>
              <a:lnSpc>
                <a:spcPct val="130000"/>
              </a:lnSpc>
            </a:pPr>
            <a:r>
              <a:rPr lang="zh-CN" altLang="en-US" sz="2000" b="1" dirty="0"/>
              <a:t>因为</a:t>
            </a:r>
            <a:r>
              <a:rPr lang="en-US" altLang="zh-CN" sz="2000" b="1" i="1" dirty="0"/>
              <a:t>f</a:t>
            </a:r>
            <a:r>
              <a:rPr lang="en-US" altLang="zh-CN" sz="2000" b="1" dirty="0"/>
              <a:t>(</a:t>
            </a:r>
            <a:r>
              <a:rPr lang="en-US" altLang="zh-CN" sz="2000" b="1" i="1" dirty="0">
                <a:sym typeface="Symbol" pitchFamily="18" charset="2"/>
              </a:rPr>
              <a:t></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dirty="0"/>
              <a:t>)=0, </a:t>
            </a:r>
            <a:r>
              <a:rPr lang="zh-CN" altLang="en-US" sz="2000" b="1" dirty="0"/>
              <a:t>所以</a:t>
            </a:r>
            <a:r>
              <a:rPr lang="en-US" altLang="zh-CN" sz="2000" b="1" i="1" dirty="0"/>
              <a:t>f</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a:t>
            </a:r>
            <a:r>
              <a:rPr lang="en-US" altLang="zh-CN" sz="2000" b="1" i="1" dirty="0"/>
              <a:t>g</a:t>
            </a:r>
            <a:r>
              <a:rPr lang="en-US" altLang="zh-CN" sz="2000" b="1" dirty="0"/>
              <a:t>(</a:t>
            </a:r>
            <a:r>
              <a:rPr lang="en-US" altLang="zh-CN" sz="2000" b="1" i="1" dirty="0">
                <a:sym typeface="Symbol" pitchFamily="18" charset="2"/>
              </a:rPr>
              <a:t></a:t>
            </a:r>
            <a:r>
              <a:rPr lang="en-US" altLang="zh-CN" sz="2000" b="1" baseline="-25000" dirty="0">
                <a:sym typeface="Symbol" pitchFamily="18" charset="2"/>
              </a:rPr>
              <a:t>0</a:t>
            </a:r>
            <a:r>
              <a:rPr lang="en-US" altLang="zh-CN" sz="2000" b="1" dirty="0"/>
              <a:t>) = 0.</a:t>
            </a:r>
          </a:p>
        </p:txBody>
      </p:sp>
      <p:sp>
        <p:nvSpPr>
          <p:cNvPr id="9225" name="Text Box 9"/>
          <p:cNvSpPr txBox="1">
            <a:spLocks noChangeArrowheads="1"/>
          </p:cNvSpPr>
          <p:nvPr/>
        </p:nvSpPr>
        <p:spPr bwMode="auto">
          <a:xfrm>
            <a:off x="609600" y="4800600"/>
            <a:ext cx="2286000"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楷体_GB2312" pitchFamily="49" charset="-122"/>
              </a:rPr>
              <a:t>评注和思考</a:t>
            </a:r>
          </a:p>
        </p:txBody>
      </p:sp>
      <p:sp>
        <p:nvSpPr>
          <p:cNvPr id="9226" name="Text Box 10"/>
          <p:cNvSpPr txBox="1">
            <a:spLocks noChangeArrowheads="1"/>
          </p:cNvSpPr>
          <p:nvPr/>
        </p:nvSpPr>
        <p:spPr bwMode="auto">
          <a:xfrm>
            <a:off x="3048000" y="4876800"/>
            <a:ext cx="2604120"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建模的关键 </a:t>
            </a:r>
            <a:r>
              <a:rPr lang="en-US" altLang="zh-CN" sz="2800" b="1" dirty="0"/>
              <a:t>~</a:t>
            </a:r>
            <a:endParaRPr lang="en-US" altLang="zh-CN" sz="2800" b="1" dirty="0">
              <a:solidFill>
                <a:srgbClr val="FF3300"/>
              </a:solidFill>
            </a:endParaRPr>
          </a:p>
        </p:txBody>
      </p:sp>
      <p:sp>
        <p:nvSpPr>
          <p:cNvPr id="9227" name="Text Box 11"/>
          <p:cNvSpPr txBox="1">
            <a:spLocks noChangeArrowheads="1"/>
          </p:cNvSpPr>
          <p:nvPr/>
        </p:nvSpPr>
        <p:spPr bwMode="auto">
          <a:xfrm>
            <a:off x="609600" y="5562600"/>
            <a:ext cx="4114800" cy="519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假设条件的本质与非本质 </a:t>
            </a:r>
          </a:p>
        </p:txBody>
      </p:sp>
      <p:sp>
        <p:nvSpPr>
          <p:cNvPr id="9228" name="Text Box 12"/>
          <p:cNvSpPr txBox="1">
            <a:spLocks noChangeArrowheads="1"/>
          </p:cNvSpPr>
          <p:nvPr/>
        </p:nvSpPr>
        <p:spPr bwMode="auto">
          <a:xfrm>
            <a:off x="4953000" y="5562600"/>
            <a:ext cx="41910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考察四脚呈长方形的椅子</a:t>
            </a:r>
          </a:p>
        </p:txBody>
      </p:sp>
      <p:sp>
        <p:nvSpPr>
          <p:cNvPr id="9229" name="Text Box 13"/>
          <p:cNvSpPr txBox="1">
            <a:spLocks noChangeArrowheads="1"/>
          </p:cNvSpPr>
          <p:nvPr/>
        </p:nvSpPr>
        <p:spPr bwMode="auto">
          <a:xfrm>
            <a:off x="5410200" y="4876800"/>
            <a:ext cx="3626296" cy="5191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solidFill>
                  <a:srgbClr val="FF3300"/>
                </a:solidFill>
                <a:sym typeface="Symbol" pitchFamily="18" charset="2"/>
              </a:rPr>
              <a:t></a:t>
            </a:r>
            <a:r>
              <a:rPr lang="zh-CN" altLang="en-US" sz="2800" b="1" dirty="0">
                <a:solidFill>
                  <a:srgbClr val="FF3300"/>
                </a:solidFill>
              </a:rPr>
              <a:t>和 </a:t>
            </a:r>
            <a:r>
              <a:rPr lang="en-US" altLang="zh-CN" sz="2800" b="1" i="1" dirty="0">
                <a:solidFill>
                  <a:srgbClr val="FF3300"/>
                </a:solidFill>
              </a:rPr>
              <a:t>f</a:t>
            </a:r>
            <a:r>
              <a:rPr lang="en-US" altLang="zh-CN" sz="2800" b="1" dirty="0">
                <a:solidFill>
                  <a:srgbClr val="FF3300"/>
                </a:solidFill>
              </a:rPr>
              <a:t>(</a:t>
            </a:r>
            <a:r>
              <a:rPr lang="en-US" altLang="zh-CN" sz="2800" b="1" i="1" dirty="0">
                <a:solidFill>
                  <a:srgbClr val="FF3300"/>
                </a:solidFill>
                <a:sym typeface="Symbol" pitchFamily="18" charset="2"/>
              </a:rPr>
              <a:t></a:t>
            </a:r>
            <a:r>
              <a:rPr lang="en-US" altLang="zh-CN" sz="2800" b="1" dirty="0">
                <a:solidFill>
                  <a:srgbClr val="FF3300"/>
                </a:solidFill>
              </a:rPr>
              <a:t>), </a:t>
            </a:r>
            <a:r>
              <a:rPr lang="en-US" altLang="zh-CN" sz="2800" b="1" i="1" dirty="0">
                <a:solidFill>
                  <a:srgbClr val="FF3300"/>
                </a:solidFill>
              </a:rPr>
              <a:t>g</a:t>
            </a:r>
            <a:r>
              <a:rPr lang="en-US" altLang="zh-CN" sz="2800" b="1" dirty="0">
                <a:solidFill>
                  <a:srgbClr val="FF3300"/>
                </a:solidFill>
              </a:rPr>
              <a:t>(</a:t>
            </a:r>
            <a:r>
              <a:rPr lang="en-US" altLang="zh-CN" sz="2800" b="1" i="1" dirty="0">
                <a:solidFill>
                  <a:srgbClr val="FF3300"/>
                </a:solidFill>
                <a:sym typeface="Symbol" pitchFamily="18" charset="2"/>
              </a:rPr>
              <a:t></a:t>
            </a:r>
            <a:r>
              <a:rPr lang="en-US" altLang="zh-CN" sz="2800" b="1" dirty="0">
                <a:solidFill>
                  <a:srgbClr val="FF3300"/>
                </a:solidFill>
              </a:rPr>
              <a:t>)</a:t>
            </a:r>
            <a:r>
              <a:rPr lang="zh-CN" altLang="en-US" sz="2800" b="1" dirty="0">
                <a:solidFill>
                  <a:srgbClr val="FF3300"/>
                </a:solidFill>
              </a:rPr>
              <a:t>的确定</a:t>
            </a:r>
          </a:p>
        </p:txBody>
      </p:sp>
      <p:graphicFrame>
        <p:nvGraphicFramePr>
          <p:cNvPr id="9231" name="Object 15"/>
          <p:cNvGraphicFramePr>
            <a:graphicFrameLocks noChangeAspect="1"/>
          </p:cNvGraphicFramePr>
          <p:nvPr/>
        </p:nvGraphicFramePr>
        <p:xfrm>
          <a:off x="7848600" y="457200"/>
          <a:ext cx="762000" cy="677863"/>
        </p:xfrm>
        <a:graphic>
          <a:graphicData uri="http://schemas.openxmlformats.org/presentationml/2006/ole">
            <mc:AlternateContent xmlns:mc="http://schemas.openxmlformats.org/markup-compatibility/2006">
              <mc:Choice xmlns:v="urn:schemas-microsoft-com:vml" Requires="v">
                <p:oleObj spid="_x0000_s3247" name="Clip" r:id="rId3" imgW="761744" imgH="677808" progId="MS_ClipArt_Gallery.2">
                  <p:embed/>
                </p:oleObj>
              </mc:Choice>
              <mc:Fallback>
                <p:oleObj name="Clip" r:id="rId3" imgW="761744" imgH="67780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57200"/>
                        <a:ext cx="7620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44"/>
          <p:cNvGrpSpPr>
            <a:grpSpLocks/>
          </p:cNvGrpSpPr>
          <p:nvPr/>
        </p:nvGrpSpPr>
        <p:grpSpPr bwMode="auto">
          <a:xfrm>
            <a:off x="6804248" y="1340768"/>
            <a:ext cx="2088232" cy="1607180"/>
            <a:chOff x="1701" y="2450"/>
            <a:chExt cx="2313" cy="1797"/>
          </a:xfrm>
        </p:grpSpPr>
        <p:grpSp>
          <p:nvGrpSpPr>
            <p:cNvPr id="12" name="Group 43"/>
            <p:cNvGrpSpPr>
              <a:grpSpLocks/>
            </p:cNvGrpSpPr>
            <p:nvPr/>
          </p:nvGrpSpPr>
          <p:grpSpPr bwMode="auto">
            <a:xfrm>
              <a:off x="1701" y="2450"/>
              <a:ext cx="2313" cy="1797"/>
              <a:chOff x="1701" y="2523"/>
              <a:chExt cx="2313" cy="1797"/>
            </a:xfrm>
          </p:grpSpPr>
          <p:graphicFrame>
            <p:nvGraphicFramePr>
              <p:cNvPr id="14" name="Object 30"/>
              <p:cNvGraphicFramePr>
                <a:graphicFrameLocks noChangeAspect="1"/>
              </p:cNvGraphicFramePr>
              <p:nvPr/>
            </p:nvGraphicFramePr>
            <p:xfrm>
              <a:off x="3016" y="3294"/>
              <a:ext cx="251" cy="194"/>
            </p:xfrm>
            <a:graphic>
              <a:graphicData uri="http://schemas.openxmlformats.org/presentationml/2006/ole">
                <mc:AlternateContent xmlns:mc="http://schemas.openxmlformats.org/markup-compatibility/2006">
                  <mc:Choice xmlns:v="urn:schemas-microsoft-com:vml" Requires="v">
                    <p:oleObj spid="_x0000_s3248" name="公式" r:id="rId5" imgW="279360" imgH="215640" progId="Equation.3">
                      <p:embed/>
                    </p:oleObj>
                  </mc:Choice>
                  <mc:Fallback>
                    <p:oleObj name="公式" r:id="rId5" imgW="2793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294"/>
                            <a:ext cx="25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6"/>
              <p:cNvSpPr>
                <a:spLocks noChangeShapeType="1"/>
              </p:cNvSpPr>
              <p:nvPr/>
            </p:nvSpPr>
            <p:spPr bwMode="auto">
              <a:xfrm>
                <a:off x="1701" y="3566"/>
                <a:ext cx="23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7"/>
              <p:cNvSpPr>
                <a:spLocks noChangeShapeType="1"/>
              </p:cNvSpPr>
              <p:nvPr/>
            </p:nvSpPr>
            <p:spPr bwMode="auto">
              <a:xfrm flipV="1">
                <a:off x="2109" y="2568"/>
                <a:ext cx="0" cy="17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28"/>
              <p:cNvSpPr txBox="1">
                <a:spLocks noChangeArrowheads="1"/>
              </p:cNvSpPr>
              <p:nvPr/>
            </p:nvSpPr>
            <p:spPr bwMode="auto">
              <a:xfrm>
                <a:off x="1882" y="3521"/>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０</a:t>
                </a:r>
              </a:p>
            </p:txBody>
          </p:sp>
          <p:sp>
            <p:nvSpPr>
              <p:cNvPr id="18" name="Freeform 38"/>
              <p:cNvSpPr>
                <a:spLocks/>
              </p:cNvSpPr>
              <p:nvPr/>
            </p:nvSpPr>
            <p:spPr bwMode="auto">
              <a:xfrm>
                <a:off x="2109" y="3022"/>
                <a:ext cx="998" cy="907"/>
              </a:xfrm>
              <a:custGeom>
                <a:avLst/>
                <a:gdLst>
                  <a:gd name="T0" fmla="*/ 0 w 1134"/>
                  <a:gd name="T1" fmla="*/ 0 h 1224"/>
                  <a:gd name="T2" fmla="*/ 544 w 1134"/>
                  <a:gd name="T3" fmla="*/ 453 h 1224"/>
                  <a:gd name="T4" fmla="*/ 726 w 1134"/>
                  <a:gd name="T5" fmla="*/ 589 h 1224"/>
                  <a:gd name="T6" fmla="*/ 1134 w 1134"/>
                  <a:gd name="T7" fmla="*/ 1224 h 1224"/>
                </a:gdLst>
                <a:ahLst/>
                <a:cxnLst>
                  <a:cxn ang="0">
                    <a:pos x="T0" y="T1"/>
                  </a:cxn>
                  <a:cxn ang="0">
                    <a:pos x="T2" y="T3"/>
                  </a:cxn>
                  <a:cxn ang="0">
                    <a:pos x="T4" y="T5"/>
                  </a:cxn>
                  <a:cxn ang="0">
                    <a:pos x="T6" y="T7"/>
                  </a:cxn>
                </a:cxnLst>
                <a:rect l="0" t="0" r="r" b="b"/>
                <a:pathLst>
                  <a:path w="1134" h="1224">
                    <a:moveTo>
                      <a:pt x="0" y="0"/>
                    </a:moveTo>
                    <a:cubicBezTo>
                      <a:pt x="211" y="177"/>
                      <a:pt x="423" y="355"/>
                      <a:pt x="544" y="453"/>
                    </a:cubicBezTo>
                    <a:cubicBezTo>
                      <a:pt x="665" y="551"/>
                      <a:pt x="628" y="461"/>
                      <a:pt x="726" y="589"/>
                    </a:cubicBezTo>
                    <a:cubicBezTo>
                      <a:pt x="824" y="717"/>
                      <a:pt x="979" y="970"/>
                      <a:pt x="1134" y="12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39"/>
              <p:cNvGraphicFramePr>
                <a:graphicFrameLocks noChangeAspect="1"/>
              </p:cNvGraphicFramePr>
              <p:nvPr/>
            </p:nvGraphicFramePr>
            <p:xfrm>
              <a:off x="2154" y="2523"/>
              <a:ext cx="499" cy="319"/>
            </p:xfrm>
            <a:graphic>
              <a:graphicData uri="http://schemas.openxmlformats.org/presentationml/2006/ole">
                <mc:AlternateContent xmlns:mc="http://schemas.openxmlformats.org/markup-compatibility/2006">
                  <mc:Choice xmlns:v="urn:schemas-microsoft-com:vml" Requires="v">
                    <p:oleObj spid="_x0000_s3249" name="公式" r:id="rId7" imgW="317160" imgH="203040" progId="Equation.3">
                      <p:embed/>
                    </p:oleObj>
                  </mc:Choice>
                  <mc:Fallback>
                    <p:oleObj name="公式" r:id="rId7" imgW="3171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 y="2523"/>
                            <a:ext cx="49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1"/>
              <p:cNvGraphicFramePr>
                <a:graphicFrameLocks noChangeAspect="1"/>
              </p:cNvGraphicFramePr>
              <p:nvPr/>
            </p:nvGraphicFramePr>
            <p:xfrm>
              <a:off x="3833" y="3657"/>
              <a:ext cx="164" cy="228"/>
            </p:xfrm>
            <a:graphic>
              <a:graphicData uri="http://schemas.openxmlformats.org/presentationml/2006/ole">
                <mc:AlternateContent xmlns:mc="http://schemas.openxmlformats.org/markup-compatibility/2006">
                  <mc:Choice xmlns:v="urn:schemas-microsoft-com:vml" Requires="v">
                    <p:oleObj spid="_x0000_s3250"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3657"/>
                            <a:ext cx="16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Line 42"/>
            <p:cNvSpPr>
              <a:spLocks noChangeShapeType="1"/>
            </p:cNvSpPr>
            <p:nvPr/>
          </p:nvSpPr>
          <p:spPr bwMode="auto">
            <a:xfrm>
              <a:off x="3107" y="3503"/>
              <a:ext cx="0" cy="363"/>
            </a:xfrm>
            <a:prstGeom prst="line">
              <a:avLst/>
            </a:prstGeom>
            <a:noFill/>
            <a:ln w="952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76100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0" end="0"/>
                                            </p:txEl>
                                          </p:spTgt>
                                        </p:tgtEl>
                                        <p:attrNameLst>
                                          <p:attrName>style.visibility</p:attrName>
                                        </p:attrNameLst>
                                      </p:cBhvr>
                                      <p:to>
                                        <p:strVal val="visible"/>
                                      </p:to>
                                    </p:set>
                                    <p:animEffect transition="in" filter="wipe(left)">
                                      <p:cBhvr>
                                        <p:cTn id="12" dur="500"/>
                                        <p:tgtEl>
                                          <p:spTgt spid="92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1" end="1"/>
                                            </p:txEl>
                                          </p:spTgt>
                                        </p:tgtEl>
                                        <p:attrNameLst>
                                          <p:attrName>style.visibility</p:attrName>
                                        </p:attrNameLst>
                                      </p:cBhvr>
                                      <p:to>
                                        <p:strVal val="visible"/>
                                      </p:to>
                                    </p:set>
                                    <p:animEffect transition="in" filter="wipe(left)">
                                      <p:cBhvr>
                                        <p:cTn id="17" dur="500"/>
                                        <p:tgtEl>
                                          <p:spTgt spid="92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1">
                                            <p:txEl>
                                              <p:pRg st="2" end="2"/>
                                            </p:txEl>
                                          </p:spTgt>
                                        </p:tgtEl>
                                        <p:attrNameLst>
                                          <p:attrName>style.visibility</p:attrName>
                                        </p:attrNameLst>
                                      </p:cBhvr>
                                      <p:to>
                                        <p:strVal val="visible"/>
                                      </p:to>
                                    </p:set>
                                    <p:animEffect transition="in" filter="wipe(left)">
                                      <p:cBhvr>
                                        <p:cTn id="22" dur="500"/>
                                        <p:tgtEl>
                                          <p:spTgt spid="92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1">
                                            <p:txEl>
                                              <p:pRg st="3" end="3"/>
                                            </p:txEl>
                                          </p:spTgt>
                                        </p:tgtEl>
                                        <p:attrNameLst>
                                          <p:attrName>style.visibility</p:attrName>
                                        </p:attrNameLst>
                                      </p:cBhvr>
                                      <p:to>
                                        <p:strVal val="visible"/>
                                      </p:to>
                                    </p:set>
                                    <p:animEffect transition="in" filter="wipe(left)">
                                      <p:cBhvr>
                                        <p:cTn id="27" dur="500"/>
                                        <p:tgtEl>
                                          <p:spTgt spid="92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1">
                                            <p:txEl>
                                              <p:pRg st="4" end="4"/>
                                            </p:txEl>
                                          </p:spTgt>
                                        </p:tgtEl>
                                        <p:attrNameLst>
                                          <p:attrName>style.visibility</p:attrName>
                                        </p:attrNameLst>
                                      </p:cBhvr>
                                      <p:to>
                                        <p:strVal val="visible"/>
                                      </p:to>
                                    </p:set>
                                    <p:animEffect transition="in" filter="wipe(left)">
                                      <p:cBhvr>
                                        <p:cTn id="32" dur="500"/>
                                        <p:tgtEl>
                                          <p:spTgt spid="92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1+#ppt_w/2"/>
                                          </p:val>
                                        </p:tav>
                                        <p:tav tm="100000">
                                          <p:val>
                                            <p:strVal val="#ppt_x"/>
                                          </p:val>
                                        </p:tav>
                                      </p:tavLst>
                                    </p:anim>
                                    <p:anim calcmode="lin" valueType="num">
                                      <p:cBhvr additive="base">
                                        <p:cTn id="3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26"/>
                                        </p:tgtEl>
                                        <p:attrNameLst>
                                          <p:attrName>style.visibility</p:attrName>
                                        </p:attrNameLst>
                                      </p:cBhvr>
                                      <p:to>
                                        <p:strVal val="visible"/>
                                      </p:to>
                                    </p:set>
                                    <p:animEffect transition="in" filter="wipe(left)">
                                      <p:cBhvr>
                                        <p:cTn id="47" dur="500"/>
                                        <p:tgtEl>
                                          <p:spTgt spid="92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29"/>
                                        </p:tgtEl>
                                        <p:attrNameLst>
                                          <p:attrName>style.visibility</p:attrName>
                                        </p:attrNameLst>
                                      </p:cBhvr>
                                      <p:to>
                                        <p:strVal val="visible"/>
                                      </p:to>
                                    </p:set>
                                    <p:animEffect transition="in" filter="wipe(left)">
                                      <p:cBhvr>
                                        <p:cTn id="52" dur="500"/>
                                        <p:tgtEl>
                                          <p:spTgt spid="9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27"/>
                                        </p:tgtEl>
                                        <p:attrNameLst>
                                          <p:attrName>style.visibility</p:attrName>
                                        </p:attrNameLst>
                                      </p:cBhvr>
                                      <p:to>
                                        <p:strVal val="visible"/>
                                      </p:to>
                                    </p:set>
                                    <p:animEffect transition="in" filter="wipe(left)">
                                      <p:cBhvr>
                                        <p:cTn id="57" dur="500"/>
                                        <p:tgtEl>
                                          <p:spTgt spid="92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228"/>
                                        </p:tgtEl>
                                        <p:attrNameLst>
                                          <p:attrName>style.visibility</p:attrName>
                                        </p:attrNameLst>
                                      </p:cBhvr>
                                      <p:to>
                                        <p:strVal val="visible"/>
                                      </p:to>
                                    </p:set>
                                    <p:animEffect transition="in" filter="wipe(left)">
                                      <p:cBhvr>
                                        <p:cTn id="62"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build="p" autoUpdateAnimBg="0"/>
      <p:bldP spid="9225" grpId="0" animBg="1" autoUpdateAnimBg="0"/>
      <p:bldP spid="9226" grpId="0" autoUpdateAnimBg="0"/>
      <p:bldP spid="9227" grpId="0" animBg="1" autoUpdateAnimBg="0"/>
      <p:bldP spid="9228" grpId="0" autoUpdateAnimBg="0"/>
      <p:bldP spid="92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a:t>
            </a:fld>
            <a:endParaRPr lang="en-US" altLang="zh-CN"/>
          </a:p>
        </p:txBody>
      </p:sp>
      <p:pic>
        <p:nvPicPr>
          <p:cNvPr id="2051" name="Picture 3" descr="C:\Users\DELL\AppData\Roaming\Tencent\Users\124558160\QQ\WinTemp\RichOle\RF)JJOP%%3IZSR}(XHR7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8640"/>
            <a:ext cx="63627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01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归纳</a:t>
            </a:r>
            <a:endParaRPr lang="zh-CN" altLang="en-US" dirty="0"/>
          </a:p>
        </p:txBody>
      </p:sp>
      <p:sp>
        <p:nvSpPr>
          <p:cNvPr id="3" name="内容占位符 2"/>
          <p:cNvSpPr>
            <a:spLocks noGrp="1"/>
          </p:cNvSpPr>
          <p:nvPr>
            <p:ph idx="1"/>
          </p:nvPr>
        </p:nvSpPr>
        <p:spPr>
          <a:xfrm>
            <a:off x="755576" y="2017713"/>
            <a:ext cx="8199512" cy="4114800"/>
          </a:xfrm>
        </p:spPr>
        <p:txBody>
          <a:bodyPr/>
          <a:lstStyle/>
          <a:p>
            <a:r>
              <a:rPr lang="zh-CN" altLang="zh-CN" sz="2400" dirty="0"/>
              <a:t>就人类总的认识秩序而言，总是先认识某些特殊现象，然后过渡到对一般现象的认识，</a:t>
            </a:r>
            <a:r>
              <a:rPr lang="zh-CN" altLang="zh-CN" sz="2400" b="1" dirty="0">
                <a:solidFill>
                  <a:srgbClr val="FF0000"/>
                </a:solidFill>
              </a:rPr>
              <a:t>归纳就是从特殊的具体的认识推进到一般的抽象的认识的一种思维方式</a:t>
            </a:r>
            <a:r>
              <a:rPr lang="zh-CN" altLang="zh-CN" sz="2400" dirty="0"/>
              <a:t>，它是科学发现的一种常用的有效的思维方式。</a:t>
            </a:r>
            <a:endParaRPr lang="en-US" altLang="zh-CN" sz="2400" dirty="0"/>
          </a:p>
          <a:p>
            <a:r>
              <a:rPr lang="zh-CN" altLang="zh-CN" sz="2400" dirty="0"/>
              <a:t>归纳的前提是存在单个的事实或特殊的情况，所以归纳是立足于观察、经验或实验的基础上的。另外，归纳是依据若干已知的不完全的现象推断尚属未知的现象，因此结论具有猜测的性质，然而它却超越了前提包含的内容。</a:t>
            </a:r>
            <a:endParaRPr lang="en-US" altLang="zh-CN" sz="2400" dirty="0"/>
          </a:p>
          <a:p>
            <a:endParaRPr lang="en-US" altLang="zh-CN" sz="2400" dirty="0"/>
          </a:p>
          <a:p>
            <a:r>
              <a:rPr lang="zh-CN" altLang="zh-CN" sz="2400" dirty="0"/>
              <a:t>开普勒第三定律的发现，可视为归纳法的典型例子。</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30</a:t>
            </a:fld>
            <a:endParaRPr lang="en-US" altLang="zh-CN"/>
          </a:p>
        </p:txBody>
      </p:sp>
    </p:spTree>
    <p:extLst>
      <p:ext uri="{BB962C8B-B14F-4D97-AF65-F5344CB8AC3E}">
        <p14:creationId xmlns:p14="http://schemas.microsoft.com/office/powerpoint/2010/main" val="228648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演绎</a:t>
            </a:r>
            <a:endParaRPr lang="zh-CN" altLang="en-US" dirty="0"/>
          </a:p>
        </p:txBody>
      </p:sp>
      <p:sp>
        <p:nvSpPr>
          <p:cNvPr id="3" name="内容占位符 2"/>
          <p:cNvSpPr>
            <a:spLocks noGrp="1"/>
          </p:cNvSpPr>
          <p:nvPr>
            <p:ph idx="1"/>
          </p:nvPr>
        </p:nvSpPr>
        <p:spPr>
          <a:xfrm>
            <a:off x="827584" y="2017713"/>
            <a:ext cx="8127504" cy="4114800"/>
          </a:xfrm>
        </p:spPr>
        <p:txBody>
          <a:bodyPr/>
          <a:lstStyle/>
          <a:p>
            <a:pPr>
              <a:lnSpc>
                <a:spcPct val="150000"/>
              </a:lnSpc>
            </a:pPr>
            <a:r>
              <a:rPr lang="zh-CN" altLang="zh-CN" sz="2400" b="1" dirty="0">
                <a:solidFill>
                  <a:srgbClr val="FF0000"/>
                </a:solidFill>
              </a:rPr>
              <a:t>演绎推理是由一般性的命题推出特殊命题的推理方法</a:t>
            </a:r>
            <a:r>
              <a:rPr lang="zh-CN" altLang="zh-CN" sz="2400" dirty="0"/>
              <a:t>。演绎推理的作用在于把特殊情况明晰化，把蕴涵的性质揭露出来，有助于科学的理论化和体系化。</a:t>
            </a:r>
          </a:p>
          <a:p>
            <a:pPr>
              <a:lnSpc>
                <a:spcPct val="150000"/>
              </a:lnSpc>
            </a:pPr>
            <a:r>
              <a:rPr lang="zh-CN" altLang="zh-CN" sz="2400" dirty="0"/>
              <a:t>牛顿以微积分为工具，在开普勒三定律和牛顿力学第二定律的基础上，演绎出万有引力定律，这一定律成功地定量地解释了许多自然现象，也为其后一系列的观测和实验数据所证实。</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31</a:t>
            </a:fld>
            <a:endParaRPr lang="en-US" altLang="zh-CN"/>
          </a:p>
        </p:txBody>
      </p:sp>
    </p:spTree>
    <p:extLst>
      <p:ext uri="{BB962C8B-B14F-4D97-AF65-F5344CB8AC3E}">
        <p14:creationId xmlns:p14="http://schemas.microsoft.com/office/powerpoint/2010/main" val="143250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zh-CN" dirty="0"/>
              <a:t>类比</a:t>
            </a:r>
            <a:endParaRPr lang="zh-CN" altLang="en-US" dirty="0"/>
          </a:p>
        </p:txBody>
      </p:sp>
      <p:sp>
        <p:nvSpPr>
          <p:cNvPr id="3" name="内容占位符 2"/>
          <p:cNvSpPr>
            <a:spLocks noGrp="1"/>
          </p:cNvSpPr>
          <p:nvPr>
            <p:ph idx="1"/>
          </p:nvPr>
        </p:nvSpPr>
        <p:spPr>
          <a:xfrm>
            <a:off x="467544" y="2017713"/>
            <a:ext cx="8487544" cy="4114800"/>
          </a:xfrm>
        </p:spPr>
        <p:txBody>
          <a:bodyPr/>
          <a:lstStyle/>
          <a:p>
            <a:r>
              <a:rPr lang="zh-CN" altLang="zh-CN" b="1" dirty="0">
                <a:solidFill>
                  <a:srgbClr val="FF0000"/>
                </a:solidFill>
              </a:rPr>
              <a:t>类比是在两类不同的事物之间进行对比，找出若干相同或相似点之后，推测在其他方面也可能存在相同或相似之处的一种思维方式。</a:t>
            </a:r>
            <a:endParaRPr lang="en-US" altLang="zh-CN" b="1" dirty="0">
              <a:solidFill>
                <a:srgbClr val="FF0000"/>
              </a:solidFill>
            </a:endParaRPr>
          </a:p>
          <a:p>
            <a:r>
              <a:rPr lang="zh-CN" altLang="zh-CN" dirty="0"/>
              <a:t>类比是从人们已经掌握了的事物的属性，来推测正在研究中的事物的属性，所以类比的结果是猜测性的，不一定可靠，但它却具有发现的功能，是创造性思维的重要方法。</a:t>
            </a:r>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32</a:t>
            </a:fld>
            <a:endParaRPr lang="en-US" altLang="zh-CN"/>
          </a:p>
        </p:txBody>
      </p:sp>
    </p:spTree>
    <p:extLst>
      <p:ext uri="{BB962C8B-B14F-4D97-AF65-F5344CB8AC3E}">
        <p14:creationId xmlns:p14="http://schemas.microsoft.com/office/powerpoint/2010/main" val="293946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568" y="1772816"/>
                <a:ext cx="8271520" cy="4359697"/>
              </a:xfrm>
            </p:spPr>
            <p:txBody>
              <a:bodyPr/>
              <a:lstStyle/>
              <a:p>
                <a:r>
                  <a:rPr lang="zh-CN" altLang="en-US" sz="2400" dirty="0"/>
                  <a:t>类比的前提是不同的系统，所呈现的动态规律是一致的。</a:t>
                </a:r>
                <a:endParaRPr lang="en-US" altLang="zh-CN" sz="2400" dirty="0"/>
              </a:p>
              <a:p>
                <a:r>
                  <a:rPr lang="zh-CN" altLang="zh-CN" sz="2400" dirty="0"/>
                  <a:t>在机械系统中，由一个质量为</a:t>
                </a:r>
                <a:r>
                  <a:rPr lang="en-US" altLang="zh-CN" sz="2400" dirty="0"/>
                  <a:t>m </a:t>
                </a:r>
                <a:r>
                  <a:rPr lang="zh-CN" altLang="zh-CN" sz="2400" dirty="0"/>
                  <a:t>的重块、一个阻尼系数为</a:t>
                </a:r>
                <a:r>
                  <a:rPr lang="en-US" altLang="zh-CN" sz="2400" dirty="0"/>
                  <a:t>   </a:t>
                </a:r>
                <a14:m>
                  <m:oMath xmlns:m="http://schemas.openxmlformats.org/officeDocument/2006/math">
                    <m:r>
                      <a:rPr lang="zh-CN" altLang="en-US" sz="2400" i="1" smtClean="0">
                        <a:latin typeface="Cambria Math"/>
                      </a:rPr>
                      <m:t>𝛽</m:t>
                    </m:r>
                  </m:oMath>
                </a14:m>
                <a:r>
                  <a:rPr lang="zh-CN" altLang="zh-CN" sz="2400" dirty="0"/>
                  <a:t>的阻尼器和一个刚度为</a:t>
                </a:r>
                <a:r>
                  <a:rPr lang="en-US" altLang="zh-CN" sz="2400" dirty="0"/>
                  <a:t>k</a:t>
                </a:r>
                <a:r>
                  <a:rPr lang="zh-CN" altLang="zh-CN" sz="2400" dirty="0"/>
                  <a:t>的弹簧组成的机械系统，在外力</a:t>
                </a:r>
                <a:r>
                  <a:rPr lang="en-US" altLang="zh-CN" sz="2400" dirty="0"/>
                  <a:t>F </a:t>
                </a:r>
                <a:r>
                  <a:rPr lang="zh-CN" altLang="zh-CN" sz="2400" dirty="0"/>
                  <a:t>的作用下，根据牛顿定律可得出这个系统重块的力平衡方程式：</a:t>
                </a:r>
              </a:p>
              <a:p>
                <a:pPr marL="0" indent="0">
                  <a:buNone/>
                </a:pPr>
                <a:r>
                  <a:rPr lang="en-US" altLang="zh-CN" sz="2400" dirty="0"/>
                  <a:t> </a:t>
                </a:r>
              </a:p>
              <a:p>
                <a:r>
                  <a:rPr lang="zh-CN" altLang="zh-CN" sz="2400" dirty="0"/>
                  <a:t>在电路模型中，一个由电感</a:t>
                </a:r>
                <a:r>
                  <a:rPr lang="en-US" altLang="zh-CN" sz="2400" dirty="0"/>
                  <a:t>L</a:t>
                </a:r>
                <a:r>
                  <a:rPr lang="zh-CN" altLang="zh-CN" sz="2400" dirty="0"/>
                  <a:t>、电容</a:t>
                </a:r>
                <a:r>
                  <a:rPr lang="en-US" altLang="zh-CN" sz="2400" dirty="0"/>
                  <a:t>C</a:t>
                </a:r>
                <a:r>
                  <a:rPr lang="zh-CN" altLang="zh-CN" sz="2400" dirty="0"/>
                  <a:t>和电阻</a:t>
                </a:r>
                <a:r>
                  <a:rPr lang="en-US" altLang="zh-CN" sz="2400" dirty="0"/>
                  <a:t>R</a:t>
                </a:r>
                <a:r>
                  <a:rPr lang="zh-CN" altLang="zh-CN" sz="2400" dirty="0"/>
                  <a:t>组成的电路，输入电压为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i="1">
                            <a:latin typeface="Cambria Math"/>
                          </a:rPr>
                          <m:t>1</m:t>
                        </m:r>
                      </m:sub>
                    </m:sSub>
                  </m:oMath>
                </a14:m>
                <a:r>
                  <a:rPr lang="zh-CN" altLang="zh-CN" sz="2400" dirty="0"/>
                  <a:t>时，取电容上的电压</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a:rPr>
                          <m:t>𝑢</m:t>
                        </m:r>
                      </m:e>
                      <m:sub>
                        <m:r>
                          <a:rPr lang="en-US" altLang="zh-CN" sz="2400" b="0" i="1" smtClean="0">
                            <a:latin typeface="Cambria Math"/>
                          </a:rPr>
                          <m:t>𝑐</m:t>
                        </m:r>
                      </m:sub>
                    </m:sSub>
                  </m:oMath>
                </a14:m>
                <a:r>
                  <a:rPr lang="zh-CN" altLang="zh-CN" sz="2400" dirty="0"/>
                  <a:t>为输出，则输入电压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b="0" i="1" smtClean="0">
                            <a:latin typeface="Cambria Math"/>
                          </a:rPr>
                          <m:t>1</m:t>
                        </m:r>
                      </m:sub>
                    </m:sSub>
                  </m:oMath>
                </a14:m>
                <a:r>
                  <a:rPr lang="zh-CN" altLang="zh-CN" sz="2400" dirty="0"/>
                  <a:t>与输出电压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𝑢</m:t>
                        </m:r>
                      </m:e>
                      <m:sub>
                        <m:r>
                          <a:rPr lang="en-US" altLang="zh-CN" sz="2400" i="1">
                            <a:latin typeface="Cambria Math"/>
                          </a:rPr>
                          <m:t>𝑐</m:t>
                        </m:r>
                      </m:sub>
                    </m:sSub>
                  </m:oMath>
                </a14:m>
                <a:r>
                  <a:rPr lang="zh-CN" altLang="zh-CN" sz="2400" dirty="0"/>
                  <a:t>的关系，</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568" y="1772816"/>
                <a:ext cx="8271520" cy="4359697"/>
              </a:xfrm>
              <a:blipFill rotWithShape="1">
                <a:blip r:embed="rId2"/>
                <a:stretch>
                  <a:fillRect l="-74" t="-1399" r="-22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33</a:t>
            </a:fld>
            <a:endParaRPr lang="en-US" altLang="zh-CN"/>
          </a:p>
        </p:txBody>
      </p:sp>
      <p:pic>
        <p:nvPicPr>
          <p:cNvPr id="7169" name="Picture 1" descr="C:\Users\DELL\AppData\Roaming\Tencent\Users\124558160\QQ\WinTemp\RichOle\T1FD]8}615~4H~0[V9TP4$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330" y="3388221"/>
            <a:ext cx="29527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DELL\AppData\Roaming\Tencent\Users\124558160\QQ\WinTemp\RichOle\G5N7`68XKQSV`P5RSTJLWP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332437"/>
            <a:ext cx="3619500"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 </a:t>
            </a:r>
            <a:r>
              <a:rPr lang="zh-CN" altLang="zh-CN" dirty="0"/>
              <a:t>移植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844824"/>
                <a:ext cx="8784976" cy="4608512"/>
              </a:xfrm>
            </p:spPr>
            <p:txBody>
              <a:bodyPr/>
              <a:lstStyle/>
              <a:p>
                <a:pPr>
                  <a:lnSpc>
                    <a:spcPct val="150000"/>
                  </a:lnSpc>
                </a:pPr>
                <a:r>
                  <a:rPr lang="zh-CN" altLang="zh-CN" sz="2400" dirty="0"/>
                  <a:t>在科学研究中，往往能够将一个或几个学科领域中的理论和行之有效的研究方法、研究手段移用到其他领域当中去，为解决其他学科领域中存在的疑难问题提供启发和帮助。这是由于自然界各种运动形式之间的相互联系与相互统一，决定了各门自然科学之间的相互影响与相互渗透。</a:t>
                </a:r>
                <a:r>
                  <a:rPr lang="zh-CN" altLang="zh-CN" sz="2400" b="1" dirty="0">
                    <a:solidFill>
                      <a:srgbClr val="FF0000"/>
                    </a:solidFill>
                  </a:rPr>
                  <a:t>移植的特点是把问题的关键与已有的规律和原理联系起来，与既存的事实联系起来，从而构成一个新的模型或深掘其本质的概念与思想。</a:t>
                </a:r>
              </a:p>
              <a:p>
                <a:pPr>
                  <a:lnSpc>
                    <a:spcPct val="150000"/>
                  </a:lnSpc>
                </a:pPr>
                <a:r>
                  <a:rPr lang="en-US" altLang="zh-CN" sz="2400" dirty="0"/>
                  <a:t> </a:t>
                </a:r>
                <a:r>
                  <a:rPr lang="zh-CN" altLang="zh-CN" sz="2400" dirty="0"/>
                  <a:t>计算圆周率</a:t>
                </a:r>
                <a14:m>
                  <m:oMath xmlns:m="http://schemas.openxmlformats.org/officeDocument/2006/math">
                    <m:r>
                      <a:rPr lang="zh-CN" altLang="en-US" sz="2400" i="1" dirty="0" smtClean="0">
                        <a:latin typeface="Cambria Math"/>
                      </a:rPr>
                      <m:t>𝜋</m:t>
                    </m:r>
                  </m:oMath>
                </a14:m>
                <a:r>
                  <a:rPr lang="zh-CN" altLang="zh-CN" sz="2400" dirty="0"/>
                  <a:t>的浦丰投针模型是运用移植法的一个例子。</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844824"/>
                <a:ext cx="8784976" cy="4608512"/>
              </a:xfrm>
              <a:blipFill>
                <a:blip r:embed="rId2"/>
                <a:stretch>
                  <a:fillRect l="-139" r="-11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34</a:t>
            </a:fld>
            <a:endParaRPr lang="en-US" altLang="zh-CN"/>
          </a:p>
        </p:txBody>
      </p:sp>
    </p:spTree>
    <p:extLst>
      <p:ext uri="{BB962C8B-B14F-4D97-AF65-F5344CB8AC3E}">
        <p14:creationId xmlns:p14="http://schemas.microsoft.com/office/powerpoint/2010/main" val="201446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图解建模法</a:t>
            </a:r>
          </a:p>
        </p:txBody>
      </p:sp>
      <p:sp>
        <p:nvSpPr>
          <p:cNvPr id="3" name="内容占位符 2"/>
          <p:cNvSpPr>
            <a:spLocks noGrp="1"/>
          </p:cNvSpPr>
          <p:nvPr>
            <p:ph idx="1"/>
          </p:nvPr>
        </p:nvSpPr>
        <p:spPr>
          <a:xfrm>
            <a:off x="683568" y="2017713"/>
            <a:ext cx="8271520" cy="4114800"/>
          </a:xfrm>
        </p:spPr>
        <p:txBody>
          <a:bodyPr/>
          <a:lstStyle/>
          <a:p>
            <a:pPr>
              <a:lnSpc>
                <a:spcPct val="150000"/>
              </a:lnSpc>
            </a:pPr>
            <a:r>
              <a:rPr lang="zh-CN" altLang="zh-CN" sz="2800" dirty="0"/>
              <a:t>图解建模法是一种采用点和线组成的用以描述系统的图形或称图的建模方法。图模型属于结构模型，可以用于描述自然界和人类社会中的大量事物和事物之间的关系。在建模中采用图论作为工具。按图的性质进行分析为研究各种系统特别是复杂系统提供了一种有效的方法。</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35</a:t>
            </a:fld>
            <a:endParaRPr lang="en-US" altLang="zh-CN"/>
          </a:p>
        </p:txBody>
      </p:sp>
    </p:spTree>
    <p:extLst>
      <p:ext uri="{BB962C8B-B14F-4D97-AF65-F5344CB8AC3E}">
        <p14:creationId xmlns:p14="http://schemas.microsoft.com/office/powerpoint/2010/main" val="324603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图的概念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988840"/>
                <a:ext cx="8703568" cy="4608512"/>
              </a:xfrm>
            </p:spPr>
            <p:txBody>
              <a:bodyPr/>
              <a:lstStyle/>
              <a:p>
                <a:pPr>
                  <a:lnSpc>
                    <a:spcPct val="120000"/>
                  </a:lnSpc>
                </a:pPr>
                <a:r>
                  <a:rPr lang="zh-CN" altLang="zh-CN" sz="2400" dirty="0"/>
                  <a:t>称</a:t>
                </a:r>
                <a:r>
                  <a:rPr lang="en-US" altLang="zh-CN" sz="2400" dirty="0"/>
                  <a:t>G=(V,E)</a:t>
                </a:r>
                <a:r>
                  <a:rPr lang="zh-CN" altLang="zh-CN" sz="2400" dirty="0"/>
                  <a:t>是一个图，如果：（</a:t>
                </a:r>
                <a:r>
                  <a:rPr lang="en-US" altLang="zh-CN" sz="2400" dirty="0"/>
                  <a:t>1</a:t>
                </a:r>
                <a:r>
                  <a:rPr lang="zh-CN" altLang="zh-CN" sz="2400" dirty="0"/>
                  <a:t>）</a:t>
                </a:r>
                <a:r>
                  <a:rPr lang="en-US" altLang="zh-CN" sz="2400" dirty="0"/>
                  <a:t>V</a:t>
                </a:r>
                <a:r>
                  <a:rPr lang="zh-CN" altLang="zh-CN" sz="2400" dirty="0"/>
                  <a:t>是一个非空的有限集合，（</a:t>
                </a:r>
                <a:r>
                  <a:rPr lang="en-US" altLang="zh-CN" sz="2400" dirty="0"/>
                  <a:t>2</a:t>
                </a:r>
                <a:r>
                  <a:rPr lang="zh-CN" altLang="zh-CN" sz="2400" dirty="0"/>
                  <a:t>）</a:t>
                </a:r>
                <a:r>
                  <a:rPr lang="en-US" altLang="zh-CN" sz="2400" dirty="0"/>
                  <a:t>E</a:t>
                </a:r>
                <a:r>
                  <a:rPr lang="zh-CN" altLang="zh-CN" sz="2400" dirty="0"/>
                  <a:t>是</a:t>
                </a:r>
                <a:r>
                  <a:rPr lang="en-US" altLang="zh-CN" sz="2400" dirty="0"/>
                  <a:t>V</a:t>
                </a:r>
                <a:r>
                  <a:rPr lang="zh-CN" altLang="zh-CN" sz="2400" dirty="0"/>
                  <a:t>中元素的</a:t>
                </a:r>
                <a:r>
                  <a:rPr lang="zh-CN" altLang="zh-CN" sz="2400" b="1" dirty="0">
                    <a:solidFill>
                      <a:srgbClr val="FF0000"/>
                    </a:solidFill>
                  </a:rPr>
                  <a:t>无序对</a:t>
                </a:r>
                <a:r>
                  <a:rPr lang="zh-CN" altLang="zh-CN" sz="2400" dirty="0"/>
                  <a:t>组成的有限集合。并把</a:t>
                </a:r>
                <a:r>
                  <a:rPr lang="en-US" altLang="zh-CN" sz="2400" dirty="0"/>
                  <a:t>V</a:t>
                </a:r>
                <a:r>
                  <a:rPr lang="zh-CN" altLang="zh-CN" sz="2400" dirty="0"/>
                  <a:t>的元素叫做图的顶点，</a:t>
                </a:r>
                <a:r>
                  <a:rPr lang="en-US" altLang="zh-CN" sz="2400" dirty="0"/>
                  <a:t>E</a:t>
                </a:r>
                <a:r>
                  <a:rPr lang="zh-CN" altLang="zh-CN" sz="2400" dirty="0"/>
                  <a:t>的元素叫做图的边。</a:t>
                </a:r>
              </a:p>
              <a:p>
                <a:pPr>
                  <a:lnSpc>
                    <a:spcPct val="120000"/>
                  </a:lnSpc>
                </a:pPr>
                <a:r>
                  <a:rPr lang="zh-CN" altLang="zh-CN" sz="2400" dirty="0"/>
                  <a:t>称</a:t>
                </a:r>
                <a:r>
                  <a:rPr lang="en-US" altLang="zh-CN" sz="2400" dirty="0"/>
                  <a:t>G=(V,E)</a:t>
                </a:r>
                <a:r>
                  <a:rPr lang="zh-CN" altLang="zh-CN" sz="2400" dirty="0"/>
                  <a:t>是一个</a:t>
                </a:r>
                <a:r>
                  <a:rPr lang="zh-CN" altLang="zh-CN" sz="2400" b="1" dirty="0">
                    <a:solidFill>
                      <a:srgbClr val="FF0000"/>
                    </a:solidFill>
                  </a:rPr>
                  <a:t>有向图</a:t>
                </a:r>
                <a:r>
                  <a:rPr lang="zh-CN" altLang="zh-CN" sz="2400" dirty="0"/>
                  <a:t>，如果：（</a:t>
                </a:r>
                <a:r>
                  <a:rPr lang="en-US" altLang="zh-CN" sz="2400" dirty="0"/>
                  <a:t>1</a:t>
                </a:r>
                <a:r>
                  <a:rPr lang="zh-CN" altLang="zh-CN" sz="2400" dirty="0"/>
                  <a:t>）</a:t>
                </a:r>
                <a:r>
                  <a:rPr lang="en-US" altLang="zh-CN" sz="2400" dirty="0"/>
                  <a:t>V</a:t>
                </a:r>
                <a:r>
                  <a:rPr lang="zh-CN" altLang="zh-CN" sz="2400" dirty="0"/>
                  <a:t>是一个非空的有限集合，（</a:t>
                </a:r>
                <a:r>
                  <a:rPr lang="en-US" altLang="zh-CN" sz="2400" dirty="0"/>
                  <a:t>2</a:t>
                </a:r>
                <a:r>
                  <a:rPr lang="zh-CN" altLang="zh-CN" sz="2400" dirty="0"/>
                  <a:t>）</a:t>
                </a:r>
                <a:r>
                  <a:rPr lang="en-US" altLang="zh-CN" sz="2400" dirty="0"/>
                  <a:t>E</a:t>
                </a:r>
                <a:r>
                  <a:rPr lang="zh-CN" altLang="zh-CN" sz="2400" dirty="0"/>
                  <a:t>是</a:t>
                </a:r>
                <a:r>
                  <a:rPr lang="en-US" altLang="zh-CN" sz="2400" dirty="0"/>
                  <a:t>V</a:t>
                </a:r>
                <a:r>
                  <a:rPr lang="zh-CN" altLang="zh-CN" sz="2400" dirty="0"/>
                  <a:t>中元素的</a:t>
                </a:r>
                <a:r>
                  <a:rPr lang="zh-CN" altLang="zh-CN" sz="2400" b="1" dirty="0">
                    <a:solidFill>
                      <a:srgbClr val="FF0000"/>
                    </a:solidFill>
                  </a:rPr>
                  <a:t>有序对</a:t>
                </a:r>
                <a:r>
                  <a:rPr lang="zh-CN" altLang="zh-CN" sz="2400" dirty="0"/>
                  <a:t>组成的有限集合。并把</a:t>
                </a:r>
                <a:r>
                  <a:rPr lang="en-US" altLang="zh-CN" sz="2400" dirty="0"/>
                  <a:t>V</a:t>
                </a:r>
                <a:r>
                  <a:rPr lang="zh-CN" altLang="zh-CN" sz="2400" dirty="0"/>
                  <a:t>的元素叫做图的顶点，</a:t>
                </a:r>
                <a:r>
                  <a:rPr lang="en-US" altLang="zh-CN" sz="2400" dirty="0"/>
                  <a:t>E</a:t>
                </a:r>
                <a:r>
                  <a:rPr lang="zh-CN" altLang="zh-CN" sz="2400" dirty="0"/>
                  <a:t>的元素叫做图的有向边或边。在有向图中，若</a:t>
                </a:r>
                <a14:m>
                  <m:oMath xmlns:m="http://schemas.openxmlformats.org/officeDocument/2006/math">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𝐺</m:t>
                    </m:r>
                    <m:r>
                      <a:rPr lang="en-US" altLang="zh-CN" sz="2400" b="0" i="1" smtClean="0">
                        <a:latin typeface="Cambria Math" panose="02040503050406030204" pitchFamily="18" charset="0"/>
                        <a:ea typeface="Cambria Math" panose="02040503050406030204" pitchFamily="18" charset="0"/>
                      </a:rPr>
                      <m:t>)</m:t>
                    </m:r>
                  </m:oMath>
                </a14:m>
                <a:r>
                  <a:rPr lang="en-US" altLang="zh-CN" sz="2400" dirty="0"/>
                  <a:t> </a:t>
                </a:r>
                <a:r>
                  <a:rPr lang="zh-CN" altLang="zh-CN" sz="2400" dirty="0"/>
                  <a:t>，则称</a:t>
                </a:r>
                <a14:m>
                  <m:oMath xmlns:m="http://schemas.openxmlformats.org/officeDocument/2006/math">
                    <m:r>
                      <a:rPr lang="en-US" altLang="zh-CN" sz="2400" b="0" i="1" smtClean="0">
                        <a:latin typeface="Cambria Math" panose="02040503050406030204" pitchFamily="18" charset="0"/>
                      </a:rPr>
                      <m:t>𝑢</m:t>
                    </m:r>
                  </m:oMath>
                </a14:m>
                <a:r>
                  <a:rPr lang="zh-CN" altLang="zh-CN" sz="2400" dirty="0"/>
                  <a:t>为</a:t>
                </a:r>
                <a:r>
                  <a:rPr lang="en-US" altLang="zh-CN" sz="2400" dirty="0"/>
                  <a:t> </a:t>
                </a:r>
                <a14:m>
                  <m:oMath xmlns:m="http://schemas.openxmlformats.org/officeDocument/2006/math">
                    <m:r>
                      <a:rPr lang="en-US" altLang="zh-CN" sz="2400" b="0" i="1" smtClean="0">
                        <a:latin typeface="Cambria Math" panose="02040503050406030204" pitchFamily="18" charset="0"/>
                      </a:rPr>
                      <m:t>𝑒</m:t>
                    </m:r>
                  </m:oMath>
                </a14:m>
                <a:r>
                  <a:rPr lang="zh-CN" altLang="zh-CN" sz="2400" dirty="0"/>
                  <a:t>的起点或尾，</a:t>
                </a:r>
                <a:r>
                  <a:rPr lang="en-US" altLang="zh-CN" sz="2400" dirty="0"/>
                  <a:t> </a:t>
                </a:r>
                <a14:m>
                  <m:oMath xmlns:m="http://schemas.openxmlformats.org/officeDocument/2006/math">
                    <m:r>
                      <a:rPr lang="en-US" altLang="zh-CN" sz="2400" i="1">
                        <a:latin typeface="Cambria Math" panose="02040503050406030204" pitchFamily="18" charset="0"/>
                      </a:rPr>
                      <m:t>𝑒</m:t>
                    </m:r>
                  </m:oMath>
                </a14:m>
                <a:r>
                  <a:rPr lang="zh-CN" altLang="zh-CN" sz="2400" dirty="0"/>
                  <a:t>为</a:t>
                </a:r>
                <a14:m>
                  <m:oMath xmlns:m="http://schemas.openxmlformats.org/officeDocument/2006/math">
                    <m:r>
                      <a:rPr lang="en-US" altLang="zh-CN" sz="2400" i="1">
                        <a:latin typeface="Cambria Math" panose="02040503050406030204" pitchFamily="18" charset="0"/>
                      </a:rPr>
                      <m:t>𝑢</m:t>
                    </m:r>
                  </m:oMath>
                </a14:m>
                <a:r>
                  <a:rPr lang="zh-CN" altLang="zh-CN" sz="2400" dirty="0"/>
                  <a:t>的出边；称</a:t>
                </a:r>
                <a14:m>
                  <m:oMath xmlns:m="http://schemas.openxmlformats.org/officeDocument/2006/math">
                    <m:r>
                      <a:rPr lang="en-US" altLang="zh-CN" sz="2400" i="1">
                        <a:latin typeface="Cambria Math" panose="02040503050406030204" pitchFamily="18" charset="0"/>
                      </a:rPr>
                      <m:t>𝑣</m:t>
                    </m:r>
                  </m:oMath>
                </a14:m>
                <a:r>
                  <a:rPr lang="zh-CN" altLang="zh-CN" sz="2400" dirty="0"/>
                  <a:t>为</a:t>
                </a:r>
                <a14:m>
                  <m:oMath xmlns:m="http://schemas.openxmlformats.org/officeDocument/2006/math">
                    <m:r>
                      <a:rPr lang="en-US" altLang="zh-CN" sz="2400" i="1">
                        <a:latin typeface="Cambria Math" panose="02040503050406030204" pitchFamily="18" charset="0"/>
                      </a:rPr>
                      <m:t>𝑒</m:t>
                    </m:r>
                  </m:oMath>
                </a14:m>
                <a:r>
                  <a:rPr lang="zh-CN" altLang="zh-CN" sz="2400" dirty="0"/>
                  <a:t>的终点或头，</a:t>
                </a:r>
                <a:r>
                  <a:rPr lang="en-US" altLang="zh-CN" sz="2400" dirty="0"/>
                  <a:t> </a:t>
                </a:r>
                <a14:m>
                  <m:oMath xmlns:m="http://schemas.openxmlformats.org/officeDocument/2006/math">
                    <m:r>
                      <a:rPr lang="en-US" altLang="zh-CN" sz="2400" i="1">
                        <a:latin typeface="Cambria Math" panose="02040503050406030204" pitchFamily="18" charset="0"/>
                      </a:rPr>
                      <m:t>𝑒</m:t>
                    </m:r>
                  </m:oMath>
                </a14:m>
                <a:r>
                  <a:rPr lang="zh-CN" altLang="zh-CN" sz="2400" dirty="0"/>
                  <a:t>为</a:t>
                </a:r>
                <a14:m>
                  <m:oMath xmlns:m="http://schemas.openxmlformats.org/officeDocument/2006/math">
                    <m:r>
                      <a:rPr lang="en-US" altLang="zh-CN" sz="2400" i="1">
                        <a:latin typeface="Cambria Math" panose="02040503050406030204" pitchFamily="18" charset="0"/>
                      </a:rPr>
                      <m:t>𝑣</m:t>
                    </m:r>
                  </m:oMath>
                </a14:m>
                <a:r>
                  <a:rPr lang="zh-CN" altLang="zh-CN" sz="2400" dirty="0"/>
                  <a:t>的入边；又称</a:t>
                </a:r>
                <a14:m>
                  <m:oMath xmlns:m="http://schemas.openxmlformats.org/officeDocument/2006/math">
                    <m:r>
                      <a:rPr lang="en-US" altLang="zh-CN" sz="2400" i="1">
                        <a:latin typeface="Cambria Math" panose="02040503050406030204" pitchFamily="18" charset="0"/>
                      </a:rPr>
                      <m:t>𝑢</m:t>
                    </m:r>
                  </m:oMath>
                </a14:m>
                <a:r>
                  <a:rPr lang="zh-CN" altLang="zh-CN" sz="2400" dirty="0"/>
                  <a:t>为</a:t>
                </a:r>
                <a14:m>
                  <m:oMath xmlns:m="http://schemas.openxmlformats.org/officeDocument/2006/math">
                    <m:r>
                      <a:rPr lang="en-US" altLang="zh-CN" sz="2400" i="1">
                        <a:latin typeface="Cambria Math" panose="02040503050406030204" pitchFamily="18" charset="0"/>
                      </a:rPr>
                      <m:t>𝑣</m:t>
                    </m:r>
                  </m:oMath>
                </a14:m>
                <a:r>
                  <a:rPr lang="en-US" altLang="zh-CN" sz="2400" dirty="0"/>
                  <a:t> </a:t>
                </a:r>
                <a:r>
                  <a:rPr lang="zh-CN" altLang="zh-CN" sz="2400" dirty="0"/>
                  <a:t>的前趋，</a:t>
                </a:r>
                <a:r>
                  <a:rPr lang="en-US" altLang="zh-CN" sz="2400" dirty="0"/>
                  <a:t> </a:t>
                </a:r>
                <a14:m>
                  <m:oMath xmlns:m="http://schemas.openxmlformats.org/officeDocument/2006/math">
                    <m:r>
                      <a:rPr lang="en-US" altLang="zh-CN" sz="2400" i="1">
                        <a:latin typeface="Cambria Math" panose="02040503050406030204" pitchFamily="18" charset="0"/>
                      </a:rPr>
                      <m:t>𝑣</m:t>
                    </m:r>
                  </m:oMath>
                </a14:m>
                <a:r>
                  <a:rPr lang="en-US" altLang="zh-CN" sz="2400" dirty="0"/>
                  <a:t> </a:t>
                </a:r>
                <a:r>
                  <a:rPr lang="zh-CN" altLang="zh-CN" sz="2400" dirty="0"/>
                  <a:t>为</a:t>
                </a:r>
                <a14:m>
                  <m:oMath xmlns:m="http://schemas.openxmlformats.org/officeDocument/2006/math">
                    <m:r>
                      <a:rPr lang="en-US" altLang="zh-CN" sz="2400" i="1">
                        <a:latin typeface="Cambria Math" panose="02040503050406030204" pitchFamily="18" charset="0"/>
                      </a:rPr>
                      <m:t>𝑢</m:t>
                    </m:r>
                  </m:oMath>
                </a14:m>
                <a:r>
                  <a:rPr lang="en-US" altLang="zh-CN" sz="2400" dirty="0"/>
                  <a:t> </a:t>
                </a:r>
                <a:r>
                  <a:rPr lang="zh-CN" altLang="zh-CN" sz="2400" dirty="0"/>
                  <a:t>的后继，若两条或两条以上的边有相同的头和尾，则这些边称为平行边。</a:t>
                </a:r>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988840"/>
                <a:ext cx="8703568" cy="4608512"/>
              </a:xfrm>
              <a:blipFill>
                <a:blip r:embed="rId2"/>
                <a:stretch>
                  <a:fillRect l="-140" t="-794" r="-980" b="-5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36</a:t>
            </a:fld>
            <a:endParaRPr lang="en-US" altLang="zh-CN"/>
          </a:p>
        </p:txBody>
      </p:sp>
    </p:spTree>
    <p:extLst>
      <p:ext uri="{BB962C8B-B14F-4D97-AF65-F5344CB8AC3E}">
        <p14:creationId xmlns:p14="http://schemas.microsoft.com/office/powerpoint/2010/main" val="30728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772816"/>
                <a:ext cx="8559552" cy="4464496"/>
              </a:xfrm>
            </p:spPr>
            <p:txBody>
              <a:bodyPr/>
              <a:lstStyle/>
              <a:p>
                <a:pPr>
                  <a:lnSpc>
                    <a:spcPct val="150000"/>
                  </a:lnSpc>
                </a:pPr>
                <a:r>
                  <a:rPr lang="zh-CN" altLang="en-US" sz="2800" dirty="0"/>
                  <a:t>设</a:t>
                </a:r>
                <a:r>
                  <a:rPr lang="en-US" altLang="zh-CN" sz="2800" dirty="0"/>
                  <a:t>G</a:t>
                </a:r>
                <a:r>
                  <a:rPr lang="zh-CN" altLang="en-US" sz="2800" dirty="0"/>
                  <a:t>是一个图，</a:t>
                </a:r>
                <a:r>
                  <a:rPr lang="en-US" altLang="zh-CN" sz="2800" dirty="0"/>
                  <a:t>G</a:t>
                </a:r>
                <a:r>
                  <a:rPr lang="zh-CN" altLang="en-US" sz="2800" dirty="0"/>
                  <a:t>的一个顶点和边的</a:t>
                </a:r>
                <a:r>
                  <a:rPr lang="zh-CN" altLang="en-US" sz="2800" b="1" dirty="0">
                    <a:solidFill>
                      <a:srgbClr val="FF0000"/>
                    </a:solidFill>
                  </a:rPr>
                  <a:t>非空有限交错序列</a:t>
                </a:r>
                <a14:m>
                  <m:oMath xmlns:m="http://schemas.openxmlformats.org/officeDocument/2006/math">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0</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i="1">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𝑒</m:t>
                        </m:r>
                      </m:e>
                      <m:sub>
                        <m:r>
                          <a:rPr lang="en-US" altLang="zh-CN" sz="2800" b="0" i="1" smtClean="0">
                            <a:latin typeface="Cambria Math" panose="02040503050406030204" pitchFamily="18" charset="0"/>
                          </a:rPr>
                          <m:t>𝑘</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oMath>
                </a14:m>
                <a:r>
                  <a:rPr lang="zh-CN" altLang="en-US" sz="2800" dirty="0"/>
                  <a:t>，满足</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𝑖</m:t>
                        </m:r>
                      </m:sub>
                    </m:sSub>
                    <m:r>
                      <a:rPr lang="en-US" altLang="zh-CN" sz="2800" i="1">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i="1"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𝑖</m:t>
                            </m:r>
                          </m:sub>
                        </m:sSub>
                      </m:e>
                    </m:d>
                    <m:r>
                      <a:rPr lang="en-US" altLang="zh-CN" sz="2800" i="1">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ea typeface="Cambria Math" panose="02040503050406030204" pitchFamily="18" charset="0"/>
                      </a:rPr>
                      <m:t>𝑘</m:t>
                    </m:r>
                  </m:oMath>
                </a14:m>
                <a:r>
                  <a:rPr lang="zh-CN" altLang="en-US" sz="2800" dirty="0"/>
                  <a:t>，则称 </a:t>
                </a:r>
                <a14:m>
                  <m:oMath xmlns:m="http://schemas.openxmlformats.org/officeDocument/2006/math">
                    <m:r>
                      <a:rPr lang="en-US" altLang="zh-CN" sz="2800" i="1">
                        <a:latin typeface="Cambria Math" panose="02040503050406030204" pitchFamily="18" charset="0"/>
                      </a:rPr>
                      <m:t>𝑤</m:t>
                    </m:r>
                  </m:oMath>
                </a14:m>
                <a:r>
                  <a:rPr lang="zh-CN" altLang="en-US" sz="2800" dirty="0"/>
                  <a:t>为一条</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0</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sub>
                    </m:sSub>
                  </m:oMath>
                </a14:m>
                <a:r>
                  <a:rPr lang="zh-CN" altLang="en-US" sz="2800" dirty="0"/>
                  <a:t>通道，</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0</m:t>
                        </m:r>
                      </m:sub>
                    </m:sSub>
                  </m:oMath>
                </a14:m>
                <a:r>
                  <a:rPr lang="zh-CN" altLang="en-US" sz="2800" dirty="0"/>
                  <a:t>为起点，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sub>
                    </m:sSub>
                  </m:oMath>
                </a14:m>
                <a:r>
                  <a:rPr lang="zh-CN" altLang="en-US" sz="2800" dirty="0"/>
                  <a:t>为终点，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Sub>
                  </m:oMath>
                </a14:m>
                <a:r>
                  <a:rPr lang="zh-CN" altLang="en-US" sz="2800" dirty="0"/>
                  <a:t>为内顶点，如果起点与终点不同，则称为开通道，若相同则称为闭通道，没有重复边的通道称为迹，没有重复顶点的开通道称为路。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772816"/>
                <a:ext cx="8559552" cy="4464496"/>
              </a:xfrm>
              <a:blipFill>
                <a:blip r:embed="rId2"/>
                <a:stretch>
                  <a:fillRect l="-356" r="-356" b="-409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37</a:t>
            </a:fld>
            <a:endParaRPr lang="en-US" altLang="zh-CN"/>
          </a:p>
        </p:txBody>
      </p:sp>
    </p:spTree>
    <p:extLst>
      <p:ext uri="{BB962C8B-B14F-4D97-AF65-F5344CB8AC3E}">
        <p14:creationId xmlns:p14="http://schemas.microsoft.com/office/powerpoint/2010/main" val="424405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1844824"/>
            <a:ext cx="8343528" cy="4215681"/>
          </a:xfrm>
        </p:spPr>
        <p:txBody>
          <a:bodyPr/>
          <a:lstStyle/>
          <a:p>
            <a:pPr marL="0" indent="0">
              <a:lnSpc>
                <a:spcPct val="150000"/>
              </a:lnSpc>
              <a:buNone/>
            </a:pPr>
            <a:r>
              <a:rPr lang="zh-CN" altLang="zh-CN" sz="2800" dirty="0"/>
              <a:t>若一个连通图中不存在任何回路，则称为</a:t>
            </a:r>
            <a:r>
              <a:rPr lang="zh-CN" altLang="zh-CN" sz="2800" b="1" dirty="0">
                <a:solidFill>
                  <a:srgbClr val="FF0000"/>
                </a:solidFill>
              </a:rPr>
              <a:t>树</a:t>
            </a:r>
            <a:r>
              <a:rPr lang="zh-CN" altLang="zh-CN" sz="2800" dirty="0"/>
              <a:t>。由树的定义可得下列性质：</a:t>
            </a:r>
          </a:p>
          <a:p>
            <a:pPr marL="0" indent="0">
              <a:lnSpc>
                <a:spcPct val="150000"/>
              </a:lnSpc>
              <a:buNone/>
            </a:pPr>
            <a:r>
              <a:rPr lang="en-US" altLang="zh-CN" sz="2800" dirty="0"/>
              <a:t>    (1)</a:t>
            </a:r>
            <a:r>
              <a:rPr lang="zh-CN" altLang="en-US" sz="2800" dirty="0"/>
              <a:t>树</a:t>
            </a:r>
            <a:r>
              <a:rPr lang="zh-CN" altLang="zh-CN" sz="2800" dirty="0"/>
              <a:t>中任意两节点之间至多只有一条边；</a:t>
            </a:r>
          </a:p>
          <a:p>
            <a:pPr marL="0" indent="0">
              <a:lnSpc>
                <a:spcPct val="150000"/>
              </a:lnSpc>
              <a:buNone/>
            </a:pPr>
            <a:r>
              <a:rPr lang="en-US" altLang="zh-CN" sz="2800" dirty="0"/>
              <a:t>    (2)</a:t>
            </a:r>
            <a:r>
              <a:rPr lang="zh-CN" altLang="zh-CN" sz="2800" dirty="0"/>
              <a:t>树中边数比节点数少</a:t>
            </a:r>
            <a:r>
              <a:rPr lang="en-US" altLang="zh-CN" sz="2800" dirty="0"/>
              <a:t>1</a:t>
            </a:r>
            <a:r>
              <a:rPr lang="zh-CN" altLang="zh-CN" sz="2800" dirty="0"/>
              <a:t>；</a:t>
            </a:r>
          </a:p>
          <a:p>
            <a:pPr marL="0" indent="0">
              <a:lnSpc>
                <a:spcPct val="150000"/>
              </a:lnSpc>
              <a:buNone/>
            </a:pPr>
            <a:r>
              <a:rPr lang="en-US" altLang="zh-CN" sz="2800" dirty="0"/>
              <a:t>    (3)</a:t>
            </a:r>
            <a:r>
              <a:rPr lang="zh-CN" altLang="zh-CN" sz="2800" dirty="0"/>
              <a:t>树中任意去掉一条边，就变为不连通图；</a:t>
            </a:r>
          </a:p>
          <a:p>
            <a:pPr marL="0" indent="0">
              <a:lnSpc>
                <a:spcPct val="150000"/>
              </a:lnSpc>
              <a:buNone/>
            </a:pPr>
            <a:r>
              <a:rPr lang="en-US" altLang="zh-CN" sz="2800" dirty="0"/>
              <a:t>    (4)</a:t>
            </a:r>
            <a:r>
              <a:rPr lang="zh-CN" altLang="zh-CN" sz="2800" dirty="0"/>
              <a:t>树中任意添一条边，就会构成一个回路。</a:t>
            </a:r>
            <a:endParaRPr lang="zh-CN" altLang="en-US" sz="28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38</a:t>
            </a:fld>
            <a:endParaRPr lang="en-US" altLang="zh-CN"/>
          </a:p>
        </p:txBody>
      </p:sp>
    </p:spTree>
    <p:extLst>
      <p:ext uri="{BB962C8B-B14F-4D97-AF65-F5344CB8AC3E}">
        <p14:creationId xmlns:p14="http://schemas.microsoft.com/office/powerpoint/2010/main" val="394352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916832"/>
                <a:ext cx="8415536" cy="4680520"/>
              </a:xfrm>
            </p:spPr>
            <p:txBody>
              <a:bodyPr/>
              <a:lstStyle/>
              <a:p>
                <a:pPr>
                  <a:lnSpc>
                    <a:spcPct val="120000"/>
                  </a:lnSpc>
                </a:pPr>
                <a:r>
                  <a:rPr lang="zh-CN" altLang="en-US" sz="2400" dirty="0"/>
                  <a:t>若图</a:t>
                </a:r>
                <a:r>
                  <a:rPr lang="en-US" altLang="zh-CN" sz="2400" dirty="0"/>
                  <a:t>G</a:t>
                </a:r>
                <a:r>
                  <a:rPr lang="zh-CN" altLang="en-US" sz="2400" dirty="0"/>
                  <a:t>的每一条边</a:t>
                </a:r>
                <a:r>
                  <a:rPr lang="en-US" altLang="zh-CN" sz="2400" dirty="0"/>
                  <a:t>e</a:t>
                </a:r>
                <a:r>
                  <a:rPr lang="zh-CN" altLang="en-US" sz="2400" dirty="0"/>
                  <a:t>都对应一个实数</a:t>
                </a:r>
                <a:r>
                  <a:rPr lang="en-US" altLang="zh-CN" sz="2400" dirty="0"/>
                  <a:t>w(e)</a:t>
                </a:r>
                <a:r>
                  <a:rPr lang="zh-CN" altLang="en-US" sz="2400" dirty="0"/>
                  <a:t> ，则称</a:t>
                </a:r>
                <a:r>
                  <a:rPr lang="en-US" altLang="zh-CN" sz="2400" dirty="0"/>
                  <a:t>w(e)</a:t>
                </a:r>
                <a:r>
                  <a:rPr lang="zh-CN" altLang="en-US" sz="2400" dirty="0"/>
                  <a:t>为边</a:t>
                </a:r>
                <a:r>
                  <a:rPr lang="en-US" altLang="zh-CN" sz="2400" dirty="0"/>
                  <a:t>e</a:t>
                </a:r>
                <a:r>
                  <a:rPr lang="zh-CN" altLang="en-US" sz="2400" dirty="0"/>
                  <a:t> 的权，并称图</a:t>
                </a:r>
                <a:r>
                  <a:rPr lang="en-US" altLang="zh-CN" sz="2400" dirty="0"/>
                  <a:t>G</a:t>
                </a:r>
                <a:r>
                  <a:rPr lang="zh-CN" altLang="en-US" sz="2400" dirty="0"/>
                  <a:t>为赋权图。有向图上各边赋以权数后，称为</a:t>
                </a:r>
                <a:r>
                  <a:rPr lang="zh-CN" altLang="en-US" sz="2400" b="1" dirty="0">
                    <a:solidFill>
                      <a:srgbClr val="FF0000"/>
                    </a:solidFill>
                  </a:rPr>
                  <a:t>有向赋权图</a:t>
                </a:r>
                <a:r>
                  <a:rPr lang="zh-CN" altLang="en-US" sz="2400" dirty="0"/>
                  <a:t>。</a:t>
                </a:r>
                <a:endParaRPr lang="en-US" altLang="zh-CN" sz="2400" dirty="0"/>
              </a:p>
              <a:p>
                <a:pPr>
                  <a:lnSpc>
                    <a:spcPct val="120000"/>
                  </a:lnSpc>
                </a:pPr>
                <a:r>
                  <a:rPr lang="zh-CN" altLang="en-US" sz="2400" dirty="0"/>
                  <a:t>根据不同的实际情况，权数的含意可以各不相同。例如，可用权数代表两地之间道路的长度或行车时间，也可用权数代表某工序所需的加工时间等。</a:t>
                </a:r>
              </a:p>
              <a:p>
                <a:pPr>
                  <a:lnSpc>
                    <a:spcPct val="120000"/>
                  </a:lnSpc>
                </a:pPr>
                <a:r>
                  <a:rPr lang="zh-CN" altLang="en-US" sz="2400" dirty="0"/>
                  <a:t>若</a:t>
                </a:r>
                <a:r>
                  <a:rPr lang="en-US" altLang="zh-CN" sz="2400" dirty="0"/>
                  <a:t>P</a:t>
                </a:r>
                <a:r>
                  <a:rPr lang="zh-CN" altLang="en-US" sz="2400" dirty="0"/>
                  <a:t>是</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𝑗</m:t>
                        </m:r>
                      </m:sub>
                    </m:sSub>
                  </m:oMath>
                </a14:m>
                <a:r>
                  <a:rPr lang="en-US" altLang="zh-CN" sz="2400" dirty="0"/>
                  <a:t> </a:t>
                </a:r>
                <a:r>
                  <a:rPr lang="zh-CN" altLang="en-US" sz="2400" dirty="0"/>
                  <a:t>的路，则路</a:t>
                </a:r>
                <a:r>
                  <a:rPr lang="en-US" altLang="zh-CN" sz="2400" dirty="0"/>
                  <a:t>P</a:t>
                </a:r>
                <a:r>
                  <a:rPr lang="zh-CN" altLang="en-US" sz="2400" dirty="0"/>
                  <a:t>的权</a:t>
                </a:r>
                <a:r>
                  <a:rPr lang="en-US" altLang="zh-CN" sz="2400" dirty="0"/>
                  <a:t>w(p)</a:t>
                </a:r>
                <a:r>
                  <a:rPr lang="zh-CN" altLang="en-US" sz="2400" dirty="0"/>
                  <a:t> 称为</a:t>
                </a:r>
                <a:r>
                  <a:rPr lang="en-US" altLang="zh-CN" sz="2400" b="1" dirty="0">
                    <a:solidFill>
                      <a:srgbClr val="FF0000"/>
                    </a:solidFill>
                  </a:rPr>
                  <a:t>P</a:t>
                </a:r>
                <a:r>
                  <a:rPr lang="zh-CN" altLang="en-US" sz="2400" b="1" dirty="0">
                    <a:solidFill>
                      <a:srgbClr val="FF0000"/>
                    </a:solidFill>
                  </a:rPr>
                  <a:t>的长</a:t>
                </a:r>
                <a:r>
                  <a:rPr lang="zh-CN" altLang="en-US" sz="2400" dirty="0"/>
                  <a:t>，长最小的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zh-CN" altLang="en-US" sz="2400" dirty="0"/>
                  <a:t>路称为</a:t>
                </a:r>
                <a:r>
                  <a:rPr lang="zh-CN" altLang="en-US" sz="2400" b="1" dirty="0">
                    <a:solidFill>
                      <a:srgbClr val="FF0000"/>
                    </a:solidFill>
                  </a:rPr>
                  <a:t>最短路</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𝒊</m:t>
                        </m:r>
                      </m:sub>
                    </m:sSub>
                  </m:oMath>
                </a14:m>
                <a:r>
                  <a:rPr lang="en-US" altLang="zh-CN" sz="2400" b="1" dirty="0">
                    <a:solidFill>
                      <a:srgbClr val="FF0000"/>
                    </a:solidFill>
                  </a:rPr>
                  <a:t>-</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𝒗</m:t>
                        </m:r>
                      </m:e>
                      <m:sub>
                        <m:r>
                          <a:rPr lang="en-US" altLang="zh-CN" sz="2400" b="1" i="1">
                            <a:solidFill>
                              <a:srgbClr val="FF0000"/>
                            </a:solidFill>
                            <a:latin typeface="Cambria Math" panose="02040503050406030204" pitchFamily="18" charset="0"/>
                          </a:rPr>
                          <m:t>𝒋</m:t>
                        </m:r>
                      </m:sub>
                    </m:sSub>
                  </m:oMath>
                </a14:m>
                <a:r>
                  <a:rPr lang="zh-CN" altLang="en-US" sz="2400" dirty="0"/>
                  <a:t>，最短路的长称为顶点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zh-CN" altLang="en-US" sz="2400" dirty="0"/>
                  <a:t>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zh-CN" altLang="en-US" sz="2400" dirty="0"/>
                  <a:t>的距离，记为</a:t>
                </a:r>
                <a:r>
                  <a:rPr lang="en-US" altLang="zh-CN" sz="2400" dirty="0"/>
                  <a:t>d(</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oMath>
                </a14:m>
                <a:r>
                  <a:rPr lang="en-US" altLang="zh-CN" sz="2400" dirty="0"/>
                  <a:t>)</a:t>
                </a:r>
                <a:r>
                  <a:rPr lang="zh-CN" altLang="en-US" sz="2400" dirty="0"/>
                  <a:t> 。最短路有一个重要而明显的性质：最短路是一条路，且最短路的任一段也是最短路。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916832"/>
                <a:ext cx="8415536" cy="4680520"/>
              </a:xfrm>
              <a:blipFill>
                <a:blip r:embed="rId2"/>
                <a:stretch>
                  <a:fillRect l="-145" t="-781" r="-1087" b="-299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39</a:t>
            </a:fld>
            <a:endParaRPr lang="en-US" altLang="zh-CN"/>
          </a:p>
        </p:txBody>
      </p:sp>
    </p:spTree>
    <p:extLst>
      <p:ext uri="{BB962C8B-B14F-4D97-AF65-F5344CB8AC3E}">
        <p14:creationId xmlns:p14="http://schemas.microsoft.com/office/powerpoint/2010/main" val="61161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2017713"/>
            <a:ext cx="7772400" cy="4114800"/>
          </a:xfrm>
        </p:spPr>
        <p:txBody>
          <a:bodyPr/>
          <a:lstStyle/>
          <a:p>
            <a:r>
              <a:rPr lang="zh-CN" altLang="zh-CN" sz="2400" dirty="0"/>
              <a:t>系统模型按照变量的情况，可分为</a:t>
            </a:r>
            <a:r>
              <a:rPr lang="zh-CN" altLang="zh-CN" sz="2400" b="1" dirty="0">
                <a:solidFill>
                  <a:srgbClr val="FF0000"/>
                </a:solidFill>
              </a:rPr>
              <a:t>确定性模型和随机性模型</a:t>
            </a:r>
            <a:r>
              <a:rPr lang="zh-CN" altLang="zh-CN" sz="2400" dirty="0"/>
              <a:t>。</a:t>
            </a:r>
            <a:endParaRPr lang="en-US" altLang="zh-CN" sz="2400" dirty="0"/>
          </a:p>
          <a:p>
            <a:r>
              <a:rPr lang="zh-CN" altLang="zh-CN" sz="2400" dirty="0"/>
              <a:t>对于服从</a:t>
            </a:r>
            <a:r>
              <a:rPr lang="zh-CN" altLang="zh-CN" sz="2400" b="1" dirty="0">
                <a:solidFill>
                  <a:srgbClr val="FF0000"/>
                </a:solidFill>
              </a:rPr>
              <a:t>确定的因果联系</a:t>
            </a:r>
            <a:r>
              <a:rPr lang="zh-CN" altLang="zh-CN" sz="2400" dirty="0"/>
              <a:t>，连续的自然过程，可以运用经典的数学方法，运用各种程式来描述，这类模型称为确定性模型。</a:t>
            </a:r>
            <a:endParaRPr lang="en-US" altLang="zh-CN" sz="2400" dirty="0"/>
          </a:p>
          <a:p>
            <a:r>
              <a:rPr lang="zh-CN" altLang="zh-CN" sz="2400" dirty="0"/>
              <a:t>对于事物发展变化</a:t>
            </a:r>
            <a:r>
              <a:rPr lang="zh-CN" altLang="zh-CN" sz="2400" b="1" dirty="0">
                <a:solidFill>
                  <a:srgbClr val="FF0000"/>
                </a:solidFill>
              </a:rPr>
              <a:t>没有确定的因果性</a:t>
            </a:r>
            <a:r>
              <a:rPr lang="zh-CN" altLang="zh-CN" sz="2400" dirty="0"/>
              <a:t>，系统受到一些复杂的</a:t>
            </a:r>
            <a:r>
              <a:rPr lang="zh-CN" altLang="zh-CN" sz="2400" b="1" dirty="0">
                <a:solidFill>
                  <a:srgbClr val="FF0000"/>
                </a:solidFill>
              </a:rPr>
              <a:t>随机因素影响</a:t>
            </a:r>
            <a:r>
              <a:rPr lang="zh-CN" altLang="zh-CN" sz="2400" dirty="0"/>
              <a:t>，使得系统在有确定输入时，得到的输出是不确定的，这样的系统称为随机系统，所建立的模型为随机模型。</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a:t>
            </a:fld>
            <a:endParaRPr lang="en-US" altLang="zh-CN"/>
          </a:p>
        </p:txBody>
      </p:sp>
    </p:spTree>
    <p:extLst>
      <p:ext uri="{BB962C8B-B14F-4D97-AF65-F5344CB8AC3E}">
        <p14:creationId xmlns:p14="http://schemas.microsoft.com/office/powerpoint/2010/main" val="216162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zh-CN" dirty="0"/>
              <a:t>城市公共交通网络模型</a:t>
            </a:r>
            <a:endParaRPr lang="zh-CN" altLang="en-US" dirty="0"/>
          </a:p>
        </p:txBody>
      </p:sp>
      <p:sp>
        <p:nvSpPr>
          <p:cNvPr id="3" name="内容占位符 2"/>
          <p:cNvSpPr>
            <a:spLocks noGrp="1"/>
          </p:cNvSpPr>
          <p:nvPr>
            <p:ph idx="1"/>
          </p:nvPr>
        </p:nvSpPr>
        <p:spPr>
          <a:xfrm>
            <a:off x="611560" y="2017712"/>
            <a:ext cx="8343528" cy="4579640"/>
          </a:xfrm>
        </p:spPr>
        <p:txBody>
          <a:bodyPr/>
          <a:lstStyle/>
          <a:p>
            <a:r>
              <a:rPr lang="zh-CN" altLang="en-US" sz="2400" b="1" dirty="0">
                <a:solidFill>
                  <a:srgbClr val="FF0000"/>
                </a:solidFill>
              </a:rPr>
              <a:t>目的：</a:t>
            </a:r>
            <a:r>
              <a:rPr lang="zh-CN" altLang="zh-CN" sz="2400" dirty="0"/>
              <a:t>最优乘车路径</a:t>
            </a:r>
            <a:r>
              <a:rPr lang="zh-CN" altLang="en-US" sz="2400" dirty="0"/>
              <a:t>的</a:t>
            </a:r>
            <a:r>
              <a:rPr lang="zh-CN" altLang="zh-CN" sz="2400" dirty="0"/>
              <a:t>快速搜索</a:t>
            </a:r>
            <a:r>
              <a:rPr lang="zh-CN" altLang="en-US" sz="2400" dirty="0"/>
              <a:t>。</a:t>
            </a:r>
            <a:endParaRPr lang="en-US" altLang="zh-CN" sz="2400" dirty="0"/>
          </a:p>
          <a:p>
            <a:r>
              <a:rPr lang="zh-CN" altLang="zh-CN" sz="2400" b="1" dirty="0">
                <a:solidFill>
                  <a:srgbClr val="FF0000"/>
                </a:solidFill>
              </a:rPr>
              <a:t>研究对象</a:t>
            </a:r>
            <a:r>
              <a:rPr lang="zh-CN" altLang="en-US" sz="2400" b="1" dirty="0">
                <a:solidFill>
                  <a:srgbClr val="FF0000"/>
                </a:solidFill>
              </a:rPr>
              <a:t>：</a:t>
            </a:r>
            <a:r>
              <a:rPr lang="zh-CN" altLang="zh-CN" sz="2400" dirty="0"/>
              <a:t>城市中公交车、地铁、轮渡等具有</a:t>
            </a:r>
            <a:r>
              <a:rPr lang="zh-CN" altLang="zh-CN" sz="2400" b="1" dirty="0">
                <a:solidFill>
                  <a:srgbClr val="FF0000"/>
                </a:solidFill>
              </a:rPr>
              <a:t>固定线路</a:t>
            </a:r>
            <a:r>
              <a:rPr lang="zh-CN" altLang="zh-CN" sz="2400" dirty="0"/>
              <a:t>且按时按站顺序行驶的交通工具所组成的公共交通网络，而</a:t>
            </a:r>
            <a:r>
              <a:rPr lang="zh-CN" altLang="zh-CN" sz="2400" b="1" dirty="0">
                <a:solidFill>
                  <a:srgbClr val="FF0000"/>
                </a:solidFill>
              </a:rPr>
              <a:t>不包括</a:t>
            </a:r>
            <a:r>
              <a:rPr lang="zh-CN" altLang="zh-CN" sz="2400" dirty="0"/>
              <a:t>出租车及其他私人车辆等自选线路按</a:t>
            </a:r>
            <a:r>
              <a:rPr lang="en-US" altLang="zh-CN" sz="2400" dirty="0"/>
              <a:t>OD</a:t>
            </a:r>
            <a:r>
              <a:rPr lang="zh-CN" altLang="zh-CN" sz="2400" dirty="0"/>
              <a:t>—即从起点（</a:t>
            </a:r>
            <a:r>
              <a:rPr lang="en-US" altLang="zh-CN" sz="2400" dirty="0"/>
              <a:t>Origin</a:t>
            </a:r>
            <a:r>
              <a:rPr lang="zh-CN" altLang="zh-CN" sz="2400" dirty="0"/>
              <a:t>）到终点（</a:t>
            </a:r>
            <a:r>
              <a:rPr lang="en-US" altLang="zh-CN" sz="2400" dirty="0"/>
              <a:t>Destination</a:t>
            </a:r>
            <a:r>
              <a:rPr lang="zh-CN" altLang="zh-CN" sz="2400" dirty="0"/>
              <a:t>）方式行驶的交通工具</a:t>
            </a:r>
            <a:r>
              <a:rPr lang="zh-CN" altLang="en-US" sz="2400" dirty="0"/>
              <a:t>。</a:t>
            </a:r>
            <a:endParaRPr lang="en-US" altLang="zh-CN" sz="2400" dirty="0"/>
          </a:p>
          <a:p>
            <a:r>
              <a:rPr lang="zh-CN" altLang="zh-CN" sz="2400" b="1" dirty="0">
                <a:solidFill>
                  <a:srgbClr val="FF0000"/>
                </a:solidFill>
              </a:rPr>
              <a:t>基本元素</a:t>
            </a:r>
            <a:r>
              <a:rPr lang="zh-CN" altLang="en-US" sz="2400" b="1" dirty="0">
                <a:solidFill>
                  <a:srgbClr val="FF0000"/>
                </a:solidFill>
              </a:rPr>
              <a:t>：</a:t>
            </a:r>
            <a:r>
              <a:rPr lang="zh-CN" altLang="zh-CN" sz="2400" dirty="0"/>
              <a:t>线路</a:t>
            </a:r>
            <a:r>
              <a:rPr lang="zh-CN" altLang="en-US" sz="2400" dirty="0"/>
              <a:t>、</a:t>
            </a:r>
            <a:r>
              <a:rPr lang="zh-CN" altLang="zh-CN" sz="2400" dirty="0"/>
              <a:t>站点</a:t>
            </a:r>
            <a:r>
              <a:rPr lang="zh-CN" altLang="en-US" sz="2400" dirty="0"/>
              <a:t>。</a:t>
            </a:r>
            <a:endParaRPr lang="en-US" altLang="zh-CN" sz="2400" dirty="0"/>
          </a:p>
          <a:p>
            <a:r>
              <a:rPr lang="zh-CN" altLang="zh-CN" sz="2400" b="1" dirty="0">
                <a:solidFill>
                  <a:srgbClr val="FF0000"/>
                </a:solidFill>
              </a:rPr>
              <a:t>基本特征</a:t>
            </a:r>
            <a:r>
              <a:rPr lang="zh-CN" altLang="zh-CN" sz="2400" dirty="0"/>
              <a:t>：每个站点都包含若干条线路，站点内这些线路用名字唯一标识；每条线路由一系列站点组成，并按一定的次序经过这些站点，一条线路上的所有站点都可以用名字唯一标识</a:t>
            </a:r>
            <a:r>
              <a:rPr lang="zh-CN" altLang="en-US" sz="2400" dirty="0"/>
              <a:t>。</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40</a:t>
            </a:fld>
            <a:endParaRPr lang="en-US" altLang="zh-CN"/>
          </a:p>
        </p:txBody>
      </p:sp>
    </p:spTree>
    <p:extLst>
      <p:ext uri="{BB962C8B-B14F-4D97-AF65-F5344CB8AC3E}">
        <p14:creationId xmlns:p14="http://schemas.microsoft.com/office/powerpoint/2010/main" val="13321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公汽模型</a:t>
            </a:r>
          </a:p>
        </p:txBody>
      </p:sp>
      <p:sp>
        <p:nvSpPr>
          <p:cNvPr id="3" name="内容占位符 2"/>
          <p:cNvSpPr>
            <a:spLocks noGrp="1"/>
          </p:cNvSpPr>
          <p:nvPr>
            <p:ph idx="1"/>
          </p:nvPr>
        </p:nvSpPr>
        <p:spPr/>
        <p:txBody>
          <a:bodyPr/>
          <a:lstStyle/>
          <a:p>
            <a:r>
              <a:rPr lang="zh-CN" altLang="zh-CN" dirty="0"/>
              <a:t>交通枢纽位置</a:t>
            </a:r>
            <a:endParaRPr lang="en-US" altLang="zh-CN" dirty="0"/>
          </a:p>
          <a:p>
            <a:endParaRPr lang="en-US" altLang="zh-CN" dirty="0"/>
          </a:p>
          <a:p>
            <a:r>
              <a:rPr lang="zh-CN" altLang="en-US" dirty="0"/>
              <a:t>特点：相同的站点名字，但是实际的地理位置是不同的，相互之间可以步行到达，这一点对于路径搜索尤其重要。</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41</a:t>
            </a:fld>
            <a:endParaRPr lang="en-US" altLang="zh-CN"/>
          </a:p>
        </p:txBody>
      </p:sp>
      <p:pic>
        <p:nvPicPr>
          <p:cNvPr id="5" name="图片 4"/>
          <p:cNvPicPr>
            <a:picLocks noChangeAspect="1"/>
          </p:cNvPicPr>
          <p:nvPr/>
        </p:nvPicPr>
        <p:blipFill>
          <a:blip r:embed="rId2"/>
          <a:stretch>
            <a:fillRect/>
          </a:stretch>
        </p:blipFill>
        <p:spPr>
          <a:xfrm>
            <a:off x="4499992" y="1924991"/>
            <a:ext cx="1632358" cy="1138855"/>
          </a:xfrm>
          <a:prstGeom prst="rect">
            <a:avLst/>
          </a:prstGeom>
        </p:spPr>
      </p:pic>
    </p:spTree>
    <p:extLst>
      <p:ext uri="{BB962C8B-B14F-4D97-AF65-F5344CB8AC3E}">
        <p14:creationId xmlns:p14="http://schemas.microsoft.com/office/powerpoint/2010/main" val="3328720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公汽线路是比较复杂的，一般可以分为三类</a:t>
            </a:r>
            <a:endParaRPr lang="zh-CN" altLang="en-US" dirty="0"/>
          </a:p>
        </p:txBody>
      </p:sp>
      <p:sp>
        <p:nvSpPr>
          <p:cNvPr id="3" name="内容占位符 2"/>
          <p:cNvSpPr>
            <a:spLocks noGrp="1"/>
          </p:cNvSpPr>
          <p:nvPr>
            <p:ph idx="1"/>
          </p:nvPr>
        </p:nvSpPr>
        <p:spPr>
          <a:xfrm>
            <a:off x="827584" y="1772816"/>
            <a:ext cx="7772400" cy="4114800"/>
          </a:xfrm>
        </p:spPr>
        <p:txBody>
          <a:bodyPr/>
          <a:lstStyle/>
          <a:p>
            <a:pPr marL="0" indent="0">
              <a:lnSpc>
                <a:spcPct val="150000"/>
              </a:lnSpc>
              <a:buNone/>
            </a:pPr>
            <a:r>
              <a:rPr lang="zh-CN" altLang="zh-CN" sz="2400" dirty="0"/>
              <a:t>（</a:t>
            </a:r>
            <a:r>
              <a:rPr lang="en-US" altLang="zh-CN" sz="2400" dirty="0"/>
              <a:t>1</a:t>
            </a:r>
            <a:r>
              <a:rPr lang="zh-CN" altLang="zh-CN" sz="2400" dirty="0"/>
              <a:t>）</a:t>
            </a:r>
            <a:r>
              <a:rPr lang="zh-CN" altLang="zh-CN" sz="2400" b="1" dirty="0">
                <a:solidFill>
                  <a:srgbClr val="FF0000"/>
                </a:solidFill>
              </a:rPr>
              <a:t>完全的双向线路</a:t>
            </a: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特点：</a:t>
            </a:r>
            <a:r>
              <a:rPr lang="zh-CN" altLang="zh-CN" sz="2400" dirty="0"/>
              <a:t>两个端点站</a:t>
            </a:r>
            <a:r>
              <a:rPr lang="zh-CN" altLang="en-US" sz="2400" dirty="0"/>
              <a:t>；</a:t>
            </a:r>
            <a:endParaRPr lang="en-US" altLang="zh-CN" sz="2400" dirty="0"/>
          </a:p>
          <a:p>
            <a:pPr marL="0" indent="0">
              <a:lnSpc>
                <a:spcPct val="150000"/>
              </a:lnSpc>
              <a:buNone/>
            </a:pPr>
            <a:r>
              <a:rPr lang="en-US" altLang="zh-CN" sz="2400" dirty="0"/>
              <a:t>        </a:t>
            </a:r>
            <a:r>
              <a:rPr lang="zh-CN" altLang="zh-CN" sz="2400" dirty="0"/>
              <a:t>端点站之间双向行车</a:t>
            </a:r>
            <a:r>
              <a:rPr lang="zh-CN" altLang="en-US" sz="2400" dirty="0"/>
              <a:t>；</a:t>
            </a:r>
            <a:endParaRPr lang="en-US" altLang="zh-CN" sz="2400" dirty="0"/>
          </a:p>
          <a:p>
            <a:pPr marL="0" indent="0">
              <a:lnSpc>
                <a:spcPct val="150000"/>
              </a:lnSpc>
              <a:buNone/>
            </a:pPr>
            <a:r>
              <a:rPr lang="en-US" altLang="zh-CN" sz="2400" dirty="0"/>
              <a:t>        </a:t>
            </a:r>
            <a:r>
              <a:rPr lang="zh-CN" altLang="zh-CN" sz="2400" dirty="0"/>
              <a:t>两个方向上的行车路线是相同的。</a:t>
            </a:r>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42</a:t>
            </a:fld>
            <a:endParaRPr lang="en-US" altLang="zh-CN" dirty="0"/>
          </a:p>
        </p:txBody>
      </p:sp>
      <p:pic>
        <p:nvPicPr>
          <p:cNvPr id="5" name="图片 4"/>
          <p:cNvPicPr>
            <a:picLocks noChangeAspect="1"/>
          </p:cNvPicPr>
          <p:nvPr/>
        </p:nvPicPr>
        <p:blipFill>
          <a:blip r:embed="rId2"/>
          <a:stretch>
            <a:fillRect/>
          </a:stretch>
        </p:blipFill>
        <p:spPr>
          <a:xfrm>
            <a:off x="1907704" y="2420888"/>
            <a:ext cx="3127206" cy="1152128"/>
          </a:xfrm>
          <a:prstGeom prst="rect">
            <a:avLst/>
          </a:prstGeom>
        </p:spPr>
      </p:pic>
    </p:spTree>
    <p:extLst>
      <p:ext uri="{BB962C8B-B14F-4D97-AF65-F5344CB8AC3E}">
        <p14:creationId xmlns:p14="http://schemas.microsoft.com/office/powerpoint/2010/main" val="3105699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zh-CN" altLang="zh-CN" b="1" dirty="0">
                <a:solidFill>
                  <a:srgbClr val="FF0000"/>
                </a:solidFill>
              </a:rPr>
              <a:t>环形线路</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特点：</a:t>
            </a:r>
            <a:r>
              <a:rPr lang="zh-CN" altLang="zh-CN" dirty="0"/>
              <a:t>单向的环形</a:t>
            </a:r>
            <a:r>
              <a:rPr lang="zh-CN" altLang="en-US" dirty="0"/>
              <a:t>线路</a:t>
            </a:r>
            <a:endParaRPr lang="en-US" altLang="zh-CN" dirty="0"/>
          </a:p>
          <a:p>
            <a:pPr marL="0" indent="0">
              <a:buNone/>
            </a:pPr>
            <a:r>
              <a:rPr lang="en-US" altLang="zh-CN" dirty="0"/>
              <a:t>          </a:t>
            </a:r>
            <a:r>
              <a:rPr lang="zh-CN" altLang="en-US" dirty="0"/>
              <a:t>站点有</a:t>
            </a:r>
            <a:r>
              <a:rPr lang="zh-CN" altLang="zh-CN" dirty="0"/>
              <a:t>名字唯一标识</a:t>
            </a: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43</a:t>
            </a:fld>
            <a:endParaRPr lang="en-US" altLang="zh-CN"/>
          </a:p>
        </p:txBody>
      </p:sp>
      <p:pic>
        <p:nvPicPr>
          <p:cNvPr id="5" name="图片 4"/>
          <p:cNvPicPr>
            <a:picLocks noChangeAspect="1"/>
          </p:cNvPicPr>
          <p:nvPr/>
        </p:nvPicPr>
        <p:blipFill>
          <a:blip r:embed="rId2"/>
          <a:stretch>
            <a:fillRect/>
          </a:stretch>
        </p:blipFill>
        <p:spPr>
          <a:xfrm>
            <a:off x="2771800" y="2636911"/>
            <a:ext cx="1872208" cy="1288839"/>
          </a:xfrm>
          <a:prstGeom prst="rect">
            <a:avLst/>
          </a:prstGeom>
        </p:spPr>
      </p:pic>
    </p:spTree>
    <p:extLst>
      <p:ext uri="{BB962C8B-B14F-4D97-AF65-F5344CB8AC3E}">
        <p14:creationId xmlns:p14="http://schemas.microsoft.com/office/powerpoint/2010/main" val="2340056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9592" y="1834480"/>
            <a:ext cx="8064896" cy="4114800"/>
          </a:xfrm>
        </p:spPr>
        <p:txBody>
          <a:bodyPr/>
          <a:lstStyle/>
          <a:p>
            <a:pPr marL="0" indent="0">
              <a:buNone/>
            </a:pPr>
            <a:r>
              <a:rPr lang="zh-CN" altLang="zh-CN" b="1" dirty="0">
                <a:solidFill>
                  <a:srgbClr val="FF0000"/>
                </a:solidFill>
              </a:rPr>
              <a:t>（</a:t>
            </a:r>
            <a:r>
              <a:rPr lang="en-US" altLang="zh-CN" b="1" dirty="0">
                <a:solidFill>
                  <a:srgbClr val="FF0000"/>
                </a:solidFill>
              </a:rPr>
              <a:t>3</a:t>
            </a:r>
            <a:r>
              <a:rPr lang="zh-CN" altLang="zh-CN" b="1" dirty="0">
                <a:solidFill>
                  <a:srgbClr val="FF0000"/>
                </a:solidFill>
              </a:rPr>
              <a:t>）部分路段单行的线路</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lnSpc>
                <a:spcPct val="120000"/>
              </a:lnSpc>
              <a:buNone/>
            </a:pPr>
            <a:r>
              <a:rPr lang="zh-CN" altLang="en-US" sz="2800" dirty="0"/>
              <a:t>特点：</a:t>
            </a:r>
            <a:r>
              <a:rPr lang="zh-CN" altLang="zh-CN" sz="2800" dirty="0"/>
              <a:t>两个端点站之间双向行车的线路，在</a:t>
            </a:r>
            <a:r>
              <a:rPr lang="zh-CN" altLang="zh-CN" sz="2800" b="1" dirty="0">
                <a:solidFill>
                  <a:srgbClr val="FF0000"/>
                </a:solidFill>
              </a:rPr>
              <a:t>个别</a:t>
            </a:r>
            <a:r>
              <a:rPr lang="zh-CN" altLang="zh-CN" sz="2800" dirty="0"/>
              <a:t>比较窄或者比较拥挤的路段会实行单向行车，因此在这样的线路中两个方向的站点序列和街道序列会有部分不同，但是总体特点跟完全的双向线路类似。</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44</a:t>
            </a:fld>
            <a:endParaRPr lang="en-US" altLang="zh-CN"/>
          </a:p>
        </p:txBody>
      </p:sp>
      <p:pic>
        <p:nvPicPr>
          <p:cNvPr id="5" name="图片 4"/>
          <p:cNvPicPr>
            <a:picLocks noChangeAspect="1"/>
          </p:cNvPicPr>
          <p:nvPr/>
        </p:nvPicPr>
        <p:blipFill>
          <a:blip r:embed="rId2"/>
          <a:stretch>
            <a:fillRect/>
          </a:stretch>
        </p:blipFill>
        <p:spPr>
          <a:xfrm>
            <a:off x="2627784" y="2332983"/>
            <a:ext cx="2808312" cy="1240033"/>
          </a:xfrm>
          <a:prstGeom prst="rect">
            <a:avLst/>
          </a:prstGeom>
        </p:spPr>
      </p:pic>
    </p:spTree>
    <p:extLst>
      <p:ext uri="{BB962C8B-B14F-4D97-AF65-F5344CB8AC3E}">
        <p14:creationId xmlns:p14="http://schemas.microsoft.com/office/powerpoint/2010/main" val="278222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844824"/>
            <a:ext cx="7983488" cy="4287689"/>
          </a:xfrm>
        </p:spPr>
        <p:txBody>
          <a:bodyPr/>
          <a:lstStyle/>
          <a:p>
            <a:pPr marL="0" indent="0">
              <a:lnSpc>
                <a:spcPct val="150000"/>
              </a:lnSpc>
              <a:buNone/>
            </a:pPr>
            <a:r>
              <a:rPr lang="zh-CN" altLang="en-US" sz="2400" dirty="0"/>
              <a:t>总结：</a:t>
            </a:r>
            <a:r>
              <a:rPr lang="zh-CN" altLang="zh-CN" sz="2400" b="1" dirty="0">
                <a:solidFill>
                  <a:srgbClr val="FF0000"/>
                </a:solidFill>
              </a:rPr>
              <a:t>动态</a:t>
            </a:r>
            <a:r>
              <a:rPr lang="zh-CN" altLang="zh-CN" sz="2400" dirty="0"/>
              <a:t>网络系统</a:t>
            </a:r>
            <a:endParaRPr lang="en-US" altLang="zh-CN" sz="2400" dirty="0"/>
          </a:p>
          <a:p>
            <a:pPr marL="0" indent="0">
              <a:lnSpc>
                <a:spcPct val="150000"/>
              </a:lnSpc>
              <a:buNone/>
            </a:pPr>
            <a:r>
              <a:rPr lang="en-US" altLang="zh-CN" sz="2400" dirty="0"/>
              <a:t>         </a:t>
            </a:r>
            <a:r>
              <a:rPr lang="zh-CN" altLang="zh-CN" sz="2400" b="1" dirty="0">
                <a:solidFill>
                  <a:srgbClr val="FF0000"/>
                </a:solidFill>
              </a:rPr>
              <a:t>多目标</a:t>
            </a:r>
            <a:r>
              <a:rPr lang="zh-CN" altLang="zh-CN" sz="2400" dirty="0"/>
              <a:t>的决策问题</a:t>
            </a:r>
            <a:endParaRPr lang="en-US" altLang="zh-CN" sz="2400" dirty="0"/>
          </a:p>
          <a:p>
            <a:pPr marL="0" indent="0">
              <a:lnSpc>
                <a:spcPct val="150000"/>
              </a:lnSpc>
              <a:buNone/>
            </a:pPr>
            <a:r>
              <a:rPr lang="en-US" altLang="zh-CN" sz="2400" dirty="0"/>
              <a:t>         </a:t>
            </a:r>
            <a:r>
              <a:rPr lang="zh-CN" altLang="zh-CN" sz="2400" dirty="0"/>
              <a:t>查询时候主要因素</a:t>
            </a:r>
            <a:r>
              <a:rPr lang="zh-CN" altLang="en-US" sz="2400" dirty="0"/>
              <a:t>：</a:t>
            </a:r>
            <a:r>
              <a:rPr lang="zh-CN" altLang="zh-CN" sz="2400" dirty="0"/>
              <a:t>乘车时间</a:t>
            </a:r>
            <a:r>
              <a:rPr lang="zh-CN" altLang="en-US" sz="2400" dirty="0"/>
              <a:t>（动态变化）</a:t>
            </a:r>
            <a:r>
              <a:rPr lang="zh-CN" altLang="zh-CN" sz="2400" dirty="0"/>
              <a:t>、票价</a:t>
            </a:r>
            <a:endParaRPr lang="en-US" altLang="zh-CN" sz="2400" dirty="0"/>
          </a:p>
          <a:p>
            <a:pPr marL="0" indent="0">
              <a:lnSpc>
                <a:spcPct val="150000"/>
              </a:lnSpc>
              <a:buNone/>
            </a:pPr>
            <a:r>
              <a:rPr lang="en-US" altLang="zh-CN" sz="2400" dirty="0"/>
              <a:t>                                      </a:t>
            </a:r>
            <a:r>
              <a:rPr lang="zh-CN" altLang="zh-CN" sz="2400" dirty="0"/>
              <a:t>和转车的次数</a:t>
            </a:r>
            <a:r>
              <a:rPr lang="zh-CN" altLang="en-US" sz="2400" dirty="0"/>
              <a:t>（静态特性）</a:t>
            </a:r>
            <a:endParaRPr lang="en-US" altLang="zh-CN" sz="2400" dirty="0"/>
          </a:p>
          <a:p>
            <a:pPr marL="0" indent="0">
              <a:lnSpc>
                <a:spcPct val="150000"/>
              </a:lnSpc>
              <a:buNone/>
            </a:pPr>
            <a:r>
              <a:rPr lang="zh-CN" altLang="en-US" sz="2400" dirty="0"/>
              <a:t>         搜索条件</a:t>
            </a:r>
            <a:r>
              <a:rPr lang="zh-CN" altLang="zh-CN" sz="2400" dirty="0"/>
              <a:t>本质</a:t>
            </a:r>
            <a:r>
              <a:rPr lang="zh-CN" altLang="en-US" sz="2400" dirty="0"/>
              <a:t>：</a:t>
            </a:r>
            <a:r>
              <a:rPr lang="zh-CN" altLang="zh-CN" sz="2400" dirty="0"/>
              <a:t>定义一个</a:t>
            </a:r>
            <a:r>
              <a:rPr lang="zh-CN" altLang="zh-CN" sz="2400" b="1" dirty="0">
                <a:solidFill>
                  <a:srgbClr val="FF0000"/>
                </a:solidFill>
              </a:rPr>
              <a:t>以这些因素为自变量</a:t>
            </a:r>
            <a:r>
              <a:rPr lang="zh-CN" altLang="zh-CN" sz="2400" dirty="0"/>
              <a:t>的函</a:t>
            </a:r>
            <a:endParaRPr lang="en-US" altLang="zh-CN" sz="2400" dirty="0"/>
          </a:p>
          <a:p>
            <a:pPr marL="0" indent="0">
              <a:lnSpc>
                <a:spcPct val="150000"/>
              </a:lnSpc>
              <a:buNone/>
            </a:pPr>
            <a:r>
              <a:rPr lang="en-US" altLang="zh-CN" sz="2400" dirty="0"/>
              <a:t>                               </a:t>
            </a:r>
            <a:r>
              <a:rPr lang="zh-CN" altLang="zh-CN" sz="2400" dirty="0"/>
              <a:t>数，将多目标决策</a:t>
            </a:r>
            <a:r>
              <a:rPr lang="zh-CN" altLang="zh-CN" sz="2400" b="1" dirty="0">
                <a:solidFill>
                  <a:srgbClr val="FF0000"/>
                </a:solidFill>
              </a:rPr>
              <a:t>转化成</a:t>
            </a:r>
            <a:r>
              <a:rPr lang="zh-CN" altLang="zh-CN" sz="2400" dirty="0"/>
              <a:t>以函数值</a:t>
            </a:r>
            <a:endParaRPr lang="en-US" altLang="zh-CN" sz="2400" dirty="0"/>
          </a:p>
          <a:p>
            <a:pPr marL="0" indent="0">
              <a:lnSpc>
                <a:spcPct val="150000"/>
              </a:lnSpc>
              <a:buNone/>
            </a:pPr>
            <a:r>
              <a:rPr lang="en-US" altLang="zh-CN" sz="2400" dirty="0"/>
              <a:t>                               </a:t>
            </a:r>
            <a:r>
              <a:rPr lang="zh-CN" altLang="zh-CN" sz="2400" dirty="0"/>
              <a:t>表示的单目标决策。</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45</a:t>
            </a:fld>
            <a:endParaRPr lang="en-US" altLang="zh-CN"/>
          </a:p>
        </p:txBody>
      </p:sp>
    </p:spTree>
    <p:extLst>
      <p:ext uri="{BB962C8B-B14F-4D97-AF65-F5344CB8AC3E}">
        <p14:creationId xmlns:p14="http://schemas.microsoft.com/office/powerpoint/2010/main" val="3597235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C793C63-3C54-4DDA-851A-7F81A46E4DF1}" type="slidenum">
              <a:rPr kumimoji="0" lang="en-US" altLang="zh-CN" sz="1400"/>
              <a:pPr eaLnBrk="1" hangingPunct="1"/>
              <a:t>46</a:t>
            </a:fld>
            <a:endParaRPr kumimoji="0" lang="en-US" altLang="zh-CN" sz="1400"/>
          </a:p>
        </p:txBody>
      </p:sp>
      <p:sp>
        <p:nvSpPr>
          <p:cNvPr id="3075" name="Rectangle 1026"/>
          <p:cNvSpPr>
            <a:spLocks noGrp="1" noChangeArrowheads="1"/>
          </p:cNvSpPr>
          <p:nvPr>
            <p:ph type="title"/>
          </p:nvPr>
        </p:nvSpPr>
        <p:spPr/>
        <p:txBody>
          <a:bodyPr/>
          <a:lstStyle/>
          <a:p>
            <a:pPr eaLnBrk="1" hangingPunct="1"/>
            <a:r>
              <a:rPr lang="zh-CN" altLang="en-US">
                <a:latin typeface="Times New Roman" pitchFamily="18" charset="0"/>
              </a:rPr>
              <a:t>网络模型的有向图结构</a:t>
            </a:r>
            <a:endParaRPr lang="zh-CN" altLang="en-US"/>
          </a:p>
        </p:txBody>
      </p:sp>
      <mc:AlternateContent xmlns:mc="http://schemas.openxmlformats.org/markup-compatibility/2006" xmlns:a14="http://schemas.microsoft.com/office/drawing/2010/main">
        <mc:Choice Requires="a14">
          <p:sp>
            <p:nvSpPr>
              <p:cNvPr id="3076" name="Rectangle 1027"/>
              <p:cNvSpPr>
                <a:spLocks noGrp="1" noChangeArrowheads="1"/>
              </p:cNvSpPr>
              <p:nvPr>
                <p:ph type="body" idx="1"/>
              </p:nvPr>
            </p:nvSpPr>
            <p:spPr>
              <a:xfrm>
                <a:off x="539552" y="2017713"/>
                <a:ext cx="8415536" cy="4114800"/>
              </a:xfrm>
            </p:spPr>
            <p:txBody>
              <a:bodyPr/>
              <a:lstStyle/>
              <a:p>
                <a:pPr algn="just" eaLnBrk="1" hangingPunct="1">
                  <a:lnSpc>
                    <a:spcPct val="150000"/>
                  </a:lnSpc>
                </a:pPr>
                <a:r>
                  <a:rPr lang="zh-CN" altLang="en-US" sz="2800" dirty="0">
                    <a:latin typeface="Times New Roman" pitchFamily="18" charset="0"/>
                  </a:rPr>
                  <a:t>公交网络的有向图有多种不同的表示方法，两种比较合理的有向图模型是：</a:t>
                </a:r>
                <a:endParaRPr lang="zh-CN" altLang="en-US" sz="2800" dirty="0"/>
              </a:p>
              <a:p>
                <a:pPr algn="just" eaLnBrk="1" hangingPunct="1">
                  <a:lnSpc>
                    <a:spcPct val="150000"/>
                  </a:lnSpc>
                </a:pPr>
                <a:r>
                  <a:rPr lang="zh-CN" altLang="en-US" sz="2800" dirty="0">
                    <a:latin typeface="Times New Roman" pitchFamily="18" charset="0"/>
                  </a:rPr>
                  <a:t>（一）令图</a:t>
                </a:r>
                <a:r>
                  <a:rPr lang="en-US" altLang="zh-CN" sz="2800" dirty="0">
                    <a:latin typeface="Times New Roman" pitchFamily="18" charset="0"/>
                  </a:rPr>
                  <a:t>G=(V,E)</a:t>
                </a:r>
                <a:r>
                  <a:rPr lang="zh-CN" altLang="en-US" sz="2800" dirty="0">
                    <a:latin typeface="Times New Roman" pitchFamily="18" charset="0"/>
                  </a:rPr>
                  <a:t>表示公交网络，</a:t>
                </a:r>
                <a:r>
                  <a:rPr lang="en-US" altLang="zh-CN" sz="2800" dirty="0">
                    <a:latin typeface="Times New Roman" pitchFamily="18" charset="0"/>
                  </a:rPr>
                  <a:t>V</a:t>
                </a:r>
                <a:r>
                  <a:rPr lang="zh-CN" altLang="en-US" sz="2800" dirty="0">
                    <a:latin typeface="Times New Roman" pitchFamily="18" charset="0"/>
                  </a:rPr>
                  <a:t>是公交站点的集合，若站点</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有边当且仅当</a:t>
                </a:r>
                <a:r>
                  <a:rPr lang="en-US" altLang="zh-CN" sz="2800" dirty="0">
                    <a:latin typeface="Times New Roman" pitchFamily="18" charset="0"/>
                  </a:rPr>
                  <a:t>(1)</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可以步行到达，或者</a:t>
                </a:r>
                <a:r>
                  <a:rPr lang="en-US" altLang="zh-CN" sz="2800" dirty="0">
                    <a:latin typeface="Times New Roman" pitchFamily="18" charset="0"/>
                  </a:rPr>
                  <a:t>(2)</a:t>
                </a:r>
                <a:r>
                  <a:rPr lang="zh-CN" altLang="en-US" sz="2800" dirty="0">
                    <a:latin typeface="Times New Roman" pitchFamily="18" charset="0"/>
                  </a:rPr>
                  <a:t>有公交线路从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并且没有中间站点，见图</a:t>
                </a:r>
                <a:r>
                  <a:rPr lang="en-US" altLang="zh-CN" sz="2800" dirty="0"/>
                  <a:t>2.10</a:t>
                </a:r>
                <a:r>
                  <a:rPr lang="zh-CN" altLang="en-US" sz="2800" dirty="0">
                    <a:latin typeface="Times New Roman" pitchFamily="18" charset="0"/>
                  </a:rPr>
                  <a:t>：</a:t>
                </a:r>
                <a:endParaRPr lang="zh-CN" altLang="en-US" sz="2800" dirty="0"/>
              </a:p>
              <a:p>
                <a:pPr eaLnBrk="1" hangingPunct="1">
                  <a:lnSpc>
                    <a:spcPct val="150000"/>
                  </a:lnSpc>
                </a:pPr>
                <a:endParaRPr lang="en-US" altLang="zh-CN" dirty="0"/>
              </a:p>
            </p:txBody>
          </p:sp>
        </mc:Choice>
        <mc:Fallback xmlns="">
          <p:sp>
            <p:nvSpPr>
              <p:cNvPr id="3076" name="Rectangle 1027"/>
              <p:cNvSpPr>
                <a:spLocks noGrp="1" noRot="1" noChangeAspect="1" noMove="1" noResize="1" noEditPoints="1" noAdjustHandles="1" noChangeArrowheads="1" noChangeShapeType="1" noTextEdit="1"/>
              </p:cNvSpPr>
              <p:nvPr>
                <p:ph type="body" idx="1"/>
              </p:nvPr>
            </p:nvSpPr>
            <p:spPr>
              <a:xfrm>
                <a:off x="539552" y="2017713"/>
                <a:ext cx="8415536" cy="4114800"/>
              </a:xfrm>
              <a:blipFill>
                <a:blip r:embed="rId2"/>
                <a:stretch>
                  <a:fillRect l="-362" r="-1449" b="-2222"/>
                </a:stretch>
              </a:blipFill>
            </p:spPr>
            <p:txBody>
              <a:bodyPr/>
              <a:lstStyle/>
              <a:p>
                <a:r>
                  <a:rPr lang="zh-CN" altLang="en-US">
                    <a:noFill/>
                  </a:rPr>
                  <a:t> </a:t>
                </a:r>
              </a:p>
            </p:txBody>
          </p:sp>
        </mc:Fallback>
      </mc:AlternateContent>
      <p:sp>
        <p:nvSpPr>
          <p:cNvPr id="3077" name="Rectangle 102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3079" name="Rectangle 1031"/>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3081" name="Rectangle 1033"/>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54459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22A1F-1D26-42A3-AFF1-BD76C6FF94C0}" type="slidenum">
              <a:rPr kumimoji="0" lang="en-US" altLang="zh-CN" sz="1400"/>
              <a:pPr eaLnBrk="1" hangingPunct="1"/>
              <a:t>47</a:t>
            </a:fld>
            <a:endParaRPr kumimoji="0" lang="en-US" altLang="zh-CN" sz="1400"/>
          </a:p>
        </p:txBody>
      </p:sp>
      <p:sp>
        <p:nvSpPr>
          <p:cNvPr id="4099" name="Rectangle 2"/>
          <p:cNvSpPr>
            <a:spLocks noGrp="1" noChangeArrowheads="1"/>
          </p:cNvSpPr>
          <p:nvPr>
            <p:ph type="title"/>
          </p:nvPr>
        </p:nvSpPr>
        <p:spPr/>
        <p:txBody>
          <a:bodyPr/>
          <a:lstStyle/>
          <a:p>
            <a:pPr eaLnBrk="1" hangingPunct="1"/>
            <a:endParaRPr lang="zh-CN" altLang="zh-CN"/>
          </a:p>
        </p:txBody>
      </p:sp>
      <p:sp>
        <p:nvSpPr>
          <p:cNvPr id="4100" name="Rectangle 3"/>
          <p:cNvSpPr>
            <a:spLocks noGrp="1" noChangeArrowheads="1"/>
          </p:cNvSpPr>
          <p:nvPr>
            <p:ph type="body" idx="1"/>
          </p:nvPr>
        </p:nvSpPr>
        <p:spPr/>
        <p:txBody>
          <a:bodyPr/>
          <a:lstStyle/>
          <a:p>
            <a:pPr eaLnBrk="1" hangingPunct="1"/>
            <a:endParaRPr lang="en-US" altLang="zh-CN" dirty="0">
              <a:latin typeface="宋体" pitchFamily="2" charset="-122"/>
            </a:endParaRPr>
          </a:p>
          <a:p>
            <a:pPr eaLnBrk="1" hangingPunct="1"/>
            <a:endParaRPr lang="en-US" altLang="zh-CN" dirty="0">
              <a:latin typeface="宋体" pitchFamily="2" charset="-122"/>
            </a:endParaRPr>
          </a:p>
          <a:p>
            <a:pPr eaLnBrk="1" hangingPunct="1"/>
            <a:endParaRPr lang="en-US" altLang="zh-CN" dirty="0">
              <a:latin typeface="宋体" pitchFamily="2" charset="-122"/>
            </a:endParaRPr>
          </a:p>
          <a:p>
            <a:pPr eaLnBrk="1" hangingPunct="1">
              <a:buFont typeface="Wingdings" pitchFamily="2" charset="2"/>
              <a:buNone/>
            </a:pPr>
            <a:r>
              <a:rPr lang="en-US" altLang="zh-CN" dirty="0">
                <a:latin typeface="宋体" pitchFamily="2" charset="-122"/>
              </a:rPr>
              <a:t>  </a:t>
            </a:r>
            <a:r>
              <a:rPr lang="zh-CN" altLang="en-US" dirty="0">
                <a:latin typeface="宋体" pitchFamily="2" charset="-122"/>
              </a:rPr>
              <a:t>图</a:t>
            </a:r>
            <a:r>
              <a:rPr lang="en-US" altLang="zh-CN" dirty="0"/>
              <a:t>2.10 </a:t>
            </a:r>
            <a:r>
              <a:rPr lang="zh-CN" altLang="en-US" dirty="0">
                <a:latin typeface="宋体" pitchFamily="2" charset="-122"/>
              </a:rPr>
              <a:t>步行到达与没有中间站点情况下的边</a:t>
            </a:r>
            <a:r>
              <a:rPr lang="zh-CN" altLang="en-US" dirty="0"/>
              <a:t> </a:t>
            </a:r>
          </a:p>
        </p:txBody>
      </p:sp>
      <p:sp>
        <p:nvSpPr>
          <p:cNvPr id="4101" name="Rectangle 5"/>
          <p:cNvSpPr>
            <a:spLocks noChangeArrowheads="1"/>
          </p:cNvSpPr>
          <p:nvPr/>
        </p:nvSpPr>
        <p:spPr bwMode="auto">
          <a:xfrm>
            <a:off x="400050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41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20574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7"/>
          <p:cNvSpPr>
            <a:spLocks noChangeArrowheads="1"/>
          </p:cNvSpPr>
          <p:nvPr/>
        </p:nvSpPr>
        <p:spPr bwMode="auto">
          <a:xfrm>
            <a:off x="401478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41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7000"/>
            <a:ext cx="1981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693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2EE0C28-820D-43CC-819E-651AFC235C3C}" type="slidenum">
              <a:rPr kumimoji="0" lang="en-US" altLang="zh-CN" sz="1400"/>
              <a:pPr eaLnBrk="1" hangingPunct="1"/>
              <a:t>48</a:t>
            </a:fld>
            <a:endParaRPr kumimoji="0"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124" name="Rectangle 3"/>
              <p:cNvSpPr>
                <a:spLocks noGrp="1" noChangeArrowheads="1"/>
              </p:cNvSpPr>
              <p:nvPr>
                <p:ph type="body" idx="1"/>
              </p:nvPr>
            </p:nvSpPr>
            <p:spPr>
              <a:xfrm>
                <a:off x="611560" y="2060848"/>
                <a:ext cx="7772400" cy="4114800"/>
              </a:xfrm>
            </p:spPr>
            <p:txBody>
              <a:bodyPr/>
              <a:lstStyle/>
              <a:p>
                <a:pPr algn="just" eaLnBrk="1" hangingPunct="1">
                  <a:buNone/>
                </a:pPr>
                <a:r>
                  <a:rPr lang="zh-CN" altLang="en-US" sz="2800" dirty="0">
                    <a:latin typeface="Times New Roman" pitchFamily="18" charset="0"/>
                  </a:rPr>
                  <a:t>（二）令图</a:t>
                </a:r>
                <a:r>
                  <a:rPr lang="en-US" altLang="zh-CN" sz="2800" dirty="0">
                    <a:latin typeface="Times New Roman" pitchFamily="18" charset="0"/>
                  </a:rPr>
                  <a:t>G=(V, E)</a:t>
                </a:r>
                <a:r>
                  <a:rPr lang="zh-CN" altLang="en-US" sz="2800" dirty="0">
                    <a:latin typeface="Times New Roman" pitchFamily="18" charset="0"/>
                  </a:rPr>
                  <a:t> 表示公交网络，</a:t>
                </a:r>
                <a:r>
                  <a:rPr lang="en-US" altLang="zh-CN" sz="2800" dirty="0">
                    <a:latin typeface="Times New Roman" pitchFamily="18" charset="0"/>
                  </a:rPr>
                  <a:t>V</a:t>
                </a:r>
                <a:r>
                  <a:rPr lang="zh-CN" altLang="en-US" sz="2800" dirty="0">
                    <a:latin typeface="Times New Roman" pitchFamily="18" charset="0"/>
                  </a:rPr>
                  <a:t>是公交站点的集合，若站点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有边当且仅当下列三种情况之一成立</a:t>
                </a:r>
              </a:p>
              <a:p>
                <a:pPr algn="just" eaLnBrk="1" hangingPunct="1">
                  <a:buNone/>
                </a:pPr>
                <a:r>
                  <a:rPr lang="zh-CN" altLang="en-US" sz="2800" dirty="0">
                    <a:latin typeface="Times New Roman" pitchFamily="18" charset="0"/>
                  </a:rPr>
                  <a:t>（</a:t>
                </a:r>
                <a:r>
                  <a:rPr lang="en-US" altLang="zh-CN" sz="2800" dirty="0"/>
                  <a:t>1</a:t>
                </a:r>
                <a:r>
                  <a:rPr lang="zh-CN" altLang="en-US" sz="2800" dirty="0">
                    <a:latin typeface="Times New Roman" pitchFamily="18" charset="0"/>
                  </a:rPr>
                  <a:t>）站点</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有线路直达；</a:t>
                </a:r>
              </a:p>
              <a:p>
                <a:pPr algn="just" eaLnBrk="1" hangingPunct="1">
                  <a:buNone/>
                </a:pPr>
                <a:r>
                  <a:rPr lang="zh-CN" altLang="en-US" sz="2800" dirty="0">
                    <a:latin typeface="Times New Roman" pitchFamily="18" charset="0"/>
                  </a:rPr>
                  <a:t>（</a:t>
                </a:r>
                <a:r>
                  <a:rPr lang="en-US" altLang="zh-CN" sz="2800" dirty="0"/>
                  <a:t>2</a:t>
                </a:r>
                <a:r>
                  <a:rPr lang="zh-CN" altLang="en-US" sz="2800" dirty="0">
                    <a:latin typeface="Times New Roman" pitchFamily="18" charset="0"/>
                  </a:rPr>
                  <a:t>）存在通路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𝑠</m:t>
                        </m:r>
                      </m:sub>
                    </m:sSub>
                    <m:sSub>
                      <m:sSubPr>
                        <m:ctrlPr>
                          <a:rPr lang="en-US" altLang="zh-CN" sz="2800" i="1" smtClean="0">
                            <a:latin typeface="Cambria Math" panose="02040503050406030204" pitchFamily="18" charset="0"/>
                          </a:rPr>
                        </m:ctrlPr>
                      </m:sSubPr>
                      <m:e>
                        <m:r>
                          <a:rPr lang="en-US" altLang="zh-CN" sz="2800" b="0" i="1" smtClean="0">
                            <a:latin typeface="Cambria Math"/>
                          </a:rPr>
                          <m:t>𝑣</m:t>
                        </m:r>
                      </m:e>
                      <m:sub>
                        <m:r>
                          <a:rPr lang="en-US" altLang="zh-CN" sz="2800" b="0" i="1" smtClean="0">
                            <a:latin typeface="Cambria Math"/>
                          </a:rPr>
                          <m:t>𝑗</m:t>
                        </m:r>
                      </m:sub>
                    </m:sSub>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有车直达并且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    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之间可以步行到达；</a:t>
                </a:r>
              </a:p>
              <a:p>
                <a:pPr algn="just" eaLnBrk="1" hangingPunct="1">
                  <a:buNone/>
                </a:pPr>
                <a:r>
                  <a:rPr lang="zh-CN" altLang="en-US" sz="2800" dirty="0">
                    <a:latin typeface="Times New Roman" pitchFamily="18" charset="0"/>
                  </a:rPr>
                  <a:t>（</a:t>
                </a:r>
                <a:r>
                  <a:rPr lang="en-US" altLang="zh-CN" sz="2800" dirty="0"/>
                  <a:t>3</a:t>
                </a:r>
                <a:r>
                  <a:rPr lang="zh-CN" altLang="en-US" sz="2800" dirty="0">
                    <a:latin typeface="Times New Roman" pitchFamily="18" charset="0"/>
                  </a:rPr>
                  <a:t>）存在通路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𝑠</m:t>
                        </m:r>
                      </m:sub>
                    </m:sSub>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到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𝑗</m:t>
                        </m:r>
                      </m:sub>
                    </m:sSub>
                  </m:oMath>
                </a14:m>
                <a:r>
                  <a:rPr lang="zh-CN" altLang="en-US" sz="2800" dirty="0">
                    <a:latin typeface="Times New Roman" pitchFamily="18" charset="0"/>
                  </a:rPr>
                  <a:t>有车直达，并且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𝑖</m:t>
                        </m:r>
                      </m:sub>
                    </m:sSub>
                  </m:oMath>
                </a14:m>
                <a:r>
                  <a:rPr lang="zh-CN" altLang="en-US" sz="2800" dirty="0">
                    <a:latin typeface="Times New Roman" pitchFamily="18" charset="0"/>
                  </a:rPr>
                  <a:t>      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𝑠</m:t>
                        </m:r>
                      </m:sub>
                    </m:sSub>
                  </m:oMath>
                </a14:m>
                <a:r>
                  <a:rPr lang="zh-CN" altLang="en-US" sz="2800" dirty="0">
                    <a:latin typeface="Times New Roman" pitchFamily="18" charset="0"/>
                  </a:rPr>
                  <a:t>之间可以步行到达，见图</a:t>
                </a:r>
                <a:r>
                  <a:rPr lang="en-US" altLang="zh-CN" sz="2800" dirty="0"/>
                  <a:t>2.11</a:t>
                </a:r>
                <a:r>
                  <a:rPr lang="zh-CN" altLang="en-US" sz="2800" dirty="0">
                    <a:latin typeface="Times New Roman" pitchFamily="18" charset="0"/>
                  </a:rPr>
                  <a:t>。</a:t>
                </a:r>
                <a:endParaRPr lang="zh-CN" altLang="en-US" sz="2800" dirty="0"/>
              </a:p>
            </p:txBody>
          </p:sp>
        </mc:Choice>
        <mc:Fallback xmlns="">
          <p:sp>
            <p:nvSpPr>
              <p:cNvPr id="5124" name="Rectangle 3"/>
              <p:cNvSpPr>
                <a:spLocks noGrp="1" noRot="1" noChangeAspect="1" noMove="1" noResize="1" noEditPoints="1" noAdjustHandles="1" noChangeArrowheads="1" noChangeShapeType="1" noTextEdit="1"/>
              </p:cNvSpPr>
              <p:nvPr>
                <p:ph type="body" idx="1"/>
              </p:nvPr>
            </p:nvSpPr>
            <p:spPr>
              <a:xfrm>
                <a:off x="611560" y="2060848"/>
                <a:ext cx="7772400" cy="4114800"/>
              </a:xfrm>
              <a:blipFill>
                <a:blip r:embed="rId2"/>
                <a:stretch>
                  <a:fillRect l="-1569" t="-1926" r="-1647" b="-148"/>
                </a:stretch>
              </a:blipFill>
            </p:spPr>
            <p:txBody>
              <a:bodyPr/>
              <a:lstStyle/>
              <a:p>
                <a:r>
                  <a:rPr lang="zh-CN" altLang="en-US">
                    <a:noFill/>
                  </a:rPr>
                  <a:t> </a:t>
                </a:r>
              </a:p>
            </p:txBody>
          </p:sp>
        </mc:Fallback>
      </mc:AlternateContent>
      <p:sp>
        <p:nvSpPr>
          <p:cNvPr id="5125" name="Rectangle 5"/>
          <p:cNvSpPr>
            <a:spLocks noChangeArrowheads="1"/>
          </p:cNvSpPr>
          <p:nvPr/>
        </p:nvSpPr>
        <p:spPr bwMode="auto">
          <a:xfrm>
            <a:off x="42291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27" name="Rectangle 7"/>
          <p:cNvSpPr>
            <a:spLocks noChangeArrowheads="1"/>
          </p:cNvSpPr>
          <p:nvPr/>
        </p:nvSpPr>
        <p:spPr bwMode="auto">
          <a:xfrm>
            <a:off x="449580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29"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34" name="Rectangle 14"/>
          <p:cNvSpPr>
            <a:spLocks noChangeArrowheads="1"/>
          </p:cNvSpPr>
          <p:nvPr/>
        </p:nvSpPr>
        <p:spPr bwMode="auto">
          <a:xfrm>
            <a:off x="43767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136" name="Rectangle 16"/>
          <p:cNvSpPr>
            <a:spLocks noChangeArrowheads="1"/>
          </p:cNvSpPr>
          <p:nvPr/>
        </p:nvSpPr>
        <p:spPr bwMode="auto">
          <a:xfrm>
            <a:off x="43767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98195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2E358E2-C0E0-4772-B10C-A317B8E4A4A7}" type="slidenum">
              <a:rPr kumimoji="0" lang="en-US" altLang="zh-CN" sz="1400"/>
              <a:pPr eaLnBrk="1" hangingPunct="1"/>
              <a:t>49</a:t>
            </a:fld>
            <a:endParaRPr kumimoji="0" lang="en-US" altLang="zh-CN" sz="1400"/>
          </a:p>
        </p:txBody>
      </p:sp>
      <p:sp>
        <p:nvSpPr>
          <p:cNvPr id="6147" name="Rectangle 2"/>
          <p:cNvSpPr>
            <a:spLocks noGrp="1" noChangeArrowheads="1"/>
          </p:cNvSpPr>
          <p:nvPr>
            <p:ph type="title"/>
          </p:nvPr>
        </p:nvSpPr>
        <p:spPr/>
        <p:txBody>
          <a:bodyPr/>
          <a:lstStyle/>
          <a:p>
            <a:pPr eaLnBrk="1" hangingPunct="1"/>
            <a:endParaRPr lang="zh-CN" altLang="zh-CN"/>
          </a:p>
        </p:txBody>
      </p:sp>
      <p:sp>
        <p:nvSpPr>
          <p:cNvPr id="6148" name="Rectangle 5"/>
          <p:cNvSpPr>
            <a:spLocks noChangeArrowheads="1"/>
          </p:cNvSpPr>
          <p:nvPr/>
        </p:nvSpPr>
        <p:spPr bwMode="auto">
          <a:xfrm>
            <a:off x="3748088"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3200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7"/>
          <p:cNvSpPr>
            <a:spLocks noChangeArrowheads="1"/>
          </p:cNvSpPr>
          <p:nvPr/>
        </p:nvSpPr>
        <p:spPr bwMode="auto">
          <a:xfrm>
            <a:off x="392430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25908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9"/>
          <p:cNvSpPr>
            <a:spLocks noChangeArrowheads="1"/>
          </p:cNvSpPr>
          <p:nvPr/>
        </p:nvSpPr>
        <p:spPr bwMode="auto">
          <a:xfrm>
            <a:off x="386715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pic>
        <p:nvPicPr>
          <p:cNvPr id="615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886200"/>
            <a:ext cx="29718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2362200" y="5638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a:latin typeface="宋体" pitchFamily="2" charset="-122"/>
              </a:rPr>
              <a:t>图</a:t>
            </a:r>
            <a:r>
              <a:rPr lang="en-US" altLang="zh-CN"/>
              <a:t>2.11 </a:t>
            </a:r>
            <a:r>
              <a:rPr lang="zh-CN" altLang="en-US">
                <a:latin typeface="宋体" pitchFamily="2" charset="-122"/>
              </a:rPr>
              <a:t>三种情况下的边</a:t>
            </a:r>
            <a:r>
              <a:rPr lang="zh-CN" altLang="en-US"/>
              <a:t> </a:t>
            </a:r>
          </a:p>
        </p:txBody>
      </p:sp>
    </p:spTree>
    <p:extLst>
      <p:ext uri="{BB962C8B-B14F-4D97-AF65-F5344CB8AC3E}">
        <p14:creationId xmlns:p14="http://schemas.microsoft.com/office/powerpoint/2010/main" val="40139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根据数学方法可以分为</a:t>
            </a:r>
            <a:r>
              <a:rPr lang="zh-CN" altLang="zh-CN" sz="2400" b="1" dirty="0">
                <a:solidFill>
                  <a:srgbClr val="FF0000"/>
                </a:solidFill>
              </a:rPr>
              <a:t>初等模型、微分方程模型、优化模型、控制模型</a:t>
            </a:r>
            <a:r>
              <a:rPr lang="zh-CN" altLang="zh-CN" sz="2400" dirty="0"/>
              <a:t>等</a:t>
            </a:r>
            <a:r>
              <a:rPr lang="zh-CN" altLang="en-US" sz="2400" dirty="0"/>
              <a:t>；</a:t>
            </a:r>
            <a:endParaRPr lang="en-US" altLang="zh-CN" sz="2400" dirty="0"/>
          </a:p>
          <a:p>
            <a:r>
              <a:rPr lang="zh-CN" altLang="zh-CN" sz="2400" dirty="0"/>
              <a:t>根据研究的实际问题可分为</a:t>
            </a:r>
            <a:r>
              <a:rPr lang="zh-CN" altLang="zh-CN" sz="2400" b="1" dirty="0">
                <a:solidFill>
                  <a:srgbClr val="FF0000"/>
                </a:solidFill>
              </a:rPr>
              <a:t>人口发展模型、生态模型、交通模型、经济模型</a:t>
            </a:r>
            <a:r>
              <a:rPr lang="zh-CN" altLang="zh-CN" sz="2400" dirty="0"/>
              <a:t>等。</a:t>
            </a:r>
          </a:p>
          <a:p>
            <a:r>
              <a:rPr lang="zh-CN" altLang="zh-CN" sz="2400" dirty="0"/>
              <a:t>按照变量的情况，还可分为</a:t>
            </a:r>
            <a:r>
              <a:rPr lang="zh-CN" altLang="zh-CN" sz="2400" b="1" dirty="0">
                <a:solidFill>
                  <a:srgbClr val="FF0000"/>
                </a:solidFill>
              </a:rPr>
              <a:t>线性数学模型和非线性数学模型</a:t>
            </a:r>
            <a:r>
              <a:rPr lang="zh-CN" altLang="zh-CN" sz="2400" dirty="0"/>
              <a:t>。</a:t>
            </a:r>
          </a:p>
          <a:p>
            <a:r>
              <a:rPr lang="zh-CN" altLang="zh-CN" sz="2400" dirty="0"/>
              <a:t>根据对变量的了解程度可以分为</a:t>
            </a:r>
            <a:r>
              <a:rPr lang="zh-CN" altLang="zh-CN" sz="2400" b="1" dirty="0">
                <a:solidFill>
                  <a:srgbClr val="FF0000"/>
                </a:solidFill>
              </a:rPr>
              <a:t>白箱模型、灰箱模型、黑箱模型</a:t>
            </a:r>
            <a:r>
              <a:rPr lang="zh-CN" altLang="zh-CN" sz="2400" dirty="0"/>
              <a:t>等</a:t>
            </a:r>
            <a:r>
              <a:rPr lang="zh-CN" altLang="en-US" sz="2400" dirty="0"/>
              <a:t>。</a:t>
            </a:r>
            <a:endParaRPr lang="en-US" altLang="zh-CN" sz="2400" dirty="0"/>
          </a:p>
          <a:p>
            <a:r>
              <a:rPr lang="zh-CN" altLang="zh-CN" sz="2400" dirty="0"/>
              <a:t>根据系统的性质可以分为</a:t>
            </a:r>
            <a:r>
              <a:rPr lang="zh-CN" altLang="zh-CN" sz="2400" b="1" dirty="0">
                <a:solidFill>
                  <a:srgbClr val="FF0000"/>
                </a:solidFill>
              </a:rPr>
              <a:t>微观模型、宏观模型、集中参数模型、分布参数模型、定常模型、时变模型</a:t>
            </a:r>
            <a:r>
              <a:rPr lang="zh-CN" altLang="zh-CN" sz="2400" dirty="0"/>
              <a:t>等。</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5</a:t>
            </a:fld>
            <a:endParaRPr lang="en-US" altLang="zh-CN"/>
          </a:p>
        </p:txBody>
      </p:sp>
    </p:spTree>
    <p:extLst>
      <p:ext uri="{BB962C8B-B14F-4D97-AF65-F5344CB8AC3E}">
        <p14:creationId xmlns:p14="http://schemas.microsoft.com/office/powerpoint/2010/main" val="21590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B100FD4-3E39-4658-81C1-25DC40C9A54C}" type="slidenum">
              <a:rPr kumimoji="0" lang="en-US" altLang="zh-CN" sz="1400"/>
              <a:pPr eaLnBrk="1" hangingPunct="1"/>
              <a:t>50</a:t>
            </a:fld>
            <a:endParaRPr kumimoji="0" lang="en-US" altLang="zh-CN" sz="1400"/>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a:xfrm>
            <a:off x="611560" y="1844824"/>
            <a:ext cx="8343528" cy="4287689"/>
          </a:xfrm>
        </p:spPr>
        <p:txBody>
          <a:bodyPr/>
          <a:lstStyle/>
          <a:p>
            <a:pPr eaLnBrk="1" hangingPunct="1">
              <a:lnSpc>
                <a:spcPct val="130000"/>
              </a:lnSpc>
            </a:pPr>
            <a:r>
              <a:rPr lang="zh-CN" altLang="en-US" sz="2800" dirty="0">
                <a:latin typeface="宋体" pitchFamily="2" charset="-122"/>
              </a:rPr>
              <a:t>上面两种模型各有各的优势，模型（一）是网络关系的直接反应，具有比较高的灵活性，边的数量少，因此数据量较小，而且比较直观；</a:t>
            </a:r>
          </a:p>
          <a:p>
            <a:pPr eaLnBrk="1" hangingPunct="1">
              <a:lnSpc>
                <a:spcPct val="130000"/>
              </a:lnSpc>
            </a:pPr>
            <a:r>
              <a:rPr lang="zh-CN" altLang="en-US" sz="2800" dirty="0">
                <a:latin typeface="宋体" pitchFamily="2" charset="-122"/>
              </a:rPr>
              <a:t>而模型（二）是在模型（一）的基础上经过了前期处理后得到的，预先演算了网络中站点间的直达情况，但是数据量比较大，而且如果公交线路某处发生改变将影响较多的边。</a:t>
            </a:r>
            <a:r>
              <a:rPr lang="zh-CN" altLang="en-US" sz="2800" dirty="0"/>
              <a:t> </a:t>
            </a:r>
          </a:p>
        </p:txBody>
      </p:sp>
    </p:spTree>
    <p:extLst>
      <p:ext uri="{BB962C8B-B14F-4D97-AF65-F5344CB8AC3E}">
        <p14:creationId xmlns:p14="http://schemas.microsoft.com/office/powerpoint/2010/main" val="33535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EC7FB-FC3D-4C2D-9CEA-C9BA80BF143E}" type="slidenum">
              <a:rPr kumimoji="0" lang="en-US" altLang="zh-CN" sz="1400"/>
              <a:pPr eaLnBrk="1" hangingPunct="1"/>
              <a:t>51</a:t>
            </a:fld>
            <a:endParaRPr kumimoji="0"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idx="1"/>
          </p:nvPr>
        </p:nvSpPr>
        <p:spPr>
          <a:xfrm>
            <a:off x="611560" y="1700808"/>
            <a:ext cx="8343528" cy="4608512"/>
          </a:xfrm>
        </p:spPr>
        <p:txBody>
          <a:bodyPr/>
          <a:lstStyle/>
          <a:p>
            <a:pPr algn="just" eaLnBrk="1" hangingPunct="1">
              <a:lnSpc>
                <a:spcPct val="150000"/>
              </a:lnSpc>
            </a:pPr>
            <a:r>
              <a:rPr lang="zh-CN" altLang="en-US" sz="2800" dirty="0">
                <a:latin typeface="Times New Roman" pitchFamily="18" charset="0"/>
              </a:rPr>
              <a:t>模型（二）在概念上更符合实际的乘车情况，在有直达线路时人们一般会将它当作一种完整的乘车计划而不是分成几个小段来考虑，</a:t>
            </a:r>
          </a:p>
          <a:p>
            <a:pPr algn="just" eaLnBrk="1" hangingPunct="1">
              <a:lnSpc>
                <a:spcPct val="150000"/>
              </a:lnSpc>
            </a:pPr>
            <a:r>
              <a:rPr lang="zh-CN" altLang="en-US" sz="2800" dirty="0">
                <a:latin typeface="Times New Roman" pitchFamily="18" charset="0"/>
              </a:rPr>
              <a:t>模型（二）方便于将转车这种与边序列有关的制约条件与乘车时间等和当前边有关的制约条件统一起来，能够运用图论中</a:t>
            </a:r>
            <a:r>
              <a:rPr lang="en-US" altLang="zh-CN" sz="2800" dirty="0"/>
              <a:t>Dijkstra</a:t>
            </a:r>
            <a:r>
              <a:rPr lang="zh-CN" altLang="en-US" sz="2800" dirty="0">
                <a:latin typeface="Times New Roman" pitchFamily="18" charset="0"/>
              </a:rPr>
              <a:t>算法、</a:t>
            </a:r>
            <a:r>
              <a:rPr lang="en-US" altLang="zh-CN" sz="2800" dirty="0"/>
              <a:t>Floyd</a:t>
            </a:r>
            <a:r>
              <a:rPr lang="zh-CN" altLang="en-US" sz="2800" dirty="0">
                <a:latin typeface="Times New Roman" pitchFamily="18" charset="0"/>
              </a:rPr>
              <a:t>算法等经典最短路径算法的基础。</a:t>
            </a:r>
            <a:endParaRPr lang="zh-CN" altLang="en-US" sz="2800" dirty="0"/>
          </a:p>
        </p:txBody>
      </p:sp>
    </p:spTree>
    <p:extLst>
      <p:ext uri="{BB962C8B-B14F-4D97-AF65-F5344CB8AC3E}">
        <p14:creationId xmlns:p14="http://schemas.microsoft.com/office/powerpoint/2010/main" val="347854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45B8DAF-DD5D-4B25-AF7C-6BD5AC133089}" type="slidenum">
              <a:rPr kumimoji="0" lang="en-US" altLang="zh-CN" sz="1400"/>
              <a:pPr eaLnBrk="1" hangingPunct="1"/>
              <a:t>52</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latin typeface="Times New Roman" pitchFamily="18" charset="0"/>
              </a:rPr>
              <a:t>权值的设定</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1"/>
              </p:nvPr>
            </p:nvSpPr>
            <p:spPr>
              <a:xfrm>
                <a:off x="755576" y="1949623"/>
                <a:ext cx="7992888" cy="4431705"/>
              </a:xfrm>
            </p:spPr>
            <p:txBody>
              <a:bodyPr/>
              <a:lstStyle/>
              <a:p>
                <a:pPr algn="just" eaLnBrk="1" hangingPunct="1"/>
                <a:r>
                  <a:rPr lang="zh-CN" altLang="en-US" sz="2800" dirty="0">
                    <a:latin typeface="Times New Roman" pitchFamily="18" charset="0"/>
                  </a:rPr>
                  <a:t>上述有向图的边表示两个站点之间的连接关系，而边的权值用来量化这种关系，是路径优先等级的衡量标准，上文中已经分析了人们在查询过程中关心的各个因素。</a:t>
                </a:r>
              </a:p>
              <a:p>
                <a:pPr algn="just" eaLnBrk="1" hangingPunct="1"/>
                <a:r>
                  <a:rPr lang="zh-CN" altLang="en-US" sz="2800" dirty="0">
                    <a:latin typeface="Times New Roman" pitchFamily="18" charset="0"/>
                  </a:rPr>
                  <a:t>各种因素是分摊在每条线路上的，假设由集合     </a:t>
                </a:r>
                <a:r>
                  <a:rPr lang="en-US" altLang="zh-CN" sz="2800" dirty="0">
                    <a:latin typeface="Times New Roman" pitchFamily="18" charset="0"/>
                  </a:rPr>
                  <a:t>C</a:t>
                </a:r>
                <a:r>
                  <a:rPr lang="zh-CN" altLang="en-US" sz="2800" dirty="0">
                    <a:latin typeface="Times New Roman" pitchFamily="18" charset="0"/>
                  </a:rPr>
                  <a:t>表示，若令</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1</m:t>
                        </m:r>
                      </m:sub>
                    </m:sSub>
                    <m:r>
                      <a:rPr lang="en-US" altLang="zh-CN" sz="2800" b="0" i="1" smtClean="0">
                        <a:latin typeface="Cambria Math"/>
                      </a:rPr>
                      <m:t>=</m:t>
                    </m:r>
                    <m:r>
                      <a:rPr lang="en-US" altLang="zh-CN" sz="2800" b="0" i="1" smtClean="0">
                        <a:latin typeface="Cambria Math"/>
                      </a:rPr>
                      <m:t>𝑓</m:t>
                    </m:r>
                    <m:r>
                      <a:rPr lang="en-US" altLang="zh-CN" sz="2800" b="0" i="1" smtClean="0">
                        <a:latin typeface="Cambria Math"/>
                      </a:rPr>
                      <m:t>(</m:t>
                    </m:r>
                    <m:r>
                      <a:rPr lang="en-US" altLang="zh-CN" sz="2800" b="0" i="1" smtClean="0">
                        <a:latin typeface="Cambria Math"/>
                      </a:rPr>
                      <m:t>𝐶</m:t>
                    </m:r>
                    <m:r>
                      <a:rPr lang="en-US" altLang="zh-CN" sz="2800" b="0" i="1" smtClean="0">
                        <a:latin typeface="Cambria Math"/>
                      </a:rPr>
                      <m:t>)</m:t>
                    </m:r>
                  </m:oMath>
                </a14:m>
                <a:r>
                  <a:rPr lang="zh-CN" altLang="en-US" sz="2800" dirty="0">
                    <a:latin typeface="Times New Roman" pitchFamily="18" charset="0"/>
                  </a:rPr>
                  <a:t>，则就可以用</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𝑊</m:t>
                        </m:r>
                      </m:e>
                      <m:sub>
                        <m:r>
                          <a:rPr lang="en-US" altLang="zh-CN" sz="2800" i="1">
                            <a:latin typeface="Cambria Math"/>
                          </a:rPr>
                          <m:t>1</m:t>
                        </m:r>
                      </m:sub>
                    </m:sSub>
                  </m:oMath>
                </a14:m>
                <a:r>
                  <a:rPr lang="zh-CN" altLang="en-US" sz="2800" dirty="0">
                    <a:latin typeface="Times New Roman" pitchFamily="18" charset="0"/>
                  </a:rPr>
                  <a:t>来表示每条线路上综合了</a:t>
                </a:r>
                <a:r>
                  <a:rPr lang="en-US" altLang="zh-CN" sz="2800" dirty="0">
                    <a:latin typeface="Times New Roman" pitchFamily="18" charset="0"/>
                  </a:rPr>
                  <a:t>C</a:t>
                </a:r>
                <a:r>
                  <a:rPr lang="zh-CN" altLang="en-US" sz="2800" dirty="0">
                    <a:latin typeface="Times New Roman" pitchFamily="18" charset="0"/>
                  </a:rPr>
                  <a:t>中各种因素权值，在上述有向图模型（二）的情形（</a:t>
                </a:r>
                <a:r>
                  <a:rPr lang="en-US" altLang="zh-CN" sz="2800" dirty="0"/>
                  <a:t>1</a:t>
                </a:r>
                <a:r>
                  <a:rPr lang="zh-CN" altLang="en-US" sz="2800" dirty="0">
                    <a:latin typeface="Times New Roman" pitchFamily="18" charset="0"/>
                  </a:rPr>
                  <a:t>）中，</a:t>
                </a:r>
                <a:r>
                  <a:rPr lang="en-US" altLang="zh-CN" sz="2800" dirty="0">
                    <a:latin typeface="Times New Roman" pitchFamily="18" charset="0"/>
                  </a:rPr>
                  <a:t>C</a:t>
                </a:r>
                <a:r>
                  <a:rPr lang="zh-CN" altLang="en-US" sz="2800" dirty="0">
                    <a:latin typeface="Times New Roman" pitchFamily="18" charset="0"/>
                  </a:rPr>
                  <a:t>就是从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i="1">
                            <a:latin typeface="Cambria Math"/>
                          </a:rPr>
                          <m:t>𝑖</m:t>
                        </m:r>
                      </m:sub>
                    </m:sSub>
                  </m:oMath>
                </a14:m>
                <a:r>
                  <a:rPr lang="zh-CN" altLang="en-US" sz="2800" dirty="0">
                    <a:latin typeface="Times New Roman" pitchFamily="18" charset="0"/>
                  </a:rPr>
                  <a:t>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𝑣</m:t>
                        </m:r>
                      </m:e>
                      <m:sub>
                        <m:r>
                          <a:rPr lang="en-US" altLang="zh-CN" sz="2800" b="0" i="1" smtClean="0">
                            <a:latin typeface="Cambria Math"/>
                          </a:rPr>
                          <m:t>𝑗</m:t>
                        </m:r>
                      </m:sub>
                    </m:sSub>
                  </m:oMath>
                </a14:m>
                <a:r>
                  <a:rPr lang="zh-CN" altLang="en-US" sz="2800" dirty="0">
                    <a:latin typeface="Times New Roman" pitchFamily="18" charset="0"/>
                  </a:rPr>
                  <a:t> 的公交线路上的综合因素；</a:t>
                </a:r>
                <a:endParaRPr lang="zh-CN" altLang="en-US" sz="2800" dirty="0"/>
              </a:p>
            </p:txBody>
          </p:sp>
        </mc:Choice>
        <mc:Fallback xmlns="">
          <p:sp>
            <p:nvSpPr>
              <p:cNvPr id="9220" name="Rectangle 3"/>
              <p:cNvSpPr>
                <a:spLocks noGrp="1" noRot="1" noChangeAspect="1" noMove="1" noResize="1" noEditPoints="1" noAdjustHandles="1" noChangeArrowheads="1" noChangeShapeType="1" noTextEdit="1"/>
              </p:cNvSpPr>
              <p:nvPr>
                <p:ph type="body" idx="1"/>
              </p:nvPr>
            </p:nvSpPr>
            <p:spPr>
              <a:xfrm>
                <a:off x="755576" y="1949623"/>
                <a:ext cx="7992888" cy="4431705"/>
              </a:xfrm>
              <a:blipFill>
                <a:blip r:embed="rId2"/>
                <a:stretch>
                  <a:fillRect l="-381" t="-1513" r="-6026"/>
                </a:stretch>
              </a:blipFill>
            </p:spPr>
            <p:txBody>
              <a:bodyPr/>
              <a:lstStyle/>
              <a:p>
                <a:r>
                  <a:rPr lang="zh-CN" altLang="en-US">
                    <a:noFill/>
                  </a:rPr>
                  <a:t> </a:t>
                </a:r>
              </a:p>
            </p:txBody>
          </p:sp>
        </mc:Fallback>
      </mc:AlternateContent>
      <p:sp>
        <p:nvSpPr>
          <p:cNvPr id="9221" name="Rectangle 5"/>
          <p:cNvSpPr>
            <a:spLocks noChangeArrowheads="1"/>
          </p:cNvSpPr>
          <p:nvPr/>
        </p:nvSpPr>
        <p:spPr bwMode="auto">
          <a:xfrm>
            <a:off x="42291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3" name="Rectangle 7"/>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5"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9227" name="Rectangle 11"/>
          <p:cNvSpPr>
            <a:spLocks noChangeArrowheads="1"/>
          </p:cNvSpPr>
          <p:nvPr/>
        </p:nvSpPr>
        <p:spPr bwMode="auto">
          <a:xfrm>
            <a:off x="44910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47751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A510EB2-1F1E-4A93-A2FA-7A761AAF9384}" type="slidenum">
              <a:rPr kumimoji="0" lang="en-US" altLang="zh-CN" sz="1400"/>
              <a:pPr eaLnBrk="1" hangingPunct="1"/>
              <a:t>53</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0244" name="Rectangle 3"/>
              <p:cNvSpPr>
                <a:spLocks noGrp="1" noChangeArrowheads="1"/>
              </p:cNvSpPr>
              <p:nvPr>
                <p:ph type="body" idx="1"/>
              </p:nvPr>
            </p:nvSpPr>
            <p:spPr>
              <a:xfrm>
                <a:off x="685800" y="1916832"/>
                <a:ext cx="7772400" cy="4255368"/>
              </a:xfrm>
            </p:spPr>
            <p:txBody>
              <a:bodyPr/>
              <a:lstStyle/>
              <a:p>
                <a:pPr algn="just" eaLnBrk="1" hangingPunct="1">
                  <a:lnSpc>
                    <a:spcPct val="120000"/>
                  </a:lnSpc>
                </a:pPr>
                <a:r>
                  <a:rPr lang="zh-CN" altLang="en-US" dirty="0">
                    <a:latin typeface="Times New Roman" pitchFamily="18" charset="0"/>
                  </a:rPr>
                  <a:t>而在情形（</a:t>
                </a:r>
                <a:r>
                  <a:rPr lang="en-US" altLang="zh-CN" dirty="0"/>
                  <a:t>2</a:t>
                </a:r>
                <a:r>
                  <a:rPr lang="zh-CN" altLang="en-US" dirty="0">
                    <a:latin typeface="Times New Roman" pitchFamily="18" charset="0"/>
                  </a:rPr>
                  <a:t>）中，由于有步行的路段，</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1</m:t>
                        </m:r>
                      </m:sub>
                    </m:sSub>
                  </m:oMath>
                </a14:m>
                <a:r>
                  <a:rPr lang="zh-CN" altLang="en-US" dirty="0">
                    <a:latin typeface="Times New Roman" pitchFamily="18" charset="0"/>
                  </a:rPr>
                  <a:t>还应该加上一个以步行距离</a:t>
                </a:r>
                <a:r>
                  <a:rPr lang="en-US" altLang="zh-CN" dirty="0">
                    <a:latin typeface="Times New Roman" pitchFamily="18" charset="0"/>
                  </a:rPr>
                  <a:t>d</a:t>
                </a:r>
                <a:r>
                  <a:rPr lang="zh-CN" altLang="en-US" dirty="0">
                    <a:latin typeface="Times New Roman" pitchFamily="18" charset="0"/>
                  </a:rPr>
                  <a:t>为自变量的函数值来表示查询人对步行的厌恶程度和步行的时间，即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𝑐</m:t>
                        </m:r>
                      </m:e>
                    </m:d>
                    <m:r>
                      <a:rPr lang="en-US" altLang="zh-CN" b="0" i="1" smtClean="0">
                        <a:latin typeface="Cambria Math"/>
                      </a:rPr>
                      <m:t>+</m:t>
                    </m:r>
                    <m:r>
                      <a:rPr lang="en-US" altLang="zh-CN" b="0" i="1" smtClean="0">
                        <a:latin typeface="Cambria Math"/>
                      </a:rPr>
                      <m:t>𝑔</m:t>
                    </m:r>
                    <m:r>
                      <a:rPr lang="en-US" altLang="zh-CN" b="0" i="1" smtClean="0">
                        <a:latin typeface="Cambria Math"/>
                      </a:rPr>
                      <m:t>(</m:t>
                    </m:r>
                    <m:r>
                      <a:rPr lang="en-US" altLang="zh-CN" b="0" i="1" smtClean="0">
                        <a:latin typeface="Cambria Math"/>
                      </a:rPr>
                      <m:t>𝑑</m:t>
                    </m:r>
                    <m:r>
                      <a:rPr lang="en-US" altLang="zh-CN" b="0" i="1" smtClean="0">
                        <a:latin typeface="Cambria Math"/>
                      </a:rPr>
                      <m:t>)</m:t>
                    </m:r>
                  </m:oMath>
                </a14:m>
                <a:r>
                  <a:rPr lang="zh-CN" altLang="en-US" dirty="0">
                    <a:latin typeface="Times New Roman" pitchFamily="18" charset="0"/>
                  </a:rPr>
                  <a:t>。</a:t>
                </a:r>
                <a:endParaRPr lang="en-US" altLang="zh-CN" dirty="0">
                  <a:latin typeface="Times New Roman" pitchFamily="18" charset="0"/>
                </a:endParaRPr>
              </a:p>
              <a:p>
                <a:pPr algn="just" eaLnBrk="1" hangingPunct="1">
                  <a:lnSpc>
                    <a:spcPct val="120000"/>
                  </a:lnSpc>
                </a:pPr>
                <a:r>
                  <a:rPr lang="zh-CN" altLang="en-US" dirty="0">
                    <a:latin typeface="Times New Roman" pitchFamily="18" charset="0"/>
                  </a:rPr>
                  <a:t>情形（</a:t>
                </a:r>
                <a:r>
                  <a:rPr lang="en-US" altLang="zh-CN" dirty="0"/>
                  <a:t>3</a:t>
                </a:r>
                <a:r>
                  <a:rPr lang="zh-CN" altLang="en-US" dirty="0">
                    <a:latin typeface="Times New Roman" pitchFamily="18" charset="0"/>
                  </a:rPr>
                  <a:t>）与（</a:t>
                </a:r>
                <a:r>
                  <a:rPr lang="en-US" altLang="zh-CN" dirty="0"/>
                  <a:t>2</a:t>
                </a:r>
                <a:r>
                  <a:rPr lang="zh-CN" altLang="en-US" dirty="0">
                    <a:latin typeface="Times New Roman" pitchFamily="18" charset="0"/>
                  </a:rPr>
                  <a:t>）的计算方法一样。如果图中有多条从</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𝑣</m:t>
                        </m:r>
                      </m:e>
                      <m:sub>
                        <m:r>
                          <a:rPr lang="en-US" altLang="zh-CN" b="0" i="1" smtClean="0">
                            <a:latin typeface="Cambria Math"/>
                          </a:rPr>
                          <m:t>𝑖</m:t>
                        </m:r>
                      </m:sub>
                    </m:sSub>
                  </m:oMath>
                </a14:m>
                <a:r>
                  <a:rPr lang="zh-CN" altLang="en-US" dirty="0">
                    <a:latin typeface="Times New Roman" pitchFamily="18" charset="0"/>
                  </a:rPr>
                  <a:t>到</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𝑣</m:t>
                        </m:r>
                      </m:e>
                      <m:sub>
                        <m:r>
                          <a:rPr lang="en-US" altLang="zh-CN" b="0" i="1" smtClean="0">
                            <a:latin typeface="Cambria Math"/>
                          </a:rPr>
                          <m:t>𝑗</m:t>
                        </m:r>
                      </m:sub>
                    </m:sSub>
                  </m:oMath>
                </a14:m>
                <a:r>
                  <a:rPr lang="zh-CN" altLang="en-US" dirty="0">
                    <a:latin typeface="Times New Roman" pitchFamily="18" charset="0"/>
                  </a:rPr>
                  <a:t>的平行边，则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oMath>
                </a14:m>
                <a:r>
                  <a:rPr lang="zh-CN" altLang="en-US" dirty="0">
                    <a:latin typeface="Times New Roman" pitchFamily="18" charset="0"/>
                  </a:rPr>
                  <a:t>取所有情形中的最小值。</a:t>
                </a:r>
                <a:endParaRPr lang="zh-CN" altLang="en-US" dirty="0"/>
              </a:p>
              <a:p>
                <a:pPr eaLnBrk="1" hangingPunct="1"/>
                <a:endParaRPr lang="en-US" altLang="zh-CN" dirty="0"/>
              </a:p>
            </p:txBody>
          </p:sp>
        </mc:Choice>
        <mc:Fallback xmlns="">
          <p:sp>
            <p:nvSpPr>
              <p:cNvPr id="10244" name="Rectangle 3"/>
              <p:cNvSpPr>
                <a:spLocks noGrp="1" noRot="1" noChangeAspect="1" noMove="1" noResize="1" noEditPoints="1" noAdjustHandles="1" noChangeArrowheads="1" noChangeShapeType="1" noTextEdit="1"/>
              </p:cNvSpPr>
              <p:nvPr>
                <p:ph type="body" idx="1"/>
              </p:nvPr>
            </p:nvSpPr>
            <p:spPr>
              <a:xfrm>
                <a:off x="685800" y="1916832"/>
                <a:ext cx="7772400" cy="4255368"/>
              </a:xfrm>
              <a:blipFill rotWithShape="1">
                <a:blip r:embed="rId2"/>
                <a:stretch>
                  <a:fillRect l="-627" t="-1431" r="-1961" b="-4578"/>
                </a:stretch>
              </a:blipFill>
            </p:spPr>
            <p:txBody>
              <a:bodyPr/>
              <a:lstStyle/>
              <a:p>
                <a:r>
                  <a:rPr lang="zh-CN" altLang="en-US">
                    <a:noFill/>
                  </a:rPr>
                  <a:t> </a:t>
                </a:r>
              </a:p>
            </p:txBody>
          </p:sp>
        </mc:Fallback>
      </mc:AlternateContent>
      <p:sp>
        <p:nvSpPr>
          <p:cNvPr id="10245" name="Rectangle 5"/>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47" name="Rectangle 7"/>
          <p:cNvSpPr>
            <a:spLocks noChangeArrowheads="1"/>
          </p:cNvSpPr>
          <p:nvPr/>
        </p:nvSpPr>
        <p:spPr bwMode="auto">
          <a:xfrm>
            <a:off x="40052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49" name="Rectangle 9"/>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0251" name="Rectangle 11"/>
          <p:cNvSpPr>
            <a:spLocks noChangeArrowheads="1"/>
          </p:cNvSpPr>
          <p:nvPr/>
        </p:nvSpPr>
        <p:spPr bwMode="auto">
          <a:xfrm>
            <a:off x="44958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31986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08F61C9-E3D4-4BA2-B04C-D766187E3C54}" type="slidenum">
              <a:rPr kumimoji="0" lang="en-US" altLang="zh-CN" sz="1400"/>
              <a:pPr eaLnBrk="1" hangingPunct="1"/>
              <a:t>54</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1268" name="Rectangle 3"/>
          <p:cNvSpPr>
            <a:spLocks noGrp="1" noChangeArrowheads="1"/>
          </p:cNvSpPr>
          <p:nvPr>
            <p:ph type="body" idx="1"/>
          </p:nvPr>
        </p:nvSpPr>
        <p:spPr>
          <a:xfrm>
            <a:off x="899592" y="2017713"/>
            <a:ext cx="8055496" cy="4114800"/>
          </a:xfrm>
        </p:spPr>
        <p:txBody>
          <a:bodyPr/>
          <a:lstStyle/>
          <a:p>
            <a:pPr algn="just" eaLnBrk="1" hangingPunct="1"/>
            <a:r>
              <a:rPr lang="zh-CN" altLang="en-US" dirty="0">
                <a:latin typeface="Times New Roman" pitchFamily="18" charset="0"/>
              </a:rPr>
              <a:t>一般来说在</a:t>
            </a:r>
            <a:r>
              <a:rPr lang="en-US" altLang="zh-CN" dirty="0">
                <a:latin typeface="Times New Roman" pitchFamily="18" charset="0"/>
              </a:rPr>
              <a:t>C</a:t>
            </a:r>
            <a:r>
              <a:rPr lang="zh-CN" altLang="en-US" dirty="0">
                <a:latin typeface="Times New Roman" pitchFamily="18" charset="0"/>
              </a:rPr>
              <a:t>的诸多因素中，人们主要考虑的是时间因素，当然，对某些特殊情况，票价也是会被重点考虑。</a:t>
            </a:r>
          </a:p>
          <a:p>
            <a:pPr algn="just" eaLnBrk="1" hangingPunct="1"/>
            <a:r>
              <a:rPr lang="zh-CN" altLang="en-US" dirty="0">
                <a:latin typeface="Times New Roman" pitchFamily="18" charset="0"/>
              </a:rPr>
              <a:t>乘车时间是和多方面的因素相联系的，通常公共汽车是很难预计准确的到达时间的，而相比之下有轨交通工具如地铁、轻轨列车等由于行驶环境比较稳定而具有比较严格的行驶时间表。</a:t>
            </a:r>
            <a:endParaRPr lang="zh-CN" altLang="en-US" dirty="0"/>
          </a:p>
        </p:txBody>
      </p:sp>
    </p:spTree>
    <p:extLst>
      <p:ext uri="{BB962C8B-B14F-4D97-AF65-F5344CB8AC3E}">
        <p14:creationId xmlns:p14="http://schemas.microsoft.com/office/powerpoint/2010/main" val="166080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54C658F-E8EA-451F-A443-B38744C55756}" type="slidenum">
              <a:rPr kumimoji="0" lang="en-US" altLang="zh-CN" sz="1400"/>
              <a:pPr eaLnBrk="1" hangingPunct="1"/>
              <a:t>55</a:t>
            </a:fld>
            <a:endParaRPr kumimoji="0" lang="en-US" altLang="zh-CN" sz="1400"/>
          </a:p>
        </p:txBody>
      </p:sp>
      <p:sp>
        <p:nvSpPr>
          <p:cNvPr id="1229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a:xfrm>
                <a:off x="755576" y="1844824"/>
                <a:ext cx="8199512" cy="4287689"/>
              </a:xfrm>
            </p:spPr>
            <p:txBody>
              <a:bodyPr/>
              <a:lstStyle/>
              <a:p>
                <a:pPr algn="just" eaLnBrk="1" hangingPunct="1">
                  <a:lnSpc>
                    <a:spcPct val="120000"/>
                  </a:lnSpc>
                </a:pPr>
                <a:r>
                  <a:rPr lang="zh-CN" altLang="en-US" sz="2800" dirty="0">
                    <a:latin typeface="Times New Roman" pitchFamily="18" charset="0"/>
                  </a:rPr>
                  <a:t>转车次数则是一种针对站点的权值，但是一般的路径搜索算法都是以边权值为基础的，所以有必要将转车次数转变成边权值，这里借用乘车费用的思想增加一个转车权重</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2</m:t>
                        </m:r>
                      </m:sub>
                    </m:sSub>
                  </m:oMath>
                </a14:m>
                <a:r>
                  <a:rPr lang="zh-CN" altLang="en-US" sz="2800" dirty="0">
                    <a:latin typeface="Times New Roman" pitchFamily="18" charset="0"/>
                  </a:rPr>
                  <a:t>到每条边上，转车权重的量化方式最终是折算成对</a:t>
                </a:r>
                <a:r>
                  <a:rPr lang="en-US" altLang="zh-CN" sz="2800" dirty="0">
                    <a:latin typeface="Times New Roman" pitchFamily="18" charset="0"/>
                  </a:rPr>
                  <a:t>C</a:t>
                </a:r>
                <a:r>
                  <a:rPr lang="zh-CN" altLang="en-US" sz="2800" dirty="0">
                    <a:latin typeface="Times New Roman" pitchFamily="18" charset="0"/>
                  </a:rPr>
                  <a:t>中各个变量的另一种赋值方案，令它修改量的集合为</a:t>
                </a:r>
                <a14:m>
                  <m:oMath xmlns:m="http://schemas.openxmlformats.org/officeDocument/2006/math">
                    <m:r>
                      <a:rPr lang="zh-CN" altLang="en-US" sz="2800" i="1" smtClean="0">
                        <a:latin typeface="Cambria Math"/>
                      </a:rPr>
                      <m:t>∆</m:t>
                    </m:r>
                    <m:r>
                      <a:rPr lang="en-US" altLang="zh-CN" sz="2800" b="0" i="1" smtClean="0">
                        <a:latin typeface="Cambria Math"/>
                      </a:rPr>
                      <m:t>𝐶</m:t>
                    </m:r>
                  </m:oMath>
                </a14:m>
                <a:r>
                  <a:rPr lang="zh-CN" altLang="en-US" sz="2800" dirty="0">
                    <a:latin typeface="Times New Roman" pitchFamily="18" charset="0"/>
                  </a:rPr>
                  <a:t>，而采用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𝑊</m:t>
                        </m:r>
                      </m:e>
                      <m:sub>
                        <m:r>
                          <a:rPr lang="en-US" altLang="zh-CN" sz="2800" b="0" i="1" smtClean="0">
                            <a:latin typeface="Cambria Math"/>
                          </a:rPr>
                          <m:t>1</m:t>
                        </m:r>
                      </m:sub>
                    </m:sSub>
                  </m:oMath>
                </a14:m>
                <a:r>
                  <a:rPr lang="zh-CN" altLang="en-US" sz="2800" dirty="0">
                    <a:latin typeface="Times New Roman" pitchFamily="18" charset="0"/>
                  </a:rPr>
                  <a:t>中对</a:t>
                </a:r>
                <a:r>
                  <a:rPr lang="en-US" altLang="zh-CN" sz="2800" dirty="0">
                    <a:latin typeface="Times New Roman" pitchFamily="18" charset="0"/>
                  </a:rPr>
                  <a:t>C</a:t>
                </a:r>
                <a:r>
                  <a:rPr lang="zh-CN" altLang="en-US" sz="2800" dirty="0">
                    <a:latin typeface="Times New Roman" pitchFamily="18" charset="0"/>
                  </a:rPr>
                  <a:t>的量化关系</a:t>
                </a:r>
                <a:r>
                  <a:rPr lang="en-US" altLang="zh-CN" sz="2800" dirty="0">
                    <a:latin typeface="Times New Roman" pitchFamily="18" charset="0"/>
                  </a:rPr>
                  <a:t>f</a:t>
                </a:r>
                <a:r>
                  <a:rPr lang="zh-CN" altLang="en-US" sz="2800" dirty="0">
                    <a:latin typeface="Times New Roman" pitchFamily="18" charset="0"/>
                  </a:rPr>
                  <a:t>，得到最后的边权值表示式：</a:t>
                </a:r>
              </a:p>
              <a:p>
                <a:pPr algn="just" eaLnBrk="1" hangingPunct="1">
                  <a:lnSpc>
                    <a:spcPct val="120000"/>
                  </a:lnSpc>
                  <a:buFont typeface="Wingdings" pitchFamily="2" charset="2"/>
                  <a:buNone/>
                </a:pPr>
                <a:endParaRPr lang="en-US" altLang="zh-CN" sz="2800"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xfrm>
                <a:off x="755576" y="1844824"/>
                <a:ext cx="8199512" cy="4287689"/>
              </a:xfrm>
              <a:blipFill rotWithShape="1">
                <a:blip r:embed="rId3"/>
                <a:stretch>
                  <a:fillRect l="-372" t="-996" r="-5874"/>
                </a:stretch>
              </a:blipFill>
            </p:spPr>
            <p:txBody>
              <a:bodyPr/>
              <a:lstStyle/>
              <a:p>
                <a:r>
                  <a:rPr lang="zh-CN" altLang="en-US">
                    <a:noFill/>
                  </a:rPr>
                  <a:t> </a:t>
                </a:r>
              </a:p>
            </p:txBody>
          </p:sp>
        </mc:Fallback>
      </mc:AlternateContent>
      <p:sp>
        <p:nvSpPr>
          <p:cNvPr id="12293" name="Rectangle 5"/>
          <p:cNvSpPr>
            <a:spLocks noChangeArrowheads="1"/>
          </p:cNvSpPr>
          <p:nvPr/>
        </p:nvSpPr>
        <p:spPr bwMode="auto">
          <a:xfrm>
            <a:off x="44719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5" name="Rectangle 7"/>
          <p:cNvSpPr>
            <a:spLocks noChangeArrowheads="1"/>
          </p:cNvSpPr>
          <p:nvPr/>
        </p:nvSpPr>
        <p:spPr bwMode="auto">
          <a:xfrm>
            <a:off x="444341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7" name="Rectangle 9"/>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2299" name="Rectangle 11"/>
          <p:cNvSpPr>
            <a:spLocks noChangeArrowheads="1"/>
          </p:cNvSpPr>
          <p:nvPr/>
        </p:nvSpPr>
        <p:spPr bwMode="auto">
          <a:xfrm>
            <a:off x="3067050" y="3286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graphicFrame>
        <p:nvGraphicFramePr>
          <p:cNvPr id="12300" name="Object 10"/>
          <p:cNvGraphicFramePr>
            <a:graphicFrameLocks noChangeAspect="1"/>
          </p:cNvGraphicFramePr>
          <p:nvPr>
            <p:extLst>
              <p:ext uri="{D42A27DB-BD31-4B8C-83A1-F6EECF244321}">
                <p14:modId xmlns:p14="http://schemas.microsoft.com/office/powerpoint/2010/main" val="3742761855"/>
              </p:ext>
            </p:extLst>
          </p:nvPr>
        </p:nvGraphicFramePr>
        <p:xfrm>
          <a:off x="1981200" y="5536083"/>
          <a:ext cx="5867400" cy="557213"/>
        </p:xfrm>
        <a:graphic>
          <a:graphicData uri="http://schemas.openxmlformats.org/presentationml/2006/ole">
            <mc:AlternateContent xmlns:mc="http://schemas.openxmlformats.org/markup-compatibility/2006">
              <mc:Choice xmlns:v="urn:schemas-microsoft-com:vml" Requires="v">
                <p:oleObj spid="_x0000_s18497" r:id="rId4" imgW="2273300" imgH="215900" progId="Equation.DSMT4">
                  <p:embed/>
                </p:oleObj>
              </mc:Choice>
              <mc:Fallback>
                <p:oleObj r:id="rId4" imgW="2273300" imgH="215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536083"/>
                        <a:ext cx="5867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09451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890C225-CEC5-47E9-9B4E-2C918E465D5B}" type="slidenum">
              <a:rPr kumimoji="0" lang="en-US" altLang="zh-CN" sz="1400"/>
              <a:pPr eaLnBrk="1" hangingPunct="1"/>
              <a:t>56</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3316" name="Rectangle 3"/>
              <p:cNvSpPr>
                <a:spLocks noGrp="1" noChangeArrowheads="1"/>
              </p:cNvSpPr>
              <p:nvPr>
                <p:ph type="body" idx="1"/>
              </p:nvPr>
            </p:nvSpPr>
            <p:spPr>
              <a:xfrm>
                <a:off x="539552" y="1805607"/>
                <a:ext cx="8424936" cy="4431705"/>
              </a:xfrm>
            </p:spPr>
            <p:txBody>
              <a:bodyPr/>
              <a:lstStyle/>
              <a:p>
                <a:pPr algn="just" eaLnBrk="1" hangingPunct="1">
                  <a:lnSpc>
                    <a:spcPct val="120000"/>
                  </a:lnSpc>
                </a:pPr>
                <a:r>
                  <a:rPr lang="zh-CN" altLang="en-US" sz="2600" dirty="0">
                    <a:latin typeface="Times New Roman" pitchFamily="18" charset="0"/>
                  </a:rPr>
                  <a:t>如果将</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𝑊</m:t>
                        </m:r>
                      </m:e>
                      <m:sub>
                        <m:r>
                          <a:rPr lang="en-US" altLang="zh-CN" sz="2600" i="1">
                            <a:latin typeface="Cambria Math"/>
                          </a:rPr>
                          <m:t>1</m:t>
                        </m:r>
                      </m:sub>
                    </m:sSub>
                  </m:oMath>
                </a14:m>
                <a:r>
                  <a:rPr lang="zh-CN" altLang="en-US" sz="2600" dirty="0">
                    <a:latin typeface="Times New Roman" pitchFamily="18" charset="0"/>
                  </a:rPr>
                  <a:t>看成一般意义下的交通费用（时间和经济两方面的开销），则这种边权值表达式可以写成“边权值</a:t>
                </a:r>
                <a:r>
                  <a:rPr lang="en-US" altLang="zh-CN" sz="2600" dirty="0"/>
                  <a:t>=</a:t>
                </a:r>
                <a:r>
                  <a:rPr lang="zh-CN" altLang="en-US" sz="2600" dirty="0">
                    <a:latin typeface="Times New Roman" pitchFamily="18" charset="0"/>
                  </a:rPr>
                  <a:t>普通交通费用</a:t>
                </a:r>
                <a:r>
                  <a:rPr lang="en-US" altLang="zh-CN" sz="2600" dirty="0"/>
                  <a:t>+</a:t>
                </a:r>
                <a:r>
                  <a:rPr lang="zh-CN" altLang="en-US" sz="2600" dirty="0">
                    <a:latin typeface="Times New Roman" pitchFamily="18" charset="0"/>
                  </a:rPr>
                  <a:t>转车权重”。</a:t>
                </a:r>
              </a:p>
              <a:p>
                <a:pPr algn="just" eaLnBrk="1" hangingPunct="1">
                  <a:lnSpc>
                    <a:spcPct val="120000"/>
                  </a:lnSpc>
                </a:pPr>
                <a:r>
                  <a:rPr lang="zh-CN" altLang="en-US" sz="2600" dirty="0">
                    <a:latin typeface="Times New Roman" pitchFamily="18" charset="0"/>
                  </a:rPr>
                  <a:t>这样做的优点是将转车次数和其他的权值统一起来考虑，而且量化了转车的影响。如果将</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𝑊</m:t>
                        </m:r>
                      </m:e>
                      <m:sub>
                        <m:r>
                          <a:rPr lang="en-US" altLang="zh-CN" sz="2600" b="0" i="1" smtClean="0">
                            <a:latin typeface="Cambria Math"/>
                          </a:rPr>
                          <m:t>2</m:t>
                        </m:r>
                      </m:sub>
                    </m:sSub>
                  </m:oMath>
                </a14:m>
                <a:r>
                  <a:rPr lang="zh-CN" altLang="en-US" sz="2600" dirty="0">
                    <a:latin typeface="Times New Roman" pitchFamily="18" charset="0"/>
                  </a:rPr>
                  <a:t>设成动态配置的话，还可以根据查询者的不同要求来选择，这样的结果更符合实际情况。</a:t>
                </a:r>
              </a:p>
              <a:p>
                <a:pPr algn="just" eaLnBrk="1" hangingPunct="1">
                  <a:lnSpc>
                    <a:spcPct val="120000"/>
                  </a:lnSpc>
                </a:pPr>
                <a:r>
                  <a:rPr lang="zh-CN" altLang="en-US" sz="2600" dirty="0">
                    <a:latin typeface="Times New Roman" pitchFamily="18" charset="0"/>
                  </a:rPr>
                  <a:t>比如如果多转车可以显著减少乘车时间的话，那这种方案应该比少转车的方案更优化。</a:t>
                </a:r>
                <a:endParaRPr lang="zh-CN" altLang="en-US" sz="2600" dirty="0"/>
              </a:p>
            </p:txBody>
          </p:sp>
        </mc:Choice>
        <mc:Fallback xmlns="">
          <p:sp>
            <p:nvSpPr>
              <p:cNvPr id="13316" name="Rectangle 3"/>
              <p:cNvSpPr>
                <a:spLocks noGrp="1" noRot="1" noChangeAspect="1" noMove="1" noResize="1" noEditPoints="1" noAdjustHandles="1" noChangeArrowheads="1" noChangeShapeType="1" noTextEdit="1"/>
              </p:cNvSpPr>
              <p:nvPr>
                <p:ph type="body" idx="1"/>
              </p:nvPr>
            </p:nvSpPr>
            <p:spPr>
              <a:xfrm>
                <a:off x="539552" y="1805607"/>
                <a:ext cx="8424936" cy="4431705"/>
              </a:xfrm>
              <a:blipFill>
                <a:blip r:embed="rId2"/>
                <a:stretch>
                  <a:fillRect l="-289" t="-688" r="-1302" b="-4539"/>
                </a:stretch>
              </a:blipFill>
            </p:spPr>
            <p:txBody>
              <a:bodyPr/>
              <a:lstStyle/>
              <a:p>
                <a:r>
                  <a:rPr lang="zh-CN" altLang="en-US">
                    <a:noFill/>
                  </a:rPr>
                  <a:t> </a:t>
                </a:r>
              </a:p>
            </p:txBody>
          </p:sp>
        </mc:Fallback>
      </mc:AlternateContent>
      <p:sp>
        <p:nvSpPr>
          <p:cNvPr id="13317" name="Rectangle 5"/>
          <p:cNvSpPr>
            <a:spLocks noChangeArrowheads="1"/>
          </p:cNvSpPr>
          <p:nvPr/>
        </p:nvSpPr>
        <p:spPr bwMode="auto">
          <a:xfrm>
            <a:off x="44815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4005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 calcmode="lin" valueType="num">
                                      <p:cBhvr additive="base">
                                        <p:cTn id="13"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anim calcmode="lin" valueType="num">
                                      <p:cBhvr additive="base">
                                        <p:cTn id="19"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E6B3ADF-FB86-44A7-AC47-C9685B888FED}" type="slidenum">
              <a:rPr kumimoji="0" lang="en-US" altLang="zh-CN" sz="1400"/>
              <a:pPr eaLnBrk="1" hangingPunct="1"/>
              <a:t>57</a:t>
            </a:fld>
            <a:endParaRPr kumimoji="0" lang="en-US" altLang="zh-CN" sz="1400"/>
          </a:p>
        </p:txBody>
      </p:sp>
      <p:sp>
        <p:nvSpPr>
          <p:cNvPr id="15363" name="Rectangle 2"/>
          <p:cNvSpPr>
            <a:spLocks noGrp="1" noChangeArrowheads="1"/>
          </p:cNvSpPr>
          <p:nvPr>
            <p:ph type="title"/>
          </p:nvPr>
        </p:nvSpPr>
        <p:spPr/>
        <p:txBody>
          <a:bodyPr/>
          <a:lstStyle/>
          <a:p>
            <a:pPr eaLnBrk="1" hangingPunct="1"/>
            <a:endParaRPr lang="zh-CN" altLang="zh-CN"/>
          </a:p>
        </p:txBody>
      </p:sp>
      <p:sp>
        <p:nvSpPr>
          <p:cNvPr id="15364" name="Rectangle 3"/>
          <p:cNvSpPr>
            <a:spLocks noGrp="1" noChangeArrowheads="1"/>
          </p:cNvSpPr>
          <p:nvPr>
            <p:ph type="body" idx="1"/>
          </p:nvPr>
        </p:nvSpPr>
        <p:spPr>
          <a:xfrm>
            <a:off x="1043608" y="1805607"/>
            <a:ext cx="7772400" cy="4359697"/>
          </a:xfrm>
        </p:spPr>
        <p:txBody>
          <a:bodyPr/>
          <a:lstStyle/>
          <a:p>
            <a:pPr algn="just" eaLnBrk="1" hangingPunct="1">
              <a:lnSpc>
                <a:spcPct val="120000"/>
              </a:lnSpc>
            </a:pPr>
            <a:r>
              <a:rPr lang="zh-CN" altLang="en-US" sz="2800" dirty="0">
                <a:latin typeface="Times New Roman" pitchFamily="18" charset="0"/>
              </a:rPr>
              <a:t>实际的公交系统应该是一个实时的动态网络，对应的有向图的边权值应该是动态变化的，其动态性主要体现在以下两个方面：</a:t>
            </a:r>
          </a:p>
          <a:p>
            <a:pPr algn="just" eaLnBrk="1" hangingPunct="1">
              <a:lnSpc>
                <a:spcPct val="120000"/>
              </a:lnSpc>
            </a:pPr>
            <a:r>
              <a:rPr lang="zh-CN" altLang="en-US" sz="2800" dirty="0">
                <a:latin typeface="Times New Roman" pitchFamily="18" charset="0"/>
              </a:rPr>
              <a:t>（</a:t>
            </a:r>
            <a:r>
              <a:rPr lang="en-US" altLang="zh-CN" sz="2800" dirty="0"/>
              <a:t>1</a:t>
            </a:r>
            <a:r>
              <a:rPr lang="zh-CN" altLang="en-US" sz="2800" dirty="0">
                <a:latin typeface="Times New Roman" pitchFamily="18" charset="0"/>
              </a:rPr>
              <a:t>）系统本身的动态性。由于路面的交通状况是实时变化的，所以对系统中主要的公共汽车运行网络来说，两个站点之间的行驶时间也是实时变化的，包括路口的交通信号灯、堵车、临时路面维修等情况都会影响行驶时间。</a:t>
            </a:r>
            <a:endParaRPr lang="zh-CN" altLang="en-US" sz="2800" dirty="0"/>
          </a:p>
        </p:txBody>
      </p:sp>
    </p:spTree>
    <p:extLst>
      <p:ext uri="{BB962C8B-B14F-4D97-AF65-F5344CB8AC3E}">
        <p14:creationId xmlns:p14="http://schemas.microsoft.com/office/powerpoint/2010/main" val="273343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4A46B2A-76A5-4E27-81D0-11ED6DAFFF71}" type="slidenum">
              <a:rPr kumimoji="0" lang="en-US" altLang="zh-CN" sz="1400"/>
              <a:pPr eaLnBrk="1" hangingPunct="1"/>
              <a:t>58</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4340" name="Rectangle 3"/>
              <p:cNvSpPr>
                <a:spLocks noGrp="1" noChangeArrowheads="1"/>
              </p:cNvSpPr>
              <p:nvPr>
                <p:ph type="body" idx="1"/>
              </p:nvPr>
            </p:nvSpPr>
            <p:spPr>
              <a:xfrm>
                <a:off x="755576" y="1877615"/>
                <a:ext cx="7983488" cy="4359697"/>
              </a:xfrm>
            </p:spPr>
            <p:txBody>
              <a:bodyPr/>
              <a:lstStyle/>
              <a:p>
                <a:pPr algn="just" eaLnBrk="1" hangingPunct="1">
                  <a:lnSpc>
                    <a:spcPct val="120000"/>
                  </a:lnSpc>
                </a:pPr>
                <a14:m>
                  <m:oMath xmlns:m="http://schemas.openxmlformats.org/officeDocument/2006/math">
                    <m:r>
                      <a:rPr lang="en-US" altLang="zh-CN" b="0" i="1" smtClean="0">
                        <a:latin typeface="Cambria Math"/>
                      </a:rPr>
                      <m:t>𝑔</m:t>
                    </m:r>
                    <m:r>
                      <a:rPr lang="en-US" altLang="zh-CN" b="0" i="1" smtClean="0">
                        <a:latin typeface="Cambria Math"/>
                      </a:rPr>
                      <m:t>(</m:t>
                    </m:r>
                    <m:r>
                      <a:rPr lang="en-US" altLang="zh-CN" b="0" i="1" smtClean="0">
                        <a:latin typeface="Cambria Math"/>
                      </a:rPr>
                      <m:t>𝑑</m:t>
                    </m:r>
                    <m:r>
                      <a:rPr lang="en-US" altLang="zh-CN" b="0" i="1" smtClean="0">
                        <a:latin typeface="Cambria Math"/>
                      </a:rPr>
                      <m:t>)</m:t>
                    </m:r>
                  </m:oMath>
                </a14:m>
                <a:r>
                  <a:rPr lang="zh-CN" altLang="en-US" dirty="0">
                    <a:latin typeface="Times New Roman" pitchFamily="18" charset="0"/>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b="0" i="1" smtClean="0">
                            <a:latin typeface="Cambria Math"/>
                          </a:rPr>
                          <m:t>2</m:t>
                        </m:r>
                      </m:sub>
                    </m:sSub>
                  </m:oMath>
                </a14:m>
                <a:r>
                  <a:rPr lang="zh-CN" altLang="en-US" dirty="0">
                    <a:latin typeface="Times New Roman" pitchFamily="18" charset="0"/>
                  </a:rPr>
                  <a:t>的设定突出了心理作用在路径搜索中的影响。</a:t>
                </a:r>
              </a:p>
              <a:p>
                <a:pPr algn="just" eaLnBrk="1" hangingPunct="1">
                  <a:lnSpc>
                    <a:spcPct val="120000"/>
                  </a:lnSpc>
                </a:pPr>
                <a:r>
                  <a:rPr lang="zh-CN" altLang="en-US" dirty="0">
                    <a:latin typeface="Times New Roman" pitchFamily="18" charset="0"/>
                  </a:rPr>
                  <a:t>正如心理因素在经济中的影响一样，这种因素使人们在考虑方案的可行性的时候不仅仅考虑诸如时间和费用等客观条件，还会考虑主观对旅途舒适程度的一种喜好，这种喜好可以通过量化成边权值来体现。</a:t>
                </a:r>
                <a:endParaRPr lang="zh-CN" altLang="en-US" dirty="0"/>
              </a:p>
            </p:txBody>
          </p:sp>
        </mc:Choice>
        <mc:Fallback xmlns="">
          <p:sp>
            <p:nvSpPr>
              <p:cNvPr id="14340" name="Rectangle 3"/>
              <p:cNvSpPr>
                <a:spLocks noGrp="1" noRot="1" noChangeAspect="1" noMove="1" noResize="1" noEditPoints="1" noAdjustHandles="1" noChangeArrowheads="1" noChangeShapeType="1" noTextEdit="1"/>
              </p:cNvSpPr>
              <p:nvPr>
                <p:ph type="body" idx="1"/>
              </p:nvPr>
            </p:nvSpPr>
            <p:spPr>
              <a:xfrm>
                <a:off x="755576" y="1877615"/>
                <a:ext cx="7983488" cy="4359697"/>
              </a:xfrm>
              <a:blipFill>
                <a:blip r:embed="rId2"/>
                <a:stretch>
                  <a:fillRect l="-611" t="-1399" r="-1832" b="-1119"/>
                </a:stretch>
              </a:blipFill>
            </p:spPr>
            <p:txBody>
              <a:bodyPr/>
              <a:lstStyle/>
              <a:p>
                <a:r>
                  <a:rPr lang="zh-CN" altLang="en-US">
                    <a:noFill/>
                  </a:rPr>
                  <a:t> </a:t>
                </a:r>
              </a:p>
            </p:txBody>
          </p:sp>
        </mc:Fallback>
      </mc:AlternateContent>
      <p:sp>
        <p:nvSpPr>
          <p:cNvPr id="14341" name="Rectangle 5"/>
          <p:cNvSpPr>
            <a:spLocks noChangeArrowheads="1"/>
          </p:cNvSpPr>
          <p:nvPr/>
        </p:nvSpPr>
        <p:spPr bwMode="auto">
          <a:xfrm>
            <a:off x="430530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14343" name="Rectangle 7"/>
          <p:cNvSpPr>
            <a:spLocks noChangeArrowheads="1"/>
          </p:cNvSpPr>
          <p:nvPr/>
        </p:nvSpPr>
        <p:spPr bwMode="auto">
          <a:xfrm>
            <a:off x="4410075"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28578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additive="base">
                                        <p:cTn id="7" dur="5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0">
                                            <p:txEl>
                                              <p:pRg st="1" end="1"/>
                                            </p:txEl>
                                          </p:spTgt>
                                        </p:tgtEl>
                                        <p:attrNameLst>
                                          <p:attrName>style.visibility</p:attrName>
                                        </p:attrNameLst>
                                      </p:cBhvr>
                                      <p:to>
                                        <p:strVal val="visible"/>
                                      </p:to>
                                    </p:set>
                                    <p:anim calcmode="lin" valueType="num">
                                      <p:cBhvr additive="base">
                                        <p:cTn id="13" dur="5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3166DBC-D7C1-45FD-A760-2CAD9F7BDC6A}" type="slidenum">
              <a:rPr kumimoji="0" lang="en-US" altLang="zh-CN" sz="1400"/>
              <a:pPr eaLnBrk="1" hangingPunct="1"/>
              <a:t>59</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1"/>
              </p:nvPr>
            </p:nvSpPr>
            <p:spPr>
              <a:xfrm>
                <a:off x="611560" y="1844824"/>
                <a:ext cx="8060432" cy="4287689"/>
              </a:xfrm>
            </p:spPr>
            <p:txBody>
              <a:bodyPr/>
              <a:lstStyle/>
              <a:p>
                <a:pPr algn="just" eaLnBrk="1" hangingPunct="1">
                  <a:lnSpc>
                    <a:spcPct val="120000"/>
                  </a:lnSpc>
                </a:pPr>
                <a:r>
                  <a:rPr lang="zh-CN" altLang="en-US" sz="2400" dirty="0">
                    <a:latin typeface="Times New Roman" pitchFamily="18" charset="0"/>
                  </a:rPr>
                  <a:t>（</a:t>
                </a:r>
                <a:r>
                  <a:rPr lang="en-US" altLang="zh-CN" sz="2400" dirty="0"/>
                  <a:t>2</a:t>
                </a:r>
                <a:r>
                  <a:rPr lang="zh-CN" altLang="en-US" sz="2400" dirty="0">
                    <a:latin typeface="Times New Roman" pitchFamily="18" charset="0"/>
                  </a:rPr>
                  <a:t>）查询条件的动态性。不同的查询者对影响权值的各种因素的关注程度不同，这将引起所有的函数关系，如</a:t>
                </a:r>
                <a:r>
                  <a:rPr lang="en-US" altLang="zh-CN" sz="2400" dirty="0">
                    <a:latin typeface="Times New Roman" pitchFamily="18" charset="0"/>
                  </a:rPr>
                  <a:t>f</a:t>
                </a:r>
                <a:r>
                  <a:rPr lang="zh-CN" altLang="en-US" sz="2400" dirty="0">
                    <a:latin typeface="Times New Roman" pitchFamily="18" charset="0"/>
                  </a:rPr>
                  <a:t>和</a:t>
                </a:r>
                <a:r>
                  <a:rPr lang="en-US" altLang="zh-CN" sz="2400" dirty="0">
                    <a:latin typeface="Times New Roman" pitchFamily="18" charset="0"/>
                  </a:rPr>
                  <a:t>g</a:t>
                </a:r>
                <a:r>
                  <a:rPr lang="zh-CN" altLang="en-US" sz="2400" dirty="0">
                    <a:latin typeface="Times New Roman" pitchFamily="18" charset="0"/>
                  </a:rPr>
                  <a:t>等发生变化；</a:t>
                </a:r>
              </a:p>
              <a:p>
                <a:pPr algn="just" eaLnBrk="1" hangingPunct="1">
                  <a:lnSpc>
                    <a:spcPct val="120000"/>
                  </a:lnSpc>
                </a:pPr>
                <a:r>
                  <a:rPr lang="zh-CN" altLang="en-US" sz="2400" dirty="0">
                    <a:latin typeface="Times New Roman" pitchFamily="18" charset="0"/>
                  </a:rPr>
                  <a:t>还有可能需要人为的限制一些线路，比如指定要通过哪座桥或者不通过哪座桥或者避开某些堵车的路段等；</a:t>
                </a:r>
              </a:p>
              <a:p>
                <a:pPr algn="just" eaLnBrk="1" hangingPunct="1">
                  <a:lnSpc>
                    <a:spcPct val="120000"/>
                  </a:lnSpc>
                </a:pPr>
                <a:r>
                  <a:rPr lang="zh-CN" altLang="en-US" sz="2400" dirty="0">
                    <a:latin typeface="Times New Roman" pitchFamily="18" charset="0"/>
                  </a:rPr>
                  <a:t>不同的查询者可能对转车次数和其他因素之间的制约关系有不同的看法，这将影响</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𝑊</m:t>
                        </m:r>
                      </m:e>
                      <m:sub>
                        <m:r>
                          <a:rPr lang="en-US" altLang="zh-CN" sz="2400" b="0" i="1" smtClean="0">
                            <a:latin typeface="Cambria Math"/>
                          </a:rPr>
                          <m:t>2</m:t>
                        </m:r>
                      </m:sub>
                    </m:sSub>
                  </m:oMath>
                </a14:m>
                <a:r>
                  <a:rPr lang="zh-CN" altLang="en-US" sz="2400" dirty="0">
                    <a:latin typeface="Times New Roman" pitchFamily="18" charset="0"/>
                  </a:rPr>
                  <a:t>的取值。</a:t>
                </a:r>
                <a:endParaRPr lang="en-US" altLang="zh-CN" sz="2400" dirty="0">
                  <a:latin typeface="Times New Roman" pitchFamily="18" charset="0"/>
                </a:endParaRPr>
              </a:p>
              <a:p>
                <a:pPr eaLnBrk="1" hangingPunct="1">
                  <a:lnSpc>
                    <a:spcPct val="120000"/>
                  </a:lnSpc>
                </a:pPr>
                <a:r>
                  <a:rPr lang="zh-CN" altLang="en-US" sz="2400" dirty="0">
                    <a:latin typeface="Times New Roman" pitchFamily="18" charset="0"/>
                  </a:rPr>
                  <a:t>具体可参考：张晓盼，城市公交网络建模与最优路径搜索算法研究，硕士学位论文，华中科技大学，</a:t>
                </a:r>
                <a:r>
                  <a:rPr lang="en-US" altLang="zh-CN" sz="2400" dirty="0">
                    <a:latin typeface="Times New Roman" pitchFamily="18" charset="0"/>
                  </a:rPr>
                  <a:t>2003</a:t>
                </a:r>
                <a:endParaRPr lang="zh-CN" altLang="en-US" sz="2400" dirty="0">
                  <a:latin typeface="Times New Roman" pitchFamily="18" charset="0"/>
                </a:endParaRPr>
              </a:p>
            </p:txBody>
          </p:sp>
        </mc:Choice>
        <mc:Fallback xmlns="">
          <p:sp>
            <p:nvSpPr>
              <p:cNvPr id="16388" name="Rectangle 3"/>
              <p:cNvSpPr>
                <a:spLocks noGrp="1" noRot="1" noChangeAspect="1" noMove="1" noResize="1" noEditPoints="1" noAdjustHandles="1" noChangeArrowheads="1" noChangeShapeType="1" noTextEdit="1"/>
              </p:cNvSpPr>
              <p:nvPr>
                <p:ph type="body" idx="1"/>
              </p:nvPr>
            </p:nvSpPr>
            <p:spPr>
              <a:xfrm>
                <a:off x="611560" y="1844824"/>
                <a:ext cx="8060432" cy="4287689"/>
              </a:xfrm>
              <a:blipFill>
                <a:blip r:embed="rId2"/>
                <a:stretch>
                  <a:fillRect l="-151" t="-853" r="-1134" b="-1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4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8">
                                            <p:txEl>
                                              <p:pRg st="1" end="1"/>
                                            </p:txEl>
                                          </p:spTgt>
                                        </p:tgtEl>
                                        <p:attrNameLst>
                                          <p:attrName>style.visibility</p:attrName>
                                        </p:attrNameLst>
                                      </p:cBhvr>
                                      <p:to>
                                        <p:strVal val="visible"/>
                                      </p:to>
                                    </p:set>
                                    <p:anim calcmode="lin" valueType="num">
                                      <p:cBhvr additive="base">
                                        <p:cTn id="13"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additive="base">
                                        <p:cTn id="19"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8">
                                            <p:txEl>
                                              <p:pRg st="3" end="3"/>
                                            </p:txEl>
                                          </p:spTgt>
                                        </p:tgtEl>
                                        <p:attrNameLst>
                                          <p:attrName>style.visibility</p:attrName>
                                        </p:attrNameLst>
                                      </p:cBhvr>
                                      <p:to>
                                        <p:strVal val="visible"/>
                                      </p:to>
                                    </p:set>
                                    <p:anim calcmode="lin" valueType="num">
                                      <p:cBhvr additive="base">
                                        <p:cTn id="25"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集中参数模型</a:t>
            </a:r>
            <a:r>
              <a:rPr lang="zh-CN" altLang="en-US" dirty="0"/>
              <a:t>、</a:t>
            </a:r>
            <a:r>
              <a:rPr lang="zh-CN" altLang="zh-CN" dirty="0"/>
              <a:t>分布参数模型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sz="2400" b="1" dirty="0">
                    <a:solidFill>
                      <a:srgbClr val="FF0000"/>
                    </a:solidFill>
                  </a:rPr>
                  <a:t>集中参数模型</a:t>
                </a:r>
                <a:r>
                  <a:rPr lang="zh-CN" altLang="zh-CN" sz="2400" dirty="0"/>
                  <a:t>中模型的各变量与空间位置无关，而把变量看作在整个系统中是均一的，对于稳态模型，其为代数方程，对于动态模型，则为常微分方程。</a:t>
                </a:r>
                <a:br>
                  <a:rPr lang="en-US" altLang="zh-CN" sz="2400" dirty="0"/>
                </a:br>
                <a:endParaRPr lang="en-US" altLang="zh-CN" sz="2400" dirty="0"/>
              </a:p>
              <a:p>
                <a:endParaRPr lang="en-US" altLang="zh-CN" sz="2400" dirty="0"/>
              </a:p>
              <a:p>
                <a:r>
                  <a:rPr lang="zh-CN" altLang="zh-CN" sz="2400" b="1" dirty="0">
                    <a:solidFill>
                      <a:srgbClr val="FF0000"/>
                    </a:solidFill>
                  </a:rPr>
                  <a:t>分布参数模型</a:t>
                </a:r>
                <a:r>
                  <a:rPr lang="zh-CN" altLang="zh-CN" sz="2400" dirty="0"/>
                  <a:t>中至少有一个变量与空间位置有关，所建立的模型对于稳态模型为空间自变量的常微分方程，对于动态模型为空间、时间自变量的偏微分模型</a:t>
                </a:r>
                <a:r>
                  <a:rPr lang="zh-CN" altLang="en-US" sz="2400" dirty="0"/>
                  <a:t>。</a:t>
                </a:r>
                <a:endParaRPr lang="zh-CN" altLang="zh-CN" sz="2400" dirty="0"/>
              </a:p>
              <a:p>
                <a14:m>
                  <m:oMath xmlns:m="http://schemas.openxmlformats.org/officeDocument/2006/math">
                    <m:f>
                      <m:fPr>
                        <m:ctrlPr>
                          <a:rPr lang="en-US" altLang="zh-CN" sz="2400" i="1" smtClean="0">
                            <a:latin typeface="Cambria Math" panose="02040503050406030204" pitchFamily="18" charset="0"/>
                          </a:rPr>
                        </m:ctrlPr>
                      </m:fPr>
                      <m:num>
                        <m:r>
                          <a:rPr lang="en-US" altLang="zh-CN" sz="2400" i="1" smtClean="0">
                            <a:latin typeface="Cambria Math"/>
                          </a:rPr>
                          <m:t>𝜕</m:t>
                        </m:r>
                        <m:r>
                          <a:rPr lang="en-US" altLang="zh-CN" sz="2400" b="0" i="1" smtClean="0">
                            <a:latin typeface="Cambria Math"/>
                          </a:rPr>
                          <m:t>𝑐</m:t>
                        </m:r>
                      </m:num>
                      <m:den>
                        <m:r>
                          <a:rPr lang="en-US" altLang="zh-CN" sz="2400" i="1" smtClean="0">
                            <a:latin typeface="Cambria Math"/>
                          </a:rPr>
                          <m:t>𝜕</m:t>
                        </m:r>
                        <m:r>
                          <a:rPr lang="en-US" altLang="zh-CN" sz="2400" b="0" i="1" smtClean="0">
                            <a:latin typeface="Cambria Math" panose="02040503050406030204" pitchFamily="18" charset="0"/>
                          </a:rPr>
                          <m:t>𝑡</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i="1">
                            <a:latin typeface="Cambria Math"/>
                          </a:rPr>
                          <m:t>𝑥</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b="0" i="1" smtClean="0">
                            <a:latin typeface="Cambria Math"/>
                          </a:rPr>
                          <m:t>𝑦</m:t>
                        </m:r>
                      </m:den>
                    </m:f>
                  </m:oMath>
                </a14:m>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𝑐</m:t>
                        </m:r>
                      </m:num>
                      <m:den>
                        <m:r>
                          <a:rPr lang="en-US" altLang="zh-CN" sz="2400" i="1">
                            <a:latin typeface="Cambria Math"/>
                          </a:rPr>
                          <m:t>𝜕</m:t>
                        </m:r>
                        <m:r>
                          <a:rPr lang="en-US" altLang="zh-CN" sz="2400" b="0" i="1" smtClean="0">
                            <a:latin typeface="Cambria Math"/>
                          </a:rPr>
                          <m:t>𝑧</m:t>
                        </m:r>
                      </m:den>
                    </m:f>
                    <m:r>
                      <a:rPr lang="en-US" altLang="zh-CN" sz="2400" b="0" i="1" smtClean="0">
                        <a:latin typeface="Cambria Math"/>
                      </a:rPr>
                      <m:t>=</m:t>
                    </m:r>
                    <m:r>
                      <a:rPr lang="en-US" altLang="zh-CN" sz="2400" b="0" i="1" smtClean="0">
                        <a:latin typeface="Cambria Math"/>
                      </a:rPr>
                      <m:t>𝑓</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835696" y="3291840"/>
                <a:ext cx="3825289" cy="491288"/>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rPr>
                          <m:t>𝑑𝑦</m:t>
                        </m:r>
                      </m:num>
                      <m:den>
                        <m:r>
                          <a:rPr lang="en-US" altLang="zh-CN" i="1">
                            <a:latin typeface="Cambria Math"/>
                          </a:rPr>
                          <m:t>𝑑</m:t>
                        </m:r>
                        <m:r>
                          <a:rPr lang="en-US" altLang="zh-CN" b="0" i="1" smtClean="0">
                            <a:latin typeface="Cambria Math"/>
                          </a:rPr>
                          <m:t>𝑡</m:t>
                        </m:r>
                      </m:den>
                    </m:f>
                    <m:r>
                      <a:rPr lang="en-US" altLang="zh-CN" i="1" smtClean="0">
                        <a:latin typeface="Cambria Math"/>
                      </a:rPr>
                      <m:t>=</m:t>
                    </m:r>
                    <m:r>
                      <a:rPr lang="en-US" altLang="zh-CN" b="0" i="1" smtClean="0">
                        <a:latin typeface="Cambria Math"/>
                      </a:rPr>
                      <m:t>2</m:t>
                    </m:r>
                    <m:r>
                      <a:rPr lang="en-US" altLang="zh-CN" b="0" i="1" smtClean="0">
                        <a:latin typeface="Cambria Math"/>
                      </a:rPr>
                      <m:t>𝑥</m:t>
                    </m:r>
                    <m:r>
                      <a:rPr lang="en-US" altLang="zh-CN" b="0" i="1" smtClean="0">
                        <a:latin typeface="Cambria Math"/>
                      </a:rPr>
                      <m:t>+</m:t>
                    </m:r>
                    <m:f>
                      <m:fPr>
                        <m:ctrlPr>
                          <a:rPr lang="en-US" altLang="zh-CN" i="1">
                            <a:latin typeface="Cambria Math" panose="02040503050406030204" pitchFamily="18" charset="0"/>
                          </a:rPr>
                        </m:ctrlPr>
                      </m:fPr>
                      <m:num>
                        <m:r>
                          <a:rPr lang="en-US" altLang="zh-CN" i="1">
                            <a:latin typeface="Cambria Math"/>
                          </a:rPr>
                          <m:t>𝑑</m:t>
                        </m:r>
                        <m:r>
                          <a:rPr lang="en-US" altLang="zh-CN" b="0" i="1" smtClean="0">
                            <a:latin typeface="Cambria Math"/>
                          </a:rPr>
                          <m:t>𝑥</m:t>
                        </m:r>
                      </m:num>
                      <m:den>
                        <m:r>
                          <a:rPr lang="en-US" altLang="zh-CN" i="1">
                            <a:latin typeface="Cambria Math"/>
                          </a:rPr>
                          <m:t>𝑑𝑡</m:t>
                        </m:r>
                      </m:den>
                    </m:f>
                  </m:oMath>
                </a14:m>
                <a:r>
                  <a:rPr lang="en-US" altLang="zh-CN" dirty="0"/>
                  <a:t>+4</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835696" y="3291840"/>
                <a:ext cx="3825289" cy="491288"/>
              </a:xfrm>
              <a:prstGeom prst="rect">
                <a:avLst/>
              </a:prstGeom>
              <a:blipFill>
                <a:blip r:embed="rId3"/>
                <a:stretch>
                  <a:fillRect b="-4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17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926D83F4-990C-4234-A754-12194F731652}" type="slidenum">
              <a:rPr kumimoji="0" lang="en-US" altLang="zh-CN" sz="1400" smtClean="0"/>
              <a:pPr eaLnBrk="1" hangingPunct="1">
                <a:spcBef>
                  <a:spcPct val="0"/>
                </a:spcBef>
                <a:buClrTx/>
                <a:buSzTx/>
                <a:buFontTx/>
                <a:buNone/>
              </a:pPr>
              <a:t>60</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dirty="0"/>
              <a:t>2.4 </a:t>
            </a:r>
            <a:r>
              <a:rPr lang="zh-CN" altLang="en-US" dirty="0"/>
              <a:t>层次分析法（</a:t>
            </a:r>
            <a:r>
              <a:rPr lang="en-US" altLang="zh-CN" dirty="0"/>
              <a:t>AHP</a:t>
            </a:r>
            <a:r>
              <a:rPr lang="zh-CN" altLang="en-US" dirty="0"/>
              <a:t>）</a:t>
            </a:r>
            <a:br>
              <a:rPr lang="zh-CN" altLang="en-US" dirty="0"/>
            </a:br>
            <a:r>
              <a:rPr lang="en-US" altLang="zh-CN" sz="3200" i="1" dirty="0"/>
              <a:t>The Analytic Hierarchy Process</a:t>
            </a:r>
            <a:r>
              <a:rPr lang="en-US" altLang="zh-CN" sz="3200" dirty="0"/>
              <a:t> </a:t>
            </a:r>
          </a:p>
        </p:txBody>
      </p:sp>
      <p:sp>
        <p:nvSpPr>
          <p:cNvPr id="3076" name="Rectangle 3"/>
          <p:cNvSpPr>
            <a:spLocks noGrp="1" noChangeArrowheads="1"/>
          </p:cNvSpPr>
          <p:nvPr>
            <p:ph type="body" idx="1"/>
          </p:nvPr>
        </p:nvSpPr>
        <p:spPr>
          <a:xfrm>
            <a:off x="755576" y="1773238"/>
            <a:ext cx="8199512" cy="4464050"/>
          </a:xfrm>
        </p:spPr>
        <p:txBody>
          <a:bodyPr/>
          <a:lstStyle/>
          <a:p>
            <a:pPr algn="just" eaLnBrk="1" hangingPunct="1">
              <a:lnSpc>
                <a:spcPct val="120000"/>
              </a:lnSpc>
            </a:pPr>
            <a:r>
              <a:rPr lang="zh-CN" altLang="en-US" sz="2800" dirty="0">
                <a:latin typeface="Times New Roman" pitchFamily="18" charset="0"/>
              </a:rPr>
              <a:t>在复杂系统中常把复杂问题分解成</a:t>
            </a:r>
            <a:r>
              <a:rPr lang="zh-CN" altLang="en-US" sz="2800" dirty="0">
                <a:solidFill>
                  <a:schemeClr val="hlink"/>
                </a:solidFill>
                <a:latin typeface="Times New Roman" pitchFamily="18" charset="0"/>
              </a:rPr>
              <a:t>因素</a:t>
            </a:r>
            <a:r>
              <a:rPr lang="zh-CN" altLang="en-US" sz="2800" dirty="0">
                <a:latin typeface="Times New Roman" pitchFamily="18" charset="0"/>
              </a:rPr>
              <a:t>，把因素按照支配关系分组形成有序的</a:t>
            </a:r>
            <a:r>
              <a:rPr lang="zh-CN" altLang="en-US" sz="2800" dirty="0">
                <a:solidFill>
                  <a:schemeClr val="hlink"/>
                </a:solidFill>
                <a:latin typeface="Times New Roman" pitchFamily="18" charset="0"/>
              </a:rPr>
              <a:t>递阶层次结构</a:t>
            </a:r>
            <a:r>
              <a:rPr lang="zh-CN" altLang="en-US" sz="2800" dirty="0">
                <a:latin typeface="Times New Roman" pitchFamily="18" charset="0"/>
              </a:rPr>
              <a:t>，并权衡其各个方面的影响，然后综合</a:t>
            </a:r>
            <a:r>
              <a:rPr lang="zh-CN" altLang="en-US" sz="2800" dirty="0">
                <a:solidFill>
                  <a:schemeClr val="hlink"/>
                </a:solidFill>
                <a:latin typeface="Times New Roman" pitchFamily="18" charset="0"/>
              </a:rPr>
              <a:t>人的判断</a:t>
            </a:r>
            <a:r>
              <a:rPr lang="zh-CN" altLang="en-US" sz="2800" dirty="0">
                <a:latin typeface="Times New Roman" pitchFamily="18" charset="0"/>
              </a:rPr>
              <a:t>，以决定诸因素</a:t>
            </a:r>
            <a:r>
              <a:rPr lang="zh-CN" altLang="en-US" sz="2800" b="1" dirty="0">
                <a:solidFill>
                  <a:srgbClr val="FF0000"/>
                </a:solidFill>
                <a:latin typeface="Times New Roman" pitchFamily="18" charset="0"/>
              </a:rPr>
              <a:t>相对重要性的先后优劣次序</a:t>
            </a:r>
            <a:r>
              <a:rPr lang="zh-CN" altLang="en-US" sz="2800" dirty="0">
                <a:latin typeface="Times New Roman" pitchFamily="18" charset="0"/>
              </a:rPr>
              <a:t>，这就是层次分析法的基本思路。</a:t>
            </a:r>
            <a:endParaRPr lang="zh-CN" altLang="en-US" sz="2800" dirty="0"/>
          </a:p>
          <a:p>
            <a:pPr eaLnBrk="1" hangingPunct="1">
              <a:lnSpc>
                <a:spcPct val="120000"/>
              </a:lnSpc>
            </a:pPr>
            <a:r>
              <a:rPr lang="zh-CN" altLang="en-US" sz="2800" dirty="0">
                <a:latin typeface="Times New Roman" pitchFamily="18" charset="0"/>
              </a:rPr>
              <a:t>层次分析法是美国著名运筹学家、匹兹堡大学教授</a:t>
            </a:r>
            <a:r>
              <a:rPr lang="en-US" altLang="zh-CN" sz="2800" dirty="0" err="1"/>
              <a:t>T</a:t>
            </a:r>
            <a:r>
              <a:rPr lang="en-US" altLang="zh-CN" sz="2800" dirty="0" err="1">
                <a:latin typeface="Times New Roman" pitchFamily="18" charset="0"/>
              </a:rPr>
              <a:t>·</a:t>
            </a:r>
            <a:r>
              <a:rPr lang="en-US" altLang="zh-CN" sz="2800" dirty="0" err="1"/>
              <a:t>L</a:t>
            </a:r>
            <a:r>
              <a:rPr lang="en-US" altLang="zh-CN" sz="2800" dirty="0" err="1">
                <a:latin typeface="Times New Roman" pitchFamily="18" charset="0"/>
              </a:rPr>
              <a:t>·</a:t>
            </a:r>
            <a:r>
              <a:rPr lang="en-US" altLang="zh-CN" sz="2800" dirty="0" err="1"/>
              <a:t>Saaty</a:t>
            </a:r>
            <a:r>
              <a:rPr lang="zh-CN" altLang="en-US" sz="2800" dirty="0">
                <a:latin typeface="Times New Roman" pitchFamily="18" charset="0"/>
              </a:rPr>
              <a:t>于七十年代提出的一种系统分析方法，是一种实用的多准则决策方法</a:t>
            </a:r>
            <a:r>
              <a:rPr lang="zh-CN" altLang="en-US" sz="2800" dirty="0"/>
              <a:t> 。</a:t>
            </a:r>
          </a:p>
        </p:txBody>
      </p:sp>
    </p:spTree>
    <p:extLst>
      <p:ext uri="{BB962C8B-B14F-4D97-AF65-F5344CB8AC3E}">
        <p14:creationId xmlns:p14="http://schemas.microsoft.com/office/powerpoint/2010/main" val="10172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70A77F1-6385-40E8-99EB-95AD8AEC571C}" type="slidenum">
              <a:rPr kumimoji="0" lang="en-US" altLang="zh-CN" sz="1400" smtClean="0"/>
              <a:pPr eaLnBrk="1" hangingPunct="1">
                <a:spcBef>
                  <a:spcPct val="0"/>
                </a:spcBef>
                <a:buClrTx/>
                <a:buSzTx/>
                <a:buFontTx/>
                <a:buNone/>
              </a:pPr>
              <a:t>61</a:t>
            </a:fld>
            <a:endParaRPr kumimoji="0" lang="en-US" altLang="zh-CN" sz="1400"/>
          </a:p>
        </p:txBody>
      </p:sp>
      <p:sp>
        <p:nvSpPr>
          <p:cNvPr id="4099" name="Rectangle 2"/>
          <p:cNvSpPr>
            <a:spLocks noGrp="1" noChangeArrowheads="1"/>
          </p:cNvSpPr>
          <p:nvPr>
            <p:ph type="title"/>
          </p:nvPr>
        </p:nvSpPr>
        <p:spPr/>
        <p:txBody>
          <a:bodyPr/>
          <a:lstStyle/>
          <a:p>
            <a:pPr eaLnBrk="1" hangingPunct="1"/>
            <a:r>
              <a:rPr lang="en-US" altLang="zh-CN" dirty="0">
                <a:latin typeface="Times New Roman" pitchFamily="18" charset="0"/>
              </a:rPr>
              <a:t>2.4.1 </a:t>
            </a:r>
            <a:r>
              <a:rPr lang="zh-CN" altLang="en-US" dirty="0">
                <a:latin typeface="Times New Roman" pitchFamily="18" charset="0"/>
              </a:rPr>
              <a:t>层次分析法的基本原理</a:t>
            </a:r>
          </a:p>
        </p:txBody>
      </p:sp>
      <p:sp>
        <p:nvSpPr>
          <p:cNvPr id="4100" name="Rectangle 3"/>
          <p:cNvSpPr>
            <a:spLocks noGrp="1" noChangeArrowheads="1"/>
          </p:cNvSpPr>
          <p:nvPr>
            <p:ph type="body" idx="1"/>
          </p:nvPr>
        </p:nvSpPr>
        <p:spPr>
          <a:xfrm>
            <a:off x="899592" y="1844824"/>
            <a:ext cx="8055496" cy="4287689"/>
          </a:xfrm>
        </p:spPr>
        <p:txBody>
          <a:bodyPr/>
          <a:lstStyle/>
          <a:p>
            <a:pPr algn="just" eaLnBrk="1" hangingPunct="1">
              <a:lnSpc>
                <a:spcPct val="130000"/>
              </a:lnSpc>
            </a:pPr>
            <a:r>
              <a:rPr lang="zh-CN" altLang="en-US" sz="2800" dirty="0">
                <a:latin typeface="Times New Roman" pitchFamily="18" charset="0"/>
              </a:rPr>
              <a:t>一、层次分析法的测度原理。</a:t>
            </a:r>
            <a:endParaRPr lang="zh-CN" altLang="en-US" sz="2800" dirty="0"/>
          </a:p>
          <a:p>
            <a:pPr eaLnBrk="1" hangingPunct="1">
              <a:lnSpc>
                <a:spcPct val="130000"/>
              </a:lnSpc>
            </a:pPr>
            <a:r>
              <a:rPr lang="zh-CN" altLang="en-US" sz="2800" dirty="0">
                <a:latin typeface="Times New Roman" pitchFamily="18" charset="0"/>
              </a:rPr>
              <a:t>决策是从一组已知方案中选择理想的方案，理想方案是在一定准则下使</a:t>
            </a:r>
            <a:r>
              <a:rPr lang="zh-CN" altLang="en-US" sz="2800" dirty="0">
                <a:solidFill>
                  <a:schemeClr val="hlink"/>
                </a:solidFill>
                <a:latin typeface="Times New Roman" pitchFamily="18" charset="0"/>
              </a:rPr>
              <a:t>效用函数极大化</a:t>
            </a:r>
            <a:r>
              <a:rPr lang="zh-CN" altLang="en-US" sz="2800" dirty="0">
                <a:latin typeface="Times New Roman" pitchFamily="18" charset="0"/>
              </a:rPr>
              <a:t>而产生的。</a:t>
            </a:r>
            <a:endParaRPr lang="en-US" altLang="zh-CN" sz="2800" dirty="0">
              <a:latin typeface="Times New Roman" pitchFamily="18" charset="0"/>
            </a:endParaRPr>
          </a:p>
          <a:p>
            <a:pPr eaLnBrk="1" hangingPunct="1">
              <a:lnSpc>
                <a:spcPct val="130000"/>
              </a:lnSpc>
            </a:pPr>
            <a:r>
              <a:rPr lang="zh-CN" altLang="en-US" sz="2800" dirty="0">
                <a:latin typeface="Times New Roman" pitchFamily="18" charset="0"/>
              </a:rPr>
              <a:t>对于复杂系统的决策模型来说，采用</a:t>
            </a:r>
            <a:r>
              <a:rPr lang="zh-CN" altLang="en-US" sz="2800" dirty="0">
                <a:solidFill>
                  <a:schemeClr val="hlink"/>
                </a:solidFill>
                <a:latin typeface="Times New Roman" pitchFamily="18" charset="0"/>
              </a:rPr>
              <a:t>相对标度</a:t>
            </a:r>
            <a:r>
              <a:rPr lang="zh-CN" altLang="en-US" sz="2800" dirty="0">
                <a:latin typeface="Times New Roman" pitchFamily="18" charset="0"/>
              </a:rPr>
              <a:t>进行比较，统一对有形与无形、可定量与不可定量的因素进行测度。因此层次分析法的核心是</a:t>
            </a:r>
            <a:r>
              <a:rPr lang="zh-CN" altLang="en-US" sz="2800" dirty="0">
                <a:solidFill>
                  <a:schemeClr val="hlink"/>
                </a:solidFill>
                <a:latin typeface="Times New Roman" pitchFamily="18" charset="0"/>
              </a:rPr>
              <a:t>决策模型中因素的测度化</a:t>
            </a:r>
            <a:r>
              <a:rPr lang="zh-CN" altLang="en-US" sz="2800" dirty="0">
                <a:latin typeface="Times New Roman" pitchFamily="18" charset="0"/>
              </a:rPr>
              <a:t>。</a:t>
            </a:r>
            <a:r>
              <a:rPr lang="zh-CN" altLang="en-US" sz="2800" dirty="0"/>
              <a:t> </a:t>
            </a:r>
          </a:p>
        </p:txBody>
      </p:sp>
    </p:spTree>
    <p:extLst>
      <p:ext uri="{BB962C8B-B14F-4D97-AF65-F5344CB8AC3E}">
        <p14:creationId xmlns:p14="http://schemas.microsoft.com/office/powerpoint/2010/main" val="397931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89FFDAD-73E5-437E-9D9C-D0381B3306B9}" type="slidenum">
              <a:rPr kumimoji="0" lang="en-US" altLang="zh-CN" sz="1400" smtClean="0"/>
              <a:pPr eaLnBrk="1" hangingPunct="1">
                <a:spcBef>
                  <a:spcPct val="0"/>
                </a:spcBef>
                <a:buClrTx/>
                <a:buSzTx/>
                <a:buFontTx/>
                <a:buNone/>
              </a:pPr>
              <a:t>62</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sz="3600" dirty="0">
                <a:latin typeface="Times New Roman" pitchFamily="18" charset="0"/>
              </a:rPr>
              <a:t>二、层次分析法的递阶层次结构原理</a:t>
            </a:r>
          </a:p>
        </p:txBody>
      </p:sp>
      <p:sp>
        <p:nvSpPr>
          <p:cNvPr id="5124" name="Rectangle 3"/>
          <p:cNvSpPr>
            <a:spLocks noGrp="1" noChangeArrowheads="1"/>
          </p:cNvSpPr>
          <p:nvPr>
            <p:ph type="body" idx="1"/>
          </p:nvPr>
        </p:nvSpPr>
        <p:spPr>
          <a:xfrm>
            <a:off x="683568" y="1772816"/>
            <a:ext cx="8055496" cy="4359697"/>
          </a:xfrm>
        </p:spPr>
        <p:txBody>
          <a:bodyPr/>
          <a:lstStyle/>
          <a:p>
            <a:pPr algn="just" eaLnBrk="1" hangingPunct="1"/>
            <a:r>
              <a:rPr lang="zh-CN" altLang="en-US" sz="3000" dirty="0">
                <a:latin typeface="Times New Roman" pitchFamily="18" charset="0"/>
              </a:rPr>
              <a:t>一个复杂的结构问题分解为它的组成部分或因素，即目标、约束准则、子准则、方案等。</a:t>
            </a:r>
            <a:endParaRPr lang="en-US" altLang="zh-CN" sz="3000" dirty="0">
              <a:latin typeface="Times New Roman" pitchFamily="18" charset="0"/>
            </a:endParaRPr>
          </a:p>
          <a:p>
            <a:pPr algn="just" eaLnBrk="1" hangingPunct="1"/>
            <a:r>
              <a:rPr lang="zh-CN" altLang="en-US" sz="3000" dirty="0">
                <a:latin typeface="Times New Roman" pitchFamily="18" charset="0"/>
              </a:rPr>
              <a:t>每一个因素称为元素。</a:t>
            </a:r>
            <a:endParaRPr lang="en-US" altLang="zh-CN" sz="3000" dirty="0">
              <a:latin typeface="Times New Roman" pitchFamily="18" charset="0"/>
            </a:endParaRPr>
          </a:p>
          <a:p>
            <a:pPr algn="just" eaLnBrk="1" hangingPunct="1"/>
            <a:r>
              <a:rPr lang="zh-CN" altLang="en-US" sz="3000" dirty="0">
                <a:latin typeface="Times New Roman" pitchFamily="18" charset="0"/>
              </a:rPr>
              <a:t>按照属性的不同把这些元素分组形成</a:t>
            </a:r>
            <a:r>
              <a:rPr lang="zh-CN" altLang="en-US" sz="3000" b="1" dirty="0">
                <a:solidFill>
                  <a:srgbClr val="FF0000"/>
                </a:solidFill>
                <a:latin typeface="Times New Roman" pitchFamily="18" charset="0"/>
              </a:rPr>
              <a:t>互不相交的层次</a:t>
            </a:r>
            <a:r>
              <a:rPr lang="zh-CN" altLang="en-US" sz="3000" dirty="0">
                <a:latin typeface="Times New Roman" pitchFamily="18" charset="0"/>
              </a:rPr>
              <a:t>，上一层次的元素对相邻的下一层次的全部或部分元素起支配作用，形成按层次</a:t>
            </a:r>
            <a:r>
              <a:rPr lang="zh-CN" altLang="en-US" sz="3000" dirty="0">
                <a:solidFill>
                  <a:schemeClr val="hlink"/>
                </a:solidFill>
                <a:latin typeface="Times New Roman" pitchFamily="18" charset="0"/>
              </a:rPr>
              <a:t>自上而下</a:t>
            </a:r>
            <a:r>
              <a:rPr lang="zh-CN" altLang="en-US" sz="3000" dirty="0">
                <a:latin typeface="Times New Roman" pitchFamily="18" charset="0"/>
              </a:rPr>
              <a:t>的</a:t>
            </a:r>
            <a:r>
              <a:rPr lang="zh-CN" altLang="en-US" sz="3000" dirty="0">
                <a:solidFill>
                  <a:schemeClr val="hlink"/>
                </a:solidFill>
                <a:latin typeface="Times New Roman" pitchFamily="18" charset="0"/>
              </a:rPr>
              <a:t>逐层支配关系</a:t>
            </a:r>
            <a:r>
              <a:rPr lang="zh-CN" altLang="en-US" sz="3000" dirty="0">
                <a:latin typeface="Times New Roman" pitchFamily="18" charset="0"/>
              </a:rPr>
              <a:t>。具有这种性质的层次称为</a:t>
            </a:r>
            <a:r>
              <a:rPr lang="zh-CN" altLang="en-US" sz="3000" dirty="0">
                <a:solidFill>
                  <a:schemeClr val="hlink"/>
                </a:solidFill>
                <a:latin typeface="Times New Roman" pitchFamily="18" charset="0"/>
              </a:rPr>
              <a:t>递阶层次。</a:t>
            </a:r>
            <a:endParaRPr lang="zh-CN" altLang="en-US" sz="3000" dirty="0">
              <a:solidFill>
                <a:schemeClr val="hlink"/>
              </a:solidFill>
            </a:endParaRPr>
          </a:p>
        </p:txBody>
      </p:sp>
    </p:spTree>
    <p:extLst>
      <p:ext uri="{BB962C8B-B14F-4D97-AF65-F5344CB8AC3E}">
        <p14:creationId xmlns:p14="http://schemas.microsoft.com/office/powerpoint/2010/main" val="4313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1A73D19-E587-4F69-AB69-06953A522C99}" type="slidenum">
              <a:rPr kumimoji="0" lang="en-US" altLang="zh-CN" sz="1400" smtClean="0"/>
              <a:pPr eaLnBrk="1" hangingPunct="1">
                <a:spcBef>
                  <a:spcPct val="0"/>
                </a:spcBef>
                <a:buClrTx/>
                <a:buSzTx/>
                <a:buFontTx/>
                <a:buNone/>
              </a:pPr>
              <a:t>63</a:t>
            </a:fld>
            <a:endParaRPr kumimoji="0" lang="en-US" altLang="zh-CN" sz="1400"/>
          </a:p>
        </p:txBody>
      </p:sp>
      <p:sp>
        <p:nvSpPr>
          <p:cNvPr id="6147" name="Rectangle 2"/>
          <p:cNvSpPr>
            <a:spLocks noGrp="1" noChangeArrowheads="1"/>
          </p:cNvSpPr>
          <p:nvPr>
            <p:ph type="title"/>
          </p:nvPr>
        </p:nvSpPr>
        <p:spPr/>
        <p:txBody>
          <a:bodyPr/>
          <a:lstStyle/>
          <a:p>
            <a:pPr eaLnBrk="1" hangingPunct="1"/>
            <a:endParaRPr lang="zh-CN" altLang="zh-CN"/>
          </a:p>
        </p:txBody>
      </p:sp>
      <p:sp>
        <p:nvSpPr>
          <p:cNvPr id="6148" name="Rectangle 3"/>
          <p:cNvSpPr>
            <a:spLocks noGrp="1" noChangeArrowheads="1"/>
          </p:cNvSpPr>
          <p:nvPr>
            <p:ph type="body" idx="1"/>
          </p:nvPr>
        </p:nvSpPr>
        <p:spPr>
          <a:xfrm>
            <a:off x="395536" y="1988840"/>
            <a:ext cx="8487544" cy="4359697"/>
          </a:xfrm>
        </p:spPr>
        <p:txBody>
          <a:bodyPr/>
          <a:lstStyle/>
          <a:p>
            <a:pPr algn="just" eaLnBrk="1" hangingPunct="1">
              <a:lnSpc>
                <a:spcPct val="120000"/>
              </a:lnSpc>
            </a:pPr>
            <a:r>
              <a:rPr lang="zh-CN" altLang="en-US" sz="2400" dirty="0">
                <a:latin typeface="Times New Roman" pitchFamily="18" charset="0"/>
              </a:rPr>
              <a:t>在建立递阶层次模型时，常常将问题划分为最高层、中间层、和最低层。</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最高层通常只有一个元素，它是问题的预定目标，表示解决问题的目的，因此也是</a:t>
            </a:r>
            <a:r>
              <a:rPr lang="zh-CN" altLang="en-US" sz="2400" dirty="0">
                <a:solidFill>
                  <a:schemeClr val="hlink"/>
                </a:solidFill>
                <a:latin typeface="Times New Roman" pitchFamily="18" charset="0"/>
              </a:rPr>
              <a:t>目标层</a:t>
            </a:r>
            <a:r>
              <a:rPr lang="zh-CN" altLang="en-US" sz="2400" dirty="0">
                <a:latin typeface="Times New Roman" pitchFamily="18" charset="0"/>
              </a:rPr>
              <a:t>。</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中间层是为实现总目标而采取的措施和方案，它由若干个层次组成，包括所考虑的准则、子准则，因此也称为</a:t>
            </a:r>
            <a:r>
              <a:rPr lang="zh-CN" altLang="en-US" sz="2400" dirty="0">
                <a:solidFill>
                  <a:schemeClr val="hlink"/>
                </a:solidFill>
                <a:latin typeface="Times New Roman" pitchFamily="18" charset="0"/>
              </a:rPr>
              <a:t>准则层</a:t>
            </a:r>
            <a:r>
              <a:rPr lang="zh-CN" altLang="en-US" sz="2400" dirty="0">
                <a:latin typeface="Times New Roman" pitchFamily="18" charset="0"/>
              </a:rPr>
              <a:t>。</a:t>
            </a:r>
            <a:endParaRPr lang="en-US" altLang="zh-CN" sz="2400" dirty="0">
              <a:latin typeface="Times New Roman" pitchFamily="18" charset="0"/>
            </a:endParaRPr>
          </a:p>
          <a:p>
            <a:pPr algn="just" eaLnBrk="1" hangingPunct="1">
              <a:lnSpc>
                <a:spcPct val="120000"/>
              </a:lnSpc>
            </a:pPr>
            <a:r>
              <a:rPr lang="zh-CN" altLang="en-US" sz="2400" dirty="0">
                <a:latin typeface="Times New Roman" pitchFamily="18" charset="0"/>
              </a:rPr>
              <a:t>最低层为实现目标可供选择的各种决策方案，用于解决问题的各种途径和方法，也称为</a:t>
            </a:r>
            <a:r>
              <a:rPr lang="zh-CN" altLang="en-US" sz="2400" dirty="0">
                <a:solidFill>
                  <a:schemeClr val="hlink"/>
                </a:solidFill>
                <a:latin typeface="Times New Roman" pitchFamily="18" charset="0"/>
              </a:rPr>
              <a:t>方案层</a:t>
            </a:r>
            <a:r>
              <a:rPr lang="zh-CN" altLang="en-US" sz="2400" dirty="0">
                <a:latin typeface="Times New Roman" pitchFamily="18" charset="0"/>
              </a:rPr>
              <a:t>。</a:t>
            </a:r>
            <a:endParaRPr lang="zh-CN" altLang="en-US" sz="2400" dirty="0"/>
          </a:p>
        </p:txBody>
      </p:sp>
    </p:spTree>
    <p:extLst>
      <p:ext uri="{BB962C8B-B14F-4D97-AF65-F5344CB8AC3E}">
        <p14:creationId xmlns:p14="http://schemas.microsoft.com/office/powerpoint/2010/main" val="21591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additive="base">
                                        <p:cTn id="25"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B05FDDFE-7E8D-42A9-8372-945F70FCDF65}" type="slidenum">
              <a:rPr kumimoji="0" lang="en-US" altLang="zh-CN" sz="1400" smtClean="0"/>
              <a:pPr eaLnBrk="1" hangingPunct="1">
                <a:spcBef>
                  <a:spcPct val="0"/>
                </a:spcBef>
                <a:buClrTx/>
                <a:buSzTx/>
                <a:buFontTx/>
                <a:buNone/>
              </a:pPr>
              <a:t>64</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a:latin typeface="Times New Roman" pitchFamily="18" charset="0"/>
              </a:rPr>
              <a:t>三、层次分析法的排序原理</a:t>
            </a:r>
          </a:p>
        </p:txBody>
      </p:sp>
      <mc:AlternateContent xmlns:mc="http://schemas.openxmlformats.org/markup-compatibility/2006" xmlns:a14="http://schemas.microsoft.com/office/drawing/2010/main">
        <mc:Choice Requires="a14">
          <p:sp>
            <p:nvSpPr>
              <p:cNvPr id="7172" name="Rectangle 3"/>
              <p:cNvSpPr>
                <a:spLocks noGrp="1" noChangeArrowheads="1"/>
              </p:cNvSpPr>
              <p:nvPr>
                <p:ph type="body" idx="1"/>
              </p:nvPr>
            </p:nvSpPr>
            <p:spPr>
              <a:xfrm>
                <a:off x="899592" y="1844824"/>
                <a:ext cx="7772400" cy="4287689"/>
              </a:xfrm>
            </p:spPr>
            <p:txBody>
              <a:bodyPr/>
              <a:lstStyle/>
              <a:p>
                <a:pPr algn="just" eaLnBrk="1" hangingPunct="1">
                  <a:lnSpc>
                    <a:spcPct val="120000"/>
                  </a:lnSpc>
                </a:pPr>
                <a:r>
                  <a:rPr lang="zh-CN" altLang="en-US" sz="2800" dirty="0">
                    <a:latin typeface="Times New Roman" pitchFamily="18" charset="0"/>
                  </a:rPr>
                  <a:t>层次分析法的排序问题是指一组元素两两比较、计算元素相对重要性的测度问题。这里假设一个两两比较的判断矩阵：</a:t>
                </a:r>
                <a14:m>
                  <m:oMath xmlns:m="http://schemas.openxmlformats.org/officeDocument/2006/math">
                    <m:r>
                      <a:rPr lang="en-US" altLang="zh-CN" sz="2800" b="0" i="1" smtClean="0">
                        <a:latin typeface="Cambria Math"/>
                      </a:rPr>
                      <m:t>𝐴</m:t>
                    </m:r>
                    <m:r>
                      <a:rPr lang="en-US" altLang="zh-CN" sz="2800" b="0" i="1" smtClean="0">
                        <a:latin typeface="Cambria Math"/>
                      </a:rPr>
                      <m:t>=</m:t>
                    </m:r>
                    <m:sSub>
                      <m:sSubPr>
                        <m:ctrlPr>
                          <a:rPr lang="en-US" altLang="zh-CN" sz="2800" b="0" i="1" smtClean="0">
                            <a:latin typeface="Cambria Math" panose="02040503050406030204" pitchFamily="18" charset="0"/>
                          </a:rPr>
                        </m:ctrlPr>
                      </m:sSubPr>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e>
                        </m:d>
                      </m:e>
                      <m:sub>
                        <m:r>
                          <a:rPr lang="en-US" altLang="zh-CN" sz="2800" b="0" i="1" smtClean="0">
                            <a:latin typeface="Cambria Math"/>
                          </a:rPr>
                          <m:t>𝑛</m:t>
                        </m:r>
                        <m:r>
                          <a:rPr lang="en-US" altLang="zh-CN" sz="2800" b="0" i="1" smtClean="0">
                            <a:latin typeface="Cambria Math"/>
                            <a:ea typeface="Cambria Math"/>
                          </a:rPr>
                          <m:t>×</m:t>
                        </m:r>
                        <m:r>
                          <a:rPr lang="en-US" altLang="zh-CN" sz="2800" b="0" i="1" smtClean="0">
                            <a:latin typeface="Cambria Math"/>
                            <a:ea typeface="Cambria Math"/>
                          </a:rPr>
                          <m:t>𝑛</m:t>
                        </m:r>
                      </m:sub>
                    </m:sSub>
                  </m:oMath>
                </a14:m>
                <a:r>
                  <a:rPr lang="zh-CN" altLang="en-US" sz="2800" dirty="0">
                    <a:latin typeface="Times New Roman" pitchFamily="18" charset="0"/>
                  </a:rPr>
                  <a:t>，判断矩阵具有如下性质：</a:t>
                </a:r>
                <a:endParaRPr lang="zh-CN" altLang="en-US" sz="2800" dirty="0"/>
              </a:p>
              <a:p>
                <a:pPr algn="just" eaLnBrk="1" hangingPunct="1">
                  <a:lnSpc>
                    <a:spcPct val="120000"/>
                  </a:lnSpc>
                </a:pPr>
                <a:r>
                  <a:rPr lang="zh-CN" altLang="en-US" sz="2800" dirty="0">
                    <a:latin typeface="Times New Roman" pitchFamily="18" charset="0"/>
                  </a:rPr>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𝑖𝑗</m:t>
                        </m:r>
                      </m:sub>
                    </m:sSub>
                    <m:r>
                      <a:rPr lang="en-US" altLang="zh-CN" sz="2800" b="0" i="1" smtClean="0">
                        <a:latin typeface="Cambria Math"/>
                      </a:rPr>
                      <m:t>&gt;0</m:t>
                    </m:r>
                  </m:oMath>
                </a14:m>
                <a:r>
                  <a:rPr lang="zh-CN" altLang="en-US" sz="2800" dirty="0">
                    <a:latin typeface="Times New Roman" pitchFamily="18" charset="0"/>
                  </a:rPr>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𝑖𝑗</m:t>
                        </m:r>
                      </m:sub>
                    </m:sSub>
                    <m:r>
                      <a:rPr lang="en-US" altLang="zh-CN" sz="2800" b="0" i="1" smtClean="0">
                        <a:latin typeface="Cambria Math"/>
                      </a:rPr>
                      <m:t>=</m:t>
                    </m:r>
                    <m:f>
                      <m:fPr>
                        <m:ctrlPr>
                          <a:rPr lang="en-US" altLang="zh-CN" sz="2800" b="0" i="1" smtClean="0">
                            <a:latin typeface="Cambria Math" panose="02040503050406030204" pitchFamily="18" charset="0"/>
                          </a:rPr>
                        </m:ctrlPr>
                      </m:fPr>
                      <m:num>
                        <m:r>
                          <a:rPr lang="en-US" altLang="zh-CN" sz="2800" b="0" i="1" smtClean="0">
                            <a:latin typeface="Cambria Math"/>
                          </a:rPr>
                          <m:t>1</m:t>
                        </m:r>
                      </m:num>
                      <m:den>
                        <m:sSub>
                          <m:sSubPr>
                            <m:ctrlPr>
                              <a:rPr lang="en-US" altLang="zh-CN" sz="2800" b="0" i="1" smtClean="0">
                                <a:latin typeface="Cambria Math" panose="02040503050406030204" pitchFamily="18" charset="0"/>
                              </a:rPr>
                            </m:ctrlPr>
                          </m:sSubPr>
                          <m:e>
                            <m:r>
                              <a:rPr lang="en-US" altLang="zh-CN" sz="2800" b="0" i="1" smtClean="0">
                                <a:latin typeface="Cambria Math"/>
                              </a:rPr>
                              <m:t>𝑎</m:t>
                            </m:r>
                          </m:e>
                          <m:sub>
                            <m:r>
                              <a:rPr lang="en-US" altLang="zh-CN" sz="2800" b="0" i="1" smtClean="0">
                                <a:latin typeface="Cambria Math"/>
                              </a:rPr>
                              <m:t>𝑗𝑖</m:t>
                            </m:r>
                          </m:sub>
                        </m:sSub>
                      </m:den>
                    </m:f>
                  </m:oMath>
                </a14:m>
                <a:r>
                  <a:rPr lang="zh-CN" altLang="en-US" sz="2800" dirty="0">
                    <a:latin typeface="Times New Roman" pitchFamily="18" charset="0"/>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𝑖</m:t>
                        </m:r>
                        <m:r>
                          <a:rPr lang="en-US" altLang="zh-CN" sz="2800" b="0" i="1" smtClean="0">
                            <a:latin typeface="Cambria Math"/>
                          </a:rPr>
                          <m:t>𝑖</m:t>
                        </m:r>
                      </m:sub>
                    </m:sSub>
                  </m:oMath>
                </a14:m>
                <a:r>
                  <a:rPr lang="en-US" altLang="zh-CN" sz="2800" dirty="0">
                    <a:latin typeface="Times New Roman" pitchFamily="18" charset="0"/>
                  </a:rPr>
                  <a:t>=1</a:t>
                </a:r>
                <a:r>
                  <a:rPr lang="zh-CN" altLang="en-US" sz="2800" dirty="0">
                    <a:latin typeface="Times New Roman" pitchFamily="18" charset="0"/>
                  </a:rPr>
                  <a:t>，</a:t>
                </a:r>
                <a14:m>
                  <m:oMath xmlns:m="http://schemas.openxmlformats.org/officeDocument/2006/math">
                    <m:d>
                      <m:dPr>
                        <m:ctrlPr>
                          <a:rPr lang="en-US" altLang="zh-CN" sz="2800" i="1" smtClean="0">
                            <a:latin typeface="Cambria Math" panose="02040503050406030204" pitchFamily="18" charset="0"/>
                          </a:rPr>
                        </m:ctrlPr>
                      </m:dPr>
                      <m:e>
                        <m:r>
                          <a:rPr lang="en-US" altLang="zh-CN" sz="2800" b="0" i="1" smtClean="0">
                            <a:latin typeface="Cambria Math"/>
                          </a:rPr>
                          <m:t>𝑖</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=1,2,⋯,</m:t>
                        </m:r>
                        <m:r>
                          <a:rPr lang="en-US" altLang="zh-CN" sz="2800" b="0" i="1" smtClean="0">
                            <a:latin typeface="Cambria Math"/>
                            <a:ea typeface="Cambria Math"/>
                          </a:rPr>
                          <m:t>𝑛</m:t>
                        </m:r>
                      </m:e>
                    </m:d>
                  </m:oMath>
                </a14:m>
                <a:endParaRPr lang="zh-CN" altLang="en-US" sz="2800" dirty="0">
                  <a:latin typeface="Times New Roman" pitchFamily="18" charset="0"/>
                </a:endParaRPr>
              </a:p>
              <a:p>
                <a:pPr algn="just" eaLnBrk="1" hangingPunct="1">
                  <a:lnSpc>
                    <a:spcPct val="120000"/>
                  </a:lnSpc>
                </a:pPr>
                <a:r>
                  <a:rPr lang="zh-CN" altLang="en-US" sz="2800" dirty="0">
                    <a:latin typeface="Times New Roman" pitchFamily="18" charset="0"/>
                  </a:rPr>
                  <a:t>这时称为正互反矩阵。</a:t>
                </a:r>
                <a:endParaRPr lang="zh-CN" altLang="en-US" sz="2800" dirty="0"/>
              </a:p>
            </p:txBody>
          </p:sp>
        </mc:Choice>
        <mc:Fallback xmlns="">
          <p:sp>
            <p:nvSpPr>
              <p:cNvPr id="7172" name="Rectangle 3"/>
              <p:cNvSpPr>
                <a:spLocks noGrp="1" noRot="1" noChangeAspect="1" noMove="1" noResize="1" noEditPoints="1" noAdjustHandles="1" noChangeArrowheads="1" noChangeShapeType="1" noTextEdit="1"/>
              </p:cNvSpPr>
              <p:nvPr>
                <p:ph type="body" idx="1"/>
              </p:nvPr>
            </p:nvSpPr>
            <p:spPr>
              <a:xfrm>
                <a:off x="899592" y="1844824"/>
                <a:ext cx="7772400" cy="4287689"/>
              </a:xfrm>
              <a:blipFill rotWithShape="1">
                <a:blip r:embed="rId2"/>
                <a:stretch>
                  <a:fillRect l="-392" t="-996" r="-6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7147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E6F314B4-E9A3-44D8-B90A-1DB9959E165A}" type="slidenum">
              <a:rPr kumimoji="0" lang="en-US" altLang="zh-CN" sz="1400" smtClean="0"/>
              <a:pPr eaLnBrk="1" hangingPunct="1">
                <a:spcBef>
                  <a:spcPct val="0"/>
                </a:spcBef>
                <a:buClrTx/>
                <a:buSzTx/>
                <a:buFontTx/>
                <a:buNone/>
              </a:pPr>
              <a:t>65</a:t>
            </a:fld>
            <a:endParaRPr kumimoji="0"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8196" name="Rectangle 3"/>
              <p:cNvSpPr>
                <a:spLocks noGrp="1" noChangeArrowheads="1"/>
              </p:cNvSpPr>
              <p:nvPr>
                <p:ph type="body" idx="1"/>
              </p:nvPr>
            </p:nvSpPr>
            <p:spPr>
              <a:xfrm>
                <a:off x="1115616" y="2017713"/>
                <a:ext cx="7839472" cy="4114800"/>
              </a:xfrm>
            </p:spPr>
            <p:txBody>
              <a:bodyPr/>
              <a:lstStyle/>
              <a:p>
                <a:pPr algn="just" eaLnBrk="1" hangingPunct="1"/>
                <a:r>
                  <a:rPr lang="zh-CN" altLang="en-US" dirty="0">
                    <a:latin typeface="Times New Roman" pitchFamily="18" charset="0"/>
                  </a:rPr>
                  <a:t>在两两因素的比较中，若正互反矩阵满足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𝑖𝑗</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𝑗</m:t>
                        </m:r>
                        <m:r>
                          <a:rPr lang="en-US" altLang="zh-CN" b="0" i="1" smtClean="0">
                            <a:latin typeface="Cambria Math"/>
                          </a:rPr>
                          <m:t>𝑘</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𝑎</m:t>
                        </m:r>
                      </m:e>
                      <m:sub>
                        <m:r>
                          <a:rPr lang="en-US" altLang="zh-CN" i="1">
                            <a:latin typeface="Cambria Math"/>
                          </a:rPr>
                          <m:t>𝑖</m:t>
                        </m:r>
                        <m:r>
                          <a:rPr lang="en-US" altLang="zh-CN" b="0" i="1" smtClean="0">
                            <a:latin typeface="Cambria Math"/>
                          </a:rPr>
                          <m:t>𝑘</m:t>
                        </m:r>
                      </m:sub>
                    </m:sSub>
                  </m:oMath>
                </a14:m>
                <a:r>
                  <a:rPr lang="zh-CN" altLang="en-US" dirty="0">
                    <a:latin typeface="Times New Roman" pitchFamily="18" charset="0"/>
                  </a:rPr>
                  <a:t>，</a:t>
                </a: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𝑖</m:t>
                        </m:r>
                        <m:r>
                          <a:rPr lang="en-US" altLang="zh-CN" i="1">
                            <a:latin typeface="Cambria Math"/>
                          </a:rPr>
                          <m:t>,</m:t>
                        </m:r>
                        <m:r>
                          <a:rPr lang="en-US" altLang="zh-CN" i="1">
                            <a:latin typeface="Cambria Math"/>
                          </a:rPr>
                          <m:t>𝑗</m:t>
                        </m:r>
                        <m:r>
                          <a:rPr lang="en-US" altLang="zh-CN" b="0" i="1" smtClean="0">
                            <a:latin typeface="Cambria Math"/>
                          </a:rPr>
                          <m:t>,</m:t>
                        </m:r>
                        <m:r>
                          <a:rPr lang="en-US" altLang="zh-CN" b="0" i="1" smtClean="0">
                            <a:latin typeface="Cambria Math"/>
                          </a:rPr>
                          <m:t>𝑘</m:t>
                        </m:r>
                        <m:r>
                          <a:rPr lang="en-US" altLang="zh-CN" i="1">
                            <a:latin typeface="Cambria Math"/>
                          </a:rPr>
                          <m:t>=1,2,⋯,</m:t>
                        </m:r>
                        <m:r>
                          <a:rPr lang="en-US" altLang="zh-CN" i="1">
                            <a:latin typeface="Cambria Math"/>
                            <a:ea typeface="Cambria Math"/>
                          </a:rPr>
                          <m:t>𝑛</m:t>
                        </m:r>
                      </m:e>
                    </m:d>
                  </m:oMath>
                </a14:m>
                <a:r>
                  <a:rPr lang="zh-CN" altLang="en-US" dirty="0">
                    <a:latin typeface="Times New Roman" pitchFamily="18" charset="0"/>
                  </a:rPr>
                  <a:t>则称为一致性矩阵。</a:t>
                </a:r>
                <a:endParaRPr lang="zh-CN" altLang="en-US" dirty="0"/>
              </a:p>
              <a:p>
                <a:pPr algn="just" eaLnBrk="1" hangingPunct="1"/>
                <a:r>
                  <a:rPr lang="zh-CN" altLang="en-US" dirty="0">
                    <a:latin typeface="Times New Roman" pitchFamily="18" charset="0"/>
                  </a:rPr>
                  <a:t>由于通过两两因素比较得到的判断矩阵不一定满足矩阵的一致性条件，我们希望找到一个数量标准来衡量矩阵不一致的程度。</a:t>
                </a:r>
                <a:endParaRPr lang="zh-CN" altLang="en-US" dirty="0"/>
              </a:p>
            </p:txBody>
          </p:sp>
        </mc:Choice>
        <mc:Fallback xmlns="">
          <p:sp>
            <p:nvSpPr>
              <p:cNvPr id="8196" name="Rectangle 3"/>
              <p:cNvSpPr>
                <a:spLocks noGrp="1" noRot="1" noChangeAspect="1" noMove="1" noResize="1" noEditPoints="1" noAdjustHandles="1" noChangeArrowheads="1" noChangeShapeType="1" noTextEdit="1"/>
              </p:cNvSpPr>
              <p:nvPr>
                <p:ph type="body" idx="1"/>
              </p:nvPr>
            </p:nvSpPr>
            <p:spPr>
              <a:xfrm>
                <a:off x="1115616" y="2017713"/>
                <a:ext cx="7839472" cy="4114800"/>
              </a:xfrm>
              <a:blipFill rotWithShape="1">
                <a:blip r:embed="rId2"/>
                <a:stretch>
                  <a:fillRect l="-544" t="-1926" r="-2022"/>
                </a:stretch>
              </a:blipFill>
            </p:spPr>
            <p:txBody>
              <a:bodyPr/>
              <a:lstStyle/>
              <a:p>
                <a:r>
                  <a:rPr lang="zh-CN" altLang="en-US">
                    <a:noFill/>
                  </a:rPr>
                  <a:t> </a:t>
                </a:r>
              </a:p>
            </p:txBody>
          </p:sp>
        </mc:Fallback>
      </mc:AlternateContent>
      <p:sp>
        <p:nvSpPr>
          <p:cNvPr id="8197" name="Rectangle 6"/>
          <p:cNvSpPr>
            <a:spLocks noChangeArrowheads="1"/>
          </p:cNvSpPr>
          <p:nvPr/>
        </p:nvSpPr>
        <p:spPr bwMode="auto">
          <a:xfrm>
            <a:off x="0" y="3276600"/>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宋体" pitchFamily="2" charset="-122"/>
              </a:rPr>
              <a:t>，</a:t>
            </a:r>
            <a:r>
              <a:rPr lang="zh-CN" altLang="en-US" sz="1400"/>
              <a:t> </a:t>
            </a:r>
            <a:endParaRPr lang="zh-CN" altLang="en-US" sz="2400">
              <a:latin typeface="Times New Roman" pitchFamily="18" charset="0"/>
            </a:endParaRPr>
          </a:p>
        </p:txBody>
      </p:sp>
    </p:spTree>
    <p:extLst>
      <p:ext uri="{BB962C8B-B14F-4D97-AF65-F5344CB8AC3E}">
        <p14:creationId xmlns:p14="http://schemas.microsoft.com/office/powerpoint/2010/main" val="162828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E801052-B197-4B3A-810A-219AA19BC4CA}" type="slidenum">
              <a:rPr kumimoji="0" lang="en-US" altLang="zh-CN" sz="1400" smtClean="0"/>
              <a:pPr eaLnBrk="1" hangingPunct="1">
                <a:spcBef>
                  <a:spcPct val="0"/>
                </a:spcBef>
                <a:buClrTx/>
                <a:buSzTx/>
                <a:buFontTx/>
                <a:buNone/>
              </a:pPr>
              <a:t>66</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t>一致正互反矩阵的一个例子</a:t>
            </a:r>
          </a:p>
        </p:txBody>
      </p:sp>
      <p:sp>
        <p:nvSpPr>
          <p:cNvPr id="9220" name="Rectangle 3"/>
          <p:cNvSpPr>
            <a:spLocks noGrp="1" noChangeArrowheads="1"/>
          </p:cNvSpPr>
          <p:nvPr>
            <p:ph type="body" idx="1"/>
          </p:nvPr>
        </p:nvSpPr>
        <p:spPr/>
        <p:txBody>
          <a:bodyPr/>
          <a:lstStyle/>
          <a:p>
            <a:pPr algn="just" eaLnBrk="1" hangingPunct="1"/>
            <a:r>
              <a:rPr lang="zh-CN" altLang="en-US" dirty="0">
                <a:latin typeface="Times New Roman" pitchFamily="18" charset="0"/>
              </a:rPr>
              <a:t>我们把一个单位重量的物体</a:t>
            </a:r>
            <a:r>
              <a:rPr lang="en-US" altLang="zh-CN" dirty="0">
                <a:latin typeface="Times New Roman" pitchFamily="18" charset="0"/>
              </a:rPr>
              <a:t>X</a:t>
            </a:r>
            <a:r>
              <a:rPr lang="zh-CN" altLang="en-US" dirty="0">
                <a:latin typeface="Times New Roman" pitchFamily="18" charset="0"/>
              </a:rPr>
              <a:t>分成</a:t>
            </a:r>
            <a:r>
              <a:rPr lang="en-US" altLang="zh-CN" dirty="0">
                <a:latin typeface="Times New Roman" pitchFamily="18" charset="0"/>
              </a:rPr>
              <a:t>n</a:t>
            </a:r>
            <a:r>
              <a:rPr lang="zh-CN" altLang="en-US" dirty="0">
                <a:latin typeface="Times New Roman" pitchFamily="18" charset="0"/>
              </a:rPr>
              <a:t>份小物体，每份小物体的重量分别为</a:t>
            </a:r>
          </a:p>
          <a:p>
            <a:pPr algn="just" eaLnBrk="1" hangingPunct="1">
              <a:buFont typeface="Wingdings" pitchFamily="2" charset="2"/>
              <a:buNone/>
            </a:pPr>
            <a:r>
              <a:rPr lang="zh-CN" altLang="en-US" dirty="0">
                <a:latin typeface="Times New Roman" pitchFamily="18" charset="0"/>
              </a:rPr>
              <a:t>                                     ，每份小物体在</a:t>
            </a:r>
            <a:r>
              <a:rPr lang="en-US" altLang="zh-CN" dirty="0">
                <a:latin typeface="Times New Roman" pitchFamily="18" charset="0"/>
              </a:rPr>
              <a:t>X</a:t>
            </a:r>
            <a:r>
              <a:rPr lang="zh-CN" altLang="en-US" dirty="0">
                <a:latin typeface="Times New Roman" pitchFamily="18" charset="0"/>
              </a:rPr>
              <a:t>中的比重可按其重量排序，可得小物体的排序向量                                            ，第</a:t>
            </a:r>
            <a:r>
              <a:rPr lang="en-US" altLang="zh-CN" dirty="0" err="1">
                <a:latin typeface="Times New Roman" pitchFamily="18" charset="0"/>
              </a:rPr>
              <a:t>i</a:t>
            </a:r>
            <a:r>
              <a:rPr lang="zh-CN" altLang="en-US" dirty="0">
                <a:latin typeface="Times New Roman" pitchFamily="18" charset="0"/>
              </a:rPr>
              <a:t>份与第</a:t>
            </a:r>
            <a:r>
              <a:rPr lang="en-US" altLang="zh-CN" dirty="0">
                <a:latin typeface="Times New Roman" pitchFamily="18" charset="0"/>
              </a:rPr>
              <a:t>j</a:t>
            </a:r>
            <a:r>
              <a:rPr lang="zh-CN" altLang="en-US" dirty="0">
                <a:latin typeface="Times New Roman" pitchFamily="18" charset="0"/>
              </a:rPr>
              <a:t>份的相对重量为               ，则判断矩阵为：</a:t>
            </a:r>
            <a:endParaRPr lang="zh-CN" altLang="en-US" dirty="0"/>
          </a:p>
          <a:p>
            <a:pPr eaLnBrk="1" hangingPunct="1"/>
            <a:endParaRPr lang="en-US" altLang="zh-CN" dirty="0"/>
          </a:p>
        </p:txBody>
      </p:sp>
      <p:graphicFrame>
        <p:nvGraphicFramePr>
          <p:cNvPr id="9221" name="Object 5"/>
          <p:cNvGraphicFramePr>
            <a:graphicFrameLocks noChangeAspect="1"/>
          </p:cNvGraphicFramePr>
          <p:nvPr/>
        </p:nvGraphicFramePr>
        <p:xfrm>
          <a:off x="1676400" y="3048000"/>
          <a:ext cx="3352800" cy="668338"/>
        </p:xfrm>
        <a:graphic>
          <a:graphicData uri="http://schemas.openxmlformats.org/presentationml/2006/ole">
            <mc:AlternateContent xmlns:mc="http://schemas.openxmlformats.org/markup-compatibility/2006">
              <mc:Choice xmlns:v="urn:schemas-microsoft-com:vml" Requires="v">
                <p:oleObj spid="_x0000_s71750" name="Equation" r:id="rId3" imgW="1130300" imgH="228600" progId="Equation.3">
                  <p:embed/>
                </p:oleObj>
              </mc:Choice>
              <mc:Fallback>
                <p:oleObj name="Equation" r:id="rId3" imgW="1130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3352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4"/>
          <p:cNvGraphicFramePr>
            <a:graphicFrameLocks noChangeAspect="1"/>
          </p:cNvGraphicFramePr>
          <p:nvPr/>
        </p:nvGraphicFramePr>
        <p:xfrm>
          <a:off x="1276350" y="3575050"/>
          <a:ext cx="114300" cy="212725"/>
        </p:xfrm>
        <a:graphic>
          <a:graphicData uri="http://schemas.openxmlformats.org/presentationml/2006/ole">
            <mc:AlternateContent xmlns:mc="http://schemas.openxmlformats.org/markup-compatibility/2006">
              <mc:Choice xmlns:v="urn:schemas-microsoft-com:vml" Requires="v">
                <p:oleObj spid="_x0000_s71751"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3575050"/>
                        <a:ext cx="114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Rectangle 8"/>
          <p:cNvSpPr>
            <a:spLocks noChangeArrowheads="1"/>
          </p:cNvSpPr>
          <p:nvPr/>
        </p:nvSpPr>
        <p:spPr bwMode="auto">
          <a:xfrm>
            <a:off x="39243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9224" name="Object 7"/>
          <p:cNvGraphicFramePr>
            <a:graphicFrameLocks noChangeAspect="1"/>
          </p:cNvGraphicFramePr>
          <p:nvPr/>
        </p:nvGraphicFramePr>
        <p:xfrm>
          <a:off x="3581400" y="4038600"/>
          <a:ext cx="4114800" cy="755650"/>
        </p:xfrm>
        <a:graphic>
          <a:graphicData uri="http://schemas.openxmlformats.org/presentationml/2006/ole">
            <mc:AlternateContent xmlns:mc="http://schemas.openxmlformats.org/markup-compatibility/2006">
              <mc:Choice xmlns:v="urn:schemas-microsoft-com:vml" Requires="v">
                <p:oleObj spid="_x0000_s71752" r:id="rId7" imgW="1295400" imgH="241300" progId="Equation.3">
                  <p:embed/>
                </p:oleObj>
              </mc:Choice>
              <mc:Fallback>
                <p:oleObj r:id="rId7" imgW="1295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038600"/>
                        <a:ext cx="41148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5" name="Rectangle 10"/>
          <p:cNvSpPr>
            <a:spLocks noChangeArrowheads="1"/>
          </p:cNvSpPr>
          <p:nvPr/>
        </p:nvSpPr>
        <p:spPr bwMode="auto">
          <a:xfrm>
            <a:off x="430053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9226" name="Object 9"/>
          <p:cNvGraphicFramePr>
            <a:graphicFrameLocks noChangeAspect="1"/>
          </p:cNvGraphicFramePr>
          <p:nvPr/>
        </p:nvGraphicFramePr>
        <p:xfrm>
          <a:off x="5867400" y="4549775"/>
          <a:ext cx="1676400" cy="1089025"/>
        </p:xfrm>
        <a:graphic>
          <a:graphicData uri="http://schemas.openxmlformats.org/presentationml/2006/ole">
            <mc:AlternateContent xmlns:mc="http://schemas.openxmlformats.org/markup-compatibility/2006">
              <mc:Choice xmlns:v="urn:schemas-microsoft-com:vml" Requires="v">
                <p:oleObj spid="_x0000_s71753" r:id="rId9" imgW="545863" imgH="444307" progId="Equation.3">
                  <p:embed/>
                </p:oleObj>
              </mc:Choice>
              <mc:Fallback>
                <p:oleObj r:id="rId9" imgW="545863"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549775"/>
                        <a:ext cx="16764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7852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ACCA635-FDEB-4BC2-B49D-C1480479BCA5}" type="slidenum">
              <a:rPr kumimoji="0" lang="en-US" altLang="zh-CN" sz="1400" smtClean="0"/>
              <a:pPr eaLnBrk="1" hangingPunct="1">
                <a:spcBef>
                  <a:spcPct val="0"/>
                </a:spcBef>
                <a:buClrTx/>
                <a:buSzTx/>
                <a:buFontTx/>
                <a:buNone/>
              </a:pPr>
              <a:t>67</a:t>
            </a:fld>
            <a:endParaRPr kumimoji="0" lang="en-US" altLang="zh-CN" sz="1400"/>
          </a:p>
        </p:txBody>
      </p:sp>
      <p:sp>
        <p:nvSpPr>
          <p:cNvPr id="10243" name="Rectangle 2"/>
          <p:cNvSpPr>
            <a:spLocks noGrp="1" noChangeArrowheads="1"/>
          </p:cNvSpPr>
          <p:nvPr>
            <p:ph type="title"/>
          </p:nvPr>
        </p:nvSpPr>
        <p:spPr/>
        <p:txBody>
          <a:bodyPr/>
          <a:lstStyle/>
          <a:p>
            <a:pPr eaLnBrk="1" hangingPunct="1"/>
            <a:endParaRPr lang="zh-CN" altLang="zh-CN"/>
          </a:p>
        </p:txBody>
      </p:sp>
      <p:sp>
        <p:nvSpPr>
          <p:cNvPr id="10244" name="Rectangle 3"/>
          <p:cNvSpPr>
            <a:spLocks noGrp="1" noChangeArrowheads="1"/>
          </p:cNvSpPr>
          <p:nvPr>
            <p:ph type="body" idx="1"/>
          </p:nvPr>
        </p:nvSpPr>
        <p:spPr/>
        <p:txBody>
          <a:bodyPr/>
          <a:lstStyle/>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latin typeface="宋体" pitchFamily="2" charset="-122"/>
              </a:rPr>
              <a:t>判断矩阵显然是满足一致性条件的正互反矩阵。</a:t>
            </a:r>
            <a:r>
              <a:rPr lang="zh-CN" altLang="en-US" sz="2800" dirty="0"/>
              <a:t> </a:t>
            </a:r>
          </a:p>
        </p:txBody>
      </p:sp>
      <p:sp>
        <p:nvSpPr>
          <p:cNvPr id="10245" name="Rectangle 5"/>
          <p:cNvSpPr>
            <a:spLocks noChangeArrowheads="1"/>
          </p:cNvSpPr>
          <p:nvPr/>
        </p:nvSpPr>
        <p:spPr bwMode="auto">
          <a:xfrm>
            <a:off x="37861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10246" name="Object 4"/>
          <p:cNvGraphicFramePr>
            <a:graphicFrameLocks noChangeAspect="1"/>
          </p:cNvGraphicFramePr>
          <p:nvPr/>
        </p:nvGraphicFramePr>
        <p:xfrm>
          <a:off x="2514600" y="1828800"/>
          <a:ext cx="3733800" cy="3325813"/>
        </p:xfrm>
        <a:graphic>
          <a:graphicData uri="http://schemas.openxmlformats.org/presentationml/2006/ole">
            <mc:AlternateContent xmlns:mc="http://schemas.openxmlformats.org/markup-compatibility/2006">
              <mc:Choice xmlns:v="urn:schemas-microsoft-com:vml" Requires="v">
                <p:oleObj spid="_x0000_s25642" r:id="rId3" imgW="1574800" imgH="1397000" progId="Equation.3">
                  <p:embed/>
                </p:oleObj>
              </mc:Choice>
              <mc:Fallback>
                <p:oleObj r:id="rId3" imgW="1574800" imgH="1397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3733800"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0855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B71CA95-D7FF-4854-A120-0AC16FC2979F}" type="slidenum">
              <a:rPr kumimoji="0" lang="en-US" altLang="zh-CN" sz="1400" smtClean="0"/>
              <a:pPr eaLnBrk="1" hangingPunct="1">
                <a:spcBef>
                  <a:spcPct val="0"/>
                </a:spcBef>
                <a:buClrTx/>
                <a:buSzTx/>
                <a:buFontTx/>
                <a:buNone/>
              </a:pPr>
              <a:t>68</a:t>
            </a:fld>
            <a:endParaRPr kumimoji="0"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1268" name="Rectangle 3"/>
              <p:cNvSpPr>
                <a:spLocks noGrp="1" noChangeArrowheads="1"/>
              </p:cNvSpPr>
              <p:nvPr>
                <p:ph type="body" idx="1"/>
              </p:nvPr>
            </p:nvSpPr>
            <p:spPr/>
            <p:txBody>
              <a:bodyPr/>
              <a:lstStyle/>
              <a:p>
                <a:pPr algn="just" eaLnBrk="1" hangingPunct="1"/>
                <a:r>
                  <a:rPr lang="zh-CN" altLang="en-US" dirty="0">
                    <a:latin typeface="Times New Roman" pitchFamily="18" charset="0"/>
                  </a:rPr>
                  <a:t>因为</a:t>
                </a:r>
                <a14:m>
                  <m:oMath xmlns:m="http://schemas.openxmlformats.org/officeDocument/2006/math">
                    <m:r>
                      <a:rPr lang="en-US" altLang="zh-CN" b="0" i="1" smtClean="0">
                        <a:latin typeface="Cambria Math"/>
                      </a:rPr>
                      <m:t>𝐴</m:t>
                    </m:r>
                    <m:acc>
                      <m:accPr>
                        <m:chr m:val="⃗"/>
                        <m:ctrlPr>
                          <a:rPr lang="en-US" altLang="zh-CN" b="0" i="1" smtClean="0">
                            <a:latin typeface="Cambria Math" panose="02040503050406030204" pitchFamily="18" charset="0"/>
                          </a:rPr>
                        </m:ctrlPr>
                      </m:accPr>
                      <m:e>
                        <m:r>
                          <a:rPr lang="en-US" altLang="zh-CN" b="0" i="1" smtClean="0">
                            <a:latin typeface="Cambria Math"/>
                          </a:rPr>
                          <m:t>𝑤</m:t>
                        </m:r>
                      </m:e>
                    </m:acc>
                    <m:r>
                      <a:rPr lang="en-US" altLang="zh-CN" i="1">
                        <a:latin typeface="Cambria Math"/>
                      </a:rPr>
                      <m:t>=</m:t>
                    </m:r>
                    <m:r>
                      <a:rPr lang="en-US" altLang="zh-CN" i="1">
                        <a:latin typeface="Cambria Math"/>
                      </a:rPr>
                      <m:t>𝑛</m:t>
                    </m:r>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，所以</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为</a:t>
                </a:r>
                <a14:m>
                  <m:oMath xmlns:m="http://schemas.openxmlformats.org/officeDocument/2006/math">
                    <m:r>
                      <a:rPr lang="en-US" altLang="zh-CN" b="0" i="1" dirty="0" smtClean="0">
                        <a:latin typeface="Cambria Math"/>
                      </a:rPr>
                      <m:t>𝐴</m:t>
                    </m:r>
                  </m:oMath>
                </a14:m>
                <a:r>
                  <a:rPr lang="zh-CN" altLang="en-US" dirty="0">
                    <a:latin typeface="Times New Roman" pitchFamily="18" charset="0"/>
                  </a:rPr>
                  <a:t>的特征向量， </a:t>
                </a:r>
                <a14:m>
                  <m:oMath xmlns:m="http://schemas.openxmlformats.org/officeDocument/2006/math">
                    <m:r>
                      <a:rPr lang="en-US" altLang="zh-CN" b="0" i="1" smtClean="0">
                        <a:latin typeface="Cambria Math"/>
                      </a:rPr>
                      <m:t>𝑛</m:t>
                    </m:r>
                  </m:oMath>
                </a14:m>
                <a:r>
                  <a:rPr lang="zh-CN" altLang="en-US" dirty="0">
                    <a:latin typeface="Times New Roman" pitchFamily="18" charset="0"/>
                  </a:rPr>
                  <a:t>为特征根，即对于一致的判断矩阵来说排序向量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就是</a:t>
                </a:r>
                <a14:m>
                  <m:oMath xmlns:m="http://schemas.openxmlformats.org/officeDocument/2006/math">
                    <m:r>
                      <a:rPr lang="en-US" altLang="zh-CN" i="1" dirty="0">
                        <a:latin typeface="Cambria Math"/>
                      </a:rPr>
                      <m:t>𝐴</m:t>
                    </m:r>
                  </m:oMath>
                </a14:m>
                <a:r>
                  <a:rPr lang="zh-CN" altLang="en-US" dirty="0">
                    <a:latin typeface="Times New Roman" pitchFamily="18" charset="0"/>
                  </a:rPr>
                  <a:t>的特征向量。反之，若 </a:t>
                </a:r>
                <a14:m>
                  <m:oMath xmlns:m="http://schemas.openxmlformats.org/officeDocument/2006/math">
                    <m:r>
                      <a:rPr lang="en-US" altLang="zh-CN" i="1" dirty="0">
                        <a:latin typeface="Cambria Math"/>
                      </a:rPr>
                      <m:t>𝐴</m:t>
                    </m:r>
                  </m:oMath>
                </a14:m>
                <a:r>
                  <a:rPr lang="zh-CN" altLang="en-US" dirty="0">
                    <a:latin typeface="Times New Roman" pitchFamily="18" charset="0"/>
                  </a:rPr>
                  <a:t>是一致的正互反矩阵，则可以证明</a:t>
                </a:r>
                <a14:m>
                  <m:oMath xmlns:m="http://schemas.openxmlformats.org/officeDocument/2006/math">
                    <m:r>
                      <a:rPr lang="en-US" altLang="zh-CN" i="1" dirty="0">
                        <a:latin typeface="Cambria Math"/>
                      </a:rPr>
                      <m:t>𝐴</m:t>
                    </m:r>
                  </m:oMath>
                </a14:m>
                <a:r>
                  <a:rPr lang="zh-CN" altLang="en-US" dirty="0">
                    <a:latin typeface="Times New Roman" pitchFamily="18" charset="0"/>
                  </a:rPr>
                  <a:t>是</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关于物体</a:t>
                </a:r>
                <a14:m>
                  <m:oMath xmlns:m="http://schemas.openxmlformats.org/officeDocument/2006/math">
                    <m:r>
                      <m:rPr>
                        <m:sty m:val="p"/>
                      </m:rPr>
                      <a:rPr lang="en-US" altLang="zh-CN" b="0" i="0" dirty="0" smtClean="0">
                        <a:latin typeface="Cambria Math"/>
                      </a:rPr>
                      <m:t>X</m:t>
                    </m:r>
                  </m:oMath>
                </a14:m>
                <a:r>
                  <a:rPr lang="zh-CN" altLang="en-US" dirty="0">
                    <a:latin typeface="Times New Roman" pitchFamily="18" charset="0"/>
                  </a:rPr>
                  <a:t>的判断矩阵，</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是各小物体的一个排序。</a:t>
                </a:r>
                <a:endParaRPr lang="zh-CN" altLang="en-US" dirty="0"/>
              </a:p>
              <a:p>
                <a:pPr eaLnBrk="1" hangingPunct="1"/>
                <a:endParaRPr lang="en-US" altLang="zh-CN" dirty="0"/>
              </a:p>
            </p:txBody>
          </p:sp>
        </mc:Choice>
        <mc:Fallback xmlns="">
          <p:sp>
            <p:nvSpPr>
              <p:cNvPr id="1126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2519"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245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2A75043-CF84-48EA-84A6-52B03C143D3A}" type="slidenum">
              <a:rPr kumimoji="0" lang="en-US" altLang="zh-CN" sz="1400" smtClean="0"/>
              <a:pPr eaLnBrk="1" hangingPunct="1">
                <a:spcBef>
                  <a:spcPct val="0"/>
                </a:spcBef>
                <a:buClrTx/>
                <a:buSzTx/>
                <a:buFontTx/>
                <a:buNone/>
              </a:pPr>
              <a:t>69</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sz="3800" dirty="0">
                <a:latin typeface="Times New Roman" pitchFamily="18" charset="0"/>
              </a:rPr>
              <a:t>一致的正互反矩阵还具有下述性质：</a:t>
            </a:r>
          </a:p>
        </p:txBody>
      </p:sp>
      <mc:AlternateContent xmlns:mc="http://schemas.openxmlformats.org/markup-compatibility/2006" xmlns:a14="http://schemas.microsoft.com/office/drawing/2010/main">
        <mc:Choice Requires="a14">
          <p:sp>
            <p:nvSpPr>
              <p:cNvPr id="12292" name="Rectangle 3"/>
              <p:cNvSpPr>
                <a:spLocks noGrp="1" noChangeArrowheads="1"/>
              </p:cNvSpPr>
              <p:nvPr>
                <p:ph type="body" idx="1"/>
              </p:nvPr>
            </p:nvSpPr>
            <p:spPr/>
            <p:txBody>
              <a:bodyPr/>
              <a:lstStyle/>
              <a:p>
                <a:pPr algn="just" eaLnBrk="1" hangingPunct="1">
                  <a:lnSpc>
                    <a:spcPct val="150000"/>
                  </a:lnSpc>
                </a:pPr>
                <a:r>
                  <a:rPr lang="en-US" altLang="zh-CN" dirty="0"/>
                  <a:t>1.</a:t>
                </a:r>
                <a:r>
                  <a:rPr lang="en-US" altLang="zh-CN" dirty="0">
                    <a:latin typeface="Times New Roman" pitchFamily="18" charset="0"/>
                    <a:cs typeface="Times New Roman" pitchFamily="18" charset="0"/>
                  </a:rPr>
                  <a:t> </a:t>
                </a:r>
                <a14:m>
                  <m:oMath xmlns:m="http://schemas.openxmlformats.org/officeDocument/2006/math">
                    <m:r>
                      <a:rPr lang="en-US" altLang="zh-CN" b="0" i="1" smtClean="0">
                        <a:latin typeface="Cambria Math"/>
                        <a:cs typeface="Times New Roman" pitchFamily="18" charset="0"/>
                      </a:rPr>
                      <m:t>𝐴</m:t>
                    </m:r>
                  </m:oMath>
                </a14:m>
                <a:r>
                  <a:rPr lang="zh-CN" altLang="en-US" dirty="0">
                    <a:latin typeface="Times New Roman" pitchFamily="18" charset="0"/>
                  </a:rPr>
                  <a:t>的转置</a:t>
                </a:r>
                <a14:m>
                  <m:oMath xmlns:m="http://schemas.openxmlformats.org/officeDocument/2006/math">
                    <m:sSup>
                      <m:sSupPr>
                        <m:ctrlPr>
                          <a:rPr lang="en-US" altLang="zh-CN" i="1" smtClean="0">
                            <a:latin typeface="Cambria Math" panose="02040503050406030204" pitchFamily="18" charset="0"/>
                            <a:cs typeface="Times New Roman" pitchFamily="18" charset="0"/>
                          </a:rPr>
                        </m:ctrlPr>
                      </m:sSupPr>
                      <m:e>
                        <m:r>
                          <a:rPr lang="en-US" altLang="zh-CN" b="0" i="1" smtClean="0">
                            <a:latin typeface="Cambria Math"/>
                            <a:cs typeface="Times New Roman" pitchFamily="18" charset="0"/>
                          </a:rPr>
                          <m:t>𝐴</m:t>
                        </m:r>
                      </m:e>
                      <m:sup>
                        <m:r>
                          <a:rPr lang="en-US" altLang="zh-CN" b="0" i="1" smtClean="0">
                            <a:latin typeface="Cambria Math"/>
                            <a:cs typeface="Times New Roman" pitchFamily="18" charset="0"/>
                          </a:rPr>
                          <m:t>𝑇</m:t>
                        </m:r>
                      </m:sup>
                    </m:sSup>
                  </m:oMath>
                </a14:m>
                <a:r>
                  <a:rPr lang="zh-CN" altLang="en-US" dirty="0">
                    <a:latin typeface="Times New Roman" pitchFamily="18" charset="0"/>
                  </a:rPr>
                  <a:t>也是一致的。</a:t>
                </a:r>
                <a:endParaRPr lang="zh-CN" altLang="en-US" dirty="0"/>
              </a:p>
              <a:p>
                <a:pPr algn="just" eaLnBrk="1" hangingPunct="1">
                  <a:lnSpc>
                    <a:spcPct val="150000"/>
                  </a:lnSpc>
                </a:pPr>
                <a:r>
                  <a:rPr lang="en-US" altLang="zh-CN" dirty="0"/>
                  <a:t>2.</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cs typeface="Times New Roman" pitchFamily="18" charset="0"/>
                      </a:rPr>
                      <m:t>𝐴</m:t>
                    </m:r>
                    <m:r>
                      <a:rPr lang="en-US" altLang="zh-CN" i="1">
                        <a:latin typeface="Cambria Math"/>
                        <a:cs typeface="Times New Roman" pitchFamily="18" charset="0"/>
                      </a:rPr>
                      <m:t> </m:t>
                    </m:r>
                  </m:oMath>
                </a14:m>
                <a:r>
                  <a:rPr lang="zh-CN" altLang="en-US" dirty="0">
                    <a:latin typeface="Times New Roman" pitchFamily="18" charset="0"/>
                  </a:rPr>
                  <a:t>的每一行均为任意指定的一行的正倍数，从而</a:t>
                </a:r>
                <a14:m>
                  <m:oMath xmlns:m="http://schemas.openxmlformats.org/officeDocument/2006/math">
                    <m:r>
                      <a:rPr lang="en-US" altLang="zh-CN" i="1">
                        <a:latin typeface="Cambria Math"/>
                        <a:cs typeface="Times New Roman" pitchFamily="18" charset="0"/>
                      </a:rPr>
                      <m:t>𝐴</m:t>
                    </m:r>
                  </m:oMath>
                </a14:m>
                <a:r>
                  <a:rPr lang="zh-CN" altLang="en-US" dirty="0">
                    <a:latin typeface="Times New Roman" pitchFamily="18" charset="0"/>
                  </a:rPr>
                  <a:t>的秩为</a:t>
                </a:r>
                <a:r>
                  <a:rPr lang="en-US" altLang="zh-CN" dirty="0"/>
                  <a:t>1</a:t>
                </a:r>
                <a:r>
                  <a:rPr lang="zh-CN" altLang="en-US" dirty="0">
                    <a:latin typeface="Times New Roman" pitchFamily="18" charset="0"/>
                  </a:rPr>
                  <a:t>。</a:t>
                </a:r>
                <a:endParaRPr lang="zh-CN" altLang="en-US" dirty="0"/>
              </a:p>
              <a:p>
                <a:pPr algn="just" eaLnBrk="1" hangingPunct="1">
                  <a:lnSpc>
                    <a:spcPct val="150000"/>
                  </a:lnSpc>
                </a:pPr>
                <a:r>
                  <a:rPr lang="en-US" altLang="zh-CN" dirty="0"/>
                  <a:t>3.</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cs typeface="Times New Roman" pitchFamily="18" charset="0"/>
                      </a:rPr>
                      <m:t>𝐴</m:t>
                    </m:r>
                    <m:r>
                      <a:rPr lang="en-US" altLang="zh-CN" i="1">
                        <a:latin typeface="Cambria Math"/>
                        <a:cs typeface="Times New Roman" pitchFamily="18" charset="0"/>
                      </a:rPr>
                      <m:t> </m:t>
                    </m:r>
                  </m:oMath>
                </a14:m>
                <a:r>
                  <a:rPr lang="zh-CN" altLang="en-US" dirty="0">
                    <a:latin typeface="Times New Roman" pitchFamily="18" charset="0"/>
                  </a:rPr>
                  <a:t>的最大特征根为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𝜆</m:t>
                        </m:r>
                      </m:e>
                      <m:sub>
                        <m:r>
                          <a:rPr lang="en-US" altLang="zh-CN" b="0" i="1" smtClean="0">
                            <a:latin typeface="Cambria Math"/>
                          </a:rPr>
                          <m:t>𝑚𝑎𝑥</m:t>
                        </m:r>
                      </m:sub>
                    </m:sSub>
                    <m:r>
                      <a:rPr lang="en-US" altLang="zh-CN" b="0" i="1" smtClean="0">
                        <a:latin typeface="Cambria Math"/>
                      </a:rPr>
                      <m:t>=</m:t>
                    </m:r>
                    <m:r>
                      <a:rPr lang="en-US" altLang="zh-CN" b="0" i="1" smtClean="0">
                        <a:latin typeface="Cambria Math"/>
                      </a:rPr>
                      <m:t>𝑛</m:t>
                    </m:r>
                  </m:oMath>
                </a14:m>
                <a:r>
                  <a:rPr lang="zh-CN" altLang="en-US" dirty="0">
                    <a:latin typeface="Times New Roman" pitchFamily="18" charset="0"/>
                  </a:rPr>
                  <a:t>，其余的特征根为</a:t>
                </a:r>
                <a:r>
                  <a:rPr lang="en-US" altLang="zh-CN" dirty="0"/>
                  <a:t>0</a:t>
                </a:r>
                <a:r>
                  <a:rPr lang="zh-CN" altLang="en-US" dirty="0">
                    <a:latin typeface="Times New Roman" pitchFamily="18" charset="0"/>
                  </a:rPr>
                  <a:t>。</a:t>
                </a:r>
                <a:endParaRPr lang="zh-CN" altLang="en-US" dirty="0"/>
              </a:p>
            </p:txBody>
          </p:sp>
        </mc:Choice>
        <mc:Fallback xmlns="">
          <p:sp>
            <p:nvSpPr>
              <p:cNvPr id="1229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621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建模方法的分类</a:t>
            </a:r>
            <a:endParaRPr lang="zh-CN" altLang="en-US" dirty="0"/>
          </a:p>
        </p:txBody>
      </p:sp>
      <p:sp>
        <p:nvSpPr>
          <p:cNvPr id="3" name="内容占位符 2"/>
          <p:cNvSpPr>
            <a:spLocks noGrp="1"/>
          </p:cNvSpPr>
          <p:nvPr>
            <p:ph idx="1"/>
          </p:nvPr>
        </p:nvSpPr>
        <p:spPr>
          <a:xfrm>
            <a:off x="539552" y="2017712"/>
            <a:ext cx="8415536" cy="4291607"/>
          </a:xfrm>
        </p:spPr>
        <p:txBody>
          <a:bodyPr/>
          <a:lstStyle/>
          <a:p>
            <a:r>
              <a:rPr lang="zh-CN" altLang="en-US" sz="2400" dirty="0"/>
              <a:t>传统</a:t>
            </a:r>
            <a:r>
              <a:rPr lang="zh-CN" altLang="zh-CN" sz="2400" dirty="0"/>
              <a:t>的数学建模方法基本上有两大类：</a:t>
            </a:r>
            <a:r>
              <a:rPr lang="zh-CN" altLang="zh-CN" sz="2400" b="1" dirty="0">
                <a:solidFill>
                  <a:srgbClr val="FF0000"/>
                </a:solidFill>
              </a:rPr>
              <a:t>机理分析建模和实验统计建模</a:t>
            </a:r>
            <a:r>
              <a:rPr lang="zh-CN" altLang="zh-CN" sz="2400" dirty="0"/>
              <a:t>。近些年建模方法又有了新的进展，常见方法有：机理分析法、直接相似法、系统辨别法、回归统计法、概率统计法、量纲分析法、网络图论法、图解法、模糊集论法、蒙特卡罗法、层次分析法、“隔舱”系统法、定性推理法、“灰色”系统法、多</a:t>
            </a:r>
            <a:r>
              <a:rPr lang="zh-CN" altLang="en-US" sz="2400" dirty="0"/>
              <a:t>分辨</a:t>
            </a:r>
            <a:r>
              <a:rPr lang="zh-CN" altLang="zh-CN" sz="2400" dirty="0"/>
              <a:t>法、分析－统计法及计算机辅助建模法等等。</a:t>
            </a:r>
            <a:endParaRPr lang="en-US" altLang="zh-CN" sz="2400" dirty="0"/>
          </a:p>
          <a:p>
            <a:r>
              <a:rPr lang="zh-CN" altLang="zh-CN" sz="2400" dirty="0"/>
              <a:t>数学建模中，</a:t>
            </a:r>
            <a:r>
              <a:rPr lang="zh-CN" altLang="zh-CN" sz="2400" b="1" dirty="0">
                <a:solidFill>
                  <a:srgbClr val="FF0000"/>
                </a:solidFill>
              </a:rPr>
              <a:t>如何</a:t>
            </a:r>
            <a:r>
              <a:rPr lang="zh-CN" altLang="zh-CN" sz="2400" dirty="0"/>
              <a:t>较合理地</a:t>
            </a:r>
            <a:r>
              <a:rPr lang="zh-CN" altLang="zh-CN" sz="2400" b="1" dirty="0">
                <a:solidFill>
                  <a:srgbClr val="FF0000"/>
                </a:solidFill>
              </a:rPr>
              <a:t>选择</a:t>
            </a:r>
            <a:r>
              <a:rPr lang="zh-CN" altLang="zh-CN" sz="2400" dirty="0"/>
              <a:t>建模方法，</a:t>
            </a:r>
            <a:r>
              <a:rPr lang="zh-CN" altLang="zh-CN" sz="2400" b="1" dirty="0">
                <a:solidFill>
                  <a:srgbClr val="FF0000"/>
                </a:solidFill>
              </a:rPr>
              <a:t>至今没有一个固定程式</a:t>
            </a:r>
            <a:r>
              <a:rPr lang="zh-CN" altLang="zh-CN" sz="2400" dirty="0"/>
              <a:t>，常常根据系统状况，建模目标，建模要求，实际背景来确定。</a:t>
            </a:r>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7</a:t>
            </a:fld>
            <a:endParaRPr lang="en-US" altLang="zh-CN"/>
          </a:p>
        </p:txBody>
      </p:sp>
    </p:spTree>
    <p:extLst>
      <p:ext uri="{BB962C8B-B14F-4D97-AF65-F5344CB8AC3E}">
        <p14:creationId xmlns:p14="http://schemas.microsoft.com/office/powerpoint/2010/main" val="355901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2B14892-9D96-46B0-B7D1-95EAFC299870}" type="slidenum">
              <a:rPr kumimoji="0" lang="en-US" altLang="zh-CN" sz="1400" smtClean="0"/>
              <a:pPr eaLnBrk="1" hangingPunct="1">
                <a:spcBef>
                  <a:spcPct val="0"/>
                </a:spcBef>
                <a:buClrTx/>
                <a:buSzTx/>
                <a:buFontTx/>
                <a:buNone/>
              </a:pPr>
              <a:t>70</a:t>
            </a:fld>
            <a:endParaRPr kumimoji="0"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3316" name="Rectangle 3"/>
              <p:cNvSpPr>
                <a:spLocks noGrp="1" noChangeArrowheads="1"/>
              </p:cNvSpPr>
              <p:nvPr>
                <p:ph type="body" idx="1"/>
              </p:nvPr>
            </p:nvSpPr>
            <p:spPr/>
            <p:txBody>
              <a:bodyPr/>
              <a:lstStyle/>
              <a:p>
                <a:pPr algn="just" eaLnBrk="1" hangingPunct="1">
                  <a:lnSpc>
                    <a:spcPct val="90000"/>
                  </a:lnSpc>
                </a:pPr>
                <a:r>
                  <a:rPr lang="en-US" altLang="zh-CN" dirty="0"/>
                  <a:t>4.</a:t>
                </a:r>
                <a14:m>
                  <m:oMath xmlns:m="http://schemas.openxmlformats.org/officeDocument/2006/math">
                    <m:r>
                      <a:rPr lang="en-US" altLang="zh-CN" b="0" i="1" smtClean="0">
                        <a:latin typeface="Cambria Math"/>
                      </a:rPr>
                      <m:t>𝐴</m:t>
                    </m:r>
                  </m:oMath>
                </a14:m>
                <a:r>
                  <a:rPr lang="zh-CN" altLang="en-US" dirty="0">
                    <a:latin typeface="Times New Roman" pitchFamily="18" charset="0"/>
                  </a:rPr>
                  <a:t>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对应的特征向量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2</m:t>
                                </m:r>
                              </m:sub>
                            </m:sSub>
                            <m:r>
                              <a:rPr lang="en-US" altLang="zh-CN" b="0" i="1" smtClean="0">
                                <a:latin typeface="Cambria Math"/>
                              </a:rPr>
                              <m:t>,</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𝑛</m:t>
                                </m:r>
                              </m:sub>
                            </m:sSub>
                          </m:e>
                        </m:d>
                      </m:e>
                      <m:sup>
                        <m:r>
                          <a:rPr lang="en-US" altLang="zh-CN" b="0" i="1" smtClean="0">
                            <a:latin typeface="Cambria Math"/>
                          </a:rPr>
                          <m:t>𝑇</m:t>
                        </m:r>
                      </m:sup>
                    </m:sSup>
                  </m:oMath>
                </a14:m>
                <a:r>
                  <a:rPr lang="zh-CN" altLang="en-US" dirty="0">
                    <a:latin typeface="Times New Roman" pitchFamily="18" charset="0"/>
                  </a:rPr>
                  <a:t> ，则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𝑖𝑗</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num>
                      <m:den>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𝑗</m:t>
                            </m:r>
                          </m:sub>
                        </m:sSub>
                      </m:den>
                    </m:f>
                  </m:oMath>
                </a14:m>
                <a:r>
                  <a:rPr lang="zh-CN" altLang="en-US" dirty="0">
                    <a:latin typeface="Times New Roman" pitchFamily="18" charset="0"/>
                  </a:rPr>
                  <a:t> 。</a:t>
                </a:r>
              </a:p>
              <a:p>
                <a:pPr algn="just" eaLnBrk="1" hangingPunct="1">
                  <a:lnSpc>
                    <a:spcPct val="90000"/>
                  </a:lnSpc>
                </a:pPr>
                <a:endParaRPr lang="zh-CN" altLang="en-US" dirty="0"/>
              </a:p>
              <a:p>
                <a:pPr algn="just" eaLnBrk="1" hangingPunct="1">
                  <a:lnSpc>
                    <a:spcPct val="90000"/>
                  </a:lnSpc>
                </a:pPr>
                <a:r>
                  <a:rPr lang="en-US" altLang="zh-CN" dirty="0"/>
                  <a:t>5.</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将</a:t>
                </a:r>
                <a14:m>
                  <m:oMath xmlns:m="http://schemas.openxmlformats.org/officeDocument/2006/math">
                    <m:r>
                      <a:rPr lang="en-US" altLang="zh-CN" i="1">
                        <a:latin typeface="Cambria Math"/>
                      </a:rPr>
                      <m:t>𝐴</m:t>
                    </m:r>
                  </m:oMath>
                </a14:m>
                <a:r>
                  <a:rPr lang="zh-CN" altLang="en-US" dirty="0">
                    <a:latin typeface="Times New Roman" pitchFamily="18" charset="0"/>
                  </a:rPr>
                  <a:t>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对应的特征向量</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单位化，仍记为</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i="1">
                        <a:latin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2</m:t>
                                </m:r>
                              </m:sub>
                            </m:sSub>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i="1">
                                    <a:latin typeface="Cambria Math"/>
                                    <a:ea typeface="Cambria Math"/>
                                  </a:rPr>
                                  <m:t>𝑛</m:t>
                                </m:r>
                              </m:sub>
                            </m:sSub>
                          </m:e>
                        </m:d>
                      </m:e>
                      <m:sup>
                        <m:r>
                          <a:rPr lang="en-US" altLang="zh-CN" i="1">
                            <a:latin typeface="Cambria Math"/>
                          </a:rPr>
                          <m:t>𝑇</m:t>
                        </m:r>
                      </m:sup>
                    </m:sSup>
                  </m:oMath>
                </a14:m>
                <a:r>
                  <a:rPr lang="zh-CN" altLang="en-US" dirty="0">
                    <a:latin typeface="Times New Roman" pitchFamily="18" charset="0"/>
                  </a:rPr>
                  <a:t> ，则满足</a:t>
                </a:r>
              </a:p>
              <a:p>
                <a:pPr marL="0" indent="0" algn="just" eaLnBrk="1" hangingPunct="1">
                  <a:lnSpc>
                    <a:spcPct val="90000"/>
                  </a:lnSpc>
                  <a:buNone/>
                </a:pPr>
                <a:r>
                  <a:rPr lang="zh-CN" altLang="en-US" dirty="0">
                    <a:latin typeface="Times New Roman" pitchFamily="18" charset="0"/>
                  </a:rPr>
                  <a:t>    </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r>
                          <a:rPr lang="en-US" altLang="zh-CN" b="0" i="1" smtClean="0">
                            <a:latin typeface="Cambria Math"/>
                          </a:rPr>
                          <m:t>=1</m:t>
                        </m:r>
                      </m:e>
                    </m:nary>
                  </m:oMath>
                </a14:m>
                <a:r>
                  <a:rPr lang="zh-CN" altLang="en-US" dirty="0">
                    <a:latin typeface="Times New Roman" pitchFamily="18" charset="0"/>
                  </a:rPr>
                  <a:t> ， 则</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oMath>
                </a14:m>
                <a:r>
                  <a:rPr lang="zh-CN" altLang="en-US" dirty="0">
                    <a:latin typeface="Times New Roman" pitchFamily="18" charset="0"/>
                  </a:rPr>
                  <a:t>称为权向量。</a:t>
                </a:r>
                <a:endParaRPr lang="zh-CN" altLang="en-US" dirty="0"/>
              </a:p>
              <a:p>
                <a:pPr eaLnBrk="1" hangingPunct="1">
                  <a:lnSpc>
                    <a:spcPct val="90000"/>
                  </a:lnSpc>
                </a:pPr>
                <a:endParaRPr lang="en-US" altLang="zh-CN" dirty="0"/>
              </a:p>
            </p:txBody>
          </p:sp>
        </mc:Choice>
        <mc:Fallback xmlns="">
          <p:sp>
            <p:nvSpPr>
              <p:cNvPr id="1331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3556"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5884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4E67B8BE-693A-4F67-827D-256AC1F666F5}" type="slidenum">
              <a:rPr kumimoji="0" lang="en-US" altLang="zh-CN" sz="1400" smtClean="0"/>
              <a:pPr eaLnBrk="1" hangingPunct="1">
                <a:spcBef>
                  <a:spcPct val="0"/>
                </a:spcBef>
                <a:buClrTx/>
                <a:buSzTx/>
                <a:buFontTx/>
                <a:buNone/>
              </a:pPr>
              <a:t>71</a:t>
            </a:fld>
            <a:endParaRPr kumimoji="0" lang="en-US" altLang="zh-CN" sz="1400"/>
          </a:p>
        </p:txBody>
      </p:sp>
      <p:sp>
        <p:nvSpPr>
          <p:cNvPr id="143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14340" name="Rectangle 3"/>
              <p:cNvSpPr>
                <a:spLocks noGrp="1" noChangeArrowheads="1"/>
              </p:cNvSpPr>
              <p:nvPr>
                <p:ph type="body" idx="1"/>
              </p:nvPr>
            </p:nvSpPr>
            <p:spPr>
              <a:xfrm>
                <a:off x="971600" y="1988840"/>
                <a:ext cx="7772400" cy="4114800"/>
              </a:xfrm>
            </p:spPr>
            <p:txBody>
              <a:bodyPr/>
              <a:lstStyle/>
              <a:p>
                <a:pPr algn="just" eaLnBrk="1" hangingPunct="1"/>
                <a:r>
                  <a:rPr lang="zh-CN" altLang="en-US" dirty="0">
                    <a:latin typeface="Times New Roman" pitchFamily="18" charset="0"/>
                  </a:rPr>
                  <a:t>根据矩阵论的</a:t>
                </a:r>
                <a:r>
                  <a:rPr lang="en-US" altLang="zh-CN" dirty="0" err="1"/>
                  <a:t>Perron-Frobenius</a:t>
                </a:r>
                <a:r>
                  <a:rPr lang="en-US" altLang="zh-CN" dirty="0"/>
                  <a:t> </a:t>
                </a:r>
                <a:r>
                  <a:rPr lang="zh-CN" altLang="en-US" dirty="0">
                    <a:latin typeface="Times New Roman" pitchFamily="18" charset="0"/>
                  </a:rPr>
                  <a:t>定理，正互反矩阵</a:t>
                </a:r>
                <a14:m>
                  <m:oMath xmlns:m="http://schemas.openxmlformats.org/officeDocument/2006/math">
                    <m:r>
                      <a:rPr lang="en-US" altLang="zh-CN" i="1">
                        <a:latin typeface="Cambria Math"/>
                      </a:rPr>
                      <m:t>𝐴</m:t>
                    </m:r>
                  </m:oMath>
                </a14:m>
                <a:r>
                  <a:rPr lang="zh-CN" altLang="en-US" dirty="0">
                    <a:latin typeface="Times New Roman" pitchFamily="18" charset="0"/>
                  </a:rPr>
                  <a:t>有下面结论：</a:t>
                </a:r>
                <a:endParaRPr lang="zh-CN" altLang="en-US" dirty="0"/>
              </a:p>
              <a:p>
                <a:pPr marL="0" indent="0" algn="just" eaLnBrk="1" hangingPunct="1">
                  <a:buNone/>
                </a:pPr>
                <a:r>
                  <a:rPr lang="en-US" altLang="zh-CN" dirty="0"/>
                  <a:t>1)</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𝐴</m:t>
                    </m:r>
                  </m:oMath>
                </a14:m>
                <a:r>
                  <a:rPr lang="zh-CN" altLang="en-US" dirty="0">
                    <a:latin typeface="Times New Roman" pitchFamily="18" charset="0"/>
                  </a:rPr>
                  <a:t>存在最大的正实数特征根</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为单根，</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oMath>
                </a14:m>
                <a:r>
                  <a:rPr lang="zh-CN" altLang="en-US" dirty="0">
                    <a:latin typeface="Times New Roman" pitchFamily="18" charset="0"/>
                  </a:rPr>
                  <a:t>对应的</a:t>
                </a:r>
                <a14:m>
                  <m:oMath xmlns:m="http://schemas.openxmlformats.org/officeDocument/2006/math">
                    <m:r>
                      <a:rPr lang="en-US" altLang="zh-CN" i="1">
                        <a:latin typeface="Cambria Math"/>
                      </a:rPr>
                      <m:t>𝐴</m:t>
                    </m:r>
                  </m:oMath>
                </a14:m>
                <a:r>
                  <a:rPr lang="zh-CN" altLang="en-US" dirty="0">
                    <a:latin typeface="Times New Roman" pitchFamily="18" charset="0"/>
                  </a:rPr>
                  <a:t>的特征向量全部由正分量组成；</a:t>
                </a:r>
                <a:endParaRPr lang="zh-CN" altLang="en-US" dirty="0"/>
              </a:p>
              <a:p>
                <a:pPr marL="0" indent="0" algn="just" eaLnBrk="1" hangingPunct="1">
                  <a:buNone/>
                </a:pPr>
                <a:r>
                  <a:rPr lang="en-US" altLang="zh-CN" dirty="0"/>
                  <a:t>2)</a:t>
                </a:r>
                <a14:m>
                  <m:oMath xmlns:m="http://schemas.openxmlformats.org/officeDocument/2006/math">
                    <m:r>
                      <a:rPr lang="en-US" altLang="zh-CN" b="0" i="1" smtClean="0">
                        <a:latin typeface="Cambria Math"/>
                      </a:rPr>
                      <m:t>𝑛</m:t>
                    </m:r>
                  </m:oMath>
                </a14:m>
                <a:r>
                  <a:rPr lang="zh-CN" altLang="en-US" dirty="0">
                    <a:latin typeface="Times New Roman" pitchFamily="18" charset="0"/>
                  </a:rPr>
                  <a:t>阶正互反矩阵</a:t>
                </a:r>
                <a14:m>
                  <m:oMath xmlns:m="http://schemas.openxmlformats.org/officeDocument/2006/math">
                    <m:r>
                      <a:rPr lang="en-US" altLang="zh-CN" i="1">
                        <a:latin typeface="Cambria Math"/>
                      </a:rPr>
                      <m:t>𝐴</m:t>
                    </m:r>
                    <m:r>
                      <a:rPr lang="en-US" altLang="zh-CN" b="0" i="1" smtClean="0">
                        <a:latin typeface="Cambria Math"/>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𝑖𝑗</m:t>
                                </m:r>
                              </m:sub>
                            </m:sSub>
                          </m:e>
                        </m:d>
                      </m:e>
                      <m:sub>
                        <m:r>
                          <a:rPr lang="en-US" altLang="zh-CN" b="0" i="1" smtClean="0">
                            <a:latin typeface="Cambria Math"/>
                          </a:rPr>
                          <m:t>𝑛</m:t>
                        </m:r>
                        <m:r>
                          <a:rPr lang="en-US" altLang="zh-CN" b="0" i="1" smtClean="0">
                            <a:latin typeface="Cambria Math"/>
                            <a:ea typeface="Cambria Math"/>
                          </a:rPr>
                          <m:t>×</m:t>
                        </m:r>
                        <m:r>
                          <a:rPr lang="en-US" altLang="zh-CN" b="0" i="1" smtClean="0">
                            <a:latin typeface="Cambria Math"/>
                            <a:ea typeface="Cambria Math"/>
                          </a:rPr>
                          <m:t>𝑛</m:t>
                        </m:r>
                      </m:sub>
                    </m:sSub>
                  </m:oMath>
                </a14:m>
                <a:r>
                  <a:rPr lang="zh-CN" altLang="en-US" dirty="0">
                    <a:latin typeface="Times New Roman" pitchFamily="18" charset="0"/>
                  </a:rPr>
                  <a:t>                     是一致矩阵当且仅当</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r>
                      <a:rPr lang="en-US" altLang="zh-CN" b="0" i="1" smtClean="0">
                        <a:latin typeface="Cambria Math"/>
                      </a:rPr>
                      <m:t>=</m:t>
                    </m:r>
                    <m:r>
                      <a:rPr lang="en-US" altLang="zh-CN" b="0" i="1" smtClean="0">
                        <a:latin typeface="Cambria Math"/>
                      </a:rPr>
                      <m:t>𝑛</m:t>
                    </m:r>
                  </m:oMath>
                </a14:m>
                <a:r>
                  <a:rPr lang="zh-CN" altLang="en-US" dirty="0">
                    <a:latin typeface="Times New Roman" pitchFamily="18" charset="0"/>
                  </a:rPr>
                  <a:t>。</a:t>
                </a:r>
                <a:endParaRPr lang="zh-CN" altLang="en-US" dirty="0"/>
              </a:p>
            </p:txBody>
          </p:sp>
        </mc:Choice>
        <mc:Fallback xmlns="">
          <p:sp>
            <p:nvSpPr>
              <p:cNvPr id="14340" name="Rectangle 3"/>
              <p:cNvSpPr>
                <a:spLocks noGrp="1" noRot="1" noChangeAspect="1" noMove="1" noResize="1" noEditPoints="1" noAdjustHandles="1" noChangeArrowheads="1" noChangeShapeType="1" noTextEdit="1"/>
              </p:cNvSpPr>
              <p:nvPr>
                <p:ph type="body" idx="1"/>
              </p:nvPr>
            </p:nvSpPr>
            <p:spPr>
              <a:xfrm>
                <a:off x="971600" y="1988840"/>
                <a:ext cx="7772400" cy="4114800"/>
              </a:xfrm>
              <a:blipFill rotWithShape="1">
                <a:blip r:embed="rId2"/>
                <a:stretch>
                  <a:fillRect l="-1961" t="-2222"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2377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80E5FE2-4F11-40C1-8079-CBB55A3C74CE}" type="slidenum">
              <a:rPr kumimoji="0" lang="en-US" altLang="zh-CN" sz="1400" smtClean="0"/>
              <a:pPr eaLnBrk="1" hangingPunct="1">
                <a:spcBef>
                  <a:spcPct val="0"/>
                </a:spcBef>
                <a:buClrTx/>
                <a:buSzTx/>
                <a:buFontTx/>
                <a:buNone/>
              </a:pPr>
              <a:t>72</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a:latin typeface="Times New Roman" pitchFamily="18" charset="0"/>
              </a:rPr>
              <a:t>四、层次分析法的一致性指标</a:t>
            </a:r>
          </a:p>
        </p:txBody>
      </p:sp>
      <mc:AlternateContent xmlns:mc="http://schemas.openxmlformats.org/markup-compatibility/2006" xmlns:a14="http://schemas.microsoft.com/office/drawing/2010/main">
        <mc:Choice Requires="a14">
          <p:sp>
            <p:nvSpPr>
              <p:cNvPr id="15364" name="Rectangle 3"/>
              <p:cNvSpPr>
                <a:spLocks noGrp="1" noChangeArrowheads="1"/>
              </p:cNvSpPr>
              <p:nvPr>
                <p:ph type="body" idx="1"/>
              </p:nvPr>
            </p:nvSpPr>
            <p:spPr/>
            <p:txBody>
              <a:bodyPr/>
              <a:lstStyle/>
              <a:p>
                <a:pPr algn="just" eaLnBrk="1" hangingPunct="1"/>
                <a:r>
                  <a:rPr lang="en-US" altLang="zh-CN" dirty="0"/>
                  <a:t>1.   </a:t>
                </a:r>
                <a:r>
                  <a:rPr lang="zh-CN" altLang="en-US" dirty="0">
                    <a:latin typeface="Times New Roman" pitchFamily="18" charset="0"/>
                  </a:rPr>
                  <a:t>计算一致性指标</a:t>
                </a:r>
                <a:r>
                  <a:rPr lang="zh-CN" altLang="en-US" dirty="0"/>
                  <a:t> </a:t>
                </a:r>
              </a:p>
              <a:p>
                <a:pPr algn="just" eaLnBrk="1" hangingPunct="1"/>
                <a:r>
                  <a:rPr lang="zh-CN" altLang="en-US" dirty="0">
                    <a:latin typeface="Times New Roman" pitchFamily="18" charset="0"/>
                  </a:rPr>
                  <a:t>由结论</a:t>
                </a:r>
                <a:r>
                  <a:rPr lang="en-US" altLang="zh-CN" dirty="0"/>
                  <a:t>2</a:t>
                </a:r>
                <a:r>
                  <a:rPr lang="zh-CN" altLang="en-US" dirty="0">
                    <a:latin typeface="Times New Roman" pitchFamily="18" charset="0"/>
                  </a:rPr>
                  <a:t>，我们就可以检验判断矩阵是否具有一致性，如果判断矩阵不具有一致性，则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𝑚𝑎𝑥</m:t>
                        </m:r>
                      </m:sub>
                    </m:sSub>
                    <m:r>
                      <a:rPr lang="en-US" altLang="zh-CN" b="0" i="1" smtClean="0">
                        <a:latin typeface="Cambria Math"/>
                      </a:rPr>
                      <m:t>&gt;</m:t>
                    </m:r>
                    <m:r>
                      <a:rPr lang="en-US" altLang="zh-CN" i="1">
                        <a:latin typeface="Cambria Math"/>
                      </a:rPr>
                      <m:t>𝑛</m:t>
                    </m:r>
                    <m:r>
                      <a:rPr lang="en-US" altLang="zh-CN" i="1">
                        <a:latin typeface="Cambria Math"/>
                      </a:rPr>
                      <m:t> </m:t>
                    </m:r>
                  </m:oMath>
                </a14:m>
                <a:r>
                  <a:rPr lang="zh-CN" altLang="en-US" dirty="0">
                    <a:latin typeface="Times New Roman" pitchFamily="18" charset="0"/>
                  </a:rPr>
                  <a:t>，这时的特征向量             </a:t>
                </a:r>
              </a:p>
              <a:p>
                <a:pPr algn="just" eaLnBrk="1" hangingPunct="1">
                  <a:buNone/>
                </a:pPr>
                <a:r>
                  <a:rPr lang="zh-CN" altLang="en-US" dirty="0">
                    <a:latin typeface="Times New Roman" pitchFamily="18" charset="0"/>
                  </a:rPr>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𝑤</m:t>
                        </m:r>
                      </m:e>
                    </m:acc>
                    <m:r>
                      <a:rPr lang="en-US" altLang="zh-CN" i="1">
                        <a:latin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𝑤</m:t>
                                </m:r>
                              </m:e>
                              <m:sub>
                                <m:r>
                                  <a:rPr lang="en-US" altLang="zh-CN" i="1">
                                    <a:latin typeface="Cambria Math"/>
                                  </a:rPr>
                                  <m:t>2</m:t>
                                </m:r>
                              </m:sub>
                            </m:sSub>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𝑤</m:t>
                                </m:r>
                              </m:e>
                              <m:sub>
                                <m:r>
                                  <a:rPr lang="en-US" altLang="zh-CN" i="1">
                                    <a:latin typeface="Cambria Math"/>
                                    <a:ea typeface="Cambria Math"/>
                                  </a:rPr>
                                  <m:t>𝑛</m:t>
                                </m:r>
                              </m:sub>
                            </m:sSub>
                          </m:e>
                        </m:d>
                      </m:e>
                      <m:sup>
                        <m:r>
                          <a:rPr lang="en-US" altLang="zh-CN" i="1">
                            <a:latin typeface="Cambria Math"/>
                          </a:rPr>
                          <m:t>𝑇</m:t>
                        </m:r>
                      </m:sup>
                    </m:sSup>
                  </m:oMath>
                </a14:m>
                <a:r>
                  <a:rPr lang="zh-CN" altLang="en-US" dirty="0">
                    <a:latin typeface="Times New Roman" pitchFamily="18" charset="0"/>
                  </a:rPr>
                  <a:t> 就不能真实地反映各个小物体在目标中所占的比重。</a:t>
                </a:r>
                <a:endParaRPr lang="zh-CN" altLang="en-US" dirty="0"/>
              </a:p>
              <a:p>
                <a:pPr eaLnBrk="1" hangingPunct="1"/>
                <a:endParaRPr lang="en-US" altLang="zh-CN" dirty="0"/>
              </a:p>
            </p:txBody>
          </p:sp>
        </mc:Choice>
        <mc:Fallback xmlns="">
          <p:sp>
            <p:nvSpPr>
              <p:cNvPr id="153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2222" r="-20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706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0A19788-0A59-4504-9CD2-CEB244319D99}" type="slidenum">
              <a:rPr kumimoji="0" lang="en-US" altLang="zh-CN" sz="1400" smtClean="0"/>
              <a:pPr eaLnBrk="1" hangingPunct="1">
                <a:spcBef>
                  <a:spcPct val="0"/>
                </a:spcBef>
                <a:buClrTx/>
                <a:buSzTx/>
                <a:buFontTx/>
                <a:buNone/>
              </a:pPr>
              <a:t>73</a:t>
            </a:fld>
            <a:endParaRPr kumimoji="0" lang="en-US" altLang="zh-CN" sz="1400"/>
          </a:p>
        </p:txBody>
      </p:sp>
      <p:sp>
        <p:nvSpPr>
          <p:cNvPr id="16387" name="Rectangle 2"/>
          <p:cNvSpPr>
            <a:spLocks noGrp="1" noChangeArrowheads="1"/>
          </p:cNvSpPr>
          <p:nvPr>
            <p:ph type="title"/>
          </p:nvPr>
        </p:nvSpPr>
        <p:spPr/>
        <p:txBody>
          <a:bodyPr/>
          <a:lstStyle/>
          <a:p>
            <a:pPr eaLnBrk="1" hangingPunct="1"/>
            <a:endParaRPr lang="zh-CN" altLang="zh-CN"/>
          </a:p>
        </p:txBody>
      </p:sp>
      <p:sp>
        <p:nvSpPr>
          <p:cNvPr id="16388" name="Rectangle 3"/>
          <p:cNvSpPr>
            <a:spLocks noGrp="1" noChangeArrowheads="1"/>
          </p:cNvSpPr>
          <p:nvPr>
            <p:ph type="body" idx="1"/>
          </p:nvPr>
        </p:nvSpPr>
        <p:spPr/>
        <p:txBody>
          <a:bodyPr/>
          <a:lstStyle/>
          <a:p>
            <a:pPr algn="just" eaLnBrk="1" hangingPunct="1">
              <a:lnSpc>
                <a:spcPct val="90000"/>
              </a:lnSpc>
            </a:pPr>
            <a:r>
              <a:rPr lang="zh-CN" altLang="en-US" dirty="0">
                <a:latin typeface="Times New Roman" pitchFamily="18" charset="0"/>
              </a:rPr>
              <a:t>衡量不一致程度的数量指标叫做</a:t>
            </a:r>
            <a:r>
              <a:rPr lang="zh-CN" altLang="en-US" dirty="0">
                <a:solidFill>
                  <a:schemeClr val="hlink"/>
                </a:solidFill>
                <a:latin typeface="Times New Roman" pitchFamily="18" charset="0"/>
              </a:rPr>
              <a:t>一致性指标</a:t>
            </a:r>
            <a:r>
              <a:rPr lang="zh-CN" altLang="en-US" dirty="0">
                <a:latin typeface="Times New Roman" pitchFamily="18" charset="0"/>
              </a:rPr>
              <a:t>，</a:t>
            </a:r>
            <a:r>
              <a:rPr lang="en-US" altLang="zh-CN" dirty="0" err="1"/>
              <a:t>Saaty</a:t>
            </a:r>
            <a:r>
              <a:rPr lang="zh-CN" altLang="en-US" dirty="0">
                <a:latin typeface="Times New Roman" pitchFamily="18" charset="0"/>
              </a:rPr>
              <a:t>将它定义为：</a:t>
            </a:r>
            <a:endParaRPr lang="zh-CN" altLang="en-US" dirty="0"/>
          </a:p>
          <a:p>
            <a:pPr algn="just" eaLnBrk="1" hangingPunct="1">
              <a:lnSpc>
                <a:spcPct val="90000"/>
              </a:lnSpc>
            </a:pPr>
            <a:r>
              <a:rPr lang="zh-CN" altLang="en-US" dirty="0"/>
              <a:t>                               </a:t>
            </a:r>
            <a:r>
              <a:rPr lang="en-US" altLang="zh-CN" dirty="0">
                <a:solidFill>
                  <a:srgbClr val="3366FF"/>
                </a:solidFill>
              </a:rPr>
              <a:t>(2.4.4)</a:t>
            </a:r>
            <a:endParaRPr lang="en-US" altLang="zh-CN" dirty="0"/>
          </a:p>
          <a:p>
            <a:pPr algn="just" eaLnBrk="1" hangingPunct="1">
              <a:lnSpc>
                <a:spcPct val="90000"/>
              </a:lnSpc>
            </a:pPr>
            <a:endParaRPr lang="en-US" altLang="zh-CN" dirty="0">
              <a:latin typeface="Times New Roman" pitchFamily="18" charset="0"/>
            </a:endParaRPr>
          </a:p>
          <a:p>
            <a:pPr algn="just" eaLnBrk="1" hangingPunct="1">
              <a:lnSpc>
                <a:spcPct val="90000"/>
              </a:lnSpc>
            </a:pPr>
            <a:r>
              <a:rPr lang="zh-CN" altLang="en-US" dirty="0">
                <a:latin typeface="Times New Roman" pitchFamily="18" charset="0"/>
              </a:rPr>
              <a:t>由于                      ，实际上</a:t>
            </a:r>
            <a:r>
              <a:rPr lang="en-US" altLang="zh-CN" dirty="0">
                <a:latin typeface="Times New Roman" pitchFamily="18" charset="0"/>
              </a:rPr>
              <a:t>CI</a:t>
            </a:r>
            <a:r>
              <a:rPr lang="zh-CN" altLang="en-US" dirty="0">
                <a:latin typeface="Times New Roman" pitchFamily="18" charset="0"/>
              </a:rPr>
              <a:t>相当于</a:t>
            </a:r>
            <a:r>
              <a:rPr lang="en-US" altLang="zh-CN" dirty="0">
                <a:latin typeface="Times New Roman" pitchFamily="18" charset="0"/>
              </a:rPr>
              <a:t>n-1               </a:t>
            </a:r>
          </a:p>
          <a:p>
            <a:pPr algn="just" eaLnBrk="1" hangingPunct="1">
              <a:lnSpc>
                <a:spcPct val="90000"/>
              </a:lnSpc>
              <a:buFont typeface="Wingdings" pitchFamily="2" charset="2"/>
              <a:buNone/>
            </a:pPr>
            <a:r>
              <a:rPr lang="zh-CN" altLang="en-US" dirty="0">
                <a:latin typeface="Times New Roman" pitchFamily="18" charset="0"/>
              </a:rPr>
              <a:t>个特征根                    </a:t>
            </a:r>
            <a:r>
              <a:rPr lang="zh-CN" altLang="en-US" dirty="0"/>
              <a:t> </a:t>
            </a:r>
            <a:r>
              <a:rPr lang="en-US" altLang="zh-CN" dirty="0"/>
              <a:t>(</a:t>
            </a:r>
            <a:r>
              <a:rPr lang="zh-CN" altLang="en-US" dirty="0">
                <a:latin typeface="Times New Roman" pitchFamily="18" charset="0"/>
              </a:rPr>
              <a:t>最大特征根</a:t>
            </a:r>
          </a:p>
          <a:p>
            <a:pPr algn="just" eaLnBrk="1" hangingPunct="1">
              <a:lnSpc>
                <a:spcPct val="90000"/>
              </a:lnSpc>
              <a:buFont typeface="Wingdings" pitchFamily="2" charset="2"/>
              <a:buNone/>
            </a:pPr>
            <a:r>
              <a:rPr lang="zh-CN" altLang="en-US" dirty="0">
                <a:latin typeface="Times New Roman" pitchFamily="18" charset="0"/>
              </a:rPr>
              <a:t>除外</a:t>
            </a:r>
            <a:r>
              <a:rPr lang="en-US" altLang="zh-CN" dirty="0"/>
              <a:t>)</a:t>
            </a:r>
            <a:r>
              <a:rPr lang="zh-CN" altLang="en-US" dirty="0">
                <a:latin typeface="Times New Roman" pitchFamily="18" charset="0"/>
              </a:rPr>
              <a:t>的平均值，当然对于一致性正互反矩阵来说，</a:t>
            </a:r>
            <a:r>
              <a:rPr lang="en-US" altLang="zh-CN" dirty="0">
                <a:latin typeface="Times New Roman" pitchFamily="18" charset="0"/>
              </a:rPr>
              <a:t>CI</a:t>
            </a:r>
            <a:r>
              <a:rPr lang="zh-CN" altLang="en-US" dirty="0">
                <a:latin typeface="Times New Roman" pitchFamily="18" charset="0"/>
              </a:rPr>
              <a:t>一致性指标为零。</a:t>
            </a:r>
            <a:endParaRPr lang="zh-CN" altLang="en-US" dirty="0"/>
          </a:p>
        </p:txBody>
      </p:sp>
      <p:graphicFrame>
        <p:nvGraphicFramePr>
          <p:cNvPr id="16389" name="Object 10"/>
          <p:cNvGraphicFramePr>
            <a:graphicFrameLocks noChangeAspect="1"/>
          </p:cNvGraphicFramePr>
          <p:nvPr/>
        </p:nvGraphicFramePr>
        <p:xfrm>
          <a:off x="2590800" y="2852738"/>
          <a:ext cx="2590800" cy="1168400"/>
        </p:xfrm>
        <a:graphic>
          <a:graphicData uri="http://schemas.openxmlformats.org/presentationml/2006/ole">
            <mc:AlternateContent xmlns:mc="http://schemas.openxmlformats.org/markup-compatibility/2006">
              <mc:Choice xmlns:v="urn:schemas-microsoft-com:vml" Requires="v">
                <p:oleObj spid="_x0000_s31910" r:id="rId3" imgW="863225" imgH="393529" progId="Equation.3">
                  <p:embed/>
                </p:oleObj>
              </mc:Choice>
              <mc:Fallback>
                <p:oleObj r:id="rId3" imgW="86322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52738"/>
                        <a:ext cx="2590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9"/>
          <p:cNvGraphicFramePr>
            <a:graphicFrameLocks noChangeAspect="1"/>
          </p:cNvGraphicFramePr>
          <p:nvPr/>
        </p:nvGraphicFramePr>
        <p:xfrm>
          <a:off x="2755900" y="3724275"/>
          <a:ext cx="1600200" cy="1144588"/>
        </p:xfrm>
        <a:graphic>
          <a:graphicData uri="http://schemas.openxmlformats.org/presentationml/2006/ole">
            <mc:AlternateContent xmlns:mc="http://schemas.openxmlformats.org/markup-compatibility/2006">
              <mc:Choice xmlns:v="urn:schemas-microsoft-com:vml" Requires="v">
                <p:oleObj spid="_x0000_s31911" r:id="rId5" imgW="596900" imgH="431800" progId="Equation.3">
                  <p:embed/>
                </p:oleObj>
              </mc:Choice>
              <mc:Fallback>
                <p:oleObj r:id="rId5" imgW="596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900" y="3724275"/>
                        <a:ext cx="1600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6"/>
          <p:cNvGraphicFramePr>
            <a:graphicFrameLocks noChangeAspect="1"/>
          </p:cNvGraphicFramePr>
          <p:nvPr/>
        </p:nvGraphicFramePr>
        <p:xfrm>
          <a:off x="3352800" y="4572000"/>
          <a:ext cx="1524000" cy="609600"/>
        </p:xfrm>
        <a:graphic>
          <a:graphicData uri="http://schemas.openxmlformats.org/presentationml/2006/ole">
            <mc:AlternateContent xmlns:mc="http://schemas.openxmlformats.org/markup-compatibility/2006">
              <mc:Choice xmlns:v="urn:schemas-microsoft-com:vml" Requires="v">
                <p:oleObj spid="_x0000_s31912" r:id="rId7" imgW="571252" imgH="228501" progId="Equation.3">
                  <p:embed/>
                </p:oleObj>
              </mc:Choice>
              <mc:Fallback>
                <p:oleObj r:id="rId7" imgW="571252"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572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5"/>
          <p:cNvGraphicFramePr>
            <a:graphicFrameLocks noChangeAspect="1"/>
          </p:cNvGraphicFramePr>
          <p:nvPr/>
        </p:nvGraphicFramePr>
        <p:xfrm>
          <a:off x="7543800" y="4495800"/>
          <a:ext cx="914400" cy="708025"/>
        </p:xfrm>
        <a:graphic>
          <a:graphicData uri="http://schemas.openxmlformats.org/presentationml/2006/ole">
            <mc:AlternateContent xmlns:mc="http://schemas.openxmlformats.org/markup-compatibility/2006">
              <mc:Choice xmlns:v="urn:schemas-microsoft-com:vml" Requires="v">
                <p:oleObj spid="_x0000_s31913" r:id="rId9" imgW="291973" imgH="228501" progId="Equation.3">
                  <p:embed/>
                </p:oleObj>
              </mc:Choice>
              <mc:Fallback>
                <p:oleObj r:id="rId9" imgW="291973"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4495800"/>
                        <a:ext cx="91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1835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2B2FB64-2F88-4F5A-8628-5B9329811FD2}" type="slidenum">
              <a:rPr kumimoji="0" lang="en-US" altLang="zh-CN" sz="1400" smtClean="0"/>
              <a:pPr eaLnBrk="1" hangingPunct="1">
                <a:spcBef>
                  <a:spcPct val="0"/>
                </a:spcBef>
                <a:buClrTx/>
                <a:buSzTx/>
                <a:buFontTx/>
                <a:buNone/>
              </a:pPr>
              <a:t>74</a:t>
            </a:fld>
            <a:endParaRPr kumimoji="0" lang="en-US" altLang="zh-CN" sz="1400"/>
          </a:p>
        </p:txBody>
      </p:sp>
      <p:sp>
        <p:nvSpPr>
          <p:cNvPr id="17411" name="Rectangle 2"/>
          <p:cNvSpPr>
            <a:spLocks noGrp="1" noChangeArrowheads="1"/>
          </p:cNvSpPr>
          <p:nvPr>
            <p:ph type="title"/>
          </p:nvPr>
        </p:nvSpPr>
        <p:spPr/>
        <p:txBody>
          <a:bodyPr/>
          <a:lstStyle/>
          <a:p>
            <a:pPr eaLnBrk="1" hangingPunct="1"/>
            <a:r>
              <a:rPr lang="en-US" altLang="zh-CN"/>
              <a:t>2.   </a:t>
            </a:r>
            <a:r>
              <a:rPr lang="zh-CN" altLang="en-US">
                <a:latin typeface="Times New Roman" pitchFamily="18" charset="0"/>
              </a:rPr>
              <a:t>计算平均随机一致性指标</a:t>
            </a:r>
            <a:endParaRPr lang="zh-CN" altLang="en-US"/>
          </a:p>
        </p:txBody>
      </p:sp>
      <p:sp>
        <p:nvSpPr>
          <p:cNvPr id="17412" name="Rectangle 3"/>
          <p:cNvSpPr>
            <a:spLocks noGrp="1" noChangeArrowheads="1"/>
          </p:cNvSpPr>
          <p:nvPr>
            <p:ph type="body" idx="1"/>
          </p:nvPr>
        </p:nvSpPr>
        <p:spPr/>
        <p:txBody>
          <a:bodyPr/>
          <a:lstStyle/>
          <a:p>
            <a:pPr algn="just" eaLnBrk="1" hangingPunct="1"/>
            <a:r>
              <a:rPr lang="zh-CN" altLang="en-US" sz="2800" dirty="0">
                <a:latin typeface="Times New Roman" pitchFamily="18" charset="0"/>
              </a:rPr>
              <a:t>显然，仅仅依靠</a:t>
            </a:r>
            <a:r>
              <a:rPr lang="en-US" altLang="zh-CN" sz="2800" dirty="0">
                <a:latin typeface="Times New Roman" pitchFamily="18" charset="0"/>
              </a:rPr>
              <a:t>CI</a:t>
            </a:r>
            <a:r>
              <a:rPr lang="zh-CN" altLang="en-US" sz="2800" dirty="0">
                <a:latin typeface="Times New Roman" pitchFamily="18" charset="0"/>
              </a:rPr>
              <a:t>值来判断矩阵</a:t>
            </a:r>
            <a:r>
              <a:rPr lang="en-US" altLang="zh-CN" sz="2800" dirty="0">
                <a:latin typeface="Times New Roman" pitchFamily="18" charset="0"/>
              </a:rPr>
              <a:t>A</a:t>
            </a:r>
            <a:r>
              <a:rPr lang="zh-CN" altLang="en-US" sz="2800" dirty="0">
                <a:latin typeface="Times New Roman" pitchFamily="18" charset="0"/>
              </a:rPr>
              <a:t>是否满足一致性的标准是不够的，因为随着</a:t>
            </a:r>
            <a:r>
              <a:rPr lang="en-US" altLang="zh-CN" sz="2800" dirty="0">
                <a:latin typeface="Times New Roman" pitchFamily="18" charset="0"/>
              </a:rPr>
              <a:t>n</a:t>
            </a:r>
            <a:r>
              <a:rPr lang="zh-CN" altLang="en-US" sz="2800" dirty="0">
                <a:latin typeface="Times New Roman" pitchFamily="18" charset="0"/>
              </a:rPr>
              <a:t>值的增大，误差增大，为此，</a:t>
            </a:r>
            <a:r>
              <a:rPr lang="en-US" altLang="zh-CN" sz="2800" dirty="0" err="1"/>
              <a:t>Saaty</a:t>
            </a:r>
            <a:r>
              <a:rPr lang="zh-CN" altLang="en-US" sz="2800" dirty="0">
                <a:latin typeface="Times New Roman" pitchFamily="18" charset="0"/>
              </a:rPr>
              <a:t>又提出了平均随机一致性指标</a:t>
            </a:r>
            <a:r>
              <a:rPr lang="en-US" altLang="zh-CN" sz="2800" dirty="0">
                <a:latin typeface="宋体" pitchFamily="2" charset="-122"/>
              </a:rPr>
              <a:t>RI</a:t>
            </a:r>
            <a:r>
              <a:rPr lang="zh-CN" altLang="en-US" sz="2800" dirty="0">
                <a:latin typeface="Times New Roman" pitchFamily="18" charset="0"/>
              </a:rPr>
              <a:t>。</a:t>
            </a:r>
            <a:r>
              <a:rPr lang="zh-CN" altLang="en-US" sz="2800" dirty="0"/>
              <a:t>                                                                                                                             </a:t>
            </a:r>
          </a:p>
          <a:p>
            <a:pPr eaLnBrk="1" hangingPunct="1"/>
            <a:r>
              <a:rPr lang="zh-CN" altLang="en-US" sz="2800" dirty="0">
                <a:latin typeface="宋体" pitchFamily="2" charset="-122"/>
              </a:rPr>
              <a:t>平均随机一致性指标</a:t>
            </a:r>
            <a:r>
              <a:rPr lang="en-US" altLang="zh-CN" sz="2800" dirty="0">
                <a:latin typeface="宋体" pitchFamily="2" charset="-122"/>
              </a:rPr>
              <a:t>RI</a:t>
            </a:r>
            <a:r>
              <a:rPr lang="zh-CN" altLang="en-US" sz="2800" dirty="0">
                <a:latin typeface="宋体" pitchFamily="2" charset="-122"/>
              </a:rPr>
              <a:t>是无穷多次重复进行随机判断矩阵特征根计算之后取算术平均值得到的，即对于固定的</a:t>
            </a:r>
            <a:r>
              <a:rPr lang="en-US" altLang="zh-CN" sz="2800" dirty="0">
                <a:latin typeface="宋体" pitchFamily="2" charset="-122"/>
              </a:rPr>
              <a:t>n</a:t>
            </a:r>
            <a:r>
              <a:rPr lang="zh-CN" altLang="en-US" sz="2800" dirty="0">
                <a:latin typeface="宋体" pitchFamily="2" charset="-122"/>
              </a:rPr>
              <a:t>，随机构造正互反矩阵   ，   不是一致的，取充分大的子样（</a:t>
            </a:r>
            <a:r>
              <a:rPr lang="en-US" altLang="zh-CN" sz="2800" dirty="0"/>
              <a:t>100</a:t>
            </a:r>
            <a:r>
              <a:rPr lang="zh-CN" altLang="en-US" sz="2800" dirty="0">
                <a:latin typeface="宋体" pitchFamily="2" charset="-122"/>
              </a:rPr>
              <a:t>～</a:t>
            </a:r>
            <a:r>
              <a:rPr lang="en-US" altLang="zh-CN" sz="2800" dirty="0"/>
              <a:t>500</a:t>
            </a:r>
            <a:r>
              <a:rPr lang="zh-CN" altLang="en-US" sz="2800" dirty="0">
                <a:latin typeface="宋体" pitchFamily="2" charset="-122"/>
              </a:rPr>
              <a:t>个样本）得到    的最大特征根的平均值    ，</a:t>
            </a:r>
            <a:endParaRPr lang="zh-CN" altLang="en-US" sz="2800" dirty="0"/>
          </a:p>
        </p:txBody>
      </p:sp>
      <p:graphicFrame>
        <p:nvGraphicFramePr>
          <p:cNvPr id="17413" name="Object 7"/>
          <p:cNvGraphicFramePr>
            <a:graphicFrameLocks noChangeAspect="1"/>
          </p:cNvGraphicFramePr>
          <p:nvPr/>
        </p:nvGraphicFramePr>
        <p:xfrm>
          <a:off x="1042988" y="5084763"/>
          <a:ext cx="506412" cy="533400"/>
        </p:xfrm>
        <a:graphic>
          <a:graphicData uri="http://schemas.openxmlformats.org/presentationml/2006/ole">
            <mc:AlternateContent xmlns:mc="http://schemas.openxmlformats.org/markup-compatibility/2006">
              <mc:Choice xmlns:v="urn:schemas-microsoft-com:vml" Requires="v">
                <p:oleObj spid="_x0000_s32934" r:id="rId3" imgW="177646" imgH="190335" progId="Equation.3">
                  <p:embed/>
                </p:oleObj>
              </mc:Choice>
              <mc:Fallback>
                <p:oleObj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084763"/>
                        <a:ext cx="506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6"/>
          <p:cNvGraphicFramePr>
            <a:graphicFrameLocks noChangeAspect="1"/>
          </p:cNvGraphicFramePr>
          <p:nvPr/>
        </p:nvGraphicFramePr>
        <p:xfrm>
          <a:off x="8243888" y="4724400"/>
          <a:ext cx="477837" cy="503238"/>
        </p:xfrm>
        <a:graphic>
          <a:graphicData uri="http://schemas.openxmlformats.org/presentationml/2006/ole">
            <mc:AlternateContent xmlns:mc="http://schemas.openxmlformats.org/markup-compatibility/2006">
              <mc:Choice xmlns:v="urn:schemas-microsoft-com:vml" Requires="v">
                <p:oleObj spid="_x0000_s32935" r:id="rId5" imgW="177646" imgH="190335" progId="Equation.3">
                  <p:embed/>
                </p:oleObj>
              </mc:Choice>
              <mc:Fallback>
                <p:oleObj r:id="rId5"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888" y="4724400"/>
                        <a:ext cx="4778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5"/>
          <p:cNvGraphicFramePr>
            <a:graphicFrameLocks noChangeAspect="1"/>
          </p:cNvGraphicFramePr>
          <p:nvPr/>
        </p:nvGraphicFramePr>
        <p:xfrm>
          <a:off x="3132138" y="5516563"/>
          <a:ext cx="479425" cy="504825"/>
        </p:xfrm>
        <a:graphic>
          <a:graphicData uri="http://schemas.openxmlformats.org/presentationml/2006/ole">
            <mc:AlternateContent xmlns:mc="http://schemas.openxmlformats.org/markup-compatibility/2006">
              <mc:Choice xmlns:v="urn:schemas-microsoft-com:vml" Requires="v">
                <p:oleObj spid="_x0000_s32936" r:id="rId6" imgW="177646" imgH="190335" progId="Equation.3">
                  <p:embed/>
                </p:oleObj>
              </mc:Choice>
              <mc:Fallback>
                <p:oleObj r:id="rId6"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5516563"/>
                        <a:ext cx="479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4"/>
          <p:cNvGraphicFramePr>
            <a:graphicFrameLocks noChangeAspect="1"/>
          </p:cNvGraphicFramePr>
          <p:nvPr/>
        </p:nvGraphicFramePr>
        <p:xfrm>
          <a:off x="7451725" y="5589588"/>
          <a:ext cx="685800" cy="554037"/>
        </p:xfrm>
        <a:graphic>
          <a:graphicData uri="http://schemas.openxmlformats.org/presentationml/2006/ole">
            <mc:AlternateContent xmlns:mc="http://schemas.openxmlformats.org/markup-compatibility/2006">
              <mc:Choice xmlns:v="urn:schemas-microsoft-com:vml" Requires="v">
                <p:oleObj spid="_x0000_s32937" r:id="rId7" imgW="291973" imgH="241195" progId="Equation.3">
                  <p:embed/>
                </p:oleObj>
              </mc:Choice>
              <mc:Fallback>
                <p:oleObj r:id="rId7" imgW="291973"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1725" y="5589588"/>
                        <a:ext cx="685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4848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B183345-2690-426B-8D3B-14304CB31482}" type="slidenum">
              <a:rPr kumimoji="0" lang="en-US" altLang="zh-CN" sz="1400" smtClean="0"/>
              <a:pPr eaLnBrk="1" hangingPunct="1">
                <a:spcBef>
                  <a:spcPct val="0"/>
                </a:spcBef>
                <a:buClrTx/>
                <a:buSzTx/>
                <a:buFontTx/>
                <a:buNone/>
              </a:pPr>
              <a:t>75</a:t>
            </a:fld>
            <a:endParaRPr kumimoji="0" lang="en-US" altLang="zh-CN" sz="1400"/>
          </a:p>
        </p:txBody>
      </p:sp>
      <p:sp>
        <p:nvSpPr>
          <p:cNvPr id="18435" name="Rectangle 2"/>
          <p:cNvSpPr>
            <a:spLocks noGrp="1" noChangeArrowheads="1"/>
          </p:cNvSpPr>
          <p:nvPr>
            <p:ph type="title"/>
          </p:nvPr>
        </p:nvSpPr>
        <p:spPr/>
        <p:txBody>
          <a:bodyPr/>
          <a:lstStyle/>
          <a:p>
            <a:pPr eaLnBrk="1" hangingPunct="1"/>
            <a:endParaRPr lang="zh-CN" altLang="zh-CN"/>
          </a:p>
        </p:txBody>
      </p:sp>
      <p:sp>
        <p:nvSpPr>
          <p:cNvPr id="18436" name="Rectangle 3"/>
          <p:cNvSpPr>
            <a:spLocks noGrp="1" noChangeArrowheads="1"/>
          </p:cNvSpPr>
          <p:nvPr>
            <p:ph type="body" idx="1"/>
          </p:nvPr>
        </p:nvSpPr>
        <p:spPr/>
        <p:txBody>
          <a:bodyPr/>
          <a:lstStyle/>
          <a:p>
            <a:pPr algn="just" eaLnBrk="1" hangingPunct="1"/>
            <a:r>
              <a:rPr lang="zh-CN" altLang="en-US" dirty="0">
                <a:latin typeface="Times New Roman" pitchFamily="18" charset="0"/>
              </a:rPr>
              <a:t>定义：</a:t>
            </a:r>
            <a:endParaRPr lang="zh-CN" altLang="en-US" dirty="0"/>
          </a:p>
          <a:p>
            <a:pPr algn="just" eaLnBrk="1" hangingPunct="1"/>
            <a:r>
              <a:rPr lang="zh-CN" altLang="en-US" dirty="0">
                <a:latin typeface="Times New Roman" pitchFamily="18" charset="0"/>
              </a:rPr>
              <a:t>对于</a:t>
            </a:r>
            <a:r>
              <a:rPr lang="en-US" altLang="zh-CN" dirty="0"/>
              <a:t>1</a:t>
            </a:r>
            <a:r>
              <a:rPr lang="zh-CN" altLang="en-US" dirty="0">
                <a:latin typeface="Times New Roman" pitchFamily="18" charset="0"/>
              </a:rPr>
              <a:t>～</a:t>
            </a:r>
            <a:r>
              <a:rPr lang="en-US" altLang="zh-CN" dirty="0"/>
              <a:t>10</a:t>
            </a:r>
            <a:r>
              <a:rPr lang="zh-CN" altLang="en-US" dirty="0">
                <a:latin typeface="Times New Roman" pitchFamily="18" charset="0"/>
              </a:rPr>
              <a:t>阶的判断矩阵，</a:t>
            </a:r>
            <a:r>
              <a:rPr lang="en-US" altLang="zh-CN" dirty="0" err="1"/>
              <a:t>Saaty</a:t>
            </a:r>
            <a:r>
              <a:rPr lang="zh-CN" altLang="en-US" dirty="0">
                <a:latin typeface="Times New Roman" pitchFamily="18" charset="0"/>
              </a:rPr>
              <a:t>给出    </a:t>
            </a:r>
          </a:p>
          <a:p>
            <a:pPr algn="just" eaLnBrk="1" hangingPunct="1">
              <a:buFont typeface="Wingdings" pitchFamily="2" charset="2"/>
              <a:buNone/>
            </a:pPr>
            <a:r>
              <a:rPr lang="zh-CN" altLang="en-US" dirty="0">
                <a:latin typeface="Times New Roman" pitchFamily="18" charset="0"/>
              </a:rPr>
              <a:t>          值，见表</a:t>
            </a:r>
            <a:r>
              <a:rPr lang="en-US" altLang="zh-CN" dirty="0"/>
              <a:t>2.3</a:t>
            </a:r>
          </a:p>
          <a:p>
            <a:pPr algn="ctr" eaLnBrk="1" hangingPunct="1"/>
            <a:r>
              <a:rPr lang="zh-CN" altLang="en-US" dirty="0">
                <a:latin typeface="Times New Roman" pitchFamily="18" charset="0"/>
              </a:rPr>
              <a:t>表</a:t>
            </a:r>
            <a:r>
              <a:rPr lang="en-US" altLang="zh-CN" dirty="0"/>
              <a:t>2.3  1</a:t>
            </a:r>
            <a:r>
              <a:rPr lang="zh-CN" altLang="en-US" dirty="0">
                <a:latin typeface="Times New Roman" pitchFamily="18" charset="0"/>
              </a:rPr>
              <a:t>～</a:t>
            </a:r>
            <a:r>
              <a:rPr lang="en-US" altLang="zh-CN" dirty="0"/>
              <a:t>10</a:t>
            </a:r>
            <a:r>
              <a:rPr lang="zh-CN" altLang="en-US" dirty="0">
                <a:latin typeface="Times New Roman" pitchFamily="18" charset="0"/>
              </a:rPr>
              <a:t>阶的判断矩阵         的值</a:t>
            </a:r>
            <a:endParaRPr lang="zh-CN" altLang="en-US" dirty="0"/>
          </a:p>
        </p:txBody>
      </p:sp>
      <p:graphicFrame>
        <p:nvGraphicFramePr>
          <p:cNvPr id="18437" name="Object 8"/>
          <p:cNvGraphicFramePr>
            <a:graphicFrameLocks noChangeAspect="1"/>
          </p:cNvGraphicFramePr>
          <p:nvPr/>
        </p:nvGraphicFramePr>
        <p:xfrm>
          <a:off x="2971800" y="1524000"/>
          <a:ext cx="2514600" cy="1189038"/>
        </p:xfrm>
        <a:graphic>
          <a:graphicData uri="http://schemas.openxmlformats.org/presentationml/2006/ole">
            <mc:AlternateContent xmlns:mc="http://schemas.openxmlformats.org/markup-compatibility/2006">
              <mc:Choice xmlns:v="urn:schemas-microsoft-com:vml" Requires="v">
                <p:oleObj spid="_x0000_s33917" r:id="rId3" imgW="889000" imgH="419100" progId="Equation.3">
                  <p:embed/>
                </p:oleObj>
              </mc:Choice>
              <mc:Fallback>
                <p:oleObj r:id="rId3" imgW="889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0"/>
                        <a:ext cx="2514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6"/>
          <p:cNvGraphicFramePr>
            <a:graphicFrameLocks noChangeAspect="1"/>
          </p:cNvGraphicFramePr>
          <p:nvPr>
            <p:extLst>
              <p:ext uri="{D42A27DB-BD31-4B8C-83A1-F6EECF244321}">
                <p14:modId xmlns:p14="http://schemas.microsoft.com/office/powerpoint/2010/main" val="1211038917"/>
              </p:ext>
            </p:extLst>
          </p:nvPr>
        </p:nvGraphicFramePr>
        <p:xfrm>
          <a:off x="6781800" y="3781455"/>
          <a:ext cx="670520" cy="495270"/>
        </p:xfrm>
        <a:graphic>
          <a:graphicData uri="http://schemas.openxmlformats.org/presentationml/2006/ole">
            <mc:AlternateContent xmlns:mc="http://schemas.openxmlformats.org/markup-compatibility/2006">
              <mc:Choice xmlns:v="urn:schemas-microsoft-com:vml" Requires="v">
                <p:oleObj spid="_x0000_s33918" r:id="rId5" imgW="215619" imgH="164885" progId="Equation.3">
                  <p:embed/>
                </p:oleObj>
              </mc:Choice>
              <mc:Fallback>
                <p:oleObj r:id="rId5" imgW="215619"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3781455"/>
                        <a:ext cx="670520" cy="495270"/>
                      </a:xfrm>
                      <a:prstGeom prst="rect">
                        <a:avLst/>
                      </a:prstGeom>
                      <a:noFill/>
                      <a:ln>
                        <a:noFill/>
                      </a:ln>
                    </p:spPr>
                  </p:pic>
                </p:oleObj>
              </mc:Fallback>
            </mc:AlternateContent>
          </a:graphicData>
        </a:graphic>
      </p:graphicFrame>
      <p:graphicFrame>
        <p:nvGraphicFramePr>
          <p:cNvPr id="18439" name="Object 4"/>
          <p:cNvGraphicFramePr>
            <a:graphicFrameLocks noChangeAspect="1"/>
          </p:cNvGraphicFramePr>
          <p:nvPr/>
        </p:nvGraphicFramePr>
        <p:xfrm>
          <a:off x="1752600" y="3276600"/>
          <a:ext cx="685800" cy="506413"/>
        </p:xfrm>
        <a:graphic>
          <a:graphicData uri="http://schemas.openxmlformats.org/presentationml/2006/ole">
            <mc:AlternateContent xmlns:mc="http://schemas.openxmlformats.org/markup-compatibility/2006">
              <mc:Choice xmlns:v="urn:schemas-microsoft-com:vml" Requires="v">
                <p:oleObj spid="_x0000_s33919" r:id="rId7" imgW="215619" imgH="164885" progId="Equation.3">
                  <p:embed/>
                </p:oleObj>
              </mc:Choice>
              <mc:Fallback>
                <p:oleObj r:id="rId7" imgW="215619"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276600"/>
                        <a:ext cx="685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2" name="Group 100"/>
          <p:cNvGraphicFramePr>
            <a:graphicFrameLocks noGrp="1"/>
          </p:cNvGraphicFramePr>
          <p:nvPr/>
        </p:nvGraphicFramePr>
        <p:xfrm>
          <a:off x="395288" y="4365625"/>
          <a:ext cx="8532812" cy="1512945"/>
        </p:xfrm>
        <a:graphic>
          <a:graphicData uri="http://schemas.openxmlformats.org/drawingml/2006/table">
            <a:tbl>
              <a:tblPr/>
              <a:tblGrid>
                <a:gridCol w="576262">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1008063">
                  <a:extLst>
                    <a:ext uri="{9D8B030D-6E8A-4147-A177-3AD203B41FA5}">
                      <a16:colId xmlns:a16="http://schemas.microsoft.com/office/drawing/2014/main" val="20003"/>
                    </a:ext>
                  </a:extLst>
                </a:gridCol>
                <a:gridCol w="1008062">
                  <a:extLst>
                    <a:ext uri="{9D8B030D-6E8A-4147-A177-3AD203B41FA5}">
                      <a16:colId xmlns:a16="http://schemas.microsoft.com/office/drawing/2014/main" val="20004"/>
                    </a:ext>
                  </a:extLst>
                </a:gridCol>
                <a:gridCol w="1008063">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746125">
                  <a:extLst>
                    <a:ext uri="{9D8B030D-6E8A-4147-A177-3AD203B41FA5}">
                      <a16:colId xmlns:a16="http://schemas.microsoft.com/office/drawing/2014/main" val="20007"/>
                    </a:ext>
                  </a:extLst>
                </a:gridCol>
                <a:gridCol w="746125">
                  <a:extLst>
                    <a:ext uri="{9D8B030D-6E8A-4147-A177-3AD203B41FA5}">
                      <a16:colId xmlns:a16="http://schemas.microsoft.com/office/drawing/2014/main" val="20008"/>
                    </a:ext>
                  </a:extLst>
                </a:gridCol>
                <a:gridCol w="747712">
                  <a:extLst>
                    <a:ext uri="{9D8B030D-6E8A-4147-A177-3AD203B41FA5}">
                      <a16:colId xmlns:a16="http://schemas.microsoft.com/office/drawing/2014/main" val="20009"/>
                    </a:ext>
                  </a:extLst>
                </a:gridCol>
                <a:gridCol w="746125">
                  <a:extLst>
                    <a:ext uri="{9D8B030D-6E8A-4147-A177-3AD203B41FA5}">
                      <a16:colId xmlns:a16="http://schemas.microsoft.com/office/drawing/2014/main" val="20010"/>
                    </a:ext>
                  </a:extLst>
                </a:gridCol>
              </a:tblGrid>
              <a:tr h="5681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9</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7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RI</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0.58</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0.90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1.12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1.24</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1.41</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1.45</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1.49</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8949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C7BB616-8889-4C1F-9EAB-FAFB8275B547}" type="slidenum">
              <a:rPr kumimoji="0" lang="en-US" altLang="zh-CN" sz="1400" smtClean="0"/>
              <a:pPr eaLnBrk="1" hangingPunct="1">
                <a:spcBef>
                  <a:spcPct val="0"/>
                </a:spcBef>
                <a:buClrTx/>
                <a:buSzTx/>
                <a:buFontTx/>
                <a:buNone/>
              </a:pPr>
              <a:t>76</a:t>
            </a:fld>
            <a:endParaRPr kumimoji="0" lang="en-US" altLang="zh-CN" sz="1400"/>
          </a:p>
        </p:txBody>
      </p:sp>
      <p:sp>
        <p:nvSpPr>
          <p:cNvPr id="19459" name="Rectangle 2"/>
          <p:cNvSpPr>
            <a:spLocks noGrp="1" noChangeArrowheads="1"/>
          </p:cNvSpPr>
          <p:nvPr>
            <p:ph type="title"/>
          </p:nvPr>
        </p:nvSpPr>
        <p:spPr/>
        <p:txBody>
          <a:bodyPr/>
          <a:lstStyle/>
          <a:p>
            <a:pPr eaLnBrk="1" hangingPunct="1"/>
            <a:r>
              <a:rPr lang="en-US" altLang="zh-CN">
                <a:latin typeface="Times New Roman" pitchFamily="18" charset="0"/>
              </a:rPr>
              <a:t>3  </a:t>
            </a:r>
            <a:r>
              <a:rPr lang="zh-CN" altLang="en-US">
                <a:latin typeface="Times New Roman" pitchFamily="18" charset="0"/>
              </a:rPr>
              <a:t>计算一致性比率</a:t>
            </a:r>
          </a:p>
        </p:txBody>
      </p:sp>
      <p:sp>
        <p:nvSpPr>
          <p:cNvPr id="19460" name="Rectangle 3"/>
          <p:cNvSpPr>
            <a:spLocks noGrp="1" noChangeArrowheads="1"/>
          </p:cNvSpPr>
          <p:nvPr>
            <p:ph type="body" idx="1"/>
          </p:nvPr>
        </p:nvSpPr>
        <p:spPr/>
        <p:txBody>
          <a:bodyPr/>
          <a:lstStyle/>
          <a:p>
            <a:pPr algn="just" eaLnBrk="1" hangingPunct="1"/>
            <a:r>
              <a:rPr lang="zh-CN" altLang="en-US" dirty="0">
                <a:latin typeface="Times New Roman" pitchFamily="18" charset="0"/>
              </a:rPr>
              <a:t>定义：</a:t>
            </a:r>
            <a:endParaRPr lang="zh-CN" altLang="en-US" dirty="0"/>
          </a:p>
          <a:p>
            <a:pPr algn="just" eaLnBrk="1" hangingPunct="1">
              <a:buFont typeface="Wingdings" pitchFamily="2" charset="2"/>
              <a:buNone/>
            </a:pPr>
            <a:r>
              <a:rPr lang="zh-CN" altLang="en-US" dirty="0">
                <a:latin typeface="Times New Roman" pitchFamily="18" charset="0"/>
              </a:rPr>
              <a:t>   称       为一致性比率，当              ，一般认为判断矩阵的一致性是可以接收的，否则就需要调整判断矩阵，使之满足一致性。</a:t>
            </a:r>
            <a:endParaRPr lang="zh-CN" altLang="en-US" dirty="0"/>
          </a:p>
          <a:p>
            <a:pPr eaLnBrk="1" hangingPunct="1"/>
            <a:endParaRPr lang="en-US" altLang="zh-CN" dirty="0"/>
          </a:p>
        </p:txBody>
      </p:sp>
      <p:graphicFrame>
        <p:nvGraphicFramePr>
          <p:cNvPr id="19461" name="Object 99"/>
          <p:cNvGraphicFramePr>
            <a:graphicFrameLocks noChangeAspect="1"/>
          </p:cNvGraphicFramePr>
          <p:nvPr>
            <p:extLst>
              <p:ext uri="{D42A27DB-BD31-4B8C-83A1-F6EECF244321}">
                <p14:modId xmlns:p14="http://schemas.microsoft.com/office/powerpoint/2010/main" val="1465826639"/>
              </p:ext>
            </p:extLst>
          </p:nvPr>
        </p:nvGraphicFramePr>
        <p:xfrm>
          <a:off x="2743200" y="2034818"/>
          <a:ext cx="2116832" cy="579795"/>
        </p:xfrm>
        <a:graphic>
          <a:graphicData uri="http://schemas.openxmlformats.org/presentationml/2006/ole">
            <mc:AlternateContent xmlns:mc="http://schemas.openxmlformats.org/markup-compatibility/2006">
              <mc:Choice xmlns:v="urn:schemas-microsoft-com:vml" Requires="v">
                <p:oleObj spid="_x0000_s34941" r:id="rId3" imgW="799753" imgH="215806" progId="Equation.3">
                  <p:embed/>
                </p:oleObj>
              </mc:Choice>
              <mc:Fallback>
                <p:oleObj r:id="rId3" imgW="79975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34818"/>
                        <a:ext cx="2116832" cy="579795"/>
                      </a:xfrm>
                      <a:prstGeom prst="rect">
                        <a:avLst/>
                      </a:prstGeom>
                      <a:noFill/>
                      <a:ln>
                        <a:noFill/>
                      </a:ln>
                    </p:spPr>
                  </p:pic>
                </p:oleObj>
              </mc:Fallback>
            </mc:AlternateContent>
          </a:graphicData>
        </a:graphic>
      </p:graphicFrame>
      <p:graphicFrame>
        <p:nvGraphicFramePr>
          <p:cNvPr id="19462" name="Object 98"/>
          <p:cNvGraphicFramePr>
            <a:graphicFrameLocks noChangeAspect="1"/>
          </p:cNvGraphicFramePr>
          <p:nvPr>
            <p:extLst>
              <p:ext uri="{D42A27DB-BD31-4B8C-83A1-F6EECF244321}">
                <p14:modId xmlns:p14="http://schemas.microsoft.com/office/powerpoint/2010/main" val="323444970"/>
              </p:ext>
            </p:extLst>
          </p:nvPr>
        </p:nvGraphicFramePr>
        <p:xfrm>
          <a:off x="2051720" y="2677418"/>
          <a:ext cx="609600" cy="463550"/>
        </p:xfrm>
        <a:graphic>
          <a:graphicData uri="http://schemas.openxmlformats.org/presentationml/2006/ole">
            <mc:AlternateContent xmlns:mc="http://schemas.openxmlformats.org/markup-compatibility/2006">
              <mc:Choice xmlns:v="urn:schemas-microsoft-com:vml" Requires="v">
                <p:oleObj spid="_x0000_s34942" r:id="rId5" imgW="241091" imgH="177646" progId="Equation.3">
                  <p:embed/>
                </p:oleObj>
              </mc:Choice>
              <mc:Fallback>
                <p:oleObj r:id="rId5" imgW="241091"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677418"/>
                        <a:ext cx="609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97"/>
          <p:cNvGraphicFramePr>
            <a:graphicFrameLocks noChangeAspect="1"/>
          </p:cNvGraphicFramePr>
          <p:nvPr>
            <p:extLst>
              <p:ext uri="{D42A27DB-BD31-4B8C-83A1-F6EECF244321}">
                <p14:modId xmlns:p14="http://schemas.microsoft.com/office/powerpoint/2010/main" val="751801878"/>
              </p:ext>
            </p:extLst>
          </p:nvPr>
        </p:nvGraphicFramePr>
        <p:xfrm>
          <a:off x="6231632" y="2689386"/>
          <a:ext cx="1364704" cy="431639"/>
        </p:xfrm>
        <a:graphic>
          <a:graphicData uri="http://schemas.openxmlformats.org/presentationml/2006/ole">
            <mc:AlternateContent xmlns:mc="http://schemas.openxmlformats.org/markup-compatibility/2006">
              <mc:Choice xmlns:v="urn:schemas-microsoft-com:vml" Requires="v">
                <p:oleObj spid="_x0000_s34943" r:id="rId7" imgW="571004" imgH="177646" progId="Equation.3">
                  <p:embed/>
                </p:oleObj>
              </mc:Choice>
              <mc:Fallback>
                <p:oleObj r:id="rId7" imgW="571004"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1632" y="2689386"/>
                        <a:ext cx="1364704" cy="4316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13823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E6C45AB-F20F-4785-A7D1-A34BE0320BE0}" type="slidenum">
              <a:rPr kumimoji="0" lang="en-US" altLang="zh-CN" sz="1400" smtClean="0"/>
              <a:pPr eaLnBrk="1" hangingPunct="1">
                <a:spcBef>
                  <a:spcPct val="0"/>
                </a:spcBef>
                <a:buClrTx/>
                <a:buSzTx/>
                <a:buFontTx/>
                <a:buNone/>
              </a:pPr>
              <a:t>77</a:t>
            </a:fld>
            <a:endParaRPr kumimoji="0" lang="en-US" altLang="zh-CN" sz="1400"/>
          </a:p>
        </p:txBody>
      </p:sp>
      <p:sp>
        <p:nvSpPr>
          <p:cNvPr id="20483" name="Rectangle 2"/>
          <p:cNvSpPr>
            <a:spLocks noGrp="1" noChangeArrowheads="1"/>
          </p:cNvSpPr>
          <p:nvPr>
            <p:ph type="title"/>
          </p:nvPr>
        </p:nvSpPr>
        <p:spPr/>
        <p:txBody>
          <a:bodyPr/>
          <a:lstStyle/>
          <a:p>
            <a:pPr eaLnBrk="1" hangingPunct="1"/>
            <a:r>
              <a:rPr lang="zh-CN" altLang="en-US">
                <a:latin typeface="宋体" pitchFamily="2" charset="-122"/>
              </a:rPr>
              <a:t>二、</a:t>
            </a:r>
            <a:r>
              <a:rPr lang="zh-CN" altLang="en-US"/>
              <a:t> </a:t>
            </a:r>
            <a:r>
              <a:rPr lang="zh-CN" altLang="en-US">
                <a:latin typeface="宋体" pitchFamily="2" charset="-122"/>
              </a:rPr>
              <a:t>层次分析法的计算方法</a:t>
            </a:r>
            <a:r>
              <a:rPr lang="zh-CN" altLang="en-US"/>
              <a:t> </a:t>
            </a:r>
          </a:p>
        </p:txBody>
      </p:sp>
      <p:sp>
        <p:nvSpPr>
          <p:cNvPr id="20484" name="Rectangle 3"/>
          <p:cNvSpPr>
            <a:spLocks noGrp="1" noChangeArrowheads="1"/>
          </p:cNvSpPr>
          <p:nvPr>
            <p:ph type="body" idx="1"/>
          </p:nvPr>
        </p:nvSpPr>
        <p:spPr/>
        <p:txBody>
          <a:bodyPr/>
          <a:lstStyle/>
          <a:p>
            <a:pPr algn="just" eaLnBrk="1" hangingPunct="1"/>
            <a:r>
              <a:rPr lang="zh-CN" altLang="en-US" dirty="0">
                <a:latin typeface="Times New Roman" pitchFamily="18" charset="0"/>
              </a:rPr>
              <a:t>方根法</a:t>
            </a:r>
            <a:r>
              <a:rPr lang="en-US" altLang="zh-CN" dirty="0">
                <a:latin typeface="Times New Roman" pitchFamily="18" charset="0"/>
              </a:rPr>
              <a:t>—</a:t>
            </a:r>
            <a:r>
              <a:rPr lang="zh-CN" altLang="en-US" dirty="0">
                <a:latin typeface="Times New Roman" pitchFamily="18" charset="0"/>
              </a:rPr>
              <a:t>应用小型计算器计算判断矩阵最大特征根及其对应的特征向量。</a:t>
            </a:r>
            <a:endParaRPr lang="zh-CN" altLang="en-US" dirty="0"/>
          </a:p>
          <a:p>
            <a:pPr algn="just" eaLnBrk="1" hangingPunct="1"/>
            <a:r>
              <a:rPr lang="zh-CN" altLang="en-US" dirty="0">
                <a:latin typeface="Times New Roman" pitchFamily="18" charset="0"/>
              </a:rPr>
              <a:t>其计算步骤为：</a:t>
            </a:r>
            <a:endParaRPr lang="zh-CN" altLang="en-US" dirty="0"/>
          </a:p>
          <a:p>
            <a:pPr algn="just" eaLnBrk="1" hangingPunct="1"/>
            <a:r>
              <a:rPr lang="en-US" altLang="zh-CN" dirty="0"/>
              <a:t>1)</a:t>
            </a:r>
            <a:r>
              <a:rPr lang="en-US" altLang="zh-CN" dirty="0">
                <a:latin typeface="Times New Roman" pitchFamily="18" charset="0"/>
                <a:cs typeface="Times New Roman" pitchFamily="18" charset="0"/>
              </a:rPr>
              <a:t>  </a:t>
            </a:r>
            <a:r>
              <a:rPr lang="zh-CN" altLang="en-US" dirty="0">
                <a:latin typeface="Times New Roman" pitchFamily="18" charset="0"/>
              </a:rPr>
              <a:t>计算判断矩阵每一行元素的乘积      。</a:t>
            </a:r>
            <a:endParaRPr lang="zh-CN" altLang="en-US" dirty="0"/>
          </a:p>
          <a:p>
            <a:pPr algn="just" eaLnBrk="1" hangingPunct="1"/>
            <a:r>
              <a:rPr lang="zh-CN" altLang="en-US" dirty="0">
                <a:latin typeface="Times New Roman" pitchFamily="18" charset="0"/>
              </a:rPr>
              <a:t>，</a:t>
            </a:r>
            <a:r>
              <a:rPr lang="zh-CN" altLang="en-US" dirty="0"/>
              <a:t>                                        </a:t>
            </a:r>
            <a:r>
              <a:rPr lang="en-US" altLang="zh-CN" dirty="0">
                <a:solidFill>
                  <a:srgbClr val="3366FF"/>
                </a:solidFill>
              </a:rPr>
              <a:t>(2.4.16)</a:t>
            </a:r>
            <a:endParaRPr lang="en-US" altLang="zh-CN" dirty="0"/>
          </a:p>
          <a:p>
            <a:pPr eaLnBrk="1" hangingPunct="1"/>
            <a:r>
              <a:rPr lang="en-US" altLang="zh-CN" dirty="0">
                <a:latin typeface="宋体" pitchFamily="2" charset="-122"/>
              </a:rPr>
              <a:t>2)  </a:t>
            </a:r>
            <a:r>
              <a:rPr lang="zh-CN" altLang="en-US" dirty="0">
                <a:latin typeface="宋体" pitchFamily="2" charset="-122"/>
              </a:rPr>
              <a:t>计算     的</a:t>
            </a:r>
            <a:r>
              <a:rPr lang="en-US" altLang="zh-CN" dirty="0">
                <a:latin typeface="宋体" pitchFamily="2" charset="-122"/>
              </a:rPr>
              <a:t>n</a:t>
            </a:r>
            <a:r>
              <a:rPr lang="zh-CN" altLang="en-US" dirty="0">
                <a:latin typeface="宋体" pitchFamily="2" charset="-122"/>
              </a:rPr>
              <a:t>次方根    ，</a:t>
            </a:r>
            <a:r>
              <a:rPr lang="zh-CN" altLang="en-US" dirty="0"/>
              <a:t> </a:t>
            </a:r>
          </a:p>
        </p:txBody>
      </p:sp>
      <p:graphicFrame>
        <p:nvGraphicFramePr>
          <p:cNvPr id="20485" name="Object 10"/>
          <p:cNvGraphicFramePr>
            <a:graphicFrameLocks noChangeAspect="1"/>
          </p:cNvGraphicFramePr>
          <p:nvPr/>
        </p:nvGraphicFramePr>
        <p:xfrm>
          <a:off x="8027988" y="3644900"/>
          <a:ext cx="469900" cy="563563"/>
        </p:xfrm>
        <a:graphic>
          <a:graphicData uri="http://schemas.openxmlformats.org/presentationml/2006/ole">
            <mc:AlternateContent xmlns:mc="http://schemas.openxmlformats.org/markup-compatibility/2006">
              <mc:Choice xmlns:v="urn:schemas-microsoft-com:vml" Requires="v">
                <p:oleObj spid="_x0000_s36094" r:id="rId3" imgW="190500" imgH="228600" progId="Equation.3">
                  <p:embed/>
                </p:oleObj>
              </mc:Choice>
              <mc:Fallback>
                <p:oleObj r:id="rId3" imgW="19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3644900"/>
                        <a:ext cx="4699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9"/>
          <p:cNvGraphicFramePr>
            <a:graphicFrameLocks noChangeAspect="1"/>
          </p:cNvGraphicFramePr>
          <p:nvPr/>
        </p:nvGraphicFramePr>
        <p:xfrm>
          <a:off x="2484438" y="4084638"/>
          <a:ext cx="1676400" cy="1073150"/>
        </p:xfrm>
        <a:graphic>
          <a:graphicData uri="http://schemas.openxmlformats.org/presentationml/2006/ole">
            <mc:AlternateContent xmlns:mc="http://schemas.openxmlformats.org/markup-compatibility/2006">
              <mc:Choice xmlns:v="urn:schemas-microsoft-com:vml" Requires="v">
                <p:oleObj spid="_x0000_s36095" r:id="rId5" imgW="711200" imgH="457200" progId="Equation.3">
                  <p:embed/>
                </p:oleObj>
              </mc:Choice>
              <mc:Fallback>
                <p:oleObj r:id="rId5" imgW="711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084638"/>
                        <a:ext cx="1676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8"/>
          <p:cNvGraphicFramePr>
            <a:graphicFrameLocks noChangeAspect="1"/>
          </p:cNvGraphicFramePr>
          <p:nvPr/>
        </p:nvGraphicFramePr>
        <p:xfrm>
          <a:off x="4427538" y="4292600"/>
          <a:ext cx="2362200" cy="476250"/>
        </p:xfrm>
        <a:graphic>
          <a:graphicData uri="http://schemas.openxmlformats.org/presentationml/2006/ole">
            <mc:AlternateContent xmlns:mc="http://schemas.openxmlformats.org/markup-compatibility/2006">
              <mc:Choice xmlns:v="urn:schemas-microsoft-com:vml" Requires="v">
                <p:oleObj spid="_x0000_s36096" r:id="rId7" imgW="990170" imgH="203112" progId="Equation.3">
                  <p:embed/>
                </p:oleObj>
              </mc:Choice>
              <mc:Fallback>
                <p:oleObj r:id="rId7" imgW="990170"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4292600"/>
                        <a:ext cx="236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7"/>
          <p:cNvGraphicFramePr>
            <a:graphicFrameLocks noChangeAspect="1"/>
          </p:cNvGraphicFramePr>
          <p:nvPr/>
        </p:nvGraphicFramePr>
        <p:xfrm>
          <a:off x="3419475" y="4797425"/>
          <a:ext cx="609600" cy="731838"/>
        </p:xfrm>
        <a:graphic>
          <a:graphicData uri="http://schemas.openxmlformats.org/presentationml/2006/ole">
            <mc:AlternateContent xmlns:mc="http://schemas.openxmlformats.org/markup-compatibility/2006">
              <mc:Choice xmlns:v="urn:schemas-microsoft-com:vml" Requires="v">
                <p:oleObj spid="_x0000_s36097" r:id="rId9" imgW="190500" imgH="228600" progId="Equation.3">
                  <p:embed/>
                </p:oleObj>
              </mc:Choice>
              <mc:Fallback>
                <p:oleObj r:id="rId9" imgW="19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797425"/>
                        <a:ext cx="609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5"/>
          <p:cNvGraphicFramePr>
            <a:graphicFrameLocks noChangeAspect="1"/>
          </p:cNvGraphicFramePr>
          <p:nvPr/>
        </p:nvGraphicFramePr>
        <p:xfrm>
          <a:off x="6156325" y="4868863"/>
          <a:ext cx="603250" cy="762000"/>
        </p:xfrm>
        <a:graphic>
          <a:graphicData uri="http://schemas.openxmlformats.org/presentationml/2006/ole">
            <mc:AlternateContent xmlns:mc="http://schemas.openxmlformats.org/markup-compatibility/2006">
              <mc:Choice xmlns:v="urn:schemas-microsoft-com:vml" Requires="v">
                <p:oleObj spid="_x0000_s36098" name="Equation" r:id="rId10" imgW="177646" imgH="228402" progId="Equation.3">
                  <p:embed/>
                </p:oleObj>
              </mc:Choice>
              <mc:Fallback>
                <p:oleObj name="Equation" r:id="rId10" imgW="177646" imgH="2284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325" y="4868863"/>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0" name="Object 4"/>
          <p:cNvGraphicFramePr>
            <a:graphicFrameLocks noChangeAspect="1"/>
          </p:cNvGraphicFramePr>
          <p:nvPr/>
        </p:nvGraphicFramePr>
        <p:xfrm>
          <a:off x="2667000" y="5416550"/>
          <a:ext cx="1905000" cy="820738"/>
        </p:xfrm>
        <a:graphic>
          <a:graphicData uri="http://schemas.openxmlformats.org/presentationml/2006/ole">
            <mc:AlternateContent xmlns:mc="http://schemas.openxmlformats.org/markup-compatibility/2006">
              <mc:Choice xmlns:v="urn:schemas-microsoft-com:vml" Requires="v">
                <p:oleObj spid="_x0000_s36099" r:id="rId12" imgW="622030" imgH="266584" progId="Equation.3">
                  <p:embed/>
                </p:oleObj>
              </mc:Choice>
              <mc:Fallback>
                <p:oleObj r:id="rId12" imgW="622030" imgH="26658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5416550"/>
                        <a:ext cx="19050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527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09507EA-229B-4EAF-895F-63E8827D213B}" type="slidenum">
              <a:rPr kumimoji="0" lang="en-US" altLang="zh-CN" sz="1400" smtClean="0"/>
              <a:pPr eaLnBrk="1" hangingPunct="1">
                <a:spcBef>
                  <a:spcPct val="0"/>
                </a:spcBef>
                <a:buClrTx/>
                <a:buSzTx/>
                <a:buFontTx/>
                <a:buNone/>
              </a:pPr>
              <a:t>78</a:t>
            </a:fld>
            <a:endParaRPr kumimoji="0"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Rectangle 3"/>
          <p:cNvSpPr>
            <a:spLocks noGrp="1" noChangeArrowheads="1"/>
          </p:cNvSpPr>
          <p:nvPr>
            <p:ph type="body" idx="1"/>
          </p:nvPr>
        </p:nvSpPr>
        <p:spPr/>
        <p:txBody>
          <a:bodyPr/>
          <a:lstStyle/>
          <a:p>
            <a:pPr algn="just" eaLnBrk="1" hangingPunct="1"/>
            <a:r>
              <a:rPr lang="en-US" altLang="zh-CN" dirty="0"/>
              <a:t>3)</a:t>
            </a:r>
            <a:r>
              <a:rPr lang="en-US" altLang="zh-CN" dirty="0">
                <a:latin typeface="Times New Roman" pitchFamily="18" charset="0"/>
                <a:cs typeface="Times New Roman" pitchFamily="18" charset="0"/>
              </a:rPr>
              <a:t>        </a:t>
            </a:r>
            <a:r>
              <a:rPr lang="zh-CN" altLang="en-US" dirty="0">
                <a:latin typeface="Times New Roman" pitchFamily="18" charset="0"/>
              </a:rPr>
              <a:t>对向量                                    归一化，即</a:t>
            </a:r>
            <a:r>
              <a:rPr lang="zh-CN" altLang="en-US" dirty="0"/>
              <a:t>                                             </a:t>
            </a:r>
          </a:p>
          <a:p>
            <a:pPr algn="just" eaLnBrk="1" hangingPunct="1"/>
            <a:endParaRPr lang="zh-CN" altLang="en-US" dirty="0">
              <a:latin typeface="Times New Roman" pitchFamily="18" charset="0"/>
            </a:endParaRPr>
          </a:p>
          <a:p>
            <a:pPr algn="just" eaLnBrk="1" hangingPunct="1"/>
            <a:endParaRPr lang="zh-CN" altLang="en-US" dirty="0">
              <a:latin typeface="Times New Roman" pitchFamily="18" charset="0"/>
            </a:endParaRPr>
          </a:p>
          <a:p>
            <a:pPr algn="just" eaLnBrk="1" hangingPunct="1"/>
            <a:endParaRPr lang="zh-CN" altLang="en-US" dirty="0">
              <a:latin typeface="Times New Roman" pitchFamily="18" charset="0"/>
            </a:endParaRPr>
          </a:p>
          <a:p>
            <a:pPr algn="just" eaLnBrk="1" hangingPunct="1"/>
            <a:r>
              <a:rPr lang="zh-CN" altLang="en-US" dirty="0">
                <a:latin typeface="Times New Roman" pitchFamily="18" charset="0"/>
              </a:rPr>
              <a:t>则                                                 为所求的特征向量。</a:t>
            </a:r>
            <a:endParaRPr lang="zh-CN" altLang="en-US" dirty="0"/>
          </a:p>
        </p:txBody>
      </p:sp>
      <p:graphicFrame>
        <p:nvGraphicFramePr>
          <p:cNvPr id="21509" name="Object 6"/>
          <p:cNvGraphicFramePr>
            <a:graphicFrameLocks noChangeAspect="1"/>
          </p:cNvGraphicFramePr>
          <p:nvPr/>
        </p:nvGraphicFramePr>
        <p:xfrm>
          <a:off x="4267200" y="1981200"/>
          <a:ext cx="3352800" cy="630238"/>
        </p:xfrm>
        <a:graphic>
          <a:graphicData uri="http://schemas.openxmlformats.org/presentationml/2006/ole">
            <mc:AlternateContent xmlns:mc="http://schemas.openxmlformats.org/markup-compatibility/2006">
              <mc:Choice xmlns:v="urn:schemas-microsoft-com:vml" Requires="v">
                <p:oleObj spid="_x0000_s36986" r:id="rId3" imgW="1269449" imgH="241195" progId="Equation.3">
                  <p:embed/>
                </p:oleObj>
              </mc:Choice>
              <mc:Fallback>
                <p:oleObj r:id="rId3" imgW="126944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981200"/>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5"/>
          <p:cNvGraphicFramePr>
            <a:graphicFrameLocks noChangeAspect="1"/>
          </p:cNvGraphicFramePr>
          <p:nvPr/>
        </p:nvGraphicFramePr>
        <p:xfrm>
          <a:off x="2667000" y="3048000"/>
          <a:ext cx="1981200" cy="1820863"/>
        </p:xfrm>
        <a:graphic>
          <a:graphicData uri="http://schemas.openxmlformats.org/presentationml/2006/ole">
            <mc:AlternateContent xmlns:mc="http://schemas.openxmlformats.org/markup-compatibility/2006">
              <mc:Choice xmlns:v="urn:schemas-microsoft-com:vml" Requires="v">
                <p:oleObj spid="_x0000_s36987" r:id="rId5" imgW="736600" imgH="647700" progId="Equation.3">
                  <p:embed/>
                </p:oleObj>
              </mc:Choice>
              <mc:Fallback>
                <p:oleObj r:id="rId5" imgW="736600" imgH="647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048000"/>
                        <a:ext cx="19812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4"/>
          <p:cNvGraphicFramePr>
            <a:graphicFrameLocks noChangeAspect="1"/>
          </p:cNvGraphicFramePr>
          <p:nvPr/>
        </p:nvGraphicFramePr>
        <p:xfrm>
          <a:off x="2209800" y="4648200"/>
          <a:ext cx="4876800" cy="915988"/>
        </p:xfrm>
        <a:graphic>
          <a:graphicData uri="http://schemas.openxmlformats.org/presentationml/2006/ole">
            <mc:AlternateContent xmlns:mc="http://schemas.openxmlformats.org/markup-compatibility/2006">
              <mc:Choice xmlns:v="urn:schemas-microsoft-com:vml" Requires="v">
                <p:oleObj spid="_x0000_s36988" r:id="rId7" imgW="1269449" imgH="241195" progId="Equation.3">
                  <p:embed/>
                </p:oleObj>
              </mc:Choice>
              <mc:Fallback>
                <p:oleObj r:id="rId7" imgW="1269449"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648200"/>
                        <a:ext cx="4876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8327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8BB647A5-2052-461E-AB6E-DC9353172D80}" type="slidenum">
              <a:rPr kumimoji="0" lang="en-US" altLang="zh-CN" sz="1400" smtClean="0"/>
              <a:pPr eaLnBrk="1" hangingPunct="1">
                <a:spcBef>
                  <a:spcPct val="0"/>
                </a:spcBef>
                <a:buClrTx/>
                <a:buSzTx/>
                <a:buFontTx/>
                <a:buNone/>
              </a:pPr>
              <a:t>79</a:t>
            </a:fld>
            <a:endParaRPr kumimoji="0" lang="en-US" altLang="zh-CN" sz="1400"/>
          </a:p>
        </p:txBody>
      </p:sp>
      <p:sp>
        <p:nvSpPr>
          <p:cNvPr id="22531" name="Rectangle 2"/>
          <p:cNvSpPr>
            <a:spLocks noGrp="1" noChangeArrowheads="1"/>
          </p:cNvSpPr>
          <p:nvPr>
            <p:ph type="title"/>
          </p:nvPr>
        </p:nvSpPr>
        <p:spPr/>
        <p:txBody>
          <a:bodyPr/>
          <a:lstStyle/>
          <a:p>
            <a:pPr eaLnBrk="1" hangingPunct="1"/>
            <a:endParaRPr lang="zh-CN" altLang="zh-CN"/>
          </a:p>
        </p:txBody>
      </p:sp>
      <p:sp>
        <p:nvSpPr>
          <p:cNvPr id="22532" name="Rectangle 3"/>
          <p:cNvSpPr>
            <a:spLocks noGrp="1" noChangeArrowheads="1"/>
          </p:cNvSpPr>
          <p:nvPr>
            <p:ph type="body" idx="1"/>
          </p:nvPr>
        </p:nvSpPr>
        <p:spPr/>
        <p:txBody>
          <a:bodyPr/>
          <a:lstStyle/>
          <a:p>
            <a:pPr algn="just" eaLnBrk="1" hangingPunct="1"/>
            <a:r>
              <a:rPr lang="en-US" altLang="zh-CN" dirty="0">
                <a:latin typeface="Times New Roman" pitchFamily="18" charset="0"/>
              </a:rPr>
              <a:t>4)  </a:t>
            </a:r>
            <a:r>
              <a:rPr lang="zh-CN" altLang="en-US" dirty="0">
                <a:latin typeface="Times New Roman" pitchFamily="18" charset="0"/>
              </a:rPr>
              <a:t>计算判断矩阵的最大特征根</a:t>
            </a:r>
            <a:endParaRPr lang="zh-CN" altLang="en-US" dirty="0"/>
          </a:p>
          <a:p>
            <a:pPr algn="just" eaLnBrk="1" hangingPunct="1"/>
            <a:endParaRPr lang="zh-CN" altLang="en-US" dirty="0"/>
          </a:p>
          <a:p>
            <a:pPr algn="just" eaLnBrk="1" hangingPunct="1"/>
            <a:endParaRPr lang="zh-CN" altLang="en-US" dirty="0"/>
          </a:p>
          <a:p>
            <a:pPr marL="0" indent="0" algn="just" eaLnBrk="1" hangingPunct="1">
              <a:buNone/>
            </a:pPr>
            <a:r>
              <a:rPr lang="zh-CN" altLang="en-US" dirty="0"/>
              <a:t>                                        </a:t>
            </a:r>
          </a:p>
          <a:p>
            <a:pPr algn="just" eaLnBrk="1" hangingPunct="1"/>
            <a:r>
              <a:rPr lang="zh-CN" altLang="en-US" dirty="0">
                <a:latin typeface="Times New Roman" pitchFamily="18" charset="0"/>
              </a:rPr>
              <a:t>上式中，                 表示         的第     </a:t>
            </a:r>
          </a:p>
          <a:p>
            <a:pPr algn="just" eaLnBrk="1" hangingPunct="1">
              <a:buFont typeface="Wingdings" pitchFamily="2" charset="2"/>
              <a:buNone/>
            </a:pPr>
            <a:r>
              <a:rPr lang="zh-CN" altLang="en-US" dirty="0">
                <a:latin typeface="Times New Roman" pitchFamily="18" charset="0"/>
              </a:rPr>
              <a:t>          个元素。</a:t>
            </a:r>
            <a:endParaRPr lang="zh-CN" altLang="en-US" dirty="0"/>
          </a:p>
          <a:p>
            <a:pPr eaLnBrk="1" hangingPunct="1"/>
            <a:endParaRPr lang="en-US" altLang="zh-CN" dirty="0"/>
          </a:p>
        </p:txBody>
      </p:sp>
      <p:graphicFrame>
        <p:nvGraphicFramePr>
          <p:cNvPr id="22533" name="Object 8"/>
          <p:cNvGraphicFramePr>
            <a:graphicFrameLocks noChangeAspect="1"/>
          </p:cNvGraphicFramePr>
          <p:nvPr/>
        </p:nvGraphicFramePr>
        <p:xfrm>
          <a:off x="7086600" y="1905000"/>
          <a:ext cx="990600" cy="766763"/>
        </p:xfrm>
        <a:graphic>
          <a:graphicData uri="http://schemas.openxmlformats.org/presentationml/2006/ole">
            <mc:AlternateContent xmlns:mc="http://schemas.openxmlformats.org/markup-compatibility/2006">
              <mc:Choice xmlns:v="urn:schemas-microsoft-com:vml" Requires="v">
                <p:oleObj spid="_x0000_s38095" r:id="rId3" imgW="291973" imgH="228501" progId="Equation.3">
                  <p:embed/>
                </p:oleObj>
              </mc:Choice>
              <mc:Fallback>
                <p:oleObj r:id="rId3" imgW="291973"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905000"/>
                        <a:ext cx="990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7"/>
          <p:cNvGraphicFramePr>
            <a:graphicFrameLocks noChangeAspect="1"/>
          </p:cNvGraphicFramePr>
          <p:nvPr/>
        </p:nvGraphicFramePr>
        <p:xfrm>
          <a:off x="2667000" y="2667000"/>
          <a:ext cx="2743200" cy="1184275"/>
        </p:xfrm>
        <a:graphic>
          <a:graphicData uri="http://schemas.openxmlformats.org/presentationml/2006/ole">
            <mc:AlternateContent xmlns:mc="http://schemas.openxmlformats.org/markup-compatibility/2006">
              <mc:Choice xmlns:v="urn:schemas-microsoft-com:vml" Requires="v">
                <p:oleObj spid="_x0000_s38096" r:id="rId5" imgW="1040948" imgH="444307" progId="Equation.3">
                  <p:embed/>
                </p:oleObj>
              </mc:Choice>
              <mc:Fallback>
                <p:oleObj r:id="rId5" imgW="1040948"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667000"/>
                        <a:ext cx="2743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Object 6"/>
          <p:cNvGraphicFramePr>
            <a:graphicFrameLocks noChangeAspect="1"/>
          </p:cNvGraphicFramePr>
          <p:nvPr>
            <p:extLst>
              <p:ext uri="{D42A27DB-BD31-4B8C-83A1-F6EECF244321}">
                <p14:modId xmlns:p14="http://schemas.microsoft.com/office/powerpoint/2010/main" val="78837101"/>
              </p:ext>
            </p:extLst>
          </p:nvPr>
        </p:nvGraphicFramePr>
        <p:xfrm>
          <a:off x="3536032" y="4332138"/>
          <a:ext cx="1219200" cy="681038"/>
        </p:xfrm>
        <a:graphic>
          <a:graphicData uri="http://schemas.openxmlformats.org/presentationml/2006/ole">
            <mc:AlternateContent xmlns:mc="http://schemas.openxmlformats.org/markup-compatibility/2006">
              <mc:Choice xmlns:v="urn:schemas-microsoft-com:vml" Requires="v">
                <p:oleObj spid="_x0000_s38097" r:id="rId7" imgW="406224" imgH="228501" progId="Equation.3">
                  <p:embed/>
                </p:oleObj>
              </mc:Choice>
              <mc:Fallback>
                <p:oleObj r:id="rId7" imgW="406224"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6032" y="4332138"/>
                        <a:ext cx="12192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5"/>
          <p:cNvGraphicFramePr>
            <a:graphicFrameLocks noChangeAspect="1"/>
          </p:cNvGraphicFramePr>
          <p:nvPr>
            <p:extLst>
              <p:ext uri="{D42A27DB-BD31-4B8C-83A1-F6EECF244321}">
                <p14:modId xmlns:p14="http://schemas.microsoft.com/office/powerpoint/2010/main" val="2415836470"/>
              </p:ext>
            </p:extLst>
          </p:nvPr>
        </p:nvGraphicFramePr>
        <p:xfrm>
          <a:off x="5745832" y="4343400"/>
          <a:ext cx="914400" cy="620713"/>
        </p:xfrm>
        <a:graphic>
          <a:graphicData uri="http://schemas.openxmlformats.org/presentationml/2006/ole">
            <mc:AlternateContent xmlns:mc="http://schemas.openxmlformats.org/markup-compatibility/2006">
              <mc:Choice xmlns:v="urn:schemas-microsoft-com:vml" Requires="v">
                <p:oleObj spid="_x0000_s38098" r:id="rId9" imgW="266353" imgH="177569" progId="Equation.3">
                  <p:embed/>
                </p:oleObj>
              </mc:Choice>
              <mc:Fallback>
                <p:oleObj r:id="rId9" imgW="266353"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832" y="4343400"/>
                        <a:ext cx="914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4"/>
          <p:cNvGraphicFramePr>
            <a:graphicFrameLocks noChangeAspect="1"/>
          </p:cNvGraphicFramePr>
          <p:nvPr>
            <p:extLst>
              <p:ext uri="{D42A27DB-BD31-4B8C-83A1-F6EECF244321}">
                <p14:modId xmlns:p14="http://schemas.microsoft.com/office/powerpoint/2010/main" val="2815945834"/>
              </p:ext>
            </p:extLst>
          </p:nvPr>
        </p:nvGraphicFramePr>
        <p:xfrm>
          <a:off x="1835696" y="4979640"/>
          <a:ext cx="555625" cy="609600"/>
        </p:xfrm>
        <a:graphic>
          <a:graphicData uri="http://schemas.openxmlformats.org/presentationml/2006/ole">
            <mc:AlternateContent xmlns:mc="http://schemas.openxmlformats.org/markup-compatibility/2006">
              <mc:Choice xmlns:v="urn:schemas-microsoft-com:vml" Requires="v">
                <p:oleObj spid="_x0000_s38099" r:id="rId11" imgW="88707" imgH="164742" progId="Equation.3">
                  <p:embed/>
                </p:oleObj>
              </mc:Choice>
              <mc:Fallback>
                <p:oleObj r:id="rId11" imgW="88707" imgH="1647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4979640"/>
                        <a:ext cx="555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544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建模原则</a:t>
            </a:r>
            <a:r>
              <a:rPr lang="en-US" altLang="zh-CN" dirty="0"/>
              <a:t>-</a:t>
            </a:r>
            <a:r>
              <a:rPr lang="zh-CN" altLang="en-US" dirty="0"/>
              <a:t>四大原则</a:t>
            </a:r>
          </a:p>
        </p:txBody>
      </p:sp>
      <p:sp>
        <p:nvSpPr>
          <p:cNvPr id="3" name="内容占位符 2"/>
          <p:cNvSpPr>
            <a:spLocks noGrp="1"/>
          </p:cNvSpPr>
          <p:nvPr>
            <p:ph idx="1"/>
          </p:nvPr>
        </p:nvSpPr>
        <p:spPr>
          <a:xfrm>
            <a:off x="683568" y="2017713"/>
            <a:ext cx="8271520" cy="4114800"/>
          </a:xfrm>
        </p:spPr>
        <p:txBody>
          <a:bodyPr/>
          <a:lstStyle/>
          <a:p>
            <a:r>
              <a:rPr lang="zh-CN" altLang="zh-CN" sz="2400" dirty="0"/>
              <a:t>系统建模应当遵循</a:t>
            </a:r>
            <a:r>
              <a:rPr lang="zh-CN" altLang="zh-CN" sz="2400" b="1" dirty="0">
                <a:solidFill>
                  <a:srgbClr val="FF0000"/>
                </a:solidFill>
              </a:rPr>
              <a:t>可分离原则</a:t>
            </a:r>
            <a:r>
              <a:rPr lang="zh-CN" altLang="zh-CN" sz="2400" dirty="0"/>
              <a:t>。</a:t>
            </a:r>
            <a:endParaRPr lang="en-US" altLang="zh-CN" sz="2400" dirty="0"/>
          </a:p>
          <a:p>
            <a:pPr marL="0" indent="0">
              <a:buNone/>
            </a:pPr>
            <a:r>
              <a:rPr lang="zh-CN" altLang="zh-CN" sz="2400" dirty="0"/>
              <a:t>系统中的实体在不同程度上都是相互关联的，但是在系统分析中，绝大部分的联系是可以忽略的，系统的分离依赖于对系统的充分认识、对系统环境的界定、系统因素的提炼、和约束条件与外部条件的设定。</a:t>
            </a:r>
          </a:p>
          <a:p>
            <a:r>
              <a:rPr lang="zh-CN" altLang="zh-CN" sz="2400" dirty="0"/>
              <a:t>其次，系统建模应当遵循</a:t>
            </a:r>
            <a:r>
              <a:rPr lang="zh-CN" altLang="zh-CN" sz="2400" b="1" dirty="0">
                <a:solidFill>
                  <a:srgbClr val="FF0000"/>
                </a:solidFill>
              </a:rPr>
              <a:t>假设的合理性原则</a:t>
            </a:r>
            <a:r>
              <a:rPr lang="zh-CN" altLang="zh-CN" sz="2400" dirty="0"/>
              <a:t>。</a:t>
            </a:r>
            <a:endParaRPr lang="en-US" altLang="zh-CN" sz="2400" dirty="0"/>
          </a:p>
          <a:p>
            <a:pPr marL="0" indent="0">
              <a:buNone/>
            </a:pPr>
            <a:r>
              <a:rPr lang="zh-CN" altLang="zh-CN" sz="2400" dirty="0"/>
              <a:t>在实际问题中，数学建模的过程是对系统进行抽象，并且提出一些合理的假设。假设的合理性直接关系到系统模型的真实性，无论是物理系统、经济系统、还是其它自然科学系统，它们的模型都在一定的假设下建立的。</a:t>
            </a:r>
          </a:p>
          <a:p>
            <a:endParaRPr lang="zh-CN" altLang="en-US" sz="2400"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8</a:t>
            </a:fld>
            <a:endParaRPr lang="en-US" altLang="zh-CN"/>
          </a:p>
        </p:txBody>
      </p:sp>
    </p:spTree>
    <p:extLst>
      <p:ext uri="{BB962C8B-B14F-4D97-AF65-F5344CB8AC3E}">
        <p14:creationId xmlns:p14="http://schemas.microsoft.com/office/powerpoint/2010/main" val="260537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0A56B15-3997-47EA-A598-96E6E047D649}" type="slidenum">
              <a:rPr kumimoji="0" lang="en-US" altLang="zh-CN" sz="1400" smtClean="0"/>
              <a:pPr eaLnBrk="1" hangingPunct="1">
                <a:spcBef>
                  <a:spcPct val="0"/>
                </a:spcBef>
                <a:buClrTx/>
                <a:buSzTx/>
                <a:buFontTx/>
                <a:buNone/>
              </a:pPr>
              <a:t>80</a:t>
            </a:fld>
            <a:endParaRPr kumimoji="0" lang="en-US" altLang="zh-CN" sz="1400"/>
          </a:p>
        </p:txBody>
      </p:sp>
      <p:sp>
        <p:nvSpPr>
          <p:cNvPr id="23555" name="Rectangle 2"/>
          <p:cNvSpPr>
            <a:spLocks noGrp="1" noChangeArrowheads="1"/>
          </p:cNvSpPr>
          <p:nvPr>
            <p:ph type="title"/>
          </p:nvPr>
        </p:nvSpPr>
        <p:spPr/>
        <p:txBody>
          <a:bodyPr/>
          <a:lstStyle/>
          <a:p>
            <a:pPr eaLnBrk="1" hangingPunct="1"/>
            <a:r>
              <a:rPr lang="zh-CN" altLang="en-US"/>
              <a:t>层次分析法的实例</a:t>
            </a:r>
          </a:p>
        </p:txBody>
      </p:sp>
      <p:sp>
        <p:nvSpPr>
          <p:cNvPr id="23556" name="Rectangle 3"/>
          <p:cNvSpPr>
            <a:spLocks noGrp="1" noChangeArrowheads="1"/>
          </p:cNvSpPr>
          <p:nvPr>
            <p:ph type="body" idx="1"/>
          </p:nvPr>
        </p:nvSpPr>
        <p:spPr>
          <a:xfrm>
            <a:off x="899592" y="1916832"/>
            <a:ext cx="7772400" cy="4114800"/>
          </a:xfrm>
        </p:spPr>
        <p:txBody>
          <a:bodyPr/>
          <a:lstStyle/>
          <a:p>
            <a:pPr algn="just" eaLnBrk="1" hangingPunct="1">
              <a:lnSpc>
                <a:spcPct val="150000"/>
              </a:lnSpc>
            </a:pPr>
            <a:r>
              <a:rPr lang="en-US" altLang="zh-CN" dirty="0"/>
              <a:t>1995</a:t>
            </a:r>
            <a:r>
              <a:rPr lang="zh-CN" altLang="en-US" dirty="0">
                <a:latin typeface="Times New Roman" pitchFamily="18" charset="0"/>
              </a:rPr>
              <a:t>年全国大学生数学模型竞赛的“天车与冶炼炉的作业调度”问题是一道从实际工业课题提炼、简化出来的数学问题，而且这种多车多炉的优化调度问题是每一个钢铁厂都普遍存在的生产问题。</a:t>
            </a:r>
            <a:endParaRPr lang="zh-CN" altLang="en-US" dirty="0"/>
          </a:p>
        </p:txBody>
      </p:sp>
    </p:spTree>
    <p:extLst>
      <p:ext uri="{BB962C8B-B14F-4D97-AF65-F5344CB8AC3E}">
        <p14:creationId xmlns:p14="http://schemas.microsoft.com/office/powerpoint/2010/main" val="3170739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0250F3EA-7769-4090-B652-316CBDFF95DB}" type="slidenum">
              <a:rPr kumimoji="0" lang="en-US" altLang="zh-CN" sz="1400" smtClean="0"/>
              <a:pPr eaLnBrk="1" hangingPunct="1">
                <a:spcBef>
                  <a:spcPct val="0"/>
                </a:spcBef>
                <a:buClrTx/>
                <a:buSzTx/>
                <a:buFontTx/>
                <a:buNone/>
              </a:pPr>
              <a:t>81</a:t>
            </a:fld>
            <a:endParaRPr kumimoji="0"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sp>
        <p:nvSpPr>
          <p:cNvPr id="24580" name="Rectangle 3"/>
          <p:cNvSpPr>
            <a:spLocks noGrp="1" noChangeArrowheads="1"/>
          </p:cNvSpPr>
          <p:nvPr>
            <p:ph type="body" idx="1"/>
          </p:nvPr>
        </p:nvSpPr>
        <p:spPr/>
        <p:txBody>
          <a:bodyPr/>
          <a:lstStyle/>
          <a:p>
            <a:pPr algn="just" eaLnBrk="1" hangingPunct="1">
              <a:lnSpc>
                <a:spcPct val="90000"/>
              </a:lnSpc>
            </a:pPr>
            <a:r>
              <a:rPr lang="zh-CN" altLang="en-US" dirty="0">
                <a:latin typeface="Times New Roman" pitchFamily="18" charset="0"/>
              </a:rPr>
              <a:t>下面利用层次分析法对使用</a:t>
            </a:r>
            <a:r>
              <a:rPr lang="en-US" altLang="zh-CN" dirty="0"/>
              <a:t>1</a:t>
            </a:r>
            <a:r>
              <a:rPr lang="zh-CN" altLang="en-US" dirty="0">
                <a:latin typeface="Times New Roman" pitchFamily="18" charset="0"/>
              </a:rPr>
              <a:t>～</a:t>
            </a:r>
            <a:r>
              <a:rPr lang="en-US" altLang="zh-CN" dirty="0"/>
              <a:t>5</a:t>
            </a:r>
            <a:r>
              <a:rPr lang="zh-CN" altLang="en-US" dirty="0">
                <a:latin typeface="Times New Roman" pitchFamily="18" charset="0"/>
              </a:rPr>
              <a:t>台天车选择最优方案。已知地面沿一直线依次安置着</a:t>
            </a:r>
            <a:r>
              <a:rPr lang="en-US" altLang="zh-CN" dirty="0"/>
              <a:t>7</a:t>
            </a:r>
            <a:r>
              <a:rPr lang="zh-CN" altLang="en-US" dirty="0">
                <a:latin typeface="Times New Roman" pitchFamily="18" charset="0"/>
              </a:rPr>
              <a:t>个工作点辅料供应处</a:t>
            </a:r>
            <a:r>
              <a:rPr lang="en-US" altLang="zh-CN" dirty="0"/>
              <a:t>p</a:t>
            </a:r>
            <a:r>
              <a:rPr lang="zh-CN" altLang="en-US" dirty="0">
                <a:latin typeface="Times New Roman" pitchFamily="18" charset="0"/>
              </a:rPr>
              <a:t>；</a:t>
            </a:r>
            <a:r>
              <a:rPr lang="en-US" altLang="zh-CN" dirty="0"/>
              <a:t>a</a:t>
            </a:r>
            <a:r>
              <a:rPr lang="zh-CN" altLang="en-US" dirty="0">
                <a:latin typeface="Times New Roman" pitchFamily="18" charset="0"/>
              </a:rPr>
              <a:t>组</a:t>
            </a:r>
            <a:r>
              <a:rPr lang="en-US" altLang="zh-CN" dirty="0"/>
              <a:t>3</a:t>
            </a:r>
            <a:r>
              <a:rPr lang="zh-CN" altLang="en-US" dirty="0">
                <a:latin typeface="Times New Roman" pitchFamily="18" charset="0"/>
              </a:rPr>
              <a:t>座转炉</a:t>
            </a:r>
            <a:r>
              <a:rPr lang="en-US" altLang="zh-CN" dirty="0"/>
              <a:t>(</a:t>
            </a:r>
            <a:r>
              <a:rPr lang="zh-CN" altLang="en-US" dirty="0">
                <a:latin typeface="Times New Roman" pitchFamily="18" charset="0"/>
              </a:rPr>
              <a:t>冶炼成品钢</a:t>
            </a:r>
            <a:r>
              <a:rPr lang="en-US" altLang="zh-CN" dirty="0"/>
              <a:t>)a1, a2, a3</a:t>
            </a:r>
            <a:r>
              <a:rPr lang="zh-CN" altLang="en-US" dirty="0">
                <a:latin typeface="Times New Roman" pitchFamily="18" charset="0"/>
              </a:rPr>
              <a:t>；</a:t>
            </a:r>
            <a:r>
              <a:rPr lang="en-US" altLang="zh-CN" dirty="0"/>
              <a:t>b</a:t>
            </a:r>
            <a:r>
              <a:rPr lang="zh-CN" altLang="en-US" dirty="0">
                <a:latin typeface="Times New Roman" pitchFamily="18" charset="0"/>
              </a:rPr>
              <a:t>组</a:t>
            </a:r>
            <a:r>
              <a:rPr lang="en-US" altLang="zh-CN" dirty="0"/>
              <a:t>2</a:t>
            </a:r>
            <a:r>
              <a:rPr lang="zh-CN" altLang="en-US" dirty="0">
                <a:latin typeface="Times New Roman" pitchFamily="18" charset="0"/>
              </a:rPr>
              <a:t>座冶炼炉</a:t>
            </a:r>
            <a:r>
              <a:rPr lang="en-US" altLang="zh-CN" dirty="0"/>
              <a:t>(</a:t>
            </a:r>
            <a:r>
              <a:rPr lang="zh-CN" altLang="en-US" dirty="0">
                <a:latin typeface="Times New Roman" pitchFamily="18" charset="0"/>
              </a:rPr>
              <a:t>冶炼半成品钢，简称半钢</a:t>
            </a:r>
            <a:r>
              <a:rPr lang="en-US" altLang="zh-CN" dirty="0"/>
              <a:t>)b1, b2</a:t>
            </a:r>
            <a:r>
              <a:rPr lang="zh-CN" altLang="en-US" dirty="0">
                <a:latin typeface="Times New Roman" pitchFamily="18" charset="0"/>
              </a:rPr>
              <a:t>；原料供应处</a:t>
            </a:r>
            <a:r>
              <a:rPr lang="en-US" altLang="zh-CN" dirty="0"/>
              <a:t>q</a:t>
            </a:r>
            <a:r>
              <a:rPr lang="zh-CN" altLang="en-US" dirty="0">
                <a:latin typeface="Times New Roman" pitchFamily="18" charset="0"/>
              </a:rPr>
              <a:t>，这些设备的上方贯通着一条运送物料的天车轨道，上面布置着若干天车，天车与冶炼炉作业调度的要求为：</a:t>
            </a:r>
            <a:endParaRPr lang="zh-CN" altLang="en-US" dirty="0"/>
          </a:p>
        </p:txBody>
      </p:sp>
    </p:spTree>
    <p:extLst>
      <p:ext uri="{BB962C8B-B14F-4D97-AF65-F5344CB8AC3E}">
        <p14:creationId xmlns:p14="http://schemas.microsoft.com/office/powerpoint/2010/main" val="29469244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29B3D418-05DE-4288-9E30-08CD6979E7A8}" type="slidenum">
              <a:rPr kumimoji="0" lang="en-US" altLang="zh-CN" sz="1400" smtClean="0"/>
              <a:pPr eaLnBrk="1" hangingPunct="1">
                <a:spcBef>
                  <a:spcPct val="0"/>
                </a:spcBef>
                <a:buClrTx/>
                <a:buSzTx/>
                <a:buFontTx/>
                <a:buNone/>
              </a:pPr>
              <a:t>82</a:t>
            </a:fld>
            <a:endParaRPr kumimoji="0" lang="en-US" altLang="zh-CN" sz="1400"/>
          </a:p>
        </p:txBody>
      </p:sp>
      <p:sp>
        <p:nvSpPr>
          <p:cNvPr id="25603" name="Rectangle 2"/>
          <p:cNvSpPr>
            <a:spLocks noGrp="1" noChangeArrowheads="1"/>
          </p:cNvSpPr>
          <p:nvPr>
            <p:ph type="title"/>
          </p:nvPr>
        </p:nvSpPr>
        <p:spPr/>
        <p:txBody>
          <a:bodyPr/>
          <a:lstStyle/>
          <a:p>
            <a:pPr eaLnBrk="1" hangingPunct="1"/>
            <a:endParaRPr lang="zh-CN" altLang="zh-CN"/>
          </a:p>
        </p:txBody>
      </p:sp>
      <p:sp>
        <p:nvSpPr>
          <p:cNvPr id="25604" name="Rectangle 3"/>
          <p:cNvSpPr>
            <a:spLocks noGrp="1" noChangeArrowheads="1"/>
          </p:cNvSpPr>
          <p:nvPr>
            <p:ph type="body" idx="1"/>
          </p:nvPr>
        </p:nvSpPr>
        <p:spPr/>
        <p:txBody>
          <a:bodyPr/>
          <a:lstStyle/>
          <a:p>
            <a:pPr algn="just" eaLnBrk="1" hangingPunct="1"/>
            <a:r>
              <a:rPr lang="en-US" altLang="zh-CN"/>
              <a:t>1)</a:t>
            </a:r>
            <a:r>
              <a:rPr lang="zh-CN" altLang="en-US">
                <a:latin typeface="Times New Roman" pitchFamily="18" charset="0"/>
              </a:rPr>
              <a:t>成品钢产量高；</a:t>
            </a:r>
            <a:endParaRPr lang="zh-CN" altLang="en-US"/>
          </a:p>
          <a:p>
            <a:pPr algn="just" eaLnBrk="1" hangingPunct="1"/>
            <a:r>
              <a:rPr lang="en-US" altLang="zh-CN"/>
              <a:t>2)</a:t>
            </a:r>
            <a:r>
              <a:rPr lang="zh-CN" altLang="en-US">
                <a:latin typeface="Times New Roman" pitchFamily="18" charset="0"/>
              </a:rPr>
              <a:t>各台天车的作业率</a:t>
            </a:r>
            <a:r>
              <a:rPr lang="en-US" altLang="zh-CN"/>
              <a:t>(</a:t>
            </a:r>
            <a:r>
              <a:rPr lang="zh-CN" altLang="en-US">
                <a:latin typeface="Times New Roman" pitchFamily="18" charset="0"/>
              </a:rPr>
              <a:t>天车作业时间所占比例</a:t>
            </a:r>
            <a:r>
              <a:rPr lang="en-US" altLang="zh-CN"/>
              <a:t>)</a:t>
            </a:r>
            <a:r>
              <a:rPr lang="zh-CN" altLang="en-US">
                <a:latin typeface="Times New Roman" pitchFamily="18" charset="0"/>
              </a:rPr>
              <a:t>尽量均衡</a:t>
            </a:r>
            <a:r>
              <a:rPr lang="en-US" altLang="zh-CN"/>
              <a:t>(</a:t>
            </a:r>
            <a:r>
              <a:rPr lang="zh-CN" altLang="en-US">
                <a:latin typeface="Times New Roman" pitchFamily="18" charset="0"/>
              </a:rPr>
              <a:t>考虑到设备及人员安全等因素，一般天车作业率不超过</a:t>
            </a:r>
            <a:r>
              <a:rPr lang="en-US" altLang="zh-CN"/>
              <a:t>70%)</a:t>
            </a:r>
            <a:r>
              <a:rPr lang="zh-CN" altLang="en-US">
                <a:latin typeface="Times New Roman" pitchFamily="18" charset="0"/>
              </a:rPr>
              <a:t>；</a:t>
            </a:r>
            <a:endParaRPr lang="zh-CN" altLang="en-US"/>
          </a:p>
          <a:p>
            <a:pPr algn="just" eaLnBrk="1" hangingPunct="1"/>
            <a:r>
              <a:rPr lang="en-US" altLang="zh-CN"/>
              <a:t>3)</a:t>
            </a:r>
            <a:r>
              <a:rPr lang="zh-CN" altLang="en-US">
                <a:latin typeface="Times New Roman" pitchFamily="18" charset="0"/>
              </a:rPr>
              <a:t>绝不允许出现天车相撞等事故；</a:t>
            </a:r>
            <a:endParaRPr lang="zh-CN" altLang="en-US"/>
          </a:p>
        </p:txBody>
      </p:sp>
    </p:spTree>
    <p:extLst>
      <p:ext uri="{BB962C8B-B14F-4D97-AF65-F5344CB8AC3E}">
        <p14:creationId xmlns:p14="http://schemas.microsoft.com/office/powerpoint/2010/main" val="222561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514C3B10-7B8C-4FC0-853F-3DFF2C5F1266}" type="slidenum">
              <a:rPr kumimoji="0" lang="en-US" altLang="zh-CN" sz="1400" smtClean="0"/>
              <a:pPr eaLnBrk="1" hangingPunct="1">
                <a:spcBef>
                  <a:spcPct val="0"/>
                </a:spcBef>
                <a:buClrTx/>
                <a:buSzTx/>
                <a:buFontTx/>
                <a:buNone/>
              </a:pPr>
              <a:t>83</a:t>
            </a:fld>
            <a:endParaRPr kumimoji="0"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3"/>
          <p:cNvSpPr>
            <a:spLocks noGrp="1" noChangeArrowheads="1"/>
          </p:cNvSpPr>
          <p:nvPr>
            <p:ph type="body" idx="1"/>
          </p:nvPr>
        </p:nvSpPr>
        <p:spPr/>
        <p:txBody>
          <a:bodyPr/>
          <a:lstStyle/>
          <a:p>
            <a:pPr algn="just" eaLnBrk="1" hangingPunct="1"/>
            <a:r>
              <a:rPr lang="en-US" altLang="zh-CN"/>
              <a:t>4)</a:t>
            </a:r>
            <a:r>
              <a:rPr lang="zh-CN" altLang="en-US">
                <a:latin typeface="Times New Roman" pitchFamily="18" charset="0"/>
              </a:rPr>
              <a:t>调度规则尽量简明，以利于现场人员使用。在不超过</a:t>
            </a:r>
            <a:r>
              <a:rPr lang="en-US" altLang="zh-CN"/>
              <a:t>5</a:t>
            </a:r>
            <a:r>
              <a:rPr lang="zh-CN" altLang="en-US">
                <a:latin typeface="Times New Roman" pitchFamily="18" charset="0"/>
              </a:rPr>
              <a:t>台天车的条件下进行方案择优。为使问题简化，从天车作业率不超过</a:t>
            </a:r>
            <a:r>
              <a:rPr lang="en-US" altLang="zh-CN"/>
              <a:t>70%</a:t>
            </a:r>
            <a:r>
              <a:rPr lang="zh-CN" altLang="en-US">
                <a:latin typeface="Times New Roman" pitchFamily="18" charset="0"/>
              </a:rPr>
              <a:t>的要求，根据所作假设，可以判断出至少有</a:t>
            </a:r>
            <a:r>
              <a:rPr lang="en-US" altLang="zh-CN"/>
              <a:t>3</a:t>
            </a:r>
            <a:r>
              <a:rPr lang="zh-CN" altLang="en-US">
                <a:latin typeface="Times New Roman" pitchFamily="18" charset="0"/>
              </a:rPr>
              <a:t>台天车才能完成基本工序。因此只需对采用</a:t>
            </a:r>
            <a:r>
              <a:rPr lang="en-US" altLang="zh-CN"/>
              <a:t>3</a:t>
            </a:r>
            <a:r>
              <a:rPr lang="zh-CN" altLang="en-US">
                <a:latin typeface="Times New Roman" pitchFamily="18" charset="0"/>
              </a:rPr>
              <a:t>台天车方案、</a:t>
            </a:r>
            <a:r>
              <a:rPr lang="en-US" altLang="zh-CN"/>
              <a:t>4</a:t>
            </a:r>
            <a:r>
              <a:rPr lang="zh-CN" altLang="en-US">
                <a:latin typeface="Times New Roman" pitchFamily="18" charset="0"/>
              </a:rPr>
              <a:t>台天车方案和</a:t>
            </a:r>
            <a:r>
              <a:rPr lang="en-US" altLang="zh-CN"/>
              <a:t>5</a:t>
            </a:r>
            <a:r>
              <a:rPr lang="zh-CN" altLang="en-US">
                <a:latin typeface="Times New Roman" pitchFamily="18" charset="0"/>
              </a:rPr>
              <a:t>台天车方案这</a:t>
            </a:r>
            <a:r>
              <a:rPr lang="en-US" altLang="zh-CN"/>
              <a:t>3</a:t>
            </a:r>
            <a:r>
              <a:rPr lang="zh-CN" altLang="en-US">
                <a:latin typeface="Times New Roman" pitchFamily="18" charset="0"/>
              </a:rPr>
              <a:t>种方案进行选优。</a:t>
            </a:r>
            <a:endParaRPr lang="zh-CN" altLang="en-US"/>
          </a:p>
        </p:txBody>
      </p:sp>
    </p:spTree>
    <p:extLst>
      <p:ext uri="{BB962C8B-B14F-4D97-AF65-F5344CB8AC3E}">
        <p14:creationId xmlns:p14="http://schemas.microsoft.com/office/powerpoint/2010/main" val="4095533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7BBB8ECE-5396-4DCA-8241-E1396A2DAB1B}" type="slidenum">
              <a:rPr kumimoji="0" lang="en-US" altLang="zh-CN" sz="1400" smtClean="0"/>
              <a:pPr eaLnBrk="1" hangingPunct="1">
                <a:spcBef>
                  <a:spcPct val="0"/>
                </a:spcBef>
                <a:buClrTx/>
                <a:buSzTx/>
                <a:buFontTx/>
                <a:buNone/>
              </a:pPr>
              <a:t>84</a:t>
            </a:fld>
            <a:endParaRPr kumimoji="0" lang="en-US" altLang="zh-CN" sz="1400"/>
          </a:p>
        </p:txBody>
      </p:sp>
      <p:sp>
        <p:nvSpPr>
          <p:cNvPr id="27651" name="Rectangle 2"/>
          <p:cNvSpPr>
            <a:spLocks noGrp="1" noChangeArrowheads="1"/>
          </p:cNvSpPr>
          <p:nvPr>
            <p:ph type="title"/>
          </p:nvPr>
        </p:nvSpPr>
        <p:spPr/>
        <p:txBody>
          <a:bodyPr/>
          <a:lstStyle/>
          <a:p>
            <a:pPr eaLnBrk="1" hangingPunct="1"/>
            <a:endParaRPr lang="zh-CN" altLang="zh-CN"/>
          </a:p>
        </p:txBody>
      </p:sp>
      <p:sp>
        <p:nvSpPr>
          <p:cNvPr id="27652" name="Rectangle 3"/>
          <p:cNvSpPr>
            <a:spLocks noGrp="1" noChangeArrowheads="1"/>
          </p:cNvSpPr>
          <p:nvPr>
            <p:ph type="body" idx="1"/>
          </p:nvPr>
        </p:nvSpPr>
        <p:spPr>
          <a:xfrm>
            <a:off x="899592" y="1834480"/>
            <a:ext cx="7772400" cy="4114800"/>
          </a:xfrm>
        </p:spPr>
        <p:txBody>
          <a:bodyPr/>
          <a:lstStyle/>
          <a:p>
            <a:pPr algn="just" eaLnBrk="1" hangingPunct="1">
              <a:lnSpc>
                <a:spcPct val="90000"/>
              </a:lnSpc>
            </a:pPr>
            <a:r>
              <a:rPr lang="zh-CN" altLang="en-US" sz="2800" dirty="0">
                <a:latin typeface="Times New Roman" pitchFamily="18" charset="0"/>
              </a:rPr>
              <a:t>建模：根据各类因素之间的隶属关系把它们分为</a:t>
            </a:r>
            <a:r>
              <a:rPr lang="en-US" altLang="zh-CN" sz="2800" dirty="0"/>
              <a:t>3</a:t>
            </a:r>
            <a:r>
              <a:rPr lang="zh-CN" altLang="en-US" sz="2800" dirty="0">
                <a:latin typeface="Times New Roman" pitchFamily="18" charset="0"/>
              </a:rPr>
              <a:t>个层次，并建立递阶层次结构模型。</a:t>
            </a:r>
            <a:endParaRPr lang="zh-CN" altLang="en-US" sz="2800" dirty="0"/>
          </a:p>
          <a:p>
            <a:pPr algn="just" eaLnBrk="1" hangingPunct="1">
              <a:lnSpc>
                <a:spcPct val="90000"/>
              </a:lnSpc>
            </a:pPr>
            <a:r>
              <a:rPr lang="zh-CN" altLang="en-US" sz="2800" dirty="0">
                <a:latin typeface="Times New Roman" pitchFamily="18" charset="0"/>
              </a:rPr>
              <a:t>目标层</a:t>
            </a:r>
            <a:r>
              <a:rPr lang="en-US" altLang="zh-CN" sz="2800" dirty="0"/>
              <a:t>A</a:t>
            </a:r>
            <a:r>
              <a:rPr lang="zh-CN" altLang="en-US" sz="2800" dirty="0">
                <a:latin typeface="Times New Roman" pitchFamily="18" charset="0"/>
              </a:rPr>
              <a:t>：合理选择天车台数。</a:t>
            </a:r>
            <a:endParaRPr lang="zh-CN" altLang="en-US" sz="2800" dirty="0"/>
          </a:p>
          <a:p>
            <a:pPr algn="just" eaLnBrk="1" hangingPunct="1">
              <a:lnSpc>
                <a:spcPct val="90000"/>
              </a:lnSpc>
            </a:pPr>
            <a:r>
              <a:rPr lang="zh-CN" altLang="en-US" sz="2800" dirty="0">
                <a:latin typeface="Times New Roman" pitchFamily="18" charset="0"/>
              </a:rPr>
              <a:t>准则层</a:t>
            </a:r>
            <a:r>
              <a:rPr lang="en-US" altLang="zh-CN" sz="2800" dirty="0"/>
              <a:t>C</a:t>
            </a:r>
            <a:r>
              <a:rPr lang="zh-CN" altLang="en-US" sz="2800" dirty="0">
                <a:latin typeface="Times New Roman" pitchFamily="18" charset="0"/>
              </a:rPr>
              <a:t>：总产量</a:t>
            </a:r>
            <a:r>
              <a:rPr lang="en-US" altLang="zh-CN" sz="2800" dirty="0"/>
              <a:t>C1</a:t>
            </a:r>
            <a:r>
              <a:rPr lang="zh-CN" altLang="en-US" sz="2800" dirty="0">
                <a:latin typeface="Times New Roman" pitchFamily="18" charset="0"/>
              </a:rPr>
              <a:t>，天车利用率</a:t>
            </a:r>
            <a:r>
              <a:rPr lang="en-US" altLang="zh-CN" sz="2800" dirty="0"/>
              <a:t>C2</a:t>
            </a:r>
            <a:r>
              <a:rPr lang="zh-CN" altLang="en-US" sz="2800" dirty="0">
                <a:latin typeface="Times New Roman" pitchFamily="18" charset="0"/>
              </a:rPr>
              <a:t>，调度简便性</a:t>
            </a:r>
            <a:r>
              <a:rPr lang="en-US" altLang="zh-CN" sz="2800" dirty="0"/>
              <a:t>C3</a:t>
            </a:r>
            <a:r>
              <a:rPr lang="zh-CN" altLang="en-US" sz="2800" dirty="0">
                <a:latin typeface="Times New Roman" pitchFamily="18" charset="0"/>
              </a:rPr>
              <a:t>，天车作业均衡性</a:t>
            </a:r>
            <a:r>
              <a:rPr lang="en-US" altLang="zh-CN" sz="2800" dirty="0"/>
              <a:t>C4</a:t>
            </a:r>
            <a:r>
              <a:rPr lang="zh-CN" altLang="en-US" sz="2800" dirty="0">
                <a:latin typeface="Times New Roman" pitchFamily="18" charset="0"/>
              </a:rPr>
              <a:t>，天车作业安全性</a:t>
            </a:r>
            <a:r>
              <a:rPr lang="en-US" altLang="zh-CN" sz="2800" dirty="0"/>
              <a:t>C5</a:t>
            </a:r>
            <a:r>
              <a:rPr lang="zh-CN" altLang="en-US" sz="2800" dirty="0">
                <a:latin typeface="Times New Roman" pitchFamily="18" charset="0"/>
              </a:rPr>
              <a:t>。</a:t>
            </a:r>
            <a:endParaRPr lang="zh-CN" altLang="en-US" sz="2800" dirty="0"/>
          </a:p>
          <a:p>
            <a:pPr eaLnBrk="1" hangingPunct="1">
              <a:lnSpc>
                <a:spcPct val="90000"/>
              </a:lnSpc>
            </a:pPr>
            <a:r>
              <a:rPr lang="zh-CN" altLang="en-US" sz="2800" dirty="0">
                <a:latin typeface="宋体" pitchFamily="2" charset="-122"/>
              </a:rPr>
              <a:t>方案层</a:t>
            </a:r>
            <a:r>
              <a:rPr lang="en-US" altLang="zh-CN" sz="2800" dirty="0"/>
              <a:t>P</a:t>
            </a:r>
            <a:r>
              <a:rPr lang="zh-CN" altLang="en-US" sz="2800" dirty="0">
                <a:latin typeface="宋体" pitchFamily="2" charset="-122"/>
              </a:rPr>
              <a:t>：</a:t>
            </a:r>
            <a:r>
              <a:rPr lang="zh-CN" altLang="en-US" sz="2800" dirty="0"/>
              <a:t> </a:t>
            </a:r>
            <a:r>
              <a:rPr lang="en-US" altLang="zh-CN" sz="2800" dirty="0"/>
              <a:t>3</a:t>
            </a:r>
            <a:r>
              <a:rPr lang="zh-CN" altLang="en-US" sz="2800" dirty="0">
                <a:latin typeface="宋体" pitchFamily="2" charset="-122"/>
              </a:rPr>
              <a:t>台天车</a:t>
            </a:r>
            <a:r>
              <a:rPr lang="en-US" altLang="zh-CN" sz="2800" dirty="0"/>
              <a:t>P1</a:t>
            </a:r>
            <a:r>
              <a:rPr lang="zh-CN" altLang="en-US" sz="2800" dirty="0">
                <a:latin typeface="宋体" pitchFamily="2" charset="-122"/>
              </a:rPr>
              <a:t>，</a:t>
            </a:r>
            <a:r>
              <a:rPr lang="en-US" altLang="zh-CN" sz="2800" dirty="0"/>
              <a:t>4</a:t>
            </a:r>
            <a:r>
              <a:rPr lang="zh-CN" altLang="en-US" sz="2800" dirty="0">
                <a:latin typeface="宋体" pitchFamily="2" charset="-122"/>
              </a:rPr>
              <a:t>台天车</a:t>
            </a:r>
            <a:r>
              <a:rPr lang="en-US" altLang="zh-CN" sz="2800" dirty="0"/>
              <a:t>P2</a:t>
            </a:r>
            <a:r>
              <a:rPr lang="zh-CN" altLang="en-US" sz="2800" dirty="0">
                <a:latin typeface="宋体" pitchFamily="2" charset="-122"/>
              </a:rPr>
              <a:t>，</a:t>
            </a:r>
            <a:r>
              <a:rPr lang="en-US" altLang="zh-CN" sz="2800" dirty="0"/>
              <a:t>5</a:t>
            </a:r>
            <a:r>
              <a:rPr lang="zh-CN" altLang="en-US" sz="2800" dirty="0">
                <a:latin typeface="宋体" pitchFamily="2" charset="-122"/>
              </a:rPr>
              <a:t>台天车</a:t>
            </a:r>
            <a:r>
              <a:rPr lang="en-US" altLang="zh-CN" sz="2800" dirty="0"/>
              <a:t>P3</a:t>
            </a:r>
            <a:r>
              <a:rPr lang="zh-CN" altLang="en-US" sz="2800" dirty="0">
                <a:latin typeface="宋体" pitchFamily="2" charset="-122"/>
              </a:rPr>
              <a:t>。根据各因素的重要性关系构造判断矩阵，并利用</a:t>
            </a:r>
            <a:r>
              <a:rPr lang="en-US" altLang="zh-CN" sz="2800" dirty="0"/>
              <a:t>AHP</a:t>
            </a:r>
            <a:r>
              <a:rPr lang="zh-CN" altLang="en-US" sz="2800" dirty="0">
                <a:latin typeface="宋体" pitchFamily="2" charset="-122"/>
              </a:rPr>
              <a:t>方法进行计算，所得判断矩阵及相应计算结果如下：</a:t>
            </a:r>
            <a:r>
              <a:rPr lang="zh-CN" altLang="en-US" sz="2800" dirty="0"/>
              <a:t> </a:t>
            </a:r>
          </a:p>
        </p:txBody>
      </p:sp>
    </p:spTree>
    <p:extLst>
      <p:ext uri="{BB962C8B-B14F-4D97-AF65-F5344CB8AC3E}">
        <p14:creationId xmlns:p14="http://schemas.microsoft.com/office/powerpoint/2010/main" val="2360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C6D50AB-4C1D-4467-A232-CE7A9EF7CDB1}" type="slidenum">
              <a:rPr kumimoji="0" lang="en-US" altLang="zh-CN" sz="1400" smtClean="0"/>
              <a:pPr eaLnBrk="1" hangingPunct="1">
                <a:spcBef>
                  <a:spcPct val="0"/>
                </a:spcBef>
                <a:buClrTx/>
                <a:buSzTx/>
                <a:buFontTx/>
                <a:buNone/>
              </a:pPr>
              <a:t>85</a:t>
            </a:fld>
            <a:endParaRPr kumimoji="0" lang="en-US" altLang="zh-CN" sz="1400"/>
          </a:p>
        </p:txBody>
      </p:sp>
      <p:sp>
        <p:nvSpPr>
          <p:cNvPr id="28675" name="Rectangle 2"/>
          <p:cNvSpPr>
            <a:spLocks noGrp="1" noChangeArrowheads="1"/>
          </p:cNvSpPr>
          <p:nvPr>
            <p:ph type="title"/>
          </p:nvPr>
        </p:nvSpPr>
        <p:spPr/>
        <p:txBody>
          <a:bodyPr/>
          <a:lstStyle/>
          <a:p>
            <a:pPr eaLnBrk="1" hangingPunct="1"/>
            <a:endParaRPr lang="zh-CN" altLang="zh-CN"/>
          </a:p>
        </p:txBody>
      </p:sp>
      <p:sp>
        <p:nvSpPr>
          <p:cNvPr id="28676" name="Rectangle 3"/>
          <p:cNvSpPr>
            <a:spLocks noGrp="1" noChangeArrowheads="1"/>
          </p:cNvSpPr>
          <p:nvPr>
            <p:ph type="body" idx="1"/>
          </p:nvPr>
        </p:nvSpPr>
        <p:spPr>
          <a:xfrm>
            <a:off x="899592" y="1988840"/>
            <a:ext cx="7772400" cy="4114800"/>
          </a:xfrm>
        </p:spPr>
        <p:txBody>
          <a:bodyPr/>
          <a:lstStyle/>
          <a:p>
            <a:pPr algn="just" eaLnBrk="1" hangingPunct="1">
              <a:buFont typeface="Wingdings" pitchFamily="2" charset="2"/>
              <a:buNone/>
            </a:pPr>
            <a:r>
              <a:rPr lang="en-US" altLang="zh-CN" dirty="0"/>
              <a:t>1.</a:t>
            </a:r>
            <a:r>
              <a:rPr lang="en-US" altLang="zh-CN" dirty="0">
                <a:latin typeface="Times New Roman" pitchFamily="18" charset="0"/>
                <a:cs typeface="Times New Roman" pitchFamily="18" charset="0"/>
              </a:rPr>
              <a:t>   </a:t>
            </a:r>
            <a:r>
              <a:rPr lang="zh-CN" altLang="en-US" dirty="0">
                <a:latin typeface="Times New Roman" pitchFamily="18" charset="0"/>
              </a:rPr>
              <a:t>目标层与准则层之间的判断矩阵，见表</a:t>
            </a:r>
            <a:r>
              <a:rPr lang="en-US" altLang="zh-CN" dirty="0"/>
              <a:t>2.4</a:t>
            </a:r>
          </a:p>
          <a:p>
            <a:pPr algn="ctr" eaLnBrk="1" hangingPunct="1"/>
            <a:endParaRPr lang="en-US" altLang="zh-CN" dirty="0"/>
          </a:p>
        </p:txBody>
      </p:sp>
    </p:spTree>
    <p:extLst>
      <p:ext uri="{BB962C8B-B14F-4D97-AF65-F5344CB8AC3E}">
        <p14:creationId xmlns:p14="http://schemas.microsoft.com/office/powerpoint/2010/main" val="2089276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038" name="Group 294"/>
          <p:cNvGraphicFramePr>
            <a:graphicFrameLocks noGrp="1"/>
          </p:cNvGraphicFramePr>
          <p:nvPr/>
        </p:nvGraphicFramePr>
        <p:xfrm>
          <a:off x="914400" y="533400"/>
          <a:ext cx="7620000" cy="4741865"/>
        </p:xfrm>
        <a:graphic>
          <a:graphicData uri="http://schemas.openxmlformats.org/drawingml/2006/table">
            <a:tbl>
              <a:tblPr/>
              <a:tblGrid>
                <a:gridCol w="1089025">
                  <a:extLst>
                    <a:ext uri="{9D8B030D-6E8A-4147-A177-3AD203B41FA5}">
                      <a16:colId xmlns:a16="http://schemas.microsoft.com/office/drawing/2014/main" val="20000"/>
                    </a:ext>
                  </a:extLst>
                </a:gridCol>
                <a:gridCol w="1087438">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87438">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87437">
                  <a:extLst>
                    <a:ext uri="{9D8B030D-6E8A-4147-A177-3AD203B41FA5}">
                      <a16:colId xmlns:a16="http://schemas.microsoft.com/office/drawing/2014/main" val="20005"/>
                    </a:ext>
                  </a:extLst>
                </a:gridCol>
                <a:gridCol w="1089025">
                  <a:extLst>
                    <a:ext uri="{9D8B030D-6E8A-4147-A177-3AD203B41FA5}">
                      <a16:colId xmlns:a16="http://schemas.microsoft.com/office/drawing/2014/main" val="20006"/>
                    </a:ext>
                  </a:extLst>
                </a:gridCol>
              </a:tblGrid>
              <a:tr h="677863">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表</a:t>
                      </a:r>
                      <a:r>
                        <a:rPr kumimoji="1" lang="en-US" altLang="zh-CN" sz="2800" b="0" i="0" u="none" strike="noStrike" cap="none" normalizeH="0" baseline="0">
                          <a:ln>
                            <a:noFill/>
                          </a:ln>
                          <a:solidFill>
                            <a:schemeClr val="tx1"/>
                          </a:solidFill>
                          <a:effectLst/>
                          <a:latin typeface="Tahoma" pitchFamily="34" charset="0"/>
                          <a:ea typeface="宋体" pitchFamily="2" charset="-122"/>
                        </a:rPr>
                        <a:t>2.4   </a:t>
                      </a:r>
                      <a:r>
                        <a:rPr kumimoji="1" lang="zh-CN" altLang="en-US" sz="2800" b="0" i="0" u="none" strike="noStrike" cap="none" normalizeH="0" baseline="0">
                          <a:ln>
                            <a:noFill/>
                          </a:ln>
                          <a:solidFill>
                            <a:schemeClr val="tx1"/>
                          </a:solidFill>
                          <a:effectLst/>
                          <a:latin typeface="Times New Roman" pitchFamily="18" charset="0"/>
                          <a:ea typeface="宋体" pitchFamily="2" charset="-122"/>
                        </a:rPr>
                        <a:t>目标层与准则层之间的判断矩阵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0.347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0.332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9758" name="Object 74"/>
          <p:cNvGraphicFramePr>
            <a:graphicFrameLocks noChangeAspect="1"/>
          </p:cNvGraphicFramePr>
          <p:nvPr/>
        </p:nvGraphicFramePr>
        <p:xfrm>
          <a:off x="1600200" y="5395913"/>
          <a:ext cx="2438400" cy="696912"/>
        </p:xfrm>
        <a:graphic>
          <a:graphicData uri="http://schemas.openxmlformats.org/presentationml/2006/ole">
            <mc:AlternateContent xmlns:mc="http://schemas.openxmlformats.org/markup-compatibility/2006">
              <mc:Choice xmlns:v="urn:schemas-microsoft-com:vml" Requires="v">
                <p:oleObj spid="_x0000_s38998" r:id="rId3" imgW="800100" imgH="228600" progId="Equation.3">
                  <p:embed/>
                </p:oleObj>
              </mc:Choice>
              <mc:Fallback>
                <p:oleObj r:id="rId3" imgW="800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395913"/>
                        <a:ext cx="24384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9" name="Object 73"/>
          <p:cNvGraphicFramePr>
            <a:graphicFrameLocks noChangeAspect="1"/>
          </p:cNvGraphicFramePr>
          <p:nvPr/>
        </p:nvGraphicFramePr>
        <p:xfrm>
          <a:off x="4724400" y="5472113"/>
          <a:ext cx="2819400" cy="446087"/>
        </p:xfrm>
        <a:graphic>
          <a:graphicData uri="http://schemas.openxmlformats.org/presentationml/2006/ole">
            <mc:AlternateContent xmlns:mc="http://schemas.openxmlformats.org/markup-compatibility/2006">
              <mc:Choice xmlns:v="urn:schemas-microsoft-com:vml" Requires="v">
                <p:oleObj spid="_x0000_s38999" r:id="rId5" imgW="1142504" imgH="177723" progId="Equation.3">
                  <p:embed/>
                </p:oleObj>
              </mc:Choice>
              <mc:Fallback>
                <p:oleObj r:id="rId5" imgW="1142504"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472113"/>
                        <a:ext cx="28194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39709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z="3600" dirty="0">
                <a:latin typeface="宋体" pitchFamily="2" charset="-122"/>
              </a:rPr>
              <a:t>2  </a:t>
            </a:r>
            <a:r>
              <a:rPr lang="zh-CN" altLang="en-US" sz="3600" dirty="0">
                <a:latin typeface="宋体" pitchFamily="2" charset="-122"/>
              </a:rPr>
              <a:t>准则层与方案层之间的判断矩阵</a:t>
            </a:r>
            <a:endParaRPr lang="zh-CN" altLang="en-US" sz="3600" dirty="0"/>
          </a:p>
        </p:txBody>
      </p:sp>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A73B7B13-3323-4765-BBF8-7BCBDD8D8AC2}" type="slidenum">
              <a:rPr kumimoji="0" lang="en-US" altLang="zh-CN" sz="1400" smtClean="0"/>
              <a:pPr eaLnBrk="1" hangingPunct="1">
                <a:spcBef>
                  <a:spcPct val="0"/>
                </a:spcBef>
                <a:buClrTx/>
                <a:buSzTx/>
                <a:buFontTx/>
                <a:buNone/>
              </a:pPr>
              <a:t>87</a:t>
            </a:fld>
            <a:endParaRPr kumimoji="0" lang="en-US" altLang="zh-CN" sz="1400"/>
          </a:p>
        </p:txBody>
      </p:sp>
      <p:graphicFrame>
        <p:nvGraphicFramePr>
          <p:cNvPr id="4" name="Group 4"/>
          <p:cNvGraphicFramePr>
            <a:graphicFrameLocks noGrp="1"/>
          </p:cNvGraphicFramePr>
          <p:nvPr>
            <p:extLst>
              <p:ext uri="{D42A27DB-BD31-4B8C-83A1-F6EECF244321}">
                <p14:modId xmlns:p14="http://schemas.microsoft.com/office/powerpoint/2010/main" val="3598547537"/>
              </p:ext>
            </p:extLst>
          </p:nvPr>
        </p:nvGraphicFramePr>
        <p:xfrm>
          <a:off x="1475657" y="1844824"/>
          <a:ext cx="5544615" cy="3672410"/>
        </p:xfrm>
        <a:graphic>
          <a:graphicData uri="http://schemas.openxmlformats.org/drawingml/2006/table">
            <a:tbl>
              <a:tblPr/>
              <a:tblGrid>
                <a:gridCol w="1108923">
                  <a:extLst>
                    <a:ext uri="{9D8B030D-6E8A-4147-A177-3AD203B41FA5}">
                      <a16:colId xmlns:a16="http://schemas.microsoft.com/office/drawing/2014/main" val="20000"/>
                    </a:ext>
                  </a:extLst>
                </a:gridCol>
                <a:gridCol w="1108923">
                  <a:extLst>
                    <a:ext uri="{9D8B030D-6E8A-4147-A177-3AD203B41FA5}">
                      <a16:colId xmlns:a16="http://schemas.microsoft.com/office/drawing/2014/main" val="20001"/>
                    </a:ext>
                  </a:extLst>
                </a:gridCol>
                <a:gridCol w="1108923">
                  <a:extLst>
                    <a:ext uri="{9D8B030D-6E8A-4147-A177-3AD203B41FA5}">
                      <a16:colId xmlns:a16="http://schemas.microsoft.com/office/drawing/2014/main" val="20002"/>
                    </a:ext>
                  </a:extLst>
                </a:gridCol>
                <a:gridCol w="1108923">
                  <a:extLst>
                    <a:ext uri="{9D8B030D-6E8A-4147-A177-3AD203B41FA5}">
                      <a16:colId xmlns:a16="http://schemas.microsoft.com/office/drawing/2014/main" val="20003"/>
                    </a:ext>
                  </a:extLst>
                </a:gridCol>
                <a:gridCol w="1108923">
                  <a:extLst>
                    <a:ext uri="{9D8B030D-6E8A-4147-A177-3AD203B41FA5}">
                      <a16:colId xmlns:a16="http://schemas.microsoft.com/office/drawing/2014/main" val="20004"/>
                    </a:ext>
                  </a:extLst>
                </a:gridCol>
              </a:tblGrid>
              <a:tr h="734482">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C1</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宋体" pitchFamily="2" charset="-122"/>
                        </a:rPr>
                        <a:t>½</a:t>
                      </a:r>
                      <a:endParaRPr kumimoji="1" lang="en-US"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0.309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44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0.109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05330525"/>
              </p:ext>
            </p:extLst>
          </p:nvPr>
        </p:nvGraphicFramePr>
        <p:xfrm>
          <a:off x="2555776" y="5589240"/>
          <a:ext cx="3240088" cy="784225"/>
        </p:xfrm>
        <a:graphic>
          <a:graphicData uri="http://schemas.openxmlformats.org/presentationml/2006/ole">
            <mc:AlternateContent xmlns:mc="http://schemas.openxmlformats.org/markup-compatibility/2006">
              <mc:Choice xmlns:v="urn:schemas-microsoft-com:vml" Requires="v">
                <p:oleObj spid="_x0000_s70695" r:id="rId3" imgW="1651000" imgH="406400" progId="Equation.3">
                  <p:embed/>
                </p:oleObj>
              </mc:Choice>
              <mc:Fallback>
                <p:oleObj r:id="rId3" imgW="1651000" imgH="40640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5589240"/>
                        <a:ext cx="32400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077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20" name="Group 4"/>
          <p:cNvGraphicFramePr>
            <a:graphicFrameLocks noGrp="1"/>
          </p:cNvGraphicFramePr>
          <p:nvPr>
            <p:extLst>
              <p:ext uri="{D42A27DB-BD31-4B8C-83A1-F6EECF244321}">
                <p14:modId xmlns:p14="http://schemas.microsoft.com/office/powerpoint/2010/main" val="2094924482"/>
              </p:ext>
            </p:extLst>
          </p:nvPr>
        </p:nvGraphicFramePr>
        <p:xfrm>
          <a:off x="1371600" y="751929"/>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C2</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0.669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804" name="Rectangle 39"/>
          <p:cNvSpPr>
            <a:spLocks noChangeArrowheads="1"/>
          </p:cNvSpPr>
          <p:nvPr/>
        </p:nvSpPr>
        <p:spPr bwMode="auto">
          <a:xfrm>
            <a:off x="3781425"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2805" name="Object 38"/>
          <p:cNvGraphicFramePr>
            <a:graphicFrameLocks noChangeAspect="1"/>
          </p:cNvGraphicFramePr>
          <p:nvPr>
            <p:extLst>
              <p:ext uri="{D42A27DB-BD31-4B8C-83A1-F6EECF244321}">
                <p14:modId xmlns:p14="http://schemas.microsoft.com/office/powerpoint/2010/main" val="2351496516"/>
              </p:ext>
            </p:extLst>
          </p:nvPr>
        </p:nvGraphicFramePr>
        <p:xfrm>
          <a:off x="2362200" y="5019129"/>
          <a:ext cx="4876800" cy="1146175"/>
        </p:xfrm>
        <a:graphic>
          <a:graphicData uri="http://schemas.openxmlformats.org/presentationml/2006/ole">
            <mc:AlternateContent xmlns:mc="http://schemas.openxmlformats.org/markup-compatibility/2006">
              <mc:Choice xmlns:v="urn:schemas-microsoft-com:vml" Requires="v">
                <p:oleObj spid="_x0000_s41003" r:id="rId3" imgW="1713756" imgH="406224" progId="Equation.3">
                  <p:embed/>
                </p:oleObj>
              </mc:Choice>
              <mc:Fallback>
                <p:oleObj r:id="rId3" imgW="1713756"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019129"/>
                        <a:ext cx="48768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31579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64" name="Group 4"/>
          <p:cNvGraphicFramePr>
            <a:graphicFrameLocks noGrp="1"/>
          </p:cNvGraphicFramePr>
          <p:nvPr>
            <p:extLst>
              <p:ext uri="{D42A27DB-BD31-4B8C-83A1-F6EECF244321}">
                <p14:modId xmlns:p14="http://schemas.microsoft.com/office/powerpoint/2010/main" val="2620710983"/>
              </p:ext>
            </p:extLst>
          </p:nvPr>
        </p:nvGraphicFramePr>
        <p:xfrm>
          <a:off x="1600200" y="753963"/>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关于</a:t>
                      </a:r>
                      <a:r>
                        <a:rPr kumimoji="1" lang="en-US" altLang="zh-CN" sz="2800" b="0" i="0" u="none" strike="noStrike" cap="none" normalizeH="0" baseline="0" dirty="0">
                          <a:ln>
                            <a:noFill/>
                          </a:ln>
                          <a:solidFill>
                            <a:schemeClr val="tx1"/>
                          </a:solidFill>
                          <a:effectLst/>
                          <a:latin typeface="Tahoma" pitchFamily="34" charset="0"/>
                          <a:ea typeface="宋体" pitchFamily="2" charset="-122"/>
                        </a:rPr>
                        <a:t>C3</a:t>
                      </a:r>
                      <a:r>
                        <a:rPr kumimoji="1" lang="zh-CN" altLang="en-US" sz="2800" b="0" i="0" u="none" strike="noStrike" cap="none" normalizeH="0" baseline="0" dirty="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0.658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0.185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0.156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28" name="Rectangle 50"/>
          <p:cNvSpPr>
            <a:spLocks noChangeArrowheads="1"/>
          </p:cNvSpPr>
          <p:nvPr/>
        </p:nvSpPr>
        <p:spPr bwMode="auto">
          <a:xfrm>
            <a:off x="375285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3829" name="Object 49"/>
          <p:cNvGraphicFramePr>
            <a:graphicFrameLocks noChangeAspect="1"/>
          </p:cNvGraphicFramePr>
          <p:nvPr>
            <p:extLst>
              <p:ext uri="{D42A27DB-BD31-4B8C-83A1-F6EECF244321}">
                <p14:modId xmlns:p14="http://schemas.microsoft.com/office/powerpoint/2010/main" val="4048289000"/>
              </p:ext>
            </p:extLst>
          </p:nvPr>
        </p:nvGraphicFramePr>
        <p:xfrm>
          <a:off x="2209800" y="4868763"/>
          <a:ext cx="4953000" cy="1152525"/>
        </p:xfrm>
        <a:graphic>
          <a:graphicData uri="http://schemas.openxmlformats.org/presentationml/2006/ole">
            <mc:AlternateContent xmlns:mc="http://schemas.openxmlformats.org/markup-compatibility/2006">
              <mc:Choice xmlns:v="urn:schemas-microsoft-com:vml" Requires="v">
                <p:oleObj spid="_x0000_s42027" r:id="rId3" imgW="1752600" imgH="406400" progId="Equation.3">
                  <p:embed/>
                </p:oleObj>
              </mc:Choice>
              <mc:Fallback>
                <p:oleObj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68763"/>
                        <a:ext cx="495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再次，系统建模应当遵循</a:t>
            </a:r>
            <a:r>
              <a:rPr lang="zh-CN" altLang="zh-CN" b="1" dirty="0">
                <a:solidFill>
                  <a:srgbClr val="FF0000"/>
                </a:solidFill>
              </a:rPr>
              <a:t>因果性原则</a:t>
            </a:r>
            <a:r>
              <a:rPr lang="zh-CN" altLang="zh-CN" dirty="0"/>
              <a:t>。按照集合论的观点，因果性原则要求系统的输入量和输出量满足函数映射关系，它是数学模型的必要条件。</a:t>
            </a:r>
          </a:p>
          <a:p>
            <a:r>
              <a:rPr lang="zh-CN" altLang="zh-CN" dirty="0"/>
              <a:t>最后，系统建模还应当遵循</a:t>
            </a:r>
            <a:r>
              <a:rPr lang="zh-CN" altLang="zh-CN" b="1" dirty="0">
                <a:solidFill>
                  <a:srgbClr val="FF0000"/>
                </a:solidFill>
              </a:rPr>
              <a:t>输入量和输出量的可测量性、可选择性原则</a:t>
            </a:r>
            <a:r>
              <a:rPr lang="zh-CN" altLang="zh-CN" dirty="0"/>
              <a:t>，对动态模型还应当保证适应性原则。</a:t>
            </a:r>
          </a:p>
          <a:p>
            <a:endParaRPr lang="zh-CN" altLang="en-US" dirty="0"/>
          </a:p>
        </p:txBody>
      </p:sp>
      <p:sp>
        <p:nvSpPr>
          <p:cNvPr id="4" name="灯片编号占位符 3"/>
          <p:cNvSpPr>
            <a:spLocks noGrp="1"/>
          </p:cNvSpPr>
          <p:nvPr>
            <p:ph type="sldNum" sz="quarter" idx="12"/>
          </p:nvPr>
        </p:nvSpPr>
        <p:spPr/>
        <p:txBody>
          <a:bodyPr/>
          <a:lstStyle/>
          <a:p>
            <a:pPr>
              <a:defRPr/>
            </a:pPr>
            <a:fld id="{B5E95236-D0C1-4D31-8D61-5EF5DA33B082}" type="slidenum">
              <a:rPr lang="en-US" altLang="zh-CN" smtClean="0"/>
              <a:pPr>
                <a:defRPr/>
              </a:pPr>
              <a:t>9</a:t>
            </a:fld>
            <a:endParaRPr lang="en-US" altLang="zh-CN"/>
          </a:p>
        </p:txBody>
      </p:sp>
    </p:spTree>
    <p:extLst>
      <p:ext uri="{BB962C8B-B14F-4D97-AF65-F5344CB8AC3E}">
        <p14:creationId xmlns:p14="http://schemas.microsoft.com/office/powerpoint/2010/main" val="35438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988" name="Group 4"/>
          <p:cNvGraphicFramePr>
            <a:graphicFrameLocks noGrp="1"/>
          </p:cNvGraphicFramePr>
          <p:nvPr/>
        </p:nvGraphicFramePr>
        <p:xfrm>
          <a:off x="1447800" y="533400"/>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关于</a:t>
                      </a:r>
                      <a:r>
                        <a:rPr kumimoji="1" lang="en-US" altLang="zh-CN" sz="2800" b="0" i="0" u="none" strike="noStrike" cap="none" normalizeH="0" baseline="0">
                          <a:ln>
                            <a:noFill/>
                          </a:ln>
                          <a:solidFill>
                            <a:schemeClr val="tx1"/>
                          </a:solidFill>
                          <a:effectLst/>
                          <a:latin typeface="Tahoma" pitchFamily="34" charset="0"/>
                          <a:ea typeface="宋体" pitchFamily="2" charset="-122"/>
                        </a:rPr>
                        <a:t>C4</a:t>
                      </a:r>
                      <a:r>
                        <a:rPr kumimoji="1" lang="zh-CN" altLang="en-US" sz="2800" b="0" i="0" u="none" strike="noStrike" cap="none" normalizeH="0" baseline="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0.571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0.285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¼</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½</a:t>
                      </a:r>
                      <a:endParaRPr kumimoji="1" lang="en-US"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52" name="Rectangle 39"/>
          <p:cNvSpPr>
            <a:spLocks noChangeArrowheads="1"/>
          </p:cNvSpPr>
          <p:nvPr/>
        </p:nvSpPr>
        <p:spPr bwMode="auto">
          <a:xfrm>
            <a:off x="3910013"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4853" name="Object 38"/>
          <p:cNvGraphicFramePr>
            <a:graphicFrameLocks noChangeAspect="1"/>
          </p:cNvGraphicFramePr>
          <p:nvPr/>
        </p:nvGraphicFramePr>
        <p:xfrm>
          <a:off x="1981200" y="4724400"/>
          <a:ext cx="5257800" cy="1219200"/>
        </p:xfrm>
        <a:graphic>
          <a:graphicData uri="http://schemas.openxmlformats.org/presentationml/2006/ole">
            <mc:AlternateContent xmlns:mc="http://schemas.openxmlformats.org/markup-compatibility/2006">
              <mc:Choice xmlns:v="urn:schemas-microsoft-com:vml" Requires="v">
                <p:oleObj spid="_x0000_s43051" r:id="rId3" imgW="1409088" imgH="406224" progId="Equation.3">
                  <p:embed/>
                </p:oleObj>
              </mc:Choice>
              <mc:Fallback>
                <p:oleObj r:id="rId3" imgW="140908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724400"/>
                        <a:ext cx="525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2806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2" name="Group 4"/>
          <p:cNvGraphicFramePr>
            <a:graphicFrameLocks noGrp="1"/>
          </p:cNvGraphicFramePr>
          <p:nvPr/>
        </p:nvGraphicFramePr>
        <p:xfrm>
          <a:off x="1676400" y="533400"/>
          <a:ext cx="60960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128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关于</a:t>
                      </a:r>
                      <a:r>
                        <a:rPr kumimoji="1" lang="en-US" altLang="zh-CN" sz="2800" b="0" i="0" u="none" strike="noStrike" cap="none" normalizeH="0" baseline="0">
                          <a:ln>
                            <a:noFill/>
                          </a:ln>
                          <a:solidFill>
                            <a:schemeClr val="tx1"/>
                          </a:solidFill>
                          <a:effectLst/>
                          <a:latin typeface="Tahoma" pitchFamily="34" charset="0"/>
                          <a:ea typeface="宋体" pitchFamily="2" charset="-122"/>
                        </a:rPr>
                        <a:t>C5</a:t>
                      </a:r>
                      <a:r>
                        <a:rPr kumimoji="1" lang="zh-CN" altLang="en-US" sz="2800" b="0" i="0" u="none" strike="noStrike" cap="none" normalizeH="0" baseline="0">
                          <a:ln>
                            <a:noFill/>
                          </a:ln>
                          <a:solidFill>
                            <a:schemeClr val="tx1"/>
                          </a:solidFill>
                          <a:effectLst/>
                          <a:latin typeface="Tahoma" pitchFamily="34" charset="0"/>
                          <a:ea typeface="宋体" pitchFamily="2" charset="-122"/>
                        </a:rPr>
                        <a:t>的判断矩阵</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876" name="Rectangle 39"/>
          <p:cNvSpPr>
            <a:spLocks noChangeArrowheads="1"/>
          </p:cNvSpPr>
          <p:nvPr/>
        </p:nvSpPr>
        <p:spPr bwMode="auto">
          <a:xfrm>
            <a:off x="375285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a:p>
        </p:txBody>
      </p:sp>
      <p:graphicFrame>
        <p:nvGraphicFramePr>
          <p:cNvPr id="35877" name="Object 38"/>
          <p:cNvGraphicFramePr>
            <a:graphicFrameLocks noChangeAspect="1"/>
          </p:cNvGraphicFramePr>
          <p:nvPr/>
        </p:nvGraphicFramePr>
        <p:xfrm>
          <a:off x="2362200" y="4648200"/>
          <a:ext cx="4800600" cy="1116013"/>
        </p:xfrm>
        <a:graphic>
          <a:graphicData uri="http://schemas.openxmlformats.org/presentationml/2006/ole">
            <mc:AlternateContent xmlns:mc="http://schemas.openxmlformats.org/markup-compatibility/2006">
              <mc:Choice xmlns:v="urn:schemas-microsoft-com:vml" Requires="v">
                <p:oleObj spid="_x0000_s44075" r:id="rId3" imgW="1752600" imgH="406400" progId="Equation.3">
                  <p:embed/>
                </p:oleObj>
              </mc:Choice>
              <mc:Fallback>
                <p:oleObj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4800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4072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110" name="Group 78"/>
          <p:cNvGraphicFramePr>
            <a:graphicFrameLocks noGrp="1"/>
          </p:cNvGraphicFramePr>
          <p:nvPr/>
        </p:nvGraphicFramePr>
        <p:xfrm>
          <a:off x="457200" y="1054100"/>
          <a:ext cx="8382000" cy="4508501"/>
        </p:xfrm>
        <a:graphic>
          <a:graphicData uri="http://schemas.openxmlformats.org/drawingml/2006/table">
            <a:tbl>
              <a:tblPr/>
              <a:tblGrid>
                <a:gridCol w="1198563">
                  <a:extLst>
                    <a:ext uri="{9D8B030D-6E8A-4147-A177-3AD203B41FA5}">
                      <a16:colId xmlns:a16="http://schemas.microsoft.com/office/drawing/2014/main" val="20000"/>
                    </a:ext>
                  </a:extLst>
                </a:gridCol>
                <a:gridCol w="1195387">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200150">
                  <a:extLst>
                    <a:ext uri="{9D8B030D-6E8A-4147-A177-3AD203B41FA5}">
                      <a16:colId xmlns:a16="http://schemas.microsoft.com/office/drawing/2014/main" val="20004"/>
                    </a:ext>
                  </a:extLst>
                </a:gridCol>
                <a:gridCol w="1195388">
                  <a:extLst>
                    <a:ext uri="{9D8B030D-6E8A-4147-A177-3AD203B41FA5}">
                      <a16:colId xmlns:a16="http://schemas.microsoft.com/office/drawing/2014/main" val="20005"/>
                    </a:ext>
                  </a:extLst>
                </a:gridCol>
                <a:gridCol w="1198562">
                  <a:extLst>
                    <a:ext uri="{9D8B030D-6E8A-4147-A177-3AD203B41FA5}">
                      <a16:colId xmlns:a16="http://schemas.microsoft.com/office/drawing/2014/main" val="20006"/>
                    </a:ext>
                  </a:extLst>
                </a:gridCol>
              </a:tblGrid>
              <a:tr h="677911">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ahoma" pitchFamily="34" charset="0"/>
                          <a:ea typeface="宋体" pitchFamily="2" charset="-122"/>
                        </a:rPr>
                        <a:t>层次总排序及一致性检验</a:t>
                      </a:r>
                    </a:p>
                  </a:txBody>
                  <a:tcPr marT="45723" marB="45723"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6322">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层次</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C3</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C4</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C5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层次总排序权重</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21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0.347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0.332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0.117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0.120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6779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P1</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ahoma" pitchFamily="34" charset="0"/>
                          <a:ea typeface="宋体" pitchFamily="2" charset="-122"/>
                        </a:rPr>
                        <a:t>0.581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0.658</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0.571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0.436</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32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P2</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0.309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0.185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0.285</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0.262</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9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P3</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0.109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0.669</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0.156</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0.142</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0.087</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0.301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7662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762000" y="762000"/>
            <a:ext cx="8001000" cy="5715000"/>
          </a:xfrm>
        </p:spPr>
        <p:txBody>
          <a:bodyPr/>
          <a:lstStyle/>
          <a:p>
            <a:pPr algn="just" eaLnBrk="1" hangingPunct="1"/>
            <a:r>
              <a:rPr lang="zh-CN" altLang="en-US">
                <a:latin typeface="Times New Roman" pitchFamily="18" charset="0"/>
              </a:rPr>
              <a:t>层次总排序一致性指标：</a:t>
            </a:r>
          </a:p>
          <a:p>
            <a:pPr algn="just" eaLnBrk="1" hangingPunct="1"/>
            <a:endParaRPr lang="zh-CN" altLang="en-US"/>
          </a:p>
          <a:p>
            <a:pPr algn="just" eaLnBrk="1" hangingPunct="1"/>
            <a:endParaRPr lang="zh-CN" altLang="en-US"/>
          </a:p>
          <a:p>
            <a:pPr algn="just" eaLnBrk="1" hangingPunct="1"/>
            <a:r>
              <a:rPr lang="zh-CN" altLang="en-US">
                <a:latin typeface="Times New Roman" pitchFamily="18" charset="0"/>
              </a:rPr>
              <a:t>层次总排序随机一致性指标：</a:t>
            </a:r>
          </a:p>
          <a:p>
            <a:pPr algn="just" eaLnBrk="1" hangingPunct="1"/>
            <a:endParaRPr lang="zh-CN" altLang="en-US"/>
          </a:p>
          <a:p>
            <a:pPr algn="just" eaLnBrk="1" hangingPunct="1"/>
            <a:endParaRPr lang="zh-CN" altLang="en-US"/>
          </a:p>
          <a:p>
            <a:pPr algn="just" eaLnBrk="1" hangingPunct="1"/>
            <a:r>
              <a:rPr lang="zh-CN" altLang="en-US">
                <a:latin typeface="Times New Roman" pitchFamily="18" charset="0"/>
              </a:rPr>
              <a:t>层次总排序随机一致性比率：</a:t>
            </a:r>
            <a:endParaRPr lang="zh-CN" altLang="en-US"/>
          </a:p>
          <a:p>
            <a:pPr eaLnBrk="1" hangingPunct="1"/>
            <a:endParaRPr lang="en-US" altLang="zh-CN"/>
          </a:p>
        </p:txBody>
      </p:sp>
      <p:graphicFrame>
        <p:nvGraphicFramePr>
          <p:cNvPr id="37891" name="Object 6"/>
          <p:cNvGraphicFramePr>
            <a:graphicFrameLocks noChangeAspect="1"/>
          </p:cNvGraphicFramePr>
          <p:nvPr/>
        </p:nvGraphicFramePr>
        <p:xfrm>
          <a:off x="1524000" y="1295400"/>
          <a:ext cx="6096000" cy="1295400"/>
        </p:xfrm>
        <a:graphic>
          <a:graphicData uri="http://schemas.openxmlformats.org/presentationml/2006/ole">
            <mc:AlternateContent xmlns:mc="http://schemas.openxmlformats.org/markup-compatibility/2006">
              <mc:Choice xmlns:v="urn:schemas-microsoft-com:vml" Requires="v">
                <p:oleObj spid="_x0000_s45181" r:id="rId3" imgW="2019300" imgH="431800" progId="Equation.3">
                  <p:embed/>
                </p:oleObj>
              </mc:Choice>
              <mc:Fallback>
                <p:oleObj r:id="rId3" imgW="2019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6096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5"/>
          <p:cNvGraphicFramePr>
            <a:graphicFrameLocks noChangeAspect="1"/>
          </p:cNvGraphicFramePr>
          <p:nvPr/>
        </p:nvGraphicFramePr>
        <p:xfrm>
          <a:off x="1447800" y="3124200"/>
          <a:ext cx="4800600" cy="1325563"/>
        </p:xfrm>
        <a:graphic>
          <a:graphicData uri="http://schemas.openxmlformats.org/presentationml/2006/ole">
            <mc:AlternateContent xmlns:mc="http://schemas.openxmlformats.org/markup-compatibility/2006">
              <mc:Choice xmlns:v="urn:schemas-microsoft-com:vml" Requires="v">
                <p:oleObj spid="_x0000_s45182" r:id="rId5" imgW="1764129" imgH="576735" progId="Equation.3">
                  <p:embed/>
                </p:oleObj>
              </mc:Choice>
              <mc:Fallback>
                <p:oleObj r:id="rId5" imgW="1764129" imgH="5767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4800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4"/>
          <p:cNvGraphicFramePr>
            <a:graphicFrameLocks noChangeAspect="1"/>
          </p:cNvGraphicFramePr>
          <p:nvPr/>
        </p:nvGraphicFramePr>
        <p:xfrm>
          <a:off x="1676400" y="4876800"/>
          <a:ext cx="4724400" cy="1162050"/>
        </p:xfrm>
        <a:graphic>
          <a:graphicData uri="http://schemas.openxmlformats.org/presentationml/2006/ole">
            <mc:AlternateContent xmlns:mc="http://schemas.openxmlformats.org/markup-compatibility/2006">
              <mc:Choice xmlns:v="urn:schemas-microsoft-com:vml" Requires="v">
                <p:oleObj spid="_x0000_s45183" r:id="rId7" imgW="1586811" imgH="393529" progId="Equation.3">
                  <p:embed/>
                </p:oleObj>
              </mc:Choice>
              <mc:Fallback>
                <p:oleObj r:id="rId7" imgW="1586811"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876800"/>
                        <a:ext cx="4724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5275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ABE6AEE-CDF5-49B6-8C86-C438146EA567}" type="slidenum">
              <a:rPr kumimoji="0" lang="en-US" altLang="zh-CN" sz="1400" smtClean="0"/>
              <a:pPr eaLnBrk="1" hangingPunct="1">
                <a:spcBef>
                  <a:spcPct val="0"/>
                </a:spcBef>
                <a:buClrTx/>
                <a:buSzTx/>
                <a:buFontTx/>
                <a:buNone/>
              </a:pPr>
              <a:t>94</a:t>
            </a:fld>
            <a:endParaRPr kumimoji="0"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Rectangle 3"/>
          <p:cNvSpPr>
            <a:spLocks noGrp="1" noChangeArrowheads="1"/>
          </p:cNvSpPr>
          <p:nvPr>
            <p:ph type="body" idx="1"/>
          </p:nvPr>
        </p:nvSpPr>
        <p:spPr/>
        <p:txBody>
          <a:bodyPr/>
          <a:lstStyle/>
          <a:p>
            <a:pPr algn="just" eaLnBrk="1" hangingPunct="1"/>
            <a:r>
              <a:rPr lang="zh-CN" altLang="en-US">
                <a:latin typeface="Times New Roman" pitchFamily="18" charset="0"/>
              </a:rPr>
              <a:t>因此层次总排序的计算结果具有满意的一致性。层次</a:t>
            </a:r>
            <a:r>
              <a:rPr lang="en-US" altLang="zh-CN"/>
              <a:t>P</a:t>
            </a:r>
            <a:r>
              <a:rPr lang="zh-CN" altLang="en-US">
                <a:latin typeface="Times New Roman" pitchFamily="18" charset="0"/>
              </a:rPr>
              <a:t>总排序向量，</a:t>
            </a:r>
          </a:p>
          <a:p>
            <a:pPr algn="just" eaLnBrk="1" hangingPunct="1"/>
            <a:endParaRPr lang="zh-CN" altLang="en-US">
              <a:latin typeface="Times New Roman" pitchFamily="18" charset="0"/>
            </a:endParaRPr>
          </a:p>
          <a:p>
            <a:pPr algn="just" eaLnBrk="1" hangingPunct="1"/>
            <a:r>
              <a:rPr lang="zh-CN" altLang="en-US">
                <a:latin typeface="Times New Roman" pitchFamily="18" charset="0"/>
              </a:rPr>
              <a:t>权重最大的一项即为最优项，最后结果</a:t>
            </a:r>
            <a:r>
              <a:rPr lang="en-US" altLang="zh-CN"/>
              <a:t>(</a:t>
            </a:r>
            <a:r>
              <a:rPr lang="zh-CN" altLang="en-US">
                <a:latin typeface="Times New Roman" pitchFamily="18" charset="0"/>
              </a:rPr>
              <a:t>由优到次</a:t>
            </a:r>
            <a:r>
              <a:rPr lang="en-US" altLang="zh-CN"/>
              <a:t>)</a:t>
            </a:r>
            <a:r>
              <a:rPr lang="zh-CN" altLang="en-US">
                <a:latin typeface="Times New Roman" pitchFamily="18" charset="0"/>
              </a:rPr>
              <a:t>：</a:t>
            </a:r>
            <a:endParaRPr lang="zh-CN" altLang="en-US"/>
          </a:p>
          <a:p>
            <a:pPr algn="just" eaLnBrk="1" hangingPunct="1"/>
            <a:r>
              <a:rPr lang="en-US" altLang="zh-CN"/>
              <a:t>3</a:t>
            </a:r>
            <a:r>
              <a:rPr lang="zh-CN" altLang="en-US">
                <a:latin typeface="Times New Roman" pitchFamily="18" charset="0"/>
              </a:rPr>
              <a:t>台天车→</a:t>
            </a:r>
            <a:r>
              <a:rPr lang="en-US" altLang="zh-CN"/>
              <a:t>5</a:t>
            </a:r>
            <a:r>
              <a:rPr lang="zh-CN" altLang="en-US">
                <a:latin typeface="Times New Roman" pitchFamily="18" charset="0"/>
              </a:rPr>
              <a:t>台天车→</a:t>
            </a:r>
            <a:r>
              <a:rPr lang="en-US" altLang="zh-CN"/>
              <a:t>4</a:t>
            </a:r>
            <a:r>
              <a:rPr lang="zh-CN" altLang="en-US">
                <a:latin typeface="Times New Roman" pitchFamily="18" charset="0"/>
              </a:rPr>
              <a:t>台天车</a:t>
            </a:r>
            <a:endParaRPr lang="zh-CN" altLang="en-US"/>
          </a:p>
          <a:p>
            <a:pPr eaLnBrk="1" hangingPunct="1"/>
            <a:r>
              <a:rPr lang="zh-CN" altLang="en-US">
                <a:latin typeface="宋体" pitchFamily="2" charset="-122"/>
              </a:rPr>
              <a:t>故应选择</a:t>
            </a:r>
            <a:r>
              <a:rPr lang="en-US" altLang="zh-CN"/>
              <a:t>3</a:t>
            </a:r>
            <a:r>
              <a:rPr lang="zh-CN" altLang="en-US">
                <a:latin typeface="宋体" pitchFamily="2" charset="-122"/>
              </a:rPr>
              <a:t>台天车的作业调度方案。</a:t>
            </a:r>
            <a:r>
              <a:rPr lang="zh-CN" altLang="en-US"/>
              <a:t> </a:t>
            </a:r>
          </a:p>
        </p:txBody>
      </p:sp>
      <p:graphicFrame>
        <p:nvGraphicFramePr>
          <p:cNvPr id="38917" name="Object 4"/>
          <p:cNvGraphicFramePr>
            <a:graphicFrameLocks noChangeAspect="1"/>
          </p:cNvGraphicFramePr>
          <p:nvPr/>
        </p:nvGraphicFramePr>
        <p:xfrm>
          <a:off x="2057400" y="3124200"/>
          <a:ext cx="4953000" cy="542925"/>
        </p:xfrm>
        <a:graphic>
          <a:graphicData uri="http://schemas.openxmlformats.org/presentationml/2006/ole">
            <mc:AlternateContent xmlns:mc="http://schemas.openxmlformats.org/markup-compatibility/2006">
              <mc:Choice xmlns:v="urn:schemas-microsoft-com:vml" Requires="v">
                <p:oleObj spid="_x0000_s46122" r:id="rId3" imgW="2082800" imgH="228600" progId="Equation.3">
                  <p:embed/>
                </p:oleObj>
              </mc:Choice>
              <mc:Fallback>
                <p:oleObj r:id="rId3" imgW="2082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124200"/>
                        <a:ext cx="4953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05140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115C33F-30F4-409D-B41B-31B9542ADCC3}" type="slidenum">
              <a:rPr kumimoji="0" lang="en-US" altLang="zh-CN" sz="1400" smtClean="0"/>
              <a:pPr eaLnBrk="1" hangingPunct="1">
                <a:spcBef>
                  <a:spcPct val="0"/>
                </a:spcBef>
                <a:buClrTx/>
                <a:buSzTx/>
                <a:buFontTx/>
                <a:buNone/>
              </a:pPr>
              <a:t>95</a:t>
            </a:fld>
            <a:endParaRPr kumimoji="0" lang="en-US" altLang="zh-CN" sz="1400"/>
          </a:p>
        </p:txBody>
      </p:sp>
      <p:sp>
        <p:nvSpPr>
          <p:cNvPr id="39939" name="Rectangle 2"/>
          <p:cNvSpPr>
            <a:spLocks noGrp="1" noChangeArrowheads="1"/>
          </p:cNvSpPr>
          <p:nvPr>
            <p:ph type="title"/>
          </p:nvPr>
        </p:nvSpPr>
        <p:spPr/>
        <p:txBody>
          <a:bodyPr/>
          <a:lstStyle/>
          <a:p>
            <a:pPr eaLnBrk="1" hangingPunct="1"/>
            <a:endParaRPr lang="zh-CN" altLang="zh-CN"/>
          </a:p>
        </p:txBody>
      </p:sp>
      <p:sp>
        <p:nvSpPr>
          <p:cNvPr id="39940" name="Rectangle 3"/>
          <p:cNvSpPr>
            <a:spLocks noGrp="1" noChangeArrowheads="1"/>
          </p:cNvSpPr>
          <p:nvPr>
            <p:ph type="body" idx="1"/>
          </p:nvPr>
        </p:nvSpPr>
        <p:spPr>
          <a:xfrm>
            <a:off x="755576" y="1844824"/>
            <a:ext cx="7848872" cy="4114800"/>
          </a:xfrm>
        </p:spPr>
        <p:txBody>
          <a:bodyPr/>
          <a:lstStyle/>
          <a:p>
            <a:pPr eaLnBrk="1" hangingPunct="1"/>
            <a:r>
              <a:rPr lang="en-US" altLang="zh-CN" sz="2800" dirty="0"/>
              <a:t>AHP</a:t>
            </a:r>
            <a:r>
              <a:rPr lang="zh-CN" altLang="en-US" sz="2800" dirty="0">
                <a:latin typeface="宋体" pitchFamily="2" charset="-122"/>
              </a:rPr>
              <a:t>把研究对象作为一个系统，按照分解、比较判断和综合的思维方式进行决策，是系统分析的重要工具。</a:t>
            </a:r>
            <a:endParaRPr lang="en-US" altLang="zh-CN" sz="2800" dirty="0">
              <a:latin typeface="宋体" pitchFamily="2" charset="-122"/>
            </a:endParaRPr>
          </a:p>
          <a:p>
            <a:pPr eaLnBrk="1" hangingPunct="1"/>
            <a:r>
              <a:rPr lang="en-US" altLang="zh-CN" sz="2800" dirty="0"/>
              <a:t>AHP</a:t>
            </a:r>
            <a:r>
              <a:rPr lang="zh-CN" altLang="en-US" sz="2800" dirty="0">
                <a:latin typeface="宋体" pitchFamily="2" charset="-122"/>
              </a:rPr>
              <a:t>把定性和定量方法相结合，能处理许多用传统的最优化技术无法着手的实际问题，应用范围广。</a:t>
            </a:r>
            <a:endParaRPr lang="en-US" altLang="zh-CN" sz="2800" dirty="0">
              <a:latin typeface="宋体" pitchFamily="2" charset="-122"/>
            </a:endParaRPr>
          </a:p>
          <a:p>
            <a:pPr eaLnBrk="1" hangingPunct="1"/>
            <a:r>
              <a:rPr lang="zh-CN" altLang="en-US" sz="2800" dirty="0">
                <a:latin typeface="宋体" pitchFamily="2" charset="-122"/>
              </a:rPr>
              <a:t>这种方法将决策者与决策分析者相互沟通，决策者甚至也可以直接运用它，因此增加了决策的有效性。</a:t>
            </a:r>
            <a:endParaRPr lang="zh-CN" altLang="en-US" sz="2800" dirty="0"/>
          </a:p>
        </p:txBody>
      </p:sp>
    </p:spTree>
    <p:extLst>
      <p:ext uri="{BB962C8B-B14F-4D97-AF65-F5344CB8AC3E}">
        <p14:creationId xmlns:p14="http://schemas.microsoft.com/office/powerpoint/2010/main" val="371136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64B1F85C-6777-4579-8E6C-98DA2CB0404F}" type="slidenum">
              <a:rPr kumimoji="0" lang="en-US" altLang="zh-CN" sz="1400" smtClean="0"/>
              <a:pPr eaLnBrk="1" hangingPunct="1">
                <a:spcBef>
                  <a:spcPct val="0"/>
                </a:spcBef>
                <a:buClrTx/>
                <a:buSzTx/>
                <a:buFontTx/>
                <a:buNone/>
              </a:pPr>
              <a:t>96</a:t>
            </a:fld>
            <a:endParaRPr kumimoji="0" lang="en-US" altLang="zh-CN" sz="1400"/>
          </a:p>
        </p:txBody>
      </p:sp>
      <p:sp>
        <p:nvSpPr>
          <p:cNvPr id="40963" name="Rectangle 2"/>
          <p:cNvSpPr>
            <a:spLocks noGrp="1" noChangeArrowheads="1"/>
          </p:cNvSpPr>
          <p:nvPr>
            <p:ph type="title"/>
          </p:nvPr>
        </p:nvSpPr>
        <p:spPr/>
        <p:txBody>
          <a:bodyPr/>
          <a:lstStyle/>
          <a:p>
            <a:pPr eaLnBrk="1" hangingPunct="1"/>
            <a:endParaRPr lang="zh-CN" altLang="zh-CN"/>
          </a:p>
        </p:txBody>
      </p:sp>
      <p:sp>
        <p:nvSpPr>
          <p:cNvPr id="40964" name="Rectangle 3"/>
          <p:cNvSpPr>
            <a:spLocks noGrp="1" noChangeArrowheads="1"/>
          </p:cNvSpPr>
          <p:nvPr>
            <p:ph type="body" idx="1"/>
          </p:nvPr>
        </p:nvSpPr>
        <p:spPr>
          <a:xfrm>
            <a:off x="1182688" y="1844824"/>
            <a:ext cx="7772400" cy="4287689"/>
          </a:xfrm>
        </p:spPr>
        <p:txBody>
          <a:bodyPr/>
          <a:lstStyle/>
          <a:p>
            <a:pPr eaLnBrk="1" hangingPunct="1">
              <a:lnSpc>
                <a:spcPct val="150000"/>
              </a:lnSpc>
            </a:pPr>
            <a:r>
              <a:rPr lang="en-US" altLang="zh-CN" sz="2800" dirty="0"/>
              <a:t>AHP</a:t>
            </a:r>
            <a:r>
              <a:rPr lang="zh-CN" altLang="en-US" sz="2800" dirty="0">
                <a:latin typeface="宋体" pitchFamily="2" charset="-122"/>
              </a:rPr>
              <a:t>的基本原理、步骤及计算非常简便，结果简单明确，易于被决策者了解和掌握。</a:t>
            </a:r>
            <a:endParaRPr lang="en-US" altLang="zh-CN" sz="2800" dirty="0">
              <a:latin typeface="宋体" pitchFamily="2" charset="-122"/>
            </a:endParaRPr>
          </a:p>
          <a:p>
            <a:pPr eaLnBrk="1" hangingPunct="1">
              <a:lnSpc>
                <a:spcPct val="150000"/>
              </a:lnSpc>
            </a:pPr>
            <a:r>
              <a:rPr lang="en-US" altLang="zh-CN" sz="2800" dirty="0"/>
              <a:t>AHP</a:t>
            </a:r>
            <a:r>
              <a:rPr lang="zh-CN" altLang="en-US" sz="2800" dirty="0">
                <a:latin typeface="宋体" pitchFamily="2" charset="-122"/>
              </a:rPr>
              <a:t>从建立层次结构模型到构造两两比较判断矩阵，人的主观因素的作用较大，采取专家群体判断的办法是克服这一局限性的有效途径。</a:t>
            </a:r>
            <a:endParaRPr lang="zh-CN" altLang="en-US" sz="2800" dirty="0"/>
          </a:p>
        </p:txBody>
      </p:sp>
    </p:spTree>
    <p:extLst>
      <p:ext uri="{BB962C8B-B14F-4D97-AF65-F5344CB8AC3E}">
        <p14:creationId xmlns:p14="http://schemas.microsoft.com/office/powerpoint/2010/main" val="6516535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1AF9246C-129D-4FB8-A6A2-DFE648F1709B}" type="slidenum">
              <a:rPr kumimoji="0" lang="en-US" altLang="zh-CN" sz="1400" smtClean="0"/>
              <a:pPr eaLnBrk="1" hangingPunct="1">
                <a:spcBef>
                  <a:spcPct val="0"/>
                </a:spcBef>
                <a:buClrTx/>
                <a:buSzTx/>
                <a:buFontTx/>
                <a:buNone/>
              </a:pPr>
              <a:t>97</a:t>
            </a:fld>
            <a:endParaRPr kumimoji="0" lang="en-US" altLang="zh-CN" sz="1400"/>
          </a:p>
        </p:txBody>
      </p:sp>
      <p:sp>
        <p:nvSpPr>
          <p:cNvPr id="3075" name="Rectangle 2"/>
          <p:cNvSpPr>
            <a:spLocks noGrp="1" noChangeArrowheads="1"/>
          </p:cNvSpPr>
          <p:nvPr>
            <p:ph type="title"/>
          </p:nvPr>
        </p:nvSpPr>
        <p:spPr/>
        <p:txBody>
          <a:bodyPr/>
          <a:lstStyle/>
          <a:p>
            <a:pPr eaLnBrk="1" hangingPunct="1"/>
            <a:r>
              <a:rPr lang="en-US" altLang="zh-CN" dirty="0"/>
              <a:t>2.5.1 </a:t>
            </a:r>
            <a:r>
              <a:rPr lang="zh-CN" altLang="en-US" dirty="0"/>
              <a:t>时间序列预测模型 </a:t>
            </a:r>
          </a:p>
        </p:txBody>
      </p:sp>
      <p:sp>
        <p:nvSpPr>
          <p:cNvPr id="3076" name="Rectangle 3"/>
          <p:cNvSpPr>
            <a:spLocks noGrp="1" noChangeArrowheads="1"/>
          </p:cNvSpPr>
          <p:nvPr>
            <p:ph type="body" idx="1"/>
          </p:nvPr>
        </p:nvSpPr>
        <p:spPr>
          <a:xfrm>
            <a:off x="755576" y="2017713"/>
            <a:ext cx="8199512" cy="4114800"/>
          </a:xfrm>
        </p:spPr>
        <p:txBody>
          <a:bodyPr/>
          <a:lstStyle/>
          <a:p>
            <a:pPr algn="just" eaLnBrk="1" hangingPunct="1"/>
            <a:r>
              <a:rPr lang="zh-CN" altLang="en-US" b="1" dirty="0">
                <a:solidFill>
                  <a:srgbClr val="FF0000"/>
                </a:solidFill>
                <a:latin typeface="Times New Roman" pitchFamily="18" charset="0"/>
              </a:rPr>
              <a:t>时间序列</a:t>
            </a:r>
            <a:r>
              <a:rPr lang="zh-CN" altLang="en-US" dirty="0">
                <a:latin typeface="Times New Roman" pitchFamily="18" charset="0"/>
              </a:rPr>
              <a:t>是指同一种现象在不同时间上的相继观察值排列而成的一组数字序列。</a:t>
            </a:r>
          </a:p>
          <a:p>
            <a:pPr algn="just" eaLnBrk="1" hangingPunct="1"/>
            <a:r>
              <a:rPr lang="zh-CN" altLang="en-US" dirty="0">
                <a:latin typeface="Times New Roman" pitchFamily="18" charset="0"/>
              </a:rPr>
              <a:t>时间序列预测方法的基本思想是：预测一个现象的未来变化时，用该现象的过去行为来预测未来。即通过时间序列的历史数据揭示现象随时间变化的规律，将这种规律延伸到未来，从而对该现象的未来作出预测。</a:t>
            </a:r>
          </a:p>
          <a:p>
            <a:pPr algn="just" eaLnBrk="1" hangingPunct="1">
              <a:buFont typeface="Wingdings" pitchFamily="2" charset="2"/>
              <a:buNone/>
            </a:pPr>
            <a:endParaRPr lang="en-US" altLang="zh-CN" dirty="0"/>
          </a:p>
        </p:txBody>
      </p:sp>
    </p:spTree>
    <p:extLst>
      <p:ext uri="{BB962C8B-B14F-4D97-AF65-F5344CB8AC3E}">
        <p14:creationId xmlns:p14="http://schemas.microsoft.com/office/powerpoint/2010/main" val="30649667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CA6C81C7-9390-453A-AC35-A6F2860880FA}" type="slidenum">
              <a:rPr kumimoji="0" lang="en-US" altLang="zh-CN" sz="1400" smtClean="0"/>
              <a:pPr eaLnBrk="1" hangingPunct="1">
                <a:spcBef>
                  <a:spcPct val="0"/>
                </a:spcBef>
                <a:buClrTx/>
                <a:buSzTx/>
                <a:buFontTx/>
                <a:buNone/>
              </a:pPr>
              <a:t>98</a:t>
            </a:fld>
            <a:endParaRPr kumimoji="0" lang="en-US" altLang="zh-CN" sz="1400"/>
          </a:p>
        </p:txBody>
      </p:sp>
      <p:sp>
        <p:nvSpPr>
          <p:cNvPr id="4099" name="Rectangle 2"/>
          <p:cNvSpPr>
            <a:spLocks noGrp="1" noChangeArrowheads="1"/>
          </p:cNvSpPr>
          <p:nvPr>
            <p:ph type="title"/>
          </p:nvPr>
        </p:nvSpPr>
        <p:spPr/>
        <p:txBody>
          <a:bodyPr/>
          <a:lstStyle/>
          <a:p>
            <a:pPr eaLnBrk="1" hangingPunct="1"/>
            <a:r>
              <a:rPr lang="zh-CN" altLang="en-US" dirty="0">
                <a:latin typeface="Times New Roman" pitchFamily="18" charset="0"/>
              </a:rPr>
              <a:t>时间序列的变化大体可分解为以下四种：</a:t>
            </a:r>
          </a:p>
        </p:txBody>
      </p:sp>
      <p:sp>
        <p:nvSpPr>
          <p:cNvPr id="4100" name="Rectangle 3"/>
          <p:cNvSpPr>
            <a:spLocks noGrp="1" noChangeArrowheads="1"/>
          </p:cNvSpPr>
          <p:nvPr>
            <p:ph type="body" idx="1"/>
          </p:nvPr>
        </p:nvSpPr>
        <p:spPr/>
        <p:txBody>
          <a:bodyPr/>
          <a:lstStyle/>
          <a:p>
            <a:pPr marL="0" indent="0" algn="just" eaLnBrk="1" hangingPunct="1">
              <a:buNone/>
            </a:pPr>
            <a:r>
              <a:rPr lang="en-US" altLang="zh-CN" sz="2800" dirty="0"/>
              <a:t>(1)</a:t>
            </a:r>
            <a:r>
              <a:rPr lang="zh-CN" altLang="en-US" sz="2800" b="1" dirty="0">
                <a:solidFill>
                  <a:srgbClr val="FF0000"/>
                </a:solidFill>
                <a:latin typeface="Times New Roman" pitchFamily="18" charset="0"/>
              </a:rPr>
              <a:t>趋势变化：</a:t>
            </a:r>
            <a:r>
              <a:rPr lang="zh-CN" altLang="en-US" sz="2800" dirty="0">
                <a:latin typeface="Times New Roman" pitchFamily="18" charset="0"/>
              </a:rPr>
              <a:t>指现象随时间变化朝着一定方向呈</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  现出持续稳定地上升、下降或平稳的趋势。</a:t>
            </a:r>
            <a:endParaRPr lang="zh-CN" altLang="en-US" sz="2800" dirty="0"/>
          </a:p>
          <a:p>
            <a:pPr marL="0" indent="0" algn="just" eaLnBrk="1" hangingPunct="1">
              <a:buNone/>
            </a:pPr>
            <a:r>
              <a:rPr lang="en-US" altLang="zh-CN" sz="2800" dirty="0"/>
              <a:t>(2)</a:t>
            </a:r>
            <a:r>
              <a:rPr lang="zh-CN" altLang="en-US" sz="2800" b="1" dirty="0">
                <a:solidFill>
                  <a:srgbClr val="FF0000"/>
                </a:solidFill>
                <a:latin typeface="Times New Roman" pitchFamily="18" charset="0"/>
              </a:rPr>
              <a:t>周期变化（季节变化）</a:t>
            </a:r>
            <a:r>
              <a:rPr lang="zh-CN" altLang="en-US" sz="2800" dirty="0">
                <a:latin typeface="Times New Roman" pitchFamily="18" charset="0"/>
              </a:rPr>
              <a:t>：指现象受季节性影</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响，按一固定周期呈现出的周期波动变化。</a:t>
            </a:r>
            <a:endParaRPr lang="zh-CN" altLang="en-US" sz="2800" dirty="0"/>
          </a:p>
          <a:p>
            <a:pPr marL="0" indent="0" algn="just" eaLnBrk="1" hangingPunct="1">
              <a:buNone/>
            </a:pPr>
            <a:r>
              <a:rPr lang="en-US" altLang="zh-CN" sz="2800" dirty="0"/>
              <a:t>(3)</a:t>
            </a:r>
            <a:r>
              <a:rPr lang="zh-CN" altLang="en-US" sz="2800" b="1" dirty="0">
                <a:solidFill>
                  <a:srgbClr val="FF0000"/>
                </a:solidFill>
                <a:latin typeface="Times New Roman" pitchFamily="18" charset="0"/>
              </a:rPr>
              <a:t>循环变动：</a:t>
            </a:r>
            <a:r>
              <a:rPr lang="zh-CN" altLang="en-US" sz="2800" dirty="0">
                <a:latin typeface="Times New Roman" pitchFamily="18" charset="0"/>
              </a:rPr>
              <a:t>指现象按不固定的周期呈现出的波</a:t>
            </a:r>
            <a:endParaRPr lang="en-US" altLang="zh-CN" sz="2800" dirty="0">
              <a:latin typeface="Times New Roman" pitchFamily="18" charset="0"/>
            </a:endParaRPr>
          </a:p>
          <a:p>
            <a:pPr marL="0" indent="0" algn="just" eaLnBrk="1" hangingPunct="1">
              <a:buNone/>
            </a:pPr>
            <a:r>
              <a:rPr lang="en-US" altLang="zh-CN" sz="2800" dirty="0">
                <a:latin typeface="Times New Roman" pitchFamily="18" charset="0"/>
              </a:rPr>
              <a:t>     </a:t>
            </a:r>
            <a:r>
              <a:rPr lang="zh-CN" altLang="en-US" sz="2800" dirty="0">
                <a:latin typeface="Times New Roman" pitchFamily="18" charset="0"/>
              </a:rPr>
              <a:t>动变化。</a:t>
            </a:r>
            <a:endParaRPr lang="zh-CN" altLang="en-US" sz="2800" dirty="0"/>
          </a:p>
          <a:p>
            <a:pPr marL="0" indent="0" eaLnBrk="1" hangingPunct="1">
              <a:buNone/>
            </a:pPr>
            <a:r>
              <a:rPr lang="en-US" altLang="zh-CN" sz="2800" dirty="0"/>
              <a:t>(4)</a:t>
            </a:r>
            <a:r>
              <a:rPr lang="zh-CN" altLang="en-US" sz="2800" b="1" dirty="0">
                <a:solidFill>
                  <a:srgbClr val="FF0000"/>
                </a:solidFill>
                <a:latin typeface="Times New Roman" pitchFamily="18" charset="0"/>
              </a:rPr>
              <a:t>随机变动：</a:t>
            </a:r>
            <a:r>
              <a:rPr lang="zh-CN" altLang="en-US" sz="2800" dirty="0">
                <a:latin typeface="Times New Roman" pitchFamily="18" charset="0"/>
              </a:rPr>
              <a:t>指现象受偶然因素的影响而呈现出</a:t>
            </a:r>
            <a:endParaRPr lang="en-US" altLang="zh-CN" sz="2800" dirty="0">
              <a:latin typeface="Times New Roman" pitchFamily="18" charset="0"/>
            </a:endParaRPr>
          </a:p>
          <a:p>
            <a:pPr marL="0" indent="0" eaLnBrk="1" hangingPunct="1">
              <a:buNone/>
            </a:pPr>
            <a:r>
              <a:rPr lang="en-US" altLang="zh-CN" sz="2800" dirty="0">
                <a:latin typeface="Times New Roman" pitchFamily="18" charset="0"/>
              </a:rPr>
              <a:t>      </a:t>
            </a:r>
            <a:r>
              <a:rPr lang="zh-CN" altLang="en-US" sz="2800" dirty="0">
                <a:latin typeface="Times New Roman" pitchFamily="18" charset="0"/>
              </a:rPr>
              <a:t>的不规则波动。</a:t>
            </a:r>
            <a:r>
              <a:rPr lang="zh-CN" altLang="en-US" sz="2800" dirty="0"/>
              <a:t> </a:t>
            </a:r>
          </a:p>
        </p:txBody>
      </p:sp>
    </p:spTree>
    <p:extLst>
      <p:ext uri="{BB962C8B-B14F-4D97-AF65-F5344CB8AC3E}">
        <p14:creationId xmlns:p14="http://schemas.microsoft.com/office/powerpoint/2010/main" val="38228189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fld id="{FD257C00-6651-4CBB-B18B-67089B74F263}" type="slidenum">
              <a:rPr kumimoji="0" lang="en-US" altLang="zh-CN" sz="1400" smtClean="0"/>
              <a:pPr eaLnBrk="1" hangingPunct="1">
                <a:spcBef>
                  <a:spcPct val="0"/>
                </a:spcBef>
                <a:buClrTx/>
                <a:buSzTx/>
                <a:buFontTx/>
                <a:buNone/>
              </a:pPr>
              <a:t>99</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a:latin typeface="Times New Roman" pitchFamily="18" charset="0"/>
              </a:rPr>
              <a:t>时间序列预测方法分为两大类：</a:t>
            </a:r>
          </a:p>
        </p:txBody>
      </p:sp>
      <mc:AlternateContent xmlns:mc="http://schemas.openxmlformats.org/markup-compatibility/2006" xmlns:a14="http://schemas.microsoft.com/office/drawing/2010/main">
        <mc:Choice Requires="a14">
          <p:sp>
            <p:nvSpPr>
              <p:cNvPr id="5124" name="Rectangle 3"/>
              <p:cNvSpPr>
                <a:spLocks noGrp="1" noChangeArrowheads="1"/>
              </p:cNvSpPr>
              <p:nvPr>
                <p:ph type="body" idx="1"/>
              </p:nvPr>
            </p:nvSpPr>
            <p:spPr>
              <a:xfrm>
                <a:off x="1182688" y="2017713"/>
                <a:ext cx="7565776" cy="4114800"/>
              </a:xfrm>
            </p:spPr>
            <p:txBody>
              <a:bodyPr/>
              <a:lstStyle/>
              <a:p>
                <a:pPr algn="just" eaLnBrk="1" hangingPunct="1"/>
                <a:r>
                  <a:rPr lang="zh-CN" altLang="en-US" dirty="0">
                    <a:latin typeface="Times New Roman" pitchFamily="18" charset="0"/>
                  </a:rPr>
                  <a:t>一类是确定型的时间序列模型</a:t>
                </a:r>
                <a:r>
                  <a:rPr lang="zh-CN" altLang="en-US" b="1" dirty="0">
                    <a:solidFill>
                      <a:srgbClr val="FF0000"/>
                    </a:solidFill>
                    <a:latin typeface="Times New Roman" pitchFamily="18" charset="0"/>
                  </a:rPr>
                  <a:t>方法</a:t>
                </a:r>
                <a:r>
                  <a:rPr lang="zh-CN" altLang="en-US" dirty="0">
                    <a:latin typeface="Times New Roman" pitchFamily="18" charset="0"/>
                  </a:rPr>
                  <a:t>；</a:t>
                </a:r>
              </a:p>
              <a:p>
                <a:pPr algn="just" eaLnBrk="1" hangingPunct="1"/>
                <a:r>
                  <a:rPr lang="zh-CN" altLang="en-US" dirty="0">
                    <a:latin typeface="Times New Roman" pitchFamily="18" charset="0"/>
                  </a:rPr>
                  <a:t>确定型时间序列预测方法的基本思想是用一个确定的时间函数</a:t>
                </a:r>
                <a14:m>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a:latin typeface="Times New Roman" pitchFamily="18" charset="0"/>
                  </a:rPr>
                  <a:t>来拟合时间序列，不同的变化采取不同的函数形式来描述，不同变化的叠加采用不同的函数叠加来描述。具体可分为</a:t>
                </a:r>
                <a:r>
                  <a:rPr lang="zh-CN" altLang="en-US" b="1" dirty="0">
                    <a:solidFill>
                      <a:srgbClr val="FF0000"/>
                    </a:solidFill>
                    <a:latin typeface="Times New Roman" pitchFamily="18" charset="0"/>
                  </a:rPr>
                  <a:t>趋势预测法、平滑预测法、分解分析法</a:t>
                </a:r>
                <a:r>
                  <a:rPr lang="zh-CN" altLang="en-US" dirty="0">
                    <a:latin typeface="Times New Roman" pitchFamily="18" charset="0"/>
                  </a:rPr>
                  <a:t>等。</a:t>
                </a:r>
                <a:endParaRPr lang="zh-CN" altLang="en-US" dirty="0"/>
              </a:p>
              <a:p>
                <a:pPr eaLnBrk="1" hangingPunct="1"/>
                <a:endParaRPr lang="en-US" altLang="zh-CN" dirty="0"/>
              </a:p>
            </p:txBody>
          </p:sp>
        </mc:Choice>
        <mc:Fallback xmlns="">
          <p:sp>
            <p:nvSpPr>
              <p:cNvPr id="5124" name="Rectangle 3"/>
              <p:cNvSpPr>
                <a:spLocks noGrp="1" noRot="1" noChangeAspect="1" noMove="1" noResize="1" noEditPoints="1" noAdjustHandles="1" noChangeArrowheads="1" noChangeShapeType="1" noTextEdit="1"/>
              </p:cNvSpPr>
              <p:nvPr>
                <p:ph type="body" idx="1"/>
              </p:nvPr>
            </p:nvSpPr>
            <p:spPr>
              <a:xfrm>
                <a:off x="1182688" y="2017713"/>
                <a:ext cx="7565776" cy="4114800"/>
              </a:xfrm>
              <a:blipFill rotWithShape="1">
                <a:blip r:embed="rId2"/>
                <a:stretch>
                  <a:fillRect l="-564" t="-2519" r="-2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33906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3361</TotalTime>
  <Words>10605</Words>
  <Application>Microsoft Office PowerPoint</Application>
  <PresentationFormat>全屏显示(4:3)</PresentationFormat>
  <Paragraphs>947</Paragraphs>
  <Slides>152</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152</vt:i4>
      </vt:variant>
    </vt:vector>
  </HeadingPairs>
  <TitlesOfParts>
    <vt:vector size="165" baseType="lpstr">
      <vt:lpstr>楷体_GB2312</vt:lpstr>
      <vt:lpstr>宋体</vt:lpstr>
      <vt:lpstr>Arial</vt:lpstr>
      <vt:lpstr>Cambria Math</vt:lpstr>
      <vt:lpstr>Tahoma</vt:lpstr>
      <vt:lpstr>Times New Roman</vt:lpstr>
      <vt:lpstr>Wingdings</vt:lpstr>
      <vt:lpstr>Blends</vt:lpstr>
      <vt:lpstr>Clip</vt:lpstr>
      <vt:lpstr>公式</vt:lpstr>
      <vt:lpstr>MathType 6.0 Equation</vt:lpstr>
      <vt:lpstr>Equation</vt:lpstr>
      <vt:lpstr>Microsoft Equation 3.0</vt:lpstr>
      <vt:lpstr>第2章 常用系统建模方法</vt:lpstr>
      <vt:lpstr>2.1 系统模型的概述</vt:lpstr>
      <vt:lpstr>PowerPoint 演示文稿</vt:lpstr>
      <vt:lpstr>PowerPoint 演示文稿</vt:lpstr>
      <vt:lpstr>PowerPoint 演示文稿</vt:lpstr>
      <vt:lpstr>集中参数模型、分布参数模型</vt:lpstr>
      <vt:lpstr>建模方法的分类</vt:lpstr>
      <vt:lpstr>建模原则-四大原则</vt:lpstr>
      <vt:lpstr>PowerPoint 演示文稿</vt:lpstr>
      <vt:lpstr> 建模步骤的划分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建模的逻辑思维方法</vt:lpstr>
      <vt:lpstr>PowerPoint 演示文稿</vt:lpstr>
      <vt:lpstr>2.2.1 抽象</vt:lpstr>
      <vt:lpstr>一个实例</vt:lpstr>
      <vt:lpstr>PowerPoint 演示文稿</vt:lpstr>
      <vt:lpstr>椅子能在不平的地面上放稳吗？</vt:lpstr>
      <vt:lpstr>PowerPoint 演示文稿</vt:lpstr>
      <vt:lpstr>PowerPoint 演示文稿</vt:lpstr>
      <vt:lpstr>2.2.2 归纳</vt:lpstr>
      <vt:lpstr>2.2.3 演绎</vt:lpstr>
      <vt:lpstr>2.2.4 类比</vt:lpstr>
      <vt:lpstr>PowerPoint 演示文稿</vt:lpstr>
      <vt:lpstr>2.2.5 移植</vt:lpstr>
      <vt:lpstr>2.3 图解建模法</vt:lpstr>
      <vt:lpstr>2.3.1 图的概念</vt:lpstr>
      <vt:lpstr>PowerPoint 演示文稿</vt:lpstr>
      <vt:lpstr>PowerPoint 演示文稿</vt:lpstr>
      <vt:lpstr>PowerPoint 演示文稿</vt:lpstr>
      <vt:lpstr>2.3.2 城市公共交通网络模型</vt:lpstr>
      <vt:lpstr>公汽模型</vt:lpstr>
      <vt:lpstr>公汽线路是比较复杂的，一般可以分为三类</vt:lpstr>
      <vt:lpstr>PowerPoint 演示文稿</vt:lpstr>
      <vt:lpstr>PowerPoint 演示文稿</vt:lpstr>
      <vt:lpstr>PowerPoint 演示文稿</vt:lpstr>
      <vt:lpstr>网络模型的有向图结构</vt:lpstr>
      <vt:lpstr>PowerPoint 演示文稿</vt:lpstr>
      <vt:lpstr>PowerPoint 演示文稿</vt:lpstr>
      <vt:lpstr>PowerPoint 演示文稿</vt:lpstr>
      <vt:lpstr>PowerPoint 演示文稿</vt:lpstr>
      <vt:lpstr>PowerPoint 演示文稿</vt:lpstr>
      <vt:lpstr>权值的设定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层次分析法（AHP） The Analytic Hierarchy Process </vt:lpstr>
      <vt:lpstr>2.4.1 层次分析法的基本原理</vt:lpstr>
      <vt:lpstr>二、层次分析法的递阶层次结构原理</vt:lpstr>
      <vt:lpstr>PowerPoint 演示文稿</vt:lpstr>
      <vt:lpstr>三、层次分析法的排序原理</vt:lpstr>
      <vt:lpstr>PowerPoint 演示文稿</vt:lpstr>
      <vt:lpstr>一致正互反矩阵的一个例子</vt:lpstr>
      <vt:lpstr>PowerPoint 演示文稿</vt:lpstr>
      <vt:lpstr>PowerPoint 演示文稿</vt:lpstr>
      <vt:lpstr>一致的正互反矩阵还具有下述性质：</vt:lpstr>
      <vt:lpstr>PowerPoint 演示文稿</vt:lpstr>
      <vt:lpstr>PowerPoint 演示文稿</vt:lpstr>
      <vt:lpstr>四、层次分析法的一致性指标</vt:lpstr>
      <vt:lpstr>PowerPoint 演示文稿</vt:lpstr>
      <vt:lpstr>2.   计算平均随机一致性指标</vt:lpstr>
      <vt:lpstr>PowerPoint 演示文稿</vt:lpstr>
      <vt:lpstr>3  计算一致性比率</vt:lpstr>
      <vt:lpstr>二、 层次分析法的计算方法 </vt:lpstr>
      <vt:lpstr>PowerPoint 演示文稿</vt:lpstr>
      <vt:lpstr>PowerPoint 演示文稿</vt:lpstr>
      <vt:lpstr>层次分析法的实例</vt:lpstr>
      <vt:lpstr>PowerPoint 演示文稿</vt:lpstr>
      <vt:lpstr>PowerPoint 演示文稿</vt:lpstr>
      <vt:lpstr>PowerPoint 演示文稿</vt:lpstr>
      <vt:lpstr>PowerPoint 演示文稿</vt:lpstr>
      <vt:lpstr>PowerPoint 演示文稿</vt:lpstr>
      <vt:lpstr>PowerPoint 演示文稿</vt:lpstr>
      <vt:lpstr>2  准则层与方案层之间的判断矩阵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2.5.1 时间序列预测模型 </vt:lpstr>
      <vt:lpstr>时间序列的变化大体可分解为以下四种：</vt:lpstr>
      <vt:lpstr>时间序列预测方法分为两大类：</vt:lpstr>
      <vt:lpstr>随机型时间序列分析法</vt:lpstr>
      <vt:lpstr>实际应用分析　 </vt:lpstr>
      <vt:lpstr>PowerPoint 演示文稿</vt:lpstr>
      <vt:lpstr>PowerPoint 演示文稿</vt:lpstr>
      <vt:lpstr>PowerPoint 演示文稿</vt:lpstr>
      <vt:lpstr>2 建立模型</vt:lpstr>
      <vt:lpstr>PowerPoint 演示文稿</vt:lpstr>
      <vt:lpstr>PowerPoint 演示文稿</vt:lpstr>
      <vt:lpstr>PowerPoint 演示文稿</vt:lpstr>
      <vt:lpstr>PowerPoint 演示文稿</vt:lpstr>
      <vt:lpstr> 3  对模型的有效性进行检验</vt:lpstr>
      <vt:lpstr>PowerPoint 演示文稿</vt:lpstr>
      <vt:lpstr>PowerPoint 演示文稿</vt:lpstr>
      <vt:lpstr>PowerPoint 演示文稿</vt:lpstr>
      <vt:lpstr>PowerPoint 演示文稿</vt:lpstr>
      <vt:lpstr>PowerPoint 演示文稿</vt:lpstr>
      <vt:lpstr>PowerPoint 演示文稿</vt:lpstr>
      <vt:lpstr>2.5.2 聚类分析在群决策问题中的应用</vt:lpstr>
      <vt:lpstr>聚类分析概念</vt:lpstr>
      <vt:lpstr>传统解决专家偏见方法</vt:lpstr>
      <vt:lpstr>PowerPoint 演示文稿</vt:lpstr>
      <vt:lpstr>PowerPoint 演示文稿</vt:lpstr>
      <vt:lpstr>奇异值分解定理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聚类分析</vt:lpstr>
      <vt:lpstr>PowerPoint 演示文稿</vt:lpstr>
      <vt:lpstr>距离定义</vt:lpstr>
      <vt:lpstr>余弦夹角定义的距离</vt:lpstr>
      <vt:lpstr>皮尔逊相关系数定义的距离</vt:lpstr>
      <vt:lpstr>类间距离</vt:lpstr>
      <vt:lpstr>PowerPoint 演示文稿</vt:lpstr>
      <vt:lpstr>组间均联法</vt:lpstr>
      <vt:lpstr>分类结果的含义</vt:lpstr>
      <vt:lpstr>实例分析</vt:lpstr>
      <vt:lpstr>PowerPoint 演示文稿</vt:lpstr>
      <vt:lpstr>PowerPoint 演示文稿</vt:lpstr>
      <vt:lpstr>PowerPoint 演示文稿</vt:lpstr>
      <vt:lpstr>PowerPoint 演示文稿</vt:lpstr>
      <vt:lpstr>对学校的聚类</vt:lpstr>
      <vt:lpstr>PowerPoint 演示文稿</vt:lpstr>
      <vt:lpstr>PowerPoint 演示文稿</vt:lpstr>
      <vt:lpstr>PowerPoint 演示文稿</vt:lpstr>
      <vt:lpstr>PowerPoint 演示文稿</vt:lpstr>
      <vt:lpstr>最后的提醒</vt:lpstr>
      <vt:lpstr>课堂作业 </vt:lpstr>
    </vt:vector>
  </TitlesOfParts>
  <Company>华中科技大学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主讲人：王小平           E_mail:  wxpwinnie@163.com      Tel：    87543630(O)            13886088818         欢迎任何形式的意见和建议！</dc:title>
  <dc:creator>王小平</dc:creator>
  <cp:lastModifiedBy>邵 宗贺</cp:lastModifiedBy>
  <cp:revision>142</cp:revision>
  <dcterms:created xsi:type="dcterms:W3CDTF">2005-09-06T00:56:48Z</dcterms:created>
  <dcterms:modified xsi:type="dcterms:W3CDTF">2023-02-24T14:40:14Z</dcterms:modified>
</cp:coreProperties>
</file>