
<file path=[Content_Types].xml><?xml version="1.0" encoding="utf-8"?>
<Types xmlns="http://schemas.openxmlformats.org/package/2006/content-types">
  <Default Extension="vsd" ContentType="application/vnd.visio"/>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3"/>
  </p:notesMasterIdLst>
  <p:sldIdLst>
    <p:sldId id="320" r:id="rId2"/>
    <p:sldId id="321"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22" r:id="rId20"/>
    <p:sldId id="342" r:id="rId21"/>
    <p:sldId id="343" r:id="rId22"/>
    <p:sldId id="344" r:id="rId23"/>
    <p:sldId id="345" r:id="rId24"/>
    <p:sldId id="346" r:id="rId25"/>
    <p:sldId id="415" r:id="rId26"/>
    <p:sldId id="416" r:id="rId27"/>
    <p:sldId id="417" r:id="rId28"/>
    <p:sldId id="418" r:id="rId29"/>
    <p:sldId id="347" r:id="rId30"/>
    <p:sldId id="348" r:id="rId31"/>
    <p:sldId id="349" r:id="rId32"/>
    <p:sldId id="350" r:id="rId33"/>
    <p:sldId id="351" r:id="rId34"/>
    <p:sldId id="420" r:id="rId35"/>
    <p:sldId id="421" r:id="rId36"/>
    <p:sldId id="352" r:id="rId37"/>
    <p:sldId id="353" r:id="rId38"/>
    <p:sldId id="355" r:id="rId39"/>
    <p:sldId id="356" r:id="rId40"/>
    <p:sldId id="357" r:id="rId41"/>
    <p:sldId id="358" r:id="rId42"/>
    <p:sldId id="359" r:id="rId43"/>
    <p:sldId id="422" r:id="rId44"/>
    <p:sldId id="360" r:id="rId45"/>
    <p:sldId id="361" r:id="rId46"/>
    <p:sldId id="362" r:id="rId47"/>
    <p:sldId id="363" r:id="rId48"/>
    <p:sldId id="364" r:id="rId49"/>
    <p:sldId id="365" r:id="rId50"/>
    <p:sldId id="366" r:id="rId51"/>
    <p:sldId id="367" r:id="rId52"/>
    <p:sldId id="368" r:id="rId53"/>
    <p:sldId id="423" r:id="rId54"/>
    <p:sldId id="424" r:id="rId55"/>
    <p:sldId id="425"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3" r:id="rId91"/>
    <p:sldId id="404" r:id="rId92"/>
    <p:sldId id="405" r:id="rId93"/>
    <p:sldId id="406" r:id="rId94"/>
    <p:sldId id="407" r:id="rId95"/>
    <p:sldId id="408" r:id="rId96"/>
    <p:sldId id="409" r:id="rId97"/>
    <p:sldId id="410" r:id="rId98"/>
    <p:sldId id="411" r:id="rId99"/>
    <p:sldId id="412" r:id="rId100"/>
    <p:sldId id="413" r:id="rId101"/>
    <p:sldId id="414" r:id="rId10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0" d="100"/>
          <a:sy n="100" d="100"/>
        </p:scale>
        <p:origin x="13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05E4905-D154-4ACF-96FB-D55F91A61350}" type="slidenum">
              <a:rPr lang="en-US" altLang="zh-CN"/>
              <a:pPr/>
              <a:t>‹#›</a:t>
            </a:fld>
            <a:endParaRPr lang="en-US" altLang="zh-CN"/>
          </a:p>
        </p:txBody>
      </p:sp>
    </p:spTree>
    <p:extLst>
      <p:ext uri="{BB962C8B-B14F-4D97-AF65-F5344CB8AC3E}">
        <p14:creationId xmlns:p14="http://schemas.microsoft.com/office/powerpoint/2010/main" val="1446549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9CD5146-04A6-40DE-BA36-3229DB021A97}" type="slidenum">
              <a:rPr lang="en-US" altLang="zh-CN"/>
              <a:pPr/>
              <a:t>‹#›</a:t>
            </a:fld>
            <a:endParaRPr lang="en-US" altLang="zh-CN"/>
          </a:p>
        </p:txBody>
      </p:sp>
    </p:spTree>
    <p:extLst>
      <p:ext uri="{BB962C8B-B14F-4D97-AF65-F5344CB8AC3E}">
        <p14:creationId xmlns:p14="http://schemas.microsoft.com/office/powerpoint/2010/main" val="239922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84A3A264-3FA1-4DE1-A358-C678E79BA845}" type="slidenum">
              <a:rPr lang="en-US" altLang="zh-CN"/>
              <a:pPr/>
              <a:t>‹#›</a:t>
            </a:fld>
            <a:endParaRPr lang="en-US" altLang="zh-CN"/>
          </a:p>
        </p:txBody>
      </p:sp>
    </p:spTree>
    <p:extLst>
      <p:ext uri="{BB962C8B-B14F-4D97-AF65-F5344CB8AC3E}">
        <p14:creationId xmlns:p14="http://schemas.microsoft.com/office/powerpoint/2010/main" val="396725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617538"/>
            <a:ext cx="1949450" cy="5478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617538"/>
            <a:ext cx="5699125" cy="5478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AE028965-6D8E-4389-8635-CFE208F6334B}" type="slidenum">
              <a:rPr lang="en-US" altLang="zh-CN"/>
              <a:pPr/>
              <a:t>‹#›</a:t>
            </a:fld>
            <a:endParaRPr lang="en-US" altLang="zh-CN"/>
          </a:p>
        </p:txBody>
      </p:sp>
    </p:spTree>
    <p:extLst>
      <p:ext uri="{BB962C8B-B14F-4D97-AF65-F5344CB8AC3E}">
        <p14:creationId xmlns:p14="http://schemas.microsoft.com/office/powerpoint/2010/main" val="1676953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71450"/>
            <a:ext cx="7793037" cy="1462088"/>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557338"/>
            <a:ext cx="4022725" cy="4575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0775" y="1557338"/>
            <a:ext cx="4024313" cy="4575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F5659D8-9FFE-44C8-9FE4-6C4C4A3C1561}" type="slidenum">
              <a:rPr lang="en-US" altLang="zh-CN"/>
              <a:pPr>
                <a:defRPr/>
              </a:pPr>
              <a:t>‹#›</a:t>
            </a:fld>
            <a:endParaRPr lang="en-US" altLang="zh-CN"/>
          </a:p>
        </p:txBody>
      </p:sp>
    </p:spTree>
    <p:extLst>
      <p:ext uri="{BB962C8B-B14F-4D97-AF65-F5344CB8AC3E}">
        <p14:creationId xmlns:p14="http://schemas.microsoft.com/office/powerpoint/2010/main" val="216719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C9679350-65DC-47F8-A736-D1EF5CEA1CBA}" type="slidenum">
              <a:rPr lang="en-US" altLang="zh-CN"/>
              <a:pPr/>
              <a:t>‹#›</a:t>
            </a:fld>
            <a:endParaRPr lang="en-US" altLang="zh-CN"/>
          </a:p>
        </p:txBody>
      </p:sp>
    </p:spTree>
    <p:extLst>
      <p:ext uri="{BB962C8B-B14F-4D97-AF65-F5344CB8AC3E}">
        <p14:creationId xmlns:p14="http://schemas.microsoft.com/office/powerpoint/2010/main" val="87300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1368D2DC-4770-4F8B-9300-BA4088B0D16A}" type="slidenum">
              <a:rPr lang="en-US" altLang="zh-CN"/>
              <a:pPr/>
              <a:t>‹#›</a:t>
            </a:fld>
            <a:endParaRPr lang="en-US" altLang="zh-CN"/>
          </a:p>
        </p:txBody>
      </p:sp>
    </p:spTree>
    <p:extLst>
      <p:ext uri="{BB962C8B-B14F-4D97-AF65-F5344CB8AC3E}">
        <p14:creationId xmlns:p14="http://schemas.microsoft.com/office/powerpoint/2010/main" val="310888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25F51C04-0F5C-4CBD-9114-7AF6F02F79D5}" type="slidenum">
              <a:rPr lang="en-US" altLang="zh-CN"/>
              <a:pPr/>
              <a:t>‹#›</a:t>
            </a:fld>
            <a:endParaRPr lang="en-US" altLang="zh-CN"/>
          </a:p>
        </p:txBody>
      </p:sp>
    </p:spTree>
    <p:extLst>
      <p:ext uri="{BB962C8B-B14F-4D97-AF65-F5344CB8AC3E}">
        <p14:creationId xmlns:p14="http://schemas.microsoft.com/office/powerpoint/2010/main" val="243897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37402697-3A4F-4AD0-B7C2-2967783CBF0A}" type="slidenum">
              <a:rPr lang="en-US" altLang="zh-CN"/>
              <a:pPr/>
              <a:t>‹#›</a:t>
            </a:fld>
            <a:endParaRPr lang="en-US" altLang="zh-CN"/>
          </a:p>
        </p:txBody>
      </p:sp>
    </p:spTree>
    <p:extLst>
      <p:ext uri="{BB962C8B-B14F-4D97-AF65-F5344CB8AC3E}">
        <p14:creationId xmlns:p14="http://schemas.microsoft.com/office/powerpoint/2010/main" val="216974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49B992FF-52EA-4F6C-8872-0530EE8FB39A}" type="slidenum">
              <a:rPr lang="en-US" altLang="zh-CN"/>
              <a:pPr/>
              <a:t>‹#›</a:t>
            </a:fld>
            <a:endParaRPr lang="en-US" altLang="zh-CN"/>
          </a:p>
        </p:txBody>
      </p:sp>
    </p:spTree>
    <p:extLst>
      <p:ext uri="{BB962C8B-B14F-4D97-AF65-F5344CB8AC3E}">
        <p14:creationId xmlns:p14="http://schemas.microsoft.com/office/powerpoint/2010/main" val="6033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C8BFA1EA-7142-4FC8-BF4A-AA8D0686600F}" type="slidenum">
              <a:rPr lang="en-US" altLang="zh-CN"/>
              <a:pPr/>
              <a:t>‹#›</a:t>
            </a:fld>
            <a:endParaRPr lang="en-US" altLang="zh-CN"/>
          </a:p>
        </p:txBody>
      </p:sp>
    </p:spTree>
    <p:extLst>
      <p:ext uri="{BB962C8B-B14F-4D97-AF65-F5344CB8AC3E}">
        <p14:creationId xmlns:p14="http://schemas.microsoft.com/office/powerpoint/2010/main" val="407476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AB5976C5-4F38-4CFF-A169-05910A21CDBA}" type="slidenum">
              <a:rPr lang="en-US" altLang="zh-CN"/>
              <a:pPr/>
              <a:t>‹#›</a:t>
            </a:fld>
            <a:endParaRPr lang="en-US" altLang="zh-CN"/>
          </a:p>
        </p:txBody>
      </p:sp>
    </p:spTree>
    <p:extLst>
      <p:ext uri="{BB962C8B-B14F-4D97-AF65-F5344CB8AC3E}">
        <p14:creationId xmlns:p14="http://schemas.microsoft.com/office/powerpoint/2010/main" val="54007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C7B625F3-0C44-4405-BD5C-5156AC95A35B}" type="slidenum">
              <a:rPr lang="en-US" altLang="zh-CN"/>
              <a:pPr/>
              <a:t>‹#›</a:t>
            </a:fld>
            <a:endParaRPr lang="en-US" altLang="zh-CN"/>
          </a:p>
        </p:txBody>
      </p:sp>
    </p:spTree>
    <p:extLst>
      <p:ext uri="{BB962C8B-B14F-4D97-AF65-F5344CB8AC3E}">
        <p14:creationId xmlns:p14="http://schemas.microsoft.com/office/powerpoint/2010/main" val="335983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430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fld id="{E6D69174-C3B8-4EEB-8829-D4167188AB5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oleObject" Target="../embeddings/oleObject5.bin"/><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slide" Target="slide81.x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17.bin"/><Relationship Id="rId4" Type="http://schemas.openxmlformats.org/officeDocument/2006/relationships/image" Target="../media/image23.wmf"/></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5.wmf"/></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9.wmf"/></Relationships>
</file>

<file path=ppt/slides/_rels/slide9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0.wmf"/><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离散事件系统仿真方法</a:t>
            </a:r>
          </a:p>
        </p:txBody>
      </p:sp>
      <p:sp>
        <p:nvSpPr>
          <p:cNvPr id="3" name="内容占位符 2"/>
          <p:cNvSpPr>
            <a:spLocks noGrp="1"/>
          </p:cNvSpPr>
          <p:nvPr>
            <p:ph idx="1"/>
          </p:nvPr>
        </p:nvSpPr>
        <p:spPr/>
        <p:txBody>
          <a:bodyPr/>
          <a:lstStyle/>
          <a:p>
            <a:pPr marL="0" indent="0">
              <a:lnSpc>
                <a:spcPct val="150000"/>
              </a:lnSpc>
              <a:buNone/>
            </a:pPr>
            <a:r>
              <a:rPr lang="en-US" altLang="zh-CN" dirty="0"/>
              <a:t>5.1 </a:t>
            </a:r>
            <a:r>
              <a:rPr lang="zh-CN" altLang="en-US" dirty="0"/>
              <a:t>离散事件系统仿真基本策略</a:t>
            </a:r>
            <a:endParaRPr lang="en-US" altLang="zh-CN" dirty="0"/>
          </a:p>
          <a:p>
            <a:pPr marL="0" indent="0">
              <a:lnSpc>
                <a:spcPct val="150000"/>
              </a:lnSpc>
              <a:buNone/>
            </a:pPr>
            <a:r>
              <a:rPr lang="en-US" altLang="zh-CN" dirty="0"/>
              <a:t>5.2 </a:t>
            </a:r>
            <a:r>
              <a:rPr lang="zh-CN" altLang="en-US" dirty="0"/>
              <a:t>仿真时钟推进机制</a:t>
            </a:r>
            <a:endParaRPr lang="en-US" altLang="zh-CN" dirty="0"/>
          </a:p>
          <a:p>
            <a:pPr marL="0" indent="0">
              <a:lnSpc>
                <a:spcPct val="150000"/>
              </a:lnSpc>
              <a:buNone/>
            </a:pPr>
            <a:r>
              <a:rPr lang="en-US" altLang="zh-CN" dirty="0"/>
              <a:t>5.3  </a:t>
            </a:r>
            <a:r>
              <a:rPr lang="zh-CN" altLang="en-US" dirty="0"/>
              <a:t>消息驱动的仿真机制</a:t>
            </a:r>
            <a:endParaRPr lang="en-US" altLang="zh-CN" dirty="0"/>
          </a:p>
          <a:p>
            <a:pPr marL="0" indent="0">
              <a:lnSpc>
                <a:spcPct val="150000"/>
              </a:lnSpc>
              <a:buNone/>
            </a:pPr>
            <a:r>
              <a:rPr lang="en-US" altLang="zh-CN" dirty="0"/>
              <a:t>5.4  </a:t>
            </a:r>
            <a:r>
              <a:rPr lang="zh-CN" altLang="en-US" dirty="0"/>
              <a:t>蒙特卡罗的仿真方法</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a:t>
            </a:fld>
            <a:endParaRPr lang="en-US" altLang="zh-CN"/>
          </a:p>
        </p:txBody>
      </p:sp>
    </p:spTree>
    <p:extLst>
      <p:ext uri="{BB962C8B-B14F-4D97-AF65-F5344CB8AC3E}">
        <p14:creationId xmlns:p14="http://schemas.microsoft.com/office/powerpoint/2010/main" val="238985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剧院售票电话服务系统分析</a:t>
            </a:r>
          </a:p>
        </p:txBody>
      </p:sp>
      <p:sp>
        <p:nvSpPr>
          <p:cNvPr id="22531" name="Rectangle 3"/>
          <p:cNvSpPr>
            <a:spLocks noGrp="1" noChangeArrowheads="1"/>
          </p:cNvSpPr>
          <p:nvPr>
            <p:ph idx="1"/>
          </p:nvPr>
        </p:nvSpPr>
        <p:spPr/>
        <p:txBody>
          <a:bodyPr/>
          <a:lstStyle/>
          <a:p>
            <a:pPr eaLnBrk="1" hangingPunct="1"/>
            <a:r>
              <a:rPr lang="zh-CN" altLang="en-US" dirty="0"/>
              <a:t>（</a:t>
            </a:r>
            <a:r>
              <a:rPr lang="en-US" altLang="zh-CN" dirty="0"/>
              <a:t>1</a:t>
            </a:r>
            <a:r>
              <a:rPr lang="zh-CN" altLang="en-US" dirty="0"/>
              <a:t>）该系统的事件：</a:t>
            </a:r>
          </a:p>
          <a:p>
            <a:pPr lvl="1" eaLnBrk="1" hangingPunct="1"/>
            <a:r>
              <a:rPr lang="en-US" altLang="zh-CN" dirty="0"/>
              <a:t>E1</a:t>
            </a:r>
            <a:r>
              <a:rPr lang="zh-CN" altLang="en-US" dirty="0"/>
              <a:t>：购票顾客到达事件；</a:t>
            </a:r>
          </a:p>
          <a:p>
            <a:pPr lvl="1" eaLnBrk="1" hangingPunct="1"/>
            <a:r>
              <a:rPr lang="en-US" altLang="zh-CN" dirty="0"/>
              <a:t>E2</a:t>
            </a:r>
            <a:r>
              <a:rPr lang="zh-CN" altLang="en-US" dirty="0"/>
              <a:t>：购票顾客服务完毕事件；</a:t>
            </a:r>
          </a:p>
          <a:p>
            <a:pPr lvl="1" eaLnBrk="1" hangingPunct="1"/>
            <a:r>
              <a:rPr lang="en-US" altLang="zh-CN" dirty="0"/>
              <a:t>E3</a:t>
            </a:r>
            <a:r>
              <a:rPr lang="zh-CN" altLang="en-US" dirty="0"/>
              <a:t>：电话到达事件；</a:t>
            </a:r>
          </a:p>
          <a:p>
            <a:pPr lvl="1" eaLnBrk="1" hangingPunct="1"/>
            <a:r>
              <a:rPr lang="en-US" altLang="zh-CN" dirty="0"/>
              <a:t>E4</a:t>
            </a:r>
            <a:r>
              <a:rPr lang="zh-CN" altLang="en-US" dirty="0"/>
              <a:t>：电话服务完毕事件；</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0A9404E4-B515-4C65-9790-F84C63B2EF17}" type="slidenum">
              <a:rPr lang="zh-CN" altLang="en-US" sz="1100">
                <a:solidFill>
                  <a:srgbClr val="636363"/>
                </a:solidFill>
              </a:rPr>
              <a:pPr/>
              <a:t>10</a:t>
            </a:fld>
            <a:endParaRPr lang="en-US" altLang="zh-CN" sz="1100">
              <a:solidFill>
                <a:srgbClr val="636363"/>
              </a:solidFill>
            </a:endParaRPr>
          </a:p>
        </p:txBody>
      </p:sp>
    </p:spTree>
    <p:extLst>
      <p:ext uri="{BB962C8B-B14F-4D97-AF65-F5344CB8AC3E}">
        <p14:creationId xmlns:p14="http://schemas.microsoft.com/office/powerpoint/2010/main" val="11899562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328211-FCF3-4F03-B31A-57180D059FD9}" type="slidenum">
              <a:rPr lang="en-US" altLang="zh-CN" sz="1400"/>
              <a:pPr>
                <a:spcBef>
                  <a:spcPct val="0"/>
                </a:spcBef>
                <a:buClrTx/>
                <a:buSzTx/>
                <a:buFontTx/>
                <a:buNone/>
              </a:pPr>
              <a:t>100</a:t>
            </a:fld>
            <a:endParaRPr lang="en-US" altLang="zh-CN" sz="1400"/>
          </a:p>
        </p:txBody>
      </p:sp>
      <p:sp>
        <p:nvSpPr>
          <p:cNvPr id="76803" name="Rectangle 2"/>
          <p:cNvSpPr>
            <a:spLocks noGrp="1" noChangeArrowheads="1"/>
          </p:cNvSpPr>
          <p:nvPr>
            <p:ph type="title"/>
          </p:nvPr>
        </p:nvSpPr>
        <p:spPr/>
        <p:txBody>
          <a:bodyPr/>
          <a:lstStyle/>
          <a:p>
            <a:pPr eaLnBrk="1" hangingPunct="1"/>
            <a:endParaRPr lang="zh-CN" altLang="zh-CN"/>
          </a:p>
        </p:txBody>
      </p:sp>
      <p:sp>
        <p:nvSpPr>
          <p:cNvPr id="76804"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即在理论上，只要把步长取得无限小，采用混合时间推进机制能够完全消除因步长而造成的仿真误差。而这时的仿真效率与采用下次事件时间推进机制的仿真效率一样，即式</a:t>
            </a:r>
            <a:r>
              <a:rPr lang="en-US" altLang="zh-CN">
                <a:latin typeface="Times New Roman" panose="02020603050405020304" pitchFamily="18" charset="0"/>
                <a:cs typeface="Times New Roman" panose="02020603050405020304" pitchFamily="18" charset="0"/>
              </a:rPr>
              <a:t>(5.2.6)</a:t>
            </a:r>
            <a:r>
              <a:rPr lang="zh-CN" altLang="en-US">
                <a:latin typeface="宋体" panose="02010600030101010101" pitchFamily="2" charset="-122"/>
              </a:rPr>
              <a:t>成立。</a:t>
            </a:r>
            <a:endParaRPr lang="zh-CN" altLang="en-US">
              <a:latin typeface="Times New Roman" panose="02020603050405020304" pitchFamily="18" charset="0"/>
              <a:cs typeface="Times New Roman" panose="02020603050405020304" pitchFamily="18" charset="0"/>
            </a:endParaRPr>
          </a:p>
          <a:p>
            <a:pPr eaLnBrk="1" hangingPunct="1"/>
            <a:endParaRPr lang="en-US" altLang="zh-CN"/>
          </a:p>
        </p:txBody>
      </p:sp>
    </p:spTree>
    <p:extLst>
      <p:ext uri="{BB962C8B-B14F-4D97-AF65-F5344CB8AC3E}">
        <p14:creationId xmlns:p14="http://schemas.microsoft.com/office/powerpoint/2010/main" val="35201079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A67943-FB3A-487E-9518-DA9218D7A295}" type="slidenum">
              <a:rPr lang="en-US" altLang="zh-CN" sz="1400"/>
              <a:pPr>
                <a:spcBef>
                  <a:spcPct val="0"/>
                </a:spcBef>
                <a:buClrTx/>
                <a:buSzTx/>
                <a:buFontTx/>
                <a:buNone/>
              </a:pPr>
              <a:t>101</a:t>
            </a:fld>
            <a:endParaRPr lang="en-US" altLang="zh-CN" sz="1400"/>
          </a:p>
        </p:txBody>
      </p:sp>
      <p:sp>
        <p:nvSpPr>
          <p:cNvPr id="7782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7828" name="Rectangle 3"/>
              <p:cNvSpPr>
                <a:spLocks noGrp="1" noChangeArrowheads="1"/>
              </p:cNvSpPr>
              <p:nvPr>
                <p:ph type="body" idx="1"/>
              </p:nvPr>
            </p:nvSpPr>
            <p:spPr>
              <a:xfrm>
                <a:off x="611560" y="1772816"/>
                <a:ext cx="8303840" cy="4752528"/>
              </a:xfrm>
            </p:spPr>
            <p:txBody>
              <a:bodyPr/>
              <a:lstStyle/>
              <a:p>
                <a:pPr eaLnBrk="1" hangingPunct="1">
                  <a:lnSpc>
                    <a:spcPct val="110000"/>
                  </a:lnSpc>
                </a:pPr>
                <a:r>
                  <a:rPr lang="zh-CN" altLang="en-US" sz="2600" dirty="0">
                    <a:latin typeface="宋体" panose="02010600030101010101" pitchFamily="2" charset="-122"/>
                  </a:rPr>
                  <a:t>比较式</a:t>
                </a:r>
                <a:r>
                  <a:rPr lang="en-US" altLang="zh-CN" sz="2600" dirty="0">
                    <a:latin typeface="Times New Roman" panose="02020603050405020304" pitchFamily="18" charset="0"/>
                    <a:cs typeface="Times New Roman" panose="02020603050405020304" pitchFamily="18" charset="0"/>
                  </a:rPr>
                  <a:t>(5.2.3)</a:t>
                </a:r>
                <a:r>
                  <a:rPr lang="zh-CN" altLang="en-US" sz="2600" dirty="0">
                    <a:latin typeface="宋体" panose="02010600030101010101" pitchFamily="2" charset="-122"/>
                  </a:rPr>
                  <a:t>和式</a:t>
                </a:r>
                <a:r>
                  <a:rPr lang="en-US" altLang="zh-CN" sz="2600" dirty="0">
                    <a:latin typeface="Times New Roman" panose="02020603050405020304" pitchFamily="18" charset="0"/>
                    <a:cs typeface="Times New Roman" panose="02020603050405020304" pitchFamily="18" charset="0"/>
                  </a:rPr>
                  <a:t>(5.2.4)</a:t>
                </a:r>
                <a:r>
                  <a:rPr lang="zh-CN" altLang="en-US" sz="2600" dirty="0">
                    <a:latin typeface="宋体" panose="02010600030101010101" pitchFamily="2" charset="-122"/>
                  </a:rPr>
                  <a:t>，式</a:t>
                </a:r>
                <a:r>
                  <a:rPr lang="en-US" altLang="zh-CN" sz="2600" dirty="0">
                    <a:latin typeface="Times New Roman" panose="02020603050405020304" pitchFamily="18" charset="0"/>
                    <a:cs typeface="Times New Roman" panose="02020603050405020304" pitchFamily="18" charset="0"/>
                  </a:rPr>
                  <a:t>(5.2.2)</a:t>
                </a:r>
                <a:r>
                  <a:rPr lang="zh-CN" altLang="en-US" sz="2600" dirty="0">
                    <a:latin typeface="宋体" panose="02010600030101010101" pitchFamily="2" charset="-122"/>
                  </a:rPr>
                  <a:t>和式</a:t>
                </a:r>
                <a:r>
                  <a:rPr lang="en-US" altLang="zh-CN" sz="2600" dirty="0">
                    <a:latin typeface="Times New Roman" panose="02020603050405020304" pitchFamily="18" charset="0"/>
                    <a:cs typeface="Times New Roman" panose="02020603050405020304" pitchFamily="18" charset="0"/>
                  </a:rPr>
                  <a:t>(5.2.4)</a:t>
                </a:r>
                <a:r>
                  <a:rPr lang="zh-CN" altLang="en-US" sz="2600" dirty="0">
                    <a:latin typeface="宋体" panose="02010600030101010101" pitchFamily="2" charset="-122"/>
                  </a:rPr>
                  <a:t>，可以得到如下两点结论：</a:t>
                </a:r>
                <a:endParaRPr lang="zh-CN" altLang="en-US" sz="2600"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1</a:t>
                </a:r>
                <a:r>
                  <a:rPr lang="zh-CN" altLang="en-US" sz="2600" dirty="0">
                    <a:latin typeface="宋体" panose="02010600030101010101" pitchFamily="2" charset="-122"/>
                  </a:rPr>
                  <a:t>．对同一实际系统进行仿真时，采用混合时间推进机制的效率不低于采用下次事件时间推进机制的效率；</a:t>
                </a:r>
                <a:endParaRPr lang="zh-CN" altLang="en-US" sz="2600" dirty="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2</a:t>
                </a:r>
                <a:r>
                  <a:rPr lang="zh-CN" altLang="en-US" sz="2600" dirty="0">
                    <a:latin typeface="宋体" panose="02010600030101010101" pitchFamily="2" charset="-122"/>
                  </a:rPr>
                  <a:t>．在同样的仿真精度下，采用混合时间推进机制的效率不低于采用固定步长时间推进机制的效率。</a:t>
                </a:r>
                <a:endParaRPr lang="zh-CN" altLang="en-US" sz="2600" dirty="0">
                  <a:latin typeface="Times New Roman" panose="02020603050405020304" pitchFamily="18" charset="0"/>
                  <a:cs typeface="Times New Roman" panose="02020603050405020304" pitchFamily="18" charset="0"/>
                </a:endParaRPr>
              </a:p>
              <a:p>
                <a:pPr eaLnBrk="1" hangingPunct="1">
                  <a:lnSpc>
                    <a:spcPct val="110000"/>
                  </a:lnSpc>
                  <a:buNone/>
                </a:pPr>
                <a:r>
                  <a:rPr lang="zh-CN" altLang="en-US" sz="2600" dirty="0">
                    <a:latin typeface="宋体" panose="02010600030101010101" pitchFamily="2" charset="-122"/>
                  </a:rPr>
                  <a:t>   这就是说，当在</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a:rPr>
                          <m:t>𝑇</m:t>
                        </m:r>
                      </m:e>
                      <m:sup>
                        <m:r>
                          <a:rPr lang="en-US" altLang="zh-CN" sz="2600" i="1" dirty="0">
                            <a:latin typeface="Cambria Math"/>
                          </a:rPr>
                          <m:t>∗</m:t>
                        </m:r>
                      </m:sup>
                    </m:sSup>
                  </m:oMath>
                </a14:m>
                <a:r>
                  <a:rPr lang="zh-CN" altLang="en-US" sz="2600" dirty="0">
                    <a:latin typeface="宋体" panose="02010600030101010101" pitchFamily="2" charset="-122"/>
                  </a:rPr>
                  <a:t>内发生的事件数少于固定步长时间推进机制为获得某一必要精度而取的步长数时，采用混合时间递进机制可以达到这一精度并同时取得三者中最高的仿真效率。</a:t>
                </a:r>
                <a:endParaRPr lang="zh-CN" altLang="en-US" sz="2600" dirty="0"/>
              </a:p>
            </p:txBody>
          </p:sp>
        </mc:Choice>
        <mc:Fallback xmlns="">
          <p:sp>
            <p:nvSpPr>
              <p:cNvPr id="77828" name="Rectangle 3"/>
              <p:cNvSpPr>
                <a:spLocks noGrp="1" noRot="1" noChangeAspect="1" noMove="1" noResize="1" noEditPoints="1" noAdjustHandles="1" noChangeArrowheads="1" noChangeShapeType="1" noTextEdit="1"/>
              </p:cNvSpPr>
              <p:nvPr>
                <p:ph type="body" idx="1"/>
              </p:nvPr>
            </p:nvSpPr>
            <p:spPr>
              <a:xfrm>
                <a:off x="611560" y="1772816"/>
                <a:ext cx="8303840" cy="4752528"/>
              </a:xfrm>
              <a:blipFill rotWithShape="1">
                <a:blip r:embed="rId2"/>
                <a:stretch>
                  <a:fillRect l="-1247" t="-1284" r="-807" b="-8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613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E1</a:t>
            </a:r>
            <a:r>
              <a:rPr lang="zh-CN" altLang="en-US"/>
              <a:t>购票者到达事件例程</a:t>
            </a:r>
            <a:endParaRPr lang="en-US" altLang="zh-CN"/>
          </a:p>
        </p:txBody>
      </p:sp>
      <p:sp>
        <p:nvSpPr>
          <p:cNvPr id="23555"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B42DD697-A28B-46FF-BB50-F7CE930E66B8}" type="slidenum">
              <a:rPr lang="zh-CN" altLang="en-US" sz="1100">
                <a:solidFill>
                  <a:srgbClr val="636363"/>
                </a:solidFill>
              </a:rPr>
              <a:pPr/>
              <a:t>11</a:t>
            </a:fld>
            <a:endParaRPr lang="en-US" altLang="zh-CN" sz="1100">
              <a:solidFill>
                <a:srgbClr val="636363"/>
              </a:solidFill>
            </a:endParaRPr>
          </a:p>
        </p:txBody>
      </p:sp>
      <p:pic>
        <p:nvPicPr>
          <p:cNvPr id="235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914400"/>
            <a:ext cx="38227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90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ppt_x"/>
                                          </p:val>
                                        </p:tav>
                                        <p:tav tm="100000">
                                          <p:val>
                                            <p:strVal val="#ppt_x"/>
                                          </p:val>
                                        </p:tav>
                                      </p:tavLst>
                                    </p:anim>
                                    <p:anim calcmode="lin" valueType="num">
                                      <p:cBhvr additive="base">
                                        <p:cTn id="8" dur="500" fill="hold"/>
                                        <p:tgtEl>
                                          <p:spTgt spid="235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a:t>E2 </a:t>
            </a:r>
            <a:r>
              <a:rPr lang="zh-CN" altLang="en-US"/>
              <a:t>售票结束事件例程</a:t>
            </a:r>
            <a:endParaRPr lang="en-US" altLang="zh-CN"/>
          </a:p>
        </p:txBody>
      </p:sp>
      <p:sp>
        <p:nvSpPr>
          <p:cNvPr id="24579"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26767C7E-D21E-41CF-A94C-EAFC1CED3285}" type="slidenum">
              <a:rPr lang="zh-CN" altLang="en-US" sz="1100">
                <a:solidFill>
                  <a:srgbClr val="636363"/>
                </a:solidFill>
              </a:rPr>
              <a:pPr/>
              <a:t>12</a:t>
            </a:fld>
            <a:endParaRPr lang="en-US" altLang="zh-CN" sz="1100">
              <a:solidFill>
                <a:srgbClr val="636363"/>
              </a:solidFill>
            </a:endParaRPr>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83828"/>
            <a:ext cx="50736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79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t>E3 </a:t>
            </a:r>
            <a:r>
              <a:rPr lang="zh-CN" altLang="en-US"/>
              <a:t>电话到达事件例程</a:t>
            </a:r>
            <a:endParaRPr lang="en-US" altLang="zh-CN"/>
          </a:p>
        </p:txBody>
      </p:sp>
      <p:sp>
        <p:nvSpPr>
          <p:cNvPr id="25603"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2D43AD80-9DE9-49E6-B2EE-632026CAB1D8}" type="slidenum">
              <a:rPr lang="zh-CN" altLang="en-US" sz="1100">
                <a:solidFill>
                  <a:srgbClr val="636363"/>
                </a:solidFill>
              </a:rPr>
              <a:pPr/>
              <a:t>13</a:t>
            </a:fld>
            <a:endParaRPr lang="en-US" altLang="zh-CN" sz="1100">
              <a:solidFill>
                <a:srgbClr val="636363"/>
              </a:solidFill>
            </a:endParaRPr>
          </a:p>
        </p:txBody>
      </p:sp>
      <p:pic>
        <p:nvPicPr>
          <p:cNvPr id="256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681434"/>
            <a:ext cx="3886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6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ppt_x"/>
                                          </p:val>
                                        </p:tav>
                                        <p:tav tm="100000">
                                          <p:val>
                                            <p:strVal val="#ppt_x"/>
                                          </p:val>
                                        </p:tav>
                                      </p:tavLst>
                                    </p:anim>
                                    <p:anim calcmode="lin" valueType="num">
                                      <p:cBhvr additive="base">
                                        <p:cTn id="8"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t>E4 </a:t>
            </a:r>
            <a:r>
              <a:rPr lang="zh-CN" altLang="en-US"/>
              <a:t>电话服务完毕事件例程</a:t>
            </a:r>
            <a:endParaRPr lang="en-US" altLang="zh-CN"/>
          </a:p>
        </p:txBody>
      </p:sp>
      <p:sp>
        <p:nvSpPr>
          <p:cNvPr id="26627"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033A47E1-05B6-4ADB-AD42-296202353C8B}" type="slidenum">
              <a:rPr lang="zh-CN" altLang="en-US" sz="1100">
                <a:solidFill>
                  <a:srgbClr val="636363"/>
                </a:solidFill>
              </a:rPr>
              <a:pPr/>
              <a:t>14</a:t>
            </a:fld>
            <a:endParaRPr lang="en-US" altLang="zh-CN" sz="1100">
              <a:solidFill>
                <a:srgbClr val="636363"/>
              </a:solidFill>
            </a:endParaRPr>
          </a:p>
        </p:txBody>
      </p:sp>
      <p:pic>
        <p:nvPicPr>
          <p:cNvPr id="266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427513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52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模型实现过程示例</a:t>
            </a:r>
          </a:p>
        </p:txBody>
      </p:sp>
      <p:sp>
        <p:nvSpPr>
          <p:cNvPr id="2" name="内容占位符 1"/>
          <p:cNvSpPr>
            <a:spLocks noGrp="1"/>
          </p:cNvSpPr>
          <p:nvPr>
            <p:ph idx="1"/>
          </p:nvPr>
        </p:nvSpPr>
        <p:spPr/>
        <p:txBody>
          <a:bodyPr/>
          <a:lstStyle/>
          <a:p>
            <a:endParaRPr lang="zh-CN" altLang="en-US" b="1" dirty="0"/>
          </a:p>
        </p:txBody>
      </p:sp>
      <p:sp>
        <p:nvSpPr>
          <p:cNvPr id="8"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7C8A0494-4FAB-4344-B75F-F7488898DAA8}" type="slidenum">
              <a:rPr lang="zh-CN" altLang="en-US" sz="1100">
                <a:solidFill>
                  <a:srgbClr val="636363"/>
                </a:solidFill>
              </a:rPr>
              <a:pPr/>
              <a:t>15</a:t>
            </a:fld>
            <a:endParaRPr lang="en-US" altLang="zh-CN" sz="1100">
              <a:solidFill>
                <a:srgbClr val="636363"/>
              </a:solidFill>
            </a:endParaRPr>
          </a:p>
        </p:txBody>
      </p:sp>
      <p:graphicFrame>
        <p:nvGraphicFramePr>
          <p:cNvPr id="27653" name="Object 4"/>
          <p:cNvGraphicFramePr>
            <a:graphicFrameLocks noChangeAspect="1"/>
          </p:cNvGraphicFramePr>
          <p:nvPr>
            <p:extLst>
              <p:ext uri="{D42A27DB-BD31-4B8C-83A1-F6EECF244321}">
                <p14:modId xmlns:p14="http://schemas.microsoft.com/office/powerpoint/2010/main" val="3467674178"/>
              </p:ext>
            </p:extLst>
          </p:nvPr>
        </p:nvGraphicFramePr>
        <p:xfrm>
          <a:off x="1066800" y="1772816"/>
          <a:ext cx="7239000" cy="1536700"/>
        </p:xfrm>
        <a:graphic>
          <a:graphicData uri="http://schemas.openxmlformats.org/presentationml/2006/ole">
            <mc:AlternateContent xmlns:mc="http://schemas.openxmlformats.org/markup-compatibility/2006">
              <mc:Choice xmlns:v="urn:schemas-microsoft-com:vml" Requires="v">
                <p:oleObj spid="_x0000_s56373" name="位图图像" r:id="rId3" imgW="5161905" imgH="1095528" progId="Paint.Picture">
                  <p:embed/>
                </p:oleObj>
              </mc:Choice>
              <mc:Fallback>
                <p:oleObj name="位图图像" r:id="rId3" imgW="5161905" imgH="1095528" progId="Paint.Picture">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72816"/>
                        <a:ext cx="72390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val="1756692987"/>
              </p:ext>
            </p:extLst>
          </p:nvPr>
        </p:nvGraphicFramePr>
        <p:xfrm>
          <a:off x="304800" y="3525416"/>
          <a:ext cx="4702175" cy="2971800"/>
        </p:xfrm>
        <a:graphic>
          <a:graphicData uri="http://schemas.openxmlformats.org/presentationml/2006/ole">
            <mc:AlternateContent xmlns:mc="http://schemas.openxmlformats.org/markup-compatibility/2006">
              <mc:Choice xmlns:v="urn:schemas-microsoft-com:vml" Requires="v">
                <p:oleObj spid="_x0000_s56374" name="位图图像" r:id="rId5" imgW="3438095" imgH="1895238" progId="Paint.Picture">
                  <p:embed/>
                </p:oleObj>
              </mc:Choice>
              <mc:Fallback>
                <p:oleObj name="位图图像" r:id="rId5" imgW="3438095" imgH="1895238" progId="Paint.Picture">
                  <p:embed/>
                  <p:pic>
                    <p:nvPicPr>
                      <p:cNvPr id="2765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25416"/>
                        <a:ext cx="47021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7"/>
          <p:cNvGraphicFramePr>
            <a:graphicFrameLocks noChangeAspect="1"/>
          </p:cNvGraphicFramePr>
          <p:nvPr>
            <p:extLst>
              <p:ext uri="{D42A27DB-BD31-4B8C-83A1-F6EECF244321}">
                <p14:modId xmlns:p14="http://schemas.microsoft.com/office/powerpoint/2010/main" val="2808979878"/>
              </p:ext>
            </p:extLst>
          </p:nvPr>
        </p:nvGraphicFramePr>
        <p:xfrm>
          <a:off x="5105400" y="2915816"/>
          <a:ext cx="3962400" cy="3752850"/>
        </p:xfrm>
        <a:graphic>
          <a:graphicData uri="http://schemas.openxmlformats.org/presentationml/2006/ole">
            <mc:AlternateContent xmlns:mc="http://schemas.openxmlformats.org/markup-compatibility/2006">
              <mc:Choice xmlns:v="urn:schemas-microsoft-com:vml" Requires="v">
                <p:oleObj spid="_x0000_s56375" name="位图图像" r:id="rId7" imgW="3858164" imgH="2914286" progId="Paint.Picture">
                  <p:embed/>
                </p:oleObj>
              </mc:Choice>
              <mc:Fallback>
                <p:oleObj name="位图图像" r:id="rId7" imgW="3858164" imgH="2914286" progId="Paint.Picture">
                  <p:embed/>
                  <p:pic>
                    <p:nvPicPr>
                      <p:cNvPr id="2765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2915816"/>
                        <a:ext cx="39624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964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模型实现过程示例</a:t>
            </a:r>
            <a:endParaRPr lang="en-US" altLang="zh-CN"/>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297E50BE-E14C-4F47-BA2C-FEF9AA4F8DF7}" type="slidenum">
              <a:rPr lang="zh-CN" altLang="en-US" sz="1100">
                <a:solidFill>
                  <a:srgbClr val="636363"/>
                </a:solidFill>
              </a:rPr>
              <a:pPr/>
              <a:t>16</a:t>
            </a:fld>
            <a:endParaRPr lang="en-US" altLang="zh-CN" sz="1100">
              <a:solidFill>
                <a:srgbClr val="636363"/>
              </a:solidFill>
            </a:endParaRPr>
          </a:p>
        </p:txBody>
      </p:sp>
      <p:graphicFrame>
        <p:nvGraphicFramePr>
          <p:cNvPr id="28677" name="Object 4"/>
          <p:cNvGraphicFramePr>
            <a:graphicFrameLocks noChangeAspect="1"/>
          </p:cNvGraphicFramePr>
          <p:nvPr>
            <p:extLst>
              <p:ext uri="{D42A27DB-BD31-4B8C-83A1-F6EECF244321}">
                <p14:modId xmlns:p14="http://schemas.microsoft.com/office/powerpoint/2010/main" val="3409249706"/>
              </p:ext>
            </p:extLst>
          </p:nvPr>
        </p:nvGraphicFramePr>
        <p:xfrm>
          <a:off x="457200" y="2147664"/>
          <a:ext cx="4044950" cy="2209800"/>
        </p:xfrm>
        <a:graphic>
          <a:graphicData uri="http://schemas.openxmlformats.org/presentationml/2006/ole">
            <mc:AlternateContent xmlns:mc="http://schemas.openxmlformats.org/markup-compatibility/2006">
              <mc:Choice xmlns:v="urn:schemas-microsoft-com:vml" Requires="v">
                <p:oleObj spid="_x0000_s57380" name="位图图像" r:id="rId3" imgW="3191320" imgH="1743318" progId="Paint.Picture">
                  <p:embed/>
                </p:oleObj>
              </mc:Choice>
              <mc:Fallback>
                <p:oleObj name="位图图像" r:id="rId3" imgW="3191320" imgH="1743318" progId="Paint.Picture">
                  <p:embed/>
                  <p:pic>
                    <p:nvPicPr>
                      <p:cNvPr id="286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47664"/>
                        <a:ext cx="40449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5"/>
          <p:cNvGraphicFramePr>
            <a:graphicFrameLocks noChangeAspect="1"/>
          </p:cNvGraphicFramePr>
          <p:nvPr>
            <p:extLst>
              <p:ext uri="{D42A27DB-BD31-4B8C-83A1-F6EECF244321}">
                <p14:modId xmlns:p14="http://schemas.microsoft.com/office/powerpoint/2010/main" val="1825956173"/>
              </p:ext>
            </p:extLst>
          </p:nvPr>
        </p:nvGraphicFramePr>
        <p:xfrm>
          <a:off x="4495800" y="2147664"/>
          <a:ext cx="4583113" cy="3657600"/>
        </p:xfrm>
        <a:graphic>
          <a:graphicData uri="http://schemas.openxmlformats.org/presentationml/2006/ole">
            <mc:AlternateContent xmlns:mc="http://schemas.openxmlformats.org/markup-compatibility/2006">
              <mc:Choice xmlns:v="urn:schemas-microsoft-com:vml" Requires="v">
                <p:oleObj spid="_x0000_s57381" name="位图图像" r:id="rId5" imgW="3772427" imgH="3010320" progId="Paint.Picture">
                  <p:embed/>
                </p:oleObj>
              </mc:Choice>
              <mc:Fallback>
                <p:oleObj name="位图图像" r:id="rId5" imgW="3772427" imgH="3010320" progId="Paint.Picture">
                  <p:embed/>
                  <p:pic>
                    <p:nvPicPr>
                      <p:cNvPr id="2867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147664"/>
                        <a:ext cx="45831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334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模型实现过程示例</a:t>
            </a:r>
          </a:p>
        </p:txBody>
      </p:sp>
      <p:sp>
        <p:nvSpPr>
          <p:cNvPr id="7" name="灯片编号占位符 5"/>
          <p:cNvSpPr>
            <a:spLocks noGrp="1"/>
          </p:cNvSpPr>
          <p:nvPr>
            <p:ph type="sldNum" sz="quarter" idx="12"/>
          </p:nvPr>
        </p:nvSpPr>
        <p:spPr>
          <a:xfrm>
            <a:off x="7884368" y="6309320"/>
            <a:ext cx="914400" cy="284163"/>
          </a:xfrm>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6CB63A3E-709C-4485-89AF-7674FEC32BB3}" type="slidenum">
              <a:rPr lang="zh-CN" altLang="en-US" sz="1100">
                <a:solidFill>
                  <a:srgbClr val="636363"/>
                </a:solidFill>
              </a:rPr>
              <a:pPr/>
              <a:t>17</a:t>
            </a:fld>
            <a:endParaRPr lang="en-US" altLang="zh-CN" sz="1100" dirty="0">
              <a:solidFill>
                <a:srgbClr val="636363"/>
              </a:solidFill>
            </a:endParaRPr>
          </a:p>
        </p:txBody>
      </p:sp>
      <p:graphicFrame>
        <p:nvGraphicFramePr>
          <p:cNvPr id="29701" name="Object 4"/>
          <p:cNvGraphicFramePr>
            <a:graphicFrameLocks noChangeAspect="1"/>
          </p:cNvGraphicFramePr>
          <p:nvPr>
            <p:extLst>
              <p:ext uri="{D42A27DB-BD31-4B8C-83A1-F6EECF244321}">
                <p14:modId xmlns:p14="http://schemas.microsoft.com/office/powerpoint/2010/main" val="3083421664"/>
              </p:ext>
            </p:extLst>
          </p:nvPr>
        </p:nvGraphicFramePr>
        <p:xfrm>
          <a:off x="152400" y="2308448"/>
          <a:ext cx="9010650" cy="3352800"/>
        </p:xfrm>
        <a:graphic>
          <a:graphicData uri="http://schemas.openxmlformats.org/presentationml/2006/ole">
            <mc:AlternateContent xmlns:mc="http://schemas.openxmlformats.org/markup-compatibility/2006">
              <mc:Choice xmlns:v="urn:schemas-microsoft-com:vml" Requires="v">
                <p:oleObj spid="_x0000_s58387" name="位图图像" r:id="rId3" imgW="6706536" imgH="2495238" progId="Paint.Picture">
                  <p:embed/>
                </p:oleObj>
              </mc:Choice>
              <mc:Fallback>
                <p:oleObj name="位图图像" r:id="rId3" imgW="6706536" imgH="2495238" progId="Paint.Picture">
                  <p:embed/>
                  <p:pic>
                    <p:nvPicPr>
                      <p:cNvPr id="2970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308448"/>
                        <a:ext cx="90106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257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模型实现过程示例</a:t>
            </a:r>
          </a:p>
        </p:txBody>
      </p:sp>
      <p:sp>
        <p:nvSpPr>
          <p:cNvPr id="30723"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AEDA5853-19A4-4FA7-89F8-C6A2CA852AB8}" type="slidenum">
              <a:rPr lang="zh-CN" altLang="en-US" sz="1100">
                <a:solidFill>
                  <a:srgbClr val="636363"/>
                </a:solidFill>
              </a:rPr>
              <a:pPr/>
              <a:t>18</a:t>
            </a:fld>
            <a:endParaRPr lang="en-US" altLang="zh-CN" sz="1100">
              <a:solidFill>
                <a:srgbClr val="636363"/>
              </a:solidFill>
            </a:endParaRPr>
          </a:p>
        </p:txBody>
      </p:sp>
      <p:graphicFrame>
        <p:nvGraphicFramePr>
          <p:cNvPr id="30726" name="Object 4"/>
          <p:cNvGraphicFramePr>
            <a:graphicFrameLocks noChangeAspect="1"/>
          </p:cNvGraphicFramePr>
          <p:nvPr>
            <p:extLst>
              <p:ext uri="{D42A27DB-BD31-4B8C-83A1-F6EECF244321}">
                <p14:modId xmlns:p14="http://schemas.microsoft.com/office/powerpoint/2010/main" val="4057833590"/>
              </p:ext>
            </p:extLst>
          </p:nvPr>
        </p:nvGraphicFramePr>
        <p:xfrm>
          <a:off x="1524000" y="1773187"/>
          <a:ext cx="5867400" cy="5256213"/>
        </p:xfrm>
        <a:graphic>
          <a:graphicData uri="http://schemas.openxmlformats.org/presentationml/2006/ole">
            <mc:AlternateContent xmlns:mc="http://schemas.openxmlformats.org/markup-compatibility/2006">
              <mc:Choice xmlns:v="urn:schemas-microsoft-com:vml" Requires="v">
                <p:oleObj spid="_x0000_s59411" name="位图图像" r:id="rId3" imgW="4114286" imgH="3685714" progId="Paint.Picture">
                  <p:embed/>
                </p:oleObj>
              </mc:Choice>
              <mc:Fallback>
                <p:oleObj name="位图图像" r:id="rId3" imgW="4114286" imgH="3685714" progId="Paint.Picture">
                  <p:embed/>
                  <p:pic>
                    <p:nvPicPr>
                      <p:cNvPr id="307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73187"/>
                        <a:ext cx="5867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939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活动扫描法</a:t>
            </a:r>
          </a:p>
        </p:txBody>
      </p:sp>
      <p:sp>
        <p:nvSpPr>
          <p:cNvPr id="3" name="内容占位符 2"/>
          <p:cNvSpPr>
            <a:spLocks noGrp="1"/>
          </p:cNvSpPr>
          <p:nvPr>
            <p:ph idx="1"/>
          </p:nvPr>
        </p:nvSpPr>
        <p:spPr/>
        <p:txBody>
          <a:bodyPr/>
          <a:lstStyle/>
          <a:p>
            <a:r>
              <a:rPr lang="zh-CN" altLang="en-US" sz="2800" dirty="0"/>
              <a:t>活动扫描法</a:t>
            </a:r>
            <a:r>
              <a:rPr lang="en-US" altLang="zh-CN" sz="2800" dirty="0"/>
              <a:t>(Activity Scanning)</a:t>
            </a:r>
            <a:r>
              <a:rPr lang="zh-CN" altLang="en-US" sz="2800" dirty="0"/>
              <a:t>最早出现在</a:t>
            </a:r>
            <a:r>
              <a:rPr lang="en-US" altLang="zh-CN" sz="2800" dirty="0"/>
              <a:t>1962</a:t>
            </a:r>
            <a:r>
              <a:rPr lang="zh-CN" altLang="en-US" sz="2800" dirty="0"/>
              <a:t>年</a:t>
            </a:r>
            <a:r>
              <a:rPr lang="en-US" altLang="zh-CN" sz="2800" dirty="0"/>
              <a:t>Buxton</a:t>
            </a:r>
            <a:r>
              <a:rPr lang="zh-CN" altLang="en-US" sz="2800" dirty="0"/>
              <a:t>和</a:t>
            </a:r>
            <a:r>
              <a:rPr lang="en-US" altLang="zh-CN" sz="2800" dirty="0"/>
              <a:t>Laski</a:t>
            </a:r>
            <a:r>
              <a:rPr lang="zh-CN" altLang="en-US" sz="2800" dirty="0"/>
              <a:t>发布的</a:t>
            </a:r>
            <a:r>
              <a:rPr lang="en-US" altLang="zh-CN" sz="2800" dirty="0"/>
              <a:t>CSL</a:t>
            </a:r>
            <a:r>
              <a:rPr lang="zh-CN" altLang="en-US" sz="2800" dirty="0"/>
              <a:t>语言中。</a:t>
            </a:r>
            <a:endParaRPr lang="en-US" altLang="zh-CN" sz="2800" dirty="0"/>
          </a:p>
          <a:p>
            <a:r>
              <a:rPr lang="zh-CN" altLang="en-US" sz="2800" dirty="0"/>
              <a:t>活动扫描法与活动周期图模型有较好的对应关系。</a:t>
            </a:r>
            <a:endParaRPr lang="en-US" altLang="zh-CN" sz="2800" dirty="0"/>
          </a:p>
          <a:p>
            <a:r>
              <a:rPr lang="zh-CN" altLang="en-US" sz="2800" dirty="0"/>
              <a:t>以</a:t>
            </a:r>
            <a:r>
              <a:rPr lang="zh-CN" altLang="en-US" sz="2800" b="1" dirty="0">
                <a:solidFill>
                  <a:srgbClr val="FF0000"/>
                </a:solidFill>
              </a:rPr>
              <a:t>活动</a:t>
            </a:r>
            <a:r>
              <a:rPr lang="zh-CN" altLang="en-US" sz="2800" dirty="0"/>
              <a:t>为分析系统的基本单元，认为仿真系统在运行的每一个时刻都由若干活动构成。</a:t>
            </a:r>
            <a:r>
              <a:rPr lang="zh-CN" altLang="en-US" sz="2800" b="1" dirty="0">
                <a:solidFill>
                  <a:srgbClr val="FF0000"/>
                </a:solidFill>
              </a:rPr>
              <a:t>每一活动对应一个活动处理模块</a:t>
            </a:r>
            <a:r>
              <a:rPr lang="zh-CN" altLang="en-US" sz="2800" dirty="0"/>
              <a:t>，处理与活动相关的事件。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19</a:t>
            </a:fld>
            <a:endParaRPr lang="en-US" altLang="zh-CN"/>
          </a:p>
        </p:txBody>
      </p:sp>
    </p:spTree>
    <p:extLst>
      <p:ext uri="{BB962C8B-B14F-4D97-AF65-F5344CB8AC3E}">
        <p14:creationId xmlns:p14="http://schemas.microsoft.com/office/powerpoint/2010/main" val="81282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离散事件系统仿真基本策略</a:t>
            </a:r>
          </a:p>
        </p:txBody>
      </p:sp>
      <p:sp>
        <p:nvSpPr>
          <p:cNvPr id="3" name="内容占位符 2"/>
          <p:cNvSpPr>
            <a:spLocks noGrp="1"/>
          </p:cNvSpPr>
          <p:nvPr>
            <p:ph idx="1"/>
          </p:nvPr>
        </p:nvSpPr>
        <p:spPr/>
        <p:txBody>
          <a:bodyPr/>
          <a:lstStyle/>
          <a:p>
            <a:r>
              <a:rPr lang="zh-CN" altLang="en-US" dirty="0"/>
              <a:t>事件调度法</a:t>
            </a:r>
            <a:endParaRPr lang="en-US" altLang="zh-CN" dirty="0"/>
          </a:p>
          <a:p>
            <a:r>
              <a:rPr lang="zh-CN" altLang="en-US" dirty="0"/>
              <a:t>活动扫描法</a:t>
            </a:r>
            <a:endParaRPr lang="en-US" altLang="zh-CN" dirty="0"/>
          </a:p>
          <a:p>
            <a:r>
              <a:rPr lang="zh-CN" altLang="en-US" dirty="0"/>
              <a:t>进程交互法</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a:t>
            </a:fld>
            <a:endParaRPr lang="en-US" altLang="zh-CN"/>
          </a:p>
        </p:txBody>
      </p:sp>
    </p:spTree>
    <p:extLst>
      <p:ext uri="{BB962C8B-B14F-4D97-AF65-F5344CB8AC3E}">
        <p14:creationId xmlns:p14="http://schemas.microsoft.com/office/powerpoint/2010/main" val="82057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活动周期图模型的特点</a:t>
            </a:r>
          </a:p>
        </p:txBody>
      </p:sp>
      <p:sp>
        <p:nvSpPr>
          <p:cNvPr id="4100" name="Rectangle 3"/>
          <p:cNvSpPr>
            <a:spLocks noGrp="1" noChangeArrowheads="1"/>
          </p:cNvSpPr>
          <p:nvPr>
            <p:ph idx="1"/>
          </p:nvPr>
        </p:nvSpPr>
        <p:spPr/>
        <p:txBody>
          <a:bodyPr/>
          <a:lstStyle/>
          <a:p>
            <a:pPr eaLnBrk="1" hangingPunct="1"/>
            <a:r>
              <a:rPr lang="zh-CN" altLang="en-US" sz="2400" dirty="0"/>
              <a:t>活动的激发与终止都是由事件引起的，活动周期图中的任一活动都可以由开始和结束两个事件表示，每一事件都有相应的活动处理。处理中的操作能否进行取决于一定的测试条件，该条件一般与</a:t>
            </a:r>
            <a:r>
              <a:rPr lang="zh-CN" altLang="en-US" sz="2400" b="1" dirty="0">
                <a:solidFill>
                  <a:srgbClr val="FF0000"/>
                </a:solidFill>
              </a:rPr>
              <a:t>时间和系统的状态</a:t>
            </a:r>
            <a:r>
              <a:rPr lang="zh-CN" altLang="en-US" sz="2400" dirty="0"/>
              <a:t>有关，而且时间条件须优先考虑。</a:t>
            </a:r>
          </a:p>
          <a:p>
            <a:pPr eaLnBrk="1" hangingPunct="1"/>
            <a:r>
              <a:rPr lang="zh-CN" altLang="en-US" sz="2400" dirty="0"/>
              <a:t>确定事件的发生时间事先可以确定，因此其活动处理的测试条件只与时间有关；条件事件的处理测试条件与系统状态有关。</a:t>
            </a:r>
          </a:p>
          <a:p>
            <a:pPr eaLnBrk="1" hangingPunct="1"/>
            <a:r>
              <a:rPr lang="zh-CN" altLang="en-US" sz="2400" dirty="0"/>
              <a:t>一个实体可以有几个活动处理；协同活动的活动处理只归属于参与的一个实体（一般为永久实体）。</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0FBAFD-0A0F-4C7E-B876-037068DFD023}" type="slidenum">
              <a:rPr lang="en-US" altLang="zh-CN" sz="1400"/>
              <a:pPr>
                <a:spcBef>
                  <a:spcPct val="0"/>
                </a:spcBef>
                <a:buClrTx/>
                <a:buSzTx/>
                <a:buFontTx/>
                <a:buNone/>
              </a:pPr>
              <a:t>20</a:t>
            </a:fld>
            <a:endParaRPr lang="en-US" altLang="zh-CN" sz="1400"/>
          </a:p>
        </p:txBody>
      </p:sp>
    </p:spTree>
    <p:extLst>
      <p:ext uri="{BB962C8B-B14F-4D97-AF65-F5344CB8AC3E}">
        <p14:creationId xmlns:p14="http://schemas.microsoft.com/office/powerpoint/2010/main" val="28757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5B294D0-551B-42C9-B4CF-FCF87B3DF725}" type="slidenum">
              <a:rPr lang="en-US" altLang="zh-CN" sz="1400"/>
              <a:pPr>
                <a:spcBef>
                  <a:spcPct val="0"/>
                </a:spcBef>
                <a:buClrTx/>
                <a:buSzTx/>
                <a:buFontTx/>
                <a:buNone/>
              </a:pPr>
              <a:t>21</a:t>
            </a:fld>
            <a:endParaRPr lang="en-US" altLang="zh-CN" sz="1400"/>
          </a:p>
        </p:txBody>
      </p:sp>
      <p:sp>
        <p:nvSpPr>
          <p:cNvPr id="5123" name="Rectangle 2"/>
          <p:cNvSpPr>
            <a:spLocks noGrp="1" noChangeArrowheads="1"/>
          </p:cNvSpPr>
          <p:nvPr>
            <p:ph type="title"/>
          </p:nvPr>
        </p:nvSpPr>
        <p:spPr/>
        <p:txBody>
          <a:bodyPr/>
          <a:lstStyle/>
          <a:p>
            <a:pPr eaLnBrk="1" hangingPunct="1"/>
            <a:endParaRPr lang="zh-CN" altLang="zh-CN"/>
          </a:p>
        </p:txBody>
      </p:sp>
      <p:sp>
        <p:nvSpPr>
          <p:cNvPr id="5124" name="Rectangle 3"/>
          <p:cNvSpPr>
            <a:spLocks noGrp="1" noChangeArrowheads="1"/>
          </p:cNvSpPr>
          <p:nvPr>
            <p:ph type="body" idx="1"/>
          </p:nvPr>
        </p:nvSpPr>
        <p:spPr/>
        <p:txBody>
          <a:bodyPr/>
          <a:lstStyle/>
          <a:p>
            <a:pPr eaLnBrk="1" hangingPunct="1"/>
            <a:r>
              <a:rPr lang="zh-CN" altLang="en-US" dirty="0"/>
              <a:t>在活动扫描法中，除了设计系统仿真全局时钟外，每一个实体都带有标志自身时钟值的</a:t>
            </a:r>
            <a:r>
              <a:rPr lang="zh-CN" altLang="en-US" b="1" dirty="0">
                <a:solidFill>
                  <a:srgbClr val="FF0000"/>
                </a:solidFill>
              </a:rPr>
              <a:t>时间元</a:t>
            </a:r>
            <a:r>
              <a:rPr lang="en-US" altLang="zh-CN" b="1" dirty="0">
                <a:solidFill>
                  <a:srgbClr val="FF0000"/>
                </a:solidFill>
              </a:rPr>
              <a:t>(</a:t>
            </a:r>
            <a:r>
              <a:rPr lang="en-US" altLang="zh-CN" b="1" i="1" dirty="0">
                <a:solidFill>
                  <a:srgbClr val="FF0000"/>
                </a:solidFill>
              </a:rPr>
              <a:t>time-cell</a:t>
            </a:r>
            <a:r>
              <a:rPr lang="en-US" altLang="zh-CN" b="1" dirty="0">
                <a:solidFill>
                  <a:srgbClr val="FF0000"/>
                </a:solidFill>
              </a:rPr>
              <a:t>)</a:t>
            </a:r>
            <a:r>
              <a:rPr lang="zh-CN" altLang="en-US" dirty="0"/>
              <a:t>（</a:t>
            </a:r>
            <a:r>
              <a:rPr lang="zh-CN" altLang="en-US" b="1" dirty="0">
                <a:solidFill>
                  <a:srgbClr val="FF0000"/>
                </a:solidFill>
              </a:rPr>
              <a:t>各个实体的局部时钟）。</a:t>
            </a:r>
            <a:endParaRPr lang="en-US" altLang="zh-CN" b="1" dirty="0">
              <a:solidFill>
                <a:srgbClr val="FF0000"/>
              </a:solidFill>
            </a:endParaRPr>
          </a:p>
          <a:p>
            <a:pPr eaLnBrk="1" hangingPunct="1"/>
            <a:r>
              <a:rPr lang="zh-CN" altLang="en-US" dirty="0"/>
              <a:t>时间元的取值由所属实体的下一确定时间刷新。 </a:t>
            </a:r>
          </a:p>
          <a:p>
            <a:pPr eaLnBrk="1" hangingPunct="1"/>
            <a:endParaRPr lang="en-US" altLang="zh-CN" dirty="0"/>
          </a:p>
        </p:txBody>
      </p:sp>
    </p:spTree>
    <p:extLst>
      <p:ext uri="{BB962C8B-B14F-4D97-AF65-F5344CB8AC3E}">
        <p14:creationId xmlns:p14="http://schemas.microsoft.com/office/powerpoint/2010/main" val="2024989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a:t>时间元的取值方法</a:t>
            </a:r>
          </a:p>
        </p:txBody>
      </p:sp>
      <p:sp>
        <p:nvSpPr>
          <p:cNvPr id="6148" name="Rectangle 3"/>
          <p:cNvSpPr>
            <a:spLocks noGrp="1" noChangeArrowheads="1"/>
          </p:cNvSpPr>
          <p:nvPr>
            <p:ph idx="1"/>
          </p:nvPr>
        </p:nvSpPr>
        <p:spPr>
          <a:xfrm>
            <a:off x="971600" y="1981200"/>
            <a:ext cx="7943800" cy="4114800"/>
          </a:xfrm>
        </p:spPr>
        <p:txBody>
          <a:bodyPr/>
          <a:lstStyle/>
          <a:p>
            <a:pPr eaLnBrk="1" hangingPunct="1">
              <a:lnSpc>
                <a:spcPct val="80000"/>
              </a:lnSpc>
              <a:buFont typeface="Wingdings" panose="05000000000000000000" pitchFamily="2" charset="2"/>
              <a:buNone/>
            </a:pPr>
            <a:r>
              <a:rPr lang="en-US" altLang="zh-CN" sz="2600" dirty="0"/>
              <a:t>1</a:t>
            </a:r>
            <a:r>
              <a:rPr lang="zh-CN" altLang="en-US" sz="2600" dirty="0"/>
              <a:t>．</a:t>
            </a:r>
            <a:r>
              <a:rPr lang="zh-CN" altLang="en-US" sz="2600" dirty="0">
                <a:solidFill>
                  <a:schemeClr val="hlink"/>
                </a:solidFill>
              </a:rPr>
              <a:t>绝对时间法</a:t>
            </a:r>
            <a:r>
              <a:rPr lang="zh-CN" altLang="en-US" sz="2600" dirty="0"/>
              <a:t>：将时间元的时钟值设定在相应实体的确定事件发生时刻。此时，时间扫描算法为：</a:t>
            </a:r>
          </a:p>
          <a:p>
            <a:pPr eaLnBrk="1" hangingPunct="1">
              <a:lnSpc>
                <a:spcPct val="80000"/>
              </a:lnSpc>
              <a:buFont typeface="Wingdings" panose="05000000000000000000" pitchFamily="2" charset="2"/>
              <a:buNone/>
            </a:pPr>
            <a:r>
              <a:rPr lang="en-US" altLang="zh-CN" sz="2600" dirty="0"/>
              <a:t>for </a:t>
            </a:r>
            <a:r>
              <a:rPr lang="en-US" altLang="zh-CN" sz="2600" i="1" dirty="0" err="1"/>
              <a:t>i</a:t>
            </a:r>
            <a:r>
              <a:rPr lang="en-US" altLang="zh-CN" sz="2600" dirty="0"/>
              <a:t>=1 to </a:t>
            </a:r>
            <a:r>
              <a:rPr lang="en-US" altLang="zh-CN" sz="2600" i="1" dirty="0"/>
              <a:t>m</a:t>
            </a:r>
            <a:endParaRPr lang="en-US" altLang="zh-CN" sz="2600" dirty="0"/>
          </a:p>
          <a:p>
            <a:pPr eaLnBrk="1" hangingPunct="1">
              <a:lnSpc>
                <a:spcPct val="8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]&gt;</a:t>
            </a:r>
            <a:r>
              <a:rPr lang="en-US" altLang="zh-CN" sz="2600" i="1" dirty="0"/>
              <a:t>TIME</a:t>
            </a:r>
            <a:r>
              <a:rPr lang="en-US" altLang="zh-CN" sz="2600" dirty="0"/>
              <a:t>) then</a:t>
            </a:r>
          </a:p>
          <a:p>
            <a:pPr eaLnBrk="1" hangingPunct="1">
              <a:lnSpc>
                <a:spcPct val="8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]&lt;</a:t>
            </a:r>
            <a:r>
              <a:rPr lang="en-US" altLang="zh-CN" sz="2600" i="1" dirty="0"/>
              <a:t>MIN</a:t>
            </a:r>
            <a:r>
              <a:rPr lang="en-US" altLang="zh-CN" sz="2600" dirty="0"/>
              <a:t>) then</a:t>
            </a:r>
          </a:p>
          <a:p>
            <a:pPr eaLnBrk="1" hangingPunct="1">
              <a:lnSpc>
                <a:spcPct val="80000"/>
              </a:lnSpc>
              <a:buFont typeface="Wingdings" panose="05000000000000000000" pitchFamily="2" charset="2"/>
              <a:buNone/>
            </a:pPr>
            <a:r>
              <a:rPr lang="en-US" altLang="zh-CN" sz="2600" dirty="0"/>
              <a:t>			</a:t>
            </a:r>
            <a:r>
              <a:rPr lang="en-US" altLang="zh-CN" sz="2600" i="1" dirty="0"/>
              <a:t>MIN</a:t>
            </a:r>
            <a:r>
              <a:rPr lang="en-US" altLang="zh-CN" sz="2600" dirty="0"/>
              <a:t>=</a:t>
            </a:r>
            <a:r>
              <a:rPr lang="en-US" altLang="zh-CN" sz="2600" i="1" dirty="0"/>
              <a:t> time-cell</a:t>
            </a:r>
            <a:r>
              <a:rPr lang="en-US" altLang="zh-CN" sz="2600" dirty="0"/>
              <a:t>[</a:t>
            </a:r>
            <a:r>
              <a:rPr lang="en-US" altLang="zh-CN" sz="2600" i="1" dirty="0" err="1"/>
              <a:t>i</a:t>
            </a:r>
            <a:r>
              <a:rPr lang="en-US" altLang="zh-CN" sz="2600" dirty="0"/>
              <a:t>]</a:t>
            </a:r>
          </a:p>
          <a:p>
            <a:pPr eaLnBrk="1" hangingPunct="1">
              <a:lnSpc>
                <a:spcPct val="8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8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80000"/>
              </a:lnSpc>
              <a:buFont typeface="Wingdings" panose="05000000000000000000" pitchFamily="2" charset="2"/>
              <a:buNone/>
            </a:pPr>
            <a:r>
              <a:rPr lang="en-US" altLang="zh-CN" sz="2600" dirty="0" err="1"/>
              <a:t>endfor</a:t>
            </a:r>
            <a:endParaRPr lang="en-US" altLang="zh-CN" sz="2600" i="1" dirty="0"/>
          </a:p>
          <a:p>
            <a:pPr eaLnBrk="1" hangingPunct="1">
              <a:lnSpc>
                <a:spcPct val="80000"/>
              </a:lnSpc>
              <a:buFont typeface="Wingdings" panose="05000000000000000000" pitchFamily="2" charset="2"/>
              <a:buNone/>
            </a:pPr>
            <a:r>
              <a:rPr lang="en-US" altLang="zh-CN" sz="2600" i="1" dirty="0"/>
              <a:t>TIME</a:t>
            </a:r>
            <a:r>
              <a:rPr lang="en-US" altLang="zh-CN" sz="2600" dirty="0"/>
              <a:t>=</a:t>
            </a:r>
            <a:r>
              <a:rPr lang="en-US" altLang="zh-CN" sz="2600" i="1" dirty="0"/>
              <a:t>MIN</a:t>
            </a:r>
          </a:p>
        </p:txBody>
      </p:sp>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4AD11C4-6604-452B-9D77-0FD668C4C275}" type="slidenum">
              <a:rPr lang="en-US" altLang="zh-CN" sz="1400"/>
              <a:pPr>
                <a:spcBef>
                  <a:spcPct val="0"/>
                </a:spcBef>
                <a:buClrTx/>
                <a:buSzTx/>
                <a:buFontTx/>
                <a:buNone/>
              </a:pPr>
              <a:t>22</a:t>
            </a:fld>
            <a:endParaRPr lang="en-US" altLang="zh-CN" sz="1400"/>
          </a:p>
        </p:txBody>
      </p:sp>
    </p:spTree>
    <p:extLst>
      <p:ext uri="{BB962C8B-B14F-4D97-AF65-F5344CB8AC3E}">
        <p14:creationId xmlns:p14="http://schemas.microsoft.com/office/powerpoint/2010/main" val="1363663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172"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600" dirty="0"/>
              <a:t>2</a:t>
            </a:r>
            <a:r>
              <a:rPr lang="zh-CN" altLang="en-US" sz="2600" dirty="0"/>
              <a:t>．</a:t>
            </a:r>
            <a:r>
              <a:rPr lang="zh-CN" altLang="en-US" sz="2600" dirty="0">
                <a:solidFill>
                  <a:schemeClr val="hlink"/>
                </a:solidFill>
              </a:rPr>
              <a:t>相对时间法</a:t>
            </a:r>
            <a:r>
              <a:rPr lang="zh-CN" altLang="en-US" sz="2600" dirty="0"/>
              <a:t>：将时间元的时钟值设定在相应实体确定事件发生的时间间隔上。此时时间扫描算法为：</a:t>
            </a:r>
          </a:p>
          <a:p>
            <a:pPr eaLnBrk="1" hangingPunct="1">
              <a:lnSpc>
                <a:spcPct val="90000"/>
              </a:lnSpc>
              <a:buFont typeface="Wingdings" panose="05000000000000000000" pitchFamily="2" charset="2"/>
              <a:buNone/>
            </a:pPr>
            <a:r>
              <a:rPr lang="en-US" altLang="zh-CN" sz="2600" dirty="0"/>
              <a:t>for </a:t>
            </a:r>
            <a:r>
              <a:rPr lang="en-US" altLang="zh-CN" sz="2600" i="1" dirty="0" err="1"/>
              <a:t>i</a:t>
            </a:r>
            <a:r>
              <a:rPr lang="en-US" altLang="zh-CN" sz="2600" dirty="0"/>
              <a:t>=1 to </a:t>
            </a:r>
            <a:r>
              <a:rPr lang="en-US" altLang="zh-CN" sz="2600" i="1" dirty="0"/>
              <a:t>m</a:t>
            </a:r>
            <a:endParaRPr lang="en-US" altLang="zh-CN" sz="2600" dirty="0"/>
          </a:p>
          <a:p>
            <a:pPr eaLnBrk="1" hangingPunct="1">
              <a:lnSpc>
                <a:spcPct val="9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]&gt;0) then</a:t>
            </a:r>
          </a:p>
          <a:p>
            <a:pPr eaLnBrk="1" hangingPunct="1">
              <a:lnSpc>
                <a:spcPct val="90000"/>
              </a:lnSpc>
              <a:buFont typeface="Wingdings" panose="05000000000000000000" pitchFamily="2" charset="2"/>
              <a:buNone/>
            </a:pPr>
            <a:r>
              <a:rPr lang="en-US" altLang="zh-CN" sz="2600" dirty="0"/>
              <a:t>		if (</a:t>
            </a:r>
            <a:r>
              <a:rPr lang="en-US" altLang="zh-CN" sz="2600" i="1" dirty="0"/>
              <a:t>time-cell</a:t>
            </a:r>
            <a:r>
              <a:rPr lang="en-US" altLang="zh-CN" sz="2600" dirty="0"/>
              <a:t>[</a:t>
            </a:r>
            <a:r>
              <a:rPr lang="en-US" altLang="zh-CN" sz="2600" i="1" dirty="0" err="1"/>
              <a:t>i</a:t>
            </a:r>
            <a:r>
              <a:rPr lang="en-US" altLang="zh-CN" sz="2600" dirty="0"/>
              <a:t>]&lt;</a:t>
            </a:r>
            <a:r>
              <a:rPr lang="en-US" altLang="zh-CN" sz="2600" i="1" dirty="0"/>
              <a:t>MIN</a:t>
            </a:r>
            <a:r>
              <a:rPr lang="en-US" altLang="zh-CN" sz="2600" dirty="0"/>
              <a:t>) then</a:t>
            </a:r>
          </a:p>
          <a:p>
            <a:pPr eaLnBrk="1" hangingPunct="1">
              <a:lnSpc>
                <a:spcPct val="90000"/>
              </a:lnSpc>
              <a:buFont typeface="Wingdings" panose="05000000000000000000" pitchFamily="2" charset="2"/>
              <a:buNone/>
            </a:pPr>
            <a:r>
              <a:rPr lang="en-US" altLang="zh-CN" sz="2600" dirty="0"/>
              <a:t>			</a:t>
            </a:r>
            <a:r>
              <a:rPr lang="en-US" altLang="zh-CN" sz="2600" i="1" dirty="0"/>
              <a:t>MIN</a:t>
            </a:r>
            <a:r>
              <a:rPr lang="en-US" altLang="zh-CN" sz="2600" dirty="0"/>
              <a:t>=</a:t>
            </a:r>
            <a:r>
              <a:rPr lang="en-US" altLang="zh-CN" sz="2600" i="1" dirty="0"/>
              <a:t> time-cell</a:t>
            </a:r>
            <a:r>
              <a:rPr lang="en-US" altLang="zh-CN" sz="2600" dirty="0"/>
              <a:t>[</a:t>
            </a:r>
            <a:r>
              <a:rPr lang="en-US" altLang="zh-CN" sz="2600" i="1" dirty="0" err="1"/>
              <a:t>i</a:t>
            </a:r>
            <a:r>
              <a:rPr lang="en-US" altLang="zh-CN" sz="2600" dirty="0"/>
              <a:t>]</a:t>
            </a:r>
          </a:p>
          <a:p>
            <a:pPr eaLnBrk="1" hangingPunct="1">
              <a:lnSpc>
                <a:spcPct val="9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90000"/>
              </a:lnSpc>
              <a:buFont typeface="Wingdings" panose="05000000000000000000" pitchFamily="2" charset="2"/>
              <a:buNone/>
            </a:pPr>
            <a:r>
              <a:rPr lang="en-US" altLang="zh-CN" sz="2600" dirty="0"/>
              <a:t>	</a:t>
            </a:r>
            <a:r>
              <a:rPr lang="en-US" altLang="zh-CN" sz="2600" dirty="0" err="1"/>
              <a:t>endif</a:t>
            </a:r>
            <a:endParaRPr lang="en-US" altLang="zh-CN" sz="2600" dirty="0"/>
          </a:p>
          <a:p>
            <a:pPr eaLnBrk="1" hangingPunct="1">
              <a:lnSpc>
                <a:spcPct val="90000"/>
              </a:lnSpc>
              <a:buFont typeface="Wingdings" panose="05000000000000000000" pitchFamily="2" charset="2"/>
              <a:buNone/>
            </a:pPr>
            <a:r>
              <a:rPr lang="en-US" altLang="zh-CN" sz="2600" dirty="0" err="1"/>
              <a:t>endfor</a:t>
            </a:r>
            <a:endParaRPr lang="en-US" altLang="zh-CN" sz="2600" i="1" dirty="0"/>
          </a:p>
        </p:txBody>
      </p:sp>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959D7D0-F35C-44F5-8E95-8B8079F4C728}" type="slidenum">
              <a:rPr lang="en-US" altLang="zh-CN" sz="1400"/>
              <a:pPr>
                <a:spcBef>
                  <a:spcPct val="0"/>
                </a:spcBef>
                <a:buClrTx/>
                <a:buSzTx/>
                <a:buFontTx/>
                <a:buNone/>
              </a:pPr>
              <a:t>23</a:t>
            </a:fld>
            <a:endParaRPr lang="en-US" altLang="zh-CN" sz="1400"/>
          </a:p>
        </p:txBody>
      </p:sp>
    </p:spTree>
    <p:extLst>
      <p:ext uri="{BB962C8B-B14F-4D97-AF65-F5344CB8AC3E}">
        <p14:creationId xmlns:p14="http://schemas.microsoft.com/office/powerpoint/2010/main" val="382038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3C89B9-A93C-4D82-8C5F-7568F0A1A6BA}" type="slidenum">
              <a:rPr lang="en-US" altLang="zh-CN" sz="1400"/>
              <a:pPr>
                <a:spcBef>
                  <a:spcPct val="0"/>
                </a:spcBef>
                <a:buClrTx/>
                <a:buSzTx/>
                <a:buFontTx/>
                <a:buNone/>
              </a:pPr>
              <a:t>24</a:t>
            </a:fld>
            <a:endParaRPr lang="en-US" altLang="zh-CN" sz="1400"/>
          </a:p>
        </p:txBody>
      </p:sp>
      <p:sp>
        <p:nvSpPr>
          <p:cNvPr id="8195" name="Rectangle 2"/>
          <p:cNvSpPr>
            <a:spLocks noGrp="1" noChangeArrowheads="1"/>
          </p:cNvSpPr>
          <p:nvPr>
            <p:ph type="title"/>
          </p:nvPr>
        </p:nvSpPr>
        <p:spPr/>
        <p:txBody>
          <a:bodyPr/>
          <a:lstStyle/>
          <a:p>
            <a:pPr eaLnBrk="1" hangingPunct="1"/>
            <a:endParaRPr lang="zh-CN" altLang="zh-CN"/>
          </a:p>
        </p:txBody>
      </p:sp>
      <p:sp>
        <p:nvSpPr>
          <p:cNvPr id="819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i="1"/>
              <a:t>TIME</a:t>
            </a:r>
            <a:r>
              <a:rPr lang="en-US" altLang="zh-CN"/>
              <a:t>=</a:t>
            </a:r>
            <a:r>
              <a:rPr lang="en-US" altLang="zh-CN" i="1"/>
              <a:t>TIME+MIN</a:t>
            </a:r>
            <a:endParaRPr lang="en-US" altLang="zh-CN"/>
          </a:p>
          <a:p>
            <a:pPr eaLnBrk="1" hangingPunct="1">
              <a:buFont typeface="Wingdings" panose="05000000000000000000" pitchFamily="2" charset="2"/>
              <a:buNone/>
            </a:pPr>
            <a:r>
              <a:rPr lang="en-US" altLang="zh-CN"/>
              <a:t>for </a:t>
            </a:r>
            <a:r>
              <a:rPr lang="en-US" altLang="zh-CN" i="1"/>
              <a:t>i</a:t>
            </a:r>
            <a:r>
              <a:rPr lang="en-US" altLang="zh-CN"/>
              <a:t>=1 to </a:t>
            </a:r>
            <a:r>
              <a:rPr lang="en-US" altLang="zh-CN" i="1"/>
              <a:t>m</a:t>
            </a:r>
            <a:endParaRPr lang="en-US" altLang="zh-CN"/>
          </a:p>
          <a:p>
            <a:pPr eaLnBrk="1" hangingPunct="1">
              <a:buFont typeface="Wingdings" panose="05000000000000000000" pitchFamily="2" charset="2"/>
              <a:buNone/>
            </a:pPr>
            <a:r>
              <a:rPr lang="en-US" altLang="zh-CN"/>
              <a:t>	 </a:t>
            </a:r>
            <a:r>
              <a:rPr lang="en-US" altLang="zh-CN" i="1"/>
              <a:t>time-cell</a:t>
            </a:r>
            <a:r>
              <a:rPr lang="en-US" altLang="zh-CN"/>
              <a:t>[</a:t>
            </a:r>
            <a:r>
              <a:rPr lang="en-US" altLang="zh-CN" i="1"/>
              <a:t>i</a:t>
            </a:r>
            <a:r>
              <a:rPr lang="en-US" altLang="zh-CN"/>
              <a:t>]=</a:t>
            </a:r>
            <a:r>
              <a:rPr lang="en-US" altLang="zh-CN" i="1"/>
              <a:t> time-cell</a:t>
            </a:r>
            <a:r>
              <a:rPr lang="en-US" altLang="zh-CN"/>
              <a:t>[</a:t>
            </a:r>
            <a:r>
              <a:rPr lang="en-US" altLang="zh-CN" i="1"/>
              <a:t>i</a:t>
            </a:r>
            <a:r>
              <a:rPr lang="en-US" altLang="zh-CN"/>
              <a:t>]</a:t>
            </a:r>
            <a:r>
              <a:rPr lang="zh-CN" altLang="en-US"/>
              <a:t>－</a:t>
            </a:r>
            <a:r>
              <a:rPr lang="en-US" altLang="zh-CN" i="1"/>
              <a:t>MIN</a:t>
            </a:r>
            <a:endParaRPr lang="en-US" altLang="zh-CN"/>
          </a:p>
          <a:p>
            <a:pPr eaLnBrk="1" hangingPunct="1">
              <a:buFont typeface="Wingdings" panose="05000000000000000000" pitchFamily="2" charset="2"/>
              <a:buNone/>
            </a:pPr>
            <a:r>
              <a:rPr lang="en-US" altLang="zh-CN"/>
              <a:t>endfor </a:t>
            </a:r>
          </a:p>
          <a:p>
            <a:pPr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1017450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活动扫描法的基本思想</a:t>
            </a:r>
          </a:p>
        </p:txBody>
      </p:sp>
      <p:sp>
        <p:nvSpPr>
          <p:cNvPr id="3" name="内容占位符 2"/>
          <p:cNvSpPr>
            <a:spLocks noGrp="1"/>
          </p:cNvSpPr>
          <p:nvPr>
            <p:ph idx="1"/>
          </p:nvPr>
        </p:nvSpPr>
        <p:spPr>
          <a:xfrm>
            <a:off x="971600" y="1981200"/>
            <a:ext cx="7943800" cy="4114800"/>
          </a:xfrm>
        </p:spPr>
        <p:txBody>
          <a:bodyPr/>
          <a:lstStyle/>
          <a:p>
            <a:r>
              <a:rPr lang="zh-CN" altLang="en-US" dirty="0"/>
              <a:t>用</a:t>
            </a:r>
            <a:r>
              <a:rPr lang="zh-CN" altLang="en-US" b="1" dirty="0">
                <a:solidFill>
                  <a:srgbClr val="FF0000"/>
                </a:solidFill>
              </a:rPr>
              <a:t>各实体时间元的最小值</a:t>
            </a:r>
            <a:r>
              <a:rPr lang="zh-CN" altLang="en-US" dirty="0"/>
              <a:t>推进仿真时钟；</a:t>
            </a:r>
            <a:endParaRPr lang="en-US" altLang="zh-CN" dirty="0"/>
          </a:p>
          <a:p>
            <a:r>
              <a:rPr lang="zh-CN" altLang="en-US" dirty="0"/>
              <a:t>将仿真时钟推进到一个新的时刻点，按</a:t>
            </a:r>
            <a:r>
              <a:rPr lang="zh-CN" altLang="en-US" b="1" dirty="0">
                <a:solidFill>
                  <a:srgbClr val="FF0000"/>
                </a:solidFill>
              </a:rPr>
              <a:t>优先序</a:t>
            </a:r>
            <a:r>
              <a:rPr lang="zh-CN" altLang="en-US" dirty="0"/>
              <a:t>执行可激活实体的活动处理，使测试通过的事件得以发生并改变系统的状态和安排相关确定事件的发生时间。</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25</a:t>
            </a:fld>
            <a:endParaRPr lang="en-US" altLang="zh-CN"/>
          </a:p>
        </p:txBody>
      </p:sp>
    </p:spTree>
    <p:extLst>
      <p:ext uri="{BB962C8B-B14F-4D97-AF65-F5344CB8AC3E}">
        <p14:creationId xmlns:p14="http://schemas.microsoft.com/office/powerpoint/2010/main" val="3532889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活动扫描法的仿真过程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a:t>1</a:t>
                </a:r>
                <a:r>
                  <a:rPr lang="zh-CN" altLang="en-US" dirty="0"/>
                  <a:t>．初始化</a:t>
                </a:r>
              </a:p>
              <a:p>
                <a:pPr marL="0" indent="0">
                  <a:buNone/>
                </a:pPr>
                <a:r>
                  <a:rPr lang="en-US" altLang="zh-CN" dirty="0"/>
                  <a:t>(1) </a:t>
                </a:r>
                <a:r>
                  <a:rPr lang="zh-CN" altLang="en-US" dirty="0"/>
                  <a:t>置仿真的开始时间</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a:rPr>
                          <m:t>𝑡</m:t>
                        </m:r>
                      </m:e>
                      <m:sub>
                        <m:r>
                          <a:rPr lang="en-US" altLang="zh-CN" b="0" i="1" dirty="0" smtClean="0">
                            <a:latin typeface="Cambria Math"/>
                          </a:rPr>
                          <m:t>0</m:t>
                        </m:r>
                      </m:sub>
                    </m:sSub>
                    <m:r>
                      <a:rPr lang="zh-CN" altLang="en-US" i="1" dirty="0" smtClean="0">
                        <a:latin typeface="Cambria Math"/>
                      </a:rPr>
                      <m:t> </m:t>
                    </m:r>
                  </m:oMath>
                </a14:m>
                <a:r>
                  <a:rPr lang="zh-CN" altLang="en-US" dirty="0"/>
                  <a:t>和结束时间</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𝑡</m:t>
                        </m:r>
                      </m:e>
                      <m:sub>
                        <m:r>
                          <a:rPr lang="en-US" altLang="zh-CN" b="0" i="1" dirty="0" smtClean="0">
                            <a:latin typeface="Cambria Math"/>
                          </a:rPr>
                          <m:t>𝑓</m:t>
                        </m:r>
                      </m:sub>
                    </m:sSub>
                    <m:r>
                      <a:rPr lang="zh-CN" altLang="en-US" i="1" dirty="0">
                        <a:latin typeface="Cambria Math"/>
                      </a:rPr>
                      <m:t> </m:t>
                    </m:r>
                  </m:oMath>
                </a14:m>
                <a:r>
                  <a:rPr lang="zh-CN" altLang="en-US" dirty="0"/>
                  <a:t>；</a:t>
                </a:r>
              </a:p>
              <a:p>
                <a:pPr marL="0" indent="0">
                  <a:buNone/>
                </a:pPr>
                <a:r>
                  <a:rPr lang="en-US" altLang="zh-CN" dirty="0"/>
                  <a:t>(2) </a:t>
                </a:r>
                <a:r>
                  <a:rPr lang="zh-CN" altLang="en-US" dirty="0"/>
                  <a:t>置各实体的初始状态；</a:t>
                </a:r>
              </a:p>
              <a:p>
                <a:pPr marL="0" indent="0">
                  <a:buNone/>
                </a:pPr>
                <a:r>
                  <a:rPr lang="en-US" altLang="zh-CN" dirty="0"/>
                  <a:t>(3) </a:t>
                </a:r>
                <a:r>
                  <a:rPr lang="zh-CN" altLang="en-US" dirty="0"/>
                  <a:t>置各个实体时间元</a:t>
                </a:r>
                <a14:m>
                  <m:oMath xmlns:m="http://schemas.openxmlformats.org/officeDocument/2006/math">
                    <m:r>
                      <a:rPr lang="en-US" altLang="zh-CN" i="1">
                        <a:latin typeface="Cambria Math"/>
                      </a:rPr>
                      <m:t>𝑡𝑖𝑚𝑒</m:t>
                    </m:r>
                    <m:r>
                      <a:rPr lang="en-US" altLang="zh-CN" b="0" i="1" smtClean="0">
                        <a:latin typeface="Cambria Math"/>
                        <a:ea typeface="Cambria Math"/>
                      </a:rPr>
                      <m:t>−</m:t>
                    </m:r>
                    <m:r>
                      <a:rPr lang="en-US" altLang="zh-CN" i="1">
                        <a:latin typeface="Cambria Math"/>
                      </a:rPr>
                      <m:t>𝑐𝑒𝑙𝑙</m:t>
                    </m:r>
                    <m:r>
                      <a:rPr lang="en-US" altLang="zh-CN" i="1">
                        <a:latin typeface="Cambria Math"/>
                      </a:rPr>
                      <m:t>[</m:t>
                    </m:r>
                    <m:r>
                      <a:rPr lang="en-US" altLang="zh-CN" i="1">
                        <a:latin typeface="Cambria Math"/>
                      </a:rPr>
                      <m:t>𝑖</m:t>
                    </m:r>
                    <m:r>
                      <a:rPr lang="en-US" altLang="zh-CN" i="1">
                        <a:latin typeface="Cambria Math"/>
                      </a:rPr>
                      <m:t>]</m:t>
                    </m:r>
                  </m:oMath>
                </a14:m>
                <a:r>
                  <a:rPr lang="zh-CN" altLang="en-US" dirty="0"/>
                  <a:t> 的初值</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a:rPr>
                          <m:t>𝑖</m:t>
                        </m:r>
                        <m:r>
                          <a:rPr lang="en-US" altLang="zh-CN" b="0" i="1" smtClean="0">
                            <a:latin typeface="Cambria Math"/>
                          </a:rPr>
                          <m:t>=1,2,⋯,</m:t>
                        </m:r>
                        <m:r>
                          <a:rPr lang="en-US" altLang="zh-CN" b="0" i="1" smtClean="0">
                            <a:latin typeface="Cambria Math"/>
                            <a:ea typeface="Cambria Math"/>
                          </a:rPr>
                          <m:t>𝑚</m:t>
                        </m:r>
                      </m:e>
                    </m:d>
                  </m:oMath>
                </a14:m>
                <a:r>
                  <a:rPr lang="zh-CN" altLang="en-US" dirty="0"/>
                  <a:t>，</a:t>
                </a:r>
                <a:r>
                  <a:rPr lang="en-US" altLang="zh-CN" dirty="0">
                    <a:ea typeface="Cambria Math"/>
                  </a:rPr>
                  <a:t> </a:t>
                </a:r>
                <a14:m>
                  <m:oMath xmlns:m="http://schemas.openxmlformats.org/officeDocument/2006/math">
                    <m:r>
                      <a:rPr lang="en-US" altLang="zh-CN" i="1">
                        <a:latin typeface="Cambria Math"/>
                        <a:ea typeface="Cambria Math"/>
                      </a:rPr>
                      <m:t>𝑚</m:t>
                    </m:r>
                  </m:oMath>
                </a14:m>
                <a:r>
                  <a:rPr lang="zh-CN" altLang="en-US" dirty="0"/>
                  <a:t>是实体个数；</a:t>
                </a:r>
              </a:p>
              <a:p>
                <a:pPr marL="0" indent="0">
                  <a:buNone/>
                </a:pPr>
                <a:r>
                  <a:rPr lang="en-US" altLang="zh-CN" dirty="0"/>
                  <a:t>2</a:t>
                </a:r>
                <a:r>
                  <a:rPr lang="zh-CN" altLang="en-US" dirty="0"/>
                  <a:t>．置仿真时钟</a:t>
                </a:r>
                <a14:m>
                  <m:oMath xmlns:m="http://schemas.openxmlformats.org/officeDocument/2006/math">
                    <m:r>
                      <m:rPr>
                        <m:sty m:val="p"/>
                      </m:rPr>
                      <a:rPr lang="en-US" altLang="zh-CN" dirty="0">
                        <a:latin typeface="Cambria Math"/>
                        <a:ea typeface="Cambria Math"/>
                      </a:rPr>
                      <m:t>T</m:t>
                    </m:r>
                    <m:r>
                      <m:rPr>
                        <m:sty m:val="p"/>
                      </m:rPr>
                      <a:rPr lang="en-US" altLang="zh-CN" b="0" i="0" dirty="0" smtClean="0">
                        <a:latin typeface="Cambria Math"/>
                        <a:ea typeface="Cambria Math"/>
                      </a:rPr>
                      <m:t>IME</m:t>
                    </m:r>
                    <m:r>
                      <a:rPr lang="en-US" altLang="zh-CN" b="0" i="0" dirty="0" smtClean="0">
                        <a:latin typeface="Cambria Math"/>
                        <a:ea typeface="Cambria Math"/>
                      </a:rPr>
                      <m:t>=</m:t>
                    </m:r>
                    <m:sSub>
                      <m:sSubPr>
                        <m:ctrlPr>
                          <a:rPr lang="en-US" altLang="zh-CN" b="0" i="1" dirty="0" smtClean="0">
                            <a:latin typeface="Cambria Math" panose="02040503050406030204" pitchFamily="18" charset="0"/>
                            <a:ea typeface="Cambria Math"/>
                          </a:rPr>
                        </m:ctrlPr>
                      </m:sSubPr>
                      <m:e>
                        <m:r>
                          <a:rPr lang="en-US" altLang="zh-CN" b="0" i="1" dirty="0" smtClean="0">
                            <a:latin typeface="Cambria Math"/>
                            <a:ea typeface="Cambria Math"/>
                          </a:rPr>
                          <m:t>𝑡</m:t>
                        </m:r>
                      </m:e>
                      <m:sub>
                        <m:r>
                          <a:rPr lang="en-US" altLang="zh-CN" b="0" i="1" dirty="0" smtClean="0">
                            <a:latin typeface="Cambria Math"/>
                            <a:ea typeface="Cambria Math"/>
                          </a:rPr>
                          <m:t>0</m:t>
                        </m:r>
                      </m:sub>
                    </m:sSub>
                    <m:r>
                      <a:rPr lang="en-US" altLang="zh-CN" i="1">
                        <a:latin typeface="Cambria Math"/>
                        <a:ea typeface="Cambria Math"/>
                      </a:rPr>
                      <m:t> </m:t>
                    </m:r>
                  </m:oMath>
                </a14:m>
                <a:r>
                  <a:rPr lang="zh-CN" altLang="en-US"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039" t="-222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26</a:t>
            </a:fld>
            <a:endParaRPr lang="en-US" altLang="zh-CN"/>
          </a:p>
        </p:txBody>
      </p:sp>
    </p:spTree>
    <p:extLst>
      <p:ext uri="{BB962C8B-B14F-4D97-AF65-F5344CB8AC3E}">
        <p14:creationId xmlns:p14="http://schemas.microsoft.com/office/powerpoint/2010/main" val="240294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sz="2400" dirty="0"/>
                  <a:t>3</a:t>
                </a:r>
                <a:r>
                  <a:rPr lang="zh-CN" altLang="en-US" sz="2400" dirty="0"/>
                  <a:t>．如果</a:t>
                </a:r>
                <a14:m>
                  <m:oMath xmlns:m="http://schemas.openxmlformats.org/officeDocument/2006/math">
                    <m:r>
                      <m:rPr>
                        <m:sty m:val="p"/>
                      </m:rPr>
                      <a:rPr lang="en-US" altLang="zh-CN" sz="2400" dirty="0">
                        <a:latin typeface="Cambria Math"/>
                        <a:ea typeface="Cambria Math"/>
                      </a:rPr>
                      <m:t>TIME</m:t>
                    </m:r>
                    <m:r>
                      <a:rPr lang="en-US" altLang="zh-CN" sz="2400" i="1" dirty="0" smtClean="0">
                        <a:latin typeface="Cambria Math"/>
                        <a:ea typeface="Cambria Math"/>
                      </a:rPr>
                      <m:t>≥</m:t>
                    </m:r>
                    <m:sSub>
                      <m:sSubPr>
                        <m:ctrlPr>
                          <a:rPr lang="en-US" altLang="zh-CN" sz="2400" i="1" dirty="0">
                            <a:latin typeface="Cambria Math" panose="02040503050406030204" pitchFamily="18" charset="0"/>
                            <a:ea typeface="Cambria Math"/>
                          </a:rPr>
                        </m:ctrlPr>
                      </m:sSubPr>
                      <m:e>
                        <m:r>
                          <a:rPr lang="en-US" altLang="zh-CN" sz="2400" i="1" dirty="0">
                            <a:latin typeface="Cambria Math"/>
                            <a:ea typeface="Cambria Math"/>
                          </a:rPr>
                          <m:t>𝑡</m:t>
                        </m:r>
                      </m:e>
                      <m:sub>
                        <m:r>
                          <a:rPr lang="en-US" altLang="zh-CN" sz="2400" b="0" i="1" dirty="0" smtClean="0">
                            <a:latin typeface="Cambria Math"/>
                            <a:ea typeface="Cambria Math"/>
                          </a:rPr>
                          <m:t>𝑓</m:t>
                        </m:r>
                      </m:sub>
                    </m:sSub>
                    <m:r>
                      <a:rPr lang="en-US" altLang="zh-CN" sz="2400" i="1">
                        <a:latin typeface="Cambria Math"/>
                        <a:ea typeface="Cambria Math"/>
                      </a:rPr>
                      <m:t> </m:t>
                    </m:r>
                  </m:oMath>
                </a14:m>
                <a:r>
                  <a:rPr lang="zh-CN" altLang="en-US" sz="2400" dirty="0"/>
                  <a:t>，转至</a:t>
                </a:r>
                <a:r>
                  <a:rPr lang="en-US" altLang="zh-CN" sz="2400" dirty="0"/>
                  <a:t>4</a:t>
                </a:r>
                <a:r>
                  <a:rPr lang="zh-CN" altLang="en-US" sz="2400" dirty="0"/>
                  <a:t>，否则执行</a:t>
                </a:r>
                <a:endParaRPr lang="en-US" altLang="zh-CN" sz="2400" dirty="0"/>
              </a:p>
              <a:p>
                <a:pPr marL="0" indent="0">
                  <a:buNone/>
                </a:pPr>
                <a:r>
                  <a:rPr lang="en-US" altLang="zh-CN" sz="2400" dirty="0"/>
                  <a:t>    </a:t>
                </a:r>
                <a:r>
                  <a:rPr lang="zh-CN" altLang="en-US" sz="2400" dirty="0"/>
                  <a:t>活动处理扫描：</a:t>
                </a:r>
              </a:p>
              <a:p>
                <a:pPr marL="0" indent="0">
                  <a:buNone/>
                </a:pPr>
                <a:r>
                  <a:rPr lang="zh-CN" altLang="en-US" sz="2400" dirty="0"/>
                  <a:t>   </a:t>
                </a:r>
                <a:r>
                  <a:rPr lang="en-US" altLang="zh-CN" sz="2400" dirty="0"/>
                  <a:t>for j=1 to n </a:t>
                </a:r>
                <a:r>
                  <a:rPr lang="zh-CN" altLang="en-US" sz="2400" dirty="0"/>
                  <a:t>（优先序从高到低）</a:t>
                </a:r>
              </a:p>
              <a:p>
                <a:pPr marL="0" indent="0">
                  <a:buNone/>
                </a:pPr>
                <a:r>
                  <a:rPr lang="zh-CN" altLang="en-US" sz="2400" dirty="0"/>
                  <a:t>      处理模块</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a:rPr>
                          <m:t>𝐴</m:t>
                        </m:r>
                      </m:e>
                      <m:sub>
                        <m:r>
                          <a:rPr lang="en-US" altLang="zh-CN" sz="2400" b="0" i="1" dirty="0" smtClean="0">
                            <a:latin typeface="Cambria Math"/>
                          </a:rPr>
                          <m:t>𝑗</m:t>
                        </m:r>
                      </m:sub>
                    </m:sSub>
                  </m:oMath>
                </a14:m>
                <a:r>
                  <a:rPr lang="zh-CN" altLang="en-US" sz="2400" dirty="0"/>
                  <a:t>隶属于实体</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smtClean="0">
                            <a:latin typeface="Cambria Math"/>
                          </a:rPr>
                          <m:t>𝐸𝑛</m:t>
                        </m:r>
                      </m:e>
                      <m:sub>
                        <m:r>
                          <a:rPr lang="en-US" altLang="zh-CN" sz="2400" b="0" i="1" dirty="0" smtClean="0">
                            <a:latin typeface="Cambria Math"/>
                          </a:rPr>
                          <m:t>𝑖</m:t>
                        </m:r>
                      </m:sub>
                    </m:sSub>
                    <m:r>
                      <a:rPr lang="zh-CN" altLang="en-US" sz="2400" i="1" dirty="0">
                        <a:latin typeface="Cambria Math"/>
                      </a:rPr>
                      <m:t> </m:t>
                    </m:r>
                  </m:oMath>
                </a14:m>
                <a:r>
                  <a:rPr lang="zh-CN" altLang="en-US" sz="2400" dirty="0"/>
                  <a:t>；</a:t>
                </a:r>
              </a:p>
              <a:p>
                <a:pPr marL="0" indent="0">
                  <a:buNone/>
                </a:pPr>
                <a:r>
                  <a:rPr lang="zh-CN" altLang="en-US" sz="2400" dirty="0"/>
                  <a:t>      </a:t>
                </a:r>
                <a:r>
                  <a:rPr lang="en-US" altLang="zh-CN" sz="2400" dirty="0"/>
                  <a:t>if (</a:t>
                </a:r>
                <a14:m>
                  <m:oMath xmlns:m="http://schemas.openxmlformats.org/officeDocument/2006/math">
                    <m:r>
                      <m:rPr>
                        <m:sty m:val="p"/>
                      </m:rPr>
                      <a:rPr lang="en-US" altLang="zh-CN" sz="2400" b="0" i="0" dirty="0" smtClean="0">
                        <a:latin typeface="Cambria Math"/>
                        <a:ea typeface="Cambria Math"/>
                      </a:rPr>
                      <m:t>time</m:t>
                    </m:r>
                    <m:r>
                      <a:rPr lang="en-US" altLang="zh-CN" sz="2400" b="0" i="0" dirty="0" smtClean="0">
                        <a:latin typeface="Cambria Math"/>
                        <a:ea typeface="Cambria Math"/>
                      </a:rPr>
                      <m:t>−</m:t>
                    </m:r>
                    <m:r>
                      <m:rPr>
                        <m:sty m:val="p"/>
                      </m:rPr>
                      <a:rPr lang="en-US" altLang="zh-CN" sz="2400" b="0" i="0" dirty="0" smtClean="0">
                        <a:latin typeface="Cambria Math"/>
                        <a:ea typeface="Cambria Math"/>
                      </a:rPr>
                      <m:t>cell</m:t>
                    </m:r>
                    <m:r>
                      <a:rPr lang="en-US" altLang="zh-CN" sz="2400" b="0" i="0" dirty="0" smtClean="0">
                        <a:latin typeface="Cambria Math"/>
                        <a:ea typeface="Cambria Math"/>
                      </a:rPr>
                      <m:t>[</m:t>
                    </m:r>
                    <m:r>
                      <m:rPr>
                        <m:sty m:val="p"/>
                      </m:rPr>
                      <a:rPr lang="en-US" altLang="zh-CN" sz="2400" b="0" i="0" dirty="0" smtClean="0">
                        <a:latin typeface="Cambria Math"/>
                        <a:ea typeface="Cambria Math"/>
                      </a:rPr>
                      <m:t>i</m:t>
                    </m:r>
                    <m:r>
                      <a:rPr lang="en-US" altLang="zh-CN" sz="2400" b="0" i="0" dirty="0" smtClean="0">
                        <a:latin typeface="Cambria Math"/>
                        <a:ea typeface="Cambria Math"/>
                      </a:rPr>
                      <m:t>]</m:t>
                    </m:r>
                    <m:r>
                      <a:rPr lang="en-US" altLang="zh-CN" sz="2400" b="0" i="1" dirty="0" smtClean="0">
                        <a:latin typeface="Cambria Math"/>
                        <a:ea typeface="Cambria Math"/>
                      </a:rPr>
                      <m:t>≤</m:t>
                    </m:r>
                    <m:r>
                      <m:rPr>
                        <m:sty m:val="p"/>
                      </m:rPr>
                      <a:rPr lang="en-US" altLang="zh-CN" sz="2400" dirty="0">
                        <a:latin typeface="Cambria Math"/>
                        <a:ea typeface="Cambria Math"/>
                      </a:rPr>
                      <m:t>TIME</m:t>
                    </m:r>
                  </m:oMath>
                </a14:m>
                <a:r>
                  <a:rPr lang="en-US" altLang="zh-CN" sz="2400" dirty="0"/>
                  <a:t>) then</a:t>
                </a:r>
              </a:p>
              <a:p>
                <a:pPr marL="0" indent="0">
                  <a:buNone/>
                </a:pPr>
                <a:r>
                  <a:rPr lang="en-US" altLang="zh-CN" sz="2400" dirty="0"/>
                  <a:t>         </a:t>
                </a:r>
                <a:r>
                  <a:rPr lang="zh-CN" altLang="en-US" sz="2400" dirty="0"/>
                  <a:t>执行活动处理</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𝐴</m:t>
                        </m:r>
                      </m:e>
                      <m:sub>
                        <m:r>
                          <a:rPr lang="en-US" altLang="zh-CN" sz="2400" i="1" dirty="0">
                            <a:latin typeface="Cambria Math"/>
                          </a:rPr>
                          <m:t>𝑗</m:t>
                        </m:r>
                      </m:sub>
                    </m:sSub>
                    <m:r>
                      <a:rPr lang="en-US" altLang="zh-CN" sz="2400" i="1" dirty="0">
                        <a:latin typeface="Cambria Math"/>
                      </a:rPr>
                      <m:t> </m:t>
                    </m:r>
                  </m:oMath>
                </a14:m>
                <a:r>
                  <a:rPr lang="zh-CN" altLang="en-US" sz="2400" dirty="0"/>
                  <a:t>；</a:t>
                </a:r>
              </a:p>
              <a:p>
                <a:pPr marL="0" indent="0">
                  <a:buNone/>
                </a:pPr>
                <a:r>
                  <a:rPr lang="zh-CN" altLang="en-US" sz="2400" dirty="0"/>
                  <a:t>         若</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𝐴</m:t>
                        </m:r>
                      </m:e>
                      <m:sub>
                        <m:r>
                          <a:rPr lang="en-US" altLang="zh-CN" sz="2400" i="1" dirty="0">
                            <a:latin typeface="Cambria Math"/>
                          </a:rPr>
                          <m:t>𝑗</m:t>
                        </m:r>
                      </m:sub>
                    </m:sSub>
                  </m:oMath>
                </a14:m>
                <a:r>
                  <a:rPr lang="zh-CN" altLang="en-US" sz="2400" dirty="0"/>
                  <a:t>中安排了</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𝐸𝑛</m:t>
                        </m:r>
                      </m:e>
                      <m:sub>
                        <m:r>
                          <a:rPr lang="en-US" altLang="zh-CN" sz="2400" i="1" dirty="0">
                            <a:latin typeface="Cambria Math"/>
                          </a:rPr>
                          <m:t>𝑖</m:t>
                        </m:r>
                      </m:sub>
                    </m:sSub>
                  </m:oMath>
                </a14:m>
                <a:r>
                  <a:rPr lang="zh-CN" altLang="en-US" sz="2400" dirty="0"/>
                  <a:t>的下一事件则刷新</a:t>
                </a:r>
                <a14:m>
                  <m:oMath xmlns:m="http://schemas.openxmlformats.org/officeDocument/2006/math">
                    <m:r>
                      <m:rPr>
                        <m:sty m:val="p"/>
                      </m:rPr>
                      <a:rPr lang="en-US" altLang="zh-CN" sz="2400" dirty="0">
                        <a:latin typeface="Cambria Math"/>
                        <a:ea typeface="Cambria Math"/>
                      </a:rPr>
                      <m:t>time</m:t>
                    </m:r>
                    <m:r>
                      <a:rPr lang="en-US" altLang="zh-CN" sz="2400" dirty="0">
                        <a:latin typeface="Cambria Math"/>
                        <a:ea typeface="Cambria Math"/>
                      </a:rPr>
                      <m:t>−</m:t>
                    </m:r>
                    <m:r>
                      <m:rPr>
                        <m:sty m:val="p"/>
                      </m:rPr>
                      <a:rPr lang="en-US" altLang="zh-CN" sz="2400" dirty="0">
                        <a:latin typeface="Cambria Math"/>
                        <a:ea typeface="Cambria Math"/>
                      </a:rPr>
                      <m:t>cell</m:t>
                    </m:r>
                    <m:r>
                      <a:rPr lang="en-US" altLang="zh-CN" sz="2400" dirty="0">
                        <a:latin typeface="Cambria Math"/>
                        <a:ea typeface="Cambria Math"/>
                      </a:rPr>
                      <m:t>[</m:t>
                    </m:r>
                    <m:r>
                      <m:rPr>
                        <m:sty m:val="p"/>
                      </m:rPr>
                      <a:rPr lang="en-US" altLang="zh-CN" sz="2400" dirty="0">
                        <a:latin typeface="Cambria Math"/>
                        <a:ea typeface="Cambria Math"/>
                      </a:rPr>
                      <m:t>i</m:t>
                    </m:r>
                    <m:r>
                      <a:rPr lang="en-US" altLang="zh-CN" sz="2400" dirty="0">
                        <a:latin typeface="Cambria Math"/>
                        <a:ea typeface="Cambria Math"/>
                      </a:rPr>
                      <m:t>]</m:t>
                    </m:r>
                  </m:oMath>
                </a14:m>
                <a:r>
                  <a:rPr lang="zh-CN" altLang="en-US" sz="2400" dirty="0"/>
                  <a:t>；</a:t>
                </a:r>
              </a:p>
              <a:p>
                <a:pPr marL="0" indent="0">
                  <a:buNone/>
                </a:pPr>
                <a:r>
                  <a:rPr lang="zh-CN" altLang="en-US" sz="2400" dirty="0"/>
                  <a:t>      </a:t>
                </a:r>
                <a:r>
                  <a:rPr lang="en-US" altLang="zh-CN" sz="2400" dirty="0" err="1"/>
                  <a:t>endif</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5" t="-1630" r="-109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27</a:t>
            </a:fld>
            <a:endParaRPr lang="en-US" altLang="zh-CN"/>
          </a:p>
        </p:txBody>
      </p:sp>
    </p:spTree>
    <p:extLst>
      <p:ext uri="{BB962C8B-B14F-4D97-AF65-F5344CB8AC3E}">
        <p14:creationId xmlns:p14="http://schemas.microsoft.com/office/powerpoint/2010/main" val="105500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sz="2800" dirty="0"/>
                  <a:t> </a:t>
                </a:r>
                <a:r>
                  <a:rPr lang="zh-CN" altLang="en-US" sz="2800" dirty="0"/>
                  <a:t>若处理模块</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a:rPr>
                          <m:t>𝐴</m:t>
                        </m:r>
                      </m:e>
                      <m:sub>
                        <m:r>
                          <a:rPr lang="en-US" altLang="zh-CN" sz="2800" i="1" dirty="0">
                            <a:latin typeface="Cambria Math"/>
                          </a:rPr>
                          <m:t>𝑗</m:t>
                        </m:r>
                      </m:sub>
                    </m:sSub>
                  </m:oMath>
                </a14:m>
                <a:r>
                  <a:rPr lang="zh-CN" altLang="en-US" sz="2800" dirty="0"/>
                  <a:t>的测试条件</a:t>
                </a:r>
                <a14:m>
                  <m:oMath xmlns:m="http://schemas.openxmlformats.org/officeDocument/2006/math">
                    <m:r>
                      <m:rPr>
                        <m:sty m:val="p"/>
                      </m:rPr>
                      <a:rPr lang="en-US" altLang="zh-CN" sz="2800" b="0" i="0" dirty="0" smtClean="0">
                        <a:latin typeface="Cambria Math"/>
                        <a:ea typeface="Cambria Math"/>
                      </a:rPr>
                      <m:t>D</m:t>
                    </m:r>
                    <m:d>
                      <m:dPr>
                        <m:begChr m:val="["/>
                        <m:endChr m:val="]"/>
                        <m:ctrlPr>
                          <a:rPr lang="en-US" altLang="zh-CN" sz="2800" b="0" i="1" dirty="0" smtClean="0">
                            <a:latin typeface="Cambria Math" panose="02040503050406030204" pitchFamily="18" charset="0"/>
                            <a:ea typeface="Cambria Math"/>
                          </a:rPr>
                        </m:ctrlPr>
                      </m:dPr>
                      <m:e>
                        <m:r>
                          <m:rPr>
                            <m:sty m:val="p"/>
                          </m:rPr>
                          <a:rPr lang="en-US" altLang="zh-CN" sz="2800" b="0" i="0" dirty="0" smtClean="0">
                            <a:latin typeface="Cambria Math"/>
                            <a:ea typeface="Cambria Math"/>
                          </a:rPr>
                          <m:t>j</m:t>
                        </m:r>
                      </m:e>
                    </m:d>
                    <m:r>
                      <a:rPr lang="en-US" altLang="zh-CN" sz="2800" b="0" i="0" dirty="0" smtClean="0">
                        <a:latin typeface="Cambria Math"/>
                        <a:ea typeface="Cambria Math"/>
                      </a:rPr>
                      <m:t>=</m:t>
                    </m:r>
                    <m:r>
                      <m:rPr>
                        <m:sty m:val="p"/>
                      </m:rPr>
                      <a:rPr lang="en-US" altLang="zh-CN" sz="2800" b="0" i="0" dirty="0" smtClean="0">
                        <a:latin typeface="Cambria Math"/>
                        <a:ea typeface="Cambria Math"/>
                      </a:rPr>
                      <m:t>true</m:t>
                    </m:r>
                    <m:r>
                      <a:rPr lang="en-US" altLang="zh-CN" sz="2800" i="1" dirty="0">
                        <a:latin typeface="Cambria Math"/>
                        <a:ea typeface="Cambria Math"/>
                      </a:rPr>
                      <m:t> </m:t>
                    </m:r>
                  </m:oMath>
                </a14:m>
                <a:r>
                  <a:rPr lang="zh-CN" altLang="en-US" sz="2800" dirty="0"/>
                  <a:t>，则退出当前循环，重新开始扫描；</a:t>
                </a:r>
              </a:p>
              <a:p>
                <a:pPr marL="0" indent="0">
                  <a:buNone/>
                </a:pPr>
                <a:r>
                  <a:rPr lang="zh-CN" altLang="en-US" sz="2800" dirty="0"/>
                  <a:t>    </a:t>
                </a:r>
                <a:r>
                  <a:rPr lang="en-US" altLang="zh-CN" sz="2800" dirty="0" err="1"/>
                  <a:t>endfor</a:t>
                </a:r>
                <a:endParaRPr lang="en-US" altLang="zh-CN" sz="2800" dirty="0"/>
              </a:p>
              <a:p>
                <a:pPr marL="0" indent="0">
                  <a:buNone/>
                </a:pPr>
                <a:r>
                  <a:rPr lang="en-US" altLang="zh-CN" sz="2800" dirty="0"/>
                  <a:t>    </a:t>
                </a:r>
                <a:r>
                  <a:rPr lang="zh-CN" altLang="en-US" sz="2800" dirty="0"/>
                  <a:t>推进仿真时钟</a:t>
                </a:r>
                <a14:m>
                  <m:oMath xmlns:m="http://schemas.openxmlformats.org/officeDocument/2006/math">
                    <m:r>
                      <m:rPr>
                        <m:sty m:val="p"/>
                      </m:rPr>
                      <a:rPr lang="en-US" altLang="zh-CN" sz="2800" b="0" i="0" dirty="0" smtClean="0">
                        <a:latin typeface="Cambria Math"/>
                        <a:ea typeface="Cambria Math"/>
                      </a:rPr>
                      <m:t>TIME</m:t>
                    </m:r>
                    <m:r>
                      <a:rPr lang="en-US" altLang="zh-CN" sz="2800" b="0" i="0" dirty="0" smtClean="0">
                        <a:latin typeface="Cambria Math"/>
                        <a:ea typeface="Cambria Math"/>
                      </a:rPr>
                      <m:t>=</m:t>
                    </m:r>
                    <m:r>
                      <m:rPr>
                        <m:sty m:val="p"/>
                      </m:rPr>
                      <a:rPr lang="en-US" altLang="zh-CN" sz="2800" b="0" i="0" dirty="0" smtClean="0">
                        <a:latin typeface="Cambria Math"/>
                        <a:ea typeface="Cambria Math"/>
                      </a:rPr>
                      <m:t>min</m:t>
                    </m:r>
                    <m:d>
                      <m:dPr>
                        <m:begChr m:val="{"/>
                        <m:endChr m:val="}"/>
                        <m:ctrlPr>
                          <a:rPr lang="en-US" altLang="zh-CN" sz="2800" b="0" i="1" dirty="0" smtClean="0">
                            <a:latin typeface="Cambria Math" panose="02040503050406030204" pitchFamily="18" charset="0"/>
                            <a:ea typeface="Cambria Math"/>
                          </a:rPr>
                        </m:ctrlPr>
                      </m:dPr>
                      <m:e>
                        <m:r>
                          <m:rPr>
                            <m:sty m:val="p"/>
                          </m:rPr>
                          <a:rPr lang="en-US" altLang="zh-CN" sz="2800" dirty="0">
                            <a:latin typeface="Cambria Math"/>
                            <a:ea typeface="Cambria Math"/>
                          </a:rPr>
                          <m:t>time</m:t>
                        </m:r>
                        <m:r>
                          <a:rPr lang="en-US" altLang="zh-CN" sz="2800" dirty="0">
                            <a:latin typeface="Cambria Math"/>
                            <a:ea typeface="Cambria Math"/>
                          </a:rPr>
                          <m:t>−</m:t>
                        </m:r>
                        <m:r>
                          <m:rPr>
                            <m:sty m:val="p"/>
                          </m:rPr>
                          <a:rPr lang="en-US" altLang="zh-CN" sz="2800" dirty="0">
                            <a:latin typeface="Cambria Math"/>
                            <a:ea typeface="Cambria Math"/>
                          </a:rPr>
                          <m:t>cell</m:t>
                        </m:r>
                        <m:r>
                          <a:rPr lang="en-US" altLang="zh-CN" sz="2800" dirty="0">
                            <a:latin typeface="Cambria Math"/>
                            <a:ea typeface="Cambria Math"/>
                          </a:rPr>
                          <m:t>[</m:t>
                        </m:r>
                        <m:r>
                          <m:rPr>
                            <m:sty m:val="p"/>
                          </m:rPr>
                          <a:rPr lang="en-US" altLang="zh-CN" sz="2800" dirty="0">
                            <a:latin typeface="Cambria Math"/>
                            <a:ea typeface="Cambria Math"/>
                          </a:rPr>
                          <m:t>i</m:t>
                        </m:r>
                        <m:r>
                          <a:rPr lang="en-US" altLang="zh-CN" sz="2800" dirty="0">
                            <a:latin typeface="Cambria Math"/>
                            <a:ea typeface="Cambria Math"/>
                          </a:rPr>
                          <m:t>]</m:t>
                        </m:r>
                        <m:d>
                          <m:dPr>
                            <m:begChr m:val="|"/>
                            <m:endChr m:val=""/>
                            <m:ctrlPr>
                              <a:rPr lang="en-US" altLang="zh-CN" sz="2800" i="1" dirty="0" smtClean="0">
                                <a:latin typeface="Cambria Math" panose="02040503050406030204" pitchFamily="18" charset="0"/>
                                <a:ea typeface="Cambria Math"/>
                              </a:rPr>
                            </m:ctrlPr>
                          </m:dPr>
                          <m:e>
                            <m:r>
                              <a:rPr lang="en-US" altLang="zh-CN" sz="2800" b="0" i="1" dirty="0" smtClean="0">
                                <a:latin typeface="Cambria Math"/>
                                <a:ea typeface="Cambria Math"/>
                              </a:rPr>
                              <m:t>𝑡𝑖𝑚𝑒</m:t>
                            </m:r>
                            <m:r>
                              <a:rPr lang="en-US" altLang="zh-CN" sz="2800" b="0" i="1" dirty="0" smtClean="0">
                                <a:latin typeface="Cambria Math"/>
                                <a:ea typeface="Cambria Math"/>
                              </a:rPr>
                              <m:t>−</m:t>
                            </m:r>
                            <m:r>
                              <a:rPr lang="en-US" altLang="zh-CN" sz="2800" b="0" i="1" dirty="0" smtClean="0">
                                <a:latin typeface="Cambria Math"/>
                                <a:ea typeface="Cambria Math"/>
                              </a:rPr>
                              <m:t>𝑐𝑒𝑙𝑙</m:t>
                            </m:r>
                            <m:d>
                              <m:dPr>
                                <m:begChr m:val="["/>
                                <m:endChr m:val="]"/>
                                <m:ctrlPr>
                                  <a:rPr lang="en-US" altLang="zh-CN" sz="2800" b="0" i="1" dirty="0" smtClean="0">
                                    <a:latin typeface="Cambria Math" panose="02040503050406030204" pitchFamily="18" charset="0"/>
                                    <a:ea typeface="Cambria Math"/>
                                  </a:rPr>
                                </m:ctrlPr>
                              </m:dPr>
                              <m:e>
                                <m:r>
                                  <a:rPr lang="en-US" altLang="zh-CN" sz="2800" b="0" i="1" dirty="0" smtClean="0">
                                    <a:latin typeface="Cambria Math"/>
                                    <a:ea typeface="Cambria Math"/>
                                  </a:rPr>
                                  <m:t>𝑖</m:t>
                                </m:r>
                              </m:e>
                            </m:d>
                            <m:r>
                              <a:rPr lang="en-US" altLang="zh-CN" sz="2800" b="0" i="1" dirty="0" smtClean="0">
                                <a:latin typeface="Cambria Math"/>
                                <a:ea typeface="Cambria Math"/>
                              </a:rPr>
                              <m:t>&gt;</m:t>
                            </m:r>
                            <m:r>
                              <a:rPr lang="en-US" altLang="zh-CN" sz="2800" b="0" i="1" dirty="0" smtClean="0">
                                <a:latin typeface="Cambria Math"/>
                                <a:ea typeface="Cambria Math"/>
                              </a:rPr>
                              <m:t>𝑇𝐼𝑀𝐸</m:t>
                            </m:r>
                          </m:e>
                        </m:d>
                      </m:e>
                    </m:d>
                  </m:oMath>
                </a14:m>
                <a:r>
                  <a:rPr lang="zh-CN" altLang="en-US" sz="2800" dirty="0"/>
                  <a:t>；</a:t>
                </a:r>
              </a:p>
              <a:p>
                <a:pPr marL="0" indent="0">
                  <a:buNone/>
                </a:pPr>
                <a:r>
                  <a:rPr lang="zh-CN" altLang="en-US" sz="2800" dirty="0"/>
                  <a:t>    重复执行第</a:t>
                </a:r>
                <a:r>
                  <a:rPr lang="en-US" altLang="zh-CN" sz="2800" dirty="0"/>
                  <a:t>3</a:t>
                </a:r>
                <a:r>
                  <a:rPr lang="zh-CN" altLang="en-US" sz="2800" dirty="0"/>
                  <a:t>步；</a:t>
                </a:r>
              </a:p>
              <a:p>
                <a:pPr marL="0" indent="0">
                  <a:buNone/>
                </a:pPr>
                <a:r>
                  <a:rPr lang="en-US" altLang="zh-CN" sz="2800" dirty="0"/>
                  <a:t>4</a:t>
                </a:r>
                <a:r>
                  <a:rPr lang="zh-CN" altLang="en-US" sz="2800" dirty="0"/>
                  <a:t>．仿真结束。</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47" t="-1926" r="-54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28</a:t>
            </a:fld>
            <a:endParaRPr lang="en-US" altLang="zh-CN"/>
          </a:p>
        </p:txBody>
      </p:sp>
    </p:spTree>
    <p:extLst>
      <p:ext uri="{BB962C8B-B14F-4D97-AF65-F5344CB8AC3E}">
        <p14:creationId xmlns:p14="http://schemas.microsoft.com/office/powerpoint/2010/main" val="1285736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FC5CCB-DF7E-4894-BDEA-06690B623E5B}" type="slidenum">
              <a:rPr lang="en-US" altLang="zh-CN" sz="1400"/>
              <a:pPr>
                <a:spcBef>
                  <a:spcPct val="0"/>
                </a:spcBef>
                <a:buClrTx/>
                <a:buSzTx/>
                <a:buFontTx/>
                <a:buNone/>
              </a:pPr>
              <a:t>29</a:t>
            </a:fld>
            <a:endParaRPr lang="en-US" altLang="zh-CN" sz="1400"/>
          </a:p>
        </p:txBody>
      </p:sp>
      <p:sp>
        <p:nvSpPr>
          <p:cNvPr id="9219" name="Rectangle 2"/>
          <p:cNvSpPr>
            <a:spLocks noGrp="1" noChangeArrowheads="1"/>
          </p:cNvSpPr>
          <p:nvPr>
            <p:ph type="title"/>
          </p:nvPr>
        </p:nvSpPr>
        <p:spPr/>
        <p:txBody>
          <a:bodyPr/>
          <a:lstStyle/>
          <a:p>
            <a:pPr eaLnBrk="1" hangingPunct="1"/>
            <a:r>
              <a:rPr lang="zh-CN" altLang="en-US"/>
              <a:t>活动扫描法采取以下措施</a:t>
            </a:r>
          </a:p>
        </p:txBody>
      </p:sp>
      <p:sp>
        <p:nvSpPr>
          <p:cNvPr id="9220" name="Rectangle 3"/>
          <p:cNvSpPr>
            <a:spLocks noGrp="1" noChangeArrowheads="1"/>
          </p:cNvSpPr>
          <p:nvPr>
            <p:ph type="body" idx="1"/>
          </p:nvPr>
        </p:nvSpPr>
        <p:spPr/>
        <p:txBody>
          <a:bodyPr/>
          <a:lstStyle/>
          <a:p>
            <a:pPr eaLnBrk="1" hangingPunct="1"/>
            <a:r>
              <a:rPr lang="en-US" altLang="zh-CN"/>
              <a:t>1</a:t>
            </a:r>
            <a:r>
              <a:rPr lang="zh-CN" altLang="en-US"/>
              <a:t>、设置系统仿真钟</a:t>
            </a:r>
            <a:r>
              <a:rPr lang="en-US" altLang="zh-CN"/>
              <a:t>TIME</a:t>
            </a:r>
            <a:r>
              <a:rPr lang="zh-CN" altLang="en-US"/>
              <a:t>与实体时间元仿真钟</a:t>
            </a:r>
            <a:r>
              <a:rPr lang="en-US" altLang="zh-CN"/>
              <a:t>time-cell[i];</a:t>
            </a:r>
          </a:p>
          <a:p>
            <a:pPr eaLnBrk="1" hangingPunct="1"/>
            <a:r>
              <a:rPr lang="zh-CN" altLang="en-US"/>
              <a:t>系统仿真钟与实体时间元仿真钟之间的关系可能有三种情况：</a:t>
            </a:r>
          </a:p>
        </p:txBody>
      </p:sp>
    </p:spTree>
    <p:extLst>
      <p:ext uri="{BB962C8B-B14F-4D97-AF65-F5344CB8AC3E}">
        <p14:creationId xmlns:p14="http://schemas.microsoft.com/office/powerpoint/2010/main" val="424989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事件调度法</a:t>
            </a:r>
          </a:p>
        </p:txBody>
      </p:sp>
      <p:sp>
        <p:nvSpPr>
          <p:cNvPr id="15363" name="Rectangle 3"/>
          <p:cNvSpPr>
            <a:spLocks noGrp="1" noChangeArrowheads="1"/>
          </p:cNvSpPr>
          <p:nvPr>
            <p:ph idx="1"/>
          </p:nvPr>
        </p:nvSpPr>
        <p:spPr>
          <a:xfrm>
            <a:off x="1043608" y="1973858"/>
            <a:ext cx="7772400" cy="4335462"/>
          </a:xfrm>
        </p:spPr>
        <p:txBody>
          <a:bodyPr/>
          <a:lstStyle/>
          <a:p>
            <a:pPr eaLnBrk="1" hangingPunct="1">
              <a:lnSpc>
                <a:spcPct val="120000"/>
              </a:lnSpc>
            </a:pPr>
            <a:r>
              <a:rPr lang="zh-CN" altLang="en-US" sz="2400" dirty="0"/>
              <a:t>事件调度法最早出现在</a:t>
            </a:r>
            <a:r>
              <a:rPr lang="en-US" altLang="zh-CN" sz="2400" dirty="0"/>
              <a:t>1963</a:t>
            </a:r>
            <a:r>
              <a:rPr lang="zh-CN" altLang="en-US" sz="2400" dirty="0"/>
              <a:t>年兰德公司的</a:t>
            </a:r>
            <a:r>
              <a:rPr lang="en-US" altLang="zh-CN" sz="2400" dirty="0" err="1"/>
              <a:t>Markowtz</a:t>
            </a:r>
            <a:r>
              <a:rPr lang="zh-CN" altLang="en-US" sz="2400" dirty="0"/>
              <a:t>等人推出的</a:t>
            </a:r>
            <a:r>
              <a:rPr lang="en-US" altLang="zh-CN" sz="2400" dirty="0"/>
              <a:t>SIMSCRIPT</a:t>
            </a:r>
            <a:r>
              <a:rPr lang="zh-CN" altLang="en-US" sz="2400" dirty="0"/>
              <a:t>语言的早期版本中。</a:t>
            </a:r>
            <a:endParaRPr lang="en-US" altLang="zh-CN" sz="2400" dirty="0"/>
          </a:p>
          <a:p>
            <a:pPr eaLnBrk="1" hangingPunct="1">
              <a:lnSpc>
                <a:spcPct val="120000"/>
              </a:lnSpc>
            </a:pPr>
            <a:r>
              <a:rPr lang="zh-CN" altLang="en-US" sz="2400" dirty="0"/>
              <a:t>它的基本思想是：</a:t>
            </a:r>
          </a:p>
          <a:p>
            <a:pPr lvl="1" eaLnBrk="1" hangingPunct="1">
              <a:lnSpc>
                <a:spcPct val="120000"/>
              </a:lnSpc>
            </a:pPr>
            <a:r>
              <a:rPr lang="zh-CN" altLang="en-US" sz="2400" dirty="0"/>
              <a:t>将事件例程作为仿真模型的基本模型单元，按照事件发生的先后顺序不断执行相应的事件例程。</a:t>
            </a:r>
          </a:p>
          <a:p>
            <a:pPr lvl="1" eaLnBrk="1" hangingPunct="1">
              <a:lnSpc>
                <a:spcPct val="120000"/>
              </a:lnSpc>
            </a:pPr>
            <a:r>
              <a:rPr lang="zh-CN" altLang="en-US" sz="2400" dirty="0"/>
              <a:t>每一事先可预知其发生时间的确定事件都带有一个事件例程，用以处理事件发生后对实体状态所产生的影响，并安排后续事件；条件事件不具有事件例程，对它的处理隐含在某一确定事件的例程中。</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A80A70C4-9962-40F6-AD4C-5E48FA2974E3}" type="slidenum">
              <a:rPr lang="zh-CN" altLang="en-US" sz="1100">
                <a:solidFill>
                  <a:srgbClr val="636363"/>
                </a:solidFill>
              </a:rPr>
              <a:pPr/>
              <a:t>3</a:t>
            </a:fld>
            <a:endParaRPr lang="en-US" altLang="zh-CN" sz="1100">
              <a:solidFill>
                <a:srgbClr val="636363"/>
              </a:solidFill>
            </a:endParaRPr>
          </a:p>
        </p:txBody>
      </p:sp>
    </p:spTree>
    <p:extLst>
      <p:ext uri="{BB962C8B-B14F-4D97-AF65-F5344CB8AC3E}">
        <p14:creationId xmlns:p14="http://schemas.microsoft.com/office/powerpoint/2010/main" val="452837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244" name="Rectangle 3"/>
          <p:cNvSpPr>
            <a:spLocks noGrp="1" noChangeArrowheads="1"/>
          </p:cNvSpPr>
          <p:nvPr>
            <p:ph idx="1"/>
          </p:nvPr>
        </p:nvSpPr>
        <p:spPr>
          <a:xfrm>
            <a:off x="1143000" y="1844824"/>
            <a:ext cx="7772400" cy="4251176"/>
          </a:xfrm>
        </p:spPr>
        <p:txBody>
          <a:bodyPr/>
          <a:lstStyle/>
          <a:p>
            <a:pPr eaLnBrk="1" hangingPunct="1"/>
            <a:r>
              <a:rPr lang="en-US" altLang="zh-CN" sz="2600" dirty="0"/>
              <a:t>Time-cell[</a:t>
            </a:r>
            <a:r>
              <a:rPr lang="en-US" altLang="zh-CN" sz="2600" dirty="0" err="1"/>
              <a:t>i</a:t>
            </a:r>
            <a:r>
              <a:rPr lang="en-US" altLang="zh-CN" sz="2600" dirty="0"/>
              <a:t>]&gt;TIME,</a:t>
            </a:r>
            <a:r>
              <a:rPr lang="zh-CN" altLang="en-US" sz="2600" dirty="0"/>
              <a:t>表示该活动在将来某一 </a:t>
            </a:r>
          </a:p>
          <a:p>
            <a:pPr eaLnBrk="1" hangingPunct="1">
              <a:buFont typeface="Wingdings" panose="05000000000000000000" pitchFamily="2" charset="2"/>
              <a:buNone/>
            </a:pPr>
            <a:r>
              <a:rPr lang="zh-CN" altLang="en-US" sz="2600" dirty="0"/>
              <a:t>                              时刻可能发生；</a:t>
            </a:r>
          </a:p>
          <a:p>
            <a:pPr eaLnBrk="1" hangingPunct="1"/>
            <a:r>
              <a:rPr lang="en-US" altLang="zh-CN" sz="2600" dirty="0"/>
              <a:t>Time-cell[</a:t>
            </a:r>
            <a:r>
              <a:rPr lang="en-US" altLang="zh-CN" sz="2600" dirty="0" err="1"/>
              <a:t>i</a:t>
            </a:r>
            <a:r>
              <a:rPr lang="en-US" altLang="zh-CN" sz="2600" dirty="0"/>
              <a:t>]=TIME,</a:t>
            </a:r>
            <a:r>
              <a:rPr lang="zh-CN" altLang="en-US" sz="2600" dirty="0"/>
              <a:t>表示该活动如果条件满</a:t>
            </a:r>
          </a:p>
          <a:p>
            <a:pPr eaLnBrk="1" hangingPunct="1">
              <a:buFont typeface="Wingdings" panose="05000000000000000000" pitchFamily="2" charset="2"/>
              <a:buNone/>
            </a:pPr>
            <a:r>
              <a:rPr lang="zh-CN" altLang="en-US" sz="2600" dirty="0"/>
              <a:t>                              足则应立即发生；</a:t>
            </a:r>
          </a:p>
          <a:p>
            <a:pPr eaLnBrk="1" hangingPunct="1"/>
            <a:r>
              <a:rPr lang="en-US" altLang="zh-CN" sz="2600" dirty="0"/>
              <a:t>Time-cell[</a:t>
            </a:r>
            <a:r>
              <a:rPr lang="en-US" altLang="zh-CN" sz="2600" dirty="0" err="1"/>
              <a:t>i</a:t>
            </a:r>
            <a:r>
              <a:rPr lang="en-US" altLang="zh-CN" sz="2600" dirty="0"/>
              <a:t>]&lt;TIME,</a:t>
            </a:r>
            <a:r>
              <a:rPr lang="zh-CN" altLang="en-US" sz="2600" dirty="0"/>
              <a:t>表示该活动按预定时间</a:t>
            </a:r>
          </a:p>
          <a:p>
            <a:pPr eaLnBrk="1" hangingPunct="1">
              <a:buFont typeface="Wingdings" panose="05000000000000000000" pitchFamily="2" charset="2"/>
              <a:buNone/>
            </a:pPr>
            <a:r>
              <a:rPr lang="zh-CN" altLang="en-US" sz="2600" dirty="0"/>
              <a:t>                             早应发生，但因条件未</a:t>
            </a:r>
          </a:p>
          <a:p>
            <a:pPr eaLnBrk="1" hangingPunct="1">
              <a:buFont typeface="Wingdings" panose="05000000000000000000" pitchFamily="2" charset="2"/>
              <a:buNone/>
            </a:pPr>
            <a:r>
              <a:rPr lang="zh-CN" altLang="en-US" sz="2600" dirty="0"/>
              <a:t>                             满足，到目前为止实际上仍未</a:t>
            </a:r>
            <a:endParaRPr lang="en-US" altLang="zh-CN" sz="2600" dirty="0"/>
          </a:p>
          <a:p>
            <a:pPr eaLnBrk="1" hangingPunct="1">
              <a:buFont typeface="Wingdings" panose="05000000000000000000" pitchFamily="2" charset="2"/>
              <a:buNone/>
            </a:pPr>
            <a:r>
              <a:rPr lang="en-US" altLang="zh-CN" sz="2600" dirty="0"/>
              <a:t>                      </a:t>
            </a:r>
            <a:r>
              <a:rPr lang="zh-CN" altLang="en-US" sz="2600" dirty="0"/>
              <a:t>       发生，当前是否发生，则只要</a:t>
            </a:r>
            <a:endParaRPr lang="en-US" altLang="zh-CN" sz="2600" dirty="0"/>
          </a:p>
          <a:p>
            <a:pPr eaLnBrk="1" hangingPunct="1">
              <a:buFont typeface="Wingdings" panose="05000000000000000000" pitchFamily="2" charset="2"/>
              <a:buNone/>
            </a:pPr>
            <a:r>
              <a:rPr lang="en-US" altLang="zh-CN" sz="2600" dirty="0"/>
              <a:t>                            </a:t>
            </a:r>
            <a:r>
              <a:rPr lang="zh-CN" altLang="en-US" sz="2600" dirty="0"/>
              <a:t> 判断其发生的条件。</a:t>
            </a:r>
          </a:p>
        </p:txBody>
      </p:sp>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9BE321-B3A0-4EFA-8743-F1F624791EFE}" type="slidenum">
              <a:rPr lang="en-US" altLang="zh-CN" sz="1400"/>
              <a:pPr>
                <a:spcBef>
                  <a:spcPct val="0"/>
                </a:spcBef>
                <a:buClrTx/>
                <a:buSzTx/>
                <a:buFontTx/>
                <a:buNone/>
              </a:pPr>
              <a:t>30</a:t>
            </a:fld>
            <a:endParaRPr lang="en-US" altLang="zh-CN" sz="1400"/>
          </a:p>
        </p:txBody>
      </p:sp>
    </p:spTree>
    <p:extLst>
      <p:ext uri="{BB962C8B-B14F-4D97-AF65-F5344CB8AC3E}">
        <p14:creationId xmlns:p14="http://schemas.microsoft.com/office/powerpoint/2010/main" val="1363135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005F4D-536B-4A8D-A48C-52DD39C0A719}" type="slidenum">
              <a:rPr lang="en-US" altLang="zh-CN" sz="1400"/>
              <a:pPr>
                <a:spcBef>
                  <a:spcPct val="0"/>
                </a:spcBef>
                <a:buClrTx/>
                <a:buSzTx/>
                <a:buFontTx/>
                <a:buNone/>
              </a:pPr>
              <a:t>31</a:t>
            </a:fld>
            <a:endParaRPr lang="en-US" altLang="zh-CN" sz="1400"/>
          </a:p>
        </p:txBody>
      </p:sp>
      <p:sp>
        <p:nvSpPr>
          <p:cNvPr id="11267" name="Rectangle 2"/>
          <p:cNvSpPr>
            <a:spLocks noGrp="1" noChangeArrowheads="1"/>
          </p:cNvSpPr>
          <p:nvPr>
            <p:ph type="title"/>
          </p:nvPr>
        </p:nvSpPr>
        <p:spPr/>
        <p:txBody>
          <a:bodyPr/>
          <a:lstStyle/>
          <a:p>
            <a:pPr eaLnBrk="1" hangingPunct="1"/>
            <a:endParaRPr lang="zh-CN" altLang="zh-CN"/>
          </a:p>
        </p:txBody>
      </p:sp>
      <p:sp>
        <p:nvSpPr>
          <p:cNvPr id="11268" name="Rectangle 3"/>
          <p:cNvSpPr>
            <a:spLocks noGrp="1" noChangeArrowheads="1"/>
          </p:cNvSpPr>
          <p:nvPr>
            <p:ph type="body" idx="1"/>
          </p:nvPr>
        </p:nvSpPr>
        <p:spPr/>
        <p:txBody>
          <a:bodyPr/>
          <a:lstStyle/>
          <a:p>
            <a:pPr eaLnBrk="1" hangingPunct="1"/>
            <a:r>
              <a:rPr lang="en-US" altLang="zh-CN" dirty="0"/>
              <a:t>2</a:t>
            </a:r>
            <a:r>
              <a:rPr lang="zh-CN" altLang="en-US" dirty="0"/>
              <a:t>、设置条件处理模块</a:t>
            </a:r>
          </a:p>
          <a:p>
            <a:pPr eaLnBrk="1" hangingPunct="1"/>
            <a:r>
              <a:rPr lang="zh-CN" altLang="en-US" dirty="0"/>
              <a:t>该模块用于测定</a:t>
            </a:r>
            <a:r>
              <a:rPr lang="en-US" altLang="zh-CN" dirty="0"/>
              <a:t>D</a:t>
            </a:r>
            <a:r>
              <a:rPr lang="en-US" altLang="zh-CN" baseline="-25000" dirty="0"/>
              <a:t>i</a:t>
            </a:r>
            <a:r>
              <a:rPr lang="en-US" altLang="zh-CN" dirty="0">
                <a:cs typeface="Tahoma" panose="020B0604030504040204" pitchFamily="34" charset="0"/>
              </a:rPr>
              <a:t>(S)</a:t>
            </a:r>
            <a:r>
              <a:rPr lang="zh-CN" altLang="en-US" dirty="0">
                <a:cs typeface="Tahoma" panose="020B0604030504040204" pitchFamily="34" charset="0"/>
              </a:rPr>
              <a:t>的值及系统仿真时钟与实体仿真时钟之间的关系，记：</a:t>
            </a:r>
          </a:p>
          <a:p>
            <a:pPr eaLnBrk="1" hangingPunct="1"/>
            <a:r>
              <a:rPr lang="en-US" altLang="zh-CN" dirty="0">
                <a:cs typeface="Tahoma" panose="020B0604030504040204" pitchFamily="34" charset="0"/>
              </a:rPr>
              <a:t>FUTURE(S)={</a:t>
            </a:r>
            <a:r>
              <a:rPr lang="en-US" altLang="zh-CN" dirty="0" err="1">
                <a:cs typeface="Tahoma" panose="020B0604030504040204" pitchFamily="34" charset="0"/>
              </a:rPr>
              <a:t>i|time-cell</a:t>
            </a:r>
            <a:r>
              <a:rPr lang="en-US" altLang="zh-CN" dirty="0">
                <a:cs typeface="Tahoma" panose="020B0604030504040204" pitchFamily="34" charset="0"/>
              </a:rPr>
              <a:t>[</a:t>
            </a:r>
            <a:r>
              <a:rPr lang="en-US" altLang="zh-CN" dirty="0" err="1">
                <a:cs typeface="Tahoma" panose="020B0604030504040204" pitchFamily="34" charset="0"/>
              </a:rPr>
              <a:t>i</a:t>
            </a:r>
            <a:r>
              <a:rPr lang="en-US" altLang="zh-CN" dirty="0">
                <a:cs typeface="Tahoma" panose="020B0604030504040204" pitchFamily="34" charset="0"/>
              </a:rPr>
              <a:t>]&gt;TIME}</a:t>
            </a:r>
          </a:p>
          <a:p>
            <a:pPr eaLnBrk="1" hangingPunct="1"/>
            <a:r>
              <a:rPr lang="en-US" altLang="zh-CN" dirty="0">
                <a:cs typeface="Tahoma" panose="020B0604030504040204" pitchFamily="34" charset="0"/>
              </a:rPr>
              <a:t>PRESENT(S)={</a:t>
            </a:r>
            <a:r>
              <a:rPr lang="en-US" altLang="zh-CN" dirty="0" err="1">
                <a:cs typeface="Tahoma" panose="020B0604030504040204" pitchFamily="34" charset="0"/>
              </a:rPr>
              <a:t>i|time-cell</a:t>
            </a:r>
            <a:r>
              <a:rPr lang="en-US" altLang="zh-CN" dirty="0">
                <a:cs typeface="Tahoma" panose="020B0604030504040204" pitchFamily="34" charset="0"/>
              </a:rPr>
              <a:t>[</a:t>
            </a:r>
            <a:r>
              <a:rPr lang="en-US" altLang="zh-CN" dirty="0" err="1">
                <a:cs typeface="Tahoma" panose="020B0604030504040204" pitchFamily="34" charset="0"/>
              </a:rPr>
              <a:t>i</a:t>
            </a:r>
            <a:r>
              <a:rPr lang="en-US" altLang="zh-CN" dirty="0">
                <a:cs typeface="Tahoma" panose="020B0604030504040204" pitchFamily="34" charset="0"/>
              </a:rPr>
              <a:t>]=TIME}</a:t>
            </a:r>
          </a:p>
          <a:p>
            <a:pPr eaLnBrk="1" hangingPunct="1"/>
            <a:r>
              <a:rPr lang="en-US" altLang="zh-CN" dirty="0">
                <a:cs typeface="Tahoma" panose="020B0604030504040204" pitchFamily="34" charset="0"/>
              </a:rPr>
              <a:t>PAST(S)={</a:t>
            </a:r>
            <a:r>
              <a:rPr lang="en-US" altLang="zh-CN" dirty="0" err="1">
                <a:cs typeface="Tahoma" panose="020B0604030504040204" pitchFamily="34" charset="0"/>
              </a:rPr>
              <a:t>i|time-cell</a:t>
            </a:r>
            <a:r>
              <a:rPr lang="en-US" altLang="zh-CN" dirty="0">
                <a:cs typeface="Tahoma" panose="020B0604030504040204" pitchFamily="34" charset="0"/>
              </a:rPr>
              <a:t>[</a:t>
            </a:r>
            <a:r>
              <a:rPr lang="en-US" altLang="zh-CN" dirty="0" err="1">
                <a:cs typeface="Tahoma" panose="020B0604030504040204" pitchFamily="34" charset="0"/>
              </a:rPr>
              <a:t>i</a:t>
            </a:r>
            <a:r>
              <a:rPr lang="en-US" altLang="zh-CN" dirty="0">
                <a:cs typeface="Tahoma" panose="020B0604030504040204" pitchFamily="34" charset="0"/>
              </a:rPr>
              <a:t>]&lt;TIME}</a:t>
            </a:r>
            <a:endParaRPr lang="el-GR" altLang="zh-CN" dirty="0">
              <a:cs typeface="Tahoma" panose="020B0604030504040204" pitchFamily="34" charset="0"/>
            </a:endParaRPr>
          </a:p>
        </p:txBody>
      </p:sp>
    </p:spTree>
    <p:extLst>
      <p:ext uri="{BB962C8B-B14F-4D97-AF65-F5344CB8AC3E}">
        <p14:creationId xmlns:p14="http://schemas.microsoft.com/office/powerpoint/2010/main" val="926185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sz="half" idx="4294967295"/>
          </p:nvPr>
        </p:nvSpPr>
        <p:spPr>
          <a:xfrm>
            <a:off x="1043608" y="1988840"/>
            <a:ext cx="6985000" cy="4575175"/>
          </a:xfrm>
        </p:spPr>
        <p:txBody>
          <a:bodyPr/>
          <a:lstStyle/>
          <a:p>
            <a:pPr eaLnBrk="1" hangingPunct="1"/>
            <a:r>
              <a:rPr lang="zh-CN" altLang="en-US" sz="2800" dirty="0"/>
              <a:t>该模块将满足以下条件：</a:t>
            </a:r>
          </a:p>
          <a:p>
            <a:pPr eaLnBrk="1" hangingPunct="1"/>
            <a:endParaRPr lang="zh-CN" altLang="en-US" sz="2800" dirty="0"/>
          </a:p>
          <a:p>
            <a:pPr eaLnBrk="1" hangingPunct="1"/>
            <a:endParaRPr lang="zh-CN" altLang="en-US" sz="2800" dirty="0"/>
          </a:p>
          <a:p>
            <a:pPr eaLnBrk="1" hangingPunct="1"/>
            <a:endParaRPr lang="en-US" altLang="zh-CN" sz="2800" dirty="0"/>
          </a:p>
          <a:p>
            <a:pPr marL="0" indent="0" eaLnBrk="1" hangingPunct="1">
              <a:buNone/>
            </a:pPr>
            <a:r>
              <a:rPr lang="zh-CN" altLang="en-US" sz="2800" dirty="0"/>
              <a:t>      的实体置于可激活的实体集合中，即：</a:t>
            </a:r>
          </a:p>
          <a:p>
            <a:pPr eaLnBrk="1" hangingPunct="1"/>
            <a:endParaRPr lang="en-US" altLang="zh-CN" sz="2800" dirty="0"/>
          </a:p>
        </p:txBody>
      </p:sp>
      <p:sp>
        <p:nvSpPr>
          <p:cNvPr id="3" name="标题 2"/>
          <p:cNvSpPr>
            <a:spLocks noGrp="1"/>
          </p:cNvSpPr>
          <p:nvPr>
            <p:ph type="title"/>
          </p:nvPr>
        </p:nvSpPr>
        <p:spPr/>
        <p:txBody>
          <a:bodyPr/>
          <a:lstStyle/>
          <a:p>
            <a:endParaRPr lang="zh-CN" altLang="en-US"/>
          </a:p>
        </p:txBody>
      </p:sp>
      <p:graphicFrame>
        <p:nvGraphicFramePr>
          <p:cNvPr id="12294" name="Object 5"/>
          <p:cNvGraphicFramePr>
            <a:graphicFrameLocks noGrp="1" noChangeAspect="1"/>
          </p:cNvGraphicFramePr>
          <p:nvPr>
            <p:ph idx="1"/>
            <p:extLst>
              <p:ext uri="{D42A27DB-BD31-4B8C-83A1-F6EECF244321}">
                <p14:modId xmlns:p14="http://schemas.microsoft.com/office/powerpoint/2010/main" val="2292136637"/>
              </p:ext>
            </p:extLst>
          </p:nvPr>
        </p:nvGraphicFramePr>
        <p:xfrm>
          <a:off x="1763688" y="4725144"/>
          <a:ext cx="6203862" cy="1368152"/>
        </p:xfrm>
        <a:graphic>
          <a:graphicData uri="http://schemas.openxmlformats.org/presentationml/2006/ole">
            <mc:AlternateContent xmlns:mc="http://schemas.openxmlformats.org/markup-compatibility/2006">
              <mc:Choice xmlns:v="urn:schemas-microsoft-com:vml" Requires="v">
                <p:oleObj spid="_x0000_s60450" name="Equation" r:id="rId3" imgW="3340100" imgH="736600" progId="Equation.DSMT4">
                  <p:embed/>
                </p:oleObj>
              </mc:Choice>
              <mc:Fallback>
                <p:oleObj name="Equation" r:id="rId3" imgW="3340100" imgH="736600" progId="Equation.DSMT4">
                  <p:embed/>
                  <p:pic>
                    <p:nvPicPr>
                      <p:cNvPr id="122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725144"/>
                        <a:ext cx="6203862" cy="1368152"/>
                      </a:xfrm>
                      <a:prstGeom prst="rect">
                        <a:avLst/>
                      </a:prstGeom>
                      <a:noFill/>
                      <a:ln>
                        <a:noFill/>
                      </a:ln>
                      <a:effectLst/>
                      <a:extLst/>
                    </p:spPr>
                  </p:pic>
                </p:oleObj>
              </mc:Fallback>
            </mc:AlternateContent>
          </a:graphicData>
        </a:graphic>
      </p:graphicFrame>
      <p:sp>
        <p:nvSpPr>
          <p:cNvPr id="122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6B8ADB-8923-4BF0-A8F2-5BB76110F818}" type="slidenum">
              <a:rPr lang="en-US" altLang="zh-CN" sz="1400"/>
              <a:pPr>
                <a:spcBef>
                  <a:spcPct val="0"/>
                </a:spcBef>
                <a:buClrTx/>
                <a:buSzTx/>
                <a:buFontTx/>
                <a:buNone/>
              </a:pPr>
              <a:t>32</a:t>
            </a:fld>
            <a:endParaRPr lang="en-US" altLang="zh-CN" sz="1400"/>
          </a:p>
        </p:txBody>
      </p:sp>
      <p:graphicFrame>
        <p:nvGraphicFramePr>
          <p:cNvPr id="12293" name="Object 4"/>
          <p:cNvGraphicFramePr>
            <a:graphicFrameLocks noChangeAspect="1"/>
          </p:cNvGraphicFramePr>
          <p:nvPr>
            <p:extLst>
              <p:ext uri="{D42A27DB-BD31-4B8C-83A1-F6EECF244321}">
                <p14:modId xmlns:p14="http://schemas.microsoft.com/office/powerpoint/2010/main" val="2974536639"/>
              </p:ext>
            </p:extLst>
          </p:nvPr>
        </p:nvGraphicFramePr>
        <p:xfrm>
          <a:off x="1835696" y="2564904"/>
          <a:ext cx="5616575" cy="1295400"/>
        </p:xfrm>
        <a:graphic>
          <a:graphicData uri="http://schemas.openxmlformats.org/presentationml/2006/ole">
            <mc:AlternateContent xmlns:mc="http://schemas.openxmlformats.org/markup-compatibility/2006">
              <mc:Choice xmlns:v="urn:schemas-microsoft-com:vml" Requires="v">
                <p:oleObj spid="_x0000_s60451" name="Equation" r:id="rId5" imgW="1981200" imgH="457200" progId="Equation.DSMT4">
                  <p:embed/>
                </p:oleObj>
              </mc:Choice>
              <mc:Fallback>
                <p:oleObj name="Equation" r:id="rId5" imgW="1981200" imgH="457200" progId="Equation.DSMT4">
                  <p:embed/>
                  <p:pic>
                    <p:nvPicPr>
                      <p:cNvPr id="1229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2564904"/>
                        <a:ext cx="5616575"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50681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E4173C-C1B0-4313-A6FF-F018FB7F59A5}" type="slidenum">
              <a:rPr lang="en-US" altLang="zh-CN" sz="1400"/>
              <a:pPr>
                <a:spcBef>
                  <a:spcPct val="0"/>
                </a:spcBef>
                <a:buClrTx/>
                <a:buSzTx/>
                <a:buFontTx/>
                <a:buNone/>
              </a:pPr>
              <a:t>33</a:t>
            </a:fld>
            <a:endParaRPr lang="en-US" altLang="zh-CN" sz="1400"/>
          </a:p>
        </p:txBody>
      </p:sp>
      <p:sp>
        <p:nvSpPr>
          <p:cNvPr id="13315" name="Rectangle 2"/>
          <p:cNvSpPr>
            <a:spLocks noGrp="1" noChangeArrowheads="1"/>
          </p:cNvSpPr>
          <p:nvPr>
            <p:ph type="title"/>
          </p:nvPr>
        </p:nvSpPr>
        <p:spPr/>
        <p:txBody>
          <a:bodyPr/>
          <a:lstStyle/>
          <a:p>
            <a:pPr eaLnBrk="1" hangingPunct="1"/>
            <a:endParaRPr lang="zh-CN" altLang="zh-CN"/>
          </a:p>
        </p:txBody>
      </p:sp>
      <p:sp>
        <p:nvSpPr>
          <p:cNvPr id="13316" name="Rectangle 3"/>
          <p:cNvSpPr>
            <a:spLocks noGrp="1" noChangeArrowheads="1"/>
          </p:cNvSpPr>
          <p:nvPr>
            <p:ph type="body" idx="1"/>
          </p:nvPr>
        </p:nvSpPr>
        <p:spPr/>
        <p:txBody>
          <a:bodyPr/>
          <a:lstStyle/>
          <a:p>
            <a:pPr eaLnBrk="1" hangingPunct="1"/>
            <a:r>
              <a:rPr lang="zh-CN" altLang="en-US"/>
              <a:t>如果可激活的实体集合为空，则将系统仿真时钟推进到下一最早发生的活动生成时刻，即：</a:t>
            </a:r>
          </a:p>
          <a:p>
            <a:pPr eaLnBrk="1" hangingPunct="1"/>
            <a:endParaRPr lang="en-US" altLang="zh-CN"/>
          </a:p>
        </p:txBody>
      </p:sp>
      <p:graphicFrame>
        <p:nvGraphicFramePr>
          <p:cNvPr id="13317" name="Object 4"/>
          <p:cNvGraphicFramePr>
            <a:graphicFrameLocks noChangeAspect="1"/>
          </p:cNvGraphicFramePr>
          <p:nvPr/>
        </p:nvGraphicFramePr>
        <p:xfrm>
          <a:off x="900113" y="3357563"/>
          <a:ext cx="7416800" cy="762000"/>
        </p:xfrm>
        <a:graphic>
          <a:graphicData uri="http://schemas.openxmlformats.org/presentationml/2006/ole">
            <mc:AlternateContent xmlns:mc="http://schemas.openxmlformats.org/markup-compatibility/2006">
              <mc:Choice xmlns:v="urn:schemas-microsoft-com:vml" Requires="v">
                <p:oleObj spid="_x0000_s61457" name="Equation" r:id="rId3" imgW="2717800" imgH="279400" progId="Equation.DSMT4">
                  <p:embed/>
                </p:oleObj>
              </mc:Choice>
              <mc:Fallback>
                <p:oleObj name="Equation" r:id="rId3" imgW="2717800" imgH="279400" progId="Equation.DSMT4">
                  <p:embed/>
                  <p:pic>
                    <p:nvPicPr>
                      <p:cNvPr id="1331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357563"/>
                        <a:ext cx="7416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3263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面向活动的仿真模型</a:t>
            </a:r>
          </a:p>
        </p:txBody>
      </p:sp>
      <p:sp>
        <p:nvSpPr>
          <p:cNvPr id="3" name="内容占位符 2"/>
          <p:cNvSpPr>
            <a:spLocks noGrp="1"/>
          </p:cNvSpPr>
          <p:nvPr>
            <p:ph idx="1"/>
          </p:nvPr>
        </p:nvSpPr>
        <p:spPr>
          <a:xfrm>
            <a:off x="1143000" y="1981200"/>
            <a:ext cx="7772400" cy="4184104"/>
          </a:xfrm>
        </p:spPr>
        <p:txBody>
          <a:bodyPr/>
          <a:lstStyle/>
          <a:p>
            <a:r>
              <a:rPr lang="zh-CN" altLang="en-US" dirty="0"/>
              <a:t>根据活动扫描法建立的仿真模型称为面向活动的仿真模型。在面向活动的仿真模型中，处于仿真模型第二层的每个活动处理例程都由两部分构成：</a:t>
            </a:r>
          </a:p>
          <a:p>
            <a:pPr marL="0" indent="0">
              <a:buNone/>
            </a:pPr>
            <a:r>
              <a:rPr lang="en-US" altLang="zh-CN" dirty="0"/>
              <a:t>(1)</a:t>
            </a:r>
            <a:r>
              <a:rPr lang="zh-CN" altLang="en-US" b="1" dirty="0">
                <a:solidFill>
                  <a:srgbClr val="FF0000"/>
                </a:solidFill>
              </a:rPr>
              <a:t>探测头</a:t>
            </a:r>
            <a:r>
              <a:rPr lang="zh-CN" altLang="en-US" dirty="0"/>
              <a:t>：测试是否执行活动例程中操作的判断条件；</a:t>
            </a:r>
          </a:p>
          <a:p>
            <a:pPr marL="0" indent="0">
              <a:buNone/>
            </a:pPr>
            <a:r>
              <a:rPr lang="en-US" altLang="zh-CN" dirty="0"/>
              <a:t>(2)</a:t>
            </a:r>
            <a:r>
              <a:rPr lang="zh-CN" altLang="en-US" b="1" dirty="0">
                <a:solidFill>
                  <a:srgbClr val="FF0000"/>
                </a:solidFill>
              </a:rPr>
              <a:t>动作序列</a:t>
            </a:r>
            <a:r>
              <a:rPr lang="zh-CN" altLang="en-US" dirty="0"/>
              <a:t>：活动例程所要完成的具体操作，只有测试条件通过后才被执行。</a:t>
            </a:r>
          </a:p>
          <a:p>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34</a:t>
            </a:fld>
            <a:endParaRPr lang="en-US" altLang="zh-CN"/>
          </a:p>
        </p:txBody>
      </p:sp>
    </p:spTree>
    <p:extLst>
      <p:ext uri="{BB962C8B-B14F-4D97-AF65-F5344CB8AC3E}">
        <p14:creationId xmlns:p14="http://schemas.microsoft.com/office/powerpoint/2010/main" val="4145147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总控程序</a:t>
            </a:r>
          </a:p>
        </p:txBody>
      </p:sp>
      <p:sp>
        <p:nvSpPr>
          <p:cNvPr id="3" name="内容占位符 2"/>
          <p:cNvSpPr>
            <a:spLocks noGrp="1"/>
          </p:cNvSpPr>
          <p:nvPr>
            <p:ph idx="1"/>
          </p:nvPr>
        </p:nvSpPr>
        <p:spPr/>
        <p:txBody>
          <a:bodyPr/>
          <a:lstStyle/>
          <a:p>
            <a:r>
              <a:rPr lang="zh-CN" altLang="zh-CN" dirty="0"/>
              <a:t>面向活动仿真模型总控程序的算法结构包括：</a:t>
            </a:r>
          </a:p>
          <a:p>
            <a:pPr lvl="0"/>
            <a:r>
              <a:rPr lang="zh-CN" altLang="zh-CN" dirty="0"/>
              <a:t>时间扫描；</a:t>
            </a:r>
          </a:p>
          <a:p>
            <a:pPr lvl="0"/>
            <a:r>
              <a:rPr lang="zh-CN" altLang="zh-CN" dirty="0"/>
              <a:t>活动例程扫描。</a:t>
            </a:r>
          </a:p>
          <a:p>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35</a:t>
            </a:fld>
            <a:endParaRPr lang="en-US" altLang="zh-CN"/>
          </a:p>
        </p:txBody>
      </p:sp>
    </p:spTree>
    <p:extLst>
      <p:ext uri="{BB962C8B-B14F-4D97-AF65-F5344CB8AC3E}">
        <p14:creationId xmlns:p14="http://schemas.microsoft.com/office/powerpoint/2010/main" val="4267606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576F825-FA8C-447C-8962-718E8D804817}" type="slidenum">
              <a:rPr lang="en-US" altLang="zh-CN" sz="1400"/>
              <a:pPr>
                <a:spcBef>
                  <a:spcPct val="0"/>
                </a:spcBef>
                <a:buClrTx/>
                <a:buSzTx/>
                <a:buFontTx/>
                <a:buNone/>
              </a:pPr>
              <a:t>36</a:t>
            </a:fld>
            <a:endParaRPr lang="en-US" altLang="zh-CN" sz="1400"/>
          </a:p>
        </p:txBody>
      </p:sp>
      <p:sp>
        <p:nvSpPr>
          <p:cNvPr id="14339" name="Rectangle 4"/>
          <p:cNvSpPr>
            <a:spLocks noGrp="1" noChangeArrowheads="1"/>
          </p:cNvSpPr>
          <p:nvPr>
            <p:ph type="title"/>
          </p:nvPr>
        </p:nvSpPr>
        <p:spPr/>
        <p:txBody>
          <a:bodyPr/>
          <a:lstStyle/>
          <a:p>
            <a:pPr eaLnBrk="1" hangingPunct="1"/>
            <a:r>
              <a:rPr lang="zh-CN" altLang="en-US"/>
              <a:t>三段扫描法思想的提出</a:t>
            </a:r>
          </a:p>
        </p:txBody>
      </p:sp>
      <p:sp>
        <p:nvSpPr>
          <p:cNvPr id="14340" name="Rectangle 5"/>
          <p:cNvSpPr>
            <a:spLocks noGrp="1" noChangeArrowheads="1"/>
          </p:cNvSpPr>
          <p:nvPr>
            <p:ph type="body" idx="1"/>
          </p:nvPr>
        </p:nvSpPr>
        <p:spPr/>
        <p:txBody>
          <a:bodyPr/>
          <a:lstStyle/>
          <a:p>
            <a:pPr eaLnBrk="1" hangingPunct="1">
              <a:lnSpc>
                <a:spcPct val="90000"/>
              </a:lnSpc>
            </a:pPr>
            <a:r>
              <a:rPr lang="zh-CN" altLang="en-US"/>
              <a:t>由于活动扫描法将</a:t>
            </a:r>
            <a:r>
              <a:rPr lang="zh-CN" altLang="en-US">
                <a:solidFill>
                  <a:schemeClr val="hlink"/>
                </a:solidFill>
              </a:rPr>
              <a:t>确定事件</a:t>
            </a:r>
            <a:r>
              <a:rPr lang="zh-CN" altLang="en-US"/>
              <a:t>和</a:t>
            </a:r>
            <a:r>
              <a:rPr lang="zh-CN" altLang="en-US">
                <a:solidFill>
                  <a:schemeClr val="hlink"/>
                </a:solidFill>
              </a:rPr>
              <a:t>条件事件</a:t>
            </a:r>
            <a:r>
              <a:rPr lang="zh-CN" altLang="en-US"/>
              <a:t>的活动同等对待，都要通过反复扫描来执行，因此效率较低。</a:t>
            </a:r>
          </a:p>
          <a:p>
            <a:pPr eaLnBrk="1" hangingPunct="1">
              <a:lnSpc>
                <a:spcPct val="90000"/>
              </a:lnSpc>
            </a:pPr>
            <a:r>
              <a:rPr lang="en-US" altLang="zh-CN"/>
              <a:t>1963</a:t>
            </a:r>
            <a:r>
              <a:rPr lang="zh-CN" altLang="en-US"/>
              <a:t>年，</a:t>
            </a:r>
            <a:r>
              <a:rPr lang="en-US" altLang="zh-CN"/>
              <a:t>Tocher</a:t>
            </a:r>
            <a:r>
              <a:rPr lang="zh-CN" altLang="en-US"/>
              <a:t>借鉴事件调度法的某些思想，对活动扫描法进行了改进，提出了三段扫描法</a:t>
            </a:r>
            <a:r>
              <a:rPr lang="en-US" altLang="zh-CN"/>
              <a:t>(</a:t>
            </a:r>
            <a:r>
              <a:rPr lang="en-US" altLang="zh-CN" i="1"/>
              <a:t>Three Phase</a:t>
            </a:r>
            <a:r>
              <a:rPr lang="zh-CN" altLang="en-US"/>
              <a:t>，</a:t>
            </a:r>
            <a:r>
              <a:rPr lang="en-US" altLang="zh-CN" i="1"/>
              <a:t>TP</a:t>
            </a:r>
            <a:r>
              <a:rPr lang="en-US" altLang="zh-CN"/>
              <a:t>)</a:t>
            </a:r>
            <a:r>
              <a:rPr lang="zh-CN" altLang="en-US"/>
              <a:t>。</a:t>
            </a:r>
          </a:p>
          <a:p>
            <a:pPr eaLnBrk="1" hangingPunct="1">
              <a:lnSpc>
                <a:spcPct val="90000"/>
              </a:lnSpc>
            </a:pPr>
            <a:r>
              <a:rPr lang="zh-CN" altLang="en-US"/>
              <a:t>三段扫描法兼有活动扫描法简单和事件调度法高效的优点，因此被广泛采用，并逐步取代了最初的活动扫描法。</a:t>
            </a:r>
          </a:p>
        </p:txBody>
      </p:sp>
    </p:spTree>
    <p:extLst>
      <p:ext uri="{BB962C8B-B14F-4D97-AF65-F5344CB8AC3E}">
        <p14:creationId xmlns:p14="http://schemas.microsoft.com/office/powerpoint/2010/main" val="3674000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F83DE0F-A903-4319-A783-5972CDF9EAC3}" type="slidenum">
              <a:rPr lang="en-US" altLang="zh-CN" sz="1400"/>
              <a:pPr>
                <a:spcBef>
                  <a:spcPct val="0"/>
                </a:spcBef>
                <a:buClrTx/>
                <a:buSzTx/>
                <a:buFontTx/>
                <a:buNone/>
              </a:pPr>
              <a:t>37</a:t>
            </a:fld>
            <a:endParaRPr lang="en-US" altLang="zh-CN" sz="1400"/>
          </a:p>
        </p:txBody>
      </p:sp>
      <p:sp>
        <p:nvSpPr>
          <p:cNvPr id="15363" name="Rectangle 2"/>
          <p:cNvSpPr>
            <a:spLocks noGrp="1" noChangeArrowheads="1"/>
          </p:cNvSpPr>
          <p:nvPr>
            <p:ph type="title"/>
          </p:nvPr>
        </p:nvSpPr>
        <p:spPr/>
        <p:txBody>
          <a:bodyPr/>
          <a:lstStyle/>
          <a:p>
            <a:pPr eaLnBrk="1" hangingPunct="1"/>
            <a:r>
              <a:rPr lang="zh-CN" altLang="en-US"/>
              <a:t>活动的分类</a:t>
            </a:r>
          </a:p>
        </p:txBody>
      </p:sp>
      <p:sp>
        <p:nvSpPr>
          <p:cNvPr id="15364" name="Rectangle 3"/>
          <p:cNvSpPr>
            <a:spLocks noGrp="1" noChangeArrowheads="1"/>
          </p:cNvSpPr>
          <p:nvPr>
            <p:ph type="body" idx="1"/>
          </p:nvPr>
        </p:nvSpPr>
        <p:spPr/>
        <p:txBody>
          <a:bodyPr/>
          <a:lstStyle/>
          <a:p>
            <a:pPr eaLnBrk="1" hangingPunct="1"/>
            <a:r>
              <a:rPr lang="zh-CN" altLang="en-US" dirty="0"/>
              <a:t>在三段扫描法中，活动被分为两类：</a:t>
            </a:r>
          </a:p>
          <a:p>
            <a:pPr eaLnBrk="1" hangingPunct="1"/>
            <a:r>
              <a:rPr lang="en-US" altLang="zh-CN" b="1" dirty="0">
                <a:solidFill>
                  <a:srgbClr val="FF0000"/>
                </a:solidFill>
              </a:rPr>
              <a:t>B</a:t>
            </a:r>
            <a:r>
              <a:rPr lang="zh-CN" altLang="en-US" b="1" dirty="0">
                <a:solidFill>
                  <a:srgbClr val="FF0000"/>
                </a:solidFill>
              </a:rPr>
              <a:t>类活动</a:t>
            </a:r>
            <a:r>
              <a:rPr lang="en-US" altLang="zh-CN" dirty="0">
                <a:latin typeface="Arial" panose="020B0604020202020204" pitchFamily="34" charset="0"/>
              </a:rPr>
              <a:t>——</a:t>
            </a:r>
            <a:r>
              <a:rPr lang="zh-CN" altLang="en-US" dirty="0"/>
              <a:t>描述确定事件的活动处理，在某一排定时刻必然会被执行。</a:t>
            </a:r>
            <a:endParaRPr lang="en-US" altLang="zh-CN" dirty="0"/>
          </a:p>
          <a:p>
            <a:pPr eaLnBrk="1" hangingPunct="1"/>
            <a:r>
              <a:rPr lang="en-US" altLang="zh-CN" b="1" dirty="0">
                <a:solidFill>
                  <a:srgbClr val="FF0000"/>
                </a:solidFill>
              </a:rPr>
              <a:t>C</a:t>
            </a:r>
            <a:r>
              <a:rPr lang="zh-CN" altLang="en-US" b="1" dirty="0">
                <a:solidFill>
                  <a:srgbClr val="FF0000"/>
                </a:solidFill>
              </a:rPr>
              <a:t>类活动</a:t>
            </a:r>
            <a:r>
              <a:rPr lang="en-US" altLang="zh-CN" dirty="0">
                <a:latin typeface="Arial" panose="020B0604020202020204" pitchFamily="34" charset="0"/>
              </a:rPr>
              <a:t>——</a:t>
            </a:r>
            <a:r>
              <a:rPr lang="zh-CN" altLang="en-US" dirty="0"/>
              <a:t>描述条件事件的活动处理，在协同活动开始（满足状态条件）或满足其它特定条件时被执行。</a:t>
            </a:r>
          </a:p>
        </p:txBody>
      </p:sp>
    </p:spTree>
    <p:extLst>
      <p:ext uri="{BB962C8B-B14F-4D97-AF65-F5344CB8AC3E}">
        <p14:creationId xmlns:p14="http://schemas.microsoft.com/office/powerpoint/2010/main" val="3496294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C1C92F-ECE0-45AC-86EE-450854BC9EF7}" type="slidenum">
              <a:rPr lang="en-US" altLang="zh-CN" sz="1400"/>
              <a:pPr>
                <a:spcBef>
                  <a:spcPct val="0"/>
                </a:spcBef>
                <a:buClrTx/>
                <a:buSzTx/>
                <a:buFontTx/>
                <a:buNone/>
              </a:pPr>
              <a:t>38</a:t>
            </a:fld>
            <a:endParaRPr lang="en-US" altLang="zh-CN" sz="1400"/>
          </a:p>
        </p:txBody>
      </p:sp>
      <p:sp>
        <p:nvSpPr>
          <p:cNvPr id="17411" name="Rectangle 2"/>
          <p:cNvSpPr>
            <a:spLocks noGrp="1" noChangeArrowheads="1"/>
          </p:cNvSpPr>
          <p:nvPr>
            <p:ph type="title"/>
          </p:nvPr>
        </p:nvSpPr>
        <p:spPr/>
        <p:txBody>
          <a:bodyPr/>
          <a:lstStyle/>
          <a:p>
            <a:pPr eaLnBrk="1" hangingPunct="1"/>
            <a:endParaRPr lang="zh-CN" altLang="zh-CN"/>
          </a:p>
        </p:txBody>
      </p:sp>
      <p:sp>
        <p:nvSpPr>
          <p:cNvPr id="17412" name="Rectangle 3"/>
          <p:cNvSpPr>
            <a:spLocks noGrp="1" noChangeArrowheads="1"/>
          </p:cNvSpPr>
          <p:nvPr>
            <p:ph type="body" idx="1"/>
          </p:nvPr>
        </p:nvSpPr>
        <p:spPr/>
        <p:txBody>
          <a:bodyPr/>
          <a:lstStyle/>
          <a:p>
            <a:pPr eaLnBrk="1" hangingPunct="1"/>
            <a:r>
              <a:rPr lang="en-US" altLang="zh-CN" dirty="0"/>
              <a:t>B</a:t>
            </a:r>
            <a:r>
              <a:rPr lang="zh-CN" altLang="en-US" dirty="0"/>
              <a:t>类活动处理像事件调度法中的事件处理一样可以在排定时刻直接执行，只有</a:t>
            </a:r>
            <a:r>
              <a:rPr lang="en-US" altLang="zh-CN" dirty="0"/>
              <a:t>C</a:t>
            </a:r>
            <a:r>
              <a:rPr lang="zh-CN" altLang="en-US" dirty="0"/>
              <a:t>类活动处理才需扫描执行。</a:t>
            </a:r>
            <a:endParaRPr lang="en-US" altLang="zh-CN" dirty="0"/>
          </a:p>
          <a:p>
            <a:pPr eaLnBrk="1" hangingPunct="1"/>
            <a:r>
              <a:rPr lang="zh-CN" altLang="en-US" dirty="0"/>
              <a:t>三阶段的循环：</a:t>
            </a:r>
          </a:p>
          <a:p>
            <a:pPr eaLnBrk="1" hangingPunct="1"/>
            <a:r>
              <a:rPr lang="en-US" altLang="zh-CN" dirty="0"/>
              <a:t>A</a:t>
            </a:r>
            <a:r>
              <a:rPr lang="zh-CN" altLang="en-US" dirty="0"/>
              <a:t>阶段：该阶段找到下一最早发生的事件，并把时钟推进到该事件预期发生的时间；</a:t>
            </a:r>
          </a:p>
        </p:txBody>
      </p:sp>
    </p:spTree>
    <p:extLst>
      <p:ext uri="{BB962C8B-B14F-4D97-AF65-F5344CB8AC3E}">
        <p14:creationId xmlns:p14="http://schemas.microsoft.com/office/powerpoint/2010/main" val="187536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8436" name="Rectangle 3"/>
          <p:cNvSpPr>
            <a:spLocks noGrp="1" noChangeArrowheads="1"/>
          </p:cNvSpPr>
          <p:nvPr>
            <p:ph idx="1"/>
          </p:nvPr>
        </p:nvSpPr>
        <p:spPr/>
        <p:txBody>
          <a:bodyPr/>
          <a:lstStyle/>
          <a:p>
            <a:pPr eaLnBrk="1" hangingPunct="1"/>
            <a:r>
              <a:rPr lang="en-US" altLang="zh-CN" dirty="0"/>
              <a:t>B</a:t>
            </a:r>
            <a:r>
              <a:rPr lang="zh-CN" altLang="en-US" dirty="0"/>
              <a:t>阶段：执行所有的预期在此时刻发生的</a:t>
            </a:r>
            <a:r>
              <a:rPr lang="en-US" altLang="zh-CN" dirty="0"/>
              <a:t>B</a:t>
            </a:r>
            <a:r>
              <a:rPr lang="zh-CN" altLang="en-US" dirty="0"/>
              <a:t>类活动处理（确定发生的活动）；</a:t>
            </a:r>
          </a:p>
          <a:p>
            <a:pPr eaLnBrk="1" hangingPunct="1"/>
            <a:r>
              <a:rPr lang="en-US" altLang="zh-CN" dirty="0"/>
              <a:t>C</a:t>
            </a:r>
            <a:r>
              <a:rPr lang="zh-CN" altLang="en-US" dirty="0"/>
              <a:t>阶段：该阶段尝试执行所有的</a:t>
            </a:r>
            <a:r>
              <a:rPr lang="en-US" altLang="zh-CN" dirty="0"/>
              <a:t>C</a:t>
            </a:r>
            <a:r>
              <a:rPr lang="zh-CN" altLang="en-US" dirty="0"/>
              <a:t>类活动（这类活动的发生与否取决于资源和实体的状态，而这些状态可能在</a:t>
            </a:r>
            <a:r>
              <a:rPr lang="en-US" altLang="zh-CN" dirty="0"/>
              <a:t>B</a:t>
            </a:r>
            <a:r>
              <a:rPr lang="zh-CN" altLang="en-US" dirty="0"/>
              <a:t>阶段已发生改变）。</a:t>
            </a:r>
          </a:p>
          <a:p>
            <a:pPr eaLnBrk="1" hangingPunct="1"/>
            <a:r>
              <a:rPr lang="zh-CN" altLang="en-US" dirty="0"/>
              <a:t>这三个阶段不断循环直至仿真结束。</a:t>
            </a:r>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1454E2-C0D7-468B-AAFE-AB68AD09EA19}" type="slidenum">
              <a:rPr lang="en-US" altLang="zh-CN" sz="1400"/>
              <a:pPr>
                <a:spcBef>
                  <a:spcPct val="0"/>
                </a:spcBef>
                <a:buClrTx/>
                <a:buSzTx/>
                <a:buFontTx/>
                <a:buNone/>
              </a:pPr>
              <a:t>39</a:t>
            </a:fld>
            <a:endParaRPr lang="en-US" altLang="zh-CN" sz="1400"/>
          </a:p>
        </p:txBody>
      </p:sp>
    </p:spTree>
    <p:extLst>
      <p:ext uri="{BB962C8B-B14F-4D97-AF65-F5344CB8AC3E}">
        <p14:creationId xmlns:p14="http://schemas.microsoft.com/office/powerpoint/2010/main" val="30705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552" y="44624"/>
            <a:ext cx="7793037" cy="886541"/>
          </a:xfrm>
        </p:spPr>
        <p:txBody>
          <a:bodyPr/>
          <a:lstStyle/>
          <a:p>
            <a:pPr eaLnBrk="1" hangingPunct="1"/>
            <a:r>
              <a:rPr lang="zh-CN" altLang="en-US" dirty="0"/>
              <a:t>事件调度法的仿真策略 </a:t>
            </a:r>
            <a:endParaRPr lang="en-US" altLang="zh-CN" dirty="0"/>
          </a:p>
        </p:txBody>
      </p:sp>
      <p:sp>
        <p:nvSpPr>
          <p:cNvPr id="8"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E830BE7A-91F9-4348-B17F-5EDDB9295B7B}" type="slidenum">
              <a:rPr lang="zh-CN" altLang="en-US" sz="1100">
                <a:solidFill>
                  <a:srgbClr val="636363"/>
                </a:solidFill>
              </a:rPr>
              <a:pPr/>
              <a:t>4</a:t>
            </a:fld>
            <a:endParaRPr lang="en-US" altLang="zh-CN" sz="1100">
              <a:solidFill>
                <a:srgbClr val="636363"/>
              </a:solidFill>
            </a:endParaRPr>
          </a:p>
        </p:txBody>
      </p:sp>
      <p:sp>
        <p:nvSpPr>
          <p:cNvPr id="16389" name="Rectangle 5"/>
          <p:cNvSpPr>
            <a:spLocks noChangeArrowheads="1"/>
          </p:cNvSpPr>
          <p:nvPr/>
        </p:nvSpPr>
        <p:spPr bwMode="auto">
          <a:xfrm>
            <a:off x="0" y="1557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defRPr>
            </a:lvl1pPr>
            <a:lvl2pPr marL="742950" indent="-285750" algn="l">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defRPr>
            </a:lvl2pPr>
            <a:lvl3pPr marL="1143000" indent="-228600" algn="l">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defRPr>
            </a:lvl3pPr>
            <a:lvl4pPr marL="1600200" indent="-228600" algn="l">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4pPr>
            <a:lvl5pPr marL="2057400" indent="-228600" algn="l">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defRPr>
            </a:lvl9pPr>
          </a:lstStyle>
          <a:p>
            <a:pPr algn="ctr">
              <a:spcBef>
                <a:spcPct val="0"/>
              </a:spcBef>
              <a:buClrTx/>
              <a:buSzTx/>
              <a:buFontTx/>
              <a:buNone/>
            </a:pPr>
            <a:endParaRPr lang="zh-CN" altLang="en-US" sz="2400">
              <a:latin typeface="Times" panose="02020603050405020304" pitchFamily="18" charset="0"/>
            </a:endParaRPr>
          </a:p>
        </p:txBody>
      </p:sp>
      <p:graphicFrame>
        <p:nvGraphicFramePr>
          <p:cNvPr id="16390" name="Object 4"/>
          <p:cNvGraphicFramePr>
            <a:graphicFrameLocks noChangeAspect="1"/>
          </p:cNvGraphicFramePr>
          <p:nvPr>
            <p:extLst>
              <p:ext uri="{D42A27DB-BD31-4B8C-83A1-F6EECF244321}">
                <p14:modId xmlns:p14="http://schemas.microsoft.com/office/powerpoint/2010/main" val="2875212008"/>
              </p:ext>
            </p:extLst>
          </p:nvPr>
        </p:nvGraphicFramePr>
        <p:xfrm>
          <a:off x="611560" y="980728"/>
          <a:ext cx="8343900" cy="5524500"/>
        </p:xfrm>
        <a:graphic>
          <a:graphicData uri="http://schemas.openxmlformats.org/presentationml/2006/ole">
            <mc:AlternateContent xmlns:mc="http://schemas.openxmlformats.org/markup-compatibility/2006">
              <mc:Choice xmlns:v="urn:schemas-microsoft-com:vml" Requires="v">
                <p:oleObj spid="_x0000_s55314" name="Visio" r:id="rId3" imgW="7734135" imgH="5581597" progId="Visio.Drawing.11">
                  <p:embed/>
                </p:oleObj>
              </mc:Choice>
              <mc:Fallback>
                <p:oleObj name="Visio" r:id="rId3" imgW="7734135" imgH="5581597" progId="Visio.Drawing.11">
                  <p:embed/>
                  <p:pic>
                    <p:nvPicPr>
                      <p:cNvPr id="16390" name="Object 4"/>
                      <p:cNvPicPr>
                        <a:picLocks noChangeAspect="1" noChangeArrowheads="1"/>
                      </p:cNvPicPr>
                      <p:nvPr/>
                    </p:nvPicPr>
                    <p:blipFill>
                      <a:blip r:embed="rId4"/>
                      <a:srcRect/>
                      <a:stretch>
                        <a:fillRect/>
                      </a:stretch>
                    </p:blipFill>
                    <p:spPr bwMode="auto">
                      <a:xfrm>
                        <a:off x="611560" y="980728"/>
                        <a:ext cx="83439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893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997BA4-217C-4F64-8E60-52A300BDF6E2}" type="slidenum">
              <a:rPr lang="en-US" altLang="zh-CN" sz="1400"/>
              <a:pPr>
                <a:spcBef>
                  <a:spcPct val="0"/>
                </a:spcBef>
                <a:buClrTx/>
                <a:buSzTx/>
                <a:buFontTx/>
                <a:buNone/>
              </a:pPr>
              <a:t>40</a:t>
            </a:fld>
            <a:endParaRPr lang="en-US" altLang="zh-CN" sz="1400"/>
          </a:p>
        </p:txBody>
      </p:sp>
      <p:sp>
        <p:nvSpPr>
          <p:cNvPr id="19459" name="Rectangle 2"/>
          <p:cNvSpPr>
            <a:spLocks noGrp="1" noChangeArrowheads="1"/>
          </p:cNvSpPr>
          <p:nvPr>
            <p:ph type="title"/>
          </p:nvPr>
        </p:nvSpPr>
        <p:spPr/>
        <p:txBody>
          <a:bodyPr/>
          <a:lstStyle/>
          <a:p>
            <a:pPr eaLnBrk="1" hangingPunct="1"/>
            <a:endParaRPr lang="zh-CN" altLang="zh-CN"/>
          </a:p>
        </p:txBody>
      </p:sp>
      <p:sp>
        <p:nvSpPr>
          <p:cNvPr id="19460" name="Rectangle 3"/>
          <p:cNvSpPr>
            <a:spLocks noGrp="1" noChangeArrowheads="1"/>
          </p:cNvSpPr>
          <p:nvPr>
            <p:ph type="body" idx="1"/>
          </p:nvPr>
        </p:nvSpPr>
        <p:spPr>
          <a:xfrm>
            <a:off x="1115616" y="1916832"/>
            <a:ext cx="7772400" cy="4114800"/>
          </a:xfrm>
        </p:spPr>
        <p:txBody>
          <a:bodyPr/>
          <a:lstStyle/>
          <a:p>
            <a:pPr eaLnBrk="1" hangingPunct="1">
              <a:lnSpc>
                <a:spcPct val="90000"/>
              </a:lnSpc>
            </a:pPr>
            <a:r>
              <a:rPr lang="zh-CN" altLang="en-US" sz="3000" dirty="0"/>
              <a:t>实现上述算法的一个简单办法是，给每个实体都分配一个含有</a:t>
            </a:r>
            <a:r>
              <a:rPr lang="en-US" altLang="zh-CN" sz="3000" dirty="0"/>
              <a:t>3</a:t>
            </a:r>
            <a:r>
              <a:rPr lang="zh-CN" altLang="en-US" sz="3000" dirty="0"/>
              <a:t>项内容的记录：</a:t>
            </a:r>
          </a:p>
          <a:p>
            <a:pPr eaLnBrk="1" hangingPunct="1">
              <a:lnSpc>
                <a:spcPct val="90000"/>
              </a:lnSpc>
            </a:pPr>
            <a:r>
              <a:rPr lang="zh-CN" altLang="en-US" sz="3000" dirty="0"/>
              <a:t>第</a:t>
            </a:r>
            <a:r>
              <a:rPr lang="en-US" altLang="zh-CN" sz="3000" dirty="0"/>
              <a:t>1</a:t>
            </a:r>
            <a:r>
              <a:rPr lang="zh-CN" altLang="en-US" sz="3000" dirty="0"/>
              <a:t>项是实体的时间元，标明实体发生状态变化的确切时间；</a:t>
            </a:r>
          </a:p>
          <a:p>
            <a:pPr eaLnBrk="1" hangingPunct="1">
              <a:lnSpc>
                <a:spcPct val="90000"/>
              </a:lnSpc>
            </a:pPr>
            <a:r>
              <a:rPr lang="zh-CN" altLang="en-US" sz="3000" dirty="0"/>
              <a:t>第</a:t>
            </a:r>
            <a:r>
              <a:rPr lang="en-US" altLang="zh-CN" sz="3000" dirty="0"/>
              <a:t>2</a:t>
            </a:r>
            <a:r>
              <a:rPr lang="zh-CN" altLang="en-US" sz="3000" dirty="0"/>
              <a:t>项是该时间所要执行的一个</a:t>
            </a:r>
            <a:r>
              <a:rPr lang="en-US" altLang="zh-CN" sz="3000" dirty="0"/>
              <a:t>B</a:t>
            </a:r>
            <a:r>
              <a:rPr lang="zh-CN" altLang="en-US" sz="3000" dirty="0"/>
              <a:t>类活动例程或等待测试的一个</a:t>
            </a:r>
            <a:r>
              <a:rPr lang="en-US" altLang="zh-CN" sz="3000" dirty="0"/>
              <a:t>C</a:t>
            </a:r>
            <a:r>
              <a:rPr lang="zh-CN" altLang="en-US" sz="3000" dirty="0"/>
              <a:t>类活动例程的标号，</a:t>
            </a:r>
            <a:r>
              <a:rPr lang="en-US" altLang="zh-CN" sz="3000" dirty="0"/>
              <a:t>C</a:t>
            </a:r>
            <a:r>
              <a:rPr lang="zh-CN" altLang="en-US" sz="3000" dirty="0"/>
              <a:t>类例程带有特殊标志；</a:t>
            </a:r>
          </a:p>
          <a:p>
            <a:pPr eaLnBrk="1" hangingPunct="1">
              <a:lnSpc>
                <a:spcPct val="90000"/>
              </a:lnSpc>
            </a:pPr>
            <a:r>
              <a:rPr lang="zh-CN" altLang="en-US" sz="3000" dirty="0"/>
              <a:t>第</a:t>
            </a:r>
            <a:r>
              <a:rPr lang="en-US" altLang="zh-CN" sz="3000" dirty="0"/>
              <a:t>3</a:t>
            </a:r>
            <a:r>
              <a:rPr lang="zh-CN" altLang="en-US" sz="3000" dirty="0"/>
              <a:t>项给出实体上次所完成的活动例程标志；同样，</a:t>
            </a:r>
            <a:r>
              <a:rPr lang="en-US" altLang="zh-CN" sz="3000" dirty="0"/>
              <a:t>C</a:t>
            </a:r>
            <a:r>
              <a:rPr lang="zh-CN" altLang="en-US" sz="3000" dirty="0"/>
              <a:t>类例程也带有特殊标志。</a:t>
            </a:r>
          </a:p>
        </p:txBody>
      </p:sp>
    </p:spTree>
    <p:extLst>
      <p:ext uri="{BB962C8B-B14F-4D97-AF65-F5344CB8AC3E}">
        <p14:creationId xmlns:p14="http://schemas.microsoft.com/office/powerpoint/2010/main" val="3000727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0484" name="Rectangle 3"/>
          <p:cNvSpPr>
            <a:spLocks noGrp="1" noChangeArrowheads="1"/>
          </p:cNvSpPr>
          <p:nvPr>
            <p:ph idx="1"/>
          </p:nvPr>
        </p:nvSpPr>
        <p:spPr/>
        <p:txBody>
          <a:bodyPr/>
          <a:lstStyle/>
          <a:p>
            <a:pPr eaLnBrk="1" hangingPunct="1"/>
            <a:r>
              <a:rPr lang="zh-CN" altLang="en-US" sz="2800" dirty="0"/>
              <a:t>时间扫描时，总控程序检查实体记录格式中的第</a:t>
            </a:r>
            <a:r>
              <a:rPr lang="en-US" altLang="zh-CN" sz="2800" dirty="0"/>
              <a:t>2</a:t>
            </a:r>
            <a:r>
              <a:rPr lang="zh-CN" altLang="en-US" sz="2800" dirty="0"/>
              <a:t>项内容是否为</a:t>
            </a:r>
            <a:r>
              <a:rPr lang="en-US" altLang="zh-CN" sz="2800" dirty="0"/>
              <a:t>B</a:t>
            </a:r>
            <a:r>
              <a:rPr lang="zh-CN" altLang="en-US" sz="2800" dirty="0"/>
              <a:t>类，若是则比较其时间元的值，找到一个最小值作为仿真时钟的未来值。</a:t>
            </a:r>
          </a:p>
          <a:p>
            <a:pPr eaLnBrk="1" hangingPunct="1"/>
            <a:r>
              <a:rPr lang="zh-CN" altLang="en-US" sz="2800" dirty="0"/>
              <a:t>然后，产生一个时间元值等于仿真时钟未来值的实体名表，表中的实体在下一事件发生时必定要改变状态。仿真时钟推进到其未来值时，总控程序将实体名表与实体记录相匹配，调用当前时刻执行的</a:t>
            </a:r>
            <a:r>
              <a:rPr lang="en-US" altLang="zh-CN" sz="2800" dirty="0"/>
              <a:t>B</a:t>
            </a:r>
            <a:r>
              <a:rPr lang="zh-CN" altLang="en-US" sz="2800" dirty="0"/>
              <a:t>类活动例程。</a:t>
            </a:r>
          </a:p>
          <a:p>
            <a:pPr eaLnBrk="1" hangingPunct="1"/>
            <a:r>
              <a:rPr lang="en-US" altLang="zh-CN" sz="2800" dirty="0"/>
              <a:t>B</a:t>
            </a:r>
            <a:r>
              <a:rPr lang="zh-CN" altLang="en-US" sz="2800" dirty="0"/>
              <a:t>段调用完成后，再对</a:t>
            </a:r>
            <a:r>
              <a:rPr lang="en-US" altLang="zh-CN" sz="2800" dirty="0"/>
              <a:t>C</a:t>
            </a:r>
            <a:r>
              <a:rPr lang="zh-CN" altLang="en-US" sz="2800" dirty="0"/>
              <a:t>类活动例程进行扫描。</a:t>
            </a:r>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143947-278E-4671-A787-C2299A402F3A}" type="slidenum">
              <a:rPr lang="en-US" altLang="zh-CN" sz="1400"/>
              <a:pPr>
                <a:spcBef>
                  <a:spcPct val="0"/>
                </a:spcBef>
                <a:buClrTx/>
                <a:buSzTx/>
                <a:buFontTx/>
                <a:buNone/>
              </a:pPr>
              <a:t>41</a:t>
            </a:fld>
            <a:endParaRPr lang="en-US" altLang="zh-CN" sz="1400"/>
          </a:p>
        </p:txBody>
      </p:sp>
    </p:spTree>
    <p:extLst>
      <p:ext uri="{BB962C8B-B14F-4D97-AF65-F5344CB8AC3E}">
        <p14:creationId xmlns:p14="http://schemas.microsoft.com/office/powerpoint/2010/main" val="3803919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BB2E84-9825-4C34-935A-85FA856786CA}" type="slidenum">
              <a:rPr lang="en-US" altLang="zh-CN" sz="1400"/>
              <a:pPr>
                <a:spcBef>
                  <a:spcPct val="0"/>
                </a:spcBef>
                <a:buClrTx/>
                <a:buSzTx/>
                <a:buFontTx/>
                <a:buNone/>
              </a:pPr>
              <a:t>42</a:t>
            </a:fld>
            <a:endParaRPr lang="en-US" altLang="zh-CN" sz="1400"/>
          </a:p>
        </p:txBody>
      </p:sp>
      <p:sp>
        <p:nvSpPr>
          <p:cNvPr id="21507" name="Rectangle 2"/>
          <p:cNvSpPr>
            <a:spLocks noGrp="1" noChangeArrowheads="1"/>
          </p:cNvSpPr>
          <p:nvPr>
            <p:ph type="title"/>
          </p:nvPr>
        </p:nvSpPr>
        <p:spPr/>
        <p:txBody>
          <a:bodyPr/>
          <a:lstStyle/>
          <a:p>
            <a:pPr eaLnBrk="1" hangingPunct="1"/>
            <a:endParaRPr lang="zh-CN" altLang="zh-CN"/>
          </a:p>
        </p:txBody>
      </p:sp>
      <p:sp>
        <p:nvSpPr>
          <p:cNvPr id="21508" name="WordArt 5"/>
          <p:cNvSpPr>
            <a:spLocks noChangeArrowheads="1" noChangeShapeType="1" noTextEdit="1"/>
          </p:cNvSpPr>
          <p:nvPr/>
        </p:nvSpPr>
        <p:spPr bwMode="auto">
          <a:xfrm>
            <a:off x="1547813" y="2636838"/>
            <a:ext cx="6264275" cy="2376487"/>
          </a:xfrm>
          <a:prstGeom prst="rect">
            <a:avLst/>
          </a:prstGeom>
        </p:spPr>
        <p:txBody>
          <a:bodyPr wrap="none" fromWordArt="1">
            <a:prstTxWarp prst="textDeflate">
              <a:avLst>
                <a:gd name="adj" fmla="val 26227"/>
              </a:avLst>
            </a:prstTxWarp>
          </a:bodyPr>
          <a:lstStyle/>
          <a:p>
            <a:pPr algn="ctr"/>
            <a:r>
              <a:rPr lang="zh-CN" altLang="en-US" sz="9600" b="1" i="1" kern="10" spc="4800" normalizeH="1">
                <a:ln w="25400">
                  <a:solidFill>
                    <a:srgbClr val="9900CC"/>
                  </a:solidFill>
                  <a:round/>
                  <a:headEnd/>
                  <a:tailEnd/>
                </a:ln>
                <a:blipFill dpi="0" rotWithShape="1">
                  <a:blip r:embed="rId2">
                    <a:alphaModFix amt="81000"/>
                  </a:blip>
                  <a:srcRect/>
                  <a:tile tx="0" ty="0" sx="100000" sy="100000" flip="none" algn="tl"/>
                </a:blipFill>
                <a:latin typeface="隶书" panose="02010509060101010101" pitchFamily="49" charset="-122"/>
                <a:ea typeface="隶书" panose="02010509060101010101" pitchFamily="49" charset="-122"/>
              </a:rPr>
              <a:t>进程交互法</a:t>
            </a:r>
          </a:p>
        </p:txBody>
      </p:sp>
    </p:spTree>
    <p:extLst>
      <p:ext uri="{BB962C8B-B14F-4D97-AF65-F5344CB8AC3E}">
        <p14:creationId xmlns:p14="http://schemas.microsoft.com/office/powerpoint/2010/main" val="3079543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进程交互法</a:t>
            </a:r>
            <a:r>
              <a:rPr lang="en-US" altLang="zh-CN" dirty="0"/>
              <a:t>(Process Interaction)</a:t>
            </a:r>
            <a:r>
              <a:rPr lang="zh-CN" altLang="en-US" dirty="0"/>
              <a:t>的基本模型单元是进程；</a:t>
            </a:r>
            <a:endParaRPr lang="en-US" altLang="zh-CN" dirty="0"/>
          </a:p>
          <a:p>
            <a:r>
              <a:rPr lang="zh-CN" altLang="en-US" dirty="0"/>
              <a:t>进程与处理的概念有着本质的区别，它是针对某类实体的生命周期而建立的，因此一个进程中要处理实体流动中发生的所有事件（包括确定事件和条件事件）</a:t>
            </a:r>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43</a:t>
            </a:fld>
            <a:endParaRPr lang="en-US" altLang="zh-CN"/>
          </a:p>
        </p:txBody>
      </p:sp>
    </p:spTree>
    <p:extLst>
      <p:ext uri="{BB962C8B-B14F-4D97-AF65-F5344CB8AC3E}">
        <p14:creationId xmlns:p14="http://schemas.microsoft.com/office/powerpoint/2010/main" val="1446756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F14C414-22EC-473E-B8B8-B4EEFAE080E6}" type="slidenum">
              <a:rPr lang="en-US" altLang="zh-CN" sz="1400"/>
              <a:pPr>
                <a:spcBef>
                  <a:spcPct val="0"/>
                </a:spcBef>
                <a:buClrTx/>
                <a:buSzTx/>
                <a:buFontTx/>
                <a:buNone/>
              </a:pPr>
              <a:t>44</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a:t>单服务台排队系统的进程描述</a:t>
            </a:r>
          </a:p>
        </p:txBody>
      </p:sp>
      <p:sp>
        <p:nvSpPr>
          <p:cNvPr id="22532" name="Rectangle 3"/>
          <p:cNvSpPr>
            <a:spLocks noGrp="1" noChangeArrowheads="1"/>
          </p:cNvSpPr>
          <p:nvPr>
            <p:ph type="body" idx="1"/>
          </p:nvPr>
        </p:nvSpPr>
        <p:spPr/>
        <p:txBody>
          <a:bodyPr/>
          <a:lstStyle/>
          <a:p>
            <a:pPr eaLnBrk="1" hangingPunct="1"/>
            <a:r>
              <a:rPr lang="zh-CN" altLang="en-US" sz="3000" dirty="0"/>
              <a:t>顾客的生命周期可用下述进程描述：</a:t>
            </a:r>
          </a:p>
          <a:p>
            <a:pPr eaLnBrk="1" hangingPunct="1">
              <a:buClr>
                <a:schemeClr val="hlink"/>
              </a:buClr>
              <a:buFont typeface="Wingdings" panose="05000000000000000000" pitchFamily="2" charset="2"/>
              <a:buChar char="Ø"/>
            </a:pPr>
            <a:r>
              <a:rPr lang="zh-CN" altLang="en-US" sz="3000" dirty="0"/>
              <a:t>顾客到达；</a:t>
            </a:r>
          </a:p>
          <a:p>
            <a:pPr eaLnBrk="1" hangingPunct="1">
              <a:buClr>
                <a:schemeClr val="hlink"/>
              </a:buClr>
              <a:buFont typeface="Wingdings" panose="05000000000000000000" pitchFamily="2" charset="2"/>
              <a:buChar char="Ø"/>
            </a:pPr>
            <a:r>
              <a:rPr lang="zh-CN" altLang="en-US" sz="3000" dirty="0"/>
              <a:t>排队等待，直到位于队首；</a:t>
            </a:r>
          </a:p>
          <a:p>
            <a:pPr eaLnBrk="1" hangingPunct="1">
              <a:buClr>
                <a:schemeClr val="hlink"/>
              </a:buClr>
              <a:buFont typeface="Wingdings" panose="05000000000000000000" pitchFamily="2" charset="2"/>
              <a:buChar char="Ø"/>
            </a:pPr>
            <a:r>
              <a:rPr lang="zh-CN" altLang="en-US" sz="3000" dirty="0"/>
              <a:t>进入服务通道；</a:t>
            </a:r>
          </a:p>
          <a:p>
            <a:pPr eaLnBrk="1" hangingPunct="1">
              <a:buClr>
                <a:schemeClr val="hlink"/>
              </a:buClr>
              <a:buFont typeface="Wingdings" panose="05000000000000000000" pitchFamily="2" charset="2"/>
              <a:buChar char="Ø"/>
            </a:pPr>
            <a:r>
              <a:rPr lang="zh-CN" altLang="en-US" sz="3000" dirty="0"/>
              <a:t>停留于服务通道之中，直到接受服务完毕离去。</a:t>
            </a:r>
          </a:p>
          <a:p>
            <a:pPr eaLnBrk="1" hangingPunct="1"/>
            <a:r>
              <a:rPr lang="zh-CN" altLang="en-US" sz="3000" dirty="0"/>
              <a:t>这一进程可用图</a:t>
            </a:r>
            <a:r>
              <a:rPr lang="en-US" altLang="zh-CN" sz="3000" dirty="0"/>
              <a:t>5.1 </a:t>
            </a:r>
            <a:r>
              <a:rPr lang="zh-CN" altLang="en-US" sz="3000" dirty="0"/>
              <a:t>表示。图中，符号*或</a:t>
            </a:r>
            <a:r>
              <a:rPr lang="en-US" altLang="zh-CN" sz="3000" dirty="0"/>
              <a:t>+</a:t>
            </a:r>
            <a:r>
              <a:rPr lang="zh-CN" altLang="en-US" sz="3000" dirty="0"/>
              <a:t>标定的是进程的复活点。 </a:t>
            </a:r>
          </a:p>
        </p:txBody>
      </p:sp>
    </p:spTree>
    <p:extLst>
      <p:ext uri="{BB962C8B-B14F-4D97-AF65-F5344CB8AC3E}">
        <p14:creationId xmlns:p14="http://schemas.microsoft.com/office/powerpoint/2010/main" val="2998127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0" y="1071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3555" name="Object 4"/>
          <p:cNvGraphicFramePr>
            <a:graphicFrameLocks noChangeAspect="1"/>
          </p:cNvGraphicFramePr>
          <p:nvPr/>
        </p:nvGraphicFramePr>
        <p:xfrm>
          <a:off x="2411413" y="0"/>
          <a:ext cx="4959350" cy="6858000"/>
        </p:xfrm>
        <a:graphic>
          <a:graphicData uri="http://schemas.openxmlformats.org/presentationml/2006/ole">
            <mc:AlternateContent xmlns:mc="http://schemas.openxmlformats.org/markup-compatibility/2006">
              <mc:Choice xmlns:v="urn:schemas-microsoft-com:vml" Requires="v">
                <p:oleObj spid="_x0000_s62481" name="Visio" r:id="rId3" imgW="4380797" imgH="6063383" progId="Visio.Drawing.11">
                  <p:embed/>
                </p:oleObj>
              </mc:Choice>
              <mc:Fallback>
                <p:oleObj name="Visio" r:id="rId3" imgW="4380797" imgH="6063383" progId="Visio.Drawing.11">
                  <p:embed/>
                  <p:pic>
                    <p:nvPicPr>
                      <p:cNvPr id="2355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0"/>
                        <a:ext cx="4959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6" name="Text Box 6"/>
          <p:cNvSpPr txBox="1">
            <a:spLocks noChangeArrowheads="1"/>
          </p:cNvSpPr>
          <p:nvPr/>
        </p:nvSpPr>
        <p:spPr bwMode="auto">
          <a:xfrm>
            <a:off x="5292725" y="5343525"/>
            <a:ext cx="3455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单服务台排队系统的顾客进程</a:t>
            </a:r>
          </a:p>
        </p:txBody>
      </p:sp>
    </p:spTree>
    <p:extLst>
      <p:ext uri="{BB962C8B-B14F-4D97-AF65-F5344CB8AC3E}">
        <p14:creationId xmlns:p14="http://schemas.microsoft.com/office/powerpoint/2010/main" val="2409316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886C7E-5F32-4D41-8DDF-BAB250A139BD}" type="slidenum">
              <a:rPr lang="en-US" altLang="zh-CN" sz="1400"/>
              <a:pPr>
                <a:spcBef>
                  <a:spcPct val="0"/>
                </a:spcBef>
                <a:buClrTx/>
                <a:buSzTx/>
                <a:buFontTx/>
                <a:buNone/>
              </a:pPr>
              <a:t>46</a:t>
            </a:fld>
            <a:endParaRPr lang="en-US" altLang="zh-CN" sz="1400"/>
          </a:p>
        </p:txBody>
      </p:sp>
      <p:sp>
        <p:nvSpPr>
          <p:cNvPr id="24579" name="Rectangle 2"/>
          <p:cNvSpPr>
            <a:spLocks noGrp="1" noChangeArrowheads="1"/>
          </p:cNvSpPr>
          <p:nvPr>
            <p:ph type="title"/>
          </p:nvPr>
        </p:nvSpPr>
        <p:spPr/>
        <p:txBody>
          <a:bodyPr/>
          <a:lstStyle/>
          <a:p>
            <a:pPr eaLnBrk="1" hangingPunct="1"/>
            <a:endParaRPr lang="zh-CN" altLang="zh-CN"/>
          </a:p>
        </p:txBody>
      </p:sp>
      <p:sp>
        <p:nvSpPr>
          <p:cNvPr id="24580" name="Rectangle 3"/>
          <p:cNvSpPr>
            <a:spLocks noGrp="1" noChangeArrowheads="1"/>
          </p:cNvSpPr>
          <p:nvPr>
            <p:ph type="body" idx="1"/>
          </p:nvPr>
        </p:nvSpPr>
        <p:spPr/>
        <p:txBody>
          <a:bodyPr/>
          <a:lstStyle/>
          <a:p>
            <a:pPr eaLnBrk="1" hangingPunct="1"/>
            <a:r>
              <a:rPr lang="zh-CN" altLang="en-US"/>
              <a:t>进程交互法的设计特点是为每一个实体建立一个进程，该进程反映某一个动态实体从产生开始到结束为止的全部活动。</a:t>
            </a:r>
          </a:p>
          <a:p>
            <a:pPr eaLnBrk="1" hangingPunct="1"/>
            <a:r>
              <a:rPr lang="zh-CN" altLang="en-US"/>
              <a:t>这里为之建立进程的实体一般是指临时实体（如顾客），当然为之建立的进程中还要包含与这个临时实体有交互的其他实体（如服务员，当然服务员的实体不会仅包含在一个进程中，它为多个进程所共享）。 </a:t>
            </a:r>
          </a:p>
        </p:txBody>
      </p:sp>
    </p:spTree>
    <p:extLst>
      <p:ext uri="{BB962C8B-B14F-4D97-AF65-F5344CB8AC3E}">
        <p14:creationId xmlns:p14="http://schemas.microsoft.com/office/powerpoint/2010/main" val="674188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5604" name="Rectangle 3"/>
          <p:cNvSpPr>
            <a:spLocks noGrp="1" noChangeArrowheads="1"/>
          </p:cNvSpPr>
          <p:nvPr>
            <p:ph idx="1"/>
          </p:nvPr>
        </p:nvSpPr>
        <p:spPr/>
        <p:txBody>
          <a:bodyPr/>
          <a:lstStyle/>
          <a:p>
            <a:pPr eaLnBrk="1" hangingPunct="1">
              <a:lnSpc>
                <a:spcPct val="120000"/>
              </a:lnSpc>
            </a:pPr>
            <a:r>
              <a:rPr lang="zh-CN" altLang="en-US" sz="2400" dirty="0"/>
              <a:t>图</a:t>
            </a:r>
            <a:r>
              <a:rPr lang="en-US" altLang="zh-CN" sz="2400" dirty="0"/>
              <a:t>5.2</a:t>
            </a:r>
            <a:r>
              <a:rPr lang="zh-CN" altLang="en-US" sz="2400" dirty="0"/>
              <a:t>表示进程运行的时间，这里假设有两个服务员，排队线只有一条的情形。</a:t>
            </a:r>
          </a:p>
          <a:p>
            <a:pPr eaLnBrk="1" hangingPunct="1">
              <a:lnSpc>
                <a:spcPct val="120000"/>
              </a:lnSpc>
            </a:pPr>
            <a:r>
              <a:rPr lang="zh-CN" altLang="en-US" sz="2400" dirty="0"/>
              <a:t>由于顾客的到达时间、服务员对事物处理的时间均有随机性，在运行中可能出现多个进程并存的情形。</a:t>
            </a:r>
          </a:p>
          <a:p>
            <a:pPr eaLnBrk="1" hangingPunct="1">
              <a:lnSpc>
                <a:spcPct val="120000"/>
              </a:lnSpc>
            </a:pPr>
            <a:r>
              <a:rPr lang="zh-CN" altLang="en-US" sz="2400" dirty="0"/>
              <a:t>图中符号</a:t>
            </a:r>
            <a:r>
              <a:rPr lang="zh-CN" altLang="en-US" sz="2400" dirty="0">
                <a:latin typeface="Arial" panose="020B0604020202020204" pitchFamily="34" charset="0"/>
              </a:rPr>
              <a:t>“</a:t>
            </a:r>
            <a:r>
              <a:rPr lang="zh-CN" altLang="en-US" sz="2400" dirty="0"/>
              <a:t>△</a:t>
            </a:r>
            <a:r>
              <a:rPr lang="zh-CN" altLang="en-US" sz="2400" dirty="0">
                <a:latin typeface="Arial" panose="020B0604020202020204" pitchFamily="34" charset="0"/>
              </a:rPr>
              <a:t>”</a:t>
            </a:r>
            <a:r>
              <a:rPr lang="zh-CN" altLang="en-US" sz="2400" dirty="0"/>
              <a:t>表示一个顾客产生的时刻，也是相应进程</a:t>
            </a:r>
            <a:r>
              <a:rPr lang="en-US" altLang="zh-CN" sz="2400" i="1" dirty="0" err="1"/>
              <a:t>i</a:t>
            </a:r>
            <a:r>
              <a:rPr lang="en-US" altLang="zh-CN" sz="2400" dirty="0"/>
              <a:t> </a:t>
            </a:r>
            <a:r>
              <a:rPr lang="zh-CN" altLang="en-US" sz="2400" dirty="0"/>
              <a:t>开始运行的时刻；符号</a:t>
            </a:r>
            <a:r>
              <a:rPr lang="zh-CN" altLang="en-US" sz="2400" dirty="0">
                <a:latin typeface="Arial" panose="020B0604020202020204" pitchFamily="34" charset="0"/>
              </a:rPr>
              <a:t>“</a:t>
            </a:r>
            <a:r>
              <a:rPr lang="zh-CN" altLang="en-US" sz="2400" dirty="0"/>
              <a:t>□</a:t>
            </a:r>
            <a:r>
              <a:rPr lang="zh-CN" altLang="en-US" sz="2400" dirty="0">
                <a:latin typeface="Arial" panose="020B0604020202020204" pitchFamily="34" charset="0"/>
              </a:rPr>
              <a:t>”</a:t>
            </a:r>
            <a:r>
              <a:rPr lang="zh-CN" altLang="en-US" sz="2400" dirty="0"/>
              <a:t>表示某顾客离去的时刻，也是相应进程</a:t>
            </a:r>
            <a:r>
              <a:rPr lang="en-US" altLang="zh-CN" sz="2400" dirty="0" err="1"/>
              <a:t>i</a:t>
            </a:r>
            <a:r>
              <a:rPr lang="zh-CN" altLang="en-US" sz="2400" dirty="0"/>
              <a:t>撤销的时刻；符号</a:t>
            </a:r>
            <a:r>
              <a:rPr lang="zh-CN" altLang="en-US" sz="2400" dirty="0">
                <a:latin typeface="Arial" panose="020B0604020202020204" pitchFamily="34" charset="0"/>
              </a:rPr>
              <a:t>“</a:t>
            </a:r>
            <a:r>
              <a:rPr lang="zh-CN" altLang="en-US" sz="2400" dirty="0"/>
              <a:t>╳</a:t>
            </a:r>
            <a:r>
              <a:rPr lang="zh-CN" altLang="en-US" sz="2400" dirty="0">
                <a:latin typeface="Arial" panose="020B0604020202020204" pitchFamily="34" charset="0"/>
              </a:rPr>
              <a:t>”</a:t>
            </a:r>
            <a:r>
              <a:rPr lang="zh-CN" altLang="en-US" sz="2400" dirty="0"/>
              <a:t>表示排队顾客开始接受服务的时刻；虚线表示进程的排队时间；波纹线表示顾客得到服务的时间。 </a:t>
            </a:r>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52FEFD-DCD3-46CB-A51D-933EF14848D9}" type="slidenum">
              <a:rPr lang="en-US" altLang="zh-CN" sz="1400"/>
              <a:pPr>
                <a:spcBef>
                  <a:spcPct val="0"/>
                </a:spcBef>
                <a:buClrTx/>
                <a:buSzTx/>
                <a:buFontTx/>
                <a:buNone/>
              </a:pPr>
              <a:t>47</a:t>
            </a:fld>
            <a:endParaRPr lang="en-US" altLang="zh-CN" sz="1400"/>
          </a:p>
        </p:txBody>
      </p:sp>
    </p:spTree>
    <p:extLst>
      <p:ext uri="{BB962C8B-B14F-4D97-AF65-F5344CB8AC3E}">
        <p14:creationId xmlns:p14="http://schemas.microsoft.com/office/powerpoint/2010/main" val="25139788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BA82BC1-3E2E-4574-9D05-64B6F5E62B4E}" type="slidenum">
              <a:rPr lang="en-US" altLang="zh-CN" sz="1400"/>
              <a:pPr>
                <a:spcBef>
                  <a:spcPct val="0"/>
                </a:spcBef>
                <a:buClrTx/>
                <a:buSzTx/>
                <a:buFontTx/>
                <a:buNone/>
              </a:pPr>
              <a:t>48</a:t>
            </a:fld>
            <a:endParaRPr lang="en-US" altLang="zh-CN" sz="1400"/>
          </a:p>
        </p:txBody>
      </p:sp>
      <p:sp>
        <p:nvSpPr>
          <p:cNvPr id="26627" name="Rectangle 2"/>
          <p:cNvSpPr>
            <a:spLocks noGrp="1" noChangeArrowheads="1"/>
          </p:cNvSpPr>
          <p:nvPr>
            <p:ph type="title"/>
          </p:nvPr>
        </p:nvSpPr>
        <p:spPr/>
        <p:txBody>
          <a:bodyPr/>
          <a:lstStyle/>
          <a:p>
            <a:pPr eaLnBrk="1" hangingPunct="1"/>
            <a:endParaRPr lang="zh-CN" altLang="zh-CN"/>
          </a:p>
        </p:txBody>
      </p:sp>
      <p:sp>
        <p:nvSpPr>
          <p:cNvPr id="26628" name="Rectangle 5"/>
          <p:cNvSpPr>
            <a:spLocks noChangeArrowheads="1"/>
          </p:cNvSpPr>
          <p:nvPr/>
        </p:nvSpPr>
        <p:spPr bwMode="auto">
          <a:xfrm>
            <a:off x="0"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6629" name="Object 4"/>
          <p:cNvGraphicFramePr>
            <a:graphicFrameLocks noChangeAspect="1"/>
          </p:cNvGraphicFramePr>
          <p:nvPr>
            <p:extLst>
              <p:ext uri="{D42A27DB-BD31-4B8C-83A1-F6EECF244321}">
                <p14:modId xmlns:p14="http://schemas.microsoft.com/office/powerpoint/2010/main" val="3534474976"/>
              </p:ext>
            </p:extLst>
          </p:nvPr>
        </p:nvGraphicFramePr>
        <p:xfrm>
          <a:off x="1042988" y="2094706"/>
          <a:ext cx="7200900" cy="3638550"/>
        </p:xfrm>
        <a:graphic>
          <a:graphicData uri="http://schemas.openxmlformats.org/presentationml/2006/ole">
            <mc:AlternateContent xmlns:mc="http://schemas.openxmlformats.org/markup-compatibility/2006">
              <mc:Choice xmlns:v="urn:schemas-microsoft-com:vml" Requires="v">
                <p:oleObj spid="_x0000_s63505" name="Visio" r:id="rId3" imgW="4804818" imgH="2007631" progId="Visio.Drawing.6">
                  <p:embed/>
                </p:oleObj>
              </mc:Choice>
              <mc:Fallback>
                <p:oleObj name="Visio" r:id="rId3" imgW="4804818" imgH="2007631" progId="Visio.Drawing.6">
                  <p:embed/>
                  <p:pic>
                    <p:nvPicPr>
                      <p:cNvPr id="2662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094706"/>
                        <a:ext cx="72009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Text Box 6"/>
          <p:cNvSpPr txBox="1">
            <a:spLocks noChangeArrowheads="1"/>
          </p:cNvSpPr>
          <p:nvPr/>
        </p:nvSpPr>
        <p:spPr bwMode="auto">
          <a:xfrm>
            <a:off x="2195513" y="5876925"/>
            <a:ext cx="4897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t>图</a:t>
            </a:r>
            <a:r>
              <a:rPr lang="en-US" altLang="zh-CN" sz="2800"/>
              <a:t>5.2    </a:t>
            </a:r>
            <a:r>
              <a:rPr lang="zh-CN" altLang="en-US" sz="2800"/>
              <a:t>进程运行时间图</a:t>
            </a:r>
          </a:p>
        </p:txBody>
      </p:sp>
    </p:spTree>
    <p:extLst>
      <p:ext uri="{BB962C8B-B14F-4D97-AF65-F5344CB8AC3E}">
        <p14:creationId xmlns:p14="http://schemas.microsoft.com/office/powerpoint/2010/main" val="3937952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7652" name="Rectangle 3"/>
          <p:cNvSpPr>
            <a:spLocks noGrp="1" noChangeArrowheads="1"/>
          </p:cNvSpPr>
          <p:nvPr>
            <p:ph idx="1"/>
          </p:nvPr>
        </p:nvSpPr>
        <p:spPr/>
        <p:txBody>
          <a:bodyPr/>
          <a:lstStyle/>
          <a:p>
            <a:pPr eaLnBrk="1" hangingPunct="1"/>
            <a:r>
              <a:rPr lang="zh-CN" altLang="en-US" dirty="0"/>
              <a:t>进程交互法中实体的进程需要不断推进，直到某些延迟发生后才会暂时锁住。一般需要考虑两种延迟的作用：</a:t>
            </a:r>
          </a:p>
          <a:p>
            <a:pPr eaLnBrk="1" hangingPunct="1">
              <a:buFont typeface="Wingdings" panose="05000000000000000000" pitchFamily="2" charset="2"/>
              <a:buNone/>
            </a:pPr>
            <a:r>
              <a:rPr lang="en-US" altLang="zh-CN" dirty="0"/>
              <a:t>(1) </a:t>
            </a:r>
            <a:r>
              <a:rPr lang="zh-CN" altLang="en-US" dirty="0"/>
              <a:t>无条件延迟：在无条件延迟期，实体停留在进程中的某一点上不再向前移动、直到预先确定的延迟期满。例如，顾客停留在服务通道中直到服务完成。</a:t>
            </a:r>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78A7D5-C1A6-4FD4-9A2A-CFA7626B97E4}" type="slidenum">
              <a:rPr lang="en-US" altLang="zh-CN" sz="1400"/>
              <a:pPr>
                <a:spcBef>
                  <a:spcPct val="0"/>
                </a:spcBef>
                <a:buClrTx/>
                <a:buSzTx/>
                <a:buFontTx/>
                <a:buNone/>
              </a:pPr>
              <a:t>49</a:t>
            </a:fld>
            <a:endParaRPr lang="en-US" altLang="zh-CN" sz="1400"/>
          </a:p>
        </p:txBody>
      </p:sp>
    </p:spTree>
    <p:extLst>
      <p:ext uri="{BB962C8B-B14F-4D97-AF65-F5344CB8AC3E}">
        <p14:creationId xmlns:p14="http://schemas.microsoft.com/office/powerpoint/2010/main" val="81615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事件调度法仿真模型设计 </a:t>
            </a:r>
            <a:endParaRPr lang="en-US" altLang="zh-CN" dirty="0"/>
          </a:p>
        </p:txBody>
      </p:sp>
      <p:sp>
        <p:nvSpPr>
          <p:cNvPr id="17411" name="Rectangle 3"/>
          <p:cNvSpPr>
            <a:spLocks noGrp="1" noChangeArrowheads="1"/>
          </p:cNvSpPr>
          <p:nvPr>
            <p:ph idx="1"/>
          </p:nvPr>
        </p:nvSpPr>
        <p:spPr/>
        <p:txBody>
          <a:bodyPr/>
          <a:lstStyle/>
          <a:p>
            <a:pPr eaLnBrk="1" hangingPunct="1">
              <a:lnSpc>
                <a:spcPct val="90000"/>
              </a:lnSpc>
            </a:pPr>
            <a:r>
              <a:rPr lang="zh-CN" altLang="en-US" dirty="0"/>
              <a:t>层次</a:t>
            </a:r>
            <a:r>
              <a:rPr lang="en-US" altLang="zh-CN" dirty="0"/>
              <a:t>1</a:t>
            </a:r>
            <a:r>
              <a:rPr lang="zh-CN" altLang="en-US" dirty="0"/>
              <a:t>一总控程序；</a:t>
            </a:r>
          </a:p>
          <a:p>
            <a:pPr eaLnBrk="1" hangingPunct="1">
              <a:lnSpc>
                <a:spcPct val="90000"/>
              </a:lnSpc>
            </a:pPr>
            <a:r>
              <a:rPr lang="zh-CN" altLang="en-US" dirty="0"/>
              <a:t>层次</a:t>
            </a:r>
            <a:r>
              <a:rPr lang="en-US" altLang="zh-CN" dirty="0"/>
              <a:t>2</a:t>
            </a:r>
            <a:r>
              <a:rPr lang="zh-CN" altLang="en-US" dirty="0"/>
              <a:t>一基本模型单元的处理程序</a:t>
            </a:r>
          </a:p>
          <a:p>
            <a:pPr eaLnBrk="1" hangingPunct="1">
              <a:lnSpc>
                <a:spcPct val="90000"/>
              </a:lnSpc>
            </a:pPr>
            <a:r>
              <a:rPr lang="zh-CN" altLang="en-US" dirty="0"/>
              <a:t>层次</a:t>
            </a:r>
            <a:r>
              <a:rPr lang="en-US" altLang="zh-CN" dirty="0"/>
              <a:t>3</a:t>
            </a:r>
            <a:r>
              <a:rPr lang="zh-CN" altLang="en-US" dirty="0"/>
              <a:t>一公共子程序：</a:t>
            </a:r>
          </a:p>
          <a:p>
            <a:pPr lvl="1" eaLnBrk="1" hangingPunct="1">
              <a:lnSpc>
                <a:spcPct val="120000"/>
              </a:lnSpc>
            </a:pPr>
            <a:r>
              <a:rPr lang="zh-CN" altLang="en-US" dirty="0"/>
              <a:t>仿真模型的最高层是它的总控程序，或执行机制。仿真模型的总控程序负责安排下一事件的发生时间，并确保在下一事件发生的时候完成正确的操作。即第一层对第</a:t>
            </a:r>
            <a:r>
              <a:rPr lang="en-US" altLang="zh-CN" dirty="0"/>
              <a:t>2</a:t>
            </a:r>
            <a:r>
              <a:rPr lang="zh-CN" altLang="en-US" dirty="0"/>
              <a:t>层实施控制。</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78C9EA02-13AB-4A92-9255-DDB5A5B22698}" type="slidenum">
              <a:rPr lang="zh-CN" altLang="en-US" sz="1100">
                <a:solidFill>
                  <a:srgbClr val="636363"/>
                </a:solidFill>
              </a:rPr>
              <a:pPr/>
              <a:t>5</a:t>
            </a:fld>
            <a:endParaRPr lang="en-US" altLang="zh-CN" sz="1100">
              <a:solidFill>
                <a:srgbClr val="636363"/>
              </a:solidFill>
            </a:endParaRPr>
          </a:p>
        </p:txBody>
      </p:sp>
    </p:spTree>
    <p:extLst>
      <p:ext uri="{BB962C8B-B14F-4D97-AF65-F5344CB8AC3E}">
        <p14:creationId xmlns:p14="http://schemas.microsoft.com/office/powerpoint/2010/main" val="2759593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3333ADD-BA96-49E8-B727-2170CCBC5643}" type="slidenum">
              <a:rPr lang="en-US" altLang="zh-CN" sz="1400"/>
              <a:pPr>
                <a:spcBef>
                  <a:spcPct val="0"/>
                </a:spcBef>
                <a:buClrTx/>
                <a:buSzTx/>
                <a:buFontTx/>
                <a:buNone/>
              </a:pPr>
              <a:t>50</a:t>
            </a:fld>
            <a:endParaRPr lang="en-US" altLang="zh-CN" sz="1400"/>
          </a:p>
        </p:txBody>
      </p:sp>
      <p:sp>
        <p:nvSpPr>
          <p:cNvPr id="28675" name="Rectangle 2"/>
          <p:cNvSpPr>
            <a:spLocks noGrp="1" noChangeArrowheads="1"/>
          </p:cNvSpPr>
          <p:nvPr>
            <p:ph type="title"/>
          </p:nvPr>
        </p:nvSpPr>
        <p:spPr/>
        <p:txBody>
          <a:bodyPr/>
          <a:lstStyle/>
          <a:p>
            <a:pPr eaLnBrk="1" hangingPunct="1"/>
            <a:endParaRPr lang="zh-CN" altLang="zh-CN"/>
          </a:p>
        </p:txBody>
      </p:sp>
      <p:sp>
        <p:nvSpPr>
          <p:cNvPr id="28676" name="Rectangle 3"/>
          <p:cNvSpPr>
            <a:spLocks noGrp="1" noChangeArrowheads="1"/>
          </p:cNvSpPr>
          <p:nvPr>
            <p:ph type="body" idx="1"/>
          </p:nvPr>
        </p:nvSpPr>
        <p:spPr>
          <a:xfrm>
            <a:off x="971600" y="1981200"/>
            <a:ext cx="7943800" cy="4114800"/>
          </a:xfrm>
        </p:spPr>
        <p:txBody>
          <a:bodyPr/>
          <a:lstStyle/>
          <a:p>
            <a:pPr eaLnBrk="1" hangingPunct="1">
              <a:buFont typeface="Wingdings" panose="05000000000000000000" pitchFamily="2" charset="2"/>
              <a:buNone/>
            </a:pPr>
            <a:r>
              <a:rPr lang="en-US" altLang="zh-CN" dirty="0"/>
              <a:t>(2) </a:t>
            </a:r>
            <a:r>
              <a:rPr lang="zh-CN" altLang="en-US" dirty="0"/>
              <a:t>条件延迟：条件延迟期的长短与系统的状态有关，事先无法确定。</a:t>
            </a:r>
          </a:p>
          <a:p>
            <a:pPr eaLnBrk="1" hangingPunct="1">
              <a:buFont typeface="Wingdings" panose="05000000000000000000" pitchFamily="2" charset="2"/>
              <a:buNone/>
            </a:pPr>
            <a:r>
              <a:rPr lang="zh-CN" altLang="en-US" dirty="0"/>
              <a:t>   条件延迟发生后，实体停留在进程中的某一点，直到某些条件得以满足后才能继续向前移动。</a:t>
            </a:r>
          </a:p>
          <a:p>
            <a:pPr eaLnBrk="1" hangingPunct="1">
              <a:buFont typeface="Wingdings" panose="05000000000000000000" pitchFamily="2" charset="2"/>
              <a:buNone/>
            </a:pPr>
            <a:r>
              <a:rPr lang="zh-CN" altLang="en-US" dirty="0"/>
              <a:t>   例如，队列中的顾客一直在排队，等到服务台空闲而且自己处于队首时方能离开队列接受服务。</a:t>
            </a:r>
          </a:p>
        </p:txBody>
      </p:sp>
    </p:spTree>
    <p:extLst>
      <p:ext uri="{BB962C8B-B14F-4D97-AF65-F5344CB8AC3E}">
        <p14:creationId xmlns:p14="http://schemas.microsoft.com/office/powerpoint/2010/main" val="1494958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9700" name="Rectangle 3"/>
          <p:cNvSpPr>
            <a:spLocks noGrp="1" noChangeArrowheads="1"/>
          </p:cNvSpPr>
          <p:nvPr>
            <p:ph idx="1"/>
          </p:nvPr>
        </p:nvSpPr>
        <p:spPr/>
        <p:txBody>
          <a:bodyPr/>
          <a:lstStyle/>
          <a:p>
            <a:pPr eaLnBrk="1" hangingPunct="1"/>
            <a:r>
              <a:rPr lang="zh-CN" altLang="en-US" dirty="0"/>
              <a:t>在使用进程交互仿真策略时，不一定对所有各类实体都进行进程描述。例如，单服务台排队系统的例子中，只需给出顾客（临时实体）的进程就可以描述所有事件的处理流程。这体现了进程交互法的一种建模观点，即将系统的演进过程归结为临时实体产生、等待和被永久实体处理的过程。</a:t>
            </a:r>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A3607A2-DBFF-449A-88AE-B364D94A9FB9}" type="slidenum">
              <a:rPr lang="en-US" altLang="zh-CN" sz="1400"/>
              <a:pPr>
                <a:spcBef>
                  <a:spcPct val="0"/>
                </a:spcBef>
                <a:buClrTx/>
                <a:buSzTx/>
                <a:buFontTx/>
                <a:buNone/>
              </a:pPr>
              <a:t>51</a:t>
            </a:fld>
            <a:endParaRPr lang="en-US" altLang="zh-CN" sz="1400"/>
          </a:p>
        </p:txBody>
      </p:sp>
    </p:spTree>
    <p:extLst>
      <p:ext uri="{BB962C8B-B14F-4D97-AF65-F5344CB8AC3E}">
        <p14:creationId xmlns:p14="http://schemas.microsoft.com/office/powerpoint/2010/main" val="1698026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D6EF60-4E53-4A13-B08F-235C33DD32D0}" type="slidenum">
              <a:rPr lang="en-US" altLang="zh-CN" sz="1400"/>
              <a:pPr>
                <a:spcBef>
                  <a:spcPct val="0"/>
                </a:spcBef>
                <a:buClrTx/>
                <a:buSzTx/>
                <a:buFontTx/>
                <a:buNone/>
              </a:pPr>
              <a:t>52</a:t>
            </a:fld>
            <a:endParaRPr lang="en-US" altLang="zh-CN" sz="1400"/>
          </a:p>
        </p:txBody>
      </p:sp>
      <p:sp>
        <p:nvSpPr>
          <p:cNvPr id="30723" name="Rectangle 2"/>
          <p:cNvSpPr>
            <a:spLocks noGrp="1" noChangeArrowheads="1"/>
          </p:cNvSpPr>
          <p:nvPr>
            <p:ph type="title"/>
          </p:nvPr>
        </p:nvSpPr>
        <p:spPr/>
        <p:txBody>
          <a:bodyPr/>
          <a:lstStyle/>
          <a:p>
            <a:pPr eaLnBrk="1" hangingPunct="1"/>
            <a:endParaRPr lang="zh-CN" altLang="zh-CN"/>
          </a:p>
        </p:txBody>
      </p:sp>
      <p:sp>
        <p:nvSpPr>
          <p:cNvPr id="30724" name="Rectangle 3"/>
          <p:cNvSpPr>
            <a:spLocks noGrp="1" noChangeArrowheads="1"/>
          </p:cNvSpPr>
          <p:nvPr>
            <p:ph type="body" idx="1"/>
          </p:nvPr>
        </p:nvSpPr>
        <p:spPr/>
        <p:txBody>
          <a:bodyPr/>
          <a:lstStyle/>
          <a:p>
            <a:pPr eaLnBrk="1" hangingPunct="1"/>
            <a:r>
              <a:rPr lang="zh-CN" altLang="en-US"/>
              <a:t>最早发布于</a:t>
            </a:r>
            <a:r>
              <a:rPr lang="en-US" altLang="zh-CN"/>
              <a:t>1961</a:t>
            </a:r>
            <a:r>
              <a:rPr lang="zh-CN" altLang="en-US"/>
              <a:t>年的</a:t>
            </a:r>
            <a:r>
              <a:rPr lang="en-US" altLang="zh-CN" i="1"/>
              <a:t>GPSS</a:t>
            </a:r>
            <a:r>
              <a:rPr lang="zh-CN" altLang="en-US"/>
              <a:t>语言，是由</a:t>
            </a:r>
            <a:r>
              <a:rPr lang="en-US" altLang="zh-CN"/>
              <a:t>IBM</a:t>
            </a:r>
            <a:r>
              <a:rPr lang="zh-CN" altLang="en-US"/>
              <a:t>公司的</a:t>
            </a:r>
            <a:r>
              <a:rPr lang="en-US" altLang="zh-CN"/>
              <a:t>Gordon</a:t>
            </a:r>
            <a:r>
              <a:rPr lang="zh-CN" altLang="en-US"/>
              <a:t>等人研制的一种采用进程交互法的仿真语言，它就采用了上述建模观点。</a:t>
            </a:r>
          </a:p>
          <a:p>
            <a:pPr eaLnBrk="1" hangingPunct="1"/>
            <a:r>
              <a:rPr lang="zh-CN" altLang="en-US"/>
              <a:t>也有一些进程交互型仿真语言，如挪威的</a:t>
            </a:r>
            <a:r>
              <a:rPr lang="en-US" altLang="zh-CN"/>
              <a:t>Dahl</a:t>
            </a:r>
            <a:r>
              <a:rPr lang="zh-CN" altLang="en-US"/>
              <a:t>等人提出的</a:t>
            </a:r>
            <a:r>
              <a:rPr lang="en-US" altLang="zh-CN" i="1"/>
              <a:t>SIMULA</a:t>
            </a:r>
            <a:r>
              <a:rPr lang="zh-CN" altLang="en-US"/>
              <a:t>语言，临时实体和永久实体都可建立进程。 </a:t>
            </a:r>
          </a:p>
          <a:p>
            <a:pPr eaLnBrk="1" hangingPunct="1"/>
            <a:endParaRPr lang="en-US" altLang="zh-CN"/>
          </a:p>
        </p:txBody>
      </p:sp>
    </p:spTree>
    <p:extLst>
      <p:ext uri="{BB962C8B-B14F-4D97-AF65-F5344CB8AC3E}">
        <p14:creationId xmlns:p14="http://schemas.microsoft.com/office/powerpoint/2010/main" val="148702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进程交互法的基本思想</a:t>
            </a:r>
            <a:endParaRPr lang="zh-CN" altLang="en-US" dirty="0"/>
          </a:p>
        </p:txBody>
      </p:sp>
      <p:sp>
        <p:nvSpPr>
          <p:cNvPr id="3" name="内容占位符 2"/>
          <p:cNvSpPr>
            <a:spLocks noGrp="1"/>
          </p:cNvSpPr>
          <p:nvPr>
            <p:ph idx="1"/>
          </p:nvPr>
        </p:nvSpPr>
        <p:spPr/>
        <p:txBody>
          <a:bodyPr/>
          <a:lstStyle/>
          <a:p>
            <a:r>
              <a:rPr lang="zh-CN" altLang="zh-CN" dirty="0"/>
              <a:t>通过所有进程中时间值最小的无条件延迟复活点来推进仿真时钟；当时钟推进到一个新的时刻点后，如果某一实体在进程中解锁</a:t>
            </a:r>
            <a:r>
              <a:rPr lang="zh-CN" altLang="en-US" dirty="0"/>
              <a:t>，</a:t>
            </a:r>
            <a:r>
              <a:rPr lang="zh-CN" altLang="zh-CN" dirty="0"/>
              <a:t>就将该实体从当前复活点一直推进到下一次延迟发生为止。</a:t>
            </a:r>
            <a:endParaRPr lang="zh-CN" altLang="en-US" dirty="0"/>
          </a:p>
        </p:txBody>
      </p:sp>
      <p:sp>
        <p:nvSpPr>
          <p:cNvPr id="4" name="灯片编号占位符 3"/>
          <p:cNvSpPr>
            <a:spLocks noGrp="1"/>
          </p:cNvSpPr>
          <p:nvPr>
            <p:ph type="sldNum" sz="quarter" idx="12"/>
          </p:nvPr>
        </p:nvSpPr>
        <p:spPr/>
        <p:txBody>
          <a:bodyPr/>
          <a:lstStyle/>
          <a:p>
            <a:fld id="{C9679350-65DC-47F8-A736-D1EF5CEA1CBA}" type="slidenum">
              <a:rPr lang="en-US" altLang="zh-CN" smtClean="0"/>
              <a:pPr/>
              <a:t>53</a:t>
            </a:fld>
            <a:endParaRPr lang="en-US" altLang="zh-CN"/>
          </a:p>
        </p:txBody>
      </p:sp>
    </p:spTree>
    <p:extLst>
      <p:ext uri="{BB962C8B-B14F-4D97-AF65-F5344CB8AC3E}">
        <p14:creationId xmlns:p14="http://schemas.microsoft.com/office/powerpoint/2010/main" val="3642008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仿真策略的过程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71600" y="1772816"/>
                <a:ext cx="7943800" cy="4323184"/>
              </a:xfrm>
            </p:spPr>
            <p:txBody>
              <a:bodyPr/>
              <a:lstStyle/>
              <a:p>
                <a:pPr marL="0" indent="0">
                  <a:buNone/>
                </a:pPr>
                <a:r>
                  <a:rPr lang="en-US" altLang="zh-CN" sz="2400" dirty="0"/>
                  <a:t>1</a:t>
                </a:r>
                <a:r>
                  <a:rPr lang="zh-CN" altLang="en-US" sz="2400" dirty="0"/>
                  <a:t>．初始化</a:t>
                </a:r>
              </a:p>
              <a:p>
                <a:pPr marL="0" indent="0">
                  <a:buNone/>
                </a:pPr>
                <a:r>
                  <a:rPr lang="en-US" altLang="zh-CN" sz="2400" dirty="0"/>
                  <a:t>(1) </a:t>
                </a:r>
                <a:r>
                  <a:rPr lang="zh-CN" altLang="en-US" sz="2400" dirty="0"/>
                  <a:t>置仿真的开始时间</a:t>
                </a:r>
                <a14:m>
                  <m:oMath xmlns:m="http://schemas.openxmlformats.org/officeDocument/2006/math">
                    <m:r>
                      <a:rPr lang="zh-CN" altLang="en-US" sz="2400" i="1" dirty="0" smtClean="0">
                        <a:latin typeface="Cambria Math"/>
                      </a:rPr>
                      <m:t> </m:t>
                    </m:r>
                    <m:sSub>
                      <m:sSubPr>
                        <m:ctrlPr>
                          <a:rPr lang="en-US" altLang="zh-CN" sz="2400" i="1" dirty="0" smtClean="0">
                            <a:latin typeface="Cambria Math" panose="02040503050406030204" pitchFamily="18" charset="0"/>
                          </a:rPr>
                        </m:ctrlPr>
                      </m:sSubPr>
                      <m:e>
                        <m:r>
                          <a:rPr lang="en-US" altLang="zh-CN" sz="2400" b="0" i="1" dirty="0" smtClean="0">
                            <a:latin typeface="Cambria Math"/>
                          </a:rPr>
                          <m:t>𝑡</m:t>
                        </m:r>
                      </m:e>
                      <m:sub>
                        <m:r>
                          <a:rPr lang="en-US" altLang="zh-CN" sz="2400" b="0" i="1" dirty="0" smtClean="0">
                            <a:latin typeface="Cambria Math"/>
                          </a:rPr>
                          <m:t>0</m:t>
                        </m:r>
                      </m:sub>
                    </m:sSub>
                  </m:oMath>
                </a14:m>
                <a:r>
                  <a:rPr lang="zh-CN" altLang="en-US" sz="2400" dirty="0"/>
                  <a:t>和结束时间</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𝑡</m:t>
                        </m:r>
                      </m:e>
                      <m:sub>
                        <m:r>
                          <a:rPr lang="en-US" altLang="zh-CN" sz="2400" b="0" i="1" dirty="0" smtClean="0">
                            <a:latin typeface="Cambria Math"/>
                          </a:rPr>
                          <m:t>𝑓</m:t>
                        </m:r>
                      </m:sub>
                    </m:sSub>
                    <m:r>
                      <a:rPr lang="en-US" altLang="zh-CN" sz="2400" i="1" dirty="0">
                        <a:latin typeface="Cambria Math"/>
                      </a:rPr>
                      <m:t> </m:t>
                    </m:r>
                  </m:oMath>
                </a14:m>
                <a:r>
                  <a:rPr lang="zh-CN" altLang="en-US" sz="2400" dirty="0"/>
                  <a:t>；</a:t>
                </a:r>
              </a:p>
              <a:p>
                <a:pPr marL="0" indent="0">
                  <a:buNone/>
                </a:pPr>
                <a:r>
                  <a:rPr lang="en-US" altLang="zh-CN" sz="2400" dirty="0"/>
                  <a:t>(2) </a:t>
                </a:r>
                <a:r>
                  <a:rPr lang="zh-CN" altLang="en-US" sz="2400" dirty="0"/>
                  <a:t>置各进程中每一实体的初始复活点及相应的时间值</a:t>
                </a:r>
                <a14:m>
                  <m:oMath xmlns:m="http://schemas.openxmlformats.org/officeDocument/2006/math">
                    <m:r>
                      <a:rPr lang="en-US" altLang="zh-CN" sz="2400" b="0" i="1" smtClean="0">
                        <a:latin typeface="Cambria Math"/>
                      </a:rPr>
                      <m:t>𝑇</m:t>
                    </m:r>
                    <m:r>
                      <a:rPr lang="en-US" altLang="zh-CN" sz="2400" b="0" i="1" smtClean="0">
                        <a:latin typeface="Cambria Math"/>
                      </a:rPr>
                      <m:t>[</m:t>
                    </m:r>
                    <m:r>
                      <a:rPr lang="en-US" altLang="zh-CN" sz="2400" b="0" i="1" smtClean="0">
                        <a:latin typeface="Cambria Math"/>
                      </a:rPr>
                      <m:t>𝑖</m:t>
                    </m:r>
                    <m:r>
                      <a:rPr lang="en-US" altLang="zh-CN" sz="2400" b="0" i="1" smtClean="0">
                        <a:latin typeface="Cambria Math"/>
                      </a:rPr>
                      <m:t>,</m:t>
                    </m:r>
                    <m:r>
                      <a:rPr lang="en-US" altLang="zh-CN" sz="2400" b="0" i="1" smtClean="0">
                        <a:latin typeface="Cambria Math"/>
                      </a:rPr>
                      <m:t>𝑗</m:t>
                    </m:r>
                    <m:r>
                      <a:rPr lang="en-US" altLang="zh-CN" sz="2400" b="0" i="1" smtClean="0">
                        <a:latin typeface="Cambria Math"/>
                      </a:rPr>
                      <m:t>](</m:t>
                    </m:r>
                    <m:r>
                      <a:rPr lang="en-US" altLang="zh-CN" sz="2400" b="0" i="1" smtClean="0">
                        <a:latin typeface="Cambria Math"/>
                      </a:rPr>
                      <m:t>𝑖</m:t>
                    </m:r>
                    <m:r>
                      <a:rPr lang="en-US" altLang="zh-CN" sz="2400" b="0" i="1" smtClean="0">
                        <a:latin typeface="Cambria Math"/>
                      </a:rPr>
                      <m:t>=1,2,⋯,</m:t>
                    </m:r>
                    <m:r>
                      <a:rPr lang="en-US" altLang="zh-CN" sz="2400" b="0" i="1" smtClean="0">
                        <a:latin typeface="Cambria Math"/>
                        <a:ea typeface="Cambria Math"/>
                      </a:rPr>
                      <m:t>𝑚</m:t>
                    </m:r>
                    <m:r>
                      <a:rPr lang="en-US" altLang="zh-CN" sz="2400" b="0" i="1" smtClean="0">
                        <a:latin typeface="Cambria Math"/>
                      </a:rPr>
                      <m:t>)</m:t>
                    </m:r>
                  </m:oMath>
                </a14:m>
                <a:r>
                  <a:rPr lang="zh-CN" altLang="en-US" sz="2400" dirty="0"/>
                  <a:t> ，</a:t>
                </a:r>
                <a14:m>
                  <m:oMath xmlns:m="http://schemas.openxmlformats.org/officeDocument/2006/math">
                    <m:r>
                      <a:rPr lang="en-US" altLang="zh-CN" sz="2400" b="0" i="1" dirty="0" smtClean="0">
                        <a:latin typeface="Cambria Math"/>
                      </a:rPr>
                      <m:t>𝑗</m:t>
                    </m:r>
                    <m:r>
                      <a:rPr lang="en-US" altLang="zh-CN" sz="2400" b="0" i="1" dirty="0" smtClean="0">
                        <a:latin typeface="Cambria Math"/>
                      </a:rPr>
                      <m:t>=1,2,⋯,</m:t>
                    </m:r>
                    <m:r>
                      <a:rPr lang="en-US" altLang="zh-CN" sz="2400" b="0" i="1" dirty="0" smtClean="0">
                        <a:latin typeface="Cambria Math"/>
                        <a:ea typeface="Cambria Math"/>
                      </a:rPr>
                      <m:t>𝑛</m:t>
                    </m:r>
                    <m:r>
                      <a:rPr lang="en-US" altLang="zh-CN" sz="2400" b="0" i="1" dirty="0" smtClean="0">
                        <a:latin typeface="Cambria Math"/>
                        <a:ea typeface="Cambria Math"/>
                      </a:rPr>
                      <m:t>[</m:t>
                    </m:r>
                    <m:r>
                      <a:rPr lang="en-US" altLang="zh-CN" sz="2400" b="0" i="1" dirty="0" smtClean="0">
                        <a:latin typeface="Cambria Math"/>
                        <a:ea typeface="Cambria Math"/>
                      </a:rPr>
                      <m:t>𝑖</m:t>
                    </m:r>
                    <m:r>
                      <a:rPr lang="en-US" altLang="zh-CN" sz="2400" b="0" i="1" dirty="0" smtClean="0">
                        <a:latin typeface="Cambria Math"/>
                        <a:ea typeface="Cambria Math"/>
                      </a:rPr>
                      <m:t>]</m:t>
                    </m:r>
                  </m:oMath>
                </a14:m>
                <a:r>
                  <a:rPr lang="zh-CN" altLang="en-US" sz="2400" dirty="0"/>
                  <a:t> ，</a:t>
                </a:r>
                <a:r>
                  <a:rPr lang="en-US" altLang="zh-CN" sz="2400" dirty="0"/>
                  <a:t>m</a:t>
                </a:r>
                <a:r>
                  <a:rPr lang="zh-CN" altLang="en-US" sz="2400" dirty="0"/>
                  <a:t>为进程数，</a:t>
                </a:r>
                <a:r>
                  <a:rPr lang="en-US" altLang="zh-CN" sz="2400" dirty="0">
                    <a:ea typeface="Cambria Math"/>
                  </a:rPr>
                  <a:t> </a:t>
                </a:r>
                <a14:m>
                  <m:oMath xmlns:m="http://schemas.openxmlformats.org/officeDocument/2006/math">
                    <m:r>
                      <a:rPr lang="en-US" altLang="zh-CN" sz="2400" i="1" dirty="0">
                        <a:latin typeface="Cambria Math"/>
                        <a:ea typeface="Cambria Math"/>
                      </a:rPr>
                      <m:t>𝑛</m:t>
                    </m:r>
                    <m:r>
                      <a:rPr lang="en-US" altLang="zh-CN" sz="2400" i="1" dirty="0">
                        <a:latin typeface="Cambria Math"/>
                        <a:ea typeface="Cambria Math"/>
                      </a:rPr>
                      <m:t>[</m:t>
                    </m:r>
                    <m:r>
                      <a:rPr lang="en-US" altLang="zh-CN" sz="2400" i="1" dirty="0">
                        <a:latin typeface="Cambria Math"/>
                        <a:ea typeface="Cambria Math"/>
                      </a:rPr>
                      <m:t>𝑖</m:t>
                    </m:r>
                    <m:r>
                      <a:rPr lang="en-US" altLang="zh-CN" sz="2400" i="1" dirty="0">
                        <a:latin typeface="Cambria Math"/>
                        <a:ea typeface="Cambria Math"/>
                      </a:rPr>
                      <m:t>]</m:t>
                    </m:r>
                  </m:oMath>
                </a14:m>
                <a:r>
                  <a:rPr lang="zh-CN" altLang="en-US" sz="2400" dirty="0"/>
                  <a:t>是第</a:t>
                </a:r>
                <a14:m>
                  <m:oMath xmlns:m="http://schemas.openxmlformats.org/officeDocument/2006/math">
                    <m:r>
                      <a:rPr lang="en-US" altLang="zh-CN" sz="2400" i="1" dirty="0" smtClean="0">
                        <a:latin typeface="Cambria Math"/>
                        <a:ea typeface="Cambria Math"/>
                      </a:rPr>
                      <m:t>𝑖</m:t>
                    </m:r>
                  </m:oMath>
                </a14:m>
                <a:r>
                  <a:rPr lang="zh-CN" altLang="en-US" sz="2400" dirty="0"/>
                  <a:t>个进程中的实体个数；</a:t>
                </a:r>
              </a:p>
              <a:p>
                <a:pPr marL="0" indent="0">
                  <a:buNone/>
                </a:pPr>
                <a:r>
                  <a:rPr lang="en-US" altLang="zh-CN" sz="2400" dirty="0"/>
                  <a:t>2</a:t>
                </a:r>
                <a:r>
                  <a:rPr lang="zh-CN" altLang="en-US" sz="2400" dirty="0"/>
                  <a:t>．推进仿真时钟</a:t>
                </a:r>
                <a14:m>
                  <m:oMath xmlns:m="http://schemas.openxmlformats.org/officeDocument/2006/math">
                    <m:r>
                      <m:rPr>
                        <m:sty m:val="p"/>
                      </m:rPr>
                      <a:rPr lang="en-US" altLang="zh-CN" sz="2400" b="0" i="0" smtClean="0">
                        <a:latin typeface="Cambria Math"/>
                      </a:rPr>
                      <m:t>TIME</m:t>
                    </m:r>
                    <m:r>
                      <a:rPr lang="en-US" altLang="zh-CN" sz="2400" b="0" i="0" smtClean="0">
                        <a:latin typeface="Cambria Math"/>
                      </a:rPr>
                      <m:t>=</m:t>
                    </m:r>
                    <m:r>
                      <m:rPr>
                        <m:sty m:val="p"/>
                      </m:rPr>
                      <a:rPr lang="en-US" altLang="zh-CN" sz="2400" b="0" i="0" smtClean="0">
                        <a:latin typeface="Cambria Math"/>
                      </a:rPr>
                      <m:t>min</m:t>
                    </m:r>
                    <m:r>
                      <a:rPr lang="en-US" altLang="zh-CN" sz="2400" b="0" i="1" smtClean="0">
                        <a:latin typeface="Cambria Math"/>
                      </a:rPr>
                      <m:t>⁡{</m:t>
                    </m:r>
                    <m:r>
                      <a:rPr lang="en-US" altLang="zh-CN" sz="2400" i="1">
                        <a:latin typeface="Cambria Math"/>
                      </a:rPr>
                      <m:t>𝑇</m:t>
                    </m:r>
                    <m:r>
                      <a:rPr lang="en-US" altLang="zh-CN" sz="2400" i="1">
                        <a:latin typeface="Cambria Math"/>
                      </a:rPr>
                      <m:t>[</m:t>
                    </m:r>
                    <m:r>
                      <a:rPr lang="en-US" altLang="zh-CN" sz="2400" i="1">
                        <a:latin typeface="Cambria Math"/>
                      </a:rPr>
                      <m:t>𝑖</m:t>
                    </m:r>
                    <m:r>
                      <a:rPr lang="en-US" altLang="zh-CN" sz="2400" i="1">
                        <a:latin typeface="Cambria Math"/>
                      </a:rPr>
                      <m:t>,</m:t>
                    </m:r>
                    <m:r>
                      <a:rPr lang="en-US" altLang="zh-CN" sz="2400" i="1">
                        <a:latin typeface="Cambria Math"/>
                      </a:rPr>
                      <m:t>𝑗</m:t>
                    </m:r>
                    <m:r>
                      <a:rPr lang="en-US" altLang="zh-CN" sz="2400" i="1">
                        <a:latin typeface="Cambria Math"/>
                      </a:rPr>
                      <m:t>]</m:t>
                    </m:r>
                    <m:d>
                      <m:dPr>
                        <m:begChr m:val="|"/>
                        <m:endChr m:val=""/>
                        <m:ctrlPr>
                          <a:rPr lang="en-US" altLang="zh-CN" sz="2400" i="1" smtClean="0">
                            <a:latin typeface="Cambria Math" panose="02040503050406030204" pitchFamily="18" charset="0"/>
                          </a:rPr>
                        </m:ctrlPr>
                      </m:dPr>
                      <m:e>
                        <m:r>
                          <a:rPr lang="en-US" altLang="zh-CN" sz="2400" b="0" i="1" smtClean="0">
                            <a:latin typeface="Cambria Math"/>
                          </a:rPr>
                          <m:t>𝑗</m:t>
                        </m:r>
                        <m:r>
                          <a:rPr lang="zh-CN" altLang="en-US" sz="2400" i="1">
                            <a:latin typeface="Cambria Math"/>
                          </a:rPr>
                          <m:t>处于</m:t>
                        </m:r>
                        <m:r>
                          <a:rPr lang="zh-CN" altLang="en-US" sz="2400" i="1" smtClean="0">
                            <a:latin typeface="Cambria Math"/>
                          </a:rPr>
                          <m:t>无条件</m:t>
                        </m:r>
                        <m:r>
                          <a:rPr lang="zh-CN" altLang="en-US" sz="2400" i="1">
                            <a:latin typeface="Cambria Math"/>
                          </a:rPr>
                          <m:t>延迟</m:t>
                        </m:r>
                        <m:r>
                          <a:rPr lang="en-US" altLang="zh-CN" sz="2400" b="0" i="1" smtClean="0">
                            <a:latin typeface="Cambria Math"/>
                          </a:rPr>
                          <m:t>}</m:t>
                        </m:r>
                      </m:e>
                    </m:d>
                  </m:oMath>
                </a14:m>
                <a:r>
                  <a:rPr lang="zh-CN" altLang="en-US" sz="2400" dirty="0"/>
                  <a:t> ；</a:t>
                </a:r>
              </a:p>
              <a:p>
                <a:pPr marL="0" indent="0">
                  <a:buNone/>
                </a:pPr>
                <a:r>
                  <a:rPr lang="en-US" altLang="zh-CN" sz="2400" dirty="0"/>
                  <a:t>3</a:t>
                </a:r>
                <a:r>
                  <a:rPr lang="zh-CN" altLang="en-US" sz="2400" dirty="0"/>
                  <a:t>．如果</a:t>
                </a:r>
                <a14:m>
                  <m:oMath xmlns:m="http://schemas.openxmlformats.org/officeDocument/2006/math">
                    <m:r>
                      <m:rPr>
                        <m:sty m:val="p"/>
                      </m:rPr>
                      <a:rPr lang="en-US" altLang="zh-CN" sz="2400">
                        <a:latin typeface="Cambria Math"/>
                      </a:rPr>
                      <m:t>TIME</m:t>
                    </m:r>
                    <m:r>
                      <a:rPr lang="en-US" altLang="zh-CN" sz="2400" b="0" i="1" smtClean="0">
                        <a:latin typeface="Cambria Math"/>
                      </a:rPr>
                      <m:t>&gt;</m:t>
                    </m:r>
                    <m:sSub>
                      <m:sSubPr>
                        <m:ctrlPr>
                          <a:rPr lang="en-US" altLang="zh-CN" sz="2400" b="0" i="1" smtClean="0">
                            <a:latin typeface="Cambria Math" panose="02040503050406030204" pitchFamily="18" charset="0"/>
                          </a:rPr>
                        </m:ctrlPr>
                      </m:sSubPr>
                      <m:e>
                        <m:r>
                          <a:rPr lang="en-US" altLang="zh-CN" sz="2400" b="0" i="1" smtClean="0">
                            <a:latin typeface="Cambria Math"/>
                          </a:rPr>
                          <m:t>𝑡</m:t>
                        </m:r>
                      </m:e>
                      <m:sub>
                        <m:r>
                          <a:rPr lang="en-US" altLang="zh-CN" sz="2400" b="0" i="1" smtClean="0">
                            <a:latin typeface="Cambria Math"/>
                          </a:rPr>
                          <m:t>𝑓</m:t>
                        </m:r>
                      </m:sub>
                    </m:sSub>
                  </m:oMath>
                </a14:m>
                <a:r>
                  <a:rPr lang="zh-CN" altLang="en-US" sz="2400" dirty="0"/>
                  <a:t> ，则转至</a:t>
                </a:r>
                <a:r>
                  <a:rPr lang="en-US" altLang="zh-CN" sz="2400" dirty="0"/>
                  <a:t>4</a:t>
                </a:r>
                <a:r>
                  <a:rPr lang="zh-CN" altLang="en-US" sz="2400" dirty="0"/>
                  <a:t>，否则执行：</a:t>
                </a:r>
              </a:p>
              <a:p>
                <a:pPr marL="0" indent="0">
                  <a:buNone/>
                </a:pPr>
                <a:r>
                  <a:rPr lang="en-US" altLang="zh-CN" sz="2400" dirty="0"/>
                  <a:t>for </a:t>
                </a:r>
                <a:r>
                  <a:rPr lang="en-US" altLang="zh-CN" sz="2400" dirty="0" err="1"/>
                  <a:t>i</a:t>
                </a:r>
                <a:r>
                  <a:rPr lang="en-US" altLang="zh-CN" sz="2400" dirty="0"/>
                  <a:t>=1 to m   </a:t>
                </a:r>
                <a:r>
                  <a:rPr lang="zh-CN" altLang="en-US" sz="2400" dirty="0"/>
                  <a:t>（优先序从高到低）</a:t>
                </a:r>
              </a:p>
              <a:p>
                <a:pPr marL="0" indent="0">
                  <a:buNone/>
                </a:pPr>
                <a:r>
                  <a:rPr lang="en-US" altLang="zh-CN" sz="2400" dirty="0"/>
                  <a:t>for j=1 to </a:t>
                </a:r>
                <a14:m>
                  <m:oMath xmlns:m="http://schemas.openxmlformats.org/officeDocument/2006/math">
                    <m:r>
                      <a:rPr lang="en-US" altLang="zh-CN" sz="2400" i="1" dirty="0">
                        <a:latin typeface="Cambria Math"/>
                        <a:ea typeface="Cambria Math"/>
                      </a:rPr>
                      <m:t>𝑛</m:t>
                    </m:r>
                    <m:r>
                      <a:rPr lang="en-US" altLang="zh-CN" sz="2400" i="1" dirty="0">
                        <a:latin typeface="Cambria Math"/>
                        <a:ea typeface="Cambria Math"/>
                      </a:rPr>
                      <m:t>[</m:t>
                    </m:r>
                    <m:r>
                      <a:rPr lang="en-US" altLang="zh-CN" sz="2400" i="1" dirty="0">
                        <a:latin typeface="Cambria Math"/>
                        <a:ea typeface="Cambria Math"/>
                      </a:rPr>
                      <m:t>𝑖</m:t>
                    </m:r>
                    <m:r>
                      <a:rPr lang="en-US" altLang="zh-CN" sz="2400" i="1" dirty="0">
                        <a:latin typeface="Cambria Math"/>
                        <a:ea typeface="Cambria Math"/>
                      </a:rPr>
                      <m:t>]</m:t>
                    </m:r>
                  </m:oMath>
                </a14:m>
                <a:r>
                  <a:rPr lang="en-US" altLang="zh-CN" sz="2400" dirty="0"/>
                  <a:t>  </a:t>
                </a:r>
              </a:p>
              <a:p>
                <a:pPr marL="0" indent="0">
                  <a:buNone/>
                </a:pPr>
                <a:r>
                  <a:rPr lang="en-US" altLang="zh-CN" sz="2400" dirty="0"/>
                  <a:t>if (</a:t>
                </a:r>
                <a14:m>
                  <m:oMath xmlns:m="http://schemas.openxmlformats.org/officeDocument/2006/math">
                    <m:r>
                      <a:rPr lang="en-US" altLang="zh-CN" sz="2400" i="1">
                        <a:latin typeface="Cambria Math"/>
                      </a:rPr>
                      <m:t>𝑇</m:t>
                    </m:r>
                    <m:d>
                      <m:dPr>
                        <m:begChr m:val="["/>
                        <m:endChr m:val="]"/>
                        <m:ctrlPr>
                          <a:rPr lang="en-US" altLang="zh-CN" sz="2400" i="1">
                            <a:latin typeface="Cambria Math" panose="02040503050406030204" pitchFamily="18" charset="0"/>
                          </a:rPr>
                        </m:ctrlPr>
                      </m:dPr>
                      <m:e>
                        <m:r>
                          <a:rPr lang="en-US" altLang="zh-CN" sz="2400" i="1">
                            <a:latin typeface="Cambria Math"/>
                          </a:rPr>
                          <m:t>𝑖</m:t>
                        </m:r>
                        <m:r>
                          <a:rPr lang="en-US" altLang="zh-CN" sz="2400" i="1">
                            <a:latin typeface="Cambria Math"/>
                          </a:rPr>
                          <m:t>,</m:t>
                        </m:r>
                        <m:r>
                          <a:rPr lang="en-US" altLang="zh-CN" sz="2400" i="1">
                            <a:latin typeface="Cambria Math"/>
                          </a:rPr>
                          <m:t>𝑗</m:t>
                        </m:r>
                      </m:e>
                    </m:d>
                    <m:r>
                      <a:rPr lang="en-US" altLang="zh-CN" sz="2400" b="0" i="1" smtClean="0">
                        <a:latin typeface="Cambria Math"/>
                      </a:rPr>
                      <m:t>=</m:t>
                    </m:r>
                    <m:r>
                      <m:rPr>
                        <m:sty m:val="p"/>
                      </m:rPr>
                      <a:rPr lang="en-US" altLang="zh-CN" sz="2400">
                        <a:latin typeface="Cambria Math"/>
                      </a:rPr>
                      <m:t>TIME</m:t>
                    </m:r>
                  </m:oMath>
                </a14:m>
                <a:r>
                  <a:rPr lang="en-US" altLang="zh-CN" sz="2400" dirty="0"/>
                  <a:t>) then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71600" y="1772816"/>
                <a:ext cx="7943800" cy="4323184"/>
              </a:xfrm>
              <a:blipFill rotWithShape="1">
                <a:blip r:embed="rId2"/>
                <a:stretch>
                  <a:fillRect l="-1150" t="-1410" b="-338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54</a:t>
            </a:fld>
            <a:endParaRPr lang="en-US" altLang="zh-CN"/>
          </a:p>
        </p:txBody>
      </p:sp>
    </p:spTree>
    <p:extLst>
      <p:ext uri="{BB962C8B-B14F-4D97-AF65-F5344CB8AC3E}">
        <p14:creationId xmlns:p14="http://schemas.microsoft.com/office/powerpoint/2010/main" val="4118980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5576" y="404664"/>
                <a:ext cx="7772400" cy="5544616"/>
              </a:xfrm>
            </p:spPr>
            <p:txBody>
              <a:bodyPr/>
              <a:lstStyle/>
              <a:p>
                <a:pPr marL="0" indent="0">
                  <a:buNone/>
                </a:pPr>
                <a:r>
                  <a:rPr lang="zh-CN" altLang="en-US" sz="2000" dirty="0"/>
                  <a:t>从当前复活点开始推进实体</a:t>
                </a:r>
                <a:r>
                  <a:rPr lang="en-US" altLang="zh-CN" sz="2000" dirty="0"/>
                  <a:t>j</a:t>
                </a:r>
                <a:r>
                  <a:rPr lang="zh-CN" altLang="en-US" sz="2000" dirty="0"/>
                  <a:t>的进程</a:t>
                </a:r>
                <a:r>
                  <a:rPr lang="en-US" altLang="zh-CN" sz="2000" dirty="0" err="1"/>
                  <a:t>i</a:t>
                </a:r>
                <a:r>
                  <a:rPr lang="zh-CN" altLang="en-US" sz="2000" dirty="0"/>
                  <a:t>，直至下一次延迟发生为止；</a:t>
                </a:r>
                <a:r>
                  <a:rPr lang="zh-CN" altLang="zh-CN" sz="2000" dirty="0"/>
                  <a:t>如果下一延迟是无条件延迟，则设置实体</a:t>
                </a:r>
                <a:r>
                  <a:rPr lang="en-US" altLang="zh-CN" sz="2000" i="1" dirty="0"/>
                  <a:t>j</a:t>
                </a:r>
                <a:r>
                  <a:rPr lang="zh-CN" altLang="zh-CN" sz="2000" dirty="0"/>
                  <a:t>在进程</a:t>
                </a:r>
                <a:r>
                  <a:rPr lang="en-US" altLang="zh-CN" sz="2000" i="1" dirty="0" err="1"/>
                  <a:t>i</a:t>
                </a:r>
                <a:r>
                  <a:rPr lang="zh-CN" altLang="zh-CN" sz="2000" dirty="0"/>
                  <a:t>中复活时间</a:t>
                </a:r>
                <a14:m>
                  <m:oMath xmlns:m="http://schemas.openxmlformats.org/officeDocument/2006/math">
                    <m:r>
                      <a:rPr lang="en-US" altLang="zh-CN" sz="2000" i="1">
                        <a:latin typeface="Cambria Math"/>
                      </a:rPr>
                      <m:t>𝑇</m:t>
                    </m:r>
                    <m:d>
                      <m:dPr>
                        <m:begChr m:val="["/>
                        <m:endChr m:val="]"/>
                        <m:ctrlPr>
                          <a:rPr lang="en-US" altLang="zh-CN" sz="2000" i="1">
                            <a:latin typeface="Cambria Math" panose="02040503050406030204" pitchFamily="18"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oMath>
                </a14:m>
                <a:r>
                  <a:rPr lang="en-US" altLang="zh-CN" sz="2000" dirty="0"/>
                  <a:t> </a:t>
                </a:r>
                <a:r>
                  <a:rPr lang="zh-CN" altLang="zh-CN" sz="2000" dirty="0"/>
                  <a:t>；</a:t>
                </a:r>
              </a:p>
              <a:p>
                <a:pPr marL="0" indent="0">
                  <a:buNone/>
                </a:pPr>
                <a:r>
                  <a:rPr lang="en-US" altLang="zh-CN" sz="2000" dirty="0" err="1"/>
                  <a:t>endif</a:t>
                </a:r>
                <a:endParaRPr lang="zh-CN" altLang="zh-CN" sz="2000" dirty="0"/>
              </a:p>
              <a:p>
                <a:pPr marL="0" indent="0">
                  <a:buNone/>
                </a:pPr>
                <a:r>
                  <a:rPr lang="en-US" altLang="zh-CN" sz="2000" dirty="0"/>
                  <a:t>if (</a:t>
                </a:r>
                <a14:m>
                  <m:oMath xmlns:m="http://schemas.openxmlformats.org/officeDocument/2006/math">
                    <m:r>
                      <a:rPr lang="en-US" altLang="zh-CN" sz="2000" i="1">
                        <a:latin typeface="Cambria Math"/>
                      </a:rPr>
                      <m:t>𝑇</m:t>
                    </m:r>
                    <m:d>
                      <m:dPr>
                        <m:begChr m:val="["/>
                        <m:endChr m:val="]"/>
                        <m:ctrlPr>
                          <a:rPr lang="en-US" altLang="zh-CN" sz="2000" i="1">
                            <a:latin typeface="Cambria Math" panose="02040503050406030204" pitchFamily="18"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r>
                      <a:rPr lang="en-US" altLang="zh-CN" sz="2000" b="0" i="1" smtClean="0">
                        <a:latin typeface="Cambria Math"/>
                      </a:rPr>
                      <m:t>&lt;</m:t>
                    </m:r>
                    <m:r>
                      <m:rPr>
                        <m:sty m:val="p"/>
                      </m:rPr>
                      <a:rPr lang="en-US" altLang="zh-CN" sz="2000">
                        <a:latin typeface="Cambria Math"/>
                      </a:rPr>
                      <m:t>TIME</m:t>
                    </m:r>
                  </m:oMath>
                </a14:m>
                <a:r>
                  <a:rPr lang="en-US" altLang="zh-CN" sz="2000" dirty="0"/>
                  <a:t> ) then</a:t>
                </a:r>
                <a:endParaRPr lang="zh-CN" altLang="zh-CN" sz="2000" dirty="0"/>
              </a:p>
              <a:p>
                <a:pPr marL="0" indent="0">
                  <a:buNone/>
                </a:pPr>
                <a:r>
                  <a:rPr lang="zh-CN" altLang="zh-CN" sz="2000" dirty="0"/>
                  <a:t>如果实体</a:t>
                </a:r>
                <a:r>
                  <a:rPr lang="en-US" altLang="zh-CN" sz="2000" i="1" dirty="0"/>
                  <a:t>j</a:t>
                </a:r>
                <a:r>
                  <a:rPr lang="zh-CN" altLang="zh-CN" sz="2000" dirty="0"/>
                  <a:t>在进程</a:t>
                </a:r>
                <a:r>
                  <a:rPr lang="en-US" altLang="zh-CN" sz="2000" i="1" dirty="0" err="1"/>
                  <a:t>i</a:t>
                </a:r>
                <a:r>
                  <a:rPr lang="zh-CN" altLang="zh-CN" sz="2000" dirty="0"/>
                  <a:t>中的延迟结束条件满足，则</a:t>
                </a:r>
              </a:p>
              <a:p>
                <a:pPr marL="0" indent="0">
                  <a:buNone/>
                </a:pPr>
                <a:r>
                  <a:rPr lang="en-US" altLang="zh-CN" sz="2000" dirty="0"/>
                  <a:t>{</a:t>
                </a:r>
                <a:r>
                  <a:rPr lang="zh-CN" altLang="zh-CN" sz="2000" dirty="0"/>
                  <a:t>从当前复活点开始推进实体</a:t>
                </a:r>
                <a:r>
                  <a:rPr lang="en-US" altLang="zh-CN" sz="2000" i="1" dirty="0"/>
                  <a:t>j</a:t>
                </a:r>
                <a:r>
                  <a:rPr lang="zh-CN" altLang="zh-CN" sz="2000" dirty="0"/>
                  <a:t>的进程</a:t>
                </a:r>
                <a:r>
                  <a:rPr lang="en-US" altLang="zh-CN" sz="2000" i="1" dirty="0" err="1"/>
                  <a:t>i</a:t>
                </a:r>
                <a:r>
                  <a:rPr lang="zh-CN" altLang="zh-CN" sz="2000" dirty="0"/>
                  <a:t>，直至下一延迟发生为止；</a:t>
                </a:r>
              </a:p>
              <a:p>
                <a:pPr marL="0" indent="0">
                  <a:buNone/>
                </a:pPr>
                <a:r>
                  <a:rPr lang="zh-CN" altLang="zh-CN" sz="2000" dirty="0"/>
                  <a:t>如果下一延迟是无条件延迟，则</a:t>
                </a:r>
              </a:p>
              <a:p>
                <a:pPr marL="0" indent="0">
                  <a:buNone/>
                </a:pPr>
                <a:r>
                  <a:rPr lang="en-US" altLang="zh-CN" sz="2000" dirty="0"/>
                  <a:t>{</a:t>
                </a:r>
                <a:r>
                  <a:rPr lang="zh-CN" altLang="zh-CN" sz="2000" dirty="0"/>
                  <a:t>设置</a:t>
                </a:r>
                <a:r>
                  <a:rPr lang="en-US" altLang="zh-CN" sz="2000" i="1" dirty="0"/>
                  <a:t>j</a:t>
                </a:r>
                <a:r>
                  <a:rPr lang="zh-CN" altLang="zh-CN" sz="2000" dirty="0"/>
                  <a:t>在</a:t>
                </a:r>
                <a:r>
                  <a:rPr lang="en-US" altLang="zh-CN" sz="2000" i="1" dirty="0" err="1"/>
                  <a:t>i</a:t>
                </a:r>
                <a:r>
                  <a:rPr lang="zh-CN" altLang="zh-CN" sz="2000" dirty="0"/>
                  <a:t>中的复活时间</a:t>
                </a:r>
                <a14:m>
                  <m:oMath xmlns:m="http://schemas.openxmlformats.org/officeDocument/2006/math">
                    <m:r>
                      <a:rPr lang="en-US" altLang="zh-CN" sz="2000" i="1">
                        <a:latin typeface="Cambria Math"/>
                      </a:rPr>
                      <m:t>𝑇</m:t>
                    </m:r>
                    <m:d>
                      <m:dPr>
                        <m:begChr m:val="["/>
                        <m:endChr m:val="]"/>
                        <m:ctrlPr>
                          <a:rPr lang="en-US" altLang="zh-CN" sz="2000" i="1">
                            <a:latin typeface="Cambria Math" panose="02040503050406030204" pitchFamily="18" charset="0"/>
                          </a:rPr>
                        </m:ctrlPr>
                      </m:dPr>
                      <m:e>
                        <m:r>
                          <a:rPr lang="en-US" altLang="zh-CN" sz="2000" i="1">
                            <a:latin typeface="Cambria Math"/>
                          </a:rPr>
                          <m:t>𝑖</m:t>
                        </m:r>
                        <m:r>
                          <a:rPr lang="en-US" altLang="zh-CN" sz="2000" i="1">
                            <a:latin typeface="Cambria Math"/>
                          </a:rPr>
                          <m:t>,</m:t>
                        </m:r>
                        <m:r>
                          <a:rPr lang="en-US" altLang="zh-CN" sz="2000" i="1">
                            <a:latin typeface="Cambria Math"/>
                          </a:rPr>
                          <m:t>𝑗</m:t>
                        </m:r>
                      </m:e>
                    </m:d>
                  </m:oMath>
                </a14:m>
                <a:r>
                  <a:rPr lang="en-US" altLang="zh-CN" sz="2000" dirty="0"/>
                  <a:t> }</a:t>
                </a:r>
                <a:r>
                  <a:rPr lang="zh-CN" altLang="zh-CN" sz="2000" dirty="0"/>
                  <a:t>；</a:t>
                </a:r>
              </a:p>
              <a:p>
                <a:pPr marL="0" indent="0">
                  <a:buNone/>
                </a:pPr>
                <a:r>
                  <a:rPr lang="zh-CN" altLang="zh-CN" sz="2000" dirty="0"/>
                  <a:t>退出当前循环，重新开始扫描</a:t>
                </a:r>
                <a:r>
                  <a:rPr lang="en-US" altLang="zh-CN" sz="2000" dirty="0"/>
                  <a:t>}</a:t>
                </a:r>
                <a:r>
                  <a:rPr lang="zh-CN" altLang="zh-CN" sz="2000" dirty="0"/>
                  <a:t>；</a:t>
                </a:r>
              </a:p>
              <a:p>
                <a:pPr marL="0" indent="0">
                  <a:buNone/>
                </a:pPr>
                <a:r>
                  <a:rPr lang="en-US" altLang="zh-CN" sz="2000" dirty="0" err="1"/>
                  <a:t>endif</a:t>
                </a:r>
                <a:endParaRPr lang="zh-CN" altLang="zh-CN" sz="2000" dirty="0"/>
              </a:p>
              <a:p>
                <a:pPr marL="0" indent="0">
                  <a:buNone/>
                </a:pPr>
                <a:r>
                  <a:rPr lang="en-US" altLang="zh-CN" sz="2000" dirty="0" err="1"/>
                  <a:t>endfor</a:t>
                </a:r>
                <a:endParaRPr lang="zh-CN" altLang="zh-CN" sz="2000" dirty="0"/>
              </a:p>
              <a:p>
                <a:pPr marL="0" indent="0">
                  <a:buNone/>
                </a:pPr>
                <a:r>
                  <a:rPr lang="en-US" altLang="zh-CN" sz="2000" dirty="0" err="1"/>
                  <a:t>endfor</a:t>
                </a:r>
                <a:endParaRPr lang="zh-CN" altLang="zh-CN" sz="2000" dirty="0"/>
              </a:p>
              <a:p>
                <a:pPr marL="0" indent="0">
                  <a:buNone/>
                </a:pPr>
                <a:r>
                  <a:rPr lang="zh-CN" altLang="zh-CN" sz="2000" dirty="0"/>
                  <a:t>返回到</a:t>
                </a:r>
                <a:r>
                  <a:rPr lang="en-US" altLang="zh-CN" sz="2000" dirty="0"/>
                  <a:t>2</a:t>
                </a:r>
                <a:r>
                  <a:rPr lang="zh-CN" altLang="zh-CN" sz="2000" dirty="0"/>
                  <a:t>；</a:t>
                </a:r>
              </a:p>
              <a:p>
                <a:pPr marL="0" indent="0">
                  <a:buNone/>
                </a:pPr>
                <a:r>
                  <a:rPr lang="en-US" altLang="zh-CN" sz="2000" dirty="0"/>
                  <a:t>4</a:t>
                </a:r>
                <a:r>
                  <a:rPr lang="zh-CN" altLang="zh-CN" sz="2000" dirty="0"/>
                  <a:t>．仿真结束。</a:t>
                </a:r>
              </a:p>
              <a:p>
                <a:pPr marL="0" indent="0">
                  <a:buNone/>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5576" y="404664"/>
                <a:ext cx="7772400" cy="5544616"/>
              </a:xfrm>
              <a:blipFill rotWithShape="1">
                <a:blip r:embed="rId2"/>
                <a:stretch>
                  <a:fillRect l="-863" t="-65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9679350-65DC-47F8-A736-D1EF5CEA1CBA}" type="slidenum">
              <a:rPr lang="en-US" altLang="zh-CN" smtClean="0"/>
              <a:pPr/>
              <a:t>55</a:t>
            </a:fld>
            <a:endParaRPr lang="en-US" altLang="zh-CN"/>
          </a:p>
        </p:txBody>
      </p:sp>
    </p:spTree>
    <p:extLst>
      <p:ext uri="{BB962C8B-B14F-4D97-AF65-F5344CB8AC3E}">
        <p14:creationId xmlns:p14="http://schemas.microsoft.com/office/powerpoint/2010/main" val="1855687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进程交互法的实现方式</a:t>
            </a:r>
          </a:p>
        </p:txBody>
      </p:sp>
      <p:sp>
        <p:nvSpPr>
          <p:cNvPr id="31747" name="内容占位符 2"/>
          <p:cNvSpPr>
            <a:spLocks noGrp="1"/>
          </p:cNvSpPr>
          <p:nvPr>
            <p:ph idx="1"/>
          </p:nvPr>
        </p:nvSpPr>
        <p:spPr/>
        <p:txBody>
          <a:bodyPr/>
          <a:lstStyle/>
          <a:p>
            <a:pPr>
              <a:buFont typeface="Wingdings" panose="05000000000000000000" pitchFamily="2" charset="2"/>
              <a:buNone/>
            </a:pPr>
            <a:r>
              <a:rPr lang="en-US" altLang="zh-CN" dirty="0"/>
              <a:t>1.  </a:t>
            </a:r>
            <a:r>
              <a:rPr lang="zh-CN" altLang="en-US" dirty="0"/>
              <a:t>基于 </a:t>
            </a:r>
            <a:r>
              <a:rPr lang="en-US" altLang="zh-CN" dirty="0"/>
              <a:t>CEL </a:t>
            </a:r>
            <a:r>
              <a:rPr lang="zh-CN" altLang="en-US" dirty="0"/>
              <a:t>和 </a:t>
            </a:r>
            <a:r>
              <a:rPr lang="en-US" altLang="zh-CN" dirty="0"/>
              <a:t>FEL </a:t>
            </a:r>
            <a:r>
              <a:rPr lang="zh-CN" altLang="en-US" dirty="0"/>
              <a:t>的进程交互法</a:t>
            </a:r>
          </a:p>
          <a:p>
            <a:r>
              <a:rPr lang="zh-CN" altLang="en-US" dirty="0"/>
              <a:t>基于 </a:t>
            </a:r>
            <a:r>
              <a:rPr lang="en-US" altLang="zh-CN" dirty="0"/>
              <a:t>CEL </a:t>
            </a:r>
            <a:r>
              <a:rPr lang="zh-CN" altLang="en-US" dirty="0"/>
              <a:t>和 </a:t>
            </a:r>
            <a:r>
              <a:rPr lang="en-US" altLang="zh-CN" dirty="0"/>
              <a:t>FEL </a:t>
            </a:r>
            <a:r>
              <a:rPr lang="zh-CN" altLang="en-US" dirty="0"/>
              <a:t>的进程交互仿真算法的主要代表是</a:t>
            </a:r>
            <a:r>
              <a:rPr lang="en-US" altLang="zh-CN" dirty="0"/>
              <a:t>SLAM </a:t>
            </a:r>
            <a:r>
              <a:rPr lang="zh-CN" altLang="en-US" dirty="0"/>
              <a:t>和 </a:t>
            </a:r>
            <a:r>
              <a:rPr lang="en-US" altLang="zh-CN" dirty="0"/>
              <a:t>SIMAN</a:t>
            </a:r>
            <a:r>
              <a:rPr lang="zh-CN" altLang="en-US" dirty="0"/>
              <a:t>。</a:t>
            </a:r>
            <a:endParaRPr lang="en-US" altLang="zh-CN" dirty="0"/>
          </a:p>
          <a:p>
            <a:r>
              <a:rPr lang="zh-CN" altLang="en-US" dirty="0"/>
              <a:t>在基于 </a:t>
            </a:r>
            <a:r>
              <a:rPr lang="en-US" altLang="zh-CN" dirty="0"/>
              <a:t>CEL </a:t>
            </a:r>
            <a:r>
              <a:rPr lang="zh-CN" altLang="en-US" dirty="0"/>
              <a:t>和 </a:t>
            </a:r>
            <a:r>
              <a:rPr lang="en-US" altLang="zh-CN" dirty="0"/>
              <a:t>FEL </a:t>
            </a:r>
            <a:r>
              <a:rPr lang="zh-CN" altLang="en-US" dirty="0"/>
              <a:t>的进程交互法中，</a:t>
            </a:r>
            <a:r>
              <a:rPr lang="en-US" altLang="zh-CN" dirty="0"/>
              <a:t>FEL </a:t>
            </a:r>
            <a:r>
              <a:rPr lang="zh-CN" altLang="en-US" dirty="0"/>
              <a:t>中的实体需要满足两个条件：</a:t>
            </a:r>
          </a:p>
          <a:p>
            <a:pPr>
              <a:buFont typeface="Wingdings" panose="05000000000000000000" pitchFamily="2" charset="2"/>
              <a:buNone/>
            </a:pPr>
            <a:r>
              <a:rPr lang="en-US" altLang="zh-CN" dirty="0"/>
              <a:t>1) </a:t>
            </a:r>
            <a:r>
              <a:rPr lang="zh-CN" altLang="en-US" dirty="0"/>
              <a:t>实体的进程被锁住（处于延迟中）；</a:t>
            </a:r>
          </a:p>
          <a:p>
            <a:pPr>
              <a:buFont typeface="Wingdings" panose="05000000000000000000" pitchFamily="2" charset="2"/>
              <a:buNone/>
            </a:pPr>
            <a:r>
              <a:rPr lang="en-US" altLang="zh-CN" dirty="0"/>
              <a:t>2) </a:t>
            </a:r>
            <a:r>
              <a:rPr lang="zh-CN" altLang="en-US" dirty="0"/>
              <a:t>被锁实体的复活时间是已知的。</a:t>
            </a:r>
          </a:p>
          <a:p>
            <a:endParaRPr lang="zh-CN" altLang="en-US" dirty="0"/>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E929AE2-3EDA-4944-95BF-C68A2CF0F6FC}" type="slidenum">
              <a:rPr lang="en-US" altLang="zh-CN" sz="1400"/>
              <a:pPr>
                <a:spcBef>
                  <a:spcPct val="0"/>
                </a:spcBef>
                <a:buClrTx/>
                <a:buSzTx/>
                <a:buFontTx/>
                <a:buNone/>
              </a:pPr>
              <a:t>56</a:t>
            </a:fld>
            <a:endParaRPr lang="en-US" altLang="zh-CN" sz="1400"/>
          </a:p>
        </p:txBody>
      </p:sp>
    </p:spTree>
    <p:extLst>
      <p:ext uri="{BB962C8B-B14F-4D97-AF65-F5344CB8AC3E}">
        <p14:creationId xmlns:p14="http://schemas.microsoft.com/office/powerpoint/2010/main" val="3584258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a:p>
        </p:txBody>
      </p:sp>
      <p:sp>
        <p:nvSpPr>
          <p:cNvPr id="32771" name="内容占位符 2"/>
          <p:cNvSpPr>
            <a:spLocks noGrp="1"/>
          </p:cNvSpPr>
          <p:nvPr>
            <p:ph idx="1"/>
          </p:nvPr>
        </p:nvSpPr>
        <p:spPr/>
        <p:txBody>
          <a:bodyPr/>
          <a:lstStyle/>
          <a:p>
            <a:r>
              <a:rPr lang="en-US" altLang="zh-CN"/>
              <a:t>CEL </a:t>
            </a:r>
            <a:r>
              <a:rPr lang="zh-CN" altLang="en-US"/>
              <a:t>则含有以下两类实体的记录：</a:t>
            </a:r>
          </a:p>
          <a:p>
            <a:r>
              <a:rPr lang="en-US" altLang="zh-CN"/>
              <a:t>1) </a:t>
            </a:r>
            <a:r>
              <a:rPr lang="zh-CN" altLang="en-US"/>
              <a:t>进程被锁而复活时间等于当前仿真时钟值的实体；</a:t>
            </a:r>
          </a:p>
          <a:p>
            <a:r>
              <a:rPr lang="en-US" altLang="zh-CN"/>
              <a:t>2) </a:t>
            </a:r>
            <a:r>
              <a:rPr lang="zh-CN" altLang="en-US"/>
              <a:t>进程被锁且只有某些条件满足时才能解锁的实体。</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0411A96-7750-4A22-96E2-28B8F5B3D6D4}" type="slidenum">
              <a:rPr lang="en-US" altLang="zh-CN" sz="1400"/>
              <a:pPr>
                <a:spcBef>
                  <a:spcPct val="0"/>
                </a:spcBef>
                <a:buClrTx/>
                <a:buSzTx/>
                <a:buFontTx/>
                <a:buNone/>
              </a:pPr>
              <a:t>57</a:t>
            </a:fld>
            <a:endParaRPr lang="en-US" altLang="zh-CN" sz="1400"/>
          </a:p>
        </p:txBody>
      </p:sp>
    </p:spTree>
    <p:extLst>
      <p:ext uri="{BB962C8B-B14F-4D97-AF65-F5344CB8AC3E}">
        <p14:creationId xmlns:p14="http://schemas.microsoft.com/office/powerpoint/2010/main" val="399582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3795" name="内容占位符 2"/>
          <p:cNvSpPr>
            <a:spLocks noGrp="1"/>
          </p:cNvSpPr>
          <p:nvPr>
            <p:ph idx="1"/>
          </p:nvPr>
        </p:nvSpPr>
        <p:spPr/>
        <p:txBody>
          <a:bodyPr/>
          <a:lstStyle/>
          <a:p>
            <a:r>
              <a:rPr lang="en-US" altLang="zh-CN" sz="2800" dirty="0"/>
              <a:t>FEL </a:t>
            </a:r>
            <a:r>
              <a:rPr lang="zh-CN" altLang="en-US" sz="2800" dirty="0"/>
              <a:t>存放的是处于无条件延迟的实体记录；</a:t>
            </a:r>
            <a:r>
              <a:rPr lang="en-US" altLang="zh-CN" sz="2800" dirty="0"/>
              <a:t>CEL</a:t>
            </a:r>
            <a:r>
              <a:rPr lang="zh-CN" altLang="en-US" sz="2800" dirty="0"/>
              <a:t>存放的或者是当前可以解锁的无条件延迟的实体记录，或者是处于条件延迟的实体记录。</a:t>
            </a:r>
            <a:endParaRPr lang="en-US" altLang="zh-CN" sz="2800" dirty="0"/>
          </a:p>
          <a:p>
            <a:r>
              <a:rPr lang="zh-CN" altLang="en-US" sz="2800" dirty="0"/>
              <a:t>仿真执行过程中首先扫描</a:t>
            </a:r>
            <a:r>
              <a:rPr lang="en-US" altLang="zh-CN" sz="2800" dirty="0"/>
              <a:t>FEL</a:t>
            </a:r>
            <a:r>
              <a:rPr lang="zh-CN" altLang="en-US" sz="2800" dirty="0"/>
              <a:t>，确定下一最早发生事件，调度相关实体进行推进，直到发生延迟为止。然后扫描所有 </a:t>
            </a:r>
            <a:r>
              <a:rPr lang="en-US" altLang="zh-CN" sz="2800" dirty="0"/>
              <a:t>CEL </a:t>
            </a:r>
            <a:r>
              <a:rPr lang="zh-CN" altLang="en-US" sz="2800" dirty="0"/>
              <a:t>中的实体，如满足实体复活条件，将激活实体，沿进程周期向前推进，直到发生延迟为止。</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0169D7-03C3-426E-9998-61796D146BE2}" type="slidenum">
              <a:rPr lang="en-US" altLang="zh-CN" sz="1400"/>
              <a:pPr>
                <a:spcBef>
                  <a:spcPct val="0"/>
                </a:spcBef>
                <a:buClrTx/>
                <a:buSzTx/>
                <a:buFontTx/>
                <a:buNone/>
              </a:pPr>
              <a:t>58</a:t>
            </a:fld>
            <a:endParaRPr lang="en-US" altLang="zh-CN" sz="1400"/>
          </a:p>
        </p:txBody>
      </p:sp>
    </p:spTree>
    <p:extLst>
      <p:ext uri="{BB962C8B-B14F-4D97-AF65-F5344CB8AC3E}">
        <p14:creationId xmlns:p14="http://schemas.microsoft.com/office/powerpoint/2010/main" val="500828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a:p>
        </p:txBody>
      </p:sp>
      <p:sp>
        <p:nvSpPr>
          <p:cNvPr id="34819" name="内容占位符 2"/>
          <p:cNvSpPr>
            <a:spLocks noGrp="1"/>
          </p:cNvSpPr>
          <p:nvPr>
            <p:ph idx="1"/>
          </p:nvPr>
        </p:nvSpPr>
        <p:spPr/>
        <p:txBody>
          <a:bodyPr/>
          <a:lstStyle/>
          <a:p>
            <a:r>
              <a:rPr lang="zh-CN" altLang="en-US"/>
              <a:t>基于 </a:t>
            </a:r>
            <a:r>
              <a:rPr lang="en-US" altLang="zh-CN"/>
              <a:t>CEL </a:t>
            </a:r>
            <a:r>
              <a:rPr lang="zh-CN" altLang="en-US"/>
              <a:t>和 </a:t>
            </a:r>
            <a:r>
              <a:rPr lang="en-US" altLang="zh-CN"/>
              <a:t>FEL </a:t>
            </a:r>
            <a:r>
              <a:rPr lang="zh-CN" altLang="en-US"/>
              <a:t>的进程交互仿真可以根据当前定义的不同进程模块实现不同的 </a:t>
            </a:r>
            <a:r>
              <a:rPr lang="en-US" altLang="zh-CN"/>
              <a:t>FEL </a:t>
            </a:r>
            <a:r>
              <a:rPr lang="zh-CN" altLang="en-US"/>
              <a:t>和 </a:t>
            </a:r>
            <a:r>
              <a:rPr lang="en-US" altLang="zh-CN"/>
              <a:t>CEL </a:t>
            </a:r>
            <a:r>
              <a:rPr lang="zh-CN" altLang="en-US"/>
              <a:t>的事件处理例程，支持进程交互仿真。</a:t>
            </a:r>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BF3A50-E7B4-42EF-B113-B52492FDF627}" type="slidenum">
              <a:rPr lang="en-US" altLang="zh-CN" sz="1400"/>
              <a:pPr>
                <a:spcBef>
                  <a:spcPct val="0"/>
                </a:spcBef>
                <a:buClrTx/>
                <a:buSzTx/>
                <a:buFontTx/>
                <a:buNone/>
              </a:pPr>
              <a:t>59</a:t>
            </a:fld>
            <a:endParaRPr lang="en-US" altLang="zh-CN" sz="1400"/>
          </a:p>
        </p:txBody>
      </p:sp>
    </p:spTree>
    <p:extLst>
      <p:ext uri="{BB962C8B-B14F-4D97-AF65-F5344CB8AC3E}">
        <p14:creationId xmlns:p14="http://schemas.microsoft.com/office/powerpoint/2010/main" val="10380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事件调度法仿真模型设计 </a:t>
            </a:r>
            <a:endParaRPr lang="en-US" altLang="zh-CN" dirty="0"/>
          </a:p>
        </p:txBody>
      </p:sp>
      <p:sp>
        <p:nvSpPr>
          <p:cNvPr id="18435" name="Rectangle 3"/>
          <p:cNvSpPr>
            <a:spLocks noGrp="1" noChangeArrowheads="1"/>
          </p:cNvSpPr>
          <p:nvPr>
            <p:ph idx="1"/>
          </p:nvPr>
        </p:nvSpPr>
        <p:spPr>
          <a:xfrm>
            <a:off x="539552" y="1700808"/>
            <a:ext cx="8375848" cy="4623792"/>
          </a:xfrm>
        </p:spPr>
        <p:txBody>
          <a:bodyPr/>
          <a:lstStyle/>
          <a:p>
            <a:pPr lvl="1" eaLnBrk="1" hangingPunct="1">
              <a:lnSpc>
                <a:spcPct val="150000"/>
              </a:lnSpc>
            </a:pPr>
            <a:r>
              <a:rPr lang="zh-CN" altLang="en-US" dirty="0">
                <a:latin typeface="宋体" panose="02010600030101010101" pitchFamily="2" charset="-122"/>
                <a:ea typeface="宋体" panose="02010600030101010101" pitchFamily="2" charset="-122"/>
              </a:rPr>
              <a:t>仿真模型的第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层是基本模型单元。采用不同的仿真策略时，仿真模型的第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层具有不同的构造，也就是说组成仿真模型的基本单元各不相同，在事件调度法中，第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层由一系列事件例程组成。</a:t>
            </a:r>
          </a:p>
          <a:p>
            <a:pPr lvl="1" eaLnBrk="1" hangingPunct="1">
              <a:lnSpc>
                <a:spcPct val="150000"/>
              </a:lnSpc>
            </a:pPr>
            <a:r>
              <a:rPr lang="zh-CN" altLang="en-US" dirty="0">
                <a:latin typeface="宋体" panose="02010600030101010101" pitchFamily="2" charset="-122"/>
                <a:ea typeface="宋体" panose="02010600030101010101" pitchFamily="2" charset="-122"/>
              </a:rPr>
              <a:t>仿真模型的第</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层是一组供第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层使用的公共子程序，用于生成随机变量，产生仿真结果报告，收集统计数据等用途。 </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6C394BF3-9288-4F58-BBC4-256690DD3A01}" type="slidenum">
              <a:rPr lang="zh-CN" altLang="en-US" sz="1100">
                <a:solidFill>
                  <a:srgbClr val="636363"/>
                </a:solidFill>
              </a:rPr>
              <a:pPr/>
              <a:t>6</a:t>
            </a:fld>
            <a:endParaRPr lang="en-US" altLang="zh-CN" sz="1100">
              <a:solidFill>
                <a:srgbClr val="636363"/>
              </a:solidFill>
            </a:endParaRPr>
          </a:p>
        </p:txBody>
      </p:sp>
    </p:spTree>
    <p:extLst>
      <p:ext uri="{BB962C8B-B14F-4D97-AF65-F5344CB8AC3E}">
        <p14:creationId xmlns:p14="http://schemas.microsoft.com/office/powerpoint/2010/main" val="2398718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a:t>2  </a:t>
            </a:r>
            <a:r>
              <a:rPr lang="zh-CN" altLang="en-US"/>
              <a:t>面向进程例程的进程交互法</a:t>
            </a:r>
          </a:p>
        </p:txBody>
      </p:sp>
      <p:sp>
        <p:nvSpPr>
          <p:cNvPr id="35843" name="内容占位符 2"/>
          <p:cNvSpPr>
            <a:spLocks noGrp="1"/>
          </p:cNvSpPr>
          <p:nvPr>
            <p:ph idx="1"/>
          </p:nvPr>
        </p:nvSpPr>
        <p:spPr>
          <a:xfrm>
            <a:off x="899592" y="1981200"/>
            <a:ext cx="8015808" cy="4114800"/>
          </a:xfrm>
        </p:spPr>
        <p:txBody>
          <a:bodyPr/>
          <a:lstStyle/>
          <a:p>
            <a:r>
              <a:rPr lang="zh-CN" altLang="en-US" dirty="0"/>
              <a:t>面向进程例程的进程交互仿真采用了计算机的例程处理技术，避免采用事件调度方法带来的行为扩展问题。</a:t>
            </a:r>
            <a:endParaRPr lang="en-US" altLang="zh-CN" dirty="0"/>
          </a:p>
          <a:p>
            <a:r>
              <a:rPr lang="zh-CN" altLang="en-US" dirty="0"/>
              <a:t>该方法将任何实体的进程封装为独立的程序例程。程序例程描述了进程的所有活动，包括无条件延迟（如通过 </a:t>
            </a:r>
            <a:r>
              <a:rPr lang="en-US" altLang="zh-CN" dirty="0"/>
              <a:t>Delay</a:t>
            </a:r>
            <a:r>
              <a:rPr lang="zh-CN" altLang="en-US" dirty="0"/>
              <a:t>、</a:t>
            </a:r>
            <a:r>
              <a:rPr lang="en-US" altLang="zh-CN" dirty="0"/>
              <a:t>Hold</a:t>
            </a:r>
            <a:r>
              <a:rPr lang="zh-CN" altLang="en-US" dirty="0"/>
              <a:t>、</a:t>
            </a:r>
            <a:r>
              <a:rPr lang="en-US" altLang="zh-CN" dirty="0"/>
              <a:t>Work </a:t>
            </a:r>
            <a:r>
              <a:rPr lang="zh-CN" altLang="en-US" dirty="0"/>
              <a:t>等语句描述）和有条件延迟（如采用 </a:t>
            </a:r>
            <a:r>
              <a:rPr lang="en-US" altLang="zh-CN" dirty="0"/>
              <a:t>Request Resource</a:t>
            </a:r>
            <a:r>
              <a:rPr lang="zh-CN" altLang="en-US" dirty="0"/>
              <a:t>语句描述）。</a:t>
            </a: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8F004F-3871-47A8-A12A-048A8989535D}" type="slidenum">
              <a:rPr lang="en-US" altLang="zh-CN" sz="1400"/>
              <a:pPr>
                <a:spcBef>
                  <a:spcPct val="0"/>
                </a:spcBef>
                <a:buClrTx/>
                <a:buSzTx/>
                <a:buFontTx/>
                <a:buNone/>
              </a:pPr>
              <a:t>60</a:t>
            </a:fld>
            <a:endParaRPr lang="en-US" altLang="zh-CN" sz="1400"/>
          </a:p>
        </p:txBody>
      </p:sp>
    </p:spTree>
    <p:extLst>
      <p:ext uri="{BB962C8B-B14F-4D97-AF65-F5344CB8AC3E}">
        <p14:creationId xmlns:p14="http://schemas.microsoft.com/office/powerpoint/2010/main" val="1825785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a:p>
        </p:txBody>
      </p:sp>
      <p:sp>
        <p:nvSpPr>
          <p:cNvPr id="36867" name="内容占位符 2"/>
          <p:cNvSpPr>
            <a:spLocks noGrp="1"/>
          </p:cNvSpPr>
          <p:nvPr>
            <p:ph idx="1"/>
          </p:nvPr>
        </p:nvSpPr>
        <p:spPr/>
        <p:txBody>
          <a:bodyPr/>
          <a:lstStyle/>
          <a:p>
            <a:r>
              <a:rPr lang="zh-CN" altLang="en-US"/>
              <a:t>如果进程的程序例程执行时遇到了无条件延迟语句，该进程例程将按照延迟时间插入事件队列；</a:t>
            </a:r>
            <a:endParaRPr lang="en-US" altLang="zh-CN"/>
          </a:p>
          <a:p>
            <a:r>
              <a:rPr lang="zh-CN" altLang="en-US"/>
              <a:t>如果进程的程序例程执行时遇到了条件延迟语句，该进程例程将处于被动状态，直到其他进程采用 </a:t>
            </a:r>
            <a:r>
              <a:rPr lang="en-US" altLang="zh-CN"/>
              <a:t>Activate </a:t>
            </a:r>
            <a:r>
              <a:rPr lang="zh-CN" altLang="en-US"/>
              <a:t>语句激活它为止。</a:t>
            </a:r>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9F0252-1569-4F26-88C6-B9AC282F4C49}" type="slidenum">
              <a:rPr lang="en-US" altLang="zh-CN" sz="1400"/>
              <a:pPr>
                <a:spcBef>
                  <a:spcPct val="0"/>
                </a:spcBef>
                <a:buClrTx/>
                <a:buSzTx/>
                <a:buFontTx/>
                <a:buNone/>
              </a:pPr>
              <a:t>61</a:t>
            </a:fld>
            <a:endParaRPr lang="en-US" altLang="zh-CN" sz="1400"/>
          </a:p>
        </p:txBody>
      </p:sp>
    </p:spTree>
    <p:extLst>
      <p:ext uri="{BB962C8B-B14F-4D97-AF65-F5344CB8AC3E}">
        <p14:creationId xmlns:p14="http://schemas.microsoft.com/office/powerpoint/2010/main" val="656442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3.</a:t>
            </a:r>
            <a:r>
              <a:rPr lang="zh-CN" altLang="en-US"/>
              <a:t>基于线程的进程交互仿真</a:t>
            </a:r>
          </a:p>
        </p:txBody>
      </p:sp>
      <p:sp>
        <p:nvSpPr>
          <p:cNvPr id="37891" name="内容占位符 2"/>
          <p:cNvSpPr>
            <a:spLocks noGrp="1"/>
          </p:cNvSpPr>
          <p:nvPr>
            <p:ph idx="1"/>
          </p:nvPr>
        </p:nvSpPr>
        <p:spPr/>
        <p:txBody>
          <a:bodyPr/>
          <a:lstStyle/>
          <a:p>
            <a:r>
              <a:rPr lang="zh-CN" altLang="en-US"/>
              <a:t>如果采用线程实现进程例程，将由线程自动完成进程例程参数、局部变量和程序地址指针的保存和恢复。在基于线程的进程例程中，一个进程例程线程可以暂时挂起，执行另一个进程例程线程。被挂起的进程例程线程可以在某一仿真时刻在被挂起的程序点继续执行。</a:t>
            </a: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AD3E57-F36A-4A22-80A8-CBF2B47A15BE}" type="slidenum">
              <a:rPr lang="en-US" altLang="zh-CN" sz="1400"/>
              <a:pPr>
                <a:spcBef>
                  <a:spcPct val="0"/>
                </a:spcBef>
                <a:buClrTx/>
                <a:buSzTx/>
                <a:buFontTx/>
                <a:buNone/>
              </a:pPr>
              <a:t>62</a:t>
            </a:fld>
            <a:endParaRPr lang="en-US" altLang="zh-CN" sz="1400"/>
          </a:p>
        </p:txBody>
      </p:sp>
    </p:spTree>
    <p:extLst>
      <p:ext uri="{BB962C8B-B14F-4D97-AF65-F5344CB8AC3E}">
        <p14:creationId xmlns:p14="http://schemas.microsoft.com/office/powerpoint/2010/main" val="1219830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84504BD-BBFB-43B4-9235-AFFBC594F102}" type="slidenum">
              <a:rPr lang="en-US" altLang="zh-CN" sz="1400"/>
              <a:pPr>
                <a:spcBef>
                  <a:spcPct val="0"/>
                </a:spcBef>
                <a:buClrTx/>
                <a:buSzTx/>
                <a:buFontTx/>
                <a:buNone/>
              </a:pPr>
              <a:t>63</a:t>
            </a:fld>
            <a:endParaRPr lang="en-US" altLang="zh-CN" sz="1400"/>
          </a:p>
        </p:txBody>
      </p:sp>
      <p:sp>
        <p:nvSpPr>
          <p:cNvPr id="38915" name="Rectangle 2"/>
          <p:cNvSpPr>
            <a:spLocks noGrp="1" noChangeArrowheads="1"/>
          </p:cNvSpPr>
          <p:nvPr>
            <p:ph type="title"/>
          </p:nvPr>
        </p:nvSpPr>
        <p:spPr/>
        <p:txBody>
          <a:bodyPr/>
          <a:lstStyle/>
          <a:p>
            <a:pPr eaLnBrk="1" hangingPunct="1"/>
            <a:endParaRPr lang="zh-CN" altLang="zh-CN"/>
          </a:p>
        </p:txBody>
      </p:sp>
      <p:sp>
        <p:nvSpPr>
          <p:cNvPr id="38916" name="WordArt 3"/>
          <p:cNvSpPr>
            <a:spLocks noChangeArrowheads="1" noChangeShapeType="1" noTextEdit="1"/>
          </p:cNvSpPr>
          <p:nvPr/>
        </p:nvSpPr>
        <p:spPr bwMode="auto">
          <a:xfrm>
            <a:off x="1116013" y="2636838"/>
            <a:ext cx="7127875" cy="2663825"/>
          </a:xfrm>
          <a:prstGeom prst="rect">
            <a:avLst/>
          </a:prstGeom>
        </p:spPr>
        <p:txBody>
          <a:bodyPr wrap="none" fromWordArt="1">
            <a:prstTxWarp prst="textDeflate">
              <a:avLst>
                <a:gd name="adj" fmla="val 26227"/>
              </a:avLst>
            </a:prstTxWarp>
          </a:bodyPr>
          <a:lstStyle/>
          <a:p>
            <a:pPr algn="ctr"/>
            <a:r>
              <a:rPr lang="zh-CN" altLang="en-US" sz="9600" b="1" i="1" kern="10" spc="4800" normalizeH="1">
                <a:ln w="25400">
                  <a:solidFill>
                    <a:srgbClr val="9900CC"/>
                  </a:solidFill>
                  <a:round/>
                  <a:headEnd/>
                  <a:tailEnd/>
                </a:ln>
                <a:blipFill dpi="0" rotWithShape="1">
                  <a:blip r:embed="rId2">
                    <a:alphaModFix amt="81000"/>
                  </a:blip>
                  <a:srcRect/>
                  <a:tile tx="0" ty="0" sx="100000" sy="100000" flip="none" algn="tl"/>
                </a:blipFill>
                <a:latin typeface="隶书" panose="02010509060101010101" pitchFamily="49" charset="-122"/>
                <a:ea typeface="隶书" panose="02010509060101010101" pitchFamily="49" charset="-122"/>
              </a:rPr>
              <a:t>仿真时钟推进机制</a:t>
            </a:r>
          </a:p>
        </p:txBody>
      </p:sp>
    </p:spTree>
    <p:extLst>
      <p:ext uri="{BB962C8B-B14F-4D97-AF65-F5344CB8AC3E}">
        <p14:creationId xmlns:p14="http://schemas.microsoft.com/office/powerpoint/2010/main" val="2954025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27D3027-B9E6-45DB-ADDC-C664561ACF19}" type="slidenum">
              <a:rPr lang="en-US" altLang="zh-CN" sz="1400"/>
              <a:pPr>
                <a:spcBef>
                  <a:spcPct val="0"/>
                </a:spcBef>
                <a:buClrTx/>
                <a:buSzTx/>
                <a:buFontTx/>
                <a:buNone/>
              </a:pPr>
              <a:t>64</a:t>
            </a:fld>
            <a:endParaRPr lang="en-US" altLang="zh-CN" sz="1400"/>
          </a:p>
        </p:txBody>
      </p:sp>
      <p:sp>
        <p:nvSpPr>
          <p:cNvPr id="39939" name="Rectangle 2"/>
          <p:cNvSpPr>
            <a:spLocks noGrp="1" noChangeArrowheads="1"/>
          </p:cNvSpPr>
          <p:nvPr>
            <p:ph type="title"/>
          </p:nvPr>
        </p:nvSpPr>
        <p:spPr/>
        <p:txBody>
          <a:bodyPr/>
          <a:lstStyle/>
          <a:p>
            <a:pPr eaLnBrk="1" hangingPunct="1"/>
            <a:r>
              <a:rPr lang="zh-CN" altLang="en-US"/>
              <a:t>时间推进机制的定义</a:t>
            </a:r>
          </a:p>
        </p:txBody>
      </p:sp>
      <p:sp>
        <p:nvSpPr>
          <p:cNvPr id="39940" name="Rectangle 3"/>
          <p:cNvSpPr>
            <a:spLocks noGrp="1" noChangeArrowheads="1"/>
          </p:cNvSpPr>
          <p:nvPr>
            <p:ph type="body" idx="1"/>
          </p:nvPr>
        </p:nvSpPr>
        <p:spPr/>
        <p:txBody>
          <a:bodyPr/>
          <a:lstStyle/>
          <a:p>
            <a:pPr eaLnBrk="1" hangingPunct="1"/>
            <a:r>
              <a:rPr lang="zh-CN" altLang="en-US" sz="2800">
                <a:latin typeface="宋体" panose="02010600030101010101" pitchFamily="2" charset="-122"/>
              </a:rPr>
              <a:t>对任何动态系统进行仿真时，都需要知道仿真过程中仿真时间的当前值。</a:t>
            </a:r>
          </a:p>
          <a:p>
            <a:pPr eaLnBrk="1" hangingPunct="1"/>
            <a:r>
              <a:rPr lang="zh-CN" altLang="en-US" sz="2800">
                <a:latin typeface="宋体" panose="02010600030101010101" pitchFamily="2" charset="-122"/>
              </a:rPr>
              <a:t>因此，必须要有一种</a:t>
            </a:r>
            <a:r>
              <a:rPr lang="zh-CN" altLang="en-US" sz="2800">
                <a:solidFill>
                  <a:srgbClr val="9900CC"/>
                </a:solidFill>
                <a:latin typeface="宋体" panose="02010600030101010101" pitchFamily="2" charset="-122"/>
              </a:rPr>
              <a:t>随着仿真的进程将仿真时间从一个时刻推进到另一个时刻的机制，即时间推进机制</a:t>
            </a:r>
            <a:r>
              <a:rPr lang="en-US" altLang="zh-CN" sz="2800">
                <a:solidFill>
                  <a:srgbClr val="9900CC"/>
                </a:solidFill>
                <a:latin typeface="Times New Roman" panose="02020603050405020304" pitchFamily="18" charset="0"/>
                <a:cs typeface="Times New Roman" panose="02020603050405020304" pitchFamily="18" charset="0"/>
              </a:rPr>
              <a:t>(</a:t>
            </a:r>
            <a:r>
              <a:rPr lang="en-US" altLang="zh-CN" sz="2800" i="1">
                <a:solidFill>
                  <a:srgbClr val="9900CC"/>
                </a:solidFill>
                <a:latin typeface="Times New Roman" panose="02020603050405020304" pitchFamily="18" charset="0"/>
                <a:cs typeface="Times New Roman" panose="02020603050405020304" pitchFamily="18" charset="0"/>
              </a:rPr>
              <a:t>Time Advance Mechanism</a:t>
            </a:r>
            <a:r>
              <a:rPr lang="en-US" altLang="zh-CN" sz="2800">
                <a:solidFill>
                  <a:srgbClr val="9900CC"/>
                </a:solidFill>
                <a:latin typeface="Times New Roman" panose="02020603050405020304" pitchFamily="18" charset="0"/>
                <a:cs typeface="Times New Roman" panose="02020603050405020304" pitchFamily="18" charset="0"/>
              </a:rPr>
              <a:t>)</a:t>
            </a:r>
            <a:r>
              <a:rPr lang="zh-CN" altLang="en-US" sz="2800">
                <a:latin typeface="宋体" panose="02010600030101010101" pitchFamily="2" charset="-122"/>
              </a:rPr>
              <a:t>。</a:t>
            </a:r>
          </a:p>
          <a:p>
            <a:pPr eaLnBrk="1" hangingPunct="1"/>
            <a:r>
              <a:rPr lang="zh-CN" altLang="en-US" sz="2800">
                <a:latin typeface="宋体" panose="02010600030101010101" pitchFamily="2" charset="-122"/>
              </a:rPr>
              <a:t>对某一系统进行仿真时所采用的时间推进机制的种类以及仿真时间单位所代表的实际时间量的长短，不仅直接影响到计算机仿真的效率，甚至影响到仿真结果的有效性。</a:t>
            </a:r>
            <a:r>
              <a:rPr lang="zh-CN" altLang="en-US" sz="2800"/>
              <a:t> </a:t>
            </a:r>
          </a:p>
        </p:txBody>
      </p:sp>
    </p:spTree>
    <p:extLst>
      <p:ext uri="{BB962C8B-B14F-4D97-AF65-F5344CB8AC3E}">
        <p14:creationId xmlns:p14="http://schemas.microsoft.com/office/powerpoint/2010/main" val="173340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8A19CA-2806-4F3A-970D-91A0313A7619}" type="slidenum">
              <a:rPr lang="en-US" altLang="zh-CN" sz="1400"/>
              <a:pPr>
                <a:spcBef>
                  <a:spcPct val="0"/>
                </a:spcBef>
                <a:buClrTx/>
                <a:buSzTx/>
                <a:buFontTx/>
                <a:buNone/>
              </a:pPr>
              <a:t>65</a:t>
            </a:fld>
            <a:endParaRPr lang="en-US" altLang="zh-CN" sz="1400"/>
          </a:p>
        </p:txBody>
      </p:sp>
      <p:sp>
        <p:nvSpPr>
          <p:cNvPr id="40963" name="Rectangle 2"/>
          <p:cNvSpPr>
            <a:spLocks noGrp="1" noChangeArrowheads="1"/>
          </p:cNvSpPr>
          <p:nvPr>
            <p:ph type="title"/>
          </p:nvPr>
        </p:nvSpPr>
        <p:spPr/>
        <p:txBody>
          <a:bodyPr/>
          <a:lstStyle/>
          <a:p>
            <a:pPr eaLnBrk="1" hangingPunct="1"/>
            <a:endParaRPr lang="zh-CN" altLang="zh-CN"/>
          </a:p>
        </p:txBody>
      </p:sp>
      <p:sp>
        <p:nvSpPr>
          <p:cNvPr id="40964" name="Rectangle 3"/>
          <p:cNvSpPr>
            <a:spLocks noGrp="1" noChangeArrowheads="1"/>
          </p:cNvSpPr>
          <p:nvPr>
            <p:ph type="body" idx="1"/>
          </p:nvPr>
        </p:nvSpPr>
        <p:spPr/>
        <p:txBody>
          <a:bodyPr/>
          <a:lstStyle/>
          <a:p>
            <a:pPr eaLnBrk="1" hangingPunct="1"/>
            <a:r>
              <a:rPr lang="en-US" altLang="zh-CN"/>
              <a:t> </a:t>
            </a:r>
            <a:r>
              <a:rPr lang="zh-CN" altLang="en-US"/>
              <a:t>离散事件系统仿真有两种基本的时间推进机制。</a:t>
            </a:r>
          </a:p>
          <a:p>
            <a:pPr eaLnBrk="1" hangingPunct="1"/>
            <a:r>
              <a:rPr lang="zh-CN" altLang="en-US">
                <a:solidFill>
                  <a:srgbClr val="9900CC"/>
                </a:solidFill>
              </a:rPr>
              <a:t>固定步长时间推进机制</a:t>
            </a:r>
            <a:r>
              <a:rPr lang="en-US" altLang="zh-CN"/>
              <a:t>(</a:t>
            </a:r>
            <a:r>
              <a:rPr lang="en-US" altLang="zh-CN" i="1"/>
              <a:t>Fixed-increment Time Advance Mechanism</a:t>
            </a:r>
            <a:r>
              <a:rPr lang="en-US" altLang="zh-CN"/>
              <a:t>)</a:t>
            </a:r>
          </a:p>
          <a:p>
            <a:pPr eaLnBrk="1" hangingPunct="1"/>
            <a:r>
              <a:rPr lang="zh-CN" altLang="en-US">
                <a:solidFill>
                  <a:srgbClr val="9900CC"/>
                </a:solidFill>
              </a:rPr>
              <a:t>下次事件时间推进机制</a:t>
            </a:r>
            <a:r>
              <a:rPr lang="en-US" altLang="zh-CN"/>
              <a:t>(</a:t>
            </a:r>
            <a:r>
              <a:rPr lang="en-US" altLang="zh-CN" i="1"/>
              <a:t>Next Event Advance Mechanism</a:t>
            </a:r>
            <a:r>
              <a:rPr lang="en-US" altLang="zh-CN"/>
              <a:t>) </a:t>
            </a:r>
            <a:r>
              <a:rPr lang="zh-CN" altLang="en-US"/>
              <a:t>。 </a:t>
            </a:r>
          </a:p>
        </p:txBody>
      </p:sp>
    </p:spTree>
    <p:extLst>
      <p:ext uri="{BB962C8B-B14F-4D97-AF65-F5344CB8AC3E}">
        <p14:creationId xmlns:p14="http://schemas.microsoft.com/office/powerpoint/2010/main" val="3537340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C3B6F9-98B8-4E4E-A697-50584F645DFF}" type="slidenum">
              <a:rPr lang="en-US" altLang="zh-CN" sz="1400"/>
              <a:pPr>
                <a:spcBef>
                  <a:spcPct val="0"/>
                </a:spcBef>
                <a:buClrTx/>
                <a:buSzTx/>
                <a:buFontTx/>
                <a:buNone/>
              </a:pPr>
              <a:t>66</a:t>
            </a:fld>
            <a:endParaRPr lang="en-US" altLang="zh-CN" sz="1400"/>
          </a:p>
        </p:txBody>
      </p:sp>
      <p:sp>
        <p:nvSpPr>
          <p:cNvPr id="41987" name="Rectangle 2"/>
          <p:cNvSpPr>
            <a:spLocks noGrp="1" noChangeArrowheads="1"/>
          </p:cNvSpPr>
          <p:nvPr>
            <p:ph type="title"/>
          </p:nvPr>
        </p:nvSpPr>
        <p:spPr/>
        <p:txBody>
          <a:bodyPr/>
          <a:lstStyle/>
          <a:p>
            <a:pPr eaLnBrk="1" hangingPunct="1"/>
            <a:r>
              <a:rPr lang="zh-CN" altLang="en-US"/>
              <a:t>固定步长时间推进机制</a:t>
            </a:r>
          </a:p>
        </p:txBody>
      </p:sp>
      <mc:AlternateContent xmlns:mc="http://schemas.openxmlformats.org/markup-compatibility/2006" xmlns:a14="http://schemas.microsoft.com/office/drawing/2010/main">
        <mc:Choice Requires="a14">
          <p:sp>
            <p:nvSpPr>
              <p:cNvPr id="41988" name="Rectangle 3"/>
              <p:cNvSpPr>
                <a:spLocks noGrp="1" noChangeArrowheads="1"/>
              </p:cNvSpPr>
              <p:nvPr>
                <p:ph type="body" idx="1"/>
              </p:nvPr>
            </p:nvSpPr>
            <p:spPr/>
            <p:txBody>
              <a:bodyPr/>
              <a:lstStyle/>
              <a:p>
                <a:pPr eaLnBrk="1" hangingPunct="1"/>
                <a:r>
                  <a:rPr lang="zh-CN" altLang="en-US" sz="2600" dirty="0"/>
                  <a:t>所谓固定步长时间推进机制，就是在仿真过程中仿真时钟每次递增一个固定的步长。这个步长在仿真开始之前，根据模型特点确定，在整个仿真过程中维持不变。</a:t>
                </a:r>
              </a:p>
              <a:p>
                <a:pPr eaLnBrk="1" hangingPunct="1"/>
                <a:r>
                  <a:rPr lang="zh-CN" altLang="en-US" sz="2600" dirty="0"/>
                  <a:t>每次推进都需要扫描所有的活动，以检查在此时间区间内是否有事件发生，若有事件发生则记录此事件区间，从而可以得到有关事件的时间参数。 </a:t>
                </a:r>
              </a:p>
              <a:p>
                <a:pPr eaLnBrk="1" hangingPunct="1"/>
                <a:r>
                  <a:rPr lang="zh-CN" altLang="en-US" sz="2600" dirty="0"/>
                  <a:t>设</a:t>
                </a:r>
                <a:r>
                  <a:rPr lang="en-US" altLang="zh-CN" sz="2600" dirty="0"/>
                  <a:t>T</a:t>
                </a:r>
                <a:r>
                  <a:rPr lang="zh-CN" altLang="en-US" sz="2600" dirty="0"/>
                  <a:t>为仿真时钟，</a:t>
                </a:r>
                <a14:m>
                  <m:oMath xmlns:m="http://schemas.openxmlformats.org/officeDocument/2006/math">
                    <m:r>
                      <a:rPr lang="zh-CN" altLang="en-US" sz="2600" i="1" smtClean="0">
                        <a:latin typeface="Cambria Math"/>
                      </a:rPr>
                      <m:t>∆</m:t>
                    </m:r>
                    <m:r>
                      <a:rPr lang="en-US" altLang="zh-CN" sz="2600" b="0" i="1" smtClean="0">
                        <a:latin typeface="Cambria Math"/>
                      </a:rPr>
                      <m:t>𝑡</m:t>
                    </m:r>
                  </m:oMath>
                </a14:m>
                <a:r>
                  <a:rPr lang="zh-CN" altLang="en-US" sz="2600" dirty="0"/>
                  <a:t>为步长，则固定步长时间推进机制的原理可用图</a:t>
                </a:r>
                <a:r>
                  <a:rPr lang="en-US" altLang="zh-CN" sz="2600" dirty="0"/>
                  <a:t>5.3</a:t>
                </a:r>
                <a:r>
                  <a:rPr lang="zh-CN" altLang="en-US" sz="2600" dirty="0"/>
                  <a:t>表示</a:t>
                </a:r>
                <a:r>
                  <a:rPr lang="zh-CN" altLang="en-US" sz="2800" dirty="0"/>
                  <a:t>。 </a:t>
                </a:r>
              </a:p>
            </p:txBody>
          </p:sp>
        </mc:Choice>
        <mc:Fallback xmlns="">
          <p:sp>
            <p:nvSpPr>
              <p:cNvPr id="4198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314" t="-1185" r="-1569"/>
                </a:stretch>
              </a:blipFill>
            </p:spPr>
            <p:txBody>
              <a:bodyPr/>
              <a:lstStyle/>
              <a:p>
                <a:r>
                  <a:rPr lang="zh-CN" altLang="en-US">
                    <a:noFill/>
                  </a:rPr>
                  <a:t> </a:t>
                </a:r>
              </a:p>
            </p:txBody>
          </p:sp>
        </mc:Fallback>
      </mc:AlternateContent>
      <p:sp>
        <p:nvSpPr>
          <p:cNvPr id="41989"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111399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ChangeArrowheads="1"/>
          </p:cNvSpPr>
          <p:nvPr/>
        </p:nvSpPr>
        <p:spPr bwMode="auto">
          <a:xfrm>
            <a:off x="0" y="1776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3011" name="Object 4"/>
          <p:cNvGraphicFramePr>
            <a:graphicFrameLocks noChangeAspect="1"/>
          </p:cNvGraphicFramePr>
          <p:nvPr/>
        </p:nvGraphicFramePr>
        <p:xfrm>
          <a:off x="1187450" y="0"/>
          <a:ext cx="6769100" cy="6102350"/>
        </p:xfrm>
        <a:graphic>
          <a:graphicData uri="http://schemas.openxmlformats.org/presentationml/2006/ole">
            <mc:AlternateContent xmlns:mc="http://schemas.openxmlformats.org/markup-compatibility/2006">
              <mc:Choice xmlns:v="urn:schemas-microsoft-com:vml" Requires="v">
                <p:oleObj spid="_x0000_s65553" name="Visio" r:id="rId3" imgW="4423537" imgH="3991643" progId="Visio.Drawing.6">
                  <p:embed/>
                </p:oleObj>
              </mc:Choice>
              <mc:Fallback>
                <p:oleObj name="Visio" r:id="rId3" imgW="4423537" imgH="3991643" progId="Visio.Drawing.6">
                  <p:embed/>
                  <p:pic>
                    <p:nvPicPr>
                      <p:cNvPr id="430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0"/>
                        <a:ext cx="67691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2" name="Text Box 6"/>
          <p:cNvSpPr txBox="1">
            <a:spLocks noChangeArrowheads="1"/>
          </p:cNvSpPr>
          <p:nvPr/>
        </p:nvSpPr>
        <p:spPr bwMode="auto">
          <a:xfrm>
            <a:off x="1371600" y="6172200"/>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5.3</a:t>
            </a:r>
            <a:r>
              <a:rPr lang="en-US" altLang="zh-CN" sz="2800">
                <a:solidFill>
                  <a:srgbClr val="FF0000"/>
                </a:solidFill>
                <a:latin typeface="Times New Roman" panose="02020603050405020304" pitchFamily="18" charset="0"/>
                <a:cs typeface="Times New Roman" panose="02020603050405020304" pitchFamily="18" charset="0"/>
              </a:rPr>
              <a:t> </a:t>
            </a:r>
            <a:r>
              <a:rPr lang="zh-CN" altLang="en-US" sz="2800">
                <a:latin typeface="宋体" panose="02010600030101010101" pitchFamily="2" charset="-122"/>
              </a:rPr>
              <a:t>固定步长时间推进机制原理框图</a:t>
            </a:r>
            <a:endParaRPr lang="zh-CN" altLang="en-US" sz="2800"/>
          </a:p>
        </p:txBody>
      </p:sp>
    </p:spTree>
    <p:extLst>
      <p:ext uri="{BB962C8B-B14F-4D97-AF65-F5344CB8AC3E}">
        <p14:creationId xmlns:p14="http://schemas.microsoft.com/office/powerpoint/2010/main" val="1913751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DFC30C-6C24-4031-B8BD-2E2E39FAB279}" type="slidenum">
              <a:rPr lang="en-US" altLang="zh-CN" sz="1400"/>
              <a:pPr>
                <a:spcBef>
                  <a:spcPct val="0"/>
                </a:spcBef>
                <a:buClrTx/>
                <a:buSzTx/>
                <a:buFontTx/>
                <a:buNone/>
              </a:pPr>
              <a:t>68</a:t>
            </a:fld>
            <a:endParaRPr lang="en-US" altLang="zh-CN" sz="1400"/>
          </a:p>
        </p:txBody>
      </p:sp>
      <p:sp>
        <p:nvSpPr>
          <p:cNvPr id="44035" name="Rectangle 21"/>
          <p:cNvSpPr>
            <a:spLocks noGrp="1" noChangeArrowheads="1"/>
          </p:cNvSpPr>
          <p:nvPr>
            <p:ph type="title"/>
          </p:nvPr>
        </p:nvSpPr>
        <p:spPr/>
        <p:txBody>
          <a:bodyPr/>
          <a:lstStyle/>
          <a:p>
            <a:pPr eaLnBrk="1" hangingPunct="1"/>
            <a:r>
              <a:rPr lang="zh-CN" altLang="en-US"/>
              <a:t>固定步长时间推进机制的例子</a:t>
            </a:r>
          </a:p>
        </p:txBody>
      </p:sp>
      <mc:AlternateContent xmlns:mc="http://schemas.openxmlformats.org/markup-compatibility/2006" xmlns:a14="http://schemas.microsoft.com/office/drawing/2010/main">
        <mc:Choice Requires="a14">
          <p:sp>
            <p:nvSpPr>
              <p:cNvPr id="44036" name="Rectangle 3"/>
              <p:cNvSpPr>
                <a:spLocks noGrp="1" noChangeArrowheads="1"/>
              </p:cNvSpPr>
              <p:nvPr>
                <p:ph type="body" idx="1"/>
              </p:nvPr>
            </p:nvSpPr>
            <p:spPr/>
            <p:txBody>
              <a:bodyPr/>
              <a:lstStyle/>
              <a:p>
                <a:pPr eaLnBrk="1" hangingPunct="1">
                  <a:lnSpc>
                    <a:spcPct val="90000"/>
                  </a:lnSpc>
                </a:pPr>
                <a:r>
                  <a:rPr lang="zh-CN" altLang="en-US" sz="2800" dirty="0"/>
                  <a:t>假设某单服务台排队系统中，顾客按泊松流到达，其到达间隔时间分别为</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𝐴</m:t>
                        </m:r>
                      </m:e>
                      <m:sub>
                        <m:r>
                          <a:rPr lang="en-US" altLang="zh-CN" sz="2800" b="0" i="1" smtClean="0">
                            <a:latin typeface="Cambria Math"/>
                          </a:rPr>
                          <m:t>1</m:t>
                        </m:r>
                      </m:sub>
                    </m:sSub>
                  </m:oMath>
                </a14:m>
                <a:r>
                  <a:rPr lang="en-US" altLang="zh-CN"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𝐴</m:t>
                        </m:r>
                      </m:e>
                      <m:sub>
                        <m:r>
                          <a:rPr lang="en-US" altLang="zh-CN" sz="2800" b="0" i="1" smtClean="0">
                            <a:latin typeface="Cambria Math"/>
                          </a:rPr>
                          <m:t>2</m:t>
                        </m:r>
                      </m:sub>
                    </m:sSub>
                    <m:r>
                      <a:rPr lang="en-US" altLang="zh-CN" sz="2800" b="0" i="0" smtClean="0">
                        <a:latin typeface="Cambria Math"/>
                      </a:rPr>
                      <m:t>,</m:t>
                    </m:r>
                    <m:sSub>
                      <m:sSubPr>
                        <m:ctrlPr>
                          <a:rPr lang="en-US" altLang="zh-CN" sz="2800" i="1">
                            <a:latin typeface="Cambria Math" panose="02040503050406030204" pitchFamily="18" charset="0"/>
                          </a:rPr>
                        </m:ctrlPr>
                      </m:sSubPr>
                      <m:e>
                        <m:r>
                          <a:rPr lang="en-US" altLang="zh-CN" sz="2800" i="1">
                            <a:latin typeface="Cambria Math"/>
                          </a:rPr>
                          <m:t>𝐴</m:t>
                        </m:r>
                      </m:e>
                      <m:sub>
                        <m:r>
                          <a:rPr lang="en-US" altLang="zh-CN" sz="2800" b="0" i="1" smtClean="0">
                            <a:latin typeface="Cambria Math"/>
                          </a:rPr>
                          <m:t>3</m:t>
                        </m:r>
                      </m:sub>
                    </m:sSub>
                    <m:r>
                      <a:rPr lang="en-US" altLang="zh-CN" sz="2800" b="0" i="0" smtClean="0">
                        <a:latin typeface="Cambria Math"/>
                      </a:rPr>
                      <m:t>,</m:t>
                    </m:r>
                  </m:oMath>
                </a14:m>
                <a:r>
                  <a:rPr lang="en-US" altLang="zh-CN" sz="2800" dirty="0">
                    <a:latin typeface="Arial" panose="020B0604020202020204" pitchFamily="34" charset="0"/>
                  </a:rPr>
                  <a:t>…</a:t>
                </a:r>
                <a:r>
                  <a:rPr lang="zh-CN" altLang="en-US" sz="2800" dirty="0"/>
                  <a:t>，每个顾客的服务时间服从负指数分布，相应的服务时间分别为</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𝑆</m:t>
                        </m:r>
                      </m:e>
                      <m:sub>
                        <m:r>
                          <a:rPr lang="en-US" altLang="zh-CN" sz="2800" i="1">
                            <a:latin typeface="Cambria Math"/>
                          </a:rPr>
                          <m:t>1</m:t>
                        </m:r>
                      </m:sub>
                    </m:sSub>
                  </m:oMath>
                </a14:m>
                <a:r>
                  <a:rPr lang="en-US" altLang="zh-CN"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𝑆</m:t>
                        </m:r>
                      </m:e>
                      <m:sub>
                        <m:r>
                          <a:rPr lang="en-US" altLang="zh-CN" sz="2800" i="1">
                            <a:latin typeface="Cambria Math"/>
                          </a:rPr>
                          <m:t>2</m:t>
                        </m:r>
                      </m:sub>
                    </m:sSub>
                    <m:r>
                      <a:rPr lang="en-US" altLang="zh-CN" sz="2800">
                        <a:latin typeface="Cambria Math"/>
                      </a:rPr>
                      <m:t>,</m:t>
                    </m:r>
                    <m:sSub>
                      <m:sSubPr>
                        <m:ctrlPr>
                          <a:rPr lang="en-US" altLang="zh-CN" sz="2800" i="1">
                            <a:latin typeface="Cambria Math" panose="02040503050406030204" pitchFamily="18" charset="0"/>
                          </a:rPr>
                        </m:ctrlPr>
                      </m:sSubPr>
                      <m:e>
                        <m:r>
                          <a:rPr lang="en-US" altLang="zh-CN" sz="2800" b="0" i="1" smtClean="0">
                            <a:latin typeface="Cambria Math"/>
                          </a:rPr>
                          <m:t>𝑆</m:t>
                        </m:r>
                      </m:e>
                      <m:sub>
                        <m:r>
                          <a:rPr lang="en-US" altLang="zh-CN" sz="2800" i="1">
                            <a:latin typeface="Cambria Math"/>
                          </a:rPr>
                          <m:t>3</m:t>
                        </m:r>
                      </m:sub>
                    </m:sSub>
                    <m:r>
                      <a:rPr lang="en-US" altLang="zh-CN" sz="2800">
                        <a:latin typeface="Cambria Math"/>
                      </a:rPr>
                      <m:t>,</m:t>
                    </m:r>
                  </m:oMath>
                </a14:m>
                <a:r>
                  <a:rPr lang="en-US" altLang="zh-CN" sz="2800" dirty="0">
                    <a:latin typeface="Arial" panose="020B0604020202020204" pitchFamily="34" charset="0"/>
                  </a:rPr>
                  <a:t>…</a:t>
                </a:r>
                <a:r>
                  <a:rPr lang="zh-CN" altLang="en-US"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𝐴</m:t>
                        </m:r>
                      </m:e>
                      <m:sub>
                        <m:r>
                          <a:rPr lang="en-US" altLang="zh-CN" sz="2800" b="0" i="1" smtClean="0">
                            <a:latin typeface="Cambria Math"/>
                          </a:rPr>
                          <m:t>𝑖</m:t>
                        </m:r>
                      </m:sub>
                    </m:sSub>
                  </m:oMath>
                </a14:m>
                <a:r>
                  <a:rPr lang="en-US" altLang="zh-CN" sz="2800" dirty="0"/>
                  <a:t>,</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a:rPr>
                          <m:t>𝑆</m:t>
                        </m:r>
                      </m:e>
                      <m:sub>
                        <m:r>
                          <a:rPr lang="en-US" altLang="zh-CN" sz="2800" b="0" i="1" smtClean="0">
                            <a:latin typeface="Cambria Math"/>
                          </a:rPr>
                          <m:t>𝑖</m:t>
                        </m:r>
                      </m:sub>
                    </m:sSub>
                  </m:oMath>
                </a14:m>
                <a:r>
                  <a:rPr lang="zh-CN" altLang="en-US" sz="2800" dirty="0"/>
                  <a:t>是在仿真过程中按照它们的概率分布而随机地产生出来的。</a:t>
                </a:r>
              </a:p>
              <a:p>
                <a:pPr eaLnBrk="1" hangingPunct="1">
                  <a:lnSpc>
                    <a:spcPct val="90000"/>
                  </a:lnSpc>
                </a:pPr>
                <a:r>
                  <a:rPr lang="zh-CN" altLang="en-US" sz="2800" dirty="0"/>
                  <a:t>在这种排队系统中只有两类随机离散事件，即顾客到达事件（</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𝐸</m:t>
                        </m:r>
                      </m:e>
                      <m:sub>
                        <m:r>
                          <a:rPr lang="en-US" altLang="zh-CN" sz="2800" b="0" i="1" smtClean="0">
                            <a:latin typeface="Cambria Math"/>
                          </a:rPr>
                          <m:t>𝐴</m:t>
                        </m:r>
                      </m:sub>
                    </m:sSub>
                  </m:oMath>
                </a14:m>
                <a:r>
                  <a:rPr lang="zh-CN" altLang="en-US" sz="2800" dirty="0"/>
                  <a:t>）和顾客服务结束离开系统事件（</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𝐸</m:t>
                        </m:r>
                      </m:e>
                      <m:sub>
                        <m:r>
                          <a:rPr lang="en-US" altLang="zh-CN" sz="2800" b="0" i="1" smtClean="0">
                            <a:latin typeface="Cambria Math"/>
                          </a:rPr>
                          <m:t>𝐷</m:t>
                        </m:r>
                      </m:sub>
                    </m:sSub>
                  </m:oMath>
                </a14:m>
                <a:r>
                  <a:rPr lang="zh-CN" altLang="en-US" sz="2800" dirty="0"/>
                  <a:t>），这些事件的发生过程如图</a:t>
                </a:r>
                <a:r>
                  <a:rPr lang="en-US" altLang="zh-CN" sz="2800" dirty="0"/>
                  <a:t>5.4</a:t>
                </a:r>
                <a:r>
                  <a:rPr lang="zh-CN" altLang="en-US" sz="2800" dirty="0"/>
                  <a:t>中</a:t>
                </a:r>
                <a:r>
                  <a:rPr lang="en-US" altLang="zh-CN" sz="2800" dirty="0"/>
                  <a:t>(a)</a:t>
                </a:r>
                <a:r>
                  <a:rPr lang="zh-CN" altLang="en-US" sz="2800" dirty="0"/>
                  <a:t>所示。</a:t>
                </a:r>
              </a:p>
            </p:txBody>
          </p:sp>
        </mc:Choice>
        <mc:Fallback xmlns="">
          <p:sp>
            <p:nvSpPr>
              <p:cNvPr id="4403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392" t="-2519" r="-157"/>
                </a:stretch>
              </a:blipFill>
            </p:spPr>
            <p:txBody>
              <a:bodyPr/>
              <a:lstStyle/>
              <a:p>
                <a:r>
                  <a:rPr lang="zh-CN" altLang="en-US">
                    <a:noFill/>
                  </a:rPr>
                  <a:t> </a:t>
                </a:r>
              </a:p>
            </p:txBody>
          </p:sp>
        </mc:Fallback>
      </mc:AlternateContent>
      <p:sp>
        <p:nvSpPr>
          <p:cNvPr id="44037"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4043" name="Rectangle 2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4045" name="Rectangle 2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547445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5059" name="Object 4"/>
          <p:cNvGraphicFramePr>
            <a:graphicFrameLocks noChangeAspect="1"/>
          </p:cNvGraphicFramePr>
          <p:nvPr/>
        </p:nvGraphicFramePr>
        <p:xfrm>
          <a:off x="395288" y="260350"/>
          <a:ext cx="8208962" cy="5761038"/>
        </p:xfrm>
        <a:graphic>
          <a:graphicData uri="http://schemas.openxmlformats.org/presentationml/2006/ole">
            <mc:AlternateContent xmlns:mc="http://schemas.openxmlformats.org/markup-compatibility/2006">
              <mc:Choice xmlns:v="urn:schemas-microsoft-com:vml" Requires="v">
                <p:oleObj spid="_x0000_s67601" name="Visio" r:id="rId3" imgW="6365934" imgH="3648602" progId="Visio.Drawing.6">
                  <p:embed/>
                </p:oleObj>
              </mc:Choice>
              <mc:Fallback>
                <p:oleObj name="Visio" r:id="rId3" imgW="6365934" imgH="3648602" progId="Visio.Drawing.6">
                  <p:embed/>
                  <p:pic>
                    <p:nvPicPr>
                      <p:cNvPr id="4505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0350"/>
                        <a:ext cx="8208962"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Text Box 6"/>
          <p:cNvSpPr txBox="1">
            <a:spLocks noChangeArrowheads="1"/>
          </p:cNvSpPr>
          <p:nvPr/>
        </p:nvSpPr>
        <p:spPr bwMode="auto">
          <a:xfrm>
            <a:off x="1371600" y="60960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5.4 </a:t>
            </a:r>
            <a:r>
              <a:rPr lang="zh-CN" altLang="en-US" sz="2800">
                <a:latin typeface="宋体" panose="02010600030101010101" pitchFamily="2" charset="-122"/>
              </a:rPr>
              <a:t>排队系统的事件发生与时钟推进关系</a:t>
            </a:r>
            <a:r>
              <a:rPr lang="zh-CN" altLang="en-US" sz="2800"/>
              <a:t> </a:t>
            </a:r>
          </a:p>
        </p:txBody>
      </p:sp>
      <p:sp>
        <p:nvSpPr>
          <p:cNvPr id="45061" name="Text Box 7"/>
          <p:cNvSpPr txBox="1">
            <a:spLocks noChangeArrowheads="1"/>
          </p:cNvSpPr>
          <p:nvPr/>
        </p:nvSpPr>
        <p:spPr bwMode="auto">
          <a:xfrm>
            <a:off x="8172450" y="637540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dirty="0">
                <a:hlinkClick r:id="rId5" action="ppaction://hlinksldjump"/>
              </a:rPr>
              <a:t>返回</a:t>
            </a:r>
            <a:endParaRPr lang="zh-CN" altLang="en-US" sz="1800" dirty="0"/>
          </a:p>
        </p:txBody>
      </p:sp>
    </p:spTree>
    <p:extLst>
      <p:ext uri="{BB962C8B-B14F-4D97-AF65-F5344CB8AC3E}">
        <p14:creationId xmlns:p14="http://schemas.microsoft.com/office/powerpoint/2010/main" val="278995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latin typeface="宋体" panose="02010600030101010101" pitchFamily="2" charset="-122"/>
                <a:ea typeface="宋体" panose="02010600030101010101" pitchFamily="2" charset="-122"/>
              </a:rPr>
              <a:t>总控程序完成如下工作</a:t>
            </a:r>
            <a:endParaRPr lang="en-US" altLang="zh-CN" dirty="0"/>
          </a:p>
        </p:txBody>
      </p:sp>
      <p:sp>
        <p:nvSpPr>
          <p:cNvPr id="19459" name="Rectangle 3"/>
          <p:cNvSpPr>
            <a:spLocks noGrp="1" noChangeArrowheads="1"/>
          </p:cNvSpPr>
          <p:nvPr>
            <p:ph idx="1"/>
          </p:nvPr>
        </p:nvSpPr>
        <p:spPr>
          <a:xfrm>
            <a:off x="755576" y="1981200"/>
            <a:ext cx="8159824" cy="4114800"/>
          </a:xfrm>
        </p:spPr>
        <p:txBody>
          <a:bodyPr/>
          <a:lstStyle/>
          <a:p>
            <a:pPr marL="0" indent="0" eaLnBrk="1" hangingPunct="1">
              <a:lnSpc>
                <a:spcPct val="9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时间扫描</a:t>
            </a:r>
            <a:r>
              <a:rPr lang="zh-CN" altLang="en-US" sz="2400" dirty="0">
                <a:latin typeface="宋体" panose="02010600030101010101" pitchFamily="2" charset="-122"/>
                <a:ea typeface="宋体" panose="02010600030101010101" pitchFamily="2" charset="-122"/>
              </a:rPr>
              <a:t>：确定下</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事件发生时间并将仿真时钟推进到该时刻；</a:t>
            </a:r>
          </a:p>
          <a:p>
            <a:pPr marL="0" indent="0" eaLnBrk="1" hangingPunct="1">
              <a:lnSpc>
                <a:spcPct val="9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事件辨识：</a:t>
            </a:r>
            <a:r>
              <a:rPr lang="zh-CN" altLang="en-US" sz="2400" dirty="0">
                <a:latin typeface="宋体" panose="02010600030101010101" pitchFamily="2" charset="-122"/>
                <a:ea typeface="宋体" panose="02010600030101010101" pitchFamily="2" charset="-122"/>
              </a:rPr>
              <a:t>正确地辨识当前要发生的事件；</a:t>
            </a:r>
          </a:p>
          <a:p>
            <a:pPr marL="0" indent="0" eaLnBrk="1" hangingPunct="1">
              <a:lnSpc>
                <a:spcPct val="90000"/>
              </a:lnSpc>
              <a:buNone/>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事件执行：</a:t>
            </a:r>
            <a:r>
              <a:rPr lang="zh-CN" altLang="en-US" sz="2400" dirty="0">
                <a:latin typeface="宋体" panose="02010600030101010101" pitchFamily="2" charset="-122"/>
                <a:ea typeface="宋体" panose="02010600030101010101" pitchFamily="2" charset="-122"/>
              </a:rPr>
              <a:t>正确地执行当前发生的事件。</a:t>
            </a:r>
          </a:p>
          <a:p>
            <a:pPr marL="457200" lvl="1" indent="0" eaLnBrk="1" hangingPunct="1">
              <a:lnSpc>
                <a:spcPct val="90000"/>
              </a:lnSpc>
              <a:buNone/>
            </a:pPr>
            <a:r>
              <a:rPr lang="zh-CN" altLang="en-US" sz="2400" dirty="0">
                <a:latin typeface="宋体" panose="02010600030101010101" pitchFamily="2" charset="-122"/>
                <a:ea typeface="宋体" panose="02010600030101010101" pitchFamily="2" charset="-122"/>
              </a:rPr>
              <a:t>面向事件仿真模型的主控程序使用事件表（</a:t>
            </a:r>
            <a:r>
              <a:rPr lang="en-US" altLang="zh-CN" sz="2400" dirty="0">
                <a:latin typeface="宋体" panose="02010600030101010101" pitchFamily="2" charset="-122"/>
                <a:ea typeface="宋体" panose="02010600030101010101" pitchFamily="2" charset="-122"/>
              </a:rPr>
              <a:t>Event List</a:t>
            </a:r>
            <a:r>
              <a:rPr lang="zh-CN" altLang="en-US" sz="2400" dirty="0">
                <a:latin typeface="宋体" panose="02010600030101010101" pitchFamily="2" charset="-122"/>
                <a:ea typeface="宋体" panose="02010600030101010101" pitchFamily="2" charset="-122"/>
              </a:rPr>
              <a:t>）来完成上述任务。</a:t>
            </a:r>
            <a:endParaRPr lang="en-US" altLang="zh-CN" sz="2400" dirty="0">
              <a:latin typeface="宋体" panose="02010600030101010101" pitchFamily="2" charset="-122"/>
              <a:ea typeface="宋体" panose="02010600030101010101" pitchFamily="2" charset="-122"/>
            </a:endParaRPr>
          </a:p>
          <a:p>
            <a:pPr marL="457200" lvl="1" indent="0" eaLnBrk="1" hangingPunct="1">
              <a:lnSpc>
                <a:spcPct val="90000"/>
              </a:lnSpc>
              <a:buNone/>
            </a:pPr>
            <a:r>
              <a:rPr lang="zh-CN" altLang="en-US" sz="2400" dirty="0">
                <a:latin typeface="宋体" panose="02010600030101010101" pitchFamily="2" charset="-122"/>
                <a:ea typeface="宋体" panose="02010600030101010101" pitchFamily="2" charset="-122"/>
              </a:rPr>
              <a:t>在仿真运行中，事件的记录不断被列入或移出事件表。每一事件记录至少应由两部分组成：事件的发生时间、事件的标识，有时，事件记录中还会有参与事件的实体名称等信息。</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9E35B79F-7580-4AD2-950B-D6E84B9FE604}" type="slidenum">
              <a:rPr lang="zh-CN" altLang="en-US" sz="1100">
                <a:solidFill>
                  <a:srgbClr val="636363"/>
                </a:solidFill>
              </a:rPr>
              <a:pPr/>
              <a:t>7</a:t>
            </a:fld>
            <a:endParaRPr lang="en-US" altLang="zh-CN" sz="1100">
              <a:solidFill>
                <a:srgbClr val="636363"/>
              </a:solidFill>
            </a:endParaRPr>
          </a:p>
        </p:txBody>
      </p:sp>
    </p:spTree>
    <p:extLst>
      <p:ext uri="{BB962C8B-B14F-4D97-AF65-F5344CB8AC3E}">
        <p14:creationId xmlns:p14="http://schemas.microsoft.com/office/powerpoint/2010/main" val="3101240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B08B5B-B762-431F-92A7-4157EB88D688}" type="slidenum">
              <a:rPr lang="en-US" altLang="zh-CN" sz="1400"/>
              <a:pPr>
                <a:spcBef>
                  <a:spcPct val="0"/>
                </a:spcBef>
                <a:buClrTx/>
                <a:buSzTx/>
                <a:buFontTx/>
                <a:buNone/>
              </a:pPr>
              <a:t>70</a:t>
            </a:fld>
            <a:endParaRPr lang="en-US" altLang="zh-CN" sz="1400"/>
          </a:p>
        </p:txBody>
      </p:sp>
      <p:sp>
        <p:nvSpPr>
          <p:cNvPr id="4608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46084" name="Rectangle 3"/>
              <p:cNvSpPr>
                <a:spLocks noGrp="1" noChangeArrowheads="1"/>
              </p:cNvSpPr>
              <p:nvPr>
                <p:ph type="body" idx="1"/>
              </p:nvPr>
            </p:nvSpPr>
            <p:spPr/>
            <p:txBody>
              <a:bodyPr/>
              <a:lstStyle/>
              <a:p>
                <a:pPr eaLnBrk="1" hangingPunct="1"/>
                <a:r>
                  <a:rPr lang="zh-CN" altLang="en-US" sz="2800" dirty="0"/>
                  <a:t>令</a:t>
                </a:r>
                <a:r>
                  <a:rPr lang="en-US" altLang="zh-CN" sz="2800" dirty="0"/>
                  <a:t>T</a:t>
                </a:r>
                <a:r>
                  <a:rPr lang="zh-CN" altLang="en-US" sz="2800" dirty="0"/>
                  <a:t>为仿真时钟所指示仿真时间的当前值。对于固定步长时间推进方式，仿真开始时，首先按到达过程随机地产生第一个顾客的到达时间</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𝑡</m:t>
                        </m:r>
                      </m:e>
                      <m:sub>
                        <m:r>
                          <a:rPr lang="en-US" altLang="zh-CN" sz="2800" b="0" i="1" smtClean="0">
                            <a:latin typeface="Cambria Math"/>
                          </a:rPr>
                          <m:t>𝐴</m:t>
                        </m:r>
                        <m:r>
                          <a:rPr lang="en-US" altLang="zh-CN" sz="2800" b="0" i="1" smtClean="0">
                            <a:latin typeface="Cambria Math"/>
                          </a:rPr>
                          <m:t>1</m:t>
                        </m:r>
                      </m:sub>
                    </m:sSub>
                  </m:oMath>
                </a14:m>
                <a:r>
                  <a:rPr lang="zh-CN" altLang="en-US" sz="2800" dirty="0"/>
                  <a:t>，而仿真时钟则按事先设定的固定步长</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不断地推进，每推进一个</a:t>
                </a:r>
                <a14:m>
                  <m:oMath xmlns:m="http://schemas.openxmlformats.org/officeDocument/2006/math">
                    <m:r>
                      <a:rPr lang="zh-CN" altLang="en-US" sz="2800" i="1">
                        <a:latin typeface="Cambria Math"/>
                      </a:rPr>
                      <m:t>∆</m:t>
                    </m:r>
                    <m:r>
                      <a:rPr lang="en-US" altLang="zh-CN" sz="2800" i="1">
                        <a:latin typeface="Cambria Math"/>
                      </a:rPr>
                      <m:t>𝑡</m:t>
                    </m:r>
                    <m:r>
                      <a:rPr lang="en-US" altLang="zh-CN" sz="2800" i="1">
                        <a:latin typeface="Cambria Math"/>
                      </a:rPr>
                      <m:t> </m:t>
                    </m:r>
                  </m:oMath>
                </a14:m>
                <a:r>
                  <a:rPr lang="zh-CN" altLang="en-US" sz="2800" dirty="0"/>
                  <a:t>，仿真系统自动扫描所有正在执行的活动，如到达活动和服务活动等，观察有无事件发生，如果在</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中并无事件发生，则立即再次推进</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   。</a:t>
                </a:r>
              </a:p>
            </p:txBody>
          </p:sp>
        </mc:Choice>
        <mc:Fallback xmlns="">
          <p:sp>
            <p:nvSpPr>
              <p:cNvPr id="4608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392" t="-1778" r="-706"/>
                </a:stretch>
              </a:blipFill>
            </p:spPr>
            <p:txBody>
              <a:bodyPr/>
              <a:lstStyle/>
              <a:p>
                <a:r>
                  <a:rPr lang="zh-CN" altLang="en-US">
                    <a:noFill/>
                  </a:rPr>
                  <a:t> </a:t>
                </a:r>
              </a:p>
            </p:txBody>
          </p:sp>
        </mc:Fallback>
      </mc:AlternateContent>
      <p:sp>
        <p:nvSpPr>
          <p:cNvPr id="46085"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4214029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xfrm>
            <a:off x="7042150" y="609917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D59C88-D68C-4A35-A6CA-C51D6F3903BB}" type="slidenum">
              <a:rPr lang="en-US" altLang="zh-CN" sz="1400"/>
              <a:pPr>
                <a:spcBef>
                  <a:spcPct val="0"/>
                </a:spcBef>
                <a:buClrTx/>
                <a:buSzTx/>
                <a:buFontTx/>
                <a:buNone/>
              </a:pPr>
              <a:t>71</a:t>
            </a:fld>
            <a:endParaRPr lang="en-US" altLang="zh-CN" sz="1400"/>
          </a:p>
        </p:txBody>
      </p:sp>
      <p:sp>
        <p:nvSpPr>
          <p:cNvPr id="47107" name="Rectangle 31"/>
          <p:cNvSpPr>
            <a:spLocks noGrp="1" noChangeArrowheads="1"/>
          </p:cNvSpPr>
          <p:nvPr>
            <p:ph type="title"/>
          </p:nvPr>
        </p:nvSpPr>
        <p:spPr>
          <a:xfrm>
            <a:off x="1150938" y="-315913"/>
            <a:ext cx="7793037" cy="1462088"/>
          </a:xfrm>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47108" name="Rectangle 3"/>
              <p:cNvSpPr>
                <a:spLocks noGrp="1" noChangeArrowheads="1"/>
              </p:cNvSpPr>
              <p:nvPr>
                <p:ph type="body" idx="1"/>
              </p:nvPr>
            </p:nvSpPr>
            <p:spPr>
              <a:xfrm>
                <a:off x="755650" y="1844625"/>
                <a:ext cx="8199438" cy="5184775"/>
              </a:xfrm>
            </p:spPr>
            <p:txBody>
              <a:bodyPr/>
              <a:lstStyle/>
              <a:p>
                <a:pPr eaLnBrk="1" hangingPunct="1"/>
                <a:r>
                  <a:rPr lang="zh-CN" altLang="en-US" sz="2800" dirty="0"/>
                  <a:t>如果在第</a:t>
                </a:r>
                <a:r>
                  <a:rPr lang="en-US" altLang="zh-CN" sz="2800" dirty="0"/>
                  <a:t>n</a:t>
                </a:r>
                <a:r>
                  <a:rPr lang="zh-CN" altLang="en-US" sz="2800" dirty="0"/>
                  <a:t>个</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时间间隔内有事件</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i="1">
                            <a:latin typeface="Cambria Math"/>
                          </a:rPr>
                          <m:t>𝐴</m:t>
                        </m:r>
                        <m:r>
                          <a:rPr lang="en-US" altLang="zh-CN" sz="2800" b="0" i="1" smtClean="0">
                            <a:latin typeface="Cambria Math"/>
                          </a:rPr>
                          <m:t>1</m:t>
                        </m:r>
                      </m:sub>
                    </m:sSub>
                  </m:oMath>
                </a14:m>
                <a:r>
                  <a:rPr lang="zh-CN" altLang="en-US" sz="2800" dirty="0"/>
                  <a:t>发生，则置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a:rPr>
                          <m:t>𝑇</m:t>
                        </m:r>
                        <m:r>
                          <a:rPr lang="en-US" altLang="zh-CN" sz="2800" b="0" i="1" smtClean="0">
                            <a:latin typeface="Cambria Math"/>
                          </a:rPr>
                          <m:t>=</m:t>
                        </m:r>
                        <m:r>
                          <a:rPr lang="en-US" altLang="zh-CN" sz="2800" b="0" i="1" smtClean="0">
                            <a:latin typeface="Cambria Math"/>
                          </a:rPr>
                          <m:t>𝑛</m:t>
                        </m:r>
                        <m:r>
                          <a:rPr lang="en-US" altLang="zh-CN" sz="2800" b="0" i="1" smtClean="0">
                            <a:latin typeface="Cambria Math"/>
                            <a:ea typeface="Cambria Math"/>
                          </a:rPr>
                          <m:t>∆</m:t>
                        </m:r>
                        <m:r>
                          <a:rPr lang="en-US" altLang="zh-CN" sz="2800" b="0" i="1" smtClean="0">
                            <a:latin typeface="Cambria Math"/>
                            <a:ea typeface="Cambria Math"/>
                          </a:rPr>
                          <m:t>𝑡</m:t>
                        </m:r>
                        <m:r>
                          <a:rPr lang="en-US" altLang="zh-CN" sz="2800" b="0" i="1" smtClean="0">
                            <a:latin typeface="Cambria Math"/>
                            <a:ea typeface="Cambria Math"/>
                          </a:rPr>
                          <m:t>≈</m:t>
                        </m:r>
                        <m:r>
                          <a:rPr lang="en-US" altLang="zh-CN" sz="2800" b="0" i="1" smtClean="0">
                            <a:latin typeface="Cambria Math"/>
                            <a:ea typeface="Cambria Math"/>
                          </a:rPr>
                          <m:t>𝑡</m:t>
                        </m:r>
                      </m:e>
                      <m:sub>
                        <m:r>
                          <a:rPr lang="en-US" altLang="zh-CN" sz="2800" i="1">
                            <a:latin typeface="Cambria Math"/>
                          </a:rPr>
                          <m:t>𝐴</m:t>
                        </m:r>
                        <m:r>
                          <a:rPr lang="en-US" altLang="zh-CN" sz="2800" i="1">
                            <a:latin typeface="Cambria Math"/>
                          </a:rPr>
                          <m:t>1</m:t>
                        </m:r>
                      </m:sub>
                    </m:sSub>
                  </m:oMath>
                </a14:m>
                <a:r>
                  <a:rPr lang="zh-CN" altLang="en-US" sz="2800" dirty="0"/>
                  <a:t> ，其中</a:t>
                </a:r>
                <a:r>
                  <a:rPr lang="en-US" altLang="zh-CN" sz="2800" dirty="0"/>
                  <a:t>n</a:t>
                </a:r>
                <a:r>
                  <a:rPr lang="zh-CN" altLang="en-US" sz="2800" dirty="0"/>
                  <a:t>为首次发生离散事件时，连续推进</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的次数。由于事件</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i="1">
                            <a:latin typeface="Cambria Math"/>
                          </a:rPr>
                          <m:t>𝐴</m:t>
                        </m:r>
                        <m:r>
                          <a:rPr lang="en-US" altLang="zh-CN" sz="2800" i="1">
                            <a:latin typeface="Cambria Math"/>
                          </a:rPr>
                          <m:t>1</m:t>
                        </m:r>
                      </m:sub>
                    </m:sSub>
                  </m:oMath>
                </a14:m>
                <a:r>
                  <a:rPr lang="zh-CN" altLang="en-US" sz="2800" dirty="0"/>
                  <a:t>将引起</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b="0" i="1" smtClean="0">
                            <a:latin typeface="Cambria Math"/>
                          </a:rPr>
                          <m:t>𝐷</m:t>
                        </m:r>
                        <m:r>
                          <a:rPr lang="en-US" altLang="zh-CN" sz="2800" i="1">
                            <a:latin typeface="Cambria Math"/>
                          </a:rPr>
                          <m:t>1</m:t>
                        </m:r>
                      </m:sub>
                    </m:sSub>
                  </m:oMath>
                </a14:m>
                <a:r>
                  <a:rPr lang="zh-CN" altLang="en-US" sz="2800" dirty="0"/>
                  <a:t>（第一个顾客离开事件）和</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a:rPr>
                          <m:t>𝐸</m:t>
                        </m:r>
                      </m:e>
                      <m:sub>
                        <m:r>
                          <a:rPr lang="en-US" altLang="zh-CN" sz="2800" i="1">
                            <a:latin typeface="Cambria Math"/>
                          </a:rPr>
                          <m:t>𝐴</m:t>
                        </m:r>
                        <m:r>
                          <a:rPr lang="en-US" altLang="zh-CN" sz="2800" b="0" i="1" smtClean="0">
                            <a:latin typeface="Cambria Math"/>
                          </a:rPr>
                          <m:t>2</m:t>
                        </m:r>
                      </m:sub>
                    </m:sSub>
                  </m:oMath>
                </a14:m>
                <a:r>
                  <a:rPr lang="zh-CN" altLang="en-US" sz="2800" dirty="0"/>
                  <a:t> （第二个顾客到达事件）两个新的离散事件，而仿真时钟则继续按步长</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 向前推进并不断扫描每一</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t>中有无事件发生，当有事件发生时，即将</a:t>
                </a:r>
                <a:r>
                  <a:rPr lang="en-US" altLang="zh-CN" sz="2800" dirty="0"/>
                  <a:t>T</a:t>
                </a:r>
                <a:r>
                  <a:rPr lang="zh-CN" altLang="en-US" sz="2800" dirty="0"/>
                  <a:t>更新到与该事件发生的相应时刻上。以上过程持续进行，即可实现动态系统的仿真。</a:t>
                </a:r>
              </a:p>
            </p:txBody>
          </p:sp>
        </mc:Choice>
        <mc:Fallback xmlns="">
          <p:sp>
            <p:nvSpPr>
              <p:cNvPr id="47108" name="Rectangle 3"/>
              <p:cNvSpPr>
                <a:spLocks noGrp="1" noRot="1" noChangeAspect="1" noMove="1" noResize="1" noEditPoints="1" noAdjustHandles="1" noChangeArrowheads="1" noChangeShapeType="1" noTextEdit="1"/>
              </p:cNvSpPr>
              <p:nvPr>
                <p:ph type="body" idx="1"/>
              </p:nvPr>
            </p:nvSpPr>
            <p:spPr>
              <a:xfrm>
                <a:off x="755650" y="1844625"/>
                <a:ext cx="8199438" cy="5184775"/>
              </a:xfrm>
              <a:blipFill rotWithShape="1">
                <a:blip r:embed="rId2"/>
                <a:stretch>
                  <a:fillRect l="-372" t="-1412" r="-5874"/>
                </a:stretch>
              </a:blipFill>
            </p:spPr>
            <p:txBody>
              <a:bodyPr/>
              <a:lstStyle/>
              <a:p>
                <a:r>
                  <a:rPr lang="zh-CN" altLang="en-US">
                    <a:noFill/>
                  </a:rPr>
                  <a:t> </a:t>
                </a:r>
              </a:p>
            </p:txBody>
          </p:sp>
        </mc:Fallback>
      </mc:AlternateContent>
      <p:sp>
        <p:nvSpPr>
          <p:cNvPr id="47109" name="Rectangle 5"/>
          <p:cNvSpPr>
            <a:spLocks noChangeArrowheads="1"/>
          </p:cNvSpPr>
          <p:nvPr/>
        </p:nvSpPr>
        <p:spPr bwMode="auto">
          <a:xfrm>
            <a:off x="0" y="3175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15" name="Rectangle 21"/>
          <p:cNvSpPr>
            <a:spLocks noChangeArrowheads="1"/>
          </p:cNvSpPr>
          <p:nvPr/>
        </p:nvSpPr>
        <p:spPr bwMode="auto">
          <a:xfrm>
            <a:off x="0" y="3175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17" name="Rectangle 23"/>
          <p:cNvSpPr>
            <a:spLocks noChangeArrowheads="1"/>
          </p:cNvSpPr>
          <p:nvPr/>
        </p:nvSpPr>
        <p:spPr bwMode="auto">
          <a:xfrm>
            <a:off x="0" y="3175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654398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4BEA59-8B09-4B9C-8C02-3A6DD9483ACA}" type="slidenum">
              <a:rPr lang="en-US" altLang="zh-CN" sz="1400"/>
              <a:pPr>
                <a:spcBef>
                  <a:spcPct val="0"/>
                </a:spcBef>
                <a:buClrTx/>
                <a:buSzTx/>
                <a:buFontTx/>
                <a:buNone/>
              </a:pPr>
              <a:t>72</a:t>
            </a:fld>
            <a:endParaRPr lang="en-US" altLang="zh-CN" sz="1400"/>
          </a:p>
        </p:txBody>
      </p:sp>
      <p:sp>
        <p:nvSpPr>
          <p:cNvPr id="48131" name="Rectangle 2"/>
          <p:cNvSpPr>
            <a:spLocks noGrp="1" noChangeArrowheads="1"/>
          </p:cNvSpPr>
          <p:nvPr>
            <p:ph type="title"/>
          </p:nvPr>
        </p:nvSpPr>
        <p:spPr/>
        <p:txBody>
          <a:bodyPr/>
          <a:lstStyle/>
          <a:p>
            <a:pPr eaLnBrk="1" hangingPunct="1"/>
            <a:r>
              <a:rPr lang="zh-CN" altLang="en-US" sz="3600"/>
              <a:t>固定步长时间推进机制应注意的两点</a:t>
            </a:r>
          </a:p>
        </p:txBody>
      </p:sp>
      <mc:AlternateContent xmlns:mc="http://schemas.openxmlformats.org/markup-compatibility/2006" xmlns:a14="http://schemas.microsoft.com/office/drawing/2010/main">
        <mc:Choice Requires="a14">
          <p:sp>
            <p:nvSpPr>
              <p:cNvPr id="4813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3000" dirty="0">
                    <a:latin typeface="Times New Roman" panose="02020603050405020304" pitchFamily="18" charset="0"/>
                    <a:cs typeface="Times New Roman" panose="02020603050405020304" pitchFamily="18" charset="0"/>
                  </a:rPr>
                  <a:t>1</a:t>
                </a:r>
                <a:r>
                  <a:rPr lang="zh-CN" altLang="en-US" sz="3000" dirty="0">
                    <a:latin typeface="宋体" panose="02010600030101010101" pitchFamily="2" charset="-122"/>
                  </a:rPr>
                  <a:t>．步长确定后，不论在某段时间内有否发生事件，仿真时钟都只能一个步长一个步长地推进，并同时要计算检查在刚推进的步长里有没有发生事件。因而很多计算和判断是多余的，占用了计算机运行时间，影响效率。</a:t>
                </a:r>
              </a:p>
              <a:p>
                <a:pPr eaLnBrk="1" hangingPunct="1"/>
                <a:r>
                  <a:rPr lang="zh-CN" altLang="en-US" sz="3000" dirty="0">
                    <a:latin typeface="宋体" panose="02010600030101010101" pitchFamily="2" charset="-122"/>
                  </a:rPr>
                  <a:t>步长</a:t>
                </a:r>
                <a14:m>
                  <m:oMath xmlns:m="http://schemas.openxmlformats.org/officeDocument/2006/math">
                    <m:r>
                      <a:rPr lang="zh-CN" altLang="en-US" sz="3000" i="1">
                        <a:latin typeface="Cambria Math"/>
                      </a:rPr>
                      <m:t>∆</m:t>
                    </m:r>
                    <m:r>
                      <a:rPr lang="en-US" altLang="zh-CN" sz="3000" i="1">
                        <a:latin typeface="Cambria Math"/>
                      </a:rPr>
                      <m:t>𝑡</m:t>
                    </m:r>
                  </m:oMath>
                </a14:m>
                <a:r>
                  <a:rPr lang="zh-CN" altLang="en-US" sz="3000" dirty="0">
                    <a:latin typeface="宋体" panose="02010600030101010101" pitchFamily="2" charset="-122"/>
                  </a:rPr>
                  <a:t>取得越小，这种情况就越严重。 </a:t>
                </a:r>
                <a14:m>
                  <m:oMath xmlns:m="http://schemas.openxmlformats.org/officeDocument/2006/math">
                    <m:r>
                      <a:rPr lang="zh-CN" altLang="en-US" sz="3000" i="1">
                        <a:latin typeface="Cambria Math"/>
                      </a:rPr>
                      <m:t>∆</m:t>
                    </m:r>
                    <m:r>
                      <a:rPr lang="en-US" altLang="zh-CN" sz="3000" i="1">
                        <a:latin typeface="Cambria Math"/>
                      </a:rPr>
                      <m:t>𝑡</m:t>
                    </m:r>
                  </m:oMath>
                </a14:m>
                <a:r>
                  <a:rPr lang="zh-CN" altLang="en-US" sz="3000" dirty="0">
                    <a:latin typeface="宋体" panose="02010600030101010101" pitchFamily="2" charset="-122"/>
                  </a:rPr>
                  <a:t>取得越大，则仿真效率越高（多余的计算和判断减小）。</a:t>
                </a:r>
                <a:r>
                  <a:rPr lang="zh-CN" altLang="en-US" sz="3000" dirty="0"/>
                  <a:t> </a:t>
                </a:r>
              </a:p>
            </p:txBody>
          </p:sp>
        </mc:Choice>
        <mc:Fallback xmlns="">
          <p:sp>
            <p:nvSpPr>
              <p:cNvPr id="48132"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882" t="-2370" r="-1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879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6DBAF8-777D-45B3-B330-BC349DCA5EEB}" type="slidenum">
              <a:rPr lang="en-US" altLang="zh-CN" sz="1400"/>
              <a:pPr>
                <a:spcBef>
                  <a:spcPct val="0"/>
                </a:spcBef>
                <a:buClrTx/>
                <a:buSzTx/>
                <a:buFontTx/>
                <a:buNone/>
              </a:pPr>
              <a:t>73</a:t>
            </a:fld>
            <a:endParaRPr lang="en-US" altLang="zh-CN" sz="1400"/>
          </a:p>
        </p:txBody>
      </p:sp>
      <p:sp>
        <p:nvSpPr>
          <p:cNvPr id="49155"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4915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rPr>
                  <a:t>．固定步长时间推进机制把发生在同一步长内的事件都看作是发生在该步长的末尾，并且把这些事件看作是同时事件（实际上可能并不同时），这势必产生误差，影响仿真的精度。</a:t>
                </a:r>
              </a:p>
              <a:p>
                <a:pPr eaLnBrk="1" hangingPunct="1"/>
                <a:r>
                  <a:rPr lang="zh-CN" altLang="en-US" dirty="0">
                    <a:latin typeface="宋体" panose="02010600030101010101" pitchFamily="2" charset="-122"/>
                  </a:rPr>
                  <a:t>步长</a:t>
                </a:r>
                <a14:m>
                  <m:oMath xmlns:m="http://schemas.openxmlformats.org/officeDocument/2006/math">
                    <m:r>
                      <a:rPr lang="zh-CN" altLang="en-US" i="1">
                        <a:latin typeface="Cambria Math"/>
                      </a:rPr>
                      <m:t>∆</m:t>
                    </m:r>
                    <m:r>
                      <a:rPr lang="en-US" altLang="zh-CN" i="1">
                        <a:latin typeface="Cambria Math"/>
                      </a:rPr>
                      <m:t>𝑡</m:t>
                    </m:r>
                  </m:oMath>
                </a14:m>
                <a:r>
                  <a:rPr lang="zh-CN" altLang="en-US" dirty="0">
                    <a:latin typeface="宋体" panose="02010600030101010101" pitchFamily="2" charset="-122"/>
                  </a:rPr>
                  <a:t>取得越大，产生的误差越大精度越低，一旦误差超出某个范围，仿真结果将失去意义。</a:t>
                </a:r>
                <a:r>
                  <a:rPr lang="zh-CN" altLang="en-US" dirty="0"/>
                  <a:t> </a:t>
                </a:r>
              </a:p>
            </p:txBody>
          </p:sp>
        </mc:Choice>
        <mc:Fallback xmlns="">
          <p:sp>
            <p:nvSpPr>
              <p:cNvPr id="4915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2039" t="-2519" r="-1255"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142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E6C6D7-8BC6-45F7-84AF-AED148E23839}" type="slidenum">
              <a:rPr lang="en-US" altLang="zh-CN" sz="1400"/>
              <a:pPr>
                <a:spcBef>
                  <a:spcPct val="0"/>
                </a:spcBef>
                <a:buClrTx/>
                <a:buSzTx/>
                <a:buFontTx/>
                <a:buNone/>
              </a:pPr>
              <a:t>74</a:t>
            </a:fld>
            <a:endParaRPr lang="en-US" altLang="zh-CN" sz="1400"/>
          </a:p>
        </p:txBody>
      </p:sp>
      <p:sp>
        <p:nvSpPr>
          <p:cNvPr id="50179" name="Rectangle 2"/>
          <p:cNvSpPr>
            <a:spLocks noGrp="1" noChangeArrowheads="1"/>
          </p:cNvSpPr>
          <p:nvPr>
            <p:ph type="title"/>
          </p:nvPr>
        </p:nvSpPr>
        <p:spPr/>
        <p:txBody>
          <a:bodyPr/>
          <a:lstStyle/>
          <a:p>
            <a:pPr eaLnBrk="1" hangingPunct="1"/>
            <a:r>
              <a:rPr lang="zh-CN" altLang="en-US"/>
              <a:t>总结</a:t>
            </a:r>
          </a:p>
        </p:txBody>
      </p:sp>
      <p:sp>
        <p:nvSpPr>
          <p:cNvPr id="50180" name="Rectangle 3"/>
          <p:cNvSpPr>
            <a:spLocks noGrp="1" noChangeArrowheads="1"/>
          </p:cNvSpPr>
          <p:nvPr>
            <p:ph type="body" idx="1"/>
          </p:nvPr>
        </p:nvSpPr>
        <p:spPr>
          <a:xfrm>
            <a:off x="755650" y="1817514"/>
            <a:ext cx="8199438" cy="4995862"/>
          </a:xfrm>
        </p:spPr>
        <p:txBody>
          <a:bodyPr/>
          <a:lstStyle/>
          <a:p>
            <a:pPr eaLnBrk="1" hangingPunct="1">
              <a:buClr>
                <a:srgbClr val="9900CC"/>
              </a:buClr>
              <a:buSzPct val="80000"/>
              <a:buFont typeface="Wingdings" panose="05000000000000000000" pitchFamily="2" charset="2"/>
              <a:buChar char="v"/>
            </a:pPr>
            <a:r>
              <a:rPr lang="zh-CN" altLang="en-US" sz="2800" dirty="0">
                <a:latin typeface="宋体" panose="02010600030101010101" pitchFamily="2" charset="-122"/>
              </a:rPr>
              <a:t>为了提高仿真的精度，希望将步长取得越小越好，而要提高仿真效率又要求步长取得越大越好，效率和精度是一对难以调和的矛盾。</a:t>
            </a:r>
          </a:p>
          <a:p>
            <a:pPr eaLnBrk="1" hangingPunct="1">
              <a:buClr>
                <a:srgbClr val="9900CC"/>
              </a:buClr>
              <a:buSzPct val="80000"/>
              <a:buFont typeface="Wingdings" panose="05000000000000000000" pitchFamily="2" charset="2"/>
              <a:buChar char="v"/>
            </a:pPr>
            <a:r>
              <a:rPr lang="zh-CN" altLang="en-US" sz="2800" dirty="0">
                <a:latin typeface="宋体" panose="02010600030101010101" pitchFamily="2" charset="-122"/>
              </a:rPr>
              <a:t>实际应用表明：只有对事件发生的平均时间间隔短，事件发生的概率在时间轴上呈均匀分布的系统进行仿真时，采用固定步长时间推进机制才能在保证一定精度的同时，获得较高的效率。</a:t>
            </a:r>
          </a:p>
          <a:p>
            <a:pPr eaLnBrk="1" hangingPunct="1">
              <a:buClr>
                <a:srgbClr val="9900CC"/>
              </a:buClr>
              <a:buSzPct val="80000"/>
              <a:buFont typeface="Wingdings" panose="05000000000000000000" pitchFamily="2" charset="2"/>
              <a:buChar char="v"/>
            </a:pPr>
            <a:r>
              <a:rPr lang="zh-CN" altLang="en-US" sz="2800" dirty="0">
                <a:latin typeface="宋体" panose="02010600030101010101" pitchFamily="2" charset="-122"/>
              </a:rPr>
              <a:t>然而有一点我们必须注意，采用固定步长时间推进机制时，仿真效率可以通过改变步长来调节。在这同时，也反方向调节了仿真的精度。</a:t>
            </a:r>
            <a:r>
              <a:rPr lang="zh-CN" altLang="en-US" sz="2800" dirty="0"/>
              <a:t> </a:t>
            </a:r>
          </a:p>
        </p:txBody>
      </p:sp>
    </p:spTree>
    <p:extLst>
      <p:ext uri="{BB962C8B-B14F-4D97-AF65-F5344CB8AC3E}">
        <p14:creationId xmlns:p14="http://schemas.microsoft.com/office/powerpoint/2010/main" val="2870000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58D7F89-5C90-486A-A639-7978F1878C64}" type="slidenum">
              <a:rPr lang="en-US" altLang="zh-CN" sz="1400"/>
              <a:pPr>
                <a:spcBef>
                  <a:spcPct val="0"/>
                </a:spcBef>
                <a:buClrTx/>
                <a:buSzTx/>
                <a:buFontTx/>
                <a:buNone/>
              </a:pPr>
              <a:t>75</a:t>
            </a:fld>
            <a:endParaRPr lang="en-US" altLang="zh-CN" sz="1400"/>
          </a:p>
        </p:txBody>
      </p:sp>
      <p:sp>
        <p:nvSpPr>
          <p:cNvPr id="51203" name="Rectangle 2"/>
          <p:cNvSpPr>
            <a:spLocks noGrp="1" noChangeArrowheads="1"/>
          </p:cNvSpPr>
          <p:nvPr>
            <p:ph type="title"/>
          </p:nvPr>
        </p:nvSpPr>
        <p:spPr/>
        <p:txBody>
          <a:bodyPr/>
          <a:lstStyle/>
          <a:p>
            <a:pPr eaLnBrk="1" hangingPunct="1"/>
            <a:r>
              <a:rPr lang="zh-CN" altLang="en-US"/>
              <a:t>下次事件时间推进机制</a:t>
            </a:r>
          </a:p>
        </p:txBody>
      </p:sp>
      <p:sp>
        <p:nvSpPr>
          <p:cNvPr id="51204" name="Rectangle 3"/>
          <p:cNvSpPr>
            <a:spLocks noGrp="1" noChangeArrowheads="1"/>
          </p:cNvSpPr>
          <p:nvPr>
            <p:ph type="body" idx="1"/>
          </p:nvPr>
        </p:nvSpPr>
        <p:spPr/>
        <p:txBody>
          <a:bodyPr/>
          <a:lstStyle/>
          <a:p>
            <a:pPr eaLnBrk="1" hangingPunct="1"/>
            <a:r>
              <a:rPr lang="zh-CN" altLang="en-US" dirty="0"/>
              <a:t>定义</a:t>
            </a:r>
          </a:p>
          <a:p>
            <a:pPr eaLnBrk="1" hangingPunct="1">
              <a:buFont typeface="Wingdings" panose="05000000000000000000" pitchFamily="2" charset="2"/>
              <a:buNone/>
            </a:pPr>
            <a:r>
              <a:rPr lang="zh-CN" altLang="en-US" dirty="0">
                <a:latin typeface="宋体" panose="02010600030101010101" pitchFamily="2" charset="-122"/>
              </a:rPr>
              <a:t> 下次事件时间推进机制的仿真时钟不是连续地推进的，而是按照下一个事件预计将要发生的时刻，以不等距的时间间隔向前推进的，即仿真时钟每次都跳跃性地推进到下一事件发生的时刻上去。</a:t>
            </a:r>
            <a:r>
              <a:rPr lang="zh-CN" altLang="en-US" dirty="0"/>
              <a:t> </a:t>
            </a:r>
          </a:p>
          <a:p>
            <a:pPr eaLnBrk="1" hangingPunct="1"/>
            <a:r>
              <a:rPr lang="zh-CN" altLang="en-US" dirty="0">
                <a:latin typeface="宋体" panose="02010600030101010101" pitchFamily="2" charset="-122"/>
              </a:rPr>
              <a:t>仿真时钟的增量可长可短，完全取决于被仿真的系统。</a:t>
            </a:r>
            <a:r>
              <a:rPr lang="zh-CN" altLang="en-US" dirty="0"/>
              <a:t> </a:t>
            </a:r>
          </a:p>
        </p:txBody>
      </p:sp>
    </p:spTree>
    <p:extLst>
      <p:ext uri="{BB962C8B-B14F-4D97-AF65-F5344CB8AC3E}">
        <p14:creationId xmlns:p14="http://schemas.microsoft.com/office/powerpoint/2010/main" val="4293825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9202C15-A33B-49C1-9618-348CCE43BB44}" type="slidenum">
              <a:rPr lang="en-US" altLang="zh-CN" sz="1400"/>
              <a:pPr>
                <a:spcBef>
                  <a:spcPct val="0"/>
                </a:spcBef>
                <a:buClrTx/>
                <a:buSzTx/>
                <a:buFontTx/>
                <a:buNone/>
              </a:pPr>
              <a:t>76</a:t>
            </a:fld>
            <a:endParaRPr lang="en-US" altLang="zh-CN" sz="1400"/>
          </a:p>
        </p:txBody>
      </p:sp>
      <p:sp>
        <p:nvSpPr>
          <p:cNvPr id="52227" name="Rectangle 2"/>
          <p:cNvSpPr>
            <a:spLocks noGrp="1" noChangeArrowheads="1"/>
          </p:cNvSpPr>
          <p:nvPr>
            <p:ph type="title"/>
          </p:nvPr>
        </p:nvSpPr>
        <p:spPr/>
        <p:txBody>
          <a:bodyPr/>
          <a:lstStyle/>
          <a:p>
            <a:pPr eaLnBrk="1" hangingPunct="1"/>
            <a:r>
              <a:rPr lang="zh-CN" altLang="en-US"/>
              <a:t>原理</a:t>
            </a:r>
          </a:p>
        </p:txBody>
      </p:sp>
      <p:sp>
        <p:nvSpPr>
          <p:cNvPr id="52228" name="Rectangle 3"/>
          <p:cNvSpPr>
            <a:spLocks noGrp="1" noChangeArrowheads="1"/>
          </p:cNvSpPr>
          <p:nvPr>
            <p:ph type="body" idx="1"/>
          </p:nvPr>
        </p:nvSpPr>
        <p:spPr/>
        <p:txBody>
          <a:bodyPr/>
          <a:lstStyle/>
          <a:p>
            <a:pPr algn="just" eaLnBrk="1" hangingPunct="1"/>
            <a:r>
              <a:rPr lang="zh-CN" altLang="en-US">
                <a:latin typeface="宋体" panose="02010600030101010101" pitchFamily="2" charset="-122"/>
              </a:rPr>
              <a:t>设</a:t>
            </a:r>
            <a:r>
              <a:rPr lang="en-US" altLang="zh-CN">
                <a:latin typeface="宋体" panose="02010600030101010101" pitchFamily="2" charset="-122"/>
              </a:rPr>
              <a:t>T</a:t>
            </a:r>
            <a:r>
              <a:rPr lang="zh-CN" altLang="en-US">
                <a:latin typeface="宋体" panose="02010600030101010101" pitchFamily="2" charset="-122"/>
              </a:rPr>
              <a:t>为仿真时钟，每次计算得到的下次事件发生时间用变量</a:t>
            </a:r>
            <a:r>
              <a:rPr lang="en-US" altLang="zh-CN" i="1">
                <a:latin typeface="Times New Roman" panose="02020603050405020304" pitchFamily="18" charset="0"/>
                <a:cs typeface="Times New Roman" panose="02020603050405020304" pitchFamily="18" charset="0"/>
              </a:rPr>
              <a:t>mint</a:t>
            </a:r>
            <a:r>
              <a:rPr lang="zh-CN" altLang="en-US">
                <a:latin typeface="宋体" panose="02010600030101010101" pitchFamily="2" charset="-122"/>
              </a:rPr>
              <a:t>表示，则下次事件时间推进机制的原理可用图</a:t>
            </a:r>
            <a:r>
              <a:rPr lang="en-US" altLang="zh-CN">
                <a:latin typeface="Times New Roman" panose="02020603050405020304" pitchFamily="18" charset="0"/>
                <a:cs typeface="Times New Roman" panose="02020603050405020304" pitchFamily="18" charset="0"/>
              </a:rPr>
              <a:t>5.5</a:t>
            </a:r>
            <a:r>
              <a:rPr lang="zh-CN" altLang="en-US">
                <a:latin typeface="宋体" panose="02010600030101010101" pitchFamily="2" charset="-122"/>
              </a:rPr>
              <a:t>表示。</a:t>
            </a:r>
            <a:endParaRPr lang="zh-CN" altLang="en-US">
              <a:latin typeface="Times New Roman" panose="02020603050405020304" pitchFamily="18" charset="0"/>
              <a:cs typeface="Times New Roman" panose="02020603050405020304" pitchFamily="18" charset="0"/>
            </a:endParaRPr>
          </a:p>
          <a:p>
            <a:pPr eaLnBrk="1" hangingPunct="1"/>
            <a:endParaRPr lang="en-US" altLang="zh-CN"/>
          </a:p>
        </p:txBody>
      </p:sp>
    </p:spTree>
    <p:extLst>
      <p:ext uri="{BB962C8B-B14F-4D97-AF65-F5344CB8AC3E}">
        <p14:creationId xmlns:p14="http://schemas.microsoft.com/office/powerpoint/2010/main" val="2921731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2552700" y="1995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3251" name="Object 4"/>
          <p:cNvGraphicFramePr>
            <a:graphicFrameLocks noChangeAspect="1"/>
          </p:cNvGraphicFramePr>
          <p:nvPr/>
        </p:nvGraphicFramePr>
        <p:xfrm>
          <a:off x="685800" y="304800"/>
          <a:ext cx="7772400" cy="5829300"/>
        </p:xfrm>
        <a:graphic>
          <a:graphicData uri="http://schemas.openxmlformats.org/presentationml/2006/ole">
            <mc:AlternateContent xmlns:mc="http://schemas.openxmlformats.org/markup-compatibility/2006">
              <mc:Choice xmlns:v="urn:schemas-microsoft-com:vml" Requires="v">
                <p:oleObj spid="_x0000_s72721" r:id="rId3" imgW="4423537" imgH="3141352" progId="Visio.Drawing.6">
                  <p:embed/>
                </p:oleObj>
              </mc:Choice>
              <mc:Fallback>
                <p:oleObj r:id="rId3" imgW="4423537" imgH="3141352" progId="Visio.Drawing.6">
                  <p:embed/>
                  <p:pic>
                    <p:nvPicPr>
                      <p:cNvPr id="5325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4800"/>
                        <a:ext cx="77724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2" name="Text Box 6"/>
          <p:cNvSpPr txBox="1">
            <a:spLocks noChangeArrowheads="1"/>
          </p:cNvSpPr>
          <p:nvPr/>
        </p:nvSpPr>
        <p:spPr bwMode="auto">
          <a:xfrm>
            <a:off x="1219200" y="60960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5.5 </a:t>
            </a:r>
            <a:r>
              <a:rPr lang="zh-CN" altLang="en-US" sz="2800">
                <a:latin typeface="宋体" panose="02010600030101010101" pitchFamily="2" charset="-122"/>
              </a:rPr>
              <a:t>简化的事件调度时间推进机制原理框图</a:t>
            </a:r>
            <a:r>
              <a:rPr lang="zh-CN" altLang="en-US" sz="1800"/>
              <a:t> </a:t>
            </a:r>
          </a:p>
        </p:txBody>
      </p:sp>
    </p:spTree>
    <p:extLst>
      <p:ext uri="{BB962C8B-B14F-4D97-AF65-F5344CB8AC3E}">
        <p14:creationId xmlns:p14="http://schemas.microsoft.com/office/powerpoint/2010/main" val="35978762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CC9FA8-7186-4B64-9913-2CEA65EE9B8D}" type="slidenum">
              <a:rPr lang="en-US" altLang="zh-CN" sz="1400"/>
              <a:pPr>
                <a:spcBef>
                  <a:spcPct val="0"/>
                </a:spcBef>
                <a:buClrTx/>
                <a:buSzTx/>
                <a:buFontTx/>
                <a:buNone/>
              </a:pPr>
              <a:t>78</a:t>
            </a:fld>
            <a:endParaRPr lang="en-US" altLang="zh-CN" sz="1400"/>
          </a:p>
        </p:txBody>
      </p:sp>
      <p:sp>
        <p:nvSpPr>
          <p:cNvPr id="54275" name="Rectangle 2"/>
          <p:cNvSpPr>
            <a:spLocks noGrp="1" noChangeArrowheads="1"/>
          </p:cNvSpPr>
          <p:nvPr>
            <p:ph type="title"/>
          </p:nvPr>
        </p:nvSpPr>
        <p:spPr/>
        <p:txBody>
          <a:bodyPr/>
          <a:lstStyle/>
          <a:p>
            <a:pPr eaLnBrk="1" hangingPunct="1"/>
            <a:r>
              <a:rPr lang="zh-CN" altLang="en-US"/>
              <a:t>一个例子－简单排队系统</a:t>
            </a:r>
          </a:p>
        </p:txBody>
      </p:sp>
      <mc:AlternateContent xmlns:mc="http://schemas.openxmlformats.org/markup-compatibility/2006" xmlns:a14="http://schemas.microsoft.com/office/drawing/2010/main">
        <mc:Choice Requires="a14">
          <p:sp>
            <p:nvSpPr>
              <p:cNvPr id="54276" name="Rectangle 3"/>
              <p:cNvSpPr>
                <a:spLocks noGrp="1" noChangeArrowheads="1"/>
              </p:cNvSpPr>
              <p:nvPr>
                <p:ph type="body" idx="1"/>
              </p:nvPr>
            </p:nvSpPr>
            <p:spPr/>
            <p:txBody>
              <a:bodyPr/>
              <a:lstStyle/>
              <a:p>
                <a:pPr eaLnBrk="1" hangingPunct="1"/>
                <a:r>
                  <a:rPr lang="zh-CN" altLang="en-US" sz="3000" dirty="0">
                    <a:latin typeface="宋体" panose="02010600030101010101" pitchFamily="2" charset="-122"/>
                  </a:rPr>
                  <a:t>对于下次事件的时间推进方式，令</a:t>
                </a:r>
                <a:r>
                  <a:rPr lang="en-US" altLang="zh-CN" sz="3000" dirty="0">
                    <a:latin typeface="宋体" panose="02010600030101010101" pitchFamily="2" charset="-122"/>
                  </a:rPr>
                  <a:t>T</a:t>
                </a:r>
                <a:r>
                  <a:rPr lang="zh-CN" altLang="en-US" sz="3000" dirty="0">
                    <a:latin typeface="宋体" panose="02010600030101010101" pitchFamily="2" charset="-122"/>
                  </a:rPr>
                  <a:t>为仿真时钟所指示仿真时间的当前值，</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𝑊</m:t>
                        </m:r>
                      </m:e>
                      <m:sub>
                        <m:r>
                          <a:rPr lang="en-US" altLang="zh-CN" sz="3000" i="1">
                            <a:latin typeface="Cambria Math"/>
                          </a:rPr>
                          <m:t>𝑖</m:t>
                        </m:r>
                      </m:sub>
                    </m:sSub>
                  </m:oMath>
                </a14:m>
                <a:r>
                  <a:rPr lang="zh-CN" altLang="en-US" sz="3000" dirty="0">
                    <a:latin typeface="宋体" panose="02010600030101010101" pitchFamily="2" charset="-122"/>
                  </a:rPr>
                  <a:t>为第</a:t>
                </a:r>
                <a:r>
                  <a:rPr lang="en-US" altLang="zh-CN" sz="3000" dirty="0" err="1">
                    <a:latin typeface="宋体" panose="02010600030101010101" pitchFamily="2" charset="-122"/>
                  </a:rPr>
                  <a:t>i</a:t>
                </a:r>
                <a:r>
                  <a:rPr lang="zh-CN" altLang="en-US" sz="3000" dirty="0">
                    <a:latin typeface="宋体" panose="02010600030101010101" pitchFamily="2" charset="-122"/>
                  </a:rPr>
                  <a:t>个顾客的排队等待时间。仿真开始时，仿真时钟的当前值</a:t>
                </a:r>
                <a:r>
                  <a:rPr lang="en-US" altLang="zh-CN" sz="3000" dirty="0">
                    <a:latin typeface="宋体" panose="02010600030101010101" pitchFamily="2" charset="-122"/>
                  </a:rPr>
                  <a:t>T</a:t>
                </a:r>
                <a:r>
                  <a:rPr lang="zh-CN" altLang="en-US" sz="3000" dirty="0">
                    <a:latin typeface="宋体" panose="02010600030101010101" pitchFamily="2" charset="-122"/>
                  </a:rPr>
                  <a:t>＝</a:t>
                </a:r>
                <a:r>
                  <a:rPr lang="en-US" altLang="zh-CN" sz="3000" dirty="0">
                    <a:latin typeface="宋体" panose="02010600030101010101" pitchFamily="2" charset="-122"/>
                  </a:rPr>
                  <a:t>0</a:t>
                </a:r>
                <a:r>
                  <a:rPr lang="zh-CN" altLang="en-US" sz="3000" dirty="0">
                    <a:latin typeface="宋体" panose="02010600030101010101" pitchFamily="2" charset="-122"/>
                  </a:rPr>
                  <a:t>，服务台处于空闲状态。</a:t>
                </a:r>
              </a:p>
              <a:p>
                <a:pPr eaLnBrk="1" hangingPunct="1"/>
                <a:r>
                  <a:rPr lang="zh-CN" altLang="en-US" sz="3000" dirty="0">
                    <a:latin typeface="宋体" panose="02010600030101010101" pitchFamily="2" charset="-122"/>
                  </a:rPr>
                  <a:t>第一个顾客的到达时间可根据到达过程的概率分布随机地产生，如事件</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b="0" i="1" smtClean="0">
                            <a:latin typeface="Cambria Math"/>
                          </a:rPr>
                          <m:t>𝐴</m:t>
                        </m:r>
                        <m:r>
                          <a:rPr lang="en-US" altLang="zh-CN" sz="3000" b="0" i="1" smtClean="0">
                            <a:latin typeface="Cambria Math"/>
                          </a:rPr>
                          <m:t>1</m:t>
                        </m:r>
                      </m:sub>
                    </m:sSub>
                  </m:oMath>
                </a14:m>
                <a:r>
                  <a:rPr lang="zh-CN" altLang="en-US" sz="3000" dirty="0">
                    <a:latin typeface="宋体" panose="02010600030101010101" pitchFamily="2" charset="-122"/>
                  </a:rPr>
                  <a:t>的发生时刻为</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，这时可得</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𝑇</m:t>
                        </m:r>
                        <m:r>
                          <a:rPr lang="en-US" altLang="zh-CN" sz="3000" b="0" i="1" smtClean="0">
                            <a:latin typeface="Cambria Math"/>
                          </a:rPr>
                          <m:t>=</m:t>
                        </m:r>
                        <m:r>
                          <a:rPr lang="en-US" altLang="zh-CN" sz="3000" i="1">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，即仿真时钟由</a:t>
                </a:r>
                <a:r>
                  <a:rPr lang="en-US" altLang="zh-CN" sz="3000" dirty="0">
                    <a:latin typeface="Times New Roman" panose="02020603050405020304" pitchFamily="18" charset="0"/>
                    <a:cs typeface="Times New Roman" panose="02020603050405020304" pitchFamily="18" charset="0"/>
                  </a:rPr>
                  <a:t>0</a:t>
                </a:r>
                <a:r>
                  <a:rPr lang="zh-CN" altLang="en-US" sz="3000" dirty="0">
                    <a:latin typeface="宋体" panose="02010600030101010101" pitchFamily="2" charset="-122"/>
                  </a:rPr>
                  <a:t>推进到</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a:t>
                </a:r>
                <a:r>
                  <a:rPr lang="zh-CN" altLang="en-US" sz="3000" dirty="0"/>
                  <a:t> </a:t>
                </a:r>
              </a:p>
            </p:txBody>
          </p:sp>
        </mc:Choice>
        <mc:Fallback xmlns="">
          <p:sp>
            <p:nvSpPr>
              <p:cNvPr id="5427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1926" r="-1804"/>
                </a:stretch>
              </a:blipFill>
            </p:spPr>
            <p:txBody>
              <a:bodyPr/>
              <a:lstStyle/>
              <a:p>
                <a:r>
                  <a:rPr lang="zh-CN" altLang="en-US">
                    <a:noFill/>
                  </a:rPr>
                  <a:t> </a:t>
                </a:r>
              </a:p>
            </p:txBody>
          </p:sp>
        </mc:Fallback>
      </mc:AlternateContent>
      <p:sp>
        <p:nvSpPr>
          <p:cNvPr id="54278" name="Rectangle 7"/>
          <p:cNvSpPr>
            <a:spLocks noChangeArrowheads="1"/>
          </p:cNvSpPr>
          <p:nvPr/>
        </p:nvSpPr>
        <p:spPr bwMode="auto">
          <a:xfrm>
            <a:off x="4529138"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0" name="Rectangle 9"/>
          <p:cNvSpPr>
            <a:spLocks noChangeArrowheads="1"/>
          </p:cNvSpPr>
          <p:nvPr/>
        </p:nvSpPr>
        <p:spPr bwMode="auto">
          <a:xfrm>
            <a:off x="4452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2" name="Rectangle 11"/>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4" name="Rectangle 13"/>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5" name="Rectangle 15"/>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4287" name="Rectangle 17"/>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3163804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BB999AB-8B1F-471E-AB1D-C512E10D239D}" type="slidenum">
              <a:rPr lang="en-US" altLang="zh-CN" sz="1400"/>
              <a:pPr>
                <a:spcBef>
                  <a:spcPct val="0"/>
                </a:spcBef>
                <a:buClrTx/>
                <a:buSzTx/>
                <a:buFontTx/>
                <a:buNone/>
              </a:pPr>
              <a:t>79</a:t>
            </a:fld>
            <a:endParaRPr lang="en-US" altLang="zh-CN" sz="1400"/>
          </a:p>
        </p:txBody>
      </p:sp>
      <p:sp>
        <p:nvSpPr>
          <p:cNvPr id="5529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5300" name="Rectangle 3"/>
              <p:cNvSpPr>
                <a:spLocks noGrp="1" noChangeArrowheads="1"/>
              </p:cNvSpPr>
              <p:nvPr>
                <p:ph type="body" idx="1"/>
              </p:nvPr>
            </p:nvSpPr>
            <p:spPr>
              <a:xfrm>
                <a:off x="1115616" y="1981200"/>
                <a:ext cx="7772400" cy="4400128"/>
              </a:xfrm>
            </p:spPr>
            <p:txBody>
              <a:bodyPr/>
              <a:lstStyle/>
              <a:p>
                <a:pPr eaLnBrk="1" hangingPunct="1"/>
                <a:r>
                  <a:rPr lang="zh-CN" altLang="en-US" sz="3000" dirty="0">
                    <a:latin typeface="宋体" panose="02010600030101010101" pitchFamily="2" charset="-122"/>
                  </a:rPr>
                  <a:t>第一名顾客到达以后立即可以得到服务，故</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𝑤</m:t>
                        </m:r>
                      </m:e>
                      <m:sub>
                        <m:r>
                          <a:rPr lang="en-US" altLang="zh-CN" sz="3000" i="1">
                            <a:latin typeface="Cambria Math"/>
                          </a:rPr>
                          <m:t>1</m:t>
                        </m:r>
                      </m:sub>
                    </m:sSub>
                    <m:r>
                      <a:rPr lang="en-US" altLang="zh-CN" sz="3000" b="0" i="1" smtClean="0">
                        <a:latin typeface="Cambria Math"/>
                      </a:rPr>
                      <m:t>=0</m:t>
                    </m:r>
                  </m:oMath>
                </a14:m>
                <a:r>
                  <a:rPr lang="zh-CN" altLang="en-US" sz="3000" dirty="0">
                    <a:latin typeface="宋体" panose="02010600030101010101" pitchFamily="2" charset="-122"/>
                  </a:rPr>
                  <a:t>，服务台也由</a:t>
                </a:r>
                <a:r>
                  <a:rPr lang="zh-CN" altLang="en-US" sz="3000" dirty="0">
                    <a:latin typeface="Times New Roman" panose="02020603050405020304" pitchFamily="18" charset="0"/>
                  </a:rPr>
                  <a:t>“</a:t>
                </a:r>
                <a:r>
                  <a:rPr lang="zh-CN" altLang="en-US" sz="3000" dirty="0">
                    <a:latin typeface="宋体" panose="02010600030101010101" pitchFamily="2" charset="-122"/>
                  </a:rPr>
                  <a:t>闲</a:t>
                </a:r>
                <a:r>
                  <a:rPr lang="zh-CN" altLang="en-US" sz="3000" dirty="0">
                    <a:latin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 </a:t>
                </a:r>
                <a:r>
                  <a:rPr lang="zh-CN" altLang="en-US" sz="3000" dirty="0">
                    <a:latin typeface="宋体" panose="02010600030101010101" pitchFamily="2" charset="-122"/>
                  </a:rPr>
                  <a:t>态转为</a:t>
                </a:r>
                <a:r>
                  <a:rPr lang="zh-CN" altLang="en-US" sz="3000" dirty="0">
                    <a:latin typeface="Times New Roman" panose="02020603050405020304" pitchFamily="18" charset="0"/>
                  </a:rPr>
                  <a:t>“</a:t>
                </a:r>
                <a:r>
                  <a:rPr lang="zh-CN" altLang="en-US" sz="3000" dirty="0">
                    <a:latin typeface="宋体" panose="02010600030101010101" pitchFamily="2" charset="-122"/>
                  </a:rPr>
                  <a:t>忙</a:t>
                </a:r>
                <a:r>
                  <a:rPr lang="zh-CN" altLang="en-US" sz="3000" dirty="0">
                    <a:latin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 </a:t>
                </a:r>
                <a:r>
                  <a:rPr lang="zh-CN" altLang="en-US" sz="3000" dirty="0">
                    <a:latin typeface="宋体" panose="02010600030101010101" pitchFamily="2" charset="-122"/>
                  </a:rPr>
                  <a:t>态。</a:t>
                </a:r>
              </a:p>
              <a:p>
                <a:pPr eaLnBrk="1" hangingPunct="1"/>
                <a:r>
                  <a:rPr lang="zh-CN" altLang="en-US" sz="3000" dirty="0">
                    <a:latin typeface="宋体" panose="02010600030101010101" pitchFamily="2" charset="-122"/>
                  </a:rPr>
                  <a:t>第一名顾客的服务时间</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𝑆</m:t>
                        </m:r>
                      </m:e>
                      <m:sub>
                        <m:r>
                          <a:rPr lang="en-US" altLang="zh-CN" sz="3000" i="1">
                            <a:latin typeface="Cambria Math"/>
                          </a:rPr>
                          <m:t>1</m:t>
                        </m:r>
                      </m:sub>
                    </m:sSub>
                  </m:oMath>
                </a14:m>
                <a:r>
                  <a:rPr lang="zh-CN" altLang="en-US" sz="3000" dirty="0">
                    <a:latin typeface="宋体" panose="02010600030101010101" pitchFamily="2" charset="-122"/>
                  </a:rPr>
                  <a:t>可由服务时间的概率分布随机地产生，故事件</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b="0" i="1" smtClean="0">
                            <a:latin typeface="Cambria Math"/>
                          </a:rPr>
                          <m:t>𝐷</m:t>
                        </m:r>
                        <m:r>
                          <a:rPr lang="en-US" altLang="zh-CN" sz="3000" i="1">
                            <a:latin typeface="Cambria Math"/>
                          </a:rPr>
                          <m:t>1</m:t>
                        </m:r>
                      </m:sub>
                    </m:sSub>
                  </m:oMath>
                </a14:m>
                <a:r>
                  <a:rPr lang="zh-CN" altLang="en-US" sz="3000" dirty="0">
                    <a:latin typeface="宋体" panose="02010600030101010101" pitchFamily="2" charset="-122"/>
                  </a:rPr>
                  <a:t>的发生时刻为</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b="0" i="1" smtClean="0">
                            <a:latin typeface="Cambria Math"/>
                          </a:rPr>
                          <m:t>𝐷</m:t>
                        </m:r>
                        <m:r>
                          <a:rPr lang="en-US" altLang="zh-CN" sz="3000" i="1">
                            <a:latin typeface="Cambria Math"/>
                          </a:rPr>
                          <m:t>1</m:t>
                        </m:r>
                      </m:sub>
                    </m:sSub>
                    <m:r>
                      <a:rPr lang="en-US" altLang="zh-CN" sz="3000" b="0" i="1" smtClean="0">
                        <a:latin typeface="Cambria Math"/>
                      </a:rPr>
                      <m:t>=</m:t>
                    </m:r>
                    <m:r>
                      <a:rPr lang="en-US" altLang="zh-CN" sz="3000" b="0" i="1" smtClean="0">
                        <a:latin typeface="Cambria Math"/>
                      </a:rPr>
                      <m:t>𝑇</m:t>
                    </m:r>
                    <m:r>
                      <a:rPr lang="en-US" altLang="zh-CN" sz="3000" b="0" i="1" smtClean="0">
                        <a:latin typeface="Cambria Math"/>
                      </a:rPr>
                      <m:t>+</m:t>
                    </m:r>
                    <m:sSub>
                      <m:sSubPr>
                        <m:ctrlPr>
                          <a:rPr lang="en-US" altLang="zh-CN" sz="3000" b="0" i="1" smtClean="0">
                            <a:latin typeface="Cambria Math" panose="02040503050406030204" pitchFamily="18" charset="0"/>
                          </a:rPr>
                        </m:ctrlPr>
                      </m:sSubPr>
                      <m:e>
                        <m:r>
                          <a:rPr lang="en-US" altLang="zh-CN" sz="3000" b="0" i="1" smtClean="0">
                            <a:latin typeface="Cambria Math"/>
                          </a:rPr>
                          <m:t>𝑆</m:t>
                        </m:r>
                      </m:e>
                      <m:sub>
                        <m:r>
                          <a:rPr lang="en-US" altLang="zh-CN" sz="3000" b="0" i="1" smtClean="0">
                            <a:latin typeface="Cambria Math"/>
                          </a:rPr>
                          <m:t>1</m:t>
                        </m:r>
                      </m:sub>
                    </m:sSub>
                  </m:oMath>
                </a14:m>
                <a:r>
                  <a:rPr lang="zh-CN" altLang="en-US" sz="3000" dirty="0">
                    <a:latin typeface="宋体" panose="02010600030101010101" pitchFamily="2" charset="-122"/>
                  </a:rPr>
                  <a:t>。另一方面，在第一名顾客到达以后，即可产生第二个顾客的到达时间，若其到达间隔时间为</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𝐴</m:t>
                        </m:r>
                      </m:e>
                      <m:sub>
                        <m:r>
                          <a:rPr lang="en-US" altLang="zh-CN" sz="3000" b="0" i="1" smtClean="0">
                            <a:latin typeface="Cambria Math"/>
                          </a:rPr>
                          <m:t>2</m:t>
                        </m:r>
                      </m:sub>
                    </m:sSub>
                    <m:r>
                      <a:rPr lang="en-US" altLang="zh-CN" sz="3000" i="1">
                        <a:latin typeface="Cambria Math"/>
                      </a:rPr>
                      <m:t> </m:t>
                    </m:r>
                  </m:oMath>
                </a14:m>
                <a:r>
                  <a:rPr lang="zh-CN" altLang="en-US" sz="3000" dirty="0">
                    <a:latin typeface="宋体" panose="02010600030101010101" pitchFamily="2" charset="-122"/>
                  </a:rPr>
                  <a:t>，则事件</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i="1">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的发生时刻为 </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b="0" i="1" smtClean="0">
                            <a:latin typeface="Cambria Math"/>
                          </a:rPr>
                          <m:t>𝐴</m:t>
                        </m:r>
                        <m:r>
                          <a:rPr lang="en-US" altLang="zh-CN" sz="3000" b="0" i="1" smtClean="0">
                            <a:latin typeface="Cambria Math"/>
                          </a:rPr>
                          <m:t>2</m:t>
                        </m:r>
                      </m:sub>
                    </m:sSub>
                    <m:r>
                      <a:rPr lang="en-US" altLang="zh-CN" sz="3000" i="1">
                        <a:latin typeface="Cambria Math"/>
                      </a:rPr>
                      <m:t>=</m:t>
                    </m:r>
                    <m:r>
                      <a:rPr lang="en-US" altLang="zh-CN" sz="3000" i="1">
                        <a:latin typeface="Cambria Math"/>
                      </a:rPr>
                      <m:t>𝑇</m:t>
                    </m:r>
                    <m:r>
                      <a:rPr lang="en-US" altLang="zh-CN" sz="3000" i="1">
                        <a:latin typeface="Cambria Math"/>
                      </a:rPr>
                      <m:t>+</m:t>
                    </m:r>
                    <m:sSub>
                      <m:sSubPr>
                        <m:ctrlPr>
                          <a:rPr lang="en-US" altLang="zh-CN" sz="3000" i="1">
                            <a:latin typeface="Cambria Math" panose="02040503050406030204" pitchFamily="18" charset="0"/>
                          </a:rPr>
                        </m:ctrlPr>
                      </m:sSubPr>
                      <m:e>
                        <m:r>
                          <a:rPr lang="en-US" altLang="zh-CN" sz="3000" b="0" i="1" smtClean="0">
                            <a:latin typeface="Cambria Math"/>
                          </a:rPr>
                          <m:t>𝐴</m:t>
                        </m:r>
                      </m:e>
                      <m:sub>
                        <m:r>
                          <a:rPr lang="en-US" altLang="zh-CN" sz="3000" b="0" i="1" smtClean="0">
                            <a:latin typeface="Cambria Math"/>
                          </a:rPr>
                          <m:t>2</m:t>
                        </m:r>
                      </m:sub>
                    </m:sSub>
                  </m:oMath>
                </a14:m>
                <a:r>
                  <a:rPr lang="zh-CN" altLang="en-US" sz="3000" dirty="0">
                    <a:latin typeface="宋体" panose="02010600030101010101" pitchFamily="2" charset="-122"/>
                  </a:rPr>
                  <a:t>           。</a:t>
                </a:r>
                <a:r>
                  <a:rPr lang="zh-CN" altLang="en-US" sz="3000" dirty="0"/>
                  <a:t> </a:t>
                </a:r>
              </a:p>
            </p:txBody>
          </p:sp>
        </mc:Choice>
        <mc:Fallback xmlns="">
          <p:sp>
            <p:nvSpPr>
              <p:cNvPr id="55300" name="Rectangle 3"/>
              <p:cNvSpPr>
                <a:spLocks noGrp="1" noRot="1" noChangeAspect="1" noMove="1" noResize="1" noEditPoints="1" noAdjustHandles="1" noChangeArrowheads="1" noChangeShapeType="1" noTextEdit="1"/>
              </p:cNvSpPr>
              <p:nvPr>
                <p:ph type="body" idx="1"/>
              </p:nvPr>
            </p:nvSpPr>
            <p:spPr>
              <a:xfrm>
                <a:off x="1115616" y="1981200"/>
                <a:ext cx="7772400" cy="4400128"/>
              </a:xfrm>
              <a:blipFill rotWithShape="1">
                <a:blip r:embed="rId2"/>
                <a:stretch>
                  <a:fillRect l="-471" t="-1801" r="-6667" b="-1662"/>
                </a:stretch>
              </a:blipFill>
            </p:spPr>
            <p:txBody>
              <a:bodyPr/>
              <a:lstStyle/>
              <a:p>
                <a:r>
                  <a:rPr lang="zh-CN" altLang="en-US">
                    <a:noFill/>
                  </a:rPr>
                  <a:t> </a:t>
                </a:r>
              </a:p>
            </p:txBody>
          </p:sp>
        </mc:Fallback>
      </mc:AlternateContent>
      <p:sp>
        <p:nvSpPr>
          <p:cNvPr id="55301" name="Rectangle 5"/>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3" name="Rectangle 7"/>
          <p:cNvSpPr>
            <a:spLocks noChangeArrowheads="1"/>
          </p:cNvSpPr>
          <p:nvPr/>
        </p:nvSpPr>
        <p:spPr bwMode="auto">
          <a:xfrm>
            <a:off x="44910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5" name="Rectangle 9"/>
          <p:cNvSpPr>
            <a:spLocks noChangeArrowheads="1"/>
          </p:cNvSpPr>
          <p:nvPr/>
        </p:nvSpPr>
        <p:spPr bwMode="auto">
          <a:xfrm>
            <a:off x="44434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7" name="Rectangle 11"/>
          <p:cNvSpPr>
            <a:spLocks noChangeArrowheads="1"/>
          </p:cNvSpPr>
          <p:nvPr/>
        </p:nvSpPr>
        <p:spPr bwMode="auto">
          <a:xfrm>
            <a:off x="42148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09" name="Rectangle 13"/>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1" name="Rectangle 15"/>
          <p:cNvSpPr>
            <a:spLocks noChangeArrowheads="1"/>
          </p:cNvSpPr>
          <p:nvPr/>
        </p:nvSpPr>
        <p:spPr bwMode="auto">
          <a:xfrm>
            <a:off x="44386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5313" name="Rectangle 17"/>
          <p:cNvSpPr>
            <a:spLocks noChangeArrowheads="1"/>
          </p:cNvSpPr>
          <p:nvPr/>
        </p:nvSpPr>
        <p:spPr bwMode="auto">
          <a:xfrm>
            <a:off x="41957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55130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a:latin typeface="宋体" panose="02010600030101010101" pitchFamily="2" charset="-122"/>
                <a:ea typeface="宋体" panose="02010600030101010101" pitchFamily="2" charset="-122"/>
              </a:rPr>
              <a:t>总控程序的算法结构</a:t>
            </a:r>
            <a:endParaRPr lang="en-US" altLang="zh-CN" dirty="0"/>
          </a:p>
        </p:txBody>
      </p:sp>
      <p:sp>
        <p:nvSpPr>
          <p:cNvPr id="20483" name="Rectangle 3"/>
          <p:cNvSpPr>
            <a:spLocks noGrp="1" noChangeArrowheads="1"/>
          </p:cNvSpPr>
          <p:nvPr>
            <p:ph idx="1"/>
          </p:nvPr>
        </p:nvSpPr>
        <p:spPr/>
        <p:txBody>
          <a:bodyPr/>
          <a:lstStyle/>
          <a:p>
            <a:pPr eaLnBrk="1" hangingPunct="1">
              <a:lnSpc>
                <a:spcPct val="90000"/>
              </a:lnSpc>
            </a:pPr>
            <a:r>
              <a:rPr lang="zh-CN" altLang="en-US" sz="2400" dirty="0">
                <a:latin typeface="宋体" panose="02010600030101010101" pitchFamily="2" charset="-122"/>
                <a:ea typeface="宋体" panose="02010600030101010101" pitchFamily="2" charset="-122"/>
              </a:rPr>
              <a:t>使用事件表后，面向事件仿真模型总控程序的算法结构如下：</a:t>
            </a:r>
          </a:p>
          <a:p>
            <a:pPr marL="0" indent="0" eaLnBrk="1" hangingPunct="1">
              <a:lnSpc>
                <a:spcPct val="90000"/>
              </a:lnSpc>
              <a:buNone/>
            </a:pPr>
            <a:r>
              <a:rPr lang="zh-CN" altLang="en-US" sz="2400" b="1" dirty="0">
                <a:solidFill>
                  <a:srgbClr val="FF0000"/>
                </a:solidFill>
                <a:latin typeface="宋体" panose="02010600030101010101" pitchFamily="2" charset="-122"/>
                <a:ea typeface="宋体" panose="02010600030101010101" pitchFamily="2" charset="-122"/>
              </a:rPr>
              <a:t>（</a:t>
            </a: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）时间扫描</a:t>
            </a:r>
          </a:p>
          <a:p>
            <a:pPr lvl="1" eaLnBrk="1" hangingPunct="1">
              <a:lnSpc>
                <a:spcPct val="90000"/>
              </a:lnSpc>
            </a:pPr>
            <a:r>
              <a:rPr lang="zh-CN" altLang="en-US" sz="2400" dirty="0">
                <a:latin typeface="宋体" panose="02010600030101010101" pitchFamily="2" charset="-122"/>
                <a:ea typeface="宋体" panose="02010600030101010101" pitchFamily="2" charset="-122"/>
              </a:rPr>
              <a:t>扫描事件表，确定下一事件发生时间；</a:t>
            </a:r>
          </a:p>
          <a:p>
            <a:pPr lvl="1" eaLnBrk="1" hangingPunct="1">
              <a:lnSpc>
                <a:spcPct val="90000"/>
              </a:lnSpc>
            </a:pPr>
            <a:r>
              <a:rPr lang="zh-CN" altLang="en-US" sz="2400" dirty="0">
                <a:latin typeface="宋体" panose="02010600030101010101" pitchFamily="2" charset="-122"/>
                <a:ea typeface="宋体" panose="02010600030101010101" pitchFamily="2" charset="-122"/>
              </a:rPr>
              <a:t>推进仿真时钟至下一事件发生时间；</a:t>
            </a:r>
          </a:p>
          <a:p>
            <a:pPr lvl="1" eaLnBrk="1" hangingPunct="1">
              <a:lnSpc>
                <a:spcPct val="90000"/>
              </a:lnSpc>
            </a:pPr>
            <a:r>
              <a:rPr lang="zh-CN" altLang="en-US" sz="2400" dirty="0">
                <a:latin typeface="宋体" panose="02010600030101010101" pitchFamily="2" charset="-122"/>
                <a:ea typeface="宋体" panose="02010600030101010101" pitchFamily="2" charset="-122"/>
              </a:rPr>
              <a:t>从事件表中产生当前事件表</a:t>
            </a:r>
            <a:r>
              <a:rPr lang="en-US" altLang="zh-CN" sz="2400" dirty="0">
                <a:latin typeface="宋体" panose="02010600030101010101" pitchFamily="2" charset="-122"/>
                <a:ea typeface="宋体" panose="02010600030101010101" pitchFamily="2" charset="-122"/>
              </a:rPr>
              <a:t>CEL,CEL</a:t>
            </a:r>
            <a:r>
              <a:rPr lang="zh-CN" altLang="en-US" sz="2400" dirty="0">
                <a:latin typeface="宋体" panose="02010600030101010101" pitchFamily="2" charset="-122"/>
                <a:ea typeface="宋体" panose="02010600030101010101" pitchFamily="2" charset="-122"/>
              </a:rPr>
              <a:t>中包含了所有当前发生事件的事件记录；</a:t>
            </a:r>
          </a:p>
          <a:p>
            <a:pPr marL="0" indent="0" eaLnBrk="1" hangingPunct="1">
              <a:lnSpc>
                <a:spcPct val="90000"/>
              </a:lnSpc>
              <a:buNone/>
            </a:pPr>
            <a:r>
              <a:rPr lang="zh-CN" altLang="en-US" sz="2400" b="1" dirty="0">
                <a:solidFill>
                  <a:srgbClr val="FF0000"/>
                </a:solidFill>
                <a:latin typeface="宋体" panose="02010600030101010101" pitchFamily="2" charset="-122"/>
                <a:ea typeface="宋体" panose="02010600030101010101" pitchFamily="2" charset="-122"/>
              </a:rPr>
              <a:t>（</a:t>
            </a:r>
            <a:r>
              <a:rPr lang="en-US" altLang="zh-CN" sz="2400" b="1" dirty="0">
                <a:solidFill>
                  <a:srgbClr val="FF0000"/>
                </a:solidFill>
                <a:latin typeface="宋体" panose="02010600030101010101" pitchFamily="2" charset="-122"/>
                <a:ea typeface="宋体" panose="02010600030101010101" pitchFamily="2" charset="-122"/>
              </a:rPr>
              <a:t>2</a:t>
            </a:r>
            <a:r>
              <a:rPr lang="zh-CN" altLang="en-US" sz="2400" b="1" dirty="0">
                <a:solidFill>
                  <a:srgbClr val="FF0000"/>
                </a:solidFill>
                <a:latin typeface="宋体" panose="02010600030101010101" pitchFamily="2" charset="-122"/>
                <a:ea typeface="宋体" panose="02010600030101010101" pitchFamily="2" charset="-122"/>
              </a:rPr>
              <a:t>）事件执行</a:t>
            </a:r>
          </a:p>
          <a:p>
            <a:pPr lvl="1" eaLnBrk="1" hangingPunct="1">
              <a:lnSpc>
                <a:spcPct val="90000"/>
              </a:lnSpc>
            </a:pPr>
            <a:r>
              <a:rPr lang="zh-CN" altLang="en-US" sz="2400" dirty="0">
                <a:latin typeface="宋体" panose="02010600030101010101" pitchFamily="2" charset="-122"/>
                <a:ea typeface="宋体" panose="02010600030101010101" pitchFamily="2" charset="-122"/>
              </a:rPr>
              <a:t>依次安排</a:t>
            </a:r>
            <a:r>
              <a:rPr lang="en-US" altLang="zh-CN" sz="2400" dirty="0">
                <a:latin typeface="宋体" panose="02010600030101010101" pitchFamily="2" charset="-122"/>
                <a:ea typeface="宋体" panose="02010600030101010101" pitchFamily="2" charset="-122"/>
              </a:rPr>
              <a:t>CEL</a:t>
            </a:r>
            <a:r>
              <a:rPr lang="zh-CN" altLang="en-US" sz="2400" dirty="0">
                <a:latin typeface="宋体" panose="02010600030101010101" pitchFamily="2" charset="-122"/>
                <a:ea typeface="宋体" panose="02010600030101010101" pitchFamily="2" charset="-122"/>
              </a:rPr>
              <a:t>中的各个事件的发生，调用相应的事件例程。某一事件一旦发生，将其从事件表中移出。 </a:t>
            </a:r>
          </a:p>
        </p:txBody>
      </p:sp>
      <p:sp>
        <p:nvSpPr>
          <p:cNvPr id="6"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F5F99A82-D7A3-4220-B0A2-99D3736EA740}" type="slidenum">
              <a:rPr lang="zh-CN" altLang="en-US" sz="1100">
                <a:solidFill>
                  <a:srgbClr val="636363"/>
                </a:solidFill>
              </a:rPr>
              <a:pPr/>
              <a:t>8</a:t>
            </a:fld>
            <a:endParaRPr lang="en-US" altLang="zh-CN" sz="1100">
              <a:solidFill>
                <a:srgbClr val="636363"/>
              </a:solidFill>
            </a:endParaRPr>
          </a:p>
        </p:txBody>
      </p:sp>
    </p:spTree>
    <p:extLst>
      <p:ext uri="{BB962C8B-B14F-4D97-AF65-F5344CB8AC3E}">
        <p14:creationId xmlns:p14="http://schemas.microsoft.com/office/powerpoint/2010/main" val="15488366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090586-44C5-46BE-83D3-458362D6963C}" type="slidenum">
              <a:rPr lang="en-US" altLang="zh-CN" sz="1400"/>
              <a:pPr>
                <a:spcBef>
                  <a:spcPct val="0"/>
                </a:spcBef>
                <a:buClrTx/>
                <a:buSzTx/>
                <a:buFontTx/>
                <a:buNone/>
              </a:pPr>
              <a:t>80</a:t>
            </a:fld>
            <a:endParaRPr lang="en-US" altLang="zh-CN" sz="1400"/>
          </a:p>
        </p:txBody>
      </p:sp>
      <p:sp>
        <p:nvSpPr>
          <p:cNvPr id="5632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6324" name="Rectangle 3"/>
              <p:cNvSpPr>
                <a:spLocks noGrp="1" noChangeArrowheads="1"/>
              </p:cNvSpPr>
              <p:nvPr>
                <p:ph type="body" idx="1"/>
              </p:nvPr>
            </p:nvSpPr>
            <p:spPr/>
            <p:txBody>
              <a:bodyPr/>
              <a:lstStyle/>
              <a:p>
                <a:pPr eaLnBrk="1" hangingPunct="1"/>
                <a:r>
                  <a:rPr lang="zh-CN" altLang="en-US" dirty="0">
                    <a:latin typeface="宋体" panose="02010600030101010101" pitchFamily="2" charset="-122"/>
                  </a:rPr>
                  <a:t>由上可见，第一名顾客的到达可以引起两个新的事件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b="0" i="1" smtClean="0">
                            <a:latin typeface="Cambria Math"/>
                          </a:rPr>
                          <m:t>𝐷</m:t>
                        </m:r>
                        <m:r>
                          <a:rPr lang="en-US" altLang="zh-CN" b="0" i="1" smtClean="0">
                            <a:latin typeface="Cambria Math"/>
                          </a:rPr>
                          <m:t>1</m:t>
                        </m:r>
                      </m:sub>
                    </m:sSub>
                  </m:oMath>
                </a14:m>
                <a:r>
                  <a:rPr lang="zh-CN" altLang="en-US" dirty="0">
                    <a:latin typeface="宋体" panose="02010600030101010101" pitchFamily="2" charset="-122"/>
                  </a:rPr>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𝐴</m:t>
                        </m:r>
                        <m:r>
                          <a:rPr lang="en-US" altLang="zh-CN" i="1">
                            <a:latin typeface="Cambria Math"/>
                          </a:rPr>
                          <m:t>2</m:t>
                        </m:r>
                      </m:sub>
                    </m:sSub>
                  </m:oMath>
                </a14:m>
                <a:r>
                  <a:rPr lang="zh-CN" altLang="en-US" dirty="0">
                    <a:latin typeface="宋体" panose="02010600030101010101" pitchFamily="2" charset="-122"/>
                  </a:rPr>
                  <a:t>，在这种情况下，仿真时钟将推进到下一个紧接发生事件的时刻上去，即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𝑇</m:t>
                        </m:r>
                        <m:r>
                          <a:rPr lang="en-US" altLang="zh-CN" b="0" i="1" smtClean="0">
                            <a:latin typeface="Cambria Math"/>
                          </a:rPr>
                          <m:t>=</m:t>
                        </m:r>
                        <m:r>
                          <m:rPr>
                            <m:sty m:val="p"/>
                          </m:rPr>
                          <a:rPr lang="en-US" altLang="zh-CN" b="0" i="0" smtClean="0">
                            <a:latin typeface="Cambria Math"/>
                          </a:rPr>
                          <m:t>min</m:t>
                        </m:r>
                        <m:r>
                          <a:rPr lang="en-US" altLang="zh-CN" b="0" i="1" smtClean="0">
                            <a:latin typeface="Cambria Math"/>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𝐷</m:t>
                                </m:r>
                                <m:r>
                                  <a:rPr lang="en-US" altLang="zh-CN" b="0" i="1" smtClean="0">
                                    <a:latin typeface="Cambria Math"/>
                                  </a:rPr>
                                  <m:t>1</m:t>
                                </m:r>
                              </m:sub>
                            </m:sSub>
                            <m:r>
                              <a:rPr lang="en-US" altLang="zh-CN" b="0" i="1" smtClean="0">
                                <a:latin typeface="Cambria Math"/>
                              </a:rPr>
                              <m:t>,</m:t>
                            </m:r>
                            <m:r>
                              <a:rPr lang="en-US" altLang="zh-CN" b="0" i="1" smtClean="0">
                                <a:latin typeface="Cambria Math"/>
                              </a:rPr>
                              <m:t>𝑡</m:t>
                            </m:r>
                          </m:e>
                          <m:sub>
                            <m:r>
                              <a:rPr lang="en-US" altLang="zh-CN" i="1">
                                <a:latin typeface="Cambria Math"/>
                              </a:rPr>
                              <m:t>𝐴</m:t>
                            </m:r>
                            <m:r>
                              <a:rPr lang="en-US" altLang="zh-CN" i="1">
                                <a:latin typeface="Cambria Math"/>
                              </a:rPr>
                              <m:t>2</m:t>
                            </m:r>
                          </m:sub>
                        </m:sSub>
                        <m:r>
                          <a:rPr lang="en-US" altLang="zh-CN" b="0" i="1" smtClean="0">
                            <a:latin typeface="Cambria Math"/>
                          </a:rPr>
                          <m:t>}</m:t>
                        </m:r>
                      </m:e>
                      <m:sub/>
                    </m:sSub>
                  </m:oMath>
                </a14:m>
                <a:r>
                  <a:rPr lang="zh-CN" altLang="en-US" dirty="0">
                    <a:latin typeface="宋体" panose="02010600030101010101" pitchFamily="2" charset="-122"/>
                  </a:rPr>
                  <a:t>。</a:t>
                </a:r>
              </a:p>
              <a:p>
                <a:pPr eaLnBrk="1" hangingPunct="1"/>
                <a:r>
                  <a:rPr lang="zh-CN" altLang="en-US" dirty="0">
                    <a:latin typeface="宋体" panose="02010600030101010101" pitchFamily="2" charset="-122"/>
                  </a:rPr>
                  <a:t>如果</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𝐷</m:t>
                            </m:r>
                            <m:r>
                              <a:rPr lang="en-US" altLang="zh-CN" i="1">
                                <a:latin typeface="Cambria Math"/>
                              </a:rPr>
                              <m:t>1</m:t>
                            </m:r>
                          </m:sub>
                        </m:sSub>
                        <m:r>
                          <a:rPr lang="en-US" altLang="zh-CN" b="0" i="1" smtClean="0">
                            <a:latin typeface="Cambria Math"/>
                          </a:rPr>
                          <m:t>&lt;</m:t>
                        </m:r>
                        <m:r>
                          <a:rPr lang="en-US" altLang="zh-CN" i="1">
                            <a:latin typeface="Cambria Math"/>
                          </a:rPr>
                          <m:t>𝑡</m:t>
                        </m:r>
                      </m:e>
                      <m:sub>
                        <m:r>
                          <a:rPr lang="en-US" altLang="zh-CN" i="1">
                            <a:latin typeface="Cambria Math"/>
                          </a:rPr>
                          <m:t>𝐴</m:t>
                        </m:r>
                        <m:r>
                          <a:rPr lang="en-US" altLang="zh-CN" i="1">
                            <a:latin typeface="Cambria Math"/>
                          </a:rPr>
                          <m:t>2</m:t>
                        </m:r>
                      </m:sub>
                    </m:sSub>
                  </m:oMath>
                </a14:m>
                <a:r>
                  <a:rPr lang="zh-CN" altLang="en-US" dirty="0">
                    <a:latin typeface="宋体" panose="02010600030101010101" pitchFamily="2" charset="-122"/>
                  </a:rPr>
                  <a:t> ，即第一个顾客的服务工作在第二个顾客到达之前完成，于是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𝑇</m:t>
                        </m:r>
                        <m:r>
                          <a:rPr lang="en-US" altLang="zh-CN" i="1">
                            <a:latin typeface="Cambria Math"/>
                          </a:rPr>
                          <m:t>=</m:t>
                        </m:r>
                        <m:r>
                          <a:rPr lang="en-US" altLang="zh-CN" i="1">
                            <a:latin typeface="Cambria Math"/>
                          </a:rPr>
                          <m:t>𝑡</m:t>
                        </m:r>
                      </m:e>
                      <m:sub>
                        <m:r>
                          <a:rPr lang="en-US" altLang="zh-CN" i="1">
                            <a:latin typeface="Cambria Math"/>
                          </a:rPr>
                          <m:t>𝐷</m:t>
                        </m:r>
                        <m:r>
                          <a:rPr lang="en-US" altLang="zh-CN" i="1">
                            <a:latin typeface="Cambria Math"/>
                          </a:rPr>
                          <m:t>1</m:t>
                        </m:r>
                      </m:sub>
                    </m:sSub>
                  </m:oMath>
                </a14:m>
                <a:r>
                  <a:rPr lang="zh-CN" altLang="en-US" dirty="0">
                    <a:latin typeface="宋体" panose="02010600030101010101" pitchFamily="2" charset="-122"/>
                  </a:rPr>
                  <a:t>，即仿真时钟由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𝐴</m:t>
                        </m:r>
                        <m:r>
                          <a:rPr lang="en-US" altLang="zh-CN" i="1">
                            <a:latin typeface="Cambria Math"/>
                          </a:rPr>
                          <m:t>1</m:t>
                        </m:r>
                      </m:sub>
                    </m:sSub>
                  </m:oMath>
                </a14:m>
                <a:r>
                  <a:rPr lang="zh-CN" altLang="en-US" dirty="0">
                    <a:latin typeface="宋体" panose="02010600030101010101" pitchFamily="2" charset="-122"/>
                  </a:rPr>
                  <a:t> 推进到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𝑡</m:t>
                        </m:r>
                      </m:e>
                      <m:sub>
                        <m:r>
                          <a:rPr lang="en-US" altLang="zh-CN" b="0" i="1" smtClean="0">
                            <a:latin typeface="Cambria Math"/>
                          </a:rPr>
                          <m:t>𝐷</m:t>
                        </m:r>
                        <m:r>
                          <a:rPr lang="en-US" altLang="zh-CN" i="1">
                            <a:latin typeface="Cambria Math"/>
                          </a:rPr>
                          <m:t>1</m:t>
                        </m:r>
                      </m:sub>
                    </m:sSub>
                  </m:oMath>
                </a14:m>
                <a:r>
                  <a:rPr lang="zh-CN" altLang="en-US" dirty="0">
                    <a:latin typeface="宋体" panose="02010600030101010101" pitchFamily="2" charset="-122"/>
                  </a:rPr>
                  <a:t>。</a:t>
                </a:r>
                <a:endParaRPr lang="zh-CN" altLang="en-US" dirty="0"/>
              </a:p>
            </p:txBody>
          </p:sp>
        </mc:Choice>
        <mc:Fallback xmlns="">
          <p:sp>
            <p:nvSpPr>
              <p:cNvPr id="5632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627" t="-1926" r="-7216"/>
                </a:stretch>
              </a:blipFill>
            </p:spPr>
            <p:txBody>
              <a:bodyPr/>
              <a:lstStyle/>
              <a:p>
                <a:r>
                  <a:rPr lang="zh-CN" altLang="en-US">
                    <a:noFill/>
                  </a:rPr>
                  <a:t> </a:t>
                </a:r>
              </a:p>
            </p:txBody>
          </p:sp>
        </mc:Fallback>
      </mc:AlternateContent>
      <p:sp>
        <p:nvSpPr>
          <p:cNvPr id="56328" name="Rectangle 13"/>
          <p:cNvSpPr>
            <a:spLocks noChangeArrowheads="1"/>
          </p:cNvSpPr>
          <p:nvPr/>
        </p:nvSpPr>
        <p:spPr bwMode="auto">
          <a:xfrm>
            <a:off x="43100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0" name="Rectangle 15"/>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2" name="Rectangle 17"/>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4" name="Rectangle 19"/>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5" name="Rectangle 21"/>
          <p:cNvSpPr>
            <a:spLocks noChangeArrowheads="1"/>
          </p:cNvSpPr>
          <p:nvPr/>
        </p:nvSpPr>
        <p:spPr bwMode="auto">
          <a:xfrm>
            <a:off x="44719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7" name="Rectangle 23"/>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38" name="Rectangle 25"/>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605709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6B14E1-77FC-4977-A4C2-89477678C871}" type="slidenum">
              <a:rPr lang="en-US" altLang="zh-CN" sz="1400"/>
              <a:pPr>
                <a:spcBef>
                  <a:spcPct val="0"/>
                </a:spcBef>
                <a:buClrTx/>
                <a:buSzTx/>
                <a:buFontTx/>
                <a:buNone/>
              </a:pPr>
              <a:t>81</a:t>
            </a:fld>
            <a:endParaRPr lang="en-US" altLang="zh-CN" sz="1400"/>
          </a:p>
        </p:txBody>
      </p:sp>
      <p:sp>
        <p:nvSpPr>
          <p:cNvPr id="57347"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7348" name="Rectangle 3"/>
              <p:cNvSpPr>
                <a:spLocks noGrp="1" noChangeArrowheads="1"/>
              </p:cNvSpPr>
              <p:nvPr>
                <p:ph type="body" idx="1"/>
              </p:nvPr>
            </p:nvSpPr>
            <p:spPr/>
            <p:txBody>
              <a:bodyPr/>
              <a:lstStyle/>
              <a:p>
                <a:pPr eaLnBrk="1" hangingPunct="1"/>
                <a:r>
                  <a:rPr lang="zh-CN" altLang="en-US" sz="3000" dirty="0">
                    <a:latin typeface="宋体" panose="02010600030101010101" pitchFamily="2" charset="-122"/>
                  </a:rPr>
                  <a:t>如果</a:t>
                </a:r>
                <a14:m>
                  <m:oMath xmlns:m="http://schemas.openxmlformats.org/officeDocument/2006/math">
                    <m:sSub>
                      <m:sSubPr>
                        <m:ctrlPr>
                          <a:rPr lang="en-US" altLang="zh-CN" sz="3000" i="1">
                            <a:latin typeface="Cambria Math" panose="02040503050406030204" pitchFamily="18" charset="0"/>
                          </a:rPr>
                        </m:ctrlPr>
                      </m:sSubPr>
                      <m:e>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𝐷</m:t>
                            </m:r>
                            <m:r>
                              <a:rPr lang="en-US" altLang="zh-CN" sz="3000" i="1">
                                <a:latin typeface="Cambria Math"/>
                              </a:rPr>
                              <m:t>1</m:t>
                            </m:r>
                          </m:sub>
                        </m:sSub>
                        <m:r>
                          <a:rPr lang="en-US" altLang="zh-CN" sz="3000" b="0" i="1" smtClean="0">
                            <a:latin typeface="Cambria Math"/>
                          </a:rPr>
                          <m:t>&gt;</m:t>
                        </m:r>
                        <m:r>
                          <a:rPr lang="en-US" altLang="zh-CN" sz="3000" i="1">
                            <a:latin typeface="Cambria Math"/>
                          </a:rPr>
                          <m:t>𝑡</m:t>
                        </m:r>
                      </m:e>
                      <m:sub>
                        <m:r>
                          <a:rPr lang="en-US" altLang="zh-CN" sz="3000" i="1">
                            <a:latin typeface="Cambria Math"/>
                          </a:rPr>
                          <m:t>𝐴</m:t>
                        </m:r>
                        <m:r>
                          <a:rPr lang="en-US" altLang="zh-CN" sz="3000" i="1">
                            <a:latin typeface="Cambria Math"/>
                          </a:rPr>
                          <m:t>2</m:t>
                        </m:r>
                      </m:sub>
                    </m:sSub>
                  </m:oMath>
                </a14:m>
                <a:r>
                  <a:rPr lang="zh-CN" altLang="en-US" sz="3000" dirty="0">
                    <a:latin typeface="宋体" panose="02010600030101010101" pitchFamily="2" charset="-122"/>
                  </a:rPr>
                  <a:t> ，即第二个顾客在第一个顾客服务完成之前到达，则</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𝑇</m:t>
                        </m:r>
                        <m:r>
                          <a:rPr lang="en-US" altLang="zh-CN" sz="3000" i="1">
                            <a:latin typeface="Cambria Math"/>
                          </a:rPr>
                          <m:t>=</m:t>
                        </m:r>
                        <m:r>
                          <a:rPr lang="en-US" altLang="zh-CN" sz="3000" i="1">
                            <a:latin typeface="Cambria Math"/>
                          </a:rPr>
                          <m:t>𝑡</m:t>
                        </m:r>
                      </m:e>
                      <m:sub>
                        <m:r>
                          <a:rPr lang="en-US" altLang="zh-CN" sz="3000" b="0" i="1" smtClean="0">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，仿真时钟由</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𝐴</m:t>
                        </m:r>
                        <m:r>
                          <a:rPr lang="en-US" altLang="zh-CN" sz="3000" i="1">
                            <a:latin typeface="Cambria Math"/>
                          </a:rPr>
                          <m:t>1</m:t>
                        </m:r>
                      </m:sub>
                    </m:sSub>
                  </m:oMath>
                </a14:m>
                <a:r>
                  <a:rPr lang="zh-CN" altLang="en-US" sz="3000" dirty="0">
                    <a:latin typeface="宋体" panose="02010600030101010101" pitchFamily="2" charset="-122"/>
                  </a:rPr>
                  <a:t>推进到</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 ，如</a:t>
                </a:r>
                <a:r>
                  <a:rPr lang="zh-CN" altLang="en-US" sz="3000" dirty="0">
                    <a:latin typeface="宋体" panose="02010600030101010101" pitchFamily="2" charset="-122"/>
                    <a:hlinkClick r:id="rId2" action="ppaction://hlinksldjump"/>
                  </a:rPr>
                  <a:t>图</a:t>
                </a:r>
                <a:r>
                  <a:rPr lang="en-US" altLang="zh-CN" sz="3000" dirty="0">
                    <a:latin typeface="宋体" panose="02010600030101010101" pitchFamily="2" charset="-122"/>
                    <a:hlinkClick r:id="rId2" action="ppaction://hlinksldjump"/>
                  </a:rPr>
                  <a:t>5.4</a:t>
                </a:r>
                <a:r>
                  <a:rPr lang="zh-CN" altLang="en-US" sz="3000" dirty="0">
                    <a:latin typeface="宋体" panose="02010600030101010101" pitchFamily="2" charset="-122"/>
                    <a:hlinkClick r:id="rId2" action="ppaction://hlinksldjump"/>
                  </a:rPr>
                  <a:t>中</a:t>
                </a:r>
                <a:r>
                  <a:rPr lang="en-US" altLang="zh-CN" sz="3000" dirty="0">
                    <a:latin typeface="宋体" panose="02010600030101010101" pitchFamily="2" charset="-122"/>
                    <a:hlinkClick r:id="rId2" action="ppaction://hlinksldjump"/>
                  </a:rPr>
                  <a:t>(2)</a:t>
                </a:r>
                <a:r>
                  <a:rPr lang="zh-CN" altLang="en-US" sz="3000" dirty="0">
                    <a:latin typeface="宋体" panose="02010600030101010101" pitchFamily="2" charset="-122"/>
                  </a:rPr>
                  <a:t>所示 。</a:t>
                </a:r>
              </a:p>
              <a:p>
                <a:pPr eaLnBrk="1" hangingPunct="1"/>
                <a:r>
                  <a:rPr lang="zh-CN" altLang="en-US" sz="3000" dirty="0">
                    <a:latin typeface="宋体" panose="02010600030101010101" pitchFamily="2" charset="-122"/>
                  </a:rPr>
                  <a:t>由于</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𝐸</m:t>
                        </m:r>
                      </m:e>
                      <m:sub>
                        <m:r>
                          <a:rPr lang="en-US" altLang="zh-CN" sz="3000" i="1">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事件的发生将引起</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b="0" i="1" smtClean="0">
                            <a:latin typeface="Cambria Math"/>
                          </a:rPr>
                          <m:t>𝐷</m:t>
                        </m:r>
                        <m:r>
                          <a:rPr lang="en-US" altLang="zh-CN" sz="3000" i="1">
                            <a:latin typeface="Cambria Math"/>
                          </a:rPr>
                          <m:t>2</m:t>
                        </m:r>
                      </m:sub>
                    </m:sSub>
                  </m:oMath>
                </a14:m>
                <a:r>
                  <a:rPr lang="zh-CN" altLang="en-US" sz="3000" dirty="0">
                    <a:latin typeface="宋体" panose="02010600030101010101" pitchFamily="2" charset="-122"/>
                  </a:rPr>
                  <a:t>和</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i="1">
                            <a:latin typeface="Cambria Math"/>
                          </a:rPr>
                          <m:t>𝐴</m:t>
                        </m:r>
                        <m:r>
                          <a:rPr lang="en-US" altLang="zh-CN" sz="3000" b="0" i="1" smtClean="0">
                            <a:latin typeface="Cambria Math"/>
                          </a:rPr>
                          <m:t>3</m:t>
                        </m:r>
                      </m:sub>
                    </m:sSub>
                  </m:oMath>
                </a14:m>
                <a:r>
                  <a:rPr lang="zh-CN" altLang="en-US" sz="3000" dirty="0">
                    <a:latin typeface="宋体" panose="02010600030101010101" pitchFamily="2" charset="-122"/>
                  </a:rPr>
                  <a:t>的发生，又由于在</a:t>
                </a:r>
                <a14:m>
                  <m:oMath xmlns:m="http://schemas.openxmlformats.org/officeDocument/2006/math">
                    <m:sSub>
                      <m:sSubPr>
                        <m:ctrlPr>
                          <a:rPr lang="en-US" altLang="zh-CN" sz="3000" i="1">
                            <a:latin typeface="Cambria Math" panose="02040503050406030204" pitchFamily="18" charset="0"/>
                          </a:rPr>
                        </m:ctrlPr>
                      </m:sSubPr>
                      <m:e>
                        <m:r>
                          <a:rPr lang="en-US" altLang="zh-CN" sz="3000" b="0" i="1" smtClean="0">
                            <a:latin typeface="Cambria Math"/>
                          </a:rPr>
                          <m:t>𝑇</m:t>
                        </m:r>
                        <m:r>
                          <a:rPr lang="en-US" altLang="zh-CN" sz="3000" i="1">
                            <a:latin typeface="Cambria Math"/>
                          </a:rPr>
                          <m:t>=</m:t>
                        </m:r>
                        <m:r>
                          <a:rPr lang="en-US" altLang="zh-CN" sz="3000" i="1">
                            <a:latin typeface="Cambria Math"/>
                          </a:rPr>
                          <m:t>𝑡</m:t>
                        </m:r>
                      </m:e>
                      <m:sub>
                        <m:r>
                          <a:rPr lang="en-US" altLang="zh-CN" sz="3000" b="0" i="1" smtClean="0">
                            <a:latin typeface="Cambria Math"/>
                          </a:rPr>
                          <m:t>𝐴</m:t>
                        </m:r>
                        <m:r>
                          <a:rPr lang="en-US" altLang="zh-CN" sz="3000" b="0" i="1" smtClean="0">
                            <a:latin typeface="Cambria Math"/>
                          </a:rPr>
                          <m:t>2</m:t>
                        </m:r>
                      </m:sub>
                    </m:sSub>
                  </m:oMath>
                </a14:m>
                <a:r>
                  <a:rPr lang="zh-CN" altLang="en-US" sz="3000" dirty="0">
                    <a:latin typeface="宋体" panose="02010600030101010101" pitchFamily="2" charset="-122"/>
                  </a:rPr>
                  <a:t>时，事件</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i="1">
                            <a:latin typeface="Cambria Math"/>
                          </a:rPr>
                          <m:t>𝐷</m:t>
                        </m:r>
                        <m:r>
                          <a:rPr lang="en-US" altLang="zh-CN" sz="3000" b="0" i="1" smtClean="0">
                            <a:latin typeface="Cambria Math"/>
                          </a:rPr>
                          <m:t>1</m:t>
                        </m:r>
                      </m:sub>
                    </m:sSub>
                  </m:oMath>
                </a14:m>
                <a:r>
                  <a:rPr lang="zh-CN" altLang="en-US" sz="3000" dirty="0">
                    <a:latin typeface="宋体" panose="02010600030101010101" pitchFamily="2" charset="-122"/>
                  </a:rPr>
                  <a:t>尚未发生，因此仿真时钟将推进到事件</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i="1">
                            <a:latin typeface="Cambria Math"/>
                          </a:rPr>
                          <m:t>𝐷</m:t>
                        </m:r>
                        <m:r>
                          <a:rPr lang="en-US" altLang="zh-CN" sz="3000" i="1">
                            <a:latin typeface="Cambria Math"/>
                          </a:rPr>
                          <m:t>1</m:t>
                        </m:r>
                      </m:sub>
                    </m:sSub>
                    <m:r>
                      <a:rPr lang="en-US" altLang="zh-CN" sz="3000" i="1">
                        <a:latin typeface="Cambria Math"/>
                      </a:rPr>
                      <m:t> </m:t>
                    </m:r>
                  </m:oMath>
                </a14:m>
                <a:r>
                  <a:rPr lang="zh-CN" altLang="en-US" sz="3000" dirty="0">
                    <a:latin typeface="宋体" panose="02010600030101010101" pitchFamily="2" charset="-122"/>
                  </a:rPr>
                  <a:t>或</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𝐸</m:t>
                        </m:r>
                      </m:e>
                      <m:sub>
                        <m:r>
                          <a:rPr lang="en-US" altLang="zh-CN" sz="3000" b="0" i="1" smtClean="0">
                            <a:latin typeface="Cambria Math"/>
                          </a:rPr>
                          <m:t>𝐴</m:t>
                        </m:r>
                        <m:r>
                          <a:rPr lang="en-US" altLang="zh-CN" sz="3000" b="0" i="1" smtClean="0">
                            <a:latin typeface="Cambria Math"/>
                          </a:rPr>
                          <m:t>3</m:t>
                        </m:r>
                      </m:sub>
                    </m:sSub>
                  </m:oMath>
                </a14:m>
                <a:r>
                  <a:rPr lang="zh-CN" altLang="en-US" sz="3000" dirty="0">
                    <a:latin typeface="宋体" panose="02010600030101010101" pitchFamily="2" charset="-122"/>
                  </a:rPr>
                  <a:t>中最早发生的时刻上，即</a:t>
                </a:r>
                <a14:m>
                  <m:oMath xmlns:m="http://schemas.openxmlformats.org/officeDocument/2006/math">
                    <m:sSub>
                      <m:sSubPr>
                        <m:ctrlPr>
                          <a:rPr lang="en-US" altLang="zh-CN" sz="3000" i="1">
                            <a:latin typeface="Cambria Math" panose="02040503050406030204" pitchFamily="18" charset="0"/>
                          </a:rPr>
                        </m:ctrlPr>
                      </m:sSubPr>
                      <m:e>
                        <m:r>
                          <a:rPr lang="en-US" altLang="zh-CN" sz="3000" i="1">
                            <a:latin typeface="Cambria Math"/>
                          </a:rPr>
                          <m:t>𝑇</m:t>
                        </m:r>
                        <m:r>
                          <a:rPr lang="en-US" altLang="zh-CN" sz="3000" i="1">
                            <a:latin typeface="Cambria Math"/>
                          </a:rPr>
                          <m:t>=</m:t>
                        </m:r>
                        <m:r>
                          <m:rPr>
                            <m:sty m:val="p"/>
                          </m:rPr>
                          <a:rPr lang="en-US" altLang="zh-CN" sz="3000">
                            <a:latin typeface="Cambria Math"/>
                          </a:rPr>
                          <m:t>min</m:t>
                        </m:r>
                        <m:r>
                          <a:rPr lang="en-US" altLang="zh-CN" sz="3000" i="1">
                            <a:latin typeface="Cambria Math"/>
                          </a:rPr>
                          <m:t>⁡{</m:t>
                        </m:r>
                        <m:sSub>
                          <m:sSubPr>
                            <m:ctrlPr>
                              <a:rPr lang="en-US" altLang="zh-CN" sz="3000" i="1">
                                <a:latin typeface="Cambria Math" panose="02040503050406030204" pitchFamily="18" charset="0"/>
                              </a:rPr>
                            </m:ctrlPr>
                          </m:sSubPr>
                          <m:e>
                            <m:sSub>
                              <m:sSubPr>
                                <m:ctrlPr>
                                  <a:rPr lang="en-US" altLang="zh-CN" sz="3000" i="1">
                                    <a:latin typeface="Cambria Math" panose="02040503050406030204" pitchFamily="18" charset="0"/>
                                  </a:rPr>
                                </m:ctrlPr>
                              </m:sSubPr>
                              <m:e>
                                <m:r>
                                  <a:rPr lang="en-US" altLang="zh-CN" sz="3000" i="1">
                                    <a:latin typeface="Cambria Math"/>
                                  </a:rPr>
                                  <m:t>𝑡</m:t>
                                </m:r>
                              </m:e>
                              <m:sub>
                                <m:r>
                                  <a:rPr lang="en-US" altLang="zh-CN" sz="3000" i="1">
                                    <a:latin typeface="Cambria Math"/>
                                  </a:rPr>
                                  <m:t>𝐷</m:t>
                                </m:r>
                                <m:r>
                                  <a:rPr lang="en-US" altLang="zh-CN" sz="3000" i="1">
                                    <a:latin typeface="Cambria Math"/>
                                  </a:rPr>
                                  <m:t>1</m:t>
                                </m:r>
                              </m:sub>
                            </m:sSub>
                            <m:r>
                              <a:rPr lang="en-US" altLang="zh-CN" sz="3000" i="1">
                                <a:latin typeface="Cambria Math"/>
                              </a:rPr>
                              <m:t>,</m:t>
                            </m:r>
                            <m:r>
                              <a:rPr lang="en-US" altLang="zh-CN" sz="3000" i="1">
                                <a:latin typeface="Cambria Math"/>
                              </a:rPr>
                              <m:t>𝑡</m:t>
                            </m:r>
                          </m:e>
                          <m:sub>
                            <m:r>
                              <a:rPr lang="en-US" altLang="zh-CN" sz="3000" i="1">
                                <a:latin typeface="Cambria Math"/>
                              </a:rPr>
                              <m:t>𝐴</m:t>
                            </m:r>
                            <m:r>
                              <a:rPr lang="en-US" altLang="zh-CN" sz="3000" b="0" i="1" smtClean="0">
                                <a:latin typeface="Cambria Math"/>
                              </a:rPr>
                              <m:t>3</m:t>
                            </m:r>
                          </m:sub>
                        </m:sSub>
                        <m:r>
                          <a:rPr lang="en-US" altLang="zh-CN" sz="3000" i="1">
                            <a:latin typeface="Cambria Math"/>
                          </a:rPr>
                          <m:t>}</m:t>
                        </m:r>
                      </m:e>
                      <m:sub/>
                    </m:sSub>
                  </m:oMath>
                </a14:m>
                <a:endParaRPr lang="zh-CN" altLang="en-US" sz="3000" dirty="0"/>
              </a:p>
            </p:txBody>
          </p:sp>
        </mc:Choice>
        <mc:Fallback xmlns="">
          <p:sp>
            <p:nvSpPr>
              <p:cNvPr id="57348" name="Rectangle 3"/>
              <p:cNvSpPr>
                <a:spLocks noGrp="1" noRot="1" noChangeAspect="1" noMove="1" noResize="1" noEditPoints="1" noAdjustHandles="1" noChangeArrowheads="1" noChangeShapeType="1" noTextEdit="1"/>
              </p:cNvSpPr>
              <p:nvPr>
                <p:ph type="body" idx="1"/>
              </p:nvPr>
            </p:nvSpPr>
            <p:spPr>
              <a:blipFill rotWithShape="1">
                <a:blip r:embed="rId3"/>
                <a:stretch>
                  <a:fillRect l="-549" t="-2222" r="-6667"/>
                </a:stretch>
              </a:blipFill>
            </p:spPr>
            <p:txBody>
              <a:bodyPr/>
              <a:lstStyle/>
              <a:p>
                <a:r>
                  <a:rPr lang="zh-CN" altLang="en-US">
                    <a:noFill/>
                  </a:rPr>
                  <a:t> </a:t>
                </a:r>
              </a:p>
            </p:txBody>
          </p:sp>
        </mc:Fallback>
      </mc:AlternateContent>
      <p:sp>
        <p:nvSpPr>
          <p:cNvPr id="57349" name="Rectangle 5"/>
          <p:cNvSpPr>
            <a:spLocks noChangeArrowheads="1"/>
          </p:cNvSpPr>
          <p:nvPr/>
        </p:nvSpPr>
        <p:spPr bwMode="auto">
          <a:xfrm>
            <a:off x="43100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1" name="Rectangle 7"/>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3" name="Rectangle 9"/>
          <p:cNvSpPr>
            <a:spLocks noChangeArrowheads="1"/>
          </p:cNvSpPr>
          <p:nvPr/>
        </p:nvSpPr>
        <p:spPr bwMode="auto">
          <a:xfrm>
            <a:off x="44767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5" name="Rectangle 11"/>
          <p:cNvSpPr>
            <a:spLocks noChangeArrowheads="1"/>
          </p:cNvSpPr>
          <p:nvPr/>
        </p:nvSpPr>
        <p:spPr bwMode="auto">
          <a:xfrm>
            <a:off x="44719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60" name="Rectangle 16"/>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66" name="Rectangle 22"/>
          <p:cNvSpPr>
            <a:spLocks noChangeArrowheads="1"/>
          </p:cNvSpPr>
          <p:nvPr/>
        </p:nvSpPr>
        <p:spPr bwMode="auto">
          <a:xfrm>
            <a:off x="39290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4131272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0B0345-616C-4C4E-AC1D-3EA3B0B8367D}" type="slidenum">
              <a:rPr lang="en-US" altLang="zh-CN" sz="1400"/>
              <a:pPr>
                <a:spcBef>
                  <a:spcPct val="0"/>
                </a:spcBef>
                <a:buClrTx/>
                <a:buSzTx/>
                <a:buFontTx/>
                <a:buNone/>
              </a:pPr>
              <a:t>82</a:t>
            </a:fld>
            <a:endParaRPr lang="en-US" altLang="zh-CN" sz="1400"/>
          </a:p>
        </p:txBody>
      </p:sp>
      <p:sp>
        <p:nvSpPr>
          <p:cNvPr id="5837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58372" name="Rectangle 3"/>
              <p:cNvSpPr>
                <a:spLocks noGrp="1" noChangeArrowheads="1"/>
              </p:cNvSpPr>
              <p:nvPr>
                <p:ph type="body" idx="1"/>
              </p:nvPr>
            </p:nvSpPr>
            <p:spPr/>
            <p:txBody>
              <a:bodyPr/>
              <a:lstStyle/>
              <a:p>
                <a:pPr eaLnBrk="1" hangingPunct="1"/>
                <a:r>
                  <a:rPr lang="zh-CN" altLang="en-US" dirty="0">
                    <a:latin typeface="宋体" panose="02010600030101010101" pitchFamily="2" charset="-122"/>
                  </a:rPr>
                  <a:t>在图</a:t>
                </a:r>
                <a:r>
                  <a:rPr lang="en-US" altLang="zh-CN" dirty="0">
                    <a:latin typeface="Times New Roman" panose="02020603050405020304" pitchFamily="18" charset="0"/>
                    <a:cs typeface="Times New Roman" panose="02020603050405020304" pitchFamily="18" charset="0"/>
                  </a:rPr>
                  <a:t>5.4</a:t>
                </a:r>
                <a:r>
                  <a:rPr lang="zh-CN" altLang="en-US" dirty="0">
                    <a:latin typeface="宋体" panose="02010600030101010101" pitchFamily="2" charset="-122"/>
                  </a:rPr>
                  <a:t>中</a:t>
                </a:r>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rPr>
                  <a:t>的情况下将有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𝑇</m:t>
                        </m:r>
                        <m:r>
                          <a:rPr lang="en-US" altLang="zh-CN" i="1">
                            <a:latin typeface="Cambria Math"/>
                          </a:rPr>
                          <m:t>=</m:t>
                        </m:r>
                        <m:r>
                          <a:rPr lang="en-US" altLang="zh-CN" i="1">
                            <a:latin typeface="Cambria Math"/>
                          </a:rPr>
                          <m:t>𝑡</m:t>
                        </m:r>
                      </m:e>
                      <m:sub>
                        <m:r>
                          <a:rPr lang="en-US" altLang="zh-CN" i="1">
                            <a:latin typeface="Cambria Math"/>
                          </a:rPr>
                          <m:t>𝐷</m:t>
                        </m:r>
                        <m:r>
                          <a:rPr lang="en-US" altLang="zh-CN" i="1">
                            <a:latin typeface="Cambria Math"/>
                          </a:rPr>
                          <m:t>1</m:t>
                        </m:r>
                      </m:sub>
                    </m:sSub>
                  </m:oMath>
                </a14:m>
                <a:r>
                  <a:rPr lang="zh-CN" altLang="en-US" dirty="0">
                    <a:latin typeface="宋体" panose="02010600030101010101" pitchFamily="2" charset="-122"/>
                  </a:rPr>
                  <a:t>。</a:t>
                </a:r>
              </a:p>
              <a:p>
                <a:pPr eaLnBrk="1" hangingPunct="1"/>
                <a:r>
                  <a:rPr lang="zh-CN" altLang="en-US" dirty="0">
                    <a:latin typeface="宋体" panose="02010600030101010101" pitchFamily="2" charset="-122"/>
                  </a:rPr>
                  <a:t>依此步骤不断更新仿真时间的当前值，就可以使仿真时钟按照该排队系统中随机离散事件发生时刻的先后次序，跳跃地向前推进，从而实现了离散事件动态仿真的时间推进机制。</a:t>
                </a:r>
                <a:endParaRPr lang="zh-CN" altLang="en-US" dirty="0">
                  <a:latin typeface="Times New Roman" panose="02020603050405020304" pitchFamily="18" charset="0"/>
                  <a:cs typeface="Times New Roman" panose="02020603050405020304" pitchFamily="18" charset="0"/>
                </a:endParaRPr>
              </a:p>
              <a:p>
                <a:pPr eaLnBrk="1" hangingPunct="1"/>
                <a:endParaRPr lang="en-US" altLang="zh-CN" dirty="0"/>
              </a:p>
            </p:txBody>
          </p:sp>
        </mc:Choice>
        <mc:Fallback xmlns="">
          <p:sp>
            <p:nvSpPr>
              <p:cNvPr id="58372" name="Rectangle 3"/>
              <p:cNvSpPr>
                <a:spLocks noGrp="1" noRot="1" noChangeAspect="1" noMove="1" noResize="1" noEditPoints="1" noAdjustHandles="1" noChangeArrowheads="1" noChangeShapeType="1" noTextEdit="1"/>
              </p:cNvSpPr>
              <p:nvPr>
                <p:ph type="body" idx="1"/>
              </p:nvPr>
            </p:nvSpPr>
            <p:spPr>
              <a:blipFill rotWithShape="1">
                <a:blip r:embed="rId2"/>
                <a:stretch>
                  <a:fillRect l="-627" t="-2519"/>
                </a:stretch>
              </a:blipFill>
            </p:spPr>
            <p:txBody>
              <a:bodyPr/>
              <a:lstStyle/>
              <a:p>
                <a:r>
                  <a:rPr lang="zh-CN" altLang="en-US">
                    <a:noFill/>
                  </a:rPr>
                  <a:t> </a:t>
                </a:r>
              </a:p>
            </p:txBody>
          </p:sp>
        </mc:Fallback>
      </mc:AlternateContent>
      <p:sp>
        <p:nvSpPr>
          <p:cNvPr id="58373" name="Rectangle 5"/>
          <p:cNvSpPr>
            <a:spLocks noChangeArrowheads="1"/>
          </p:cNvSpPr>
          <p:nvPr/>
        </p:nvSpPr>
        <p:spPr bwMode="auto">
          <a:xfrm>
            <a:off x="44386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8374" name="Rectangle 7"/>
          <p:cNvSpPr>
            <a:spLocks noChangeArrowheads="1"/>
          </p:cNvSpPr>
          <p:nvPr/>
        </p:nvSpPr>
        <p:spPr bwMode="auto">
          <a:xfrm>
            <a:off x="4348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8020035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BD84C0-AFC9-4987-8BF0-A2C360BBB3AB}" type="slidenum">
              <a:rPr lang="en-US" altLang="zh-CN" sz="1400"/>
              <a:pPr>
                <a:spcBef>
                  <a:spcPct val="0"/>
                </a:spcBef>
                <a:buClrTx/>
                <a:buSzTx/>
                <a:buFontTx/>
                <a:buNone/>
              </a:pPr>
              <a:t>83</a:t>
            </a:fld>
            <a:endParaRPr lang="en-US" altLang="zh-CN" sz="1400"/>
          </a:p>
        </p:txBody>
      </p:sp>
      <p:sp>
        <p:nvSpPr>
          <p:cNvPr id="59395" name="Rectangle 2"/>
          <p:cNvSpPr>
            <a:spLocks noGrp="1" noChangeArrowheads="1"/>
          </p:cNvSpPr>
          <p:nvPr>
            <p:ph type="title"/>
          </p:nvPr>
        </p:nvSpPr>
        <p:spPr/>
        <p:txBody>
          <a:bodyPr/>
          <a:lstStyle/>
          <a:p>
            <a:pPr eaLnBrk="1" hangingPunct="1"/>
            <a:r>
              <a:rPr lang="zh-CN" altLang="en-US"/>
              <a:t>下次事件时间推进机制的特点</a:t>
            </a:r>
          </a:p>
        </p:txBody>
      </p:sp>
      <p:sp>
        <p:nvSpPr>
          <p:cNvPr id="59396" name="Rectangle 3"/>
          <p:cNvSpPr>
            <a:spLocks noGrp="1" noChangeArrowheads="1"/>
          </p:cNvSpPr>
          <p:nvPr>
            <p:ph type="body" idx="1"/>
          </p:nvPr>
        </p:nvSpPr>
        <p:spPr>
          <a:xfrm>
            <a:off x="971600" y="1981200"/>
            <a:ext cx="7772400" cy="4114800"/>
          </a:xfrm>
        </p:spPr>
        <p:txBody>
          <a:bodyPr/>
          <a:lstStyle/>
          <a:p>
            <a:pPr algn="just" eaLnBrk="1" hangingPunct="1"/>
            <a:r>
              <a:rPr lang="zh-CN" altLang="en-US" sz="2600" dirty="0">
                <a:latin typeface="宋体" panose="02010600030101010101" pitchFamily="2" charset="-122"/>
              </a:rPr>
              <a:t>下次事件时间推进机制能在事件发生的时刻捕捉到发生的事件，也不会导致虚假的同时事件，因而能达到最高的精度。</a:t>
            </a:r>
          </a:p>
          <a:p>
            <a:pPr algn="just" eaLnBrk="1" hangingPunct="1"/>
            <a:r>
              <a:rPr lang="zh-CN" altLang="en-US" sz="2600" dirty="0">
                <a:latin typeface="宋体" panose="02010600030101010101" pitchFamily="2" charset="-122"/>
              </a:rPr>
              <a:t>同时，下次事件时间推进机制还能跳过大段没有事件发生的时间，这样也就消除了不必要的计算和判断，有利于提高仿真的效率。</a:t>
            </a:r>
          </a:p>
          <a:p>
            <a:pPr algn="just" eaLnBrk="1" hangingPunct="1"/>
            <a:r>
              <a:rPr lang="zh-CN" altLang="en-US" sz="2600" dirty="0">
                <a:latin typeface="宋体" panose="02010600030101010101" pitchFamily="2" charset="-122"/>
              </a:rPr>
              <a:t>但是我们还可以看到，采用下次事件时间推进机制时，仿真的效率完全取决于发生的事件数，也即完全取决于被仿真的系统，用户无法控制调整。</a:t>
            </a:r>
            <a:endParaRPr lang="zh-CN" altLang="en-US" sz="2600" dirty="0"/>
          </a:p>
        </p:txBody>
      </p:sp>
    </p:spTree>
    <p:extLst>
      <p:ext uri="{BB962C8B-B14F-4D97-AF65-F5344CB8AC3E}">
        <p14:creationId xmlns:p14="http://schemas.microsoft.com/office/powerpoint/2010/main" val="8918703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4E3FA34-56AD-444B-B493-0CD17ABFA9F7}" type="slidenum">
              <a:rPr lang="en-US" altLang="zh-CN" sz="1400"/>
              <a:pPr>
                <a:spcBef>
                  <a:spcPct val="0"/>
                </a:spcBef>
                <a:buClrTx/>
                <a:buSzTx/>
                <a:buFontTx/>
                <a:buNone/>
              </a:pPr>
              <a:t>84</a:t>
            </a:fld>
            <a:endParaRPr lang="en-US" altLang="zh-CN" sz="1400"/>
          </a:p>
        </p:txBody>
      </p:sp>
      <p:sp>
        <p:nvSpPr>
          <p:cNvPr id="60419" name="Rectangle 2"/>
          <p:cNvSpPr>
            <a:spLocks noGrp="1" noChangeArrowheads="1"/>
          </p:cNvSpPr>
          <p:nvPr>
            <p:ph type="title"/>
          </p:nvPr>
        </p:nvSpPr>
        <p:spPr/>
        <p:txBody>
          <a:bodyPr/>
          <a:lstStyle/>
          <a:p>
            <a:pPr eaLnBrk="1" hangingPunct="1"/>
            <a:endParaRPr lang="zh-CN" altLang="zh-CN"/>
          </a:p>
        </p:txBody>
      </p:sp>
      <p:sp>
        <p:nvSpPr>
          <p:cNvPr id="60420" name="Rectangle 3"/>
          <p:cNvSpPr>
            <a:spLocks noGrp="1" noChangeArrowheads="1"/>
          </p:cNvSpPr>
          <p:nvPr>
            <p:ph type="body" idx="1"/>
          </p:nvPr>
        </p:nvSpPr>
        <p:spPr/>
        <p:txBody>
          <a:bodyPr/>
          <a:lstStyle/>
          <a:p>
            <a:pPr eaLnBrk="1" hangingPunct="1">
              <a:lnSpc>
                <a:spcPct val="90000"/>
              </a:lnSpc>
            </a:pPr>
            <a:r>
              <a:rPr lang="zh-CN" altLang="en-US">
                <a:latin typeface="宋体" panose="02010600030101010101" pitchFamily="2" charset="-122"/>
              </a:rPr>
              <a:t>事件数越多，事件发生得越频繁，越密集，仿真效率就越低。</a:t>
            </a:r>
          </a:p>
          <a:p>
            <a:pPr eaLnBrk="1" hangingPunct="1">
              <a:lnSpc>
                <a:spcPct val="90000"/>
              </a:lnSpc>
            </a:pPr>
            <a:r>
              <a:rPr lang="zh-CN" altLang="en-US">
                <a:latin typeface="宋体" panose="02010600030101010101" pitchFamily="2" charset="-122"/>
              </a:rPr>
              <a:t>当在一定的仿真时间内发生大量的事件时，采用下次事件时间推进机制的仿真效率甚至比固定步长时间推进机制的仿真效率还要低。</a:t>
            </a:r>
          </a:p>
          <a:p>
            <a:pPr eaLnBrk="1" hangingPunct="1">
              <a:lnSpc>
                <a:spcPct val="90000"/>
              </a:lnSpc>
            </a:pPr>
            <a:r>
              <a:rPr lang="zh-CN" altLang="en-US">
                <a:latin typeface="宋体" panose="02010600030101010101" pitchFamily="2" charset="-122"/>
              </a:rPr>
              <a:t>只有对在很长的时间里发生少量事件的系统进行仿真时，采用下次事件时间推进机制才能获得高效率。</a:t>
            </a:r>
          </a:p>
        </p:txBody>
      </p:sp>
    </p:spTree>
    <p:extLst>
      <p:ext uri="{BB962C8B-B14F-4D97-AF65-F5344CB8AC3E}">
        <p14:creationId xmlns:p14="http://schemas.microsoft.com/office/powerpoint/2010/main" val="3803142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EB03C4-5DF7-4FDC-97FB-642510BC1704}" type="slidenum">
              <a:rPr lang="en-US" altLang="zh-CN" sz="1400"/>
              <a:pPr>
                <a:spcBef>
                  <a:spcPct val="0"/>
                </a:spcBef>
                <a:buClrTx/>
                <a:buSzTx/>
                <a:buFontTx/>
                <a:buNone/>
              </a:pPr>
              <a:t>85</a:t>
            </a:fld>
            <a:endParaRPr lang="en-US" altLang="zh-CN" sz="1400"/>
          </a:p>
        </p:txBody>
      </p:sp>
      <p:sp>
        <p:nvSpPr>
          <p:cNvPr id="61443" name="Rectangle 2"/>
          <p:cNvSpPr>
            <a:spLocks noGrp="1" noChangeArrowheads="1"/>
          </p:cNvSpPr>
          <p:nvPr>
            <p:ph type="title"/>
          </p:nvPr>
        </p:nvSpPr>
        <p:spPr/>
        <p:txBody>
          <a:bodyPr/>
          <a:lstStyle/>
          <a:p>
            <a:pPr eaLnBrk="1" hangingPunct="1"/>
            <a:r>
              <a:rPr lang="zh-CN" altLang="en-US"/>
              <a:t>两种时间推进机制的优缺点</a:t>
            </a:r>
          </a:p>
        </p:txBody>
      </p:sp>
      <p:sp>
        <p:nvSpPr>
          <p:cNvPr id="61444" name="Rectangle 3"/>
          <p:cNvSpPr>
            <a:spLocks noGrp="1" noChangeArrowheads="1"/>
          </p:cNvSpPr>
          <p:nvPr>
            <p:ph type="body" idx="1"/>
          </p:nvPr>
        </p:nvSpPr>
        <p:spPr>
          <a:xfrm>
            <a:off x="609600" y="1940768"/>
            <a:ext cx="8199438" cy="4800600"/>
          </a:xfrm>
        </p:spPr>
        <p:txBody>
          <a:bodyPr/>
          <a:lstStyle/>
          <a:p>
            <a:pPr algn="just"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固定步长时间推进机制能通过调整步长来调整仿真的效率和精确度，但存在着影响效率的多余计算和影响仿真精确度的因素。而在离散－连续混合系统仿真中，则一般都采用固定步长的时间推进机制。</a:t>
            </a:r>
          </a:p>
          <a:p>
            <a:pPr algn="just"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下次事件时间推进机制不存在多余的计算，具有最高的仿真精确度，但却没有调整仿真效率和仿真精确度的手段。</a:t>
            </a:r>
            <a:endParaRPr lang="en-US" altLang="zh-CN" dirty="0"/>
          </a:p>
        </p:txBody>
      </p:sp>
    </p:spTree>
    <p:extLst>
      <p:ext uri="{BB962C8B-B14F-4D97-AF65-F5344CB8AC3E}">
        <p14:creationId xmlns:p14="http://schemas.microsoft.com/office/powerpoint/2010/main" val="20653440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E921659-DBDC-4934-A392-EE37C5A63B6A}" type="slidenum">
              <a:rPr lang="en-US" altLang="zh-CN" sz="1400"/>
              <a:pPr>
                <a:spcBef>
                  <a:spcPct val="0"/>
                </a:spcBef>
                <a:buClrTx/>
                <a:buSzTx/>
                <a:buFontTx/>
                <a:buNone/>
              </a:pPr>
              <a:t>86</a:t>
            </a:fld>
            <a:endParaRPr lang="en-US" altLang="zh-CN" sz="1400"/>
          </a:p>
        </p:txBody>
      </p:sp>
      <p:sp>
        <p:nvSpPr>
          <p:cNvPr id="62467" name="Rectangle 2"/>
          <p:cNvSpPr>
            <a:spLocks noGrp="1" noChangeArrowheads="1"/>
          </p:cNvSpPr>
          <p:nvPr>
            <p:ph type="title"/>
          </p:nvPr>
        </p:nvSpPr>
        <p:spPr/>
        <p:txBody>
          <a:bodyPr/>
          <a:lstStyle/>
          <a:p>
            <a:pPr eaLnBrk="1" hangingPunct="1"/>
            <a:endParaRPr lang="zh-CN" altLang="zh-CN"/>
          </a:p>
        </p:txBody>
      </p:sp>
      <p:sp>
        <p:nvSpPr>
          <p:cNvPr id="6246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a:latin typeface="宋体" panose="02010600030101010101" pitchFamily="2" charset="-122"/>
              </a:rPr>
              <a:t> </a:t>
            </a:r>
            <a:r>
              <a:rPr lang="zh-CN" altLang="en-US" dirty="0">
                <a:latin typeface="宋体" panose="02010600030101010101" pitchFamily="2" charset="-122"/>
              </a:rPr>
              <a:t>二种时间推进机制适宜的仿真对象也不同：</a:t>
            </a:r>
          </a:p>
          <a:p>
            <a:pPr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固定步长时间推进机制适宜于对事件的发生在时间轴上呈均匀分布的系统在短时间里的行为进行仿真。</a:t>
            </a:r>
          </a:p>
          <a:p>
            <a:pPr eaLnBrk="1" hangingPunct="1">
              <a:buClr>
                <a:srgbClr val="9900CC"/>
              </a:buClr>
              <a:buSzPct val="80000"/>
              <a:buFont typeface="Wingdings" panose="05000000000000000000" pitchFamily="2" charset="2"/>
              <a:buChar char="v"/>
            </a:pPr>
            <a:r>
              <a:rPr lang="zh-CN" altLang="en-US" dirty="0">
                <a:latin typeface="宋体" panose="02010600030101010101" pitchFamily="2" charset="-122"/>
              </a:rPr>
              <a:t>而下次事件时间推进机制则适宜于对事件发生数小的系统进行仿真。</a:t>
            </a:r>
          </a:p>
        </p:txBody>
      </p:sp>
    </p:spTree>
    <p:extLst>
      <p:ext uri="{BB962C8B-B14F-4D97-AF65-F5344CB8AC3E}">
        <p14:creationId xmlns:p14="http://schemas.microsoft.com/office/powerpoint/2010/main" val="21447970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454955-D5FD-4283-A210-034433D00E55}" type="slidenum">
              <a:rPr lang="en-US" altLang="zh-CN" sz="1400"/>
              <a:pPr>
                <a:spcBef>
                  <a:spcPct val="0"/>
                </a:spcBef>
                <a:buClrTx/>
                <a:buSzTx/>
                <a:buFontTx/>
                <a:buNone/>
              </a:pPr>
              <a:t>87</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sz="3600"/>
              <a:t>混合时间推进机制</a:t>
            </a:r>
            <a:br>
              <a:rPr lang="zh-CN" altLang="en-US" sz="3600"/>
            </a:br>
            <a:r>
              <a:rPr lang="en-US" altLang="zh-CN" sz="3600">
                <a:latin typeface="Times New Roman" panose="02020603050405020304" pitchFamily="18" charset="0"/>
                <a:cs typeface="Times New Roman" panose="02020603050405020304" pitchFamily="18" charset="0"/>
              </a:rPr>
              <a:t>(</a:t>
            </a:r>
            <a:r>
              <a:rPr lang="en-US" altLang="zh-CN" sz="3600" i="1">
                <a:latin typeface="Times New Roman" panose="02020603050405020304" pitchFamily="18" charset="0"/>
                <a:cs typeface="Times New Roman" panose="02020603050405020304" pitchFamily="18" charset="0"/>
              </a:rPr>
              <a:t>Mixed Time Advance Mechanism</a:t>
            </a:r>
            <a:r>
              <a:rPr lang="en-US" altLang="zh-CN" sz="3600">
                <a:latin typeface="Times New Roman" panose="02020603050405020304" pitchFamily="18" charset="0"/>
                <a:cs typeface="Times New Roman" panose="02020603050405020304" pitchFamily="18" charset="0"/>
              </a:rPr>
              <a:t>)</a:t>
            </a:r>
            <a:r>
              <a:rPr lang="en-US" altLang="zh-CN" baseline="30000">
                <a:latin typeface="Times New Roman" panose="02020603050405020304" pitchFamily="18" charset="0"/>
                <a:cs typeface="Times New Roman" panose="02020603050405020304" pitchFamily="18" charset="0"/>
              </a:rPr>
              <a:t> </a:t>
            </a:r>
          </a:p>
        </p:txBody>
      </p:sp>
      <p:sp>
        <p:nvSpPr>
          <p:cNvPr id="63492" name="Rectangle 3"/>
          <p:cNvSpPr>
            <a:spLocks noGrp="1" noChangeArrowheads="1"/>
          </p:cNvSpPr>
          <p:nvPr>
            <p:ph type="body" idx="1"/>
          </p:nvPr>
        </p:nvSpPr>
        <p:spPr/>
        <p:txBody>
          <a:bodyPr/>
          <a:lstStyle/>
          <a:p>
            <a:pPr eaLnBrk="1" hangingPunct="1"/>
            <a:r>
              <a:rPr lang="zh-CN" altLang="en-US" sz="2800" dirty="0">
                <a:latin typeface="宋体" panose="02010600030101010101" pitchFamily="2" charset="-122"/>
              </a:rPr>
              <a:t>在混合时间推进机制中，仿真时钟每次推进一个固定时间步长的整数倍</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宋体" panose="02010600030101010101" pitchFamily="2" charset="-122"/>
              </a:rPr>
              <a:t>。步长  可以在仿真前确定，并能逐步调整以获得必要的仿真精度和仿真效率。</a:t>
            </a:r>
          </a:p>
          <a:p>
            <a:pPr eaLnBrk="1" hangingPunct="1"/>
            <a:r>
              <a:rPr lang="zh-CN" altLang="en-US" sz="2800" dirty="0">
                <a:latin typeface="宋体" panose="02010600030101010101" pitchFamily="2" charset="-122"/>
              </a:rPr>
              <a:t>而仿真时钟每次究竟增加几个步长</a:t>
            </a:r>
            <a:r>
              <a:rPr lang="en-US" altLang="zh-CN" sz="2800" dirty="0">
                <a:latin typeface="Times New Roman" panose="02020603050405020304" pitchFamily="18" charset="0"/>
                <a:cs typeface="Times New Roman" panose="02020603050405020304" pitchFamily="18" charset="0"/>
              </a:rPr>
              <a:t>(</a:t>
            </a:r>
            <a:r>
              <a:rPr lang="zh-CN" altLang="en-US" sz="2800" dirty="0">
                <a:latin typeface="宋体" panose="02010600030101010101" pitchFamily="2" charset="-122"/>
              </a:rPr>
              <a:t>即</a:t>
            </a:r>
            <a:r>
              <a:rPr lang="en-US" altLang="zh-CN" sz="2800" dirty="0">
                <a:latin typeface="宋体" panose="02010600030101010101" pitchFamily="2" charset="-122"/>
              </a:rPr>
              <a:t>n</a:t>
            </a:r>
            <a:r>
              <a:rPr lang="zh-CN" altLang="en-US" sz="2800" dirty="0">
                <a:latin typeface="宋体" panose="02010600030101010101" pitchFamily="2" charset="-122"/>
              </a:rPr>
              <a:t>等于多少</a:t>
            </a:r>
            <a:r>
              <a:rPr lang="en-US" altLang="zh-CN" sz="2800" dirty="0">
                <a:latin typeface="Times New Roman" panose="02020603050405020304" pitchFamily="18" charset="0"/>
                <a:cs typeface="Times New Roman" panose="02020603050405020304" pitchFamily="18" charset="0"/>
              </a:rPr>
              <a:t>)</a:t>
            </a:r>
            <a:r>
              <a:rPr lang="zh-CN" altLang="en-US" sz="2800" dirty="0">
                <a:latin typeface="宋体" panose="02010600030101010101" pitchFamily="2" charset="-122"/>
              </a:rPr>
              <a:t>则取决于系统中下次事件的发生时间，也即取决于仿真系统或者所建立的仿真模型。</a:t>
            </a:r>
          </a:p>
          <a:p>
            <a:pPr eaLnBrk="1" hangingPunct="1"/>
            <a:r>
              <a:rPr lang="zh-CN" altLang="en-US" sz="2800" dirty="0">
                <a:latin typeface="宋体" panose="02010600030101010101" pitchFamily="2" charset="-122"/>
              </a:rPr>
              <a:t>这样，混合时间推进机制也能像下次事件时间推进机制那样，跳过大段没有事件发生的时间，避免多余的计算和判断。</a:t>
            </a:r>
            <a:r>
              <a:rPr lang="zh-CN" altLang="en-US" sz="2800" dirty="0"/>
              <a:t> </a:t>
            </a:r>
          </a:p>
        </p:txBody>
      </p:sp>
      <p:sp>
        <p:nvSpPr>
          <p:cNvPr id="63493" name="Rectangle 5"/>
          <p:cNvSpPr>
            <a:spLocks noChangeArrowheads="1"/>
          </p:cNvSpPr>
          <p:nvPr/>
        </p:nvSpPr>
        <p:spPr bwMode="auto">
          <a:xfrm>
            <a:off x="44386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4" name="Object 4"/>
          <p:cNvGraphicFramePr>
            <a:graphicFrameLocks noChangeAspect="1"/>
          </p:cNvGraphicFramePr>
          <p:nvPr>
            <p:extLst>
              <p:ext uri="{D42A27DB-BD31-4B8C-83A1-F6EECF244321}">
                <p14:modId xmlns:p14="http://schemas.microsoft.com/office/powerpoint/2010/main" val="2825537481"/>
              </p:ext>
            </p:extLst>
          </p:nvPr>
        </p:nvGraphicFramePr>
        <p:xfrm>
          <a:off x="5652120" y="2492896"/>
          <a:ext cx="1452563" cy="473075"/>
        </p:xfrm>
        <a:graphic>
          <a:graphicData uri="http://schemas.openxmlformats.org/presentationml/2006/ole">
            <mc:AlternateContent xmlns:mc="http://schemas.openxmlformats.org/markup-compatibility/2006">
              <mc:Choice xmlns:v="urn:schemas-microsoft-com:vml" Requires="v">
                <p:oleObj spid="_x0000_s78880" name="Equation" r:id="rId3" imgW="634725" imgH="203112" progId="Equation.DSMT4">
                  <p:embed/>
                </p:oleObj>
              </mc:Choice>
              <mc:Fallback>
                <p:oleObj name="Equation" r:id="rId3" imgW="634725" imgH="203112" progId="Equation.DSMT4">
                  <p:embed/>
                  <p:pic>
                    <p:nvPicPr>
                      <p:cNvPr id="634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2492896"/>
                        <a:ext cx="14525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5" name="Rectangle 7"/>
          <p:cNvSpPr>
            <a:spLocks noChangeArrowheads="1"/>
          </p:cNvSpPr>
          <p:nvPr/>
        </p:nvSpPr>
        <p:spPr bwMode="auto">
          <a:xfrm>
            <a:off x="44767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3496" name="Object 6"/>
          <p:cNvGraphicFramePr>
            <a:graphicFrameLocks noChangeAspect="1"/>
          </p:cNvGraphicFramePr>
          <p:nvPr>
            <p:extLst>
              <p:ext uri="{D42A27DB-BD31-4B8C-83A1-F6EECF244321}">
                <p14:modId xmlns:p14="http://schemas.microsoft.com/office/powerpoint/2010/main" val="1340312100"/>
              </p:ext>
            </p:extLst>
          </p:nvPr>
        </p:nvGraphicFramePr>
        <p:xfrm>
          <a:off x="8388424" y="2420888"/>
          <a:ext cx="457200" cy="434975"/>
        </p:xfrm>
        <a:graphic>
          <a:graphicData uri="http://schemas.openxmlformats.org/presentationml/2006/ole">
            <mc:AlternateContent xmlns:mc="http://schemas.openxmlformats.org/markup-compatibility/2006">
              <mc:Choice xmlns:v="urn:schemas-microsoft-com:vml" Requires="v">
                <p:oleObj spid="_x0000_s78881" r:id="rId5" imgW="190335" imgH="177646" progId="Equation.DSMT4">
                  <p:embed/>
                </p:oleObj>
              </mc:Choice>
              <mc:Fallback>
                <p:oleObj r:id="rId5" imgW="190335" imgH="177646" progId="Equation.DSMT4">
                  <p:embed/>
                  <p:pic>
                    <p:nvPicPr>
                      <p:cNvPr id="6349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8424" y="2420888"/>
                        <a:ext cx="457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2914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BF8A71D-9CB7-4A50-B0E5-EBC87EDE97E8}" type="slidenum">
              <a:rPr lang="en-US" altLang="zh-CN" sz="1400"/>
              <a:pPr>
                <a:spcBef>
                  <a:spcPct val="0"/>
                </a:spcBef>
                <a:buClrTx/>
                <a:buSzTx/>
                <a:buFontTx/>
                <a:buNone/>
              </a:pPr>
              <a:t>88</a:t>
            </a:fld>
            <a:endParaRPr lang="en-US" altLang="zh-CN" sz="1400"/>
          </a:p>
        </p:txBody>
      </p:sp>
      <p:sp>
        <p:nvSpPr>
          <p:cNvPr id="64515" name="Rectangle 2"/>
          <p:cNvSpPr>
            <a:spLocks noGrp="1" noChangeArrowheads="1"/>
          </p:cNvSpPr>
          <p:nvPr>
            <p:ph type="title"/>
          </p:nvPr>
        </p:nvSpPr>
        <p:spPr/>
        <p:txBody>
          <a:bodyPr/>
          <a:lstStyle/>
          <a:p>
            <a:pPr eaLnBrk="1" hangingPunct="1"/>
            <a:r>
              <a:rPr lang="zh-CN" altLang="en-US"/>
              <a:t>原理</a:t>
            </a:r>
          </a:p>
        </p:txBody>
      </p:sp>
      <mc:AlternateContent xmlns:mc="http://schemas.openxmlformats.org/markup-compatibility/2006" xmlns:a14="http://schemas.microsoft.com/office/drawing/2010/main">
        <mc:Choice Requires="a14">
          <p:sp>
            <p:nvSpPr>
              <p:cNvPr id="64516" name="Rectangle 3"/>
              <p:cNvSpPr>
                <a:spLocks noGrp="1" noChangeArrowheads="1"/>
              </p:cNvSpPr>
              <p:nvPr>
                <p:ph type="body" idx="1"/>
              </p:nvPr>
            </p:nvSpPr>
            <p:spPr/>
            <p:txBody>
              <a:bodyPr/>
              <a:lstStyle/>
              <a:p>
                <a:pPr algn="just" eaLnBrk="1" hangingPunct="1"/>
                <a:r>
                  <a:rPr lang="zh-CN" altLang="en-US" sz="2800" dirty="0">
                    <a:latin typeface="宋体" panose="02010600030101010101" pitchFamily="2" charset="-122"/>
                  </a:rPr>
                  <a:t>仿真时钟的值先被初始化，然后计算出在仿真系统当前状态下所有未来事件的发生时间与仿真时钟当前值的差。并取其为步长</a:t>
                </a:r>
                <a14:m>
                  <m:oMath xmlns:m="http://schemas.openxmlformats.org/officeDocument/2006/math">
                    <m:r>
                      <a:rPr lang="zh-CN" altLang="en-US" sz="2800" i="1">
                        <a:latin typeface="Cambria Math"/>
                      </a:rPr>
                      <m:t>∆</m:t>
                    </m:r>
                    <m:r>
                      <a:rPr lang="en-US" altLang="zh-CN" sz="2800" i="1">
                        <a:latin typeface="Cambria Math"/>
                      </a:rPr>
                      <m:t>𝑡</m:t>
                    </m:r>
                  </m:oMath>
                </a14:m>
                <a:r>
                  <a:rPr lang="zh-CN" altLang="en-US" sz="2800" dirty="0">
                    <a:latin typeface="宋体" panose="02010600030101010101" pitchFamily="2" charset="-122"/>
                  </a:rPr>
                  <a:t>的整数倍。</a:t>
                </a:r>
              </a:p>
              <a:p>
                <a:pPr algn="just" eaLnBrk="1" hangingPunct="1"/>
                <a:r>
                  <a:rPr lang="zh-CN" altLang="en-US" sz="2800" dirty="0">
                    <a:latin typeface="宋体" panose="02010600030101010101" pitchFamily="2" charset="-122"/>
                  </a:rPr>
                  <a:t>具体取法如下：若某一未来事件的发生时间与仿真时钟当前值的差为</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a:rPr>
                          <m:t>𝑇</m:t>
                        </m:r>
                      </m:e>
                      <m:sub>
                        <m:r>
                          <a:rPr lang="en-US" altLang="zh-CN" sz="2800" b="0" i="1" dirty="0" smtClean="0">
                            <a:latin typeface="Cambria Math"/>
                          </a:rPr>
                          <m:t>𝑖</m:t>
                        </m:r>
                      </m:sub>
                    </m:sSub>
                    <m:r>
                      <a:rPr lang="zh-CN" altLang="en-US" sz="2800" i="1" dirty="0" smtClean="0">
                        <a:latin typeface="Cambria Math"/>
                      </a:rPr>
                      <m:t> </m:t>
                    </m:r>
                  </m:oMath>
                </a14:m>
                <a:r>
                  <a:rPr lang="zh-CN" altLang="en-US" sz="2800" dirty="0">
                    <a:latin typeface="宋体" panose="02010600030101010101" pitchFamily="2" charset="-122"/>
                  </a:rPr>
                  <a:t>（如前面例子中的</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smtClean="0">
                            <a:latin typeface="Cambria Math"/>
                          </a:rPr>
                          <m:t>𝐴</m:t>
                        </m:r>
                      </m:e>
                      <m:sub>
                        <m:r>
                          <a:rPr lang="en-US" altLang="zh-CN" sz="2800" i="1" dirty="0">
                            <a:latin typeface="Cambria Math"/>
                          </a:rPr>
                          <m:t>𝑖</m:t>
                        </m:r>
                      </m:sub>
                    </m:sSub>
                  </m:oMath>
                </a14:m>
                <a:r>
                  <a:rPr lang="zh-CN" altLang="en-US" sz="2800" dirty="0">
                    <a:latin typeface="宋体" panose="02010600030101010101" pitchFamily="2" charset="-122"/>
                  </a:rPr>
                  <a:t>和</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smtClean="0">
                            <a:latin typeface="Cambria Math"/>
                          </a:rPr>
                          <m:t>𝑠</m:t>
                        </m:r>
                      </m:e>
                      <m:sub>
                        <m:r>
                          <a:rPr lang="en-US" altLang="zh-CN" sz="2800" i="1" dirty="0">
                            <a:latin typeface="Cambria Math"/>
                          </a:rPr>
                          <m:t>𝑖</m:t>
                        </m:r>
                      </m:sub>
                    </m:sSub>
                  </m:oMath>
                </a14:m>
                <a:r>
                  <a:rPr lang="zh-CN" altLang="en-US" sz="2800" dirty="0">
                    <a:latin typeface="宋体" panose="02010600030101010101" pitchFamily="2" charset="-122"/>
                  </a:rPr>
                  <a:t>）步长为</a:t>
                </a:r>
                <a14:m>
                  <m:oMath xmlns:m="http://schemas.openxmlformats.org/officeDocument/2006/math">
                    <m:r>
                      <a:rPr lang="zh-CN" altLang="en-US" sz="2800" i="1">
                        <a:latin typeface="Cambria Math"/>
                      </a:rPr>
                      <m:t>∆</m:t>
                    </m:r>
                    <m:r>
                      <a:rPr lang="en-US" altLang="zh-CN" sz="2800" i="1">
                        <a:latin typeface="Cambria Math"/>
                      </a:rPr>
                      <m:t>𝑡</m:t>
                    </m:r>
                    <m:r>
                      <a:rPr lang="en-US" altLang="zh-CN" sz="2800" i="1">
                        <a:latin typeface="Cambria Math"/>
                      </a:rPr>
                      <m:t> </m:t>
                    </m:r>
                  </m:oMath>
                </a14:m>
                <a:r>
                  <a:rPr lang="zh-CN" altLang="en-US" sz="2800" dirty="0">
                    <a:latin typeface="宋体" panose="02010600030101010101" pitchFamily="2" charset="-122"/>
                  </a:rPr>
                  <a:t>，则取事件的发生时间与仿真时钟当前值的差为步长的</a:t>
                </a:r>
                <a14:m>
                  <m:oMath xmlns:m="http://schemas.openxmlformats.org/officeDocument/2006/math">
                    <m:d>
                      <m:dPr>
                        <m:begChr m:val="⌈"/>
                        <m:endChr m:val="⌉"/>
                        <m:ctrlPr>
                          <a:rPr lang="zh-CN" altLang="en-US" sz="2800" i="1" smtClean="0">
                            <a:latin typeface="Cambria Math" panose="02040503050406030204" pitchFamily="18" charset="0"/>
                          </a:rPr>
                        </m:ctrlPr>
                      </m:dPr>
                      <m:e>
                        <m:f>
                          <m:fPr>
                            <m:type m:val="lin"/>
                            <m:ctrlPr>
                              <a:rPr lang="en-US" altLang="zh-CN" sz="2800" i="1"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smtClean="0">
                                <a:latin typeface="Cambria Math"/>
                                <a:ea typeface="Cambria Math"/>
                              </a:rPr>
                              <m:t>∆</m:t>
                            </m:r>
                            <m:r>
                              <a:rPr lang="en-US" altLang="zh-CN" sz="2800" b="0" i="1" smtClean="0">
                                <a:latin typeface="Cambria Math"/>
                                <a:ea typeface="Cambria Math"/>
                              </a:rPr>
                              <m:t>𝑡</m:t>
                            </m:r>
                          </m:den>
                        </m:f>
                      </m:e>
                    </m:d>
                  </m:oMath>
                </a14:m>
                <a:r>
                  <a:rPr lang="zh-CN" altLang="en-US" sz="2800" dirty="0">
                    <a:latin typeface="宋体" panose="02010600030101010101" pitchFamily="2" charset="-122"/>
                  </a:rPr>
                  <a:t>倍。即为</a:t>
                </a:r>
                <a14:m>
                  <m:oMath xmlns:m="http://schemas.openxmlformats.org/officeDocument/2006/math">
                    <m:d>
                      <m:dPr>
                        <m:begChr m:val="⌈"/>
                        <m:endChr m:val="⌉"/>
                        <m:ctrlPr>
                          <a:rPr lang="zh-CN" altLang="en-US" sz="2800" i="1">
                            <a:latin typeface="Cambria Math" panose="02040503050406030204" pitchFamily="18" charset="0"/>
                          </a:rPr>
                        </m:ctrlPr>
                      </m:dPr>
                      <m:e>
                        <m:f>
                          <m:fPr>
                            <m:type m:val="lin"/>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a:latin typeface="Cambria Math"/>
                                <a:ea typeface="Cambria Math"/>
                              </a:rPr>
                              <m:t>∆</m:t>
                            </m:r>
                            <m:r>
                              <a:rPr lang="en-US" altLang="zh-CN" sz="2800" i="1">
                                <a:latin typeface="Cambria Math"/>
                                <a:ea typeface="Cambria Math"/>
                              </a:rPr>
                              <m:t>𝑡</m:t>
                            </m:r>
                          </m:den>
                        </m:f>
                      </m:e>
                    </m:d>
                    <m:r>
                      <a:rPr lang="en-US" altLang="zh-CN" sz="2800" i="1" smtClean="0">
                        <a:latin typeface="Cambria Math"/>
                        <a:ea typeface="Cambria Math"/>
                      </a:rPr>
                      <m:t>∆</m:t>
                    </m:r>
                    <m:r>
                      <a:rPr lang="en-US" altLang="zh-CN" sz="2800" b="0" i="1" smtClean="0">
                        <a:latin typeface="Cambria Math"/>
                        <a:ea typeface="Cambria Math"/>
                      </a:rPr>
                      <m:t>𝑡</m:t>
                    </m:r>
                    <m:r>
                      <a:rPr lang="en-US" altLang="zh-CN" sz="2800" i="1">
                        <a:latin typeface="Cambria Math"/>
                        <a:ea typeface="Cambria Math"/>
                      </a:rPr>
                      <m:t> </m:t>
                    </m:r>
                  </m:oMath>
                </a14:m>
                <a:r>
                  <a:rPr lang="zh-CN" altLang="en-US" sz="2800" dirty="0">
                    <a:latin typeface="宋体" panose="02010600030101010101" pitchFamily="2" charset="-122"/>
                  </a:rPr>
                  <a:t>。其中</a:t>
                </a:r>
                <a14:m>
                  <m:oMath xmlns:m="http://schemas.openxmlformats.org/officeDocument/2006/math">
                    <m:d>
                      <m:dPr>
                        <m:begChr m:val="⌈"/>
                        <m:endChr m:val="⌉"/>
                        <m:ctrlPr>
                          <a:rPr lang="zh-CN" altLang="en-US" sz="2800" i="1">
                            <a:latin typeface="Cambria Math" panose="02040503050406030204" pitchFamily="18" charset="0"/>
                          </a:rPr>
                        </m:ctrlPr>
                      </m:dPr>
                      <m:e>
                        <m:f>
                          <m:fPr>
                            <m:type m:val="lin"/>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a:latin typeface="Cambria Math"/>
                                <a:ea typeface="Cambria Math"/>
                              </a:rPr>
                              <m:t>∆</m:t>
                            </m:r>
                            <m:r>
                              <a:rPr lang="en-US" altLang="zh-CN" sz="2800" i="1">
                                <a:latin typeface="Cambria Math"/>
                                <a:ea typeface="Cambria Math"/>
                              </a:rPr>
                              <m:t>𝑡</m:t>
                            </m:r>
                          </m:den>
                        </m:f>
                      </m:e>
                    </m:d>
                  </m:oMath>
                </a14:m>
                <a:r>
                  <a:rPr lang="zh-CN" altLang="en-US" sz="2800" dirty="0">
                    <a:latin typeface="宋体" panose="02010600030101010101" pitchFamily="2" charset="-122"/>
                  </a:rPr>
                  <a:t>为不小于</a:t>
                </a:r>
                <a14:m>
                  <m:oMath xmlns:m="http://schemas.openxmlformats.org/officeDocument/2006/math">
                    <m:f>
                      <m:fPr>
                        <m:type m:val="lin"/>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a:rPr>
                              <m:t>𝑇</m:t>
                            </m:r>
                          </m:e>
                          <m:sub>
                            <m:r>
                              <a:rPr lang="en-US" altLang="zh-CN" sz="2800" i="1">
                                <a:latin typeface="Cambria Math"/>
                              </a:rPr>
                              <m:t>𝑖</m:t>
                            </m:r>
                          </m:sub>
                        </m:sSub>
                      </m:num>
                      <m:den>
                        <m:r>
                          <a:rPr lang="en-US" altLang="zh-CN" sz="2800" i="1">
                            <a:latin typeface="Cambria Math"/>
                            <a:ea typeface="Cambria Math"/>
                          </a:rPr>
                          <m:t>∆</m:t>
                        </m:r>
                        <m:r>
                          <a:rPr lang="en-US" altLang="zh-CN" sz="2800" i="1">
                            <a:latin typeface="Cambria Math"/>
                            <a:ea typeface="Cambria Math"/>
                          </a:rPr>
                          <m:t>𝑡</m:t>
                        </m:r>
                      </m:den>
                    </m:f>
                  </m:oMath>
                </a14:m>
                <a:r>
                  <a:rPr lang="zh-CN" altLang="en-US" sz="2800" dirty="0">
                    <a:latin typeface="宋体" panose="02010600030101010101" pitchFamily="2" charset="-122"/>
                  </a:rPr>
                  <a:t>        的最小整数。如 </a:t>
                </a:r>
                <a14:m>
                  <m:oMath xmlns:m="http://schemas.openxmlformats.org/officeDocument/2006/math">
                    <m:d>
                      <m:dPr>
                        <m:begChr m:val="⌈"/>
                        <m:endChr m:val="⌉"/>
                        <m:ctrlPr>
                          <a:rPr lang="zh-CN" altLang="en-US" sz="2800" i="1" smtClean="0">
                            <a:latin typeface="Cambria Math" panose="02040503050406030204" pitchFamily="18" charset="0"/>
                          </a:rPr>
                        </m:ctrlPr>
                      </m:dPr>
                      <m:e>
                        <m:r>
                          <a:rPr lang="en-US" altLang="zh-CN" sz="2800" b="0" i="1" smtClean="0">
                            <a:latin typeface="Cambria Math"/>
                          </a:rPr>
                          <m:t>5.2</m:t>
                        </m:r>
                      </m:e>
                    </m:d>
                    <m:r>
                      <a:rPr lang="en-US" altLang="zh-CN" sz="2800" b="0" i="1" smtClean="0">
                        <a:latin typeface="Cambria Math"/>
                      </a:rPr>
                      <m:t>=6</m:t>
                    </m:r>
                  </m:oMath>
                </a14:m>
                <a:r>
                  <a:rPr lang="zh-CN" altLang="en-US" sz="2800" dirty="0">
                    <a:latin typeface="宋体" panose="02010600030101010101" pitchFamily="2" charset="-122"/>
                  </a:rPr>
                  <a:t>，</a:t>
                </a:r>
                <a:r>
                  <a:rPr lang="zh-CN" altLang="en-US" sz="2800" dirty="0"/>
                  <a:t> </a:t>
                </a:r>
                <a14:m>
                  <m:oMath xmlns:m="http://schemas.openxmlformats.org/officeDocument/2006/math">
                    <m:d>
                      <m:dPr>
                        <m:begChr m:val="⌈"/>
                        <m:endChr m:val="⌉"/>
                        <m:ctrlPr>
                          <a:rPr lang="zh-CN" altLang="en-US" sz="2800" i="1">
                            <a:latin typeface="Cambria Math" panose="02040503050406030204" pitchFamily="18" charset="0"/>
                          </a:rPr>
                        </m:ctrlPr>
                      </m:dPr>
                      <m:e>
                        <m:r>
                          <a:rPr lang="en-US" altLang="zh-CN" sz="2800" b="0" i="1" smtClean="0">
                            <a:latin typeface="Cambria Math"/>
                          </a:rPr>
                          <m:t>4</m:t>
                        </m:r>
                        <m:r>
                          <a:rPr lang="en-US" altLang="zh-CN" sz="2800" i="1">
                            <a:latin typeface="Cambria Math"/>
                          </a:rPr>
                          <m:t>.2</m:t>
                        </m:r>
                      </m:e>
                    </m:d>
                    <m:r>
                      <a:rPr lang="en-US" altLang="zh-CN" sz="2800" i="1">
                        <a:latin typeface="Cambria Math"/>
                      </a:rPr>
                      <m:t>=</m:t>
                    </m:r>
                    <m:r>
                      <a:rPr lang="en-US" altLang="zh-CN" sz="2800" b="0" i="1" smtClean="0">
                        <a:latin typeface="Cambria Math"/>
                      </a:rPr>
                      <m:t>5</m:t>
                    </m:r>
                  </m:oMath>
                </a14:m>
                <a:r>
                  <a:rPr lang="zh-CN" altLang="en-US" sz="2800" dirty="0">
                    <a:latin typeface="宋体" panose="02010600030101010101" pitchFamily="2" charset="-122"/>
                  </a:rPr>
                  <a:t>。</a:t>
                </a:r>
                <a:endParaRPr lang="zh-CN" altLang="en-US" sz="2800" dirty="0"/>
              </a:p>
            </p:txBody>
          </p:sp>
        </mc:Choice>
        <mc:Fallback xmlns="">
          <p:sp>
            <p:nvSpPr>
              <p:cNvPr id="6451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392" t="-1481" r="-6196" b="-1481"/>
                </a:stretch>
              </a:blipFill>
            </p:spPr>
            <p:txBody>
              <a:bodyPr/>
              <a:lstStyle/>
              <a:p>
                <a:r>
                  <a:rPr lang="zh-CN" altLang="en-US">
                    <a:noFill/>
                  </a:rPr>
                  <a:t> </a:t>
                </a:r>
              </a:p>
            </p:txBody>
          </p:sp>
        </mc:Fallback>
      </mc:AlternateContent>
      <p:sp>
        <p:nvSpPr>
          <p:cNvPr id="64517" name="Rectangle 5"/>
          <p:cNvSpPr>
            <a:spLocks noChangeArrowheads="1"/>
          </p:cNvSpPr>
          <p:nvPr/>
        </p:nvSpPr>
        <p:spPr bwMode="auto">
          <a:xfrm>
            <a:off x="44767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19" name="Rectangle 7"/>
          <p:cNvSpPr>
            <a:spLocks noChangeArrowheads="1"/>
          </p:cNvSpPr>
          <p:nvPr/>
        </p:nvSpPr>
        <p:spPr bwMode="auto">
          <a:xfrm>
            <a:off x="44958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1" name="Rectangle 9"/>
          <p:cNvSpPr>
            <a:spLocks noChangeArrowheads="1"/>
          </p:cNvSpPr>
          <p:nvPr/>
        </p:nvSpPr>
        <p:spPr bwMode="auto">
          <a:xfrm>
            <a:off x="44815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3" name="Rectangle 11"/>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5" name="Rectangle 13"/>
          <p:cNvSpPr>
            <a:spLocks noChangeArrowheads="1"/>
          </p:cNvSpPr>
          <p:nvPr/>
        </p:nvSpPr>
        <p:spPr bwMode="auto">
          <a:xfrm>
            <a:off x="447675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7" name="Rectangle 15"/>
          <p:cNvSpPr>
            <a:spLocks noChangeArrowheads="1"/>
          </p:cNvSpPr>
          <p:nvPr/>
        </p:nvSpPr>
        <p:spPr bwMode="auto">
          <a:xfrm>
            <a:off x="43243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29" name="Rectangle 17"/>
          <p:cNvSpPr>
            <a:spLocks noChangeArrowheads="1"/>
          </p:cNvSpPr>
          <p:nvPr/>
        </p:nvSpPr>
        <p:spPr bwMode="auto">
          <a:xfrm>
            <a:off x="42481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31" name="Rectangle 19"/>
          <p:cNvSpPr>
            <a:spLocks noChangeArrowheads="1"/>
          </p:cNvSpPr>
          <p:nvPr/>
        </p:nvSpPr>
        <p:spPr bwMode="auto">
          <a:xfrm>
            <a:off x="43767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34" name="Rectangle 22"/>
          <p:cNvSpPr>
            <a:spLocks noChangeArrowheads="1"/>
          </p:cNvSpPr>
          <p:nvPr/>
        </p:nvSpPr>
        <p:spPr bwMode="auto">
          <a:xfrm>
            <a:off x="42862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4536" name="Rectangle 24"/>
          <p:cNvSpPr>
            <a:spLocks noChangeArrowheads="1"/>
          </p:cNvSpPr>
          <p:nvPr/>
        </p:nvSpPr>
        <p:spPr bwMode="auto">
          <a:xfrm>
            <a:off x="42862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804310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AC21DE-8681-4500-A6E2-854CF8D15B4F}" type="slidenum">
              <a:rPr lang="en-US" altLang="zh-CN" sz="1400"/>
              <a:pPr>
                <a:spcBef>
                  <a:spcPct val="0"/>
                </a:spcBef>
                <a:buClrTx/>
                <a:buSzTx/>
                <a:buFontTx/>
                <a:buNone/>
              </a:pPr>
              <a:t>89</a:t>
            </a:fld>
            <a:endParaRPr lang="en-US" altLang="zh-CN" sz="1400"/>
          </a:p>
        </p:txBody>
      </p:sp>
      <p:sp>
        <p:nvSpPr>
          <p:cNvPr id="6553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65540" name="Rectangle 3"/>
              <p:cNvSpPr>
                <a:spLocks noGrp="1" noChangeArrowheads="1"/>
              </p:cNvSpPr>
              <p:nvPr>
                <p:ph type="body" idx="1"/>
              </p:nvPr>
            </p:nvSpPr>
            <p:spPr/>
            <p:txBody>
              <a:bodyPr/>
              <a:lstStyle/>
              <a:p>
                <a:pPr algn="just" eaLnBrk="1" hangingPunct="1"/>
                <a:r>
                  <a:rPr lang="zh-CN" altLang="en-US" sz="3000" dirty="0">
                    <a:latin typeface="宋体" panose="02010600030101010101" pitchFamily="2" charset="-122"/>
                  </a:rPr>
                  <a:t>由于</a:t>
                </a:r>
                <a14:m>
                  <m:oMath xmlns:m="http://schemas.openxmlformats.org/officeDocument/2006/math">
                    <m:sSub>
                      <m:sSubPr>
                        <m:ctrlPr>
                          <a:rPr lang="en-US" altLang="zh-CN" sz="3000" i="1" dirty="0">
                            <a:latin typeface="Cambria Math" panose="02040503050406030204" pitchFamily="18" charset="0"/>
                          </a:rPr>
                        </m:ctrlPr>
                      </m:sSubPr>
                      <m:e>
                        <m:r>
                          <a:rPr lang="en-US" altLang="zh-CN" sz="3000" i="1" dirty="0">
                            <a:latin typeface="Cambria Math"/>
                          </a:rPr>
                          <m:t>𝑇</m:t>
                        </m:r>
                      </m:e>
                      <m:sub>
                        <m:r>
                          <a:rPr lang="en-US" altLang="zh-CN" sz="3000" i="1" dirty="0">
                            <a:latin typeface="Cambria Math"/>
                          </a:rPr>
                          <m:t>𝑖</m:t>
                        </m:r>
                      </m:sub>
                    </m:sSub>
                  </m:oMath>
                </a14:m>
                <a:r>
                  <a:rPr lang="zh-CN" altLang="en-US" sz="3000" dirty="0">
                    <a:latin typeface="宋体" panose="02010600030101010101" pitchFamily="2" charset="-122"/>
                  </a:rPr>
                  <a:t>不可能为零，所以按这种取法求得倍数至少是</a:t>
                </a:r>
                <a:r>
                  <a:rPr lang="en-US" altLang="zh-CN" sz="3000" dirty="0">
                    <a:latin typeface="Times New Roman" panose="02020603050405020304" pitchFamily="18" charset="0"/>
                    <a:cs typeface="Times New Roman" panose="02020603050405020304" pitchFamily="18" charset="0"/>
                  </a:rPr>
                  <a:t>1</a:t>
                </a:r>
                <a:r>
                  <a:rPr lang="zh-CN" altLang="en-US" sz="3000" dirty="0">
                    <a:latin typeface="宋体" panose="02010600030101010101" pitchFamily="2" charset="-122"/>
                  </a:rPr>
                  <a:t>。取经过上述处理的最小间隔时间（设为</a:t>
                </a:r>
                <a14:m>
                  <m:oMath xmlns:m="http://schemas.openxmlformats.org/officeDocument/2006/math">
                    <m:r>
                      <m:rPr>
                        <m:sty m:val="p"/>
                      </m:rPr>
                      <a:rPr lang="en-US" altLang="zh-CN" sz="3000" b="0" i="0" smtClean="0">
                        <a:latin typeface="Cambria Math"/>
                      </a:rPr>
                      <m:t>m</m:t>
                    </m:r>
                    <m:r>
                      <a:rPr lang="zh-CN" altLang="en-US" sz="3000" i="1">
                        <a:latin typeface="Cambria Math"/>
                      </a:rPr>
                      <m:t>∆</m:t>
                    </m:r>
                    <m:r>
                      <a:rPr lang="en-US" altLang="zh-CN" sz="3000" i="1">
                        <a:latin typeface="Cambria Math"/>
                      </a:rPr>
                      <m:t>𝑡</m:t>
                    </m:r>
                    <m:r>
                      <a:rPr lang="en-US" altLang="zh-CN" sz="3000" i="1">
                        <a:latin typeface="Cambria Math"/>
                      </a:rPr>
                      <m:t> </m:t>
                    </m:r>
                  </m:oMath>
                </a14:m>
                <a:r>
                  <a:rPr lang="zh-CN" altLang="en-US" sz="3000" dirty="0">
                    <a:latin typeface="宋体" panose="02010600030101010101" pitchFamily="2" charset="-122"/>
                  </a:rPr>
                  <a:t>）作为下次事件发生时间与仿真时钟当前值的差，将仿真时钟推进</a:t>
                </a:r>
                <a14:m>
                  <m:oMath xmlns:m="http://schemas.openxmlformats.org/officeDocument/2006/math">
                    <m:r>
                      <m:rPr>
                        <m:sty m:val="p"/>
                      </m:rPr>
                      <a:rPr lang="en-US" altLang="zh-CN" sz="3000">
                        <a:latin typeface="Cambria Math"/>
                      </a:rPr>
                      <m:t>m</m:t>
                    </m:r>
                    <m:r>
                      <a:rPr lang="zh-CN" altLang="en-US" sz="3000" i="1">
                        <a:latin typeface="Cambria Math"/>
                      </a:rPr>
                      <m:t>∆</m:t>
                    </m:r>
                    <m:r>
                      <a:rPr lang="en-US" altLang="zh-CN" sz="3000" i="1">
                        <a:latin typeface="Cambria Math"/>
                      </a:rPr>
                      <m:t>𝑡</m:t>
                    </m:r>
                    <m:r>
                      <a:rPr lang="en-US" altLang="zh-CN" sz="3000" i="1">
                        <a:latin typeface="Cambria Math"/>
                      </a:rPr>
                      <m:t> </m:t>
                    </m:r>
                  </m:oMath>
                </a14:m>
                <a:r>
                  <a:rPr lang="zh-CN" altLang="en-US" sz="3000" dirty="0">
                    <a:latin typeface="宋体" panose="02010600030101010101" pitchFamily="2" charset="-122"/>
                  </a:rPr>
                  <a:t>，然后根据</a:t>
                </a:r>
                <a14:m>
                  <m:oMath xmlns:m="http://schemas.openxmlformats.org/officeDocument/2006/math">
                    <m:r>
                      <m:rPr>
                        <m:sty m:val="p"/>
                      </m:rPr>
                      <a:rPr lang="en-US" altLang="zh-CN" sz="3000">
                        <a:latin typeface="Cambria Math"/>
                      </a:rPr>
                      <m:t>m</m:t>
                    </m:r>
                    <m:r>
                      <a:rPr lang="zh-CN" altLang="en-US" sz="3000" i="1">
                        <a:latin typeface="Cambria Math"/>
                      </a:rPr>
                      <m:t>∆</m:t>
                    </m:r>
                    <m:r>
                      <a:rPr lang="en-US" altLang="zh-CN" sz="3000" i="1">
                        <a:latin typeface="Cambria Math"/>
                      </a:rPr>
                      <m:t>𝑡</m:t>
                    </m:r>
                  </m:oMath>
                </a14:m>
                <a:r>
                  <a:rPr lang="zh-CN" altLang="en-US" sz="3000" dirty="0">
                    <a:latin typeface="宋体" panose="02010600030101010101" pitchFamily="2" charset="-122"/>
                  </a:rPr>
                  <a:t>和与之相对应的</a:t>
                </a:r>
                <a:r>
                  <a:rPr lang="zh-CN" altLang="en-US" sz="3000" dirty="0">
                    <a:latin typeface="Times New Roman" panose="02020603050405020304" pitchFamily="18" charset="0"/>
                  </a:rPr>
                  <a:t>“</a:t>
                </a:r>
                <a:r>
                  <a:rPr lang="zh-CN" altLang="en-US" sz="3000" dirty="0">
                    <a:latin typeface="宋体" panose="02010600030101010101" pitchFamily="2" charset="-122"/>
                  </a:rPr>
                  <a:t>下次事件</a:t>
                </a:r>
                <a:r>
                  <a:rPr lang="zh-CN" altLang="en-US" sz="3000" dirty="0">
                    <a:latin typeface="Times New Roman" panose="02020603050405020304" pitchFamily="18" charset="0"/>
                  </a:rPr>
                  <a:t>”</a:t>
                </a:r>
                <a:r>
                  <a:rPr lang="zh-CN" altLang="en-US" sz="3000" dirty="0">
                    <a:latin typeface="宋体" panose="02010600030101010101" pitchFamily="2" charset="-122"/>
                  </a:rPr>
                  <a:t>更新系统的状态和有关参数。再进入新的一轮循环，直至满足结束仿真的条件。</a:t>
                </a:r>
              </a:p>
              <a:p>
                <a:pPr algn="just" eaLnBrk="1" hangingPunct="1"/>
                <a:r>
                  <a:rPr lang="zh-CN" altLang="en-US" sz="3000" dirty="0">
                    <a:latin typeface="宋体" panose="02010600030101010101" pitchFamily="2" charset="-122"/>
                  </a:rPr>
                  <a:t>其原理如图</a:t>
                </a:r>
                <a:r>
                  <a:rPr lang="en-US" altLang="zh-CN" sz="3000" dirty="0">
                    <a:latin typeface="宋体" panose="02010600030101010101" pitchFamily="2" charset="-122"/>
                  </a:rPr>
                  <a:t>5-6</a:t>
                </a:r>
                <a:r>
                  <a:rPr lang="zh-CN" altLang="en-US" sz="3000" dirty="0">
                    <a:latin typeface="宋体" panose="02010600030101010101" pitchFamily="2" charset="-122"/>
                  </a:rPr>
                  <a:t>所示。</a:t>
                </a:r>
                <a:endParaRPr lang="zh-CN" altLang="en-US" sz="3000" dirty="0"/>
              </a:p>
            </p:txBody>
          </p:sp>
        </mc:Choice>
        <mc:Fallback xmlns="">
          <p:sp>
            <p:nvSpPr>
              <p:cNvPr id="65540"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49" t="-2222" r="-1804"/>
                </a:stretch>
              </a:blipFill>
            </p:spPr>
            <p:txBody>
              <a:bodyPr/>
              <a:lstStyle/>
              <a:p>
                <a:r>
                  <a:rPr lang="zh-CN" altLang="en-US">
                    <a:noFill/>
                  </a:rPr>
                  <a:t> </a:t>
                </a:r>
              </a:p>
            </p:txBody>
          </p:sp>
        </mc:Fallback>
      </mc:AlternateContent>
      <p:sp>
        <p:nvSpPr>
          <p:cNvPr id="65542" name="Rectangle 6"/>
          <p:cNvSpPr>
            <a:spLocks noChangeArrowheads="1"/>
          </p:cNvSpPr>
          <p:nvPr/>
        </p:nvSpPr>
        <p:spPr bwMode="auto">
          <a:xfrm>
            <a:off x="44196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4" name="Rectangle 8"/>
          <p:cNvSpPr>
            <a:spLocks noChangeArrowheads="1"/>
          </p:cNvSpPr>
          <p:nvPr/>
        </p:nvSpPr>
        <p:spPr bwMode="auto">
          <a:xfrm>
            <a:off x="44196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6" name="Rectangle 10"/>
          <p:cNvSpPr>
            <a:spLocks noChangeArrowheads="1"/>
          </p:cNvSpPr>
          <p:nvPr/>
        </p:nvSpPr>
        <p:spPr bwMode="auto">
          <a:xfrm>
            <a:off x="44196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25680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zh-CN" altLang="en-US"/>
          </a:p>
        </p:txBody>
      </p:sp>
      <p:sp>
        <p:nvSpPr>
          <p:cNvPr id="21507" name="Rectangle 3"/>
          <p:cNvSpPr>
            <a:spLocks noGrp="1" noChangeArrowheads="1"/>
          </p:cNvSpPr>
          <p:nvPr>
            <p:ph idx="1"/>
          </p:nvPr>
        </p:nvSpPr>
        <p:spPr/>
        <p:txBody>
          <a:bodyPr/>
          <a:lstStyle/>
          <a:p>
            <a:pPr eaLnBrk="1" hangingPunct="1"/>
            <a:endParaRPr lang="zh-CN" altLang="en-US"/>
          </a:p>
        </p:txBody>
      </p:sp>
      <p:sp>
        <p:nvSpPr>
          <p:cNvPr id="7" name="灯片编号占位符 5"/>
          <p:cNvSpPr>
            <a:spLocks noGrp="1"/>
          </p:cNvSpPr>
          <p:nvPr>
            <p:ph type="sldNum" sz="quarter" idx="12"/>
          </p:nvPr>
        </p:nvSpPr>
        <p:spPr/>
        <p:txBody>
          <a:bodyPr/>
          <a:lstStyle>
            <a:lvl1pPr>
              <a:defRPr sz="2400">
                <a:solidFill>
                  <a:schemeClr val="tx1"/>
                </a:solidFill>
                <a:latin typeface="Times" panose="02020603050405020304" pitchFamily="18" charset="0"/>
                <a:ea typeface="宋体" panose="02010600030101010101" pitchFamily="2" charset="-122"/>
              </a:defRPr>
            </a:lvl1pPr>
            <a:lvl2pPr marL="742950" indent="-285750">
              <a:defRPr sz="2400">
                <a:solidFill>
                  <a:schemeClr val="tx1"/>
                </a:solidFill>
                <a:latin typeface="Times" panose="02020603050405020304" pitchFamily="18" charset="0"/>
                <a:ea typeface="宋体" panose="02010600030101010101" pitchFamily="2" charset="-122"/>
              </a:defRPr>
            </a:lvl2pPr>
            <a:lvl3pPr marL="1143000" indent="-228600">
              <a:defRPr sz="2400">
                <a:solidFill>
                  <a:schemeClr val="tx1"/>
                </a:solidFill>
                <a:latin typeface="Times" panose="02020603050405020304" pitchFamily="18" charset="0"/>
                <a:ea typeface="宋体" panose="02010600030101010101" pitchFamily="2" charset="-122"/>
              </a:defRPr>
            </a:lvl3pPr>
            <a:lvl4pPr marL="1600200" indent="-228600">
              <a:defRPr sz="2400">
                <a:solidFill>
                  <a:schemeClr val="tx1"/>
                </a:solidFill>
                <a:latin typeface="Times" panose="02020603050405020304" pitchFamily="18" charset="0"/>
                <a:ea typeface="宋体" panose="02010600030101010101" pitchFamily="2" charset="-122"/>
              </a:defRPr>
            </a:lvl4pPr>
            <a:lvl5pPr marL="2057400" indent="-228600">
              <a:defRPr sz="2400">
                <a:solidFill>
                  <a:schemeClr val="tx1"/>
                </a:solidFill>
                <a:latin typeface="Times"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fld id="{EE0F7D59-AAA4-403C-80C2-1519255FC64E}" type="slidenum">
              <a:rPr lang="zh-CN" altLang="en-US" sz="1100">
                <a:solidFill>
                  <a:srgbClr val="636363"/>
                </a:solidFill>
              </a:rPr>
              <a:pPr/>
              <a:t>9</a:t>
            </a:fld>
            <a:endParaRPr lang="en-US" altLang="zh-CN" sz="1100">
              <a:solidFill>
                <a:srgbClr val="636363"/>
              </a:solidFill>
            </a:endParaRPr>
          </a:p>
        </p:txBody>
      </p:sp>
      <p:pic>
        <p:nvPicPr>
          <p:cNvPr id="215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38200"/>
            <a:ext cx="34417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040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C0B1EB-88B0-42C4-9C80-3A8FC7A37F9B}" type="slidenum">
              <a:rPr lang="en-US" altLang="zh-CN" sz="1400"/>
              <a:pPr>
                <a:spcBef>
                  <a:spcPct val="0"/>
                </a:spcBef>
                <a:buClrTx/>
                <a:buSzTx/>
                <a:buFontTx/>
                <a:buNone/>
              </a:pPr>
              <a:t>90</a:t>
            </a:fld>
            <a:endParaRPr lang="en-US" altLang="zh-CN" sz="1400"/>
          </a:p>
        </p:txBody>
      </p:sp>
      <p:sp>
        <p:nvSpPr>
          <p:cNvPr id="66563" name="Rectangle 2"/>
          <p:cNvSpPr>
            <a:spLocks noGrp="1" noChangeArrowheads="1"/>
          </p:cNvSpPr>
          <p:nvPr>
            <p:ph type="title"/>
          </p:nvPr>
        </p:nvSpPr>
        <p:spPr/>
        <p:txBody>
          <a:bodyPr/>
          <a:lstStyle/>
          <a:p>
            <a:pPr eaLnBrk="1" hangingPunct="1"/>
            <a:endParaRPr lang="zh-CN" altLang="zh-CN"/>
          </a:p>
        </p:txBody>
      </p:sp>
      <p:sp>
        <p:nvSpPr>
          <p:cNvPr id="66564" name="Rectangle 5"/>
          <p:cNvSpPr>
            <a:spLocks noChangeArrowheads="1"/>
          </p:cNvSpPr>
          <p:nvPr/>
        </p:nvSpPr>
        <p:spPr bwMode="auto">
          <a:xfrm>
            <a:off x="2886075"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6565" name="Object 4"/>
          <p:cNvGraphicFramePr>
            <a:graphicFrameLocks noChangeAspect="1"/>
          </p:cNvGraphicFramePr>
          <p:nvPr/>
        </p:nvGraphicFramePr>
        <p:xfrm>
          <a:off x="914400" y="1906588"/>
          <a:ext cx="7772400" cy="2436812"/>
        </p:xfrm>
        <a:graphic>
          <a:graphicData uri="http://schemas.openxmlformats.org/presentationml/2006/ole">
            <mc:AlternateContent xmlns:mc="http://schemas.openxmlformats.org/markup-compatibility/2006">
              <mc:Choice xmlns:v="urn:schemas-microsoft-com:vml" Requires="v">
                <p:oleObj spid="_x0000_s81937" r:id="rId3" imgW="3370796" imgH="1057240" progId="Visio.Drawing.6">
                  <p:embed/>
                </p:oleObj>
              </mc:Choice>
              <mc:Fallback>
                <p:oleObj r:id="rId3" imgW="3370796" imgH="1057240" progId="Visio.Drawing.6">
                  <p:embed/>
                  <p:pic>
                    <p:nvPicPr>
                      <p:cNvPr id="6656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6588"/>
                        <a:ext cx="777240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Text Box 6"/>
          <p:cNvSpPr txBox="1">
            <a:spLocks noChangeArrowheads="1"/>
          </p:cNvSpPr>
          <p:nvPr/>
        </p:nvSpPr>
        <p:spPr bwMode="auto">
          <a:xfrm>
            <a:off x="1447800" y="4967288"/>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图</a:t>
            </a:r>
            <a:r>
              <a:rPr lang="en-US" altLang="zh-CN" sz="2800">
                <a:latin typeface="Times New Roman" panose="02020603050405020304" pitchFamily="18" charset="0"/>
                <a:cs typeface="Times New Roman" panose="02020603050405020304" pitchFamily="18" charset="0"/>
              </a:rPr>
              <a:t>5.6 </a:t>
            </a:r>
            <a:r>
              <a:rPr lang="zh-CN" altLang="en-US" sz="2800">
                <a:latin typeface="宋体" panose="02010600030101010101" pitchFamily="2" charset="-122"/>
              </a:rPr>
              <a:t>混合时间推进机制下时间推进方式</a:t>
            </a:r>
            <a:r>
              <a:rPr lang="zh-CN" altLang="en-US" sz="1800"/>
              <a:t> </a:t>
            </a:r>
          </a:p>
        </p:txBody>
      </p:sp>
    </p:spTree>
    <p:extLst>
      <p:ext uri="{BB962C8B-B14F-4D97-AF65-F5344CB8AC3E}">
        <p14:creationId xmlns:p14="http://schemas.microsoft.com/office/powerpoint/2010/main" val="5866524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32177F-E420-41A7-96BE-F8B63B148A6E}" type="slidenum">
              <a:rPr lang="en-US" altLang="zh-CN" sz="1400"/>
              <a:pPr>
                <a:spcBef>
                  <a:spcPct val="0"/>
                </a:spcBef>
                <a:buClrTx/>
                <a:buSzTx/>
                <a:buFontTx/>
                <a:buNone/>
              </a:pPr>
              <a:t>91</a:t>
            </a:fld>
            <a:endParaRPr lang="en-US" altLang="zh-CN" sz="1400"/>
          </a:p>
        </p:txBody>
      </p:sp>
      <p:sp>
        <p:nvSpPr>
          <p:cNvPr id="67587" name="Rectangle 2"/>
          <p:cNvSpPr>
            <a:spLocks noGrp="1" noChangeArrowheads="1"/>
          </p:cNvSpPr>
          <p:nvPr>
            <p:ph type="title"/>
          </p:nvPr>
        </p:nvSpPr>
        <p:spPr/>
        <p:txBody>
          <a:bodyPr/>
          <a:lstStyle/>
          <a:p>
            <a:pPr eaLnBrk="1" hangingPunct="1"/>
            <a:r>
              <a:rPr lang="zh-CN" altLang="en-US"/>
              <a:t>具体步骤</a:t>
            </a:r>
          </a:p>
        </p:txBody>
      </p:sp>
      <mc:AlternateContent xmlns:mc="http://schemas.openxmlformats.org/markup-compatibility/2006" xmlns:a14="http://schemas.microsoft.com/office/drawing/2010/main">
        <mc:Choice Requires="a14">
          <p:sp>
            <p:nvSpPr>
              <p:cNvPr id="67588" name="Rectangle 3"/>
              <p:cNvSpPr>
                <a:spLocks noGrp="1" noChangeArrowheads="1"/>
              </p:cNvSpPr>
              <p:nvPr>
                <p:ph type="body" idx="1"/>
              </p:nvPr>
            </p:nvSpPr>
            <p:spPr>
              <a:xfrm>
                <a:off x="755576" y="1981200"/>
                <a:ext cx="8159824" cy="4114800"/>
              </a:xfrm>
            </p:spPr>
            <p:txBody>
              <a:bodyPr/>
              <a:lstStyle/>
              <a:p>
                <a:pPr algn="just" eaLnBrk="1" hangingPunct="1">
                  <a:lnSpc>
                    <a:spcPct val="90000"/>
                  </a:lnSpc>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宋体" panose="02010600030101010101" pitchFamily="2" charset="-122"/>
                  </a:rPr>
                  <a:t>．初始化。设置仿真时钟的初值、系统的初始状态及有关参数的初值，给定结束仿真的条件，确定步长</a:t>
                </a:r>
                <a14:m>
                  <m:oMath xmlns:m="http://schemas.openxmlformats.org/officeDocument/2006/math">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 ；</a:t>
                </a:r>
                <a:endParaRPr lang="zh-CN" altLang="en-US" sz="2400" dirty="0">
                  <a:latin typeface="Times New Roman" panose="02020603050405020304" pitchFamily="18" charset="0"/>
                  <a:cs typeface="Times New Roman" panose="02020603050405020304" pitchFamily="18" charset="0"/>
                </a:endParaRPr>
              </a:p>
              <a:p>
                <a:pPr algn="just" eaLnBrk="1" hangingPunct="1">
                  <a:lnSpc>
                    <a:spcPct val="90000"/>
                  </a:lnSpc>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宋体" panose="02010600030101010101" pitchFamily="2" charset="-122"/>
                  </a:rPr>
                  <a:t>．根据系统的当前状态和有关参数计算所有可预测发生的未来事件及其发生时间与仿真时钟当前值的差，并按前述方法取为步长</a:t>
                </a:r>
                <a14:m>
                  <m:oMath xmlns:m="http://schemas.openxmlformats.org/officeDocument/2006/math">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的整数倍。</a:t>
                </a:r>
                <a:endParaRPr lang="zh-CN" altLang="en-US" sz="2400" dirty="0">
                  <a:latin typeface="Times New Roman" panose="02020603050405020304" pitchFamily="18" charset="0"/>
                  <a:cs typeface="Times New Roman" panose="02020603050405020304" pitchFamily="18" charset="0"/>
                </a:endParaRPr>
              </a:p>
              <a:p>
                <a:pPr algn="just" eaLnBrk="1" hangingPunct="1">
                  <a:lnSpc>
                    <a:spcPct val="90000"/>
                  </a:lnSpc>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宋体" panose="02010600030101010101" pitchFamily="2" charset="-122"/>
                  </a:rPr>
                  <a:t>．取其中一个最小的（设为</a:t>
                </a:r>
                <a14:m>
                  <m:oMath xmlns:m="http://schemas.openxmlformats.org/officeDocument/2006/math">
                    <m:r>
                      <m:rPr>
                        <m:sty m:val="p"/>
                      </m:rPr>
                      <a:rPr lang="en-US" altLang="zh-CN" sz="2400">
                        <a:latin typeface="Cambria Math"/>
                      </a:rPr>
                      <m:t>m</m:t>
                    </m:r>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）作为下次事件发生时间与仿真时钟当前值的差。将所有发生时间与仿真时钟当前值的差等于</a:t>
                </a:r>
                <a14:m>
                  <m:oMath xmlns:m="http://schemas.openxmlformats.org/officeDocument/2006/math">
                    <m:r>
                      <m:rPr>
                        <m:sty m:val="p"/>
                      </m:rPr>
                      <a:rPr lang="en-US" altLang="zh-CN" sz="2400">
                        <a:latin typeface="Cambria Math"/>
                      </a:rPr>
                      <m:t>m</m:t>
                    </m:r>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的事件作为</a:t>
                </a:r>
                <a:r>
                  <a:rPr lang="zh-CN" altLang="en-US" sz="2400" dirty="0">
                    <a:latin typeface="Times New Roman" panose="02020603050405020304" pitchFamily="18" charset="0"/>
                  </a:rPr>
                  <a:t>“</a:t>
                </a:r>
                <a:r>
                  <a:rPr lang="zh-CN" altLang="en-US" sz="2400" dirty="0">
                    <a:latin typeface="宋体" panose="02010600030101010101" pitchFamily="2" charset="-122"/>
                  </a:rPr>
                  <a:t>下次事件集</a:t>
                </a:r>
                <a:r>
                  <a:rPr lang="zh-CN" altLang="en-US" sz="2400" dirty="0">
                    <a:latin typeface="Times New Roman" panose="02020603050405020304" pitchFamily="18" charset="0"/>
                  </a:rPr>
                  <a:t>”</a:t>
                </a:r>
                <a:r>
                  <a:rPr lang="zh-CN" altLang="en-US" sz="2400" dirty="0">
                    <a:latin typeface="宋体" panose="02010600030101010101" pitchFamily="2" charset="-122"/>
                  </a:rPr>
                  <a:t>。（显然，下次事件集中的事件的发生时间包含在区间</a:t>
                </a:r>
                <a14:m>
                  <m:oMath xmlns:m="http://schemas.openxmlformats.org/officeDocument/2006/math">
                    <m:r>
                      <a:rPr lang="en-US" altLang="zh-CN" sz="2400" b="0" i="0" smtClean="0">
                        <a:latin typeface="Cambria Math"/>
                      </a:rPr>
                      <m:t>[</m:t>
                    </m:r>
                    <m:r>
                      <m:rPr>
                        <m:sty m:val="p"/>
                      </m:rPr>
                      <a:rPr lang="en-US" altLang="zh-CN" sz="2400" b="0" i="0" smtClean="0">
                        <a:latin typeface="Cambria Math"/>
                      </a:rPr>
                      <m:t>T</m:t>
                    </m:r>
                    <m:r>
                      <a:rPr lang="en-US" altLang="zh-CN" sz="2400" b="0" i="0" smtClean="0">
                        <a:latin typeface="Cambria Math"/>
                      </a:rPr>
                      <m:t>+</m:t>
                    </m:r>
                    <m:d>
                      <m:dPr>
                        <m:ctrlPr>
                          <a:rPr lang="en-US" altLang="zh-CN" sz="2400" b="0" i="1" smtClean="0">
                            <a:latin typeface="Cambria Math" panose="02040503050406030204" pitchFamily="18" charset="0"/>
                          </a:rPr>
                        </m:ctrlPr>
                      </m:dPr>
                      <m:e>
                        <m:r>
                          <m:rPr>
                            <m:sty m:val="p"/>
                          </m:rPr>
                          <a:rPr lang="en-US" altLang="zh-CN" sz="2400">
                            <a:latin typeface="Cambria Math"/>
                          </a:rPr>
                          <m:t>m</m:t>
                        </m:r>
                        <m:r>
                          <a:rPr lang="en-US" altLang="zh-CN" sz="2400" b="0" i="0" smtClean="0">
                            <a:latin typeface="Cambria Math"/>
                          </a:rPr>
                          <m:t>−1</m:t>
                        </m:r>
                      </m:e>
                    </m:d>
                    <m:r>
                      <a:rPr lang="zh-CN" altLang="en-US" sz="2400" i="1">
                        <a:latin typeface="Cambria Math"/>
                      </a:rPr>
                      <m:t>∆</m:t>
                    </m:r>
                    <m:r>
                      <a:rPr lang="en-US" altLang="zh-CN" sz="2400" i="1">
                        <a:latin typeface="Cambria Math"/>
                      </a:rPr>
                      <m:t>𝑡</m:t>
                    </m:r>
                    <m:r>
                      <a:rPr lang="en-US" altLang="zh-CN" sz="2400" b="0" i="1" smtClean="0">
                        <a:latin typeface="Cambria Math"/>
                      </a:rPr>
                      <m:t>,</m:t>
                    </m:r>
                    <m:r>
                      <a:rPr lang="en-US" altLang="zh-CN" sz="2400" b="0" i="1" smtClean="0">
                        <a:latin typeface="Cambria Math"/>
                      </a:rPr>
                      <m:t>𝑇</m:t>
                    </m:r>
                    <m:r>
                      <a:rPr lang="en-US" altLang="zh-CN" sz="2400" b="0" i="1" smtClean="0">
                        <a:latin typeface="Cambria Math"/>
                      </a:rPr>
                      <m:t>+</m:t>
                    </m:r>
                    <m:r>
                      <m:rPr>
                        <m:sty m:val="p"/>
                      </m:rPr>
                      <a:rPr lang="en-US" altLang="zh-CN" sz="2400">
                        <a:latin typeface="Cambria Math"/>
                      </a:rPr>
                      <m:t>m</m:t>
                    </m:r>
                    <m:r>
                      <a:rPr lang="zh-CN" altLang="en-US" sz="2400" i="1">
                        <a:latin typeface="Cambria Math"/>
                      </a:rPr>
                      <m:t>∆</m:t>
                    </m:r>
                    <m:r>
                      <a:rPr lang="en-US" altLang="zh-CN" sz="2400" i="1">
                        <a:latin typeface="Cambria Math"/>
                      </a:rPr>
                      <m:t>𝑡</m:t>
                    </m:r>
                    <m:r>
                      <a:rPr lang="en-US" altLang="zh-CN" sz="2400" b="0" i="0" smtClean="0">
                        <a:latin typeface="Cambria Math"/>
                      </a:rPr>
                      <m:t>]</m:t>
                    </m:r>
                  </m:oMath>
                </a14:m>
                <a:r>
                  <a:rPr lang="zh-CN" altLang="en-US" sz="2400" dirty="0">
                    <a:latin typeface="宋体" panose="02010600030101010101" pitchFamily="2" charset="-122"/>
                  </a:rPr>
                  <a:t>，其中</a:t>
                </a:r>
                <a:r>
                  <a:rPr lang="en-US" altLang="zh-CN" sz="2400" dirty="0">
                    <a:latin typeface="宋体" panose="02010600030101010101" pitchFamily="2" charset="-122"/>
                  </a:rPr>
                  <a:t>T</a:t>
                </a:r>
                <a:r>
                  <a:rPr lang="zh-CN" altLang="en-US" sz="2400" dirty="0">
                    <a:latin typeface="宋体" panose="02010600030101010101" pitchFamily="2" charset="-122"/>
                  </a:rPr>
                  <a:t>表示仿真时钟的当前值）；</a:t>
                </a:r>
                <a:endParaRPr lang="zh-CN" altLang="en-US" sz="2400" dirty="0"/>
              </a:p>
            </p:txBody>
          </p:sp>
        </mc:Choice>
        <mc:Fallback xmlns="">
          <p:sp>
            <p:nvSpPr>
              <p:cNvPr id="67588" name="Rectangle 3"/>
              <p:cNvSpPr>
                <a:spLocks noGrp="1" noRot="1" noChangeAspect="1" noMove="1" noResize="1" noEditPoints="1" noAdjustHandles="1" noChangeArrowheads="1" noChangeShapeType="1" noTextEdit="1"/>
              </p:cNvSpPr>
              <p:nvPr>
                <p:ph type="body" idx="1"/>
              </p:nvPr>
            </p:nvSpPr>
            <p:spPr>
              <a:xfrm>
                <a:off x="755576" y="1981200"/>
                <a:ext cx="8159824" cy="4114800"/>
              </a:xfrm>
              <a:blipFill rotWithShape="1">
                <a:blip r:embed="rId2"/>
                <a:stretch>
                  <a:fillRect l="-1195" t="-2519" r="-1046"/>
                </a:stretch>
              </a:blipFill>
            </p:spPr>
            <p:txBody>
              <a:bodyPr/>
              <a:lstStyle/>
              <a:p>
                <a:r>
                  <a:rPr lang="zh-CN" altLang="en-US">
                    <a:noFill/>
                  </a:rPr>
                  <a:t> </a:t>
                </a:r>
              </a:p>
            </p:txBody>
          </p:sp>
        </mc:Fallback>
      </mc:AlternateContent>
      <p:sp>
        <p:nvSpPr>
          <p:cNvPr id="67593" name="Rectangle 9"/>
          <p:cNvSpPr>
            <a:spLocks noChangeArrowheads="1"/>
          </p:cNvSpPr>
          <p:nvPr/>
        </p:nvSpPr>
        <p:spPr bwMode="auto">
          <a:xfrm>
            <a:off x="3848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0364223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6FE7C1-0E58-4568-B88E-E6CEFFCABD95}" type="slidenum">
              <a:rPr lang="en-US" altLang="zh-CN" sz="1400"/>
              <a:pPr>
                <a:spcBef>
                  <a:spcPct val="0"/>
                </a:spcBef>
                <a:buClrTx/>
                <a:buSzTx/>
                <a:buFontTx/>
                <a:buNone/>
              </a:pPr>
              <a:t>92</a:t>
            </a:fld>
            <a:endParaRPr lang="en-US" altLang="zh-CN" sz="1400"/>
          </a:p>
        </p:txBody>
      </p:sp>
      <p:sp>
        <p:nvSpPr>
          <p:cNvPr id="68611"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68612" name="Rectangle 3"/>
              <p:cNvSpPr>
                <a:spLocks noGrp="1" noChangeArrowheads="1"/>
              </p:cNvSpPr>
              <p:nvPr>
                <p:ph type="body" idx="1"/>
              </p:nvPr>
            </p:nvSpPr>
            <p:spPr>
              <a:xfrm>
                <a:off x="683568" y="1981200"/>
                <a:ext cx="8231832" cy="4114800"/>
              </a:xfrm>
            </p:spPr>
            <p:txBody>
              <a:bodyPr/>
              <a:lstStyle/>
              <a:p>
                <a:pPr algn="just"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宋体" panose="02010600030101010101" pitchFamily="2" charset="-122"/>
                  </a:rPr>
                  <a:t>仿真时钟递增</a:t>
                </a:r>
                <a14:m>
                  <m:oMath xmlns:m="http://schemas.openxmlformats.org/officeDocument/2006/math">
                    <m:r>
                      <m:rPr>
                        <m:sty m:val="p"/>
                      </m:rPr>
                      <a:rPr lang="en-US" altLang="zh-CN">
                        <a:latin typeface="Cambria Math"/>
                      </a:rPr>
                      <m:t>m</m:t>
                    </m:r>
                    <m:r>
                      <a:rPr lang="zh-CN" altLang="en-US" i="1">
                        <a:latin typeface="Cambria Math"/>
                      </a:rPr>
                      <m:t>∆</m:t>
                    </m:r>
                    <m:r>
                      <a:rPr lang="en-US" altLang="zh-CN" i="1">
                        <a:latin typeface="Cambria Math"/>
                      </a:rPr>
                      <m:t>𝑡</m:t>
                    </m:r>
                    <m:r>
                      <a:rPr lang="en-US" altLang="zh-CN" i="1">
                        <a:latin typeface="Cambria Math"/>
                      </a:rPr>
                      <m:t> </m:t>
                    </m:r>
                  </m:oMath>
                </a14:m>
                <a:r>
                  <a:rPr lang="zh-CN" altLang="en-US" dirty="0">
                    <a:latin typeface="宋体" panose="02010600030101010101" pitchFamily="2" charset="-122"/>
                  </a:rPr>
                  <a:t>；</a:t>
                </a:r>
                <a:endParaRPr lang="zh-CN" altLang="en-US"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5</a:t>
                </a:r>
                <a:r>
                  <a:rPr lang="zh-CN" altLang="en-US" dirty="0">
                    <a:latin typeface="宋体" panose="02010600030101010101" pitchFamily="2" charset="-122"/>
                  </a:rPr>
                  <a:t>．根据所采用的仿真策略，更新系统的当前状态及有关参数。</a:t>
                </a:r>
                <a:endParaRPr lang="en-US" altLang="zh-CN" dirty="0">
                  <a:latin typeface="Times New Roman" panose="02020603050405020304" pitchFamily="18" charset="0"/>
                  <a:cs typeface="Times New Roman" panose="02020603050405020304" pitchFamily="18" charset="0"/>
                </a:endParaRPr>
              </a:p>
              <a:p>
                <a:pPr marL="0" indent="0" algn="just" eaLnBrk="1" hangingPunct="1">
                  <a:buFont typeface="Wingdings" panose="05000000000000000000" pitchFamily="2" charset="2"/>
                  <a:buNone/>
                </a:pPr>
                <a:r>
                  <a:rPr lang="en-US" altLang="zh-CN" dirty="0">
                    <a:latin typeface="宋体" panose="02010600030101010101" pitchFamily="2" charset="-122"/>
                  </a:rPr>
                  <a:t>6</a:t>
                </a:r>
                <a:r>
                  <a:rPr lang="zh-CN" altLang="en-US" dirty="0">
                    <a:latin typeface="宋体" panose="02010600030101010101" pitchFamily="2" charset="-122"/>
                  </a:rPr>
                  <a:t>．判断是否满足结束条件。若不满足，转至    第</a:t>
                </a:r>
                <a:r>
                  <a:rPr lang="en-US" altLang="zh-CN" dirty="0">
                    <a:latin typeface="宋体" panose="02010600030101010101" pitchFamily="2" charset="-122"/>
                  </a:rPr>
                  <a:t>2</a:t>
                </a:r>
                <a:r>
                  <a:rPr lang="zh-CN" altLang="en-US" dirty="0">
                    <a:latin typeface="宋体" panose="02010600030101010101" pitchFamily="2" charset="-122"/>
                  </a:rPr>
                  <a:t>步。若满足，则终止仿真，输出仿真结果。</a:t>
                </a:r>
              </a:p>
            </p:txBody>
          </p:sp>
        </mc:Choice>
        <mc:Fallback xmlns="">
          <p:sp>
            <p:nvSpPr>
              <p:cNvPr id="68612" name="Rectangle 3"/>
              <p:cNvSpPr>
                <a:spLocks noGrp="1" noRot="1" noChangeAspect="1" noMove="1" noResize="1" noEditPoints="1" noAdjustHandles="1" noChangeArrowheads="1" noChangeShapeType="1" noTextEdit="1"/>
              </p:cNvSpPr>
              <p:nvPr>
                <p:ph type="body" idx="1"/>
              </p:nvPr>
            </p:nvSpPr>
            <p:spPr>
              <a:xfrm>
                <a:off x="683568" y="1981200"/>
                <a:ext cx="8231832" cy="4114800"/>
              </a:xfrm>
              <a:blipFill rotWithShape="1">
                <a:blip r:embed="rId2"/>
                <a:stretch>
                  <a:fillRect l="-1850" t="-2519" r="-6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9782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a:t>仿真效率和仿真精度</a:t>
            </a:r>
          </a:p>
        </p:txBody>
      </p:sp>
      <p:sp>
        <p:nvSpPr>
          <p:cNvPr id="69636" name="Rectangle 3"/>
          <p:cNvSpPr>
            <a:spLocks noGrp="1" noChangeArrowheads="1"/>
          </p:cNvSpPr>
          <p:nvPr>
            <p:ph idx="1"/>
          </p:nvPr>
        </p:nvSpPr>
        <p:spPr>
          <a:xfrm>
            <a:off x="467544" y="1981200"/>
            <a:ext cx="8447856" cy="4114800"/>
          </a:xfrm>
        </p:spPr>
        <p:txBody>
          <a:bodyPr/>
          <a:lstStyle/>
          <a:p>
            <a:pPr algn="just" eaLnBrk="1" hangingPunct="1">
              <a:lnSpc>
                <a:spcPct val="90000"/>
              </a:lnSpc>
            </a:pPr>
            <a:r>
              <a:rPr lang="zh-CN" altLang="en-US" sz="2600" dirty="0">
                <a:solidFill>
                  <a:srgbClr val="9900CC"/>
                </a:solidFill>
                <a:latin typeface="宋体" panose="02010600030101010101" pitchFamily="2" charset="-122"/>
              </a:rPr>
              <a:t>仿真效率</a:t>
            </a:r>
            <a:r>
              <a:rPr lang="zh-CN" altLang="en-US" sz="2600" dirty="0">
                <a:latin typeface="宋体" panose="02010600030101010101" pitchFamily="2" charset="-122"/>
              </a:rPr>
              <a:t>是指对同一系统在同样一段时间的行为进行一次仿真时，所耗费计算机机时的多少。费时少则效率高，费时多则效率低。</a:t>
            </a:r>
          </a:p>
          <a:p>
            <a:pPr algn="just" eaLnBrk="1" hangingPunct="1">
              <a:lnSpc>
                <a:spcPct val="90000"/>
              </a:lnSpc>
            </a:pPr>
            <a:r>
              <a:rPr lang="zh-CN" altLang="en-US" sz="2600" dirty="0">
                <a:solidFill>
                  <a:srgbClr val="9900CC"/>
                </a:solidFill>
                <a:latin typeface="宋体" panose="02010600030101010101" pitchFamily="2" charset="-122"/>
              </a:rPr>
              <a:t>仿真精度</a:t>
            </a:r>
            <a:r>
              <a:rPr lang="zh-CN" altLang="en-US" sz="2600" dirty="0">
                <a:latin typeface="宋体" panose="02010600030101010101" pitchFamily="2" charset="-122"/>
              </a:rPr>
              <a:t>则是指仿真结果与实际系统行为结果的接近程度。仿真结果与实际结果越接近，仿真精度越高。显然，仿真效率和仿真精度都越高越好。</a:t>
            </a:r>
          </a:p>
          <a:p>
            <a:pPr algn="just" eaLnBrk="1" hangingPunct="1">
              <a:lnSpc>
                <a:spcPct val="90000"/>
              </a:lnSpc>
            </a:pPr>
            <a:r>
              <a:rPr lang="zh-CN" altLang="en-US" sz="2600" dirty="0">
                <a:latin typeface="宋体" panose="02010600030101010101" pitchFamily="2" charset="-122"/>
              </a:rPr>
              <a:t>对同一系统进行仿真时，仿真效率除了取决于仿真算法的复杂度外，一个重要因素就是所采用的时间推进机制。仿真的精度也跟所采用的时间推进机制和所建立的仿真模型的合理性、精确性有直接关系。</a:t>
            </a:r>
            <a:endParaRPr lang="zh-CN" altLang="en-US" sz="2600" dirty="0"/>
          </a:p>
        </p:txBody>
      </p:sp>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B1AC1A-DE30-4797-833D-93D75163C421}" type="slidenum">
              <a:rPr lang="en-US" altLang="zh-CN" sz="1400"/>
              <a:pPr>
                <a:spcBef>
                  <a:spcPct val="0"/>
                </a:spcBef>
                <a:buClrTx/>
                <a:buSzTx/>
                <a:buFontTx/>
                <a:buNone/>
              </a:pPr>
              <a:t>93</a:t>
            </a:fld>
            <a:endParaRPr lang="en-US" altLang="zh-CN" sz="1400"/>
          </a:p>
        </p:txBody>
      </p:sp>
    </p:spTree>
    <p:extLst>
      <p:ext uri="{BB962C8B-B14F-4D97-AF65-F5344CB8AC3E}">
        <p14:creationId xmlns:p14="http://schemas.microsoft.com/office/powerpoint/2010/main" val="13801475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9D6649-4F1C-4A52-B28F-67F556A283EF}" type="slidenum">
              <a:rPr lang="en-US" altLang="zh-CN" sz="1400"/>
              <a:pPr>
                <a:spcBef>
                  <a:spcPct val="0"/>
                </a:spcBef>
                <a:buClrTx/>
                <a:buSzTx/>
                <a:buFontTx/>
                <a:buNone/>
              </a:pPr>
              <a:t>94</a:t>
            </a:fld>
            <a:endParaRPr lang="en-US" altLang="zh-CN" sz="1400"/>
          </a:p>
        </p:txBody>
      </p:sp>
      <p:sp>
        <p:nvSpPr>
          <p:cNvPr id="7065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0660" name="Rectangle 3"/>
              <p:cNvSpPr>
                <a:spLocks noGrp="1" noChangeArrowheads="1"/>
              </p:cNvSpPr>
              <p:nvPr>
                <p:ph type="body" idx="1"/>
              </p:nvPr>
            </p:nvSpPr>
            <p:spPr/>
            <p:txBody>
              <a:bodyPr/>
              <a:lstStyle/>
              <a:p>
                <a:pPr algn="just" eaLnBrk="1" hangingPunct="1">
                  <a:lnSpc>
                    <a:spcPct val="90000"/>
                  </a:lnSpc>
                </a:pPr>
                <a:r>
                  <a:rPr lang="zh-CN" altLang="en-US" sz="2400" dirty="0">
                    <a:latin typeface="宋体" panose="02010600030101010101" pitchFamily="2" charset="-122"/>
                  </a:rPr>
                  <a:t>一般地，我们不要求也不可能使仿真达到百分之百的精度，而只是要求达到一个可以接受的精度。低于这个要求的精度则仿真结果无效。</a:t>
                </a:r>
              </a:p>
              <a:p>
                <a:pPr algn="just" eaLnBrk="1" hangingPunct="1">
                  <a:lnSpc>
                    <a:spcPct val="90000"/>
                  </a:lnSpc>
                </a:pPr>
                <a:r>
                  <a:rPr lang="zh-CN" altLang="en-US" sz="2400" dirty="0">
                    <a:latin typeface="宋体" panose="02010600030101010101" pitchFamily="2" charset="-122"/>
                  </a:rPr>
                  <a:t>采用上述三种时间推进机制进行仿真时，若仿真模型一样，所要仿真的时间长度一样，则显然采用下次事件时间推进机制的精度最高。因为它能准确地捕捉到事件发生的时刻，没有虚假的同时事件，并以此为基础改变系统模型的状态。</a:t>
                </a:r>
              </a:p>
              <a:p>
                <a:pPr algn="just" eaLnBrk="1" hangingPunct="1">
                  <a:lnSpc>
                    <a:spcPct val="90000"/>
                  </a:lnSpc>
                </a:pPr>
                <a:r>
                  <a:rPr lang="zh-CN" altLang="en-US" sz="2400" dirty="0">
                    <a:latin typeface="宋体" panose="02010600030101010101" pitchFamily="2" charset="-122"/>
                  </a:rPr>
                  <a:t>而采用其它两种时间推进机制时，事件的发生时刻是不准确的（误差在步长</a:t>
                </a:r>
                <a14:m>
                  <m:oMath xmlns:m="http://schemas.openxmlformats.org/officeDocument/2006/math">
                    <m:r>
                      <a:rPr lang="zh-CN" altLang="en-US" sz="2400" i="1">
                        <a:latin typeface="Cambria Math"/>
                      </a:rPr>
                      <m:t>∆</m:t>
                    </m:r>
                    <m:r>
                      <a:rPr lang="en-US" altLang="zh-CN" sz="2400" i="1">
                        <a:latin typeface="Cambria Math"/>
                      </a:rPr>
                      <m:t>𝑡</m:t>
                    </m:r>
                  </m:oMath>
                </a14:m>
                <a:r>
                  <a:rPr lang="zh-CN" altLang="en-US" sz="2400" dirty="0">
                    <a:latin typeface="宋体" panose="02010600030101010101" pitchFamily="2" charset="-122"/>
                  </a:rPr>
                  <a:t>之内）且可能存在由此而引发的同时事件。</a:t>
                </a:r>
                <a:endParaRPr lang="zh-CN" altLang="en-US" sz="2400" dirty="0"/>
              </a:p>
            </p:txBody>
          </p:sp>
        </mc:Choice>
        <mc:Fallback xmlns="">
          <p:sp>
            <p:nvSpPr>
              <p:cNvPr id="70660"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57" t="-2074" r="-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24246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B5B3744-33AB-4373-928A-C90280645CAA}" type="slidenum">
              <a:rPr lang="en-US" altLang="zh-CN" sz="1400"/>
              <a:pPr>
                <a:spcBef>
                  <a:spcPct val="0"/>
                </a:spcBef>
                <a:buClrTx/>
                <a:buSzTx/>
                <a:buFontTx/>
                <a:buNone/>
              </a:pPr>
              <a:t>95</a:t>
            </a:fld>
            <a:endParaRPr lang="en-US" altLang="zh-CN" sz="1400"/>
          </a:p>
        </p:txBody>
      </p:sp>
      <p:sp>
        <p:nvSpPr>
          <p:cNvPr id="71683"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1684" name="Rectangle 3"/>
              <p:cNvSpPr>
                <a:spLocks noGrp="1" noChangeArrowheads="1"/>
              </p:cNvSpPr>
              <p:nvPr>
                <p:ph type="body" idx="1"/>
              </p:nvPr>
            </p:nvSpPr>
            <p:spPr/>
            <p:txBody>
              <a:bodyPr/>
              <a:lstStyle/>
              <a:p>
                <a:pPr algn="just" eaLnBrk="1" hangingPunct="1">
                  <a:lnSpc>
                    <a:spcPct val="90000"/>
                  </a:lnSpc>
                </a:pPr>
                <a:r>
                  <a:rPr lang="zh-CN" altLang="en-US" dirty="0">
                    <a:latin typeface="宋体" panose="02010600030101010101" pitchFamily="2" charset="-122"/>
                  </a:rPr>
                  <a:t>因此，以这种不准确的事件发生时间为根据来改变系统模型的状态必然产生误差。步长</a:t>
                </a:r>
                <a14:m>
                  <m:oMath xmlns:m="http://schemas.openxmlformats.org/officeDocument/2006/math">
                    <m:r>
                      <a:rPr lang="zh-CN" altLang="en-US" i="1">
                        <a:latin typeface="Cambria Math"/>
                      </a:rPr>
                      <m:t>∆</m:t>
                    </m:r>
                    <m:r>
                      <a:rPr lang="en-US" altLang="zh-CN" i="1">
                        <a:latin typeface="Cambria Math"/>
                      </a:rPr>
                      <m:t>𝑡</m:t>
                    </m:r>
                  </m:oMath>
                </a14:m>
                <a:r>
                  <a:rPr lang="zh-CN" altLang="en-US" dirty="0">
                    <a:latin typeface="宋体" panose="02010600030101010101" pitchFamily="2" charset="-122"/>
                  </a:rPr>
                  <a:t>越长，这种误差越大。仿真的精度越低。</a:t>
                </a:r>
              </a:p>
              <a:p>
                <a:pPr algn="just" eaLnBrk="1" hangingPunct="1">
                  <a:lnSpc>
                    <a:spcPct val="90000"/>
                  </a:lnSpc>
                </a:pPr>
                <a:r>
                  <a:rPr lang="zh-CN" altLang="en-US" dirty="0">
                    <a:latin typeface="宋体" panose="02010600030101010101" pitchFamily="2" charset="-122"/>
                  </a:rPr>
                  <a:t>若固定步长时间推进机制的步长与混合时间推进机制的步长相等，则采用这两种时间推进机制的仿真精度应该一致。</a:t>
                </a:r>
              </a:p>
              <a:p>
                <a:pPr algn="just" eaLnBrk="1" hangingPunct="1">
                  <a:lnSpc>
                    <a:spcPct val="90000"/>
                  </a:lnSpc>
                </a:pPr>
                <a:r>
                  <a:rPr lang="zh-CN" altLang="en-US" dirty="0">
                    <a:latin typeface="宋体" panose="02010600030101010101" pitchFamily="2" charset="-122"/>
                  </a:rPr>
                  <a:t>设</a:t>
                </a:r>
                <a14:m>
                  <m:oMath xmlns:m="http://schemas.openxmlformats.org/officeDocument/2006/math">
                    <m:r>
                      <m:rPr>
                        <m:sty m:val="p"/>
                      </m:rPr>
                      <a:rPr lang="el-GR" altLang="zh-CN" i="1" smtClean="0">
                        <a:latin typeface="Cambria Math"/>
                        <a:ea typeface="Cambria Math"/>
                      </a:rPr>
                      <m:t>ε</m:t>
                    </m:r>
                    <m:r>
                      <a:rPr lang="zh-CN" altLang="en-US" i="1">
                        <a:latin typeface="Cambria Math"/>
                      </a:rPr>
                      <m:t>∆</m:t>
                    </m:r>
                    <m:r>
                      <a:rPr lang="en-US" altLang="zh-CN" i="1">
                        <a:latin typeface="Cambria Math"/>
                      </a:rPr>
                      <m:t>𝑡</m:t>
                    </m:r>
                  </m:oMath>
                </a14:m>
                <a:r>
                  <a:rPr lang="zh-CN" altLang="en-US" dirty="0">
                    <a:latin typeface="宋体" panose="02010600030101010101" pitchFamily="2" charset="-122"/>
                  </a:rPr>
                  <a:t>为由于步长</a:t>
                </a:r>
                <a14:m>
                  <m:oMath xmlns:m="http://schemas.openxmlformats.org/officeDocument/2006/math">
                    <m:r>
                      <a:rPr lang="zh-CN" altLang="en-US" i="1">
                        <a:latin typeface="Cambria Math"/>
                      </a:rPr>
                      <m:t>∆</m:t>
                    </m:r>
                    <m:r>
                      <a:rPr lang="en-US" altLang="zh-CN" i="1">
                        <a:latin typeface="Cambria Math"/>
                      </a:rPr>
                      <m:t>𝑡</m:t>
                    </m:r>
                  </m:oMath>
                </a14:m>
                <a:r>
                  <a:rPr lang="zh-CN" altLang="en-US" dirty="0">
                    <a:latin typeface="宋体" panose="02010600030101010101" pitchFamily="2" charset="-122"/>
                  </a:rPr>
                  <a:t>为而引起的仿真误差函数，则显然有：</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a:rPr>
                              <m:t>lim</m:t>
                            </m:r>
                          </m:e>
                          <m:lim>
                            <m:r>
                              <a:rPr lang="zh-CN" altLang="en-US" i="1">
                                <a:latin typeface="Cambria Math"/>
                              </a:rPr>
                              <m:t>∆</m:t>
                            </m:r>
                            <m:r>
                              <a:rPr lang="en-US" altLang="zh-CN" i="1">
                                <a:latin typeface="Cambria Math"/>
                              </a:rPr>
                              <m:t>𝑡</m:t>
                            </m:r>
                            <m:r>
                              <a:rPr lang="en-US" altLang="zh-CN" i="1" smtClean="0">
                                <a:latin typeface="Cambria Math"/>
                                <a:ea typeface="Cambria Math"/>
                              </a:rPr>
                              <m:t>→</m:t>
                            </m:r>
                            <m:r>
                              <a:rPr lang="en-US" altLang="zh-CN" b="0" i="1" smtClean="0">
                                <a:latin typeface="Cambria Math"/>
                                <a:ea typeface="Cambria Math"/>
                              </a:rPr>
                              <m:t>0</m:t>
                            </m:r>
                          </m:lim>
                        </m:limLow>
                      </m:fName>
                      <m:e>
                        <m:r>
                          <m:rPr>
                            <m:sty m:val="p"/>
                          </m:rPr>
                          <a:rPr lang="el-GR" altLang="zh-CN" i="1">
                            <a:latin typeface="Cambria Math"/>
                            <a:ea typeface="Cambria Math"/>
                          </a:rPr>
                          <m:t>ε</m:t>
                        </m:r>
                        <m:r>
                          <a:rPr lang="zh-CN" altLang="en-US" i="1">
                            <a:latin typeface="Cambria Math"/>
                          </a:rPr>
                          <m:t>∆</m:t>
                        </m:r>
                        <m:r>
                          <a:rPr lang="en-US" altLang="zh-CN" i="1">
                            <a:latin typeface="Cambria Math"/>
                          </a:rPr>
                          <m:t>𝑡</m:t>
                        </m:r>
                        <m:r>
                          <a:rPr lang="en-US" altLang="zh-CN" b="0" i="1" smtClean="0">
                            <a:latin typeface="Cambria Math"/>
                          </a:rPr>
                          <m:t>=0</m:t>
                        </m:r>
                      </m:e>
                    </m:func>
                  </m:oMath>
                </a14:m>
                <a:endParaRPr lang="zh-CN" altLang="en-US" dirty="0"/>
              </a:p>
            </p:txBody>
          </p:sp>
        </mc:Choice>
        <mc:Fallback xmlns="">
          <p:sp>
            <p:nvSpPr>
              <p:cNvPr id="71684" name="Rectangle 3"/>
              <p:cNvSpPr>
                <a:spLocks noGrp="1" noRot="1" noChangeAspect="1" noMove="1" noResize="1" noEditPoints="1" noAdjustHandles="1" noChangeArrowheads="1" noChangeShapeType="1" noTextEdit="1"/>
              </p:cNvSpPr>
              <p:nvPr>
                <p:ph type="body" idx="1"/>
              </p:nvPr>
            </p:nvSpPr>
            <p:spPr>
              <a:blipFill rotWithShape="1">
                <a:blip r:embed="rId2"/>
                <a:stretch>
                  <a:fillRect l="-627" t="-3111" r="-1961" b="-7407"/>
                </a:stretch>
              </a:blipFill>
            </p:spPr>
            <p:txBody>
              <a:bodyPr/>
              <a:lstStyle/>
              <a:p>
                <a:r>
                  <a:rPr lang="zh-CN" altLang="en-US">
                    <a:noFill/>
                  </a:rPr>
                  <a:t> </a:t>
                </a:r>
              </a:p>
            </p:txBody>
          </p:sp>
        </mc:Fallback>
      </mc:AlternateContent>
      <p:sp>
        <p:nvSpPr>
          <p:cNvPr id="71687" name="Rectangle 7"/>
          <p:cNvSpPr>
            <a:spLocks noChangeArrowheads="1"/>
          </p:cNvSpPr>
          <p:nvPr/>
        </p:nvSpPr>
        <p:spPr bwMode="auto">
          <a:xfrm>
            <a:off x="415290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0292735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37A0E2-7034-4884-B5A8-DDB9F006B6B8}" type="slidenum">
              <a:rPr lang="en-US" altLang="zh-CN" sz="1400"/>
              <a:pPr>
                <a:spcBef>
                  <a:spcPct val="0"/>
                </a:spcBef>
                <a:buClrTx/>
                <a:buSzTx/>
                <a:buFontTx/>
                <a:buNone/>
              </a:pPr>
              <a:t>96</a:t>
            </a:fld>
            <a:endParaRPr lang="en-US" altLang="zh-CN" sz="1400"/>
          </a:p>
        </p:txBody>
      </p:sp>
      <p:sp>
        <p:nvSpPr>
          <p:cNvPr id="72707" name="Rectangle 2"/>
          <p:cNvSpPr>
            <a:spLocks noGrp="1" noChangeArrowheads="1"/>
          </p:cNvSpPr>
          <p:nvPr>
            <p:ph type="title"/>
          </p:nvPr>
        </p:nvSpPr>
        <p:spPr/>
        <p:txBody>
          <a:bodyPr/>
          <a:lstStyle/>
          <a:p>
            <a:pPr eaLnBrk="1" hangingPunct="1"/>
            <a:r>
              <a:rPr lang="zh-CN" altLang="en-US"/>
              <a:t>三种时间推进机制的效率比较</a:t>
            </a:r>
          </a:p>
        </p:txBody>
      </p:sp>
      <mc:AlternateContent xmlns:mc="http://schemas.openxmlformats.org/markup-compatibility/2006" xmlns:a14="http://schemas.microsoft.com/office/drawing/2010/main">
        <mc:Choice Requires="a14">
          <p:sp>
            <p:nvSpPr>
              <p:cNvPr id="72708" name="Rectangle 3"/>
              <p:cNvSpPr>
                <a:spLocks noGrp="1" noChangeArrowheads="1"/>
              </p:cNvSpPr>
              <p:nvPr>
                <p:ph type="body" idx="1"/>
              </p:nvPr>
            </p:nvSpPr>
            <p:spPr>
              <a:xfrm>
                <a:off x="755576" y="1981200"/>
                <a:ext cx="8159824" cy="4114800"/>
              </a:xfrm>
            </p:spPr>
            <p:txBody>
              <a:bodyPr/>
              <a:lstStyle/>
              <a:p>
                <a:pPr algn="just" eaLnBrk="1" hangingPunct="1"/>
                <a:r>
                  <a:rPr lang="zh-CN" altLang="en-US" sz="2400" dirty="0">
                    <a:latin typeface="宋体" panose="02010600030101010101" pitchFamily="2" charset="-122"/>
                  </a:rPr>
                  <a:t>假定我们使用同一仿真模型对同一系统在</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0" i="1" dirty="0" smtClean="0">
                            <a:latin typeface="Cambria Math"/>
                          </a:rPr>
                          <m:t>𝑇</m:t>
                        </m:r>
                      </m:e>
                      <m:sup>
                        <m:r>
                          <a:rPr lang="en-US" altLang="zh-CN" sz="2400" b="0" i="1" dirty="0" smtClean="0">
                            <a:latin typeface="Cambria Math"/>
                          </a:rPr>
                          <m:t>∗</m:t>
                        </m:r>
                      </m:sup>
                    </m:sSup>
                    <m:r>
                      <a:rPr lang="zh-CN" altLang="en-US" sz="2400" i="1" dirty="0" smtClean="0">
                        <a:latin typeface="Cambria Math"/>
                      </a:rPr>
                      <m:t> </m:t>
                    </m:r>
                  </m:oMath>
                </a14:m>
                <a:r>
                  <a:rPr lang="zh-CN" altLang="en-US" sz="2400" dirty="0">
                    <a:latin typeface="宋体" panose="02010600030101010101" pitchFamily="2" charset="-122"/>
                  </a:rPr>
                  <a:t>段时间内的行为进行仿真。</a:t>
                </a:r>
                <a:r>
                  <a:rPr lang="en-US" altLang="zh-CN" sz="2400" dirty="0">
                    <a:latin typeface="宋体" panose="02010600030101010101" pitchFamily="2" charset="-122"/>
                  </a:rPr>
                  <a:t>N</a:t>
                </a:r>
                <a:r>
                  <a:rPr lang="zh-CN" altLang="en-US" sz="2400" dirty="0">
                    <a:latin typeface="宋体" panose="02010600030101010101" pitchFamily="2" charset="-122"/>
                  </a:rPr>
                  <a:t>为在</a:t>
                </a:r>
                <a14:m>
                  <m:oMath xmlns:m="http://schemas.openxmlformats.org/officeDocument/2006/math">
                    <m:sSup>
                      <m:sSupPr>
                        <m:ctrlPr>
                          <a:rPr lang="en-US" altLang="zh-CN" sz="2400" i="1" dirty="0">
                            <a:latin typeface="Cambria Math" panose="02040503050406030204" pitchFamily="18" charset="0"/>
                          </a:rPr>
                        </m:ctrlPr>
                      </m:sSupPr>
                      <m:e>
                        <m:r>
                          <a:rPr lang="en-US" altLang="zh-CN" sz="2400" i="1" dirty="0">
                            <a:latin typeface="Cambria Math"/>
                          </a:rPr>
                          <m:t>𝑇</m:t>
                        </m:r>
                      </m:e>
                      <m:sup>
                        <m:r>
                          <a:rPr lang="en-US" altLang="zh-CN" sz="2400" i="1" dirty="0">
                            <a:latin typeface="Cambria Math"/>
                          </a:rPr>
                          <m:t>∗</m:t>
                        </m:r>
                      </m:sup>
                    </m:sSup>
                  </m:oMath>
                </a14:m>
                <a:r>
                  <a:rPr lang="zh-CN" altLang="en-US" sz="2400" dirty="0">
                    <a:latin typeface="宋体" panose="02010600030101010101" pitchFamily="2" charset="-122"/>
                  </a:rPr>
                  <a:t>内系统中发生的事件数，</a:t>
                </a:r>
                <a14:m>
                  <m:oMath xmlns:m="http://schemas.openxmlformats.org/officeDocument/2006/math">
                    <m:r>
                      <a:rPr lang="zh-CN" altLang="en-US" sz="2400" i="1">
                        <a:latin typeface="Cambria Math"/>
                      </a:rPr>
                      <m:t>∆</m:t>
                    </m:r>
                    <m:sSub>
                      <m:sSubPr>
                        <m:ctrlPr>
                          <a:rPr lang="en-US" altLang="zh-CN" sz="2400" i="1" smtClean="0">
                            <a:latin typeface="Cambria Math" panose="02040503050406030204" pitchFamily="18" charset="0"/>
                          </a:rPr>
                        </m:ctrlPr>
                      </m:sSubPr>
                      <m:e>
                        <m:r>
                          <a:rPr lang="en-US" altLang="zh-CN" sz="2400" b="0" i="1" smtClean="0">
                            <a:latin typeface="Cambria Math"/>
                          </a:rPr>
                          <m:t>𝑡</m:t>
                        </m:r>
                      </m:e>
                      <m:sub>
                        <m:r>
                          <a:rPr lang="zh-CN" altLang="en-US" sz="2400" i="1">
                            <a:latin typeface="Cambria Math"/>
                          </a:rPr>
                          <m:t>固</m:t>
                        </m:r>
                      </m:sub>
                    </m:sSub>
                  </m:oMath>
                </a14:m>
                <a:r>
                  <a:rPr lang="zh-CN" altLang="en-US" sz="2400" dirty="0">
                    <a:latin typeface="宋体" panose="02010600030101010101" pitchFamily="2" charset="-122"/>
                  </a:rPr>
                  <a:t>为采用固定步长时间推进机制的步长，</a:t>
                </a:r>
                <a14:m>
                  <m:oMath xmlns:m="http://schemas.openxmlformats.org/officeDocument/2006/math">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𝑡</m:t>
                        </m:r>
                      </m:e>
                      <m:sub>
                        <m:r>
                          <a:rPr lang="zh-CN" altLang="en-US" sz="2400" b="0" i="1" smtClean="0">
                            <a:latin typeface="Cambria Math"/>
                          </a:rPr>
                          <m:t>混</m:t>
                        </m:r>
                      </m:sub>
                    </m:sSub>
                  </m:oMath>
                </a14:m>
                <a:r>
                  <a:rPr lang="zh-CN" altLang="en-US" sz="2400" dirty="0">
                    <a:latin typeface="宋体" panose="02010600030101010101" pitchFamily="2" charset="-122"/>
                  </a:rPr>
                  <a:t>为采用混合时间推进机制时所选取的步长；</a:t>
                </a:r>
              </a:p>
              <a:p>
                <a:pPr algn="just" eaLnBrk="1" hangingPunct="1"/>
                <a:r>
                  <a:rPr lang="en-US" altLang="zh-CN" sz="2400" dirty="0">
                    <a:latin typeface="宋体" panose="02010600030101010101" pitchFamily="2" charset="-122"/>
                  </a:rPr>
                  <a:t>x</a:t>
                </a:r>
                <a:r>
                  <a:rPr lang="zh-CN" altLang="en-US" sz="2400" dirty="0">
                    <a:latin typeface="宋体" panose="02010600030101010101" pitchFamily="2" charset="-122"/>
                  </a:rPr>
                  <a:t>为在步长</a:t>
                </a:r>
                <a14:m>
                  <m:oMath xmlns:m="http://schemas.openxmlformats.org/officeDocument/2006/math">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𝑡</m:t>
                        </m:r>
                      </m:e>
                      <m:sub>
                        <m:r>
                          <a:rPr lang="zh-CN" altLang="en-US" sz="2400" i="1">
                            <a:latin typeface="Cambria Math"/>
                          </a:rPr>
                          <m:t>混</m:t>
                        </m:r>
                      </m:sub>
                    </m:sSub>
                  </m:oMath>
                </a14:m>
                <a:r>
                  <a:rPr lang="zh-CN" altLang="en-US" sz="2400" dirty="0">
                    <a:latin typeface="宋体" panose="02010600030101010101" pitchFamily="2" charset="-122"/>
                  </a:rPr>
                  <a:t>下，</a:t>
                </a:r>
                <a:r>
                  <a:rPr lang="en-US" altLang="zh-CN" sz="2400" dirty="0"/>
                  <a:t> </a:t>
                </a:r>
                <a14:m>
                  <m:oMath xmlns:m="http://schemas.openxmlformats.org/officeDocument/2006/math">
                    <m:sSup>
                      <m:sSupPr>
                        <m:ctrlPr>
                          <a:rPr lang="en-US" altLang="zh-CN" sz="2400" i="1" dirty="0">
                            <a:latin typeface="Cambria Math" panose="02040503050406030204" pitchFamily="18" charset="0"/>
                          </a:rPr>
                        </m:ctrlPr>
                      </m:sSupPr>
                      <m:e>
                        <m:r>
                          <a:rPr lang="en-US" altLang="zh-CN" sz="2400" i="1" dirty="0">
                            <a:latin typeface="Cambria Math"/>
                          </a:rPr>
                          <m:t>𝑇</m:t>
                        </m:r>
                      </m:e>
                      <m:sup>
                        <m:r>
                          <a:rPr lang="en-US" altLang="zh-CN" sz="2400" i="1" dirty="0">
                            <a:latin typeface="Cambria Math"/>
                          </a:rPr>
                          <m:t>∗</m:t>
                        </m:r>
                      </m:sup>
                    </m:sSup>
                  </m:oMath>
                </a14:m>
                <a:r>
                  <a:rPr lang="zh-CN" altLang="en-US" sz="2400" dirty="0">
                    <a:latin typeface="宋体" panose="02010600030101010101" pitchFamily="2" charset="-122"/>
                  </a:rPr>
                  <a:t>时间内没有发生任何事件的步长数，</a:t>
                </a:r>
                <a:r>
                  <a:rPr lang="en-US" altLang="zh-CN" sz="2400" dirty="0">
                    <a:latin typeface="宋体" panose="02010600030101010101" pitchFamily="2" charset="-122"/>
                  </a:rPr>
                  <a:t>t</a:t>
                </a:r>
                <a:r>
                  <a:rPr lang="zh-CN" altLang="en-US" sz="2400" dirty="0">
                    <a:latin typeface="宋体" panose="02010600030101010101" pitchFamily="2" charset="-122"/>
                  </a:rPr>
                  <a:t>为计算判断一轮事件发生并据此更新系统所需花费的平均计算时间，</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𝑇</m:t>
                        </m:r>
                      </m:e>
                      <m:sub>
                        <m:r>
                          <a:rPr lang="zh-CN" altLang="en-US" sz="2400" b="0" i="1" smtClean="0">
                            <a:latin typeface="Cambria Math"/>
                          </a:rPr>
                          <m:t>固</m:t>
                        </m:r>
                      </m:sub>
                    </m:sSub>
                  </m:oMath>
                </a14:m>
                <a:r>
                  <a:rPr lang="zh-CN" altLang="en-US" sz="2400" dirty="0">
                    <a:latin typeface="宋体" panose="02010600030101010101" pitchFamily="2" charset="-122"/>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𝑇</m:t>
                        </m:r>
                      </m:e>
                      <m:sub>
                        <m:r>
                          <a:rPr lang="zh-CN" altLang="en-US" sz="2400" b="0" i="1" smtClean="0">
                            <a:latin typeface="Cambria Math"/>
                          </a:rPr>
                          <m:t>下</m:t>
                        </m:r>
                      </m:sub>
                    </m:sSub>
                  </m:oMath>
                </a14:m>
                <a:r>
                  <a:rPr lang="zh-CN" altLang="en-US" sz="2400" dirty="0">
                    <a:latin typeface="宋体" panose="02010600030101010101" pitchFamily="2" charset="-122"/>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𝑇</m:t>
                        </m:r>
                      </m:e>
                      <m:sub>
                        <m:r>
                          <a:rPr lang="zh-CN" altLang="en-US" sz="2400" i="1">
                            <a:latin typeface="Cambria Math"/>
                          </a:rPr>
                          <m:t>混</m:t>
                        </m:r>
                      </m:sub>
                    </m:sSub>
                  </m:oMath>
                </a14:m>
                <a:r>
                  <a:rPr lang="zh-CN" altLang="en-US" sz="2400" dirty="0">
                    <a:latin typeface="宋体" panose="02010600030101010101" pitchFamily="2" charset="-122"/>
                  </a:rPr>
                  <a:t>分别为采用三种时间推进机制对系统在</a:t>
                </a:r>
                <a14:m>
                  <m:oMath xmlns:m="http://schemas.openxmlformats.org/officeDocument/2006/math">
                    <m:sSup>
                      <m:sSupPr>
                        <m:ctrlPr>
                          <a:rPr lang="en-US" altLang="zh-CN" sz="2400" i="1" dirty="0">
                            <a:latin typeface="Cambria Math" panose="02040503050406030204" pitchFamily="18" charset="0"/>
                          </a:rPr>
                        </m:ctrlPr>
                      </m:sSupPr>
                      <m:e>
                        <m:r>
                          <a:rPr lang="en-US" altLang="zh-CN" sz="2400" i="1" dirty="0">
                            <a:latin typeface="Cambria Math"/>
                          </a:rPr>
                          <m:t>𝑇</m:t>
                        </m:r>
                      </m:e>
                      <m:sup>
                        <m:r>
                          <a:rPr lang="en-US" altLang="zh-CN" sz="2400" i="1" dirty="0">
                            <a:latin typeface="Cambria Math"/>
                          </a:rPr>
                          <m:t>∗</m:t>
                        </m:r>
                      </m:sup>
                    </m:sSup>
                  </m:oMath>
                </a14:m>
                <a:r>
                  <a:rPr lang="zh-CN" altLang="en-US" sz="2400" dirty="0">
                    <a:latin typeface="宋体" panose="02010600030101010101" pitchFamily="2" charset="-122"/>
                  </a:rPr>
                  <a:t>时间内的行为进行仿真所需花费的总计算时间，则有：</a:t>
                </a:r>
                <a:endParaRPr lang="zh-CN" altLang="en-US" sz="2400" dirty="0"/>
              </a:p>
            </p:txBody>
          </p:sp>
        </mc:Choice>
        <mc:Fallback xmlns="">
          <p:sp>
            <p:nvSpPr>
              <p:cNvPr id="72708" name="Rectangle 3"/>
              <p:cNvSpPr>
                <a:spLocks noGrp="1" noRot="1" noChangeAspect="1" noMove="1" noResize="1" noEditPoints="1" noAdjustHandles="1" noChangeArrowheads="1" noChangeShapeType="1" noTextEdit="1"/>
              </p:cNvSpPr>
              <p:nvPr>
                <p:ph type="body" idx="1"/>
              </p:nvPr>
            </p:nvSpPr>
            <p:spPr>
              <a:xfrm>
                <a:off x="755576" y="1981200"/>
                <a:ext cx="8159824" cy="4114800"/>
              </a:xfrm>
              <a:blipFill rotWithShape="1">
                <a:blip r:embed="rId2"/>
                <a:stretch>
                  <a:fillRect l="-149" t="-1630" r="-4780"/>
                </a:stretch>
              </a:blipFill>
            </p:spPr>
            <p:txBody>
              <a:bodyPr/>
              <a:lstStyle/>
              <a:p>
                <a:r>
                  <a:rPr lang="zh-CN" altLang="en-US">
                    <a:noFill/>
                  </a:rPr>
                  <a:t> </a:t>
                </a:r>
              </a:p>
            </p:txBody>
          </p:sp>
        </mc:Fallback>
      </mc:AlternateContent>
      <p:sp>
        <p:nvSpPr>
          <p:cNvPr id="72709" name="Rectangle 5"/>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1" name="Rectangle 7"/>
          <p:cNvSpPr>
            <a:spLocks noChangeArrowheads="1"/>
          </p:cNvSpPr>
          <p:nvPr/>
        </p:nvSpPr>
        <p:spPr bwMode="auto">
          <a:xfrm>
            <a:off x="44386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3" name="Rectangle 9"/>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7" name="Rectangle 13"/>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19" name="Rectangle 15"/>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21" name="Rectangle 17"/>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23" name="Rectangle 19"/>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2725" name="Rectangle 21"/>
          <p:cNvSpPr>
            <a:spLocks noChangeArrowheads="1"/>
          </p:cNvSpPr>
          <p:nvPr/>
        </p:nvSpPr>
        <p:spPr bwMode="auto">
          <a:xfrm>
            <a:off x="447675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9621022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FC7A84-E331-45D3-8D89-83CE2D18DFA6}" type="slidenum">
              <a:rPr lang="en-US" altLang="zh-CN" sz="1400"/>
              <a:pPr>
                <a:spcBef>
                  <a:spcPct val="0"/>
                </a:spcBef>
                <a:buClrTx/>
                <a:buSzTx/>
                <a:buFontTx/>
                <a:buNone/>
              </a:pPr>
              <a:t>97</a:t>
            </a:fld>
            <a:endParaRPr lang="en-US" altLang="zh-CN" sz="1400"/>
          </a:p>
        </p:txBody>
      </p:sp>
      <p:sp>
        <p:nvSpPr>
          <p:cNvPr id="73731" name="Rectangle 2"/>
          <p:cNvSpPr>
            <a:spLocks noGrp="1" noChangeArrowheads="1"/>
          </p:cNvSpPr>
          <p:nvPr>
            <p:ph type="title"/>
          </p:nvPr>
        </p:nvSpPr>
        <p:spPr/>
        <p:txBody>
          <a:bodyPr/>
          <a:lstStyle/>
          <a:p>
            <a:pPr eaLnBrk="1" hangingPunct="1"/>
            <a:endParaRPr lang="zh-CN" altLang="zh-CN"/>
          </a:p>
        </p:txBody>
      </p:sp>
      <p:sp>
        <p:nvSpPr>
          <p:cNvPr id="73733" name="Rectangle 5"/>
          <p:cNvSpPr>
            <a:spLocks noChangeArrowheads="1"/>
          </p:cNvSpPr>
          <p:nvPr/>
        </p:nvSpPr>
        <p:spPr bwMode="auto">
          <a:xfrm>
            <a:off x="41957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3734" name="Object 4"/>
          <p:cNvGraphicFramePr>
            <a:graphicFrameLocks noChangeAspect="1"/>
          </p:cNvGraphicFramePr>
          <p:nvPr/>
        </p:nvGraphicFramePr>
        <p:xfrm>
          <a:off x="1828800" y="1981200"/>
          <a:ext cx="1828800" cy="1135063"/>
        </p:xfrm>
        <a:graphic>
          <a:graphicData uri="http://schemas.openxmlformats.org/presentationml/2006/ole">
            <mc:AlternateContent xmlns:mc="http://schemas.openxmlformats.org/markup-compatibility/2006">
              <mc:Choice xmlns:v="urn:schemas-microsoft-com:vml" Requires="v">
                <p:oleObj spid="_x0000_s88111" r:id="rId3" imgW="749300" imgH="469900" progId="Equation.DSMT4">
                  <p:embed/>
                </p:oleObj>
              </mc:Choice>
              <mc:Fallback>
                <p:oleObj r:id="rId3" imgW="749300" imgH="469900" progId="Equation.DSMT4">
                  <p:embed/>
                  <p:pic>
                    <p:nvPicPr>
                      <p:cNvPr id="737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81200"/>
                        <a:ext cx="18288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5" name="Rectangle 7"/>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3736" name="Object 6"/>
          <p:cNvGraphicFramePr>
            <a:graphicFrameLocks noChangeAspect="1"/>
          </p:cNvGraphicFramePr>
          <p:nvPr/>
        </p:nvGraphicFramePr>
        <p:xfrm>
          <a:off x="1828800" y="3276600"/>
          <a:ext cx="1905000" cy="703263"/>
        </p:xfrm>
        <a:graphic>
          <a:graphicData uri="http://schemas.openxmlformats.org/presentationml/2006/ole">
            <mc:AlternateContent xmlns:mc="http://schemas.openxmlformats.org/markup-compatibility/2006">
              <mc:Choice xmlns:v="urn:schemas-microsoft-com:vml" Requires="v">
                <p:oleObj spid="_x0000_s88112" r:id="rId5" imgW="622030" imgH="228501" progId="Equation.DSMT4">
                  <p:embed/>
                </p:oleObj>
              </mc:Choice>
              <mc:Fallback>
                <p:oleObj r:id="rId5" imgW="622030" imgH="228501" progId="Equation.DSMT4">
                  <p:embed/>
                  <p:pic>
                    <p:nvPicPr>
                      <p:cNvPr id="7373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276600"/>
                        <a:ext cx="1905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7" name="Rectangle 9"/>
          <p:cNvSpPr>
            <a:spLocks noChangeArrowheads="1"/>
          </p:cNvSpPr>
          <p:nvPr/>
        </p:nvSpPr>
        <p:spPr bwMode="auto">
          <a:xfrm>
            <a:off x="4024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3738" name="Object 8"/>
          <p:cNvGraphicFramePr>
            <a:graphicFrameLocks noChangeAspect="1"/>
          </p:cNvGraphicFramePr>
          <p:nvPr/>
        </p:nvGraphicFramePr>
        <p:xfrm>
          <a:off x="1828800" y="4343400"/>
          <a:ext cx="2743200" cy="1144588"/>
        </p:xfrm>
        <a:graphic>
          <a:graphicData uri="http://schemas.openxmlformats.org/presentationml/2006/ole">
            <mc:AlternateContent xmlns:mc="http://schemas.openxmlformats.org/markup-compatibility/2006">
              <mc:Choice xmlns:v="urn:schemas-microsoft-com:vml" Requires="v">
                <p:oleObj spid="_x0000_s88113" r:id="rId7" imgW="1092200" imgH="457200" progId="Equation.DSMT4">
                  <p:embed/>
                </p:oleObj>
              </mc:Choice>
              <mc:Fallback>
                <p:oleObj r:id="rId7" imgW="1092200" imgH="457200" progId="Equation.DSMT4">
                  <p:embed/>
                  <p:pic>
                    <p:nvPicPr>
                      <p:cNvPr id="7373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343400"/>
                        <a:ext cx="2743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9" name="Text Box 10"/>
          <p:cNvSpPr txBox="1">
            <a:spLocks noChangeArrowheads="1"/>
          </p:cNvSpPr>
          <p:nvPr/>
        </p:nvSpPr>
        <p:spPr bwMode="auto">
          <a:xfrm>
            <a:off x="5486400" y="2286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800">
                <a:latin typeface="Times New Roman" panose="02020603050405020304" pitchFamily="18" charset="0"/>
                <a:cs typeface="Times New Roman" panose="02020603050405020304" pitchFamily="18" charset="0"/>
              </a:rPr>
              <a:t>(5.2.2)</a:t>
            </a:r>
            <a:endParaRPr lang="en-US" altLang="zh-CN" sz="2800"/>
          </a:p>
        </p:txBody>
      </p:sp>
      <p:sp>
        <p:nvSpPr>
          <p:cNvPr id="73740" name="Text Box 11"/>
          <p:cNvSpPr txBox="1">
            <a:spLocks noChangeArrowheads="1"/>
          </p:cNvSpPr>
          <p:nvPr/>
        </p:nvSpPr>
        <p:spPr bwMode="auto">
          <a:xfrm>
            <a:off x="5486400" y="329088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800">
                <a:latin typeface="Times New Roman" panose="02020603050405020304" pitchFamily="18" charset="0"/>
                <a:cs typeface="Times New Roman" panose="02020603050405020304" pitchFamily="18" charset="0"/>
              </a:rPr>
              <a:t>(5.2.3)</a:t>
            </a:r>
            <a:endParaRPr lang="en-US" altLang="zh-CN" sz="2800"/>
          </a:p>
        </p:txBody>
      </p:sp>
      <p:sp>
        <p:nvSpPr>
          <p:cNvPr id="73741" name="Text Box 12"/>
          <p:cNvSpPr txBox="1">
            <a:spLocks noChangeArrowheads="1"/>
          </p:cNvSpPr>
          <p:nvPr/>
        </p:nvSpPr>
        <p:spPr bwMode="auto">
          <a:xfrm>
            <a:off x="5562600" y="466248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800">
                <a:latin typeface="Times New Roman" panose="02020603050405020304" pitchFamily="18" charset="0"/>
                <a:cs typeface="Times New Roman" panose="02020603050405020304" pitchFamily="18" charset="0"/>
              </a:rPr>
              <a:t>(5.2.4)</a:t>
            </a:r>
            <a:endParaRPr lang="en-US" altLang="zh-CN" sz="2800"/>
          </a:p>
        </p:txBody>
      </p:sp>
    </p:spTree>
    <p:extLst>
      <p:ext uri="{BB962C8B-B14F-4D97-AF65-F5344CB8AC3E}">
        <p14:creationId xmlns:p14="http://schemas.microsoft.com/office/powerpoint/2010/main" val="13470779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6E704D-20AD-455F-AD00-DDF91CD88CE6}" type="slidenum">
              <a:rPr lang="en-US" altLang="zh-CN" sz="1400"/>
              <a:pPr>
                <a:spcBef>
                  <a:spcPct val="0"/>
                </a:spcBef>
                <a:buClrTx/>
                <a:buSzTx/>
                <a:buFontTx/>
                <a:buNone/>
              </a:pPr>
              <a:t>98</a:t>
            </a:fld>
            <a:endParaRPr lang="en-US" altLang="zh-CN" sz="1400"/>
          </a:p>
        </p:txBody>
      </p:sp>
      <p:sp>
        <p:nvSpPr>
          <p:cNvPr id="74755" name="Rectangle 2"/>
          <p:cNvSpPr>
            <a:spLocks noGrp="1" noChangeArrowheads="1"/>
          </p:cNvSpPr>
          <p:nvPr>
            <p:ph type="title"/>
          </p:nvPr>
        </p:nvSpPr>
        <p:spPr/>
        <p:txBody>
          <a:bodyPr/>
          <a:lstStyle/>
          <a:p>
            <a:pPr eaLnBrk="1" hangingPunct="1"/>
            <a:endParaRPr lang="zh-CN" altLang="zh-CN"/>
          </a:p>
        </p:txBody>
      </p:sp>
      <p:sp>
        <p:nvSpPr>
          <p:cNvPr id="74756" name="Rectangle 3"/>
          <p:cNvSpPr>
            <a:spLocks noGrp="1" noChangeArrowheads="1"/>
          </p:cNvSpPr>
          <p:nvPr>
            <p:ph type="body" idx="1"/>
          </p:nvPr>
        </p:nvSpPr>
        <p:spPr/>
        <p:txBody>
          <a:bodyPr/>
          <a:lstStyle/>
          <a:p>
            <a:pPr algn="just" eaLnBrk="1" hangingPunct="1"/>
            <a:r>
              <a:rPr lang="zh-CN" altLang="en-US" dirty="0">
                <a:latin typeface="宋体" panose="02010600030101010101" pitchFamily="2" charset="-122"/>
              </a:rPr>
              <a:t>由</a:t>
            </a:r>
            <a:r>
              <a:rPr lang="en-US" altLang="zh-CN" dirty="0">
                <a:latin typeface="Times New Roman" panose="02020603050405020304" pitchFamily="18" charset="0"/>
                <a:cs typeface="Times New Roman" panose="02020603050405020304" pitchFamily="18" charset="0"/>
              </a:rPr>
              <a:t>(5.2.2)</a:t>
            </a:r>
            <a:r>
              <a:rPr lang="zh-CN" altLang="en-US" dirty="0">
                <a:latin typeface="宋体" panose="02010600030101010101" pitchFamily="2" charset="-122"/>
              </a:rPr>
              <a:t>式可知，对固定步长时间推进机制而言，效率完全取决于步长，步长越长，效率越高；步长越短效率越低，且有：</a:t>
            </a:r>
          </a:p>
          <a:p>
            <a:pPr algn="just" eaLnBrk="1" hangingPunct="1"/>
            <a:endParaRPr lang="zh-CN" altLang="en-US" dirty="0">
              <a:latin typeface="Times New Roman" panose="02020603050405020304" pitchFamily="18" charset="0"/>
              <a:cs typeface="Times New Roman" panose="02020603050405020304" pitchFamily="18" charset="0"/>
            </a:endParaRPr>
          </a:p>
          <a:p>
            <a:pPr algn="just" eaLnBrk="1" hangingPunct="1"/>
            <a:r>
              <a:rPr lang="zh-CN" altLang="en-US" dirty="0">
                <a:latin typeface="宋体" panose="02010600030101010101" pitchFamily="2" charset="-122"/>
              </a:rPr>
              <a:t>即若想完全消除因步长而造成的仿真误差，则采用固定步长时间推进机制要花费无限大的机时，这是不可能的。</a:t>
            </a:r>
            <a:r>
              <a:rPr lang="zh-CN" altLang="en-US" dirty="0">
                <a:latin typeface="Times New Roman" panose="02020603050405020304" pitchFamily="18" charset="0"/>
                <a:cs typeface="Times New Roman" panose="02020603050405020304" pitchFamily="18" charset="0"/>
              </a:rPr>
              <a:t> </a:t>
            </a:r>
            <a:endParaRPr lang="zh-CN" altLang="en-US" dirty="0"/>
          </a:p>
        </p:txBody>
      </p:sp>
      <p:sp>
        <p:nvSpPr>
          <p:cNvPr id="74757" name="Rectangle 5"/>
          <p:cNvSpPr>
            <a:spLocks noChangeArrowheads="1"/>
          </p:cNvSpPr>
          <p:nvPr/>
        </p:nvSpPr>
        <p:spPr bwMode="auto">
          <a:xfrm>
            <a:off x="41910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4758" name="Object 4"/>
          <p:cNvGraphicFramePr>
            <a:graphicFrameLocks noChangeAspect="1"/>
          </p:cNvGraphicFramePr>
          <p:nvPr>
            <p:extLst>
              <p:ext uri="{D42A27DB-BD31-4B8C-83A1-F6EECF244321}">
                <p14:modId xmlns:p14="http://schemas.microsoft.com/office/powerpoint/2010/main" val="3942897551"/>
              </p:ext>
            </p:extLst>
          </p:nvPr>
        </p:nvGraphicFramePr>
        <p:xfrm>
          <a:off x="2627784" y="3645024"/>
          <a:ext cx="2438400" cy="854075"/>
        </p:xfrm>
        <a:graphic>
          <a:graphicData uri="http://schemas.openxmlformats.org/presentationml/2006/ole">
            <mc:AlternateContent xmlns:mc="http://schemas.openxmlformats.org/markup-compatibility/2006">
              <mc:Choice xmlns:v="urn:schemas-microsoft-com:vml" Requires="v">
                <p:oleObj spid="_x0000_s89106" r:id="rId3" imgW="761669" imgH="304668" progId="Equation.DSMT4">
                  <p:embed/>
                </p:oleObj>
              </mc:Choice>
              <mc:Fallback>
                <p:oleObj r:id="rId3" imgW="761669" imgH="304668" progId="Equation.DSMT4">
                  <p:embed/>
                  <p:pic>
                    <p:nvPicPr>
                      <p:cNvPr id="747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645024"/>
                        <a:ext cx="2438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44411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B5AD67D-B269-4226-AB27-69836473619F}" type="slidenum">
              <a:rPr lang="en-US" altLang="zh-CN" sz="1400"/>
              <a:pPr>
                <a:spcBef>
                  <a:spcPct val="0"/>
                </a:spcBef>
                <a:buClrTx/>
                <a:buSzTx/>
                <a:buFontTx/>
                <a:buNone/>
              </a:pPr>
              <a:t>99</a:t>
            </a:fld>
            <a:endParaRPr lang="en-US" altLang="zh-CN" sz="1400"/>
          </a:p>
        </p:txBody>
      </p:sp>
      <p:sp>
        <p:nvSpPr>
          <p:cNvPr id="75779" name="Rectangle 2"/>
          <p:cNvSpPr>
            <a:spLocks noGrp="1" noChangeArrowheads="1"/>
          </p:cNvSpPr>
          <p:nvPr>
            <p:ph type="title"/>
          </p:nvPr>
        </p:nvSpPr>
        <p:spPr/>
        <p:txBody>
          <a:bodyPr/>
          <a:lstStyle/>
          <a:p>
            <a:pPr eaLnBrk="1" hangingPunct="1"/>
            <a:endParaRPr lang="zh-CN" altLang="zh-CN"/>
          </a:p>
        </p:txBody>
      </p:sp>
      <mc:AlternateContent xmlns:mc="http://schemas.openxmlformats.org/markup-compatibility/2006" xmlns:a14="http://schemas.microsoft.com/office/drawing/2010/main">
        <mc:Choice Requires="a14">
          <p:sp>
            <p:nvSpPr>
              <p:cNvPr id="75780" name="Rectangle 3"/>
              <p:cNvSpPr>
                <a:spLocks noGrp="1" noChangeArrowheads="1"/>
              </p:cNvSpPr>
              <p:nvPr>
                <p:ph type="body" idx="1"/>
              </p:nvPr>
            </p:nvSpPr>
            <p:spPr>
              <a:xfrm>
                <a:off x="1143000" y="1772816"/>
                <a:ext cx="7772400" cy="4323184"/>
              </a:xfrm>
            </p:spPr>
            <p:txBody>
              <a:bodyPr/>
              <a:lstStyle/>
              <a:p>
                <a:pPr eaLnBrk="1" hangingPunct="1">
                  <a:lnSpc>
                    <a:spcPct val="90000"/>
                  </a:lnSpc>
                </a:pPr>
                <a:r>
                  <a:rPr lang="zh-CN" altLang="en-US" dirty="0">
                    <a:latin typeface="宋体" panose="02010600030101010101" pitchFamily="2" charset="-122"/>
                  </a:rPr>
                  <a:t>由</a:t>
                </a:r>
                <a:r>
                  <a:rPr lang="en-US" altLang="zh-CN" dirty="0">
                    <a:latin typeface="Times New Roman" panose="02020603050405020304" pitchFamily="18" charset="0"/>
                    <a:cs typeface="Times New Roman" panose="02020603050405020304" pitchFamily="18" charset="0"/>
                  </a:rPr>
                  <a:t>(5.2.3)</a:t>
                </a:r>
                <a:r>
                  <a:rPr lang="zh-CN" altLang="en-US" dirty="0">
                    <a:latin typeface="宋体" panose="02010600030101010101" pitchFamily="2" charset="-122"/>
                  </a:rPr>
                  <a:t>式可知，下次事件时间推进机制的效率完全取决于在</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a:rPr>
                          <m:t>𝑇</m:t>
                        </m:r>
                      </m:e>
                      <m:sup>
                        <m:r>
                          <a:rPr lang="en-US" altLang="zh-CN" i="1" dirty="0">
                            <a:latin typeface="Cambria Math"/>
                          </a:rPr>
                          <m:t>∗</m:t>
                        </m:r>
                      </m:sup>
                    </m:sSup>
                  </m:oMath>
                </a14:m>
                <a:r>
                  <a:rPr lang="zh-CN" altLang="en-US" dirty="0">
                    <a:latin typeface="宋体" panose="02010600030101010101" pitchFamily="2" charset="-122"/>
                  </a:rPr>
                  <a:t>内发生的事件数（非同时事件）。用户无法改变其效率。</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pPr>
                <a:r>
                  <a:rPr lang="zh-CN" altLang="en-US" dirty="0">
                    <a:latin typeface="宋体" panose="02010600030101010101" pitchFamily="2" charset="-122"/>
                  </a:rPr>
                  <a:t>由</a:t>
                </a:r>
                <a:r>
                  <a:rPr lang="en-US" altLang="zh-CN" dirty="0">
                    <a:latin typeface="Times New Roman" panose="02020603050405020304" pitchFamily="18" charset="0"/>
                    <a:cs typeface="Times New Roman" panose="02020603050405020304" pitchFamily="18" charset="0"/>
                  </a:rPr>
                  <a:t>(5.2.4)</a:t>
                </a:r>
                <a:r>
                  <a:rPr lang="zh-CN" altLang="en-US" dirty="0">
                    <a:latin typeface="宋体" panose="02010600030101010101" pitchFamily="2" charset="-122"/>
                  </a:rPr>
                  <a:t>式可知，混合时间推进机制的效率不仅与步长</a:t>
                </a:r>
                <a14:m>
                  <m:oMath xmlns:m="http://schemas.openxmlformats.org/officeDocument/2006/math">
                    <m:r>
                      <a:rPr lang="zh-CN" altLang="en-US"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zh-CN" altLang="en-US" i="1">
                            <a:latin typeface="Cambria Math"/>
                          </a:rPr>
                          <m:t>混</m:t>
                        </m:r>
                      </m:sub>
                    </m:sSub>
                  </m:oMath>
                </a14:m>
                <a:r>
                  <a:rPr lang="zh-CN" altLang="en-US" dirty="0">
                    <a:latin typeface="宋体" panose="02010600030101010101" pitchFamily="2" charset="-122"/>
                  </a:rPr>
                  <a:t>有关，而且与事件的时间分布有关。步长越长，事件在时间轴上的分布越不均匀，效率就越高。反之越低。且有：</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(5.2.6)</a:t>
                </a:r>
                <a:endParaRPr lang="en-US" altLang="zh-CN" dirty="0"/>
              </a:p>
            </p:txBody>
          </p:sp>
        </mc:Choice>
        <mc:Fallback xmlns="">
          <p:sp>
            <p:nvSpPr>
              <p:cNvPr id="75780" name="Rectangle 3"/>
              <p:cNvSpPr>
                <a:spLocks noGrp="1" noRot="1" noChangeAspect="1" noMove="1" noResize="1" noEditPoints="1" noAdjustHandles="1" noChangeArrowheads="1" noChangeShapeType="1" noTextEdit="1"/>
              </p:cNvSpPr>
              <p:nvPr>
                <p:ph type="body" idx="1"/>
              </p:nvPr>
            </p:nvSpPr>
            <p:spPr>
              <a:xfrm>
                <a:off x="1143000" y="1772816"/>
                <a:ext cx="7772400" cy="4323184"/>
              </a:xfrm>
              <a:blipFill rotWithShape="1">
                <a:blip r:embed="rId3"/>
                <a:stretch>
                  <a:fillRect l="-627" t="-3526" r="-2824" b="-4513"/>
                </a:stretch>
              </a:blipFill>
            </p:spPr>
            <p:txBody>
              <a:bodyPr/>
              <a:lstStyle/>
              <a:p>
                <a:r>
                  <a:rPr lang="zh-CN" altLang="en-US">
                    <a:noFill/>
                  </a:rPr>
                  <a:t> </a:t>
                </a:r>
              </a:p>
            </p:txBody>
          </p:sp>
        </mc:Fallback>
      </mc:AlternateContent>
      <p:sp>
        <p:nvSpPr>
          <p:cNvPr id="75783" name="Rectangle 7"/>
          <p:cNvSpPr>
            <a:spLocks noChangeArrowheads="1"/>
          </p:cNvSpPr>
          <p:nvPr/>
        </p:nvSpPr>
        <p:spPr bwMode="auto">
          <a:xfrm>
            <a:off x="3957638"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5784" name="Object 6"/>
          <p:cNvGraphicFramePr>
            <a:graphicFrameLocks noChangeAspect="1"/>
          </p:cNvGraphicFramePr>
          <p:nvPr>
            <p:extLst>
              <p:ext uri="{D42A27DB-BD31-4B8C-83A1-F6EECF244321}">
                <p14:modId xmlns:p14="http://schemas.microsoft.com/office/powerpoint/2010/main" val="1960082504"/>
              </p:ext>
            </p:extLst>
          </p:nvPr>
        </p:nvGraphicFramePr>
        <p:xfrm>
          <a:off x="1835696" y="5589240"/>
          <a:ext cx="3200400" cy="793750"/>
        </p:xfrm>
        <a:graphic>
          <a:graphicData uri="http://schemas.openxmlformats.org/presentationml/2006/ole">
            <mc:AlternateContent xmlns:mc="http://schemas.openxmlformats.org/markup-compatibility/2006">
              <mc:Choice xmlns:v="urn:schemas-microsoft-com:vml" Requires="v">
                <p:oleObj spid="_x0000_s90149" r:id="rId4" imgW="1231366" imgH="304668" progId="Equation.DSMT4">
                  <p:embed/>
                </p:oleObj>
              </mc:Choice>
              <mc:Fallback>
                <p:oleObj r:id="rId4" imgW="1231366" imgH="304668" progId="Equation.DSMT4">
                  <p:embed/>
                  <p:pic>
                    <p:nvPicPr>
                      <p:cNvPr id="7578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5589240"/>
                        <a:ext cx="3200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3466493"/>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D:\programfiles\office2000\Templates\Presentation Designs\Blends.pot</Template>
  <TotalTime>1713</TotalTime>
  <Words>6695</Words>
  <Application>Microsoft Office PowerPoint</Application>
  <PresentationFormat>全屏显示(4:3)</PresentationFormat>
  <Paragraphs>426</Paragraphs>
  <Slides>101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101</vt:i4>
      </vt:variant>
    </vt:vector>
  </HeadingPairs>
  <TitlesOfParts>
    <vt:vector size="116" baseType="lpstr">
      <vt:lpstr>隶书</vt:lpstr>
      <vt:lpstr>宋体</vt:lpstr>
      <vt:lpstr>Arial</vt:lpstr>
      <vt:lpstr>Cambria Math</vt:lpstr>
      <vt:lpstr>Tahoma</vt:lpstr>
      <vt:lpstr>Times</vt:lpstr>
      <vt:lpstr>Times New Roman</vt:lpstr>
      <vt:lpstr>Wingdings</vt:lpstr>
      <vt:lpstr>Blends</vt:lpstr>
      <vt:lpstr>Microsoft Visio 2003-2010 绘图</vt:lpstr>
      <vt:lpstr>位图图像</vt:lpstr>
      <vt:lpstr>Equation</vt:lpstr>
      <vt:lpstr>Visio</vt:lpstr>
      <vt:lpstr>Microsoft Visio 2000/2002 Drawing</vt:lpstr>
      <vt:lpstr>MathType 6.0 Equation</vt:lpstr>
      <vt:lpstr>第5章 离散事件系统仿真方法</vt:lpstr>
      <vt:lpstr>离散事件系统仿真基本策略</vt:lpstr>
      <vt:lpstr>事件调度法</vt:lpstr>
      <vt:lpstr>事件调度法的仿真策略 </vt:lpstr>
      <vt:lpstr>事件调度法仿真模型设计 </vt:lpstr>
      <vt:lpstr>事件调度法仿真模型设计 </vt:lpstr>
      <vt:lpstr>总控程序完成如下工作</vt:lpstr>
      <vt:lpstr>总控程序的算法结构</vt:lpstr>
      <vt:lpstr>PowerPoint 演示文稿</vt:lpstr>
      <vt:lpstr>剧院售票电话服务系统分析</vt:lpstr>
      <vt:lpstr>E1购票者到达事件例程</vt:lpstr>
      <vt:lpstr>E2 售票结束事件例程</vt:lpstr>
      <vt:lpstr>E3 电话到达事件例程</vt:lpstr>
      <vt:lpstr>E4 电话服务完毕事件例程</vt:lpstr>
      <vt:lpstr>模型实现过程示例</vt:lpstr>
      <vt:lpstr>模型实现过程示例</vt:lpstr>
      <vt:lpstr>模型实现过程示例</vt:lpstr>
      <vt:lpstr>模型实现过程示例</vt:lpstr>
      <vt:lpstr>活动扫描法</vt:lpstr>
      <vt:lpstr>活动周期图模型的特点</vt:lpstr>
      <vt:lpstr>PowerPoint 演示文稿</vt:lpstr>
      <vt:lpstr>时间元的取值方法</vt:lpstr>
      <vt:lpstr>PowerPoint 演示文稿</vt:lpstr>
      <vt:lpstr>PowerPoint 演示文稿</vt:lpstr>
      <vt:lpstr>活动扫描法的基本思想</vt:lpstr>
      <vt:lpstr>活动扫描法的仿真过程</vt:lpstr>
      <vt:lpstr>PowerPoint 演示文稿</vt:lpstr>
      <vt:lpstr>PowerPoint 演示文稿</vt:lpstr>
      <vt:lpstr>活动扫描法采取以下措施</vt:lpstr>
      <vt:lpstr>PowerPoint 演示文稿</vt:lpstr>
      <vt:lpstr>PowerPoint 演示文稿</vt:lpstr>
      <vt:lpstr>PowerPoint 演示文稿</vt:lpstr>
      <vt:lpstr>PowerPoint 演示文稿</vt:lpstr>
      <vt:lpstr>面向活动的仿真模型</vt:lpstr>
      <vt:lpstr>总控程序</vt:lpstr>
      <vt:lpstr>三段扫描法思想的提出</vt:lpstr>
      <vt:lpstr>活动的分类</vt:lpstr>
      <vt:lpstr>PowerPoint 演示文稿</vt:lpstr>
      <vt:lpstr>PowerPoint 演示文稿</vt:lpstr>
      <vt:lpstr>PowerPoint 演示文稿</vt:lpstr>
      <vt:lpstr>PowerPoint 演示文稿</vt:lpstr>
      <vt:lpstr>PowerPoint 演示文稿</vt:lpstr>
      <vt:lpstr>PowerPoint 演示文稿</vt:lpstr>
      <vt:lpstr>单服务台排队系统的进程描述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进程交互法的基本思想</vt:lpstr>
      <vt:lpstr>仿真策略的过程</vt:lpstr>
      <vt:lpstr>PowerPoint 演示文稿</vt:lpstr>
      <vt:lpstr>进程交互法的实现方式</vt:lpstr>
      <vt:lpstr>PowerPoint 演示文稿</vt:lpstr>
      <vt:lpstr>PowerPoint 演示文稿</vt:lpstr>
      <vt:lpstr>PowerPoint 演示文稿</vt:lpstr>
      <vt:lpstr>2  面向进程例程的进程交互法</vt:lpstr>
      <vt:lpstr>PowerPoint 演示文稿</vt:lpstr>
      <vt:lpstr>3.基于线程的进程交互仿真</vt:lpstr>
      <vt:lpstr>PowerPoint 演示文稿</vt:lpstr>
      <vt:lpstr>时间推进机制的定义</vt:lpstr>
      <vt:lpstr>PowerPoint 演示文稿</vt:lpstr>
      <vt:lpstr>固定步长时间推进机制</vt:lpstr>
      <vt:lpstr>PowerPoint 演示文稿</vt:lpstr>
      <vt:lpstr>固定步长时间推进机制的例子</vt:lpstr>
      <vt:lpstr>PowerPoint 演示文稿</vt:lpstr>
      <vt:lpstr>PowerPoint 演示文稿</vt:lpstr>
      <vt:lpstr>PowerPoint 演示文稿</vt:lpstr>
      <vt:lpstr>固定步长时间推进机制应注意的两点</vt:lpstr>
      <vt:lpstr>PowerPoint 演示文稿</vt:lpstr>
      <vt:lpstr>总结</vt:lpstr>
      <vt:lpstr>下次事件时间推进机制</vt:lpstr>
      <vt:lpstr>原理</vt:lpstr>
      <vt:lpstr>PowerPoint 演示文稿</vt:lpstr>
      <vt:lpstr>一个例子－简单排队系统</vt:lpstr>
      <vt:lpstr>PowerPoint 演示文稿</vt:lpstr>
      <vt:lpstr>PowerPoint 演示文稿</vt:lpstr>
      <vt:lpstr>PowerPoint 演示文稿</vt:lpstr>
      <vt:lpstr>PowerPoint 演示文稿</vt:lpstr>
      <vt:lpstr>下次事件时间推进机制的特点</vt:lpstr>
      <vt:lpstr>PowerPoint 演示文稿</vt:lpstr>
      <vt:lpstr>两种时间推进机制的优缺点</vt:lpstr>
      <vt:lpstr>PowerPoint 演示文稿</vt:lpstr>
      <vt:lpstr>混合时间推进机制 (Mixed Time Advance Mechanism) </vt:lpstr>
      <vt:lpstr>原理</vt:lpstr>
      <vt:lpstr>PowerPoint 演示文稿</vt:lpstr>
      <vt:lpstr>PowerPoint 演示文稿</vt:lpstr>
      <vt:lpstr>具体步骤</vt:lpstr>
      <vt:lpstr>PowerPoint 演示文稿</vt:lpstr>
      <vt:lpstr>仿真效率和仿真精度</vt:lpstr>
      <vt:lpstr>PowerPoint 演示文稿</vt:lpstr>
      <vt:lpstr>PowerPoint 演示文稿</vt:lpstr>
      <vt:lpstr>三种时间推进机制的效率比较</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ACD的建模方法</dc:title>
  <dc:creator>winnie</dc:creator>
  <cp:lastModifiedBy>winnie</cp:lastModifiedBy>
  <cp:revision>69</cp:revision>
  <dcterms:created xsi:type="dcterms:W3CDTF">2004-12-17T09:25:46Z</dcterms:created>
  <dcterms:modified xsi:type="dcterms:W3CDTF">2020-10-16T07:17:29Z</dcterms:modified>
</cp:coreProperties>
</file>