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7"/>
  </p:notesMasterIdLst>
  <p:sldIdLst>
    <p:sldId id="320" r:id="rId2"/>
    <p:sldId id="321" r:id="rId3"/>
    <p:sldId id="318" r:id="rId4"/>
    <p:sldId id="319" r:id="rId5"/>
    <p:sldId id="322" r:id="rId6"/>
    <p:sldId id="323" r:id="rId7"/>
    <p:sldId id="324"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12" r:id="rId22"/>
    <p:sldId id="314" r:id="rId23"/>
    <p:sldId id="315" r:id="rId24"/>
    <p:sldId id="316" r:id="rId25"/>
    <p:sldId id="317" r:id="rId26"/>
    <p:sldId id="339" r:id="rId27"/>
    <p:sldId id="341" r:id="rId28"/>
    <p:sldId id="340" r:id="rId29"/>
    <p:sldId id="348" r:id="rId30"/>
    <p:sldId id="349" r:id="rId31"/>
    <p:sldId id="350" r:id="rId32"/>
    <p:sldId id="351" r:id="rId33"/>
    <p:sldId id="352" r:id="rId34"/>
    <p:sldId id="256" r:id="rId35"/>
    <p:sldId id="257" r:id="rId36"/>
    <p:sldId id="258" r:id="rId37"/>
    <p:sldId id="259" r:id="rId38"/>
    <p:sldId id="260" r:id="rId39"/>
    <p:sldId id="261" r:id="rId40"/>
    <p:sldId id="262" r:id="rId41"/>
    <p:sldId id="263" r:id="rId42"/>
    <p:sldId id="264" r:id="rId43"/>
    <p:sldId id="283" r:id="rId44"/>
    <p:sldId id="284" r:id="rId45"/>
    <p:sldId id="285" r:id="rId46"/>
    <p:sldId id="286" r:id="rId47"/>
    <p:sldId id="287" r:id="rId48"/>
    <p:sldId id="288" r:id="rId49"/>
    <p:sldId id="292" r:id="rId50"/>
    <p:sldId id="291" r:id="rId51"/>
    <p:sldId id="290" r:id="rId52"/>
    <p:sldId id="289" r:id="rId53"/>
    <p:sldId id="297" r:id="rId54"/>
    <p:sldId id="295" r:id="rId55"/>
    <p:sldId id="296" r:id="rId56"/>
    <p:sldId id="294" r:id="rId57"/>
    <p:sldId id="293" r:id="rId58"/>
    <p:sldId id="304" r:id="rId59"/>
    <p:sldId id="305" r:id="rId60"/>
    <p:sldId id="306" r:id="rId61"/>
    <p:sldId id="307" r:id="rId62"/>
    <p:sldId id="308" r:id="rId63"/>
    <p:sldId id="309" r:id="rId64"/>
    <p:sldId id="310"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265" r:id="rId83"/>
    <p:sldId id="266" r:id="rId84"/>
    <p:sldId id="267" r:id="rId85"/>
    <p:sldId id="268" r:id="rId86"/>
    <p:sldId id="269" r:id="rId87"/>
    <p:sldId id="270" r:id="rId88"/>
    <p:sldId id="271" r:id="rId89"/>
    <p:sldId id="272" r:id="rId90"/>
    <p:sldId id="273" r:id="rId91"/>
    <p:sldId id="274" r:id="rId92"/>
    <p:sldId id="275" r:id="rId93"/>
    <p:sldId id="276" r:id="rId94"/>
    <p:sldId id="277" r:id="rId95"/>
    <p:sldId id="278" r:id="rId96"/>
    <p:sldId id="279" r:id="rId97"/>
    <p:sldId id="280" r:id="rId98"/>
    <p:sldId id="281" r:id="rId99"/>
    <p:sldId id="282" r:id="rId100"/>
    <p:sldId id="298" r:id="rId101"/>
    <p:sldId id="299" r:id="rId102"/>
    <p:sldId id="300" r:id="rId103"/>
    <p:sldId id="301" r:id="rId104"/>
    <p:sldId id="302" r:id="rId105"/>
    <p:sldId id="303" r:id="rId10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100" d="100"/>
          <a:sy n="100" d="100"/>
        </p:scale>
        <p:origin x="7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05E4905-D154-4ACF-96FB-D55F91A61350}" type="slidenum">
              <a:rPr lang="en-US" altLang="zh-CN"/>
              <a:pPr/>
              <a:t>‹#›</a:t>
            </a:fld>
            <a:endParaRPr lang="en-US" altLang="zh-CN"/>
          </a:p>
        </p:txBody>
      </p:sp>
    </p:spTree>
    <p:extLst>
      <p:ext uri="{BB962C8B-B14F-4D97-AF65-F5344CB8AC3E}">
        <p14:creationId xmlns:p14="http://schemas.microsoft.com/office/powerpoint/2010/main" val="978384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5E4905-D154-4ACF-96FB-D55F91A61350}" type="slidenum">
              <a:rPr lang="en-US" altLang="zh-CN" smtClean="0"/>
              <a:pPr/>
              <a:t>66</a:t>
            </a:fld>
            <a:endParaRPr lang="en-US" altLang="zh-CN"/>
          </a:p>
        </p:txBody>
      </p:sp>
    </p:spTree>
    <p:extLst>
      <p:ext uri="{BB962C8B-B14F-4D97-AF65-F5344CB8AC3E}">
        <p14:creationId xmlns:p14="http://schemas.microsoft.com/office/powerpoint/2010/main" val="336144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9CD5146-04A6-40DE-BA36-3229DB021A97}" type="slidenum">
              <a:rPr lang="en-US" altLang="zh-CN"/>
              <a:pPr/>
              <a:t>‹#›</a:t>
            </a:fld>
            <a:endParaRPr lang="en-US" altLang="zh-CN"/>
          </a:p>
        </p:txBody>
      </p:sp>
    </p:spTree>
    <p:extLst>
      <p:ext uri="{BB962C8B-B14F-4D97-AF65-F5344CB8AC3E}">
        <p14:creationId xmlns:p14="http://schemas.microsoft.com/office/powerpoint/2010/main" val="239922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84A3A264-3FA1-4DE1-A358-C678E79BA845}" type="slidenum">
              <a:rPr lang="en-US" altLang="zh-CN"/>
              <a:pPr/>
              <a:t>‹#›</a:t>
            </a:fld>
            <a:endParaRPr lang="en-US" altLang="zh-CN"/>
          </a:p>
        </p:txBody>
      </p:sp>
    </p:spTree>
    <p:extLst>
      <p:ext uri="{BB962C8B-B14F-4D97-AF65-F5344CB8AC3E}">
        <p14:creationId xmlns:p14="http://schemas.microsoft.com/office/powerpoint/2010/main" val="396725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617538"/>
            <a:ext cx="1949450" cy="5478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17538"/>
            <a:ext cx="5699125" cy="5478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E028965-6D8E-4389-8635-CFE208F6334B}" type="slidenum">
              <a:rPr lang="en-US" altLang="zh-CN"/>
              <a:pPr/>
              <a:t>‹#›</a:t>
            </a:fld>
            <a:endParaRPr lang="en-US" altLang="zh-CN"/>
          </a:p>
        </p:txBody>
      </p:sp>
    </p:spTree>
    <p:extLst>
      <p:ext uri="{BB962C8B-B14F-4D97-AF65-F5344CB8AC3E}">
        <p14:creationId xmlns:p14="http://schemas.microsoft.com/office/powerpoint/2010/main" val="16769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C9679350-65DC-47F8-A736-D1EF5CEA1CBA}" type="slidenum">
              <a:rPr lang="en-US" altLang="zh-CN"/>
              <a:pPr/>
              <a:t>‹#›</a:t>
            </a:fld>
            <a:endParaRPr lang="en-US" altLang="zh-CN"/>
          </a:p>
        </p:txBody>
      </p:sp>
    </p:spTree>
    <p:extLst>
      <p:ext uri="{BB962C8B-B14F-4D97-AF65-F5344CB8AC3E}">
        <p14:creationId xmlns:p14="http://schemas.microsoft.com/office/powerpoint/2010/main" val="87300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1368D2DC-4770-4F8B-9300-BA4088B0D16A}" type="slidenum">
              <a:rPr lang="en-US" altLang="zh-CN"/>
              <a:pPr/>
              <a:t>‹#›</a:t>
            </a:fld>
            <a:endParaRPr lang="en-US" altLang="zh-CN"/>
          </a:p>
        </p:txBody>
      </p:sp>
    </p:spTree>
    <p:extLst>
      <p:ext uri="{BB962C8B-B14F-4D97-AF65-F5344CB8AC3E}">
        <p14:creationId xmlns:p14="http://schemas.microsoft.com/office/powerpoint/2010/main" val="310888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25F51C04-0F5C-4CBD-9114-7AF6F02F79D5}" type="slidenum">
              <a:rPr lang="en-US" altLang="zh-CN"/>
              <a:pPr/>
              <a:t>‹#›</a:t>
            </a:fld>
            <a:endParaRPr lang="en-US" altLang="zh-CN"/>
          </a:p>
        </p:txBody>
      </p:sp>
    </p:spTree>
    <p:extLst>
      <p:ext uri="{BB962C8B-B14F-4D97-AF65-F5344CB8AC3E}">
        <p14:creationId xmlns:p14="http://schemas.microsoft.com/office/powerpoint/2010/main" val="243897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7402697-3A4F-4AD0-B7C2-2967783CBF0A}" type="slidenum">
              <a:rPr lang="en-US" altLang="zh-CN"/>
              <a:pPr/>
              <a:t>‹#›</a:t>
            </a:fld>
            <a:endParaRPr lang="en-US" altLang="zh-CN"/>
          </a:p>
        </p:txBody>
      </p:sp>
    </p:spTree>
    <p:extLst>
      <p:ext uri="{BB962C8B-B14F-4D97-AF65-F5344CB8AC3E}">
        <p14:creationId xmlns:p14="http://schemas.microsoft.com/office/powerpoint/2010/main" val="216974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49B992FF-52EA-4F6C-8872-0530EE8FB39A}" type="slidenum">
              <a:rPr lang="en-US" altLang="zh-CN"/>
              <a:pPr/>
              <a:t>‹#›</a:t>
            </a:fld>
            <a:endParaRPr lang="en-US" altLang="zh-CN"/>
          </a:p>
        </p:txBody>
      </p:sp>
    </p:spTree>
    <p:extLst>
      <p:ext uri="{BB962C8B-B14F-4D97-AF65-F5344CB8AC3E}">
        <p14:creationId xmlns:p14="http://schemas.microsoft.com/office/powerpoint/2010/main" val="6033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C8BFA1EA-7142-4FC8-BF4A-AA8D0686600F}" type="slidenum">
              <a:rPr lang="en-US" altLang="zh-CN"/>
              <a:pPr/>
              <a:t>‹#›</a:t>
            </a:fld>
            <a:endParaRPr lang="en-US" altLang="zh-CN"/>
          </a:p>
        </p:txBody>
      </p:sp>
    </p:spTree>
    <p:extLst>
      <p:ext uri="{BB962C8B-B14F-4D97-AF65-F5344CB8AC3E}">
        <p14:creationId xmlns:p14="http://schemas.microsoft.com/office/powerpoint/2010/main" val="40747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B5976C5-4F38-4CFF-A169-05910A21CDBA}" type="slidenum">
              <a:rPr lang="en-US" altLang="zh-CN"/>
              <a:pPr/>
              <a:t>‹#›</a:t>
            </a:fld>
            <a:endParaRPr lang="en-US" altLang="zh-CN"/>
          </a:p>
        </p:txBody>
      </p:sp>
    </p:spTree>
    <p:extLst>
      <p:ext uri="{BB962C8B-B14F-4D97-AF65-F5344CB8AC3E}">
        <p14:creationId xmlns:p14="http://schemas.microsoft.com/office/powerpoint/2010/main" val="54007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C7B625F3-0C44-4405-BD5C-5156AC95A35B}" type="slidenum">
              <a:rPr lang="en-US" altLang="zh-CN"/>
              <a:pPr/>
              <a:t>‹#›</a:t>
            </a:fld>
            <a:endParaRPr lang="en-US" altLang="zh-CN"/>
          </a:p>
        </p:txBody>
      </p:sp>
    </p:spTree>
    <p:extLst>
      <p:ext uri="{BB962C8B-B14F-4D97-AF65-F5344CB8AC3E}">
        <p14:creationId xmlns:p14="http://schemas.microsoft.com/office/powerpoint/2010/main" val="335983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430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fld id="{E6D69174-C3B8-4EEB-8829-D4167188AB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9.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29.wmf"/></Relationships>
</file>

<file path=ppt/slides/_rels/slide8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7.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0.bin"/><Relationship Id="rId4" Type="http://schemas.openxmlformats.org/officeDocument/2006/relationships/image" Target="../media/image36.wmf"/></Relationships>
</file>

<file path=ppt/slides/_rels/slide9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23.bin"/><Relationship Id="rId4" Type="http://schemas.openxmlformats.org/officeDocument/2006/relationships/image" Target="../media/image3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26.bin"/><Relationship Id="rId4" Type="http://schemas.openxmlformats.org/officeDocument/2006/relationships/image" Target="../media/image42.wmf"/></Relationships>
</file>

<file path=ppt/slides/_rels/slide9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0.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33.bin"/><Relationship Id="rId4" Type="http://schemas.openxmlformats.org/officeDocument/2006/relationships/image" Target="../media/image44.wmf"/></Relationships>
</file>

<file path=ppt/slides/_rels/slide98.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7.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4.wmf"/><Relationship Id="rId4" Type="http://schemas.openxmlformats.org/officeDocument/2006/relationships/image" Target="../media/image46.wmf"/><Relationship Id="rId9" Type="http://schemas.openxmlformats.org/officeDocument/2006/relationships/oleObject" Target="../embeddings/oleObject37.bin"/><Relationship Id="rId14" Type="http://schemas.openxmlformats.org/officeDocument/2006/relationships/oleObject" Target="../embeddings/oleObject40.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离散事件系统建模方法</a:t>
            </a:r>
          </a:p>
        </p:txBody>
      </p:sp>
      <p:sp>
        <p:nvSpPr>
          <p:cNvPr id="3" name="内容占位符 2"/>
          <p:cNvSpPr>
            <a:spLocks noGrp="1"/>
          </p:cNvSpPr>
          <p:nvPr>
            <p:ph idx="1"/>
          </p:nvPr>
        </p:nvSpPr>
        <p:spPr/>
        <p:txBody>
          <a:bodyPr/>
          <a:lstStyle/>
          <a:p>
            <a:r>
              <a:rPr lang="en-US" altLang="zh-CN" dirty="0"/>
              <a:t>4.1 </a:t>
            </a:r>
            <a:r>
              <a:rPr lang="zh-CN" altLang="en-US" dirty="0"/>
              <a:t>离散事件系统模型</a:t>
            </a:r>
            <a:endParaRPr lang="en-US" altLang="zh-CN" dirty="0"/>
          </a:p>
          <a:p>
            <a:r>
              <a:rPr lang="en-US" altLang="zh-CN" dirty="0"/>
              <a:t>4.2 Petri</a:t>
            </a:r>
            <a:r>
              <a:rPr lang="zh-CN" altLang="en-US" dirty="0"/>
              <a:t>网建模</a:t>
            </a:r>
            <a:endParaRPr lang="en-US" altLang="zh-CN" dirty="0"/>
          </a:p>
          <a:p>
            <a:r>
              <a:rPr lang="en-US" altLang="zh-CN" dirty="0"/>
              <a:t>4.3  </a:t>
            </a:r>
            <a:r>
              <a:rPr lang="zh-CN" altLang="en-US" dirty="0"/>
              <a:t>活动循环图法和实体流图法</a:t>
            </a:r>
            <a:endParaRPr lang="en-US" altLang="zh-CN" dirty="0"/>
          </a:p>
          <a:p>
            <a:r>
              <a:rPr lang="en-US" altLang="zh-CN" dirty="0"/>
              <a:t>4.4 </a:t>
            </a:r>
            <a:r>
              <a:rPr lang="zh-CN" altLang="en-US" dirty="0"/>
              <a:t>排队系统</a:t>
            </a:r>
            <a:endParaRPr lang="en-US" altLang="zh-CN" dirty="0"/>
          </a:p>
          <a:p>
            <a:r>
              <a:rPr lang="en-US" altLang="zh-CN" dirty="0"/>
              <a:t>4.5 </a:t>
            </a:r>
            <a:r>
              <a:rPr lang="zh-CN" altLang="en-US" dirty="0"/>
              <a:t>库存系统</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a:t>
            </a:fld>
            <a:endParaRPr lang="en-US" altLang="zh-CN"/>
          </a:p>
        </p:txBody>
      </p:sp>
    </p:spTree>
    <p:extLst>
      <p:ext uri="{BB962C8B-B14F-4D97-AF65-F5344CB8AC3E}">
        <p14:creationId xmlns:p14="http://schemas.microsoft.com/office/powerpoint/2010/main" val="238985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2058144"/>
            <a:ext cx="8820472" cy="4179168"/>
          </a:xfrm>
        </p:spPr>
        <p:txBody>
          <a:bodyPr/>
          <a:lstStyle/>
          <a:p>
            <a:pPr marL="0" indent="0">
              <a:buNone/>
            </a:pPr>
            <a:r>
              <a:rPr lang="zh-CN" altLang="en-US" sz="2800" dirty="0"/>
              <a:t> </a:t>
            </a:r>
            <a:r>
              <a:rPr lang="en-US" altLang="zh-CN" sz="2600" dirty="0"/>
              <a:t>6</a:t>
            </a:r>
            <a:r>
              <a:rPr lang="zh-CN" altLang="en-US" sz="2600" dirty="0"/>
              <a:t>．初始化子程序：在仿真开始时对系统进行初始化工作。</a:t>
            </a:r>
          </a:p>
          <a:p>
            <a:pPr marL="0" indent="0">
              <a:buNone/>
            </a:pPr>
            <a:r>
              <a:rPr lang="en-US" altLang="zh-CN" sz="2600" dirty="0"/>
              <a:t> 7</a:t>
            </a:r>
            <a:r>
              <a:rPr lang="zh-CN" altLang="zh-CN" sz="2600" dirty="0"/>
              <a:t>．事件子程序：一个事件子程序对应于一种类型的事件，它在相应的事件发生时，就转入该事件的处理子程序，并更新系统状态。</a:t>
            </a:r>
            <a:endParaRPr lang="zh-CN" altLang="en-US" sz="2600" dirty="0"/>
          </a:p>
          <a:p>
            <a:pPr marL="0" indent="0">
              <a:buNone/>
            </a:pPr>
            <a:r>
              <a:rPr lang="en-US" altLang="zh-CN" sz="2600" dirty="0"/>
              <a:t>8</a:t>
            </a:r>
            <a:r>
              <a:rPr lang="zh-CN" altLang="en-US" sz="2600" dirty="0"/>
              <a:t>．仿真报告子程序：在仿真结束后，用来计算和打印仿真结果。</a:t>
            </a:r>
          </a:p>
          <a:p>
            <a:pPr marL="0" indent="0">
              <a:buNone/>
            </a:pPr>
            <a:r>
              <a:rPr lang="en-US" altLang="zh-CN" sz="2600" dirty="0"/>
              <a:t>9</a:t>
            </a:r>
            <a:r>
              <a:rPr lang="zh-CN" altLang="en-US" sz="2600" dirty="0"/>
              <a:t>．主程序：调用定时子程序，控制整个系统的仿真过程，确定下一事件，传递控制给各事件子程序以更新系统状态。</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10</a:t>
            </a:fld>
            <a:endParaRPr lang="en-US" altLang="zh-CN"/>
          </a:p>
        </p:txBody>
      </p:sp>
    </p:spTree>
    <p:extLst>
      <p:ext uri="{BB962C8B-B14F-4D97-AF65-F5344CB8AC3E}">
        <p14:creationId xmlns:p14="http://schemas.microsoft.com/office/powerpoint/2010/main" val="89474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2076450" y="78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53251" name="Object 4"/>
          <p:cNvGraphicFramePr>
            <a:graphicFrameLocks noChangeAspect="1"/>
          </p:cNvGraphicFramePr>
          <p:nvPr/>
        </p:nvGraphicFramePr>
        <p:xfrm>
          <a:off x="0" y="0"/>
          <a:ext cx="8991600" cy="6823075"/>
        </p:xfrm>
        <a:graphic>
          <a:graphicData uri="http://schemas.openxmlformats.org/presentationml/2006/ole">
            <mc:AlternateContent xmlns:mc="http://schemas.openxmlformats.org/markup-compatibility/2006">
              <mc:Choice xmlns:v="urn:schemas-microsoft-com:vml" Requires="v">
                <p:oleObj spid="_x0000_s53278" r:id="rId3" imgW="4461120" imgH="4721760" progId="Visio.Drawing.6">
                  <p:embed/>
                </p:oleObj>
              </mc:Choice>
              <mc:Fallback>
                <p:oleObj r:id="rId3" imgW="4461120" imgH="47217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991600"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141C78-F404-4CD3-B5EE-D54205B3D7EE}" type="slidenum">
              <a:rPr kumimoji="0" lang="en-US" altLang="zh-CN" sz="1400"/>
              <a:pPr>
                <a:spcBef>
                  <a:spcPct val="0"/>
                </a:spcBef>
                <a:buClrTx/>
                <a:buSzTx/>
                <a:buFontTx/>
                <a:buNone/>
              </a:pPr>
              <a:t>101</a:t>
            </a:fld>
            <a:endParaRPr kumimoji="0" lang="en-US" altLang="zh-CN" sz="1400"/>
          </a:p>
        </p:txBody>
      </p:sp>
      <p:sp>
        <p:nvSpPr>
          <p:cNvPr id="54275" name="Rectangle 2"/>
          <p:cNvSpPr>
            <a:spLocks noGrp="1" noChangeArrowheads="1"/>
          </p:cNvSpPr>
          <p:nvPr>
            <p:ph type="title"/>
          </p:nvPr>
        </p:nvSpPr>
        <p:spPr/>
        <p:txBody>
          <a:bodyPr/>
          <a:lstStyle/>
          <a:p>
            <a:pPr eaLnBrk="1" hangingPunct="1"/>
            <a:r>
              <a:rPr lang="en-US" altLang="zh-CN"/>
              <a:t>Matlab</a:t>
            </a:r>
            <a:r>
              <a:rPr lang="zh-CN" altLang="en-US"/>
              <a:t>仿真的主程序</a:t>
            </a:r>
          </a:p>
        </p:txBody>
      </p:sp>
      <p:sp>
        <p:nvSpPr>
          <p:cNvPr id="54276" name="Rectangle 3"/>
          <p:cNvSpPr>
            <a:spLocks noGrp="1" noChangeArrowheads="1"/>
          </p:cNvSpPr>
          <p:nvPr>
            <p:ph type="body" idx="1"/>
          </p:nvPr>
        </p:nvSpPr>
        <p:spPr>
          <a:xfrm>
            <a:off x="685800" y="1981200"/>
            <a:ext cx="8229600" cy="4114800"/>
          </a:xfrm>
        </p:spPr>
        <p:txBody>
          <a:bodyPr/>
          <a:lstStyle/>
          <a:p>
            <a:pPr algn="just" eaLnBrk="1" hangingPunct="1"/>
            <a:r>
              <a:rPr lang="en-US" altLang="zh-CN" sz="2400"/>
              <a:t>% </a:t>
            </a:r>
            <a:r>
              <a:rPr lang="zh-CN" altLang="en-US" sz="2400">
                <a:latin typeface="Times New Roman" panose="02020603050405020304" pitchFamily="18" charset="0"/>
              </a:rPr>
              <a:t>定义全局变量</a:t>
            </a:r>
            <a:endParaRPr lang="zh-CN" altLang="en-US" sz="2400"/>
          </a:p>
          <a:p>
            <a:pPr algn="just" eaLnBrk="1" hangingPunct="1"/>
            <a:r>
              <a:rPr lang="en-US" altLang="zh-CN" sz="2400"/>
              <a:t>global   Q_LIMIT   mean_interarrival     mean_service</a:t>
            </a:r>
          </a:p>
          <a:p>
            <a:pPr algn="just" eaLnBrk="1" hangingPunct="1">
              <a:buFont typeface="Wingdings" panose="05000000000000000000" pitchFamily="2" charset="2"/>
              <a:buNone/>
            </a:pPr>
            <a:r>
              <a:rPr lang="en-US" altLang="zh-CN" sz="2400"/>
              <a:t>             mean_delays_required</a:t>
            </a:r>
          </a:p>
          <a:p>
            <a:pPr algn="just" eaLnBrk="1" hangingPunct="1"/>
            <a:r>
              <a:rPr lang="en-US" altLang="zh-CN" sz="2400"/>
              <a:t>global next_event_type num_custs_delayed</a:t>
            </a:r>
          </a:p>
          <a:p>
            <a:pPr algn="just" eaLnBrk="1" hangingPunct="1">
              <a:buFont typeface="Wingdings" panose="05000000000000000000" pitchFamily="2" charset="2"/>
              <a:buNone/>
            </a:pPr>
            <a:r>
              <a:rPr lang="en-US" altLang="zh-CN" sz="2400"/>
              <a:t>           num_delays_required num_events num_in_q  server_status</a:t>
            </a:r>
          </a:p>
          <a:p>
            <a:pPr algn="just" eaLnBrk="1" hangingPunct="1"/>
            <a:r>
              <a:rPr lang="en-US" altLang="zh-CN" sz="2400"/>
              <a:t>global area_num_in_q area_server_status</a:t>
            </a:r>
          </a:p>
          <a:p>
            <a:pPr algn="just" eaLnBrk="1" hangingPunct="1">
              <a:buFont typeface="Wingdings" panose="05000000000000000000" pitchFamily="2" charset="2"/>
              <a:buNone/>
            </a:pPr>
            <a:r>
              <a:rPr lang="en-US" altLang="zh-CN" sz="2400"/>
              <a:t>           mean_interarrival mean_service time_arrival...</a:t>
            </a:r>
          </a:p>
          <a:p>
            <a:pPr algn="just" eaLnBrk="1" hangingPunct="1">
              <a:buFont typeface="Wingdings" panose="05000000000000000000" pitchFamily="2" charset="2"/>
              <a:buNone/>
            </a:pPr>
            <a:r>
              <a:rPr lang="en-US" altLang="zh-CN" sz="2400"/>
              <a:t>           time_last_event time_next_event total_of_delays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B17247-76FC-4F54-816C-B755C562E498}" type="slidenum">
              <a:rPr kumimoji="0" lang="en-US" altLang="zh-CN" sz="1400"/>
              <a:pPr>
                <a:spcBef>
                  <a:spcPct val="0"/>
                </a:spcBef>
                <a:buClrTx/>
                <a:buSzTx/>
                <a:buFontTx/>
                <a:buNone/>
              </a:pPr>
              <a:t>102</a:t>
            </a:fld>
            <a:endParaRPr kumimoji="0" lang="en-US" altLang="zh-CN" sz="1400"/>
          </a:p>
        </p:txBody>
      </p:sp>
      <p:sp>
        <p:nvSpPr>
          <p:cNvPr id="55299" name="Rectangle 2"/>
          <p:cNvSpPr>
            <a:spLocks noGrp="1" noChangeArrowheads="1"/>
          </p:cNvSpPr>
          <p:nvPr>
            <p:ph type="title"/>
          </p:nvPr>
        </p:nvSpPr>
        <p:spPr/>
        <p:txBody>
          <a:bodyPr/>
          <a:lstStyle/>
          <a:p>
            <a:pPr eaLnBrk="1" hangingPunct="1"/>
            <a:endParaRPr lang="zh-CN" altLang="zh-CN"/>
          </a:p>
        </p:txBody>
      </p:sp>
      <p:sp>
        <p:nvSpPr>
          <p:cNvPr id="55300"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2800"/>
              <a:t>% </a:t>
            </a:r>
            <a:r>
              <a:rPr lang="zh-CN" altLang="en-US" sz="2800">
                <a:latin typeface="Times New Roman" panose="02020603050405020304" pitchFamily="18" charset="0"/>
              </a:rPr>
              <a:t>以下为输入参数</a:t>
            </a:r>
            <a:endParaRPr lang="zh-CN" altLang="en-US" sz="2800"/>
          </a:p>
          <a:p>
            <a:pPr algn="just" eaLnBrk="1" hangingPunct="1">
              <a:buFont typeface="Wingdings" panose="05000000000000000000" pitchFamily="2" charset="2"/>
              <a:buNone/>
            </a:pPr>
            <a:r>
              <a:rPr lang="en-US" altLang="zh-CN" sz="2800"/>
              <a:t>% mean_interarrival </a:t>
            </a:r>
            <a:r>
              <a:rPr lang="zh-CN" altLang="en-US" sz="2800">
                <a:latin typeface="Times New Roman" panose="02020603050405020304" pitchFamily="18" charset="0"/>
              </a:rPr>
              <a:t>平均到达时间</a:t>
            </a:r>
            <a:endParaRPr lang="zh-CN" altLang="en-US" sz="2800"/>
          </a:p>
          <a:p>
            <a:pPr algn="just" eaLnBrk="1" hangingPunct="1">
              <a:buFont typeface="Wingdings" panose="05000000000000000000" pitchFamily="2" charset="2"/>
              <a:buNone/>
            </a:pPr>
            <a:r>
              <a:rPr lang="en-US" altLang="zh-CN" sz="2800"/>
              <a:t>% mean_service = </a:t>
            </a:r>
            <a:r>
              <a:rPr lang="zh-CN" altLang="en-US" sz="2800">
                <a:latin typeface="Times New Roman" panose="02020603050405020304" pitchFamily="18" charset="0"/>
              </a:rPr>
              <a:t>平均服务时间</a:t>
            </a:r>
            <a:endParaRPr lang="zh-CN" altLang="en-US" sz="2800"/>
          </a:p>
          <a:p>
            <a:pPr algn="just" eaLnBrk="1" hangingPunct="1">
              <a:buFont typeface="Wingdings" panose="05000000000000000000" pitchFamily="2" charset="2"/>
              <a:buNone/>
            </a:pPr>
            <a:r>
              <a:rPr lang="en-US" altLang="zh-CN" sz="2800"/>
              <a:t>% mean_delays_required = </a:t>
            </a:r>
            <a:r>
              <a:rPr lang="zh-CN" altLang="en-US" sz="2800">
                <a:latin typeface="Times New Roman" panose="02020603050405020304" pitchFamily="18" charset="0"/>
              </a:rPr>
              <a:t>等待的顾客数</a:t>
            </a:r>
            <a:endParaRPr lang="zh-CN" altLang="en-US" sz="2800"/>
          </a:p>
          <a:p>
            <a:pPr algn="just" eaLnBrk="1" hangingPunct="1">
              <a:buFont typeface="Wingdings" panose="05000000000000000000" pitchFamily="2" charset="2"/>
              <a:buNone/>
            </a:pPr>
            <a:r>
              <a:rPr lang="en-US" altLang="zh-CN" sz="2800"/>
              <a:t>% area_server_status =</a:t>
            </a:r>
            <a:r>
              <a:rPr lang="zh-CN" altLang="en-US" sz="2800">
                <a:latin typeface="Times New Roman" panose="02020603050405020304" pitchFamily="18" charset="0"/>
              </a:rPr>
              <a:t>系统状态</a:t>
            </a:r>
            <a:endParaRPr lang="zh-CN" altLang="en-US" sz="2800"/>
          </a:p>
          <a:p>
            <a:pPr algn="just" eaLnBrk="1" hangingPunct="1">
              <a:buFont typeface="Wingdings" panose="05000000000000000000" pitchFamily="2" charset="2"/>
              <a:buNone/>
            </a:pPr>
            <a:r>
              <a:rPr lang="en-US" altLang="zh-CN" sz="2800"/>
              <a:t>% num_events = </a:t>
            </a:r>
            <a:r>
              <a:rPr lang="zh-CN" altLang="en-US" sz="2800">
                <a:latin typeface="Times New Roman" panose="02020603050405020304" pitchFamily="18" charset="0"/>
              </a:rPr>
              <a:t>事件类型</a:t>
            </a:r>
            <a:endParaRPr lang="zh-CN" altLang="en-US" sz="2800"/>
          </a:p>
          <a:p>
            <a:pPr algn="just" eaLnBrk="1" hangingPunct="1">
              <a:buFont typeface="Wingdings" panose="05000000000000000000" pitchFamily="2" charset="2"/>
              <a:buNone/>
            </a:pPr>
            <a:r>
              <a:rPr lang="en-US" altLang="zh-CN" sz="2800"/>
              <a:t>% Q_LIMIT = </a:t>
            </a:r>
            <a:r>
              <a:rPr lang="zh-CN" altLang="en-US" sz="2800">
                <a:latin typeface="Times New Roman" panose="02020603050405020304" pitchFamily="18" charset="0"/>
              </a:rPr>
              <a:t>仿真队列的限制</a:t>
            </a:r>
            <a:endParaRPr lang="zh-CN" altLang="en-US" sz="2800"/>
          </a:p>
          <a:p>
            <a:pPr algn="just" eaLnBrk="1" hangingPunct="1">
              <a:buFont typeface="Wingdings" panose="05000000000000000000" pitchFamily="2" charset="2"/>
              <a:buNone/>
            </a:pPr>
            <a:r>
              <a:rPr lang="en-US" altLang="zh-CN" sz="2800"/>
              <a:t>% num_custs_delayed =</a:t>
            </a:r>
            <a:r>
              <a:rPr lang="zh-CN" altLang="en-US" sz="2800">
                <a:latin typeface="Times New Roman" panose="02020603050405020304" pitchFamily="18" charset="0"/>
              </a:rPr>
              <a:t>服务的顾客数</a:t>
            </a:r>
            <a:endParaRPr lang="zh-CN" altLang="en-US" sz="2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9BF0AC-1573-4E75-8BD2-A7AAD2192900}" type="slidenum">
              <a:rPr kumimoji="0" lang="en-US" altLang="zh-CN" sz="1400"/>
              <a:pPr>
                <a:spcBef>
                  <a:spcPct val="0"/>
                </a:spcBef>
                <a:buClrTx/>
                <a:buSzTx/>
                <a:buFontTx/>
                <a:buNone/>
              </a:pPr>
              <a:t>103</a:t>
            </a:fld>
            <a:endParaRPr kumimoji="0" lang="en-US" altLang="zh-CN" sz="1400"/>
          </a:p>
        </p:txBody>
      </p:sp>
      <p:sp>
        <p:nvSpPr>
          <p:cNvPr id="56323" name="Rectangle 2"/>
          <p:cNvSpPr>
            <a:spLocks noGrp="1" noChangeArrowheads="1"/>
          </p:cNvSpPr>
          <p:nvPr>
            <p:ph type="title"/>
          </p:nvPr>
        </p:nvSpPr>
        <p:spPr/>
        <p:txBody>
          <a:bodyPr/>
          <a:lstStyle/>
          <a:p>
            <a:pPr eaLnBrk="1" hangingPunct="1"/>
            <a:r>
              <a:rPr lang="en-US" altLang="zh-CN"/>
              <a:t> </a:t>
            </a:r>
          </a:p>
        </p:txBody>
      </p:sp>
      <p:sp>
        <p:nvSpPr>
          <p:cNvPr id="56324"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a:t>Q_LIMIT=200;  </a:t>
            </a:r>
          </a:p>
          <a:p>
            <a:pPr algn="just" eaLnBrk="1" hangingPunct="1">
              <a:buFont typeface="Wingdings" panose="05000000000000000000" pitchFamily="2" charset="2"/>
              <a:buNone/>
            </a:pPr>
            <a:r>
              <a:rPr lang="en-US" altLang="zh-CN"/>
              <a:t>mean_interarrival=1.0; </a:t>
            </a:r>
          </a:p>
          <a:p>
            <a:pPr algn="just" eaLnBrk="1" hangingPunct="1">
              <a:buFont typeface="Wingdings" panose="05000000000000000000" pitchFamily="2" charset="2"/>
              <a:buNone/>
            </a:pPr>
            <a:r>
              <a:rPr lang="en-US" altLang="zh-CN"/>
              <a:t>mean_service=0.5;     </a:t>
            </a:r>
          </a:p>
          <a:p>
            <a:pPr algn="just" eaLnBrk="1" hangingPunct="1">
              <a:buFont typeface="Wingdings" panose="05000000000000000000" pitchFamily="2" charset="2"/>
              <a:buNone/>
            </a:pPr>
            <a:r>
              <a:rPr lang="en-US" altLang="zh-CN"/>
              <a:t>mean_delays_required=100;  </a:t>
            </a:r>
          </a:p>
          <a:p>
            <a:pPr algn="just" eaLnBrk="1" hangingPunct="1">
              <a:buFont typeface="Wingdings" panose="05000000000000000000" pitchFamily="2" charset="2"/>
              <a:buNone/>
            </a:pPr>
            <a:r>
              <a:rPr lang="en-US" altLang="zh-CN"/>
              <a:t>area_server_status=0;  </a:t>
            </a:r>
          </a:p>
          <a:p>
            <a:pPr eaLnBrk="1" hangingPunct="1">
              <a:buFont typeface="Wingdings" panose="05000000000000000000" pitchFamily="2" charset="2"/>
              <a:buNone/>
            </a:pPr>
            <a:r>
              <a:rPr lang="en-US" altLang="zh-CN"/>
              <a:t>  num_events=2 </a:t>
            </a:r>
          </a:p>
          <a:p>
            <a:pPr eaLnBrk="1" hangingPunct="1"/>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588C74-CB3C-4236-8940-3F10A5EF9E09}" type="slidenum">
              <a:rPr kumimoji="0" lang="en-US" altLang="zh-CN" sz="1400"/>
              <a:pPr>
                <a:spcBef>
                  <a:spcPct val="0"/>
                </a:spcBef>
                <a:buClrTx/>
                <a:buSzTx/>
                <a:buFontTx/>
                <a:buNone/>
              </a:pPr>
              <a:t>104</a:t>
            </a:fld>
            <a:endParaRPr kumimoji="0" lang="en-US" altLang="zh-CN" sz="1400"/>
          </a:p>
        </p:txBody>
      </p:sp>
      <p:sp>
        <p:nvSpPr>
          <p:cNvPr id="57347" name="Rectangle 2"/>
          <p:cNvSpPr>
            <a:spLocks noGrp="1" noChangeArrowheads="1"/>
          </p:cNvSpPr>
          <p:nvPr>
            <p:ph type="title"/>
          </p:nvPr>
        </p:nvSpPr>
        <p:spPr/>
        <p:txBody>
          <a:bodyPr/>
          <a:lstStyle/>
          <a:p>
            <a:pPr eaLnBrk="1" hangingPunct="1"/>
            <a:r>
              <a:rPr lang="zh-CN" altLang="en-US"/>
              <a:t>主程序</a:t>
            </a:r>
          </a:p>
        </p:txBody>
      </p:sp>
      <p:sp>
        <p:nvSpPr>
          <p:cNvPr id="57348" name="Rectangle 3"/>
          <p:cNvSpPr>
            <a:spLocks noGrp="1" noChangeArrowheads="1"/>
          </p:cNvSpPr>
          <p:nvPr>
            <p:ph type="body" idx="1"/>
          </p:nvPr>
        </p:nvSpPr>
        <p:spPr>
          <a:xfrm>
            <a:off x="1143000" y="1981200"/>
            <a:ext cx="7696200" cy="4419600"/>
          </a:xfrm>
        </p:spPr>
        <p:txBody>
          <a:bodyPr/>
          <a:lstStyle/>
          <a:p>
            <a:pPr algn="just" eaLnBrk="1" hangingPunct="1">
              <a:lnSpc>
                <a:spcPct val="90000"/>
              </a:lnSpc>
              <a:buFont typeface="Wingdings" panose="05000000000000000000" pitchFamily="2" charset="2"/>
              <a:buNone/>
            </a:pPr>
            <a:r>
              <a:rPr lang="en-US" altLang="zh-CN" sz="2400"/>
              <a:t>INIT; % </a:t>
            </a:r>
            <a:r>
              <a:rPr lang="zh-CN" altLang="en-US" sz="2400">
                <a:latin typeface="Times New Roman" panose="02020603050405020304" pitchFamily="18" charset="0"/>
              </a:rPr>
              <a:t>执行初始化过程</a:t>
            </a:r>
            <a:endParaRPr lang="zh-CN" altLang="en-US" sz="2400"/>
          </a:p>
          <a:p>
            <a:pPr algn="just" eaLnBrk="1" hangingPunct="1">
              <a:lnSpc>
                <a:spcPct val="90000"/>
              </a:lnSpc>
              <a:buFont typeface="Wingdings" panose="05000000000000000000" pitchFamily="2" charset="2"/>
              <a:buNone/>
            </a:pPr>
            <a:r>
              <a:rPr lang="en-US" altLang="zh-CN" sz="2400"/>
              <a:t>while(num_custs_delayed&lt;mean_delays_required)</a:t>
            </a:r>
          </a:p>
          <a:p>
            <a:pPr algn="just" eaLnBrk="1" hangingPunct="1">
              <a:lnSpc>
                <a:spcPct val="90000"/>
              </a:lnSpc>
              <a:buFont typeface="Wingdings" panose="05000000000000000000" pitchFamily="2" charset="2"/>
              <a:buNone/>
            </a:pPr>
            <a:r>
              <a:rPr lang="en-US" altLang="zh-CN" sz="2400"/>
              <a:t>       TIMING; % </a:t>
            </a:r>
            <a:r>
              <a:rPr lang="zh-CN" altLang="en-US" sz="2400">
                <a:latin typeface="Times New Roman" panose="02020603050405020304" pitchFamily="18" charset="0"/>
              </a:rPr>
              <a:t>安排下一事件</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UPDATE; % </a:t>
            </a:r>
            <a:r>
              <a:rPr lang="zh-CN" altLang="en-US" sz="2400">
                <a:latin typeface="Times New Roman" panose="02020603050405020304" pitchFamily="18" charset="0"/>
              </a:rPr>
              <a:t>更新排队系统</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if (next_event_type==1)</a:t>
            </a:r>
          </a:p>
          <a:p>
            <a:pPr algn="just" eaLnBrk="1" hangingPunct="1">
              <a:lnSpc>
                <a:spcPct val="90000"/>
              </a:lnSpc>
              <a:buFont typeface="Wingdings" panose="05000000000000000000" pitchFamily="2" charset="2"/>
              <a:buNone/>
            </a:pPr>
            <a:r>
              <a:rPr lang="en-US" altLang="zh-CN" sz="2400"/>
              <a:t>               ARRIVE;% </a:t>
            </a:r>
            <a:r>
              <a:rPr lang="zh-CN" altLang="en-US" sz="2400">
                <a:latin typeface="Times New Roman" panose="02020603050405020304" pitchFamily="18" charset="0"/>
              </a:rPr>
              <a:t>处理顾客到达程序</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elseif (next_event_type==2)</a:t>
            </a:r>
          </a:p>
          <a:p>
            <a:pPr algn="just" eaLnBrk="1" hangingPunct="1">
              <a:lnSpc>
                <a:spcPct val="90000"/>
              </a:lnSpc>
              <a:buFont typeface="Wingdings" panose="05000000000000000000" pitchFamily="2" charset="2"/>
              <a:buNone/>
            </a:pPr>
            <a:r>
              <a:rPr lang="en-US" altLang="zh-CN" sz="2400"/>
              <a:t>               DEPART;% </a:t>
            </a:r>
            <a:r>
              <a:rPr lang="zh-CN" altLang="en-US" sz="2400">
                <a:latin typeface="Times New Roman" panose="02020603050405020304" pitchFamily="18" charset="0"/>
              </a:rPr>
              <a:t>处理顾客离去程序</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end</a:t>
            </a:r>
          </a:p>
          <a:p>
            <a:pPr algn="just" eaLnBrk="1" hangingPunct="1">
              <a:lnSpc>
                <a:spcPct val="90000"/>
              </a:lnSpc>
              <a:buFont typeface="Wingdings" panose="05000000000000000000" pitchFamily="2" charset="2"/>
              <a:buNone/>
            </a:pPr>
            <a:r>
              <a:rPr lang="en-US" altLang="zh-CN" sz="2400"/>
              <a:t>end</a:t>
            </a:r>
          </a:p>
          <a:p>
            <a:pPr algn="just" eaLnBrk="1" hangingPunct="1">
              <a:lnSpc>
                <a:spcPct val="90000"/>
              </a:lnSpc>
              <a:buFont typeface="Wingdings" panose="05000000000000000000" pitchFamily="2" charset="2"/>
              <a:buNone/>
            </a:pPr>
            <a:r>
              <a:rPr lang="en-US" altLang="zh-CN" sz="2400"/>
              <a:t>REPORT;% </a:t>
            </a:r>
            <a:r>
              <a:rPr lang="zh-CN" altLang="en-US" sz="2400">
                <a:latin typeface="Times New Roman" panose="02020603050405020304" pitchFamily="18" charset="0"/>
              </a:rPr>
              <a:t>生成报告</a:t>
            </a:r>
            <a:endParaRPr lang="zh-CN" altLang="en-US" sz="2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287AC9-9959-4A42-A05F-EBB94B1A3848}" type="slidenum">
              <a:rPr kumimoji="0" lang="en-US" altLang="zh-CN" sz="1400"/>
              <a:pPr>
                <a:spcBef>
                  <a:spcPct val="0"/>
                </a:spcBef>
                <a:buClrTx/>
                <a:buSzTx/>
                <a:buFontTx/>
                <a:buNone/>
              </a:pPr>
              <a:t>105</a:t>
            </a:fld>
            <a:endParaRPr kumimoji="0" lang="en-US" altLang="zh-CN" sz="1400"/>
          </a:p>
        </p:txBody>
      </p:sp>
      <p:sp>
        <p:nvSpPr>
          <p:cNvPr id="58371" name="Rectangle 2"/>
          <p:cNvSpPr>
            <a:spLocks noGrp="1" noChangeArrowheads="1"/>
          </p:cNvSpPr>
          <p:nvPr>
            <p:ph type="title"/>
          </p:nvPr>
        </p:nvSpPr>
        <p:spPr/>
        <p:txBody>
          <a:bodyPr/>
          <a:lstStyle/>
          <a:p>
            <a:pPr eaLnBrk="1" hangingPunct="1"/>
            <a:endParaRPr lang="zh-CN" altLang="zh-CN"/>
          </a:p>
        </p:txBody>
      </p:sp>
      <p:sp>
        <p:nvSpPr>
          <p:cNvPr id="58372" name="Rectangle 3"/>
          <p:cNvSpPr>
            <a:spLocks noGrp="1" noChangeArrowheads="1"/>
          </p:cNvSpPr>
          <p:nvPr>
            <p:ph type="body" idx="1"/>
          </p:nvPr>
        </p:nvSpPr>
        <p:spPr/>
        <p:txBody>
          <a:bodyPr/>
          <a:lstStyle/>
          <a:p>
            <a:pPr eaLnBrk="1" hangingPunct="1"/>
            <a:r>
              <a:rPr lang="en-US" altLang="zh-CN"/>
              <a:t>INIT</a:t>
            </a:r>
            <a:r>
              <a:rPr lang="zh-CN" altLang="en-US">
                <a:latin typeface="宋体" panose="02010600030101010101" pitchFamily="2" charset="-122"/>
              </a:rPr>
              <a:t>，</a:t>
            </a:r>
            <a:r>
              <a:rPr lang="en-US" altLang="zh-CN"/>
              <a:t>TIMING</a:t>
            </a:r>
            <a:r>
              <a:rPr lang="zh-CN" altLang="en-US">
                <a:latin typeface="宋体" panose="02010600030101010101" pitchFamily="2" charset="-122"/>
              </a:rPr>
              <a:t>，</a:t>
            </a:r>
            <a:r>
              <a:rPr lang="en-US" altLang="zh-CN"/>
              <a:t>UPDATE</a:t>
            </a:r>
            <a:r>
              <a:rPr lang="zh-CN" altLang="en-US">
                <a:latin typeface="宋体" panose="02010600030101010101" pitchFamily="2" charset="-122"/>
              </a:rPr>
              <a:t>，</a:t>
            </a:r>
            <a:r>
              <a:rPr lang="en-US" altLang="zh-CN"/>
              <a:t>ARRIVE</a:t>
            </a:r>
            <a:r>
              <a:rPr lang="zh-CN" altLang="en-US">
                <a:latin typeface="宋体" panose="02010600030101010101" pitchFamily="2" charset="-122"/>
              </a:rPr>
              <a:t>，</a:t>
            </a:r>
            <a:r>
              <a:rPr lang="en-US" altLang="zh-CN"/>
              <a:t>DEPART</a:t>
            </a:r>
            <a:r>
              <a:rPr lang="zh-CN" altLang="en-US">
                <a:latin typeface="宋体" panose="02010600030101010101" pitchFamily="2" charset="-122"/>
              </a:rPr>
              <a:t>，</a:t>
            </a:r>
            <a:r>
              <a:rPr lang="en-US" altLang="zh-CN"/>
              <a:t>REPORT</a:t>
            </a:r>
            <a:r>
              <a:rPr lang="zh-CN" altLang="en-US">
                <a:latin typeface="宋体" panose="02010600030101010101" pitchFamily="2" charset="-122"/>
              </a:rPr>
              <a:t>是仿真的主程序中调用的子程序</a:t>
            </a:r>
            <a:r>
              <a:rPr lang="en-US" altLang="zh-CN"/>
              <a:t>(</a:t>
            </a:r>
            <a:r>
              <a:rPr lang="zh-CN" altLang="en-US">
                <a:latin typeface="宋体" panose="02010600030101010101" pitchFamily="2" charset="-122"/>
              </a:rPr>
              <a:t>它们对应功能在主程序中已经作了解释</a:t>
            </a:r>
            <a:r>
              <a:rPr lang="en-US" altLang="zh-CN"/>
              <a:t>)</a:t>
            </a:r>
            <a:r>
              <a:rPr lang="zh-CN" altLang="en-US">
                <a:latin typeface="宋体" panose="02010600030101010101" pitchFamily="2" charset="-122"/>
              </a:rPr>
              <a:t>，以上是整个仿真程序的框架。</a:t>
            </a:r>
            <a:r>
              <a:rPr lang="zh-CN" alt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9679350-65DC-47F8-A736-D1EF5CEA1CBA}" type="slidenum">
              <a:rPr lang="en-US" altLang="zh-CN" smtClean="0"/>
              <a:pPr/>
              <a:t>11</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60648"/>
            <a:ext cx="3744416" cy="57888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80755"/>
            <a:ext cx="3528392" cy="5668738"/>
          </a:xfrm>
          <a:prstGeom prst="rect">
            <a:avLst/>
          </a:prstGeom>
        </p:spPr>
      </p:pic>
    </p:spTree>
    <p:extLst>
      <p:ext uri="{BB962C8B-B14F-4D97-AF65-F5344CB8AC3E}">
        <p14:creationId xmlns:p14="http://schemas.microsoft.com/office/powerpoint/2010/main" val="25974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Petri</a:t>
            </a:r>
            <a:r>
              <a:rPr lang="zh-CN" altLang="en-US" dirty="0"/>
              <a:t>网建模</a:t>
            </a:r>
          </a:p>
        </p:txBody>
      </p:sp>
      <p:sp>
        <p:nvSpPr>
          <p:cNvPr id="3" name="内容占位符 2"/>
          <p:cNvSpPr>
            <a:spLocks noGrp="1"/>
          </p:cNvSpPr>
          <p:nvPr>
            <p:ph idx="1"/>
          </p:nvPr>
        </p:nvSpPr>
        <p:spPr>
          <a:xfrm>
            <a:off x="971600" y="1981200"/>
            <a:ext cx="7943800" cy="4114800"/>
          </a:xfrm>
        </p:spPr>
        <p:txBody>
          <a:bodyPr/>
          <a:lstStyle/>
          <a:p>
            <a:r>
              <a:rPr lang="zh-CN" altLang="en-US" sz="2800" dirty="0"/>
              <a:t>德国学者</a:t>
            </a:r>
            <a:r>
              <a:rPr lang="en-US" altLang="zh-CN" sz="2800" dirty="0"/>
              <a:t>Carl A. Petri 1962</a:t>
            </a:r>
            <a:r>
              <a:rPr lang="zh-CN" altLang="en-US" sz="2800" dirty="0"/>
              <a:t>年提出</a:t>
            </a:r>
            <a:endParaRPr lang="en-US" altLang="zh-CN" sz="2800" dirty="0"/>
          </a:p>
          <a:p>
            <a:r>
              <a:rPr lang="zh-CN" altLang="en-US" sz="2800" dirty="0"/>
              <a:t>描述事件和条件关系的网络。</a:t>
            </a:r>
            <a:endParaRPr lang="en-US" altLang="zh-CN" sz="2800" dirty="0"/>
          </a:p>
          <a:p>
            <a:r>
              <a:rPr lang="zh-CN" altLang="en-US" sz="2800" dirty="0"/>
              <a:t>较好地描述系统的结构，表示系统中的并行、同步、冲突和因果依赖等关系。</a:t>
            </a:r>
            <a:endParaRPr lang="en-US" altLang="zh-CN" sz="2800" dirty="0"/>
          </a:p>
          <a:p>
            <a:r>
              <a:rPr lang="zh-CN" altLang="en-US" sz="2800" dirty="0"/>
              <a:t>已成功地应用于有限状态机、数据流计算、通信协议、同步控制、生产系统、形式语言和多处理器系统的建模中，成为离散事件系统的主要建模工具</a:t>
            </a:r>
            <a:r>
              <a:rPr lang="zh-CN" altLang="en-US" dirty="0"/>
              <a:t>。</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12</a:t>
            </a:fld>
            <a:endParaRPr lang="en-US" altLang="zh-CN" dirty="0"/>
          </a:p>
        </p:txBody>
      </p:sp>
    </p:spTree>
    <p:extLst>
      <p:ext uri="{BB962C8B-B14F-4D97-AF65-F5344CB8AC3E}">
        <p14:creationId xmlns:p14="http://schemas.microsoft.com/office/powerpoint/2010/main" val="13204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Petri</a:t>
            </a:r>
            <a:r>
              <a:rPr lang="zh-CN" altLang="zh-CN" dirty="0"/>
              <a:t>网的基本概念</a:t>
            </a:r>
            <a:endParaRPr lang="zh-CN" altLang="en-US" dirty="0"/>
          </a:p>
        </p:txBody>
      </p:sp>
      <p:sp>
        <p:nvSpPr>
          <p:cNvPr id="3" name="内容占位符 2"/>
          <p:cNvSpPr>
            <a:spLocks noGrp="1"/>
          </p:cNvSpPr>
          <p:nvPr>
            <p:ph idx="1"/>
          </p:nvPr>
        </p:nvSpPr>
        <p:spPr>
          <a:xfrm>
            <a:off x="827584" y="1760538"/>
            <a:ext cx="8087816" cy="4335462"/>
          </a:xfrm>
        </p:spPr>
        <p:txBody>
          <a:bodyPr/>
          <a:lstStyle/>
          <a:p>
            <a:pPr marL="0" indent="0">
              <a:lnSpc>
                <a:spcPct val="150000"/>
              </a:lnSpc>
              <a:buNone/>
            </a:pPr>
            <a:r>
              <a:rPr lang="zh-CN" altLang="en-US" sz="2400" dirty="0"/>
              <a:t>基本术语</a:t>
            </a:r>
          </a:p>
          <a:p>
            <a:pPr marL="0" indent="0">
              <a:lnSpc>
                <a:spcPct val="150000"/>
              </a:lnSpc>
              <a:buNone/>
            </a:pPr>
            <a:r>
              <a:rPr lang="zh-CN" altLang="en-US" sz="2400" dirty="0"/>
              <a:t>（</a:t>
            </a:r>
            <a:r>
              <a:rPr lang="en-US" altLang="zh-CN" sz="2400" dirty="0"/>
              <a:t>1</a:t>
            </a:r>
            <a:r>
              <a:rPr lang="zh-CN" altLang="en-US" sz="2400" dirty="0"/>
              <a:t>）资源</a:t>
            </a:r>
          </a:p>
          <a:p>
            <a:pPr marL="0" indent="0">
              <a:lnSpc>
                <a:spcPct val="150000"/>
              </a:lnSpc>
              <a:buNone/>
            </a:pPr>
            <a:r>
              <a:rPr lang="zh-CN" altLang="en-US" sz="2400" dirty="0"/>
              <a:t>    资源指的是与系统状态发生变化有关的因素。例如原料、零部件、产品、工具、设备、数据以及信息等。</a:t>
            </a:r>
          </a:p>
          <a:p>
            <a:pPr marL="0" indent="0">
              <a:lnSpc>
                <a:spcPct val="150000"/>
              </a:lnSpc>
              <a:buNone/>
            </a:pPr>
            <a:r>
              <a:rPr lang="zh-CN" altLang="en-US" sz="2400" dirty="0"/>
              <a:t>（</a:t>
            </a:r>
            <a:r>
              <a:rPr lang="en-US" altLang="zh-CN" sz="2400" dirty="0"/>
              <a:t>2</a:t>
            </a:r>
            <a:r>
              <a:rPr lang="zh-CN" altLang="en-US" sz="2400" dirty="0"/>
              <a:t>）状态元素</a:t>
            </a:r>
          </a:p>
          <a:p>
            <a:pPr marL="0" indent="0">
              <a:lnSpc>
                <a:spcPct val="150000"/>
              </a:lnSpc>
              <a:buNone/>
            </a:pPr>
            <a:r>
              <a:rPr lang="zh-CN" altLang="en-US" sz="2400" dirty="0"/>
              <a:t>    资源按照在系统中的作用分类，每一类放在一起，则这一类抽象为一个相应的状态元素。</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13</a:t>
            </a:fld>
            <a:endParaRPr lang="en-US" altLang="zh-CN"/>
          </a:p>
        </p:txBody>
      </p:sp>
    </p:spTree>
    <p:extLst>
      <p:ext uri="{BB962C8B-B14F-4D97-AF65-F5344CB8AC3E}">
        <p14:creationId xmlns:p14="http://schemas.microsoft.com/office/powerpoint/2010/main" val="23583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a:t>
            </a:r>
            <a:r>
              <a:rPr lang="en-US" altLang="zh-CN" dirty="0"/>
              <a:t>3</a:t>
            </a:r>
            <a:r>
              <a:rPr lang="zh-CN" altLang="en-US" dirty="0"/>
              <a:t>）库所</a:t>
            </a:r>
          </a:p>
          <a:p>
            <a:pPr marL="0" indent="0">
              <a:buNone/>
            </a:pPr>
            <a:r>
              <a:rPr lang="zh-CN" altLang="en-US" dirty="0"/>
              <a:t>    状态元素就称为库所。它表示一个场所，而且在该场所存放了一定的资源。</a:t>
            </a:r>
          </a:p>
          <a:p>
            <a:pPr marL="0" indent="0">
              <a:buNone/>
            </a:pPr>
            <a:r>
              <a:rPr lang="zh-CN" altLang="en-US" dirty="0"/>
              <a:t>（</a:t>
            </a:r>
            <a:r>
              <a:rPr lang="en-US" altLang="zh-CN" dirty="0"/>
              <a:t>4</a:t>
            </a:r>
            <a:r>
              <a:rPr lang="zh-CN" altLang="en-US" dirty="0"/>
              <a:t>）变迁</a:t>
            </a:r>
          </a:p>
          <a:p>
            <a:pPr marL="0" indent="0">
              <a:buNone/>
            </a:pPr>
            <a:r>
              <a:rPr lang="zh-CN" altLang="en-US" dirty="0"/>
              <a:t>    变迁指的是资源的消耗、使用以及对应状态元素的变化</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14</a:t>
            </a:fld>
            <a:endParaRPr lang="en-US" altLang="zh-CN"/>
          </a:p>
        </p:txBody>
      </p:sp>
    </p:spTree>
    <p:extLst>
      <p:ext uri="{BB962C8B-B14F-4D97-AF65-F5344CB8AC3E}">
        <p14:creationId xmlns:p14="http://schemas.microsoft.com/office/powerpoint/2010/main" val="361773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916832"/>
            <a:ext cx="7943800" cy="4179168"/>
          </a:xfrm>
        </p:spPr>
        <p:txBody>
          <a:bodyPr/>
          <a:lstStyle/>
          <a:p>
            <a:pPr marL="0" indent="0">
              <a:buNone/>
            </a:pPr>
            <a:r>
              <a:rPr lang="zh-CN" altLang="en-US" sz="3000" dirty="0"/>
              <a:t>（</a:t>
            </a:r>
            <a:r>
              <a:rPr lang="en-US" altLang="zh-CN" sz="3000" dirty="0"/>
              <a:t>5</a:t>
            </a:r>
            <a:r>
              <a:rPr lang="zh-CN" altLang="en-US" sz="3000" dirty="0"/>
              <a:t>）条件</a:t>
            </a:r>
          </a:p>
          <a:p>
            <a:pPr marL="0" indent="0">
              <a:buNone/>
            </a:pPr>
            <a:r>
              <a:rPr lang="zh-CN" altLang="en-US" sz="3000" dirty="0"/>
              <a:t>    如果一个库所只有两种状态：有标记和无标记，则该库所称为条件。</a:t>
            </a:r>
          </a:p>
          <a:p>
            <a:pPr marL="0" indent="0">
              <a:buNone/>
            </a:pPr>
            <a:r>
              <a:rPr lang="zh-CN" altLang="en-US" sz="3000" dirty="0"/>
              <a:t>（</a:t>
            </a:r>
            <a:r>
              <a:rPr lang="en-US" altLang="zh-CN" sz="3000" dirty="0"/>
              <a:t>6</a:t>
            </a:r>
            <a:r>
              <a:rPr lang="zh-CN" altLang="en-US" sz="3000" dirty="0"/>
              <a:t>）事件</a:t>
            </a:r>
          </a:p>
          <a:p>
            <a:pPr marL="0" indent="0">
              <a:buNone/>
            </a:pPr>
            <a:r>
              <a:rPr lang="zh-CN" altLang="en-US" sz="3000" dirty="0"/>
              <a:t>    涉及条件的变迁称为事件。</a:t>
            </a:r>
          </a:p>
          <a:p>
            <a:pPr marL="0" indent="0">
              <a:buNone/>
            </a:pPr>
            <a:r>
              <a:rPr lang="zh-CN" altLang="en-US" sz="3000" dirty="0"/>
              <a:t>（</a:t>
            </a:r>
            <a:r>
              <a:rPr lang="en-US" altLang="zh-CN" sz="3000" dirty="0"/>
              <a:t>7</a:t>
            </a:r>
            <a:r>
              <a:rPr lang="zh-CN" altLang="en-US" sz="3000" dirty="0"/>
              <a:t>）容量</a:t>
            </a:r>
          </a:p>
          <a:p>
            <a:pPr marL="0" indent="0">
              <a:buNone/>
            </a:pPr>
            <a:r>
              <a:rPr lang="zh-CN" altLang="en-US" sz="3000" dirty="0"/>
              <a:t>    库所能够存储资源的最大数量称为库所的容量。 </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15</a:t>
            </a:fld>
            <a:endParaRPr lang="en-US" altLang="zh-CN"/>
          </a:p>
        </p:txBody>
      </p:sp>
    </p:spTree>
    <p:extLst>
      <p:ext uri="{BB962C8B-B14F-4D97-AF65-F5344CB8AC3E}">
        <p14:creationId xmlns:p14="http://schemas.microsoft.com/office/powerpoint/2010/main" val="226679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9592" y="1760538"/>
                <a:ext cx="7772400" cy="4335462"/>
              </a:xfrm>
            </p:spPr>
            <p:txBody>
              <a:bodyPr/>
              <a:lstStyle/>
              <a:p>
                <a:r>
                  <a:rPr lang="en-US" altLang="zh-CN" sz="2400" dirty="0"/>
                  <a:t>Petri</a:t>
                </a:r>
                <a:r>
                  <a:rPr lang="zh-CN" altLang="en-US" sz="2400" dirty="0"/>
                  <a:t>网是由节点和有向弧组成的一种有向图。用圆圈“○”表示库所，用短竖线“</a:t>
                </a:r>
                <a:r>
                  <a:rPr lang="en-US" altLang="zh-CN" sz="2400" dirty="0"/>
                  <a:t>|”</a:t>
                </a:r>
                <a:r>
                  <a:rPr lang="zh-CN" altLang="en-US" sz="2400" dirty="0"/>
                  <a:t>或矩形框“</a:t>
                </a:r>
                <a14:m>
                  <m:oMath xmlns:m="http://schemas.openxmlformats.org/officeDocument/2006/math">
                    <m:r>
                      <a:rPr lang="zh-CN" altLang="en-US" sz="2400" i="1" dirty="0" smtClean="0">
                        <a:latin typeface="Cambria Math" panose="02040503050406030204" pitchFamily="18" charset="0"/>
                      </a:rPr>
                      <m:t>    </m:t>
                    </m:r>
                  </m:oMath>
                </a14:m>
                <a:r>
                  <a:rPr lang="zh-CN" altLang="en-US" sz="2400" dirty="0"/>
                  <a:t>”表示变迁，用有向弧表示从库所到变迁的序偶（</a:t>
                </a:r>
                <a:r>
                  <a:rPr lang="en-US" altLang="zh-CN" sz="2400" dirty="0"/>
                  <a:t>p</a:t>
                </a:r>
                <a:r>
                  <a:rPr lang="zh-CN" altLang="en-US" sz="2400" dirty="0"/>
                  <a:t>，</a:t>
                </a:r>
                <a:r>
                  <a:rPr lang="en-US" altLang="zh-CN" sz="2400" dirty="0"/>
                  <a:t>t</a:t>
                </a:r>
                <a:r>
                  <a:rPr lang="zh-CN" altLang="en-US" sz="2400" dirty="0"/>
                  <a:t>），或从变迁到库所的序偶（</a:t>
                </a:r>
                <a:r>
                  <a:rPr lang="en-US" altLang="zh-CN" sz="2400" dirty="0"/>
                  <a:t>t</a:t>
                </a:r>
                <a:r>
                  <a:rPr lang="zh-CN" altLang="en-US" sz="2400" dirty="0"/>
                  <a:t>，</a:t>
                </a:r>
                <a:r>
                  <a:rPr lang="en-US" altLang="zh-CN" sz="2400" dirty="0"/>
                  <a:t>p</a:t>
                </a:r>
                <a:r>
                  <a:rPr lang="zh-CN" altLang="en-US" sz="2400" dirty="0"/>
                  <a:t>）。</a:t>
                </a:r>
              </a:p>
              <a:p>
                <a:r>
                  <a:rPr lang="zh-CN" altLang="en-US" sz="2400" dirty="0"/>
                  <a:t>定义</a:t>
                </a:r>
                <a:r>
                  <a:rPr lang="en-US" altLang="zh-CN" sz="2400" dirty="0"/>
                  <a:t>1</a:t>
                </a:r>
                <a:r>
                  <a:rPr lang="zh-CN" altLang="en-US" sz="2400" dirty="0"/>
                  <a:t>：一个</a:t>
                </a:r>
                <a:r>
                  <a:rPr lang="en-US" altLang="zh-CN" sz="2400" dirty="0"/>
                  <a:t>Petri</a:t>
                </a:r>
                <a:r>
                  <a:rPr lang="zh-CN" altLang="en-US" sz="2400" dirty="0"/>
                  <a:t>网（</a:t>
                </a:r>
                <a:r>
                  <a:rPr lang="en-US" altLang="zh-CN" sz="2400" dirty="0"/>
                  <a:t>PN</a:t>
                </a:r>
                <a:r>
                  <a:rPr lang="zh-CN" altLang="en-US" sz="2400" dirty="0"/>
                  <a:t>）是一个三元组</a:t>
                </a:r>
                <a:r>
                  <a:rPr lang="en-US" altLang="zh-CN" sz="2400" dirty="0"/>
                  <a:t>N</a:t>
                </a:r>
                <a:r>
                  <a:rPr lang="zh-CN" altLang="en-US" sz="2400" dirty="0"/>
                  <a:t>＝（</a:t>
                </a:r>
                <a:r>
                  <a:rPr lang="en-US" altLang="zh-CN" sz="2400" dirty="0"/>
                  <a:t>P</a:t>
                </a:r>
                <a:r>
                  <a:rPr lang="zh-CN" altLang="en-US" sz="2400" dirty="0"/>
                  <a:t>，</a:t>
                </a:r>
                <a:r>
                  <a:rPr lang="en-US" altLang="zh-CN" sz="2400" dirty="0"/>
                  <a:t>T</a:t>
                </a:r>
                <a:r>
                  <a:rPr lang="zh-CN" altLang="en-US" sz="2400" dirty="0"/>
                  <a:t>，</a:t>
                </a:r>
                <a:r>
                  <a:rPr lang="en-US" altLang="zh-CN" sz="2400" dirty="0"/>
                  <a:t>F</a:t>
                </a:r>
                <a:r>
                  <a:rPr lang="zh-CN" altLang="en-US" sz="2400" dirty="0"/>
                  <a:t>），式中：</a:t>
                </a:r>
              </a:p>
              <a:p>
                <a:r>
                  <a:rPr lang="zh-CN" altLang="en-US" sz="2400" dirty="0"/>
                  <a:t>    （</a:t>
                </a:r>
                <a:r>
                  <a:rPr lang="en-US" altLang="zh-CN" sz="2400" dirty="0"/>
                  <a:t>1</a:t>
                </a:r>
                <a:r>
                  <a:rPr lang="zh-CN" altLang="en-US" sz="2400" dirty="0"/>
                  <a:t>）</a:t>
                </a:r>
                <a:r>
                  <a:rPr lang="en-US" altLang="zh-CN" sz="2400" dirty="0"/>
                  <a:t>P</a:t>
                </a:r>
                <a:r>
                  <a:rPr lang="zh-CN" altLang="en-US" sz="2400" dirty="0"/>
                  <a:t>和</a:t>
                </a:r>
                <a:r>
                  <a:rPr lang="en-US" altLang="zh-CN" sz="2400" dirty="0"/>
                  <a:t>T</a:t>
                </a:r>
                <a:r>
                  <a:rPr lang="zh-CN" altLang="en-US" sz="2400" dirty="0"/>
                  <a:t>分别是库所和变迁的有限集，满足</a:t>
                </a:r>
                <a14:m>
                  <m:oMath xmlns:m="http://schemas.openxmlformats.org/officeDocument/2006/math">
                    <m:r>
                      <a:rPr lang="zh-CN" altLang="en-US" sz="2400" i="1" dirty="0" smtClean="0">
                        <a:latin typeface="Cambria Math" panose="02040503050406030204" pitchFamily="18" charset="0"/>
                      </a:rPr>
                      <m:t> </m:t>
                    </m:r>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 ∅ </m:t>
                    </m:r>
                  </m:oMath>
                </a14:m>
                <a:r>
                  <a:rPr lang="zh-CN" altLang="en-US" sz="2400" dirty="0"/>
                  <a:t>表示空集；</a:t>
                </a:r>
              </a:p>
              <a:p>
                <a:r>
                  <a:rPr lang="zh-CN" altLang="en-US" sz="2400" dirty="0"/>
                  <a:t>    （</a:t>
                </a:r>
                <a:r>
                  <a:rPr lang="en-US" altLang="zh-CN" sz="2400" dirty="0"/>
                  <a:t>2</a:t>
                </a:r>
                <a:r>
                  <a:rPr lang="zh-CN" altLang="en-US" sz="2400" dirty="0"/>
                  <a:t>）</a:t>
                </a:r>
                <a:r>
                  <a:rPr lang="en-US" altLang="zh-CN" sz="2400" dirty="0"/>
                  <a:t>F</a:t>
                </a:r>
                <a:r>
                  <a:rPr lang="zh-CN" altLang="en-US" sz="2400" dirty="0"/>
                  <a:t>是由一个</a:t>
                </a:r>
                <a:r>
                  <a:rPr lang="en-US" altLang="zh-CN" sz="2400" dirty="0"/>
                  <a:t>P</a:t>
                </a:r>
                <a:r>
                  <a:rPr lang="zh-CN" altLang="en-US" sz="2400" dirty="0"/>
                  <a:t>元素和一个</a:t>
                </a:r>
                <a:r>
                  <a:rPr lang="en-US" altLang="zh-CN" sz="2400" dirty="0"/>
                  <a:t>T</a:t>
                </a:r>
                <a:r>
                  <a:rPr lang="zh-CN" altLang="en-US" sz="2400" dirty="0"/>
                  <a:t>元素组成的有序偶的集合，叫做流关系，满足</a:t>
                </a:r>
                <a14:m>
                  <m:oMath xmlns:m="http://schemas.openxmlformats.org/officeDocument/2006/math">
                    <m:r>
                      <m:rPr>
                        <m:sty m:val="p"/>
                      </m:rPr>
                      <a:rPr lang="en-US" altLang="zh-CN" sz="2400" b="0" i="0" dirty="0" smtClean="0">
                        <a:latin typeface="Cambria Math" panose="02040503050406030204" pitchFamily="18" charset="0"/>
                      </a:rPr>
                      <m:t>F</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 ×</m:t>
                    </m:r>
                  </m:oMath>
                </a14:m>
                <a:r>
                  <a:rPr lang="zh-CN" altLang="en-US" sz="2400" dirty="0"/>
                  <a:t>是两个集合的直积运算；</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9592" y="1760538"/>
                <a:ext cx="7772400" cy="4335462"/>
              </a:xfrm>
              <a:blipFill>
                <a:blip r:embed="rId2"/>
                <a:stretch>
                  <a:fillRect l="-157" t="-1406" r="-941" b="-2954"/>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Petri</a:t>
            </a:r>
            <a:r>
              <a:rPr lang="zh-CN" altLang="en-US" dirty="0"/>
              <a:t>网的数学定义</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16</a:t>
            </a:fld>
            <a:endParaRPr lang="en-US" altLang="zh-CN"/>
          </a:p>
        </p:txBody>
      </p:sp>
      <p:sp>
        <p:nvSpPr>
          <p:cNvPr id="5" name="矩形 4"/>
          <p:cNvSpPr/>
          <p:nvPr/>
        </p:nvSpPr>
        <p:spPr bwMode="auto">
          <a:xfrm>
            <a:off x="7020272" y="2276872"/>
            <a:ext cx="288032" cy="288032"/>
          </a:xfrm>
          <a:prstGeom prst="rect">
            <a:avLst/>
          </a:prstGeom>
          <a:no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2160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20000"/>
                  </a:lnSpc>
                </a:pPr>
                <a:r>
                  <a:rPr lang="zh-CN" altLang="en-US" sz="2400" dirty="0"/>
                  <a:t>（</a:t>
                </a:r>
                <a:r>
                  <a:rPr lang="en-US" altLang="zh-CN" sz="2400" dirty="0"/>
                  <a:t>3</a:t>
                </a:r>
                <a:r>
                  <a:rPr lang="zh-CN" altLang="en-US" sz="2400" dirty="0"/>
                  <a:t>）令</a:t>
                </a:r>
                <a:r>
                  <a:rPr lang="en-US" altLang="zh-CN" sz="2400" dirty="0"/>
                  <a:t>F</a:t>
                </a:r>
                <a:r>
                  <a:rPr lang="zh-CN" altLang="en-US" sz="2400" dirty="0"/>
                  <a:t>所含有序偶的第一个元素和第二个元素所成的集合分别为</a:t>
                </a:r>
                <a14:m>
                  <m:oMath xmlns:m="http://schemas.openxmlformats.org/officeDocument/2006/math">
                    <m:r>
                      <a:rPr lang="en-US" altLang="zh-CN" sz="2400" b="0" i="1" smtClean="0">
                        <a:latin typeface="Cambria Math" panose="02040503050406030204" pitchFamily="18" charset="0"/>
                      </a:rPr>
                      <m:t>𝑑𝑜𝑚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e>
                    </m:d>
                  </m:oMath>
                </a14:m>
                <a:r>
                  <a:rPr lang="zh-CN" altLang="en-US" sz="2400" dirty="0"/>
                  <a:t>和</a:t>
                </a:r>
                <a14:m>
                  <m:oMath xmlns:m="http://schemas.openxmlformats.org/officeDocument/2006/math">
                    <m:r>
                      <a:rPr lang="en-US" altLang="zh-CN" sz="2400" b="0" i="1" dirty="0" smtClean="0">
                        <a:latin typeface="Cambria Math" panose="02040503050406030204" pitchFamily="18" charset="0"/>
                      </a:rPr>
                      <m:t>𝑐𝑜𝑑</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𝐹</m:t>
                        </m:r>
                      </m:e>
                    </m:d>
                  </m:oMath>
                </a14:m>
                <a:r>
                  <a:rPr lang="zh-CN" altLang="en-US" sz="2400" dirty="0"/>
                  <a:t>，满足</a:t>
                </a:r>
                <a14:m>
                  <m:oMath xmlns:m="http://schemas.openxmlformats.org/officeDocument/2006/math">
                    <m:r>
                      <a:rPr lang="en-US" altLang="zh-CN" sz="2400" b="0" i="1" smtClean="0">
                        <a:latin typeface="Cambria Math" panose="02040503050406030204" pitchFamily="18" charset="0"/>
                      </a:rPr>
                      <m:t>𝑑𝑜𝑚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𝑐𝑜𝑑</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𝐹</m:t>
                        </m:r>
                      </m:e>
                    </m:d>
                    <m:r>
                      <a:rPr lang="en-US" altLang="zh-CN" sz="2400" b="0" i="1" smtClean="0">
                        <a:latin typeface="Cambria Math"/>
                        <a:ea typeface="Cambria Math"/>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𝑇</m:t>
                    </m:r>
                  </m:oMath>
                </a14:m>
                <a:r>
                  <a:rPr lang="zh-CN" altLang="en-US" sz="2400" dirty="0"/>
                  <a:t>。不属于</a:t>
                </a:r>
                <a14:m>
                  <m:oMath xmlns:m="http://schemas.openxmlformats.org/officeDocument/2006/math">
                    <m:r>
                      <a:rPr lang="en-US" altLang="zh-CN" sz="2400" b="0" i="1" smtClean="0">
                        <a:latin typeface="Cambria Math" panose="02040503050406030204" pitchFamily="18" charset="0"/>
                      </a:rPr>
                      <m:t>𝑑𝑜𝑚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e>
                    </m:d>
                  </m:oMath>
                </a14:m>
                <a:r>
                  <a:rPr lang="zh-CN" altLang="en-US" sz="2400" dirty="0"/>
                  <a:t>和</a:t>
                </a:r>
                <a14:m>
                  <m:oMath xmlns:m="http://schemas.openxmlformats.org/officeDocument/2006/math">
                    <m:r>
                      <a:rPr lang="en-US" altLang="zh-CN" sz="2400" b="0" i="1" dirty="0" smtClean="0">
                        <a:latin typeface="Cambria Math" panose="02040503050406030204" pitchFamily="18" charset="0"/>
                      </a:rPr>
                      <m:t>𝑐𝑜𝑑</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𝐹</m:t>
                        </m:r>
                      </m:e>
                    </m:d>
                  </m:oMath>
                </a14:m>
                <a:r>
                  <a:rPr lang="zh-CN" altLang="en-US" sz="2400" dirty="0"/>
                  <a:t>的元素叫做孤立元素。</a:t>
                </a:r>
                <a:endParaRPr lang="en-US" altLang="zh-CN" sz="2400" dirty="0"/>
              </a:p>
              <a:p>
                <a:pPr>
                  <a:lnSpc>
                    <a:spcPct val="120000"/>
                  </a:lnSpc>
                </a:pPr>
                <a:r>
                  <a:rPr lang="zh-CN" altLang="en-US" sz="2400" dirty="0"/>
                  <a:t>一个</a:t>
                </a:r>
                <a:r>
                  <a:rPr lang="en-US" altLang="zh-CN" sz="2400" dirty="0"/>
                  <a:t>Petri</a:t>
                </a:r>
                <a:r>
                  <a:rPr lang="zh-CN" altLang="en-US" sz="2400" dirty="0"/>
                  <a:t>网可以表示成如图</a:t>
                </a:r>
                <a:r>
                  <a:rPr lang="en-US" altLang="zh-CN" sz="2400" dirty="0"/>
                  <a:t>4.3</a:t>
                </a:r>
                <a:r>
                  <a:rPr lang="zh-CN" altLang="en-US" sz="2400" dirty="0"/>
                  <a:t>所示的图形，图</a:t>
                </a:r>
                <a:r>
                  <a:rPr lang="en-US" altLang="zh-CN" sz="2400" dirty="0"/>
                  <a:t>4.3</a:t>
                </a:r>
                <a:r>
                  <a:rPr lang="zh-CN" altLang="en-US" sz="2400" dirty="0"/>
                  <a:t>中的</a:t>
                </a:r>
                <a:r>
                  <a:rPr lang="en-US" altLang="zh-CN" sz="2400" dirty="0"/>
                  <a:t>Petri</a:t>
                </a:r>
                <a:r>
                  <a:rPr lang="zh-CN" altLang="en-US" sz="2400" dirty="0"/>
                  <a:t>网包括</a:t>
                </a:r>
                <a:r>
                  <a:rPr lang="en-US" altLang="zh-CN" sz="2400" dirty="0"/>
                  <a:t>5</a:t>
                </a:r>
                <a:r>
                  <a:rPr lang="zh-CN" altLang="en-US" sz="2400" dirty="0"/>
                  <a:t>个库所和</a:t>
                </a:r>
                <a:r>
                  <a:rPr lang="en-US" altLang="zh-CN" sz="2400" dirty="0"/>
                  <a:t>3</a:t>
                </a:r>
                <a:r>
                  <a:rPr lang="zh-CN" altLang="en-US" sz="2400" dirty="0"/>
                  <a:t>个变迁。</a:t>
                </a:r>
              </a:p>
              <a:p>
                <a:pPr>
                  <a:lnSpc>
                    <a:spcPct val="120000"/>
                  </a:lnSpc>
                </a:pPr>
                <a:r>
                  <a:rPr lang="zh-CN" altLang="en-US" sz="2400" dirty="0"/>
                  <a:t>定义</a:t>
                </a:r>
                <a:r>
                  <a:rPr lang="en-US" altLang="zh-CN" sz="2400" dirty="0"/>
                  <a:t>2</a:t>
                </a:r>
                <a:r>
                  <a:rPr lang="zh-CN" altLang="en-US" sz="2400" dirty="0"/>
                  <a:t>：设</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oMath>
                </a14:m>
                <a:r>
                  <a:rPr lang="zh-CN" altLang="en-US" sz="2400" dirty="0"/>
                  <a:t>和</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𝑇</m:t>
                    </m:r>
                    <m:r>
                      <a:rPr lang="en-US" altLang="zh-CN" sz="2400" b="0" i="1" smtClean="0">
                        <a:latin typeface="Cambria Math" panose="02040503050406030204" pitchFamily="18" charset="0"/>
                        <a:ea typeface="Cambria Math" panose="02040503050406030204" pitchFamily="18" charset="0"/>
                      </a:rPr>
                      <m:t> </m:t>
                    </m:r>
                  </m:oMath>
                </a14:m>
                <a:r>
                  <a:rPr lang="zh-CN" altLang="en-US" sz="2400" dirty="0"/>
                  <a:t>，令</a:t>
                </a:r>
                <a14:m>
                  <m:oMath xmlns:m="http://schemas.openxmlformats.org/officeDocument/2006/math">
                    <m:sSup>
                      <m:sSupPr>
                        <m:ctrlPr>
                          <a:rPr lang="en-US" altLang="zh-CN" sz="2400" i="1" smtClean="0">
                            <a:latin typeface="Cambria Math" panose="02040503050406030204" pitchFamily="18" charset="0"/>
                          </a:rPr>
                        </m:ctrlPr>
                      </m:sSupP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d>
                          <m:dPr>
                            <m:begChr m:val="|"/>
                            <m:endChr m:val=""/>
                            <m:ctrlPr>
                              <a:rPr lang="en-US" altLang="zh-CN" sz="2400" b="0" i="1" smtClean="0">
                                <a:latin typeface="Cambria Math" panose="02040503050406030204" pitchFamily="18" charset="0"/>
                              </a:rPr>
                            </m:ctrlPr>
                          </m:d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𝐹</m:t>
                            </m:r>
                          </m:e>
                        </m:d>
                      </m:e>
                    </m:d>
                  </m:oMath>
                </a14:m>
                <a:r>
                  <a:rPr lang="zh-CN" altLang="en-US" sz="2400" dirty="0"/>
                  <a:t>为变迁</a:t>
                </a:r>
                <a14:m>
                  <m:oMath xmlns:m="http://schemas.openxmlformats.org/officeDocument/2006/math">
                    <m:r>
                      <a:rPr lang="en-US" altLang="zh-CN" sz="2400" b="0" i="1" smtClean="0">
                        <a:latin typeface="Cambria Math" panose="02040503050406030204" pitchFamily="18" charset="0"/>
                      </a:rPr>
                      <m:t>𝑡</m:t>
                    </m:r>
                  </m:oMath>
                </a14:m>
                <a:r>
                  <a:rPr lang="zh-CN" altLang="en-US" sz="2400" dirty="0"/>
                  <a:t>的输入库所集，</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d>
                          <m:dPr>
                            <m:begChr m:val="|"/>
                            <m:endChr m:val=""/>
                            <m:ctrlPr>
                              <a:rPr lang="en-US" altLang="zh-CN" sz="2400" b="0" i="1" smtClean="0">
                                <a:latin typeface="Cambria Math" panose="02040503050406030204" pitchFamily="18" charset="0"/>
                              </a:rPr>
                            </m:ctrlPr>
                          </m:d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𝐹</m:t>
                            </m:r>
                          </m:e>
                        </m:d>
                      </m:e>
                    </m:d>
                  </m:oMath>
                </a14:m>
                <a:r>
                  <a:rPr lang="zh-CN" altLang="en-US" sz="2400" dirty="0"/>
                  <a:t>为变迁</a:t>
                </a:r>
                <a14:m>
                  <m:oMath xmlns:m="http://schemas.openxmlformats.org/officeDocument/2006/math">
                    <m:r>
                      <a:rPr lang="en-US" altLang="zh-CN" sz="2400" b="0" i="1" smtClean="0">
                        <a:latin typeface="Cambria Math" panose="02040503050406030204" pitchFamily="18" charset="0"/>
                      </a:rPr>
                      <m:t>𝑡</m:t>
                    </m:r>
                  </m:oMath>
                </a14:m>
                <a:r>
                  <a:rPr lang="zh-CN" altLang="en-US" sz="2400" dirty="0"/>
                  <a:t>的输出库所集。</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7" t="-889" r="-1020" b="-143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17</a:t>
            </a:fld>
            <a:endParaRPr lang="en-US" altLang="zh-CN"/>
          </a:p>
        </p:txBody>
      </p:sp>
    </p:spTree>
    <p:extLst>
      <p:ext uri="{BB962C8B-B14F-4D97-AF65-F5344CB8AC3E}">
        <p14:creationId xmlns:p14="http://schemas.microsoft.com/office/powerpoint/2010/main" val="31383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4400" y="692696"/>
                <a:ext cx="7772400" cy="4335462"/>
              </a:xfrm>
            </p:spPr>
            <p:txBody>
              <a:bodyPr/>
              <a:lstStyle/>
              <a:p>
                <a:pPr>
                  <a:lnSpc>
                    <a:spcPct val="150000"/>
                  </a:lnSpc>
                </a:pPr>
                <a:r>
                  <a:rPr lang="zh-CN" altLang="en-US" sz="2400" dirty="0"/>
                  <a:t>图</a:t>
                </a:r>
                <a:r>
                  <a:rPr lang="en-US" altLang="zh-CN" sz="2400" dirty="0"/>
                  <a:t>4.3</a:t>
                </a:r>
                <a:r>
                  <a:rPr lang="zh-CN" altLang="en-US" sz="2400" dirty="0"/>
                  <a:t>所示的</a:t>
                </a:r>
                <a:r>
                  <a:rPr lang="en-US" altLang="zh-CN" sz="2400" dirty="0"/>
                  <a:t>Petri</a:t>
                </a:r>
                <a:r>
                  <a:rPr lang="zh-CN" altLang="en-US" sz="2400" dirty="0"/>
                  <a:t>用公式可写为</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e>
                    </m:d>
                  </m:oMath>
                </a14:m>
                <a:r>
                  <a:rPr lang="zh-CN" altLang="en-US" sz="2400" dirty="0"/>
                  <a:t> ，其中库所集</a:t>
                </a:r>
                <a14:m>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2</m:t>
                            </m:r>
                          </m:sub>
                        </m:sSub>
                        <m:r>
                          <a:rPr lang="en-US" altLang="zh-CN" sz="2400" i="1">
                            <a:solidFill>
                              <a:srgbClr val="000000"/>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e>
                    </m:d>
                  </m:oMath>
                </a14:m>
                <a:r>
                  <a:rPr lang="zh-CN" altLang="en-US" sz="2400" dirty="0"/>
                  <a:t> ，变迁集</a:t>
                </a:r>
                <a14:m>
                  <m:oMath xmlns:m="http://schemas.openxmlformats.org/officeDocument/2006/math">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𝑡</m:t>
                            </m:r>
                          </m:e>
                          <m:sub>
                            <m:r>
                              <a:rPr lang="en-US" altLang="zh-CN" sz="2400" i="1">
                                <a:solidFill>
                                  <a:srgbClr val="000000"/>
                                </a:solidFill>
                                <a:latin typeface="Cambria Math" panose="02040503050406030204" pitchFamily="18" charset="0"/>
                              </a:rPr>
                              <m:t>2</m:t>
                            </m:r>
                          </m:sub>
                        </m:sSub>
                        <m:r>
                          <a:rPr lang="en-US" altLang="zh-CN" sz="2400" i="1">
                            <a:solidFill>
                              <a:srgbClr val="000000"/>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e>
                    </m:d>
                  </m:oMath>
                </a14:m>
                <a:r>
                  <a:rPr lang="zh-CN" altLang="en-US" sz="2400" dirty="0"/>
                  <a:t> ，流关系</a:t>
                </a:r>
                <a14:m>
                  <m:oMath xmlns:m="http://schemas.openxmlformats.org/officeDocument/2006/math">
                    <m:r>
                      <m:rPr>
                        <m:sty m:val="p"/>
                      </m:rPr>
                      <a:rPr lang="en-US" altLang="zh-CN" sz="2400" b="0" i="0" smtClean="0">
                        <a:latin typeface="Cambria Math" panose="02040503050406030204" pitchFamily="18" charset="0"/>
                      </a:rPr>
                      <m:t>F</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solidFill>
                                      <a:srgbClr val="000000"/>
                                    </a:solidFill>
                                    <a:latin typeface="Cambria Math" panose="02040503050406030204" pitchFamily="18" charset="0"/>
                                  </a:rPr>
                                  <m:t>𝑝</m:t>
                                </m:r>
                              </m:e>
                              <m:sub>
                                <m:r>
                                  <a:rPr lang="en-US" altLang="zh-CN" sz="2400" i="1">
                                    <a:solidFill>
                                      <a:srgbClr val="000000"/>
                                    </a:solidFill>
                                    <a:latin typeface="Cambria Math" panose="02040503050406030204" pitchFamily="18" charset="0"/>
                                  </a:rPr>
                                  <m:t>2</m:t>
                                </m:r>
                              </m:sub>
                            </m:sSub>
                            <m:r>
                              <a:rPr lang="en-US" altLang="zh-CN" sz="2400" b="0" i="1" smtClean="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m:t>
                            </m:r>
                            <m:d>
                              <m:dPr>
                                <m:ctrlPr>
                                  <a:rPr lang="en-US" altLang="zh-CN" sz="2400" b="0" i="1" smtClean="0">
                                    <a:solidFill>
                                      <a:srgbClr val="000000"/>
                                    </a:solidFill>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m:t>
                            </m:r>
                          </m:e>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4</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5</m:t>
                                    </m:r>
                                  </m:sub>
                                </m:sSub>
                              </m:e>
                            </m:d>
                          </m:e>
                        </m:eqArr>
                      </m:e>
                    </m:d>
                  </m:oMath>
                </a14:m>
                <a:r>
                  <a:rPr lang="zh-CN" altLang="en-US" sz="2400" dirty="0"/>
                  <a:t>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4400" y="692696"/>
                <a:ext cx="7772400" cy="4335462"/>
              </a:xfrm>
              <a:blipFill>
                <a:blip r:embed="rId2"/>
                <a:stretch>
                  <a:fillRect l="-15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18</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068960"/>
            <a:ext cx="6553200" cy="2800350"/>
          </a:xfrm>
          <a:prstGeom prst="rect">
            <a:avLst/>
          </a:prstGeom>
        </p:spPr>
      </p:pic>
    </p:spTree>
    <p:extLst>
      <p:ext uri="{BB962C8B-B14F-4D97-AF65-F5344CB8AC3E}">
        <p14:creationId xmlns:p14="http://schemas.microsoft.com/office/powerpoint/2010/main" val="231320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sz="2400" dirty="0"/>
                  <a:t>定义</a:t>
                </a:r>
                <a:r>
                  <a:rPr lang="en-US" altLang="zh-CN" sz="2400" dirty="0"/>
                  <a:t>3</a:t>
                </a:r>
                <a:r>
                  <a:rPr lang="zh-CN" altLang="en-US" sz="2400" dirty="0"/>
                  <a:t>：设</a:t>
                </a:r>
                <a14:m>
                  <m:oMath xmlns:m="http://schemas.openxmlformats.org/officeDocument/2006/math">
                    <m:r>
                      <a:rPr lang="en-US" altLang="zh-CN" sz="2400" i="1">
                        <a:latin typeface="Cambria Math" panose="02040503050406030204" pitchFamily="18" charset="0"/>
                      </a:rPr>
                      <m:t>𝑁</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i="1">
                            <a:latin typeface="Cambria Math" panose="02040503050406030204" pitchFamily="18" charset="0"/>
                          </a:rPr>
                          <m:t>,</m:t>
                        </m:r>
                        <m:r>
                          <a:rPr lang="en-US" altLang="zh-CN" sz="2400" i="1">
                            <a:latin typeface="Cambria Math" panose="02040503050406030204" pitchFamily="18" charset="0"/>
                          </a:rPr>
                          <m:t>𝐹</m:t>
                        </m:r>
                      </m:e>
                    </m:d>
                  </m:oMath>
                </a14:m>
                <a:r>
                  <a:rPr lang="zh-CN" altLang="en-US" sz="2400" dirty="0"/>
                  <a:t>为有向图：</a:t>
                </a:r>
              </a:p>
              <a:p>
                <a:pPr marL="0" indent="0">
                  <a:buNone/>
                </a:pPr>
                <a:r>
                  <a:rPr lang="zh-CN" altLang="en-US" sz="2400" dirty="0"/>
                  <a:t>    （</a:t>
                </a:r>
                <a:r>
                  <a:rPr lang="en-US" altLang="zh-CN" sz="2400" dirty="0"/>
                  <a:t>1</a:t>
                </a:r>
                <a:r>
                  <a:rPr lang="zh-CN" altLang="en-US" sz="2400" dirty="0"/>
                  <a:t>）记</a:t>
                </a:r>
                <a:r>
                  <a:rPr lang="en-US" altLang="zh-CN" sz="2400" dirty="0"/>
                  <a:t>K</a:t>
                </a:r>
                <a:r>
                  <a:rPr lang="zh-CN" altLang="en-US" sz="2400" dirty="0"/>
                  <a:t>为</a:t>
                </a:r>
                <a:r>
                  <a:rPr lang="en-US" altLang="zh-CN" sz="2400" dirty="0"/>
                  <a:t>N</a:t>
                </a:r>
                <a:r>
                  <a:rPr lang="zh-CN" altLang="en-US" sz="2400" dirty="0"/>
                  <a:t>上的容量函数，它是库所到正整数集的映射：</a:t>
                </a:r>
                <a:r>
                  <a:rPr lang="en-US" altLang="zh-CN" sz="2400" dirty="0"/>
                  <a:t>K</a:t>
                </a:r>
                <a:r>
                  <a:rPr lang="zh-CN" altLang="en-US" sz="2400" dirty="0"/>
                  <a:t>：</a:t>
                </a:r>
                <a:r>
                  <a:rPr lang="en-US" altLang="zh-CN" sz="2400" dirty="0"/>
                  <a:t>P→{1,2,…}</a:t>
                </a:r>
                <a:r>
                  <a:rPr lang="zh-CN" altLang="en-US" sz="2400" dirty="0"/>
                  <a:t>；</a:t>
                </a:r>
              </a:p>
              <a:p>
                <a:pPr marL="0" indent="0">
                  <a:buNone/>
                </a:pPr>
                <a:r>
                  <a:rPr lang="zh-CN" altLang="en-US" sz="2400" dirty="0"/>
                  <a:t>    （</a:t>
                </a:r>
                <a:r>
                  <a:rPr lang="en-US" altLang="zh-CN" sz="2400" dirty="0"/>
                  <a:t>2</a:t>
                </a:r>
                <a:r>
                  <a:rPr lang="zh-CN" altLang="en-US" sz="2400" dirty="0"/>
                  <a:t>）记</a:t>
                </a:r>
                <a:r>
                  <a:rPr lang="en-US" altLang="zh-CN" sz="2400" dirty="0"/>
                  <a:t>M</a:t>
                </a:r>
                <a:r>
                  <a:rPr lang="zh-CN" altLang="en-US" sz="2400" dirty="0"/>
                  <a:t>为</a:t>
                </a:r>
                <a:r>
                  <a:rPr lang="en-US" altLang="zh-CN" sz="2400" dirty="0"/>
                  <a:t>N</a:t>
                </a:r>
                <a:r>
                  <a:rPr lang="zh-CN" altLang="en-US" sz="2400" dirty="0"/>
                  <a:t>的一个标识，它是一个从库所到非负整数集的映射：</a:t>
                </a:r>
                <a:r>
                  <a:rPr lang="en-US" altLang="zh-CN" sz="2400" dirty="0"/>
                  <a:t>M</a:t>
                </a:r>
                <a:r>
                  <a:rPr lang="zh-CN" altLang="en-US" sz="2400" dirty="0"/>
                  <a:t>：</a:t>
                </a:r>
                <a:r>
                  <a:rPr lang="en-US" altLang="zh-CN" sz="2400" dirty="0"/>
                  <a:t>P→{0,1,2,…}</a:t>
                </a:r>
                <a:r>
                  <a:rPr lang="zh-CN" altLang="en-US" sz="2400" dirty="0"/>
                  <a:t>且满足</a:t>
                </a:r>
                <a14:m>
                  <m:oMath xmlns:m="http://schemas.openxmlformats.org/officeDocument/2006/math">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𝑀</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𝐾</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t>。</a:t>
                </a:r>
              </a:p>
              <a:p>
                <a:pPr marL="0" indent="0">
                  <a:buNone/>
                </a:pPr>
                <a:r>
                  <a:rPr lang="zh-CN" altLang="en-US" sz="2400" dirty="0"/>
                  <a:t>    （</a:t>
                </a:r>
                <a:r>
                  <a:rPr lang="en-US" altLang="zh-CN" sz="2400" dirty="0"/>
                  <a:t>3</a:t>
                </a:r>
                <a:r>
                  <a:rPr lang="zh-CN" altLang="en-US" sz="2400" dirty="0"/>
                  <a:t>）映射</a:t>
                </a:r>
                <a:r>
                  <a:rPr lang="en-US" altLang="zh-CN" sz="2400" dirty="0"/>
                  <a:t>W</a:t>
                </a:r>
                <a:r>
                  <a:rPr lang="zh-CN" altLang="en-US" sz="2400" dirty="0"/>
                  <a:t>：</a:t>
                </a:r>
                <a:r>
                  <a:rPr lang="en-US" altLang="zh-CN" sz="2400" dirty="0"/>
                  <a:t>F→{1,2,…}</a:t>
                </a:r>
                <a:r>
                  <a:rPr lang="zh-CN" altLang="en-US" sz="2400" dirty="0"/>
                  <a:t>称为</a:t>
                </a:r>
                <a:r>
                  <a:rPr lang="en-US" altLang="zh-CN" sz="2400" dirty="0"/>
                  <a:t>N</a:t>
                </a:r>
                <a:r>
                  <a:rPr lang="zh-CN" altLang="en-US" sz="2400" dirty="0"/>
                  <a:t>的权函数，它对各弧线赋权，用</a:t>
                </a:r>
                <a:r>
                  <a:rPr lang="en-US" altLang="zh-CN" sz="2400" dirty="0"/>
                  <a:t>w</a:t>
                </a:r>
                <a:r>
                  <a:rPr lang="zh-CN" altLang="en-US" sz="2400" dirty="0"/>
                  <a:t>（</a:t>
                </a:r>
                <a:r>
                  <a:rPr lang="en-US" altLang="zh-CN" sz="2400" dirty="0"/>
                  <a:t>p</a:t>
                </a:r>
                <a:r>
                  <a:rPr lang="zh-CN" altLang="en-US" sz="2400" dirty="0"/>
                  <a:t>，</a:t>
                </a:r>
                <a:r>
                  <a:rPr lang="en-US" altLang="zh-CN" sz="2400" dirty="0"/>
                  <a:t>t</a:t>
                </a:r>
                <a:r>
                  <a:rPr lang="zh-CN" altLang="en-US" sz="2400" dirty="0"/>
                  <a:t>）或</a:t>
                </a:r>
                <a:r>
                  <a:rPr lang="en-US" altLang="zh-CN" sz="2400" dirty="0"/>
                  <a:t>w</a:t>
                </a:r>
                <a:r>
                  <a:rPr lang="zh-CN" altLang="en-US" sz="2400" dirty="0"/>
                  <a:t>（</a:t>
                </a:r>
                <a:r>
                  <a:rPr lang="en-US" altLang="zh-CN" sz="2400" dirty="0"/>
                  <a:t>t</a:t>
                </a:r>
                <a:r>
                  <a:rPr lang="zh-CN" altLang="en-US" sz="2400" dirty="0"/>
                  <a:t>，</a:t>
                </a:r>
                <a:r>
                  <a:rPr lang="en-US" altLang="zh-CN" sz="2400" dirty="0"/>
                  <a:t>p</a:t>
                </a:r>
                <a:r>
                  <a:rPr lang="zh-CN" altLang="en-US" sz="2400" dirty="0"/>
                  <a:t>）表示由</a:t>
                </a:r>
                <a:r>
                  <a:rPr lang="en-US" altLang="zh-CN" sz="2400" dirty="0"/>
                  <a:t>p</a:t>
                </a:r>
                <a:r>
                  <a:rPr lang="zh-CN" altLang="en-US" sz="2400" dirty="0"/>
                  <a:t>指向</a:t>
                </a:r>
                <a:r>
                  <a:rPr lang="en-US" altLang="zh-CN" sz="2400" dirty="0"/>
                  <a:t>t</a:t>
                </a:r>
                <a:r>
                  <a:rPr lang="zh-CN" altLang="en-US" sz="2400" dirty="0"/>
                  <a:t>或</a:t>
                </a:r>
                <a:r>
                  <a:rPr lang="en-US" altLang="zh-CN" sz="2400" dirty="0"/>
                  <a:t>t</a:t>
                </a:r>
                <a:r>
                  <a:rPr lang="zh-CN" altLang="en-US" sz="2400" dirty="0"/>
                  <a:t>指向</a:t>
                </a:r>
                <a:r>
                  <a:rPr lang="en-US" altLang="zh-CN" sz="2400" dirty="0"/>
                  <a:t>p</a:t>
                </a:r>
                <a:r>
                  <a:rPr lang="zh-CN" altLang="en-US" sz="2400" dirty="0"/>
                  <a:t>的有向弧的权重。弧线都用其权重来标注，如果弧线的权重等于</a:t>
                </a:r>
                <a:r>
                  <a:rPr lang="en-US" altLang="zh-CN" sz="2400" dirty="0"/>
                  <a:t>1</a:t>
                </a:r>
                <a:r>
                  <a:rPr lang="zh-CN" altLang="en-US" sz="2400" dirty="0"/>
                  <a:t>，则标注可以省略。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5" t="-163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19</a:t>
            </a:fld>
            <a:endParaRPr lang="en-US" altLang="zh-CN"/>
          </a:p>
        </p:txBody>
      </p:sp>
    </p:spTree>
    <p:extLst>
      <p:ext uri="{BB962C8B-B14F-4D97-AF65-F5344CB8AC3E}">
        <p14:creationId xmlns:p14="http://schemas.microsoft.com/office/powerpoint/2010/main" val="148162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离散事件系统模型</a:t>
            </a:r>
            <a:r>
              <a:rPr lang="en-US" altLang="zh-CN" dirty="0"/>
              <a:t> </a:t>
            </a:r>
            <a:endParaRPr lang="zh-CN" altLang="en-US" dirty="0"/>
          </a:p>
        </p:txBody>
      </p:sp>
      <p:sp>
        <p:nvSpPr>
          <p:cNvPr id="3" name="内容占位符 2"/>
          <p:cNvSpPr>
            <a:spLocks noGrp="1"/>
          </p:cNvSpPr>
          <p:nvPr>
            <p:ph idx="1"/>
          </p:nvPr>
        </p:nvSpPr>
        <p:spPr>
          <a:xfrm>
            <a:off x="827584" y="1981200"/>
            <a:ext cx="8087816" cy="4114800"/>
          </a:xfrm>
        </p:spPr>
        <p:txBody>
          <a:bodyPr/>
          <a:lstStyle/>
          <a:p>
            <a:r>
              <a:rPr lang="zh-CN" altLang="zh-CN" dirty="0"/>
              <a:t>离散事件系统是指系统的状态仅在离散的时间点上发生变化的系统，而且这些离散时间点一般是不确定的。</a:t>
            </a:r>
            <a:endParaRPr lang="en-US" altLang="zh-CN" dirty="0"/>
          </a:p>
          <a:p>
            <a:r>
              <a:rPr lang="zh-CN" altLang="zh-CN" dirty="0"/>
              <a:t>引起状态变化的原因是事件，通常状态变化与事件的发生是一一对应的。</a:t>
            </a:r>
            <a:endParaRPr lang="en-US" altLang="zh-CN" dirty="0"/>
          </a:p>
          <a:p>
            <a:r>
              <a:rPr lang="zh-CN" altLang="zh-CN" dirty="0"/>
              <a:t>一个实际系统是离散的还是连续的（或者是离散连续混合的），实质上指的是描述</a:t>
            </a:r>
            <a:r>
              <a:rPr lang="zh-CN" altLang="zh-CN" b="1" dirty="0">
                <a:solidFill>
                  <a:srgbClr val="FF0000"/>
                </a:solidFill>
              </a:rPr>
              <a:t>该系统的模型</a:t>
            </a:r>
            <a:r>
              <a:rPr lang="zh-CN" altLang="zh-CN" dirty="0"/>
              <a:t>是离散的还是连续的。</a:t>
            </a:r>
            <a:endParaRPr lang="en-US" altLang="zh-CN"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a:t>
            </a:fld>
            <a:endParaRPr lang="en-US" altLang="zh-CN"/>
          </a:p>
        </p:txBody>
      </p:sp>
    </p:spTree>
    <p:extLst>
      <p:ext uri="{BB962C8B-B14F-4D97-AF65-F5344CB8AC3E}">
        <p14:creationId xmlns:p14="http://schemas.microsoft.com/office/powerpoint/2010/main" val="395343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09811" y="476672"/>
                <a:ext cx="7772400" cy="3384376"/>
              </a:xfrm>
            </p:spPr>
            <p:txBody>
              <a:bodyPr/>
              <a:lstStyle/>
              <a:p>
                <a:pPr marL="0" indent="0">
                  <a:buNone/>
                </a:pPr>
                <a:r>
                  <a:rPr lang="zh-CN" altLang="en-US" dirty="0"/>
                  <a:t>图</a:t>
                </a:r>
                <a:r>
                  <a:rPr lang="en-US" altLang="zh-CN" dirty="0"/>
                  <a:t>4.4 </a:t>
                </a:r>
                <a:r>
                  <a:rPr lang="zh-CN" altLang="en-US" dirty="0"/>
                  <a:t>是一个具有</a:t>
                </a:r>
                <a:r>
                  <a:rPr lang="en-US" altLang="zh-CN" dirty="0"/>
                  <a:t>W</a:t>
                </a:r>
                <a:r>
                  <a:rPr lang="zh-CN" altLang="en-US" dirty="0"/>
                  <a:t>的</a:t>
                </a:r>
                <a:r>
                  <a:rPr lang="en-US" altLang="zh-CN" dirty="0"/>
                  <a:t>Petri</a:t>
                </a:r>
                <a:r>
                  <a:rPr lang="zh-CN" altLang="en-US" dirty="0"/>
                  <a:t>网图。其中</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=2</m:t>
                    </m:r>
                  </m:oMath>
                </a14:m>
                <a:endParaRPr lang="zh-CN" altLang="en-US" dirty="0"/>
              </a:p>
              <a:p>
                <a:pPr marL="0" indent="0">
                  <a:buNone/>
                </a:pP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=4</m:t>
                    </m:r>
                  </m:oMath>
                </a14:m>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5</m:t>
                            </m:r>
                          </m:sub>
                        </m:sSub>
                      </m:e>
                    </m:d>
                    <m:r>
                      <a:rPr lang="en-US" altLang="zh-CN" b="0" i="1" smtClean="0">
                        <a:latin typeface="Cambria Math" panose="02040503050406030204" pitchFamily="18" charset="0"/>
                      </a:rPr>
                      <m:t>=3</m:t>
                    </m:r>
                  </m:oMath>
                </a14:m>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oMath>
                  </m:oMathPara>
                </a14:m>
                <a:endParaRPr lang="en-US" altLang="zh-CN" b="0" dirty="0"/>
              </a:p>
              <a:p>
                <a:pPr marL="0" indent="0">
                  <a:buNone/>
                </a:pP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oMath>
                </a14:m>
                <a:r>
                  <a:rPr lang="en-US" altLang="zh-CN" dirty="0"/>
                  <a:t>1</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zh-CN" altLang="en-US" dirty="0"/>
                  <a:t>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09811" y="476672"/>
                <a:ext cx="7772400" cy="3384376"/>
              </a:xfrm>
              <a:blipFill>
                <a:blip r:embed="rId2"/>
                <a:stretch>
                  <a:fillRect l="-1961" t="-2703" b="-7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20</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861048"/>
            <a:ext cx="6162675" cy="2790825"/>
          </a:xfrm>
          <a:prstGeom prst="rect">
            <a:avLst/>
          </a:prstGeom>
        </p:spPr>
      </p:pic>
    </p:spTree>
    <p:extLst>
      <p:ext uri="{BB962C8B-B14F-4D97-AF65-F5344CB8AC3E}">
        <p14:creationId xmlns:p14="http://schemas.microsoft.com/office/powerpoint/2010/main" val="122625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4B06F7F-2F11-4324-9A75-CA3816899621}" type="slidenum">
              <a:rPr lang="en-US" altLang="zh-CN"/>
              <a:pPr/>
              <a:t>21</a:t>
            </a:fld>
            <a:endParaRPr lang="en-US" altLang="zh-CN"/>
          </a:p>
        </p:txBody>
      </p:sp>
      <p:sp>
        <p:nvSpPr>
          <p:cNvPr id="4099" name="Rectangle 7"/>
          <p:cNvSpPr>
            <a:spLocks noGrp="1" noChangeArrowheads="1"/>
          </p:cNvSpPr>
          <p:nvPr>
            <p:ph type="title"/>
          </p:nvPr>
        </p:nvSpPr>
        <p:spPr/>
        <p:txBody>
          <a:bodyPr/>
          <a:lstStyle/>
          <a:p>
            <a:pPr eaLnBrk="1" hangingPunct="1"/>
            <a:r>
              <a:rPr lang="zh-CN" altLang="en-US"/>
              <a:t>一个工业生产线</a:t>
            </a:r>
            <a:r>
              <a:rPr lang="en-US" altLang="zh-CN"/>
              <a:t>Petri</a:t>
            </a:r>
            <a:r>
              <a:rPr lang="zh-CN" altLang="en-US"/>
              <a:t>网模型</a:t>
            </a:r>
          </a:p>
        </p:txBody>
      </p:sp>
      <p:sp>
        <p:nvSpPr>
          <p:cNvPr id="4100" name="Rectangle 5"/>
          <p:cNvSpPr>
            <a:spLocks noGrp="1" noChangeArrowheads="1"/>
          </p:cNvSpPr>
          <p:nvPr>
            <p:ph type="body" idx="1"/>
          </p:nvPr>
        </p:nvSpPr>
        <p:spPr>
          <a:xfrm>
            <a:off x="395288" y="1844824"/>
            <a:ext cx="8559800" cy="4608512"/>
          </a:xfrm>
        </p:spPr>
        <p:txBody>
          <a:bodyPr/>
          <a:lstStyle/>
          <a:p>
            <a:pPr eaLnBrk="1" hangingPunct="1">
              <a:lnSpc>
                <a:spcPct val="150000"/>
              </a:lnSpc>
            </a:pPr>
            <a:r>
              <a:rPr lang="en-US" altLang="zh-CN" sz="2400" dirty="0"/>
              <a:t> </a:t>
            </a:r>
            <a:r>
              <a:rPr lang="zh-CN" altLang="en-US" sz="2400" dirty="0"/>
              <a:t>有一条工业生产线，它要完成两项工业操作，这两个操作分别用变迁</a:t>
            </a:r>
            <a:r>
              <a:rPr lang="en-US" altLang="zh-CN" sz="2400" i="1" dirty="0"/>
              <a:t>t</a:t>
            </a:r>
            <a:r>
              <a:rPr lang="en-US" altLang="zh-CN" sz="2400" dirty="0"/>
              <a:t>1</a:t>
            </a:r>
            <a:r>
              <a:rPr lang="zh-CN" altLang="en-US" sz="2400" dirty="0"/>
              <a:t>和变迁</a:t>
            </a:r>
            <a:r>
              <a:rPr lang="en-US" altLang="zh-CN" sz="2400" i="1" dirty="0"/>
              <a:t>t</a:t>
            </a:r>
            <a:r>
              <a:rPr lang="en-US" altLang="zh-CN" sz="2400" dirty="0"/>
              <a:t>2</a:t>
            </a:r>
            <a:r>
              <a:rPr lang="zh-CN" altLang="en-US" sz="2400" dirty="0"/>
              <a:t>表示。第一个变迁</a:t>
            </a:r>
            <a:r>
              <a:rPr lang="en-US" altLang="zh-CN" sz="2400" i="1" dirty="0"/>
              <a:t>t</a:t>
            </a:r>
            <a:r>
              <a:rPr lang="en-US" altLang="zh-CN" sz="2400" dirty="0"/>
              <a:t>1</a:t>
            </a:r>
            <a:r>
              <a:rPr lang="zh-CN" altLang="en-US" sz="2400" dirty="0"/>
              <a:t>将传入生产线的半成品</a:t>
            </a:r>
            <a:r>
              <a:rPr lang="en-US" altLang="zh-CN" sz="2400" i="1" dirty="0"/>
              <a:t>s</a:t>
            </a:r>
            <a:r>
              <a:rPr lang="en-US" altLang="zh-CN" sz="2400" dirty="0"/>
              <a:t>1</a:t>
            </a:r>
            <a:r>
              <a:rPr lang="zh-CN" altLang="en-US" sz="2400" dirty="0"/>
              <a:t>和部件</a:t>
            </a:r>
            <a:r>
              <a:rPr lang="en-US" altLang="zh-CN" sz="2400" i="1" dirty="0"/>
              <a:t>s</a:t>
            </a:r>
            <a:r>
              <a:rPr lang="en-US" altLang="zh-CN" sz="2400" dirty="0"/>
              <a:t>2</a:t>
            </a:r>
            <a:r>
              <a:rPr lang="zh-CN" altLang="en-US" sz="2400" dirty="0"/>
              <a:t>用两个螺丝钉</a:t>
            </a:r>
            <a:r>
              <a:rPr lang="en-US" altLang="zh-CN" sz="2400" i="1" dirty="0"/>
              <a:t>s</a:t>
            </a:r>
            <a:r>
              <a:rPr lang="en-US" altLang="zh-CN" sz="2400" dirty="0"/>
              <a:t>3</a:t>
            </a:r>
            <a:r>
              <a:rPr lang="zh-CN" altLang="en-US" sz="2400" dirty="0"/>
              <a:t>固定在一起，变成半成品</a:t>
            </a:r>
            <a:r>
              <a:rPr lang="en-US" altLang="zh-CN" sz="2400" i="1" dirty="0"/>
              <a:t>s</a:t>
            </a:r>
            <a:r>
              <a:rPr lang="en-US" altLang="zh-CN" sz="2400" dirty="0"/>
              <a:t>4</a:t>
            </a:r>
            <a:r>
              <a:rPr lang="zh-CN" altLang="en-US" sz="2400" dirty="0"/>
              <a:t>。</a:t>
            </a:r>
            <a:endParaRPr lang="en-US" altLang="zh-CN" sz="2400" dirty="0"/>
          </a:p>
          <a:p>
            <a:pPr eaLnBrk="1" hangingPunct="1">
              <a:lnSpc>
                <a:spcPct val="150000"/>
              </a:lnSpc>
            </a:pPr>
            <a:r>
              <a:rPr lang="zh-CN" altLang="en-US" sz="2400" dirty="0"/>
              <a:t>第二个变迁</a:t>
            </a:r>
            <a:r>
              <a:rPr lang="en-US" altLang="zh-CN" sz="2400" i="1" dirty="0"/>
              <a:t>t</a:t>
            </a:r>
            <a:r>
              <a:rPr lang="en-US" altLang="zh-CN" sz="2400" dirty="0"/>
              <a:t>2</a:t>
            </a:r>
            <a:r>
              <a:rPr lang="zh-CN" altLang="en-US" sz="2400" dirty="0"/>
              <a:t>再将</a:t>
            </a:r>
            <a:r>
              <a:rPr lang="en-US" altLang="zh-CN" sz="2400" i="1" dirty="0"/>
              <a:t>s</a:t>
            </a:r>
            <a:r>
              <a:rPr lang="en-US" altLang="zh-CN" sz="2400" dirty="0"/>
              <a:t>4</a:t>
            </a:r>
            <a:r>
              <a:rPr lang="zh-CN" altLang="en-US" sz="2400" dirty="0"/>
              <a:t>和部件</a:t>
            </a:r>
            <a:r>
              <a:rPr lang="en-US" altLang="zh-CN" sz="2400" i="1" dirty="0"/>
              <a:t>s</a:t>
            </a:r>
            <a:r>
              <a:rPr lang="en-US" altLang="zh-CN" sz="2400" dirty="0"/>
              <a:t>5</a:t>
            </a:r>
            <a:r>
              <a:rPr lang="zh-CN" altLang="en-US" sz="2400" dirty="0"/>
              <a:t>用三个螺丝钉</a:t>
            </a:r>
            <a:r>
              <a:rPr lang="en-US" altLang="zh-CN" sz="2400" i="1" dirty="0"/>
              <a:t>s</a:t>
            </a:r>
            <a:r>
              <a:rPr lang="en-US" altLang="zh-CN" sz="2400" dirty="0"/>
              <a:t>3</a:t>
            </a:r>
            <a:r>
              <a:rPr lang="zh-CN" altLang="en-US" sz="2400" dirty="0"/>
              <a:t>固定在一起，变成半成品</a:t>
            </a:r>
            <a:r>
              <a:rPr lang="en-US" altLang="zh-CN" sz="2400" i="1" dirty="0"/>
              <a:t>s</a:t>
            </a:r>
            <a:r>
              <a:rPr lang="en-US" altLang="zh-CN" sz="2400" dirty="0"/>
              <a:t>6</a:t>
            </a:r>
            <a:r>
              <a:rPr lang="zh-CN" altLang="en-US" sz="2400" dirty="0"/>
              <a:t>。完成操作</a:t>
            </a:r>
            <a:r>
              <a:rPr lang="en-US" altLang="zh-CN" sz="2400" i="1" dirty="0"/>
              <a:t>t</a:t>
            </a:r>
            <a:r>
              <a:rPr lang="en-US" altLang="zh-CN" sz="2400" dirty="0"/>
              <a:t>1</a:t>
            </a:r>
            <a:r>
              <a:rPr lang="zh-CN" altLang="en-US" sz="2400" dirty="0"/>
              <a:t>和</a:t>
            </a:r>
            <a:r>
              <a:rPr lang="en-US" altLang="zh-CN" sz="2400" i="1" dirty="0"/>
              <a:t>t</a:t>
            </a:r>
            <a:r>
              <a:rPr lang="en-US" altLang="zh-CN" sz="2400" dirty="0"/>
              <a:t>2</a:t>
            </a:r>
            <a:r>
              <a:rPr lang="zh-CN" altLang="en-US" sz="2400" dirty="0"/>
              <a:t>都要用到工具</a:t>
            </a:r>
            <a:r>
              <a:rPr lang="en-US" altLang="zh-CN" sz="2400" i="1" dirty="0"/>
              <a:t>s</a:t>
            </a:r>
            <a:r>
              <a:rPr lang="en-US" altLang="zh-CN" sz="2400" dirty="0"/>
              <a:t>7</a:t>
            </a:r>
            <a:r>
              <a:rPr lang="zh-CN" altLang="en-US" sz="2400" dirty="0"/>
              <a:t>。假定由于存放空间的限制，部件</a:t>
            </a:r>
            <a:r>
              <a:rPr lang="en-US" altLang="zh-CN" sz="2400" i="1" dirty="0"/>
              <a:t>s</a:t>
            </a:r>
            <a:r>
              <a:rPr lang="en-US" altLang="zh-CN" sz="2400" dirty="0"/>
              <a:t>2</a:t>
            </a:r>
            <a:r>
              <a:rPr lang="zh-CN" altLang="en-US" sz="2400" dirty="0"/>
              <a:t>和</a:t>
            </a:r>
            <a:r>
              <a:rPr lang="en-US" altLang="zh-CN" sz="2400" i="1" dirty="0"/>
              <a:t>s</a:t>
            </a:r>
            <a:r>
              <a:rPr lang="en-US" altLang="zh-CN" sz="2400" dirty="0"/>
              <a:t>5</a:t>
            </a:r>
            <a:r>
              <a:rPr lang="zh-CN" altLang="en-US" sz="2400" dirty="0"/>
              <a:t>最多不能超过</a:t>
            </a:r>
            <a:r>
              <a:rPr lang="en-US" altLang="zh-CN" sz="2400" dirty="0"/>
              <a:t>100</a:t>
            </a:r>
            <a:r>
              <a:rPr lang="zh-CN" altLang="en-US" sz="2400" dirty="0"/>
              <a:t>件，停放在生产线上的半成品</a:t>
            </a:r>
            <a:r>
              <a:rPr lang="en-US" altLang="zh-CN" sz="2400" i="1" dirty="0"/>
              <a:t>s</a:t>
            </a:r>
            <a:r>
              <a:rPr lang="en-US" altLang="zh-CN" sz="2400" dirty="0"/>
              <a:t>4</a:t>
            </a:r>
            <a:r>
              <a:rPr lang="zh-CN" altLang="en-US" sz="2400" dirty="0"/>
              <a:t>最多不能超过</a:t>
            </a:r>
            <a:r>
              <a:rPr lang="en-US" altLang="zh-CN" sz="2400" dirty="0"/>
              <a:t>5</a:t>
            </a:r>
            <a:r>
              <a:rPr lang="zh-CN" altLang="en-US" sz="2400" dirty="0"/>
              <a:t>件，螺丝钉</a:t>
            </a:r>
            <a:r>
              <a:rPr lang="en-US" altLang="zh-CN" sz="2400" i="1" dirty="0"/>
              <a:t>s</a:t>
            </a:r>
            <a:r>
              <a:rPr lang="en-US" altLang="zh-CN" sz="2400" dirty="0"/>
              <a:t>3</a:t>
            </a:r>
            <a:r>
              <a:rPr lang="zh-CN" altLang="en-US" sz="2400" dirty="0"/>
              <a:t>存放的件数不能超过</a:t>
            </a:r>
            <a:r>
              <a:rPr lang="en-US" altLang="zh-CN" sz="2400" dirty="0"/>
              <a:t>1000</a:t>
            </a:r>
            <a:r>
              <a:rPr lang="zh-CN" altLang="en-US" sz="2400" dirty="0"/>
              <a:t>件。</a:t>
            </a:r>
          </a:p>
        </p:txBody>
      </p:sp>
    </p:spTree>
    <p:extLst>
      <p:ext uri="{BB962C8B-B14F-4D97-AF65-F5344CB8AC3E}">
        <p14:creationId xmlns:p14="http://schemas.microsoft.com/office/powerpoint/2010/main" val="22933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a:p>
        </p:txBody>
      </p:sp>
      <p:sp>
        <p:nvSpPr>
          <p:cNvPr id="6147" name="内容占位符 2"/>
          <p:cNvSpPr>
            <a:spLocks noGrp="1"/>
          </p:cNvSpPr>
          <p:nvPr>
            <p:ph idx="1"/>
          </p:nvPr>
        </p:nvSpPr>
        <p:spPr/>
        <p:txBody>
          <a:bodyPr/>
          <a:lstStyle/>
          <a:p>
            <a:pPr eaLnBrk="1" hangingPunct="1"/>
            <a:r>
              <a:rPr lang="zh-CN" altLang="en-US" sz="2400" b="1" dirty="0"/>
              <a:t>令牌</a:t>
            </a:r>
            <a:r>
              <a:rPr lang="zh-CN" altLang="en-US" sz="2400" dirty="0"/>
              <a:t>（</a:t>
            </a:r>
            <a:r>
              <a:rPr lang="en-US" altLang="zh-CN" sz="2400" dirty="0"/>
              <a:t>Token</a:t>
            </a:r>
            <a:r>
              <a:rPr lang="zh-CN" altLang="en-US" sz="2400" dirty="0"/>
              <a:t>）是库所中的动态对象，可以从一个库所移动到另一个库所。</a:t>
            </a:r>
          </a:p>
          <a:p>
            <a:pPr marL="0" indent="0" eaLnBrk="1" hangingPunct="1">
              <a:buNone/>
            </a:pPr>
            <a:r>
              <a:rPr lang="zh-CN" altLang="en-US" sz="2400" dirty="0"/>
              <a:t> </a:t>
            </a:r>
            <a:r>
              <a:rPr lang="en-US" altLang="zh-CN" sz="2400" dirty="0"/>
              <a:t>Petri</a:t>
            </a:r>
            <a:r>
              <a:rPr lang="zh-CN" altLang="en-US" sz="2400" dirty="0"/>
              <a:t>网的规则是： </a:t>
            </a:r>
          </a:p>
          <a:p>
            <a:pPr eaLnBrk="1" hangingPunct="1"/>
            <a:r>
              <a:rPr lang="zh-CN" altLang="en-US" sz="2400" dirty="0"/>
              <a:t>有向弧是有方向的</a:t>
            </a:r>
          </a:p>
          <a:p>
            <a:pPr eaLnBrk="1" hangingPunct="1"/>
            <a:r>
              <a:rPr lang="zh-CN" altLang="en-US" sz="2400" dirty="0"/>
              <a:t>两个库所或变迁之间不允许有弧</a:t>
            </a:r>
          </a:p>
          <a:p>
            <a:pPr eaLnBrk="1" hangingPunct="1"/>
            <a:r>
              <a:rPr lang="zh-CN" altLang="en-US" sz="2400" dirty="0"/>
              <a:t>库所可以拥有任意数量的令牌</a:t>
            </a:r>
            <a:endParaRPr lang="en-US" altLang="zh-CN" sz="2400" dirty="0"/>
          </a:p>
          <a:p>
            <a:pPr eaLnBrk="1" hangingPunct="1"/>
            <a:r>
              <a:rPr lang="zh-CN" altLang="en-US" sz="2400" dirty="0"/>
              <a:t>行为 如果一个变迁的每个输入库所（</a:t>
            </a:r>
            <a:r>
              <a:rPr lang="en-US" altLang="zh-CN" sz="2400" dirty="0"/>
              <a:t>input place</a:t>
            </a:r>
            <a:r>
              <a:rPr lang="zh-CN" altLang="en-US" sz="2400" dirty="0"/>
              <a:t>）都拥有令牌，该变迁即为被允许</a:t>
            </a:r>
            <a:r>
              <a:rPr lang="en-US" altLang="zh-CN" sz="2400" dirty="0"/>
              <a:t>(enable)</a:t>
            </a:r>
            <a:r>
              <a:rPr lang="zh-CN" altLang="en-US" sz="2400" dirty="0"/>
              <a:t>。一个变迁被允许时，变迁将发生</a:t>
            </a:r>
            <a:r>
              <a:rPr lang="en-US" altLang="zh-CN" sz="2400" dirty="0"/>
              <a:t>(fire)</a:t>
            </a:r>
            <a:r>
              <a:rPr lang="zh-CN" altLang="en-US" sz="2400" dirty="0"/>
              <a:t>，输入库所</a:t>
            </a:r>
            <a:r>
              <a:rPr lang="en-US" altLang="zh-CN" sz="2400" dirty="0"/>
              <a:t>(input place)</a:t>
            </a:r>
            <a:r>
              <a:rPr lang="zh-CN" altLang="en-US" sz="2400" dirty="0"/>
              <a:t>的令牌被消耗，同时为输出库所</a:t>
            </a:r>
            <a:r>
              <a:rPr lang="en-US" altLang="zh-CN" sz="2400" dirty="0"/>
              <a:t>(output place)</a:t>
            </a:r>
            <a:r>
              <a:rPr lang="zh-CN" altLang="en-US" sz="2400" dirty="0"/>
              <a:t>产生令牌。</a:t>
            </a:r>
          </a:p>
        </p:txBody>
      </p:sp>
      <p:sp>
        <p:nvSpPr>
          <p:cNvPr id="6148"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677F73C-B704-4CA0-9736-58032298B0DD}" type="slidenum">
              <a:rPr lang="en-US" altLang="zh-CN"/>
              <a:pPr/>
              <a:t>22</a:t>
            </a:fld>
            <a:endParaRPr lang="en-US" altLang="zh-CN"/>
          </a:p>
        </p:txBody>
      </p:sp>
    </p:spTree>
    <p:extLst>
      <p:ext uri="{BB962C8B-B14F-4D97-AF65-F5344CB8AC3E}">
        <p14:creationId xmlns:p14="http://schemas.microsoft.com/office/powerpoint/2010/main" val="57121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899592" y="764704"/>
            <a:ext cx="7772400" cy="5328592"/>
          </a:xfrm>
        </p:spPr>
        <p:txBody>
          <a:bodyPr/>
          <a:lstStyle/>
          <a:p>
            <a:pPr marL="0" indent="0" eaLnBrk="1" hangingPunct="1">
              <a:buNone/>
            </a:pPr>
            <a:r>
              <a:rPr lang="zh-CN" altLang="en-US" sz="2400" dirty="0"/>
              <a:t>注意： </a:t>
            </a:r>
            <a:endParaRPr lang="en-US" altLang="zh-CN" sz="2400" dirty="0"/>
          </a:p>
          <a:p>
            <a:pPr eaLnBrk="1" hangingPunct="1">
              <a:lnSpc>
                <a:spcPct val="125000"/>
              </a:lnSpc>
            </a:pPr>
            <a:r>
              <a:rPr lang="zh-CN" altLang="en-US" sz="2400" dirty="0"/>
              <a:t>变迁的发生是原子的；</a:t>
            </a:r>
            <a:endParaRPr lang="en-US" altLang="zh-CN" sz="2400" dirty="0"/>
          </a:p>
          <a:p>
            <a:pPr eaLnBrk="1" hangingPunct="1">
              <a:lnSpc>
                <a:spcPct val="125000"/>
              </a:lnSpc>
            </a:pPr>
            <a:r>
              <a:rPr lang="zh-CN" altLang="en-US" sz="2400" dirty="0"/>
              <a:t>有两个变迁都被允许的可能，但是一次只能发生一个变迁；</a:t>
            </a:r>
            <a:endParaRPr lang="en-US" altLang="zh-CN" sz="2400" dirty="0"/>
          </a:p>
          <a:p>
            <a:pPr eaLnBrk="1" hangingPunct="1">
              <a:lnSpc>
                <a:spcPct val="125000"/>
              </a:lnSpc>
            </a:pPr>
            <a:r>
              <a:rPr lang="zh-CN" altLang="en-US" sz="2400" dirty="0"/>
              <a:t>如果出现一个变迁，其输入库所的个数与输出库所的个数不相等，令牌的个数将发生变化；</a:t>
            </a:r>
            <a:endParaRPr lang="en-US" altLang="zh-CN" sz="2400" dirty="0"/>
          </a:p>
          <a:p>
            <a:pPr eaLnBrk="1" hangingPunct="1">
              <a:lnSpc>
                <a:spcPct val="125000"/>
              </a:lnSpc>
            </a:pPr>
            <a:r>
              <a:rPr lang="en-US" altLang="zh-CN" sz="2400" dirty="0"/>
              <a:t>Petri</a:t>
            </a:r>
            <a:r>
              <a:rPr lang="zh-CN" altLang="en-US" sz="2400" dirty="0"/>
              <a:t>网的状态由令牌在库所的分布决定。 两个变迁争夺一个令牌的情形被称之为冲突 。在输入库所和变迁之间的弧的个数决定了该变迁变为被允许需要的令牌的个数。弧的个数决定了消耗</a:t>
            </a:r>
            <a:r>
              <a:rPr lang="en-US" altLang="zh-CN" sz="2400" dirty="0"/>
              <a:t>/</a:t>
            </a:r>
            <a:r>
              <a:rPr lang="zh-CN" altLang="en-US" sz="2400" dirty="0"/>
              <a:t>产生的令牌的个数。</a:t>
            </a:r>
          </a:p>
        </p:txBody>
      </p:sp>
      <p:sp>
        <p:nvSpPr>
          <p:cNvPr id="7171"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20E34F0-BBAC-435E-8A2F-2E370C0A4C00}" type="slidenum">
              <a:rPr lang="en-US" altLang="zh-CN"/>
              <a:pPr/>
              <a:t>23</a:t>
            </a:fld>
            <a:endParaRPr lang="en-US" altLang="zh-CN"/>
          </a:p>
        </p:txBody>
      </p:sp>
    </p:spTree>
    <p:extLst>
      <p:ext uri="{BB962C8B-B14F-4D97-AF65-F5344CB8AC3E}">
        <p14:creationId xmlns:p14="http://schemas.microsoft.com/office/powerpoint/2010/main" val="233843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a:t>Petri</a:t>
            </a:r>
            <a:r>
              <a:rPr lang="zh-CN" altLang="en-US"/>
              <a:t>网建模软件介绍</a:t>
            </a:r>
          </a:p>
        </p:txBody>
      </p:sp>
      <p:sp>
        <p:nvSpPr>
          <p:cNvPr id="3" name="内容占位符 2"/>
          <p:cNvSpPr>
            <a:spLocks noGrp="1"/>
          </p:cNvSpPr>
          <p:nvPr>
            <p:ph idx="1"/>
          </p:nvPr>
        </p:nvSpPr>
        <p:spPr>
          <a:xfrm>
            <a:off x="683568" y="1981200"/>
            <a:ext cx="8231832" cy="4114800"/>
          </a:xfrm>
        </p:spPr>
        <p:txBody>
          <a:bodyPr/>
          <a:lstStyle/>
          <a:p>
            <a:pPr eaLnBrk="1" hangingPunct="1">
              <a:defRPr/>
            </a:pPr>
            <a:r>
              <a:rPr lang="zh-CN" altLang="en-US" sz="2400" dirty="0">
                <a:latin typeface="Times New Roman" panose="02020603050405020304" pitchFamily="18" charset="0"/>
                <a:cs typeface="Times New Roman" panose="02020603050405020304" pitchFamily="18" charset="0"/>
              </a:rPr>
              <a:t>一个非常有名的</a:t>
            </a:r>
            <a:r>
              <a:rPr lang="en-US" altLang="zh-CN" sz="2400" dirty="0">
                <a:latin typeface="Times New Roman" panose="02020603050405020304" pitchFamily="18" charset="0"/>
                <a:cs typeface="Times New Roman" panose="02020603050405020304" pitchFamily="18" charset="0"/>
              </a:rPr>
              <a:t>Petri </a:t>
            </a:r>
            <a:r>
              <a:rPr lang="zh-CN" altLang="en-US" sz="2400" dirty="0">
                <a:latin typeface="Times New Roman" panose="02020603050405020304" pitchFamily="18" charset="0"/>
                <a:cs typeface="Times New Roman" panose="02020603050405020304" pitchFamily="18" charset="0"/>
              </a:rPr>
              <a:t>网网站</a:t>
            </a:r>
            <a:r>
              <a:rPr lang="en-US" altLang="zh-CN" sz="2400" dirty="0">
                <a:latin typeface="Times New Roman" panose="02020603050405020304" pitchFamily="18" charset="0"/>
                <a:cs typeface="Times New Roman" panose="02020603050405020304" pitchFamily="18" charset="0"/>
              </a:rPr>
              <a:t>--Petri Nets World</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eaLnBrk="1" hangingPunct="1">
              <a:buNone/>
              <a:defRPr/>
            </a:pPr>
            <a:r>
              <a:rPr lang="en-US" altLang="zh-CN" sz="2400" dirty="0">
                <a:latin typeface="Times New Roman" panose="02020603050405020304" pitchFamily="18" charset="0"/>
                <a:cs typeface="Times New Roman" panose="02020603050405020304" pitchFamily="18" charset="0"/>
              </a:rPr>
              <a:t>http://www.informatik.uni-hamburg.de/TGI/PetriNets/index.php</a:t>
            </a:r>
          </a:p>
          <a:p>
            <a:pPr marL="0" indent="0" eaLnBrk="1" hangingPunct="1">
              <a:buFont typeface="Wingdings" panose="05000000000000000000" pitchFamily="2" charset="2"/>
              <a:buNone/>
              <a:defRPr/>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b="1" dirty="0">
                <a:solidFill>
                  <a:srgbClr val="FF0000"/>
                </a:solidFill>
                <a:latin typeface="Times New Roman" panose="02020603050405020304" pitchFamily="18" charset="0"/>
                <a:cs typeface="Times New Roman" panose="02020603050405020304" pitchFamily="18" charset="0"/>
              </a:rPr>
              <a:t>Petri</a:t>
            </a:r>
            <a:r>
              <a:rPr lang="zh-CN" altLang="en-US" sz="2400" b="1" dirty="0">
                <a:solidFill>
                  <a:srgbClr val="FF0000"/>
                </a:solidFill>
                <a:latin typeface="Times New Roman" panose="02020603050405020304" pitchFamily="18" charset="0"/>
                <a:cs typeface="Times New Roman" panose="02020603050405020304" pitchFamily="18" charset="0"/>
              </a:rPr>
              <a:t>网建模和仿真软件</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1. </a:t>
            </a:r>
            <a:r>
              <a:rPr lang="en-US" altLang="zh-CN" sz="2400" b="1" dirty="0">
                <a:latin typeface="Times New Roman" panose="02020603050405020304" pitchFamily="18" charset="0"/>
                <a:cs typeface="Times New Roman" panose="02020603050405020304" pitchFamily="18" charset="0"/>
              </a:rPr>
              <a:t>Visual Object Net ++</a:t>
            </a:r>
          </a:p>
          <a:p>
            <a:pPr marL="0" indent="0" eaLnBrk="1" hangingPunct="1">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入门级的模拟软件，支持时间以及混杂网。</a:t>
            </a:r>
            <a:endParaRPr lang="en-US" altLang="zh-CN" sz="240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2. Tina</a:t>
            </a:r>
          </a:p>
          <a:p>
            <a:pPr marL="0" indent="0" eaLnBrk="1" hangingPunct="1">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一款对时间</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网支持得比较好的软件，适用于   </a:t>
            </a:r>
            <a:endParaRPr lang="en-US" altLang="zh-CN" sz="240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Windows</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操作系统，移植性很好。 </a:t>
            </a:r>
            <a:endParaRPr lang="en-US" altLang="zh-CN" sz="2400" dirty="0">
              <a:latin typeface="Times New Roman" panose="02020603050405020304" pitchFamily="18" charset="0"/>
              <a:cs typeface="Times New Roman" panose="02020603050405020304" pitchFamily="18" charset="0"/>
            </a:endParaRPr>
          </a:p>
        </p:txBody>
      </p:sp>
      <p:sp>
        <p:nvSpPr>
          <p:cNvPr id="8196"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CBA544A-D193-4989-A8A4-98B6D6E16087}" type="slidenum">
              <a:rPr lang="en-US" altLang="zh-CN"/>
              <a:pPr/>
              <a:t>24</a:t>
            </a:fld>
            <a:endParaRPr lang="en-US" altLang="zh-CN"/>
          </a:p>
        </p:txBody>
      </p:sp>
    </p:spTree>
    <p:extLst>
      <p:ext uri="{BB962C8B-B14F-4D97-AF65-F5344CB8AC3E}">
        <p14:creationId xmlns:p14="http://schemas.microsoft.com/office/powerpoint/2010/main" val="114309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endParaRPr lang="zh-CN" altLang="en-US"/>
          </a:p>
        </p:txBody>
      </p:sp>
      <p:sp>
        <p:nvSpPr>
          <p:cNvPr id="9219" name="内容占位符 2"/>
          <p:cNvSpPr>
            <a:spLocks noGrp="1"/>
          </p:cNvSpPr>
          <p:nvPr>
            <p:ph idx="1"/>
          </p:nvPr>
        </p:nvSpPr>
        <p:spPr/>
        <p:txBody>
          <a:bodyPr/>
          <a:lstStyle/>
          <a:p>
            <a:pPr marL="0" indent="0"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3. </a:t>
            </a:r>
            <a:r>
              <a:rPr lang="en-US" altLang="zh-CN" sz="2400" b="1" dirty="0" err="1">
                <a:latin typeface="Times New Roman" panose="02020603050405020304" pitchFamily="18" charset="0"/>
                <a:cs typeface="Times New Roman" panose="02020603050405020304" pitchFamily="18" charset="0"/>
              </a:rPr>
              <a:t>CPNTools</a:t>
            </a:r>
            <a:endParaRPr lang="en-US" altLang="zh-CN" sz="2400" b="1" dirty="0">
              <a:latin typeface="Times New Roman" panose="02020603050405020304" pitchFamily="18" charset="0"/>
              <a:cs typeface="Times New Roman" panose="02020603050405020304" pitchFamily="18" charset="0"/>
            </a:endParaRPr>
          </a:p>
          <a:p>
            <a:pPr marL="0" indent="0" eaLnBrk="1" hangingPunct="1">
              <a:lnSpc>
                <a:spcPct val="13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颜色</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网领域鼎鼎大名的建模软件。</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30000"/>
              </a:lnSpc>
              <a:buNone/>
            </a:pPr>
            <a:r>
              <a:rPr lang="en-US" altLang="zh-CN" sz="2400" b="1" dirty="0">
                <a:latin typeface="Times New Roman" panose="02020603050405020304" pitchFamily="18" charset="0"/>
                <a:cs typeface="Times New Roman" panose="02020603050405020304" pitchFamily="18" charset="0"/>
              </a:rPr>
              <a:t>4. </a:t>
            </a:r>
            <a:r>
              <a:rPr lang="en-US" altLang="zh-CN" sz="2400" b="1" dirty="0" err="1">
                <a:latin typeface="Times New Roman" panose="02020603050405020304" pitchFamily="18" charset="0"/>
                <a:cs typeface="Times New Roman" panose="02020603050405020304" pitchFamily="18" charset="0"/>
              </a:rPr>
              <a:t>JFern</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PIPE</a:t>
            </a:r>
          </a:p>
          <a:p>
            <a:pPr marL="0" indent="0" eaLnBrk="1" hangingPunct="1">
              <a:lnSpc>
                <a:spcPct val="13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基于</a:t>
            </a:r>
            <a:r>
              <a:rPr lang="en-US" altLang="zh-CN" sz="2400" b="1"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平台的</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网模拟软件。所以不管是在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3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下还是</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下都必需有 </a:t>
            </a:r>
            <a:r>
              <a:rPr lang="en-US" altLang="zh-CN" sz="2400" dirty="0">
                <a:latin typeface="Times New Roman" panose="02020603050405020304" pitchFamily="18" charset="0"/>
                <a:cs typeface="Times New Roman" panose="02020603050405020304" pitchFamily="18" charset="0"/>
              </a:rPr>
              <a:t>JDK/JRE</a:t>
            </a:r>
            <a:r>
              <a:rPr lang="zh-CN" altLang="en-US" sz="2400" dirty="0">
                <a:latin typeface="Times New Roman" panose="02020603050405020304" pitchFamily="18" charset="0"/>
                <a:cs typeface="Times New Roman" panose="02020603050405020304" pitchFamily="18" charset="0"/>
              </a:rPr>
              <a:t>作为运行环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3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境方可使用。</a:t>
            </a:r>
          </a:p>
          <a:p>
            <a:pPr marL="0" indent="0" eaLnBrk="1" hangingPunct="1">
              <a:lnSpc>
                <a:spcPct val="13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JFern</a:t>
            </a:r>
            <a:r>
              <a:rPr lang="zh-CN" altLang="en-US" sz="2400" dirty="0">
                <a:latin typeface="Times New Roman" panose="02020603050405020304" pitchFamily="18" charset="0"/>
                <a:cs typeface="Times New Roman" panose="02020603050405020304" pitchFamily="18" charset="0"/>
              </a:rPr>
              <a:t>支持面向对象</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a:t>
            </a:r>
          </a:p>
        </p:txBody>
      </p:sp>
      <p:sp>
        <p:nvSpPr>
          <p:cNvPr id="9220"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0704255-2B8B-4E28-BF13-581988305540}" type="slidenum">
              <a:rPr lang="en-US" altLang="zh-CN"/>
              <a:pPr/>
              <a:t>25</a:t>
            </a:fld>
            <a:endParaRPr lang="en-US" altLang="zh-CN"/>
          </a:p>
        </p:txBody>
      </p:sp>
    </p:spTree>
    <p:extLst>
      <p:ext uri="{BB962C8B-B14F-4D97-AF65-F5344CB8AC3E}">
        <p14:creationId xmlns:p14="http://schemas.microsoft.com/office/powerpoint/2010/main" val="107564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Petri</a:t>
            </a:r>
            <a:r>
              <a:rPr lang="zh-CN" altLang="zh-CN" dirty="0"/>
              <a:t>网的类型及其特点</a:t>
            </a:r>
            <a:endParaRPr lang="zh-CN" altLang="en-US" dirty="0"/>
          </a:p>
        </p:txBody>
      </p:sp>
      <p:sp>
        <p:nvSpPr>
          <p:cNvPr id="3" name="内容占位符 2"/>
          <p:cNvSpPr>
            <a:spLocks noGrp="1"/>
          </p:cNvSpPr>
          <p:nvPr>
            <p:ph idx="1"/>
          </p:nvPr>
        </p:nvSpPr>
        <p:spPr>
          <a:xfrm>
            <a:off x="827584" y="1981200"/>
            <a:ext cx="8087816" cy="4114800"/>
          </a:xfrm>
        </p:spPr>
        <p:txBody>
          <a:bodyPr/>
          <a:lstStyle/>
          <a:p>
            <a:pPr marL="0" indent="0">
              <a:buNone/>
            </a:pPr>
            <a:r>
              <a:rPr lang="zh-CN" altLang="zh-CN" sz="2600" dirty="0"/>
              <a:t>（</a:t>
            </a:r>
            <a:r>
              <a:rPr lang="en-US" altLang="zh-CN" sz="2600" dirty="0"/>
              <a:t>1</a:t>
            </a:r>
            <a:r>
              <a:rPr lang="zh-CN" altLang="zh-CN" sz="2600" dirty="0"/>
              <a:t>）</a:t>
            </a:r>
            <a:r>
              <a:rPr lang="en-US" altLang="zh-CN" sz="2600" dirty="0"/>
              <a:t>Petri</a:t>
            </a:r>
            <a:r>
              <a:rPr lang="zh-CN" altLang="zh-CN" sz="2600" dirty="0"/>
              <a:t>网的类型</a:t>
            </a:r>
          </a:p>
          <a:p>
            <a:r>
              <a:rPr lang="zh-CN" altLang="zh-CN" sz="2600" b="1" dirty="0">
                <a:solidFill>
                  <a:srgbClr val="FF0000"/>
                </a:solidFill>
              </a:rPr>
              <a:t>基本</a:t>
            </a:r>
            <a:r>
              <a:rPr lang="en-US" altLang="zh-CN" sz="2600" b="1" dirty="0">
                <a:solidFill>
                  <a:srgbClr val="FF0000"/>
                </a:solidFill>
              </a:rPr>
              <a:t>Petri</a:t>
            </a:r>
            <a:r>
              <a:rPr lang="zh-CN" altLang="zh-CN" sz="2600" b="1" dirty="0">
                <a:solidFill>
                  <a:srgbClr val="FF0000"/>
                </a:solidFill>
              </a:rPr>
              <a:t>网</a:t>
            </a:r>
          </a:p>
          <a:p>
            <a:pPr marL="0" indent="0">
              <a:buNone/>
            </a:pPr>
            <a:r>
              <a:rPr lang="zh-CN" altLang="zh-CN" sz="2600" dirty="0"/>
              <a:t>在最简单的</a:t>
            </a:r>
            <a:r>
              <a:rPr lang="en-US" altLang="zh-CN" sz="2600" dirty="0"/>
              <a:t>Petri</a:t>
            </a:r>
            <a:r>
              <a:rPr lang="zh-CN" altLang="zh-CN" sz="2600" dirty="0"/>
              <a:t>网系统中，规定网中</a:t>
            </a:r>
            <a:r>
              <a:rPr lang="zh-CN" altLang="zh-CN" sz="2600" b="1" dirty="0">
                <a:solidFill>
                  <a:srgbClr val="FF0000"/>
                </a:solidFill>
              </a:rPr>
              <a:t>每一个库所的容量为</a:t>
            </a:r>
            <a:r>
              <a:rPr lang="en-US" altLang="zh-CN" sz="2600" b="1" dirty="0">
                <a:solidFill>
                  <a:srgbClr val="FF0000"/>
                </a:solidFill>
              </a:rPr>
              <a:t>1</a:t>
            </a:r>
            <a:r>
              <a:rPr lang="zh-CN" altLang="zh-CN" sz="2600" dirty="0"/>
              <a:t>。其库所也可以称为条件，变迁称为事件，所以基本的</a:t>
            </a:r>
            <a:r>
              <a:rPr lang="en-US" altLang="zh-CN" sz="2600" dirty="0"/>
              <a:t>Petri</a:t>
            </a:r>
            <a:r>
              <a:rPr lang="zh-CN" altLang="zh-CN" sz="2600" dirty="0"/>
              <a:t>网又称为条件</a:t>
            </a:r>
            <a:r>
              <a:rPr lang="en-US" altLang="zh-CN" sz="2600" dirty="0"/>
              <a:t>/</a:t>
            </a:r>
            <a:r>
              <a:rPr lang="zh-CN" altLang="zh-CN" sz="2600" dirty="0"/>
              <a:t>事件系统，简称为</a:t>
            </a:r>
            <a:r>
              <a:rPr lang="en-US" altLang="zh-CN" sz="2600" dirty="0"/>
              <a:t>C/E</a:t>
            </a:r>
            <a:r>
              <a:rPr lang="zh-CN" altLang="zh-CN" sz="2600" dirty="0"/>
              <a:t>系统。</a:t>
            </a:r>
          </a:p>
          <a:p>
            <a:r>
              <a:rPr lang="zh-CN" altLang="zh-CN" sz="2600" b="1" dirty="0">
                <a:solidFill>
                  <a:srgbClr val="FF0000"/>
                </a:solidFill>
              </a:rPr>
              <a:t>低级</a:t>
            </a:r>
            <a:r>
              <a:rPr lang="en-US" altLang="zh-CN" sz="2600" b="1" dirty="0">
                <a:solidFill>
                  <a:srgbClr val="FF0000"/>
                </a:solidFill>
              </a:rPr>
              <a:t>Petri</a:t>
            </a:r>
            <a:r>
              <a:rPr lang="zh-CN" altLang="zh-CN" sz="2600" b="1" dirty="0">
                <a:solidFill>
                  <a:srgbClr val="FF0000"/>
                </a:solidFill>
              </a:rPr>
              <a:t>网</a:t>
            </a:r>
          </a:p>
          <a:p>
            <a:pPr marL="0" indent="0">
              <a:buNone/>
            </a:pPr>
            <a:r>
              <a:rPr lang="zh-CN" altLang="zh-CN" sz="2600" dirty="0"/>
              <a:t>如果网中每一个库所的容量和权重为大于等于</a:t>
            </a:r>
            <a:r>
              <a:rPr lang="en-US" altLang="zh-CN" sz="2600" dirty="0"/>
              <a:t>1</a:t>
            </a:r>
            <a:r>
              <a:rPr lang="zh-CN" altLang="zh-CN" sz="2600" dirty="0"/>
              <a:t>的任意整数，这样的</a:t>
            </a:r>
            <a:r>
              <a:rPr lang="en-US" altLang="zh-CN" sz="2600" dirty="0"/>
              <a:t>Petri</a:t>
            </a:r>
            <a:r>
              <a:rPr lang="zh-CN" altLang="zh-CN" sz="2600" dirty="0"/>
              <a:t>网称为库所</a:t>
            </a:r>
            <a:r>
              <a:rPr lang="en-US" altLang="zh-CN" sz="2600" dirty="0"/>
              <a:t>/</a:t>
            </a:r>
            <a:r>
              <a:rPr lang="zh-CN" altLang="zh-CN" sz="2600" dirty="0"/>
              <a:t>变迁网，简称为</a:t>
            </a:r>
            <a:r>
              <a:rPr lang="en-US" altLang="zh-CN" sz="2600" dirty="0"/>
              <a:t>P/T</a:t>
            </a:r>
            <a:r>
              <a:rPr lang="zh-CN" altLang="zh-CN" sz="2600" dirty="0"/>
              <a:t>网。</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26</a:t>
            </a:fld>
            <a:endParaRPr lang="en-US" altLang="zh-CN"/>
          </a:p>
        </p:txBody>
      </p:sp>
    </p:spTree>
    <p:extLst>
      <p:ext uri="{BB962C8B-B14F-4D97-AF65-F5344CB8AC3E}">
        <p14:creationId xmlns:p14="http://schemas.microsoft.com/office/powerpoint/2010/main" val="16073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b="1" dirty="0">
                <a:solidFill>
                  <a:srgbClr val="FF0000"/>
                </a:solidFill>
              </a:rPr>
              <a:t>定时</a:t>
            </a:r>
            <a:r>
              <a:rPr lang="en-US" altLang="zh-CN" sz="2400" b="1" dirty="0">
                <a:solidFill>
                  <a:srgbClr val="FF0000"/>
                </a:solidFill>
              </a:rPr>
              <a:t>Petri</a:t>
            </a:r>
            <a:r>
              <a:rPr lang="zh-CN" altLang="zh-CN" sz="2400" b="1" dirty="0">
                <a:solidFill>
                  <a:srgbClr val="FF0000"/>
                </a:solidFill>
              </a:rPr>
              <a:t>网</a:t>
            </a:r>
          </a:p>
          <a:p>
            <a:pPr marL="0" indent="0">
              <a:buNone/>
            </a:pPr>
            <a:r>
              <a:rPr lang="zh-CN" altLang="zh-CN" sz="2400" dirty="0"/>
              <a:t>在这种</a:t>
            </a:r>
            <a:r>
              <a:rPr lang="en-US" altLang="zh-CN" sz="2400" dirty="0"/>
              <a:t>Petri</a:t>
            </a:r>
            <a:r>
              <a:rPr lang="zh-CN" altLang="zh-CN" sz="2400" dirty="0"/>
              <a:t>网络中，将各事件的持续时间标在库所旁边，于是库所中新产生的标记经过一段时间后才加入到</a:t>
            </a:r>
            <a:r>
              <a:rPr lang="en-US" altLang="zh-CN" sz="2400" dirty="0"/>
              <a:t>Petri</a:t>
            </a:r>
            <a:r>
              <a:rPr lang="zh-CN" altLang="zh-CN" sz="2400" dirty="0"/>
              <a:t>网的运行；或者是将时间标在变迁上，于是经过授权的变迁延迟一段时间后发生，或者变迁发生后，马上从输入库所中移去相应的标记，但在输出库所中延迟一段时间产生标记</a:t>
            </a:r>
          </a:p>
          <a:p>
            <a:r>
              <a:rPr lang="zh-CN" altLang="zh-CN" sz="2400" b="1" dirty="0">
                <a:solidFill>
                  <a:srgbClr val="FF0000"/>
                </a:solidFill>
              </a:rPr>
              <a:t>高级</a:t>
            </a:r>
            <a:r>
              <a:rPr lang="en-US" altLang="zh-CN" sz="2400" b="1" dirty="0">
                <a:solidFill>
                  <a:srgbClr val="FF0000"/>
                </a:solidFill>
              </a:rPr>
              <a:t>Petri</a:t>
            </a:r>
            <a:r>
              <a:rPr lang="zh-CN" altLang="zh-CN" sz="2400" b="1" dirty="0">
                <a:solidFill>
                  <a:srgbClr val="FF0000"/>
                </a:solidFill>
              </a:rPr>
              <a:t>网</a:t>
            </a:r>
          </a:p>
          <a:p>
            <a:pPr marL="0" indent="0">
              <a:buNone/>
            </a:pPr>
            <a:r>
              <a:rPr lang="zh-CN" altLang="zh-CN" sz="2400" dirty="0"/>
              <a:t>谓词</a:t>
            </a:r>
            <a:r>
              <a:rPr lang="en-US" altLang="zh-CN" sz="2400" dirty="0"/>
              <a:t>/</a:t>
            </a:r>
            <a:r>
              <a:rPr lang="zh-CN" altLang="zh-CN" sz="2400" dirty="0"/>
              <a:t>事件网、着色网以及随机网都属于高级网，高级</a:t>
            </a:r>
            <a:r>
              <a:rPr lang="en-US" altLang="zh-CN" sz="2400" dirty="0"/>
              <a:t>Petri</a:t>
            </a:r>
            <a:r>
              <a:rPr lang="zh-CN" altLang="zh-CN" sz="2400" dirty="0"/>
              <a:t>可以简化复杂的网络模型，表达更多的信息。</a:t>
            </a:r>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27</a:t>
            </a:fld>
            <a:endParaRPr lang="en-US" altLang="zh-CN"/>
          </a:p>
        </p:txBody>
      </p:sp>
    </p:spTree>
    <p:extLst>
      <p:ext uri="{BB962C8B-B14F-4D97-AF65-F5344CB8AC3E}">
        <p14:creationId xmlns:p14="http://schemas.microsoft.com/office/powerpoint/2010/main" val="139638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Petri</a:t>
            </a:r>
            <a:r>
              <a:rPr lang="zh-CN" altLang="en-US" dirty="0"/>
              <a:t>网的特点</a:t>
            </a:r>
          </a:p>
        </p:txBody>
      </p:sp>
      <p:sp>
        <p:nvSpPr>
          <p:cNvPr id="3" name="内容占位符 2"/>
          <p:cNvSpPr>
            <a:spLocks noGrp="1"/>
          </p:cNvSpPr>
          <p:nvPr>
            <p:ph idx="1"/>
          </p:nvPr>
        </p:nvSpPr>
        <p:spPr>
          <a:xfrm>
            <a:off x="899592" y="1981200"/>
            <a:ext cx="8015808" cy="4114800"/>
          </a:xfrm>
        </p:spPr>
        <p:txBody>
          <a:bodyPr/>
          <a:lstStyle/>
          <a:p>
            <a:r>
              <a:rPr lang="zh-CN" altLang="en-US" sz="2400" dirty="0"/>
              <a:t>能够很好的描述和表达离散事件动态系统（</a:t>
            </a:r>
            <a:r>
              <a:rPr lang="en-US" altLang="zh-CN" sz="2400" dirty="0"/>
              <a:t>DEDS</a:t>
            </a:r>
            <a:r>
              <a:rPr lang="zh-CN" altLang="en-US" sz="2400" dirty="0"/>
              <a:t>）建模中经常遇到的并行、同步、冲突和因果依赖等关系。</a:t>
            </a:r>
          </a:p>
          <a:p>
            <a:r>
              <a:rPr lang="zh-CN" altLang="en-US" sz="2400" dirty="0"/>
              <a:t>为形式化分析提供了良好的条件，因为</a:t>
            </a:r>
            <a:r>
              <a:rPr lang="en-US" altLang="zh-CN" sz="2400" dirty="0"/>
              <a:t>Petri</a:t>
            </a:r>
            <a:r>
              <a:rPr lang="zh-CN" altLang="en-US" sz="2400" dirty="0"/>
              <a:t>网有良好的数学基础和语义清晰的语法。</a:t>
            </a:r>
          </a:p>
          <a:p>
            <a:r>
              <a:rPr lang="zh-CN" altLang="en-US" sz="2400" dirty="0"/>
              <a:t>使用图形来描述系统，使系统形象化，易于理解，降低了建模的难度，提高了模型的可读性。</a:t>
            </a:r>
          </a:p>
          <a:p>
            <a:r>
              <a:rPr lang="zh-CN" altLang="en-US" sz="2400" dirty="0"/>
              <a:t>对于柔性制造系统（</a:t>
            </a:r>
            <a:r>
              <a:rPr lang="en-US" altLang="zh-CN" sz="2400" dirty="0"/>
              <a:t>FMS</a:t>
            </a:r>
            <a:r>
              <a:rPr lang="zh-CN" altLang="en-US" sz="2400" dirty="0"/>
              <a:t>）那样的分布式递阶结构，可以分层次建立</a:t>
            </a:r>
            <a:r>
              <a:rPr lang="en-US" altLang="zh-CN" sz="2400" dirty="0"/>
              <a:t>Petri</a:t>
            </a:r>
            <a:r>
              <a:rPr lang="zh-CN" altLang="en-US" sz="2400" dirty="0"/>
              <a:t>图。</a:t>
            </a:r>
          </a:p>
          <a:p>
            <a:r>
              <a:rPr lang="zh-CN" altLang="en-US" sz="2400" dirty="0"/>
              <a:t>与系统结构关系密切，对系统内部的数据流和物流都可以描述，容易在控制模型的基础上直接实现控制系统。</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28</a:t>
            </a:fld>
            <a:endParaRPr lang="en-US" altLang="zh-CN"/>
          </a:p>
        </p:txBody>
      </p:sp>
    </p:spTree>
    <p:extLst>
      <p:ext uri="{BB962C8B-B14F-4D97-AF65-F5344CB8AC3E}">
        <p14:creationId xmlns:p14="http://schemas.microsoft.com/office/powerpoint/2010/main" val="34092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活动循环图</a:t>
            </a:r>
            <a:r>
              <a:rPr lang="en-US" altLang="zh-CN" dirty="0"/>
              <a:t>ACD</a:t>
            </a:r>
            <a:br>
              <a:rPr lang="en-US" altLang="zh-CN" dirty="0"/>
            </a:br>
            <a:r>
              <a:rPr lang="zh-CN" altLang="zh-CN" dirty="0"/>
              <a:t>（</a:t>
            </a:r>
            <a:r>
              <a:rPr lang="en-US" altLang="zh-CN" i="1" dirty="0"/>
              <a:t>Activity Cycle Diagram</a:t>
            </a:r>
            <a:r>
              <a:rPr lang="zh-CN" altLang="zh-CN" dirty="0"/>
              <a:t>）</a:t>
            </a:r>
            <a:endParaRPr lang="zh-CN" altLang="en-US" dirty="0"/>
          </a:p>
        </p:txBody>
      </p:sp>
      <p:sp>
        <p:nvSpPr>
          <p:cNvPr id="3" name="内容占位符 2"/>
          <p:cNvSpPr>
            <a:spLocks noGrp="1"/>
          </p:cNvSpPr>
          <p:nvPr>
            <p:ph idx="1"/>
          </p:nvPr>
        </p:nvSpPr>
        <p:spPr>
          <a:xfrm>
            <a:off x="899592" y="1981200"/>
            <a:ext cx="8015808" cy="4114800"/>
          </a:xfrm>
        </p:spPr>
        <p:txBody>
          <a:bodyPr/>
          <a:lstStyle/>
          <a:p>
            <a:r>
              <a:rPr lang="zh-CN" altLang="en-US" dirty="0"/>
              <a:t>基本思想：</a:t>
            </a:r>
            <a:r>
              <a:rPr lang="zh-CN" altLang="zh-CN" dirty="0"/>
              <a:t>系统中的每一种实体都按各自的方式循环地发生变化，在这一循环中只有两种状态—静止状态和活动状态，这两种状态在</a:t>
            </a:r>
            <a:r>
              <a:rPr lang="zh-CN" altLang="zh-CN" b="1" dirty="0">
                <a:solidFill>
                  <a:srgbClr val="FF0000"/>
                </a:solidFill>
              </a:rPr>
              <a:t>循环中交替地出现</a:t>
            </a:r>
            <a:r>
              <a:rPr lang="zh-CN" altLang="zh-CN" dirty="0"/>
              <a:t>。</a:t>
            </a:r>
            <a:endParaRPr lang="en-US" altLang="zh-CN" dirty="0"/>
          </a:p>
          <a:p>
            <a:r>
              <a:rPr lang="zh-CN" altLang="zh-CN" dirty="0"/>
              <a:t>静止状态（或称队列）用圆来代表，而活动状态用矩形来代表。它们之间的转换用有向弧（箭头）来表示。</a:t>
            </a:r>
            <a:endParaRPr lang="en-US" altLang="zh-CN" dirty="0"/>
          </a:p>
          <a:p>
            <a:r>
              <a:rPr lang="zh-CN" altLang="zh-CN" dirty="0"/>
              <a:t>多种实体，不同的颜色或线型</a:t>
            </a:r>
            <a:r>
              <a:rPr lang="zh-CN" altLang="en-US" dirty="0"/>
              <a:t>的</a:t>
            </a:r>
            <a:r>
              <a:rPr lang="zh-CN" altLang="zh-CN" dirty="0"/>
              <a:t>有向弧</a:t>
            </a:r>
            <a:r>
              <a:rPr lang="zh-CN" altLang="en-US" dirty="0"/>
              <a:t>。</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29</a:t>
            </a:fld>
            <a:endParaRPr lang="en-US" altLang="zh-CN"/>
          </a:p>
        </p:txBody>
      </p:sp>
    </p:spTree>
    <p:extLst>
      <p:ext uri="{BB962C8B-B14F-4D97-AF65-F5344CB8AC3E}">
        <p14:creationId xmlns:p14="http://schemas.microsoft.com/office/powerpoint/2010/main" val="858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endParaRPr lang="zh-CN" altLang="en-US"/>
          </a:p>
        </p:txBody>
      </p:sp>
      <p:pic>
        <p:nvPicPr>
          <p:cNvPr id="3075"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59632" y="2204864"/>
            <a:ext cx="7218510" cy="3168352"/>
          </a:xfrm>
        </p:spPr>
      </p:pic>
      <p:sp>
        <p:nvSpPr>
          <p:cNvPr id="3076"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kumimoji="1" sz="2100">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kumimoji="1" sz="1800">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BCC5DB0-E360-45A5-9520-03626837BC74}" type="slidenum">
              <a:rPr kumimoji="0" lang="en-US" altLang="zh-CN" sz="1050"/>
              <a:pPr>
                <a:spcBef>
                  <a:spcPct val="0"/>
                </a:spcBef>
                <a:buClrTx/>
                <a:buSzTx/>
                <a:buFontTx/>
                <a:buNone/>
              </a:pPr>
              <a:t>3</a:t>
            </a:fld>
            <a:endParaRPr kumimoji="0" lang="en-US" altLang="zh-CN" sz="1050"/>
          </a:p>
        </p:txBody>
      </p:sp>
    </p:spTree>
    <p:extLst>
      <p:ext uri="{BB962C8B-B14F-4D97-AF65-F5344CB8AC3E}">
        <p14:creationId xmlns:p14="http://schemas.microsoft.com/office/powerpoint/2010/main" val="319495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活动循环图认为只有满足如下条件一个活动才会发生：所有前置队列中都具有按照排队规则挑选的、足够数量的令牌（</a:t>
            </a:r>
            <a:r>
              <a:rPr lang="en-US" altLang="zh-CN" dirty="0"/>
              <a:t>tokens</a:t>
            </a:r>
            <a:r>
              <a:rPr lang="zh-CN" altLang="en-US" dirty="0"/>
              <a:t>）存在。一个活动可以同时发生多起（例如</a:t>
            </a:r>
            <a:r>
              <a:rPr lang="en-US" altLang="zh-CN" dirty="0"/>
              <a:t>FMS</a:t>
            </a:r>
            <a:r>
              <a:rPr lang="zh-CN" altLang="en-US" dirty="0"/>
              <a:t>中有几台机床同时处于切削过程中），活动的延续时间可以是常数或随机数，也可以是按照某种规律变化的数。</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30</a:t>
            </a:fld>
            <a:endParaRPr lang="en-US" altLang="zh-CN"/>
          </a:p>
        </p:txBody>
      </p:sp>
    </p:spTree>
    <p:extLst>
      <p:ext uri="{BB962C8B-B14F-4D97-AF65-F5344CB8AC3E}">
        <p14:creationId xmlns:p14="http://schemas.microsoft.com/office/powerpoint/2010/main" val="161218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ACD</a:t>
            </a:r>
            <a:r>
              <a:rPr lang="zh-CN" altLang="en-US" dirty="0"/>
              <a:t>中的术语</a:t>
            </a:r>
          </a:p>
        </p:txBody>
      </p:sp>
      <p:sp>
        <p:nvSpPr>
          <p:cNvPr id="3" name="内容占位符 2"/>
          <p:cNvSpPr>
            <a:spLocks noGrp="1"/>
          </p:cNvSpPr>
          <p:nvPr>
            <p:ph idx="1"/>
          </p:nvPr>
        </p:nvSpPr>
        <p:spPr>
          <a:xfrm>
            <a:off x="899592" y="1981200"/>
            <a:ext cx="8015808" cy="4114800"/>
          </a:xfrm>
        </p:spPr>
        <p:txBody>
          <a:bodyPr/>
          <a:lstStyle/>
          <a:p>
            <a:pPr marL="0" indent="0">
              <a:buNone/>
            </a:pPr>
            <a:r>
              <a:rPr lang="zh-CN" altLang="en-US" sz="2400" dirty="0"/>
              <a:t>（</a:t>
            </a:r>
            <a:r>
              <a:rPr lang="en-US" altLang="zh-CN" sz="2400" dirty="0"/>
              <a:t>1</a:t>
            </a:r>
            <a:r>
              <a:rPr lang="zh-CN" altLang="en-US" sz="2400" dirty="0"/>
              <a:t>）实体</a:t>
            </a:r>
          </a:p>
          <a:p>
            <a:pPr marL="0" indent="0">
              <a:buNone/>
            </a:pPr>
            <a:r>
              <a:rPr lang="zh-CN" altLang="en-US" sz="2400" dirty="0"/>
              <a:t>实体指的是组成系统的各种要素，是活动循环图中产生活动的主体。在</a:t>
            </a:r>
            <a:r>
              <a:rPr lang="en-US" altLang="zh-CN" sz="2400" dirty="0"/>
              <a:t>ACD</a:t>
            </a:r>
            <a:r>
              <a:rPr lang="zh-CN" altLang="en-US" sz="2400" dirty="0"/>
              <a:t>图中，实体可以使用文字加以注明或通过不同线型加以表示，实体的数量则可在名称后用圆弧号加数字说明。</a:t>
            </a:r>
          </a:p>
          <a:p>
            <a:pPr marL="0" indent="0">
              <a:buNone/>
            </a:pPr>
            <a:r>
              <a:rPr lang="zh-CN" altLang="en-US" sz="2400" dirty="0"/>
              <a:t>（</a:t>
            </a:r>
            <a:r>
              <a:rPr lang="en-US" altLang="zh-CN" sz="2400" dirty="0"/>
              <a:t>2</a:t>
            </a:r>
            <a:r>
              <a:rPr lang="zh-CN" altLang="en-US" sz="2400" dirty="0"/>
              <a:t>）活动</a:t>
            </a:r>
          </a:p>
          <a:p>
            <a:pPr marL="0" indent="0">
              <a:buNone/>
            </a:pPr>
            <a:r>
              <a:rPr lang="zh-CN" altLang="en-US" sz="2400" dirty="0"/>
              <a:t>如果实体正在参加某种活动过程，我们称实体处于活动状态，简称活动。活动用矩形框表示，活动的持续时间（也称活动周期）标注于该活动的矩形下方，活动名称标注于矩形中。</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31</a:t>
            </a:fld>
            <a:endParaRPr lang="en-US" altLang="zh-CN"/>
          </a:p>
        </p:txBody>
      </p:sp>
    </p:spTree>
    <p:extLst>
      <p:ext uri="{BB962C8B-B14F-4D97-AF65-F5344CB8AC3E}">
        <p14:creationId xmlns:p14="http://schemas.microsoft.com/office/powerpoint/2010/main" val="166717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1981200"/>
                <a:ext cx="8159824" cy="4114800"/>
              </a:xfrm>
            </p:spPr>
            <p:txBody>
              <a:bodyPr/>
              <a:lstStyle/>
              <a:p>
                <a:pPr marL="0" indent="0">
                  <a:buNone/>
                </a:pPr>
                <a:r>
                  <a:rPr lang="zh-CN" altLang="en-US" dirty="0"/>
                  <a:t>（</a:t>
                </a:r>
                <a:r>
                  <a:rPr lang="en-US" altLang="zh-CN" dirty="0"/>
                  <a:t>3</a:t>
                </a:r>
                <a:r>
                  <a:rPr lang="zh-CN" altLang="en-US" dirty="0"/>
                  <a:t>）队列　</a:t>
                </a:r>
              </a:p>
              <a:p>
                <a:pPr marL="0" indent="0">
                  <a:buNone/>
                </a:pPr>
                <a:r>
                  <a:rPr lang="zh-CN" altLang="en-US" dirty="0"/>
                  <a:t>如果实体处于静态或等待状态，我们称之为实体的队列，简称队列。队列使用圆圈来表示，圆圈中注明队列的性质。</a:t>
                </a:r>
              </a:p>
              <a:p>
                <a:pPr marL="0" indent="0">
                  <a:buNone/>
                </a:pPr>
                <a:r>
                  <a:rPr lang="zh-CN" altLang="en-US" dirty="0"/>
                  <a:t>（</a:t>
                </a:r>
                <a:r>
                  <a:rPr lang="en-US" altLang="zh-CN" dirty="0"/>
                  <a:t>4</a:t>
                </a:r>
                <a:r>
                  <a:rPr lang="zh-CN" altLang="en-US" dirty="0"/>
                  <a:t>）实体的行为模式</a:t>
                </a:r>
              </a:p>
              <a:p>
                <a:pPr marL="0" indent="0">
                  <a:buNone/>
                </a:pPr>
                <a:r>
                  <a:rPr lang="zh-CN" altLang="en-US" dirty="0"/>
                  <a:t>在</a:t>
                </a:r>
                <a:r>
                  <a:rPr lang="en-US" altLang="zh-CN" dirty="0"/>
                  <a:t>ACD</a:t>
                </a:r>
                <a:r>
                  <a:rPr lang="zh-CN" altLang="en-US" dirty="0"/>
                  <a:t>图中，规定实体的行为模式遵循“</a:t>
                </a:r>
                <a14:m>
                  <m:oMath xmlns:m="http://schemas.openxmlformats.org/officeDocument/2006/math">
                    <m:r>
                      <a:rPr lang="zh-CN" altLang="en-US" i="1" smtClean="0">
                        <a:latin typeface="Cambria Math" panose="02040503050406030204" pitchFamily="18" charset="0"/>
                      </a:rPr>
                      <m:t>⋯→</m:t>
                    </m:r>
                    <m:r>
                      <a:rPr lang="zh-CN" altLang="en-US" i="1">
                        <a:latin typeface="Cambria Math" panose="02040503050406030204" pitchFamily="18" charset="0"/>
                      </a:rPr>
                      <m:t>活动</m:t>
                    </m:r>
                    <m:r>
                      <a:rPr lang="zh-CN" altLang="en-US" i="1" smtClean="0">
                        <a:latin typeface="Cambria Math" panose="02040503050406030204" pitchFamily="18" charset="0"/>
                      </a:rPr>
                      <m:t>→</m:t>
                    </m:r>
                    <m:r>
                      <a:rPr lang="zh-CN" altLang="en-US" i="1">
                        <a:latin typeface="Cambria Math" panose="02040503050406030204" pitchFamily="18" charset="0"/>
                      </a:rPr>
                      <m:t>队列</m:t>
                    </m:r>
                    <m:r>
                      <a:rPr lang="zh-CN" altLang="en-US" i="1" smtClean="0">
                        <a:latin typeface="Cambria Math" panose="02040503050406030204" pitchFamily="18" charset="0"/>
                      </a:rPr>
                      <m:t>→</m:t>
                    </m:r>
                    <m:r>
                      <a:rPr lang="zh-CN" altLang="en-US" i="1">
                        <a:latin typeface="Cambria Math" panose="02040503050406030204" pitchFamily="18" charset="0"/>
                      </a:rPr>
                      <m:t>活动</m:t>
                    </m:r>
                    <m:r>
                      <a:rPr lang="zh-CN" altLang="en-US" i="1" smtClean="0">
                        <a:latin typeface="Cambria Math" panose="02040503050406030204" pitchFamily="18" charset="0"/>
                      </a:rPr>
                      <m:t>→⋯</m:t>
                    </m:r>
                  </m:oMath>
                </a14:m>
                <a:r>
                  <a:rPr lang="zh-CN" altLang="en-US" dirty="0"/>
                  <a:t>”的交替变化规则。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1981200"/>
                <a:ext cx="8159824" cy="4114800"/>
              </a:xfrm>
              <a:blipFill>
                <a:blip r:embed="rId2"/>
                <a:stretch>
                  <a:fillRect l="-1942" t="-2222" r="-299" b="-874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32</a:t>
            </a:fld>
            <a:endParaRPr lang="en-US" altLang="zh-CN"/>
          </a:p>
        </p:txBody>
      </p:sp>
    </p:spTree>
    <p:extLst>
      <p:ext uri="{BB962C8B-B14F-4D97-AF65-F5344CB8AC3E}">
        <p14:creationId xmlns:p14="http://schemas.microsoft.com/office/powerpoint/2010/main" val="3152132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7584" y="1981200"/>
            <a:ext cx="8087816" cy="4114800"/>
          </a:xfrm>
        </p:spPr>
        <p:txBody>
          <a:bodyPr/>
          <a:lstStyle/>
          <a:p>
            <a:pPr marL="0" indent="0">
              <a:buNone/>
            </a:pPr>
            <a:r>
              <a:rPr lang="zh-CN" altLang="en-US" sz="2800" dirty="0"/>
              <a:t>（</a:t>
            </a:r>
            <a:r>
              <a:rPr lang="en-US" altLang="zh-CN" sz="2800" dirty="0"/>
              <a:t>5</a:t>
            </a:r>
            <a:r>
              <a:rPr lang="zh-CN" altLang="en-US" sz="2800" dirty="0"/>
              <a:t>）直联活动和虚拟队列</a:t>
            </a:r>
          </a:p>
          <a:p>
            <a:pPr marL="0" indent="0">
              <a:buNone/>
            </a:pPr>
            <a:r>
              <a:rPr lang="zh-CN" altLang="en-US" sz="2800" dirty="0"/>
              <a:t>如果在任何情况下，某一活动完成后，其后续活动就立即开始，则称后续活动为直联活动。为了使直联活动与前面活动之间的变化仍符合实体的行为模式约定，我们规定这两个活动之间有一等待时间为零的队列，这样的队列，称为虚拟队列。</a:t>
            </a:r>
          </a:p>
          <a:p>
            <a:pPr marL="0" indent="0">
              <a:buNone/>
            </a:pPr>
            <a:r>
              <a:rPr lang="zh-CN" altLang="en-US" sz="2800" dirty="0"/>
              <a:t>（</a:t>
            </a:r>
            <a:r>
              <a:rPr lang="en-US" altLang="zh-CN" sz="2800" dirty="0"/>
              <a:t>6</a:t>
            </a:r>
            <a:r>
              <a:rPr lang="zh-CN" altLang="en-US" sz="2800" dirty="0"/>
              <a:t>）合作活动</a:t>
            </a:r>
          </a:p>
          <a:p>
            <a:pPr marL="0" indent="0">
              <a:buNone/>
            </a:pPr>
            <a:r>
              <a:rPr lang="zh-CN" altLang="en-US" sz="2800" dirty="0"/>
              <a:t>如果一个活动要求多于一个（或一类）实体参加才能开始，则称其为合作活动。</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33</a:t>
            </a:fld>
            <a:endParaRPr lang="en-US" altLang="zh-CN"/>
          </a:p>
        </p:txBody>
      </p:sp>
    </p:spTree>
    <p:extLst>
      <p:ext uri="{BB962C8B-B14F-4D97-AF65-F5344CB8AC3E}">
        <p14:creationId xmlns:p14="http://schemas.microsoft.com/office/powerpoint/2010/main" val="929279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1B95E5-6C36-41CE-AC1B-34A32C6D80CC}" type="slidenum">
              <a:rPr kumimoji="0" lang="en-US" altLang="zh-CN" sz="1400"/>
              <a:pPr>
                <a:spcBef>
                  <a:spcPct val="0"/>
                </a:spcBef>
                <a:buClrTx/>
                <a:buSzTx/>
                <a:buFontTx/>
                <a:buNone/>
              </a:pPr>
              <a:t>34</a:t>
            </a:fld>
            <a:endParaRPr kumimoji="0" lang="en-US" altLang="zh-CN" sz="1400"/>
          </a:p>
        </p:txBody>
      </p:sp>
      <p:sp>
        <p:nvSpPr>
          <p:cNvPr id="3075" name="Rectangle 2"/>
          <p:cNvSpPr>
            <a:spLocks noGrp="1" noChangeArrowheads="1"/>
          </p:cNvSpPr>
          <p:nvPr>
            <p:ph type="title"/>
          </p:nvPr>
        </p:nvSpPr>
        <p:spPr/>
        <p:txBody>
          <a:bodyPr/>
          <a:lstStyle/>
          <a:p>
            <a:pPr eaLnBrk="1" hangingPunct="1"/>
            <a:r>
              <a:rPr lang="en-US" altLang="zh-CN"/>
              <a:t>ACD</a:t>
            </a:r>
            <a:r>
              <a:rPr lang="zh-CN" altLang="en-US"/>
              <a:t>的建模方法举例		</a:t>
            </a:r>
          </a:p>
        </p:txBody>
      </p:sp>
      <p:sp>
        <p:nvSpPr>
          <p:cNvPr id="2051" name="Rectangle 3"/>
          <p:cNvSpPr>
            <a:spLocks noGrp="1" noChangeArrowheads="1"/>
          </p:cNvSpPr>
          <p:nvPr>
            <p:ph type="body" idx="1"/>
          </p:nvPr>
        </p:nvSpPr>
        <p:spPr>
          <a:xfrm>
            <a:off x="381000" y="1981200"/>
            <a:ext cx="8534400" cy="4572000"/>
          </a:xfrm>
        </p:spPr>
        <p:txBody>
          <a:bodyPr/>
          <a:lstStyle/>
          <a:p>
            <a:pPr algn="just" eaLnBrk="1" hangingPunct="1"/>
            <a:r>
              <a:rPr lang="zh-CN" altLang="en-US" sz="2800">
                <a:latin typeface="Times New Roman" panose="02020603050405020304" pitchFamily="18" charset="0"/>
              </a:rPr>
              <a:t>假设有一个系统，它有两类实体－机床和工人。</a:t>
            </a:r>
          </a:p>
          <a:p>
            <a:pPr algn="just" eaLnBrk="1" hangingPunct="1"/>
            <a:r>
              <a:rPr lang="zh-CN" altLang="en-US" sz="2800">
                <a:latin typeface="Times New Roman" panose="02020603050405020304" pitchFamily="18" charset="0"/>
              </a:rPr>
              <a:t>机床是半自动的，需要一个工人去安装（</a:t>
            </a:r>
            <a:r>
              <a:rPr lang="en-US" altLang="zh-CN" sz="2800"/>
              <a:t>SETUP</a:t>
            </a:r>
            <a:r>
              <a:rPr lang="zh-CN" altLang="en-US" sz="2800">
                <a:latin typeface="Times New Roman" panose="02020603050405020304" pitchFamily="18" charset="0"/>
              </a:rPr>
              <a:t>）工件。然后机床可以自动的对工件进行加工（</a:t>
            </a:r>
            <a:r>
              <a:rPr lang="en-US" altLang="zh-CN" sz="2800"/>
              <a:t>RUN</a:t>
            </a:r>
            <a:r>
              <a:rPr lang="zh-CN" altLang="en-US" sz="2800">
                <a:latin typeface="Times New Roman" panose="02020603050405020304" pitchFamily="18" charset="0"/>
              </a:rPr>
              <a:t>），直到加工完毕，机床停止。</a:t>
            </a:r>
          </a:p>
          <a:p>
            <a:pPr algn="just" eaLnBrk="1" hangingPunct="1"/>
            <a:r>
              <a:rPr lang="zh-CN" altLang="en-US" sz="2800">
                <a:latin typeface="Times New Roman" panose="02020603050405020304" pitchFamily="18" charset="0"/>
              </a:rPr>
              <a:t>此时若有一个工人可用来安装工件，就可以开始一次新的循环。</a:t>
            </a:r>
          </a:p>
          <a:p>
            <a:pPr algn="just" eaLnBrk="1" hangingPunct="1"/>
            <a:r>
              <a:rPr lang="zh-CN" altLang="en-US" sz="2800">
                <a:latin typeface="Times New Roman" panose="02020603050405020304" pitchFamily="18" charset="0"/>
              </a:rPr>
              <a:t>因此，半自动机床这一类实体就有</a:t>
            </a:r>
            <a:r>
              <a:rPr lang="en-US" altLang="zh-CN" sz="2800"/>
              <a:t>SETUP</a:t>
            </a:r>
            <a:r>
              <a:rPr lang="zh-CN" altLang="en-US" sz="2800">
                <a:latin typeface="Times New Roman" panose="02020603050405020304" pitchFamily="18" charset="0"/>
              </a:rPr>
              <a:t>和</a:t>
            </a:r>
            <a:r>
              <a:rPr lang="en-US" altLang="zh-CN" sz="2800"/>
              <a:t>RUN</a:t>
            </a:r>
            <a:r>
              <a:rPr lang="zh-CN" altLang="en-US" sz="2800">
                <a:latin typeface="Times New Roman" panose="02020603050405020304" pitchFamily="18" charset="0"/>
              </a:rPr>
              <a:t>这两种活动，两个等待状态（队列）</a:t>
            </a:r>
            <a:r>
              <a:rPr lang="en-US" altLang="zh-CN" sz="2800">
                <a:latin typeface="Times New Roman" panose="02020603050405020304" pitchFamily="18" charset="0"/>
              </a:rPr>
              <a:t>——</a:t>
            </a:r>
            <a:r>
              <a:rPr lang="en-US" altLang="zh-CN" sz="2800"/>
              <a:t>IDLE</a:t>
            </a:r>
            <a:r>
              <a:rPr lang="zh-CN" altLang="en-US" sz="2800">
                <a:latin typeface="Times New Roman" panose="02020603050405020304" pitchFamily="18" charset="0"/>
              </a:rPr>
              <a:t>（空闲）和</a:t>
            </a:r>
            <a:r>
              <a:rPr lang="en-US" altLang="zh-CN" sz="2800"/>
              <a:t>READY</a:t>
            </a:r>
            <a:r>
              <a:rPr lang="zh-CN" altLang="en-US" sz="2800">
                <a:latin typeface="Times New Roman" panose="02020603050405020304" pitchFamily="18" charset="0"/>
              </a:rPr>
              <a:t>（就绪），其活动循环图如</a:t>
            </a:r>
            <a:r>
              <a:rPr lang="zh-CN" altLang="en-US" sz="2800">
                <a:solidFill>
                  <a:srgbClr val="000000"/>
                </a:solidFill>
                <a:latin typeface="Times New Roman" panose="02020603050405020304" pitchFamily="18" charset="0"/>
              </a:rPr>
              <a:t>图</a:t>
            </a:r>
            <a:r>
              <a:rPr lang="en-US" altLang="zh-CN" sz="2800">
                <a:solidFill>
                  <a:srgbClr val="000000"/>
                </a:solidFill>
              </a:rPr>
              <a:t>4.19</a:t>
            </a:r>
            <a:r>
              <a:rPr lang="zh-CN" altLang="en-US" sz="2800">
                <a:latin typeface="Times New Roman" panose="02020603050405020304" pitchFamily="18" charset="0"/>
              </a:rPr>
              <a:t>所示。</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29"/>
          <p:cNvSpPr>
            <a:spLocks noChangeArrowheads="1"/>
          </p:cNvSpPr>
          <p:nvPr/>
        </p:nvSpPr>
        <p:spPr bwMode="auto">
          <a:xfrm>
            <a:off x="2124075" y="2243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099" name="Object 1028"/>
          <p:cNvGraphicFramePr>
            <a:graphicFrameLocks noChangeAspect="1"/>
          </p:cNvGraphicFramePr>
          <p:nvPr/>
        </p:nvGraphicFramePr>
        <p:xfrm>
          <a:off x="1066800" y="914400"/>
          <a:ext cx="6858000" cy="3322638"/>
        </p:xfrm>
        <a:graphic>
          <a:graphicData uri="http://schemas.openxmlformats.org/presentationml/2006/ole">
            <mc:AlternateContent xmlns:mc="http://schemas.openxmlformats.org/markup-compatibility/2006">
              <mc:Choice xmlns:v="urn:schemas-microsoft-com:vml" Requires="v">
                <p:oleObj spid="_x0000_s4127" r:id="rId3" imgW="4893120" imgH="2373120" progId="Visio.Drawing.6">
                  <p:embed/>
                </p:oleObj>
              </mc:Choice>
              <mc:Fallback>
                <p:oleObj r:id="rId3" imgW="4893120" imgH="2373120" progId="Visio.Drawing.6">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14400"/>
                        <a:ext cx="68580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0" name="Text Box 1030"/>
          <p:cNvSpPr txBox="1">
            <a:spLocks noChangeArrowheads="1"/>
          </p:cNvSpPr>
          <p:nvPr/>
        </p:nvSpPr>
        <p:spPr bwMode="auto">
          <a:xfrm>
            <a:off x="2362200" y="50292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图</a:t>
            </a:r>
            <a:r>
              <a:rPr lang="en-US" altLang="zh-CN" sz="2800"/>
              <a:t>4-19  </a:t>
            </a:r>
            <a:r>
              <a:rPr lang="zh-CN" altLang="en-US" sz="2800"/>
              <a:t>机床的活动循环图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25E2A7-4B42-4544-9840-0EA97707FC1E}" type="slidenum">
              <a:rPr kumimoji="0" lang="en-US" altLang="zh-CN" sz="1400"/>
              <a:pPr>
                <a:spcBef>
                  <a:spcPct val="0"/>
                </a:spcBef>
                <a:buClrTx/>
                <a:buSzTx/>
                <a:buFontTx/>
                <a:buNone/>
              </a:pPr>
              <a:t>36</a:t>
            </a:fld>
            <a:endParaRPr kumimoji="0" lang="en-US" altLang="zh-CN" sz="1400"/>
          </a:p>
        </p:txBody>
      </p:sp>
      <p:sp>
        <p:nvSpPr>
          <p:cNvPr id="5123" name="Rectangle 2"/>
          <p:cNvSpPr>
            <a:spLocks noGrp="1" noChangeArrowheads="1"/>
          </p:cNvSpPr>
          <p:nvPr>
            <p:ph type="title"/>
          </p:nvPr>
        </p:nvSpPr>
        <p:spPr/>
        <p:txBody>
          <a:bodyPr/>
          <a:lstStyle/>
          <a:p>
            <a:pPr eaLnBrk="1" hangingPunct="1"/>
            <a:endParaRPr lang="zh-CN" altLang="zh-CN"/>
          </a:p>
        </p:txBody>
      </p:sp>
      <p:sp>
        <p:nvSpPr>
          <p:cNvPr id="5124" name="Rectangle 3"/>
          <p:cNvSpPr>
            <a:spLocks noGrp="1" noChangeArrowheads="1"/>
          </p:cNvSpPr>
          <p:nvPr>
            <p:ph type="body" idx="1"/>
          </p:nvPr>
        </p:nvSpPr>
        <p:spPr/>
        <p:txBody>
          <a:bodyPr/>
          <a:lstStyle/>
          <a:p>
            <a:pPr algn="just" eaLnBrk="1" hangingPunct="1"/>
            <a:r>
              <a:rPr lang="zh-CN" altLang="en-US">
                <a:latin typeface="Times New Roman" panose="02020603050405020304" pitchFamily="18" charset="0"/>
              </a:rPr>
              <a:t>现在对另一类实体－工人进行分析，假设工人只担负一项任务</a:t>
            </a:r>
            <a:r>
              <a:rPr lang="en-US" altLang="zh-CN">
                <a:latin typeface="Times New Roman" panose="02020603050405020304" pitchFamily="18" charset="0"/>
              </a:rPr>
              <a:t>—</a:t>
            </a:r>
            <a:r>
              <a:rPr lang="zh-CN" altLang="en-US">
                <a:latin typeface="Times New Roman" panose="02020603050405020304" pitchFamily="18" charset="0"/>
              </a:rPr>
              <a:t>安装工件，即工人只参加一个活动</a:t>
            </a:r>
            <a:r>
              <a:rPr lang="en-US" altLang="zh-CN"/>
              <a:t>SETUP</a:t>
            </a:r>
            <a:r>
              <a:rPr lang="zh-CN" altLang="en-US">
                <a:latin typeface="Times New Roman" panose="02020603050405020304" pitchFamily="18" charset="0"/>
              </a:rPr>
              <a:t>，则这一类实体的循环图如</a:t>
            </a:r>
            <a:r>
              <a:rPr lang="zh-CN" altLang="en-US">
                <a:solidFill>
                  <a:srgbClr val="000000"/>
                </a:solidFill>
                <a:latin typeface="Times New Roman" panose="02020603050405020304" pitchFamily="18" charset="0"/>
              </a:rPr>
              <a:t>图</a:t>
            </a:r>
            <a:r>
              <a:rPr lang="en-US" altLang="zh-CN">
                <a:solidFill>
                  <a:srgbClr val="000000"/>
                </a:solidFill>
              </a:rPr>
              <a:t>4.20</a:t>
            </a:r>
            <a:r>
              <a:rPr lang="zh-CN" altLang="en-US">
                <a:latin typeface="Times New Roman" panose="02020603050405020304" pitchFamily="18" charset="0"/>
              </a:rPr>
              <a:t>所示。</a:t>
            </a:r>
            <a:endParaRPr lang="zh-CN" altLang="en-US"/>
          </a:p>
          <a:p>
            <a:pPr eaLnBrk="1" hangingPunct="1"/>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253365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6147" name="Object 4"/>
          <p:cNvGraphicFramePr>
            <a:graphicFrameLocks noChangeAspect="1"/>
          </p:cNvGraphicFramePr>
          <p:nvPr/>
        </p:nvGraphicFramePr>
        <p:xfrm>
          <a:off x="1447800" y="1295400"/>
          <a:ext cx="6477000" cy="2390775"/>
        </p:xfrm>
        <a:graphic>
          <a:graphicData uri="http://schemas.openxmlformats.org/presentationml/2006/ole">
            <mc:AlternateContent xmlns:mc="http://schemas.openxmlformats.org/markup-compatibility/2006">
              <mc:Choice xmlns:v="urn:schemas-microsoft-com:vml" Requires="v">
                <p:oleObj spid="_x0000_s6175" r:id="rId3" imgW="4082400" imgH="1509120" progId="Visio.Drawing.6">
                  <p:embed/>
                </p:oleObj>
              </mc:Choice>
              <mc:Fallback>
                <p:oleObj r:id="rId3" imgW="4082400" imgH="15091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95400"/>
                        <a:ext cx="64770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8" name="Rectangle 6"/>
          <p:cNvSpPr>
            <a:spLocks noChangeArrowheads="1"/>
          </p:cNvSpPr>
          <p:nvPr/>
        </p:nvSpPr>
        <p:spPr bwMode="auto">
          <a:xfrm>
            <a:off x="1828800" y="4267200"/>
            <a:ext cx="6096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rPr>
              <a:t>图</a:t>
            </a:r>
            <a:r>
              <a:rPr lang="en-US" altLang="zh-CN" sz="2800"/>
              <a:t>4.20</a:t>
            </a:r>
            <a:r>
              <a:rPr lang="en-US" altLang="zh-CN" sz="2800">
                <a:latin typeface="Times New Roman" panose="02020603050405020304" pitchFamily="18" charset="0"/>
              </a:rPr>
              <a:t>  </a:t>
            </a:r>
            <a:r>
              <a:rPr lang="zh-CN" altLang="en-US" sz="2800">
                <a:latin typeface="Times New Roman" panose="02020603050405020304" pitchFamily="18" charset="0"/>
              </a:rPr>
              <a:t>工人活动循环图</a:t>
            </a:r>
            <a:endParaRPr lang="zh-CN" altLang="en-US" sz="2800"/>
          </a:p>
          <a:p>
            <a:pPr>
              <a:spcBef>
                <a:spcPct val="0"/>
              </a:spcBef>
              <a:buClrTx/>
              <a:buSzTx/>
              <a:buFontTx/>
              <a:buNone/>
            </a:pPr>
            <a:endParaRPr lang="en-US" altLang="zh-CN" sz="28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B2557C-C318-487E-8C4D-924383776A95}" type="slidenum">
              <a:rPr kumimoji="0" lang="en-US" altLang="zh-CN" sz="1400"/>
              <a:pPr>
                <a:spcBef>
                  <a:spcPct val="0"/>
                </a:spcBef>
                <a:buClrTx/>
                <a:buSzTx/>
                <a:buFontTx/>
                <a:buNone/>
              </a:pPr>
              <a:t>38</a:t>
            </a:fld>
            <a:endParaRPr kumimoji="0" lang="en-US" altLang="zh-CN" sz="1400"/>
          </a:p>
        </p:txBody>
      </p:sp>
      <p:sp>
        <p:nvSpPr>
          <p:cNvPr id="7171" name="Rectangle 2"/>
          <p:cNvSpPr>
            <a:spLocks noGrp="1" noChangeArrowheads="1"/>
          </p:cNvSpPr>
          <p:nvPr>
            <p:ph type="title"/>
          </p:nvPr>
        </p:nvSpPr>
        <p:spPr/>
        <p:txBody>
          <a:bodyPr/>
          <a:lstStyle/>
          <a:p>
            <a:pPr eaLnBrk="1" hangingPunct="1"/>
            <a:endParaRPr lang="zh-CN" altLang="zh-CN"/>
          </a:p>
        </p:txBody>
      </p:sp>
      <p:sp>
        <p:nvSpPr>
          <p:cNvPr id="7172" name="Rectangle 3"/>
          <p:cNvSpPr>
            <a:spLocks noGrp="1" noChangeArrowheads="1"/>
          </p:cNvSpPr>
          <p:nvPr>
            <p:ph type="body" idx="1"/>
          </p:nvPr>
        </p:nvSpPr>
        <p:spPr/>
        <p:txBody>
          <a:bodyPr/>
          <a:lstStyle/>
          <a:p>
            <a:pPr algn="just" eaLnBrk="1" hangingPunct="1"/>
            <a:r>
              <a:rPr lang="zh-CN" altLang="en-US">
                <a:latin typeface="Times New Roman" panose="02020603050405020304" pitchFamily="18" charset="0"/>
              </a:rPr>
              <a:t>在完成了各类实体的活动循环的分析和绘制之后，就应当将它们综合成一个系统的活动循环图，如图</a:t>
            </a:r>
            <a:r>
              <a:rPr lang="en-US" altLang="zh-CN"/>
              <a:t>4.21</a:t>
            </a:r>
            <a:r>
              <a:rPr lang="zh-CN" altLang="en-US">
                <a:latin typeface="Times New Roman" panose="02020603050405020304" pitchFamily="18" charset="0"/>
              </a:rPr>
              <a:t>所示。</a:t>
            </a:r>
          </a:p>
          <a:p>
            <a:pPr algn="just" eaLnBrk="1" hangingPunct="1"/>
            <a:r>
              <a:rPr lang="zh-CN" altLang="en-US">
                <a:latin typeface="Times New Roman" panose="02020603050405020304" pitchFamily="18" charset="0"/>
              </a:rPr>
              <a:t>在此图中，          表示机床的活动循环；</a:t>
            </a:r>
          </a:p>
          <a:p>
            <a:pPr algn="just" eaLnBrk="1" hangingPunct="1"/>
            <a:r>
              <a:rPr lang="en-US" altLang="zh-CN">
                <a:latin typeface="Times New Roman" panose="02020603050405020304" pitchFamily="18" charset="0"/>
              </a:rPr>
              <a:t>—</a:t>
            </a:r>
            <a:r>
              <a:rPr lang="en-US" altLang="zh-CN"/>
              <a:t>0</a:t>
            </a:r>
            <a:r>
              <a:rPr lang="en-US" altLang="zh-CN">
                <a:latin typeface="Times New Roman" panose="02020603050405020304" pitchFamily="18" charset="0"/>
              </a:rPr>
              <a:t>—</a:t>
            </a:r>
            <a:r>
              <a:rPr lang="en-US" altLang="zh-CN"/>
              <a:t>0</a:t>
            </a:r>
            <a:r>
              <a:rPr lang="en-US" altLang="zh-CN">
                <a:latin typeface="Times New Roman" panose="02020603050405020304" pitchFamily="18" charset="0"/>
              </a:rPr>
              <a:t>—</a:t>
            </a:r>
            <a:r>
              <a:rPr lang="en-US" altLang="zh-CN"/>
              <a:t>0       </a:t>
            </a:r>
            <a:r>
              <a:rPr lang="zh-CN" altLang="en-US">
                <a:latin typeface="Times New Roman" panose="02020603050405020304" pitchFamily="18" charset="0"/>
              </a:rPr>
              <a:t>表示工人的活动循环。</a:t>
            </a:r>
            <a:endParaRPr lang="zh-CN" altLang="en-US"/>
          </a:p>
          <a:p>
            <a:pPr eaLnBrk="1" hangingPunct="1"/>
            <a:endParaRPr lang="en-US" altLang="zh-CN"/>
          </a:p>
        </p:txBody>
      </p:sp>
      <p:sp>
        <p:nvSpPr>
          <p:cNvPr id="7173" name="Rectangle 5"/>
          <p:cNvSpPr>
            <a:spLocks noChangeArrowheads="1"/>
          </p:cNvSpPr>
          <p:nvPr/>
        </p:nvSpPr>
        <p:spPr bwMode="auto">
          <a:xfrm>
            <a:off x="447675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7174" name="Object 4"/>
          <p:cNvGraphicFramePr>
            <a:graphicFrameLocks noChangeAspect="1"/>
          </p:cNvGraphicFramePr>
          <p:nvPr/>
        </p:nvGraphicFramePr>
        <p:xfrm>
          <a:off x="3733800" y="3570288"/>
          <a:ext cx="990600" cy="544512"/>
        </p:xfrm>
        <a:graphic>
          <a:graphicData uri="http://schemas.openxmlformats.org/presentationml/2006/ole">
            <mc:AlternateContent xmlns:mc="http://schemas.openxmlformats.org/markup-compatibility/2006">
              <mc:Choice xmlns:v="urn:schemas-microsoft-com:vml" Requires="v">
                <p:oleObj spid="_x0000_s7229" r:id="rId3" imgW="190417" imgH="139639" progId="Equation.DSMT4">
                  <p:embed/>
                </p:oleObj>
              </mc:Choice>
              <mc:Fallback>
                <p:oleObj r:id="rId3" imgW="190417" imgH="13963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70288"/>
                        <a:ext cx="990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Rectangle 7"/>
          <p:cNvSpPr>
            <a:spLocks noChangeArrowheads="1"/>
          </p:cNvSpPr>
          <p:nvPr/>
        </p:nvSpPr>
        <p:spPr bwMode="auto">
          <a:xfrm>
            <a:off x="447675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7176" name="Object 6"/>
          <p:cNvGraphicFramePr>
            <a:graphicFrameLocks noChangeAspect="1"/>
          </p:cNvGraphicFramePr>
          <p:nvPr/>
        </p:nvGraphicFramePr>
        <p:xfrm>
          <a:off x="3390900" y="4221163"/>
          <a:ext cx="914400" cy="503237"/>
        </p:xfrm>
        <a:graphic>
          <a:graphicData uri="http://schemas.openxmlformats.org/presentationml/2006/ole">
            <mc:AlternateContent xmlns:mc="http://schemas.openxmlformats.org/markup-compatibility/2006">
              <mc:Choice xmlns:v="urn:schemas-microsoft-com:vml" Requires="v">
                <p:oleObj spid="_x0000_s7230" r:id="rId5" imgW="190417" imgH="139639" progId="Equation.DSMT4">
                  <p:embed/>
                </p:oleObj>
              </mc:Choice>
              <mc:Fallback>
                <p:oleObj r:id="rId5" imgW="190417" imgH="1396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4221163"/>
                        <a:ext cx="914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1938338"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8195" name="Object 4"/>
          <p:cNvGraphicFramePr>
            <a:graphicFrameLocks noChangeAspect="1"/>
          </p:cNvGraphicFramePr>
          <p:nvPr/>
        </p:nvGraphicFramePr>
        <p:xfrm>
          <a:off x="685800" y="533400"/>
          <a:ext cx="8077200" cy="4114800"/>
        </p:xfrm>
        <a:graphic>
          <a:graphicData uri="http://schemas.openxmlformats.org/presentationml/2006/ole">
            <mc:AlternateContent xmlns:mc="http://schemas.openxmlformats.org/markup-compatibility/2006">
              <mc:Choice xmlns:v="urn:schemas-microsoft-com:vml" Requires="v">
                <p:oleObj spid="_x0000_s8223" r:id="rId3" imgW="6873120" imgH="2913120" progId="Visio.Drawing.6">
                  <p:embed/>
                </p:oleObj>
              </mc:Choice>
              <mc:Fallback>
                <p:oleObj r:id="rId3" imgW="6873120" imgH="29131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33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Rectangle 6"/>
          <p:cNvSpPr>
            <a:spLocks noChangeArrowheads="1"/>
          </p:cNvSpPr>
          <p:nvPr/>
        </p:nvSpPr>
        <p:spPr bwMode="auto">
          <a:xfrm>
            <a:off x="1828800" y="4967288"/>
            <a:ext cx="640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宋体" panose="02010600030101010101" pitchFamily="2" charset="-122"/>
              </a:rPr>
              <a:t>图</a:t>
            </a:r>
            <a:r>
              <a:rPr lang="en-US" altLang="zh-CN" sz="2800"/>
              <a:t>4.21 </a:t>
            </a:r>
            <a:r>
              <a:rPr lang="zh-CN" altLang="en-US" sz="2800">
                <a:latin typeface="宋体" panose="02010600030101010101" pitchFamily="2" charset="-122"/>
              </a:rPr>
              <a:t>系统的活动循环图</a:t>
            </a:r>
            <a:r>
              <a:rPr lang="zh-CN" altLang="en-US" sz="1100"/>
              <a:t> </a:t>
            </a:r>
            <a:endParaRPr lang="zh-CN" altLang="en-US" sz="2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a:p>
        </p:txBody>
      </p:sp>
      <p:pic>
        <p:nvPicPr>
          <p:cNvPr id="4099"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5656" y="1760538"/>
            <a:ext cx="6445398" cy="46588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100"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kumimoji="1" sz="2100">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kumimoji="1" sz="1800">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11345F-6C26-4A0C-BE6F-C719C4FF3C49}" type="slidenum">
              <a:rPr kumimoji="0" lang="en-US" altLang="zh-CN" sz="1050"/>
              <a:pPr>
                <a:spcBef>
                  <a:spcPct val="0"/>
                </a:spcBef>
                <a:buClrTx/>
                <a:buSzTx/>
                <a:buFontTx/>
                <a:buNone/>
              </a:pPr>
              <a:t>4</a:t>
            </a:fld>
            <a:endParaRPr kumimoji="0" lang="en-US" altLang="zh-CN" sz="1050"/>
          </a:p>
        </p:txBody>
      </p:sp>
    </p:spTree>
    <p:extLst>
      <p:ext uri="{BB962C8B-B14F-4D97-AF65-F5344CB8AC3E}">
        <p14:creationId xmlns:p14="http://schemas.microsoft.com/office/powerpoint/2010/main" val="1368300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02E3B9-7F33-418D-BCD3-3AA6A3CDFD15}" type="slidenum">
              <a:rPr kumimoji="0" lang="en-US" altLang="zh-CN" sz="1400"/>
              <a:pPr>
                <a:spcBef>
                  <a:spcPct val="0"/>
                </a:spcBef>
                <a:buClrTx/>
                <a:buSzTx/>
                <a:buFontTx/>
                <a:buNone/>
              </a:pPr>
              <a:t>40</a:t>
            </a:fld>
            <a:endParaRPr kumimoji="0" lang="en-US" altLang="zh-CN" sz="1400"/>
          </a:p>
        </p:txBody>
      </p:sp>
      <p:sp>
        <p:nvSpPr>
          <p:cNvPr id="9219" name="Rectangle 2"/>
          <p:cNvSpPr>
            <a:spLocks noGrp="1" noChangeArrowheads="1"/>
          </p:cNvSpPr>
          <p:nvPr>
            <p:ph type="title"/>
          </p:nvPr>
        </p:nvSpPr>
        <p:spPr/>
        <p:txBody>
          <a:bodyPr/>
          <a:lstStyle/>
          <a:p>
            <a:pPr eaLnBrk="1" hangingPunct="1"/>
            <a:endParaRPr lang="zh-CN" altLang="zh-CN"/>
          </a:p>
        </p:txBody>
      </p:sp>
      <p:sp>
        <p:nvSpPr>
          <p:cNvPr id="11267" name="Rectangle 3"/>
          <p:cNvSpPr>
            <a:spLocks noGrp="1" noChangeArrowheads="1"/>
          </p:cNvSpPr>
          <p:nvPr>
            <p:ph type="body" idx="1"/>
          </p:nvPr>
        </p:nvSpPr>
        <p:spPr/>
        <p:txBody>
          <a:bodyPr/>
          <a:lstStyle/>
          <a:p>
            <a:pPr eaLnBrk="1" hangingPunct="1"/>
            <a:r>
              <a:rPr lang="zh-CN" altLang="en-US" sz="2800">
                <a:latin typeface="宋体" panose="02010600030101010101" pitchFamily="2" charset="-122"/>
              </a:rPr>
              <a:t>对于合作活动，只有当参与合作活动的实体都在该活动的前置队列中存在时，此活动才能开始。</a:t>
            </a:r>
          </a:p>
          <a:p>
            <a:pPr eaLnBrk="1" hangingPunct="1"/>
            <a:r>
              <a:rPr lang="zh-CN" altLang="en-US" sz="2800">
                <a:latin typeface="宋体" panose="02010600030101010101" pitchFamily="2" charset="-122"/>
              </a:rPr>
              <a:t>在</a:t>
            </a:r>
            <a:r>
              <a:rPr lang="zh-CN" altLang="en-US" sz="2800">
                <a:solidFill>
                  <a:srgbClr val="000000"/>
                </a:solidFill>
                <a:latin typeface="宋体" panose="02010600030101010101" pitchFamily="2" charset="-122"/>
              </a:rPr>
              <a:t>图</a:t>
            </a:r>
            <a:r>
              <a:rPr lang="en-US" altLang="zh-CN" sz="2800">
                <a:solidFill>
                  <a:srgbClr val="000000"/>
                </a:solidFill>
              </a:rPr>
              <a:t>4.21</a:t>
            </a:r>
            <a:r>
              <a:rPr lang="zh-CN" altLang="en-US" sz="2800">
                <a:latin typeface="宋体" panose="02010600030101010101" pitchFamily="2" charset="-122"/>
              </a:rPr>
              <a:t>中，如果合作活动</a:t>
            </a:r>
            <a:r>
              <a:rPr lang="en-US" altLang="zh-CN" sz="2800"/>
              <a:t>SETUP</a:t>
            </a:r>
            <a:r>
              <a:rPr lang="zh-CN" altLang="en-US" sz="2800">
                <a:latin typeface="宋体" panose="02010600030101010101" pitchFamily="2" charset="-122"/>
              </a:rPr>
              <a:t>要开始，则必须有一个工人在队列</a:t>
            </a:r>
            <a:r>
              <a:rPr lang="en-US" altLang="zh-CN" sz="2800"/>
              <a:t>WAIT</a:t>
            </a:r>
            <a:r>
              <a:rPr lang="zh-CN" altLang="en-US" sz="2800">
                <a:latin typeface="宋体" panose="02010600030101010101" pitchFamily="2" charset="-122"/>
              </a:rPr>
              <a:t>中和一台机床在队列</a:t>
            </a:r>
            <a:r>
              <a:rPr lang="en-US" altLang="zh-CN" sz="2800"/>
              <a:t>IDLE</a:t>
            </a:r>
            <a:r>
              <a:rPr lang="zh-CN" altLang="en-US" sz="2800">
                <a:latin typeface="宋体" panose="02010600030101010101" pitchFamily="2" charset="-122"/>
              </a:rPr>
              <a:t>中才行。如果其中之一不在而另一个在，则后者将被迫在队列中等待。</a:t>
            </a:r>
          </a:p>
          <a:p>
            <a:pPr eaLnBrk="1" hangingPunct="1"/>
            <a:r>
              <a:rPr lang="zh-CN" altLang="en-US" sz="2800">
                <a:latin typeface="宋体" panose="02010600030101010101" pitchFamily="2" charset="-122"/>
              </a:rPr>
              <a:t>这种被迫等待，通常会使系统的性能严重下降。</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47255B-2937-4A4E-82D6-D686CF76EDC1}" type="slidenum">
              <a:rPr kumimoji="0" lang="en-US" altLang="zh-CN" sz="1400"/>
              <a:pPr>
                <a:spcBef>
                  <a:spcPct val="0"/>
                </a:spcBef>
                <a:buClrTx/>
                <a:buSzTx/>
                <a:buFontTx/>
                <a:buNone/>
              </a:pPr>
              <a:t>41</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p:sp>
        <p:nvSpPr>
          <p:cNvPr id="12291" name="Rectangle 3"/>
          <p:cNvSpPr>
            <a:spLocks noGrp="1" noChangeArrowheads="1"/>
          </p:cNvSpPr>
          <p:nvPr>
            <p:ph type="body" idx="1"/>
          </p:nvPr>
        </p:nvSpPr>
        <p:spPr>
          <a:xfrm>
            <a:off x="609600" y="1828800"/>
            <a:ext cx="8305800" cy="4572000"/>
          </a:xfrm>
        </p:spPr>
        <p:txBody>
          <a:bodyPr/>
          <a:lstStyle/>
          <a:p>
            <a:pPr eaLnBrk="1" hangingPunct="1">
              <a:lnSpc>
                <a:spcPct val="90000"/>
              </a:lnSpc>
            </a:pPr>
            <a:r>
              <a:rPr lang="zh-CN" altLang="en-US" sz="2800">
                <a:latin typeface="宋体" panose="02010600030101010101" pitchFamily="2" charset="-122"/>
              </a:rPr>
              <a:t>当一个活动开始时，相应的实体从队列中移到该活动中。</a:t>
            </a:r>
          </a:p>
          <a:p>
            <a:pPr eaLnBrk="1" hangingPunct="1">
              <a:lnSpc>
                <a:spcPct val="90000"/>
              </a:lnSpc>
            </a:pPr>
            <a:r>
              <a:rPr lang="zh-CN" altLang="en-US" sz="2800">
                <a:latin typeface="宋体" panose="02010600030101010101" pitchFamily="2" charset="-122"/>
              </a:rPr>
              <a:t>在</a:t>
            </a:r>
            <a:r>
              <a:rPr lang="en-US" altLang="zh-CN" sz="2800"/>
              <a:t>ACD</a:t>
            </a:r>
            <a:r>
              <a:rPr lang="zh-CN" altLang="en-US" sz="2800">
                <a:latin typeface="宋体" panose="02010600030101010101" pitchFamily="2" charset="-122"/>
              </a:rPr>
              <a:t>图上，可以使用标志来代表实体。这样，就可以用该标志在活动循环图中的位置来代表实体的状态，用它从队列到活动中的移动来模拟上述的移入动作。</a:t>
            </a:r>
          </a:p>
          <a:p>
            <a:pPr eaLnBrk="1" hangingPunct="1">
              <a:lnSpc>
                <a:spcPct val="90000"/>
              </a:lnSpc>
            </a:pPr>
            <a:r>
              <a:rPr lang="zh-CN" altLang="en-US" sz="2800">
                <a:latin typeface="宋体" panose="02010600030101010101" pitchFamily="2" charset="-122"/>
              </a:rPr>
              <a:t>当模拟的活动周期结束时，标志再从该活动移入相关的后续队列。</a:t>
            </a:r>
          </a:p>
          <a:p>
            <a:pPr eaLnBrk="1" hangingPunct="1">
              <a:lnSpc>
                <a:spcPct val="90000"/>
              </a:lnSpc>
            </a:pPr>
            <a:r>
              <a:rPr lang="zh-CN" altLang="en-US" sz="2800">
                <a:latin typeface="宋体" panose="02010600030101010101" pitchFamily="2" charset="-122"/>
              </a:rPr>
              <a:t>一个活动完成后，释放其后续活动所需的实体，并使后续的活动有了开始的可能。在本例中</a:t>
            </a:r>
            <a:r>
              <a:rPr lang="en-US" altLang="zh-CN" sz="2800"/>
              <a:t>READY</a:t>
            </a:r>
            <a:r>
              <a:rPr lang="zh-CN" altLang="en-US" sz="2800">
                <a:latin typeface="宋体" panose="02010600030101010101" pitchFamily="2" charset="-122"/>
              </a:rPr>
              <a:t>队列是虚拟队列，</a:t>
            </a:r>
            <a:r>
              <a:rPr lang="en-US" altLang="zh-CN" sz="2800"/>
              <a:t>SETUP</a:t>
            </a:r>
            <a:r>
              <a:rPr lang="zh-CN" altLang="en-US" sz="2800">
                <a:latin typeface="宋体" panose="02010600030101010101" pitchFamily="2" charset="-122"/>
              </a:rPr>
              <a:t>是合作活动。</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2D01BF-55DA-4884-A22A-392F22AAD510}" type="slidenum">
              <a:rPr kumimoji="0" lang="en-US" altLang="zh-CN" sz="1400"/>
              <a:pPr>
                <a:spcBef>
                  <a:spcPct val="0"/>
                </a:spcBef>
                <a:buClrTx/>
                <a:buSzTx/>
                <a:buFontTx/>
                <a:buNone/>
              </a:pPr>
              <a:t>42</a:t>
            </a:fld>
            <a:endParaRPr kumimoji="0"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p:sp>
        <p:nvSpPr>
          <p:cNvPr id="13315" name="Rectangle 3"/>
          <p:cNvSpPr>
            <a:spLocks noGrp="1" noChangeArrowheads="1"/>
          </p:cNvSpPr>
          <p:nvPr>
            <p:ph type="body" idx="1"/>
          </p:nvPr>
        </p:nvSpPr>
        <p:spPr/>
        <p:txBody>
          <a:bodyPr/>
          <a:lstStyle/>
          <a:p>
            <a:pPr eaLnBrk="1" hangingPunct="1"/>
            <a:r>
              <a:rPr lang="zh-CN" altLang="en-US" sz="2800">
                <a:latin typeface="宋体" panose="02010600030101010101" pitchFamily="2" charset="-122"/>
              </a:rPr>
              <a:t>活动循环图是按照实体类的行为模式建立的，它与实体类中的实体数量无关。</a:t>
            </a:r>
          </a:p>
          <a:p>
            <a:pPr eaLnBrk="1" hangingPunct="1"/>
            <a:r>
              <a:rPr lang="zh-CN" altLang="en-US" sz="2800">
                <a:latin typeface="宋体" panose="02010600030101010101" pitchFamily="2" charset="-122"/>
              </a:rPr>
              <a:t>例如在本例中，它与机床数及工人数都无关。换言之，这个活动循环图可以应用于机床数和工人数较多的系统，以模拟一个大的制造系统；反之，也可以用来模拟一个小的制造系统。</a:t>
            </a:r>
          </a:p>
          <a:p>
            <a:pPr eaLnBrk="1" hangingPunct="1"/>
            <a:r>
              <a:rPr lang="zh-CN" altLang="en-US" sz="2800">
                <a:latin typeface="宋体" panose="02010600030101010101" pitchFamily="2" charset="-122"/>
              </a:rPr>
              <a:t>因此，只要系统的行为模式相同，即使它们的实体类型和活动周期不同，都可以用同一个活动循环图来描述。</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A3A10EF-8C71-4815-9851-C469C713ECCA}" type="slidenum">
              <a:rPr kumimoji="0" lang="en-US" altLang="zh-CN" sz="1400"/>
              <a:pPr>
                <a:spcBef>
                  <a:spcPct val="0"/>
                </a:spcBef>
                <a:buClrTx/>
                <a:buSzTx/>
                <a:buFontTx/>
                <a:buNone/>
              </a:pPr>
              <a:t>43</a:t>
            </a:fld>
            <a:endParaRPr kumimoji="0" lang="en-US" altLang="zh-CN" sz="1400"/>
          </a:p>
        </p:txBody>
      </p:sp>
      <p:sp>
        <p:nvSpPr>
          <p:cNvPr id="12291" name="Rectangle 2"/>
          <p:cNvSpPr>
            <a:spLocks noGrp="1" noChangeArrowheads="1"/>
          </p:cNvSpPr>
          <p:nvPr>
            <p:ph type="title"/>
          </p:nvPr>
        </p:nvSpPr>
        <p:spPr/>
        <p:txBody>
          <a:bodyPr/>
          <a:lstStyle/>
          <a:p>
            <a:pPr eaLnBrk="1" hangingPunct="1"/>
            <a:r>
              <a:rPr lang="en-US" altLang="zh-CN"/>
              <a:t>ACD</a:t>
            </a:r>
            <a:r>
              <a:rPr lang="zh-CN" altLang="en-US"/>
              <a:t>图仿真所需的信息</a:t>
            </a:r>
          </a:p>
        </p:txBody>
      </p:sp>
      <p:sp>
        <p:nvSpPr>
          <p:cNvPr id="12292" name="Rectangle 3"/>
          <p:cNvSpPr>
            <a:spLocks noGrp="1" noChangeArrowheads="1"/>
          </p:cNvSpPr>
          <p:nvPr>
            <p:ph type="body" idx="1"/>
          </p:nvPr>
        </p:nvSpPr>
        <p:spPr>
          <a:xfrm>
            <a:off x="762000" y="1981200"/>
            <a:ext cx="8153400" cy="4114800"/>
          </a:xfrm>
        </p:spPr>
        <p:txBody>
          <a:bodyPr/>
          <a:lstStyle/>
          <a:p>
            <a:pPr eaLnBrk="1" hangingPunct="1"/>
            <a:r>
              <a:rPr lang="zh-CN" altLang="en-US" dirty="0">
                <a:latin typeface="Times New Roman" panose="02020603050405020304" pitchFamily="18" charset="0"/>
              </a:rPr>
              <a:t>在建立</a:t>
            </a:r>
            <a:r>
              <a:rPr lang="en-US" altLang="zh-CN" dirty="0"/>
              <a:t>ACD</a:t>
            </a:r>
            <a:r>
              <a:rPr lang="zh-CN" altLang="en-US" dirty="0">
                <a:latin typeface="Times New Roman" panose="02020603050405020304" pitchFamily="18" charset="0"/>
              </a:rPr>
              <a:t>图后，如要进行仿真，还需要以下三种信息：</a:t>
            </a:r>
            <a:endParaRPr lang="zh-CN" altLang="en-US" dirty="0"/>
          </a:p>
          <a:p>
            <a:pPr algn="just" eaLnBrk="1" hangingPunct="1">
              <a:buFont typeface="Wingdings" panose="05000000000000000000" pitchFamily="2" charset="2"/>
              <a:buNone/>
            </a:pPr>
            <a:r>
              <a:rPr lang="zh-CN" altLang="en-US" dirty="0">
                <a:latin typeface="Times New Roman" panose="02020603050405020304" pitchFamily="18" charset="0"/>
              </a:rPr>
              <a:t>（</a:t>
            </a:r>
            <a:r>
              <a:rPr lang="en-US" altLang="zh-CN" dirty="0"/>
              <a:t>1</a:t>
            </a:r>
            <a:r>
              <a:rPr lang="zh-CN" altLang="en-US" dirty="0">
                <a:latin typeface="Times New Roman" panose="02020603050405020304" pitchFamily="18" charset="0"/>
              </a:rPr>
              <a:t>）每一个活动的周期值（即活动持续时间）。它可以是一个常数，如</a:t>
            </a:r>
            <a:r>
              <a:rPr lang="zh-CN" altLang="en-US" dirty="0">
                <a:solidFill>
                  <a:srgbClr val="000000"/>
                </a:solidFill>
                <a:latin typeface="Times New Roman" panose="02020603050405020304" pitchFamily="18" charset="0"/>
              </a:rPr>
              <a:t>图</a:t>
            </a:r>
            <a:r>
              <a:rPr lang="en-US" altLang="zh-CN" dirty="0">
                <a:solidFill>
                  <a:srgbClr val="000000"/>
                </a:solidFill>
              </a:rPr>
              <a:t>4.21</a:t>
            </a:r>
            <a:r>
              <a:rPr lang="zh-CN" altLang="en-US" dirty="0">
                <a:latin typeface="Times New Roman" panose="02020603050405020304" pitchFamily="18" charset="0"/>
              </a:rPr>
              <a:t>中的</a:t>
            </a:r>
            <a:endParaRPr lang="zh-CN" altLang="en-US" dirty="0"/>
          </a:p>
          <a:p>
            <a:pPr algn="just" eaLnBrk="1" hangingPunct="1">
              <a:buFont typeface="Wingdings" panose="05000000000000000000" pitchFamily="2" charset="2"/>
              <a:buNone/>
            </a:pPr>
            <a:r>
              <a:rPr lang="en-US" altLang="zh-CN" dirty="0"/>
              <a:t>D</a:t>
            </a:r>
            <a:r>
              <a:rPr lang="zh-CN" altLang="en-US" dirty="0">
                <a:latin typeface="Times New Roman" panose="02020603050405020304" pitchFamily="18" charset="0"/>
              </a:rPr>
              <a:t>＝</a:t>
            </a:r>
            <a:r>
              <a:rPr lang="en-US" altLang="zh-CN" dirty="0"/>
              <a:t>10</a:t>
            </a:r>
            <a:r>
              <a:rPr lang="zh-CN" altLang="en-US" dirty="0">
                <a:latin typeface="Times New Roman" panose="02020603050405020304" pitchFamily="18" charset="0"/>
              </a:rPr>
              <a:t>；一个计算值（如</a:t>
            </a:r>
            <a:r>
              <a:rPr lang="en-US" altLang="zh-CN" dirty="0"/>
              <a:t>5</a:t>
            </a:r>
            <a:r>
              <a:rPr lang="zh-CN" altLang="en-US" dirty="0">
                <a:latin typeface="Times New Roman" panose="02020603050405020304" pitchFamily="18" charset="0"/>
              </a:rPr>
              <a:t>乘以机床主轴数）；一个随机变量（如负指数分布函数的随机采样值），或者是上述数值的组合。</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F92EB2-7DA1-462C-AB18-C6F241FA6DB4}" type="slidenum">
              <a:rPr kumimoji="0" lang="en-US" altLang="zh-CN" sz="1400"/>
              <a:pPr>
                <a:spcBef>
                  <a:spcPct val="0"/>
                </a:spcBef>
                <a:buClrTx/>
                <a:buSzTx/>
                <a:buFontTx/>
                <a:buNone/>
              </a:pPr>
              <a:t>44</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p:sp>
        <p:nvSpPr>
          <p:cNvPr id="13316" name="Rectangle 3"/>
          <p:cNvSpPr>
            <a:spLocks noGrp="1" noChangeArrowheads="1"/>
          </p:cNvSpPr>
          <p:nvPr>
            <p:ph type="body" idx="1"/>
          </p:nvPr>
        </p:nvSpPr>
        <p:spPr>
          <a:xfrm>
            <a:off x="685800" y="1981200"/>
            <a:ext cx="7924800" cy="4114800"/>
          </a:xfrm>
        </p:spPr>
        <p:txBody>
          <a:bodyPr/>
          <a:lstStyle/>
          <a:p>
            <a:pPr algn="just" eaLnBrk="1" hangingPunct="1">
              <a:buFont typeface="Wingdings" panose="05000000000000000000" pitchFamily="2" charset="2"/>
              <a:buNone/>
            </a:pPr>
            <a:r>
              <a:rPr lang="zh-CN" altLang="en-US">
                <a:latin typeface="Times New Roman" panose="02020603050405020304" pitchFamily="18" charset="0"/>
              </a:rPr>
              <a:t>（</a:t>
            </a:r>
            <a:r>
              <a:rPr lang="en-US" altLang="zh-CN"/>
              <a:t>2</a:t>
            </a:r>
            <a:r>
              <a:rPr lang="zh-CN" altLang="en-US">
                <a:latin typeface="Times New Roman" panose="02020603050405020304" pitchFamily="18" charset="0"/>
              </a:rPr>
              <a:t>）每一个队列的排队规则。排队规则可采用先进先出，后进先出，等级高者先出或其它的优先规则。“等级高者”规则按实体的属性决定其优先等级，如效率最高的工人优先；最不耐心的顾客优先等。</a:t>
            </a:r>
          </a:p>
          <a:p>
            <a:pPr algn="just" eaLnBrk="1" hangingPunct="1"/>
            <a:r>
              <a:rPr lang="zh-CN" altLang="en-US">
                <a:latin typeface="Times New Roman" panose="02020603050405020304" pitchFamily="18" charset="0"/>
              </a:rPr>
              <a:t>    在活动循环图中，若没有指明排队规则，则表示默认的规则是先进先出。</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E40C65-FCE8-4149-B895-3A1C18252099}" type="slidenum">
              <a:rPr kumimoji="0" lang="en-US" altLang="zh-CN" sz="1400"/>
              <a:pPr>
                <a:spcBef>
                  <a:spcPct val="0"/>
                </a:spcBef>
                <a:buClrTx/>
                <a:buSzTx/>
                <a:buFontTx/>
                <a:buNone/>
              </a:pPr>
              <a:t>45</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p:sp>
        <p:nvSpPr>
          <p:cNvPr id="14340" name="Rectangle 3"/>
          <p:cNvSpPr>
            <a:spLocks noGrp="1" noChangeArrowheads="1"/>
          </p:cNvSpPr>
          <p:nvPr>
            <p:ph type="body" idx="1"/>
          </p:nvPr>
        </p:nvSpPr>
        <p:spPr/>
        <p:txBody>
          <a:bodyPr/>
          <a:lstStyle/>
          <a:p>
            <a:pPr eaLnBrk="1" hangingPunct="1"/>
            <a:r>
              <a:rPr lang="zh-CN" altLang="en-US" sz="2800">
                <a:latin typeface="宋体" panose="02010600030101010101" pitchFamily="2" charset="-122"/>
              </a:rPr>
              <a:t>（</a:t>
            </a:r>
            <a:r>
              <a:rPr lang="en-US" altLang="zh-CN" sz="2800"/>
              <a:t>3</a:t>
            </a:r>
            <a:r>
              <a:rPr lang="zh-CN" altLang="en-US" sz="2800">
                <a:latin typeface="宋体" panose="02010600030101010101" pitchFamily="2" charset="-122"/>
              </a:rPr>
              <a:t>）系统仿真的初始条件。在确定仿真的初始条件时，应尽量避免使系统处于</a:t>
            </a:r>
            <a:r>
              <a:rPr lang="zh-CN" altLang="en-US" sz="2800">
                <a:latin typeface="Times New Roman" panose="02020603050405020304" pitchFamily="18" charset="0"/>
              </a:rPr>
              <a:t>“</a:t>
            </a:r>
            <a:r>
              <a:rPr lang="zh-CN" altLang="en-US" sz="2800">
                <a:latin typeface="宋体" panose="02010600030101010101" pitchFamily="2" charset="-122"/>
              </a:rPr>
              <a:t>空闲状态</a:t>
            </a:r>
            <a:r>
              <a:rPr lang="zh-CN" altLang="en-US" sz="2800">
                <a:latin typeface="Times New Roman" panose="02020603050405020304" pitchFamily="18" charset="0"/>
              </a:rPr>
              <a:t>”</a:t>
            </a:r>
            <a:r>
              <a:rPr lang="zh-CN" altLang="en-US" sz="2800">
                <a:latin typeface="宋体" panose="02010600030101010101" pitchFamily="2" charset="-122"/>
              </a:rPr>
              <a:t>。因此，应该尽可能的使初始状态接近系统的稳态。</a:t>
            </a:r>
          </a:p>
          <a:p>
            <a:pPr eaLnBrk="1" hangingPunct="1"/>
            <a:r>
              <a:rPr lang="zh-CN" altLang="en-US" sz="2800">
                <a:latin typeface="宋体" panose="02010600030101010101" pitchFamily="2" charset="-122"/>
              </a:rPr>
              <a:t>在</a:t>
            </a:r>
            <a:r>
              <a:rPr lang="en-US" altLang="zh-CN" sz="2800"/>
              <a:t>ACD</a:t>
            </a:r>
            <a:r>
              <a:rPr lang="zh-CN" altLang="en-US" sz="2800">
                <a:latin typeface="宋体" panose="02010600030101010101" pitchFamily="2" charset="-122"/>
              </a:rPr>
              <a:t>图上，应该恰当地给出每个实体的初始位置（既可以给定于队列中，也可以给定于活动中）。但是要注意，如果实体放在合作活动中，必须保证该活动要求参加的所有实体均已放入。</a:t>
            </a:r>
            <a:r>
              <a:rPr lang="zh-CN" altLang="en-US" sz="28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681EAE9-D23D-4202-9857-65D6BF4E1F9D}" type="slidenum">
              <a:rPr kumimoji="0" lang="en-US" altLang="zh-CN" sz="1400"/>
              <a:pPr>
                <a:spcBef>
                  <a:spcPct val="0"/>
                </a:spcBef>
                <a:buClrTx/>
                <a:buSzTx/>
                <a:buFontTx/>
                <a:buNone/>
              </a:pPr>
              <a:t>46</a:t>
            </a:fld>
            <a:endParaRPr kumimoji="0" lang="en-US" altLang="zh-CN" sz="1400"/>
          </a:p>
        </p:txBody>
      </p:sp>
      <p:sp>
        <p:nvSpPr>
          <p:cNvPr id="15363"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仿真分析规则和人工仿真运行</a:t>
            </a:r>
            <a:endParaRPr lang="zh-CN" altLang="en-US"/>
          </a:p>
        </p:txBody>
      </p:sp>
      <p:sp>
        <p:nvSpPr>
          <p:cNvPr id="15364" name="Rectangle 3"/>
          <p:cNvSpPr>
            <a:spLocks noGrp="1" noChangeArrowheads="1"/>
          </p:cNvSpPr>
          <p:nvPr>
            <p:ph type="body" idx="1"/>
          </p:nvPr>
        </p:nvSpPr>
        <p:spPr>
          <a:xfrm>
            <a:off x="533400" y="2057400"/>
            <a:ext cx="8229600" cy="4114800"/>
          </a:xfrm>
        </p:spPr>
        <p:txBody>
          <a:bodyPr/>
          <a:lstStyle/>
          <a:p>
            <a:pPr algn="just" eaLnBrk="1" hangingPunct="1"/>
            <a:r>
              <a:rPr lang="zh-CN" altLang="en-US">
                <a:latin typeface="Times New Roman" panose="02020603050405020304" pitchFamily="18" charset="0"/>
              </a:rPr>
              <a:t>现在以</a:t>
            </a:r>
            <a:r>
              <a:rPr lang="zh-CN" altLang="en-US">
                <a:solidFill>
                  <a:srgbClr val="000000"/>
                </a:solidFill>
                <a:latin typeface="Times New Roman" panose="02020603050405020304" pitchFamily="18" charset="0"/>
              </a:rPr>
              <a:t>图</a:t>
            </a:r>
            <a:r>
              <a:rPr lang="en-US" altLang="zh-CN">
                <a:solidFill>
                  <a:srgbClr val="000000"/>
                </a:solidFill>
              </a:rPr>
              <a:t>4.22</a:t>
            </a:r>
            <a:r>
              <a:rPr lang="en-US" altLang="zh-CN"/>
              <a:t> </a:t>
            </a:r>
            <a:r>
              <a:rPr lang="zh-CN" altLang="en-US">
                <a:latin typeface="Times New Roman" panose="02020603050405020304" pitchFamily="18" charset="0"/>
              </a:rPr>
              <a:t>中的活动循环图为例，来讨论系统仿真的进程和仿真分析的规则。</a:t>
            </a:r>
          </a:p>
          <a:p>
            <a:pPr algn="just" eaLnBrk="1" hangingPunct="1"/>
            <a:endParaRPr lang="zh-CN" altLang="en-US"/>
          </a:p>
          <a:p>
            <a:pPr algn="just" eaLnBrk="1" hangingPunct="1"/>
            <a:r>
              <a:rPr lang="zh-CN" altLang="en-US">
                <a:latin typeface="Times New Roman" panose="02020603050405020304" pitchFamily="18" charset="0"/>
              </a:rPr>
              <a:t>假设该系统由</a:t>
            </a:r>
            <a:r>
              <a:rPr lang="en-US" altLang="zh-CN"/>
              <a:t>3</a:t>
            </a:r>
            <a:r>
              <a:rPr lang="zh-CN" altLang="en-US">
                <a:latin typeface="Times New Roman" panose="02020603050405020304" pitchFamily="18" charset="0"/>
              </a:rPr>
              <a:t>台半自动机床（以①、②、③为标志）和一个工人组成，活动周期是固定的（</a:t>
            </a:r>
            <a:r>
              <a:rPr lang="en-US" altLang="zh-CN"/>
              <a:t>SETUP</a:t>
            </a:r>
            <a:r>
              <a:rPr lang="zh-CN" altLang="en-US">
                <a:latin typeface="Times New Roman" panose="02020603050405020304" pitchFamily="18" charset="0"/>
              </a:rPr>
              <a:t>为</a:t>
            </a:r>
            <a:r>
              <a:rPr lang="en-US" altLang="zh-CN"/>
              <a:t>3</a:t>
            </a:r>
            <a:r>
              <a:rPr lang="zh-CN" altLang="en-US">
                <a:latin typeface="Times New Roman" panose="02020603050405020304" pitchFamily="18" charset="0"/>
              </a:rPr>
              <a:t>，</a:t>
            </a:r>
            <a:r>
              <a:rPr lang="en-US" altLang="zh-CN"/>
              <a:t>RUN</a:t>
            </a:r>
            <a:r>
              <a:rPr lang="zh-CN" altLang="en-US">
                <a:latin typeface="Times New Roman" panose="02020603050405020304" pitchFamily="18" charset="0"/>
              </a:rPr>
              <a:t>为</a:t>
            </a:r>
            <a:r>
              <a:rPr lang="en-US" altLang="zh-CN"/>
              <a:t>10</a:t>
            </a:r>
            <a:r>
              <a:rPr lang="zh-CN" altLang="en-US">
                <a:latin typeface="Times New Roman" panose="02020603050405020304" pitchFamily="18" charset="0"/>
              </a:rPr>
              <a:t>），排队规则均为先进先出。</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1EF9D7-3BEB-47C4-A2E0-AC7F386B982F}" type="slidenum">
              <a:rPr kumimoji="0" lang="en-US" altLang="zh-CN" sz="1400"/>
              <a:pPr>
                <a:spcBef>
                  <a:spcPct val="0"/>
                </a:spcBef>
                <a:buClrTx/>
                <a:buSzTx/>
                <a:buFontTx/>
                <a:buNone/>
              </a:pPr>
              <a:t>47</a:t>
            </a:fld>
            <a:endParaRPr kumimoji="0" lang="en-US" altLang="zh-CN" sz="1400"/>
          </a:p>
        </p:txBody>
      </p:sp>
      <p:sp>
        <p:nvSpPr>
          <p:cNvPr id="16387" name="Rectangle 2"/>
          <p:cNvSpPr>
            <a:spLocks noGrp="1" noChangeArrowheads="1"/>
          </p:cNvSpPr>
          <p:nvPr>
            <p:ph type="title"/>
          </p:nvPr>
        </p:nvSpPr>
        <p:spPr/>
        <p:txBody>
          <a:bodyPr/>
          <a:lstStyle/>
          <a:p>
            <a:pPr eaLnBrk="1" hangingPunct="1"/>
            <a:endParaRPr lang="zh-CN" altLang="zh-CN"/>
          </a:p>
        </p:txBody>
      </p:sp>
      <p:sp>
        <p:nvSpPr>
          <p:cNvPr id="16388"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rPr>
              <a:t>初始时钟</a:t>
            </a:r>
            <a:r>
              <a:rPr lang="en-US" altLang="zh-CN"/>
              <a:t>CLOCK</a:t>
            </a:r>
            <a:r>
              <a:rPr lang="zh-CN" altLang="en-US">
                <a:latin typeface="Times New Roman" panose="02020603050405020304" pitchFamily="18" charset="0"/>
              </a:rPr>
              <a:t>值定为零。系统的初始条件为：工人处于</a:t>
            </a:r>
            <a:r>
              <a:rPr lang="en-US" altLang="zh-CN"/>
              <a:t>WAIT</a:t>
            </a:r>
            <a:r>
              <a:rPr lang="zh-CN" altLang="en-US">
                <a:latin typeface="Times New Roman" panose="02020603050405020304" pitchFamily="18" charset="0"/>
              </a:rPr>
              <a:t>（等待）队列中，三台机床位于</a:t>
            </a:r>
            <a:r>
              <a:rPr lang="en-US" altLang="zh-CN"/>
              <a:t>IDLE</a:t>
            </a:r>
            <a:r>
              <a:rPr lang="zh-CN" altLang="en-US">
                <a:latin typeface="Times New Roman" panose="02020603050405020304" pitchFamily="18" charset="0"/>
              </a:rPr>
              <a:t>（空闲）队列中。这个初始条件即前述的系统空闲状态，要达到系统运行稳态，还有一段过渡过程。</a:t>
            </a:r>
            <a:r>
              <a:rPr lang="zh-CN" altLang="en-US">
                <a:solidFill>
                  <a:srgbClr val="000000"/>
                </a:solidFill>
                <a:latin typeface="Times New Roman" panose="02020603050405020304" pitchFamily="18" charset="0"/>
              </a:rPr>
              <a:t>图</a:t>
            </a:r>
            <a:r>
              <a:rPr lang="en-US" altLang="zh-CN">
                <a:solidFill>
                  <a:srgbClr val="000000"/>
                </a:solidFill>
              </a:rPr>
              <a:t>4.22</a:t>
            </a:r>
            <a:r>
              <a:rPr lang="en-US" altLang="zh-CN"/>
              <a:t> </a:t>
            </a:r>
            <a:r>
              <a:rPr lang="zh-CN" altLang="en-US">
                <a:latin typeface="Times New Roman" panose="02020603050405020304" pitchFamily="18" charset="0"/>
              </a:rPr>
              <a:t>给出了</a:t>
            </a:r>
            <a:r>
              <a:rPr lang="en-US" altLang="zh-CN"/>
              <a:t>CLOCK</a:t>
            </a:r>
            <a:r>
              <a:rPr lang="zh-CN" altLang="en-US">
                <a:latin typeface="Times New Roman" panose="02020603050405020304" pitchFamily="18" charset="0"/>
              </a:rPr>
              <a:t>＝</a:t>
            </a:r>
            <a:r>
              <a:rPr lang="en-US" altLang="zh-CN"/>
              <a:t>0</a:t>
            </a:r>
            <a:r>
              <a:rPr lang="zh-CN" altLang="en-US">
                <a:latin typeface="Times New Roman" panose="02020603050405020304" pitchFamily="18" charset="0"/>
              </a:rPr>
              <a:t>时的系统状态。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E1CE0D-86B3-4534-8114-D82173EE4F0B}" type="slidenum">
              <a:rPr kumimoji="0" lang="en-US" altLang="zh-CN" sz="1400"/>
              <a:pPr>
                <a:spcBef>
                  <a:spcPct val="0"/>
                </a:spcBef>
                <a:buClrTx/>
                <a:buSzTx/>
                <a:buFontTx/>
                <a:buNone/>
              </a:pPr>
              <a:t>48</a:t>
            </a:fld>
            <a:endParaRPr kumimoji="0" lang="en-US" altLang="zh-CN" sz="1400"/>
          </a:p>
        </p:txBody>
      </p:sp>
      <p:sp>
        <p:nvSpPr>
          <p:cNvPr id="17411" name="Rectangle 2"/>
          <p:cNvSpPr>
            <a:spLocks noGrp="1" noChangeArrowheads="1"/>
          </p:cNvSpPr>
          <p:nvPr>
            <p:ph type="title"/>
          </p:nvPr>
        </p:nvSpPr>
        <p:spPr/>
        <p:txBody>
          <a:bodyPr/>
          <a:lstStyle/>
          <a:p>
            <a:pPr eaLnBrk="1" hangingPunct="1"/>
            <a:endParaRPr lang="zh-CN" altLang="zh-CN"/>
          </a:p>
        </p:txBody>
      </p:sp>
      <p:sp>
        <p:nvSpPr>
          <p:cNvPr id="17412" name="Rectangle 5"/>
          <p:cNvSpPr>
            <a:spLocks noChangeArrowheads="1"/>
          </p:cNvSpPr>
          <p:nvPr/>
        </p:nvSpPr>
        <p:spPr bwMode="auto">
          <a:xfrm>
            <a:off x="1938338"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7413" name="Object 4"/>
          <p:cNvGraphicFramePr>
            <a:graphicFrameLocks noChangeAspect="1"/>
          </p:cNvGraphicFramePr>
          <p:nvPr/>
        </p:nvGraphicFramePr>
        <p:xfrm>
          <a:off x="1066800" y="1524000"/>
          <a:ext cx="7315200" cy="4238625"/>
        </p:xfrm>
        <a:graphic>
          <a:graphicData uri="http://schemas.openxmlformats.org/presentationml/2006/ole">
            <mc:AlternateContent xmlns:mc="http://schemas.openxmlformats.org/markup-compatibility/2006">
              <mc:Choice xmlns:v="urn:schemas-microsoft-com:vml" Requires="v">
                <p:oleObj spid="_x0000_s17442" r:id="rId3" imgW="6873120" imgH="2913120" progId="Visio.Drawing.6">
                  <p:embed/>
                </p:oleObj>
              </mc:Choice>
              <mc:Fallback>
                <p:oleObj r:id="rId3" imgW="6873120" imgH="29131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0"/>
                        <a:ext cx="73152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Text Box 7"/>
          <p:cNvSpPr txBox="1">
            <a:spLocks noChangeArrowheads="1"/>
          </p:cNvSpPr>
          <p:nvPr/>
        </p:nvSpPr>
        <p:spPr bwMode="auto">
          <a:xfrm>
            <a:off x="2133600" y="63246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zh-CN" sz="2400"/>
          </a:p>
        </p:txBody>
      </p:sp>
      <p:sp>
        <p:nvSpPr>
          <p:cNvPr id="17415" name="Rectangle 9"/>
          <p:cNvSpPr>
            <a:spLocks noGrp="1" noChangeArrowheads="1"/>
          </p:cNvSpPr>
          <p:nvPr>
            <p:ph type="body" idx="1"/>
          </p:nvPr>
        </p:nvSpPr>
        <p:spPr>
          <a:xfrm>
            <a:off x="2133600" y="5867400"/>
            <a:ext cx="6096000" cy="6096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spcBef>
                <a:spcPct val="0"/>
              </a:spcBef>
              <a:buClrTx/>
              <a:buSzTx/>
              <a:buFontTx/>
              <a:buNone/>
            </a:pPr>
            <a:r>
              <a:rPr lang="zh-CN" altLang="en-US" sz="2800">
                <a:latin typeface="宋体" panose="02010600030101010101" pitchFamily="2" charset="-122"/>
              </a:rPr>
              <a:t>图</a:t>
            </a:r>
            <a:r>
              <a:rPr lang="en-US" altLang="zh-CN" sz="2800"/>
              <a:t>4.22</a:t>
            </a:r>
            <a:r>
              <a:rPr lang="en-US" altLang="zh-CN" sz="2800">
                <a:latin typeface="Times New Roman" panose="02020603050405020304" pitchFamily="18" charset="0"/>
              </a:rPr>
              <a:t>  </a:t>
            </a:r>
            <a:r>
              <a:rPr lang="zh-CN" altLang="en-US" sz="2800">
                <a:latin typeface="宋体" panose="02010600030101010101" pitchFamily="2" charset="-122"/>
              </a:rPr>
              <a:t>时钟值为零时的系统状态</a:t>
            </a:r>
            <a:r>
              <a:rPr lang="zh-CN" altLang="en-US" sz="2800"/>
              <a:t> </a:t>
            </a:r>
            <a:endParaRPr lang="zh-CN" altLang="en-US" sz="28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3B12E4-BD7A-442F-B6A8-02BCA87D4709}" type="slidenum">
              <a:rPr kumimoji="0" lang="en-US" altLang="zh-CN" sz="1400"/>
              <a:pPr>
                <a:spcBef>
                  <a:spcPct val="0"/>
                </a:spcBef>
                <a:buClrTx/>
                <a:buSzTx/>
                <a:buFontTx/>
                <a:buNone/>
              </a:pPr>
              <a:t>49</a:t>
            </a:fld>
            <a:endParaRPr kumimoji="0" lang="en-US" altLang="zh-CN" sz="1400"/>
          </a:p>
        </p:txBody>
      </p:sp>
      <p:sp>
        <p:nvSpPr>
          <p:cNvPr id="18435" name="Rectangle 2"/>
          <p:cNvSpPr>
            <a:spLocks noGrp="1" noChangeArrowheads="1"/>
          </p:cNvSpPr>
          <p:nvPr>
            <p:ph type="title"/>
          </p:nvPr>
        </p:nvSpPr>
        <p:spPr/>
        <p:txBody>
          <a:bodyPr/>
          <a:lstStyle/>
          <a:p>
            <a:pPr eaLnBrk="1" hangingPunct="1"/>
            <a:endParaRPr lang="zh-CN" altLang="zh-CN"/>
          </a:p>
        </p:txBody>
      </p:sp>
      <p:sp>
        <p:nvSpPr>
          <p:cNvPr id="18436" name="Rectangle 3"/>
          <p:cNvSpPr>
            <a:spLocks noGrp="1" noChangeArrowheads="1"/>
          </p:cNvSpPr>
          <p:nvPr>
            <p:ph type="body" idx="1"/>
          </p:nvPr>
        </p:nvSpPr>
        <p:spPr>
          <a:xfrm>
            <a:off x="762000" y="1981200"/>
            <a:ext cx="8153400" cy="4572000"/>
          </a:xfrm>
        </p:spPr>
        <p:txBody>
          <a:bodyPr/>
          <a:lstStyle/>
          <a:p>
            <a:pPr algn="just" eaLnBrk="1" hangingPunct="1">
              <a:lnSpc>
                <a:spcPct val="90000"/>
              </a:lnSpc>
            </a:pPr>
            <a:r>
              <a:rPr lang="zh-CN" altLang="en-US" sz="2800" dirty="0">
                <a:latin typeface="Times New Roman" panose="02020603050405020304" pitchFamily="18" charset="0"/>
              </a:rPr>
              <a:t>在设定系统初始状态后，系统的仿真运行即可按下列的规则推进：</a:t>
            </a:r>
            <a:endParaRPr lang="zh-CN" altLang="en-US" sz="2800" dirty="0"/>
          </a:p>
          <a:p>
            <a:pPr algn="just" eaLnBrk="1" hangingPunct="1">
              <a:lnSpc>
                <a:spcPct val="90000"/>
              </a:lnSpc>
              <a:buFont typeface="Wingdings" panose="05000000000000000000" pitchFamily="2" charset="2"/>
              <a:buNone/>
            </a:pPr>
            <a:r>
              <a:rPr lang="en-US" altLang="zh-CN" sz="2800" dirty="0"/>
              <a:t>1</a:t>
            </a:r>
            <a:r>
              <a:rPr lang="zh-CN" altLang="en-US" sz="2800" dirty="0">
                <a:latin typeface="Times New Roman" panose="02020603050405020304" pitchFamily="18" charset="0"/>
              </a:rPr>
              <a:t>）规则</a:t>
            </a:r>
            <a:r>
              <a:rPr lang="en-US" altLang="zh-CN" sz="2800" dirty="0"/>
              <a:t>1</a:t>
            </a:r>
            <a:r>
              <a:rPr lang="zh-CN" altLang="en-US" sz="2800" dirty="0">
                <a:latin typeface="Times New Roman" panose="02020603050405020304" pitchFamily="18" charset="0"/>
              </a:rPr>
              <a:t>（</a:t>
            </a:r>
            <a:r>
              <a:rPr lang="en-US" altLang="zh-CN" sz="2800" dirty="0"/>
              <a:t>C</a:t>
            </a:r>
            <a:r>
              <a:rPr lang="zh-CN" altLang="en-US" sz="2800" dirty="0">
                <a:latin typeface="Times New Roman" panose="02020603050405020304" pitchFamily="18" charset="0"/>
              </a:rPr>
              <a:t>相）</a:t>
            </a:r>
            <a:endParaRPr lang="zh-CN" altLang="en-US" sz="2800" dirty="0"/>
          </a:p>
          <a:p>
            <a:pPr eaLnBrk="1" hangingPunct="1">
              <a:lnSpc>
                <a:spcPct val="90000"/>
              </a:lnSpc>
            </a:pPr>
            <a:r>
              <a:rPr lang="zh-CN" altLang="en-US" sz="2800" dirty="0">
                <a:latin typeface="宋体" panose="02010600030101010101" pitchFamily="2" charset="-122"/>
              </a:rPr>
              <a:t>依次检查每一活动，以判断此活动是否可以开始，即此活动所要求的足够的实体集合，是否已经存在于所有有关的前置队列中。</a:t>
            </a:r>
          </a:p>
          <a:p>
            <a:pPr eaLnBrk="1" hangingPunct="1">
              <a:lnSpc>
                <a:spcPct val="90000"/>
              </a:lnSpc>
            </a:pPr>
            <a:r>
              <a:rPr lang="zh-CN" altLang="en-US" sz="2800" dirty="0">
                <a:latin typeface="宋体" panose="02010600030101010101" pitchFamily="2" charset="-122"/>
              </a:rPr>
              <a:t>如果含有，则将这个实体集合的标志移入此活动的矩形中，且计算出此活动的终止时间（它等于当前的时钟值加上此活动的周期）并将此时间值写在该活动的矩形内。</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离散事件系统的基本要素</a:t>
            </a:r>
            <a:endParaRPr lang="zh-CN" altLang="en-US" dirty="0"/>
          </a:p>
        </p:txBody>
      </p:sp>
      <p:sp>
        <p:nvSpPr>
          <p:cNvPr id="3" name="内容占位符 2"/>
          <p:cNvSpPr>
            <a:spLocks noGrp="1"/>
          </p:cNvSpPr>
          <p:nvPr>
            <p:ph idx="1"/>
          </p:nvPr>
        </p:nvSpPr>
        <p:spPr>
          <a:xfrm>
            <a:off x="467544" y="1981200"/>
            <a:ext cx="8496944" cy="4114800"/>
          </a:xfrm>
        </p:spPr>
        <p:txBody>
          <a:bodyPr/>
          <a:lstStyle/>
          <a:p>
            <a:r>
              <a:rPr lang="en-US" altLang="zh-CN" sz="3000" dirty="0"/>
              <a:t>1</a:t>
            </a:r>
            <a:r>
              <a:rPr lang="zh-CN" altLang="en-US" sz="3000" dirty="0"/>
              <a:t>．实体</a:t>
            </a:r>
            <a:r>
              <a:rPr lang="en-US" altLang="zh-CN" sz="3000" dirty="0"/>
              <a:t>(Entity)</a:t>
            </a:r>
            <a:r>
              <a:rPr lang="zh-CN" altLang="en-US" sz="3000" dirty="0"/>
              <a:t>：构成系统的各种成分称为实体，用系统论的术语，它是系统边界内的对象。</a:t>
            </a:r>
            <a:endParaRPr lang="en-US" altLang="zh-CN" sz="3000" dirty="0"/>
          </a:p>
          <a:p>
            <a:r>
              <a:rPr lang="zh-CN" altLang="en-US" sz="3000" dirty="0"/>
              <a:t>实体可分为临时实体和永久实体两大类。在系统中只存在一段时间的实体叫做临时实体，永久驻留在系统中的实体称为永久实体。</a:t>
            </a:r>
            <a:endParaRPr lang="en-US" altLang="zh-CN" sz="3000" dirty="0"/>
          </a:p>
          <a:p>
            <a:r>
              <a:rPr lang="zh-CN" altLang="en-US" sz="3000" dirty="0"/>
              <a:t>临时实体常具有主动性，又称为主动成分，而永久实体往往是被动的，又称为被动成分。</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5</a:t>
            </a:fld>
            <a:endParaRPr lang="en-US" altLang="zh-CN"/>
          </a:p>
        </p:txBody>
      </p:sp>
    </p:spTree>
    <p:extLst>
      <p:ext uri="{BB962C8B-B14F-4D97-AF65-F5344CB8AC3E}">
        <p14:creationId xmlns:p14="http://schemas.microsoft.com/office/powerpoint/2010/main" val="36322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C195A3-DFEC-4882-ADA2-E27CE0D1CD38}" type="slidenum">
              <a:rPr kumimoji="0" lang="en-US" altLang="zh-CN" sz="1400"/>
              <a:pPr>
                <a:spcBef>
                  <a:spcPct val="0"/>
                </a:spcBef>
                <a:buClrTx/>
                <a:buSzTx/>
                <a:buFontTx/>
                <a:buNone/>
              </a:pPr>
              <a:t>50</a:t>
            </a:fld>
            <a:endParaRPr kumimoji="0" lang="en-US" altLang="zh-CN" sz="1400"/>
          </a:p>
        </p:txBody>
      </p:sp>
      <p:sp>
        <p:nvSpPr>
          <p:cNvPr id="19459" name="Rectangle 2"/>
          <p:cNvSpPr>
            <a:spLocks noGrp="1" noChangeArrowheads="1"/>
          </p:cNvSpPr>
          <p:nvPr>
            <p:ph type="title"/>
          </p:nvPr>
        </p:nvSpPr>
        <p:spPr/>
        <p:txBody>
          <a:bodyPr/>
          <a:lstStyle/>
          <a:p>
            <a:pPr eaLnBrk="1" hangingPunct="1"/>
            <a:endParaRPr lang="zh-CN" altLang="zh-CN"/>
          </a:p>
        </p:txBody>
      </p:sp>
      <p:sp>
        <p:nvSpPr>
          <p:cNvPr id="19460" name="Rectangle 3"/>
          <p:cNvSpPr>
            <a:spLocks noGrp="1" noChangeArrowheads="1"/>
          </p:cNvSpPr>
          <p:nvPr>
            <p:ph type="body" idx="1"/>
          </p:nvPr>
        </p:nvSpPr>
        <p:spPr>
          <a:xfrm>
            <a:off x="685800" y="1981200"/>
            <a:ext cx="8229600" cy="4495800"/>
          </a:xfrm>
        </p:spPr>
        <p:txBody>
          <a:bodyPr/>
          <a:lstStyle/>
          <a:p>
            <a:pPr eaLnBrk="1" hangingPunct="1">
              <a:lnSpc>
                <a:spcPct val="90000"/>
              </a:lnSpc>
            </a:pPr>
            <a:r>
              <a:rPr lang="zh-CN" altLang="en-US" dirty="0">
                <a:latin typeface="宋体" panose="02010600030101010101" pitchFamily="2" charset="-122"/>
              </a:rPr>
              <a:t>当所有活动都检查完后，转向规则</a:t>
            </a:r>
            <a:r>
              <a:rPr lang="en-US" altLang="zh-CN" dirty="0">
                <a:latin typeface="宋体" panose="02010600030101010101" pitchFamily="2" charset="-122"/>
              </a:rPr>
              <a:t>2</a:t>
            </a:r>
            <a:r>
              <a:rPr lang="zh-CN" altLang="en-US" dirty="0">
                <a:latin typeface="宋体" panose="02010600030101010101" pitchFamily="2" charset="-122"/>
              </a:rPr>
              <a:t>。</a:t>
            </a:r>
          </a:p>
          <a:p>
            <a:pPr eaLnBrk="1" hangingPunct="1">
              <a:lnSpc>
                <a:spcPct val="90000"/>
              </a:lnSpc>
            </a:pPr>
            <a:endParaRPr lang="zh-CN" altLang="en-US" dirty="0">
              <a:latin typeface="宋体" panose="02010600030101010101" pitchFamily="2" charset="-122"/>
            </a:endParaRPr>
          </a:p>
          <a:p>
            <a:pPr algn="just" eaLnBrk="1" hangingPunct="1">
              <a:lnSpc>
                <a:spcPct val="90000"/>
              </a:lnSpc>
              <a:buFont typeface="Wingdings" panose="05000000000000000000" pitchFamily="2" charset="2"/>
              <a:buNone/>
            </a:pPr>
            <a:r>
              <a:rPr lang="en-US" altLang="zh-CN" dirty="0">
                <a:latin typeface="宋体" panose="02010600030101010101" pitchFamily="2" charset="-122"/>
              </a:rPr>
              <a:t>2</a:t>
            </a:r>
            <a:r>
              <a:rPr lang="zh-CN" altLang="en-US" dirty="0">
                <a:latin typeface="Times New Roman" panose="02020603050405020304" pitchFamily="18" charset="0"/>
              </a:rPr>
              <a:t>）</a:t>
            </a:r>
            <a:r>
              <a:rPr lang="zh-CN" altLang="en-US" dirty="0">
                <a:latin typeface="宋体" panose="02010600030101010101" pitchFamily="2" charset="-122"/>
              </a:rPr>
              <a:t>规则</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A</a:t>
            </a:r>
            <a:r>
              <a:rPr lang="zh-CN" altLang="en-US" dirty="0">
                <a:latin typeface="宋体" panose="02010600030101010101" pitchFamily="2" charset="-122"/>
              </a:rPr>
              <a:t>相）</a:t>
            </a:r>
          </a:p>
          <a:p>
            <a:pPr eaLnBrk="1" hangingPunct="1">
              <a:lnSpc>
                <a:spcPct val="90000"/>
              </a:lnSpc>
            </a:pPr>
            <a:r>
              <a:rPr lang="zh-CN" altLang="en-US" dirty="0">
                <a:latin typeface="宋体" panose="02010600030101010101" pitchFamily="2" charset="-122"/>
              </a:rPr>
              <a:t>检查所有活动的终止时间，选其最小值，并设置时钟值为此选择值，然后，转向规则</a:t>
            </a:r>
            <a:r>
              <a:rPr lang="en-US" altLang="zh-CN" dirty="0">
                <a:latin typeface="宋体" panose="02010600030101010101" pitchFamily="2" charset="-122"/>
              </a:rPr>
              <a:t>3</a:t>
            </a:r>
            <a:r>
              <a:rPr lang="zh-CN" altLang="en-US" dirty="0">
                <a:latin typeface="宋体" panose="02010600030101010101" pitchFamily="2" charset="-122"/>
              </a:rPr>
              <a:t>（除非时钟值超过了预定的仿真终止时间）。</a:t>
            </a:r>
          </a:p>
          <a:p>
            <a:pPr eaLnBrk="1" hangingPunct="1">
              <a:lnSpc>
                <a:spcPct val="90000"/>
              </a:lnSpc>
            </a:pPr>
            <a:r>
              <a:rPr lang="zh-CN" altLang="en-US" dirty="0">
                <a:latin typeface="宋体" panose="02010600030101010101" pitchFamily="2" charset="-122"/>
                <a:cs typeface="Times New Roman" panose="02020603050405020304" pitchFamily="18" charset="0"/>
              </a:rPr>
              <a:t>在此例中，这个最小值是</a:t>
            </a:r>
            <a:r>
              <a:rPr lang="en-US" altLang="zh-CN" dirty="0">
                <a:latin typeface="宋体" panose="02010600030101010101" pitchFamily="2" charset="-122"/>
                <a:cs typeface="Times New Roman" panose="02020603050405020304" pitchFamily="18" charset="0"/>
              </a:rPr>
              <a:t>3</a:t>
            </a:r>
            <a:r>
              <a:rPr lang="zh-CN" altLang="en-US" dirty="0">
                <a:latin typeface="宋体" panose="02010600030101010101" pitchFamily="2" charset="-122"/>
                <a:cs typeface="Times New Roman" panose="02020603050405020304" pitchFamily="18" charset="0"/>
              </a:rPr>
              <a:t>，当前的时钟值等于</a:t>
            </a:r>
            <a:r>
              <a:rPr lang="en-US" altLang="zh-CN" dirty="0">
                <a:latin typeface="宋体" panose="02010600030101010101" pitchFamily="2" charset="-122"/>
                <a:cs typeface="Times New Roman" panose="02020603050405020304" pitchFamily="18" charset="0"/>
              </a:rPr>
              <a:t>3</a:t>
            </a:r>
            <a:r>
              <a:rPr lang="zh-CN" altLang="en-US" dirty="0">
                <a:latin typeface="宋体" panose="02010600030101010101" pitchFamily="2" charset="-122"/>
              </a:rPr>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DB77A5-0F96-418D-B728-4B8112097305}" type="slidenum">
              <a:rPr kumimoji="0" lang="en-US" altLang="zh-CN" sz="1400"/>
              <a:pPr>
                <a:spcBef>
                  <a:spcPct val="0"/>
                </a:spcBef>
                <a:buClrTx/>
                <a:buSzTx/>
                <a:buFontTx/>
                <a:buNone/>
              </a:pPr>
              <a:t>51</a:t>
            </a:fld>
            <a:endParaRPr kumimoji="0" lang="en-US" altLang="zh-CN" sz="1400"/>
          </a:p>
        </p:txBody>
      </p:sp>
      <p:sp>
        <p:nvSpPr>
          <p:cNvPr id="20483" name="Rectangle 2"/>
          <p:cNvSpPr>
            <a:spLocks noGrp="1" noChangeArrowheads="1"/>
          </p:cNvSpPr>
          <p:nvPr>
            <p:ph type="title"/>
          </p:nvPr>
        </p:nvSpPr>
        <p:spPr/>
        <p:txBody>
          <a:bodyPr/>
          <a:lstStyle/>
          <a:p>
            <a:pPr eaLnBrk="1" hangingPunct="1"/>
            <a:endParaRPr lang="zh-CN" altLang="zh-CN"/>
          </a:p>
        </p:txBody>
      </p:sp>
      <p:sp>
        <p:nvSpPr>
          <p:cNvPr id="20484" name="Rectangle 3"/>
          <p:cNvSpPr>
            <a:spLocks noGrp="1" noChangeArrowheads="1"/>
          </p:cNvSpPr>
          <p:nvPr>
            <p:ph type="body" idx="1"/>
          </p:nvPr>
        </p:nvSpPr>
        <p:spPr/>
        <p:txBody>
          <a:bodyPr/>
          <a:lstStyle/>
          <a:p>
            <a:pPr algn="just" eaLnBrk="1" hangingPunct="1"/>
            <a:r>
              <a:rPr lang="en-US" altLang="zh-CN" sz="2800"/>
              <a:t>3</a:t>
            </a:r>
            <a:r>
              <a:rPr lang="zh-CN" altLang="en-US" sz="2800">
                <a:latin typeface="Times New Roman" panose="02020603050405020304" pitchFamily="18" charset="0"/>
              </a:rPr>
              <a:t>）</a:t>
            </a:r>
            <a:r>
              <a:rPr lang="zh-CN" altLang="en-US" sz="2800">
                <a:latin typeface="宋体" panose="02010600030101010101" pitchFamily="2" charset="-122"/>
              </a:rPr>
              <a:t>规则</a:t>
            </a:r>
            <a:r>
              <a:rPr lang="en-US" altLang="zh-CN" sz="2800">
                <a:latin typeface="宋体" panose="02010600030101010101" pitchFamily="2" charset="-122"/>
              </a:rPr>
              <a:t>3</a:t>
            </a:r>
            <a:r>
              <a:rPr lang="zh-CN" altLang="en-US" sz="2800">
                <a:latin typeface="宋体" panose="02010600030101010101" pitchFamily="2" charset="-122"/>
              </a:rPr>
              <a:t>（</a:t>
            </a:r>
            <a:r>
              <a:rPr lang="en-US" altLang="zh-CN" sz="2800">
                <a:latin typeface="宋体" panose="02010600030101010101" pitchFamily="2" charset="-122"/>
              </a:rPr>
              <a:t>B</a:t>
            </a:r>
            <a:r>
              <a:rPr lang="zh-CN" altLang="en-US" sz="2800">
                <a:latin typeface="宋体" panose="02010600030101010101" pitchFamily="2" charset="-122"/>
              </a:rPr>
              <a:t>相）</a:t>
            </a:r>
            <a:endParaRPr lang="zh-CN" altLang="en-US" sz="2800"/>
          </a:p>
          <a:p>
            <a:pPr eaLnBrk="1" hangingPunct="1"/>
            <a:r>
              <a:rPr lang="zh-CN" altLang="en-US" sz="2800">
                <a:latin typeface="宋体" panose="02010600030101010101" pitchFamily="2" charset="-122"/>
              </a:rPr>
              <a:t>比较每一个活动的终止时间是否等于当前时钟值（从规则</a:t>
            </a:r>
            <a:r>
              <a:rPr lang="en-US" altLang="zh-CN" sz="2800">
                <a:latin typeface="宋体" panose="02010600030101010101" pitchFamily="2" charset="-122"/>
              </a:rPr>
              <a:t>2</a:t>
            </a:r>
            <a:r>
              <a:rPr lang="zh-CN" altLang="en-US" sz="2800">
                <a:latin typeface="宋体" panose="02010600030101010101" pitchFamily="2" charset="-122"/>
              </a:rPr>
              <a:t>可看出，至少有一个活动的终止时间等于当前时钟值）。</a:t>
            </a:r>
          </a:p>
          <a:p>
            <a:pPr eaLnBrk="1" hangingPunct="1"/>
            <a:r>
              <a:rPr lang="zh-CN" altLang="en-US" sz="2800">
                <a:latin typeface="宋体" panose="02010600030101010101" pitchFamily="2" charset="-122"/>
              </a:rPr>
              <a:t>对每个终止时间等于当前时钟值的活动，删除其在</a:t>
            </a:r>
            <a:r>
              <a:rPr lang="en-US" altLang="zh-CN" sz="2800">
                <a:latin typeface="宋体" panose="02010600030101010101" pitchFamily="2" charset="-122"/>
              </a:rPr>
              <a:t>C</a:t>
            </a:r>
            <a:r>
              <a:rPr lang="zh-CN" altLang="en-US" sz="2800">
                <a:latin typeface="宋体" panose="02010600030101010101" pitchFamily="2" charset="-122"/>
              </a:rPr>
              <a:t>相（规则</a:t>
            </a:r>
            <a:r>
              <a:rPr lang="en-US" altLang="zh-CN" sz="2800">
                <a:latin typeface="宋体" panose="02010600030101010101" pitchFamily="2" charset="-122"/>
              </a:rPr>
              <a:t>1</a:t>
            </a:r>
            <a:r>
              <a:rPr lang="zh-CN" altLang="en-US" sz="2800">
                <a:latin typeface="宋体" panose="02010600030101010101" pitchFamily="2" charset="-122"/>
              </a:rPr>
              <a:t>）时写于矩形内的终止时间，并将此活动矩形内的实体标志移入其相关的后续队列，然后转向规则</a:t>
            </a:r>
            <a:r>
              <a:rPr lang="en-US" altLang="zh-CN" sz="2800">
                <a:latin typeface="宋体" panose="02010600030101010101" pitchFamily="2" charset="-122"/>
              </a:rPr>
              <a:t>1</a:t>
            </a:r>
            <a:r>
              <a:rPr lang="zh-CN" altLang="en-US" sz="2800">
                <a:latin typeface="宋体" panose="02010600030101010101" pitchFamily="2" charset="-122"/>
              </a:rPr>
              <a:t>。</a:t>
            </a:r>
            <a:r>
              <a:rPr lang="zh-CN" altLang="en-US" sz="28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59B85BD-3918-4CDC-BC7E-3CEF82C9D515}" type="slidenum">
              <a:rPr kumimoji="0" lang="en-US" altLang="zh-CN" sz="1400"/>
              <a:pPr>
                <a:spcBef>
                  <a:spcPct val="0"/>
                </a:spcBef>
                <a:buClrTx/>
                <a:buSzTx/>
                <a:buFontTx/>
                <a:buNone/>
              </a:pPr>
              <a:t>52</a:t>
            </a:fld>
            <a:endParaRPr kumimoji="0"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在此例中，现在</a:t>
            </a:r>
            <a:r>
              <a:rPr lang="en-US" altLang="zh-CN">
                <a:latin typeface="宋体" panose="02010600030101010101" pitchFamily="2" charset="-122"/>
              </a:rPr>
              <a:t>SETUP</a:t>
            </a:r>
            <a:r>
              <a:rPr lang="zh-CN" altLang="en-US">
                <a:latin typeface="宋体" panose="02010600030101010101" pitchFamily="2" charset="-122"/>
              </a:rPr>
              <a:t>结束，工人返回到</a:t>
            </a:r>
            <a:r>
              <a:rPr lang="en-US" altLang="zh-CN">
                <a:latin typeface="宋体" panose="02010600030101010101" pitchFamily="2" charset="-122"/>
              </a:rPr>
              <a:t>WAIT</a:t>
            </a:r>
            <a:r>
              <a:rPr lang="zh-CN" altLang="en-US">
                <a:latin typeface="宋体" panose="02010600030101010101" pitchFamily="2" charset="-122"/>
              </a:rPr>
              <a:t>队列，机床</a:t>
            </a:r>
            <a:r>
              <a:rPr lang="en-US" altLang="zh-CN">
                <a:latin typeface="宋体" panose="02010600030101010101" pitchFamily="2" charset="-122"/>
              </a:rPr>
              <a:t>1</a:t>
            </a:r>
            <a:r>
              <a:rPr lang="zh-CN" altLang="en-US">
                <a:latin typeface="宋体" panose="02010600030101010101" pitchFamily="2" charset="-122"/>
              </a:rPr>
              <a:t>走到</a:t>
            </a:r>
            <a:r>
              <a:rPr lang="en-US" altLang="zh-CN">
                <a:latin typeface="宋体" panose="02010600030101010101" pitchFamily="2" charset="-122"/>
              </a:rPr>
              <a:t>READY</a:t>
            </a:r>
            <a:r>
              <a:rPr lang="zh-CN" altLang="en-US">
                <a:latin typeface="宋体" panose="02010600030101010101" pitchFamily="2" charset="-122"/>
              </a:rPr>
              <a:t>队列中，其直联活动</a:t>
            </a:r>
            <a:r>
              <a:rPr lang="en-US" altLang="zh-CN">
                <a:latin typeface="宋体" panose="02010600030101010101" pitchFamily="2" charset="-122"/>
              </a:rPr>
              <a:t>RUN</a:t>
            </a:r>
            <a:r>
              <a:rPr lang="zh-CN" altLang="en-US">
                <a:latin typeface="宋体" panose="02010600030101010101" pitchFamily="2" charset="-122"/>
              </a:rPr>
              <a:t>也可以开始了，这种情况显示于</a:t>
            </a:r>
            <a:r>
              <a:rPr lang="zh-CN" altLang="en-US">
                <a:solidFill>
                  <a:srgbClr val="000000"/>
                </a:solidFill>
                <a:latin typeface="宋体" panose="02010600030101010101" pitchFamily="2" charset="-122"/>
              </a:rPr>
              <a:t>图</a:t>
            </a:r>
            <a:r>
              <a:rPr lang="en-US" altLang="zh-CN">
                <a:solidFill>
                  <a:srgbClr val="000000"/>
                </a:solidFill>
                <a:latin typeface="宋体" panose="02010600030101010101" pitchFamily="2" charset="-122"/>
              </a:rPr>
              <a:t>4.23</a:t>
            </a:r>
            <a:r>
              <a:rPr lang="en-US" altLang="zh-CN">
                <a:latin typeface="宋体" panose="02010600030101010101" pitchFamily="2" charset="-122"/>
              </a:rPr>
              <a:t> </a:t>
            </a:r>
            <a:r>
              <a:rPr lang="zh-CN" altLang="en-US">
                <a:latin typeface="宋体" panose="02010600030101010101" pitchFamily="2" charset="-122"/>
              </a:rPr>
              <a:t>中。接着，使用规则</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SETUP</a:t>
            </a:r>
            <a:r>
              <a:rPr lang="zh-CN" altLang="en-US">
                <a:latin typeface="宋体" panose="02010600030101010101" pitchFamily="2" charset="-122"/>
              </a:rPr>
              <a:t>活动又可以开始。</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E16703-11A0-4B4B-8CC4-BD5261F6EB6D}" type="slidenum">
              <a:rPr kumimoji="0" lang="en-US" altLang="zh-CN" sz="1400"/>
              <a:pPr>
                <a:spcBef>
                  <a:spcPct val="0"/>
                </a:spcBef>
                <a:buClrTx/>
                <a:buSzTx/>
                <a:buFontTx/>
                <a:buNone/>
              </a:pPr>
              <a:t>53</a:t>
            </a:fld>
            <a:endParaRPr kumimoji="0" lang="en-US" altLang="zh-CN" sz="1400"/>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a:xfrm>
            <a:off x="1524000" y="5715000"/>
            <a:ext cx="5638800" cy="685800"/>
          </a:xfrm>
        </p:spPr>
        <p:txBody>
          <a:bodyPr/>
          <a:lstStyle/>
          <a:p>
            <a:pPr eaLnBrk="1" hangingPunct="1">
              <a:spcBef>
                <a:spcPct val="0"/>
              </a:spcBef>
              <a:buClrTx/>
              <a:buSzTx/>
              <a:buFontTx/>
              <a:buNone/>
            </a:pPr>
            <a:r>
              <a:rPr lang="zh-CN" altLang="en-US" sz="2800">
                <a:latin typeface="宋体" panose="02010600030101010101" pitchFamily="2" charset="-122"/>
              </a:rPr>
              <a:t>图</a:t>
            </a:r>
            <a:r>
              <a:rPr lang="en-US" altLang="zh-CN" sz="2800"/>
              <a:t>4.23 </a:t>
            </a:r>
            <a:r>
              <a:rPr lang="zh-CN" altLang="en-US" sz="2800">
                <a:latin typeface="宋体" panose="02010600030101010101" pitchFamily="2" charset="-122"/>
              </a:rPr>
              <a:t>时钟值为</a:t>
            </a:r>
            <a:r>
              <a:rPr lang="en-US" altLang="zh-CN" sz="2800"/>
              <a:t>3</a:t>
            </a:r>
            <a:r>
              <a:rPr lang="zh-CN" altLang="en-US" sz="2800">
                <a:latin typeface="宋体" panose="02010600030101010101" pitchFamily="2" charset="-122"/>
              </a:rPr>
              <a:t>时的系统状态</a:t>
            </a:r>
            <a:r>
              <a:rPr lang="zh-CN" altLang="en-US" sz="2800"/>
              <a:t> </a:t>
            </a:r>
            <a:endParaRPr lang="zh-CN" altLang="en-US" sz="2800">
              <a:latin typeface="Times New Roman" panose="02020603050405020304" pitchFamily="18" charset="0"/>
            </a:endParaRPr>
          </a:p>
          <a:p>
            <a:pPr eaLnBrk="1" hangingPunct="1"/>
            <a:endParaRPr lang="en-US" altLang="zh-CN" sz="2800"/>
          </a:p>
        </p:txBody>
      </p:sp>
      <p:graphicFrame>
        <p:nvGraphicFramePr>
          <p:cNvPr id="22533" name="Object 4"/>
          <p:cNvGraphicFramePr>
            <a:graphicFrameLocks noChangeAspect="1"/>
          </p:cNvGraphicFramePr>
          <p:nvPr/>
        </p:nvGraphicFramePr>
        <p:xfrm>
          <a:off x="533400" y="1550988"/>
          <a:ext cx="8229600" cy="4038600"/>
        </p:xfrm>
        <a:graphic>
          <a:graphicData uri="http://schemas.openxmlformats.org/presentationml/2006/ole">
            <mc:AlternateContent xmlns:mc="http://schemas.openxmlformats.org/markup-compatibility/2006">
              <mc:Choice xmlns:v="urn:schemas-microsoft-com:vml" Requires="v">
                <p:oleObj spid="_x0000_s22560" r:id="rId3" imgW="6873120" imgH="2913120" progId="Visio.Drawing.6">
                  <p:embed/>
                </p:oleObj>
              </mc:Choice>
              <mc:Fallback>
                <p:oleObj r:id="rId3" imgW="6873120" imgH="29131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50988"/>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A63A10-2D04-423A-B7C1-80781D614A30}" type="slidenum">
              <a:rPr kumimoji="0" lang="en-US" altLang="zh-CN" sz="1400"/>
              <a:pPr>
                <a:spcBef>
                  <a:spcPct val="0"/>
                </a:spcBef>
                <a:buClrTx/>
                <a:buSzTx/>
                <a:buFontTx/>
                <a:buNone/>
              </a:pPr>
              <a:t>54</a:t>
            </a:fld>
            <a:endParaRPr kumimoji="0" lang="en-US" altLang="zh-CN" sz="1400"/>
          </a:p>
        </p:txBody>
      </p:sp>
      <p:sp>
        <p:nvSpPr>
          <p:cNvPr id="23555" name="Rectangle 2"/>
          <p:cNvSpPr>
            <a:spLocks noGrp="1" noChangeArrowheads="1"/>
          </p:cNvSpPr>
          <p:nvPr>
            <p:ph type="title"/>
          </p:nvPr>
        </p:nvSpPr>
        <p:spPr/>
        <p:txBody>
          <a:bodyPr/>
          <a:lstStyle/>
          <a:p>
            <a:pPr eaLnBrk="1" hangingPunct="1"/>
            <a:endParaRPr lang="zh-CN" altLang="zh-CN"/>
          </a:p>
        </p:txBody>
      </p:sp>
      <p:sp>
        <p:nvSpPr>
          <p:cNvPr id="23556" name="Rectangle 3"/>
          <p:cNvSpPr>
            <a:spLocks noGrp="1" noChangeArrowheads="1"/>
          </p:cNvSpPr>
          <p:nvPr>
            <p:ph type="body" idx="1"/>
          </p:nvPr>
        </p:nvSpPr>
        <p:spPr/>
        <p:txBody>
          <a:bodyPr/>
          <a:lstStyle/>
          <a:p>
            <a:pPr eaLnBrk="1" hangingPunct="1"/>
            <a:r>
              <a:rPr lang="zh-CN" altLang="en-US">
                <a:solidFill>
                  <a:srgbClr val="000000"/>
                </a:solidFill>
                <a:latin typeface="宋体" panose="02010600030101010101" pitchFamily="2" charset="-122"/>
              </a:rPr>
              <a:t>图</a:t>
            </a:r>
            <a:r>
              <a:rPr lang="en-US" altLang="zh-CN">
                <a:solidFill>
                  <a:srgbClr val="000000"/>
                </a:solidFill>
              </a:rPr>
              <a:t>4.24</a:t>
            </a:r>
            <a:r>
              <a:rPr lang="en-US" altLang="zh-CN"/>
              <a:t> </a:t>
            </a:r>
            <a:r>
              <a:rPr lang="zh-CN" altLang="en-US">
                <a:latin typeface="宋体" panose="02010600030101010101" pitchFamily="2" charset="-122"/>
              </a:rPr>
              <a:t>给出系统在时钟值为</a:t>
            </a:r>
            <a:r>
              <a:rPr lang="en-US" altLang="zh-CN"/>
              <a:t>6</a:t>
            </a:r>
            <a:r>
              <a:rPr lang="zh-CN" altLang="en-US">
                <a:latin typeface="宋体" panose="02010600030101010101" pitchFamily="2" charset="-122"/>
              </a:rPr>
              <a:t>时的状态。在这个时间点上，机床</a:t>
            </a:r>
            <a:r>
              <a:rPr lang="en-US" altLang="zh-CN"/>
              <a:t>1</a:t>
            </a:r>
            <a:r>
              <a:rPr lang="zh-CN" altLang="en-US">
                <a:latin typeface="宋体" panose="02010600030101010101" pitchFamily="2" charset="-122"/>
              </a:rPr>
              <a:t>在加工（到时钟值为</a:t>
            </a:r>
            <a:r>
              <a:rPr lang="en-US" altLang="zh-CN"/>
              <a:t>13</a:t>
            </a:r>
            <a:r>
              <a:rPr lang="zh-CN" altLang="en-US">
                <a:latin typeface="宋体" panose="02010600030101010101" pitchFamily="2" charset="-122"/>
              </a:rPr>
              <a:t>时要结束），机床</a:t>
            </a:r>
            <a:r>
              <a:rPr lang="en-US" altLang="zh-CN"/>
              <a:t>2</a:t>
            </a:r>
            <a:r>
              <a:rPr lang="zh-CN" altLang="en-US">
                <a:latin typeface="宋体" panose="02010600030101010101" pitchFamily="2" charset="-122"/>
              </a:rPr>
              <a:t>立即开始加工，而机床</a:t>
            </a:r>
            <a:r>
              <a:rPr lang="en-US" altLang="zh-CN"/>
              <a:t>3</a:t>
            </a:r>
            <a:r>
              <a:rPr lang="zh-CN" altLang="en-US">
                <a:latin typeface="宋体" panose="02010600030101010101" pitchFamily="2" charset="-122"/>
              </a:rPr>
              <a:t>还没有安装。</a:t>
            </a:r>
            <a:r>
              <a:rPr lang="zh-CN" altLang="en-US"/>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99A7C8-3C8B-413C-8579-116C658D5F24}" type="slidenum">
              <a:rPr kumimoji="0" lang="en-US" altLang="zh-CN" sz="1400"/>
              <a:pPr>
                <a:spcBef>
                  <a:spcPct val="0"/>
                </a:spcBef>
                <a:buClrTx/>
                <a:buSzTx/>
                <a:buFontTx/>
                <a:buNone/>
              </a:pPr>
              <a:t>55</a:t>
            </a:fld>
            <a:endParaRPr kumimoji="0" lang="en-US" altLang="zh-CN" sz="1400"/>
          </a:p>
        </p:txBody>
      </p:sp>
      <p:sp>
        <p:nvSpPr>
          <p:cNvPr id="24579" name="Rectangle 2"/>
          <p:cNvSpPr>
            <a:spLocks noGrp="1" noChangeArrowheads="1"/>
          </p:cNvSpPr>
          <p:nvPr>
            <p:ph type="title"/>
          </p:nvPr>
        </p:nvSpPr>
        <p:spPr/>
        <p:txBody>
          <a:bodyPr/>
          <a:lstStyle/>
          <a:p>
            <a:pPr eaLnBrk="1" hangingPunct="1"/>
            <a:endParaRPr lang="zh-CN" altLang="zh-CN"/>
          </a:p>
        </p:txBody>
      </p:sp>
      <p:graphicFrame>
        <p:nvGraphicFramePr>
          <p:cNvPr id="24580" name="Object 4"/>
          <p:cNvGraphicFramePr>
            <a:graphicFrameLocks noChangeAspect="1"/>
          </p:cNvGraphicFramePr>
          <p:nvPr/>
        </p:nvGraphicFramePr>
        <p:xfrm>
          <a:off x="838200" y="1447800"/>
          <a:ext cx="7620000" cy="3657600"/>
        </p:xfrm>
        <a:graphic>
          <a:graphicData uri="http://schemas.openxmlformats.org/presentationml/2006/ole">
            <mc:AlternateContent xmlns:mc="http://schemas.openxmlformats.org/markup-compatibility/2006">
              <mc:Choice xmlns:v="urn:schemas-microsoft-com:vml" Requires="v">
                <p:oleObj spid="_x0000_s24608" r:id="rId3" imgW="6873120" imgH="2913120" progId="Visio.Drawing.6">
                  <p:embed/>
                </p:oleObj>
              </mc:Choice>
              <mc:Fallback>
                <p:oleObj r:id="rId3" imgW="6873120" imgH="29131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47800"/>
                        <a:ext cx="7620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Rectangle 6"/>
          <p:cNvSpPr>
            <a:spLocks noGrp="1" noChangeArrowheads="1"/>
          </p:cNvSpPr>
          <p:nvPr>
            <p:ph type="body" idx="1"/>
          </p:nvPr>
        </p:nvSpPr>
        <p:spPr>
          <a:xfrm>
            <a:off x="1752600" y="5410200"/>
            <a:ext cx="5715000" cy="6096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spcBef>
                <a:spcPct val="0"/>
              </a:spcBef>
              <a:buClrTx/>
              <a:buSzTx/>
              <a:buFontTx/>
              <a:buNone/>
            </a:pPr>
            <a:r>
              <a:rPr lang="zh-CN" altLang="en-US" sz="2800">
                <a:latin typeface="宋体" panose="02010600030101010101" pitchFamily="2" charset="-122"/>
              </a:rPr>
              <a:t>图</a:t>
            </a:r>
            <a:r>
              <a:rPr lang="en-US" altLang="zh-CN" sz="2800"/>
              <a:t>4.24</a:t>
            </a:r>
            <a:r>
              <a:rPr lang="en-US" altLang="zh-CN" sz="2800">
                <a:latin typeface="Times New Roman" panose="02020603050405020304" pitchFamily="18" charset="0"/>
              </a:rPr>
              <a:t>  </a:t>
            </a:r>
            <a:r>
              <a:rPr lang="zh-CN" altLang="en-US" sz="2800">
                <a:latin typeface="宋体" panose="02010600030101010101" pitchFamily="2" charset="-122"/>
              </a:rPr>
              <a:t>时钟值为</a:t>
            </a:r>
            <a:r>
              <a:rPr lang="en-US" altLang="zh-CN" sz="2800"/>
              <a:t>6</a:t>
            </a:r>
            <a:r>
              <a:rPr lang="zh-CN" altLang="en-US" sz="2800">
                <a:latin typeface="宋体" panose="02010600030101010101" pitchFamily="2" charset="-122"/>
              </a:rPr>
              <a:t>时的系统状态</a:t>
            </a:r>
            <a:r>
              <a:rPr lang="zh-CN" altLang="en-US" sz="2800"/>
              <a:t> </a:t>
            </a:r>
          </a:p>
          <a:p>
            <a:pPr eaLnBrk="1" hangingPunct="1">
              <a:spcBef>
                <a:spcPct val="0"/>
              </a:spcBef>
              <a:buClrTx/>
              <a:buSzTx/>
              <a:buFontTx/>
              <a:buNone/>
            </a:pPr>
            <a:endParaRPr lang="en-US" altLang="zh-CN" sz="28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230313" y="476250"/>
            <a:ext cx="685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rPr>
              <a:t>表</a:t>
            </a:r>
            <a:r>
              <a:rPr lang="en-US" altLang="zh-CN" sz="2800"/>
              <a:t>4.1</a:t>
            </a:r>
            <a:r>
              <a:rPr lang="zh-CN" altLang="en-US" sz="2800">
                <a:latin typeface="Times New Roman" panose="02020603050405020304" pitchFamily="18" charset="0"/>
              </a:rPr>
              <a:t>　时钟值</a:t>
            </a:r>
            <a:r>
              <a:rPr lang="en-US" altLang="zh-CN" sz="2800"/>
              <a:t>0</a:t>
            </a:r>
            <a:r>
              <a:rPr lang="zh-CN" altLang="en-US" sz="2800">
                <a:latin typeface="Times New Roman" panose="02020603050405020304" pitchFamily="18" charset="0"/>
              </a:rPr>
              <a:t>至</a:t>
            </a:r>
            <a:r>
              <a:rPr lang="en-US" altLang="zh-CN" sz="2800"/>
              <a:t>30</a:t>
            </a:r>
            <a:r>
              <a:rPr lang="zh-CN" altLang="en-US" sz="2800">
                <a:latin typeface="Times New Roman" panose="02020603050405020304" pitchFamily="18" charset="0"/>
              </a:rPr>
              <a:t>之间的变化</a:t>
            </a:r>
            <a:endParaRPr lang="zh-CN" altLang="en-US" sz="2800"/>
          </a:p>
          <a:p>
            <a:pPr>
              <a:spcBef>
                <a:spcPct val="0"/>
              </a:spcBef>
              <a:buClrTx/>
              <a:buSzTx/>
              <a:buFontTx/>
              <a:buNone/>
            </a:pPr>
            <a:endParaRPr lang="en-US" altLang="zh-CN" sz="2800">
              <a:latin typeface="Times New Roman" panose="02020603050405020304" pitchFamily="18" charset="0"/>
            </a:endParaRPr>
          </a:p>
        </p:txBody>
      </p:sp>
      <p:grpSp>
        <p:nvGrpSpPr>
          <p:cNvPr id="25603" name="Group 204"/>
          <p:cNvGrpSpPr>
            <a:grpSpLocks/>
          </p:cNvGrpSpPr>
          <p:nvPr/>
        </p:nvGrpSpPr>
        <p:grpSpPr bwMode="auto">
          <a:xfrm>
            <a:off x="1466850" y="1204913"/>
            <a:ext cx="6602413" cy="4581525"/>
            <a:chOff x="1186" y="954"/>
            <a:chExt cx="3388" cy="2694"/>
          </a:xfrm>
        </p:grpSpPr>
        <p:grpSp>
          <p:nvGrpSpPr>
            <p:cNvPr id="25615" name="Group 138"/>
            <p:cNvGrpSpPr>
              <a:grpSpLocks/>
            </p:cNvGrpSpPr>
            <p:nvPr/>
          </p:nvGrpSpPr>
          <p:grpSpPr bwMode="auto">
            <a:xfrm>
              <a:off x="1189" y="957"/>
              <a:ext cx="535" cy="768"/>
              <a:chOff x="0" y="0"/>
              <a:chExt cx="535" cy="768"/>
            </a:xfrm>
          </p:grpSpPr>
          <p:sp>
            <p:nvSpPr>
              <p:cNvPr id="25710" name="Rectangle 105"/>
              <p:cNvSpPr>
                <a:spLocks noChangeArrowheads="1"/>
              </p:cNvSpPr>
              <p:nvPr/>
            </p:nvSpPr>
            <p:spPr bwMode="auto">
              <a:xfrm>
                <a:off x="43" y="0"/>
                <a:ext cx="449"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时间</a:t>
                </a:r>
                <a:endParaRPr lang="zh-CN" altLang="en-US" sz="2400"/>
              </a:p>
              <a:p>
                <a:pPr algn="ctr">
                  <a:spcBef>
                    <a:spcPct val="0"/>
                  </a:spcBef>
                  <a:buClrTx/>
                  <a:buSzTx/>
                  <a:buFontTx/>
                  <a:buNone/>
                </a:pPr>
                <a:endParaRPr lang="en-US" altLang="zh-CN" sz="2400">
                  <a:latin typeface="Times New Roman" panose="02020603050405020304" pitchFamily="18" charset="0"/>
                </a:endParaRPr>
              </a:p>
            </p:txBody>
          </p:sp>
          <p:sp>
            <p:nvSpPr>
              <p:cNvPr id="25711" name="Rectangle 137"/>
              <p:cNvSpPr>
                <a:spLocks noChangeArrowheads="1"/>
              </p:cNvSpPr>
              <p:nvPr/>
            </p:nvSpPr>
            <p:spPr bwMode="auto">
              <a:xfrm>
                <a:off x="0" y="0"/>
                <a:ext cx="535"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6" name="Group 140"/>
            <p:cNvGrpSpPr>
              <a:grpSpLocks/>
            </p:cNvGrpSpPr>
            <p:nvPr/>
          </p:nvGrpSpPr>
          <p:grpSpPr bwMode="auto">
            <a:xfrm>
              <a:off x="1724" y="957"/>
              <a:ext cx="1379" cy="384"/>
              <a:chOff x="535" y="0"/>
              <a:chExt cx="1379" cy="384"/>
            </a:xfrm>
          </p:grpSpPr>
          <p:sp>
            <p:nvSpPr>
              <p:cNvPr id="25708" name="Rectangle 106"/>
              <p:cNvSpPr>
                <a:spLocks noChangeArrowheads="1"/>
              </p:cNvSpPr>
              <p:nvPr/>
            </p:nvSpPr>
            <p:spPr bwMode="auto">
              <a:xfrm>
                <a:off x="578" y="0"/>
                <a:ext cx="129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开</a:t>
                </a:r>
                <a:r>
                  <a:rPr lang="zh-CN" altLang="en-US" sz="2400"/>
                  <a:t> </a:t>
                </a:r>
                <a:r>
                  <a:rPr lang="zh-CN" altLang="en-US" sz="2400">
                    <a:latin typeface="Times New Roman" panose="02020603050405020304" pitchFamily="18" charset="0"/>
                  </a:rPr>
                  <a:t>始</a:t>
                </a:r>
                <a:endParaRPr lang="zh-CN" altLang="en-US" sz="2400"/>
              </a:p>
              <a:p>
                <a:pPr algn="ctr">
                  <a:spcBef>
                    <a:spcPct val="0"/>
                  </a:spcBef>
                  <a:buClrTx/>
                  <a:buSzTx/>
                  <a:buFontTx/>
                  <a:buNone/>
                </a:pPr>
                <a:endParaRPr lang="en-US" altLang="zh-CN" sz="2400">
                  <a:latin typeface="Times New Roman" panose="02020603050405020304" pitchFamily="18" charset="0"/>
                </a:endParaRPr>
              </a:p>
            </p:txBody>
          </p:sp>
          <p:sp>
            <p:nvSpPr>
              <p:cNvPr id="25709" name="Rectangle 139"/>
              <p:cNvSpPr>
                <a:spLocks noChangeArrowheads="1"/>
              </p:cNvSpPr>
              <p:nvPr/>
            </p:nvSpPr>
            <p:spPr bwMode="auto">
              <a:xfrm>
                <a:off x="535" y="0"/>
                <a:ext cx="137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7" name="Group 142"/>
            <p:cNvGrpSpPr>
              <a:grpSpLocks/>
            </p:cNvGrpSpPr>
            <p:nvPr/>
          </p:nvGrpSpPr>
          <p:grpSpPr bwMode="auto">
            <a:xfrm>
              <a:off x="3103" y="957"/>
              <a:ext cx="1468" cy="384"/>
              <a:chOff x="1914" y="0"/>
              <a:chExt cx="1468" cy="384"/>
            </a:xfrm>
          </p:grpSpPr>
          <p:sp>
            <p:nvSpPr>
              <p:cNvPr id="25706" name="Rectangle 107"/>
              <p:cNvSpPr>
                <a:spLocks noChangeArrowheads="1"/>
              </p:cNvSpPr>
              <p:nvPr/>
            </p:nvSpPr>
            <p:spPr bwMode="auto">
              <a:xfrm>
                <a:off x="1957" y="0"/>
                <a:ext cx="13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结</a:t>
                </a:r>
                <a:r>
                  <a:rPr lang="zh-CN" altLang="en-US" sz="2400"/>
                  <a:t> </a:t>
                </a:r>
                <a:r>
                  <a:rPr lang="zh-CN" altLang="en-US" sz="2400">
                    <a:latin typeface="Times New Roman" panose="02020603050405020304" pitchFamily="18" charset="0"/>
                  </a:rPr>
                  <a:t>束</a:t>
                </a:r>
                <a:endParaRPr lang="zh-CN" altLang="en-US" sz="2400"/>
              </a:p>
              <a:p>
                <a:pPr algn="ctr">
                  <a:spcBef>
                    <a:spcPct val="0"/>
                  </a:spcBef>
                  <a:buClrTx/>
                  <a:buSzTx/>
                  <a:buFontTx/>
                  <a:buNone/>
                </a:pPr>
                <a:endParaRPr lang="en-US" altLang="zh-CN" sz="2400">
                  <a:latin typeface="Times New Roman" panose="02020603050405020304" pitchFamily="18" charset="0"/>
                </a:endParaRPr>
              </a:p>
            </p:txBody>
          </p:sp>
          <p:sp>
            <p:nvSpPr>
              <p:cNvPr id="25707" name="Rectangle 141"/>
              <p:cNvSpPr>
                <a:spLocks noChangeArrowheads="1"/>
              </p:cNvSpPr>
              <p:nvPr/>
            </p:nvSpPr>
            <p:spPr bwMode="auto">
              <a:xfrm>
                <a:off x="1914" y="0"/>
                <a:ext cx="14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8" name="Group 144"/>
            <p:cNvGrpSpPr>
              <a:grpSpLocks/>
            </p:cNvGrpSpPr>
            <p:nvPr/>
          </p:nvGrpSpPr>
          <p:grpSpPr bwMode="auto">
            <a:xfrm>
              <a:off x="1724" y="1341"/>
              <a:ext cx="717" cy="384"/>
              <a:chOff x="535" y="384"/>
              <a:chExt cx="717" cy="384"/>
            </a:xfrm>
          </p:grpSpPr>
          <p:sp>
            <p:nvSpPr>
              <p:cNvPr id="25704" name="Rectangle 108"/>
              <p:cNvSpPr>
                <a:spLocks noChangeArrowheads="1"/>
              </p:cNvSpPr>
              <p:nvPr/>
            </p:nvSpPr>
            <p:spPr bwMode="auto">
              <a:xfrm>
                <a:off x="578" y="384"/>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a:latin typeface="Times New Roman" panose="02020603050405020304" pitchFamily="18" charset="0"/>
                  </a:rPr>
                  <a:t>安装</a:t>
                </a:r>
                <a:r>
                  <a:rPr lang="en-US" altLang="zh-CN" sz="2200"/>
                  <a:t>SETUP</a:t>
                </a:r>
                <a:endParaRPr lang="en-US" altLang="zh-CN" sz="2400">
                  <a:latin typeface="Times New Roman" panose="02020603050405020304" pitchFamily="18" charset="0"/>
                </a:endParaRPr>
              </a:p>
            </p:txBody>
          </p:sp>
          <p:sp>
            <p:nvSpPr>
              <p:cNvPr id="25705" name="Rectangle 143"/>
              <p:cNvSpPr>
                <a:spLocks noChangeArrowheads="1"/>
              </p:cNvSpPr>
              <p:nvPr/>
            </p:nvSpPr>
            <p:spPr bwMode="auto">
              <a:xfrm>
                <a:off x="535" y="384"/>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9" name="Group 146"/>
            <p:cNvGrpSpPr>
              <a:grpSpLocks/>
            </p:cNvGrpSpPr>
            <p:nvPr/>
          </p:nvGrpSpPr>
          <p:grpSpPr bwMode="auto">
            <a:xfrm>
              <a:off x="2441" y="1341"/>
              <a:ext cx="662" cy="384"/>
              <a:chOff x="1252" y="384"/>
              <a:chExt cx="662" cy="384"/>
            </a:xfrm>
          </p:grpSpPr>
          <p:sp>
            <p:nvSpPr>
              <p:cNvPr id="25702" name="Rectangle 109"/>
              <p:cNvSpPr>
                <a:spLocks noChangeArrowheads="1"/>
              </p:cNvSpPr>
              <p:nvPr/>
            </p:nvSpPr>
            <p:spPr bwMode="auto">
              <a:xfrm>
                <a:off x="1295" y="3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加工</a:t>
                </a:r>
                <a:r>
                  <a:rPr lang="en-US" altLang="zh-CN" sz="2400"/>
                  <a:t>RUN</a:t>
                </a:r>
                <a:endParaRPr lang="en-US" altLang="zh-CN" sz="2400">
                  <a:latin typeface="Times New Roman" panose="02020603050405020304" pitchFamily="18" charset="0"/>
                </a:endParaRPr>
              </a:p>
            </p:txBody>
          </p:sp>
          <p:sp>
            <p:nvSpPr>
              <p:cNvPr id="25703" name="Rectangle 145"/>
              <p:cNvSpPr>
                <a:spLocks noChangeArrowheads="1"/>
              </p:cNvSpPr>
              <p:nvPr/>
            </p:nvSpPr>
            <p:spPr bwMode="auto">
              <a:xfrm>
                <a:off x="1252" y="3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0" name="Group 148"/>
            <p:cNvGrpSpPr>
              <a:grpSpLocks/>
            </p:cNvGrpSpPr>
            <p:nvPr/>
          </p:nvGrpSpPr>
          <p:grpSpPr bwMode="auto">
            <a:xfrm>
              <a:off x="3103" y="1341"/>
              <a:ext cx="734" cy="384"/>
              <a:chOff x="1914" y="384"/>
              <a:chExt cx="734" cy="384"/>
            </a:xfrm>
          </p:grpSpPr>
          <p:sp>
            <p:nvSpPr>
              <p:cNvPr id="25700" name="Rectangle 110"/>
              <p:cNvSpPr>
                <a:spLocks noChangeArrowheads="1"/>
              </p:cNvSpPr>
              <p:nvPr/>
            </p:nvSpPr>
            <p:spPr bwMode="auto">
              <a:xfrm>
                <a:off x="1940" y="460"/>
                <a:ext cx="691"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t>安装</a:t>
                </a:r>
                <a:r>
                  <a:rPr lang="en-US" altLang="zh-CN" sz="2400"/>
                  <a:t>SETUP</a:t>
                </a:r>
                <a:endParaRPr lang="en-US" altLang="zh-CN" sz="2400">
                  <a:latin typeface="Times New Roman" panose="02020603050405020304" pitchFamily="18" charset="0"/>
                </a:endParaRPr>
              </a:p>
            </p:txBody>
          </p:sp>
          <p:sp>
            <p:nvSpPr>
              <p:cNvPr id="25701" name="Rectangle 147"/>
              <p:cNvSpPr>
                <a:spLocks noChangeArrowheads="1"/>
              </p:cNvSpPr>
              <p:nvPr/>
            </p:nvSpPr>
            <p:spPr bwMode="auto">
              <a:xfrm>
                <a:off x="1914"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1" name="Group 150"/>
            <p:cNvGrpSpPr>
              <a:grpSpLocks/>
            </p:cNvGrpSpPr>
            <p:nvPr/>
          </p:nvGrpSpPr>
          <p:grpSpPr bwMode="auto">
            <a:xfrm>
              <a:off x="3837" y="1341"/>
              <a:ext cx="734" cy="384"/>
              <a:chOff x="2648" y="384"/>
              <a:chExt cx="734" cy="384"/>
            </a:xfrm>
          </p:grpSpPr>
          <p:sp>
            <p:nvSpPr>
              <p:cNvPr id="25698" name="Rectangle 111"/>
              <p:cNvSpPr>
                <a:spLocks noChangeArrowheads="1"/>
              </p:cNvSpPr>
              <p:nvPr/>
            </p:nvSpPr>
            <p:spPr bwMode="auto">
              <a:xfrm>
                <a:off x="2743" y="445"/>
                <a:ext cx="54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加工</a:t>
                </a:r>
                <a:r>
                  <a:rPr lang="en-US" altLang="zh-CN" sz="2400"/>
                  <a:t>RUN</a:t>
                </a:r>
                <a:endParaRPr lang="en-US" altLang="zh-CN" sz="2400">
                  <a:latin typeface="Times New Roman" panose="02020603050405020304" pitchFamily="18" charset="0"/>
                </a:endParaRPr>
              </a:p>
            </p:txBody>
          </p:sp>
          <p:sp>
            <p:nvSpPr>
              <p:cNvPr id="25699" name="Rectangle 149"/>
              <p:cNvSpPr>
                <a:spLocks noChangeArrowheads="1"/>
              </p:cNvSpPr>
              <p:nvPr/>
            </p:nvSpPr>
            <p:spPr bwMode="auto">
              <a:xfrm>
                <a:off x="2648"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2" name="Group 152"/>
            <p:cNvGrpSpPr>
              <a:grpSpLocks/>
            </p:cNvGrpSpPr>
            <p:nvPr/>
          </p:nvGrpSpPr>
          <p:grpSpPr bwMode="auto">
            <a:xfrm>
              <a:off x="1189" y="1725"/>
              <a:ext cx="535" cy="384"/>
              <a:chOff x="0" y="768"/>
              <a:chExt cx="535" cy="384"/>
            </a:xfrm>
          </p:grpSpPr>
          <p:sp>
            <p:nvSpPr>
              <p:cNvPr id="25696" name="Rectangle 112"/>
              <p:cNvSpPr>
                <a:spLocks noChangeArrowheads="1"/>
              </p:cNvSpPr>
              <p:nvPr/>
            </p:nvSpPr>
            <p:spPr bwMode="auto">
              <a:xfrm>
                <a:off x="43" y="768"/>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0</a:t>
                </a:r>
              </a:p>
            </p:txBody>
          </p:sp>
          <p:sp>
            <p:nvSpPr>
              <p:cNvPr id="25697" name="Rectangle 151"/>
              <p:cNvSpPr>
                <a:spLocks noChangeArrowheads="1"/>
              </p:cNvSpPr>
              <p:nvPr/>
            </p:nvSpPr>
            <p:spPr bwMode="auto">
              <a:xfrm>
                <a:off x="0" y="768"/>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3" name="Group 154"/>
            <p:cNvGrpSpPr>
              <a:grpSpLocks/>
            </p:cNvGrpSpPr>
            <p:nvPr/>
          </p:nvGrpSpPr>
          <p:grpSpPr bwMode="auto">
            <a:xfrm>
              <a:off x="1724" y="1725"/>
              <a:ext cx="717" cy="384"/>
              <a:chOff x="535" y="768"/>
              <a:chExt cx="717" cy="384"/>
            </a:xfrm>
          </p:grpSpPr>
          <p:sp>
            <p:nvSpPr>
              <p:cNvPr id="25694" name="Rectangle 113"/>
              <p:cNvSpPr>
                <a:spLocks noChangeArrowheads="1"/>
              </p:cNvSpPr>
              <p:nvPr/>
            </p:nvSpPr>
            <p:spPr bwMode="auto">
              <a:xfrm>
                <a:off x="578" y="768"/>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a:t>
                </a:r>
              </a:p>
            </p:txBody>
          </p:sp>
          <p:sp>
            <p:nvSpPr>
              <p:cNvPr id="25695" name="Rectangle 153"/>
              <p:cNvSpPr>
                <a:spLocks noChangeArrowheads="1"/>
              </p:cNvSpPr>
              <p:nvPr/>
            </p:nvSpPr>
            <p:spPr bwMode="auto">
              <a:xfrm>
                <a:off x="535" y="768"/>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4" name="Group 156"/>
            <p:cNvGrpSpPr>
              <a:grpSpLocks/>
            </p:cNvGrpSpPr>
            <p:nvPr/>
          </p:nvGrpSpPr>
          <p:grpSpPr bwMode="auto">
            <a:xfrm>
              <a:off x="2441" y="1725"/>
              <a:ext cx="662" cy="384"/>
              <a:chOff x="1252" y="768"/>
              <a:chExt cx="662" cy="384"/>
            </a:xfrm>
          </p:grpSpPr>
          <p:sp>
            <p:nvSpPr>
              <p:cNvPr id="25692" name="Rectangle 114"/>
              <p:cNvSpPr>
                <a:spLocks noChangeArrowheads="1"/>
              </p:cNvSpPr>
              <p:nvPr/>
            </p:nvSpPr>
            <p:spPr bwMode="auto">
              <a:xfrm>
                <a:off x="1295" y="7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93" name="Rectangle 155"/>
              <p:cNvSpPr>
                <a:spLocks noChangeArrowheads="1"/>
              </p:cNvSpPr>
              <p:nvPr/>
            </p:nvSpPr>
            <p:spPr bwMode="auto">
              <a:xfrm>
                <a:off x="1252" y="7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5" name="Group 158"/>
            <p:cNvGrpSpPr>
              <a:grpSpLocks/>
            </p:cNvGrpSpPr>
            <p:nvPr/>
          </p:nvGrpSpPr>
          <p:grpSpPr bwMode="auto">
            <a:xfrm>
              <a:off x="3103" y="1725"/>
              <a:ext cx="734" cy="384"/>
              <a:chOff x="1914" y="768"/>
              <a:chExt cx="734" cy="384"/>
            </a:xfrm>
          </p:grpSpPr>
          <p:sp>
            <p:nvSpPr>
              <p:cNvPr id="25690" name="Rectangle 115"/>
              <p:cNvSpPr>
                <a:spLocks noChangeArrowheads="1"/>
              </p:cNvSpPr>
              <p:nvPr/>
            </p:nvSpPr>
            <p:spPr bwMode="auto">
              <a:xfrm>
                <a:off x="1957"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91" name="Rectangle 157"/>
              <p:cNvSpPr>
                <a:spLocks noChangeArrowheads="1"/>
              </p:cNvSpPr>
              <p:nvPr/>
            </p:nvSpPr>
            <p:spPr bwMode="auto">
              <a:xfrm>
                <a:off x="1914"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6" name="Group 160"/>
            <p:cNvGrpSpPr>
              <a:grpSpLocks/>
            </p:cNvGrpSpPr>
            <p:nvPr/>
          </p:nvGrpSpPr>
          <p:grpSpPr bwMode="auto">
            <a:xfrm>
              <a:off x="3837" y="1725"/>
              <a:ext cx="734" cy="384"/>
              <a:chOff x="2648" y="768"/>
              <a:chExt cx="734" cy="384"/>
            </a:xfrm>
          </p:grpSpPr>
          <p:sp>
            <p:nvSpPr>
              <p:cNvPr id="25688" name="Rectangle 116"/>
              <p:cNvSpPr>
                <a:spLocks noChangeArrowheads="1"/>
              </p:cNvSpPr>
              <p:nvPr/>
            </p:nvSpPr>
            <p:spPr bwMode="auto">
              <a:xfrm>
                <a:off x="2691"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89" name="Rectangle 159"/>
              <p:cNvSpPr>
                <a:spLocks noChangeArrowheads="1"/>
              </p:cNvSpPr>
              <p:nvPr/>
            </p:nvSpPr>
            <p:spPr bwMode="auto">
              <a:xfrm>
                <a:off x="2648"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7" name="Group 162"/>
            <p:cNvGrpSpPr>
              <a:grpSpLocks/>
            </p:cNvGrpSpPr>
            <p:nvPr/>
          </p:nvGrpSpPr>
          <p:grpSpPr bwMode="auto">
            <a:xfrm>
              <a:off x="1189" y="2109"/>
              <a:ext cx="535" cy="384"/>
              <a:chOff x="0" y="1152"/>
              <a:chExt cx="535" cy="384"/>
            </a:xfrm>
          </p:grpSpPr>
          <p:sp>
            <p:nvSpPr>
              <p:cNvPr id="25686" name="Rectangle 117"/>
              <p:cNvSpPr>
                <a:spLocks noChangeArrowheads="1"/>
              </p:cNvSpPr>
              <p:nvPr/>
            </p:nvSpPr>
            <p:spPr bwMode="auto">
              <a:xfrm>
                <a:off x="43" y="1152"/>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a:t>
                </a:r>
              </a:p>
            </p:txBody>
          </p:sp>
          <p:sp>
            <p:nvSpPr>
              <p:cNvPr id="25687" name="Rectangle 161"/>
              <p:cNvSpPr>
                <a:spLocks noChangeArrowheads="1"/>
              </p:cNvSpPr>
              <p:nvPr/>
            </p:nvSpPr>
            <p:spPr bwMode="auto">
              <a:xfrm>
                <a:off x="0" y="1152"/>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8" name="Group 164"/>
            <p:cNvGrpSpPr>
              <a:grpSpLocks/>
            </p:cNvGrpSpPr>
            <p:nvPr/>
          </p:nvGrpSpPr>
          <p:grpSpPr bwMode="auto">
            <a:xfrm>
              <a:off x="1724" y="2109"/>
              <a:ext cx="717" cy="384"/>
              <a:chOff x="535" y="1152"/>
              <a:chExt cx="717" cy="384"/>
            </a:xfrm>
          </p:grpSpPr>
          <p:sp>
            <p:nvSpPr>
              <p:cNvPr id="25684" name="Rectangle 118"/>
              <p:cNvSpPr>
                <a:spLocks noChangeArrowheads="1"/>
              </p:cNvSpPr>
              <p:nvPr/>
            </p:nvSpPr>
            <p:spPr bwMode="auto">
              <a:xfrm>
                <a:off x="578" y="1152"/>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√(6)</a:t>
                </a:r>
              </a:p>
            </p:txBody>
          </p:sp>
          <p:sp>
            <p:nvSpPr>
              <p:cNvPr id="25685" name="Rectangle 163"/>
              <p:cNvSpPr>
                <a:spLocks noChangeArrowheads="1"/>
              </p:cNvSpPr>
              <p:nvPr/>
            </p:nvSpPr>
            <p:spPr bwMode="auto">
              <a:xfrm>
                <a:off x="535" y="1152"/>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9" name="Group 166"/>
            <p:cNvGrpSpPr>
              <a:grpSpLocks/>
            </p:cNvGrpSpPr>
            <p:nvPr/>
          </p:nvGrpSpPr>
          <p:grpSpPr bwMode="auto">
            <a:xfrm>
              <a:off x="2441" y="2109"/>
              <a:ext cx="679" cy="384"/>
              <a:chOff x="1252" y="1152"/>
              <a:chExt cx="679" cy="384"/>
            </a:xfrm>
          </p:grpSpPr>
          <p:sp>
            <p:nvSpPr>
              <p:cNvPr id="25682" name="Rectangle 119"/>
              <p:cNvSpPr>
                <a:spLocks noChangeArrowheads="1"/>
              </p:cNvSpPr>
              <p:nvPr/>
            </p:nvSpPr>
            <p:spPr bwMode="auto">
              <a:xfrm>
                <a:off x="1355" y="115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√(13)</a:t>
                </a:r>
              </a:p>
            </p:txBody>
          </p:sp>
          <p:sp>
            <p:nvSpPr>
              <p:cNvPr id="25683" name="Rectangle 165"/>
              <p:cNvSpPr>
                <a:spLocks noChangeArrowheads="1"/>
              </p:cNvSpPr>
              <p:nvPr/>
            </p:nvSpPr>
            <p:spPr bwMode="auto">
              <a:xfrm>
                <a:off x="1252" y="115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0" name="Group 168"/>
            <p:cNvGrpSpPr>
              <a:grpSpLocks/>
            </p:cNvGrpSpPr>
            <p:nvPr/>
          </p:nvGrpSpPr>
          <p:grpSpPr bwMode="auto">
            <a:xfrm>
              <a:off x="3103" y="2109"/>
              <a:ext cx="734" cy="384"/>
              <a:chOff x="1914" y="1152"/>
              <a:chExt cx="734" cy="384"/>
            </a:xfrm>
          </p:grpSpPr>
          <p:sp>
            <p:nvSpPr>
              <p:cNvPr id="25680" name="Rectangle 120"/>
              <p:cNvSpPr>
                <a:spLocks noChangeArrowheads="1"/>
              </p:cNvSpPr>
              <p:nvPr/>
            </p:nvSpPr>
            <p:spPr bwMode="auto">
              <a:xfrm>
                <a:off x="1957"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81" name="Rectangle 167"/>
              <p:cNvSpPr>
                <a:spLocks noChangeArrowheads="1"/>
              </p:cNvSpPr>
              <p:nvPr/>
            </p:nvSpPr>
            <p:spPr bwMode="auto">
              <a:xfrm>
                <a:off x="1914"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1" name="Group 170"/>
            <p:cNvGrpSpPr>
              <a:grpSpLocks/>
            </p:cNvGrpSpPr>
            <p:nvPr/>
          </p:nvGrpSpPr>
          <p:grpSpPr bwMode="auto">
            <a:xfrm>
              <a:off x="3837" y="2109"/>
              <a:ext cx="734" cy="384"/>
              <a:chOff x="2648" y="1152"/>
              <a:chExt cx="734" cy="384"/>
            </a:xfrm>
          </p:grpSpPr>
          <p:sp>
            <p:nvSpPr>
              <p:cNvPr id="25678" name="Rectangle 121"/>
              <p:cNvSpPr>
                <a:spLocks noChangeArrowheads="1"/>
              </p:cNvSpPr>
              <p:nvPr/>
            </p:nvSpPr>
            <p:spPr bwMode="auto">
              <a:xfrm>
                <a:off x="2691"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79" name="Rectangle 169"/>
              <p:cNvSpPr>
                <a:spLocks noChangeArrowheads="1"/>
              </p:cNvSpPr>
              <p:nvPr/>
            </p:nvSpPr>
            <p:spPr bwMode="auto">
              <a:xfrm>
                <a:off x="2648"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2" name="Group 172"/>
            <p:cNvGrpSpPr>
              <a:grpSpLocks/>
            </p:cNvGrpSpPr>
            <p:nvPr/>
          </p:nvGrpSpPr>
          <p:grpSpPr bwMode="auto">
            <a:xfrm>
              <a:off x="1189" y="2493"/>
              <a:ext cx="535" cy="384"/>
              <a:chOff x="0" y="1536"/>
              <a:chExt cx="535" cy="384"/>
            </a:xfrm>
          </p:grpSpPr>
          <p:sp>
            <p:nvSpPr>
              <p:cNvPr id="25676" name="Rectangle 122"/>
              <p:cNvSpPr>
                <a:spLocks noChangeArrowheads="1"/>
              </p:cNvSpPr>
              <p:nvPr/>
            </p:nvSpPr>
            <p:spPr bwMode="auto">
              <a:xfrm>
                <a:off x="43" y="1536"/>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6</a:t>
                </a:r>
              </a:p>
            </p:txBody>
          </p:sp>
          <p:sp>
            <p:nvSpPr>
              <p:cNvPr id="25677" name="Rectangle 171"/>
              <p:cNvSpPr>
                <a:spLocks noChangeArrowheads="1"/>
              </p:cNvSpPr>
              <p:nvPr/>
            </p:nvSpPr>
            <p:spPr bwMode="auto">
              <a:xfrm>
                <a:off x="0" y="1536"/>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3" name="Group 174"/>
            <p:cNvGrpSpPr>
              <a:grpSpLocks/>
            </p:cNvGrpSpPr>
            <p:nvPr/>
          </p:nvGrpSpPr>
          <p:grpSpPr bwMode="auto">
            <a:xfrm>
              <a:off x="1724" y="2493"/>
              <a:ext cx="717" cy="384"/>
              <a:chOff x="535" y="1536"/>
              <a:chExt cx="717" cy="384"/>
            </a:xfrm>
          </p:grpSpPr>
          <p:sp>
            <p:nvSpPr>
              <p:cNvPr id="25674" name="Rectangle 123"/>
              <p:cNvSpPr>
                <a:spLocks noChangeArrowheads="1"/>
              </p:cNvSpPr>
              <p:nvPr/>
            </p:nvSpPr>
            <p:spPr bwMode="auto">
              <a:xfrm>
                <a:off x="578" y="1536"/>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√(9)</a:t>
                </a:r>
              </a:p>
            </p:txBody>
          </p:sp>
          <p:sp>
            <p:nvSpPr>
              <p:cNvPr id="25675" name="Rectangle 173"/>
              <p:cNvSpPr>
                <a:spLocks noChangeArrowheads="1"/>
              </p:cNvSpPr>
              <p:nvPr/>
            </p:nvSpPr>
            <p:spPr bwMode="auto">
              <a:xfrm>
                <a:off x="535" y="1536"/>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4" name="Group 176"/>
            <p:cNvGrpSpPr>
              <a:grpSpLocks/>
            </p:cNvGrpSpPr>
            <p:nvPr/>
          </p:nvGrpSpPr>
          <p:grpSpPr bwMode="auto">
            <a:xfrm>
              <a:off x="2441" y="2493"/>
              <a:ext cx="679" cy="384"/>
              <a:chOff x="1252" y="1536"/>
              <a:chExt cx="679" cy="384"/>
            </a:xfrm>
          </p:grpSpPr>
          <p:sp>
            <p:nvSpPr>
              <p:cNvPr id="25672" name="Rectangle 124"/>
              <p:cNvSpPr>
                <a:spLocks noChangeArrowheads="1"/>
              </p:cNvSpPr>
              <p:nvPr/>
            </p:nvSpPr>
            <p:spPr bwMode="auto">
              <a:xfrm>
                <a:off x="1355" y="153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√(16)</a:t>
                </a:r>
              </a:p>
            </p:txBody>
          </p:sp>
          <p:sp>
            <p:nvSpPr>
              <p:cNvPr id="25673" name="Rectangle 175"/>
              <p:cNvSpPr>
                <a:spLocks noChangeArrowheads="1"/>
              </p:cNvSpPr>
              <p:nvPr/>
            </p:nvSpPr>
            <p:spPr bwMode="auto">
              <a:xfrm>
                <a:off x="1252" y="153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5" name="Group 178"/>
            <p:cNvGrpSpPr>
              <a:grpSpLocks/>
            </p:cNvGrpSpPr>
            <p:nvPr/>
          </p:nvGrpSpPr>
          <p:grpSpPr bwMode="auto">
            <a:xfrm>
              <a:off x="3103" y="2493"/>
              <a:ext cx="734" cy="384"/>
              <a:chOff x="1914" y="1536"/>
              <a:chExt cx="734" cy="384"/>
            </a:xfrm>
          </p:grpSpPr>
          <p:sp>
            <p:nvSpPr>
              <p:cNvPr id="25670" name="Rectangle 125"/>
              <p:cNvSpPr>
                <a:spLocks noChangeArrowheads="1"/>
              </p:cNvSpPr>
              <p:nvPr/>
            </p:nvSpPr>
            <p:spPr bwMode="auto">
              <a:xfrm>
                <a:off x="1957"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71" name="Rectangle 177"/>
              <p:cNvSpPr>
                <a:spLocks noChangeArrowheads="1"/>
              </p:cNvSpPr>
              <p:nvPr/>
            </p:nvSpPr>
            <p:spPr bwMode="auto">
              <a:xfrm>
                <a:off x="1914"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6" name="Group 180"/>
            <p:cNvGrpSpPr>
              <a:grpSpLocks/>
            </p:cNvGrpSpPr>
            <p:nvPr/>
          </p:nvGrpSpPr>
          <p:grpSpPr bwMode="auto">
            <a:xfrm>
              <a:off x="3837" y="2493"/>
              <a:ext cx="734" cy="384"/>
              <a:chOff x="2648" y="1536"/>
              <a:chExt cx="734" cy="384"/>
            </a:xfrm>
          </p:grpSpPr>
          <p:sp>
            <p:nvSpPr>
              <p:cNvPr id="25668" name="Rectangle 126"/>
              <p:cNvSpPr>
                <a:spLocks noChangeArrowheads="1"/>
              </p:cNvSpPr>
              <p:nvPr/>
            </p:nvSpPr>
            <p:spPr bwMode="auto">
              <a:xfrm>
                <a:off x="2691"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69" name="Rectangle 179"/>
              <p:cNvSpPr>
                <a:spLocks noChangeArrowheads="1"/>
              </p:cNvSpPr>
              <p:nvPr/>
            </p:nvSpPr>
            <p:spPr bwMode="auto">
              <a:xfrm>
                <a:off x="2648"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7" name="Group 182"/>
            <p:cNvGrpSpPr>
              <a:grpSpLocks/>
            </p:cNvGrpSpPr>
            <p:nvPr/>
          </p:nvGrpSpPr>
          <p:grpSpPr bwMode="auto">
            <a:xfrm>
              <a:off x="1189" y="2877"/>
              <a:ext cx="535" cy="384"/>
              <a:chOff x="0" y="1920"/>
              <a:chExt cx="535" cy="384"/>
            </a:xfrm>
          </p:grpSpPr>
          <p:sp>
            <p:nvSpPr>
              <p:cNvPr id="25666" name="Rectangle 127"/>
              <p:cNvSpPr>
                <a:spLocks noChangeArrowheads="1"/>
              </p:cNvSpPr>
              <p:nvPr/>
            </p:nvSpPr>
            <p:spPr bwMode="auto">
              <a:xfrm>
                <a:off x="43" y="1920"/>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9</a:t>
                </a:r>
              </a:p>
            </p:txBody>
          </p:sp>
          <p:sp>
            <p:nvSpPr>
              <p:cNvPr id="25667" name="Rectangle 181"/>
              <p:cNvSpPr>
                <a:spLocks noChangeArrowheads="1"/>
              </p:cNvSpPr>
              <p:nvPr/>
            </p:nvSpPr>
            <p:spPr bwMode="auto">
              <a:xfrm>
                <a:off x="0" y="1920"/>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8" name="Group 184"/>
            <p:cNvGrpSpPr>
              <a:grpSpLocks/>
            </p:cNvGrpSpPr>
            <p:nvPr/>
          </p:nvGrpSpPr>
          <p:grpSpPr bwMode="auto">
            <a:xfrm>
              <a:off x="1724" y="2877"/>
              <a:ext cx="717" cy="384"/>
              <a:chOff x="535" y="1920"/>
              <a:chExt cx="717" cy="384"/>
            </a:xfrm>
          </p:grpSpPr>
          <p:sp>
            <p:nvSpPr>
              <p:cNvPr id="25664" name="Rectangle 128"/>
              <p:cNvSpPr>
                <a:spLocks noChangeArrowheads="1"/>
              </p:cNvSpPr>
              <p:nvPr/>
            </p:nvSpPr>
            <p:spPr bwMode="auto">
              <a:xfrm>
                <a:off x="578" y="1920"/>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65" name="Rectangle 183"/>
              <p:cNvSpPr>
                <a:spLocks noChangeArrowheads="1"/>
              </p:cNvSpPr>
              <p:nvPr/>
            </p:nvSpPr>
            <p:spPr bwMode="auto">
              <a:xfrm>
                <a:off x="535" y="1920"/>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9" name="Group 186"/>
            <p:cNvGrpSpPr>
              <a:grpSpLocks/>
            </p:cNvGrpSpPr>
            <p:nvPr/>
          </p:nvGrpSpPr>
          <p:grpSpPr bwMode="auto">
            <a:xfrm>
              <a:off x="2441" y="2877"/>
              <a:ext cx="679" cy="384"/>
              <a:chOff x="1252" y="1920"/>
              <a:chExt cx="679" cy="384"/>
            </a:xfrm>
          </p:grpSpPr>
          <p:sp>
            <p:nvSpPr>
              <p:cNvPr id="25662" name="Rectangle 129"/>
              <p:cNvSpPr>
                <a:spLocks noChangeArrowheads="1"/>
              </p:cNvSpPr>
              <p:nvPr/>
            </p:nvSpPr>
            <p:spPr bwMode="auto">
              <a:xfrm>
                <a:off x="1355" y="192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√(19)</a:t>
                </a:r>
              </a:p>
            </p:txBody>
          </p:sp>
          <p:sp>
            <p:nvSpPr>
              <p:cNvPr id="25663" name="Rectangle 185"/>
              <p:cNvSpPr>
                <a:spLocks noChangeArrowheads="1"/>
              </p:cNvSpPr>
              <p:nvPr/>
            </p:nvSpPr>
            <p:spPr bwMode="auto">
              <a:xfrm>
                <a:off x="1252" y="192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0" name="Group 188"/>
            <p:cNvGrpSpPr>
              <a:grpSpLocks/>
            </p:cNvGrpSpPr>
            <p:nvPr/>
          </p:nvGrpSpPr>
          <p:grpSpPr bwMode="auto">
            <a:xfrm>
              <a:off x="3103" y="2877"/>
              <a:ext cx="734" cy="384"/>
              <a:chOff x="1914" y="1920"/>
              <a:chExt cx="734" cy="384"/>
            </a:xfrm>
          </p:grpSpPr>
          <p:sp>
            <p:nvSpPr>
              <p:cNvPr id="25660" name="Rectangle 130"/>
              <p:cNvSpPr>
                <a:spLocks noChangeArrowheads="1"/>
              </p:cNvSpPr>
              <p:nvPr/>
            </p:nvSpPr>
            <p:spPr bwMode="auto">
              <a:xfrm>
                <a:off x="1957" y="192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61" name="Rectangle 187"/>
              <p:cNvSpPr>
                <a:spLocks noChangeArrowheads="1"/>
              </p:cNvSpPr>
              <p:nvPr/>
            </p:nvSpPr>
            <p:spPr bwMode="auto">
              <a:xfrm>
                <a:off x="1914" y="192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1" name="Group 190"/>
            <p:cNvGrpSpPr>
              <a:grpSpLocks/>
            </p:cNvGrpSpPr>
            <p:nvPr/>
          </p:nvGrpSpPr>
          <p:grpSpPr bwMode="auto">
            <a:xfrm>
              <a:off x="3837" y="2877"/>
              <a:ext cx="734" cy="384"/>
              <a:chOff x="2648" y="1920"/>
              <a:chExt cx="734" cy="384"/>
            </a:xfrm>
          </p:grpSpPr>
          <p:sp>
            <p:nvSpPr>
              <p:cNvPr id="25658" name="Rectangle 131"/>
              <p:cNvSpPr>
                <a:spLocks noChangeArrowheads="1"/>
              </p:cNvSpPr>
              <p:nvPr/>
            </p:nvSpPr>
            <p:spPr bwMode="auto">
              <a:xfrm>
                <a:off x="2691" y="192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59" name="Rectangle 189"/>
              <p:cNvSpPr>
                <a:spLocks noChangeArrowheads="1"/>
              </p:cNvSpPr>
              <p:nvPr/>
            </p:nvSpPr>
            <p:spPr bwMode="auto">
              <a:xfrm>
                <a:off x="2648" y="192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2" name="Group 192"/>
            <p:cNvGrpSpPr>
              <a:grpSpLocks/>
            </p:cNvGrpSpPr>
            <p:nvPr/>
          </p:nvGrpSpPr>
          <p:grpSpPr bwMode="auto">
            <a:xfrm>
              <a:off x="1189" y="3261"/>
              <a:ext cx="535" cy="384"/>
              <a:chOff x="0" y="2304"/>
              <a:chExt cx="535" cy="384"/>
            </a:xfrm>
          </p:grpSpPr>
          <p:sp>
            <p:nvSpPr>
              <p:cNvPr id="25656" name="Rectangle 132"/>
              <p:cNvSpPr>
                <a:spLocks noChangeArrowheads="1"/>
              </p:cNvSpPr>
              <p:nvPr/>
            </p:nvSpPr>
            <p:spPr bwMode="auto">
              <a:xfrm>
                <a:off x="43" y="2304"/>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13</a:t>
                </a:r>
              </a:p>
            </p:txBody>
          </p:sp>
          <p:sp>
            <p:nvSpPr>
              <p:cNvPr id="25657" name="Rectangle 191"/>
              <p:cNvSpPr>
                <a:spLocks noChangeArrowheads="1"/>
              </p:cNvSpPr>
              <p:nvPr/>
            </p:nvSpPr>
            <p:spPr bwMode="auto">
              <a:xfrm>
                <a:off x="0" y="2304"/>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3" name="Group 194"/>
            <p:cNvGrpSpPr>
              <a:grpSpLocks/>
            </p:cNvGrpSpPr>
            <p:nvPr/>
          </p:nvGrpSpPr>
          <p:grpSpPr bwMode="auto">
            <a:xfrm>
              <a:off x="1724" y="3261"/>
              <a:ext cx="717" cy="384"/>
              <a:chOff x="535" y="2304"/>
              <a:chExt cx="717" cy="384"/>
            </a:xfrm>
          </p:grpSpPr>
          <p:sp>
            <p:nvSpPr>
              <p:cNvPr id="25654" name="Rectangle 133"/>
              <p:cNvSpPr>
                <a:spLocks noChangeArrowheads="1"/>
              </p:cNvSpPr>
              <p:nvPr/>
            </p:nvSpPr>
            <p:spPr bwMode="auto">
              <a:xfrm>
                <a:off x="578" y="2304"/>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√(16)</a:t>
                </a:r>
              </a:p>
            </p:txBody>
          </p:sp>
          <p:sp>
            <p:nvSpPr>
              <p:cNvPr id="25655" name="Rectangle 193"/>
              <p:cNvSpPr>
                <a:spLocks noChangeArrowheads="1"/>
              </p:cNvSpPr>
              <p:nvPr/>
            </p:nvSpPr>
            <p:spPr bwMode="auto">
              <a:xfrm>
                <a:off x="535" y="2304"/>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4" name="Group 196"/>
            <p:cNvGrpSpPr>
              <a:grpSpLocks/>
            </p:cNvGrpSpPr>
            <p:nvPr/>
          </p:nvGrpSpPr>
          <p:grpSpPr bwMode="auto">
            <a:xfrm>
              <a:off x="2441" y="3261"/>
              <a:ext cx="662" cy="384"/>
              <a:chOff x="1252" y="2304"/>
              <a:chExt cx="662" cy="384"/>
            </a:xfrm>
          </p:grpSpPr>
          <p:sp>
            <p:nvSpPr>
              <p:cNvPr id="25652" name="Rectangle 134"/>
              <p:cNvSpPr>
                <a:spLocks noChangeArrowheads="1"/>
              </p:cNvSpPr>
              <p:nvPr/>
            </p:nvSpPr>
            <p:spPr bwMode="auto">
              <a:xfrm>
                <a:off x="1295" y="230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53" name="Rectangle 195"/>
              <p:cNvSpPr>
                <a:spLocks noChangeArrowheads="1"/>
              </p:cNvSpPr>
              <p:nvPr/>
            </p:nvSpPr>
            <p:spPr bwMode="auto">
              <a:xfrm>
                <a:off x="1252" y="230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5" name="Group 198"/>
            <p:cNvGrpSpPr>
              <a:grpSpLocks/>
            </p:cNvGrpSpPr>
            <p:nvPr/>
          </p:nvGrpSpPr>
          <p:grpSpPr bwMode="auto">
            <a:xfrm>
              <a:off x="3103" y="3261"/>
              <a:ext cx="734" cy="384"/>
              <a:chOff x="1914" y="2304"/>
              <a:chExt cx="734" cy="384"/>
            </a:xfrm>
          </p:grpSpPr>
          <p:sp>
            <p:nvSpPr>
              <p:cNvPr id="25650" name="Rectangle 135"/>
              <p:cNvSpPr>
                <a:spLocks noChangeArrowheads="1"/>
              </p:cNvSpPr>
              <p:nvPr/>
            </p:nvSpPr>
            <p:spPr bwMode="auto">
              <a:xfrm>
                <a:off x="1957" y="230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51" name="Rectangle 197"/>
              <p:cNvSpPr>
                <a:spLocks noChangeArrowheads="1"/>
              </p:cNvSpPr>
              <p:nvPr/>
            </p:nvSpPr>
            <p:spPr bwMode="auto">
              <a:xfrm>
                <a:off x="1914" y="230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6" name="Group 200"/>
            <p:cNvGrpSpPr>
              <a:grpSpLocks/>
            </p:cNvGrpSpPr>
            <p:nvPr/>
          </p:nvGrpSpPr>
          <p:grpSpPr bwMode="auto">
            <a:xfrm>
              <a:off x="3837" y="3261"/>
              <a:ext cx="734" cy="384"/>
              <a:chOff x="2648" y="2304"/>
              <a:chExt cx="734" cy="384"/>
            </a:xfrm>
          </p:grpSpPr>
          <p:sp>
            <p:nvSpPr>
              <p:cNvPr id="25648" name="Rectangle 136"/>
              <p:cNvSpPr>
                <a:spLocks noChangeArrowheads="1"/>
              </p:cNvSpPr>
              <p:nvPr/>
            </p:nvSpPr>
            <p:spPr bwMode="auto">
              <a:xfrm>
                <a:off x="2691" y="230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49" name="Rectangle 199"/>
              <p:cNvSpPr>
                <a:spLocks noChangeArrowheads="1"/>
              </p:cNvSpPr>
              <p:nvPr/>
            </p:nvSpPr>
            <p:spPr bwMode="auto">
              <a:xfrm>
                <a:off x="2648" y="230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5647" name="Rectangle 202"/>
            <p:cNvSpPr>
              <a:spLocks noChangeArrowheads="1"/>
            </p:cNvSpPr>
            <p:nvPr/>
          </p:nvSpPr>
          <p:spPr bwMode="auto">
            <a:xfrm>
              <a:off x="1186" y="954"/>
              <a:ext cx="3388" cy="269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5604" name="矩形 1"/>
          <p:cNvSpPr>
            <a:spLocks noChangeArrowheads="1"/>
          </p:cNvSpPr>
          <p:nvPr/>
        </p:nvSpPr>
        <p:spPr bwMode="auto">
          <a:xfrm>
            <a:off x="2474913" y="26098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05" name="矩形 2"/>
          <p:cNvSpPr>
            <a:spLocks noChangeArrowheads="1"/>
          </p:cNvSpPr>
          <p:nvPr/>
        </p:nvSpPr>
        <p:spPr bwMode="auto">
          <a:xfrm>
            <a:off x="2474913" y="32369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5606" name="矩形 3"/>
          <p:cNvSpPr>
            <a:spLocks noChangeArrowheads="1"/>
          </p:cNvSpPr>
          <p:nvPr/>
        </p:nvSpPr>
        <p:spPr bwMode="auto">
          <a:xfrm>
            <a:off x="2547938" y="38893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5607" name="矩形 301"/>
          <p:cNvSpPr>
            <a:spLocks noChangeArrowheads="1"/>
          </p:cNvSpPr>
          <p:nvPr/>
        </p:nvSpPr>
        <p:spPr bwMode="auto">
          <a:xfrm>
            <a:off x="5230813" y="32131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08" name="矩形 302"/>
          <p:cNvSpPr>
            <a:spLocks noChangeArrowheads="1"/>
          </p:cNvSpPr>
          <p:nvPr/>
        </p:nvSpPr>
        <p:spPr bwMode="auto">
          <a:xfrm>
            <a:off x="5230813" y="3954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5609" name="矩形 303"/>
          <p:cNvSpPr>
            <a:spLocks noChangeArrowheads="1"/>
          </p:cNvSpPr>
          <p:nvPr/>
        </p:nvSpPr>
        <p:spPr bwMode="auto">
          <a:xfrm>
            <a:off x="5305425" y="46069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5610" name="矩形 304"/>
          <p:cNvSpPr>
            <a:spLocks noChangeArrowheads="1"/>
          </p:cNvSpPr>
          <p:nvPr/>
        </p:nvSpPr>
        <p:spPr bwMode="auto">
          <a:xfrm>
            <a:off x="3895725" y="319881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11" name="矩形 305"/>
          <p:cNvSpPr>
            <a:spLocks noChangeArrowheads="1"/>
          </p:cNvSpPr>
          <p:nvPr/>
        </p:nvSpPr>
        <p:spPr bwMode="auto">
          <a:xfrm>
            <a:off x="3895725" y="3940175"/>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5612" name="矩形 306"/>
          <p:cNvSpPr>
            <a:spLocks noChangeArrowheads="1"/>
          </p:cNvSpPr>
          <p:nvPr/>
        </p:nvSpPr>
        <p:spPr bwMode="auto">
          <a:xfrm>
            <a:off x="3968750" y="45926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5613" name="矩形 307"/>
          <p:cNvSpPr>
            <a:spLocks noChangeArrowheads="1"/>
          </p:cNvSpPr>
          <p:nvPr/>
        </p:nvSpPr>
        <p:spPr bwMode="auto">
          <a:xfrm>
            <a:off x="2506663" y="5319713"/>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14" name="矩形 308"/>
          <p:cNvSpPr>
            <a:spLocks noChangeArrowheads="1"/>
          </p:cNvSpPr>
          <p:nvPr/>
        </p:nvSpPr>
        <p:spPr bwMode="auto">
          <a:xfrm>
            <a:off x="6716713" y="5224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626" name="Group 431"/>
          <p:cNvGrpSpPr>
            <a:grpSpLocks/>
          </p:cNvGrpSpPr>
          <p:nvPr/>
        </p:nvGrpSpPr>
        <p:grpSpPr bwMode="auto">
          <a:xfrm>
            <a:off x="1447800" y="1371600"/>
            <a:ext cx="6423025" cy="4119563"/>
            <a:chOff x="1186" y="1197"/>
            <a:chExt cx="4046" cy="2595"/>
          </a:xfrm>
        </p:grpSpPr>
        <p:grpSp>
          <p:nvGrpSpPr>
            <p:cNvPr id="26642" name="Group 379"/>
            <p:cNvGrpSpPr>
              <a:grpSpLocks/>
            </p:cNvGrpSpPr>
            <p:nvPr/>
          </p:nvGrpSpPr>
          <p:grpSpPr bwMode="auto">
            <a:xfrm>
              <a:off x="1190" y="1201"/>
              <a:ext cx="639" cy="517"/>
              <a:chOff x="0" y="0"/>
              <a:chExt cx="535" cy="384"/>
            </a:xfrm>
          </p:grpSpPr>
          <p:sp>
            <p:nvSpPr>
              <p:cNvPr id="26716" name="Rectangle 353"/>
              <p:cNvSpPr>
                <a:spLocks noChangeArrowheads="1"/>
              </p:cNvSpPr>
              <p:nvPr/>
            </p:nvSpPr>
            <p:spPr bwMode="auto">
              <a:xfrm>
                <a:off x="43" y="0"/>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16</a:t>
                </a:r>
              </a:p>
            </p:txBody>
          </p:sp>
          <p:sp>
            <p:nvSpPr>
              <p:cNvPr id="26717" name="Rectangle 378"/>
              <p:cNvSpPr>
                <a:spLocks noChangeArrowheads="1"/>
              </p:cNvSpPr>
              <p:nvPr/>
            </p:nvSpPr>
            <p:spPr bwMode="auto">
              <a:xfrm>
                <a:off x="0" y="0"/>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3" name="Group 381"/>
            <p:cNvGrpSpPr>
              <a:grpSpLocks/>
            </p:cNvGrpSpPr>
            <p:nvPr/>
          </p:nvGrpSpPr>
          <p:grpSpPr bwMode="auto">
            <a:xfrm>
              <a:off x="1829" y="1201"/>
              <a:ext cx="856" cy="517"/>
              <a:chOff x="535" y="0"/>
              <a:chExt cx="717" cy="384"/>
            </a:xfrm>
          </p:grpSpPr>
          <p:sp>
            <p:nvSpPr>
              <p:cNvPr id="26714" name="Rectangle 354"/>
              <p:cNvSpPr>
                <a:spLocks noChangeArrowheads="1"/>
              </p:cNvSpPr>
              <p:nvPr/>
            </p:nvSpPr>
            <p:spPr bwMode="auto">
              <a:xfrm>
                <a:off x="578" y="0"/>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√(19)</a:t>
                </a:r>
              </a:p>
            </p:txBody>
          </p:sp>
          <p:sp>
            <p:nvSpPr>
              <p:cNvPr id="26715" name="Rectangle 380"/>
              <p:cNvSpPr>
                <a:spLocks noChangeArrowheads="1"/>
              </p:cNvSpPr>
              <p:nvPr/>
            </p:nvSpPr>
            <p:spPr bwMode="auto">
              <a:xfrm>
                <a:off x="535" y="0"/>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4" name="Group 383"/>
            <p:cNvGrpSpPr>
              <a:grpSpLocks/>
            </p:cNvGrpSpPr>
            <p:nvPr/>
          </p:nvGrpSpPr>
          <p:grpSpPr bwMode="auto">
            <a:xfrm>
              <a:off x="2685" y="1201"/>
              <a:ext cx="790" cy="517"/>
              <a:chOff x="1252" y="0"/>
              <a:chExt cx="662" cy="384"/>
            </a:xfrm>
          </p:grpSpPr>
          <p:sp>
            <p:nvSpPr>
              <p:cNvPr id="26712" name="Rectangle 355"/>
              <p:cNvSpPr>
                <a:spLocks noChangeArrowheads="1"/>
              </p:cNvSpPr>
              <p:nvPr/>
            </p:nvSpPr>
            <p:spPr bwMode="auto">
              <a:xfrm>
                <a:off x="1295" y="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√(26)</a:t>
                </a:r>
              </a:p>
            </p:txBody>
          </p:sp>
          <p:sp>
            <p:nvSpPr>
              <p:cNvPr id="26713" name="Rectangle 382"/>
              <p:cNvSpPr>
                <a:spLocks noChangeArrowheads="1"/>
              </p:cNvSpPr>
              <p:nvPr/>
            </p:nvSpPr>
            <p:spPr bwMode="auto">
              <a:xfrm>
                <a:off x="1252" y="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5" name="Group 385"/>
            <p:cNvGrpSpPr>
              <a:grpSpLocks/>
            </p:cNvGrpSpPr>
            <p:nvPr/>
          </p:nvGrpSpPr>
          <p:grpSpPr bwMode="auto">
            <a:xfrm>
              <a:off x="3475" y="1201"/>
              <a:ext cx="877" cy="517"/>
              <a:chOff x="1914" y="0"/>
              <a:chExt cx="734" cy="384"/>
            </a:xfrm>
          </p:grpSpPr>
          <p:sp>
            <p:nvSpPr>
              <p:cNvPr id="26710" name="Rectangle 356"/>
              <p:cNvSpPr>
                <a:spLocks noChangeArrowheads="1"/>
              </p:cNvSpPr>
              <p:nvPr/>
            </p:nvSpPr>
            <p:spPr bwMode="auto">
              <a:xfrm>
                <a:off x="1957" y="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711" name="Rectangle 384"/>
              <p:cNvSpPr>
                <a:spLocks noChangeArrowheads="1"/>
              </p:cNvSpPr>
              <p:nvPr/>
            </p:nvSpPr>
            <p:spPr bwMode="auto">
              <a:xfrm>
                <a:off x="1914" y="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6" name="Group 387"/>
            <p:cNvGrpSpPr>
              <a:grpSpLocks/>
            </p:cNvGrpSpPr>
            <p:nvPr/>
          </p:nvGrpSpPr>
          <p:grpSpPr bwMode="auto">
            <a:xfrm>
              <a:off x="4352" y="1201"/>
              <a:ext cx="876" cy="517"/>
              <a:chOff x="2648" y="0"/>
              <a:chExt cx="734" cy="384"/>
            </a:xfrm>
          </p:grpSpPr>
          <p:sp>
            <p:nvSpPr>
              <p:cNvPr id="26708" name="Rectangle 357"/>
              <p:cNvSpPr>
                <a:spLocks noChangeArrowheads="1"/>
              </p:cNvSpPr>
              <p:nvPr/>
            </p:nvSpPr>
            <p:spPr bwMode="auto">
              <a:xfrm>
                <a:off x="2691" y="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709" name="Rectangle 386"/>
              <p:cNvSpPr>
                <a:spLocks noChangeArrowheads="1"/>
              </p:cNvSpPr>
              <p:nvPr/>
            </p:nvSpPr>
            <p:spPr bwMode="auto">
              <a:xfrm>
                <a:off x="2648" y="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7" name="Group 389"/>
            <p:cNvGrpSpPr>
              <a:grpSpLocks/>
            </p:cNvGrpSpPr>
            <p:nvPr/>
          </p:nvGrpSpPr>
          <p:grpSpPr bwMode="auto">
            <a:xfrm>
              <a:off x="1190" y="1718"/>
              <a:ext cx="639" cy="518"/>
              <a:chOff x="0" y="384"/>
              <a:chExt cx="535" cy="384"/>
            </a:xfrm>
          </p:grpSpPr>
          <p:sp>
            <p:nvSpPr>
              <p:cNvPr id="26706" name="Rectangle 358"/>
              <p:cNvSpPr>
                <a:spLocks noChangeArrowheads="1"/>
              </p:cNvSpPr>
              <p:nvPr/>
            </p:nvSpPr>
            <p:spPr bwMode="auto">
              <a:xfrm>
                <a:off x="43" y="384"/>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19</a:t>
                </a:r>
              </a:p>
            </p:txBody>
          </p:sp>
          <p:sp>
            <p:nvSpPr>
              <p:cNvPr id="26707" name="Rectangle 388"/>
              <p:cNvSpPr>
                <a:spLocks noChangeArrowheads="1"/>
              </p:cNvSpPr>
              <p:nvPr/>
            </p:nvSpPr>
            <p:spPr bwMode="auto">
              <a:xfrm>
                <a:off x="0" y="384"/>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8" name="Group 391"/>
            <p:cNvGrpSpPr>
              <a:grpSpLocks/>
            </p:cNvGrpSpPr>
            <p:nvPr/>
          </p:nvGrpSpPr>
          <p:grpSpPr bwMode="auto">
            <a:xfrm>
              <a:off x="1829" y="1718"/>
              <a:ext cx="856" cy="518"/>
              <a:chOff x="535" y="384"/>
              <a:chExt cx="717" cy="384"/>
            </a:xfrm>
          </p:grpSpPr>
          <p:sp>
            <p:nvSpPr>
              <p:cNvPr id="26704" name="Rectangle 359"/>
              <p:cNvSpPr>
                <a:spLocks noChangeArrowheads="1"/>
              </p:cNvSpPr>
              <p:nvPr/>
            </p:nvSpPr>
            <p:spPr bwMode="auto">
              <a:xfrm>
                <a:off x="578" y="384"/>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√(22)</a:t>
                </a:r>
              </a:p>
            </p:txBody>
          </p:sp>
          <p:sp>
            <p:nvSpPr>
              <p:cNvPr id="26705" name="Rectangle 390"/>
              <p:cNvSpPr>
                <a:spLocks noChangeArrowheads="1"/>
              </p:cNvSpPr>
              <p:nvPr/>
            </p:nvSpPr>
            <p:spPr bwMode="auto">
              <a:xfrm>
                <a:off x="535" y="384"/>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9" name="Group 393"/>
            <p:cNvGrpSpPr>
              <a:grpSpLocks/>
            </p:cNvGrpSpPr>
            <p:nvPr/>
          </p:nvGrpSpPr>
          <p:grpSpPr bwMode="auto">
            <a:xfrm>
              <a:off x="2685" y="1718"/>
              <a:ext cx="790" cy="518"/>
              <a:chOff x="1252" y="384"/>
              <a:chExt cx="662" cy="384"/>
            </a:xfrm>
          </p:grpSpPr>
          <p:sp>
            <p:nvSpPr>
              <p:cNvPr id="26702" name="Rectangle 360"/>
              <p:cNvSpPr>
                <a:spLocks noChangeArrowheads="1"/>
              </p:cNvSpPr>
              <p:nvPr/>
            </p:nvSpPr>
            <p:spPr bwMode="auto">
              <a:xfrm>
                <a:off x="1295" y="3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√(29)</a:t>
                </a:r>
              </a:p>
            </p:txBody>
          </p:sp>
          <p:sp>
            <p:nvSpPr>
              <p:cNvPr id="26703" name="Rectangle 392"/>
              <p:cNvSpPr>
                <a:spLocks noChangeArrowheads="1"/>
              </p:cNvSpPr>
              <p:nvPr/>
            </p:nvSpPr>
            <p:spPr bwMode="auto">
              <a:xfrm>
                <a:off x="1252" y="3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0" name="Group 395"/>
            <p:cNvGrpSpPr>
              <a:grpSpLocks/>
            </p:cNvGrpSpPr>
            <p:nvPr/>
          </p:nvGrpSpPr>
          <p:grpSpPr bwMode="auto">
            <a:xfrm>
              <a:off x="3475" y="1718"/>
              <a:ext cx="877" cy="518"/>
              <a:chOff x="1914" y="384"/>
              <a:chExt cx="734" cy="384"/>
            </a:xfrm>
          </p:grpSpPr>
          <p:sp>
            <p:nvSpPr>
              <p:cNvPr id="26700" name="Rectangle 361"/>
              <p:cNvSpPr>
                <a:spLocks noChangeArrowheads="1"/>
              </p:cNvSpPr>
              <p:nvPr/>
            </p:nvSpPr>
            <p:spPr bwMode="auto">
              <a:xfrm>
                <a:off x="1957" y="3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701" name="Rectangle 394"/>
              <p:cNvSpPr>
                <a:spLocks noChangeArrowheads="1"/>
              </p:cNvSpPr>
              <p:nvPr/>
            </p:nvSpPr>
            <p:spPr bwMode="auto">
              <a:xfrm>
                <a:off x="1914"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1" name="Group 397"/>
            <p:cNvGrpSpPr>
              <a:grpSpLocks/>
            </p:cNvGrpSpPr>
            <p:nvPr/>
          </p:nvGrpSpPr>
          <p:grpSpPr bwMode="auto">
            <a:xfrm>
              <a:off x="4352" y="1718"/>
              <a:ext cx="876" cy="518"/>
              <a:chOff x="2648" y="384"/>
              <a:chExt cx="734" cy="384"/>
            </a:xfrm>
          </p:grpSpPr>
          <p:sp>
            <p:nvSpPr>
              <p:cNvPr id="26698" name="Rectangle 362"/>
              <p:cNvSpPr>
                <a:spLocks noChangeArrowheads="1"/>
              </p:cNvSpPr>
              <p:nvPr/>
            </p:nvSpPr>
            <p:spPr bwMode="auto">
              <a:xfrm>
                <a:off x="2691" y="3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99" name="Rectangle 396"/>
              <p:cNvSpPr>
                <a:spLocks noChangeArrowheads="1"/>
              </p:cNvSpPr>
              <p:nvPr/>
            </p:nvSpPr>
            <p:spPr bwMode="auto">
              <a:xfrm>
                <a:off x="2648"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2" name="Group 399"/>
            <p:cNvGrpSpPr>
              <a:grpSpLocks/>
            </p:cNvGrpSpPr>
            <p:nvPr/>
          </p:nvGrpSpPr>
          <p:grpSpPr bwMode="auto">
            <a:xfrm>
              <a:off x="1190" y="2236"/>
              <a:ext cx="639" cy="517"/>
              <a:chOff x="0" y="768"/>
              <a:chExt cx="535" cy="384"/>
            </a:xfrm>
          </p:grpSpPr>
          <p:sp>
            <p:nvSpPr>
              <p:cNvPr id="26696" name="Rectangle 363"/>
              <p:cNvSpPr>
                <a:spLocks noChangeArrowheads="1"/>
              </p:cNvSpPr>
              <p:nvPr/>
            </p:nvSpPr>
            <p:spPr bwMode="auto">
              <a:xfrm>
                <a:off x="43" y="768"/>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22</a:t>
                </a:r>
              </a:p>
            </p:txBody>
          </p:sp>
          <p:sp>
            <p:nvSpPr>
              <p:cNvPr id="26697" name="Rectangle 398"/>
              <p:cNvSpPr>
                <a:spLocks noChangeArrowheads="1"/>
              </p:cNvSpPr>
              <p:nvPr/>
            </p:nvSpPr>
            <p:spPr bwMode="auto">
              <a:xfrm>
                <a:off x="0" y="768"/>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3" name="Group 401"/>
            <p:cNvGrpSpPr>
              <a:grpSpLocks/>
            </p:cNvGrpSpPr>
            <p:nvPr/>
          </p:nvGrpSpPr>
          <p:grpSpPr bwMode="auto">
            <a:xfrm>
              <a:off x="1829" y="2236"/>
              <a:ext cx="856" cy="517"/>
              <a:chOff x="535" y="768"/>
              <a:chExt cx="717" cy="384"/>
            </a:xfrm>
          </p:grpSpPr>
          <p:sp>
            <p:nvSpPr>
              <p:cNvPr id="26694" name="Rectangle 364"/>
              <p:cNvSpPr>
                <a:spLocks noChangeArrowheads="1"/>
              </p:cNvSpPr>
              <p:nvPr/>
            </p:nvSpPr>
            <p:spPr bwMode="auto">
              <a:xfrm>
                <a:off x="578" y="768"/>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95" name="Rectangle 400"/>
              <p:cNvSpPr>
                <a:spLocks noChangeArrowheads="1"/>
              </p:cNvSpPr>
              <p:nvPr/>
            </p:nvSpPr>
            <p:spPr bwMode="auto">
              <a:xfrm>
                <a:off x="535" y="768"/>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4" name="Group 403"/>
            <p:cNvGrpSpPr>
              <a:grpSpLocks/>
            </p:cNvGrpSpPr>
            <p:nvPr/>
          </p:nvGrpSpPr>
          <p:grpSpPr bwMode="auto">
            <a:xfrm>
              <a:off x="2685" y="2236"/>
              <a:ext cx="790" cy="517"/>
              <a:chOff x="1252" y="768"/>
              <a:chExt cx="662" cy="384"/>
            </a:xfrm>
          </p:grpSpPr>
          <p:sp>
            <p:nvSpPr>
              <p:cNvPr id="26692" name="Rectangle 365"/>
              <p:cNvSpPr>
                <a:spLocks noChangeArrowheads="1"/>
              </p:cNvSpPr>
              <p:nvPr/>
            </p:nvSpPr>
            <p:spPr bwMode="auto">
              <a:xfrm>
                <a:off x="1295" y="7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√(32)</a:t>
                </a:r>
              </a:p>
            </p:txBody>
          </p:sp>
          <p:sp>
            <p:nvSpPr>
              <p:cNvPr id="26693" name="Rectangle 402"/>
              <p:cNvSpPr>
                <a:spLocks noChangeArrowheads="1"/>
              </p:cNvSpPr>
              <p:nvPr/>
            </p:nvSpPr>
            <p:spPr bwMode="auto">
              <a:xfrm>
                <a:off x="1252" y="7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5" name="Group 405"/>
            <p:cNvGrpSpPr>
              <a:grpSpLocks/>
            </p:cNvGrpSpPr>
            <p:nvPr/>
          </p:nvGrpSpPr>
          <p:grpSpPr bwMode="auto">
            <a:xfrm>
              <a:off x="3475" y="2236"/>
              <a:ext cx="877" cy="517"/>
              <a:chOff x="1914" y="768"/>
              <a:chExt cx="734" cy="384"/>
            </a:xfrm>
          </p:grpSpPr>
          <p:sp>
            <p:nvSpPr>
              <p:cNvPr id="26690" name="Rectangle 366"/>
              <p:cNvSpPr>
                <a:spLocks noChangeArrowheads="1"/>
              </p:cNvSpPr>
              <p:nvPr/>
            </p:nvSpPr>
            <p:spPr bwMode="auto">
              <a:xfrm>
                <a:off x="1957"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91" name="Rectangle 404"/>
              <p:cNvSpPr>
                <a:spLocks noChangeArrowheads="1"/>
              </p:cNvSpPr>
              <p:nvPr/>
            </p:nvSpPr>
            <p:spPr bwMode="auto">
              <a:xfrm>
                <a:off x="1914"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6" name="Group 407"/>
            <p:cNvGrpSpPr>
              <a:grpSpLocks/>
            </p:cNvGrpSpPr>
            <p:nvPr/>
          </p:nvGrpSpPr>
          <p:grpSpPr bwMode="auto">
            <a:xfrm>
              <a:off x="4352" y="2236"/>
              <a:ext cx="876" cy="517"/>
              <a:chOff x="2648" y="768"/>
              <a:chExt cx="734" cy="384"/>
            </a:xfrm>
          </p:grpSpPr>
          <p:sp>
            <p:nvSpPr>
              <p:cNvPr id="26688" name="Rectangle 367"/>
              <p:cNvSpPr>
                <a:spLocks noChangeArrowheads="1"/>
              </p:cNvSpPr>
              <p:nvPr/>
            </p:nvSpPr>
            <p:spPr bwMode="auto">
              <a:xfrm>
                <a:off x="2691"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89" name="Rectangle 406"/>
              <p:cNvSpPr>
                <a:spLocks noChangeArrowheads="1"/>
              </p:cNvSpPr>
              <p:nvPr/>
            </p:nvSpPr>
            <p:spPr bwMode="auto">
              <a:xfrm>
                <a:off x="2648"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7" name="Group 409"/>
            <p:cNvGrpSpPr>
              <a:grpSpLocks/>
            </p:cNvGrpSpPr>
            <p:nvPr/>
          </p:nvGrpSpPr>
          <p:grpSpPr bwMode="auto">
            <a:xfrm>
              <a:off x="1190" y="2753"/>
              <a:ext cx="639" cy="518"/>
              <a:chOff x="0" y="1152"/>
              <a:chExt cx="535" cy="384"/>
            </a:xfrm>
          </p:grpSpPr>
          <p:sp>
            <p:nvSpPr>
              <p:cNvPr id="26686" name="Rectangle 368"/>
              <p:cNvSpPr>
                <a:spLocks noChangeArrowheads="1"/>
              </p:cNvSpPr>
              <p:nvPr/>
            </p:nvSpPr>
            <p:spPr bwMode="auto">
              <a:xfrm>
                <a:off x="43" y="1152"/>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26</a:t>
                </a:r>
              </a:p>
            </p:txBody>
          </p:sp>
          <p:sp>
            <p:nvSpPr>
              <p:cNvPr id="26687" name="Rectangle 408"/>
              <p:cNvSpPr>
                <a:spLocks noChangeArrowheads="1"/>
              </p:cNvSpPr>
              <p:nvPr/>
            </p:nvSpPr>
            <p:spPr bwMode="auto">
              <a:xfrm>
                <a:off x="0" y="1152"/>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8" name="Group 411"/>
            <p:cNvGrpSpPr>
              <a:grpSpLocks/>
            </p:cNvGrpSpPr>
            <p:nvPr/>
          </p:nvGrpSpPr>
          <p:grpSpPr bwMode="auto">
            <a:xfrm>
              <a:off x="1829" y="2753"/>
              <a:ext cx="856" cy="518"/>
              <a:chOff x="535" y="1152"/>
              <a:chExt cx="717" cy="384"/>
            </a:xfrm>
          </p:grpSpPr>
          <p:sp>
            <p:nvSpPr>
              <p:cNvPr id="26684" name="Rectangle 369"/>
              <p:cNvSpPr>
                <a:spLocks noChangeArrowheads="1"/>
              </p:cNvSpPr>
              <p:nvPr/>
            </p:nvSpPr>
            <p:spPr bwMode="auto">
              <a:xfrm>
                <a:off x="578" y="1152"/>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√(29)</a:t>
                </a:r>
              </a:p>
            </p:txBody>
          </p:sp>
          <p:sp>
            <p:nvSpPr>
              <p:cNvPr id="26685" name="Rectangle 410"/>
              <p:cNvSpPr>
                <a:spLocks noChangeArrowheads="1"/>
              </p:cNvSpPr>
              <p:nvPr/>
            </p:nvSpPr>
            <p:spPr bwMode="auto">
              <a:xfrm>
                <a:off x="535" y="1152"/>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9" name="Group 413"/>
            <p:cNvGrpSpPr>
              <a:grpSpLocks/>
            </p:cNvGrpSpPr>
            <p:nvPr/>
          </p:nvGrpSpPr>
          <p:grpSpPr bwMode="auto">
            <a:xfrm>
              <a:off x="2685" y="2753"/>
              <a:ext cx="790" cy="518"/>
              <a:chOff x="1252" y="1152"/>
              <a:chExt cx="662" cy="384"/>
            </a:xfrm>
          </p:grpSpPr>
          <p:sp>
            <p:nvSpPr>
              <p:cNvPr id="26682" name="Rectangle 370"/>
              <p:cNvSpPr>
                <a:spLocks noChangeArrowheads="1"/>
              </p:cNvSpPr>
              <p:nvPr/>
            </p:nvSpPr>
            <p:spPr bwMode="auto">
              <a:xfrm>
                <a:off x="1295" y="115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83" name="Rectangle 412"/>
              <p:cNvSpPr>
                <a:spLocks noChangeArrowheads="1"/>
              </p:cNvSpPr>
              <p:nvPr/>
            </p:nvSpPr>
            <p:spPr bwMode="auto">
              <a:xfrm>
                <a:off x="1252" y="115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0" name="Group 415"/>
            <p:cNvGrpSpPr>
              <a:grpSpLocks/>
            </p:cNvGrpSpPr>
            <p:nvPr/>
          </p:nvGrpSpPr>
          <p:grpSpPr bwMode="auto">
            <a:xfrm>
              <a:off x="3475" y="2753"/>
              <a:ext cx="877" cy="518"/>
              <a:chOff x="1914" y="1152"/>
              <a:chExt cx="734" cy="384"/>
            </a:xfrm>
          </p:grpSpPr>
          <p:sp>
            <p:nvSpPr>
              <p:cNvPr id="26680" name="Rectangle 371"/>
              <p:cNvSpPr>
                <a:spLocks noChangeArrowheads="1"/>
              </p:cNvSpPr>
              <p:nvPr/>
            </p:nvSpPr>
            <p:spPr bwMode="auto">
              <a:xfrm>
                <a:off x="1957"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81" name="Rectangle 414"/>
              <p:cNvSpPr>
                <a:spLocks noChangeArrowheads="1"/>
              </p:cNvSpPr>
              <p:nvPr/>
            </p:nvSpPr>
            <p:spPr bwMode="auto">
              <a:xfrm>
                <a:off x="1914"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1" name="Group 417"/>
            <p:cNvGrpSpPr>
              <a:grpSpLocks/>
            </p:cNvGrpSpPr>
            <p:nvPr/>
          </p:nvGrpSpPr>
          <p:grpSpPr bwMode="auto">
            <a:xfrm>
              <a:off x="4352" y="2753"/>
              <a:ext cx="876" cy="518"/>
              <a:chOff x="2648" y="1152"/>
              <a:chExt cx="734" cy="384"/>
            </a:xfrm>
          </p:grpSpPr>
          <p:sp>
            <p:nvSpPr>
              <p:cNvPr id="26678" name="Rectangle 372"/>
              <p:cNvSpPr>
                <a:spLocks noChangeArrowheads="1"/>
              </p:cNvSpPr>
              <p:nvPr/>
            </p:nvSpPr>
            <p:spPr bwMode="auto">
              <a:xfrm>
                <a:off x="2691"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79" name="Rectangle 416"/>
              <p:cNvSpPr>
                <a:spLocks noChangeArrowheads="1"/>
              </p:cNvSpPr>
              <p:nvPr/>
            </p:nvSpPr>
            <p:spPr bwMode="auto">
              <a:xfrm>
                <a:off x="2648"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2" name="Group 419"/>
            <p:cNvGrpSpPr>
              <a:grpSpLocks/>
            </p:cNvGrpSpPr>
            <p:nvPr/>
          </p:nvGrpSpPr>
          <p:grpSpPr bwMode="auto">
            <a:xfrm>
              <a:off x="1190" y="3271"/>
              <a:ext cx="639" cy="517"/>
              <a:chOff x="0" y="1536"/>
              <a:chExt cx="535" cy="384"/>
            </a:xfrm>
          </p:grpSpPr>
          <p:sp>
            <p:nvSpPr>
              <p:cNvPr id="26676" name="Rectangle 373"/>
              <p:cNvSpPr>
                <a:spLocks noChangeArrowheads="1"/>
              </p:cNvSpPr>
              <p:nvPr/>
            </p:nvSpPr>
            <p:spPr bwMode="auto">
              <a:xfrm>
                <a:off x="43" y="1536"/>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29</a:t>
                </a:r>
              </a:p>
            </p:txBody>
          </p:sp>
          <p:sp>
            <p:nvSpPr>
              <p:cNvPr id="26677" name="Rectangle 418"/>
              <p:cNvSpPr>
                <a:spLocks noChangeArrowheads="1"/>
              </p:cNvSpPr>
              <p:nvPr/>
            </p:nvSpPr>
            <p:spPr bwMode="auto">
              <a:xfrm>
                <a:off x="0" y="1536"/>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3" name="Group 421"/>
            <p:cNvGrpSpPr>
              <a:grpSpLocks/>
            </p:cNvGrpSpPr>
            <p:nvPr/>
          </p:nvGrpSpPr>
          <p:grpSpPr bwMode="auto">
            <a:xfrm>
              <a:off x="1829" y="3271"/>
              <a:ext cx="856" cy="517"/>
              <a:chOff x="535" y="1536"/>
              <a:chExt cx="717" cy="384"/>
            </a:xfrm>
          </p:grpSpPr>
          <p:sp>
            <p:nvSpPr>
              <p:cNvPr id="26674" name="Rectangle 374"/>
              <p:cNvSpPr>
                <a:spLocks noChangeArrowheads="1"/>
              </p:cNvSpPr>
              <p:nvPr/>
            </p:nvSpPr>
            <p:spPr bwMode="auto">
              <a:xfrm>
                <a:off x="578" y="1536"/>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√(32)</a:t>
                </a:r>
              </a:p>
            </p:txBody>
          </p:sp>
          <p:sp>
            <p:nvSpPr>
              <p:cNvPr id="26675" name="Rectangle 420"/>
              <p:cNvSpPr>
                <a:spLocks noChangeArrowheads="1"/>
              </p:cNvSpPr>
              <p:nvPr/>
            </p:nvSpPr>
            <p:spPr bwMode="auto">
              <a:xfrm>
                <a:off x="535" y="1536"/>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4" name="Group 423"/>
            <p:cNvGrpSpPr>
              <a:grpSpLocks/>
            </p:cNvGrpSpPr>
            <p:nvPr/>
          </p:nvGrpSpPr>
          <p:grpSpPr bwMode="auto">
            <a:xfrm>
              <a:off x="2685" y="3271"/>
              <a:ext cx="790" cy="517"/>
              <a:chOff x="1252" y="1536"/>
              <a:chExt cx="662" cy="384"/>
            </a:xfrm>
          </p:grpSpPr>
          <p:sp>
            <p:nvSpPr>
              <p:cNvPr id="26672" name="Rectangle 375"/>
              <p:cNvSpPr>
                <a:spLocks noChangeArrowheads="1"/>
              </p:cNvSpPr>
              <p:nvPr/>
            </p:nvSpPr>
            <p:spPr bwMode="auto">
              <a:xfrm>
                <a:off x="1295" y="153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√(39)</a:t>
                </a:r>
              </a:p>
            </p:txBody>
          </p:sp>
          <p:sp>
            <p:nvSpPr>
              <p:cNvPr id="26673" name="Rectangle 422"/>
              <p:cNvSpPr>
                <a:spLocks noChangeArrowheads="1"/>
              </p:cNvSpPr>
              <p:nvPr/>
            </p:nvSpPr>
            <p:spPr bwMode="auto">
              <a:xfrm>
                <a:off x="1252" y="153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5" name="Group 425"/>
            <p:cNvGrpSpPr>
              <a:grpSpLocks/>
            </p:cNvGrpSpPr>
            <p:nvPr/>
          </p:nvGrpSpPr>
          <p:grpSpPr bwMode="auto">
            <a:xfrm>
              <a:off x="3475" y="3271"/>
              <a:ext cx="877" cy="517"/>
              <a:chOff x="1914" y="1536"/>
              <a:chExt cx="734" cy="384"/>
            </a:xfrm>
          </p:grpSpPr>
          <p:sp>
            <p:nvSpPr>
              <p:cNvPr id="26670" name="Rectangle 376"/>
              <p:cNvSpPr>
                <a:spLocks noChangeArrowheads="1"/>
              </p:cNvSpPr>
              <p:nvPr/>
            </p:nvSpPr>
            <p:spPr bwMode="auto">
              <a:xfrm>
                <a:off x="1957"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71" name="Rectangle 424"/>
              <p:cNvSpPr>
                <a:spLocks noChangeArrowheads="1"/>
              </p:cNvSpPr>
              <p:nvPr/>
            </p:nvSpPr>
            <p:spPr bwMode="auto">
              <a:xfrm>
                <a:off x="1914"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6" name="Group 427"/>
            <p:cNvGrpSpPr>
              <a:grpSpLocks/>
            </p:cNvGrpSpPr>
            <p:nvPr/>
          </p:nvGrpSpPr>
          <p:grpSpPr bwMode="auto">
            <a:xfrm>
              <a:off x="4352" y="3271"/>
              <a:ext cx="876" cy="517"/>
              <a:chOff x="2648" y="1536"/>
              <a:chExt cx="734" cy="384"/>
            </a:xfrm>
          </p:grpSpPr>
          <p:sp>
            <p:nvSpPr>
              <p:cNvPr id="26668" name="Rectangle 377"/>
              <p:cNvSpPr>
                <a:spLocks noChangeArrowheads="1"/>
              </p:cNvSpPr>
              <p:nvPr/>
            </p:nvSpPr>
            <p:spPr bwMode="auto">
              <a:xfrm>
                <a:off x="2691"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69" name="Rectangle 426"/>
              <p:cNvSpPr>
                <a:spLocks noChangeArrowheads="1"/>
              </p:cNvSpPr>
              <p:nvPr/>
            </p:nvSpPr>
            <p:spPr bwMode="auto">
              <a:xfrm>
                <a:off x="2648"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6667" name="Rectangle 429"/>
            <p:cNvSpPr>
              <a:spLocks noChangeArrowheads="1"/>
            </p:cNvSpPr>
            <p:nvPr/>
          </p:nvSpPr>
          <p:spPr bwMode="auto">
            <a:xfrm>
              <a:off x="1186" y="1197"/>
              <a:ext cx="4046" cy="259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6627" name="矩形 78"/>
          <p:cNvSpPr>
            <a:spLocks noChangeArrowheads="1"/>
          </p:cNvSpPr>
          <p:nvPr/>
        </p:nvSpPr>
        <p:spPr bwMode="auto">
          <a:xfrm>
            <a:off x="2378075" y="16700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28" name="矩形 79"/>
          <p:cNvSpPr>
            <a:spLocks noChangeArrowheads="1"/>
          </p:cNvSpPr>
          <p:nvPr/>
        </p:nvSpPr>
        <p:spPr bwMode="auto">
          <a:xfrm>
            <a:off x="2451100" y="2324100"/>
            <a:ext cx="49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29" name="矩形 80"/>
          <p:cNvSpPr>
            <a:spLocks noChangeArrowheads="1"/>
          </p:cNvSpPr>
          <p:nvPr/>
        </p:nvSpPr>
        <p:spPr bwMode="auto">
          <a:xfrm>
            <a:off x="3711575" y="15922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0" name="矩形 81"/>
          <p:cNvSpPr>
            <a:spLocks noChangeArrowheads="1"/>
          </p:cNvSpPr>
          <p:nvPr/>
        </p:nvSpPr>
        <p:spPr bwMode="auto">
          <a:xfrm>
            <a:off x="3711575" y="23336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31" name="矩形 82"/>
          <p:cNvSpPr>
            <a:spLocks noChangeArrowheads="1"/>
          </p:cNvSpPr>
          <p:nvPr/>
        </p:nvSpPr>
        <p:spPr bwMode="auto">
          <a:xfrm>
            <a:off x="3721100" y="32559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32" name="矩形 83"/>
          <p:cNvSpPr>
            <a:spLocks noChangeArrowheads="1"/>
          </p:cNvSpPr>
          <p:nvPr/>
        </p:nvSpPr>
        <p:spPr bwMode="auto">
          <a:xfrm>
            <a:off x="5162550" y="167005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3" name="矩形 84"/>
          <p:cNvSpPr>
            <a:spLocks noChangeArrowheads="1"/>
          </p:cNvSpPr>
          <p:nvPr/>
        </p:nvSpPr>
        <p:spPr bwMode="auto">
          <a:xfrm>
            <a:off x="5162550" y="2411413"/>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34" name="矩形 85"/>
          <p:cNvSpPr>
            <a:spLocks noChangeArrowheads="1"/>
          </p:cNvSpPr>
          <p:nvPr/>
        </p:nvSpPr>
        <p:spPr bwMode="auto">
          <a:xfrm>
            <a:off x="5237163" y="306546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35" name="矩形 86"/>
          <p:cNvSpPr>
            <a:spLocks noChangeArrowheads="1"/>
          </p:cNvSpPr>
          <p:nvPr/>
        </p:nvSpPr>
        <p:spPr bwMode="auto">
          <a:xfrm>
            <a:off x="2378075" y="408305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6" name="矩形 87"/>
          <p:cNvSpPr>
            <a:spLocks noChangeArrowheads="1"/>
          </p:cNvSpPr>
          <p:nvPr/>
        </p:nvSpPr>
        <p:spPr bwMode="auto">
          <a:xfrm>
            <a:off x="2378075" y="4824413"/>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37" name="矩形 88"/>
          <p:cNvSpPr>
            <a:spLocks noChangeArrowheads="1"/>
          </p:cNvSpPr>
          <p:nvPr/>
        </p:nvSpPr>
        <p:spPr bwMode="auto">
          <a:xfrm>
            <a:off x="6481763" y="24114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38" name="矩形 89"/>
          <p:cNvSpPr>
            <a:spLocks noChangeArrowheads="1"/>
          </p:cNvSpPr>
          <p:nvPr/>
        </p:nvSpPr>
        <p:spPr bwMode="auto">
          <a:xfrm>
            <a:off x="3743325" y="4843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9" name="矩形 90"/>
          <p:cNvSpPr>
            <a:spLocks noChangeArrowheads="1"/>
          </p:cNvSpPr>
          <p:nvPr/>
        </p:nvSpPr>
        <p:spPr bwMode="auto">
          <a:xfrm>
            <a:off x="6554788" y="1670050"/>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40" name="矩形 92"/>
          <p:cNvSpPr>
            <a:spLocks noChangeArrowheads="1"/>
          </p:cNvSpPr>
          <p:nvPr/>
        </p:nvSpPr>
        <p:spPr bwMode="auto">
          <a:xfrm>
            <a:off x="6481763" y="40830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41" name="矩形 93"/>
          <p:cNvSpPr>
            <a:spLocks noChangeArrowheads="1"/>
          </p:cNvSpPr>
          <p:nvPr/>
        </p:nvSpPr>
        <p:spPr bwMode="auto">
          <a:xfrm>
            <a:off x="6481763" y="48244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具有逻辑实体的</a:t>
            </a:r>
            <a:r>
              <a:rPr lang="en-US" altLang="zh-CN"/>
              <a:t>ACD</a:t>
            </a:r>
            <a:r>
              <a:rPr lang="zh-CN" altLang="en-US"/>
              <a:t>图</a:t>
            </a:r>
          </a:p>
        </p:txBody>
      </p:sp>
      <p:sp>
        <p:nvSpPr>
          <p:cNvPr id="27651" name="内容占位符 2"/>
          <p:cNvSpPr>
            <a:spLocks noGrp="1"/>
          </p:cNvSpPr>
          <p:nvPr>
            <p:ph idx="1"/>
          </p:nvPr>
        </p:nvSpPr>
        <p:spPr/>
        <p:txBody>
          <a:bodyPr/>
          <a:lstStyle/>
          <a:p>
            <a:r>
              <a:rPr lang="zh-CN" altLang="zh-CN" dirty="0"/>
              <a:t>常常还需要考虑另一种实体——逻辑实体。例如在</a:t>
            </a:r>
            <a:r>
              <a:rPr lang="en-US" altLang="zh-CN" dirty="0"/>
              <a:t>4.3.1</a:t>
            </a:r>
            <a:r>
              <a:rPr lang="zh-CN" altLang="zh-CN" dirty="0"/>
              <a:t>节中的系统中，工人每隔</a:t>
            </a:r>
            <a:r>
              <a:rPr lang="en-US" altLang="zh-CN" dirty="0"/>
              <a:t>2</a:t>
            </a:r>
            <a:r>
              <a:rPr lang="zh-CN" altLang="zh-CN" dirty="0"/>
              <a:t>小时有</a:t>
            </a:r>
            <a:r>
              <a:rPr lang="en-US" altLang="zh-CN" dirty="0"/>
              <a:t>10</a:t>
            </a:r>
            <a:r>
              <a:rPr lang="zh-CN" altLang="zh-CN" dirty="0"/>
              <a:t>分钟的饮茶和休息时间，则活动循环图可以扩展为图</a:t>
            </a:r>
            <a:r>
              <a:rPr lang="en-US" altLang="zh-CN" dirty="0"/>
              <a:t>4.25 </a:t>
            </a:r>
            <a:r>
              <a:rPr lang="zh-CN" altLang="zh-CN" dirty="0"/>
              <a:t>所示的形式。由图可以看出，工人可以开始两个活动（</a:t>
            </a:r>
            <a:r>
              <a:rPr lang="en-US" altLang="zh-CN" dirty="0"/>
              <a:t>SETUP</a:t>
            </a:r>
            <a:r>
              <a:rPr lang="zh-CN" altLang="zh-CN" dirty="0"/>
              <a:t>和</a:t>
            </a:r>
            <a:r>
              <a:rPr lang="en-US" altLang="zh-CN" dirty="0"/>
              <a:t>TEA</a:t>
            </a:r>
            <a:r>
              <a:rPr lang="zh-CN" altLang="zh-CN" dirty="0"/>
              <a:t>）中的某一个。究竟选择哪一个活动作为下一个活动则要采用一定的方法来解决。</a:t>
            </a:r>
          </a:p>
          <a:p>
            <a:endParaRPr lang="zh-CN" altLang="en-US" dirty="0"/>
          </a:p>
        </p:txBody>
      </p:sp>
      <p:sp>
        <p:nvSpPr>
          <p:cNvPr id="27652"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FF1248-5530-4766-87A8-6F62CF853BCD}" type="slidenum">
              <a:rPr kumimoji="0" lang="en-US" altLang="zh-CN" sz="1400"/>
              <a:pPr>
                <a:spcBef>
                  <a:spcPct val="0"/>
                </a:spcBef>
                <a:buClrTx/>
                <a:buSzTx/>
                <a:buFontTx/>
                <a:buNone/>
              </a:pPr>
              <a:t>58</a:t>
            </a:fld>
            <a:endParaRPr kumimoji="0" lang="en-US" altLang="zh-CN"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a:p>
        </p:txBody>
      </p:sp>
      <p:sp>
        <p:nvSpPr>
          <p:cNvPr id="28675"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983F6F-A633-43E0-BDF8-9C36F3FC417B}" type="slidenum">
              <a:rPr kumimoji="0" lang="en-US" altLang="zh-CN" sz="1400"/>
              <a:pPr>
                <a:spcBef>
                  <a:spcPct val="0"/>
                </a:spcBef>
                <a:buClrTx/>
                <a:buSzTx/>
                <a:buFontTx/>
                <a:buNone/>
              </a:pPr>
              <a:t>59</a:t>
            </a:fld>
            <a:endParaRPr kumimoji="0" lang="en-US" altLang="zh-CN" sz="1400"/>
          </a:p>
        </p:txBody>
      </p:sp>
      <p:sp>
        <p:nvSpPr>
          <p:cNvPr id="28676" name="Rectangle 2"/>
          <p:cNvSpPr>
            <a:spLocks noChangeArrowheads="1"/>
          </p:cNvSpPr>
          <p:nvPr/>
        </p:nvSpPr>
        <p:spPr bwMode="auto">
          <a:xfrm>
            <a:off x="1331913" y="2276475"/>
            <a:ext cx="104997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28677" name="对象 5"/>
          <p:cNvGraphicFramePr>
            <a:graphicFrameLocks noChangeAspect="1"/>
          </p:cNvGraphicFramePr>
          <p:nvPr/>
        </p:nvGraphicFramePr>
        <p:xfrm>
          <a:off x="542925" y="2322513"/>
          <a:ext cx="8278813" cy="3338512"/>
        </p:xfrm>
        <a:graphic>
          <a:graphicData uri="http://schemas.openxmlformats.org/presentationml/2006/ole">
            <mc:AlternateContent xmlns:mc="http://schemas.openxmlformats.org/markup-compatibility/2006">
              <mc:Choice xmlns:v="urn:schemas-microsoft-com:vml" Requires="v">
                <p:oleObj spid="_x0000_s28705" r:id="rId3" imgW="7233120" imgH="2913120" progId="Visio.Drawing.6">
                  <p:embed/>
                </p:oleObj>
              </mc:Choice>
              <mc:Fallback>
                <p:oleObj r:id="rId3" imgW="7233120" imgH="2913120" progId="Visio.Drawing.6">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322513"/>
                        <a:ext cx="827881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文本框 6"/>
          <p:cNvSpPr txBox="1">
            <a:spLocks noChangeArrowheads="1"/>
          </p:cNvSpPr>
          <p:nvPr/>
        </p:nvSpPr>
        <p:spPr bwMode="auto">
          <a:xfrm>
            <a:off x="1476375" y="5949950"/>
            <a:ext cx="6264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zh-CN" sz="2400"/>
              <a:t>图</a:t>
            </a:r>
            <a:r>
              <a:rPr lang="en-US" altLang="zh-CN" sz="2400"/>
              <a:t>4.25 </a:t>
            </a:r>
            <a:r>
              <a:rPr lang="zh-CN" altLang="zh-CN" sz="2400"/>
              <a:t>有工人休息循环的活动循环图</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1914128"/>
            <a:ext cx="8532440" cy="4323184"/>
          </a:xfrm>
        </p:spPr>
        <p:txBody>
          <a:bodyPr/>
          <a:lstStyle/>
          <a:p>
            <a:pPr marL="0" indent="0">
              <a:buNone/>
            </a:pPr>
            <a:r>
              <a:rPr lang="en-US" altLang="zh-CN" sz="2600" dirty="0"/>
              <a:t>2</a:t>
            </a:r>
            <a:r>
              <a:rPr lang="zh-CN" altLang="zh-CN" sz="2600" dirty="0"/>
              <a:t>． 属性</a:t>
            </a:r>
            <a:r>
              <a:rPr lang="en-US" altLang="zh-CN" sz="2600" dirty="0"/>
              <a:t>(</a:t>
            </a:r>
            <a:r>
              <a:rPr lang="en-US" altLang="zh-CN" sz="2600" i="1" dirty="0"/>
              <a:t>Attribute</a:t>
            </a:r>
            <a:r>
              <a:rPr lang="en-US" altLang="zh-CN" sz="2600" dirty="0"/>
              <a:t>)</a:t>
            </a:r>
            <a:r>
              <a:rPr lang="zh-CN" altLang="zh-CN" sz="2600" dirty="0"/>
              <a:t>：实体的状态由它的属性的集合来描述，属性用来反映实体的某些性质。</a:t>
            </a:r>
            <a:endParaRPr lang="en-US" altLang="zh-CN" sz="2600" dirty="0"/>
          </a:p>
          <a:p>
            <a:pPr marL="0" indent="0">
              <a:buNone/>
            </a:pPr>
            <a:r>
              <a:rPr lang="en-US" altLang="zh-CN" sz="2600" dirty="0"/>
              <a:t>3</a:t>
            </a:r>
            <a:r>
              <a:rPr lang="zh-CN" altLang="en-US" sz="2600" dirty="0"/>
              <a:t>．状态</a:t>
            </a:r>
            <a:r>
              <a:rPr lang="en-US" altLang="zh-CN" sz="2600" dirty="0"/>
              <a:t>(State)</a:t>
            </a:r>
            <a:r>
              <a:rPr lang="zh-CN" altLang="en-US" sz="2600" dirty="0"/>
              <a:t>：在某一确定时刻，系统的状态是系统中所有实体的属性的集合。</a:t>
            </a:r>
          </a:p>
          <a:p>
            <a:pPr marL="0" indent="0">
              <a:buNone/>
            </a:pPr>
            <a:r>
              <a:rPr lang="en-US" altLang="zh-CN" sz="2600" dirty="0"/>
              <a:t>4</a:t>
            </a:r>
            <a:r>
              <a:rPr lang="zh-CN" altLang="en-US" sz="2600" dirty="0"/>
              <a:t>． 事件</a:t>
            </a:r>
            <a:r>
              <a:rPr lang="en-US" altLang="zh-CN" sz="2600" dirty="0"/>
              <a:t>(Event)</a:t>
            </a:r>
            <a:r>
              <a:rPr lang="zh-CN" altLang="en-US" sz="2600" dirty="0"/>
              <a:t>：事件是引起系统状态发生变化的行为，它是在某一时间点上的瞬间行为。离散事件系统可以看作是由事件驱动的。</a:t>
            </a:r>
            <a:endParaRPr lang="en-US" altLang="zh-CN" sz="2600" dirty="0"/>
          </a:p>
          <a:p>
            <a:pPr marL="0" indent="0">
              <a:buNone/>
            </a:pPr>
            <a:r>
              <a:rPr lang="en-US" altLang="zh-CN" sz="2600" dirty="0"/>
              <a:t>5</a:t>
            </a:r>
            <a:r>
              <a:rPr lang="zh-CN" altLang="en-US" sz="2600" dirty="0"/>
              <a:t>．活动</a:t>
            </a:r>
            <a:r>
              <a:rPr lang="en-US" altLang="zh-CN" sz="2600" dirty="0"/>
              <a:t>(Activity)</a:t>
            </a:r>
            <a:r>
              <a:rPr lang="zh-CN" altLang="en-US" sz="2600" dirty="0"/>
              <a:t>：实体在两个事件之间保持某一状态的持续过程称为活动。活动的开始与结束都是由事件引起的。</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a:t>
            </a:fld>
            <a:endParaRPr lang="en-US" altLang="zh-CN"/>
          </a:p>
        </p:txBody>
      </p:sp>
    </p:spTree>
    <p:extLst>
      <p:ext uri="{BB962C8B-B14F-4D97-AF65-F5344CB8AC3E}">
        <p14:creationId xmlns:p14="http://schemas.microsoft.com/office/powerpoint/2010/main" val="27282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a:p>
        </p:txBody>
      </p:sp>
      <p:sp>
        <p:nvSpPr>
          <p:cNvPr id="29699" name="内容占位符 2"/>
          <p:cNvSpPr>
            <a:spLocks noGrp="1"/>
          </p:cNvSpPr>
          <p:nvPr>
            <p:ph idx="1"/>
          </p:nvPr>
        </p:nvSpPr>
        <p:spPr>
          <a:xfrm>
            <a:off x="395536" y="1914128"/>
            <a:ext cx="8567737" cy="4251176"/>
          </a:xfrm>
        </p:spPr>
        <p:txBody>
          <a:bodyPr/>
          <a:lstStyle/>
          <a:p>
            <a:pPr>
              <a:lnSpc>
                <a:spcPct val="120000"/>
              </a:lnSpc>
            </a:pPr>
            <a:r>
              <a:rPr lang="zh-CN" altLang="zh-CN" sz="2400" dirty="0"/>
              <a:t>方法之一是使用确定活动相对优先权的方法，即在规则</a:t>
            </a:r>
            <a:r>
              <a:rPr lang="en-US" altLang="zh-CN" sz="2400" dirty="0"/>
              <a:t>1</a:t>
            </a:r>
            <a:r>
              <a:rPr lang="zh-CN" altLang="zh-CN" sz="2400" dirty="0"/>
              <a:t>中的活动检查次序方法。例如，欲使</a:t>
            </a:r>
            <a:r>
              <a:rPr lang="en-US" altLang="zh-CN" sz="2400" dirty="0"/>
              <a:t>SETUP</a:t>
            </a:r>
            <a:r>
              <a:rPr lang="zh-CN" altLang="zh-CN" sz="2400" dirty="0"/>
              <a:t>优先于</a:t>
            </a:r>
            <a:r>
              <a:rPr lang="en-US" altLang="zh-CN" sz="2400" dirty="0"/>
              <a:t>TEA</a:t>
            </a:r>
            <a:r>
              <a:rPr lang="zh-CN" altLang="zh-CN" sz="2400" dirty="0"/>
              <a:t>，则在</a:t>
            </a:r>
            <a:r>
              <a:rPr lang="en-US" altLang="zh-CN" sz="2400" dirty="0"/>
              <a:t>C</a:t>
            </a:r>
            <a:r>
              <a:rPr lang="zh-CN" altLang="zh-CN" sz="2400" dirty="0"/>
              <a:t>相模拟时（规则</a:t>
            </a:r>
            <a:r>
              <a:rPr lang="en-US" altLang="zh-CN" sz="2400" dirty="0"/>
              <a:t>1</a:t>
            </a:r>
            <a:r>
              <a:rPr lang="zh-CN" altLang="zh-CN" sz="2400" dirty="0"/>
              <a:t>），先检查</a:t>
            </a:r>
            <a:r>
              <a:rPr lang="en-US" altLang="zh-CN" sz="2400" dirty="0"/>
              <a:t>SETUP</a:t>
            </a:r>
            <a:r>
              <a:rPr lang="zh-CN" altLang="zh-CN" sz="2400" dirty="0"/>
              <a:t>活动，后检查</a:t>
            </a:r>
            <a:r>
              <a:rPr lang="en-US" altLang="zh-CN" sz="2400" dirty="0"/>
              <a:t>TEA</a:t>
            </a:r>
            <a:r>
              <a:rPr lang="zh-CN" altLang="zh-CN" sz="2400" dirty="0"/>
              <a:t>活动。这样，在</a:t>
            </a:r>
            <a:r>
              <a:rPr lang="en-US" altLang="zh-CN" sz="2400" dirty="0"/>
              <a:t>SETUP</a:t>
            </a:r>
            <a:r>
              <a:rPr lang="zh-CN" altLang="zh-CN" sz="2400" dirty="0"/>
              <a:t>前置队列</a:t>
            </a:r>
            <a:r>
              <a:rPr lang="en-US" altLang="zh-CN" sz="2400" dirty="0"/>
              <a:t>IDLE</a:t>
            </a:r>
            <a:r>
              <a:rPr lang="zh-CN" altLang="zh-CN" sz="2400" dirty="0"/>
              <a:t>中有机床可利用时，工人将是先被安排去进行</a:t>
            </a:r>
            <a:r>
              <a:rPr lang="en-US" altLang="zh-CN" sz="2400" dirty="0"/>
              <a:t>SETUP</a:t>
            </a:r>
            <a:r>
              <a:rPr lang="zh-CN" altLang="zh-CN" sz="2400" dirty="0"/>
              <a:t>活动。只在</a:t>
            </a:r>
            <a:r>
              <a:rPr lang="en-US" altLang="zh-CN" sz="2400" dirty="0"/>
              <a:t>SETUP</a:t>
            </a:r>
            <a:r>
              <a:rPr lang="zh-CN" altLang="zh-CN" sz="2400" dirty="0"/>
              <a:t>不能开始时，才进行</a:t>
            </a:r>
            <a:r>
              <a:rPr lang="en-US" altLang="zh-CN" sz="2400" dirty="0"/>
              <a:t>TEA</a:t>
            </a:r>
            <a:r>
              <a:rPr lang="zh-CN" altLang="zh-CN" sz="2400" dirty="0"/>
              <a:t>活动。</a:t>
            </a:r>
            <a:endParaRPr lang="en-US" altLang="zh-CN" sz="2400" dirty="0"/>
          </a:p>
          <a:p>
            <a:pPr>
              <a:lnSpc>
                <a:spcPct val="120000"/>
              </a:lnSpc>
            </a:pPr>
            <a:r>
              <a:rPr lang="zh-CN" altLang="zh-CN" sz="2400" dirty="0"/>
              <a:t>然而，如果</a:t>
            </a:r>
            <a:r>
              <a:rPr lang="en-US" altLang="zh-CN" sz="2400" dirty="0"/>
              <a:t>TEA</a:t>
            </a:r>
            <a:r>
              <a:rPr lang="zh-CN" altLang="zh-CN" sz="2400" dirty="0"/>
              <a:t>活动优先于</a:t>
            </a:r>
            <a:r>
              <a:rPr lang="en-US" altLang="zh-CN" sz="2400" dirty="0"/>
              <a:t>SETUP</a:t>
            </a:r>
            <a:r>
              <a:rPr lang="zh-CN" altLang="zh-CN" sz="2400" dirty="0"/>
              <a:t>，则只要</a:t>
            </a:r>
            <a:r>
              <a:rPr lang="en-US" altLang="zh-CN" sz="2400" dirty="0"/>
              <a:t>WAIT</a:t>
            </a:r>
            <a:r>
              <a:rPr lang="zh-CN" altLang="zh-CN" sz="2400" dirty="0"/>
              <a:t>队列有工人存在，</a:t>
            </a:r>
            <a:r>
              <a:rPr lang="en-US" altLang="zh-CN" sz="2400" dirty="0"/>
              <a:t>TEA</a:t>
            </a:r>
            <a:r>
              <a:rPr lang="zh-CN" altLang="zh-CN" sz="2400" dirty="0"/>
              <a:t>活动即可开始，而</a:t>
            </a:r>
            <a:r>
              <a:rPr lang="en-US" altLang="zh-CN" sz="2400" dirty="0"/>
              <a:t>SETUP</a:t>
            </a:r>
            <a:r>
              <a:rPr lang="zh-CN" altLang="zh-CN" sz="2400" dirty="0"/>
              <a:t>活动将不会进行，这是因为</a:t>
            </a:r>
            <a:r>
              <a:rPr lang="en-US" altLang="zh-CN" sz="2400" dirty="0"/>
              <a:t>TEA</a:t>
            </a:r>
            <a:r>
              <a:rPr lang="zh-CN" altLang="zh-CN" sz="2400" dirty="0"/>
              <a:t>活动除了</a:t>
            </a:r>
            <a:r>
              <a:rPr lang="en-US" altLang="zh-CN" sz="2400" dirty="0"/>
              <a:t>WAIT</a:t>
            </a:r>
            <a:r>
              <a:rPr lang="zh-CN" altLang="zh-CN" sz="2400" dirty="0"/>
              <a:t>这一前置队列外，没有其它的要求。</a:t>
            </a:r>
            <a:endParaRPr lang="zh-CN" altLang="en-US" sz="2400" dirty="0"/>
          </a:p>
        </p:txBody>
      </p:sp>
      <p:sp>
        <p:nvSpPr>
          <p:cNvPr id="29700"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EA7890-3D7A-452D-99BA-7E9B3267A319}" type="slidenum">
              <a:rPr kumimoji="0" lang="en-US" altLang="zh-CN" sz="1400"/>
              <a:pPr>
                <a:spcBef>
                  <a:spcPct val="0"/>
                </a:spcBef>
                <a:buClrTx/>
                <a:buSzTx/>
                <a:buFontTx/>
                <a:buNone/>
              </a:pPr>
              <a:t>60</a:t>
            </a:fld>
            <a:endParaRPr kumimoji="0" lang="en-US" altLang="zh-CN"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a:p>
        </p:txBody>
      </p:sp>
      <p:sp>
        <p:nvSpPr>
          <p:cNvPr id="30723" name="内容占位符 2"/>
          <p:cNvSpPr>
            <a:spLocks noGrp="1"/>
          </p:cNvSpPr>
          <p:nvPr>
            <p:ph idx="1"/>
          </p:nvPr>
        </p:nvSpPr>
        <p:spPr/>
        <p:txBody>
          <a:bodyPr/>
          <a:lstStyle/>
          <a:p>
            <a:r>
              <a:rPr lang="zh-CN" altLang="zh-CN" dirty="0"/>
              <a:t>由此可见，当安排实体到活动中去时，若存在着多种选择的可能，则在系统仿真的</a:t>
            </a:r>
            <a:r>
              <a:rPr lang="en-US" altLang="zh-CN" dirty="0"/>
              <a:t>C</a:t>
            </a:r>
            <a:r>
              <a:rPr lang="zh-CN" altLang="zh-CN" dirty="0"/>
              <a:t>相（规则</a:t>
            </a:r>
            <a:r>
              <a:rPr lang="en-US" altLang="zh-CN" dirty="0"/>
              <a:t>1</a:t>
            </a:r>
            <a:r>
              <a:rPr lang="zh-CN" altLang="zh-CN" dirty="0"/>
              <a:t>）中，活动被检查的次序就成为重要的问题。这时，活动的排序在很大程度上反映着系统运行的逻辑。</a:t>
            </a:r>
          </a:p>
          <a:p>
            <a:endParaRPr lang="zh-CN" altLang="en-US" dirty="0"/>
          </a:p>
        </p:txBody>
      </p:sp>
      <p:sp>
        <p:nvSpPr>
          <p:cNvPr id="30724"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DFCE5F-9A06-4A8D-8376-5D7E6ADA05FB}" type="slidenum">
              <a:rPr kumimoji="0" lang="en-US" altLang="zh-CN" sz="1400"/>
              <a:pPr>
                <a:spcBef>
                  <a:spcPct val="0"/>
                </a:spcBef>
                <a:buClrTx/>
                <a:buSzTx/>
                <a:buFontTx/>
                <a:buNone/>
              </a:pPr>
              <a:t>61</a:t>
            </a:fld>
            <a:endParaRPr kumimoji="0" lang="en-US" altLang="zh-CN"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a:p>
        </p:txBody>
      </p:sp>
      <p:sp>
        <p:nvSpPr>
          <p:cNvPr id="31747" name="内容占位符 2"/>
          <p:cNvSpPr>
            <a:spLocks noGrp="1"/>
          </p:cNvSpPr>
          <p:nvPr>
            <p:ph idx="1"/>
          </p:nvPr>
        </p:nvSpPr>
        <p:spPr/>
        <p:txBody>
          <a:bodyPr/>
          <a:lstStyle/>
          <a:p>
            <a:r>
              <a:rPr lang="zh-CN" altLang="zh-CN"/>
              <a:t>图</a:t>
            </a:r>
            <a:r>
              <a:rPr lang="en-US" altLang="zh-CN"/>
              <a:t>4.25 </a:t>
            </a:r>
            <a:r>
              <a:rPr lang="zh-CN" altLang="zh-CN"/>
              <a:t>以及上述提到的两种活动优先级顺序都不能正确反映工人每隔</a:t>
            </a:r>
            <a:r>
              <a:rPr lang="en-US" altLang="zh-CN"/>
              <a:t>2</a:t>
            </a:r>
            <a:r>
              <a:rPr lang="zh-CN" altLang="zh-CN"/>
              <a:t>小时有</a:t>
            </a:r>
            <a:r>
              <a:rPr lang="en-US" altLang="zh-CN"/>
              <a:t>10</a:t>
            </a:r>
            <a:r>
              <a:rPr lang="zh-CN" altLang="zh-CN"/>
              <a:t>分钟饮茶、休息的时间的情况。</a:t>
            </a:r>
            <a:endParaRPr lang="en-US" altLang="zh-CN"/>
          </a:p>
          <a:p>
            <a:r>
              <a:rPr lang="zh-CN" altLang="zh-CN"/>
              <a:t>这个问题可通过在活动循环图上考虑一个逻辑实体</a:t>
            </a:r>
            <a:r>
              <a:rPr lang="en-US" altLang="zh-CN"/>
              <a:t>RIGHT</a:t>
            </a:r>
            <a:r>
              <a:rPr lang="zh-CN" altLang="zh-CN"/>
              <a:t>—工人休息的权利，再加上活动</a:t>
            </a:r>
            <a:r>
              <a:rPr lang="en-US" altLang="zh-CN"/>
              <a:t>TEA</a:t>
            </a:r>
            <a:r>
              <a:rPr lang="zh-CN" altLang="zh-CN"/>
              <a:t>高于活动</a:t>
            </a:r>
            <a:r>
              <a:rPr lang="en-US" altLang="zh-CN"/>
              <a:t>SETUP</a:t>
            </a:r>
            <a:r>
              <a:rPr lang="zh-CN" altLang="zh-CN"/>
              <a:t>的优先权来解决，其活动循环图如图</a:t>
            </a:r>
            <a:r>
              <a:rPr lang="en-US" altLang="zh-CN"/>
              <a:t>4.26 </a:t>
            </a:r>
            <a:r>
              <a:rPr lang="zh-CN" altLang="zh-CN"/>
              <a:t>所示。</a:t>
            </a:r>
            <a:endParaRPr lang="zh-CN" altLang="en-US"/>
          </a:p>
        </p:txBody>
      </p:sp>
      <p:sp>
        <p:nvSpPr>
          <p:cNvPr id="31748"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239BF2-2545-4583-A266-B9EF0D95F496}" type="slidenum">
              <a:rPr kumimoji="0" lang="en-US" altLang="zh-CN" sz="1400"/>
              <a:pPr>
                <a:spcBef>
                  <a:spcPct val="0"/>
                </a:spcBef>
                <a:buClrTx/>
                <a:buSzTx/>
                <a:buFontTx/>
                <a:buNone/>
              </a:pPr>
              <a:t>62</a:t>
            </a:fld>
            <a:endParaRPr kumimoji="0"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a:p>
        </p:txBody>
      </p:sp>
      <p:sp>
        <p:nvSpPr>
          <p:cNvPr id="32771" name="内容占位符 2"/>
          <p:cNvSpPr>
            <a:spLocks noGrp="1"/>
          </p:cNvSpPr>
          <p:nvPr>
            <p:ph idx="1"/>
          </p:nvPr>
        </p:nvSpPr>
        <p:spPr/>
        <p:txBody>
          <a:bodyPr/>
          <a:lstStyle/>
          <a:p>
            <a:endParaRPr lang="zh-CN" altLang="en-US"/>
          </a:p>
        </p:txBody>
      </p:sp>
      <p:sp>
        <p:nvSpPr>
          <p:cNvPr id="32772"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C1F28C-FFE1-4334-80B0-CEDC448ACBE7}" type="slidenum">
              <a:rPr kumimoji="0" lang="en-US" altLang="zh-CN" sz="1400"/>
              <a:pPr>
                <a:spcBef>
                  <a:spcPct val="0"/>
                </a:spcBef>
                <a:buClrTx/>
                <a:buSzTx/>
                <a:buFontTx/>
                <a:buNone/>
              </a:pPr>
              <a:t>63</a:t>
            </a:fld>
            <a:endParaRPr kumimoji="0" lang="en-US" altLang="zh-CN" sz="1400"/>
          </a:p>
        </p:txBody>
      </p:sp>
      <p:sp>
        <p:nvSpPr>
          <p:cNvPr id="32773" name="Rectangle 2"/>
          <p:cNvSpPr>
            <a:spLocks noChangeArrowheads="1"/>
          </p:cNvSpPr>
          <p:nvPr/>
        </p:nvSpPr>
        <p:spPr bwMode="auto">
          <a:xfrm>
            <a:off x="395288" y="1981200"/>
            <a:ext cx="123539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2774" name="对象 5"/>
          <p:cNvGraphicFramePr>
            <a:graphicFrameLocks noChangeAspect="1"/>
          </p:cNvGraphicFramePr>
          <p:nvPr/>
        </p:nvGraphicFramePr>
        <p:xfrm>
          <a:off x="395288" y="1981200"/>
          <a:ext cx="8666162" cy="3608388"/>
        </p:xfrm>
        <a:graphic>
          <a:graphicData uri="http://schemas.openxmlformats.org/presentationml/2006/ole">
            <mc:AlternateContent xmlns:mc="http://schemas.openxmlformats.org/markup-compatibility/2006">
              <mc:Choice xmlns:v="urn:schemas-microsoft-com:vml" Requires="v">
                <p:oleObj spid="_x0000_s32801" r:id="rId3" imgW="6962400" imgH="2913120" progId="Visio.Drawing.6">
                  <p:embed/>
                </p:oleObj>
              </mc:Choice>
              <mc:Fallback>
                <p:oleObj r:id="rId3" imgW="6962400" imgH="2913120" progId="Visio.Drawing.6">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81200"/>
                        <a:ext cx="8666162"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a:p>
        </p:txBody>
      </p:sp>
      <p:sp>
        <p:nvSpPr>
          <p:cNvPr id="33795" name="内容占位符 2"/>
          <p:cNvSpPr>
            <a:spLocks noGrp="1"/>
          </p:cNvSpPr>
          <p:nvPr>
            <p:ph idx="1"/>
          </p:nvPr>
        </p:nvSpPr>
        <p:spPr/>
        <p:txBody>
          <a:bodyPr/>
          <a:lstStyle/>
          <a:p>
            <a:r>
              <a:rPr lang="zh-CN" altLang="zh-CN" sz="2400" dirty="0"/>
              <a:t>当逻辑实体</a:t>
            </a:r>
            <a:r>
              <a:rPr lang="en-US" altLang="zh-CN" sz="2400" dirty="0"/>
              <a:t>RIGHT</a:t>
            </a:r>
            <a:r>
              <a:rPr lang="zh-CN" altLang="zh-CN" sz="2400" dirty="0"/>
              <a:t>停留在</a:t>
            </a:r>
            <a:r>
              <a:rPr lang="en-US" altLang="zh-CN" sz="2400" dirty="0"/>
              <a:t>BREAK</a:t>
            </a:r>
            <a:r>
              <a:rPr lang="zh-CN" altLang="zh-CN" sz="2400" dirty="0"/>
              <a:t>队列中时，工人总是先进行</a:t>
            </a:r>
            <a:r>
              <a:rPr lang="en-US" altLang="zh-CN" sz="2400" dirty="0"/>
              <a:t>TEA</a:t>
            </a:r>
            <a:r>
              <a:rPr lang="zh-CN" altLang="zh-CN" sz="2400" dirty="0"/>
              <a:t>活动，反之，</a:t>
            </a:r>
            <a:r>
              <a:rPr lang="en-US" altLang="zh-CN" sz="2400" dirty="0"/>
              <a:t>SETUP</a:t>
            </a:r>
            <a:r>
              <a:rPr lang="zh-CN" altLang="zh-CN" sz="2400" dirty="0"/>
              <a:t>活动开始。现在，工人每</a:t>
            </a:r>
            <a:r>
              <a:rPr lang="en-US" altLang="zh-CN" sz="2400" dirty="0"/>
              <a:t>2</a:t>
            </a:r>
            <a:r>
              <a:rPr lang="zh-CN" altLang="zh-CN" sz="2400" dirty="0"/>
              <a:t>小时最多进行一次</a:t>
            </a:r>
            <a:r>
              <a:rPr lang="en-US" altLang="zh-CN" sz="2400" dirty="0"/>
              <a:t>TEA</a:t>
            </a:r>
            <a:r>
              <a:rPr lang="zh-CN" altLang="zh-CN" sz="2400" dirty="0"/>
              <a:t>活动，因为</a:t>
            </a:r>
            <a:r>
              <a:rPr lang="en-US" altLang="zh-CN" sz="2400" dirty="0"/>
              <a:t>RIGHT</a:t>
            </a:r>
            <a:r>
              <a:rPr lang="zh-CN" altLang="zh-CN" sz="2400" dirty="0"/>
              <a:t>再次进入</a:t>
            </a:r>
            <a:r>
              <a:rPr lang="en-US" altLang="zh-CN" sz="2400" dirty="0"/>
              <a:t>BREAK</a:t>
            </a:r>
            <a:r>
              <a:rPr lang="zh-CN" altLang="zh-CN" sz="2400" dirty="0"/>
              <a:t>队列之前必须完成</a:t>
            </a:r>
            <a:r>
              <a:rPr lang="en-US" altLang="zh-CN" sz="2400" dirty="0"/>
              <a:t>110</a:t>
            </a:r>
            <a:r>
              <a:rPr lang="zh-CN" altLang="zh-CN" sz="2400" dirty="0"/>
              <a:t>分钟的</a:t>
            </a:r>
            <a:r>
              <a:rPr lang="en-US" altLang="zh-CN" sz="2400" dirty="0"/>
              <a:t>BREAK TIME</a:t>
            </a:r>
            <a:r>
              <a:rPr lang="zh-CN" altLang="zh-CN" sz="2400" dirty="0"/>
              <a:t>活动。</a:t>
            </a:r>
          </a:p>
          <a:p>
            <a:r>
              <a:rPr lang="zh-CN" altLang="zh-CN" sz="2400" dirty="0"/>
              <a:t>上述这种方法也可用于处理那些类似的、与时间间隔有关的活动，如商店中的顾客到达活动，工厂中的订单到达活动，柔性制造中的零件到达活动，运输系统中的车辆到达活动等。</a:t>
            </a:r>
            <a:endParaRPr lang="zh-CN" altLang="en-US" sz="2400" dirty="0"/>
          </a:p>
        </p:txBody>
      </p:sp>
      <p:sp>
        <p:nvSpPr>
          <p:cNvPr id="33796"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7718DB-1D59-4829-9A8F-EA8346D73837}" type="slidenum">
              <a:rPr kumimoji="0" lang="en-US" altLang="zh-CN" sz="1400"/>
              <a:pPr>
                <a:spcBef>
                  <a:spcPct val="0"/>
                </a:spcBef>
                <a:buClrTx/>
                <a:buSzTx/>
                <a:buFontTx/>
                <a:buNone/>
              </a:pPr>
              <a:t>64</a:t>
            </a:fld>
            <a:endParaRPr kumimoji="0"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活动循环图</a:t>
            </a:r>
            <a:r>
              <a:rPr lang="en-US" altLang="zh-CN" sz="3600" dirty="0"/>
              <a:t>ACD</a:t>
            </a:r>
            <a:r>
              <a:rPr lang="zh-CN" altLang="en-US" sz="3600" dirty="0"/>
              <a:t>模型的特点</a:t>
            </a:r>
          </a:p>
        </p:txBody>
      </p:sp>
      <p:sp>
        <p:nvSpPr>
          <p:cNvPr id="3" name="内容占位符 2"/>
          <p:cNvSpPr>
            <a:spLocks noGrp="1"/>
          </p:cNvSpPr>
          <p:nvPr>
            <p:ph idx="1"/>
          </p:nvPr>
        </p:nvSpPr>
        <p:spPr/>
        <p:txBody>
          <a:bodyPr/>
          <a:lstStyle/>
          <a:p>
            <a:r>
              <a:rPr lang="zh-CN" altLang="en-US" dirty="0"/>
              <a:t>建立不同层次的模型，并且高层次的模型可进一步分解为低层次的模型。</a:t>
            </a:r>
            <a:endParaRPr lang="en-US" altLang="zh-CN" dirty="0"/>
          </a:p>
          <a:p>
            <a:r>
              <a:rPr lang="zh-CN" altLang="en-US" dirty="0"/>
              <a:t>在活动循环图法中系统的状态变化是以全部“个体”状态变化的集合方式来显示的，因此“个体”的活动在活动循环图法中占有重要的地位。</a:t>
            </a:r>
            <a:endParaRPr lang="en-US" altLang="zh-CN" dirty="0"/>
          </a:p>
          <a:p>
            <a:r>
              <a:rPr lang="en-US" altLang="zh-CN" dirty="0"/>
              <a:t>ACD</a:t>
            </a:r>
            <a:r>
              <a:rPr lang="zh-CN" altLang="en-US" dirty="0"/>
              <a:t>描述的模型，十分方便地将其转换为</a:t>
            </a:r>
            <a:r>
              <a:rPr lang="en-US" altLang="zh-CN" dirty="0"/>
              <a:t>ECSL</a:t>
            </a:r>
            <a:r>
              <a:rPr lang="zh-CN" altLang="en-US" dirty="0"/>
              <a:t>仿真语言的仿真程序。</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65</a:t>
            </a:fld>
            <a:endParaRPr lang="en-US" altLang="zh-CN"/>
          </a:p>
        </p:txBody>
      </p:sp>
    </p:spTree>
    <p:extLst>
      <p:ext uri="{BB962C8B-B14F-4D97-AF65-F5344CB8AC3E}">
        <p14:creationId xmlns:p14="http://schemas.microsoft.com/office/powerpoint/2010/main" val="256349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活动循环图法的缺点</a:t>
            </a:r>
          </a:p>
        </p:txBody>
      </p:sp>
      <p:sp>
        <p:nvSpPr>
          <p:cNvPr id="3" name="内容占位符 2"/>
          <p:cNvSpPr>
            <a:spLocks noGrp="1"/>
          </p:cNvSpPr>
          <p:nvPr>
            <p:ph idx="1"/>
          </p:nvPr>
        </p:nvSpPr>
        <p:spPr>
          <a:xfrm>
            <a:off x="395536" y="1981200"/>
            <a:ext cx="8519864" cy="4114800"/>
          </a:xfrm>
        </p:spPr>
        <p:txBody>
          <a:bodyPr/>
          <a:lstStyle/>
          <a:p>
            <a:r>
              <a:rPr lang="zh-CN" altLang="en-US" dirty="0"/>
              <a:t>首先当系统过于庞大、复杂时，系统的活动循环图十分繁杂，不利于人们的理解；</a:t>
            </a:r>
            <a:endParaRPr lang="en-US" altLang="zh-CN" dirty="0"/>
          </a:p>
          <a:p>
            <a:r>
              <a:rPr lang="zh-CN" altLang="en-US" dirty="0"/>
              <a:t>其次，</a:t>
            </a:r>
            <a:r>
              <a:rPr lang="en-US" altLang="zh-CN" dirty="0"/>
              <a:t>ACD</a:t>
            </a:r>
            <a:r>
              <a:rPr lang="zh-CN" altLang="en-US" dirty="0"/>
              <a:t>图只描述了系统的稳态，而没有研究系统的瞬态，即一个动作的开始和结束；</a:t>
            </a:r>
            <a:endParaRPr lang="en-US" altLang="zh-CN" dirty="0"/>
          </a:p>
          <a:p>
            <a:r>
              <a:rPr lang="zh-CN" altLang="en-US" dirty="0"/>
              <a:t>此外，</a:t>
            </a:r>
            <a:r>
              <a:rPr lang="en-US" altLang="zh-CN" dirty="0"/>
              <a:t>ACD</a:t>
            </a:r>
            <a:r>
              <a:rPr lang="zh-CN" altLang="en-US" dirty="0"/>
              <a:t>图没有相应的状态转换方程来支持模型的分析研究。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66</a:t>
            </a:fld>
            <a:endParaRPr lang="en-US" altLang="zh-CN"/>
          </a:p>
        </p:txBody>
      </p:sp>
    </p:spTree>
    <p:extLst>
      <p:ext uri="{BB962C8B-B14F-4D97-AF65-F5344CB8AC3E}">
        <p14:creationId xmlns:p14="http://schemas.microsoft.com/office/powerpoint/2010/main" val="1267213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实体流图法</a:t>
            </a:r>
          </a:p>
        </p:txBody>
      </p:sp>
      <p:sp>
        <p:nvSpPr>
          <p:cNvPr id="3" name="内容占位符 2"/>
          <p:cNvSpPr>
            <a:spLocks noGrp="1"/>
          </p:cNvSpPr>
          <p:nvPr>
            <p:ph idx="1"/>
          </p:nvPr>
        </p:nvSpPr>
        <p:spPr>
          <a:xfrm>
            <a:off x="755576" y="1981200"/>
            <a:ext cx="8159824" cy="4114800"/>
          </a:xfrm>
        </p:spPr>
        <p:txBody>
          <a:bodyPr/>
          <a:lstStyle/>
          <a:p>
            <a:r>
              <a:rPr lang="zh-CN" altLang="en-US" sz="2800" dirty="0"/>
              <a:t>实体流程图方法采用与计算机程序流程图相类似的图示符号和原理，建立表示临时实体产生、在系统中流动、接受永久实体“服务”以及消失等过程的流程图。</a:t>
            </a:r>
            <a:endParaRPr lang="en-US" altLang="zh-CN" sz="2800" dirty="0"/>
          </a:p>
          <a:p>
            <a:r>
              <a:rPr lang="zh-CN" altLang="en-US" sz="2800" dirty="0"/>
              <a:t>常用的图示符号有菱形框（表示判断）、矩形框（表示事件、状态、活动等中间过程）、圆角矩形框（表示开始和结束）及箭头线（表示逻辑关系）等。</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67</a:t>
            </a:fld>
            <a:endParaRPr lang="en-US" altLang="zh-CN"/>
          </a:p>
        </p:txBody>
      </p:sp>
    </p:spTree>
    <p:extLst>
      <p:ext uri="{BB962C8B-B14F-4D97-AF65-F5344CB8AC3E}">
        <p14:creationId xmlns:p14="http://schemas.microsoft.com/office/powerpoint/2010/main" val="35109440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建模的一般步骤</a:t>
            </a:r>
          </a:p>
        </p:txBody>
      </p:sp>
      <p:sp>
        <p:nvSpPr>
          <p:cNvPr id="3" name="内容占位符 2"/>
          <p:cNvSpPr>
            <a:spLocks noGrp="1"/>
          </p:cNvSpPr>
          <p:nvPr>
            <p:ph idx="1"/>
          </p:nvPr>
        </p:nvSpPr>
        <p:spPr>
          <a:xfrm>
            <a:off x="539552" y="1981200"/>
            <a:ext cx="8375848" cy="4114800"/>
          </a:xfrm>
        </p:spPr>
        <p:txBody>
          <a:bodyPr/>
          <a:lstStyle/>
          <a:p>
            <a:pPr marL="0" indent="0">
              <a:buNone/>
            </a:pPr>
            <a:r>
              <a:rPr lang="en-US" altLang="zh-CN" sz="3000" dirty="0"/>
              <a:t>1</a:t>
            </a:r>
            <a:r>
              <a:rPr lang="zh-CN" altLang="en-US" sz="3000" dirty="0"/>
              <a:t>）明确组成系统的各个实体及其属性。队列可以当成一种特殊的实体来考虑。</a:t>
            </a:r>
          </a:p>
          <a:p>
            <a:pPr marL="0" indent="0">
              <a:buNone/>
            </a:pPr>
            <a:r>
              <a:rPr lang="en-US" altLang="zh-CN" sz="3000" dirty="0"/>
              <a:t>2</a:t>
            </a:r>
            <a:r>
              <a:rPr lang="zh-CN" altLang="en-US" sz="3000" dirty="0"/>
              <a:t>）分析各种实体的状态和活动，及其相互间的影响。队列实体的状态是指队列的长度。</a:t>
            </a:r>
          </a:p>
          <a:p>
            <a:pPr marL="0" indent="0">
              <a:buNone/>
            </a:pPr>
            <a:r>
              <a:rPr lang="en-US" altLang="zh-CN" sz="3000" dirty="0"/>
              <a:t>3</a:t>
            </a:r>
            <a:r>
              <a:rPr lang="zh-CN" altLang="en-US" sz="3000" dirty="0"/>
              <a:t>）考察那些导致了活动的开始或结束的事情，或者是可以作为活动开始或结束的标志，以确定引起实体状态变化的事件，并将条件事件合并。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68</a:t>
            </a:fld>
            <a:endParaRPr lang="en-US" altLang="zh-CN"/>
          </a:p>
        </p:txBody>
      </p:sp>
    </p:spTree>
    <p:extLst>
      <p:ext uri="{BB962C8B-B14F-4D97-AF65-F5344CB8AC3E}">
        <p14:creationId xmlns:p14="http://schemas.microsoft.com/office/powerpoint/2010/main" val="3958384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9592" y="2050504"/>
            <a:ext cx="7871792" cy="4114800"/>
          </a:xfrm>
        </p:spPr>
        <p:txBody>
          <a:bodyPr/>
          <a:lstStyle/>
          <a:p>
            <a:pPr marL="0" indent="0">
              <a:buNone/>
            </a:pPr>
            <a:r>
              <a:rPr lang="en-US" altLang="zh-CN" dirty="0"/>
              <a:t>4</a:t>
            </a:r>
            <a:r>
              <a:rPr lang="zh-CN" altLang="en-US" dirty="0"/>
              <a:t>）分析各种事件发生时实体状态是如何变化的。</a:t>
            </a:r>
          </a:p>
          <a:p>
            <a:pPr marL="0" indent="0">
              <a:buNone/>
            </a:pPr>
            <a:r>
              <a:rPr lang="en-US" altLang="zh-CN" dirty="0"/>
              <a:t>5</a:t>
            </a:r>
            <a:r>
              <a:rPr lang="zh-CN" altLang="en-US" dirty="0"/>
              <a:t>）在一定的服务流程下，分析与队列实体有关系的特殊操作（如换队等）。</a:t>
            </a:r>
          </a:p>
          <a:p>
            <a:pPr marL="0" indent="0">
              <a:buNone/>
            </a:pPr>
            <a:r>
              <a:rPr lang="en-US" altLang="zh-CN" dirty="0"/>
              <a:t>6</a:t>
            </a:r>
            <a:r>
              <a:rPr lang="zh-CN" altLang="en-US" dirty="0"/>
              <a:t>）根据以上分析，以临时实体的流动为主线，用约定的图示符号画出被仿真系统的实体流程图。</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69</a:t>
            </a:fld>
            <a:endParaRPr lang="en-US" altLang="zh-CN"/>
          </a:p>
        </p:txBody>
      </p:sp>
    </p:spTree>
    <p:extLst>
      <p:ext uri="{BB962C8B-B14F-4D97-AF65-F5344CB8AC3E}">
        <p14:creationId xmlns:p14="http://schemas.microsoft.com/office/powerpoint/2010/main" val="39363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dirty="0"/>
              <a:t>6</a:t>
            </a:r>
            <a:r>
              <a:rPr lang="zh-CN" altLang="en-US" sz="2400" dirty="0"/>
              <a:t>．进程</a:t>
            </a:r>
            <a:r>
              <a:rPr lang="en-US" altLang="zh-CN" sz="2400" dirty="0"/>
              <a:t>(Process)</a:t>
            </a:r>
            <a:r>
              <a:rPr lang="zh-CN" altLang="en-US" sz="2400" dirty="0"/>
              <a:t>：进程由和某类实体相关的事件及若干活动组成。一个进程描述了它所包括的事件及活动之间的相互逻辑关系和时序关系。</a:t>
            </a:r>
            <a:endParaRPr lang="en-US" altLang="zh-CN" sz="2400" dirty="0"/>
          </a:p>
          <a:p>
            <a:pPr marL="0" indent="0">
              <a:buNone/>
            </a:pPr>
            <a:r>
              <a:rPr lang="en-US" altLang="zh-CN" sz="2400" dirty="0"/>
              <a:t>7</a:t>
            </a:r>
            <a:r>
              <a:rPr lang="zh-CN" altLang="en-US" sz="2400" dirty="0"/>
              <a:t>．规则</a:t>
            </a:r>
            <a:r>
              <a:rPr lang="en-US" altLang="zh-CN" sz="2400" dirty="0"/>
              <a:t>(Rule)</a:t>
            </a:r>
            <a:r>
              <a:rPr lang="zh-CN" altLang="en-US" sz="2400" dirty="0"/>
              <a:t>：描述实体之间相互影响的规则。</a:t>
            </a:r>
          </a:p>
          <a:p>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933056"/>
            <a:ext cx="6915150" cy="2343150"/>
          </a:xfrm>
          <a:prstGeom prst="rect">
            <a:avLst/>
          </a:prstGeom>
        </p:spPr>
      </p:pic>
    </p:spTree>
    <p:extLst>
      <p:ext uri="{BB962C8B-B14F-4D97-AF65-F5344CB8AC3E}">
        <p14:creationId xmlns:p14="http://schemas.microsoft.com/office/powerpoint/2010/main" val="426706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7</a:t>
            </a:r>
            <a:r>
              <a:rPr lang="zh-CN" altLang="en-US" dirty="0"/>
              <a:t>）确定模型参数的取值、参变量的计算方法及属性描述变量的取值方法。属性描述变量，可以取一组固定值，也可以由某一公式计算得到，还可以是一个随机变量。如果是随机变量，给出其分布函数。</a:t>
            </a:r>
          </a:p>
          <a:p>
            <a:pPr marL="0" indent="0">
              <a:buNone/>
            </a:pPr>
            <a:r>
              <a:rPr lang="en-US" altLang="zh-CN" dirty="0"/>
              <a:t>8</a:t>
            </a:r>
            <a:r>
              <a:rPr lang="zh-CN" altLang="en-US" dirty="0"/>
              <a:t>）确定队列的排队规则。当有多个队列存在时，还应给出其服务规则，例如队列的优先权、换队规则等等。</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70</a:t>
            </a:fld>
            <a:endParaRPr lang="en-US" altLang="zh-CN" dirty="0"/>
          </a:p>
        </p:txBody>
      </p:sp>
    </p:spTree>
    <p:extLst>
      <p:ext uri="{BB962C8B-B14F-4D97-AF65-F5344CB8AC3E}">
        <p14:creationId xmlns:p14="http://schemas.microsoft.com/office/powerpoint/2010/main" val="3105707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例子：</a:t>
            </a:r>
            <a:r>
              <a:rPr lang="zh-CN" altLang="zh-CN" b="1" dirty="0"/>
              <a:t>理发店服务系统</a:t>
            </a:r>
            <a:endParaRPr lang="zh-CN" altLang="en-US" dirty="0"/>
          </a:p>
        </p:txBody>
      </p:sp>
      <p:sp>
        <p:nvSpPr>
          <p:cNvPr id="3" name="内容占位符 2"/>
          <p:cNvSpPr>
            <a:spLocks noGrp="1"/>
          </p:cNvSpPr>
          <p:nvPr>
            <p:ph idx="1"/>
          </p:nvPr>
        </p:nvSpPr>
        <p:spPr>
          <a:xfrm>
            <a:off x="899592" y="1981200"/>
            <a:ext cx="7772400" cy="3752056"/>
          </a:xfrm>
        </p:spPr>
        <p:txBody>
          <a:bodyPr/>
          <a:lstStyle/>
          <a:p>
            <a:r>
              <a:rPr lang="zh-CN" altLang="zh-CN" dirty="0"/>
              <a:t>一个小理发店只有一个理发员。顾客来到理发店后，如果有人正在理发就坐在一旁等候。理发员按先来先服务的原则为每一位顾客服务，而且只要有顾客就不停歇。建模目的是假定顾客到达间隔和理发花费的时间服从一定的概率分布时，考察理发员的忙闲情况。</a:t>
            </a:r>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71</a:t>
            </a:fld>
            <a:endParaRPr lang="en-US" altLang="zh-CN"/>
          </a:p>
        </p:txBody>
      </p:sp>
    </p:spTree>
    <p:extLst>
      <p:ext uri="{BB962C8B-B14F-4D97-AF65-F5344CB8AC3E}">
        <p14:creationId xmlns:p14="http://schemas.microsoft.com/office/powerpoint/2010/main" val="2199581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系统分析</a:t>
            </a:r>
          </a:p>
        </p:txBody>
      </p:sp>
      <p:sp>
        <p:nvSpPr>
          <p:cNvPr id="3" name="内容占位符 2"/>
          <p:cNvSpPr>
            <a:spLocks noGrp="1"/>
          </p:cNvSpPr>
          <p:nvPr>
            <p:ph idx="1"/>
          </p:nvPr>
        </p:nvSpPr>
        <p:spPr>
          <a:xfrm>
            <a:off x="827584" y="1981200"/>
            <a:ext cx="8087816" cy="4114800"/>
          </a:xfrm>
        </p:spPr>
        <p:txBody>
          <a:bodyPr/>
          <a:lstStyle/>
          <a:p>
            <a:r>
              <a:rPr lang="zh-CN" altLang="zh-CN" sz="2800" dirty="0"/>
              <a:t>系统由３类实体组成：理发员、顾客及顾客队列</a:t>
            </a:r>
            <a:endParaRPr lang="en-US" altLang="zh-CN" sz="2800" dirty="0"/>
          </a:p>
          <a:p>
            <a:r>
              <a:rPr lang="zh-CN" altLang="zh-CN" sz="2800" dirty="0"/>
              <a:t>三类实体的活动及状态之间的联系：</a:t>
            </a:r>
          </a:p>
          <a:p>
            <a:r>
              <a:rPr lang="en-US" altLang="zh-CN" sz="2800" dirty="0"/>
              <a:t>1</a:t>
            </a:r>
            <a:r>
              <a:rPr lang="zh-CN" altLang="zh-CN" sz="2800" dirty="0"/>
              <a:t>）某一顾客到达时，如果理发员处于“忙”状态，则该顾客进入“等待服务”状态；否则，进入“接受服务”状态。</a:t>
            </a:r>
          </a:p>
          <a:p>
            <a:r>
              <a:rPr lang="en-US" altLang="zh-CN" sz="2800" dirty="0"/>
              <a:t>2</a:t>
            </a:r>
            <a:r>
              <a:rPr lang="zh-CN" altLang="zh-CN" sz="2800" dirty="0"/>
              <a:t>）理发员完成对某一顾客的服务时，如果队列处于“非零”状态，则立即开始服务活动；否则进入“闲”状态。</a:t>
            </a:r>
            <a:endParaRPr lang="zh-CN" altLang="en-US" sz="28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72</a:t>
            </a:fld>
            <a:endParaRPr lang="en-US" altLang="zh-CN"/>
          </a:p>
        </p:txBody>
      </p:sp>
    </p:spTree>
    <p:extLst>
      <p:ext uri="{BB962C8B-B14F-4D97-AF65-F5344CB8AC3E}">
        <p14:creationId xmlns:p14="http://schemas.microsoft.com/office/powerpoint/2010/main" val="3039068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事件分析</a:t>
            </a:r>
          </a:p>
        </p:txBody>
      </p:sp>
      <p:sp>
        <p:nvSpPr>
          <p:cNvPr id="3" name="内容占位符 2"/>
          <p:cNvSpPr>
            <a:spLocks noGrp="1"/>
          </p:cNvSpPr>
          <p:nvPr>
            <p:ph idx="1"/>
          </p:nvPr>
        </p:nvSpPr>
        <p:spPr>
          <a:xfrm>
            <a:off x="827584" y="1916832"/>
            <a:ext cx="8087816" cy="4114800"/>
          </a:xfrm>
        </p:spPr>
        <p:txBody>
          <a:bodyPr/>
          <a:lstStyle/>
          <a:p>
            <a:r>
              <a:rPr lang="zh-CN" altLang="en-US" sz="2400" dirty="0"/>
              <a:t>三件事情应作为事件进行描述：“顾客到达”、“顾客结束排队”、“顾客理完发离去”。</a:t>
            </a:r>
            <a:endParaRPr lang="en-US" altLang="zh-CN" sz="2400" dirty="0"/>
          </a:p>
          <a:p>
            <a:r>
              <a:rPr lang="zh-CN" altLang="en-US" sz="2400" dirty="0"/>
              <a:t> “顾客结束排队”是以理发员状态是“闲”为条件的，因此它是条件事件；而队列状态为“非零”时理发员状态为“闲”是由事件“顾客理完发离去”导致的，因此将“顾客结束排队”事件并入“顾客理完发离去”事件，不予单独考虑。</a:t>
            </a:r>
            <a:endParaRPr lang="en-US" altLang="zh-CN" sz="2400" dirty="0"/>
          </a:p>
          <a:p>
            <a:r>
              <a:rPr lang="zh-CN" altLang="en-US" sz="2400" dirty="0"/>
              <a:t>“顾客到达”将使理发员由“闲”变为“忙”，或使“队列长度”加</a:t>
            </a:r>
            <a:r>
              <a:rPr lang="en-US" altLang="zh-CN" sz="2400" dirty="0"/>
              <a:t>1</a:t>
            </a:r>
            <a:r>
              <a:rPr lang="zh-CN" altLang="en-US" sz="2400" dirty="0"/>
              <a:t>。“顾客理完发离去”将使理发员由“忙”变为“闲”。“顾客结束排队”将使“队列长度”减</a:t>
            </a:r>
            <a:r>
              <a:rPr lang="en-US" altLang="zh-CN" sz="2400" dirty="0"/>
              <a:t>1</a:t>
            </a:r>
            <a:r>
              <a:rPr lang="zh-CN" altLang="en-US" sz="2400" dirty="0"/>
              <a:t>，并使理发员由“闲”变为“忙”。</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73</a:t>
            </a:fld>
            <a:endParaRPr lang="en-US" altLang="zh-CN"/>
          </a:p>
        </p:txBody>
      </p:sp>
    </p:spTree>
    <p:extLst>
      <p:ext uri="{BB962C8B-B14F-4D97-AF65-F5344CB8AC3E}">
        <p14:creationId xmlns:p14="http://schemas.microsoft.com/office/powerpoint/2010/main" val="169801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476672"/>
            <a:ext cx="4104456" cy="6031272"/>
          </a:xfrm>
        </p:spPr>
      </p:pic>
      <p:sp>
        <p:nvSpPr>
          <p:cNvPr id="4" name="灯片编号占位符 3"/>
          <p:cNvSpPr>
            <a:spLocks noGrp="1"/>
          </p:cNvSpPr>
          <p:nvPr>
            <p:ph type="sldNum" sz="quarter" idx="12"/>
          </p:nvPr>
        </p:nvSpPr>
        <p:spPr/>
        <p:txBody>
          <a:bodyPr/>
          <a:lstStyle/>
          <a:p>
            <a:fld id="{C9679350-65DC-47F8-A736-D1EF5CEA1CBA}" type="slidenum">
              <a:rPr lang="en-US" altLang="zh-CN" smtClean="0"/>
              <a:pPr/>
              <a:t>74</a:t>
            </a:fld>
            <a:endParaRPr lang="en-US" altLang="zh-CN"/>
          </a:p>
        </p:txBody>
      </p:sp>
    </p:spTree>
    <p:extLst>
      <p:ext uri="{BB962C8B-B14F-4D97-AF65-F5344CB8AC3E}">
        <p14:creationId xmlns:p14="http://schemas.microsoft.com/office/powerpoint/2010/main" val="2634920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模型的人工运行</a:t>
            </a:r>
            <a:endParaRPr lang="zh-CN" altLang="en-US" dirty="0"/>
          </a:p>
        </p:txBody>
      </p:sp>
      <p:sp>
        <p:nvSpPr>
          <p:cNvPr id="3" name="内容占位符 2"/>
          <p:cNvSpPr>
            <a:spLocks noGrp="1"/>
          </p:cNvSpPr>
          <p:nvPr>
            <p:ph idx="1"/>
          </p:nvPr>
        </p:nvSpPr>
        <p:spPr/>
        <p:txBody>
          <a:bodyPr/>
          <a:lstStyle/>
          <a:p>
            <a:r>
              <a:rPr lang="zh-CN" altLang="zh-CN" dirty="0"/>
              <a:t>所谓人工运行就是在建立实体流图模型后，选取有代表性的例子将流图全部走一遍。人工运行模型要求遍历流图的各个分支和实体的各种可能状态，在时间逐步变化的动态条件下，分析事件的发生及状态的变化过程，以检查模型的组成和逻辑关系是否正确。</a:t>
            </a:r>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75</a:t>
            </a:fld>
            <a:endParaRPr lang="en-US" altLang="zh-CN"/>
          </a:p>
        </p:txBody>
      </p:sp>
    </p:spTree>
    <p:extLst>
      <p:ext uri="{BB962C8B-B14F-4D97-AF65-F5344CB8AC3E}">
        <p14:creationId xmlns:p14="http://schemas.microsoft.com/office/powerpoint/2010/main" val="351042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假定</a:t>
            </a:r>
          </a:p>
        </p:txBody>
      </p:sp>
      <p:sp>
        <p:nvSpPr>
          <p:cNvPr id="3" name="内容占位符 2"/>
          <p:cNvSpPr>
            <a:spLocks noGrp="1"/>
          </p:cNvSpPr>
          <p:nvPr>
            <p:ph idx="1"/>
          </p:nvPr>
        </p:nvSpPr>
        <p:spPr>
          <a:xfrm>
            <a:off x="827584" y="1981200"/>
            <a:ext cx="8087816" cy="4114800"/>
          </a:xfrm>
        </p:spPr>
        <p:txBody>
          <a:bodyPr/>
          <a:lstStyle/>
          <a:p>
            <a:pPr marL="0" indent="0">
              <a:buNone/>
            </a:pPr>
            <a:r>
              <a:rPr lang="en-US" altLang="zh-CN" sz="2400" dirty="0"/>
              <a:t>1</a:t>
            </a:r>
            <a:r>
              <a:rPr lang="zh-CN" altLang="en-US" sz="2400" dirty="0"/>
              <a:t>）系统的初始状态</a:t>
            </a:r>
          </a:p>
          <a:p>
            <a:pPr marL="0" indent="0">
              <a:buNone/>
            </a:pPr>
            <a:r>
              <a:rPr lang="zh-CN" altLang="en-US" sz="2400" dirty="0"/>
              <a:t>初始时刻是指仿真开始的时刻，可以选实际系统（理发店）开门营业的时间。此时，理发员为“闲”，队列长度是</a:t>
            </a:r>
            <a:r>
              <a:rPr lang="en-US" altLang="zh-CN" sz="2400" dirty="0"/>
              <a:t>0</a:t>
            </a:r>
            <a:r>
              <a:rPr lang="zh-CN" altLang="en-US" sz="2400" dirty="0"/>
              <a:t>。</a:t>
            </a:r>
          </a:p>
          <a:p>
            <a:pPr marL="0" indent="0">
              <a:buNone/>
            </a:pPr>
            <a:r>
              <a:rPr lang="en-US" altLang="zh-CN" sz="2400" dirty="0"/>
              <a:t>2</a:t>
            </a:r>
            <a:r>
              <a:rPr lang="zh-CN" altLang="en-US" sz="2400" dirty="0"/>
              <a:t>）模型参数及变量的取值</a:t>
            </a:r>
          </a:p>
          <a:p>
            <a:pPr marL="0" indent="0">
              <a:buNone/>
            </a:pPr>
            <a:r>
              <a:rPr lang="zh-CN" altLang="en-US" sz="2400" dirty="0"/>
              <a:t>模型变量包括第</a:t>
            </a:r>
            <a:r>
              <a:rPr lang="en-US" altLang="zh-CN" sz="2400" dirty="0" err="1"/>
              <a:t>i</a:t>
            </a:r>
            <a:r>
              <a:rPr lang="zh-CN" altLang="en-US" sz="2400" dirty="0"/>
              <a:t>个顾客与第</a:t>
            </a:r>
            <a:r>
              <a:rPr lang="en-US" altLang="zh-CN" sz="2400" dirty="0" err="1"/>
              <a:t>i</a:t>
            </a:r>
            <a:r>
              <a:rPr lang="zh-CN" altLang="en-US" sz="2400" dirty="0"/>
              <a:t>－</a:t>
            </a:r>
            <a:r>
              <a:rPr lang="en-US" altLang="zh-CN" sz="2400" dirty="0"/>
              <a:t>1</a:t>
            </a:r>
            <a:r>
              <a:rPr lang="zh-CN" altLang="en-US" sz="2400" dirty="0"/>
              <a:t>个顾客到达的时间间隔Ａ</a:t>
            </a:r>
            <a:r>
              <a:rPr lang="en-US" altLang="zh-CN" sz="2400" dirty="0" err="1"/>
              <a:t>i</a:t>
            </a:r>
            <a:r>
              <a:rPr lang="zh-CN" altLang="en-US" sz="2400" dirty="0"/>
              <a:t>，以及理发员为第</a:t>
            </a:r>
            <a:r>
              <a:rPr lang="en-US" altLang="zh-CN" sz="2400" dirty="0" err="1"/>
              <a:t>i</a:t>
            </a:r>
            <a:r>
              <a:rPr lang="zh-CN" altLang="en-US" sz="2400" dirty="0"/>
              <a:t>个顾客的理发时间</a:t>
            </a:r>
            <a:r>
              <a:rPr lang="en-US" altLang="zh-CN" sz="2400" dirty="0"/>
              <a:t>Si</a:t>
            </a:r>
            <a:r>
              <a:rPr lang="zh-CN" altLang="en-US" sz="2400" dirty="0"/>
              <a:t>。一般Ａ</a:t>
            </a:r>
            <a:r>
              <a:rPr lang="en-US" altLang="zh-CN" sz="2400" dirty="0" err="1"/>
              <a:t>i</a:t>
            </a:r>
            <a:r>
              <a:rPr lang="zh-CN" altLang="en-US" sz="2400" dirty="0"/>
              <a:t>，</a:t>
            </a:r>
            <a:r>
              <a:rPr lang="en-US" altLang="zh-CN" sz="2400" dirty="0"/>
              <a:t>Si</a:t>
            </a:r>
            <a:r>
              <a:rPr lang="zh-CN" altLang="en-US" sz="2400" dirty="0"/>
              <a:t>均为随机变量，可以根据其分布函数来产生。取样本值为</a:t>
            </a:r>
          </a:p>
          <a:p>
            <a:pPr marL="0" indent="0">
              <a:buNone/>
            </a:pPr>
            <a:r>
              <a:rPr lang="en-US" altLang="zh-CN" sz="2400" dirty="0"/>
              <a:t>A1=15</a:t>
            </a:r>
            <a:r>
              <a:rPr lang="zh-CN" altLang="en-US" sz="2400" dirty="0"/>
              <a:t>，</a:t>
            </a:r>
            <a:r>
              <a:rPr lang="en-US" altLang="zh-CN" sz="2400" dirty="0"/>
              <a:t>A2=32</a:t>
            </a:r>
            <a:r>
              <a:rPr lang="zh-CN" altLang="en-US" sz="2400" dirty="0"/>
              <a:t>，</a:t>
            </a:r>
            <a:r>
              <a:rPr lang="en-US" altLang="zh-CN" sz="2400" dirty="0"/>
              <a:t>A3=24</a:t>
            </a:r>
            <a:r>
              <a:rPr lang="zh-CN" altLang="en-US" sz="2400" dirty="0"/>
              <a:t>，</a:t>
            </a:r>
            <a:r>
              <a:rPr lang="en-US" altLang="zh-CN" sz="2400" dirty="0"/>
              <a:t>A4=40</a:t>
            </a:r>
            <a:r>
              <a:rPr lang="zh-CN" altLang="en-US" sz="2400" dirty="0"/>
              <a:t>，</a:t>
            </a:r>
            <a:r>
              <a:rPr lang="en-US" altLang="zh-CN" sz="2400" dirty="0"/>
              <a:t>A5=22</a:t>
            </a:r>
            <a:r>
              <a:rPr lang="zh-CN" altLang="en-US" sz="2400" dirty="0"/>
              <a:t>，</a:t>
            </a:r>
            <a:r>
              <a:rPr lang="en-US" altLang="zh-CN" sz="2400" dirty="0"/>
              <a:t>……</a:t>
            </a:r>
          </a:p>
          <a:p>
            <a:pPr marL="0" indent="0">
              <a:buNone/>
            </a:pPr>
            <a:r>
              <a:rPr lang="en-US" altLang="zh-CN" sz="2400" dirty="0"/>
              <a:t>S1=43</a:t>
            </a:r>
            <a:r>
              <a:rPr lang="zh-CN" altLang="en-US" sz="2400" dirty="0"/>
              <a:t>，</a:t>
            </a:r>
            <a:r>
              <a:rPr lang="en-US" altLang="zh-CN" sz="2400" dirty="0"/>
              <a:t>S2=36</a:t>
            </a:r>
            <a:r>
              <a:rPr lang="zh-CN" altLang="en-US" sz="2400" dirty="0"/>
              <a:t>，</a:t>
            </a:r>
            <a:r>
              <a:rPr lang="en-US" altLang="zh-CN" sz="2400" dirty="0"/>
              <a:t>S3=34</a:t>
            </a:r>
            <a:r>
              <a:rPr lang="zh-CN" altLang="en-US" sz="2400" dirty="0"/>
              <a:t>，</a:t>
            </a:r>
            <a:r>
              <a:rPr lang="en-US" altLang="zh-CN" sz="2400" dirty="0"/>
              <a:t>S4=28</a:t>
            </a:r>
            <a:r>
              <a:rPr lang="zh-CN" altLang="en-US" sz="2400" dirty="0"/>
              <a:t>，</a:t>
            </a: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76</a:t>
            </a:fld>
            <a:endParaRPr lang="en-US" altLang="zh-CN" dirty="0"/>
          </a:p>
        </p:txBody>
      </p:sp>
    </p:spTree>
    <p:extLst>
      <p:ext uri="{BB962C8B-B14F-4D97-AF65-F5344CB8AC3E}">
        <p14:creationId xmlns:p14="http://schemas.microsoft.com/office/powerpoint/2010/main" val="3676743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模型的人工运行规则</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43000" y="1981200"/>
                <a:ext cx="7772400" cy="4256112"/>
              </a:xfrm>
            </p:spPr>
            <p:txBody>
              <a:bodyPr/>
              <a:lstStyle/>
              <a:p>
                <a:pPr marL="0" indent="0">
                  <a:buNone/>
                </a:pPr>
                <a:r>
                  <a:rPr lang="zh-CN" altLang="en-US" sz="2400" b="1" dirty="0">
                    <a:solidFill>
                      <a:srgbClr val="FF0000"/>
                    </a:solidFill>
                  </a:rPr>
                  <a:t>规则</a:t>
                </a:r>
                <a:r>
                  <a:rPr lang="en-US" altLang="zh-CN" sz="2400" b="1" dirty="0">
                    <a:solidFill>
                      <a:srgbClr val="FF0000"/>
                    </a:solidFill>
                  </a:rPr>
                  <a:t>1—</a:t>
                </a:r>
                <a:r>
                  <a:rPr lang="zh-CN" altLang="en-US" sz="2400" b="1" dirty="0">
                    <a:solidFill>
                      <a:srgbClr val="FF0000"/>
                    </a:solidFill>
                  </a:rPr>
                  <a:t>确定当前时间</a:t>
                </a:r>
              </a:p>
              <a:p>
                <a:pPr marL="0" indent="0">
                  <a:buNone/>
                </a:pPr>
                <a:r>
                  <a:rPr lang="zh-CN" altLang="en-US" sz="2400" dirty="0"/>
                  <a:t>模型人工运行开始时，取当前时间</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𝑇𝐼𝑀𝐸</m:t>
                        </m:r>
                        <m:r>
                          <a:rPr lang="en-US" altLang="zh-CN" sz="2400" b="0" i="1" smtClean="0">
                            <a:latin typeface="Cambria Math" panose="02040503050406030204" pitchFamily="18" charset="0"/>
                          </a:rPr>
                          <m:t>=</m:t>
                        </m:r>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oMath>
                </a14:m>
                <a:r>
                  <a:rPr lang="zh-CN" altLang="en-US" sz="2400" dirty="0"/>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0</m:t>
                        </m:r>
                      </m:sub>
                    </m:sSub>
                  </m:oMath>
                </a14:m>
                <a:r>
                  <a:rPr lang="zh-CN" altLang="en-US" sz="2400" dirty="0"/>
                  <a:t>为仿真初始时刻）。人工运行开始后，当前时间逐步向前推移，且渐次取下一最早发生事件的发生时刻。如果当前时间有顾客到达事件发生，则转规则</a:t>
                </a:r>
                <a:r>
                  <a:rPr lang="en-US" altLang="zh-CN" sz="2400" dirty="0"/>
                  <a:t>2</a:t>
                </a:r>
                <a:r>
                  <a:rPr lang="zh-CN" altLang="en-US" sz="2400" dirty="0"/>
                  <a:t>；若有顾客离去事件发生，则转规则</a:t>
                </a:r>
                <a:r>
                  <a:rPr lang="en-US" altLang="zh-CN" sz="2400" dirty="0"/>
                  <a:t>3</a:t>
                </a:r>
                <a:r>
                  <a:rPr lang="zh-CN" altLang="en-US" sz="2400" dirty="0"/>
                  <a:t>。</a:t>
                </a:r>
              </a:p>
              <a:p>
                <a:pPr marL="0" indent="0">
                  <a:buNone/>
                </a:pPr>
                <a:r>
                  <a:rPr lang="zh-CN" altLang="en-US" sz="2400" b="1" dirty="0">
                    <a:solidFill>
                      <a:srgbClr val="FF0000"/>
                    </a:solidFill>
                  </a:rPr>
                  <a:t>规则</a:t>
                </a:r>
                <a:r>
                  <a:rPr lang="en-US" altLang="zh-CN" sz="2400" b="1" dirty="0">
                    <a:solidFill>
                      <a:srgbClr val="FF0000"/>
                    </a:solidFill>
                  </a:rPr>
                  <a:t>2—</a:t>
                </a:r>
                <a:r>
                  <a:rPr lang="zh-CN" altLang="en-US" sz="2400" b="1" dirty="0">
                    <a:solidFill>
                      <a:srgbClr val="FF0000"/>
                    </a:solidFill>
                  </a:rPr>
                  <a:t>顾客到达事件处理</a:t>
                </a:r>
              </a:p>
              <a:p>
                <a:pPr marL="0" indent="0">
                  <a:buNone/>
                </a:pPr>
                <a:r>
                  <a:rPr lang="zh-CN" altLang="en-US" sz="2400" dirty="0"/>
                  <a:t>假定在时刻</a:t>
                </a:r>
                <a:r>
                  <a:rPr lang="en-US" altLang="zh-CN" sz="2400" dirty="0"/>
                  <a:t>TIME</a:t>
                </a:r>
                <a:r>
                  <a:rPr lang="zh-CN" altLang="en-US" sz="2400" dirty="0"/>
                  <a:t>有顾客</a:t>
                </a:r>
                <a:r>
                  <a:rPr lang="en-US" altLang="zh-CN" sz="2400" dirty="0" err="1"/>
                  <a:t>i</a:t>
                </a:r>
                <a:r>
                  <a:rPr lang="zh-CN" altLang="en-US" sz="2400" dirty="0"/>
                  <a:t>到达。根据图</a:t>
                </a:r>
                <a:r>
                  <a:rPr lang="en-US" altLang="zh-CN" sz="2400" dirty="0"/>
                  <a:t>4.29 </a:t>
                </a:r>
                <a:r>
                  <a:rPr lang="zh-CN" altLang="en-US" sz="2400" dirty="0"/>
                  <a:t>可知，如果此时理发员忙，则入队列等待，队列长度加</a:t>
                </a:r>
                <a:r>
                  <a:rPr lang="en-US" altLang="zh-CN" sz="2400" dirty="0"/>
                  <a:t>1</a:t>
                </a:r>
                <a:r>
                  <a:rPr lang="zh-CN" altLang="en-US" sz="2400" dirty="0"/>
                  <a:t>。否则设置理发员为“忙”状态，顾客开始理发，且在</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𝑇𝐼𝑀𝐸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oMath>
                </a14:m>
                <a:r>
                  <a:rPr lang="zh-CN" altLang="en-US" sz="2400" dirty="0"/>
                  <a:t>时刻理发完毕离去</a:t>
                </a:r>
              </a:p>
              <a:p>
                <a:pPr marL="0" indent="0">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43000" y="1981200"/>
                <a:ext cx="7772400" cy="4256112"/>
              </a:xfrm>
              <a:blipFill rotWithShape="1">
                <a:blip r:embed="rId2"/>
                <a:stretch>
                  <a:fillRect l="-1255" t="-1433" r="-706" b="-487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77</a:t>
            </a:fld>
            <a:endParaRPr lang="en-US" altLang="zh-CN"/>
          </a:p>
        </p:txBody>
      </p:sp>
    </p:spTree>
    <p:extLst>
      <p:ext uri="{BB962C8B-B14F-4D97-AF65-F5344CB8AC3E}">
        <p14:creationId xmlns:p14="http://schemas.microsoft.com/office/powerpoint/2010/main" val="1032549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sz="2400" b="1" dirty="0">
                    <a:solidFill>
                      <a:srgbClr val="FF0000"/>
                    </a:solidFill>
                  </a:rPr>
                  <a:t>规则</a:t>
                </a:r>
                <a:r>
                  <a:rPr lang="en-US" altLang="zh-CN" sz="2400" b="1" dirty="0">
                    <a:solidFill>
                      <a:srgbClr val="FF0000"/>
                    </a:solidFill>
                  </a:rPr>
                  <a:t>3—</a:t>
                </a:r>
                <a:r>
                  <a:rPr lang="zh-CN" altLang="en-US" sz="2400" b="1" dirty="0">
                    <a:solidFill>
                      <a:srgbClr val="FF0000"/>
                    </a:solidFill>
                  </a:rPr>
                  <a:t>顾客离去事件处理</a:t>
                </a:r>
              </a:p>
              <a:p>
                <a:pPr marL="0" indent="0">
                  <a:buNone/>
                </a:pPr>
                <a:r>
                  <a:rPr lang="zh-CN" altLang="en-US" dirty="0"/>
                  <a:t>假定在时刻</a:t>
                </a:r>
                <a:r>
                  <a:rPr lang="en-US" altLang="zh-CN" dirty="0"/>
                  <a:t>TIME</a:t>
                </a:r>
                <a:r>
                  <a:rPr lang="zh-CN" altLang="en-US" dirty="0"/>
                  <a:t>有顾客</a:t>
                </a:r>
                <a:r>
                  <a:rPr lang="en-US" altLang="zh-CN" dirty="0" err="1"/>
                  <a:t>i</a:t>
                </a:r>
                <a:r>
                  <a:rPr lang="zh-CN" altLang="en-US" dirty="0"/>
                  <a:t>离去。根据图</a:t>
                </a:r>
                <a:r>
                  <a:rPr lang="en-US" altLang="zh-CN" dirty="0"/>
                  <a:t>4.29 </a:t>
                </a:r>
                <a:r>
                  <a:rPr lang="zh-CN" altLang="en-US" dirty="0"/>
                  <a:t>知，如果此时队列长度为</a:t>
                </a:r>
                <a:r>
                  <a:rPr lang="en-US" altLang="zh-CN" dirty="0"/>
                  <a:t>0</a:t>
                </a:r>
                <a:r>
                  <a:rPr lang="zh-CN" altLang="en-US" dirty="0"/>
                  <a:t>，则置理发员为“闲”状态；否则，队列中排在第一名的顾客开始理发，队列长度减</a:t>
                </a:r>
                <a:r>
                  <a:rPr lang="en-US" altLang="zh-CN" dirty="0"/>
                  <a:t>1</a:t>
                </a:r>
                <a:r>
                  <a:rPr lang="zh-CN" altLang="en-US" dirty="0"/>
                  <a:t>，并且该顾客在应该在</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𝑇𝐼𝑀𝐸</m:t>
                        </m:r>
                        <m:r>
                          <a:rPr lang="en-US" altLang="zh-CN" i="1">
                            <a:latin typeface="Cambria Math" panose="02040503050406030204" pitchFamily="18" charset="0"/>
                          </a:rPr>
                          <m:t>+</m:t>
                        </m:r>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en-US" dirty="0"/>
                  <a:t>时刻理发完毕离去。</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039" t="-1481" r="-25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78</a:t>
            </a:fld>
            <a:endParaRPr lang="en-US" altLang="zh-CN"/>
          </a:p>
        </p:txBody>
      </p:sp>
    </p:spTree>
    <p:extLst>
      <p:ext uri="{BB962C8B-B14F-4D97-AF65-F5344CB8AC3E}">
        <p14:creationId xmlns:p14="http://schemas.microsoft.com/office/powerpoint/2010/main" val="929275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800" dirty="0"/>
              <a:t>理发店服务系统模型人工运行结果</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400" dirty="0"/>
                  <a:t>1</a:t>
                </a:r>
                <a:r>
                  <a:rPr lang="zh-CN" altLang="en-US" sz="2400" dirty="0"/>
                  <a:t>）在</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𝑇𝐼𝑀𝐸</m:t>
                        </m:r>
                        <m:r>
                          <a:rPr lang="en-US" altLang="zh-CN" sz="2400" i="1">
                            <a:latin typeface="Cambria Math" panose="02040503050406030204" pitchFamily="18" charset="0"/>
                          </a:rPr>
                          <m:t>=</m:t>
                        </m:r>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oMath>
                </a14:m>
                <a:r>
                  <a:rPr lang="zh-CN" altLang="en-US" sz="2400" dirty="0"/>
                  <a:t>时刻（取</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=0</m:t>
                    </m:r>
                  </m:oMath>
                </a14:m>
                <a:r>
                  <a:rPr lang="zh-CN" altLang="en-US" sz="2400" dirty="0"/>
                  <a:t> ），无任何事件发生。下一个最早发生的事件为“顾客</a:t>
                </a:r>
                <a:r>
                  <a:rPr lang="en-US" altLang="zh-CN" sz="2400" dirty="0"/>
                  <a:t>1</a:t>
                </a:r>
                <a:r>
                  <a:rPr lang="zh-CN" altLang="en-US" sz="2400" dirty="0"/>
                  <a:t>到达”发生时刻为</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𝑇𝐼𝑀𝐸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=15</m:t>
                    </m:r>
                  </m:oMath>
                </a14:m>
                <a:r>
                  <a:rPr lang="zh-CN" altLang="en-US" sz="2400" dirty="0"/>
                  <a:t> 。</a:t>
                </a:r>
              </a:p>
              <a:p>
                <a:pPr marL="0" indent="0">
                  <a:buNone/>
                </a:pPr>
                <a:r>
                  <a:rPr lang="en-US" altLang="zh-CN" sz="2400" dirty="0"/>
                  <a:t>2</a:t>
                </a:r>
                <a:r>
                  <a:rPr lang="zh-CN" altLang="en-US" sz="2400" dirty="0"/>
                  <a:t>）在</a:t>
                </a:r>
                <a:r>
                  <a:rPr lang="en-US" altLang="zh-CN" sz="2400" dirty="0"/>
                  <a:t>TIME</a:t>
                </a:r>
                <a:r>
                  <a:rPr lang="zh-CN" altLang="en-US" sz="2400" dirty="0"/>
                  <a:t>＝</a:t>
                </a:r>
                <a:r>
                  <a:rPr lang="en-US" altLang="zh-CN" sz="2400" dirty="0"/>
                  <a:t>15</a:t>
                </a:r>
                <a:r>
                  <a:rPr lang="zh-CN" altLang="en-US" sz="2400" dirty="0"/>
                  <a:t>时刻，顾客</a:t>
                </a:r>
                <a:r>
                  <a:rPr lang="en-US" altLang="zh-CN" sz="2400" dirty="0"/>
                  <a:t>1</a:t>
                </a:r>
                <a:r>
                  <a:rPr lang="zh-CN" altLang="en-US" sz="2400" dirty="0"/>
                  <a:t>到达。按规则</a:t>
                </a:r>
                <a:r>
                  <a:rPr lang="en-US" altLang="zh-CN" sz="2400" dirty="0"/>
                  <a:t>2</a:t>
                </a:r>
                <a:r>
                  <a:rPr lang="zh-CN" altLang="en-US" sz="2400" dirty="0"/>
                  <a:t>，由于理发员状态为“闲”，开始为顾客</a:t>
                </a:r>
                <a:r>
                  <a:rPr lang="en-US" altLang="zh-CN" sz="2400" dirty="0"/>
                  <a:t>1</a:t>
                </a:r>
                <a:r>
                  <a:rPr lang="zh-CN" altLang="en-US" sz="2400" dirty="0"/>
                  <a:t>理发，理发员状态变为“忙”。顾客</a:t>
                </a:r>
                <a:r>
                  <a:rPr lang="en-US" altLang="zh-CN" sz="2400" dirty="0"/>
                  <a:t>1</a:t>
                </a:r>
                <a:r>
                  <a:rPr lang="zh-CN" altLang="en-US" sz="2400" dirty="0"/>
                  <a:t>离去时刻</a:t>
                </a:r>
              </a:p>
              <a:p>
                <a:pPr marL="0" indent="0">
                  <a:buNone/>
                </a:pPr>
                <a:r>
                  <a:rPr lang="zh-CN" altLang="en-US"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𝑇𝐼𝑀𝐸</m:t>
                        </m:r>
                        <m:r>
                          <a:rPr lang="en-US" altLang="zh-CN" sz="2400" i="1">
                            <a:latin typeface="Cambria Math" panose="02040503050406030204" pitchFamily="18" charset="0"/>
                          </a:rPr>
                          <m:t>+</m:t>
                        </m:r>
                        <m:r>
                          <a:rPr lang="en-US" altLang="zh-CN" sz="2400" b="0" i="1" smtClean="0">
                            <a:latin typeface="Cambria Math" panose="02040503050406030204" pitchFamily="18" charset="0"/>
                          </a:rPr>
                          <m:t>𝑆</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=15</m:t>
                    </m:r>
                    <m:r>
                      <a:rPr lang="en-US" altLang="zh-CN" sz="2400" b="0" i="1" smtClean="0">
                        <a:latin typeface="Cambria Math" panose="02040503050406030204" pitchFamily="18" charset="0"/>
                      </a:rPr>
                      <m:t>+43=58</m:t>
                    </m:r>
                  </m:oMath>
                </a14:m>
                <a:r>
                  <a:rPr lang="zh-CN" altLang="en-US" sz="2400" dirty="0"/>
                  <a:t>　　　　　 </a:t>
                </a:r>
              </a:p>
              <a:p>
                <a:pPr marL="0" indent="0">
                  <a:buNone/>
                </a:pPr>
                <a:r>
                  <a:rPr lang="zh-CN" altLang="en-US" sz="2400" dirty="0"/>
                  <a:t>下一个最早发生的事件为“顾客</a:t>
                </a:r>
                <a:r>
                  <a:rPr lang="en-US" altLang="zh-CN" sz="2400" dirty="0"/>
                  <a:t>2</a:t>
                </a:r>
                <a:r>
                  <a:rPr lang="zh-CN" altLang="en-US" sz="2400" dirty="0"/>
                  <a:t>到达”，顾客</a:t>
                </a:r>
                <a:r>
                  <a:rPr lang="en-US" altLang="zh-CN" sz="2400" dirty="0"/>
                  <a:t>2</a:t>
                </a:r>
                <a:r>
                  <a:rPr lang="zh-CN" altLang="en-US" sz="2400" dirty="0"/>
                  <a:t>到达的时刻为</a:t>
                </a:r>
              </a:p>
              <a:p>
                <a:pPr marL="0" indent="0">
                  <a:buNone/>
                </a:pPr>
                <a:r>
                  <a:rPr lang="zh-CN" altLang="en-US"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=15</m:t>
                    </m:r>
                    <m:r>
                      <a:rPr lang="en-US" altLang="zh-CN" sz="2400" b="0" i="1" smtClean="0">
                        <a:latin typeface="Cambria Math" panose="02040503050406030204" pitchFamily="18" charset="0"/>
                      </a:rPr>
                      <m:t>+32=47</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&lt;58</m:t>
                        </m: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t="-163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79</a:t>
            </a:fld>
            <a:endParaRPr lang="en-US" altLang="zh-CN"/>
          </a:p>
        </p:txBody>
      </p:sp>
    </p:spTree>
    <p:extLst>
      <p:ext uri="{BB962C8B-B14F-4D97-AF65-F5344CB8AC3E}">
        <p14:creationId xmlns:p14="http://schemas.microsoft.com/office/powerpoint/2010/main" val="108565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离散事件仿真模型的部件与结构</a:t>
            </a:r>
            <a:endParaRPr lang="zh-CN" altLang="en-US" sz="4000" dirty="0"/>
          </a:p>
        </p:txBody>
      </p:sp>
      <p:sp>
        <p:nvSpPr>
          <p:cNvPr id="3" name="内容占位符 2"/>
          <p:cNvSpPr>
            <a:spLocks noGrp="1"/>
          </p:cNvSpPr>
          <p:nvPr>
            <p:ph idx="1"/>
          </p:nvPr>
        </p:nvSpPr>
        <p:spPr>
          <a:xfrm>
            <a:off x="611560" y="1981200"/>
            <a:ext cx="8303840" cy="4114800"/>
          </a:xfrm>
        </p:spPr>
        <p:txBody>
          <a:bodyPr/>
          <a:lstStyle/>
          <a:p>
            <a:pPr marL="0" indent="0">
              <a:buNone/>
            </a:pPr>
            <a:r>
              <a:rPr lang="en-US" altLang="zh-CN" sz="2600" dirty="0"/>
              <a:t>1</a:t>
            </a:r>
            <a:r>
              <a:rPr lang="zh-CN" altLang="en-US" sz="2600" dirty="0"/>
              <a:t>．系统状态：它由一组系统状态变量构成，用它来描述系统在不同时刻的状态。</a:t>
            </a:r>
          </a:p>
          <a:p>
            <a:pPr>
              <a:lnSpc>
                <a:spcPct val="120000"/>
              </a:lnSpc>
            </a:pPr>
            <a:r>
              <a:rPr lang="en-US" altLang="zh-CN" sz="2600" dirty="0"/>
              <a:t>2</a:t>
            </a:r>
            <a:r>
              <a:rPr lang="zh-CN" altLang="en-US" sz="2600" dirty="0"/>
              <a:t>．仿真时钟：用来提供仿真时间的当前时刻的变量，它描述了系统内部的时间变化</a:t>
            </a:r>
            <a:r>
              <a:rPr lang="zh-CN" altLang="en-US" sz="2800" dirty="0"/>
              <a:t>，作为仿真过程的时序控制。仿真时钟的推进方式基本上有两种：固定步长时间推进机制</a:t>
            </a:r>
            <a:r>
              <a:rPr lang="en-US" altLang="zh-CN" sz="2800" dirty="0"/>
              <a:t>(Fixed-increment Time Advance Mechanism)</a:t>
            </a:r>
            <a:r>
              <a:rPr lang="zh-CN" altLang="en-US" sz="2800" dirty="0"/>
              <a:t>和下次事件时间推进机制</a:t>
            </a:r>
            <a:r>
              <a:rPr lang="en-US" altLang="zh-CN" sz="2800" dirty="0"/>
              <a:t>(Next Event Time Advance Mechanism)</a:t>
            </a:r>
            <a:r>
              <a:rPr lang="zh-CN" altLang="en-US" sz="2800" dirty="0"/>
              <a:t>。</a:t>
            </a:r>
          </a:p>
          <a:p>
            <a:pPr marL="0" indent="0">
              <a:buNone/>
            </a:pPr>
            <a:endParaRPr lang="zh-CN" altLang="en-US" sz="26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8</a:t>
            </a:fld>
            <a:endParaRPr lang="en-US" altLang="zh-CN"/>
          </a:p>
        </p:txBody>
      </p:sp>
    </p:spTree>
    <p:extLst>
      <p:ext uri="{BB962C8B-B14F-4D97-AF65-F5344CB8AC3E}">
        <p14:creationId xmlns:p14="http://schemas.microsoft.com/office/powerpoint/2010/main" val="21227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400" dirty="0"/>
                  <a:t>3</a:t>
                </a:r>
                <a:r>
                  <a:rPr lang="zh-CN" altLang="en-US" sz="2400" dirty="0"/>
                  <a:t>）在</a:t>
                </a:r>
                <a:r>
                  <a:rPr lang="en-US" altLang="zh-CN" sz="2400" dirty="0"/>
                  <a:t>TIME</a:t>
                </a:r>
                <a:r>
                  <a:rPr lang="zh-CN" altLang="en-US" sz="2400" dirty="0"/>
                  <a:t>＝</a:t>
                </a:r>
                <a:r>
                  <a:rPr lang="en-US" altLang="zh-CN" sz="2400" dirty="0"/>
                  <a:t>47</a:t>
                </a:r>
                <a:r>
                  <a:rPr lang="zh-CN" altLang="en-US" sz="2400" dirty="0"/>
                  <a:t>时刻，顾客</a:t>
                </a:r>
                <a:r>
                  <a:rPr lang="en-US" altLang="zh-CN" sz="2400" dirty="0"/>
                  <a:t>2</a:t>
                </a:r>
                <a:r>
                  <a:rPr lang="zh-CN" altLang="en-US" sz="2400" dirty="0"/>
                  <a:t>到达。因理发员状态为“忙”，顾客排队等待，队列长度为</a:t>
                </a:r>
                <a:r>
                  <a:rPr lang="en-US" altLang="zh-CN" sz="2400" dirty="0"/>
                  <a:t>1</a:t>
                </a:r>
                <a:r>
                  <a:rPr lang="zh-CN" altLang="en-US" sz="2400" dirty="0"/>
                  <a:t>。下一个最早发生的事件为“顾客</a:t>
                </a:r>
                <a:r>
                  <a:rPr lang="en-US" altLang="zh-CN" sz="2400" dirty="0"/>
                  <a:t>1</a:t>
                </a:r>
                <a:r>
                  <a:rPr lang="zh-CN" altLang="en-US" sz="2400" dirty="0"/>
                  <a:t>离去”，离去时刻为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=58</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=71</m:t>
                        </m:r>
                      </m:e>
                    </m:d>
                  </m:oMath>
                </a14:m>
                <a:r>
                  <a:rPr lang="zh-CN" altLang="en-US" sz="2400" dirty="0"/>
                  <a:t>。</a:t>
                </a:r>
              </a:p>
              <a:p>
                <a:pPr marL="0" indent="0">
                  <a:buNone/>
                </a:pPr>
                <a:r>
                  <a:rPr lang="en-US" altLang="zh-CN" sz="2400" dirty="0"/>
                  <a:t>4</a:t>
                </a:r>
                <a:r>
                  <a:rPr lang="zh-CN" altLang="en-US" sz="2400" dirty="0"/>
                  <a:t>）在</a:t>
                </a:r>
                <a:r>
                  <a:rPr lang="en-US" altLang="zh-CN" sz="2400" dirty="0"/>
                  <a:t>TIME=58</a:t>
                </a:r>
                <a:r>
                  <a:rPr lang="zh-CN" altLang="en-US" sz="2400" dirty="0"/>
                  <a:t>时刻，顾客</a:t>
                </a:r>
                <a:r>
                  <a:rPr lang="en-US" altLang="zh-CN" sz="2400" dirty="0"/>
                  <a:t>1</a:t>
                </a:r>
                <a:r>
                  <a:rPr lang="zh-CN" altLang="en-US" sz="2400" dirty="0"/>
                  <a:t>离去。按规则</a:t>
                </a:r>
                <a:r>
                  <a:rPr lang="en-US" altLang="zh-CN" sz="2400" dirty="0"/>
                  <a:t>3</a:t>
                </a:r>
                <a:r>
                  <a:rPr lang="zh-CN" altLang="en-US" sz="2400" dirty="0"/>
                  <a:t>，由于队列长度为</a:t>
                </a:r>
                <a:r>
                  <a:rPr lang="en-US" altLang="zh-CN" sz="2400" dirty="0"/>
                  <a:t>1</a:t>
                </a:r>
                <a:r>
                  <a:rPr lang="zh-CN" altLang="en-US" sz="2400" dirty="0"/>
                  <a:t>，理发员开始为顾客</a:t>
                </a:r>
                <a:r>
                  <a:rPr lang="en-US" altLang="zh-CN" sz="2400" dirty="0"/>
                  <a:t>2</a:t>
                </a:r>
                <a:r>
                  <a:rPr lang="zh-CN" altLang="en-US" sz="2400" dirty="0"/>
                  <a:t>理发，队列长度变为</a:t>
                </a:r>
                <a:r>
                  <a:rPr lang="en-US" altLang="zh-CN" sz="2400" dirty="0"/>
                  <a:t>0</a:t>
                </a:r>
                <a:r>
                  <a:rPr lang="zh-CN" altLang="en-US" sz="2400" dirty="0"/>
                  <a:t>。顾客</a:t>
                </a:r>
                <a:r>
                  <a:rPr lang="en-US" altLang="zh-CN" sz="2400" dirty="0"/>
                  <a:t>2</a:t>
                </a:r>
                <a:r>
                  <a:rPr lang="zh-CN" altLang="en-US" sz="2400" dirty="0"/>
                  <a:t>离去时刻为</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𝑇𝐼𝑀𝐸</m:t>
                        </m:r>
                        <m:r>
                          <a:rPr lang="en-US" altLang="zh-CN" sz="2400" i="1">
                            <a:latin typeface="Cambria Math" panose="02040503050406030204" pitchFamily="18" charset="0"/>
                          </a:rPr>
                          <m:t>+</m:t>
                        </m:r>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58</m:t>
                    </m:r>
                    <m:r>
                      <a:rPr lang="en-US" altLang="zh-CN" sz="2400" i="1">
                        <a:latin typeface="Cambria Math" panose="02040503050406030204" pitchFamily="18" charset="0"/>
                      </a:rPr>
                      <m:t>+</m:t>
                    </m:r>
                    <m:r>
                      <a:rPr lang="en-US" altLang="zh-CN" sz="2400" b="0" i="1" smtClean="0">
                        <a:latin typeface="Cambria Math" panose="02040503050406030204" pitchFamily="18" charset="0"/>
                      </a:rPr>
                      <m:t>36</m:t>
                    </m:r>
                    <m:r>
                      <a:rPr lang="en-US" altLang="zh-CN" sz="2400" i="1">
                        <a:latin typeface="Cambria Math" panose="02040503050406030204" pitchFamily="18" charset="0"/>
                      </a:rPr>
                      <m:t>=</m:t>
                    </m:r>
                    <m:r>
                      <a:rPr lang="en-US" altLang="zh-CN" sz="2400" b="0" i="1" smtClean="0">
                        <a:latin typeface="Cambria Math" panose="02040503050406030204" pitchFamily="18" charset="0"/>
                      </a:rPr>
                      <m:t>94</m:t>
                    </m:r>
                  </m:oMath>
                </a14:m>
                <a:endParaRPr lang="zh-CN" altLang="en-US" sz="2400" dirty="0"/>
              </a:p>
              <a:p>
                <a:pPr marL="0" indent="0">
                  <a:buNone/>
                </a:pPr>
                <a:r>
                  <a:rPr lang="zh-CN" altLang="en-US" sz="2400" dirty="0"/>
                  <a:t> 下一个最早发生的事件为“顾客</a:t>
                </a:r>
                <a:r>
                  <a:rPr lang="en-US" altLang="zh-CN" sz="2400" dirty="0"/>
                  <a:t>3</a:t>
                </a:r>
                <a:r>
                  <a:rPr lang="zh-CN" altLang="en-US" sz="2400" dirty="0"/>
                  <a:t>到达”，到达的时刻为</a:t>
                </a:r>
              </a:p>
              <a:p>
                <a:pPr marL="0" indent="0">
                  <a:buNone/>
                </a:pPr>
                <a:r>
                  <a:rPr lang="zh-CN" altLang="en-US"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47</m:t>
                    </m:r>
                    <m:r>
                      <a:rPr lang="en-US" altLang="zh-CN" sz="2400" i="1">
                        <a:latin typeface="Cambria Math" panose="02040503050406030204" pitchFamily="18" charset="0"/>
                      </a:rPr>
                      <m:t>+</m:t>
                    </m:r>
                    <m:r>
                      <a:rPr lang="en-US" altLang="zh-CN" sz="2400" b="0" i="1" smtClean="0">
                        <a:latin typeface="Cambria Math" panose="02040503050406030204" pitchFamily="18" charset="0"/>
                      </a:rPr>
                      <m:t>24</m:t>
                    </m:r>
                    <m:r>
                      <a:rPr lang="en-US" altLang="zh-CN" sz="2400" i="1">
                        <a:latin typeface="Cambria Math" panose="02040503050406030204" pitchFamily="18" charset="0"/>
                      </a:rPr>
                      <m:t>=</m:t>
                    </m:r>
                    <m:r>
                      <a:rPr lang="en-US" altLang="zh-CN" sz="2400" b="0" i="1" smtClean="0">
                        <a:latin typeface="Cambria Math" panose="02040503050406030204" pitchFamily="18" charset="0"/>
                      </a:rPr>
                      <m:t>71</m:t>
                    </m:r>
                  </m:oMath>
                </a14:m>
                <a:r>
                  <a:rPr lang="zh-CN" altLang="en-US" sz="2400" dirty="0"/>
                  <a:t>。</a:t>
                </a:r>
              </a:p>
              <a:p>
                <a:pPr marL="0" indent="0">
                  <a:buNone/>
                </a:pPr>
                <a:r>
                  <a:rPr lang="en-US" altLang="zh-CN" sz="2400" dirty="0"/>
                  <a:t>5</a:t>
                </a:r>
                <a:r>
                  <a:rPr lang="zh-CN" altLang="en-US" sz="2400" dirty="0"/>
                  <a:t>）在</a:t>
                </a:r>
                <a:r>
                  <a:rPr lang="en-US" altLang="zh-CN" sz="2400" dirty="0"/>
                  <a:t>TIME=71</a:t>
                </a:r>
                <a:r>
                  <a:rPr lang="zh-CN" altLang="en-US" sz="2400" dirty="0"/>
                  <a:t>时刻，顾客</a:t>
                </a:r>
                <a:r>
                  <a:rPr lang="en-US" altLang="zh-CN" sz="2400" dirty="0"/>
                  <a:t>3</a:t>
                </a:r>
                <a:r>
                  <a:rPr lang="zh-CN" altLang="en-US" sz="2400" dirty="0"/>
                  <a:t>到达，</a:t>
                </a:r>
                <a:r>
                  <a:rPr lang="en-US" altLang="zh-CN" sz="2400" dirty="0"/>
                  <a:t>……</a:t>
                </a:r>
              </a:p>
              <a:p>
                <a:pPr marL="0" indent="0">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t="-1481" r="-102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80</a:t>
            </a:fld>
            <a:endParaRPr lang="en-US" altLang="zh-CN"/>
          </a:p>
        </p:txBody>
      </p:sp>
    </p:spTree>
    <p:extLst>
      <p:ext uri="{BB962C8B-B14F-4D97-AF65-F5344CB8AC3E}">
        <p14:creationId xmlns:p14="http://schemas.microsoft.com/office/powerpoint/2010/main" val="14897999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模型运行结果</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060848"/>
            <a:ext cx="7843593" cy="3675558"/>
          </a:xfrm>
        </p:spPr>
      </p:pic>
      <p:sp>
        <p:nvSpPr>
          <p:cNvPr id="4" name="灯片编号占位符 3"/>
          <p:cNvSpPr>
            <a:spLocks noGrp="1"/>
          </p:cNvSpPr>
          <p:nvPr>
            <p:ph type="sldNum" sz="quarter" idx="12"/>
          </p:nvPr>
        </p:nvSpPr>
        <p:spPr/>
        <p:txBody>
          <a:bodyPr/>
          <a:lstStyle/>
          <a:p>
            <a:fld id="{C9679350-65DC-47F8-A736-D1EF5CEA1CBA}" type="slidenum">
              <a:rPr lang="en-US" altLang="zh-CN" smtClean="0"/>
              <a:pPr/>
              <a:t>81</a:t>
            </a:fld>
            <a:endParaRPr lang="en-US" altLang="zh-CN"/>
          </a:p>
        </p:txBody>
      </p:sp>
      <p:sp>
        <p:nvSpPr>
          <p:cNvPr id="6" name="文本框 5"/>
          <p:cNvSpPr txBox="1"/>
          <p:nvPr/>
        </p:nvSpPr>
        <p:spPr>
          <a:xfrm>
            <a:off x="899592" y="5836205"/>
            <a:ext cx="5544616" cy="523220"/>
          </a:xfrm>
          <a:prstGeom prst="rect">
            <a:avLst/>
          </a:prstGeom>
          <a:noFill/>
        </p:spPr>
        <p:txBody>
          <a:bodyPr wrap="square" rtlCol="0">
            <a:spAutoFit/>
          </a:bodyPr>
          <a:lstStyle/>
          <a:p>
            <a:r>
              <a:rPr lang="en-US" altLang="zh-CN" sz="2800" dirty="0"/>
              <a:t>A</a:t>
            </a:r>
            <a:r>
              <a:rPr lang="zh-CN" altLang="zh-CN" sz="2800" dirty="0"/>
              <a:t>表示顾客到达，</a:t>
            </a:r>
            <a:r>
              <a:rPr lang="en-US" altLang="zh-CN" sz="2800" dirty="0"/>
              <a:t>D</a:t>
            </a:r>
            <a:r>
              <a:rPr lang="zh-CN" altLang="zh-CN" sz="2800" dirty="0"/>
              <a:t>表示顾客离去</a:t>
            </a:r>
            <a:endParaRPr lang="zh-CN" altLang="en-US" sz="2800" dirty="0"/>
          </a:p>
        </p:txBody>
      </p:sp>
      <p:sp>
        <p:nvSpPr>
          <p:cNvPr id="3" name="TextBox 2"/>
          <p:cNvSpPr txBox="1"/>
          <p:nvPr/>
        </p:nvSpPr>
        <p:spPr>
          <a:xfrm>
            <a:off x="6412557" y="5229200"/>
            <a:ext cx="360040" cy="400110"/>
          </a:xfrm>
          <a:prstGeom prst="rect">
            <a:avLst/>
          </a:prstGeom>
          <a:solidFill>
            <a:schemeClr val="bg1"/>
          </a:solidFill>
        </p:spPr>
        <p:txBody>
          <a:bodyPr wrap="square" rtlCol="0">
            <a:spAutoFit/>
          </a:bodyPr>
          <a:lstStyle/>
          <a:p>
            <a:r>
              <a:rPr lang="en-US" altLang="zh-CN" sz="2000" dirty="0"/>
              <a:t>1</a:t>
            </a:r>
            <a:endParaRPr lang="zh-CN" altLang="en-US" sz="2000" dirty="0"/>
          </a:p>
        </p:txBody>
      </p:sp>
    </p:spTree>
    <p:extLst>
      <p:ext uri="{BB962C8B-B14F-4D97-AF65-F5344CB8AC3E}">
        <p14:creationId xmlns:p14="http://schemas.microsoft.com/office/powerpoint/2010/main" val="15492974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03D7F4-BE16-4276-B557-06A24DBA0A26}" type="slidenum">
              <a:rPr kumimoji="0" lang="en-US" altLang="zh-CN" sz="1400"/>
              <a:pPr>
                <a:spcBef>
                  <a:spcPct val="0"/>
                </a:spcBef>
                <a:buClrTx/>
                <a:buSzTx/>
                <a:buFontTx/>
                <a:buNone/>
              </a:pPr>
              <a:t>82</a:t>
            </a:fld>
            <a:endParaRPr kumimoji="0" lang="en-US" altLang="zh-CN" sz="1400"/>
          </a:p>
        </p:txBody>
      </p:sp>
      <p:sp>
        <p:nvSpPr>
          <p:cNvPr id="34819" name="Rectangle 2"/>
          <p:cNvSpPr>
            <a:spLocks noGrp="1" noChangeArrowheads="1"/>
          </p:cNvSpPr>
          <p:nvPr>
            <p:ph type="title"/>
          </p:nvPr>
        </p:nvSpPr>
        <p:spPr/>
        <p:txBody>
          <a:bodyPr/>
          <a:lstStyle/>
          <a:p>
            <a:pPr eaLnBrk="1" hangingPunct="1"/>
            <a:r>
              <a:rPr lang="en-US" altLang="zh-CN"/>
              <a:t>4.4 </a:t>
            </a:r>
            <a:r>
              <a:rPr lang="zh-CN" altLang="en-US"/>
              <a:t>排队系统</a:t>
            </a:r>
          </a:p>
        </p:txBody>
      </p:sp>
      <p:sp>
        <p:nvSpPr>
          <p:cNvPr id="34820" name="Rectangle 3"/>
          <p:cNvSpPr>
            <a:spLocks noGrp="1" noChangeArrowheads="1"/>
          </p:cNvSpPr>
          <p:nvPr>
            <p:ph type="body" idx="1"/>
          </p:nvPr>
        </p:nvSpPr>
        <p:spPr>
          <a:xfrm>
            <a:off x="831850" y="1978025"/>
            <a:ext cx="7772400" cy="4114800"/>
          </a:xfrm>
        </p:spPr>
        <p:txBody>
          <a:bodyPr/>
          <a:lstStyle/>
          <a:p>
            <a:pPr eaLnBrk="1" hangingPunct="1">
              <a:lnSpc>
                <a:spcPct val="90000"/>
              </a:lnSpc>
            </a:pPr>
            <a:r>
              <a:rPr lang="zh-CN" altLang="en-US">
                <a:latin typeface="宋体" panose="02010600030101010101" pitchFamily="2" charset="-122"/>
              </a:rPr>
              <a:t>经典随机服务系统理论，即排队论，源于</a:t>
            </a:r>
            <a:r>
              <a:rPr lang="en-US" altLang="zh-CN">
                <a:latin typeface="宋体" panose="02010600030101010101" pitchFamily="2" charset="-122"/>
              </a:rPr>
              <a:t>Erlang</a:t>
            </a:r>
            <a:r>
              <a:rPr lang="zh-CN" altLang="en-US">
                <a:latin typeface="宋体" panose="02010600030101010101" pitchFamily="2" charset="-122"/>
              </a:rPr>
              <a:t>关于电话的研究。</a:t>
            </a:r>
          </a:p>
          <a:p>
            <a:pPr eaLnBrk="1" hangingPunct="1">
              <a:lnSpc>
                <a:spcPct val="90000"/>
              </a:lnSpc>
            </a:pPr>
            <a:r>
              <a:rPr lang="zh-CN" altLang="en-US">
                <a:latin typeface="宋体" panose="02010600030101010101" pitchFamily="2" charset="-122"/>
              </a:rPr>
              <a:t>第二次世界大战后得到迅猛发展，成为随机运筹学与概率论中最有活力的研究课题。</a:t>
            </a:r>
          </a:p>
          <a:p>
            <a:pPr eaLnBrk="1" hangingPunct="1">
              <a:lnSpc>
                <a:spcPct val="90000"/>
              </a:lnSpc>
            </a:pPr>
            <a:r>
              <a:rPr lang="zh-CN" altLang="en-US">
                <a:latin typeface="宋体" panose="02010600030101010101" pitchFamily="2" charset="-122"/>
              </a:rPr>
              <a:t>它不仅建立了比较完备的理论体系，而且在军事、生产、经济、管理、交通、通讯、网络等领域得到了广泛应用。</a:t>
            </a:r>
            <a:r>
              <a:rPr lang="zh-CN" alt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CA5415-B0E9-4068-BA1C-F38EE23505C9}" type="slidenum">
              <a:rPr kumimoji="0" lang="en-US" altLang="zh-CN" sz="1400"/>
              <a:pPr>
                <a:spcBef>
                  <a:spcPct val="0"/>
                </a:spcBef>
                <a:buClrTx/>
                <a:buSzTx/>
                <a:buFontTx/>
                <a:buNone/>
              </a:pPr>
              <a:t>83</a:t>
            </a:fld>
            <a:endParaRPr kumimoji="0" lang="en-US" altLang="zh-CN" sz="1400"/>
          </a:p>
        </p:txBody>
      </p:sp>
      <p:sp>
        <p:nvSpPr>
          <p:cNvPr id="35843" name="Rectangle 2"/>
          <p:cNvSpPr>
            <a:spLocks noGrp="1" noChangeArrowheads="1"/>
          </p:cNvSpPr>
          <p:nvPr>
            <p:ph type="title"/>
          </p:nvPr>
        </p:nvSpPr>
        <p:spPr/>
        <p:txBody>
          <a:bodyPr/>
          <a:lstStyle/>
          <a:p>
            <a:pPr eaLnBrk="1" hangingPunct="1"/>
            <a:r>
              <a:rPr lang="zh-CN" altLang="en-US">
                <a:latin typeface="宋体" panose="02010600030101010101" pitchFamily="2" charset="-122"/>
              </a:rPr>
              <a:t>排队系统的基本概述</a:t>
            </a:r>
            <a:endParaRPr lang="zh-CN" altLang="en-US"/>
          </a:p>
        </p:txBody>
      </p:sp>
      <p:sp>
        <p:nvSpPr>
          <p:cNvPr id="35844" name="Rectangle 3"/>
          <p:cNvSpPr>
            <a:spLocks noGrp="1" noChangeArrowheads="1"/>
          </p:cNvSpPr>
          <p:nvPr>
            <p:ph type="body" idx="1"/>
          </p:nvPr>
        </p:nvSpPr>
        <p:spPr>
          <a:xfrm>
            <a:off x="762000" y="2209800"/>
            <a:ext cx="7772400" cy="4114800"/>
          </a:xfrm>
        </p:spPr>
        <p:txBody>
          <a:bodyPr/>
          <a:lstStyle/>
          <a:p>
            <a:pPr algn="just" eaLnBrk="1" hangingPunct="1"/>
            <a:r>
              <a:rPr lang="zh-CN" altLang="en-US">
                <a:latin typeface="宋体" panose="02010600030101010101" pitchFamily="2" charset="-122"/>
              </a:rPr>
              <a:t>排队系统必须经过三个环节，即到达、排队等候处理</a:t>
            </a:r>
            <a:r>
              <a:rPr lang="en-US" altLang="zh-CN">
                <a:latin typeface="宋体" panose="02010600030101010101" pitchFamily="2" charset="-122"/>
              </a:rPr>
              <a:t>(</a:t>
            </a:r>
            <a:r>
              <a:rPr lang="zh-CN" altLang="en-US">
                <a:latin typeface="宋体" panose="02010600030101010101" pitchFamily="2" charset="-122"/>
              </a:rPr>
              <a:t>服务</a:t>
            </a:r>
            <a:r>
              <a:rPr lang="en-US" altLang="zh-CN">
                <a:latin typeface="宋体" panose="02010600030101010101" pitchFamily="2" charset="-122"/>
              </a:rPr>
              <a:t>)</a:t>
            </a:r>
            <a:r>
              <a:rPr lang="zh-CN" altLang="en-US">
                <a:latin typeface="宋体" panose="02010600030101010101" pitchFamily="2" charset="-122"/>
              </a:rPr>
              <a:t>、离去。</a:t>
            </a:r>
            <a:r>
              <a:rPr lang="zh-CN" altLang="en-US">
                <a:solidFill>
                  <a:srgbClr val="000000"/>
                </a:solidFill>
                <a:latin typeface="宋体" panose="02010600030101010101" pitchFamily="2" charset="-122"/>
              </a:rPr>
              <a:t>如图</a:t>
            </a:r>
            <a:r>
              <a:rPr lang="en-US" altLang="zh-CN">
                <a:solidFill>
                  <a:srgbClr val="000000"/>
                </a:solidFill>
                <a:latin typeface="宋体" panose="02010600030101010101" pitchFamily="2" charset="-122"/>
              </a:rPr>
              <a:t>4.31</a:t>
            </a:r>
            <a:r>
              <a:rPr lang="zh-CN" altLang="en-US">
                <a:latin typeface="宋体" panose="02010600030101010101" pitchFamily="2" charset="-122"/>
              </a:rPr>
              <a:t>所示为单服务员排队系统模型。</a:t>
            </a:r>
            <a:endParaRPr lang="zh-CN" altLang="en-US"/>
          </a:p>
          <a:p>
            <a:pPr eaLnBrk="1" hangingPunct="1"/>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4052888" y="2105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6867" name="Object 4"/>
          <p:cNvGraphicFramePr>
            <a:graphicFrameLocks noChangeAspect="1"/>
          </p:cNvGraphicFramePr>
          <p:nvPr/>
        </p:nvGraphicFramePr>
        <p:xfrm>
          <a:off x="3276600" y="381000"/>
          <a:ext cx="2090738" cy="5334000"/>
        </p:xfrm>
        <a:graphic>
          <a:graphicData uri="http://schemas.openxmlformats.org/presentationml/2006/ole">
            <mc:AlternateContent xmlns:mc="http://schemas.openxmlformats.org/markup-compatibility/2006">
              <mc:Choice xmlns:v="urn:schemas-microsoft-com:vml" Requires="v">
                <p:oleObj spid="_x0000_s36895" r:id="rId3" imgW="2617920" imgH="6683040" progId="Visio.Drawing.6">
                  <p:embed/>
                </p:oleObj>
              </mc:Choice>
              <mc:Fallback>
                <p:oleObj r:id="rId3" imgW="2617920" imgH="66830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
                        <a:ext cx="209073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Rectangle 6"/>
          <p:cNvSpPr>
            <a:spLocks noChangeArrowheads="1"/>
          </p:cNvSpPr>
          <p:nvPr/>
        </p:nvSpPr>
        <p:spPr bwMode="auto">
          <a:xfrm>
            <a:off x="1447800" y="57912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solidFill>
                  <a:srgbClr val="000000"/>
                </a:solidFill>
                <a:latin typeface="宋体" panose="02010600030101010101" pitchFamily="2" charset="-122"/>
              </a:rPr>
              <a:t>图</a:t>
            </a:r>
            <a:r>
              <a:rPr lang="en-US" altLang="zh-CN">
                <a:solidFill>
                  <a:srgbClr val="000000"/>
                </a:solidFill>
              </a:rPr>
              <a:t>4.31     </a:t>
            </a:r>
            <a:r>
              <a:rPr lang="zh-CN" altLang="en-US">
                <a:latin typeface="宋体" panose="02010600030101010101" pitchFamily="2" charset="-122"/>
              </a:rPr>
              <a:t>单服务员排队系统模型</a:t>
            </a:r>
            <a:r>
              <a:rPr lang="zh-CN" altLang="en-US"/>
              <a:t> </a:t>
            </a:r>
            <a:endParaRPr lang="zh-CN" altLang="en-US">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E580F5-07F1-4AF0-8D7F-4A42C682C685}" type="slidenum">
              <a:rPr kumimoji="0" lang="en-US" altLang="zh-CN" sz="1400"/>
              <a:pPr>
                <a:spcBef>
                  <a:spcPct val="0"/>
                </a:spcBef>
                <a:buClrTx/>
                <a:buSzTx/>
                <a:buFontTx/>
                <a:buNone/>
              </a:pPr>
              <a:t>85</a:t>
            </a:fld>
            <a:endParaRPr kumimoji="0" lang="en-US" altLang="zh-CN" sz="1400"/>
          </a:p>
        </p:txBody>
      </p:sp>
      <p:sp>
        <p:nvSpPr>
          <p:cNvPr id="37891" name="Rectangle 2"/>
          <p:cNvSpPr>
            <a:spLocks noGrp="1" noChangeArrowheads="1"/>
          </p:cNvSpPr>
          <p:nvPr>
            <p:ph type="title"/>
          </p:nvPr>
        </p:nvSpPr>
        <p:spPr/>
        <p:txBody>
          <a:bodyPr/>
          <a:lstStyle/>
          <a:p>
            <a:pPr eaLnBrk="1" hangingPunct="1"/>
            <a:r>
              <a:rPr lang="zh-CN" altLang="en-US"/>
              <a:t>一些基本概念</a:t>
            </a:r>
          </a:p>
        </p:txBody>
      </p:sp>
      <p:sp>
        <p:nvSpPr>
          <p:cNvPr id="37892" name="Rectangle 3"/>
          <p:cNvSpPr>
            <a:spLocks noGrp="1" noChangeArrowheads="1"/>
          </p:cNvSpPr>
          <p:nvPr>
            <p:ph type="body" idx="1"/>
          </p:nvPr>
        </p:nvSpPr>
        <p:spPr>
          <a:xfrm>
            <a:off x="838200" y="1981200"/>
            <a:ext cx="7772400" cy="4114800"/>
          </a:xfrm>
        </p:spPr>
        <p:txBody>
          <a:bodyPr/>
          <a:lstStyle/>
          <a:p>
            <a:pPr algn="just" eaLnBrk="1" hangingPunct="1">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一、排队系统的输入过程分类有：</a:t>
            </a:r>
            <a:endParaRPr lang="zh-CN" altLang="en-US" sz="2800"/>
          </a:p>
          <a:p>
            <a:pPr algn="just" eaLnBrk="1" hangingPunct="1">
              <a:buFont typeface="Wingdings" panose="05000000000000000000" pitchFamily="2" charset="2"/>
              <a:buNone/>
            </a:pPr>
            <a:r>
              <a:rPr lang="zh-CN" altLang="en-US" sz="2800"/>
              <a:t>     </a:t>
            </a:r>
            <a:r>
              <a:rPr lang="en-US" altLang="zh-CN" sz="2800"/>
              <a:t>(1)</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rPr>
              <a:t>按照顾客相继到达时间间隔可分为确定型和随机型；</a:t>
            </a:r>
            <a:endParaRPr lang="zh-CN" altLang="en-US" sz="2800"/>
          </a:p>
          <a:p>
            <a:pPr algn="just" eaLnBrk="1" hangingPunct="1"/>
            <a:r>
              <a:rPr lang="zh-CN" altLang="en-US" sz="2800">
                <a:latin typeface="Times New Roman" panose="02020603050405020304" pitchFamily="18" charset="0"/>
              </a:rPr>
              <a:t>随机型到达采用概率分布来描述，最常用的是泊松到达。</a:t>
            </a:r>
            <a:endParaRPr lang="zh-CN" altLang="en-US" sz="2800"/>
          </a:p>
          <a:p>
            <a:pPr algn="just" eaLnBrk="1" hangingPunct="1"/>
            <a:r>
              <a:rPr lang="zh-CN" altLang="en-US" sz="2800">
                <a:latin typeface="Times New Roman" panose="02020603050405020304" pitchFamily="18" charset="0"/>
              </a:rPr>
              <a:t>若采用平稳泊松过程描述，则有：在</a:t>
            </a:r>
          </a:p>
          <a:p>
            <a:pPr algn="just" eaLnBrk="1" hangingPunct="1">
              <a:buFont typeface="Wingdings" panose="05000000000000000000" pitchFamily="2" charset="2"/>
              <a:buNone/>
            </a:pPr>
            <a:r>
              <a:rPr lang="zh-CN" altLang="en-US" sz="2800">
                <a:latin typeface="Times New Roman" panose="02020603050405020304" pitchFamily="18" charset="0"/>
              </a:rPr>
              <a:t>            内到达的顾客数</a:t>
            </a:r>
            <a:r>
              <a:rPr lang="en-US" altLang="zh-CN" sz="2800">
                <a:latin typeface="Times New Roman" panose="02020603050405020304" pitchFamily="18" charset="0"/>
              </a:rPr>
              <a:t>k</a:t>
            </a:r>
            <a:r>
              <a:rPr lang="zh-CN" altLang="en-US" sz="2800">
                <a:latin typeface="Times New Roman" panose="02020603050405020304" pitchFamily="18" charset="0"/>
              </a:rPr>
              <a:t>的概率为：</a:t>
            </a:r>
            <a:endParaRPr lang="zh-CN" altLang="en-US" sz="2800"/>
          </a:p>
        </p:txBody>
      </p:sp>
      <p:sp>
        <p:nvSpPr>
          <p:cNvPr id="37893" name="Rectangle 5"/>
          <p:cNvSpPr>
            <a:spLocks noChangeArrowheads="1"/>
          </p:cNvSpPr>
          <p:nvPr/>
        </p:nvSpPr>
        <p:spPr bwMode="auto">
          <a:xfrm>
            <a:off x="43195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7894" name="Object 4"/>
          <p:cNvGraphicFramePr>
            <a:graphicFrameLocks noChangeAspect="1"/>
          </p:cNvGraphicFramePr>
          <p:nvPr/>
        </p:nvGraphicFramePr>
        <p:xfrm>
          <a:off x="7010400" y="4419600"/>
          <a:ext cx="1219200" cy="482600"/>
        </p:xfrm>
        <a:graphic>
          <a:graphicData uri="http://schemas.openxmlformats.org/presentationml/2006/ole">
            <mc:AlternateContent xmlns:mc="http://schemas.openxmlformats.org/markup-compatibility/2006">
              <mc:Choice xmlns:v="urn:schemas-microsoft-com:vml" Requires="v">
                <p:oleObj spid="_x0000_s37950" r:id="rId3" imgW="507780" imgH="203112" progId="Equation.DSMT4">
                  <p:embed/>
                </p:oleObj>
              </mc:Choice>
              <mc:Fallback>
                <p:oleObj r:id="rId3" imgW="507780"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419600"/>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7"/>
          <p:cNvSpPr>
            <a:spLocks noChangeArrowheads="1"/>
          </p:cNvSpPr>
          <p:nvPr/>
        </p:nvSpPr>
        <p:spPr bwMode="auto">
          <a:xfrm>
            <a:off x="43195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896" name="Rectangle 9"/>
          <p:cNvSpPr>
            <a:spLocks noChangeArrowheads="1"/>
          </p:cNvSpPr>
          <p:nvPr/>
        </p:nvSpPr>
        <p:spPr bwMode="auto">
          <a:xfrm>
            <a:off x="349091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7897" name="Object 8"/>
          <p:cNvGraphicFramePr>
            <a:graphicFrameLocks noChangeAspect="1"/>
          </p:cNvGraphicFramePr>
          <p:nvPr/>
        </p:nvGraphicFramePr>
        <p:xfrm>
          <a:off x="2133600" y="5422900"/>
          <a:ext cx="4648200" cy="901700"/>
        </p:xfrm>
        <a:graphic>
          <a:graphicData uri="http://schemas.openxmlformats.org/presentationml/2006/ole">
            <mc:AlternateContent xmlns:mc="http://schemas.openxmlformats.org/markup-compatibility/2006">
              <mc:Choice xmlns:v="urn:schemas-microsoft-com:vml" Requires="v">
                <p:oleObj spid="_x0000_s37951" r:id="rId5" imgW="2159000" imgH="419100" progId="Equation.DSMT4">
                  <p:embed/>
                </p:oleObj>
              </mc:Choice>
              <mc:Fallback>
                <p:oleObj r:id="rId5" imgW="2159000" imgH="419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422900"/>
                        <a:ext cx="4648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9DC97BF-95C5-4F1A-93C7-A02553743769}" type="slidenum">
              <a:rPr kumimoji="0" lang="en-US" altLang="zh-CN" sz="1400"/>
              <a:pPr>
                <a:spcBef>
                  <a:spcPct val="0"/>
                </a:spcBef>
                <a:buClrTx/>
                <a:buSzTx/>
                <a:buFontTx/>
                <a:buNone/>
              </a:pPr>
              <a:t>86</a:t>
            </a:fld>
            <a:endParaRPr kumimoji="0" lang="en-US" altLang="zh-CN" sz="1400"/>
          </a:p>
        </p:txBody>
      </p:sp>
      <p:sp>
        <p:nvSpPr>
          <p:cNvPr id="38915" name="Rectangle 2"/>
          <p:cNvSpPr>
            <a:spLocks noGrp="1" noChangeArrowheads="1"/>
          </p:cNvSpPr>
          <p:nvPr>
            <p:ph type="title"/>
          </p:nvPr>
        </p:nvSpPr>
        <p:spPr/>
        <p:txBody>
          <a:bodyPr/>
          <a:lstStyle/>
          <a:p>
            <a:pPr eaLnBrk="1" hangingPunct="1"/>
            <a:endParaRPr lang="zh-CN" altLang="zh-CN"/>
          </a:p>
        </p:txBody>
      </p:sp>
      <p:sp>
        <p:nvSpPr>
          <p:cNvPr id="38916" name="Rectangle 3"/>
          <p:cNvSpPr>
            <a:spLocks noGrp="1" noChangeArrowheads="1"/>
          </p:cNvSpPr>
          <p:nvPr>
            <p:ph type="body" idx="1"/>
          </p:nvPr>
        </p:nvSpPr>
        <p:spPr>
          <a:xfrm>
            <a:off x="762000" y="1981200"/>
            <a:ext cx="8153400" cy="4114800"/>
          </a:xfrm>
        </p:spPr>
        <p:txBody>
          <a:bodyPr/>
          <a:lstStyle/>
          <a:p>
            <a:pPr eaLnBrk="1" hangingPunct="1">
              <a:lnSpc>
                <a:spcPct val="90000"/>
              </a:lnSpc>
            </a:pPr>
            <a:r>
              <a:rPr lang="zh-CN" altLang="en-US">
                <a:latin typeface="Times New Roman" panose="02020603050405020304" pitchFamily="18" charset="0"/>
              </a:rPr>
              <a:t>其中，       表示在         区间内到达顾客的个数；</a:t>
            </a:r>
          </a:p>
          <a:p>
            <a:pPr eaLnBrk="1" hangingPunct="1">
              <a:lnSpc>
                <a:spcPct val="90000"/>
              </a:lnSpc>
            </a:pPr>
            <a:r>
              <a:rPr lang="zh-CN" altLang="en-US">
                <a:latin typeface="Times New Roman" panose="02020603050405020304" pitchFamily="18" charset="0"/>
              </a:rPr>
              <a:t>                                                      为到达率。</a:t>
            </a:r>
          </a:p>
          <a:p>
            <a:pPr algn="just" eaLnBrk="1" hangingPunct="1">
              <a:lnSpc>
                <a:spcPct val="90000"/>
              </a:lnSpc>
            </a:pPr>
            <a:r>
              <a:rPr lang="zh-CN" altLang="en-US">
                <a:latin typeface="Times New Roman" panose="02020603050405020304" pitchFamily="18" charset="0"/>
              </a:rPr>
              <a:t>若顾客到达满足平稳泊松过程，则到达时间间隔服从指数分布，其密度函数为：</a:t>
            </a: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r>
              <a:rPr lang="zh-CN" altLang="en-US">
                <a:latin typeface="宋体" panose="02010600030101010101" pitchFamily="2" charset="-122"/>
              </a:rPr>
              <a:t>其中</a:t>
            </a:r>
            <a:r>
              <a:rPr lang="en-US" altLang="zh-CN">
                <a:latin typeface="宋体" panose="02010600030101010101" pitchFamily="2" charset="-122"/>
              </a:rPr>
              <a:t>,         </a:t>
            </a:r>
            <a:r>
              <a:rPr lang="zh-CN" altLang="en-US">
                <a:latin typeface="宋体" panose="02010600030101010101" pitchFamily="2" charset="-122"/>
              </a:rPr>
              <a:t>为到达时间间隔的均值。</a:t>
            </a:r>
            <a:endParaRPr lang="zh-CN" altLang="en-US">
              <a:latin typeface="Times New Roman" panose="02020603050405020304" pitchFamily="18" charset="0"/>
            </a:endParaRPr>
          </a:p>
        </p:txBody>
      </p:sp>
      <p:sp>
        <p:nvSpPr>
          <p:cNvPr id="38917" name="Rectangle 5"/>
          <p:cNvSpPr>
            <a:spLocks noChangeArrowheads="1"/>
          </p:cNvSpPr>
          <p:nvPr/>
        </p:nvSpPr>
        <p:spPr bwMode="auto">
          <a:xfrm>
            <a:off x="44053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18" name="Object 4"/>
          <p:cNvGraphicFramePr>
            <a:graphicFrameLocks noChangeAspect="1"/>
          </p:cNvGraphicFramePr>
          <p:nvPr/>
        </p:nvGraphicFramePr>
        <p:xfrm>
          <a:off x="2362200" y="2057400"/>
          <a:ext cx="838200" cy="503238"/>
        </p:xfrm>
        <a:graphic>
          <a:graphicData uri="http://schemas.openxmlformats.org/presentationml/2006/ole">
            <mc:AlternateContent xmlns:mc="http://schemas.openxmlformats.org/markup-compatibility/2006">
              <mc:Choice xmlns:v="urn:schemas-microsoft-com:vml" Requires="v">
                <p:oleObj spid="_x0000_s39057" r:id="rId3" imgW="330057" imgH="203112" progId="Equation.DSMT4">
                  <p:embed/>
                </p:oleObj>
              </mc:Choice>
              <mc:Fallback>
                <p:oleObj r:id="rId3" imgW="33005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838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7"/>
          <p:cNvSpPr>
            <a:spLocks noChangeArrowheads="1"/>
          </p:cNvSpPr>
          <p:nvPr/>
        </p:nvSpPr>
        <p:spPr bwMode="auto">
          <a:xfrm>
            <a:off x="44053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0" name="Object 6"/>
          <p:cNvGraphicFramePr>
            <a:graphicFrameLocks noChangeAspect="1"/>
          </p:cNvGraphicFramePr>
          <p:nvPr/>
        </p:nvGraphicFramePr>
        <p:xfrm>
          <a:off x="4419600" y="1981200"/>
          <a:ext cx="838200" cy="503238"/>
        </p:xfrm>
        <a:graphic>
          <a:graphicData uri="http://schemas.openxmlformats.org/presentationml/2006/ole">
            <mc:AlternateContent xmlns:mc="http://schemas.openxmlformats.org/markup-compatibility/2006">
              <mc:Choice xmlns:v="urn:schemas-microsoft-com:vml" Requires="v">
                <p:oleObj spid="_x0000_s39058" r:id="rId5" imgW="330057" imgH="203112" progId="Equation.DSMT4">
                  <p:embed/>
                </p:oleObj>
              </mc:Choice>
              <mc:Fallback>
                <p:oleObj r:id="rId5" imgW="330057"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981200"/>
                        <a:ext cx="838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Rectangle 9"/>
          <p:cNvSpPr>
            <a:spLocks noChangeArrowheads="1"/>
          </p:cNvSpPr>
          <p:nvPr/>
        </p:nvSpPr>
        <p:spPr bwMode="auto">
          <a:xfrm>
            <a:off x="440531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2" name="Object 8"/>
          <p:cNvGraphicFramePr>
            <a:graphicFrameLocks noChangeAspect="1"/>
          </p:cNvGraphicFramePr>
          <p:nvPr/>
        </p:nvGraphicFramePr>
        <p:xfrm>
          <a:off x="1524000" y="2971800"/>
          <a:ext cx="4994275" cy="568325"/>
        </p:xfrm>
        <a:graphic>
          <a:graphicData uri="http://schemas.openxmlformats.org/presentationml/2006/ole">
            <mc:AlternateContent xmlns:mc="http://schemas.openxmlformats.org/markup-compatibility/2006">
              <mc:Choice xmlns:v="urn:schemas-microsoft-com:vml" Requires="v">
                <p:oleObj spid="_x0000_s39059" name="Equation" r:id="rId7" imgW="1803400" imgH="203200" progId="Equation.DSMT4">
                  <p:embed/>
                </p:oleObj>
              </mc:Choice>
              <mc:Fallback>
                <p:oleObj name="Equation" r:id="rId7" imgW="1803400" imgH="203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971800"/>
                        <a:ext cx="49942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11"/>
          <p:cNvSpPr>
            <a:spLocks noChangeArrowheads="1"/>
          </p:cNvSpPr>
          <p:nvPr/>
        </p:nvSpPr>
        <p:spPr bwMode="auto">
          <a:xfrm>
            <a:off x="388143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4" name="Object 10"/>
          <p:cNvGraphicFramePr>
            <a:graphicFrameLocks noChangeAspect="1"/>
          </p:cNvGraphicFramePr>
          <p:nvPr/>
        </p:nvGraphicFramePr>
        <p:xfrm>
          <a:off x="2566988" y="4343400"/>
          <a:ext cx="3705225" cy="1155700"/>
        </p:xfrm>
        <a:graphic>
          <a:graphicData uri="http://schemas.openxmlformats.org/presentationml/2006/ole">
            <mc:AlternateContent xmlns:mc="http://schemas.openxmlformats.org/markup-compatibility/2006">
              <mc:Choice xmlns:v="urn:schemas-microsoft-com:vml" Requires="v">
                <p:oleObj spid="_x0000_s39060" name="Equation" r:id="rId9" imgW="1346200" imgH="419100" progId="Equation.DSMT4">
                  <p:embed/>
                </p:oleObj>
              </mc:Choice>
              <mc:Fallback>
                <p:oleObj name="Equation" r:id="rId9" imgW="1346200" imgH="4191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6988" y="4343400"/>
                        <a:ext cx="37052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5" name="Rectangle 13"/>
          <p:cNvSpPr>
            <a:spLocks noChangeArrowheads="1"/>
          </p:cNvSpPr>
          <p:nvPr/>
        </p:nvSpPr>
        <p:spPr bwMode="auto">
          <a:xfrm>
            <a:off x="43005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6" name="Object 12"/>
          <p:cNvGraphicFramePr>
            <a:graphicFrameLocks noChangeAspect="1"/>
          </p:cNvGraphicFramePr>
          <p:nvPr/>
        </p:nvGraphicFramePr>
        <p:xfrm>
          <a:off x="2362200" y="5486400"/>
          <a:ext cx="1600200" cy="588963"/>
        </p:xfrm>
        <a:graphic>
          <a:graphicData uri="http://schemas.openxmlformats.org/presentationml/2006/ole">
            <mc:AlternateContent xmlns:mc="http://schemas.openxmlformats.org/markup-compatibility/2006">
              <mc:Choice xmlns:v="urn:schemas-microsoft-com:vml" Requires="v">
                <p:oleObj spid="_x0000_s39061" r:id="rId11" imgW="545626" imgH="203024" progId="Equation.DSMT4">
                  <p:embed/>
                </p:oleObj>
              </mc:Choice>
              <mc:Fallback>
                <p:oleObj r:id="rId11" imgW="545626" imgH="203024"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5486400"/>
                        <a:ext cx="16002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BC2690-BAE7-48FB-849A-42C031CE3D15}" type="slidenum">
              <a:rPr kumimoji="0" lang="en-US" altLang="zh-CN" sz="1400"/>
              <a:pPr>
                <a:spcBef>
                  <a:spcPct val="0"/>
                </a:spcBef>
                <a:buClrTx/>
                <a:buSzTx/>
                <a:buFontTx/>
                <a:buNone/>
              </a:pPr>
              <a:t>87</a:t>
            </a:fld>
            <a:endParaRPr kumimoji="0" lang="en-US" altLang="zh-CN" sz="1400"/>
          </a:p>
        </p:txBody>
      </p:sp>
      <p:sp>
        <p:nvSpPr>
          <p:cNvPr id="39939" name="Rectangle 2"/>
          <p:cNvSpPr>
            <a:spLocks noGrp="1" noChangeArrowheads="1"/>
          </p:cNvSpPr>
          <p:nvPr>
            <p:ph type="title"/>
          </p:nvPr>
        </p:nvSpPr>
        <p:spPr/>
        <p:txBody>
          <a:bodyPr/>
          <a:lstStyle/>
          <a:p>
            <a:pPr eaLnBrk="1" hangingPunct="1"/>
            <a:endParaRPr lang="zh-CN" altLang="zh-CN"/>
          </a:p>
        </p:txBody>
      </p:sp>
      <p:sp>
        <p:nvSpPr>
          <p:cNvPr id="39940" name="Rectangle 3"/>
          <p:cNvSpPr>
            <a:spLocks noGrp="1" noChangeArrowheads="1"/>
          </p:cNvSpPr>
          <p:nvPr>
            <p:ph type="body" idx="1"/>
          </p:nvPr>
        </p:nvSpPr>
        <p:spPr>
          <a:xfrm>
            <a:off x="838200" y="2133600"/>
            <a:ext cx="7772400" cy="4114800"/>
          </a:xfrm>
        </p:spPr>
        <p:txBody>
          <a:bodyPr/>
          <a:lstStyle/>
          <a:p>
            <a:pPr algn="just" eaLnBrk="1" hangingPunct="1">
              <a:buFont typeface="Wingdings" panose="05000000000000000000" pitchFamily="2" charset="2"/>
              <a:buNone/>
            </a:pPr>
            <a:r>
              <a:rPr lang="en-US" altLang="zh-CN">
                <a:latin typeface="宋体" panose="02010600030101010101" pitchFamily="2" charset="-122"/>
              </a:rPr>
              <a:t>(2)</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按照顾客到达系统的方式可以逐个或成批；</a:t>
            </a:r>
            <a:endParaRPr lang="zh-CN" altLang="en-US"/>
          </a:p>
          <a:p>
            <a:pPr algn="just" eaLnBrk="1" hangingPunct="1">
              <a:buFont typeface="Wingdings" panose="05000000000000000000" pitchFamily="2" charset="2"/>
              <a:buNone/>
            </a:pPr>
            <a:r>
              <a:rPr lang="en-US" altLang="zh-CN">
                <a:latin typeface="宋体" panose="02010600030101010101" pitchFamily="2" charset="-122"/>
              </a:rPr>
              <a:t>(3)</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按照顾客到达系统可以是独立的或相关的</a:t>
            </a:r>
            <a:r>
              <a:rPr lang="en-US" altLang="zh-CN">
                <a:latin typeface="宋体" panose="02010600030101010101" pitchFamily="2" charset="-122"/>
              </a:rPr>
              <a:t>,</a:t>
            </a:r>
            <a:r>
              <a:rPr lang="zh-CN" altLang="en-US">
                <a:latin typeface="宋体" panose="02010600030101010101" pitchFamily="2" charset="-122"/>
              </a:rPr>
              <a:t>输入过程可以是平稳、马氏、齐次的。</a:t>
            </a:r>
            <a:endParaRPr lang="zh-CN" altLang="en-US"/>
          </a:p>
          <a:p>
            <a:pPr eaLnBrk="1" hangingPunct="1"/>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A9837B-2065-40F4-9898-DBF42581D591}" type="slidenum">
              <a:rPr kumimoji="0" lang="en-US" altLang="zh-CN" sz="1400"/>
              <a:pPr>
                <a:spcBef>
                  <a:spcPct val="0"/>
                </a:spcBef>
                <a:buClrTx/>
                <a:buSzTx/>
                <a:buFontTx/>
                <a:buNone/>
              </a:pPr>
              <a:t>88</a:t>
            </a:fld>
            <a:endParaRPr kumimoji="0" lang="en-US" altLang="zh-CN" sz="1400"/>
          </a:p>
        </p:txBody>
      </p:sp>
      <p:sp>
        <p:nvSpPr>
          <p:cNvPr id="40963" name="Rectangle 2"/>
          <p:cNvSpPr>
            <a:spLocks noGrp="1" noChangeArrowheads="1"/>
          </p:cNvSpPr>
          <p:nvPr>
            <p:ph type="title"/>
          </p:nvPr>
        </p:nvSpPr>
        <p:spPr/>
        <p:txBody>
          <a:bodyPr/>
          <a:lstStyle/>
          <a:p>
            <a:pPr eaLnBrk="1" hangingPunct="1"/>
            <a:r>
              <a:rPr lang="zh-CN" altLang="en-US">
                <a:latin typeface="宋体" panose="02010600030101010101" pitchFamily="2" charset="-122"/>
              </a:rPr>
              <a:t>二、排队系统的排队规则</a:t>
            </a:r>
          </a:p>
        </p:txBody>
      </p:sp>
      <p:sp>
        <p:nvSpPr>
          <p:cNvPr id="40964"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a:latin typeface="宋体" panose="02010600030101010101" pitchFamily="2" charset="-122"/>
              </a:rPr>
              <a:t>(1)</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先到先服务</a:t>
            </a:r>
            <a:endParaRPr lang="zh-CN" altLang="en-US"/>
          </a:p>
          <a:p>
            <a:pPr eaLnBrk="1" hangingPunct="1">
              <a:lnSpc>
                <a:spcPct val="90000"/>
              </a:lnSpc>
              <a:buFont typeface="Wingdings" panose="05000000000000000000" pitchFamily="2" charset="2"/>
              <a:buNone/>
            </a:pPr>
            <a:r>
              <a:rPr lang="zh-CN" altLang="en-US">
                <a:latin typeface="宋体" panose="02010600030101010101" pitchFamily="2" charset="-122"/>
              </a:rPr>
              <a:t>  顾客按照到达次序接收服务；</a:t>
            </a:r>
            <a:endParaRPr lang="zh-CN" altLang="en-US"/>
          </a:p>
          <a:p>
            <a:pPr eaLnBrk="1" hangingPunct="1">
              <a:lnSpc>
                <a:spcPct val="90000"/>
              </a:lnSpc>
              <a:buFont typeface="Wingdings" panose="05000000000000000000" pitchFamily="2" charset="2"/>
              <a:buNone/>
            </a:pPr>
            <a:r>
              <a:rPr lang="en-US" altLang="zh-CN">
                <a:latin typeface="宋体" panose="02010600030101010101" pitchFamily="2" charset="-122"/>
              </a:rPr>
              <a:t>(2)</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后到先服务</a:t>
            </a:r>
            <a:endParaRPr lang="zh-CN" altLang="en-US"/>
          </a:p>
          <a:p>
            <a:pPr eaLnBrk="1" hangingPunct="1">
              <a:lnSpc>
                <a:spcPct val="90000"/>
              </a:lnSpc>
              <a:buFont typeface="Wingdings" panose="05000000000000000000" pitchFamily="2" charset="2"/>
              <a:buNone/>
            </a:pPr>
            <a:r>
              <a:rPr lang="zh-CN" altLang="en-US">
                <a:latin typeface="宋体" panose="02010600030101010101" pitchFamily="2" charset="-122"/>
              </a:rPr>
              <a:t>例如乘坐电梯时，顾客总是后进先出的。仓库中堆放的大件物品也是如此。在情报系统中，最后到达的信息往往是更有价值的，因而常常采用后到先服务的规则；</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450F43-6ED9-4B23-AB16-C92887E4C7BF}" type="slidenum">
              <a:rPr kumimoji="0" lang="en-US" altLang="zh-CN" sz="1400"/>
              <a:pPr>
                <a:spcBef>
                  <a:spcPct val="0"/>
                </a:spcBef>
                <a:buClrTx/>
                <a:buSzTx/>
                <a:buFontTx/>
                <a:buNone/>
              </a:pPr>
              <a:t>89</a:t>
            </a:fld>
            <a:endParaRPr kumimoji="0" lang="en-US" altLang="zh-CN" sz="1400"/>
          </a:p>
        </p:txBody>
      </p:sp>
      <p:sp>
        <p:nvSpPr>
          <p:cNvPr id="41987" name="Rectangle 2"/>
          <p:cNvSpPr>
            <a:spLocks noGrp="1" noChangeArrowheads="1"/>
          </p:cNvSpPr>
          <p:nvPr>
            <p:ph type="title"/>
          </p:nvPr>
        </p:nvSpPr>
        <p:spPr/>
        <p:txBody>
          <a:bodyPr/>
          <a:lstStyle/>
          <a:p>
            <a:pPr eaLnBrk="1" hangingPunct="1"/>
            <a:endParaRPr lang="zh-CN" altLang="zh-CN"/>
          </a:p>
        </p:txBody>
      </p:sp>
      <p:sp>
        <p:nvSpPr>
          <p:cNvPr id="4198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a:latin typeface="宋体" panose="02010600030101010101" pitchFamily="2" charset="-122"/>
              </a:rPr>
              <a:t>(3)</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随机服务</a:t>
            </a:r>
            <a:endParaRPr lang="zh-CN" altLang="en-US"/>
          </a:p>
          <a:p>
            <a:pPr eaLnBrk="1" hangingPunct="1">
              <a:buFont typeface="Wingdings" panose="05000000000000000000" pitchFamily="2" charset="2"/>
              <a:buNone/>
            </a:pPr>
            <a:r>
              <a:rPr lang="zh-CN" altLang="en-US">
                <a:latin typeface="宋体" panose="02010600030101010101" pitchFamily="2" charset="-122"/>
              </a:rPr>
              <a:t>  当服务台空闲时，从等待的顾客中随机</a:t>
            </a:r>
          </a:p>
          <a:p>
            <a:pPr eaLnBrk="1" hangingPunct="1">
              <a:buFont typeface="Wingdings" panose="05000000000000000000" pitchFamily="2" charset="2"/>
              <a:buNone/>
            </a:pPr>
            <a:r>
              <a:rPr lang="zh-CN" altLang="en-US">
                <a:latin typeface="宋体" panose="02010600030101010101" pitchFamily="2" charset="-122"/>
              </a:rPr>
              <a:t>  选取一名顾客进行服务，而不管到达的</a:t>
            </a:r>
          </a:p>
          <a:p>
            <a:pPr eaLnBrk="1" hangingPunct="1">
              <a:buFont typeface="Wingdings" panose="05000000000000000000" pitchFamily="2" charset="2"/>
              <a:buNone/>
            </a:pPr>
            <a:r>
              <a:rPr lang="zh-CN" altLang="en-US">
                <a:latin typeface="宋体" panose="02010600030101010101" pitchFamily="2" charset="-122"/>
              </a:rPr>
              <a:t>  先后次序；</a:t>
            </a:r>
            <a:endParaRPr lang="zh-CN" altLang="en-US"/>
          </a:p>
          <a:p>
            <a:pPr eaLnBrk="1" hangingPunct="1">
              <a:buFont typeface="Wingdings" panose="05000000000000000000" pitchFamily="2" charset="2"/>
              <a:buNone/>
            </a:pPr>
            <a:r>
              <a:rPr lang="en-US" altLang="zh-CN">
                <a:latin typeface="宋体" panose="02010600030101010101" pitchFamily="2" charset="-122"/>
              </a:rPr>
              <a:t>(4)</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优先权服务</a:t>
            </a:r>
            <a:endParaRPr lang="zh-CN" altLang="en-US"/>
          </a:p>
          <a:p>
            <a:pPr eaLnBrk="1" hangingPunct="1">
              <a:buFont typeface="Wingdings" panose="05000000000000000000" pitchFamily="2" charset="2"/>
              <a:buNone/>
            </a:pPr>
            <a:r>
              <a:rPr lang="zh-CN" altLang="en-US">
                <a:latin typeface="宋体" panose="02010600030101010101" pitchFamily="2" charset="-122"/>
              </a:rPr>
              <a:t>   例如医院中急诊病人优先得到治疗</a:t>
            </a:r>
            <a:r>
              <a:rPr lang="zh-CN" altLang="en-US"/>
              <a:t> </a:t>
            </a:r>
          </a:p>
          <a:p>
            <a:pPr eaLnBrk="1" hangingPunct="1"/>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981200"/>
            <a:ext cx="8159824" cy="4114800"/>
          </a:xfrm>
        </p:spPr>
        <p:txBody>
          <a:bodyPr/>
          <a:lstStyle/>
          <a:p>
            <a:pPr marL="0" indent="0">
              <a:lnSpc>
                <a:spcPct val="120000"/>
              </a:lnSpc>
              <a:buNone/>
            </a:pPr>
            <a:r>
              <a:rPr lang="en-US" altLang="zh-CN" sz="2800" dirty="0"/>
              <a:t>3</a:t>
            </a:r>
            <a:r>
              <a:rPr lang="zh-CN" altLang="en-US" sz="2800" dirty="0"/>
              <a:t>．事件表：在仿真过程中按时间顺序所发生的事件和时间对应关系的一张表。</a:t>
            </a:r>
          </a:p>
          <a:p>
            <a:pPr marL="0" indent="0">
              <a:lnSpc>
                <a:spcPct val="120000"/>
              </a:lnSpc>
              <a:buNone/>
            </a:pPr>
            <a:r>
              <a:rPr lang="en-US" altLang="zh-CN" sz="2800" dirty="0"/>
              <a:t>4</a:t>
            </a:r>
            <a:r>
              <a:rPr lang="zh-CN" altLang="en-US" sz="2800" dirty="0"/>
              <a:t>．统计计数器：用于控制与储存关于仿真过程中的结果的统计信息，在计算机仿真中经常设计一些工作单元来进行统计中的计数用，这些工作单元就叫统计计数器。</a:t>
            </a:r>
          </a:p>
          <a:p>
            <a:pPr marL="0" indent="0">
              <a:lnSpc>
                <a:spcPct val="120000"/>
              </a:lnSpc>
              <a:buNone/>
            </a:pPr>
            <a:r>
              <a:rPr lang="en-US" altLang="zh-CN" sz="2800" dirty="0"/>
              <a:t>5</a:t>
            </a:r>
            <a:r>
              <a:rPr lang="zh-CN" altLang="en-US" sz="2800" dirty="0"/>
              <a:t>．定时子程序：该程序根据时间表来确定下一事件，并将仿真时钟推移到下一事件的发生时间。</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9</a:t>
            </a:fld>
            <a:endParaRPr lang="en-US" altLang="zh-CN"/>
          </a:p>
        </p:txBody>
      </p:sp>
    </p:spTree>
    <p:extLst>
      <p:ext uri="{BB962C8B-B14F-4D97-AF65-F5344CB8AC3E}">
        <p14:creationId xmlns:p14="http://schemas.microsoft.com/office/powerpoint/2010/main" val="3312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D1D991-C26D-4ADE-8B14-65A384D919CE}" type="slidenum">
              <a:rPr kumimoji="0" lang="en-US" altLang="zh-CN" sz="1400"/>
              <a:pPr>
                <a:spcBef>
                  <a:spcPct val="0"/>
                </a:spcBef>
                <a:buClrTx/>
                <a:buSzTx/>
                <a:buFontTx/>
                <a:buNone/>
              </a:pPr>
              <a:t>90</a:t>
            </a:fld>
            <a:endParaRPr kumimoji="0" lang="en-US" altLang="zh-CN" sz="1400"/>
          </a:p>
        </p:txBody>
      </p:sp>
      <p:sp>
        <p:nvSpPr>
          <p:cNvPr id="43011" name="Rectangle 2"/>
          <p:cNvSpPr>
            <a:spLocks noGrp="1" noChangeArrowheads="1"/>
          </p:cNvSpPr>
          <p:nvPr>
            <p:ph type="title"/>
          </p:nvPr>
        </p:nvSpPr>
        <p:spPr/>
        <p:txBody>
          <a:bodyPr/>
          <a:lstStyle/>
          <a:p>
            <a:pPr eaLnBrk="1" hangingPunct="1"/>
            <a:endParaRPr lang="zh-CN" altLang="zh-CN"/>
          </a:p>
        </p:txBody>
      </p:sp>
      <p:sp>
        <p:nvSpPr>
          <p:cNvPr id="43012"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800">
                <a:latin typeface="宋体" panose="02010600030101010101" pitchFamily="2" charset="-122"/>
              </a:rPr>
              <a:t>(5)</a:t>
            </a:r>
            <a:r>
              <a:rPr lang="en-US" altLang="zh-CN" sz="2800">
                <a:latin typeface="Times New Roman" panose="02020603050405020304" pitchFamily="18" charset="0"/>
                <a:cs typeface="Times New Roman" panose="02020603050405020304" pitchFamily="18" charset="0"/>
              </a:rPr>
              <a:t>  </a:t>
            </a:r>
            <a:r>
              <a:rPr lang="zh-CN" altLang="en-US" sz="2800">
                <a:latin typeface="宋体" panose="02010600030101010101" pitchFamily="2" charset="-122"/>
              </a:rPr>
              <a:t>多个服务台</a:t>
            </a:r>
            <a:endParaRPr lang="zh-CN" altLang="en-US" sz="2800"/>
          </a:p>
          <a:p>
            <a:pPr eaLnBrk="1" hangingPunct="1">
              <a:lnSpc>
                <a:spcPct val="90000"/>
              </a:lnSpc>
            </a:pPr>
            <a:r>
              <a:rPr lang="zh-CN" altLang="en-US" sz="2800">
                <a:latin typeface="宋体" panose="02010600030101010101" pitchFamily="2" charset="-122"/>
              </a:rPr>
              <a:t>当顾客到达时，可以按照如下规则在每个服务台前排成一队，第</a:t>
            </a:r>
            <a:r>
              <a:rPr lang="en-US" altLang="zh-CN" sz="2800">
                <a:latin typeface="宋体" panose="02010600030101010101" pitchFamily="2" charset="-122"/>
              </a:rPr>
              <a:t>1</a:t>
            </a:r>
            <a:r>
              <a:rPr lang="zh-CN" altLang="en-US" sz="2800">
                <a:latin typeface="宋体" panose="02010600030101010101" pitchFamily="2" charset="-122"/>
              </a:rPr>
              <a:t>，</a:t>
            </a:r>
            <a:r>
              <a:rPr lang="en-US" altLang="zh-CN" sz="2800">
                <a:latin typeface="宋体" panose="02010600030101010101" pitchFamily="2" charset="-122"/>
              </a:rPr>
              <a:t>n+1</a:t>
            </a:r>
            <a:r>
              <a:rPr lang="zh-CN" altLang="en-US" sz="2800">
                <a:latin typeface="宋体" panose="02010600030101010101" pitchFamily="2" charset="-122"/>
              </a:rPr>
              <a:t>，</a:t>
            </a:r>
            <a:r>
              <a:rPr lang="en-US" altLang="zh-CN" sz="2800">
                <a:latin typeface="宋体" panose="02010600030101010101" pitchFamily="2" charset="-122"/>
              </a:rPr>
              <a:t>2n+1</a:t>
            </a:r>
            <a:r>
              <a:rPr lang="zh-CN" altLang="en-US" sz="2800">
                <a:latin typeface="宋体" panose="02010600030101010101" pitchFamily="2" charset="-122"/>
              </a:rPr>
              <a:t>，</a:t>
            </a:r>
            <a:r>
              <a:rPr lang="en-US" altLang="zh-CN" sz="2800">
                <a:latin typeface="Times New Roman" panose="02020603050405020304" pitchFamily="18" charset="0"/>
              </a:rPr>
              <a:t>…</a:t>
            </a:r>
            <a:r>
              <a:rPr lang="zh-CN" altLang="en-US" sz="2800">
                <a:latin typeface="宋体" panose="02010600030101010101" pitchFamily="2" charset="-122"/>
              </a:rPr>
              <a:t>个顾客排入第一个队，第</a:t>
            </a:r>
            <a:r>
              <a:rPr lang="en-US" altLang="zh-CN" sz="2800">
                <a:latin typeface="宋体" panose="02010600030101010101" pitchFamily="2" charset="-122"/>
              </a:rPr>
              <a:t>2</a:t>
            </a:r>
            <a:r>
              <a:rPr lang="zh-CN" altLang="en-US" sz="2800">
                <a:latin typeface="宋体" panose="02010600030101010101" pitchFamily="2" charset="-122"/>
              </a:rPr>
              <a:t>，</a:t>
            </a:r>
            <a:r>
              <a:rPr lang="en-US" altLang="zh-CN" sz="2800">
                <a:latin typeface="宋体" panose="02010600030101010101" pitchFamily="2" charset="-122"/>
              </a:rPr>
              <a:t>n+2</a:t>
            </a:r>
            <a:r>
              <a:rPr lang="zh-CN" altLang="en-US" sz="2800">
                <a:latin typeface="宋体" panose="02010600030101010101" pitchFamily="2" charset="-122"/>
              </a:rPr>
              <a:t>，</a:t>
            </a:r>
            <a:r>
              <a:rPr lang="en-US" altLang="zh-CN" sz="2800">
                <a:latin typeface="宋体" panose="02010600030101010101" pitchFamily="2" charset="-122"/>
              </a:rPr>
              <a:t>2n+2</a:t>
            </a:r>
            <a:r>
              <a:rPr lang="zh-CN" altLang="en-US" sz="2800">
                <a:latin typeface="宋体" panose="02010600030101010101" pitchFamily="2" charset="-122"/>
              </a:rPr>
              <a:t>，</a:t>
            </a:r>
            <a:r>
              <a:rPr lang="en-US" altLang="zh-CN" sz="2800">
                <a:latin typeface="Times New Roman" panose="02020603050405020304" pitchFamily="18" charset="0"/>
              </a:rPr>
              <a:t>…</a:t>
            </a:r>
            <a:r>
              <a:rPr lang="zh-CN" altLang="en-US" sz="2800">
                <a:latin typeface="宋体" panose="02010600030101010101" pitchFamily="2" charset="-122"/>
              </a:rPr>
              <a:t>个顾客排入第二个队等等。</a:t>
            </a:r>
          </a:p>
          <a:p>
            <a:pPr eaLnBrk="1" hangingPunct="1">
              <a:lnSpc>
                <a:spcPct val="90000"/>
              </a:lnSpc>
            </a:pPr>
            <a:r>
              <a:rPr lang="zh-CN" altLang="en-US" sz="2800">
                <a:latin typeface="宋体" panose="02010600030101010101" pitchFamily="2" charset="-122"/>
              </a:rPr>
              <a:t>或者所有顾客排成一个公共的队，每当有一个服务台空闲时，队首的顾客进入服务。也可以这样排成</a:t>
            </a:r>
            <a:r>
              <a:rPr lang="en-US" altLang="zh-CN" sz="2800">
                <a:latin typeface="宋体" panose="02010600030101010101" pitchFamily="2" charset="-122"/>
              </a:rPr>
              <a:t>n</a:t>
            </a:r>
            <a:r>
              <a:rPr lang="zh-CN" altLang="en-US" sz="2800">
                <a:latin typeface="宋体" panose="02010600030101010101" pitchFamily="2" charset="-122"/>
              </a:rPr>
              <a:t>个队，当某个顾客到达时，以概率 </a:t>
            </a:r>
          </a:p>
          <a:p>
            <a:pPr eaLnBrk="1" hangingPunct="1">
              <a:lnSpc>
                <a:spcPct val="90000"/>
              </a:lnSpc>
              <a:buFont typeface="Wingdings" panose="05000000000000000000" pitchFamily="2" charset="2"/>
              <a:buNone/>
            </a:pPr>
            <a:r>
              <a:rPr lang="zh-CN" altLang="en-US" sz="2800">
                <a:latin typeface="宋体" panose="02010600030101010101" pitchFamily="2" charset="-122"/>
              </a:rPr>
              <a:t>   排入第  队             。</a:t>
            </a:r>
            <a:endParaRPr lang="zh-CN" altLang="en-US" sz="2800"/>
          </a:p>
        </p:txBody>
      </p:sp>
      <p:sp>
        <p:nvSpPr>
          <p:cNvPr id="43013" name="Rectangle 5"/>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3014" name="Object 4"/>
          <p:cNvGraphicFramePr>
            <a:graphicFrameLocks noChangeAspect="1"/>
          </p:cNvGraphicFramePr>
          <p:nvPr/>
        </p:nvGraphicFramePr>
        <p:xfrm>
          <a:off x="1346200" y="5334000"/>
          <a:ext cx="406400" cy="609600"/>
        </p:xfrm>
        <a:graphic>
          <a:graphicData uri="http://schemas.openxmlformats.org/presentationml/2006/ole">
            <mc:AlternateContent xmlns:mc="http://schemas.openxmlformats.org/markup-compatibility/2006">
              <mc:Choice xmlns:v="urn:schemas-microsoft-com:vml" Requires="v">
                <p:oleObj spid="_x0000_s43097" r:id="rId3" imgW="152334" imgH="228501" progId="Equation.DSMT4">
                  <p:embed/>
                </p:oleObj>
              </mc:Choice>
              <mc:Fallback>
                <p:oleObj r:id="rId3" imgW="152334"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5334000"/>
                        <a:ext cx="40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5" name="Rectangle 7"/>
          <p:cNvSpPr>
            <a:spLocks noChangeArrowheads="1"/>
          </p:cNvSpPr>
          <p:nvPr/>
        </p:nvSpPr>
        <p:spPr bwMode="auto">
          <a:xfrm>
            <a:off x="4529138"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3016" name="Object 6"/>
          <p:cNvGraphicFramePr>
            <a:graphicFrameLocks noChangeAspect="1"/>
          </p:cNvGraphicFramePr>
          <p:nvPr/>
        </p:nvGraphicFramePr>
        <p:xfrm>
          <a:off x="2959100" y="5334000"/>
          <a:ext cx="241300" cy="457200"/>
        </p:xfrm>
        <a:graphic>
          <a:graphicData uri="http://schemas.openxmlformats.org/presentationml/2006/ole">
            <mc:AlternateContent xmlns:mc="http://schemas.openxmlformats.org/markup-compatibility/2006">
              <mc:Choice xmlns:v="urn:schemas-microsoft-com:vml" Requires="v">
                <p:oleObj spid="_x0000_s43098" r:id="rId5" imgW="88707" imgH="164742" progId="Equation.DSMT4">
                  <p:embed/>
                </p:oleObj>
              </mc:Choice>
              <mc:Fallback>
                <p:oleObj r:id="rId5" imgW="88707" imgH="16474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100" y="5334000"/>
                        <a:ext cx="24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9"/>
          <p:cNvSpPr>
            <a:spLocks noChangeArrowheads="1"/>
          </p:cNvSpPr>
          <p:nvPr/>
        </p:nvSpPr>
        <p:spPr bwMode="auto">
          <a:xfrm>
            <a:off x="4233863"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3018" name="Object 8"/>
          <p:cNvGraphicFramePr>
            <a:graphicFrameLocks noChangeAspect="1"/>
          </p:cNvGraphicFramePr>
          <p:nvPr/>
        </p:nvGraphicFramePr>
        <p:xfrm>
          <a:off x="3810000" y="5194300"/>
          <a:ext cx="1905000" cy="1206500"/>
        </p:xfrm>
        <a:graphic>
          <a:graphicData uri="http://schemas.openxmlformats.org/presentationml/2006/ole">
            <mc:AlternateContent xmlns:mc="http://schemas.openxmlformats.org/markup-compatibility/2006">
              <mc:Choice xmlns:v="urn:schemas-microsoft-com:vml" Requires="v">
                <p:oleObj spid="_x0000_s43099" r:id="rId7" imgW="672808" imgH="431613" progId="Equation.DSMT4">
                  <p:embed/>
                </p:oleObj>
              </mc:Choice>
              <mc:Fallback>
                <p:oleObj r:id="rId7" imgW="672808" imgH="43161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5194300"/>
                        <a:ext cx="1905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F1CD97-608C-4DC6-8D82-BF43982E77D9}" type="slidenum">
              <a:rPr kumimoji="0" lang="en-US" altLang="zh-CN" sz="1400"/>
              <a:pPr>
                <a:spcBef>
                  <a:spcPct val="0"/>
                </a:spcBef>
                <a:buClrTx/>
                <a:buSzTx/>
                <a:buFontTx/>
                <a:buNone/>
              </a:pPr>
              <a:t>91</a:t>
            </a:fld>
            <a:endParaRPr kumimoji="0" lang="en-US" altLang="zh-CN" sz="1400"/>
          </a:p>
        </p:txBody>
      </p:sp>
      <p:sp>
        <p:nvSpPr>
          <p:cNvPr id="44035" name="Rectangle 2"/>
          <p:cNvSpPr>
            <a:spLocks noGrp="1" noChangeArrowheads="1"/>
          </p:cNvSpPr>
          <p:nvPr>
            <p:ph type="title"/>
          </p:nvPr>
        </p:nvSpPr>
        <p:spPr/>
        <p:txBody>
          <a:bodyPr/>
          <a:lstStyle/>
          <a:p>
            <a:pPr eaLnBrk="1" hangingPunct="1"/>
            <a:r>
              <a:rPr lang="zh-CN" altLang="en-US">
                <a:latin typeface="宋体" panose="02010600030101010101" pitchFamily="2" charset="-122"/>
              </a:rPr>
              <a:t>三、排队系统的服务机构</a:t>
            </a:r>
          </a:p>
        </p:txBody>
      </p:sp>
      <p:sp>
        <p:nvSpPr>
          <p:cNvPr id="44036" name="Rectangle 3"/>
          <p:cNvSpPr>
            <a:spLocks noGrp="1" noChangeArrowheads="1"/>
          </p:cNvSpPr>
          <p:nvPr>
            <p:ph type="body" idx="1"/>
          </p:nvPr>
        </p:nvSpPr>
        <p:spPr>
          <a:xfrm>
            <a:off x="990600" y="1981200"/>
            <a:ext cx="7772400" cy="4114800"/>
          </a:xfrm>
        </p:spPr>
        <p:txBody>
          <a:bodyPr/>
          <a:lstStyle/>
          <a:p>
            <a:pPr eaLnBrk="1" hangingPunct="1">
              <a:buFont typeface="Wingdings" panose="05000000000000000000" pitchFamily="2" charset="2"/>
              <a:buNone/>
            </a:pPr>
            <a:r>
              <a:rPr lang="en-US" altLang="zh-CN">
                <a:latin typeface="宋体" panose="02010600030101010101" pitchFamily="2" charset="-122"/>
              </a:rPr>
              <a:t>(1)</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系统可以一个窗口或多个窗口为顾客进行服务；</a:t>
            </a:r>
            <a:endParaRPr lang="zh-CN" altLang="en-US"/>
          </a:p>
          <a:p>
            <a:pPr eaLnBrk="1" hangingPunct="1">
              <a:buFont typeface="Wingdings" panose="05000000000000000000" pitchFamily="2" charset="2"/>
              <a:buNone/>
            </a:pPr>
            <a:r>
              <a:rPr lang="en-US" altLang="zh-CN">
                <a:latin typeface="宋体" panose="02010600030101010101" pitchFamily="2" charset="-122"/>
              </a:rPr>
              <a:t>(2)</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各窗口的服务时间可以是确定型或随机型。若服务时间为随机型的，顾客在系统内逗留的时间均值    ；顾客排队等候服务的时间均值    ；服务时间的均值</a:t>
            </a:r>
            <a:r>
              <a:rPr lang="en-US" altLang="zh-CN">
                <a:latin typeface="宋体" panose="02010600030101010101" pitchFamily="2" charset="-122"/>
              </a:rPr>
              <a:t>t</a:t>
            </a:r>
            <a:r>
              <a:rPr lang="zh-CN" altLang="en-US">
                <a:latin typeface="宋体" panose="02010600030101010101" pitchFamily="2" charset="-122"/>
              </a:rPr>
              <a:t>；显然         。</a:t>
            </a:r>
          </a:p>
        </p:txBody>
      </p:sp>
      <p:sp>
        <p:nvSpPr>
          <p:cNvPr id="44037" name="Rectangle 5"/>
          <p:cNvSpPr>
            <a:spLocks noChangeArrowheads="1"/>
          </p:cNvSpPr>
          <p:nvPr/>
        </p:nvSpPr>
        <p:spPr bwMode="auto">
          <a:xfrm>
            <a:off x="44719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4038" name="Object 4"/>
          <p:cNvGraphicFramePr>
            <a:graphicFrameLocks noChangeAspect="1"/>
          </p:cNvGraphicFramePr>
          <p:nvPr/>
        </p:nvGraphicFramePr>
        <p:xfrm>
          <a:off x="5648325" y="4038600"/>
          <a:ext cx="600075" cy="685800"/>
        </p:xfrm>
        <a:graphic>
          <a:graphicData uri="http://schemas.openxmlformats.org/presentationml/2006/ole">
            <mc:AlternateContent xmlns:mc="http://schemas.openxmlformats.org/markup-compatibility/2006">
              <mc:Choice xmlns:v="urn:schemas-microsoft-com:vml" Requires="v">
                <p:oleObj spid="_x0000_s44121" r:id="rId3" imgW="203112" imgH="228501" progId="Equation.DSMT4">
                  <p:embed/>
                </p:oleObj>
              </mc:Choice>
              <mc:Fallback>
                <p:oleObj r:id="rId3" imgW="203112"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4038600"/>
                        <a:ext cx="600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Rectangle 7"/>
          <p:cNvSpPr>
            <a:spLocks noChangeArrowheads="1"/>
          </p:cNvSpPr>
          <p:nvPr/>
        </p:nvSpPr>
        <p:spPr bwMode="auto">
          <a:xfrm>
            <a:off x="44624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4040" name="Object 6"/>
          <p:cNvGraphicFramePr>
            <a:graphicFrameLocks noChangeAspect="1"/>
          </p:cNvGraphicFramePr>
          <p:nvPr/>
        </p:nvGraphicFramePr>
        <p:xfrm>
          <a:off x="5267325" y="4572000"/>
          <a:ext cx="560388" cy="609600"/>
        </p:xfrm>
        <a:graphic>
          <a:graphicData uri="http://schemas.openxmlformats.org/presentationml/2006/ole">
            <mc:AlternateContent xmlns:mc="http://schemas.openxmlformats.org/markup-compatibility/2006">
              <mc:Choice xmlns:v="urn:schemas-microsoft-com:vml" Requires="v">
                <p:oleObj spid="_x0000_s44122" r:id="rId5" imgW="215713" imgH="241091" progId="Equation.DSMT4">
                  <p:embed/>
                </p:oleObj>
              </mc:Choice>
              <mc:Fallback>
                <p:oleObj r:id="rId5" imgW="215713" imgH="24109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7325" y="4572000"/>
                        <a:ext cx="560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9"/>
          <p:cNvSpPr>
            <a:spLocks noChangeArrowheads="1"/>
          </p:cNvSpPr>
          <p:nvPr/>
        </p:nvSpPr>
        <p:spPr bwMode="auto">
          <a:xfrm>
            <a:off x="41910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4042" name="Object 8"/>
          <p:cNvGraphicFramePr>
            <a:graphicFrameLocks noChangeAspect="1"/>
          </p:cNvGraphicFramePr>
          <p:nvPr/>
        </p:nvGraphicFramePr>
        <p:xfrm>
          <a:off x="3895725" y="5105400"/>
          <a:ext cx="1676400" cy="523875"/>
        </p:xfrm>
        <a:graphic>
          <a:graphicData uri="http://schemas.openxmlformats.org/presentationml/2006/ole">
            <mc:AlternateContent xmlns:mc="http://schemas.openxmlformats.org/markup-compatibility/2006">
              <mc:Choice xmlns:v="urn:schemas-microsoft-com:vml" Requires="v">
                <p:oleObj spid="_x0000_s44123" r:id="rId7" imgW="761669" imgH="241195" progId="Equation.DSMT4">
                  <p:embed/>
                </p:oleObj>
              </mc:Choice>
              <mc:Fallback>
                <p:oleObj r:id="rId7" imgW="761669" imgH="24119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5725" y="51054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9E214B-3C80-4A88-9DA8-EA0976E15B04}" type="slidenum">
              <a:rPr kumimoji="0" lang="en-US" altLang="zh-CN" sz="1400"/>
              <a:pPr>
                <a:spcBef>
                  <a:spcPct val="0"/>
                </a:spcBef>
                <a:buClrTx/>
                <a:buSzTx/>
                <a:buFontTx/>
                <a:buNone/>
              </a:pPr>
              <a:t>92</a:t>
            </a:fld>
            <a:endParaRPr kumimoji="0" lang="en-US" altLang="zh-CN" sz="1400"/>
          </a:p>
        </p:txBody>
      </p:sp>
      <p:sp>
        <p:nvSpPr>
          <p:cNvPr id="45059" name="Rectangle 2"/>
          <p:cNvSpPr>
            <a:spLocks noGrp="1" noChangeArrowheads="1"/>
          </p:cNvSpPr>
          <p:nvPr>
            <p:ph type="title"/>
          </p:nvPr>
        </p:nvSpPr>
        <p:spPr/>
        <p:txBody>
          <a:bodyPr/>
          <a:lstStyle/>
          <a:p>
            <a:pPr eaLnBrk="1" hangingPunct="1"/>
            <a:r>
              <a:rPr lang="zh-CN" altLang="en-US"/>
              <a:t>排队系统的性能指标</a:t>
            </a:r>
          </a:p>
        </p:txBody>
      </p:sp>
      <p:sp>
        <p:nvSpPr>
          <p:cNvPr id="45060"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a:latin typeface="宋体" panose="02010600030101010101" pitchFamily="2" charset="-122"/>
              </a:rPr>
              <a:t>一般情况下，我们都是用以下三个指标来评价排队系统的性能：</a:t>
            </a:r>
            <a:endParaRPr lang="zh-CN" altLang="en-US"/>
          </a:p>
          <a:p>
            <a:pPr algn="just" eaLnBrk="1" hangingPunct="1">
              <a:buClr>
                <a:schemeClr val="hlink"/>
              </a:buClr>
              <a:buSzPct val="80000"/>
              <a:buFont typeface="Wingdings" panose="05000000000000000000" pitchFamily="2" charset="2"/>
              <a:buChar char="v"/>
            </a:pPr>
            <a:r>
              <a:rPr lang="zh-CN" altLang="en-US">
                <a:latin typeface="宋体" panose="02010600030101010101" pitchFamily="2" charset="-122"/>
              </a:rPr>
              <a:t>顾客在系统内的平均等待时间；</a:t>
            </a:r>
            <a:endParaRPr lang="zh-CN" altLang="en-US"/>
          </a:p>
          <a:p>
            <a:pPr algn="just" eaLnBrk="1" hangingPunct="1">
              <a:buClr>
                <a:schemeClr val="hlink"/>
              </a:buClr>
              <a:buSzPct val="80000"/>
              <a:buFont typeface="Wingdings" panose="05000000000000000000" pitchFamily="2" charset="2"/>
              <a:buChar char="v"/>
            </a:pPr>
            <a:r>
              <a:rPr lang="zh-CN" altLang="en-US">
                <a:latin typeface="宋体" panose="02010600030101010101" pitchFamily="2" charset="-122"/>
              </a:rPr>
              <a:t>系统的平均队长；</a:t>
            </a:r>
            <a:endParaRPr lang="zh-CN" altLang="en-US"/>
          </a:p>
          <a:p>
            <a:pPr algn="just" eaLnBrk="1" hangingPunct="1">
              <a:buClr>
                <a:schemeClr val="hlink"/>
              </a:buClr>
              <a:buSzPct val="80000"/>
              <a:buFont typeface="Wingdings" panose="05000000000000000000" pitchFamily="2" charset="2"/>
              <a:buChar char="v"/>
            </a:pPr>
            <a:r>
              <a:rPr lang="zh-CN" altLang="en-US">
                <a:latin typeface="宋体" panose="02010600030101010101" pitchFamily="2" charset="-122"/>
              </a:rPr>
              <a:t>服务利用率。</a:t>
            </a:r>
            <a:endParaRPr lang="zh-CN" altLang="en-US"/>
          </a:p>
          <a:p>
            <a:pPr eaLnBrk="1" hangingPunct="1"/>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417041-3584-4141-B776-683FB5379FFB}" type="slidenum">
              <a:rPr kumimoji="0" lang="en-US" altLang="zh-CN" sz="1400"/>
              <a:pPr>
                <a:spcBef>
                  <a:spcPct val="0"/>
                </a:spcBef>
                <a:buClrTx/>
                <a:buSzTx/>
                <a:buFontTx/>
                <a:buNone/>
              </a:pPr>
              <a:t>93</a:t>
            </a:fld>
            <a:endParaRPr kumimoji="0" lang="en-US" altLang="zh-CN" sz="1400"/>
          </a:p>
        </p:txBody>
      </p:sp>
      <p:sp>
        <p:nvSpPr>
          <p:cNvPr id="46083"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单服务员排队系统的仿真方法</a:t>
            </a:r>
            <a:endParaRPr lang="zh-CN" altLang="en-US"/>
          </a:p>
        </p:txBody>
      </p:sp>
      <p:sp>
        <p:nvSpPr>
          <p:cNvPr id="46084"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对于排队服务系统，顾客往往注重排队顾客是否太多，等待的时间是否太长，而服务员则关心他的空闲时间。</a:t>
            </a:r>
          </a:p>
          <a:p>
            <a:pPr eaLnBrk="1" hangingPunct="1"/>
            <a:r>
              <a:rPr lang="zh-CN" altLang="en-US">
                <a:latin typeface="宋体" panose="02010600030101010101" pitchFamily="2" charset="-122"/>
              </a:rPr>
              <a:t>从上面我们知道</a:t>
            </a:r>
            <a:r>
              <a:rPr lang="zh-CN" altLang="en-US">
                <a:solidFill>
                  <a:srgbClr val="9900CC"/>
                </a:solidFill>
                <a:latin typeface="宋体" panose="02010600030101010101" pitchFamily="2" charset="-122"/>
              </a:rPr>
              <a:t>队长、等待时间以及服务利用率</a:t>
            </a:r>
            <a:r>
              <a:rPr lang="zh-CN" altLang="en-US">
                <a:latin typeface="宋体" panose="02010600030101010101" pitchFamily="2" charset="-122"/>
              </a:rPr>
              <a:t>等指标可以衡量系统性能，下面介绍已知顾客到达时间和服务时间的统计规律（往往来自实际数据或一定的概率分布），来仿真排队系统。</a:t>
            </a:r>
            <a:r>
              <a:rPr lang="zh-CN" altLang="en-US"/>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AD3F0B-348A-43B4-A17B-7CC50801E227}" type="slidenum">
              <a:rPr kumimoji="0" lang="en-US" altLang="zh-CN" sz="1400"/>
              <a:pPr>
                <a:spcBef>
                  <a:spcPct val="0"/>
                </a:spcBef>
                <a:buClrTx/>
                <a:buSzTx/>
                <a:buFontTx/>
                <a:buNone/>
              </a:pPr>
              <a:t>94</a:t>
            </a:fld>
            <a:endParaRPr kumimoji="0" lang="en-US" altLang="zh-CN" sz="1400"/>
          </a:p>
        </p:txBody>
      </p:sp>
      <p:sp>
        <p:nvSpPr>
          <p:cNvPr id="47107"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系统的假设</a:t>
            </a:r>
          </a:p>
        </p:txBody>
      </p:sp>
      <p:sp>
        <p:nvSpPr>
          <p:cNvPr id="47108"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a:t>    1)</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顾客源是无穷的；</a:t>
            </a:r>
            <a:endParaRPr lang="zh-CN" altLang="en-US"/>
          </a:p>
          <a:p>
            <a:pPr algn="just" eaLnBrk="1" hangingPunct="1">
              <a:lnSpc>
                <a:spcPct val="90000"/>
              </a:lnSpc>
              <a:buFont typeface="Wingdings" panose="05000000000000000000" pitchFamily="2" charset="2"/>
              <a:buNone/>
            </a:pPr>
            <a:r>
              <a:rPr lang="zh-CN" altLang="en-US"/>
              <a:t>    </a:t>
            </a:r>
            <a:r>
              <a:rPr lang="en-US" altLang="zh-CN"/>
              <a:t>2)</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排队长度没有限制；</a:t>
            </a:r>
            <a:endParaRPr lang="zh-CN" altLang="en-US"/>
          </a:p>
          <a:p>
            <a:pPr algn="just" eaLnBrk="1" hangingPunct="1">
              <a:lnSpc>
                <a:spcPct val="90000"/>
              </a:lnSpc>
              <a:buFont typeface="Wingdings" panose="05000000000000000000" pitchFamily="2" charset="2"/>
              <a:buNone/>
            </a:pPr>
            <a:r>
              <a:rPr lang="zh-CN" altLang="en-US"/>
              <a:t>    </a:t>
            </a:r>
            <a:r>
              <a:rPr lang="en-US" altLang="zh-CN"/>
              <a:t>3)</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到达系统的顾客按先后顺序依次进</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入服务。</a:t>
            </a:r>
            <a:endParaRPr lang="zh-CN" altLang="en-US"/>
          </a:p>
          <a:p>
            <a:pPr eaLnBrk="1" hangingPunct="1">
              <a:lnSpc>
                <a:spcPct val="90000"/>
              </a:lnSpc>
            </a:pPr>
            <a:r>
              <a:rPr lang="zh-CN" altLang="en-US">
                <a:latin typeface="宋体" panose="02010600030101010101" pitchFamily="2" charset="-122"/>
              </a:rPr>
              <a:t>两位顾客先后到达系统的时间间隔</a:t>
            </a:r>
            <a:r>
              <a:rPr lang="en-US" altLang="zh-CN">
                <a:latin typeface="宋体" panose="02010600030101010101" pitchFamily="2" charset="-122"/>
              </a:rPr>
              <a:t>i</a:t>
            </a:r>
            <a:r>
              <a:rPr lang="zh-CN" altLang="en-US">
                <a:latin typeface="宋体" panose="02010600030101010101" pitchFamily="2" charset="-122"/>
              </a:rPr>
              <a:t>是随机变量，每位顾客的服务时间</a:t>
            </a:r>
            <a:r>
              <a:rPr lang="en-US" altLang="zh-CN">
                <a:latin typeface="宋体" panose="02010600030101010101" pitchFamily="2" charset="-122"/>
              </a:rPr>
              <a:t>s</a:t>
            </a:r>
            <a:r>
              <a:rPr lang="zh-CN" altLang="en-US">
                <a:latin typeface="宋体" panose="02010600030101010101" pitchFamily="2" charset="-122"/>
              </a:rPr>
              <a:t>也是随机变量，它们的概率分布已经根据经验或理论假设确定。</a:t>
            </a:r>
            <a:r>
              <a:rPr lang="zh-CN" altLang="en-US"/>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C653F2-60FE-438C-8476-D2C1A399EC04}" type="slidenum">
              <a:rPr kumimoji="0" lang="en-US" altLang="zh-CN" sz="1400"/>
              <a:pPr>
                <a:spcBef>
                  <a:spcPct val="0"/>
                </a:spcBef>
                <a:buClrTx/>
                <a:buSzTx/>
                <a:buFontTx/>
                <a:buNone/>
              </a:pPr>
              <a:t>95</a:t>
            </a:fld>
            <a:endParaRPr kumimoji="0" lang="en-US" altLang="zh-CN" sz="1400"/>
          </a:p>
        </p:txBody>
      </p:sp>
      <p:sp>
        <p:nvSpPr>
          <p:cNvPr id="48131" name="Rectangle 2"/>
          <p:cNvSpPr>
            <a:spLocks noGrp="1" noChangeArrowheads="1"/>
          </p:cNvSpPr>
          <p:nvPr>
            <p:ph type="title"/>
          </p:nvPr>
        </p:nvSpPr>
        <p:spPr/>
        <p:txBody>
          <a:bodyPr/>
          <a:lstStyle/>
          <a:p>
            <a:pPr eaLnBrk="1" hangingPunct="1"/>
            <a:r>
              <a:rPr lang="zh-CN" altLang="en-US"/>
              <a:t>状态变量的设置</a:t>
            </a:r>
          </a:p>
        </p:txBody>
      </p:sp>
      <p:sp>
        <p:nvSpPr>
          <p:cNvPr id="48132" name="Rectangle 3"/>
          <p:cNvSpPr>
            <a:spLocks noGrp="1" noChangeArrowheads="1"/>
          </p:cNvSpPr>
          <p:nvPr>
            <p:ph type="body" idx="1"/>
          </p:nvPr>
        </p:nvSpPr>
        <p:spPr>
          <a:xfrm>
            <a:off x="457200" y="1981200"/>
            <a:ext cx="8458200" cy="4343400"/>
          </a:xfrm>
        </p:spPr>
        <p:txBody>
          <a:bodyPr/>
          <a:lstStyle/>
          <a:p>
            <a:pPr algn="just" eaLnBrk="1" hangingPunct="1">
              <a:lnSpc>
                <a:spcPct val="90000"/>
              </a:lnSpc>
            </a:pPr>
            <a:r>
              <a:rPr lang="zh-CN" altLang="en-US">
                <a:latin typeface="Times New Roman" panose="02020603050405020304" pitchFamily="18" charset="0"/>
              </a:rPr>
              <a:t>根据两个概率分布，可以生成任意多个到达系统的时间间隔</a:t>
            </a:r>
            <a:r>
              <a:rPr lang="en-US" altLang="zh-CN">
                <a:latin typeface="Times New Roman" panose="02020603050405020304" pitchFamily="18" charset="0"/>
              </a:rPr>
              <a:t>i</a:t>
            </a:r>
            <a:r>
              <a:rPr lang="zh-CN" altLang="en-US">
                <a:latin typeface="Times New Roman" panose="02020603050405020304" pitchFamily="18" charset="0"/>
              </a:rPr>
              <a:t>与服务时间</a:t>
            </a:r>
            <a:r>
              <a:rPr lang="en-US" altLang="zh-CN">
                <a:latin typeface="Times New Roman" panose="02020603050405020304" pitchFamily="18" charset="0"/>
              </a:rPr>
              <a:t>s</a:t>
            </a:r>
            <a:r>
              <a:rPr lang="zh-CN" altLang="en-US">
                <a:latin typeface="Times New Roman" panose="02020603050405020304" pitchFamily="18" charset="0"/>
              </a:rPr>
              <a:t>的数据，记</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表示第</a:t>
            </a:r>
            <a:r>
              <a:rPr lang="en-US" altLang="zh-CN">
                <a:latin typeface="Times New Roman" panose="02020603050405020304" pitchFamily="18" charset="0"/>
              </a:rPr>
              <a:t>k</a:t>
            </a:r>
            <a:r>
              <a:rPr lang="zh-CN" altLang="en-US">
                <a:latin typeface="Times New Roman" panose="02020603050405020304" pitchFamily="18" charset="0"/>
              </a:rPr>
              <a:t>位顾客与第</a:t>
            </a:r>
            <a:r>
              <a:rPr lang="en-US" altLang="zh-CN">
                <a:latin typeface="Times New Roman" panose="02020603050405020304" pitchFamily="18" charset="0"/>
              </a:rPr>
              <a:t>k-1</a:t>
            </a:r>
            <a:r>
              <a:rPr lang="zh-CN" altLang="en-US">
                <a:latin typeface="Times New Roman" panose="02020603050405020304" pitchFamily="18" charset="0"/>
              </a:rPr>
              <a:t>位顾客到达时间间隔，   表示第</a:t>
            </a:r>
            <a:r>
              <a:rPr lang="en-US" altLang="zh-CN">
                <a:latin typeface="Times New Roman" panose="02020603050405020304" pitchFamily="18" charset="0"/>
              </a:rPr>
              <a:t>k</a:t>
            </a:r>
            <a:r>
              <a:rPr lang="zh-CN" altLang="en-US">
                <a:latin typeface="Times New Roman" panose="02020603050405020304" pitchFamily="18" charset="0"/>
              </a:rPr>
              <a:t>位顾客服务时间。</a:t>
            </a:r>
            <a:endParaRPr lang="zh-CN" altLang="en-US"/>
          </a:p>
          <a:p>
            <a:pPr algn="just" eaLnBrk="1" hangingPunct="1">
              <a:lnSpc>
                <a:spcPct val="90000"/>
              </a:lnSpc>
            </a:pPr>
            <a:r>
              <a:rPr lang="zh-CN" altLang="en-US">
                <a:latin typeface="Times New Roman" panose="02020603050405020304" pitchFamily="18" charset="0"/>
              </a:rPr>
              <a:t>在任意时间</a:t>
            </a:r>
            <a:r>
              <a:rPr lang="en-US" altLang="zh-CN">
                <a:latin typeface="Times New Roman" panose="02020603050405020304" pitchFamily="18" charset="0"/>
              </a:rPr>
              <a:t>t</a:t>
            </a:r>
            <a:r>
              <a:rPr lang="zh-CN" altLang="en-US">
                <a:latin typeface="Times New Roman" panose="02020603050405020304" pitchFamily="18" charset="0"/>
              </a:rPr>
              <a:t>，系统状态可以用排队等候的顾客数目和服务员是否在工作来描述。排队等候的顾客数目称为队长，记作</a:t>
            </a:r>
            <a:r>
              <a:rPr lang="en-US" altLang="zh-CN">
                <a:latin typeface="Times New Roman" panose="02020603050405020304" pitchFamily="18" charset="0"/>
              </a:rPr>
              <a:t>L(t)</a:t>
            </a:r>
            <a:r>
              <a:rPr lang="zh-CN" altLang="en-US">
                <a:latin typeface="Times New Roman" panose="02020603050405020304" pitchFamily="18" charset="0"/>
              </a:rPr>
              <a:t>。服务员的状态用</a:t>
            </a:r>
            <a:r>
              <a:rPr lang="en-US" altLang="zh-CN">
                <a:latin typeface="Times New Roman" panose="02020603050405020304" pitchFamily="18" charset="0"/>
              </a:rPr>
              <a:t>S(t)</a:t>
            </a:r>
            <a:r>
              <a:rPr lang="zh-CN" altLang="en-US">
                <a:latin typeface="Times New Roman" panose="02020603050405020304" pitchFamily="18" charset="0"/>
              </a:rPr>
              <a:t>表示：当服务员工作时，令</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S(t)=1</a:t>
            </a:r>
            <a:r>
              <a:rPr lang="zh-CN" altLang="en-US">
                <a:latin typeface="Times New Roman" panose="02020603050405020304" pitchFamily="18" charset="0"/>
              </a:rPr>
              <a:t>，服务员空闲时，令</a:t>
            </a:r>
            <a:r>
              <a:rPr lang="en-US" altLang="zh-CN">
                <a:latin typeface="Times New Roman" panose="02020603050405020304" pitchFamily="18" charset="0"/>
              </a:rPr>
              <a:t>S(t)=0</a:t>
            </a:r>
            <a:r>
              <a:rPr lang="zh-CN" altLang="en-US">
                <a:latin typeface="Times New Roman" panose="02020603050405020304" pitchFamily="18" charset="0"/>
              </a:rPr>
              <a:t>。</a:t>
            </a:r>
            <a:endParaRPr lang="zh-CN" altLang="en-US"/>
          </a:p>
        </p:txBody>
      </p:sp>
      <p:graphicFrame>
        <p:nvGraphicFramePr>
          <p:cNvPr id="48133" name="Object 4"/>
          <p:cNvGraphicFramePr>
            <a:graphicFrameLocks noChangeAspect="1"/>
          </p:cNvGraphicFramePr>
          <p:nvPr/>
        </p:nvGraphicFramePr>
        <p:xfrm>
          <a:off x="8172450" y="2420938"/>
          <a:ext cx="474663" cy="533400"/>
        </p:xfrm>
        <a:graphic>
          <a:graphicData uri="http://schemas.openxmlformats.org/presentationml/2006/ole">
            <mc:AlternateContent xmlns:mc="http://schemas.openxmlformats.org/markup-compatibility/2006">
              <mc:Choice xmlns:v="urn:schemas-microsoft-com:vml" Requires="v">
                <p:oleObj spid="_x0000_s48187" name="Equation" r:id="rId3" imgW="126890" imgH="228402" progId="Equation.DSMT4">
                  <p:embed/>
                </p:oleObj>
              </mc:Choice>
              <mc:Fallback>
                <p:oleObj name="Equation" r:id="rId3" imgW="126890" imgH="22840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2420938"/>
                        <a:ext cx="4746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5"/>
          <p:cNvGraphicFramePr>
            <a:graphicFrameLocks noChangeAspect="1"/>
          </p:cNvGraphicFramePr>
          <p:nvPr/>
        </p:nvGraphicFramePr>
        <p:xfrm>
          <a:off x="1524000" y="3352800"/>
          <a:ext cx="649288" cy="609600"/>
        </p:xfrm>
        <a:graphic>
          <a:graphicData uri="http://schemas.openxmlformats.org/presentationml/2006/ole">
            <mc:AlternateContent xmlns:mc="http://schemas.openxmlformats.org/markup-compatibility/2006">
              <mc:Choice xmlns:v="urn:schemas-microsoft-com:vml" Requires="v">
                <p:oleObj spid="_x0000_s48188" name="Equation" r:id="rId5" imgW="152334" imgH="228501" progId="Equation.DSMT4">
                  <p:embed/>
                </p:oleObj>
              </mc:Choice>
              <mc:Fallback>
                <p:oleObj name="Equation" r:id="rId5" imgW="152334"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352800"/>
                        <a:ext cx="6492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14AA822-6245-495D-9AED-EC963CD7E571}" type="slidenum">
              <a:rPr kumimoji="0" lang="en-US" altLang="zh-CN" sz="1400"/>
              <a:pPr>
                <a:spcBef>
                  <a:spcPct val="0"/>
                </a:spcBef>
                <a:buClrTx/>
                <a:buSzTx/>
                <a:buFontTx/>
                <a:buNone/>
              </a:pPr>
              <a:t>96</a:t>
            </a:fld>
            <a:endParaRPr kumimoji="0" lang="en-US" altLang="zh-CN" sz="1400"/>
          </a:p>
        </p:txBody>
      </p:sp>
      <p:sp>
        <p:nvSpPr>
          <p:cNvPr id="49155" name="Rectangle 2"/>
          <p:cNvSpPr>
            <a:spLocks noGrp="1" noChangeArrowheads="1"/>
          </p:cNvSpPr>
          <p:nvPr>
            <p:ph type="title"/>
          </p:nvPr>
        </p:nvSpPr>
        <p:spPr/>
        <p:txBody>
          <a:bodyPr/>
          <a:lstStyle/>
          <a:p>
            <a:pPr eaLnBrk="1" hangingPunct="1"/>
            <a:endParaRPr lang="zh-CN" altLang="zh-CN"/>
          </a:p>
        </p:txBody>
      </p:sp>
      <p:sp>
        <p:nvSpPr>
          <p:cNvPr id="49156" name="Rectangle 3"/>
          <p:cNvSpPr>
            <a:spLocks noGrp="1" noChangeArrowheads="1"/>
          </p:cNvSpPr>
          <p:nvPr>
            <p:ph type="body" idx="1"/>
          </p:nvPr>
        </p:nvSpPr>
        <p:spPr/>
        <p:txBody>
          <a:bodyPr/>
          <a:lstStyle/>
          <a:p>
            <a:pPr algn="just" eaLnBrk="1" hangingPunct="1"/>
            <a:r>
              <a:rPr lang="zh-CN" altLang="en-US">
                <a:latin typeface="Times New Roman" panose="02020603050405020304" pitchFamily="18" charset="0"/>
              </a:rPr>
              <a:t>引起系统状态</a:t>
            </a:r>
            <a:r>
              <a:rPr lang="en-US" altLang="zh-CN">
                <a:latin typeface="Times New Roman" panose="02020603050405020304" pitchFamily="18" charset="0"/>
              </a:rPr>
              <a:t>L(t)</a:t>
            </a:r>
            <a:r>
              <a:rPr lang="zh-CN" altLang="en-US">
                <a:latin typeface="Times New Roman" panose="02020603050405020304" pitchFamily="18" charset="0"/>
              </a:rPr>
              <a:t>和</a:t>
            </a:r>
            <a:r>
              <a:rPr lang="en-US" altLang="zh-CN">
                <a:latin typeface="Times New Roman" panose="02020603050405020304" pitchFamily="18" charset="0"/>
              </a:rPr>
              <a:t>S(t)</a:t>
            </a:r>
            <a:r>
              <a:rPr lang="zh-CN" altLang="en-US">
                <a:latin typeface="Times New Roman" panose="02020603050405020304" pitchFamily="18" charset="0"/>
              </a:rPr>
              <a:t>改变的行为称为事件。</a:t>
            </a:r>
          </a:p>
          <a:p>
            <a:pPr algn="just" eaLnBrk="1" hangingPunct="1"/>
            <a:r>
              <a:rPr lang="zh-CN" altLang="en-US">
                <a:latin typeface="Times New Roman" panose="02020603050405020304" pitchFamily="18" charset="0"/>
              </a:rPr>
              <a:t>在排队系统中包含两类基本事件：</a:t>
            </a:r>
            <a:r>
              <a:rPr lang="zh-CN" altLang="en-US">
                <a:solidFill>
                  <a:srgbClr val="9900CC"/>
                </a:solidFill>
                <a:latin typeface="Times New Roman" panose="02020603050405020304" pitchFamily="18" charset="0"/>
              </a:rPr>
              <a:t>“</a:t>
            </a:r>
            <a:r>
              <a:rPr lang="zh-CN" altLang="en-US">
                <a:solidFill>
                  <a:srgbClr val="9900CC"/>
                </a:solidFill>
                <a:latin typeface="宋体" panose="02010600030101010101" pitchFamily="2" charset="-122"/>
              </a:rPr>
              <a:t>顾客到达</a:t>
            </a:r>
            <a:r>
              <a:rPr lang="zh-CN" altLang="en-US">
                <a:solidFill>
                  <a:srgbClr val="9900CC"/>
                </a:solidFill>
                <a:latin typeface="Times New Roman" panose="02020603050405020304" pitchFamily="18" charset="0"/>
              </a:rPr>
              <a:t>”</a:t>
            </a:r>
            <a:r>
              <a:rPr lang="zh-CN" altLang="en-US">
                <a:latin typeface="Times New Roman" panose="02020603050405020304" pitchFamily="18" charset="0"/>
              </a:rPr>
              <a:t>和</a:t>
            </a:r>
            <a:r>
              <a:rPr lang="zh-CN" altLang="en-US">
                <a:solidFill>
                  <a:srgbClr val="9900CC"/>
                </a:solidFill>
                <a:latin typeface="Times New Roman" panose="02020603050405020304" pitchFamily="18" charset="0"/>
              </a:rPr>
              <a:t>“</a:t>
            </a:r>
            <a:r>
              <a:rPr lang="zh-CN" altLang="en-US">
                <a:solidFill>
                  <a:srgbClr val="9900CC"/>
                </a:solidFill>
                <a:latin typeface="宋体" panose="02010600030101010101" pitchFamily="2" charset="-122"/>
              </a:rPr>
              <a:t>顾客离开</a:t>
            </a:r>
            <a:r>
              <a:rPr lang="zh-CN" altLang="en-US">
                <a:solidFill>
                  <a:srgbClr val="9900CC"/>
                </a:solidFill>
                <a:latin typeface="Times New Roman" panose="02020603050405020304" pitchFamily="18" charset="0"/>
              </a:rPr>
              <a:t>”</a:t>
            </a:r>
            <a:r>
              <a:rPr lang="zh-CN" altLang="en-US">
                <a:latin typeface="Times New Roman" panose="02020603050405020304" pitchFamily="18" charset="0"/>
              </a:rPr>
              <a:t>。记表示第</a:t>
            </a:r>
            <a:r>
              <a:rPr lang="en-US" altLang="zh-CN">
                <a:latin typeface="Times New Roman" panose="02020603050405020304" pitchFamily="18" charset="0"/>
              </a:rPr>
              <a:t>k</a:t>
            </a:r>
            <a:r>
              <a:rPr lang="zh-CN" altLang="en-US">
                <a:latin typeface="Times New Roman" panose="02020603050405020304" pitchFamily="18" charset="0"/>
              </a:rPr>
              <a:t>位顾客到达时刻为   ，离开时间为    ，根据已知的    与   ，按照以下的递推关系得到：</a:t>
            </a:r>
            <a:endParaRPr lang="zh-CN" altLang="en-US"/>
          </a:p>
          <a:p>
            <a:pPr algn="just" eaLnBrk="1" hangingPunct="1">
              <a:buFont typeface="Wingdings" panose="05000000000000000000" pitchFamily="2" charset="2"/>
              <a:buNone/>
            </a:pPr>
            <a:r>
              <a:rPr lang="zh-CN" altLang="en-US">
                <a:latin typeface="Times New Roman" panose="02020603050405020304" pitchFamily="18" charset="0"/>
              </a:rPr>
              <a:t>                                                                </a:t>
            </a:r>
            <a:endParaRPr lang="zh-CN" altLang="en-US"/>
          </a:p>
        </p:txBody>
      </p:sp>
      <p:sp>
        <p:nvSpPr>
          <p:cNvPr id="49157" name="Rectangle 5"/>
          <p:cNvSpPr>
            <a:spLocks noChangeArrowheads="1"/>
          </p:cNvSpPr>
          <p:nvPr/>
        </p:nvSpPr>
        <p:spPr bwMode="auto">
          <a:xfrm>
            <a:off x="44815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9158" name="Object 4"/>
          <p:cNvGraphicFramePr>
            <a:graphicFrameLocks noChangeAspect="1"/>
          </p:cNvGraphicFramePr>
          <p:nvPr/>
        </p:nvGraphicFramePr>
        <p:xfrm>
          <a:off x="3581400" y="4038600"/>
          <a:ext cx="422275" cy="533400"/>
        </p:xfrm>
        <a:graphic>
          <a:graphicData uri="http://schemas.openxmlformats.org/presentationml/2006/ole">
            <mc:AlternateContent xmlns:mc="http://schemas.openxmlformats.org/markup-compatibility/2006">
              <mc:Choice xmlns:v="urn:schemas-microsoft-com:vml" Requires="v">
                <p:oleObj spid="_x0000_s49296" r:id="rId3" imgW="177646" imgH="228402" progId="Equation.DSMT4">
                  <p:embed/>
                </p:oleObj>
              </mc:Choice>
              <mc:Fallback>
                <p:oleObj r:id="rId3" imgW="177646" imgH="22840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0386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6"/>
          <p:cNvGraphicFramePr>
            <a:graphicFrameLocks noChangeAspect="1"/>
          </p:cNvGraphicFramePr>
          <p:nvPr/>
        </p:nvGraphicFramePr>
        <p:xfrm>
          <a:off x="6324600" y="4038600"/>
          <a:ext cx="422275" cy="533400"/>
        </p:xfrm>
        <a:graphic>
          <a:graphicData uri="http://schemas.openxmlformats.org/presentationml/2006/ole">
            <mc:AlternateContent xmlns:mc="http://schemas.openxmlformats.org/markup-compatibility/2006">
              <mc:Choice xmlns:v="urn:schemas-microsoft-com:vml" Requires="v">
                <p:oleObj spid="_x0000_s49297" name="Equation" r:id="rId5" imgW="177646" imgH="228402" progId="Equation.DSMT4">
                  <p:embed/>
                </p:oleObj>
              </mc:Choice>
              <mc:Fallback>
                <p:oleObj name="Equation" r:id="rId5" imgW="177646" imgH="22840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0386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7"/>
          <p:cNvGraphicFramePr>
            <a:graphicFrameLocks noChangeAspect="1"/>
          </p:cNvGraphicFramePr>
          <p:nvPr/>
        </p:nvGraphicFramePr>
        <p:xfrm>
          <a:off x="2773363" y="4495800"/>
          <a:ext cx="361950" cy="533400"/>
        </p:xfrm>
        <a:graphic>
          <a:graphicData uri="http://schemas.openxmlformats.org/presentationml/2006/ole">
            <mc:AlternateContent xmlns:mc="http://schemas.openxmlformats.org/markup-compatibility/2006">
              <mc:Choice xmlns:v="urn:schemas-microsoft-com:vml" Requires="v">
                <p:oleObj spid="_x0000_s49298" name="Equation" r:id="rId7" imgW="152334" imgH="228501" progId="Equation.DSMT4">
                  <p:embed/>
                </p:oleObj>
              </mc:Choice>
              <mc:Fallback>
                <p:oleObj name="Equation" r:id="rId7" imgW="152334" imgH="228501"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3363" y="4495800"/>
                        <a:ext cx="361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8"/>
          <p:cNvGraphicFramePr>
            <a:graphicFrameLocks noChangeAspect="1"/>
          </p:cNvGraphicFramePr>
          <p:nvPr/>
        </p:nvGraphicFramePr>
        <p:xfrm>
          <a:off x="2060575" y="4572000"/>
          <a:ext cx="301625" cy="533400"/>
        </p:xfrm>
        <a:graphic>
          <a:graphicData uri="http://schemas.openxmlformats.org/presentationml/2006/ole">
            <mc:AlternateContent xmlns:mc="http://schemas.openxmlformats.org/markup-compatibility/2006">
              <mc:Choice xmlns:v="urn:schemas-microsoft-com:vml" Requires="v">
                <p:oleObj spid="_x0000_s49299" name="Equation" r:id="rId9" imgW="126890" imgH="228402" progId="Equation.DSMT4">
                  <p:embed/>
                </p:oleObj>
              </mc:Choice>
              <mc:Fallback>
                <p:oleObj name="Equation" r:id="rId9" imgW="126890" imgH="228402"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0575" y="4572000"/>
                        <a:ext cx="301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10"/>
          <p:cNvSpPr>
            <a:spLocks noChangeArrowheads="1"/>
          </p:cNvSpPr>
          <p:nvPr/>
        </p:nvSpPr>
        <p:spPr bwMode="auto">
          <a:xfrm>
            <a:off x="41529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9163" name="Object 9"/>
          <p:cNvGraphicFramePr>
            <a:graphicFrameLocks noChangeAspect="1"/>
          </p:cNvGraphicFramePr>
          <p:nvPr/>
        </p:nvGraphicFramePr>
        <p:xfrm>
          <a:off x="1981200" y="5045075"/>
          <a:ext cx="5410200" cy="1127125"/>
        </p:xfrm>
        <a:graphic>
          <a:graphicData uri="http://schemas.openxmlformats.org/presentationml/2006/ole">
            <mc:AlternateContent xmlns:mc="http://schemas.openxmlformats.org/markup-compatibility/2006">
              <mc:Choice xmlns:v="urn:schemas-microsoft-com:vml" Requires="v">
                <p:oleObj spid="_x0000_s49300" name="Equation" r:id="rId11" imgW="2311400" imgH="482600" progId="Equation.DSMT4">
                  <p:embed/>
                </p:oleObj>
              </mc:Choice>
              <mc:Fallback>
                <p:oleObj name="Equation" r:id="rId11" imgW="2311400" imgH="482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045075"/>
                        <a:ext cx="5410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4" name="Rectangle 12"/>
          <p:cNvSpPr>
            <a:spLocks noChangeArrowheads="1"/>
          </p:cNvSpPr>
          <p:nvPr/>
        </p:nvSpPr>
        <p:spPr bwMode="auto">
          <a:xfrm>
            <a:off x="38481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9165" name="Rectangle 14"/>
          <p:cNvSpPr>
            <a:spLocks noChangeArrowheads="1"/>
          </p:cNvSpPr>
          <p:nvPr/>
        </p:nvSpPr>
        <p:spPr bwMode="auto">
          <a:xfrm>
            <a:off x="42291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8BF7E8-0B2C-4129-AC1C-A050DF2F2C04}" type="slidenum">
              <a:rPr kumimoji="0" lang="en-US" altLang="zh-CN" sz="1400"/>
              <a:pPr>
                <a:spcBef>
                  <a:spcPct val="0"/>
                </a:spcBef>
                <a:buClrTx/>
                <a:buSzTx/>
                <a:buFontTx/>
                <a:buNone/>
              </a:pPr>
              <a:t>97</a:t>
            </a:fld>
            <a:endParaRPr kumimoji="0" lang="en-US" altLang="zh-CN" sz="1400"/>
          </a:p>
        </p:txBody>
      </p:sp>
      <p:sp>
        <p:nvSpPr>
          <p:cNvPr id="50179" name="Rectangle 2"/>
          <p:cNvSpPr>
            <a:spLocks noGrp="1" noChangeArrowheads="1"/>
          </p:cNvSpPr>
          <p:nvPr>
            <p:ph type="title"/>
          </p:nvPr>
        </p:nvSpPr>
        <p:spPr/>
        <p:txBody>
          <a:bodyPr/>
          <a:lstStyle/>
          <a:p>
            <a:pPr eaLnBrk="1" hangingPunct="1"/>
            <a:r>
              <a:rPr lang="zh-CN" altLang="en-US"/>
              <a:t>仿真的初始和终止条件</a:t>
            </a:r>
          </a:p>
        </p:txBody>
      </p:sp>
      <p:sp>
        <p:nvSpPr>
          <p:cNvPr id="50180" name="Rectangle 3"/>
          <p:cNvSpPr>
            <a:spLocks noGrp="1" noChangeArrowheads="1"/>
          </p:cNvSpPr>
          <p:nvPr>
            <p:ph type="body" idx="1"/>
          </p:nvPr>
        </p:nvSpPr>
        <p:spPr/>
        <p:txBody>
          <a:bodyPr/>
          <a:lstStyle/>
          <a:p>
            <a:pPr algn="just" eaLnBrk="1" hangingPunct="1"/>
            <a:r>
              <a:rPr lang="zh-CN" altLang="en-US" sz="2800">
                <a:latin typeface="Times New Roman" panose="02020603050405020304" pitchFamily="18" charset="0"/>
              </a:rPr>
              <a:t>系统状态在到达时刻    ，离开时刻   将发生变化。</a:t>
            </a:r>
          </a:p>
          <a:p>
            <a:pPr algn="just" eaLnBrk="1" hangingPunct="1"/>
            <a:r>
              <a:rPr lang="zh-CN" altLang="en-US" sz="2800">
                <a:latin typeface="Times New Roman" panose="02020603050405020304" pitchFamily="18" charset="0"/>
              </a:rPr>
              <a:t>在模拟系统运行中，设置时钟</a:t>
            </a:r>
            <a:r>
              <a:rPr lang="en-US" altLang="zh-CN" sz="2800">
                <a:latin typeface="Times New Roman" panose="02020603050405020304" pitchFamily="18" charset="0"/>
              </a:rPr>
              <a:t>t</a:t>
            </a:r>
            <a:r>
              <a:rPr lang="zh-CN" altLang="en-US" sz="2800">
                <a:latin typeface="Times New Roman" panose="02020603050405020304" pitchFamily="18" charset="0"/>
              </a:rPr>
              <a:t>，让</a:t>
            </a:r>
            <a:r>
              <a:rPr lang="en-US" altLang="zh-CN" sz="2800">
                <a:latin typeface="Times New Roman" panose="02020603050405020304" pitchFamily="18" charset="0"/>
              </a:rPr>
              <a:t>t</a:t>
            </a:r>
            <a:r>
              <a:rPr lang="zh-CN" altLang="en-US" sz="2800">
                <a:latin typeface="Times New Roman" panose="02020603050405020304" pitchFamily="18" charset="0"/>
              </a:rPr>
              <a:t>依事件发生的先后顺序，从一个事件的发生时刻到下一个事件的发生时刻，这种仿真模式称为下一事件时间推进法。</a:t>
            </a:r>
          </a:p>
          <a:p>
            <a:pPr algn="just" eaLnBrk="1" hangingPunct="1"/>
            <a:r>
              <a:rPr lang="zh-CN" altLang="en-US" sz="2800">
                <a:latin typeface="宋体" panose="02010600030101010101" pitchFamily="2" charset="-122"/>
              </a:rPr>
              <a:t>初始和终止条件可设为：</a:t>
            </a:r>
            <a:r>
              <a:rPr lang="en-US" altLang="zh-CN" sz="2800">
                <a:latin typeface="宋体" panose="02010600030101010101" pitchFamily="2" charset="-122"/>
              </a:rPr>
              <a:t>t=0</a:t>
            </a:r>
            <a:r>
              <a:rPr lang="en-US" altLang="zh-CN" sz="2800">
                <a:latin typeface="Times New Roman" panose="02020603050405020304" pitchFamily="18" charset="0"/>
              </a:rPr>
              <a:t> </a:t>
            </a:r>
            <a:r>
              <a:rPr lang="zh-CN" altLang="en-US" sz="2800">
                <a:latin typeface="宋体" panose="02010600030101010101" pitchFamily="2" charset="-122"/>
              </a:rPr>
              <a:t>是第一位顾客到达时刻，仿真终止时刻是给定的时刻</a:t>
            </a:r>
            <a:r>
              <a:rPr lang="en-US" altLang="zh-CN" sz="2800">
                <a:latin typeface="宋体" panose="02010600030101010101" pitchFamily="2" charset="-122"/>
              </a:rPr>
              <a:t>T</a:t>
            </a:r>
            <a:r>
              <a:rPr lang="zh-CN" altLang="en-US" sz="2800">
                <a:latin typeface="宋体" panose="02010600030101010101" pitchFamily="2" charset="-122"/>
              </a:rPr>
              <a:t>。</a:t>
            </a:r>
            <a:r>
              <a:rPr lang="zh-CN" altLang="en-US" sz="2800">
                <a:latin typeface="Times New Roman" panose="02020603050405020304" pitchFamily="18" charset="0"/>
              </a:rPr>
              <a:t> </a:t>
            </a:r>
            <a:endParaRPr lang="zh-CN" altLang="en-US" sz="2800"/>
          </a:p>
          <a:p>
            <a:pPr eaLnBrk="1" hangingPunct="1"/>
            <a:endParaRPr lang="en-US" altLang="zh-CN" sz="2800"/>
          </a:p>
        </p:txBody>
      </p:sp>
      <p:graphicFrame>
        <p:nvGraphicFramePr>
          <p:cNvPr id="50181" name="Object 4"/>
          <p:cNvGraphicFramePr>
            <a:graphicFrameLocks noChangeAspect="1"/>
          </p:cNvGraphicFramePr>
          <p:nvPr/>
        </p:nvGraphicFramePr>
        <p:xfrm>
          <a:off x="4876800" y="1981200"/>
          <a:ext cx="422275" cy="533400"/>
        </p:xfrm>
        <a:graphic>
          <a:graphicData uri="http://schemas.openxmlformats.org/presentationml/2006/ole">
            <mc:AlternateContent xmlns:mc="http://schemas.openxmlformats.org/markup-compatibility/2006">
              <mc:Choice xmlns:v="urn:schemas-microsoft-com:vml" Requires="v">
                <p:oleObj spid="_x0000_s50235" r:id="rId3" imgW="177646" imgH="228402" progId="Equation.DSMT4">
                  <p:embed/>
                </p:oleObj>
              </mc:Choice>
              <mc:Fallback>
                <p:oleObj r:id="rId3" imgW="177646" imgH="22840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981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5"/>
          <p:cNvGraphicFramePr>
            <a:graphicFrameLocks noChangeAspect="1"/>
          </p:cNvGraphicFramePr>
          <p:nvPr/>
        </p:nvGraphicFramePr>
        <p:xfrm>
          <a:off x="7086600" y="1981200"/>
          <a:ext cx="422275" cy="533400"/>
        </p:xfrm>
        <a:graphic>
          <a:graphicData uri="http://schemas.openxmlformats.org/presentationml/2006/ole">
            <mc:AlternateContent xmlns:mc="http://schemas.openxmlformats.org/markup-compatibility/2006">
              <mc:Choice xmlns:v="urn:schemas-microsoft-com:vml" Requires="v">
                <p:oleObj spid="_x0000_s50236" name="Equation" r:id="rId5" imgW="177646" imgH="228402" progId="Equation.DSMT4">
                  <p:embed/>
                </p:oleObj>
              </mc:Choice>
              <mc:Fallback>
                <p:oleObj name="Equation" r:id="rId5" imgW="177646" imgH="22840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981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9B8018-E4E8-4617-9578-A160BF057ABD}" type="slidenum">
              <a:rPr kumimoji="0" lang="en-US" altLang="zh-CN" sz="1400"/>
              <a:pPr>
                <a:spcBef>
                  <a:spcPct val="0"/>
                </a:spcBef>
                <a:buClrTx/>
                <a:buSzTx/>
                <a:buFontTx/>
                <a:buNone/>
              </a:pPr>
              <a:t>98</a:t>
            </a:fld>
            <a:endParaRPr kumimoji="0" lang="en-US" altLang="zh-CN" sz="1400"/>
          </a:p>
        </p:txBody>
      </p:sp>
      <p:sp>
        <p:nvSpPr>
          <p:cNvPr id="51203"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仿真过程的运行</a:t>
            </a:r>
          </a:p>
        </p:txBody>
      </p:sp>
      <p:sp>
        <p:nvSpPr>
          <p:cNvPr id="51204" name="Rectangle 3"/>
          <p:cNvSpPr>
            <a:spLocks noGrp="1" noChangeArrowheads="1"/>
          </p:cNvSpPr>
          <p:nvPr>
            <p:ph type="body" idx="1"/>
          </p:nvPr>
        </p:nvSpPr>
        <p:spPr>
          <a:xfrm>
            <a:off x="685800" y="1981200"/>
            <a:ext cx="8229600" cy="4495800"/>
          </a:xfrm>
        </p:spPr>
        <p:txBody>
          <a:bodyPr/>
          <a:lstStyle/>
          <a:p>
            <a:pPr algn="just" eaLnBrk="1" hangingPunct="1"/>
            <a:r>
              <a:rPr lang="zh-CN" altLang="en-US">
                <a:latin typeface="Times New Roman" panose="02020603050405020304" pitchFamily="18" charset="0"/>
              </a:rPr>
              <a:t>首先根据时间间隔</a:t>
            </a:r>
            <a:r>
              <a:rPr lang="en-US" altLang="zh-CN">
                <a:latin typeface="Times New Roman" panose="02020603050405020304" pitchFamily="18" charset="0"/>
              </a:rPr>
              <a:t>i</a:t>
            </a:r>
            <a:r>
              <a:rPr lang="zh-CN" altLang="en-US">
                <a:latin typeface="Times New Roman" panose="02020603050405020304" pitchFamily="18" charset="0"/>
              </a:rPr>
              <a:t>和服务时间</a:t>
            </a:r>
            <a:r>
              <a:rPr lang="en-US" altLang="zh-CN">
                <a:latin typeface="Times New Roman" panose="02020603050405020304" pitchFamily="18" charset="0"/>
              </a:rPr>
              <a:t>s</a:t>
            </a:r>
            <a:r>
              <a:rPr lang="zh-CN" altLang="en-US">
                <a:latin typeface="Times New Roman" panose="02020603050405020304" pitchFamily="18" charset="0"/>
              </a:rPr>
              <a:t>的概率分布生成随机数   与    ，再根据递推关系</a:t>
            </a:r>
          </a:p>
          <a:p>
            <a:pPr algn="just" eaLnBrk="1" hangingPunct="1"/>
            <a:endParaRPr lang="zh-CN" altLang="en-US">
              <a:latin typeface="Times New Roman" panose="02020603050405020304" pitchFamily="18" charset="0"/>
            </a:endParaRPr>
          </a:p>
          <a:p>
            <a:pPr algn="just" eaLnBrk="1" hangingPunct="1"/>
            <a:endParaRPr lang="zh-CN" altLang="en-US">
              <a:latin typeface="Times New Roman" panose="02020603050405020304" pitchFamily="18" charset="0"/>
            </a:endParaRPr>
          </a:p>
          <a:p>
            <a:pPr algn="just" eaLnBrk="1" hangingPunct="1"/>
            <a:r>
              <a:rPr lang="zh-CN" altLang="en-US">
                <a:latin typeface="Times New Roman" panose="02020603050405020304" pitchFamily="18" charset="0"/>
              </a:rPr>
              <a:t>计算到达时刻  和离开时间   ，然后让时钟</a:t>
            </a:r>
            <a:r>
              <a:rPr lang="en-US" altLang="zh-CN">
                <a:latin typeface="Times New Roman" panose="02020603050405020304" pitchFamily="18" charset="0"/>
              </a:rPr>
              <a:t>t</a:t>
            </a:r>
            <a:r>
              <a:rPr lang="zh-CN" altLang="en-US">
                <a:latin typeface="Times New Roman" panose="02020603050405020304" pitchFamily="18" charset="0"/>
              </a:rPr>
              <a:t>按照   和   从小到大的顺序推进，一般不是生成</a:t>
            </a:r>
            <a:r>
              <a:rPr lang="en-US" altLang="zh-CN">
                <a:latin typeface="Times New Roman" panose="02020603050405020304" pitchFamily="18" charset="0"/>
              </a:rPr>
              <a:t>i</a:t>
            </a:r>
            <a:r>
              <a:rPr lang="zh-CN" altLang="en-US">
                <a:latin typeface="Times New Roman" panose="02020603050405020304" pitchFamily="18" charset="0"/>
              </a:rPr>
              <a:t>或</a:t>
            </a:r>
            <a:r>
              <a:rPr lang="en-US" altLang="zh-CN">
                <a:latin typeface="Times New Roman" panose="02020603050405020304" pitchFamily="18" charset="0"/>
              </a:rPr>
              <a:t>s</a:t>
            </a:r>
            <a:r>
              <a:rPr lang="zh-CN" altLang="en-US">
                <a:latin typeface="Times New Roman" panose="02020603050405020304" pitchFamily="18" charset="0"/>
              </a:rPr>
              <a:t>待用，而是在时钟</a:t>
            </a:r>
            <a:r>
              <a:rPr lang="en-US" altLang="zh-CN">
                <a:latin typeface="Times New Roman" panose="02020603050405020304" pitchFamily="18" charset="0"/>
              </a:rPr>
              <a:t>t</a:t>
            </a:r>
            <a:r>
              <a:rPr lang="zh-CN" altLang="en-US">
                <a:latin typeface="Times New Roman" panose="02020603050405020304" pitchFamily="18" charset="0"/>
              </a:rPr>
              <a:t>推进到某一事件发生时，才生成所需的</a:t>
            </a:r>
            <a:r>
              <a:rPr lang="en-US" altLang="zh-CN">
                <a:latin typeface="Times New Roman" panose="02020603050405020304" pitchFamily="18" charset="0"/>
              </a:rPr>
              <a:t>i</a:t>
            </a:r>
            <a:r>
              <a:rPr lang="zh-CN" altLang="en-US">
                <a:latin typeface="Times New Roman" panose="02020603050405020304" pitchFamily="18" charset="0"/>
              </a:rPr>
              <a:t>或</a:t>
            </a:r>
            <a:r>
              <a:rPr lang="en-US" altLang="zh-CN">
                <a:latin typeface="Times New Roman" panose="02020603050405020304" pitchFamily="18" charset="0"/>
              </a:rPr>
              <a:t>s</a:t>
            </a:r>
            <a:r>
              <a:rPr lang="zh-CN" altLang="en-US">
                <a:latin typeface="Times New Roman" panose="02020603050405020304" pitchFamily="18" charset="0"/>
              </a:rPr>
              <a:t>。</a:t>
            </a:r>
            <a:endParaRPr lang="zh-CN" altLang="en-US"/>
          </a:p>
        </p:txBody>
      </p:sp>
      <p:graphicFrame>
        <p:nvGraphicFramePr>
          <p:cNvPr id="51205" name="Object 4"/>
          <p:cNvGraphicFramePr>
            <a:graphicFrameLocks noChangeAspect="1"/>
          </p:cNvGraphicFramePr>
          <p:nvPr/>
        </p:nvGraphicFramePr>
        <p:xfrm>
          <a:off x="3829050" y="2438400"/>
          <a:ext cx="361950" cy="533400"/>
        </p:xfrm>
        <a:graphic>
          <a:graphicData uri="http://schemas.openxmlformats.org/presentationml/2006/ole">
            <mc:AlternateContent xmlns:mc="http://schemas.openxmlformats.org/markup-compatibility/2006">
              <mc:Choice xmlns:v="urn:schemas-microsoft-com:vml" Requires="v">
                <p:oleObj spid="_x0000_s51394" name="Equation" r:id="rId3" imgW="152334" imgH="228501" progId="Equation.DSMT4">
                  <p:embed/>
                </p:oleObj>
              </mc:Choice>
              <mc:Fallback>
                <p:oleObj name="Equation" r:id="rId3" imgW="152334"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438400"/>
                        <a:ext cx="361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Object 5"/>
          <p:cNvGraphicFramePr>
            <a:graphicFrameLocks noChangeAspect="1"/>
          </p:cNvGraphicFramePr>
          <p:nvPr/>
        </p:nvGraphicFramePr>
        <p:xfrm>
          <a:off x="3127375" y="2438400"/>
          <a:ext cx="301625" cy="533400"/>
        </p:xfrm>
        <a:graphic>
          <a:graphicData uri="http://schemas.openxmlformats.org/presentationml/2006/ole">
            <mc:AlternateContent xmlns:mc="http://schemas.openxmlformats.org/markup-compatibility/2006">
              <mc:Choice xmlns:v="urn:schemas-microsoft-com:vml" Requires="v">
                <p:oleObj spid="_x0000_s51395" name="Equation" r:id="rId5" imgW="126890" imgH="228402" progId="Equation.DSMT4">
                  <p:embed/>
                </p:oleObj>
              </mc:Choice>
              <mc:Fallback>
                <p:oleObj name="Equation" r:id="rId5" imgW="126890" imgH="22840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375" y="2438400"/>
                        <a:ext cx="301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Object 6"/>
          <p:cNvGraphicFramePr>
            <a:graphicFrameLocks noChangeAspect="1"/>
          </p:cNvGraphicFramePr>
          <p:nvPr/>
        </p:nvGraphicFramePr>
        <p:xfrm>
          <a:off x="1447800" y="2895600"/>
          <a:ext cx="5410200" cy="1127125"/>
        </p:xfrm>
        <a:graphic>
          <a:graphicData uri="http://schemas.openxmlformats.org/presentationml/2006/ole">
            <mc:AlternateContent xmlns:mc="http://schemas.openxmlformats.org/markup-compatibility/2006">
              <mc:Choice xmlns:v="urn:schemas-microsoft-com:vml" Requires="v">
                <p:oleObj spid="_x0000_s51396" name="Equation" r:id="rId7" imgW="2311400" imgH="482600" progId="Equation.DSMT4">
                  <p:embed/>
                </p:oleObj>
              </mc:Choice>
              <mc:Fallback>
                <p:oleObj name="Equation" r:id="rId7" imgW="2311400" imgH="482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895600"/>
                        <a:ext cx="5410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7"/>
          <p:cNvGraphicFramePr>
            <a:graphicFrameLocks noChangeAspect="1"/>
          </p:cNvGraphicFramePr>
          <p:nvPr/>
        </p:nvGraphicFramePr>
        <p:xfrm>
          <a:off x="3492500" y="4191000"/>
          <a:ext cx="422275" cy="533400"/>
        </p:xfrm>
        <a:graphic>
          <a:graphicData uri="http://schemas.openxmlformats.org/presentationml/2006/ole">
            <mc:AlternateContent xmlns:mc="http://schemas.openxmlformats.org/markup-compatibility/2006">
              <mc:Choice xmlns:v="urn:schemas-microsoft-com:vml" Requires="v">
                <p:oleObj spid="_x0000_s51397" r:id="rId9" imgW="177646" imgH="228402" progId="Equation.DSMT4">
                  <p:embed/>
                </p:oleObj>
              </mc:Choice>
              <mc:Fallback>
                <p:oleObj r:id="rId9" imgW="177646" imgH="22840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41910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9" name="Object 8"/>
          <p:cNvGraphicFramePr>
            <a:graphicFrameLocks noChangeAspect="1"/>
          </p:cNvGraphicFramePr>
          <p:nvPr/>
        </p:nvGraphicFramePr>
        <p:xfrm>
          <a:off x="5867400" y="4191000"/>
          <a:ext cx="422275" cy="533400"/>
        </p:xfrm>
        <a:graphic>
          <a:graphicData uri="http://schemas.openxmlformats.org/presentationml/2006/ole">
            <mc:AlternateContent xmlns:mc="http://schemas.openxmlformats.org/markup-compatibility/2006">
              <mc:Choice xmlns:v="urn:schemas-microsoft-com:vml" Requires="v">
                <p:oleObj spid="_x0000_s51398" name="Equation" r:id="rId11" imgW="177646" imgH="228402" progId="Equation.DSMT4">
                  <p:embed/>
                </p:oleObj>
              </mc:Choice>
              <mc:Fallback>
                <p:oleObj name="Equation" r:id="rId11" imgW="177646" imgH="228402"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41910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0" name="Object 9"/>
          <p:cNvGraphicFramePr>
            <a:graphicFrameLocks noChangeAspect="1"/>
          </p:cNvGraphicFramePr>
          <p:nvPr/>
        </p:nvGraphicFramePr>
        <p:xfrm>
          <a:off x="1939925" y="4648200"/>
          <a:ext cx="422275" cy="533400"/>
        </p:xfrm>
        <a:graphic>
          <a:graphicData uri="http://schemas.openxmlformats.org/presentationml/2006/ole">
            <mc:AlternateContent xmlns:mc="http://schemas.openxmlformats.org/markup-compatibility/2006">
              <mc:Choice xmlns:v="urn:schemas-microsoft-com:vml" Requires="v">
                <p:oleObj spid="_x0000_s51399" r:id="rId13" imgW="177646" imgH="228402" progId="Equation.DSMT4">
                  <p:embed/>
                </p:oleObj>
              </mc:Choice>
              <mc:Fallback>
                <p:oleObj r:id="rId13" imgW="177646" imgH="228402"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9925" y="4648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1" name="Object 10"/>
          <p:cNvGraphicFramePr>
            <a:graphicFrameLocks noChangeAspect="1"/>
          </p:cNvGraphicFramePr>
          <p:nvPr/>
        </p:nvGraphicFramePr>
        <p:xfrm>
          <a:off x="2778125" y="4724400"/>
          <a:ext cx="422275" cy="533400"/>
        </p:xfrm>
        <a:graphic>
          <a:graphicData uri="http://schemas.openxmlformats.org/presentationml/2006/ole">
            <mc:AlternateContent xmlns:mc="http://schemas.openxmlformats.org/markup-compatibility/2006">
              <mc:Choice xmlns:v="urn:schemas-microsoft-com:vml" Requires="v">
                <p:oleObj spid="_x0000_s51400" name="Equation" r:id="rId14" imgW="177646" imgH="228402" progId="Equation.DSMT4">
                  <p:embed/>
                </p:oleObj>
              </mc:Choice>
              <mc:Fallback>
                <p:oleObj name="Equation" r:id="rId14" imgW="177646" imgH="228402"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8125" y="47244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0CB64B-655C-4019-8C6B-5628FECDEBF8}" type="slidenum">
              <a:rPr kumimoji="0" lang="en-US" altLang="zh-CN" sz="1400"/>
              <a:pPr>
                <a:spcBef>
                  <a:spcPct val="0"/>
                </a:spcBef>
                <a:buClrTx/>
                <a:buSzTx/>
                <a:buFontTx/>
                <a:buNone/>
              </a:pPr>
              <a:t>99</a:t>
            </a:fld>
            <a:endParaRPr kumimoji="0" lang="en-US" altLang="zh-CN" sz="1400"/>
          </a:p>
        </p:txBody>
      </p:sp>
      <p:sp>
        <p:nvSpPr>
          <p:cNvPr id="52227" name="Rectangle 2"/>
          <p:cNvSpPr>
            <a:spLocks noGrp="1" noChangeArrowheads="1"/>
          </p:cNvSpPr>
          <p:nvPr>
            <p:ph type="title"/>
          </p:nvPr>
        </p:nvSpPr>
        <p:spPr/>
        <p:txBody>
          <a:bodyPr/>
          <a:lstStyle/>
          <a:p>
            <a:pPr eaLnBrk="1" hangingPunct="1"/>
            <a:endParaRPr lang="zh-CN" altLang="zh-CN"/>
          </a:p>
        </p:txBody>
      </p:sp>
      <p:sp>
        <p:nvSpPr>
          <p:cNvPr id="52228" name="Rectangle 3"/>
          <p:cNvSpPr>
            <a:spLocks noGrp="1" noChangeArrowheads="1"/>
          </p:cNvSpPr>
          <p:nvPr>
            <p:ph type="body" idx="1"/>
          </p:nvPr>
        </p:nvSpPr>
        <p:spPr>
          <a:xfrm>
            <a:off x="533400" y="1981200"/>
            <a:ext cx="8382000" cy="4114800"/>
          </a:xfrm>
        </p:spPr>
        <p:txBody>
          <a:bodyPr/>
          <a:lstStyle/>
          <a:p>
            <a:pPr algn="just" eaLnBrk="1" hangingPunct="1"/>
            <a:r>
              <a:rPr lang="zh-CN" altLang="en-US">
                <a:latin typeface="Times New Roman" panose="02020603050405020304" pitchFamily="18" charset="0"/>
              </a:rPr>
              <a:t>设当前时钟为</a:t>
            </a:r>
            <a:r>
              <a:rPr lang="en-US" altLang="zh-CN">
                <a:latin typeface="Times New Roman" panose="02020603050405020304" pitchFamily="18" charset="0"/>
              </a:rPr>
              <a:t>t</a:t>
            </a:r>
            <a:r>
              <a:rPr lang="zh-CN" altLang="en-US">
                <a:latin typeface="Times New Roman" panose="02020603050405020304" pitchFamily="18" charset="0"/>
              </a:rPr>
              <a:t>，在每一个事件发生时，需要设置、并记录以下四个量的数值：队长</a:t>
            </a:r>
            <a:r>
              <a:rPr lang="en-US" altLang="zh-CN"/>
              <a:t>L</a:t>
            </a:r>
            <a:r>
              <a:rPr lang="zh-CN" altLang="en-US">
                <a:latin typeface="Times New Roman" panose="02020603050405020304" pitchFamily="18" charset="0"/>
              </a:rPr>
              <a:t>，服务员状态</a:t>
            </a:r>
            <a:r>
              <a:rPr lang="en-US" altLang="zh-CN"/>
              <a:t>S</a:t>
            </a:r>
            <a:r>
              <a:rPr lang="zh-CN" altLang="en-US">
                <a:latin typeface="Times New Roman" panose="02020603050405020304" pitchFamily="18" charset="0"/>
              </a:rPr>
              <a:t>，</a:t>
            </a:r>
            <a:r>
              <a:rPr lang="en-US" altLang="zh-CN">
                <a:latin typeface="Times New Roman" panose="02020603050405020304" pitchFamily="18" charset="0"/>
              </a:rPr>
              <a:t>t</a:t>
            </a:r>
            <a:r>
              <a:rPr lang="zh-CN" altLang="en-US">
                <a:latin typeface="Times New Roman" panose="02020603050405020304" pitchFamily="18" charset="0"/>
              </a:rPr>
              <a:t>以后下一个“顾客到达”事件的发生时刻记作</a:t>
            </a:r>
            <a:r>
              <a:rPr lang="en-US" altLang="zh-CN"/>
              <a:t>ARRIVETIME</a:t>
            </a:r>
            <a:r>
              <a:rPr lang="zh-CN" altLang="en-US">
                <a:latin typeface="Times New Roman" panose="02020603050405020304" pitchFamily="18" charset="0"/>
              </a:rPr>
              <a:t>，</a:t>
            </a:r>
            <a:r>
              <a:rPr lang="en-US" altLang="zh-CN">
                <a:latin typeface="Times New Roman" panose="02020603050405020304" pitchFamily="18" charset="0"/>
              </a:rPr>
              <a:t>t</a:t>
            </a:r>
            <a:r>
              <a:rPr lang="zh-CN" altLang="en-US">
                <a:latin typeface="Times New Roman" panose="02020603050405020304" pitchFamily="18" charset="0"/>
              </a:rPr>
              <a:t>以后下一个“顾客离开”事件的发生时刻记作</a:t>
            </a:r>
            <a:r>
              <a:rPr lang="en-US" altLang="zh-CN"/>
              <a:t>DEPARTTIME</a:t>
            </a:r>
            <a:r>
              <a:rPr lang="zh-CN" altLang="en-US">
                <a:latin typeface="Times New Roman" panose="02020603050405020304" pitchFamily="18" charset="0"/>
              </a:rPr>
              <a:t>。</a:t>
            </a:r>
          </a:p>
          <a:p>
            <a:pPr algn="just" eaLnBrk="1" hangingPunct="1"/>
            <a:r>
              <a:rPr lang="zh-CN" altLang="en-US">
                <a:latin typeface="Times New Roman" panose="02020603050405020304" pitchFamily="18" charset="0"/>
              </a:rPr>
              <a:t>仿真流程图见下图：</a:t>
            </a:r>
            <a:endParaRPr lang="zh-CN" altLang="en-US"/>
          </a:p>
          <a:p>
            <a:pPr eaLnBrk="1" hangingPunct="1"/>
            <a:endParaRPr lang="en-US" altLang="zh-CN"/>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D:\programfiles\office2000\Templates\Presentation Designs\Blends.pot</Template>
  <TotalTime>1502</TotalTime>
  <Words>6865</Words>
  <Application>Microsoft Office PowerPoint</Application>
  <PresentationFormat>全屏显示(4:3)</PresentationFormat>
  <Paragraphs>553</Paragraphs>
  <Slides>105</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105</vt:i4>
      </vt:variant>
    </vt:vector>
  </HeadingPairs>
  <TitlesOfParts>
    <vt:vector size="114" baseType="lpstr">
      <vt:lpstr>宋体</vt:lpstr>
      <vt:lpstr>Cambria Math</vt:lpstr>
      <vt:lpstr>Tahoma</vt:lpstr>
      <vt:lpstr>Times New Roman</vt:lpstr>
      <vt:lpstr>Wingdings</vt:lpstr>
      <vt:lpstr>Blends</vt:lpstr>
      <vt:lpstr>Microsoft Visio 2000/2002 Drawing</vt:lpstr>
      <vt:lpstr>MathType 6.0 Equation</vt:lpstr>
      <vt:lpstr>Equation</vt:lpstr>
      <vt:lpstr>第4章 离散事件系统建模方法</vt:lpstr>
      <vt:lpstr>4.1  离散事件系统模型 </vt:lpstr>
      <vt:lpstr>PowerPoint 演示文稿</vt:lpstr>
      <vt:lpstr>PowerPoint 演示文稿</vt:lpstr>
      <vt:lpstr>离散事件系统的基本要素</vt:lpstr>
      <vt:lpstr>PowerPoint 演示文稿</vt:lpstr>
      <vt:lpstr>PowerPoint 演示文稿</vt:lpstr>
      <vt:lpstr>离散事件仿真模型的部件与结构</vt:lpstr>
      <vt:lpstr>PowerPoint 演示文稿</vt:lpstr>
      <vt:lpstr>PowerPoint 演示文稿</vt:lpstr>
      <vt:lpstr>PowerPoint 演示文稿</vt:lpstr>
      <vt:lpstr> Petri网建模</vt:lpstr>
      <vt:lpstr>Petri网的基本概念</vt:lpstr>
      <vt:lpstr>PowerPoint 演示文稿</vt:lpstr>
      <vt:lpstr>PowerPoint 演示文稿</vt:lpstr>
      <vt:lpstr>Petri网的数学定义</vt:lpstr>
      <vt:lpstr>PowerPoint 演示文稿</vt:lpstr>
      <vt:lpstr>PowerPoint 演示文稿</vt:lpstr>
      <vt:lpstr>PowerPoint 演示文稿</vt:lpstr>
      <vt:lpstr>PowerPoint 演示文稿</vt:lpstr>
      <vt:lpstr>一个工业生产线Petri网模型</vt:lpstr>
      <vt:lpstr>PowerPoint 演示文稿</vt:lpstr>
      <vt:lpstr>PowerPoint 演示文稿</vt:lpstr>
      <vt:lpstr>Petri网建模软件介绍</vt:lpstr>
      <vt:lpstr>PowerPoint 演示文稿</vt:lpstr>
      <vt:lpstr>Petri网的类型及其特点</vt:lpstr>
      <vt:lpstr>PowerPoint 演示文稿</vt:lpstr>
      <vt:lpstr>Petri网的特点</vt:lpstr>
      <vt:lpstr>活动循环图ACD （Activity Cycle Diagram）</vt:lpstr>
      <vt:lpstr>PowerPoint 演示文稿</vt:lpstr>
      <vt:lpstr>ACD中的术语</vt:lpstr>
      <vt:lpstr>PowerPoint 演示文稿</vt:lpstr>
      <vt:lpstr>PowerPoint 演示文稿</vt:lpstr>
      <vt:lpstr>ACD的建模方法举例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ACD图仿真所需的信息</vt:lpstr>
      <vt:lpstr>PowerPoint 演示文稿</vt:lpstr>
      <vt:lpstr>PowerPoint 演示文稿</vt:lpstr>
      <vt:lpstr>仿真分析规则和人工仿真运行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具有逻辑实体的ACD图</vt:lpstr>
      <vt:lpstr>PowerPoint 演示文稿</vt:lpstr>
      <vt:lpstr>PowerPoint 演示文稿</vt:lpstr>
      <vt:lpstr>PowerPoint 演示文稿</vt:lpstr>
      <vt:lpstr>PowerPoint 演示文稿</vt:lpstr>
      <vt:lpstr>PowerPoint 演示文稿</vt:lpstr>
      <vt:lpstr>PowerPoint 演示文稿</vt:lpstr>
      <vt:lpstr>活动循环图ACD模型的特点</vt:lpstr>
      <vt:lpstr>活动循环图法的缺点</vt:lpstr>
      <vt:lpstr>实体流图法</vt:lpstr>
      <vt:lpstr>建模的一般步骤</vt:lpstr>
      <vt:lpstr>PowerPoint 演示文稿</vt:lpstr>
      <vt:lpstr>PowerPoint 演示文稿</vt:lpstr>
      <vt:lpstr>例子：理发店服务系统</vt:lpstr>
      <vt:lpstr>系统分析</vt:lpstr>
      <vt:lpstr>事件分析</vt:lpstr>
      <vt:lpstr>PowerPoint 演示文稿</vt:lpstr>
      <vt:lpstr>模型的人工运行</vt:lpstr>
      <vt:lpstr>假定</vt:lpstr>
      <vt:lpstr>模型的人工运行规则</vt:lpstr>
      <vt:lpstr>PowerPoint 演示文稿</vt:lpstr>
      <vt:lpstr>理发店服务系统模型人工运行结果</vt:lpstr>
      <vt:lpstr>PowerPoint 演示文稿</vt:lpstr>
      <vt:lpstr>模型运行结果</vt:lpstr>
      <vt:lpstr>4.4 排队系统</vt:lpstr>
      <vt:lpstr>排队系统的基本概述</vt:lpstr>
      <vt:lpstr>PowerPoint 演示文稿</vt:lpstr>
      <vt:lpstr>一些基本概念</vt:lpstr>
      <vt:lpstr>PowerPoint 演示文稿</vt:lpstr>
      <vt:lpstr>PowerPoint 演示文稿</vt:lpstr>
      <vt:lpstr>二、排队系统的排队规则</vt:lpstr>
      <vt:lpstr>PowerPoint 演示文稿</vt:lpstr>
      <vt:lpstr>PowerPoint 演示文稿</vt:lpstr>
      <vt:lpstr>三、排队系统的服务机构</vt:lpstr>
      <vt:lpstr>排队系统的性能指标</vt:lpstr>
      <vt:lpstr>单服务员排队系统的仿真方法</vt:lpstr>
      <vt:lpstr>系统的假设</vt:lpstr>
      <vt:lpstr>状态变量的设置</vt:lpstr>
      <vt:lpstr>PowerPoint 演示文稿</vt:lpstr>
      <vt:lpstr>仿真的初始和终止条件</vt:lpstr>
      <vt:lpstr>仿真过程的运行</vt:lpstr>
      <vt:lpstr>PowerPoint 演示文稿</vt:lpstr>
      <vt:lpstr>PowerPoint 演示文稿</vt:lpstr>
      <vt:lpstr>Matlab仿真的主程序</vt:lpstr>
      <vt:lpstr>PowerPoint 演示文稿</vt:lpstr>
      <vt:lpstr> </vt:lpstr>
      <vt:lpstr>主程序</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ACD的建模方法</dc:title>
  <dc:creator>winnie</dc:creator>
  <cp:lastModifiedBy>winnie</cp:lastModifiedBy>
  <cp:revision>56</cp:revision>
  <dcterms:created xsi:type="dcterms:W3CDTF">2004-12-17T09:25:46Z</dcterms:created>
  <dcterms:modified xsi:type="dcterms:W3CDTF">2020-10-09T07:16:31Z</dcterms:modified>
</cp:coreProperties>
</file>