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2"/>
  </p:notesMasterIdLst>
  <p:handoutMasterIdLst>
    <p:handoutMasterId r:id="rId113"/>
  </p:handoutMasterIdLst>
  <p:sldIdLst>
    <p:sldId id="256" r:id="rId2"/>
    <p:sldId id="402" r:id="rId3"/>
    <p:sldId id="608" r:id="rId4"/>
    <p:sldId id="258" r:id="rId5"/>
    <p:sldId id="368" r:id="rId6"/>
    <p:sldId id="475" r:id="rId7"/>
    <p:sldId id="259" r:id="rId8"/>
    <p:sldId id="609" r:id="rId9"/>
    <p:sldId id="370" r:id="rId10"/>
    <p:sldId id="477" r:id="rId11"/>
    <p:sldId id="261" r:id="rId12"/>
    <p:sldId id="615" r:id="rId13"/>
    <p:sldId id="478" r:id="rId14"/>
    <p:sldId id="479" r:id="rId15"/>
    <p:sldId id="371" r:id="rId16"/>
    <p:sldId id="372" r:id="rId17"/>
    <p:sldId id="373" r:id="rId18"/>
    <p:sldId id="374" r:id="rId19"/>
    <p:sldId id="440" r:id="rId20"/>
    <p:sldId id="607" r:id="rId21"/>
    <p:sldId id="481" r:id="rId22"/>
    <p:sldId id="482" r:id="rId23"/>
    <p:sldId id="606" r:id="rId24"/>
    <p:sldId id="528" r:id="rId25"/>
    <p:sldId id="322" r:id="rId26"/>
    <p:sldId id="533" r:id="rId27"/>
    <p:sldId id="531" r:id="rId28"/>
    <p:sldId id="604" r:id="rId29"/>
    <p:sldId id="556" r:id="rId30"/>
    <p:sldId id="487" r:id="rId31"/>
    <p:sldId id="488" r:id="rId32"/>
    <p:sldId id="557" r:id="rId33"/>
    <p:sldId id="627" r:id="rId34"/>
    <p:sldId id="558" r:id="rId35"/>
    <p:sldId id="559" r:id="rId36"/>
    <p:sldId id="611" r:id="rId37"/>
    <p:sldId id="605" r:id="rId38"/>
    <p:sldId id="550" r:id="rId39"/>
    <p:sldId id="551" r:id="rId40"/>
    <p:sldId id="552" r:id="rId41"/>
    <p:sldId id="553" r:id="rId42"/>
    <p:sldId id="612" r:id="rId43"/>
    <p:sldId id="617" r:id="rId44"/>
    <p:sldId id="362" r:id="rId45"/>
    <p:sldId id="363" r:id="rId46"/>
    <p:sldId id="364" r:id="rId47"/>
    <p:sldId id="365" r:id="rId48"/>
    <p:sldId id="366" r:id="rId49"/>
    <p:sldId id="367" r:id="rId50"/>
    <p:sldId id="618" r:id="rId51"/>
    <p:sldId id="369" r:id="rId52"/>
    <p:sldId id="619" r:id="rId53"/>
    <p:sldId id="620" r:id="rId54"/>
    <p:sldId id="621" r:id="rId55"/>
    <p:sldId id="622" r:id="rId56"/>
    <p:sldId id="623" r:id="rId57"/>
    <p:sldId id="375" r:id="rId58"/>
    <p:sldId id="376" r:id="rId59"/>
    <p:sldId id="377" r:id="rId60"/>
    <p:sldId id="378" r:id="rId61"/>
    <p:sldId id="624" r:id="rId62"/>
    <p:sldId id="380" r:id="rId63"/>
    <p:sldId id="625" r:id="rId64"/>
    <p:sldId id="382" r:id="rId65"/>
    <p:sldId id="384" r:id="rId66"/>
    <p:sldId id="383" r:id="rId67"/>
    <p:sldId id="390" r:id="rId68"/>
    <p:sldId id="385" r:id="rId69"/>
    <p:sldId id="626" r:id="rId70"/>
    <p:sldId id="387" r:id="rId71"/>
    <p:sldId id="388" r:id="rId72"/>
    <p:sldId id="389" r:id="rId73"/>
    <p:sldId id="391" r:id="rId74"/>
    <p:sldId id="395" r:id="rId75"/>
    <p:sldId id="392" r:id="rId76"/>
    <p:sldId id="393" r:id="rId77"/>
    <p:sldId id="394" r:id="rId78"/>
    <p:sldId id="396" r:id="rId79"/>
    <p:sldId id="397" r:id="rId80"/>
    <p:sldId id="539" r:id="rId81"/>
    <p:sldId id="610" r:id="rId82"/>
    <p:sldId id="532" r:id="rId83"/>
    <p:sldId id="542" r:id="rId84"/>
    <p:sldId id="543" r:id="rId85"/>
    <p:sldId id="534" r:id="rId86"/>
    <p:sldId id="379" r:id="rId87"/>
    <p:sldId id="381" r:id="rId88"/>
    <p:sldId id="545" r:id="rId89"/>
    <p:sldId id="386" r:id="rId90"/>
    <p:sldId id="451" r:id="rId91"/>
    <p:sldId id="544" r:id="rId92"/>
    <p:sldId id="548" r:id="rId93"/>
    <p:sldId id="613" r:id="rId94"/>
    <p:sldId id="562" r:id="rId95"/>
    <p:sldId id="563" r:id="rId96"/>
    <p:sldId id="571" r:id="rId97"/>
    <p:sldId id="572" r:id="rId98"/>
    <p:sldId id="576" r:id="rId99"/>
    <p:sldId id="578" r:id="rId100"/>
    <p:sldId id="579" r:id="rId101"/>
    <p:sldId id="580" r:id="rId102"/>
    <p:sldId id="581" r:id="rId103"/>
    <p:sldId id="582" r:id="rId104"/>
    <p:sldId id="583" r:id="rId105"/>
    <p:sldId id="584" r:id="rId106"/>
    <p:sldId id="585" r:id="rId107"/>
    <p:sldId id="586" r:id="rId108"/>
    <p:sldId id="616" r:id="rId109"/>
    <p:sldId id="603" r:id="rId110"/>
    <p:sldId id="614" r:id="rId111"/>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5pPr>
    <a:lvl6pPr marL="2286000" algn="l" defTabSz="914400" rtl="0" eaLnBrk="1" latinLnBrk="0" hangingPunct="1">
      <a:defRPr sz="1600" kern="1200">
        <a:solidFill>
          <a:schemeClr val="tx1"/>
        </a:solidFill>
        <a:latin typeface="Comic Sans MS" panose="030F0702030302020204" pitchFamily="66" charset="0"/>
        <a:ea typeface="+mn-ea"/>
        <a:cs typeface="+mn-cs"/>
      </a:defRPr>
    </a:lvl6pPr>
    <a:lvl7pPr marL="2743200" algn="l" defTabSz="914400" rtl="0" eaLnBrk="1" latinLnBrk="0" hangingPunct="1">
      <a:defRPr sz="1600" kern="1200">
        <a:solidFill>
          <a:schemeClr val="tx1"/>
        </a:solidFill>
        <a:latin typeface="Comic Sans MS" panose="030F0702030302020204" pitchFamily="66" charset="0"/>
        <a:ea typeface="+mn-ea"/>
        <a:cs typeface="+mn-cs"/>
      </a:defRPr>
    </a:lvl7pPr>
    <a:lvl8pPr marL="3200400" algn="l" defTabSz="914400" rtl="0" eaLnBrk="1" latinLnBrk="0" hangingPunct="1">
      <a:defRPr sz="1600" kern="1200">
        <a:solidFill>
          <a:schemeClr val="tx1"/>
        </a:solidFill>
        <a:latin typeface="Comic Sans MS" panose="030F0702030302020204" pitchFamily="66" charset="0"/>
        <a:ea typeface="+mn-ea"/>
        <a:cs typeface="+mn-cs"/>
      </a:defRPr>
    </a:lvl8pPr>
    <a:lvl9pPr marL="3657600" algn="l" defTabSz="914400" rtl="0" eaLnBrk="1" latinLnBrk="0" hangingPunct="1">
      <a:defRPr sz="16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CC33"/>
    <a:srgbClr val="EBFFFF"/>
    <a:srgbClr val="FFECD9"/>
    <a:srgbClr val="FFFFEF"/>
    <a:srgbClr val="FFE5FF"/>
    <a:srgbClr val="E5E5FF"/>
    <a:srgbClr val="E7F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5374" autoAdjust="0"/>
  </p:normalViewPr>
  <p:slideViewPr>
    <p:cSldViewPr>
      <p:cViewPr varScale="1">
        <p:scale>
          <a:sx n="75" d="100"/>
          <a:sy n="75" d="100"/>
        </p:scale>
        <p:origin x="1673"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2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310DF02-2418-46BD-BC5D-3FA19F67F690}"/>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3" rIns="99048" bIns="49523" numCol="1" anchor="t" anchorCtr="0" compatLnSpc="1">
            <a:prstTxWarp prst="textNoShape">
              <a:avLst/>
            </a:prstTxWarp>
          </a:bodyPr>
          <a:lstStyle>
            <a:lvl1pPr algn="l" defTabSz="990600">
              <a:defRPr sz="1300">
                <a:latin typeface="Times New Roman" pitchFamily="18" charset="0"/>
              </a:defRPr>
            </a:lvl1pPr>
          </a:lstStyle>
          <a:p>
            <a:pPr>
              <a:defRPr/>
            </a:pPr>
            <a:endParaRPr lang="en-US" altLang="zh-CN"/>
          </a:p>
        </p:txBody>
      </p:sp>
      <p:sp>
        <p:nvSpPr>
          <p:cNvPr id="108547" name="Rectangle 3">
            <a:extLst>
              <a:ext uri="{FF2B5EF4-FFF2-40B4-BE49-F238E27FC236}">
                <a16:creationId xmlns:a16="http://schemas.microsoft.com/office/drawing/2014/main" id="{6250FE82-578E-41EF-A1E7-1D495A2C4D04}"/>
              </a:ext>
            </a:extLst>
          </p:cNvPr>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9048" tIns="49523" rIns="99048" bIns="49523" numCol="1" anchor="t" anchorCtr="0" compatLnSpc="1">
            <a:prstTxWarp prst="textNoShape">
              <a:avLst/>
            </a:prstTxWarp>
          </a:bodyPr>
          <a:lstStyle>
            <a:lvl1pPr algn="r" defTabSz="990600">
              <a:defRPr sz="1300">
                <a:latin typeface="Times New Roman" pitchFamily="18" charset="0"/>
              </a:defRPr>
            </a:lvl1pPr>
          </a:lstStyle>
          <a:p>
            <a:pPr>
              <a:defRPr/>
            </a:pPr>
            <a:endParaRPr lang="en-US" altLang="zh-CN"/>
          </a:p>
        </p:txBody>
      </p:sp>
      <p:sp>
        <p:nvSpPr>
          <p:cNvPr id="108548" name="Rectangle 4">
            <a:extLst>
              <a:ext uri="{FF2B5EF4-FFF2-40B4-BE49-F238E27FC236}">
                <a16:creationId xmlns:a16="http://schemas.microsoft.com/office/drawing/2014/main" id="{284F90C6-1A46-4420-A75B-063AA8952124}"/>
              </a:ext>
            </a:extLst>
          </p:cNvPr>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9048" tIns="49523" rIns="99048" bIns="49523" numCol="1" anchor="b" anchorCtr="0" compatLnSpc="1">
            <a:prstTxWarp prst="textNoShape">
              <a:avLst/>
            </a:prstTxWarp>
          </a:bodyPr>
          <a:lstStyle>
            <a:lvl1pPr algn="l" defTabSz="990600">
              <a:defRPr sz="1300">
                <a:latin typeface="Times New Roman" pitchFamily="18" charset="0"/>
              </a:defRPr>
            </a:lvl1pPr>
          </a:lstStyle>
          <a:p>
            <a:pPr>
              <a:defRPr/>
            </a:pPr>
            <a:endParaRPr lang="en-US" altLang="zh-CN"/>
          </a:p>
        </p:txBody>
      </p:sp>
      <p:sp>
        <p:nvSpPr>
          <p:cNvPr id="108549" name="Rectangle 5">
            <a:extLst>
              <a:ext uri="{FF2B5EF4-FFF2-40B4-BE49-F238E27FC236}">
                <a16:creationId xmlns:a16="http://schemas.microsoft.com/office/drawing/2014/main" id="{FFE0C886-5ABD-4904-953E-F7F25F6DAD90}"/>
              </a:ext>
            </a:extLst>
          </p:cNvPr>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9048" tIns="49523" rIns="99048" bIns="49523" numCol="1" anchor="b" anchorCtr="0" compatLnSpc="1">
            <a:prstTxWarp prst="textNoShape">
              <a:avLst/>
            </a:prstTxWarp>
          </a:bodyPr>
          <a:lstStyle>
            <a:lvl1pPr algn="r" defTabSz="990600">
              <a:defRPr sz="1300">
                <a:latin typeface="Times New Roman" panose="02020603050405020304" pitchFamily="18" charset="0"/>
              </a:defRPr>
            </a:lvl1pPr>
          </a:lstStyle>
          <a:p>
            <a:pPr>
              <a:defRPr/>
            </a:pPr>
            <a:fld id="{3D623C33-9C59-48F6-831A-C5FC1D67965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2F6B73-C48F-4BC8-90BF-298A81B66705}"/>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3" rIns="99048" bIns="49523" numCol="1" anchor="t" anchorCtr="0" compatLnSpc="1">
            <a:prstTxWarp prst="textNoShape">
              <a:avLst/>
            </a:prstTxWarp>
          </a:bodyPr>
          <a:lstStyle>
            <a:lvl1pPr algn="l" defTabSz="990600">
              <a:defRPr sz="1300">
                <a:latin typeface="Times New Roman" pitchFamily="18" charset="0"/>
              </a:defRPr>
            </a:lvl1pPr>
          </a:lstStyle>
          <a:p>
            <a:pPr>
              <a:defRPr/>
            </a:pPr>
            <a:endParaRPr lang="en-US" altLang="zh-CN"/>
          </a:p>
        </p:txBody>
      </p:sp>
      <p:sp>
        <p:nvSpPr>
          <p:cNvPr id="3075" name="Rectangle 3">
            <a:extLst>
              <a:ext uri="{FF2B5EF4-FFF2-40B4-BE49-F238E27FC236}">
                <a16:creationId xmlns:a16="http://schemas.microsoft.com/office/drawing/2014/main" id="{D39296AA-FCAE-4CA6-BB70-2C6F7E725E1D}"/>
              </a:ext>
            </a:extLst>
          </p:cNvPr>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9048" tIns="49523" rIns="99048" bIns="49523" numCol="1" anchor="t" anchorCtr="0" compatLnSpc="1">
            <a:prstTxWarp prst="textNoShape">
              <a:avLst/>
            </a:prstTxWarp>
          </a:bodyPr>
          <a:lstStyle>
            <a:lvl1pPr algn="r" defTabSz="990600">
              <a:defRPr sz="1300">
                <a:latin typeface="Times New Roman" pitchFamily="18" charset="0"/>
              </a:defRPr>
            </a:lvl1pPr>
          </a:lstStyle>
          <a:p>
            <a:pPr>
              <a:defRPr/>
            </a:pPr>
            <a:endParaRPr lang="en-US" altLang="zh-CN"/>
          </a:p>
        </p:txBody>
      </p:sp>
      <p:sp>
        <p:nvSpPr>
          <p:cNvPr id="13316" name="Rectangle 4">
            <a:extLst>
              <a:ext uri="{FF2B5EF4-FFF2-40B4-BE49-F238E27FC236}">
                <a16:creationId xmlns:a16="http://schemas.microsoft.com/office/drawing/2014/main" id="{406E6203-CBF6-4BAC-B38F-48DDF96AAEA7}"/>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F97BF5F-B32B-4CA6-9788-B76769645A1F}"/>
              </a:ext>
            </a:extLst>
          </p:cNvPr>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9048" tIns="49523" rIns="99048" bIns="4952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75728392-907D-4790-A829-59B8A406189B}"/>
              </a:ext>
            </a:extLst>
          </p:cNvPr>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9048" tIns="49523" rIns="99048" bIns="49523" numCol="1" anchor="b" anchorCtr="0" compatLnSpc="1">
            <a:prstTxWarp prst="textNoShape">
              <a:avLst/>
            </a:prstTxWarp>
          </a:bodyPr>
          <a:lstStyle>
            <a:lvl1pPr algn="l" defTabSz="990600">
              <a:defRPr sz="1300">
                <a:latin typeface="Times New Roman" pitchFamily="18" charset="0"/>
              </a:defRPr>
            </a:lvl1pPr>
          </a:lstStyle>
          <a:p>
            <a:pPr>
              <a:defRPr/>
            </a:pPr>
            <a:endParaRPr lang="en-US" altLang="zh-CN"/>
          </a:p>
        </p:txBody>
      </p:sp>
      <p:sp>
        <p:nvSpPr>
          <p:cNvPr id="3079" name="Rectangle 7">
            <a:extLst>
              <a:ext uri="{FF2B5EF4-FFF2-40B4-BE49-F238E27FC236}">
                <a16:creationId xmlns:a16="http://schemas.microsoft.com/office/drawing/2014/main" id="{28585CE0-5ADC-4CD5-BBE1-013F29B5BF60}"/>
              </a:ext>
            </a:extLst>
          </p:cNvPr>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9048" tIns="49523" rIns="99048" bIns="49523" numCol="1" anchor="b" anchorCtr="0" compatLnSpc="1">
            <a:prstTxWarp prst="textNoShape">
              <a:avLst/>
            </a:prstTxWarp>
          </a:bodyPr>
          <a:lstStyle>
            <a:lvl1pPr algn="r" defTabSz="990600">
              <a:defRPr sz="1300">
                <a:latin typeface="Times New Roman" panose="02020603050405020304" pitchFamily="18" charset="0"/>
              </a:defRPr>
            </a:lvl1pPr>
          </a:lstStyle>
          <a:p>
            <a:pPr>
              <a:defRPr/>
            </a:pPr>
            <a:fld id="{14477684-E5D7-4734-8BAF-01AAF993223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AC8AD1DE-27BA-4857-98D0-9782207C9181}"/>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66C93748-AFA6-4778-8021-6FA60B4B61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Frills:</a:t>
            </a:r>
            <a:r>
              <a:rPr lang="zh-CN" altLang="en-US"/>
              <a:t>装饰</a:t>
            </a:r>
          </a:p>
        </p:txBody>
      </p:sp>
      <p:sp>
        <p:nvSpPr>
          <p:cNvPr id="22532" name="灯片编号占位符 3">
            <a:extLst>
              <a:ext uri="{FF2B5EF4-FFF2-40B4-BE49-F238E27FC236}">
                <a16:creationId xmlns:a16="http://schemas.microsoft.com/office/drawing/2014/main" id="{861AF8D1-F14E-4FD7-BE9C-6B88F825E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DB9BBE27-8392-4E50-A123-DE6244AF1F11}" type="slidenum">
              <a:rPr lang="en-US" altLang="zh-CN" sz="1300" smtClean="0">
                <a:latin typeface="Times New Roman" panose="02020603050405020304" pitchFamily="18" charset="0"/>
              </a:rPr>
              <a:pPr/>
              <a:t>7</a:t>
            </a:fld>
            <a:endParaRPr lang="en-US" altLang="zh-CN" sz="13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D5ACC1BD-24CD-4355-BC99-0E49AFFED08A}"/>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F0B0A8C5-18F5-45AE-AA5D-BC6BBC1F04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endParaRPr lang="zh-CN" altLang="en-US"/>
          </a:p>
        </p:txBody>
      </p:sp>
      <p:sp>
        <p:nvSpPr>
          <p:cNvPr id="60420" name="灯片编号占位符 3">
            <a:extLst>
              <a:ext uri="{FF2B5EF4-FFF2-40B4-BE49-F238E27FC236}">
                <a16:creationId xmlns:a16="http://schemas.microsoft.com/office/drawing/2014/main" id="{86F9857E-EE16-4049-B292-D858FD30FC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E9836ECC-BB36-4019-A68F-9749A9978CA7}" type="slidenum">
              <a:rPr lang="en-US" altLang="zh-CN" sz="1300" smtClean="0">
                <a:latin typeface="Times New Roman" panose="02020603050405020304" pitchFamily="18" charset="0"/>
              </a:rPr>
              <a:pPr/>
              <a:t>36</a:t>
            </a:fld>
            <a:endParaRPr lang="en-US" altLang="zh-CN" sz="13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4CEC1C35-C218-4AEA-A308-3E1829095E98}"/>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id="{ABE07ED2-0C52-43D6-A87C-3A9C07C729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1000</a:t>
            </a:r>
            <a:endParaRPr lang="zh-CN" altLang="en-US"/>
          </a:p>
        </p:txBody>
      </p:sp>
      <p:sp>
        <p:nvSpPr>
          <p:cNvPr id="67588" name="灯片编号占位符 3">
            <a:extLst>
              <a:ext uri="{FF2B5EF4-FFF2-40B4-BE49-F238E27FC236}">
                <a16:creationId xmlns:a16="http://schemas.microsoft.com/office/drawing/2014/main" id="{1B558CA3-8692-4DB3-9849-24774DB430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59B6D1F6-7DB9-45DC-A6D3-4214DFDEB8FB}" type="slidenum">
              <a:rPr lang="en-US" altLang="zh-CN" sz="1300" smtClean="0">
                <a:latin typeface="Times New Roman" panose="02020603050405020304" pitchFamily="18" charset="0"/>
              </a:rPr>
              <a:pPr/>
              <a:t>42</a:t>
            </a:fld>
            <a:endParaRPr lang="en-US" altLang="zh-CN" sz="13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4273090A-CDA7-40AF-97F1-624CE29B6CA2}"/>
              </a:ext>
            </a:extLst>
          </p:cNvPr>
          <p:cNvSpPr>
            <a:spLocks noGrp="1" noRot="1" noChangeAspect="1" noChangeArrowheads="1" noTextEdit="1"/>
          </p:cNvSpPr>
          <p:nvPr>
            <p:ph type="sldImg"/>
          </p:nvPr>
        </p:nvSpPr>
        <p:spPr>
          <a:ln/>
        </p:spPr>
      </p:sp>
      <p:sp>
        <p:nvSpPr>
          <p:cNvPr id="73731" name="备注占位符 2">
            <a:extLst>
              <a:ext uri="{FF2B5EF4-FFF2-40B4-BE49-F238E27FC236}">
                <a16:creationId xmlns:a16="http://schemas.microsoft.com/office/drawing/2014/main" id="{15D658C5-CB23-4E87-8448-56880571ED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Flip </a:t>
            </a:r>
            <a:r>
              <a:rPr lang="zh-CN" altLang="en-US"/>
              <a:t>快速翻转，</a:t>
            </a:r>
            <a:r>
              <a:rPr lang="en-US" altLang="zh-CN"/>
              <a:t>flip bits</a:t>
            </a:r>
            <a:r>
              <a:rPr lang="zh-CN" altLang="en-US"/>
              <a:t>比特受损</a:t>
            </a:r>
          </a:p>
        </p:txBody>
      </p:sp>
      <p:sp>
        <p:nvSpPr>
          <p:cNvPr id="73732" name="灯片编号占位符 3">
            <a:extLst>
              <a:ext uri="{FF2B5EF4-FFF2-40B4-BE49-F238E27FC236}">
                <a16:creationId xmlns:a16="http://schemas.microsoft.com/office/drawing/2014/main" id="{31769837-F8DD-4DE9-86AC-EE4A38FD2B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Comic Sans MS" panose="030F0702030302020204" pitchFamily="66" charset="0"/>
              </a:defRPr>
            </a:lvl1pPr>
            <a:lvl2pPr marL="742950" indent="-285750" defTabSz="933450">
              <a:defRPr sz="1600">
                <a:solidFill>
                  <a:schemeClr val="tx1"/>
                </a:solidFill>
                <a:latin typeface="Comic Sans MS" panose="030F0702030302020204" pitchFamily="66" charset="0"/>
              </a:defRPr>
            </a:lvl2pPr>
            <a:lvl3pPr marL="1143000" indent="-228600" defTabSz="933450">
              <a:defRPr sz="1600">
                <a:solidFill>
                  <a:schemeClr val="tx1"/>
                </a:solidFill>
                <a:latin typeface="Comic Sans MS" panose="030F0702030302020204" pitchFamily="66" charset="0"/>
              </a:defRPr>
            </a:lvl3pPr>
            <a:lvl4pPr marL="1600200" indent="-228600" defTabSz="933450">
              <a:defRPr sz="1600">
                <a:solidFill>
                  <a:schemeClr val="tx1"/>
                </a:solidFill>
                <a:latin typeface="Comic Sans MS" panose="030F0702030302020204" pitchFamily="66" charset="0"/>
              </a:defRPr>
            </a:lvl4pPr>
            <a:lvl5pPr marL="2057400" indent="-228600" defTabSz="933450">
              <a:defRPr sz="1600">
                <a:solidFill>
                  <a:schemeClr val="tx1"/>
                </a:solidFill>
                <a:latin typeface="Comic Sans MS" panose="030F0702030302020204" pitchFamily="66" charset="0"/>
              </a:defRPr>
            </a:lvl5pPr>
            <a:lvl6pPr marL="2514600" indent="-228600" defTabSz="93345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3345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3345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33450" eaLnBrk="0" fontAlgn="base" hangingPunct="0">
              <a:spcBef>
                <a:spcPct val="0"/>
              </a:spcBef>
              <a:spcAft>
                <a:spcPct val="0"/>
              </a:spcAft>
              <a:defRPr sz="1600">
                <a:solidFill>
                  <a:schemeClr val="tx1"/>
                </a:solidFill>
                <a:latin typeface="Comic Sans MS" panose="030F0702030302020204" pitchFamily="66" charset="0"/>
              </a:defRPr>
            </a:lvl9pPr>
          </a:lstStyle>
          <a:p>
            <a:fld id="{61199508-3D98-4B89-AE2D-CE29F138D4EE}" type="slidenum">
              <a:rPr lang="zh-CN" altLang="en-US" sz="1300" smtClean="0">
                <a:latin typeface="Times New Roman" panose="02020603050405020304" pitchFamily="18" charset="0"/>
              </a:rPr>
              <a:pPr/>
              <a:t>47</a:t>
            </a:fld>
            <a:endParaRPr lang="zh-CN" altLang="en-US" sz="1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7AB47D0F-CFF2-4CA5-91E7-758F56385FD1}"/>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460AE06B-585E-45DB-A82E-0ACF688CFD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Garbled:</a:t>
            </a:r>
            <a:r>
              <a:rPr lang="zh-CN" altLang="en-US"/>
              <a:t>混乱的，引起误解的</a:t>
            </a:r>
          </a:p>
        </p:txBody>
      </p:sp>
      <p:sp>
        <p:nvSpPr>
          <p:cNvPr id="78852" name="灯片编号占位符 3">
            <a:extLst>
              <a:ext uri="{FF2B5EF4-FFF2-40B4-BE49-F238E27FC236}">
                <a16:creationId xmlns:a16="http://schemas.microsoft.com/office/drawing/2014/main" id="{BD2CC43A-6928-41C9-9691-29992A4CC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Comic Sans MS" panose="030F0702030302020204" pitchFamily="66" charset="0"/>
              </a:defRPr>
            </a:lvl1pPr>
            <a:lvl2pPr marL="742950" indent="-285750" defTabSz="933450">
              <a:defRPr sz="1600">
                <a:solidFill>
                  <a:schemeClr val="tx1"/>
                </a:solidFill>
                <a:latin typeface="Comic Sans MS" panose="030F0702030302020204" pitchFamily="66" charset="0"/>
              </a:defRPr>
            </a:lvl2pPr>
            <a:lvl3pPr marL="1143000" indent="-228600" defTabSz="933450">
              <a:defRPr sz="1600">
                <a:solidFill>
                  <a:schemeClr val="tx1"/>
                </a:solidFill>
                <a:latin typeface="Comic Sans MS" panose="030F0702030302020204" pitchFamily="66" charset="0"/>
              </a:defRPr>
            </a:lvl3pPr>
            <a:lvl4pPr marL="1600200" indent="-228600" defTabSz="933450">
              <a:defRPr sz="1600">
                <a:solidFill>
                  <a:schemeClr val="tx1"/>
                </a:solidFill>
                <a:latin typeface="Comic Sans MS" panose="030F0702030302020204" pitchFamily="66" charset="0"/>
              </a:defRPr>
            </a:lvl4pPr>
            <a:lvl5pPr marL="2057400" indent="-228600" defTabSz="933450">
              <a:defRPr sz="1600">
                <a:solidFill>
                  <a:schemeClr val="tx1"/>
                </a:solidFill>
                <a:latin typeface="Comic Sans MS" panose="030F0702030302020204" pitchFamily="66" charset="0"/>
              </a:defRPr>
            </a:lvl5pPr>
            <a:lvl6pPr marL="2514600" indent="-228600" defTabSz="93345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3345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3345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33450" eaLnBrk="0" fontAlgn="base" hangingPunct="0">
              <a:spcBef>
                <a:spcPct val="0"/>
              </a:spcBef>
              <a:spcAft>
                <a:spcPct val="0"/>
              </a:spcAft>
              <a:defRPr sz="1600">
                <a:solidFill>
                  <a:schemeClr val="tx1"/>
                </a:solidFill>
                <a:latin typeface="Comic Sans MS" panose="030F0702030302020204" pitchFamily="66" charset="0"/>
              </a:defRPr>
            </a:lvl9pPr>
          </a:lstStyle>
          <a:p>
            <a:fld id="{E97BF3B2-CA6E-4E72-BD8D-2450B43C3632}" type="slidenum">
              <a:rPr lang="zh-CN" altLang="en-US" sz="1300" smtClean="0">
                <a:latin typeface="Times New Roman" panose="02020603050405020304" pitchFamily="18" charset="0"/>
              </a:rPr>
              <a:pPr/>
              <a:t>51</a:t>
            </a:fld>
            <a:endParaRPr lang="zh-CN" altLang="en-US" sz="13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E9014B78-1DE2-44B3-A77D-206D9BCF4726}"/>
              </a:ext>
            </a:extLst>
          </p:cNvPr>
          <p:cNvSpPr>
            <a:spLocks noGrp="1" noRot="1" noChangeAspect="1" noChangeArrowheads="1" noTextEdit="1"/>
          </p:cNvSpPr>
          <p:nvPr>
            <p:ph type="sldImg"/>
          </p:nvPr>
        </p:nvSpPr>
        <p:spPr>
          <a:ln/>
        </p:spPr>
      </p:sp>
      <p:sp>
        <p:nvSpPr>
          <p:cNvPr id="91139" name="备注占位符 2">
            <a:extLst>
              <a:ext uri="{FF2B5EF4-FFF2-40B4-BE49-F238E27FC236}">
                <a16:creationId xmlns:a16="http://schemas.microsoft.com/office/drawing/2014/main" id="{8A42C91A-575E-4154-9F91-E4C12E48D4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Stink:</a:t>
            </a:r>
            <a:r>
              <a:rPr lang="zh-CN" altLang="en-US"/>
              <a:t>让人觉得很糟糕</a:t>
            </a:r>
          </a:p>
        </p:txBody>
      </p:sp>
      <p:sp>
        <p:nvSpPr>
          <p:cNvPr id="91140" name="灯片编号占位符 3">
            <a:extLst>
              <a:ext uri="{FF2B5EF4-FFF2-40B4-BE49-F238E27FC236}">
                <a16:creationId xmlns:a16="http://schemas.microsoft.com/office/drawing/2014/main" id="{A8F264F9-63BF-4042-90CF-FE9C206A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Comic Sans MS" panose="030F0702030302020204" pitchFamily="66" charset="0"/>
              </a:defRPr>
            </a:lvl1pPr>
            <a:lvl2pPr marL="742950" indent="-285750" defTabSz="933450">
              <a:defRPr sz="1600">
                <a:solidFill>
                  <a:schemeClr val="tx1"/>
                </a:solidFill>
                <a:latin typeface="Comic Sans MS" panose="030F0702030302020204" pitchFamily="66" charset="0"/>
              </a:defRPr>
            </a:lvl2pPr>
            <a:lvl3pPr marL="1143000" indent="-228600" defTabSz="933450">
              <a:defRPr sz="1600">
                <a:solidFill>
                  <a:schemeClr val="tx1"/>
                </a:solidFill>
                <a:latin typeface="Comic Sans MS" panose="030F0702030302020204" pitchFamily="66" charset="0"/>
              </a:defRPr>
            </a:lvl3pPr>
            <a:lvl4pPr marL="1600200" indent="-228600" defTabSz="933450">
              <a:defRPr sz="1600">
                <a:solidFill>
                  <a:schemeClr val="tx1"/>
                </a:solidFill>
                <a:latin typeface="Comic Sans MS" panose="030F0702030302020204" pitchFamily="66" charset="0"/>
              </a:defRPr>
            </a:lvl4pPr>
            <a:lvl5pPr marL="2057400" indent="-228600" defTabSz="933450">
              <a:defRPr sz="1600">
                <a:solidFill>
                  <a:schemeClr val="tx1"/>
                </a:solidFill>
                <a:latin typeface="Comic Sans MS" panose="030F0702030302020204" pitchFamily="66" charset="0"/>
              </a:defRPr>
            </a:lvl5pPr>
            <a:lvl6pPr marL="2514600" indent="-228600" defTabSz="93345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3345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3345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33450" eaLnBrk="0" fontAlgn="base" hangingPunct="0">
              <a:spcBef>
                <a:spcPct val="0"/>
              </a:spcBef>
              <a:spcAft>
                <a:spcPct val="0"/>
              </a:spcAft>
              <a:defRPr sz="1600">
                <a:solidFill>
                  <a:schemeClr val="tx1"/>
                </a:solidFill>
                <a:latin typeface="Comic Sans MS" panose="030F0702030302020204" pitchFamily="66" charset="0"/>
              </a:defRPr>
            </a:lvl9pPr>
          </a:lstStyle>
          <a:p>
            <a:fld id="{CC508266-6E41-4FB9-BF7A-D5E8BD067F9C}" type="slidenum">
              <a:rPr lang="zh-CN" altLang="en-US" sz="1300" smtClean="0">
                <a:latin typeface="Times New Roman" panose="02020603050405020304" pitchFamily="18" charset="0"/>
              </a:rPr>
              <a:pPr/>
              <a:t>62</a:t>
            </a:fld>
            <a:endParaRPr lang="zh-CN" altLang="en-US" sz="13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2452364-8A47-446E-8F41-0D84D33EAD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Comic Sans MS" panose="030F0702030302020204" pitchFamily="66" charset="0"/>
              </a:defRPr>
            </a:lvl1pPr>
            <a:lvl2pPr marL="742950" indent="-285750" defTabSz="933450">
              <a:defRPr sz="1600">
                <a:solidFill>
                  <a:schemeClr val="tx1"/>
                </a:solidFill>
                <a:latin typeface="Comic Sans MS" panose="030F0702030302020204" pitchFamily="66" charset="0"/>
              </a:defRPr>
            </a:lvl2pPr>
            <a:lvl3pPr marL="1143000" indent="-228600" defTabSz="933450">
              <a:defRPr sz="1600">
                <a:solidFill>
                  <a:schemeClr val="tx1"/>
                </a:solidFill>
                <a:latin typeface="Comic Sans MS" panose="030F0702030302020204" pitchFamily="66" charset="0"/>
              </a:defRPr>
            </a:lvl3pPr>
            <a:lvl4pPr marL="1600200" indent="-228600" defTabSz="933450">
              <a:defRPr sz="1600">
                <a:solidFill>
                  <a:schemeClr val="tx1"/>
                </a:solidFill>
                <a:latin typeface="Comic Sans MS" panose="030F0702030302020204" pitchFamily="66" charset="0"/>
              </a:defRPr>
            </a:lvl4pPr>
            <a:lvl5pPr marL="2057400" indent="-228600" defTabSz="933450">
              <a:defRPr sz="1600">
                <a:solidFill>
                  <a:schemeClr val="tx1"/>
                </a:solidFill>
                <a:latin typeface="Comic Sans MS" panose="030F0702030302020204" pitchFamily="66" charset="0"/>
              </a:defRPr>
            </a:lvl5pPr>
            <a:lvl6pPr marL="2514600" indent="-228600" defTabSz="93345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3345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3345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33450" eaLnBrk="0" fontAlgn="base" hangingPunct="0">
              <a:spcBef>
                <a:spcPct val="0"/>
              </a:spcBef>
              <a:spcAft>
                <a:spcPct val="0"/>
              </a:spcAft>
              <a:defRPr sz="1600">
                <a:solidFill>
                  <a:schemeClr val="tx1"/>
                </a:solidFill>
                <a:latin typeface="Comic Sans MS" panose="030F0702030302020204" pitchFamily="66" charset="0"/>
              </a:defRPr>
            </a:lvl9pPr>
          </a:lstStyle>
          <a:p>
            <a:fld id="{9E255C4D-5A85-4F0B-A64C-BB5C4CB70F7E}" type="slidenum">
              <a:rPr lang="en-US" altLang="zh-CN" sz="1300" smtClean="0">
                <a:latin typeface="Times New Roman" panose="02020603050405020304" pitchFamily="18" charset="0"/>
              </a:rPr>
              <a:pPr/>
              <a:t>71</a:t>
            </a:fld>
            <a:endParaRPr lang="en-US" altLang="zh-CN" sz="1300">
              <a:latin typeface="Times New Roman" panose="02020603050405020304" pitchFamily="18" charset="0"/>
            </a:endParaRPr>
          </a:p>
        </p:txBody>
      </p:sp>
      <p:sp>
        <p:nvSpPr>
          <p:cNvPr id="101379" name="Rectangle 2">
            <a:extLst>
              <a:ext uri="{FF2B5EF4-FFF2-40B4-BE49-F238E27FC236}">
                <a16:creationId xmlns:a16="http://schemas.microsoft.com/office/drawing/2014/main" id="{D20A89B5-B931-451D-A621-948A2DB2ACB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8757521-D343-4510-A189-C6499AA48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If </a:t>
            </a:r>
            <a:r>
              <a:rPr lang="en-US" altLang="zh-CN">
                <a:solidFill>
                  <a:schemeClr val="accent2"/>
                </a:solidFill>
              </a:rPr>
              <a:t>expected packet</a:t>
            </a:r>
            <a:r>
              <a:rPr lang="en-US" altLang="zh-CN"/>
              <a:t>  received:</a:t>
            </a:r>
          </a:p>
          <a:p>
            <a:pPr lvl="1"/>
            <a:r>
              <a:rPr lang="en-US" altLang="zh-CN"/>
              <a:t>Send ACK and deliver packet upstairs</a:t>
            </a:r>
            <a:endParaRPr lang="en-US" altLang="zh-CN" b="1">
              <a:latin typeface="Courier New" panose="02070309020205020404" pitchFamily="49" charset="0"/>
            </a:endParaRPr>
          </a:p>
          <a:p>
            <a:r>
              <a:rPr lang="en-US" altLang="zh-CN"/>
              <a:t>If </a:t>
            </a:r>
            <a:r>
              <a:rPr lang="en-US" altLang="zh-CN">
                <a:solidFill>
                  <a:schemeClr val="accent2"/>
                </a:solidFill>
              </a:rPr>
              <a:t>out-of-order packet</a:t>
            </a:r>
            <a:r>
              <a:rPr lang="en-US" altLang="zh-CN"/>
              <a:t> received: </a:t>
            </a:r>
          </a:p>
          <a:p>
            <a:pPr lvl="1"/>
            <a:r>
              <a:rPr lang="en-US" altLang="zh-CN"/>
              <a:t>discard (don’t buffer) -&gt; </a:t>
            </a:r>
            <a:r>
              <a:rPr lang="en-US" altLang="zh-CN">
                <a:solidFill>
                  <a:srgbClr val="FF0000"/>
                </a:solidFill>
              </a:rPr>
              <a:t>no receiver buffering</a:t>
            </a:r>
            <a:r>
              <a:rPr lang="en-US" altLang="zh-CN"/>
              <a:t>!</a:t>
            </a:r>
          </a:p>
          <a:p>
            <a:pPr lvl="1"/>
            <a:r>
              <a:rPr lang="en-US" altLang="zh-CN"/>
              <a:t>Re-ACK pkt with highest in-order seq #</a:t>
            </a:r>
          </a:p>
          <a:p>
            <a:pPr lvl="1"/>
            <a:r>
              <a:rPr lang="en-US" altLang="zh-CN"/>
              <a:t>may generate duplicate ACKs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AAD9CFD-519F-412D-8BA7-94029CDE87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Comic Sans MS" panose="030F0702030302020204" pitchFamily="66" charset="0"/>
              </a:defRPr>
            </a:lvl1pPr>
            <a:lvl2pPr marL="742950" indent="-285750" defTabSz="933450">
              <a:defRPr sz="1600">
                <a:solidFill>
                  <a:schemeClr val="tx1"/>
                </a:solidFill>
                <a:latin typeface="Comic Sans MS" panose="030F0702030302020204" pitchFamily="66" charset="0"/>
              </a:defRPr>
            </a:lvl2pPr>
            <a:lvl3pPr marL="1143000" indent="-228600" defTabSz="933450">
              <a:defRPr sz="1600">
                <a:solidFill>
                  <a:schemeClr val="tx1"/>
                </a:solidFill>
                <a:latin typeface="Comic Sans MS" panose="030F0702030302020204" pitchFamily="66" charset="0"/>
              </a:defRPr>
            </a:lvl3pPr>
            <a:lvl4pPr marL="1600200" indent="-228600" defTabSz="933450">
              <a:defRPr sz="1600">
                <a:solidFill>
                  <a:schemeClr val="tx1"/>
                </a:solidFill>
                <a:latin typeface="Comic Sans MS" panose="030F0702030302020204" pitchFamily="66" charset="0"/>
              </a:defRPr>
            </a:lvl4pPr>
            <a:lvl5pPr marL="2057400" indent="-228600" defTabSz="933450">
              <a:defRPr sz="1600">
                <a:solidFill>
                  <a:schemeClr val="tx1"/>
                </a:solidFill>
                <a:latin typeface="Comic Sans MS" panose="030F0702030302020204" pitchFamily="66" charset="0"/>
              </a:defRPr>
            </a:lvl5pPr>
            <a:lvl6pPr marL="2514600" indent="-228600" defTabSz="93345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3345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3345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33450" eaLnBrk="0" fontAlgn="base" hangingPunct="0">
              <a:spcBef>
                <a:spcPct val="0"/>
              </a:spcBef>
              <a:spcAft>
                <a:spcPct val="0"/>
              </a:spcAft>
              <a:defRPr sz="1600">
                <a:solidFill>
                  <a:schemeClr val="tx1"/>
                </a:solidFill>
                <a:latin typeface="Comic Sans MS" panose="030F0702030302020204" pitchFamily="66" charset="0"/>
              </a:defRPr>
            </a:lvl9pPr>
          </a:lstStyle>
          <a:p>
            <a:fld id="{D461F69D-2041-40F4-952A-8DC4F31F4BBD}" type="slidenum">
              <a:rPr lang="en-US" altLang="zh-CN" sz="1300" smtClean="0">
                <a:latin typeface="Times New Roman" panose="02020603050405020304" pitchFamily="18" charset="0"/>
              </a:rPr>
              <a:pPr/>
              <a:t>73</a:t>
            </a:fld>
            <a:endParaRPr lang="en-US" altLang="zh-CN" sz="1300">
              <a:latin typeface="Times New Roman" panose="02020603050405020304" pitchFamily="18" charset="0"/>
            </a:endParaRPr>
          </a:p>
        </p:txBody>
      </p:sp>
      <p:sp>
        <p:nvSpPr>
          <p:cNvPr id="104451" name="Rectangle 2">
            <a:extLst>
              <a:ext uri="{FF2B5EF4-FFF2-40B4-BE49-F238E27FC236}">
                <a16:creationId xmlns:a16="http://schemas.microsoft.com/office/drawing/2014/main" id="{F98A21DE-7538-42E9-BAFC-07D1707EE115}"/>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12481A71-7019-4A91-BAB4-8A083E39F5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p>
          <a:p>
            <a:endParaRPr lang="en-US" altLang="zh-CN"/>
          </a:p>
          <a:p>
            <a:r>
              <a:rPr lang="en-US" altLang="zh-CN"/>
              <a:t>	</a:t>
            </a:r>
            <a:endParaRPr lang="en-US" altLang="zh-CN">
              <a:solidFill>
                <a:schemeClr val="accent2"/>
              </a:solidFill>
            </a:endParaRPr>
          </a:p>
          <a:p>
            <a:endParaRPr lang="en-US" altLang="zh-CN">
              <a:solidFill>
                <a:schemeClr val="accent2"/>
              </a:solidFill>
            </a:endParaRPr>
          </a:p>
          <a:p>
            <a:r>
              <a:rPr lang="en-US" altLang="zh-CN">
                <a:solidFill>
                  <a:schemeClr val="accent2"/>
                </a:solidFill>
              </a:rPr>
              <a:t>	</a:t>
            </a:r>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480F205F-F4BF-4B36-81B2-3EA8218C82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6DAEC9D3-8787-4F32-8A63-E9A3AA5A9DC8}" type="slidenum">
              <a:rPr lang="en-US" altLang="zh-CN" sz="1300" smtClean="0">
                <a:latin typeface="Times New Roman" panose="02020603050405020304" pitchFamily="18" charset="0"/>
              </a:rPr>
              <a:pPr/>
              <a:t>83</a:t>
            </a:fld>
            <a:endParaRPr lang="en-US" altLang="zh-CN" sz="1300">
              <a:latin typeface="Times New Roman" panose="02020603050405020304" pitchFamily="18" charset="0"/>
            </a:endParaRPr>
          </a:p>
        </p:txBody>
      </p:sp>
      <p:sp>
        <p:nvSpPr>
          <p:cNvPr id="115715" name="Rectangle 2">
            <a:extLst>
              <a:ext uri="{FF2B5EF4-FFF2-40B4-BE49-F238E27FC236}">
                <a16:creationId xmlns:a16="http://schemas.microsoft.com/office/drawing/2014/main" id="{8E0EC3AB-D826-40AD-BE57-F30502D505F6}"/>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F71DC61-15DF-4A7E-8D4E-D5B6FD74BF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DA3EB327-BE39-4918-B184-26006EEA5790}"/>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CA957EA0-DD52-4A28-AC83-FEFF5B75F2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panose="030F0702030302020204" pitchFamily="66" charset="0"/>
              </a:rPr>
              <a:t>exponential weighted moving average</a:t>
            </a:r>
            <a:r>
              <a:rPr lang="zh-CN" altLang="en-US">
                <a:latin typeface="Comic Sans MS" panose="030F0702030302020204" pitchFamily="66" charset="0"/>
              </a:rPr>
              <a:t>：</a:t>
            </a:r>
            <a:r>
              <a:rPr lang="en-US" altLang="zh-CN">
                <a:latin typeface="Comic Sans MS" panose="030F0702030302020204" pitchFamily="66" charset="0"/>
              </a:rPr>
              <a:t>EWMA,</a:t>
            </a:r>
            <a:r>
              <a:rPr lang="zh-CN" altLang="en-US">
                <a:latin typeface="Comic Sans MS" panose="030F0702030302020204" pitchFamily="66" charset="0"/>
              </a:rPr>
              <a:t>指数加权移动平均法，统计学观点，是指各数值的加权系数随时间呈指数式递减，越靠近当前时刻的数值加权系数越大。基本思想是加权平均对最近的样本赋予的权值要大于老样本的权重</a:t>
            </a:r>
            <a:r>
              <a:rPr lang="en-US" altLang="zh-CN">
                <a:latin typeface="Comic Sans MS" panose="030F0702030302020204" pitchFamily="66" charset="0"/>
              </a:rPr>
              <a:t>.</a:t>
            </a:r>
            <a:r>
              <a:rPr lang="zh-CN" altLang="en-US">
                <a:latin typeface="Comic Sans MS" panose="030F0702030302020204" pitchFamily="66" charset="0"/>
              </a:rPr>
              <a:t>采用该方法的理由：观察期的近期观察值对预测值有较大影响，它更能反映近期变化的趋势。相对于传统平均法的优势：一是不需要保存过去所有的数值，二是计算量显著减少。</a:t>
            </a:r>
            <a:endParaRPr lang="en-US" altLang="zh-CN">
              <a:latin typeface="Comic Sans MS" panose="030F0702030302020204" pitchFamily="66" charset="0"/>
            </a:endParaRPr>
          </a:p>
          <a:p>
            <a:endParaRPr lang="en-US" altLang="zh-CN">
              <a:solidFill>
                <a:srgbClr val="333333"/>
              </a:solidFill>
              <a:latin typeface="PingFang SC"/>
            </a:endParaRPr>
          </a:p>
          <a:p>
            <a:r>
              <a:rPr lang="en-US" altLang="zh-CN">
                <a:solidFill>
                  <a:srgbClr val="333333"/>
                </a:solidFill>
                <a:latin typeface="PingFang SC"/>
              </a:rPr>
              <a:t>EWMA </a:t>
            </a:r>
            <a:r>
              <a:rPr lang="zh-CN" altLang="en-US">
                <a:solidFill>
                  <a:srgbClr val="333333"/>
                </a:solidFill>
                <a:latin typeface="PingFang SC"/>
              </a:rPr>
              <a:t>的表达式如下：</a:t>
            </a:r>
          </a:p>
          <a:p>
            <a:r>
              <a:rPr lang="zh-CN" altLang="en-US">
                <a:solidFill>
                  <a:srgbClr val="333333"/>
                </a:solidFill>
                <a:latin typeface="PingFang SC"/>
              </a:rPr>
              <a:t>　　　　</a:t>
            </a:r>
            <a:r>
              <a:rPr lang="en-US" altLang="zh-CN">
                <a:solidFill>
                  <a:srgbClr val="333333"/>
                </a:solidFill>
                <a:latin typeface="MathJax_Math-italic"/>
              </a:rPr>
              <a:t>vt</a:t>
            </a:r>
            <a:r>
              <a:rPr lang="en-US" altLang="zh-CN">
                <a:solidFill>
                  <a:srgbClr val="333333"/>
                </a:solidFill>
                <a:latin typeface="MathJax_Main"/>
              </a:rPr>
              <a:t>=</a:t>
            </a:r>
            <a:r>
              <a:rPr lang="en-US" altLang="zh-CN">
                <a:solidFill>
                  <a:srgbClr val="333333"/>
                </a:solidFill>
                <a:latin typeface="MathJax_Math-italic"/>
              </a:rPr>
              <a:t>βvt</a:t>
            </a:r>
            <a:r>
              <a:rPr lang="zh-CN" altLang="en-US">
                <a:solidFill>
                  <a:srgbClr val="333333"/>
                </a:solidFill>
                <a:latin typeface="MathJax_Main"/>
              </a:rPr>
              <a:t>−</a:t>
            </a:r>
            <a:r>
              <a:rPr lang="en-US" altLang="zh-CN">
                <a:solidFill>
                  <a:srgbClr val="333333"/>
                </a:solidFill>
                <a:latin typeface="MathJax_Main"/>
              </a:rPr>
              <a:t>1+(1−</a:t>
            </a:r>
            <a:r>
              <a:rPr lang="en-US" altLang="zh-CN">
                <a:solidFill>
                  <a:srgbClr val="333333"/>
                </a:solidFill>
                <a:latin typeface="MathJax_Math-italic"/>
              </a:rPr>
              <a:t>β</a:t>
            </a:r>
            <a:r>
              <a:rPr lang="en-US" altLang="zh-CN">
                <a:solidFill>
                  <a:srgbClr val="333333"/>
                </a:solidFill>
                <a:latin typeface="MathJax_Main"/>
              </a:rPr>
              <a:t>)</a:t>
            </a:r>
            <a:r>
              <a:rPr lang="en-US" altLang="zh-CN">
                <a:solidFill>
                  <a:srgbClr val="333333"/>
                </a:solidFill>
                <a:latin typeface="MathJax_Math-italic"/>
              </a:rPr>
              <a:t>θt</a:t>
            </a:r>
            <a:r>
              <a:rPr lang="en-US" altLang="zh-CN">
                <a:solidFill>
                  <a:srgbClr val="333333"/>
                </a:solidFill>
                <a:latin typeface="PingFang SC"/>
              </a:rPr>
              <a:t>vt=βvt−1+(1−β)θt</a:t>
            </a:r>
            <a:endParaRPr lang="zh-CN" altLang="en-US">
              <a:solidFill>
                <a:srgbClr val="333333"/>
              </a:solidFill>
              <a:latin typeface="PingFang SC"/>
            </a:endParaRPr>
          </a:p>
          <a:p>
            <a:r>
              <a:rPr lang="zh-CN" altLang="en-US">
                <a:solidFill>
                  <a:srgbClr val="333333"/>
                </a:solidFill>
                <a:latin typeface="PingFang SC"/>
              </a:rPr>
              <a:t>　　上式中 </a:t>
            </a:r>
            <a:r>
              <a:rPr lang="en-US" altLang="zh-CN">
                <a:solidFill>
                  <a:srgbClr val="333333"/>
                </a:solidFill>
                <a:latin typeface="MathJax_Math-italic"/>
              </a:rPr>
              <a:t>θt</a:t>
            </a:r>
            <a:r>
              <a:rPr lang="en-US" altLang="zh-CN">
                <a:solidFill>
                  <a:srgbClr val="333333"/>
                </a:solidFill>
                <a:latin typeface="PingFang SC"/>
              </a:rPr>
              <a:t>θt</a:t>
            </a:r>
            <a:r>
              <a:rPr lang="zh-CN" altLang="en-US">
                <a:solidFill>
                  <a:srgbClr val="333333"/>
                </a:solidFill>
                <a:latin typeface="PingFang SC"/>
              </a:rPr>
              <a:t> 为时刻 </a:t>
            </a:r>
            <a:r>
              <a:rPr lang="en-US" altLang="zh-CN">
                <a:solidFill>
                  <a:srgbClr val="333333"/>
                </a:solidFill>
                <a:latin typeface="MathJax_Math-italic"/>
              </a:rPr>
              <a:t>t</a:t>
            </a:r>
            <a:r>
              <a:rPr lang="en-US" altLang="zh-CN">
                <a:solidFill>
                  <a:srgbClr val="333333"/>
                </a:solidFill>
                <a:latin typeface="PingFang SC"/>
              </a:rPr>
              <a:t>t</a:t>
            </a:r>
            <a:r>
              <a:rPr lang="zh-CN" altLang="en-US">
                <a:solidFill>
                  <a:srgbClr val="333333"/>
                </a:solidFill>
                <a:latin typeface="PingFang SC"/>
              </a:rPr>
              <a:t> 的实际温度；系数 </a:t>
            </a:r>
            <a:r>
              <a:rPr lang="en-US" altLang="zh-CN">
                <a:solidFill>
                  <a:srgbClr val="333333"/>
                </a:solidFill>
                <a:latin typeface="MathJax_Math-italic"/>
              </a:rPr>
              <a:t>β</a:t>
            </a:r>
            <a:r>
              <a:rPr lang="en-US" altLang="zh-CN">
                <a:solidFill>
                  <a:srgbClr val="333333"/>
                </a:solidFill>
                <a:latin typeface="PingFang SC"/>
              </a:rPr>
              <a:t>β</a:t>
            </a:r>
            <a:r>
              <a:rPr lang="zh-CN" altLang="en-US">
                <a:solidFill>
                  <a:srgbClr val="333333"/>
                </a:solidFill>
                <a:latin typeface="PingFang SC"/>
              </a:rPr>
              <a:t> 表示加权下降的速率，其值越小下降的越快；</a:t>
            </a:r>
            <a:r>
              <a:rPr lang="en-US" altLang="zh-CN">
                <a:solidFill>
                  <a:srgbClr val="333333"/>
                </a:solidFill>
                <a:latin typeface="MathJax_Math-italic"/>
              </a:rPr>
              <a:t>vt</a:t>
            </a:r>
            <a:r>
              <a:rPr lang="zh-CN" altLang="en-US">
                <a:solidFill>
                  <a:srgbClr val="333333"/>
                </a:solidFill>
                <a:latin typeface="PingFang SC"/>
              </a:rPr>
              <a:t> 为 </a:t>
            </a:r>
            <a:r>
              <a:rPr lang="en-US" altLang="zh-CN">
                <a:solidFill>
                  <a:srgbClr val="333333"/>
                </a:solidFill>
                <a:latin typeface="MathJax_Math-italic"/>
              </a:rPr>
              <a:t>t</a:t>
            </a:r>
            <a:r>
              <a:rPr lang="en-US" altLang="zh-CN">
                <a:solidFill>
                  <a:srgbClr val="333333"/>
                </a:solidFill>
                <a:latin typeface="PingFang SC"/>
              </a:rPr>
              <a:t>t</a:t>
            </a:r>
            <a:r>
              <a:rPr lang="zh-CN" altLang="en-US">
                <a:solidFill>
                  <a:srgbClr val="333333"/>
                </a:solidFill>
                <a:latin typeface="PingFang SC"/>
              </a:rPr>
              <a:t> 时刻 </a:t>
            </a:r>
            <a:r>
              <a:rPr lang="en-US" altLang="zh-CN">
                <a:solidFill>
                  <a:srgbClr val="333333"/>
                </a:solidFill>
                <a:latin typeface="PingFang SC"/>
              </a:rPr>
              <a:t>EWMA </a:t>
            </a:r>
            <a:r>
              <a:rPr lang="zh-CN" altLang="en-US">
                <a:solidFill>
                  <a:srgbClr val="333333"/>
                </a:solidFill>
                <a:latin typeface="PingFang SC"/>
              </a:rPr>
              <a:t>的值。</a:t>
            </a:r>
            <a:endParaRPr lang="en-US" altLang="zh-CN">
              <a:solidFill>
                <a:srgbClr val="333333"/>
              </a:solidFill>
              <a:latin typeface="PingFang SC"/>
            </a:endParaRPr>
          </a:p>
          <a:p>
            <a:r>
              <a:rPr lang="zh-CN" altLang="en-US">
                <a:solidFill>
                  <a:srgbClr val="333333"/>
                </a:solidFill>
                <a:latin typeface="PingFang SC"/>
              </a:rPr>
              <a:t>在 </a:t>
            </a:r>
            <a:r>
              <a:rPr lang="en-US" altLang="zh-CN">
                <a:solidFill>
                  <a:srgbClr val="333333"/>
                </a:solidFill>
                <a:latin typeface="MathJax_Math-italic"/>
              </a:rPr>
              <a:t>t</a:t>
            </a:r>
            <a:r>
              <a:rPr lang="en-US" altLang="zh-CN">
                <a:solidFill>
                  <a:srgbClr val="333333"/>
                </a:solidFill>
                <a:latin typeface="MathJax_Main"/>
              </a:rPr>
              <a:t>=0</a:t>
            </a:r>
            <a:r>
              <a:rPr lang="zh-CN" altLang="en-US">
                <a:solidFill>
                  <a:srgbClr val="333333"/>
                </a:solidFill>
                <a:latin typeface="PingFang SC"/>
              </a:rPr>
              <a:t>时刻，一般初始化 </a:t>
            </a:r>
            <a:r>
              <a:rPr lang="en-US" altLang="zh-CN">
                <a:solidFill>
                  <a:srgbClr val="333333"/>
                </a:solidFill>
                <a:latin typeface="MathJax_Math-italic"/>
              </a:rPr>
              <a:t>v</a:t>
            </a:r>
            <a:r>
              <a:rPr lang="en-US" altLang="zh-CN">
                <a:solidFill>
                  <a:srgbClr val="333333"/>
                </a:solidFill>
                <a:latin typeface="MathJax_Main"/>
              </a:rPr>
              <a:t>0=0</a:t>
            </a:r>
            <a:r>
              <a:rPr lang="zh-CN" altLang="en-US">
                <a:solidFill>
                  <a:srgbClr val="333333"/>
                </a:solidFill>
                <a:latin typeface="PingFang SC"/>
              </a:rPr>
              <a:t> ，对 </a:t>
            </a:r>
            <a:r>
              <a:rPr lang="en-US" altLang="zh-CN">
                <a:solidFill>
                  <a:srgbClr val="333333"/>
                </a:solidFill>
                <a:latin typeface="PingFang SC"/>
              </a:rPr>
              <a:t>EWMA </a:t>
            </a:r>
            <a:r>
              <a:rPr lang="zh-CN" altLang="en-US">
                <a:solidFill>
                  <a:srgbClr val="333333"/>
                </a:solidFill>
                <a:latin typeface="PingFang SC"/>
              </a:rPr>
              <a:t>的表达式进行归纳可以将 </a:t>
            </a:r>
            <a:r>
              <a:rPr lang="en-US" altLang="zh-CN">
                <a:solidFill>
                  <a:srgbClr val="333333"/>
                </a:solidFill>
                <a:latin typeface="MathJax_Math-italic"/>
              </a:rPr>
              <a:t>t</a:t>
            </a:r>
            <a:r>
              <a:rPr lang="zh-CN" altLang="en-US">
                <a:solidFill>
                  <a:srgbClr val="333333"/>
                </a:solidFill>
                <a:latin typeface="PingFang SC"/>
              </a:rPr>
              <a:t> 时刻的表达式写成：</a:t>
            </a:r>
          </a:p>
          <a:p>
            <a:r>
              <a:rPr lang="zh-CN" altLang="en-US">
                <a:solidFill>
                  <a:srgbClr val="333333"/>
                </a:solidFill>
                <a:latin typeface="PingFang SC"/>
              </a:rPr>
              <a:t>　　　　</a:t>
            </a:r>
            <a:r>
              <a:rPr lang="en-US" altLang="zh-CN">
                <a:solidFill>
                  <a:srgbClr val="333333"/>
                </a:solidFill>
                <a:latin typeface="MathJax_Math-italic"/>
              </a:rPr>
              <a:t>vt</a:t>
            </a:r>
            <a:r>
              <a:rPr lang="en-US" altLang="zh-CN">
                <a:solidFill>
                  <a:srgbClr val="333333"/>
                </a:solidFill>
                <a:latin typeface="MathJax_Main"/>
              </a:rPr>
              <a:t>=(1−</a:t>
            </a:r>
            <a:r>
              <a:rPr lang="en-US" altLang="zh-CN">
                <a:solidFill>
                  <a:srgbClr val="333333"/>
                </a:solidFill>
                <a:latin typeface="MathJax_Math-italic"/>
              </a:rPr>
              <a:t>β</a:t>
            </a:r>
            <a:r>
              <a:rPr lang="en-US" altLang="zh-CN">
                <a:solidFill>
                  <a:srgbClr val="333333"/>
                </a:solidFill>
                <a:latin typeface="MathJax_Main"/>
              </a:rPr>
              <a:t>)(</a:t>
            </a:r>
            <a:r>
              <a:rPr lang="en-US" altLang="zh-CN">
                <a:solidFill>
                  <a:srgbClr val="333333"/>
                </a:solidFill>
                <a:latin typeface="MathJax_Math-italic"/>
              </a:rPr>
              <a:t>θt</a:t>
            </a:r>
            <a:r>
              <a:rPr lang="en-US" altLang="zh-CN">
                <a:solidFill>
                  <a:srgbClr val="333333"/>
                </a:solidFill>
                <a:latin typeface="MathJax_Main"/>
              </a:rPr>
              <a:t>+</a:t>
            </a:r>
            <a:r>
              <a:rPr lang="en-US" altLang="zh-CN">
                <a:solidFill>
                  <a:srgbClr val="333333"/>
                </a:solidFill>
                <a:latin typeface="MathJax_Math-italic"/>
              </a:rPr>
              <a:t>βθt</a:t>
            </a:r>
            <a:r>
              <a:rPr lang="zh-CN" altLang="en-US">
                <a:solidFill>
                  <a:srgbClr val="333333"/>
                </a:solidFill>
                <a:latin typeface="MathJax_Main"/>
              </a:rPr>
              <a:t>−</a:t>
            </a:r>
            <a:r>
              <a:rPr lang="en-US" altLang="zh-CN">
                <a:solidFill>
                  <a:srgbClr val="333333"/>
                </a:solidFill>
                <a:latin typeface="MathJax_Main"/>
              </a:rPr>
              <a:t>1+...+</a:t>
            </a:r>
            <a:r>
              <a:rPr lang="en-US" altLang="zh-CN" baseline="30000">
                <a:solidFill>
                  <a:srgbClr val="333333"/>
                </a:solidFill>
                <a:latin typeface="MathJax_Math-italic"/>
              </a:rPr>
              <a:t>βt</a:t>
            </a:r>
            <a:r>
              <a:rPr lang="zh-CN" altLang="en-US" baseline="30000">
                <a:solidFill>
                  <a:srgbClr val="333333"/>
                </a:solidFill>
                <a:latin typeface="MathJax_Main"/>
              </a:rPr>
              <a:t>−</a:t>
            </a:r>
            <a:r>
              <a:rPr lang="en-US" altLang="zh-CN" baseline="30000">
                <a:solidFill>
                  <a:srgbClr val="333333"/>
                </a:solidFill>
                <a:latin typeface="MathJax_Main"/>
              </a:rPr>
              <a:t>1</a:t>
            </a:r>
            <a:r>
              <a:rPr lang="en-US" altLang="zh-CN">
                <a:solidFill>
                  <a:srgbClr val="333333"/>
                </a:solidFill>
                <a:latin typeface="MathJax_Math-italic"/>
              </a:rPr>
              <a:t>θ</a:t>
            </a:r>
            <a:r>
              <a:rPr lang="en-US" altLang="zh-CN">
                <a:solidFill>
                  <a:srgbClr val="333333"/>
                </a:solidFill>
                <a:latin typeface="MathJax_Main"/>
              </a:rPr>
              <a:t>1)</a:t>
            </a:r>
            <a:r>
              <a:rPr lang="en-US" altLang="zh-CN">
                <a:solidFill>
                  <a:srgbClr val="333333"/>
                </a:solidFill>
                <a:latin typeface="PingFang SC"/>
              </a:rPr>
              <a:t>vt=(1−β)(θt+βθ</a:t>
            </a:r>
            <a:r>
              <a:rPr lang="en-US" altLang="zh-CN" baseline="-25000">
                <a:solidFill>
                  <a:srgbClr val="333333"/>
                </a:solidFill>
                <a:latin typeface="PingFang SC"/>
              </a:rPr>
              <a:t>t−1</a:t>
            </a:r>
            <a:r>
              <a:rPr lang="en-US" altLang="zh-CN">
                <a:solidFill>
                  <a:srgbClr val="333333"/>
                </a:solidFill>
                <a:latin typeface="PingFang SC"/>
              </a:rPr>
              <a:t>+...+β</a:t>
            </a:r>
            <a:r>
              <a:rPr lang="en-US" altLang="zh-CN" baseline="30000">
                <a:solidFill>
                  <a:srgbClr val="333333"/>
                </a:solidFill>
                <a:latin typeface="PingFang SC"/>
              </a:rPr>
              <a:t>t−1</a:t>
            </a:r>
            <a:r>
              <a:rPr lang="en-US" altLang="zh-CN">
                <a:solidFill>
                  <a:srgbClr val="333333"/>
                </a:solidFill>
                <a:latin typeface="PingFang SC"/>
              </a:rPr>
              <a:t>θ</a:t>
            </a:r>
            <a:r>
              <a:rPr lang="en-US" altLang="zh-CN" baseline="-25000">
                <a:solidFill>
                  <a:srgbClr val="333333"/>
                </a:solidFill>
                <a:latin typeface="PingFang SC"/>
              </a:rPr>
              <a:t>1</a:t>
            </a:r>
            <a:r>
              <a:rPr lang="en-US" altLang="zh-CN">
                <a:solidFill>
                  <a:srgbClr val="333333"/>
                </a:solidFill>
                <a:latin typeface="PingFang SC"/>
              </a:rPr>
              <a:t>)</a:t>
            </a:r>
            <a:r>
              <a:rPr lang="zh-CN" altLang="en-US">
                <a:solidFill>
                  <a:srgbClr val="333333"/>
                </a:solidFill>
                <a:latin typeface="PingFang SC"/>
              </a:rPr>
              <a:t> </a:t>
            </a:r>
          </a:p>
          <a:p>
            <a:endParaRPr lang="zh-CN" altLang="en-US">
              <a:solidFill>
                <a:srgbClr val="333333"/>
              </a:solidFill>
              <a:latin typeface="PingFang SC"/>
            </a:endParaRPr>
          </a:p>
          <a:p>
            <a:r>
              <a:rPr lang="en-US" altLang="zh-CN">
                <a:latin typeface="Comic Sans MS" panose="030F0702030302020204" pitchFamily="66" charset="0"/>
              </a:rPr>
              <a:t>influence of past sample decreases exponentially fast</a:t>
            </a:r>
            <a:r>
              <a:rPr lang="zh-CN" altLang="en-US">
                <a:latin typeface="Comic Sans MS" panose="030F0702030302020204" pitchFamily="66" charset="0"/>
              </a:rPr>
              <a:t>：</a:t>
            </a:r>
            <a:r>
              <a:rPr lang="zh-CN" altLang="en-US"/>
              <a:t>过去样本的影响以指数级的速度衰减</a:t>
            </a:r>
            <a:endParaRPr lang="en-US" altLang="zh-CN"/>
          </a:p>
          <a:p>
            <a:endParaRPr lang="en-US" altLang="zh-CN">
              <a:latin typeface="Comic Sans MS" panose="030F0702030302020204" pitchFamily="66" charset="0"/>
            </a:endParaRPr>
          </a:p>
          <a:p>
            <a:r>
              <a:rPr lang="zh-CN" altLang="en-US">
                <a:latin typeface="Comic Sans MS" panose="030F0702030302020204" pitchFamily="66" charset="0"/>
              </a:rPr>
              <a:t>图中可见，</a:t>
            </a:r>
            <a:r>
              <a:rPr lang="en-US" altLang="zh-CN">
                <a:latin typeface="Comic Sans MS" panose="030F0702030302020204" pitchFamily="66" charset="0"/>
              </a:rPr>
              <a:t>sampleRTT</a:t>
            </a:r>
            <a:r>
              <a:rPr lang="zh-CN" altLang="en-US">
                <a:latin typeface="Comic Sans MS" panose="030F0702030302020204" pitchFamily="66" charset="0"/>
              </a:rPr>
              <a:t>在计算</a:t>
            </a:r>
            <a:r>
              <a:rPr lang="en-US" altLang="zh-CN">
                <a:latin typeface="Comic Sans MS" panose="030F0702030302020204" pitchFamily="66" charset="0"/>
              </a:rPr>
              <a:t>EstimatedRTT</a:t>
            </a:r>
            <a:r>
              <a:rPr lang="zh-CN" altLang="en-US">
                <a:latin typeface="Comic Sans MS" panose="030F0702030302020204" pitchFamily="66" charset="0"/>
              </a:rPr>
              <a:t>过程中趋于平缓</a:t>
            </a:r>
            <a:endParaRPr lang="en-US" altLang="zh-CN">
              <a:latin typeface="Comic Sans MS" panose="030F0702030302020204" pitchFamily="66" charset="0"/>
            </a:endParaRPr>
          </a:p>
          <a:p>
            <a:endParaRPr lang="en-US" altLang="zh-CN">
              <a:latin typeface="Comic Sans MS" panose="030F0702030302020204" pitchFamily="66" charset="0"/>
            </a:endParaRPr>
          </a:p>
          <a:p>
            <a:endParaRPr lang="zh-CN" altLang="en-US"/>
          </a:p>
        </p:txBody>
      </p:sp>
      <p:sp>
        <p:nvSpPr>
          <p:cNvPr id="119812" name="灯片编号占位符 3">
            <a:extLst>
              <a:ext uri="{FF2B5EF4-FFF2-40B4-BE49-F238E27FC236}">
                <a16:creationId xmlns:a16="http://schemas.microsoft.com/office/drawing/2014/main" id="{D2E936DB-F574-4B87-AC9A-B3FD9EC2A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5072F90C-0F0C-4C71-9C35-6333D423CA12}" type="slidenum">
              <a:rPr lang="en-US" altLang="zh-CN" sz="1300" smtClean="0">
                <a:latin typeface="Times New Roman" panose="02020603050405020304" pitchFamily="18" charset="0"/>
              </a:rPr>
              <a:pPr/>
              <a:t>86</a:t>
            </a:fld>
            <a:endParaRPr lang="en-US" altLang="zh-CN" sz="13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90EA5FDD-61D5-4328-959C-864F58F25A29}"/>
              </a:ext>
            </a:extLst>
          </p:cNvPr>
          <p:cNvSpPr>
            <a:spLocks noGrp="1" noRot="1" noChangeAspect="1" noChangeArrowheads="1" noTextEdit="1"/>
          </p:cNvSpPr>
          <p:nvPr>
            <p:ph type="sldImg"/>
          </p:nvPr>
        </p:nvSpPr>
        <p:spPr>
          <a:ln/>
        </p:spPr>
      </p:sp>
      <p:sp>
        <p:nvSpPr>
          <p:cNvPr id="121859" name="备注占位符 2">
            <a:extLst>
              <a:ext uri="{FF2B5EF4-FFF2-40B4-BE49-F238E27FC236}">
                <a16:creationId xmlns:a16="http://schemas.microsoft.com/office/drawing/2014/main" id="{DC936A8F-B8DC-4B7C-9D88-8FF515277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楷体" panose="02010609060101010101" pitchFamily="49" charset="-122"/>
              </a:rPr>
              <a:t>除了估算</a:t>
            </a:r>
            <a:r>
              <a:rPr lang="en-US" altLang="zh-CN">
                <a:ea typeface="楷体" panose="02010609060101010101" pitchFamily="49" charset="-122"/>
              </a:rPr>
              <a:t>RTT</a:t>
            </a:r>
            <a:r>
              <a:rPr lang="zh-CN" altLang="en-US">
                <a:ea typeface="楷体" panose="02010609060101010101" pitchFamily="49" charset="-122"/>
              </a:rPr>
              <a:t>外，测量</a:t>
            </a:r>
            <a:r>
              <a:rPr lang="en-US" altLang="zh-CN">
                <a:ea typeface="楷体" panose="02010609060101010101" pitchFamily="49" charset="-122"/>
              </a:rPr>
              <a:t>RTT</a:t>
            </a:r>
            <a:r>
              <a:rPr lang="zh-CN" altLang="en-US">
                <a:ea typeface="楷体" panose="02010609060101010101" pitchFamily="49" charset="-122"/>
              </a:rPr>
              <a:t>的变化也是有价值的。考虑</a:t>
            </a:r>
            <a:r>
              <a:rPr lang="en-US" altLang="zh-CN">
                <a:ea typeface="楷体" panose="02010609060101010101" pitchFamily="49" charset="-122"/>
              </a:rPr>
              <a:t>RTT</a:t>
            </a:r>
            <a:r>
              <a:rPr lang="zh-CN" altLang="en-US">
                <a:ea typeface="楷体" panose="02010609060101010101" pitchFamily="49" charset="-122"/>
              </a:rPr>
              <a:t>的波动，估计</a:t>
            </a:r>
            <a:r>
              <a:rPr lang="en-US" altLang="zh-CN">
                <a:ea typeface="楷体" panose="02010609060101010101" pitchFamily="49" charset="-122"/>
              </a:rPr>
              <a:t>EstimatedRTT</a:t>
            </a:r>
            <a:r>
              <a:rPr lang="zh-CN" altLang="en-US">
                <a:ea typeface="楷体" panose="02010609060101010101" pitchFamily="49" charset="-122"/>
              </a:rPr>
              <a:t>与</a:t>
            </a:r>
            <a:r>
              <a:rPr lang="en-US" altLang="zh-CN">
                <a:ea typeface="楷体" panose="02010609060101010101" pitchFamily="49" charset="-122"/>
              </a:rPr>
              <a:t>SampleRTT</a:t>
            </a:r>
            <a:r>
              <a:rPr lang="zh-CN" altLang="en-US">
                <a:ea typeface="楷体" panose="02010609060101010101" pitchFamily="49" charset="-122"/>
              </a:rPr>
              <a:t>的偏差</a:t>
            </a:r>
          </a:p>
          <a:p>
            <a:endParaRPr lang="zh-CN" altLang="en-US"/>
          </a:p>
        </p:txBody>
      </p:sp>
      <p:sp>
        <p:nvSpPr>
          <p:cNvPr id="121860" name="灯片编号占位符 3">
            <a:extLst>
              <a:ext uri="{FF2B5EF4-FFF2-40B4-BE49-F238E27FC236}">
                <a16:creationId xmlns:a16="http://schemas.microsoft.com/office/drawing/2014/main" id="{48C17F5B-2004-4CF0-8F76-83F253F040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C0E9C094-D07A-4C66-AE8B-A0FC5410528F}" type="slidenum">
              <a:rPr lang="en-US" altLang="zh-CN" sz="1300" smtClean="0">
                <a:latin typeface="Times New Roman" panose="02020603050405020304" pitchFamily="18" charset="0"/>
              </a:rPr>
              <a:pPr/>
              <a:t>87</a:t>
            </a:fld>
            <a:endParaRPr lang="en-US" altLang="zh-CN" sz="13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E8730FA8-AEA7-4131-8244-C92007B39C64}"/>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AB32540D-A00C-4CBA-B326-A32D4DCD71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Socket</a:t>
            </a:r>
            <a:r>
              <a:rPr lang="zh-CN" altLang="en-US"/>
              <a:t>套接字：相当于从网络向进程传递数据和从进程向网络传递数据的门户，每个套接字都有唯一的标识符</a:t>
            </a:r>
            <a:endParaRPr lang="en-US" altLang="zh-CN"/>
          </a:p>
          <a:p>
            <a:r>
              <a:rPr lang="zh-CN" altLang="en-US"/>
              <a:t>对</a:t>
            </a:r>
            <a:r>
              <a:rPr lang="en-US" altLang="zh-CN"/>
              <a:t>UDP</a:t>
            </a:r>
            <a:r>
              <a:rPr lang="zh-CN" altLang="en-US"/>
              <a:t>而言，套接字相当于端口号，包含</a:t>
            </a:r>
            <a:r>
              <a:rPr lang="en-US" altLang="zh-CN"/>
              <a:t>2</a:t>
            </a:r>
            <a:r>
              <a:rPr lang="zh-CN" altLang="en-US"/>
              <a:t>元组（目的</a:t>
            </a:r>
            <a:r>
              <a:rPr lang="en-US" altLang="zh-CN"/>
              <a:t>IP</a:t>
            </a:r>
            <a:r>
              <a:rPr lang="zh-CN" altLang="en-US"/>
              <a:t>，目的端口号）</a:t>
            </a:r>
            <a:endParaRPr lang="en-US" altLang="zh-CN"/>
          </a:p>
          <a:p>
            <a:r>
              <a:rPr lang="zh-CN" altLang="en-US"/>
              <a:t>对</a:t>
            </a:r>
            <a:r>
              <a:rPr lang="en-US" altLang="zh-CN"/>
              <a:t>TCP</a:t>
            </a:r>
            <a:r>
              <a:rPr lang="zh-CN" altLang="en-US"/>
              <a:t>而言，因为其是面向连接的，</a:t>
            </a:r>
            <a:r>
              <a:rPr lang="en-US" altLang="zh-CN">
                <a:ea typeface="楷体" panose="02010609060101010101" pitchFamily="49" charset="-122"/>
              </a:rPr>
              <a:t>TCP </a:t>
            </a:r>
            <a:r>
              <a:rPr lang="zh-CN" altLang="en-US">
                <a:ea typeface="楷体" panose="02010609060101010101" pitchFamily="49" charset="-122"/>
              </a:rPr>
              <a:t>使用“连接”</a:t>
            </a:r>
            <a:r>
              <a:rPr lang="en-US" altLang="zh-CN">
                <a:ea typeface="楷体" panose="02010609060101010101" pitchFamily="49" charset="-122"/>
              </a:rPr>
              <a:t>(</a:t>
            </a:r>
            <a:r>
              <a:rPr lang="zh-CN" altLang="en-US">
                <a:ea typeface="楷体" panose="02010609060101010101" pitchFamily="49" charset="-122"/>
              </a:rPr>
              <a:t>而不仅仅是“端口”</a:t>
            </a:r>
            <a:r>
              <a:rPr lang="en-US" altLang="zh-CN">
                <a:ea typeface="楷体" panose="02010609060101010101" pitchFamily="49" charset="-122"/>
              </a:rPr>
              <a:t>)</a:t>
            </a:r>
            <a:r>
              <a:rPr lang="zh-CN" altLang="en-US">
                <a:ea typeface="楷体" panose="02010609060101010101" pitchFamily="49" charset="-122"/>
              </a:rPr>
              <a:t>作为最基本的抽象，同时将 </a:t>
            </a:r>
            <a:r>
              <a:rPr lang="en-US" altLang="zh-CN">
                <a:ea typeface="楷体" panose="02010609060101010101" pitchFamily="49" charset="-122"/>
              </a:rPr>
              <a:t>TCP </a:t>
            </a:r>
            <a:r>
              <a:rPr lang="zh-CN" altLang="en-US">
                <a:ea typeface="楷体" panose="02010609060101010101" pitchFamily="49" charset="-122"/>
              </a:rPr>
              <a:t>连接的端点称为</a:t>
            </a:r>
            <a:r>
              <a:rPr lang="zh-CN" altLang="en-US">
                <a:solidFill>
                  <a:srgbClr val="FF0000"/>
                </a:solidFill>
                <a:ea typeface="楷体" panose="02010609060101010101" pitchFamily="49" charset="-122"/>
              </a:rPr>
              <a:t>套接字</a:t>
            </a:r>
            <a:r>
              <a:rPr lang="en-US" altLang="zh-CN">
                <a:ea typeface="楷体" panose="02010609060101010101" pitchFamily="49" charset="-122"/>
              </a:rPr>
              <a:t>(socket) </a:t>
            </a:r>
            <a:r>
              <a:rPr lang="zh-CN" altLang="en-US">
                <a:ea typeface="楷体" panose="02010609060101010101" pitchFamily="49" charset="-122"/>
              </a:rPr>
              <a:t>，所以其套接字是</a:t>
            </a:r>
            <a:r>
              <a:rPr lang="en-US" altLang="zh-CN">
                <a:ea typeface="楷体" panose="02010609060101010101" pitchFamily="49" charset="-122"/>
              </a:rPr>
              <a:t>4</a:t>
            </a:r>
            <a:r>
              <a:rPr lang="zh-CN" altLang="en-US">
                <a:ea typeface="楷体" panose="02010609060101010101" pitchFamily="49" charset="-122"/>
              </a:rPr>
              <a:t>元组，包括源和目的</a:t>
            </a:r>
            <a:r>
              <a:rPr lang="en-US" altLang="zh-CN">
                <a:ea typeface="楷体" panose="02010609060101010101" pitchFamily="49" charset="-122"/>
              </a:rPr>
              <a:t>IP</a:t>
            </a:r>
            <a:r>
              <a:rPr lang="zh-CN" altLang="en-US">
                <a:ea typeface="楷体" panose="02010609060101010101" pitchFamily="49" charset="-122"/>
              </a:rPr>
              <a:t>地址</a:t>
            </a:r>
            <a:endParaRPr lang="en-US" altLang="zh-CN">
              <a:ea typeface="楷体" panose="02010609060101010101" pitchFamily="49" charset="-122"/>
            </a:endParaRPr>
          </a:p>
          <a:p>
            <a:r>
              <a:rPr lang="zh-CN" altLang="en-US">
                <a:ea typeface="楷体" panose="02010609060101010101" pitchFamily="49" charset="-122"/>
              </a:rPr>
              <a:t>服务器主机同时支持多个并发的</a:t>
            </a:r>
            <a:r>
              <a:rPr lang="en-US" altLang="zh-CN">
                <a:ea typeface="楷体" panose="02010609060101010101" pitchFamily="49" charset="-122"/>
              </a:rPr>
              <a:t>TCP</a:t>
            </a:r>
            <a:r>
              <a:rPr lang="zh-CN" altLang="en-US">
                <a:ea typeface="楷体" panose="02010609060101010101" pitchFamily="49" charset="-122"/>
              </a:rPr>
              <a:t>套接字</a:t>
            </a:r>
            <a:r>
              <a:rPr lang="en-US" altLang="zh-CN">
                <a:ea typeface="楷体" panose="02010609060101010101" pitchFamily="49" charset="-122"/>
              </a:rPr>
              <a:t>:</a:t>
            </a:r>
            <a:r>
              <a:rPr lang="zh-CN" altLang="en-US">
                <a:ea typeface="楷体" panose="02010609060101010101" pitchFamily="49" charset="-122"/>
              </a:rPr>
              <a:t>每一个套接字都由其四元组来标识</a:t>
            </a:r>
          </a:p>
          <a:p>
            <a:endParaRPr lang="zh-CN" altLang="en-US">
              <a:ea typeface="楷体" panose="02010609060101010101" pitchFamily="49" charset="-122"/>
            </a:endParaRPr>
          </a:p>
          <a:p>
            <a:endParaRPr lang="zh-CN" altLang="en-US"/>
          </a:p>
        </p:txBody>
      </p:sp>
      <p:sp>
        <p:nvSpPr>
          <p:cNvPr id="25604" name="灯片编号占位符 3">
            <a:extLst>
              <a:ext uri="{FF2B5EF4-FFF2-40B4-BE49-F238E27FC236}">
                <a16:creationId xmlns:a16="http://schemas.microsoft.com/office/drawing/2014/main" id="{F80BBC4E-1340-48E6-90AA-B8364541B8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74B2B930-457F-4C7B-A490-41DC258F9C51}" type="slidenum">
              <a:rPr lang="en-US" altLang="zh-CN" sz="1300" smtClean="0">
                <a:latin typeface="Times New Roman" panose="02020603050405020304" pitchFamily="18" charset="0"/>
              </a:rPr>
              <a:pPr/>
              <a:t>9</a:t>
            </a:fld>
            <a:endParaRPr lang="en-US" altLang="zh-CN" sz="13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1FDE7439-5726-475A-9827-90A76201E960}"/>
              </a:ext>
            </a:extLst>
          </p:cNvPr>
          <p:cNvSpPr>
            <a:spLocks noGrp="1" noRot="1" noChangeAspect="1" noChangeArrowheads="1" noTextEdit="1"/>
          </p:cNvSpPr>
          <p:nvPr>
            <p:ph type="sldImg"/>
          </p:nvPr>
        </p:nvSpPr>
        <p:spPr>
          <a:ln/>
        </p:spPr>
      </p:sp>
      <p:sp>
        <p:nvSpPr>
          <p:cNvPr id="123907" name="备注占位符 2">
            <a:extLst>
              <a:ext uri="{FF2B5EF4-FFF2-40B4-BE49-F238E27FC236}">
                <a16:creationId xmlns:a16="http://schemas.microsoft.com/office/drawing/2014/main" id="{2E1D309E-E68D-451D-B195-5EC9768641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楷体" panose="02010609060101010101" pitchFamily="49" charset="-122"/>
              </a:rPr>
              <a:t>每一次</a:t>
            </a:r>
            <a:r>
              <a:rPr lang="en-US" altLang="zh-CN">
                <a:ea typeface="楷体" panose="02010609060101010101" pitchFamily="49" charset="-122"/>
              </a:rPr>
              <a:t>TCP</a:t>
            </a:r>
            <a:r>
              <a:rPr lang="zh-CN" altLang="en-US">
                <a:ea typeface="楷体" panose="02010609060101010101" pitchFamily="49" charset="-122"/>
              </a:rPr>
              <a:t>重传均将下一次超时间隔设为先前值的两倍</a:t>
            </a:r>
            <a:endParaRPr lang="en-US" altLang="zh-CN">
              <a:ea typeface="楷体" panose="02010609060101010101" pitchFamily="49" charset="-122"/>
            </a:endParaRPr>
          </a:p>
          <a:p>
            <a:r>
              <a:rPr lang="zh-CN" altLang="en-US">
                <a:ea typeface="楷体" panose="02010609060101010101" pitchFamily="49" charset="-122"/>
              </a:rPr>
              <a:t>思考：这种思路和什么很相似？</a:t>
            </a:r>
            <a:r>
              <a:rPr lang="en-US" altLang="zh-CN">
                <a:ea typeface="楷体" panose="02010609060101010101" pitchFamily="49" charset="-122"/>
              </a:rPr>
              <a:t>CSMA/CD</a:t>
            </a:r>
            <a:r>
              <a:rPr lang="zh-CN" altLang="en-US">
                <a:ea typeface="楷体" panose="02010609060101010101" pitchFamily="49" charset="-122"/>
              </a:rPr>
              <a:t>中的二进制</a:t>
            </a:r>
            <a:endParaRPr lang="en-US" altLang="zh-CN">
              <a:ea typeface="楷体" panose="02010609060101010101" pitchFamily="49" charset="-122"/>
            </a:endParaRPr>
          </a:p>
          <a:p>
            <a:r>
              <a:rPr lang="zh-CN" altLang="en-US"/>
              <a:t>如果</a:t>
            </a:r>
            <a:r>
              <a:rPr lang="en-US" altLang="zh-CN"/>
              <a:t>TCP</a:t>
            </a:r>
            <a:r>
              <a:rPr lang="zh-CN" altLang="en-US"/>
              <a:t>是一种停止等待协议，那么将超时间隔加倍就足以作为一种拥塞控制机制。然而，</a:t>
            </a:r>
            <a:r>
              <a:rPr lang="en-US" altLang="zh-CN"/>
              <a:t>TCP</a:t>
            </a:r>
            <a:r>
              <a:rPr lang="zh-CN" altLang="en-US"/>
              <a:t>使用流水线（因此不是停止等待协议），这允许发送方拥有多个未确认的未确认段。超时时间间隔的加倍不会阻止</a:t>
            </a:r>
            <a:r>
              <a:rPr lang="en-US" altLang="zh-CN"/>
              <a:t>TCP</a:t>
            </a:r>
            <a:r>
              <a:rPr lang="zh-CN" altLang="en-US"/>
              <a:t>发送方向网络发送大量首次传输的数据包，即使在端到端路径高度拥挤的情况下也是如此。因此，当出现网络拥塞迹象时，需要一种拥塞控制机制来阻止“从上述应用程序接收的数据”的流动。</a:t>
            </a:r>
            <a:endParaRPr lang="zh-CN" altLang="en-US">
              <a:ea typeface="楷体" panose="02010609060101010101" pitchFamily="49" charset="-122"/>
            </a:endParaRPr>
          </a:p>
          <a:p>
            <a:endParaRPr lang="zh-CN" altLang="en-US"/>
          </a:p>
        </p:txBody>
      </p:sp>
      <p:sp>
        <p:nvSpPr>
          <p:cNvPr id="123908" name="灯片编号占位符 3">
            <a:extLst>
              <a:ext uri="{FF2B5EF4-FFF2-40B4-BE49-F238E27FC236}">
                <a16:creationId xmlns:a16="http://schemas.microsoft.com/office/drawing/2014/main" id="{1BB4E911-BE49-4C3F-A892-8102DE1489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0353A6B3-E6B7-40CD-8C00-179D13244EDC}" type="slidenum">
              <a:rPr lang="en-US" altLang="zh-CN" sz="1300" smtClean="0">
                <a:latin typeface="Times New Roman" panose="02020603050405020304" pitchFamily="18" charset="0"/>
              </a:rPr>
              <a:pPr/>
              <a:t>88</a:t>
            </a:fld>
            <a:endParaRPr lang="en-US" altLang="zh-CN" sz="13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B4F6556E-8FD1-49AF-B0EC-EC43C2B5CC6F}"/>
              </a:ext>
            </a:extLst>
          </p:cNvPr>
          <p:cNvSpPr>
            <a:spLocks noGrp="1" noRot="1" noChangeAspect="1" noChangeArrowheads="1" noTextEdit="1"/>
          </p:cNvSpPr>
          <p:nvPr>
            <p:ph type="sldImg"/>
          </p:nvPr>
        </p:nvSpPr>
        <p:spPr>
          <a:ln/>
        </p:spPr>
      </p:sp>
      <p:sp>
        <p:nvSpPr>
          <p:cNvPr id="125955" name="备注占位符 2">
            <a:extLst>
              <a:ext uri="{FF2B5EF4-FFF2-40B4-BE49-F238E27FC236}">
                <a16:creationId xmlns:a16="http://schemas.microsoft.com/office/drawing/2014/main" id="{AEBA867F-DE82-4C2C-AF55-2DE81F870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RTT</a:t>
            </a:r>
            <a:r>
              <a:rPr lang="zh-CN" altLang="en-US"/>
              <a:t>的这种机制可能会增加对丢包处理的时延，怎么办？</a:t>
            </a:r>
          </a:p>
        </p:txBody>
      </p:sp>
      <p:sp>
        <p:nvSpPr>
          <p:cNvPr id="125956" name="灯片编号占位符 3">
            <a:extLst>
              <a:ext uri="{FF2B5EF4-FFF2-40B4-BE49-F238E27FC236}">
                <a16:creationId xmlns:a16="http://schemas.microsoft.com/office/drawing/2014/main" id="{FC828001-8379-440E-B741-525737EC74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6B53B273-3ABD-4E85-8F05-0EA3A9850BBC}" type="slidenum">
              <a:rPr lang="en-US" altLang="zh-CN" sz="1300" smtClean="0">
                <a:latin typeface="Times New Roman" panose="02020603050405020304" pitchFamily="18" charset="0"/>
              </a:rPr>
              <a:pPr/>
              <a:t>89</a:t>
            </a:fld>
            <a:endParaRPr lang="en-US" altLang="zh-CN" sz="13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E5BF03CE-03CD-40D0-984C-2BC1C7B3EF3F}"/>
              </a:ext>
            </a:extLst>
          </p:cNvPr>
          <p:cNvSpPr>
            <a:spLocks noGrp="1" noRot="1" noChangeAspect="1" noChangeArrowheads="1" noTextEdit="1"/>
          </p:cNvSpPr>
          <p:nvPr>
            <p:ph type="sldImg"/>
          </p:nvPr>
        </p:nvSpPr>
        <p:spPr>
          <a:ln/>
        </p:spPr>
      </p:sp>
      <p:sp>
        <p:nvSpPr>
          <p:cNvPr id="129027" name="备注占位符 2">
            <a:extLst>
              <a:ext uri="{FF2B5EF4-FFF2-40B4-BE49-F238E27FC236}">
                <a16:creationId xmlns:a16="http://schemas.microsoft.com/office/drawing/2014/main" id="{04BAD10F-DF98-40AF-91D4-51E83BCC50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事件</a:t>
            </a:r>
            <a:r>
              <a:rPr lang="en-US" altLang="zh-CN"/>
              <a:t>1</a:t>
            </a:r>
            <a:r>
              <a:rPr lang="zh-CN" altLang="en-US"/>
              <a:t>：到达一个按序段，且前面的段都按需到达且确认，此时可以等一等，等是否可以背回或等下一个段到达然后一起确认，但最长等待时间不超过</a:t>
            </a:r>
            <a:r>
              <a:rPr lang="en-US" altLang="zh-CN"/>
              <a:t>500ms</a:t>
            </a:r>
          </a:p>
          <a:p>
            <a:r>
              <a:rPr lang="zh-CN" altLang="en-US"/>
              <a:t>事件</a:t>
            </a:r>
            <a:r>
              <a:rPr lang="en-US" altLang="zh-CN"/>
              <a:t>2</a:t>
            </a:r>
            <a:r>
              <a:rPr lang="zh-CN" altLang="en-US"/>
              <a:t>：到达一个按序段，但前面一个还没确认，此时马上发单个累积确认，</a:t>
            </a:r>
            <a:r>
              <a:rPr lang="en-US" altLang="zh-CN"/>
              <a:t>TCP</a:t>
            </a:r>
            <a:r>
              <a:rPr lang="zh-CN" altLang="en-US"/>
              <a:t>协议要求每隔一个段就要发</a:t>
            </a:r>
            <a:r>
              <a:rPr lang="en-US" altLang="zh-CN"/>
              <a:t>ACK</a:t>
            </a:r>
          </a:p>
          <a:p>
            <a:r>
              <a:rPr lang="zh-CN" altLang="en-US"/>
              <a:t>事件</a:t>
            </a:r>
            <a:r>
              <a:rPr lang="en-US" altLang="zh-CN"/>
              <a:t>3</a:t>
            </a:r>
            <a:r>
              <a:rPr lang="zh-CN" altLang="en-US"/>
              <a:t>：失序段到达，马上发累积确认，指示发送方重发</a:t>
            </a:r>
            <a:endParaRPr lang="en-US" altLang="zh-CN"/>
          </a:p>
          <a:p>
            <a:r>
              <a:rPr lang="zh-CN" altLang="en-US"/>
              <a:t>事件</a:t>
            </a:r>
            <a:r>
              <a:rPr lang="en-US" altLang="zh-CN"/>
              <a:t>4</a:t>
            </a:r>
            <a:r>
              <a:rPr lang="zh-CN" altLang="en-US"/>
              <a:t>：能填充间隔段到达，若该段起始于间隔的低端，立即发</a:t>
            </a:r>
            <a:r>
              <a:rPr lang="en-US" altLang="zh-CN"/>
              <a:t>ACK</a:t>
            </a:r>
            <a:endParaRPr lang="zh-CN" altLang="en-US"/>
          </a:p>
        </p:txBody>
      </p:sp>
      <p:sp>
        <p:nvSpPr>
          <p:cNvPr id="129028" name="灯片编号占位符 3">
            <a:extLst>
              <a:ext uri="{FF2B5EF4-FFF2-40B4-BE49-F238E27FC236}">
                <a16:creationId xmlns:a16="http://schemas.microsoft.com/office/drawing/2014/main" id="{D4B70FE6-9275-4FD9-9321-060E7AF88C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20C2B15B-88ED-40A5-BF8F-5A9AA1B32FFE}" type="slidenum">
              <a:rPr lang="en-US" altLang="zh-CN" sz="1300" smtClean="0">
                <a:latin typeface="Times New Roman" panose="02020603050405020304" pitchFamily="18" charset="0"/>
              </a:rPr>
              <a:pPr/>
              <a:t>91</a:t>
            </a:fld>
            <a:endParaRPr lang="en-US" altLang="zh-CN" sz="13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5083CAE3-48F7-4A9B-B402-5301010A82EB}"/>
              </a:ext>
            </a:extLst>
          </p:cNvPr>
          <p:cNvSpPr>
            <a:spLocks noGrp="1" noRot="1" noChangeAspect="1" noChangeArrowheads="1" noTextEdit="1"/>
          </p:cNvSpPr>
          <p:nvPr>
            <p:ph type="sldImg"/>
          </p:nvPr>
        </p:nvSpPr>
        <p:spPr>
          <a:ln/>
        </p:spPr>
      </p:sp>
      <p:sp>
        <p:nvSpPr>
          <p:cNvPr id="132099" name="备注占位符 2">
            <a:extLst>
              <a:ext uri="{FF2B5EF4-FFF2-40B4-BE49-F238E27FC236}">
                <a16:creationId xmlns:a16="http://schemas.microsoft.com/office/drawing/2014/main" id="{EFA7286B-4CD7-4B9A-AC75-F99011CBCA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500</a:t>
            </a:r>
            <a:endParaRPr lang="zh-CN" altLang="en-US"/>
          </a:p>
        </p:txBody>
      </p:sp>
      <p:sp>
        <p:nvSpPr>
          <p:cNvPr id="132100" name="灯片编号占位符 3">
            <a:extLst>
              <a:ext uri="{FF2B5EF4-FFF2-40B4-BE49-F238E27FC236}">
                <a16:creationId xmlns:a16="http://schemas.microsoft.com/office/drawing/2014/main" id="{F1B78335-1136-40BA-BFCF-06151561DB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73212763-2857-436E-8B1E-E79454A1B779}" type="slidenum">
              <a:rPr lang="en-US" altLang="zh-CN" sz="1300" smtClean="0">
                <a:latin typeface="Times New Roman" panose="02020603050405020304" pitchFamily="18" charset="0"/>
              </a:rPr>
              <a:pPr/>
              <a:t>93</a:t>
            </a:fld>
            <a:endParaRPr lang="en-US" altLang="zh-CN" sz="13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DA55B63C-0B20-4BAE-AE19-6E3840A15D54}"/>
              </a:ext>
            </a:extLst>
          </p:cNvPr>
          <p:cNvSpPr>
            <a:spLocks noGrp="1" noRot="1" noChangeAspect="1" noChangeArrowheads="1" noTextEdit="1"/>
          </p:cNvSpPr>
          <p:nvPr>
            <p:ph type="sldImg"/>
          </p:nvPr>
        </p:nvSpPr>
        <p:spPr>
          <a:ln/>
        </p:spPr>
      </p:sp>
      <p:sp>
        <p:nvSpPr>
          <p:cNvPr id="136195" name="备注占位符 2">
            <a:extLst>
              <a:ext uri="{FF2B5EF4-FFF2-40B4-BE49-F238E27FC236}">
                <a16:creationId xmlns:a16="http://schemas.microsoft.com/office/drawing/2014/main" id="{65E784E6-DD9E-4CAD-946E-3B86BB6C86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IBM</a:t>
            </a:r>
            <a:r>
              <a:rPr lang="zh-CN" altLang="en-US"/>
              <a:t>的</a:t>
            </a:r>
            <a:r>
              <a:rPr lang="en-US" altLang="zh-CN"/>
              <a:t>SNA</a:t>
            </a:r>
            <a:r>
              <a:rPr lang="zh-CN" altLang="en-US"/>
              <a:t>、</a:t>
            </a:r>
            <a:r>
              <a:rPr lang="en-US" altLang="zh-CN"/>
              <a:t>DEC</a:t>
            </a:r>
            <a:r>
              <a:rPr lang="zh-CN" altLang="en-US"/>
              <a:t>的</a:t>
            </a:r>
            <a:r>
              <a:rPr lang="en-US" altLang="zh-CN"/>
              <a:t>DECnet</a:t>
            </a:r>
            <a:r>
              <a:rPr lang="zh-CN" altLang="en-US"/>
              <a:t>、</a:t>
            </a:r>
            <a:r>
              <a:rPr lang="en-US" altLang="zh-CN"/>
              <a:t>TCP/IP</a:t>
            </a:r>
            <a:r>
              <a:rPr lang="zh-CN" altLang="en-US"/>
              <a:t>、</a:t>
            </a:r>
            <a:r>
              <a:rPr lang="en-US" altLang="zh-CN"/>
              <a:t>ATM</a:t>
            </a:r>
            <a:r>
              <a:rPr lang="zh-CN" altLang="en-US"/>
              <a:t>等体系结构中采用让路由器用一个比特来指示网络中的拥塞情况，即显式地反馈网络拥塞状态</a:t>
            </a:r>
          </a:p>
        </p:txBody>
      </p:sp>
      <p:sp>
        <p:nvSpPr>
          <p:cNvPr id="136196" name="灯片编号占位符 3">
            <a:extLst>
              <a:ext uri="{FF2B5EF4-FFF2-40B4-BE49-F238E27FC236}">
                <a16:creationId xmlns:a16="http://schemas.microsoft.com/office/drawing/2014/main" id="{F79DC2A8-9E21-4FEA-8242-1969B6FD4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155D6A6C-E1FE-4A05-90CE-95D652F49555}" type="slidenum">
              <a:rPr lang="en-US" altLang="zh-CN" sz="1300" smtClean="0">
                <a:latin typeface="Times New Roman" panose="02020603050405020304" pitchFamily="18" charset="0"/>
              </a:rPr>
              <a:pPr/>
              <a:t>96</a:t>
            </a:fld>
            <a:endParaRPr lang="en-US" altLang="zh-CN" sz="13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5430229F-42FC-4F42-8998-AF7083DF55A0}"/>
              </a:ext>
            </a:extLst>
          </p:cNvPr>
          <p:cNvSpPr>
            <a:spLocks noGrp="1" noRot="1" noChangeAspect="1" noChangeArrowheads="1" noTextEdit="1"/>
          </p:cNvSpPr>
          <p:nvPr>
            <p:ph type="sldImg"/>
          </p:nvPr>
        </p:nvSpPr>
        <p:spPr>
          <a:ln/>
        </p:spPr>
      </p:sp>
      <p:sp>
        <p:nvSpPr>
          <p:cNvPr id="139267" name="备注占位符 2">
            <a:extLst>
              <a:ext uri="{FF2B5EF4-FFF2-40B4-BE49-F238E27FC236}">
                <a16:creationId xmlns:a16="http://schemas.microsoft.com/office/drawing/2014/main" id="{B2ED4158-21BC-47D1-AAC5-D92F4B2E6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perceived congestion</a:t>
            </a:r>
            <a:r>
              <a:rPr lang="zh-CN" altLang="en-US"/>
              <a:t>：所感知到的拥塞</a:t>
            </a:r>
            <a:endParaRPr lang="en-US" altLang="zh-CN"/>
          </a:p>
          <a:p>
            <a:r>
              <a:rPr lang="en-US" altLang="zh-CN"/>
              <a:t>TCP</a:t>
            </a:r>
            <a:r>
              <a:rPr lang="zh-CN" altLang="en-US"/>
              <a:t>拥塞控制思路：让发送方根据所感知的网络拥塞程度，来限制其能向连接发送流量的速率</a:t>
            </a:r>
            <a:endParaRPr lang="en-US" altLang="zh-CN"/>
          </a:p>
          <a:p>
            <a:r>
              <a:rPr lang="zh-CN" altLang="en-US"/>
              <a:t>如何限制发送速率：设置拥塞窗口</a:t>
            </a:r>
            <a:endParaRPr lang="en-US" altLang="zh-CN"/>
          </a:p>
          <a:p>
            <a:r>
              <a:rPr lang="zh-CN" altLang="en-US"/>
              <a:t>如何感知网络拥塞：出现丢包事件</a:t>
            </a:r>
            <a:endParaRPr lang="en-US" altLang="zh-CN"/>
          </a:p>
          <a:p>
            <a:r>
              <a:rPr lang="zh-CN" altLang="en-US"/>
              <a:t>速率算法的改变：</a:t>
            </a:r>
            <a:r>
              <a:rPr lang="en-US" altLang="zh-CN"/>
              <a:t>TCP</a:t>
            </a:r>
            <a:r>
              <a:rPr lang="zh-CN" altLang="en-US"/>
              <a:t>拥塞算法</a:t>
            </a:r>
          </a:p>
        </p:txBody>
      </p:sp>
      <p:sp>
        <p:nvSpPr>
          <p:cNvPr id="139268" name="灯片编号占位符 3">
            <a:extLst>
              <a:ext uri="{FF2B5EF4-FFF2-40B4-BE49-F238E27FC236}">
                <a16:creationId xmlns:a16="http://schemas.microsoft.com/office/drawing/2014/main" id="{556165B3-97F3-4891-8ACD-6BD43CA164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534D086F-104D-4FDE-A6E2-AC857B5931CC}" type="slidenum">
              <a:rPr lang="en-US" altLang="zh-CN" sz="1300" smtClean="0">
                <a:latin typeface="Times New Roman" panose="02020603050405020304" pitchFamily="18" charset="0"/>
              </a:rPr>
              <a:pPr/>
              <a:t>98</a:t>
            </a:fld>
            <a:endParaRPr lang="en-US" altLang="zh-CN" sz="13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201255A3-CA79-4983-88B1-2311102CD07E}"/>
              </a:ext>
            </a:extLst>
          </p:cNvPr>
          <p:cNvSpPr>
            <a:spLocks noGrp="1" noRot="1" noChangeAspect="1" noChangeArrowheads="1" noTextEdit="1"/>
          </p:cNvSpPr>
          <p:nvPr>
            <p:ph type="sldImg"/>
          </p:nvPr>
        </p:nvSpPr>
        <p:spPr>
          <a:ln/>
        </p:spPr>
      </p:sp>
      <p:sp>
        <p:nvSpPr>
          <p:cNvPr id="141315" name="备注占位符 2">
            <a:extLst>
              <a:ext uri="{FF2B5EF4-FFF2-40B4-BE49-F238E27FC236}">
                <a16:creationId xmlns:a16="http://schemas.microsoft.com/office/drawing/2014/main" id="{C61C023C-0488-4192-B60A-0185D7AF52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Conservative </a:t>
            </a:r>
            <a:r>
              <a:rPr lang="zh-CN" altLang="en-US"/>
              <a:t>保守的</a:t>
            </a:r>
          </a:p>
        </p:txBody>
      </p:sp>
      <p:sp>
        <p:nvSpPr>
          <p:cNvPr id="141316" name="灯片编号占位符 3">
            <a:extLst>
              <a:ext uri="{FF2B5EF4-FFF2-40B4-BE49-F238E27FC236}">
                <a16:creationId xmlns:a16="http://schemas.microsoft.com/office/drawing/2014/main" id="{C90AF9B1-D989-4D76-AF7D-B3B7778EED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9ADEEFD6-530C-46C6-99DF-0461970ECB7C}" type="slidenum">
              <a:rPr lang="en-US" altLang="zh-CN" sz="1300" smtClean="0">
                <a:latin typeface="Times New Roman" panose="02020603050405020304" pitchFamily="18" charset="0"/>
              </a:rPr>
              <a:pPr/>
              <a:t>99</a:t>
            </a:fld>
            <a:endParaRPr lang="en-US" altLang="zh-CN" sz="13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94BF3C71-9932-468B-94DE-E1550D75F603}"/>
              </a:ext>
            </a:extLst>
          </p:cNvPr>
          <p:cNvSpPr>
            <a:spLocks noGrp="1" noRot="1" noChangeAspect="1" noChangeArrowheads="1" noTextEdit="1"/>
          </p:cNvSpPr>
          <p:nvPr>
            <p:ph type="sldImg"/>
          </p:nvPr>
        </p:nvSpPr>
        <p:spPr>
          <a:ln/>
        </p:spPr>
      </p:sp>
      <p:sp>
        <p:nvSpPr>
          <p:cNvPr id="151555" name="备注占位符 2">
            <a:extLst>
              <a:ext uri="{FF2B5EF4-FFF2-40B4-BE49-F238E27FC236}">
                <a16:creationId xmlns:a16="http://schemas.microsoft.com/office/drawing/2014/main" id="{97F97EB0-F3C3-4C62-9752-528DDD3BAB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9KB</a:t>
            </a:r>
            <a:endParaRPr lang="zh-CN" altLang="en-US"/>
          </a:p>
        </p:txBody>
      </p:sp>
      <p:sp>
        <p:nvSpPr>
          <p:cNvPr id="151556" name="灯片编号占位符 3">
            <a:extLst>
              <a:ext uri="{FF2B5EF4-FFF2-40B4-BE49-F238E27FC236}">
                <a16:creationId xmlns:a16="http://schemas.microsoft.com/office/drawing/2014/main" id="{9E515A9F-0C09-43AB-863C-6978F661D7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82E5327A-D703-49C5-8E20-795EB1027BA0}" type="slidenum">
              <a:rPr lang="en-US" altLang="zh-CN" sz="1300" smtClean="0">
                <a:latin typeface="Times New Roman" panose="02020603050405020304" pitchFamily="18" charset="0"/>
              </a:rPr>
              <a:pPr/>
              <a:t>108</a:t>
            </a:fld>
            <a:endParaRPr lang="en-US" altLang="zh-CN"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8798B945-BB8A-49EF-986C-DC51E2D3C807}"/>
              </a:ext>
            </a:extLst>
          </p:cNvPr>
          <p:cNvSpPr>
            <a:spLocks noGrp="1" noRot="1" noChangeAspect="1" noChangeArrowheads="1" noTextEdit="1"/>
          </p:cNvSpPr>
          <p:nvPr>
            <p:ph type="sldImg"/>
          </p:nvPr>
        </p:nvSpPr>
        <p:spPr>
          <a:ln/>
        </p:spPr>
      </p:sp>
      <p:sp>
        <p:nvSpPr>
          <p:cNvPr id="27651" name="备注占位符 2">
            <a:extLst>
              <a:ext uri="{FF2B5EF4-FFF2-40B4-BE49-F238E27FC236}">
                <a16:creationId xmlns:a16="http://schemas.microsoft.com/office/drawing/2014/main" id="{E8891250-8E36-4244-859C-9AA6D20585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Aka:</a:t>
            </a:r>
            <a:r>
              <a:rPr lang="zh-CN" altLang="en-US"/>
              <a:t>亦称</a:t>
            </a:r>
          </a:p>
        </p:txBody>
      </p:sp>
      <p:sp>
        <p:nvSpPr>
          <p:cNvPr id="27652" name="灯片编号占位符 3">
            <a:extLst>
              <a:ext uri="{FF2B5EF4-FFF2-40B4-BE49-F238E27FC236}">
                <a16:creationId xmlns:a16="http://schemas.microsoft.com/office/drawing/2014/main" id="{17683456-B1B8-4FE2-9F2A-CECB8BD72D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BA76E2C2-ECAD-4E71-8271-C6793361E8EB}" type="slidenum">
              <a:rPr lang="en-US" altLang="zh-CN" sz="1300" smtClean="0">
                <a:latin typeface="Times New Roman" panose="02020603050405020304" pitchFamily="18" charset="0"/>
              </a:rPr>
              <a:pPr/>
              <a:t>10</a:t>
            </a:fld>
            <a:endParaRPr lang="en-US" altLang="zh-CN"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E3DD55C8-7182-41D7-8A0C-BCA9035A82AE}"/>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EFEDACE8-221E-4DFE-B6EF-BCCF0A90D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a:ea typeface="楷体" panose="02010609060101010101" pitchFamily="49" charset="-122"/>
              </a:rPr>
              <a:t>端口的作用就是让应用层的各种应用进程都能将其数据通过端口向下交付给运输层，以及让运输层知道应当将其报文段中的数据向上通过端口交付给应用层相应的进程（或者线程）</a:t>
            </a:r>
          </a:p>
          <a:p>
            <a:pPr lvl="1" eaLnBrk="1" hangingPunct="1"/>
            <a:r>
              <a:rPr lang="zh-CN" altLang="en-US">
                <a:ea typeface="楷体" panose="02010609060101010101" pitchFamily="49" charset="-122"/>
              </a:rPr>
              <a:t>从这个意义上讲，端口是用来标志应用层的进程（或者线程）：端口用一个 </a:t>
            </a:r>
            <a:r>
              <a:rPr lang="en-US" altLang="zh-CN">
                <a:ea typeface="楷体" panose="02010609060101010101" pitchFamily="49" charset="-122"/>
              </a:rPr>
              <a:t>16 bit </a:t>
            </a:r>
            <a:r>
              <a:rPr lang="zh-CN" altLang="en-US">
                <a:ea typeface="楷体" panose="02010609060101010101" pitchFamily="49" charset="-122"/>
              </a:rPr>
              <a:t>端口号进行标志</a:t>
            </a:r>
            <a:endParaRPr lang="en-US" altLang="zh-CN">
              <a:ea typeface="楷体" panose="02010609060101010101" pitchFamily="49" charset="-122"/>
            </a:endParaRPr>
          </a:p>
          <a:p>
            <a:r>
              <a:rPr lang="zh-CN" altLang="en-US"/>
              <a:t>对</a:t>
            </a:r>
            <a:r>
              <a:rPr lang="en-US" altLang="zh-CN"/>
              <a:t>UDP</a:t>
            </a:r>
            <a:r>
              <a:rPr lang="zh-CN" altLang="en-US"/>
              <a:t>而言，套接字相当于端口号，包含</a:t>
            </a:r>
            <a:r>
              <a:rPr lang="en-US" altLang="zh-CN"/>
              <a:t>2</a:t>
            </a:r>
            <a:r>
              <a:rPr lang="zh-CN" altLang="en-US"/>
              <a:t>元组（目的</a:t>
            </a:r>
            <a:r>
              <a:rPr lang="en-US" altLang="zh-CN"/>
              <a:t>IP</a:t>
            </a:r>
            <a:r>
              <a:rPr lang="zh-CN" altLang="en-US"/>
              <a:t>，目的端口号）</a:t>
            </a:r>
            <a:endParaRPr lang="en-US" altLang="zh-CN"/>
          </a:p>
          <a:p>
            <a:r>
              <a:rPr lang="zh-CN" altLang="en-US"/>
              <a:t>对</a:t>
            </a:r>
            <a:r>
              <a:rPr lang="en-US" altLang="zh-CN"/>
              <a:t>TCP</a:t>
            </a:r>
            <a:r>
              <a:rPr lang="zh-CN" altLang="en-US"/>
              <a:t>而言，因为其是面向连接的，</a:t>
            </a:r>
            <a:r>
              <a:rPr lang="en-US" altLang="zh-CN">
                <a:ea typeface="楷体" panose="02010609060101010101" pitchFamily="49" charset="-122"/>
              </a:rPr>
              <a:t>TCP </a:t>
            </a:r>
            <a:r>
              <a:rPr lang="zh-CN" altLang="en-US">
                <a:ea typeface="楷体" panose="02010609060101010101" pitchFamily="49" charset="-122"/>
              </a:rPr>
              <a:t>使用“连接”</a:t>
            </a:r>
            <a:r>
              <a:rPr lang="en-US" altLang="zh-CN">
                <a:ea typeface="楷体" panose="02010609060101010101" pitchFamily="49" charset="-122"/>
              </a:rPr>
              <a:t>(</a:t>
            </a:r>
            <a:r>
              <a:rPr lang="zh-CN" altLang="en-US">
                <a:ea typeface="楷体" panose="02010609060101010101" pitchFamily="49" charset="-122"/>
              </a:rPr>
              <a:t>而不仅仅是“端口”</a:t>
            </a:r>
            <a:r>
              <a:rPr lang="en-US" altLang="zh-CN">
                <a:ea typeface="楷体" panose="02010609060101010101" pitchFamily="49" charset="-122"/>
              </a:rPr>
              <a:t>)</a:t>
            </a:r>
            <a:r>
              <a:rPr lang="zh-CN" altLang="en-US">
                <a:ea typeface="楷体" panose="02010609060101010101" pitchFamily="49" charset="-122"/>
              </a:rPr>
              <a:t>作为最基本的抽象，同时将 </a:t>
            </a:r>
            <a:r>
              <a:rPr lang="en-US" altLang="zh-CN">
                <a:ea typeface="楷体" panose="02010609060101010101" pitchFamily="49" charset="-122"/>
              </a:rPr>
              <a:t>TCP </a:t>
            </a:r>
            <a:r>
              <a:rPr lang="zh-CN" altLang="en-US">
                <a:ea typeface="楷体" panose="02010609060101010101" pitchFamily="49" charset="-122"/>
              </a:rPr>
              <a:t>连接的端点称为</a:t>
            </a:r>
            <a:r>
              <a:rPr lang="zh-CN" altLang="en-US">
                <a:solidFill>
                  <a:srgbClr val="FF0000"/>
                </a:solidFill>
                <a:ea typeface="楷体" panose="02010609060101010101" pitchFamily="49" charset="-122"/>
              </a:rPr>
              <a:t>套接字</a:t>
            </a:r>
            <a:r>
              <a:rPr lang="en-US" altLang="zh-CN">
                <a:ea typeface="楷体" panose="02010609060101010101" pitchFamily="49" charset="-122"/>
              </a:rPr>
              <a:t>(socket) </a:t>
            </a:r>
            <a:r>
              <a:rPr lang="zh-CN" altLang="en-US">
                <a:ea typeface="楷体" panose="02010609060101010101" pitchFamily="49" charset="-122"/>
              </a:rPr>
              <a:t>，所以其套接字是</a:t>
            </a:r>
            <a:r>
              <a:rPr lang="en-US" altLang="zh-CN">
                <a:ea typeface="楷体" panose="02010609060101010101" pitchFamily="49" charset="-122"/>
              </a:rPr>
              <a:t>4</a:t>
            </a:r>
            <a:r>
              <a:rPr lang="zh-CN" altLang="en-US">
                <a:ea typeface="楷体" panose="02010609060101010101" pitchFamily="49" charset="-122"/>
              </a:rPr>
              <a:t>元组，包括源</a:t>
            </a:r>
            <a:r>
              <a:rPr lang="en-US" altLang="zh-CN">
                <a:ea typeface="楷体" panose="02010609060101010101" pitchFamily="49" charset="-122"/>
              </a:rPr>
              <a:t>IP,</a:t>
            </a:r>
            <a:r>
              <a:rPr lang="zh-CN" altLang="en-US">
                <a:ea typeface="楷体" panose="02010609060101010101" pitchFamily="49" charset="-122"/>
              </a:rPr>
              <a:t>源端口号和目的</a:t>
            </a:r>
            <a:r>
              <a:rPr lang="en-US" altLang="zh-CN">
                <a:ea typeface="楷体" panose="02010609060101010101" pitchFamily="49" charset="-122"/>
              </a:rPr>
              <a:t>IP</a:t>
            </a:r>
            <a:r>
              <a:rPr lang="zh-CN" altLang="en-US">
                <a:ea typeface="楷体" panose="02010609060101010101" pitchFamily="49" charset="-122"/>
              </a:rPr>
              <a:t>地址、目的端口号</a:t>
            </a:r>
            <a:endParaRPr lang="en-US" altLang="zh-CN">
              <a:ea typeface="楷体" panose="02010609060101010101" pitchFamily="49" charset="-122"/>
            </a:endParaRPr>
          </a:p>
          <a:p>
            <a:r>
              <a:rPr lang="zh-CN" altLang="en-US">
                <a:ea typeface="楷体" panose="02010609060101010101" pitchFamily="49" charset="-122"/>
              </a:rPr>
              <a:t>服务器主机同时支持多个并发的</a:t>
            </a:r>
            <a:r>
              <a:rPr lang="en-US" altLang="zh-CN">
                <a:ea typeface="楷体" panose="02010609060101010101" pitchFamily="49" charset="-122"/>
              </a:rPr>
              <a:t>TCP</a:t>
            </a:r>
            <a:r>
              <a:rPr lang="zh-CN" altLang="en-US">
                <a:ea typeface="楷体" panose="02010609060101010101" pitchFamily="49" charset="-122"/>
              </a:rPr>
              <a:t>套接字</a:t>
            </a:r>
            <a:r>
              <a:rPr lang="en-US" altLang="zh-CN">
                <a:ea typeface="楷体" panose="02010609060101010101" pitchFamily="49" charset="-122"/>
              </a:rPr>
              <a:t>:</a:t>
            </a:r>
            <a:r>
              <a:rPr lang="zh-CN" altLang="en-US">
                <a:ea typeface="楷体" panose="02010609060101010101" pitchFamily="49" charset="-122"/>
              </a:rPr>
              <a:t>每一个套接字都由其四元组来标识</a:t>
            </a:r>
            <a:endParaRPr lang="en-US" altLang="zh-CN">
              <a:ea typeface="楷体" panose="02010609060101010101" pitchFamily="49" charset="-122"/>
            </a:endParaRPr>
          </a:p>
          <a:p>
            <a:endParaRPr lang="en-US" altLang="zh-CN">
              <a:ea typeface="楷体" panose="02010609060101010101" pitchFamily="49" charset="-122"/>
            </a:endParaRPr>
          </a:p>
          <a:p>
            <a:endParaRPr lang="zh-CN" altLang="en-US">
              <a:ea typeface="楷体" panose="02010609060101010101" pitchFamily="49" charset="-122"/>
            </a:endParaRPr>
          </a:p>
          <a:p>
            <a:pPr lvl="1" eaLnBrk="1" hangingPunct="1"/>
            <a:endParaRPr lang="zh-CN" altLang="en-US">
              <a:ea typeface="楷体" panose="02010609060101010101" pitchFamily="49" charset="-122"/>
            </a:endParaRPr>
          </a:p>
          <a:p>
            <a:endParaRPr lang="zh-CN" altLang="en-US"/>
          </a:p>
        </p:txBody>
      </p:sp>
      <p:sp>
        <p:nvSpPr>
          <p:cNvPr id="29700" name="灯片编号占位符 3">
            <a:extLst>
              <a:ext uri="{FF2B5EF4-FFF2-40B4-BE49-F238E27FC236}">
                <a16:creationId xmlns:a16="http://schemas.microsoft.com/office/drawing/2014/main" id="{32791232-F882-41E0-8468-993076C1F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73F9176D-9B0D-4239-A763-DD9944689739}" type="slidenum">
              <a:rPr lang="en-US" altLang="zh-CN" sz="1300" smtClean="0">
                <a:latin typeface="Times New Roman" panose="02020603050405020304" pitchFamily="18" charset="0"/>
              </a:rPr>
              <a:pPr/>
              <a:t>11</a:t>
            </a:fld>
            <a:endParaRPr lang="en-US" altLang="zh-CN" sz="13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EB92E1AF-BC0B-411B-AB99-03BB2FB35D4A}"/>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983328D1-802F-4135-A52B-5F103884AA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333399"/>
                </a:solidFill>
                <a:ea typeface="楷体" panose="02010609060101010101" pitchFamily="49" charset="-122"/>
              </a:rPr>
              <a:t>检验和字段检验的范围包括首部和数据这两部分。在计算检验和时，要在 </a:t>
            </a:r>
            <a:r>
              <a:rPr lang="en-US" altLang="zh-CN">
                <a:solidFill>
                  <a:srgbClr val="333399"/>
                </a:solidFill>
                <a:ea typeface="楷体" panose="02010609060101010101" pitchFamily="49" charset="-122"/>
              </a:rPr>
              <a:t>UDP </a:t>
            </a:r>
            <a:r>
              <a:rPr lang="zh-CN" altLang="en-US">
                <a:solidFill>
                  <a:srgbClr val="333399"/>
                </a:solidFill>
                <a:ea typeface="楷体" panose="02010609060101010101" pitchFamily="49" charset="-122"/>
              </a:rPr>
              <a:t>报文段的前面加上 </a:t>
            </a:r>
            <a:r>
              <a:rPr lang="en-US" altLang="zh-CN">
                <a:solidFill>
                  <a:srgbClr val="333399"/>
                </a:solidFill>
                <a:ea typeface="楷体" panose="02010609060101010101" pitchFamily="49" charset="-122"/>
              </a:rPr>
              <a:t>12 </a:t>
            </a:r>
            <a:r>
              <a:rPr lang="zh-CN" altLang="en-US">
                <a:solidFill>
                  <a:srgbClr val="333399"/>
                </a:solidFill>
                <a:ea typeface="楷体" panose="02010609060101010101" pitchFamily="49" charset="-122"/>
              </a:rPr>
              <a:t>字节的伪首部。</a:t>
            </a:r>
            <a:endParaRPr lang="zh-CN" altLang="en-US"/>
          </a:p>
        </p:txBody>
      </p:sp>
      <p:sp>
        <p:nvSpPr>
          <p:cNvPr id="41988" name="灯片编号占位符 3">
            <a:extLst>
              <a:ext uri="{FF2B5EF4-FFF2-40B4-BE49-F238E27FC236}">
                <a16:creationId xmlns:a16="http://schemas.microsoft.com/office/drawing/2014/main" id="{8512A58D-8927-4297-B1A3-208A07A7A5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EE16F48D-671A-41D3-9B25-71A5CC70A47B}" type="slidenum">
              <a:rPr lang="en-US" altLang="zh-CN" sz="1300" smtClean="0">
                <a:latin typeface="Times New Roman" panose="02020603050405020304" pitchFamily="18" charset="0"/>
              </a:rPr>
              <a:pPr/>
              <a:t>22</a:t>
            </a:fld>
            <a:endParaRPr lang="en-US" altLang="zh-CN" sz="13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AA93D9C1-9B0F-4422-ABD8-F3C12E8A78D8}"/>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57AF2736-2BC7-4456-AFA1-EAB1A0AB9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0"/>
              </a:spcBef>
            </a:pPr>
            <a:r>
              <a:rPr lang="en-US" altLang="zh-CN">
                <a:ea typeface="楷体" panose="02010609060101010101" pitchFamily="49" charset="-122"/>
              </a:rPr>
              <a:t>TCP</a:t>
            </a:r>
            <a:r>
              <a:rPr lang="zh-CN" altLang="en-US">
                <a:ea typeface="楷体" panose="02010609060101010101" pitchFamily="49" charset="-122"/>
              </a:rPr>
              <a:t>可靠传输：差错控制</a:t>
            </a:r>
            <a:r>
              <a:rPr lang="en-US" altLang="zh-CN">
                <a:ea typeface="楷体" panose="02010609060101010101" pitchFamily="49" charset="-122"/>
              </a:rPr>
              <a:t>+</a:t>
            </a:r>
            <a:r>
              <a:rPr lang="zh-CN" altLang="en-US">
                <a:ea typeface="楷体" panose="02010609060101010101" pitchFamily="49" charset="-122"/>
              </a:rPr>
              <a:t>流量控制</a:t>
            </a:r>
            <a:r>
              <a:rPr lang="en-US" altLang="zh-CN">
                <a:ea typeface="楷体" panose="02010609060101010101" pitchFamily="49" charset="-122"/>
              </a:rPr>
              <a:t>+</a:t>
            </a:r>
            <a:r>
              <a:rPr lang="zh-CN" altLang="en-US">
                <a:ea typeface="楷体" panose="02010609060101010101" pitchFamily="49" charset="-122"/>
              </a:rPr>
              <a:t>确认重传</a:t>
            </a:r>
            <a:r>
              <a:rPr lang="en-US" altLang="zh-CN">
                <a:ea typeface="楷体" panose="02010609060101010101" pitchFamily="49" charset="-122"/>
              </a:rPr>
              <a:t>, </a:t>
            </a:r>
            <a:r>
              <a:rPr lang="zh-CN" altLang="en-US">
                <a:ea typeface="楷体" panose="02010609060101010101" pitchFamily="49" charset="-122"/>
              </a:rPr>
              <a:t>和数据链路层的可靠传输机制不一样的地方</a:t>
            </a:r>
            <a:r>
              <a:rPr lang="en-US" altLang="zh-CN">
                <a:ea typeface="楷体" panose="02010609060101010101" pitchFamily="49" charset="-122"/>
              </a:rPr>
              <a:t>1</a:t>
            </a:r>
            <a:r>
              <a:rPr lang="zh-CN" altLang="en-US">
                <a:ea typeface="楷体" panose="02010609060101010101" pitchFamily="49" charset="-122"/>
              </a:rPr>
              <a:t>）编号采用按字节编号，而非按报文段编号，引出</a:t>
            </a:r>
            <a:r>
              <a:rPr lang="en-US" altLang="zh-CN">
                <a:ea typeface="楷体" panose="02010609060101010101" pitchFamily="49" charset="-122"/>
              </a:rPr>
              <a:t>seq</a:t>
            </a:r>
            <a:r>
              <a:rPr lang="zh-CN" altLang="en-US">
                <a:ea typeface="楷体" panose="02010609060101010101" pitchFamily="49" charset="-122"/>
              </a:rPr>
              <a:t>和</a:t>
            </a:r>
            <a:r>
              <a:rPr lang="en-US" altLang="zh-CN">
                <a:ea typeface="楷体" panose="02010609060101010101" pitchFamily="49" charset="-122"/>
              </a:rPr>
              <a:t>ACK</a:t>
            </a:r>
            <a:r>
              <a:rPr lang="zh-CN" altLang="en-US">
                <a:ea typeface="楷体" panose="02010609060101010101" pitchFamily="49" charset="-122"/>
              </a:rPr>
              <a:t>的定义</a:t>
            </a:r>
          </a:p>
          <a:p>
            <a:r>
              <a:rPr lang="zh-CN" altLang="en-US"/>
              <a:t>什么是基于字节流？引出下一张</a:t>
            </a:r>
            <a:r>
              <a:rPr lang="en-US" altLang="zh-CN"/>
              <a:t>PPT</a:t>
            </a:r>
          </a:p>
          <a:p>
            <a:r>
              <a:rPr lang="zh-CN" altLang="en-US"/>
              <a:t>全双工：背回技术</a:t>
            </a:r>
            <a:endParaRPr lang="en-US" altLang="zh-CN"/>
          </a:p>
          <a:p>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只规定了一种选项，即</a:t>
            </a:r>
            <a:r>
              <a:rPr lang="zh-CN" altLang="en-US">
                <a:solidFill>
                  <a:srgbClr val="D60093"/>
                </a:solidFill>
                <a:ea typeface="楷体" panose="02010609060101010101" pitchFamily="49" charset="-122"/>
              </a:rPr>
              <a:t>最大报文段长度</a:t>
            </a:r>
            <a:r>
              <a:rPr lang="zh-CN" altLang="en-US">
                <a:solidFill>
                  <a:srgbClr val="333399"/>
                </a:solidFill>
                <a:ea typeface="楷体" panose="02010609060101010101" pitchFamily="49" charset="-122"/>
              </a:rPr>
              <a:t> </a:t>
            </a:r>
            <a:r>
              <a:rPr lang="en-US" altLang="zh-CN">
                <a:solidFill>
                  <a:srgbClr val="333399"/>
                </a:solidFill>
                <a:ea typeface="楷体" panose="02010609060101010101" pitchFamily="49" charset="-122"/>
              </a:rPr>
              <a:t>MSS (Maximum Segment Size)</a:t>
            </a:r>
            <a:r>
              <a:rPr lang="zh-CN" altLang="en-US">
                <a:solidFill>
                  <a:srgbClr val="333399"/>
                </a:solidFill>
                <a:ea typeface="楷体" panose="02010609060101010101" pitchFamily="49" charset="-122"/>
              </a:rPr>
              <a:t>。</a:t>
            </a:r>
            <a:r>
              <a:rPr lang="en-US" altLang="zh-CN">
                <a:solidFill>
                  <a:srgbClr val="333399"/>
                </a:solidFill>
                <a:ea typeface="楷体" panose="02010609060101010101" pitchFamily="49" charset="-122"/>
              </a:rPr>
              <a:t>MSS </a:t>
            </a:r>
            <a:r>
              <a:rPr lang="zh-CN" altLang="en-US">
                <a:solidFill>
                  <a:srgbClr val="333399"/>
                </a:solidFill>
                <a:ea typeface="楷体" panose="02010609060101010101" pitchFamily="49" charset="-122"/>
              </a:rPr>
              <a:t>告诉对方 </a:t>
            </a:r>
            <a:r>
              <a:rPr lang="en-US" altLang="zh-CN">
                <a:solidFill>
                  <a:srgbClr val="333399"/>
                </a:solidFill>
                <a:ea typeface="楷体" panose="02010609060101010101" pitchFamily="49" charset="-122"/>
              </a:rPr>
              <a:t>TCP</a:t>
            </a:r>
            <a:r>
              <a:rPr lang="zh-CN" altLang="en-US">
                <a:solidFill>
                  <a:srgbClr val="333399"/>
                </a:solidFill>
                <a:ea typeface="楷体" panose="02010609060101010101" pitchFamily="49" charset="-122"/>
              </a:rPr>
              <a:t>：“我的缓存所能接收的报文段的数据字段的最大长度是 </a:t>
            </a:r>
            <a:r>
              <a:rPr lang="en-US" altLang="zh-CN">
                <a:solidFill>
                  <a:srgbClr val="333399"/>
                </a:solidFill>
                <a:ea typeface="楷体" panose="02010609060101010101" pitchFamily="49" charset="-122"/>
              </a:rPr>
              <a:t>MSS </a:t>
            </a:r>
            <a:r>
              <a:rPr lang="zh-CN" altLang="en-US">
                <a:solidFill>
                  <a:srgbClr val="333399"/>
                </a:solidFill>
                <a:ea typeface="楷体" panose="02010609060101010101" pitchFamily="49" charset="-122"/>
              </a:rPr>
              <a:t>个字节。</a:t>
            </a:r>
            <a:endParaRPr lang="zh-CN" altLang="en-US"/>
          </a:p>
        </p:txBody>
      </p:sp>
      <p:sp>
        <p:nvSpPr>
          <p:cNvPr id="45060" name="灯片编号占位符 3">
            <a:extLst>
              <a:ext uri="{FF2B5EF4-FFF2-40B4-BE49-F238E27FC236}">
                <a16:creationId xmlns:a16="http://schemas.microsoft.com/office/drawing/2014/main" id="{0C5A5FD1-0A62-461A-BC93-61CDCCD4CC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98C53F20-9460-428A-9B34-0291652168D4}" type="slidenum">
              <a:rPr lang="en-US" altLang="zh-CN" sz="1300" smtClean="0">
                <a:latin typeface="Times New Roman" panose="02020603050405020304" pitchFamily="18" charset="0"/>
              </a:rPr>
              <a:pPr/>
              <a:t>24</a:t>
            </a:fld>
            <a:endParaRPr lang="en-US" altLang="zh-CN" sz="13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95862FCC-5C73-4E86-B42E-098AD20C3348}"/>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B36A2AF6-0579-4575-994F-7B6BAAF278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333399"/>
                </a:solidFill>
                <a:ea typeface="楷体" panose="02010609060101010101" pitchFamily="49" charset="-122"/>
              </a:rPr>
              <a:t>源端口和目的端口字段</a:t>
            </a:r>
            <a:r>
              <a:rPr lang="en-US" altLang="zh-CN">
                <a:solidFill>
                  <a:srgbClr val="333399"/>
                </a:solidFill>
                <a:ea typeface="楷体" panose="02010609060101010101" pitchFamily="49" charset="-122"/>
              </a:rPr>
              <a:t>——</a:t>
            </a:r>
            <a:r>
              <a:rPr lang="zh-CN" altLang="en-US">
                <a:solidFill>
                  <a:srgbClr val="333399"/>
                </a:solidFill>
                <a:ea typeface="楷体" panose="02010609060101010101" pitchFamily="49" charset="-122"/>
              </a:rPr>
              <a:t>各占 </a:t>
            </a:r>
            <a:r>
              <a:rPr lang="en-US" altLang="zh-CN">
                <a:solidFill>
                  <a:srgbClr val="333399"/>
                </a:solidFill>
                <a:ea typeface="楷体" panose="02010609060101010101" pitchFamily="49" charset="-122"/>
              </a:rPr>
              <a:t>2 </a:t>
            </a:r>
            <a:r>
              <a:rPr lang="zh-CN" altLang="en-US">
                <a:solidFill>
                  <a:srgbClr val="333399"/>
                </a:solidFill>
                <a:ea typeface="楷体" panose="02010609060101010101" pitchFamily="49" charset="-122"/>
              </a:rPr>
              <a:t>字节。端口是运输层与应用层的服务接口。运输层的复用和分用功能都要通过端口才能实现。  </a:t>
            </a:r>
          </a:p>
          <a:p>
            <a:r>
              <a:rPr lang="zh-CN" altLang="en-US">
                <a:solidFill>
                  <a:srgbClr val="333399"/>
                </a:solidFill>
                <a:ea typeface="楷体" panose="02010609060101010101" pitchFamily="49" charset="-122"/>
              </a:rPr>
              <a:t>序号字段</a:t>
            </a:r>
            <a:r>
              <a:rPr lang="en-US" altLang="zh-CN">
                <a:solidFill>
                  <a:srgbClr val="333399"/>
                </a:solidFill>
                <a:ea typeface="楷体" panose="02010609060101010101" pitchFamily="49" charset="-122"/>
              </a:rPr>
              <a:t>——</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4 </a:t>
            </a:r>
            <a:r>
              <a:rPr lang="zh-CN" altLang="en-US">
                <a:solidFill>
                  <a:srgbClr val="333399"/>
                </a:solidFill>
                <a:ea typeface="楷体" panose="02010609060101010101" pitchFamily="49" charset="-122"/>
              </a:rPr>
              <a:t>字节。</a:t>
            </a:r>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连接中传送的数据流中的每一个字节都编上一个序号。序号字段的值则指的是本报文段所发送的数据的第一个字节在整个报文字节流中的序号。 </a:t>
            </a:r>
          </a:p>
          <a:p>
            <a:r>
              <a:rPr lang="zh-CN" altLang="en-US">
                <a:solidFill>
                  <a:srgbClr val="333399"/>
                </a:solidFill>
                <a:ea typeface="楷体" panose="02010609060101010101" pitchFamily="49" charset="-122"/>
              </a:rPr>
              <a:t>确认号字段</a:t>
            </a:r>
            <a:r>
              <a:rPr lang="en-US" altLang="zh-CN">
                <a:solidFill>
                  <a:srgbClr val="333399"/>
                </a:solidFill>
                <a:ea typeface="楷体" panose="02010609060101010101" pitchFamily="49" charset="-122"/>
              </a:rPr>
              <a:t>——</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4 </a:t>
            </a:r>
            <a:r>
              <a:rPr lang="zh-CN" altLang="en-US">
                <a:solidFill>
                  <a:srgbClr val="333399"/>
                </a:solidFill>
                <a:ea typeface="楷体" panose="02010609060101010101" pitchFamily="49" charset="-122"/>
              </a:rPr>
              <a:t>字节，是期望收到对方的下一个报文段的数据的第一个字节的序号。 </a:t>
            </a:r>
          </a:p>
          <a:p>
            <a:r>
              <a:rPr lang="zh-CN" altLang="en-US">
                <a:solidFill>
                  <a:srgbClr val="333399"/>
                </a:solidFill>
                <a:ea typeface="楷体" panose="02010609060101010101" pitchFamily="49" charset="-122"/>
              </a:rPr>
              <a:t>首部长度</a:t>
            </a:r>
            <a:r>
              <a:rPr lang="en-US" altLang="zh-CN">
                <a:solidFill>
                  <a:srgbClr val="333399"/>
                </a:solidFill>
                <a:ea typeface="楷体" panose="02010609060101010101" pitchFamily="49" charset="-122"/>
              </a:rPr>
              <a:t>——</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4 bit</a:t>
            </a:r>
            <a:r>
              <a:rPr lang="zh-CN" altLang="en-US">
                <a:solidFill>
                  <a:srgbClr val="333399"/>
                </a:solidFill>
                <a:ea typeface="楷体" panose="02010609060101010101" pitchFamily="49" charset="-122"/>
              </a:rPr>
              <a:t>，它指示意</a:t>
            </a:r>
            <a:r>
              <a:rPr lang="en-US" altLang="zh-CN">
                <a:solidFill>
                  <a:srgbClr val="333399"/>
                </a:solidFill>
                <a:ea typeface="楷体" panose="02010609060101010101" pitchFamily="49" charset="-122"/>
              </a:rPr>
              <a:t>32bit</a:t>
            </a:r>
            <a:r>
              <a:rPr lang="zh-CN" altLang="en-US">
                <a:solidFill>
                  <a:srgbClr val="333399"/>
                </a:solidFill>
                <a:ea typeface="楷体" panose="02010609060101010101" pitchFamily="49" charset="-122"/>
              </a:rPr>
              <a:t>为单位的</a:t>
            </a:r>
            <a:r>
              <a:rPr lang="en-US" altLang="zh-CN">
                <a:solidFill>
                  <a:srgbClr val="333399"/>
                </a:solidFill>
                <a:ea typeface="楷体" panose="02010609060101010101" pitchFamily="49" charset="-122"/>
              </a:rPr>
              <a:t>TCP</a:t>
            </a:r>
            <a:r>
              <a:rPr lang="zh-CN" altLang="en-US">
                <a:solidFill>
                  <a:srgbClr val="333399"/>
                </a:solidFill>
                <a:ea typeface="楷体" panose="02010609060101010101" pitchFamily="49" charset="-122"/>
              </a:rPr>
              <a:t>首部长度。  </a:t>
            </a:r>
          </a:p>
          <a:p>
            <a:r>
              <a:rPr lang="zh-CN" altLang="en-US">
                <a:solidFill>
                  <a:srgbClr val="333399"/>
                </a:solidFill>
                <a:ea typeface="楷体" panose="02010609060101010101" pitchFamily="49" charset="-122"/>
              </a:rPr>
              <a:t>保留字段</a:t>
            </a:r>
            <a:r>
              <a:rPr lang="en-US" altLang="zh-CN">
                <a:solidFill>
                  <a:srgbClr val="333399"/>
                </a:solidFill>
                <a:ea typeface="楷体" panose="02010609060101010101" pitchFamily="49" charset="-122"/>
              </a:rPr>
              <a:t>——</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6 bit</a:t>
            </a:r>
            <a:r>
              <a:rPr lang="zh-CN" altLang="en-US">
                <a:solidFill>
                  <a:srgbClr val="333399"/>
                </a:solidFill>
                <a:ea typeface="楷体" panose="02010609060101010101" pitchFamily="49" charset="-122"/>
              </a:rPr>
              <a:t>，保留为今后使用，但目前应置为 </a:t>
            </a:r>
            <a:r>
              <a:rPr lang="en-US" altLang="zh-CN">
                <a:solidFill>
                  <a:srgbClr val="333399"/>
                </a:solidFill>
                <a:ea typeface="楷体" panose="02010609060101010101" pitchFamily="49" charset="-122"/>
              </a:rPr>
              <a:t>0</a:t>
            </a:r>
            <a:r>
              <a:rPr lang="zh-CN" altLang="en-US">
                <a:solidFill>
                  <a:srgbClr val="333399"/>
                </a:solidFill>
                <a:ea typeface="楷体" panose="02010609060101010101" pitchFamily="49" charset="-122"/>
              </a:rPr>
              <a:t>。 </a:t>
            </a:r>
          </a:p>
          <a:p>
            <a:r>
              <a:rPr lang="zh-CN" altLang="en-US">
                <a:solidFill>
                  <a:srgbClr val="333399"/>
                </a:solidFill>
                <a:ea typeface="楷体" panose="02010609060101010101" pitchFamily="49" charset="-122"/>
              </a:rPr>
              <a:t>紧急比特 </a:t>
            </a:r>
            <a:r>
              <a:rPr lang="en-US" altLang="zh-CN">
                <a:solidFill>
                  <a:srgbClr val="333399"/>
                </a:solidFill>
                <a:ea typeface="楷体" panose="02010609060101010101" pitchFamily="49" charset="-122"/>
              </a:rPr>
              <a:t>URG —— </a:t>
            </a:r>
            <a:r>
              <a:rPr lang="zh-CN" altLang="en-US">
                <a:solidFill>
                  <a:srgbClr val="333399"/>
                </a:solidFill>
                <a:ea typeface="楷体" panose="02010609060101010101" pitchFamily="49" charset="-122"/>
              </a:rPr>
              <a:t>当 </a:t>
            </a:r>
            <a:r>
              <a:rPr lang="en-US" altLang="zh-CN">
                <a:solidFill>
                  <a:srgbClr val="333399"/>
                </a:solidFill>
                <a:ea typeface="楷体" panose="02010609060101010101" pitchFamily="49" charset="-122"/>
              </a:rPr>
              <a:t>URG </a:t>
            </a:r>
            <a:r>
              <a:rPr lang="en-US" altLang="zh-CN">
                <a:solidFill>
                  <a:srgbClr val="333399"/>
                </a:solidFill>
                <a:ea typeface="楷体" panose="02010609060101010101" pitchFamily="49" charset="-122"/>
                <a:sym typeface="Symbol" panose="05050102010706020507" pitchFamily="18" charset="2"/>
              </a:rPr>
              <a:t></a:t>
            </a:r>
            <a:r>
              <a:rPr lang="en-US" altLang="zh-CN">
                <a:solidFill>
                  <a:srgbClr val="333399"/>
                </a:solidFill>
                <a:ea typeface="楷体" panose="02010609060101010101" pitchFamily="49" charset="-122"/>
              </a:rPr>
              <a:t> 1 </a:t>
            </a:r>
            <a:r>
              <a:rPr lang="zh-CN" altLang="en-US">
                <a:solidFill>
                  <a:srgbClr val="333399"/>
                </a:solidFill>
                <a:ea typeface="楷体" panose="02010609060101010101" pitchFamily="49" charset="-122"/>
              </a:rPr>
              <a:t>时，表明紧急指针字段有效。它告诉系统此报文段中有紧急数据，应尽快传送。（一般不使用）</a:t>
            </a:r>
          </a:p>
          <a:p>
            <a:r>
              <a:rPr lang="zh-CN" altLang="en-US">
                <a:solidFill>
                  <a:srgbClr val="333399"/>
                </a:solidFill>
                <a:ea typeface="楷体" panose="02010609060101010101" pitchFamily="49" charset="-122"/>
              </a:rPr>
              <a:t>确认比特 </a:t>
            </a:r>
            <a:r>
              <a:rPr lang="en-US" altLang="zh-CN">
                <a:solidFill>
                  <a:srgbClr val="333399"/>
                </a:solidFill>
                <a:ea typeface="楷体" panose="02010609060101010101" pitchFamily="49" charset="-122"/>
              </a:rPr>
              <a:t>ACK —— </a:t>
            </a:r>
            <a:r>
              <a:rPr lang="zh-CN" altLang="en-US">
                <a:solidFill>
                  <a:srgbClr val="333399"/>
                </a:solidFill>
                <a:ea typeface="楷体" panose="02010609060101010101" pitchFamily="49" charset="-122"/>
              </a:rPr>
              <a:t>只有当 </a:t>
            </a:r>
            <a:r>
              <a:rPr lang="en-US" altLang="zh-CN">
                <a:solidFill>
                  <a:srgbClr val="333399"/>
                </a:solidFill>
                <a:ea typeface="楷体" panose="02010609060101010101" pitchFamily="49" charset="-122"/>
              </a:rPr>
              <a:t>ACK </a:t>
            </a:r>
            <a:r>
              <a:rPr lang="en-US" altLang="zh-CN">
                <a:solidFill>
                  <a:srgbClr val="333399"/>
                </a:solidFill>
                <a:ea typeface="楷体" panose="02010609060101010101" pitchFamily="49" charset="-122"/>
                <a:sym typeface="Symbol" panose="05050102010706020507" pitchFamily="18" charset="2"/>
              </a:rPr>
              <a:t></a:t>
            </a:r>
            <a:r>
              <a:rPr lang="en-US" altLang="zh-CN">
                <a:solidFill>
                  <a:srgbClr val="333399"/>
                </a:solidFill>
                <a:ea typeface="楷体" panose="02010609060101010101" pitchFamily="49" charset="-122"/>
              </a:rPr>
              <a:t> 1 </a:t>
            </a:r>
            <a:r>
              <a:rPr lang="zh-CN" altLang="en-US">
                <a:solidFill>
                  <a:srgbClr val="333399"/>
                </a:solidFill>
                <a:ea typeface="楷体" panose="02010609060101010101" pitchFamily="49" charset="-122"/>
              </a:rPr>
              <a:t>时确认号字段才有效。当 </a:t>
            </a:r>
            <a:r>
              <a:rPr lang="en-US" altLang="zh-CN">
                <a:solidFill>
                  <a:srgbClr val="333399"/>
                </a:solidFill>
                <a:ea typeface="楷体" panose="02010609060101010101" pitchFamily="49" charset="-122"/>
              </a:rPr>
              <a:t>ACK </a:t>
            </a:r>
            <a:r>
              <a:rPr lang="en-US" altLang="zh-CN">
                <a:solidFill>
                  <a:srgbClr val="333399"/>
                </a:solidFill>
                <a:ea typeface="楷体" panose="02010609060101010101" pitchFamily="49" charset="-122"/>
                <a:sym typeface="Symbol" panose="05050102010706020507" pitchFamily="18" charset="2"/>
              </a:rPr>
              <a:t></a:t>
            </a:r>
            <a:r>
              <a:rPr lang="en-US" altLang="zh-CN">
                <a:solidFill>
                  <a:srgbClr val="333399"/>
                </a:solidFill>
                <a:ea typeface="楷体" panose="02010609060101010101" pitchFamily="49" charset="-122"/>
              </a:rPr>
              <a:t> 0 </a:t>
            </a:r>
            <a:r>
              <a:rPr lang="zh-CN" altLang="en-US">
                <a:solidFill>
                  <a:srgbClr val="333399"/>
                </a:solidFill>
                <a:ea typeface="楷体" panose="02010609060101010101" pitchFamily="49" charset="-122"/>
              </a:rPr>
              <a:t>时，确认号无效。 </a:t>
            </a:r>
          </a:p>
          <a:p>
            <a:r>
              <a:rPr lang="zh-CN" altLang="en-US">
                <a:solidFill>
                  <a:srgbClr val="333399"/>
                </a:solidFill>
                <a:ea typeface="楷体" panose="02010609060101010101" pitchFamily="49" charset="-122"/>
              </a:rPr>
              <a:t>推送比特 </a:t>
            </a:r>
            <a:r>
              <a:rPr lang="en-US" altLang="zh-CN">
                <a:solidFill>
                  <a:srgbClr val="333399"/>
                </a:solidFill>
                <a:ea typeface="楷体" panose="02010609060101010101" pitchFamily="49" charset="-122"/>
              </a:rPr>
              <a:t>PSH (PuSH) —— </a:t>
            </a:r>
            <a:r>
              <a:rPr lang="zh-CN" altLang="en-US">
                <a:solidFill>
                  <a:srgbClr val="333399"/>
                </a:solidFill>
                <a:ea typeface="楷体" panose="02010609060101010101" pitchFamily="49" charset="-122"/>
              </a:rPr>
              <a:t>接收 </a:t>
            </a:r>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收到推送比特置 </a:t>
            </a:r>
            <a:r>
              <a:rPr lang="en-US" altLang="zh-CN">
                <a:solidFill>
                  <a:srgbClr val="333399"/>
                </a:solidFill>
                <a:ea typeface="楷体" panose="02010609060101010101" pitchFamily="49" charset="-122"/>
              </a:rPr>
              <a:t>1 </a:t>
            </a:r>
            <a:r>
              <a:rPr lang="zh-CN" altLang="en-US">
                <a:solidFill>
                  <a:srgbClr val="333399"/>
                </a:solidFill>
                <a:ea typeface="楷体" panose="02010609060101010101" pitchFamily="49" charset="-122"/>
              </a:rPr>
              <a:t>的报文段，就尽快地交付给接收应用进程，而不再等到整个缓存都填满了后再向上交付。  </a:t>
            </a:r>
          </a:p>
          <a:p>
            <a:r>
              <a:rPr lang="zh-CN" altLang="en-US">
                <a:solidFill>
                  <a:srgbClr val="333399"/>
                </a:solidFill>
                <a:ea typeface="楷体" panose="02010609060101010101" pitchFamily="49" charset="-122"/>
              </a:rPr>
              <a:t>复位比特 </a:t>
            </a:r>
            <a:r>
              <a:rPr lang="en-US" altLang="zh-CN">
                <a:solidFill>
                  <a:srgbClr val="333399"/>
                </a:solidFill>
                <a:ea typeface="楷体" panose="02010609060101010101" pitchFamily="49" charset="-122"/>
              </a:rPr>
              <a:t>RST (ReSeT) —— </a:t>
            </a:r>
            <a:r>
              <a:rPr lang="zh-CN" altLang="en-US">
                <a:solidFill>
                  <a:srgbClr val="333399"/>
                </a:solidFill>
                <a:ea typeface="楷体" panose="02010609060101010101" pitchFamily="49" charset="-122"/>
              </a:rPr>
              <a:t>当 </a:t>
            </a:r>
            <a:r>
              <a:rPr lang="en-US" altLang="zh-CN">
                <a:solidFill>
                  <a:srgbClr val="333399"/>
                </a:solidFill>
                <a:ea typeface="楷体" panose="02010609060101010101" pitchFamily="49" charset="-122"/>
              </a:rPr>
              <a:t>RST </a:t>
            </a:r>
            <a:r>
              <a:rPr lang="en-US" altLang="zh-CN">
                <a:solidFill>
                  <a:srgbClr val="333399"/>
                </a:solidFill>
                <a:ea typeface="楷体" panose="02010609060101010101" pitchFamily="49" charset="-122"/>
                <a:sym typeface="Symbol" panose="05050102010706020507" pitchFamily="18" charset="2"/>
              </a:rPr>
              <a:t></a:t>
            </a:r>
            <a:r>
              <a:rPr lang="en-US" altLang="zh-CN">
                <a:solidFill>
                  <a:srgbClr val="333399"/>
                </a:solidFill>
                <a:ea typeface="楷体" panose="02010609060101010101" pitchFamily="49" charset="-122"/>
              </a:rPr>
              <a:t> 1 </a:t>
            </a:r>
            <a:r>
              <a:rPr lang="zh-CN" altLang="en-US">
                <a:solidFill>
                  <a:srgbClr val="333399"/>
                </a:solidFill>
                <a:ea typeface="楷体" panose="02010609060101010101" pitchFamily="49" charset="-122"/>
              </a:rPr>
              <a:t>时，表明 </a:t>
            </a:r>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连接中出现严重差错（如由于主机崩溃或其他原因），必须释放连接，然后再重新建立运输连接。</a:t>
            </a:r>
          </a:p>
          <a:p>
            <a:r>
              <a:rPr lang="zh-CN" altLang="en-US">
                <a:solidFill>
                  <a:srgbClr val="333399"/>
                </a:solidFill>
                <a:ea typeface="楷体" panose="02010609060101010101" pitchFamily="49" charset="-122"/>
              </a:rPr>
              <a:t>同步比特 </a:t>
            </a:r>
            <a:r>
              <a:rPr lang="en-US" altLang="zh-CN">
                <a:solidFill>
                  <a:srgbClr val="333399"/>
                </a:solidFill>
                <a:ea typeface="楷体" panose="02010609060101010101" pitchFamily="49" charset="-122"/>
              </a:rPr>
              <a:t>SYN —— </a:t>
            </a:r>
            <a:r>
              <a:rPr lang="zh-CN" altLang="en-US">
                <a:solidFill>
                  <a:srgbClr val="333399"/>
                </a:solidFill>
                <a:ea typeface="楷体" panose="02010609060101010101" pitchFamily="49" charset="-122"/>
              </a:rPr>
              <a:t>同步比特 </a:t>
            </a:r>
            <a:r>
              <a:rPr lang="en-US" altLang="zh-CN">
                <a:solidFill>
                  <a:srgbClr val="333399"/>
                </a:solidFill>
                <a:ea typeface="楷体" panose="02010609060101010101" pitchFamily="49" charset="-122"/>
              </a:rPr>
              <a:t>SYN </a:t>
            </a:r>
            <a:r>
              <a:rPr lang="zh-CN" altLang="en-US">
                <a:solidFill>
                  <a:srgbClr val="333399"/>
                </a:solidFill>
                <a:ea typeface="楷体" panose="02010609060101010101" pitchFamily="49" charset="-122"/>
              </a:rPr>
              <a:t>置为 </a:t>
            </a:r>
            <a:r>
              <a:rPr lang="en-US" altLang="zh-CN">
                <a:solidFill>
                  <a:srgbClr val="333399"/>
                </a:solidFill>
                <a:ea typeface="楷体" panose="02010609060101010101" pitchFamily="49" charset="-122"/>
              </a:rPr>
              <a:t>1</a:t>
            </a:r>
            <a:r>
              <a:rPr lang="zh-CN" altLang="en-US">
                <a:solidFill>
                  <a:srgbClr val="333399"/>
                </a:solidFill>
                <a:ea typeface="楷体" panose="02010609060101010101" pitchFamily="49" charset="-122"/>
              </a:rPr>
              <a:t>，就表示这是一个连接请求或连接接受报文。 </a:t>
            </a:r>
          </a:p>
          <a:p>
            <a:r>
              <a:rPr lang="zh-CN" altLang="en-US">
                <a:solidFill>
                  <a:srgbClr val="333399"/>
                </a:solidFill>
                <a:ea typeface="楷体" panose="02010609060101010101" pitchFamily="49" charset="-122"/>
              </a:rPr>
              <a:t>终止比特 </a:t>
            </a:r>
            <a:r>
              <a:rPr lang="en-US" altLang="zh-CN">
                <a:solidFill>
                  <a:srgbClr val="333399"/>
                </a:solidFill>
                <a:ea typeface="楷体" panose="02010609060101010101" pitchFamily="49" charset="-122"/>
              </a:rPr>
              <a:t>FIN (FINal) —— </a:t>
            </a:r>
            <a:r>
              <a:rPr lang="zh-CN" altLang="en-US">
                <a:solidFill>
                  <a:srgbClr val="333399"/>
                </a:solidFill>
                <a:ea typeface="楷体" panose="02010609060101010101" pitchFamily="49" charset="-122"/>
              </a:rPr>
              <a:t>用来释放一个连接。当</a:t>
            </a:r>
            <a:r>
              <a:rPr lang="en-US" altLang="zh-CN">
                <a:solidFill>
                  <a:srgbClr val="333399"/>
                </a:solidFill>
                <a:ea typeface="楷体" panose="02010609060101010101" pitchFamily="49" charset="-122"/>
              </a:rPr>
              <a:t>FIN </a:t>
            </a:r>
            <a:r>
              <a:rPr lang="en-US" altLang="zh-CN">
                <a:solidFill>
                  <a:srgbClr val="333399"/>
                </a:solidFill>
                <a:ea typeface="楷体" panose="02010609060101010101" pitchFamily="49" charset="-122"/>
                <a:sym typeface="Symbol" panose="05050102010706020507" pitchFamily="18" charset="2"/>
              </a:rPr>
              <a:t></a:t>
            </a:r>
            <a:r>
              <a:rPr lang="en-US" altLang="zh-CN">
                <a:solidFill>
                  <a:srgbClr val="333399"/>
                </a:solidFill>
                <a:ea typeface="楷体" panose="02010609060101010101" pitchFamily="49" charset="-122"/>
              </a:rPr>
              <a:t> 1 </a:t>
            </a:r>
            <a:r>
              <a:rPr lang="zh-CN" altLang="en-US">
                <a:solidFill>
                  <a:srgbClr val="333399"/>
                </a:solidFill>
                <a:ea typeface="楷体" panose="02010609060101010101" pitchFamily="49" charset="-122"/>
              </a:rPr>
              <a:t>时，表明此报文段的发送端的数据已发送完毕，并要求释放运输连接。 </a:t>
            </a:r>
          </a:p>
          <a:p>
            <a:r>
              <a:rPr lang="zh-CN" altLang="en-US">
                <a:solidFill>
                  <a:srgbClr val="333399"/>
                </a:solidFill>
                <a:ea typeface="楷体" panose="02010609060101010101" pitchFamily="49" charset="-122"/>
              </a:rPr>
              <a:t>窗口字段 </a:t>
            </a:r>
            <a:r>
              <a:rPr lang="en-US" altLang="zh-CN">
                <a:solidFill>
                  <a:srgbClr val="333399"/>
                </a:solidFill>
                <a:ea typeface="楷体" panose="02010609060101010101" pitchFamily="49" charset="-122"/>
              </a:rPr>
              <a:t>—— </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2 </a:t>
            </a:r>
            <a:r>
              <a:rPr lang="zh-CN" altLang="en-US">
                <a:solidFill>
                  <a:srgbClr val="333399"/>
                </a:solidFill>
                <a:ea typeface="楷体" panose="02010609060101010101" pitchFamily="49" charset="-122"/>
              </a:rPr>
              <a:t>字节。窗口字段用来控制对方发送的数据量，单位为字节。</a:t>
            </a:r>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连接的一端根据设置的缓存空间大小确定自己的接收窗口大小，然后通知对方以确定对方的发送窗口的上限。</a:t>
            </a:r>
          </a:p>
          <a:p>
            <a:r>
              <a:rPr lang="zh-CN" altLang="en-US">
                <a:solidFill>
                  <a:srgbClr val="333399"/>
                </a:solidFill>
                <a:ea typeface="楷体" panose="02010609060101010101" pitchFamily="49" charset="-122"/>
              </a:rPr>
              <a:t>检验和 </a:t>
            </a:r>
            <a:r>
              <a:rPr lang="en-US" altLang="zh-CN">
                <a:solidFill>
                  <a:srgbClr val="333399"/>
                </a:solidFill>
                <a:ea typeface="楷体" panose="02010609060101010101" pitchFamily="49" charset="-122"/>
              </a:rPr>
              <a:t>—— </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2 </a:t>
            </a:r>
            <a:r>
              <a:rPr lang="zh-CN" altLang="en-US">
                <a:solidFill>
                  <a:srgbClr val="333399"/>
                </a:solidFill>
                <a:ea typeface="楷体" panose="02010609060101010101" pitchFamily="49" charset="-122"/>
              </a:rPr>
              <a:t>字节。检验和字段检验的范围包括首部和数据这两部分。在计算检验和时，要在 </a:t>
            </a:r>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报文段的前面加上 </a:t>
            </a:r>
            <a:r>
              <a:rPr lang="en-US" altLang="zh-CN">
                <a:solidFill>
                  <a:srgbClr val="333399"/>
                </a:solidFill>
                <a:ea typeface="楷体" panose="02010609060101010101" pitchFamily="49" charset="-122"/>
              </a:rPr>
              <a:t>12 </a:t>
            </a:r>
            <a:r>
              <a:rPr lang="zh-CN" altLang="en-US">
                <a:solidFill>
                  <a:srgbClr val="333399"/>
                </a:solidFill>
                <a:ea typeface="楷体" panose="02010609060101010101" pitchFamily="49" charset="-122"/>
              </a:rPr>
              <a:t>字节的伪首部。</a:t>
            </a:r>
          </a:p>
          <a:p>
            <a:r>
              <a:rPr lang="zh-CN" altLang="en-US">
                <a:solidFill>
                  <a:srgbClr val="333399"/>
                </a:solidFill>
                <a:ea typeface="楷体" panose="02010609060101010101" pitchFamily="49" charset="-122"/>
              </a:rPr>
              <a:t>紧急指针字段 </a:t>
            </a:r>
            <a:r>
              <a:rPr lang="en-US" altLang="zh-CN">
                <a:solidFill>
                  <a:srgbClr val="333399"/>
                </a:solidFill>
                <a:ea typeface="楷体" panose="02010609060101010101" pitchFamily="49" charset="-122"/>
              </a:rPr>
              <a:t>—— </a:t>
            </a:r>
            <a:r>
              <a:rPr lang="zh-CN" altLang="en-US">
                <a:solidFill>
                  <a:srgbClr val="333399"/>
                </a:solidFill>
                <a:ea typeface="楷体" panose="02010609060101010101" pitchFamily="49" charset="-122"/>
              </a:rPr>
              <a:t>占 </a:t>
            </a:r>
            <a:r>
              <a:rPr lang="en-US" altLang="zh-CN">
                <a:solidFill>
                  <a:srgbClr val="333399"/>
                </a:solidFill>
                <a:ea typeface="楷体" panose="02010609060101010101" pitchFamily="49" charset="-122"/>
              </a:rPr>
              <a:t>16 bit</a:t>
            </a:r>
            <a:r>
              <a:rPr lang="zh-CN" altLang="en-US">
                <a:solidFill>
                  <a:srgbClr val="333399"/>
                </a:solidFill>
                <a:ea typeface="楷体" panose="02010609060101010101" pitchFamily="49" charset="-122"/>
              </a:rPr>
              <a:t>。紧急指针指出在本报文段中的紧急数据的最后一个字节的序号。</a:t>
            </a:r>
            <a:r>
              <a:rPr lang="zh-CN" altLang="en-US">
                <a:ea typeface="楷体" panose="02010609060101010101" pitchFamily="49" charset="-122"/>
              </a:rPr>
              <a:t> </a:t>
            </a:r>
            <a:r>
              <a:rPr lang="zh-CN" altLang="en-US">
                <a:solidFill>
                  <a:srgbClr val="333399"/>
                </a:solidFill>
                <a:ea typeface="楷体" panose="02010609060101010101" pitchFamily="49" charset="-122"/>
              </a:rPr>
              <a:t> </a:t>
            </a:r>
          </a:p>
          <a:p>
            <a:pPr algn="ctr">
              <a:buFont typeface="Wingdings" panose="05000000000000000000" pitchFamily="2" charset="2"/>
              <a:buNone/>
            </a:pPr>
            <a:r>
              <a:rPr lang="zh-CN" altLang="en-US">
                <a:solidFill>
                  <a:srgbClr val="333399"/>
                </a:solidFill>
                <a:ea typeface="楷体" panose="02010609060101010101" pitchFamily="49" charset="-122"/>
              </a:rPr>
              <a:t>选项字段 </a:t>
            </a:r>
            <a:r>
              <a:rPr lang="en-US" altLang="zh-CN">
                <a:solidFill>
                  <a:srgbClr val="333399"/>
                </a:solidFill>
                <a:ea typeface="楷体" panose="02010609060101010101" pitchFamily="49" charset="-122"/>
              </a:rPr>
              <a:t>—— </a:t>
            </a:r>
            <a:r>
              <a:rPr lang="zh-CN" altLang="en-US">
                <a:solidFill>
                  <a:srgbClr val="333399"/>
                </a:solidFill>
                <a:ea typeface="楷体" panose="02010609060101010101" pitchFamily="49" charset="-122"/>
              </a:rPr>
              <a:t>长度可变。</a:t>
            </a:r>
            <a:r>
              <a:rPr lang="en-US" altLang="zh-CN">
                <a:solidFill>
                  <a:srgbClr val="333399"/>
                </a:solidFill>
                <a:ea typeface="楷体" panose="02010609060101010101" pitchFamily="49" charset="-122"/>
              </a:rPr>
              <a:t>TCP </a:t>
            </a:r>
            <a:r>
              <a:rPr lang="zh-CN" altLang="en-US">
                <a:solidFill>
                  <a:srgbClr val="333399"/>
                </a:solidFill>
                <a:ea typeface="楷体" panose="02010609060101010101" pitchFamily="49" charset="-122"/>
              </a:rPr>
              <a:t>只规定了一种选项，即</a:t>
            </a:r>
            <a:r>
              <a:rPr lang="zh-CN" altLang="en-US">
                <a:solidFill>
                  <a:srgbClr val="D60093"/>
                </a:solidFill>
                <a:ea typeface="楷体" panose="02010609060101010101" pitchFamily="49" charset="-122"/>
              </a:rPr>
              <a:t>最大报文段长度</a:t>
            </a:r>
            <a:r>
              <a:rPr lang="zh-CN" altLang="en-US">
                <a:solidFill>
                  <a:srgbClr val="333399"/>
                </a:solidFill>
                <a:ea typeface="楷体" panose="02010609060101010101" pitchFamily="49" charset="-122"/>
              </a:rPr>
              <a:t> </a:t>
            </a:r>
            <a:r>
              <a:rPr lang="en-US" altLang="zh-CN">
                <a:solidFill>
                  <a:srgbClr val="333399"/>
                </a:solidFill>
                <a:ea typeface="楷体" panose="02010609060101010101" pitchFamily="49" charset="-122"/>
              </a:rPr>
              <a:t>MSS (Maximum Segment Size)</a:t>
            </a:r>
            <a:r>
              <a:rPr lang="zh-CN" altLang="en-US">
                <a:solidFill>
                  <a:srgbClr val="333399"/>
                </a:solidFill>
                <a:ea typeface="楷体" panose="02010609060101010101" pitchFamily="49" charset="-122"/>
              </a:rPr>
              <a:t>。</a:t>
            </a:r>
            <a:r>
              <a:rPr lang="en-US" altLang="zh-CN">
                <a:solidFill>
                  <a:srgbClr val="333399"/>
                </a:solidFill>
                <a:ea typeface="楷体" panose="02010609060101010101" pitchFamily="49" charset="-122"/>
              </a:rPr>
              <a:t>MSS </a:t>
            </a:r>
            <a:r>
              <a:rPr lang="zh-CN" altLang="en-US">
                <a:solidFill>
                  <a:srgbClr val="333399"/>
                </a:solidFill>
                <a:ea typeface="楷体" panose="02010609060101010101" pitchFamily="49" charset="-122"/>
              </a:rPr>
              <a:t>告诉对方 </a:t>
            </a:r>
            <a:r>
              <a:rPr lang="en-US" altLang="zh-CN">
                <a:solidFill>
                  <a:srgbClr val="333399"/>
                </a:solidFill>
                <a:ea typeface="楷体" panose="02010609060101010101" pitchFamily="49" charset="-122"/>
              </a:rPr>
              <a:t>TCP</a:t>
            </a:r>
            <a:r>
              <a:rPr lang="zh-CN" altLang="en-US">
                <a:solidFill>
                  <a:srgbClr val="333399"/>
                </a:solidFill>
                <a:ea typeface="楷体" panose="02010609060101010101" pitchFamily="49" charset="-122"/>
              </a:rPr>
              <a:t>：“我的缓存所能接收的报文段的数据字段的最大长度是 </a:t>
            </a:r>
            <a:r>
              <a:rPr lang="en-US" altLang="zh-CN">
                <a:solidFill>
                  <a:srgbClr val="333399"/>
                </a:solidFill>
                <a:ea typeface="楷体" panose="02010609060101010101" pitchFamily="49" charset="-122"/>
              </a:rPr>
              <a:t>MSS </a:t>
            </a:r>
            <a:r>
              <a:rPr lang="zh-CN" altLang="en-US">
                <a:solidFill>
                  <a:srgbClr val="333399"/>
                </a:solidFill>
                <a:ea typeface="楷体" panose="02010609060101010101" pitchFamily="49" charset="-122"/>
              </a:rPr>
              <a:t>个字节。</a:t>
            </a:r>
            <a:r>
              <a:rPr lang="en-US" altLang="zh-CN">
                <a:solidFill>
                  <a:srgbClr val="0000FF"/>
                </a:solidFill>
                <a:ea typeface="楷体" panose="02010609060101010101" pitchFamily="49" charset="-122"/>
              </a:rPr>
              <a:t>MSS </a:t>
            </a:r>
            <a:r>
              <a:rPr lang="zh-CN" altLang="en-US">
                <a:solidFill>
                  <a:srgbClr val="0000FF"/>
                </a:solidFill>
                <a:ea typeface="楷体" panose="02010609060101010101" pitchFamily="49" charset="-122"/>
              </a:rPr>
              <a:t>是 </a:t>
            </a:r>
            <a:r>
              <a:rPr lang="en-US" altLang="zh-CN">
                <a:solidFill>
                  <a:srgbClr val="0000FF"/>
                </a:solidFill>
                <a:ea typeface="楷体" panose="02010609060101010101" pitchFamily="49" charset="-122"/>
              </a:rPr>
              <a:t>TCP </a:t>
            </a:r>
            <a:r>
              <a:rPr lang="zh-CN" altLang="en-US">
                <a:solidFill>
                  <a:srgbClr val="0000FF"/>
                </a:solidFill>
                <a:ea typeface="楷体" panose="02010609060101010101" pitchFamily="49" charset="-122"/>
              </a:rPr>
              <a:t>报文段中的</a:t>
            </a:r>
            <a:r>
              <a:rPr lang="zh-CN" altLang="en-US">
                <a:solidFill>
                  <a:srgbClr val="D60093"/>
                </a:solidFill>
                <a:ea typeface="楷体" panose="02010609060101010101" pitchFamily="49" charset="-122"/>
              </a:rPr>
              <a:t>数据字段</a:t>
            </a:r>
            <a:r>
              <a:rPr lang="zh-CN" altLang="en-US">
                <a:solidFill>
                  <a:srgbClr val="0000FF"/>
                </a:solidFill>
                <a:ea typeface="楷体" panose="02010609060101010101" pitchFamily="49" charset="-122"/>
              </a:rPr>
              <a:t>的最大长度。</a:t>
            </a:r>
          </a:p>
          <a:p>
            <a:pPr algn="just">
              <a:buFont typeface="Wingdings" panose="05000000000000000000" pitchFamily="2" charset="2"/>
              <a:buNone/>
            </a:pPr>
            <a:r>
              <a:rPr lang="zh-CN" altLang="en-US">
                <a:solidFill>
                  <a:srgbClr val="0000FF"/>
                </a:solidFill>
                <a:ea typeface="楷体" panose="02010609060101010101" pitchFamily="49" charset="-122"/>
              </a:rPr>
              <a:t>                       数据字段加上 </a:t>
            </a:r>
            <a:r>
              <a:rPr lang="en-US" altLang="zh-CN">
                <a:solidFill>
                  <a:srgbClr val="0000FF"/>
                </a:solidFill>
                <a:ea typeface="楷体" panose="02010609060101010101" pitchFamily="49" charset="-122"/>
              </a:rPr>
              <a:t>TCP </a:t>
            </a:r>
            <a:r>
              <a:rPr lang="zh-CN" altLang="en-US">
                <a:solidFill>
                  <a:srgbClr val="0000FF"/>
                </a:solidFill>
                <a:ea typeface="楷体" panose="02010609060101010101" pitchFamily="49" charset="-122"/>
              </a:rPr>
              <a:t>首部才等于整个的 </a:t>
            </a:r>
            <a:r>
              <a:rPr lang="en-US" altLang="zh-CN">
                <a:solidFill>
                  <a:srgbClr val="0000FF"/>
                </a:solidFill>
                <a:ea typeface="楷体" panose="02010609060101010101" pitchFamily="49" charset="-122"/>
              </a:rPr>
              <a:t>TCP </a:t>
            </a:r>
            <a:r>
              <a:rPr lang="zh-CN" altLang="en-US">
                <a:solidFill>
                  <a:srgbClr val="0000FF"/>
                </a:solidFill>
                <a:ea typeface="楷体" panose="02010609060101010101" pitchFamily="49" charset="-122"/>
              </a:rPr>
              <a:t>报文段</a:t>
            </a:r>
            <a:r>
              <a:rPr lang="zh-CN" altLang="en-US">
                <a:solidFill>
                  <a:schemeClr val="tx2"/>
                </a:solidFill>
                <a:ea typeface="楷体" panose="02010609060101010101" pitchFamily="49" charset="-122"/>
              </a:rPr>
              <a:t>。</a:t>
            </a:r>
            <a:endParaRPr lang="en-US" altLang="zh-CN">
              <a:solidFill>
                <a:schemeClr val="tx2"/>
              </a:solidFill>
              <a:ea typeface="楷体" panose="02010609060101010101" pitchFamily="49" charset="-122"/>
            </a:endParaRPr>
          </a:p>
          <a:p>
            <a:pPr algn="just">
              <a:buFont typeface="Wingdings" panose="05000000000000000000" pitchFamily="2" charset="2"/>
              <a:buNone/>
            </a:pPr>
            <a:r>
              <a:rPr lang="zh-CN" altLang="en-US">
                <a:solidFill>
                  <a:srgbClr val="333399"/>
                </a:solidFill>
                <a:ea typeface="楷体" panose="02010609060101010101" pitchFamily="49" charset="-122"/>
              </a:rPr>
              <a:t>填充字段 </a:t>
            </a:r>
            <a:r>
              <a:rPr lang="en-US" altLang="zh-CN">
                <a:solidFill>
                  <a:srgbClr val="333399"/>
                </a:solidFill>
                <a:ea typeface="楷体" panose="02010609060101010101" pitchFamily="49" charset="-122"/>
              </a:rPr>
              <a:t>—— </a:t>
            </a:r>
            <a:r>
              <a:rPr lang="zh-CN" altLang="en-US">
                <a:solidFill>
                  <a:srgbClr val="333399"/>
                </a:solidFill>
                <a:ea typeface="楷体" panose="02010609060101010101" pitchFamily="49" charset="-122"/>
              </a:rPr>
              <a:t>这是为了使整个首部长度是 </a:t>
            </a:r>
            <a:r>
              <a:rPr lang="en-US" altLang="zh-CN">
                <a:solidFill>
                  <a:srgbClr val="333399"/>
                </a:solidFill>
                <a:ea typeface="楷体" panose="02010609060101010101" pitchFamily="49" charset="-122"/>
              </a:rPr>
              <a:t>4 </a:t>
            </a:r>
            <a:r>
              <a:rPr lang="zh-CN" altLang="en-US">
                <a:solidFill>
                  <a:srgbClr val="333399"/>
                </a:solidFill>
                <a:ea typeface="楷体" panose="02010609060101010101" pitchFamily="49" charset="-122"/>
              </a:rPr>
              <a:t>字节的整数倍。 </a:t>
            </a:r>
          </a:p>
          <a:p>
            <a:pPr algn="just">
              <a:buFont typeface="Wingdings" panose="05000000000000000000" pitchFamily="2" charset="2"/>
              <a:buNone/>
            </a:pPr>
            <a:endParaRPr lang="zh-CN" altLang="en-US">
              <a:solidFill>
                <a:schemeClr val="tx2"/>
              </a:solidFill>
              <a:ea typeface="楷体" panose="02010609060101010101" pitchFamily="49" charset="-122"/>
            </a:endParaRPr>
          </a:p>
          <a:p>
            <a:endParaRPr lang="zh-CN" altLang="en-US"/>
          </a:p>
        </p:txBody>
      </p:sp>
      <p:sp>
        <p:nvSpPr>
          <p:cNvPr id="49156" name="灯片编号占位符 3">
            <a:extLst>
              <a:ext uri="{FF2B5EF4-FFF2-40B4-BE49-F238E27FC236}">
                <a16:creationId xmlns:a16="http://schemas.microsoft.com/office/drawing/2014/main" id="{91FDF1CB-9474-40E7-BC65-B9C9EF789C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A200F44A-9297-453B-BF96-2643FD5E7C2D}" type="slidenum">
              <a:rPr lang="en-US" altLang="zh-CN" sz="1300" smtClean="0">
                <a:latin typeface="Times New Roman" panose="02020603050405020304" pitchFamily="18" charset="0"/>
              </a:rPr>
              <a:pPr/>
              <a:t>27</a:t>
            </a:fld>
            <a:endParaRPr lang="en-US" altLang="zh-CN" sz="13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64688D5B-72B8-493B-825C-119BF31ED546}"/>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DE9D8E25-ADF2-4547-8984-ED4C91629F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建立连接的具体作用：使每一方确认对方的存在；双方协商一些参数，例如初始序号，初始接收窗口大小；资源分配</a:t>
            </a:r>
          </a:p>
        </p:txBody>
      </p:sp>
      <p:sp>
        <p:nvSpPr>
          <p:cNvPr id="52228" name="灯片编号占位符 3">
            <a:extLst>
              <a:ext uri="{FF2B5EF4-FFF2-40B4-BE49-F238E27FC236}">
                <a16:creationId xmlns:a16="http://schemas.microsoft.com/office/drawing/2014/main" id="{4748034A-F449-47C2-A76B-9F63D07B02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C1FCC3D4-E662-4362-BE7A-22EBB228207C}" type="slidenum">
              <a:rPr lang="en-US" altLang="zh-CN" sz="1300" smtClean="0">
                <a:latin typeface="Times New Roman" panose="02020603050405020304" pitchFamily="18" charset="0"/>
              </a:rPr>
              <a:pPr/>
              <a:t>29</a:t>
            </a:fld>
            <a:endParaRPr lang="en-US" altLang="zh-CN" sz="13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68914D3E-20C6-4CE3-86FD-0E42C4F361F3}"/>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91C13A1D-23F9-4876-8882-BDE6062E0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参与</a:t>
            </a:r>
            <a:r>
              <a:rPr lang="en-US" altLang="zh-CN"/>
              <a:t>TCP</a:t>
            </a:r>
            <a:r>
              <a:rPr lang="zh-CN" altLang="en-US"/>
              <a:t>连接的两个进程中的任何一个都能终止该连接</a:t>
            </a:r>
            <a:endParaRPr lang="en-US" altLang="zh-CN"/>
          </a:p>
          <a:p>
            <a:r>
              <a:rPr lang="en-US" altLang="zh-CN"/>
              <a:t>Time wait</a:t>
            </a:r>
            <a:r>
              <a:rPr lang="zh-CN" altLang="en-US"/>
              <a:t>时间是为了处理</a:t>
            </a:r>
            <a:r>
              <a:rPr lang="en-US" altLang="zh-CN"/>
              <a:t>ACK</a:t>
            </a:r>
            <a:r>
              <a:rPr lang="zh-CN" altLang="en-US"/>
              <a:t>丢失后客户端可重传最后的确认报文，所消耗的时间与具体实现有关。</a:t>
            </a:r>
          </a:p>
        </p:txBody>
      </p:sp>
      <p:sp>
        <p:nvSpPr>
          <p:cNvPr id="58372" name="灯片编号占位符 3">
            <a:extLst>
              <a:ext uri="{FF2B5EF4-FFF2-40B4-BE49-F238E27FC236}">
                <a16:creationId xmlns:a16="http://schemas.microsoft.com/office/drawing/2014/main" id="{E7A70D01-189D-4B52-8997-8AB65615C0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A0BCAB8A-FC47-4BF0-B042-3ABCA760B5AA}" type="slidenum">
              <a:rPr lang="en-US" altLang="zh-CN" sz="1300" smtClean="0">
                <a:latin typeface="Times New Roman" panose="02020603050405020304" pitchFamily="18" charset="0"/>
              </a:rPr>
              <a:pPr/>
              <a:t>35</a:t>
            </a:fld>
            <a:endParaRPr lang="en-US" altLang="zh-CN" sz="1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CF3C43C-EE00-4D3B-912B-C4A24660469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2FA6C07-090B-4C89-9EE4-D4691A2E028F}"/>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6" name="灯片编号占位符 5">
            <a:extLst>
              <a:ext uri="{FF2B5EF4-FFF2-40B4-BE49-F238E27FC236}">
                <a16:creationId xmlns:a16="http://schemas.microsoft.com/office/drawing/2014/main" id="{B6A5BB73-B6D3-41D8-9CAE-1BDC7B9656A0}"/>
              </a:ext>
            </a:extLst>
          </p:cNvPr>
          <p:cNvSpPr>
            <a:spLocks noGrp="1"/>
          </p:cNvSpPr>
          <p:nvPr>
            <p:ph type="sldNum" sz="quarter" idx="12"/>
          </p:nvPr>
        </p:nvSpPr>
        <p:spPr/>
        <p:txBody>
          <a:bodyPr/>
          <a:lstStyle>
            <a:lvl1pPr>
              <a:defRPr/>
            </a:lvl1pPr>
          </a:lstStyle>
          <a:p>
            <a:pPr>
              <a:defRPr/>
            </a:pPr>
            <a:r>
              <a:rPr lang="en-US" altLang="zh-CN"/>
              <a:t>3-</a:t>
            </a:r>
            <a:fld id="{3CA6C3F3-C45C-4224-882D-83A8763A45B2}" type="slidenum">
              <a:rPr lang="en-US" altLang="zh-CN" smtClean="0"/>
              <a:pPr>
                <a:defRPr/>
              </a:pPr>
              <a:t>‹#›</a:t>
            </a:fld>
            <a:endParaRPr lang="en-US" altLang="zh-CN"/>
          </a:p>
        </p:txBody>
      </p:sp>
    </p:spTree>
    <p:extLst>
      <p:ext uri="{BB962C8B-B14F-4D97-AF65-F5344CB8AC3E}">
        <p14:creationId xmlns:p14="http://schemas.microsoft.com/office/powerpoint/2010/main" val="415115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7D629E-2829-421E-BEA3-6FD7E6A144A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55A5142-E43F-42BE-AEE9-F74BBC15AFF2}"/>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6" name="灯片编号占位符 5">
            <a:extLst>
              <a:ext uri="{FF2B5EF4-FFF2-40B4-BE49-F238E27FC236}">
                <a16:creationId xmlns:a16="http://schemas.microsoft.com/office/drawing/2014/main" id="{0BB2D194-45B5-437F-9AA2-CEE960BAF591}"/>
              </a:ext>
            </a:extLst>
          </p:cNvPr>
          <p:cNvSpPr>
            <a:spLocks noGrp="1"/>
          </p:cNvSpPr>
          <p:nvPr>
            <p:ph type="sldNum" sz="quarter" idx="12"/>
          </p:nvPr>
        </p:nvSpPr>
        <p:spPr/>
        <p:txBody>
          <a:bodyPr/>
          <a:lstStyle>
            <a:lvl1pPr>
              <a:defRPr/>
            </a:lvl1pPr>
          </a:lstStyle>
          <a:p>
            <a:pPr>
              <a:defRPr/>
            </a:pPr>
            <a:r>
              <a:rPr lang="en-US" altLang="zh-CN"/>
              <a:t>3-</a:t>
            </a:r>
            <a:fld id="{3206E000-1DE2-4E87-9F65-A5DDBA5E90EE}" type="slidenum">
              <a:rPr lang="en-US" altLang="zh-CN" smtClean="0"/>
              <a:pPr>
                <a:defRPr/>
              </a:pPr>
              <a:t>‹#›</a:t>
            </a:fld>
            <a:endParaRPr lang="en-US" altLang="zh-CN"/>
          </a:p>
        </p:txBody>
      </p:sp>
    </p:spTree>
    <p:extLst>
      <p:ext uri="{BB962C8B-B14F-4D97-AF65-F5344CB8AC3E}">
        <p14:creationId xmlns:p14="http://schemas.microsoft.com/office/powerpoint/2010/main" val="49733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228600"/>
            <a:ext cx="19431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228600"/>
            <a:ext cx="56769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732CF8-F92C-4377-8805-00DE7F1C67E2}"/>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828E3BF-5FA8-4742-A99A-EA424100A059}"/>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6" name="灯片编号占位符 5">
            <a:extLst>
              <a:ext uri="{FF2B5EF4-FFF2-40B4-BE49-F238E27FC236}">
                <a16:creationId xmlns:a16="http://schemas.microsoft.com/office/drawing/2014/main" id="{F838D16F-FA30-4EE1-A88B-BCEAA647DE3B}"/>
              </a:ext>
            </a:extLst>
          </p:cNvPr>
          <p:cNvSpPr>
            <a:spLocks noGrp="1"/>
          </p:cNvSpPr>
          <p:nvPr>
            <p:ph type="sldNum" sz="quarter" idx="12"/>
          </p:nvPr>
        </p:nvSpPr>
        <p:spPr/>
        <p:txBody>
          <a:bodyPr/>
          <a:lstStyle>
            <a:lvl1pPr>
              <a:defRPr/>
            </a:lvl1pPr>
          </a:lstStyle>
          <a:p>
            <a:pPr>
              <a:defRPr/>
            </a:pPr>
            <a:r>
              <a:rPr lang="en-US" altLang="zh-CN"/>
              <a:t>3-</a:t>
            </a:r>
            <a:fld id="{CF21C611-72BC-48CE-8488-4FC5E951C033}" type="slidenum">
              <a:rPr lang="en-US" altLang="zh-CN" smtClean="0"/>
              <a:pPr>
                <a:defRPr/>
              </a:pPr>
              <a:t>‹#›</a:t>
            </a:fld>
            <a:endParaRPr lang="en-US" altLang="zh-CN"/>
          </a:p>
        </p:txBody>
      </p:sp>
    </p:spTree>
    <p:extLst>
      <p:ext uri="{BB962C8B-B14F-4D97-AF65-F5344CB8AC3E}">
        <p14:creationId xmlns:p14="http://schemas.microsoft.com/office/powerpoint/2010/main" val="351871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B797CC-8204-4C8E-8CB2-3DDB8A12CA4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672BA81-07D9-4D7E-B146-9088AF99C696}"/>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6" name="灯片编号占位符 5">
            <a:extLst>
              <a:ext uri="{FF2B5EF4-FFF2-40B4-BE49-F238E27FC236}">
                <a16:creationId xmlns:a16="http://schemas.microsoft.com/office/drawing/2014/main" id="{4AB49FE9-0691-44C7-9EF9-0BBA7989DDBA}"/>
              </a:ext>
            </a:extLst>
          </p:cNvPr>
          <p:cNvSpPr>
            <a:spLocks noGrp="1"/>
          </p:cNvSpPr>
          <p:nvPr>
            <p:ph type="sldNum" sz="quarter" idx="12"/>
          </p:nvPr>
        </p:nvSpPr>
        <p:spPr/>
        <p:txBody>
          <a:bodyPr/>
          <a:lstStyle>
            <a:lvl1pPr>
              <a:defRPr/>
            </a:lvl1pPr>
          </a:lstStyle>
          <a:p>
            <a:pPr>
              <a:defRPr/>
            </a:pPr>
            <a:r>
              <a:rPr lang="en-US" altLang="zh-CN"/>
              <a:t>3-</a:t>
            </a:r>
            <a:fld id="{F807B03F-D505-4C5A-9FAC-6EA675FD4941}" type="slidenum">
              <a:rPr lang="en-US" altLang="zh-CN" smtClean="0"/>
              <a:pPr>
                <a:defRPr/>
              </a:pPr>
              <a:t>‹#›</a:t>
            </a:fld>
            <a:endParaRPr lang="en-US" altLang="zh-CN"/>
          </a:p>
        </p:txBody>
      </p:sp>
    </p:spTree>
    <p:extLst>
      <p:ext uri="{BB962C8B-B14F-4D97-AF65-F5344CB8AC3E}">
        <p14:creationId xmlns:p14="http://schemas.microsoft.com/office/powerpoint/2010/main" val="183518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4217BE-B961-4383-BC92-ED070FDB5362}"/>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7D12A35-E986-4840-ADDF-7455B351AB8A}"/>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6" name="灯片编号占位符 5">
            <a:extLst>
              <a:ext uri="{FF2B5EF4-FFF2-40B4-BE49-F238E27FC236}">
                <a16:creationId xmlns:a16="http://schemas.microsoft.com/office/drawing/2014/main" id="{11C03CC2-34DC-4AD4-815A-280D3E0EE28D}"/>
              </a:ext>
            </a:extLst>
          </p:cNvPr>
          <p:cNvSpPr>
            <a:spLocks noGrp="1"/>
          </p:cNvSpPr>
          <p:nvPr>
            <p:ph type="sldNum" sz="quarter" idx="12"/>
          </p:nvPr>
        </p:nvSpPr>
        <p:spPr/>
        <p:txBody>
          <a:bodyPr/>
          <a:lstStyle>
            <a:lvl1pPr>
              <a:defRPr/>
            </a:lvl1pPr>
          </a:lstStyle>
          <a:p>
            <a:pPr>
              <a:defRPr/>
            </a:pPr>
            <a:r>
              <a:rPr lang="en-US" altLang="zh-CN"/>
              <a:t>3-</a:t>
            </a:r>
            <a:fld id="{CD17E927-20D8-4E8E-9281-B4C5CA8EA27F}" type="slidenum">
              <a:rPr lang="en-US" altLang="zh-CN" smtClean="0"/>
              <a:pPr>
                <a:defRPr/>
              </a:pPr>
              <a:t>‹#›</a:t>
            </a:fld>
            <a:endParaRPr lang="en-US" altLang="zh-CN"/>
          </a:p>
        </p:txBody>
      </p:sp>
    </p:spTree>
    <p:extLst>
      <p:ext uri="{BB962C8B-B14F-4D97-AF65-F5344CB8AC3E}">
        <p14:creationId xmlns:p14="http://schemas.microsoft.com/office/powerpoint/2010/main" val="4965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A535AA-5F0C-4AF6-810B-3AC4BCB97E0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F5422839-A90D-413B-93DC-49F03DC16CBC}"/>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7" name="灯片编号占位符 6">
            <a:extLst>
              <a:ext uri="{FF2B5EF4-FFF2-40B4-BE49-F238E27FC236}">
                <a16:creationId xmlns:a16="http://schemas.microsoft.com/office/drawing/2014/main" id="{69877753-D0AB-4C76-B9F1-0F17118B4086}"/>
              </a:ext>
            </a:extLst>
          </p:cNvPr>
          <p:cNvSpPr>
            <a:spLocks noGrp="1"/>
          </p:cNvSpPr>
          <p:nvPr>
            <p:ph type="sldNum" sz="quarter" idx="12"/>
          </p:nvPr>
        </p:nvSpPr>
        <p:spPr/>
        <p:txBody>
          <a:bodyPr/>
          <a:lstStyle>
            <a:lvl1pPr>
              <a:defRPr/>
            </a:lvl1pPr>
          </a:lstStyle>
          <a:p>
            <a:pPr>
              <a:defRPr/>
            </a:pPr>
            <a:r>
              <a:rPr lang="en-US" altLang="zh-CN"/>
              <a:t>3-</a:t>
            </a:r>
            <a:fld id="{5FB7D944-CE2A-4A26-B3C5-88E0B2EBD36E}" type="slidenum">
              <a:rPr lang="en-US" altLang="zh-CN" smtClean="0"/>
              <a:pPr>
                <a:defRPr/>
              </a:pPr>
              <a:t>‹#›</a:t>
            </a:fld>
            <a:endParaRPr lang="en-US" altLang="zh-CN"/>
          </a:p>
        </p:txBody>
      </p:sp>
    </p:spTree>
    <p:extLst>
      <p:ext uri="{BB962C8B-B14F-4D97-AF65-F5344CB8AC3E}">
        <p14:creationId xmlns:p14="http://schemas.microsoft.com/office/powerpoint/2010/main" val="6066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5B3DC69-FB8E-4260-A37B-811068E0B193}"/>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80BDE91C-3411-4691-AFC7-044AE9427AEB}"/>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9" name="灯片编号占位符 8">
            <a:extLst>
              <a:ext uri="{FF2B5EF4-FFF2-40B4-BE49-F238E27FC236}">
                <a16:creationId xmlns:a16="http://schemas.microsoft.com/office/drawing/2014/main" id="{49C37373-3428-4B27-B951-DC301BAF3847}"/>
              </a:ext>
            </a:extLst>
          </p:cNvPr>
          <p:cNvSpPr>
            <a:spLocks noGrp="1"/>
          </p:cNvSpPr>
          <p:nvPr>
            <p:ph type="sldNum" sz="quarter" idx="12"/>
          </p:nvPr>
        </p:nvSpPr>
        <p:spPr/>
        <p:txBody>
          <a:bodyPr/>
          <a:lstStyle>
            <a:lvl1pPr>
              <a:defRPr/>
            </a:lvl1pPr>
          </a:lstStyle>
          <a:p>
            <a:pPr>
              <a:defRPr/>
            </a:pPr>
            <a:r>
              <a:rPr lang="en-US" altLang="zh-CN"/>
              <a:t>3-</a:t>
            </a:r>
            <a:fld id="{7C0BDB48-3DBC-4F7D-B622-3FC0F4AEE29E}" type="slidenum">
              <a:rPr lang="en-US" altLang="zh-CN" smtClean="0"/>
              <a:pPr>
                <a:defRPr/>
              </a:pPr>
              <a:t>‹#›</a:t>
            </a:fld>
            <a:endParaRPr lang="en-US" altLang="zh-CN"/>
          </a:p>
        </p:txBody>
      </p:sp>
    </p:spTree>
    <p:extLst>
      <p:ext uri="{BB962C8B-B14F-4D97-AF65-F5344CB8AC3E}">
        <p14:creationId xmlns:p14="http://schemas.microsoft.com/office/powerpoint/2010/main" val="151985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2F7371-0AA9-4958-BF28-5CC1650D66D2}"/>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E1F12554-B628-44FD-AA0A-539BF10891A7}"/>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5" name="灯片编号占位符 4">
            <a:extLst>
              <a:ext uri="{FF2B5EF4-FFF2-40B4-BE49-F238E27FC236}">
                <a16:creationId xmlns:a16="http://schemas.microsoft.com/office/drawing/2014/main" id="{A93A87A2-C4BF-4A1D-9415-A07042A4787F}"/>
              </a:ext>
            </a:extLst>
          </p:cNvPr>
          <p:cNvSpPr>
            <a:spLocks noGrp="1"/>
          </p:cNvSpPr>
          <p:nvPr>
            <p:ph type="sldNum" sz="quarter" idx="12"/>
          </p:nvPr>
        </p:nvSpPr>
        <p:spPr/>
        <p:txBody>
          <a:bodyPr/>
          <a:lstStyle>
            <a:lvl1pPr>
              <a:defRPr/>
            </a:lvl1pPr>
          </a:lstStyle>
          <a:p>
            <a:pPr>
              <a:defRPr/>
            </a:pPr>
            <a:r>
              <a:rPr lang="en-US" altLang="zh-CN"/>
              <a:t>3-</a:t>
            </a:r>
            <a:fld id="{8129A52B-52FE-4DE4-9722-F4FF090EE68B}" type="slidenum">
              <a:rPr lang="en-US" altLang="zh-CN" smtClean="0"/>
              <a:pPr>
                <a:defRPr/>
              </a:pPr>
              <a:t>‹#›</a:t>
            </a:fld>
            <a:endParaRPr lang="en-US" altLang="zh-CN"/>
          </a:p>
        </p:txBody>
      </p:sp>
    </p:spTree>
    <p:extLst>
      <p:ext uri="{BB962C8B-B14F-4D97-AF65-F5344CB8AC3E}">
        <p14:creationId xmlns:p14="http://schemas.microsoft.com/office/powerpoint/2010/main" val="212650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54FA9D-75FA-4F77-A653-7833672BDFB0}"/>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583D1487-C315-4AF2-A08B-D4AA2DBC8D4E}"/>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4" name="灯片编号占位符 3">
            <a:extLst>
              <a:ext uri="{FF2B5EF4-FFF2-40B4-BE49-F238E27FC236}">
                <a16:creationId xmlns:a16="http://schemas.microsoft.com/office/drawing/2014/main" id="{A94596B1-1979-4CB5-A4C4-08C9086F5761}"/>
              </a:ext>
            </a:extLst>
          </p:cNvPr>
          <p:cNvSpPr>
            <a:spLocks noGrp="1"/>
          </p:cNvSpPr>
          <p:nvPr>
            <p:ph type="sldNum" sz="quarter" idx="12"/>
          </p:nvPr>
        </p:nvSpPr>
        <p:spPr/>
        <p:txBody>
          <a:bodyPr/>
          <a:lstStyle>
            <a:lvl1pPr>
              <a:defRPr/>
            </a:lvl1pPr>
          </a:lstStyle>
          <a:p>
            <a:pPr>
              <a:defRPr/>
            </a:pPr>
            <a:r>
              <a:rPr lang="en-US" altLang="zh-CN"/>
              <a:t>3-</a:t>
            </a:r>
            <a:fld id="{9B4AEAE5-5024-4DAC-8DA1-E26CB4EE9187}" type="slidenum">
              <a:rPr lang="en-US" altLang="zh-CN" smtClean="0"/>
              <a:pPr>
                <a:defRPr/>
              </a:pPr>
              <a:t>‹#›</a:t>
            </a:fld>
            <a:endParaRPr lang="en-US" altLang="zh-CN"/>
          </a:p>
        </p:txBody>
      </p:sp>
    </p:spTree>
    <p:extLst>
      <p:ext uri="{BB962C8B-B14F-4D97-AF65-F5344CB8AC3E}">
        <p14:creationId xmlns:p14="http://schemas.microsoft.com/office/powerpoint/2010/main" val="347862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04F2A4-9620-41F1-8B78-E66FED76EFA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C24E09CD-2EBF-4847-BFDB-3455545356E8}"/>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7" name="灯片编号占位符 6">
            <a:extLst>
              <a:ext uri="{FF2B5EF4-FFF2-40B4-BE49-F238E27FC236}">
                <a16:creationId xmlns:a16="http://schemas.microsoft.com/office/drawing/2014/main" id="{F224660F-98E1-4CE1-A365-1E173CB166AA}"/>
              </a:ext>
            </a:extLst>
          </p:cNvPr>
          <p:cNvSpPr>
            <a:spLocks noGrp="1"/>
          </p:cNvSpPr>
          <p:nvPr>
            <p:ph type="sldNum" sz="quarter" idx="12"/>
          </p:nvPr>
        </p:nvSpPr>
        <p:spPr/>
        <p:txBody>
          <a:bodyPr/>
          <a:lstStyle>
            <a:lvl1pPr>
              <a:defRPr/>
            </a:lvl1pPr>
          </a:lstStyle>
          <a:p>
            <a:pPr>
              <a:defRPr/>
            </a:pPr>
            <a:r>
              <a:rPr lang="en-US" altLang="zh-CN"/>
              <a:t>3-</a:t>
            </a:r>
            <a:fld id="{D0916DDA-C3D1-4635-A003-27D5F874080C}" type="slidenum">
              <a:rPr lang="en-US" altLang="zh-CN" smtClean="0"/>
              <a:pPr>
                <a:defRPr/>
              </a:pPr>
              <a:t>‹#›</a:t>
            </a:fld>
            <a:endParaRPr lang="en-US" altLang="zh-CN"/>
          </a:p>
        </p:txBody>
      </p:sp>
    </p:spTree>
    <p:extLst>
      <p:ext uri="{BB962C8B-B14F-4D97-AF65-F5344CB8AC3E}">
        <p14:creationId xmlns:p14="http://schemas.microsoft.com/office/powerpoint/2010/main" val="170540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FF27CC-4132-45A7-91C9-76B42BA78CC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A035230-F052-4704-8371-684555BC825D}"/>
              </a:ext>
            </a:extLst>
          </p:cNvPr>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itchFamily="18" charset="0"/>
            </a:endParaRPr>
          </a:p>
        </p:txBody>
      </p:sp>
      <p:sp>
        <p:nvSpPr>
          <p:cNvPr id="7" name="灯片编号占位符 6">
            <a:extLst>
              <a:ext uri="{FF2B5EF4-FFF2-40B4-BE49-F238E27FC236}">
                <a16:creationId xmlns:a16="http://schemas.microsoft.com/office/drawing/2014/main" id="{523EC57C-CBF6-4468-B17C-9F24E5020E04}"/>
              </a:ext>
            </a:extLst>
          </p:cNvPr>
          <p:cNvSpPr>
            <a:spLocks noGrp="1"/>
          </p:cNvSpPr>
          <p:nvPr>
            <p:ph type="sldNum" sz="quarter" idx="12"/>
          </p:nvPr>
        </p:nvSpPr>
        <p:spPr/>
        <p:txBody>
          <a:bodyPr/>
          <a:lstStyle>
            <a:lvl1pPr>
              <a:defRPr/>
            </a:lvl1pPr>
          </a:lstStyle>
          <a:p>
            <a:pPr>
              <a:defRPr/>
            </a:pPr>
            <a:r>
              <a:rPr lang="en-US" altLang="zh-CN"/>
              <a:t>3-</a:t>
            </a:r>
            <a:fld id="{05C9128E-F138-4A87-9D39-729D3CAF5898}" type="slidenum">
              <a:rPr lang="en-US" altLang="zh-CN" smtClean="0"/>
              <a:pPr>
                <a:defRPr/>
              </a:pPr>
              <a:t>‹#›</a:t>
            </a:fld>
            <a:endParaRPr lang="en-US" altLang="zh-CN"/>
          </a:p>
        </p:txBody>
      </p:sp>
    </p:spTree>
    <p:extLst>
      <p:ext uri="{BB962C8B-B14F-4D97-AF65-F5344CB8AC3E}">
        <p14:creationId xmlns:p14="http://schemas.microsoft.com/office/powerpoint/2010/main" val="187080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D3C57EB-03B5-48E6-8E5F-5035324AEE0A}"/>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02CE78FC-CDBB-41BF-91CE-4D1D7A90C2FC}"/>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78BF9D20-CCE1-42B9-B259-79C65C3ED9E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New Roman" pitchFamily="18"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24CE2B6-ED0A-45EC-A9D3-0F96E83A7C5B}"/>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r>
              <a:rPr lang="en-US" altLang="zh-CN"/>
              <a:t>Transport Layer</a:t>
            </a:r>
            <a:endParaRPr lang="en-US" altLang="zh-CN">
              <a:latin typeface="Times New Roman" pitchFamily="18" charset="0"/>
            </a:endParaRPr>
          </a:p>
        </p:txBody>
      </p:sp>
      <p:sp>
        <p:nvSpPr>
          <p:cNvPr id="1030" name="Rectangle 6">
            <a:extLst>
              <a:ext uri="{FF2B5EF4-FFF2-40B4-BE49-F238E27FC236}">
                <a16:creationId xmlns:a16="http://schemas.microsoft.com/office/drawing/2014/main" id="{00458AED-6CBD-48F7-ABE7-6486B7EE95AF}"/>
              </a:ext>
            </a:extLst>
          </p:cNvPr>
          <p:cNvSpPr>
            <a:spLocks noGrp="1" noChangeArrowheads="1"/>
          </p:cNvSpPr>
          <p:nvPr>
            <p:ph type="sldNum" sz="quarter" idx="4"/>
          </p:nvPr>
        </p:nvSpPr>
        <p:spPr bwMode="auto">
          <a:xfrm>
            <a:off x="8162925" y="6400800"/>
            <a:ext cx="6762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pPr>
              <a:defRPr/>
            </a:pPr>
            <a:r>
              <a:rPr lang="en-US" altLang="zh-CN"/>
              <a:t>6-</a:t>
            </a:r>
            <a:fld id="{A32BC229-D6CD-4A63-9329-C051047C29F5}"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62.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5.wmf"/><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6.bin"/><Relationship Id="rId19" Type="http://schemas.openxmlformats.org/officeDocument/2006/relationships/image" Target="../media/image6.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4.wmf"/><Relationship Id="rId22"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slideLayout" Target="../slideLayouts/slideLayout4.xml"/><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oleObject" Target="../embeddings/oleObject32.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2.wmf"/></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5.wmf"/></Relationships>
</file>

<file path=ppt/slides/_rels/slide66.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18" Type="http://schemas.openxmlformats.org/officeDocument/2006/relationships/image" Target="../media/image5.wmf"/><Relationship Id="rId3" Type="http://schemas.openxmlformats.org/officeDocument/2006/relationships/notesSlide" Target="../notesSlides/notesSlide1.xml"/><Relationship Id="rId21" Type="http://schemas.openxmlformats.org/officeDocument/2006/relationships/oleObject" Target="../embeddings/oleObject28.bin"/><Relationship Id="rId7" Type="http://schemas.openxmlformats.org/officeDocument/2006/relationships/image" Target="../media/image3.wmf"/><Relationship Id="rId12" Type="http://schemas.openxmlformats.org/officeDocument/2006/relationships/oleObject" Target="../embeddings/oleObject22.bin"/><Relationship Id="rId17" Type="http://schemas.openxmlformats.org/officeDocument/2006/relationships/oleObject" Target="../embeddings/oleObject26.bin"/><Relationship Id="rId2" Type="http://schemas.openxmlformats.org/officeDocument/2006/relationships/slideLayout" Target="../slideLayouts/slideLayout4.xml"/><Relationship Id="rId16" Type="http://schemas.openxmlformats.org/officeDocument/2006/relationships/oleObject" Target="../embeddings/oleObject25.bin"/><Relationship Id="rId20" Type="http://schemas.openxmlformats.org/officeDocument/2006/relationships/image" Target="../media/image6.wmf"/><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30.bin"/><Relationship Id="rId10" Type="http://schemas.openxmlformats.org/officeDocument/2006/relationships/oleObject" Target="../embeddings/oleObject20.bin"/><Relationship Id="rId19" Type="http://schemas.openxmlformats.org/officeDocument/2006/relationships/oleObject" Target="../embeddings/oleObject27.bin"/><Relationship Id="rId4" Type="http://schemas.openxmlformats.org/officeDocument/2006/relationships/oleObject" Target="../embeddings/oleObject16.bin"/><Relationship Id="rId9" Type="http://schemas.openxmlformats.org/officeDocument/2006/relationships/oleObject" Target="../embeddings/oleObject19.bin"/><Relationship Id="rId14" Type="http://schemas.openxmlformats.org/officeDocument/2006/relationships/oleObject" Target="../embeddings/oleObject24.bin"/><Relationship Id="rId22" Type="http://schemas.openxmlformats.org/officeDocument/2006/relationships/oleObject" Target="../embeddings/oleObject2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33.wmf"/></Relationships>
</file>

<file path=ppt/slides/_rels/slide96.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5">
            <a:extLst>
              <a:ext uri="{FF2B5EF4-FFF2-40B4-BE49-F238E27FC236}">
                <a16:creationId xmlns:a16="http://schemas.microsoft.com/office/drawing/2014/main" id="{A92EC111-867D-4F59-872F-F1619FC4A8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5363" name="灯片编号占位符 6">
            <a:extLst>
              <a:ext uri="{FF2B5EF4-FFF2-40B4-BE49-F238E27FC236}">
                <a16:creationId xmlns:a16="http://schemas.microsoft.com/office/drawing/2014/main" id="{1B485C92-9C86-4F0C-B193-F790E0B4E0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766D66D-1345-4BA3-8F23-1DD33215ADEA}" type="slidenum">
              <a:rPr lang="en-US" altLang="zh-CN" sz="1400" smtClean="0">
                <a:latin typeface="Arial" panose="020B0604020202020204" pitchFamily="34" charset="0"/>
              </a:rPr>
              <a:pPr>
                <a:spcBef>
                  <a:spcPct val="0"/>
                </a:spcBef>
                <a:buClrTx/>
                <a:buSzTx/>
                <a:buFontTx/>
                <a:buNone/>
              </a:pPr>
              <a:t>1</a:t>
            </a:fld>
            <a:endParaRPr lang="en-US" altLang="zh-CN" sz="1400">
              <a:latin typeface="Arial" panose="020B0604020202020204" pitchFamily="34" charset="0"/>
            </a:endParaRPr>
          </a:p>
        </p:txBody>
      </p:sp>
      <p:sp>
        <p:nvSpPr>
          <p:cNvPr id="15364" name="Rectangle 2">
            <a:extLst>
              <a:ext uri="{FF2B5EF4-FFF2-40B4-BE49-F238E27FC236}">
                <a16:creationId xmlns:a16="http://schemas.microsoft.com/office/drawing/2014/main" id="{D0DD4126-A3EF-42DD-B743-4423E7396F9A}"/>
              </a:ext>
            </a:extLst>
          </p:cNvPr>
          <p:cNvSpPr>
            <a:spLocks noGrp="1" noChangeArrowheads="1"/>
          </p:cNvSpPr>
          <p:nvPr>
            <p:ph type="title"/>
          </p:nvPr>
        </p:nvSpPr>
        <p:spPr/>
        <p:txBody>
          <a:bodyPr/>
          <a:lstStyle/>
          <a:p>
            <a:r>
              <a:rPr lang="en-US" altLang="zh-CN">
                <a:ea typeface="宋体" panose="02010600030101010101" pitchFamily="2" charset="-122"/>
              </a:rPr>
              <a:t>Chapter 6: Transport Layer</a:t>
            </a:r>
          </a:p>
        </p:txBody>
      </p:sp>
      <p:sp>
        <p:nvSpPr>
          <p:cNvPr id="2051" name="Rectangle 3">
            <a:extLst>
              <a:ext uri="{FF2B5EF4-FFF2-40B4-BE49-F238E27FC236}">
                <a16:creationId xmlns:a16="http://schemas.microsoft.com/office/drawing/2014/main" id="{3310F768-BAB8-486C-9CED-51AD467C925A}"/>
              </a:ext>
            </a:extLst>
          </p:cNvPr>
          <p:cNvSpPr>
            <a:spLocks noGrp="1" noChangeArrowheads="1"/>
          </p:cNvSpPr>
          <p:nvPr>
            <p:ph type="body" sz="half" idx="1"/>
          </p:nvPr>
        </p:nvSpPr>
        <p:spPr>
          <a:xfrm>
            <a:off x="228600" y="1376363"/>
            <a:ext cx="4267200" cy="4648200"/>
          </a:xfrm>
        </p:spPr>
        <p:txBody>
          <a:bodyPr/>
          <a:lstStyle/>
          <a:p>
            <a:pPr>
              <a:buFont typeface="ZapfDingbats" pitchFamily="82" charset="2"/>
              <a:buNone/>
            </a:pPr>
            <a:r>
              <a:rPr lang="en-US" altLang="zh-CN" sz="2400" u="sng">
                <a:solidFill>
                  <a:srgbClr val="FF0000"/>
                </a:solidFill>
                <a:ea typeface="宋体" panose="02010600030101010101" pitchFamily="2" charset="-122"/>
              </a:rPr>
              <a:t>Our goals:</a:t>
            </a:r>
            <a:r>
              <a:rPr lang="en-US" altLang="zh-CN" sz="2400">
                <a:ea typeface="宋体" panose="02010600030101010101" pitchFamily="2" charset="-122"/>
              </a:rPr>
              <a:t> </a:t>
            </a:r>
          </a:p>
          <a:p>
            <a:r>
              <a:rPr lang="en-US" altLang="zh-CN" sz="2400">
                <a:ea typeface="宋体" panose="02010600030101010101" pitchFamily="2" charset="-122"/>
              </a:rPr>
              <a:t>Understand principles behind transport layer services:</a:t>
            </a:r>
          </a:p>
          <a:p>
            <a:pPr lvl="1"/>
            <a:r>
              <a:rPr lang="en-US" altLang="zh-CN" sz="2000">
                <a:ea typeface="宋体" panose="02010600030101010101" pitchFamily="2" charset="-122"/>
              </a:rPr>
              <a:t>Multiplexing/demultiplexing</a:t>
            </a:r>
          </a:p>
          <a:p>
            <a:pPr lvl="1"/>
            <a:r>
              <a:rPr lang="en-US" altLang="zh-CN" sz="2000">
                <a:ea typeface="宋体" panose="02010600030101010101" pitchFamily="2" charset="-122"/>
              </a:rPr>
              <a:t>Reliable data transfer</a:t>
            </a:r>
          </a:p>
          <a:p>
            <a:pPr lvl="1"/>
            <a:r>
              <a:rPr lang="en-US" altLang="zh-CN" sz="2000">
                <a:ea typeface="宋体" panose="02010600030101010101" pitchFamily="2" charset="-122"/>
              </a:rPr>
              <a:t>Flow control</a:t>
            </a:r>
          </a:p>
          <a:p>
            <a:pPr lvl="1"/>
            <a:r>
              <a:rPr lang="en-US" altLang="zh-CN" sz="2000">
                <a:ea typeface="宋体" panose="02010600030101010101" pitchFamily="2" charset="-122"/>
              </a:rPr>
              <a:t>Congestion control</a:t>
            </a:r>
            <a:endParaRPr lang="en-US" altLang="zh-CN">
              <a:ea typeface="宋体" panose="02010600030101010101" pitchFamily="2" charset="-122"/>
            </a:endParaRPr>
          </a:p>
        </p:txBody>
      </p:sp>
      <p:sp>
        <p:nvSpPr>
          <p:cNvPr id="2052" name="Rectangle 4">
            <a:extLst>
              <a:ext uri="{FF2B5EF4-FFF2-40B4-BE49-F238E27FC236}">
                <a16:creationId xmlns:a16="http://schemas.microsoft.com/office/drawing/2014/main" id="{F5B63A57-0127-4DDE-84EA-9CB75F0B2DF4}"/>
              </a:ext>
            </a:extLst>
          </p:cNvPr>
          <p:cNvSpPr>
            <a:spLocks noGrp="1" noChangeArrowheads="1"/>
          </p:cNvSpPr>
          <p:nvPr>
            <p:ph type="body" sz="half" idx="2"/>
          </p:nvPr>
        </p:nvSpPr>
        <p:spPr>
          <a:xfrm>
            <a:off x="4648200" y="2311400"/>
            <a:ext cx="4267200" cy="4114800"/>
          </a:xfrm>
        </p:spPr>
        <p:txBody>
          <a:bodyPr/>
          <a:lstStyle/>
          <a:p>
            <a:endParaRPr lang="en-US" altLang="zh-CN" sz="2400">
              <a:ea typeface="宋体" panose="02010600030101010101" pitchFamily="2" charset="-122"/>
            </a:endParaRPr>
          </a:p>
          <a:p>
            <a:r>
              <a:rPr lang="en-US" altLang="zh-CN" sz="2400">
                <a:ea typeface="宋体" panose="02010600030101010101" pitchFamily="2" charset="-122"/>
              </a:rPr>
              <a:t>Learn about transport layer protocols in the Internet:</a:t>
            </a:r>
          </a:p>
          <a:p>
            <a:pPr lvl="1"/>
            <a:r>
              <a:rPr lang="en-US" altLang="zh-CN" sz="2000">
                <a:ea typeface="宋体" panose="02010600030101010101" pitchFamily="2" charset="-122"/>
              </a:rPr>
              <a:t>UDP: connectionless transport</a:t>
            </a:r>
          </a:p>
          <a:p>
            <a:pPr lvl="1"/>
            <a:r>
              <a:rPr lang="en-US" altLang="zh-CN" sz="2000">
                <a:ea typeface="宋体" panose="02010600030101010101" pitchFamily="2" charset="-122"/>
              </a:rPr>
              <a:t>TCP: connection-oriented transport</a:t>
            </a:r>
          </a:p>
          <a:p>
            <a:pPr lvl="1"/>
            <a:r>
              <a:rPr lang="en-US" altLang="zh-CN" sz="2000">
                <a:ea typeface="宋体" panose="02010600030101010101" pitchFamily="2" charset="-122"/>
              </a:rPr>
              <a:t>TCP congestion control</a:t>
            </a:r>
            <a:endParaRPr lang="en-US" altLang="zh-CN" sz="1800">
              <a:ea typeface="宋体" panose="02010600030101010101" pitchFamily="2" charset="-122"/>
            </a:endParaRPr>
          </a:p>
          <a:p>
            <a:endParaRPr lang="en-US" altLang="zh-CN" sz="2400">
              <a:ea typeface="宋体" panose="02010600030101010101" pitchFamily="2" charset="-122"/>
            </a:endParaRPr>
          </a:p>
        </p:txBody>
      </p:sp>
      <p:pic>
        <p:nvPicPr>
          <p:cNvPr id="2053" name="Picture 5" descr="j0406116[1]">
            <a:extLst>
              <a:ext uri="{FF2B5EF4-FFF2-40B4-BE49-F238E27FC236}">
                <a16:creationId xmlns:a16="http://schemas.microsoft.com/office/drawing/2014/main" id="{FA595E51-F6B3-406E-BC1C-F4F6F8A01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95400"/>
            <a:ext cx="1454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linds(horizontal)">
                                      <p:cBhvr>
                                        <p:cTn id="7" dur="500"/>
                                        <p:tgtEl>
                                          <p:spTgt spid="20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linds(horizontal)">
                                      <p:cBhvr>
                                        <p:cTn id="10" dur="500"/>
                                        <p:tgtEl>
                                          <p:spTgt spid="20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51">
                                            <p:txEl>
                                              <p:pRg st="1" end="1"/>
                                            </p:txEl>
                                          </p:spTgt>
                                        </p:tgtEl>
                                        <p:attrNameLst>
                                          <p:attrName>style.visibility</p:attrName>
                                        </p:attrNameLst>
                                      </p:cBhvr>
                                      <p:to>
                                        <p:strVal val="visible"/>
                                      </p:to>
                                    </p:set>
                                    <p:animEffect transition="in" filter="blinds(horizontal)">
                                      <p:cBhvr>
                                        <p:cTn id="15" dur="500"/>
                                        <p:tgtEl>
                                          <p:spTgt spid="205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51">
                                            <p:txEl>
                                              <p:pRg st="2" end="2"/>
                                            </p:txEl>
                                          </p:spTgt>
                                        </p:tgtEl>
                                        <p:attrNameLst>
                                          <p:attrName>style.visibility</p:attrName>
                                        </p:attrNameLst>
                                      </p:cBhvr>
                                      <p:to>
                                        <p:strVal val="visible"/>
                                      </p:to>
                                    </p:set>
                                    <p:animEffect transition="in" filter="blinds(horizontal)">
                                      <p:cBhvr>
                                        <p:cTn id="18" dur="500"/>
                                        <p:tgtEl>
                                          <p:spTgt spid="205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51">
                                            <p:txEl>
                                              <p:pRg st="3" end="3"/>
                                            </p:txEl>
                                          </p:spTgt>
                                        </p:tgtEl>
                                        <p:attrNameLst>
                                          <p:attrName>style.visibility</p:attrName>
                                        </p:attrNameLst>
                                      </p:cBhvr>
                                      <p:to>
                                        <p:strVal val="visible"/>
                                      </p:to>
                                    </p:set>
                                    <p:animEffect transition="in" filter="blinds(horizontal)">
                                      <p:cBhvr>
                                        <p:cTn id="21" dur="500"/>
                                        <p:tgtEl>
                                          <p:spTgt spid="205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51">
                                            <p:txEl>
                                              <p:pRg st="4" end="4"/>
                                            </p:txEl>
                                          </p:spTgt>
                                        </p:tgtEl>
                                        <p:attrNameLst>
                                          <p:attrName>style.visibility</p:attrName>
                                        </p:attrNameLst>
                                      </p:cBhvr>
                                      <p:to>
                                        <p:strVal val="visible"/>
                                      </p:to>
                                    </p:set>
                                    <p:animEffect transition="in" filter="blinds(horizontal)">
                                      <p:cBhvr>
                                        <p:cTn id="24" dur="500"/>
                                        <p:tgtEl>
                                          <p:spTgt spid="205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animEffect transition="in" filter="blinds(horizontal)">
                                      <p:cBhvr>
                                        <p:cTn id="27" dur="500"/>
                                        <p:tgtEl>
                                          <p:spTgt spid="20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52">
                                            <p:txEl>
                                              <p:pRg st="1" end="1"/>
                                            </p:txEl>
                                          </p:spTgt>
                                        </p:tgtEl>
                                        <p:attrNameLst>
                                          <p:attrName>style.visibility</p:attrName>
                                        </p:attrNameLst>
                                      </p:cBhvr>
                                      <p:to>
                                        <p:strVal val="visible"/>
                                      </p:to>
                                    </p:set>
                                    <p:animEffect transition="in" filter="blinds(horizontal)">
                                      <p:cBhvr>
                                        <p:cTn id="32" dur="500"/>
                                        <p:tgtEl>
                                          <p:spTgt spid="2052">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052">
                                            <p:txEl>
                                              <p:pRg st="2" end="2"/>
                                            </p:txEl>
                                          </p:spTgt>
                                        </p:tgtEl>
                                        <p:attrNameLst>
                                          <p:attrName>style.visibility</p:attrName>
                                        </p:attrNameLst>
                                      </p:cBhvr>
                                      <p:to>
                                        <p:strVal val="visible"/>
                                      </p:to>
                                    </p:set>
                                    <p:animEffect transition="in" filter="blinds(horizontal)">
                                      <p:cBhvr>
                                        <p:cTn id="35" dur="500"/>
                                        <p:tgtEl>
                                          <p:spTgt spid="2052">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052">
                                            <p:txEl>
                                              <p:pRg st="3" end="3"/>
                                            </p:txEl>
                                          </p:spTgt>
                                        </p:tgtEl>
                                        <p:attrNameLst>
                                          <p:attrName>style.visibility</p:attrName>
                                        </p:attrNameLst>
                                      </p:cBhvr>
                                      <p:to>
                                        <p:strVal val="visible"/>
                                      </p:to>
                                    </p:set>
                                    <p:animEffect transition="in" filter="blinds(horizontal)">
                                      <p:cBhvr>
                                        <p:cTn id="38" dur="500"/>
                                        <p:tgtEl>
                                          <p:spTgt spid="2052">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052">
                                            <p:txEl>
                                              <p:pRg st="4" end="4"/>
                                            </p:txEl>
                                          </p:spTgt>
                                        </p:tgtEl>
                                        <p:attrNameLst>
                                          <p:attrName>style.visibility</p:attrName>
                                        </p:attrNameLst>
                                      </p:cBhvr>
                                      <p:to>
                                        <p:strVal val="visible"/>
                                      </p:to>
                                    </p:set>
                                    <p:animEffect transition="in" filter="blinds(horizontal)">
                                      <p:cBhvr>
                                        <p:cTn id="41" dur="5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5">
            <a:extLst>
              <a:ext uri="{FF2B5EF4-FFF2-40B4-BE49-F238E27FC236}">
                <a16:creationId xmlns:a16="http://schemas.microsoft.com/office/drawing/2014/main" id="{6B264A50-5E1D-450C-A3CA-3427FCF020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26627" name="灯片编号占位符 6">
            <a:extLst>
              <a:ext uri="{FF2B5EF4-FFF2-40B4-BE49-F238E27FC236}">
                <a16:creationId xmlns:a16="http://schemas.microsoft.com/office/drawing/2014/main" id="{D02DF366-3ADE-4D7B-904B-5E982DA6CD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7D18DC47-CAC5-48BA-A736-144637BDD1E0}" type="slidenum">
              <a:rPr lang="en-US" altLang="zh-CN" sz="1400" smtClean="0">
                <a:latin typeface="Arial" panose="020B0604020202020204" pitchFamily="34" charset="0"/>
              </a:rPr>
              <a:pPr>
                <a:spcBef>
                  <a:spcPct val="0"/>
                </a:spcBef>
                <a:buClrTx/>
                <a:buSzTx/>
                <a:buFontTx/>
                <a:buNone/>
              </a:pPr>
              <a:t>10</a:t>
            </a:fld>
            <a:endParaRPr lang="en-US" altLang="zh-CN" sz="1400">
              <a:latin typeface="Arial" panose="020B0604020202020204" pitchFamily="34" charset="0"/>
            </a:endParaRPr>
          </a:p>
        </p:txBody>
      </p:sp>
      <p:sp>
        <p:nvSpPr>
          <p:cNvPr id="26628" name="Rectangle 22">
            <a:extLst>
              <a:ext uri="{FF2B5EF4-FFF2-40B4-BE49-F238E27FC236}">
                <a16:creationId xmlns:a16="http://schemas.microsoft.com/office/drawing/2014/main" id="{53E22023-D1F8-4C80-8B47-9095033A1598}"/>
              </a:ext>
            </a:extLst>
          </p:cNvPr>
          <p:cNvSpPr>
            <a:spLocks noGrp="1" noChangeArrowheads="1"/>
          </p:cNvSpPr>
          <p:nvPr>
            <p:ph type="title"/>
          </p:nvPr>
        </p:nvSpPr>
        <p:spPr/>
        <p:txBody>
          <a:bodyPr/>
          <a:lstStyle/>
          <a:p>
            <a:r>
              <a:rPr lang="en-US" altLang="zh-TW">
                <a:ea typeface="PMingLiU" panose="02020500000000000000" pitchFamily="18" charset="-120"/>
              </a:rPr>
              <a:t>Multiplexing/Demultiplexing</a:t>
            </a:r>
          </a:p>
        </p:txBody>
      </p:sp>
      <p:sp>
        <p:nvSpPr>
          <p:cNvPr id="369687" name="Rectangle 23">
            <a:extLst>
              <a:ext uri="{FF2B5EF4-FFF2-40B4-BE49-F238E27FC236}">
                <a16:creationId xmlns:a16="http://schemas.microsoft.com/office/drawing/2014/main" id="{78089DF3-FDD0-4E51-8168-382A09C45A73}"/>
              </a:ext>
            </a:extLst>
          </p:cNvPr>
          <p:cNvSpPr>
            <a:spLocks noGrp="1" noChangeArrowheads="1"/>
          </p:cNvSpPr>
          <p:nvPr>
            <p:ph type="body" sz="half" idx="1"/>
          </p:nvPr>
        </p:nvSpPr>
        <p:spPr>
          <a:xfrm>
            <a:off x="400050" y="1466850"/>
            <a:ext cx="3810000" cy="1838325"/>
          </a:xfrm>
        </p:spPr>
        <p:txBody>
          <a:bodyPr/>
          <a:lstStyle/>
          <a:p>
            <a:pPr>
              <a:buFont typeface="ZapfDingbats" pitchFamily="82" charset="2"/>
              <a:buNone/>
            </a:pPr>
            <a:r>
              <a:rPr lang="en-US" altLang="zh-TW" sz="2000" i="1">
                <a:solidFill>
                  <a:srgbClr val="FF0000"/>
                </a:solidFill>
                <a:ea typeface="PMingLiU" panose="02020500000000000000" pitchFamily="18" charset="-120"/>
              </a:rPr>
              <a:t>Segment </a:t>
            </a:r>
            <a:r>
              <a:rPr lang="en-US" altLang="zh-TW" sz="2000">
                <a:ea typeface="PMingLiU" panose="02020500000000000000" pitchFamily="18" charset="-120"/>
              </a:rPr>
              <a:t>- unit of data exchanged between transport layer entities</a:t>
            </a:r>
            <a:r>
              <a:rPr lang="en-US" altLang="zh-TW" sz="2400">
                <a:ea typeface="PMingLiU" panose="02020500000000000000" pitchFamily="18" charset="-120"/>
              </a:rPr>
              <a:t> </a:t>
            </a:r>
          </a:p>
          <a:p>
            <a:pPr lvl="1"/>
            <a:r>
              <a:rPr lang="en-US" altLang="zh-TW" sz="2000">
                <a:ea typeface="PMingLiU" panose="02020500000000000000" pitchFamily="18" charset="-120"/>
              </a:rPr>
              <a:t>aka TPDU: transport protocol data unit</a:t>
            </a:r>
          </a:p>
        </p:txBody>
      </p:sp>
      <p:sp>
        <p:nvSpPr>
          <p:cNvPr id="369697" name="Text Box 33">
            <a:extLst>
              <a:ext uri="{FF2B5EF4-FFF2-40B4-BE49-F238E27FC236}">
                <a16:creationId xmlns:a16="http://schemas.microsoft.com/office/drawing/2014/main" id="{435FB38B-9FE8-49D8-9E57-43CD896EF6F2}"/>
              </a:ext>
            </a:extLst>
          </p:cNvPr>
          <p:cNvSpPr txBox="1">
            <a:spLocks noChangeArrowheads="1"/>
          </p:cNvSpPr>
          <p:nvPr/>
        </p:nvSpPr>
        <p:spPr bwMode="auto">
          <a:xfrm>
            <a:off x="4191000" y="1600200"/>
            <a:ext cx="4267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u="sng">
                <a:solidFill>
                  <a:srgbClr val="FF0000"/>
                </a:solidFill>
                <a:ea typeface="宋体" panose="02010600030101010101" pitchFamily="2" charset="-122"/>
              </a:rPr>
              <a:t>Demultiplexing at rcv host:</a:t>
            </a:r>
            <a:r>
              <a:rPr lang="en-US" altLang="zh-CN" sz="1600">
                <a:ea typeface="宋体" panose="02010600030101010101" pitchFamily="2" charset="-122"/>
              </a:rPr>
              <a:t> </a:t>
            </a:r>
            <a:r>
              <a:rPr lang="en-US" altLang="zh-CN" sz="2000">
                <a:solidFill>
                  <a:srgbClr val="FF0000"/>
                </a:solidFill>
                <a:ea typeface="宋体" panose="02010600030101010101" pitchFamily="2" charset="-122"/>
              </a:rPr>
              <a:t>:</a:t>
            </a:r>
            <a:r>
              <a:rPr lang="en-US" altLang="zh-CN" sz="2000">
                <a:ea typeface="宋体" panose="02010600030101010101" pitchFamily="2" charset="-122"/>
              </a:rPr>
              <a:t> delivering received </a:t>
            </a:r>
            <a:r>
              <a:rPr lang="en-US" altLang="zh-CN" sz="2000">
                <a:solidFill>
                  <a:schemeClr val="accent2"/>
                </a:solidFill>
                <a:ea typeface="宋体" panose="02010600030101010101" pitchFamily="2" charset="-122"/>
              </a:rPr>
              <a:t>segments </a:t>
            </a:r>
            <a:r>
              <a:rPr lang="en-US" altLang="zh-CN" sz="2000">
                <a:ea typeface="宋体" panose="02010600030101010101" pitchFamily="2" charset="-122"/>
              </a:rPr>
              <a:t>to </a:t>
            </a:r>
          </a:p>
          <a:p>
            <a:pPr>
              <a:spcBef>
                <a:spcPct val="0"/>
              </a:spcBef>
              <a:buClrTx/>
              <a:buSzTx/>
              <a:buFontTx/>
              <a:buNone/>
            </a:pPr>
            <a:r>
              <a:rPr lang="en-US" altLang="zh-CN" sz="2000">
                <a:ea typeface="宋体" panose="02010600030101010101" pitchFamily="2" charset="-122"/>
              </a:rPr>
              <a:t>correct app layer processes </a:t>
            </a:r>
          </a:p>
          <a:p>
            <a:pPr>
              <a:spcBef>
                <a:spcPct val="0"/>
              </a:spcBef>
              <a:buClrTx/>
              <a:buSzTx/>
              <a:buFontTx/>
              <a:buNone/>
            </a:pPr>
            <a:r>
              <a:rPr lang="en-US" altLang="zh-CN" sz="2000">
                <a:ea typeface="宋体" panose="02010600030101010101" pitchFamily="2" charset="-122"/>
              </a:rPr>
              <a:t>through </a:t>
            </a:r>
            <a:r>
              <a:rPr lang="en-US" altLang="zh-CN" sz="2000">
                <a:solidFill>
                  <a:schemeClr val="accent2"/>
                </a:solidFill>
                <a:ea typeface="宋体" panose="02010600030101010101" pitchFamily="2" charset="-122"/>
              </a:rPr>
              <a:t>socket</a:t>
            </a:r>
          </a:p>
        </p:txBody>
      </p:sp>
      <p:sp>
        <p:nvSpPr>
          <p:cNvPr id="369698" name="Rectangle 34">
            <a:extLst>
              <a:ext uri="{FF2B5EF4-FFF2-40B4-BE49-F238E27FC236}">
                <a16:creationId xmlns:a16="http://schemas.microsoft.com/office/drawing/2014/main" id="{9E9E1DF7-AEE8-436E-876C-C15442789255}"/>
              </a:ext>
            </a:extLst>
          </p:cNvPr>
          <p:cNvSpPr>
            <a:spLocks noChangeArrowheads="1"/>
          </p:cNvSpPr>
          <p:nvPr/>
        </p:nvSpPr>
        <p:spPr bwMode="auto">
          <a:xfrm>
            <a:off x="4114800" y="1600200"/>
            <a:ext cx="4495800" cy="14001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 name="Group 66">
            <a:extLst>
              <a:ext uri="{FF2B5EF4-FFF2-40B4-BE49-F238E27FC236}">
                <a16:creationId xmlns:a16="http://schemas.microsoft.com/office/drawing/2014/main" id="{65FCF1EB-B4FC-49A2-BE72-49217C1461FE}"/>
              </a:ext>
            </a:extLst>
          </p:cNvPr>
          <p:cNvGrpSpPr>
            <a:grpSpLocks/>
          </p:cNvGrpSpPr>
          <p:nvPr/>
        </p:nvGrpSpPr>
        <p:grpSpPr bwMode="auto">
          <a:xfrm>
            <a:off x="273050" y="3276600"/>
            <a:ext cx="7766050" cy="3048000"/>
            <a:chOff x="172" y="2064"/>
            <a:chExt cx="4892" cy="1920"/>
          </a:xfrm>
        </p:grpSpPr>
        <p:grpSp>
          <p:nvGrpSpPr>
            <p:cNvPr id="26633" name="Group 2">
              <a:extLst>
                <a:ext uri="{FF2B5EF4-FFF2-40B4-BE49-F238E27FC236}">
                  <a16:creationId xmlns:a16="http://schemas.microsoft.com/office/drawing/2014/main" id="{06AC0641-F7CD-4569-9F1B-D6D93613020D}"/>
                </a:ext>
              </a:extLst>
            </p:cNvPr>
            <p:cNvGrpSpPr>
              <a:grpSpLocks/>
            </p:cNvGrpSpPr>
            <p:nvPr/>
          </p:nvGrpSpPr>
          <p:grpSpPr bwMode="auto">
            <a:xfrm>
              <a:off x="4392" y="3028"/>
              <a:ext cx="672" cy="764"/>
              <a:chOff x="1446" y="2416"/>
              <a:chExt cx="835" cy="824"/>
            </a:xfrm>
          </p:grpSpPr>
          <p:sp>
            <p:nvSpPr>
              <p:cNvPr id="26686" name="Rectangle 3">
                <a:extLst>
                  <a:ext uri="{FF2B5EF4-FFF2-40B4-BE49-F238E27FC236}">
                    <a16:creationId xmlns:a16="http://schemas.microsoft.com/office/drawing/2014/main" id="{F342A307-A4D2-465E-838C-321950AB6DC1}"/>
                  </a:ext>
                </a:extLst>
              </p:cNvPr>
              <p:cNvSpPr>
                <a:spLocks noChangeArrowheads="1"/>
              </p:cNvSpPr>
              <p:nvPr/>
            </p:nvSpPr>
            <p:spPr bwMode="auto">
              <a:xfrm>
                <a:off x="1512" y="2416"/>
                <a:ext cx="762" cy="7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6687" name="Rectangle 4">
                <a:extLst>
                  <a:ext uri="{FF2B5EF4-FFF2-40B4-BE49-F238E27FC236}">
                    <a16:creationId xmlns:a16="http://schemas.microsoft.com/office/drawing/2014/main" id="{488C47D0-F601-4021-8352-7549850ADFD1}"/>
                  </a:ext>
                </a:extLst>
              </p:cNvPr>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6688" name="Line 5">
                <a:extLst>
                  <a:ext uri="{FF2B5EF4-FFF2-40B4-BE49-F238E27FC236}">
                    <a16:creationId xmlns:a16="http://schemas.microsoft.com/office/drawing/2014/main" id="{14F0773D-393A-44FE-9BD9-C9263E46D574}"/>
                  </a:ext>
                </a:extLst>
              </p:cNvPr>
              <p:cNvSpPr>
                <a:spLocks noChangeShapeType="1"/>
              </p:cNvSpPr>
              <p:nvPr/>
            </p:nvSpPr>
            <p:spPr bwMode="auto">
              <a:xfrm flipV="1">
                <a:off x="1481" y="2617"/>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Line 6">
                <a:extLst>
                  <a:ext uri="{FF2B5EF4-FFF2-40B4-BE49-F238E27FC236}">
                    <a16:creationId xmlns:a16="http://schemas.microsoft.com/office/drawing/2014/main" id="{AA0532C2-3C5D-48B7-9347-098AD024A0F0}"/>
                  </a:ext>
                </a:extLst>
              </p:cNvPr>
              <p:cNvSpPr>
                <a:spLocks noChangeShapeType="1"/>
              </p:cNvSpPr>
              <p:nvPr/>
            </p:nvSpPr>
            <p:spPr bwMode="auto">
              <a:xfrm flipV="1">
                <a:off x="1492" y="2770"/>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0" name="Line 7">
                <a:extLst>
                  <a:ext uri="{FF2B5EF4-FFF2-40B4-BE49-F238E27FC236}">
                    <a16:creationId xmlns:a16="http://schemas.microsoft.com/office/drawing/2014/main" id="{C224D539-AC78-408B-9161-A21F854230C1}"/>
                  </a:ext>
                </a:extLst>
              </p:cNvPr>
              <p:cNvSpPr>
                <a:spLocks noChangeShapeType="1"/>
              </p:cNvSpPr>
              <p:nvPr/>
            </p:nvSpPr>
            <p:spPr bwMode="auto">
              <a:xfrm flipV="1">
                <a:off x="1492" y="2916"/>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1" name="Line 8">
                <a:extLst>
                  <a:ext uri="{FF2B5EF4-FFF2-40B4-BE49-F238E27FC236}">
                    <a16:creationId xmlns:a16="http://schemas.microsoft.com/office/drawing/2014/main" id="{7CE71E66-595B-4D90-9AAE-FD13E458ACE5}"/>
                  </a:ext>
                </a:extLst>
              </p:cNvPr>
              <p:cNvSpPr>
                <a:spLocks noChangeShapeType="1"/>
              </p:cNvSpPr>
              <p:nvPr/>
            </p:nvSpPr>
            <p:spPr bwMode="auto">
              <a:xfrm flipV="1">
                <a:off x="1478" y="3075"/>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2" name="Text Box 9">
                <a:extLst>
                  <a:ext uri="{FF2B5EF4-FFF2-40B4-BE49-F238E27FC236}">
                    <a16:creationId xmlns:a16="http://schemas.microsoft.com/office/drawing/2014/main" id="{E5AAA219-43A6-4A78-9D69-4A0E6B6172D0}"/>
                  </a:ext>
                </a:extLst>
              </p:cNvPr>
              <p:cNvSpPr txBox="1">
                <a:spLocks noChangeArrowheads="1"/>
              </p:cNvSpPr>
              <p:nvPr/>
            </p:nvSpPr>
            <p:spPr bwMode="auto">
              <a:xfrm>
                <a:off x="1446" y="2454"/>
                <a:ext cx="835"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application</a:t>
                </a:r>
              </a:p>
              <a:p>
                <a:pPr algn="ctr">
                  <a:spcBef>
                    <a:spcPct val="0"/>
                  </a:spcBef>
                  <a:buClrTx/>
                  <a:buSzTx/>
                  <a:buFontTx/>
                  <a:buNone/>
                </a:pPr>
                <a:r>
                  <a:rPr lang="en-US" altLang="zh-CN" sz="1400">
                    <a:ea typeface="宋体" panose="02010600030101010101" pitchFamily="2" charset="-122"/>
                  </a:rPr>
                  <a:t>transport</a:t>
                </a:r>
              </a:p>
              <a:p>
                <a:pPr algn="ctr">
                  <a:spcBef>
                    <a:spcPct val="0"/>
                  </a:spcBef>
                  <a:buClrTx/>
                  <a:buSzTx/>
                  <a:buFontTx/>
                  <a:buNone/>
                </a:pPr>
                <a:r>
                  <a:rPr lang="en-US" altLang="zh-CN" sz="1400">
                    <a:ea typeface="宋体" panose="02010600030101010101" pitchFamily="2" charset="-122"/>
                  </a:rPr>
                  <a:t>network</a:t>
                </a:r>
                <a:endParaRPr lang="en-US" altLang="zh-CN" sz="1600">
                  <a:ea typeface="宋体" panose="02010600030101010101" pitchFamily="2" charset="-122"/>
                </a:endParaRPr>
              </a:p>
              <a:p>
                <a:pPr algn="ctr">
                  <a:spcBef>
                    <a:spcPct val="0"/>
                  </a:spcBef>
                  <a:buClrTx/>
                  <a:buSzTx/>
                  <a:buFontTx/>
                  <a:buNone/>
                </a:pPr>
                <a:endParaRPr lang="en-US" altLang="zh-CN" sz="1600">
                  <a:ea typeface="宋体" panose="02010600030101010101" pitchFamily="2" charset="-122"/>
                </a:endParaRPr>
              </a:p>
            </p:txBody>
          </p:sp>
        </p:grpSp>
        <p:grpSp>
          <p:nvGrpSpPr>
            <p:cNvPr id="26634" name="Group 10">
              <a:extLst>
                <a:ext uri="{FF2B5EF4-FFF2-40B4-BE49-F238E27FC236}">
                  <a16:creationId xmlns:a16="http://schemas.microsoft.com/office/drawing/2014/main" id="{215E0748-7550-409A-BD61-6F5AA07D63BB}"/>
                </a:ext>
              </a:extLst>
            </p:cNvPr>
            <p:cNvGrpSpPr>
              <a:grpSpLocks/>
            </p:cNvGrpSpPr>
            <p:nvPr/>
          </p:nvGrpSpPr>
          <p:grpSpPr bwMode="auto">
            <a:xfrm>
              <a:off x="4364" y="2836"/>
              <a:ext cx="468" cy="277"/>
              <a:chOff x="1448" y="2290"/>
              <a:chExt cx="468" cy="277"/>
            </a:xfrm>
          </p:grpSpPr>
          <p:sp>
            <p:nvSpPr>
              <p:cNvPr id="26684" name="Freeform 11">
                <a:extLst>
                  <a:ext uri="{FF2B5EF4-FFF2-40B4-BE49-F238E27FC236}">
                    <a16:creationId xmlns:a16="http://schemas.microsoft.com/office/drawing/2014/main" id="{21311DFA-4555-4A26-B15A-77427EAB8283}"/>
                  </a:ext>
                </a:extLst>
              </p:cNvPr>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685" name="Rectangle 12">
                <a:extLst>
                  <a:ext uri="{FF2B5EF4-FFF2-40B4-BE49-F238E27FC236}">
                    <a16:creationId xmlns:a16="http://schemas.microsoft.com/office/drawing/2014/main" id="{A7A82F0F-0235-42BE-A036-9D8FE59F50FA}"/>
                  </a:ext>
                </a:extLst>
              </p:cNvPr>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200">
                    <a:ea typeface="宋体" panose="02010600030101010101" pitchFamily="2" charset="-122"/>
                  </a:rPr>
                  <a:t>M</a:t>
                </a:r>
                <a:endParaRPr lang="en-US" altLang="zh-CN" sz="1200">
                  <a:latin typeface="Times New Roman" panose="02020603050405020304" pitchFamily="18" charset="0"/>
                  <a:ea typeface="宋体" panose="02010600030101010101" pitchFamily="2" charset="-122"/>
                </a:endParaRPr>
              </a:p>
            </p:txBody>
          </p:sp>
        </p:grpSp>
        <p:sp>
          <p:nvSpPr>
            <p:cNvPr id="26635" name="Text Box 13">
              <a:extLst>
                <a:ext uri="{FF2B5EF4-FFF2-40B4-BE49-F238E27FC236}">
                  <a16:creationId xmlns:a16="http://schemas.microsoft.com/office/drawing/2014/main" id="{944DD063-05D4-4B2A-89A2-4C2D7665F6C5}"/>
                </a:ext>
              </a:extLst>
            </p:cNvPr>
            <p:cNvSpPr txBox="1">
              <a:spLocks noChangeArrowheads="1"/>
            </p:cNvSpPr>
            <p:nvPr/>
          </p:nvSpPr>
          <p:spPr bwMode="auto">
            <a:xfrm>
              <a:off x="4771" y="2761"/>
              <a:ext cx="2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P2</a:t>
              </a:r>
              <a:endParaRPr lang="en-US" altLang="zh-CN" sz="1800">
                <a:solidFill>
                  <a:schemeClr val="accent2"/>
                </a:solidFill>
                <a:ea typeface="宋体" panose="02010600030101010101" pitchFamily="2" charset="-122"/>
              </a:endParaRPr>
            </a:p>
          </p:txBody>
        </p:sp>
        <p:grpSp>
          <p:nvGrpSpPr>
            <p:cNvPr id="26636" name="Group 14">
              <a:extLst>
                <a:ext uri="{FF2B5EF4-FFF2-40B4-BE49-F238E27FC236}">
                  <a16:creationId xmlns:a16="http://schemas.microsoft.com/office/drawing/2014/main" id="{6C42D77E-873C-49FA-B5DF-A4EA6BE2CCD9}"/>
                </a:ext>
              </a:extLst>
            </p:cNvPr>
            <p:cNvGrpSpPr>
              <a:grpSpLocks/>
            </p:cNvGrpSpPr>
            <p:nvPr/>
          </p:nvGrpSpPr>
          <p:grpSpPr bwMode="auto">
            <a:xfrm>
              <a:off x="2740" y="2608"/>
              <a:ext cx="758" cy="824"/>
              <a:chOff x="1461" y="2416"/>
              <a:chExt cx="813" cy="824"/>
            </a:xfrm>
          </p:grpSpPr>
          <p:sp>
            <p:nvSpPr>
              <p:cNvPr id="26677" name="Rectangle 15">
                <a:extLst>
                  <a:ext uri="{FF2B5EF4-FFF2-40B4-BE49-F238E27FC236}">
                    <a16:creationId xmlns:a16="http://schemas.microsoft.com/office/drawing/2014/main" id="{A29F65A1-CBD8-48F9-B1C3-2B7EA1288AE1}"/>
                  </a:ext>
                </a:extLst>
              </p:cNvPr>
              <p:cNvSpPr>
                <a:spLocks noChangeArrowheads="1"/>
              </p:cNvSpPr>
              <p:nvPr/>
            </p:nvSpPr>
            <p:spPr bwMode="auto">
              <a:xfrm>
                <a:off x="1512" y="2416"/>
                <a:ext cx="762" cy="7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6678" name="Rectangle 16">
                <a:extLst>
                  <a:ext uri="{FF2B5EF4-FFF2-40B4-BE49-F238E27FC236}">
                    <a16:creationId xmlns:a16="http://schemas.microsoft.com/office/drawing/2014/main" id="{A8D64012-F654-45CE-BEED-BB059C5B058C}"/>
                  </a:ext>
                </a:extLst>
              </p:cNvPr>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6679" name="Line 17">
                <a:extLst>
                  <a:ext uri="{FF2B5EF4-FFF2-40B4-BE49-F238E27FC236}">
                    <a16:creationId xmlns:a16="http://schemas.microsoft.com/office/drawing/2014/main" id="{589BB596-E5B3-48ED-A162-E4EC78229633}"/>
                  </a:ext>
                </a:extLst>
              </p:cNvPr>
              <p:cNvSpPr>
                <a:spLocks noChangeShapeType="1"/>
              </p:cNvSpPr>
              <p:nvPr/>
            </p:nvSpPr>
            <p:spPr bwMode="auto">
              <a:xfrm flipV="1">
                <a:off x="1481" y="2617"/>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0" name="Line 18">
                <a:extLst>
                  <a:ext uri="{FF2B5EF4-FFF2-40B4-BE49-F238E27FC236}">
                    <a16:creationId xmlns:a16="http://schemas.microsoft.com/office/drawing/2014/main" id="{8D840F0F-3E80-4A5D-ADBF-E2F1B9E7C967}"/>
                  </a:ext>
                </a:extLst>
              </p:cNvPr>
              <p:cNvSpPr>
                <a:spLocks noChangeShapeType="1"/>
              </p:cNvSpPr>
              <p:nvPr/>
            </p:nvSpPr>
            <p:spPr bwMode="auto">
              <a:xfrm flipV="1">
                <a:off x="1492" y="2770"/>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1" name="Line 19">
                <a:extLst>
                  <a:ext uri="{FF2B5EF4-FFF2-40B4-BE49-F238E27FC236}">
                    <a16:creationId xmlns:a16="http://schemas.microsoft.com/office/drawing/2014/main" id="{EC1025A8-2B26-4B5D-B5B0-91225CB1F000}"/>
                  </a:ext>
                </a:extLst>
              </p:cNvPr>
              <p:cNvSpPr>
                <a:spLocks noChangeShapeType="1"/>
              </p:cNvSpPr>
              <p:nvPr/>
            </p:nvSpPr>
            <p:spPr bwMode="auto">
              <a:xfrm flipV="1">
                <a:off x="1492" y="2916"/>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20">
                <a:extLst>
                  <a:ext uri="{FF2B5EF4-FFF2-40B4-BE49-F238E27FC236}">
                    <a16:creationId xmlns:a16="http://schemas.microsoft.com/office/drawing/2014/main" id="{EDE7BFA6-788A-4D81-A16C-D058EC85B098}"/>
                  </a:ext>
                </a:extLst>
              </p:cNvPr>
              <p:cNvSpPr>
                <a:spLocks noChangeShapeType="1"/>
              </p:cNvSpPr>
              <p:nvPr/>
            </p:nvSpPr>
            <p:spPr bwMode="auto">
              <a:xfrm flipV="1">
                <a:off x="1478" y="3075"/>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Text Box 21">
                <a:extLst>
                  <a:ext uri="{FF2B5EF4-FFF2-40B4-BE49-F238E27FC236}">
                    <a16:creationId xmlns:a16="http://schemas.microsoft.com/office/drawing/2014/main" id="{B28D6AFE-5025-413F-87A1-B987844A27E2}"/>
                  </a:ext>
                </a:extLst>
              </p:cNvPr>
              <p:cNvSpPr txBox="1">
                <a:spLocks noChangeArrowheads="1"/>
              </p:cNvSpPr>
              <p:nvPr/>
            </p:nvSpPr>
            <p:spPr bwMode="auto">
              <a:xfrm>
                <a:off x="1461" y="2438"/>
                <a:ext cx="805"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application</a:t>
                </a:r>
              </a:p>
              <a:p>
                <a:pPr algn="ctr">
                  <a:spcBef>
                    <a:spcPct val="0"/>
                  </a:spcBef>
                  <a:buClrTx/>
                  <a:buSzTx/>
                  <a:buFontTx/>
                  <a:buNone/>
                </a:pPr>
                <a:r>
                  <a:rPr lang="en-US" altLang="zh-CN" sz="1600">
                    <a:ea typeface="宋体" panose="02010600030101010101" pitchFamily="2" charset="-122"/>
                  </a:rPr>
                  <a:t>transport</a:t>
                </a:r>
              </a:p>
              <a:p>
                <a:pPr algn="ctr">
                  <a:spcBef>
                    <a:spcPct val="0"/>
                  </a:spcBef>
                  <a:buClrTx/>
                  <a:buSzTx/>
                  <a:buFontTx/>
                  <a:buNone/>
                </a:pPr>
                <a:r>
                  <a:rPr lang="en-US" altLang="zh-CN" sz="1600">
                    <a:ea typeface="宋体" panose="02010600030101010101" pitchFamily="2" charset="-122"/>
                  </a:rPr>
                  <a:t>network</a:t>
                </a:r>
              </a:p>
              <a:p>
                <a:pPr algn="ctr">
                  <a:spcBef>
                    <a:spcPct val="0"/>
                  </a:spcBef>
                  <a:buClrTx/>
                  <a:buSzTx/>
                  <a:buFontTx/>
                  <a:buNone/>
                </a:pPr>
                <a:endParaRPr lang="en-US" altLang="zh-CN" sz="1600">
                  <a:ea typeface="宋体" panose="02010600030101010101" pitchFamily="2" charset="-122"/>
                </a:endParaRPr>
              </a:p>
            </p:txBody>
          </p:sp>
        </p:grpSp>
        <p:sp>
          <p:nvSpPr>
            <p:cNvPr id="26637" name="Text Box 24">
              <a:extLst>
                <a:ext uri="{FF2B5EF4-FFF2-40B4-BE49-F238E27FC236}">
                  <a16:creationId xmlns:a16="http://schemas.microsoft.com/office/drawing/2014/main" id="{5EA773B1-034E-43FA-9B8E-86C0720332BA}"/>
                </a:ext>
              </a:extLst>
            </p:cNvPr>
            <p:cNvSpPr txBox="1">
              <a:spLocks noChangeArrowheads="1"/>
            </p:cNvSpPr>
            <p:nvPr/>
          </p:nvSpPr>
          <p:spPr bwMode="auto">
            <a:xfrm>
              <a:off x="2736" y="2064"/>
              <a:ext cx="6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chemeClr val="accent2"/>
                  </a:solidFill>
                  <a:ea typeface="宋体" panose="02010600030101010101" pitchFamily="2" charset="-122"/>
                </a:rPr>
                <a:t>receiver</a:t>
              </a:r>
            </a:p>
          </p:txBody>
        </p:sp>
        <p:sp>
          <p:nvSpPr>
            <p:cNvPr id="26638" name="Rectangle 25">
              <a:extLst>
                <a:ext uri="{FF2B5EF4-FFF2-40B4-BE49-F238E27FC236}">
                  <a16:creationId xmlns:a16="http://schemas.microsoft.com/office/drawing/2014/main" id="{F611B628-593D-4FF1-B41D-CA5C141A749C}"/>
                </a:ext>
              </a:extLst>
            </p:cNvPr>
            <p:cNvSpPr>
              <a:spLocks noChangeArrowheads="1"/>
            </p:cNvSpPr>
            <p:nvPr/>
          </p:nvSpPr>
          <p:spPr bwMode="auto">
            <a:xfrm>
              <a:off x="904" y="3274"/>
              <a:ext cx="424" cy="123"/>
            </a:xfrm>
            <a:prstGeom prst="rect">
              <a:avLst/>
            </a:prstGeom>
            <a:solidFill>
              <a:schemeClr val="bg1"/>
            </a:solidFill>
            <a:ln w="19050">
              <a:solidFill>
                <a:srgbClr val="FF0000"/>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200">
                <a:latin typeface="Times New Roman" panose="02020603050405020304" pitchFamily="18" charset="0"/>
                <a:ea typeface="宋体" panose="02010600030101010101" pitchFamily="2" charset="-122"/>
              </a:endParaRPr>
            </a:p>
          </p:txBody>
        </p:sp>
        <p:sp>
          <p:nvSpPr>
            <p:cNvPr id="26639" name="Rectangle 26">
              <a:extLst>
                <a:ext uri="{FF2B5EF4-FFF2-40B4-BE49-F238E27FC236}">
                  <a16:creationId xmlns:a16="http://schemas.microsoft.com/office/drawing/2014/main" id="{8BDC4D5E-8F02-4D89-BE3F-627B9319E102}"/>
                </a:ext>
              </a:extLst>
            </p:cNvPr>
            <p:cNvSpPr>
              <a:spLocks noChangeArrowheads="1"/>
            </p:cNvSpPr>
            <p:nvPr/>
          </p:nvSpPr>
          <p:spPr bwMode="auto">
            <a:xfrm>
              <a:off x="908" y="3425"/>
              <a:ext cx="428" cy="1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200">
                <a:latin typeface="Times New Roman" panose="02020603050405020304" pitchFamily="18" charset="0"/>
                <a:ea typeface="宋体" panose="02010600030101010101" pitchFamily="2" charset="-122"/>
              </a:endParaRPr>
            </a:p>
          </p:txBody>
        </p:sp>
        <p:sp>
          <p:nvSpPr>
            <p:cNvPr id="26640" name="Rectangle 27">
              <a:extLst>
                <a:ext uri="{FF2B5EF4-FFF2-40B4-BE49-F238E27FC236}">
                  <a16:creationId xmlns:a16="http://schemas.microsoft.com/office/drawing/2014/main" id="{122BEA51-5440-4C4D-95AA-A794BAAF4B0D}"/>
                </a:ext>
              </a:extLst>
            </p:cNvPr>
            <p:cNvSpPr>
              <a:spLocks noChangeArrowheads="1"/>
            </p:cNvSpPr>
            <p:nvPr/>
          </p:nvSpPr>
          <p:spPr bwMode="auto">
            <a:xfrm>
              <a:off x="861" y="3247"/>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200">
                  <a:ea typeface="宋体" panose="02010600030101010101" pitchFamily="2" charset="-122"/>
                </a:rPr>
                <a:t>H</a:t>
              </a:r>
            </a:p>
          </p:txBody>
        </p:sp>
        <p:sp>
          <p:nvSpPr>
            <p:cNvPr id="26641" name="Text Box 28">
              <a:extLst>
                <a:ext uri="{FF2B5EF4-FFF2-40B4-BE49-F238E27FC236}">
                  <a16:creationId xmlns:a16="http://schemas.microsoft.com/office/drawing/2014/main" id="{043D6F1A-4994-4C4F-9ACB-44AC84C8F10F}"/>
                </a:ext>
              </a:extLst>
            </p:cNvPr>
            <p:cNvSpPr txBox="1">
              <a:spLocks noChangeArrowheads="1"/>
            </p:cNvSpPr>
            <p:nvPr/>
          </p:nvSpPr>
          <p:spPr bwMode="auto">
            <a:xfrm>
              <a:off x="933" y="3269"/>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200">
                  <a:ea typeface="宋体" panose="02010600030101010101" pitchFamily="2" charset="-122"/>
                </a:rPr>
                <a:t>t</a:t>
              </a:r>
              <a:endParaRPr lang="en-US" altLang="zh-CN" sz="1200">
                <a:latin typeface="Times New Roman" panose="02020603050405020304" pitchFamily="18" charset="0"/>
                <a:ea typeface="宋体" panose="02010600030101010101" pitchFamily="2" charset="-122"/>
              </a:endParaRPr>
            </a:p>
          </p:txBody>
        </p:sp>
        <p:grpSp>
          <p:nvGrpSpPr>
            <p:cNvPr id="26642" name="Group 29">
              <a:extLst>
                <a:ext uri="{FF2B5EF4-FFF2-40B4-BE49-F238E27FC236}">
                  <a16:creationId xmlns:a16="http://schemas.microsoft.com/office/drawing/2014/main" id="{7149A8DC-D14E-49E8-8C43-B25E6C9B3264}"/>
                </a:ext>
              </a:extLst>
            </p:cNvPr>
            <p:cNvGrpSpPr>
              <a:grpSpLocks/>
            </p:cNvGrpSpPr>
            <p:nvPr/>
          </p:nvGrpSpPr>
          <p:grpSpPr bwMode="auto">
            <a:xfrm>
              <a:off x="720" y="3405"/>
              <a:ext cx="209" cy="192"/>
              <a:chOff x="846" y="2763"/>
              <a:chExt cx="209" cy="192"/>
            </a:xfrm>
          </p:grpSpPr>
          <p:sp>
            <p:nvSpPr>
              <p:cNvPr id="26674" name="Rectangle 30">
                <a:extLst>
                  <a:ext uri="{FF2B5EF4-FFF2-40B4-BE49-F238E27FC236}">
                    <a16:creationId xmlns:a16="http://schemas.microsoft.com/office/drawing/2014/main" id="{ACDF2362-2DAC-4E12-A86F-EC51514A549C}"/>
                  </a:ext>
                </a:extLst>
              </p:cNvPr>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200">
                  <a:latin typeface="Times New Roman" panose="02020603050405020304" pitchFamily="18" charset="0"/>
                  <a:ea typeface="宋体" panose="02010600030101010101" pitchFamily="2" charset="-122"/>
                </a:endParaRPr>
              </a:p>
            </p:txBody>
          </p:sp>
          <p:sp>
            <p:nvSpPr>
              <p:cNvPr id="26675" name="Rectangle 31">
                <a:extLst>
                  <a:ext uri="{FF2B5EF4-FFF2-40B4-BE49-F238E27FC236}">
                    <a16:creationId xmlns:a16="http://schemas.microsoft.com/office/drawing/2014/main" id="{F991B048-C5B0-477E-AAAD-8F1A73D547B1}"/>
                  </a:ext>
                </a:extLst>
              </p:cNvPr>
              <p:cNvSpPr>
                <a:spLocks noChangeArrowheads="1"/>
              </p:cNvSpPr>
              <p:nvPr/>
            </p:nvSpPr>
            <p:spPr bwMode="auto">
              <a:xfrm>
                <a:off x="846" y="2763"/>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200">
                    <a:ea typeface="宋体" panose="02010600030101010101" pitchFamily="2" charset="-122"/>
                  </a:rPr>
                  <a:t>H</a:t>
                </a:r>
              </a:p>
            </p:txBody>
          </p:sp>
          <p:sp>
            <p:nvSpPr>
              <p:cNvPr id="26676" name="Text Box 32">
                <a:extLst>
                  <a:ext uri="{FF2B5EF4-FFF2-40B4-BE49-F238E27FC236}">
                    <a16:creationId xmlns:a16="http://schemas.microsoft.com/office/drawing/2014/main" id="{397A410A-C2C6-4DA7-A461-C549D69F0761}"/>
                  </a:ext>
                </a:extLst>
              </p:cNvPr>
              <p:cNvSpPr txBox="1">
                <a:spLocks noChangeArrowheads="1"/>
              </p:cNvSpPr>
              <p:nvPr/>
            </p:nvSpPr>
            <p:spPr bwMode="auto">
              <a:xfrm>
                <a:off x="919" y="2782"/>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200">
                    <a:ea typeface="宋体" panose="02010600030101010101" pitchFamily="2" charset="-122"/>
                  </a:rPr>
                  <a:t>n</a:t>
                </a:r>
                <a:endParaRPr lang="en-US" altLang="zh-CN" sz="1200">
                  <a:latin typeface="Times New Roman" panose="02020603050405020304" pitchFamily="18" charset="0"/>
                  <a:ea typeface="宋体" panose="02010600030101010101" pitchFamily="2" charset="-122"/>
                </a:endParaRPr>
              </a:p>
            </p:txBody>
          </p:sp>
        </p:grpSp>
        <p:sp>
          <p:nvSpPr>
            <p:cNvPr id="26643" name="Text Box 35">
              <a:extLst>
                <a:ext uri="{FF2B5EF4-FFF2-40B4-BE49-F238E27FC236}">
                  <a16:creationId xmlns:a16="http://schemas.microsoft.com/office/drawing/2014/main" id="{A8043231-1CE8-478E-8F94-F9190D242BAA}"/>
                </a:ext>
              </a:extLst>
            </p:cNvPr>
            <p:cNvSpPr txBox="1">
              <a:spLocks noChangeArrowheads="1"/>
            </p:cNvSpPr>
            <p:nvPr/>
          </p:nvSpPr>
          <p:spPr bwMode="auto">
            <a:xfrm>
              <a:off x="880" y="3395"/>
              <a:ext cx="4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200">
                  <a:solidFill>
                    <a:srgbClr val="FF0000"/>
                  </a:solidFill>
                  <a:ea typeface="宋体" panose="02010600030101010101" pitchFamily="2" charset="-122"/>
                </a:rPr>
                <a:t>segment</a:t>
              </a:r>
              <a:endParaRPr lang="en-US" altLang="zh-CN" sz="1200">
                <a:solidFill>
                  <a:schemeClr val="accent2"/>
                </a:solidFill>
                <a:ea typeface="宋体" panose="02010600030101010101" pitchFamily="2" charset="-122"/>
              </a:endParaRPr>
            </a:p>
          </p:txBody>
        </p:sp>
        <p:sp>
          <p:nvSpPr>
            <p:cNvPr id="26644" name="Text Box 36">
              <a:extLst>
                <a:ext uri="{FF2B5EF4-FFF2-40B4-BE49-F238E27FC236}">
                  <a16:creationId xmlns:a16="http://schemas.microsoft.com/office/drawing/2014/main" id="{BEC57094-F37A-4684-AE3B-8509541D89D6}"/>
                </a:ext>
              </a:extLst>
            </p:cNvPr>
            <p:cNvSpPr txBox="1">
              <a:spLocks noChangeArrowheads="1"/>
            </p:cNvSpPr>
            <p:nvPr/>
          </p:nvSpPr>
          <p:spPr bwMode="auto">
            <a:xfrm>
              <a:off x="172" y="3196"/>
              <a:ext cx="6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solidFill>
                    <a:schemeClr val="tx2"/>
                  </a:solidFill>
                  <a:ea typeface="宋体" panose="02010600030101010101" pitchFamily="2" charset="-122"/>
                </a:rPr>
                <a:t>segment</a:t>
              </a:r>
              <a:endParaRPr lang="en-US" altLang="zh-CN" sz="1200">
                <a:solidFill>
                  <a:schemeClr val="tx2"/>
                </a:solidFill>
                <a:ea typeface="宋体" panose="02010600030101010101" pitchFamily="2" charset="-122"/>
              </a:endParaRPr>
            </a:p>
          </p:txBody>
        </p:sp>
        <p:sp>
          <p:nvSpPr>
            <p:cNvPr id="26645" name="Line 37">
              <a:extLst>
                <a:ext uri="{FF2B5EF4-FFF2-40B4-BE49-F238E27FC236}">
                  <a16:creationId xmlns:a16="http://schemas.microsoft.com/office/drawing/2014/main" id="{43187476-54D5-4790-948E-8732DE13608F}"/>
                </a:ext>
              </a:extLst>
            </p:cNvPr>
            <p:cNvSpPr>
              <a:spLocks noChangeShapeType="1"/>
            </p:cNvSpPr>
            <p:nvPr/>
          </p:nvSpPr>
          <p:spPr bwMode="auto">
            <a:xfrm>
              <a:off x="1053" y="3276"/>
              <a:ext cx="0" cy="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Rectangle 38">
              <a:extLst>
                <a:ext uri="{FF2B5EF4-FFF2-40B4-BE49-F238E27FC236}">
                  <a16:creationId xmlns:a16="http://schemas.microsoft.com/office/drawing/2014/main" id="{1285D5FF-2AAE-469B-935F-96DB38C1C557}"/>
                </a:ext>
              </a:extLst>
            </p:cNvPr>
            <p:cNvSpPr>
              <a:spLocks noChangeArrowheads="1"/>
            </p:cNvSpPr>
            <p:nvPr/>
          </p:nvSpPr>
          <p:spPr bwMode="auto">
            <a:xfrm>
              <a:off x="1044" y="3274"/>
              <a:ext cx="27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200">
                  <a:ea typeface="宋体" panose="02010600030101010101" pitchFamily="2" charset="-122"/>
                </a:rPr>
                <a:t>M</a:t>
              </a:r>
              <a:endParaRPr lang="en-US" altLang="zh-CN" sz="1200">
                <a:latin typeface="Times New Roman" panose="02020603050405020304" pitchFamily="18" charset="0"/>
                <a:ea typeface="宋体" panose="02010600030101010101" pitchFamily="2" charset="-122"/>
              </a:endParaRPr>
            </a:p>
          </p:txBody>
        </p:sp>
        <p:grpSp>
          <p:nvGrpSpPr>
            <p:cNvPr id="26647" name="Group 39">
              <a:extLst>
                <a:ext uri="{FF2B5EF4-FFF2-40B4-BE49-F238E27FC236}">
                  <a16:creationId xmlns:a16="http://schemas.microsoft.com/office/drawing/2014/main" id="{CE8CD6FC-A2B4-4F0C-9C09-000524EDED03}"/>
                </a:ext>
              </a:extLst>
            </p:cNvPr>
            <p:cNvGrpSpPr>
              <a:grpSpLocks/>
            </p:cNvGrpSpPr>
            <p:nvPr/>
          </p:nvGrpSpPr>
          <p:grpSpPr bwMode="auto">
            <a:xfrm>
              <a:off x="1336" y="3058"/>
              <a:ext cx="758" cy="824"/>
              <a:chOff x="1461" y="2416"/>
              <a:chExt cx="813" cy="824"/>
            </a:xfrm>
          </p:grpSpPr>
          <p:sp>
            <p:nvSpPr>
              <p:cNvPr id="26667" name="Rectangle 40">
                <a:extLst>
                  <a:ext uri="{FF2B5EF4-FFF2-40B4-BE49-F238E27FC236}">
                    <a16:creationId xmlns:a16="http://schemas.microsoft.com/office/drawing/2014/main" id="{1B3C2F37-1E6F-4FEA-B69F-E13718DC07D2}"/>
                  </a:ext>
                </a:extLst>
              </p:cNvPr>
              <p:cNvSpPr>
                <a:spLocks noChangeArrowheads="1"/>
              </p:cNvSpPr>
              <p:nvPr/>
            </p:nvSpPr>
            <p:spPr bwMode="auto">
              <a:xfrm>
                <a:off x="1512" y="2416"/>
                <a:ext cx="762" cy="7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6668" name="Rectangle 41">
                <a:extLst>
                  <a:ext uri="{FF2B5EF4-FFF2-40B4-BE49-F238E27FC236}">
                    <a16:creationId xmlns:a16="http://schemas.microsoft.com/office/drawing/2014/main" id="{5A6ADAB8-5B97-4BC1-978C-47D5E709006F}"/>
                  </a:ext>
                </a:extLst>
              </p:cNvPr>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6669" name="Line 42">
                <a:extLst>
                  <a:ext uri="{FF2B5EF4-FFF2-40B4-BE49-F238E27FC236}">
                    <a16:creationId xmlns:a16="http://schemas.microsoft.com/office/drawing/2014/main" id="{BC73EF4F-4DF5-4DEF-A51E-F1B81C39CA51}"/>
                  </a:ext>
                </a:extLst>
              </p:cNvPr>
              <p:cNvSpPr>
                <a:spLocks noChangeShapeType="1"/>
              </p:cNvSpPr>
              <p:nvPr/>
            </p:nvSpPr>
            <p:spPr bwMode="auto">
              <a:xfrm flipV="1">
                <a:off x="1481" y="2617"/>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0" name="Line 43">
                <a:extLst>
                  <a:ext uri="{FF2B5EF4-FFF2-40B4-BE49-F238E27FC236}">
                    <a16:creationId xmlns:a16="http://schemas.microsoft.com/office/drawing/2014/main" id="{90B5EABF-8E88-4018-8215-331110F1E82E}"/>
                  </a:ext>
                </a:extLst>
              </p:cNvPr>
              <p:cNvSpPr>
                <a:spLocks noChangeShapeType="1"/>
              </p:cNvSpPr>
              <p:nvPr/>
            </p:nvSpPr>
            <p:spPr bwMode="auto">
              <a:xfrm flipV="1">
                <a:off x="1492" y="2770"/>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1" name="Line 44">
                <a:extLst>
                  <a:ext uri="{FF2B5EF4-FFF2-40B4-BE49-F238E27FC236}">
                    <a16:creationId xmlns:a16="http://schemas.microsoft.com/office/drawing/2014/main" id="{BA125F35-FA32-4AD2-AAD5-9A1AE3D112A8}"/>
                  </a:ext>
                </a:extLst>
              </p:cNvPr>
              <p:cNvSpPr>
                <a:spLocks noChangeShapeType="1"/>
              </p:cNvSpPr>
              <p:nvPr/>
            </p:nvSpPr>
            <p:spPr bwMode="auto">
              <a:xfrm flipV="1">
                <a:off x="1492" y="2916"/>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Line 45">
                <a:extLst>
                  <a:ext uri="{FF2B5EF4-FFF2-40B4-BE49-F238E27FC236}">
                    <a16:creationId xmlns:a16="http://schemas.microsoft.com/office/drawing/2014/main" id="{DC26981E-D444-47BA-B274-C7BB3467B01B}"/>
                  </a:ext>
                </a:extLst>
              </p:cNvPr>
              <p:cNvSpPr>
                <a:spLocks noChangeShapeType="1"/>
              </p:cNvSpPr>
              <p:nvPr/>
            </p:nvSpPr>
            <p:spPr bwMode="auto">
              <a:xfrm flipV="1">
                <a:off x="1478" y="3075"/>
                <a:ext cx="753"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3" name="Text Box 46">
                <a:extLst>
                  <a:ext uri="{FF2B5EF4-FFF2-40B4-BE49-F238E27FC236}">
                    <a16:creationId xmlns:a16="http://schemas.microsoft.com/office/drawing/2014/main" id="{C707C226-1526-4ABD-833F-054EC02B0C00}"/>
                  </a:ext>
                </a:extLst>
              </p:cNvPr>
              <p:cNvSpPr txBox="1">
                <a:spLocks noChangeArrowheads="1"/>
              </p:cNvSpPr>
              <p:nvPr/>
            </p:nvSpPr>
            <p:spPr bwMode="auto">
              <a:xfrm>
                <a:off x="1461" y="2438"/>
                <a:ext cx="805"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application</a:t>
                </a:r>
              </a:p>
              <a:p>
                <a:pPr algn="ctr">
                  <a:spcBef>
                    <a:spcPct val="0"/>
                  </a:spcBef>
                  <a:buClrTx/>
                  <a:buSzTx/>
                  <a:buFontTx/>
                  <a:buNone/>
                </a:pPr>
                <a:r>
                  <a:rPr lang="en-US" altLang="zh-CN" sz="1600">
                    <a:ea typeface="宋体" panose="02010600030101010101" pitchFamily="2" charset="-122"/>
                  </a:rPr>
                  <a:t>transport</a:t>
                </a:r>
              </a:p>
              <a:p>
                <a:pPr algn="ctr">
                  <a:spcBef>
                    <a:spcPct val="0"/>
                  </a:spcBef>
                  <a:buClrTx/>
                  <a:buSzTx/>
                  <a:buFontTx/>
                  <a:buNone/>
                </a:pPr>
                <a:r>
                  <a:rPr lang="en-US" altLang="zh-CN" sz="1600">
                    <a:ea typeface="宋体" panose="02010600030101010101" pitchFamily="2" charset="-122"/>
                  </a:rPr>
                  <a:t>network</a:t>
                </a:r>
              </a:p>
              <a:p>
                <a:pPr algn="ctr">
                  <a:spcBef>
                    <a:spcPct val="0"/>
                  </a:spcBef>
                  <a:buClrTx/>
                  <a:buSzTx/>
                  <a:buFontTx/>
                  <a:buNone/>
                </a:pPr>
                <a:endParaRPr lang="en-US" altLang="zh-CN" sz="1600">
                  <a:ea typeface="宋体" panose="02010600030101010101" pitchFamily="2" charset="-122"/>
                </a:endParaRPr>
              </a:p>
            </p:txBody>
          </p:sp>
        </p:grpSp>
        <p:sp>
          <p:nvSpPr>
            <p:cNvPr id="26648" name="Text Box 47">
              <a:extLst>
                <a:ext uri="{FF2B5EF4-FFF2-40B4-BE49-F238E27FC236}">
                  <a16:creationId xmlns:a16="http://schemas.microsoft.com/office/drawing/2014/main" id="{E9C9D8E0-22C4-4080-993A-4A3E84E12B91}"/>
                </a:ext>
              </a:extLst>
            </p:cNvPr>
            <p:cNvSpPr txBox="1">
              <a:spLocks noChangeArrowheads="1"/>
            </p:cNvSpPr>
            <p:nvPr/>
          </p:nvSpPr>
          <p:spPr bwMode="auto">
            <a:xfrm>
              <a:off x="1417" y="2749"/>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P1</a:t>
              </a:r>
              <a:endParaRPr lang="en-US" altLang="zh-CN" sz="1800">
                <a:solidFill>
                  <a:schemeClr val="accent2"/>
                </a:solidFill>
                <a:ea typeface="宋体" panose="02010600030101010101" pitchFamily="2" charset="-122"/>
              </a:endParaRPr>
            </a:p>
          </p:txBody>
        </p:sp>
        <p:grpSp>
          <p:nvGrpSpPr>
            <p:cNvPr id="26649" name="Group 48">
              <a:extLst>
                <a:ext uri="{FF2B5EF4-FFF2-40B4-BE49-F238E27FC236}">
                  <a16:creationId xmlns:a16="http://schemas.microsoft.com/office/drawing/2014/main" id="{FD9CCF0B-21ED-41FE-8336-83F54DE11AB9}"/>
                </a:ext>
              </a:extLst>
            </p:cNvPr>
            <p:cNvGrpSpPr>
              <a:grpSpLocks/>
            </p:cNvGrpSpPr>
            <p:nvPr/>
          </p:nvGrpSpPr>
          <p:grpSpPr bwMode="auto">
            <a:xfrm>
              <a:off x="1322" y="2932"/>
              <a:ext cx="468" cy="277"/>
              <a:chOff x="1448" y="2290"/>
              <a:chExt cx="468" cy="277"/>
            </a:xfrm>
          </p:grpSpPr>
          <p:sp>
            <p:nvSpPr>
              <p:cNvPr id="26665" name="Freeform 49">
                <a:extLst>
                  <a:ext uri="{FF2B5EF4-FFF2-40B4-BE49-F238E27FC236}">
                    <a16:creationId xmlns:a16="http://schemas.microsoft.com/office/drawing/2014/main" id="{5802E8F7-2387-4FAB-85FC-835BAA723E5C}"/>
                  </a:ext>
                </a:extLst>
              </p:cNvPr>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666" name="Rectangle 50">
                <a:extLst>
                  <a:ext uri="{FF2B5EF4-FFF2-40B4-BE49-F238E27FC236}">
                    <a16:creationId xmlns:a16="http://schemas.microsoft.com/office/drawing/2014/main" id="{3F3DD95D-DD26-474E-8EAC-47185D32F9CA}"/>
                  </a:ext>
                </a:extLst>
              </p:cNvPr>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200">
                    <a:ea typeface="宋体" panose="02010600030101010101" pitchFamily="2" charset="-122"/>
                  </a:rPr>
                  <a:t>M</a:t>
                </a:r>
                <a:endParaRPr lang="en-US" altLang="zh-CN" sz="1200">
                  <a:latin typeface="Times New Roman" panose="02020603050405020304" pitchFamily="18" charset="0"/>
                  <a:ea typeface="宋体" panose="02010600030101010101" pitchFamily="2" charset="-122"/>
                </a:endParaRPr>
              </a:p>
            </p:txBody>
          </p:sp>
        </p:grpSp>
        <p:sp>
          <p:nvSpPr>
            <p:cNvPr id="26650" name="Freeform 51">
              <a:extLst>
                <a:ext uri="{FF2B5EF4-FFF2-40B4-BE49-F238E27FC236}">
                  <a16:creationId xmlns:a16="http://schemas.microsoft.com/office/drawing/2014/main" id="{51BE2C06-D963-4077-8975-E5990A0B557F}"/>
                </a:ext>
              </a:extLst>
            </p:cNvPr>
            <p:cNvSpPr>
              <a:spLocks/>
            </p:cNvSpPr>
            <p:nvPr/>
          </p:nvSpPr>
          <p:spPr bwMode="auto">
            <a:xfrm>
              <a:off x="1510" y="2673"/>
              <a:ext cx="1503" cy="1311"/>
            </a:xfrm>
            <a:custGeom>
              <a:avLst/>
              <a:gdLst>
                <a:gd name="T0" fmla="*/ 0 w 1503"/>
                <a:gd name="T1" fmla="*/ 502 h 1311"/>
                <a:gd name="T2" fmla="*/ 0 w 1503"/>
                <a:gd name="T3" fmla="*/ 1311 h 1311"/>
                <a:gd name="T4" fmla="*/ 1503 w 1503"/>
                <a:gd name="T5" fmla="*/ 1308 h 1311"/>
                <a:gd name="T6" fmla="*/ 1502 w 1503"/>
                <a:gd name="T7" fmla="*/ 237 h 1311"/>
                <a:gd name="T8" fmla="*/ 1406 w 1503"/>
                <a:gd name="T9" fmla="*/ 0 h 1311"/>
                <a:gd name="T10" fmla="*/ 0 60000 65536"/>
                <a:gd name="T11" fmla="*/ 0 60000 65536"/>
                <a:gd name="T12" fmla="*/ 0 60000 65536"/>
                <a:gd name="T13" fmla="*/ 0 60000 65536"/>
                <a:gd name="T14" fmla="*/ 0 60000 65536"/>
                <a:gd name="T15" fmla="*/ 0 w 1503"/>
                <a:gd name="T16" fmla="*/ 0 h 1311"/>
                <a:gd name="T17" fmla="*/ 1503 w 1503"/>
                <a:gd name="T18" fmla="*/ 1311 h 1311"/>
              </a:gdLst>
              <a:ahLst/>
              <a:cxnLst>
                <a:cxn ang="T10">
                  <a:pos x="T0" y="T1"/>
                </a:cxn>
                <a:cxn ang="T11">
                  <a:pos x="T2" y="T3"/>
                </a:cxn>
                <a:cxn ang="T12">
                  <a:pos x="T4" y="T5"/>
                </a:cxn>
                <a:cxn ang="T13">
                  <a:pos x="T6" y="T7"/>
                </a:cxn>
                <a:cxn ang="T14">
                  <a:pos x="T8" y="T9"/>
                </a:cxn>
              </a:cxnLst>
              <a:rect l="T15" t="T16" r="T17" b="T18"/>
              <a:pathLst>
                <a:path w="1503" h="1311">
                  <a:moveTo>
                    <a:pt x="0" y="502"/>
                  </a:moveTo>
                  <a:lnTo>
                    <a:pt x="0" y="1311"/>
                  </a:lnTo>
                  <a:lnTo>
                    <a:pt x="1503" y="1308"/>
                  </a:lnTo>
                  <a:lnTo>
                    <a:pt x="1502" y="237"/>
                  </a:lnTo>
                  <a:lnTo>
                    <a:pt x="1406" y="0"/>
                  </a:ln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6651" name="Group 52">
              <a:extLst>
                <a:ext uri="{FF2B5EF4-FFF2-40B4-BE49-F238E27FC236}">
                  <a16:creationId xmlns:a16="http://schemas.microsoft.com/office/drawing/2014/main" id="{9E2ED1F4-890D-4FD2-BFE6-58065236EB32}"/>
                </a:ext>
              </a:extLst>
            </p:cNvPr>
            <p:cNvGrpSpPr>
              <a:grpSpLocks/>
            </p:cNvGrpSpPr>
            <p:nvPr/>
          </p:nvGrpSpPr>
          <p:grpSpPr bwMode="auto">
            <a:xfrm>
              <a:off x="2552" y="2398"/>
              <a:ext cx="468" cy="277"/>
              <a:chOff x="1448" y="2290"/>
              <a:chExt cx="468" cy="277"/>
            </a:xfrm>
          </p:grpSpPr>
          <p:sp>
            <p:nvSpPr>
              <p:cNvPr id="26663" name="Freeform 53">
                <a:extLst>
                  <a:ext uri="{FF2B5EF4-FFF2-40B4-BE49-F238E27FC236}">
                    <a16:creationId xmlns:a16="http://schemas.microsoft.com/office/drawing/2014/main" id="{C57B83E3-670B-4AA1-89DB-7DC281ACF7A9}"/>
                  </a:ext>
                </a:extLst>
              </p:cNvPr>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664" name="Rectangle 54">
                <a:extLst>
                  <a:ext uri="{FF2B5EF4-FFF2-40B4-BE49-F238E27FC236}">
                    <a16:creationId xmlns:a16="http://schemas.microsoft.com/office/drawing/2014/main" id="{D4D5642B-7532-456A-A401-17601254C604}"/>
                  </a:ext>
                </a:extLst>
              </p:cNvPr>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200">
                    <a:ea typeface="宋体" panose="02010600030101010101" pitchFamily="2" charset="-122"/>
                  </a:rPr>
                  <a:t>M</a:t>
                </a:r>
                <a:endParaRPr lang="en-US" altLang="zh-CN" sz="1200">
                  <a:latin typeface="Times New Roman" panose="02020603050405020304" pitchFamily="18" charset="0"/>
                  <a:ea typeface="宋体" panose="02010600030101010101" pitchFamily="2" charset="-122"/>
                </a:endParaRPr>
              </a:p>
            </p:txBody>
          </p:sp>
        </p:grpSp>
        <p:sp>
          <p:nvSpPr>
            <p:cNvPr id="26652" name="Freeform 55">
              <a:extLst>
                <a:ext uri="{FF2B5EF4-FFF2-40B4-BE49-F238E27FC236}">
                  <a16:creationId xmlns:a16="http://schemas.microsoft.com/office/drawing/2014/main" id="{46830270-8746-4BEC-AA15-06AA4D6118AE}"/>
                </a:ext>
              </a:extLst>
            </p:cNvPr>
            <p:cNvSpPr>
              <a:spLocks/>
            </p:cNvSpPr>
            <p:nvPr/>
          </p:nvSpPr>
          <p:spPr bwMode="auto">
            <a:xfrm>
              <a:off x="3078" y="2625"/>
              <a:ext cx="1530" cy="1257"/>
            </a:xfrm>
            <a:custGeom>
              <a:avLst/>
              <a:gdLst>
                <a:gd name="T0" fmla="*/ 1525 w 1530"/>
                <a:gd name="T1" fmla="*/ 458 h 1257"/>
                <a:gd name="T2" fmla="*/ 1530 w 1530"/>
                <a:gd name="T3" fmla="*/ 1257 h 1257"/>
                <a:gd name="T4" fmla="*/ 0 w 1530"/>
                <a:gd name="T5" fmla="*/ 1257 h 1257"/>
                <a:gd name="T6" fmla="*/ 0 w 1530"/>
                <a:gd name="T7" fmla="*/ 235 h 1257"/>
                <a:gd name="T8" fmla="*/ 156 w 1530"/>
                <a:gd name="T9" fmla="*/ 0 h 1257"/>
                <a:gd name="T10" fmla="*/ 0 60000 65536"/>
                <a:gd name="T11" fmla="*/ 0 60000 65536"/>
                <a:gd name="T12" fmla="*/ 0 60000 65536"/>
                <a:gd name="T13" fmla="*/ 0 60000 65536"/>
                <a:gd name="T14" fmla="*/ 0 60000 65536"/>
                <a:gd name="T15" fmla="*/ 0 w 1530"/>
                <a:gd name="T16" fmla="*/ 0 h 1257"/>
                <a:gd name="T17" fmla="*/ 1530 w 1530"/>
                <a:gd name="T18" fmla="*/ 1257 h 1257"/>
              </a:gdLst>
              <a:ahLst/>
              <a:cxnLst>
                <a:cxn ang="T10">
                  <a:pos x="T0" y="T1"/>
                </a:cxn>
                <a:cxn ang="T11">
                  <a:pos x="T2" y="T3"/>
                </a:cxn>
                <a:cxn ang="T12">
                  <a:pos x="T4" y="T5"/>
                </a:cxn>
                <a:cxn ang="T13">
                  <a:pos x="T6" y="T7"/>
                </a:cxn>
                <a:cxn ang="T14">
                  <a:pos x="T8" y="T9"/>
                </a:cxn>
              </a:cxnLst>
              <a:rect l="T15" t="T16" r="T17" b="T18"/>
              <a:pathLst>
                <a:path w="1530" h="1257">
                  <a:moveTo>
                    <a:pt x="1525" y="458"/>
                  </a:moveTo>
                  <a:lnTo>
                    <a:pt x="1530" y="1257"/>
                  </a:lnTo>
                  <a:lnTo>
                    <a:pt x="0" y="1257"/>
                  </a:lnTo>
                  <a:lnTo>
                    <a:pt x="0" y="235"/>
                  </a:lnTo>
                  <a:lnTo>
                    <a:pt x="156" y="0"/>
                  </a:ln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6653" name="Group 56">
              <a:extLst>
                <a:ext uri="{FF2B5EF4-FFF2-40B4-BE49-F238E27FC236}">
                  <a16:creationId xmlns:a16="http://schemas.microsoft.com/office/drawing/2014/main" id="{76C554DD-B8F2-4D12-8CD8-4FDA1F27ABD7}"/>
                </a:ext>
              </a:extLst>
            </p:cNvPr>
            <p:cNvGrpSpPr>
              <a:grpSpLocks/>
            </p:cNvGrpSpPr>
            <p:nvPr/>
          </p:nvGrpSpPr>
          <p:grpSpPr bwMode="auto">
            <a:xfrm>
              <a:off x="3146" y="2404"/>
              <a:ext cx="468" cy="277"/>
              <a:chOff x="1448" y="2290"/>
              <a:chExt cx="468" cy="277"/>
            </a:xfrm>
          </p:grpSpPr>
          <p:sp>
            <p:nvSpPr>
              <p:cNvPr id="26661" name="Freeform 57">
                <a:extLst>
                  <a:ext uri="{FF2B5EF4-FFF2-40B4-BE49-F238E27FC236}">
                    <a16:creationId xmlns:a16="http://schemas.microsoft.com/office/drawing/2014/main" id="{C9AD1123-10F2-48D2-8D0A-CA04D66FF595}"/>
                  </a:ext>
                </a:extLst>
              </p:cNvPr>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662" name="Rectangle 58">
                <a:extLst>
                  <a:ext uri="{FF2B5EF4-FFF2-40B4-BE49-F238E27FC236}">
                    <a16:creationId xmlns:a16="http://schemas.microsoft.com/office/drawing/2014/main" id="{F6C085CE-0F82-4B6D-A492-466E18C5D185}"/>
                  </a:ext>
                </a:extLst>
              </p:cNvPr>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200">
                    <a:ea typeface="宋体" panose="02010600030101010101" pitchFamily="2" charset="-122"/>
                  </a:rPr>
                  <a:t>M</a:t>
                </a:r>
                <a:endParaRPr lang="en-US" altLang="zh-CN" sz="1200">
                  <a:latin typeface="Times New Roman" panose="02020603050405020304" pitchFamily="18" charset="0"/>
                  <a:ea typeface="宋体" panose="02010600030101010101" pitchFamily="2" charset="-122"/>
                </a:endParaRPr>
              </a:p>
            </p:txBody>
          </p:sp>
        </p:grpSp>
        <p:sp>
          <p:nvSpPr>
            <p:cNvPr id="26654" name="Text Box 59">
              <a:extLst>
                <a:ext uri="{FF2B5EF4-FFF2-40B4-BE49-F238E27FC236}">
                  <a16:creationId xmlns:a16="http://schemas.microsoft.com/office/drawing/2014/main" id="{DD8CA0B9-3DA2-43E8-AE3E-E74A7AA64E9C}"/>
                </a:ext>
              </a:extLst>
            </p:cNvPr>
            <p:cNvSpPr txBox="1">
              <a:spLocks noChangeArrowheads="1"/>
            </p:cNvSpPr>
            <p:nvPr/>
          </p:nvSpPr>
          <p:spPr bwMode="auto">
            <a:xfrm>
              <a:off x="2347" y="2254"/>
              <a:ext cx="2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P3</a:t>
              </a:r>
              <a:endParaRPr lang="en-US" altLang="zh-CN" sz="1800">
                <a:solidFill>
                  <a:schemeClr val="accent2"/>
                </a:solidFill>
                <a:ea typeface="宋体" panose="02010600030101010101" pitchFamily="2" charset="-122"/>
              </a:endParaRPr>
            </a:p>
          </p:txBody>
        </p:sp>
        <p:sp>
          <p:nvSpPr>
            <p:cNvPr id="26655" name="Text Box 60">
              <a:extLst>
                <a:ext uri="{FF2B5EF4-FFF2-40B4-BE49-F238E27FC236}">
                  <a16:creationId xmlns:a16="http://schemas.microsoft.com/office/drawing/2014/main" id="{FF518DE6-BE75-426B-873B-83391F69C94F}"/>
                </a:ext>
              </a:extLst>
            </p:cNvPr>
            <p:cNvSpPr txBox="1">
              <a:spLocks noChangeArrowheads="1"/>
            </p:cNvSpPr>
            <p:nvPr/>
          </p:nvSpPr>
          <p:spPr bwMode="auto">
            <a:xfrm>
              <a:off x="3535" y="2299"/>
              <a:ext cx="2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P4</a:t>
              </a:r>
              <a:endParaRPr lang="en-US" altLang="zh-CN" sz="1800">
                <a:solidFill>
                  <a:schemeClr val="accent2"/>
                </a:solidFill>
                <a:ea typeface="宋体" panose="02010600030101010101" pitchFamily="2" charset="-122"/>
              </a:endParaRPr>
            </a:p>
          </p:txBody>
        </p:sp>
        <p:sp>
          <p:nvSpPr>
            <p:cNvPr id="26656" name="Line 61">
              <a:extLst>
                <a:ext uri="{FF2B5EF4-FFF2-40B4-BE49-F238E27FC236}">
                  <a16:creationId xmlns:a16="http://schemas.microsoft.com/office/drawing/2014/main" id="{7C74476C-7F64-430F-ADB5-0279793A5CAF}"/>
                </a:ext>
              </a:extLst>
            </p:cNvPr>
            <p:cNvSpPr>
              <a:spLocks noChangeShapeType="1"/>
            </p:cNvSpPr>
            <p:nvPr/>
          </p:nvSpPr>
          <p:spPr bwMode="auto">
            <a:xfrm>
              <a:off x="744" y="3330"/>
              <a:ext cx="132" cy="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Text Box 62">
              <a:extLst>
                <a:ext uri="{FF2B5EF4-FFF2-40B4-BE49-F238E27FC236}">
                  <a16:creationId xmlns:a16="http://schemas.microsoft.com/office/drawing/2014/main" id="{AE2FB2A0-0744-443D-A07E-F544A196FE3C}"/>
                </a:ext>
              </a:extLst>
            </p:cNvPr>
            <p:cNvSpPr txBox="1">
              <a:spLocks noChangeArrowheads="1"/>
            </p:cNvSpPr>
            <p:nvPr/>
          </p:nvSpPr>
          <p:spPr bwMode="auto">
            <a:xfrm>
              <a:off x="334" y="2734"/>
              <a:ext cx="61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solidFill>
                    <a:schemeClr val="tx2"/>
                  </a:solidFill>
                  <a:ea typeface="宋体" panose="02010600030101010101" pitchFamily="2" charset="-122"/>
                </a:rPr>
                <a:t>segment</a:t>
              </a:r>
            </a:p>
            <a:p>
              <a:pPr>
                <a:spcBef>
                  <a:spcPct val="0"/>
                </a:spcBef>
                <a:buClrTx/>
                <a:buSzTx/>
                <a:buFontTx/>
                <a:buNone/>
              </a:pPr>
              <a:r>
                <a:rPr lang="en-US" altLang="zh-CN" sz="1600">
                  <a:solidFill>
                    <a:schemeClr val="tx2"/>
                  </a:solidFill>
                  <a:ea typeface="宋体" panose="02010600030101010101" pitchFamily="2" charset="-122"/>
                </a:rPr>
                <a:t>header</a:t>
              </a:r>
              <a:endParaRPr lang="en-US" altLang="zh-CN" sz="1200">
                <a:solidFill>
                  <a:schemeClr val="tx2"/>
                </a:solidFill>
                <a:ea typeface="宋体" panose="02010600030101010101" pitchFamily="2" charset="-122"/>
              </a:endParaRPr>
            </a:p>
          </p:txBody>
        </p:sp>
        <p:sp>
          <p:nvSpPr>
            <p:cNvPr id="26658" name="Line 63">
              <a:extLst>
                <a:ext uri="{FF2B5EF4-FFF2-40B4-BE49-F238E27FC236}">
                  <a16:creationId xmlns:a16="http://schemas.microsoft.com/office/drawing/2014/main" id="{CFE5EB15-8C5D-4A5F-9D3F-E2CFD4DEEE0F}"/>
                </a:ext>
              </a:extLst>
            </p:cNvPr>
            <p:cNvSpPr>
              <a:spLocks noChangeShapeType="1"/>
            </p:cNvSpPr>
            <p:nvPr/>
          </p:nvSpPr>
          <p:spPr bwMode="auto">
            <a:xfrm>
              <a:off x="810" y="2952"/>
              <a:ext cx="156" cy="3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64">
              <a:extLst>
                <a:ext uri="{FF2B5EF4-FFF2-40B4-BE49-F238E27FC236}">
                  <a16:creationId xmlns:a16="http://schemas.microsoft.com/office/drawing/2014/main" id="{9159F046-DDD6-46D1-A270-97C395CA75B9}"/>
                </a:ext>
              </a:extLst>
            </p:cNvPr>
            <p:cNvSpPr>
              <a:spLocks noChangeShapeType="1"/>
            </p:cNvSpPr>
            <p:nvPr/>
          </p:nvSpPr>
          <p:spPr bwMode="auto">
            <a:xfrm>
              <a:off x="1044" y="2598"/>
              <a:ext cx="120" cy="66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Text Box 65">
              <a:extLst>
                <a:ext uri="{FF2B5EF4-FFF2-40B4-BE49-F238E27FC236}">
                  <a16:creationId xmlns:a16="http://schemas.microsoft.com/office/drawing/2014/main" id="{C1CBD282-2C2E-4AF0-BAEE-D3C2C58BEEBE}"/>
                </a:ext>
              </a:extLst>
            </p:cNvPr>
            <p:cNvSpPr txBox="1">
              <a:spLocks noChangeArrowheads="1"/>
            </p:cNvSpPr>
            <p:nvPr/>
          </p:nvSpPr>
          <p:spPr bwMode="auto">
            <a:xfrm>
              <a:off x="676" y="2368"/>
              <a:ext cx="12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solidFill>
                    <a:schemeClr val="tx2"/>
                  </a:solidFill>
                  <a:ea typeface="宋体" panose="02010600030101010101" pitchFamily="2" charset="-122"/>
                </a:rPr>
                <a:t>application-layer</a:t>
              </a:r>
            </a:p>
            <a:p>
              <a:pPr>
                <a:spcBef>
                  <a:spcPct val="0"/>
                </a:spcBef>
                <a:buClrTx/>
                <a:buSzTx/>
                <a:buFontTx/>
                <a:buNone/>
              </a:pPr>
              <a:r>
                <a:rPr lang="en-US" altLang="zh-CN" sz="1600">
                  <a:solidFill>
                    <a:schemeClr val="tx2"/>
                  </a:solidFill>
                  <a:ea typeface="宋体" panose="02010600030101010101" pitchFamily="2" charset="-122"/>
                </a:rPr>
                <a:t>data</a:t>
              </a:r>
              <a:endParaRPr lang="en-US" altLang="zh-CN" sz="1200">
                <a:solidFill>
                  <a:schemeClr val="tx2"/>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9687">
                                            <p:txEl>
                                              <p:pRg st="0" end="0"/>
                                            </p:txEl>
                                          </p:spTgt>
                                        </p:tgtEl>
                                        <p:attrNameLst>
                                          <p:attrName>style.visibility</p:attrName>
                                        </p:attrNameLst>
                                      </p:cBhvr>
                                      <p:to>
                                        <p:strVal val="visible"/>
                                      </p:to>
                                    </p:set>
                                    <p:animEffect transition="in" filter="blinds(horizontal)">
                                      <p:cBhvr>
                                        <p:cTn id="7" dur="500"/>
                                        <p:tgtEl>
                                          <p:spTgt spid="3696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9687">
                                            <p:txEl>
                                              <p:pRg st="1" end="1"/>
                                            </p:txEl>
                                          </p:spTgt>
                                        </p:tgtEl>
                                        <p:attrNameLst>
                                          <p:attrName>style.visibility</p:attrName>
                                        </p:attrNameLst>
                                      </p:cBhvr>
                                      <p:to>
                                        <p:strVal val="visible"/>
                                      </p:to>
                                    </p:set>
                                    <p:animEffect transition="in" filter="blinds(horizontal)">
                                      <p:cBhvr>
                                        <p:cTn id="10" dur="500"/>
                                        <p:tgtEl>
                                          <p:spTgt spid="3696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9698"/>
                                        </p:tgtEl>
                                        <p:attrNameLst>
                                          <p:attrName>style.visibility</p:attrName>
                                        </p:attrNameLst>
                                      </p:cBhvr>
                                      <p:to>
                                        <p:strVal val="visible"/>
                                      </p:to>
                                    </p:set>
                                    <p:animEffect transition="in" filter="blinds(horizontal)">
                                      <p:cBhvr>
                                        <p:cTn id="15" dur="500"/>
                                        <p:tgtEl>
                                          <p:spTgt spid="36969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69697"/>
                                        </p:tgtEl>
                                        <p:attrNameLst>
                                          <p:attrName>style.visibility</p:attrName>
                                        </p:attrNameLst>
                                      </p:cBhvr>
                                      <p:to>
                                        <p:strVal val="visible"/>
                                      </p:to>
                                    </p:set>
                                    <p:animEffect transition="in" filter="blinds(horizontal)">
                                      <p:cBhvr>
                                        <p:cTn id="18" dur="500"/>
                                        <p:tgtEl>
                                          <p:spTgt spid="369697"/>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build="p"/>
      <p:bldP spid="369697" grpId="0"/>
      <p:bldP spid="36969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5">
            <a:extLst>
              <a:ext uri="{FF2B5EF4-FFF2-40B4-BE49-F238E27FC236}">
                <a16:creationId xmlns:a16="http://schemas.microsoft.com/office/drawing/2014/main" id="{383A7C11-B42A-4A8D-BCC3-C445B15255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2339" name="灯片编号占位符 6">
            <a:extLst>
              <a:ext uri="{FF2B5EF4-FFF2-40B4-BE49-F238E27FC236}">
                <a16:creationId xmlns:a16="http://schemas.microsoft.com/office/drawing/2014/main" id="{EF73E288-97DC-49D1-9223-BB810DDD27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B1E3ACC-3785-4A1B-A9CF-4A94D8F774EA}" type="slidenum">
              <a:rPr lang="en-US" altLang="zh-CN" sz="1400" smtClean="0">
                <a:latin typeface="Arial" panose="020B0604020202020204" pitchFamily="34" charset="0"/>
              </a:rPr>
              <a:pPr>
                <a:spcBef>
                  <a:spcPct val="0"/>
                </a:spcBef>
                <a:buClrTx/>
                <a:buSzTx/>
                <a:buFontTx/>
                <a:buNone/>
              </a:pPr>
              <a:t>100</a:t>
            </a:fld>
            <a:endParaRPr lang="en-US" altLang="zh-CN" sz="1400">
              <a:latin typeface="Arial" panose="020B0604020202020204" pitchFamily="34" charset="0"/>
            </a:endParaRPr>
          </a:p>
        </p:txBody>
      </p:sp>
      <p:sp>
        <p:nvSpPr>
          <p:cNvPr id="142340" name="Rectangle 2">
            <a:extLst>
              <a:ext uri="{FF2B5EF4-FFF2-40B4-BE49-F238E27FC236}">
                <a16:creationId xmlns:a16="http://schemas.microsoft.com/office/drawing/2014/main" id="{A370C1B4-FE78-44F4-96B5-DF935A9023ED}"/>
              </a:ext>
            </a:extLst>
          </p:cNvPr>
          <p:cNvSpPr>
            <a:spLocks noGrp="1" noChangeArrowheads="1"/>
          </p:cNvSpPr>
          <p:nvPr>
            <p:ph type="title"/>
          </p:nvPr>
        </p:nvSpPr>
        <p:spPr>
          <a:xfrm>
            <a:off x="533400" y="76200"/>
            <a:ext cx="7772400" cy="1143000"/>
          </a:xfrm>
        </p:spPr>
        <p:txBody>
          <a:bodyPr/>
          <a:lstStyle/>
          <a:p>
            <a:r>
              <a:rPr lang="en-US" altLang="zh-CN">
                <a:ea typeface="宋体" panose="02010600030101010101" pitchFamily="2" charset="-122"/>
              </a:rPr>
              <a:t>TCP AIMD</a:t>
            </a:r>
          </a:p>
        </p:txBody>
      </p:sp>
      <p:graphicFrame>
        <p:nvGraphicFramePr>
          <p:cNvPr id="480259" name="Object 3">
            <a:extLst>
              <a:ext uri="{FF2B5EF4-FFF2-40B4-BE49-F238E27FC236}">
                <a16:creationId xmlns:a16="http://schemas.microsoft.com/office/drawing/2014/main" id="{163FE6F6-750D-4A98-83F8-B6CB5CBB832E}"/>
              </a:ext>
            </a:extLst>
          </p:cNvPr>
          <p:cNvGraphicFramePr>
            <a:graphicFrameLocks noGrp="1" noChangeAspect="1"/>
          </p:cNvGraphicFramePr>
          <p:nvPr>
            <p:ph type="body" sz="half" idx="2"/>
          </p:nvPr>
        </p:nvGraphicFramePr>
        <p:xfrm>
          <a:off x="1076325" y="2743200"/>
          <a:ext cx="6858000" cy="3113088"/>
        </p:xfrm>
        <a:graphic>
          <a:graphicData uri="http://schemas.openxmlformats.org/presentationml/2006/ole">
            <mc:AlternateContent xmlns:mc="http://schemas.openxmlformats.org/markup-compatibility/2006">
              <mc:Choice xmlns:v="urn:schemas-microsoft-com:vml" Requires="v">
                <p:oleObj spid="_x0000_s142347" name="VISIO" r:id="rId3" imgW="7802640" imgH="3541320" progId="Visio.Drawing.5">
                  <p:embed/>
                </p:oleObj>
              </mc:Choice>
              <mc:Fallback>
                <p:oleObj name="VISIO" r:id="rId3" imgW="7802640" imgH="3541320"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743200"/>
                        <a:ext cx="68580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0260" name="Rectangle 4">
            <a:extLst>
              <a:ext uri="{FF2B5EF4-FFF2-40B4-BE49-F238E27FC236}">
                <a16:creationId xmlns:a16="http://schemas.microsoft.com/office/drawing/2014/main" id="{A3943CD8-6F55-4B66-8C08-CADB7F3501CE}"/>
              </a:ext>
            </a:extLst>
          </p:cNvPr>
          <p:cNvSpPr>
            <a:spLocks noGrp="1" noChangeArrowheads="1"/>
          </p:cNvSpPr>
          <p:nvPr>
            <p:ph type="body" sz="half" idx="1"/>
          </p:nvPr>
        </p:nvSpPr>
        <p:spPr>
          <a:xfrm>
            <a:off x="304800" y="1190625"/>
            <a:ext cx="3733800" cy="1447800"/>
          </a:xfrm>
        </p:spPr>
        <p:txBody>
          <a:bodyPr/>
          <a:lstStyle/>
          <a:p>
            <a:pPr>
              <a:buFont typeface="ZapfDingbats" pitchFamily="82" charset="2"/>
              <a:buNone/>
            </a:pPr>
            <a:r>
              <a:rPr lang="en-US" altLang="zh-CN" sz="2400" u="sng">
                <a:solidFill>
                  <a:srgbClr val="FF0000"/>
                </a:solidFill>
                <a:ea typeface="宋体" panose="02010600030101010101" pitchFamily="2" charset="-122"/>
              </a:rPr>
              <a:t>Multiplicative decrease:</a:t>
            </a:r>
            <a:r>
              <a:rPr lang="en-US" altLang="zh-CN" sz="2400">
                <a:ea typeface="宋体" panose="02010600030101010101" pitchFamily="2" charset="-122"/>
              </a:rPr>
              <a:t> cut </a:t>
            </a:r>
            <a:r>
              <a:rPr lang="en-US" altLang="zh-CN" sz="2400" b="1">
                <a:latin typeface="Courier New" panose="02070309020205020404" pitchFamily="49" charset="0"/>
                <a:ea typeface="宋体" panose="02010600030101010101" pitchFamily="2" charset="-122"/>
              </a:rPr>
              <a:t>CongWin</a:t>
            </a:r>
            <a:r>
              <a:rPr lang="en-US" altLang="zh-CN" sz="2400">
                <a:ea typeface="宋体" panose="02010600030101010101" pitchFamily="2" charset="-122"/>
              </a:rPr>
              <a:t> in half after loss event</a:t>
            </a:r>
          </a:p>
        </p:txBody>
      </p:sp>
      <p:sp>
        <p:nvSpPr>
          <p:cNvPr id="480261" name="Rectangle 5">
            <a:extLst>
              <a:ext uri="{FF2B5EF4-FFF2-40B4-BE49-F238E27FC236}">
                <a16:creationId xmlns:a16="http://schemas.microsoft.com/office/drawing/2014/main" id="{8C37A1DD-3559-4C1B-A127-5E4CB20051A0}"/>
              </a:ext>
            </a:extLst>
          </p:cNvPr>
          <p:cNvSpPr>
            <a:spLocks noChangeArrowheads="1"/>
          </p:cNvSpPr>
          <p:nvPr/>
        </p:nvSpPr>
        <p:spPr bwMode="auto">
          <a:xfrm>
            <a:off x="4267200" y="1190625"/>
            <a:ext cx="44291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r>
              <a:rPr lang="en-US" altLang="zh-CN" sz="2400" u="sng">
                <a:solidFill>
                  <a:srgbClr val="FF0000"/>
                </a:solidFill>
                <a:ea typeface="宋体" panose="02010600030101010101" pitchFamily="2" charset="-122"/>
              </a:rPr>
              <a:t>Additive increase:</a:t>
            </a:r>
            <a:r>
              <a:rPr lang="en-US" altLang="zh-CN" sz="2400">
                <a:ea typeface="宋体" panose="02010600030101010101" pitchFamily="2" charset="-122"/>
              </a:rPr>
              <a:t> </a:t>
            </a:r>
            <a:r>
              <a:rPr lang="en-US" altLang="zh-CN" sz="2000">
                <a:ea typeface="宋体" panose="02010600030101010101" pitchFamily="2" charset="-122"/>
              </a:rPr>
              <a:t>increase  </a:t>
            </a:r>
            <a:r>
              <a:rPr lang="en-US" altLang="zh-CN" sz="2000" b="1">
                <a:latin typeface="Courier New" panose="02070309020205020404" pitchFamily="49" charset="0"/>
                <a:ea typeface="宋体" panose="02010600030101010101" pitchFamily="2" charset="-122"/>
              </a:rPr>
              <a:t>CongWin</a:t>
            </a:r>
            <a:r>
              <a:rPr lang="en-US" altLang="zh-CN" sz="2000">
                <a:ea typeface="宋体" panose="02010600030101010101" pitchFamily="2" charset="-122"/>
              </a:rPr>
              <a:t> by 1 MSS every RTT in the absence of loss events:  </a:t>
            </a:r>
            <a:r>
              <a:rPr lang="en-US" altLang="zh-CN" sz="2000" i="1">
                <a:solidFill>
                  <a:schemeClr val="accent2"/>
                </a:solidFill>
                <a:ea typeface="宋体" panose="02010600030101010101" pitchFamily="2" charset="-122"/>
              </a:rPr>
              <a:t>probing</a:t>
            </a:r>
            <a:r>
              <a:rPr lang="en-US" altLang="zh-CN" sz="2000" i="1">
                <a:ea typeface="宋体" panose="02010600030101010101" pitchFamily="2" charset="-122"/>
              </a:rPr>
              <a:t> </a:t>
            </a:r>
            <a:r>
              <a:rPr lang="en-US" altLang="zh-CN" sz="2000">
                <a:ea typeface="宋体" panose="02010600030101010101" pitchFamily="2" charset="-122"/>
              </a:rPr>
              <a:t>also known as</a:t>
            </a:r>
            <a:r>
              <a:rPr lang="en-US" altLang="zh-CN" sz="2000" i="1">
                <a:ea typeface="宋体" panose="02010600030101010101" pitchFamily="2" charset="-122"/>
              </a:rPr>
              <a:t> </a:t>
            </a:r>
            <a:r>
              <a:rPr lang="en-US" altLang="zh-CN" sz="2000" i="1">
                <a:solidFill>
                  <a:schemeClr val="accent2"/>
                </a:solidFill>
                <a:ea typeface="宋体" panose="02010600030101010101" pitchFamily="2" charset="-122"/>
              </a:rPr>
              <a:t>congestion avoidance</a:t>
            </a:r>
            <a:endParaRPr lang="en-US" altLang="zh-CN" sz="1800">
              <a:ea typeface="宋体" panose="02010600030101010101" pitchFamily="2" charset="-122"/>
            </a:endParaRPr>
          </a:p>
        </p:txBody>
      </p:sp>
      <p:sp>
        <p:nvSpPr>
          <p:cNvPr id="480262" name="Text Box 6">
            <a:extLst>
              <a:ext uri="{FF2B5EF4-FFF2-40B4-BE49-F238E27FC236}">
                <a16:creationId xmlns:a16="http://schemas.microsoft.com/office/drawing/2014/main" id="{B0D82488-0C7D-4845-A334-39F9273D2990}"/>
              </a:ext>
            </a:extLst>
          </p:cNvPr>
          <p:cNvSpPr txBox="1">
            <a:spLocks noChangeArrowheads="1"/>
          </p:cNvSpPr>
          <p:nvPr/>
        </p:nvSpPr>
        <p:spPr bwMode="auto">
          <a:xfrm>
            <a:off x="2819400" y="5867400"/>
            <a:ext cx="325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Long-lived TCP connection</a:t>
            </a:r>
            <a:endParaRPr lang="en-US" altLang="zh-CN" sz="1600">
              <a:solidFill>
                <a:schemeClr val="accent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blinds(horizontal)">
                                      <p:cBhvr>
                                        <p:cTn id="7" dur="500"/>
                                        <p:tgtEl>
                                          <p:spTgt spid="4802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0260">
                                            <p:txEl>
                                              <p:pRg st="0" end="0"/>
                                            </p:txEl>
                                          </p:spTgt>
                                        </p:tgtEl>
                                        <p:attrNameLst>
                                          <p:attrName>style.visibility</p:attrName>
                                        </p:attrNameLst>
                                      </p:cBhvr>
                                      <p:to>
                                        <p:strVal val="visible"/>
                                      </p:to>
                                    </p:set>
                                    <p:animEffect transition="in" filter="blinds(horizontal)">
                                      <p:cBhvr>
                                        <p:cTn id="10" dur="500"/>
                                        <p:tgtEl>
                                          <p:spTgt spid="480260">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0259"/>
                                        </p:tgtEl>
                                        <p:attrNameLst>
                                          <p:attrName>style.visibility</p:attrName>
                                        </p:attrNameLst>
                                      </p:cBhvr>
                                      <p:to>
                                        <p:strVal val="visible"/>
                                      </p:to>
                                    </p:set>
                                    <p:animEffect transition="in" filter="blinds(horizontal)">
                                      <p:cBhvr>
                                        <p:cTn id="13" dur="500"/>
                                        <p:tgtEl>
                                          <p:spTgt spid="48025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0262"/>
                                        </p:tgtEl>
                                        <p:attrNameLst>
                                          <p:attrName>style.visibility</p:attrName>
                                        </p:attrNameLst>
                                      </p:cBhvr>
                                      <p:to>
                                        <p:strVal val="visible"/>
                                      </p:to>
                                    </p:set>
                                    <p:animEffect transition="in" filter="blinds(horizontal)">
                                      <p:cBhvr>
                                        <p:cTn id="16" dur="500"/>
                                        <p:tgtEl>
                                          <p:spTgt spid="4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build="p"/>
      <p:bldP spid="480261" grpId="0"/>
      <p:bldP spid="48026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5">
            <a:extLst>
              <a:ext uri="{FF2B5EF4-FFF2-40B4-BE49-F238E27FC236}">
                <a16:creationId xmlns:a16="http://schemas.microsoft.com/office/drawing/2014/main" id="{DF3B6259-DC21-49F2-B0F9-CBDDE30F392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3363" name="灯片编号占位符 6">
            <a:extLst>
              <a:ext uri="{FF2B5EF4-FFF2-40B4-BE49-F238E27FC236}">
                <a16:creationId xmlns:a16="http://schemas.microsoft.com/office/drawing/2014/main" id="{AA280CB6-1C15-4FCF-A9D2-FCDB7DEB83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F2E61A2-C96C-45A6-8AA0-583F6425D2F8}" type="slidenum">
              <a:rPr lang="en-US" altLang="zh-CN" sz="1400" smtClean="0">
                <a:latin typeface="Arial" panose="020B0604020202020204" pitchFamily="34" charset="0"/>
              </a:rPr>
              <a:pPr>
                <a:spcBef>
                  <a:spcPct val="0"/>
                </a:spcBef>
                <a:buClrTx/>
                <a:buSzTx/>
                <a:buFontTx/>
                <a:buNone/>
              </a:pPr>
              <a:t>101</a:t>
            </a:fld>
            <a:endParaRPr lang="en-US" altLang="zh-CN" sz="1400">
              <a:latin typeface="Arial" panose="020B0604020202020204" pitchFamily="34" charset="0"/>
            </a:endParaRPr>
          </a:p>
        </p:txBody>
      </p:sp>
      <p:sp>
        <p:nvSpPr>
          <p:cNvPr id="143364" name="Rectangle 2">
            <a:extLst>
              <a:ext uri="{FF2B5EF4-FFF2-40B4-BE49-F238E27FC236}">
                <a16:creationId xmlns:a16="http://schemas.microsoft.com/office/drawing/2014/main" id="{D54A214A-FB89-4285-AB44-8986E85014B2}"/>
              </a:ext>
            </a:extLst>
          </p:cNvPr>
          <p:cNvSpPr>
            <a:spLocks noGrp="1" noChangeArrowheads="1"/>
          </p:cNvSpPr>
          <p:nvPr>
            <p:ph type="title"/>
          </p:nvPr>
        </p:nvSpPr>
        <p:spPr/>
        <p:txBody>
          <a:bodyPr/>
          <a:lstStyle/>
          <a:p>
            <a:r>
              <a:rPr lang="en-US" altLang="zh-CN">
                <a:ea typeface="宋体" panose="02010600030101010101" pitchFamily="2" charset="-122"/>
              </a:rPr>
              <a:t>TCP Slow Start</a:t>
            </a:r>
          </a:p>
        </p:txBody>
      </p:sp>
      <p:sp>
        <p:nvSpPr>
          <p:cNvPr id="481283" name="Rectangle 3">
            <a:extLst>
              <a:ext uri="{FF2B5EF4-FFF2-40B4-BE49-F238E27FC236}">
                <a16:creationId xmlns:a16="http://schemas.microsoft.com/office/drawing/2014/main" id="{9BC69472-8E7A-4766-B979-F0E797C94CCB}"/>
              </a:ext>
            </a:extLst>
          </p:cNvPr>
          <p:cNvSpPr>
            <a:spLocks noGrp="1" noChangeArrowheads="1"/>
          </p:cNvSpPr>
          <p:nvPr>
            <p:ph type="body" sz="half" idx="1"/>
          </p:nvPr>
        </p:nvSpPr>
        <p:spPr>
          <a:xfrm>
            <a:off x="304800" y="1600200"/>
            <a:ext cx="4038600" cy="4648200"/>
          </a:xfrm>
        </p:spPr>
        <p:txBody>
          <a:bodyPr/>
          <a:lstStyle/>
          <a:p>
            <a:r>
              <a:rPr lang="en-US" altLang="zh-CN" sz="2400">
                <a:ea typeface="宋体" panose="02010600030101010101" pitchFamily="2" charset="-122"/>
              </a:rPr>
              <a:t>When connection begins, </a:t>
            </a:r>
            <a:r>
              <a:rPr lang="en-US" altLang="zh-CN" sz="2400" b="1">
                <a:latin typeface="Courier New" panose="02070309020205020404" pitchFamily="49" charset="0"/>
                <a:ea typeface="宋体" panose="02010600030101010101" pitchFamily="2" charset="-122"/>
              </a:rPr>
              <a:t>CongWin</a:t>
            </a:r>
            <a:r>
              <a:rPr lang="en-US" altLang="zh-CN" sz="2400">
                <a:ea typeface="宋体" panose="02010600030101010101" pitchFamily="2" charset="-122"/>
              </a:rPr>
              <a:t> = 1 MSS</a:t>
            </a:r>
          </a:p>
          <a:p>
            <a:pPr lvl="1"/>
            <a:r>
              <a:rPr lang="en-US" altLang="zh-CN" sz="2000">
                <a:ea typeface="宋体" panose="02010600030101010101" pitchFamily="2" charset="-122"/>
              </a:rPr>
              <a:t>Example: MSS = 500 bytes &amp; RTT = 200 msec</a:t>
            </a:r>
          </a:p>
          <a:p>
            <a:pPr lvl="1"/>
            <a:r>
              <a:rPr lang="en-US" altLang="zh-CN" sz="2000">
                <a:ea typeface="宋体" panose="02010600030101010101" pitchFamily="2" charset="-122"/>
              </a:rPr>
              <a:t>Initial rate = 20 kbps</a:t>
            </a:r>
          </a:p>
          <a:p>
            <a:pPr lvl="1"/>
            <a:endParaRPr lang="en-US" altLang="zh-CN" sz="2000">
              <a:ea typeface="宋体" panose="02010600030101010101" pitchFamily="2" charset="-122"/>
            </a:endParaRPr>
          </a:p>
          <a:p>
            <a:r>
              <a:rPr lang="en-US" altLang="zh-CN" sz="2400">
                <a:ea typeface="宋体" panose="02010600030101010101" pitchFamily="2" charset="-122"/>
              </a:rPr>
              <a:t>Available bandwidth may be &gt;&gt; MSS/RTT</a:t>
            </a:r>
          </a:p>
          <a:p>
            <a:pPr lvl="1"/>
            <a:r>
              <a:rPr lang="en-US" altLang="zh-CN" sz="2000">
                <a:ea typeface="宋体" panose="02010600030101010101" pitchFamily="2" charset="-122"/>
              </a:rPr>
              <a:t>Desirable to quickly ramp up to respectable rate</a:t>
            </a:r>
          </a:p>
        </p:txBody>
      </p:sp>
      <p:sp>
        <p:nvSpPr>
          <p:cNvPr id="143366" name="Rectangle 4">
            <a:extLst>
              <a:ext uri="{FF2B5EF4-FFF2-40B4-BE49-F238E27FC236}">
                <a16:creationId xmlns:a16="http://schemas.microsoft.com/office/drawing/2014/main" id="{2D0C1CA7-6CAD-45DD-A174-EE9E1BB1FD0A}"/>
              </a:ext>
            </a:extLst>
          </p:cNvPr>
          <p:cNvSpPr>
            <a:spLocks noChangeArrowheads="1"/>
          </p:cNvSpPr>
          <p:nvPr/>
        </p:nvSpPr>
        <p:spPr bwMode="auto">
          <a:xfrm>
            <a:off x="4876800" y="1600200"/>
            <a:ext cx="403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zh-CN" altLang="zh-CN" sz="2400">
              <a:ea typeface="宋体" panose="02010600030101010101" pitchFamily="2" charset="-122"/>
            </a:endParaRPr>
          </a:p>
        </p:txBody>
      </p:sp>
      <p:sp>
        <p:nvSpPr>
          <p:cNvPr id="481285" name="Rectangle 5">
            <a:extLst>
              <a:ext uri="{FF2B5EF4-FFF2-40B4-BE49-F238E27FC236}">
                <a16:creationId xmlns:a16="http://schemas.microsoft.com/office/drawing/2014/main" id="{E1D95FFA-F040-4764-95B8-A83CA5B5878C}"/>
              </a:ext>
            </a:extLst>
          </p:cNvPr>
          <p:cNvSpPr>
            <a:spLocks noChangeArrowheads="1"/>
          </p:cNvSpPr>
          <p:nvPr/>
        </p:nvSpPr>
        <p:spPr bwMode="auto">
          <a:xfrm>
            <a:off x="4419600" y="1600200"/>
            <a:ext cx="403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sz="2400">
                <a:ea typeface="宋体" panose="02010600030101010101" pitchFamily="2" charset="-122"/>
              </a:rPr>
              <a:t>When connection begins, increase rate exponentially fast until first loss event</a:t>
            </a:r>
          </a:p>
          <a:p>
            <a:endParaRPr lang="en-US" altLang="zh-CN" sz="2400">
              <a:ea typeface="宋体" panose="02010600030101010101" pitchFamily="2" charset="-122"/>
            </a:endParaRPr>
          </a:p>
          <a:p>
            <a:endParaRPr lang="en-US" altLang="zh-CN" sz="2400">
              <a:ea typeface="宋体" panose="02010600030101010101" pitchFamily="2" charset="-122"/>
            </a:endParaRPr>
          </a:p>
        </p:txBody>
      </p:sp>
      <p:sp>
        <p:nvSpPr>
          <p:cNvPr id="481286" name="Text Box 6">
            <a:extLst>
              <a:ext uri="{FF2B5EF4-FFF2-40B4-BE49-F238E27FC236}">
                <a16:creationId xmlns:a16="http://schemas.microsoft.com/office/drawing/2014/main" id="{63402C33-C197-4C6A-97D3-DA2B6C33B35B}"/>
              </a:ext>
            </a:extLst>
          </p:cNvPr>
          <p:cNvSpPr txBox="1">
            <a:spLocks noChangeArrowheads="1"/>
          </p:cNvSpPr>
          <p:nvPr/>
        </p:nvSpPr>
        <p:spPr bwMode="auto">
          <a:xfrm>
            <a:off x="4800600" y="4343400"/>
            <a:ext cx="3657600" cy="1136650"/>
          </a:xfrm>
          <a:prstGeom prst="rect">
            <a:avLst/>
          </a:prstGeom>
          <a:solidFill>
            <a:srgbClr val="E5FFE5"/>
          </a:solidFill>
          <a:ln w="9525">
            <a:solidFill>
              <a:srgbClr val="33CC33"/>
            </a:solidFill>
            <a:miter lim="800000"/>
            <a:headEnd/>
            <a:tailEnd/>
          </a:ln>
        </p:spPr>
        <p:txBody>
          <a:bodyPr lIns="137160" tIns="137160" rIns="137160" bIns="137160">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b="1">
                <a:ea typeface="宋体" panose="02010600030101010101" pitchFamily="2" charset="-122"/>
              </a:rPr>
              <a:t>Slow Start is NOT really Slow!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blinds(horizontal)">
                                      <p:cBhvr>
                                        <p:cTn id="7" dur="500"/>
                                        <p:tgtEl>
                                          <p:spTgt spid="481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animEffect transition="in" filter="blinds(horizontal)">
                                      <p:cBhvr>
                                        <p:cTn id="10" dur="500"/>
                                        <p:tgtEl>
                                          <p:spTgt spid="4812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3" dur="500"/>
                                        <p:tgtEl>
                                          <p:spTgt spid="4812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1283">
                                            <p:txEl>
                                              <p:pRg st="4" end="4"/>
                                            </p:txEl>
                                          </p:spTgt>
                                        </p:tgtEl>
                                        <p:attrNameLst>
                                          <p:attrName>style.visibility</p:attrName>
                                        </p:attrNameLst>
                                      </p:cBhvr>
                                      <p:to>
                                        <p:strVal val="visible"/>
                                      </p:to>
                                    </p:set>
                                    <p:animEffect transition="in" filter="blinds(horizontal)">
                                      <p:cBhvr>
                                        <p:cTn id="16" dur="500"/>
                                        <p:tgtEl>
                                          <p:spTgt spid="48128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81283">
                                            <p:txEl>
                                              <p:pRg st="5" end="5"/>
                                            </p:txEl>
                                          </p:spTgt>
                                        </p:tgtEl>
                                        <p:attrNameLst>
                                          <p:attrName>style.visibility</p:attrName>
                                        </p:attrNameLst>
                                      </p:cBhvr>
                                      <p:to>
                                        <p:strVal val="visible"/>
                                      </p:to>
                                    </p:set>
                                    <p:animEffect transition="in" filter="blinds(horizontal)">
                                      <p:cBhvr>
                                        <p:cTn id="19" dur="500"/>
                                        <p:tgtEl>
                                          <p:spTgt spid="48128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81285">
                                            <p:txEl>
                                              <p:pRg st="0" end="0"/>
                                            </p:txEl>
                                          </p:spTgt>
                                        </p:tgtEl>
                                        <p:attrNameLst>
                                          <p:attrName>style.visibility</p:attrName>
                                        </p:attrNameLst>
                                      </p:cBhvr>
                                      <p:to>
                                        <p:strVal val="visible"/>
                                      </p:to>
                                    </p:set>
                                    <p:animEffect transition="in" filter="blinds(horizontal)">
                                      <p:cBhvr>
                                        <p:cTn id="22" dur="500"/>
                                        <p:tgtEl>
                                          <p:spTgt spid="48128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286"/>
                                        </p:tgtEl>
                                        <p:attrNameLst>
                                          <p:attrName>style.visibility</p:attrName>
                                        </p:attrNameLst>
                                      </p:cBhvr>
                                      <p:to>
                                        <p:strVal val="visible"/>
                                      </p:to>
                                    </p:set>
                                    <p:animEffect transition="in" filter="blinds(horizontal)">
                                      <p:cBhvr>
                                        <p:cTn id="27" dur="500"/>
                                        <p:tgtEl>
                                          <p:spTgt spid="48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5">
            <a:extLst>
              <a:ext uri="{FF2B5EF4-FFF2-40B4-BE49-F238E27FC236}">
                <a16:creationId xmlns:a16="http://schemas.microsoft.com/office/drawing/2014/main" id="{1F4ECA2A-9286-48D6-8C4E-31C62F16B0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4387" name="灯片编号占位符 6">
            <a:extLst>
              <a:ext uri="{FF2B5EF4-FFF2-40B4-BE49-F238E27FC236}">
                <a16:creationId xmlns:a16="http://schemas.microsoft.com/office/drawing/2014/main" id="{7117E9B3-AD3B-4FB6-A59B-2FC6F87D52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B4C3DAA7-CF06-4DD7-A104-DA9EB4D357EF}" type="slidenum">
              <a:rPr lang="en-US" altLang="zh-CN" sz="1400" smtClean="0">
                <a:latin typeface="Arial" panose="020B0604020202020204" pitchFamily="34" charset="0"/>
              </a:rPr>
              <a:pPr>
                <a:spcBef>
                  <a:spcPct val="0"/>
                </a:spcBef>
                <a:buClrTx/>
                <a:buSzTx/>
                <a:buFontTx/>
                <a:buNone/>
              </a:pPr>
              <a:t>102</a:t>
            </a:fld>
            <a:endParaRPr lang="en-US" altLang="zh-CN" sz="1400">
              <a:latin typeface="Arial" panose="020B0604020202020204" pitchFamily="34" charset="0"/>
            </a:endParaRPr>
          </a:p>
        </p:txBody>
      </p:sp>
      <p:sp>
        <p:nvSpPr>
          <p:cNvPr id="144388" name="Rectangle 2">
            <a:extLst>
              <a:ext uri="{FF2B5EF4-FFF2-40B4-BE49-F238E27FC236}">
                <a16:creationId xmlns:a16="http://schemas.microsoft.com/office/drawing/2014/main" id="{4A40BE65-2F13-4B7D-BC46-B2133A4C7D3D}"/>
              </a:ext>
            </a:extLst>
          </p:cNvPr>
          <p:cNvSpPr>
            <a:spLocks noGrp="1" noChangeArrowheads="1"/>
          </p:cNvSpPr>
          <p:nvPr>
            <p:ph type="title"/>
          </p:nvPr>
        </p:nvSpPr>
        <p:spPr/>
        <p:txBody>
          <a:bodyPr/>
          <a:lstStyle/>
          <a:p>
            <a:r>
              <a:rPr lang="en-US" altLang="zh-CN">
                <a:ea typeface="宋体" panose="02010600030101010101" pitchFamily="2" charset="-122"/>
              </a:rPr>
              <a:t>TCP Slow Start (more)</a:t>
            </a:r>
          </a:p>
        </p:txBody>
      </p:sp>
      <p:sp>
        <p:nvSpPr>
          <p:cNvPr id="482307" name="Rectangle 3">
            <a:extLst>
              <a:ext uri="{FF2B5EF4-FFF2-40B4-BE49-F238E27FC236}">
                <a16:creationId xmlns:a16="http://schemas.microsoft.com/office/drawing/2014/main" id="{2A71C4AD-4D22-4E9F-BFA3-4E2D430B584E}"/>
              </a:ext>
            </a:extLst>
          </p:cNvPr>
          <p:cNvSpPr>
            <a:spLocks noGrp="1" noChangeArrowheads="1"/>
          </p:cNvSpPr>
          <p:nvPr>
            <p:ph type="body" sz="half" idx="1"/>
          </p:nvPr>
        </p:nvSpPr>
        <p:spPr/>
        <p:txBody>
          <a:bodyPr/>
          <a:lstStyle/>
          <a:p>
            <a:r>
              <a:rPr lang="en-US" altLang="zh-CN" sz="2400">
                <a:ea typeface="宋体" panose="02010600030101010101" pitchFamily="2" charset="-122"/>
              </a:rPr>
              <a:t>When connection begins, increase rate exponentially until first loss event:</a:t>
            </a:r>
          </a:p>
          <a:p>
            <a:pPr lvl="1"/>
            <a:r>
              <a:rPr lang="en-US" altLang="zh-CN" sz="2000">
                <a:ea typeface="宋体" panose="02010600030101010101" pitchFamily="2" charset="-122"/>
              </a:rPr>
              <a:t>Double </a:t>
            </a:r>
            <a:r>
              <a:rPr lang="en-US" altLang="zh-CN" sz="2000" b="1">
                <a:latin typeface="Courier New" panose="02070309020205020404" pitchFamily="49" charset="0"/>
                <a:ea typeface="宋体" panose="02010600030101010101" pitchFamily="2" charset="-122"/>
              </a:rPr>
              <a:t>CongWin</a:t>
            </a:r>
            <a:r>
              <a:rPr lang="en-US" altLang="zh-CN" sz="2000">
                <a:ea typeface="宋体" panose="02010600030101010101" pitchFamily="2" charset="-122"/>
              </a:rPr>
              <a:t> every RTT</a:t>
            </a:r>
          </a:p>
          <a:p>
            <a:pPr lvl="1"/>
            <a:r>
              <a:rPr lang="en-US" altLang="zh-CN" sz="2000">
                <a:ea typeface="宋体" panose="02010600030101010101" pitchFamily="2" charset="-122"/>
              </a:rPr>
              <a:t>Done by incrementing </a:t>
            </a:r>
            <a:r>
              <a:rPr lang="en-US" altLang="zh-CN" sz="2000" b="1">
                <a:latin typeface="Courier New" panose="02070309020205020404" pitchFamily="49" charset="0"/>
                <a:ea typeface="宋体" panose="02010600030101010101" pitchFamily="2" charset="-122"/>
              </a:rPr>
              <a:t>CongWin</a:t>
            </a:r>
            <a:r>
              <a:rPr lang="en-US" altLang="zh-CN" sz="2000">
                <a:ea typeface="宋体" panose="02010600030101010101" pitchFamily="2" charset="-122"/>
              </a:rPr>
              <a:t> for every ACK received</a:t>
            </a:r>
          </a:p>
          <a:p>
            <a:r>
              <a:rPr lang="en-US" altLang="zh-CN" sz="2400" u="sng">
                <a:solidFill>
                  <a:srgbClr val="FF0000"/>
                </a:solidFill>
                <a:ea typeface="宋体" panose="02010600030101010101" pitchFamily="2" charset="-122"/>
              </a:rPr>
              <a:t>Summary:</a:t>
            </a:r>
            <a:r>
              <a:rPr lang="en-US" altLang="zh-CN" sz="2400">
                <a:ea typeface="宋体" panose="02010600030101010101" pitchFamily="2" charset="-122"/>
              </a:rPr>
              <a:t> initial rate is slow but ramps up exponentially fast</a:t>
            </a:r>
          </a:p>
        </p:txBody>
      </p:sp>
      <p:sp>
        <p:nvSpPr>
          <p:cNvPr id="482308" name="Line 4">
            <a:extLst>
              <a:ext uri="{FF2B5EF4-FFF2-40B4-BE49-F238E27FC236}">
                <a16:creationId xmlns:a16="http://schemas.microsoft.com/office/drawing/2014/main" id="{2D313081-CC59-4E27-A1D1-A658F3CA90BE}"/>
              </a:ext>
            </a:extLst>
          </p:cNvPr>
          <p:cNvSpPr>
            <a:spLocks noChangeShapeType="1"/>
          </p:cNvSpPr>
          <p:nvPr/>
        </p:nvSpPr>
        <p:spPr bwMode="auto">
          <a:xfrm>
            <a:off x="5360988" y="2387600"/>
            <a:ext cx="2505075" cy="3524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09" name="Text Box 5">
            <a:extLst>
              <a:ext uri="{FF2B5EF4-FFF2-40B4-BE49-F238E27FC236}">
                <a16:creationId xmlns:a16="http://schemas.microsoft.com/office/drawing/2014/main" id="{E9ABBE2F-9A55-4EA7-8FD2-4E52105CD4CB}"/>
              </a:ext>
            </a:extLst>
          </p:cNvPr>
          <p:cNvSpPr txBox="1">
            <a:spLocks noChangeArrowheads="1"/>
          </p:cNvSpPr>
          <p:nvPr/>
        </p:nvSpPr>
        <p:spPr bwMode="auto">
          <a:xfrm rot="408567">
            <a:off x="6367463" y="2354263"/>
            <a:ext cx="1208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one segment</a:t>
            </a:r>
            <a:endParaRPr lang="en-US" altLang="zh-CN" sz="1000">
              <a:latin typeface="Times New Roman" panose="02020603050405020304" pitchFamily="18" charset="0"/>
              <a:ea typeface="宋体" panose="02010600030101010101" pitchFamily="2" charset="-122"/>
            </a:endParaRPr>
          </a:p>
        </p:txBody>
      </p:sp>
      <p:sp>
        <p:nvSpPr>
          <p:cNvPr id="482310" name="Text Box 6">
            <a:extLst>
              <a:ext uri="{FF2B5EF4-FFF2-40B4-BE49-F238E27FC236}">
                <a16:creationId xmlns:a16="http://schemas.microsoft.com/office/drawing/2014/main" id="{8C1590ED-37CE-4408-BA0F-E767C25CDDA0}"/>
              </a:ext>
            </a:extLst>
          </p:cNvPr>
          <p:cNvSpPr txBox="1">
            <a:spLocks noChangeArrowheads="1"/>
          </p:cNvSpPr>
          <p:nvPr/>
        </p:nvSpPr>
        <p:spPr bwMode="auto">
          <a:xfrm rot="-5400000">
            <a:off x="4918075" y="2592388"/>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RTT</a:t>
            </a:r>
            <a:endParaRPr lang="en-US" altLang="zh-CN" sz="1000">
              <a:latin typeface="Times New Roman" panose="02020603050405020304" pitchFamily="18" charset="0"/>
              <a:ea typeface="宋体" panose="02010600030101010101" pitchFamily="2" charset="-122"/>
            </a:endParaRPr>
          </a:p>
        </p:txBody>
      </p:sp>
      <p:sp>
        <p:nvSpPr>
          <p:cNvPr id="482311" name="Line 7">
            <a:extLst>
              <a:ext uri="{FF2B5EF4-FFF2-40B4-BE49-F238E27FC236}">
                <a16:creationId xmlns:a16="http://schemas.microsoft.com/office/drawing/2014/main" id="{9942A109-5FA6-4843-933E-21BB98B92A8C}"/>
              </a:ext>
            </a:extLst>
          </p:cNvPr>
          <p:cNvSpPr>
            <a:spLocks noChangeShapeType="1"/>
          </p:cNvSpPr>
          <p:nvPr/>
        </p:nvSpPr>
        <p:spPr bwMode="auto">
          <a:xfrm flipH="1" flipV="1">
            <a:off x="5175250" y="2373313"/>
            <a:ext cx="4763" cy="2190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2" name="Line 8">
            <a:extLst>
              <a:ext uri="{FF2B5EF4-FFF2-40B4-BE49-F238E27FC236}">
                <a16:creationId xmlns:a16="http://schemas.microsoft.com/office/drawing/2014/main" id="{F34F6D7F-26D4-4D9D-AA40-49FDC7F89D53}"/>
              </a:ext>
            </a:extLst>
          </p:cNvPr>
          <p:cNvSpPr>
            <a:spLocks noChangeShapeType="1"/>
          </p:cNvSpPr>
          <p:nvPr/>
        </p:nvSpPr>
        <p:spPr bwMode="auto">
          <a:xfrm>
            <a:off x="5184775" y="2935288"/>
            <a:ext cx="4763" cy="2238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3" name="Line 9">
            <a:extLst>
              <a:ext uri="{FF2B5EF4-FFF2-40B4-BE49-F238E27FC236}">
                <a16:creationId xmlns:a16="http://schemas.microsoft.com/office/drawing/2014/main" id="{2828F8E9-7BA1-4195-812B-BBAF258E0482}"/>
              </a:ext>
            </a:extLst>
          </p:cNvPr>
          <p:cNvSpPr>
            <a:spLocks noChangeShapeType="1"/>
          </p:cNvSpPr>
          <p:nvPr/>
        </p:nvSpPr>
        <p:spPr bwMode="auto">
          <a:xfrm flipV="1">
            <a:off x="5337175" y="2792413"/>
            <a:ext cx="2505075" cy="352425"/>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4" name="Line 10">
            <a:extLst>
              <a:ext uri="{FF2B5EF4-FFF2-40B4-BE49-F238E27FC236}">
                <a16:creationId xmlns:a16="http://schemas.microsoft.com/office/drawing/2014/main" id="{CBD767C9-2380-46A2-A1D0-A24D5BA6B70D}"/>
              </a:ext>
            </a:extLst>
          </p:cNvPr>
          <p:cNvSpPr>
            <a:spLocks noChangeShapeType="1"/>
          </p:cNvSpPr>
          <p:nvPr/>
        </p:nvSpPr>
        <p:spPr bwMode="auto">
          <a:xfrm>
            <a:off x="5365750" y="3168650"/>
            <a:ext cx="2505075" cy="3524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5" name="Line 11">
            <a:extLst>
              <a:ext uri="{FF2B5EF4-FFF2-40B4-BE49-F238E27FC236}">
                <a16:creationId xmlns:a16="http://schemas.microsoft.com/office/drawing/2014/main" id="{A6933349-2056-4D01-9836-2BA907DFC292}"/>
              </a:ext>
            </a:extLst>
          </p:cNvPr>
          <p:cNvSpPr>
            <a:spLocks noChangeShapeType="1"/>
          </p:cNvSpPr>
          <p:nvPr/>
        </p:nvSpPr>
        <p:spPr bwMode="auto">
          <a:xfrm>
            <a:off x="5360988" y="3254375"/>
            <a:ext cx="2505075" cy="3524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6" name="Line 12">
            <a:extLst>
              <a:ext uri="{FF2B5EF4-FFF2-40B4-BE49-F238E27FC236}">
                <a16:creationId xmlns:a16="http://schemas.microsoft.com/office/drawing/2014/main" id="{02FD203D-43E9-4541-BDD6-B71B28CAA5D6}"/>
              </a:ext>
            </a:extLst>
          </p:cNvPr>
          <p:cNvSpPr>
            <a:spLocks noChangeShapeType="1"/>
          </p:cNvSpPr>
          <p:nvPr/>
        </p:nvSpPr>
        <p:spPr bwMode="auto">
          <a:xfrm flipV="1">
            <a:off x="5360988" y="3778250"/>
            <a:ext cx="2528887" cy="36195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7" name="Line 13">
            <a:extLst>
              <a:ext uri="{FF2B5EF4-FFF2-40B4-BE49-F238E27FC236}">
                <a16:creationId xmlns:a16="http://schemas.microsoft.com/office/drawing/2014/main" id="{996AA7DB-7637-47B6-948F-E7AFDB81A076}"/>
              </a:ext>
            </a:extLst>
          </p:cNvPr>
          <p:cNvSpPr>
            <a:spLocks noChangeShapeType="1"/>
          </p:cNvSpPr>
          <p:nvPr/>
        </p:nvSpPr>
        <p:spPr bwMode="auto">
          <a:xfrm flipV="1">
            <a:off x="5334000" y="4038600"/>
            <a:ext cx="2505075" cy="352425"/>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8" name="Text Box 14">
            <a:extLst>
              <a:ext uri="{FF2B5EF4-FFF2-40B4-BE49-F238E27FC236}">
                <a16:creationId xmlns:a16="http://schemas.microsoft.com/office/drawing/2014/main" id="{BAFD4C95-0E2A-4417-8043-7DDBAB9DC9B4}"/>
              </a:ext>
            </a:extLst>
          </p:cNvPr>
          <p:cNvSpPr txBox="1">
            <a:spLocks noChangeArrowheads="1"/>
          </p:cNvSpPr>
          <p:nvPr/>
        </p:nvSpPr>
        <p:spPr bwMode="auto">
          <a:xfrm rot="408567">
            <a:off x="6365875" y="314007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two segments</a:t>
            </a:r>
            <a:endParaRPr lang="en-US" altLang="zh-CN" sz="1000">
              <a:latin typeface="Times New Roman" panose="02020603050405020304" pitchFamily="18" charset="0"/>
              <a:ea typeface="宋体" panose="02010600030101010101" pitchFamily="2" charset="-122"/>
            </a:endParaRPr>
          </a:p>
        </p:txBody>
      </p:sp>
      <p:grpSp>
        <p:nvGrpSpPr>
          <p:cNvPr id="2" name="Group 15">
            <a:extLst>
              <a:ext uri="{FF2B5EF4-FFF2-40B4-BE49-F238E27FC236}">
                <a16:creationId xmlns:a16="http://schemas.microsoft.com/office/drawing/2014/main" id="{310D9A74-CB64-4796-96DD-E1129A28F53F}"/>
              </a:ext>
            </a:extLst>
          </p:cNvPr>
          <p:cNvGrpSpPr>
            <a:grpSpLocks/>
          </p:cNvGrpSpPr>
          <p:nvPr/>
        </p:nvGrpSpPr>
        <p:grpSpPr bwMode="auto">
          <a:xfrm>
            <a:off x="5356225" y="4173538"/>
            <a:ext cx="2519363" cy="652462"/>
            <a:chOff x="3954" y="2214"/>
            <a:chExt cx="1587" cy="411"/>
          </a:xfrm>
        </p:grpSpPr>
        <p:sp>
          <p:nvSpPr>
            <p:cNvPr id="144418" name="Line 16">
              <a:extLst>
                <a:ext uri="{FF2B5EF4-FFF2-40B4-BE49-F238E27FC236}">
                  <a16:creationId xmlns:a16="http://schemas.microsoft.com/office/drawing/2014/main" id="{8E069C20-2043-447F-B87C-FDE2EB68C81A}"/>
                </a:ext>
              </a:extLst>
            </p:cNvPr>
            <p:cNvSpPr>
              <a:spLocks noChangeShapeType="1"/>
            </p:cNvSpPr>
            <p:nvPr/>
          </p:nvSpPr>
          <p:spPr bwMode="auto">
            <a:xfrm>
              <a:off x="3963" y="2214"/>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9" name="Line 17">
              <a:extLst>
                <a:ext uri="{FF2B5EF4-FFF2-40B4-BE49-F238E27FC236}">
                  <a16:creationId xmlns:a16="http://schemas.microsoft.com/office/drawing/2014/main" id="{D27EFB46-501C-4C9B-B4F3-23F49D3D5E4E}"/>
                </a:ext>
              </a:extLst>
            </p:cNvPr>
            <p:cNvSpPr>
              <a:spLocks noChangeShapeType="1"/>
            </p:cNvSpPr>
            <p:nvPr/>
          </p:nvSpPr>
          <p:spPr bwMode="auto">
            <a:xfrm>
              <a:off x="3954" y="2274"/>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0" name="Line 18">
              <a:extLst>
                <a:ext uri="{FF2B5EF4-FFF2-40B4-BE49-F238E27FC236}">
                  <a16:creationId xmlns:a16="http://schemas.microsoft.com/office/drawing/2014/main" id="{6EF6BE16-706A-4DDD-A392-9B70C4EE4EEF}"/>
                </a:ext>
              </a:extLst>
            </p:cNvPr>
            <p:cNvSpPr>
              <a:spLocks noChangeShapeType="1"/>
            </p:cNvSpPr>
            <p:nvPr/>
          </p:nvSpPr>
          <p:spPr bwMode="auto">
            <a:xfrm>
              <a:off x="3963" y="2340"/>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1" name="Line 19">
              <a:extLst>
                <a:ext uri="{FF2B5EF4-FFF2-40B4-BE49-F238E27FC236}">
                  <a16:creationId xmlns:a16="http://schemas.microsoft.com/office/drawing/2014/main" id="{751A173D-6D7C-4E91-B35C-2D5F3AC30D26}"/>
                </a:ext>
              </a:extLst>
            </p:cNvPr>
            <p:cNvSpPr>
              <a:spLocks noChangeShapeType="1"/>
            </p:cNvSpPr>
            <p:nvPr/>
          </p:nvSpPr>
          <p:spPr bwMode="auto">
            <a:xfrm>
              <a:off x="3957" y="2403"/>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0">
            <a:extLst>
              <a:ext uri="{FF2B5EF4-FFF2-40B4-BE49-F238E27FC236}">
                <a16:creationId xmlns:a16="http://schemas.microsoft.com/office/drawing/2014/main" id="{68306AEA-A138-4F0C-B356-6A2A06A0FCC8}"/>
              </a:ext>
            </a:extLst>
          </p:cNvPr>
          <p:cNvGrpSpPr>
            <a:grpSpLocks/>
          </p:cNvGrpSpPr>
          <p:nvPr/>
        </p:nvGrpSpPr>
        <p:grpSpPr bwMode="auto">
          <a:xfrm flipV="1">
            <a:off x="5641975" y="4554538"/>
            <a:ext cx="2228850" cy="604837"/>
            <a:chOff x="3954" y="2214"/>
            <a:chExt cx="1587" cy="411"/>
          </a:xfrm>
        </p:grpSpPr>
        <p:sp>
          <p:nvSpPr>
            <p:cNvPr id="144414" name="Line 21">
              <a:extLst>
                <a:ext uri="{FF2B5EF4-FFF2-40B4-BE49-F238E27FC236}">
                  <a16:creationId xmlns:a16="http://schemas.microsoft.com/office/drawing/2014/main" id="{EF826A4B-2B91-44C8-B37C-CCCF6DA2DAAE}"/>
                </a:ext>
              </a:extLst>
            </p:cNvPr>
            <p:cNvSpPr>
              <a:spLocks noChangeShapeType="1"/>
            </p:cNvSpPr>
            <p:nvPr/>
          </p:nvSpPr>
          <p:spPr bwMode="auto">
            <a:xfrm>
              <a:off x="3963" y="2214"/>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5" name="Line 22">
              <a:extLst>
                <a:ext uri="{FF2B5EF4-FFF2-40B4-BE49-F238E27FC236}">
                  <a16:creationId xmlns:a16="http://schemas.microsoft.com/office/drawing/2014/main" id="{2CFC2D53-C627-450A-A6ED-2EB59A2879A8}"/>
                </a:ext>
              </a:extLst>
            </p:cNvPr>
            <p:cNvSpPr>
              <a:spLocks noChangeShapeType="1"/>
            </p:cNvSpPr>
            <p:nvPr/>
          </p:nvSpPr>
          <p:spPr bwMode="auto">
            <a:xfrm>
              <a:off x="3954" y="2274"/>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6" name="Line 23">
              <a:extLst>
                <a:ext uri="{FF2B5EF4-FFF2-40B4-BE49-F238E27FC236}">
                  <a16:creationId xmlns:a16="http://schemas.microsoft.com/office/drawing/2014/main" id="{320B02E1-F632-4FD5-8F1C-5C68D3435209}"/>
                </a:ext>
              </a:extLst>
            </p:cNvPr>
            <p:cNvSpPr>
              <a:spLocks noChangeShapeType="1"/>
            </p:cNvSpPr>
            <p:nvPr/>
          </p:nvSpPr>
          <p:spPr bwMode="auto">
            <a:xfrm>
              <a:off x="3963" y="2340"/>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7" name="Line 24">
              <a:extLst>
                <a:ext uri="{FF2B5EF4-FFF2-40B4-BE49-F238E27FC236}">
                  <a16:creationId xmlns:a16="http://schemas.microsoft.com/office/drawing/2014/main" id="{A4A7E108-ABD2-43DF-A507-6572ECE17E03}"/>
                </a:ext>
              </a:extLst>
            </p:cNvPr>
            <p:cNvSpPr>
              <a:spLocks noChangeShapeType="1"/>
            </p:cNvSpPr>
            <p:nvPr/>
          </p:nvSpPr>
          <p:spPr bwMode="auto">
            <a:xfrm>
              <a:off x="3957" y="2403"/>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5">
            <a:extLst>
              <a:ext uri="{FF2B5EF4-FFF2-40B4-BE49-F238E27FC236}">
                <a16:creationId xmlns:a16="http://schemas.microsoft.com/office/drawing/2014/main" id="{C4145E65-C8AC-4FEA-98CC-203582CE4501}"/>
              </a:ext>
            </a:extLst>
          </p:cNvPr>
          <p:cNvGrpSpPr>
            <a:grpSpLocks/>
          </p:cNvGrpSpPr>
          <p:nvPr/>
        </p:nvGrpSpPr>
        <p:grpSpPr bwMode="auto">
          <a:xfrm>
            <a:off x="4800600" y="1662113"/>
            <a:ext cx="3505200" cy="4425950"/>
            <a:chOff x="3024" y="1047"/>
            <a:chExt cx="2208" cy="2788"/>
          </a:xfrm>
        </p:grpSpPr>
        <p:sp>
          <p:nvSpPr>
            <p:cNvPr id="144405" name="Text Box 26">
              <a:extLst>
                <a:ext uri="{FF2B5EF4-FFF2-40B4-BE49-F238E27FC236}">
                  <a16:creationId xmlns:a16="http://schemas.microsoft.com/office/drawing/2014/main" id="{E970E45F-1D92-4F5D-8DD6-F0C7E7764CAD}"/>
                </a:ext>
              </a:extLst>
            </p:cNvPr>
            <p:cNvSpPr txBox="1">
              <a:spLocks noChangeArrowheads="1"/>
            </p:cNvSpPr>
            <p:nvPr/>
          </p:nvSpPr>
          <p:spPr bwMode="auto">
            <a:xfrm>
              <a:off x="3378" y="1104"/>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endParaRPr lang="en-US" altLang="zh-CN" sz="1000">
                <a:latin typeface="Times New Roman" panose="02020603050405020304" pitchFamily="18" charset="0"/>
                <a:ea typeface="宋体" panose="02010600030101010101" pitchFamily="2" charset="-122"/>
              </a:endParaRPr>
            </a:p>
          </p:txBody>
        </p:sp>
        <p:sp>
          <p:nvSpPr>
            <p:cNvPr id="144406" name="Text Box 27">
              <a:extLst>
                <a:ext uri="{FF2B5EF4-FFF2-40B4-BE49-F238E27FC236}">
                  <a16:creationId xmlns:a16="http://schemas.microsoft.com/office/drawing/2014/main" id="{6218E57C-AA4B-45D1-BAA8-83B08B0E6BCF}"/>
                </a:ext>
              </a:extLst>
            </p:cNvPr>
            <p:cNvSpPr txBox="1">
              <a:spLocks noChangeArrowheads="1"/>
            </p:cNvSpPr>
            <p:nvPr/>
          </p:nvSpPr>
          <p:spPr bwMode="auto">
            <a:xfrm>
              <a:off x="4338" y="111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endParaRPr lang="en-US" altLang="zh-CN" sz="1000">
                <a:latin typeface="Times New Roman" panose="02020603050405020304" pitchFamily="18" charset="0"/>
                <a:ea typeface="宋体" panose="02010600030101010101" pitchFamily="2" charset="-122"/>
              </a:endParaRPr>
            </a:p>
          </p:txBody>
        </p:sp>
        <p:sp>
          <p:nvSpPr>
            <p:cNvPr id="144407" name="Line 28">
              <a:extLst>
                <a:ext uri="{FF2B5EF4-FFF2-40B4-BE49-F238E27FC236}">
                  <a16:creationId xmlns:a16="http://schemas.microsoft.com/office/drawing/2014/main" id="{B470F449-6411-44F0-A9AB-A0F9B8D201D5}"/>
                </a:ext>
              </a:extLst>
            </p:cNvPr>
            <p:cNvSpPr>
              <a:spLocks noChangeShapeType="1"/>
            </p:cNvSpPr>
            <p:nvPr/>
          </p:nvSpPr>
          <p:spPr bwMode="auto">
            <a:xfrm>
              <a:off x="3374" y="1387"/>
              <a:ext cx="0" cy="24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8" name="Line 29">
              <a:extLst>
                <a:ext uri="{FF2B5EF4-FFF2-40B4-BE49-F238E27FC236}">
                  <a16:creationId xmlns:a16="http://schemas.microsoft.com/office/drawing/2014/main" id="{03FD460C-99A7-4FE2-A22E-3570DE542A59}"/>
                </a:ext>
              </a:extLst>
            </p:cNvPr>
            <p:cNvSpPr>
              <a:spLocks noChangeShapeType="1"/>
            </p:cNvSpPr>
            <p:nvPr/>
          </p:nvSpPr>
          <p:spPr bwMode="auto">
            <a:xfrm>
              <a:off x="4958" y="1411"/>
              <a:ext cx="0" cy="24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409" name="Group 30">
              <a:extLst>
                <a:ext uri="{FF2B5EF4-FFF2-40B4-BE49-F238E27FC236}">
                  <a16:creationId xmlns:a16="http://schemas.microsoft.com/office/drawing/2014/main" id="{6D03BFD9-23A7-42CB-AD85-2C1387EA04ED}"/>
                </a:ext>
              </a:extLst>
            </p:cNvPr>
            <p:cNvGrpSpPr>
              <a:grpSpLocks/>
            </p:cNvGrpSpPr>
            <p:nvPr/>
          </p:nvGrpSpPr>
          <p:grpSpPr bwMode="auto">
            <a:xfrm>
              <a:off x="4765" y="3489"/>
              <a:ext cx="415" cy="231"/>
              <a:chOff x="3304" y="3530"/>
              <a:chExt cx="415" cy="231"/>
            </a:xfrm>
          </p:grpSpPr>
          <p:sp>
            <p:nvSpPr>
              <p:cNvPr id="144412" name="Rectangle 31">
                <a:extLst>
                  <a:ext uri="{FF2B5EF4-FFF2-40B4-BE49-F238E27FC236}">
                    <a16:creationId xmlns:a16="http://schemas.microsoft.com/office/drawing/2014/main" id="{17D452C9-8915-4B08-82E6-CBA78FDE58F7}"/>
                  </a:ext>
                </a:extLst>
              </p:cNvPr>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44413" name="Text Box 32">
                <a:extLst>
                  <a:ext uri="{FF2B5EF4-FFF2-40B4-BE49-F238E27FC236}">
                    <a16:creationId xmlns:a16="http://schemas.microsoft.com/office/drawing/2014/main" id="{0C2BED57-BF98-4F48-8EF2-4E0BB4431B0B}"/>
                  </a:ext>
                </a:extLst>
              </p:cNvPr>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time</a:t>
                </a:r>
                <a:endParaRPr lang="en-US" altLang="zh-CN" sz="1000">
                  <a:latin typeface="Times New Roman" panose="02020603050405020304" pitchFamily="18" charset="0"/>
                  <a:ea typeface="宋体" panose="02010600030101010101" pitchFamily="2" charset="-122"/>
                </a:endParaRPr>
              </a:p>
            </p:txBody>
          </p:sp>
        </p:grpSp>
        <p:pic>
          <p:nvPicPr>
            <p:cNvPr id="144410" name="Picture 33" descr="j0379873[1]">
              <a:extLst>
                <a:ext uri="{FF2B5EF4-FFF2-40B4-BE49-F238E27FC236}">
                  <a16:creationId xmlns:a16="http://schemas.microsoft.com/office/drawing/2014/main" id="{AD551280-5691-4B5A-9A92-0EBE9AC4E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056"/>
              <a:ext cx="43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411" name="Picture 34" descr="j0379873[1]">
              <a:extLst>
                <a:ext uri="{FF2B5EF4-FFF2-40B4-BE49-F238E27FC236}">
                  <a16:creationId xmlns:a16="http://schemas.microsoft.com/office/drawing/2014/main" id="{C0E6EF04-92AD-46F2-95CD-9EDC4A756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 y="1047"/>
              <a:ext cx="43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2339" name="Text Box 35">
            <a:extLst>
              <a:ext uri="{FF2B5EF4-FFF2-40B4-BE49-F238E27FC236}">
                <a16:creationId xmlns:a16="http://schemas.microsoft.com/office/drawing/2014/main" id="{5AD4BCD5-98F4-46D9-A8FC-BF8A5701726D}"/>
              </a:ext>
            </a:extLst>
          </p:cNvPr>
          <p:cNvSpPr txBox="1">
            <a:spLocks noChangeArrowheads="1"/>
          </p:cNvSpPr>
          <p:nvPr/>
        </p:nvSpPr>
        <p:spPr bwMode="auto">
          <a:xfrm rot="408567">
            <a:off x="6457950" y="4154488"/>
            <a:ext cx="1306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four segments</a:t>
            </a:r>
            <a:endParaRPr lang="en-US" altLang="zh-CN" sz="1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482307">
                                            <p:txEl>
                                              <p:pRg st="1" end="1"/>
                                            </p:txEl>
                                          </p:spTgt>
                                        </p:tgtEl>
                                        <p:attrNameLst>
                                          <p:attrName>style.visibility</p:attrName>
                                        </p:attrNameLst>
                                      </p:cBhvr>
                                      <p:to>
                                        <p:strVal val="visible"/>
                                      </p:to>
                                    </p:set>
                                    <p:animEffect transition="in" filter="blinds(horizontal)">
                                      <p:cBhvr>
                                        <p:cTn id="10" dur="500"/>
                                        <p:tgtEl>
                                          <p:spTgt spid="4823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2307">
                                            <p:txEl>
                                              <p:pRg st="2" end="2"/>
                                            </p:txEl>
                                          </p:spTgt>
                                        </p:tgtEl>
                                        <p:attrNameLst>
                                          <p:attrName>style.visibility</p:attrName>
                                        </p:attrNameLst>
                                      </p:cBhvr>
                                      <p:to>
                                        <p:strVal val="visible"/>
                                      </p:to>
                                    </p:set>
                                    <p:animEffect transition="in" filter="blinds(horizontal)">
                                      <p:cBhvr>
                                        <p:cTn id="13" dur="500"/>
                                        <p:tgtEl>
                                          <p:spTgt spid="4823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82308"/>
                                        </p:tgtEl>
                                        <p:attrNameLst>
                                          <p:attrName>style.visibility</p:attrName>
                                        </p:attrNameLst>
                                      </p:cBhvr>
                                      <p:to>
                                        <p:strVal val="visible"/>
                                      </p:to>
                                    </p:set>
                                    <p:animEffect transition="in" filter="wipe(left)">
                                      <p:cBhvr>
                                        <p:cTn id="18" dur="500"/>
                                        <p:tgtEl>
                                          <p:spTgt spid="48230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82309"/>
                                        </p:tgtEl>
                                        <p:attrNameLst>
                                          <p:attrName>style.visibility</p:attrName>
                                        </p:attrNameLst>
                                      </p:cBhvr>
                                      <p:to>
                                        <p:strVal val="visible"/>
                                      </p:to>
                                    </p:set>
                                    <p:animEffect transition="in" filter="wipe(left)">
                                      <p:cBhvr>
                                        <p:cTn id="21" dur="500"/>
                                        <p:tgtEl>
                                          <p:spTgt spid="482309"/>
                                        </p:tgtEl>
                                      </p:cBhvr>
                                    </p:animEffect>
                                  </p:childTnLst>
                                </p:cTn>
                              </p:par>
                            </p:childTnLst>
                          </p:cTn>
                        </p:par>
                        <p:par>
                          <p:cTn id="22" fill="hold" nodeType="afterGroup">
                            <p:stCondLst>
                              <p:cond delay="500"/>
                            </p:stCondLst>
                            <p:childTnLst>
                              <p:par>
                                <p:cTn id="23" presetID="22" presetClass="entr" presetSubtype="2" fill="hold" nodeType="afterEffect">
                                  <p:stCondLst>
                                    <p:cond delay="0"/>
                                  </p:stCondLst>
                                  <p:childTnLst>
                                    <p:set>
                                      <p:cBhvr>
                                        <p:cTn id="24" dur="1" fill="hold">
                                          <p:stCondLst>
                                            <p:cond delay="0"/>
                                          </p:stCondLst>
                                        </p:cTn>
                                        <p:tgtEl>
                                          <p:spTgt spid="482313"/>
                                        </p:tgtEl>
                                        <p:attrNameLst>
                                          <p:attrName>style.visibility</p:attrName>
                                        </p:attrNameLst>
                                      </p:cBhvr>
                                      <p:to>
                                        <p:strVal val="visible"/>
                                      </p:to>
                                    </p:set>
                                    <p:animEffect transition="in" filter="wipe(right)">
                                      <p:cBhvr>
                                        <p:cTn id="25" dur="500"/>
                                        <p:tgtEl>
                                          <p:spTgt spid="482313"/>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482310"/>
                                        </p:tgtEl>
                                        <p:attrNameLst>
                                          <p:attrName>style.visibility</p:attrName>
                                        </p:attrNameLst>
                                      </p:cBhvr>
                                      <p:to>
                                        <p:strVal val="visible"/>
                                      </p:to>
                                    </p:set>
                                    <p:animEffect transition="in" filter="blinds(horizontal)">
                                      <p:cBhvr>
                                        <p:cTn id="29" dur="500"/>
                                        <p:tgtEl>
                                          <p:spTgt spid="482310"/>
                                        </p:tgtEl>
                                      </p:cBhvr>
                                    </p:animEffect>
                                  </p:childTnLst>
                                </p:cTn>
                              </p:par>
                              <p:par>
                                <p:cTn id="30" presetID="3" presetClass="entr" presetSubtype="10" fill="hold" nodeType="withEffect">
                                  <p:stCondLst>
                                    <p:cond delay="0"/>
                                  </p:stCondLst>
                                  <p:childTnLst>
                                    <p:set>
                                      <p:cBhvr>
                                        <p:cTn id="31" dur="1" fill="hold">
                                          <p:stCondLst>
                                            <p:cond delay="0"/>
                                          </p:stCondLst>
                                        </p:cTn>
                                        <p:tgtEl>
                                          <p:spTgt spid="482311"/>
                                        </p:tgtEl>
                                        <p:attrNameLst>
                                          <p:attrName>style.visibility</p:attrName>
                                        </p:attrNameLst>
                                      </p:cBhvr>
                                      <p:to>
                                        <p:strVal val="visible"/>
                                      </p:to>
                                    </p:set>
                                    <p:animEffect transition="in" filter="blinds(horizontal)">
                                      <p:cBhvr>
                                        <p:cTn id="32" dur="500"/>
                                        <p:tgtEl>
                                          <p:spTgt spid="482311"/>
                                        </p:tgtEl>
                                      </p:cBhvr>
                                    </p:animEffect>
                                  </p:childTnLst>
                                </p:cTn>
                              </p:par>
                              <p:par>
                                <p:cTn id="33" presetID="3" presetClass="entr" presetSubtype="10" fill="hold" nodeType="withEffect">
                                  <p:stCondLst>
                                    <p:cond delay="0"/>
                                  </p:stCondLst>
                                  <p:childTnLst>
                                    <p:set>
                                      <p:cBhvr>
                                        <p:cTn id="34" dur="1" fill="hold">
                                          <p:stCondLst>
                                            <p:cond delay="0"/>
                                          </p:stCondLst>
                                        </p:cTn>
                                        <p:tgtEl>
                                          <p:spTgt spid="482312"/>
                                        </p:tgtEl>
                                        <p:attrNameLst>
                                          <p:attrName>style.visibility</p:attrName>
                                        </p:attrNameLst>
                                      </p:cBhvr>
                                      <p:to>
                                        <p:strVal val="visible"/>
                                      </p:to>
                                    </p:set>
                                    <p:animEffect transition="in" filter="blinds(horizontal)">
                                      <p:cBhvr>
                                        <p:cTn id="35" dur="500"/>
                                        <p:tgtEl>
                                          <p:spTgt spid="482312"/>
                                        </p:tgtEl>
                                      </p:cBhvr>
                                    </p:animEffect>
                                  </p:childTnLst>
                                </p:cTn>
                              </p:par>
                            </p:childTnLst>
                          </p:cTn>
                        </p:par>
                        <p:par>
                          <p:cTn id="36" fill="hold" nodeType="afterGroup">
                            <p:stCondLst>
                              <p:cond delay="1500"/>
                            </p:stCondLst>
                            <p:childTnLst>
                              <p:par>
                                <p:cTn id="37" presetID="22" presetClass="entr" presetSubtype="8" fill="hold" nodeType="afterEffect">
                                  <p:stCondLst>
                                    <p:cond delay="0"/>
                                  </p:stCondLst>
                                  <p:childTnLst>
                                    <p:set>
                                      <p:cBhvr>
                                        <p:cTn id="38" dur="1" fill="hold">
                                          <p:stCondLst>
                                            <p:cond delay="0"/>
                                          </p:stCondLst>
                                        </p:cTn>
                                        <p:tgtEl>
                                          <p:spTgt spid="482314"/>
                                        </p:tgtEl>
                                        <p:attrNameLst>
                                          <p:attrName>style.visibility</p:attrName>
                                        </p:attrNameLst>
                                      </p:cBhvr>
                                      <p:to>
                                        <p:strVal val="visible"/>
                                      </p:to>
                                    </p:set>
                                    <p:animEffect transition="in" filter="wipe(left)">
                                      <p:cBhvr>
                                        <p:cTn id="39" dur="500"/>
                                        <p:tgtEl>
                                          <p:spTgt spid="482314"/>
                                        </p:tgtEl>
                                      </p:cBhvr>
                                    </p:animEffect>
                                  </p:childTnLst>
                                </p:cTn>
                              </p:par>
                              <p:par>
                                <p:cTn id="40" presetID="22" presetClass="entr" presetSubtype="8" fill="hold" nodeType="withEffect">
                                  <p:stCondLst>
                                    <p:cond delay="0"/>
                                  </p:stCondLst>
                                  <p:childTnLst>
                                    <p:set>
                                      <p:cBhvr>
                                        <p:cTn id="41" dur="1" fill="hold">
                                          <p:stCondLst>
                                            <p:cond delay="0"/>
                                          </p:stCondLst>
                                        </p:cTn>
                                        <p:tgtEl>
                                          <p:spTgt spid="482315"/>
                                        </p:tgtEl>
                                        <p:attrNameLst>
                                          <p:attrName>style.visibility</p:attrName>
                                        </p:attrNameLst>
                                      </p:cBhvr>
                                      <p:to>
                                        <p:strVal val="visible"/>
                                      </p:to>
                                    </p:set>
                                    <p:animEffect transition="in" filter="wipe(left)">
                                      <p:cBhvr>
                                        <p:cTn id="42" dur="500"/>
                                        <p:tgtEl>
                                          <p:spTgt spid="4823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82318"/>
                                        </p:tgtEl>
                                        <p:attrNameLst>
                                          <p:attrName>style.visibility</p:attrName>
                                        </p:attrNameLst>
                                      </p:cBhvr>
                                      <p:to>
                                        <p:strVal val="visible"/>
                                      </p:to>
                                    </p:set>
                                    <p:animEffect transition="in" filter="wipe(left)">
                                      <p:cBhvr>
                                        <p:cTn id="45" dur="500"/>
                                        <p:tgtEl>
                                          <p:spTgt spid="482318"/>
                                        </p:tgtEl>
                                      </p:cBhvr>
                                    </p:animEffect>
                                  </p:childTnLst>
                                </p:cTn>
                              </p:par>
                            </p:childTnLst>
                          </p:cTn>
                        </p:par>
                        <p:par>
                          <p:cTn id="46" fill="hold" nodeType="afterGroup">
                            <p:stCondLst>
                              <p:cond delay="2000"/>
                            </p:stCondLst>
                            <p:childTnLst>
                              <p:par>
                                <p:cTn id="47" presetID="22" presetClass="entr" presetSubtype="2" fill="hold" nodeType="afterEffect">
                                  <p:stCondLst>
                                    <p:cond delay="0"/>
                                  </p:stCondLst>
                                  <p:childTnLst>
                                    <p:set>
                                      <p:cBhvr>
                                        <p:cTn id="48" dur="1" fill="hold">
                                          <p:stCondLst>
                                            <p:cond delay="0"/>
                                          </p:stCondLst>
                                        </p:cTn>
                                        <p:tgtEl>
                                          <p:spTgt spid="482316"/>
                                        </p:tgtEl>
                                        <p:attrNameLst>
                                          <p:attrName>style.visibility</p:attrName>
                                        </p:attrNameLst>
                                      </p:cBhvr>
                                      <p:to>
                                        <p:strVal val="visible"/>
                                      </p:to>
                                    </p:set>
                                    <p:animEffect transition="in" filter="wipe(right)">
                                      <p:cBhvr>
                                        <p:cTn id="49" dur="500"/>
                                        <p:tgtEl>
                                          <p:spTgt spid="482316"/>
                                        </p:tgtEl>
                                      </p:cBhvr>
                                    </p:animEffect>
                                  </p:childTnLst>
                                </p:cTn>
                              </p:par>
                              <p:par>
                                <p:cTn id="50" presetID="22" presetClass="entr" presetSubtype="2" fill="hold" nodeType="withEffect">
                                  <p:stCondLst>
                                    <p:cond delay="0"/>
                                  </p:stCondLst>
                                  <p:childTnLst>
                                    <p:set>
                                      <p:cBhvr>
                                        <p:cTn id="51" dur="1" fill="hold">
                                          <p:stCondLst>
                                            <p:cond delay="0"/>
                                          </p:stCondLst>
                                        </p:cTn>
                                        <p:tgtEl>
                                          <p:spTgt spid="482317"/>
                                        </p:tgtEl>
                                        <p:attrNameLst>
                                          <p:attrName>style.visibility</p:attrName>
                                        </p:attrNameLst>
                                      </p:cBhvr>
                                      <p:to>
                                        <p:strVal val="visible"/>
                                      </p:to>
                                    </p:set>
                                    <p:animEffect transition="in" filter="wipe(right)">
                                      <p:cBhvr>
                                        <p:cTn id="52" dur="500"/>
                                        <p:tgtEl>
                                          <p:spTgt spid="482317"/>
                                        </p:tgtEl>
                                      </p:cBhvr>
                                    </p:animEffect>
                                  </p:childTnLst>
                                </p:cTn>
                              </p:par>
                            </p:childTnLst>
                          </p:cTn>
                        </p:par>
                        <p:par>
                          <p:cTn id="53" fill="hold" nodeType="afterGroup">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482339"/>
                                        </p:tgtEl>
                                        <p:attrNameLst>
                                          <p:attrName>style.visibility</p:attrName>
                                        </p:attrNameLst>
                                      </p:cBhvr>
                                      <p:to>
                                        <p:strVal val="visible"/>
                                      </p:to>
                                    </p:set>
                                    <p:animEffect transition="in" filter="wipe(left)">
                                      <p:cBhvr>
                                        <p:cTn id="56" dur="500"/>
                                        <p:tgtEl>
                                          <p:spTgt spid="482339"/>
                                        </p:tgtEl>
                                      </p:cBhvr>
                                    </p:animEffect>
                                  </p:childTnLst>
                                </p:cTn>
                              </p:par>
                              <p:par>
                                <p:cTn id="57" presetID="22" presetClass="entr" presetSubtype="8"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par>
                          <p:cTn id="60" fill="hold" nodeType="afterGroup">
                            <p:stCondLst>
                              <p:cond delay="3000"/>
                            </p:stCondLst>
                            <p:childTnLst>
                              <p:par>
                                <p:cTn id="61" presetID="22" presetClass="entr" presetSubtype="2"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482307">
                                            <p:txEl>
                                              <p:pRg st="3" end="3"/>
                                            </p:txEl>
                                          </p:spTgt>
                                        </p:tgtEl>
                                        <p:attrNameLst>
                                          <p:attrName>style.visibility</p:attrName>
                                        </p:attrNameLst>
                                      </p:cBhvr>
                                      <p:to>
                                        <p:strVal val="visible"/>
                                      </p:to>
                                    </p:set>
                                    <p:animEffect transition="in" filter="blinds(horizontal)">
                                      <p:cBhvr>
                                        <p:cTn id="68" dur="500"/>
                                        <p:tgtEl>
                                          <p:spTgt spid="482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p:bldP spid="482310" grpId="0"/>
      <p:bldP spid="482318" grpId="0"/>
      <p:bldP spid="48233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4">
            <a:extLst>
              <a:ext uri="{FF2B5EF4-FFF2-40B4-BE49-F238E27FC236}">
                <a16:creationId xmlns:a16="http://schemas.microsoft.com/office/drawing/2014/main" id="{2E726DEA-E96B-475D-AB32-B48C36DA05D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5411" name="灯片编号占位符 5">
            <a:extLst>
              <a:ext uri="{FF2B5EF4-FFF2-40B4-BE49-F238E27FC236}">
                <a16:creationId xmlns:a16="http://schemas.microsoft.com/office/drawing/2014/main" id="{99F09261-C3CC-429C-82CB-41E5AB6BD6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7E641785-886D-4AAC-839A-11F966690F7C}" type="slidenum">
              <a:rPr lang="en-US" altLang="zh-CN" sz="1400" smtClean="0">
                <a:latin typeface="Arial" panose="020B0604020202020204" pitchFamily="34" charset="0"/>
              </a:rPr>
              <a:pPr>
                <a:spcBef>
                  <a:spcPct val="0"/>
                </a:spcBef>
                <a:buClrTx/>
                <a:buSzTx/>
                <a:buFontTx/>
                <a:buNone/>
              </a:pPr>
              <a:t>103</a:t>
            </a:fld>
            <a:endParaRPr lang="en-US" altLang="zh-CN" sz="1400">
              <a:latin typeface="Arial" panose="020B0604020202020204" pitchFamily="34" charset="0"/>
            </a:endParaRPr>
          </a:p>
        </p:txBody>
      </p:sp>
      <p:sp>
        <p:nvSpPr>
          <p:cNvPr id="483330" name="Rectangle 2">
            <a:extLst>
              <a:ext uri="{FF2B5EF4-FFF2-40B4-BE49-F238E27FC236}">
                <a16:creationId xmlns:a16="http://schemas.microsoft.com/office/drawing/2014/main" id="{09D6BA1C-8FBB-456C-A69E-12BD6F0A5744}"/>
              </a:ext>
            </a:extLst>
          </p:cNvPr>
          <p:cNvSpPr>
            <a:spLocks noGrp="1" noChangeArrowheads="1"/>
          </p:cNvSpPr>
          <p:nvPr>
            <p:ph type="body" idx="1"/>
          </p:nvPr>
        </p:nvSpPr>
        <p:spPr>
          <a:xfrm>
            <a:off x="381000" y="361950"/>
            <a:ext cx="8153400" cy="6276975"/>
          </a:xfrm>
        </p:spPr>
        <p:txBody>
          <a:bodyPr/>
          <a:lstStyle/>
          <a:p>
            <a:r>
              <a:rPr lang="en-US" altLang="zh-CN" sz="2600">
                <a:ea typeface="宋体" panose="02010600030101010101" pitchFamily="2" charset="-122"/>
              </a:rPr>
              <a:t>So Far</a:t>
            </a:r>
          </a:p>
          <a:p>
            <a:pPr lvl="1"/>
            <a:r>
              <a:rPr lang="en-US" altLang="zh-CN" sz="2200">
                <a:ea typeface="宋体" panose="02010600030101010101" pitchFamily="2" charset="-122"/>
              </a:rPr>
              <a:t>Slow-Start: ramps up exponentially</a:t>
            </a:r>
          </a:p>
          <a:p>
            <a:pPr lvl="1"/>
            <a:r>
              <a:rPr lang="en-US" altLang="zh-CN" sz="2200">
                <a:ea typeface="宋体" panose="02010600030101010101" pitchFamily="2" charset="-122"/>
              </a:rPr>
              <a:t>Followed by AIMD: sawtooth pattern</a:t>
            </a:r>
          </a:p>
          <a:p>
            <a:pPr lvl="1"/>
            <a:r>
              <a:rPr lang="en-US" altLang="zh-CN" sz="2200">
                <a:solidFill>
                  <a:srgbClr val="FF0000"/>
                </a:solidFill>
                <a:ea typeface="宋体" panose="02010600030101010101" pitchFamily="2" charset="-122"/>
              </a:rPr>
              <a:t>Q:</a:t>
            </a:r>
            <a:r>
              <a:rPr lang="en-US" altLang="zh-CN" sz="2200">
                <a:ea typeface="宋体" panose="02010600030101010101" pitchFamily="2" charset="-122"/>
              </a:rPr>
              <a:t> When should the exponential increase switch to linear?</a:t>
            </a:r>
            <a:r>
              <a:rPr lang="en-US" altLang="zh-CN" sz="2200">
                <a:solidFill>
                  <a:srgbClr val="FF0000"/>
                </a:solidFill>
                <a:ea typeface="宋体" panose="02010600030101010101" pitchFamily="2" charset="-122"/>
              </a:rPr>
              <a:t>	</a:t>
            </a:r>
          </a:p>
          <a:p>
            <a:pPr lvl="1"/>
            <a:endParaRPr lang="en-US" altLang="zh-CN" sz="1200">
              <a:ea typeface="宋体" panose="02010600030101010101" pitchFamily="2" charset="-122"/>
            </a:endParaRPr>
          </a:p>
          <a:p>
            <a:r>
              <a:rPr lang="en-US" altLang="zh-CN" sz="2600">
                <a:ea typeface="宋体" panose="02010600030101010101" pitchFamily="2" charset="-122"/>
              </a:rPr>
              <a:t>Reality (TCP Reno)</a:t>
            </a:r>
          </a:p>
          <a:p>
            <a:pPr lvl="1"/>
            <a:r>
              <a:rPr lang="en-US" altLang="zh-CN" sz="2200">
                <a:ea typeface="宋体" panose="02010600030101010101" pitchFamily="2" charset="-122"/>
              </a:rPr>
              <a:t>Introduce new variable </a:t>
            </a:r>
            <a:r>
              <a:rPr lang="en-US" altLang="zh-CN" sz="2200" b="1">
                <a:solidFill>
                  <a:srgbClr val="FF0000"/>
                </a:solidFill>
                <a:latin typeface="Courier New" panose="02070309020205020404" pitchFamily="49" charset="0"/>
                <a:ea typeface="宋体" panose="02010600030101010101" pitchFamily="2" charset="-122"/>
              </a:rPr>
              <a:t>threshold: </a:t>
            </a:r>
            <a:r>
              <a:rPr lang="en-US" altLang="zh-CN" sz="2200">
                <a:ea typeface="宋体" panose="02010600030101010101" pitchFamily="2" charset="-122"/>
              </a:rPr>
              <a:t>initially very large</a:t>
            </a:r>
          </a:p>
          <a:p>
            <a:pPr lvl="1"/>
            <a:r>
              <a:rPr lang="en-US" altLang="zh-CN" sz="2200">
                <a:ea typeface="宋体" panose="02010600030101010101" pitchFamily="2" charset="-122"/>
              </a:rPr>
              <a:t>Slow-Start exponential growth stops when reaches </a:t>
            </a:r>
            <a:r>
              <a:rPr lang="en-US" altLang="zh-CN" sz="2200" b="1">
                <a:solidFill>
                  <a:srgbClr val="FF0000"/>
                </a:solidFill>
                <a:latin typeface="Courier New" panose="02070309020205020404" pitchFamily="49" charset="0"/>
                <a:ea typeface="宋体" panose="02010600030101010101" pitchFamily="2" charset="-122"/>
              </a:rPr>
              <a:t>threshold</a:t>
            </a:r>
            <a:r>
              <a:rPr lang="en-US" altLang="zh-CN" sz="2200">
                <a:ea typeface="宋体" panose="02010600030101010101" pitchFamily="2" charset="-122"/>
              </a:rPr>
              <a:t> and then switches to AIMD</a:t>
            </a:r>
          </a:p>
          <a:p>
            <a:pPr lvl="1"/>
            <a:r>
              <a:rPr lang="en-US" altLang="zh-CN" sz="2200">
                <a:ea typeface="宋体" panose="02010600030101010101" pitchFamily="2" charset="-122"/>
              </a:rPr>
              <a:t>Two different types of </a:t>
            </a:r>
            <a:r>
              <a:rPr lang="en-US" altLang="zh-CN" sz="2200">
                <a:solidFill>
                  <a:schemeClr val="accent2"/>
                </a:solidFill>
                <a:ea typeface="宋体" panose="02010600030101010101" pitchFamily="2" charset="-122"/>
              </a:rPr>
              <a:t>loss events</a:t>
            </a:r>
          </a:p>
          <a:p>
            <a:pPr lvl="2"/>
            <a:r>
              <a:rPr lang="en-US" altLang="zh-CN">
                <a:solidFill>
                  <a:schemeClr val="accent2"/>
                </a:solidFill>
                <a:ea typeface="宋体" panose="02010600030101010101" pitchFamily="2" charset="-122"/>
              </a:rPr>
              <a:t>3 dup ACKS</a:t>
            </a:r>
            <a:r>
              <a:rPr lang="en-US" altLang="zh-CN">
                <a:ea typeface="宋体" panose="02010600030101010101" pitchFamily="2" charset="-122"/>
              </a:rPr>
              <a:t>: cut </a:t>
            </a:r>
            <a:r>
              <a:rPr lang="en-US" altLang="zh-CN" b="1">
                <a:solidFill>
                  <a:srgbClr val="FF0000"/>
                </a:solidFill>
                <a:latin typeface="Courier New" panose="02070309020205020404" pitchFamily="49" charset="0"/>
                <a:ea typeface="宋体" panose="02010600030101010101" pitchFamily="2" charset="-122"/>
              </a:rPr>
              <a:t>CongWin</a:t>
            </a:r>
            <a:r>
              <a:rPr lang="en-US" altLang="zh-CN">
                <a:ea typeface="宋体" panose="02010600030101010101" pitchFamily="2" charset="-122"/>
              </a:rPr>
              <a:t> in half and set </a:t>
            </a:r>
            <a:r>
              <a:rPr lang="en-US" altLang="zh-CN" b="1">
                <a:solidFill>
                  <a:srgbClr val="FF0000"/>
                </a:solidFill>
                <a:latin typeface="Courier New" panose="02070309020205020404" pitchFamily="49" charset="0"/>
                <a:ea typeface="宋体" panose="02010600030101010101" pitchFamily="2" charset="-122"/>
              </a:rPr>
              <a:t>threshold=CongWin</a:t>
            </a:r>
            <a:r>
              <a:rPr lang="en-US" altLang="zh-CN">
                <a:ea typeface="宋体" panose="02010600030101010101" pitchFamily="2" charset="-122"/>
              </a:rPr>
              <a:t>  (now in standard AIMD) </a:t>
            </a:r>
          </a:p>
          <a:p>
            <a:pPr lvl="2"/>
            <a:r>
              <a:rPr lang="en-US" altLang="zh-CN">
                <a:solidFill>
                  <a:schemeClr val="accent2"/>
                </a:solidFill>
                <a:ea typeface="宋体" panose="02010600030101010101" pitchFamily="2" charset="-122"/>
              </a:rPr>
              <a:t>Timeout</a:t>
            </a:r>
            <a:r>
              <a:rPr lang="en-US" altLang="zh-CN">
                <a:ea typeface="宋体" panose="02010600030101010101" pitchFamily="2" charset="-122"/>
              </a:rPr>
              <a:t>: set  </a:t>
            </a:r>
            <a:r>
              <a:rPr lang="en-US" altLang="zh-CN" b="1">
                <a:solidFill>
                  <a:srgbClr val="FF0000"/>
                </a:solidFill>
                <a:latin typeface="Courier New" panose="02070309020205020404" pitchFamily="49" charset="0"/>
                <a:ea typeface="宋体" panose="02010600030101010101" pitchFamily="2" charset="-122"/>
              </a:rPr>
              <a:t>threshold=CongWin</a:t>
            </a:r>
            <a:r>
              <a:rPr lang="en-US" altLang="zh-CN">
                <a:solidFill>
                  <a:srgbClr val="FF0000"/>
                </a:solidFill>
                <a:ea typeface="宋体" panose="02010600030101010101" pitchFamily="2" charset="-122"/>
              </a:rPr>
              <a:t>/2</a:t>
            </a:r>
            <a:r>
              <a:rPr lang="en-US" altLang="zh-CN">
                <a:ea typeface="宋体" panose="02010600030101010101" pitchFamily="2" charset="-122"/>
              </a:rPr>
              <a:t>, </a:t>
            </a:r>
            <a:r>
              <a:rPr lang="en-US" altLang="zh-CN" b="1">
                <a:solidFill>
                  <a:srgbClr val="FF0000"/>
                </a:solidFill>
                <a:latin typeface="Courier New" panose="02070309020205020404" pitchFamily="49" charset="0"/>
                <a:ea typeface="宋体" panose="02010600030101010101" pitchFamily="2" charset="-122"/>
              </a:rPr>
              <a:t>CongWin=1</a:t>
            </a:r>
            <a:r>
              <a:rPr lang="en-US" altLang="zh-CN">
                <a:ea typeface="宋体" panose="02010600030101010101" pitchFamily="2" charset="-122"/>
              </a:rPr>
              <a:t> and switch to Slow-Start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3330">
                                            <p:txEl>
                                              <p:pRg st="0" end="0"/>
                                            </p:txEl>
                                          </p:spTgt>
                                        </p:tgtEl>
                                        <p:attrNameLst>
                                          <p:attrName>style.visibility</p:attrName>
                                        </p:attrNameLst>
                                      </p:cBhvr>
                                      <p:to>
                                        <p:strVal val="visible"/>
                                      </p:to>
                                    </p:set>
                                    <p:animEffect transition="in" filter="blinds(horizontal)">
                                      <p:cBhvr>
                                        <p:cTn id="7" dur="500"/>
                                        <p:tgtEl>
                                          <p:spTgt spid="48333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3330">
                                            <p:txEl>
                                              <p:pRg st="1" end="1"/>
                                            </p:txEl>
                                          </p:spTgt>
                                        </p:tgtEl>
                                        <p:attrNameLst>
                                          <p:attrName>style.visibility</p:attrName>
                                        </p:attrNameLst>
                                      </p:cBhvr>
                                      <p:to>
                                        <p:strVal val="visible"/>
                                      </p:to>
                                    </p:set>
                                    <p:animEffect transition="in" filter="blinds(horizontal)">
                                      <p:cBhvr>
                                        <p:cTn id="10" dur="500"/>
                                        <p:tgtEl>
                                          <p:spTgt spid="48333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3330">
                                            <p:txEl>
                                              <p:pRg st="2" end="2"/>
                                            </p:txEl>
                                          </p:spTgt>
                                        </p:tgtEl>
                                        <p:attrNameLst>
                                          <p:attrName>style.visibility</p:attrName>
                                        </p:attrNameLst>
                                      </p:cBhvr>
                                      <p:to>
                                        <p:strVal val="visible"/>
                                      </p:to>
                                    </p:set>
                                    <p:animEffect transition="in" filter="blinds(horizontal)">
                                      <p:cBhvr>
                                        <p:cTn id="13" dur="500"/>
                                        <p:tgtEl>
                                          <p:spTgt spid="48333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3330">
                                            <p:txEl>
                                              <p:pRg st="3" end="3"/>
                                            </p:txEl>
                                          </p:spTgt>
                                        </p:tgtEl>
                                        <p:attrNameLst>
                                          <p:attrName>style.visibility</p:attrName>
                                        </p:attrNameLst>
                                      </p:cBhvr>
                                      <p:to>
                                        <p:strVal val="visible"/>
                                      </p:to>
                                    </p:set>
                                    <p:animEffect transition="in" filter="blinds(horizontal)">
                                      <p:cBhvr>
                                        <p:cTn id="16" dur="500"/>
                                        <p:tgtEl>
                                          <p:spTgt spid="48333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83330">
                                            <p:txEl>
                                              <p:pRg st="5" end="5"/>
                                            </p:txEl>
                                          </p:spTgt>
                                        </p:tgtEl>
                                        <p:attrNameLst>
                                          <p:attrName>style.visibility</p:attrName>
                                        </p:attrNameLst>
                                      </p:cBhvr>
                                      <p:to>
                                        <p:strVal val="visible"/>
                                      </p:to>
                                    </p:set>
                                    <p:animEffect transition="in" filter="blinds(horizontal)">
                                      <p:cBhvr>
                                        <p:cTn id="21" dur="500"/>
                                        <p:tgtEl>
                                          <p:spTgt spid="483330">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83330">
                                            <p:txEl>
                                              <p:pRg st="6" end="6"/>
                                            </p:txEl>
                                          </p:spTgt>
                                        </p:tgtEl>
                                        <p:attrNameLst>
                                          <p:attrName>style.visibility</p:attrName>
                                        </p:attrNameLst>
                                      </p:cBhvr>
                                      <p:to>
                                        <p:strVal val="visible"/>
                                      </p:to>
                                    </p:set>
                                    <p:animEffect transition="in" filter="blinds(horizontal)">
                                      <p:cBhvr>
                                        <p:cTn id="24" dur="500"/>
                                        <p:tgtEl>
                                          <p:spTgt spid="483330">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83330">
                                            <p:txEl>
                                              <p:pRg st="7" end="7"/>
                                            </p:txEl>
                                          </p:spTgt>
                                        </p:tgtEl>
                                        <p:attrNameLst>
                                          <p:attrName>style.visibility</p:attrName>
                                        </p:attrNameLst>
                                      </p:cBhvr>
                                      <p:to>
                                        <p:strVal val="visible"/>
                                      </p:to>
                                    </p:set>
                                    <p:animEffect transition="in" filter="blinds(horizontal)">
                                      <p:cBhvr>
                                        <p:cTn id="27" dur="500"/>
                                        <p:tgtEl>
                                          <p:spTgt spid="483330">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83330">
                                            <p:txEl>
                                              <p:pRg st="8" end="8"/>
                                            </p:txEl>
                                          </p:spTgt>
                                        </p:tgtEl>
                                        <p:attrNameLst>
                                          <p:attrName>style.visibility</p:attrName>
                                        </p:attrNameLst>
                                      </p:cBhvr>
                                      <p:to>
                                        <p:strVal val="visible"/>
                                      </p:to>
                                    </p:set>
                                    <p:animEffect transition="in" filter="blinds(horizontal)">
                                      <p:cBhvr>
                                        <p:cTn id="30" dur="500"/>
                                        <p:tgtEl>
                                          <p:spTgt spid="483330">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83330">
                                            <p:txEl>
                                              <p:pRg st="9" end="9"/>
                                            </p:txEl>
                                          </p:spTgt>
                                        </p:tgtEl>
                                        <p:attrNameLst>
                                          <p:attrName>style.visibility</p:attrName>
                                        </p:attrNameLst>
                                      </p:cBhvr>
                                      <p:to>
                                        <p:strVal val="visible"/>
                                      </p:to>
                                    </p:set>
                                    <p:animEffect transition="in" filter="blinds(horizontal)">
                                      <p:cBhvr>
                                        <p:cTn id="33" dur="500"/>
                                        <p:tgtEl>
                                          <p:spTgt spid="483330">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83330">
                                            <p:txEl>
                                              <p:pRg st="10" end="10"/>
                                            </p:txEl>
                                          </p:spTgt>
                                        </p:tgtEl>
                                        <p:attrNameLst>
                                          <p:attrName>style.visibility</p:attrName>
                                        </p:attrNameLst>
                                      </p:cBhvr>
                                      <p:to>
                                        <p:strVal val="visible"/>
                                      </p:to>
                                    </p:set>
                                    <p:animEffect transition="in" filter="blinds(horizontal)">
                                      <p:cBhvr>
                                        <p:cTn id="36" dur="500"/>
                                        <p:tgtEl>
                                          <p:spTgt spid="4833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4">
            <a:extLst>
              <a:ext uri="{FF2B5EF4-FFF2-40B4-BE49-F238E27FC236}">
                <a16:creationId xmlns:a16="http://schemas.microsoft.com/office/drawing/2014/main" id="{44933573-C70E-472A-8889-694BCAB416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6435" name="灯片编号占位符 5">
            <a:extLst>
              <a:ext uri="{FF2B5EF4-FFF2-40B4-BE49-F238E27FC236}">
                <a16:creationId xmlns:a16="http://schemas.microsoft.com/office/drawing/2014/main" id="{EAD6550B-3EEB-410A-B10D-6B2D7B9E8B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773A75E3-11DB-4BAC-8FC5-2F8C97F12C40}" type="slidenum">
              <a:rPr lang="en-US" altLang="zh-CN" sz="1400" smtClean="0">
                <a:latin typeface="Arial" panose="020B0604020202020204" pitchFamily="34" charset="0"/>
              </a:rPr>
              <a:pPr>
                <a:spcBef>
                  <a:spcPct val="0"/>
                </a:spcBef>
                <a:buClrTx/>
                <a:buSzTx/>
                <a:buFontTx/>
                <a:buNone/>
              </a:pPr>
              <a:t>104</a:t>
            </a:fld>
            <a:endParaRPr lang="en-US" altLang="zh-CN" sz="1400">
              <a:latin typeface="Arial" panose="020B0604020202020204" pitchFamily="34" charset="0"/>
            </a:endParaRPr>
          </a:p>
        </p:txBody>
      </p:sp>
      <p:sp>
        <p:nvSpPr>
          <p:cNvPr id="484354" name="Rectangle 2">
            <a:extLst>
              <a:ext uri="{FF2B5EF4-FFF2-40B4-BE49-F238E27FC236}">
                <a16:creationId xmlns:a16="http://schemas.microsoft.com/office/drawing/2014/main" id="{56D221F4-5796-4DF4-9155-CA6B402B454C}"/>
              </a:ext>
            </a:extLst>
          </p:cNvPr>
          <p:cNvSpPr>
            <a:spLocks noGrp="1" noChangeArrowheads="1"/>
          </p:cNvSpPr>
          <p:nvPr>
            <p:ph type="body" idx="1"/>
          </p:nvPr>
        </p:nvSpPr>
        <p:spPr>
          <a:xfrm>
            <a:off x="381000" y="1028700"/>
            <a:ext cx="8229600" cy="4533900"/>
          </a:xfrm>
        </p:spPr>
        <p:txBody>
          <a:bodyPr/>
          <a:lstStyle/>
          <a:p>
            <a:pPr>
              <a:lnSpc>
                <a:spcPct val="90000"/>
              </a:lnSpc>
            </a:pPr>
            <a:r>
              <a:rPr lang="en-US" altLang="zh-CN" sz="2400">
                <a:ea typeface="宋体" panose="02010600030101010101" pitchFamily="2" charset="-122"/>
              </a:rPr>
              <a:t>Reason for treating 3 dup ACKS differently than timeout is that:</a:t>
            </a:r>
          </a:p>
          <a:p>
            <a:pPr lvl="1">
              <a:lnSpc>
                <a:spcPct val="90000"/>
              </a:lnSpc>
            </a:pPr>
            <a:r>
              <a:rPr lang="en-US" altLang="zh-CN" sz="2000">
                <a:ea typeface="宋体" panose="02010600030101010101" pitchFamily="2" charset="-122"/>
              </a:rPr>
              <a:t>3 dup ACKs indicates network capable of delivering some segments while </a:t>
            </a:r>
          </a:p>
          <a:p>
            <a:pPr lvl="1">
              <a:lnSpc>
                <a:spcPct val="90000"/>
              </a:lnSpc>
            </a:pPr>
            <a:r>
              <a:rPr lang="en-US" altLang="zh-CN" sz="2000">
                <a:ea typeface="宋体" panose="02010600030101010101" pitchFamily="2" charset="-122"/>
              </a:rPr>
              <a:t>Timeout before 3 dup ACKs is “more alarming”</a:t>
            </a:r>
          </a:p>
          <a:p>
            <a:pPr>
              <a:lnSpc>
                <a:spcPct val="90000"/>
              </a:lnSpc>
            </a:pPr>
            <a:endParaRPr lang="en-US" altLang="zh-CN" sz="2400">
              <a:ea typeface="宋体" panose="02010600030101010101" pitchFamily="2" charset="-122"/>
            </a:endParaRPr>
          </a:p>
          <a:p>
            <a:pPr>
              <a:lnSpc>
                <a:spcPct val="90000"/>
              </a:lnSpc>
            </a:pPr>
            <a:r>
              <a:rPr lang="en-US" altLang="zh-CN" sz="2400">
                <a:ea typeface="宋体" panose="02010600030101010101" pitchFamily="2" charset="-122"/>
              </a:rPr>
              <a:t>Note that older protocol, </a:t>
            </a:r>
            <a:r>
              <a:rPr lang="en-US" altLang="zh-CN" sz="2400">
                <a:solidFill>
                  <a:srgbClr val="FF0000"/>
                </a:solidFill>
                <a:ea typeface="宋体" panose="02010600030101010101" pitchFamily="2" charset="-122"/>
              </a:rPr>
              <a:t>TCP Tahoe</a:t>
            </a:r>
            <a:r>
              <a:rPr lang="en-US" altLang="zh-CN" sz="2400">
                <a:ea typeface="宋体" panose="02010600030101010101" pitchFamily="2" charset="-122"/>
              </a:rPr>
              <a:t>, treated both types of loss events the same and </a:t>
            </a:r>
            <a:r>
              <a:rPr lang="en-US" altLang="zh-CN" sz="2400" b="1">
                <a:ea typeface="宋体" panose="02010600030101010101" pitchFamily="2" charset="-122"/>
              </a:rPr>
              <a:t>always</a:t>
            </a:r>
            <a:r>
              <a:rPr lang="en-US" altLang="zh-CN" sz="2400">
                <a:ea typeface="宋体" panose="02010600030101010101" pitchFamily="2" charset="-122"/>
              </a:rPr>
              <a:t> goes to slow-start with Congwin=1 after a loss event</a:t>
            </a:r>
          </a:p>
          <a:p>
            <a:pPr>
              <a:lnSpc>
                <a:spcPct val="90000"/>
              </a:lnSpc>
            </a:pPr>
            <a:endParaRPr lang="en-US" altLang="zh-CN" sz="24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TCP Reno’s </a:t>
            </a:r>
            <a:r>
              <a:rPr lang="en-US" altLang="zh-CN" sz="2400">
                <a:ea typeface="宋体" panose="02010600030101010101" pitchFamily="2" charset="-122"/>
              </a:rPr>
              <a:t>skipping of the slow start for a 3-DUP-ACK loss event is known as </a:t>
            </a:r>
            <a:r>
              <a:rPr lang="en-US" altLang="zh-CN" sz="2400">
                <a:solidFill>
                  <a:srgbClr val="FF0000"/>
                </a:solidFill>
                <a:ea typeface="宋体" panose="02010600030101010101" pitchFamily="2" charset="-122"/>
              </a:rPr>
              <a:t>fast-recovery</a:t>
            </a:r>
            <a:endParaRPr lang="en-US" altLang="zh-CN" sz="2400">
              <a:ea typeface="宋体" panose="02010600030101010101" pitchFamily="2" charset="-122"/>
            </a:endParaRPr>
          </a:p>
          <a:p>
            <a:pPr>
              <a:lnSpc>
                <a:spcPct val="90000"/>
              </a:lnSpc>
              <a:buFont typeface="ZapfDingbats" pitchFamily="82" charset="2"/>
              <a:buNone/>
            </a:pPr>
            <a:endParaRPr lang="en-US" alt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4354">
                                            <p:txEl>
                                              <p:pRg st="0" end="0"/>
                                            </p:txEl>
                                          </p:spTgt>
                                        </p:tgtEl>
                                        <p:attrNameLst>
                                          <p:attrName>style.visibility</p:attrName>
                                        </p:attrNameLst>
                                      </p:cBhvr>
                                      <p:to>
                                        <p:strVal val="visible"/>
                                      </p:to>
                                    </p:set>
                                    <p:animEffect transition="in" filter="blinds(horizontal)">
                                      <p:cBhvr>
                                        <p:cTn id="7" dur="500"/>
                                        <p:tgtEl>
                                          <p:spTgt spid="4843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4354">
                                            <p:txEl>
                                              <p:pRg st="1" end="1"/>
                                            </p:txEl>
                                          </p:spTgt>
                                        </p:tgtEl>
                                        <p:attrNameLst>
                                          <p:attrName>style.visibility</p:attrName>
                                        </p:attrNameLst>
                                      </p:cBhvr>
                                      <p:to>
                                        <p:strVal val="visible"/>
                                      </p:to>
                                    </p:set>
                                    <p:animEffect transition="in" filter="blinds(horizontal)">
                                      <p:cBhvr>
                                        <p:cTn id="10" dur="500"/>
                                        <p:tgtEl>
                                          <p:spTgt spid="4843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4354">
                                            <p:txEl>
                                              <p:pRg st="2" end="2"/>
                                            </p:txEl>
                                          </p:spTgt>
                                        </p:tgtEl>
                                        <p:attrNameLst>
                                          <p:attrName>style.visibility</p:attrName>
                                        </p:attrNameLst>
                                      </p:cBhvr>
                                      <p:to>
                                        <p:strVal val="visible"/>
                                      </p:to>
                                    </p:set>
                                    <p:animEffect transition="in" filter="blinds(horizontal)">
                                      <p:cBhvr>
                                        <p:cTn id="13" dur="500"/>
                                        <p:tgtEl>
                                          <p:spTgt spid="48435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4354">
                                            <p:txEl>
                                              <p:pRg st="4" end="4"/>
                                            </p:txEl>
                                          </p:spTgt>
                                        </p:tgtEl>
                                        <p:attrNameLst>
                                          <p:attrName>style.visibility</p:attrName>
                                        </p:attrNameLst>
                                      </p:cBhvr>
                                      <p:to>
                                        <p:strVal val="visible"/>
                                      </p:to>
                                    </p:set>
                                    <p:animEffect transition="in" filter="blinds(horizontal)">
                                      <p:cBhvr>
                                        <p:cTn id="16" dur="500"/>
                                        <p:tgtEl>
                                          <p:spTgt spid="48435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84354">
                                            <p:txEl>
                                              <p:pRg st="6" end="6"/>
                                            </p:txEl>
                                          </p:spTgt>
                                        </p:tgtEl>
                                        <p:attrNameLst>
                                          <p:attrName>style.visibility</p:attrName>
                                        </p:attrNameLst>
                                      </p:cBhvr>
                                      <p:to>
                                        <p:strVal val="visible"/>
                                      </p:to>
                                    </p:set>
                                    <p:animEffect transition="in" filter="blinds(horizontal)">
                                      <p:cBhvr>
                                        <p:cTn id="19" dur="500"/>
                                        <p:tgtEl>
                                          <p:spTgt spid="4843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4">
            <a:extLst>
              <a:ext uri="{FF2B5EF4-FFF2-40B4-BE49-F238E27FC236}">
                <a16:creationId xmlns:a16="http://schemas.microsoft.com/office/drawing/2014/main" id="{C8C7A693-22DD-4BB3-BBEB-7039FB9D1B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7459" name="灯片编号占位符 5">
            <a:extLst>
              <a:ext uri="{FF2B5EF4-FFF2-40B4-BE49-F238E27FC236}">
                <a16:creationId xmlns:a16="http://schemas.microsoft.com/office/drawing/2014/main" id="{18E405EC-B440-4BA9-8DCC-D4686DBA49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ACEC249-851A-408D-AA73-7D98E24AF184}" type="slidenum">
              <a:rPr lang="en-US" altLang="zh-CN" sz="1400" smtClean="0">
                <a:latin typeface="Arial" panose="020B0604020202020204" pitchFamily="34" charset="0"/>
              </a:rPr>
              <a:pPr>
                <a:spcBef>
                  <a:spcPct val="0"/>
                </a:spcBef>
                <a:buClrTx/>
                <a:buSzTx/>
                <a:buFontTx/>
                <a:buNone/>
              </a:pPr>
              <a:t>105</a:t>
            </a:fld>
            <a:endParaRPr lang="en-US" altLang="zh-CN" sz="1400">
              <a:latin typeface="Arial" panose="020B0604020202020204" pitchFamily="34" charset="0"/>
            </a:endParaRPr>
          </a:p>
        </p:txBody>
      </p:sp>
      <p:sp>
        <p:nvSpPr>
          <p:cNvPr id="147460" name="Rectangle 2">
            <a:extLst>
              <a:ext uri="{FF2B5EF4-FFF2-40B4-BE49-F238E27FC236}">
                <a16:creationId xmlns:a16="http://schemas.microsoft.com/office/drawing/2014/main" id="{5BBD4EA6-5D5A-4E49-B232-DA924CFEC99D}"/>
              </a:ext>
            </a:extLst>
          </p:cNvPr>
          <p:cNvSpPr>
            <a:spLocks noGrp="1" noChangeArrowheads="1"/>
          </p:cNvSpPr>
          <p:nvPr>
            <p:ph type="title"/>
          </p:nvPr>
        </p:nvSpPr>
        <p:spPr>
          <a:xfrm>
            <a:off x="542925" y="304800"/>
            <a:ext cx="7772400" cy="1143000"/>
          </a:xfrm>
        </p:spPr>
        <p:txBody>
          <a:bodyPr/>
          <a:lstStyle/>
          <a:p>
            <a:r>
              <a:rPr lang="en-US" altLang="zh-CN" sz="3600">
                <a:ea typeface="宋体" panose="02010600030101010101" pitchFamily="2" charset="-122"/>
              </a:rPr>
              <a:t>Summary: TCP Congestion Control</a:t>
            </a:r>
          </a:p>
        </p:txBody>
      </p:sp>
      <p:sp>
        <p:nvSpPr>
          <p:cNvPr id="485379" name="Rectangle 3">
            <a:extLst>
              <a:ext uri="{FF2B5EF4-FFF2-40B4-BE49-F238E27FC236}">
                <a16:creationId xmlns:a16="http://schemas.microsoft.com/office/drawing/2014/main" id="{A7F079AC-6A93-45F2-9771-5701C7285108}"/>
              </a:ext>
            </a:extLst>
          </p:cNvPr>
          <p:cNvSpPr>
            <a:spLocks noGrp="1" noChangeArrowheads="1"/>
          </p:cNvSpPr>
          <p:nvPr>
            <p:ph type="body" idx="1"/>
          </p:nvPr>
        </p:nvSpPr>
        <p:spPr>
          <a:xfrm>
            <a:off x="619125" y="1751013"/>
            <a:ext cx="7772400" cy="4648200"/>
          </a:xfrm>
        </p:spPr>
        <p:txBody>
          <a:bodyPr/>
          <a:lstStyle/>
          <a:p>
            <a:pPr>
              <a:spcBef>
                <a:spcPct val="70000"/>
              </a:spcBef>
            </a:pPr>
            <a:r>
              <a:rPr lang="en-US" altLang="zh-CN" sz="2400">
                <a:ea typeface="宋体" panose="02010600030101010101" pitchFamily="2" charset="-122"/>
              </a:rPr>
              <a:t>When </a:t>
            </a:r>
            <a:r>
              <a:rPr lang="en-US" altLang="zh-CN" sz="2400" b="1">
                <a:latin typeface="Courier New" panose="02070309020205020404" pitchFamily="49" charset="0"/>
                <a:ea typeface="宋体" panose="02010600030101010101" pitchFamily="2" charset="-122"/>
              </a:rPr>
              <a:t>CongWin</a:t>
            </a:r>
            <a:r>
              <a:rPr lang="en-US" altLang="zh-CN" sz="2400">
                <a:ea typeface="宋体" panose="02010600030101010101" pitchFamily="2" charset="-122"/>
              </a:rPr>
              <a:t> is below </a:t>
            </a:r>
            <a:r>
              <a:rPr lang="en-US" altLang="zh-CN" sz="2400" b="1">
                <a:latin typeface="Courier New" panose="02070309020205020404" pitchFamily="49" charset="0"/>
                <a:ea typeface="宋体" panose="02010600030101010101" pitchFamily="2" charset="-122"/>
              </a:rPr>
              <a:t>Threshold</a:t>
            </a:r>
            <a:r>
              <a:rPr lang="en-US" altLang="zh-CN" sz="2400">
                <a:ea typeface="宋体" panose="02010600030101010101" pitchFamily="2" charset="-122"/>
              </a:rPr>
              <a:t>, sender in </a:t>
            </a:r>
            <a:r>
              <a:rPr lang="en-US" altLang="zh-CN" sz="2400">
                <a:solidFill>
                  <a:srgbClr val="FF0000"/>
                </a:solidFill>
                <a:ea typeface="宋体" panose="02010600030101010101" pitchFamily="2" charset="-122"/>
              </a:rPr>
              <a:t>slow-start</a:t>
            </a:r>
            <a:r>
              <a:rPr lang="en-US" altLang="zh-CN" sz="2400">
                <a:ea typeface="宋体" panose="02010600030101010101" pitchFamily="2" charset="-122"/>
              </a:rPr>
              <a:t> phase, window grows exponentially</a:t>
            </a:r>
          </a:p>
          <a:p>
            <a:pPr>
              <a:spcBef>
                <a:spcPct val="70000"/>
              </a:spcBef>
            </a:pPr>
            <a:r>
              <a:rPr lang="en-US" altLang="zh-CN" sz="2400">
                <a:ea typeface="宋体" panose="02010600030101010101" pitchFamily="2" charset="-122"/>
              </a:rPr>
              <a:t>When </a:t>
            </a:r>
            <a:r>
              <a:rPr lang="en-US" altLang="zh-CN" sz="2400" b="1">
                <a:latin typeface="Courier New" panose="02070309020205020404" pitchFamily="49" charset="0"/>
                <a:ea typeface="宋体" panose="02010600030101010101" pitchFamily="2" charset="-122"/>
              </a:rPr>
              <a:t>CongWin</a:t>
            </a:r>
            <a:r>
              <a:rPr lang="en-US" altLang="zh-CN" sz="2400">
                <a:ea typeface="宋体" panose="02010600030101010101" pitchFamily="2" charset="-122"/>
              </a:rPr>
              <a:t> is above </a:t>
            </a:r>
            <a:r>
              <a:rPr lang="en-US" altLang="zh-CN" sz="2400" b="1">
                <a:latin typeface="Courier New" panose="02070309020205020404" pitchFamily="49" charset="0"/>
                <a:ea typeface="宋体" panose="02010600030101010101" pitchFamily="2" charset="-122"/>
              </a:rPr>
              <a:t>Threshold</a:t>
            </a:r>
            <a:r>
              <a:rPr lang="en-US" altLang="zh-CN" sz="2400">
                <a:ea typeface="宋体" panose="02010600030101010101" pitchFamily="2" charset="-122"/>
              </a:rPr>
              <a:t>, sender is in </a:t>
            </a:r>
            <a:r>
              <a:rPr lang="en-US" altLang="zh-CN" sz="2400">
                <a:solidFill>
                  <a:srgbClr val="FF0000"/>
                </a:solidFill>
                <a:ea typeface="宋体" panose="02010600030101010101" pitchFamily="2" charset="-122"/>
              </a:rPr>
              <a:t>congestion-avoidance</a:t>
            </a:r>
            <a:r>
              <a:rPr lang="en-US" altLang="zh-CN" sz="2400">
                <a:ea typeface="宋体" panose="02010600030101010101" pitchFamily="2" charset="-122"/>
              </a:rPr>
              <a:t> phase, window grows linearly</a:t>
            </a:r>
          </a:p>
          <a:p>
            <a:pPr>
              <a:spcBef>
                <a:spcPct val="70000"/>
              </a:spcBef>
            </a:pPr>
            <a:r>
              <a:rPr lang="en-US" altLang="zh-CN" sz="2400">
                <a:ea typeface="宋体" panose="02010600030101010101" pitchFamily="2" charset="-122"/>
              </a:rPr>
              <a:t>When a </a:t>
            </a:r>
            <a:r>
              <a:rPr lang="en-US" altLang="zh-CN" sz="2400">
                <a:solidFill>
                  <a:srgbClr val="FF0000"/>
                </a:solidFill>
                <a:ea typeface="宋体" panose="02010600030101010101" pitchFamily="2" charset="-122"/>
              </a:rPr>
              <a:t>triple duplicate ACK</a:t>
            </a:r>
            <a:r>
              <a:rPr lang="en-US" altLang="zh-CN" sz="2400">
                <a:ea typeface="宋体" panose="02010600030101010101" pitchFamily="2" charset="-122"/>
              </a:rPr>
              <a:t> occurs, </a:t>
            </a:r>
            <a:r>
              <a:rPr lang="en-US" altLang="zh-CN" sz="2400" b="1">
                <a:latin typeface="Courier New" panose="02070309020205020404" pitchFamily="49" charset="0"/>
                <a:ea typeface="宋体" panose="02010600030101010101" pitchFamily="2" charset="-122"/>
              </a:rPr>
              <a:t>Threshold</a:t>
            </a:r>
            <a:r>
              <a:rPr lang="en-US" altLang="zh-CN" sz="2400">
                <a:ea typeface="宋体" panose="02010600030101010101" pitchFamily="2" charset="-122"/>
              </a:rPr>
              <a:t> set to </a:t>
            </a:r>
            <a:r>
              <a:rPr lang="en-US" altLang="zh-CN" sz="2400" b="1">
                <a:latin typeface="Courier New" panose="02070309020205020404" pitchFamily="49" charset="0"/>
                <a:ea typeface="宋体" panose="02010600030101010101" pitchFamily="2" charset="-122"/>
              </a:rPr>
              <a:t>CongWin/2</a:t>
            </a:r>
            <a:r>
              <a:rPr lang="en-US" altLang="zh-CN" sz="2400">
                <a:ea typeface="宋体" panose="02010600030101010101" pitchFamily="2" charset="-122"/>
              </a:rPr>
              <a:t> and </a:t>
            </a:r>
            <a:r>
              <a:rPr lang="en-US" altLang="zh-CN" sz="2400" b="1">
                <a:latin typeface="Courier New" panose="02070309020205020404" pitchFamily="49" charset="0"/>
                <a:ea typeface="宋体" panose="02010600030101010101" pitchFamily="2" charset="-122"/>
              </a:rPr>
              <a:t>CongWin</a:t>
            </a:r>
            <a:r>
              <a:rPr lang="en-US" altLang="zh-CN" sz="2400">
                <a:ea typeface="宋体" panose="02010600030101010101" pitchFamily="2" charset="-122"/>
              </a:rPr>
              <a:t> set to </a:t>
            </a:r>
            <a:r>
              <a:rPr lang="en-US" altLang="zh-CN" sz="2400" b="1">
                <a:latin typeface="Courier New" panose="02070309020205020404" pitchFamily="49" charset="0"/>
                <a:ea typeface="宋体" panose="02010600030101010101" pitchFamily="2" charset="-122"/>
              </a:rPr>
              <a:t>Threshold</a:t>
            </a:r>
            <a:r>
              <a:rPr lang="en-US" altLang="zh-CN" sz="2400">
                <a:ea typeface="宋体" panose="02010600030101010101" pitchFamily="2" charset="-122"/>
              </a:rPr>
              <a:t>  </a:t>
            </a:r>
            <a:r>
              <a:rPr lang="en-US" altLang="zh-CN" sz="2000" i="1">
                <a:solidFill>
                  <a:schemeClr val="accent2"/>
                </a:solidFill>
                <a:ea typeface="宋体" panose="02010600030101010101" pitchFamily="2" charset="-122"/>
              </a:rPr>
              <a:t>(only in TCP Reno)</a:t>
            </a:r>
          </a:p>
          <a:p>
            <a:pPr>
              <a:spcBef>
                <a:spcPct val="70000"/>
              </a:spcBef>
            </a:pPr>
            <a:r>
              <a:rPr lang="en-US" altLang="zh-CN" sz="2400">
                <a:ea typeface="宋体" panose="02010600030101010101" pitchFamily="2" charset="-122"/>
              </a:rPr>
              <a:t>When </a:t>
            </a:r>
            <a:r>
              <a:rPr lang="en-US" altLang="zh-CN" sz="2400">
                <a:solidFill>
                  <a:srgbClr val="FF0000"/>
                </a:solidFill>
                <a:ea typeface="宋体" panose="02010600030101010101" pitchFamily="2" charset="-122"/>
              </a:rPr>
              <a:t>timeout</a:t>
            </a:r>
            <a:r>
              <a:rPr lang="en-US" altLang="zh-CN" sz="2400">
                <a:ea typeface="宋体" panose="02010600030101010101" pitchFamily="2" charset="-122"/>
              </a:rPr>
              <a:t> occurs, </a:t>
            </a:r>
            <a:r>
              <a:rPr lang="en-US" altLang="zh-CN" sz="2400" b="1">
                <a:latin typeface="Courier New" panose="02070309020205020404" pitchFamily="49" charset="0"/>
                <a:ea typeface="宋体" panose="02010600030101010101" pitchFamily="2" charset="-122"/>
              </a:rPr>
              <a:t>Threshold</a:t>
            </a:r>
            <a:r>
              <a:rPr lang="en-US" altLang="zh-CN" sz="2400">
                <a:ea typeface="宋体" panose="02010600030101010101" pitchFamily="2" charset="-122"/>
              </a:rPr>
              <a:t> set to </a:t>
            </a:r>
            <a:r>
              <a:rPr lang="en-US" altLang="zh-CN" sz="2400" b="1">
                <a:latin typeface="Courier New" panose="02070309020205020404" pitchFamily="49" charset="0"/>
                <a:ea typeface="宋体" panose="02010600030101010101" pitchFamily="2" charset="-122"/>
              </a:rPr>
              <a:t>CongWin/2</a:t>
            </a:r>
            <a:r>
              <a:rPr lang="en-US" altLang="zh-CN" sz="2400">
                <a:ea typeface="宋体" panose="02010600030101010101" pitchFamily="2" charset="-122"/>
              </a:rPr>
              <a:t> and </a:t>
            </a:r>
            <a:r>
              <a:rPr lang="en-US" altLang="zh-CN" sz="2400" b="1">
                <a:latin typeface="Courier New" panose="02070309020205020404" pitchFamily="49" charset="0"/>
                <a:ea typeface="宋体" panose="02010600030101010101" pitchFamily="2" charset="-122"/>
              </a:rPr>
              <a:t>CongWin</a:t>
            </a:r>
            <a:r>
              <a:rPr lang="en-US" altLang="zh-CN" sz="2400">
                <a:ea typeface="宋体" panose="02010600030101010101" pitchFamily="2" charset="-122"/>
              </a:rPr>
              <a:t> is set to 1 MSS </a:t>
            </a:r>
            <a:r>
              <a:rPr lang="en-US" altLang="zh-CN" sz="2000" i="1">
                <a:solidFill>
                  <a:schemeClr val="accent2"/>
                </a:solidFill>
                <a:ea typeface="宋体" panose="02010600030101010101" pitchFamily="2" charset="-122"/>
              </a:rPr>
              <a:t>(TCP Tahoe does this for 3 Dup Acks as well)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linds(horizontal)">
                                      <p:cBhvr>
                                        <p:cTn id="7" dur="500"/>
                                        <p:tgtEl>
                                          <p:spTgt spid="4853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5379">
                                            <p:txEl>
                                              <p:pRg st="1" end="1"/>
                                            </p:txEl>
                                          </p:spTgt>
                                        </p:tgtEl>
                                        <p:attrNameLst>
                                          <p:attrName>style.visibility</p:attrName>
                                        </p:attrNameLst>
                                      </p:cBhvr>
                                      <p:to>
                                        <p:strVal val="visible"/>
                                      </p:to>
                                    </p:set>
                                    <p:animEffect transition="in" filter="blinds(horizontal)">
                                      <p:cBhvr>
                                        <p:cTn id="10" dur="500"/>
                                        <p:tgtEl>
                                          <p:spTgt spid="4853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5379">
                                            <p:txEl>
                                              <p:pRg st="2" end="2"/>
                                            </p:txEl>
                                          </p:spTgt>
                                        </p:tgtEl>
                                        <p:attrNameLst>
                                          <p:attrName>style.visibility</p:attrName>
                                        </p:attrNameLst>
                                      </p:cBhvr>
                                      <p:to>
                                        <p:strVal val="visible"/>
                                      </p:to>
                                    </p:set>
                                    <p:animEffect transition="in" filter="blinds(horizontal)">
                                      <p:cBhvr>
                                        <p:cTn id="13" dur="500"/>
                                        <p:tgtEl>
                                          <p:spTgt spid="48537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5379">
                                            <p:txEl>
                                              <p:pRg st="3" end="3"/>
                                            </p:txEl>
                                          </p:spTgt>
                                        </p:tgtEl>
                                        <p:attrNameLst>
                                          <p:attrName>style.visibility</p:attrName>
                                        </p:attrNameLst>
                                      </p:cBhvr>
                                      <p:to>
                                        <p:strVal val="visible"/>
                                      </p:to>
                                    </p:set>
                                    <p:animEffect transition="in" filter="blinds(horizontal)">
                                      <p:cBhvr>
                                        <p:cTn id="16" dur="500"/>
                                        <p:tgtEl>
                                          <p:spTgt spid="485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4">
            <a:extLst>
              <a:ext uri="{FF2B5EF4-FFF2-40B4-BE49-F238E27FC236}">
                <a16:creationId xmlns:a16="http://schemas.microsoft.com/office/drawing/2014/main" id="{CD547989-5515-4542-903F-EFE2724662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8483" name="灯片编号占位符 5">
            <a:extLst>
              <a:ext uri="{FF2B5EF4-FFF2-40B4-BE49-F238E27FC236}">
                <a16:creationId xmlns:a16="http://schemas.microsoft.com/office/drawing/2014/main" id="{141CFE2C-1E34-496D-AC91-AE44D20811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881F112-634B-48D2-8E53-C335C1DCA2A6}" type="slidenum">
              <a:rPr lang="en-US" altLang="zh-CN" sz="1400" smtClean="0">
                <a:latin typeface="Arial" panose="020B0604020202020204" pitchFamily="34" charset="0"/>
              </a:rPr>
              <a:pPr>
                <a:spcBef>
                  <a:spcPct val="0"/>
                </a:spcBef>
                <a:buClrTx/>
                <a:buSzTx/>
                <a:buFontTx/>
                <a:buNone/>
              </a:pPr>
              <a:t>106</a:t>
            </a:fld>
            <a:endParaRPr lang="en-US" altLang="zh-CN" sz="1400">
              <a:latin typeface="Arial" panose="020B0604020202020204" pitchFamily="34" charset="0"/>
            </a:endParaRPr>
          </a:p>
        </p:txBody>
      </p:sp>
      <p:sp>
        <p:nvSpPr>
          <p:cNvPr id="148484" name="Rectangle 2">
            <a:extLst>
              <a:ext uri="{FF2B5EF4-FFF2-40B4-BE49-F238E27FC236}">
                <a16:creationId xmlns:a16="http://schemas.microsoft.com/office/drawing/2014/main" id="{9ABA63EF-E56B-4FA9-88D8-71A62B72FE00}"/>
              </a:ext>
            </a:extLst>
          </p:cNvPr>
          <p:cNvSpPr>
            <a:spLocks noGrp="1" noChangeArrowheads="1"/>
          </p:cNvSpPr>
          <p:nvPr>
            <p:ph type="title"/>
          </p:nvPr>
        </p:nvSpPr>
        <p:spPr/>
        <p:txBody>
          <a:bodyPr/>
          <a:lstStyle/>
          <a:p>
            <a:r>
              <a:rPr lang="en-US" altLang="zh-CN" sz="3600">
                <a:ea typeface="宋体" panose="02010600030101010101" pitchFamily="2" charset="-122"/>
              </a:rPr>
              <a:t>The Big Picture</a:t>
            </a:r>
          </a:p>
        </p:txBody>
      </p:sp>
      <p:pic>
        <p:nvPicPr>
          <p:cNvPr id="486403" name="Picture 3" descr="03-51">
            <a:extLst>
              <a:ext uri="{FF2B5EF4-FFF2-40B4-BE49-F238E27FC236}">
                <a16:creationId xmlns:a16="http://schemas.microsoft.com/office/drawing/2014/main" id="{748C9523-69AD-4425-892D-92925C1B02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057400"/>
            <a:ext cx="6438900" cy="3749675"/>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6403"/>
                                        </p:tgtEl>
                                        <p:attrNameLst>
                                          <p:attrName>style.visibility</p:attrName>
                                        </p:attrNameLst>
                                      </p:cBhvr>
                                      <p:to>
                                        <p:strVal val="visible"/>
                                      </p:to>
                                    </p:set>
                                    <p:animEffect transition="in" filter="blinds(horizontal)">
                                      <p:cBhvr>
                                        <p:cTn id="7" dur="500"/>
                                        <p:tgtEl>
                                          <p:spTgt spid="48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3">
            <a:extLst>
              <a:ext uri="{FF2B5EF4-FFF2-40B4-BE49-F238E27FC236}">
                <a16:creationId xmlns:a16="http://schemas.microsoft.com/office/drawing/2014/main" id="{3D263A78-5755-49FF-A1D3-DF65887835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9507" name="灯片编号占位符 4">
            <a:extLst>
              <a:ext uri="{FF2B5EF4-FFF2-40B4-BE49-F238E27FC236}">
                <a16:creationId xmlns:a16="http://schemas.microsoft.com/office/drawing/2014/main" id="{4D3AE684-6AD8-4A76-8273-54BC933B86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BDE858B-8B67-41FC-8185-82DD95BE96B4}" type="slidenum">
              <a:rPr lang="en-US" altLang="zh-CN" sz="1400" smtClean="0">
                <a:latin typeface="Arial" panose="020B0604020202020204" pitchFamily="34" charset="0"/>
              </a:rPr>
              <a:pPr>
                <a:spcBef>
                  <a:spcPct val="0"/>
                </a:spcBef>
                <a:buClrTx/>
                <a:buSzTx/>
                <a:buFontTx/>
                <a:buNone/>
              </a:pPr>
              <a:t>107</a:t>
            </a:fld>
            <a:endParaRPr lang="en-US" altLang="zh-CN" sz="1400">
              <a:latin typeface="Arial" panose="020B0604020202020204" pitchFamily="34" charset="0"/>
            </a:endParaRPr>
          </a:p>
        </p:txBody>
      </p:sp>
      <p:sp>
        <p:nvSpPr>
          <p:cNvPr id="149508" name="Rectangle 2">
            <a:extLst>
              <a:ext uri="{FF2B5EF4-FFF2-40B4-BE49-F238E27FC236}">
                <a16:creationId xmlns:a16="http://schemas.microsoft.com/office/drawing/2014/main" id="{BF5105CA-D211-4AB0-98E5-6FAB2D09D603}"/>
              </a:ext>
            </a:extLst>
          </p:cNvPr>
          <p:cNvSpPr>
            <a:spLocks noGrp="1" noChangeArrowheads="1"/>
          </p:cNvSpPr>
          <p:nvPr>
            <p:ph type="title"/>
          </p:nvPr>
        </p:nvSpPr>
        <p:spPr>
          <a:xfrm>
            <a:off x="533400" y="152400"/>
            <a:ext cx="7772400" cy="1143000"/>
          </a:xfrm>
        </p:spPr>
        <p:txBody>
          <a:bodyPr/>
          <a:lstStyle/>
          <a:p>
            <a:r>
              <a:rPr lang="en-US" altLang="zh-CN">
                <a:ea typeface="宋体" panose="02010600030101010101" pitchFamily="2" charset="-122"/>
              </a:rPr>
              <a:t>TCP Sender Congestion Control</a:t>
            </a:r>
          </a:p>
        </p:txBody>
      </p:sp>
      <p:graphicFrame>
        <p:nvGraphicFramePr>
          <p:cNvPr id="487427" name="Group 3">
            <a:extLst>
              <a:ext uri="{FF2B5EF4-FFF2-40B4-BE49-F238E27FC236}">
                <a16:creationId xmlns:a16="http://schemas.microsoft.com/office/drawing/2014/main" id="{F7124978-DFD2-4A0E-8D08-F917DD5B3393}"/>
              </a:ext>
            </a:extLst>
          </p:cNvPr>
          <p:cNvGraphicFramePr>
            <a:graphicFrameLocks noGrp="1"/>
          </p:cNvGraphicFramePr>
          <p:nvPr/>
        </p:nvGraphicFramePr>
        <p:xfrm>
          <a:off x="782638" y="1527175"/>
          <a:ext cx="7675562" cy="4275138"/>
        </p:xfrm>
        <a:graphic>
          <a:graphicData uri="http://schemas.openxmlformats.org/drawingml/2006/table">
            <a:tbl>
              <a:tblPr/>
              <a:tblGrid>
                <a:gridCol w="1350962">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2395537">
                  <a:extLst>
                    <a:ext uri="{9D8B030D-6E8A-4147-A177-3AD203B41FA5}">
                      <a16:colId xmlns:a16="http://schemas.microsoft.com/office/drawing/2014/main" val="20003"/>
                    </a:ext>
                  </a:extLst>
                </a:gridCol>
              </a:tblGrid>
              <a:tr h="36581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pitchFamily="34" charset="0"/>
                          <a:ea typeface="宋体" pitchFamily="2" charset="-122"/>
                          <a:cs typeface="Times New Roman" pitchFamily="18" charset="0"/>
                        </a:rPr>
                        <a:t>Event </a:t>
                      </a:r>
                      <a:endParaRPr kumimoji="0" lang="en-US" altLang="zh-CN" sz="1800" b="1" i="0" u="none" strike="noStrike" cap="none" normalizeH="0" baseline="0">
                        <a:ln>
                          <a:noFill/>
                        </a:ln>
                        <a:solidFill>
                          <a:schemeClr val="accent2"/>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pitchFamily="34" charset="0"/>
                          <a:ea typeface="宋体" pitchFamily="2" charset="-122"/>
                          <a:cs typeface="Times New Roman" pitchFamily="18" charset="0"/>
                        </a:rPr>
                        <a:t>State</a:t>
                      </a:r>
                      <a:endParaRPr kumimoji="0" lang="en-US" altLang="zh-CN" sz="1800" b="1" i="0" u="none" strike="noStrike" cap="none" normalizeH="0" baseline="0">
                        <a:ln>
                          <a:noFill/>
                        </a:ln>
                        <a:solidFill>
                          <a:schemeClr val="accent2"/>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pitchFamily="34" charset="0"/>
                          <a:ea typeface="宋体" pitchFamily="2" charset="-122"/>
                          <a:cs typeface="Times New Roman" pitchFamily="18" charset="0"/>
                        </a:rPr>
                        <a:t>TCP Sender Action </a:t>
                      </a:r>
                      <a:endParaRPr kumimoji="0" lang="en-US" altLang="zh-CN" sz="1800" b="1" i="0" u="none" strike="noStrike" cap="none" normalizeH="0" baseline="0">
                        <a:ln>
                          <a:noFill/>
                        </a:ln>
                        <a:solidFill>
                          <a:schemeClr val="accent2"/>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pitchFamily="34" charset="0"/>
                          <a:ea typeface="宋体" pitchFamily="2" charset="-122"/>
                          <a:cs typeface="Times New Roman" pitchFamily="18" charset="0"/>
                        </a:rPr>
                        <a:t>Commentary</a:t>
                      </a:r>
                      <a:endParaRPr kumimoji="0" lang="en-US" altLang="zh-CN" sz="1800" b="1" i="0" u="none" strike="noStrike" cap="none" normalizeH="0" baseline="0">
                        <a:ln>
                          <a:noFill/>
                        </a:ln>
                        <a:solidFill>
                          <a:schemeClr val="accent2"/>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502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ACK receipt for previously unacked data </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FFE7"/>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Slow Start (SS)</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FFE7"/>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CongWin = CongWin + MSS, </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If (CongWin &gt; Threshold)</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      set state to </a:t>
                      </a:r>
                      <a:r>
                        <a:rPr kumimoji="0" lang="en-US" altLang="zh-CN" sz="1400" b="0" i="0" u="none" strike="noStrike" cap="none" normalizeH="0" baseline="0">
                          <a:ln>
                            <a:noFill/>
                          </a:ln>
                          <a:solidFill>
                            <a:schemeClr val="tx1"/>
                          </a:solidFill>
                          <a:effectLst/>
                          <a:latin typeface="CL Futura CondensedLight"/>
                          <a:ea typeface="Times New Roman" pitchFamily="18" charset="0"/>
                          <a:cs typeface="Arial" pitchFamily="34" charset="0"/>
                        </a:rPr>
                        <a:t>“</a:t>
                      </a: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Congestion             Avoidance</a:t>
                      </a:r>
                      <a:r>
                        <a:rPr kumimoji="0" lang="en-US" altLang="zh-CN" sz="1400" b="0" i="0" u="none" strike="noStrike" cap="none" normalizeH="0" baseline="0">
                          <a:ln>
                            <a:noFill/>
                          </a:ln>
                          <a:solidFill>
                            <a:schemeClr val="tx1"/>
                          </a:solidFill>
                          <a:effectLst/>
                          <a:latin typeface="CL Futura CondensedLight"/>
                          <a:ea typeface="Times New Roman" pitchFamily="18" charset="0"/>
                          <a:cs typeface="Arial" pitchFamily="34" charset="0"/>
                        </a:rPr>
                        <a: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FFE7"/>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Resulting in a doubling of CongWin every RTT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FFE7"/>
                    </a:solidFill>
                  </a:tcPr>
                </a:tc>
                <a:extLst>
                  <a:ext uri="{0D108BD9-81ED-4DB2-BD59-A6C34878D82A}">
                    <a16:rowId xmlns:a16="http://schemas.microsoft.com/office/drawing/2014/main" val="10001"/>
                  </a:ext>
                </a:extLst>
              </a:tr>
              <a:tr h="766877">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ACK receipt for previously unacked data</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Congestion</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Avoidance (CA) </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CongWin = CongWin+MSS * (MSS/CongWin)</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Additive increase, resulting in increase of CongWin  by 1 MSS every RTT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2"/>
                  </a:ext>
                </a:extLst>
              </a:tr>
              <a:tr h="94502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Loss event detected by triple duplicate ACK</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SS or CA</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Threshold = CongWin/2,      </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CongWin = Threshold,</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Set state to </a:t>
                      </a:r>
                      <a:r>
                        <a:rPr kumimoji="0" lang="en-US" altLang="zh-CN" sz="1400" b="0" i="0" u="none" strike="noStrike" cap="none" normalizeH="0" baseline="0">
                          <a:ln>
                            <a:noFill/>
                          </a:ln>
                          <a:solidFill>
                            <a:schemeClr val="tx1"/>
                          </a:solidFill>
                          <a:effectLst/>
                          <a:latin typeface="CL Futura CondensedLight"/>
                          <a:ea typeface="Times New Roman" pitchFamily="18" charset="0"/>
                          <a:cs typeface="Arial" pitchFamily="34" charset="0"/>
                        </a:rPr>
                        <a:t>“</a:t>
                      </a: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Congestion Avoidance</a:t>
                      </a:r>
                      <a:r>
                        <a:rPr kumimoji="0" lang="en-US" altLang="zh-CN" sz="1400" b="0" i="0" u="none" strike="noStrike" cap="none" normalizeH="0" baseline="0">
                          <a:ln>
                            <a:noFill/>
                          </a:ln>
                          <a:solidFill>
                            <a:schemeClr val="tx1"/>
                          </a:solidFill>
                          <a:effectLst/>
                          <a:latin typeface="CL Futura CondensedLight"/>
                          <a:ea typeface="Times New Roman" pitchFamily="18" charset="0"/>
                          <a:cs typeface="Arial" pitchFamily="34" charset="0"/>
                        </a:rPr>
                        <a: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Fast recovery, implementing multiplicative decrease. CongWin will not drop below 1 MSS</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EF"/>
                    </a:solidFill>
                  </a:tcPr>
                </a:tc>
                <a:extLst>
                  <a:ext uri="{0D108BD9-81ED-4DB2-BD59-A6C34878D82A}">
                    <a16:rowId xmlns:a16="http://schemas.microsoft.com/office/drawing/2014/main" val="10003"/>
                  </a:ext>
                </a:extLst>
              </a:tr>
              <a:tr h="731629">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Timeout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C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SS or CA</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C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Threshold = CongWin/2,      </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CongWin = 1 MSS,</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Set state to </a:t>
                      </a:r>
                      <a:r>
                        <a:rPr kumimoji="0" lang="en-US" altLang="zh-CN" sz="1400" b="0" i="0" u="none" strike="noStrike" cap="none" normalizeH="0" baseline="0">
                          <a:ln>
                            <a:noFill/>
                          </a:ln>
                          <a:solidFill>
                            <a:schemeClr val="tx1"/>
                          </a:solidFill>
                          <a:effectLst/>
                          <a:latin typeface="CL Futura CondensedLight"/>
                          <a:ea typeface="Times New Roman" pitchFamily="18" charset="0"/>
                          <a:cs typeface="Arial" pitchFamily="34" charset="0"/>
                        </a:rPr>
                        <a:t>“</a:t>
                      </a: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Slow Start</a:t>
                      </a:r>
                      <a:r>
                        <a:rPr kumimoji="0" lang="en-US" altLang="zh-CN" sz="1400" b="0" i="0" u="none" strike="noStrike" cap="none" normalizeH="0" baseline="0">
                          <a:ln>
                            <a:noFill/>
                          </a:ln>
                          <a:solidFill>
                            <a:schemeClr val="tx1"/>
                          </a:solidFill>
                          <a:effectLst/>
                          <a:latin typeface="CL Futura CondensedLight"/>
                          <a:ea typeface="Times New Roman" pitchFamily="18" charset="0"/>
                          <a:cs typeface="Arial" pitchFamily="34" charset="0"/>
                        </a:rPr>
                        <a: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C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Enter slow start</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CD9"/>
                    </a:solidFill>
                  </a:tcPr>
                </a:tc>
                <a:extLst>
                  <a:ext uri="{0D108BD9-81ED-4DB2-BD59-A6C34878D82A}">
                    <a16:rowId xmlns:a16="http://schemas.microsoft.com/office/drawing/2014/main" val="10004"/>
                  </a:ext>
                </a:extLst>
              </a:tr>
              <a:tr h="520777">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Duplicate ACK</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B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SS or CA</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B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Increment duplicate ACK count for segment being acked</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B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a:ln>
                            <a:noFill/>
                          </a:ln>
                          <a:solidFill>
                            <a:schemeClr val="tx1"/>
                          </a:solidFill>
                          <a:effectLst/>
                          <a:latin typeface="Arial" pitchFamily="34" charset="0"/>
                          <a:ea typeface="Times New Roman" pitchFamily="18" charset="0"/>
                          <a:cs typeface="Arial" pitchFamily="34" charset="0"/>
                        </a:rPr>
                        <a:t>CongWin and Threshold not changed</a:t>
                      </a: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BFFF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blinds(horizontal)">
                                      <p:cBhvr>
                                        <p:cTn id="7" dur="500"/>
                                        <p:tgtEl>
                                          <p:spTgt spid="48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a:extLst>
              <a:ext uri="{FF2B5EF4-FFF2-40B4-BE49-F238E27FC236}">
                <a16:creationId xmlns:a16="http://schemas.microsoft.com/office/drawing/2014/main" id="{348565C7-FFBA-41E3-875A-A5543308DDFC}"/>
              </a:ext>
            </a:extLst>
          </p:cNvPr>
          <p:cNvSpPr>
            <a:spLocks noGrp="1" noChangeArrowheads="1"/>
          </p:cNvSpPr>
          <p:nvPr>
            <p:ph type="title"/>
          </p:nvPr>
        </p:nvSpPr>
        <p:spPr/>
        <p:txBody>
          <a:bodyPr/>
          <a:lstStyle/>
          <a:p>
            <a:r>
              <a:rPr lang="en-US" altLang="zh-CN">
                <a:ea typeface="宋体" panose="02010600030101010101" pitchFamily="2" charset="-122"/>
              </a:rPr>
              <a:t>Exercises-4</a:t>
            </a:r>
            <a:endParaRPr lang="zh-CN" altLang="en-US">
              <a:ea typeface="宋体" panose="02010600030101010101" pitchFamily="2" charset="-122"/>
            </a:endParaRPr>
          </a:p>
        </p:txBody>
      </p:sp>
      <p:sp>
        <p:nvSpPr>
          <p:cNvPr id="81923" name="内容占位符 2">
            <a:extLst>
              <a:ext uri="{FF2B5EF4-FFF2-40B4-BE49-F238E27FC236}">
                <a16:creationId xmlns:a16="http://schemas.microsoft.com/office/drawing/2014/main" id="{D72BD9FF-AC7F-4D19-9E4F-CC8DEC70D7B5}"/>
              </a:ext>
            </a:extLst>
          </p:cNvPr>
          <p:cNvSpPr>
            <a:spLocks noGrp="1" noChangeArrowheads="1"/>
          </p:cNvSpPr>
          <p:nvPr>
            <p:ph sz="half" idx="1"/>
          </p:nvPr>
        </p:nvSpPr>
        <p:spPr>
          <a:xfrm>
            <a:off x="533400" y="1600200"/>
            <a:ext cx="7772400" cy="4648200"/>
          </a:xfrm>
        </p:spPr>
        <p:txBody>
          <a:bodyPr/>
          <a:lstStyle/>
          <a:p>
            <a:pPr marL="0" indent="0" algn="just">
              <a:buFont typeface="ZapfDingbats" pitchFamily="82" charset="2"/>
              <a:buNone/>
              <a:defRPr/>
            </a:pPr>
            <a:r>
              <a:rPr lang="en-US" altLang="zh-CN" dirty="0">
                <a:ea typeface="宋体" panose="02010600030101010101" pitchFamily="2" charset="-122"/>
              </a:rPr>
              <a:t>1. </a:t>
            </a:r>
            <a:r>
              <a:rPr lang="en-US" altLang="zh-CN" sz="2400" dirty="0"/>
              <a:t>A TCP connection always sends TCP segments with 1KB MSS. The sender has enough data to send. A timeout event occurs when the congestion window is 16KB. If the transmission of TCP segments in the next four RTTS is successful, when all TCP segments sent in the fourth RTT receive positive responses, the size of the congestion window is</a:t>
            </a:r>
            <a:r>
              <a:rPr lang="en-US" altLang="zh-CN" sz="2400" dirty="0">
                <a:ea typeface="宋体" panose="02010600030101010101" pitchFamily="2" charset="-122"/>
              </a:rPr>
              <a:t>(  )</a:t>
            </a:r>
          </a:p>
          <a:p>
            <a:pPr marL="0" indent="0" algn="just">
              <a:buFont typeface="ZapfDingbats" pitchFamily="82" charset="2"/>
              <a:buNone/>
              <a:defRPr/>
            </a:pPr>
            <a:endParaRPr lang="en-US" altLang="zh-CN" sz="800" dirty="0">
              <a:ea typeface="宋体" panose="02010600030101010101" pitchFamily="2" charset="-122"/>
            </a:endParaRPr>
          </a:p>
          <a:p>
            <a:pPr marL="457200" indent="-457200">
              <a:buClrTx/>
              <a:buFont typeface="+mj-lt"/>
              <a:buAutoNum type="alphaUcPeriod"/>
              <a:defRPr/>
            </a:pPr>
            <a:r>
              <a:rPr lang="en-US" altLang="zh-CN" sz="2000" dirty="0">
                <a:ea typeface="宋体" panose="02010600030101010101" pitchFamily="2" charset="-122"/>
              </a:rPr>
              <a:t>7KB </a:t>
            </a:r>
          </a:p>
          <a:p>
            <a:pPr marL="457200" indent="-457200">
              <a:buClrTx/>
              <a:buFont typeface="+mj-lt"/>
              <a:buAutoNum type="alphaUcPeriod"/>
              <a:defRPr/>
            </a:pPr>
            <a:r>
              <a:rPr lang="en-US" altLang="zh-CN" sz="2000" dirty="0">
                <a:ea typeface="宋体" panose="02010600030101010101" pitchFamily="2" charset="-122"/>
              </a:rPr>
              <a:t>8KB</a:t>
            </a:r>
          </a:p>
          <a:p>
            <a:pPr marL="457200" indent="-457200">
              <a:buClrTx/>
              <a:buFont typeface="+mj-lt"/>
              <a:buAutoNum type="alphaUcPeriod"/>
              <a:defRPr/>
            </a:pPr>
            <a:r>
              <a:rPr lang="en-US" altLang="zh-CN" sz="2000" dirty="0">
                <a:ea typeface="宋体" panose="02010600030101010101" pitchFamily="2" charset="-122"/>
              </a:rPr>
              <a:t>9KB</a:t>
            </a:r>
          </a:p>
          <a:p>
            <a:pPr marL="457200" indent="-457200">
              <a:buClrTx/>
              <a:buFont typeface="+mj-lt"/>
              <a:buAutoNum type="alphaUcPeriod"/>
              <a:defRPr/>
            </a:pPr>
            <a:r>
              <a:rPr lang="en-US" altLang="zh-CN" sz="2000" dirty="0">
                <a:ea typeface="宋体" panose="02010600030101010101" pitchFamily="2" charset="-122"/>
              </a:rPr>
              <a:t>16KB</a:t>
            </a:r>
          </a:p>
          <a:p>
            <a:pPr marL="0" indent="0">
              <a:buFont typeface="ZapfDingbats" pitchFamily="82" charset="2"/>
              <a:buAutoNum type="alphaUcPeriod"/>
              <a:defRPr/>
            </a:pPr>
            <a:endParaRPr lang="en-US" altLang="zh-CN" dirty="0">
              <a:ea typeface="宋体" panose="02010600030101010101" pitchFamily="2" charset="-122"/>
            </a:endParaRPr>
          </a:p>
          <a:p>
            <a:pPr marL="0" indent="0">
              <a:defRPr/>
            </a:pPr>
            <a:endParaRPr lang="zh-CN" altLang="en-US" dirty="0">
              <a:ea typeface="宋体" panose="02010600030101010101" pitchFamily="2" charset="-122"/>
            </a:endParaRPr>
          </a:p>
        </p:txBody>
      </p:sp>
      <p:sp>
        <p:nvSpPr>
          <p:cNvPr id="150532" name="页脚占位符 5">
            <a:extLst>
              <a:ext uri="{FF2B5EF4-FFF2-40B4-BE49-F238E27FC236}">
                <a16:creationId xmlns:a16="http://schemas.microsoft.com/office/drawing/2014/main" id="{24AEE8A0-B74C-451D-9E0A-7BA33FEAAE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50533" name="灯片编号占位符 6">
            <a:extLst>
              <a:ext uri="{FF2B5EF4-FFF2-40B4-BE49-F238E27FC236}">
                <a16:creationId xmlns:a16="http://schemas.microsoft.com/office/drawing/2014/main" id="{F11F5FC0-8D61-4D96-93FC-8047EA6589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2AAB662-2322-49F3-A704-CE0F68F08EE0}" type="slidenum">
              <a:rPr lang="en-US" altLang="zh-CN" sz="1400" smtClean="0">
                <a:latin typeface="Arial" panose="020B0604020202020204" pitchFamily="34" charset="0"/>
              </a:rPr>
              <a:pPr>
                <a:spcBef>
                  <a:spcPct val="0"/>
                </a:spcBef>
                <a:buClrTx/>
                <a:buSzTx/>
                <a:buFontTx/>
                <a:buNone/>
              </a:pPr>
              <a:t>108</a:t>
            </a:fld>
            <a:endParaRPr lang="en-US" altLang="zh-CN" sz="1400">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页脚占位符 5">
            <a:extLst>
              <a:ext uri="{FF2B5EF4-FFF2-40B4-BE49-F238E27FC236}">
                <a16:creationId xmlns:a16="http://schemas.microsoft.com/office/drawing/2014/main" id="{FAE09586-2173-42F9-9AE0-652488A2B1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52579" name="灯片编号占位符 6">
            <a:extLst>
              <a:ext uri="{FF2B5EF4-FFF2-40B4-BE49-F238E27FC236}">
                <a16:creationId xmlns:a16="http://schemas.microsoft.com/office/drawing/2014/main" id="{4A42529E-85A7-4786-9E39-708DB6926B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FEBDA95-5B7B-47A8-877A-CB0EEBA2373F}" type="slidenum">
              <a:rPr lang="en-US" altLang="zh-CN" sz="1400" smtClean="0">
                <a:latin typeface="Arial" panose="020B0604020202020204" pitchFamily="34" charset="0"/>
              </a:rPr>
              <a:pPr>
                <a:spcBef>
                  <a:spcPct val="0"/>
                </a:spcBef>
                <a:buClrTx/>
                <a:buSzTx/>
                <a:buFontTx/>
                <a:buNone/>
              </a:pPr>
              <a:t>109</a:t>
            </a:fld>
            <a:endParaRPr lang="en-US" altLang="zh-CN" sz="1400">
              <a:latin typeface="Arial" panose="020B0604020202020204" pitchFamily="34" charset="0"/>
            </a:endParaRPr>
          </a:p>
        </p:txBody>
      </p:sp>
      <p:sp>
        <p:nvSpPr>
          <p:cNvPr id="152580" name="Rectangle 2">
            <a:extLst>
              <a:ext uri="{FF2B5EF4-FFF2-40B4-BE49-F238E27FC236}">
                <a16:creationId xmlns:a16="http://schemas.microsoft.com/office/drawing/2014/main" id="{E215A409-A0C3-4228-AECC-ED5FA11B307B}"/>
              </a:ext>
            </a:extLst>
          </p:cNvPr>
          <p:cNvSpPr>
            <a:spLocks noGrp="1" noChangeArrowheads="1"/>
          </p:cNvSpPr>
          <p:nvPr>
            <p:ph type="title"/>
          </p:nvPr>
        </p:nvSpPr>
        <p:spPr/>
        <p:txBody>
          <a:bodyPr/>
          <a:lstStyle/>
          <a:p>
            <a:r>
              <a:rPr lang="en-US" altLang="zh-CN">
                <a:ea typeface="宋体" panose="02010600030101010101" pitchFamily="2" charset="-122"/>
              </a:rPr>
              <a:t>Chapter 6: Summary</a:t>
            </a:r>
          </a:p>
        </p:txBody>
      </p:sp>
      <p:sp>
        <p:nvSpPr>
          <p:cNvPr id="504835" name="Rectangle 3">
            <a:extLst>
              <a:ext uri="{FF2B5EF4-FFF2-40B4-BE49-F238E27FC236}">
                <a16:creationId xmlns:a16="http://schemas.microsoft.com/office/drawing/2014/main" id="{5A1862C0-DFC9-42ED-B05A-662B6D04CDB3}"/>
              </a:ext>
            </a:extLst>
          </p:cNvPr>
          <p:cNvSpPr>
            <a:spLocks noGrp="1" noChangeArrowheads="1"/>
          </p:cNvSpPr>
          <p:nvPr>
            <p:ph type="body" sz="half" idx="1"/>
          </p:nvPr>
        </p:nvSpPr>
        <p:spPr>
          <a:xfrm>
            <a:off x="633413" y="1360488"/>
            <a:ext cx="4548187" cy="3952875"/>
          </a:xfrm>
        </p:spPr>
        <p:txBody>
          <a:bodyPr/>
          <a:lstStyle/>
          <a:p>
            <a:r>
              <a:rPr lang="en-US" altLang="zh-CN" sz="2400">
                <a:ea typeface="宋体" panose="02010600030101010101" pitchFamily="2" charset="-122"/>
              </a:rPr>
              <a:t>Principles behind transport layer services:</a:t>
            </a:r>
          </a:p>
          <a:p>
            <a:pPr lvl="1"/>
            <a:r>
              <a:rPr lang="en-US" altLang="zh-CN" sz="2000">
                <a:ea typeface="宋体" panose="02010600030101010101" pitchFamily="2" charset="-122"/>
              </a:rPr>
              <a:t>Multiplexing, demultiplexing</a:t>
            </a:r>
          </a:p>
          <a:p>
            <a:pPr lvl="1"/>
            <a:r>
              <a:rPr lang="en-US" altLang="zh-CN" sz="2000">
                <a:ea typeface="宋体" panose="02010600030101010101" pitchFamily="2" charset="-122"/>
              </a:rPr>
              <a:t>Reliable data transfer</a:t>
            </a:r>
          </a:p>
          <a:p>
            <a:pPr lvl="1"/>
            <a:r>
              <a:rPr lang="en-US" altLang="zh-CN" sz="2000">
                <a:ea typeface="宋体" panose="02010600030101010101" pitchFamily="2" charset="-122"/>
              </a:rPr>
              <a:t>Congestion control</a:t>
            </a:r>
          </a:p>
          <a:p>
            <a:pPr>
              <a:lnSpc>
                <a:spcPct val="120000"/>
              </a:lnSpc>
            </a:pPr>
            <a:r>
              <a:rPr lang="en-US" altLang="zh-CN" sz="2400">
                <a:ea typeface="宋体" panose="02010600030101010101" pitchFamily="2" charset="-122"/>
              </a:rPr>
              <a:t>Instantiation and implementation in the Internet</a:t>
            </a:r>
          </a:p>
          <a:p>
            <a:pPr lvl="1"/>
            <a:r>
              <a:rPr lang="en-US" altLang="zh-CN" sz="2000">
                <a:ea typeface="宋体" panose="02010600030101010101" pitchFamily="2" charset="-122"/>
              </a:rPr>
              <a:t>UDP</a:t>
            </a:r>
          </a:p>
          <a:p>
            <a:pPr lvl="1"/>
            <a:r>
              <a:rPr lang="en-US" altLang="zh-CN" sz="2000">
                <a:ea typeface="宋体" panose="02010600030101010101" pitchFamily="2" charset="-122"/>
              </a:rPr>
              <a:t>TCP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blinds(horizontal)">
                                      <p:cBhvr>
                                        <p:cTn id="7" dur="500"/>
                                        <p:tgtEl>
                                          <p:spTgt spid="5048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4835">
                                            <p:txEl>
                                              <p:pRg st="1" end="1"/>
                                            </p:txEl>
                                          </p:spTgt>
                                        </p:tgtEl>
                                        <p:attrNameLst>
                                          <p:attrName>style.visibility</p:attrName>
                                        </p:attrNameLst>
                                      </p:cBhvr>
                                      <p:to>
                                        <p:strVal val="visible"/>
                                      </p:to>
                                    </p:set>
                                    <p:animEffect transition="in" filter="blinds(horizontal)">
                                      <p:cBhvr>
                                        <p:cTn id="10" dur="500"/>
                                        <p:tgtEl>
                                          <p:spTgt spid="5048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4835">
                                            <p:txEl>
                                              <p:pRg st="2" end="2"/>
                                            </p:txEl>
                                          </p:spTgt>
                                        </p:tgtEl>
                                        <p:attrNameLst>
                                          <p:attrName>style.visibility</p:attrName>
                                        </p:attrNameLst>
                                      </p:cBhvr>
                                      <p:to>
                                        <p:strVal val="visible"/>
                                      </p:to>
                                    </p:set>
                                    <p:animEffect transition="in" filter="blinds(horizontal)">
                                      <p:cBhvr>
                                        <p:cTn id="13" dur="500"/>
                                        <p:tgtEl>
                                          <p:spTgt spid="5048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04835">
                                            <p:txEl>
                                              <p:pRg st="3" end="3"/>
                                            </p:txEl>
                                          </p:spTgt>
                                        </p:tgtEl>
                                        <p:attrNameLst>
                                          <p:attrName>style.visibility</p:attrName>
                                        </p:attrNameLst>
                                      </p:cBhvr>
                                      <p:to>
                                        <p:strVal val="visible"/>
                                      </p:to>
                                    </p:set>
                                    <p:animEffect transition="in" filter="blinds(horizontal)">
                                      <p:cBhvr>
                                        <p:cTn id="16" dur="500"/>
                                        <p:tgtEl>
                                          <p:spTgt spid="5048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04835">
                                            <p:txEl>
                                              <p:pRg st="4" end="4"/>
                                            </p:txEl>
                                          </p:spTgt>
                                        </p:tgtEl>
                                        <p:attrNameLst>
                                          <p:attrName>style.visibility</p:attrName>
                                        </p:attrNameLst>
                                      </p:cBhvr>
                                      <p:to>
                                        <p:strVal val="visible"/>
                                      </p:to>
                                    </p:set>
                                    <p:animEffect transition="in" filter="blinds(horizontal)">
                                      <p:cBhvr>
                                        <p:cTn id="19" dur="500"/>
                                        <p:tgtEl>
                                          <p:spTgt spid="5048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04835">
                                            <p:txEl>
                                              <p:pRg st="5" end="5"/>
                                            </p:txEl>
                                          </p:spTgt>
                                        </p:tgtEl>
                                        <p:attrNameLst>
                                          <p:attrName>style.visibility</p:attrName>
                                        </p:attrNameLst>
                                      </p:cBhvr>
                                      <p:to>
                                        <p:strVal val="visible"/>
                                      </p:to>
                                    </p:set>
                                    <p:animEffect transition="in" filter="blinds(horizontal)">
                                      <p:cBhvr>
                                        <p:cTn id="22" dur="500"/>
                                        <p:tgtEl>
                                          <p:spTgt spid="5048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04835">
                                            <p:txEl>
                                              <p:pRg st="6" end="6"/>
                                            </p:txEl>
                                          </p:spTgt>
                                        </p:tgtEl>
                                        <p:attrNameLst>
                                          <p:attrName>style.visibility</p:attrName>
                                        </p:attrNameLst>
                                      </p:cBhvr>
                                      <p:to>
                                        <p:strVal val="visible"/>
                                      </p:to>
                                    </p:set>
                                    <p:animEffect transition="in" filter="blinds(horizontal)">
                                      <p:cBhvr>
                                        <p:cTn id="25" dur="500"/>
                                        <p:tgtEl>
                                          <p:spTgt spid="504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5">
            <a:extLst>
              <a:ext uri="{FF2B5EF4-FFF2-40B4-BE49-F238E27FC236}">
                <a16:creationId xmlns:a16="http://schemas.microsoft.com/office/drawing/2014/main" id="{C1301251-E6D2-49B8-82CA-2BB4EA08C4A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28675" name="灯片编号占位符 6">
            <a:extLst>
              <a:ext uri="{FF2B5EF4-FFF2-40B4-BE49-F238E27FC236}">
                <a16:creationId xmlns:a16="http://schemas.microsoft.com/office/drawing/2014/main" id="{0BD01BA0-45CB-45E5-A45A-9656DFCE03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23F2F7F-A6EC-498C-AEF4-80549561F61C}" type="slidenum">
              <a:rPr lang="en-US" altLang="zh-CN" sz="1400" smtClean="0">
                <a:latin typeface="Arial" panose="020B0604020202020204" pitchFamily="34" charset="0"/>
              </a:rPr>
              <a:pPr>
                <a:spcBef>
                  <a:spcPct val="0"/>
                </a:spcBef>
                <a:buClrTx/>
                <a:buSzTx/>
                <a:buFontTx/>
                <a:buNone/>
              </a:pPr>
              <a:t>11</a:t>
            </a:fld>
            <a:endParaRPr lang="en-US" altLang="zh-CN" sz="1400">
              <a:latin typeface="Arial" panose="020B0604020202020204" pitchFamily="34" charset="0"/>
            </a:endParaRPr>
          </a:p>
        </p:txBody>
      </p:sp>
      <p:sp>
        <p:nvSpPr>
          <p:cNvPr id="28676" name="Rectangle 75">
            <a:extLst>
              <a:ext uri="{FF2B5EF4-FFF2-40B4-BE49-F238E27FC236}">
                <a16:creationId xmlns:a16="http://schemas.microsoft.com/office/drawing/2014/main" id="{D7D3A913-E49E-4E03-897E-6F9E527438AA}"/>
              </a:ext>
            </a:extLst>
          </p:cNvPr>
          <p:cNvSpPr>
            <a:spLocks noChangeArrowheads="1"/>
          </p:cNvSpPr>
          <p:nvPr/>
        </p:nvSpPr>
        <p:spPr bwMode="auto">
          <a:xfrm>
            <a:off x="5343525" y="2000250"/>
            <a:ext cx="3324225" cy="320040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71745" name="Rectangle 65">
            <a:extLst>
              <a:ext uri="{FF2B5EF4-FFF2-40B4-BE49-F238E27FC236}">
                <a16:creationId xmlns:a16="http://schemas.microsoft.com/office/drawing/2014/main" id="{DF442112-BA83-48EB-9420-54D0C58BA51A}"/>
              </a:ext>
            </a:extLst>
          </p:cNvPr>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8678" name="Rectangle 22">
            <a:extLst>
              <a:ext uri="{FF2B5EF4-FFF2-40B4-BE49-F238E27FC236}">
                <a16:creationId xmlns:a16="http://schemas.microsoft.com/office/drawing/2014/main" id="{8A54DE89-066D-4C69-B7D5-E03B8FFAF440}"/>
              </a:ext>
            </a:extLst>
          </p:cNvPr>
          <p:cNvSpPr>
            <a:spLocks noGrp="1" noChangeArrowheads="1"/>
          </p:cNvSpPr>
          <p:nvPr>
            <p:ph type="title"/>
          </p:nvPr>
        </p:nvSpPr>
        <p:spPr/>
        <p:txBody>
          <a:bodyPr/>
          <a:lstStyle/>
          <a:p>
            <a:r>
              <a:rPr lang="en-US" altLang="zh-CN" sz="3600">
                <a:ea typeface="宋体" panose="02010600030101010101" pitchFamily="2" charset="-122"/>
              </a:rPr>
              <a:t>How Demultiplexing Works</a:t>
            </a:r>
            <a:endParaRPr lang="en-US" altLang="zh-CN">
              <a:ea typeface="宋体" panose="02010600030101010101" pitchFamily="2" charset="-122"/>
            </a:endParaRPr>
          </a:p>
        </p:txBody>
      </p:sp>
      <p:sp>
        <p:nvSpPr>
          <p:cNvPr id="71703" name="Rectangle 23">
            <a:extLst>
              <a:ext uri="{FF2B5EF4-FFF2-40B4-BE49-F238E27FC236}">
                <a16:creationId xmlns:a16="http://schemas.microsoft.com/office/drawing/2014/main" id="{928DC156-332D-4380-9434-4EEEF6B458D0}"/>
              </a:ext>
            </a:extLst>
          </p:cNvPr>
          <p:cNvSpPr>
            <a:spLocks noGrp="1" noChangeArrowheads="1"/>
          </p:cNvSpPr>
          <p:nvPr>
            <p:ph type="body" sz="half" idx="1"/>
          </p:nvPr>
        </p:nvSpPr>
        <p:spPr>
          <a:xfrm>
            <a:off x="533400" y="1447800"/>
            <a:ext cx="4267200" cy="2790825"/>
          </a:xfrm>
        </p:spPr>
        <p:txBody>
          <a:bodyPr/>
          <a:lstStyle/>
          <a:p>
            <a:pPr>
              <a:spcBef>
                <a:spcPct val="30000"/>
              </a:spcBef>
            </a:pPr>
            <a:r>
              <a:rPr lang="en-US" altLang="zh-CN" sz="2000">
                <a:ea typeface="宋体" panose="02010600030101010101" pitchFamily="2" charset="-122"/>
              </a:rPr>
              <a:t>Host receives IP datagrams</a:t>
            </a:r>
          </a:p>
          <a:p>
            <a:pPr lvl="1">
              <a:spcBef>
                <a:spcPct val="30000"/>
              </a:spcBef>
            </a:pPr>
            <a:r>
              <a:rPr lang="en-US" altLang="zh-CN" sz="1800">
                <a:ea typeface="宋体" panose="02010600030101010101" pitchFamily="2" charset="-122"/>
              </a:rPr>
              <a:t>Each </a:t>
            </a:r>
            <a:r>
              <a:rPr lang="en-US" altLang="zh-CN" sz="1800">
                <a:solidFill>
                  <a:schemeClr val="accent2"/>
                </a:solidFill>
                <a:ea typeface="宋体" panose="02010600030101010101" pitchFamily="2" charset="-122"/>
              </a:rPr>
              <a:t>datagram</a:t>
            </a:r>
            <a:r>
              <a:rPr lang="en-US" altLang="zh-CN" sz="1800">
                <a:ea typeface="宋体" panose="02010600030101010101" pitchFamily="2" charset="-122"/>
              </a:rPr>
              <a:t> has source IP address, destination IP address</a:t>
            </a:r>
          </a:p>
          <a:p>
            <a:pPr lvl="1">
              <a:spcBef>
                <a:spcPct val="30000"/>
              </a:spcBef>
            </a:pPr>
            <a:r>
              <a:rPr lang="en-US" altLang="zh-CN" sz="1800">
                <a:ea typeface="宋体" panose="02010600030101010101" pitchFamily="2" charset="-122"/>
              </a:rPr>
              <a:t>Each datagram carries 1 transport-layer </a:t>
            </a:r>
            <a:r>
              <a:rPr lang="en-US" altLang="zh-CN" sz="1800">
                <a:solidFill>
                  <a:schemeClr val="accent2"/>
                </a:solidFill>
                <a:ea typeface="宋体" panose="02010600030101010101" pitchFamily="2" charset="-122"/>
              </a:rPr>
              <a:t>segment</a:t>
            </a:r>
          </a:p>
          <a:p>
            <a:pPr lvl="1">
              <a:spcBef>
                <a:spcPct val="30000"/>
              </a:spcBef>
            </a:pPr>
            <a:r>
              <a:rPr lang="en-US" altLang="zh-CN" sz="1800">
                <a:ea typeface="宋体" panose="02010600030101010101" pitchFamily="2" charset="-122"/>
              </a:rPr>
              <a:t>Each </a:t>
            </a:r>
            <a:r>
              <a:rPr lang="en-US" altLang="zh-CN" sz="1800">
                <a:solidFill>
                  <a:schemeClr val="accent2"/>
                </a:solidFill>
                <a:ea typeface="宋体" panose="02010600030101010101" pitchFamily="2" charset="-122"/>
              </a:rPr>
              <a:t>segment</a:t>
            </a:r>
            <a:r>
              <a:rPr lang="en-US" altLang="zh-CN" sz="1800">
                <a:ea typeface="宋体" panose="02010600030101010101" pitchFamily="2" charset="-122"/>
              </a:rPr>
              <a:t> has source, destination port number (recall: well-known port numbers for specific applications)</a:t>
            </a:r>
          </a:p>
          <a:p>
            <a:pPr>
              <a:spcBef>
                <a:spcPct val="30000"/>
              </a:spcBef>
            </a:pPr>
            <a:r>
              <a:rPr lang="en-US" altLang="zh-CN" sz="2000">
                <a:ea typeface="宋体" panose="02010600030101010101" pitchFamily="2" charset="-122"/>
              </a:rPr>
              <a:t>Host uses </a:t>
            </a:r>
            <a:r>
              <a:rPr lang="en-US" altLang="zh-CN" sz="2000">
                <a:solidFill>
                  <a:srgbClr val="FF0000"/>
                </a:solidFill>
                <a:ea typeface="宋体" panose="02010600030101010101" pitchFamily="2" charset="-122"/>
              </a:rPr>
              <a:t>IP addresses &amp; port numbers </a:t>
            </a:r>
            <a:r>
              <a:rPr lang="en-US" altLang="zh-CN" sz="2000">
                <a:ea typeface="宋体" panose="02010600030101010101" pitchFamily="2" charset="-122"/>
              </a:rPr>
              <a:t>to direct segment to appropriate socket</a:t>
            </a:r>
          </a:p>
        </p:txBody>
      </p:sp>
      <p:sp>
        <p:nvSpPr>
          <p:cNvPr id="28680" name="Text Box 63">
            <a:extLst>
              <a:ext uri="{FF2B5EF4-FFF2-40B4-BE49-F238E27FC236}">
                <a16:creationId xmlns:a16="http://schemas.microsoft.com/office/drawing/2014/main" id="{73A84850-47ED-4860-8415-7B03C87F34A6}"/>
              </a:ext>
            </a:extLst>
          </p:cNvPr>
          <p:cNvSpPr txBox="1">
            <a:spLocks noChangeArrowheads="1"/>
          </p:cNvSpPr>
          <p:nvPr/>
        </p:nvSpPr>
        <p:spPr bwMode="auto">
          <a:xfrm>
            <a:off x="5251450" y="2117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source port #</a:t>
            </a:r>
            <a:endParaRPr lang="en-US" altLang="zh-CN" sz="2400">
              <a:latin typeface="Times New Roman" panose="02020603050405020304" pitchFamily="18" charset="0"/>
              <a:ea typeface="宋体" panose="02010600030101010101" pitchFamily="2" charset="-122"/>
            </a:endParaRPr>
          </a:p>
        </p:txBody>
      </p:sp>
      <p:sp>
        <p:nvSpPr>
          <p:cNvPr id="28681" name="Text Box 64">
            <a:extLst>
              <a:ext uri="{FF2B5EF4-FFF2-40B4-BE49-F238E27FC236}">
                <a16:creationId xmlns:a16="http://schemas.microsoft.com/office/drawing/2014/main" id="{EE1A5030-72E5-47E4-87A1-A03276C975B9}"/>
              </a:ext>
            </a:extLst>
          </p:cNvPr>
          <p:cNvSpPr txBox="1">
            <a:spLocks noChangeArrowheads="1"/>
          </p:cNvSpPr>
          <p:nvPr/>
        </p:nvSpPr>
        <p:spPr bwMode="auto">
          <a:xfrm>
            <a:off x="7031038" y="2117725"/>
            <a:ext cx="1452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dest port #</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28682" name="Line 66">
            <a:extLst>
              <a:ext uri="{FF2B5EF4-FFF2-40B4-BE49-F238E27FC236}">
                <a16:creationId xmlns:a16="http://schemas.microsoft.com/office/drawing/2014/main" id="{E64BC15A-5770-4862-86DA-BF286F4F0B4C}"/>
              </a:ext>
            </a:extLst>
          </p:cNvPr>
          <p:cNvSpPr>
            <a:spLocks noChangeShapeType="1"/>
          </p:cNvSpPr>
          <p:nvPr/>
        </p:nvSpPr>
        <p:spPr bwMode="auto">
          <a:xfrm flipV="1">
            <a:off x="5257800"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68">
            <a:extLst>
              <a:ext uri="{FF2B5EF4-FFF2-40B4-BE49-F238E27FC236}">
                <a16:creationId xmlns:a16="http://schemas.microsoft.com/office/drawing/2014/main" id="{FE4464BE-B672-4360-8D28-8CEED4274080}"/>
              </a:ext>
            </a:extLst>
          </p:cNvPr>
          <p:cNvSpPr>
            <a:spLocks noChangeShapeType="1"/>
          </p:cNvSpPr>
          <p:nvPr/>
        </p:nvSpPr>
        <p:spPr bwMode="auto">
          <a:xfrm flipV="1">
            <a:off x="5267325" y="348615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Line 69">
            <a:extLst>
              <a:ext uri="{FF2B5EF4-FFF2-40B4-BE49-F238E27FC236}">
                <a16:creationId xmlns:a16="http://schemas.microsoft.com/office/drawing/2014/main" id="{8E1A1C78-C629-4162-B4A0-E2D288BA71F5}"/>
              </a:ext>
            </a:extLst>
          </p:cNvPr>
          <p:cNvSpPr>
            <a:spLocks noChangeShapeType="1"/>
          </p:cNvSpPr>
          <p:nvPr/>
        </p:nvSpPr>
        <p:spPr bwMode="auto">
          <a:xfrm flipV="1">
            <a:off x="6905625"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5" name="Text Box 70">
            <a:extLst>
              <a:ext uri="{FF2B5EF4-FFF2-40B4-BE49-F238E27FC236}">
                <a16:creationId xmlns:a16="http://schemas.microsoft.com/office/drawing/2014/main" id="{7889C90E-FBF0-4CFE-B612-ACE48FE459AC}"/>
              </a:ext>
            </a:extLst>
          </p:cNvPr>
          <p:cNvSpPr txBox="1">
            <a:spLocks noChangeArrowheads="1"/>
          </p:cNvSpPr>
          <p:nvPr/>
        </p:nvSpPr>
        <p:spPr bwMode="auto">
          <a:xfrm>
            <a:off x="6407150" y="1665288"/>
            <a:ext cx="94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32 bits</a:t>
            </a:r>
            <a:endParaRPr lang="en-US" altLang="zh-CN" sz="2400">
              <a:latin typeface="Times New Roman" panose="02020603050405020304" pitchFamily="18" charset="0"/>
              <a:ea typeface="宋体" panose="02010600030101010101" pitchFamily="2" charset="-122"/>
            </a:endParaRPr>
          </a:p>
        </p:txBody>
      </p:sp>
      <p:sp>
        <p:nvSpPr>
          <p:cNvPr id="28686" name="Line 71">
            <a:extLst>
              <a:ext uri="{FF2B5EF4-FFF2-40B4-BE49-F238E27FC236}">
                <a16:creationId xmlns:a16="http://schemas.microsoft.com/office/drawing/2014/main" id="{990600C1-6F58-466A-9852-9B250ED3E6F8}"/>
              </a:ext>
            </a:extLst>
          </p:cNvPr>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72">
            <a:extLst>
              <a:ext uri="{FF2B5EF4-FFF2-40B4-BE49-F238E27FC236}">
                <a16:creationId xmlns:a16="http://schemas.microsoft.com/office/drawing/2014/main" id="{25488593-08E3-4C74-9052-B4F071603769}"/>
              </a:ext>
            </a:extLst>
          </p:cNvPr>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Text Box 73">
            <a:extLst>
              <a:ext uri="{FF2B5EF4-FFF2-40B4-BE49-F238E27FC236}">
                <a16:creationId xmlns:a16="http://schemas.microsoft.com/office/drawing/2014/main" id="{51F94E27-3DE7-4E5F-A65B-3281CEE0C0DC}"/>
              </a:ext>
            </a:extLst>
          </p:cNvPr>
          <p:cNvSpPr txBox="1">
            <a:spLocks noChangeArrowheads="1"/>
          </p:cNvSpPr>
          <p:nvPr/>
        </p:nvSpPr>
        <p:spPr bwMode="auto">
          <a:xfrm>
            <a:off x="6151563" y="3951288"/>
            <a:ext cx="14462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application</a:t>
            </a:r>
          </a:p>
          <a:p>
            <a:pPr algn="ctr">
              <a:spcBef>
                <a:spcPct val="0"/>
              </a:spcBef>
              <a:buClrTx/>
              <a:buSzTx/>
              <a:buFontTx/>
              <a:buNone/>
            </a:pPr>
            <a:r>
              <a:rPr lang="en-US" altLang="zh-CN" sz="2000">
                <a:ea typeface="宋体" panose="02010600030101010101" pitchFamily="2" charset="-122"/>
              </a:rPr>
              <a:t>data </a:t>
            </a:r>
          </a:p>
          <a:p>
            <a:pPr algn="ctr">
              <a:spcBef>
                <a:spcPct val="0"/>
              </a:spcBef>
              <a:buClrTx/>
              <a:buSzTx/>
              <a:buFontTx/>
              <a:buNone/>
            </a:pPr>
            <a:r>
              <a:rPr lang="en-US" altLang="zh-CN" sz="2000">
                <a:ea typeface="宋体" panose="02010600030101010101" pitchFamily="2" charset="-122"/>
              </a:rPr>
              <a:t>(message)</a:t>
            </a:r>
            <a:endParaRPr lang="en-US" altLang="zh-CN" sz="2400">
              <a:latin typeface="Times New Roman" panose="02020603050405020304" pitchFamily="18" charset="0"/>
              <a:ea typeface="宋体" panose="02010600030101010101" pitchFamily="2" charset="-122"/>
            </a:endParaRPr>
          </a:p>
        </p:txBody>
      </p:sp>
      <p:sp>
        <p:nvSpPr>
          <p:cNvPr id="28689" name="Text Box 74">
            <a:extLst>
              <a:ext uri="{FF2B5EF4-FFF2-40B4-BE49-F238E27FC236}">
                <a16:creationId xmlns:a16="http://schemas.microsoft.com/office/drawing/2014/main" id="{A6424D72-E5AD-4C47-A449-45E6CD179FB4}"/>
              </a:ext>
            </a:extLst>
          </p:cNvPr>
          <p:cNvSpPr txBox="1">
            <a:spLocks noChangeArrowheads="1"/>
          </p:cNvSpPr>
          <p:nvPr/>
        </p:nvSpPr>
        <p:spPr bwMode="auto">
          <a:xfrm>
            <a:off x="5668963" y="2860675"/>
            <a:ext cx="2506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other header fields</a:t>
            </a:r>
            <a:endParaRPr lang="en-US" altLang="zh-CN" sz="2400">
              <a:latin typeface="Times New Roman" panose="02020603050405020304" pitchFamily="18" charset="0"/>
              <a:ea typeface="宋体" panose="02010600030101010101" pitchFamily="2" charset="-122"/>
            </a:endParaRPr>
          </a:p>
        </p:txBody>
      </p:sp>
      <p:sp>
        <p:nvSpPr>
          <p:cNvPr id="71756" name="Text Box 76">
            <a:extLst>
              <a:ext uri="{FF2B5EF4-FFF2-40B4-BE49-F238E27FC236}">
                <a16:creationId xmlns:a16="http://schemas.microsoft.com/office/drawing/2014/main" id="{CA35CF71-FAC9-4CC8-BD77-23945EC8C975}"/>
              </a:ext>
            </a:extLst>
          </p:cNvPr>
          <p:cNvSpPr txBox="1">
            <a:spLocks noChangeArrowheads="1"/>
          </p:cNvSpPr>
          <p:nvPr/>
        </p:nvSpPr>
        <p:spPr bwMode="auto">
          <a:xfrm>
            <a:off x="5402263" y="5518150"/>
            <a:ext cx="3243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TCP/UDP segment format</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1703">
                                            <p:txEl>
                                              <p:pRg st="0" end="0"/>
                                            </p:txEl>
                                          </p:spTgt>
                                        </p:tgtEl>
                                        <p:attrNameLst>
                                          <p:attrName>style.visibility</p:attrName>
                                        </p:attrNameLst>
                                      </p:cBhvr>
                                      <p:to>
                                        <p:strVal val="visible"/>
                                      </p:to>
                                    </p:set>
                                    <p:animEffect transition="in" filter="blinds(horizontal)">
                                      <p:cBhvr>
                                        <p:cTn id="7" dur="500"/>
                                        <p:tgtEl>
                                          <p:spTgt spid="717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03">
                                            <p:txEl>
                                              <p:pRg st="1" end="1"/>
                                            </p:txEl>
                                          </p:spTgt>
                                        </p:tgtEl>
                                        <p:attrNameLst>
                                          <p:attrName>style.visibility</p:attrName>
                                        </p:attrNameLst>
                                      </p:cBhvr>
                                      <p:to>
                                        <p:strVal val="visible"/>
                                      </p:to>
                                    </p:set>
                                    <p:animEffect transition="in" filter="blinds(horizontal)">
                                      <p:cBhvr>
                                        <p:cTn id="10" dur="500"/>
                                        <p:tgtEl>
                                          <p:spTgt spid="717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03">
                                            <p:txEl>
                                              <p:pRg st="2" end="2"/>
                                            </p:txEl>
                                          </p:spTgt>
                                        </p:tgtEl>
                                        <p:attrNameLst>
                                          <p:attrName>style.visibility</p:attrName>
                                        </p:attrNameLst>
                                      </p:cBhvr>
                                      <p:to>
                                        <p:strVal val="visible"/>
                                      </p:to>
                                    </p:set>
                                    <p:animEffect transition="in" filter="blinds(horizontal)">
                                      <p:cBhvr>
                                        <p:cTn id="13" dur="500"/>
                                        <p:tgtEl>
                                          <p:spTgt spid="717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03">
                                            <p:txEl>
                                              <p:pRg st="3" end="3"/>
                                            </p:txEl>
                                          </p:spTgt>
                                        </p:tgtEl>
                                        <p:attrNameLst>
                                          <p:attrName>style.visibility</p:attrName>
                                        </p:attrNameLst>
                                      </p:cBhvr>
                                      <p:to>
                                        <p:strVal val="visible"/>
                                      </p:to>
                                    </p:set>
                                    <p:animEffect transition="in" filter="blinds(horizontal)">
                                      <p:cBhvr>
                                        <p:cTn id="16" dur="500"/>
                                        <p:tgtEl>
                                          <p:spTgt spid="7170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56"/>
                                        </p:tgtEl>
                                        <p:attrNameLst>
                                          <p:attrName>style.visibility</p:attrName>
                                        </p:attrNameLst>
                                      </p:cBhvr>
                                      <p:to>
                                        <p:strVal val="visible"/>
                                      </p:to>
                                    </p:set>
                                    <p:animEffect transition="in" filter="blinds(horizontal)">
                                      <p:cBhvr>
                                        <p:cTn id="19" dur="500"/>
                                        <p:tgtEl>
                                          <p:spTgt spid="7175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45"/>
                                        </p:tgtEl>
                                        <p:attrNameLst>
                                          <p:attrName>style.visibility</p:attrName>
                                        </p:attrNameLst>
                                      </p:cBhvr>
                                      <p:to>
                                        <p:strVal val="visible"/>
                                      </p:to>
                                    </p:set>
                                    <p:animEffect transition="in" filter="blinds(horizontal)">
                                      <p:cBhvr>
                                        <p:cTn id="22" dur="500"/>
                                        <p:tgtEl>
                                          <p:spTgt spid="717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703">
                                            <p:txEl>
                                              <p:pRg st="4" end="4"/>
                                            </p:txEl>
                                          </p:spTgt>
                                        </p:tgtEl>
                                        <p:attrNameLst>
                                          <p:attrName>style.visibility</p:attrName>
                                        </p:attrNameLst>
                                      </p:cBhvr>
                                      <p:to>
                                        <p:strVal val="visible"/>
                                      </p:to>
                                    </p:set>
                                    <p:animEffect transition="in" filter="blinds(horizontal)">
                                      <p:cBhvr>
                                        <p:cTn id="27" dur="500"/>
                                        <p:tgtEl>
                                          <p:spTgt spid="717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5" grpId="0" animBg="1"/>
      <p:bldP spid="7175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a:extLst>
              <a:ext uri="{FF2B5EF4-FFF2-40B4-BE49-F238E27FC236}">
                <a16:creationId xmlns:a16="http://schemas.microsoft.com/office/drawing/2014/main" id="{4CFD4DE4-63CF-4699-9640-70B0234C9781}"/>
              </a:ext>
            </a:extLst>
          </p:cNvPr>
          <p:cNvSpPr>
            <a:spLocks noGrp="1" noChangeArrowheads="1"/>
          </p:cNvSpPr>
          <p:nvPr>
            <p:ph type="title"/>
          </p:nvPr>
        </p:nvSpPr>
        <p:spPr/>
        <p:txBody>
          <a:bodyPr/>
          <a:lstStyle/>
          <a:p>
            <a:r>
              <a:rPr lang="en-US" altLang="zh-CN">
                <a:ea typeface="宋体" panose="02010600030101010101" pitchFamily="2" charset="-122"/>
              </a:rPr>
              <a:t>Homework</a:t>
            </a:r>
            <a:endParaRPr lang="zh-CN" altLang="en-US">
              <a:ea typeface="宋体" panose="02010600030101010101" pitchFamily="2" charset="-122"/>
            </a:endParaRPr>
          </a:p>
        </p:txBody>
      </p:sp>
      <p:sp>
        <p:nvSpPr>
          <p:cNvPr id="153603" name="内容占位符 2">
            <a:extLst>
              <a:ext uri="{FF2B5EF4-FFF2-40B4-BE49-F238E27FC236}">
                <a16:creationId xmlns:a16="http://schemas.microsoft.com/office/drawing/2014/main" id="{E48EFE3A-60A1-4A8D-857C-681F088AE73D}"/>
              </a:ext>
            </a:extLst>
          </p:cNvPr>
          <p:cNvSpPr>
            <a:spLocks noGrp="1" noChangeArrowheads="1"/>
          </p:cNvSpPr>
          <p:nvPr>
            <p:ph sz="half" idx="1"/>
          </p:nvPr>
        </p:nvSpPr>
        <p:spPr/>
        <p:txBody>
          <a:bodyPr/>
          <a:lstStyle/>
          <a:p>
            <a:r>
              <a:rPr lang="en-US" altLang="zh-CN">
                <a:ea typeface="宋体" panose="02010600030101010101" pitchFamily="2" charset="-122"/>
              </a:rPr>
              <a:t>P538:14,15</a:t>
            </a:r>
          </a:p>
          <a:p>
            <a:r>
              <a:rPr lang="en-US" altLang="zh-CN">
                <a:ea typeface="宋体" panose="02010600030101010101" pitchFamily="2" charset="-122"/>
              </a:rPr>
              <a:t>P322:27</a:t>
            </a:r>
          </a:p>
          <a:p>
            <a:r>
              <a:rPr lang="en-US" altLang="zh-CN">
                <a:ea typeface="宋体" panose="02010600030101010101" pitchFamily="2" charset="-122"/>
              </a:rPr>
              <a:t>P323:28</a:t>
            </a:r>
          </a:p>
          <a:p>
            <a:r>
              <a:rPr lang="en-US" altLang="zh-CN">
                <a:ea typeface="宋体" panose="02010600030101010101" pitchFamily="2" charset="-122"/>
              </a:rPr>
              <a:t>P326:42,43</a:t>
            </a:r>
          </a:p>
          <a:p>
            <a:endParaRPr lang="zh-CN" altLang="en-US">
              <a:ea typeface="宋体" panose="02010600030101010101" pitchFamily="2" charset="-122"/>
            </a:endParaRPr>
          </a:p>
        </p:txBody>
      </p:sp>
      <p:sp>
        <p:nvSpPr>
          <p:cNvPr id="153604" name="页脚占位符 5">
            <a:extLst>
              <a:ext uri="{FF2B5EF4-FFF2-40B4-BE49-F238E27FC236}">
                <a16:creationId xmlns:a16="http://schemas.microsoft.com/office/drawing/2014/main" id="{A158A34F-4BD5-4FB5-96DB-731F6AF5AC8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53605" name="灯片编号占位符 6">
            <a:extLst>
              <a:ext uri="{FF2B5EF4-FFF2-40B4-BE49-F238E27FC236}">
                <a16:creationId xmlns:a16="http://schemas.microsoft.com/office/drawing/2014/main" id="{F93B0502-66AC-45F4-8EDC-CD3C877C8A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A289B76-D70A-4685-98FB-586E7936F19D}" type="slidenum">
              <a:rPr lang="en-US" altLang="zh-CN" sz="1400" smtClean="0">
                <a:latin typeface="Arial" panose="020B0604020202020204" pitchFamily="34" charset="0"/>
              </a:rPr>
              <a:pPr>
                <a:spcBef>
                  <a:spcPct val="0"/>
                </a:spcBef>
                <a:buClrTx/>
                <a:buSzTx/>
                <a:buFontTx/>
                <a:buNone/>
              </a:pPr>
              <a:t>110</a:t>
            </a:fld>
            <a:endParaRPr lang="en-US" altLang="zh-CN" sz="14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3BC00E0-21C1-417B-A1EA-FB1E1E11A1BC}"/>
              </a:ext>
            </a:extLst>
          </p:cNvPr>
          <p:cNvSpPr>
            <a:spLocks noGrp="1" noChangeArrowheads="1"/>
          </p:cNvSpPr>
          <p:nvPr>
            <p:ph type="title"/>
          </p:nvPr>
        </p:nvSpPr>
        <p:spPr/>
        <p:txBody>
          <a:bodyPr/>
          <a:lstStyle/>
          <a:p>
            <a:r>
              <a:rPr lang="en-US" altLang="zh-CN">
                <a:ea typeface="宋体" panose="02010600030101010101" pitchFamily="2" charset="-122"/>
              </a:rPr>
              <a:t>Well-known port number</a:t>
            </a:r>
            <a:endParaRPr lang="zh-CN" altLang="en-US">
              <a:ea typeface="宋体" panose="02010600030101010101" pitchFamily="2" charset="-122"/>
            </a:endParaRPr>
          </a:p>
        </p:txBody>
      </p:sp>
      <p:pic>
        <p:nvPicPr>
          <p:cNvPr id="30723" name="内容占位符 6">
            <a:extLst>
              <a:ext uri="{FF2B5EF4-FFF2-40B4-BE49-F238E27FC236}">
                <a16:creationId xmlns:a16="http://schemas.microsoft.com/office/drawing/2014/main" id="{8E2A5D02-1DC2-47EB-A785-31D435C11CA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76275" y="1479550"/>
            <a:ext cx="7629525" cy="2406650"/>
          </a:xfrm>
        </p:spPr>
      </p:pic>
      <p:sp>
        <p:nvSpPr>
          <p:cNvPr id="30724" name="Rectangle 6">
            <a:extLst>
              <a:ext uri="{FF2B5EF4-FFF2-40B4-BE49-F238E27FC236}">
                <a16:creationId xmlns:a16="http://schemas.microsoft.com/office/drawing/2014/main" id="{11275CC1-4FE3-4670-8CF3-2C9D6AA2ED8B}"/>
              </a:ext>
            </a:extLst>
          </p:cNvPr>
          <p:cNvSpPr>
            <a:spLocks noChangeArrowheads="1"/>
          </p:cNvSpPr>
          <p:nvPr/>
        </p:nvSpPr>
        <p:spPr bwMode="auto">
          <a:xfrm>
            <a:off x="1219200" y="4800600"/>
            <a:ext cx="5843588" cy="1193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0" name="Text Box 5">
            <a:extLst>
              <a:ext uri="{FF2B5EF4-FFF2-40B4-BE49-F238E27FC236}">
                <a16:creationId xmlns:a16="http://schemas.microsoft.com/office/drawing/2014/main" id="{8F729012-A5FE-4697-B6DA-56914713CA0A}"/>
              </a:ext>
            </a:extLst>
          </p:cNvPr>
          <p:cNvSpPr txBox="1">
            <a:spLocks noChangeArrowheads="1"/>
          </p:cNvSpPr>
          <p:nvPr/>
        </p:nvSpPr>
        <p:spPr bwMode="auto">
          <a:xfrm>
            <a:off x="1371600" y="4849813"/>
            <a:ext cx="5486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ClrTx/>
              <a:buSzTx/>
              <a:buFontTx/>
              <a:buNone/>
            </a:pPr>
            <a:r>
              <a:rPr lang="en-US" altLang="zh-CN" sz="2000">
                <a:ea typeface="宋体" panose="02010600030101010101" pitchFamily="2" charset="-122"/>
              </a:rPr>
              <a:t>The port number only has local meaning, and the same port number in different computers is not related.</a:t>
            </a:r>
            <a:endParaRPr lang="en-US" altLang="zh-CN" sz="2000">
              <a:latin typeface="Times New Roman" panose="02020603050405020304" pitchFamily="18" charset="0"/>
              <a:ea typeface="宋体" panose="02010600030101010101" pitchFamily="2" charset="-122"/>
            </a:endParaRPr>
          </a:p>
        </p:txBody>
      </p:sp>
      <p:sp>
        <p:nvSpPr>
          <p:cNvPr id="30726" name="页脚占位符 5">
            <a:extLst>
              <a:ext uri="{FF2B5EF4-FFF2-40B4-BE49-F238E27FC236}">
                <a16:creationId xmlns:a16="http://schemas.microsoft.com/office/drawing/2014/main" id="{779B5739-79C3-48F2-99CF-0EEEEE94C9A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0727" name="灯片编号占位符 6">
            <a:extLst>
              <a:ext uri="{FF2B5EF4-FFF2-40B4-BE49-F238E27FC236}">
                <a16:creationId xmlns:a16="http://schemas.microsoft.com/office/drawing/2014/main" id="{F0C32D51-4535-4346-A0B9-F14F13F2B3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34418A7-41F3-43E8-874F-D5851A22BB5D}" type="slidenum">
              <a:rPr lang="en-US" altLang="zh-CN" sz="1400" smtClean="0">
                <a:latin typeface="Arial" panose="020B0604020202020204" pitchFamily="34" charset="0"/>
              </a:rPr>
              <a:pPr>
                <a:spcBef>
                  <a:spcPct val="0"/>
                </a:spcBef>
                <a:buClrTx/>
                <a:buSzTx/>
                <a:buFontTx/>
                <a:buNone/>
              </a:pPr>
              <a:t>12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a:extLst>
              <a:ext uri="{FF2B5EF4-FFF2-40B4-BE49-F238E27FC236}">
                <a16:creationId xmlns:a16="http://schemas.microsoft.com/office/drawing/2014/main" id="{F5633473-E4C5-423B-9C4F-C91568051B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1747" name="灯片编号占位符 5">
            <a:extLst>
              <a:ext uri="{FF2B5EF4-FFF2-40B4-BE49-F238E27FC236}">
                <a16:creationId xmlns:a16="http://schemas.microsoft.com/office/drawing/2014/main" id="{C8682FD5-6DA1-4F7C-80A6-4CC08A046D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D0581C4-2BBF-4895-86A7-B177A51A5209}" type="slidenum">
              <a:rPr lang="en-US" altLang="zh-CN" sz="1400" smtClean="0">
                <a:latin typeface="Arial" panose="020B0604020202020204" pitchFamily="34" charset="0"/>
              </a:rPr>
              <a:pPr>
                <a:spcBef>
                  <a:spcPct val="0"/>
                </a:spcBef>
                <a:buClrTx/>
                <a:buSzTx/>
                <a:buFontTx/>
                <a:buNone/>
              </a:pPr>
              <a:t>13</a:t>
            </a:fld>
            <a:endParaRPr lang="en-US" altLang="zh-CN" sz="1400">
              <a:latin typeface="Arial" panose="020B0604020202020204" pitchFamily="34" charset="0"/>
            </a:endParaRPr>
          </a:p>
        </p:txBody>
      </p:sp>
      <p:sp>
        <p:nvSpPr>
          <p:cNvPr id="31748" name="Rectangle 2">
            <a:extLst>
              <a:ext uri="{FF2B5EF4-FFF2-40B4-BE49-F238E27FC236}">
                <a16:creationId xmlns:a16="http://schemas.microsoft.com/office/drawing/2014/main" id="{F0B39AF2-F493-40C1-B64F-F0F58666C9F9}"/>
              </a:ext>
            </a:extLst>
          </p:cNvPr>
          <p:cNvSpPr>
            <a:spLocks noGrp="1" noChangeArrowheads="1"/>
          </p:cNvSpPr>
          <p:nvPr>
            <p:ph type="title"/>
          </p:nvPr>
        </p:nvSpPr>
        <p:spPr/>
        <p:txBody>
          <a:bodyPr/>
          <a:lstStyle/>
          <a:p>
            <a:r>
              <a:rPr lang="en-US" altLang="zh-TW">
                <a:ea typeface="PMingLiU" panose="02020500000000000000" pitchFamily="18" charset="-120"/>
              </a:rPr>
              <a:t>Multiplexing/Demultiplexing</a:t>
            </a:r>
            <a:endParaRPr lang="en-US" altLang="zh-CN">
              <a:ea typeface="PMingLiU" panose="02020500000000000000" pitchFamily="18" charset="-120"/>
            </a:endParaRPr>
          </a:p>
        </p:txBody>
      </p:sp>
      <p:sp>
        <p:nvSpPr>
          <p:cNvPr id="370691" name="Rectangle 3">
            <a:extLst>
              <a:ext uri="{FF2B5EF4-FFF2-40B4-BE49-F238E27FC236}">
                <a16:creationId xmlns:a16="http://schemas.microsoft.com/office/drawing/2014/main" id="{E5F634FA-565D-40CE-A466-C3DD51199C24}"/>
              </a:ext>
            </a:extLst>
          </p:cNvPr>
          <p:cNvSpPr>
            <a:spLocks noGrp="1" noChangeArrowheads="1"/>
          </p:cNvSpPr>
          <p:nvPr>
            <p:ph type="body" idx="1"/>
          </p:nvPr>
        </p:nvSpPr>
        <p:spPr>
          <a:xfrm>
            <a:off x="533400" y="3657600"/>
            <a:ext cx="7772400" cy="2590800"/>
          </a:xfrm>
        </p:spPr>
        <p:txBody>
          <a:bodyPr/>
          <a:lstStyle/>
          <a:p>
            <a:r>
              <a:rPr lang="en-US" altLang="zh-CN">
                <a:ea typeface="宋体" panose="02010600030101010101" pitchFamily="2" charset="-122"/>
              </a:rPr>
              <a:t>Multiplexing/demultiplexing</a:t>
            </a:r>
          </a:p>
          <a:p>
            <a:pPr lvl="1"/>
            <a:r>
              <a:rPr lang="en-US" altLang="zh-CN">
                <a:ea typeface="宋体" panose="02010600030101010101" pitchFamily="2" charset="-122"/>
              </a:rPr>
              <a:t>Based on sender, receiver </a:t>
            </a:r>
            <a:r>
              <a:rPr lang="en-US" altLang="zh-CN">
                <a:solidFill>
                  <a:srgbClr val="FF0000"/>
                </a:solidFill>
                <a:ea typeface="宋体" panose="02010600030101010101" pitchFamily="2" charset="-122"/>
              </a:rPr>
              <a:t>port numbers</a:t>
            </a:r>
            <a:r>
              <a:rPr lang="en-US" altLang="zh-CN">
                <a:ea typeface="宋体" panose="02010600030101010101" pitchFamily="2" charset="-122"/>
              </a:rPr>
              <a:t>, IP addresses</a:t>
            </a:r>
          </a:p>
          <a:p>
            <a:pPr lvl="1"/>
            <a:r>
              <a:rPr lang="en-US" altLang="zh-CN">
                <a:ea typeface="宋体" panose="02010600030101010101" pitchFamily="2" charset="-122"/>
              </a:rPr>
              <a:t>&lt;source IP #, dest. IP#, source port #, dest. port#&gt;</a:t>
            </a:r>
          </a:p>
          <a:p>
            <a:pPr lvl="1"/>
            <a:endParaRPr lang="en-US" altLang="zh-CN">
              <a:ea typeface="宋体" panose="02010600030101010101" pitchFamily="2" charset="-122"/>
            </a:endParaRPr>
          </a:p>
        </p:txBody>
      </p:sp>
      <p:grpSp>
        <p:nvGrpSpPr>
          <p:cNvPr id="2" name="Group 4">
            <a:extLst>
              <a:ext uri="{FF2B5EF4-FFF2-40B4-BE49-F238E27FC236}">
                <a16:creationId xmlns:a16="http://schemas.microsoft.com/office/drawing/2014/main" id="{A880F579-C860-47C7-B851-F6B94095C5A1}"/>
              </a:ext>
            </a:extLst>
          </p:cNvPr>
          <p:cNvGrpSpPr>
            <a:grpSpLocks/>
          </p:cNvGrpSpPr>
          <p:nvPr/>
        </p:nvGrpSpPr>
        <p:grpSpPr bwMode="auto">
          <a:xfrm>
            <a:off x="609600" y="1628775"/>
            <a:ext cx="5943600" cy="1562100"/>
            <a:chOff x="2832" y="738"/>
            <a:chExt cx="2832" cy="894"/>
          </a:xfrm>
        </p:grpSpPr>
        <p:sp>
          <p:nvSpPr>
            <p:cNvPr id="31751" name="Text Box 5">
              <a:extLst>
                <a:ext uri="{FF2B5EF4-FFF2-40B4-BE49-F238E27FC236}">
                  <a16:creationId xmlns:a16="http://schemas.microsoft.com/office/drawing/2014/main" id="{BDC5695A-374B-4DEE-A61E-15A48C7AA624}"/>
                </a:ext>
              </a:extLst>
            </p:cNvPr>
            <p:cNvSpPr txBox="1">
              <a:spLocks noChangeArrowheads="1"/>
            </p:cNvSpPr>
            <p:nvPr/>
          </p:nvSpPr>
          <p:spPr bwMode="auto">
            <a:xfrm>
              <a:off x="2832" y="990"/>
              <a:ext cx="283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200">
                  <a:ea typeface="宋体" panose="02010600030101010101" pitchFamily="2" charset="-122"/>
                </a:rPr>
                <a:t>gathering data from multiple sockets, enveloping data with header (later used for demultiplexing)</a:t>
              </a:r>
              <a:endParaRPr lang="en-US" altLang="zh-CN" sz="2200">
                <a:latin typeface="Times New Roman" panose="02020603050405020304" pitchFamily="18" charset="0"/>
                <a:ea typeface="宋体" panose="02010600030101010101" pitchFamily="2" charset="-122"/>
              </a:endParaRPr>
            </a:p>
          </p:txBody>
        </p:sp>
        <p:sp>
          <p:nvSpPr>
            <p:cNvPr id="31752" name="Rectangle 6">
              <a:extLst>
                <a:ext uri="{FF2B5EF4-FFF2-40B4-BE49-F238E27FC236}">
                  <a16:creationId xmlns:a16="http://schemas.microsoft.com/office/drawing/2014/main" id="{E8F4938E-03E7-4CF8-B021-5423EF399B62}"/>
                </a:ext>
              </a:extLst>
            </p:cNvPr>
            <p:cNvSpPr>
              <a:spLocks noChangeArrowheads="1"/>
            </p:cNvSpPr>
            <p:nvPr/>
          </p:nvSpPr>
          <p:spPr bwMode="auto">
            <a:xfrm>
              <a:off x="2832" y="949"/>
              <a:ext cx="2784" cy="68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31753" name="Group 7">
              <a:extLst>
                <a:ext uri="{FF2B5EF4-FFF2-40B4-BE49-F238E27FC236}">
                  <a16:creationId xmlns:a16="http://schemas.microsoft.com/office/drawing/2014/main" id="{08D82F6C-7B15-4DB6-BB28-2F99E1391BA5}"/>
                </a:ext>
              </a:extLst>
            </p:cNvPr>
            <p:cNvGrpSpPr>
              <a:grpSpLocks/>
            </p:cNvGrpSpPr>
            <p:nvPr/>
          </p:nvGrpSpPr>
          <p:grpSpPr bwMode="auto">
            <a:xfrm>
              <a:off x="3417" y="738"/>
              <a:ext cx="1843" cy="262"/>
              <a:chOff x="1018" y="3683"/>
              <a:chExt cx="1843" cy="262"/>
            </a:xfrm>
          </p:grpSpPr>
          <p:sp>
            <p:nvSpPr>
              <p:cNvPr id="31754" name="Rectangle 8">
                <a:extLst>
                  <a:ext uri="{FF2B5EF4-FFF2-40B4-BE49-F238E27FC236}">
                    <a16:creationId xmlns:a16="http://schemas.microsoft.com/office/drawing/2014/main" id="{D8AE8811-51BE-4093-A271-D6EDD9150F2A}"/>
                  </a:ext>
                </a:extLst>
              </p:cNvPr>
              <p:cNvSpPr>
                <a:spLocks noChangeArrowheads="1"/>
              </p:cNvSpPr>
              <p:nvPr/>
            </p:nvSpPr>
            <p:spPr bwMode="auto">
              <a:xfrm>
                <a:off x="1422" y="3732"/>
                <a:ext cx="1002"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31755" name="Text Box 9">
                <a:extLst>
                  <a:ext uri="{FF2B5EF4-FFF2-40B4-BE49-F238E27FC236}">
                    <a16:creationId xmlns:a16="http://schemas.microsoft.com/office/drawing/2014/main" id="{2135E0DD-92FE-4ACA-A626-9D49DE92940F}"/>
                  </a:ext>
                </a:extLst>
              </p:cNvPr>
              <p:cNvSpPr txBox="1">
                <a:spLocks noChangeArrowheads="1"/>
              </p:cNvSpPr>
              <p:nvPr/>
            </p:nvSpPr>
            <p:spPr bwMode="auto">
              <a:xfrm>
                <a:off x="1018" y="3683"/>
                <a:ext cx="1843" cy="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u="sng">
                    <a:solidFill>
                      <a:srgbClr val="FF0000"/>
                    </a:solidFill>
                    <a:ea typeface="宋体" panose="02010600030101010101" pitchFamily="2" charset="-122"/>
                  </a:rPr>
                  <a:t>Multiplexing at send host:</a:t>
                </a:r>
                <a:endParaRPr lang="en-US" altLang="zh-CN" sz="2400">
                  <a:solidFill>
                    <a:srgbClr val="FF0000"/>
                  </a:solidFill>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0691">
                                            <p:txEl>
                                              <p:pRg st="0" end="0"/>
                                            </p:txEl>
                                          </p:spTgt>
                                        </p:tgtEl>
                                        <p:attrNameLst>
                                          <p:attrName>style.visibility</p:attrName>
                                        </p:attrNameLst>
                                      </p:cBhvr>
                                      <p:to>
                                        <p:strVal val="visible"/>
                                      </p:to>
                                    </p:set>
                                    <p:animEffect transition="in" filter="blinds(horizontal)">
                                      <p:cBhvr>
                                        <p:cTn id="12" dur="500"/>
                                        <p:tgtEl>
                                          <p:spTgt spid="37069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70691">
                                            <p:txEl>
                                              <p:pRg st="1" end="1"/>
                                            </p:txEl>
                                          </p:spTgt>
                                        </p:tgtEl>
                                        <p:attrNameLst>
                                          <p:attrName>style.visibility</p:attrName>
                                        </p:attrNameLst>
                                      </p:cBhvr>
                                      <p:to>
                                        <p:strVal val="visible"/>
                                      </p:to>
                                    </p:set>
                                    <p:animEffect transition="in" filter="blinds(horizontal)">
                                      <p:cBhvr>
                                        <p:cTn id="15" dur="500"/>
                                        <p:tgtEl>
                                          <p:spTgt spid="370691">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18" dur="500"/>
                                        <p:tgtEl>
                                          <p:spTgt spid="370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a:extLst>
              <a:ext uri="{FF2B5EF4-FFF2-40B4-BE49-F238E27FC236}">
                <a16:creationId xmlns:a16="http://schemas.microsoft.com/office/drawing/2014/main" id="{5EDC592D-88C0-40F5-9F5B-CC5A445D1E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2771" name="灯片编号占位符 5">
            <a:extLst>
              <a:ext uri="{FF2B5EF4-FFF2-40B4-BE49-F238E27FC236}">
                <a16:creationId xmlns:a16="http://schemas.microsoft.com/office/drawing/2014/main" id="{BAE078A0-8466-4C13-A69E-8050C2DFD2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D6CDDD6D-87A4-453D-97A7-FACEAA9D99FD}" type="slidenum">
              <a:rPr lang="en-US" altLang="zh-CN" sz="1400" smtClean="0">
                <a:latin typeface="Arial" panose="020B0604020202020204" pitchFamily="34" charset="0"/>
              </a:rPr>
              <a:pPr>
                <a:spcBef>
                  <a:spcPct val="0"/>
                </a:spcBef>
                <a:buClrTx/>
                <a:buSzTx/>
                <a:buFontTx/>
                <a:buNone/>
              </a:pPr>
              <a:t>14</a:t>
            </a:fld>
            <a:endParaRPr lang="en-US" altLang="zh-CN" sz="1400">
              <a:latin typeface="Arial" panose="020B0604020202020204" pitchFamily="34" charset="0"/>
            </a:endParaRPr>
          </a:p>
        </p:txBody>
      </p:sp>
      <p:sp>
        <p:nvSpPr>
          <p:cNvPr id="371780" name="Line 68">
            <a:extLst>
              <a:ext uri="{FF2B5EF4-FFF2-40B4-BE49-F238E27FC236}">
                <a16:creationId xmlns:a16="http://schemas.microsoft.com/office/drawing/2014/main" id="{6AEC4B4A-A979-4815-B49D-1FCEA2EF0BA9}"/>
              </a:ext>
            </a:extLst>
          </p:cNvPr>
          <p:cNvSpPr>
            <a:spLocks noChangeShapeType="1"/>
          </p:cNvSpPr>
          <p:nvPr/>
        </p:nvSpPr>
        <p:spPr bwMode="auto">
          <a:xfrm flipH="1">
            <a:off x="7543800" y="2209800"/>
            <a:ext cx="0" cy="2133600"/>
          </a:xfrm>
          <a:prstGeom prst="line">
            <a:avLst/>
          </a:prstGeom>
          <a:noFill/>
          <a:ln w="57150">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71779" name="Line 67">
            <a:extLst>
              <a:ext uri="{FF2B5EF4-FFF2-40B4-BE49-F238E27FC236}">
                <a16:creationId xmlns:a16="http://schemas.microsoft.com/office/drawing/2014/main" id="{BF86EE77-C7A9-4DC4-BA9D-021E7E1FC7E3}"/>
              </a:ext>
            </a:extLst>
          </p:cNvPr>
          <p:cNvSpPr>
            <a:spLocks noChangeShapeType="1"/>
          </p:cNvSpPr>
          <p:nvPr/>
        </p:nvSpPr>
        <p:spPr bwMode="auto">
          <a:xfrm flipH="1">
            <a:off x="6934200" y="2209800"/>
            <a:ext cx="0" cy="2133600"/>
          </a:xfrm>
          <a:prstGeom prst="line">
            <a:avLst/>
          </a:prstGeom>
          <a:noFill/>
          <a:ln w="57150">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71781" name="Line 69">
            <a:extLst>
              <a:ext uri="{FF2B5EF4-FFF2-40B4-BE49-F238E27FC236}">
                <a16:creationId xmlns:a16="http://schemas.microsoft.com/office/drawing/2014/main" id="{73494A96-A5DA-46A2-A0D5-B447AECA4321}"/>
              </a:ext>
            </a:extLst>
          </p:cNvPr>
          <p:cNvSpPr>
            <a:spLocks noChangeShapeType="1"/>
          </p:cNvSpPr>
          <p:nvPr/>
        </p:nvSpPr>
        <p:spPr bwMode="auto">
          <a:xfrm>
            <a:off x="3733800" y="4953000"/>
            <a:ext cx="3124200" cy="0"/>
          </a:xfrm>
          <a:prstGeom prst="line">
            <a:avLst/>
          </a:prstGeom>
          <a:noFill/>
          <a:ln w="57150">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71743" name="Line 31">
            <a:extLst>
              <a:ext uri="{FF2B5EF4-FFF2-40B4-BE49-F238E27FC236}">
                <a16:creationId xmlns:a16="http://schemas.microsoft.com/office/drawing/2014/main" id="{AAF2B0CA-F061-469E-BEF2-EF33A9D05398}"/>
              </a:ext>
            </a:extLst>
          </p:cNvPr>
          <p:cNvSpPr>
            <a:spLocks noChangeShapeType="1"/>
          </p:cNvSpPr>
          <p:nvPr/>
        </p:nvSpPr>
        <p:spPr bwMode="auto">
          <a:xfrm flipH="1">
            <a:off x="1371600" y="2895600"/>
            <a:ext cx="1828800" cy="0"/>
          </a:xfrm>
          <a:prstGeom prst="line">
            <a:avLst/>
          </a:prstGeom>
          <a:noFill/>
          <a:ln w="38100">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71738" name="Line 26">
            <a:extLst>
              <a:ext uri="{FF2B5EF4-FFF2-40B4-BE49-F238E27FC236}">
                <a16:creationId xmlns:a16="http://schemas.microsoft.com/office/drawing/2014/main" id="{63F2E9D8-33E5-429B-8BF1-4CEEAB5CFE27}"/>
              </a:ext>
            </a:extLst>
          </p:cNvPr>
          <p:cNvSpPr>
            <a:spLocks noChangeShapeType="1"/>
          </p:cNvSpPr>
          <p:nvPr/>
        </p:nvSpPr>
        <p:spPr bwMode="auto">
          <a:xfrm>
            <a:off x="1371600" y="2286000"/>
            <a:ext cx="1905000" cy="0"/>
          </a:xfrm>
          <a:prstGeom prst="line">
            <a:avLst/>
          </a:prstGeom>
          <a:noFill/>
          <a:ln w="38100">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2777" name="Rectangle 2">
            <a:extLst>
              <a:ext uri="{FF2B5EF4-FFF2-40B4-BE49-F238E27FC236}">
                <a16:creationId xmlns:a16="http://schemas.microsoft.com/office/drawing/2014/main" id="{6471E5A9-9B5A-493C-8811-C3704CCF7BE2}"/>
              </a:ext>
            </a:extLst>
          </p:cNvPr>
          <p:cNvSpPr>
            <a:spLocks noGrp="1" noChangeArrowheads="1"/>
          </p:cNvSpPr>
          <p:nvPr>
            <p:ph type="title"/>
          </p:nvPr>
        </p:nvSpPr>
        <p:spPr>
          <a:xfrm>
            <a:off x="533400" y="228600"/>
            <a:ext cx="8001000" cy="1143000"/>
          </a:xfrm>
        </p:spPr>
        <p:txBody>
          <a:bodyPr/>
          <a:lstStyle/>
          <a:p>
            <a:r>
              <a:rPr lang="en-US" altLang="zh-CN" sz="3400">
                <a:ea typeface="宋体" panose="02010600030101010101" pitchFamily="2" charset="-122"/>
              </a:rPr>
              <a:t>Multiplexing/Demultiplexing: examples</a:t>
            </a:r>
          </a:p>
        </p:txBody>
      </p:sp>
      <p:pic>
        <p:nvPicPr>
          <p:cNvPr id="371717" name="Picture 5">
            <a:extLst>
              <a:ext uri="{FF2B5EF4-FFF2-40B4-BE49-F238E27FC236}">
                <a16:creationId xmlns:a16="http://schemas.microsoft.com/office/drawing/2014/main" id="{F4DDF85A-605D-4B94-ACB3-BA942D9B2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1718" name="Picture 6">
            <a:extLst>
              <a:ext uri="{FF2B5EF4-FFF2-40B4-BE49-F238E27FC236}">
                <a16:creationId xmlns:a16="http://schemas.microsoft.com/office/drawing/2014/main" id="{EC73A91D-54C4-4020-BE79-F3C94657B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3716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1726" name="Picture 14" descr="j0230337[1]">
            <a:extLst>
              <a:ext uri="{FF2B5EF4-FFF2-40B4-BE49-F238E27FC236}">
                <a16:creationId xmlns:a16="http://schemas.microsoft.com/office/drawing/2014/main" id="{BAECB42E-BE55-4AD1-BB08-89DEDCE8D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33600"/>
            <a:ext cx="554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27" name="Text Box 15">
            <a:extLst>
              <a:ext uri="{FF2B5EF4-FFF2-40B4-BE49-F238E27FC236}">
                <a16:creationId xmlns:a16="http://schemas.microsoft.com/office/drawing/2014/main" id="{FD43BA00-5EF6-46CE-B946-2305BC146BDB}"/>
              </a:ext>
            </a:extLst>
          </p:cNvPr>
          <p:cNvSpPr txBox="1">
            <a:spLocks noChangeArrowheads="1"/>
          </p:cNvSpPr>
          <p:nvPr/>
        </p:nvSpPr>
        <p:spPr bwMode="auto">
          <a:xfrm>
            <a:off x="457200" y="1981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Host A</a:t>
            </a:r>
          </a:p>
        </p:txBody>
      </p:sp>
      <p:sp>
        <p:nvSpPr>
          <p:cNvPr id="371728" name="Text Box 16">
            <a:extLst>
              <a:ext uri="{FF2B5EF4-FFF2-40B4-BE49-F238E27FC236}">
                <a16:creationId xmlns:a16="http://schemas.microsoft.com/office/drawing/2014/main" id="{1CDF35CB-AD81-40E3-9C46-50661C5C0C4D}"/>
              </a:ext>
            </a:extLst>
          </p:cNvPr>
          <p:cNvSpPr txBox="1">
            <a:spLocks noChangeArrowheads="1"/>
          </p:cNvSpPr>
          <p:nvPr/>
        </p:nvSpPr>
        <p:spPr bwMode="auto">
          <a:xfrm>
            <a:off x="3733800" y="2057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Server B</a:t>
            </a:r>
          </a:p>
        </p:txBody>
      </p:sp>
      <p:grpSp>
        <p:nvGrpSpPr>
          <p:cNvPr id="2" name="Group 20">
            <a:extLst>
              <a:ext uri="{FF2B5EF4-FFF2-40B4-BE49-F238E27FC236}">
                <a16:creationId xmlns:a16="http://schemas.microsoft.com/office/drawing/2014/main" id="{D6540489-47BB-46FA-847D-2E6E26ABCDAA}"/>
              </a:ext>
            </a:extLst>
          </p:cNvPr>
          <p:cNvGrpSpPr>
            <a:grpSpLocks/>
          </p:cNvGrpSpPr>
          <p:nvPr/>
        </p:nvGrpSpPr>
        <p:grpSpPr bwMode="auto">
          <a:xfrm>
            <a:off x="1600200" y="1447800"/>
            <a:ext cx="1447800" cy="914400"/>
            <a:chOff x="3936" y="2784"/>
            <a:chExt cx="624" cy="576"/>
          </a:xfrm>
        </p:grpSpPr>
        <p:sp>
          <p:nvSpPr>
            <p:cNvPr id="32822" name="Rectangle 21">
              <a:extLst>
                <a:ext uri="{FF2B5EF4-FFF2-40B4-BE49-F238E27FC236}">
                  <a16:creationId xmlns:a16="http://schemas.microsoft.com/office/drawing/2014/main" id="{C4B7A9EC-908E-4FFB-A1B8-36261ED5CD50}"/>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port: x</a:t>
              </a:r>
            </a:p>
          </p:txBody>
        </p:sp>
        <p:sp>
          <p:nvSpPr>
            <p:cNvPr id="32823" name="Rectangle 22">
              <a:extLst>
                <a:ext uri="{FF2B5EF4-FFF2-40B4-BE49-F238E27FC236}">
                  <a16:creationId xmlns:a16="http://schemas.microsoft.com/office/drawing/2014/main" id="{371E9352-96E9-4322-AA18-8EAA0BEDC0AA}"/>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port: 23</a:t>
              </a:r>
            </a:p>
          </p:txBody>
        </p:sp>
        <p:sp>
          <p:nvSpPr>
            <p:cNvPr id="32824" name="Rectangle 23">
              <a:extLst>
                <a:ext uri="{FF2B5EF4-FFF2-40B4-BE49-F238E27FC236}">
                  <a16:creationId xmlns:a16="http://schemas.microsoft.com/office/drawing/2014/main" id="{38AFE87C-A729-4DE8-B0E8-1CADAB65FD92}"/>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nvGrpSpPr>
          <p:cNvPr id="3" name="Group 27">
            <a:extLst>
              <a:ext uri="{FF2B5EF4-FFF2-40B4-BE49-F238E27FC236}">
                <a16:creationId xmlns:a16="http://schemas.microsoft.com/office/drawing/2014/main" id="{1C20411B-04E9-4A01-BC3D-A7482BBC6374}"/>
              </a:ext>
            </a:extLst>
          </p:cNvPr>
          <p:cNvGrpSpPr>
            <a:grpSpLocks/>
          </p:cNvGrpSpPr>
          <p:nvPr/>
        </p:nvGrpSpPr>
        <p:grpSpPr bwMode="auto">
          <a:xfrm>
            <a:off x="1600200" y="2667000"/>
            <a:ext cx="1447800" cy="914400"/>
            <a:chOff x="3936" y="2784"/>
            <a:chExt cx="624" cy="576"/>
          </a:xfrm>
        </p:grpSpPr>
        <p:sp>
          <p:nvSpPr>
            <p:cNvPr id="32819" name="Rectangle 28">
              <a:extLst>
                <a:ext uri="{FF2B5EF4-FFF2-40B4-BE49-F238E27FC236}">
                  <a16:creationId xmlns:a16="http://schemas.microsoft.com/office/drawing/2014/main" id="{754741F2-7689-4FBA-A89A-1F255813E65F}"/>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port: 23</a:t>
              </a:r>
            </a:p>
          </p:txBody>
        </p:sp>
        <p:sp>
          <p:nvSpPr>
            <p:cNvPr id="32820" name="Rectangle 29">
              <a:extLst>
                <a:ext uri="{FF2B5EF4-FFF2-40B4-BE49-F238E27FC236}">
                  <a16:creationId xmlns:a16="http://schemas.microsoft.com/office/drawing/2014/main" id="{33449811-878B-4AB9-A8E0-6F02C80F6FE8}"/>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port: x</a:t>
              </a:r>
            </a:p>
          </p:txBody>
        </p:sp>
        <p:sp>
          <p:nvSpPr>
            <p:cNvPr id="32821" name="Rectangle 30">
              <a:extLst>
                <a:ext uri="{FF2B5EF4-FFF2-40B4-BE49-F238E27FC236}">
                  <a16:creationId xmlns:a16="http://schemas.microsoft.com/office/drawing/2014/main" id="{89D6B4D1-6331-43DE-A6D2-456890936A19}"/>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sp>
        <p:nvSpPr>
          <p:cNvPr id="371744" name="Text Box 32">
            <a:extLst>
              <a:ext uri="{FF2B5EF4-FFF2-40B4-BE49-F238E27FC236}">
                <a16:creationId xmlns:a16="http://schemas.microsoft.com/office/drawing/2014/main" id="{694E1CBA-C01F-458C-8F71-CCF95590FA75}"/>
              </a:ext>
            </a:extLst>
          </p:cNvPr>
          <p:cNvSpPr txBox="1">
            <a:spLocks noChangeArrowheads="1"/>
          </p:cNvSpPr>
          <p:nvPr/>
        </p:nvSpPr>
        <p:spPr bwMode="auto">
          <a:xfrm>
            <a:off x="685800" y="3657600"/>
            <a:ext cx="327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solidFill>
                  <a:schemeClr val="accent2"/>
                </a:solidFill>
                <a:ea typeface="宋体" panose="02010600030101010101" pitchFamily="2" charset="-122"/>
              </a:rPr>
              <a:t>port use: simple telnet app</a:t>
            </a:r>
          </a:p>
        </p:txBody>
      </p:sp>
      <p:pic>
        <p:nvPicPr>
          <p:cNvPr id="371745" name="Picture 33" descr="j0230337[1]">
            <a:extLst>
              <a:ext uri="{FF2B5EF4-FFF2-40B4-BE49-F238E27FC236}">
                <a16:creationId xmlns:a16="http://schemas.microsoft.com/office/drawing/2014/main" id="{1E1F015E-FDA8-46E6-ABF8-D132776DC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495800"/>
            <a:ext cx="6953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746" name="Picture 34">
            <a:extLst>
              <a:ext uri="{FF2B5EF4-FFF2-40B4-BE49-F238E27FC236}">
                <a16:creationId xmlns:a16="http://schemas.microsoft.com/office/drawing/2014/main" id="{A24829A0-3185-4643-9C00-55A2BD04F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5720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 name="Group 43">
            <a:extLst>
              <a:ext uri="{FF2B5EF4-FFF2-40B4-BE49-F238E27FC236}">
                <a16:creationId xmlns:a16="http://schemas.microsoft.com/office/drawing/2014/main" id="{7F79206C-53A6-45B0-8D58-0CFE3DCE284F}"/>
              </a:ext>
            </a:extLst>
          </p:cNvPr>
          <p:cNvGrpSpPr>
            <a:grpSpLocks/>
          </p:cNvGrpSpPr>
          <p:nvPr/>
        </p:nvGrpSpPr>
        <p:grpSpPr bwMode="auto">
          <a:xfrm>
            <a:off x="5867400" y="2514600"/>
            <a:ext cx="1447800" cy="1524000"/>
            <a:chOff x="3696" y="1632"/>
            <a:chExt cx="912" cy="960"/>
          </a:xfrm>
        </p:grpSpPr>
        <p:grpSp>
          <p:nvGrpSpPr>
            <p:cNvPr id="32811" name="Group 35">
              <a:extLst>
                <a:ext uri="{FF2B5EF4-FFF2-40B4-BE49-F238E27FC236}">
                  <a16:creationId xmlns:a16="http://schemas.microsoft.com/office/drawing/2014/main" id="{784B9CD5-D563-4E26-B506-1E24A1E03EC4}"/>
                </a:ext>
              </a:extLst>
            </p:cNvPr>
            <p:cNvGrpSpPr>
              <a:grpSpLocks/>
            </p:cNvGrpSpPr>
            <p:nvPr/>
          </p:nvGrpSpPr>
          <p:grpSpPr bwMode="auto">
            <a:xfrm>
              <a:off x="3696" y="1632"/>
              <a:ext cx="912" cy="576"/>
              <a:chOff x="3936" y="2784"/>
              <a:chExt cx="624" cy="576"/>
            </a:xfrm>
          </p:grpSpPr>
          <p:sp>
            <p:nvSpPr>
              <p:cNvPr id="32816" name="Rectangle 36">
                <a:extLst>
                  <a:ext uri="{FF2B5EF4-FFF2-40B4-BE49-F238E27FC236}">
                    <a16:creationId xmlns:a16="http://schemas.microsoft.com/office/drawing/2014/main" id="{3952E3EB-3558-47E8-93DB-32778278F5AC}"/>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IP: C</a:t>
                </a:r>
              </a:p>
            </p:txBody>
          </p:sp>
          <p:sp>
            <p:nvSpPr>
              <p:cNvPr id="32817" name="Rectangle 37">
                <a:extLst>
                  <a:ext uri="{FF2B5EF4-FFF2-40B4-BE49-F238E27FC236}">
                    <a16:creationId xmlns:a16="http://schemas.microsoft.com/office/drawing/2014/main" id="{29EA58F0-5E7A-4F64-91B5-DEDDA03124F0}"/>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IP: B</a:t>
                </a:r>
              </a:p>
            </p:txBody>
          </p:sp>
          <p:sp>
            <p:nvSpPr>
              <p:cNvPr id="32818" name="Rectangle 38">
                <a:extLst>
                  <a:ext uri="{FF2B5EF4-FFF2-40B4-BE49-F238E27FC236}">
                    <a16:creationId xmlns:a16="http://schemas.microsoft.com/office/drawing/2014/main" id="{1793B433-7D20-422B-940B-23F4504849A6}"/>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nvGrpSpPr>
            <p:cNvPr id="32812" name="Group 39">
              <a:extLst>
                <a:ext uri="{FF2B5EF4-FFF2-40B4-BE49-F238E27FC236}">
                  <a16:creationId xmlns:a16="http://schemas.microsoft.com/office/drawing/2014/main" id="{952E7381-26F4-4CCA-AD6D-688EEC15E996}"/>
                </a:ext>
              </a:extLst>
            </p:cNvPr>
            <p:cNvGrpSpPr>
              <a:grpSpLocks/>
            </p:cNvGrpSpPr>
            <p:nvPr/>
          </p:nvGrpSpPr>
          <p:grpSpPr bwMode="auto">
            <a:xfrm>
              <a:off x="3696" y="2016"/>
              <a:ext cx="912" cy="576"/>
              <a:chOff x="3936" y="2784"/>
              <a:chExt cx="624" cy="576"/>
            </a:xfrm>
          </p:grpSpPr>
          <p:sp>
            <p:nvSpPr>
              <p:cNvPr id="32813" name="Rectangle 40">
                <a:extLst>
                  <a:ext uri="{FF2B5EF4-FFF2-40B4-BE49-F238E27FC236}">
                    <a16:creationId xmlns:a16="http://schemas.microsoft.com/office/drawing/2014/main" id="{B7A6BF9C-788B-4111-8370-E0B0D4EBF2C0}"/>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port: y</a:t>
                </a:r>
              </a:p>
            </p:txBody>
          </p:sp>
          <p:sp>
            <p:nvSpPr>
              <p:cNvPr id="32814" name="Rectangle 41">
                <a:extLst>
                  <a:ext uri="{FF2B5EF4-FFF2-40B4-BE49-F238E27FC236}">
                    <a16:creationId xmlns:a16="http://schemas.microsoft.com/office/drawing/2014/main" id="{9E6AA862-A024-4E01-A081-313F7C2E4FB6}"/>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port: 80</a:t>
                </a:r>
              </a:p>
            </p:txBody>
          </p:sp>
          <p:sp>
            <p:nvSpPr>
              <p:cNvPr id="32815" name="Rectangle 42">
                <a:extLst>
                  <a:ext uri="{FF2B5EF4-FFF2-40B4-BE49-F238E27FC236}">
                    <a16:creationId xmlns:a16="http://schemas.microsoft.com/office/drawing/2014/main" id="{886E1913-6C24-448E-A408-C5CEB4DC5838}"/>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grpSp>
        <p:nvGrpSpPr>
          <p:cNvPr id="7" name="Group 44">
            <a:extLst>
              <a:ext uri="{FF2B5EF4-FFF2-40B4-BE49-F238E27FC236}">
                <a16:creationId xmlns:a16="http://schemas.microsoft.com/office/drawing/2014/main" id="{7CDB595E-2086-467A-BA6F-B2757439139C}"/>
              </a:ext>
            </a:extLst>
          </p:cNvPr>
          <p:cNvGrpSpPr>
            <a:grpSpLocks/>
          </p:cNvGrpSpPr>
          <p:nvPr/>
        </p:nvGrpSpPr>
        <p:grpSpPr bwMode="auto">
          <a:xfrm>
            <a:off x="7391400" y="2514600"/>
            <a:ext cx="1447800" cy="1524000"/>
            <a:chOff x="3696" y="1632"/>
            <a:chExt cx="912" cy="960"/>
          </a:xfrm>
        </p:grpSpPr>
        <p:grpSp>
          <p:nvGrpSpPr>
            <p:cNvPr id="32803" name="Group 45">
              <a:extLst>
                <a:ext uri="{FF2B5EF4-FFF2-40B4-BE49-F238E27FC236}">
                  <a16:creationId xmlns:a16="http://schemas.microsoft.com/office/drawing/2014/main" id="{7546A6AB-0A20-4CB0-8BE3-3BE6AF1ED4B6}"/>
                </a:ext>
              </a:extLst>
            </p:cNvPr>
            <p:cNvGrpSpPr>
              <a:grpSpLocks/>
            </p:cNvGrpSpPr>
            <p:nvPr/>
          </p:nvGrpSpPr>
          <p:grpSpPr bwMode="auto">
            <a:xfrm>
              <a:off x="3696" y="1632"/>
              <a:ext cx="912" cy="576"/>
              <a:chOff x="3936" y="2784"/>
              <a:chExt cx="624" cy="576"/>
            </a:xfrm>
          </p:grpSpPr>
          <p:sp>
            <p:nvSpPr>
              <p:cNvPr id="32808" name="Rectangle 46">
                <a:extLst>
                  <a:ext uri="{FF2B5EF4-FFF2-40B4-BE49-F238E27FC236}">
                    <a16:creationId xmlns:a16="http://schemas.microsoft.com/office/drawing/2014/main" id="{90A3FC3C-1D8B-48A9-A8AF-9C75BCDA2DEF}"/>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IP: C</a:t>
                </a:r>
              </a:p>
            </p:txBody>
          </p:sp>
          <p:sp>
            <p:nvSpPr>
              <p:cNvPr id="32809" name="Rectangle 47">
                <a:extLst>
                  <a:ext uri="{FF2B5EF4-FFF2-40B4-BE49-F238E27FC236}">
                    <a16:creationId xmlns:a16="http://schemas.microsoft.com/office/drawing/2014/main" id="{D2AD968C-CB8A-4316-B9F7-3D152F78B71A}"/>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IP: B</a:t>
                </a:r>
              </a:p>
            </p:txBody>
          </p:sp>
          <p:sp>
            <p:nvSpPr>
              <p:cNvPr id="32810" name="Rectangle 48">
                <a:extLst>
                  <a:ext uri="{FF2B5EF4-FFF2-40B4-BE49-F238E27FC236}">
                    <a16:creationId xmlns:a16="http://schemas.microsoft.com/office/drawing/2014/main" id="{50C66FEE-47FC-42F9-9980-120B612EC080}"/>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nvGrpSpPr>
            <p:cNvPr id="32804" name="Group 49">
              <a:extLst>
                <a:ext uri="{FF2B5EF4-FFF2-40B4-BE49-F238E27FC236}">
                  <a16:creationId xmlns:a16="http://schemas.microsoft.com/office/drawing/2014/main" id="{CE81A331-5D9A-43A3-90F9-9A638DDDF402}"/>
                </a:ext>
              </a:extLst>
            </p:cNvPr>
            <p:cNvGrpSpPr>
              <a:grpSpLocks/>
            </p:cNvGrpSpPr>
            <p:nvPr/>
          </p:nvGrpSpPr>
          <p:grpSpPr bwMode="auto">
            <a:xfrm>
              <a:off x="3696" y="2016"/>
              <a:ext cx="912" cy="576"/>
              <a:chOff x="3936" y="2784"/>
              <a:chExt cx="624" cy="576"/>
            </a:xfrm>
          </p:grpSpPr>
          <p:sp>
            <p:nvSpPr>
              <p:cNvPr id="32805" name="Rectangle 50">
                <a:extLst>
                  <a:ext uri="{FF2B5EF4-FFF2-40B4-BE49-F238E27FC236}">
                    <a16:creationId xmlns:a16="http://schemas.microsoft.com/office/drawing/2014/main" id="{7F91012E-367F-4A67-ADD5-5DD59B7A7254}"/>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port: x</a:t>
                </a:r>
              </a:p>
            </p:txBody>
          </p:sp>
          <p:sp>
            <p:nvSpPr>
              <p:cNvPr id="32806" name="Rectangle 51">
                <a:extLst>
                  <a:ext uri="{FF2B5EF4-FFF2-40B4-BE49-F238E27FC236}">
                    <a16:creationId xmlns:a16="http://schemas.microsoft.com/office/drawing/2014/main" id="{2AA31BA2-ED6C-4225-88D8-8F22203503B4}"/>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port: 80</a:t>
                </a:r>
              </a:p>
            </p:txBody>
          </p:sp>
          <p:sp>
            <p:nvSpPr>
              <p:cNvPr id="32807" name="Rectangle 52">
                <a:extLst>
                  <a:ext uri="{FF2B5EF4-FFF2-40B4-BE49-F238E27FC236}">
                    <a16:creationId xmlns:a16="http://schemas.microsoft.com/office/drawing/2014/main" id="{CB6264E4-5621-44C0-9923-BF7B779F72A1}"/>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sp>
        <p:nvSpPr>
          <p:cNvPr id="371765" name="Text Box 53">
            <a:extLst>
              <a:ext uri="{FF2B5EF4-FFF2-40B4-BE49-F238E27FC236}">
                <a16:creationId xmlns:a16="http://schemas.microsoft.com/office/drawing/2014/main" id="{705F9120-ED6F-4CDC-BB3F-03FC7B456E8B}"/>
              </a:ext>
            </a:extLst>
          </p:cNvPr>
          <p:cNvSpPr txBox="1">
            <a:spLocks noChangeArrowheads="1"/>
          </p:cNvSpPr>
          <p:nvPr/>
        </p:nvSpPr>
        <p:spPr bwMode="auto">
          <a:xfrm>
            <a:off x="7620000" y="4876800"/>
            <a:ext cx="1219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Web Server B</a:t>
            </a:r>
          </a:p>
        </p:txBody>
      </p:sp>
      <p:sp>
        <p:nvSpPr>
          <p:cNvPr id="371766" name="Text Box 54">
            <a:extLst>
              <a:ext uri="{FF2B5EF4-FFF2-40B4-BE49-F238E27FC236}">
                <a16:creationId xmlns:a16="http://schemas.microsoft.com/office/drawing/2014/main" id="{7B7B48A7-5F95-472F-B1F7-8D8C37E07E08}"/>
              </a:ext>
            </a:extLst>
          </p:cNvPr>
          <p:cNvSpPr txBox="1">
            <a:spLocks noChangeArrowheads="1"/>
          </p:cNvSpPr>
          <p:nvPr/>
        </p:nvSpPr>
        <p:spPr bwMode="auto">
          <a:xfrm>
            <a:off x="5562600" y="5715000"/>
            <a:ext cx="327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solidFill>
                  <a:schemeClr val="accent2"/>
                </a:solidFill>
                <a:ea typeface="宋体" panose="02010600030101010101" pitchFamily="2" charset="-122"/>
              </a:rPr>
              <a:t>port use: web server</a:t>
            </a:r>
          </a:p>
        </p:txBody>
      </p:sp>
      <p:sp>
        <p:nvSpPr>
          <p:cNvPr id="371767" name="Text Box 55">
            <a:extLst>
              <a:ext uri="{FF2B5EF4-FFF2-40B4-BE49-F238E27FC236}">
                <a16:creationId xmlns:a16="http://schemas.microsoft.com/office/drawing/2014/main" id="{C33FE6E2-37E7-4300-922C-7284D9010DD1}"/>
              </a:ext>
            </a:extLst>
          </p:cNvPr>
          <p:cNvSpPr txBox="1">
            <a:spLocks noChangeArrowheads="1"/>
          </p:cNvSpPr>
          <p:nvPr/>
        </p:nvSpPr>
        <p:spPr bwMode="auto">
          <a:xfrm>
            <a:off x="7620000" y="1524000"/>
            <a:ext cx="1219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Web client Host C</a:t>
            </a:r>
          </a:p>
        </p:txBody>
      </p:sp>
      <p:sp>
        <p:nvSpPr>
          <p:cNvPr id="371768" name="Text Box 56">
            <a:extLst>
              <a:ext uri="{FF2B5EF4-FFF2-40B4-BE49-F238E27FC236}">
                <a16:creationId xmlns:a16="http://schemas.microsoft.com/office/drawing/2014/main" id="{16BBA56E-C964-4F40-9027-F3AE58C5CD44}"/>
              </a:ext>
            </a:extLst>
          </p:cNvPr>
          <p:cNvSpPr txBox="1">
            <a:spLocks noChangeArrowheads="1"/>
          </p:cNvSpPr>
          <p:nvPr/>
        </p:nvSpPr>
        <p:spPr bwMode="auto">
          <a:xfrm>
            <a:off x="1600200" y="4876800"/>
            <a:ext cx="1219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Web client Host A</a:t>
            </a:r>
          </a:p>
        </p:txBody>
      </p:sp>
      <p:grpSp>
        <p:nvGrpSpPr>
          <p:cNvPr id="10" name="Group 57">
            <a:extLst>
              <a:ext uri="{FF2B5EF4-FFF2-40B4-BE49-F238E27FC236}">
                <a16:creationId xmlns:a16="http://schemas.microsoft.com/office/drawing/2014/main" id="{8C861F94-D140-4356-8239-121A0F669B8A}"/>
              </a:ext>
            </a:extLst>
          </p:cNvPr>
          <p:cNvGrpSpPr>
            <a:grpSpLocks/>
          </p:cNvGrpSpPr>
          <p:nvPr/>
        </p:nvGrpSpPr>
        <p:grpSpPr bwMode="auto">
          <a:xfrm>
            <a:off x="4419600" y="4343400"/>
            <a:ext cx="1447800" cy="1524000"/>
            <a:chOff x="3696" y="1632"/>
            <a:chExt cx="912" cy="960"/>
          </a:xfrm>
        </p:grpSpPr>
        <p:grpSp>
          <p:nvGrpSpPr>
            <p:cNvPr id="32795" name="Group 58">
              <a:extLst>
                <a:ext uri="{FF2B5EF4-FFF2-40B4-BE49-F238E27FC236}">
                  <a16:creationId xmlns:a16="http://schemas.microsoft.com/office/drawing/2014/main" id="{FAB73A89-07F7-49CD-B0E8-84B6F9BDE8A8}"/>
                </a:ext>
              </a:extLst>
            </p:cNvPr>
            <p:cNvGrpSpPr>
              <a:grpSpLocks/>
            </p:cNvGrpSpPr>
            <p:nvPr/>
          </p:nvGrpSpPr>
          <p:grpSpPr bwMode="auto">
            <a:xfrm>
              <a:off x="3696" y="1632"/>
              <a:ext cx="912" cy="576"/>
              <a:chOff x="3936" y="2784"/>
              <a:chExt cx="624" cy="576"/>
            </a:xfrm>
          </p:grpSpPr>
          <p:sp>
            <p:nvSpPr>
              <p:cNvPr id="32800" name="Rectangle 59">
                <a:extLst>
                  <a:ext uri="{FF2B5EF4-FFF2-40B4-BE49-F238E27FC236}">
                    <a16:creationId xmlns:a16="http://schemas.microsoft.com/office/drawing/2014/main" id="{723DD4C3-BF24-4977-AC45-DD346CF0C8ED}"/>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IP: A</a:t>
                </a:r>
              </a:p>
            </p:txBody>
          </p:sp>
          <p:sp>
            <p:nvSpPr>
              <p:cNvPr id="32801" name="Rectangle 60">
                <a:extLst>
                  <a:ext uri="{FF2B5EF4-FFF2-40B4-BE49-F238E27FC236}">
                    <a16:creationId xmlns:a16="http://schemas.microsoft.com/office/drawing/2014/main" id="{1D5FCE85-2086-471A-9CE0-3DC4809C3056}"/>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IP: B</a:t>
                </a:r>
              </a:p>
            </p:txBody>
          </p:sp>
          <p:sp>
            <p:nvSpPr>
              <p:cNvPr id="32802" name="Rectangle 61">
                <a:extLst>
                  <a:ext uri="{FF2B5EF4-FFF2-40B4-BE49-F238E27FC236}">
                    <a16:creationId xmlns:a16="http://schemas.microsoft.com/office/drawing/2014/main" id="{2E4DDF88-21A2-4F86-9FFA-BBC856E5386F}"/>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nvGrpSpPr>
            <p:cNvPr id="32796" name="Group 62">
              <a:extLst>
                <a:ext uri="{FF2B5EF4-FFF2-40B4-BE49-F238E27FC236}">
                  <a16:creationId xmlns:a16="http://schemas.microsoft.com/office/drawing/2014/main" id="{083447C8-F109-4D0C-851F-333FE548DFD1}"/>
                </a:ext>
              </a:extLst>
            </p:cNvPr>
            <p:cNvGrpSpPr>
              <a:grpSpLocks/>
            </p:cNvGrpSpPr>
            <p:nvPr/>
          </p:nvGrpSpPr>
          <p:grpSpPr bwMode="auto">
            <a:xfrm>
              <a:off x="3696" y="2016"/>
              <a:ext cx="912" cy="576"/>
              <a:chOff x="3936" y="2784"/>
              <a:chExt cx="624" cy="576"/>
            </a:xfrm>
          </p:grpSpPr>
          <p:sp>
            <p:nvSpPr>
              <p:cNvPr id="32797" name="Rectangle 63">
                <a:extLst>
                  <a:ext uri="{FF2B5EF4-FFF2-40B4-BE49-F238E27FC236}">
                    <a16:creationId xmlns:a16="http://schemas.microsoft.com/office/drawing/2014/main" id="{382B12E7-0F2C-42AE-B955-FBE3E3BF23B3}"/>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source port: x</a:t>
                </a:r>
              </a:p>
            </p:txBody>
          </p:sp>
          <p:sp>
            <p:nvSpPr>
              <p:cNvPr id="32798" name="Rectangle 64">
                <a:extLst>
                  <a:ext uri="{FF2B5EF4-FFF2-40B4-BE49-F238E27FC236}">
                    <a16:creationId xmlns:a16="http://schemas.microsoft.com/office/drawing/2014/main" id="{3B79B5CA-1932-4CB6-B2F2-CA5ADA29A0BC}"/>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dest. port: 80</a:t>
                </a:r>
              </a:p>
            </p:txBody>
          </p:sp>
          <p:sp>
            <p:nvSpPr>
              <p:cNvPr id="32799" name="Rectangle 65">
                <a:extLst>
                  <a:ext uri="{FF2B5EF4-FFF2-40B4-BE49-F238E27FC236}">
                    <a16:creationId xmlns:a16="http://schemas.microsoft.com/office/drawing/2014/main" id="{8EFBC957-5EA8-4D6C-9069-25ECE6E9AC86}"/>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71743"/>
                                        </p:tgtEl>
                                        <p:attrNameLst>
                                          <p:attrName>style.visibility</p:attrName>
                                        </p:attrNameLst>
                                      </p:cBhvr>
                                      <p:to>
                                        <p:strVal val="visible"/>
                                      </p:to>
                                    </p:set>
                                    <p:animEffect transition="in" filter="blinds(horizontal)">
                                      <p:cBhvr>
                                        <p:cTn id="7" dur="500"/>
                                        <p:tgtEl>
                                          <p:spTgt spid="371743"/>
                                        </p:tgtEl>
                                      </p:cBhvr>
                                    </p:animEffect>
                                  </p:childTnLst>
                                </p:cTn>
                              </p:par>
                              <p:par>
                                <p:cTn id="8" presetID="3" presetClass="entr" presetSubtype="10" fill="hold" nodeType="withEffect">
                                  <p:stCondLst>
                                    <p:cond delay="0"/>
                                  </p:stCondLst>
                                  <p:childTnLst>
                                    <p:set>
                                      <p:cBhvr>
                                        <p:cTn id="9" dur="1" fill="hold">
                                          <p:stCondLst>
                                            <p:cond delay="0"/>
                                          </p:stCondLst>
                                        </p:cTn>
                                        <p:tgtEl>
                                          <p:spTgt spid="371738"/>
                                        </p:tgtEl>
                                        <p:attrNameLst>
                                          <p:attrName>style.visibility</p:attrName>
                                        </p:attrNameLst>
                                      </p:cBhvr>
                                      <p:to>
                                        <p:strVal val="visible"/>
                                      </p:to>
                                    </p:set>
                                    <p:animEffect transition="in" filter="blinds(horizontal)">
                                      <p:cBhvr>
                                        <p:cTn id="10" dur="500"/>
                                        <p:tgtEl>
                                          <p:spTgt spid="371738"/>
                                        </p:tgtEl>
                                      </p:cBhvr>
                                    </p:animEffect>
                                  </p:childTnLst>
                                </p:cTn>
                              </p:par>
                              <p:par>
                                <p:cTn id="11" presetID="3" presetClass="entr" presetSubtype="10" fill="hold" nodeType="withEffect">
                                  <p:stCondLst>
                                    <p:cond delay="0"/>
                                  </p:stCondLst>
                                  <p:childTnLst>
                                    <p:set>
                                      <p:cBhvr>
                                        <p:cTn id="12" dur="1" fill="hold">
                                          <p:stCondLst>
                                            <p:cond delay="0"/>
                                          </p:stCondLst>
                                        </p:cTn>
                                        <p:tgtEl>
                                          <p:spTgt spid="371717"/>
                                        </p:tgtEl>
                                        <p:attrNameLst>
                                          <p:attrName>style.visibility</p:attrName>
                                        </p:attrNameLst>
                                      </p:cBhvr>
                                      <p:to>
                                        <p:strVal val="visible"/>
                                      </p:to>
                                    </p:set>
                                    <p:animEffect transition="in" filter="blinds(horizontal)">
                                      <p:cBhvr>
                                        <p:cTn id="13" dur="500"/>
                                        <p:tgtEl>
                                          <p:spTgt spid="371717"/>
                                        </p:tgtEl>
                                      </p:cBhvr>
                                    </p:animEffect>
                                  </p:childTnLst>
                                </p:cTn>
                              </p:par>
                              <p:par>
                                <p:cTn id="14" presetID="3" presetClass="entr" presetSubtype="10" fill="hold" nodeType="withEffect">
                                  <p:stCondLst>
                                    <p:cond delay="0"/>
                                  </p:stCondLst>
                                  <p:childTnLst>
                                    <p:set>
                                      <p:cBhvr>
                                        <p:cTn id="15" dur="1" fill="hold">
                                          <p:stCondLst>
                                            <p:cond delay="0"/>
                                          </p:stCondLst>
                                        </p:cTn>
                                        <p:tgtEl>
                                          <p:spTgt spid="371726"/>
                                        </p:tgtEl>
                                        <p:attrNameLst>
                                          <p:attrName>style.visibility</p:attrName>
                                        </p:attrNameLst>
                                      </p:cBhvr>
                                      <p:to>
                                        <p:strVal val="visible"/>
                                      </p:to>
                                    </p:set>
                                    <p:animEffect transition="in" filter="blinds(horizontal)">
                                      <p:cBhvr>
                                        <p:cTn id="16" dur="500"/>
                                        <p:tgtEl>
                                          <p:spTgt spid="3717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1727"/>
                                        </p:tgtEl>
                                        <p:attrNameLst>
                                          <p:attrName>style.visibility</p:attrName>
                                        </p:attrNameLst>
                                      </p:cBhvr>
                                      <p:to>
                                        <p:strVal val="visible"/>
                                      </p:to>
                                    </p:set>
                                    <p:animEffect transition="in" filter="blinds(horizontal)">
                                      <p:cBhvr>
                                        <p:cTn id="19" dur="500"/>
                                        <p:tgtEl>
                                          <p:spTgt spid="3717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1728"/>
                                        </p:tgtEl>
                                        <p:attrNameLst>
                                          <p:attrName>style.visibility</p:attrName>
                                        </p:attrNameLst>
                                      </p:cBhvr>
                                      <p:to>
                                        <p:strVal val="visible"/>
                                      </p:to>
                                    </p:set>
                                    <p:animEffect transition="in" filter="blinds(horizontal)">
                                      <p:cBhvr>
                                        <p:cTn id="22" dur="500"/>
                                        <p:tgtEl>
                                          <p:spTgt spid="371728"/>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71744"/>
                                        </p:tgtEl>
                                        <p:attrNameLst>
                                          <p:attrName>style.visibility</p:attrName>
                                        </p:attrNameLst>
                                      </p:cBhvr>
                                      <p:to>
                                        <p:strVal val="visible"/>
                                      </p:to>
                                    </p:set>
                                    <p:animEffect transition="in" filter="blinds(horizontal)">
                                      <p:cBhvr>
                                        <p:cTn id="31" dur="500"/>
                                        <p:tgtEl>
                                          <p:spTgt spid="3717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71780"/>
                                        </p:tgtEl>
                                        <p:attrNameLst>
                                          <p:attrName>style.visibility</p:attrName>
                                        </p:attrNameLst>
                                      </p:cBhvr>
                                      <p:to>
                                        <p:strVal val="visible"/>
                                      </p:to>
                                    </p:set>
                                    <p:animEffect transition="in" filter="blinds(horizontal)">
                                      <p:cBhvr>
                                        <p:cTn id="36" dur="500"/>
                                        <p:tgtEl>
                                          <p:spTgt spid="371780"/>
                                        </p:tgtEl>
                                      </p:cBhvr>
                                    </p:animEffect>
                                  </p:childTnLst>
                                </p:cTn>
                              </p:par>
                              <p:par>
                                <p:cTn id="37" presetID="3" presetClass="entr" presetSubtype="10" fill="hold" nodeType="withEffect">
                                  <p:stCondLst>
                                    <p:cond delay="0"/>
                                  </p:stCondLst>
                                  <p:childTnLst>
                                    <p:set>
                                      <p:cBhvr>
                                        <p:cTn id="38" dur="1" fill="hold">
                                          <p:stCondLst>
                                            <p:cond delay="0"/>
                                          </p:stCondLst>
                                        </p:cTn>
                                        <p:tgtEl>
                                          <p:spTgt spid="371779"/>
                                        </p:tgtEl>
                                        <p:attrNameLst>
                                          <p:attrName>style.visibility</p:attrName>
                                        </p:attrNameLst>
                                      </p:cBhvr>
                                      <p:to>
                                        <p:strVal val="visible"/>
                                      </p:to>
                                    </p:set>
                                    <p:animEffect transition="in" filter="blinds(horizontal)">
                                      <p:cBhvr>
                                        <p:cTn id="39" dur="500"/>
                                        <p:tgtEl>
                                          <p:spTgt spid="371779"/>
                                        </p:tgtEl>
                                      </p:cBhvr>
                                    </p:animEffect>
                                  </p:childTnLst>
                                </p:cTn>
                              </p:par>
                              <p:par>
                                <p:cTn id="40" presetID="3" presetClass="entr" presetSubtype="10" fill="hold" nodeType="withEffect">
                                  <p:stCondLst>
                                    <p:cond delay="0"/>
                                  </p:stCondLst>
                                  <p:childTnLst>
                                    <p:set>
                                      <p:cBhvr>
                                        <p:cTn id="41" dur="1" fill="hold">
                                          <p:stCondLst>
                                            <p:cond delay="0"/>
                                          </p:stCondLst>
                                        </p:cTn>
                                        <p:tgtEl>
                                          <p:spTgt spid="371718"/>
                                        </p:tgtEl>
                                        <p:attrNameLst>
                                          <p:attrName>style.visibility</p:attrName>
                                        </p:attrNameLst>
                                      </p:cBhvr>
                                      <p:to>
                                        <p:strVal val="visible"/>
                                      </p:to>
                                    </p:set>
                                    <p:animEffect transition="in" filter="blinds(horizontal)">
                                      <p:cBhvr>
                                        <p:cTn id="42" dur="500"/>
                                        <p:tgtEl>
                                          <p:spTgt spid="371718"/>
                                        </p:tgtEl>
                                      </p:cBhvr>
                                    </p:animEffect>
                                  </p:childTnLst>
                                </p:cTn>
                              </p:par>
                              <p:par>
                                <p:cTn id="43" presetID="3" presetClass="entr" presetSubtype="10" fill="hold" nodeType="withEffect">
                                  <p:stCondLst>
                                    <p:cond delay="0"/>
                                  </p:stCondLst>
                                  <p:childTnLst>
                                    <p:set>
                                      <p:cBhvr>
                                        <p:cTn id="44" dur="1" fill="hold">
                                          <p:stCondLst>
                                            <p:cond delay="0"/>
                                          </p:stCondLst>
                                        </p:cTn>
                                        <p:tgtEl>
                                          <p:spTgt spid="371745"/>
                                        </p:tgtEl>
                                        <p:attrNameLst>
                                          <p:attrName>style.visibility</p:attrName>
                                        </p:attrNameLst>
                                      </p:cBhvr>
                                      <p:to>
                                        <p:strVal val="visible"/>
                                      </p:to>
                                    </p:set>
                                    <p:animEffect transition="in" filter="blinds(horizontal)">
                                      <p:cBhvr>
                                        <p:cTn id="45" dur="500"/>
                                        <p:tgtEl>
                                          <p:spTgt spid="371745"/>
                                        </p:tgtEl>
                                      </p:cBhvr>
                                    </p:animEffect>
                                  </p:childTnLst>
                                </p:cTn>
                              </p:par>
                              <p:par>
                                <p:cTn id="46" presetID="3" presetClass="entr" presetSubtype="1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par>
                                <p:cTn id="49" presetID="3" presetClass="entr" presetSubtype="1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71765"/>
                                        </p:tgtEl>
                                        <p:attrNameLst>
                                          <p:attrName>style.visibility</p:attrName>
                                        </p:attrNameLst>
                                      </p:cBhvr>
                                      <p:to>
                                        <p:strVal val="visible"/>
                                      </p:to>
                                    </p:set>
                                    <p:animEffect transition="in" filter="blinds(horizontal)">
                                      <p:cBhvr>
                                        <p:cTn id="54" dur="500"/>
                                        <p:tgtEl>
                                          <p:spTgt spid="37176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71766"/>
                                        </p:tgtEl>
                                        <p:attrNameLst>
                                          <p:attrName>style.visibility</p:attrName>
                                        </p:attrNameLst>
                                      </p:cBhvr>
                                      <p:to>
                                        <p:strVal val="visible"/>
                                      </p:to>
                                    </p:set>
                                    <p:animEffect transition="in" filter="blinds(horizontal)">
                                      <p:cBhvr>
                                        <p:cTn id="57" dur="500"/>
                                        <p:tgtEl>
                                          <p:spTgt spid="37176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71767"/>
                                        </p:tgtEl>
                                        <p:attrNameLst>
                                          <p:attrName>style.visibility</p:attrName>
                                        </p:attrNameLst>
                                      </p:cBhvr>
                                      <p:to>
                                        <p:strVal val="visible"/>
                                      </p:to>
                                    </p:set>
                                    <p:animEffect transition="in" filter="blinds(horizontal)">
                                      <p:cBhvr>
                                        <p:cTn id="60" dur="500"/>
                                        <p:tgtEl>
                                          <p:spTgt spid="371767"/>
                                        </p:tgtEl>
                                      </p:cBhvr>
                                    </p:animEffect>
                                  </p:childTnLst>
                                </p:cTn>
                              </p:par>
                              <p:par>
                                <p:cTn id="61" presetID="3" presetClass="entr" presetSubtype="1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par>
                                <p:cTn id="64" presetID="3" presetClass="entr" presetSubtype="10" fill="hold" nodeType="withEffect">
                                  <p:stCondLst>
                                    <p:cond delay="0"/>
                                  </p:stCondLst>
                                  <p:childTnLst>
                                    <p:set>
                                      <p:cBhvr>
                                        <p:cTn id="65" dur="1" fill="hold">
                                          <p:stCondLst>
                                            <p:cond delay="0"/>
                                          </p:stCondLst>
                                        </p:cTn>
                                        <p:tgtEl>
                                          <p:spTgt spid="371781"/>
                                        </p:tgtEl>
                                        <p:attrNameLst>
                                          <p:attrName>style.visibility</p:attrName>
                                        </p:attrNameLst>
                                      </p:cBhvr>
                                      <p:to>
                                        <p:strVal val="visible"/>
                                      </p:to>
                                    </p:set>
                                    <p:animEffect transition="in" filter="blinds(horizontal)">
                                      <p:cBhvr>
                                        <p:cTn id="66" dur="500"/>
                                        <p:tgtEl>
                                          <p:spTgt spid="371781"/>
                                        </p:tgtEl>
                                      </p:cBhvr>
                                    </p:animEffect>
                                  </p:childTnLst>
                                </p:cTn>
                              </p:par>
                              <p:par>
                                <p:cTn id="67" presetID="3" presetClass="entr" presetSubtype="10" fill="hold" nodeType="withEffect">
                                  <p:stCondLst>
                                    <p:cond delay="0"/>
                                  </p:stCondLst>
                                  <p:childTnLst>
                                    <p:set>
                                      <p:cBhvr>
                                        <p:cTn id="68" dur="1" fill="hold">
                                          <p:stCondLst>
                                            <p:cond delay="0"/>
                                          </p:stCondLst>
                                        </p:cTn>
                                        <p:tgtEl>
                                          <p:spTgt spid="371746"/>
                                        </p:tgtEl>
                                        <p:attrNameLst>
                                          <p:attrName>style.visibility</p:attrName>
                                        </p:attrNameLst>
                                      </p:cBhvr>
                                      <p:to>
                                        <p:strVal val="visible"/>
                                      </p:to>
                                    </p:set>
                                    <p:animEffect transition="in" filter="blinds(horizontal)">
                                      <p:cBhvr>
                                        <p:cTn id="69" dur="500"/>
                                        <p:tgtEl>
                                          <p:spTgt spid="37174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71768"/>
                                        </p:tgtEl>
                                        <p:attrNameLst>
                                          <p:attrName>style.visibility</p:attrName>
                                        </p:attrNameLst>
                                      </p:cBhvr>
                                      <p:to>
                                        <p:strVal val="visible"/>
                                      </p:to>
                                    </p:set>
                                    <p:animEffect transition="in" filter="blinds(horizontal)">
                                      <p:cBhvr>
                                        <p:cTn id="72" dur="500"/>
                                        <p:tgtEl>
                                          <p:spTgt spid="371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7" grpId="0"/>
      <p:bldP spid="371728" grpId="0"/>
      <p:bldP spid="371744" grpId="0"/>
      <p:bldP spid="371765" grpId="0"/>
      <p:bldP spid="371766" grpId="0"/>
      <p:bldP spid="371767" grpId="0"/>
      <p:bldP spid="3717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5">
            <a:extLst>
              <a:ext uri="{FF2B5EF4-FFF2-40B4-BE49-F238E27FC236}">
                <a16:creationId xmlns:a16="http://schemas.microsoft.com/office/drawing/2014/main" id="{3649822E-BB4D-474D-9DBB-6CF557DC81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3795" name="灯片编号占位符 6">
            <a:extLst>
              <a:ext uri="{FF2B5EF4-FFF2-40B4-BE49-F238E27FC236}">
                <a16:creationId xmlns:a16="http://schemas.microsoft.com/office/drawing/2014/main" id="{66AC467E-CBD7-49CE-987B-B34BD4AEE2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AA961C8-3FBF-4138-9BE1-504114959862}" type="slidenum">
              <a:rPr lang="en-US" altLang="zh-CN" sz="1400" smtClean="0">
                <a:latin typeface="Arial" panose="020B0604020202020204" pitchFamily="34" charset="0"/>
              </a:rPr>
              <a:pPr>
                <a:spcBef>
                  <a:spcPct val="0"/>
                </a:spcBef>
                <a:buClrTx/>
                <a:buSzTx/>
                <a:buFontTx/>
                <a:buNone/>
              </a:pPr>
              <a:t>15</a:t>
            </a:fld>
            <a:endParaRPr lang="en-US" altLang="zh-CN" sz="1400">
              <a:latin typeface="Arial" panose="020B0604020202020204" pitchFamily="34" charset="0"/>
            </a:endParaRPr>
          </a:p>
        </p:txBody>
      </p:sp>
      <p:sp>
        <p:nvSpPr>
          <p:cNvPr id="33796" name="Rectangle 2">
            <a:extLst>
              <a:ext uri="{FF2B5EF4-FFF2-40B4-BE49-F238E27FC236}">
                <a16:creationId xmlns:a16="http://schemas.microsoft.com/office/drawing/2014/main" id="{D5AC374C-86E1-4DB6-A534-049CF2E954D9}"/>
              </a:ext>
            </a:extLst>
          </p:cNvPr>
          <p:cNvSpPr>
            <a:spLocks noGrp="1" noChangeArrowheads="1"/>
          </p:cNvSpPr>
          <p:nvPr>
            <p:ph type="title"/>
          </p:nvPr>
        </p:nvSpPr>
        <p:spPr/>
        <p:txBody>
          <a:bodyPr/>
          <a:lstStyle/>
          <a:p>
            <a:r>
              <a:rPr lang="en-US" altLang="zh-CN">
                <a:ea typeface="宋体" panose="02010600030101010101" pitchFamily="2" charset="-122"/>
              </a:rPr>
              <a:t>Connectionless Demultiplexing</a:t>
            </a:r>
          </a:p>
        </p:txBody>
      </p:sp>
      <p:sp>
        <p:nvSpPr>
          <p:cNvPr id="240643" name="Rectangle 3">
            <a:extLst>
              <a:ext uri="{FF2B5EF4-FFF2-40B4-BE49-F238E27FC236}">
                <a16:creationId xmlns:a16="http://schemas.microsoft.com/office/drawing/2014/main" id="{38DF8883-02A7-446A-A3AA-50429F2340C1}"/>
              </a:ext>
            </a:extLst>
          </p:cNvPr>
          <p:cNvSpPr>
            <a:spLocks noGrp="1" noChangeArrowheads="1"/>
          </p:cNvSpPr>
          <p:nvPr>
            <p:ph type="body" sz="half" idx="1"/>
          </p:nvPr>
        </p:nvSpPr>
        <p:spPr>
          <a:xfrm>
            <a:off x="304800" y="1600200"/>
            <a:ext cx="4191000" cy="4648200"/>
          </a:xfrm>
        </p:spPr>
        <p:txBody>
          <a:bodyPr/>
          <a:lstStyle/>
          <a:p>
            <a:r>
              <a:rPr lang="en-US" altLang="zh-CN" sz="2400">
                <a:ea typeface="宋体" panose="02010600030101010101" pitchFamily="2" charset="-122"/>
              </a:rPr>
              <a:t>Create sockets with port numbers:</a:t>
            </a:r>
          </a:p>
          <a:p>
            <a:pPr>
              <a:buFont typeface="ZapfDingbats" pitchFamily="82" charset="2"/>
              <a:buNone/>
            </a:pPr>
            <a:r>
              <a:rPr lang="en-US" altLang="zh-CN" sz="1800">
                <a:latin typeface="Courier New" panose="02070309020205020404" pitchFamily="49" charset="0"/>
                <a:ea typeface="宋体" panose="02010600030101010101" pitchFamily="2" charset="-122"/>
              </a:rPr>
              <a:t>DatagramSocket mySocket1 = new DatagramSocket(12534);</a:t>
            </a:r>
          </a:p>
          <a:p>
            <a:pPr>
              <a:buFont typeface="ZapfDingbats" pitchFamily="82" charset="2"/>
              <a:buNone/>
            </a:pPr>
            <a:r>
              <a:rPr lang="en-US" altLang="zh-CN" sz="1800">
                <a:latin typeface="Courier New" panose="02070309020205020404" pitchFamily="49" charset="0"/>
                <a:ea typeface="宋体" panose="02010600030101010101" pitchFamily="2" charset="-122"/>
              </a:rPr>
              <a:t>DatagramSocket mySocket2 = new DatagramSocket(12535);</a:t>
            </a:r>
          </a:p>
          <a:p>
            <a:pPr>
              <a:spcBef>
                <a:spcPct val="70000"/>
              </a:spcBef>
            </a:pPr>
            <a:r>
              <a:rPr lang="en-US" altLang="zh-CN" sz="2400">
                <a:ea typeface="宋体" panose="02010600030101010101" pitchFamily="2" charset="-122"/>
              </a:rPr>
              <a:t>UDP socket identified by  two-tuple:</a:t>
            </a:r>
          </a:p>
          <a:p>
            <a:pPr>
              <a:buFont typeface="ZapfDingbats" pitchFamily="82" charset="2"/>
              <a:buNone/>
            </a:pPr>
            <a:r>
              <a:rPr lang="en-US" altLang="zh-CN" sz="2400">
                <a:solidFill>
                  <a:srgbClr val="FF0000"/>
                </a:solidFill>
                <a:ea typeface="宋体" panose="02010600030101010101" pitchFamily="2" charset="-122"/>
              </a:rPr>
              <a:t>(</a:t>
            </a:r>
            <a:r>
              <a:rPr lang="en-US" altLang="zh-CN" sz="1800">
                <a:solidFill>
                  <a:srgbClr val="FF0000"/>
                </a:solidFill>
                <a:ea typeface="宋体" panose="02010600030101010101" pitchFamily="2" charset="-122"/>
              </a:rPr>
              <a:t>dest IP address, dest port number)</a:t>
            </a:r>
            <a:endParaRPr lang="en-US" altLang="zh-CN" sz="2400">
              <a:ea typeface="宋体" panose="02010600030101010101" pitchFamily="2" charset="-122"/>
            </a:endParaRPr>
          </a:p>
        </p:txBody>
      </p:sp>
      <p:sp>
        <p:nvSpPr>
          <p:cNvPr id="240745" name="Rectangle 105">
            <a:extLst>
              <a:ext uri="{FF2B5EF4-FFF2-40B4-BE49-F238E27FC236}">
                <a16:creationId xmlns:a16="http://schemas.microsoft.com/office/drawing/2014/main" id="{686D95A3-D3AC-4271-A145-F3ACA0A65920}"/>
              </a:ext>
            </a:extLst>
          </p:cNvPr>
          <p:cNvSpPr>
            <a:spLocks noGrp="1" noChangeArrowheads="1"/>
          </p:cNvSpPr>
          <p:nvPr>
            <p:ph type="body" sz="half" idx="2"/>
          </p:nvPr>
        </p:nvSpPr>
        <p:spPr>
          <a:xfrm>
            <a:off x="4572000" y="1524000"/>
            <a:ext cx="4038600" cy="4648200"/>
          </a:xfrm>
        </p:spPr>
        <p:txBody>
          <a:bodyPr/>
          <a:lstStyle/>
          <a:p>
            <a:r>
              <a:rPr lang="en-US" altLang="zh-CN" sz="2400">
                <a:ea typeface="宋体" panose="02010600030101010101" pitchFamily="2" charset="-122"/>
              </a:rPr>
              <a:t>When host receives UDP segment:</a:t>
            </a:r>
          </a:p>
          <a:p>
            <a:pPr lvl="1"/>
            <a:r>
              <a:rPr lang="en-US" altLang="zh-CN" sz="2000">
                <a:ea typeface="宋体" panose="02010600030101010101" pitchFamily="2" charset="-122"/>
              </a:rPr>
              <a:t>Checks destination port number in segment</a:t>
            </a:r>
          </a:p>
          <a:p>
            <a:pPr lvl="1"/>
            <a:r>
              <a:rPr lang="en-US" altLang="zh-CN" sz="2000">
                <a:ea typeface="宋体" panose="02010600030101010101" pitchFamily="2" charset="-122"/>
              </a:rPr>
              <a:t>Directs UDP segment to socket with that port number</a:t>
            </a:r>
          </a:p>
          <a:p>
            <a:r>
              <a:rPr lang="en-US" altLang="zh-CN" sz="2400">
                <a:ea typeface="宋体" panose="02010600030101010101" pitchFamily="2" charset="-122"/>
              </a:rPr>
              <a:t>IP datagrams with different source IP addresses and/or source port numbers directed to same socket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7" dur="500"/>
                                        <p:tgtEl>
                                          <p:spTgt spid="2406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0" dur="500"/>
                                        <p:tgtEl>
                                          <p:spTgt spid="2406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13" dur="500"/>
                                        <p:tgtEl>
                                          <p:spTgt spid="2406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16" dur="500"/>
                                        <p:tgtEl>
                                          <p:spTgt spid="24064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40643">
                                            <p:txEl>
                                              <p:pRg st="4" end="4"/>
                                            </p:txEl>
                                          </p:spTgt>
                                        </p:tgtEl>
                                        <p:attrNameLst>
                                          <p:attrName>style.visibility</p:attrName>
                                        </p:attrNameLst>
                                      </p:cBhvr>
                                      <p:to>
                                        <p:strVal val="visible"/>
                                      </p:to>
                                    </p:set>
                                    <p:animEffect transition="in" filter="blinds(horizontal)">
                                      <p:cBhvr>
                                        <p:cTn id="19" dur="500"/>
                                        <p:tgtEl>
                                          <p:spTgt spid="24064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40745">
                                            <p:txEl>
                                              <p:pRg st="0" end="0"/>
                                            </p:txEl>
                                          </p:spTgt>
                                        </p:tgtEl>
                                        <p:attrNameLst>
                                          <p:attrName>style.visibility</p:attrName>
                                        </p:attrNameLst>
                                      </p:cBhvr>
                                      <p:to>
                                        <p:strVal val="visible"/>
                                      </p:to>
                                    </p:set>
                                    <p:animEffect transition="in" filter="blinds(horizontal)">
                                      <p:cBhvr>
                                        <p:cTn id="24" dur="500"/>
                                        <p:tgtEl>
                                          <p:spTgt spid="240745">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0745">
                                            <p:txEl>
                                              <p:pRg st="1" end="1"/>
                                            </p:txEl>
                                          </p:spTgt>
                                        </p:tgtEl>
                                        <p:attrNameLst>
                                          <p:attrName>style.visibility</p:attrName>
                                        </p:attrNameLst>
                                      </p:cBhvr>
                                      <p:to>
                                        <p:strVal val="visible"/>
                                      </p:to>
                                    </p:set>
                                    <p:animEffect transition="in" filter="blinds(horizontal)">
                                      <p:cBhvr>
                                        <p:cTn id="27" dur="500"/>
                                        <p:tgtEl>
                                          <p:spTgt spid="240745">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0745">
                                            <p:txEl>
                                              <p:pRg st="2" end="2"/>
                                            </p:txEl>
                                          </p:spTgt>
                                        </p:tgtEl>
                                        <p:attrNameLst>
                                          <p:attrName>style.visibility</p:attrName>
                                        </p:attrNameLst>
                                      </p:cBhvr>
                                      <p:to>
                                        <p:strVal val="visible"/>
                                      </p:to>
                                    </p:set>
                                    <p:animEffect transition="in" filter="blinds(horizontal)">
                                      <p:cBhvr>
                                        <p:cTn id="30" dur="500"/>
                                        <p:tgtEl>
                                          <p:spTgt spid="240745">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40745">
                                            <p:txEl>
                                              <p:pRg st="3" end="3"/>
                                            </p:txEl>
                                          </p:spTgt>
                                        </p:tgtEl>
                                        <p:attrNameLst>
                                          <p:attrName>style.visibility</p:attrName>
                                        </p:attrNameLst>
                                      </p:cBhvr>
                                      <p:to>
                                        <p:strVal val="visible"/>
                                      </p:to>
                                    </p:set>
                                    <p:animEffect transition="in" filter="blinds(horizontal)">
                                      <p:cBhvr>
                                        <p:cTn id="33" dur="500"/>
                                        <p:tgtEl>
                                          <p:spTgt spid="2407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id="{C814688D-4040-454D-BD8C-C4F572728A5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4819" name="灯片编号占位符 5">
            <a:extLst>
              <a:ext uri="{FF2B5EF4-FFF2-40B4-BE49-F238E27FC236}">
                <a16:creationId xmlns:a16="http://schemas.microsoft.com/office/drawing/2014/main" id="{7DE528E5-5059-4A3E-946F-6BB179EBF8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768723AD-ED88-423B-933D-93EB1C7FEE55}" type="slidenum">
              <a:rPr lang="en-US" altLang="zh-CN" sz="1400" smtClean="0">
                <a:latin typeface="Arial" panose="020B0604020202020204" pitchFamily="34" charset="0"/>
              </a:rPr>
              <a:pPr>
                <a:spcBef>
                  <a:spcPct val="0"/>
                </a:spcBef>
                <a:buClrTx/>
                <a:buSzTx/>
                <a:buFontTx/>
                <a:buNone/>
              </a:pPr>
              <a:t>16</a:t>
            </a:fld>
            <a:endParaRPr lang="en-US" altLang="zh-CN" sz="1400">
              <a:latin typeface="Arial" panose="020B0604020202020204" pitchFamily="34" charset="0"/>
            </a:endParaRPr>
          </a:p>
        </p:txBody>
      </p:sp>
      <p:sp>
        <p:nvSpPr>
          <p:cNvPr id="34820" name="Rectangle 2">
            <a:extLst>
              <a:ext uri="{FF2B5EF4-FFF2-40B4-BE49-F238E27FC236}">
                <a16:creationId xmlns:a16="http://schemas.microsoft.com/office/drawing/2014/main" id="{D761CE52-06AF-4259-B9AC-B9ACDC9235EA}"/>
              </a:ext>
            </a:extLst>
          </p:cNvPr>
          <p:cNvSpPr>
            <a:spLocks noGrp="1" noChangeArrowheads="1"/>
          </p:cNvSpPr>
          <p:nvPr>
            <p:ph type="title"/>
          </p:nvPr>
        </p:nvSpPr>
        <p:spPr/>
        <p:txBody>
          <a:bodyPr/>
          <a:lstStyle/>
          <a:p>
            <a:r>
              <a:rPr lang="en-US" altLang="zh-CN">
                <a:ea typeface="宋体" panose="02010600030101010101" pitchFamily="2" charset="-122"/>
              </a:rPr>
              <a:t>Connectionless Demux (cont)</a:t>
            </a:r>
          </a:p>
        </p:txBody>
      </p:sp>
      <p:sp>
        <p:nvSpPr>
          <p:cNvPr id="241708" name="Rectangle 44">
            <a:extLst>
              <a:ext uri="{FF2B5EF4-FFF2-40B4-BE49-F238E27FC236}">
                <a16:creationId xmlns:a16="http://schemas.microsoft.com/office/drawing/2014/main" id="{98D2628F-C491-4C8B-82DA-ECEA8E7FB40A}"/>
              </a:ext>
            </a:extLst>
          </p:cNvPr>
          <p:cNvSpPr>
            <a:spLocks noGrp="1" noChangeArrowheads="1"/>
          </p:cNvSpPr>
          <p:nvPr>
            <p:ph type="body" idx="1"/>
          </p:nvPr>
        </p:nvSpPr>
        <p:spPr>
          <a:xfrm>
            <a:off x="152400" y="1600200"/>
            <a:ext cx="8686800" cy="609600"/>
          </a:xfrm>
        </p:spPr>
        <p:txBody>
          <a:bodyPr/>
          <a:lstStyle/>
          <a:p>
            <a:pPr>
              <a:buFont typeface="ZapfDingbats" pitchFamily="82" charset="2"/>
              <a:buNone/>
            </a:pPr>
            <a:r>
              <a:rPr lang="en-US" altLang="zh-CN" sz="2000">
                <a:latin typeface="Courier New" panose="02070309020205020404" pitchFamily="49" charset="0"/>
                <a:ea typeface="宋体" panose="02010600030101010101" pitchFamily="2" charset="-122"/>
              </a:rPr>
              <a:t>DatagramSocket serverSocket = new DatagramSocket(6428);</a:t>
            </a:r>
          </a:p>
          <a:p>
            <a:endParaRPr lang="en-US" altLang="zh-CN">
              <a:ea typeface="宋体" panose="02010600030101010101" pitchFamily="2" charset="-122"/>
            </a:endParaRPr>
          </a:p>
        </p:txBody>
      </p:sp>
      <p:grpSp>
        <p:nvGrpSpPr>
          <p:cNvPr id="2" name="Group 90">
            <a:extLst>
              <a:ext uri="{FF2B5EF4-FFF2-40B4-BE49-F238E27FC236}">
                <a16:creationId xmlns:a16="http://schemas.microsoft.com/office/drawing/2014/main" id="{9D07BA81-0A79-4577-BDFA-65415F73B8A6}"/>
              </a:ext>
            </a:extLst>
          </p:cNvPr>
          <p:cNvGrpSpPr>
            <a:grpSpLocks/>
          </p:cNvGrpSpPr>
          <p:nvPr/>
        </p:nvGrpSpPr>
        <p:grpSpPr bwMode="auto">
          <a:xfrm>
            <a:off x="381000" y="2286000"/>
            <a:ext cx="1011238" cy="3136900"/>
            <a:chOff x="240" y="1440"/>
            <a:chExt cx="637" cy="1976"/>
          </a:xfrm>
        </p:grpSpPr>
        <p:grpSp>
          <p:nvGrpSpPr>
            <p:cNvPr id="34877" name="Group 4">
              <a:extLst>
                <a:ext uri="{FF2B5EF4-FFF2-40B4-BE49-F238E27FC236}">
                  <a16:creationId xmlns:a16="http://schemas.microsoft.com/office/drawing/2014/main" id="{2FEF6223-86F5-4547-89DD-984C22BC5D87}"/>
                </a:ext>
              </a:extLst>
            </p:cNvPr>
            <p:cNvGrpSpPr>
              <a:grpSpLocks/>
            </p:cNvGrpSpPr>
            <p:nvPr/>
          </p:nvGrpSpPr>
          <p:grpSpPr bwMode="auto">
            <a:xfrm>
              <a:off x="240" y="1440"/>
              <a:ext cx="637" cy="1500"/>
              <a:chOff x="608" y="2454"/>
              <a:chExt cx="1261" cy="1500"/>
            </a:xfrm>
          </p:grpSpPr>
          <p:sp>
            <p:nvSpPr>
              <p:cNvPr id="34882" name="Rectangle 5">
                <a:extLst>
                  <a:ext uri="{FF2B5EF4-FFF2-40B4-BE49-F238E27FC236}">
                    <a16:creationId xmlns:a16="http://schemas.microsoft.com/office/drawing/2014/main" id="{FDD93E37-4351-45D3-874F-293B30320A20}"/>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83" name="Rectangle 6">
                <a:extLst>
                  <a:ext uri="{FF2B5EF4-FFF2-40B4-BE49-F238E27FC236}">
                    <a16:creationId xmlns:a16="http://schemas.microsoft.com/office/drawing/2014/main" id="{E13CB728-5D1F-46C1-8CD7-00EFD8C9C6C6}"/>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84" name="Rectangle 7">
                <a:extLst>
                  <a:ext uri="{FF2B5EF4-FFF2-40B4-BE49-F238E27FC236}">
                    <a16:creationId xmlns:a16="http://schemas.microsoft.com/office/drawing/2014/main" id="{DB398152-4D53-428A-BC55-0A86F67E4E80}"/>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85" name="Rectangle 8">
                <a:extLst>
                  <a:ext uri="{FF2B5EF4-FFF2-40B4-BE49-F238E27FC236}">
                    <a16:creationId xmlns:a16="http://schemas.microsoft.com/office/drawing/2014/main" id="{4DA66C31-9326-40B3-8E9F-0767639A7CC3}"/>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86" name="Rectangle 9">
                <a:extLst>
                  <a:ext uri="{FF2B5EF4-FFF2-40B4-BE49-F238E27FC236}">
                    <a16:creationId xmlns:a16="http://schemas.microsoft.com/office/drawing/2014/main" id="{BD872FE2-DDAC-430D-BEAD-89C72C81D362}"/>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nvGrpSpPr>
            <p:cNvPr id="34878" name="Group 10">
              <a:extLst>
                <a:ext uri="{FF2B5EF4-FFF2-40B4-BE49-F238E27FC236}">
                  <a16:creationId xmlns:a16="http://schemas.microsoft.com/office/drawing/2014/main" id="{D6C78C99-D177-4656-9067-798DE1A54F0F}"/>
                </a:ext>
              </a:extLst>
            </p:cNvPr>
            <p:cNvGrpSpPr>
              <a:grpSpLocks/>
            </p:cNvGrpSpPr>
            <p:nvPr/>
          </p:nvGrpSpPr>
          <p:grpSpPr bwMode="auto">
            <a:xfrm>
              <a:off x="409" y="1484"/>
              <a:ext cx="377" cy="315"/>
              <a:chOff x="2614" y="2862"/>
              <a:chExt cx="377" cy="315"/>
            </a:xfrm>
          </p:grpSpPr>
          <p:sp>
            <p:nvSpPr>
              <p:cNvPr id="34880" name="Rectangle 11">
                <a:extLst>
                  <a:ext uri="{FF2B5EF4-FFF2-40B4-BE49-F238E27FC236}">
                    <a16:creationId xmlns:a16="http://schemas.microsoft.com/office/drawing/2014/main" id="{B39AC24F-4D8A-4F92-BA08-3B2505596F69}"/>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4881" name="Oval 12">
                <a:extLst>
                  <a:ext uri="{FF2B5EF4-FFF2-40B4-BE49-F238E27FC236}">
                    <a16:creationId xmlns:a16="http://schemas.microsoft.com/office/drawing/2014/main" id="{B1B76420-5CB6-4BF9-AB3F-174FA640927D}"/>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P2</a:t>
                </a:r>
              </a:p>
            </p:txBody>
          </p:sp>
        </p:grpSp>
        <p:sp>
          <p:nvSpPr>
            <p:cNvPr id="34879" name="Text Box 13">
              <a:extLst>
                <a:ext uri="{FF2B5EF4-FFF2-40B4-BE49-F238E27FC236}">
                  <a16:creationId xmlns:a16="http://schemas.microsoft.com/office/drawing/2014/main" id="{4D45EFA5-DFD3-46E3-B769-4B809B43403D}"/>
                </a:ext>
              </a:extLst>
            </p:cNvPr>
            <p:cNvSpPr txBox="1">
              <a:spLocks noChangeArrowheads="1"/>
            </p:cNvSpPr>
            <p:nvPr/>
          </p:nvSpPr>
          <p:spPr bwMode="auto">
            <a:xfrm>
              <a:off x="293" y="2974"/>
              <a:ext cx="5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client</a:t>
              </a:r>
            </a:p>
            <a:p>
              <a:pPr>
                <a:spcBef>
                  <a:spcPct val="0"/>
                </a:spcBef>
                <a:buClrTx/>
                <a:buSzTx/>
                <a:buFontTx/>
                <a:buNone/>
              </a:pPr>
              <a:r>
                <a:rPr lang="en-US" altLang="zh-CN" sz="2000">
                  <a:solidFill>
                    <a:schemeClr val="accent2"/>
                  </a:solidFill>
                  <a:ea typeface="宋体" panose="02010600030101010101" pitchFamily="2" charset="-122"/>
                </a:rPr>
                <a:t> IP: A</a:t>
              </a:r>
            </a:p>
          </p:txBody>
        </p:sp>
      </p:grpSp>
      <p:sp>
        <p:nvSpPr>
          <p:cNvPr id="241679" name="Line 15">
            <a:extLst>
              <a:ext uri="{FF2B5EF4-FFF2-40B4-BE49-F238E27FC236}">
                <a16:creationId xmlns:a16="http://schemas.microsoft.com/office/drawing/2014/main" id="{04C98B55-FEC9-4A3E-9D1C-B0A4C307F853}"/>
              </a:ext>
            </a:extLst>
          </p:cNvPr>
          <p:cNvSpPr>
            <a:spLocks noChangeShapeType="1"/>
          </p:cNvSpPr>
          <p:nvPr/>
        </p:nvSpPr>
        <p:spPr bwMode="auto">
          <a:xfrm>
            <a:off x="838200" y="2740025"/>
            <a:ext cx="0" cy="1752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1697" name="Line 33">
            <a:extLst>
              <a:ext uri="{FF2B5EF4-FFF2-40B4-BE49-F238E27FC236}">
                <a16:creationId xmlns:a16="http://schemas.microsoft.com/office/drawing/2014/main" id="{3CC3E12F-516A-4D22-ABE6-D7A83840EC05}"/>
              </a:ext>
            </a:extLst>
          </p:cNvPr>
          <p:cNvSpPr>
            <a:spLocks noChangeShapeType="1"/>
          </p:cNvSpPr>
          <p:nvPr/>
        </p:nvSpPr>
        <p:spPr bwMode="auto">
          <a:xfrm flipV="1">
            <a:off x="1066800" y="2816225"/>
            <a:ext cx="0" cy="1524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89">
            <a:extLst>
              <a:ext uri="{FF2B5EF4-FFF2-40B4-BE49-F238E27FC236}">
                <a16:creationId xmlns:a16="http://schemas.microsoft.com/office/drawing/2014/main" id="{3B218F86-42C0-4445-B78B-8BAC48F99CB9}"/>
              </a:ext>
            </a:extLst>
          </p:cNvPr>
          <p:cNvGrpSpPr>
            <a:grpSpLocks/>
          </p:cNvGrpSpPr>
          <p:nvPr/>
        </p:nvGrpSpPr>
        <p:grpSpPr bwMode="auto">
          <a:xfrm>
            <a:off x="7543800" y="2286000"/>
            <a:ext cx="989013" cy="3079750"/>
            <a:chOff x="4752" y="1440"/>
            <a:chExt cx="623" cy="1940"/>
          </a:xfrm>
        </p:grpSpPr>
        <p:sp>
          <p:nvSpPr>
            <p:cNvPr id="34867" name="Text Box 14">
              <a:extLst>
                <a:ext uri="{FF2B5EF4-FFF2-40B4-BE49-F238E27FC236}">
                  <a16:creationId xmlns:a16="http://schemas.microsoft.com/office/drawing/2014/main" id="{284774DC-ECCD-4FE9-B637-2965E80E25A6}"/>
                </a:ext>
              </a:extLst>
            </p:cNvPr>
            <p:cNvSpPr txBox="1">
              <a:spLocks noChangeArrowheads="1"/>
            </p:cNvSpPr>
            <p:nvPr/>
          </p:nvSpPr>
          <p:spPr bwMode="auto">
            <a:xfrm>
              <a:off x="4827" y="2976"/>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Client</a:t>
              </a:r>
            </a:p>
            <a:p>
              <a:pPr>
                <a:spcBef>
                  <a:spcPct val="0"/>
                </a:spcBef>
                <a:buClrTx/>
                <a:buSzTx/>
                <a:buFontTx/>
                <a:buNone/>
              </a:pPr>
              <a:r>
                <a:rPr lang="en-US" altLang="zh-CN" sz="1600">
                  <a:solidFill>
                    <a:schemeClr val="accent2"/>
                  </a:solidFill>
                  <a:ea typeface="宋体" panose="02010600030101010101" pitchFamily="2" charset="-122"/>
                </a:rPr>
                <a:t>IP:B</a:t>
              </a:r>
            </a:p>
          </p:txBody>
        </p:sp>
        <p:grpSp>
          <p:nvGrpSpPr>
            <p:cNvPr id="34868" name="Group 19">
              <a:extLst>
                <a:ext uri="{FF2B5EF4-FFF2-40B4-BE49-F238E27FC236}">
                  <a16:creationId xmlns:a16="http://schemas.microsoft.com/office/drawing/2014/main" id="{0A533B64-C4E0-4A81-ABA4-1E2E542F79D6}"/>
                </a:ext>
              </a:extLst>
            </p:cNvPr>
            <p:cNvGrpSpPr>
              <a:grpSpLocks/>
            </p:cNvGrpSpPr>
            <p:nvPr/>
          </p:nvGrpSpPr>
          <p:grpSpPr bwMode="auto">
            <a:xfrm>
              <a:off x="4752" y="1440"/>
              <a:ext cx="576" cy="1500"/>
              <a:chOff x="608" y="2454"/>
              <a:chExt cx="1261" cy="1500"/>
            </a:xfrm>
          </p:grpSpPr>
          <p:sp>
            <p:nvSpPr>
              <p:cNvPr id="34872" name="Rectangle 20">
                <a:extLst>
                  <a:ext uri="{FF2B5EF4-FFF2-40B4-BE49-F238E27FC236}">
                    <a16:creationId xmlns:a16="http://schemas.microsoft.com/office/drawing/2014/main" id="{05A24679-156A-4D9D-94E1-226168CBF66F}"/>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73" name="Rectangle 21">
                <a:extLst>
                  <a:ext uri="{FF2B5EF4-FFF2-40B4-BE49-F238E27FC236}">
                    <a16:creationId xmlns:a16="http://schemas.microsoft.com/office/drawing/2014/main" id="{C370CD93-9E04-42A1-ACC6-CE8C9A325825}"/>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74" name="Rectangle 22">
                <a:extLst>
                  <a:ext uri="{FF2B5EF4-FFF2-40B4-BE49-F238E27FC236}">
                    <a16:creationId xmlns:a16="http://schemas.microsoft.com/office/drawing/2014/main" id="{B0155378-41AA-47BE-8379-C6ACB25EDBC5}"/>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75" name="Rectangle 23">
                <a:extLst>
                  <a:ext uri="{FF2B5EF4-FFF2-40B4-BE49-F238E27FC236}">
                    <a16:creationId xmlns:a16="http://schemas.microsoft.com/office/drawing/2014/main" id="{D3E33359-BE46-4AF8-8E5A-E5C18C425DEF}"/>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76" name="Rectangle 24">
                <a:extLst>
                  <a:ext uri="{FF2B5EF4-FFF2-40B4-BE49-F238E27FC236}">
                    <a16:creationId xmlns:a16="http://schemas.microsoft.com/office/drawing/2014/main" id="{75A3D69B-7407-4CEE-A08C-1DE3221EC7DF}"/>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nvGrpSpPr>
            <p:cNvPr id="34869" name="Group 28">
              <a:extLst>
                <a:ext uri="{FF2B5EF4-FFF2-40B4-BE49-F238E27FC236}">
                  <a16:creationId xmlns:a16="http://schemas.microsoft.com/office/drawing/2014/main" id="{07E43A99-9254-4C76-B513-AACB4A701F3A}"/>
                </a:ext>
              </a:extLst>
            </p:cNvPr>
            <p:cNvGrpSpPr>
              <a:grpSpLocks/>
            </p:cNvGrpSpPr>
            <p:nvPr/>
          </p:nvGrpSpPr>
          <p:grpSpPr bwMode="auto">
            <a:xfrm>
              <a:off x="4811" y="1488"/>
              <a:ext cx="377" cy="315"/>
              <a:chOff x="2614" y="2862"/>
              <a:chExt cx="377" cy="315"/>
            </a:xfrm>
          </p:grpSpPr>
          <p:sp>
            <p:nvSpPr>
              <p:cNvPr id="34870" name="Rectangle 29">
                <a:extLst>
                  <a:ext uri="{FF2B5EF4-FFF2-40B4-BE49-F238E27FC236}">
                    <a16:creationId xmlns:a16="http://schemas.microsoft.com/office/drawing/2014/main" id="{9BCFE130-8BDA-494A-9961-89599E65C803}"/>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4871" name="Oval 30">
                <a:extLst>
                  <a:ext uri="{FF2B5EF4-FFF2-40B4-BE49-F238E27FC236}">
                    <a16:creationId xmlns:a16="http://schemas.microsoft.com/office/drawing/2014/main" id="{5FB4E875-C6D8-4132-8900-B471B5FECA23}"/>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P1</a:t>
                </a:r>
              </a:p>
            </p:txBody>
          </p:sp>
        </p:grpSp>
      </p:grpSp>
      <p:sp>
        <p:nvSpPr>
          <p:cNvPr id="241695" name="Line 31">
            <a:extLst>
              <a:ext uri="{FF2B5EF4-FFF2-40B4-BE49-F238E27FC236}">
                <a16:creationId xmlns:a16="http://schemas.microsoft.com/office/drawing/2014/main" id="{E48A6292-A77C-4EE2-9BC2-6F86E1A1B012}"/>
              </a:ext>
            </a:extLst>
          </p:cNvPr>
          <p:cNvSpPr>
            <a:spLocks noChangeShapeType="1"/>
          </p:cNvSpPr>
          <p:nvPr/>
        </p:nvSpPr>
        <p:spPr bwMode="auto">
          <a:xfrm flipV="1">
            <a:off x="7848600" y="2743200"/>
            <a:ext cx="0" cy="1600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1698" name="Line 34">
            <a:extLst>
              <a:ext uri="{FF2B5EF4-FFF2-40B4-BE49-F238E27FC236}">
                <a16:creationId xmlns:a16="http://schemas.microsoft.com/office/drawing/2014/main" id="{7F847C59-4C80-44E4-9ECE-DC439D587E9B}"/>
              </a:ext>
            </a:extLst>
          </p:cNvPr>
          <p:cNvSpPr>
            <a:spLocks noChangeShapeType="1"/>
          </p:cNvSpPr>
          <p:nvPr/>
        </p:nvSpPr>
        <p:spPr bwMode="auto">
          <a:xfrm>
            <a:off x="8077200" y="2743200"/>
            <a:ext cx="0" cy="1752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Group 88">
            <a:extLst>
              <a:ext uri="{FF2B5EF4-FFF2-40B4-BE49-F238E27FC236}">
                <a16:creationId xmlns:a16="http://schemas.microsoft.com/office/drawing/2014/main" id="{6FE05303-7645-4AF6-8FF7-1499DBEB8A4E}"/>
              </a:ext>
            </a:extLst>
          </p:cNvPr>
          <p:cNvGrpSpPr>
            <a:grpSpLocks/>
          </p:cNvGrpSpPr>
          <p:nvPr/>
        </p:nvGrpSpPr>
        <p:grpSpPr bwMode="auto">
          <a:xfrm>
            <a:off x="3733800" y="2286000"/>
            <a:ext cx="1295400" cy="3213100"/>
            <a:chOff x="2352" y="1440"/>
            <a:chExt cx="816" cy="2024"/>
          </a:xfrm>
        </p:grpSpPr>
        <p:sp>
          <p:nvSpPr>
            <p:cNvPr id="34858" name="Rectangle 49">
              <a:extLst>
                <a:ext uri="{FF2B5EF4-FFF2-40B4-BE49-F238E27FC236}">
                  <a16:creationId xmlns:a16="http://schemas.microsoft.com/office/drawing/2014/main" id="{ADD7EACF-3287-4ABA-A0E9-088208428C91}"/>
                </a:ext>
              </a:extLst>
            </p:cNvPr>
            <p:cNvSpPr>
              <a:spLocks noChangeArrowheads="1"/>
            </p:cNvSpPr>
            <p:nvPr/>
          </p:nvSpPr>
          <p:spPr bwMode="auto">
            <a:xfrm>
              <a:off x="2352" y="1440"/>
              <a:ext cx="816"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59" name="Rectangle 50">
              <a:extLst>
                <a:ext uri="{FF2B5EF4-FFF2-40B4-BE49-F238E27FC236}">
                  <a16:creationId xmlns:a16="http://schemas.microsoft.com/office/drawing/2014/main" id="{F992E5AB-9A68-411E-B6F0-ADBBAA81A50B}"/>
                </a:ext>
              </a:extLst>
            </p:cNvPr>
            <p:cNvSpPr>
              <a:spLocks noChangeArrowheads="1"/>
            </p:cNvSpPr>
            <p:nvPr/>
          </p:nvSpPr>
          <p:spPr bwMode="auto">
            <a:xfrm>
              <a:off x="2352" y="1740"/>
              <a:ext cx="816"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60" name="Rectangle 51">
              <a:extLst>
                <a:ext uri="{FF2B5EF4-FFF2-40B4-BE49-F238E27FC236}">
                  <a16:creationId xmlns:a16="http://schemas.microsoft.com/office/drawing/2014/main" id="{5EAACF86-B38A-43C6-AF33-26CE214AB97D}"/>
                </a:ext>
              </a:extLst>
            </p:cNvPr>
            <p:cNvSpPr>
              <a:spLocks noChangeArrowheads="1"/>
            </p:cNvSpPr>
            <p:nvPr/>
          </p:nvSpPr>
          <p:spPr bwMode="auto">
            <a:xfrm>
              <a:off x="2352" y="2040"/>
              <a:ext cx="816"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61" name="Rectangle 52">
              <a:extLst>
                <a:ext uri="{FF2B5EF4-FFF2-40B4-BE49-F238E27FC236}">
                  <a16:creationId xmlns:a16="http://schemas.microsoft.com/office/drawing/2014/main" id="{3584C832-00FA-445A-BF4E-C01250367094}"/>
                </a:ext>
              </a:extLst>
            </p:cNvPr>
            <p:cNvSpPr>
              <a:spLocks noChangeArrowheads="1"/>
            </p:cNvSpPr>
            <p:nvPr/>
          </p:nvSpPr>
          <p:spPr bwMode="auto">
            <a:xfrm>
              <a:off x="2352" y="2340"/>
              <a:ext cx="816"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4862" name="Rectangle 53">
              <a:extLst>
                <a:ext uri="{FF2B5EF4-FFF2-40B4-BE49-F238E27FC236}">
                  <a16:creationId xmlns:a16="http://schemas.microsoft.com/office/drawing/2014/main" id="{D3ACAB25-155D-4772-B2D5-BD819F38FAA6}"/>
                </a:ext>
              </a:extLst>
            </p:cNvPr>
            <p:cNvSpPr>
              <a:spLocks noChangeArrowheads="1"/>
            </p:cNvSpPr>
            <p:nvPr/>
          </p:nvSpPr>
          <p:spPr bwMode="auto">
            <a:xfrm>
              <a:off x="2352" y="2640"/>
              <a:ext cx="816"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nvGrpSpPr>
            <p:cNvPr id="34863" name="Group 54">
              <a:extLst>
                <a:ext uri="{FF2B5EF4-FFF2-40B4-BE49-F238E27FC236}">
                  <a16:creationId xmlns:a16="http://schemas.microsoft.com/office/drawing/2014/main" id="{0D32F994-007A-4CF3-B700-76CA9AD24464}"/>
                </a:ext>
              </a:extLst>
            </p:cNvPr>
            <p:cNvGrpSpPr>
              <a:grpSpLocks/>
            </p:cNvGrpSpPr>
            <p:nvPr/>
          </p:nvGrpSpPr>
          <p:grpSpPr bwMode="auto">
            <a:xfrm>
              <a:off x="2568" y="1532"/>
              <a:ext cx="483" cy="315"/>
              <a:chOff x="2614" y="2862"/>
              <a:chExt cx="377" cy="315"/>
            </a:xfrm>
          </p:grpSpPr>
          <p:sp>
            <p:nvSpPr>
              <p:cNvPr id="34865" name="Rectangle 55">
                <a:extLst>
                  <a:ext uri="{FF2B5EF4-FFF2-40B4-BE49-F238E27FC236}">
                    <a16:creationId xmlns:a16="http://schemas.microsoft.com/office/drawing/2014/main" id="{6DD2A404-3BE5-4B33-BC08-0C087B581ED7}"/>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4866" name="Oval 56">
                <a:extLst>
                  <a:ext uri="{FF2B5EF4-FFF2-40B4-BE49-F238E27FC236}">
                    <a16:creationId xmlns:a16="http://schemas.microsoft.com/office/drawing/2014/main" id="{EC4E3C80-9153-4E63-A533-7CE89951D7DC}"/>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P3</a:t>
                </a:r>
              </a:p>
            </p:txBody>
          </p:sp>
        </p:grpSp>
        <p:sp>
          <p:nvSpPr>
            <p:cNvPr id="34864" name="Text Box 57">
              <a:extLst>
                <a:ext uri="{FF2B5EF4-FFF2-40B4-BE49-F238E27FC236}">
                  <a16:creationId xmlns:a16="http://schemas.microsoft.com/office/drawing/2014/main" id="{7C3CCE31-2725-402C-8E4A-C82156348E26}"/>
                </a:ext>
              </a:extLst>
            </p:cNvPr>
            <p:cNvSpPr txBox="1">
              <a:spLocks noChangeArrowheads="1"/>
            </p:cNvSpPr>
            <p:nvPr/>
          </p:nvSpPr>
          <p:spPr bwMode="auto">
            <a:xfrm>
              <a:off x="2469" y="3022"/>
              <a:ext cx="60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server</a:t>
              </a:r>
            </a:p>
            <a:p>
              <a:pPr>
                <a:spcBef>
                  <a:spcPct val="0"/>
                </a:spcBef>
                <a:buClrTx/>
                <a:buSzTx/>
                <a:buFontTx/>
                <a:buNone/>
              </a:pPr>
              <a:r>
                <a:rPr lang="en-US" altLang="zh-CN" sz="2000">
                  <a:solidFill>
                    <a:schemeClr val="accent2"/>
                  </a:solidFill>
                  <a:ea typeface="宋体" panose="02010600030101010101" pitchFamily="2" charset="-122"/>
                </a:rPr>
                <a:t>IP: C</a:t>
              </a:r>
            </a:p>
          </p:txBody>
        </p:sp>
      </p:grpSp>
      <p:sp>
        <p:nvSpPr>
          <p:cNvPr id="241722" name="Line 58">
            <a:extLst>
              <a:ext uri="{FF2B5EF4-FFF2-40B4-BE49-F238E27FC236}">
                <a16:creationId xmlns:a16="http://schemas.microsoft.com/office/drawing/2014/main" id="{5C8E0EA2-8E29-4A78-A645-0E85D2299862}"/>
              </a:ext>
            </a:extLst>
          </p:cNvPr>
          <p:cNvSpPr>
            <a:spLocks noChangeShapeType="1"/>
          </p:cNvSpPr>
          <p:nvPr/>
        </p:nvSpPr>
        <p:spPr bwMode="auto">
          <a:xfrm>
            <a:off x="4191000" y="2819400"/>
            <a:ext cx="0" cy="1524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1731" name="Line 67">
            <a:extLst>
              <a:ext uri="{FF2B5EF4-FFF2-40B4-BE49-F238E27FC236}">
                <a16:creationId xmlns:a16="http://schemas.microsoft.com/office/drawing/2014/main" id="{3EC64A6B-18F0-49C8-88A9-F0B03B417394}"/>
              </a:ext>
            </a:extLst>
          </p:cNvPr>
          <p:cNvSpPr>
            <a:spLocks noChangeShapeType="1"/>
          </p:cNvSpPr>
          <p:nvPr/>
        </p:nvSpPr>
        <p:spPr bwMode="auto">
          <a:xfrm>
            <a:off x="1066800" y="4343400"/>
            <a:ext cx="31242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40">
            <a:extLst>
              <a:ext uri="{FF2B5EF4-FFF2-40B4-BE49-F238E27FC236}">
                <a16:creationId xmlns:a16="http://schemas.microsoft.com/office/drawing/2014/main" id="{5F24BD6C-B72E-461B-A79C-7D621367A96A}"/>
              </a:ext>
            </a:extLst>
          </p:cNvPr>
          <p:cNvGrpSpPr>
            <a:grpSpLocks/>
          </p:cNvGrpSpPr>
          <p:nvPr/>
        </p:nvGrpSpPr>
        <p:grpSpPr bwMode="auto">
          <a:xfrm>
            <a:off x="2667000" y="3505200"/>
            <a:ext cx="990600" cy="914400"/>
            <a:chOff x="2160" y="3504"/>
            <a:chExt cx="624" cy="576"/>
          </a:xfrm>
        </p:grpSpPr>
        <p:sp>
          <p:nvSpPr>
            <p:cNvPr id="34855" name="Rectangle 41">
              <a:extLst>
                <a:ext uri="{FF2B5EF4-FFF2-40B4-BE49-F238E27FC236}">
                  <a16:creationId xmlns:a16="http://schemas.microsoft.com/office/drawing/2014/main" id="{44A8259E-48D7-4528-91EB-A2E100DB84F6}"/>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6428</a:t>
              </a:r>
            </a:p>
          </p:txBody>
        </p:sp>
        <p:sp>
          <p:nvSpPr>
            <p:cNvPr id="34856" name="Rectangle 42">
              <a:extLst>
                <a:ext uri="{FF2B5EF4-FFF2-40B4-BE49-F238E27FC236}">
                  <a16:creationId xmlns:a16="http://schemas.microsoft.com/office/drawing/2014/main" id="{13092DDF-B375-42DD-80A8-29A6E649DDD7}"/>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9157</a:t>
              </a:r>
            </a:p>
          </p:txBody>
        </p:sp>
        <p:sp>
          <p:nvSpPr>
            <p:cNvPr id="34857" name="Rectangle 43">
              <a:extLst>
                <a:ext uri="{FF2B5EF4-FFF2-40B4-BE49-F238E27FC236}">
                  <a16:creationId xmlns:a16="http://schemas.microsoft.com/office/drawing/2014/main" id="{96039637-062E-45BB-8BD6-24A9BD00A021}"/>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sp>
        <p:nvSpPr>
          <p:cNvPr id="241734" name="Line 70">
            <a:extLst>
              <a:ext uri="{FF2B5EF4-FFF2-40B4-BE49-F238E27FC236}">
                <a16:creationId xmlns:a16="http://schemas.microsoft.com/office/drawing/2014/main" id="{BCC4C1DA-DEAC-4C44-A2E8-A9D0E5BC5BAD}"/>
              </a:ext>
            </a:extLst>
          </p:cNvPr>
          <p:cNvSpPr>
            <a:spLocks noChangeShapeType="1"/>
          </p:cNvSpPr>
          <p:nvPr/>
        </p:nvSpPr>
        <p:spPr bwMode="auto">
          <a:xfrm flipV="1">
            <a:off x="4572000" y="2819400"/>
            <a:ext cx="0" cy="1676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1736" name="Line 72">
            <a:extLst>
              <a:ext uri="{FF2B5EF4-FFF2-40B4-BE49-F238E27FC236}">
                <a16:creationId xmlns:a16="http://schemas.microsoft.com/office/drawing/2014/main" id="{B57127C9-0455-4DB4-B192-ED872FB2FF0C}"/>
              </a:ext>
            </a:extLst>
          </p:cNvPr>
          <p:cNvSpPr>
            <a:spLocks noChangeShapeType="1"/>
          </p:cNvSpPr>
          <p:nvPr/>
        </p:nvSpPr>
        <p:spPr bwMode="auto">
          <a:xfrm>
            <a:off x="4343400" y="2819400"/>
            <a:ext cx="0" cy="1676400"/>
          </a:xfrm>
          <a:prstGeom prst="line">
            <a:avLst/>
          </a:prstGeom>
          <a:noFill/>
          <a:ln w="19050">
            <a:solidFill>
              <a:srgbClr val="FF0000"/>
            </a:solidFill>
            <a:round/>
            <a:headEnd type="triangle" w="med" len="med"/>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1737" name="Line 73">
            <a:extLst>
              <a:ext uri="{FF2B5EF4-FFF2-40B4-BE49-F238E27FC236}">
                <a16:creationId xmlns:a16="http://schemas.microsoft.com/office/drawing/2014/main" id="{BD88C700-8A94-4D85-B567-F4AFCD6016CF}"/>
              </a:ext>
            </a:extLst>
          </p:cNvPr>
          <p:cNvSpPr>
            <a:spLocks noChangeShapeType="1"/>
          </p:cNvSpPr>
          <p:nvPr/>
        </p:nvSpPr>
        <p:spPr bwMode="auto">
          <a:xfrm>
            <a:off x="4724400" y="2819400"/>
            <a:ext cx="0" cy="1524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 name="Group 94">
            <a:extLst>
              <a:ext uri="{FF2B5EF4-FFF2-40B4-BE49-F238E27FC236}">
                <a16:creationId xmlns:a16="http://schemas.microsoft.com/office/drawing/2014/main" id="{E475769E-94D7-4A8D-9EEB-3ADA927C6D7A}"/>
              </a:ext>
            </a:extLst>
          </p:cNvPr>
          <p:cNvGrpSpPr>
            <a:grpSpLocks/>
          </p:cNvGrpSpPr>
          <p:nvPr/>
        </p:nvGrpSpPr>
        <p:grpSpPr bwMode="auto">
          <a:xfrm>
            <a:off x="838200" y="4419600"/>
            <a:ext cx="3505200" cy="914400"/>
            <a:chOff x="528" y="2784"/>
            <a:chExt cx="2208" cy="576"/>
          </a:xfrm>
        </p:grpSpPr>
        <p:sp>
          <p:nvSpPr>
            <p:cNvPr id="34849" name="Line 68">
              <a:extLst>
                <a:ext uri="{FF2B5EF4-FFF2-40B4-BE49-F238E27FC236}">
                  <a16:creationId xmlns:a16="http://schemas.microsoft.com/office/drawing/2014/main" id="{ED0D7950-6CAB-407E-9B91-41FFB50159D6}"/>
                </a:ext>
              </a:extLst>
            </p:cNvPr>
            <p:cNvSpPr>
              <a:spLocks noChangeShapeType="1"/>
            </p:cNvSpPr>
            <p:nvPr/>
          </p:nvSpPr>
          <p:spPr bwMode="auto">
            <a:xfrm>
              <a:off x="528" y="2832"/>
              <a:ext cx="2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850" name="Group 92">
              <a:extLst>
                <a:ext uri="{FF2B5EF4-FFF2-40B4-BE49-F238E27FC236}">
                  <a16:creationId xmlns:a16="http://schemas.microsoft.com/office/drawing/2014/main" id="{24E22E53-5F77-4537-8E56-01630427D7B3}"/>
                </a:ext>
              </a:extLst>
            </p:cNvPr>
            <p:cNvGrpSpPr>
              <a:grpSpLocks/>
            </p:cNvGrpSpPr>
            <p:nvPr/>
          </p:nvGrpSpPr>
          <p:grpSpPr bwMode="auto">
            <a:xfrm>
              <a:off x="768" y="2784"/>
              <a:ext cx="1968" cy="576"/>
              <a:chOff x="768" y="2784"/>
              <a:chExt cx="1968" cy="576"/>
            </a:xfrm>
          </p:grpSpPr>
          <p:sp>
            <p:nvSpPr>
              <p:cNvPr id="34851" name="Line 74">
                <a:extLst>
                  <a:ext uri="{FF2B5EF4-FFF2-40B4-BE49-F238E27FC236}">
                    <a16:creationId xmlns:a16="http://schemas.microsoft.com/office/drawing/2014/main" id="{DE150CDB-8017-4683-88E7-065DAD1C7041}"/>
                  </a:ext>
                </a:extLst>
              </p:cNvPr>
              <p:cNvSpPr>
                <a:spLocks noChangeShapeType="1"/>
              </p:cNvSpPr>
              <p:nvPr/>
            </p:nvSpPr>
            <p:spPr bwMode="auto">
              <a:xfrm>
                <a:off x="768" y="2832"/>
                <a:ext cx="19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Rectangle 37">
                <a:extLst>
                  <a:ext uri="{FF2B5EF4-FFF2-40B4-BE49-F238E27FC236}">
                    <a16:creationId xmlns:a16="http://schemas.microsoft.com/office/drawing/2014/main" id="{9DD39EED-BD24-49FD-9499-D7DDFA5ADEFE}"/>
                  </a:ext>
                </a:extLst>
              </p:cNvPr>
              <p:cNvSpPr>
                <a:spLocks noChangeArrowheads="1"/>
              </p:cNvSpPr>
              <p:nvPr/>
            </p:nvSpPr>
            <p:spPr bwMode="auto">
              <a:xfrm>
                <a:off x="1008" y="2784"/>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9157</a:t>
                </a:r>
              </a:p>
            </p:txBody>
          </p:sp>
          <p:sp>
            <p:nvSpPr>
              <p:cNvPr id="34853" name="Rectangle 38">
                <a:extLst>
                  <a:ext uri="{FF2B5EF4-FFF2-40B4-BE49-F238E27FC236}">
                    <a16:creationId xmlns:a16="http://schemas.microsoft.com/office/drawing/2014/main" id="{1C585722-F447-471B-8D31-FE299CD21B4F}"/>
                  </a:ext>
                </a:extLst>
              </p:cNvPr>
              <p:cNvSpPr>
                <a:spLocks noChangeArrowheads="1"/>
              </p:cNvSpPr>
              <p:nvPr/>
            </p:nvSpPr>
            <p:spPr bwMode="auto">
              <a:xfrm>
                <a:off x="1008" y="2976"/>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6428</a:t>
                </a:r>
              </a:p>
            </p:txBody>
          </p:sp>
          <p:sp>
            <p:nvSpPr>
              <p:cNvPr id="34854" name="Rectangle 39">
                <a:extLst>
                  <a:ext uri="{FF2B5EF4-FFF2-40B4-BE49-F238E27FC236}">
                    <a16:creationId xmlns:a16="http://schemas.microsoft.com/office/drawing/2014/main" id="{66C4C281-5FE4-4BCF-B40A-BF878BBA0B6B}"/>
                  </a:ext>
                </a:extLst>
              </p:cNvPr>
              <p:cNvSpPr>
                <a:spLocks noChangeArrowheads="1"/>
              </p:cNvSpPr>
              <p:nvPr/>
            </p:nvSpPr>
            <p:spPr bwMode="auto">
              <a:xfrm>
                <a:off x="1008" y="3168"/>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grpSp>
        <p:nvGrpSpPr>
          <p:cNvPr id="13" name="Group 91">
            <a:extLst>
              <a:ext uri="{FF2B5EF4-FFF2-40B4-BE49-F238E27FC236}">
                <a16:creationId xmlns:a16="http://schemas.microsoft.com/office/drawing/2014/main" id="{2753FCE9-60A3-42D1-8835-2717FD50E8E2}"/>
              </a:ext>
            </a:extLst>
          </p:cNvPr>
          <p:cNvGrpSpPr>
            <a:grpSpLocks/>
          </p:cNvGrpSpPr>
          <p:nvPr/>
        </p:nvGrpSpPr>
        <p:grpSpPr bwMode="auto">
          <a:xfrm>
            <a:off x="4724400" y="3505200"/>
            <a:ext cx="3124200" cy="914400"/>
            <a:chOff x="2976" y="2208"/>
            <a:chExt cx="1968" cy="576"/>
          </a:xfrm>
        </p:grpSpPr>
        <p:sp>
          <p:nvSpPr>
            <p:cNvPr id="34844" name="Line 75">
              <a:extLst>
                <a:ext uri="{FF2B5EF4-FFF2-40B4-BE49-F238E27FC236}">
                  <a16:creationId xmlns:a16="http://schemas.microsoft.com/office/drawing/2014/main" id="{A18E5C18-3341-46DD-912D-2EB02AB4C179}"/>
                </a:ext>
              </a:extLst>
            </p:cNvPr>
            <p:cNvSpPr>
              <a:spLocks noChangeShapeType="1"/>
            </p:cNvSpPr>
            <p:nvPr/>
          </p:nvSpPr>
          <p:spPr bwMode="auto">
            <a:xfrm>
              <a:off x="2976" y="2736"/>
              <a:ext cx="19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845" name="Group 78">
              <a:extLst>
                <a:ext uri="{FF2B5EF4-FFF2-40B4-BE49-F238E27FC236}">
                  <a16:creationId xmlns:a16="http://schemas.microsoft.com/office/drawing/2014/main" id="{838E5614-4237-47D1-A242-41441784D633}"/>
                </a:ext>
              </a:extLst>
            </p:cNvPr>
            <p:cNvGrpSpPr>
              <a:grpSpLocks/>
            </p:cNvGrpSpPr>
            <p:nvPr/>
          </p:nvGrpSpPr>
          <p:grpSpPr bwMode="auto">
            <a:xfrm>
              <a:off x="3216" y="2208"/>
              <a:ext cx="624" cy="576"/>
              <a:chOff x="2160" y="3504"/>
              <a:chExt cx="624" cy="576"/>
            </a:xfrm>
          </p:grpSpPr>
          <p:sp>
            <p:nvSpPr>
              <p:cNvPr id="34846" name="Rectangle 79">
                <a:extLst>
                  <a:ext uri="{FF2B5EF4-FFF2-40B4-BE49-F238E27FC236}">
                    <a16:creationId xmlns:a16="http://schemas.microsoft.com/office/drawing/2014/main" id="{51C6BE96-D881-4859-A9C5-92569B1A4AAB}"/>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6428</a:t>
                </a:r>
              </a:p>
            </p:txBody>
          </p:sp>
          <p:sp>
            <p:nvSpPr>
              <p:cNvPr id="34847" name="Rectangle 80">
                <a:extLst>
                  <a:ext uri="{FF2B5EF4-FFF2-40B4-BE49-F238E27FC236}">
                    <a16:creationId xmlns:a16="http://schemas.microsoft.com/office/drawing/2014/main" id="{5C1A9113-3A21-4BDE-9351-509A8E7B9EE3}"/>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5775</a:t>
                </a:r>
              </a:p>
            </p:txBody>
          </p:sp>
          <p:sp>
            <p:nvSpPr>
              <p:cNvPr id="34848" name="Rectangle 81">
                <a:extLst>
                  <a:ext uri="{FF2B5EF4-FFF2-40B4-BE49-F238E27FC236}">
                    <a16:creationId xmlns:a16="http://schemas.microsoft.com/office/drawing/2014/main" id="{B6F87824-8029-4BDD-A65B-415DA45717F9}"/>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grpSp>
        <p:nvGrpSpPr>
          <p:cNvPr id="15" name="Group 93">
            <a:extLst>
              <a:ext uri="{FF2B5EF4-FFF2-40B4-BE49-F238E27FC236}">
                <a16:creationId xmlns:a16="http://schemas.microsoft.com/office/drawing/2014/main" id="{F73F53D9-6F74-49B8-B463-5931C56EC5CE}"/>
              </a:ext>
            </a:extLst>
          </p:cNvPr>
          <p:cNvGrpSpPr>
            <a:grpSpLocks/>
          </p:cNvGrpSpPr>
          <p:nvPr/>
        </p:nvGrpSpPr>
        <p:grpSpPr bwMode="auto">
          <a:xfrm>
            <a:off x="4572000" y="4419600"/>
            <a:ext cx="3505200" cy="914400"/>
            <a:chOff x="2880" y="2784"/>
            <a:chExt cx="2208" cy="576"/>
          </a:xfrm>
        </p:grpSpPr>
        <p:sp>
          <p:nvSpPr>
            <p:cNvPr id="34839" name="Line 71">
              <a:extLst>
                <a:ext uri="{FF2B5EF4-FFF2-40B4-BE49-F238E27FC236}">
                  <a16:creationId xmlns:a16="http://schemas.microsoft.com/office/drawing/2014/main" id="{FD8DC618-93E4-4E30-B0F3-29B1BE8F8F1D}"/>
                </a:ext>
              </a:extLst>
            </p:cNvPr>
            <p:cNvSpPr>
              <a:spLocks noChangeShapeType="1"/>
            </p:cNvSpPr>
            <p:nvPr/>
          </p:nvSpPr>
          <p:spPr bwMode="auto">
            <a:xfrm>
              <a:off x="2880" y="2832"/>
              <a:ext cx="2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840" name="Group 82">
              <a:extLst>
                <a:ext uri="{FF2B5EF4-FFF2-40B4-BE49-F238E27FC236}">
                  <a16:creationId xmlns:a16="http://schemas.microsoft.com/office/drawing/2014/main" id="{853B4316-1463-457D-AEAF-4FAB04E75D93}"/>
                </a:ext>
              </a:extLst>
            </p:cNvPr>
            <p:cNvGrpSpPr>
              <a:grpSpLocks/>
            </p:cNvGrpSpPr>
            <p:nvPr/>
          </p:nvGrpSpPr>
          <p:grpSpPr bwMode="auto">
            <a:xfrm>
              <a:off x="3936" y="2784"/>
              <a:ext cx="624" cy="576"/>
              <a:chOff x="2160" y="3504"/>
              <a:chExt cx="624" cy="576"/>
            </a:xfrm>
          </p:grpSpPr>
          <p:sp>
            <p:nvSpPr>
              <p:cNvPr id="34841" name="Rectangle 83">
                <a:extLst>
                  <a:ext uri="{FF2B5EF4-FFF2-40B4-BE49-F238E27FC236}">
                    <a16:creationId xmlns:a16="http://schemas.microsoft.com/office/drawing/2014/main" id="{E64E3864-4670-46A7-9EC4-793452C02673}"/>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5775</a:t>
                </a:r>
              </a:p>
            </p:txBody>
          </p:sp>
          <p:sp>
            <p:nvSpPr>
              <p:cNvPr id="34842" name="Rectangle 84">
                <a:extLst>
                  <a:ext uri="{FF2B5EF4-FFF2-40B4-BE49-F238E27FC236}">
                    <a16:creationId xmlns:a16="http://schemas.microsoft.com/office/drawing/2014/main" id="{6FBEFF0B-2F4C-477D-B96E-633C4492F269}"/>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6428</a:t>
                </a:r>
              </a:p>
            </p:txBody>
          </p:sp>
          <p:sp>
            <p:nvSpPr>
              <p:cNvPr id="34843" name="Rectangle 85">
                <a:extLst>
                  <a:ext uri="{FF2B5EF4-FFF2-40B4-BE49-F238E27FC236}">
                    <a16:creationId xmlns:a16="http://schemas.microsoft.com/office/drawing/2014/main" id="{76FCBB96-C222-42E2-A67D-4B47A994DCE0}"/>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sp>
        <p:nvSpPr>
          <p:cNvPr id="241751" name="Text Box 87">
            <a:extLst>
              <a:ext uri="{FF2B5EF4-FFF2-40B4-BE49-F238E27FC236}">
                <a16:creationId xmlns:a16="http://schemas.microsoft.com/office/drawing/2014/main" id="{40A65DD6-CF2C-4A91-854D-FD9D6C08F87F}"/>
              </a:ext>
            </a:extLst>
          </p:cNvPr>
          <p:cNvSpPr txBox="1">
            <a:spLocks noChangeArrowheads="1"/>
          </p:cNvSpPr>
          <p:nvPr/>
        </p:nvSpPr>
        <p:spPr bwMode="auto">
          <a:xfrm>
            <a:off x="381000" y="5715000"/>
            <a:ext cx="3636963" cy="406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SP provides “return address”</a:t>
            </a:r>
            <a:endParaRPr lang="en-US" altLang="zh-CN" sz="1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1708">
                                            <p:txEl>
                                              <p:pRg st="0" end="0"/>
                                            </p:txEl>
                                          </p:spTgt>
                                        </p:tgtEl>
                                        <p:attrNameLst>
                                          <p:attrName>style.visibility</p:attrName>
                                        </p:attrNameLst>
                                      </p:cBhvr>
                                      <p:to>
                                        <p:strVal val="visible"/>
                                      </p:to>
                                    </p:set>
                                    <p:animEffect transition="in" filter="blinds(horizontal)">
                                      <p:cBhvr>
                                        <p:cTn id="18" dur="500"/>
                                        <p:tgtEl>
                                          <p:spTgt spid="24170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41722"/>
                                        </p:tgtEl>
                                        <p:attrNameLst>
                                          <p:attrName>style.visibility</p:attrName>
                                        </p:attrNameLst>
                                      </p:cBhvr>
                                      <p:to>
                                        <p:strVal val="visible"/>
                                      </p:to>
                                    </p:set>
                                    <p:animEffect transition="in" filter="wipe(up)">
                                      <p:cBhvr>
                                        <p:cTn id="23" dur="500"/>
                                        <p:tgtEl>
                                          <p:spTgt spid="241722"/>
                                        </p:tgtEl>
                                      </p:cBhvr>
                                    </p:animEffect>
                                  </p:childTnLst>
                                </p:cTn>
                              </p:par>
                            </p:childTnLst>
                          </p:cTn>
                        </p:par>
                        <p:par>
                          <p:cTn id="24" fill="hold" nodeType="afterGroup">
                            <p:stCondLst>
                              <p:cond delay="500"/>
                            </p:stCondLst>
                            <p:childTnLst>
                              <p:par>
                                <p:cTn id="25" presetID="22" presetClass="entr" presetSubtype="2" fill="hold" nodeType="afterEffect">
                                  <p:stCondLst>
                                    <p:cond delay="0"/>
                                  </p:stCondLst>
                                  <p:childTnLst>
                                    <p:set>
                                      <p:cBhvr>
                                        <p:cTn id="26" dur="1" fill="hold">
                                          <p:stCondLst>
                                            <p:cond delay="0"/>
                                          </p:stCondLst>
                                        </p:cTn>
                                        <p:tgtEl>
                                          <p:spTgt spid="241731"/>
                                        </p:tgtEl>
                                        <p:attrNameLst>
                                          <p:attrName>style.visibility</p:attrName>
                                        </p:attrNameLst>
                                      </p:cBhvr>
                                      <p:to>
                                        <p:strVal val="visible"/>
                                      </p:to>
                                    </p:set>
                                    <p:animEffect transition="in" filter="wipe(right)">
                                      <p:cBhvr>
                                        <p:cTn id="27" dur="500"/>
                                        <p:tgtEl>
                                          <p:spTgt spid="241731"/>
                                        </p:tgtEl>
                                      </p:cBhvr>
                                    </p:animEffect>
                                  </p:childTnLst>
                                </p:cTn>
                              </p:par>
                              <p:par>
                                <p:cTn id="28" presetID="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nodeType="afterGroup">
                            <p:stCondLst>
                              <p:cond delay="1000"/>
                            </p:stCondLst>
                            <p:childTnLst>
                              <p:par>
                                <p:cTn id="31" presetID="22" presetClass="entr" presetSubtype="4" fill="hold" nodeType="afterEffect">
                                  <p:stCondLst>
                                    <p:cond delay="0"/>
                                  </p:stCondLst>
                                  <p:childTnLst>
                                    <p:set>
                                      <p:cBhvr>
                                        <p:cTn id="32" dur="1" fill="hold">
                                          <p:stCondLst>
                                            <p:cond delay="0"/>
                                          </p:stCondLst>
                                        </p:cTn>
                                        <p:tgtEl>
                                          <p:spTgt spid="241697"/>
                                        </p:tgtEl>
                                        <p:attrNameLst>
                                          <p:attrName>style.visibility</p:attrName>
                                        </p:attrNameLst>
                                      </p:cBhvr>
                                      <p:to>
                                        <p:strVal val="visible"/>
                                      </p:to>
                                    </p:set>
                                    <p:animEffect transition="in" filter="wipe(down)">
                                      <p:cBhvr>
                                        <p:cTn id="33" dur="500"/>
                                        <p:tgtEl>
                                          <p:spTgt spid="24169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1751"/>
                                        </p:tgtEl>
                                        <p:attrNameLst>
                                          <p:attrName>style.visibility</p:attrName>
                                        </p:attrNameLst>
                                      </p:cBhvr>
                                      <p:to>
                                        <p:strVal val="visible"/>
                                      </p:to>
                                    </p:set>
                                    <p:animEffect transition="in" filter="blinds(horizontal)">
                                      <p:cBhvr>
                                        <p:cTn id="36" dur="500"/>
                                        <p:tgtEl>
                                          <p:spTgt spid="241751"/>
                                        </p:tgtEl>
                                      </p:cBhvr>
                                    </p:animEffect>
                                  </p:childTnLst>
                                </p:cTn>
                              </p:par>
                              <p:par>
                                <p:cTn id="37" presetID="22" presetClass="entr" presetSubtype="1" fill="hold" nodeType="withEffect">
                                  <p:stCondLst>
                                    <p:cond delay="0"/>
                                  </p:stCondLst>
                                  <p:childTnLst>
                                    <p:set>
                                      <p:cBhvr>
                                        <p:cTn id="38" dur="1" fill="hold">
                                          <p:stCondLst>
                                            <p:cond delay="0"/>
                                          </p:stCondLst>
                                        </p:cTn>
                                        <p:tgtEl>
                                          <p:spTgt spid="241737"/>
                                        </p:tgtEl>
                                        <p:attrNameLst>
                                          <p:attrName>style.visibility</p:attrName>
                                        </p:attrNameLst>
                                      </p:cBhvr>
                                      <p:to>
                                        <p:strVal val="visible"/>
                                      </p:to>
                                    </p:set>
                                    <p:animEffect transition="in" filter="wipe(up)">
                                      <p:cBhvr>
                                        <p:cTn id="39" dur="500"/>
                                        <p:tgtEl>
                                          <p:spTgt spid="241737"/>
                                        </p:tgtEl>
                                      </p:cBhvr>
                                    </p:animEffect>
                                  </p:childTnLst>
                                </p:cTn>
                              </p:par>
                            </p:childTnLst>
                          </p:cTn>
                        </p:par>
                        <p:par>
                          <p:cTn id="40" fill="hold" nodeType="afterGroup">
                            <p:stCondLst>
                              <p:cond delay="1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nodeType="afterGroup">
                            <p:stCondLst>
                              <p:cond delay="2000"/>
                            </p:stCondLst>
                            <p:childTnLst>
                              <p:par>
                                <p:cTn id="45" presetID="22" presetClass="entr" presetSubtype="4" fill="hold" nodeType="afterEffect">
                                  <p:stCondLst>
                                    <p:cond delay="0"/>
                                  </p:stCondLst>
                                  <p:childTnLst>
                                    <p:set>
                                      <p:cBhvr>
                                        <p:cTn id="46" dur="1" fill="hold">
                                          <p:stCondLst>
                                            <p:cond delay="0"/>
                                          </p:stCondLst>
                                        </p:cTn>
                                        <p:tgtEl>
                                          <p:spTgt spid="241695"/>
                                        </p:tgtEl>
                                        <p:attrNameLst>
                                          <p:attrName>style.visibility</p:attrName>
                                        </p:attrNameLst>
                                      </p:cBhvr>
                                      <p:to>
                                        <p:strVal val="visible"/>
                                      </p:to>
                                    </p:set>
                                    <p:animEffect transition="in" filter="wipe(down)">
                                      <p:cBhvr>
                                        <p:cTn id="47" dur="500"/>
                                        <p:tgtEl>
                                          <p:spTgt spid="2416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41679"/>
                                        </p:tgtEl>
                                        <p:attrNameLst>
                                          <p:attrName>style.visibility</p:attrName>
                                        </p:attrNameLst>
                                      </p:cBhvr>
                                      <p:to>
                                        <p:strVal val="visible"/>
                                      </p:to>
                                    </p:set>
                                    <p:animEffect transition="in" filter="wipe(up)">
                                      <p:cBhvr>
                                        <p:cTn id="52" dur="500"/>
                                        <p:tgtEl>
                                          <p:spTgt spid="241679"/>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par>
                          <p:cTn id="57" fill="hold" nodeType="afterGroup">
                            <p:stCondLst>
                              <p:cond delay="1000"/>
                            </p:stCondLst>
                            <p:childTnLst>
                              <p:par>
                                <p:cTn id="58" presetID="22" presetClass="entr" presetSubtype="4" fill="hold" nodeType="afterEffect">
                                  <p:stCondLst>
                                    <p:cond delay="0"/>
                                  </p:stCondLst>
                                  <p:childTnLst>
                                    <p:set>
                                      <p:cBhvr>
                                        <p:cTn id="59" dur="1" fill="hold">
                                          <p:stCondLst>
                                            <p:cond delay="0"/>
                                          </p:stCondLst>
                                        </p:cTn>
                                        <p:tgtEl>
                                          <p:spTgt spid="241736"/>
                                        </p:tgtEl>
                                        <p:attrNameLst>
                                          <p:attrName>style.visibility</p:attrName>
                                        </p:attrNameLst>
                                      </p:cBhvr>
                                      <p:to>
                                        <p:strVal val="visible"/>
                                      </p:to>
                                    </p:set>
                                    <p:animEffect transition="in" filter="wipe(down)">
                                      <p:cBhvr>
                                        <p:cTn id="60" dur="500"/>
                                        <p:tgtEl>
                                          <p:spTgt spid="241736"/>
                                        </p:tgtEl>
                                      </p:cBhvr>
                                    </p:animEffect>
                                  </p:childTnLst>
                                </p:cTn>
                              </p:par>
                              <p:par>
                                <p:cTn id="61" presetID="22" presetClass="entr" presetSubtype="1" fill="hold" nodeType="withEffect">
                                  <p:stCondLst>
                                    <p:cond delay="0"/>
                                  </p:stCondLst>
                                  <p:childTnLst>
                                    <p:set>
                                      <p:cBhvr>
                                        <p:cTn id="62" dur="1" fill="hold">
                                          <p:stCondLst>
                                            <p:cond delay="0"/>
                                          </p:stCondLst>
                                        </p:cTn>
                                        <p:tgtEl>
                                          <p:spTgt spid="241698"/>
                                        </p:tgtEl>
                                        <p:attrNameLst>
                                          <p:attrName>style.visibility</p:attrName>
                                        </p:attrNameLst>
                                      </p:cBhvr>
                                      <p:to>
                                        <p:strVal val="visible"/>
                                      </p:to>
                                    </p:set>
                                    <p:animEffect transition="in" filter="wipe(up)">
                                      <p:cBhvr>
                                        <p:cTn id="63" dur="500"/>
                                        <p:tgtEl>
                                          <p:spTgt spid="241698"/>
                                        </p:tgtEl>
                                      </p:cBhvr>
                                    </p:animEffect>
                                  </p:childTnLst>
                                </p:cTn>
                              </p:par>
                            </p:childTnLst>
                          </p:cTn>
                        </p:par>
                        <p:par>
                          <p:cTn id="64" fill="hold" nodeType="afterGroup">
                            <p:stCondLst>
                              <p:cond delay="1500"/>
                            </p:stCondLst>
                            <p:childTnLst>
                              <p:par>
                                <p:cTn id="65" presetID="22" presetClass="entr" presetSubtype="2"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right)">
                                      <p:cBhvr>
                                        <p:cTn id="67" dur="500"/>
                                        <p:tgtEl>
                                          <p:spTgt spid="15"/>
                                        </p:tgtEl>
                                      </p:cBhvr>
                                    </p:animEffect>
                                  </p:childTnLst>
                                </p:cTn>
                              </p:par>
                            </p:childTnLst>
                          </p:cTn>
                        </p:par>
                        <p:par>
                          <p:cTn id="68" fill="hold" nodeType="afterGroup">
                            <p:stCondLst>
                              <p:cond delay="2000"/>
                            </p:stCondLst>
                            <p:childTnLst>
                              <p:par>
                                <p:cTn id="69" presetID="22" presetClass="entr" presetSubtype="4" fill="hold" nodeType="afterEffect">
                                  <p:stCondLst>
                                    <p:cond delay="0"/>
                                  </p:stCondLst>
                                  <p:childTnLst>
                                    <p:set>
                                      <p:cBhvr>
                                        <p:cTn id="70" dur="1" fill="hold">
                                          <p:stCondLst>
                                            <p:cond delay="0"/>
                                          </p:stCondLst>
                                        </p:cTn>
                                        <p:tgtEl>
                                          <p:spTgt spid="241734"/>
                                        </p:tgtEl>
                                        <p:attrNameLst>
                                          <p:attrName>style.visibility</p:attrName>
                                        </p:attrNameLst>
                                      </p:cBhvr>
                                      <p:to>
                                        <p:strVal val="visible"/>
                                      </p:to>
                                    </p:set>
                                    <p:animEffect transition="in" filter="wipe(down)">
                                      <p:cBhvr>
                                        <p:cTn id="71" dur="500"/>
                                        <p:tgtEl>
                                          <p:spTgt spid="24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7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5">
            <a:extLst>
              <a:ext uri="{FF2B5EF4-FFF2-40B4-BE49-F238E27FC236}">
                <a16:creationId xmlns:a16="http://schemas.microsoft.com/office/drawing/2014/main" id="{0E02C203-D8AB-4A9E-9EAF-37F5F063F74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5843" name="灯片编号占位符 6">
            <a:extLst>
              <a:ext uri="{FF2B5EF4-FFF2-40B4-BE49-F238E27FC236}">
                <a16:creationId xmlns:a16="http://schemas.microsoft.com/office/drawing/2014/main" id="{5754079B-419B-43AB-8DCE-8A018E9E78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B9F037D1-34EA-45B1-88AC-98071A014EE7}" type="slidenum">
              <a:rPr lang="en-US" altLang="zh-CN" sz="1400" smtClean="0">
                <a:latin typeface="Arial" panose="020B0604020202020204" pitchFamily="34" charset="0"/>
              </a:rPr>
              <a:pPr>
                <a:spcBef>
                  <a:spcPct val="0"/>
                </a:spcBef>
                <a:buClrTx/>
                <a:buSzTx/>
                <a:buFontTx/>
                <a:buNone/>
              </a:pPr>
              <a:t>17</a:t>
            </a:fld>
            <a:endParaRPr lang="en-US" altLang="zh-CN" sz="1400">
              <a:latin typeface="Arial" panose="020B0604020202020204" pitchFamily="34" charset="0"/>
            </a:endParaRPr>
          </a:p>
        </p:txBody>
      </p:sp>
      <p:sp>
        <p:nvSpPr>
          <p:cNvPr id="35844" name="Rectangle 2">
            <a:extLst>
              <a:ext uri="{FF2B5EF4-FFF2-40B4-BE49-F238E27FC236}">
                <a16:creationId xmlns:a16="http://schemas.microsoft.com/office/drawing/2014/main" id="{93432D1A-84E6-4491-AC00-284A7231621E}"/>
              </a:ext>
            </a:extLst>
          </p:cNvPr>
          <p:cNvSpPr>
            <a:spLocks noGrp="1" noChangeArrowheads="1"/>
          </p:cNvSpPr>
          <p:nvPr>
            <p:ph type="title"/>
          </p:nvPr>
        </p:nvSpPr>
        <p:spPr/>
        <p:txBody>
          <a:bodyPr/>
          <a:lstStyle/>
          <a:p>
            <a:r>
              <a:rPr lang="en-US" altLang="zh-CN">
                <a:ea typeface="宋体" panose="02010600030101010101" pitchFamily="2" charset="-122"/>
              </a:rPr>
              <a:t>Connection-Oriented Demux</a:t>
            </a:r>
          </a:p>
        </p:txBody>
      </p:sp>
      <p:sp>
        <p:nvSpPr>
          <p:cNvPr id="245763" name="Rectangle 3">
            <a:extLst>
              <a:ext uri="{FF2B5EF4-FFF2-40B4-BE49-F238E27FC236}">
                <a16:creationId xmlns:a16="http://schemas.microsoft.com/office/drawing/2014/main" id="{07429A8D-8450-46E5-9EF5-9C5B9DDC5E17}"/>
              </a:ext>
            </a:extLst>
          </p:cNvPr>
          <p:cNvSpPr>
            <a:spLocks noGrp="1" noChangeArrowheads="1"/>
          </p:cNvSpPr>
          <p:nvPr>
            <p:ph type="body" sz="half" idx="1"/>
          </p:nvPr>
        </p:nvSpPr>
        <p:spPr>
          <a:xfrm>
            <a:off x="381000" y="1600200"/>
            <a:ext cx="3962400" cy="4648200"/>
          </a:xfrm>
        </p:spPr>
        <p:txBody>
          <a:bodyPr/>
          <a:lstStyle/>
          <a:p>
            <a:pPr>
              <a:spcBef>
                <a:spcPct val="30000"/>
              </a:spcBef>
            </a:pPr>
            <a:r>
              <a:rPr lang="en-US" altLang="zh-CN" sz="2400">
                <a:ea typeface="宋体" panose="02010600030101010101" pitchFamily="2" charset="-122"/>
              </a:rPr>
              <a:t>TCP socket identified by 4-tuple: </a:t>
            </a:r>
          </a:p>
          <a:p>
            <a:pPr lvl="1">
              <a:spcBef>
                <a:spcPct val="30000"/>
              </a:spcBef>
            </a:pPr>
            <a:r>
              <a:rPr lang="en-US" altLang="zh-CN" sz="2000">
                <a:solidFill>
                  <a:schemeClr val="accent2"/>
                </a:solidFill>
                <a:ea typeface="宋体" panose="02010600030101010101" pitchFamily="2" charset="-122"/>
              </a:rPr>
              <a:t>Source IP address</a:t>
            </a:r>
          </a:p>
          <a:p>
            <a:pPr lvl="1">
              <a:spcBef>
                <a:spcPct val="30000"/>
              </a:spcBef>
            </a:pPr>
            <a:r>
              <a:rPr lang="en-US" altLang="zh-CN" sz="2000">
                <a:solidFill>
                  <a:schemeClr val="accent2"/>
                </a:solidFill>
                <a:ea typeface="宋体" panose="02010600030101010101" pitchFamily="2" charset="-122"/>
              </a:rPr>
              <a:t>Source port number</a:t>
            </a:r>
          </a:p>
          <a:p>
            <a:pPr lvl="1">
              <a:spcBef>
                <a:spcPct val="30000"/>
              </a:spcBef>
            </a:pPr>
            <a:r>
              <a:rPr lang="en-US" altLang="zh-CN" sz="2000">
                <a:solidFill>
                  <a:schemeClr val="accent2"/>
                </a:solidFill>
                <a:ea typeface="宋体" panose="02010600030101010101" pitchFamily="2" charset="-122"/>
              </a:rPr>
              <a:t>Dest IP address</a:t>
            </a:r>
          </a:p>
          <a:p>
            <a:pPr lvl="1">
              <a:spcBef>
                <a:spcPct val="30000"/>
              </a:spcBef>
            </a:pPr>
            <a:r>
              <a:rPr lang="en-US" altLang="zh-CN" sz="2000">
                <a:solidFill>
                  <a:schemeClr val="accent2"/>
                </a:solidFill>
                <a:ea typeface="宋体" panose="02010600030101010101" pitchFamily="2" charset="-122"/>
              </a:rPr>
              <a:t>Dest port number</a:t>
            </a:r>
          </a:p>
          <a:p>
            <a:pPr>
              <a:spcBef>
                <a:spcPct val="30000"/>
              </a:spcBef>
            </a:pPr>
            <a:r>
              <a:rPr lang="en-US" altLang="zh-CN" sz="2400">
                <a:ea typeface="宋体" panose="02010600030101010101" pitchFamily="2" charset="-122"/>
              </a:rPr>
              <a:t>Recv host uses all four values to direct segment to appropriate socket</a:t>
            </a:r>
          </a:p>
        </p:txBody>
      </p:sp>
      <p:sp>
        <p:nvSpPr>
          <p:cNvPr id="245764" name="Rectangle 4">
            <a:extLst>
              <a:ext uri="{FF2B5EF4-FFF2-40B4-BE49-F238E27FC236}">
                <a16:creationId xmlns:a16="http://schemas.microsoft.com/office/drawing/2014/main" id="{6871312E-C3B7-4277-8A6A-470E11B3C592}"/>
              </a:ext>
            </a:extLst>
          </p:cNvPr>
          <p:cNvSpPr>
            <a:spLocks noGrp="1" noChangeArrowheads="1"/>
          </p:cNvSpPr>
          <p:nvPr>
            <p:ph type="body" sz="half" idx="2"/>
          </p:nvPr>
        </p:nvSpPr>
        <p:spPr>
          <a:xfrm>
            <a:off x="4419600" y="1600200"/>
            <a:ext cx="4191000" cy="4648200"/>
          </a:xfrm>
        </p:spPr>
        <p:txBody>
          <a:bodyPr/>
          <a:lstStyle/>
          <a:p>
            <a:pPr>
              <a:spcBef>
                <a:spcPct val="25000"/>
              </a:spcBef>
            </a:pPr>
            <a:r>
              <a:rPr lang="en-US" altLang="zh-CN" sz="2400" dirty="0">
                <a:ea typeface="宋体" panose="02010600030101010101" pitchFamily="2" charset="-122"/>
              </a:rPr>
              <a:t>Server host may support many simultaneous TCP sockets:</a:t>
            </a:r>
          </a:p>
          <a:p>
            <a:pPr lvl="1">
              <a:spcBef>
                <a:spcPct val="25000"/>
              </a:spcBef>
            </a:pPr>
            <a:r>
              <a:rPr lang="en-US" altLang="zh-CN" sz="2000" dirty="0">
                <a:ea typeface="宋体" panose="02010600030101010101" pitchFamily="2" charset="-122"/>
              </a:rPr>
              <a:t>Each socket identified by its </a:t>
            </a:r>
            <a:r>
              <a:rPr lang="en-US" altLang="zh-CN" sz="2000">
                <a:ea typeface="宋体" panose="02010600030101010101" pitchFamily="2" charset="-122"/>
              </a:rPr>
              <a:t>own 4-tuple</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linds(horizontal)">
                                      <p:cBhvr>
                                        <p:cTn id="7" dur="500"/>
                                        <p:tgtEl>
                                          <p:spTgt spid="2457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10" dur="500"/>
                                        <p:tgtEl>
                                          <p:spTgt spid="2457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3" dur="500"/>
                                        <p:tgtEl>
                                          <p:spTgt spid="2457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6" dur="500"/>
                                        <p:tgtEl>
                                          <p:spTgt spid="2457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19" dur="500"/>
                                        <p:tgtEl>
                                          <p:spTgt spid="24576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4" dur="500"/>
                                        <p:tgtEl>
                                          <p:spTgt spid="24576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5764">
                                            <p:txEl>
                                              <p:pRg st="0" end="0"/>
                                            </p:txEl>
                                          </p:spTgt>
                                        </p:tgtEl>
                                        <p:attrNameLst>
                                          <p:attrName>style.visibility</p:attrName>
                                        </p:attrNameLst>
                                      </p:cBhvr>
                                      <p:to>
                                        <p:strVal val="visible"/>
                                      </p:to>
                                    </p:set>
                                    <p:animEffect transition="in" filter="blinds(horizontal)">
                                      <p:cBhvr>
                                        <p:cTn id="27" dur="500"/>
                                        <p:tgtEl>
                                          <p:spTgt spid="245764">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5764">
                                            <p:txEl>
                                              <p:pRg st="1" end="1"/>
                                            </p:txEl>
                                          </p:spTgt>
                                        </p:tgtEl>
                                        <p:attrNameLst>
                                          <p:attrName>style.visibility</p:attrName>
                                        </p:attrNameLst>
                                      </p:cBhvr>
                                      <p:to>
                                        <p:strVal val="visible"/>
                                      </p:to>
                                    </p:set>
                                    <p:animEffect transition="in" filter="blinds(horizontal)">
                                      <p:cBhvr>
                                        <p:cTn id="30" dur="500"/>
                                        <p:tgtEl>
                                          <p:spTgt spid="245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a:extLst>
              <a:ext uri="{FF2B5EF4-FFF2-40B4-BE49-F238E27FC236}">
                <a16:creationId xmlns:a16="http://schemas.microsoft.com/office/drawing/2014/main" id="{FDE34BD6-D6D3-4106-A650-24EBF504AA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6867" name="灯片编号占位符 4">
            <a:extLst>
              <a:ext uri="{FF2B5EF4-FFF2-40B4-BE49-F238E27FC236}">
                <a16:creationId xmlns:a16="http://schemas.microsoft.com/office/drawing/2014/main" id="{68A5800F-4FDC-4194-B1FB-2490612AE0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E70536C-35D3-44FD-999E-5E9614186693}" type="slidenum">
              <a:rPr lang="en-US" altLang="zh-CN" sz="1400" smtClean="0">
                <a:latin typeface="Arial" panose="020B0604020202020204" pitchFamily="34" charset="0"/>
              </a:rPr>
              <a:pPr>
                <a:spcBef>
                  <a:spcPct val="0"/>
                </a:spcBef>
                <a:buClrTx/>
                <a:buSzTx/>
                <a:buFontTx/>
                <a:buNone/>
              </a:pPr>
              <a:t>18</a:t>
            </a:fld>
            <a:endParaRPr lang="en-US" altLang="zh-CN" sz="1400">
              <a:latin typeface="Arial" panose="020B0604020202020204" pitchFamily="34" charset="0"/>
            </a:endParaRPr>
          </a:p>
        </p:txBody>
      </p:sp>
      <p:grpSp>
        <p:nvGrpSpPr>
          <p:cNvPr id="2" name="Group 104">
            <a:extLst>
              <a:ext uri="{FF2B5EF4-FFF2-40B4-BE49-F238E27FC236}">
                <a16:creationId xmlns:a16="http://schemas.microsoft.com/office/drawing/2014/main" id="{9CE49263-BB98-4BCC-ABC1-DA3A0E9ED7EC}"/>
              </a:ext>
            </a:extLst>
          </p:cNvPr>
          <p:cNvGrpSpPr>
            <a:grpSpLocks/>
          </p:cNvGrpSpPr>
          <p:nvPr/>
        </p:nvGrpSpPr>
        <p:grpSpPr bwMode="auto">
          <a:xfrm>
            <a:off x="3733800" y="2286000"/>
            <a:ext cx="1981200" cy="3140075"/>
            <a:chOff x="2352" y="1440"/>
            <a:chExt cx="1248" cy="1978"/>
          </a:xfrm>
        </p:grpSpPr>
        <p:sp>
          <p:nvSpPr>
            <p:cNvPr id="36930" name="Rectangle 32">
              <a:extLst>
                <a:ext uri="{FF2B5EF4-FFF2-40B4-BE49-F238E27FC236}">
                  <a16:creationId xmlns:a16="http://schemas.microsoft.com/office/drawing/2014/main" id="{6F753C98-00F4-4B3C-BA66-CFE66B0B8E05}"/>
                </a:ext>
              </a:extLst>
            </p:cNvPr>
            <p:cNvSpPr>
              <a:spLocks noChangeArrowheads="1"/>
            </p:cNvSpPr>
            <p:nvPr/>
          </p:nvSpPr>
          <p:spPr bwMode="auto">
            <a:xfrm>
              <a:off x="2352" y="14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31" name="Rectangle 33">
              <a:extLst>
                <a:ext uri="{FF2B5EF4-FFF2-40B4-BE49-F238E27FC236}">
                  <a16:creationId xmlns:a16="http://schemas.microsoft.com/office/drawing/2014/main" id="{44C8C26F-BAE3-4218-8269-854EAC595919}"/>
                </a:ext>
              </a:extLst>
            </p:cNvPr>
            <p:cNvSpPr>
              <a:spLocks noChangeArrowheads="1"/>
            </p:cNvSpPr>
            <p:nvPr/>
          </p:nvSpPr>
          <p:spPr bwMode="auto">
            <a:xfrm>
              <a:off x="2352" y="1728"/>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32" name="Rectangle 34">
              <a:extLst>
                <a:ext uri="{FF2B5EF4-FFF2-40B4-BE49-F238E27FC236}">
                  <a16:creationId xmlns:a16="http://schemas.microsoft.com/office/drawing/2014/main" id="{C2A3BED9-02C9-4CDD-AE79-51BCE59839D3}"/>
                </a:ext>
              </a:extLst>
            </p:cNvPr>
            <p:cNvSpPr>
              <a:spLocks noChangeArrowheads="1"/>
            </p:cNvSpPr>
            <p:nvPr/>
          </p:nvSpPr>
          <p:spPr bwMode="auto">
            <a:xfrm>
              <a:off x="2352" y="20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33" name="Rectangle 35">
              <a:extLst>
                <a:ext uri="{FF2B5EF4-FFF2-40B4-BE49-F238E27FC236}">
                  <a16:creationId xmlns:a16="http://schemas.microsoft.com/office/drawing/2014/main" id="{4A8364D9-6EDD-4579-AA37-DC74499400EB}"/>
                </a:ext>
              </a:extLst>
            </p:cNvPr>
            <p:cNvSpPr>
              <a:spLocks noChangeArrowheads="1"/>
            </p:cNvSpPr>
            <p:nvPr/>
          </p:nvSpPr>
          <p:spPr bwMode="auto">
            <a:xfrm>
              <a:off x="2352" y="23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34" name="Rectangle 36">
              <a:extLst>
                <a:ext uri="{FF2B5EF4-FFF2-40B4-BE49-F238E27FC236}">
                  <a16:creationId xmlns:a16="http://schemas.microsoft.com/office/drawing/2014/main" id="{49F0BDFD-B6AD-4561-8B8C-C4F2C5CFAB81}"/>
                </a:ext>
              </a:extLst>
            </p:cNvPr>
            <p:cNvSpPr>
              <a:spLocks noChangeArrowheads="1"/>
            </p:cNvSpPr>
            <p:nvPr/>
          </p:nvSpPr>
          <p:spPr bwMode="auto">
            <a:xfrm>
              <a:off x="2352" y="26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nvGrpSpPr>
            <p:cNvPr id="36935" name="Group 37">
              <a:extLst>
                <a:ext uri="{FF2B5EF4-FFF2-40B4-BE49-F238E27FC236}">
                  <a16:creationId xmlns:a16="http://schemas.microsoft.com/office/drawing/2014/main" id="{DBB26434-4D44-4088-B5B5-5FBC8211034E}"/>
                </a:ext>
              </a:extLst>
            </p:cNvPr>
            <p:cNvGrpSpPr>
              <a:grpSpLocks/>
            </p:cNvGrpSpPr>
            <p:nvPr/>
          </p:nvGrpSpPr>
          <p:grpSpPr bwMode="auto">
            <a:xfrm>
              <a:off x="2400" y="1488"/>
              <a:ext cx="360" cy="315"/>
              <a:chOff x="2614" y="2862"/>
              <a:chExt cx="377" cy="315"/>
            </a:xfrm>
          </p:grpSpPr>
          <p:sp>
            <p:nvSpPr>
              <p:cNvPr id="36943" name="Rectangle 38">
                <a:extLst>
                  <a:ext uri="{FF2B5EF4-FFF2-40B4-BE49-F238E27FC236}">
                    <a16:creationId xmlns:a16="http://schemas.microsoft.com/office/drawing/2014/main" id="{C78994DD-68FE-439B-905A-E668934F4C98}"/>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6944" name="Oval 39">
                <a:extLst>
                  <a:ext uri="{FF2B5EF4-FFF2-40B4-BE49-F238E27FC236}">
                    <a16:creationId xmlns:a16="http://schemas.microsoft.com/office/drawing/2014/main" id="{9A0E9EC7-343C-4E01-8839-74D31CC1E737}"/>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P4</a:t>
                </a:r>
              </a:p>
            </p:txBody>
          </p:sp>
        </p:grpSp>
        <p:sp>
          <p:nvSpPr>
            <p:cNvPr id="36936" name="Text Box 40">
              <a:extLst>
                <a:ext uri="{FF2B5EF4-FFF2-40B4-BE49-F238E27FC236}">
                  <a16:creationId xmlns:a16="http://schemas.microsoft.com/office/drawing/2014/main" id="{DE58D7B9-11B7-486D-B85A-D8397848826F}"/>
                </a:ext>
              </a:extLst>
            </p:cNvPr>
            <p:cNvSpPr txBox="1">
              <a:spLocks noChangeArrowheads="1"/>
            </p:cNvSpPr>
            <p:nvPr/>
          </p:nvSpPr>
          <p:spPr bwMode="auto">
            <a:xfrm>
              <a:off x="2592" y="2976"/>
              <a:ext cx="60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server</a:t>
              </a:r>
            </a:p>
            <a:p>
              <a:pPr>
                <a:spcBef>
                  <a:spcPct val="0"/>
                </a:spcBef>
                <a:buClrTx/>
                <a:buSzTx/>
                <a:buFontTx/>
                <a:buNone/>
              </a:pPr>
              <a:r>
                <a:rPr lang="en-US" altLang="zh-CN" sz="2000">
                  <a:solidFill>
                    <a:schemeClr val="accent2"/>
                  </a:solidFill>
                  <a:ea typeface="宋体" panose="02010600030101010101" pitchFamily="2" charset="-122"/>
                </a:rPr>
                <a:t>IP: C</a:t>
              </a:r>
            </a:p>
          </p:txBody>
        </p:sp>
        <p:grpSp>
          <p:nvGrpSpPr>
            <p:cNvPr id="36937" name="Group 66">
              <a:extLst>
                <a:ext uri="{FF2B5EF4-FFF2-40B4-BE49-F238E27FC236}">
                  <a16:creationId xmlns:a16="http://schemas.microsoft.com/office/drawing/2014/main" id="{CC841A8E-59CB-4453-A108-2C0709F1CBAA}"/>
                </a:ext>
              </a:extLst>
            </p:cNvPr>
            <p:cNvGrpSpPr>
              <a:grpSpLocks/>
            </p:cNvGrpSpPr>
            <p:nvPr/>
          </p:nvGrpSpPr>
          <p:grpSpPr bwMode="auto">
            <a:xfrm>
              <a:off x="2784" y="1488"/>
              <a:ext cx="360" cy="315"/>
              <a:chOff x="2614" y="2862"/>
              <a:chExt cx="377" cy="315"/>
            </a:xfrm>
          </p:grpSpPr>
          <p:sp>
            <p:nvSpPr>
              <p:cNvPr id="36941" name="Rectangle 67">
                <a:extLst>
                  <a:ext uri="{FF2B5EF4-FFF2-40B4-BE49-F238E27FC236}">
                    <a16:creationId xmlns:a16="http://schemas.microsoft.com/office/drawing/2014/main" id="{7AC1F7F2-1746-4ABD-A417-C4B73C8C828D}"/>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6942" name="Oval 68">
                <a:extLst>
                  <a:ext uri="{FF2B5EF4-FFF2-40B4-BE49-F238E27FC236}">
                    <a16:creationId xmlns:a16="http://schemas.microsoft.com/office/drawing/2014/main" id="{6B735BD6-F909-4610-BA88-9A3C7B1CED3F}"/>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P5</a:t>
                </a:r>
              </a:p>
            </p:txBody>
          </p:sp>
        </p:grpSp>
        <p:grpSp>
          <p:nvGrpSpPr>
            <p:cNvPr id="36938" name="Group 69">
              <a:extLst>
                <a:ext uri="{FF2B5EF4-FFF2-40B4-BE49-F238E27FC236}">
                  <a16:creationId xmlns:a16="http://schemas.microsoft.com/office/drawing/2014/main" id="{44012954-9D2A-496B-8891-14C6B385AE9C}"/>
                </a:ext>
              </a:extLst>
            </p:cNvPr>
            <p:cNvGrpSpPr>
              <a:grpSpLocks/>
            </p:cNvGrpSpPr>
            <p:nvPr/>
          </p:nvGrpSpPr>
          <p:grpSpPr bwMode="auto">
            <a:xfrm>
              <a:off x="3164" y="1481"/>
              <a:ext cx="360" cy="315"/>
              <a:chOff x="2614" y="2862"/>
              <a:chExt cx="377" cy="315"/>
            </a:xfrm>
          </p:grpSpPr>
          <p:sp>
            <p:nvSpPr>
              <p:cNvPr id="36939" name="Rectangle 70">
                <a:extLst>
                  <a:ext uri="{FF2B5EF4-FFF2-40B4-BE49-F238E27FC236}">
                    <a16:creationId xmlns:a16="http://schemas.microsoft.com/office/drawing/2014/main" id="{45B7EACF-7E39-4022-98B8-601A1F28482F}"/>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6940" name="Oval 71">
                <a:extLst>
                  <a:ext uri="{FF2B5EF4-FFF2-40B4-BE49-F238E27FC236}">
                    <a16:creationId xmlns:a16="http://schemas.microsoft.com/office/drawing/2014/main" id="{167E2638-AF1A-4F5E-87A0-DD506577CF46}"/>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P6</a:t>
                </a:r>
              </a:p>
            </p:txBody>
          </p:sp>
        </p:grpSp>
      </p:grpSp>
      <p:grpSp>
        <p:nvGrpSpPr>
          <p:cNvPr id="6" name="Group 103">
            <a:extLst>
              <a:ext uri="{FF2B5EF4-FFF2-40B4-BE49-F238E27FC236}">
                <a16:creationId xmlns:a16="http://schemas.microsoft.com/office/drawing/2014/main" id="{451C79B1-9600-458D-A890-856433593956}"/>
              </a:ext>
            </a:extLst>
          </p:cNvPr>
          <p:cNvGrpSpPr>
            <a:grpSpLocks/>
          </p:cNvGrpSpPr>
          <p:nvPr/>
        </p:nvGrpSpPr>
        <p:grpSpPr bwMode="auto">
          <a:xfrm>
            <a:off x="6934200" y="2286000"/>
            <a:ext cx="1503363" cy="3140075"/>
            <a:chOff x="4368" y="1440"/>
            <a:chExt cx="947" cy="1978"/>
          </a:xfrm>
        </p:grpSpPr>
        <p:sp>
          <p:nvSpPr>
            <p:cNvPr id="36917" name="Text Box 4">
              <a:extLst>
                <a:ext uri="{FF2B5EF4-FFF2-40B4-BE49-F238E27FC236}">
                  <a16:creationId xmlns:a16="http://schemas.microsoft.com/office/drawing/2014/main" id="{B47E58C2-3F2D-4B9F-A388-21BB4BBA3069}"/>
                </a:ext>
              </a:extLst>
            </p:cNvPr>
            <p:cNvSpPr txBox="1">
              <a:spLocks noChangeArrowheads="1"/>
            </p:cNvSpPr>
            <p:nvPr/>
          </p:nvSpPr>
          <p:spPr bwMode="auto">
            <a:xfrm>
              <a:off x="4752" y="2976"/>
              <a:ext cx="5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Client</a:t>
              </a:r>
            </a:p>
            <a:p>
              <a:pPr>
                <a:spcBef>
                  <a:spcPct val="0"/>
                </a:spcBef>
                <a:buClrTx/>
                <a:buSzTx/>
                <a:buFontTx/>
                <a:buNone/>
              </a:pPr>
              <a:r>
                <a:rPr lang="en-US" altLang="zh-CN" sz="2000">
                  <a:solidFill>
                    <a:schemeClr val="accent2"/>
                  </a:solidFill>
                  <a:ea typeface="宋体" panose="02010600030101010101" pitchFamily="2" charset="-122"/>
                </a:rPr>
                <a:t>IP:B</a:t>
              </a:r>
            </a:p>
          </p:txBody>
        </p:sp>
        <p:grpSp>
          <p:nvGrpSpPr>
            <p:cNvPr id="36918" name="Group 21">
              <a:extLst>
                <a:ext uri="{FF2B5EF4-FFF2-40B4-BE49-F238E27FC236}">
                  <a16:creationId xmlns:a16="http://schemas.microsoft.com/office/drawing/2014/main" id="{C90B62E7-6DA6-4F1C-BB4C-491A9B71DF87}"/>
                </a:ext>
              </a:extLst>
            </p:cNvPr>
            <p:cNvGrpSpPr>
              <a:grpSpLocks/>
            </p:cNvGrpSpPr>
            <p:nvPr/>
          </p:nvGrpSpPr>
          <p:grpSpPr bwMode="auto">
            <a:xfrm>
              <a:off x="4368" y="1440"/>
              <a:ext cx="947" cy="1500"/>
              <a:chOff x="608" y="2454"/>
              <a:chExt cx="1261" cy="1500"/>
            </a:xfrm>
          </p:grpSpPr>
          <p:sp>
            <p:nvSpPr>
              <p:cNvPr id="36925" name="Rectangle 22">
                <a:extLst>
                  <a:ext uri="{FF2B5EF4-FFF2-40B4-BE49-F238E27FC236}">
                    <a16:creationId xmlns:a16="http://schemas.microsoft.com/office/drawing/2014/main" id="{B0A8DFC2-2F9F-4347-9FA8-2806C926DEF1}"/>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26" name="Rectangle 23">
                <a:extLst>
                  <a:ext uri="{FF2B5EF4-FFF2-40B4-BE49-F238E27FC236}">
                    <a16:creationId xmlns:a16="http://schemas.microsoft.com/office/drawing/2014/main" id="{D6DE2EB2-CC8E-432C-999F-A8E83226545B}"/>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27" name="Rectangle 24">
                <a:extLst>
                  <a:ext uri="{FF2B5EF4-FFF2-40B4-BE49-F238E27FC236}">
                    <a16:creationId xmlns:a16="http://schemas.microsoft.com/office/drawing/2014/main" id="{9B5AC313-9D7C-4F8F-B3E9-4FE9846C68BC}"/>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28" name="Rectangle 25">
                <a:extLst>
                  <a:ext uri="{FF2B5EF4-FFF2-40B4-BE49-F238E27FC236}">
                    <a16:creationId xmlns:a16="http://schemas.microsoft.com/office/drawing/2014/main" id="{3CF9C18C-5F46-4EC1-8DB3-FAE76A113D98}"/>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29" name="Rectangle 26">
                <a:extLst>
                  <a:ext uri="{FF2B5EF4-FFF2-40B4-BE49-F238E27FC236}">
                    <a16:creationId xmlns:a16="http://schemas.microsoft.com/office/drawing/2014/main" id="{CA829CA6-C7FB-465C-AD7A-AEACE166CA92}"/>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nvGrpSpPr>
            <p:cNvPr id="36919" name="Group 27">
              <a:extLst>
                <a:ext uri="{FF2B5EF4-FFF2-40B4-BE49-F238E27FC236}">
                  <a16:creationId xmlns:a16="http://schemas.microsoft.com/office/drawing/2014/main" id="{93CD3F71-460D-4F66-A845-F905C93FC817}"/>
                </a:ext>
              </a:extLst>
            </p:cNvPr>
            <p:cNvGrpSpPr>
              <a:grpSpLocks/>
            </p:cNvGrpSpPr>
            <p:nvPr/>
          </p:nvGrpSpPr>
          <p:grpSpPr bwMode="auto">
            <a:xfrm>
              <a:off x="4432" y="1480"/>
              <a:ext cx="377" cy="315"/>
              <a:chOff x="2614" y="2862"/>
              <a:chExt cx="377" cy="315"/>
            </a:xfrm>
          </p:grpSpPr>
          <p:sp>
            <p:nvSpPr>
              <p:cNvPr id="36923" name="Rectangle 28">
                <a:extLst>
                  <a:ext uri="{FF2B5EF4-FFF2-40B4-BE49-F238E27FC236}">
                    <a16:creationId xmlns:a16="http://schemas.microsoft.com/office/drawing/2014/main" id="{512442C7-61E3-4451-BF15-0394A610F4A7}"/>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6924" name="Oval 29">
                <a:extLst>
                  <a:ext uri="{FF2B5EF4-FFF2-40B4-BE49-F238E27FC236}">
                    <a16:creationId xmlns:a16="http://schemas.microsoft.com/office/drawing/2014/main" id="{B35282FC-E647-4681-BC6F-D3BAAC177643}"/>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P2</a:t>
                </a:r>
              </a:p>
            </p:txBody>
          </p:sp>
        </p:grpSp>
        <p:grpSp>
          <p:nvGrpSpPr>
            <p:cNvPr id="36920" name="Group 72">
              <a:extLst>
                <a:ext uri="{FF2B5EF4-FFF2-40B4-BE49-F238E27FC236}">
                  <a16:creationId xmlns:a16="http://schemas.microsoft.com/office/drawing/2014/main" id="{C085A3AF-DA92-4C36-88E2-42C9539F127A}"/>
                </a:ext>
              </a:extLst>
            </p:cNvPr>
            <p:cNvGrpSpPr>
              <a:grpSpLocks/>
            </p:cNvGrpSpPr>
            <p:nvPr/>
          </p:nvGrpSpPr>
          <p:grpSpPr bwMode="auto">
            <a:xfrm>
              <a:off x="4876" y="1489"/>
              <a:ext cx="377" cy="315"/>
              <a:chOff x="2614" y="2862"/>
              <a:chExt cx="377" cy="315"/>
            </a:xfrm>
          </p:grpSpPr>
          <p:sp>
            <p:nvSpPr>
              <p:cNvPr id="36921" name="Rectangle 73">
                <a:extLst>
                  <a:ext uri="{FF2B5EF4-FFF2-40B4-BE49-F238E27FC236}">
                    <a16:creationId xmlns:a16="http://schemas.microsoft.com/office/drawing/2014/main" id="{4BBCF3AC-C132-4B44-8096-F52FA11B166E}"/>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6922" name="Oval 74">
                <a:extLst>
                  <a:ext uri="{FF2B5EF4-FFF2-40B4-BE49-F238E27FC236}">
                    <a16:creationId xmlns:a16="http://schemas.microsoft.com/office/drawing/2014/main" id="{555E0C9A-0E44-4EF1-B456-5A8D391DED7D}"/>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P3</a:t>
                </a:r>
              </a:p>
            </p:txBody>
          </p:sp>
        </p:grpSp>
      </p:grpSp>
      <p:sp>
        <p:nvSpPr>
          <p:cNvPr id="246826" name="Line 42">
            <a:extLst>
              <a:ext uri="{FF2B5EF4-FFF2-40B4-BE49-F238E27FC236}">
                <a16:creationId xmlns:a16="http://schemas.microsoft.com/office/drawing/2014/main" id="{23453044-3B00-4404-A5C8-CE48FC1DB4D2}"/>
              </a:ext>
            </a:extLst>
          </p:cNvPr>
          <p:cNvSpPr>
            <a:spLocks noChangeShapeType="1"/>
          </p:cNvSpPr>
          <p:nvPr/>
        </p:nvSpPr>
        <p:spPr bwMode="auto">
          <a:xfrm flipV="1">
            <a:off x="4191000" y="2819400"/>
            <a:ext cx="0" cy="1676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Rectangle 2">
            <a:extLst>
              <a:ext uri="{FF2B5EF4-FFF2-40B4-BE49-F238E27FC236}">
                <a16:creationId xmlns:a16="http://schemas.microsoft.com/office/drawing/2014/main" id="{EEEFAE37-DD3C-493C-8AF5-311C9BC1446D}"/>
              </a:ext>
            </a:extLst>
          </p:cNvPr>
          <p:cNvSpPr>
            <a:spLocks noGrp="1" noChangeArrowheads="1"/>
          </p:cNvSpPr>
          <p:nvPr>
            <p:ph type="title"/>
          </p:nvPr>
        </p:nvSpPr>
        <p:spPr/>
        <p:txBody>
          <a:bodyPr/>
          <a:lstStyle/>
          <a:p>
            <a:r>
              <a:rPr lang="en-US" altLang="zh-CN" sz="3600">
                <a:ea typeface="宋体" panose="02010600030101010101" pitchFamily="2" charset="-122"/>
              </a:rPr>
              <a:t>Connection-Oriented Demux (cont.)</a:t>
            </a:r>
          </a:p>
        </p:txBody>
      </p:sp>
      <p:grpSp>
        <p:nvGrpSpPr>
          <p:cNvPr id="10" name="Group 98">
            <a:extLst>
              <a:ext uri="{FF2B5EF4-FFF2-40B4-BE49-F238E27FC236}">
                <a16:creationId xmlns:a16="http://schemas.microsoft.com/office/drawing/2014/main" id="{233BA220-DDDC-46BF-8E6A-067DBC79E36F}"/>
              </a:ext>
            </a:extLst>
          </p:cNvPr>
          <p:cNvGrpSpPr>
            <a:grpSpLocks/>
          </p:cNvGrpSpPr>
          <p:nvPr/>
        </p:nvGrpSpPr>
        <p:grpSpPr bwMode="auto">
          <a:xfrm>
            <a:off x="381000" y="2286000"/>
            <a:ext cx="1011238" cy="3136900"/>
            <a:chOff x="240" y="1440"/>
            <a:chExt cx="637" cy="1976"/>
          </a:xfrm>
        </p:grpSpPr>
        <p:grpSp>
          <p:nvGrpSpPr>
            <p:cNvPr id="36907" name="Group 6">
              <a:extLst>
                <a:ext uri="{FF2B5EF4-FFF2-40B4-BE49-F238E27FC236}">
                  <a16:creationId xmlns:a16="http://schemas.microsoft.com/office/drawing/2014/main" id="{1655392F-4A8E-4A40-B19E-A026BE4CB851}"/>
                </a:ext>
              </a:extLst>
            </p:cNvPr>
            <p:cNvGrpSpPr>
              <a:grpSpLocks/>
            </p:cNvGrpSpPr>
            <p:nvPr/>
          </p:nvGrpSpPr>
          <p:grpSpPr bwMode="auto">
            <a:xfrm>
              <a:off x="240" y="1440"/>
              <a:ext cx="637" cy="1500"/>
              <a:chOff x="608" y="2454"/>
              <a:chExt cx="1261" cy="1500"/>
            </a:xfrm>
          </p:grpSpPr>
          <p:sp>
            <p:nvSpPr>
              <p:cNvPr id="36912" name="Rectangle 7">
                <a:extLst>
                  <a:ext uri="{FF2B5EF4-FFF2-40B4-BE49-F238E27FC236}">
                    <a16:creationId xmlns:a16="http://schemas.microsoft.com/office/drawing/2014/main" id="{B5C42137-3EBD-4DAF-9181-0BC294ACC2B3}"/>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13" name="Rectangle 8">
                <a:extLst>
                  <a:ext uri="{FF2B5EF4-FFF2-40B4-BE49-F238E27FC236}">
                    <a16:creationId xmlns:a16="http://schemas.microsoft.com/office/drawing/2014/main" id="{61897BB8-4A70-4D28-BDDD-6924F7B46CF2}"/>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14" name="Rectangle 9">
                <a:extLst>
                  <a:ext uri="{FF2B5EF4-FFF2-40B4-BE49-F238E27FC236}">
                    <a16:creationId xmlns:a16="http://schemas.microsoft.com/office/drawing/2014/main" id="{51E602D4-FD6D-4220-B021-71BB898502AC}"/>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15" name="Rectangle 10">
                <a:extLst>
                  <a:ext uri="{FF2B5EF4-FFF2-40B4-BE49-F238E27FC236}">
                    <a16:creationId xmlns:a16="http://schemas.microsoft.com/office/drawing/2014/main" id="{CACB17CE-EB0A-439B-A41F-67953A48F7DE}"/>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16" name="Rectangle 11">
                <a:extLst>
                  <a:ext uri="{FF2B5EF4-FFF2-40B4-BE49-F238E27FC236}">
                    <a16:creationId xmlns:a16="http://schemas.microsoft.com/office/drawing/2014/main" id="{C80DEA4D-5E2A-4D97-B618-BB766716A3FB}"/>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nvGrpSpPr>
            <p:cNvPr id="36908" name="Group 12">
              <a:extLst>
                <a:ext uri="{FF2B5EF4-FFF2-40B4-BE49-F238E27FC236}">
                  <a16:creationId xmlns:a16="http://schemas.microsoft.com/office/drawing/2014/main" id="{E87F00AA-89CB-4AE6-B06A-D9D75B92AF17}"/>
                </a:ext>
              </a:extLst>
            </p:cNvPr>
            <p:cNvGrpSpPr>
              <a:grpSpLocks/>
            </p:cNvGrpSpPr>
            <p:nvPr/>
          </p:nvGrpSpPr>
          <p:grpSpPr bwMode="auto">
            <a:xfrm>
              <a:off x="409" y="1484"/>
              <a:ext cx="377" cy="315"/>
              <a:chOff x="2614" y="2862"/>
              <a:chExt cx="377" cy="315"/>
            </a:xfrm>
          </p:grpSpPr>
          <p:sp>
            <p:nvSpPr>
              <p:cNvPr id="36910" name="Rectangle 13">
                <a:extLst>
                  <a:ext uri="{FF2B5EF4-FFF2-40B4-BE49-F238E27FC236}">
                    <a16:creationId xmlns:a16="http://schemas.microsoft.com/office/drawing/2014/main" id="{816210CD-09F1-406C-A803-53535FA59E96}"/>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6911" name="Oval 14">
                <a:extLst>
                  <a:ext uri="{FF2B5EF4-FFF2-40B4-BE49-F238E27FC236}">
                    <a16:creationId xmlns:a16="http://schemas.microsoft.com/office/drawing/2014/main" id="{A7EE717F-E15B-4136-8002-7E1F0C16153F}"/>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P1</a:t>
                </a:r>
              </a:p>
            </p:txBody>
          </p:sp>
        </p:grpSp>
        <p:sp>
          <p:nvSpPr>
            <p:cNvPr id="36909" name="Text Box 15">
              <a:extLst>
                <a:ext uri="{FF2B5EF4-FFF2-40B4-BE49-F238E27FC236}">
                  <a16:creationId xmlns:a16="http://schemas.microsoft.com/office/drawing/2014/main" id="{3FE261D5-5865-40F0-AAD7-4C06F6E328D8}"/>
                </a:ext>
              </a:extLst>
            </p:cNvPr>
            <p:cNvSpPr txBox="1">
              <a:spLocks noChangeArrowheads="1"/>
            </p:cNvSpPr>
            <p:nvPr/>
          </p:nvSpPr>
          <p:spPr bwMode="auto">
            <a:xfrm>
              <a:off x="293" y="2974"/>
              <a:ext cx="5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client</a:t>
              </a:r>
            </a:p>
            <a:p>
              <a:pPr>
                <a:spcBef>
                  <a:spcPct val="0"/>
                </a:spcBef>
                <a:buClrTx/>
                <a:buSzTx/>
                <a:buFontTx/>
                <a:buNone/>
              </a:pPr>
              <a:r>
                <a:rPr lang="en-US" altLang="zh-CN" sz="2000">
                  <a:solidFill>
                    <a:schemeClr val="accent2"/>
                  </a:solidFill>
                  <a:ea typeface="宋体" panose="02010600030101010101" pitchFamily="2" charset="-122"/>
                </a:rPr>
                <a:t> IP: A</a:t>
              </a:r>
            </a:p>
          </p:txBody>
        </p:sp>
      </p:grpSp>
      <p:sp>
        <p:nvSpPr>
          <p:cNvPr id="246800" name="Line 16">
            <a:extLst>
              <a:ext uri="{FF2B5EF4-FFF2-40B4-BE49-F238E27FC236}">
                <a16:creationId xmlns:a16="http://schemas.microsoft.com/office/drawing/2014/main" id="{27BEDC9E-F88B-4666-9CB7-6435C2069800}"/>
              </a:ext>
            </a:extLst>
          </p:cNvPr>
          <p:cNvSpPr>
            <a:spLocks noChangeShapeType="1"/>
          </p:cNvSpPr>
          <p:nvPr/>
        </p:nvSpPr>
        <p:spPr bwMode="auto">
          <a:xfrm>
            <a:off x="838200" y="2740025"/>
            <a:ext cx="0" cy="1752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815" name="Line 31">
            <a:extLst>
              <a:ext uri="{FF2B5EF4-FFF2-40B4-BE49-F238E27FC236}">
                <a16:creationId xmlns:a16="http://schemas.microsoft.com/office/drawing/2014/main" id="{274CC148-2D6C-468E-923B-84EF2772B3B0}"/>
              </a:ext>
            </a:extLst>
          </p:cNvPr>
          <p:cNvSpPr>
            <a:spLocks noChangeShapeType="1"/>
          </p:cNvSpPr>
          <p:nvPr/>
        </p:nvSpPr>
        <p:spPr bwMode="auto">
          <a:xfrm>
            <a:off x="8077200" y="2819400"/>
            <a:ext cx="0" cy="1676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833" name="Line 49">
            <a:extLst>
              <a:ext uri="{FF2B5EF4-FFF2-40B4-BE49-F238E27FC236}">
                <a16:creationId xmlns:a16="http://schemas.microsoft.com/office/drawing/2014/main" id="{8363BACD-418E-42A6-A2EC-D308C06E7C60}"/>
              </a:ext>
            </a:extLst>
          </p:cNvPr>
          <p:cNvSpPr>
            <a:spLocks noChangeShapeType="1"/>
          </p:cNvSpPr>
          <p:nvPr/>
        </p:nvSpPr>
        <p:spPr bwMode="auto">
          <a:xfrm flipV="1">
            <a:off x="4648200" y="2819400"/>
            <a:ext cx="0" cy="1676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859" name="Line 75">
            <a:extLst>
              <a:ext uri="{FF2B5EF4-FFF2-40B4-BE49-F238E27FC236}">
                <a16:creationId xmlns:a16="http://schemas.microsoft.com/office/drawing/2014/main" id="{0AB729B9-1760-4D2B-8A18-D9783BEDED92}"/>
              </a:ext>
            </a:extLst>
          </p:cNvPr>
          <p:cNvSpPr>
            <a:spLocks noChangeShapeType="1"/>
          </p:cNvSpPr>
          <p:nvPr/>
        </p:nvSpPr>
        <p:spPr bwMode="auto">
          <a:xfrm>
            <a:off x="7391400" y="2819400"/>
            <a:ext cx="0" cy="1524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862" name="Line 78">
            <a:extLst>
              <a:ext uri="{FF2B5EF4-FFF2-40B4-BE49-F238E27FC236}">
                <a16:creationId xmlns:a16="http://schemas.microsoft.com/office/drawing/2014/main" id="{7EDEB7EB-EC37-42C6-A9D1-32B5E5EF5742}"/>
              </a:ext>
            </a:extLst>
          </p:cNvPr>
          <p:cNvSpPr>
            <a:spLocks noChangeShapeType="1"/>
          </p:cNvSpPr>
          <p:nvPr/>
        </p:nvSpPr>
        <p:spPr bwMode="auto">
          <a:xfrm flipV="1">
            <a:off x="5334000" y="2819400"/>
            <a:ext cx="0" cy="1524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106">
            <a:extLst>
              <a:ext uri="{FF2B5EF4-FFF2-40B4-BE49-F238E27FC236}">
                <a16:creationId xmlns:a16="http://schemas.microsoft.com/office/drawing/2014/main" id="{C5A7C469-F485-4196-ABA3-7D9906D073CB}"/>
              </a:ext>
            </a:extLst>
          </p:cNvPr>
          <p:cNvGrpSpPr>
            <a:grpSpLocks/>
          </p:cNvGrpSpPr>
          <p:nvPr/>
        </p:nvGrpSpPr>
        <p:grpSpPr bwMode="auto">
          <a:xfrm>
            <a:off x="838200" y="4419600"/>
            <a:ext cx="3352800" cy="1250950"/>
            <a:chOff x="528" y="2784"/>
            <a:chExt cx="2112" cy="788"/>
          </a:xfrm>
        </p:grpSpPr>
        <p:sp>
          <p:nvSpPr>
            <p:cNvPr id="36898" name="Line 53">
              <a:extLst>
                <a:ext uri="{FF2B5EF4-FFF2-40B4-BE49-F238E27FC236}">
                  <a16:creationId xmlns:a16="http://schemas.microsoft.com/office/drawing/2014/main" id="{263C3D53-38D5-42DF-AA97-46F537FC691E}"/>
                </a:ext>
              </a:extLst>
            </p:cNvPr>
            <p:cNvSpPr>
              <a:spLocks noChangeShapeType="1"/>
            </p:cNvSpPr>
            <p:nvPr/>
          </p:nvSpPr>
          <p:spPr bwMode="auto">
            <a:xfrm>
              <a:off x="528" y="2832"/>
              <a:ext cx="21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899" name="Group 99">
              <a:extLst>
                <a:ext uri="{FF2B5EF4-FFF2-40B4-BE49-F238E27FC236}">
                  <a16:creationId xmlns:a16="http://schemas.microsoft.com/office/drawing/2014/main" id="{E8EFF716-51CC-4693-B9E3-0F438A6B917A}"/>
                </a:ext>
              </a:extLst>
            </p:cNvPr>
            <p:cNvGrpSpPr>
              <a:grpSpLocks/>
            </p:cNvGrpSpPr>
            <p:nvPr/>
          </p:nvGrpSpPr>
          <p:grpSpPr bwMode="auto">
            <a:xfrm>
              <a:off x="1008" y="2784"/>
              <a:ext cx="624" cy="788"/>
              <a:chOff x="1008" y="2784"/>
              <a:chExt cx="624" cy="788"/>
            </a:xfrm>
          </p:grpSpPr>
          <p:sp>
            <p:nvSpPr>
              <p:cNvPr id="36900" name="Rectangle 55">
                <a:extLst>
                  <a:ext uri="{FF2B5EF4-FFF2-40B4-BE49-F238E27FC236}">
                    <a16:creationId xmlns:a16="http://schemas.microsoft.com/office/drawing/2014/main" id="{637B0620-80CF-4537-AF0A-50F31374E2E4}"/>
                  </a:ext>
                </a:extLst>
              </p:cNvPr>
              <p:cNvSpPr>
                <a:spLocks noChangeArrowheads="1"/>
              </p:cNvSpPr>
              <p:nvPr/>
            </p:nvSpPr>
            <p:spPr bwMode="auto">
              <a:xfrm>
                <a:off x="1008" y="2784"/>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9157</a:t>
                </a:r>
              </a:p>
            </p:txBody>
          </p:sp>
          <p:sp>
            <p:nvSpPr>
              <p:cNvPr id="36901" name="Rectangle 56">
                <a:extLst>
                  <a:ext uri="{FF2B5EF4-FFF2-40B4-BE49-F238E27FC236}">
                    <a16:creationId xmlns:a16="http://schemas.microsoft.com/office/drawing/2014/main" id="{9BBB2094-4FB6-41C2-9FD2-873530E475D4}"/>
                  </a:ext>
                </a:extLst>
              </p:cNvPr>
              <p:cNvSpPr>
                <a:spLocks noChangeArrowheads="1"/>
              </p:cNvSpPr>
              <p:nvPr/>
            </p:nvSpPr>
            <p:spPr bwMode="auto">
              <a:xfrm>
                <a:off x="1008" y="2976"/>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80</a:t>
                </a:r>
              </a:p>
            </p:txBody>
          </p:sp>
          <p:sp>
            <p:nvSpPr>
              <p:cNvPr id="36902" name="Rectangle 57">
                <a:extLst>
                  <a:ext uri="{FF2B5EF4-FFF2-40B4-BE49-F238E27FC236}">
                    <a16:creationId xmlns:a16="http://schemas.microsoft.com/office/drawing/2014/main" id="{BC20A316-5FA8-4C7A-AEAF-03AD6F39252E}"/>
                  </a:ext>
                </a:extLst>
              </p:cNvPr>
              <p:cNvSpPr>
                <a:spLocks noChangeArrowheads="1"/>
              </p:cNvSpPr>
              <p:nvPr/>
            </p:nvSpPr>
            <p:spPr bwMode="auto">
              <a:xfrm>
                <a:off x="1008" y="3168"/>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03" name="Rectangle 79">
                <a:extLst>
                  <a:ext uri="{FF2B5EF4-FFF2-40B4-BE49-F238E27FC236}">
                    <a16:creationId xmlns:a16="http://schemas.microsoft.com/office/drawing/2014/main" id="{0418A84D-49CE-45F3-9747-09D8E2C7A07B}"/>
                  </a:ext>
                </a:extLst>
              </p:cNvPr>
              <p:cNvSpPr>
                <a:spLocks noChangeArrowheads="1"/>
              </p:cNvSpPr>
              <p:nvPr/>
            </p:nvSpPr>
            <p:spPr bwMode="auto">
              <a:xfrm>
                <a:off x="1008" y="3360"/>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04" name="Text Box 81">
                <a:extLst>
                  <a:ext uri="{FF2B5EF4-FFF2-40B4-BE49-F238E27FC236}">
                    <a16:creationId xmlns:a16="http://schemas.microsoft.com/office/drawing/2014/main" id="{C8D33622-FE1E-4CFC-AE5D-BA4E3350AB23}"/>
                  </a:ext>
                </a:extLst>
              </p:cNvPr>
              <p:cNvSpPr txBox="1">
                <a:spLocks noChangeArrowheads="1"/>
              </p:cNvSpPr>
              <p:nvPr/>
            </p:nvSpPr>
            <p:spPr bwMode="auto">
              <a:xfrm>
                <a:off x="1094" y="3113"/>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6905" name="Text Box 82">
                <a:extLst>
                  <a:ext uri="{FF2B5EF4-FFF2-40B4-BE49-F238E27FC236}">
                    <a16:creationId xmlns:a16="http://schemas.microsoft.com/office/drawing/2014/main" id="{AC4B7485-C975-483C-A2BA-2B5DC68FEECF}"/>
                  </a:ext>
                </a:extLst>
              </p:cNvPr>
              <p:cNvSpPr txBox="1">
                <a:spLocks noChangeArrowheads="1"/>
              </p:cNvSpPr>
              <p:nvPr/>
            </p:nvSpPr>
            <p:spPr bwMode="auto">
              <a:xfrm>
                <a:off x="1056" y="3168"/>
                <a:ext cx="5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S-IP: A</a:t>
                </a:r>
              </a:p>
            </p:txBody>
          </p:sp>
          <p:sp>
            <p:nvSpPr>
              <p:cNvPr id="36906" name="Text Box 84">
                <a:extLst>
                  <a:ext uri="{FF2B5EF4-FFF2-40B4-BE49-F238E27FC236}">
                    <a16:creationId xmlns:a16="http://schemas.microsoft.com/office/drawing/2014/main" id="{B74DC4D9-A5E4-4B80-9947-D5D7E68FE7CE}"/>
                  </a:ext>
                </a:extLst>
              </p:cNvPr>
              <p:cNvSpPr txBox="1">
                <a:spLocks noChangeArrowheads="1"/>
              </p:cNvSpPr>
              <p:nvPr/>
            </p:nvSpPr>
            <p:spPr bwMode="auto">
              <a:xfrm>
                <a:off x="1037" y="3360"/>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D-IP: C</a:t>
                </a:r>
              </a:p>
            </p:txBody>
          </p:sp>
        </p:grpSp>
      </p:grpSp>
      <p:grpSp>
        <p:nvGrpSpPr>
          <p:cNvPr id="15" name="Group 108">
            <a:extLst>
              <a:ext uri="{FF2B5EF4-FFF2-40B4-BE49-F238E27FC236}">
                <a16:creationId xmlns:a16="http://schemas.microsoft.com/office/drawing/2014/main" id="{07B67F8E-FA24-457D-9945-A89446D12619}"/>
              </a:ext>
            </a:extLst>
          </p:cNvPr>
          <p:cNvGrpSpPr>
            <a:grpSpLocks/>
          </p:cNvGrpSpPr>
          <p:nvPr/>
        </p:nvGrpSpPr>
        <p:grpSpPr bwMode="auto">
          <a:xfrm>
            <a:off x="4648200" y="4419600"/>
            <a:ext cx="3429000" cy="1219200"/>
            <a:chOff x="2928" y="2784"/>
            <a:chExt cx="2160" cy="768"/>
          </a:xfrm>
        </p:grpSpPr>
        <p:sp>
          <p:nvSpPr>
            <p:cNvPr id="36890" name="Line 50">
              <a:extLst>
                <a:ext uri="{FF2B5EF4-FFF2-40B4-BE49-F238E27FC236}">
                  <a16:creationId xmlns:a16="http://schemas.microsoft.com/office/drawing/2014/main" id="{A24B2866-4AD3-4B30-B2EA-9F99E575DB84}"/>
                </a:ext>
              </a:extLst>
            </p:cNvPr>
            <p:cNvSpPr>
              <a:spLocks noChangeShapeType="1"/>
            </p:cNvSpPr>
            <p:nvPr/>
          </p:nvSpPr>
          <p:spPr bwMode="auto">
            <a:xfrm>
              <a:off x="2928" y="2832"/>
              <a:ext cx="216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891" name="Group 102">
              <a:extLst>
                <a:ext uri="{FF2B5EF4-FFF2-40B4-BE49-F238E27FC236}">
                  <a16:creationId xmlns:a16="http://schemas.microsoft.com/office/drawing/2014/main" id="{7748BFA7-996D-4532-953A-02F0F3427ACD}"/>
                </a:ext>
              </a:extLst>
            </p:cNvPr>
            <p:cNvGrpSpPr>
              <a:grpSpLocks/>
            </p:cNvGrpSpPr>
            <p:nvPr/>
          </p:nvGrpSpPr>
          <p:grpSpPr bwMode="auto">
            <a:xfrm>
              <a:off x="3936" y="2784"/>
              <a:ext cx="624" cy="768"/>
              <a:chOff x="3936" y="2784"/>
              <a:chExt cx="624" cy="768"/>
            </a:xfrm>
          </p:grpSpPr>
          <p:grpSp>
            <p:nvGrpSpPr>
              <p:cNvPr id="36892" name="Group 89">
                <a:extLst>
                  <a:ext uri="{FF2B5EF4-FFF2-40B4-BE49-F238E27FC236}">
                    <a16:creationId xmlns:a16="http://schemas.microsoft.com/office/drawing/2014/main" id="{5B638D4D-B734-4598-AB33-DC2B295AFF30}"/>
                  </a:ext>
                </a:extLst>
              </p:cNvPr>
              <p:cNvGrpSpPr>
                <a:grpSpLocks/>
              </p:cNvGrpSpPr>
              <p:nvPr/>
            </p:nvGrpSpPr>
            <p:grpSpPr bwMode="auto">
              <a:xfrm>
                <a:off x="3936" y="2784"/>
                <a:ext cx="624" cy="576"/>
                <a:chOff x="3936" y="2784"/>
                <a:chExt cx="624" cy="576"/>
              </a:xfrm>
            </p:grpSpPr>
            <p:sp>
              <p:nvSpPr>
                <p:cNvPr id="36895" name="Rectangle 63">
                  <a:extLst>
                    <a:ext uri="{FF2B5EF4-FFF2-40B4-BE49-F238E27FC236}">
                      <a16:creationId xmlns:a16="http://schemas.microsoft.com/office/drawing/2014/main" id="{20F16B5B-1641-427D-B300-8A43EE6028F0}"/>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9157</a:t>
                  </a:r>
                </a:p>
              </p:txBody>
            </p:sp>
            <p:sp>
              <p:nvSpPr>
                <p:cNvPr id="36896" name="Rectangle 64">
                  <a:extLst>
                    <a:ext uri="{FF2B5EF4-FFF2-40B4-BE49-F238E27FC236}">
                      <a16:creationId xmlns:a16="http://schemas.microsoft.com/office/drawing/2014/main" id="{011373AA-96C6-4F55-B985-9F948E913CD7}"/>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80</a:t>
                  </a:r>
                </a:p>
              </p:txBody>
            </p:sp>
            <p:sp>
              <p:nvSpPr>
                <p:cNvPr id="36897" name="Rectangle 65">
                  <a:extLst>
                    <a:ext uri="{FF2B5EF4-FFF2-40B4-BE49-F238E27FC236}">
                      <a16:creationId xmlns:a16="http://schemas.microsoft.com/office/drawing/2014/main" id="{AE402FD7-BFB4-4562-AB44-79966DEEE1EB}"/>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sp>
            <p:nvSpPr>
              <p:cNvPr id="36893" name="Rectangle 80">
                <a:extLst>
                  <a:ext uri="{FF2B5EF4-FFF2-40B4-BE49-F238E27FC236}">
                    <a16:creationId xmlns:a16="http://schemas.microsoft.com/office/drawing/2014/main" id="{A686F924-4485-489E-B851-2611D942EB9C}"/>
                  </a:ext>
                </a:extLst>
              </p:cNvPr>
              <p:cNvSpPr>
                <a:spLocks noChangeArrowheads="1"/>
              </p:cNvSpPr>
              <p:nvPr/>
            </p:nvSpPr>
            <p:spPr bwMode="auto">
              <a:xfrm>
                <a:off x="3936" y="3360"/>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D-IP: C</a:t>
                </a:r>
              </a:p>
            </p:txBody>
          </p:sp>
          <p:sp>
            <p:nvSpPr>
              <p:cNvPr id="36894" name="Text Box 86">
                <a:extLst>
                  <a:ext uri="{FF2B5EF4-FFF2-40B4-BE49-F238E27FC236}">
                    <a16:creationId xmlns:a16="http://schemas.microsoft.com/office/drawing/2014/main" id="{1A1F9FC8-B0E8-4F96-A17F-700AEA4C63D4}"/>
                  </a:ext>
                </a:extLst>
              </p:cNvPr>
              <p:cNvSpPr txBox="1">
                <a:spLocks noChangeArrowheads="1"/>
              </p:cNvSpPr>
              <p:nvPr/>
            </p:nvSpPr>
            <p:spPr bwMode="auto">
              <a:xfrm>
                <a:off x="3991" y="3168"/>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S-IP: B</a:t>
                </a:r>
              </a:p>
            </p:txBody>
          </p:sp>
        </p:grpSp>
      </p:grpSp>
      <p:grpSp>
        <p:nvGrpSpPr>
          <p:cNvPr id="18" name="Group 107">
            <a:extLst>
              <a:ext uri="{FF2B5EF4-FFF2-40B4-BE49-F238E27FC236}">
                <a16:creationId xmlns:a16="http://schemas.microsoft.com/office/drawing/2014/main" id="{617CF6B5-CD3D-429C-B687-1D2B2C82A7BE}"/>
              </a:ext>
            </a:extLst>
          </p:cNvPr>
          <p:cNvGrpSpPr>
            <a:grpSpLocks/>
          </p:cNvGrpSpPr>
          <p:nvPr/>
        </p:nvGrpSpPr>
        <p:grpSpPr bwMode="auto">
          <a:xfrm>
            <a:off x="5334000" y="2895600"/>
            <a:ext cx="2057400" cy="1447800"/>
            <a:chOff x="3360" y="1824"/>
            <a:chExt cx="1296" cy="912"/>
          </a:xfrm>
        </p:grpSpPr>
        <p:sp>
          <p:nvSpPr>
            <p:cNvPr id="36881" name="Line 76">
              <a:extLst>
                <a:ext uri="{FF2B5EF4-FFF2-40B4-BE49-F238E27FC236}">
                  <a16:creationId xmlns:a16="http://schemas.microsoft.com/office/drawing/2014/main" id="{520E50F2-A5F1-416F-9DD3-64286ADE0EAA}"/>
                </a:ext>
              </a:extLst>
            </p:cNvPr>
            <p:cNvSpPr>
              <a:spLocks noChangeShapeType="1"/>
            </p:cNvSpPr>
            <p:nvPr/>
          </p:nvSpPr>
          <p:spPr bwMode="auto">
            <a:xfrm>
              <a:off x="3360" y="2736"/>
              <a:ext cx="129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882" name="Group 101">
              <a:extLst>
                <a:ext uri="{FF2B5EF4-FFF2-40B4-BE49-F238E27FC236}">
                  <a16:creationId xmlns:a16="http://schemas.microsoft.com/office/drawing/2014/main" id="{85877D68-8574-48A2-B631-1A3ED6201B14}"/>
                </a:ext>
              </a:extLst>
            </p:cNvPr>
            <p:cNvGrpSpPr>
              <a:grpSpLocks/>
            </p:cNvGrpSpPr>
            <p:nvPr/>
          </p:nvGrpSpPr>
          <p:grpSpPr bwMode="auto">
            <a:xfrm>
              <a:off x="3648" y="1824"/>
              <a:ext cx="624" cy="768"/>
              <a:chOff x="3648" y="1824"/>
              <a:chExt cx="624" cy="768"/>
            </a:xfrm>
          </p:grpSpPr>
          <p:grpSp>
            <p:nvGrpSpPr>
              <p:cNvPr id="36884" name="Group 90">
                <a:extLst>
                  <a:ext uri="{FF2B5EF4-FFF2-40B4-BE49-F238E27FC236}">
                    <a16:creationId xmlns:a16="http://schemas.microsoft.com/office/drawing/2014/main" id="{1341999E-E641-41F0-B73E-E8667BDE36AF}"/>
                  </a:ext>
                </a:extLst>
              </p:cNvPr>
              <p:cNvGrpSpPr>
                <a:grpSpLocks/>
              </p:cNvGrpSpPr>
              <p:nvPr/>
            </p:nvGrpSpPr>
            <p:grpSpPr bwMode="auto">
              <a:xfrm>
                <a:off x="3648" y="1824"/>
                <a:ext cx="624" cy="576"/>
                <a:chOff x="3936" y="2784"/>
                <a:chExt cx="624" cy="576"/>
              </a:xfrm>
            </p:grpSpPr>
            <p:sp>
              <p:nvSpPr>
                <p:cNvPr id="36887" name="Rectangle 91">
                  <a:extLst>
                    <a:ext uri="{FF2B5EF4-FFF2-40B4-BE49-F238E27FC236}">
                      <a16:creationId xmlns:a16="http://schemas.microsoft.com/office/drawing/2014/main" id="{F350B771-18FF-4B1C-813C-F16ED7EDB7C2}"/>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5775</a:t>
                  </a:r>
                </a:p>
              </p:txBody>
            </p:sp>
            <p:sp>
              <p:nvSpPr>
                <p:cNvPr id="36888" name="Rectangle 92">
                  <a:extLst>
                    <a:ext uri="{FF2B5EF4-FFF2-40B4-BE49-F238E27FC236}">
                      <a16:creationId xmlns:a16="http://schemas.microsoft.com/office/drawing/2014/main" id="{80336DC5-9389-4149-A3FE-A6ADA28B2428}"/>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80</a:t>
                  </a:r>
                </a:p>
              </p:txBody>
            </p:sp>
            <p:sp>
              <p:nvSpPr>
                <p:cNvPr id="36889" name="Rectangle 93">
                  <a:extLst>
                    <a:ext uri="{FF2B5EF4-FFF2-40B4-BE49-F238E27FC236}">
                      <a16:creationId xmlns:a16="http://schemas.microsoft.com/office/drawing/2014/main" id="{8A814F2E-4A33-4355-996A-979C7C63C21E}"/>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sp>
            <p:nvSpPr>
              <p:cNvPr id="36885" name="Rectangle 94">
                <a:extLst>
                  <a:ext uri="{FF2B5EF4-FFF2-40B4-BE49-F238E27FC236}">
                    <a16:creationId xmlns:a16="http://schemas.microsoft.com/office/drawing/2014/main" id="{D6177313-DC74-40CE-95D9-90FF49584D39}"/>
                  </a:ext>
                </a:extLst>
              </p:cNvPr>
              <p:cNvSpPr>
                <a:spLocks noChangeArrowheads="1"/>
              </p:cNvSpPr>
              <p:nvPr/>
            </p:nvSpPr>
            <p:spPr bwMode="auto">
              <a:xfrm>
                <a:off x="3648" y="2400"/>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D-IP: C</a:t>
                </a:r>
              </a:p>
            </p:txBody>
          </p:sp>
          <p:sp>
            <p:nvSpPr>
              <p:cNvPr id="36886" name="Rectangle 95">
                <a:extLst>
                  <a:ext uri="{FF2B5EF4-FFF2-40B4-BE49-F238E27FC236}">
                    <a16:creationId xmlns:a16="http://schemas.microsoft.com/office/drawing/2014/main" id="{4F12EED5-C35A-4016-897A-A946C7914823}"/>
                  </a:ext>
                </a:extLst>
              </p:cNvPr>
              <p:cNvSpPr>
                <a:spLocks noChangeArrowheads="1"/>
              </p:cNvSpPr>
              <p:nvPr/>
            </p:nvSpPr>
            <p:spPr bwMode="auto">
              <a:xfrm>
                <a:off x="3696" y="2208"/>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S-IP: B</a:t>
                </a:r>
              </a:p>
            </p:txBody>
          </p:sp>
        </p:grpSp>
        <p:sp>
          <p:nvSpPr>
            <p:cNvPr id="36883" name="Line 97">
              <a:extLst>
                <a:ext uri="{FF2B5EF4-FFF2-40B4-BE49-F238E27FC236}">
                  <a16:creationId xmlns:a16="http://schemas.microsoft.com/office/drawing/2014/main" id="{5B0F0943-BE37-434F-9853-01E2D0F82467}"/>
                </a:ext>
              </a:extLst>
            </p:cNvPr>
            <p:cNvSpPr>
              <a:spLocks noChangeShapeType="1"/>
            </p:cNvSpPr>
            <p:nvPr/>
          </p:nvSpPr>
          <p:spPr bwMode="auto">
            <a:xfrm flipH="1">
              <a:off x="3888" y="259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46800"/>
                                        </p:tgtEl>
                                        <p:attrNameLst>
                                          <p:attrName>style.visibility</p:attrName>
                                        </p:attrNameLst>
                                      </p:cBhvr>
                                      <p:to>
                                        <p:strVal val="visible"/>
                                      </p:to>
                                    </p:set>
                                    <p:animEffect transition="in" filter="wipe(up)">
                                      <p:cBhvr>
                                        <p:cTn id="18" dur="500"/>
                                        <p:tgtEl>
                                          <p:spTgt spid="246800"/>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nodeType="afterGroup">
                            <p:stCondLst>
                              <p:cond delay="1000"/>
                            </p:stCondLst>
                            <p:childTnLst>
                              <p:par>
                                <p:cTn id="24" presetID="22" presetClass="entr" presetSubtype="4" fill="hold" nodeType="afterEffect">
                                  <p:stCondLst>
                                    <p:cond delay="0"/>
                                  </p:stCondLst>
                                  <p:childTnLst>
                                    <p:set>
                                      <p:cBhvr>
                                        <p:cTn id="25" dur="1" fill="hold">
                                          <p:stCondLst>
                                            <p:cond delay="0"/>
                                          </p:stCondLst>
                                        </p:cTn>
                                        <p:tgtEl>
                                          <p:spTgt spid="246826"/>
                                        </p:tgtEl>
                                        <p:attrNameLst>
                                          <p:attrName>style.visibility</p:attrName>
                                        </p:attrNameLst>
                                      </p:cBhvr>
                                      <p:to>
                                        <p:strVal val="visible"/>
                                      </p:to>
                                    </p:set>
                                    <p:animEffect transition="in" filter="wipe(down)">
                                      <p:cBhvr>
                                        <p:cTn id="26" dur="500"/>
                                        <p:tgtEl>
                                          <p:spTgt spid="246826"/>
                                        </p:tgtEl>
                                      </p:cBhvr>
                                    </p:animEffect>
                                  </p:childTnLst>
                                </p:cTn>
                              </p:par>
                              <p:par>
                                <p:cTn id="27" presetID="22" presetClass="entr" presetSubtype="1" fill="hold" nodeType="withEffect">
                                  <p:stCondLst>
                                    <p:cond delay="0"/>
                                  </p:stCondLst>
                                  <p:childTnLst>
                                    <p:set>
                                      <p:cBhvr>
                                        <p:cTn id="28" dur="1" fill="hold">
                                          <p:stCondLst>
                                            <p:cond delay="0"/>
                                          </p:stCondLst>
                                        </p:cTn>
                                        <p:tgtEl>
                                          <p:spTgt spid="246859"/>
                                        </p:tgtEl>
                                        <p:attrNameLst>
                                          <p:attrName>style.visibility</p:attrName>
                                        </p:attrNameLst>
                                      </p:cBhvr>
                                      <p:to>
                                        <p:strVal val="visible"/>
                                      </p:to>
                                    </p:set>
                                    <p:animEffect transition="in" filter="wipe(up)">
                                      <p:cBhvr>
                                        <p:cTn id="29" dur="500"/>
                                        <p:tgtEl>
                                          <p:spTgt spid="246859"/>
                                        </p:tgtEl>
                                      </p:cBhvr>
                                    </p:animEffect>
                                  </p:childTnLst>
                                </p:cTn>
                              </p:par>
                            </p:childTnLst>
                          </p:cTn>
                        </p:par>
                        <p:par>
                          <p:cTn id="30" fill="hold" nodeType="afterGroup">
                            <p:stCondLst>
                              <p:cond delay="1500"/>
                            </p:stCondLst>
                            <p:childTnLst>
                              <p:par>
                                <p:cTn id="31" presetID="22" presetClass="entr" presetSubtype="2"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right)">
                                      <p:cBhvr>
                                        <p:cTn id="33" dur="500"/>
                                        <p:tgtEl>
                                          <p:spTgt spid="18"/>
                                        </p:tgtEl>
                                      </p:cBhvr>
                                    </p:animEffect>
                                  </p:childTnLst>
                                </p:cTn>
                              </p:par>
                            </p:childTnLst>
                          </p:cTn>
                        </p:par>
                        <p:par>
                          <p:cTn id="34" fill="hold" nodeType="afterGroup">
                            <p:stCondLst>
                              <p:cond delay="2000"/>
                            </p:stCondLst>
                            <p:childTnLst>
                              <p:par>
                                <p:cTn id="35" presetID="22" presetClass="entr" presetSubtype="4" fill="hold" nodeType="afterEffect">
                                  <p:stCondLst>
                                    <p:cond delay="0"/>
                                  </p:stCondLst>
                                  <p:childTnLst>
                                    <p:set>
                                      <p:cBhvr>
                                        <p:cTn id="36" dur="1" fill="hold">
                                          <p:stCondLst>
                                            <p:cond delay="0"/>
                                          </p:stCondLst>
                                        </p:cTn>
                                        <p:tgtEl>
                                          <p:spTgt spid="246862"/>
                                        </p:tgtEl>
                                        <p:attrNameLst>
                                          <p:attrName>style.visibility</p:attrName>
                                        </p:attrNameLst>
                                      </p:cBhvr>
                                      <p:to>
                                        <p:strVal val="visible"/>
                                      </p:to>
                                    </p:set>
                                    <p:animEffect transition="in" filter="wipe(down)">
                                      <p:cBhvr>
                                        <p:cTn id="37" dur="500"/>
                                        <p:tgtEl>
                                          <p:spTgt spid="246862"/>
                                        </p:tgtEl>
                                      </p:cBhvr>
                                    </p:animEffect>
                                  </p:childTnLst>
                                </p:cTn>
                              </p:par>
                              <p:par>
                                <p:cTn id="38" presetID="22" presetClass="entr" presetSubtype="1" fill="hold" nodeType="withEffect">
                                  <p:stCondLst>
                                    <p:cond delay="0"/>
                                  </p:stCondLst>
                                  <p:childTnLst>
                                    <p:set>
                                      <p:cBhvr>
                                        <p:cTn id="39" dur="1" fill="hold">
                                          <p:stCondLst>
                                            <p:cond delay="0"/>
                                          </p:stCondLst>
                                        </p:cTn>
                                        <p:tgtEl>
                                          <p:spTgt spid="246815"/>
                                        </p:tgtEl>
                                        <p:attrNameLst>
                                          <p:attrName>style.visibility</p:attrName>
                                        </p:attrNameLst>
                                      </p:cBhvr>
                                      <p:to>
                                        <p:strVal val="visible"/>
                                      </p:to>
                                    </p:set>
                                    <p:animEffect transition="in" filter="wipe(up)">
                                      <p:cBhvr>
                                        <p:cTn id="40" dur="500"/>
                                        <p:tgtEl>
                                          <p:spTgt spid="246815"/>
                                        </p:tgtEl>
                                      </p:cBhvr>
                                    </p:animEffect>
                                  </p:childTnLst>
                                </p:cTn>
                              </p:par>
                            </p:childTnLst>
                          </p:cTn>
                        </p:par>
                        <p:par>
                          <p:cTn id="41" fill="hold" nodeType="afterGroup">
                            <p:stCondLst>
                              <p:cond delay="2500"/>
                            </p:stCondLst>
                            <p:childTnLst>
                              <p:par>
                                <p:cTn id="42" presetID="22" presetClass="entr" presetSubtype="2"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right)">
                                      <p:cBhvr>
                                        <p:cTn id="44" dur="500"/>
                                        <p:tgtEl>
                                          <p:spTgt spid="15"/>
                                        </p:tgtEl>
                                      </p:cBhvr>
                                    </p:animEffect>
                                  </p:childTnLst>
                                </p:cTn>
                              </p:par>
                            </p:childTnLst>
                          </p:cTn>
                        </p:par>
                        <p:par>
                          <p:cTn id="45" fill="hold" nodeType="afterGroup">
                            <p:stCondLst>
                              <p:cond delay="3000"/>
                            </p:stCondLst>
                            <p:childTnLst>
                              <p:par>
                                <p:cTn id="46" presetID="22" presetClass="entr" presetSubtype="4" fill="hold" nodeType="afterEffect">
                                  <p:stCondLst>
                                    <p:cond delay="0"/>
                                  </p:stCondLst>
                                  <p:childTnLst>
                                    <p:set>
                                      <p:cBhvr>
                                        <p:cTn id="47" dur="1" fill="hold">
                                          <p:stCondLst>
                                            <p:cond delay="0"/>
                                          </p:stCondLst>
                                        </p:cTn>
                                        <p:tgtEl>
                                          <p:spTgt spid="246833"/>
                                        </p:tgtEl>
                                        <p:attrNameLst>
                                          <p:attrName>style.visibility</p:attrName>
                                        </p:attrNameLst>
                                      </p:cBhvr>
                                      <p:to>
                                        <p:strVal val="visible"/>
                                      </p:to>
                                    </p:set>
                                    <p:animEffect transition="in" filter="wipe(down)">
                                      <p:cBhvr>
                                        <p:cTn id="48" dur="500"/>
                                        <p:tgtEl>
                                          <p:spTgt spid="246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a:extLst>
              <a:ext uri="{FF2B5EF4-FFF2-40B4-BE49-F238E27FC236}">
                <a16:creationId xmlns:a16="http://schemas.microsoft.com/office/drawing/2014/main" id="{D2375AE5-EF47-410A-9B4E-E741E6C0C7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7891" name="灯片编号占位符 4">
            <a:extLst>
              <a:ext uri="{FF2B5EF4-FFF2-40B4-BE49-F238E27FC236}">
                <a16:creationId xmlns:a16="http://schemas.microsoft.com/office/drawing/2014/main" id="{0EA162AB-8171-48C9-804E-A44E0795FC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FBB96A4-EE56-42CB-B80E-38740BD29963}" type="slidenum">
              <a:rPr lang="en-US" altLang="zh-CN" sz="1400" smtClean="0">
                <a:latin typeface="Arial" panose="020B0604020202020204" pitchFamily="34" charset="0"/>
              </a:rPr>
              <a:pPr>
                <a:spcBef>
                  <a:spcPct val="0"/>
                </a:spcBef>
                <a:buClrTx/>
                <a:buSzTx/>
                <a:buFontTx/>
                <a:buNone/>
              </a:pPr>
              <a:t>19</a:t>
            </a:fld>
            <a:endParaRPr lang="en-US" altLang="zh-CN" sz="1400">
              <a:latin typeface="Arial" panose="020B0604020202020204" pitchFamily="34" charset="0"/>
            </a:endParaRPr>
          </a:p>
        </p:txBody>
      </p:sp>
      <p:grpSp>
        <p:nvGrpSpPr>
          <p:cNvPr id="2" name="Group 81">
            <a:extLst>
              <a:ext uri="{FF2B5EF4-FFF2-40B4-BE49-F238E27FC236}">
                <a16:creationId xmlns:a16="http://schemas.microsoft.com/office/drawing/2014/main" id="{42D04F29-DC72-4EBF-8C46-A94B4E2E0040}"/>
              </a:ext>
            </a:extLst>
          </p:cNvPr>
          <p:cNvGrpSpPr>
            <a:grpSpLocks/>
          </p:cNvGrpSpPr>
          <p:nvPr/>
        </p:nvGrpSpPr>
        <p:grpSpPr bwMode="auto">
          <a:xfrm>
            <a:off x="6934200" y="2286000"/>
            <a:ext cx="1503363" cy="3200400"/>
            <a:chOff x="4368" y="1440"/>
            <a:chExt cx="947" cy="2016"/>
          </a:xfrm>
        </p:grpSpPr>
        <p:sp>
          <p:nvSpPr>
            <p:cNvPr id="37948" name="Text Box 3">
              <a:extLst>
                <a:ext uri="{FF2B5EF4-FFF2-40B4-BE49-F238E27FC236}">
                  <a16:creationId xmlns:a16="http://schemas.microsoft.com/office/drawing/2014/main" id="{9130C3C1-04C4-442A-9B34-DD6BB92F2545}"/>
                </a:ext>
              </a:extLst>
            </p:cNvPr>
            <p:cNvSpPr txBox="1">
              <a:spLocks noChangeArrowheads="1"/>
            </p:cNvSpPr>
            <p:nvPr/>
          </p:nvSpPr>
          <p:spPr bwMode="auto">
            <a:xfrm>
              <a:off x="4704" y="3014"/>
              <a:ext cx="5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Client</a:t>
              </a:r>
            </a:p>
            <a:p>
              <a:pPr>
                <a:spcBef>
                  <a:spcPct val="0"/>
                </a:spcBef>
                <a:buClrTx/>
                <a:buSzTx/>
                <a:buFontTx/>
                <a:buNone/>
              </a:pPr>
              <a:r>
                <a:rPr lang="en-US" altLang="zh-CN" sz="2000">
                  <a:solidFill>
                    <a:schemeClr val="accent2"/>
                  </a:solidFill>
                  <a:ea typeface="宋体" panose="02010600030101010101" pitchFamily="2" charset="-122"/>
                </a:rPr>
                <a:t>IP:B</a:t>
              </a:r>
            </a:p>
          </p:txBody>
        </p:sp>
        <p:grpSp>
          <p:nvGrpSpPr>
            <p:cNvPr id="37949" name="Group 19">
              <a:extLst>
                <a:ext uri="{FF2B5EF4-FFF2-40B4-BE49-F238E27FC236}">
                  <a16:creationId xmlns:a16="http://schemas.microsoft.com/office/drawing/2014/main" id="{3A7B2BBE-FCAB-4942-AAEF-4FF7D6FB418D}"/>
                </a:ext>
              </a:extLst>
            </p:cNvPr>
            <p:cNvGrpSpPr>
              <a:grpSpLocks/>
            </p:cNvGrpSpPr>
            <p:nvPr/>
          </p:nvGrpSpPr>
          <p:grpSpPr bwMode="auto">
            <a:xfrm>
              <a:off x="4368" y="1440"/>
              <a:ext cx="947" cy="1500"/>
              <a:chOff x="608" y="2454"/>
              <a:chExt cx="1261" cy="1500"/>
            </a:xfrm>
          </p:grpSpPr>
          <p:sp>
            <p:nvSpPr>
              <p:cNvPr id="37956" name="Rectangle 20">
                <a:extLst>
                  <a:ext uri="{FF2B5EF4-FFF2-40B4-BE49-F238E27FC236}">
                    <a16:creationId xmlns:a16="http://schemas.microsoft.com/office/drawing/2014/main" id="{AD8F6B7D-17A3-4CD6-8605-544A5D03E353}"/>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57" name="Rectangle 21">
                <a:extLst>
                  <a:ext uri="{FF2B5EF4-FFF2-40B4-BE49-F238E27FC236}">
                    <a16:creationId xmlns:a16="http://schemas.microsoft.com/office/drawing/2014/main" id="{0FEAA38C-3E22-480C-9822-CEE5CD9C8545}"/>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58" name="Rectangle 22">
                <a:extLst>
                  <a:ext uri="{FF2B5EF4-FFF2-40B4-BE49-F238E27FC236}">
                    <a16:creationId xmlns:a16="http://schemas.microsoft.com/office/drawing/2014/main" id="{956FFB13-F10A-429F-99C9-8B8D271AC710}"/>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59" name="Rectangle 23">
                <a:extLst>
                  <a:ext uri="{FF2B5EF4-FFF2-40B4-BE49-F238E27FC236}">
                    <a16:creationId xmlns:a16="http://schemas.microsoft.com/office/drawing/2014/main" id="{54168E69-2360-4905-92E8-F67F4AA878FD}"/>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60" name="Rectangle 24">
                <a:extLst>
                  <a:ext uri="{FF2B5EF4-FFF2-40B4-BE49-F238E27FC236}">
                    <a16:creationId xmlns:a16="http://schemas.microsoft.com/office/drawing/2014/main" id="{DF0F1EC8-8BA1-4602-956B-94B597A4C33F}"/>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nvGrpSpPr>
            <p:cNvPr id="37950" name="Group 25">
              <a:extLst>
                <a:ext uri="{FF2B5EF4-FFF2-40B4-BE49-F238E27FC236}">
                  <a16:creationId xmlns:a16="http://schemas.microsoft.com/office/drawing/2014/main" id="{15D9A725-2EC3-4639-AFF1-D9C430689AE4}"/>
                </a:ext>
              </a:extLst>
            </p:cNvPr>
            <p:cNvGrpSpPr>
              <a:grpSpLocks/>
            </p:cNvGrpSpPr>
            <p:nvPr/>
          </p:nvGrpSpPr>
          <p:grpSpPr bwMode="auto">
            <a:xfrm>
              <a:off x="4432" y="1480"/>
              <a:ext cx="377" cy="315"/>
              <a:chOff x="2614" y="2862"/>
              <a:chExt cx="377" cy="315"/>
            </a:xfrm>
          </p:grpSpPr>
          <p:sp>
            <p:nvSpPr>
              <p:cNvPr id="37954" name="Rectangle 26">
                <a:extLst>
                  <a:ext uri="{FF2B5EF4-FFF2-40B4-BE49-F238E27FC236}">
                    <a16:creationId xmlns:a16="http://schemas.microsoft.com/office/drawing/2014/main" id="{93ABEE3A-0CC1-4A24-90C3-0499587A4370}"/>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7955" name="Oval 27">
                <a:extLst>
                  <a:ext uri="{FF2B5EF4-FFF2-40B4-BE49-F238E27FC236}">
                    <a16:creationId xmlns:a16="http://schemas.microsoft.com/office/drawing/2014/main" id="{9093EE18-DD9B-4A57-ACAD-25DBCF2DA282}"/>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P2</a:t>
                </a:r>
              </a:p>
            </p:txBody>
          </p:sp>
        </p:grpSp>
        <p:grpSp>
          <p:nvGrpSpPr>
            <p:cNvPr id="37951" name="Group 57">
              <a:extLst>
                <a:ext uri="{FF2B5EF4-FFF2-40B4-BE49-F238E27FC236}">
                  <a16:creationId xmlns:a16="http://schemas.microsoft.com/office/drawing/2014/main" id="{DE496F36-DB19-4382-A468-0875F1037EE0}"/>
                </a:ext>
              </a:extLst>
            </p:cNvPr>
            <p:cNvGrpSpPr>
              <a:grpSpLocks/>
            </p:cNvGrpSpPr>
            <p:nvPr/>
          </p:nvGrpSpPr>
          <p:grpSpPr bwMode="auto">
            <a:xfrm>
              <a:off x="4876" y="1489"/>
              <a:ext cx="377" cy="315"/>
              <a:chOff x="2614" y="2862"/>
              <a:chExt cx="377" cy="315"/>
            </a:xfrm>
          </p:grpSpPr>
          <p:sp>
            <p:nvSpPr>
              <p:cNvPr id="37952" name="Rectangle 58">
                <a:extLst>
                  <a:ext uri="{FF2B5EF4-FFF2-40B4-BE49-F238E27FC236}">
                    <a16:creationId xmlns:a16="http://schemas.microsoft.com/office/drawing/2014/main" id="{B4C9C60E-FC5F-4F57-9D86-3DC93735DC04}"/>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7953" name="Oval 59">
                <a:extLst>
                  <a:ext uri="{FF2B5EF4-FFF2-40B4-BE49-F238E27FC236}">
                    <a16:creationId xmlns:a16="http://schemas.microsoft.com/office/drawing/2014/main" id="{546F4519-7FA2-4528-9300-C35A6FD809C8}"/>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P3</a:t>
                </a:r>
              </a:p>
            </p:txBody>
          </p:sp>
        </p:grpSp>
      </p:grpSp>
      <p:grpSp>
        <p:nvGrpSpPr>
          <p:cNvPr id="6" name="Group 78">
            <a:extLst>
              <a:ext uri="{FF2B5EF4-FFF2-40B4-BE49-F238E27FC236}">
                <a16:creationId xmlns:a16="http://schemas.microsoft.com/office/drawing/2014/main" id="{FDA340DC-A100-4CFD-A397-350AA07AFCB3}"/>
              </a:ext>
            </a:extLst>
          </p:cNvPr>
          <p:cNvGrpSpPr>
            <a:grpSpLocks/>
          </p:cNvGrpSpPr>
          <p:nvPr/>
        </p:nvGrpSpPr>
        <p:grpSpPr bwMode="auto">
          <a:xfrm>
            <a:off x="3733800" y="2286000"/>
            <a:ext cx="1981200" cy="3213100"/>
            <a:chOff x="2352" y="1440"/>
            <a:chExt cx="1248" cy="2024"/>
          </a:xfrm>
        </p:grpSpPr>
        <p:sp>
          <p:nvSpPr>
            <p:cNvPr id="37938" name="Rectangle 29">
              <a:extLst>
                <a:ext uri="{FF2B5EF4-FFF2-40B4-BE49-F238E27FC236}">
                  <a16:creationId xmlns:a16="http://schemas.microsoft.com/office/drawing/2014/main" id="{3D67798F-F8D6-40EE-AE11-A4F21E7C7301}"/>
                </a:ext>
              </a:extLst>
            </p:cNvPr>
            <p:cNvSpPr>
              <a:spLocks noChangeArrowheads="1"/>
            </p:cNvSpPr>
            <p:nvPr/>
          </p:nvSpPr>
          <p:spPr bwMode="auto">
            <a:xfrm>
              <a:off x="2352" y="14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39" name="Rectangle 30">
              <a:extLst>
                <a:ext uri="{FF2B5EF4-FFF2-40B4-BE49-F238E27FC236}">
                  <a16:creationId xmlns:a16="http://schemas.microsoft.com/office/drawing/2014/main" id="{77974AA5-A228-4E66-8F8E-BF935A12A974}"/>
                </a:ext>
              </a:extLst>
            </p:cNvPr>
            <p:cNvSpPr>
              <a:spLocks noChangeArrowheads="1"/>
            </p:cNvSpPr>
            <p:nvPr/>
          </p:nvSpPr>
          <p:spPr bwMode="auto">
            <a:xfrm>
              <a:off x="2352" y="1728"/>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40" name="Rectangle 31">
              <a:extLst>
                <a:ext uri="{FF2B5EF4-FFF2-40B4-BE49-F238E27FC236}">
                  <a16:creationId xmlns:a16="http://schemas.microsoft.com/office/drawing/2014/main" id="{2F2AAB25-BD35-4E70-B852-2C9CF7B7DCE5}"/>
                </a:ext>
              </a:extLst>
            </p:cNvPr>
            <p:cNvSpPr>
              <a:spLocks noChangeArrowheads="1"/>
            </p:cNvSpPr>
            <p:nvPr/>
          </p:nvSpPr>
          <p:spPr bwMode="auto">
            <a:xfrm>
              <a:off x="2352" y="20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41" name="Rectangle 32">
              <a:extLst>
                <a:ext uri="{FF2B5EF4-FFF2-40B4-BE49-F238E27FC236}">
                  <a16:creationId xmlns:a16="http://schemas.microsoft.com/office/drawing/2014/main" id="{46C3EC5E-2E7F-4C2D-A41B-37AA6BC0D547}"/>
                </a:ext>
              </a:extLst>
            </p:cNvPr>
            <p:cNvSpPr>
              <a:spLocks noChangeArrowheads="1"/>
            </p:cNvSpPr>
            <p:nvPr/>
          </p:nvSpPr>
          <p:spPr bwMode="auto">
            <a:xfrm>
              <a:off x="2352" y="23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42" name="Rectangle 33">
              <a:extLst>
                <a:ext uri="{FF2B5EF4-FFF2-40B4-BE49-F238E27FC236}">
                  <a16:creationId xmlns:a16="http://schemas.microsoft.com/office/drawing/2014/main" id="{83B3428F-A5B7-4D24-97F3-4B4F7C5CB85D}"/>
                </a:ext>
              </a:extLst>
            </p:cNvPr>
            <p:cNvSpPr>
              <a:spLocks noChangeArrowheads="1"/>
            </p:cNvSpPr>
            <p:nvPr/>
          </p:nvSpPr>
          <p:spPr bwMode="auto">
            <a:xfrm>
              <a:off x="2352" y="2640"/>
              <a:ext cx="1248"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43" name="Rectangle 35">
              <a:extLst>
                <a:ext uri="{FF2B5EF4-FFF2-40B4-BE49-F238E27FC236}">
                  <a16:creationId xmlns:a16="http://schemas.microsoft.com/office/drawing/2014/main" id="{2E778B7D-4939-43BA-99A1-6ED8F73FE0BA}"/>
                </a:ext>
              </a:extLst>
            </p:cNvPr>
            <p:cNvSpPr>
              <a:spLocks noChangeArrowheads="1"/>
            </p:cNvSpPr>
            <p:nvPr/>
          </p:nvSpPr>
          <p:spPr bwMode="auto">
            <a:xfrm>
              <a:off x="2400" y="1680"/>
              <a:ext cx="360"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7944" name="Text Box 37">
              <a:extLst>
                <a:ext uri="{FF2B5EF4-FFF2-40B4-BE49-F238E27FC236}">
                  <a16:creationId xmlns:a16="http://schemas.microsoft.com/office/drawing/2014/main" id="{CA5DD16B-843A-4A4F-95D6-87EA2778DD14}"/>
                </a:ext>
              </a:extLst>
            </p:cNvPr>
            <p:cNvSpPr txBox="1">
              <a:spLocks noChangeArrowheads="1"/>
            </p:cNvSpPr>
            <p:nvPr/>
          </p:nvSpPr>
          <p:spPr bwMode="auto">
            <a:xfrm>
              <a:off x="2469" y="3022"/>
              <a:ext cx="60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server</a:t>
              </a:r>
            </a:p>
            <a:p>
              <a:pPr>
                <a:spcBef>
                  <a:spcPct val="0"/>
                </a:spcBef>
                <a:buClrTx/>
                <a:buSzTx/>
                <a:buFontTx/>
                <a:buNone/>
              </a:pPr>
              <a:r>
                <a:rPr lang="en-US" altLang="zh-CN" sz="2000">
                  <a:solidFill>
                    <a:schemeClr val="accent2"/>
                  </a:solidFill>
                  <a:ea typeface="宋体" panose="02010600030101010101" pitchFamily="2" charset="-122"/>
                </a:rPr>
                <a:t>IP: C</a:t>
              </a:r>
            </a:p>
          </p:txBody>
        </p:sp>
        <p:sp>
          <p:nvSpPr>
            <p:cNvPr id="37945" name="Rectangle 52">
              <a:extLst>
                <a:ext uri="{FF2B5EF4-FFF2-40B4-BE49-F238E27FC236}">
                  <a16:creationId xmlns:a16="http://schemas.microsoft.com/office/drawing/2014/main" id="{B70AB927-FA83-41F9-B35C-30A84927CA54}"/>
                </a:ext>
              </a:extLst>
            </p:cNvPr>
            <p:cNvSpPr>
              <a:spLocks noChangeArrowheads="1"/>
            </p:cNvSpPr>
            <p:nvPr/>
          </p:nvSpPr>
          <p:spPr bwMode="auto">
            <a:xfrm>
              <a:off x="2784" y="1680"/>
              <a:ext cx="360"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7946" name="Oval 53">
              <a:extLst>
                <a:ext uri="{FF2B5EF4-FFF2-40B4-BE49-F238E27FC236}">
                  <a16:creationId xmlns:a16="http://schemas.microsoft.com/office/drawing/2014/main" id="{F9E8AE92-8DE7-4C7D-BC5E-E6350799452B}"/>
                </a:ext>
              </a:extLst>
            </p:cNvPr>
            <p:cNvSpPr>
              <a:spLocks noChangeArrowheads="1"/>
            </p:cNvSpPr>
            <p:nvPr/>
          </p:nvSpPr>
          <p:spPr bwMode="auto">
            <a:xfrm>
              <a:off x="2352" y="1488"/>
              <a:ext cx="1200"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P4</a:t>
              </a:r>
            </a:p>
          </p:txBody>
        </p:sp>
        <p:sp>
          <p:nvSpPr>
            <p:cNvPr id="37947" name="Rectangle 55">
              <a:extLst>
                <a:ext uri="{FF2B5EF4-FFF2-40B4-BE49-F238E27FC236}">
                  <a16:creationId xmlns:a16="http://schemas.microsoft.com/office/drawing/2014/main" id="{DD961F1A-DF36-4ED0-9359-BF2D16F2CEE1}"/>
                </a:ext>
              </a:extLst>
            </p:cNvPr>
            <p:cNvSpPr>
              <a:spLocks noChangeArrowheads="1"/>
            </p:cNvSpPr>
            <p:nvPr/>
          </p:nvSpPr>
          <p:spPr bwMode="auto">
            <a:xfrm>
              <a:off x="3164" y="1673"/>
              <a:ext cx="360"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sp>
        <p:nvSpPr>
          <p:cNvPr id="37894" name="Rectangle 2">
            <a:extLst>
              <a:ext uri="{FF2B5EF4-FFF2-40B4-BE49-F238E27FC236}">
                <a16:creationId xmlns:a16="http://schemas.microsoft.com/office/drawing/2014/main" id="{F4A73092-967A-4542-862F-D2C790B3F7CA}"/>
              </a:ext>
            </a:extLst>
          </p:cNvPr>
          <p:cNvSpPr>
            <a:spLocks noGrp="1" noChangeArrowheads="1"/>
          </p:cNvSpPr>
          <p:nvPr>
            <p:ph type="title"/>
          </p:nvPr>
        </p:nvSpPr>
        <p:spPr/>
        <p:txBody>
          <a:bodyPr/>
          <a:lstStyle/>
          <a:p>
            <a:r>
              <a:rPr lang="en-US" altLang="zh-CN" sz="3600">
                <a:ea typeface="宋体" panose="02010600030101010101" pitchFamily="2" charset="-122"/>
              </a:rPr>
              <a:t>Connection-Oriented Demux: Threaded Web Server</a:t>
            </a:r>
          </a:p>
        </p:txBody>
      </p:sp>
      <p:grpSp>
        <p:nvGrpSpPr>
          <p:cNvPr id="7" name="Group 76">
            <a:extLst>
              <a:ext uri="{FF2B5EF4-FFF2-40B4-BE49-F238E27FC236}">
                <a16:creationId xmlns:a16="http://schemas.microsoft.com/office/drawing/2014/main" id="{79EB8D52-8F3D-4F37-88B0-FE2390E13897}"/>
              </a:ext>
            </a:extLst>
          </p:cNvPr>
          <p:cNvGrpSpPr>
            <a:grpSpLocks/>
          </p:cNvGrpSpPr>
          <p:nvPr/>
        </p:nvGrpSpPr>
        <p:grpSpPr bwMode="auto">
          <a:xfrm>
            <a:off x="381000" y="2286000"/>
            <a:ext cx="1011238" cy="3136900"/>
            <a:chOff x="240" y="1440"/>
            <a:chExt cx="637" cy="1976"/>
          </a:xfrm>
        </p:grpSpPr>
        <p:grpSp>
          <p:nvGrpSpPr>
            <p:cNvPr id="37928" name="Group 5">
              <a:extLst>
                <a:ext uri="{FF2B5EF4-FFF2-40B4-BE49-F238E27FC236}">
                  <a16:creationId xmlns:a16="http://schemas.microsoft.com/office/drawing/2014/main" id="{24464D48-EF00-4EA2-BA54-512F5A109423}"/>
                </a:ext>
              </a:extLst>
            </p:cNvPr>
            <p:cNvGrpSpPr>
              <a:grpSpLocks/>
            </p:cNvGrpSpPr>
            <p:nvPr/>
          </p:nvGrpSpPr>
          <p:grpSpPr bwMode="auto">
            <a:xfrm>
              <a:off x="240" y="1440"/>
              <a:ext cx="637" cy="1500"/>
              <a:chOff x="608" y="2454"/>
              <a:chExt cx="1261" cy="1500"/>
            </a:xfrm>
          </p:grpSpPr>
          <p:sp>
            <p:nvSpPr>
              <p:cNvPr id="37933" name="Rectangle 6">
                <a:extLst>
                  <a:ext uri="{FF2B5EF4-FFF2-40B4-BE49-F238E27FC236}">
                    <a16:creationId xmlns:a16="http://schemas.microsoft.com/office/drawing/2014/main" id="{A4A3F997-E68A-40DC-B89E-5A749268B150}"/>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34" name="Rectangle 7">
                <a:extLst>
                  <a:ext uri="{FF2B5EF4-FFF2-40B4-BE49-F238E27FC236}">
                    <a16:creationId xmlns:a16="http://schemas.microsoft.com/office/drawing/2014/main" id="{A3BCCEC1-9D28-4D3E-A17F-02FD0FB0DDED}"/>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35" name="Rectangle 8">
                <a:extLst>
                  <a:ext uri="{FF2B5EF4-FFF2-40B4-BE49-F238E27FC236}">
                    <a16:creationId xmlns:a16="http://schemas.microsoft.com/office/drawing/2014/main" id="{4FAA4CA7-1ED1-4242-9A30-7BC4F3C48B86}"/>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36" name="Rectangle 9">
                <a:extLst>
                  <a:ext uri="{FF2B5EF4-FFF2-40B4-BE49-F238E27FC236}">
                    <a16:creationId xmlns:a16="http://schemas.microsoft.com/office/drawing/2014/main" id="{C3587095-03AE-4BDE-913A-50E500515AA0}"/>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37" name="Rectangle 10">
                <a:extLst>
                  <a:ext uri="{FF2B5EF4-FFF2-40B4-BE49-F238E27FC236}">
                    <a16:creationId xmlns:a16="http://schemas.microsoft.com/office/drawing/2014/main" id="{387CFF2E-A367-46A0-9F66-A807D813EF46}"/>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grpSp>
          <p:nvGrpSpPr>
            <p:cNvPr id="37929" name="Group 11">
              <a:extLst>
                <a:ext uri="{FF2B5EF4-FFF2-40B4-BE49-F238E27FC236}">
                  <a16:creationId xmlns:a16="http://schemas.microsoft.com/office/drawing/2014/main" id="{ECB21818-CCCB-4A1F-8F24-877E72AEB645}"/>
                </a:ext>
              </a:extLst>
            </p:cNvPr>
            <p:cNvGrpSpPr>
              <a:grpSpLocks/>
            </p:cNvGrpSpPr>
            <p:nvPr/>
          </p:nvGrpSpPr>
          <p:grpSpPr bwMode="auto">
            <a:xfrm>
              <a:off x="409" y="1484"/>
              <a:ext cx="377" cy="315"/>
              <a:chOff x="2614" y="2862"/>
              <a:chExt cx="377" cy="315"/>
            </a:xfrm>
          </p:grpSpPr>
          <p:sp>
            <p:nvSpPr>
              <p:cNvPr id="37931" name="Rectangle 12">
                <a:extLst>
                  <a:ext uri="{FF2B5EF4-FFF2-40B4-BE49-F238E27FC236}">
                    <a16:creationId xmlns:a16="http://schemas.microsoft.com/office/drawing/2014/main" id="{770797D4-BFE2-444B-BAFC-00B6539DD5E0}"/>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37932" name="Oval 13">
                <a:extLst>
                  <a:ext uri="{FF2B5EF4-FFF2-40B4-BE49-F238E27FC236}">
                    <a16:creationId xmlns:a16="http://schemas.microsoft.com/office/drawing/2014/main" id="{DC87EEC7-B6B8-47F1-B165-94066E42ABD5}"/>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P1</a:t>
                </a:r>
              </a:p>
            </p:txBody>
          </p:sp>
        </p:grpSp>
        <p:sp>
          <p:nvSpPr>
            <p:cNvPr id="37930" name="Text Box 14">
              <a:extLst>
                <a:ext uri="{FF2B5EF4-FFF2-40B4-BE49-F238E27FC236}">
                  <a16:creationId xmlns:a16="http://schemas.microsoft.com/office/drawing/2014/main" id="{70146D0B-C188-42A6-B0A8-329F433103C9}"/>
                </a:ext>
              </a:extLst>
            </p:cNvPr>
            <p:cNvSpPr txBox="1">
              <a:spLocks noChangeArrowheads="1"/>
            </p:cNvSpPr>
            <p:nvPr/>
          </p:nvSpPr>
          <p:spPr bwMode="auto">
            <a:xfrm>
              <a:off x="293" y="2974"/>
              <a:ext cx="5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chemeClr val="accent2"/>
                  </a:solidFill>
                  <a:ea typeface="宋体" panose="02010600030101010101" pitchFamily="2" charset="-122"/>
                </a:rPr>
                <a:t>client</a:t>
              </a:r>
            </a:p>
            <a:p>
              <a:pPr>
                <a:spcBef>
                  <a:spcPct val="0"/>
                </a:spcBef>
                <a:buClrTx/>
                <a:buSzTx/>
                <a:buFontTx/>
                <a:buNone/>
              </a:pPr>
              <a:r>
                <a:rPr lang="en-US" altLang="zh-CN" sz="2000">
                  <a:solidFill>
                    <a:schemeClr val="accent2"/>
                  </a:solidFill>
                  <a:ea typeface="宋体" panose="02010600030101010101" pitchFamily="2" charset="-122"/>
                </a:rPr>
                <a:t> IP: A</a:t>
              </a:r>
            </a:p>
          </p:txBody>
        </p:sp>
      </p:grpSp>
      <p:sp>
        <p:nvSpPr>
          <p:cNvPr id="316431" name="Line 15">
            <a:extLst>
              <a:ext uri="{FF2B5EF4-FFF2-40B4-BE49-F238E27FC236}">
                <a16:creationId xmlns:a16="http://schemas.microsoft.com/office/drawing/2014/main" id="{4DD06A11-65C1-4918-BC0A-36F6A9EB0CF3}"/>
              </a:ext>
            </a:extLst>
          </p:cNvPr>
          <p:cNvSpPr>
            <a:spLocks noChangeShapeType="1"/>
          </p:cNvSpPr>
          <p:nvPr/>
        </p:nvSpPr>
        <p:spPr bwMode="auto">
          <a:xfrm>
            <a:off x="838200" y="2740025"/>
            <a:ext cx="0" cy="1752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444" name="Line 28">
            <a:extLst>
              <a:ext uri="{FF2B5EF4-FFF2-40B4-BE49-F238E27FC236}">
                <a16:creationId xmlns:a16="http://schemas.microsoft.com/office/drawing/2014/main" id="{5B82333A-298B-48B7-9530-585F7DAE629A}"/>
              </a:ext>
            </a:extLst>
          </p:cNvPr>
          <p:cNvSpPr>
            <a:spLocks noChangeShapeType="1"/>
          </p:cNvSpPr>
          <p:nvPr/>
        </p:nvSpPr>
        <p:spPr bwMode="auto">
          <a:xfrm>
            <a:off x="8077200" y="2743200"/>
            <a:ext cx="0" cy="1752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454" name="Line 38">
            <a:extLst>
              <a:ext uri="{FF2B5EF4-FFF2-40B4-BE49-F238E27FC236}">
                <a16:creationId xmlns:a16="http://schemas.microsoft.com/office/drawing/2014/main" id="{FE0D514F-6D17-42C9-A1B1-E9FCDB9EBCC1}"/>
              </a:ext>
            </a:extLst>
          </p:cNvPr>
          <p:cNvSpPr>
            <a:spLocks noChangeShapeType="1"/>
          </p:cNvSpPr>
          <p:nvPr/>
        </p:nvSpPr>
        <p:spPr bwMode="auto">
          <a:xfrm flipV="1">
            <a:off x="4114800" y="2819400"/>
            <a:ext cx="0" cy="1676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456" name="Line 40">
            <a:extLst>
              <a:ext uri="{FF2B5EF4-FFF2-40B4-BE49-F238E27FC236}">
                <a16:creationId xmlns:a16="http://schemas.microsoft.com/office/drawing/2014/main" id="{6585832B-2790-4C0E-8A4E-6E6271C30B36}"/>
              </a:ext>
            </a:extLst>
          </p:cNvPr>
          <p:cNvSpPr>
            <a:spLocks noChangeShapeType="1"/>
          </p:cNvSpPr>
          <p:nvPr/>
        </p:nvSpPr>
        <p:spPr bwMode="auto">
          <a:xfrm flipV="1">
            <a:off x="4648200" y="2819400"/>
            <a:ext cx="0" cy="1676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476" name="Line 60">
            <a:extLst>
              <a:ext uri="{FF2B5EF4-FFF2-40B4-BE49-F238E27FC236}">
                <a16:creationId xmlns:a16="http://schemas.microsoft.com/office/drawing/2014/main" id="{A473C14C-EB0B-4144-ADB4-10DADD011C4D}"/>
              </a:ext>
            </a:extLst>
          </p:cNvPr>
          <p:cNvSpPr>
            <a:spLocks noChangeShapeType="1"/>
          </p:cNvSpPr>
          <p:nvPr/>
        </p:nvSpPr>
        <p:spPr bwMode="auto">
          <a:xfrm>
            <a:off x="7391400" y="2819400"/>
            <a:ext cx="0" cy="1524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478" name="Line 62">
            <a:extLst>
              <a:ext uri="{FF2B5EF4-FFF2-40B4-BE49-F238E27FC236}">
                <a16:creationId xmlns:a16="http://schemas.microsoft.com/office/drawing/2014/main" id="{9571D84B-DE83-43AB-9529-52B07806C032}"/>
              </a:ext>
            </a:extLst>
          </p:cNvPr>
          <p:cNvSpPr>
            <a:spLocks noChangeShapeType="1"/>
          </p:cNvSpPr>
          <p:nvPr/>
        </p:nvSpPr>
        <p:spPr bwMode="auto">
          <a:xfrm flipV="1">
            <a:off x="5334000" y="2819400"/>
            <a:ext cx="0" cy="1524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7">
            <a:extLst>
              <a:ext uri="{FF2B5EF4-FFF2-40B4-BE49-F238E27FC236}">
                <a16:creationId xmlns:a16="http://schemas.microsoft.com/office/drawing/2014/main" id="{F7A5EA94-9972-4F7C-9C04-AC74C83B24DD}"/>
              </a:ext>
            </a:extLst>
          </p:cNvPr>
          <p:cNvGrpSpPr>
            <a:grpSpLocks/>
          </p:cNvGrpSpPr>
          <p:nvPr/>
        </p:nvGrpSpPr>
        <p:grpSpPr bwMode="auto">
          <a:xfrm>
            <a:off x="838200" y="4419600"/>
            <a:ext cx="3276600" cy="1250950"/>
            <a:chOff x="528" y="2784"/>
            <a:chExt cx="2064" cy="788"/>
          </a:xfrm>
        </p:grpSpPr>
        <p:sp>
          <p:nvSpPr>
            <p:cNvPr id="37920" name="Line 39">
              <a:extLst>
                <a:ext uri="{FF2B5EF4-FFF2-40B4-BE49-F238E27FC236}">
                  <a16:creationId xmlns:a16="http://schemas.microsoft.com/office/drawing/2014/main" id="{ECCC2A96-483A-44E2-906D-AB8CE0A6CA9E}"/>
                </a:ext>
              </a:extLst>
            </p:cNvPr>
            <p:cNvSpPr>
              <a:spLocks noChangeShapeType="1"/>
            </p:cNvSpPr>
            <p:nvPr/>
          </p:nvSpPr>
          <p:spPr bwMode="auto">
            <a:xfrm>
              <a:off x="528" y="2832"/>
              <a:ext cx="206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1" name="Rectangle 44">
              <a:extLst>
                <a:ext uri="{FF2B5EF4-FFF2-40B4-BE49-F238E27FC236}">
                  <a16:creationId xmlns:a16="http://schemas.microsoft.com/office/drawing/2014/main" id="{CF1846A8-1547-465F-96F6-7620582804AF}"/>
                </a:ext>
              </a:extLst>
            </p:cNvPr>
            <p:cNvSpPr>
              <a:spLocks noChangeArrowheads="1"/>
            </p:cNvSpPr>
            <p:nvPr/>
          </p:nvSpPr>
          <p:spPr bwMode="auto">
            <a:xfrm>
              <a:off x="1008" y="2784"/>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9157</a:t>
              </a:r>
            </a:p>
          </p:txBody>
        </p:sp>
        <p:sp>
          <p:nvSpPr>
            <p:cNvPr id="37922" name="Rectangle 45">
              <a:extLst>
                <a:ext uri="{FF2B5EF4-FFF2-40B4-BE49-F238E27FC236}">
                  <a16:creationId xmlns:a16="http://schemas.microsoft.com/office/drawing/2014/main" id="{889CE169-8822-4A36-8A21-A9892176F356}"/>
                </a:ext>
              </a:extLst>
            </p:cNvPr>
            <p:cNvSpPr>
              <a:spLocks noChangeArrowheads="1"/>
            </p:cNvSpPr>
            <p:nvPr/>
          </p:nvSpPr>
          <p:spPr bwMode="auto">
            <a:xfrm>
              <a:off x="1008" y="2976"/>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80</a:t>
              </a:r>
            </a:p>
          </p:txBody>
        </p:sp>
        <p:sp>
          <p:nvSpPr>
            <p:cNvPr id="37923" name="Rectangle 46">
              <a:extLst>
                <a:ext uri="{FF2B5EF4-FFF2-40B4-BE49-F238E27FC236}">
                  <a16:creationId xmlns:a16="http://schemas.microsoft.com/office/drawing/2014/main" id="{44926951-D402-4E54-A3DE-8CFEAF13FDDF}"/>
                </a:ext>
              </a:extLst>
            </p:cNvPr>
            <p:cNvSpPr>
              <a:spLocks noChangeArrowheads="1"/>
            </p:cNvSpPr>
            <p:nvPr/>
          </p:nvSpPr>
          <p:spPr bwMode="auto">
            <a:xfrm>
              <a:off x="1008" y="3168"/>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24" name="Rectangle 63">
              <a:extLst>
                <a:ext uri="{FF2B5EF4-FFF2-40B4-BE49-F238E27FC236}">
                  <a16:creationId xmlns:a16="http://schemas.microsoft.com/office/drawing/2014/main" id="{65B12760-4A9A-44B6-B957-A94366DFB701}"/>
                </a:ext>
              </a:extLst>
            </p:cNvPr>
            <p:cNvSpPr>
              <a:spLocks noChangeArrowheads="1"/>
            </p:cNvSpPr>
            <p:nvPr/>
          </p:nvSpPr>
          <p:spPr bwMode="auto">
            <a:xfrm>
              <a:off x="1008" y="3360"/>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25" name="Text Box 65">
              <a:extLst>
                <a:ext uri="{FF2B5EF4-FFF2-40B4-BE49-F238E27FC236}">
                  <a16:creationId xmlns:a16="http://schemas.microsoft.com/office/drawing/2014/main" id="{02B292DD-9F2E-4993-A3DB-4A5D5627652B}"/>
                </a:ext>
              </a:extLst>
            </p:cNvPr>
            <p:cNvSpPr txBox="1">
              <a:spLocks noChangeArrowheads="1"/>
            </p:cNvSpPr>
            <p:nvPr/>
          </p:nvSpPr>
          <p:spPr bwMode="auto">
            <a:xfrm>
              <a:off x="1094" y="3113"/>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sp>
          <p:nvSpPr>
            <p:cNvPr id="37926" name="Text Box 66">
              <a:extLst>
                <a:ext uri="{FF2B5EF4-FFF2-40B4-BE49-F238E27FC236}">
                  <a16:creationId xmlns:a16="http://schemas.microsoft.com/office/drawing/2014/main" id="{57FE29B4-A4B3-4778-972E-EE519971AD53}"/>
                </a:ext>
              </a:extLst>
            </p:cNvPr>
            <p:cNvSpPr txBox="1">
              <a:spLocks noChangeArrowheads="1"/>
            </p:cNvSpPr>
            <p:nvPr/>
          </p:nvSpPr>
          <p:spPr bwMode="auto">
            <a:xfrm>
              <a:off x="1056" y="3168"/>
              <a:ext cx="5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S-IP: A</a:t>
              </a:r>
            </a:p>
          </p:txBody>
        </p:sp>
        <p:sp>
          <p:nvSpPr>
            <p:cNvPr id="37927" name="Text Box 67">
              <a:extLst>
                <a:ext uri="{FF2B5EF4-FFF2-40B4-BE49-F238E27FC236}">
                  <a16:creationId xmlns:a16="http://schemas.microsoft.com/office/drawing/2014/main" id="{13947611-A9EA-46A2-998A-2A12C6B6A991}"/>
                </a:ext>
              </a:extLst>
            </p:cNvPr>
            <p:cNvSpPr txBox="1">
              <a:spLocks noChangeArrowheads="1"/>
            </p:cNvSpPr>
            <p:nvPr/>
          </p:nvSpPr>
          <p:spPr bwMode="auto">
            <a:xfrm>
              <a:off x="1037" y="3360"/>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D-IP: C</a:t>
              </a:r>
            </a:p>
          </p:txBody>
        </p:sp>
      </p:grpSp>
      <p:grpSp>
        <p:nvGrpSpPr>
          <p:cNvPr id="11" name="Group 80">
            <a:extLst>
              <a:ext uri="{FF2B5EF4-FFF2-40B4-BE49-F238E27FC236}">
                <a16:creationId xmlns:a16="http://schemas.microsoft.com/office/drawing/2014/main" id="{0C8A3858-1ABE-4A28-8FB9-761190CACF38}"/>
              </a:ext>
            </a:extLst>
          </p:cNvPr>
          <p:cNvGrpSpPr>
            <a:grpSpLocks/>
          </p:cNvGrpSpPr>
          <p:nvPr/>
        </p:nvGrpSpPr>
        <p:grpSpPr bwMode="auto">
          <a:xfrm>
            <a:off x="4648200" y="4419600"/>
            <a:ext cx="3429000" cy="1219200"/>
            <a:chOff x="2928" y="2784"/>
            <a:chExt cx="2160" cy="768"/>
          </a:xfrm>
        </p:grpSpPr>
        <p:sp>
          <p:nvSpPr>
            <p:cNvPr id="37913" name="Line 41">
              <a:extLst>
                <a:ext uri="{FF2B5EF4-FFF2-40B4-BE49-F238E27FC236}">
                  <a16:creationId xmlns:a16="http://schemas.microsoft.com/office/drawing/2014/main" id="{7D567864-C0C6-4240-863A-95CF54880CAF}"/>
                </a:ext>
              </a:extLst>
            </p:cNvPr>
            <p:cNvSpPr>
              <a:spLocks noChangeShapeType="1"/>
            </p:cNvSpPr>
            <p:nvPr/>
          </p:nvSpPr>
          <p:spPr bwMode="auto">
            <a:xfrm>
              <a:off x="2928" y="2832"/>
              <a:ext cx="216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7914" name="Group 47">
              <a:extLst>
                <a:ext uri="{FF2B5EF4-FFF2-40B4-BE49-F238E27FC236}">
                  <a16:creationId xmlns:a16="http://schemas.microsoft.com/office/drawing/2014/main" id="{3570C8CB-36B1-4873-AE18-BE9CE251C026}"/>
                </a:ext>
              </a:extLst>
            </p:cNvPr>
            <p:cNvGrpSpPr>
              <a:grpSpLocks/>
            </p:cNvGrpSpPr>
            <p:nvPr/>
          </p:nvGrpSpPr>
          <p:grpSpPr bwMode="auto">
            <a:xfrm>
              <a:off x="3936" y="2784"/>
              <a:ext cx="624" cy="576"/>
              <a:chOff x="3936" y="2784"/>
              <a:chExt cx="624" cy="576"/>
            </a:xfrm>
          </p:grpSpPr>
          <p:sp>
            <p:nvSpPr>
              <p:cNvPr id="37917" name="Rectangle 48">
                <a:extLst>
                  <a:ext uri="{FF2B5EF4-FFF2-40B4-BE49-F238E27FC236}">
                    <a16:creationId xmlns:a16="http://schemas.microsoft.com/office/drawing/2014/main" id="{D16DEC73-7078-45AB-96A1-668A55FB6763}"/>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9157</a:t>
                </a:r>
              </a:p>
            </p:txBody>
          </p:sp>
          <p:sp>
            <p:nvSpPr>
              <p:cNvPr id="37918" name="Rectangle 49">
                <a:extLst>
                  <a:ext uri="{FF2B5EF4-FFF2-40B4-BE49-F238E27FC236}">
                    <a16:creationId xmlns:a16="http://schemas.microsoft.com/office/drawing/2014/main" id="{E26B4A21-3EAB-44AA-A87F-08145AE17FD4}"/>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80</a:t>
                </a:r>
              </a:p>
            </p:txBody>
          </p:sp>
          <p:sp>
            <p:nvSpPr>
              <p:cNvPr id="37919" name="Rectangle 50">
                <a:extLst>
                  <a:ext uri="{FF2B5EF4-FFF2-40B4-BE49-F238E27FC236}">
                    <a16:creationId xmlns:a16="http://schemas.microsoft.com/office/drawing/2014/main" id="{530135E2-8CFF-48C3-B954-FC31816FB819}"/>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sp>
          <p:nvSpPr>
            <p:cNvPr id="37915" name="Rectangle 64">
              <a:extLst>
                <a:ext uri="{FF2B5EF4-FFF2-40B4-BE49-F238E27FC236}">
                  <a16:creationId xmlns:a16="http://schemas.microsoft.com/office/drawing/2014/main" id="{6FEE13AF-8798-404E-A60D-DCF2D0C108EF}"/>
                </a:ext>
              </a:extLst>
            </p:cNvPr>
            <p:cNvSpPr>
              <a:spLocks noChangeArrowheads="1"/>
            </p:cNvSpPr>
            <p:nvPr/>
          </p:nvSpPr>
          <p:spPr bwMode="auto">
            <a:xfrm>
              <a:off x="3936" y="3360"/>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D-IP: C</a:t>
              </a:r>
            </a:p>
          </p:txBody>
        </p:sp>
        <p:sp>
          <p:nvSpPr>
            <p:cNvPr id="37916" name="Text Box 68">
              <a:extLst>
                <a:ext uri="{FF2B5EF4-FFF2-40B4-BE49-F238E27FC236}">
                  <a16:creationId xmlns:a16="http://schemas.microsoft.com/office/drawing/2014/main" id="{DB969847-C38C-4838-9EEB-74645EC3C06B}"/>
                </a:ext>
              </a:extLst>
            </p:cNvPr>
            <p:cNvSpPr txBox="1">
              <a:spLocks noChangeArrowheads="1"/>
            </p:cNvSpPr>
            <p:nvPr/>
          </p:nvSpPr>
          <p:spPr bwMode="auto">
            <a:xfrm>
              <a:off x="3991" y="3168"/>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S-IP: B</a:t>
              </a:r>
            </a:p>
          </p:txBody>
        </p:sp>
      </p:grpSp>
      <p:grpSp>
        <p:nvGrpSpPr>
          <p:cNvPr id="13" name="Group 79">
            <a:extLst>
              <a:ext uri="{FF2B5EF4-FFF2-40B4-BE49-F238E27FC236}">
                <a16:creationId xmlns:a16="http://schemas.microsoft.com/office/drawing/2014/main" id="{61C235D0-B6E7-43B8-BB39-BDF334095261}"/>
              </a:ext>
            </a:extLst>
          </p:cNvPr>
          <p:cNvGrpSpPr>
            <a:grpSpLocks/>
          </p:cNvGrpSpPr>
          <p:nvPr/>
        </p:nvGrpSpPr>
        <p:grpSpPr bwMode="auto">
          <a:xfrm>
            <a:off x="5334000" y="2895600"/>
            <a:ext cx="2057400" cy="1447800"/>
            <a:chOff x="3360" y="1824"/>
            <a:chExt cx="1296" cy="912"/>
          </a:xfrm>
        </p:grpSpPr>
        <p:sp>
          <p:nvSpPr>
            <p:cNvPr id="37905" name="Line 61">
              <a:extLst>
                <a:ext uri="{FF2B5EF4-FFF2-40B4-BE49-F238E27FC236}">
                  <a16:creationId xmlns:a16="http://schemas.microsoft.com/office/drawing/2014/main" id="{0B2AFB8E-2CE4-44B7-A31C-81B7AB49C347}"/>
                </a:ext>
              </a:extLst>
            </p:cNvPr>
            <p:cNvSpPr>
              <a:spLocks noChangeShapeType="1"/>
            </p:cNvSpPr>
            <p:nvPr/>
          </p:nvSpPr>
          <p:spPr bwMode="auto">
            <a:xfrm>
              <a:off x="3360" y="2736"/>
              <a:ext cx="129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7906" name="Group 69">
              <a:extLst>
                <a:ext uri="{FF2B5EF4-FFF2-40B4-BE49-F238E27FC236}">
                  <a16:creationId xmlns:a16="http://schemas.microsoft.com/office/drawing/2014/main" id="{71ECE48A-B346-4FE1-AB37-C92F1087B47F}"/>
                </a:ext>
              </a:extLst>
            </p:cNvPr>
            <p:cNvGrpSpPr>
              <a:grpSpLocks/>
            </p:cNvGrpSpPr>
            <p:nvPr/>
          </p:nvGrpSpPr>
          <p:grpSpPr bwMode="auto">
            <a:xfrm>
              <a:off x="3648" y="1824"/>
              <a:ext cx="624" cy="576"/>
              <a:chOff x="3936" y="2784"/>
              <a:chExt cx="624" cy="576"/>
            </a:xfrm>
          </p:grpSpPr>
          <p:sp>
            <p:nvSpPr>
              <p:cNvPr id="37910" name="Rectangle 70">
                <a:extLst>
                  <a:ext uri="{FF2B5EF4-FFF2-40B4-BE49-F238E27FC236}">
                    <a16:creationId xmlns:a16="http://schemas.microsoft.com/office/drawing/2014/main" id="{C0F5F90B-B888-4DF5-99CC-D1B10E1D0888}"/>
                  </a:ext>
                </a:extLst>
              </p:cNvPr>
              <p:cNvSpPr>
                <a:spLocks noChangeArrowheads="1"/>
              </p:cNvSpPr>
              <p:nvPr/>
            </p:nvSpPr>
            <p:spPr bwMode="auto">
              <a:xfrm>
                <a:off x="3936" y="2784"/>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SP: 5775</a:t>
                </a:r>
              </a:p>
            </p:txBody>
          </p:sp>
          <p:sp>
            <p:nvSpPr>
              <p:cNvPr id="37911" name="Rectangle 71">
                <a:extLst>
                  <a:ext uri="{FF2B5EF4-FFF2-40B4-BE49-F238E27FC236}">
                    <a16:creationId xmlns:a16="http://schemas.microsoft.com/office/drawing/2014/main" id="{16E3F272-98CD-473E-96F9-7407FEA4A8D1}"/>
                  </a:ext>
                </a:extLst>
              </p:cNvPr>
              <p:cNvSpPr>
                <a:spLocks noChangeArrowheads="1"/>
              </p:cNvSpPr>
              <p:nvPr/>
            </p:nvSpPr>
            <p:spPr bwMode="auto">
              <a:xfrm>
                <a:off x="3936" y="2976"/>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DP: 80</a:t>
                </a:r>
              </a:p>
            </p:txBody>
          </p:sp>
          <p:sp>
            <p:nvSpPr>
              <p:cNvPr id="37912" name="Rectangle 72">
                <a:extLst>
                  <a:ext uri="{FF2B5EF4-FFF2-40B4-BE49-F238E27FC236}">
                    <a16:creationId xmlns:a16="http://schemas.microsoft.com/office/drawing/2014/main" id="{305F52E4-64A4-432A-9ACC-67EA98EFAD5C}"/>
                  </a:ext>
                </a:extLst>
              </p:cNvPr>
              <p:cNvSpPr>
                <a:spLocks noChangeArrowheads="1"/>
              </p:cNvSpPr>
              <p:nvPr/>
            </p:nvSpPr>
            <p:spPr bwMode="auto">
              <a:xfrm>
                <a:off x="3936" y="316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600">
                  <a:ea typeface="宋体" panose="02010600030101010101" pitchFamily="2" charset="-122"/>
                </a:endParaRPr>
              </a:p>
            </p:txBody>
          </p:sp>
        </p:grpSp>
        <p:sp>
          <p:nvSpPr>
            <p:cNvPr id="37907" name="Rectangle 73">
              <a:extLst>
                <a:ext uri="{FF2B5EF4-FFF2-40B4-BE49-F238E27FC236}">
                  <a16:creationId xmlns:a16="http://schemas.microsoft.com/office/drawing/2014/main" id="{37D8514D-A737-41F4-BC75-F3EAC58EAD9C}"/>
                </a:ext>
              </a:extLst>
            </p:cNvPr>
            <p:cNvSpPr>
              <a:spLocks noChangeArrowheads="1"/>
            </p:cNvSpPr>
            <p:nvPr/>
          </p:nvSpPr>
          <p:spPr bwMode="auto">
            <a:xfrm>
              <a:off x="3648" y="2400"/>
              <a:ext cx="624" cy="19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D-IP: C</a:t>
              </a:r>
            </a:p>
          </p:txBody>
        </p:sp>
        <p:sp>
          <p:nvSpPr>
            <p:cNvPr id="37908" name="Rectangle 74">
              <a:extLst>
                <a:ext uri="{FF2B5EF4-FFF2-40B4-BE49-F238E27FC236}">
                  <a16:creationId xmlns:a16="http://schemas.microsoft.com/office/drawing/2014/main" id="{8E4F2D8A-28C5-47E1-A972-A61FA02DE601}"/>
                </a:ext>
              </a:extLst>
            </p:cNvPr>
            <p:cNvSpPr>
              <a:spLocks noChangeArrowheads="1"/>
            </p:cNvSpPr>
            <p:nvPr/>
          </p:nvSpPr>
          <p:spPr bwMode="auto">
            <a:xfrm>
              <a:off x="3696" y="2208"/>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S-IP: B</a:t>
              </a:r>
            </a:p>
          </p:txBody>
        </p:sp>
        <p:sp>
          <p:nvSpPr>
            <p:cNvPr id="37909" name="Line 75">
              <a:extLst>
                <a:ext uri="{FF2B5EF4-FFF2-40B4-BE49-F238E27FC236}">
                  <a16:creationId xmlns:a16="http://schemas.microsoft.com/office/drawing/2014/main" id="{1626AAFE-82E9-4A11-B05D-C4690241776A}"/>
                </a:ext>
              </a:extLst>
            </p:cNvPr>
            <p:cNvSpPr>
              <a:spLocks noChangeShapeType="1"/>
            </p:cNvSpPr>
            <p:nvPr/>
          </p:nvSpPr>
          <p:spPr bwMode="auto">
            <a:xfrm flipH="1">
              <a:off x="3888" y="259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16431"/>
                                        </p:tgtEl>
                                        <p:attrNameLst>
                                          <p:attrName>style.visibility</p:attrName>
                                        </p:attrNameLst>
                                      </p:cBhvr>
                                      <p:to>
                                        <p:strVal val="visible"/>
                                      </p:to>
                                    </p:set>
                                    <p:animEffect transition="in" filter="wipe(up)">
                                      <p:cBhvr>
                                        <p:cTn id="18" dur="500"/>
                                        <p:tgtEl>
                                          <p:spTgt spid="316431"/>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nodeType="afterGroup">
                            <p:stCondLst>
                              <p:cond delay="1000"/>
                            </p:stCondLst>
                            <p:childTnLst>
                              <p:par>
                                <p:cTn id="24" presetID="22" presetClass="entr" presetSubtype="4" fill="hold" nodeType="afterEffect">
                                  <p:stCondLst>
                                    <p:cond delay="0"/>
                                  </p:stCondLst>
                                  <p:childTnLst>
                                    <p:set>
                                      <p:cBhvr>
                                        <p:cTn id="25" dur="1" fill="hold">
                                          <p:stCondLst>
                                            <p:cond delay="0"/>
                                          </p:stCondLst>
                                        </p:cTn>
                                        <p:tgtEl>
                                          <p:spTgt spid="316454"/>
                                        </p:tgtEl>
                                        <p:attrNameLst>
                                          <p:attrName>style.visibility</p:attrName>
                                        </p:attrNameLst>
                                      </p:cBhvr>
                                      <p:to>
                                        <p:strVal val="visible"/>
                                      </p:to>
                                    </p:set>
                                    <p:animEffect transition="in" filter="wipe(down)">
                                      <p:cBhvr>
                                        <p:cTn id="26" dur="500"/>
                                        <p:tgtEl>
                                          <p:spTgt spid="316454"/>
                                        </p:tgtEl>
                                      </p:cBhvr>
                                    </p:animEffect>
                                  </p:childTnLst>
                                </p:cTn>
                              </p:par>
                              <p:par>
                                <p:cTn id="27" presetID="22" presetClass="entr" presetSubtype="1" fill="hold" nodeType="withEffect">
                                  <p:stCondLst>
                                    <p:cond delay="0"/>
                                  </p:stCondLst>
                                  <p:childTnLst>
                                    <p:set>
                                      <p:cBhvr>
                                        <p:cTn id="28" dur="1" fill="hold">
                                          <p:stCondLst>
                                            <p:cond delay="0"/>
                                          </p:stCondLst>
                                        </p:cTn>
                                        <p:tgtEl>
                                          <p:spTgt spid="316444"/>
                                        </p:tgtEl>
                                        <p:attrNameLst>
                                          <p:attrName>style.visibility</p:attrName>
                                        </p:attrNameLst>
                                      </p:cBhvr>
                                      <p:to>
                                        <p:strVal val="visible"/>
                                      </p:to>
                                    </p:set>
                                    <p:animEffect transition="in" filter="wipe(up)">
                                      <p:cBhvr>
                                        <p:cTn id="29" dur="500"/>
                                        <p:tgtEl>
                                          <p:spTgt spid="316444"/>
                                        </p:tgtEl>
                                      </p:cBhvr>
                                    </p:animEffect>
                                  </p:childTnLst>
                                </p:cTn>
                              </p:par>
                            </p:childTnLst>
                          </p:cTn>
                        </p:par>
                        <p:par>
                          <p:cTn id="30" fill="hold" nodeType="afterGroup">
                            <p:stCondLst>
                              <p:cond delay="1500"/>
                            </p:stCondLst>
                            <p:childTnLst>
                              <p:par>
                                <p:cTn id="31" presetID="2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childTnLst>
                          </p:cTn>
                        </p:par>
                        <p:par>
                          <p:cTn id="34" fill="hold" nodeType="afterGroup">
                            <p:stCondLst>
                              <p:cond delay="2000"/>
                            </p:stCondLst>
                            <p:childTnLst>
                              <p:par>
                                <p:cTn id="35" presetID="22" presetClass="entr" presetSubtype="4" fill="hold" nodeType="afterEffect">
                                  <p:stCondLst>
                                    <p:cond delay="0"/>
                                  </p:stCondLst>
                                  <p:childTnLst>
                                    <p:set>
                                      <p:cBhvr>
                                        <p:cTn id="36" dur="1" fill="hold">
                                          <p:stCondLst>
                                            <p:cond delay="0"/>
                                          </p:stCondLst>
                                        </p:cTn>
                                        <p:tgtEl>
                                          <p:spTgt spid="316456"/>
                                        </p:tgtEl>
                                        <p:attrNameLst>
                                          <p:attrName>style.visibility</p:attrName>
                                        </p:attrNameLst>
                                      </p:cBhvr>
                                      <p:to>
                                        <p:strVal val="visible"/>
                                      </p:to>
                                    </p:set>
                                    <p:animEffect transition="in" filter="wipe(down)">
                                      <p:cBhvr>
                                        <p:cTn id="37" dur="500"/>
                                        <p:tgtEl>
                                          <p:spTgt spid="316456"/>
                                        </p:tgtEl>
                                      </p:cBhvr>
                                    </p:animEffect>
                                  </p:childTnLst>
                                </p:cTn>
                              </p:par>
                            </p:childTnLst>
                          </p:cTn>
                        </p:par>
                        <p:par>
                          <p:cTn id="38" fill="hold" nodeType="afterGroup">
                            <p:stCondLst>
                              <p:cond delay="2500"/>
                            </p:stCondLst>
                            <p:childTnLst>
                              <p:par>
                                <p:cTn id="39" presetID="22" presetClass="entr" presetSubtype="1" fill="hold" nodeType="afterEffect">
                                  <p:stCondLst>
                                    <p:cond delay="0"/>
                                  </p:stCondLst>
                                  <p:childTnLst>
                                    <p:set>
                                      <p:cBhvr>
                                        <p:cTn id="40" dur="1" fill="hold">
                                          <p:stCondLst>
                                            <p:cond delay="0"/>
                                          </p:stCondLst>
                                        </p:cTn>
                                        <p:tgtEl>
                                          <p:spTgt spid="316476"/>
                                        </p:tgtEl>
                                        <p:attrNameLst>
                                          <p:attrName>style.visibility</p:attrName>
                                        </p:attrNameLst>
                                      </p:cBhvr>
                                      <p:to>
                                        <p:strVal val="visible"/>
                                      </p:to>
                                    </p:set>
                                    <p:animEffect transition="in" filter="wipe(up)">
                                      <p:cBhvr>
                                        <p:cTn id="41" dur="500"/>
                                        <p:tgtEl>
                                          <p:spTgt spid="316476"/>
                                        </p:tgtEl>
                                      </p:cBhvr>
                                    </p:animEffect>
                                  </p:childTnLst>
                                </p:cTn>
                              </p:par>
                            </p:childTnLst>
                          </p:cTn>
                        </p:par>
                        <p:par>
                          <p:cTn id="42" fill="hold" nodeType="afterGroup">
                            <p:stCondLst>
                              <p:cond delay="3000"/>
                            </p:stCondLst>
                            <p:childTnLst>
                              <p:par>
                                <p:cTn id="43" presetID="22" presetClass="entr" presetSubtype="2"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par>
                          <p:cTn id="46" fill="hold" nodeType="afterGroup">
                            <p:stCondLst>
                              <p:cond delay="3500"/>
                            </p:stCondLst>
                            <p:childTnLst>
                              <p:par>
                                <p:cTn id="47" presetID="22" presetClass="entr" presetSubtype="4" fill="hold" nodeType="afterEffect">
                                  <p:stCondLst>
                                    <p:cond delay="0"/>
                                  </p:stCondLst>
                                  <p:childTnLst>
                                    <p:set>
                                      <p:cBhvr>
                                        <p:cTn id="48" dur="1" fill="hold">
                                          <p:stCondLst>
                                            <p:cond delay="0"/>
                                          </p:stCondLst>
                                        </p:cTn>
                                        <p:tgtEl>
                                          <p:spTgt spid="316478"/>
                                        </p:tgtEl>
                                        <p:attrNameLst>
                                          <p:attrName>style.visibility</p:attrName>
                                        </p:attrNameLst>
                                      </p:cBhvr>
                                      <p:to>
                                        <p:strVal val="visible"/>
                                      </p:to>
                                    </p:set>
                                    <p:animEffect transition="in" filter="wipe(down)">
                                      <p:cBhvr>
                                        <p:cTn id="49" dur="500"/>
                                        <p:tgtEl>
                                          <p:spTgt spid="31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740076-3307-45EA-BECD-09335A91C350}"/>
              </a:ext>
            </a:extLst>
          </p:cNvPr>
          <p:cNvSpPr>
            <a:spLocks noGrp="1" noChangeArrowheads="1"/>
          </p:cNvSpPr>
          <p:nvPr>
            <p:ph type="title" idx="4294967295"/>
          </p:nvPr>
        </p:nvSpPr>
        <p:spPr>
          <a:xfrm>
            <a:off x="333375" y="77788"/>
            <a:ext cx="7772400" cy="1143000"/>
          </a:xfrm>
        </p:spPr>
        <p:txBody>
          <a:bodyPr/>
          <a:lstStyle/>
          <a:p>
            <a:pPr eaLnBrk="1" hangingPunct="1"/>
            <a:r>
              <a:rPr lang="en-US" altLang="zh-CN" sz="3600">
                <a:ea typeface="宋体" panose="02010600030101010101" pitchFamily="2" charset="-122"/>
              </a:rPr>
              <a:t>Keypoints and Difficulties</a:t>
            </a:r>
            <a:endParaRPr lang="en-US" altLang="zh-CN" sz="3600">
              <a:ea typeface="MS PGothic" panose="020B0600070205080204" pitchFamily="34" charset="-128"/>
            </a:endParaRPr>
          </a:p>
        </p:txBody>
      </p:sp>
      <p:sp>
        <p:nvSpPr>
          <p:cNvPr id="7" name="Rectangle 4">
            <a:extLst>
              <a:ext uri="{FF2B5EF4-FFF2-40B4-BE49-F238E27FC236}">
                <a16:creationId xmlns:a16="http://schemas.microsoft.com/office/drawing/2014/main" id="{505200B7-8D1B-4FEC-BE45-21B26E7DF2F7}"/>
              </a:ext>
            </a:extLst>
          </p:cNvPr>
          <p:cNvSpPr txBox="1">
            <a:spLocks noChangeArrowheads="1"/>
          </p:cNvSpPr>
          <p:nvPr/>
        </p:nvSpPr>
        <p:spPr>
          <a:xfrm>
            <a:off x="547688" y="1362075"/>
            <a:ext cx="4024312" cy="4837113"/>
          </a:xfrm>
          <a:prstGeom prst="rect">
            <a:avLst/>
          </a:prstGeom>
        </p:spPr>
        <p:txBody>
          <a:bodyPr/>
          <a:lstStyle>
            <a:lvl1pPr marL="342900" indent="-342900" algn="l" rtl="0" eaLnBrk="0" fontAlgn="base" hangingPunct="0">
              <a:lnSpc>
                <a:spcPct val="85000"/>
              </a:lnSpc>
              <a:spcBef>
                <a:spcPct val="20000"/>
              </a:spcBef>
              <a:spcAft>
                <a:spcPct val="0"/>
              </a:spcAft>
              <a:buClr>
                <a:srgbClr val="000090"/>
              </a:buClr>
              <a:buSzPct val="100000"/>
              <a:buFont typeface="Wingdings" panose="05000000000000000000"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a:buFont typeface="Wingdings" panose="05000000000000000000" pitchFamily="2" charset="2"/>
              <a:buNone/>
              <a:defRPr/>
            </a:pPr>
            <a:r>
              <a:rPr lang="en-US" altLang="zh-CN" u="sng" kern="0" dirty="0" err="1">
                <a:solidFill>
                  <a:srgbClr val="FF0000"/>
                </a:solidFill>
                <a:ea typeface="宋体" panose="02010600030101010101" pitchFamily="2" charset="-122"/>
              </a:rPr>
              <a:t>Keypoints</a:t>
            </a:r>
            <a:r>
              <a:rPr lang="en-US" altLang="zh-CN" u="sng" kern="0" dirty="0">
                <a:solidFill>
                  <a:srgbClr val="FF0000"/>
                </a:solidFill>
                <a:ea typeface="宋体" panose="02010600030101010101" pitchFamily="2" charset="-122"/>
              </a:rPr>
              <a:t>:</a:t>
            </a:r>
            <a:endParaRPr lang="en-US" altLang="zh-CN" kern="0" dirty="0">
              <a:ea typeface="宋体" panose="02010600030101010101" pitchFamily="2" charset="-122"/>
            </a:endParaRPr>
          </a:p>
          <a:p>
            <a:pPr>
              <a:spcBef>
                <a:spcPts val="1200"/>
              </a:spcBef>
              <a:defRPr/>
            </a:pPr>
            <a:r>
              <a:rPr lang="en-US" altLang="zh-CN" dirty="0">
                <a:ea typeface="宋体" panose="02010600030101010101" pitchFamily="2" charset="-122"/>
              </a:rPr>
              <a:t>Port numbers</a:t>
            </a:r>
          </a:p>
          <a:p>
            <a:pPr>
              <a:spcBef>
                <a:spcPts val="1200"/>
              </a:spcBef>
              <a:defRPr/>
            </a:pPr>
            <a:r>
              <a:rPr lang="en-US" altLang="zh-CN" kern="0" dirty="0">
                <a:ea typeface="宋体" panose="02010600030101010101" pitchFamily="2" charset="-122"/>
              </a:rPr>
              <a:t>TCP</a:t>
            </a:r>
          </a:p>
        </p:txBody>
      </p:sp>
      <p:sp>
        <p:nvSpPr>
          <p:cNvPr id="8" name="Rectangle 4">
            <a:extLst>
              <a:ext uri="{FF2B5EF4-FFF2-40B4-BE49-F238E27FC236}">
                <a16:creationId xmlns:a16="http://schemas.microsoft.com/office/drawing/2014/main" id="{2A7839EB-DA0C-423F-B73D-14D4C2783CC8}"/>
              </a:ext>
            </a:extLst>
          </p:cNvPr>
          <p:cNvSpPr txBox="1">
            <a:spLocks noChangeArrowheads="1"/>
          </p:cNvSpPr>
          <p:nvPr/>
        </p:nvSpPr>
        <p:spPr>
          <a:xfrm>
            <a:off x="4876800" y="1371600"/>
            <a:ext cx="3819525" cy="4648200"/>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pitchFamily="82" charset="2"/>
              <a:buNone/>
              <a:defRPr/>
            </a:pPr>
            <a:r>
              <a:rPr lang="en-US" altLang="zh-CN" u="sng" kern="0" dirty="0">
                <a:solidFill>
                  <a:srgbClr val="FF0000"/>
                </a:solidFill>
                <a:ea typeface="宋体" panose="02010600030101010101" pitchFamily="2" charset="-122"/>
              </a:rPr>
              <a:t>Difficulties:</a:t>
            </a:r>
            <a:endParaRPr lang="en-US" altLang="zh-CN" kern="0" dirty="0">
              <a:ea typeface="宋体" panose="02010600030101010101" pitchFamily="2" charset="-122"/>
            </a:endParaRPr>
          </a:p>
          <a:p>
            <a:pPr>
              <a:defRPr/>
            </a:pPr>
            <a:r>
              <a:rPr lang="en-US" altLang="zh-CN" dirty="0">
                <a:ea typeface="宋体" panose="02010600030101010101" pitchFamily="2" charset="-122"/>
              </a:rPr>
              <a:t>TCP connection management</a:t>
            </a:r>
          </a:p>
          <a:p>
            <a:pPr>
              <a:defRPr/>
            </a:pPr>
            <a:r>
              <a:rPr lang="en-US" altLang="zh-CN" dirty="0">
                <a:ea typeface="宋体" panose="02010600030101010101" pitchFamily="2" charset="-122"/>
              </a:rPr>
              <a:t>TCP Reliable data transfer</a:t>
            </a:r>
          </a:p>
          <a:p>
            <a:pPr>
              <a:defRPr/>
            </a:pPr>
            <a:r>
              <a:rPr lang="en-US" altLang="zh-CN" dirty="0">
                <a:ea typeface="宋体" panose="02010600030101010101" pitchFamily="2" charset="-122"/>
              </a:rPr>
              <a:t>TCP congestion control</a:t>
            </a:r>
            <a:endParaRPr lang="en-US" altLang="zh-CN" kern="0" dirty="0">
              <a:ea typeface="宋体" panose="02010600030101010101" pitchFamily="2" charset="-122"/>
            </a:endParaRPr>
          </a:p>
        </p:txBody>
      </p:sp>
      <p:sp>
        <p:nvSpPr>
          <p:cNvPr id="16389" name="页脚占位符 5">
            <a:extLst>
              <a:ext uri="{FF2B5EF4-FFF2-40B4-BE49-F238E27FC236}">
                <a16:creationId xmlns:a16="http://schemas.microsoft.com/office/drawing/2014/main" id="{06C77053-779D-4F4D-B620-BC56C0E6E6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6390" name="灯片编号占位符 6">
            <a:extLst>
              <a:ext uri="{FF2B5EF4-FFF2-40B4-BE49-F238E27FC236}">
                <a16:creationId xmlns:a16="http://schemas.microsoft.com/office/drawing/2014/main" id="{BA7CF935-D1E2-4871-8D0A-10D7F20DA6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608923E-DAF3-4188-9940-ADF339E8225F}" type="slidenum">
              <a:rPr lang="en-US" altLang="zh-CN" sz="1400" smtClean="0">
                <a:latin typeface="Arial" panose="020B0604020202020204" pitchFamily="34" charset="0"/>
              </a:rPr>
              <a:pPr>
                <a:spcBef>
                  <a:spcPct val="0"/>
                </a:spcBef>
                <a:buClrTx/>
                <a:buSzTx/>
                <a:buFontTx/>
                <a:buNone/>
              </a:pPr>
              <a:t>2</a:t>
            </a:fld>
            <a:endParaRPr lang="en-US" altLang="zh-CN" sz="1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5">
            <a:extLst>
              <a:ext uri="{FF2B5EF4-FFF2-40B4-BE49-F238E27FC236}">
                <a16:creationId xmlns:a16="http://schemas.microsoft.com/office/drawing/2014/main" id="{1D3B2569-A850-4656-B439-A254FEBAA1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8915" name="灯片编号占位符 6">
            <a:extLst>
              <a:ext uri="{FF2B5EF4-FFF2-40B4-BE49-F238E27FC236}">
                <a16:creationId xmlns:a16="http://schemas.microsoft.com/office/drawing/2014/main" id="{E3B034AB-C293-4B80-A879-E717157AB8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12C65CD0-9906-4D5E-B856-680D8D178B25}" type="slidenum">
              <a:rPr lang="en-US" altLang="zh-CN" sz="1400" smtClean="0">
                <a:latin typeface="Arial" panose="020B0604020202020204" pitchFamily="34" charset="0"/>
              </a:rPr>
              <a:pPr>
                <a:spcBef>
                  <a:spcPct val="0"/>
                </a:spcBef>
                <a:buClrTx/>
                <a:buSzTx/>
                <a:buFontTx/>
                <a:buNone/>
              </a:pPr>
              <a:t>20</a:t>
            </a:fld>
            <a:endParaRPr lang="en-US" altLang="zh-CN" sz="1400">
              <a:latin typeface="Arial" panose="020B0604020202020204" pitchFamily="34" charset="0"/>
            </a:endParaRPr>
          </a:p>
        </p:txBody>
      </p:sp>
      <p:sp>
        <p:nvSpPr>
          <p:cNvPr id="38916" name="Rectangle 2">
            <a:extLst>
              <a:ext uri="{FF2B5EF4-FFF2-40B4-BE49-F238E27FC236}">
                <a16:creationId xmlns:a16="http://schemas.microsoft.com/office/drawing/2014/main" id="{0B987842-A7A1-41BA-82BD-B4E2F372860D}"/>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38917" name="Rectangle 3">
            <a:extLst>
              <a:ext uri="{FF2B5EF4-FFF2-40B4-BE49-F238E27FC236}">
                <a16:creationId xmlns:a16="http://schemas.microsoft.com/office/drawing/2014/main" id="{9F491FBF-55FD-437B-AA47-C22E72ADCA6B}"/>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solidFill>
                  <a:srgbClr val="FF0000"/>
                </a:solidFill>
                <a:ea typeface="宋体" panose="02010600030101010101" pitchFamily="2" charset="-122"/>
              </a:rPr>
              <a:t>6.3 Connectionless transport: UDP</a:t>
            </a:r>
          </a:p>
        </p:txBody>
      </p:sp>
      <p:sp>
        <p:nvSpPr>
          <p:cNvPr id="38918" name="Rectangle 4">
            <a:extLst>
              <a:ext uri="{FF2B5EF4-FFF2-40B4-BE49-F238E27FC236}">
                <a16:creationId xmlns:a16="http://schemas.microsoft.com/office/drawing/2014/main" id="{A0F9354B-C317-4BF6-82AC-925E8A6BA491}"/>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ea typeface="宋体" panose="02010600030101010101" pitchFamily="2" charset="-122"/>
              </a:rPr>
              <a:t>Flow control</a:t>
            </a:r>
          </a:p>
          <a:p>
            <a:pPr lvl="1"/>
            <a:r>
              <a:rPr lang="en-US" altLang="zh-CN" sz="2000">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5">
            <a:extLst>
              <a:ext uri="{FF2B5EF4-FFF2-40B4-BE49-F238E27FC236}">
                <a16:creationId xmlns:a16="http://schemas.microsoft.com/office/drawing/2014/main" id="{BCBB1D0D-14B9-4110-8CA3-3B104D8A79C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39939" name="灯片编号占位符 6">
            <a:extLst>
              <a:ext uri="{FF2B5EF4-FFF2-40B4-BE49-F238E27FC236}">
                <a16:creationId xmlns:a16="http://schemas.microsoft.com/office/drawing/2014/main" id="{77FD928A-67D7-40B6-9095-22579E939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102A9A6C-87D4-4702-9550-F3B8D11E6652}" type="slidenum">
              <a:rPr lang="en-US" altLang="zh-CN" sz="1400" smtClean="0">
                <a:latin typeface="Arial" panose="020B0604020202020204" pitchFamily="34" charset="0"/>
              </a:rPr>
              <a:pPr>
                <a:spcBef>
                  <a:spcPct val="0"/>
                </a:spcBef>
                <a:buClrTx/>
                <a:buSzTx/>
                <a:buFontTx/>
                <a:buNone/>
              </a:pPr>
              <a:t>21</a:t>
            </a:fld>
            <a:endParaRPr lang="en-US" altLang="zh-CN" sz="1400">
              <a:latin typeface="Arial" panose="020B0604020202020204" pitchFamily="34" charset="0"/>
            </a:endParaRPr>
          </a:p>
        </p:txBody>
      </p:sp>
      <p:sp>
        <p:nvSpPr>
          <p:cNvPr id="374786" name="Rectangle 2">
            <a:extLst>
              <a:ext uri="{FF2B5EF4-FFF2-40B4-BE49-F238E27FC236}">
                <a16:creationId xmlns:a16="http://schemas.microsoft.com/office/drawing/2014/main" id="{7A9BEF25-2756-4CB2-A295-B54449AC26EC}"/>
              </a:ext>
            </a:extLst>
          </p:cNvPr>
          <p:cNvSpPr>
            <a:spLocks noChangeArrowheads="1"/>
          </p:cNvSpPr>
          <p:nvPr/>
        </p:nvSpPr>
        <p:spPr bwMode="auto">
          <a:xfrm>
            <a:off x="5029200" y="1714500"/>
            <a:ext cx="3838575" cy="3838575"/>
          </a:xfrm>
          <a:prstGeom prst="rect">
            <a:avLst/>
          </a:prstGeom>
          <a:solidFill>
            <a:srgbClr val="CCFFCC"/>
          </a:solidFill>
          <a:ln w="19050">
            <a:solidFill>
              <a:srgbClr val="00FF00"/>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39941" name="Rectangle 3">
            <a:extLst>
              <a:ext uri="{FF2B5EF4-FFF2-40B4-BE49-F238E27FC236}">
                <a16:creationId xmlns:a16="http://schemas.microsoft.com/office/drawing/2014/main" id="{CE469409-AF3A-4A07-9EAB-D8E67873C2BC}"/>
              </a:ext>
            </a:extLst>
          </p:cNvPr>
          <p:cNvSpPr>
            <a:spLocks noGrp="1" noChangeArrowheads="1"/>
          </p:cNvSpPr>
          <p:nvPr>
            <p:ph type="title"/>
          </p:nvPr>
        </p:nvSpPr>
        <p:spPr>
          <a:xfrm>
            <a:off x="533400" y="228600"/>
            <a:ext cx="8343900" cy="1143000"/>
          </a:xfrm>
        </p:spPr>
        <p:txBody>
          <a:bodyPr/>
          <a:lstStyle/>
          <a:p>
            <a:r>
              <a:rPr lang="en-US" altLang="zh-CN" sz="3600">
                <a:ea typeface="宋体" panose="02010600030101010101" pitchFamily="2" charset="-122"/>
              </a:rPr>
              <a:t>UDP: User Datagram Protocol </a:t>
            </a:r>
            <a:r>
              <a:rPr lang="en-US" altLang="zh-CN" sz="2800">
                <a:ea typeface="宋体" panose="02010600030101010101" pitchFamily="2" charset="-122"/>
              </a:rPr>
              <a:t>[RFC 768]</a:t>
            </a:r>
            <a:endParaRPr lang="en-US" altLang="zh-CN">
              <a:ea typeface="宋体" panose="02010600030101010101" pitchFamily="2" charset="-122"/>
            </a:endParaRPr>
          </a:p>
        </p:txBody>
      </p:sp>
      <p:sp>
        <p:nvSpPr>
          <p:cNvPr id="374788" name="Rectangle 4">
            <a:extLst>
              <a:ext uri="{FF2B5EF4-FFF2-40B4-BE49-F238E27FC236}">
                <a16:creationId xmlns:a16="http://schemas.microsoft.com/office/drawing/2014/main" id="{364F9B8C-E3C7-42C5-81DD-3374F40498BC}"/>
              </a:ext>
            </a:extLst>
          </p:cNvPr>
          <p:cNvSpPr>
            <a:spLocks noGrp="1" noChangeArrowheads="1"/>
          </p:cNvSpPr>
          <p:nvPr>
            <p:ph type="body" sz="half" idx="1"/>
          </p:nvPr>
        </p:nvSpPr>
        <p:spPr>
          <a:xfrm>
            <a:off x="685800" y="1447800"/>
            <a:ext cx="4038600" cy="4648200"/>
          </a:xfrm>
        </p:spPr>
        <p:txBody>
          <a:bodyPr/>
          <a:lstStyle/>
          <a:p>
            <a:pPr>
              <a:lnSpc>
                <a:spcPct val="105000"/>
              </a:lnSpc>
            </a:pPr>
            <a:r>
              <a:rPr lang="en-US" altLang="zh-CN" sz="2000">
                <a:ea typeface="宋体" panose="02010600030101010101" pitchFamily="2" charset="-122"/>
              </a:rPr>
              <a:t>“No frills,” “bare bones” Internet transport protocol</a:t>
            </a:r>
          </a:p>
          <a:p>
            <a:pPr>
              <a:lnSpc>
                <a:spcPct val="105000"/>
              </a:lnSpc>
            </a:pPr>
            <a:r>
              <a:rPr lang="en-US" altLang="zh-CN" sz="2000">
                <a:ea typeface="宋体" panose="02010600030101010101" pitchFamily="2" charset="-122"/>
              </a:rPr>
              <a:t>“Best effort” service, UDP segments may be:</a:t>
            </a:r>
          </a:p>
          <a:p>
            <a:pPr marL="809625" lvl="1" indent="-352425">
              <a:lnSpc>
                <a:spcPct val="105000"/>
              </a:lnSpc>
            </a:pPr>
            <a:r>
              <a:rPr lang="en-US" altLang="zh-CN" sz="2000">
                <a:ea typeface="宋体" panose="02010600030101010101" pitchFamily="2" charset="-122"/>
              </a:rPr>
              <a:t>Lost</a:t>
            </a:r>
          </a:p>
          <a:p>
            <a:pPr marL="809625" lvl="1" indent="-352425">
              <a:lnSpc>
                <a:spcPct val="105000"/>
              </a:lnSpc>
            </a:pPr>
            <a:r>
              <a:rPr lang="en-US" altLang="zh-CN" sz="2000">
                <a:ea typeface="宋体" panose="02010600030101010101" pitchFamily="2" charset="-122"/>
              </a:rPr>
              <a:t>Delivered out of order to app</a:t>
            </a:r>
          </a:p>
          <a:p>
            <a:pPr>
              <a:lnSpc>
                <a:spcPct val="105000"/>
              </a:lnSpc>
            </a:pPr>
            <a:r>
              <a:rPr lang="en-US" altLang="zh-CN" sz="2000" i="1">
                <a:solidFill>
                  <a:srgbClr val="FF0000"/>
                </a:solidFill>
                <a:ea typeface="宋体" panose="02010600030101010101" pitchFamily="2" charset="-122"/>
              </a:rPr>
              <a:t>Connectionless:</a:t>
            </a:r>
            <a:endParaRPr lang="en-US" altLang="zh-CN" sz="2400">
              <a:ea typeface="宋体" panose="02010600030101010101" pitchFamily="2" charset="-122"/>
            </a:endParaRPr>
          </a:p>
          <a:p>
            <a:pPr marL="809625" lvl="1" indent="-352425">
              <a:lnSpc>
                <a:spcPct val="105000"/>
              </a:lnSpc>
            </a:pPr>
            <a:r>
              <a:rPr lang="en-US" altLang="zh-CN" sz="2000">
                <a:ea typeface="宋体" panose="02010600030101010101" pitchFamily="2" charset="-122"/>
              </a:rPr>
              <a:t>No handshaking between UDP sender, receiver</a:t>
            </a:r>
          </a:p>
          <a:p>
            <a:pPr marL="809625" lvl="1" indent="-352425">
              <a:lnSpc>
                <a:spcPct val="105000"/>
              </a:lnSpc>
            </a:pPr>
            <a:r>
              <a:rPr lang="en-US" altLang="zh-CN" sz="2000">
                <a:ea typeface="宋体" panose="02010600030101010101" pitchFamily="2" charset="-122"/>
              </a:rPr>
              <a:t>Each UDP segment handled independently of others</a:t>
            </a:r>
          </a:p>
        </p:txBody>
      </p:sp>
      <p:sp>
        <p:nvSpPr>
          <p:cNvPr id="374789" name="Rectangle 5">
            <a:extLst>
              <a:ext uri="{FF2B5EF4-FFF2-40B4-BE49-F238E27FC236}">
                <a16:creationId xmlns:a16="http://schemas.microsoft.com/office/drawing/2014/main" id="{23934859-3DC0-4241-8D91-1B86AE15D25C}"/>
              </a:ext>
            </a:extLst>
          </p:cNvPr>
          <p:cNvSpPr>
            <a:spLocks noGrp="1" noChangeArrowheads="1"/>
          </p:cNvSpPr>
          <p:nvPr>
            <p:ph type="body" sz="half" idx="2"/>
          </p:nvPr>
        </p:nvSpPr>
        <p:spPr>
          <a:xfrm>
            <a:off x="5029200" y="1828800"/>
            <a:ext cx="3810000" cy="3819525"/>
          </a:xfrm>
        </p:spPr>
        <p:txBody>
          <a:bodyPr/>
          <a:lstStyle/>
          <a:p>
            <a:pPr>
              <a:buFont typeface="ZapfDingbats" pitchFamily="82" charset="2"/>
              <a:buNone/>
            </a:pPr>
            <a:r>
              <a:rPr lang="en-US" altLang="zh-CN" sz="2400">
                <a:ea typeface="宋体" panose="02010600030101010101" pitchFamily="2" charset="-122"/>
              </a:rPr>
              <a:t>Why is there a UDP?</a:t>
            </a:r>
          </a:p>
          <a:p>
            <a:r>
              <a:rPr lang="en-US" altLang="zh-CN" sz="2000">
                <a:ea typeface="宋体" panose="02010600030101010101" pitchFamily="2" charset="-122"/>
              </a:rPr>
              <a:t>No connection establishment (which can add delay)</a:t>
            </a:r>
          </a:p>
          <a:p>
            <a:r>
              <a:rPr lang="en-US" altLang="zh-CN" sz="2000">
                <a:ea typeface="宋体" panose="02010600030101010101" pitchFamily="2" charset="-122"/>
              </a:rPr>
              <a:t>Simple: no connection state at sender, receiver</a:t>
            </a:r>
          </a:p>
          <a:p>
            <a:r>
              <a:rPr lang="en-US" altLang="zh-CN" sz="2000">
                <a:ea typeface="宋体" panose="02010600030101010101" pitchFamily="2" charset="-122"/>
              </a:rPr>
              <a:t>Small segment header</a:t>
            </a:r>
          </a:p>
          <a:p>
            <a:r>
              <a:rPr lang="en-US" altLang="zh-CN" sz="2000">
                <a:ea typeface="宋体" panose="02010600030101010101" pitchFamily="2" charset="-122"/>
              </a:rPr>
              <a:t>No congestion control: UDP can blast away as fast as desired</a:t>
            </a:r>
            <a:endParaRPr lang="en-US" alt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74788">
                                            <p:txEl>
                                              <p:pRg st="0" end="0"/>
                                            </p:txEl>
                                          </p:spTgt>
                                        </p:tgtEl>
                                        <p:attrNameLst>
                                          <p:attrName>style.visibility</p:attrName>
                                        </p:attrNameLst>
                                      </p:cBhvr>
                                      <p:to>
                                        <p:strVal val="visible"/>
                                      </p:to>
                                    </p:set>
                                    <p:animEffect transition="in" filter="blinds(horizontal)">
                                      <p:cBhvr>
                                        <p:cTn id="7" dur="500"/>
                                        <p:tgtEl>
                                          <p:spTgt spid="37478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4788">
                                            <p:txEl>
                                              <p:pRg st="1" end="1"/>
                                            </p:txEl>
                                          </p:spTgt>
                                        </p:tgtEl>
                                        <p:attrNameLst>
                                          <p:attrName>style.visibility</p:attrName>
                                        </p:attrNameLst>
                                      </p:cBhvr>
                                      <p:to>
                                        <p:strVal val="visible"/>
                                      </p:to>
                                    </p:set>
                                    <p:animEffect transition="in" filter="blinds(horizontal)">
                                      <p:cBhvr>
                                        <p:cTn id="10" dur="500"/>
                                        <p:tgtEl>
                                          <p:spTgt spid="37478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4788">
                                            <p:txEl>
                                              <p:pRg st="2" end="2"/>
                                            </p:txEl>
                                          </p:spTgt>
                                        </p:tgtEl>
                                        <p:attrNameLst>
                                          <p:attrName>style.visibility</p:attrName>
                                        </p:attrNameLst>
                                      </p:cBhvr>
                                      <p:to>
                                        <p:strVal val="visible"/>
                                      </p:to>
                                    </p:set>
                                    <p:animEffect transition="in" filter="blinds(horizontal)">
                                      <p:cBhvr>
                                        <p:cTn id="13" dur="500"/>
                                        <p:tgtEl>
                                          <p:spTgt spid="37478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4788">
                                            <p:txEl>
                                              <p:pRg st="3" end="3"/>
                                            </p:txEl>
                                          </p:spTgt>
                                        </p:tgtEl>
                                        <p:attrNameLst>
                                          <p:attrName>style.visibility</p:attrName>
                                        </p:attrNameLst>
                                      </p:cBhvr>
                                      <p:to>
                                        <p:strVal val="visible"/>
                                      </p:to>
                                    </p:set>
                                    <p:animEffect transition="in" filter="blinds(horizontal)">
                                      <p:cBhvr>
                                        <p:cTn id="16" dur="500"/>
                                        <p:tgtEl>
                                          <p:spTgt spid="37478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4788">
                                            <p:txEl>
                                              <p:pRg st="4" end="4"/>
                                            </p:txEl>
                                          </p:spTgt>
                                        </p:tgtEl>
                                        <p:attrNameLst>
                                          <p:attrName>style.visibility</p:attrName>
                                        </p:attrNameLst>
                                      </p:cBhvr>
                                      <p:to>
                                        <p:strVal val="visible"/>
                                      </p:to>
                                    </p:set>
                                    <p:animEffect transition="in" filter="blinds(horizontal)">
                                      <p:cBhvr>
                                        <p:cTn id="19" dur="500"/>
                                        <p:tgtEl>
                                          <p:spTgt spid="374788">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74788">
                                            <p:txEl>
                                              <p:pRg st="5" end="5"/>
                                            </p:txEl>
                                          </p:spTgt>
                                        </p:tgtEl>
                                        <p:attrNameLst>
                                          <p:attrName>style.visibility</p:attrName>
                                        </p:attrNameLst>
                                      </p:cBhvr>
                                      <p:to>
                                        <p:strVal val="visible"/>
                                      </p:to>
                                    </p:set>
                                    <p:animEffect transition="in" filter="blinds(horizontal)">
                                      <p:cBhvr>
                                        <p:cTn id="22" dur="500"/>
                                        <p:tgtEl>
                                          <p:spTgt spid="374788">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74788">
                                            <p:txEl>
                                              <p:pRg st="6" end="6"/>
                                            </p:txEl>
                                          </p:spTgt>
                                        </p:tgtEl>
                                        <p:attrNameLst>
                                          <p:attrName>style.visibility</p:attrName>
                                        </p:attrNameLst>
                                      </p:cBhvr>
                                      <p:to>
                                        <p:strVal val="visible"/>
                                      </p:to>
                                    </p:set>
                                    <p:animEffect transition="in" filter="blinds(horizontal)">
                                      <p:cBhvr>
                                        <p:cTn id="25" dur="500"/>
                                        <p:tgtEl>
                                          <p:spTgt spid="374788">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74789">
                                            <p:txEl>
                                              <p:pRg st="0" end="0"/>
                                            </p:txEl>
                                          </p:spTgt>
                                        </p:tgtEl>
                                        <p:attrNameLst>
                                          <p:attrName>style.visibility</p:attrName>
                                        </p:attrNameLst>
                                      </p:cBhvr>
                                      <p:to>
                                        <p:strVal val="visible"/>
                                      </p:to>
                                    </p:set>
                                    <p:animEffect transition="in" filter="blinds(horizontal)">
                                      <p:cBhvr>
                                        <p:cTn id="30" dur="500"/>
                                        <p:tgtEl>
                                          <p:spTgt spid="374789">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74789">
                                            <p:txEl>
                                              <p:pRg st="1" end="1"/>
                                            </p:txEl>
                                          </p:spTgt>
                                        </p:tgtEl>
                                        <p:attrNameLst>
                                          <p:attrName>style.visibility</p:attrName>
                                        </p:attrNameLst>
                                      </p:cBhvr>
                                      <p:to>
                                        <p:strVal val="visible"/>
                                      </p:to>
                                    </p:set>
                                    <p:animEffect transition="in" filter="blinds(horizontal)">
                                      <p:cBhvr>
                                        <p:cTn id="33" dur="500"/>
                                        <p:tgtEl>
                                          <p:spTgt spid="374789">
                                            <p:txEl>
                                              <p:pRg st="1" end="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74789">
                                            <p:txEl>
                                              <p:pRg st="2" end="2"/>
                                            </p:txEl>
                                          </p:spTgt>
                                        </p:tgtEl>
                                        <p:attrNameLst>
                                          <p:attrName>style.visibility</p:attrName>
                                        </p:attrNameLst>
                                      </p:cBhvr>
                                      <p:to>
                                        <p:strVal val="visible"/>
                                      </p:to>
                                    </p:set>
                                    <p:animEffect transition="in" filter="blinds(horizontal)">
                                      <p:cBhvr>
                                        <p:cTn id="36" dur="500"/>
                                        <p:tgtEl>
                                          <p:spTgt spid="374789">
                                            <p:txEl>
                                              <p:pRg st="2" end="2"/>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74789">
                                            <p:txEl>
                                              <p:pRg st="3" end="3"/>
                                            </p:txEl>
                                          </p:spTgt>
                                        </p:tgtEl>
                                        <p:attrNameLst>
                                          <p:attrName>style.visibility</p:attrName>
                                        </p:attrNameLst>
                                      </p:cBhvr>
                                      <p:to>
                                        <p:strVal val="visible"/>
                                      </p:to>
                                    </p:set>
                                    <p:animEffect transition="in" filter="blinds(horizontal)">
                                      <p:cBhvr>
                                        <p:cTn id="39" dur="500"/>
                                        <p:tgtEl>
                                          <p:spTgt spid="374789">
                                            <p:txEl>
                                              <p:pRg st="3" end="3"/>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74789">
                                            <p:txEl>
                                              <p:pRg st="4" end="4"/>
                                            </p:txEl>
                                          </p:spTgt>
                                        </p:tgtEl>
                                        <p:attrNameLst>
                                          <p:attrName>style.visibility</p:attrName>
                                        </p:attrNameLst>
                                      </p:cBhvr>
                                      <p:to>
                                        <p:strVal val="visible"/>
                                      </p:to>
                                    </p:set>
                                    <p:animEffect transition="in" filter="blinds(horizontal)">
                                      <p:cBhvr>
                                        <p:cTn id="42" dur="500"/>
                                        <p:tgtEl>
                                          <p:spTgt spid="374789">
                                            <p:txEl>
                                              <p:pRg st="4" end="4"/>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74786"/>
                                        </p:tgtEl>
                                        <p:attrNameLst>
                                          <p:attrName>style.visibility</p:attrName>
                                        </p:attrNameLst>
                                      </p:cBhvr>
                                      <p:to>
                                        <p:strVal val="visible"/>
                                      </p:to>
                                    </p:set>
                                    <p:animEffect transition="in" filter="blinds(horizontal)">
                                      <p:cBhvr>
                                        <p:cTn id="45" dur="500"/>
                                        <p:tgtEl>
                                          <p:spTgt spid="374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P spid="37478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5">
            <a:extLst>
              <a:ext uri="{FF2B5EF4-FFF2-40B4-BE49-F238E27FC236}">
                <a16:creationId xmlns:a16="http://schemas.microsoft.com/office/drawing/2014/main" id="{4D924A44-0CCE-45E4-8D79-EB3510A9F2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40963" name="灯片编号占位符 6">
            <a:extLst>
              <a:ext uri="{FF2B5EF4-FFF2-40B4-BE49-F238E27FC236}">
                <a16:creationId xmlns:a16="http://schemas.microsoft.com/office/drawing/2014/main" id="{30E60DDF-B2C1-4AB6-BAE1-A6FB2BAA8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B9E9BEFE-9CC0-47DE-9DFE-67EC77C44732}" type="slidenum">
              <a:rPr lang="en-US" altLang="zh-CN" sz="1400" smtClean="0">
                <a:latin typeface="Arial" panose="020B0604020202020204" pitchFamily="34" charset="0"/>
              </a:rPr>
              <a:pPr>
                <a:spcBef>
                  <a:spcPct val="0"/>
                </a:spcBef>
                <a:buClrTx/>
                <a:buSzTx/>
                <a:buFontTx/>
                <a:buNone/>
              </a:pPr>
              <a:t>22</a:t>
            </a:fld>
            <a:endParaRPr lang="en-US" altLang="zh-CN" sz="1400">
              <a:latin typeface="Arial" panose="020B0604020202020204" pitchFamily="34" charset="0"/>
            </a:endParaRPr>
          </a:p>
        </p:txBody>
      </p:sp>
      <p:sp>
        <p:nvSpPr>
          <p:cNvPr id="375810" name="Rectangle 2">
            <a:extLst>
              <a:ext uri="{FF2B5EF4-FFF2-40B4-BE49-F238E27FC236}">
                <a16:creationId xmlns:a16="http://schemas.microsoft.com/office/drawing/2014/main" id="{90FE6805-00DB-415E-BD29-BC891A366F73}"/>
              </a:ext>
            </a:extLst>
          </p:cNvPr>
          <p:cNvSpPr>
            <a:spLocks noGrp="1" noChangeArrowheads="1"/>
          </p:cNvSpPr>
          <p:nvPr>
            <p:ph type="title"/>
          </p:nvPr>
        </p:nvSpPr>
        <p:spPr>
          <a:xfrm>
            <a:off x="533400" y="228600"/>
            <a:ext cx="8343900" cy="1143000"/>
          </a:xfrm>
        </p:spPr>
        <p:txBody>
          <a:bodyPr/>
          <a:lstStyle/>
          <a:p>
            <a:r>
              <a:rPr lang="en-US" altLang="zh-CN" sz="3600">
                <a:ea typeface="宋体" panose="02010600030101010101" pitchFamily="2" charset="-122"/>
              </a:rPr>
              <a:t>UDP: more</a:t>
            </a:r>
            <a:endParaRPr lang="en-US" altLang="zh-CN">
              <a:ea typeface="宋体" panose="02010600030101010101" pitchFamily="2" charset="-122"/>
            </a:endParaRPr>
          </a:p>
        </p:txBody>
      </p:sp>
      <p:sp>
        <p:nvSpPr>
          <p:cNvPr id="375811" name="Rectangle 3">
            <a:extLst>
              <a:ext uri="{FF2B5EF4-FFF2-40B4-BE49-F238E27FC236}">
                <a16:creationId xmlns:a16="http://schemas.microsoft.com/office/drawing/2014/main" id="{DFE332FD-F855-41B9-A50E-702E0013D463}"/>
              </a:ext>
            </a:extLst>
          </p:cNvPr>
          <p:cNvSpPr>
            <a:spLocks noGrp="1" noChangeArrowheads="1"/>
          </p:cNvSpPr>
          <p:nvPr>
            <p:ph type="body" sz="half" idx="1"/>
          </p:nvPr>
        </p:nvSpPr>
        <p:spPr>
          <a:xfrm>
            <a:off x="428625" y="1447800"/>
            <a:ext cx="3810000" cy="4648200"/>
          </a:xfrm>
        </p:spPr>
        <p:txBody>
          <a:bodyPr/>
          <a:lstStyle/>
          <a:p>
            <a:r>
              <a:rPr lang="en-US" altLang="zh-CN" sz="2000">
                <a:ea typeface="宋体" panose="02010600030101010101" pitchFamily="2" charset="-122"/>
              </a:rPr>
              <a:t>Often used for streaming multimedia apps</a:t>
            </a:r>
          </a:p>
          <a:p>
            <a:pPr lvl="1"/>
            <a:r>
              <a:rPr lang="en-US" altLang="zh-CN" sz="2000">
                <a:ea typeface="宋体" panose="02010600030101010101" pitchFamily="2" charset="-122"/>
              </a:rPr>
              <a:t>Loss tolerant</a:t>
            </a:r>
          </a:p>
          <a:p>
            <a:pPr lvl="1"/>
            <a:r>
              <a:rPr lang="en-US" altLang="zh-CN" sz="2000">
                <a:ea typeface="宋体" panose="02010600030101010101" pitchFamily="2" charset="-122"/>
              </a:rPr>
              <a:t>Rate sensitive</a:t>
            </a:r>
          </a:p>
          <a:p>
            <a:r>
              <a:rPr lang="en-US" altLang="zh-CN" sz="2000">
                <a:ea typeface="宋体" panose="02010600030101010101" pitchFamily="2" charset="-122"/>
              </a:rPr>
              <a:t>Other UDP uses</a:t>
            </a:r>
          </a:p>
          <a:p>
            <a:pPr lvl="1"/>
            <a:r>
              <a:rPr lang="en-US" altLang="zh-CN" sz="2000">
                <a:ea typeface="宋体" panose="02010600030101010101" pitchFamily="2" charset="-122"/>
              </a:rPr>
              <a:t>DNS</a:t>
            </a:r>
          </a:p>
          <a:p>
            <a:pPr lvl="1"/>
            <a:r>
              <a:rPr lang="en-US" altLang="zh-CN" sz="2000">
                <a:ea typeface="宋体" panose="02010600030101010101" pitchFamily="2" charset="-122"/>
              </a:rPr>
              <a:t>SNMP</a:t>
            </a:r>
            <a:endParaRPr lang="en-US" altLang="zh-CN" sz="1800">
              <a:ea typeface="宋体" panose="02010600030101010101" pitchFamily="2" charset="-122"/>
            </a:endParaRPr>
          </a:p>
          <a:p>
            <a:r>
              <a:rPr lang="en-US" altLang="zh-CN" sz="2000">
                <a:ea typeface="宋体" panose="02010600030101010101" pitchFamily="2" charset="-122"/>
              </a:rPr>
              <a:t>Reliable transfer over UDP: add reliability at application layer</a:t>
            </a:r>
          </a:p>
          <a:p>
            <a:pPr lvl="1"/>
            <a:r>
              <a:rPr lang="en-US" altLang="zh-CN" sz="2000">
                <a:ea typeface="宋体" panose="02010600030101010101" pitchFamily="2" charset="-122"/>
              </a:rPr>
              <a:t>Application-specific error recovery!</a:t>
            </a:r>
          </a:p>
        </p:txBody>
      </p:sp>
      <p:grpSp>
        <p:nvGrpSpPr>
          <p:cNvPr id="40966" name="Group 4">
            <a:extLst>
              <a:ext uri="{FF2B5EF4-FFF2-40B4-BE49-F238E27FC236}">
                <a16:creationId xmlns:a16="http://schemas.microsoft.com/office/drawing/2014/main" id="{FCC6512E-7A0C-4135-81C1-88AE71BAC366}"/>
              </a:ext>
            </a:extLst>
          </p:cNvPr>
          <p:cNvGrpSpPr>
            <a:grpSpLocks/>
          </p:cNvGrpSpPr>
          <p:nvPr/>
        </p:nvGrpSpPr>
        <p:grpSpPr bwMode="auto">
          <a:xfrm>
            <a:off x="5248275" y="1665288"/>
            <a:ext cx="3419475" cy="4249737"/>
            <a:chOff x="3306" y="1049"/>
            <a:chExt cx="2154" cy="2677"/>
          </a:xfrm>
        </p:grpSpPr>
        <p:sp>
          <p:nvSpPr>
            <p:cNvPr id="40969" name="Rectangle 5">
              <a:extLst>
                <a:ext uri="{FF2B5EF4-FFF2-40B4-BE49-F238E27FC236}">
                  <a16:creationId xmlns:a16="http://schemas.microsoft.com/office/drawing/2014/main" id="{18F1D476-BBBA-4D2B-8108-C682ED34DDCD}"/>
                </a:ext>
              </a:extLst>
            </p:cNvPr>
            <p:cNvSpPr>
              <a:spLocks noChangeArrowheads="1"/>
            </p:cNvSpPr>
            <p:nvPr/>
          </p:nvSpPr>
          <p:spPr bwMode="auto">
            <a:xfrm>
              <a:off x="3366" y="1260"/>
              <a:ext cx="2094" cy="20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40970" name="Rectangle 6">
              <a:extLst>
                <a:ext uri="{FF2B5EF4-FFF2-40B4-BE49-F238E27FC236}">
                  <a16:creationId xmlns:a16="http://schemas.microsoft.com/office/drawing/2014/main" id="{4B548ADA-90E0-48CF-BF5A-4F28678AFDC0}"/>
                </a:ext>
              </a:extLst>
            </p:cNvPr>
            <p:cNvSpPr>
              <a:spLocks noChangeArrowheads="1"/>
            </p:cNvSpPr>
            <p:nvPr/>
          </p:nvSpPr>
          <p:spPr bwMode="auto">
            <a:xfrm>
              <a:off x="3318" y="1320"/>
              <a:ext cx="2094" cy="2016"/>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40971" name="Text Box 7">
              <a:extLst>
                <a:ext uri="{FF2B5EF4-FFF2-40B4-BE49-F238E27FC236}">
                  <a16:creationId xmlns:a16="http://schemas.microsoft.com/office/drawing/2014/main" id="{602A60DF-29FF-48A9-88EA-963C7F17BFE1}"/>
                </a:ext>
              </a:extLst>
            </p:cNvPr>
            <p:cNvSpPr txBox="1">
              <a:spLocks noChangeArrowheads="1"/>
            </p:cNvSpPr>
            <p:nvPr/>
          </p:nvSpPr>
          <p:spPr bwMode="auto">
            <a:xfrm>
              <a:off x="3308" y="1334"/>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source port #</a:t>
              </a:r>
              <a:endParaRPr lang="en-US" altLang="zh-CN" sz="2400">
                <a:latin typeface="Times New Roman" panose="02020603050405020304" pitchFamily="18" charset="0"/>
                <a:ea typeface="宋体" panose="02010600030101010101" pitchFamily="2" charset="-122"/>
              </a:endParaRPr>
            </a:p>
          </p:txBody>
        </p:sp>
        <p:sp>
          <p:nvSpPr>
            <p:cNvPr id="40972" name="Text Box 8">
              <a:extLst>
                <a:ext uri="{FF2B5EF4-FFF2-40B4-BE49-F238E27FC236}">
                  <a16:creationId xmlns:a16="http://schemas.microsoft.com/office/drawing/2014/main" id="{C922C7E1-E13F-443B-B9D6-6217419728C3}"/>
                </a:ext>
              </a:extLst>
            </p:cNvPr>
            <p:cNvSpPr txBox="1">
              <a:spLocks noChangeArrowheads="1"/>
            </p:cNvSpPr>
            <p:nvPr/>
          </p:nvSpPr>
          <p:spPr bwMode="auto">
            <a:xfrm>
              <a:off x="4429" y="1334"/>
              <a:ext cx="9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dest port #</a:t>
              </a:r>
              <a:endParaRPr lang="en-US" altLang="zh-CN" sz="1800">
                <a:latin typeface="Times New Roman" panose="02020603050405020304" pitchFamily="18" charset="0"/>
                <a:ea typeface="宋体" panose="02010600030101010101" pitchFamily="2" charset="-122"/>
              </a:endParaRPr>
            </a:p>
          </p:txBody>
        </p:sp>
        <p:sp>
          <p:nvSpPr>
            <p:cNvPr id="40973" name="Line 9">
              <a:extLst>
                <a:ext uri="{FF2B5EF4-FFF2-40B4-BE49-F238E27FC236}">
                  <a16:creationId xmlns:a16="http://schemas.microsoft.com/office/drawing/2014/main" id="{C40D66E7-8446-4FDB-8337-B96D79EABB7F}"/>
                </a:ext>
              </a:extLst>
            </p:cNvPr>
            <p:cNvSpPr>
              <a:spLocks noChangeShapeType="1"/>
            </p:cNvSpPr>
            <p:nvPr/>
          </p:nvSpPr>
          <p:spPr bwMode="auto">
            <a:xfrm flipV="1">
              <a:off x="3312" y="1572"/>
              <a:ext cx="20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0">
              <a:extLst>
                <a:ext uri="{FF2B5EF4-FFF2-40B4-BE49-F238E27FC236}">
                  <a16:creationId xmlns:a16="http://schemas.microsoft.com/office/drawing/2014/main" id="{3AC2019E-6742-46DB-943D-F865C6DC3CC2}"/>
                </a:ext>
              </a:extLst>
            </p:cNvPr>
            <p:cNvSpPr>
              <a:spLocks noChangeShapeType="1"/>
            </p:cNvSpPr>
            <p:nvPr/>
          </p:nvSpPr>
          <p:spPr bwMode="auto">
            <a:xfrm flipV="1">
              <a:off x="3306" y="1824"/>
              <a:ext cx="20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11">
              <a:extLst>
                <a:ext uri="{FF2B5EF4-FFF2-40B4-BE49-F238E27FC236}">
                  <a16:creationId xmlns:a16="http://schemas.microsoft.com/office/drawing/2014/main" id="{A5B21F7A-EDE8-4E36-A511-1612C0BA0BBC}"/>
                </a:ext>
              </a:extLst>
            </p:cNvPr>
            <p:cNvSpPr>
              <a:spLocks noChangeShapeType="1"/>
            </p:cNvSpPr>
            <p:nvPr/>
          </p:nvSpPr>
          <p:spPr bwMode="auto">
            <a:xfrm flipV="1">
              <a:off x="4350" y="1320"/>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Text Box 12">
              <a:extLst>
                <a:ext uri="{FF2B5EF4-FFF2-40B4-BE49-F238E27FC236}">
                  <a16:creationId xmlns:a16="http://schemas.microsoft.com/office/drawing/2014/main" id="{281D8903-ED75-4A80-B220-1E61A0D1E14B}"/>
                </a:ext>
              </a:extLst>
            </p:cNvPr>
            <p:cNvSpPr txBox="1">
              <a:spLocks noChangeArrowheads="1"/>
            </p:cNvSpPr>
            <p:nvPr/>
          </p:nvSpPr>
          <p:spPr bwMode="auto">
            <a:xfrm>
              <a:off x="4036" y="104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32 bits</a:t>
              </a:r>
              <a:endParaRPr lang="en-US" altLang="zh-CN" sz="2400">
                <a:latin typeface="Times New Roman" panose="02020603050405020304" pitchFamily="18" charset="0"/>
                <a:ea typeface="宋体" panose="02010600030101010101" pitchFamily="2" charset="-122"/>
              </a:endParaRPr>
            </a:p>
          </p:txBody>
        </p:sp>
        <p:sp>
          <p:nvSpPr>
            <p:cNvPr id="40977" name="Line 13">
              <a:extLst>
                <a:ext uri="{FF2B5EF4-FFF2-40B4-BE49-F238E27FC236}">
                  <a16:creationId xmlns:a16="http://schemas.microsoft.com/office/drawing/2014/main" id="{542C7DB5-EB72-4305-BD82-BDB1DBA84C72}"/>
                </a:ext>
              </a:extLst>
            </p:cNvPr>
            <p:cNvSpPr>
              <a:spLocks noChangeShapeType="1"/>
            </p:cNvSpPr>
            <p:nvPr/>
          </p:nvSpPr>
          <p:spPr bwMode="auto">
            <a:xfrm>
              <a:off x="4638" y="1173"/>
              <a:ext cx="756"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4">
              <a:extLst>
                <a:ext uri="{FF2B5EF4-FFF2-40B4-BE49-F238E27FC236}">
                  <a16:creationId xmlns:a16="http://schemas.microsoft.com/office/drawing/2014/main" id="{147ABAA2-2ABB-4EFC-A43A-ACD276100672}"/>
                </a:ext>
              </a:extLst>
            </p:cNvPr>
            <p:cNvSpPr>
              <a:spLocks noChangeShapeType="1"/>
            </p:cNvSpPr>
            <p:nvPr/>
          </p:nvSpPr>
          <p:spPr bwMode="auto">
            <a:xfrm rot="10800000">
              <a:off x="3309" y="1179"/>
              <a:ext cx="71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Text Box 15">
              <a:extLst>
                <a:ext uri="{FF2B5EF4-FFF2-40B4-BE49-F238E27FC236}">
                  <a16:creationId xmlns:a16="http://schemas.microsoft.com/office/drawing/2014/main" id="{DBEDA309-5FB4-4CE0-AF9B-A1A97E79C65D}"/>
                </a:ext>
              </a:extLst>
            </p:cNvPr>
            <p:cNvSpPr txBox="1">
              <a:spLocks noChangeArrowheads="1"/>
            </p:cNvSpPr>
            <p:nvPr/>
          </p:nvSpPr>
          <p:spPr bwMode="auto">
            <a:xfrm>
              <a:off x="3858" y="2489"/>
              <a:ext cx="94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Application</a:t>
              </a:r>
            </a:p>
            <a:p>
              <a:pPr algn="ctr">
                <a:spcBef>
                  <a:spcPct val="0"/>
                </a:spcBef>
                <a:buClrTx/>
                <a:buSzTx/>
                <a:buFontTx/>
                <a:buNone/>
              </a:pPr>
              <a:r>
                <a:rPr lang="en-US" altLang="zh-CN" sz="2000">
                  <a:ea typeface="宋体" panose="02010600030101010101" pitchFamily="2" charset="-122"/>
                </a:rPr>
                <a:t>data </a:t>
              </a:r>
            </a:p>
            <a:p>
              <a:pPr algn="ctr">
                <a:spcBef>
                  <a:spcPct val="0"/>
                </a:spcBef>
                <a:buClrTx/>
                <a:buSzTx/>
                <a:buFontTx/>
                <a:buNone/>
              </a:pPr>
              <a:r>
                <a:rPr lang="en-US" altLang="zh-CN" sz="2000">
                  <a:ea typeface="宋体" panose="02010600030101010101" pitchFamily="2" charset="-122"/>
                </a:rPr>
                <a:t>(message)</a:t>
              </a:r>
              <a:endParaRPr lang="en-US" altLang="zh-CN" sz="2400">
                <a:latin typeface="Times New Roman" panose="02020603050405020304" pitchFamily="18" charset="0"/>
                <a:ea typeface="宋体" panose="02010600030101010101" pitchFamily="2" charset="-122"/>
              </a:endParaRPr>
            </a:p>
          </p:txBody>
        </p:sp>
        <p:sp>
          <p:nvSpPr>
            <p:cNvPr id="40980" name="Text Box 16">
              <a:extLst>
                <a:ext uri="{FF2B5EF4-FFF2-40B4-BE49-F238E27FC236}">
                  <a16:creationId xmlns:a16="http://schemas.microsoft.com/office/drawing/2014/main" id="{A39370A0-CB74-4396-BAD8-B5A95CB22328}"/>
                </a:ext>
              </a:extLst>
            </p:cNvPr>
            <p:cNvSpPr txBox="1">
              <a:spLocks noChangeArrowheads="1"/>
            </p:cNvSpPr>
            <p:nvPr/>
          </p:nvSpPr>
          <p:spPr bwMode="auto">
            <a:xfrm>
              <a:off x="3588" y="3476"/>
              <a:ext cx="16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UDP segment format</a:t>
              </a:r>
              <a:endParaRPr lang="en-US" altLang="zh-CN" sz="2400">
                <a:latin typeface="Times New Roman" panose="02020603050405020304" pitchFamily="18" charset="0"/>
                <a:ea typeface="宋体" panose="02010600030101010101" pitchFamily="2" charset="-122"/>
              </a:endParaRPr>
            </a:p>
          </p:txBody>
        </p:sp>
        <p:sp>
          <p:nvSpPr>
            <p:cNvPr id="40981" name="Line 17">
              <a:extLst>
                <a:ext uri="{FF2B5EF4-FFF2-40B4-BE49-F238E27FC236}">
                  <a16:creationId xmlns:a16="http://schemas.microsoft.com/office/drawing/2014/main" id="{B169FCBC-3717-415F-B159-5D315994B5BA}"/>
                </a:ext>
              </a:extLst>
            </p:cNvPr>
            <p:cNvSpPr>
              <a:spLocks noChangeShapeType="1"/>
            </p:cNvSpPr>
            <p:nvPr/>
          </p:nvSpPr>
          <p:spPr bwMode="auto">
            <a:xfrm flipV="1">
              <a:off x="4350" y="1578"/>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Text Box 18">
              <a:extLst>
                <a:ext uri="{FF2B5EF4-FFF2-40B4-BE49-F238E27FC236}">
                  <a16:creationId xmlns:a16="http://schemas.microsoft.com/office/drawing/2014/main" id="{31DD1304-C6AA-4FC1-9968-4BE604167339}"/>
                </a:ext>
              </a:extLst>
            </p:cNvPr>
            <p:cNvSpPr txBox="1">
              <a:spLocks noChangeArrowheads="1"/>
            </p:cNvSpPr>
            <p:nvPr/>
          </p:nvSpPr>
          <p:spPr bwMode="auto">
            <a:xfrm>
              <a:off x="3548" y="1580"/>
              <a:ext cx="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length</a:t>
              </a:r>
              <a:endParaRPr lang="en-US" altLang="zh-CN" sz="2400">
                <a:latin typeface="Times New Roman" panose="02020603050405020304" pitchFamily="18" charset="0"/>
                <a:ea typeface="宋体" panose="02010600030101010101" pitchFamily="2" charset="-122"/>
              </a:endParaRPr>
            </a:p>
          </p:txBody>
        </p:sp>
        <p:sp>
          <p:nvSpPr>
            <p:cNvPr id="40983" name="Text Box 19">
              <a:extLst>
                <a:ext uri="{FF2B5EF4-FFF2-40B4-BE49-F238E27FC236}">
                  <a16:creationId xmlns:a16="http://schemas.microsoft.com/office/drawing/2014/main" id="{BD95F340-96E5-4854-94CB-32B52BE1F3D5}"/>
                </a:ext>
              </a:extLst>
            </p:cNvPr>
            <p:cNvSpPr txBox="1">
              <a:spLocks noChangeArrowheads="1"/>
            </p:cNvSpPr>
            <p:nvPr/>
          </p:nvSpPr>
          <p:spPr bwMode="auto">
            <a:xfrm>
              <a:off x="4523" y="1574"/>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checksum</a:t>
              </a:r>
              <a:endParaRPr lang="en-US" altLang="zh-CN" sz="2400">
                <a:latin typeface="Times New Roman" panose="02020603050405020304" pitchFamily="18" charset="0"/>
                <a:ea typeface="宋体" panose="02010600030101010101" pitchFamily="2" charset="-122"/>
              </a:endParaRPr>
            </a:p>
          </p:txBody>
        </p:sp>
      </p:grpSp>
      <p:sp>
        <p:nvSpPr>
          <p:cNvPr id="375828" name="Text Box 20">
            <a:extLst>
              <a:ext uri="{FF2B5EF4-FFF2-40B4-BE49-F238E27FC236}">
                <a16:creationId xmlns:a16="http://schemas.microsoft.com/office/drawing/2014/main" id="{067796D7-A5DF-45CB-A067-CF5AEF5F1720}"/>
              </a:ext>
            </a:extLst>
          </p:cNvPr>
          <p:cNvSpPr txBox="1">
            <a:spLocks noChangeArrowheads="1"/>
          </p:cNvSpPr>
          <p:nvPr/>
        </p:nvSpPr>
        <p:spPr bwMode="auto">
          <a:xfrm>
            <a:off x="3497263" y="2212975"/>
            <a:ext cx="1608137"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ea typeface="宋体" panose="02010600030101010101" pitchFamily="2" charset="-122"/>
              </a:rPr>
              <a:t>Length, in</a:t>
            </a:r>
          </a:p>
          <a:p>
            <a:pPr algn="r">
              <a:spcBef>
                <a:spcPct val="0"/>
              </a:spcBef>
              <a:buClrTx/>
              <a:buSzTx/>
              <a:buFontTx/>
              <a:buNone/>
            </a:pPr>
            <a:r>
              <a:rPr lang="en-US" altLang="zh-CN" sz="1800">
                <a:ea typeface="宋体" panose="02010600030101010101" pitchFamily="2" charset="-122"/>
              </a:rPr>
              <a:t>bytes of UDP</a:t>
            </a:r>
          </a:p>
          <a:p>
            <a:pPr algn="r">
              <a:spcBef>
                <a:spcPct val="0"/>
              </a:spcBef>
              <a:buClrTx/>
              <a:buSzTx/>
              <a:buFontTx/>
              <a:buNone/>
            </a:pPr>
            <a:r>
              <a:rPr lang="en-US" altLang="zh-CN" sz="1800">
                <a:ea typeface="宋体" panose="02010600030101010101" pitchFamily="2" charset="-122"/>
              </a:rPr>
              <a:t>segment,</a:t>
            </a:r>
          </a:p>
          <a:p>
            <a:pPr algn="r">
              <a:spcBef>
                <a:spcPct val="0"/>
              </a:spcBef>
              <a:buClrTx/>
              <a:buSzTx/>
              <a:buFontTx/>
              <a:buNone/>
            </a:pPr>
            <a:r>
              <a:rPr lang="en-US" altLang="zh-CN" sz="1800">
                <a:ea typeface="宋体" panose="02010600030101010101" pitchFamily="2" charset="-122"/>
              </a:rPr>
              <a:t>including</a:t>
            </a:r>
          </a:p>
          <a:p>
            <a:pPr algn="r">
              <a:spcBef>
                <a:spcPct val="0"/>
              </a:spcBef>
              <a:buClrTx/>
              <a:buSzTx/>
              <a:buFontTx/>
              <a:buNone/>
            </a:pPr>
            <a:r>
              <a:rPr lang="en-US" altLang="zh-CN" sz="1800">
                <a:ea typeface="宋体" panose="02010600030101010101" pitchFamily="2" charset="-122"/>
              </a:rPr>
              <a:t>header</a:t>
            </a:r>
            <a:endParaRPr lang="en-US" altLang="zh-CN" sz="2400">
              <a:latin typeface="Times New Roman" panose="02020603050405020304" pitchFamily="18" charset="0"/>
              <a:ea typeface="宋体" panose="02010600030101010101" pitchFamily="2" charset="-122"/>
            </a:endParaRPr>
          </a:p>
        </p:txBody>
      </p:sp>
      <p:sp>
        <p:nvSpPr>
          <p:cNvPr id="375829" name="Line 21">
            <a:extLst>
              <a:ext uri="{FF2B5EF4-FFF2-40B4-BE49-F238E27FC236}">
                <a16:creationId xmlns:a16="http://schemas.microsoft.com/office/drawing/2014/main" id="{65B10830-3C24-4AFD-8948-F43C98D32F96}"/>
              </a:ext>
            </a:extLst>
          </p:cNvPr>
          <p:cNvSpPr>
            <a:spLocks noChangeShapeType="1"/>
          </p:cNvSpPr>
          <p:nvPr/>
        </p:nvSpPr>
        <p:spPr bwMode="auto">
          <a:xfrm>
            <a:off x="4981575" y="2543175"/>
            <a:ext cx="714375" cy="1428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7" dur="500"/>
                                        <p:tgtEl>
                                          <p:spTgt spid="3758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blinds(horizontal)">
                                      <p:cBhvr>
                                        <p:cTn id="10" dur="500"/>
                                        <p:tgtEl>
                                          <p:spTgt spid="37581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blinds(horizontal)">
                                      <p:cBhvr>
                                        <p:cTn id="13" dur="500"/>
                                        <p:tgtEl>
                                          <p:spTgt spid="37581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blinds(horizontal)">
                                      <p:cBhvr>
                                        <p:cTn id="16" dur="500"/>
                                        <p:tgtEl>
                                          <p:spTgt spid="37581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5811">
                                            <p:txEl>
                                              <p:pRg st="4" end="4"/>
                                            </p:txEl>
                                          </p:spTgt>
                                        </p:tgtEl>
                                        <p:attrNameLst>
                                          <p:attrName>style.visibility</p:attrName>
                                        </p:attrNameLst>
                                      </p:cBhvr>
                                      <p:to>
                                        <p:strVal val="visible"/>
                                      </p:to>
                                    </p:set>
                                    <p:animEffect transition="in" filter="blinds(horizontal)">
                                      <p:cBhvr>
                                        <p:cTn id="19" dur="500"/>
                                        <p:tgtEl>
                                          <p:spTgt spid="37581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75811">
                                            <p:txEl>
                                              <p:pRg st="5" end="5"/>
                                            </p:txEl>
                                          </p:spTgt>
                                        </p:tgtEl>
                                        <p:attrNameLst>
                                          <p:attrName>style.visibility</p:attrName>
                                        </p:attrNameLst>
                                      </p:cBhvr>
                                      <p:to>
                                        <p:strVal val="visible"/>
                                      </p:to>
                                    </p:set>
                                    <p:animEffect transition="in" filter="blinds(horizontal)">
                                      <p:cBhvr>
                                        <p:cTn id="22" dur="500"/>
                                        <p:tgtEl>
                                          <p:spTgt spid="37581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75811">
                                            <p:txEl>
                                              <p:pRg st="6" end="6"/>
                                            </p:txEl>
                                          </p:spTgt>
                                        </p:tgtEl>
                                        <p:attrNameLst>
                                          <p:attrName>style.visibility</p:attrName>
                                        </p:attrNameLst>
                                      </p:cBhvr>
                                      <p:to>
                                        <p:strVal val="visible"/>
                                      </p:to>
                                    </p:set>
                                    <p:animEffect transition="in" filter="blinds(horizontal)">
                                      <p:cBhvr>
                                        <p:cTn id="25" dur="500"/>
                                        <p:tgtEl>
                                          <p:spTgt spid="375811">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75811">
                                            <p:txEl>
                                              <p:pRg st="7" end="7"/>
                                            </p:txEl>
                                          </p:spTgt>
                                        </p:tgtEl>
                                        <p:attrNameLst>
                                          <p:attrName>style.visibility</p:attrName>
                                        </p:attrNameLst>
                                      </p:cBhvr>
                                      <p:to>
                                        <p:strVal val="visible"/>
                                      </p:to>
                                    </p:set>
                                    <p:animEffect transition="in" filter="blinds(horizontal)">
                                      <p:cBhvr>
                                        <p:cTn id="28" dur="500"/>
                                        <p:tgtEl>
                                          <p:spTgt spid="375811">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75828"/>
                                        </p:tgtEl>
                                        <p:attrNameLst>
                                          <p:attrName>style.visibility</p:attrName>
                                        </p:attrNameLst>
                                      </p:cBhvr>
                                      <p:to>
                                        <p:strVal val="visible"/>
                                      </p:to>
                                    </p:set>
                                    <p:animEffect transition="in" filter="blinds(horizontal)">
                                      <p:cBhvr>
                                        <p:cTn id="33" dur="500"/>
                                        <p:tgtEl>
                                          <p:spTgt spid="375828"/>
                                        </p:tgtEl>
                                      </p:cBhvr>
                                    </p:animEffect>
                                  </p:childTnLst>
                                </p:cTn>
                              </p:par>
                              <p:par>
                                <p:cTn id="34" presetID="3" presetClass="entr" presetSubtype="10" fill="hold" nodeType="withEffect">
                                  <p:stCondLst>
                                    <p:cond delay="0"/>
                                  </p:stCondLst>
                                  <p:childTnLst>
                                    <p:set>
                                      <p:cBhvr>
                                        <p:cTn id="35" dur="1" fill="hold">
                                          <p:stCondLst>
                                            <p:cond delay="0"/>
                                          </p:stCondLst>
                                        </p:cTn>
                                        <p:tgtEl>
                                          <p:spTgt spid="375829"/>
                                        </p:tgtEl>
                                        <p:attrNameLst>
                                          <p:attrName>style.visibility</p:attrName>
                                        </p:attrNameLst>
                                      </p:cBhvr>
                                      <p:to>
                                        <p:strVal val="visible"/>
                                      </p:to>
                                    </p:set>
                                    <p:animEffect transition="in" filter="blinds(horizontal)">
                                      <p:cBhvr>
                                        <p:cTn id="36" dur="500"/>
                                        <p:tgtEl>
                                          <p:spTgt spid="3758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75810"/>
                                        </p:tgtEl>
                                        <p:attrNameLst>
                                          <p:attrName>style.visibility</p:attrName>
                                        </p:attrNameLst>
                                      </p:cBhvr>
                                      <p:to>
                                        <p:strVal val="visible"/>
                                      </p:to>
                                    </p:set>
                                    <p:animEffect transition="in" filter="blinds(horizontal)">
                                      <p:cBhvr>
                                        <p:cTn id="39" dur="500"/>
                                        <p:tgtEl>
                                          <p:spTgt spid="375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5">
            <a:extLst>
              <a:ext uri="{FF2B5EF4-FFF2-40B4-BE49-F238E27FC236}">
                <a16:creationId xmlns:a16="http://schemas.microsoft.com/office/drawing/2014/main" id="{0DDB5D3F-46DD-4266-9C5A-3752E4478F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43011" name="灯片编号占位符 6">
            <a:extLst>
              <a:ext uri="{FF2B5EF4-FFF2-40B4-BE49-F238E27FC236}">
                <a16:creationId xmlns:a16="http://schemas.microsoft.com/office/drawing/2014/main" id="{08974BAF-6372-44B6-9B32-633D3EEF94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C3FBED3-9834-42A5-A45B-4294D9B5A743}" type="slidenum">
              <a:rPr lang="en-US" altLang="zh-CN" sz="1400" smtClean="0">
                <a:latin typeface="Arial" panose="020B0604020202020204" pitchFamily="34" charset="0"/>
              </a:rPr>
              <a:pPr>
                <a:spcBef>
                  <a:spcPct val="0"/>
                </a:spcBef>
                <a:buClrTx/>
                <a:buSzTx/>
                <a:buFontTx/>
                <a:buNone/>
              </a:pPr>
              <a:t>23</a:t>
            </a:fld>
            <a:endParaRPr lang="en-US" altLang="zh-CN" sz="1400">
              <a:latin typeface="Arial" panose="020B0604020202020204" pitchFamily="34" charset="0"/>
            </a:endParaRPr>
          </a:p>
        </p:txBody>
      </p:sp>
      <p:sp>
        <p:nvSpPr>
          <p:cNvPr id="43012" name="Rectangle 2">
            <a:extLst>
              <a:ext uri="{FF2B5EF4-FFF2-40B4-BE49-F238E27FC236}">
                <a16:creationId xmlns:a16="http://schemas.microsoft.com/office/drawing/2014/main" id="{3559B665-13A4-4D43-96A1-EBC2939E8EFC}"/>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43013" name="Rectangle 3">
            <a:extLst>
              <a:ext uri="{FF2B5EF4-FFF2-40B4-BE49-F238E27FC236}">
                <a16:creationId xmlns:a16="http://schemas.microsoft.com/office/drawing/2014/main" id="{8510710B-1DCC-4E33-A242-301200ACBDE5}"/>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43014" name="Rectangle 4">
            <a:extLst>
              <a:ext uri="{FF2B5EF4-FFF2-40B4-BE49-F238E27FC236}">
                <a16:creationId xmlns:a16="http://schemas.microsoft.com/office/drawing/2014/main" id="{4160A7DF-5E74-4D44-92CB-2AD258F3DE06}"/>
              </a:ext>
            </a:extLst>
          </p:cNvPr>
          <p:cNvSpPr>
            <a:spLocks noGrp="1" noChangeArrowheads="1"/>
          </p:cNvSpPr>
          <p:nvPr>
            <p:ph type="body" sz="half" idx="2"/>
          </p:nvPr>
        </p:nvSpPr>
        <p:spPr>
          <a:xfrm>
            <a:off x="4495800" y="1600200"/>
            <a:ext cx="4054475" cy="4648200"/>
          </a:xfrm>
        </p:spPr>
        <p:txBody>
          <a:bodyPr/>
          <a:lstStyle/>
          <a:p>
            <a:r>
              <a:rPr lang="en-US" altLang="zh-CN" sz="2400">
                <a:solidFill>
                  <a:srgbClr val="FF0000"/>
                </a:solidFill>
                <a:ea typeface="宋体" panose="02010600030101010101" pitchFamily="2" charset="-122"/>
              </a:rPr>
              <a:t>6.4 Connection-oriented transport: TCP</a:t>
            </a:r>
          </a:p>
          <a:p>
            <a:pPr lvl="1"/>
            <a:r>
              <a:rPr lang="en-US" altLang="zh-CN" sz="2000">
                <a:solidFill>
                  <a:srgbClr val="FF0000"/>
                </a:solidFill>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ea typeface="宋体" panose="02010600030101010101" pitchFamily="2" charset="-122"/>
              </a:rPr>
              <a:t>Flow control</a:t>
            </a:r>
          </a:p>
          <a:p>
            <a:pPr lvl="1"/>
            <a:r>
              <a:rPr lang="en-US" altLang="zh-CN" sz="2000">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5">
            <a:extLst>
              <a:ext uri="{FF2B5EF4-FFF2-40B4-BE49-F238E27FC236}">
                <a16:creationId xmlns:a16="http://schemas.microsoft.com/office/drawing/2014/main" id="{2EAF68C2-B271-4ADC-A3DE-9575B6A697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44035" name="灯片编号占位符 6">
            <a:extLst>
              <a:ext uri="{FF2B5EF4-FFF2-40B4-BE49-F238E27FC236}">
                <a16:creationId xmlns:a16="http://schemas.microsoft.com/office/drawing/2014/main" id="{B6390328-84CC-4EDD-968D-346A1B7C3C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B71B7DDA-82CF-4ABF-8ECA-77352E160054}" type="slidenum">
              <a:rPr lang="en-US" altLang="zh-CN" sz="1400" smtClean="0">
                <a:latin typeface="Arial" panose="020B0604020202020204" pitchFamily="34" charset="0"/>
              </a:rPr>
              <a:pPr>
                <a:spcBef>
                  <a:spcPct val="0"/>
                </a:spcBef>
                <a:buClrTx/>
                <a:buSzTx/>
                <a:buFontTx/>
                <a:buNone/>
              </a:pPr>
              <a:t>24</a:t>
            </a:fld>
            <a:endParaRPr lang="en-US" altLang="zh-CN" sz="1400">
              <a:latin typeface="Arial" panose="020B0604020202020204" pitchFamily="34" charset="0"/>
            </a:endParaRPr>
          </a:p>
        </p:txBody>
      </p:sp>
      <p:sp>
        <p:nvSpPr>
          <p:cNvPr id="44036" name="Rectangle 2">
            <a:extLst>
              <a:ext uri="{FF2B5EF4-FFF2-40B4-BE49-F238E27FC236}">
                <a16:creationId xmlns:a16="http://schemas.microsoft.com/office/drawing/2014/main" id="{855F7493-CA0E-46CC-AB15-0A49F5538CC4}"/>
              </a:ext>
            </a:extLst>
          </p:cNvPr>
          <p:cNvSpPr>
            <a:spLocks noGrp="1" noChangeArrowheads="1"/>
          </p:cNvSpPr>
          <p:nvPr>
            <p:ph type="title"/>
          </p:nvPr>
        </p:nvSpPr>
        <p:spPr>
          <a:xfrm>
            <a:off x="533400" y="228600"/>
            <a:ext cx="8143875" cy="1143000"/>
          </a:xfrm>
        </p:spPr>
        <p:txBody>
          <a:bodyPr/>
          <a:lstStyle/>
          <a:p>
            <a:r>
              <a:rPr lang="en-US" altLang="zh-CN">
                <a:ea typeface="宋体" panose="02010600030101010101" pitchFamily="2" charset="-122"/>
              </a:rPr>
              <a:t>TCP: Overview</a:t>
            </a:r>
            <a:r>
              <a:rPr lang="en-US" altLang="zh-CN" u="none">
                <a:ea typeface="宋体" panose="02010600030101010101" pitchFamily="2" charset="-122"/>
              </a:rPr>
              <a:t>   </a:t>
            </a:r>
            <a:r>
              <a:rPr lang="en-US" altLang="zh-CN" sz="2000" u="none">
                <a:ea typeface="宋体" panose="02010600030101010101" pitchFamily="2" charset="-122"/>
              </a:rPr>
              <a:t>RFCs: 793, 1122, 1323, 2018, 2581</a:t>
            </a:r>
            <a:endParaRPr lang="en-US" altLang="zh-CN">
              <a:ea typeface="宋体" panose="02010600030101010101" pitchFamily="2" charset="-122"/>
            </a:endParaRPr>
          </a:p>
        </p:txBody>
      </p:sp>
      <p:sp>
        <p:nvSpPr>
          <p:cNvPr id="425987" name="Rectangle 3">
            <a:extLst>
              <a:ext uri="{FF2B5EF4-FFF2-40B4-BE49-F238E27FC236}">
                <a16:creationId xmlns:a16="http://schemas.microsoft.com/office/drawing/2014/main" id="{9F5A845A-F330-4E4B-A6FB-3AB4433C907D}"/>
              </a:ext>
            </a:extLst>
          </p:cNvPr>
          <p:cNvSpPr>
            <a:spLocks noGrp="1" noChangeArrowheads="1"/>
          </p:cNvSpPr>
          <p:nvPr>
            <p:ph type="body" sz="half" idx="1"/>
          </p:nvPr>
        </p:nvSpPr>
        <p:spPr>
          <a:xfrm>
            <a:off x="4781550" y="1277938"/>
            <a:ext cx="3895725" cy="3352800"/>
          </a:xfrm>
        </p:spPr>
        <p:txBody>
          <a:bodyPr/>
          <a:lstStyle/>
          <a:p>
            <a:r>
              <a:rPr lang="en-US" altLang="zh-CN" sz="2200">
                <a:solidFill>
                  <a:srgbClr val="FF0000"/>
                </a:solidFill>
                <a:ea typeface="宋体" panose="02010600030101010101" pitchFamily="2" charset="-122"/>
              </a:rPr>
              <a:t>Connection-oriented:</a:t>
            </a:r>
            <a:r>
              <a:rPr lang="en-US" altLang="zh-CN" sz="2400">
                <a:ea typeface="宋体" panose="02010600030101010101" pitchFamily="2" charset="-122"/>
              </a:rPr>
              <a:t> </a:t>
            </a:r>
          </a:p>
          <a:p>
            <a:pPr lvl="1"/>
            <a:r>
              <a:rPr lang="en-US" altLang="zh-CN" sz="1800">
                <a:ea typeface="宋体" panose="02010600030101010101" pitchFamily="2" charset="-122"/>
              </a:rPr>
              <a:t>Handshaking (exchange of control msgs) init’s sender, receiver state before data exchange</a:t>
            </a:r>
          </a:p>
          <a:p>
            <a:r>
              <a:rPr lang="en-US" altLang="zh-CN" sz="2200">
                <a:solidFill>
                  <a:schemeClr val="accent2"/>
                </a:solidFill>
                <a:ea typeface="宋体" panose="02010600030101010101" pitchFamily="2" charset="-122"/>
              </a:rPr>
              <a:t>Full duplex data:</a:t>
            </a:r>
          </a:p>
          <a:p>
            <a:pPr lvl="1"/>
            <a:r>
              <a:rPr lang="en-US" altLang="zh-CN" sz="1800">
                <a:ea typeface="宋体" panose="02010600030101010101" pitchFamily="2" charset="-122"/>
              </a:rPr>
              <a:t>Bi-directional data flow in same connection</a:t>
            </a:r>
          </a:p>
          <a:p>
            <a:pPr lvl="1"/>
            <a:r>
              <a:rPr lang="en-US" altLang="zh-CN" sz="1800">
                <a:solidFill>
                  <a:srgbClr val="00B050"/>
                </a:solidFill>
                <a:ea typeface="宋体" panose="02010600030101010101" pitchFamily="2" charset="-122"/>
              </a:rPr>
              <a:t>MSS</a:t>
            </a:r>
            <a:r>
              <a:rPr lang="en-US" altLang="zh-CN" sz="1800">
                <a:ea typeface="宋体" panose="02010600030101010101" pitchFamily="2" charset="-122"/>
              </a:rPr>
              <a:t>: maximum segment size</a:t>
            </a:r>
          </a:p>
        </p:txBody>
      </p:sp>
      <p:sp>
        <p:nvSpPr>
          <p:cNvPr id="425988" name="Rectangle 4">
            <a:extLst>
              <a:ext uri="{FF2B5EF4-FFF2-40B4-BE49-F238E27FC236}">
                <a16:creationId xmlns:a16="http://schemas.microsoft.com/office/drawing/2014/main" id="{A3F1BAF0-3CF8-4FBA-9FCB-52FC4D7ED345}"/>
              </a:ext>
            </a:extLst>
          </p:cNvPr>
          <p:cNvSpPr>
            <a:spLocks noGrp="1" noChangeArrowheads="1"/>
          </p:cNvSpPr>
          <p:nvPr>
            <p:ph type="body" sz="half" idx="2"/>
          </p:nvPr>
        </p:nvSpPr>
        <p:spPr>
          <a:xfrm>
            <a:off x="533400" y="1219200"/>
            <a:ext cx="3981450" cy="4648200"/>
          </a:xfrm>
        </p:spPr>
        <p:txBody>
          <a:bodyPr/>
          <a:lstStyle/>
          <a:p>
            <a:r>
              <a:rPr lang="en-US" altLang="zh-CN" sz="2200">
                <a:solidFill>
                  <a:srgbClr val="FF0000"/>
                </a:solidFill>
                <a:ea typeface="宋体" panose="02010600030101010101" pitchFamily="2" charset="-122"/>
              </a:rPr>
              <a:t>End-to-End</a:t>
            </a:r>
            <a:r>
              <a:rPr lang="en-US" altLang="zh-CN" sz="2200">
                <a:solidFill>
                  <a:schemeClr val="accent2"/>
                </a:solidFill>
                <a:ea typeface="宋体" panose="02010600030101010101" pitchFamily="2" charset="-122"/>
              </a:rPr>
              <a:t>:</a:t>
            </a:r>
          </a:p>
          <a:p>
            <a:pPr lvl="1"/>
            <a:r>
              <a:rPr lang="en-US" altLang="zh-CN" sz="1800">
                <a:ea typeface="宋体" panose="02010600030101010101" pitchFamily="2" charset="-122"/>
              </a:rPr>
              <a:t>One sender, one receiver</a:t>
            </a:r>
            <a:r>
              <a:rPr lang="en-US" altLang="zh-CN" sz="1800">
                <a:solidFill>
                  <a:srgbClr val="FF0000"/>
                </a:solidFill>
                <a:ea typeface="宋体" panose="02010600030101010101" pitchFamily="2" charset="-122"/>
              </a:rPr>
              <a:t> </a:t>
            </a:r>
          </a:p>
          <a:p>
            <a:r>
              <a:rPr lang="en-US" altLang="zh-CN" sz="2200">
                <a:solidFill>
                  <a:srgbClr val="FF0000"/>
                </a:solidFill>
                <a:ea typeface="宋体" panose="02010600030101010101" pitchFamily="2" charset="-122"/>
              </a:rPr>
              <a:t>In-order </a:t>
            </a:r>
            <a:r>
              <a:rPr lang="en-US" altLang="zh-CN" sz="2200" i="1">
                <a:solidFill>
                  <a:srgbClr val="FF0000"/>
                </a:solidFill>
                <a:ea typeface="宋体" panose="02010600030101010101" pitchFamily="2" charset="-122"/>
              </a:rPr>
              <a:t>byte steam</a:t>
            </a:r>
            <a:r>
              <a:rPr lang="en-US" altLang="zh-CN" sz="2200" i="1">
                <a:solidFill>
                  <a:schemeClr val="accent2"/>
                </a:solidFill>
                <a:ea typeface="宋体" panose="02010600030101010101" pitchFamily="2" charset="-122"/>
              </a:rPr>
              <a:t>:</a:t>
            </a:r>
          </a:p>
          <a:p>
            <a:pPr lvl="1"/>
            <a:r>
              <a:rPr lang="en-US" altLang="zh-CN" sz="1800">
                <a:ea typeface="宋体" panose="02010600030101010101" pitchFamily="2" charset="-122"/>
              </a:rPr>
              <a:t>No “message boundaries”</a:t>
            </a:r>
          </a:p>
          <a:p>
            <a:r>
              <a:rPr lang="en-US" altLang="zh-CN" sz="2200">
                <a:solidFill>
                  <a:srgbClr val="FF0000"/>
                </a:solidFill>
                <a:ea typeface="宋体" panose="02010600030101010101" pitchFamily="2" charset="-122"/>
              </a:rPr>
              <a:t>Reliable </a:t>
            </a:r>
            <a:r>
              <a:rPr lang="en-US" altLang="zh-CN" sz="2200">
                <a:solidFill>
                  <a:schemeClr val="accent2"/>
                </a:solidFill>
                <a:ea typeface="宋体" panose="02010600030101010101" pitchFamily="2" charset="-122"/>
              </a:rPr>
              <a:t>:</a:t>
            </a:r>
          </a:p>
          <a:p>
            <a:pPr lvl="1"/>
            <a:r>
              <a:rPr lang="en-US" altLang="zh-CN" sz="1800">
                <a:ea typeface="宋体" panose="02010600030101010101" pitchFamily="2" charset="-122"/>
              </a:rPr>
              <a:t>TCP congestion and flow control set </a:t>
            </a:r>
            <a:r>
              <a:rPr lang="en-US" altLang="zh-CN" sz="1800">
                <a:solidFill>
                  <a:srgbClr val="00B050"/>
                </a:solidFill>
                <a:ea typeface="宋体" panose="02010600030101010101" pitchFamily="2" charset="-122"/>
              </a:rPr>
              <a:t>window size</a:t>
            </a:r>
          </a:p>
        </p:txBody>
      </p:sp>
      <p:graphicFrame>
        <p:nvGraphicFramePr>
          <p:cNvPr id="425989" name="Object 5">
            <a:extLst>
              <a:ext uri="{FF2B5EF4-FFF2-40B4-BE49-F238E27FC236}">
                <a16:creationId xmlns:a16="http://schemas.microsoft.com/office/drawing/2014/main" id="{F47B9009-B103-4E69-961E-DDB336F6B0A3}"/>
              </a:ext>
            </a:extLst>
          </p:cNvPr>
          <p:cNvGraphicFramePr>
            <a:graphicFrameLocks noChangeAspect="1"/>
          </p:cNvGraphicFramePr>
          <p:nvPr/>
        </p:nvGraphicFramePr>
        <p:xfrm>
          <a:off x="457200" y="4913313"/>
          <a:ext cx="7653338" cy="1298575"/>
        </p:xfrm>
        <a:graphic>
          <a:graphicData uri="http://schemas.openxmlformats.org/presentationml/2006/ole">
            <mc:AlternateContent xmlns:mc="http://schemas.openxmlformats.org/markup-compatibility/2006">
              <mc:Choice xmlns:v="urn:schemas-microsoft-com:vml" Requires="v">
                <p:oleObj spid="_x0000_s44042" name="VISIO" r:id="rId4" imgW="6602760" imgH="1123200" progId="Visio.Drawing.5">
                  <p:embed/>
                </p:oleObj>
              </mc:Choice>
              <mc:Fallback>
                <p:oleObj name="VISIO" r:id="rId4" imgW="6602760" imgH="1123200" progId="Visio.Drawing.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913313"/>
                        <a:ext cx="7653338"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7" dur="500"/>
                                        <p:tgtEl>
                                          <p:spTgt spid="42598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5988">
                                            <p:txEl>
                                              <p:pRg st="1" end="1"/>
                                            </p:txEl>
                                          </p:spTgt>
                                        </p:tgtEl>
                                        <p:attrNameLst>
                                          <p:attrName>style.visibility</p:attrName>
                                        </p:attrNameLst>
                                      </p:cBhvr>
                                      <p:to>
                                        <p:strVal val="visible"/>
                                      </p:to>
                                    </p:set>
                                    <p:animEffect transition="in" filter="blinds(horizontal)">
                                      <p:cBhvr>
                                        <p:cTn id="10" dur="500"/>
                                        <p:tgtEl>
                                          <p:spTgt spid="42598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5988">
                                            <p:txEl>
                                              <p:pRg st="2" end="2"/>
                                            </p:txEl>
                                          </p:spTgt>
                                        </p:tgtEl>
                                        <p:attrNameLst>
                                          <p:attrName>style.visibility</p:attrName>
                                        </p:attrNameLst>
                                      </p:cBhvr>
                                      <p:to>
                                        <p:strVal val="visible"/>
                                      </p:to>
                                    </p:set>
                                    <p:animEffect transition="in" filter="blinds(horizontal)">
                                      <p:cBhvr>
                                        <p:cTn id="13" dur="500"/>
                                        <p:tgtEl>
                                          <p:spTgt spid="42598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25988">
                                            <p:txEl>
                                              <p:pRg st="3" end="3"/>
                                            </p:txEl>
                                          </p:spTgt>
                                        </p:tgtEl>
                                        <p:attrNameLst>
                                          <p:attrName>style.visibility</p:attrName>
                                        </p:attrNameLst>
                                      </p:cBhvr>
                                      <p:to>
                                        <p:strVal val="visible"/>
                                      </p:to>
                                    </p:set>
                                    <p:animEffect transition="in" filter="blinds(horizontal)">
                                      <p:cBhvr>
                                        <p:cTn id="16" dur="500"/>
                                        <p:tgtEl>
                                          <p:spTgt spid="42598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25988">
                                            <p:txEl>
                                              <p:pRg st="4" end="4"/>
                                            </p:txEl>
                                          </p:spTgt>
                                        </p:tgtEl>
                                        <p:attrNameLst>
                                          <p:attrName>style.visibility</p:attrName>
                                        </p:attrNameLst>
                                      </p:cBhvr>
                                      <p:to>
                                        <p:strVal val="visible"/>
                                      </p:to>
                                    </p:set>
                                    <p:animEffect transition="in" filter="blinds(horizontal)">
                                      <p:cBhvr>
                                        <p:cTn id="19" dur="500"/>
                                        <p:tgtEl>
                                          <p:spTgt spid="425988">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25988">
                                            <p:txEl>
                                              <p:pRg st="5" end="5"/>
                                            </p:txEl>
                                          </p:spTgt>
                                        </p:tgtEl>
                                        <p:attrNameLst>
                                          <p:attrName>style.visibility</p:attrName>
                                        </p:attrNameLst>
                                      </p:cBhvr>
                                      <p:to>
                                        <p:strVal val="visible"/>
                                      </p:to>
                                    </p:set>
                                    <p:animEffect transition="in" filter="blinds(horizontal)">
                                      <p:cBhvr>
                                        <p:cTn id="22" dur="500"/>
                                        <p:tgtEl>
                                          <p:spTgt spid="425988">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25" dur="500"/>
                                        <p:tgtEl>
                                          <p:spTgt spid="425987">
                                            <p:txEl>
                                              <p:pRg st="0" end="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28" dur="500"/>
                                        <p:tgtEl>
                                          <p:spTgt spid="425987">
                                            <p:txEl>
                                              <p:pRg st="1" end="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31" dur="500"/>
                                        <p:tgtEl>
                                          <p:spTgt spid="425987">
                                            <p:txEl>
                                              <p:pRg st="2" end="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34" dur="500"/>
                                        <p:tgtEl>
                                          <p:spTgt spid="425987">
                                            <p:txEl>
                                              <p:pRg st="3" end="3"/>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25987">
                                            <p:txEl>
                                              <p:pRg st="4" end="4"/>
                                            </p:txEl>
                                          </p:spTgt>
                                        </p:tgtEl>
                                        <p:attrNameLst>
                                          <p:attrName>style.visibility</p:attrName>
                                        </p:attrNameLst>
                                      </p:cBhvr>
                                      <p:to>
                                        <p:strVal val="visible"/>
                                      </p:to>
                                    </p:set>
                                    <p:animEffect transition="in" filter="blinds(horizontal)">
                                      <p:cBhvr>
                                        <p:cTn id="37" dur="500"/>
                                        <p:tgtEl>
                                          <p:spTgt spid="425987">
                                            <p:txEl>
                                              <p:pRg st="4" end="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25989"/>
                                        </p:tgtEl>
                                        <p:attrNameLst>
                                          <p:attrName>style.visibility</p:attrName>
                                        </p:attrNameLst>
                                      </p:cBhvr>
                                      <p:to>
                                        <p:strVal val="visible"/>
                                      </p:to>
                                    </p:set>
                                    <p:animEffect transition="in" filter="blinds(horizontal)">
                                      <p:cBhvr>
                                        <p:cTn id="40" dur="500"/>
                                        <p:tgtEl>
                                          <p:spTgt spid="425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A94C91DA-F561-4B36-8F88-8B86C092EB80}"/>
              </a:ext>
            </a:extLst>
          </p:cNvPr>
          <p:cNvSpPr>
            <a:spLocks noGrp="1" noChangeArrowheads="1"/>
          </p:cNvSpPr>
          <p:nvPr>
            <p:ph type="title"/>
          </p:nvPr>
        </p:nvSpPr>
        <p:spPr>
          <a:xfrm>
            <a:off x="366713" y="150813"/>
            <a:ext cx="7772400" cy="885825"/>
          </a:xfrm>
        </p:spPr>
        <p:txBody>
          <a:bodyPr/>
          <a:lstStyle/>
          <a:p>
            <a:r>
              <a:rPr lang="en-US" altLang="zh-CN">
                <a:ea typeface="宋体" panose="02010600030101010101" pitchFamily="2" charset="-122"/>
              </a:rPr>
              <a:t>TCP: byte stream</a:t>
            </a:r>
          </a:p>
        </p:txBody>
      </p:sp>
      <p:pic>
        <p:nvPicPr>
          <p:cNvPr id="46083" name="图片 1">
            <a:extLst>
              <a:ext uri="{FF2B5EF4-FFF2-40B4-BE49-F238E27FC236}">
                <a16:creationId xmlns:a16="http://schemas.microsoft.com/office/drawing/2014/main" id="{7D695DFC-9034-4E60-BAF2-9FC1636C6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28863"/>
            <a:ext cx="845820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5">
            <a:extLst>
              <a:ext uri="{FF2B5EF4-FFF2-40B4-BE49-F238E27FC236}">
                <a16:creationId xmlns:a16="http://schemas.microsoft.com/office/drawing/2014/main" id="{B7506E55-8381-4D9B-8387-45788B272633}"/>
              </a:ext>
            </a:extLst>
          </p:cNvPr>
          <p:cNvSpPr>
            <a:spLocks noGrp="1" noChangeArrowheads="1"/>
          </p:cNvSpPr>
          <p:nvPr>
            <p:ph type="body" sz="half" idx="1"/>
          </p:nvPr>
        </p:nvSpPr>
        <p:spPr>
          <a:xfrm>
            <a:off x="203200" y="1050925"/>
            <a:ext cx="8310563" cy="6276975"/>
          </a:xfrm>
        </p:spPr>
        <p:txBody>
          <a:bodyPr/>
          <a:lstStyle/>
          <a:p>
            <a:pPr marL="512763" lvl="1" indent="-163513">
              <a:defRPr/>
            </a:pPr>
            <a:r>
              <a:rPr lang="en-US" altLang="zh-CN" dirty="0">
                <a:ea typeface="ＭＳ Ｐゴシック" panose="020B0600070205080204" pitchFamily="34" charset="-128"/>
              </a:rPr>
              <a:t> Each byte is </a:t>
            </a:r>
            <a:r>
              <a:rPr lang="en-US" altLang="ja-JP" dirty="0">
                <a:ea typeface="ＭＳ Ｐゴシック" panose="020B0600070205080204" pitchFamily="34" charset="-128"/>
              </a:rPr>
              <a:t>numbered in segment</a:t>
            </a:r>
            <a:r>
              <a:rPr lang="ja-JP" altLang="en-US" dirty="0">
                <a:ea typeface="ＭＳ Ｐゴシック" panose="020B0600070205080204" pitchFamily="34" charset="-128"/>
              </a:rPr>
              <a:t>’</a:t>
            </a:r>
            <a:r>
              <a:rPr lang="en-US" altLang="ja-JP" dirty="0">
                <a:ea typeface="ＭＳ Ｐゴシック" panose="020B0600070205080204" pitchFamily="34" charset="-128"/>
              </a:rPr>
              <a:t>s data</a:t>
            </a:r>
          </a:p>
          <a:p>
            <a:pPr marL="968375" lvl="2" indent="-163513">
              <a:defRPr/>
            </a:pPr>
            <a:r>
              <a:rPr lang="en-US" altLang="ja-JP" dirty="0">
                <a:ea typeface="ＭＳ Ｐゴシック" panose="020B0600070205080204" pitchFamily="34" charset="-128"/>
              </a:rPr>
              <a:t>E.g., Suppose that a process in Host A wants to send a stream of data (a file of 500,000 bytes) to a process in Host B over a TCP connection. MSS is 1,000 bytes, and the 1</a:t>
            </a:r>
            <a:r>
              <a:rPr lang="en-US" altLang="ja-JP" baseline="30000" dirty="0">
                <a:ea typeface="ＭＳ Ｐゴシック" panose="020B0600070205080204" pitchFamily="34" charset="-128"/>
              </a:rPr>
              <a:t>st</a:t>
            </a:r>
            <a:r>
              <a:rPr lang="en-US" altLang="ja-JP" dirty="0">
                <a:ea typeface="ＭＳ Ｐゴシック" panose="020B0600070205080204" pitchFamily="34" charset="-128"/>
              </a:rPr>
              <a:t> byte is numbered 0.</a:t>
            </a:r>
          </a:p>
          <a:p>
            <a:pPr marL="512763" lvl="1" indent="-163513">
              <a:defRPr/>
            </a:pPr>
            <a:endParaRPr lang="en-US" altLang="ja-JP" dirty="0">
              <a:ea typeface="ＭＳ Ｐゴシック" panose="020B0600070205080204" pitchFamily="34" charset="-128"/>
            </a:endParaRPr>
          </a:p>
          <a:p>
            <a:pPr marL="968375" lvl="2" indent="-163513">
              <a:defRPr/>
            </a:pPr>
            <a:endParaRPr lang="en-US" altLang="ja-JP" dirty="0">
              <a:ea typeface="ＭＳ Ｐゴシック" panose="020B0600070205080204" pitchFamily="34" charset="-128"/>
            </a:endParaRPr>
          </a:p>
          <a:p>
            <a:pPr marL="968375" lvl="2" indent="-163513">
              <a:defRPr/>
            </a:pPr>
            <a:endParaRPr lang="en-US" altLang="ja-JP" dirty="0">
              <a:ea typeface="ＭＳ Ｐゴシック" panose="020B0600070205080204" pitchFamily="34" charset="-128"/>
            </a:endParaRPr>
          </a:p>
          <a:p>
            <a:pPr marL="968375" lvl="2" indent="-163513">
              <a:defRPr/>
            </a:pPr>
            <a:endParaRPr lang="en-US" altLang="ja-JP" dirty="0">
              <a:ea typeface="ＭＳ Ｐゴシック" panose="020B0600070205080204" pitchFamily="34" charset="-128"/>
            </a:endParaRPr>
          </a:p>
          <a:p>
            <a:pPr marL="968375" lvl="2" indent="-163513">
              <a:defRPr/>
            </a:pPr>
            <a:endParaRPr lang="en-US" altLang="ja-JP" dirty="0">
              <a:ea typeface="ＭＳ Ｐゴシック" panose="020B0600070205080204" pitchFamily="34" charset="-128"/>
            </a:endParaRPr>
          </a:p>
          <a:p>
            <a:pPr marL="1425575" lvl="3" indent="-163513">
              <a:defRPr/>
            </a:pPr>
            <a:endParaRPr lang="en-US" altLang="ja-JP" dirty="0">
              <a:ea typeface="ＭＳ Ｐゴシック" panose="020B0600070205080204" pitchFamily="34" charset="-128"/>
            </a:endParaRPr>
          </a:p>
          <a:p>
            <a:pPr marL="968375" lvl="2" indent="-163513">
              <a:defRPr/>
            </a:pPr>
            <a:r>
              <a:rPr lang="en-US" altLang="zh-CN" dirty="0">
                <a:ea typeface="ＭＳ Ｐゴシック" panose="020B0600070205080204" pitchFamily="34" charset="-128"/>
              </a:rPr>
              <a:t>Seq # of the 1</a:t>
            </a:r>
            <a:r>
              <a:rPr lang="en-US" altLang="zh-CN" baseline="30000" dirty="0">
                <a:ea typeface="ＭＳ Ｐゴシック" panose="020B0600070205080204" pitchFamily="34" charset="-128"/>
              </a:rPr>
              <a:t>st</a:t>
            </a:r>
            <a:r>
              <a:rPr lang="en-US" altLang="zh-CN" dirty="0">
                <a:ea typeface="ＭＳ Ｐゴシック" panose="020B0600070205080204" pitchFamily="34" charset="-128"/>
              </a:rPr>
              <a:t> segment: 0; Seq # of the 2</a:t>
            </a:r>
            <a:r>
              <a:rPr lang="en-US" altLang="zh-CN" baseline="30000" dirty="0">
                <a:ea typeface="ＭＳ Ｐゴシック" panose="020B0600070205080204" pitchFamily="34" charset="-128"/>
              </a:rPr>
              <a:t>nd</a:t>
            </a:r>
            <a:r>
              <a:rPr lang="en-US" altLang="zh-CN" dirty="0">
                <a:ea typeface="ＭＳ Ｐゴシック" panose="020B0600070205080204" pitchFamily="34" charset="-128"/>
              </a:rPr>
              <a:t> segment: 1000; </a:t>
            </a:r>
          </a:p>
          <a:p>
            <a:pPr marL="968375" lvl="2" indent="-163513">
              <a:defRPr/>
            </a:pPr>
            <a:r>
              <a:rPr lang="en-US" altLang="zh-CN" dirty="0">
                <a:ea typeface="ＭＳ Ｐゴシック" panose="020B0600070205080204" pitchFamily="34" charset="-128"/>
              </a:rPr>
              <a:t>Seq # of the 3</a:t>
            </a:r>
            <a:r>
              <a:rPr lang="en-US" altLang="zh-CN" baseline="30000" dirty="0">
                <a:ea typeface="ＭＳ Ｐゴシック" panose="020B0600070205080204" pitchFamily="34" charset="-128"/>
              </a:rPr>
              <a:t>rd</a:t>
            </a:r>
            <a:r>
              <a:rPr lang="en-US" altLang="zh-CN" dirty="0">
                <a:ea typeface="ＭＳ Ｐゴシック" panose="020B0600070205080204" pitchFamily="34" charset="-128"/>
              </a:rPr>
              <a:t> segment: ?</a:t>
            </a:r>
            <a:endParaRPr lang="en-US" altLang="ja-JP" dirty="0">
              <a:ea typeface="ＭＳ Ｐゴシック" panose="020B0600070205080204" pitchFamily="34" charset="-128"/>
            </a:endParaRPr>
          </a:p>
          <a:p>
            <a:pPr marL="349250" lvl="1" indent="0">
              <a:buFont typeface="ZapfDingbats" pitchFamily="82" charset="2"/>
              <a:buNone/>
              <a:defRPr/>
            </a:pPr>
            <a:endParaRPr lang="en-US" altLang="ja-JP" sz="2000" dirty="0">
              <a:ea typeface="ＭＳ Ｐゴシック" panose="020B0600070205080204" pitchFamily="34" charset="-128"/>
            </a:endParaRPr>
          </a:p>
        </p:txBody>
      </p:sp>
      <p:sp>
        <p:nvSpPr>
          <p:cNvPr id="46085" name="页脚占位符 5">
            <a:extLst>
              <a:ext uri="{FF2B5EF4-FFF2-40B4-BE49-F238E27FC236}">
                <a16:creationId xmlns:a16="http://schemas.microsoft.com/office/drawing/2014/main" id="{9B37F357-2330-415F-8B44-07E4963A33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46086" name="灯片编号占位符 6">
            <a:extLst>
              <a:ext uri="{FF2B5EF4-FFF2-40B4-BE49-F238E27FC236}">
                <a16:creationId xmlns:a16="http://schemas.microsoft.com/office/drawing/2014/main" id="{D6B59C94-334C-4D6B-926E-BCC7AAE26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F0272FDE-695A-409B-A4B7-C9E1C3DDD420}" type="slidenum">
              <a:rPr lang="en-US" altLang="zh-CN" sz="1400" smtClean="0">
                <a:latin typeface="Arial" panose="020B0604020202020204" pitchFamily="34" charset="0"/>
              </a:rPr>
              <a:pPr>
                <a:spcBef>
                  <a:spcPct val="0"/>
                </a:spcBef>
                <a:buClrTx/>
                <a:buSzTx/>
                <a:buFontTx/>
                <a:buNone/>
              </a:pPr>
              <a:t>25</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8">
                                            <p:txEl>
                                              <p:pRg st="8" end="8"/>
                                            </p:txEl>
                                          </p:spTgt>
                                        </p:tgtEl>
                                        <p:attrNameLst>
                                          <p:attrName>style.visibility</p:attrName>
                                        </p:attrNameLst>
                                      </p:cBhvr>
                                      <p:to>
                                        <p:strVal val="visible"/>
                                      </p:to>
                                    </p:set>
                                    <p:anim calcmode="lin" valueType="num">
                                      <p:cBhvr additive="base">
                                        <p:cTn id="7" dur="500" fill="hold"/>
                                        <p:tgtEl>
                                          <p:spTgt spid="64518">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8">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18">
                                            <p:txEl>
                                              <p:pRg st="9" end="9"/>
                                            </p:txEl>
                                          </p:spTgt>
                                        </p:tgtEl>
                                        <p:attrNameLst>
                                          <p:attrName>style.visibility</p:attrName>
                                        </p:attrNameLst>
                                      </p:cBhvr>
                                      <p:to>
                                        <p:strVal val="visible"/>
                                      </p:to>
                                    </p:set>
                                    <p:anim calcmode="lin" valueType="num">
                                      <p:cBhvr additive="base">
                                        <p:cTn id="11" dur="500" fill="hold"/>
                                        <p:tgtEl>
                                          <p:spTgt spid="64518">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51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5">
            <a:extLst>
              <a:ext uri="{FF2B5EF4-FFF2-40B4-BE49-F238E27FC236}">
                <a16:creationId xmlns:a16="http://schemas.microsoft.com/office/drawing/2014/main" id="{8EE9F96D-E8DF-46B0-B412-10622692CB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47107" name="灯片编号占位符 6">
            <a:extLst>
              <a:ext uri="{FF2B5EF4-FFF2-40B4-BE49-F238E27FC236}">
                <a16:creationId xmlns:a16="http://schemas.microsoft.com/office/drawing/2014/main" id="{0759F687-2C7E-4890-B312-D8B771438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4FEDDA1-110F-492A-A7EC-0F7804A798C2}" type="slidenum">
              <a:rPr lang="en-US" altLang="zh-CN" sz="1400" smtClean="0">
                <a:latin typeface="Arial" panose="020B0604020202020204" pitchFamily="34" charset="0"/>
              </a:rPr>
              <a:pPr>
                <a:spcBef>
                  <a:spcPct val="0"/>
                </a:spcBef>
                <a:buClrTx/>
                <a:buSzTx/>
                <a:buFontTx/>
                <a:buNone/>
              </a:pPr>
              <a:t>26</a:t>
            </a:fld>
            <a:endParaRPr lang="en-US" altLang="zh-CN" sz="1400">
              <a:latin typeface="Arial" panose="020B0604020202020204" pitchFamily="34" charset="0"/>
            </a:endParaRPr>
          </a:p>
        </p:txBody>
      </p:sp>
      <p:sp>
        <p:nvSpPr>
          <p:cNvPr id="431106" name="Line 2">
            <a:extLst>
              <a:ext uri="{FF2B5EF4-FFF2-40B4-BE49-F238E27FC236}">
                <a16:creationId xmlns:a16="http://schemas.microsoft.com/office/drawing/2014/main" id="{A4C38C7C-AA93-4D64-BC3B-D4E1A6EED2BC}"/>
              </a:ext>
            </a:extLst>
          </p:cNvPr>
          <p:cNvSpPr>
            <a:spLocks noChangeShapeType="1"/>
          </p:cNvSpPr>
          <p:nvPr/>
        </p:nvSpPr>
        <p:spPr bwMode="auto">
          <a:xfrm>
            <a:off x="4246563" y="516255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1107" name="Line 3">
            <a:extLst>
              <a:ext uri="{FF2B5EF4-FFF2-40B4-BE49-F238E27FC236}">
                <a16:creationId xmlns:a16="http://schemas.microsoft.com/office/drawing/2014/main" id="{EFD5965B-457D-455F-BA19-4A7EBC1EB215}"/>
              </a:ext>
            </a:extLst>
          </p:cNvPr>
          <p:cNvSpPr>
            <a:spLocks noChangeShapeType="1"/>
          </p:cNvSpPr>
          <p:nvPr/>
        </p:nvSpPr>
        <p:spPr bwMode="auto">
          <a:xfrm>
            <a:off x="4170363" y="271462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0" name="Rectangle 4">
            <a:extLst>
              <a:ext uri="{FF2B5EF4-FFF2-40B4-BE49-F238E27FC236}">
                <a16:creationId xmlns:a16="http://schemas.microsoft.com/office/drawing/2014/main" id="{43C495EF-B3E9-43FF-9FED-31E7B9D1CC26}"/>
              </a:ext>
            </a:extLst>
          </p:cNvPr>
          <p:cNvSpPr>
            <a:spLocks noGrp="1" noChangeArrowheads="1"/>
          </p:cNvSpPr>
          <p:nvPr>
            <p:ph type="title"/>
          </p:nvPr>
        </p:nvSpPr>
        <p:spPr/>
        <p:txBody>
          <a:bodyPr/>
          <a:lstStyle/>
          <a:p>
            <a:r>
              <a:rPr lang="en-US" altLang="zh-CN">
                <a:ea typeface="宋体" panose="02010600030101010101" pitchFamily="2" charset="-122"/>
              </a:rPr>
              <a:t>TCP Seq. #’s and ACKs</a:t>
            </a:r>
          </a:p>
        </p:txBody>
      </p:sp>
      <p:sp>
        <p:nvSpPr>
          <p:cNvPr id="431109" name="Text Box 5">
            <a:extLst>
              <a:ext uri="{FF2B5EF4-FFF2-40B4-BE49-F238E27FC236}">
                <a16:creationId xmlns:a16="http://schemas.microsoft.com/office/drawing/2014/main" id="{3856E884-C391-4230-87FE-5B5182FF06F3}"/>
              </a:ext>
            </a:extLst>
          </p:cNvPr>
          <p:cNvSpPr txBox="1">
            <a:spLocks noChangeArrowheads="1"/>
          </p:cNvSpPr>
          <p:nvPr/>
        </p:nvSpPr>
        <p:spPr bwMode="auto">
          <a:xfrm>
            <a:off x="4057650" y="1936750"/>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Host A</a:t>
            </a:r>
            <a:endParaRPr lang="en-US" altLang="zh-CN" sz="1000">
              <a:latin typeface="Times New Roman" panose="02020603050405020304" pitchFamily="18" charset="0"/>
              <a:ea typeface="宋体" panose="02010600030101010101" pitchFamily="2" charset="-122"/>
            </a:endParaRPr>
          </a:p>
        </p:txBody>
      </p:sp>
      <p:sp>
        <p:nvSpPr>
          <p:cNvPr id="431110" name="Text Box 6">
            <a:extLst>
              <a:ext uri="{FF2B5EF4-FFF2-40B4-BE49-F238E27FC236}">
                <a16:creationId xmlns:a16="http://schemas.microsoft.com/office/drawing/2014/main" id="{AF5EE4E1-5068-4FE0-B217-B86A6BB7A3DC}"/>
              </a:ext>
            </a:extLst>
          </p:cNvPr>
          <p:cNvSpPr txBox="1">
            <a:spLocks noChangeArrowheads="1"/>
          </p:cNvSpPr>
          <p:nvPr/>
        </p:nvSpPr>
        <p:spPr bwMode="auto">
          <a:xfrm>
            <a:off x="6049963" y="1927225"/>
            <a:ext cx="912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Host B</a:t>
            </a:r>
            <a:endParaRPr lang="en-US" altLang="zh-CN" sz="1000">
              <a:latin typeface="Times New Roman" panose="02020603050405020304" pitchFamily="18" charset="0"/>
              <a:ea typeface="宋体" panose="02010600030101010101" pitchFamily="2" charset="-122"/>
            </a:endParaRPr>
          </a:p>
        </p:txBody>
      </p:sp>
      <p:sp>
        <p:nvSpPr>
          <p:cNvPr id="431111" name="Text Box 7">
            <a:extLst>
              <a:ext uri="{FF2B5EF4-FFF2-40B4-BE49-F238E27FC236}">
                <a16:creationId xmlns:a16="http://schemas.microsoft.com/office/drawing/2014/main" id="{616EA365-004B-4F60-85A9-D55B8EECEC34}"/>
              </a:ext>
            </a:extLst>
          </p:cNvPr>
          <p:cNvSpPr txBox="1">
            <a:spLocks noChangeArrowheads="1"/>
          </p:cNvSpPr>
          <p:nvPr/>
        </p:nvSpPr>
        <p:spPr bwMode="auto">
          <a:xfrm rot="706751">
            <a:off x="4256088" y="2697163"/>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Seq=42, ACK=79, data = ‘C’</a:t>
            </a:r>
            <a:endParaRPr lang="en-US" altLang="zh-CN" sz="1000">
              <a:latin typeface="Times New Roman" panose="02020603050405020304" pitchFamily="18" charset="0"/>
              <a:ea typeface="宋体" panose="02010600030101010101" pitchFamily="2" charset="-122"/>
            </a:endParaRPr>
          </a:p>
        </p:txBody>
      </p:sp>
      <p:sp>
        <p:nvSpPr>
          <p:cNvPr id="431112" name="Text Box 8">
            <a:extLst>
              <a:ext uri="{FF2B5EF4-FFF2-40B4-BE49-F238E27FC236}">
                <a16:creationId xmlns:a16="http://schemas.microsoft.com/office/drawing/2014/main" id="{97B91F24-EFD9-4F9A-8306-98CC7DE45185}"/>
              </a:ext>
            </a:extLst>
          </p:cNvPr>
          <p:cNvSpPr txBox="1">
            <a:spLocks noChangeArrowheads="1"/>
          </p:cNvSpPr>
          <p:nvPr/>
        </p:nvSpPr>
        <p:spPr bwMode="auto">
          <a:xfrm rot="-844223">
            <a:off x="4311650" y="3754438"/>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Seq=79, ACK=43, data = ‘C’</a:t>
            </a:r>
            <a:endParaRPr lang="en-US" altLang="zh-CN" sz="1000">
              <a:latin typeface="Times New Roman" panose="02020603050405020304" pitchFamily="18" charset="0"/>
              <a:ea typeface="宋体" panose="02010600030101010101" pitchFamily="2" charset="-122"/>
            </a:endParaRPr>
          </a:p>
        </p:txBody>
      </p:sp>
      <p:sp>
        <p:nvSpPr>
          <p:cNvPr id="431113" name="Text Box 9">
            <a:extLst>
              <a:ext uri="{FF2B5EF4-FFF2-40B4-BE49-F238E27FC236}">
                <a16:creationId xmlns:a16="http://schemas.microsoft.com/office/drawing/2014/main" id="{83C750E0-D209-439A-9FC1-E53D472A99A6}"/>
              </a:ext>
            </a:extLst>
          </p:cNvPr>
          <p:cNvSpPr txBox="1">
            <a:spLocks noChangeArrowheads="1"/>
          </p:cNvSpPr>
          <p:nvPr/>
        </p:nvSpPr>
        <p:spPr bwMode="auto">
          <a:xfrm rot="683987">
            <a:off x="4373563" y="4995863"/>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Seq=43, ACK=80</a:t>
            </a:r>
            <a:endParaRPr lang="en-US" altLang="zh-CN" sz="1000">
              <a:latin typeface="Times New Roman" panose="02020603050405020304" pitchFamily="18" charset="0"/>
              <a:ea typeface="宋体" panose="02010600030101010101" pitchFamily="2" charset="-122"/>
            </a:endParaRPr>
          </a:p>
        </p:txBody>
      </p:sp>
      <p:sp>
        <p:nvSpPr>
          <p:cNvPr id="431114" name="Text Box 10">
            <a:extLst>
              <a:ext uri="{FF2B5EF4-FFF2-40B4-BE49-F238E27FC236}">
                <a16:creationId xmlns:a16="http://schemas.microsoft.com/office/drawing/2014/main" id="{D51B4473-08E3-4B07-BD47-72E81C9CCF2A}"/>
              </a:ext>
            </a:extLst>
          </p:cNvPr>
          <p:cNvSpPr txBox="1">
            <a:spLocks noChangeArrowheads="1"/>
          </p:cNvSpPr>
          <p:nvPr/>
        </p:nvSpPr>
        <p:spPr bwMode="auto">
          <a:xfrm>
            <a:off x="3297238" y="2408238"/>
            <a:ext cx="7032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User</a:t>
            </a:r>
          </a:p>
          <a:p>
            <a:pPr algn="ctr">
              <a:spcBef>
                <a:spcPct val="0"/>
              </a:spcBef>
              <a:buClrTx/>
              <a:buSzTx/>
              <a:buFontTx/>
              <a:buNone/>
            </a:pPr>
            <a:r>
              <a:rPr lang="en-US" altLang="zh-CN" sz="1600">
                <a:ea typeface="宋体" panose="02010600030101010101" pitchFamily="2" charset="-122"/>
              </a:rPr>
              <a:t>types</a:t>
            </a:r>
          </a:p>
          <a:p>
            <a:pPr algn="ctr">
              <a:spcBef>
                <a:spcPct val="0"/>
              </a:spcBef>
              <a:buClrTx/>
              <a:buSzTx/>
              <a:buFontTx/>
              <a:buNone/>
            </a:pPr>
            <a:r>
              <a:rPr lang="en-US" altLang="zh-CN" sz="1600">
                <a:ea typeface="宋体" panose="02010600030101010101" pitchFamily="2" charset="-122"/>
              </a:rPr>
              <a:t>‘C’</a:t>
            </a:r>
            <a:endParaRPr lang="en-US" altLang="zh-CN" sz="1000">
              <a:latin typeface="Times New Roman" panose="02020603050405020304" pitchFamily="18" charset="0"/>
              <a:ea typeface="宋体" panose="02010600030101010101" pitchFamily="2" charset="-122"/>
            </a:endParaRPr>
          </a:p>
        </p:txBody>
      </p:sp>
      <p:sp>
        <p:nvSpPr>
          <p:cNvPr id="431115" name="Text Box 11">
            <a:extLst>
              <a:ext uri="{FF2B5EF4-FFF2-40B4-BE49-F238E27FC236}">
                <a16:creationId xmlns:a16="http://schemas.microsoft.com/office/drawing/2014/main" id="{07A70211-4FD3-4D02-8A91-335BA03B618A}"/>
              </a:ext>
            </a:extLst>
          </p:cNvPr>
          <p:cNvSpPr txBox="1">
            <a:spLocks noChangeArrowheads="1"/>
          </p:cNvSpPr>
          <p:nvPr/>
        </p:nvSpPr>
        <p:spPr bwMode="auto">
          <a:xfrm>
            <a:off x="3074988" y="452278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ACKs</a:t>
            </a:r>
          </a:p>
          <a:p>
            <a:pPr algn="ctr">
              <a:spcBef>
                <a:spcPct val="0"/>
              </a:spcBef>
              <a:buClrTx/>
              <a:buSzTx/>
              <a:buFontTx/>
              <a:buNone/>
            </a:pPr>
            <a:r>
              <a:rPr lang="en-US" altLang="zh-CN" sz="1600">
                <a:ea typeface="宋体" panose="02010600030101010101" pitchFamily="2" charset="-122"/>
              </a:rPr>
              <a:t>receipt </a:t>
            </a:r>
          </a:p>
          <a:p>
            <a:pPr algn="ctr">
              <a:spcBef>
                <a:spcPct val="0"/>
              </a:spcBef>
              <a:buClrTx/>
              <a:buSzTx/>
              <a:buFontTx/>
              <a:buNone/>
            </a:pPr>
            <a:r>
              <a:rPr lang="en-US" altLang="zh-CN" sz="1600">
                <a:ea typeface="宋体" panose="02010600030101010101" pitchFamily="2" charset="-122"/>
              </a:rPr>
              <a:t>of echoed</a:t>
            </a:r>
          </a:p>
          <a:p>
            <a:pPr algn="ctr">
              <a:spcBef>
                <a:spcPct val="0"/>
              </a:spcBef>
              <a:buClrTx/>
              <a:buSzTx/>
              <a:buFontTx/>
              <a:buNone/>
            </a:pPr>
            <a:r>
              <a:rPr lang="en-US" altLang="zh-CN" sz="1600">
                <a:ea typeface="宋体" panose="02010600030101010101" pitchFamily="2" charset="-122"/>
              </a:rPr>
              <a:t>‘C’</a:t>
            </a:r>
            <a:endParaRPr lang="en-US" altLang="zh-CN" sz="1000">
              <a:latin typeface="Times New Roman" panose="02020603050405020304" pitchFamily="18" charset="0"/>
              <a:ea typeface="宋体" panose="02010600030101010101" pitchFamily="2" charset="-122"/>
            </a:endParaRPr>
          </a:p>
        </p:txBody>
      </p:sp>
      <p:sp>
        <p:nvSpPr>
          <p:cNvPr id="431116" name="Text Box 12">
            <a:extLst>
              <a:ext uri="{FF2B5EF4-FFF2-40B4-BE49-F238E27FC236}">
                <a16:creationId xmlns:a16="http://schemas.microsoft.com/office/drawing/2014/main" id="{0C5230D1-F8EA-4A42-A493-E3170ABAB076}"/>
              </a:ext>
            </a:extLst>
          </p:cNvPr>
          <p:cNvSpPr txBox="1">
            <a:spLocks noChangeArrowheads="1"/>
          </p:cNvSpPr>
          <p:nvPr/>
        </p:nvSpPr>
        <p:spPr bwMode="auto">
          <a:xfrm>
            <a:off x="6770688" y="306546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ACKs</a:t>
            </a:r>
          </a:p>
          <a:p>
            <a:pPr algn="ctr">
              <a:spcBef>
                <a:spcPct val="0"/>
              </a:spcBef>
              <a:buClrTx/>
              <a:buSzTx/>
              <a:buFontTx/>
              <a:buNone/>
            </a:pPr>
            <a:r>
              <a:rPr lang="en-US" altLang="zh-CN" sz="1600">
                <a:ea typeface="宋体" panose="02010600030101010101" pitchFamily="2" charset="-122"/>
              </a:rPr>
              <a:t>receipt of</a:t>
            </a:r>
          </a:p>
          <a:p>
            <a:pPr algn="ctr">
              <a:spcBef>
                <a:spcPct val="0"/>
              </a:spcBef>
              <a:buClrTx/>
              <a:buSzTx/>
              <a:buFontTx/>
              <a:buNone/>
            </a:pPr>
            <a:r>
              <a:rPr lang="en-US" altLang="zh-CN" sz="1600">
                <a:ea typeface="宋体" panose="02010600030101010101" pitchFamily="2" charset="-122"/>
              </a:rPr>
              <a:t>‘C’, echoes</a:t>
            </a:r>
          </a:p>
          <a:p>
            <a:pPr algn="ctr">
              <a:spcBef>
                <a:spcPct val="0"/>
              </a:spcBef>
              <a:buClrTx/>
              <a:buSzTx/>
              <a:buFontTx/>
              <a:buNone/>
            </a:pPr>
            <a:r>
              <a:rPr lang="en-US" altLang="zh-CN" sz="1600">
                <a:ea typeface="宋体" panose="02010600030101010101" pitchFamily="2" charset="-122"/>
              </a:rPr>
              <a:t>back ‘C’</a:t>
            </a:r>
            <a:endParaRPr lang="en-US" altLang="zh-CN" sz="1000">
              <a:latin typeface="Times New Roman" panose="02020603050405020304" pitchFamily="18" charset="0"/>
              <a:ea typeface="宋体" panose="02010600030101010101" pitchFamily="2" charset="-122"/>
            </a:endParaRPr>
          </a:p>
        </p:txBody>
      </p:sp>
      <p:sp>
        <p:nvSpPr>
          <p:cNvPr id="431117" name="Line 13">
            <a:extLst>
              <a:ext uri="{FF2B5EF4-FFF2-40B4-BE49-F238E27FC236}">
                <a16:creationId xmlns:a16="http://schemas.microsoft.com/office/drawing/2014/main" id="{95E88291-B54C-4D5A-868F-5D4B7D2DCC35}"/>
              </a:ext>
            </a:extLst>
          </p:cNvPr>
          <p:cNvSpPr>
            <a:spLocks noChangeShapeType="1"/>
          </p:cNvSpPr>
          <p:nvPr/>
        </p:nvSpPr>
        <p:spPr bwMode="auto">
          <a:xfrm flipH="1">
            <a:off x="4160838" y="367665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1118" name="Line 14">
            <a:extLst>
              <a:ext uri="{FF2B5EF4-FFF2-40B4-BE49-F238E27FC236}">
                <a16:creationId xmlns:a16="http://schemas.microsoft.com/office/drawing/2014/main" id="{CEABCB71-4325-44FD-AE14-F263A437E726}"/>
              </a:ext>
            </a:extLst>
          </p:cNvPr>
          <p:cNvSpPr>
            <a:spLocks noChangeShapeType="1"/>
          </p:cNvSpPr>
          <p:nvPr/>
        </p:nvSpPr>
        <p:spPr bwMode="auto">
          <a:xfrm flipH="1">
            <a:off x="7875588" y="2190750"/>
            <a:ext cx="19050" cy="42100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21" name="Group 15">
            <a:extLst>
              <a:ext uri="{FF2B5EF4-FFF2-40B4-BE49-F238E27FC236}">
                <a16:creationId xmlns:a16="http://schemas.microsoft.com/office/drawing/2014/main" id="{8ABB564F-C868-406F-9A4F-F91D00F48941}"/>
              </a:ext>
            </a:extLst>
          </p:cNvPr>
          <p:cNvGrpSpPr>
            <a:grpSpLocks/>
          </p:cNvGrpSpPr>
          <p:nvPr/>
        </p:nvGrpSpPr>
        <p:grpSpPr bwMode="auto">
          <a:xfrm>
            <a:off x="7570788" y="5410200"/>
            <a:ext cx="658812" cy="366713"/>
            <a:chOff x="3304" y="3530"/>
            <a:chExt cx="415" cy="231"/>
          </a:xfrm>
        </p:grpSpPr>
        <p:sp>
          <p:nvSpPr>
            <p:cNvPr id="47125" name="Rectangle 16">
              <a:extLst>
                <a:ext uri="{FF2B5EF4-FFF2-40B4-BE49-F238E27FC236}">
                  <a16:creationId xmlns:a16="http://schemas.microsoft.com/office/drawing/2014/main" id="{3A3B802C-9863-43E7-B86B-22A95C936856}"/>
                </a:ext>
              </a:extLst>
            </p:cNvPr>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47126" name="Text Box 17">
              <a:extLst>
                <a:ext uri="{FF2B5EF4-FFF2-40B4-BE49-F238E27FC236}">
                  <a16:creationId xmlns:a16="http://schemas.microsoft.com/office/drawing/2014/main" id="{6B1AD7EC-0445-43A8-88F7-C53DCAE9B44A}"/>
                </a:ext>
              </a:extLst>
            </p:cNvPr>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time</a:t>
              </a:r>
              <a:endParaRPr lang="en-US" altLang="zh-CN" sz="1000">
                <a:latin typeface="Times New Roman" panose="02020603050405020304" pitchFamily="18" charset="0"/>
                <a:ea typeface="宋体" panose="02010600030101010101" pitchFamily="2" charset="-122"/>
              </a:endParaRPr>
            </a:p>
          </p:txBody>
        </p:sp>
      </p:grpSp>
      <p:sp>
        <p:nvSpPr>
          <p:cNvPr id="431122" name="Text Box 18">
            <a:extLst>
              <a:ext uri="{FF2B5EF4-FFF2-40B4-BE49-F238E27FC236}">
                <a16:creationId xmlns:a16="http://schemas.microsoft.com/office/drawing/2014/main" id="{DE1DFB12-5EC0-4FA4-B3A3-D752D3EB6438}"/>
              </a:ext>
            </a:extLst>
          </p:cNvPr>
          <p:cNvSpPr txBox="1">
            <a:spLocks noChangeArrowheads="1"/>
          </p:cNvSpPr>
          <p:nvPr/>
        </p:nvSpPr>
        <p:spPr bwMode="auto">
          <a:xfrm>
            <a:off x="457200" y="16764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ea typeface="宋体" panose="02010600030101010101" pitchFamily="2" charset="-122"/>
              </a:rPr>
              <a:t>Simple telnet scenario</a:t>
            </a:r>
            <a:endParaRPr lang="en-US" altLang="zh-CN" sz="2400">
              <a:latin typeface="Times New Roman" panose="02020603050405020304" pitchFamily="18" charset="0"/>
              <a:ea typeface="宋体" panose="02010600030101010101" pitchFamily="2" charset="-122"/>
            </a:endParaRPr>
          </a:p>
        </p:txBody>
      </p:sp>
      <p:pic>
        <p:nvPicPr>
          <p:cNvPr id="431123" name="Picture 19" descr="j0379873[1]">
            <a:extLst>
              <a:ext uri="{FF2B5EF4-FFF2-40B4-BE49-F238E27FC236}">
                <a16:creationId xmlns:a16="http://schemas.microsoft.com/office/drawing/2014/main" id="{91B3DE39-4C72-4460-8983-D221C15C1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63" y="1695450"/>
            <a:ext cx="8318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1124" name="Picture 20" descr="j0379873[1]">
            <a:extLst>
              <a:ext uri="{FF2B5EF4-FFF2-40B4-BE49-F238E27FC236}">
                <a16:creationId xmlns:a16="http://schemas.microsoft.com/office/drawing/2014/main" id="{96E9897D-327F-438C-B911-CBF7DD83D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913" y="1695450"/>
            <a:ext cx="8318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31124"/>
                                        </p:tgtEl>
                                        <p:attrNameLst>
                                          <p:attrName>style.visibility</p:attrName>
                                        </p:attrNameLst>
                                      </p:cBhvr>
                                      <p:to>
                                        <p:strVal val="visible"/>
                                      </p:to>
                                    </p:set>
                                    <p:animEffect transition="in" filter="blinds(horizontal)">
                                      <p:cBhvr>
                                        <p:cTn id="7" dur="500"/>
                                        <p:tgtEl>
                                          <p:spTgt spid="431124"/>
                                        </p:tgtEl>
                                      </p:cBhvr>
                                    </p:animEffect>
                                  </p:childTnLst>
                                </p:cTn>
                              </p:par>
                              <p:par>
                                <p:cTn id="8" presetID="3" presetClass="entr" presetSubtype="10" fill="hold" nodeType="withEffect">
                                  <p:stCondLst>
                                    <p:cond delay="0"/>
                                  </p:stCondLst>
                                  <p:childTnLst>
                                    <p:set>
                                      <p:cBhvr>
                                        <p:cTn id="9" dur="1" fill="hold">
                                          <p:stCondLst>
                                            <p:cond delay="0"/>
                                          </p:stCondLst>
                                        </p:cTn>
                                        <p:tgtEl>
                                          <p:spTgt spid="431118"/>
                                        </p:tgtEl>
                                        <p:attrNameLst>
                                          <p:attrName>style.visibility</p:attrName>
                                        </p:attrNameLst>
                                      </p:cBhvr>
                                      <p:to>
                                        <p:strVal val="visible"/>
                                      </p:to>
                                    </p:set>
                                    <p:animEffect transition="in" filter="blinds(horizontal)">
                                      <p:cBhvr>
                                        <p:cTn id="10" dur="500"/>
                                        <p:tgtEl>
                                          <p:spTgt spid="4311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1122"/>
                                        </p:tgtEl>
                                        <p:attrNameLst>
                                          <p:attrName>style.visibility</p:attrName>
                                        </p:attrNameLst>
                                      </p:cBhvr>
                                      <p:to>
                                        <p:strVal val="visible"/>
                                      </p:to>
                                    </p:set>
                                    <p:animEffect transition="in" filter="blinds(horizontal)">
                                      <p:cBhvr>
                                        <p:cTn id="13" dur="500"/>
                                        <p:tgtEl>
                                          <p:spTgt spid="43112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1109"/>
                                        </p:tgtEl>
                                        <p:attrNameLst>
                                          <p:attrName>style.visibility</p:attrName>
                                        </p:attrNameLst>
                                      </p:cBhvr>
                                      <p:to>
                                        <p:strVal val="visible"/>
                                      </p:to>
                                    </p:set>
                                    <p:animEffect transition="in" filter="blinds(horizontal)">
                                      <p:cBhvr>
                                        <p:cTn id="16" dur="500"/>
                                        <p:tgtEl>
                                          <p:spTgt spid="4311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1110"/>
                                        </p:tgtEl>
                                        <p:attrNameLst>
                                          <p:attrName>style.visibility</p:attrName>
                                        </p:attrNameLst>
                                      </p:cBhvr>
                                      <p:to>
                                        <p:strVal val="visible"/>
                                      </p:to>
                                    </p:set>
                                    <p:animEffect transition="in" filter="blinds(horizontal)">
                                      <p:cBhvr>
                                        <p:cTn id="19" dur="500"/>
                                        <p:tgtEl>
                                          <p:spTgt spid="431110"/>
                                        </p:tgtEl>
                                      </p:cBhvr>
                                    </p:animEffect>
                                  </p:childTnLst>
                                </p:cTn>
                              </p:par>
                              <p:par>
                                <p:cTn id="20" presetID="3" presetClass="entr" presetSubtype="10" fill="hold" nodeType="withEffect">
                                  <p:stCondLst>
                                    <p:cond delay="0"/>
                                  </p:stCondLst>
                                  <p:childTnLst>
                                    <p:set>
                                      <p:cBhvr>
                                        <p:cTn id="21" dur="1" fill="hold">
                                          <p:stCondLst>
                                            <p:cond delay="0"/>
                                          </p:stCondLst>
                                        </p:cTn>
                                        <p:tgtEl>
                                          <p:spTgt spid="431123"/>
                                        </p:tgtEl>
                                        <p:attrNameLst>
                                          <p:attrName>style.visibility</p:attrName>
                                        </p:attrNameLst>
                                      </p:cBhvr>
                                      <p:to>
                                        <p:strVal val="visible"/>
                                      </p:to>
                                    </p:set>
                                    <p:animEffect transition="in" filter="blinds(horizontal)">
                                      <p:cBhvr>
                                        <p:cTn id="22" dur="500"/>
                                        <p:tgtEl>
                                          <p:spTgt spid="431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1114"/>
                                        </p:tgtEl>
                                        <p:attrNameLst>
                                          <p:attrName>style.visibility</p:attrName>
                                        </p:attrNameLst>
                                      </p:cBhvr>
                                      <p:to>
                                        <p:strVal val="visible"/>
                                      </p:to>
                                    </p:set>
                                    <p:animEffect transition="in" filter="blinds(horizontal)">
                                      <p:cBhvr>
                                        <p:cTn id="27" dur="500"/>
                                        <p:tgtEl>
                                          <p:spTgt spid="431114"/>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31111"/>
                                        </p:tgtEl>
                                        <p:attrNameLst>
                                          <p:attrName>style.visibility</p:attrName>
                                        </p:attrNameLst>
                                      </p:cBhvr>
                                      <p:to>
                                        <p:strVal val="visible"/>
                                      </p:to>
                                    </p:set>
                                    <p:animEffect transition="in" filter="wipe(left)">
                                      <p:cBhvr>
                                        <p:cTn id="31" dur="500"/>
                                        <p:tgtEl>
                                          <p:spTgt spid="431111"/>
                                        </p:tgtEl>
                                      </p:cBhvr>
                                    </p:animEffect>
                                  </p:childTnLst>
                                </p:cTn>
                              </p:par>
                              <p:par>
                                <p:cTn id="32" presetID="22" presetClass="entr" presetSubtype="8" fill="hold" nodeType="withEffect">
                                  <p:stCondLst>
                                    <p:cond delay="0"/>
                                  </p:stCondLst>
                                  <p:childTnLst>
                                    <p:set>
                                      <p:cBhvr>
                                        <p:cTn id="33" dur="1" fill="hold">
                                          <p:stCondLst>
                                            <p:cond delay="0"/>
                                          </p:stCondLst>
                                        </p:cTn>
                                        <p:tgtEl>
                                          <p:spTgt spid="431107"/>
                                        </p:tgtEl>
                                        <p:attrNameLst>
                                          <p:attrName>style.visibility</p:attrName>
                                        </p:attrNameLst>
                                      </p:cBhvr>
                                      <p:to>
                                        <p:strVal val="visible"/>
                                      </p:to>
                                    </p:set>
                                    <p:animEffect transition="in" filter="wipe(left)">
                                      <p:cBhvr>
                                        <p:cTn id="34" dur="500"/>
                                        <p:tgtEl>
                                          <p:spTgt spid="431107"/>
                                        </p:tgtEl>
                                      </p:cBhvr>
                                    </p:animEffect>
                                  </p:childTnLst>
                                </p:cTn>
                              </p:par>
                            </p:childTnLst>
                          </p:cTn>
                        </p:par>
                        <p:par>
                          <p:cTn id="35" fill="hold" nodeType="afterGroup">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431116"/>
                                        </p:tgtEl>
                                        <p:attrNameLst>
                                          <p:attrName>style.visibility</p:attrName>
                                        </p:attrNameLst>
                                      </p:cBhvr>
                                      <p:to>
                                        <p:strVal val="visible"/>
                                      </p:to>
                                    </p:set>
                                    <p:animEffect transition="in" filter="blinds(horizontal)">
                                      <p:cBhvr>
                                        <p:cTn id="38" dur="500"/>
                                        <p:tgtEl>
                                          <p:spTgt spid="431116"/>
                                        </p:tgtEl>
                                      </p:cBhvr>
                                    </p:animEffect>
                                  </p:childTnLst>
                                </p:cTn>
                              </p:par>
                            </p:childTnLst>
                          </p:cTn>
                        </p:par>
                        <p:par>
                          <p:cTn id="39" fill="hold" nodeType="afterGroup">
                            <p:stCondLst>
                              <p:cond delay="1500"/>
                            </p:stCondLst>
                            <p:childTnLst>
                              <p:par>
                                <p:cTn id="40" presetID="22" presetClass="entr" presetSubtype="2" fill="hold" grpId="0" nodeType="afterEffect">
                                  <p:stCondLst>
                                    <p:cond delay="0"/>
                                  </p:stCondLst>
                                  <p:childTnLst>
                                    <p:set>
                                      <p:cBhvr>
                                        <p:cTn id="41" dur="1" fill="hold">
                                          <p:stCondLst>
                                            <p:cond delay="0"/>
                                          </p:stCondLst>
                                        </p:cTn>
                                        <p:tgtEl>
                                          <p:spTgt spid="431112"/>
                                        </p:tgtEl>
                                        <p:attrNameLst>
                                          <p:attrName>style.visibility</p:attrName>
                                        </p:attrNameLst>
                                      </p:cBhvr>
                                      <p:to>
                                        <p:strVal val="visible"/>
                                      </p:to>
                                    </p:set>
                                    <p:animEffect transition="in" filter="wipe(right)">
                                      <p:cBhvr>
                                        <p:cTn id="42" dur="500"/>
                                        <p:tgtEl>
                                          <p:spTgt spid="431112"/>
                                        </p:tgtEl>
                                      </p:cBhvr>
                                    </p:animEffect>
                                  </p:childTnLst>
                                </p:cTn>
                              </p:par>
                              <p:par>
                                <p:cTn id="43" presetID="22" presetClass="entr" presetSubtype="2" fill="hold" nodeType="withEffect">
                                  <p:stCondLst>
                                    <p:cond delay="0"/>
                                  </p:stCondLst>
                                  <p:childTnLst>
                                    <p:set>
                                      <p:cBhvr>
                                        <p:cTn id="44" dur="1" fill="hold">
                                          <p:stCondLst>
                                            <p:cond delay="0"/>
                                          </p:stCondLst>
                                        </p:cTn>
                                        <p:tgtEl>
                                          <p:spTgt spid="431117"/>
                                        </p:tgtEl>
                                        <p:attrNameLst>
                                          <p:attrName>style.visibility</p:attrName>
                                        </p:attrNameLst>
                                      </p:cBhvr>
                                      <p:to>
                                        <p:strVal val="visible"/>
                                      </p:to>
                                    </p:set>
                                    <p:animEffect transition="in" filter="wipe(right)">
                                      <p:cBhvr>
                                        <p:cTn id="45" dur="500"/>
                                        <p:tgtEl>
                                          <p:spTgt spid="431117"/>
                                        </p:tgtEl>
                                      </p:cBhvr>
                                    </p:animEffect>
                                  </p:childTnLst>
                                </p:cTn>
                              </p:par>
                            </p:childTnLst>
                          </p:cTn>
                        </p:par>
                        <p:par>
                          <p:cTn id="46" fill="hold" nodeType="afterGroup">
                            <p:stCondLst>
                              <p:cond delay="2000"/>
                            </p:stCondLst>
                            <p:childTnLst>
                              <p:par>
                                <p:cTn id="47" presetID="3" presetClass="entr" presetSubtype="10" fill="hold" grpId="0" nodeType="afterEffect">
                                  <p:stCondLst>
                                    <p:cond delay="0"/>
                                  </p:stCondLst>
                                  <p:childTnLst>
                                    <p:set>
                                      <p:cBhvr>
                                        <p:cTn id="48" dur="1" fill="hold">
                                          <p:stCondLst>
                                            <p:cond delay="0"/>
                                          </p:stCondLst>
                                        </p:cTn>
                                        <p:tgtEl>
                                          <p:spTgt spid="431115"/>
                                        </p:tgtEl>
                                        <p:attrNameLst>
                                          <p:attrName>style.visibility</p:attrName>
                                        </p:attrNameLst>
                                      </p:cBhvr>
                                      <p:to>
                                        <p:strVal val="visible"/>
                                      </p:to>
                                    </p:set>
                                    <p:animEffect transition="in" filter="blinds(horizontal)">
                                      <p:cBhvr>
                                        <p:cTn id="49" dur="500"/>
                                        <p:tgtEl>
                                          <p:spTgt spid="431115"/>
                                        </p:tgtEl>
                                      </p:cBhvr>
                                    </p:animEffect>
                                  </p:childTnLst>
                                </p:cTn>
                              </p:par>
                            </p:childTnLst>
                          </p:cTn>
                        </p:par>
                        <p:par>
                          <p:cTn id="50" fill="hold" nodeType="afterGroup">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431113"/>
                                        </p:tgtEl>
                                        <p:attrNameLst>
                                          <p:attrName>style.visibility</p:attrName>
                                        </p:attrNameLst>
                                      </p:cBhvr>
                                      <p:to>
                                        <p:strVal val="visible"/>
                                      </p:to>
                                    </p:set>
                                    <p:animEffect transition="in" filter="wipe(left)">
                                      <p:cBhvr>
                                        <p:cTn id="53" dur="500"/>
                                        <p:tgtEl>
                                          <p:spTgt spid="431113"/>
                                        </p:tgtEl>
                                      </p:cBhvr>
                                    </p:animEffect>
                                  </p:childTnLst>
                                </p:cTn>
                              </p:par>
                              <p:par>
                                <p:cTn id="54" presetID="22" presetClass="entr" presetSubtype="8" fill="hold" nodeType="withEffect">
                                  <p:stCondLst>
                                    <p:cond delay="0"/>
                                  </p:stCondLst>
                                  <p:childTnLst>
                                    <p:set>
                                      <p:cBhvr>
                                        <p:cTn id="55" dur="1" fill="hold">
                                          <p:stCondLst>
                                            <p:cond delay="0"/>
                                          </p:stCondLst>
                                        </p:cTn>
                                        <p:tgtEl>
                                          <p:spTgt spid="431106"/>
                                        </p:tgtEl>
                                        <p:attrNameLst>
                                          <p:attrName>style.visibility</p:attrName>
                                        </p:attrNameLst>
                                      </p:cBhvr>
                                      <p:to>
                                        <p:strVal val="visible"/>
                                      </p:to>
                                    </p:set>
                                    <p:animEffect transition="in" filter="wipe(left)">
                                      <p:cBhvr>
                                        <p:cTn id="56" dur="500"/>
                                        <p:tgtEl>
                                          <p:spTgt spid="431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p:bldP spid="431110" grpId="0"/>
      <p:bldP spid="431111" grpId="0"/>
      <p:bldP spid="431112" grpId="0"/>
      <p:bldP spid="431113" grpId="0"/>
      <p:bldP spid="431114" grpId="0"/>
      <p:bldP spid="431115" grpId="0"/>
      <p:bldP spid="431116" grpId="0"/>
      <p:bldP spid="4311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a:extLst>
              <a:ext uri="{FF2B5EF4-FFF2-40B4-BE49-F238E27FC236}">
                <a16:creationId xmlns:a16="http://schemas.microsoft.com/office/drawing/2014/main" id="{B32F5853-F4BA-4363-9E44-2C1F294B698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48131" name="灯片编号占位符 4">
            <a:extLst>
              <a:ext uri="{FF2B5EF4-FFF2-40B4-BE49-F238E27FC236}">
                <a16:creationId xmlns:a16="http://schemas.microsoft.com/office/drawing/2014/main" id="{C573065D-7DC5-4A7D-8731-ADC572A6BF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FD07605-3874-4A3C-8359-088B0F2F7C74}" type="slidenum">
              <a:rPr lang="en-US" altLang="zh-CN" sz="1400" smtClean="0">
                <a:latin typeface="Arial" panose="020B0604020202020204" pitchFamily="34" charset="0"/>
              </a:rPr>
              <a:pPr>
                <a:spcBef>
                  <a:spcPct val="0"/>
                </a:spcBef>
                <a:buClrTx/>
                <a:buSzTx/>
                <a:buFontTx/>
                <a:buNone/>
              </a:pPr>
              <a:t>27</a:t>
            </a:fld>
            <a:endParaRPr lang="en-US" altLang="zh-CN" sz="1400">
              <a:latin typeface="Arial" panose="020B0604020202020204" pitchFamily="34" charset="0"/>
            </a:endParaRPr>
          </a:p>
        </p:txBody>
      </p:sp>
      <p:sp>
        <p:nvSpPr>
          <p:cNvPr id="48132" name="Rectangle 2">
            <a:extLst>
              <a:ext uri="{FF2B5EF4-FFF2-40B4-BE49-F238E27FC236}">
                <a16:creationId xmlns:a16="http://schemas.microsoft.com/office/drawing/2014/main" id="{FB886598-4924-47C5-B777-50B80D280C0C}"/>
              </a:ext>
            </a:extLst>
          </p:cNvPr>
          <p:cNvSpPr>
            <a:spLocks noGrp="1" noChangeArrowheads="1"/>
          </p:cNvSpPr>
          <p:nvPr>
            <p:ph type="title"/>
          </p:nvPr>
        </p:nvSpPr>
        <p:spPr>
          <a:xfrm>
            <a:off x="533400" y="190500"/>
            <a:ext cx="7772400" cy="781050"/>
          </a:xfrm>
        </p:spPr>
        <p:txBody>
          <a:bodyPr/>
          <a:lstStyle/>
          <a:p>
            <a:r>
              <a:rPr lang="en-US" altLang="zh-CN" sz="3600">
                <a:ea typeface="宋体" panose="02010600030101010101" pitchFamily="2" charset="-122"/>
              </a:rPr>
              <a:t>TCP Segment Structure</a:t>
            </a:r>
            <a:endParaRPr lang="en-US" altLang="zh-CN">
              <a:ea typeface="宋体" panose="02010600030101010101" pitchFamily="2" charset="-122"/>
            </a:endParaRPr>
          </a:p>
        </p:txBody>
      </p:sp>
      <p:grpSp>
        <p:nvGrpSpPr>
          <p:cNvPr id="48133" name="Group 3">
            <a:extLst>
              <a:ext uri="{FF2B5EF4-FFF2-40B4-BE49-F238E27FC236}">
                <a16:creationId xmlns:a16="http://schemas.microsoft.com/office/drawing/2014/main" id="{E45FE4E5-856D-412B-858B-3BFB80F724B0}"/>
              </a:ext>
            </a:extLst>
          </p:cNvPr>
          <p:cNvGrpSpPr>
            <a:grpSpLocks/>
          </p:cNvGrpSpPr>
          <p:nvPr/>
        </p:nvGrpSpPr>
        <p:grpSpPr bwMode="auto">
          <a:xfrm>
            <a:off x="2759075" y="1103313"/>
            <a:ext cx="4089400" cy="5330825"/>
            <a:chOff x="2818" y="659"/>
            <a:chExt cx="2576" cy="3358"/>
          </a:xfrm>
        </p:grpSpPr>
        <p:sp>
          <p:nvSpPr>
            <p:cNvPr id="48151" name="Rectangle 4">
              <a:extLst>
                <a:ext uri="{FF2B5EF4-FFF2-40B4-BE49-F238E27FC236}">
                  <a16:creationId xmlns:a16="http://schemas.microsoft.com/office/drawing/2014/main" id="{6F5FE3A8-346F-4B93-8CE7-0EB89EA0668C}"/>
                </a:ext>
              </a:extLst>
            </p:cNvPr>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48152" name="Rectangle 5">
              <a:extLst>
                <a:ext uri="{FF2B5EF4-FFF2-40B4-BE49-F238E27FC236}">
                  <a16:creationId xmlns:a16="http://schemas.microsoft.com/office/drawing/2014/main" id="{FBED734E-3F08-46E1-B100-ACE649A7C5B7}"/>
                </a:ext>
              </a:extLst>
            </p:cNvPr>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48153" name="Text Box 6">
              <a:extLst>
                <a:ext uri="{FF2B5EF4-FFF2-40B4-BE49-F238E27FC236}">
                  <a16:creationId xmlns:a16="http://schemas.microsoft.com/office/drawing/2014/main" id="{0587ED4A-45D0-47C8-950F-CBB6CCE60674}"/>
                </a:ext>
              </a:extLst>
            </p:cNvPr>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source port #</a:t>
              </a:r>
              <a:endParaRPr lang="en-US" altLang="zh-CN" sz="2400">
                <a:latin typeface="Times New Roman" panose="02020603050405020304" pitchFamily="18" charset="0"/>
                <a:ea typeface="宋体" panose="02010600030101010101" pitchFamily="2" charset="-122"/>
              </a:endParaRPr>
            </a:p>
          </p:txBody>
        </p:sp>
        <p:sp>
          <p:nvSpPr>
            <p:cNvPr id="48154" name="Text Box 7">
              <a:extLst>
                <a:ext uri="{FF2B5EF4-FFF2-40B4-BE49-F238E27FC236}">
                  <a16:creationId xmlns:a16="http://schemas.microsoft.com/office/drawing/2014/main" id="{4EE163C8-2D47-4316-A9A1-0460A580AE4C}"/>
                </a:ext>
              </a:extLst>
            </p:cNvPr>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dest port #</a:t>
              </a:r>
              <a:endParaRPr lang="en-US" altLang="zh-CN" sz="1800">
                <a:latin typeface="Times New Roman" panose="02020603050405020304" pitchFamily="18" charset="0"/>
                <a:ea typeface="宋体" panose="02010600030101010101" pitchFamily="2" charset="-122"/>
              </a:endParaRPr>
            </a:p>
          </p:txBody>
        </p:sp>
        <p:sp>
          <p:nvSpPr>
            <p:cNvPr id="48155" name="Line 8">
              <a:extLst>
                <a:ext uri="{FF2B5EF4-FFF2-40B4-BE49-F238E27FC236}">
                  <a16:creationId xmlns:a16="http://schemas.microsoft.com/office/drawing/2014/main" id="{7D49EAF2-84A3-433C-BBB3-B5789E590FFD}"/>
                </a:ext>
              </a:extLst>
            </p:cNvPr>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6" name="Line 9">
              <a:extLst>
                <a:ext uri="{FF2B5EF4-FFF2-40B4-BE49-F238E27FC236}">
                  <a16:creationId xmlns:a16="http://schemas.microsoft.com/office/drawing/2014/main" id="{2A0D33A7-8871-44B6-9423-BE1ABDD8CC90}"/>
                </a:ext>
              </a:extLst>
            </p:cNvPr>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7" name="Line 10">
              <a:extLst>
                <a:ext uri="{FF2B5EF4-FFF2-40B4-BE49-F238E27FC236}">
                  <a16:creationId xmlns:a16="http://schemas.microsoft.com/office/drawing/2014/main" id="{20BFCC42-CA88-4D9E-9E67-398CA57C262F}"/>
                </a:ext>
              </a:extLst>
            </p:cNvPr>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8" name="Text Box 11">
              <a:extLst>
                <a:ext uri="{FF2B5EF4-FFF2-40B4-BE49-F238E27FC236}">
                  <a16:creationId xmlns:a16="http://schemas.microsoft.com/office/drawing/2014/main" id="{A1D40527-4CA9-43C6-BCE4-5EBCA5E7B153}"/>
                </a:ext>
              </a:extLst>
            </p:cNvPr>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32 bits</a:t>
              </a:r>
              <a:endParaRPr lang="en-US" altLang="zh-CN" sz="2400">
                <a:latin typeface="Times New Roman" panose="02020603050405020304" pitchFamily="18" charset="0"/>
                <a:ea typeface="宋体" panose="02010600030101010101" pitchFamily="2" charset="-122"/>
              </a:endParaRPr>
            </a:p>
          </p:txBody>
        </p:sp>
        <p:sp>
          <p:nvSpPr>
            <p:cNvPr id="48159" name="Line 12">
              <a:extLst>
                <a:ext uri="{FF2B5EF4-FFF2-40B4-BE49-F238E27FC236}">
                  <a16:creationId xmlns:a16="http://schemas.microsoft.com/office/drawing/2014/main" id="{A7CA5568-80C6-4B7C-940A-98A09B35A8CD}"/>
                </a:ext>
              </a:extLst>
            </p:cNvPr>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0" name="Line 13">
              <a:extLst>
                <a:ext uri="{FF2B5EF4-FFF2-40B4-BE49-F238E27FC236}">
                  <a16:creationId xmlns:a16="http://schemas.microsoft.com/office/drawing/2014/main" id="{FF76BA41-6C4E-40FC-9E70-A0DC3458E2A3}"/>
                </a:ext>
              </a:extLst>
            </p:cNvPr>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1" name="Text Box 14">
              <a:extLst>
                <a:ext uri="{FF2B5EF4-FFF2-40B4-BE49-F238E27FC236}">
                  <a16:creationId xmlns:a16="http://schemas.microsoft.com/office/drawing/2014/main" id="{2D17D843-229B-4EE9-A66F-A5B695BA8F3E}"/>
                </a:ext>
              </a:extLst>
            </p:cNvPr>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application</a:t>
              </a:r>
            </a:p>
            <a:p>
              <a:pPr algn="ctr">
                <a:spcBef>
                  <a:spcPct val="0"/>
                </a:spcBef>
                <a:buClrTx/>
                <a:buSzTx/>
                <a:buFontTx/>
                <a:buNone/>
              </a:pPr>
              <a:r>
                <a:rPr lang="en-US" altLang="zh-CN" sz="2000">
                  <a:ea typeface="宋体" panose="02010600030101010101" pitchFamily="2" charset="-122"/>
                </a:rPr>
                <a:t>data </a:t>
              </a:r>
            </a:p>
            <a:p>
              <a:pPr algn="ctr">
                <a:spcBef>
                  <a:spcPct val="0"/>
                </a:spcBef>
                <a:buClrTx/>
                <a:buSzTx/>
                <a:buFontTx/>
                <a:buNone/>
              </a:pPr>
              <a:r>
                <a:rPr lang="en-US" altLang="zh-CN" sz="2000">
                  <a:ea typeface="宋体" panose="02010600030101010101" pitchFamily="2" charset="-122"/>
                </a:rPr>
                <a:t>(variable length)</a:t>
              </a:r>
              <a:endParaRPr lang="en-US" altLang="zh-CN" sz="2400">
                <a:latin typeface="Times New Roman" panose="02020603050405020304" pitchFamily="18" charset="0"/>
                <a:ea typeface="宋体" panose="02010600030101010101" pitchFamily="2" charset="-122"/>
              </a:endParaRPr>
            </a:p>
          </p:txBody>
        </p:sp>
        <p:sp>
          <p:nvSpPr>
            <p:cNvPr id="48162" name="Text Box 15">
              <a:extLst>
                <a:ext uri="{FF2B5EF4-FFF2-40B4-BE49-F238E27FC236}">
                  <a16:creationId xmlns:a16="http://schemas.microsoft.com/office/drawing/2014/main" id="{1DAA1CE9-4032-4802-A144-26A4C93070E2}"/>
                </a:ext>
              </a:extLst>
            </p:cNvPr>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sequence number</a:t>
              </a:r>
              <a:endParaRPr lang="en-US" altLang="zh-CN" sz="2400">
                <a:latin typeface="Times New Roman" panose="02020603050405020304" pitchFamily="18" charset="0"/>
                <a:ea typeface="宋体" panose="02010600030101010101" pitchFamily="2" charset="-122"/>
              </a:endParaRPr>
            </a:p>
          </p:txBody>
        </p:sp>
        <p:sp>
          <p:nvSpPr>
            <p:cNvPr id="48163" name="Line 16">
              <a:extLst>
                <a:ext uri="{FF2B5EF4-FFF2-40B4-BE49-F238E27FC236}">
                  <a16:creationId xmlns:a16="http://schemas.microsoft.com/office/drawing/2014/main" id="{40B1CF98-26E3-458E-9B25-5E228A7E811B}"/>
                </a:ext>
              </a:extLst>
            </p:cNvPr>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4" name="Text Box 17">
              <a:extLst>
                <a:ext uri="{FF2B5EF4-FFF2-40B4-BE49-F238E27FC236}">
                  <a16:creationId xmlns:a16="http://schemas.microsoft.com/office/drawing/2014/main" id="{276FEF79-77DF-4F3D-8826-8E856AF79E44}"/>
                </a:ext>
              </a:extLst>
            </p:cNvPr>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acknowledgement number</a:t>
              </a:r>
              <a:endParaRPr lang="en-US" altLang="zh-CN" sz="2000">
                <a:latin typeface="Times New Roman" panose="02020603050405020304" pitchFamily="18" charset="0"/>
                <a:ea typeface="宋体" panose="02010600030101010101" pitchFamily="2" charset="-122"/>
              </a:endParaRPr>
            </a:p>
          </p:txBody>
        </p:sp>
        <p:sp>
          <p:nvSpPr>
            <p:cNvPr id="48165" name="Line 18">
              <a:extLst>
                <a:ext uri="{FF2B5EF4-FFF2-40B4-BE49-F238E27FC236}">
                  <a16:creationId xmlns:a16="http://schemas.microsoft.com/office/drawing/2014/main" id="{944A0424-D928-4366-A27F-2FB01A9A275D}"/>
                </a:ext>
              </a:extLst>
            </p:cNvPr>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6" name="Line 19">
              <a:extLst>
                <a:ext uri="{FF2B5EF4-FFF2-40B4-BE49-F238E27FC236}">
                  <a16:creationId xmlns:a16="http://schemas.microsoft.com/office/drawing/2014/main" id="{610CCFBC-D291-44AA-BBE2-6DCAD9F48960}"/>
                </a:ext>
              </a:extLst>
            </p:cNvPr>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7" name="Line 20">
              <a:extLst>
                <a:ext uri="{FF2B5EF4-FFF2-40B4-BE49-F238E27FC236}">
                  <a16:creationId xmlns:a16="http://schemas.microsoft.com/office/drawing/2014/main" id="{B9A69607-5D52-43CC-AADA-5DB44CE9E12F}"/>
                </a:ext>
              </a:extLst>
            </p:cNvPr>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8" name="Line 21">
              <a:extLst>
                <a:ext uri="{FF2B5EF4-FFF2-40B4-BE49-F238E27FC236}">
                  <a16:creationId xmlns:a16="http://schemas.microsoft.com/office/drawing/2014/main" id="{42ACCE6B-6CCB-4C4B-A728-7D068E7CEA3C}"/>
                </a:ext>
              </a:extLst>
            </p:cNvPr>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9" name="Text Box 22">
              <a:extLst>
                <a:ext uri="{FF2B5EF4-FFF2-40B4-BE49-F238E27FC236}">
                  <a16:creationId xmlns:a16="http://schemas.microsoft.com/office/drawing/2014/main" id="{115FA3D1-3766-4BF2-A49B-C7879735F3C0}"/>
                </a:ext>
              </a:extLst>
            </p:cNvPr>
            <p:cNvSpPr txBox="1">
              <a:spLocks noChangeArrowheads="1"/>
            </p:cNvSpPr>
            <p:nvPr/>
          </p:nvSpPr>
          <p:spPr bwMode="auto">
            <a:xfrm>
              <a:off x="4126" y="1712"/>
              <a:ext cx="1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Receive window</a:t>
              </a:r>
              <a:endParaRPr lang="en-US" altLang="zh-CN" sz="1800">
                <a:latin typeface="Times New Roman" panose="02020603050405020304" pitchFamily="18" charset="0"/>
                <a:ea typeface="宋体" panose="02010600030101010101" pitchFamily="2" charset="-122"/>
              </a:endParaRPr>
            </a:p>
          </p:txBody>
        </p:sp>
        <p:sp>
          <p:nvSpPr>
            <p:cNvPr id="48170" name="Text Box 23">
              <a:extLst>
                <a:ext uri="{FF2B5EF4-FFF2-40B4-BE49-F238E27FC236}">
                  <a16:creationId xmlns:a16="http://schemas.microsoft.com/office/drawing/2014/main" id="{AEB6279A-9E0E-45CE-BC04-C59F58B688E0}"/>
                </a:ext>
              </a:extLst>
            </p:cNvPr>
            <p:cNvSpPr txBox="1">
              <a:spLocks noChangeArrowheads="1"/>
            </p:cNvSpPr>
            <p:nvPr/>
          </p:nvSpPr>
          <p:spPr bwMode="auto">
            <a:xfrm>
              <a:off x="4177" y="1961"/>
              <a:ext cx="11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Urg data pnter</a:t>
              </a:r>
              <a:endParaRPr lang="en-US" altLang="zh-CN" sz="1800">
                <a:latin typeface="Times New Roman" panose="02020603050405020304" pitchFamily="18" charset="0"/>
                <a:ea typeface="宋体" panose="02010600030101010101" pitchFamily="2" charset="-122"/>
              </a:endParaRPr>
            </a:p>
          </p:txBody>
        </p:sp>
        <p:sp>
          <p:nvSpPr>
            <p:cNvPr id="48171" name="Text Box 24">
              <a:extLst>
                <a:ext uri="{FF2B5EF4-FFF2-40B4-BE49-F238E27FC236}">
                  <a16:creationId xmlns:a16="http://schemas.microsoft.com/office/drawing/2014/main" id="{4D1F9510-6A73-4FD2-AD2D-26BC20EE44BA}"/>
                </a:ext>
              </a:extLst>
            </p:cNvPr>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checksum</a:t>
              </a:r>
              <a:endParaRPr lang="en-US" altLang="zh-CN" sz="1800">
                <a:latin typeface="Times New Roman" panose="02020603050405020304" pitchFamily="18" charset="0"/>
                <a:ea typeface="宋体" panose="02010600030101010101" pitchFamily="2" charset="-122"/>
              </a:endParaRPr>
            </a:p>
          </p:txBody>
        </p:sp>
        <p:sp>
          <p:nvSpPr>
            <p:cNvPr id="48172" name="Text Box 25">
              <a:extLst>
                <a:ext uri="{FF2B5EF4-FFF2-40B4-BE49-F238E27FC236}">
                  <a16:creationId xmlns:a16="http://schemas.microsoft.com/office/drawing/2014/main" id="{A236671D-21BA-469A-81A2-C026A659D374}"/>
                </a:ext>
              </a:extLst>
            </p:cNvPr>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F</a:t>
              </a:r>
              <a:endParaRPr lang="en-US" altLang="zh-CN" sz="2400">
                <a:latin typeface="Times New Roman" panose="02020603050405020304" pitchFamily="18" charset="0"/>
                <a:ea typeface="宋体" panose="02010600030101010101" pitchFamily="2" charset="-122"/>
              </a:endParaRPr>
            </a:p>
          </p:txBody>
        </p:sp>
        <p:sp>
          <p:nvSpPr>
            <p:cNvPr id="48173" name="Line 26">
              <a:extLst>
                <a:ext uri="{FF2B5EF4-FFF2-40B4-BE49-F238E27FC236}">
                  <a16:creationId xmlns:a16="http://schemas.microsoft.com/office/drawing/2014/main" id="{6E96CE34-9BD3-4137-9F6C-745B9E51A59F}"/>
                </a:ext>
              </a:extLst>
            </p:cNvPr>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4" name="Line 27">
              <a:extLst>
                <a:ext uri="{FF2B5EF4-FFF2-40B4-BE49-F238E27FC236}">
                  <a16:creationId xmlns:a16="http://schemas.microsoft.com/office/drawing/2014/main" id="{03ACC250-E1C8-4C16-95EB-56CED82333B5}"/>
                </a:ext>
              </a:extLst>
            </p:cNvPr>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5" name="Line 28">
              <a:extLst>
                <a:ext uri="{FF2B5EF4-FFF2-40B4-BE49-F238E27FC236}">
                  <a16:creationId xmlns:a16="http://schemas.microsoft.com/office/drawing/2014/main" id="{D5FA9C7E-60F1-40B6-B62B-359A9D7A346A}"/>
                </a:ext>
              </a:extLst>
            </p:cNvPr>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6" name="Line 29">
              <a:extLst>
                <a:ext uri="{FF2B5EF4-FFF2-40B4-BE49-F238E27FC236}">
                  <a16:creationId xmlns:a16="http://schemas.microsoft.com/office/drawing/2014/main" id="{07192589-B554-440F-B3DB-E8115FA8CC6A}"/>
                </a:ext>
              </a:extLst>
            </p:cNvPr>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7" name="Line 30">
              <a:extLst>
                <a:ext uri="{FF2B5EF4-FFF2-40B4-BE49-F238E27FC236}">
                  <a16:creationId xmlns:a16="http://schemas.microsoft.com/office/drawing/2014/main" id="{09262324-D9D4-45B7-B194-92DEE0753306}"/>
                </a:ext>
              </a:extLst>
            </p:cNvPr>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Line 31">
              <a:extLst>
                <a:ext uri="{FF2B5EF4-FFF2-40B4-BE49-F238E27FC236}">
                  <a16:creationId xmlns:a16="http://schemas.microsoft.com/office/drawing/2014/main" id="{3A4ADDB2-D582-46A1-98EA-7E1757E3EDC6}"/>
                </a:ext>
              </a:extLst>
            </p:cNvPr>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9" name="Text Box 32">
              <a:extLst>
                <a:ext uri="{FF2B5EF4-FFF2-40B4-BE49-F238E27FC236}">
                  <a16:creationId xmlns:a16="http://schemas.microsoft.com/office/drawing/2014/main" id="{196EC7CE-4B15-4576-BD74-74CED7660CB3}"/>
                </a:ext>
              </a:extLst>
            </p:cNvPr>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a:t>
              </a:r>
              <a:endParaRPr lang="en-US" altLang="zh-CN" sz="2400">
                <a:latin typeface="Times New Roman" panose="02020603050405020304" pitchFamily="18" charset="0"/>
                <a:ea typeface="宋体" panose="02010600030101010101" pitchFamily="2" charset="-122"/>
              </a:endParaRPr>
            </a:p>
          </p:txBody>
        </p:sp>
        <p:sp>
          <p:nvSpPr>
            <p:cNvPr id="48180" name="Text Box 33">
              <a:extLst>
                <a:ext uri="{FF2B5EF4-FFF2-40B4-BE49-F238E27FC236}">
                  <a16:creationId xmlns:a16="http://schemas.microsoft.com/office/drawing/2014/main" id="{8939CD38-3EAC-44F2-90A9-D51B3C1AA6DC}"/>
                </a:ext>
              </a:extLst>
            </p:cNvPr>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R</a:t>
              </a:r>
              <a:endParaRPr lang="en-US" altLang="zh-CN" sz="2400">
                <a:latin typeface="Times New Roman" panose="02020603050405020304" pitchFamily="18" charset="0"/>
                <a:ea typeface="宋体" panose="02010600030101010101" pitchFamily="2" charset="-122"/>
              </a:endParaRPr>
            </a:p>
          </p:txBody>
        </p:sp>
        <p:sp>
          <p:nvSpPr>
            <p:cNvPr id="48181" name="Text Box 34">
              <a:extLst>
                <a:ext uri="{FF2B5EF4-FFF2-40B4-BE49-F238E27FC236}">
                  <a16:creationId xmlns:a16="http://schemas.microsoft.com/office/drawing/2014/main" id="{C95366D6-0763-45D1-8C26-DCEACC62D41C}"/>
                </a:ext>
              </a:extLst>
            </p:cNvPr>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a:t>
              </a:r>
              <a:endParaRPr lang="en-US" altLang="zh-CN" sz="2400">
                <a:latin typeface="Times New Roman" panose="02020603050405020304" pitchFamily="18" charset="0"/>
                <a:ea typeface="宋体" panose="02010600030101010101" pitchFamily="2" charset="-122"/>
              </a:endParaRPr>
            </a:p>
          </p:txBody>
        </p:sp>
        <p:sp>
          <p:nvSpPr>
            <p:cNvPr id="48182" name="Text Box 35">
              <a:extLst>
                <a:ext uri="{FF2B5EF4-FFF2-40B4-BE49-F238E27FC236}">
                  <a16:creationId xmlns:a16="http://schemas.microsoft.com/office/drawing/2014/main" id="{89CE22FE-B93B-4BB9-A515-8B802182D216}"/>
                </a:ext>
              </a:extLst>
            </p:cNvPr>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48183" name="Text Box 36">
              <a:extLst>
                <a:ext uri="{FF2B5EF4-FFF2-40B4-BE49-F238E27FC236}">
                  <a16:creationId xmlns:a16="http://schemas.microsoft.com/office/drawing/2014/main" id="{0F0B1EBF-4379-43A9-8322-D9B3383ADD08}"/>
                </a:ext>
              </a:extLst>
            </p:cNvPr>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U</a:t>
              </a:r>
              <a:endParaRPr lang="en-US" altLang="zh-CN" sz="2400">
                <a:latin typeface="Times New Roman" panose="02020603050405020304" pitchFamily="18" charset="0"/>
                <a:ea typeface="宋体" panose="02010600030101010101" pitchFamily="2" charset="-122"/>
              </a:endParaRPr>
            </a:p>
          </p:txBody>
        </p:sp>
        <p:sp>
          <p:nvSpPr>
            <p:cNvPr id="48184" name="Text Box 37">
              <a:extLst>
                <a:ext uri="{FF2B5EF4-FFF2-40B4-BE49-F238E27FC236}">
                  <a16:creationId xmlns:a16="http://schemas.microsoft.com/office/drawing/2014/main" id="{A3D1E154-6DAB-4A83-9A3F-C1838135BD6B}"/>
                </a:ext>
              </a:extLst>
            </p:cNvPr>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head</a:t>
              </a:r>
            </a:p>
            <a:p>
              <a:pPr algn="ctr">
                <a:spcBef>
                  <a:spcPct val="0"/>
                </a:spcBef>
                <a:buClrTx/>
                <a:buSzTx/>
                <a:buFontTx/>
                <a:buNone/>
              </a:pPr>
              <a:r>
                <a:rPr lang="en-US" altLang="zh-CN" sz="1400">
                  <a:ea typeface="宋体" panose="02010600030101010101" pitchFamily="2" charset="-122"/>
                </a:rPr>
                <a:t>len</a:t>
              </a:r>
              <a:endParaRPr lang="en-US" altLang="zh-CN" sz="1800">
                <a:latin typeface="Times New Roman" panose="02020603050405020304" pitchFamily="18" charset="0"/>
                <a:ea typeface="宋体" panose="02010600030101010101" pitchFamily="2" charset="-122"/>
              </a:endParaRPr>
            </a:p>
          </p:txBody>
        </p:sp>
        <p:sp>
          <p:nvSpPr>
            <p:cNvPr id="48185" name="Text Box 38">
              <a:extLst>
                <a:ext uri="{FF2B5EF4-FFF2-40B4-BE49-F238E27FC236}">
                  <a16:creationId xmlns:a16="http://schemas.microsoft.com/office/drawing/2014/main" id="{52956458-F657-4E19-8B53-4F2EC4C2F43B}"/>
                </a:ext>
              </a:extLst>
            </p:cNvPr>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not</a:t>
              </a:r>
            </a:p>
            <a:p>
              <a:pPr algn="ctr">
                <a:spcBef>
                  <a:spcPct val="0"/>
                </a:spcBef>
                <a:buClrTx/>
                <a:buSzTx/>
                <a:buFontTx/>
                <a:buNone/>
              </a:pPr>
              <a:r>
                <a:rPr lang="en-US" altLang="zh-CN" sz="1400">
                  <a:ea typeface="宋体" panose="02010600030101010101" pitchFamily="2" charset="-122"/>
                </a:rPr>
                <a:t>used</a:t>
              </a:r>
              <a:endParaRPr lang="en-US" altLang="zh-CN" sz="1800">
                <a:latin typeface="Times New Roman" panose="02020603050405020304" pitchFamily="18" charset="0"/>
                <a:ea typeface="宋体" panose="02010600030101010101" pitchFamily="2" charset="-122"/>
              </a:endParaRPr>
            </a:p>
          </p:txBody>
        </p:sp>
        <p:sp>
          <p:nvSpPr>
            <p:cNvPr id="48186" name="Line 39">
              <a:extLst>
                <a:ext uri="{FF2B5EF4-FFF2-40B4-BE49-F238E27FC236}">
                  <a16:creationId xmlns:a16="http://schemas.microsoft.com/office/drawing/2014/main" id="{C48452AF-5FBC-4CD3-84B6-104018DDFEA6}"/>
                </a:ext>
              </a:extLst>
            </p:cNvPr>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Text Box 40">
              <a:extLst>
                <a:ext uri="{FF2B5EF4-FFF2-40B4-BE49-F238E27FC236}">
                  <a16:creationId xmlns:a16="http://schemas.microsoft.com/office/drawing/2014/main" id="{7D09C2DF-2E12-45E8-94CB-99CE77CF77FF}"/>
                </a:ext>
              </a:extLst>
            </p:cNvPr>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ea typeface="宋体" panose="02010600030101010101" pitchFamily="2" charset="-122"/>
                </a:rPr>
                <a:t>Options (variable length)</a:t>
              </a:r>
              <a:endParaRPr lang="en-US" altLang="zh-CN" sz="2400">
                <a:latin typeface="Times New Roman" panose="02020603050405020304" pitchFamily="18" charset="0"/>
                <a:ea typeface="宋体" panose="02010600030101010101" pitchFamily="2" charset="-122"/>
              </a:endParaRPr>
            </a:p>
          </p:txBody>
        </p:sp>
      </p:grpSp>
      <p:sp>
        <p:nvSpPr>
          <p:cNvPr id="48134" name="Text Box 41">
            <a:extLst>
              <a:ext uri="{FF2B5EF4-FFF2-40B4-BE49-F238E27FC236}">
                <a16:creationId xmlns:a16="http://schemas.microsoft.com/office/drawing/2014/main" id="{DF975AE8-0224-48EA-A4CA-6C44DCA6B9E3}"/>
              </a:ext>
            </a:extLst>
          </p:cNvPr>
          <p:cNvSpPr txBox="1">
            <a:spLocks noChangeArrowheads="1"/>
          </p:cNvSpPr>
          <p:nvPr/>
        </p:nvSpPr>
        <p:spPr bwMode="auto">
          <a:xfrm>
            <a:off x="177800" y="1431925"/>
            <a:ext cx="2287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ea typeface="宋体" panose="02010600030101010101" pitchFamily="2" charset="-122"/>
              </a:rPr>
              <a:t>URG: urgent data </a:t>
            </a:r>
          </a:p>
          <a:p>
            <a:pPr>
              <a:spcBef>
                <a:spcPct val="0"/>
              </a:spcBef>
              <a:buClrTx/>
              <a:buSzTx/>
              <a:buFontTx/>
              <a:buNone/>
            </a:pPr>
            <a:r>
              <a:rPr lang="en-US" altLang="zh-CN" sz="1800">
                <a:ea typeface="宋体" panose="02010600030101010101" pitchFamily="2" charset="-122"/>
              </a:rPr>
              <a:t>(generally not used)</a:t>
            </a:r>
            <a:endParaRPr lang="en-US" altLang="zh-CN" sz="1000">
              <a:latin typeface="Times New Roman" panose="02020603050405020304" pitchFamily="18" charset="0"/>
              <a:ea typeface="宋体" panose="02010600030101010101" pitchFamily="2" charset="-122"/>
            </a:endParaRPr>
          </a:p>
        </p:txBody>
      </p:sp>
      <p:sp>
        <p:nvSpPr>
          <p:cNvPr id="48135" name="Text Box 42">
            <a:extLst>
              <a:ext uri="{FF2B5EF4-FFF2-40B4-BE49-F238E27FC236}">
                <a16:creationId xmlns:a16="http://schemas.microsoft.com/office/drawing/2014/main" id="{4C088693-3A3E-4BB6-8D46-0BAB3E6B7C5A}"/>
              </a:ext>
            </a:extLst>
          </p:cNvPr>
          <p:cNvSpPr txBox="1">
            <a:spLocks noChangeArrowheads="1"/>
          </p:cNvSpPr>
          <p:nvPr/>
        </p:nvSpPr>
        <p:spPr bwMode="auto">
          <a:xfrm>
            <a:off x="947738" y="2155825"/>
            <a:ext cx="147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ea typeface="宋体" panose="02010600030101010101" pitchFamily="2" charset="-122"/>
              </a:rPr>
              <a:t>ACK: ACK #</a:t>
            </a:r>
          </a:p>
          <a:p>
            <a:pPr algn="r">
              <a:spcBef>
                <a:spcPct val="0"/>
              </a:spcBef>
              <a:buClrTx/>
              <a:buSzTx/>
              <a:buFontTx/>
              <a:buNone/>
            </a:pPr>
            <a:r>
              <a:rPr lang="en-US" altLang="zh-CN" sz="1800">
                <a:ea typeface="宋体" panose="02010600030101010101" pitchFamily="2" charset="-122"/>
              </a:rPr>
              <a:t>valid</a:t>
            </a:r>
            <a:endParaRPr lang="en-US" altLang="zh-CN" sz="1000">
              <a:latin typeface="Times New Roman" panose="02020603050405020304" pitchFamily="18" charset="0"/>
              <a:ea typeface="宋体" panose="02010600030101010101" pitchFamily="2" charset="-122"/>
            </a:endParaRPr>
          </a:p>
        </p:txBody>
      </p:sp>
      <p:sp>
        <p:nvSpPr>
          <p:cNvPr id="48136" name="Text Box 43">
            <a:extLst>
              <a:ext uri="{FF2B5EF4-FFF2-40B4-BE49-F238E27FC236}">
                <a16:creationId xmlns:a16="http://schemas.microsoft.com/office/drawing/2014/main" id="{C102E875-524E-4710-A374-2E61DD622D1B}"/>
              </a:ext>
            </a:extLst>
          </p:cNvPr>
          <p:cNvSpPr txBox="1">
            <a:spLocks noChangeArrowheads="1"/>
          </p:cNvSpPr>
          <p:nvPr/>
        </p:nvSpPr>
        <p:spPr bwMode="auto">
          <a:xfrm>
            <a:off x="149225" y="2832100"/>
            <a:ext cx="2287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ea typeface="宋体" panose="02010600030101010101" pitchFamily="2" charset="-122"/>
              </a:rPr>
              <a:t>PSH: push data now</a:t>
            </a:r>
          </a:p>
          <a:p>
            <a:pPr>
              <a:spcBef>
                <a:spcPct val="0"/>
              </a:spcBef>
              <a:buClrTx/>
              <a:buSzTx/>
              <a:buFontTx/>
              <a:buNone/>
            </a:pPr>
            <a:r>
              <a:rPr lang="en-US" altLang="zh-CN" sz="1800">
                <a:ea typeface="宋体" panose="02010600030101010101" pitchFamily="2" charset="-122"/>
              </a:rPr>
              <a:t>(generally not used)</a:t>
            </a:r>
          </a:p>
        </p:txBody>
      </p:sp>
      <p:sp>
        <p:nvSpPr>
          <p:cNvPr id="48137" name="Text Box 44">
            <a:extLst>
              <a:ext uri="{FF2B5EF4-FFF2-40B4-BE49-F238E27FC236}">
                <a16:creationId xmlns:a16="http://schemas.microsoft.com/office/drawing/2014/main" id="{89FD9A41-8E3A-4FA0-A806-152EB788FEFE}"/>
              </a:ext>
            </a:extLst>
          </p:cNvPr>
          <p:cNvSpPr txBox="1">
            <a:spLocks noChangeArrowheads="1"/>
          </p:cNvSpPr>
          <p:nvPr/>
        </p:nvSpPr>
        <p:spPr bwMode="auto">
          <a:xfrm>
            <a:off x="476250" y="3632200"/>
            <a:ext cx="1979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ea typeface="宋体" panose="02010600030101010101" pitchFamily="2" charset="-122"/>
              </a:rPr>
              <a:t>RST, SYN, FIN:</a:t>
            </a:r>
          </a:p>
          <a:p>
            <a:pPr algn="r">
              <a:spcBef>
                <a:spcPct val="0"/>
              </a:spcBef>
              <a:buClrTx/>
              <a:buSzTx/>
              <a:buFontTx/>
              <a:buNone/>
            </a:pPr>
            <a:r>
              <a:rPr lang="en-US" altLang="zh-CN" sz="1800">
                <a:ea typeface="宋体" panose="02010600030101010101" pitchFamily="2" charset="-122"/>
              </a:rPr>
              <a:t>connection estab</a:t>
            </a:r>
          </a:p>
          <a:p>
            <a:pPr algn="r">
              <a:spcBef>
                <a:spcPct val="0"/>
              </a:spcBef>
              <a:buClrTx/>
              <a:buSzTx/>
              <a:buFontTx/>
              <a:buNone/>
            </a:pPr>
            <a:r>
              <a:rPr lang="en-US" altLang="zh-CN" sz="1800">
                <a:ea typeface="宋体" panose="02010600030101010101" pitchFamily="2" charset="-122"/>
              </a:rPr>
              <a:t>(setup, teardown</a:t>
            </a:r>
          </a:p>
          <a:p>
            <a:pPr algn="r">
              <a:spcBef>
                <a:spcPct val="0"/>
              </a:spcBef>
              <a:buClrTx/>
              <a:buSzTx/>
              <a:buFontTx/>
              <a:buNone/>
            </a:pPr>
            <a:r>
              <a:rPr lang="en-US" altLang="zh-CN" sz="1800">
                <a:ea typeface="宋体" panose="02010600030101010101" pitchFamily="2" charset="-122"/>
              </a:rPr>
              <a:t>commands)</a:t>
            </a:r>
          </a:p>
        </p:txBody>
      </p:sp>
      <p:sp>
        <p:nvSpPr>
          <p:cNvPr id="48138" name="Line 45">
            <a:extLst>
              <a:ext uri="{FF2B5EF4-FFF2-40B4-BE49-F238E27FC236}">
                <a16:creationId xmlns:a16="http://schemas.microsoft.com/office/drawing/2014/main" id="{048AE154-0066-4268-A9AD-B0D06B2C8A75}"/>
              </a:ext>
            </a:extLst>
          </p:cNvPr>
          <p:cNvSpPr>
            <a:spLocks noChangeShapeType="1"/>
          </p:cNvSpPr>
          <p:nvPr/>
        </p:nvSpPr>
        <p:spPr bwMode="auto">
          <a:xfrm>
            <a:off x="2371725" y="1800225"/>
            <a:ext cx="1495425" cy="9620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Line 46">
            <a:extLst>
              <a:ext uri="{FF2B5EF4-FFF2-40B4-BE49-F238E27FC236}">
                <a16:creationId xmlns:a16="http://schemas.microsoft.com/office/drawing/2014/main" id="{5B715A96-AC94-4DBA-A3E3-5139C5AD7F05}"/>
              </a:ext>
            </a:extLst>
          </p:cNvPr>
          <p:cNvSpPr>
            <a:spLocks noChangeShapeType="1"/>
          </p:cNvSpPr>
          <p:nvPr/>
        </p:nvSpPr>
        <p:spPr bwMode="auto">
          <a:xfrm>
            <a:off x="2343150" y="2476500"/>
            <a:ext cx="1647825" cy="3524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47">
            <a:extLst>
              <a:ext uri="{FF2B5EF4-FFF2-40B4-BE49-F238E27FC236}">
                <a16:creationId xmlns:a16="http://schemas.microsoft.com/office/drawing/2014/main" id="{D737F97A-46B6-4A95-B073-2BB34FA3686F}"/>
              </a:ext>
            </a:extLst>
          </p:cNvPr>
          <p:cNvSpPr>
            <a:spLocks noChangeShapeType="1"/>
          </p:cNvSpPr>
          <p:nvPr/>
        </p:nvSpPr>
        <p:spPr bwMode="auto">
          <a:xfrm flipV="1">
            <a:off x="2352675" y="2828925"/>
            <a:ext cx="1838325" cy="457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Freeform 48">
            <a:extLst>
              <a:ext uri="{FF2B5EF4-FFF2-40B4-BE49-F238E27FC236}">
                <a16:creationId xmlns:a16="http://schemas.microsoft.com/office/drawing/2014/main" id="{FC09A8B3-5CF1-4352-8897-B24F788F6E69}"/>
              </a:ext>
            </a:extLst>
          </p:cNvPr>
          <p:cNvSpPr>
            <a:spLocks/>
          </p:cNvSpPr>
          <p:nvPr/>
        </p:nvSpPr>
        <p:spPr bwMode="auto">
          <a:xfrm>
            <a:off x="2390775"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42" name="Text Box 49">
            <a:extLst>
              <a:ext uri="{FF2B5EF4-FFF2-40B4-BE49-F238E27FC236}">
                <a16:creationId xmlns:a16="http://schemas.microsoft.com/office/drawing/2014/main" id="{21950142-CC45-45D6-91C0-4329B39C1353}"/>
              </a:ext>
            </a:extLst>
          </p:cNvPr>
          <p:cNvSpPr txBox="1">
            <a:spLocks noChangeArrowheads="1"/>
          </p:cNvSpPr>
          <p:nvPr/>
        </p:nvSpPr>
        <p:spPr bwMode="auto">
          <a:xfrm>
            <a:off x="7439025" y="3013075"/>
            <a:ext cx="1347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ea typeface="宋体" panose="02010600030101010101" pitchFamily="2" charset="-122"/>
              </a:rPr>
              <a:t># bytes </a:t>
            </a:r>
          </a:p>
          <a:p>
            <a:pPr>
              <a:spcBef>
                <a:spcPct val="0"/>
              </a:spcBef>
              <a:buClrTx/>
              <a:buSzTx/>
              <a:buFontTx/>
              <a:buNone/>
            </a:pPr>
            <a:r>
              <a:rPr lang="en-US" altLang="zh-CN" sz="1800">
                <a:ea typeface="宋体" panose="02010600030101010101" pitchFamily="2" charset="-122"/>
              </a:rPr>
              <a:t>rcvr willing</a:t>
            </a:r>
          </a:p>
          <a:p>
            <a:pPr>
              <a:spcBef>
                <a:spcPct val="0"/>
              </a:spcBef>
              <a:buClrTx/>
              <a:buSzTx/>
              <a:buFontTx/>
              <a:buNone/>
            </a:pPr>
            <a:r>
              <a:rPr lang="en-US" altLang="zh-CN" sz="1800">
                <a:ea typeface="宋体" panose="02010600030101010101" pitchFamily="2" charset="-122"/>
              </a:rPr>
              <a:t>to accept</a:t>
            </a:r>
          </a:p>
        </p:txBody>
      </p:sp>
      <p:sp>
        <p:nvSpPr>
          <p:cNvPr id="48143" name="Text Box 50">
            <a:extLst>
              <a:ext uri="{FF2B5EF4-FFF2-40B4-BE49-F238E27FC236}">
                <a16:creationId xmlns:a16="http://schemas.microsoft.com/office/drawing/2014/main" id="{B90B2A0A-B2F1-41A6-929B-4622F9D7DF26}"/>
              </a:ext>
            </a:extLst>
          </p:cNvPr>
          <p:cNvSpPr txBox="1">
            <a:spLocks noChangeArrowheads="1"/>
          </p:cNvSpPr>
          <p:nvPr/>
        </p:nvSpPr>
        <p:spPr bwMode="auto">
          <a:xfrm>
            <a:off x="7132638" y="1527175"/>
            <a:ext cx="1820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ea typeface="宋体" panose="02010600030101010101" pitchFamily="2" charset="-122"/>
              </a:rPr>
              <a:t>counting</a:t>
            </a:r>
          </a:p>
          <a:p>
            <a:pPr>
              <a:spcBef>
                <a:spcPct val="0"/>
              </a:spcBef>
              <a:buClrTx/>
              <a:buSzTx/>
              <a:buFontTx/>
              <a:buNone/>
            </a:pPr>
            <a:r>
              <a:rPr lang="en-US" altLang="zh-CN" sz="1800">
                <a:ea typeface="宋体" panose="02010600030101010101" pitchFamily="2" charset="-122"/>
              </a:rPr>
              <a:t>by bytes </a:t>
            </a:r>
          </a:p>
          <a:p>
            <a:pPr>
              <a:spcBef>
                <a:spcPct val="0"/>
              </a:spcBef>
              <a:buClrTx/>
              <a:buSzTx/>
              <a:buFontTx/>
              <a:buNone/>
            </a:pPr>
            <a:r>
              <a:rPr lang="en-US" altLang="zh-CN" sz="1800">
                <a:ea typeface="宋体" panose="02010600030101010101" pitchFamily="2" charset="-122"/>
              </a:rPr>
              <a:t>of data</a:t>
            </a:r>
          </a:p>
          <a:p>
            <a:pPr>
              <a:spcBef>
                <a:spcPct val="0"/>
              </a:spcBef>
              <a:buClrTx/>
              <a:buSzTx/>
              <a:buFontTx/>
              <a:buNone/>
            </a:pPr>
            <a:r>
              <a:rPr lang="en-US" altLang="zh-CN" sz="1800">
                <a:ea typeface="宋体" panose="02010600030101010101" pitchFamily="2" charset="-122"/>
              </a:rPr>
              <a:t>(</a:t>
            </a:r>
            <a:r>
              <a:rPr lang="en-US" altLang="zh-CN" sz="1800">
                <a:solidFill>
                  <a:schemeClr val="accent2"/>
                </a:solidFill>
                <a:ea typeface="宋体" panose="02010600030101010101" pitchFamily="2" charset="-122"/>
              </a:rPr>
              <a:t>not segments</a:t>
            </a:r>
            <a:r>
              <a:rPr lang="en-US" altLang="zh-CN" sz="1800">
                <a:ea typeface="宋体" panose="02010600030101010101" pitchFamily="2" charset="-122"/>
              </a:rPr>
              <a:t>!)</a:t>
            </a:r>
          </a:p>
        </p:txBody>
      </p:sp>
      <p:sp>
        <p:nvSpPr>
          <p:cNvPr id="48144" name="Text Box 51">
            <a:extLst>
              <a:ext uri="{FF2B5EF4-FFF2-40B4-BE49-F238E27FC236}">
                <a16:creationId xmlns:a16="http://schemas.microsoft.com/office/drawing/2014/main" id="{00C4014B-FAD4-4D50-AF84-A01A5C1E6C6D}"/>
              </a:ext>
            </a:extLst>
          </p:cNvPr>
          <p:cNvSpPr txBox="1">
            <a:spLocks noChangeArrowheads="1"/>
          </p:cNvSpPr>
          <p:nvPr/>
        </p:nvSpPr>
        <p:spPr bwMode="auto">
          <a:xfrm>
            <a:off x="995363" y="4965700"/>
            <a:ext cx="1352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ea typeface="宋体" panose="02010600030101010101" pitchFamily="2" charset="-122"/>
              </a:rPr>
              <a:t>Internet</a:t>
            </a:r>
          </a:p>
          <a:p>
            <a:pPr algn="r">
              <a:spcBef>
                <a:spcPct val="0"/>
              </a:spcBef>
              <a:buClrTx/>
              <a:buSzTx/>
              <a:buFontTx/>
              <a:buNone/>
            </a:pPr>
            <a:r>
              <a:rPr lang="en-US" altLang="zh-CN" sz="1800">
                <a:ea typeface="宋体" panose="02010600030101010101" pitchFamily="2" charset="-122"/>
              </a:rPr>
              <a:t>checksum</a:t>
            </a:r>
          </a:p>
          <a:p>
            <a:pPr algn="r">
              <a:spcBef>
                <a:spcPct val="0"/>
              </a:spcBef>
              <a:buClrTx/>
              <a:buSzTx/>
              <a:buFontTx/>
              <a:buNone/>
            </a:pPr>
            <a:r>
              <a:rPr lang="en-US" altLang="zh-CN" sz="1800">
                <a:ea typeface="宋体" panose="02010600030101010101" pitchFamily="2" charset="-122"/>
              </a:rPr>
              <a:t>(as in UDP)</a:t>
            </a:r>
          </a:p>
        </p:txBody>
      </p:sp>
      <p:sp>
        <p:nvSpPr>
          <p:cNvPr id="48145" name="Line 52">
            <a:extLst>
              <a:ext uri="{FF2B5EF4-FFF2-40B4-BE49-F238E27FC236}">
                <a16:creationId xmlns:a16="http://schemas.microsoft.com/office/drawing/2014/main" id="{0D8EF11D-B348-46A4-87FC-E1C29EA496AF}"/>
              </a:ext>
            </a:extLst>
          </p:cNvPr>
          <p:cNvSpPr>
            <a:spLocks noChangeShapeType="1"/>
          </p:cNvSpPr>
          <p:nvPr/>
        </p:nvSpPr>
        <p:spPr bwMode="auto">
          <a:xfrm flipV="1">
            <a:off x="2266950" y="3429000"/>
            <a:ext cx="2105025"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6" name="Line 53">
            <a:extLst>
              <a:ext uri="{FF2B5EF4-FFF2-40B4-BE49-F238E27FC236}">
                <a16:creationId xmlns:a16="http://schemas.microsoft.com/office/drawing/2014/main" id="{889017EA-EEF2-475F-AFB2-820CF11CA307}"/>
              </a:ext>
            </a:extLst>
          </p:cNvPr>
          <p:cNvSpPr>
            <a:spLocks noChangeShapeType="1"/>
          </p:cNvSpPr>
          <p:nvPr/>
        </p:nvSpPr>
        <p:spPr bwMode="auto">
          <a:xfrm flipH="1" flipV="1">
            <a:off x="6686550" y="3019425"/>
            <a:ext cx="809625" cy="4667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54">
            <a:extLst>
              <a:ext uri="{FF2B5EF4-FFF2-40B4-BE49-F238E27FC236}">
                <a16:creationId xmlns:a16="http://schemas.microsoft.com/office/drawing/2014/main" id="{C6EC97C8-183C-4364-B9D0-E971F1BF61D2}"/>
              </a:ext>
            </a:extLst>
          </p:cNvPr>
          <p:cNvSpPr>
            <a:spLocks noChangeShapeType="1"/>
          </p:cNvSpPr>
          <p:nvPr/>
        </p:nvSpPr>
        <p:spPr bwMode="auto">
          <a:xfrm flipH="1">
            <a:off x="6619875" y="1724025"/>
            <a:ext cx="552450" cy="8858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55">
            <a:extLst>
              <a:ext uri="{FF2B5EF4-FFF2-40B4-BE49-F238E27FC236}">
                <a16:creationId xmlns:a16="http://schemas.microsoft.com/office/drawing/2014/main" id="{1D1FB093-38EC-44D0-B170-70A14058A2E5}"/>
              </a:ext>
            </a:extLst>
          </p:cNvPr>
          <p:cNvSpPr>
            <a:spLocks noChangeShapeType="1"/>
          </p:cNvSpPr>
          <p:nvPr/>
        </p:nvSpPr>
        <p:spPr bwMode="auto">
          <a:xfrm flipH="1">
            <a:off x="6581775" y="1714500"/>
            <a:ext cx="571500" cy="5238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Oval 56">
            <a:extLst>
              <a:ext uri="{FF2B5EF4-FFF2-40B4-BE49-F238E27FC236}">
                <a16:creationId xmlns:a16="http://schemas.microsoft.com/office/drawing/2014/main" id="{B0FF27A6-B872-4D21-8DBE-F130AEC84430}"/>
              </a:ext>
            </a:extLst>
          </p:cNvPr>
          <p:cNvSpPr>
            <a:spLocks noChangeArrowheads="1"/>
          </p:cNvSpPr>
          <p:nvPr/>
        </p:nvSpPr>
        <p:spPr bwMode="auto">
          <a:xfrm>
            <a:off x="2895600" y="3581400"/>
            <a:ext cx="3886200" cy="533400"/>
          </a:xfrm>
          <a:prstGeom prst="ellipse">
            <a:avLst/>
          </a:prstGeom>
          <a:noFill/>
          <a:ln w="25400">
            <a:solidFill>
              <a:srgbClr val="66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48150" name="Oval 57">
            <a:extLst>
              <a:ext uri="{FF2B5EF4-FFF2-40B4-BE49-F238E27FC236}">
                <a16:creationId xmlns:a16="http://schemas.microsoft.com/office/drawing/2014/main" id="{5083E0D5-B61A-452A-8E5A-0FD69BED7629}"/>
              </a:ext>
            </a:extLst>
          </p:cNvPr>
          <p:cNvSpPr>
            <a:spLocks noChangeArrowheads="1"/>
          </p:cNvSpPr>
          <p:nvPr/>
        </p:nvSpPr>
        <p:spPr bwMode="auto">
          <a:xfrm>
            <a:off x="2590800" y="2667000"/>
            <a:ext cx="838200" cy="533400"/>
          </a:xfrm>
          <a:prstGeom prst="ellipse">
            <a:avLst/>
          </a:prstGeom>
          <a:noFill/>
          <a:ln w="25400">
            <a:solidFill>
              <a:srgbClr val="66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5">
            <a:extLst>
              <a:ext uri="{FF2B5EF4-FFF2-40B4-BE49-F238E27FC236}">
                <a16:creationId xmlns:a16="http://schemas.microsoft.com/office/drawing/2014/main" id="{B19D8044-B5A2-495C-860A-3B8CB63C82A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0179" name="灯片编号占位符 6">
            <a:extLst>
              <a:ext uri="{FF2B5EF4-FFF2-40B4-BE49-F238E27FC236}">
                <a16:creationId xmlns:a16="http://schemas.microsoft.com/office/drawing/2014/main" id="{FA058360-36DB-4EAE-814F-492E739BC5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BE2DC30-B15F-4FBF-A834-A5BA1D69D181}" type="slidenum">
              <a:rPr lang="en-US" altLang="zh-CN" sz="1400" smtClean="0">
                <a:latin typeface="Arial" panose="020B0604020202020204" pitchFamily="34" charset="0"/>
              </a:rPr>
              <a:pPr>
                <a:spcBef>
                  <a:spcPct val="0"/>
                </a:spcBef>
                <a:buClrTx/>
                <a:buSzTx/>
                <a:buFontTx/>
                <a:buNone/>
              </a:pPr>
              <a:t>28</a:t>
            </a:fld>
            <a:endParaRPr lang="en-US" altLang="zh-CN" sz="1400">
              <a:latin typeface="Arial" panose="020B0604020202020204" pitchFamily="34" charset="0"/>
            </a:endParaRPr>
          </a:p>
        </p:txBody>
      </p:sp>
      <p:sp>
        <p:nvSpPr>
          <p:cNvPr id="50180" name="Rectangle 2">
            <a:extLst>
              <a:ext uri="{FF2B5EF4-FFF2-40B4-BE49-F238E27FC236}">
                <a16:creationId xmlns:a16="http://schemas.microsoft.com/office/drawing/2014/main" id="{EFA67A10-6965-4453-BE69-3F89690BF557}"/>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50181" name="Rectangle 3">
            <a:extLst>
              <a:ext uri="{FF2B5EF4-FFF2-40B4-BE49-F238E27FC236}">
                <a16:creationId xmlns:a16="http://schemas.microsoft.com/office/drawing/2014/main" id="{DD8D8D24-9E33-48E9-85C1-1E379C54BA39}"/>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50182" name="Rectangle 4">
            <a:extLst>
              <a:ext uri="{FF2B5EF4-FFF2-40B4-BE49-F238E27FC236}">
                <a16:creationId xmlns:a16="http://schemas.microsoft.com/office/drawing/2014/main" id="{08592F8B-0200-4505-A1EE-887B00EB4B69}"/>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solidFill>
                  <a:srgbClr val="FF0000"/>
                </a:solidFill>
                <a:ea typeface="宋体" panose="02010600030101010101" pitchFamily="2" charset="-122"/>
              </a:rPr>
              <a:t>Connection management</a:t>
            </a:r>
          </a:p>
          <a:p>
            <a:pPr lvl="1"/>
            <a:r>
              <a:rPr lang="en-US" altLang="zh-CN" sz="2000">
                <a:ea typeface="宋体" panose="02010600030101010101" pitchFamily="2" charset="-122"/>
              </a:rPr>
              <a:t>Flow control</a:t>
            </a:r>
            <a:endParaRPr lang="en-US" altLang="zh-CN" sz="2000">
              <a:solidFill>
                <a:srgbClr val="FF0000"/>
              </a:solidFill>
              <a:ea typeface="宋体" panose="02010600030101010101" pitchFamily="2" charset="-122"/>
            </a:endParaRPr>
          </a:p>
          <a:p>
            <a:pPr lvl="1"/>
            <a:r>
              <a:rPr lang="en-US" altLang="zh-CN" sz="2000">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5">
            <a:extLst>
              <a:ext uri="{FF2B5EF4-FFF2-40B4-BE49-F238E27FC236}">
                <a16:creationId xmlns:a16="http://schemas.microsoft.com/office/drawing/2014/main" id="{CC6D1A03-A4AC-477D-8D37-95128D0BA4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1203" name="灯片编号占位符 6">
            <a:extLst>
              <a:ext uri="{FF2B5EF4-FFF2-40B4-BE49-F238E27FC236}">
                <a16:creationId xmlns:a16="http://schemas.microsoft.com/office/drawing/2014/main" id="{8A602EC8-4A9A-4CCE-87B0-F7DD78C042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58C1430-9C68-44D5-9333-FC006AC7D34E}" type="slidenum">
              <a:rPr lang="en-US" altLang="zh-CN" sz="1400" smtClean="0">
                <a:latin typeface="Arial" panose="020B0604020202020204" pitchFamily="34" charset="0"/>
              </a:rPr>
              <a:pPr>
                <a:spcBef>
                  <a:spcPct val="0"/>
                </a:spcBef>
                <a:buClrTx/>
                <a:buSzTx/>
                <a:buFontTx/>
                <a:buNone/>
              </a:pPr>
              <a:t>29</a:t>
            </a:fld>
            <a:endParaRPr lang="en-US" altLang="zh-CN" sz="1400">
              <a:latin typeface="Arial" panose="020B0604020202020204" pitchFamily="34" charset="0"/>
            </a:endParaRPr>
          </a:p>
        </p:txBody>
      </p:sp>
      <p:sp>
        <p:nvSpPr>
          <p:cNvPr id="51204" name="Rectangle 2">
            <a:extLst>
              <a:ext uri="{FF2B5EF4-FFF2-40B4-BE49-F238E27FC236}">
                <a16:creationId xmlns:a16="http://schemas.microsoft.com/office/drawing/2014/main" id="{F45157BD-C305-4D00-9778-FC2BD3E202E2}"/>
              </a:ext>
            </a:extLst>
          </p:cNvPr>
          <p:cNvSpPr>
            <a:spLocks noGrp="1" noChangeArrowheads="1"/>
          </p:cNvSpPr>
          <p:nvPr>
            <p:ph type="title"/>
          </p:nvPr>
        </p:nvSpPr>
        <p:spPr>
          <a:xfrm>
            <a:off x="381000" y="152400"/>
            <a:ext cx="7772400" cy="895350"/>
          </a:xfrm>
        </p:spPr>
        <p:txBody>
          <a:bodyPr/>
          <a:lstStyle/>
          <a:p>
            <a:r>
              <a:rPr lang="en-US" altLang="zh-CN" sz="3200">
                <a:ea typeface="宋体" panose="02010600030101010101" pitchFamily="2" charset="-122"/>
              </a:rPr>
              <a:t>TCP Connection Management</a:t>
            </a:r>
            <a:endParaRPr lang="en-US" altLang="zh-CN">
              <a:ea typeface="宋体" panose="02010600030101010101" pitchFamily="2" charset="-122"/>
            </a:endParaRPr>
          </a:p>
        </p:txBody>
      </p:sp>
      <p:sp>
        <p:nvSpPr>
          <p:cNvPr id="456707" name="Rectangle 3">
            <a:extLst>
              <a:ext uri="{FF2B5EF4-FFF2-40B4-BE49-F238E27FC236}">
                <a16:creationId xmlns:a16="http://schemas.microsoft.com/office/drawing/2014/main" id="{474F6CE0-DA26-4D25-8A09-BFD942927EE0}"/>
              </a:ext>
            </a:extLst>
          </p:cNvPr>
          <p:cNvSpPr>
            <a:spLocks noGrp="1" noChangeArrowheads="1"/>
          </p:cNvSpPr>
          <p:nvPr>
            <p:ph type="body" sz="half" idx="1"/>
          </p:nvPr>
        </p:nvSpPr>
        <p:spPr>
          <a:xfrm>
            <a:off x="457200" y="1143000"/>
            <a:ext cx="7772400" cy="4648200"/>
          </a:xfrm>
        </p:spPr>
        <p:txBody>
          <a:bodyPr/>
          <a:lstStyle/>
          <a:p>
            <a:pPr>
              <a:buFont typeface="ZapfDingbats" pitchFamily="82" charset="2"/>
              <a:buNone/>
            </a:pPr>
            <a:r>
              <a:rPr lang="en-US" altLang="zh-CN" sz="2600" u="sng">
                <a:solidFill>
                  <a:srgbClr val="FF0000"/>
                </a:solidFill>
                <a:ea typeface="宋体" panose="02010600030101010101" pitchFamily="2" charset="-122"/>
              </a:rPr>
              <a:t>Recall:</a:t>
            </a:r>
            <a:r>
              <a:rPr lang="en-US" altLang="zh-CN" sz="2600">
                <a:ea typeface="宋体" panose="02010600030101010101" pitchFamily="2" charset="-122"/>
              </a:rPr>
              <a:t> TCP sender, receiver establish “connection” before exchanging data segments</a:t>
            </a:r>
          </a:p>
          <a:p>
            <a:r>
              <a:rPr lang="en-US" altLang="zh-CN" sz="2200">
                <a:ea typeface="宋体" panose="02010600030101010101" pitchFamily="2" charset="-122"/>
              </a:rPr>
              <a:t>Initialize TCP variables:</a:t>
            </a:r>
          </a:p>
          <a:p>
            <a:pPr lvl="1"/>
            <a:r>
              <a:rPr lang="en-US" altLang="zh-CN" sz="2000">
                <a:ea typeface="宋体" panose="02010600030101010101" pitchFamily="2" charset="-122"/>
              </a:rPr>
              <a:t>Seq. #s</a:t>
            </a:r>
          </a:p>
          <a:p>
            <a:pPr lvl="1"/>
            <a:r>
              <a:rPr lang="en-US" altLang="zh-CN" sz="2000">
                <a:ea typeface="宋体" panose="02010600030101010101" pitchFamily="2" charset="-122"/>
              </a:rPr>
              <a:t>Buffers, flow control info (e.g. </a:t>
            </a:r>
            <a:r>
              <a:rPr lang="en-US" altLang="zh-CN" sz="2000" b="1">
                <a:latin typeface="Courier New" panose="02070309020205020404" pitchFamily="49" charset="0"/>
                <a:ea typeface="宋体" panose="02010600030101010101" pitchFamily="2" charset="-122"/>
              </a:rPr>
              <a:t>RcvWindow</a:t>
            </a:r>
            <a:r>
              <a:rPr lang="en-US" altLang="zh-CN" sz="2000">
                <a:ea typeface="宋体" panose="02010600030101010101" pitchFamily="2" charset="-122"/>
              </a:rPr>
              <a:t>)</a:t>
            </a:r>
          </a:p>
          <a:p>
            <a:r>
              <a:rPr lang="en-US" altLang="zh-CN" sz="2200" i="1">
                <a:ea typeface="宋体" panose="02010600030101010101" pitchFamily="2" charset="-122"/>
              </a:rPr>
              <a:t>Client:</a:t>
            </a:r>
            <a:r>
              <a:rPr lang="en-US" altLang="zh-CN" sz="2200">
                <a:ea typeface="宋体" panose="02010600030101010101" pitchFamily="2" charset="-122"/>
              </a:rPr>
              <a:t> connection initiator</a:t>
            </a:r>
          </a:p>
          <a:p>
            <a:pPr>
              <a:buFont typeface="ZapfDingbats" pitchFamily="82" charset="2"/>
              <a:buNone/>
            </a:pPr>
            <a:r>
              <a:rPr lang="en-US" altLang="zh-CN" sz="2000" b="1">
                <a:latin typeface="Courier New" panose="02070309020205020404" pitchFamily="49" charset="0"/>
                <a:ea typeface="宋体" panose="02010600030101010101" pitchFamily="2" charset="-122"/>
              </a:rPr>
              <a:t>  Socket clientSocket </a:t>
            </a:r>
          </a:p>
          <a:p>
            <a:pPr>
              <a:buFont typeface="ZapfDingbats" pitchFamily="82" charset="2"/>
              <a:buNone/>
            </a:pPr>
            <a:r>
              <a:rPr lang="en-US" altLang="zh-CN" sz="2000" b="1">
                <a:latin typeface="Courier New" panose="02070309020205020404" pitchFamily="49" charset="0"/>
                <a:ea typeface="宋体" panose="02010600030101010101" pitchFamily="2" charset="-122"/>
              </a:rPr>
              <a:t>    = new Socket("hostname", "port number");</a:t>
            </a:r>
            <a:r>
              <a:rPr lang="en-US" altLang="zh-CN" sz="2000">
                <a:ea typeface="宋体" panose="02010600030101010101" pitchFamily="2" charset="-122"/>
              </a:rPr>
              <a:t> </a:t>
            </a:r>
          </a:p>
          <a:p>
            <a:r>
              <a:rPr lang="en-US" altLang="zh-CN" sz="2200" i="1">
                <a:ea typeface="宋体" panose="02010600030101010101" pitchFamily="2" charset="-122"/>
              </a:rPr>
              <a:t>Server:</a:t>
            </a:r>
            <a:r>
              <a:rPr lang="en-US" altLang="zh-CN" sz="2200">
                <a:ea typeface="宋体" panose="02010600030101010101" pitchFamily="2" charset="-122"/>
              </a:rPr>
              <a:t> contacted by client</a:t>
            </a:r>
          </a:p>
          <a:p>
            <a:pPr>
              <a:buFont typeface="ZapfDingbats" pitchFamily="82" charset="2"/>
              <a:buNone/>
            </a:pPr>
            <a:r>
              <a:rPr lang="en-US" altLang="zh-CN" sz="2000" b="1">
                <a:latin typeface="Courier New" panose="02070309020205020404" pitchFamily="49" charset="0"/>
                <a:ea typeface="宋体" panose="02010600030101010101" pitchFamily="2" charset="-122"/>
              </a:rPr>
              <a:t>  Socket connectionSocket </a:t>
            </a:r>
          </a:p>
          <a:p>
            <a:pPr>
              <a:buFont typeface="ZapfDingbats" pitchFamily="82" charset="2"/>
              <a:buNone/>
            </a:pPr>
            <a:r>
              <a:rPr lang="en-US" altLang="zh-CN" sz="2000" b="1">
                <a:latin typeface="Courier New" panose="02070309020205020404" pitchFamily="49" charset="0"/>
                <a:ea typeface="宋体" panose="02010600030101010101" pitchFamily="2" charset="-122"/>
              </a:rPr>
              <a:t>    = welcomeSocket.accept();</a:t>
            </a:r>
            <a:endParaRPr lang="en-US" altLang="zh-CN" sz="2000">
              <a:latin typeface="Arial" panose="020B0604020202020204" pitchFamily="34" charset="0"/>
              <a:ea typeface="宋体" panose="02010600030101010101" pitchFamily="2" charset="-122"/>
            </a:endParaRPr>
          </a:p>
        </p:txBody>
      </p:sp>
      <p:pic>
        <p:nvPicPr>
          <p:cNvPr id="456708" name="Picture 4" descr="bs00566_[1]">
            <a:extLst>
              <a:ext uri="{FF2B5EF4-FFF2-40B4-BE49-F238E27FC236}">
                <a16:creationId xmlns:a16="http://schemas.microsoft.com/office/drawing/2014/main" id="{11617A3D-9C82-44A2-A0F3-9675EE70E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953000"/>
            <a:ext cx="2062163"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Effect transition="in" filter="blinds(horizontal)">
                                      <p:cBhvr>
                                        <p:cTn id="7" dur="500"/>
                                        <p:tgtEl>
                                          <p:spTgt spid="4567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6707">
                                            <p:txEl>
                                              <p:pRg st="1" end="1"/>
                                            </p:txEl>
                                          </p:spTgt>
                                        </p:tgtEl>
                                        <p:attrNameLst>
                                          <p:attrName>style.visibility</p:attrName>
                                        </p:attrNameLst>
                                      </p:cBhvr>
                                      <p:to>
                                        <p:strVal val="visible"/>
                                      </p:to>
                                    </p:set>
                                    <p:animEffect transition="in" filter="blinds(horizontal)">
                                      <p:cBhvr>
                                        <p:cTn id="10" dur="500"/>
                                        <p:tgtEl>
                                          <p:spTgt spid="4567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6707">
                                            <p:txEl>
                                              <p:pRg st="2" end="2"/>
                                            </p:txEl>
                                          </p:spTgt>
                                        </p:tgtEl>
                                        <p:attrNameLst>
                                          <p:attrName>style.visibility</p:attrName>
                                        </p:attrNameLst>
                                      </p:cBhvr>
                                      <p:to>
                                        <p:strVal val="visible"/>
                                      </p:to>
                                    </p:set>
                                    <p:animEffect transition="in" filter="blinds(horizontal)">
                                      <p:cBhvr>
                                        <p:cTn id="13" dur="500"/>
                                        <p:tgtEl>
                                          <p:spTgt spid="4567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6707">
                                            <p:txEl>
                                              <p:pRg st="3" end="3"/>
                                            </p:txEl>
                                          </p:spTgt>
                                        </p:tgtEl>
                                        <p:attrNameLst>
                                          <p:attrName>style.visibility</p:attrName>
                                        </p:attrNameLst>
                                      </p:cBhvr>
                                      <p:to>
                                        <p:strVal val="visible"/>
                                      </p:to>
                                    </p:set>
                                    <p:animEffect transition="in" filter="blinds(horizontal)">
                                      <p:cBhvr>
                                        <p:cTn id="16" dur="500"/>
                                        <p:tgtEl>
                                          <p:spTgt spid="4567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6707">
                                            <p:txEl>
                                              <p:pRg st="4" end="4"/>
                                            </p:txEl>
                                          </p:spTgt>
                                        </p:tgtEl>
                                        <p:attrNameLst>
                                          <p:attrName>style.visibility</p:attrName>
                                        </p:attrNameLst>
                                      </p:cBhvr>
                                      <p:to>
                                        <p:strVal val="visible"/>
                                      </p:to>
                                    </p:set>
                                    <p:animEffect transition="in" filter="blinds(horizontal)">
                                      <p:cBhvr>
                                        <p:cTn id="19" dur="500"/>
                                        <p:tgtEl>
                                          <p:spTgt spid="45670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56707">
                                            <p:txEl>
                                              <p:pRg st="5" end="5"/>
                                            </p:txEl>
                                          </p:spTgt>
                                        </p:tgtEl>
                                        <p:attrNameLst>
                                          <p:attrName>style.visibility</p:attrName>
                                        </p:attrNameLst>
                                      </p:cBhvr>
                                      <p:to>
                                        <p:strVal val="visible"/>
                                      </p:to>
                                    </p:set>
                                    <p:animEffect transition="in" filter="blinds(horizontal)">
                                      <p:cBhvr>
                                        <p:cTn id="22" dur="500"/>
                                        <p:tgtEl>
                                          <p:spTgt spid="45670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56707">
                                            <p:txEl>
                                              <p:pRg st="6" end="6"/>
                                            </p:txEl>
                                          </p:spTgt>
                                        </p:tgtEl>
                                        <p:attrNameLst>
                                          <p:attrName>style.visibility</p:attrName>
                                        </p:attrNameLst>
                                      </p:cBhvr>
                                      <p:to>
                                        <p:strVal val="visible"/>
                                      </p:to>
                                    </p:set>
                                    <p:animEffect transition="in" filter="blinds(horizontal)">
                                      <p:cBhvr>
                                        <p:cTn id="25" dur="500"/>
                                        <p:tgtEl>
                                          <p:spTgt spid="45670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56707">
                                            <p:txEl>
                                              <p:pRg st="7" end="7"/>
                                            </p:txEl>
                                          </p:spTgt>
                                        </p:tgtEl>
                                        <p:attrNameLst>
                                          <p:attrName>style.visibility</p:attrName>
                                        </p:attrNameLst>
                                      </p:cBhvr>
                                      <p:to>
                                        <p:strVal val="visible"/>
                                      </p:to>
                                    </p:set>
                                    <p:animEffect transition="in" filter="blinds(horizontal)">
                                      <p:cBhvr>
                                        <p:cTn id="28" dur="500"/>
                                        <p:tgtEl>
                                          <p:spTgt spid="45670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6707">
                                            <p:txEl>
                                              <p:pRg st="8" end="8"/>
                                            </p:txEl>
                                          </p:spTgt>
                                        </p:tgtEl>
                                        <p:attrNameLst>
                                          <p:attrName>style.visibility</p:attrName>
                                        </p:attrNameLst>
                                      </p:cBhvr>
                                      <p:to>
                                        <p:strVal val="visible"/>
                                      </p:to>
                                    </p:set>
                                    <p:animEffect transition="in" filter="blinds(horizontal)">
                                      <p:cBhvr>
                                        <p:cTn id="31" dur="500"/>
                                        <p:tgtEl>
                                          <p:spTgt spid="45670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56707">
                                            <p:txEl>
                                              <p:pRg st="9" end="9"/>
                                            </p:txEl>
                                          </p:spTgt>
                                        </p:tgtEl>
                                        <p:attrNameLst>
                                          <p:attrName>style.visibility</p:attrName>
                                        </p:attrNameLst>
                                      </p:cBhvr>
                                      <p:to>
                                        <p:strVal val="visible"/>
                                      </p:to>
                                    </p:set>
                                    <p:animEffect transition="in" filter="blinds(horizontal)">
                                      <p:cBhvr>
                                        <p:cTn id="34" dur="500"/>
                                        <p:tgtEl>
                                          <p:spTgt spid="45670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56708"/>
                                        </p:tgtEl>
                                        <p:attrNameLst>
                                          <p:attrName>style.visibility</p:attrName>
                                        </p:attrNameLst>
                                      </p:cBhvr>
                                      <p:to>
                                        <p:strVal val="visible"/>
                                      </p:to>
                                    </p:set>
                                    <p:animEffect transition="in" filter="blinds(horizontal)">
                                      <p:cBhvr>
                                        <p:cTn id="37" dur="500"/>
                                        <p:tgtEl>
                                          <p:spTgt spid="45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5">
            <a:extLst>
              <a:ext uri="{FF2B5EF4-FFF2-40B4-BE49-F238E27FC236}">
                <a16:creationId xmlns:a16="http://schemas.microsoft.com/office/drawing/2014/main" id="{DBD8B0DD-8C05-451D-8A55-AEE937648EF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7411" name="灯片编号占位符 6">
            <a:extLst>
              <a:ext uri="{FF2B5EF4-FFF2-40B4-BE49-F238E27FC236}">
                <a16:creationId xmlns:a16="http://schemas.microsoft.com/office/drawing/2014/main" id="{5215DD53-CFDE-4C48-A6AB-A605DEAA2E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4D398B1-5EF3-4D64-9480-8DC3D438B54C}" type="slidenum">
              <a:rPr lang="en-US" altLang="zh-CN" sz="1400" smtClean="0">
                <a:latin typeface="Arial" panose="020B0604020202020204" pitchFamily="34" charset="0"/>
              </a:rPr>
              <a:pPr>
                <a:spcBef>
                  <a:spcPct val="0"/>
                </a:spcBef>
                <a:buClrTx/>
                <a:buSzTx/>
                <a:buFontTx/>
                <a:buNone/>
              </a:pPr>
              <a:t>3</a:t>
            </a:fld>
            <a:endParaRPr lang="en-US" altLang="zh-CN" sz="1400">
              <a:latin typeface="Arial" panose="020B0604020202020204" pitchFamily="34" charset="0"/>
            </a:endParaRPr>
          </a:p>
        </p:txBody>
      </p:sp>
      <p:sp>
        <p:nvSpPr>
          <p:cNvPr id="17412" name="Rectangle 2">
            <a:extLst>
              <a:ext uri="{FF2B5EF4-FFF2-40B4-BE49-F238E27FC236}">
                <a16:creationId xmlns:a16="http://schemas.microsoft.com/office/drawing/2014/main" id="{AFA49349-97BF-4A4A-BD36-20EDD9AA6327}"/>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17413" name="Rectangle 3">
            <a:extLst>
              <a:ext uri="{FF2B5EF4-FFF2-40B4-BE49-F238E27FC236}">
                <a16:creationId xmlns:a16="http://schemas.microsoft.com/office/drawing/2014/main" id="{3C4C0496-F910-481F-AA83-A456FCDB333E}"/>
              </a:ext>
            </a:extLst>
          </p:cNvPr>
          <p:cNvSpPr>
            <a:spLocks noGrp="1" noChangeArrowheads="1"/>
          </p:cNvSpPr>
          <p:nvPr>
            <p:ph type="body" sz="half" idx="1"/>
          </p:nvPr>
        </p:nvSpPr>
        <p:spPr/>
        <p:txBody>
          <a:bodyPr/>
          <a:lstStyle/>
          <a:p>
            <a:r>
              <a:rPr lang="en-US" altLang="zh-CN" sz="2400">
                <a:solidFill>
                  <a:srgbClr val="FF0000"/>
                </a:solidFill>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17414" name="Rectangle 4">
            <a:extLst>
              <a:ext uri="{FF2B5EF4-FFF2-40B4-BE49-F238E27FC236}">
                <a16:creationId xmlns:a16="http://schemas.microsoft.com/office/drawing/2014/main" id="{A57E0315-206B-4BA4-9F71-FFBA2D2ABB2D}"/>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ea typeface="宋体" panose="02010600030101010101" pitchFamily="2" charset="-122"/>
              </a:rPr>
              <a:t>Flow control</a:t>
            </a:r>
          </a:p>
          <a:p>
            <a:pPr lvl="1"/>
            <a:r>
              <a:rPr lang="en-US" altLang="zh-CN" sz="2000">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1">
            <a:extLst>
              <a:ext uri="{FF2B5EF4-FFF2-40B4-BE49-F238E27FC236}">
                <a16:creationId xmlns:a16="http://schemas.microsoft.com/office/drawing/2014/main" id="{808E25C6-0B35-4033-9AB9-FFAB26FF0534}"/>
              </a:ext>
            </a:extLst>
          </p:cNvPr>
          <p:cNvSpPr>
            <a:spLocks noGrp="1" noChangeArrowheads="1"/>
          </p:cNvSpPr>
          <p:nvPr>
            <p:ph type="title"/>
          </p:nvPr>
        </p:nvSpPr>
        <p:spPr>
          <a:xfrm>
            <a:off x="533400" y="133350"/>
            <a:ext cx="7772400" cy="849313"/>
          </a:xfrm>
        </p:spPr>
        <p:txBody>
          <a:bodyPr/>
          <a:lstStyle/>
          <a:p>
            <a:r>
              <a:rPr lang="en-US" altLang="zh-CN" sz="3600">
                <a:ea typeface="宋体" panose="02010600030101010101" pitchFamily="2" charset="-122"/>
              </a:rPr>
              <a:t>Agreeing to establish a connection</a:t>
            </a:r>
          </a:p>
        </p:txBody>
      </p:sp>
      <p:sp>
        <p:nvSpPr>
          <p:cNvPr id="53251" name="Rectangle 63">
            <a:extLst>
              <a:ext uri="{FF2B5EF4-FFF2-40B4-BE49-F238E27FC236}">
                <a16:creationId xmlns:a16="http://schemas.microsoft.com/office/drawing/2014/main" id="{B763C34C-6543-44AF-96D5-72823A04A25D}"/>
              </a:ext>
            </a:extLst>
          </p:cNvPr>
          <p:cNvSpPr>
            <a:spLocks noGrp="1" noChangeArrowheads="1"/>
          </p:cNvSpPr>
          <p:nvPr>
            <p:ph type="body" sz="half" idx="1"/>
          </p:nvPr>
        </p:nvSpPr>
        <p:spPr>
          <a:xfrm>
            <a:off x="4508500" y="1674813"/>
            <a:ext cx="4014788" cy="2503487"/>
          </a:xfrm>
        </p:spPr>
        <p:txBody>
          <a:bodyPr/>
          <a:lstStyle/>
          <a:p>
            <a:pPr>
              <a:buFont typeface="Wingdings" panose="05000000000000000000" pitchFamily="2" charset="2"/>
              <a:buNone/>
            </a:pPr>
            <a:r>
              <a:rPr lang="en-US" altLang="zh-CN" i="1" u="sng">
                <a:solidFill>
                  <a:srgbClr val="CC0000"/>
                </a:solidFill>
                <a:ea typeface="MS PGothic" panose="020B0600070205080204" pitchFamily="34" charset="-128"/>
              </a:rPr>
              <a:t>Q:</a:t>
            </a:r>
            <a:r>
              <a:rPr lang="en-US" altLang="zh-CN">
                <a:ea typeface="MS PGothic" panose="020B0600070205080204" pitchFamily="34" charset="-128"/>
              </a:rPr>
              <a:t> will 2-way handshake always work in network?</a:t>
            </a:r>
          </a:p>
          <a:p>
            <a:r>
              <a:rPr lang="en-US" altLang="zh-CN" sz="2400">
                <a:ea typeface="MS PGothic" panose="020B0600070205080204" pitchFamily="34" charset="-128"/>
              </a:rPr>
              <a:t>variable delays</a:t>
            </a:r>
          </a:p>
          <a:p>
            <a:r>
              <a:rPr lang="en-US" altLang="zh-CN" sz="2400">
                <a:ea typeface="MS PGothic" panose="020B0600070205080204" pitchFamily="34" charset="-128"/>
              </a:rPr>
              <a:t>retransmitted messages (e.g. req_conn(x)) due to message loss</a:t>
            </a:r>
          </a:p>
          <a:p>
            <a:r>
              <a:rPr lang="en-US" altLang="zh-CN" sz="2400">
                <a:ea typeface="MS PGothic" panose="020B0600070205080204" pitchFamily="34" charset="-128"/>
              </a:rPr>
              <a:t>message reordering</a:t>
            </a:r>
          </a:p>
          <a:p>
            <a:r>
              <a:rPr lang="en-US" altLang="zh-CN" sz="2400">
                <a:ea typeface="MS PGothic" panose="020B0600070205080204" pitchFamily="34" charset="-128"/>
              </a:rPr>
              <a:t>can</a:t>
            </a:r>
            <a:r>
              <a:rPr lang="ja-JP" altLang="en-US" sz="2400">
                <a:ea typeface="MS PGothic" panose="020B0600070205080204" pitchFamily="34" charset="-128"/>
              </a:rPr>
              <a:t>’</a:t>
            </a:r>
            <a:r>
              <a:rPr lang="en-US" altLang="ja-JP" sz="2400">
                <a:ea typeface="MS PGothic" panose="020B0600070205080204" pitchFamily="34" charset="-128"/>
              </a:rPr>
              <a:t>t </a:t>
            </a:r>
            <a:r>
              <a:rPr lang="ja-JP" altLang="en-US" sz="2400">
                <a:ea typeface="MS PGothic" panose="020B0600070205080204" pitchFamily="34" charset="-128"/>
              </a:rPr>
              <a:t>“</a:t>
            </a:r>
            <a:r>
              <a:rPr lang="en-US" altLang="ja-JP" sz="2400">
                <a:ea typeface="MS PGothic" panose="020B0600070205080204" pitchFamily="34" charset="-128"/>
              </a:rPr>
              <a:t>see</a:t>
            </a:r>
            <a:r>
              <a:rPr lang="ja-JP" altLang="en-US" sz="2400">
                <a:ea typeface="MS PGothic" panose="020B0600070205080204" pitchFamily="34" charset="-128"/>
              </a:rPr>
              <a:t>”</a:t>
            </a:r>
            <a:r>
              <a:rPr lang="en-US" altLang="ja-JP" sz="2400">
                <a:ea typeface="MS PGothic" panose="020B0600070205080204" pitchFamily="34" charset="-128"/>
              </a:rPr>
              <a:t> other side</a:t>
            </a:r>
            <a:endParaRPr lang="en-US" altLang="zh-CN" sz="2400">
              <a:ea typeface="MS PGothic" panose="020B0600070205080204" pitchFamily="34" charset="-128"/>
            </a:endParaRPr>
          </a:p>
        </p:txBody>
      </p:sp>
      <p:pic>
        <p:nvPicPr>
          <p:cNvPr id="53252" name="Picture 62" descr="Alice">
            <a:extLst>
              <a:ext uri="{FF2B5EF4-FFF2-40B4-BE49-F238E27FC236}">
                <a16:creationId xmlns:a16="http://schemas.microsoft.com/office/drawing/2014/main" id="{7794246B-B964-4107-845B-D1AEA3EFB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1957388"/>
            <a:ext cx="5080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63" descr="Bob">
            <a:extLst>
              <a:ext uri="{FF2B5EF4-FFF2-40B4-BE49-F238E27FC236}">
                <a16:creationId xmlns:a16="http://schemas.microsoft.com/office/drawing/2014/main" id="{A183310A-8CF8-45F5-87F3-30E3408FD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1992313"/>
            <a:ext cx="622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49">
            <a:extLst>
              <a:ext uri="{FF2B5EF4-FFF2-40B4-BE49-F238E27FC236}">
                <a16:creationId xmlns:a16="http://schemas.microsoft.com/office/drawing/2014/main" id="{ECAE207F-8AE3-41ED-8E40-4175CFA30100}"/>
              </a:ext>
            </a:extLst>
          </p:cNvPr>
          <p:cNvSpPr txBox="1">
            <a:spLocks noChangeArrowheads="1"/>
          </p:cNvSpPr>
          <p:nvPr/>
        </p:nvSpPr>
        <p:spPr bwMode="auto">
          <a:xfrm>
            <a:off x="514350" y="1335088"/>
            <a:ext cx="270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ea typeface="MS PGothic" panose="020B0600070205080204" pitchFamily="34" charset="-128"/>
              </a:rPr>
              <a:t>2-way handshake:</a:t>
            </a:r>
          </a:p>
        </p:txBody>
      </p:sp>
      <p:sp>
        <p:nvSpPr>
          <p:cNvPr id="53255" name="Line 50">
            <a:extLst>
              <a:ext uri="{FF2B5EF4-FFF2-40B4-BE49-F238E27FC236}">
                <a16:creationId xmlns:a16="http://schemas.microsoft.com/office/drawing/2014/main" id="{9CC02E52-F54F-4622-9FDD-E75CE1AB8E1E}"/>
              </a:ext>
            </a:extLst>
          </p:cNvPr>
          <p:cNvSpPr>
            <a:spLocks noChangeShapeType="1"/>
          </p:cNvSpPr>
          <p:nvPr/>
        </p:nvSpPr>
        <p:spPr bwMode="auto">
          <a:xfrm>
            <a:off x="1590675" y="2689225"/>
            <a:ext cx="1479550" cy="3159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51">
            <a:extLst>
              <a:ext uri="{FF2B5EF4-FFF2-40B4-BE49-F238E27FC236}">
                <a16:creationId xmlns:a16="http://schemas.microsoft.com/office/drawing/2014/main" id="{64C4117A-3C10-465E-B7A4-64C07BCF9F6C}"/>
              </a:ext>
            </a:extLst>
          </p:cNvPr>
          <p:cNvSpPr>
            <a:spLocks noChangeShapeType="1"/>
          </p:cNvSpPr>
          <p:nvPr/>
        </p:nvSpPr>
        <p:spPr bwMode="auto">
          <a:xfrm>
            <a:off x="1546225" y="2606675"/>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53">
            <a:extLst>
              <a:ext uri="{FF2B5EF4-FFF2-40B4-BE49-F238E27FC236}">
                <a16:creationId xmlns:a16="http://schemas.microsoft.com/office/drawing/2014/main" id="{2D219E8F-10EF-4DC5-8C85-948D9FE0CB3A}"/>
              </a:ext>
            </a:extLst>
          </p:cNvPr>
          <p:cNvSpPr>
            <a:spLocks noChangeShapeType="1"/>
          </p:cNvSpPr>
          <p:nvPr/>
        </p:nvSpPr>
        <p:spPr bwMode="auto">
          <a:xfrm>
            <a:off x="3076575" y="2633663"/>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54">
            <a:extLst>
              <a:ext uri="{FF2B5EF4-FFF2-40B4-BE49-F238E27FC236}">
                <a16:creationId xmlns:a16="http://schemas.microsoft.com/office/drawing/2014/main" id="{FF3F63B4-628A-4B44-8DD5-D21AFB4BAFE4}"/>
              </a:ext>
            </a:extLst>
          </p:cNvPr>
          <p:cNvSpPr>
            <a:spLocks noChangeShapeType="1"/>
          </p:cNvSpPr>
          <p:nvPr/>
        </p:nvSpPr>
        <p:spPr bwMode="auto">
          <a:xfrm flipH="1">
            <a:off x="1543050" y="3086100"/>
            <a:ext cx="1479550" cy="3159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Rectangle 56">
            <a:extLst>
              <a:ext uri="{FF2B5EF4-FFF2-40B4-BE49-F238E27FC236}">
                <a16:creationId xmlns:a16="http://schemas.microsoft.com/office/drawing/2014/main" id="{74D9E5F6-CA1A-446B-A114-A7F304615F07}"/>
              </a:ext>
            </a:extLst>
          </p:cNvPr>
          <p:cNvSpPr>
            <a:spLocks noChangeArrowheads="1"/>
          </p:cNvSpPr>
          <p:nvPr/>
        </p:nvSpPr>
        <p:spPr bwMode="auto">
          <a:xfrm>
            <a:off x="1828800" y="2674938"/>
            <a:ext cx="89058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60" name="Text Box 55">
            <a:extLst>
              <a:ext uri="{FF2B5EF4-FFF2-40B4-BE49-F238E27FC236}">
                <a16:creationId xmlns:a16="http://schemas.microsoft.com/office/drawing/2014/main" id="{1C0DDF43-D7F1-4FD7-8015-F71A80FB481D}"/>
              </a:ext>
            </a:extLst>
          </p:cNvPr>
          <p:cNvSpPr txBox="1">
            <a:spLocks noChangeArrowheads="1"/>
          </p:cNvSpPr>
          <p:nvPr/>
        </p:nvSpPr>
        <p:spPr bwMode="auto">
          <a:xfrm>
            <a:off x="1795463" y="2652713"/>
            <a:ext cx="97948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Let</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s talk</a:t>
            </a:r>
            <a:endParaRPr lang="en-US" altLang="zh-CN" sz="1600">
              <a:latin typeface="Tahoma" panose="020B0604030504040204" pitchFamily="34" charset="0"/>
              <a:ea typeface="MS PGothic" panose="020B0600070205080204" pitchFamily="34" charset="-128"/>
            </a:endParaRPr>
          </a:p>
        </p:txBody>
      </p:sp>
      <p:sp>
        <p:nvSpPr>
          <p:cNvPr id="53261" name="Rectangle 57">
            <a:extLst>
              <a:ext uri="{FF2B5EF4-FFF2-40B4-BE49-F238E27FC236}">
                <a16:creationId xmlns:a16="http://schemas.microsoft.com/office/drawing/2014/main" id="{2AD801A7-33C2-4E0B-8506-AFF91F158501}"/>
              </a:ext>
            </a:extLst>
          </p:cNvPr>
          <p:cNvSpPr>
            <a:spLocks noChangeArrowheads="1"/>
          </p:cNvSpPr>
          <p:nvPr/>
        </p:nvSpPr>
        <p:spPr bwMode="auto">
          <a:xfrm>
            <a:off x="2085975" y="3098800"/>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62" name="Text Box 58">
            <a:extLst>
              <a:ext uri="{FF2B5EF4-FFF2-40B4-BE49-F238E27FC236}">
                <a16:creationId xmlns:a16="http://schemas.microsoft.com/office/drawing/2014/main" id="{557BED91-FE3E-4B40-BB7C-779DD1A22E9F}"/>
              </a:ext>
            </a:extLst>
          </p:cNvPr>
          <p:cNvSpPr txBox="1">
            <a:spLocks noChangeArrowheads="1"/>
          </p:cNvSpPr>
          <p:nvPr/>
        </p:nvSpPr>
        <p:spPr bwMode="auto">
          <a:xfrm>
            <a:off x="2070100" y="3076575"/>
            <a:ext cx="44767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OK</a:t>
            </a:r>
          </a:p>
        </p:txBody>
      </p:sp>
      <p:sp>
        <p:nvSpPr>
          <p:cNvPr id="53263" name="Text Box 60">
            <a:extLst>
              <a:ext uri="{FF2B5EF4-FFF2-40B4-BE49-F238E27FC236}">
                <a16:creationId xmlns:a16="http://schemas.microsoft.com/office/drawing/2014/main" id="{739854DE-1B9F-4BD5-838E-81364DED7FA8}"/>
              </a:ext>
            </a:extLst>
          </p:cNvPr>
          <p:cNvSpPr txBox="1">
            <a:spLocks noChangeArrowheads="1"/>
          </p:cNvSpPr>
          <p:nvPr/>
        </p:nvSpPr>
        <p:spPr bwMode="auto">
          <a:xfrm>
            <a:off x="3081338" y="2909888"/>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3264" name="Text Box 61">
            <a:extLst>
              <a:ext uri="{FF2B5EF4-FFF2-40B4-BE49-F238E27FC236}">
                <a16:creationId xmlns:a16="http://schemas.microsoft.com/office/drawing/2014/main" id="{821A5044-D5E7-4F80-8FF5-9DA03DF847CC}"/>
              </a:ext>
            </a:extLst>
          </p:cNvPr>
          <p:cNvSpPr txBox="1">
            <a:spLocks noChangeArrowheads="1"/>
          </p:cNvSpPr>
          <p:nvPr/>
        </p:nvSpPr>
        <p:spPr bwMode="auto">
          <a:xfrm>
            <a:off x="688975" y="324326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3265" name="Oval 66">
            <a:extLst>
              <a:ext uri="{FF2B5EF4-FFF2-40B4-BE49-F238E27FC236}">
                <a16:creationId xmlns:a16="http://schemas.microsoft.com/office/drawing/2014/main" id="{5257CF72-4F1A-40F6-8BEF-79D572614C73}"/>
              </a:ext>
            </a:extLst>
          </p:cNvPr>
          <p:cNvSpPr>
            <a:spLocks noChangeArrowheads="1"/>
          </p:cNvSpPr>
          <p:nvPr/>
        </p:nvSpPr>
        <p:spPr bwMode="auto">
          <a:xfrm>
            <a:off x="1500188" y="3360738"/>
            <a:ext cx="90487" cy="88900"/>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3266" name="Oval 67">
            <a:extLst>
              <a:ext uri="{FF2B5EF4-FFF2-40B4-BE49-F238E27FC236}">
                <a16:creationId xmlns:a16="http://schemas.microsoft.com/office/drawing/2014/main" id="{38D4D5AC-1EF6-4B97-9B00-FC2E546A4958}"/>
              </a:ext>
            </a:extLst>
          </p:cNvPr>
          <p:cNvSpPr>
            <a:spLocks noChangeArrowheads="1"/>
          </p:cNvSpPr>
          <p:nvPr/>
        </p:nvSpPr>
        <p:spPr bwMode="auto">
          <a:xfrm>
            <a:off x="3028950" y="3017838"/>
            <a:ext cx="90488" cy="88900"/>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3267" name="Text Box 72">
            <a:extLst>
              <a:ext uri="{FF2B5EF4-FFF2-40B4-BE49-F238E27FC236}">
                <a16:creationId xmlns:a16="http://schemas.microsoft.com/office/drawing/2014/main" id="{3A2D7371-D276-461F-8330-ADE8E8301CD8}"/>
              </a:ext>
            </a:extLst>
          </p:cNvPr>
          <p:cNvSpPr txBox="1">
            <a:spLocks noChangeArrowheads="1"/>
          </p:cNvSpPr>
          <p:nvPr/>
        </p:nvSpPr>
        <p:spPr bwMode="auto">
          <a:xfrm>
            <a:off x="512763" y="4645025"/>
            <a:ext cx="973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latin typeface="Tahoma" panose="020B0604030504040204" pitchFamily="34" charset="0"/>
                <a:ea typeface="MS PGothic" panose="020B0600070205080204" pitchFamily="34" charset="-128"/>
              </a:rPr>
              <a:t>choose x</a:t>
            </a:r>
          </a:p>
          <a:p>
            <a:pPr algn="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68" name="Line 73">
            <a:extLst>
              <a:ext uri="{FF2B5EF4-FFF2-40B4-BE49-F238E27FC236}">
                <a16:creationId xmlns:a16="http://schemas.microsoft.com/office/drawing/2014/main" id="{B8D158FC-0374-4CDE-9089-B007A3B24A57}"/>
              </a:ext>
            </a:extLst>
          </p:cNvPr>
          <p:cNvSpPr>
            <a:spLocks noChangeShapeType="1"/>
          </p:cNvSpPr>
          <p:nvPr/>
        </p:nvSpPr>
        <p:spPr bwMode="auto">
          <a:xfrm>
            <a:off x="1619250" y="4818063"/>
            <a:ext cx="1479550" cy="3159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74">
            <a:extLst>
              <a:ext uri="{FF2B5EF4-FFF2-40B4-BE49-F238E27FC236}">
                <a16:creationId xmlns:a16="http://schemas.microsoft.com/office/drawing/2014/main" id="{4E598AC4-5B06-4574-8A69-1076A9B0D08A}"/>
              </a:ext>
            </a:extLst>
          </p:cNvPr>
          <p:cNvSpPr>
            <a:spLocks noChangeShapeType="1"/>
          </p:cNvSpPr>
          <p:nvPr/>
        </p:nvSpPr>
        <p:spPr bwMode="auto">
          <a:xfrm>
            <a:off x="1574800" y="4735513"/>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75">
            <a:extLst>
              <a:ext uri="{FF2B5EF4-FFF2-40B4-BE49-F238E27FC236}">
                <a16:creationId xmlns:a16="http://schemas.microsoft.com/office/drawing/2014/main" id="{628C70CA-DB95-42E6-A71F-2BAF7FA91582}"/>
              </a:ext>
            </a:extLst>
          </p:cNvPr>
          <p:cNvSpPr>
            <a:spLocks noChangeShapeType="1"/>
          </p:cNvSpPr>
          <p:nvPr/>
        </p:nvSpPr>
        <p:spPr bwMode="auto">
          <a:xfrm>
            <a:off x="3105150" y="4762500"/>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76">
            <a:extLst>
              <a:ext uri="{FF2B5EF4-FFF2-40B4-BE49-F238E27FC236}">
                <a16:creationId xmlns:a16="http://schemas.microsoft.com/office/drawing/2014/main" id="{7A06724C-E114-44F8-BA17-4EE577C5DB29}"/>
              </a:ext>
            </a:extLst>
          </p:cNvPr>
          <p:cNvSpPr>
            <a:spLocks noChangeShapeType="1"/>
          </p:cNvSpPr>
          <p:nvPr/>
        </p:nvSpPr>
        <p:spPr bwMode="auto">
          <a:xfrm flipH="1">
            <a:off x="1571625" y="5214938"/>
            <a:ext cx="1479550" cy="3159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2" name="Rectangle 77">
            <a:extLst>
              <a:ext uri="{FF2B5EF4-FFF2-40B4-BE49-F238E27FC236}">
                <a16:creationId xmlns:a16="http://schemas.microsoft.com/office/drawing/2014/main" id="{53F6D142-6458-4820-B2A1-C501C0FABB6F}"/>
              </a:ext>
            </a:extLst>
          </p:cNvPr>
          <p:cNvSpPr>
            <a:spLocks noChangeArrowheads="1"/>
          </p:cNvSpPr>
          <p:nvPr/>
        </p:nvSpPr>
        <p:spPr bwMode="auto">
          <a:xfrm>
            <a:off x="1936750" y="4803775"/>
            <a:ext cx="777875"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73" name="Text Box 78">
            <a:extLst>
              <a:ext uri="{FF2B5EF4-FFF2-40B4-BE49-F238E27FC236}">
                <a16:creationId xmlns:a16="http://schemas.microsoft.com/office/drawing/2014/main" id="{17809330-697A-4DBE-842A-443A1261BC11}"/>
              </a:ext>
            </a:extLst>
          </p:cNvPr>
          <p:cNvSpPr txBox="1">
            <a:spLocks noChangeArrowheads="1"/>
          </p:cNvSpPr>
          <p:nvPr/>
        </p:nvSpPr>
        <p:spPr bwMode="auto">
          <a:xfrm>
            <a:off x="1706563" y="4770438"/>
            <a:ext cx="127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req_conn(x)</a:t>
            </a:r>
          </a:p>
        </p:txBody>
      </p:sp>
      <p:sp>
        <p:nvSpPr>
          <p:cNvPr id="53274" name="Rectangle 79">
            <a:extLst>
              <a:ext uri="{FF2B5EF4-FFF2-40B4-BE49-F238E27FC236}">
                <a16:creationId xmlns:a16="http://schemas.microsoft.com/office/drawing/2014/main" id="{B2CE4EB3-03A1-4624-9B08-EBFB44D6BEB6}"/>
              </a:ext>
            </a:extLst>
          </p:cNvPr>
          <p:cNvSpPr>
            <a:spLocks noChangeArrowheads="1"/>
          </p:cNvSpPr>
          <p:nvPr/>
        </p:nvSpPr>
        <p:spPr bwMode="auto">
          <a:xfrm>
            <a:off x="2114550" y="5227638"/>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75" name="Text Box 81">
            <a:extLst>
              <a:ext uri="{FF2B5EF4-FFF2-40B4-BE49-F238E27FC236}">
                <a16:creationId xmlns:a16="http://schemas.microsoft.com/office/drawing/2014/main" id="{911AE60A-BB08-4794-B23F-B999231B341E}"/>
              </a:ext>
            </a:extLst>
          </p:cNvPr>
          <p:cNvSpPr txBox="1">
            <a:spLocks noChangeArrowheads="1"/>
          </p:cNvSpPr>
          <p:nvPr/>
        </p:nvSpPr>
        <p:spPr bwMode="auto">
          <a:xfrm>
            <a:off x="3109913" y="503872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3276" name="Text Box 82">
            <a:extLst>
              <a:ext uri="{FF2B5EF4-FFF2-40B4-BE49-F238E27FC236}">
                <a16:creationId xmlns:a16="http://schemas.microsoft.com/office/drawing/2014/main" id="{CE0BDFA0-E930-4371-9EFC-5F47937C26F9}"/>
              </a:ext>
            </a:extLst>
          </p:cNvPr>
          <p:cNvSpPr txBox="1">
            <a:spLocks noChangeArrowheads="1"/>
          </p:cNvSpPr>
          <p:nvPr/>
        </p:nvSpPr>
        <p:spPr bwMode="auto">
          <a:xfrm>
            <a:off x="717550" y="5372100"/>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3277" name="Oval 83">
            <a:extLst>
              <a:ext uri="{FF2B5EF4-FFF2-40B4-BE49-F238E27FC236}">
                <a16:creationId xmlns:a16="http://schemas.microsoft.com/office/drawing/2014/main" id="{3731EF5F-FC91-4AD6-BC2F-E075101D8727}"/>
              </a:ext>
            </a:extLst>
          </p:cNvPr>
          <p:cNvSpPr>
            <a:spLocks noChangeArrowheads="1"/>
          </p:cNvSpPr>
          <p:nvPr/>
        </p:nvSpPr>
        <p:spPr bwMode="auto">
          <a:xfrm>
            <a:off x="1528763" y="5489575"/>
            <a:ext cx="90487" cy="88900"/>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3278" name="Oval 84">
            <a:extLst>
              <a:ext uri="{FF2B5EF4-FFF2-40B4-BE49-F238E27FC236}">
                <a16:creationId xmlns:a16="http://schemas.microsoft.com/office/drawing/2014/main" id="{D8E23287-D77E-4453-BF06-B5D1A0211FE6}"/>
              </a:ext>
            </a:extLst>
          </p:cNvPr>
          <p:cNvSpPr>
            <a:spLocks noChangeArrowheads="1"/>
          </p:cNvSpPr>
          <p:nvPr/>
        </p:nvSpPr>
        <p:spPr bwMode="auto">
          <a:xfrm>
            <a:off x="3057525" y="5146675"/>
            <a:ext cx="90488" cy="88900"/>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3279" name="Rectangle 86">
            <a:extLst>
              <a:ext uri="{FF2B5EF4-FFF2-40B4-BE49-F238E27FC236}">
                <a16:creationId xmlns:a16="http://schemas.microsoft.com/office/drawing/2014/main" id="{8D948523-87E2-4A54-A40A-34F239BAB777}"/>
              </a:ext>
            </a:extLst>
          </p:cNvPr>
          <p:cNvSpPr>
            <a:spLocks noChangeArrowheads="1"/>
          </p:cNvSpPr>
          <p:nvPr/>
        </p:nvSpPr>
        <p:spPr bwMode="auto">
          <a:xfrm>
            <a:off x="1816100" y="5233988"/>
            <a:ext cx="1071563" cy="260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80" name="Text Box 85">
            <a:extLst>
              <a:ext uri="{FF2B5EF4-FFF2-40B4-BE49-F238E27FC236}">
                <a16:creationId xmlns:a16="http://schemas.microsoft.com/office/drawing/2014/main" id="{5A6812DE-9DC4-473A-936A-5D586F04165C}"/>
              </a:ext>
            </a:extLst>
          </p:cNvPr>
          <p:cNvSpPr txBox="1">
            <a:spLocks noChangeArrowheads="1"/>
          </p:cNvSpPr>
          <p:nvPr/>
        </p:nvSpPr>
        <p:spPr bwMode="auto">
          <a:xfrm>
            <a:off x="1700213" y="5195888"/>
            <a:ext cx="127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acc_conn(x)</a:t>
            </a:r>
          </a:p>
        </p:txBody>
      </p:sp>
      <p:grpSp>
        <p:nvGrpSpPr>
          <p:cNvPr id="53281" name="Group 92">
            <a:extLst>
              <a:ext uri="{FF2B5EF4-FFF2-40B4-BE49-F238E27FC236}">
                <a16:creationId xmlns:a16="http://schemas.microsoft.com/office/drawing/2014/main" id="{925AA93C-C352-47C7-A973-CBC132107DF3}"/>
              </a:ext>
            </a:extLst>
          </p:cNvPr>
          <p:cNvGrpSpPr>
            <a:grpSpLocks/>
          </p:cNvGrpSpPr>
          <p:nvPr/>
        </p:nvGrpSpPr>
        <p:grpSpPr bwMode="auto">
          <a:xfrm>
            <a:off x="1209675" y="4202113"/>
            <a:ext cx="574675" cy="520700"/>
            <a:chOff x="-44" y="1473"/>
            <a:chExt cx="981" cy="1105"/>
          </a:xfrm>
        </p:grpSpPr>
        <p:pic>
          <p:nvPicPr>
            <p:cNvPr id="53317" name="Picture 93" descr="desktop_computer_stylized_medium">
              <a:extLst>
                <a:ext uri="{FF2B5EF4-FFF2-40B4-BE49-F238E27FC236}">
                  <a16:creationId xmlns:a16="http://schemas.microsoft.com/office/drawing/2014/main" id="{F20EE492-DD72-42F1-A0C6-1E14989B7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18" name="Freeform 94">
              <a:extLst>
                <a:ext uri="{FF2B5EF4-FFF2-40B4-BE49-F238E27FC236}">
                  <a16:creationId xmlns:a16="http://schemas.microsoft.com/office/drawing/2014/main" id="{734EBFC0-9ABC-4B02-AAC7-1AB51AA1F516}"/>
                </a:ext>
              </a:extLst>
            </p:cNvPr>
            <p:cNvSpPr>
              <a:spLocks/>
            </p:cNvSpPr>
            <p:nvPr/>
          </p:nvSpPr>
          <p:spPr bwMode="auto">
            <a:xfrm flipH="1">
              <a:off x="374" y="1579"/>
              <a:ext cx="477" cy="506"/>
            </a:xfrm>
            <a:custGeom>
              <a:avLst/>
              <a:gdLst>
                <a:gd name="T0" fmla="*/ 0 w 356"/>
                <a:gd name="T1" fmla="*/ 0 h 368"/>
                <a:gd name="T2" fmla="*/ 251028 w 356"/>
                <a:gd name="T3" fmla="*/ 21440 h 368"/>
                <a:gd name="T4" fmla="*/ 297791 w 356"/>
                <a:gd name="T5" fmla="*/ 446667 h 368"/>
                <a:gd name="T6" fmla="*/ 65629 w 356"/>
                <a:gd name="T7" fmla="*/ 55861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3282" name="Group 95">
            <a:extLst>
              <a:ext uri="{FF2B5EF4-FFF2-40B4-BE49-F238E27FC236}">
                <a16:creationId xmlns:a16="http://schemas.microsoft.com/office/drawing/2014/main" id="{4BCE41D2-765C-423E-A873-27ADCEB1197C}"/>
              </a:ext>
            </a:extLst>
          </p:cNvPr>
          <p:cNvGrpSpPr>
            <a:grpSpLocks/>
          </p:cNvGrpSpPr>
          <p:nvPr/>
        </p:nvGrpSpPr>
        <p:grpSpPr bwMode="auto">
          <a:xfrm>
            <a:off x="2971800" y="4183063"/>
            <a:ext cx="336550" cy="512762"/>
            <a:chOff x="4140" y="429"/>
            <a:chExt cx="1425" cy="2396"/>
          </a:xfrm>
        </p:grpSpPr>
        <p:sp>
          <p:nvSpPr>
            <p:cNvPr id="53285" name="Freeform 96">
              <a:extLst>
                <a:ext uri="{FF2B5EF4-FFF2-40B4-BE49-F238E27FC236}">
                  <a16:creationId xmlns:a16="http://schemas.microsoft.com/office/drawing/2014/main" id="{FEB7D59F-B48C-4E19-84FA-4A3330FFC8C8}"/>
                </a:ext>
              </a:extLst>
            </p:cNvPr>
            <p:cNvSpPr>
              <a:spLocks/>
            </p:cNvSpPr>
            <p:nvPr/>
          </p:nvSpPr>
          <p:spPr bwMode="auto">
            <a:xfrm>
              <a:off x="5268" y="433"/>
              <a:ext cx="283" cy="2286"/>
            </a:xfrm>
            <a:custGeom>
              <a:avLst/>
              <a:gdLst>
                <a:gd name="T0" fmla="*/ 2 w 354"/>
                <a:gd name="T1" fmla="*/ 0 h 2742"/>
                <a:gd name="T2" fmla="*/ 2 w 354"/>
                <a:gd name="T3" fmla="*/ 6 h 2742"/>
                <a:gd name="T4" fmla="*/ 2 w 354"/>
                <a:gd name="T5" fmla="*/ 40 h 2742"/>
                <a:gd name="T6" fmla="*/ 0 w 354"/>
                <a:gd name="T7" fmla="*/ 42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6" name="Rectangle 97">
              <a:extLst>
                <a:ext uri="{FF2B5EF4-FFF2-40B4-BE49-F238E27FC236}">
                  <a16:creationId xmlns:a16="http://schemas.microsoft.com/office/drawing/2014/main" id="{EC00F907-321A-4154-A870-E0F0E67E5629}"/>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87" name="Freeform 98">
              <a:extLst>
                <a:ext uri="{FF2B5EF4-FFF2-40B4-BE49-F238E27FC236}">
                  <a16:creationId xmlns:a16="http://schemas.microsoft.com/office/drawing/2014/main" id="{72B90B9E-6D88-4194-91F6-6A2E93F7149F}"/>
                </a:ext>
              </a:extLst>
            </p:cNvPr>
            <p:cNvSpPr>
              <a:spLocks/>
            </p:cNvSpPr>
            <p:nvPr/>
          </p:nvSpPr>
          <p:spPr bwMode="auto">
            <a:xfrm>
              <a:off x="5321" y="570"/>
              <a:ext cx="169" cy="2115"/>
            </a:xfrm>
            <a:custGeom>
              <a:avLst/>
              <a:gdLst>
                <a:gd name="T0" fmla="*/ 2 w 211"/>
                <a:gd name="T1" fmla="*/ 0 h 2537"/>
                <a:gd name="T2" fmla="*/ 2 w 211"/>
                <a:gd name="T3" fmla="*/ 4 h 2537"/>
                <a:gd name="T4" fmla="*/ 2 w 211"/>
                <a:gd name="T5" fmla="*/ 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8" name="Freeform 99">
              <a:extLst>
                <a:ext uri="{FF2B5EF4-FFF2-40B4-BE49-F238E27FC236}">
                  <a16:creationId xmlns:a16="http://schemas.microsoft.com/office/drawing/2014/main" id="{57DD52C5-F6BD-4C28-B0B8-3C436BF259AA}"/>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4 h 226"/>
                <a:gd name="T6" fmla="*/ 0 w 328"/>
                <a:gd name="T7" fmla="*/ 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9" name="Rectangle 100">
              <a:extLst>
                <a:ext uri="{FF2B5EF4-FFF2-40B4-BE49-F238E27FC236}">
                  <a16:creationId xmlns:a16="http://schemas.microsoft.com/office/drawing/2014/main" id="{76F6D6C4-88BA-41CB-A7CC-A81292FB80D7}"/>
                </a:ext>
              </a:extLst>
            </p:cNvPr>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3290" name="Group 101">
              <a:extLst>
                <a:ext uri="{FF2B5EF4-FFF2-40B4-BE49-F238E27FC236}">
                  <a16:creationId xmlns:a16="http://schemas.microsoft.com/office/drawing/2014/main" id="{5AA7B404-6EE1-437C-A8D6-848480782D5E}"/>
                </a:ext>
              </a:extLst>
            </p:cNvPr>
            <p:cNvGrpSpPr>
              <a:grpSpLocks/>
            </p:cNvGrpSpPr>
            <p:nvPr/>
          </p:nvGrpSpPr>
          <p:grpSpPr bwMode="auto">
            <a:xfrm>
              <a:off x="4749" y="668"/>
              <a:ext cx="581" cy="145"/>
              <a:chOff x="614" y="2568"/>
              <a:chExt cx="725" cy="139"/>
            </a:xfrm>
          </p:grpSpPr>
          <p:sp>
            <p:nvSpPr>
              <p:cNvPr id="53315" name="AutoShape 102">
                <a:extLst>
                  <a:ext uri="{FF2B5EF4-FFF2-40B4-BE49-F238E27FC236}">
                    <a16:creationId xmlns:a16="http://schemas.microsoft.com/office/drawing/2014/main" id="{ED9291DD-E97A-4C20-A2A8-D7C7F0B5B5E8}"/>
                  </a:ext>
                </a:extLst>
              </p:cNvPr>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16" name="AutoShape 103">
                <a:extLst>
                  <a:ext uri="{FF2B5EF4-FFF2-40B4-BE49-F238E27FC236}">
                    <a16:creationId xmlns:a16="http://schemas.microsoft.com/office/drawing/2014/main" id="{2259F5A7-ACE9-42C8-97DD-C367190A5360}"/>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3291" name="Rectangle 104">
              <a:extLst>
                <a:ext uri="{FF2B5EF4-FFF2-40B4-BE49-F238E27FC236}">
                  <a16:creationId xmlns:a16="http://schemas.microsoft.com/office/drawing/2014/main" id="{033E3058-60CF-45FD-9D86-94A696684177}"/>
                </a:ext>
              </a:extLst>
            </p:cNvPr>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3292" name="Group 105">
              <a:extLst>
                <a:ext uri="{FF2B5EF4-FFF2-40B4-BE49-F238E27FC236}">
                  <a16:creationId xmlns:a16="http://schemas.microsoft.com/office/drawing/2014/main" id="{5BCCB9B0-A22C-4376-AA54-20DA24400B1E}"/>
                </a:ext>
              </a:extLst>
            </p:cNvPr>
            <p:cNvGrpSpPr>
              <a:grpSpLocks/>
            </p:cNvGrpSpPr>
            <p:nvPr/>
          </p:nvGrpSpPr>
          <p:grpSpPr bwMode="auto">
            <a:xfrm>
              <a:off x="4747" y="994"/>
              <a:ext cx="581" cy="134"/>
              <a:chOff x="614" y="2568"/>
              <a:chExt cx="725" cy="139"/>
            </a:xfrm>
          </p:grpSpPr>
          <p:sp>
            <p:nvSpPr>
              <p:cNvPr id="53313" name="AutoShape 106">
                <a:extLst>
                  <a:ext uri="{FF2B5EF4-FFF2-40B4-BE49-F238E27FC236}">
                    <a16:creationId xmlns:a16="http://schemas.microsoft.com/office/drawing/2014/main" id="{89AFBB69-A780-49F0-86D6-E3CFAF23FA6A}"/>
                  </a:ext>
                </a:extLst>
              </p:cNvPr>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14" name="AutoShape 107">
                <a:extLst>
                  <a:ext uri="{FF2B5EF4-FFF2-40B4-BE49-F238E27FC236}">
                    <a16:creationId xmlns:a16="http://schemas.microsoft.com/office/drawing/2014/main" id="{427F15A8-A2A6-42DF-8E68-E26FDE5FAB2B}"/>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3293" name="Rectangle 108">
              <a:extLst>
                <a:ext uri="{FF2B5EF4-FFF2-40B4-BE49-F238E27FC236}">
                  <a16:creationId xmlns:a16="http://schemas.microsoft.com/office/drawing/2014/main" id="{9E302046-977F-4AFD-9CF9-8E2AE8E404E6}"/>
                </a:ext>
              </a:extLst>
            </p:cNvPr>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94" name="Rectangle 109">
              <a:extLst>
                <a:ext uri="{FF2B5EF4-FFF2-40B4-BE49-F238E27FC236}">
                  <a16:creationId xmlns:a16="http://schemas.microsoft.com/office/drawing/2014/main" id="{1BD9E386-E1A6-4FA4-95BC-5AE3F00CDA43}"/>
                </a:ext>
              </a:extLst>
            </p:cNvPr>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3295" name="Group 110">
              <a:extLst>
                <a:ext uri="{FF2B5EF4-FFF2-40B4-BE49-F238E27FC236}">
                  <a16:creationId xmlns:a16="http://schemas.microsoft.com/office/drawing/2014/main" id="{A3F5AF12-5196-4C7B-97F8-989FC0527AD3}"/>
                </a:ext>
              </a:extLst>
            </p:cNvPr>
            <p:cNvGrpSpPr>
              <a:grpSpLocks/>
            </p:cNvGrpSpPr>
            <p:nvPr/>
          </p:nvGrpSpPr>
          <p:grpSpPr bwMode="auto">
            <a:xfrm>
              <a:off x="4735" y="1627"/>
              <a:ext cx="582" cy="151"/>
              <a:chOff x="614" y="2568"/>
              <a:chExt cx="725" cy="139"/>
            </a:xfrm>
          </p:grpSpPr>
          <p:sp>
            <p:nvSpPr>
              <p:cNvPr id="53311" name="AutoShape 111">
                <a:extLst>
                  <a:ext uri="{FF2B5EF4-FFF2-40B4-BE49-F238E27FC236}">
                    <a16:creationId xmlns:a16="http://schemas.microsoft.com/office/drawing/2014/main" id="{CAC702C4-0C7F-4A8D-927D-918AA38DFBF6}"/>
                  </a:ext>
                </a:extLst>
              </p:cNvPr>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12" name="AutoShape 112">
                <a:extLst>
                  <a:ext uri="{FF2B5EF4-FFF2-40B4-BE49-F238E27FC236}">
                    <a16:creationId xmlns:a16="http://schemas.microsoft.com/office/drawing/2014/main" id="{D4C3CFC6-368D-4E79-BF45-0D9D1658FDBF}"/>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3296" name="Freeform 113">
              <a:extLst>
                <a:ext uri="{FF2B5EF4-FFF2-40B4-BE49-F238E27FC236}">
                  <a16:creationId xmlns:a16="http://schemas.microsoft.com/office/drawing/2014/main" id="{27F92A4D-F3AC-4BAE-8535-F7133E333AAF}"/>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3 h 226"/>
                <a:gd name="T6" fmla="*/ 0 w 328"/>
                <a:gd name="T7" fmla="*/ 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297" name="Group 114">
              <a:extLst>
                <a:ext uri="{FF2B5EF4-FFF2-40B4-BE49-F238E27FC236}">
                  <a16:creationId xmlns:a16="http://schemas.microsoft.com/office/drawing/2014/main" id="{B15BDF4E-5F61-497F-A10E-CD952B2AE711}"/>
                </a:ext>
              </a:extLst>
            </p:cNvPr>
            <p:cNvGrpSpPr>
              <a:grpSpLocks/>
            </p:cNvGrpSpPr>
            <p:nvPr/>
          </p:nvGrpSpPr>
          <p:grpSpPr bwMode="auto">
            <a:xfrm>
              <a:off x="4739" y="1327"/>
              <a:ext cx="582" cy="139"/>
              <a:chOff x="614" y="2568"/>
              <a:chExt cx="725" cy="139"/>
            </a:xfrm>
          </p:grpSpPr>
          <p:sp>
            <p:nvSpPr>
              <p:cNvPr id="53309" name="AutoShape 115">
                <a:extLst>
                  <a:ext uri="{FF2B5EF4-FFF2-40B4-BE49-F238E27FC236}">
                    <a16:creationId xmlns:a16="http://schemas.microsoft.com/office/drawing/2014/main" id="{1F280780-066C-44A3-9216-1C7C312D1BC3}"/>
                  </a:ext>
                </a:extLst>
              </p:cNvPr>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10" name="AutoShape 116">
                <a:extLst>
                  <a:ext uri="{FF2B5EF4-FFF2-40B4-BE49-F238E27FC236}">
                    <a16:creationId xmlns:a16="http://schemas.microsoft.com/office/drawing/2014/main" id="{E7DF9071-0098-46F4-A8AF-D403ED407E9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3298" name="Rectangle 117">
              <a:extLst>
                <a:ext uri="{FF2B5EF4-FFF2-40B4-BE49-F238E27FC236}">
                  <a16:creationId xmlns:a16="http://schemas.microsoft.com/office/drawing/2014/main" id="{CAB4C67C-B5AC-4354-9176-BDAC2F401D5F}"/>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299" name="Freeform 118">
              <a:extLst>
                <a:ext uri="{FF2B5EF4-FFF2-40B4-BE49-F238E27FC236}">
                  <a16:creationId xmlns:a16="http://schemas.microsoft.com/office/drawing/2014/main" id="{F5BFB490-1BFB-4464-AC67-7D06760461DD}"/>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3 h 256"/>
                <a:gd name="T6" fmla="*/ 0 w 296"/>
                <a:gd name="T7" fmla="*/ 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0" name="Freeform 119">
              <a:extLst>
                <a:ext uri="{FF2B5EF4-FFF2-40B4-BE49-F238E27FC236}">
                  <a16:creationId xmlns:a16="http://schemas.microsoft.com/office/drawing/2014/main" id="{77DF4571-2A31-4016-9EAC-5D9B6EBD36A8}"/>
                </a:ext>
              </a:extLst>
            </p:cNvPr>
            <p:cNvSpPr>
              <a:spLocks/>
            </p:cNvSpPr>
            <p:nvPr/>
          </p:nvSpPr>
          <p:spPr bwMode="auto">
            <a:xfrm>
              <a:off x="5315" y="680"/>
              <a:ext cx="244" cy="240"/>
            </a:xfrm>
            <a:custGeom>
              <a:avLst/>
              <a:gdLst>
                <a:gd name="T0" fmla="*/ 0 w 304"/>
                <a:gd name="T1" fmla="*/ 0 h 288"/>
                <a:gd name="T2" fmla="*/ 2 w 304"/>
                <a:gd name="T3" fmla="*/ 3 h 288"/>
                <a:gd name="T4" fmla="*/ 2 w 304"/>
                <a:gd name="T5" fmla="*/ 5 h 288"/>
                <a:gd name="T6" fmla="*/ 2 w 304"/>
                <a:gd name="T7" fmla="*/ 3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1" name="Oval 120">
              <a:extLst>
                <a:ext uri="{FF2B5EF4-FFF2-40B4-BE49-F238E27FC236}">
                  <a16:creationId xmlns:a16="http://schemas.microsoft.com/office/drawing/2014/main" id="{C4A1889E-0B20-4155-B395-8D88F36484E0}"/>
                </a:ext>
              </a:extLst>
            </p:cNvPr>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02" name="Freeform 121">
              <a:extLst>
                <a:ext uri="{FF2B5EF4-FFF2-40B4-BE49-F238E27FC236}">
                  <a16:creationId xmlns:a16="http://schemas.microsoft.com/office/drawing/2014/main" id="{FDDFD025-95E2-4659-A410-6D69B49AC686}"/>
                </a:ext>
              </a:extLst>
            </p:cNvPr>
            <p:cNvSpPr>
              <a:spLocks/>
            </p:cNvSpPr>
            <p:nvPr/>
          </p:nvSpPr>
          <p:spPr bwMode="auto">
            <a:xfrm>
              <a:off x="5302" y="2614"/>
              <a:ext cx="245" cy="200"/>
            </a:xfrm>
            <a:custGeom>
              <a:avLst/>
              <a:gdLst>
                <a:gd name="T0" fmla="*/ 0 w 306"/>
                <a:gd name="T1" fmla="*/ 3 h 240"/>
                <a:gd name="T2" fmla="*/ 2 w 306"/>
                <a:gd name="T3" fmla="*/ 4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3" name="AutoShape 122">
              <a:extLst>
                <a:ext uri="{FF2B5EF4-FFF2-40B4-BE49-F238E27FC236}">
                  <a16:creationId xmlns:a16="http://schemas.microsoft.com/office/drawing/2014/main" id="{5371D515-F1A1-48F7-BE86-68623EB0A9B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04" name="AutoShape 123">
              <a:extLst>
                <a:ext uri="{FF2B5EF4-FFF2-40B4-BE49-F238E27FC236}">
                  <a16:creationId xmlns:a16="http://schemas.microsoft.com/office/drawing/2014/main" id="{6730B281-27DC-418F-BE18-52269AF8D91A}"/>
                </a:ext>
              </a:extLst>
            </p:cNvPr>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05" name="Oval 124">
              <a:extLst>
                <a:ext uri="{FF2B5EF4-FFF2-40B4-BE49-F238E27FC236}">
                  <a16:creationId xmlns:a16="http://schemas.microsoft.com/office/drawing/2014/main" id="{DD5F6372-FD96-4493-B5DA-01D8852BC9AE}"/>
                </a:ext>
              </a:extLst>
            </p:cNvPr>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06" name="Oval 125">
              <a:extLst>
                <a:ext uri="{FF2B5EF4-FFF2-40B4-BE49-F238E27FC236}">
                  <a16:creationId xmlns:a16="http://schemas.microsoft.com/office/drawing/2014/main" id="{1C08F270-B874-41C3-B221-98A8469F0091}"/>
                </a:ext>
              </a:extLst>
            </p:cNvPr>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zh-CN" sz="1800">
                <a:solidFill>
                  <a:srgbClr val="FF0000"/>
                </a:solidFill>
                <a:latin typeface="Arial" panose="020B0604020202020204" pitchFamily="34" charset="0"/>
                <a:ea typeface="MS PGothic" panose="020B0600070205080204" pitchFamily="34" charset="-128"/>
                <a:cs typeface="Arial" panose="020B0604020202020204" pitchFamily="34" charset="0"/>
              </a:endParaRPr>
            </a:p>
          </p:txBody>
        </p:sp>
        <p:sp>
          <p:nvSpPr>
            <p:cNvPr id="53307" name="Oval 126">
              <a:extLst>
                <a:ext uri="{FF2B5EF4-FFF2-40B4-BE49-F238E27FC236}">
                  <a16:creationId xmlns:a16="http://schemas.microsoft.com/office/drawing/2014/main" id="{E2BB777E-EB83-453E-BE45-37E1F84C4901}"/>
                </a:ext>
              </a:extLst>
            </p:cNvPr>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3308" name="Rectangle 127">
              <a:extLst>
                <a:ext uri="{FF2B5EF4-FFF2-40B4-BE49-F238E27FC236}">
                  <a16:creationId xmlns:a16="http://schemas.microsoft.com/office/drawing/2014/main" id="{F362881C-8AEC-49FA-BC83-16FDD52911D2}"/>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3283" name="页脚占位符 5">
            <a:extLst>
              <a:ext uri="{FF2B5EF4-FFF2-40B4-BE49-F238E27FC236}">
                <a16:creationId xmlns:a16="http://schemas.microsoft.com/office/drawing/2014/main" id="{C54DAA39-06D3-4415-AED4-EDE2888903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3284" name="灯片编号占位符 6">
            <a:extLst>
              <a:ext uri="{FF2B5EF4-FFF2-40B4-BE49-F238E27FC236}">
                <a16:creationId xmlns:a16="http://schemas.microsoft.com/office/drawing/2014/main" id="{42D04996-877D-4FEC-96DF-B245113FC1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397CA48-510A-4199-978C-E66861604395}" type="slidenum">
              <a:rPr lang="en-US" altLang="zh-CN" sz="1400" smtClean="0">
                <a:latin typeface="Arial" panose="020B0604020202020204" pitchFamily="34" charset="0"/>
              </a:rPr>
              <a:pPr>
                <a:spcBef>
                  <a:spcPct val="0"/>
                </a:spcBef>
                <a:buClrTx/>
                <a:buSzTx/>
                <a:buFontTx/>
                <a:buNone/>
              </a:pPr>
              <a:t>30</a:t>
            </a:fld>
            <a:endParaRPr lang="en-US" altLang="zh-CN" sz="14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CC832310-111B-40A4-BC38-B87EC7623CD3}"/>
              </a:ext>
            </a:extLst>
          </p:cNvPr>
          <p:cNvSpPr>
            <a:spLocks noGrp="1" noChangeArrowheads="1"/>
          </p:cNvSpPr>
          <p:nvPr>
            <p:ph type="title"/>
          </p:nvPr>
        </p:nvSpPr>
        <p:spPr>
          <a:xfrm>
            <a:off x="533400" y="133350"/>
            <a:ext cx="7772400" cy="849313"/>
          </a:xfrm>
        </p:spPr>
        <p:txBody>
          <a:bodyPr/>
          <a:lstStyle/>
          <a:p>
            <a:r>
              <a:rPr lang="en-US" altLang="zh-CN" sz="3600">
                <a:ea typeface="宋体" panose="02010600030101010101" pitchFamily="2" charset="-122"/>
              </a:rPr>
              <a:t>Agreeing to establish a connection</a:t>
            </a:r>
            <a:endParaRPr lang="en-US" altLang="zh-CN">
              <a:ea typeface="宋体" panose="02010600030101010101" pitchFamily="2" charset="-122"/>
            </a:endParaRPr>
          </a:p>
        </p:txBody>
      </p:sp>
      <p:sp>
        <p:nvSpPr>
          <p:cNvPr id="54275" name="Text Box 7">
            <a:extLst>
              <a:ext uri="{FF2B5EF4-FFF2-40B4-BE49-F238E27FC236}">
                <a16:creationId xmlns:a16="http://schemas.microsoft.com/office/drawing/2014/main" id="{AC049517-CAB4-48D5-AEE8-234068438A09}"/>
              </a:ext>
            </a:extLst>
          </p:cNvPr>
          <p:cNvSpPr txBox="1">
            <a:spLocks noChangeArrowheads="1"/>
          </p:cNvSpPr>
          <p:nvPr/>
        </p:nvSpPr>
        <p:spPr bwMode="auto">
          <a:xfrm>
            <a:off x="463550" y="1076325"/>
            <a:ext cx="5192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ea typeface="MS PGothic" panose="020B0600070205080204" pitchFamily="34" charset="-128"/>
              </a:rPr>
              <a:t>2-way handshake failure scenarios:</a:t>
            </a:r>
          </a:p>
        </p:txBody>
      </p:sp>
      <p:sp>
        <p:nvSpPr>
          <p:cNvPr id="54276" name="Line 25">
            <a:extLst>
              <a:ext uri="{FF2B5EF4-FFF2-40B4-BE49-F238E27FC236}">
                <a16:creationId xmlns:a16="http://schemas.microsoft.com/office/drawing/2014/main" id="{DDA8BEB1-DF6C-46B4-8C75-34AEDF9B5F8D}"/>
              </a:ext>
            </a:extLst>
          </p:cNvPr>
          <p:cNvSpPr>
            <a:spLocks noChangeShapeType="1"/>
          </p:cNvSpPr>
          <p:nvPr/>
        </p:nvSpPr>
        <p:spPr bwMode="auto">
          <a:xfrm flipH="1">
            <a:off x="1793875" y="23018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77" name="Line 39">
            <a:extLst>
              <a:ext uri="{FF2B5EF4-FFF2-40B4-BE49-F238E27FC236}">
                <a16:creationId xmlns:a16="http://schemas.microsoft.com/office/drawing/2014/main" id="{814E3627-2F78-4D89-989F-1057232FCC77}"/>
              </a:ext>
            </a:extLst>
          </p:cNvPr>
          <p:cNvSpPr>
            <a:spLocks noChangeShapeType="1"/>
          </p:cNvSpPr>
          <p:nvPr/>
        </p:nvSpPr>
        <p:spPr bwMode="auto">
          <a:xfrm flipH="1">
            <a:off x="3322638" y="2374900"/>
            <a:ext cx="1587" cy="3960813"/>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93311" name="Group 95">
            <a:extLst>
              <a:ext uri="{FF2B5EF4-FFF2-40B4-BE49-F238E27FC236}">
                <a16:creationId xmlns:a16="http://schemas.microsoft.com/office/drawing/2014/main" id="{CEEC4EC6-78CA-4666-8FD1-122C18525BD2}"/>
              </a:ext>
            </a:extLst>
          </p:cNvPr>
          <p:cNvGrpSpPr>
            <a:grpSpLocks/>
          </p:cNvGrpSpPr>
          <p:nvPr/>
        </p:nvGrpSpPr>
        <p:grpSpPr bwMode="auto">
          <a:xfrm>
            <a:off x="490538" y="2927350"/>
            <a:ext cx="3646487" cy="3549650"/>
            <a:chOff x="309" y="1844"/>
            <a:chExt cx="2297" cy="2236"/>
          </a:xfrm>
        </p:grpSpPr>
        <p:sp>
          <p:nvSpPr>
            <p:cNvPr id="54410" name="Text Box 42">
              <a:extLst>
                <a:ext uri="{FF2B5EF4-FFF2-40B4-BE49-F238E27FC236}">
                  <a16:creationId xmlns:a16="http://schemas.microsoft.com/office/drawing/2014/main" id="{C9029573-DDF4-4F44-AE28-F7F823ADAB9E}"/>
                </a:ext>
              </a:extLst>
            </p:cNvPr>
            <p:cNvSpPr txBox="1">
              <a:spLocks noChangeArrowheads="1"/>
            </p:cNvSpPr>
            <p:nvPr/>
          </p:nvSpPr>
          <p:spPr bwMode="auto">
            <a:xfrm>
              <a:off x="309" y="184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retransmit</a:t>
              </a:r>
            </a:p>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req_conn(x)</a:t>
              </a:r>
            </a:p>
            <a:p>
              <a:pPr algn="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411" name="Freeform 43">
              <a:extLst>
                <a:ext uri="{FF2B5EF4-FFF2-40B4-BE49-F238E27FC236}">
                  <a16:creationId xmlns:a16="http://schemas.microsoft.com/office/drawing/2014/main" id="{7CFDF03E-9F8B-414E-9DA5-E00CA59CF28E}"/>
                </a:ext>
              </a:extLst>
            </p:cNvPr>
            <p:cNvSpPr>
              <a:spLocks/>
            </p:cNvSpPr>
            <p:nvPr/>
          </p:nvSpPr>
          <p:spPr bwMode="auto">
            <a:xfrm>
              <a:off x="1137" y="2027"/>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412" name="Text Box 44">
              <a:extLst>
                <a:ext uri="{FF2B5EF4-FFF2-40B4-BE49-F238E27FC236}">
                  <a16:creationId xmlns:a16="http://schemas.microsoft.com/office/drawing/2014/main" id="{09FFEAFB-AED6-4A99-AED8-5206BA180435}"/>
                </a:ext>
              </a:extLst>
            </p:cNvPr>
            <p:cNvSpPr txBox="1">
              <a:spLocks noChangeArrowheads="1"/>
            </p:cNvSpPr>
            <p:nvPr/>
          </p:nvSpPr>
          <p:spPr bwMode="auto">
            <a:xfrm>
              <a:off x="2120" y="3517"/>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4413" name="Oval 45">
              <a:extLst>
                <a:ext uri="{FF2B5EF4-FFF2-40B4-BE49-F238E27FC236}">
                  <a16:creationId xmlns:a16="http://schemas.microsoft.com/office/drawing/2014/main" id="{D3778E83-B9C2-41AC-86EF-ECF9DED47C3B}"/>
                </a:ext>
              </a:extLst>
            </p:cNvPr>
            <p:cNvSpPr>
              <a:spLocks noChangeArrowheads="1"/>
            </p:cNvSpPr>
            <p:nvPr/>
          </p:nvSpPr>
          <p:spPr bwMode="auto">
            <a:xfrm>
              <a:off x="2072" y="3597"/>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grpSp>
          <p:nvGrpSpPr>
            <p:cNvPr id="54414" name="Group 46">
              <a:extLst>
                <a:ext uri="{FF2B5EF4-FFF2-40B4-BE49-F238E27FC236}">
                  <a16:creationId xmlns:a16="http://schemas.microsoft.com/office/drawing/2014/main" id="{45CC8AE8-63BF-41C7-B052-24FC403A2E01}"/>
                </a:ext>
              </a:extLst>
            </p:cNvPr>
            <p:cNvGrpSpPr>
              <a:grpSpLocks/>
            </p:cNvGrpSpPr>
            <p:nvPr/>
          </p:nvGrpSpPr>
          <p:grpSpPr bwMode="auto">
            <a:xfrm>
              <a:off x="1198" y="2407"/>
              <a:ext cx="802" cy="212"/>
              <a:chOff x="1065" y="2085"/>
              <a:chExt cx="802" cy="212"/>
            </a:xfrm>
          </p:grpSpPr>
          <p:sp>
            <p:nvSpPr>
              <p:cNvPr id="54416" name="Rectangle 47">
                <a:extLst>
                  <a:ext uri="{FF2B5EF4-FFF2-40B4-BE49-F238E27FC236}">
                    <a16:creationId xmlns:a16="http://schemas.microsoft.com/office/drawing/2014/main" id="{1A6D6810-345D-45F5-8761-D0933383253F}"/>
                  </a:ext>
                </a:extLst>
              </p:cNvPr>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417" name="Text Box 48">
                <a:extLst>
                  <a:ext uri="{FF2B5EF4-FFF2-40B4-BE49-F238E27FC236}">
                    <a16:creationId xmlns:a16="http://schemas.microsoft.com/office/drawing/2014/main" id="{0393DB64-AAE4-4404-9982-132E25375548}"/>
                  </a:ext>
                </a:extLst>
              </p:cNvPr>
              <p:cNvSpPr txBox="1">
                <a:spLocks noChangeArrowheads="1"/>
              </p:cNvSpPr>
              <p:nvPr/>
            </p:nvSpPr>
            <p:spPr bwMode="auto">
              <a:xfrm>
                <a:off x="1065" y="2085"/>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req_conn(x)</a:t>
                </a:r>
              </a:p>
            </p:txBody>
          </p:sp>
        </p:grpSp>
        <p:sp>
          <p:nvSpPr>
            <p:cNvPr id="54415" name="Text Box 49">
              <a:extLst>
                <a:ext uri="{FF2B5EF4-FFF2-40B4-BE49-F238E27FC236}">
                  <a16:creationId xmlns:a16="http://schemas.microsoft.com/office/drawing/2014/main" id="{14215120-D811-497D-A453-9479FA3BB7AE}"/>
                </a:ext>
              </a:extLst>
            </p:cNvPr>
            <p:cNvSpPr txBox="1">
              <a:spLocks noChangeArrowheads="1"/>
            </p:cNvSpPr>
            <p:nvPr/>
          </p:nvSpPr>
          <p:spPr bwMode="auto">
            <a:xfrm>
              <a:off x="980" y="3714"/>
              <a:ext cx="133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half open connection!</a:t>
              </a:r>
            </a:p>
            <a:p>
              <a:pPr algn="ctr">
                <a:spcBef>
                  <a:spcPct val="0"/>
                </a:spcBef>
                <a:buClrTx/>
                <a:buSzTx/>
                <a:buFontTx/>
                <a:buNone/>
              </a:pPr>
              <a:r>
                <a:rPr lang="en-US" altLang="zh-CN" sz="1600">
                  <a:latin typeface="Tahoma" panose="020B0604030504040204" pitchFamily="34" charset="0"/>
                  <a:ea typeface="MS PGothic" panose="020B0600070205080204" pitchFamily="34" charset="-128"/>
                </a:rPr>
                <a:t>(no client!)</a:t>
              </a:r>
            </a:p>
          </p:txBody>
        </p:sp>
      </p:grpSp>
      <p:grpSp>
        <p:nvGrpSpPr>
          <p:cNvPr id="393309" name="Group 93">
            <a:extLst>
              <a:ext uri="{FF2B5EF4-FFF2-40B4-BE49-F238E27FC236}">
                <a16:creationId xmlns:a16="http://schemas.microsoft.com/office/drawing/2014/main" id="{4A57DFAE-2BFB-4720-A9A9-C07480B199FC}"/>
              </a:ext>
            </a:extLst>
          </p:cNvPr>
          <p:cNvGrpSpPr>
            <a:grpSpLocks/>
          </p:cNvGrpSpPr>
          <p:nvPr/>
        </p:nvGrpSpPr>
        <p:grpSpPr bwMode="auto">
          <a:xfrm>
            <a:off x="622300" y="4456113"/>
            <a:ext cx="3830638" cy="715962"/>
            <a:chOff x="406" y="2807"/>
            <a:chExt cx="2413" cy="451"/>
          </a:xfrm>
        </p:grpSpPr>
        <p:sp>
          <p:nvSpPr>
            <p:cNvPr id="54406" name="Line 40">
              <a:extLst>
                <a:ext uri="{FF2B5EF4-FFF2-40B4-BE49-F238E27FC236}">
                  <a16:creationId xmlns:a16="http://schemas.microsoft.com/office/drawing/2014/main" id="{9EB00E6D-FAF5-4BE8-8DD1-828329AD5026}"/>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407" name="Text Box 83">
              <a:extLst>
                <a:ext uri="{FF2B5EF4-FFF2-40B4-BE49-F238E27FC236}">
                  <a16:creationId xmlns:a16="http://schemas.microsoft.com/office/drawing/2014/main" id="{ADA1806F-9AC6-4767-AA0C-731ED10FBCE7}"/>
                </a:ext>
              </a:extLst>
            </p:cNvPr>
            <p:cNvSpPr txBox="1">
              <a:spLocks noChangeArrowheads="1"/>
            </p:cNvSpPr>
            <p:nvPr/>
          </p:nvSpPr>
          <p:spPr bwMode="auto">
            <a:xfrm>
              <a:off x="406" y="2937"/>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client terminates</a:t>
              </a:r>
            </a:p>
          </p:txBody>
        </p:sp>
        <p:sp>
          <p:nvSpPr>
            <p:cNvPr id="54408" name="Text Box 84">
              <a:extLst>
                <a:ext uri="{FF2B5EF4-FFF2-40B4-BE49-F238E27FC236}">
                  <a16:creationId xmlns:a16="http://schemas.microsoft.com/office/drawing/2014/main" id="{88FAAEB2-4A5D-4EC6-B52B-B5F9CD9FA320}"/>
                </a:ext>
              </a:extLst>
            </p:cNvPr>
            <p:cNvSpPr txBox="1">
              <a:spLocks noChangeArrowheads="1"/>
            </p:cNvSpPr>
            <p:nvPr/>
          </p:nvSpPr>
          <p:spPr bwMode="auto">
            <a:xfrm>
              <a:off x="2081" y="2938"/>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server</a:t>
              </a:r>
            </a:p>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forgets x</a:t>
              </a:r>
            </a:p>
          </p:txBody>
        </p:sp>
        <p:sp>
          <p:nvSpPr>
            <p:cNvPr id="54409" name="Text Box 85">
              <a:extLst>
                <a:ext uri="{FF2B5EF4-FFF2-40B4-BE49-F238E27FC236}">
                  <a16:creationId xmlns:a16="http://schemas.microsoft.com/office/drawing/2014/main" id="{9CC89DB2-911F-4F30-8243-F5C33283591F}"/>
                </a:ext>
              </a:extLst>
            </p:cNvPr>
            <p:cNvSpPr txBox="1">
              <a:spLocks noChangeArrowheads="1"/>
            </p:cNvSpPr>
            <p:nvPr/>
          </p:nvSpPr>
          <p:spPr bwMode="auto">
            <a:xfrm>
              <a:off x="1269" y="2807"/>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zh-CN" sz="1400">
                  <a:latin typeface="Tahoma" panose="020B0604030504040204" pitchFamily="34" charset="0"/>
                  <a:ea typeface="MS PGothic" panose="020B0600070205080204" pitchFamily="34" charset="-128"/>
                </a:rPr>
                <a:t>connection </a:t>
              </a:r>
            </a:p>
            <a:p>
              <a:pPr algn="ctr">
                <a:lnSpc>
                  <a:spcPct val="90000"/>
                </a:lnSpc>
                <a:spcBef>
                  <a:spcPct val="0"/>
                </a:spcBef>
                <a:buClrTx/>
                <a:buSzTx/>
                <a:buFontTx/>
                <a:buNone/>
              </a:pPr>
              <a:r>
                <a:rPr lang="en-US" altLang="zh-CN" sz="1400">
                  <a:latin typeface="Tahoma" panose="020B0604030504040204" pitchFamily="34" charset="0"/>
                  <a:ea typeface="MS PGothic" panose="020B0600070205080204" pitchFamily="34" charset="-128"/>
                </a:rPr>
                <a:t>x completes</a:t>
              </a:r>
            </a:p>
          </p:txBody>
        </p:sp>
      </p:grpSp>
      <p:grpSp>
        <p:nvGrpSpPr>
          <p:cNvPr id="393315" name="Group 99">
            <a:extLst>
              <a:ext uri="{FF2B5EF4-FFF2-40B4-BE49-F238E27FC236}">
                <a16:creationId xmlns:a16="http://schemas.microsoft.com/office/drawing/2014/main" id="{C5787ABB-FA9E-49EC-A869-868B87E7051A}"/>
              </a:ext>
            </a:extLst>
          </p:cNvPr>
          <p:cNvGrpSpPr>
            <a:grpSpLocks/>
          </p:cNvGrpSpPr>
          <p:nvPr/>
        </p:nvGrpSpPr>
        <p:grpSpPr bwMode="auto">
          <a:xfrm>
            <a:off x="4810125" y="2914650"/>
            <a:ext cx="4048125" cy="3417888"/>
            <a:chOff x="3030" y="1831"/>
            <a:chExt cx="2550" cy="2153"/>
          </a:xfrm>
        </p:grpSpPr>
        <p:sp>
          <p:nvSpPr>
            <p:cNvPr id="54395" name="Text Box 69">
              <a:extLst>
                <a:ext uri="{FF2B5EF4-FFF2-40B4-BE49-F238E27FC236}">
                  <a16:creationId xmlns:a16="http://schemas.microsoft.com/office/drawing/2014/main" id="{DC458185-39CD-4F6B-BBC5-520E24741D94}"/>
                </a:ext>
              </a:extLst>
            </p:cNvPr>
            <p:cNvSpPr txBox="1">
              <a:spLocks noChangeArrowheads="1"/>
            </p:cNvSpPr>
            <p:nvPr/>
          </p:nvSpPr>
          <p:spPr bwMode="auto">
            <a:xfrm>
              <a:off x="3030" y="1831"/>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retransmit</a:t>
              </a:r>
            </a:p>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req_conn(x)</a:t>
              </a:r>
            </a:p>
            <a:p>
              <a:pPr algn="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96" name="Freeform 70">
              <a:extLst>
                <a:ext uri="{FF2B5EF4-FFF2-40B4-BE49-F238E27FC236}">
                  <a16:creationId xmlns:a16="http://schemas.microsoft.com/office/drawing/2014/main" id="{7F409781-6A6C-41D6-9569-1023943B5DD9}"/>
                </a:ext>
              </a:extLst>
            </p:cNvPr>
            <p:cNvSpPr>
              <a:spLocks/>
            </p:cNvSpPr>
            <p:nvPr/>
          </p:nvSpPr>
          <p:spPr bwMode="auto">
            <a:xfrm>
              <a:off x="3858" y="2021"/>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97" name="Text Box 71">
              <a:extLst>
                <a:ext uri="{FF2B5EF4-FFF2-40B4-BE49-F238E27FC236}">
                  <a16:creationId xmlns:a16="http://schemas.microsoft.com/office/drawing/2014/main" id="{C04E8B4A-3DBF-4E72-85AB-F5CDEB689EF7}"/>
                </a:ext>
              </a:extLst>
            </p:cNvPr>
            <p:cNvSpPr txBox="1">
              <a:spLocks noChangeArrowheads="1"/>
            </p:cNvSpPr>
            <p:nvPr/>
          </p:nvSpPr>
          <p:spPr bwMode="auto">
            <a:xfrm>
              <a:off x="4841" y="350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4398" name="Oval 72">
              <a:extLst>
                <a:ext uri="{FF2B5EF4-FFF2-40B4-BE49-F238E27FC236}">
                  <a16:creationId xmlns:a16="http://schemas.microsoft.com/office/drawing/2014/main" id="{9E432499-3AB1-4E6F-A89F-1B9ACC9BE7B8}"/>
                </a:ext>
              </a:extLst>
            </p:cNvPr>
            <p:cNvSpPr>
              <a:spLocks noChangeArrowheads="1"/>
            </p:cNvSpPr>
            <p:nvPr/>
          </p:nvSpPr>
          <p:spPr bwMode="auto">
            <a:xfrm>
              <a:off x="4793" y="3584"/>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4399" name="Rectangle 74">
              <a:extLst>
                <a:ext uri="{FF2B5EF4-FFF2-40B4-BE49-F238E27FC236}">
                  <a16:creationId xmlns:a16="http://schemas.microsoft.com/office/drawing/2014/main" id="{7870FD04-2BEB-4A51-A161-13DB9F1B9EAC}"/>
                </a:ext>
              </a:extLst>
            </p:cNvPr>
            <p:cNvSpPr>
              <a:spLocks noChangeArrowheads="1"/>
            </p:cNvSpPr>
            <p:nvPr/>
          </p:nvSpPr>
          <p:spPr bwMode="auto">
            <a:xfrm>
              <a:off x="3991" y="3178"/>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400" name="Text Box 75">
              <a:extLst>
                <a:ext uri="{FF2B5EF4-FFF2-40B4-BE49-F238E27FC236}">
                  <a16:creationId xmlns:a16="http://schemas.microsoft.com/office/drawing/2014/main" id="{6BAB45D8-E729-4123-8311-4AE8FE3CCE08}"/>
                </a:ext>
              </a:extLst>
            </p:cNvPr>
            <p:cNvSpPr txBox="1">
              <a:spLocks noChangeArrowheads="1"/>
            </p:cNvSpPr>
            <p:nvPr/>
          </p:nvSpPr>
          <p:spPr bwMode="auto">
            <a:xfrm>
              <a:off x="4059" y="3140"/>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req_conn(x)</a:t>
              </a:r>
            </a:p>
          </p:txBody>
        </p:sp>
        <p:sp>
          <p:nvSpPr>
            <p:cNvPr id="54401" name="Freeform 86">
              <a:extLst>
                <a:ext uri="{FF2B5EF4-FFF2-40B4-BE49-F238E27FC236}">
                  <a16:creationId xmlns:a16="http://schemas.microsoft.com/office/drawing/2014/main" id="{F27057F4-8DA2-461F-84C3-EC460CD1E990}"/>
                </a:ext>
              </a:extLst>
            </p:cNvPr>
            <p:cNvSpPr>
              <a:spLocks/>
            </p:cNvSpPr>
            <p:nvPr/>
          </p:nvSpPr>
          <p:spPr bwMode="auto">
            <a:xfrm>
              <a:off x="3847" y="2645"/>
              <a:ext cx="946" cy="1195"/>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402" name="Rectangle 88">
              <a:extLst>
                <a:ext uri="{FF2B5EF4-FFF2-40B4-BE49-F238E27FC236}">
                  <a16:creationId xmlns:a16="http://schemas.microsoft.com/office/drawing/2014/main" id="{708155FF-B7BA-4FDE-B26A-0199B45F2656}"/>
                </a:ext>
              </a:extLst>
            </p:cNvPr>
            <p:cNvSpPr>
              <a:spLocks noChangeArrowheads="1"/>
            </p:cNvSpPr>
            <p:nvPr/>
          </p:nvSpPr>
          <p:spPr bwMode="auto">
            <a:xfrm>
              <a:off x="4068" y="3612"/>
              <a:ext cx="448" cy="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403" name="Text Box 87">
              <a:extLst>
                <a:ext uri="{FF2B5EF4-FFF2-40B4-BE49-F238E27FC236}">
                  <a16:creationId xmlns:a16="http://schemas.microsoft.com/office/drawing/2014/main" id="{3AE24736-FE21-4739-B2B6-D3565CF9D271}"/>
                </a:ext>
              </a:extLst>
            </p:cNvPr>
            <p:cNvSpPr txBox="1">
              <a:spLocks noChangeArrowheads="1"/>
            </p:cNvSpPr>
            <p:nvPr/>
          </p:nvSpPr>
          <p:spPr bwMode="auto">
            <a:xfrm>
              <a:off x="3870" y="3584"/>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data(x+1)</a:t>
              </a:r>
            </a:p>
          </p:txBody>
        </p:sp>
        <p:sp>
          <p:nvSpPr>
            <p:cNvPr id="54404" name="Text Box 89">
              <a:extLst>
                <a:ext uri="{FF2B5EF4-FFF2-40B4-BE49-F238E27FC236}">
                  <a16:creationId xmlns:a16="http://schemas.microsoft.com/office/drawing/2014/main" id="{7E54F9E4-EFB2-490A-B81E-B3E668F75C7C}"/>
                </a:ext>
              </a:extLst>
            </p:cNvPr>
            <p:cNvSpPr txBox="1">
              <a:spLocks noChangeArrowheads="1"/>
            </p:cNvSpPr>
            <p:nvPr/>
          </p:nvSpPr>
          <p:spPr bwMode="auto">
            <a:xfrm>
              <a:off x="3062" y="249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retransmit</a:t>
              </a:r>
            </a:p>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data(x+1)</a:t>
              </a:r>
            </a:p>
            <a:p>
              <a:pPr algn="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405" name="Text Box 90">
              <a:extLst>
                <a:ext uri="{FF2B5EF4-FFF2-40B4-BE49-F238E27FC236}">
                  <a16:creationId xmlns:a16="http://schemas.microsoft.com/office/drawing/2014/main" id="{296EDBD4-8D41-48DB-9499-710B494E9F21}"/>
                </a:ext>
              </a:extLst>
            </p:cNvPr>
            <p:cNvSpPr txBox="1">
              <a:spLocks noChangeArrowheads="1"/>
            </p:cNvSpPr>
            <p:nvPr/>
          </p:nvSpPr>
          <p:spPr bwMode="auto">
            <a:xfrm>
              <a:off x="4842" y="3664"/>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accept</a:t>
              </a:r>
            </a:p>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data(x+1)</a:t>
              </a:r>
            </a:p>
          </p:txBody>
        </p:sp>
      </p:grpSp>
      <p:grpSp>
        <p:nvGrpSpPr>
          <p:cNvPr id="54281" name="Group 102">
            <a:extLst>
              <a:ext uri="{FF2B5EF4-FFF2-40B4-BE49-F238E27FC236}">
                <a16:creationId xmlns:a16="http://schemas.microsoft.com/office/drawing/2014/main" id="{973AA63B-C906-4999-8095-EA2FEA6FCD95}"/>
              </a:ext>
            </a:extLst>
          </p:cNvPr>
          <p:cNvGrpSpPr>
            <a:grpSpLocks/>
          </p:cNvGrpSpPr>
          <p:nvPr/>
        </p:nvGrpSpPr>
        <p:grpSpPr bwMode="auto">
          <a:xfrm>
            <a:off x="768350" y="1746250"/>
            <a:ext cx="3389313" cy="2136775"/>
            <a:chOff x="484" y="1100"/>
            <a:chExt cx="2135" cy="1346"/>
          </a:xfrm>
        </p:grpSpPr>
        <p:sp>
          <p:nvSpPr>
            <p:cNvPr id="54346" name="Text Box 103">
              <a:extLst>
                <a:ext uri="{FF2B5EF4-FFF2-40B4-BE49-F238E27FC236}">
                  <a16:creationId xmlns:a16="http://schemas.microsoft.com/office/drawing/2014/main" id="{78EE84C6-F930-4A84-A08E-1BE8FC2EC241}"/>
                </a:ext>
              </a:extLst>
            </p:cNvPr>
            <p:cNvSpPr txBox="1">
              <a:spLocks noChangeArrowheads="1"/>
            </p:cNvSpPr>
            <p:nvPr/>
          </p:nvSpPr>
          <p:spPr bwMode="auto">
            <a:xfrm>
              <a:off x="484" y="1393"/>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latin typeface="Tahoma" panose="020B0604030504040204" pitchFamily="34" charset="0"/>
                  <a:ea typeface="MS PGothic" panose="020B0600070205080204" pitchFamily="34" charset="-128"/>
                </a:rPr>
                <a:t>choose x</a:t>
              </a:r>
            </a:p>
            <a:p>
              <a:pPr algn="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47" name="Line 104">
              <a:extLst>
                <a:ext uri="{FF2B5EF4-FFF2-40B4-BE49-F238E27FC236}">
                  <a16:creationId xmlns:a16="http://schemas.microsoft.com/office/drawing/2014/main" id="{365EBED0-A1C6-4547-BBBD-362F5969053F}"/>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8" name="Line 105">
              <a:extLst>
                <a:ext uri="{FF2B5EF4-FFF2-40B4-BE49-F238E27FC236}">
                  <a16:creationId xmlns:a16="http://schemas.microsoft.com/office/drawing/2014/main" id="{91A914E4-ED0E-4503-8289-EB6A04D42E0C}"/>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9" name="Rectangle 106">
              <a:extLst>
                <a:ext uri="{FF2B5EF4-FFF2-40B4-BE49-F238E27FC236}">
                  <a16:creationId xmlns:a16="http://schemas.microsoft.com/office/drawing/2014/main" id="{6952CADF-8272-4CB8-8220-5BADB466CA11}"/>
                </a:ext>
              </a:extLst>
            </p:cNvPr>
            <p:cNvSpPr>
              <a:spLocks noChangeArrowheads="1"/>
            </p:cNvSpPr>
            <p:nvPr/>
          </p:nvSpPr>
          <p:spPr bwMode="auto">
            <a:xfrm>
              <a:off x="1359" y="1507"/>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50" name="Text Box 107">
              <a:extLst>
                <a:ext uri="{FF2B5EF4-FFF2-40B4-BE49-F238E27FC236}">
                  <a16:creationId xmlns:a16="http://schemas.microsoft.com/office/drawing/2014/main" id="{9AFF8D15-95F5-478C-9F4B-9073B2518B4F}"/>
                </a:ext>
              </a:extLst>
            </p:cNvPr>
            <p:cNvSpPr txBox="1">
              <a:spLocks noChangeArrowheads="1"/>
            </p:cNvSpPr>
            <p:nvPr/>
          </p:nvSpPr>
          <p:spPr bwMode="auto">
            <a:xfrm>
              <a:off x="1214" y="1486"/>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req_conn(x)</a:t>
              </a:r>
            </a:p>
          </p:txBody>
        </p:sp>
        <p:sp>
          <p:nvSpPr>
            <p:cNvPr id="54351" name="Rectangle 108">
              <a:extLst>
                <a:ext uri="{FF2B5EF4-FFF2-40B4-BE49-F238E27FC236}">
                  <a16:creationId xmlns:a16="http://schemas.microsoft.com/office/drawing/2014/main" id="{8CF0D16E-96E5-4AEE-B3E7-ACC24B9DA5D7}"/>
                </a:ext>
              </a:extLst>
            </p:cNvPr>
            <p:cNvSpPr>
              <a:spLocks noChangeArrowheads="1"/>
            </p:cNvSpPr>
            <p:nvPr/>
          </p:nvSpPr>
          <p:spPr bwMode="auto">
            <a:xfrm>
              <a:off x="1471" y="1774"/>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52" name="Text Box 109">
              <a:extLst>
                <a:ext uri="{FF2B5EF4-FFF2-40B4-BE49-F238E27FC236}">
                  <a16:creationId xmlns:a16="http://schemas.microsoft.com/office/drawing/2014/main" id="{C98E2E7B-D2BC-49D1-B3FC-C6C354D7B9EB}"/>
                </a:ext>
              </a:extLst>
            </p:cNvPr>
            <p:cNvSpPr txBox="1">
              <a:spLocks noChangeArrowheads="1"/>
            </p:cNvSpPr>
            <p:nvPr/>
          </p:nvSpPr>
          <p:spPr bwMode="auto">
            <a:xfrm>
              <a:off x="2133" y="1649"/>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4353" name="Text Box 110">
              <a:extLst>
                <a:ext uri="{FF2B5EF4-FFF2-40B4-BE49-F238E27FC236}">
                  <a16:creationId xmlns:a16="http://schemas.microsoft.com/office/drawing/2014/main" id="{49C2F7AC-5EC2-4B5A-9378-4FAA05964540}"/>
                </a:ext>
              </a:extLst>
            </p:cNvPr>
            <p:cNvSpPr txBox="1">
              <a:spLocks noChangeArrowheads="1"/>
            </p:cNvSpPr>
            <p:nvPr/>
          </p:nvSpPr>
          <p:spPr bwMode="auto">
            <a:xfrm>
              <a:off x="583" y="223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4354" name="Oval 111">
              <a:extLst>
                <a:ext uri="{FF2B5EF4-FFF2-40B4-BE49-F238E27FC236}">
                  <a16:creationId xmlns:a16="http://schemas.microsoft.com/office/drawing/2014/main" id="{01F83434-C438-4D7A-AFFA-E56EB0803B71}"/>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4355" name="Oval 112">
              <a:extLst>
                <a:ext uri="{FF2B5EF4-FFF2-40B4-BE49-F238E27FC236}">
                  <a16:creationId xmlns:a16="http://schemas.microsoft.com/office/drawing/2014/main" id="{EE2AFEBA-9F07-4DE6-94FC-0154F88BF8AF}"/>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grpSp>
          <p:nvGrpSpPr>
            <p:cNvPr id="54356" name="Group 113">
              <a:extLst>
                <a:ext uri="{FF2B5EF4-FFF2-40B4-BE49-F238E27FC236}">
                  <a16:creationId xmlns:a16="http://schemas.microsoft.com/office/drawing/2014/main" id="{447718CF-5E99-43A7-931B-466094928CD4}"/>
                </a:ext>
              </a:extLst>
            </p:cNvPr>
            <p:cNvGrpSpPr>
              <a:grpSpLocks/>
            </p:cNvGrpSpPr>
            <p:nvPr/>
          </p:nvGrpSpPr>
          <p:grpSpPr bwMode="auto">
            <a:xfrm>
              <a:off x="1277" y="1861"/>
              <a:ext cx="803" cy="212"/>
              <a:chOff x="1065" y="2085"/>
              <a:chExt cx="803" cy="212"/>
            </a:xfrm>
          </p:grpSpPr>
          <p:sp>
            <p:nvSpPr>
              <p:cNvPr id="54393" name="Rectangle 114">
                <a:extLst>
                  <a:ext uri="{FF2B5EF4-FFF2-40B4-BE49-F238E27FC236}">
                    <a16:creationId xmlns:a16="http://schemas.microsoft.com/office/drawing/2014/main" id="{5B616E03-F88B-4F9E-A563-4AA924C55CD3}"/>
                  </a:ext>
                </a:extLst>
              </p:cNvPr>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94" name="Text Box 115">
                <a:extLst>
                  <a:ext uri="{FF2B5EF4-FFF2-40B4-BE49-F238E27FC236}">
                    <a16:creationId xmlns:a16="http://schemas.microsoft.com/office/drawing/2014/main" id="{E54F8CF3-BB32-4897-AB06-E5B5867E86B5}"/>
                  </a:ext>
                </a:extLst>
              </p:cNvPr>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acc_conn(x)</a:t>
                </a:r>
              </a:p>
            </p:txBody>
          </p:sp>
        </p:grpSp>
        <p:grpSp>
          <p:nvGrpSpPr>
            <p:cNvPr id="54357" name="Group 116">
              <a:extLst>
                <a:ext uri="{FF2B5EF4-FFF2-40B4-BE49-F238E27FC236}">
                  <a16:creationId xmlns:a16="http://schemas.microsoft.com/office/drawing/2014/main" id="{3C50C2DF-DC0B-42FD-8D1B-BF8B9A439A80}"/>
                </a:ext>
              </a:extLst>
            </p:cNvPr>
            <p:cNvGrpSpPr>
              <a:grpSpLocks/>
            </p:cNvGrpSpPr>
            <p:nvPr/>
          </p:nvGrpSpPr>
          <p:grpSpPr bwMode="auto">
            <a:xfrm>
              <a:off x="834" y="1112"/>
              <a:ext cx="391" cy="307"/>
              <a:chOff x="-44" y="1473"/>
              <a:chExt cx="981" cy="1105"/>
            </a:xfrm>
          </p:grpSpPr>
          <p:pic>
            <p:nvPicPr>
              <p:cNvPr id="54391" name="Picture 117" descr="desktop_computer_stylized_medium">
                <a:extLst>
                  <a:ext uri="{FF2B5EF4-FFF2-40B4-BE49-F238E27FC236}">
                    <a16:creationId xmlns:a16="http://schemas.microsoft.com/office/drawing/2014/main" id="{101D7482-BCD3-4976-B04F-16175D692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92" name="Freeform 118">
                <a:extLst>
                  <a:ext uri="{FF2B5EF4-FFF2-40B4-BE49-F238E27FC236}">
                    <a16:creationId xmlns:a16="http://schemas.microsoft.com/office/drawing/2014/main" id="{8E4FB1AB-4941-4327-9D80-B004B58168A7}"/>
                  </a:ext>
                </a:extLst>
              </p:cNvPr>
              <p:cNvSpPr>
                <a:spLocks/>
              </p:cNvSpPr>
              <p:nvPr/>
            </p:nvSpPr>
            <p:spPr bwMode="auto">
              <a:xfrm flipH="1">
                <a:off x="374" y="1579"/>
                <a:ext cx="477" cy="506"/>
              </a:xfrm>
              <a:custGeom>
                <a:avLst/>
                <a:gdLst>
                  <a:gd name="T0" fmla="*/ 0 w 356"/>
                  <a:gd name="T1" fmla="*/ 0 h 368"/>
                  <a:gd name="T2" fmla="*/ 251028 w 356"/>
                  <a:gd name="T3" fmla="*/ 21440 h 368"/>
                  <a:gd name="T4" fmla="*/ 297791 w 356"/>
                  <a:gd name="T5" fmla="*/ 446667 h 368"/>
                  <a:gd name="T6" fmla="*/ 65629 w 356"/>
                  <a:gd name="T7" fmla="*/ 55861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58" name="Group 119">
              <a:extLst>
                <a:ext uri="{FF2B5EF4-FFF2-40B4-BE49-F238E27FC236}">
                  <a16:creationId xmlns:a16="http://schemas.microsoft.com/office/drawing/2014/main" id="{E8E6ADFB-3446-4F5E-92DA-39F35068957B}"/>
                </a:ext>
              </a:extLst>
            </p:cNvPr>
            <p:cNvGrpSpPr>
              <a:grpSpLocks/>
            </p:cNvGrpSpPr>
            <p:nvPr/>
          </p:nvGrpSpPr>
          <p:grpSpPr bwMode="auto">
            <a:xfrm>
              <a:off x="1973" y="1100"/>
              <a:ext cx="212" cy="323"/>
              <a:chOff x="4140" y="429"/>
              <a:chExt cx="1425" cy="2396"/>
            </a:xfrm>
          </p:grpSpPr>
          <p:sp>
            <p:nvSpPr>
              <p:cNvPr id="54359" name="Freeform 120">
                <a:extLst>
                  <a:ext uri="{FF2B5EF4-FFF2-40B4-BE49-F238E27FC236}">
                    <a16:creationId xmlns:a16="http://schemas.microsoft.com/office/drawing/2014/main" id="{CD8EBBBC-6BE8-46FF-99E4-E1AAA33B7D3B}"/>
                  </a:ext>
                </a:extLst>
              </p:cNvPr>
              <p:cNvSpPr>
                <a:spLocks/>
              </p:cNvSpPr>
              <p:nvPr/>
            </p:nvSpPr>
            <p:spPr bwMode="auto">
              <a:xfrm>
                <a:off x="5268" y="433"/>
                <a:ext cx="283" cy="2286"/>
              </a:xfrm>
              <a:custGeom>
                <a:avLst/>
                <a:gdLst>
                  <a:gd name="T0" fmla="*/ 2 w 354"/>
                  <a:gd name="T1" fmla="*/ 0 h 2742"/>
                  <a:gd name="T2" fmla="*/ 2 w 354"/>
                  <a:gd name="T3" fmla="*/ 6 h 2742"/>
                  <a:gd name="T4" fmla="*/ 2 w 354"/>
                  <a:gd name="T5" fmla="*/ 40 h 2742"/>
                  <a:gd name="T6" fmla="*/ 0 w 354"/>
                  <a:gd name="T7" fmla="*/ 42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0" name="Rectangle 121">
                <a:extLst>
                  <a:ext uri="{FF2B5EF4-FFF2-40B4-BE49-F238E27FC236}">
                    <a16:creationId xmlns:a16="http://schemas.microsoft.com/office/drawing/2014/main" id="{392A88FF-1C80-4F67-9AC9-A3D969F0F27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61" name="Freeform 122">
                <a:extLst>
                  <a:ext uri="{FF2B5EF4-FFF2-40B4-BE49-F238E27FC236}">
                    <a16:creationId xmlns:a16="http://schemas.microsoft.com/office/drawing/2014/main" id="{A81469A1-813C-429D-95C6-9FD5718E4CE4}"/>
                  </a:ext>
                </a:extLst>
              </p:cNvPr>
              <p:cNvSpPr>
                <a:spLocks/>
              </p:cNvSpPr>
              <p:nvPr/>
            </p:nvSpPr>
            <p:spPr bwMode="auto">
              <a:xfrm>
                <a:off x="5321" y="570"/>
                <a:ext cx="169" cy="2115"/>
              </a:xfrm>
              <a:custGeom>
                <a:avLst/>
                <a:gdLst>
                  <a:gd name="T0" fmla="*/ 2 w 211"/>
                  <a:gd name="T1" fmla="*/ 0 h 2537"/>
                  <a:gd name="T2" fmla="*/ 2 w 211"/>
                  <a:gd name="T3" fmla="*/ 4 h 2537"/>
                  <a:gd name="T4" fmla="*/ 2 w 211"/>
                  <a:gd name="T5" fmla="*/ 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2" name="Freeform 123">
                <a:extLst>
                  <a:ext uri="{FF2B5EF4-FFF2-40B4-BE49-F238E27FC236}">
                    <a16:creationId xmlns:a16="http://schemas.microsoft.com/office/drawing/2014/main" id="{C87A51DF-0985-4753-8C1B-A220B2B6EF6B}"/>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4 h 226"/>
                  <a:gd name="T6" fmla="*/ 0 w 328"/>
                  <a:gd name="T7" fmla="*/ 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3" name="Rectangle 124">
                <a:extLst>
                  <a:ext uri="{FF2B5EF4-FFF2-40B4-BE49-F238E27FC236}">
                    <a16:creationId xmlns:a16="http://schemas.microsoft.com/office/drawing/2014/main" id="{AB5A56DC-0FB7-4090-9A16-60588AE689D1}"/>
                  </a:ext>
                </a:extLst>
              </p:cNvPr>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4364" name="Group 125">
                <a:extLst>
                  <a:ext uri="{FF2B5EF4-FFF2-40B4-BE49-F238E27FC236}">
                    <a16:creationId xmlns:a16="http://schemas.microsoft.com/office/drawing/2014/main" id="{662FC1B6-E639-4ECE-B75A-9A68F3F49709}"/>
                  </a:ext>
                </a:extLst>
              </p:cNvPr>
              <p:cNvGrpSpPr>
                <a:grpSpLocks/>
              </p:cNvGrpSpPr>
              <p:nvPr/>
            </p:nvGrpSpPr>
            <p:grpSpPr bwMode="auto">
              <a:xfrm>
                <a:off x="4749" y="668"/>
                <a:ext cx="581" cy="145"/>
                <a:chOff x="614" y="2568"/>
                <a:chExt cx="725" cy="139"/>
              </a:xfrm>
            </p:grpSpPr>
            <p:sp>
              <p:nvSpPr>
                <p:cNvPr id="54389" name="AutoShape 126">
                  <a:extLst>
                    <a:ext uri="{FF2B5EF4-FFF2-40B4-BE49-F238E27FC236}">
                      <a16:creationId xmlns:a16="http://schemas.microsoft.com/office/drawing/2014/main" id="{FF469401-1C56-44AC-A28D-F55731D8FD54}"/>
                    </a:ext>
                  </a:extLst>
                </p:cNvPr>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90" name="AutoShape 127">
                  <a:extLst>
                    <a:ext uri="{FF2B5EF4-FFF2-40B4-BE49-F238E27FC236}">
                      <a16:creationId xmlns:a16="http://schemas.microsoft.com/office/drawing/2014/main" id="{87A9D439-7872-4F51-9E6E-E42490680BC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65" name="Rectangle 128">
                <a:extLst>
                  <a:ext uri="{FF2B5EF4-FFF2-40B4-BE49-F238E27FC236}">
                    <a16:creationId xmlns:a16="http://schemas.microsoft.com/office/drawing/2014/main" id="{CBC8D2C6-01C2-4A7A-83A8-F6086F91913F}"/>
                  </a:ext>
                </a:extLst>
              </p:cNvPr>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4366" name="Group 129">
                <a:extLst>
                  <a:ext uri="{FF2B5EF4-FFF2-40B4-BE49-F238E27FC236}">
                    <a16:creationId xmlns:a16="http://schemas.microsoft.com/office/drawing/2014/main" id="{CC5A66EA-2E66-4A24-80DE-1987ECB49AE7}"/>
                  </a:ext>
                </a:extLst>
              </p:cNvPr>
              <p:cNvGrpSpPr>
                <a:grpSpLocks/>
              </p:cNvGrpSpPr>
              <p:nvPr/>
            </p:nvGrpSpPr>
            <p:grpSpPr bwMode="auto">
              <a:xfrm>
                <a:off x="4747" y="994"/>
                <a:ext cx="581" cy="134"/>
                <a:chOff x="614" y="2568"/>
                <a:chExt cx="725" cy="139"/>
              </a:xfrm>
            </p:grpSpPr>
            <p:sp>
              <p:nvSpPr>
                <p:cNvPr id="54387" name="AutoShape 130">
                  <a:extLst>
                    <a:ext uri="{FF2B5EF4-FFF2-40B4-BE49-F238E27FC236}">
                      <a16:creationId xmlns:a16="http://schemas.microsoft.com/office/drawing/2014/main" id="{300F9A35-0ED2-4533-A4F4-1EFAACE6E140}"/>
                    </a:ext>
                  </a:extLst>
                </p:cNvPr>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88" name="AutoShape 131">
                  <a:extLst>
                    <a:ext uri="{FF2B5EF4-FFF2-40B4-BE49-F238E27FC236}">
                      <a16:creationId xmlns:a16="http://schemas.microsoft.com/office/drawing/2014/main" id="{ABE0DA62-214E-44F5-BD99-492F2550155E}"/>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67" name="Rectangle 132">
                <a:extLst>
                  <a:ext uri="{FF2B5EF4-FFF2-40B4-BE49-F238E27FC236}">
                    <a16:creationId xmlns:a16="http://schemas.microsoft.com/office/drawing/2014/main" id="{3089C8F4-5688-4EDF-83A5-A875E85479D7}"/>
                  </a:ext>
                </a:extLst>
              </p:cNvPr>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68" name="Rectangle 133">
                <a:extLst>
                  <a:ext uri="{FF2B5EF4-FFF2-40B4-BE49-F238E27FC236}">
                    <a16:creationId xmlns:a16="http://schemas.microsoft.com/office/drawing/2014/main" id="{AE37E0EC-E81E-498D-8E6D-B7A5CB86911B}"/>
                  </a:ext>
                </a:extLst>
              </p:cNvPr>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4369" name="Group 134">
                <a:extLst>
                  <a:ext uri="{FF2B5EF4-FFF2-40B4-BE49-F238E27FC236}">
                    <a16:creationId xmlns:a16="http://schemas.microsoft.com/office/drawing/2014/main" id="{858A9054-4EA2-476F-BCA6-BD89A2FEE22A}"/>
                  </a:ext>
                </a:extLst>
              </p:cNvPr>
              <p:cNvGrpSpPr>
                <a:grpSpLocks/>
              </p:cNvGrpSpPr>
              <p:nvPr/>
            </p:nvGrpSpPr>
            <p:grpSpPr bwMode="auto">
              <a:xfrm>
                <a:off x="4735" y="1627"/>
                <a:ext cx="582" cy="151"/>
                <a:chOff x="614" y="2568"/>
                <a:chExt cx="725" cy="139"/>
              </a:xfrm>
            </p:grpSpPr>
            <p:sp>
              <p:nvSpPr>
                <p:cNvPr id="54385" name="AutoShape 135">
                  <a:extLst>
                    <a:ext uri="{FF2B5EF4-FFF2-40B4-BE49-F238E27FC236}">
                      <a16:creationId xmlns:a16="http://schemas.microsoft.com/office/drawing/2014/main" id="{EFF82793-61F7-405C-AEFD-D05BE2779C1D}"/>
                    </a:ext>
                  </a:extLst>
                </p:cNvPr>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86" name="AutoShape 136">
                  <a:extLst>
                    <a:ext uri="{FF2B5EF4-FFF2-40B4-BE49-F238E27FC236}">
                      <a16:creationId xmlns:a16="http://schemas.microsoft.com/office/drawing/2014/main" id="{C2524540-197D-44ED-8673-81CE1EDE7065}"/>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70" name="Freeform 137">
                <a:extLst>
                  <a:ext uri="{FF2B5EF4-FFF2-40B4-BE49-F238E27FC236}">
                    <a16:creationId xmlns:a16="http://schemas.microsoft.com/office/drawing/2014/main" id="{2B8C579C-24A5-4778-817C-8CF26C976036}"/>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3 h 226"/>
                  <a:gd name="T6" fmla="*/ 0 w 328"/>
                  <a:gd name="T7" fmla="*/ 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71" name="Group 138">
                <a:extLst>
                  <a:ext uri="{FF2B5EF4-FFF2-40B4-BE49-F238E27FC236}">
                    <a16:creationId xmlns:a16="http://schemas.microsoft.com/office/drawing/2014/main" id="{7A60A378-6652-4800-A2A5-6236255877B7}"/>
                  </a:ext>
                </a:extLst>
              </p:cNvPr>
              <p:cNvGrpSpPr>
                <a:grpSpLocks/>
              </p:cNvGrpSpPr>
              <p:nvPr/>
            </p:nvGrpSpPr>
            <p:grpSpPr bwMode="auto">
              <a:xfrm>
                <a:off x="4739" y="1327"/>
                <a:ext cx="582" cy="139"/>
                <a:chOff x="614" y="2568"/>
                <a:chExt cx="725" cy="139"/>
              </a:xfrm>
            </p:grpSpPr>
            <p:sp>
              <p:nvSpPr>
                <p:cNvPr id="54383" name="AutoShape 139">
                  <a:extLst>
                    <a:ext uri="{FF2B5EF4-FFF2-40B4-BE49-F238E27FC236}">
                      <a16:creationId xmlns:a16="http://schemas.microsoft.com/office/drawing/2014/main" id="{D50E64C9-6A1A-4943-B5C9-81A59EE9BFAD}"/>
                    </a:ext>
                  </a:extLst>
                </p:cNvPr>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84" name="AutoShape 140">
                  <a:extLst>
                    <a:ext uri="{FF2B5EF4-FFF2-40B4-BE49-F238E27FC236}">
                      <a16:creationId xmlns:a16="http://schemas.microsoft.com/office/drawing/2014/main" id="{11BB5857-68DC-43EB-8687-0AEA0022D52E}"/>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72" name="Rectangle 141">
                <a:extLst>
                  <a:ext uri="{FF2B5EF4-FFF2-40B4-BE49-F238E27FC236}">
                    <a16:creationId xmlns:a16="http://schemas.microsoft.com/office/drawing/2014/main" id="{A38E9DC6-60FD-43D2-B0D9-4BC80781DE66}"/>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73" name="Freeform 142">
                <a:extLst>
                  <a:ext uri="{FF2B5EF4-FFF2-40B4-BE49-F238E27FC236}">
                    <a16:creationId xmlns:a16="http://schemas.microsoft.com/office/drawing/2014/main" id="{A31D1040-FDCA-4428-A222-93F9168F51CB}"/>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3 h 256"/>
                  <a:gd name="T6" fmla="*/ 0 w 296"/>
                  <a:gd name="T7" fmla="*/ 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4" name="Freeform 143">
                <a:extLst>
                  <a:ext uri="{FF2B5EF4-FFF2-40B4-BE49-F238E27FC236}">
                    <a16:creationId xmlns:a16="http://schemas.microsoft.com/office/drawing/2014/main" id="{946D8EEB-3A01-4AC7-910E-857E43B826C3}"/>
                  </a:ext>
                </a:extLst>
              </p:cNvPr>
              <p:cNvSpPr>
                <a:spLocks/>
              </p:cNvSpPr>
              <p:nvPr/>
            </p:nvSpPr>
            <p:spPr bwMode="auto">
              <a:xfrm>
                <a:off x="5315" y="680"/>
                <a:ext cx="244" cy="240"/>
              </a:xfrm>
              <a:custGeom>
                <a:avLst/>
                <a:gdLst>
                  <a:gd name="T0" fmla="*/ 0 w 304"/>
                  <a:gd name="T1" fmla="*/ 0 h 288"/>
                  <a:gd name="T2" fmla="*/ 2 w 304"/>
                  <a:gd name="T3" fmla="*/ 3 h 288"/>
                  <a:gd name="T4" fmla="*/ 2 w 304"/>
                  <a:gd name="T5" fmla="*/ 5 h 288"/>
                  <a:gd name="T6" fmla="*/ 2 w 304"/>
                  <a:gd name="T7" fmla="*/ 3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 name="Oval 144">
                <a:extLst>
                  <a:ext uri="{FF2B5EF4-FFF2-40B4-BE49-F238E27FC236}">
                    <a16:creationId xmlns:a16="http://schemas.microsoft.com/office/drawing/2014/main" id="{22222EBC-3650-4976-835B-80ABE8617F89}"/>
                  </a:ext>
                </a:extLst>
              </p:cNvPr>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76" name="Freeform 145">
                <a:extLst>
                  <a:ext uri="{FF2B5EF4-FFF2-40B4-BE49-F238E27FC236}">
                    <a16:creationId xmlns:a16="http://schemas.microsoft.com/office/drawing/2014/main" id="{5FC64085-34EE-4680-8114-B38CA106BDBC}"/>
                  </a:ext>
                </a:extLst>
              </p:cNvPr>
              <p:cNvSpPr>
                <a:spLocks/>
              </p:cNvSpPr>
              <p:nvPr/>
            </p:nvSpPr>
            <p:spPr bwMode="auto">
              <a:xfrm>
                <a:off x="5302" y="2614"/>
                <a:ext cx="245" cy="200"/>
              </a:xfrm>
              <a:custGeom>
                <a:avLst/>
                <a:gdLst>
                  <a:gd name="T0" fmla="*/ 0 w 306"/>
                  <a:gd name="T1" fmla="*/ 3 h 240"/>
                  <a:gd name="T2" fmla="*/ 2 w 306"/>
                  <a:gd name="T3" fmla="*/ 4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7" name="AutoShape 146">
                <a:extLst>
                  <a:ext uri="{FF2B5EF4-FFF2-40B4-BE49-F238E27FC236}">
                    <a16:creationId xmlns:a16="http://schemas.microsoft.com/office/drawing/2014/main" id="{84AA9D41-E0AE-43BC-8D68-95587118E2D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78" name="AutoShape 147">
                <a:extLst>
                  <a:ext uri="{FF2B5EF4-FFF2-40B4-BE49-F238E27FC236}">
                    <a16:creationId xmlns:a16="http://schemas.microsoft.com/office/drawing/2014/main" id="{5DC0EC51-0311-42DB-B4B0-9FEABBFA7788}"/>
                  </a:ext>
                </a:extLst>
              </p:cNvPr>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79" name="Oval 148">
                <a:extLst>
                  <a:ext uri="{FF2B5EF4-FFF2-40B4-BE49-F238E27FC236}">
                    <a16:creationId xmlns:a16="http://schemas.microsoft.com/office/drawing/2014/main" id="{5E1EF894-A2B3-40A0-A9F2-B30650BC3C08}"/>
                  </a:ext>
                </a:extLst>
              </p:cNvPr>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80" name="Oval 149">
                <a:extLst>
                  <a:ext uri="{FF2B5EF4-FFF2-40B4-BE49-F238E27FC236}">
                    <a16:creationId xmlns:a16="http://schemas.microsoft.com/office/drawing/2014/main" id="{76286070-0E21-4441-BAAC-9A9800340E11}"/>
                  </a:ext>
                </a:extLst>
              </p:cNvPr>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zh-CN" sz="1800">
                  <a:solidFill>
                    <a:srgbClr val="FF0000"/>
                  </a:solidFill>
                  <a:latin typeface="Arial" panose="020B0604020202020204" pitchFamily="34" charset="0"/>
                  <a:ea typeface="MS PGothic" panose="020B0600070205080204" pitchFamily="34" charset="-128"/>
                  <a:cs typeface="Arial" panose="020B0604020202020204" pitchFamily="34" charset="0"/>
                </a:endParaRPr>
              </a:p>
            </p:txBody>
          </p:sp>
          <p:sp>
            <p:nvSpPr>
              <p:cNvPr id="54381" name="Oval 150">
                <a:extLst>
                  <a:ext uri="{FF2B5EF4-FFF2-40B4-BE49-F238E27FC236}">
                    <a16:creationId xmlns:a16="http://schemas.microsoft.com/office/drawing/2014/main" id="{AB1F5F7A-15D1-4CBB-ADE6-1FDD2FB41B9F}"/>
                  </a:ext>
                </a:extLst>
              </p:cNvPr>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82" name="Rectangle 151">
                <a:extLst>
                  <a:ext uri="{FF2B5EF4-FFF2-40B4-BE49-F238E27FC236}">
                    <a16:creationId xmlns:a16="http://schemas.microsoft.com/office/drawing/2014/main" id="{FC4DFF38-2830-4C80-B8BB-6805B4433F62}"/>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grpSp>
      <p:grpSp>
        <p:nvGrpSpPr>
          <p:cNvPr id="393368" name="Group 152">
            <a:extLst>
              <a:ext uri="{FF2B5EF4-FFF2-40B4-BE49-F238E27FC236}">
                <a16:creationId xmlns:a16="http://schemas.microsoft.com/office/drawing/2014/main" id="{2E666B23-B8FF-47AE-A529-5C164BD473D8}"/>
              </a:ext>
            </a:extLst>
          </p:cNvPr>
          <p:cNvGrpSpPr>
            <a:grpSpLocks/>
          </p:cNvGrpSpPr>
          <p:nvPr/>
        </p:nvGrpSpPr>
        <p:grpSpPr bwMode="auto">
          <a:xfrm>
            <a:off x="5000625" y="1757363"/>
            <a:ext cx="3933825" cy="4568825"/>
            <a:chOff x="3150" y="1107"/>
            <a:chExt cx="2478" cy="2878"/>
          </a:xfrm>
        </p:grpSpPr>
        <p:sp>
          <p:nvSpPr>
            <p:cNvPr id="54285" name="Line 153">
              <a:extLst>
                <a:ext uri="{FF2B5EF4-FFF2-40B4-BE49-F238E27FC236}">
                  <a16:creationId xmlns:a16="http://schemas.microsoft.com/office/drawing/2014/main" id="{A9F91061-49BD-40C4-BB5C-F135B9A49BF6}"/>
                </a:ext>
              </a:extLst>
            </p:cNvPr>
            <p:cNvSpPr>
              <a:spLocks noChangeShapeType="1"/>
            </p:cNvSpPr>
            <p:nvPr/>
          </p:nvSpPr>
          <p:spPr bwMode="auto">
            <a:xfrm flipH="1">
              <a:off x="4822" y="1490"/>
              <a:ext cx="1" cy="249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86" name="Text Box 154">
              <a:extLst>
                <a:ext uri="{FF2B5EF4-FFF2-40B4-BE49-F238E27FC236}">
                  <a16:creationId xmlns:a16="http://schemas.microsoft.com/office/drawing/2014/main" id="{AA9D6296-64C3-419A-A820-69B1289C3C60}"/>
                </a:ext>
              </a:extLst>
            </p:cNvPr>
            <p:cNvSpPr txBox="1">
              <a:spLocks noChangeArrowheads="1"/>
            </p:cNvSpPr>
            <p:nvPr/>
          </p:nvSpPr>
          <p:spPr bwMode="auto">
            <a:xfrm>
              <a:off x="3150" y="298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client terminates</a:t>
              </a:r>
            </a:p>
          </p:txBody>
        </p:sp>
        <p:sp>
          <p:nvSpPr>
            <p:cNvPr id="54287" name="Line 155">
              <a:extLst>
                <a:ext uri="{FF2B5EF4-FFF2-40B4-BE49-F238E27FC236}">
                  <a16:creationId xmlns:a16="http://schemas.microsoft.com/office/drawing/2014/main" id="{1702FDA1-2E0C-4469-A8B6-22D7730E5B07}"/>
                </a:ext>
              </a:extLst>
            </p:cNvPr>
            <p:cNvSpPr>
              <a:spLocks noChangeShapeType="1"/>
            </p:cNvSpPr>
            <p:nvPr/>
          </p:nvSpPr>
          <p:spPr bwMode="auto">
            <a:xfrm flipH="1">
              <a:off x="3845" y="1451"/>
              <a:ext cx="15" cy="1549"/>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88" name="Line 156">
              <a:extLst>
                <a:ext uri="{FF2B5EF4-FFF2-40B4-BE49-F238E27FC236}">
                  <a16:creationId xmlns:a16="http://schemas.microsoft.com/office/drawing/2014/main" id="{A4D5F77B-388D-4378-AE2C-9B7C4145746E}"/>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89" name="Rectangle 157">
              <a:extLst>
                <a:ext uri="{FF2B5EF4-FFF2-40B4-BE49-F238E27FC236}">
                  <a16:creationId xmlns:a16="http://schemas.microsoft.com/office/drawing/2014/main" id="{0617CC59-66E3-4243-8A59-EEB08BC95839}"/>
                </a:ext>
              </a:extLst>
            </p:cNvPr>
            <p:cNvSpPr>
              <a:spLocks noChangeArrowheads="1"/>
            </p:cNvSpPr>
            <p:nvPr/>
          </p:nvSpPr>
          <p:spPr bwMode="auto">
            <a:xfrm>
              <a:off x="4200" y="1761"/>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290" name="Text Box 158">
              <a:extLst>
                <a:ext uri="{FF2B5EF4-FFF2-40B4-BE49-F238E27FC236}">
                  <a16:creationId xmlns:a16="http://schemas.microsoft.com/office/drawing/2014/main" id="{743D7EF3-81D9-4F56-8A56-28367BC683CA}"/>
                </a:ext>
              </a:extLst>
            </p:cNvPr>
            <p:cNvSpPr txBox="1">
              <a:spLocks noChangeArrowheads="1"/>
            </p:cNvSpPr>
            <p:nvPr/>
          </p:nvSpPr>
          <p:spPr bwMode="auto">
            <a:xfrm>
              <a:off x="3312" y="222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4291" name="Oval 159">
              <a:extLst>
                <a:ext uri="{FF2B5EF4-FFF2-40B4-BE49-F238E27FC236}">
                  <a16:creationId xmlns:a16="http://schemas.microsoft.com/office/drawing/2014/main" id="{74FB96C4-DF9B-4FB7-A3A5-313319579AED}"/>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4292" name="Text Box 160">
              <a:extLst>
                <a:ext uri="{FF2B5EF4-FFF2-40B4-BE49-F238E27FC236}">
                  <a16:creationId xmlns:a16="http://schemas.microsoft.com/office/drawing/2014/main" id="{379ED97A-F913-4929-A0EA-C4F9B7521D08}"/>
                </a:ext>
              </a:extLst>
            </p:cNvPr>
            <p:cNvSpPr txBox="1">
              <a:spLocks noChangeArrowheads="1"/>
            </p:cNvSpPr>
            <p:nvPr/>
          </p:nvSpPr>
          <p:spPr bwMode="auto">
            <a:xfrm>
              <a:off x="3213" y="1380"/>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latin typeface="Tahoma" panose="020B0604030504040204" pitchFamily="34" charset="0"/>
                  <a:ea typeface="MS PGothic" panose="020B0600070205080204" pitchFamily="34" charset="-128"/>
                </a:rPr>
                <a:t>choose x</a:t>
              </a:r>
            </a:p>
            <a:p>
              <a:pPr algn="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293" name="Line 161">
              <a:extLst>
                <a:ext uri="{FF2B5EF4-FFF2-40B4-BE49-F238E27FC236}">
                  <a16:creationId xmlns:a16="http://schemas.microsoft.com/office/drawing/2014/main" id="{55683092-2B1D-443F-A80F-328737C4748E}"/>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4" name="Rectangle 162">
              <a:extLst>
                <a:ext uri="{FF2B5EF4-FFF2-40B4-BE49-F238E27FC236}">
                  <a16:creationId xmlns:a16="http://schemas.microsoft.com/office/drawing/2014/main" id="{2F80F537-49B9-4C49-8F0F-7C7A9660F94E}"/>
                </a:ext>
              </a:extLst>
            </p:cNvPr>
            <p:cNvSpPr>
              <a:spLocks noChangeArrowheads="1"/>
            </p:cNvSpPr>
            <p:nvPr/>
          </p:nvSpPr>
          <p:spPr bwMode="auto">
            <a:xfrm>
              <a:off x="4088" y="1494"/>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295" name="Text Box 163">
              <a:extLst>
                <a:ext uri="{FF2B5EF4-FFF2-40B4-BE49-F238E27FC236}">
                  <a16:creationId xmlns:a16="http://schemas.microsoft.com/office/drawing/2014/main" id="{A9C5F0AB-2483-4891-8E7B-186BEDFBAF6D}"/>
                </a:ext>
              </a:extLst>
            </p:cNvPr>
            <p:cNvSpPr txBox="1">
              <a:spLocks noChangeArrowheads="1"/>
            </p:cNvSpPr>
            <p:nvPr/>
          </p:nvSpPr>
          <p:spPr bwMode="auto">
            <a:xfrm>
              <a:off x="3943" y="1473"/>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req_conn(x)</a:t>
              </a:r>
            </a:p>
          </p:txBody>
        </p:sp>
        <p:sp>
          <p:nvSpPr>
            <p:cNvPr id="54296" name="Text Box 164">
              <a:extLst>
                <a:ext uri="{FF2B5EF4-FFF2-40B4-BE49-F238E27FC236}">
                  <a16:creationId xmlns:a16="http://schemas.microsoft.com/office/drawing/2014/main" id="{79E8530D-EFE2-4B4D-B35F-3D4A26F80624}"/>
                </a:ext>
              </a:extLst>
            </p:cNvPr>
            <p:cNvSpPr txBox="1">
              <a:spLocks noChangeArrowheads="1"/>
            </p:cNvSpPr>
            <p:nvPr/>
          </p:nvSpPr>
          <p:spPr bwMode="auto">
            <a:xfrm>
              <a:off x="4862" y="1636"/>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CC0000"/>
                  </a:solidFill>
                  <a:latin typeface="Tahoma" panose="020B0604030504040204" pitchFamily="34" charset="0"/>
                  <a:ea typeface="MS PGothic" panose="020B0600070205080204" pitchFamily="34" charset="-128"/>
                </a:rPr>
                <a:t>ESTAB</a:t>
              </a:r>
            </a:p>
          </p:txBody>
        </p:sp>
        <p:sp>
          <p:nvSpPr>
            <p:cNvPr id="54297" name="Oval 165">
              <a:extLst>
                <a:ext uri="{FF2B5EF4-FFF2-40B4-BE49-F238E27FC236}">
                  <a16:creationId xmlns:a16="http://schemas.microsoft.com/office/drawing/2014/main" id="{DB201E01-2C95-4833-8A10-259D9F1E6F0A}"/>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grpSp>
          <p:nvGrpSpPr>
            <p:cNvPr id="54298" name="Group 166">
              <a:extLst>
                <a:ext uri="{FF2B5EF4-FFF2-40B4-BE49-F238E27FC236}">
                  <a16:creationId xmlns:a16="http://schemas.microsoft.com/office/drawing/2014/main" id="{A18D28AD-437C-44DE-8EAE-F9BDE19D45B9}"/>
                </a:ext>
              </a:extLst>
            </p:cNvPr>
            <p:cNvGrpSpPr>
              <a:grpSpLocks/>
            </p:cNvGrpSpPr>
            <p:nvPr/>
          </p:nvGrpSpPr>
          <p:grpSpPr bwMode="auto">
            <a:xfrm>
              <a:off x="4006" y="1848"/>
              <a:ext cx="803" cy="212"/>
              <a:chOff x="1065" y="2085"/>
              <a:chExt cx="803" cy="212"/>
            </a:xfrm>
          </p:grpSpPr>
          <p:sp>
            <p:nvSpPr>
              <p:cNvPr id="54344" name="Rectangle 167">
                <a:extLst>
                  <a:ext uri="{FF2B5EF4-FFF2-40B4-BE49-F238E27FC236}">
                    <a16:creationId xmlns:a16="http://schemas.microsoft.com/office/drawing/2014/main" id="{2CD2B1AD-7A2B-460A-B28A-51EF767FDF4C}"/>
                  </a:ext>
                </a:extLst>
              </p:cNvPr>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45" name="Text Box 168">
                <a:extLst>
                  <a:ext uri="{FF2B5EF4-FFF2-40B4-BE49-F238E27FC236}">
                    <a16:creationId xmlns:a16="http://schemas.microsoft.com/office/drawing/2014/main" id="{A3F9F2AA-54B3-4D5F-ABC9-AFF06807B96E}"/>
                  </a:ext>
                </a:extLst>
              </p:cNvPr>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acc_conn(x)</a:t>
                </a:r>
              </a:p>
            </p:txBody>
          </p:sp>
        </p:grpSp>
        <p:sp>
          <p:nvSpPr>
            <p:cNvPr id="54299" name="Line 169">
              <a:extLst>
                <a:ext uri="{FF2B5EF4-FFF2-40B4-BE49-F238E27FC236}">
                  <a16:creationId xmlns:a16="http://schemas.microsoft.com/office/drawing/2014/main" id="{66FB74D5-D79D-483E-AB9D-DC3A6028537D}"/>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0" name="Rectangle 170">
              <a:extLst>
                <a:ext uri="{FF2B5EF4-FFF2-40B4-BE49-F238E27FC236}">
                  <a16:creationId xmlns:a16="http://schemas.microsoft.com/office/drawing/2014/main" id="{6E1FCC11-3099-435D-B9B5-5212AB6F2076}"/>
                </a:ext>
              </a:extLst>
            </p:cNvPr>
            <p:cNvSpPr>
              <a:spLocks noChangeArrowheads="1"/>
            </p:cNvSpPr>
            <p:nvPr/>
          </p:nvSpPr>
          <p:spPr bwMode="auto">
            <a:xfrm>
              <a:off x="4077" y="2336"/>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01" name="Text Box 171">
              <a:extLst>
                <a:ext uri="{FF2B5EF4-FFF2-40B4-BE49-F238E27FC236}">
                  <a16:creationId xmlns:a16="http://schemas.microsoft.com/office/drawing/2014/main" id="{4B324E1A-893C-4EBC-96C0-11DFD70250B0}"/>
                </a:ext>
              </a:extLst>
            </p:cNvPr>
            <p:cNvSpPr txBox="1">
              <a:spLocks noChangeArrowheads="1"/>
            </p:cNvSpPr>
            <p:nvPr/>
          </p:nvSpPr>
          <p:spPr bwMode="auto">
            <a:xfrm>
              <a:off x="3989" y="2315"/>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data(x+1)</a:t>
              </a:r>
            </a:p>
          </p:txBody>
        </p:sp>
        <p:sp>
          <p:nvSpPr>
            <p:cNvPr id="54302" name="Oval 172">
              <a:extLst>
                <a:ext uri="{FF2B5EF4-FFF2-40B4-BE49-F238E27FC236}">
                  <a16:creationId xmlns:a16="http://schemas.microsoft.com/office/drawing/2014/main" id="{FB8776C3-D9E8-4BB5-9990-11C0CC95A171}"/>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solidFill>
                  <a:srgbClr val="CC0000"/>
                </a:solidFill>
                <a:latin typeface="Tahoma" panose="020B0604030504040204" pitchFamily="34" charset="0"/>
                <a:ea typeface="MS PGothic" panose="020B0600070205080204" pitchFamily="34" charset="-128"/>
              </a:endParaRPr>
            </a:p>
          </p:txBody>
        </p:sp>
        <p:sp>
          <p:nvSpPr>
            <p:cNvPr id="54303" name="Text Box 173">
              <a:extLst>
                <a:ext uri="{FF2B5EF4-FFF2-40B4-BE49-F238E27FC236}">
                  <a16:creationId xmlns:a16="http://schemas.microsoft.com/office/drawing/2014/main" id="{176B97CD-5B46-489C-8032-9E2A457304E8}"/>
                </a:ext>
              </a:extLst>
            </p:cNvPr>
            <p:cNvSpPr txBox="1">
              <a:spLocks noChangeArrowheads="1"/>
            </p:cNvSpPr>
            <p:nvPr/>
          </p:nvSpPr>
          <p:spPr bwMode="auto">
            <a:xfrm>
              <a:off x="4890" y="237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accept</a:t>
              </a:r>
            </a:p>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data(x+1)</a:t>
              </a:r>
            </a:p>
          </p:txBody>
        </p:sp>
        <p:grpSp>
          <p:nvGrpSpPr>
            <p:cNvPr id="54304" name="Group 174">
              <a:extLst>
                <a:ext uri="{FF2B5EF4-FFF2-40B4-BE49-F238E27FC236}">
                  <a16:creationId xmlns:a16="http://schemas.microsoft.com/office/drawing/2014/main" id="{9D81A1C5-AC89-4D82-8806-4FDF9CB49362}"/>
                </a:ext>
              </a:extLst>
            </p:cNvPr>
            <p:cNvGrpSpPr>
              <a:grpSpLocks/>
            </p:cNvGrpSpPr>
            <p:nvPr/>
          </p:nvGrpSpPr>
          <p:grpSpPr bwMode="auto">
            <a:xfrm>
              <a:off x="3826" y="2803"/>
              <a:ext cx="1515" cy="300"/>
              <a:chOff x="3818" y="2796"/>
              <a:chExt cx="1515" cy="300"/>
            </a:xfrm>
          </p:grpSpPr>
          <p:sp>
            <p:nvSpPr>
              <p:cNvPr id="54342" name="Line 175">
                <a:extLst>
                  <a:ext uri="{FF2B5EF4-FFF2-40B4-BE49-F238E27FC236}">
                    <a16:creationId xmlns:a16="http://schemas.microsoft.com/office/drawing/2014/main" id="{52FEA86B-0E0B-4435-B0C3-347338C1CF54}"/>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43" name="Text Box 176">
                <a:extLst>
                  <a:ext uri="{FF2B5EF4-FFF2-40B4-BE49-F238E27FC236}">
                    <a16:creationId xmlns:a16="http://schemas.microsoft.com/office/drawing/2014/main" id="{9639AEC6-6F44-4AF1-AE5A-D8F29660F562}"/>
                  </a:ext>
                </a:extLst>
              </p:cNvPr>
              <p:cNvSpPr txBox="1">
                <a:spLocks noChangeArrowheads="1"/>
              </p:cNvSpPr>
              <p:nvPr/>
            </p:nvSpPr>
            <p:spPr bwMode="auto">
              <a:xfrm>
                <a:off x="3989" y="2796"/>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zh-CN" sz="1400">
                    <a:latin typeface="Tahoma" panose="020B0604030504040204" pitchFamily="34" charset="0"/>
                    <a:ea typeface="MS PGothic" panose="020B0600070205080204" pitchFamily="34" charset="-128"/>
                  </a:rPr>
                  <a:t>connection </a:t>
                </a:r>
              </a:p>
              <a:p>
                <a:pPr algn="ctr">
                  <a:lnSpc>
                    <a:spcPct val="90000"/>
                  </a:lnSpc>
                  <a:spcBef>
                    <a:spcPct val="0"/>
                  </a:spcBef>
                  <a:buClrTx/>
                  <a:buSzTx/>
                  <a:buFontTx/>
                  <a:buNone/>
                </a:pPr>
                <a:r>
                  <a:rPr lang="en-US" altLang="zh-CN" sz="1400">
                    <a:latin typeface="Tahoma" panose="020B0604030504040204" pitchFamily="34" charset="0"/>
                    <a:ea typeface="MS PGothic" panose="020B0600070205080204" pitchFamily="34" charset="-128"/>
                  </a:rPr>
                  <a:t>x completes</a:t>
                </a:r>
              </a:p>
            </p:txBody>
          </p:sp>
        </p:grpSp>
        <p:sp>
          <p:nvSpPr>
            <p:cNvPr id="54305" name="Text Box 177">
              <a:extLst>
                <a:ext uri="{FF2B5EF4-FFF2-40B4-BE49-F238E27FC236}">
                  <a16:creationId xmlns:a16="http://schemas.microsoft.com/office/drawing/2014/main" id="{7982E0E0-1A6A-47C5-BD61-E5DD5DED5777}"/>
                </a:ext>
              </a:extLst>
            </p:cNvPr>
            <p:cNvSpPr txBox="1">
              <a:spLocks noChangeArrowheads="1"/>
            </p:cNvSpPr>
            <p:nvPr/>
          </p:nvSpPr>
          <p:spPr bwMode="auto">
            <a:xfrm>
              <a:off x="4830" y="2962"/>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server</a:t>
              </a:r>
            </a:p>
            <a:p>
              <a:pPr algn="ctr">
                <a:lnSpc>
                  <a:spcPct val="85000"/>
                </a:lnSpc>
                <a:spcBef>
                  <a:spcPct val="0"/>
                </a:spcBef>
                <a:buClrTx/>
                <a:buSzTx/>
                <a:buFontTx/>
                <a:buNone/>
              </a:pPr>
              <a:r>
                <a:rPr lang="en-US" altLang="zh-CN" sz="1600">
                  <a:latin typeface="Tahoma" panose="020B0604030504040204" pitchFamily="34" charset="0"/>
                  <a:ea typeface="MS PGothic" panose="020B0600070205080204" pitchFamily="34" charset="-128"/>
                </a:rPr>
                <a:t>forgets x</a:t>
              </a:r>
            </a:p>
          </p:txBody>
        </p:sp>
        <p:grpSp>
          <p:nvGrpSpPr>
            <p:cNvPr id="54306" name="Group 178">
              <a:extLst>
                <a:ext uri="{FF2B5EF4-FFF2-40B4-BE49-F238E27FC236}">
                  <a16:creationId xmlns:a16="http://schemas.microsoft.com/office/drawing/2014/main" id="{3A90661F-C763-4654-B17C-E829BFDD3863}"/>
                </a:ext>
              </a:extLst>
            </p:cNvPr>
            <p:cNvGrpSpPr>
              <a:grpSpLocks/>
            </p:cNvGrpSpPr>
            <p:nvPr/>
          </p:nvGrpSpPr>
          <p:grpSpPr bwMode="auto">
            <a:xfrm>
              <a:off x="3570" y="1119"/>
              <a:ext cx="391" cy="307"/>
              <a:chOff x="-44" y="1473"/>
              <a:chExt cx="981" cy="1105"/>
            </a:xfrm>
          </p:grpSpPr>
          <p:pic>
            <p:nvPicPr>
              <p:cNvPr id="54340" name="Picture 179" descr="desktop_computer_stylized_medium">
                <a:extLst>
                  <a:ext uri="{FF2B5EF4-FFF2-40B4-BE49-F238E27FC236}">
                    <a16:creationId xmlns:a16="http://schemas.microsoft.com/office/drawing/2014/main" id="{34BEFC50-4E34-4FD2-8E99-F56E95250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41" name="Freeform 180">
                <a:extLst>
                  <a:ext uri="{FF2B5EF4-FFF2-40B4-BE49-F238E27FC236}">
                    <a16:creationId xmlns:a16="http://schemas.microsoft.com/office/drawing/2014/main" id="{F348B636-35CD-40BE-B2DA-7759BFE2EFF6}"/>
                  </a:ext>
                </a:extLst>
              </p:cNvPr>
              <p:cNvSpPr>
                <a:spLocks/>
              </p:cNvSpPr>
              <p:nvPr/>
            </p:nvSpPr>
            <p:spPr bwMode="auto">
              <a:xfrm flipH="1">
                <a:off x="374" y="1579"/>
                <a:ext cx="477" cy="506"/>
              </a:xfrm>
              <a:custGeom>
                <a:avLst/>
                <a:gdLst>
                  <a:gd name="T0" fmla="*/ 0 w 356"/>
                  <a:gd name="T1" fmla="*/ 0 h 368"/>
                  <a:gd name="T2" fmla="*/ 251028 w 356"/>
                  <a:gd name="T3" fmla="*/ 21440 h 368"/>
                  <a:gd name="T4" fmla="*/ 297791 w 356"/>
                  <a:gd name="T5" fmla="*/ 446667 h 368"/>
                  <a:gd name="T6" fmla="*/ 65629 w 356"/>
                  <a:gd name="T7" fmla="*/ 55861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07" name="Group 181">
              <a:extLst>
                <a:ext uri="{FF2B5EF4-FFF2-40B4-BE49-F238E27FC236}">
                  <a16:creationId xmlns:a16="http://schemas.microsoft.com/office/drawing/2014/main" id="{137E4934-1DE1-4365-B0D5-B136EE79FF82}"/>
                </a:ext>
              </a:extLst>
            </p:cNvPr>
            <p:cNvGrpSpPr>
              <a:grpSpLocks/>
            </p:cNvGrpSpPr>
            <p:nvPr/>
          </p:nvGrpSpPr>
          <p:grpSpPr bwMode="auto">
            <a:xfrm>
              <a:off x="4709" y="1107"/>
              <a:ext cx="212" cy="323"/>
              <a:chOff x="4140" y="429"/>
              <a:chExt cx="1425" cy="2396"/>
            </a:xfrm>
          </p:grpSpPr>
          <p:sp>
            <p:nvSpPr>
              <p:cNvPr id="54308" name="Freeform 182">
                <a:extLst>
                  <a:ext uri="{FF2B5EF4-FFF2-40B4-BE49-F238E27FC236}">
                    <a16:creationId xmlns:a16="http://schemas.microsoft.com/office/drawing/2014/main" id="{CCA5118E-3716-4DE9-A109-A444DAC71F04}"/>
                  </a:ext>
                </a:extLst>
              </p:cNvPr>
              <p:cNvSpPr>
                <a:spLocks/>
              </p:cNvSpPr>
              <p:nvPr/>
            </p:nvSpPr>
            <p:spPr bwMode="auto">
              <a:xfrm>
                <a:off x="5268" y="433"/>
                <a:ext cx="283" cy="2286"/>
              </a:xfrm>
              <a:custGeom>
                <a:avLst/>
                <a:gdLst>
                  <a:gd name="T0" fmla="*/ 2 w 354"/>
                  <a:gd name="T1" fmla="*/ 0 h 2742"/>
                  <a:gd name="T2" fmla="*/ 2 w 354"/>
                  <a:gd name="T3" fmla="*/ 6 h 2742"/>
                  <a:gd name="T4" fmla="*/ 2 w 354"/>
                  <a:gd name="T5" fmla="*/ 40 h 2742"/>
                  <a:gd name="T6" fmla="*/ 0 w 354"/>
                  <a:gd name="T7" fmla="*/ 42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9" name="Rectangle 183">
                <a:extLst>
                  <a:ext uri="{FF2B5EF4-FFF2-40B4-BE49-F238E27FC236}">
                    <a16:creationId xmlns:a16="http://schemas.microsoft.com/office/drawing/2014/main" id="{D51D6A73-CEB1-4A99-8476-EA6A94DC88D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10" name="Freeform 184">
                <a:extLst>
                  <a:ext uri="{FF2B5EF4-FFF2-40B4-BE49-F238E27FC236}">
                    <a16:creationId xmlns:a16="http://schemas.microsoft.com/office/drawing/2014/main" id="{B947FD2C-8C2F-4014-817E-06D849D0F4F5}"/>
                  </a:ext>
                </a:extLst>
              </p:cNvPr>
              <p:cNvSpPr>
                <a:spLocks/>
              </p:cNvSpPr>
              <p:nvPr/>
            </p:nvSpPr>
            <p:spPr bwMode="auto">
              <a:xfrm>
                <a:off x="5321" y="570"/>
                <a:ext cx="169" cy="2115"/>
              </a:xfrm>
              <a:custGeom>
                <a:avLst/>
                <a:gdLst>
                  <a:gd name="T0" fmla="*/ 2 w 211"/>
                  <a:gd name="T1" fmla="*/ 0 h 2537"/>
                  <a:gd name="T2" fmla="*/ 2 w 211"/>
                  <a:gd name="T3" fmla="*/ 4 h 2537"/>
                  <a:gd name="T4" fmla="*/ 2 w 211"/>
                  <a:gd name="T5" fmla="*/ 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1" name="Freeform 185">
                <a:extLst>
                  <a:ext uri="{FF2B5EF4-FFF2-40B4-BE49-F238E27FC236}">
                    <a16:creationId xmlns:a16="http://schemas.microsoft.com/office/drawing/2014/main" id="{599EA15D-6BC2-416A-BB45-A6BD3612EA95}"/>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4 h 226"/>
                  <a:gd name="T6" fmla="*/ 0 w 328"/>
                  <a:gd name="T7" fmla="*/ 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2" name="Rectangle 186">
                <a:extLst>
                  <a:ext uri="{FF2B5EF4-FFF2-40B4-BE49-F238E27FC236}">
                    <a16:creationId xmlns:a16="http://schemas.microsoft.com/office/drawing/2014/main" id="{D4FD67BA-19B8-4018-90AD-65A6652719CF}"/>
                  </a:ext>
                </a:extLst>
              </p:cNvPr>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4313" name="Group 187">
                <a:extLst>
                  <a:ext uri="{FF2B5EF4-FFF2-40B4-BE49-F238E27FC236}">
                    <a16:creationId xmlns:a16="http://schemas.microsoft.com/office/drawing/2014/main" id="{91CAB873-5A93-47F1-BB30-11800E0323DF}"/>
                  </a:ext>
                </a:extLst>
              </p:cNvPr>
              <p:cNvGrpSpPr>
                <a:grpSpLocks/>
              </p:cNvGrpSpPr>
              <p:nvPr/>
            </p:nvGrpSpPr>
            <p:grpSpPr bwMode="auto">
              <a:xfrm>
                <a:off x="4749" y="668"/>
                <a:ext cx="581" cy="145"/>
                <a:chOff x="614" y="2568"/>
                <a:chExt cx="725" cy="139"/>
              </a:xfrm>
            </p:grpSpPr>
            <p:sp>
              <p:nvSpPr>
                <p:cNvPr id="54338" name="AutoShape 188">
                  <a:extLst>
                    <a:ext uri="{FF2B5EF4-FFF2-40B4-BE49-F238E27FC236}">
                      <a16:creationId xmlns:a16="http://schemas.microsoft.com/office/drawing/2014/main" id="{2D156AD3-A0B2-4A2B-92A6-BD93E90BEA54}"/>
                    </a:ext>
                  </a:extLst>
                </p:cNvPr>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39" name="AutoShape 189">
                  <a:extLst>
                    <a:ext uri="{FF2B5EF4-FFF2-40B4-BE49-F238E27FC236}">
                      <a16:creationId xmlns:a16="http://schemas.microsoft.com/office/drawing/2014/main" id="{FD0CDFCE-C13A-4419-B304-95869658F1F6}"/>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14" name="Rectangle 190">
                <a:extLst>
                  <a:ext uri="{FF2B5EF4-FFF2-40B4-BE49-F238E27FC236}">
                    <a16:creationId xmlns:a16="http://schemas.microsoft.com/office/drawing/2014/main" id="{A257B8F7-8100-4BBF-A00A-9B68CB505B1A}"/>
                  </a:ext>
                </a:extLst>
              </p:cNvPr>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4315" name="Group 191">
                <a:extLst>
                  <a:ext uri="{FF2B5EF4-FFF2-40B4-BE49-F238E27FC236}">
                    <a16:creationId xmlns:a16="http://schemas.microsoft.com/office/drawing/2014/main" id="{8CF0CDF9-957F-4F38-BE90-5A66E14E9F0A}"/>
                  </a:ext>
                </a:extLst>
              </p:cNvPr>
              <p:cNvGrpSpPr>
                <a:grpSpLocks/>
              </p:cNvGrpSpPr>
              <p:nvPr/>
            </p:nvGrpSpPr>
            <p:grpSpPr bwMode="auto">
              <a:xfrm>
                <a:off x="4747" y="994"/>
                <a:ext cx="581" cy="134"/>
                <a:chOff x="614" y="2568"/>
                <a:chExt cx="725" cy="139"/>
              </a:xfrm>
            </p:grpSpPr>
            <p:sp>
              <p:nvSpPr>
                <p:cNvPr id="54336" name="AutoShape 192">
                  <a:extLst>
                    <a:ext uri="{FF2B5EF4-FFF2-40B4-BE49-F238E27FC236}">
                      <a16:creationId xmlns:a16="http://schemas.microsoft.com/office/drawing/2014/main" id="{29C4D387-81DA-46F3-9576-EBAF90F17D65}"/>
                    </a:ext>
                  </a:extLst>
                </p:cNvPr>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37" name="AutoShape 193">
                  <a:extLst>
                    <a:ext uri="{FF2B5EF4-FFF2-40B4-BE49-F238E27FC236}">
                      <a16:creationId xmlns:a16="http://schemas.microsoft.com/office/drawing/2014/main" id="{85B5358C-D061-467D-8BC7-2EEA2255C1E5}"/>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16" name="Rectangle 194">
                <a:extLst>
                  <a:ext uri="{FF2B5EF4-FFF2-40B4-BE49-F238E27FC236}">
                    <a16:creationId xmlns:a16="http://schemas.microsoft.com/office/drawing/2014/main" id="{099E030E-6279-45F8-B060-994E59981431}"/>
                  </a:ext>
                </a:extLst>
              </p:cNvPr>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17" name="Rectangle 195">
                <a:extLst>
                  <a:ext uri="{FF2B5EF4-FFF2-40B4-BE49-F238E27FC236}">
                    <a16:creationId xmlns:a16="http://schemas.microsoft.com/office/drawing/2014/main" id="{5F809B24-64B5-493C-8C80-D501239236CC}"/>
                  </a:ext>
                </a:extLst>
              </p:cNvPr>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54318" name="Group 196">
                <a:extLst>
                  <a:ext uri="{FF2B5EF4-FFF2-40B4-BE49-F238E27FC236}">
                    <a16:creationId xmlns:a16="http://schemas.microsoft.com/office/drawing/2014/main" id="{178385F6-FA04-4897-9F64-A78B7C1C3787}"/>
                  </a:ext>
                </a:extLst>
              </p:cNvPr>
              <p:cNvGrpSpPr>
                <a:grpSpLocks/>
              </p:cNvGrpSpPr>
              <p:nvPr/>
            </p:nvGrpSpPr>
            <p:grpSpPr bwMode="auto">
              <a:xfrm>
                <a:off x="4735" y="1627"/>
                <a:ext cx="582" cy="151"/>
                <a:chOff x="614" y="2568"/>
                <a:chExt cx="725" cy="139"/>
              </a:xfrm>
            </p:grpSpPr>
            <p:sp>
              <p:nvSpPr>
                <p:cNvPr id="54334" name="AutoShape 197">
                  <a:extLst>
                    <a:ext uri="{FF2B5EF4-FFF2-40B4-BE49-F238E27FC236}">
                      <a16:creationId xmlns:a16="http://schemas.microsoft.com/office/drawing/2014/main" id="{D15DCDA2-1DE4-49A9-8A75-525B9BEE58CC}"/>
                    </a:ext>
                  </a:extLst>
                </p:cNvPr>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35" name="AutoShape 198">
                  <a:extLst>
                    <a:ext uri="{FF2B5EF4-FFF2-40B4-BE49-F238E27FC236}">
                      <a16:creationId xmlns:a16="http://schemas.microsoft.com/office/drawing/2014/main" id="{3E2A6B4B-8D43-49E9-A23E-FD4D56A5E3C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19" name="Freeform 199">
                <a:extLst>
                  <a:ext uri="{FF2B5EF4-FFF2-40B4-BE49-F238E27FC236}">
                    <a16:creationId xmlns:a16="http://schemas.microsoft.com/office/drawing/2014/main" id="{BF6B1E8F-1196-4418-A6F0-78CC8672AEDC}"/>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3 h 226"/>
                  <a:gd name="T6" fmla="*/ 0 w 328"/>
                  <a:gd name="T7" fmla="*/ 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20" name="Group 200">
                <a:extLst>
                  <a:ext uri="{FF2B5EF4-FFF2-40B4-BE49-F238E27FC236}">
                    <a16:creationId xmlns:a16="http://schemas.microsoft.com/office/drawing/2014/main" id="{8C9EE697-39E5-41B0-9922-64AE4A656005}"/>
                  </a:ext>
                </a:extLst>
              </p:cNvPr>
              <p:cNvGrpSpPr>
                <a:grpSpLocks/>
              </p:cNvGrpSpPr>
              <p:nvPr/>
            </p:nvGrpSpPr>
            <p:grpSpPr bwMode="auto">
              <a:xfrm>
                <a:off x="4739" y="1327"/>
                <a:ext cx="582" cy="139"/>
                <a:chOff x="614" y="2568"/>
                <a:chExt cx="725" cy="139"/>
              </a:xfrm>
            </p:grpSpPr>
            <p:sp>
              <p:nvSpPr>
                <p:cNvPr id="54332" name="AutoShape 201">
                  <a:extLst>
                    <a:ext uri="{FF2B5EF4-FFF2-40B4-BE49-F238E27FC236}">
                      <a16:creationId xmlns:a16="http://schemas.microsoft.com/office/drawing/2014/main" id="{046E6D0D-5920-4502-9051-96BD90E44A8E}"/>
                    </a:ext>
                  </a:extLst>
                </p:cNvPr>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33" name="AutoShape 202">
                  <a:extLst>
                    <a:ext uri="{FF2B5EF4-FFF2-40B4-BE49-F238E27FC236}">
                      <a16:creationId xmlns:a16="http://schemas.microsoft.com/office/drawing/2014/main" id="{8E1CD83D-7EB9-4FB1-A91C-F516DC078148}"/>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54321" name="Rectangle 203">
                <a:extLst>
                  <a:ext uri="{FF2B5EF4-FFF2-40B4-BE49-F238E27FC236}">
                    <a16:creationId xmlns:a16="http://schemas.microsoft.com/office/drawing/2014/main" id="{36C04915-B214-4474-B990-2C15526A6DC0}"/>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22" name="Freeform 204">
                <a:extLst>
                  <a:ext uri="{FF2B5EF4-FFF2-40B4-BE49-F238E27FC236}">
                    <a16:creationId xmlns:a16="http://schemas.microsoft.com/office/drawing/2014/main" id="{3E62852D-EC20-4113-BC0F-83DBDF030861}"/>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3 h 256"/>
                  <a:gd name="T6" fmla="*/ 0 w 296"/>
                  <a:gd name="T7" fmla="*/ 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3" name="Freeform 205">
                <a:extLst>
                  <a:ext uri="{FF2B5EF4-FFF2-40B4-BE49-F238E27FC236}">
                    <a16:creationId xmlns:a16="http://schemas.microsoft.com/office/drawing/2014/main" id="{F5ADCC67-537D-4E60-9FA2-A585444AEE6A}"/>
                  </a:ext>
                </a:extLst>
              </p:cNvPr>
              <p:cNvSpPr>
                <a:spLocks/>
              </p:cNvSpPr>
              <p:nvPr/>
            </p:nvSpPr>
            <p:spPr bwMode="auto">
              <a:xfrm>
                <a:off x="5315" y="680"/>
                <a:ext cx="244" cy="240"/>
              </a:xfrm>
              <a:custGeom>
                <a:avLst/>
                <a:gdLst>
                  <a:gd name="T0" fmla="*/ 0 w 304"/>
                  <a:gd name="T1" fmla="*/ 0 h 288"/>
                  <a:gd name="T2" fmla="*/ 2 w 304"/>
                  <a:gd name="T3" fmla="*/ 3 h 288"/>
                  <a:gd name="T4" fmla="*/ 2 w 304"/>
                  <a:gd name="T5" fmla="*/ 5 h 288"/>
                  <a:gd name="T6" fmla="*/ 2 w 304"/>
                  <a:gd name="T7" fmla="*/ 3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4" name="Oval 206">
                <a:extLst>
                  <a:ext uri="{FF2B5EF4-FFF2-40B4-BE49-F238E27FC236}">
                    <a16:creationId xmlns:a16="http://schemas.microsoft.com/office/drawing/2014/main" id="{2B08FD38-45EB-4AAB-A697-3D28C66E0BD9}"/>
                  </a:ext>
                </a:extLst>
              </p:cNvPr>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25" name="Freeform 207">
                <a:extLst>
                  <a:ext uri="{FF2B5EF4-FFF2-40B4-BE49-F238E27FC236}">
                    <a16:creationId xmlns:a16="http://schemas.microsoft.com/office/drawing/2014/main" id="{223EAD4C-ADEC-420E-AC74-E124A0CE1862}"/>
                  </a:ext>
                </a:extLst>
              </p:cNvPr>
              <p:cNvSpPr>
                <a:spLocks/>
              </p:cNvSpPr>
              <p:nvPr/>
            </p:nvSpPr>
            <p:spPr bwMode="auto">
              <a:xfrm>
                <a:off x="5302" y="2614"/>
                <a:ext cx="245" cy="200"/>
              </a:xfrm>
              <a:custGeom>
                <a:avLst/>
                <a:gdLst>
                  <a:gd name="T0" fmla="*/ 0 w 306"/>
                  <a:gd name="T1" fmla="*/ 3 h 240"/>
                  <a:gd name="T2" fmla="*/ 2 w 306"/>
                  <a:gd name="T3" fmla="*/ 4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6" name="AutoShape 208">
                <a:extLst>
                  <a:ext uri="{FF2B5EF4-FFF2-40B4-BE49-F238E27FC236}">
                    <a16:creationId xmlns:a16="http://schemas.microsoft.com/office/drawing/2014/main" id="{C732D7D5-9E8E-4D4C-AFDF-6BFFD7ACB1F5}"/>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27" name="AutoShape 209">
                <a:extLst>
                  <a:ext uri="{FF2B5EF4-FFF2-40B4-BE49-F238E27FC236}">
                    <a16:creationId xmlns:a16="http://schemas.microsoft.com/office/drawing/2014/main" id="{7CCDAE91-425F-414B-B18B-450516B78054}"/>
                  </a:ext>
                </a:extLst>
              </p:cNvPr>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28" name="Oval 210">
                <a:extLst>
                  <a:ext uri="{FF2B5EF4-FFF2-40B4-BE49-F238E27FC236}">
                    <a16:creationId xmlns:a16="http://schemas.microsoft.com/office/drawing/2014/main" id="{9AEC51AD-6273-4E3B-9AC8-A7E0D2869862}"/>
                  </a:ext>
                </a:extLst>
              </p:cNvPr>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29" name="Oval 211">
                <a:extLst>
                  <a:ext uri="{FF2B5EF4-FFF2-40B4-BE49-F238E27FC236}">
                    <a16:creationId xmlns:a16="http://schemas.microsoft.com/office/drawing/2014/main" id="{6D3D44CB-BB46-407F-B29D-C55648366CEB}"/>
                  </a:ext>
                </a:extLst>
              </p:cNvPr>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zh-CN" sz="1800">
                  <a:solidFill>
                    <a:srgbClr val="FF0000"/>
                  </a:solidFill>
                  <a:latin typeface="Arial" panose="020B0604020202020204" pitchFamily="34" charset="0"/>
                  <a:ea typeface="MS PGothic" panose="020B0600070205080204" pitchFamily="34" charset="-128"/>
                  <a:cs typeface="Arial" panose="020B0604020202020204" pitchFamily="34" charset="0"/>
                </a:endParaRPr>
              </a:p>
            </p:txBody>
          </p:sp>
          <p:sp>
            <p:nvSpPr>
              <p:cNvPr id="54330" name="Oval 212">
                <a:extLst>
                  <a:ext uri="{FF2B5EF4-FFF2-40B4-BE49-F238E27FC236}">
                    <a16:creationId xmlns:a16="http://schemas.microsoft.com/office/drawing/2014/main" id="{8DEF0C7E-CF8C-436D-B77D-378C75DED440}"/>
                  </a:ext>
                </a:extLst>
              </p:cNvPr>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54331" name="Rectangle 213">
                <a:extLst>
                  <a:ext uri="{FF2B5EF4-FFF2-40B4-BE49-F238E27FC236}">
                    <a16:creationId xmlns:a16="http://schemas.microsoft.com/office/drawing/2014/main" id="{BE37AFD9-1C76-4A5C-B3C6-1DEF200462E8}"/>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grpSp>
      <p:sp>
        <p:nvSpPr>
          <p:cNvPr id="54283" name="页脚占位符 5">
            <a:extLst>
              <a:ext uri="{FF2B5EF4-FFF2-40B4-BE49-F238E27FC236}">
                <a16:creationId xmlns:a16="http://schemas.microsoft.com/office/drawing/2014/main" id="{8FE60429-5DC6-4C95-B6EF-8FA793441AC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4284" name="灯片编号占位符 6">
            <a:extLst>
              <a:ext uri="{FF2B5EF4-FFF2-40B4-BE49-F238E27FC236}">
                <a16:creationId xmlns:a16="http://schemas.microsoft.com/office/drawing/2014/main" id="{F69E68D3-897A-463F-9984-09216A164E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68740E2C-B4AA-43BD-ABCD-13C670CB600C}" type="slidenum">
              <a:rPr lang="en-US" altLang="zh-CN" sz="1400" smtClean="0">
                <a:latin typeface="Arial" panose="020B0604020202020204" pitchFamily="34" charset="0"/>
              </a:rPr>
              <a:pPr>
                <a:spcBef>
                  <a:spcPct val="0"/>
                </a:spcBef>
                <a:buClrTx/>
                <a:buSzTx/>
                <a:buFontTx/>
                <a:buNone/>
              </a:pPr>
              <a:t>31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3309"/>
                                        </p:tgtEl>
                                        <p:attrNameLst>
                                          <p:attrName>style.visibility</p:attrName>
                                        </p:attrNameLst>
                                      </p:cBhvr>
                                      <p:to>
                                        <p:strVal val="visible"/>
                                      </p:to>
                                    </p:set>
                                    <p:animEffect transition="in" filter="dissolve">
                                      <p:cBhvr>
                                        <p:cTn id="7" dur="500"/>
                                        <p:tgtEl>
                                          <p:spTgt spid="393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3311"/>
                                        </p:tgtEl>
                                        <p:attrNameLst>
                                          <p:attrName>style.visibility</p:attrName>
                                        </p:attrNameLst>
                                      </p:cBhvr>
                                      <p:to>
                                        <p:strVal val="visible"/>
                                      </p:to>
                                    </p:set>
                                    <p:animEffect transition="in" filter="wipe(up)">
                                      <p:cBhvr>
                                        <p:cTn id="12" dur="1000"/>
                                        <p:tgtEl>
                                          <p:spTgt spid="393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9336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93315"/>
                                        </p:tgtEl>
                                        <p:attrNameLst>
                                          <p:attrName>style.visibility</p:attrName>
                                        </p:attrNameLst>
                                      </p:cBhvr>
                                      <p:to>
                                        <p:strVal val="visible"/>
                                      </p:to>
                                    </p:set>
                                    <p:animEffect transition="in" filter="wipe(up)">
                                      <p:cBhvr>
                                        <p:cTn id="21" dur="1000"/>
                                        <p:tgtEl>
                                          <p:spTgt spid="39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a:extLst>
              <a:ext uri="{FF2B5EF4-FFF2-40B4-BE49-F238E27FC236}">
                <a16:creationId xmlns:a16="http://schemas.microsoft.com/office/drawing/2014/main" id="{3A4ADFED-1B7F-4D03-9F8D-94C9746C62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5299" name="灯片编号占位符 5">
            <a:extLst>
              <a:ext uri="{FF2B5EF4-FFF2-40B4-BE49-F238E27FC236}">
                <a16:creationId xmlns:a16="http://schemas.microsoft.com/office/drawing/2014/main" id="{AD315EA4-7B33-4045-AC72-ADD6A06CF3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16B725E-04EB-41C8-AC0F-62660FA624AD}" type="slidenum">
              <a:rPr lang="en-US" altLang="zh-CN" sz="1400" smtClean="0">
                <a:latin typeface="Arial" panose="020B0604020202020204" pitchFamily="34" charset="0"/>
              </a:rPr>
              <a:pPr>
                <a:spcBef>
                  <a:spcPct val="0"/>
                </a:spcBef>
                <a:buClrTx/>
                <a:buSzTx/>
                <a:buFontTx/>
                <a:buNone/>
              </a:pPr>
              <a:t>32</a:t>
            </a:fld>
            <a:endParaRPr lang="en-US" altLang="zh-CN" sz="1400">
              <a:latin typeface="Arial" panose="020B0604020202020204" pitchFamily="34" charset="0"/>
            </a:endParaRPr>
          </a:p>
        </p:txBody>
      </p:sp>
      <p:sp>
        <p:nvSpPr>
          <p:cNvPr id="55300" name="Rectangle 2">
            <a:extLst>
              <a:ext uri="{FF2B5EF4-FFF2-40B4-BE49-F238E27FC236}">
                <a16:creationId xmlns:a16="http://schemas.microsoft.com/office/drawing/2014/main" id="{709AA883-EE7F-416D-86B7-7DE0348ADE30}"/>
              </a:ext>
            </a:extLst>
          </p:cNvPr>
          <p:cNvSpPr>
            <a:spLocks noGrp="1" noChangeArrowheads="1"/>
          </p:cNvSpPr>
          <p:nvPr>
            <p:ph type="title"/>
          </p:nvPr>
        </p:nvSpPr>
        <p:spPr>
          <a:xfrm>
            <a:off x="533400" y="198438"/>
            <a:ext cx="7772400" cy="1143000"/>
          </a:xfrm>
        </p:spPr>
        <p:txBody>
          <a:bodyPr/>
          <a:lstStyle/>
          <a:p>
            <a:r>
              <a:rPr lang="en-US" altLang="zh-CN" sz="3200" dirty="0">
                <a:ea typeface="宋体" panose="02010600030101010101" pitchFamily="2" charset="-122"/>
              </a:rPr>
              <a:t>TCP Connection Management (Cont.)</a:t>
            </a:r>
          </a:p>
        </p:txBody>
      </p:sp>
      <p:sp>
        <p:nvSpPr>
          <p:cNvPr id="457731" name="Rectangle 3">
            <a:extLst>
              <a:ext uri="{FF2B5EF4-FFF2-40B4-BE49-F238E27FC236}">
                <a16:creationId xmlns:a16="http://schemas.microsoft.com/office/drawing/2014/main" id="{858B7AA7-1A6A-40DC-919E-4013C2AC6569}"/>
              </a:ext>
            </a:extLst>
          </p:cNvPr>
          <p:cNvSpPr>
            <a:spLocks noGrp="1" noChangeArrowheads="1"/>
          </p:cNvSpPr>
          <p:nvPr>
            <p:ph type="body" idx="1"/>
          </p:nvPr>
        </p:nvSpPr>
        <p:spPr>
          <a:xfrm>
            <a:off x="381000" y="1371600"/>
            <a:ext cx="4572000" cy="4800600"/>
          </a:xfrm>
        </p:spPr>
        <p:txBody>
          <a:bodyPr/>
          <a:lstStyle/>
          <a:p>
            <a:pPr>
              <a:buFont typeface="ZapfDingbats" pitchFamily="82" charset="2"/>
              <a:buNone/>
            </a:pPr>
            <a:r>
              <a:rPr lang="en-US" altLang="zh-CN" u="sng">
                <a:solidFill>
                  <a:srgbClr val="FF0000"/>
                </a:solidFill>
                <a:ea typeface="宋体" panose="02010600030101010101" pitchFamily="2" charset="-122"/>
              </a:rPr>
              <a:t>Three way handshake:</a:t>
            </a:r>
            <a:endParaRPr lang="en-US" altLang="zh-CN" sz="2400">
              <a:ea typeface="宋体" panose="02010600030101010101" pitchFamily="2" charset="-122"/>
            </a:endParaRPr>
          </a:p>
          <a:p>
            <a:pPr>
              <a:spcBef>
                <a:spcPct val="60000"/>
              </a:spcBef>
              <a:buFont typeface="ZapfDingbats" pitchFamily="82" charset="2"/>
              <a:buNone/>
            </a:pPr>
            <a:r>
              <a:rPr lang="en-US" altLang="zh-CN" sz="2000" u="sng">
                <a:solidFill>
                  <a:srgbClr val="FF0000"/>
                </a:solidFill>
                <a:ea typeface="宋体" panose="02010600030101010101" pitchFamily="2" charset="-122"/>
              </a:rPr>
              <a:t>Step 1:</a:t>
            </a:r>
            <a:r>
              <a:rPr lang="en-US" altLang="zh-CN" sz="2400">
                <a:ea typeface="宋体" panose="02010600030101010101" pitchFamily="2" charset="-122"/>
              </a:rPr>
              <a:t> </a:t>
            </a:r>
            <a:r>
              <a:rPr lang="en-US" altLang="zh-CN" sz="2000">
                <a:ea typeface="宋体" panose="02010600030101010101" pitchFamily="2" charset="-122"/>
              </a:rPr>
              <a:t>client host sends TCP SYN segment to server</a:t>
            </a:r>
          </a:p>
          <a:p>
            <a:pPr lvl="1"/>
            <a:r>
              <a:rPr lang="en-US" altLang="zh-CN" sz="2000">
                <a:ea typeface="宋体" panose="02010600030101010101" pitchFamily="2" charset="-122"/>
              </a:rPr>
              <a:t>Specifies client initial seq #</a:t>
            </a:r>
          </a:p>
          <a:p>
            <a:pPr lvl="1"/>
            <a:r>
              <a:rPr lang="en-US" altLang="zh-CN" sz="2000">
                <a:ea typeface="宋体" panose="02010600030101010101" pitchFamily="2" charset="-122"/>
              </a:rPr>
              <a:t>No application data</a:t>
            </a:r>
          </a:p>
          <a:p>
            <a:pPr>
              <a:buFont typeface="ZapfDingbats" pitchFamily="82" charset="2"/>
              <a:buNone/>
            </a:pPr>
            <a:r>
              <a:rPr lang="en-US" altLang="zh-CN" sz="2000" u="sng">
                <a:solidFill>
                  <a:srgbClr val="FF0000"/>
                </a:solidFill>
                <a:ea typeface="宋体" panose="02010600030101010101" pitchFamily="2" charset="-122"/>
              </a:rPr>
              <a:t>Step 2:</a:t>
            </a:r>
            <a:r>
              <a:rPr lang="en-US" altLang="zh-CN" sz="2400">
                <a:ea typeface="宋体" panose="02010600030101010101" pitchFamily="2" charset="-122"/>
              </a:rPr>
              <a:t> </a:t>
            </a:r>
            <a:r>
              <a:rPr lang="en-US" altLang="zh-CN" sz="2000">
                <a:ea typeface="宋体" panose="02010600030101010101" pitchFamily="2" charset="-122"/>
              </a:rPr>
              <a:t>server host receives SYN, replies with SYNACK segment</a:t>
            </a:r>
          </a:p>
          <a:p>
            <a:pPr lvl="1">
              <a:spcBef>
                <a:spcPct val="40000"/>
              </a:spcBef>
            </a:pPr>
            <a:r>
              <a:rPr lang="en-US" altLang="zh-CN" sz="2000">
                <a:ea typeface="宋体" panose="02010600030101010101" pitchFamily="2" charset="-122"/>
              </a:rPr>
              <a:t>Server allocates buffers</a:t>
            </a:r>
          </a:p>
          <a:p>
            <a:pPr lvl="1"/>
            <a:r>
              <a:rPr lang="en-US" altLang="zh-CN" sz="2000">
                <a:ea typeface="宋体" panose="02010600030101010101" pitchFamily="2" charset="-122"/>
              </a:rPr>
              <a:t>Specifies server initial seq. #</a:t>
            </a:r>
          </a:p>
          <a:p>
            <a:pPr>
              <a:buFont typeface="ZapfDingbats" pitchFamily="82" charset="2"/>
              <a:buNone/>
            </a:pPr>
            <a:r>
              <a:rPr lang="en-US" altLang="zh-CN" sz="2000" u="sng">
                <a:solidFill>
                  <a:srgbClr val="FF0000"/>
                </a:solidFill>
                <a:ea typeface="宋体" panose="02010600030101010101" pitchFamily="2" charset="-122"/>
              </a:rPr>
              <a:t>Step 3:</a:t>
            </a:r>
            <a:r>
              <a:rPr lang="en-US" altLang="zh-CN" sz="2000">
                <a:ea typeface="宋体" panose="02010600030101010101" pitchFamily="2" charset="-122"/>
              </a:rPr>
              <a:t> client receives SYNACK, replies with ACK segment, which may contain data</a:t>
            </a:r>
          </a:p>
        </p:txBody>
      </p:sp>
      <p:sp>
        <p:nvSpPr>
          <p:cNvPr id="457732" name="Line 4">
            <a:extLst>
              <a:ext uri="{FF2B5EF4-FFF2-40B4-BE49-F238E27FC236}">
                <a16:creationId xmlns:a16="http://schemas.microsoft.com/office/drawing/2014/main" id="{662E7B6A-F6F0-4827-AB3A-D53702259A00}"/>
              </a:ext>
            </a:extLst>
          </p:cNvPr>
          <p:cNvSpPr>
            <a:spLocks noChangeShapeType="1"/>
          </p:cNvSpPr>
          <p:nvPr/>
        </p:nvSpPr>
        <p:spPr bwMode="auto">
          <a:xfrm>
            <a:off x="5384800" y="2778125"/>
            <a:ext cx="3429000" cy="838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7733" name="Text Box 5">
            <a:extLst>
              <a:ext uri="{FF2B5EF4-FFF2-40B4-BE49-F238E27FC236}">
                <a16:creationId xmlns:a16="http://schemas.microsoft.com/office/drawing/2014/main" id="{8E7F03CF-B958-4C96-A553-DD0B542B6549}"/>
              </a:ext>
            </a:extLst>
          </p:cNvPr>
          <p:cNvSpPr txBox="1">
            <a:spLocks noChangeArrowheads="1"/>
          </p:cNvSpPr>
          <p:nvPr/>
        </p:nvSpPr>
        <p:spPr bwMode="auto">
          <a:xfrm>
            <a:off x="5486400" y="205740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client</a:t>
            </a:r>
            <a:endParaRPr lang="en-US" altLang="zh-CN" sz="1000">
              <a:latin typeface="Times New Roman" panose="02020603050405020304" pitchFamily="18" charset="0"/>
              <a:ea typeface="宋体" panose="02010600030101010101" pitchFamily="2" charset="-122"/>
            </a:endParaRPr>
          </a:p>
        </p:txBody>
      </p:sp>
      <p:sp>
        <p:nvSpPr>
          <p:cNvPr id="457734" name="Text Box 6">
            <a:extLst>
              <a:ext uri="{FF2B5EF4-FFF2-40B4-BE49-F238E27FC236}">
                <a16:creationId xmlns:a16="http://schemas.microsoft.com/office/drawing/2014/main" id="{E82086B9-1AF6-4906-9539-9EFA9E3D3442}"/>
              </a:ext>
            </a:extLst>
          </p:cNvPr>
          <p:cNvSpPr txBox="1">
            <a:spLocks noChangeArrowheads="1"/>
          </p:cNvSpPr>
          <p:nvPr/>
        </p:nvSpPr>
        <p:spPr bwMode="auto">
          <a:xfrm rot="706751">
            <a:off x="5522913" y="2794000"/>
            <a:ext cx="34020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300">
                <a:latin typeface="Arial" panose="020B0604020202020204" pitchFamily="34" charset="0"/>
                <a:ea typeface="宋体" panose="02010600030101010101" pitchFamily="2" charset="-122"/>
              </a:rPr>
              <a:t>Connection request (SYN=1 seq=client_isn)</a:t>
            </a:r>
            <a:endParaRPr lang="en-US" altLang="zh-CN" sz="1300">
              <a:latin typeface="Times New Roman" panose="02020603050405020304" pitchFamily="18" charset="0"/>
              <a:ea typeface="宋体" panose="02010600030101010101" pitchFamily="2" charset="-122"/>
            </a:endParaRPr>
          </a:p>
        </p:txBody>
      </p:sp>
      <p:sp>
        <p:nvSpPr>
          <p:cNvPr id="457735" name="Text Box 7">
            <a:extLst>
              <a:ext uri="{FF2B5EF4-FFF2-40B4-BE49-F238E27FC236}">
                <a16:creationId xmlns:a16="http://schemas.microsoft.com/office/drawing/2014/main" id="{E27A67E7-7507-4AD2-877D-03B15ABD9928}"/>
              </a:ext>
            </a:extLst>
          </p:cNvPr>
          <p:cNvSpPr txBox="1">
            <a:spLocks noChangeArrowheads="1"/>
          </p:cNvSpPr>
          <p:nvPr/>
        </p:nvSpPr>
        <p:spPr bwMode="auto">
          <a:xfrm>
            <a:off x="7696200" y="2057400"/>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server</a:t>
            </a:r>
            <a:endParaRPr lang="en-US" altLang="zh-CN" sz="1000">
              <a:latin typeface="Times New Roman" panose="02020603050405020304" pitchFamily="18" charset="0"/>
              <a:ea typeface="宋体" panose="02010600030101010101" pitchFamily="2" charset="-122"/>
            </a:endParaRPr>
          </a:p>
        </p:txBody>
      </p:sp>
      <p:sp>
        <p:nvSpPr>
          <p:cNvPr id="457736" name="Line 8">
            <a:extLst>
              <a:ext uri="{FF2B5EF4-FFF2-40B4-BE49-F238E27FC236}">
                <a16:creationId xmlns:a16="http://schemas.microsoft.com/office/drawing/2014/main" id="{06A30868-71A7-4269-B3F7-67F144059FAA}"/>
              </a:ext>
            </a:extLst>
          </p:cNvPr>
          <p:cNvSpPr>
            <a:spLocks noChangeShapeType="1"/>
          </p:cNvSpPr>
          <p:nvPr/>
        </p:nvSpPr>
        <p:spPr bwMode="auto">
          <a:xfrm>
            <a:off x="5384800" y="4797425"/>
            <a:ext cx="34290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7737" name="Line 9">
            <a:extLst>
              <a:ext uri="{FF2B5EF4-FFF2-40B4-BE49-F238E27FC236}">
                <a16:creationId xmlns:a16="http://schemas.microsoft.com/office/drawing/2014/main" id="{C6A7562B-1D37-4022-86BC-A58AF2EA924B}"/>
              </a:ext>
            </a:extLst>
          </p:cNvPr>
          <p:cNvSpPr>
            <a:spLocks noChangeShapeType="1"/>
          </p:cNvSpPr>
          <p:nvPr/>
        </p:nvSpPr>
        <p:spPr bwMode="auto">
          <a:xfrm flipH="1">
            <a:off x="8813800" y="266382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7738" name="Line 10">
            <a:extLst>
              <a:ext uri="{FF2B5EF4-FFF2-40B4-BE49-F238E27FC236}">
                <a16:creationId xmlns:a16="http://schemas.microsoft.com/office/drawing/2014/main" id="{A4A491C6-0C3F-4858-8105-6EB7B24B82AF}"/>
              </a:ext>
            </a:extLst>
          </p:cNvPr>
          <p:cNvSpPr>
            <a:spLocks noChangeShapeType="1"/>
          </p:cNvSpPr>
          <p:nvPr/>
        </p:nvSpPr>
        <p:spPr bwMode="auto">
          <a:xfrm flipH="1">
            <a:off x="5384800" y="3717925"/>
            <a:ext cx="3429000" cy="965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7739" name="Text Box 11">
            <a:extLst>
              <a:ext uri="{FF2B5EF4-FFF2-40B4-BE49-F238E27FC236}">
                <a16:creationId xmlns:a16="http://schemas.microsoft.com/office/drawing/2014/main" id="{472A28D2-C8DF-4C1A-AFBB-160BEA82D2A0}"/>
              </a:ext>
            </a:extLst>
          </p:cNvPr>
          <p:cNvSpPr txBox="1">
            <a:spLocks noChangeArrowheads="1"/>
          </p:cNvSpPr>
          <p:nvPr/>
        </p:nvSpPr>
        <p:spPr bwMode="auto">
          <a:xfrm rot="-926867">
            <a:off x="5219700" y="3900488"/>
            <a:ext cx="36195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300">
                <a:latin typeface="Arial" panose="020B0604020202020204" pitchFamily="34" charset="0"/>
                <a:ea typeface="宋体" panose="02010600030101010101" pitchFamily="2" charset="-122"/>
              </a:rPr>
              <a:t>Connection granted (SYN=1, seq=server_isn,</a:t>
            </a:r>
          </a:p>
        </p:txBody>
      </p:sp>
      <p:sp>
        <p:nvSpPr>
          <p:cNvPr id="457740" name="Text Box 12">
            <a:extLst>
              <a:ext uri="{FF2B5EF4-FFF2-40B4-BE49-F238E27FC236}">
                <a16:creationId xmlns:a16="http://schemas.microsoft.com/office/drawing/2014/main" id="{519CAD0C-34FB-4212-A8A1-0F19CBEA759F}"/>
              </a:ext>
            </a:extLst>
          </p:cNvPr>
          <p:cNvSpPr txBox="1">
            <a:spLocks noChangeArrowheads="1"/>
          </p:cNvSpPr>
          <p:nvPr/>
        </p:nvSpPr>
        <p:spPr bwMode="auto">
          <a:xfrm rot="706751">
            <a:off x="6246813" y="5000625"/>
            <a:ext cx="25400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300">
                <a:latin typeface="Arial" panose="020B0604020202020204" pitchFamily="34" charset="0"/>
                <a:ea typeface="宋体" panose="02010600030101010101" pitchFamily="2" charset="-122"/>
              </a:rPr>
              <a:t>ACK (SYN=0, seq=client_isn+1)</a:t>
            </a:r>
          </a:p>
        </p:txBody>
      </p:sp>
      <p:sp>
        <p:nvSpPr>
          <p:cNvPr id="457741" name="Text Box 13">
            <a:extLst>
              <a:ext uri="{FF2B5EF4-FFF2-40B4-BE49-F238E27FC236}">
                <a16:creationId xmlns:a16="http://schemas.microsoft.com/office/drawing/2014/main" id="{B188D218-CE85-465B-8597-7744C933F61C}"/>
              </a:ext>
            </a:extLst>
          </p:cNvPr>
          <p:cNvSpPr txBox="1">
            <a:spLocks noChangeArrowheads="1"/>
          </p:cNvSpPr>
          <p:nvPr/>
        </p:nvSpPr>
        <p:spPr bwMode="auto">
          <a:xfrm rot="-926867">
            <a:off x="6173788" y="4130675"/>
            <a:ext cx="27320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300">
                <a:latin typeface="Arial" panose="020B0604020202020204" pitchFamily="34" charset="0"/>
                <a:ea typeface="宋体" panose="02010600030101010101" pitchFamily="2" charset="-122"/>
              </a:rPr>
              <a:t>ack=client_isn+1)</a:t>
            </a:r>
          </a:p>
        </p:txBody>
      </p:sp>
      <p:sp>
        <p:nvSpPr>
          <p:cNvPr id="457742" name="Line 14">
            <a:extLst>
              <a:ext uri="{FF2B5EF4-FFF2-40B4-BE49-F238E27FC236}">
                <a16:creationId xmlns:a16="http://schemas.microsoft.com/office/drawing/2014/main" id="{0794E06A-F204-436B-82E1-6F86AFB3C80C}"/>
              </a:ext>
            </a:extLst>
          </p:cNvPr>
          <p:cNvSpPr>
            <a:spLocks noChangeShapeType="1"/>
          </p:cNvSpPr>
          <p:nvPr/>
        </p:nvSpPr>
        <p:spPr bwMode="auto">
          <a:xfrm>
            <a:off x="5381625" y="275272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3" name="Text Box 15">
            <a:extLst>
              <a:ext uri="{FF2B5EF4-FFF2-40B4-BE49-F238E27FC236}">
                <a16:creationId xmlns:a16="http://schemas.microsoft.com/office/drawing/2014/main" id="{AC7B91A3-640A-4EA3-8E0C-D5D9A1FF6780}"/>
              </a:ext>
            </a:extLst>
          </p:cNvPr>
          <p:cNvSpPr txBox="1">
            <a:spLocks noChangeArrowheads="1"/>
          </p:cNvSpPr>
          <p:nvPr/>
        </p:nvSpPr>
        <p:spPr bwMode="auto">
          <a:xfrm>
            <a:off x="5808663" y="26955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800">
              <a:ea typeface="宋体" panose="02010600030101010101" pitchFamily="2" charset="-122"/>
            </a:endParaRPr>
          </a:p>
        </p:txBody>
      </p:sp>
      <p:sp>
        <p:nvSpPr>
          <p:cNvPr id="55314" name="Text Box 16">
            <a:extLst>
              <a:ext uri="{FF2B5EF4-FFF2-40B4-BE49-F238E27FC236}">
                <a16:creationId xmlns:a16="http://schemas.microsoft.com/office/drawing/2014/main" id="{BD58EAE6-09BB-4B2B-ABE1-AB8B0D051349}"/>
              </a:ext>
            </a:extLst>
          </p:cNvPr>
          <p:cNvSpPr txBox="1">
            <a:spLocks noChangeArrowheads="1"/>
          </p:cNvSpPr>
          <p:nvPr/>
        </p:nvSpPr>
        <p:spPr bwMode="auto">
          <a:xfrm>
            <a:off x="9009063" y="38290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800">
              <a:ea typeface="宋体" panose="02010600030101010101" pitchFamily="2" charset="-122"/>
            </a:endParaRPr>
          </a:p>
        </p:txBody>
      </p:sp>
      <p:sp>
        <p:nvSpPr>
          <p:cNvPr id="55315" name="Text Box 17">
            <a:extLst>
              <a:ext uri="{FF2B5EF4-FFF2-40B4-BE49-F238E27FC236}">
                <a16:creationId xmlns:a16="http://schemas.microsoft.com/office/drawing/2014/main" id="{1C10D9B3-2D5C-4490-963A-D543E67716B4}"/>
              </a:ext>
            </a:extLst>
          </p:cNvPr>
          <p:cNvSpPr txBox="1">
            <a:spLocks noChangeArrowheads="1"/>
          </p:cNvSpPr>
          <p:nvPr/>
        </p:nvSpPr>
        <p:spPr bwMode="auto">
          <a:xfrm rot="-5400000">
            <a:off x="5691982" y="5353844"/>
            <a:ext cx="4587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800">
              <a:ea typeface="宋体" panose="02010600030101010101" pitchFamily="2" charset="-122"/>
            </a:endParaRPr>
          </a:p>
        </p:txBody>
      </p:sp>
      <p:sp>
        <p:nvSpPr>
          <p:cNvPr id="457746" name="Text Box 18">
            <a:extLst>
              <a:ext uri="{FF2B5EF4-FFF2-40B4-BE49-F238E27FC236}">
                <a16:creationId xmlns:a16="http://schemas.microsoft.com/office/drawing/2014/main" id="{6D05147A-9081-4A3A-8E35-764B2AD033E8}"/>
              </a:ext>
            </a:extLst>
          </p:cNvPr>
          <p:cNvSpPr txBox="1">
            <a:spLocks noChangeArrowheads="1"/>
          </p:cNvSpPr>
          <p:nvPr/>
        </p:nvSpPr>
        <p:spPr bwMode="auto">
          <a:xfrm rot="706751">
            <a:off x="6432550" y="5356225"/>
            <a:ext cx="14906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300">
                <a:latin typeface="Arial" panose="020B0604020202020204" pitchFamily="34" charset="0"/>
                <a:ea typeface="宋体" panose="02010600030101010101" pitchFamily="2" charset="-122"/>
              </a:rPr>
              <a:t>ack=server_isn+1</a:t>
            </a:r>
          </a:p>
        </p:txBody>
      </p:sp>
      <p:pic>
        <p:nvPicPr>
          <p:cNvPr id="457747" name="Picture 19" descr="j0379873[1]">
            <a:extLst>
              <a:ext uri="{FF2B5EF4-FFF2-40B4-BE49-F238E27FC236}">
                <a16:creationId xmlns:a16="http://schemas.microsoft.com/office/drawing/2014/main" id="{604A555A-D2CD-490B-9C5E-952FB7B9B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057400"/>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748" name="Picture 20" descr="j0379873[1]">
            <a:extLst>
              <a:ext uri="{FF2B5EF4-FFF2-40B4-BE49-F238E27FC236}">
                <a16:creationId xmlns:a16="http://schemas.microsoft.com/office/drawing/2014/main" id="{CDA8D64D-CE18-4154-B563-16CBC4C20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2054225"/>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47"/>
                                        </p:tgtEl>
                                        <p:attrNameLst>
                                          <p:attrName>style.visibility</p:attrName>
                                        </p:attrNameLst>
                                      </p:cBhvr>
                                      <p:to>
                                        <p:strVal val="visible"/>
                                      </p:to>
                                    </p:set>
                                    <p:animEffect transition="in" filter="blinds(horizontal)">
                                      <p:cBhvr>
                                        <p:cTn id="10" dur="500"/>
                                        <p:tgtEl>
                                          <p:spTgt spid="4577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7733"/>
                                        </p:tgtEl>
                                        <p:attrNameLst>
                                          <p:attrName>style.visibility</p:attrName>
                                        </p:attrNameLst>
                                      </p:cBhvr>
                                      <p:to>
                                        <p:strVal val="visible"/>
                                      </p:to>
                                    </p:set>
                                    <p:animEffect transition="in" filter="blinds(horizontal)">
                                      <p:cBhvr>
                                        <p:cTn id="13" dur="500"/>
                                        <p:tgtEl>
                                          <p:spTgt spid="4577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7735"/>
                                        </p:tgtEl>
                                        <p:attrNameLst>
                                          <p:attrName>style.visibility</p:attrName>
                                        </p:attrNameLst>
                                      </p:cBhvr>
                                      <p:to>
                                        <p:strVal val="visible"/>
                                      </p:to>
                                    </p:set>
                                    <p:animEffect transition="in" filter="blinds(horizontal)">
                                      <p:cBhvr>
                                        <p:cTn id="16" dur="500"/>
                                        <p:tgtEl>
                                          <p:spTgt spid="457735"/>
                                        </p:tgtEl>
                                      </p:cBhvr>
                                    </p:animEffect>
                                  </p:childTnLst>
                                </p:cTn>
                              </p:par>
                              <p:par>
                                <p:cTn id="17" presetID="3" presetClass="entr" presetSubtype="10" fill="hold" nodeType="withEffect">
                                  <p:stCondLst>
                                    <p:cond delay="0"/>
                                  </p:stCondLst>
                                  <p:childTnLst>
                                    <p:set>
                                      <p:cBhvr>
                                        <p:cTn id="18" dur="1" fill="hold">
                                          <p:stCondLst>
                                            <p:cond delay="0"/>
                                          </p:stCondLst>
                                        </p:cTn>
                                        <p:tgtEl>
                                          <p:spTgt spid="457748"/>
                                        </p:tgtEl>
                                        <p:attrNameLst>
                                          <p:attrName>style.visibility</p:attrName>
                                        </p:attrNameLst>
                                      </p:cBhvr>
                                      <p:to>
                                        <p:strVal val="visible"/>
                                      </p:to>
                                    </p:set>
                                    <p:animEffect transition="in" filter="blinds(horizontal)">
                                      <p:cBhvr>
                                        <p:cTn id="19" dur="500"/>
                                        <p:tgtEl>
                                          <p:spTgt spid="457748"/>
                                        </p:tgtEl>
                                      </p:cBhvr>
                                    </p:animEffect>
                                  </p:childTnLst>
                                </p:cTn>
                              </p:par>
                              <p:par>
                                <p:cTn id="20" presetID="3" presetClass="entr" presetSubtype="10" fill="hold" nodeType="withEffect">
                                  <p:stCondLst>
                                    <p:cond delay="0"/>
                                  </p:stCondLst>
                                  <p:childTnLst>
                                    <p:set>
                                      <p:cBhvr>
                                        <p:cTn id="21" dur="1" fill="hold">
                                          <p:stCondLst>
                                            <p:cond delay="0"/>
                                          </p:stCondLst>
                                        </p:cTn>
                                        <p:tgtEl>
                                          <p:spTgt spid="457742"/>
                                        </p:tgtEl>
                                        <p:attrNameLst>
                                          <p:attrName>style.visibility</p:attrName>
                                        </p:attrNameLst>
                                      </p:cBhvr>
                                      <p:to>
                                        <p:strVal val="visible"/>
                                      </p:to>
                                    </p:set>
                                    <p:animEffect transition="in" filter="blinds(horizontal)">
                                      <p:cBhvr>
                                        <p:cTn id="22" dur="500"/>
                                        <p:tgtEl>
                                          <p:spTgt spid="457742"/>
                                        </p:tgtEl>
                                      </p:cBhvr>
                                    </p:animEffect>
                                  </p:childTnLst>
                                </p:cTn>
                              </p:par>
                              <p:par>
                                <p:cTn id="23" presetID="3" presetClass="entr" presetSubtype="10" fill="hold" nodeType="withEffect">
                                  <p:stCondLst>
                                    <p:cond delay="0"/>
                                  </p:stCondLst>
                                  <p:childTnLst>
                                    <p:set>
                                      <p:cBhvr>
                                        <p:cTn id="24" dur="1" fill="hold">
                                          <p:stCondLst>
                                            <p:cond delay="0"/>
                                          </p:stCondLst>
                                        </p:cTn>
                                        <p:tgtEl>
                                          <p:spTgt spid="457737"/>
                                        </p:tgtEl>
                                        <p:attrNameLst>
                                          <p:attrName>style.visibility</p:attrName>
                                        </p:attrNameLst>
                                      </p:cBhvr>
                                      <p:to>
                                        <p:strVal val="visible"/>
                                      </p:to>
                                    </p:set>
                                    <p:animEffect transition="in" filter="blinds(horizontal)">
                                      <p:cBhvr>
                                        <p:cTn id="25" dur="500"/>
                                        <p:tgtEl>
                                          <p:spTgt spid="4577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7731">
                                            <p:txEl>
                                              <p:pRg st="1" end="1"/>
                                            </p:txEl>
                                          </p:spTgt>
                                        </p:tgtEl>
                                        <p:attrNameLst>
                                          <p:attrName>style.visibility</p:attrName>
                                        </p:attrNameLst>
                                      </p:cBhvr>
                                      <p:to>
                                        <p:strVal val="visible"/>
                                      </p:to>
                                    </p:set>
                                    <p:animEffect transition="in" filter="blinds(horizontal)">
                                      <p:cBhvr>
                                        <p:cTn id="30" dur="500"/>
                                        <p:tgtEl>
                                          <p:spTgt spid="457731">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57731">
                                            <p:txEl>
                                              <p:pRg st="2" end="2"/>
                                            </p:txEl>
                                          </p:spTgt>
                                        </p:tgtEl>
                                        <p:attrNameLst>
                                          <p:attrName>style.visibility</p:attrName>
                                        </p:attrNameLst>
                                      </p:cBhvr>
                                      <p:to>
                                        <p:strVal val="visible"/>
                                      </p:to>
                                    </p:set>
                                    <p:animEffect transition="in" filter="blinds(horizontal)">
                                      <p:cBhvr>
                                        <p:cTn id="33" dur="500"/>
                                        <p:tgtEl>
                                          <p:spTgt spid="457731">
                                            <p:txEl>
                                              <p:pRg st="2" end="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57731">
                                            <p:txEl>
                                              <p:pRg st="3" end="3"/>
                                            </p:txEl>
                                          </p:spTgt>
                                        </p:tgtEl>
                                        <p:attrNameLst>
                                          <p:attrName>style.visibility</p:attrName>
                                        </p:attrNameLst>
                                      </p:cBhvr>
                                      <p:to>
                                        <p:strVal val="visible"/>
                                      </p:to>
                                    </p:set>
                                    <p:animEffect transition="in" filter="blinds(horizontal)">
                                      <p:cBhvr>
                                        <p:cTn id="36" dur="500"/>
                                        <p:tgtEl>
                                          <p:spTgt spid="457731">
                                            <p:txEl>
                                              <p:pRg st="3" end="3"/>
                                            </p:txEl>
                                          </p:spTgt>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57734"/>
                                        </p:tgtEl>
                                        <p:attrNameLst>
                                          <p:attrName>style.visibility</p:attrName>
                                        </p:attrNameLst>
                                      </p:cBhvr>
                                      <p:to>
                                        <p:strVal val="visible"/>
                                      </p:to>
                                    </p:set>
                                    <p:animEffect transition="in" filter="wipe(left)">
                                      <p:cBhvr>
                                        <p:cTn id="40" dur="500"/>
                                        <p:tgtEl>
                                          <p:spTgt spid="457734"/>
                                        </p:tgtEl>
                                      </p:cBhvr>
                                    </p:animEffect>
                                  </p:childTnLst>
                                </p:cTn>
                              </p:par>
                              <p:par>
                                <p:cTn id="41" presetID="22" presetClass="entr" presetSubtype="8" fill="hold" nodeType="withEffect">
                                  <p:stCondLst>
                                    <p:cond delay="0"/>
                                  </p:stCondLst>
                                  <p:childTnLst>
                                    <p:set>
                                      <p:cBhvr>
                                        <p:cTn id="42" dur="1" fill="hold">
                                          <p:stCondLst>
                                            <p:cond delay="0"/>
                                          </p:stCondLst>
                                        </p:cTn>
                                        <p:tgtEl>
                                          <p:spTgt spid="457732"/>
                                        </p:tgtEl>
                                        <p:attrNameLst>
                                          <p:attrName>style.visibility</p:attrName>
                                        </p:attrNameLst>
                                      </p:cBhvr>
                                      <p:to>
                                        <p:strVal val="visible"/>
                                      </p:to>
                                    </p:set>
                                    <p:animEffect transition="in" filter="wipe(left)">
                                      <p:cBhvr>
                                        <p:cTn id="43" dur="500"/>
                                        <p:tgtEl>
                                          <p:spTgt spid="4577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57731">
                                            <p:txEl>
                                              <p:pRg st="4" end="4"/>
                                            </p:txEl>
                                          </p:spTgt>
                                        </p:tgtEl>
                                        <p:attrNameLst>
                                          <p:attrName>style.visibility</p:attrName>
                                        </p:attrNameLst>
                                      </p:cBhvr>
                                      <p:to>
                                        <p:strVal val="visible"/>
                                      </p:to>
                                    </p:set>
                                    <p:animEffect transition="in" filter="blinds(horizontal)">
                                      <p:cBhvr>
                                        <p:cTn id="48" dur="500"/>
                                        <p:tgtEl>
                                          <p:spTgt spid="457731">
                                            <p:txEl>
                                              <p:pRg st="4" end="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57731">
                                            <p:txEl>
                                              <p:pRg st="5" end="5"/>
                                            </p:txEl>
                                          </p:spTgt>
                                        </p:tgtEl>
                                        <p:attrNameLst>
                                          <p:attrName>style.visibility</p:attrName>
                                        </p:attrNameLst>
                                      </p:cBhvr>
                                      <p:to>
                                        <p:strVal val="visible"/>
                                      </p:to>
                                    </p:set>
                                    <p:animEffect transition="in" filter="blinds(horizontal)">
                                      <p:cBhvr>
                                        <p:cTn id="51" dur="500"/>
                                        <p:tgtEl>
                                          <p:spTgt spid="457731">
                                            <p:txEl>
                                              <p:pRg st="5" end="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57731">
                                            <p:txEl>
                                              <p:pRg st="6" end="6"/>
                                            </p:txEl>
                                          </p:spTgt>
                                        </p:tgtEl>
                                        <p:attrNameLst>
                                          <p:attrName>style.visibility</p:attrName>
                                        </p:attrNameLst>
                                      </p:cBhvr>
                                      <p:to>
                                        <p:strVal val="visible"/>
                                      </p:to>
                                    </p:set>
                                    <p:animEffect transition="in" filter="blinds(horizontal)">
                                      <p:cBhvr>
                                        <p:cTn id="54" dur="500"/>
                                        <p:tgtEl>
                                          <p:spTgt spid="457731">
                                            <p:txEl>
                                              <p:pRg st="6" end="6"/>
                                            </p:txEl>
                                          </p:spTgt>
                                        </p:tgtEl>
                                      </p:cBhvr>
                                    </p:animEffect>
                                  </p:childTnLst>
                                </p:cTn>
                              </p:par>
                            </p:childTnLst>
                          </p:cTn>
                        </p:par>
                        <p:par>
                          <p:cTn id="55" fill="hold" nodeType="afterGroup">
                            <p:stCondLst>
                              <p:cond delay="500"/>
                            </p:stCondLst>
                            <p:childTnLst>
                              <p:par>
                                <p:cTn id="56" presetID="22" presetClass="entr" presetSubtype="2" fill="hold" grpId="0" nodeType="afterEffect">
                                  <p:stCondLst>
                                    <p:cond delay="0"/>
                                  </p:stCondLst>
                                  <p:childTnLst>
                                    <p:set>
                                      <p:cBhvr>
                                        <p:cTn id="57" dur="1" fill="hold">
                                          <p:stCondLst>
                                            <p:cond delay="0"/>
                                          </p:stCondLst>
                                        </p:cTn>
                                        <p:tgtEl>
                                          <p:spTgt spid="457739"/>
                                        </p:tgtEl>
                                        <p:attrNameLst>
                                          <p:attrName>style.visibility</p:attrName>
                                        </p:attrNameLst>
                                      </p:cBhvr>
                                      <p:to>
                                        <p:strVal val="visible"/>
                                      </p:to>
                                    </p:set>
                                    <p:animEffect transition="in" filter="wipe(right)">
                                      <p:cBhvr>
                                        <p:cTn id="58" dur="500"/>
                                        <p:tgtEl>
                                          <p:spTgt spid="457739"/>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457741"/>
                                        </p:tgtEl>
                                        <p:attrNameLst>
                                          <p:attrName>style.visibility</p:attrName>
                                        </p:attrNameLst>
                                      </p:cBhvr>
                                      <p:to>
                                        <p:strVal val="visible"/>
                                      </p:to>
                                    </p:set>
                                    <p:animEffect transition="in" filter="wipe(right)">
                                      <p:cBhvr>
                                        <p:cTn id="61" dur="500"/>
                                        <p:tgtEl>
                                          <p:spTgt spid="457741"/>
                                        </p:tgtEl>
                                      </p:cBhvr>
                                    </p:animEffect>
                                  </p:childTnLst>
                                </p:cTn>
                              </p:par>
                              <p:par>
                                <p:cTn id="62" presetID="22" presetClass="entr" presetSubtype="2" fill="hold" nodeType="withEffect">
                                  <p:stCondLst>
                                    <p:cond delay="0"/>
                                  </p:stCondLst>
                                  <p:childTnLst>
                                    <p:set>
                                      <p:cBhvr>
                                        <p:cTn id="63" dur="1" fill="hold">
                                          <p:stCondLst>
                                            <p:cond delay="0"/>
                                          </p:stCondLst>
                                        </p:cTn>
                                        <p:tgtEl>
                                          <p:spTgt spid="457738"/>
                                        </p:tgtEl>
                                        <p:attrNameLst>
                                          <p:attrName>style.visibility</p:attrName>
                                        </p:attrNameLst>
                                      </p:cBhvr>
                                      <p:to>
                                        <p:strVal val="visible"/>
                                      </p:to>
                                    </p:set>
                                    <p:animEffect transition="in" filter="wipe(right)">
                                      <p:cBhvr>
                                        <p:cTn id="64" dur="500"/>
                                        <p:tgtEl>
                                          <p:spTgt spid="45773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457731">
                                            <p:txEl>
                                              <p:pRg st="7" end="7"/>
                                            </p:txEl>
                                          </p:spTgt>
                                        </p:tgtEl>
                                        <p:attrNameLst>
                                          <p:attrName>style.visibility</p:attrName>
                                        </p:attrNameLst>
                                      </p:cBhvr>
                                      <p:to>
                                        <p:strVal val="visible"/>
                                      </p:to>
                                    </p:set>
                                    <p:animEffect transition="in" filter="blinds(horizontal)">
                                      <p:cBhvr>
                                        <p:cTn id="69" dur="500"/>
                                        <p:tgtEl>
                                          <p:spTgt spid="457731">
                                            <p:txEl>
                                              <p:pRg st="7" end="7"/>
                                            </p:txEl>
                                          </p:spTgt>
                                        </p:tgtEl>
                                      </p:cBhvr>
                                    </p:animEffect>
                                  </p:childTnLst>
                                </p:cTn>
                              </p:par>
                            </p:childTnLst>
                          </p:cTn>
                        </p:par>
                        <p:par>
                          <p:cTn id="70" fill="hold" nodeType="after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457740"/>
                                        </p:tgtEl>
                                        <p:attrNameLst>
                                          <p:attrName>style.visibility</p:attrName>
                                        </p:attrNameLst>
                                      </p:cBhvr>
                                      <p:to>
                                        <p:strVal val="visible"/>
                                      </p:to>
                                    </p:set>
                                    <p:animEffect transition="in" filter="wipe(left)">
                                      <p:cBhvr>
                                        <p:cTn id="73" dur="500"/>
                                        <p:tgtEl>
                                          <p:spTgt spid="457740"/>
                                        </p:tgtEl>
                                      </p:cBhvr>
                                    </p:animEffect>
                                  </p:childTnLst>
                                </p:cTn>
                              </p:par>
                              <p:par>
                                <p:cTn id="74" presetID="22" presetClass="entr" presetSubtype="8" fill="hold" nodeType="withEffect">
                                  <p:stCondLst>
                                    <p:cond delay="0"/>
                                  </p:stCondLst>
                                  <p:childTnLst>
                                    <p:set>
                                      <p:cBhvr>
                                        <p:cTn id="75" dur="1" fill="hold">
                                          <p:stCondLst>
                                            <p:cond delay="0"/>
                                          </p:stCondLst>
                                        </p:cTn>
                                        <p:tgtEl>
                                          <p:spTgt spid="457736"/>
                                        </p:tgtEl>
                                        <p:attrNameLst>
                                          <p:attrName>style.visibility</p:attrName>
                                        </p:attrNameLst>
                                      </p:cBhvr>
                                      <p:to>
                                        <p:strVal val="visible"/>
                                      </p:to>
                                    </p:set>
                                    <p:animEffect transition="in" filter="wipe(left)">
                                      <p:cBhvr>
                                        <p:cTn id="76" dur="500"/>
                                        <p:tgtEl>
                                          <p:spTgt spid="45773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57746"/>
                                        </p:tgtEl>
                                        <p:attrNameLst>
                                          <p:attrName>style.visibility</p:attrName>
                                        </p:attrNameLst>
                                      </p:cBhvr>
                                      <p:to>
                                        <p:strVal val="visible"/>
                                      </p:to>
                                    </p:set>
                                    <p:animEffect transition="in" filter="wipe(left)">
                                      <p:cBhvr>
                                        <p:cTn id="79" dur="500"/>
                                        <p:tgtEl>
                                          <p:spTgt spid="457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p:bldP spid="457734" grpId="0"/>
      <p:bldP spid="457735" grpId="0"/>
      <p:bldP spid="457739" grpId="0"/>
      <p:bldP spid="457740" grpId="0"/>
      <p:bldP spid="457741" grpId="0"/>
      <p:bldP spid="4577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B6FA5-00EB-4684-B625-E6AACE3CEEA6}"/>
              </a:ext>
            </a:extLst>
          </p:cNvPr>
          <p:cNvSpPr>
            <a:spLocks noGrp="1"/>
          </p:cNvSpPr>
          <p:nvPr>
            <p:ph type="title"/>
          </p:nvPr>
        </p:nvSpPr>
        <p:spPr/>
        <p:txBody>
          <a:bodyPr/>
          <a:lstStyle/>
          <a:p>
            <a:r>
              <a:rPr lang="en-US" altLang="zh-CN" sz="3200" dirty="0">
                <a:ea typeface="宋体" panose="02010600030101010101" pitchFamily="2" charset="-122"/>
              </a:rPr>
              <a:t>TCP Connection Management (Cont.)</a:t>
            </a:r>
            <a:endParaRPr lang="zh-CN" altLang="en-US" sz="3200" dirty="0"/>
          </a:p>
        </p:txBody>
      </p:sp>
      <p:sp>
        <p:nvSpPr>
          <p:cNvPr id="3" name="内容占位符 2">
            <a:extLst>
              <a:ext uri="{FF2B5EF4-FFF2-40B4-BE49-F238E27FC236}">
                <a16:creationId xmlns:a16="http://schemas.microsoft.com/office/drawing/2014/main" id="{E39F72A8-503E-4024-9E81-03D94EBF5A79}"/>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F95D48F7-48DF-4CD4-9A19-F770E84E2088}"/>
              </a:ext>
            </a:extLst>
          </p:cNvPr>
          <p:cNvSpPr>
            <a:spLocks noGrp="1"/>
          </p:cNvSpPr>
          <p:nvPr>
            <p:ph type="ftr" sz="quarter" idx="11"/>
          </p:nvPr>
        </p:nvSpPr>
        <p:spPr/>
        <p:txBody>
          <a:bodyPr/>
          <a:lstStyle/>
          <a:p>
            <a:pPr>
              <a:defRPr/>
            </a:pPr>
            <a:r>
              <a:rPr lang="en-US" altLang="zh-CN"/>
              <a:t>Transport Layer</a:t>
            </a:r>
            <a:endParaRPr lang="en-US" altLang="zh-CN">
              <a:latin typeface="Times New Roman" pitchFamily="18" charset="0"/>
            </a:endParaRPr>
          </a:p>
        </p:txBody>
      </p:sp>
      <p:sp>
        <p:nvSpPr>
          <p:cNvPr id="5" name="灯片编号占位符 4">
            <a:extLst>
              <a:ext uri="{FF2B5EF4-FFF2-40B4-BE49-F238E27FC236}">
                <a16:creationId xmlns:a16="http://schemas.microsoft.com/office/drawing/2014/main" id="{25143B44-5342-4A62-804B-0FF958B17592}"/>
              </a:ext>
            </a:extLst>
          </p:cNvPr>
          <p:cNvSpPr>
            <a:spLocks noGrp="1"/>
          </p:cNvSpPr>
          <p:nvPr>
            <p:ph type="sldNum" sz="quarter" idx="12"/>
          </p:nvPr>
        </p:nvSpPr>
        <p:spPr/>
        <p:txBody>
          <a:bodyPr/>
          <a:lstStyle/>
          <a:p>
            <a:pPr>
              <a:defRPr/>
            </a:pPr>
            <a:r>
              <a:rPr lang="en-US" altLang="zh-CN"/>
              <a:t>3-</a:t>
            </a:r>
            <a:fld id="{F807B03F-D505-4C5A-9FAC-6EA675FD4941}" type="slidenum">
              <a:rPr lang="en-US" altLang="zh-CN" smtClean="0"/>
              <a:pPr>
                <a:defRPr/>
              </a:pPr>
              <a:t>33</a:t>
            </a:fld>
            <a:endParaRPr lang="en-US" altLang="zh-CN"/>
          </a:p>
        </p:txBody>
      </p:sp>
      <p:pic>
        <p:nvPicPr>
          <p:cNvPr id="6" name="图片 5">
            <a:extLst>
              <a:ext uri="{FF2B5EF4-FFF2-40B4-BE49-F238E27FC236}">
                <a16:creationId xmlns:a16="http://schemas.microsoft.com/office/drawing/2014/main" id="{D2D85C60-2423-43F9-9305-04B48034B698}"/>
              </a:ext>
            </a:extLst>
          </p:cNvPr>
          <p:cNvPicPr>
            <a:picLocks noChangeAspect="1"/>
          </p:cNvPicPr>
          <p:nvPr/>
        </p:nvPicPr>
        <p:blipFill>
          <a:blip r:embed="rId2"/>
          <a:stretch>
            <a:fillRect/>
          </a:stretch>
        </p:blipFill>
        <p:spPr>
          <a:xfrm>
            <a:off x="533400" y="1122302"/>
            <a:ext cx="7772400" cy="5288658"/>
          </a:xfrm>
          <a:prstGeom prst="rect">
            <a:avLst/>
          </a:prstGeom>
        </p:spPr>
      </p:pic>
    </p:spTree>
    <p:extLst>
      <p:ext uri="{BB962C8B-B14F-4D97-AF65-F5344CB8AC3E}">
        <p14:creationId xmlns:p14="http://schemas.microsoft.com/office/powerpoint/2010/main" val="3092519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5">
            <a:extLst>
              <a:ext uri="{FF2B5EF4-FFF2-40B4-BE49-F238E27FC236}">
                <a16:creationId xmlns:a16="http://schemas.microsoft.com/office/drawing/2014/main" id="{8117E07E-3065-4ADD-9E4C-5127A8BD4B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6323" name="灯片编号占位符 6">
            <a:extLst>
              <a:ext uri="{FF2B5EF4-FFF2-40B4-BE49-F238E27FC236}">
                <a16:creationId xmlns:a16="http://schemas.microsoft.com/office/drawing/2014/main" id="{8FB79536-5256-4476-98E3-F0F56612BB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8E4CB7A8-75CC-4A89-B677-F38439EF63A1}" type="slidenum">
              <a:rPr lang="en-US" altLang="zh-CN" sz="1400" smtClean="0">
                <a:latin typeface="Arial" panose="020B0604020202020204" pitchFamily="34" charset="0"/>
              </a:rPr>
              <a:pPr>
                <a:spcBef>
                  <a:spcPct val="0"/>
                </a:spcBef>
                <a:buClrTx/>
                <a:buSzTx/>
                <a:buFontTx/>
                <a:buNone/>
              </a:pPr>
              <a:t>34</a:t>
            </a:fld>
            <a:endParaRPr lang="en-US" altLang="zh-CN" sz="1400">
              <a:latin typeface="Arial" panose="020B0604020202020204" pitchFamily="34" charset="0"/>
            </a:endParaRPr>
          </a:p>
        </p:txBody>
      </p:sp>
      <p:sp>
        <p:nvSpPr>
          <p:cNvPr id="56324" name="Rectangle 2">
            <a:extLst>
              <a:ext uri="{FF2B5EF4-FFF2-40B4-BE49-F238E27FC236}">
                <a16:creationId xmlns:a16="http://schemas.microsoft.com/office/drawing/2014/main" id="{24041874-A292-4080-9518-0AF59D80DDC7}"/>
              </a:ext>
            </a:extLst>
          </p:cNvPr>
          <p:cNvSpPr>
            <a:spLocks noGrp="1" noChangeArrowheads="1"/>
          </p:cNvSpPr>
          <p:nvPr>
            <p:ph type="title"/>
          </p:nvPr>
        </p:nvSpPr>
        <p:spPr>
          <a:xfrm>
            <a:off x="590550" y="514350"/>
            <a:ext cx="7772400" cy="895350"/>
          </a:xfrm>
        </p:spPr>
        <p:txBody>
          <a:bodyPr/>
          <a:lstStyle/>
          <a:p>
            <a:r>
              <a:rPr lang="en-US" altLang="zh-CN" sz="3200">
                <a:ea typeface="宋体" panose="02010600030101010101" pitchFamily="2" charset="-122"/>
              </a:rPr>
              <a:t>TCP Connection Management (cont.)</a:t>
            </a:r>
            <a:endParaRPr lang="en-US" altLang="zh-CN">
              <a:ea typeface="宋体" panose="02010600030101010101" pitchFamily="2" charset="-122"/>
            </a:endParaRPr>
          </a:p>
        </p:txBody>
      </p:sp>
      <p:sp>
        <p:nvSpPr>
          <p:cNvPr id="458755" name="Rectangle 3">
            <a:extLst>
              <a:ext uri="{FF2B5EF4-FFF2-40B4-BE49-F238E27FC236}">
                <a16:creationId xmlns:a16="http://schemas.microsoft.com/office/drawing/2014/main" id="{7771A4DA-2703-4BB3-AF75-D0DD344DFACF}"/>
              </a:ext>
            </a:extLst>
          </p:cNvPr>
          <p:cNvSpPr>
            <a:spLocks noGrp="1" noChangeArrowheads="1"/>
          </p:cNvSpPr>
          <p:nvPr>
            <p:ph type="body" sz="half" idx="2"/>
          </p:nvPr>
        </p:nvSpPr>
        <p:spPr>
          <a:xfrm>
            <a:off x="542925" y="1695450"/>
            <a:ext cx="3762375" cy="3457575"/>
          </a:xfrm>
        </p:spPr>
        <p:txBody>
          <a:bodyPr/>
          <a:lstStyle/>
          <a:p>
            <a:pPr>
              <a:spcBef>
                <a:spcPct val="60000"/>
              </a:spcBef>
              <a:buFont typeface="ZapfDingbats" pitchFamily="82" charset="2"/>
              <a:buNone/>
            </a:pPr>
            <a:r>
              <a:rPr lang="en-US" altLang="zh-CN" sz="2400" u="sng">
                <a:solidFill>
                  <a:srgbClr val="FF0000"/>
                </a:solidFill>
                <a:ea typeface="宋体" panose="02010600030101010101" pitchFamily="2" charset="-122"/>
              </a:rPr>
              <a:t>Closing a connection:</a:t>
            </a:r>
          </a:p>
          <a:p>
            <a:pPr>
              <a:spcBef>
                <a:spcPct val="60000"/>
              </a:spcBef>
              <a:buFont typeface="ZapfDingbats" pitchFamily="82" charset="2"/>
              <a:buNone/>
            </a:pPr>
            <a:r>
              <a:rPr lang="en-US" altLang="zh-CN" sz="2000">
                <a:ea typeface="宋体" panose="02010600030101010101" pitchFamily="2" charset="-122"/>
              </a:rPr>
              <a:t>client closes socket:</a:t>
            </a:r>
            <a:r>
              <a:rPr lang="en-US" altLang="zh-CN" sz="2400" u="sng">
                <a:solidFill>
                  <a:srgbClr val="FF0000"/>
                </a:solidFill>
                <a:ea typeface="宋体" panose="02010600030101010101" pitchFamily="2" charset="-122"/>
              </a:rPr>
              <a:t> </a:t>
            </a:r>
            <a:r>
              <a:rPr lang="en-US" altLang="zh-CN" sz="2000" b="1">
                <a:latin typeface="Courier New" panose="02070309020205020404" pitchFamily="49" charset="0"/>
                <a:ea typeface="宋体" panose="02010600030101010101" pitchFamily="2" charset="-122"/>
              </a:rPr>
              <a:t>clientSocket.close();</a:t>
            </a:r>
            <a:r>
              <a:rPr lang="en-US" altLang="zh-CN" sz="1800">
                <a:latin typeface="Arial" panose="020B0604020202020204" pitchFamily="34" charset="0"/>
                <a:ea typeface="宋体" panose="02010600030101010101" pitchFamily="2" charset="-122"/>
              </a:rPr>
              <a:t> </a:t>
            </a:r>
            <a:endParaRPr lang="en-US" altLang="zh-CN" sz="2400" u="sng">
              <a:solidFill>
                <a:srgbClr val="FF0000"/>
              </a:solidFill>
              <a:ea typeface="宋体" panose="02010600030101010101" pitchFamily="2" charset="-122"/>
            </a:endParaRPr>
          </a:p>
          <a:p>
            <a:pPr>
              <a:spcBef>
                <a:spcPct val="60000"/>
              </a:spcBef>
              <a:buFont typeface="ZapfDingbats" pitchFamily="82" charset="2"/>
              <a:buNone/>
            </a:pPr>
            <a:r>
              <a:rPr lang="en-US" altLang="zh-CN" sz="2400" u="sng">
                <a:solidFill>
                  <a:srgbClr val="FF0000"/>
                </a:solidFill>
                <a:ea typeface="宋体" panose="02010600030101010101" pitchFamily="2" charset="-122"/>
              </a:rPr>
              <a:t>Step 1:</a:t>
            </a:r>
            <a:r>
              <a:rPr lang="en-US" altLang="zh-CN" sz="2400">
                <a:ea typeface="宋体" panose="02010600030101010101" pitchFamily="2" charset="-122"/>
              </a:rPr>
              <a:t> </a:t>
            </a:r>
            <a:r>
              <a:rPr lang="en-US" altLang="zh-CN" sz="2000">
                <a:solidFill>
                  <a:schemeClr val="accent2"/>
                </a:solidFill>
                <a:ea typeface="宋体" panose="02010600030101010101" pitchFamily="2" charset="-122"/>
              </a:rPr>
              <a:t>client</a:t>
            </a:r>
            <a:r>
              <a:rPr lang="en-US" altLang="zh-CN" sz="2000">
                <a:ea typeface="宋体" panose="02010600030101010101" pitchFamily="2" charset="-122"/>
              </a:rPr>
              <a:t> end system sends TCP FIN control segment to server</a:t>
            </a:r>
            <a:r>
              <a:rPr lang="en-US" altLang="zh-CN" sz="2400" u="sng">
                <a:solidFill>
                  <a:srgbClr val="FF0000"/>
                </a:solidFill>
                <a:ea typeface="宋体" panose="02010600030101010101" pitchFamily="2" charset="-122"/>
              </a:rPr>
              <a:t> </a:t>
            </a:r>
          </a:p>
          <a:p>
            <a:pPr>
              <a:spcBef>
                <a:spcPct val="60000"/>
              </a:spcBef>
              <a:buFont typeface="ZapfDingbats" pitchFamily="82" charset="2"/>
              <a:buNone/>
            </a:pPr>
            <a:r>
              <a:rPr lang="en-US" altLang="zh-CN" sz="2400" u="sng">
                <a:solidFill>
                  <a:srgbClr val="FF0000"/>
                </a:solidFill>
                <a:ea typeface="宋体" panose="02010600030101010101" pitchFamily="2" charset="-122"/>
              </a:rPr>
              <a:t>Step 2:</a:t>
            </a:r>
            <a:r>
              <a:rPr lang="en-US" altLang="zh-CN" sz="2400">
                <a:ea typeface="宋体" panose="02010600030101010101" pitchFamily="2" charset="-122"/>
              </a:rPr>
              <a:t> </a:t>
            </a:r>
            <a:r>
              <a:rPr lang="en-US" altLang="zh-CN" sz="2000">
                <a:solidFill>
                  <a:schemeClr val="accent2"/>
                </a:solidFill>
                <a:ea typeface="宋体" panose="02010600030101010101" pitchFamily="2" charset="-122"/>
              </a:rPr>
              <a:t>server</a:t>
            </a:r>
            <a:r>
              <a:rPr lang="en-US" altLang="zh-CN" sz="2000">
                <a:ea typeface="宋体" panose="02010600030101010101" pitchFamily="2" charset="-122"/>
              </a:rPr>
              <a:t> receives FIN, replies with ACK. Closes connection, sends FIN</a:t>
            </a:r>
          </a:p>
        </p:txBody>
      </p:sp>
      <p:sp>
        <p:nvSpPr>
          <p:cNvPr id="458756" name="Line 4">
            <a:extLst>
              <a:ext uri="{FF2B5EF4-FFF2-40B4-BE49-F238E27FC236}">
                <a16:creationId xmlns:a16="http://schemas.microsoft.com/office/drawing/2014/main" id="{7F904739-2793-4ED8-9DE0-470EC0DC907E}"/>
              </a:ext>
            </a:extLst>
          </p:cNvPr>
          <p:cNvSpPr>
            <a:spLocks noChangeShapeType="1"/>
          </p:cNvSpPr>
          <p:nvPr/>
        </p:nvSpPr>
        <p:spPr bwMode="auto">
          <a:xfrm>
            <a:off x="5391150" y="2400300"/>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8757" name="Text Box 5">
            <a:extLst>
              <a:ext uri="{FF2B5EF4-FFF2-40B4-BE49-F238E27FC236}">
                <a16:creationId xmlns:a16="http://schemas.microsoft.com/office/drawing/2014/main" id="{CDCB28B4-3B6A-41D7-A893-3954ACE48C86}"/>
              </a:ext>
            </a:extLst>
          </p:cNvPr>
          <p:cNvSpPr txBox="1">
            <a:spLocks noChangeArrowheads="1"/>
          </p:cNvSpPr>
          <p:nvPr/>
        </p:nvSpPr>
        <p:spPr bwMode="auto">
          <a:xfrm>
            <a:off x="5424488" y="1708150"/>
            <a:ext cx="779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client</a:t>
            </a:r>
            <a:endParaRPr lang="en-US" altLang="zh-CN" sz="1800">
              <a:latin typeface="Times New Roman" panose="02020603050405020304" pitchFamily="18" charset="0"/>
              <a:ea typeface="宋体" panose="02010600030101010101" pitchFamily="2" charset="-122"/>
            </a:endParaRPr>
          </a:p>
        </p:txBody>
      </p:sp>
      <p:sp>
        <p:nvSpPr>
          <p:cNvPr id="458758" name="Text Box 6">
            <a:extLst>
              <a:ext uri="{FF2B5EF4-FFF2-40B4-BE49-F238E27FC236}">
                <a16:creationId xmlns:a16="http://schemas.microsoft.com/office/drawing/2014/main" id="{E24661DD-06D2-4A01-B0E5-580526CEA316}"/>
              </a:ext>
            </a:extLst>
          </p:cNvPr>
          <p:cNvSpPr txBox="1">
            <a:spLocks noChangeArrowheads="1"/>
          </p:cNvSpPr>
          <p:nvPr/>
        </p:nvSpPr>
        <p:spPr bwMode="auto">
          <a:xfrm rot="706751">
            <a:off x="6481763" y="2441575"/>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FIN</a:t>
            </a:r>
            <a:endParaRPr lang="en-US" altLang="zh-CN" sz="1000">
              <a:latin typeface="Times New Roman" panose="02020603050405020304" pitchFamily="18" charset="0"/>
              <a:ea typeface="宋体" panose="02010600030101010101" pitchFamily="2" charset="-122"/>
            </a:endParaRPr>
          </a:p>
        </p:txBody>
      </p:sp>
      <p:sp>
        <p:nvSpPr>
          <p:cNvPr id="458759" name="Text Box 7">
            <a:extLst>
              <a:ext uri="{FF2B5EF4-FFF2-40B4-BE49-F238E27FC236}">
                <a16:creationId xmlns:a16="http://schemas.microsoft.com/office/drawing/2014/main" id="{5EE44FF1-6849-49AC-8DF6-FC72BC2046E3}"/>
              </a:ext>
            </a:extLst>
          </p:cNvPr>
          <p:cNvSpPr txBox="1">
            <a:spLocks noChangeArrowheads="1"/>
          </p:cNvSpPr>
          <p:nvPr/>
        </p:nvSpPr>
        <p:spPr bwMode="auto">
          <a:xfrm>
            <a:off x="6888163" y="1727200"/>
            <a:ext cx="87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server</a:t>
            </a:r>
            <a:endParaRPr lang="en-US" altLang="zh-CN" sz="1800">
              <a:latin typeface="Times New Roman" panose="02020603050405020304" pitchFamily="18" charset="0"/>
              <a:ea typeface="宋体" panose="02010600030101010101" pitchFamily="2" charset="-122"/>
            </a:endParaRPr>
          </a:p>
        </p:txBody>
      </p:sp>
      <p:sp>
        <p:nvSpPr>
          <p:cNvPr id="458760" name="Line 8">
            <a:extLst>
              <a:ext uri="{FF2B5EF4-FFF2-40B4-BE49-F238E27FC236}">
                <a16:creationId xmlns:a16="http://schemas.microsoft.com/office/drawing/2014/main" id="{068B17F2-BD21-4489-9395-865061A42704}"/>
              </a:ext>
            </a:extLst>
          </p:cNvPr>
          <p:cNvSpPr>
            <a:spLocks noChangeShapeType="1"/>
          </p:cNvSpPr>
          <p:nvPr/>
        </p:nvSpPr>
        <p:spPr bwMode="auto">
          <a:xfrm flipH="1">
            <a:off x="7924800" y="2171700"/>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8761" name="Line 9">
            <a:extLst>
              <a:ext uri="{FF2B5EF4-FFF2-40B4-BE49-F238E27FC236}">
                <a16:creationId xmlns:a16="http://schemas.microsoft.com/office/drawing/2014/main" id="{ED1B4FF5-5077-425F-923B-70420DC2F622}"/>
              </a:ext>
            </a:extLst>
          </p:cNvPr>
          <p:cNvSpPr>
            <a:spLocks noChangeShapeType="1"/>
          </p:cNvSpPr>
          <p:nvPr/>
        </p:nvSpPr>
        <p:spPr bwMode="auto">
          <a:xfrm flipH="1">
            <a:off x="5362575" y="313372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8762" name="Text Box 10">
            <a:extLst>
              <a:ext uri="{FF2B5EF4-FFF2-40B4-BE49-F238E27FC236}">
                <a16:creationId xmlns:a16="http://schemas.microsoft.com/office/drawing/2014/main" id="{9F71C77A-B6B3-42B4-B83F-65AA40B01D52}"/>
              </a:ext>
            </a:extLst>
          </p:cNvPr>
          <p:cNvSpPr txBox="1">
            <a:spLocks noChangeArrowheads="1"/>
          </p:cNvSpPr>
          <p:nvPr/>
        </p:nvSpPr>
        <p:spPr bwMode="auto">
          <a:xfrm rot="-926867">
            <a:off x="5241925" y="32289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a:t>
            </a:r>
            <a:endParaRPr lang="en-US" altLang="zh-CN" sz="1000">
              <a:latin typeface="Times New Roman" panose="02020603050405020304" pitchFamily="18" charset="0"/>
              <a:ea typeface="宋体" panose="02010600030101010101" pitchFamily="2" charset="-122"/>
            </a:endParaRPr>
          </a:p>
        </p:txBody>
      </p:sp>
      <p:sp>
        <p:nvSpPr>
          <p:cNvPr id="458763" name="Line 11">
            <a:extLst>
              <a:ext uri="{FF2B5EF4-FFF2-40B4-BE49-F238E27FC236}">
                <a16:creationId xmlns:a16="http://schemas.microsoft.com/office/drawing/2014/main" id="{C2D99B91-D9A7-4354-9190-10686D715481}"/>
              </a:ext>
            </a:extLst>
          </p:cNvPr>
          <p:cNvSpPr>
            <a:spLocks noChangeShapeType="1"/>
          </p:cNvSpPr>
          <p:nvPr/>
        </p:nvSpPr>
        <p:spPr bwMode="auto">
          <a:xfrm flipH="1">
            <a:off x="5410200" y="35433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8764" name="Text Box 12">
            <a:extLst>
              <a:ext uri="{FF2B5EF4-FFF2-40B4-BE49-F238E27FC236}">
                <a16:creationId xmlns:a16="http://schemas.microsoft.com/office/drawing/2014/main" id="{4D534473-CF5C-4B80-9859-A9563568D724}"/>
              </a:ext>
            </a:extLst>
          </p:cNvPr>
          <p:cNvSpPr txBox="1">
            <a:spLocks noChangeArrowheads="1"/>
          </p:cNvSpPr>
          <p:nvPr/>
        </p:nvSpPr>
        <p:spPr bwMode="auto">
          <a:xfrm rot="-926867">
            <a:off x="5289550" y="3638550"/>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FIN</a:t>
            </a:r>
            <a:endParaRPr lang="en-US" altLang="zh-CN" sz="1000">
              <a:latin typeface="Times New Roman" panose="02020603050405020304" pitchFamily="18" charset="0"/>
              <a:ea typeface="宋体" panose="02010600030101010101" pitchFamily="2" charset="-122"/>
            </a:endParaRPr>
          </a:p>
        </p:txBody>
      </p:sp>
      <p:sp>
        <p:nvSpPr>
          <p:cNvPr id="458765" name="Line 13">
            <a:extLst>
              <a:ext uri="{FF2B5EF4-FFF2-40B4-BE49-F238E27FC236}">
                <a16:creationId xmlns:a16="http://schemas.microsoft.com/office/drawing/2014/main" id="{0DCB8C4C-9F40-40A3-AADC-98692BEC2B15}"/>
              </a:ext>
            </a:extLst>
          </p:cNvPr>
          <p:cNvSpPr>
            <a:spLocks noChangeShapeType="1"/>
          </p:cNvSpPr>
          <p:nvPr/>
        </p:nvSpPr>
        <p:spPr bwMode="auto">
          <a:xfrm>
            <a:off x="5381625" y="2324100"/>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8766" name="Text Box 14">
            <a:extLst>
              <a:ext uri="{FF2B5EF4-FFF2-40B4-BE49-F238E27FC236}">
                <a16:creationId xmlns:a16="http://schemas.microsoft.com/office/drawing/2014/main" id="{94058260-A010-47F0-BDDA-5FCE792B0B7B}"/>
              </a:ext>
            </a:extLst>
          </p:cNvPr>
          <p:cNvSpPr txBox="1">
            <a:spLocks noChangeArrowheads="1"/>
          </p:cNvSpPr>
          <p:nvPr/>
        </p:nvSpPr>
        <p:spPr bwMode="auto">
          <a:xfrm>
            <a:off x="4651375" y="220345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close</a:t>
            </a:r>
          </a:p>
        </p:txBody>
      </p:sp>
      <p:sp>
        <p:nvSpPr>
          <p:cNvPr id="458767" name="Text Box 15">
            <a:extLst>
              <a:ext uri="{FF2B5EF4-FFF2-40B4-BE49-F238E27FC236}">
                <a16:creationId xmlns:a16="http://schemas.microsoft.com/office/drawing/2014/main" id="{D22EB019-F2C0-4477-9AF0-04000A2459BD}"/>
              </a:ext>
            </a:extLst>
          </p:cNvPr>
          <p:cNvSpPr txBox="1">
            <a:spLocks noChangeArrowheads="1"/>
          </p:cNvSpPr>
          <p:nvPr/>
        </p:nvSpPr>
        <p:spPr bwMode="auto">
          <a:xfrm>
            <a:off x="7851775" y="33369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close</a:t>
            </a:r>
          </a:p>
        </p:txBody>
      </p:sp>
      <p:pic>
        <p:nvPicPr>
          <p:cNvPr id="458768" name="Picture 16" descr="j0379873[1]">
            <a:extLst>
              <a:ext uri="{FF2B5EF4-FFF2-40B4-BE49-F238E27FC236}">
                <a16:creationId xmlns:a16="http://schemas.microsoft.com/office/drawing/2014/main" id="{1FE6097C-6316-4D47-BE63-DE097003B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692275"/>
            <a:ext cx="762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769" name="Picture 17" descr="j0379873[1]">
            <a:extLst>
              <a:ext uri="{FF2B5EF4-FFF2-40B4-BE49-F238E27FC236}">
                <a16:creationId xmlns:a16="http://schemas.microsoft.com/office/drawing/2014/main" id="{984622E8-9CEE-41D3-ADD6-93A30AE58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49425"/>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blinds(horizontal)">
                                      <p:cBhvr>
                                        <p:cTn id="7" dur="500"/>
                                        <p:tgtEl>
                                          <p:spTgt spid="4587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8755">
                                            <p:txEl>
                                              <p:pRg st="1" end="1"/>
                                            </p:txEl>
                                          </p:spTgt>
                                        </p:tgtEl>
                                        <p:attrNameLst>
                                          <p:attrName>style.visibility</p:attrName>
                                        </p:attrNameLst>
                                      </p:cBhvr>
                                      <p:to>
                                        <p:strVal val="visible"/>
                                      </p:to>
                                    </p:set>
                                    <p:animEffect transition="in" filter="blinds(horizontal)">
                                      <p:cBhvr>
                                        <p:cTn id="10" dur="500"/>
                                        <p:tgtEl>
                                          <p:spTgt spid="45875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8769"/>
                                        </p:tgtEl>
                                        <p:attrNameLst>
                                          <p:attrName>style.visibility</p:attrName>
                                        </p:attrNameLst>
                                      </p:cBhvr>
                                      <p:to>
                                        <p:strVal val="visible"/>
                                      </p:to>
                                    </p:set>
                                    <p:animEffect transition="in" filter="blinds(horizontal)">
                                      <p:cBhvr>
                                        <p:cTn id="13" dur="500"/>
                                        <p:tgtEl>
                                          <p:spTgt spid="4587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8757"/>
                                        </p:tgtEl>
                                        <p:attrNameLst>
                                          <p:attrName>style.visibility</p:attrName>
                                        </p:attrNameLst>
                                      </p:cBhvr>
                                      <p:to>
                                        <p:strVal val="visible"/>
                                      </p:to>
                                    </p:set>
                                    <p:animEffect transition="in" filter="blinds(horizontal)">
                                      <p:cBhvr>
                                        <p:cTn id="16" dur="500"/>
                                        <p:tgtEl>
                                          <p:spTgt spid="45875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8759"/>
                                        </p:tgtEl>
                                        <p:attrNameLst>
                                          <p:attrName>style.visibility</p:attrName>
                                        </p:attrNameLst>
                                      </p:cBhvr>
                                      <p:to>
                                        <p:strVal val="visible"/>
                                      </p:to>
                                    </p:set>
                                    <p:animEffect transition="in" filter="blinds(horizontal)">
                                      <p:cBhvr>
                                        <p:cTn id="19" dur="500"/>
                                        <p:tgtEl>
                                          <p:spTgt spid="458759"/>
                                        </p:tgtEl>
                                      </p:cBhvr>
                                    </p:animEffect>
                                  </p:childTnLst>
                                </p:cTn>
                              </p:par>
                              <p:par>
                                <p:cTn id="20" presetID="3" presetClass="entr" presetSubtype="10" fill="hold" nodeType="withEffect">
                                  <p:stCondLst>
                                    <p:cond delay="0"/>
                                  </p:stCondLst>
                                  <p:childTnLst>
                                    <p:set>
                                      <p:cBhvr>
                                        <p:cTn id="21" dur="1" fill="hold">
                                          <p:stCondLst>
                                            <p:cond delay="0"/>
                                          </p:stCondLst>
                                        </p:cTn>
                                        <p:tgtEl>
                                          <p:spTgt spid="458768"/>
                                        </p:tgtEl>
                                        <p:attrNameLst>
                                          <p:attrName>style.visibility</p:attrName>
                                        </p:attrNameLst>
                                      </p:cBhvr>
                                      <p:to>
                                        <p:strVal val="visible"/>
                                      </p:to>
                                    </p:set>
                                    <p:animEffect transition="in" filter="blinds(horizontal)">
                                      <p:cBhvr>
                                        <p:cTn id="22" dur="500"/>
                                        <p:tgtEl>
                                          <p:spTgt spid="458768"/>
                                        </p:tgtEl>
                                      </p:cBhvr>
                                    </p:animEffect>
                                  </p:childTnLst>
                                </p:cTn>
                              </p:par>
                              <p:par>
                                <p:cTn id="23" presetID="3" presetClass="entr" presetSubtype="10" fill="hold" nodeType="withEffect">
                                  <p:stCondLst>
                                    <p:cond delay="0"/>
                                  </p:stCondLst>
                                  <p:childTnLst>
                                    <p:set>
                                      <p:cBhvr>
                                        <p:cTn id="24" dur="1" fill="hold">
                                          <p:stCondLst>
                                            <p:cond delay="0"/>
                                          </p:stCondLst>
                                        </p:cTn>
                                        <p:tgtEl>
                                          <p:spTgt spid="458765"/>
                                        </p:tgtEl>
                                        <p:attrNameLst>
                                          <p:attrName>style.visibility</p:attrName>
                                        </p:attrNameLst>
                                      </p:cBhvr>
                                      <p:to>
                                        <p:strVal val="visible"/>
                                      </p:to>
                                    </p:set>
                                    <p:animEffect transition="in" filter="blinds(horizontal)">
                                      <p:cBhvr>
                                        <p:cTn id="25" dur="500"/>
                                        <p:tgtEl>
                                          <p:spTgt spid="458765"/>
                                        </p:tgtEl>
                                      </p:cBhvr>
                                    </p:animEffect>
                                  </p:childTnLst>
                                </p:cTn>
                              </p:par>
                              <p:par>
                                <p:cTn id="26" presetID="3" presetClass="entr" presetSubtype="10" fill="hold" nodeType="withEffect">
                                  <p:stCondLst>
                                    <p:cond delay="0"/>
                                  </p:stCondLst>
                                  <p:childTnLst>
                                    <p:set>
                                      <p:cBhvr>
                                        <p:cTn id="27" dur="1" fill="hold">
                                          <p:stCondLst>
                                            <p:cond delay="0"/>
                                          </p:stCondLst>
                                        </p:cTn>
                                        <p:tgtEl>
                                          <p:spTgt spid="458760"/>
                                        </p:tgtEl>
                                        <p:attrNameLst>
                                          <p:attrName>style.visibility</p:attrName>
                                        </p:attrNameLst>
                                      </p:cBhvr>
                                      <p:to>
                                        <p:strVal val="visible"/>
                                      </p:to>
                                    </p:set>
                                    <p:animEffect transition="in" filter="blinds(horizontal)">
                                      <p:cBhvr>
                                        <p:cTn id="28" dur="500"/>
                                        <p:tgtEl>
                                          <p:spTgt spid="4587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8755">
                                            <p:txEl>
                                              <p:pRg st="2" end="2"/>
                                            </p:txEl>
                                          </p:spTgt>
                                        </p:tgtEl>
                                        <p:attrNameLst>
                                          <p:attrName>style.visibility</p:attrName>
                                        </p:attrNameLst>
                                      </p:cBhvr>
                                      <p:to>
                                        <p:strVal val="visible"/>
                                      </p:to>
                                    </p:set>
                                    <p:animEffect transition="in" filter="blinds(horizontal)">
                                      <p:cBhvr>
                                        <p:cTn id="33" dur="500"/>
                                        <p:tgtEl>
                                          <p:spTgt spid="458755">
                                            <p:txEl>
                                              <p:pRg st="2" end="2"/>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58766"/>
                                        </p:tgtEl>
                                        <p:attrNameLst>
                                          <p:attrName>style.visibility</p:attrName>
                                        </p:attrNameLst>
                                      </p:cBhvr>
                                      <p:to>
                                        <p:strVal val="visible"/>
                                      </p:to>
                                    </p:set>
                                    <p:animEffect transition="in" filter="blinds(horizontal)">
                                      <p:cBhvr>
                                        <p:cTn id="36" dur="500"/>
                                        <p:tgtEl>
                                          <p:spTgt spid="458766"/>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58758"/>
                                        </p:tgtEl>
                                        <p:attrNameLst>
                                          <p:attrName>style.visibility</p:attrName>
                                        </p:attrNameLst>
                                      </p:cBhvr>
                                      <p:to>
                                        <p:strVal val="visible"/>
                                      </p:to>
                                    </p:set>
                                    <p:animEffect transition="in" filter="wipe(left)">
                                      <p:cBhvr>
                                        <p:cTn id="40" dur="500"/>
                                        <p:tgtEl>
                                          <p:spTgt spid="458758"/>
                                        </p:tgtEl>
                                      </p:cBhvr>
                                    </p:animEffect>
                                  </p:childTnLst>
                                </p:cTn>
                              </p:par>
                              <p:par>
                                <p:cTn id="41" presetID="22" presetClass="entr" presetSubtype="8" fill="hold" nodeType="withEffect">
                                  <p:stCondLst>
                                    <p:cond delay="0"/>
                                  </p:stCondLst>
                                  <p:childTnLst>
                                    <p:set>
                                      <p:cBhvr>
                                        <p:cTn id="42" dur="1" fill="hold">
                                          <p:stCondLst>
                                            <p:cond delay="0"/>
                                          </p:stCondLst>
                                        </p:cTn>
                                        <p:tgtEl>
                                          <p:spTgt spid="458756"/>
                                        </p:tgtEl>
                                        <p:attrNameLst>
                                          <p:attrName>style.visibility</p:attrName>
                                        </p:attrNameLst>
                                      </p:cBhvr>
                                      <p:to>
                                        <p:strVal val="visible"/>
                                      </p:to>
                                    </p:set>
                                    <p:animEffect transition="in" filter="wipe(left)">
                                      <p:cBhvr>
                                        <p:cTn id="43" dur="500"/>
                                        <p:tgtEl>
                                          <p:spTgt spid="4587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58755">
                                            <p:txEl>
                                              <p:pRg st="3" end="3"/>
                                            </p:txEl>
                                          </p:spTgt>
                                        </p:tgtEl>
                                        <p:attrNameLst>
                                          <p:attrName>style.visibility</p:attrName>
                                        </p:attrNameLst>
                                      </p:cBhvr>
                                      <p:to>
                                        <p:strVal val="visible"/>
                                      </p:to>
                                    </p:set>
                                    <p:animEffect transition="in" filter="blinds(horizontal)">
                                      <p:cBhvr>
                                        <p:cTn id="48" dur="500"/>
                                        <p:tgtEl>
                                          <p:spTgt spid="458755">
                                            <p:txEl>
                                              <p:pRg st="3" end="3"/>
                                            </p:txEl>
                                          </p:spTgt>
                                        </p:tgtEl>
                                      </p:cBhvr>
                                    </p:animEffec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458761"/>
                                        </p:tgtEl>
                                        <p:attrNameLst>
                                          <p:attrName>style.visibility</p:attrName>
                                        </p:attrNameLst>
                                      </p:cBhvr>
                                      <p:to>
                                        <p:strVal val="visible"/>
                                      </p:to>
                                    </p:set>
                                    <p:animEffect transition="in" filter="wipe(right)">
                                      <p:cBhvr>
                                        <p:cTn id="52" dur="500"/>
                                        <p:tgtEl>
                                          <p:spTgt spid="45876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458762"/>
                                        </p:tgtEl>
                                        <p:attrNameLst>
                                          <p:attrName>style.visibility</p:attrName>
                                        </p:attrNameLst>
                                      </p:cBhvr>
                                      <p:to>
                                        <p:strVal val="visible"/>
                                      </p:to>
                                    </p:set>
                                    <p:animEffect transition="in" filter="wipe(right)">
                                      <p:cBhvr>
                                        <p:cTn id="55" dur="500"/>
                                        <p:tgtEl>
                                          <p:spTgt spid="458762"/>
                                        </p:tgtEl>
                                      </p:cBhvr>
                                    </p:animEffect>
                                  </p:childTnLst>
                                </p:cTn>
                              </p:par>
                            </p:childTnLst>
                          </p:cTn>
                        </p:par>
                        <p:par>
                          <p:cTn id="56" fill="hold" nodeType="afterGroup">
                            <p:stCondLst>
                              <p:cond delay="1000"/>
                            </p:stCondLst>
                            <p:childTnLst>
                              <p:par>
                                <p:cTn id="57" presetID="22" presetClass="entr" presetSubtype="2" fill="hold" grpId="0" nodeType="afterEffect">
                                  <p:stCondLst>
                                    <p:cond delay="0"/>
                                  </p:stCondLst>
                                  <p:childTnLst>
                                    <p:set>
                                      <p:cBhvr>
                                        <p:cTn id="58" dur="1" fill="hold">
                                          <p:stCondLst>
                                            <p:cond delay="0"/>
                                          </p:stCondLst>
                                        </p:cTn>
                                        <p:tgtEl>
                                          <p:spTgt spid="458767"/>
                                        </p:tgtEl>
                                        <p:attrNameLst>
                                          <p:attrName>style.visibility</p:attrName>
                                        </p:attrNameLst>
                                      </p:cBhvr>
                                      <p:to>
                                        <p:strVal val="visible"/>
                                      </p:to>
                                    </p:set>
                                    <p:animEffect transition="in" filter="wipe(right)">
                                      <p:cBhvr>
                                        <p:cTn id="59" dur="500"/>
                                        <p:tgtEl>
                                          <p:spTgt spid="458767"/>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458764"/>
                                        </p:tgtEl>
                                        <p:attrNameLst>
                                          <p:attrName>style.visibility</p:attrName>
                                        </p:attrNameLst>
                                      </p:cBhvr>
                                      <p:to>
                                        <p:strVal val="visible"/>
                                      </p:to>
                                    </p:set>
                                    <p:animEffect transition="in" filter="wipe(right)">
                                      <p:cBhvr>
                                        <p:cTn id="62" dur="500"/>
                                        <p:tgtEl>
                                          <p:spTgt spid="458764"/>
                                        </p:tgtEl>
                                      </p:cBhvr>
                                    </p:animEffect>
                                  </p:childTnLst>
                                </p:cTn>
                              </p:par>
                              <p:par>
                                <p:cTn id="63" presetID="22" presetClass="entr" presetSubtype="2" fill="hold" nodeType="withEffect">
                                  <p:stCondLst>
                                    <p:cond delay="0"/>
                                  </p:stCondLst>
                                  <p:childTnLst>
                                    <p:set>
                                      <p:cBhvr>
                                        <p:cTn id="64" dur="1" fill="hold">
                                          <p:stCondLst>
                                            <p:cond delay="0"/>
                                          </p:stCondLst>
                                        </p:cTn>
                                        <p:tgtEl>
                                          <p:spTgt spid="458763"/>
                                        </p:tgtEl>
                                        <p:attrNameLst>
                                          <p:attrName>style.visibility</p:attrName>
                                        </p:attrNameLst>
                                      </p:cBhvr>
                                      <p:to>
                                        <p:strVal val="visible"/>
                                      </p:to>
                                    </p:set>
                                    <p:animEffect transition="in" filter="wipe(right)">
                                      <p:cBhvr>
                                        <p:cTn id="65" dur="500"/>
                                        <p:tgtEl>
                                          <p:spTgt spid="458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p:bldP spid="458758" grpId="0"/>
      <p:bldP spid="458759" grpId="0"/>
      <p:bldP spid="458762" grpId="0"/>
      <p:bldP spid="458764" grpId="0"/>
      <p:bldP spid="458766" grpId="0"/>
      <p:bldP spid="4587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5">
            <a:extLst>
              <a:ext uri="{FF2B5EF4-FFF2-40B4-BE49-F238E27FC236}">
                <a16:creationId xmlns:a16="http://schemas.microsoft.com/office/drawing/2014/main" id="{F61C2EF0-131E-4294-B0CA-7E3E3792C3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7347" name="灯片编号占位符 6">
            <a:extLst>
              <a:ext uri="{FF2B5EF4-FFF2-40B4-BE49-F238E27FC236}">
                <a16:creationId xmlns:a16="http://schemas.microsoft.com/office/drawing/2014/main" id="{5E4CE09B-0C2F-4BF3-AC13-49D1BE3FB5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8FFE30B6-2695-4956-9BF0-C1E5E98B51DB}" type="slidenum">
              <a:rPr lang="en-US" altLang="zh-CN" sz="1400" smtClean="0">
                <a:latin typeface="Arial" panose="020B0604020202020204" pitchFamily="34" charset="0"/>
              </a:rPr>
              <a:pPr>
                <a:spcBef>
                  <a:spcPct val="0"/>
                </a:spcBef>
                <a:buClrTx/>
                <a:buSzTx/>
                <a:buFontTx/>
                <a:buNone/>
              </a:pPr>
              <a:t>35</a:t>
            </a:fld>
            <a:endParaRPr lang="en-US" altLang="zh-CN" sz="1400">
              <a:latin typeface="Arial" panose="020B0604020202020204" pitchFamily="34" charset="0"/>
            </a:endParaRPr>
          </a:p>
        </p:txBody>
      </p:sp>
      <p:sp>
        <p:nvSpPr>
          <p:cNvPr id="57348" name="Rectangle 2">
            <a:extLst>
              <a:ext uri="{FF2B5EF4-FFF2-40B4-BE49-F238E27FC236}">
                <a16:creationId xmlns:a16="http://schemas.microsoft.com/office/drawing/2014/main" id="{9FF084A3-F3CF-4E0F-AAB0-56E336AAAD8F}"/>
              </a:ext>
            </a:extLst>
          </p:cNvPr>
          <p:cNvSpPr>
            <a:spLocks noGrp="1" noChangeArrowheads="1"/>
          </p:cNvSpPr>
          <p:nvPr>
            <p:ph type="title"/>
          </p:nvPr>
        </p:nvSpPr>
        <p:spPr>
          <a:xfrm>
            <a:off x="590550" y="484188"/>
            <a:ext cx="7772400" cy="895350"/>
          </a:xfrm>
        </p:spPr>
        <p:txBody>
          <a:bodyPr/>
          <a:lstStyle/>
          <a:p>
            <a:r>
              <a:rPr lang="en-US" altLang="zh-CN" sz="3200">
                <a:ea typeface="宋体" panose="02010600030101010101" pitchFamily="2" charset="-122"/>
              </a:rPr>
              <a:t>TCP Connection Management (cont.)</a:t>
            </a:r>
            <a:endParaRPr lang="en-US" altLang="zh-CN">
              <a:ea typeface="宋体" panose="02010600030101010101" pitchFamily="2" charset="-122"/>
            </a:endParaRPr>
          </a:p>
        </p:txBody>
      </p:sp>
      <p:sp>
        <p:nvSpPr>
          <p:cNvPr id="459779" name="Rectangle 3">
            <a:extLst>
              <a:ext uri="{FF2B5EF4-FFF2-40B4-BE49-F238E27FC236}">
                <a16:creationId xmlns:a16="http://schemas.microsoft.com/office/drawing/2014/main" id="{A0D0630D-413D-47B9-B28E-DEA349924162}"/>
              </a:ext>
            </a:extLst>
          </p:cNvPr>
          <p:cNvSpPr>
            <a:spLocks noGrp="1" noChangeArrowheads="1"/>
          </p:cNvSpPr>
          <p:nvPr>
            <p:ph type="body" sz="half" idx="2"/>
          </p:nvPr>
        </p:nvSpPr>
        <p:spPr>
          <a:xfrm>
            <a:off x="542925" y="1695450"/>
            <a:ext cx="3762375" cy="3457575"/>
          </a:xfrm>
        </p:spPr>
        <p:txBody>
          <a:bodyPr/>
          <a:lstStyle/>
          <a:p>
            <a:pPr>
              <a:spcBef>
                <a:spcPct val="60000"/>
              </a:spcBef>
              <a:buFont typeface="ZapfDingbats" pitchFamily="82" charset="2"/>
              <a:buNone/>
            </a:pPr>
            <a:r>
              <a:rPr lang="en-US" altLang="zh-CN" sz="2400" u="sng">
                <a:solidFill>
                  <a:srgbClr val="FF0000"/>
                </a:solidFill>
                <a:ea typeface="宋体" panose="02010600030101010101" pitchFamily="2" charset="-122"/>
              </a:rPr>
              <a:t>Step 3:</a:t>
            </a:r>
            <a:r>
              <a:rPr lang="en-US" altLang="zh-CN" sz="2400">
                <a:ea typeface="宋体" panose="02010600030101010101" pitchFamily="2" charset="-122"/>
              </a:rPr>
              <a:t> </a:t>
            </a:r>
            <a:r>
              <a:rPr lang="en-US" altLang="zh-CN" sz="2000">
                <a:solidFill>
                  <a:schemeClr val="accent2"/>
                </a:solidFill>
                <a:ea typeface="宋体" panose="02010600030101010101" pitchFamily="2" charset="-122"/>
              </a:rPr>
              <a:t>client</a:t>
            </a:r>
            <a:r>
              <a:rPr lang="en-US" altLang="zh-CN" sz="2000">
                <a:ea typeface="宋体" panose="02010600030101010101" pitchFamily="2" charset="-122"/>
              </a:rPr>
              <a:t> receives FIN, replies with ACK. </a:t>
            </a:r>
          </a:p>
          <a:p>
            <a:pPr lvl="1">
              <a:spcBef>
                <a:spcPct val="60000"/>
              </a:spcBef>
            </a:pPr>
            <a:r>
              <a:rPr lang="en-US" altLang="zh-CN" sz="2000">
                <a:ea typeface="宋体" panose="02010600030101010101" pitchFamily="2" charset="-122"/>
              </a:rPr>
              <a:t>Enters “timed wait” - will respond with ACK to received FINs </a:t>
            </a:r>
          </a:p>
          <a:p>
            <a:pPr>
              <a:spcBef>
                <a:spcPct val="60000"/>
              </a:spcBef>
              <a:buFont typeface="ZapfDingbats" pitchFamily="82" charset="2"/>
              <a:buNone/>
            </a:pPr>
            <a:r>
              <a:rPr lang="en-US" altLang="zh-CN" sz="2400" u="sng">
                <a:solidFill>
                  <a:srgbClr val="FF0000"/>
                </a:solidFill>
                <a:ea typeface="宋体" panose="02010600030101010101" pitchFamily="2" charset="-122"/>
              </a:rPr>
              <a:t>Step 4:</a:t>
            </a:r>
            <a:r>
              <a:rPr lang="en-US" altLang="zh-CN" sz="2400">
                <a:ea typeface="宋体" panose="02010600030101010101" pitchFamily="2" charset="-122"/>
              </a:rPr>
              <a:t> </a:t>
            </a:r>
            <a:r>
              <a:rPr lang="en-US" altLang="zh-CN" sz="2000">
                <a:solidFill>
                  <a:schemeClr val="accent2"/>
                </a:solidFill>
                <a:ea typeface="宋体" panose="02010600030101010101" pitchFamily="2" charset="-122"/>
              </a:rPr>
              <a:t>server</a:t>
            </a:r>
            <a:r>
              <a:rPr lang="en-US" altLang="zh-CN" sz="2000">
                <a:ea typeface="宋体" panose="02010600030101010101" pitchFamily="2" charset="-122"/>
              </a:rPr>
              <a:t>, receives ACK.  Connection closed. </a:t>
            </a:r>
          </a:p>
          <a:p>
            <a:pPr>
              <a:spcBef>
                <a:spcPct val="60000"/>
              </a:spcBef>
              <a:buFont typeface="ZapfDingbats" pitchFamily="82" charset="2"/>
              <a:buNone/>
            </a:pPr>
            <a:r>
              <a:rPr lang="en-US" altLang="zh-CN" sz="2400" u="sng">
                <a:solidFill>
                  <a:srgbClr val="FF0000"/>
                </a:solidFill>
                <a:ea typeface="宋体" panose="02010600030101010101" pitchFamily="2" charset="-122"/>
              </a:rPr>
              <a:t>Note:</a:t>
            </a:r>
            <a:r>
              <a:rPr lang="en-US" altLang="zh-CN" sz="2400">
                <a:ea typeface="宋体" panose="02010600030101010101" pitchFamily="2" charset="-122"/>
              </a:rPr>
              <a:t> </a:t>
            </a:r>
            <a:r>
              <a:rPr lang="en-US" altLang="zh-CN" sz="2000">
                <a:ea typeface="宋体" panose="02010600030101010101" pitchFamily="2" charset="-122"/>
              </a:rPr>
              <a:t>with small modification, can handle simultaneous FINs</a:t>
            </a:r>
          </a:p>
        </p:txBody>
      </p:sp>
      <p:sp>
        <p:nvSpPr>
          <p:cNvPr id="57350" name="Line 4">
            <a:extLst>
              <a:ext uri="{FF2B5EF4-FFF2-40B4-BE49-F238E27FC236}">
                <a16:creationId xmlns:a16="http://schemas.microsoft.com/office/drawing/2014/main" id="{4A1EEE3D-97E0-4F9E-9B8F-80AC51AC33AE}"/>
              </a:ext>
            </a:extLst>
          </p:cNvPr>
          <p:cNvSpPr>
            <a:spLocks noChangeShapeType="1"/>
          </p:cNvSpPr>
          <p:nvPr/>
        </p:nvSpPr>
        <p:spPr bwMode="auto">
          <a:xfrm>
            <a:off x="5391150" y="2400300"/>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1" name="Text Box 5">
            <a:extLst>
              <a:ext uri="{FF2B5EF4-FFF2-40B4-BE49-F238E27FC236}">
                <a16:creationId xmlns:a16="http://schemas.microsoft.com/office/drawing/2014/main" id="{BACA3A80-F92C-4EF8-89A8-9741CED7C9A3}"/>
              </a:ext>
            </a:extLst>
          </p:cNvPr>
          <p:cNvSpPr txBox="1">
            <a:spLocks noChangeArrowheads="1"/>
          </p:cNvSpPr>
          <p:nvPr/>
        </p:nvSpPr>
        <p:spPr bwMode="auto">
          <a:xfrm>
            <a:off x="5424488" y="1708150"/>
            <a:ext cx="779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client</a:t>
            </a:r>
            <a:endParaRPr lang="en-US" altLang="zh-CN" sz="1800">
              <a:latin typeface="Times New Roman" panose="02020603050405020304" pitchFamily="18" charset="0"/>
              <a:ea typeface="宋体" panose="02010600030101010101" pitchFamily="2" charset="-122"/>
            </a:endParaRPr>
          </a:p>
        </p:txBody>
      </p:sp>
      <p:sp>
        <p:nvSpPr>
          <p:cNvPr id="57352" name="Text Box 6">
            <a:extLst>
              <a:ext uri="{FF2B5EF4-FFF2-40B4-BE49-F238E27FC236}">
                <a16:creationId xmlns:a16="http://schemas.microsoft.com/office/drawing/2014/main" id="{D784DABC-E5D4-4F47-B8D0-60149599F6E9}"/>
              </a:ext>
            </a:extLst>
          </p:cNvPr>
          <p:cNvSpPr txBox="1">
            <a:spLocks noChangeArrowheads="1"/>
          </p:cNvSpPr>
          <p:nvPr/>
        </p:nvSpPr>
        <p:spPr bwMode="auto">
          <a:xfrm rot="706751">
            <a:off x="6481763" y="2441575"/>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FIN</a:t>
            </a:r>
            <a:endParaRPr lang="en-US" altLang="zh-CN" sz="1000">
              <a:latin typeface="Times New Roman" panose="02020603050405020304" pitchFamily="18" charset="0"/>
              <a:ea typeface="宋体" panose="02010600030101010101" pitchFamily="2" charset="-122"/>
            </a:endParaRPr>
          </a:p>
        </p:txBody>
      </p:sp>
      <p:sp>
        <p:nvSpPr>
          <p:cNvPr id="57353" name="Text Box 7">
            <a:extLst>
              <a:ext uri="{FF2B5EF4-FFF2-40B4-BE49-F238E27FC236}">
                <a16:creationId xmlns:a16="http://schemas.microsoft.com/office/drawing/2014/main" id="{ADA13161-CEB8-485B-B225-2CD2A5903628}"/>
              </a:ext>
            </a:extLst>
          </p:cNvPr>
          <p:cNvSpPr txBox="1">
            <a:spLocks noChangeArrowheads="1"/>
          </p:cNvSpPr>
          <p:nvPr/>
        </p:nvSpPr>
        <p:spPr bwMode="auto">
          <a:xfrm>
            <a:off x="6888163" y="1727200"/>
            <a:ext cx="87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server</a:t>
            </a:r>
            <a:endParaRPr lang="en-US" altLang="zh-CN" sz="1800">
              <a:latin typeface="Times New Roman" panose="02020603050405020304" pitchFamily="18" charset="0"/>
              <a:ea typeface="宋体" panose="02010600030101010101" pitchFamily="2" charset="-122"/>
            </a:endParaRPr>
          </a:p>
        </p:txBody>
      </p:sp>
      <p:sp>
        <p:nvSpPr>
          <p:cNvPr id="459784" name="Line 8">
            <a:extLst>
              <a:ext uri="{FF2B5EF4-FFF2-40B4-BE49-F238E27FC236}">
                <a16:creationId xmlns:a16="http://schemas.microsoft.com/office/drawing/2014/main" id="{390B92ED-5076-4C4F-8A65-2A32CA4D912D}"/>
              </a:ext>
            </a:extLst>
          </p:cNvPr>
          <p:cNvSpPr>
            <a:spLocks noChangeShapeType="1"/>
          </p:cNvSpPr>
          <p:nvPr/>
        </p:nvSpPr>
        <p:spPr bwMode="auto">
          <a:xfrm>
            <a:off x="5400675" y="4438650"/>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9785" name="Line 9">
            <a:extLst>
              <a:ext uri="{FF2B5EF4-FFF2-40B4-BE49-F238E27FC236}">
                <a16:creationId xmlns:a16="http://schemas.microsoft.com/office/drawing/2014/main" id="{691B95E5-2BE3-47E0-930B-9DE3EAEFED4E}"/>
              </a:ext>
            </a:extLst>
          </p:cNvPr>
          <p:cNvSpPr>
            <a:spLocks noChangeShapeType="1"/>
          </p:cNvSpPr>
          <p:nvPr/>
        </p:nvSpPr>
        <p:spPr bwMode="auto">
          <a:xfrm flipH="1">
            <a:off x="5229225" y="4295775"/>
            <a:ext cx="0" cy="134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6" name="Line 10">
            <a:extLst>
              <a:ext uri="{FF2B5EF4-FFF2-40B4-BE49-F238E27FC236}">
                <a16:creationId xmlns:a16="http://schemas.microsoft.com/office/drawing/2014/main" id="{3F9FD15A-1D27-4AC3-A6DF-ED2486311A7D}"/>
              </a:ext>
            </a:extLst>
          </p:cNvPr>
          <p:cNvSpPr>
            <a:spLocks noChangeShapeType="1"/>
          </p:cNvSpPr>
          <p:nvPr/>
        </p:nvSpPr>
        <p:spPr bwMode="auto">
          <a:xfrm flipH="1">
            <a:off x="7924800" y="2171700"/>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7" name="Line 11">
            <a:extLst>
              <a:ext uri="{FF2B5EF4-FFF2-40B4-BE49-F238E27FC236}">
                <a16:creationId xmlns:a16="http://schemas.microsoft.com/office/drawing/2014/main" id="{E8A6264A-DCCF-4F87-9016-C088425AF4C5}"/>
              </a:ext>
            </a:extLst>
          </p:cNvPr>
          <p:cNvSpPr>
            <a:spLocks noChangeShapeType="1"/>
          </p:cNvSpPr>
          <p:nvPr/>
        </p:nvSpPr>
        <p:spPr bwMode="auto">
          <a:xfrm flipH="1">
            <a:off x="5362575" y="313372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Text Box 12">
            <a:extLst>
              <a:ext uri="{FF2B5EF4-FFF2-40B4-BE49-F238E27FC236}">
                <a16:creationId xmlns:a16="http://schemas.microsoft.com/office/drawing/2014/main" id="{5DC0F650-7DE3-4EF6-8AEA-7DBDD47E9BC8}"/>
              </a:ext>
            </a:extLst>
          </p:cNvPr>
          <p:cNvSpPr txBox="1">
            <a:spLocks noChangeArrowheads="1"/>
          </p:cNvSpPr>
          <p:nvPr/>
        </p:nvSpPr>
        <p:spPr bwMode="auto">
          <a:xfrm rot="-926867">
            <a:off x="5241925" y="32289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a:t>
            </a:r>
            <a:endParaRPr lang="en-US" altLang="zh-CN" sz="1000">
              <a:latin typeface="Times New Roman" panose="02020603050405020304" pitchFamily="18" charset="0"/>
              <a:ea typeface="宋体" panose="02010600030101010101" pitchFamily="2" charset="-122"/>
            </a:endParaRPr>
          </a:p>
        </p:txBody>
      </p:sp>
      <p:sp>
        <p:nvSpPr>
          <p:cNvPr id="459789" name="Text Box 13">
            <a:extLst>
              <a:ext uri="{FF2B5EF4-FFF2-40B4-BE49-F238E27FC236}">
                <a16:creationId xmlns:a16="http://schemas.microsoft.com/office/drawing/2014/main" id="{3702ADBF-57C0-48FD-BFC6-46D89CA2DA9D}"/>
              </a:ext>
            </a:extLst>
          </p:cNvPr>
          <p:cNvSpPr txBox="1">
            <a:spLocks noChangeArrowheads="1"/>
          </p:cNvSpPr>
          <p:nvPr/>
        </p:nvSpPr>
        <p:spPr bwMode="auto">
          <a:xfrm rot="706751">
            <a:off x="6365875" y="4443413"/>
            <a:ext cx="550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a:t>
            </a:r>
          </a:p>
        </p:txBody>
      </p:sp>
      <p:sp>
        <p:nvSpPr>
          <p:cNvPr id="57360" name="Line 14">
            <a:extLst>
              <a:ext uri="{FF2B5EF4-FFF2-40B4-BE49-F238E27FC236}">
                <a16:creationId xmlns:a16="http://schemas.microsoft.com/office/drawing/2014/main" id="{586873A4-B9CF-401B-B012-A8DDA7290182}"/>
              </a:ext>
            </a:extLst>
          </p:cNvPr>
          <p:cNvSpPr>
            <a:spLocks noChangeShapeType="1"/>
          </p:cNvSpPr>
          <p:nvPr/>
        </p:nvSpPr>
        <p:spPr bwMode="auto">
          <a:xfrm flipH="1">
            <a:off x="5410200" y="35433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1" name="Text Box 15">
            <a:extLst>
              <a:ext uri="{FF2B5EF4-FFF2-40B4-BE49-F238E27FC236}">
                <a16:creationId xmlns:a16="http://schemas.microsoft.com/office/drawing/2014/main" id="{459B7E0B-66C1-4FFE-B9AB-98C06AAA07DE}"/>
              </a:ext>
            </a:extLst>
          </p:cNvPr>
          <p:cNvSpPr txBox="1">
            <a:spLocks noChangeArrowheads="1"/>
          </p:cNvSpPr>
          <p:nvPr/>
        </p:nvSpPr>
        <p:spPr bwMode="auto">
          <a:xfrm rot="-926867">
            <a:off x="5289550" y="3638550"/>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FIN</a:t>
            </a:r>
            <a:endParaRPr lang="en-US" altLang="zh-CN" sz="1000">
              <a:latin typeface="Times New Roman" panose="02020603050405020304" pitchFamily="18" charset="0"/>
              <a:ea typeface="宋体" panose="02010600030101010101" pitchFamily="2" charset="-122"/>
            </a:endParaRPr>
          </a:p>
        </p:txBody>
      </p:sp>
      <p:sp>
        <p:nvSpPr>
          <p:cNvPr id="57362" name="Line 16">
            <a:extLst>
              <a:ext uri="{FF2B5EF4-FFF2-40B4-BE49-F238E27FC236}">
                <a16:creationId xmlns:a16="http://schemas.microsoft.com/office/drawing/2014/main" id="{557EB2CD-5827-4D50-81F8-AC3B5689F169}"/>
              </a:ext>
            </a:extLst>
          </p:cNvPr>
          <p:cNvSpPr>
            <a:spLocks noChangeShapeType="1"/>
          </p:cNvSpPr>
          <p:nvPr/>
        </p:nvSpPr>
        <p:spPr bwMode="auto">
          <a:xfrm>
            <a:off x="5381625" y="2324100"/>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3" name="Text Box 17">
            <a:extLst>
              <a:ext uri="{FF2B5EF4-FFF2-40B4-BE49-F238E27FC236}">
                <a16:creationId xmlns:a16="http://schemas.microsoft.com/office/drawing/2014/main" id="{0A97D2BD-0A8C-4EA6-BA19-EAFE599E7EEB}"/>
              </a:ext>
            </a:extLst>
          </p:cNvPr>
          <p:cNvSpPr txBox="1">
            <a:spLocks noChangeArrowheads="1"/>
          </p:cNvSpPr>
          <p:nvPr/>
        </p:nvSpPr>
        <p:spPr bwMode="auto">
          <a:xfrm>
            <a:off x="4651375" y="220345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close</a:t>
            </a:r>
          </a:p>
        </p:txBody>
      </p:sp>
      <p:sp>
        <p:nvSpPr>
          <p:cNvPr id="57364" name="Text Box 18">
            <a:extLst>
              <a:ext uri="{FF2B5EF4-FFF2-40B4-BE49-F238E27FC236}">
                <a16:creationId xmlns:a16="http://schemas.microsoft.com/office/drawing/2014/main" id="{24BC17E7-1F87-4F0F-A047-2FE2B9FF3390}"/>
              </a:ext>
            </a:extLst>
          </p:cNvPr>
          <p:cNvSpPr txBox="1">
            <a:spLocks noChangeArrowheads="1"/>
          </p:cNvSpPr>
          <p:nvPr/>
        </p:nvSpPr>
        <p:spPr bwMode="auto">
          <a:xfrm>
            <a:off x="7924800" y="3336925"/>
            <a:ext cx="898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closing</a:t>
            </a:r>
          </a:p>
        </p:txBody>
      </p:sp>
      <p:sp>
        <p:nvSpPr>
          <p:cNvPr id="459795" name="Text Box 19">
            <a:extLst>
              <a:ext uri="{FF2B5EF4-FFF2-40B4-BE49-F238E27FC236}">
                <a16:creationId xmlns:a16="http://schemas.microsoft.com/office/drawing/2014/main" id="{FC5C5D17-1A87-4F02-A919-9914709BC7E2}"/>
              </a:ext>
            </a:extLst>
          </p:cNvPr>
          <p:cNvSpPr txBox="1">
            <a:spLocks noChangeArrowheads="1"/>
          </p:cNvSpPr>
          <p:nvPr/>
        </p:nvSpPr>
        <p:spPr bwMode="auto">
          <a:xfrm>
            <a:off x="4318000" y="5551488"/>
            <a:ext cx="855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closed</a:t>
            </a:r>
          </a:p>
        </p:txBody>
      </p:sp>
      <p:sp>
        <p:nvSpPr>
          <p:cNvPr id="459796" name="Line 20">
            <a:extLst>
              <a:ext uri="{FF2B5EF4-FFF2-40B4-BE49-F238E27FC236}">
                <a16:creationId xmlns:a16="http://schemas.microsoft.com/office/drawing/2014/main" id="{FC010FDC-16AE-4589-81EE-4202A06C71D4}"/>
              </a:ext>
            </a:extLst>
          </p:cNvPr>
          <p:cNvSpPr>
            <a:spLocks noChangeShapeType="1"/>
          </p:cNvSpPr>
          <p:nvPr/>
        </p:nvSpPr>
        <p:spPr bwMode="auto">
          <a:xfrm>
            <a:off x="5124450" y="42767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9797" name="Line 21">
            <a:extLst>
              <a:ext uri="{FF2B5EF4-FFF2-40B4-BE49-F238E27FC236}">
                <a16:creationId xmlns:a16="http://schemas.microsoft.com/office/drawing/2014/main" id="{79574ED9-5C12-4858-92CD-874EC56FA533}"/>
              </a:ext>
            </a:extLst>
          </p:cNvPr>
          <p:cNvSpPr>
            <a:spLocks noChangeShapeType="1"/>
          </p:cNvSpPr>
          <p:nvPr/>
        </p:nvSpPr>
        <p:spPr bwMode="auto">
          <a:xfrm>
            <a:off x="5138738" y="565785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9798" name="Text Box 22">
            <a:extLst>
              <a:ext uri="{FF2B5EF4-FFF2-40B4-BE49-F238E27FC236}">
                <a16:creationId xmlns:a16="http://schemas.microsoft.com/office/drawing/2014/main" id="{4F615819-ADCE-4EFE-867C-6F3443F990DC}"/>
              </a:ext>
            </a:extLst>
          </p:cNvPr>
          <p:cNvSpPr txBox="1">
            <a:spLocks noChangeArrowheads="1"/>
          </p:cNvSpPr>
          <p:nvPr/>
        </p:nvSpPr>
        <p:spPr bwMode="auto">
          <a:xfrm rot="-5400000">
            <a:off x="4379119" y="480456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timed wait</a:t>
            </a:r>
          </a:p>
        </p:txBody>
      </p:sp>
      <p:pic>
        <p:nvPicPr>
          <p:cNvPr id="57369" name="Picture 23" descr="j0379873[1]">
            <a:extLst>
              <a:ext uri="{FF2B5EF4-FFF2-40B4-BE49-F238E27FC236}">
                <a16:creationId xmlns:a16="http://schemas.microsoft.com/office/drawing/2014/main" id="{0E565EE6-0435-4F7E-80B8-620A04FCE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692275"/>
            <a:ext cx="762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24" descr="j0379873[1]">
            <a:extLst>
              <a:ext uri="{FF2B5EF4-FFF2-40B4-BE49-F238E27FC236}">
                <a16:creationId xmlns:a16="http://schemas.microsoft.com/office/drawing/2014/main" id="{0B99B6AA-8D10-48C5-9987-769ED33CE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749425"/>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1" name="Text Box 25">
            <a:extLst>
              <a:ext uri="{FF2B5EF4-FFF2-40B4-BE49-F238E27FC236}">
                <a16:creationId xmlns:a16="http://schemas.microsoft.com/office/drawing/2014/main" id="{B263BED2-61B0-4C12-80FC-C5400B312E6F}"/>
              </a:ext>
            </a:extLst>
          </p:cNvPr>
          <p:cNvSpPr txBox="1">
            <a:spLocks noChangeArrowheads="1"/>
          </p:cNvSpPr>
          <p:nvPr/>
        </p:nvSpPr>
        <p:spPr bwMode="auto">
          <a:xfrm>
            <a:off x="7924800" y="4891088"/>
            <a:ext cx="855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closed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blinds(horizontal)">
                                      <p:cBhvr>
                                        <p:cTn id="7" dur="500"/>
                                        <p:tgtEl>
                                          <p:spTgt spid="4597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10" dur="500"/>
                                        <p:tgtEl>
                                          <p:spTgt spid="459779">
                                            <p:txEl>
                                              <p:pRg st="1" end="1"/>
                                            </p:txEl>
                                          </p:spTgt>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9789"/>
                                        </p:tgtEl>
                                        <p:attrNameLst>
                                          <p:attrName>style.visibility</p:attrName>
                                        </p:attrNameLst>
                                      </p:cBhvr>
                                      <p:to>
                                        <p:strVal val="visible"/>
                                      </p:to>
                                    </p:set>
                                    <p:animEffect transition="in" filter="wipe(left)">
                                      <p:cBhvr>
                                        <p:cTn id="14" dur="500"/>
                                        <p:tgtEl>
                                          <p:spTgt spid="459789"/>
                                        </p:tgtEl>
                                      </p:cBhvr>
                                    </p:animEffect>
                                  </p:childTnLst>
                                </p:cTn>
                              </p:par>
                              <p:par>
                                <p:cTn id="15" presetID="22" presetClass="entr" presetSubtype="8" fill="hold" nodeType="withEffect">
                                  <p:stCondLst>
                                    <p:cond delay="0"/>
                                  </p:stCondLst>
                                  <p:childTnLst>
                                    <p:set>
                                      <p:cBhvr>
                                        <p:cTn id="16" dur="1" fill="hold">
                                          <p:stCondLst>
                                            <p:cond delay="0"/>
                                          </p:stCondLst>
                                        </p:cTn>
                                        <p:tgtEl>
                                          <p:spTgt spid="459784"/>
                                        </p:tgtEl>
                                        <p:attrNameLst>
                                          <p:attrName>style.visibility</p:attrName>
                                        </p:attrNameLst>
                                      </p:cBhvr>
                                      <p:to>
                                        <p:strVal val="visible"/>
                                      </p:to>
                                    </p:set>
                                    <p:animEffect transition="in" filter="wipe(left)">
                                      <p:cBhvr>
                                        <p:cTn id="17" dur="500"/>
                                        <p:tgtEl>
                                          <p:spTgt spid="459784"/>
                                        </p:tgtEl>
                                      </p:cBhvr>
                                    </p:animEffect>
                                  </p:childTnLst>
                                </p:cTn>
                              </p:par>
                            </p:childTnLst>
                          </p:cTn>
                        </p:par>
                        <p:par>
                          <p:cTn id="18" fill="hold" nodeType="afterGroup">
                            <p:stCondLst>
                              <p:cond delay="1000"/>
                            </p:stCondLst>
                            <p:childTnLst>
                              <p:par>
                                <p:cTn id="19" presetID="3" presetClass="entr" presetSubtype="10" fill="hold" nodeType="afterEffect">
                                  <p:stCondLst>
                                    <p:cond delay="0"/>
                                  </p:stCondLst>
                                  <p:childTnLst>
                                    <p:set>
                                      <p:cBhvr>
                                        <p:cTn id="20" dur="1" fill="hold">
                                          <p:stCondLst>
                                            <p:cond delay="0"/>
                                          </p:stCondLst>
                                        </p:cTn>
                                        <p:tgtEl>
                                          <p:spTgt spid="459785"/>
                                        </p:tgtEl>
                                        <p:attrNameLst>
                                          <p:attrName>style.visibility</p:attrName>
                                        </p:attrNameLst>
                                      </p:cBhvr>
                                      <p:to>
                                        <p:strVal val="visible"/>
                                      </p:to>
                                    </p:set>
                                    <p:animEffect transition="in" filter="blinds(horizontal)">
                                      <p:cBhvr>
                                        <p:cTn id="21" dur="500"/>
                                        <p:tgtEl>
                                          <p:spTgt spid="459785"/>
                                        </p:tgtEl>
                                      </p:cBhvr>
                                    </p:animEffect>
                                  </p:childTnLst>
                                </p:cTn>
                              </p:par>
                              <p:par>
                                <p:cTn id="22" presetID="3" presetClass="entr" presetSubtype="10" fill="hold" nodeType="withEffect">
                                  <p:stCondLst>
                                    <p:cond delay="0"/>
                                  </p:stCondLst>
                                  <p:childTnLst>
                                    <p:set>
                                      <p:cBhvr>
                                        <p:cTn id="23" dur="1" fill="hold">
                                          <p:stCondLst>
                                            <p:cond delay="0"/>
                                          </p:stCondLst>
                                        </p:cTn>
                                        <p:tgtEl>
                                          <p:spTgt spid="459796"/>
                                        </p:tgtEl>
                                        <p:attrNameLst>
                                          <p:attrName>style.visibility</p:attrName>
                                        </p:attrNameLst>
                                      </p:cBhvr>
                                      <p:to>
                                        <p:strVal val="visible"/>
                                      </p:to>
                                    </p:set>
                                    <p:animEffect transition="in" filter="blinds(horizontal)">
                                      <p:cBhvr>
                                        <p:cTn id="24" dur="500"/>
                                        <p:tgtEl>
                                          <p:spTgt spid="459796"/>
                                        </p:tgtEl>
                                      </p:cBhvr>
                                    </p:animEffect>
                                  </p:childTnLst>
                                </p:cTn>
                              </p:par>
                              <p:par>
                                <p:cTn id="25" presetID="3" presetClass="entr" presetSubtype="10" fill="hold" nodeType="withEffect">
                                  <p:stCondLst>
                                    <p:cond delay="0"/>
                                  </p:stCondLst>
                                  <p:childTnLst>
                                    <p:set>
                                      <p:cBhvr>
                                        <p:cTn id="26" dur="1" fill="hold">
                                          <p:stCondLst>
                                            <p:cond delay="0"/>
                                          </p:stCondLst>
                                        </p:cTn>
                                        <p:tgtEl>
                                          <p:spTgt spid="459797"/>
                                        </p:tgtEl>
                                        <p:attrNameLst>
                                          <p:attrName>style.visibility</p:attrName>
                                        </p:attrNameLst>
                                      </p:cBhvr>
                                      <p:to>
                                        <p:strVal val="visible"/>
                                      </p:to>
                                    </p:set>
                                    <p:animEffect transition="in" filter="blinds(horizontal)">
                                      <p:cBhvr>
                                        <p:cTn id="27" dur="500"/>
                                        <p:tgtEl>
                                          <p:spTgt spid="45979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9798"/>
                                        </p:tgtEl>
                                        <p:attrNameLst>
                                          <p:attrName>style.visibility</p:attrName>
                                        </p:attrNameLst>
                                      </p:cBhvr>
                                      <p:to>
                                        <p:strVal val="visible"/>
                                      </p:to>
                                    </p:set>
                                    <p:animEffect transition="in" filter="blinds(horizontal)">
                                      <p:cBhvr>
                                        <p:cTn id="30" dur="500"/>
                                        <p:tgtEl>
                                          <p:spTgt spid="4597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35" dur="500"/>
                                        <p:tgtEl>
                                          <p:spTgt spid="459779">
                                            <p:txEl>
                                              <p:pRg st="2" end="2"/>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59801"/>
                                        </p:tgtEl>
                                        <p:attrNameLst>
                                          <p:attrName>style.visibility</p:attrName>
                                        </p:attrNameLst>
                                      </p:cBhvr>
                                      <p:to>
                                        <p:strVal val="visible"/>
                                      </p:to>
                                    </p:set>
                                    <p:animEffect transition="in" filter="blinds(horizontal)">
                                      <p:cBhvr>
                                        <p:cTn id="38" dur="500"/>
                                        <p:tgtEl>
                                          <p:spTgt spid="459801"/>
                                        </p:tgtEl>
                                      </p:cBhvr>
                                    </p:animEffect>
                                  </p:childTnLst>
                                </p:cTn>
                              </p:par>
                            </p:childTnLst>
                          </p:cTn>
                        </p:par>
                        <p:par>
                          <p:cTn id="39" fill="hold" nodeType="afterGroup">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459795"/>
                                        </p:tgtEl>
                                        <p:attrNameLst>
                                          <p:attrName>style.visibility</p:attrName>
                                        </p:attrNameLst>
                                      </p:cBhvr>
                                      <p:to>
                                        <p:strVal val="visible"/>
                                      </p:to>
                                    </p:set>
                                    <p:animEffect transition="in" filter="blinds(horizontal)">
                                      <p:cBhvr>
                                        <p:cTn id="42" dur="500"/>
                                        <p:tgtEl>
                                          <p:spTgt spid="459795"/>
                                        </p:tgtEl>
                                      </p:cBhvr>
                                    </p:animEffect>
                                  </p:childTnLst>
                                </p:cTn>
                              </p:par>
                              <p:par>
                                <p:cTn id="43" presetID="3" presetClass="entr" presetSubtype="10" fill="hold" nodeType="withEffect">
                                  <p:stCondLst>
                                    <p:cond delay="0"/>
                                  </p:stCondLst>
                                  <p:childTnLst>
                                    <p:set>
                                      <p:cBhvr>
                                        <p:cTn id="44" dur="1" fill="hold">
                                          <p:stCondLst>
                                            <p:cond delay="0"/>
                                          </p:stCondLst>
                                        </p:cTn>
                                        <p:tgtEl>
                                          <p:spTgt spid="459779">
                                            <p:txEl>
                                              <p:pRg st="3" end="3"/>
                                            </p:txEl>
                                          </p:spTgt>
                                        </p:tgtEl>
                                        <p:attrNameLst>
                                          <p:attrName>style.visibility</p:attrName>
                                        </p:attrNameLst>
                                      </p:cBhvr>
                                      <p:to>
                                        <p:strVal val="visible"/>
                                      </p:to>
                                    </p:set>
                                    <p:animEffect transition="in" filter="blinds(horizontal)">
                                      <p:cBhvr>
                                        <p:cTn id="45" dur="500"/>
                                        <p:tgtEl>
                                          <p:spTgt spid="459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9" grpId="0"/>
      <p:bldP spid="459795" grpId="0"/>
      <p:bldP spid="459798" grpId="0"/>
      <p:bldP spid="45980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CC6B3FB-931D-4B57-99D0-2F89E4070698}"/>
              </a:ext>
            </a:extLst>
          </p:cNvPr>
          <p:cNvSpPr>
            <a:spLocks noGrp="1" noChangeArrowheads="1"/>
          </p:cNvSpPr>
          <p:nvPr>
            <p:ph type="title"/>
          </p:nvPr>
        </p:nvSpPr>
        <p:spPr/>
        <p:txBody>
          <a:bodyPr/>
          <a:lstStyle/>
          <a:p>
            <a:r>
              <a:rPr lang="en-US" altLang="zh-CN">
                <a:ea typeface="宋体" panose="02010600030101010101" pitchFamily="2" charset="-122"/>
              </a:rPr>
              <a:t>Exercises-1</a:t>
            </a:r>
            <a:endParaRPr lang="zh-CN" altLang="en-US">
              <a:ea typeface="宋体" panose="02010600030101010101" pitchFamily="2" charset="-122"/>
            </a:endParaRPr>
          </a:p>
        </p:txBody>
      </p:sp>
      <p:sp>
        <p:nvSpPr>
          <p:cNvPr id="54275" name="内容占位符 2">
            <a:extLst>
              <a:ext uri="{FF2B5EF4-FFF2-40B4-BE49-F238E27FC236}">
                <a16:creationId xmlns:a16="http://schemas.microsoft.com/office/drawing/2014/main" id="{6DB2A46B-EAE4-4128-8100-738CC466A694}"/>
              </a:ext>
            </a:extLst>
          </p:cNvPr>
          <p:cNvSpPr>
            <a:spLocks noGrp="1" noChangeArrowheads="1"/>
          </p:cNvSpPr>
          <p:nvPr>
            <p:ph sz="half" idx="1"/>
          </p:nvPr>
        </p:nvSpPr>
        <p:spPr>
          <a:xfrm>
            <a:off x="533400" y="1219200"/>
            <a:ext cx="7772400" cy="4648200"/>
          </a:xfrm>
        </p:spPr>
        <p:txBody>
          <a:bodyPr/>
          <a:lstStyle/>
          <a:p>
            <a:pPr marL="0" indent="0" algn="just">
              <a:buFont typeface="ZapfDingbats" pitchFamily="82" charset="2"/>
              <a:buNone/>
              <a:defRPr/>
            </a:pPr>
            <a:r>
              <a:rPr lang="en-US" altLang="zh-CN" dirty="0">
                <a:ea typeface="宋体" panose="02010600030101010101" pitchFamily="2" charset="-122"/>
              </a:rPr>
              <a:t>1. Host A sends a TCP segment (SYN=1,seq=11220) to host B and expects to establish a TCP connection with host B. if host B accepts the connection request, the correct TCP segment sent by host B to host A may be (  )</a:t>
            </a:r>
          </a:p>
          <a:p>
            <a:pPr marL="0" indent="0" algn="just">
              <a:buFont typeface="ZapfDingbats" pitchFamily="82" charset="2"/>
              <a:buNone/>
              <a:defRPr/>
            </a:pPr>
            <a:endParaRPr lang="en-US" altLang="zh-CN" sz="1050" dirty="0">
              <a:ea typeface="宋体" panose="02010600030101010101" pitchFamily="2" charset="-122"/>
            </a:endParaRPr>
          </a:p>
          <a:p>
            <a:pPr marL="0" indent="0">
              <a:buFont typeface="ZapfDingbats" pitchFamily="82" charset="2"/>
              <a:buAutoNum type="arabicParenBoth"/>
              <a:defRPr/>
            </a:pPr>
            <a:r>
              <a:rPr lang="en-US" altLang="zh-CN" dirty="0">
                <a:ea typeface="宋体" panose="02010600030101010101" pitchFamily="2" charset="-122"/>
              </a:rPr>
              <a:t>SYN=0,ACK=0,seq=11221,ack=11221</a:t>
            </a:r>
          </a:p>
          <a:p>
            <a:pPr marL="0" indent="0">
              <a:buFont typeface="ZapfDingbats" pitchFamily="82" charset="2"/>
              <a:buAutoNum type="arabicParenBoth"/>
              <a:defRPr/>
            </a:pPr>
            <a:r>
              <a:rPr lang="en-US" altLang="zh-CN" dirty="0">
                <a:ea typeface="宋体" panose="02010600030101010101" pitchFamily="2" charset="-122"/>
              </a:rPr>
              <a:t>SYN=1,ACK=1,seq=11220,ack=11220</a:t>
            </a:r>
          </a:p>
          <a:p>
            <a:pPr marL="0" indent="0">
              <a:buFont typeface="ZapfDingbats" pitchFamily="82" charset="2"/>
              <a:buAutoNum type="arabicParenBoth"/>
              <a:defRPr/>
            </a:pPr>
            <a:r>
              <a:rPr lang="en-US" altLang="zh-CN" dirty="0">
                <a:ea typeface="宋体" panose="02010600030101010101" pitchFamily="2" charset="-122"/>
              </a:rPr>
              <a:t>SYN=1,ACK=1,seq=11221,ack=11221</a:t>
            </a:r>
          </a:p>
          <a:p>
            <a:pPr marL="0" indent="0">
              <a:buFont typeface="ZapfDingbats" pitchFamily="82" charset="2"/>
              <a:buAutoNum type="arabicParenBoth"/>
              <a:defRPr/>
            </a:pPr>
            <a:r>
              <a:rPr lang="en-US" altLang="zh-CN" dirty="0">
                <a:ea typeface="宋体" panose="02010600030101010101" pitchFamily="2" charset="-122"/>
              </a:rPr>
              <a:t>SYN=0,ACK=0,seq=11220,ack=11220</a:t>
            </a:r>
          </a:p>
          <a:p>
            <a:pPr marL="0" indent="0">
              <a:buFont typeface="ZapfDingbats" pitchFamily="82" charset="2"/>
              <a:buAutoNum type="arabicParenBoth"/>
              <a:defRPr/>
            </a:pPr>
            <a:endParaRPr lang="en-US" altLang="zh-CN" dirty="0">
              <a:ea typeface="宋体" panose="02010600030101010101" pitchFamily="2" charset="-122"/>
            </a:endParaRPr>
          </a:p>
          <a:p>
            <a:pPr marL="0" indent="0">
              <a:defRPr/>
            </a:pPr>
            <a:endParaRPr lang="zh-CN" altLang="en-US" dirty="0">
              <a:ea typeface="宋体" panose="02010600030101010101" pitchFamily="2" charset="-122"/>
            </a:endParaRPr>
          </a:p>
        </p:txBody>
      </p:sp>
      <p:sp>
        <p:nvSpPr>
          <p:cNvPr id="59396" name="页脚占位符 5">
            <a:extLst>
              <a:ext uri="{FF2B5EF4-FFF2-40B4-BE49-F238E27FC236}">
                <a16:creationId xmlns:a16="http://schemas.microsoft.com/office/drawing/2014/main" id="{22D4E337-D22B-4D13-B8D4-BA65E02B725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9397" name="灯片编号占位符 6">
            <a:extLst>
              <a:ext uri="{FF2B5EF4-FFF2-40B4-BE49-F238E27FC236}">
                <a16:creationId xmlns:a16="http://schemas.microsoft.com/office/drawing/2014/main" id="{820D3506-D4B6-4F06-ACF3-4FFCED634F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951EE88-C170-4FA3-9235-FBDE9FDA9510}" type="slidenum">
              <a:rPr lang="en-US" altLang="zh-CN" sz="1400" smtClean="0">
                <a:latin typeface="Arial" panose="020B0604020202020204" pitchFamily="34" charset="0"/>
              </a:rPr>
              <a:pPr>
                <a:spcBef>
                  <a:spcPct val="0"/>
                </a:spcBef>
                <a:buClrTx/>
                <a:buSzTx/>
                <a:buFontTx/>
                <a:buNone/>
              </a:pPr>
              <a:t>36</a:t>
            </a:fld>
            <a:endParaRPr lang="en-US" altLang="zh-CN" sz="140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5">
            <a:extLst>
              <a:ext uri="{FF2B5EF4-FFF2-40B4-BE49-F238E27FC236}">
                <a16:creationId xmlns:a16="http://schemas.microsoft.com/office/drawing/2014/main" id="{BE37B44A-4D90-4076-B3B6-36BB43F2DFB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1443" name="灯片编号占位符 6">
            <a:extLst>
              <a:ext uri="{FF2B5EF4-FFF2-40B4-BE49-F238E27FC236}">
                <a16:creationId xmlns:a16="http://schemas.microsoft.com/office/drawing/2014/main" id="{DEEF1181-454C-4F63-BC18-A0F17138DD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834729A4-8795-4288-B7AD-DF4C50EEE5D8}" type="slidenum">
              <a:rPr lang="en-US" altLang="zh-CN" sz="1400" smtClean="0">
                <a:latin typeface="Arial" panose="020B0604020202020204" pitchFamily="34" charset="0"/>
              </a:rPr>
              <a:pPr>
                <a:spcBef>
                  <a:spcPct val="0"/>
                </a:spcBef>
                <a:buClrTx/>
                <a:buSzTx/>
                <a:buFontTx/>
                <a:buNone/>
              </a:pPr>
              <a:t>37</a:t>
            </a:fld>
            <a:endParaRPr lang="en-US" altLang="zh-CN" sz="1400">
              <a:latin typeface="Arial" panose="020B0604020202020204" pitchFamily="34" charset="0"/>
            </a:endParaRPr>
          </a:p>
        </p:txBody>
      </p:sp>
      <p:sp>
        <p:nvSpPr>
          <p:cNvPr id="61444" name="Rectangle 2">
            <a:extLst>
              <a:ext uri="{FF2B5EF4-FFF2-40B4-BE49-F238E27FC236}">
                <a16:creationId xmlns:a16="http://schemas.microsoft.com/office/drawing/2014/main" id="{4DD467F0-0DCB-49B1-AFAA-03F8FA91D35B}"/>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61445" name="Rectangle 3">
            <a:extLst>
              <a:ext uri="{FF2B5EF4-FFF2-40B4-BE49-F238E27FC236}">
                <a16:creationId xmlns:a16="http://schemas.microsoft.com/office/drawing/2014/main" id="{1D001185-1F49-405A-875B-9A107C20E572}"/>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61446" name="Rectangle 4">
            <a:extLst>
              <a:ext uri="{FF2B5EF4-FFF2-40B4-BE49-F238E27FC236}">
                <a16:creationId xmlns:a16="http://schemas.microsoft.com/office/drawing/2014/main" id="{37FF87A2-6843-4A8E-B3B2-99B3AB3394D2}"/>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solidFill>
                  <a:srgbClr val="FF0000"/>
                </a:solidFill>
                <a:ea typeface="宋体" panose="02010600030101010101" pitchFamily="2" charset="-122"/>
              </a:rPr>
              <a:t>Flow control</a:t>
            </a:r>
          </a:p>
          <a:p>
            <a:pPr lvl="1"/>
            <a:r>
              <a:rPr lang="en-US" altLang="zh-CN" sz="2000">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a:extLst>
              <a:ext uri="{FF2B5EF4-FFF2-40B4-BE49-F238E27FC236}">
                <a16:creationId xmlns:a16="http://schemas.microsoft.com/office/drawing/2014/main" id="{5E80BBDD-BC36-4074-B0B1-7700688A22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2467" name="灯片编号占位符 5">
            <a:extLst>
              <a:ext uri="{FF2B5EF4-FFF2-40B4-BE49-F238E27FC236}">
                <a16:creationId xmlns:a16="http://schemas.microsoft.com/office/drawing/2014/main" id="{A2978774-3678-44C9-8086-2D58F0D652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D6584EDD-8E25-4342-B25D-C2255A205B95}" type="slidenum">
              <a:rPr lang="en-US" altLang="zh-CN" sz="1400" smtClean="0">
                <a:latin typeface="Arial" panose="020B0604020202020204" pitchFamily="34" charset="0"/>
              </a:rPr>
              <a:pPr>
                <a:spcBef>
                  <a:spcPct val="0"/>
                </a:spcBef>
                <a:buClrTx/>
                <a:buSzTx/>
                <a:buFontTx/>
                <a:buNone/>
              </a:pPr>
              <a:t>38</a:t>
            </a:fld>
            <a:endParaRPr lang="en-US" altLang="zh-CN" sz="1400">
              <a:latin typeface="Arial" panose="020B0604020202020204" pitchFamily="34" charset="0"/>
            </a:endParaRPr>
          </a:p>
        </p:txBody>
      </p:sp>
      <p:sp>
        <p:nvSpPr>
          <p:cNvPr id="62468" name="Rectangle 2">
            <a:extLst>
              <a:ext uri="{FF2B5EF4-FFF2-40B4-BE49-F238E27FC236}">
                <a16:creationId xmlns:a16="http://schemas.microsoft.com/office/drawing/2014/main" id="{8A15529C-F83F-4049-8C92-9725C2C2EA61}"/>
              </a:ext>
            </a:extLst>
          </p:cNvPr>
          <p:cNvSpPr>
            <a:spLocks noGrp="1" noChangeArrowheads="1"/>
          </p:cNvSpPr>
          <p:nvPr>
            <p:ph type="title"/>
          </p:nvPr>
        </p:nvSpPr>
        <p:spPr/>
        <p:txBody>
          <a:bodyPr/>
          <a:lstStyle/>
          <a:p>
            <a:r>
              <a:rPr lang="en-US" altLang="zh-CN">
                <a:solidFill>
                  <a:srgbClr val="3333CC"/>
                </a:solidFill>
                <a:ea typeface="宋体" panose="02010600030101010101" pitchFamily="2" charset="-122"/>
              </a:rPr>
              <a:t>TCP Flow Control</a:t>
            </a:r>
          </a:p>
        </p:txBody>
      </p:sp>
      <p:sp>
        <p:nvSpPr>
          <p:cNvPr id="449539" name="Rectangle 3">
            <a:extLst>
              <a:ext uri="{FF2B5EF4-FFF2-40B4-BE49-F238E27FC236}">
                <a16:creationId xmlns:a16="http://schemas.microsoft.com/office/drawing/2014/main" id="{C4E4B65E-9194-4E79-9BC2-BBE59A4770A7}"/>
              </a:ext>
            </a:extLst>
          </p:cNvPr>
          <p:cNvSpPr>
            <a:spLocks noGrp="1" noChangeArrowheads="1"/>
          </p:cNvSpPr>
          <p:nvPr>
            <p:ph type="body" idx="1"/>
          </p:nvPr>
        </p:nvSpPr>
        <p:spPr>
          <a:xfrm>
            <a:off x="533400" y="1600200"/>
            <a:ext cx="5867400" cy="4648200"/>
          </a:xfrm>
        </p:spPr>
        <p:txBody>
          <a:bodyPr/>
          <a:lstStyle/>
          <a:p>
            <a:pPr>
              <a:spcBef>
                <a:spcPct val="25000"/>
              </a:spcBef>
            </a:pPr>
            <a:r>
              <a:rPr lang="en-US" altLang="zh-CN" sz="2400">
                <a:ea typeface="宋体" panose="02010600030101010101" pitchFamily="2" charset="-122"/>
              </a:rPr>
              <a:t>Sender should not overwhelm receiver’s capacity to receive data</a:t>
            </a:r>
          </a:p>
          <a:p>
            <a:pPr>
              <a:spcBef>
                <a:spcPct val="25000"/>
              </a:spcBef>
            </a:pPr>
            <a:r>
              <a:rPr lang="en-US" altLang="zh-CN" sz="2400">
                <a:ea typeface="宋体" panose="02010600030101010101" pitchFamily="2" charset="-122"/>
              </a:rPr>
              <a:t>If necessary, sender should slow down transmission rate to accommodate receiver’s rate</a:t>
            </a:r>
          </a:p>
          <a:p>
            <a:pPr>
              <a:spcBef>
                <a:spcPct val="25000"/>
              </a:spcBef>
            </a:pPr>
            <a:r>
              <a:rPr lang="en-US" altLang="zh-CN" sz="2400">
                <a:ea typeface="宋体" panose="02010600030101010101" pitchFamily="2" charset="-122"/>
              </a:rPr>
              <a:t>Different from </a:t>
            </a:r>
            <a:r>
              <a:rPr lang="en-US" altLang="zh-CN" sz="2400">
                <a:solidFill>
                  <a:srgbClr val="FF0000"/>
                </a:solidFill>
                <a:ea typeface="宋体" panose="02010600030101010101" pitchFamily="2" charset="-122"/>
              </a:rPr>
              <a:t>Congestion Control</a:t>
            </a:r>
            <a:r>
              <a:rPr lang="en-US" altLang="zh-CN" sz="2400">
                <a:ea typeface="宋体" panose="02010600030101010101" pitchFamily="2" charset="-122"/>
              </a:rPr>
              <a:t> whose purpose was to handle congestion in network</a:t>
            </a:r>
          </a:p>
          <a:p>
            <a:pPr>
              <a:spcBef>
                <a:spcPct val="25000"/>
              </a:spcBef>
            </a:pPr>
            <a:r>
              <a:rPr lang="en-US" altLang="zh-CN" sz="2400">
                <a:solidFill>
                  <a:schemeClr val="accent2"/>
                </a:solidFill>
                <a:ea typeface="宋体" panose="02010600030101010101" pitchFamily="2" charset="-122"/>
              </a:rPr>
              <a:t>But both congestion control and flow control work by slowing down data transmission</a:t>
            </a:r>
            <a:endParaRPr lang="en-US" altLang="zh-CN" sz="2400">
              <a:ea typeface="宋体" panose="02010600030101010101" pitchFamily="2" charset="-122"/>
            </a:endParaRPr>
          </a:p>
        </p:txBody>
      </p:sp>
      <p:grpSp>
        <p:nvGrpSpPr>
          <p:cNvPr id="2" name="Group 4">
            <a:extLst>
              <a:ext uri="{FF2B5EF4-FFF2-40B4-BE49-F238E27FC236}">
                <a16:creationId xmlns:a16="http://schemas.microsoft.com/office/drawing/2014/main" id="{7A108675-4C0B-4F7F-85EB-B5AD8DC9D4D7}"/>
              </a:ext>
            </a:extLst>
          </p:cNvPr>
          <p:cNvGrpSpPr>
            <a:grpSpLocks/>
          </p:cNvGrpSpPr>
          <p:nvPr/>
        </p:nvGrpSpPr>
        <p:grpSpPr bwMode="auto">
          <a:xfrm>
            <a:off x="6705600" y="838200"/>
            <a:ext cx="2212975" cy="4375150"/>
            <a:chOff x="2879" y="1048"/>
            <a:chExt cx="1394" cy="2756"/>
          </a:xfrm>
        </p:grpSpPr>
        <p:grpSp>
          <p:nvGrpSpPr>
            <p:cNvPr id="62471" name="Group 5">
              <a:extLst>
                <a:ext uri="{FF2B5EF4-FFF2-40B4-BE49-F238E27FC236}">
                  <a16:creationId xmlns:a16="http://schemas.microsoft.com/office/drawing/2014/main" id="{E2EE2F19-6E1C-48C7-B04A-5333B5128C39}"/>
                </a:ext>
              </a:extLst>
            </p:cNvPr>
            <p:cNvGrpSpPr>
              <a:grpSpLocks/>
            </p:cNvGrpSpPr>
            <p:nvPr/>
          </p:nvGrpSpPr>
          <p:grpSpPr bwMode="auto">
            <a:xfrm>
              <a:off x="2879" y="1048"/>
              <a:ext cx="1319" cy="2756"/>
              <a:chOff x="2879" y="1048"/>
              <a:chExt cx="1319" cy="2756"/>
            </a:xfrm>
          </p:grpSpPr>
          <p:pic>
            <p:nvPicPr>
              <p:cNvPr id="62473" name="Picture 6" descr="j0239501[1]">
                <a:extLst>
                  <a:ext uri="{FF2B5EF4-FFF2-40B4-BE49-F238E27FC236}">
                    <a16:creationId xmlns:a16="http://schemas.microsoft.com/office/drawing/2014/main" id="{1A3B790A-84A2-4C76-AADB-9D740C2DC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 y="1048"/>
                <a:ext cx="433"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4" name="Picture 7" descr="j0296105[1]">
                <a:extLst>
                  <a:ext uri="{FF2B5EF4-FFF2-40B4-BE49-F238E27FC236}">
                    <a16:creationId xmlns:a16="http://schemas.microsoft.com/office/drawing/2014/main" id="{A5291533-EF15-43CB-B099-805F4AFB5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 y="2753"/>
                <a:ext cx="533"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Picture 8" descr="j0348743[1]">
                <a:extLst>
                  <a:ext uri="{FF2B5EF4-FFF2-40B4-BE49-F238E27FC236}">
                    <a16:creationId xmlns:a16="http://schemas.microsoft.com/office/drawing/2014/main" id="{ADFF0ACC-50FE-4271-B476-D9C68BEFB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 y="1649"/>
                <a:ext cx="63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6" name="Freeform 9">
                <a:extLst>
                  <a:ext uri="{FF2B5EF4-FFF2-40B4-BE49-F238E27FC236}">
                    <a16:creationId xmlns:a16="http://schemas.microsoft.com/office/drawing/2014/main" id="{A1E47EFA-DA4B-4916-8FC5-767CB36889AA}"/>
                  </a:ext>
                </a:extLst>
              </p:cNvPr>
              <p:cNvSpPr>
                <a:spLocks/>
              </p:cNvSpPr>
              <p:nvPr/>
            </p:nvSpPr>
            <p:spPr bwMode="auto">
              <a:xfrm>
                <a:off x="3470" y="2325"/>
                <a:ext cx="277" cy="423"/>
              </a:xfrm>
              <a:custGeom>
                <a:avLst/>
                <a:gdLst>
                  <a:gd name="T0" fmla="*/ 0 w 333"/>
                  <a:gd name="T1" fmla="*/ 0 h 430"/>
                  <a:gd name="T2" fmla="*/ 92 w 333"/>
                  <a:gd name="T3" fmla="*/ 154 h 430"/>
                  <a:gd name="T4" fmla="*/ 121 w 333"/>
                  <a:gd name="T5" fmla="*/ 302 h 430"/>
                  <a:gd name="T6" fmla="*/ 212 w 333"/>
                  <a:gd name="T7" fmla="*/ 377 h 430"/>
                  <a:gd name="T8" fmla="*/ 230 w 333"/>
                  <a:gd name="T9" fmla="*/ 416 h 430"/>
                  <a:gd name="T10" fmla="*/ 0 60000 65536"/>
                  <a:gd name="T11" fmla="*/ 0 60000 65536"/>
                  <a:gd name="T12" fmla="*/ 0 60000 65536"/>
                  <a:gd name="T13" fmla="*/ 0 60000 65536"/>
                  <a:gd name="T14" fmla="*/ 0 60000 65536"/>
                  <a:gd name="T15" fmla="*/ 0 w 333"/>
                  <a:gd name="T16" fmla="*/ 0 h 430"/>
                  <a:gd name="T17" fmla="*/ 333 w 333"/>
                  <a:gd name="T18" fmla="*/ 430 h 430"/>
                </a:gdLst>
                <a:ahLst/>
                <a:cxnLst>
                  <a:cxn ang="T10">
                    <a:pos x="T0" y="T1"/>
                  </a:cxn>
                  <a:cxn ang="T11">
                    <a:pos x="T2" y="T3"/>
                  </a:cxn>
                  <a:cxn ang="T12">
                    <a:pos x="T4" y="T5"/>
                  </a:cxn>
                  <a:cxn ang="T13">
                    <a:pos x="T6" y="T7"/>
                  </a:cxn>
                  <a:cxn ang="T14">
                    <a:pos x="T8" y="T9"/>
                  </a:cxn>
                </a:cxnLst>
                <a:rect l="T15" t="T16" r="T17" b="T18"/>
                <a:pathLst>
                  <a:path w="333" h="430">
                    <a:moveTo>
                      <a:pt x="0" y="0"/>
                    </a:moveTo>
                    <a:cubicBezTo>
                      <a:pt x="51" y="54"/>
                      <a:pt x="103" y="108"/>
                      <a:pt x="132" y="160"/>
                    </a:cubicBezTo>
                    <a:cubicBezTo>
                      <a:pt x="161" y="212"/>
                      <a:pt x="145" y="274"/>
                      <a:pt x="174" y="312"/>
                    </a:cubicBezTo>
                    <a:cubicBezTo>
                      <a:pt x="203" y="350"/>
                      <a:pt x="280" y="369"/>
                      <a:pt x="306" y="389"/>
                    </a:cubicBezTo>
                    <a:cubicBezTo>
                      <a:pt x="332" y="409"/>
                      <a:pt x="332" y="419"/>
                      <a:pt x="333" y="430"/>
                    </a:cubicBezTo>
                  </a:path>
                </a:pathLst>
              </a:custGeom>
              <a:noFill/>
              <a:ln w="76200" cap="flat" cmpd="sng">
                <a:solidFill>
                  <a:srgbClr val="0099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7" name="Text Box 10">
                <a:extLst>
                  <a:ext uri="{FF2B5EF4-FFF2-40B4-BE49-F238E27FC236}">
                    <a16:creationId xmlns:a16="http://schemas.microsoft.com/office/drawing/2014/main" id="{A1C9C371-4CA9-4CCA-BA20-221F3840607D}"/>
                  </a:ext>
                </a:extLst>
              </p:cNvPr>
              <p:cNvSpPr txBox="1">
                <a:spLocks noChangeArrowheads="1"/>
              </p:cNvSpPr>
              <p:nvPr/>
            </p:nvSpPr>
            <p:spPr bwMode="auto">
              <a:xfrm>
                <a:off x="2879" y="2977"/>
                <a:ext cx="8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 typeface="ZapfDingbats" pitchFamily="82" charset="2"/>
                  <a:buNone/>
                </a:pPr>
                <a:r>
                  <a:rPr lang="en-US" altLang="zh-CN" sz="1400">
                    <a:latin typeface="Arial" panose="020B0604020202020204" pitchFamily="34" charset="0"/>
                    <a:ea typeface="宋体" panose="02010600030101010101" pitchFamily="2" charset="-122"/>
                  </a:rPr>
                  <a:t>low capacity receiver</a:t>
                </a:r>
              </a:p>
            </p:txBody>
          </p:sp>
          <p:sp>
            <p:nvSpPr>
              <p:cNvPr id="62478" name="Text Box 11">
                <a:extLst>
                  <a:ext uri="{FF2B5EF4-FFF2-40B4-BE49-F238E27FC236}">
                    <a16:creationId xmlns:a16="http://schemas.microsoft.com/office/drawing/2014/main" id="{6BA3B88C-4E3F-4628-B680-577B70780DC2}"/>
                  </a:ext>
                </a:extLst>
              </p:cNvPr>
              <p:cNvSpPr txBox="1">
                <a:spLocks noChangeArrowheads="1"/>
              </p:cNvSpPr>
              <p:nvPr/>
            </p:nvSpPr>
            <p:spPr bwMode="auto">
              <a:xfrm>
                <a:off x="3461" y="1928"/>
                <a:ext cx="66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 typeface="ZapfDingbats" pitchFamily="82" charset="2"/>
                  <a:buNone/>
                </a:pPr>
                <a:r>
                  <a:rPr lang="en-US" altLang="zh-CN" sz="1400">
                    <a:latin typeface="Arial" panose="020B0604020202020204" pitchFamily="34" charset="0"/>
                    <a:ea typeface="宋体" panose="02010600030101010101" pitchFamily="2" charset="-122"/>
                  </a:rPr>
                  <a:t>fast network</a:t>
                </a:r>
              </a:p>
            </p:txBody>
          </p:sp>
          <p:sp>
            <p:nvSpPr>
              <p:cNvPr id="62479" name="Text Box 12">
                <a:extLst>
                  <a:ext uri="{FF2B5EF4-FFF2-40B4-BE49-F238E27FC236}">
                    <a16:creationId xmlns:a16="http://schemas.microsoft.com/office/drawing/2014/main" id="{46A43142-25AA-4781-B378-1B94453C9F2C}"/>
                  </a:ext>
                </a:extLst>
              </p:cNvPr>
              <p:cNvSpPr txBox="1">
                <a:spLocks noChangeArrowheads="1"/>
              </p:cNvSpPr>
              <p:nvPr/>
            </p:nvSpPr>
            <p:spPr bwMode="auto">
              <a:xfrm>
                <a:off x="2894" y="3400"/>
                <a:ext cx="13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 typeface="ZapfDingbats" pitchFamily="82" charset="2"/>
                  <a:buNone/>
                </a:pPr>
                <a:r>
                  <a:rPr lang="en-US" altLang="zh-CN" sz="1800">
                    <a:ea typeface="宋体" panose="02010600030101010101" pitchFamily="2" charset="-122"/>
                  </a:rPr>
                  <a:t>flow control problem</a:t>
                </a:r>
              </a:p>
            </p:txBody>
          </p:sp>
        </p:grpSp>
        <p:pic>
          <p:nvPicPr>
            <p:cNvPr id="62472" name="Picture 13" descr="dd01086_[1]">
              <a:extLst>
                <a:ext uri="{FF2B5EF4-FFF2-40B4-BE49-F238E27FC236}">
                  <a16:creationId xmlns:a16="http://schemas.microsoft.com/office/drawing/2014/main" id="{53F2E547-3C12-431E-AE25-D582396EF5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 y="3038"/>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12" dur="500"/>
                                        <p:tgtEl>
                                          <p:spTgt spid="44953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5" dur="500"/>
                                        <p:tgtEl>
                                          <p:spTgt spid="44953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20" dur="500"/>
                                        <p:tgtEl>
                                          <p:spTgt spid="449539">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23" dur="500"/>
                                        <p:tgtEl>
                                          <p:spTgt spid="449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5">
            <a:extLst>
              <a:ext uri="{FF2B5EF4-FFF2-40B4-BE49-F238E27FC236}">
                <a16:creationId xmlns:a16="http://schemas.microsoft.com/office/drawing/2014/main" id="{14C6DC7F-CB3F-4737-A1E7-B4EDB8823E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3491" name="灯片编号占位符 6">
            <a:extLst>
              <a:ext uri="{FF2B5EF4-FFF2-40B4-BE49-F238E27FC236}">
                <a16:creationId xmlns:a16="http://schemas.microsoft.com/office/drawing/2014/main" id="{4BC04CB7-00D3-4A7F-870A-1055AA93B0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359E6F0-A0F1-4E00-A049-DD62C80D4012}" type="slidenum">
              <a:rPr lang="en-US" altLang="zh-CN" sz="1400" smtClean="0">
                <a:latin typeface="Arial" panose="020B0604020202020204" pitchFamily="34" charset="0"/>
              </a:rPr>
              <a:pPr>
                <a:spcBef>
                  <a:spcPct val="0"/>
                </a:spcBef>
                <a:buClrTx/>
                <a:buSzTx/>
                <a:buFontTx/>
                <a:buNone/>
              </a:pPr>
              <a:t>39</a:t>
            </a:fld>
            <a:endParaRPr lang="en-US" altLang="zh-CN" sz="1400">
              <a:latin typeface="Arial" panose="020B0604020202020204" pitchFamily="34" charset="0"/>
            </a:endParaRPr>
          </a:p>
        </p:txBody>
      </p:sp>
      <p:sp>
        <p:nvSpPr>
          <p:cNvPr id="63492" name="Rectangle 2">
            <a:extLst>
              <a:ext uri="{FF2B5EF4-FFF2-40B4-BE49-F238E27FC236}">
                <a16:creationId xmlns:a16="http://schemas.microsoft.com/office/drawing/2014/main" id="{65BF415C-B1C7-4186-823A-5B1BDBED4774}"/>
              </a:ext>
            </a:extLst>
          </p:cNvPr>
          <p:cNvSpPr>
            <a:spLocks noGrp="1" noChangeArrowheads="1"/>
          </p:cNvSpPr>
          <p:nvPr>
            <p:ph type="title"/>
          </p:nvPr>
        </p:nvSpPr>
        <p:spPr/>
        <p:txBody>
          <a:bodyPr/>
          <a:lstStyle/>
          <a:p>
            <a:r>
              <a:rPr lang="en-US" altLang="zh-CN">
                <a:ea typeface="宋体" panose="02010600030101010101" pitchFamily="2" charset="-122"/>
              </a:rPr>
              <a:t>TCP Flow Control</a:t>
            </a:r>
          </a:p>
        </p:txBody>
      </p:sp>
      <p:sp>
        <p:nvSpPr>
          <p:cNvPr id="450563" name="Rectangle 3">
            <a:extLst>
              <a:ext uri="{FF2B5EF4-FFF2-40B4-BE49-F238E27FC236}">
                <a16:creationId xmlns:a16="http://schemas.microsoft.com/office/drawing/2014/main" id="{B1ACF281-E2FE-4719-894C-C02D451E0647}"/>
              </a:ext>
            </a:extLst>
          </p:cNvPr>
          <p:cNvSpPr>
            <a:spLocks noGrp="1" noChangeArrowheads="1"/>
          </p:cNvSpPr>
          <p:nvPr>
            <p:ph type="body" sz="half" idx="1"/>
          </p:nvPr>
        </p:nvSpPr>
        <p:spPr>
          <a:xfrm>
            <a:off x="533400" y="1600200"/>
            <a:ext cx="3810000" cy="1295400"/>
          </a:xfrm>
        </p:spPr>
        <p:txBody>
          <a:bodyPr/>
          <a:lstStyle/>
          <a:p>
            <a:r>
              <a:rPr lang="en-US" altLang="zh-CN" sz="2400">
                <a:ea typeface="宋体" panose="02010600030101010101" pitchFamily="2" charset="-122"/>
              </a:rPr>
              <a:t>Receive side of TCP connection has a receive buffer:</a:t>
            </a:r>
          </a:p>
        </p:txBody>
      </p:sp>
      <p:sp>
        <p:nvSpPr>
          <p:cNvPr id="450564" name="Rectangle 4">
            <a:extLst>
              <a:ext uri="{FF2B5EF4-FFF2-40B4-BE49-F238E27FC236}">
                <a16:creationId xmlns:a16="http://schemas.microsoft.com/office/drawing/2014/main" id="{B1CFBA72-51B7-4D5E-830D-46AD74C9ADE9}"/>
              </a:ext>
            </a:extLst>
          </p:cNvPr>
          <p:cNvSpPr>
            <a:spLocks noGrp="1" noChangeArrowheads="1"/>
          </p:cNvSpPr>
          <p:nvPr>
            <p:ph type="body" sz="half" idx="2"/>
          </p:nvPr>
        </p:nvSpPr>
        <p:spPr>
          <a:xfrm>
            <a:off x="5029200" y="3581400"/>
            <a:ext cx="3810000" cy="2895600"/>
          </a:xfrm>
        </p:spPr>
        <p:txBody>
          <a:bodyPr/>
          <a:lstStyle/>
          <a:p>
            <a:r>
              <a:rPr lang="en-US" altLang="zh-CN" sz="2400">
                <a:ea typeface="宋体" panose="02010600030101010101" pitchFamily="2" charset="-122"/>
              </a:rPr>
              <a:t>Speed-matching service: matching the send rate to the receiving app’s drain rate</a:t>
            </a:r>
          </a:p>
        </p:txBody>
      </p:sp>
      <p:pic>
        <p:nvPicPr>
          <p:cNvPr id="450565" name="Picture 5" descr="rcvwin">
            <a:extLst>
              <a:ext uri="{FF2B5EF4-FFF2-40B4-BE49-F238E27FC236}">
                <a16:creationId xmlns:a16="http://schemas.microsoft.com/office/drawing/2014/main" id="{18F3BEDC-F868-4E09-9736-E1F9C03D6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66" name="Rectangle 6">
            <a:extLst>
              <a:ext uri="{FF2B5EF4-FFF2-40B4-BE49-F238E27FC236}">
                <a16:creationId xmlns:a16="http://schemas.microsoft.com/office/drawing/2014/main" id="{6E414C64-38E9-4116-BB59-956E9F368EE6}"/>
              </a:ext>
            </a:extLst>
          </p:cNvPr>
          <p:cNvSpPr>
            <a:spLocks noChangeArrowheads="1"/>
          </p:cNvSpPr>
          <p:nvPr/>
        </p:nvSpPr>
        <p:spPr bwMode="auto">
          <a:xfrm>
            <a:off x="457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sz="2400">
                <a:ea typeface="宋体" panose="02010600030101010101" pitchFamily="2" charset="-122"/>
              </a:rPr>
              <a:t>App process may be slow at reading from buffer</a:t>
            </a:r>
          </a:p>
        </p:txBody>
      </p:sp>
      <p:grpSp>
        <p:nvGrpSpPr>
          <p:cNvPr id="2" name="Group 7">
            <a:extLst>
              <a:ext uri="{FF2B5EF4-FFF2-40B4-BE49-F238E27FC236}">
                <a16:creationId xmlns:a16="http://schemas.microsoft.com/office/drawing/2014/main" id="{646633A9-D457-40DB-BEFE-634C351D4910}"/>
              </a:ext>
            </a:extLst>
          </p:cNvPr>
          <p:cNvGrpSpPr>
            <a:grpSpLocks/>
          </p:cNvGrpSpPr>
          <p:nvPr/>
        </p:nvGrpSpPr>
        <p:grpSpPr bwMode="auto">
          <a:xfrm>
            <a:off x="5181600" y="1066800"/>
            <a:ext cx="3657600" cy="1885950"/>
            <a:chOff x="564" y="803"/>
            <a:chExt cx="1926" cy="1045"/>
          </a:xfrm>
        </p:grpSpPr>
        <p:sp>
          <p:nvSpPr>
            <p:cNvPr id="63498" name="Rectangle 8">
              <a:extLst>
                <a:ext uri="{FF2B5EF4-FFF2-40B4-BE49-F238E27FC236}">
                  <a16:creationId xmlns:a16="http://schemas.microsoft.com/office/drawing/2014/main" id="{6E12D363-C6E6-4BCA-B86A-3E4015A52459}"/>
                </a:ext>
              </a:extLst>
            </p:cNvPr>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63499" name="Text Box 9">
              <a:extLst>
                <a:ext uri="{FF2B5EF4-FFF2-40B4-BE49-F238E27FC236}">
                  <a16:creationId xmlns:a16="http://schemas.microsoft.com/office/drawing/2014/main" id="{EF0B3A30-84E9-4CFB-B55E-5140FDC186FA}"/>
                </a:ext>
              </a:extLst>
            </p:cNvPr>
            <p:cNvSpPr txBox="1">
              <a:spLocks noChangeArrowheads="1"/>
            </p:cNvSpPr>
            <p:nvPr/>
          </p:nvSpPr>
          <p:spPr bwMode="auto">
            <a:xfrm>
              <a:off x="618" y="1043"/>
              <a:ext cx="1809"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200">
                  <a:ea typeface="宋体" panose="02010600030101010101" pitchFamily="2" charset="-122"/>
                </a:rPr>
                <a:t>sender won’t overflow</a:t>
              </a:r>
            </a:p>
            <a:p>
              <a:pPr algn="ctr">
                <a:spcBef>
                  <a:spcPct val="0"/>
                </a:spcBef>
                <a:buClrTx/>
                <a:buSzTx/>
                <a:buFontTx/>
                <a:buNone/>
              </a:pPr>
              <a:r>
                <a:rPr lang="en-US" altLang="zh-CN" sz="2200">
                  <a:ea typeface="宋体" panose="02010600030101010101" pitchFamily="2" charset="-122"/>
                </a:rPr>
                <a:t>receiver’s buffer by</a:t>
              </a:r>
            </a:p>
            <a:p>
              <a:pPr algn="ctr">
                <a:spcBef>
                  <a:spcPct val="0"/>
                </a:spcBef>
                <a:buClrTx/>
                <a:buSzTx/>
                <a:buFontTx/>
                <a:buNone/>
              </a:pPr>
              <a:r>
                <a:rPr lang="en-US" altLang="zh-CN" sz="2200">
                  <a:ea typeface="宋体" panose="02010600030101010101" pitchFamily="2" charset="-122"/>
                </a:rPr>
                <a:t>transmitting too much,</a:t>
              </a:r>
            </a:p>
            <a:p>
              <a:pPr algn="ctr">
                <a:spcBef>
                  <a:spcPct val="0"/>
                </a:spcBef>
                <a:buClrTx/>
                <a:buSzTx/>
                <a:buFontTx/>
                <a:buNone/>
              </a:pPr>
              <a:r>
                <a:rPr lang="en-US" altLang="zh-CN" sz="2200">
                  <a:ea typeface="宋体" panose="02010600030101010101" pitchFamily="2" charset="-122"/>
                </a:rPr>
                <a:t> too fast</a:t>
              </a:r>
              <a:endParaRPr lang="en-US" altLang="zh-CN" sz="2200">
                <a:latin typeface="Times New Roman" panose="02020603050405020304" pitchFamily="18" charset="0"/>
                <a:ea typeface="宋体" panose="02010600030101010101" pitchFamily="2" charset="-122"/>
              </a:endParaRPr>
            </a:p>
          </p:txBody>
        </p:sp>
        <p:grpSp>
          <p:nvGrpSpPr>
            <p:cNvPr id="63500" name="Group 10">
              <a:extLst>
                <a:ext uri="{FF2B5EF4-FFF2-40B4-BE49-F238E27FC236}">
                  <a16:creationId xmlns:a16="http://schemas.microsoft.com/office/drawing/2014/main" id="{78370CBE-BA55-4372-86DF-F5824BC7E762}"/>
                </a:ext>
              </a:extLst>
            </p:cNvPr>
            <p:cNvGrpSpPr>
              <a:grpSpLocks/>
            </p:cNvGrpSpPr>
            <p:nvPr/>
          </p:nvGrpSpPr>
          <p:grpSpPr bwMode="auto">
            <a:xfrm>
              <a:off x="642" y="803"/>
              <a:ext cx="1134" cy="254"/>
              <a:chOff x="3486" y="305"/>
              <a:chExt cx="1134" cy="254"/>
            </a:xfrm>
          </p:grpSpPr>
          <p:sp>
            <p:nvSpPr>
              <p:cNvPr id="63501" name="Rectangle 11">
                <a:extLst>
                  <a:ext uri="{FF2B5EF4-FFF2-40B4-BE49-F238E27FC236}">
                    <a16:creationId xmlns:a16="http://schemas.microsoft.com/office/drawing/2014/main" id="{D5A4A5EA-436F-4C7A-9F5F-1C8BDEAF1F08}"/>
                  </a:ext>
                </a:extLst>
              </p:cNvPr>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63502" name="Text Box 12">
                <a:extLst>
                  <a:ext uri="{FF2B5EF4-FFF2-40B4-BE49-F238E27FC236}">
                    <a16:creationId xmlns:a16="http://schemas.microsoft.com/office/drawing/2014/main" id="{F193680E-DDC3-4A2A-BF23-3965C6F588EE}"/>
                  </a:ext>
                </a:extLst>
              </p:cNvPr>
              <p:cNvSpPr txBox="1">
                <a:spLocks noChangeArrowheads="1"/>
              </p:cNvSpPr>
              <p:nvPr/>
            </p:nvSpPr>
            <p:spPr bwMode="auto">
              <a:xfrm>
                <a:off x="3546" y="305"/>
                <a:ext cx="9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solidFill>
                      <a:srgbClr val="FF0000"/>
                    </a:solidFill>
                    <a:ea typeface="宋体" panose="02010600030101010101" pitchFamily="2" charset="-122"/>
                  </a:rPr>
                  <a:t>flow control</a:t>
                </a:r>
                <a:endParaRPr lang="en-US" altLang="zh-CN" sz="1000">
                  <a:latin typeface="Times New Roman" panose="02020603050405020304" pitchFamily="18"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63">
                                            <p:txEl>
                                              <p:pRg st="0" end="0"/>
                                            </p:txEl>
                                          </p:spTgt>
                                        </p:tgtEl>
                                        <p:attrNameLst>
                                          <p:attrName>style.visibility</p:attrName>
                                        </p:attrNameLst>
                                      </p:cBhvr>
                                      <p:to>
                                        <p:strVal val="visible"/>
                                      </p:to>
                                    </p:set>
                                    <p:animEffect transition="in" filter="blinds(horizontal)">
                                      <p:cBhvr>
                                        <p:cTn id="12" dur="500"/>
                                        <p:tgtEl>
                                          <p:spTgt spid="45056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0565"/>
                                        </p:tgtEl>
                                        <p:attrNameLst>
                                          <p:attrName>style.visibility</p:attrName>
                                        </p:attrNameLst>
                                      </p:cBhvr>
                                      <p:to>
                                        <p:strVal val="visible"/>
                                      </p:to>
                                    </p:set>
                                    <p:animEffect transition="in" filter="blinds(horizontal)">
                                      <p:cBhvr>
                                        <p:cTn id="15" dur="500"/>
                                        <p:tgtEl>
                                          <p:spTgt spid="4505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50566">
                                            <p:txEl>
                                              <p:pRg st="0" end="0"/>
                                            </p:txEl>
                                          </p:spTgt>
                                        </p:tgtEl>
                                        <p:attrNameLst>
                                          <p:attrName>style.visibility</p:attrName>
                                        </p:attrNameLst>
                                      </p:cBhvr>
                                      <p:to>
                                        <p:strVal val="visible"/>
                                      </p:to>
                                    </p:set>
                                    <p:animEffect transition="in" filter="blinds(horizontal)">
                                      <p:cBhvr>
                                        <p:cTn id="20" dur="500"/>
                                        <p:tgtEl>
                                          <p:spTgt spid="450566">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50564">
                                            <p:txEl>
                                              <p:pRg st="0" end="0"/>
                                            </p:txEl>
                                          </p:spTgt>
                                        </p:tgtEl>
                                        <p:attrNameLst>
                                          <p:attrName>style.visibility</p:attrName>
                                        </p:attrNameLst>
                                      </p:cBhvr>
                                      <p:to>
                                        <p:strVal val="visible"/>
                                      </p:to>
                                    </p:set>
                                    <p:animEffect transition="in" filter="blinds(horizontal)">
                                      <p:cBhvr>
                                        <p:cTn id="23" dur="500"/>
                                        <p:tgtEl>
                                          <p:spTgt spid="4505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5">
            <a:extLst>
              <a:ext uri="{FF2B5EF4-FFF2-40B4-BE49-F238E27FC236}">
                <a16:creationId xmlns:a16="http://schemas.microsoft.com/office/drawing/2014/main" id="{80FBA30B-6684-40B1-B8CF-46F52EAFD2F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8435" name="灯片编号占位符 6">
            <a:extLst>
              <a:ext uri="{FF2B5EF4-FFF2-40B4-BE49-F238E27FC236}">
                <a16:creationId xmlns:a16="http://schemas.microsoft.com/office/drawing/2014/main" id="{5CAB39ED-06FA-4CDB-94D2-7F97490749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BE6418F-02FC-40D1-9B2A-150D4B710804}" type="slidenum">
              <a:rPr lang="en-US" altLang="zh-CN" sz="1400" smtClean="0">
                <a:latin typeface="Arial" panose="020B0604020202020204" pitchFamily="34" charset="0"/>
              </a:rPr>
              <a:pPr>
                <a:spcBef>
                  <a:spcPct val="0"/>
                </a:spcBef>
                <a:buClrTx/>
                <a:buSzTx/>
                <a:buFontTx/>
                <a:buNone/>
              </a:pPr>
              <a:t>4</a:t>
            </a:fld>
            <a:endParaRPr lang="en-US" altLang="zh-CN" sz="1400">
              <a:latin typeface="Arial" panose="020B0604020202020204" pitchFamily="34" charset="0"/>
            </a:endParaRPr>
          </a:p>
        </p:txBody>
      </p:sp>
      <p:sp>
        <p:nvSpPr>
          <p:cNvPr id="18436" name="Rectangle 2">
            <a:extLst>
              <a:ext uri="{FF2B5EF4-FFF2-40B4-BE49-F238E27FC236}">
                <a16:creationId xmlns:a16="http://schemas.microsoft.com/office/drawing/2014/main" id="{FD5C2212-8F19-4AB2-AED1-2CEE7894034D}"/>
              </a:ext>
            </a:extLst>
          </p:cNvPr>
          <p:cNvSpPr>
            <a:spLocks noGrp="1" noChangeArrowheads="1"/>
          </p:cNvSpPr>
          <p:nvPr>
            <p:ph type="title"/>
          </p:nvPr>
        </p:nvSpPr>
        <p:spPr>
          <a:xfrm>
            <a:off x="304800" y="228600"/>
            <a:ext cx="8382000" cy="1143000"/>
          </a:xfrm>
        </p:spPr>
        <p:txBody>
          <a:bodyPr/>
          <a:lstStyle/>
          <a:p>
            <a:r>
              <a:rPr lang="en-US" altLang="zh-CN">
                <a:ea typeface="宋体" panose="02010600030101010101" pitchFamily="2" charset="-122"/>
              </a:rPr>
              <a:t>Transport Services and Protocols</a:t>
            </a:r>
          </a:p>
        </p:txBody>
      </p:sp>
      <p:sp>
        <p:nvSpPr>
          <p:cNvPr id="34819" name="Rectangle 3">
            <a:extLst>
              <a:ext uri="{FF2B5EF4-FFF2-40B4-BE49-F238E27FC236}">
                <a16:creationId xmlns:a16="http://schemas.microsoft.com/office/drawing/2014/main" id="{DD7E453F-5D8B-4C13-8B05-32A6DF7DBD04}"/>
              </a:ext>
            </a:extLst>
          </p:cNvPr>
          <p:cNvSpPr>
            <a:spLocks noGrp="1" noChangeArrowheads="1"/>
          </p:cNvSpPr>
          <p:nvPr>
            <p:ph type="body" sz="half" idx="1"/>
          </p:nvPr>
        </p:nvSpPr>
        <p:spPr>
          <a:xfrm>
            <a:off x="438150" y="1400175"/>
            <a:ext cx="4086225" cy="5114925"/>
          </a:xfrm>
        </p:spPr>
        <p:txBody>
          <a:bodyPr/>
          <a:lstStyle/>
          <a:p>
            <a:r>
              <a:rPr lang="en-US" altLang="zh-CN" sz="2000">
                <a:ea typeface="宋体" panose="02010600030101010101" pitchFamily="2" charset="-122"/>
              </a:rPr>
              <a:t>Provide</a:t>
            </a:r>
            <a:r>
              <a:rPr lang="en-US" altLang="zh-CN" sz="2000" i="1">
                <a:solidFill>
                  <a:srgbClr val="FF0000"/>
                </a:solidFill>
                <a:ea typeface="宋体" panose="02010600030101010101" pitchFamily="2" charset="-122"/>
              </a:rPr>
              <a:t> </a:t>
            </a:r>
            <a:r>
              <a:rPr lang="en-US" altLang="zh-CN" sz="2000" i="1">
                <a:ea typeface="宋体" panose="02010600030101010101" pitchFamily="2" charset="-122"/>
              </a:rPr>
              <a:t>logical communication</a:t>
            </a:r>
            <a:r>
              <a:rPr lang="en-US" altLang="zh-CN" sz="2000">
                <a:ea typeface="宋体" panose="02010600030101010101" pitchFamily="2" charset="-122"/>
              </a:rPr>
              <a:t> between </a:t>
            </a:r>
            <a:r>
              <a:rPr lang="en-US" altLang="zh-CN" sz="2000">
                <a:solidFill>
                  <a:srgbClr val="FF0000"/>
                </a:solidFill>
                <a:ea typeface="宋体" panose="02010600030101010101" pitchFamily="2" charset="-122"/>
              </a:rPr>
              <a:t>app processes </a:t>
            </a:r>
            <a:r>
              <a:rPr lang="en-US" altLang="zh-CN" sz="2000">
                <a:ea typeface="宋体" panose="02010600030101010101" pitchFamily="2" charset="-122"/>
              </a:rPr>
              <a:t>running on different hosts</a:t>
            </a:r>
          </a:p>
          <a:p>
            <a:r>
              <a:rPr lang="en-US" altLang="zh-CN" sz="2000">
                <a:ea typeface="宋体" panose="02010600030101010101" pitchFamily="2" charset="-122"/>
              </a:rPr>
              <a:t>Transport protocols run in end systems </a:t>
            </a:r>
          </a:p>
          <a:p>
            <a:pPr lvl="1"/>
            <a:r>
              <a:rPr lang="en-US" altLang="zh-CN" sz="2000">
                <a:ea typeface="宋体" panose="02010600030101010101" pitchFamily="2" charset="-122"/>
              </a:rPr>
              <a:t>Send side: breaks app messages into </a:t>
            </a:r>
            <a:r>
              <a:rPr lang="en-US" altLang="zh-CN" sz="2000">
                <a:solidFill>
                  <a:srgbClr val="FF0000"/>
                </a:solidFill>
                <a:ea typeface="宋体" panose="02010600030101010101" pitchFamily="2" charset="-122"/>
              </a:rPr>
              <a:t>segments</a:t>
            </a:r>
            <a:r>
              <a:rPr lang="en-US" altLang="zh-CN" sz="2000">
                <a:ea typeface="宋体" panose="02010600030101010101" pitchFamily="2" charset="-122"/>
              </a:rPr>
              <a:t>, passes to network layer</a:t>
            </a:r>
          </a:p>
          <a:p>
            <a:pPr lvl="1"/>
            <a:r>
              <a:rPr lang="en-US" altLang="zh-CN" sz="2000">
                <a:ea typeface="宋体" panose="02010600030101010101" pitchFamily="2" charset="-122"/>
              </a:rPr>
              <a:t>Rcv side: reassembles segments into messages, passes to app layer</a:t>
            </a:r>
          </a:p>
          <a:p>
            <a:r>
              <a:rPr lang="en-US" altLang="zh-CN" sz="2000">
                <a:ea typeface="宋体" panose="02010600030101010101" pitchFamily="2" charset="-122"/>
              </a:rPr>
              <a:t>More than one transport protocol available to apps</a:t>
            </a:r>
          </a:p>
          <a:p>
            <a:pPr lvl="1"/>
            <a:r>
              <a:rPr lang="en-US" altLang="zh-CN" sz="2000">
                <a:ea typeface="宋体" panose="02010600030101010101" pitchFamily="2" charset="-122"/>
              </a:rPr>
              <a:t>Internet: TCP and UDP</a:t>
            </a:r>
          </a:p>
        </p:txBody>
      </p:sp>
      <p:grpSp>
        <p:nvGrpSpPr>
          <p:cNvPr id="2" name="Group 299">
            <a:extLst>
              <a:ext uri="{FF2B5EF4-FFF2-40B4-BE49-F238E27FC236}">
                <a16:creationId xmlns:a16="http://schemas.microsoft.com/office/drawing/2014/main" id="{C0C56C18-BF6E-4EFD-94B5-35E604E0287B}"/>
              </a:ext>
            </a:extLst>
          </p:cNvPr>
          <p:cNvGrpSpPr>
            <a:grpSpLocks/>
          </p:cNvGrpSpPr>
          <p:nvPr/>
        </p:nvGrpSpPr>
        <p:grpSpPr bwMode="auto">
          <a:xfrm>
            <a:off x="4908550" y="1876425"/>
            <a:ext cx="3678238" cy="3670300"/>
            <a:chOff x="3092" y="1182"/>
            <a:chExt cx="2317" cy="2312"/>
          </a:xfrm>
        </p:grpSpPr>
        <p:sp>
          <p:nvSpPr>
            <p:cNvPr id="18490" name="Freeform 5">
              <a:extLst>
                <a:ext uri="{FF2B5EF4-FFF2-40B4-BE49-F238E27FC236}">
                  <a16:creationId xmlns:a16="http://schemas.microsoft.com/office/drawing/2014/main" id="{4BCC5F6A-9AD9-40C2-B29F-3B5998541F84}"/>
                </a:ext>
              </a:extLst>
            </p:cNvPr>
            <p:cNvSpPr>
              <a:spLocks/>
            </p:cNvSpPr>
            <p:nvPr/>
          </p:nvSpPr>
          <p:spPr bwMode="auto">
            <a:xfrm>
              <a:off x="4276" y="1272"/>
              <a:ext cx="1133" cy="1055"/>
            </a:xfrm>
            <a:custGeom>
              <a:avLst/>
              <a:gdLst>
                <a:gd name="T0" fmla="*/ 65 w 1292"/>
                <a:gd name="T1" fmla="*/ 3 h 1255"/>
                <a:gd name="T2" fmla="*/ 10 w 1292"/>
                <a:gd name="T3" fmla="*/ 28 h 1255"/>
                <a:gd name="T4" fmla="*/ 8 w 1292"/>
                <a:gd name="T5" fmla="*/ 92 h 1255"/>
                <a:gd name="T6" fmla="*/ 14 w 1292"/>
                <a:gd name="T7" fmla="*/ 146 h 1255"/>
                <a:gd name="T8" fmla="*/ 66 w 1292"/>
                <a:gd name="T9" fmla="*/ 154 h 1255"/>
                <a:gd name="T10" fmla="*/ 174 w 1292"/>
                <a:gd name="T11" fmla="*/ 199 h 1255"/>
                <a:gd name="T12" fmla="*/ 267 w 1292"/>
                <a:gd name="T13" fmla="*/ 219 h 1255"/>
                <a:gd name="T14" fmla="*/ 322 w 1292"/>
                <a:gd name="T15" fmla="*/ 180 h 1255"/>
                <a:gd name="T16" fmla="*/ 342 w 1292"/>
                <a:gd name="T17" fmla="*/ 78 h 1255"/>
                <a:gd name="T18" fmla="*/ 324 w 1292"/>
                <a:gd name="T19" fmla="*/ 37 h 1255"/>
                <a:gd name="T20" fmla="*/ 201 w 1292"/>
                <a:gd name="T21" fmla="*/ 20 h 1255"/>
                <a:gd name="T22" fmla="*/ 65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91" name="Freeform 6">
              <a:extLst>
                <a:ext uri="{FF2B5EF4-FFF2-40B4-BE49-F238E27FC236}">
                  <a16:creationId xmlns:a16="http://schemas.microsoft.com/office/drawing/2014/main" id="{996B87D5-392A-43A6-A2AE-B134140FCD60}"/>
                </a:ext>
              </a:extLst>
            </p:cNvPr>
            <p:cNvSpPr>
              <a:spLocks/>
            </p:cNvSpPr>
            <p:nvPr/>
          </p:nvSpPr>
          <p:spPr bwMode="auto">
            <a:xfrm>
              <a:off x="3092" y="1182"/>
              <a:ext cx="1176" cy="1001"/>
            </a:xfrm>
            <a:custGeom>
              <a:avLst/>
              <a:gdLst>
                <a:gd name="T0" fmla="*/ 148 w 1340"/>
                <a:gd name="T1" fmla="*/ 7 h 1191"/>
                <a:gd name="T2" fmla="*/ 22 w 1340"/>
                <a:gd name="T3" fmla="*/ 10 h 1191"/>
                <a:gd name="T4" fmla="*/ 16 w 1340"/>
                <a:gd name="T5" fmla="*/ 71 h 1191"/>
                <a:gd name="T6" fmla="*/ 8 w 1340"/>
                <a:gd name="T7" fmla="*/ 126 h 1191"/>
                <a:gd name="T8" fmla="*/ 30 w 1340"/>
                <a:gd name="T9" fmla="*/ 153 h 1191"/>
                <a:gd name="T10" fmla="*/ 147 w 1340"/>
                <a:gd name="T11" fmla="*/ 154 h 1191"/>
                <a:gd name="T12" fmla="*/ 173 w 1340"/>
                <a:gd name="T13" fmla="*/ 199 h 1191"/>
                <a:gd name="T14" fmla="*/ 334 w 1340"/>
                <a:gd name="T15" fmla="*/ 192 h 1191"/>
                <a:gd name="T16" fmla="*/ 346 w 1340"/>
                <a:gd name="T17" fmla="*/ 101 h 1191"/>
                <a:gd name="T18" fmla="*/ 326 w 1340"/>
                <a:gd name="T19" fmla="*/ 61 h 1191"/>
                <a:gd name="T20" fmla="*/ 206 w 1340"/>
                <a:gd name="T21" fmla="*/ 51 h 1191"/>
                <a:gd name="T22" fmla="*/ 148 w 1340"/>
                <a:gd name="T23" fmla="*/ 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92" name="Freeform 7">
              <a:extLst>
                <a:ext uri="{FF2B5EF4-FFF2-40B4-BE49-F238E27FC236}">
                  <a16:creationId xmlns:a16="http://schemas.microsoft.com/office/drawing/2014/main" id="{CEE3745D-4D6C-4124-8978-18AC99F8E01A}"/>
                </a:ext>
              </a:extLst>
            </p:cNvPr>
            <p:cNvSpPr>
              <a:spLocks/>
            </p:cNvSpPr>
            <p:nvPr/>
          </p:nvSpPr>
          <p:spPr bwMode="auto">
            <a:xfrm>
              <a:off x="3324" y="2096"/>
              <a:ext cx="1874" cy="1398"/>
            </a:xfrm>
            <a:custGeom>
              <a:avLst/>
              <a:gdLst>
                <a:gd name="T0" fmla="*/ 8 w 2135"/>
                <a:gd name="T1" fmla="*/ 114 h 1662"/>
                <a:gd name="T2" fmla="*/ 28 w 2135"/>
                <a:gd name="T3" fmla="*/ 13 h 1662"/>
                <a:gd name="T4" fmla="*/ 178 w 2135"/>
                <a:gd name="T5" fmla="*/ 34 h 1662"/>
                <a:gd name="T6" fmla="*/ 328 w 2135"/>
                <a:gd name="T7" fmla="*/ 17 h 1662"/>
                <a:gd name="T8" fmla="*/ 543 w 2135"/>
                <a:gd name="T9" fmla="*/ 73 h 1662"/>
                <a:gd name="T10" fmla="*/ 546 w 2135"/>
                <a:gd name="T11" fmla="*/ 203 h 1662"/>
                <a:gd name="T12" fmla="*/ 428 w 2135"/>
                <a:gd name="T13" fmla="*/ 283 h 1662"/>
                <a:gd name="T14" fmla="*/ 221 w 2135"/>
                <a:gd name="T15" fmla="*/ 269 h 1662"/>
                <a:gd name="T16" fmla="*/ 136 w 2135"/>
                <a:gd name="T17" fmla="*/ 225 h 1662"/>
                <a:gd name="T18" fmla="*/ 50 w 2135"/>
                <a:gd name="T19" fmla="*/ 189 h 1662"/>
                <a:gd name="T20" fmla="*/ 8 w 2135"/>
                <a:gd name="T21" fmla="*/ 11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8493" name="Group 8">
              <a:extLst>
                <a:ext uri="{FF2B5EF4-FFF2-40B4-BE49-F238E27FC236}">
                  <a16:creationId xmlns:a16="http://schemas.microsoft.com/office/drawing/2014/main" id="{FACBAC17-5920-41AA-A611-D8A9997220CA}"/>
                </a:ext>
              </a:extLst>
            </p:cNvPr>
            <p:cNvGrpSpPr>
              <a:grpSpLocks/>
            </p:cNvGrpSpPr>
            <p:nvPr/>
          </p:nvGrpSpPr>
          <p:grpSpPr bwMode="auto">
            <a:xfrm>
              <a:off x="3166" y="1267"/>
              <a:ext cx="462" cy="201"/>
              <a:chOff x="3552" y="246"/>
              <a:chExt cx="527" cy="248"/>
            </a:xfrm>
          </p:grpSpPr>
          <p:graphicFrame>
            <p:nvGraphicFramePr>
              <p:cNvPr id="18706" name="Object 9">
                <a:extLst>
                  <a:ext uri="{FF2B5EF4-FFF2-40B4-BE49-F238E27FC236}">
                    <a16:creationId xmlns:a16="http://schemas.microsoft.com/office/drawing/2014/main" id="{046E6BEB-7A9B-487F-8698-1AC1E8996DCB}"/>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739" name="Clip" r:id="rId3" imgW="1307263" imgH="1084139" progId="MS_ClipArt_Gallery.2">
                      <p:embed/>
                    </p:oleObj>
                  </mc:Choice>
                  <mc:Fallback>
                    <p:oleObj name="Clip" r:id="rId3" imgW="1307263" imgH="1084139"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07" name="Object 10">
                <a:extLst>
                  <a:ext uri="{FF2B5EF4-FFF2-40B4-BE49-F238E27FC236}">
                    <a16:creationId xmlns:a16="http://schemas.microsoft.com/office/drawing/2014/main" id="{6CFAAB8C-6C6E-4D03-BA69-62D038340174}"/>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740" name="Clip" r:id="rId5" imgW="681706" imgH="480401" progId="MS_ClipArt_Gallery.2">
                      <p:embed/>
                    </p:oleObj>
                  </mc:Choice>
                  <mc:Fallback>
                    <p:oleObj name="Clip" r:id="rId5" imgW="681706" imgH="480401"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08" name="Line 11">
                <a:extLst>
                  <a:ext uri="{FF2B5EF4-FFF2-40B4-BE49-F238E27FC236}">
                    <a16:creationId xmlns:a16="http://schemas.microsoft.com/office/drawing/2014/main" id="{22D580A1-7DB4-4D88-8FF5-17447C652A56}"/>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494" name="Group 12">
              <a:extLst>
                <a:ext uri="{FF2B5EF4-FFF2-40B4-BE49-F238E27FC236}">
                  <a16:creationId xmlns:a16="http://schemas.microsoft.com/office/drawing/2014/main" id="{83E2E7C8-B4F7-42CF-B14F-F9615FCB9019}"/>
                </a:ext>
              </a:extLst>
            </p:cNvPr>
            <p:cNvGrpSpPr>
              <a:grpSpLocks/>
            </p:cNvGrpSpPr>
            <p:nvPr/>
          </p:nvGrpSpPr>
          <p:grpSpPr bwMode="auto">
            <a:xfrm>
              <a:off x="3166" y="1642"/>
              <a:ext cx="462" cy="201"/>
              <a:chOff x="3552" y="246"/>
              <a:chExt cx="527" cy="248"/>
            </a:xfrm>
          </p:grpSpPr>
          <p:graphicFrame>
            <p:nvGraphicFramePr>
              <p:cNvPr id="18703" name="Object 13">
                <a:extLst>
                  <a:ext uri="{FF2B5EF4-FFF2-40B4-BE49-F238E27FC236}">
                    <a16:creationId xmlns:a16="http://schemas.microsoft.com/office/drawing/2014/main" id="{EC67B73D-23BC-4E4F-BDDE-5E97D00F54F5}"/>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741" name="Clip" r:id="rId7" imgW="1307263" imgH="1084139" progId="MS_ClipArt_Gallery.2">
                      <p:embed/>
                    </p:oleObj>
                  </mc:Choice>
                  <mc:Fallback>
                    <p:oleObj name="Clip" r:id="rId7" imgW="1307263" imgH="1084139"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04" name="Object 14">
                <a:extLst>
                  <a:ext uri="{FF2B5EF4-FFF2-40B4-BE49-F238E27FC236}">
                    <a16:creationId xmlns:a16="http://schemas.microsoft.com/office/drawing/2014/main" id="{C27F5700-B258-45F3-9444-5B1C3F3AC794}"/>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742" name="Clip" r:id="rId8" imgW="681706" imgH="480401" progId="MS_ClipArt_Gallery.2">
                      <p:embed/>
                    </p:oleObj>
                  </mc:Choice>
                  <mc:Fallback>
                    <p:oleObj name="Clip" r:id="rId8" imgW="681706" imgH="480401"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05" name="Line 15">
                <a:extLst>
                  <a:ext uri="{FF2B5EF4-FFF2-40B4-BE49-F238E27FC236}">
                    <a16:creationId xmlns:a16="http://schemas.microsoft.com/office/drawing/2014/main" id="{D25EA7E0-406E-4B5B-A219-C7C0E1CB1D9D}"/>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495" name="Group 16">
              <a:extLst>
                <a:ext uri="{FF2B5EF4-FFF2-40B4-BE49-F238E27FC236}">
                  <a16:creationId xmlns:a16="http://schemas.microsoft.com/office/drawing/2014/main" id="{83B301E6-80CE-418D-9EDC-263D4211F223}"/>
                </a:ext>
              </a:extLst>
            </p:cNvPr>
            <p:cNvGrpSpPr>
              <a:grpSpLocks/>
            </p:cNvGrpSpPr>
            <p:nvPr/>
          </p:nvGrpSpPr>
          <p:grpSpPr bwMode="auto">
            <a:xfrm>
              <a:off x="3403" y="1508"/>
              <a:ext cx="44" cy="135"/>
              <a:chOff x="3842" y="406"/>
              <a:chExt cx="51" cy="167"/>
            </a:xfrm>
          </p:grpSpPr>
          <p:sp>
            <p:nvSpPr>
              <p:cNvPr id="18700" name="Oval 17">
                <a:extLst>
                  <a:ext uri="{FF2B5EF4-FFF2-40B4-BE49-F238E27FC236}">
                    <a16:creationId xmlns:a16="http://schemas.microsoft.com/office/drawing/2014/main" id="{3E19DDC6-5E31-45CB-A468-52CD59C12215}"/>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701" name="Oval 18">
                <a:extLst>
                  <a:ext uri="{FF2B5EF4-FFF2-40B4-BE49-F238E27FC236}">
                    <a16:creationId xmlns:a16="http://schemas.microsoft.com/office/drawing/2014/main" id="{D701258F-23C9-44C5-BF0E-C88F15E766DB}"/>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702" name="Oval 19">
                <a:extLst>
                  <a:ext uri="{FF2B5EF4-FFF2-40B4-BE49-F238E27FC236}">
                    <a16:creationId xmlns:a16="http://schemas.microsoft.com/office/drawing/2014/main" id="{CE96A081-0BBF-4CB0-A441-2E44859FD6A4}"/>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18496" name="Group 20">
              <a:extLst>
                <a:ext uri="{FF2B5EF4-FFF2-40B4-BE49-F238E27FC236}">
                  <a16:creationId xmlns:a16="http://schemas.microsoft.com/office/drawing/2014/main" id="{137F774C-583B-44B7-AD02-A6BBA4683E82}"/>
                </a:ext>
              </a:extLst>
            </p:cNvPr>
            <p:cNvGrpSpPr>
              <a:grpSpLocks/>
            </p:cNvGrpSpPr>
            <p:nvPr/>
          </p:nvGrpSpPr>
          <p:grpSpPr bwMode="auto">
            <a:xfrm>
              <a:off x="3699" y="1825"/>
              <a:ext cx="132" cy="249"/>
              <a:chOff x="4180" y="783"/>
              <a:chExt cx="150" cy="307"/>
            </a:xfrm>
          </p:grpSpPr>
          <p:sp>
            <p:nvSpPr>
              <p:cNvPr id="18692" name="AutoShape 21">
                <a:extLst>
                  <a:ext uri="{FF2B5EF4-FFF2-40B4-BE49-F238E27FC236}">
                    <a16:creationId xmlns:a16="http://schemas.microsoft.com/office/drawing/2014/main" id="{2E107637-5371-465B-B978-86AD48F9970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3" name="Rectangle 22">
                <a:extLst>
                  <a:ext uri="{FF2B5EF4-FFF2-40B4-BE49-F238E27FC236}">
                    <a16:creationId xmlns:a16="http://schemas.microsoft.com/office/drawing/2014/main" id="{024FD6BA-913B-4F62-B389-E0DB60E3B657}"/>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4" name="Rectangle 23">
                <a:extLst>
                  <a:ext uri="{FF2B5EF4-FFF2-40B4-BE49-F238E27FC236}">
                    <a16:creationId xmlns:a16="http://schemas.microsoft.com/office/drawing/2014/main" id="{E398F4E4-74AD-42B6-8031-465A877AD9A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5" name="AutoShape 24">
                <a:extLst>
                  <a:ext uri="{FF2B5EF4-FFF2-40B4-BE49-F238E27FC236}">
                    <a16:creationId xmlns:a16="http://schemas.microsoft.com/office/drawing/2014/main" id="{9EE2F6FB-61ED-4171-8A5F-DAC6DBD5C66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6" name="Line 25">
                <a:extLst>
                  <a:ext uri="{FF2B5EF4-FFF2-40B4-BE49-F238E27FC236}">
                    <a16:creationId xmlns:a16="http://schemas.microsoft.com/office/drawing/2014/main" id="{D2E788AF-10E2-4749-8508-F00DEBBD09B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97" name="Line 26">
                <a:extLst>
                  <a:ext uri="{FF2B5EF4-FFF2-40B4-BE49-F238E27FC236}">
                    <a16:creationId xmlns:a16="http://schemas.microsoft.com/office/drawing/2014/main" id="{609443D2-5828-45F7-A67F-1F19C187417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98" name="Rectangle 27">
                <a:extLst>
                  <a:ext uri="{FF2B5EF4-FFF2-40B4-BE49-F238E27FC236}">
                    <a16:creationId xmlns:a16="http://schemas.microsoft.com/office/drawing/2014/main" id="{5D1D29BB-17C6-4459-A78D-4371B14B5B9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9" name="Rectangle 28">
                <a:extLst>
                  <a:ext uri="{FF2B5EF4-FFF2-40B4-BE49-F238E27FC236}">
                    <a16:creationId xmlns:a16="http://schemas.microsoft.com/office/drawing/2014/main" id="{242991C1-11F9-4D72-BC94-7E3D9C33E60B}"/>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18497" name="Group 29">
              <a:extLst>
                <a:ext uri="{FF2B5EF4-FFF2-40B4-BE49-F238E27FC236}">
                  <a16:creationId xmlns:a16="http://schemas.microsoft.com/office/drawing/2014/main" id="{B2BABC3B-5F5A-426D-8864-51439EF2A412}"/>
                </a:ext>
              </a:extLst>
            </p:cNvPr>
            <p:cNvGrpSpPr>
              <a:grpSpLocks/>
            </p:cNvGrpSpPr>
            <p:nvPr/>
          </p:nvGrpSpPr>
          <p:grpSpPr bwMode="auto">
            <a:xfrm rot="-5400000">
              <a:off x="3896" y="1874"/>
              <a:ext cx="51" cy="147"/>
              <a:chOff x="3842" y="406"/>
              <a:chExt cx="51" cy="167"/>
            </a:xfrm>
          </p:grpSpPr>
          <p:sp>
            <p:nvSpPr>
              <p:cNvPr id="18689" name="Oval 30">
                <a:extLst>
                  <a:ext uri="{FF2B5EF4-FFF2-40B4-BE49-F238E27FC236}">
                    <a16:creationId xmlns:a16="http://schemas.microsoft.com/office/drawing/2014/main" id="{56A6B6C1-A13A-4656-97CE-F77080E6EF5A}"/>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0" name="Oval 31">
                <a:extLst>
                  <a:ext uri="{FF2B5EF4-FFF2-40B4-BE49-F238E27FC236}">
                    <a16:creationId xmlns:a16="http://schemas.microsoft.com/office/drawing/2014/main" id="{B0FE49EA-DF2C-4EA4-AFBC-2DA8258596E8}"/>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91" name="Oval 32">
                <a:extLst>
                  <a:ext uri="{FF2B5EF4-FFF2-40B4-BE49-F238E27FC236}">
                    <a16:creationId xmlns:a16="http://schemas.microsoft.com/office/drawing/2014/main" id="{505186CF-5323-4548-85AE-C00765688BF6}"/>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18498" name="Line 33">
              <a:extLst>
                <a:ext uri="{FF2B5EF4-FFF2-40B4-BE49-F238E27FC236}">
                  <a16:creationId xmlns:a16="http://schemas.microsoft.com/office/drawing/2014/main" id="{30680018-C06A-4FA4-9A59-344D5D2B3EA4}"/>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9" name="Line 34">
              <a:extLst>
                <a:ext uri="{FF2B5EF4-FFF2-40B4-BE49-F238E27FC236}">
                  <a16:creationId xmlns:a16="http://schemas.microsoft.com/office/drawing/2014/main" id="{CC001696-FAC3-4842-AF46-695BB63A23A2}"/>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0" name="Line 35">
              <a:extLst>
                <a:ext uri="{FF2B5EF4-FFF2-40B4-BE49-F238E27FC236}">
                  <a16:creationId xmlns:a16="http://schemas.microsoft.com/office/drawing/2014/main" id="{77118306-472B-41AD-A0F0-446107EF7555}"/>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1" name="Line 36">
              <a:extLst>
                <a:ext uri="{FF2B5EF4-FFF2-40B4-BE49-F238E27FC236}">
                  <a16:creationId xmlns:a16="http://schemas.microsoft.com/office/drawing/2014/main" id="{9ADD2FD1-BE79-41D3-A679-079F146A1C92}"/>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2" name="Line 37">
              <a:extLst>
                <a:ext uri="{FF2B5EF4-FFF2-40B4-BE49-F238E27FC236}">
                  <a16:creationId xmlns:a16="http://schemas.microsoft.com/office/drawing/2014/main" id="{948B208E-CB71-435E-A5D2-9AA6C016F5AC}"/>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3" name="Line 38">
              <a:extLst>
                <a:ext uri="{FF2B5EF4-FFF2-40B4-BE49-F238E27FC236}">
                  <a16:creationId xmlns:a16="http://schemas.microsoft.com/office/drawing/2014/main" id="{21639C31-5E70-4F23-A299-019C5992A078}"/>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504" name="Group 39">
              <a:extLst>
                <a:ext uri="{FF2B5EF4-FFF2-40B4-BE49-F238E27FC236}">
                  <a16:creationId xmlns:a16="http://schemas.microsoft.com/office/drawing/2014/main" id="{7766E966-E9E5-4242-BB64-88EAF35B1F90}"/>
                </a:ext>
              </a:extLst>
            </p:cNvPr>
            <p:cNvGrpSpPr>
              <a:grpSpLocks/>
            </p:cNvGrpSpPr>
            <p:nvPr/>
          </p:nvGrpSpPr>
          <p:grpSpPr bwMode="auto">
            <a:xfrm>
              <a:off x="4011" y="1811"/>
              <a:ext cx="132" cy="249"/>
              <a:chOff x="4180" y="783"/>
              <a:chExt cx="150" cy="307"/>
            </a:xfrm>
          </p:grpSpPr>
          <p:sp>
            <p:nvSpPr>
              <p:cNvPr id="18681" name="AutoShape 40">
                <a:extLst>
                  <a:ext uri="{FF2B5EF4-FFF2-40B4-BE49-F238E27FC236}">
                    <a16:creationId xmlns:a16="http://schemas.microsoft.com/office/drawing/2014/main" id="{FAC59483-D040-4DC8-8B19-0D5EDCC31D4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82" name="Rectangle 41">
                <a:extLst>
                  <a:ext uri="{FF2B5EF4-FFF2-40B4-BE49-F238E27FC236}">
                    <a16:creationId xmlns:a16="http://schemas.microsoft.com/office/drawing/2014/main" id="{57C37029-C1D8-4651-8BC6-0C350161AB9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83" name="Rectangle 42">
                <a:extLst>
                  <a:ext uri="{FF2B5EF4-FFF2-40B4-BE49-F238E27FC236}">
                    <a16:creationId xmlns:a16="http://schemas.microsoft.com/office/drawing/2014/main" id="{325FD60F-6708-41F3-BDCF-AE7D630C271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84" name="AutoShape 43">
                <a:extLst>
                  <a:ext uri="{FF2B5EF4-FFF2-40B4-BE49-F238E27FC236}">
                    <a16:creationId xmlns:a16="http://schemas.microsoft.com/office/drawing/2014/main" id="{2D50F8F1-1CAD-4794-A44A-F9F93B0137E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85" name="Line 44">
                <a:extLst>
                  <a:ext uri="{FF2B5EF4-FFF2-40B4-BE49-F238E27FC236}">
                    <a16:creationId xmlns:a16="http://schemas.microsoft.com/office/drawing/2014/main" id="{81549EED-3153-4E55-88CA-18D171C11E4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86" name="Line 45">
                <a:extLst>
                  <a:ext uri="{FF2B5EF4-FFF2-40B4-BE49-F238E27FC236}">
                    <a16:creationId xmlns:a16="http://schemas.microsoft.com/office/drawing/2014/main" id="{AE962DDE-8B4C-48F4-962E-CECE9951DCD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87" name="Rectangle 46">
                <a:extLst>
                  <a:ext uri="{FF2B5EF4-FFF2-40B4-BE49-F238E27FC236}">
                    <a16:creationId xmlns:a16="http://schemas.microsoft.com/office/drawing/2014/main" id="{02F9D358-8B83-44C7-9AE2-FC5AD94AAA0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88" name="Rectangle 47">
                <a:extLst>
                  <a:ext uri="{FF2B5EF4-FFF2-40B4-BE49-F238E27FC236}">
                    <a16:creationId xmlns:a16="http://schemas.microsoft.com/office/drawing/2014/main" id="{078A82D0-865B-41F6-A8B8-F992347FE752}"/>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18505" name="Group 48">
              <a:extLst>
                <a:ext uri="{FF2B5EF4-FFF2-40B4-BE49-F238E27FC236}">
                  <a16:creationId xmlns:a16="http://schemas.microsoft.com/office/drawing/2014/main" id="{773D6165-AD44-4470-9731-78B7290F4C3A}"/>
                </a:ext>
              </a:extLst>
            </p:cNvPr>
            <p:cNvGrpSpPr>
              <a:grpSpLocks/>
            </p:cNvGrpSpPr>
            <p:nvPr/>
          </p:nvGrpSpPr>
          <p:grpSpPr bwMode="auto">
            <a:xfrm>
              <a:off x="3408" y="2201"/>
              <a:ext cx="302" cy="583"/>
              <a:chOff x="3314" y="1248"/>
              <a:chExt cx="344" cy="694"/>
            </a:xfrm>
          </p:grpSpPr>
          <p:graphicFrame>
            <p:nvGraphicFramePr>
              <p:cNvPr id="18672" name="Object 49">
                <a:extLst>
                  <a:ext uri="{FF2B5EF4-FFF2-40B4-BE49-F238E27FC236}">
                    <a16:creationId xmlns:a16="http://schemas.microsoft.com/office/drawing/2014/main" id="{AD3634C5-7F24-4AF3-9509-90ADB7CDA178}"/>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8743" name="Clip" r:id="rId9" imgW="1307263" imgH="1084139" progId="MS_ClipArt_Gallery.2">
                      <p:embed/>
                    </p:oleObj>
                  </mc:Choice>
                  <mc:Fallback>
                    <p:oleObj name="Clip" r:id="rId9" imgW="1307263" imgH="1084139" progId="MS_ClipArt_Gallery.2">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73" name="Line 50">
                <a:extLst>
                  <a:ext uri="{FF2B5EF4-FFF2-40B4-BE49-F238E27FC236}">
                    <a16:creationId xmlns:a16="http://schemas.microsoft.com/office/drawing/2014/main" id="{E59E5ED1-18EF-4E1D-9A20-080CCE9F3571}"/>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674" name="Object 51">
                <a:extLst>
                  <a:ext uri="{FF2B5EF4-FFF2-40B4-BE49-F238E27FC236}">
                    <a16:creationId xmlns:a16="http://schemas.microsoft.com/office/drawing/2014/main" id="{60B47B55-DB78-43AC-B5DB-FC982042839D}"/>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8744" name="Clip" r:id="rId10" imgW="1307263" imgH="1084139" progId="MS_ClipArt_Gallery.2">
                      <p:embed/>
                    </p:oleObj>
                  </mc:Choice>
                  <mc:Fallback>
                    <p:oleObj name="Clip" r:id="rId10" imgW="1307263" imgH="1084139"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75" name="Line 52">
                <a:extLst>
                  <a:ext uri="{FF2B5EF4-FFF2-40B4-BE49-F238E27FC236}">
                    <a16:creationId xmlns:a16="http://schemas.microsoft.com/office/drawing/2014/main" id="{14A3C7E1-1435-458B-947E-788003F2DF25}"/>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676" name="Group 53">
                <a:extLst>
                  <a:ext uri="{FF2B5EF4-FFF2-40B4-BE49-F238E27FC236}">
                    <a16:creationId xmlns:a16="http://schemas.microsoft.com/office/drawing/2014/main" id="{070E2356-ABC3-4595-822A-E6F53D3B45D4}"/>
                  </a:ext>
                </a:extLst>
              </p:cNvPr>
              <p:cNvGrpSpPr>
                <a:grpSpLocks/>
              </p:cNvGrpSpPr>
              <p:nvPr/>
            </p:nvGrpSpPr>
            <p:grpSpPr bwMode="auto">
              <a:xfrm>
                <a:off x="3404" y="1504"/>
                <a:ext cx="51" cy="167"/>
                <a:chOff x="3842" y="406"/>
                <a:chExt cx="51" cy="167"/>
              </a:xfrm>
            </p:grpSpPr>
            <p:sp>
              <p:nvSpPr>
                <p:cNvPr id="18678" name="Oval 54">
                  <a:extLst>
                    <a:ext uri="{FF2B5EF4-FFF2-40B4-BE49-F238E27FC236}">
                      <a16:creationId xmlns:a16="http://schemas.microsoft.com/office/drawing/2014/main" id="{85A26CC6-5A12-4093-8732-986112F65A4B}"/>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79" name="Oval 55">
                  <a:extLst>
                    <a:ext uri="{FF2B5EF4-FFF2-40B4-BE49-F238E27FC236}">
                      <a16:creationId xmlns:a16="http://schemas.microsoft.com/office/drawing/2014/main" id="{22FE7CDB-4C28-4AC2-80FF-F0A4F72BEF57}"/>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80" name="Oval 56">
                  <a:extLst>
                    <a:ext uri="{FF2B5EF4-FFF2-40B4-BE49-F238E27FC236}">
                      <a16:creationId xmlns:a16="http://schemas.microsoft.com/office/drawing/2014/main" id="{DE39311E-3DEA-4139-B45C-C48FAD7AB138}"/>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18677" name="Line 57">
                <a:extLst>
                  <a:ext uri="{FF2B5EF4-FFF2-40B4-BE49-F238E27FC236}">
                    <a16:creationId xmlns:a16="http://schemas.microsoft.com/office/drawing/2014/main" id="{621CBB69-35AC-42DA-A9E8-8BD7873F78A0}"/>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8506" name="Object 58">
              <a:extLst>
                <a:ext uri="{FF2B5EF4-FFF2-40B4-BE49-F238E27FC236}">
                  <a16:creationId xmlns:a16="http://schemas.microsoft.com/office/drawing/2014/main" id="{E6E0A1CA-8CE8-4ACD-AE1E-1C1029DCA73B}"/>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8745" name="Clip" r:id="rId11" imgW="1307263" imgH="1084139" progId="MS_ClipArt_Gallery.2">
                    <p:embed/>
                  </p:oleObj>
                </mc:Choice>
                <mc:Fallback>
                  <p:oleObj name="Clip" r:id="rId11" imgW="1307263" imgH="1084139"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7" name="Object 59">
              <a:extLst>
                <a:ext uri="{FF2B5EF4-FFF2-40B4-BE49-F238E27FC236}">
                  <a16:creationId xmlns:a16="http://schemas.microsoft.com/office/drawing/2014/main" id="{D90232DA-4809-49C9-A7F8-8C9ACFF487F6}"/>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8746" name="Clip" r:id="rId12" imgW="1307263" imgH="1084139" progId="MS_ClipArt_Gallery.2">
                    <p:embed/>
                  </p:oleObj>
                </mc:Choice>
                <mc:Fallback>
                  <p:oleObj name="Clip" r:id="rId12" imgW="1307263" imgH="1084139"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08" name="Oval 60">
              <a:extLst>
                <a:ext uri="{FF2B5EF4-FFF2-40B4-BE49-F238E27FC236}">
                  <a16:creationId xmlns:a16="http://schemas.microsoft.com/office/drawing/2014/main" id="{12656CFB-E5C6-438B-B39B-228E8A488BC2}"/>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09" name="Oval 61">
              <a:extLst>
                <a:ext uri="{FF2B5EF4-FFF2-40B4-BE49-F238E27FC236}">
                  <a16:creationId xmlns:a16="http://schemas.microsoft.com/office/drawing/2014/main" id="{4EEFA8B9-0DA9-43DD-A15F-3F95B15F47FB}"/>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10" name="Oval 62">
              <a:extLst>
                <a:ext uri="{FF2B5EF4-FFF2-40B4-BE49-F238E27FC236}">
                  <a16:creationId xmlns:a16="http://schemas.microsoft.com/office/drawing/2014/main" id="{3E0B1687-E3E6-4F5B-B906-995E249642FF}"/>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11" name="Line 63">
              <a:extLst>
                <a:ext uri="{FF2B5EF4-FFF2-40B4-BE49-F238E27FC236}">
                  <a16:creationId xmlns:a16="http://schemas.microsoft.com/office/drawing/2014/main" id="{592DDA21-D76D-46A6-84BB-D43817C25C85}"/>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12" name="Line 64">
              <a:extLst>
                <a:ext uri="{FF2B5EF4-FFF2-40B4-BE49-F238E27FC236}">
                  <a16:creationId xmlns:a16="http://schemas.microsoft.com/office/drawing/2014/main" id="{72D1FF5C-80AA-40CB-9533-A7EDF6068AC0}"/>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13" name="Line 65">
              <a:extLst>
                <a:ext uri="{FF2B5EF4-FFF2-40B4-BE49-F238E27FC236}">
                  <a16:creationId xmlns:a16="http://schemas.microsoft.com/office/drawing/2014/main" id="{C6844865-1696-4C13-9C2A-80D3C2D23C42}"/>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14" name="Line 66">
              <a:extLst>
                <a:ext uri="{FF2B5EF4-FFF2-40B4-BE49-F238E27FC236}">
                  <a16:creationId xmlns:a16="http://schemas.microsoft.com/office/drawing/2014/main" id="{F03653DA-F26A-4EE7-9D2A-B4323F9950D8}"/>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15" name="Line 67">
              <a:extLst>
                <a:ext uri="{FF2B5EF4-FFF2-40B4-BE49-F238E27FC236}">
                  <a16:creationId xmlns:a16="http://schemas.microsoft.com/office/drawing/2014/main" id="{80DCDC15-979A-47F5-9B5E-2AA8B37AF049}"/>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16" name="Line 68">
              <a:extLst>
                <a:ext uri="{FF2B5EF4-FFF2-40B4-BE49-F238E27FC236}">
                  <a16:creationId xmlns:a16="http://schemas.microsoft.com/office/drawing/2014/main" id="{6C289161-9EDB-4492-8045-60F19288F90E}"/>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517" name="Object 69">
              <a:extLst>
                <a:ext uri="{FF2B5EF4-FFF2-40B4-BE49-F238E27FC236}">
                  <a16:creationId xmlns:a16="http://schemas.microsoft.com/office/drawing/2014/main" id="{B55516DB-C6A4-40D4-8597-D3752DA19A24}"/>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8747" name="Clip" r:id="rId13" imgW="982811" imgH="1208363" progId="MS_ClipArt_Gallery.2">
                    <p:embed/>
                  </p:oleObj>
                </mc:Choice>
                <mc:Fallback>
                  <p:oleObj name="Clip" r:id="rId13" imgW="982811" imgH="1208363"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18" name="Object 70">
              <a:extLst>
                <a:ext uri="{FF2B5EF4-FFF2-40B4-BE49-F238E27FC236}">
                  <a16:creationId xmlns:a16="http://schemas.microsoft.com/office/drawing/2014/main" id="{186DCC19-A2D9-4363-9F7E-457CDF31643B}"/>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8748" name="Clip" r:id="rId15" imgW="982811" imgH="1208363" progId="MS_ClipArt_Gallery.2">
                    <p:embed/>
                  </p:oleObj>
                </mc:Choice>
                <mc:Fallback>
                  <p:oleObj name="Clip" r:id="rId15" imgW="982811" imgH="1208363" progId="MS_ClipArt_Gallery.2">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519" name="Group 72">
              <a:extLst>
                <a:ext uri="{FF2B5EF4-FFF2-40B4-BE49-F238E27FC236}">
                  <a16:creationId xmlns:a16="http://schemas.microsoft.com/office/drawing/2014/main" id="{40BF14DA-9C61-4A99-BBB8-425DB0816521}"/>
                </a:ext>
              </a:extLst>
            </p:cNvPr>
            <p:cNvGrpSpPr>
              <a:grpSpLocks/>
            </p:cNvGrpSpPr>
            <p:nvPr/>
          </p:nvGrpSpPr>
          <p:grpSpPr bwMode="auto">
            <a:xfrm>
              <a:off x="4079" y="3114"/>
              <a:ext cx="256" cy="269"/>
              <a:chOff x="2870" y="1518"/>
              <a:chExt cx="292" cy="320"/>
            </a:xfrm>
          </p:grpSpPr>
          <p:graphicFrame>
            <p:nvGraphicFramePr>
              <p:cNvPr id="18670" name="Object 73">
                <a:extLst>
                  <a:ext uri="{FF2B5EF4-FFF2-40B4-BE49-F238E27FC236}">
                    <a16:creationId xmlns:a16="http://schemas.microsoft.com/office/drawing/2014/main" id="{9A366964-0100-487B-9FE1-6B72405ADB4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749" name="Clip" r:id="rId16" imgW="826829" imgH="840406" progId="MS_ClipArt_Gallery.2">
                      <p:embed/>
                    </p:oleObj>
                  </mc:Choice>
                  <mc:Fallback>
                    <p:oleObj name="Clip" r:id="rId16" imgW="826829" imgH="840406" progId="MS_ClipArt_Gallery.2">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71" name="Object 74">
                <a:extLst>
                  <a:ext uri="{FF2B5EF4-FFF2-40B4-BE49-F238E27FC236}">
                    <a16:creationId xmlns:a16="http://schemas.microsoft.com/office/drawing/2014/main" id="{D0DFF54D-0FD9-4730-BE32-C391FE5A93F1}"/>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750" name="Clip" r:id="rId18" imgW="1268295" imgH="1199426" progId="MS_ClipArt_Gallery.2">
                      <p:embed/>
                    </p:oleObj>
                  </mc:Choice>
                  <mc:Fallback>
                    <p:oleObj name="Clip" r:id="rId18" imgW="1268295" imgH="1199426" progId="MS_ClipArt_Gallery.2">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520" name="Group 75">
              <a:extLst>
                <a:ext uri="{FF2B5EF4-FFF2-40B4-BE49-F238E27FC236}">
                  <a16:creationId xmlns:a16="http://schemas.microsoft.com/office/drawing/2014/main" id="{C914850A-A26D-46E2-B57F-ECBB0B694476}"/>
                </a:ext>
              </a:extLst>
            </p:cNvPr>
            <p:cNvGrpSpPr>
              <a:grpSpLocks/>
            </p:cNvGrpSpPr>
            <p:nvPr/>
          </p:nvGrpSpPr>
          <p:grpSpPr bwMode="auto">
            <a:xfrm>
              <a:off x="4569" y="3134"/>
              <a:ext cx="256" cy="269"/>
              <a:chOff x="2870" y="1518"/>
              <a:chExt cx="292" cy="320"/>
            </a:xfrm>
          </p:grpSpPr>
          <p:graphicFrame>
            <p:nvGraphicFramePr>
              <p:cNvPr id="18668" name="Object 76">
                <a:extLst>
                  <a:ext uri="{FF2B5EF4-FFF2-40B4-BE49-F238E27FC236}">
                    <a16:creationId xmlns:a16="http://schemas.microsoft.com/office/drawing/2014/main" id="{D9089FD3-13EE-43C0-A87F-C2F518E4620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751" name="Clip" r:id="rId20" imgW="826829" imgH="840406" progId="MS_ClipArt_Gallery.2">
                      <p:embed/>
                    </p:oleObj>
                  </mc:Choice>
                  <mc:Fallback>
                    <p:oleObj name="Clip" r:id="rId20" imgW="826829" imgH="840406" progId="MS_ClipArt_Gallery.2">
                      <p:embed/>
                      <p:pic>
                        <p:nvPicPr>
                          <p:cNvPr id="0"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69" name="Object 77">
                <a:extLst>
                  <a:ext uri="{FF2B5EF4-FFF2-40B4-BE49-F238E27FC236}">
                    <a16:creationId xmlns:a16="http://schemas.microsoft.com/office/drawing/2014/main" id="{0F9135F5-EF93-426C-8890-9C1177F910AB}"/>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752" name="Clip" r:id="rId21" imgW="1268295" imgH="1199426" progId="MS_ClipArt_Gallery.2">
                      <p:embed/>
                    </p:oleObj>
                  </mc:Choice>
                  <mc:Fallback>
                    <p:oleObj name="Clip" r:id="rId21" imgW="1268295" imgH="1199426" progId="MS_ClipArt_Gallery.2">
                      <p:embed/>
                      <p:pic>
                        <p:nvPicPr>
                          <p:cNvPr id="0" name="Object 7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521" name="Group 78">
              <a:extLst>
                <a:ext uri="{FF2B5EF4-FFF2-40B4-BE49-F238E27FC236}">
                  <a16:creationId xmlns:a16="http://schemas.microsoft.com/office/drawing/2014/main" id="{B871A7DF-BDA0-44C9-9F88-5BDA2C6587C3}"/>
                </a:ext>
              </a:extLst>
            </p:cNvPr>
            <p:cNvGrpSpPr>
              <a:grpSpLocks/>
            </p:cNvGrpSpPr>
            <p:nvPr/>
          </p:nvGrpSpPr>
          <p:grpSpPr bwMode="auto">
            <a:xfrm>
              <a:off x="4308" y="2955"/>
              <a:ext cx="239" cy="237"/>
              <a:chOff x="4733" y="2082"/>
              <a:chExt cx="272" cy="282"/>
            </a:xfrm>
          </p:grpSpPr>
          <p:graphicFrame>
            <p:nvGraphicFramePr>
              <p:cNvPr id="18666" name="Object 79">
                <a:extLst>
                  <a:ext uri="{FF2B5EF4-FFF2-40B4-BE49-F238E27FC236}">
                    <a16:creationId xmlns:a16="http://schemas.microsoft.com/office/drawing/2014/main" id="{A85162F5-30E6-4E69-B51A-B9675C20B5DF}"/>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753" name="Clip" r:id="rId22" imgW="826829" imgH="840406" progId="MS_ClipArt_Gallery.2">
                      <p:embed/>
                    </p:oleObj>
                  </mc:Choice>
                  <mc:Fallback>
                    <p:oleObj name="Clip" r:id="rId22" imgW="826829" imgH="840406" progId="MS_ClipArt_Gallery.2">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67" name="Rectangle 80">
                <a:extLst>
                  <a:ext uri="{FF2B5EF4-FFF2-40B4-BE49-F238E27FC236}">
                    <a16:creationId xmlns:a16="http://schemas.microsoft.com/office/drawing/2014/main" id="{10923F6E-EB49-4BD0-9861-BA2FD080AA3B}"/>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18522" name="Line 81">
              <a:extLst>
                <a:ext uri="{FF2B5EF4-FFF2-40B4-BE49-F238E27FC236}">
                  <a16:creationId xmlns:a16="http://schemas.microsoft.com/office/drawing/2014/main" id="{E52F94F4-CE50-43AB-B8D2-07FBBB16990A}"/>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523" name="Group 82">
              <a:extLst>
                <a:ext uri="{FF2B5EF4-FFF2-40B4-BE49-F238E27FC236}">
                  <a16:creationId xmlns:a16="http://schemas.microsoft.com/office/drawing/2014/main" id="{A45657BA-6DE0-4880-98A0-EC6A2AF9BEEE}"/>
                </a:ext>
              </a:extLst>
            </p:cNvPr>
            <p:cNvGrpSpPr>
              <a:grpSpLocks/>
            </p:cNvGrpSpPr>
            <p:nvPr/>
          </p:nvGrpSpPr>
          <p:grpSpPr bwMode="auto">
            <a:xfrm>
              <a:off x="4955" y="2531"/>
              <a:ext cx="131" cy="258"/>
              <a:chOff x="4180" y="783"/>
              <a:chExt cx="150" cy="307"/>
            </a:xfrm>
          </p:grpSpPr>
          <p:sp>
            <p:nvSpPr>
              <p:cNvPr id="18658" name="AutoShape 83">
                <a:extLst>
                  <a:ext uri="{FF2B5EF4-FFF2-40B4-BE49-F238E27FC236}">
                    <a16:creationId xmlns:a16="http://schemas.microsoft.com/office/drawing/2014/main" id="{F0EA6395-6959-4CCC-AC8F-C86A3347D52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59" name="Rectangle 84">
                <a:extLst>
                  <a:ext uri="{FF2B5EF4-FFF2-40B4-BE49-F238E27FC236}">
                    <a16:creationId xmlns:a16="http://schemas.microsoft.com/office/drawing/2014/main" id="{A9BE0E91-FCFD-4EA2-8F68-B485460B470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60" name="Rectangle 85">
                <a:extLst>
                  <a:ext uri="{FF2B5EF4-FFF2-40B4-BE49-F238E27FC236}">
                    <a16:creationId xmlns:a16="http://schemas.microsoft.com/office/drawing/2014/main" id="{18D36AC1-89BD-4855-8928-F4C7C17C939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61" name="AutoShape 86">
                <a:extLst>
                  <a:ext uri="{FF2B5EF4-FFF2-40B4-BE49-F238E27FC236}">
                    <a16:creationId xmlns:a16="http://schemas.microsoft.com/office/drawing/2014/main" id="{2A566200-A08D-4A5C-A3CC-508B5AB9155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62" name="Line 87">
                <a:extLst>
                  <a:ext uri="{FF2B5EF4-FFF2-40B4-BE49-F238E27FC236}">
                    <a16:creationId xmlns:a16="http://schemas.microsoft.com/office/drawing/2014/main" id="{41C7E406-2464-44CA-AC23-CAF00AA89C60}"/>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63" name="Line 88">
                <a:extLst>
                  <a:ext uri="{FF2B5EF4-FFF2-40B4-BE49-F238E27FC236}">
                    <a16:creationId xmlns:a16="http://schemas.microsoft.com/office/drawing/2014/main" id="{4C548086-6A25-4D73-A761-5BCC6AEEC3A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64" name="Rectangle 89">
                <a:extLst>
                  <a:ext uri="{FF2B5EF4-FFF2-40B4-BE49-F238E27FC236}">
                    <a16:creationId xmlns:a16="http://schemas.microsoft.com/office/drawing/2014/main" id="{FCA5B004-3875-49E6-91CE-775B95FC377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65" name="Rectangle 90">
                <a:extLst>
                  <a:ext uri="{FF2B5EF4-FFF2-40B4-BE49-F238E27FC236}">
                    <a16:creationId xmlns:a16="http://schemas.microsoft.com/office/drawing/2014/main" id="{30FDFDF8-DF5B-4947-A4FA-30ACAD43AF2C}"/>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18524" name="Group 91">
              <a:extLst>
                <a:ext uri="{FF2B5EF4-FFF2-40B4-BE49-F238E27FC236}">
                  <a16:creationId xmlns:a16="http://schemas.microsoft.com/office/drawing/2014/main" id="{630439D8-D2F5-4477-87C4-00F36BEE8E6B}"/>
                </a:ext>
              </a:extLst>
            </p:cNvPr>
            <p:cNvGrpSpPr>
              <a:grpSpLocks/>
            </p:cNvGrpSpPr>
            <p:nvPr/>
          </p:nvGrpSpPr>
          <p:grpSpPr bwMode="auto">
            <a:xfrm>
              <a:off x="4947" y="2811"/>
              <a:ext cx="131" cy="258"/>
              <a:chOff x="4180" y="783"/>
              <a:chExt cx="150" cy="307"/>
            </a:xfrm>
          </p:grpSpPr>
          <p:sp>
            <p:nvSpPr>
              <p:cNvPr id="18650" name="AutoShape 92">
                <a:extLst>
                  <a:ext uri="{FF2B5EF4-FFF2-40B4-BE49-F238E27FC236}">
                    <a16:creationId xmlns:a16="http://schemas.microsoft.com/office/drawing/2014/main" id="{32CB4EFD-6A5F-4A03-8B24-3077F3E34E7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51" name="Rectangle 93">
                <a:extLst>
                  <a:ext uri="{FF2B5EF4-FFF2-40B4-BE49-F238E27FC236}">
                    <a16:creationId xmlns:a16="http://schemas.microsoft.com/office/drawing/2014/main" id="{D46E513C-47B3-4C56-AC9B-45124D19706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52" name="Rectangle 94">
                <a:extLst>
                  <a:ext uri="{FF2B5EF4-FFF2-40B4-BE49-F238E27FC236}">
                    <a16:creationId xmlns:a16="http://schemas.microsoft.com/office/drawing/2014/main" id="{52309B3E-4339-466A-8AFC-5CEF19E4BBF8}"/>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53" name="AutoShape 95">
                <a:extLst>
                  <a:ext uri="{FF2B5EF4-FFF2-40B4-BE49-F238E27FC236}">
                    <a16:creationId xmlns:a16="http://schemas.microsoft.com/office/drawing/2014/main" id="{8D3572B8-BC87-4A97-8E7D-FCF985A18A1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54" name="Line 96">
                <a:extLst>
                  <a:ext uri="{FF2B5EF4-FFF2-40B4-BE49-F238E27FC236}">
                    <a16:creationId xmlns:a16="http://schemas.microsoft.com/office/drawing/2014/main" id="{53C56D93-E4CB-43D8-876A-CA1B72056CD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55" name="Line 97">
                <a:extLst>
                  <a:ext uri="{FF2B5EF4-FFF2-40B4-BE49-F238E27FC236}">
                    <a16:creationId xmlns:a16="http://schemas.microsoft.com/office/drawing/2014/main" id="{6EAA3172-8E0A-4E03-B09D-AFA52BE8AC7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56" name="Rectangle 98">
                <a:extLst>
                  <a:ext uri="{FF2B5EF4-FFF2-40B4-BE49-F238E27FC236}">
                    <a16:creationId xmlns:a16="http://schemas.microsoft.com/office/drawing/2014/main" id="{8D9EA8D4-A122-475C-A203-961DAADA1DD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57" name="Rectangle 99">
                <a:extLst>
                  <a:ext uri="{FF2B5EF4-FFF2-40B4-BE49-F238E27FC236}">
                    <a16:creationId xmlns:a16="http://schemas.microsoft.com/office/drawing/2014/main" id="{AD60248E-CD54-41BF-AE55-F22D9B04383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18525" name="Line 100">
              <a:extLst>
                <a:ext uri="{FF2B5EF4-FFF2-40B4-BE49-F238E27FC236}">
                  <a16:creationId xmlns:a16="http://schemas.microsoft.com/office/drawing/2014/main" id="{F3AF8CDC-E7FF-4C9B-93B9-47D55C09AF52}"/>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26" name="Line 101">
              <a:extLst>
                <a:ext uri="{FF2B5EF4-FFF2-40B4-BE49-F238E27FC236}">
                  <a16:creationId xmlns:a16="http://schemas.microsoft.com/office/drawing/2014/main" id="{7957F6E2-B28F-4DD9-9BA2-0CEBC1BBDC31}"/>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27" name="Line 102">
              <a:extLst>
                <a:ext uri="{FF2B5EF4-FFF2-40B4-BE49-F238E27FC236}">
                  <a16:creationId xmlns:a16="http://schemas.microsoft.com/office/drawing/2014/main" id="{9301FAEF-63B1-4ECD-B1B4-E2F907655747}"/>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28" name="Line 103">
              <a:extLst>
                <a:ext uri="{FF2B5EF4-FFF2-40B4-BE49-F238E27FC236}">
                  <a16:creationId xmlns:a16="http://schemas.microsoft.com/office/drawing/2014/main" id="{8485D196-6584-4E2D-8965-0FE8815846F8}"/>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29" name="Line 104">
              <a:extLst>
                <a:ext uri="{FF2B5EF4-FFF2-40B4-BE49-F238E27FC236}">
                  <a16:creationId xmlns:a16="http://schemas.microsoft.com/office/drawing/2014/main" id="{039F2E03-A775-486C-90C4-631610B7EA92}"/>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0" name="Line 105">
              <a:extLst>
                <a:ext uri="{FF2B5EF4-FFF2-40B4-BE49-F238E27FC236}">
                  <a16:creationId xmlns:a16="http://schemas.microsoft.com/office/drawing/2014/main" id="{0CA6C38E-6124-4E5E-A0F3-A0B2A9AA2FB5}"/>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1" name="Line 106">
              <a:extLst>
                <a:ext uri="{FF2B5EF4-FFF2-40B4-BE49-F238E27FC236}">
                  <a16:creationId xmlns:a16="http://schemas.microsoft.com/office/drawing/2014/main" id="{B2655FE7-C45A-410F-A2A6-AB76802A12D1}"/>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2" name="Line 107">
              <a:extLst>
                <a:ext uri="{FF2B5EF4-FFF2-40B4-BE49-F238E27FC236}">
                  <a16:creationId xmlns:a16="http://schemas.microsoft.com/office/drawing/2014/main" id="{DFD291B0-BACF-4259-95ED-8B547C6FBAAC}"/>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3" name="Line 108">
              <a:extLst>
                <a:ext uri="{FF2B5EF4-FFF2-40B4-BE49-F238E27FC236}">
                  <a16:creationId xmlns:a16="http://schemas.microsoft.com/office/drawing/2014/main" id="{2ECE56C9-B749-4E5F-B570-9F33189E701E}"/>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4" name="Line 109">
              <a:extLst>
                <a:ext uri="{FF2B5EF4-FFF2-40B4-BE49-F238E27FC236}">
                  <a16:creationId xmlns:a16="http://schemas.microsoft.com/office/drawing/2014/main" id="{3501342C-76BE-414A-93A6-96A35FCAD1BA}"/>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5" name="Line 110">
              <a:extLst>
                <a:ext uri="{FF2B5EF4-FFF2-40B4-BE49-F238E27FC236}">
                  <a16:creationId xmlns:a16="http://schemas.microsoft.com/office/drawing/2014/main" id="{90DC8FF8-AD26-493B-91AE-45202E2BC233}"/>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6" name="Line 111">
              <a:extLst>
                <a:ext uri="{FF2B5EF4-FFF2-40B4-BE49-F238E27FC236}">
                  <a16:creationId xmlns:a16="http://schemas.microsoft.com/office/drawing/2014/main" id="{C56953A9-9128-41BD-8967-5B9130B359CC}"/>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537" name="Group 112">
              <a:extLst>
                <a:ext uri="{FF2B5EF4-FFF2-40B4-BE49-F238E27FC236}">
                  <a16:creationId xmlns:a16="http://schemas.microsoft.com/office/drawing/2014/main" id="{7B6AAB8B-5456-4ACA-A8AB-522747E2E542}"/>
                </a:ext>
              </a:extLst>
            </p:cNvPr>
            <p:cNvGrpSpPr>
              <a:grpSpLocks/>
            </p:cNvGrpSpPr>
            <p:nvPr/>
          </p:nvGrpSpPr>
          <p:grpSpPr bwMode="auto">
            <a:xfrm>
              <a:off x="3769" y="1520"/>
              <a:ext cx="316" cy="147"/>
              <a:chOff x="3600" y="219"/>
              <a:chExt cx="360" cy="175"/>
            </a:xfrm>
          </p:grpSpPr>
          <p:sp>
            <p:nvSpPr>
              <p:cNvPr id="18637" name="Oval 113">
                <a:extLst>
                  <a:ext uri="{FF2B5EF4-FFF2-40B4-BE49-F238E27FC236}">
                    <a16:creationId xmlns:a16="http://schemas.microsoft.com/office/drawing/2014/main" id="{D89F23EC-DC0E-41D1-9644-95C567173FD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38" name="Line 114">
                <a:extLst>
                  <a:ext uri="{FF2B5EF4-FFF2-40B4-BE49-F238E27FC236}">
                    <a16:creationId xmlns:a16="http://schemas.microsoft.com/office/drawing/2014/main" id="{07E7DB2F-109A-44D8-B56F-5A15F1596D7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39" name="Line 115">
                <a:extLst>
                  <a:ext uri="{FF2B5EF4-FFF2-40B4-BE49-F238E27FC236}">
                    <a16:creationId xmlns:a16="http://schemas.microsoft.com/office/drawing/2014/main" id="{1D0F07F7-D497-4352-9E96-275FAFE0A22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 name="Rectangle 116">
                <a:extLst>
                  <a:ext uri="{FF2B5EF4-FFF2-40B4-BE49-F238E27FC236}">
                    <a16:creationId xmlns:a16="http://schemas.microsoft.com/office/drawing/2014/main" id="{22903858-1EEC-4DCC-96BA-8387935AA02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641" name="Oval 117">
                <a:extLst>
                  <a:ext uri="{FF2B5EF4-FFF2-40B4-BE49-F238E27FC236}">
                    <a16:creationId xmlns:a16="http://schemas.microsoft.com/office/drawing/2014/main" id="{1D54ADC8-659C-40B7-B5DC-7A9726EB777B}"/>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642" name="Group 118">
                <a:extLst>
                  <a:ext uri="{FF2B5EF4-FFF2-40B4-BE49-F238E27FC236}">
                    <a16:creationId xmlns:a16="http://schemas.microsoft.com/office/drawing/2014/main" id="{44E2C848-6A48-41D8-B03A-144EBDF56A0A}"/>
                  </a:ext>
                </a:extLst>
              </p:cNvPr>
              <p:cNvGrpSpPr>
                <a:grpSpLocks/>
              </p:cNvGrpSpPr>
              <p:nvPr/>
            </p:nvGrpSpPr>
            <p:grpSpPr bwMode="auto">
              <a:xfrm>
                <a:off x="3686" y="244"/>
                <a:ext cx="177" cy="66"/>
                <a:chOff x="2848" y="848"/>
                <a:chExt cx="140" cy="98"/>
              </a:xfrm>
            </p:grpSpPr>
            <p:sp>
              <p:nvSpPr>
                <p:cNvPr id="18647" name="Line 119">
                  <a:extLst>
                    <a:ext uri="{FF2B5EF4-FFF2-40B4-BE49-F238E27FC236}">
                      <a16:creationId xmlns:a16="http://schemas.microsoft.com/office/drawing/2014/main" id="{2CDF2DAB-DB4E-4D5C-B49F-8F413098D8F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8" name="Line 120">
                  <a:extLst>
                    <a:ext uri="{FF2B5EF4-FFF2-40B4-BE49-F238E27FC236}">
                      <a16:creationId xmlns:a16="http://schemas.microsoft.com/office/drawing/2014/main" id="{A1A9AC88-625F-4124-B304-91EC89322DE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9" name="Line 121">
                  <a:extLst>
                    <a:ext uri="{FF2B5EF4-FFF2-40B4-BE49-F238E27FC236}">
                      <a16:creationId xmlns:a16="http://schemas.microsoft.com/office/drawing/2014/main" id="{66A650FA-01C6-4120-AAF4-24E5DB65E88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643" name="Group 122">
                <a:extLst>
                  <a:ext uri="{FF2B5EF4-FFF2-40B4-BE49-F238E27FC236}">
                    <a16:creationId xmlns:a16="http://schemas.microsoft.com/office/drawing/2014/main" id="{DC57B383-E82C-4F56-BAFA-EB962D7B8637}"/>
                  </a:ext>
                </a:extLst>
              </p:cNvPr>
              <p:cNvGrpSpPr>
                <a:grpSpLocks/>
              </p:cNvGrpSpPr>
              <p:nvPr/>
            </p:nvGrpSpPr>
            <p:grpSpPr bwMode="auto">
              <a:xfrm flipV="1">
                <a:off x="3686" y="243"/>
                <a:ext cx="177" cy="66"/>
                <a:chOff x="2848" y="848"/>
                <a:chExt cx="140" cy="98"/>
              </a:xfrm>
            </p:grpSpPr>
            <p:sp>
              <p:nvSpPr>
                <p:cNvPr id="18644" name="Line 123">
                  <a:extLst>
                    <a:ext uri="{FF2B5EF4-FFF2-40B4-BE49-F238E27FC236}">
                      <a16:creationId xmlns:a16="http://schemas.microsoft.com/office/drawing/2014/main" id="{8C6811D8-ABB2-4BA7-A2F3-55C27C8566F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5" name="Line 124">
                  <a:extLst>
                    <a:ext uri="{FF2B5EF4-FFF2-40B4-BE49-F238E27FC236}">
                      <a16:creationId xmlns:a16="http://schemas.microsoft.com/office/drawing/2014/main" id="{2BCE4F4A-D9F4-4AAC-BF88-2DF14AC4059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6" name="Line 125">
                  <a:extLst>
                    <a:ext uri="{FF2B5EF4-FFF2-40B4-BE49-F238E27FC236}">
                      <a16:creationId xmlns:a16="http://schemas.microsoft.com/office/drawing/2014/main" id="{D3234FEE-8812-4BC6-B8ED-02A45783904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38" name="Group 126">
              <a:extLst>
                <a:ext uri="{FF2B5EF4-FFF2-40B4-BE49-F238E27FC236}">
                  <a16:creationId xmlns:a16="http://schemas.microsoft.com/office/drawing/2014/main" id="{C4CAC8A0-AC16-41A6-9536-9E91787B99A9}"/>
                </a:ext>
              </a:extLst>
            </p:cNvPr>
            <p:cNvGrpSpPr>
              <a:grpSpLocks/>
            </p:cNvGrpSpPr>
            <p:nvPr/>
          </p:nvGrpSpPr>
          <p:grpSpPr bwMode="auto">
            <a:xfrm>
              <a:off x="4369" y="1376"/>
              <a:ext cx="316" cy="147"/>
              <a:chOff x="3600" y="219"/>
              <a:chExt cx="360" cy="175"/>
            </a:xfrm>
          </p:grpSpPr>
          <p:sp>
            <p:nvSpPr>
              <p:cNvPr id="18624" name="Oval 127">
                <a:extLst>
                  <a:ext uri="{FF2B5EF4-FFF2-40B4-BE49-F238E27FC236}">
                    <a16:creationId xmlns:a16="http://schemas.microsoft.com/office/drawing/2014/main" id="{BF78F101-8B9F-4007-BBB1-B1DC3CC8149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25" name="Line 128">
                <a:extLst>
                  <a:ext uri="{FF2B5EF4-FFF2-40B4-BE49-F238E27FC236}">
                    <a16:creationId xmlns:a16="http://schemas.microsoft.com/office/drawing/2014/main" id="{412D737C-0FC2-4C12-BFA7-1223D9805EF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26" name="Line 129">
                <a:extLst>
                  <a:ext uri="{FF2B5EF4-FFF2-40B4-BE49-F238E27FC236}">
                    <a16:creationId xmlns:a16="http://schemas.microsoft.com/office/drawing/2014/main" id="{06CCA870-A321-4461-9164-579C2E543CC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27" name="Rectangle 130">
                <a:extLst>
                  <a:ext uri="{FF2B5EF4-FFF2-40B4-BE49-F238E27FC236}">
                    <a16:creationId xmlns:a16="http://schemas.microsoft.com/office/drawing/2014/main" id="{440F758E-1032-4A7C-A3B7-8BFB6034F53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628" name="Oval 131">
                <a:extLst>
                  <a:ext uri="{FF2B5EF4-FFF2-40B4-BE49-F238E27FC236}">
                    <a16:creationId xmlns:a16="http://schemas.microsoft.com/office/drawing/2014/main" id="{01F9DF94-321C-4D8F-B2D4-0094CD74ED9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629" name="Group 132">
                <a:extLst>
                  <a:ext uri="{FF2B5EF4-FFF2-40B4-BE49-F238E27FC236}">
                    <a16:creationId xmlns:a16="http://schemas.microsoft.com/office/drawing/2014/main" id="{A608C77B-EC1C-4C28-8C22-943B4A90E4F0}"/>
                  </a:ext>
                </a:extLst>
              </p:cNvPr>
              <p:cNvGrpSpPr>
                <a:grpSpLocks/>
              </p:cNvGrpSpPr>
              <p:nvPr/>
            </p:nvGrpSpPr>
            <p:grpSpPr bwMode="auto">
              <a:xfrm>
                <a:off x="3686" y="244"/>
                <a:ext cx="177" cy="66"/>
                <a:chOff x="2848" y="848"/>
                <a:chExt cx="140" cy="98"/>
              </a:xfrm>
            </p:grpSpPr>
            <p:sp>
              <p:nvSpPr>
                <p:cNvPr id="18634" name="Line 133">
                  <a:extLst>
                    <a:ext uri="{FF2B5EF4-FFF2-40B4-BE49-F238E27FC236}">
                      <a16:creationId xmlns:a16="http://schemas.microsoft.com/office/drawing/2014/main" id="{678505FD-92BE-48A7-A994-6BBEC313952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35" name="Line 134">
                  <a:extLst>
                    <a:ext uri="{FF2B5EF4-FFF2-40B4-BE49-F238E27FC236}">
                      <a16:creationId xmlns:a16="http://schemas.microsoft.com/office/drawing/2014/main" id="{846EFE0C-9188-45AA-9811-98011A3988D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36" name="Line 135">
                  <a:extLst>
                    <a:ext uri="{FF2B5EF4-FFF2-40B4-BE49-F238E27FC236}">
                      <a16:creationId xmlns:a16="http://schemas.microsoft.com/office/drawing/2014/main" id="{ECE3176A-8481-4F7D-BC4F-057F4BD3260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630" name="Group 136">
                <a:extLst>
                  <a:ext uri="{FF2B5EF4-FFF2-40B4-BE49-F238E27FC236}">
                    <a16:creationId xmlns:a16="http://schemas.microsoft.com/office/drawing/2014/main" id="{B4EF26CF-CF41-47C6-8DD8-F48AC3403557}"/>
                  </a:ext>
                </a:extLst>
              </p:cNvPr>
              <p:cNvGrpSpPr>
                <a:grpSpLocks/>
              </p:cNvGrpSpPr>
              <p:nvPr/>
            </p:nvGrpSpPr>
            <p:grpSpPr bwMode="auto">
              <a:xfrm flipV="1">
                <a:off x="3686" y="243"/>
                <a:ext cx="177" cy="66"/>
                <a:chOff x="2848" y="848"/>
                <a:chExt cx="140" cy="98"/>
              </a:xfrm>
            </p:grpSpPr>
            <p:sp>
              <p:nvSpPr>
                <p:cNvPr id="18631" name="Line 137">
                  <a:extLst>
                    <a:ext uri="{FF2B5EF4-FFF2-40B4-BE49-F238E27FC236}">
                      <a16:creationId xmlns:a16="http://schemas.microsoft.com/office/drawing/2014/main" id="{763ED61C-59B4-4775-9870-58165E0C425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32" name="Line 138">
                  <a:extLst>
                    <a:ext uri="{FF2B5EF4-FFF2-40B4-BE49-F238E27FC236}">
                      <a16:creationId xmlns:a16="http://schemas.microsoft.com/office/drawing/2014/main" id="{28C8254A-A0F0-418B-94FE-CAE6F8E6F47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33" name="Line 139">
                  <a:extLst>
                    <a:ext uri="{FF2B5EF4-FFF2-40B4-BE49-F238E27FC236}">
                      <a16:creationId xmlns:a16="http://schemas.microsoft.com/office/drawing/2014/main" id="{3BDBBAF1-D652-4820-89D6-3F85B351998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39" name="Group 140">
              <a:extLst>
                <a:ext uri="{FF2B5EF4-FFF2-40B4-BE49-F238E27FC236}">
                  <a16:creationId xmlns:a16="http://schemas.microsoft.com/office/drawing/2014/main" id="{5D6B24FC-1000-41F8-ACEF-C7096A8FFCFF}"/>
                </a:ext>
              </a:extLst>
            </p:cNvPr>
            <p:cNvGrpSpPr>
              <a:grpSpLocks/>
            </p:cNvGrpSpPr>
            <p:nvPr/>
          </p:nvGrpSpPr>
          <p:grpSpPr bwMode="auto">
            <a:xfrm>
              <a:off x="4380" y="1790"/>
              <a:ext cx="316" cy="147"/>
              <a:chOff x="3600" y="219"/>
              <a:chExt cx="360" cy="175"/>
            </a:xfrm>
          </p:grpSpPr>
          <p:sp>
            <p:nvSpPr>
              <p:cNvPr id="18611" name="Oval 141">
                <a:extLst>
                  <a:ext uri="{FF2B5EF4-FFF2-40B4-BE49-F238E27FC236}">
                    <a16:creationId xmlns:a16="http://schemas.microsoft.com/office/drawing/2014/main" id="{84F8871E-9CCC-4F66-8CC4-D8D63305DC5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612" name="Line 142">
                <a:extLst>
                  <a:ext uri="{FF2B5EF4-FFF2-40B4-BE49-F238E27FC236}">
                    <a16:creationId xmlns:a16="http://schemas.microsoft.com/office/drawing/2014/main" id="{D781385F-113B-4131-8BB3-542160195DA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13" name="Line 143">
                <a:extLst>
                  <a:ext uri="{FF2B5EF4-FFF2-40B4-BE49-F238E27FC236}">
                    <a16:creationId xmlns:a16="http://schemas.microsoft.com/office/drawing/2014/main" id="{580A6DCD-A635-4BD4-AF07-85A6F37437A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14" name="Rectangle 144">
                <a:extLst>
                  <a:ext uri="{FF2B5EF4-FFF2-40B4-BE49-F238E27FC236}">
                    <a16:creationId xmlns:a16="http://schemas.microsoft.com/office/drawing/2014/main" id="{2E824660-C7E1-4525-A070-F364C3E7E4F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615" name="Oval 145">
                <a:extLst>
                  <a:ext uri="{FF2B5EF4-FFF2-40B4-BE49-F238E27FC236}">
                    <a16:creationId xmlns:a16="http://schemas.microsoft.com/office/drawing/2014/main" id="{41E72BC9-997B-4B0E-BCAD-4C99016C715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616" name="Group 146">
                <a:extLst>
                  <a:ext uri="{FF2B5EF4-FFF2-40B4-BE49-F238E27FC236}">
                    <a16:creationId xmlns:a16="http://schemas.microsoft.com/office/drawing/2014/main" id="{EB36A30A-B39B-449F-8ABC-AA04E07F5367}"/>
                  </a:ext>
                </a:extLst>
              </p:cNvPr>
              <p:cNvGrpSpPr>
                <a:grpSpLocks/>
              </p:cNvGrpSpPr>
              <p:nvPr/>
            </p:nvGrpSpPr>
            <p:grpSpPr bwMode="auto">
              <a:xfrm>
                <a:off x="3686" y="244"/>
                <a:ext cx="177" cy="66"/>
                <a:chOff x="2848" y="848"/>
                <a:chExt cx="140" cy="98"/>
              </a:xfrm>
            </p:grpSpPr>
            <p:sp>
              <p:nvSpPr>
                <p:cNvPr id="18621" name="Line 147">
                  <a:extLst>
                    <a:ext uri="{FF2B5EF4-FFF2-40B4-BE49-F238E27FC236}">
                      <a16:creationId xmlns:a16="http://schemas.microsoft.com/office/drawing/2014/main" id="{C40433C4-41DA-4A04-9221-D751A85B411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22" name="Line 148">
                  <a:extLst>
                    <a:ext uri="{FF2B5EF4-FFF2-40B4-BE49-F238E27FC236}">
                      <a16:creationId xmlns:a16="http://schemas.microsoft.com/office/drawing/2014/main" id="{FBCE505A-30E6-4259-8F3B-17025FCB72E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23" name="Line 149">
                  <a:extLst>
                    <a:ext uri="{FF2B5EF4-FFF2-40B4-BE49-F238E27FC236}">
                      <a16:creationId xmlns:a16="http://schemas.microsoft.com/office/drawing/2014/main" id="{13A363A6-265B-49E8-93C9-47E143DA883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617" name="Group 150">
                <a:extLst>
                  <a:ext uri="{FF2B5EF4-FFF2-40B4-BE49-F238E27FC236}">
                    <a16:creationId xmlns:a16="http://schemas.microsoft.com/office/drawing/2014/main" id="{33627938-DCA3-4884-A49F-6BAE12257F97}"/>
                  </a:ext>
                </a:extLst>
              </p:cNvPr>
              <p:cNvGrpSpPr>
                <a:grpSpLocks/>
              </p:cNvGrpSpPr>
              <p:nvPr/>
            </p:nvGrpSpPr>
            <p:grpSpPr bwMode="auto">
              <a:xfrm flipV="1">
                <a:off x="3686" y="243"/>
                <a:ext cx="177" cy="66"/>
                <a:chOff x="2848" y="848"/>
                <a:chExt cx="140" cy="98"/>
              </a:xfrm>
            </p:grpSpPr>
            <p:sp>
              <p:nvSpPr>
                <p:cNvPr id="18618" name="Line 151">
                  <a:extLst>
                    <a:ext uri="{FF2B5EF4-FFF2-40B4-BE49-F238E27FC236}">
                      <a16:creationId xmlns:a16="http://schemas.microsoft.com/office/drawing/2014/main" id="{CCC6CB77-02AD-4CFE-A507-384A75D3CE5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19" name="Line 152">
                  <a:extLst>
                    <a:ext uri="{FF2B5EF4-FFF2-40B4-BE49-F238E27FC236}">
                      <a16:creationId xmlns:a16="http://schemas.microsoft.com/office/drawing/2014/main" id="{DFCB6CF6-F651-474A-9371-559F6767F7D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20" name="Line 153">
                  <a:extLst>
                    <a:ext uri="{FF2B5EF4-FFF2-40B4-BE49-F238E27FC236}">
                      <a16:creationId xmlns:a16="http://schemas.microsoft.com/office/drawing/2014/main" id="{4FC5D4DD-0682-4750-8821-C7C1472901F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40" name="Group 154">
              <a:extLst>
                <a:ext uri="{FF2B5EF4-FFF2-40B4-BE49-F238E27FC236}">
                  <a16:creationId xmlns:a16="http://schemas.microsoft.com/office/drawing/2014/main" id="{006D025A-347F-47C3-BCF8-2212C8B80FCD}"/>
                </a:ext>
              </a:extLst>
            </p:cNvPr>
            <p:cNvGrpSpPr>
              <a:grpSpLocks/>
            </p:cNvGrpSpPr>
            <p:nvPr/>
          </p:nvGrpSpPr>
          <p:grpSpPr bwMode="auto">
            <a:xfrm>
              <a:off x="4991" y="1507"/>
              <a:ext cx="315" cy="147"/>
              <a:chOff x="3600" y="219"/>
              <a:chExt cx="360" cy="175"/>
            </a:xfrm>
          </p:grpSpPr>
          <p:sp>
            <p:nvSpPr>
              <p:cNvPr id="18598" name="Oval 155">
                <a:extLst>
                  <a:ext uri="{FF2B5EF4-FFF2-40B4-BE49-F238E27FC236}">
                    <a16:creationId xmlns:a16="http://schemas.microsoft.com/office/drawing/2014/main" id="{EE3163A2-4C0F-4EF5-AC11-765B5410BF5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99" name="Line 156">
                <a:extLst>
                  <a:ext uri="{FF2B5EF4-FFF2-40B4-BE49-F238E27FC236}">
                    <a16:creationId xmlns:a16="http://schemas.microsoft.com/office/drawing/2014/main" id="{CF61C598-D4EF-4D83-A1E6-D2E8F8E12C3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00" name="Line 157">
                <a:extLst>
                  <a:ext uri="{FF2B5EF4-FFF2-40B4-BE49-F238E27FC236}">
                    <a16:creationId xmlns:a16="http://schemas.microsoft.com/office/drawing/2014/main" id="{A0EDFF34-B42B-4AEF-AA41-7E3882E70B2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01" name="Rectangle 158">
                <a:extLst>
                  <a:ext uri="{FF2B5EF4-FFF2-40B4-BE49-F238E27FC236}">
                    <a16:creationId xmlns:a16="http://schemas.microsoft.com/office/drawing/2014/main" id="{8FDA5665-B9E5-433E-BBB3-6BA820E4874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602" name="Oval 159">
                <a:extLst>
                  <a:ext uri="{FF2B5EF4-FFF2-40B4-BE49-F238E27FC236}">
                    <a16:creationId xmlns:a16="http://schemas.microsoft.com/office/drawing/2014/main" id="{3BD0E62E-E8BD-49D5-A42B-05B4EDF71F1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603" name="Group 160">
                <a:extLst>
                  <a:ext uri="{FF2B5EF4-FFF2-40B4-BE49-F238E27FC236}">
                    <a16:creationId xmlns:a16="http://schemas.microsoft.com/office/drawing/2014/main" id="{A86FC17E-C2B8-4EAD-A8EF-72DF3E1610B7}"/>
                  </a:ext>
                </a:extLst>
              </p:cNvPr>
              <p:cNvGrpSpPr>
                <a:grpSpLocks/>
              </p:cNvGrpSpPr>
              <p:nvPr/>
            </p:nvGrpSpPr>
            <p:grpSpPr bwMode="auto">
              <a:xfrm>
                <a:off x="3686" y="244"/>
                <a:ext cx="177" cy="66"/>
                <a:chOff x="2848" y="848"/>
                <a:chExt cx="140" cy="98"/>
              </a:xfrm>
            </p:grpSpPr>
            <p:sp>
              <p:nvSpPr>
                <p:cNvPr id="18608" name="Line 161">
                  <a:extLst>
                    <a:ext uri="{FF2B5EF4-FFF2-40B4-BE49-F238E27FC236}">
                      <a16:creationId xmlns:a16="http://schemas.microsoft.com/office/drawing/2014/main" id="{939DFB7D-8495-4F88-8509-0399395F3B2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09" name="Line 162">
                  <a:extLst>
                    <a:ext uri="{FF2B5EF4-FFF2-40B4-BE49-F238E27FC236}">
                      <a16:creationId xmlns:a16="http://schemas.microsoft.com/office/drawing/2014/main" id="{770E2249-2361-4138-B9F1-49B569ACFEF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10" name="Line 163">
                  <a:extLst>
                    <a:ext uri="{FF2B5EF4-FFF2-40B4-BE49-F238E27FC236}">
                      <a16:creationId xmlns:a16="http://schemas.microsoft.com/office/drawing/2014/main" id="{8B7237BF-3740-49BE-B189-34C260C49F1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604" name="Group 164">
                <a:extLst>
                  <a:ext uri="{FF2B5EF4-FFF2-40B4-BE49-F238E27FC236}">
                    <a16:creationId xmlns:a16="http://schemas.microsoft.com/office/drawing/2014/main" id="{E92FB482-A682-40DE-8FBF-901E871BF77F}"/>
                  </a:ext>
                </a:extLst>
              </p:cNvPr>
              <p:cNvGrpSpPr>
                <a:grpSpLocks/>
              </p:cNvGrpSpPr>
              <p:nvPr/>
            </p:nvGrpSpPr>
            <p:grpSpPr bwMode="auto">
              <a:xfrm flipV="1">
                <a:off x="3686" y="243"/>
                <a:ext cx="177" cy="66"/>
                <a:chOff x="2848" y="848"/>
                <a:chExt cx="140" cy="98"/>
              </a:xfrm>
            </p:grpSpPr>
            <p:sp>
              <p:nvSpPr>
                <p:cNvPr id="18605" name="Line 165">
                  <a:extLst>
                    <a:ext uri="{FF2B5EF4-FFF2-40B4-BE49-F238E27FC236}">
                      <a16:creationId xmlns:a16="http://schemas.microsoft.com/office/drawing/2014/main" id="{97F7422E-5D77-4950-A30A-645F97A1AC8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06" name="Line 166">
                  <a:extLst>
                    <a:ext uri="{FF2B5EF4-FFF2-40B4-BE49-F238E27FC236}">
                      <a16:creationId xmlns:a16="http://schemas.microsoft.com/office/drawing/2014/main" id="{4F20241A-3F5F-4661-BB2B-92F40BA72E5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07" name="Line 167">
                  <a:extLst>
                    <a:ext uri="{FF2B5EF4-FFF2-40B4-BE49-F238E27FC236}">
                      <a16:creationId xmlns:a16="http://schemas.microsoft.com/office/drawing/2014/main" id="{9BEAE4FF-0942-4AFC-8243-82BBACA8A68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41" name="Group 168">
              <a:extLst>
                <a:ext uri="{FF2B5EF4-FFF2-40B4-BE49-F238E27FC236}">
                  <a16:creationId xmlns:a16="http://schemas.microsoft.com/office/drawing/2014/main" id="{B1004154-2FA5-45B7-BE36-E322157BED12}"/>
                </a:ext>
              </a:extLst>
            </p:cNvPr>
            <p:cNvGrpSpPr>
              <a:grpSpLocks/>
            </p:cNvGrpSpPr>
            <p:nvPr/>
          </p:nvGrpSpPr>
          <p:grpSpPr bwMode="auto">
            <a:xfrm>
              <a:off x="4869" y="2072"/>
              <a:ext cx="316" cy="147"/>
              <a:chOff x="3600" y="219"/>
              <a:chExt cx="360" cy="175"/>
            </a:xfrm>
          </p:grpSpPr>
          <p:sp>
            <p:nvSpPr>
              <p:cNvPr id="18585" name="Oval 169">
                <a:extLst>
                  <a:ext uri="{FF2B5EF4-FFF2-40B4-BE49-F238E27FC236}">
                    <a16:creationId xmlns:a16="http://schemas.microsoft.com/office/drawing/2014/main" id="{682C2C65-4C7D-4D48-B989-DECD50391E6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86" name="Line 170">
                <a:extLst>
                  <a:ext uri="{FF2B5EF4-FFF2-40B4-BE49-F238E27FC236}">
                    <a16:creationId xmlns:a16="http://schemas.microsoft.com/office/drawing/2014/main" id="{A621E4B8-BB00-47C3-A07F-61F7632D5E8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7" name="Line 171">
                <a:extLst>
                  <a:ext uri="{FF2B5EF4-FFF2-40B4-BE49-F238E27FC236}">
                    <a16:creationId xmlns:a16="http://schemas.microsoft.com/office/drawing/2014/main" id="{4753B0D4-030D-4FD1-93BC-C1D1CA3C08C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8" name="Rectangle 172">
                <a:extLst>
                  <a:ext uri="{FF2B5EF4-FFF2-40B4-BE49-F238E27FC236}">
                    <a16:creationId xmlns:a16="http://schemas.microsoft.com/office/drawing/2014/main" id="{0C1DD94F-5E99-410B-BDDA-BBD1B6B0E4C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589" name="Oval 173">
                <a:extLst>
                  <a:ext uri="{FF2B5EF4-FFF2-40B4-BE49-F238E27FC236}">
                    <a16:creationId xmlns:a16="http://schemas.microsoft.com/office/drawing/2014/main" id="{19356830-BFC3-4C28-A1A0-DFEBF916DB3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590" name="Group 174">
                <a:extLst>
                  <a:ext uri="{FF2B5EF4-FFF2-40B4-BE49-F238E27FC236}">
                    <a16:creationId xmlns:a16="http://schemas.microsoft.com/office/drawing/2014/main" id="{C0B5D268-FC27-4240-8BD0-DD0D91648F42}"/>
                  </a:ext>
                </a:extLst>
              </p:cNvPr>
              <p:cNvGrpSpPr>
                <a:grpSpLocks/>
              </p:cNvGrpSpPr>
              <p:nvPr/>
            </p:nvGrpSpPr>
            <p:grpSpPr bwMode="auto">
              <a:xfrm>
                <a:off x="3686" y="244"/>
                <a:ext cx="177" cy="66"/>
                <a:chOff x="2848" y="848"/>
                <a:chExt cx="140" cy="98"/>
              </a:xfrm>
            </p:grpSpPr>
            <p:sp>
              <p:nvSpPr>
                <p:cNvPr id="18595" name="Line 175">
                  <a:extLst>
                    <a:ext uri="{FF2B5EF4-FFF2-40B4-BE49-F238E27FC236}">
                      <a16:creationId xmlns:a16="http://schemas.microsoft.com/office/drawing/2014/main" id="{6493191D-49CD-4E2D-8118-B5D70DB78B4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96" name="Line 176">
                  <a:extLst>
                    <a:ext uri="{FF2B5EF4-FFF2-40B4-BE49-F238E27FC236}">
                      <a16:creationId xmlns:a16="http://schemas.microsoft.com/office/drawing/2014/main" id="{727CD085-4D01-4329-B3B5-17ADFAD4FEA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97" name="Line 177">
                  <a:extLst>
                    <a:ext uri="{FF2B5EF4-FFF2-40B4-BE49-F238E27FC236}">
                      <a16:creationId xmlns:a16="http://schemas.microsoft.com/office/drawing/2014/main" id="{852A5061-549F-43BC-B173-4A044280E39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591" name="Group 178">
                <a:extLst>
                  <a:ext uri="{FF2B5EF4-FFF2-40B4-BE49-F238E27FC236}">
                    <a16:creationId xmlns:a16="http://schemas.microsoft.com/office/drawing/2014/main" id="{8EC16B0D-0DD7-40CD-B4BB-FEB94A0D22F9}"/>
                  </a:ext>
                </a:extLst>
              </p:cNvPr>
              <p:cNvGrpSpPr>
                <a:grpSpLocks/>
              </p:cNvGrpSpPr>
              <p:nvPr/>
            </p:nvGrpSpPr>
            <p:grpSpPr bwMode="auto">
              <a:xfrm flipV="1">
                <a:off x="3686" y="243"/>
                <a:ext cx="177" cy="66"/>
                <a:chOff x="2848" y="848"/>
                <a:chExt cx="140" cy="98"/>
              </a:xfrm>
            </p:grpSpPr>
            <p:sp>
              <p:nvSpPr>
                <p:cNvPr id="18592" name="Line 179">
                  <a:extLst>
                    <a:ext uri="{FF2B5EF4-FFF2-40B4-BE49-F238E27FC236}">
                      <a16:creationId xmlns:a16="http://schemas.microsoft.com/office/drawing/2014/main" id="{E38AA9B9-9DF5-4787-8BA4-0E3A06A672E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93" name="Line 180">
                  <a:extLst>
                    <a:ext uri="{FF2B5EF4-FFF2-40B4-BE49-F238E27FC236}">
                      <a16:creationId xmlns:a16="http://schemas.microsoft.com/office/drawing/2014/main" id="{9A275056-FD8F-442E-8320-6D43C841AEE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94" name="Line 181">
                  <a:extLst>
                    <a:ext uri="{FF2B5EF4-FFF2-40B4-BE49-F238E27FC236}">
                      <a16:creationId xmlns:a16="http://schemas.microsoft.com/office/drawing/2014/main" id="{921CA8C1-F31F-4660-AF03-BEDF9EEA3F9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42" name="Group 182">
              <a:extLst>
                <a:ext uri="{FF2B5EF4-FFF2-40B4-BE49-F238E27FC236}">
                  <a16:creationId xmlns:a16="http://schemas.microsoft.com/office/drawing/2014/main" id="{C22E867C-1934-4DED-BB87-4F98ECFC6292}"/>
                </a:ext>
              </a:extLst>
            </p:cNvPr>
            <p:cNvGrpSpPr>
              <a:grpSpLocks/>
            </p:cNvGrpSpPr>
            <p:nvPr/>
          </p:nvGrpSpPr>
          <p:grpSpPr bwMode="auto">
            <a:xfrm>
              <a:off x="4659" y="2440"/>
              <a:ext cx="316" cy="148"/>
              <a:chOff x="3600" y="219"/>
              <a:chExt cx="360" cy="175"/>
            </a:xfrm>
          </p:grpSpPr>
          <p:sp>
            <p:nvSpPr>
              <p:cNvPr id="18572" name="Oval 183">
                <a:extLst>
                  <a:ext uri="{FF2B5EF4-FFF2-40B4-BE49-F238E27FC236}">
                    <a16:creationId xmlns:a16="http://schemas.microsoft.com/office/drawing/2014/main" id="{3B898A87-5C54-41E3-9334-B5A2B40A545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73" name="Line 184">
                <a:extLst>
                  <a:ext uri="{FF2B5EF4-FFF2-40B4-BE49-F238E27FC236}">
                    <a16:creationId xmlns:a16="http://schemas.microsoft.com/office/drawing/2014/main" id="{15D8CA1B-394B-477A-AA3D-0FB9486D82E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74" name="Line 185">
                <a:extLst>
                  <a:ext uri="{FF2B5EF4-FFF2-40B4-BE49-F238E27FC236}">
                    <a16:creationId xmlns:a16="http://schemas.microsoft.com/office/drawing/2014/main" id="{30889AF7-C5B7-4863-B4CF-8CA7EFB84B8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75" name="Rectangle 186">
                <a:extLst>
                  <a:ext uri="{FF2B5EF4-FFF2-40B4-BE49-F238E27FC236}">
                    <a16:creationId xmlns:a16="http://schemas.microsoft.com/office/drawing/2014/main" id="{EC18E3E7-526C-4A56-AEAA-349DD830C51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576" name="Oval 187">
                <a:extLst>
                  <a:ext uri="{FF2B5EF4-FFF2-40B4-BE49-F238E27FC236}">
                    <a16:creationId xmlns:a16="http://schemas.microsoft.com/office/drawing/2014/main" id="{A8D61CFC-9352-4230-A647-3BE65873339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577" name="Group 188">
                <a:extLst>
                  <a:ext uri="{FF2B5EF4-FFF2-40B4-BE49-F238E27FC236}">
                    <a16:creationId xmlns:a16="http://schemas.microsoft.com/office/drawing/2014/main" id="{A4CDC1DB-C48D-4B9B-A65E-D39A7AECE781}"/>
                  </a:ext>
                </a:extLst>
              </p:cNvPr>
              <p:cNvGrpSpPr>
                <a:grpSpLocks/>
              </p:cNvGrpSpPr>
              <p:nvPr/>
            </p:nvGrpSpPr>
            <p:grpSpPr bwMode="auto">
              <a:xfrm>
                <a:off x="3686" y="244"/>
                <a:ext cx="177" cy="66"/>
                <a:chOff x="2848" y="848"/>
                <a:chExt cx="140" cy="98"/>
              </a:xfrm>
            </p:grpSpPr>
            <p:sp>
              <p:nvSpPr>
                <p:cNvPr id="18582" name="Line 189">
                  <a:extLst>
                    <a:ext uri="{FF2B5EF4-FFF2-40B4-BE49-F238E27FC236}">
                      <a16:creationId xmlns:a16="http://schemas.microsoft.com/office/drawing/2014/main" id="{515869CC-4B1C-409D-9753-F4CF34EE278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3" name="Line 190">
                  <a:extLst>
                    <a:ext uri="{FF2B5EF4-FFF2-40B4-BE49-F238E27FC236}">
                      <a16:creationId xmlns:a16="http://schemas.microsoft.com/office/drawing/2014/main" id="{D3644A13-3A55-40CA-9110-02A3309776C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4" name="Line 191">
                  <a:extLst>
                    <a:ext uri="{FF2B5EF4-FFF2-40B4-BE49-F238E27FC236}">
                      <a16:creationId xmlns:a16="http://schemas.microsoft.com/office/drawing/2014/main" id="{DFF66F7A-BC51-4DA5-81E0-ED8CBA73471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578" name="Group 192">
                <a:extLst>
                  <a:ext uri="{FF2B5EF4-FFF2-40B4-BE49-F238E27FC236}">
                    <a16:creationId xmlns:a16="http://schemas.microsoft.com/office/drawing/2014/main" id="{5F15D3F1-C2D6-43C7-A23D-1C309BAF3C66}"/>
                  </a:ext>
                </a:extLst>
              </p:cNvPr>
              <p:cNvGrpSpPr>
                <a:grpSpLocks/>
              </p:cNvGrpSpPr>
              <p:nvPr/>
            </p:nvGrpSpPr>
            <p:grpSpPr bwMode="auto">
              <a:xfrm flipV="1">
                <a:off x="3686" y="243"/>
                <a:ext cx="177" cy="66"/>
                <a:chOff x="2848" y="848"/>
                <a:chExt cx="140" cy="98"/>
              </a:xfrm>
            </p:grpSpPr>
            <p:sp>
              <p:nvSpPr>
                <p:cNvPr id="18579" name="Line 193">
                  <a:extLst>
                    <a:ext uri="{FF2B5EF4-FFF2-40B4-BE49-F238E27FC236}">
                      <a16:creationId xmlns:a16="http://schemas.microsoft.com/office/drawing/2014/main" id="{BD3AB2A5-F484-4DCB-972C-E1F676B4F0A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0" name="Line 194">
                  <a:extLst>
                    <a:ext uri="{FF2B5EF4-FFF2-40B4-BE49-F238E27FC236}">
                      <a16:creationId xmlns:a16="http://schemas.microsoft.com/office/drawing/2014/main" id="{5F6BA293-6FB2-406B-B387-E8337BA2ADC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1" name="Line 195">
                  <a:extLst>
                    <a:ext uri="{FF2B5EF4-FFF2-40B4-BE49-F238E27FC236}">
                      <a16:creationId xmlns:a16="http://schemas.microsoft.com/office/drawing/2014/main" id="{BC5E9C34-FE77-4004-AC80-01B662CF27F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43" name="Group 196">
              <a:extLst>
                <a:ext uri="{FF2B5EF4-FFF2-40B4-BE49-F238E27FC236}">
                  <a16:creationId xmlns:a16="http://schemas.microsoft.com/office/drawing/2014/main" id="{6D7B3128-912C-4BB9-A294-3022EA74FCEC}"/>
                </a:ext>
              </a:extLst>
            </p:cNvPr>
            <p:cNvGrpSpPr>
              <a:grpSpLocks/>
            </p:cNvGrpSpPr>
            <p:nvPr/>
          </p:nvGrpSpPr>
          <p:grpSpPr bwMode="auto">
            <a:xfrm>
              <a:off x="4275" y="2748"/>
              <a:ext cx="315" cy="147"/>
              <a:chOff x="3600" y="219"/>
              <a:chExt cx="360" cy="175"/>
            </a:xfrm>
          </p:grpSpPr>
          <p:sp>
            <p:nvSpPr>
              <p:cNvPr id="18559" name="Oval 197">
                <a:extLst>
                  <a:ext uri="{FF2B5EF4-FFF2-40B4-BE49-F238E27FC236}">
                    <a16:creationId xmlns:a16="http://schemas.microsoft.com/office/drawing/2014/main" id="{441B1596-DA33-43AB-91DF-D26140AAAE5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60" name="Line 198">
                <a:extLst>
                  <a:ext uri="{FF2B5EF4-FFF2-40B4-BE49-F238E27FC236}">
                    <a16:creationId xmlns:a16="http://schemas.microsoft.com/office/drawing/2014/main" id="{7123757A-671C-4906-9E31-A0B0D1D5FAE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61" name="Line 199">
                <a:extLst>
                  <a:ext uri="{FF2B5EF4-FFF2-40B4-BE49-F238E27FC236}">
                    <a16:creationId xmlns:a16="http://schemas.microsoft.com/office/drawing/2014/main" id="{19234583-13B2-4AC6-A43F-60571E6C92AA}"/>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62" name="Rectangle 200">
                <a:extLst>
                  <a:ext uri="{FF2B5EF4-FFF2-40B4-BE49-F238E27FC236}">
                    <a16:creationId xmlns:a16="http://schemas.microsoft.com/office/drawing/2014/main" id="{BBB762EB-A35E-48FF-9952-D1638E970B0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563" name="Oval 201">
                <a:extLst>
                  <a:ext uri="{FF2B5EF4-FFF2-40B4-BE49-F238E27FC236}">
                    <a16:creationId xmlns:a16="http://schemas.microsoft.com/office/drawing/2014/main" id="{6932101C-8413-493B-B361-E0A3AEC82BE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564" name="Group 202">
                <a:extLst>
                  <a:ext uri="{FF2B5EF4-FFF2-40B4-BE49-F238E27FC236}">
                    <a16:creationId xmlns:a16="http://schemas.microsoft.com/office/drawing/2014/main" id="{D383DF9E-9A3F-433A-8C5A-181B4711891B}"/>
                  </a:ext>
                </a:extLst>
              </p:cNvPr>
              <p:cNvGrpSpPr>
                <a:grpSpLocks/>
              </p:cNvGrpSpPr>
              <p:nvPr/>
            </p:nvGrpSpPr>
            <p:grpSpPr bwMode="auto">
              <a:xfrm>
                <a:off x="3686" y="244"/>
                <a:ext cx="177" cy="66"/>
                <a:chOff x="2848" y="848"/>
                <a:chExt cx="140" cy="98"/>
              </a:xfrm>
            </p:grpSpPr>
            <p:sp>
              <p:nvSpPr>
                <p:cNvPr id="18569" name="Line 203">
                  <a:extLst>
                    <a:ext uri="{FF2B5EF4-FFF2-40B4-BE49-F238E27FC236}">
                      <a16:creationId xmlns:a16="http://schemas.microsoft.com/office/drawing/2014/main" id="{4B175EB3-1757-4BC0-B0D1-0CBA7BDFC06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70" name="Line 204">
                  <a:extLst>
                    <a:ext uri="{FF2B5EF4-FFF2-40B4-BE49-F238E27FC236}">
                      <a16:creationId xmlns:a16="http://schemas.microsoft.com/office/drawing/2014/main" id="{7F08749B-219D-4126-A3C1-3BDD5AB930C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71" name="Line 205">
                  <a:extLst>
                    <a:ext uri="{FF2B5EF4-FFF2-40B4-BE49-F238E27FC236}">
                      <a16:creationId xmlns:a16="http://schemas.microsoft.com/office/drawing/2014/main" id="{189CEE3C-1E86-4B9C-9DBD-91E13832196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565" name="Group 206">
                <a:extLst>
                  <a:ext uri="{FF2B5EF4-FFF2-40B4-BE49-F238E27FC236}">
                    <a16:creationId xmlns:a16="http://schemas.microsoft.com/office/drawing/2014/main" id="{09029CA6-DB49-41FF-A4C4-1CA2CA681354}"/>
                  </a:ext>
                </a:extLst>
              </p:cNvPr>
              <p:cNvGrpSpPr>
                <a:grpSpLocks/>
              </p:cNvGrpSpPr>
              <p:nvPr/>
            </p:nvGrpSpPr>
            <p:grpSpPr bwMode="auto">
              <a:xfrm flipV="1">
                <a:off x="3686" y="243"/>
                <a:ext cx="177" cy="66"/>
                <a:chOff x="2848" y="848"/>
                <a:chExt cx="140" cy="98"/>
              </a:xfrm>
            </p:grpSpPr>
            <p:sp>
              <p:nvSpPr>
                <p:cNvPr id="18566" name="Line 207">
                  <a:extLst>
                    <a:ext uri="{FF2B5EF4-FFF2-40B4-BE49-F238E27FC236}">
                      <a16:creationId xmlns:a16="http://schemas.microsoft.com/office/drawing/2014/main" id="{CC87DCA8-1D3C-481D-9F7E-C31979C80B3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67" name="Line 208">
                  <a:extLst>
                    <a:ext uri="{FF2B5EF4-FFF2-40B4-BE49-F238E27FC236}">
                      <a16:creationId xmlns:a16="http://schemas.microsoft.com/office/drawing/2014/main" id="{E7F7BB81-B2F7-4C93-82C5-2C98C4CAAB2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68" name="Line 209">
                  <a:extLst>
                    <a:ext uri="{FF2B5EF4-FFF2-40B4-BE49-F238E27FC236}">
                      <a16:creationId xmlns:a16="http://schemas.microsoft.com/office/drawing/2014/main" id="{C281D979-51C2-41D9-B351-E863D9FC282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544" name="Group 210">
              <a:extLst>
                <a:ext uri="{FF2B5EF4-FFF2-40B4-BE49-F238E27FC236}">
                  <a16:creationId xmlns:a16="http://schemas.microsoft.com/office/drawing/2014/main" id="{B8AA1333-17A8-431A-9000-9C6DDCE1688A}"/>
                </a:ext>
              </a:extLst>
            </p:cNvPr>
            <p:cNvGrpSpPr>
              <a:grpSpLocks/>
            </p:cNvGrpSpPr>
            <p:nvPr/>
          </p:nvGrpSpPr>
          <p:grpSpPr bwMode="auto">
            <a:xfrm>
              <a:off x="3769" y="2511"/>
              <a:ext cx="316" cy="147"/>
              <a:chOff x="3600" y="219"/>
              <a:chExt cx="360" cy="175"/>
            </a:xfrm>
          </p:grpSpPr>
          <p:sp>
            <p:nvSpPr>
              <p:cNvPr id="18546" name="Oval 211">
                <a:extLst>
                  <a:ext uri="{FF2B5EF4-FFF2-40B4-BE49-F238E27FC236}">
                    <a16:creationId xmlns:a16="http://schemas.microsoft.com/office/drawing/2014/main" id="{D502CBB1-829C-4A4A-B58D-82A0EE3BDC1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547" name="Line 212">
                <a:extLst>
                  <a:ext uri="{FF2B5EF4-FFF2-40B4-BE49-F238E27FC236}">
                    <a16:creationId xmlns:a16="http://schemas.microsoft.com/office/drawing/2014/main" id="{34E11A59-BBDD-4B6C-8434-4BDA000D8B3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48" name="Line 213">
                <a:extLst>
                  <a:ext uri="{FF2B5EF4-FFF2-40B4-BE49-F238E27FC236}">
                    <a16:creationId xmlns:a16="http://schemas.microsoft.com/office/drawing/2014/main" id="{69D86945-5273-4561-8B14-CA86DABD6D9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49" name="Rectangle 214">
                <a:extLst>
                  <a:ext uri="{FF2B5EF4-FFF2-40B4-BE49-F238E27FC236}">
                    <a16:creationId xmlns:a16="http://schemas.microsoft.com/office/drawing/2014/main" id="{86207517-99C5-47DD-AFA9-641A1FEA5AC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8550" name="Oval 215">
                <a:extLst>
                  <a:ext uri="{FF2B5EF4-FFF2-40B4-BE49-F238E27FC236}">
                    <a16:creationId xmlns:a16="http://schemas.microsoft.com/office/drawing/2014/main" id="{EBCDBF61-8DDB-4D17-914E-046C76A27D8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18551" name="Group 216">
                <a:extLst>
                  <a:ext uri="{FF2B5EF4-FFF2-40B4-BE49-F238E27FC236}">
                    <a16:creationId xmlns:a16="http://schemas.microsoft.com/office/drawing/2014/main" id="{9DF6F454-6D00-4B7E-8A92-9FC5357D1A60}"/>
                  </a:ext>
                </a:extLst>
              </p:cNvPr>
              <p:cNvGrpSpPr>
                <a:grpSpLocks/>
              </p:cNvGrpSpPr>
              <p:nvPr/>
            </p:nvGrpSpPr>
            <p:grpSpPr bwMode="auto">
              <a:xfrm>
                <a:off x="3686" y="244"/>
                <a:ext cx="177" cy="66"/>
                <a:chOff x="2848" y="848"/>
                <a:chExt cx="140" cy="98"/>
              </a:xfrm>
            </p:grpSpPr>
            <p:sp>
              <p:nvSpPr>
                <p:cNvPr id="18556" name="Line 217">
                  <a:extLst>
                    <a:ext uri="{FF2B5EF4-FFF2-40B4-BE49-F238E27FC236}">
                      <a16:creationId xmlns:a16="http://schemas.microsoft.com/office/drawing/2014/main" id="{E3C3C04F-F3BD-4318-B47F-E4CD46E5ED5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57" name="Line 218">
                  <a:extLst>
                    <a:ext uri="{FF2B5EF4-FFF2-40B4-BE49-F238E27FC236}">
                      <a16:creationId xmlns:a16="http://schemas.microsoft.com/office/drawing/2014/main" id="{7977E8D8-8C4D-48DA-8B16-27EA91D3EE1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58" name="Line 219">
                  <a:extLst>
                    <a:ext uri="{FF2B5EF4-FFF2-40B4-BE49-F238E27FC236}">
                      <a16:creationId xmlns:a16="http://schemas.microsoft.com/office/drawing/2014/main" id="{7337B012-045D-48C4-90CF-CFC7B964E17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552" name="Group 220">
                <a:extLst>
                  <a:ext uri="{FF2B5EF4-FFF2-40B4-BE49-F238E27FC236}">
                    <a16:creationId xmlns:a16="http://schemas.microsoft.com/office/drawing/2014/main" id="{D76C0C17-BAA1-49ED-9CB4-2ED9A3F792F8}"/>
                  </a:ext>
                </a:extLst>
              </p:cNvPr>
              <p:cNvGrpSpPr>
                <a:grpSpLocks/>
              </p:cNvGrpSpPr>
              <p:nvPr/>
            </p:nvGrpSpPr>
            <p:grpSpPr bwMode="auto">
              <a:xfrm flipV="1">
                <a:off x="3686" y="243"/>
                <a:ext cx="177" cy="66"/>
                <a:chOff x="2848" y="848"/>
                <a:chExt cx="140" cy="98"/>
              </a:xfrm>
            </p:grpSpPr>
            <p:sp>
              <p:nvSpPr>
                <p:cNvPr id="18553" name="Line 221">
                  <a:extLst>
                    <a:ext uri="{FF2B5EF4-FFF2-40B4-BE49-F238E27FC236}">
                      <a16:creationId xmlns:a16="http://schemas.microsoft.com/office/drawing/2014/main" id="{62F69551-4202-4CDD-98C2-BAB61DC26E9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54" name="Line 222">
                  <a:extLst>
                    <a:ext uri="{FF2B5EF4-FFF2-40B4-BE49-F238E27FC236}">
                      <a16:creationId xmlns:a16="http://schemas.microsoft.com/office/drawing/2014/main" id="{B39EBDD1-C012-4025-8E07-6263E4D7703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55" name="Line 223">
                  <a:extLst>
                    <a:ext uri="{FF2B5EF4-FFF2-40B4-BE49-F238E27FC236}">
                      <a16:creationId xmlns:a16="http://schemas.microsoft.com/office/drawing/2014/main" id="{EB42DA0A-86E4-4399-8FC0-8DFC4CFA05C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8545" name="Line 224">
              <a:extLst>
                <a:ext uri="{FF2B5EF4-FFF2-40B4-BE49-F238E27FC236}">
                  <a16:creationId xmlns:a16="http://schemas.microsoft.com/office/drawing/2014/main" id="{9200710E-A2B5-4DE1-A940-F383D5772C8E}"/>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6" name="Group 254">
            <a:extLst>
              <a:ext uri="{FF2B5EF4-FFF2-40B4-BE49-F238E27FC236}">
                <a16:creationId xmlns:a16="http://schemas.microsoft.com/office/drawing/2014/main" id="{C66CFAEF-CBE1-4C8F-9AB0-7A96FFB1C286}"/>
              </a:ext>
            </a:extLst>
          </p:cNvPr>
          <p:cNvGrpSpPr>
            <a:grpSpLocks/>
          </p:cNvGrpSpPr>
          <p:nvPr/>
        </p:nvGrpSpPr>
        <p:grpSpPr bwMode="auto">
          <a:xfrm>
            <a:off x="4672013" y="1517650"/>
            <a:ext cx="814387" cy="854075"/>
            <a:chOff x="4180" y="744"/>
            <a:chExt cx="513" cy="538"/>
          </a:xfrm>
        </p:grpSpPr>
        <p:sp>
          <p:nvSpPr>
            <p:cNvPr id="18483" name="Rectangle 227">
              <a:extLst>
                <a:ext uri="{FF2B5EF4-FFF2-40B4-BE49-F238E27FC236}">
                  <a16:creationId xmlns:a16="http://schemas.microsoft.com/office/drawing/2014/main" id="{70E13F99-58B9-4644-8DE3-0DBEA661FDCF}"/>
                </a:ext>
              </a:extLst>
            </p:cNvPr>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84" name="Rectangle 228">
              <a:extLst>
                <a:ext uri="{FF2B5EF4-FFF2-40B4-BE49-F238E27FC236}">
                  <a16:creationId xmlns:a16="http://schemas.microsoft.com/office/drawing/2014/main" id="{FA4CF68D-14C1-42EF-AC05-B01DB150719C}"/>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85" name="Rectangle 229">
              <a:extLst>
                <a:ext uri="{FF2B5EF4-FFF2-40B4-BE49-F238E27FC236}">
                  <a16:creationId xmlns:a16="http://schemas.microsoft.com/office/drawing/2014/main" id="{C8CAA1EE-68E3-4446-818E-83101EA66E7D}"/>
                </a:ext>
              </a:extLst>
            </p:cNvPr>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86" name="Text Box 230">
              <a:extLst>
                <a:ext uri="{FF2B5EF4-FFF2-40B4-BE49-F238E27FC236}">
                  <a16:creationId xmlns:a16="http://schemas.microsoft.com/office/drawing/2014/main" id="{2FC2F17F-43D8-49F1-ABB1-05F63B099FF4}"/>
                </a:ext>
              </a:extLst>
            </p:cNvPr>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000">
                  <a:ea typeface="宋体" panose="02010600030101010101" pitchFamily="2" charset="-122"/>
                </a:rPr>
                <a:t>application</a:t>
              </a:r>
            </a:p>
            <a:p>
              <a:pPr algn="ctr">
                <a:spcBef>
                  <a:spcPct val="0"/>
                </a:spcBef>
                <a:buClrTx/>
                <a:buSzTx/>
                <a:buFontTx/>
                <a:buNone/>
              </a:pPr>
              <a:r>
                <a:rPr lang="en-US" altLang="zh-CN" sz="1000">
                  <a:solidFill>
                    <a:schemeClr val="bg1"/>
                  </a:solidFill>
                  <a:ea typeface="宋体" panose="02010600030101010101" pitchFamily="2" charset="-122"/>
                </a:rPr>
                <a:t>transport</a:t>
              </a: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87" name="Line 231">
              <a:extLst>
                <a:ext uri="{FF2B5EF4-FFF2-40B4-BE49-F238E27FC236}">
                  <a16:creationId xmlns:a16="http://schemas.microsoft.com/office/drawing/2014/main" id="{B1E7C2A5-44CF-441F-BFC3-A06377060DAC}"/>
                </a:ext>
              </a:extLst>
            </p:cNvPr>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8" name="Line 232">
              <a:extLst>
                <a:ext uri="{FF2B5EF4-FFF2-40B4-BE49-F238E27FC236}">
                  <a16:creationId xmlns:a16="http://schemas.microsoft.com/office/drawing/2014/main" id="{3F492F21-4614-4B17-A981-76A782142800}"/>
                </a:ext>
              </a:extLst>
            </p:cNvPr>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9" name="Line 233">
              <a:extLst>
                <a:ext uri="{FF2B5EF4-FFF2-40B4-BE49-F238E27FC236}">
                  <a16:creationId xmlns:a16="http://schemas.microsoft.com/office/drawing/2014/main" id="{626FFEDE-257D-4BE1-A43A-DCB197FCAD19}"/>
                </a:ext>
              </a:extLst>
            </p:cNvPr>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7" name="Group 255">
            <a:extLst>
              <a:ext uri="{FF2B5EF4-FFF2-40B4-BE49-F238E27FC236}">
                <a16:creationId xmlns:a16="http://schemas.microsoft.com/office/drawing/2014/main" id="{CA1156F1-8D57-4C2C-945B-20F98E6A60E8}"/>
              </a:ext>
            </a:extLst>
          </p:cNvPr>
          <p:cNvGrpSpPr>
            <a:grpSpLocks/>
          </p:cNvGrpSpPr>
          <p:nvPr/>
        </p:nvGrpSpPr>
        <p:grpSpPr bwMode="auto">
          <a:xfrm>
            <a:off x="7796213" y="4403725"/>
            <a:ext cx="814387" cy="854075"/>
            <a:chOff x="4180" y="744"/>
            <a:chExt cx="513" cy="538"/>
          </a:xfrm>
        </p:grpSpPr>
        <p:sp>
          <p:nvSpPr>
            <p:cNvPr id="18476" name="Rectangle 256">
              <a:extLst>
                <a:ext uri="{FF2B5EF4-FFF2-40B4-BE49-F238E27FC236}">
                  <a16:creationId xmlns:a16="http://schemas.microsoft.com/office/drawing/2014/main" id="{ABF38B51-7117-4B07-B449-B1830A963089}"/>
                </a:ext>
              </a:extLst>
            </p:cNvPr>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77" name="Rectangle 257">
              <a:extLst>
                <a:ext uri="{FF2B5EF4-FFF2-40B4-BE49-F238E27FC236}">
                  <a16:creationId xmlns:a16="http://schemas.microsoft.com/office/drawing/2014/main" id="{744F6742-80B3-4B41-97B8-3FF7EA925B8F}"/>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78" name="Rectangle 258">
              <a:extLst>
                <a:ext uri="{FF2B5EF4-FFF2-40B4-BE49-F238E27FC236}">
                  <a16:creationId xmlns:a16="http://schemas.microsoft.com/office/drawing/2014/main" id="{D5B4E5D5-48D5-4E07-9082-FF9FD5B2C14C}"/>
                </a:ext>
              </a:extLst>
            </p:cNvPr>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79" name="Text Box 259">
              <a:extLst>
                <a:ext uri="{FF2B5EF4-FFF2-40B4-BE49-F238E27FC236}">
                  <a16:creationId xmlns:a16="http://schemas.microsoft.com/office/drawing/2014/main" id="{E3CE8F3B-A599-4498-A3D6-B9CAB71A2736}"/>
                </a:ext>
              </a:extLst>
            </p:cNvPr>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000">
                  <a:ea typeface="宋体" panose="02010600030101010101" pitchFamily="2" charset="-122"/>
                </a:rPr>
                <a:t>application</a:t>
              </a:r>
            </a:p>
            <a:p>
              <a:pPr algn="ctr">
                <a:spcBef>
                  <a:spcPct val="0"/>
                </a:spcBef>
                <a:buClrTx/>
                <a:buSzTx/>
                <a:buFontTx/>
                <a:buNone/>
              </a:pPr>
              <a:r>
                <a:rPr lang="en-US" altLang="zh-CN" sz="1000">
                  <a:solidFill>
                    <a:schemeClr val="bg1"/>
                  </a:solidFill>
                  <a:ea typeface="宋体" panose="02010600030101010101" pitchFamily="2" charset="-122"/>
                </a:rPr>
                <a:t>transport</a:t>
              </a: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80" name="Line 260">
              <a:extLst>
                <a:ext uri="{FF2B5EF4-FFF2-40B4-BE49-F238E27FC236}">
                  <a16:creationId xmlns:a16="http://schemas.microsoft.com/office/drawing/2014/main" id="{6A6B5B3F-81AF-4558-A1F4-DE8E4B9AE4CA}"/>
                </a:ext>
              </a:extLst>
            </p:cNvPr>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1" name="Line 261">
              <a:extLst>
                <a:ext uri="{FF2B5EF4-FFF2-40B4-BE49-F238E27FC236}">
                  <a16:creationId xmlns:a16="http://schemas.microsoft.com/office/drawing/2014/main" id="{B592E8EE-EDBE-4229-9A92-5B87C050E5BC}"/>
                </a:ext>
              </a:extLst>
            </p:cNvPr>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2" name="Line 262">
              <a:extLst>
                <a:ext uri="{FF2B5EF4-FFF2-40B4-BE49-F238E27FC236}">
                  <a16:creationId xmlns:a16="http://schemas.microsoft.com/office/drawing/2014/main" id="{4E2F9842-D51E-4784-BB72-33B76288B5E7}"/>
                </a:ext>
              </a:extLst>
            </p:cNvPr>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8" name="Group 263">
            <a:extLst>
              <a:ext uri="{FF2B5EF4-FFF2-40B4-BE49-F238E27FC236}">
                <a16:creationId xmlns:a16="http://schemas.microsoft.com/office/drawing/2014/main" id="{6A3756C8-C7E1-4D0D-96BC-1340878A17D6}"/>
              </a:ext>
            </a:extLst>
          </p:cNvPr>
          <p:cNvGrpSpPr>
            <a:grpSpLocks/>
          </p:cNvGrpSpPr>
          <p:nvPr/>
        </p:nvGrpSpPr>
        <p:grpSpPr bwMode="auto">
          <a:xfrm>
            <a:off x="7134225" y="3522663"/>
            <a:ext cx="814388" cy="701675"/>
            <a:chOff x="2923" y="3345"/>
            <a:chExt cx="513" cy="442"/>
          </a:xfrm>
        </p:grpSpPr>
        <p:sp>
          <p:nvSpPr>
            <p:cNvPr id="18471" name="Rectangle 264">
              <a:extLst>
                <a:ext uri="{FF2B5EF4-FFF2-40B4-BE49-F238E27FC236}">
                  <a16:creationId xmlns:a16="http://schemas.microsoft.com/office/drawing/2014/main" id="{E5254E0F-939A-4AAB-9E7D-4976AACE7BCF}"/>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72" name="Rectangle 265">
              <a:extLst>
                <a:ext uri="{FF2B5EF4-FFF2-40B4-BE49-F238E27FC236}">
                  <a16:creationId xmlns:a16="http://schemas.microsoft.com/office/drawing/2014/main" id="{24AA4A36-D664-43A2-9D7E-3AB4FE6AE724}"/>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73" name="Text Box 266">
              <a:extLst>
                <a:ext uri="{FF2B5EF4-FFF2-40B4-BE49-F238E27FC236}">
                  <a16:creationId xmlns:a16="http://schemas.microsoft.com/office/drawing/2014/main" id="{4F5105F4-0DD4-484B-B914-AD2311D00304}"/>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74" name="Line 267">
              <a:extLst>
                <a:ext uri="{FF2B5EF4-FFF2-40B4-BE49-F238E27FC236}">
                  <a16:creationId xmlns:a16="http://schemas.microsoft.com/office/drawing/2014/main" id="{40885B4F-9DD7-4254-81E6-951A4E53C706}"/>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5" name="Line 268">
              <a:extLst>
                <a:ext uri="{FF2B5EF4-FFF2-40B4-BE49-F238E27FC236}">
                  <a16:creationId xmlns:a16="http://schemas.microsoft.com/office/drawing/2014/main" id="{114C7C76-E24F-40FE-99D1-ADE81E61769F}"/>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9" name="Group 269">
            <a:extLst>
              <a:ext uri="{FF2B5EF4-FFF2-40B4-BE49-F238E27FC236}">
                <a16:creationId xmlns:a16="http://schemas.microsoft.com/office/drawing/2014/main" id="{448D4DEF-07B1-4E37-8D8C-58AA5DEDCBE0}"/>
              </a:ext>
            </a:extLst>
          </p:cNvPr>
          <p:cNvGrpSpPr>
            <a:grpSpLocks/>
          </p:cNvGrpSpPr>
          <p:nvPr/>
        </p:nvGrpSpPr>
        <p:grpSpPr bwMode="auto">
          <a:xfrm>
            <a:off x="7667625" y="2941638"/>
            <a:ext cx="814388" cy="701675"/>
            <a:chOff x="2923" y="3345"/>
            <a:chExt cx="513" cy="442"/>
          </a:xfrm>
        </p:grpSpPr>
        <p:sp>
          <p:nvSpPr>
            <p:cNvPr id="18466" name="Rectangle 270">
              <a:extLst>
                <a:ext uri="{FF2B5EF4-FFF2-40B4-BE49-F238E27FC236}">
                  <a16:creationId xmlns:a16="http://schemas.microsoft.com/office/drawing/2014/main" id="{0C01C9FA-33F9-4A89-AA0B-997D090005D7}"/>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67" name="Rectangle 271">
              <a:extLst>
                <a:ext uri="{FF2B5EF4-FFF2-40B4-BE49-F238E27FC236}">
                  <a16:creationId xmlns:a16="http://schemas.microsoft.com/office/drawing/2014/main" id="{F81AD8E7-9CBB-4D3A-95F8-D8DE0B3B886E}"/>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68" name="Text Box 272">
              <a:extLst>
                <a:ext uri="{FF2B5EF4-FFF2-40B4-BE49-F238E27FC236}">
                  <a16:creationId xmlns:a16="http://schemas.microsoft.com/office/drawing/2014/main" id="{AD237FFF-1296-427C-B7B3-C3BDD1C4DD94}"/>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69" name="Line 273">
              <a:extLst>
                <a:ext uri="{FF2B5EF4-FFF2-40B4-BE49-F238E27FC236}">
                  <a16:creationId xmlns:a16="http://schemas.microsoft.com/office/drawing/2014/main" id="{98E453F9-9C60-4C9B-A9B5-681C69E51957}"/>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274">
              <a:extLst>
                <a:ext uri="{FF2B5EF4-FFF2-40B4-BE49-F238E27FC236}">
                  <a16:creationId xmlns:a16="http://schemas.microsoft.com/office/drawing/2014/main" id="{E213EE6A-ECEE-4BE1-8FE0-E29E82842EE3}"/>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0" name="Group 275">
            <a:extLst>
              <a:ext uri="{FF2B5EF4-FFF2-40B4-BE49-F238E27FC236}">
                <a16:creationId xmlns:a16="http://schemas.microsoft.com/office/drawing/2014/main" id="{8E357EAC-8167-4E3E-AACC-7307CB5BA15F}"/>
              </a:ext>
            </a:extLst>
          </p:cNvPr>
          <p:cNvGrpSpPr>
            <a:grpSpLocks/>
          </p:cNvGrpSpPr>
          <p:nvPr/>
        </p:nvGrpSpPr>
        <p:grpSpPr bwMode="auto">
          <a:xfrm>
            <a:off x="6781800" y="2636838"/>
            <a:ext cx="814388" cy="701675"/>
            <a:chOff x="2923" y="3345"/>
            <a:chExt cx="513" cy="442"/>
          </a:xfrm>
        </p:grpSpPr>
        <p:sp>
          <p:nvSpPr>
            <p:cNvPr id="18461" name="Rectangle 276">
              <a:extLst>
                <a:ext uri="{FF2B5EF4-FFF2-40B4-BE49-F238E27FC236}">
                  <a16:creationId xmlns:a16="http://schemas.microsoft.com/office/drawing/2014/main" id="{B8465FB5-4DD2-4157-933D-ACA5AE5EECD1}"/>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62" name="Rectangle 277">
              <a:extLst>
                <a:ext uri="{FF2B5EF4-FFF2-40B4-BE49-F238E27FC236}">
                  <a16:creationId xmlns:a16="http://schemas.microsoft.com/office/drawing/2014/main" id="{6BA41766-250B-4D61-B0FF-F092B3963007}"/>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63" name="Text Box 278">
              <a:extLst>
                <a:ext uri="{FF2B5EF4-FFF2-40B4-BE49-F238E27FC236}">
                  <a16:creationId xmlns:a16="http://schemas.microsoft.com/office/drawing/2014/main" id="{8286395F-2746-4EDA-B34D-80960AC8A204}"/>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64" name="Line 279">
              <a:extLst>
                <a:ext uri="{FF2B5EF4-FFF2-40B4-BE49-F238E27FC236}">
                  <a16:creationId xmlns:a16="http://schemas.microsoft.com/office/drawing/2014/main" id="{6A2967A6-6E28-4735-8DC2-FC1FBA625851}"/>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280">
              <a:extLst>
                <a:ext uri="{FF2B5EF4-FFF2-40B4-BE49-F238E27FC236}">
                  <a16:creationId xmlns:a16="http://schemas.microsoft.com/office/drawing/2014/main" id="{0DF5C3B5-9A99-41BB-8232-6027ADC094AA}"/>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1" name="Group 281">
            <a:extLst>
              <a:ext uri="{FF2B5EF4-FFF2-40B4-BE49-F238E27FC236}">
                <a16:creationId xmlns:a16="http://schemas.microsoft.com/office/drawing/2014/main" id="{45A0D3F4-BDE0-4F46-9182-105B378C173B}"/>
              </a:ext>
            </a:extLst>
          </p:cNvPr>
          <p:cNvGrpSpPr>
            <a:grpSpLocks/>
          </p:cNvGrpSpPr>
          <p:nvPr/>
        </p:nvGrpSpPr>
        <p:grpSpPr bwMode="auto">
          <a:xfrm>
            <a:off x="6715125" y="1865313"/>
            <a:ext cx="814388" cy="701675"/>
            <a:chOff x="2923" y="3345"/>
            <a:chExt cx="513" cy="442"/>
          </a:xfrm>
        </p:grpSpPr>
        <p:sp>
          <p:nvSpPr>
            <p:cNvPr id="18456" name="Rectangle 282">
              <a:extLst>
                <a:ext uri="{FF2B5EF4-FFF2-40B4-BE49-F238E27FC236}">
                  <a16:creationId xmlns:a16="http://schemas.microsoft.com/office/drawing/2014/main" id="{8E9FD87F-3AAD-4BE3-B2AF-886EA99A2CFE}"/>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57" name="Rectangle 283">
              <a:extLst>
                <a:ext uri="{FF2B5EF4-FFF2-40B4-BE49-F238E27FC236}">
                  <a16:creationId xmlns:a16="http://schemas.microsoft.com/office/drawing/2014/main" id="{A14FE69B-1C40-45FE-86FF-7C73F4EC8717}"/>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58" name="Text Box 284">
              <a:extLst>
                <a:ext uri="{FF2B5EF4-FFF2-40B4-BE49-F238E27FC236}">
                  <a16:creationId xmlns:a16="http://schemas.microsoft.com/office/drawing/2014/main" id="{1AA8B466-2ABF-40ED-9EBF-68979AD907B5}"/>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59" name="Line 285">
              <a:extLst>
                <a:ext uri="{FF2B5EF4-FFF2-40B4-BE49-F238E27FC236}">
                  <a16:creationId xmlns:a16="http://schemas.microsoft.com/office/drawing/2014/main" id="{49EDFC7E-54CB-4B17-B1C3-D51336CEF931}"/>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0" name="Line 286">
              <a:extLst>
                <a:ext uri="{FF2B5EF4-FFF2-40B4-BE49-F238E27FC236}">
                  <a16:creationId xmlns:a16="http://schemas.microsoft.com/office/drawing/2014/main" id="{6F5F4C91-A417-4D8F-8384-4109E6D82128}"/>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2" name="Group 287">
            <a:extLst>
              <a:ext uri="{FF2B5EF4-FFF2-40B4-BE49-F238E27FC236}">
                <a16:creationId xmlns:a16="http://schemas.microsoft.com/office/drawing/2014/main" id="{BA3845F0-C53F-4449-A4AE-A14996FAC16A}"/>
              </a:ext>
            </a:extLst>
          </p:cNvPr>
          <p:cNvGrpSpPr>
            <a:grpSpLocks/>
          </p:cNvGrpSpPr>
          <p:nvPr/>
        </p:nvGrpSpPr>
        <p:grpSpPr bwMode="auto">
          <a:xfrm>
            <a:off x="5781675" y="2151063"/>
            <a:ext cx="814388" cy="701675"/>
            <a:chOff x="2923" y="3345"/>
            <a:chExt cx="513" cy="442"/>
          </a:xfrm>
        </p:grpSpPr>
        <p:sp>
          <p:nvSpPr>
            <p:cNvPr id="18451" name="Rectangle 288">
              <a:extLst>
                <a:ext uri="{FF2B5EF4-FFF2-40B4-BE49-F238E27FC236}">
                  <a16:creationId xmlns:a16="http://schemas.microsoft.com/office/drawing/2014/main" id="{6F88E596-90DA-4CF4-B98C-ED1DD329D366}"/>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52" name="Rectangle 289">
              <a:extLst>
                <a:ext uri="{FF2B5EF4-FFF2-40B4-BE49-F238E27FC236}">
                  <a16:creationId xmlns:a16="http://schemas.microsoft.com/office/drawing/2014/main" id="{EC8938FE-FC77-430E-A94B-C6DF0EE031F0}"/>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53" name="Text Box 290">
              <a:extLst>
                <a:ext uri="{FF2B5EF4-FFF2-40B4-BE49-F238E27FC236}">
                  <a16:creationId xmlns:a16="http://schemas.microsoft.com/office/drawing/2014/main" id="{ED413CE7-9E6A-4E84-B599-60B84E8D4384}"/>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18454" name="Line 291">
              <a:extLst>
                <a:ext uri="{FF2B5EF4-FFF2-40B4-BE49-F238E27FC236}">
                  <a16:creationId xmlns:a16="http://schemas.microsoft.com/office/drawing/2014/main" id="{83A7D1A1-68E2-4499-A6DD-4BF6D6040FD1}"/>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92">
              <a:extLst>
                <a:ext uri="{FF2B5EF4-FFF2-40B4-BE49-F238E27FC236}">
                  <a16:creationId xmlns:a16="http://schemas.microsoft.com/office/drawing/2014/main" id="{954F6E18-05C3-4D1E-BD20-81F3AB1B2188}"/>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3" name="Group 298">
            <a:extLst>
              <a:ext uri="{FF2B5EF4-FFF2-40B4-BE49-F238E27FC236}">
                <a16:creationId xmlns:a16="http://schemas.microsoft.com/office/drawing/2014/main" id="{41D8D59A-AA70-4D47-AFCE-B990B47190AD}"/>
              </a:ext>
            </a:extLst>
          </p:cNvPr>
          <p:cNvGrpSpPr>
            <a:grpSpLocks/>
          </p:cNvGrpSpPr>
          <p:nvPr/>
        </p:nvGrpSpPr>
        <p:grpSpPr bwMode="auto">
          <a:xfrm rot="2937887">
            <a:off x="4727575" y="2970213"/>
            <a:ext cx="3781425" cy="434975"/>
            <a:chOff x="2937" y="3579"/>
            <a:chExt cx="2382" cy="274"/>
          </a:xfrm>
        </p:grpSpPr>
        <p:sp>
          <p:nvSpPr>
            <p:cNvPr id="18447" name="Rectangle 295">
              <a:extLst>
                <a:ext uri="{FF2B5EF4-FFF2-40B4-BE49-F238E27FC236}">
                  <a16:creationId xmlns:a16="http://schemas.microsoft.com/office/drawing/2014/main" id="{0E0CFB4B-2087-423C-AFC2-AF0F78A75A96}"/>
                </a:ext>
              </a:extLst>
            </p:cNvPr>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8448" name="Text Box 293">
              <a:extLst>
                <a:ext uri="{FF2B5EF4-FFF2-40B4-BE49-F238E27FC236}">
                  <a16:creationId xmlns:a16="http://schemas.microsoft.com/office/drawing/2014/main" id="{715C80AF-3CC7-4126-84F4-5F3F84CD744F}"/>
                </a:ext>
              </a:extLst>
            </p:cNvPr>
            <p:cNvSpPr txBox="1">
              <a:spLocks noChangeArrowheads="1"/>
            </p:cNvSpPr>
            <p:nvPr/>
          </p:nvSpPr>
          <p:spPr bwMode="auto">
            <a:xfrm>
              <a:off x="3343" y="3617"/>
              <a:ext cx="16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chemeClr val="bg1"/>
                  </a:solidFill>
                  <a:ea typeface="宋体" panose="02010600030101010101" pitchFamily="2" charset="-122"/>
                </a:rPr>
                <a:t>logical end-end transport</a:t>
              </a:r>
              <a:endParaRPr lang="en-US" altLang="zh-CN" sz="1600">
                <a:ea typeface="宋体" panose="02010600030101010101" pitchFamily="2" charset="-122"/>
              </a:endParaRPr>
            </a:p>
          </p:txBody>
        </p:sp>
        <p:sp>
          <p:nvSpPr>
            <p:cNvPr id="18449" name="Freeform 296">
              <a:extLst>
                <a:ext uri="{FF2B5EF4-FFF2-40B4-BE49-F238E27FC236}">
                  <a16:creationId xmlns:a16="http://schemas.microsoft.com/office/drawing/2014/main" id="{7DD45C02-B353-4805-9CC6-9C90CF529CA3}"/>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sp>
          <p:nvSpPr>
            <p:cNvPr id="18450" name="Freeform 297">
              <a:extLst>
                <a:ext uri="{FF2B5EF4-FFF2-40B4-BE49-F238E27FC236}">
                  <a16:creationId xmlns:a16="http://schemas.microsoft.com/office/drawing/2014/main" id="{766F22C4-CF4D-4742-B129-FA342970E3FB}"/>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blinds(horizontal)">
                                      <p:cBhvr>
                                        <p:cTn id="12" dur="500"/>
                                        <p:tgtEl>
                                          <p:spTgt spid="259"/>
                                        </p:tgtEl>
                                      </p:cBhvr>
                                    </p:animEffect>
                                  </p:childTnLst>
                                </p:cTn>
                              </p:par>
                              <p:par>
                                <p:cTn id="13" presetID="3" presetClass="entr" presetSubtype="10" fill="hold" nodeType="withEffect">
                                  <p:stCondLst>
                                    <p:cond delay="0"/>
                                  </p:stCondLst>
                                  <p:childTnLst>
                                    <p:set>
                                      <p:cBhvr>
                                        <p:cTn id="14" dur="1" fill="hold">
                                          <p:stCondLst>
                                            <p:cond delay="0"/>
                                          </p:stCondLst>
                                        </p:cTn>
                                        <p:tgtEl>
                                          <p:spTgt spid="261"/>
                                        </p:tgtEl>
                                        <p:attrNameLst>
                                          <p:attrName>style.visibility</p:attrName>
                                        </p:attrNameLst>
                                      </p:cBhvr>
                                      <p:to>
                                        <p:strVal val="visible"/>
                                      </p:to>
                                    </p:set>
                                    <p:animEffect transition="in" filter="blinds(horizontal)">
                                      <p:cBhvr>
                                        <p:cTn id="15" dur="500"/>
                                        <p:tgtEl>
                                          <p:spTgt spid="261"/>
                                        </p:tgtEl>
                                      </p:cBhvr>
                                    </p:animEffect>
                                  </p:childTnLst>
                                </p:cTn>
                              </p:par>
                              <p:par>
                                <p:cTn id="16" presetID="3" presetClass="entr" presetSubtype="10" fill="hold" nodeType="withEffect">
                                  <p:stCondLst>
                                    <p:cond delay="0"/>
                                  </p:stCondLst>
                                  <p:childTnLst>
                                    <p:set>
                                      <p:cBhvr>
                                        <p:cTn id="17" dur="1" fill="hold">
                                          <p:stCondLst>
                                            <p:cond delay="0"/>
                                          </p:stCondLst>
                                        </p:cTn>
                                        <p:tgtEl>
                                          <p:spTgt spid="260"/>
                                        </p:tgtEl>
                                        <p:attrNameLst>
                                          <p:attrName>style.visibility</p:attrName>
                                        </p:attrNameLst>
                                      </p:cBhvr>
                                      <p:to>
                                        <p:strVal val="visible"/>
                                      </p:to>
                                    </p:set>
                                    <p:animEffect transition="in" filter="blinds(horizontal)">
                                      <p:cBhvr>
                                        <p:cTn id="18" dur="500"/>
                                        <p:tgtEl>
                                          <p:spTgt spid="260"/>
                                        </p:tgtEl>
                                      </p:cBhvr>
                                    </p:animEffect>
                                  </p:childTnLst>
                                </p:cTn>
                              </p:par>
                              <p:par>
                                <p:cTn id="19" presetID="3" presetClass="entr" presetSubtype="10" fill="hold" nodeType="withEffect">
                                  <p:stCondLst>
                                    <p:cond delay="0"/>
                                  </p:stCondLst>
                                  <p:childTnLst>
                                    <p:set>
                                      <p:cBhvr>
                                        <p:cTn id="20" dur="1" fill="hold">
                                          <p:stCondLst>
                                            <p:cond delay="0"/>
                                          </p:stCondLst>
                                        </p:cTn>
                                        <p:tgtEl>
                                          <p:spTgt spid="262"/>
                                        </p:tgtEl>
                                        <p:attrNameLst>
                                          <p:attrName>style.visibility</p:attrName>
                                        </p:attrNameLst>
                                      </p:cBhvr>
                                      <p:to>
                                        <p:strVal val="visible"/>
                                      </p:to>
                                    </p:set>
                                    <p:animEffect transition="in" filter="blinds(horizontal)">
                                      <p:cBhvr>
                                        <p:cTn id="21" dur="500"/>
                                        <p:tgtEl>
                                          <p:spTgt spid="262"/>
                                        </p:tgtEl>
                                      </p:cBhvr>
                                    </p:animEffect>
                                  </p:childTnLst>
                                </p:cTn>
                              </p:par>
                              <p:par>
                                <p:cTn id="22" presetID="3" presetClass="entr" presetSubtype="10" fill="hold" nodeType="withEffect">
                                  <p:stCondLst>
                                    <p:cond delay="0"/>
                                  </p:stCondLst>
                                  <p:childTnLst>
                                    <p:set>
                                      <p:cBhvr>
                                        <p:cTn id="23" dur="1" fill="hold">
                                          <p:stCondLst>
                                            <p:cond delay="0"/>
                                          </p:stCondLst>
                                        </p:cTn>
                                        <p:tgtEl>
                                          <p:spTgt spid="256"/>
                                        </p:tgtEl>
                                        <p:attrNameLst>
                                          <p:attrName>style.visibility</p:attrName>
                                        </p:attrNameLst>
                                      </p:cBhvr>
                                      <p:to>
                                        <p:strVal val="visible"/>
                                      </p:to>
                                    </p:set>
                                    <p:animEffect transition="in" filter="blinds(horizontal)">
                                      <p:cBhvr>
                                        <p:cTn id="24" dur="500"/>
                                        <p:tgtEl>
                                          <p:spTgt spid="256"/>
                                        </p:tgtEl>
                                      </p:cBhvr>
                                    </p:animEffect>
                                  </p:childTnLst>
                                </p:cTn>
                              </p:par>
                              <p:par>
                                <p:cTn id="25" presetID="3" presetClass="entr" presetSubtype="10" fill="hold" nodeType="withEffect">
                                  <p:stCondLst>
                                    <p:cond delay="0"/>
                                  </p:stCondLst>
                                  <p:childTnLst>
                                    <p:set>
                                      <p:cBhvr>
                                        <p:cTn id="26" dur="1" fill="hold">
                                          <p:stCondLst>
                                            <p:cond delay="0"/>
                                          </p:stCondLst>
                                        </p:cTn>
                                        <p:tgtEl>
                                          <p:spTgt spid="258"/>
                                        </p:tgtEl>
                                        <p:attrNameLst>
                                          <p:attrName>style.visibility</p:attrName>
                                        </p:attrNameLst>
                                      </p:cBhvr>
                                      <p:to>
                                        <p:strVal val="visible"/>
                                      </p:to>
                                    </p:set>
                                    <p:animEffect transition="in" filter="blinds(horizontal)">
                                      <p:cBhvr>
                                        <p:cTn id="27" dur="500"/>
                                        <p:tgtEl>
                                          <p:spTgt spid="258"/>
                                        </p:tgtEl>
                                      </p:cBhvr>
                                    </p:animEffect>
                                  </p:childTnLst>
                                </p:cTn>
                              </p:par>
                              <p:par>
                                <p:cTn id="28" presetID="3" presetClass="entr" presetSubtype="10" fill="hold" nodeType="withEffect">
                                  <p:stCondLst>
                                    <p:cond delay="0"/>
                                  </p:stCondLst>
                                  <p:childTnLst>
                                    <p:set>
                                      <p:cBhvr>
                                        <p:cTn id="29" dur="1" fill="hold">
                                          <p:stCondLst>
                                            <p:cond delay="0"/>
                                          </p:stCondLst>
                                        </p:cTn>
                                        <p:tgtEl>
                                          <p:spTgt spid="257"/>
                                        </p:tgtEl>
                                        <p:attrNameLst>
                                          <p:attrName>style.visibility</p:attrName>
                                        </p:attrNameLst>
                                      </p:cBhvr>
                                      <p:to>
                                        <p:strVal val="visible"/>
                                      </p:to>
                                    </p:set>
                                    <p:animEffect transition="in" filter="blinds(horizontal)">
                                      <p:cBhvr>
                                        <p:cTn id="30" dur="500"/>
                                        <p:tgtEl>
                                          <p:spTgt spid="2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35" dur="500"/>
                                        <p:tgtEl>
                                          <p:spTgt spid="34819">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63"/>
                                        </p:tgtEl>
                                        <p:attrNameLst>
                                          <p:attrName>style.visibility</p:attrName>
                                        </p:attrNameLst>
                                      </p:cBhvr>
                                      <p:to>
                                        <p:strVal val="visible"/>
                                      </p:to>
                                    </p:set>
                                    <p:animEffect transition="in" filter="blinds(horizontal)">
                                      <p:cBhvr>
                                        <p:cTn id="38" dur="500"/>
                                        <p:tgtEl>
                                          <p:spTgt spid="2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43" dur="500"/>
                                        <p:tgtEl>
                                          <p:spTgt spid="34819">
                                            <p:txEl>
                                              <p:pRg st="1" end="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46" dur="500"/>
                                        <p:tgtEl>
                                          <p:spTgt spid="34819">
                                            <p:txEl>
                                              <p:pRg st="2" end="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49" dur="500"/>
                                        <p:tgtEl>
                                          <p:spTgt spid="34819">
                                            <p:txEl>
                                              <p:pRg st="3" end="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52" dur="500"/>
                                        <p:tgtEl>
                                          <p:spTgt spid="34819">
                                            <p:txEl>
                                              <p:pRg st="4" end="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55"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5">
            <a:extLst>
              <a:ext uri="{FF2B5EF4-FFF2-40B4-BE49-F238E27FC236}">
                <a16:creationId xmlns:a16="http://schemas.microsoft.com/office/drawing/2014/main" id="{0FBFCF9D-E8EF-424F-81A4-1523BDF2E5C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4515" name="灯片编号占位符 6">
            <a:extLst>
              <a:ext uri="{FF2B5EF4-FFF2-40B4-BE49-F238E27FC236}">
                <a16:creationId xmlns:a16="http://schemas.microsoft.com/office/drawing/2014/main" id="{3E922B92-3B31-4F5F-AD49-46542D3654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CAB5B68-2565-4115-AB6B-37AB8676BE17}" type="slidenum">
              <a:rPr lang="en-US" altLang="zh-CN" sz="1400" smtClean="0">
                <a:latin typeface="Arial" panose="020B0604020202020204" pitchFamily="34" charset="0"/>
              </a:rPr>
              <a:pPr>
                <a:spcBef>
                  <a:spcPct val="0"/>
                </a:spcBef>
                <a:buClrTx/>
                <a:buSzTx/>
                <a:buFontTx/>
                <a:buNone/>
              </a:pPr>
              <a:t>40</a:t>
            </a:fld>
            <a:endParaRPr lang="en-US" altLang="zh-CN" sz="1400">
              <a:latin typeface="Arial" panose="020B0604020202020204" pitchFamily="34" charset="0"/>
            </a:endParaRPr>
          </a:p>
        </p:txBody>
      </p:sp>
      <p:sp>
        <p:nvSpPr>
          <p:cNvPr id="64516" name="Rectangle 2">
            <a:extLst>
              <a:ext uri="{FF2B5EF4-FFF2-40B4-BE49-F238E27FC236}">
                <a16:creationId xmlns:a16="http://schemas.microsoft.com/office/drawing/2014/main" id="{BC48AC27-C5E7-4A53-8D85-1DDBF72AD9C3}"/>
              </a:ext>
            </a:extLst>
          </p:cNvPr>
          <p:cNvSpPr>
            <a:spLocks noGrp="1" noChangeArrowheads="1"/>
          </p:cNvSpPr>
          <p:nvPr>
            <p:ph type="title"/>
          </p:nvPr>
        </p:nvSpPr>
        <p:spPr/>
        <p:txBody>
          <a:bodyPr/>
          <a:lstStyle/>
          <a:p>
            <a:r>
              <a:rPr lang="en-US" altLang="zh-CN">
                <a:ea typeface="宋体" panose="02010600030101010101" pitchFamily="2" charset="-122"/>
              </a:rPr>
              <a:t>TCP Flow Control: How it Works</a:t>
            </a:r>
          </a:p>
        </p:txBody>
      </p:sp>
      <p:sp>
        <p:nvSpPr>
          <p:cNvPr id="451587" name="Rectangle 3">
            <a:extLst>
              <a:ext uri="{FF2B5EF4-FFF2-40B4-BE49-F238E27FC236}">
                <a16:creationId xmlns:a16="http://schemas.microsoft.com/office/drawing/2014/main" id="{7A2AEF80-5E02-406D-BABA-9AB6C85869E6}"/>
              </a:ext>
            </a:extLst>
          </p:cNvPr>
          <p:cNvSpPr>
            <a:spLocks noGrp="1" noChangeArrowheads="1"/>
          </p:cNvSpPr>
          <p:nvPr>
            <p:ph type="body" sz="half" idx="1"/>
          </p:nvPr>
        </p:nvSpPr>
        <p:spPr>
          <a:xfrm>
            <a:off x="533400" y="3276600"/>
            <a:ext cx="4343400" cy="2971800"/>
          </a:xfrm>
        </p:spPr>
        <p:txBody>
          <a:bodyPr/>
          <a:lstStyle/>
          <a:p>
            <a:pPr>
              <a:buFont typeface="ZapfDingbats" pitchFamily="82" charset="2"/>
              <a:buNone/>
            </a:pPr>
            <a:r>
              <a:rPr lang="en-US" altLang="zh-CN" sz="2400">
                <a:ea typeface="宋体" panose="02010600030101010101" pitchFamily="2" charset="-122"/>
              </a:rPr>
              <a:t>(Suppose TCP receiver discards out-of-order segments)</a:t>
            </a:r>
          </a:p>
          <a:p>
            <a:r>
              <a:rPr lang="en-US" altLang="zh-CN" sz="2400">
                <a:ea typeface="宋体" panose="02010600030101010101" pitchFamily="2" charset="-122"/>
              </a:rPr>
              <a:t>Spare room in buffer</a:t>
            </a:r>
            <a:endParaRPr lang="en-US" altLang="zh-CN" sz="2400">
              <a:latin typeface="Courier New" panose="02070309020205020404" pitchFamily="49" charset="0"/>
              <a:ea typeface="宋体" panose="02010600030101010101" pitchFamily="2" charset="-122"/>
            </a:endParaRPr>
          </a:p>
          <a:p>
            <a:pPr>
              <a:buFont typeface="ZapfDingbats" pitchFamily="82" charset="2"/>
              <a:buNone/>
            </a:pPr>
            <a:r>
              <a:rPr lang="en-US" altLang="zh-CN" sz="2000" b="1">
                <a:latin typeface="Courier New" panose="02070309020205020404" pitchFamily="49" charset="0"/>
                <a:ea typeface="宋体" panose="02010600030101010101" pitchFamily="2" charset="-122"/>
              </a:rPr>
              <a:t>= RcvWindow</a:t>
            </a:r>
            <a:endParaRPr lang="en-US" altLang="zh-CN" sz="2000">
              <a:ea typeface="宋体" panose="02010600030101010101" pitchFamily="2" charset="-122"/>
            </a:endParaRPr>
          </a:p>
          <a:p>
            <a:pPr>
              <a:buFont typeface="ZapfDingbats" pitchFamily="82" charset="2"/>
              <a:buNone/>
            </a:pPr>
            <a:r>
              <a:rPr lang="en-US" altLang="zh-CN" sz="2000" b="1">
                <a:latin typeface="Courier New" panose="02070309020205020404" pitchFamily="49" charset="0"/>
                <a:ea typeface="宋体" panose="02010600030101010101" pitchFamily="2" charset="-122"/>
              </a:rPr>
              <a:t>= RcvBuffer-[LastByteRcvd - LastByteRead]</a:t>
            </a:r>
          </a:p>
        </p:txBody>
      </p:sp>
      <p:sp>
        <p:nvSpPr>
          <p:cNvPr id="451588" name="Rectangle 4">
            <a:extLst>
              <a:ext uri="{FF2B5EF4-FFF2-40B4-BE49-F238E27FC236}">
                <a16:creationId xmlns:a16="http://schemas.microsoft.com/office/drawing/2014/main" id="{B12170C9-52C7-4F77-8C23-88EF09F02F21}"/>
              </a:ext>
            </a:extLst>
          </p:cNvPr>
          <p:cNvSpPr>
            <a:spLocks noGrp="1" noChangeArrowheads="1"/>
          </p:cNvSpPr>
          <p:nvPr>
            <p:ph type="body" sz="half" idx="2"/>
          </p:nvPr>
        </p:nvSpPr>
        <p:spPr>
          <a:xfrm>
            <a:off x="5029200" y="1447800"/>
            <a:ext cx="3886200" cy="4648200"/>
          </a:xfrm>
        </p:spPr>
        <p:txBody>
          <a:bodyPr/>
          <a:lstStyle/>
          <a:p>
            <a:r>
              <a:rPr lang="en-US" altLang="zh-CN" sz="2400">
                <a:ea typeface="宋体" panose="02010600030101010101" pitchFamily="2" charset="-122"/>
              </a:rPr>
              <a:t>Rcvr advertises spare room by including value of </a:t>
            </a:r>
            <a:r>
              <a:rPr lang="en-US" altLang="zh-CN" sz="2400" b="1">
                <a:latin typeface="Courier New" panose="02070309020205020404" pitchFamily="49" charset="0"/>
                <a:ea typeface="宋体" panose="02010600030101010101" pitchFamily="2" charset="-122"/>
              </a:rPr>
              <a:t>RcvWindow</a:t>
            </a:r>
            <a:r>
              <a:rPr lang="en-US" altLang="zh-CN" sz="2400">
                <a:ea typeface="宋体" panose="02010600030101010101" pitchFamily="2" charset="-122"/>
              </a:rPr>
              <a:t> in segments</a:t>
            </a:r>
          </a:p>
          <a:p>
            <a:r>
              <a:rPr lang="en-US" altLang="zh-CN" sz="2400">
                <a:ea typeface="宋体" panose="02010600030101010101" pitchFamily="2" charset="-122"/>
              </a:rPr>
              <a:t>Sender limits unACKed data to </a:t>
            </a:r>
            <a:r>
              <a:rPr lang="en-US" altLang="zh-CN" sz="2400" b="1">
                <a:latin typeface="Courier New" panose="02070309020205020404" pitchFamily="49" charset="0"/>
                <a:ea typeface="宋体" panose="02010600030101010101" pitchFamily="2" charset="-122"/>
              </a:rPr>
              <a:t>RcvWindow</a:t>
            </a:r>
            <a:endParaRPr lang="en-US" altLang="zh-CN" sz="2400">
              <a:latin typeface="Courier New" panose="02070309020205020404" pitchFamily="49" charset="0"/>
              <a:ea typeface="宋体" panose="02010600030101010101" pitchFamily="2" charset="-122"/>
            </a:endParaRPr>
          </a:p>
          <a:p>
            <a:pPr lvl="1"/>
            <a:r>
              <a:rPr lang="en-US" altLang="zh-CN" sz="2000">
                <a:ea typeface="宋体" panose="02010600030101010101" pitchFamily="2" charset="-122"/>
              </a:rPr>
              <a:t>Guarantees receive buffer doesn’t overflow</a:t>
            </a:r>
            <a:endParaRPr lang="en-US" altLang="zh-CN" sz="2000">
              <a:latin typeface="Courier New" panose="02070309020205020404" pitchFamily="49" charset="0"/>
              <a:ea typeface="宋体" panose="02010600030101010101" pitchFamily="2" charset="-122"/>
            </a:endParaRPr>
          </a:p>
        </p:txBody>
      </p:sp>
      <p:pic>
        <p:nvPicPr>
          <p:cNvPr id="451589" name="Picture 5" descr="rcvwin">
            <a:extLst>
              <a:ext uri="{FF2B5EF4-FFF2-40B4-BE49-F238E27FC236}">
                <a16:creationId xmlns:a16="http://schemas.microsoft.com/office/drawing/2014/main" id="{3E94B23F-8593-4271-A17A-5D8E7C7FC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1589"/>
                                        </p:tgtEl>
                                        <p:attrNameLst>
                                          <p:attrName>style.visibility</p:attrName>
                                        </p:attrNameLst>
                                      </p:cBhvr>
                                      <p:to>
                                        <p:strVal val="visible"/>
                                      </p:to>
                                    </p:set>
                                    <p:animEffect transition="in" filter="blinds(horizontal)">
                                      <p:cBhvr>
                                        <p:cTn id="7" dur="500"/>
                                        <p:tgtEl>
                                          <p:spTgt spid="451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1587">
                                            <p:txEl>
                                              <p:pRg st="0" end="0"/>
                                            </p:txEl>
                                          </p:spTgt>
                                        </p:tgtEl>
                                        <p:attrNameLst>
                                          <p:attrName>style.visibility</p:attrName>
                                        </p:attrNameLst>
                                      </p:cBhvr>
                                      <p:to>
                                        <p:strVal val="visible"/>
                                      </p:to>
                                    </p:set>
                                    <p:animEffect transition="in" filter="blinds(horizontal)">
                                      <p:cBhvr>
                                        <p:cTn id="12" dur="500"/>
                                        <p:tgtEl>
                                          <p:spTgt spid="45158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1587">
                                            <p:txEl>
                                              <p:pRg st="1" end="1"/>
                                            </p:txEl>
                                          </p:spTgt>
                                        </p:tgtEl>
                                        <p:attrNameLst>
                                          <p:attrName>style.visibility</p:attrName>
                                        </p:attrNameLst>
                                      </p:cBhvr>
                                      <p:to>
                                        <p:strVal val="visible"/>
                                      </p:to>
                                    </p:set>
                                    <p:animEffect transition="in" filter="blinds(horizontal)">
                                      <p:cBhvr>
                                        <p:cTn id="15" dur="500"/>
                                        <p:tgtEl>
                                          <p:spTgt spid="45158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1587">
                                            <p:txEl>
                                              <p:pRg st="2" end="2"/>
                                            </p:txEl>
                                          </p:spTgt>
                                        </p:tgtEl>
                                        <p:attrNameLst>
                                          <p:attrName>style.visibility</p:attrName>
                                        </p:attrNameLst>
                                      </p:cBhvr>
                                      <p:to>
                                        <p:strVal val="visible"/>
                                      </p:to>
                                    </p:set>
                                    <p:animEffect transition="in" filter="blinds(horizontal)">
                                      <p:cBhvr>
                                        <p:cTn id="18" dur="500"/>
                                        <p:tgtEl>
                                          <p:spTgt spid="451587">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51587">
                                            <p:txEl>
                                              <p:pRg st="3" end="3"/>
                                            </p:txEl>
                                          </p:spTgt>
                                        </p:tgtEl>
                                        <p:attrNameLst>
                                          <p:attrName>style.visibility</p:attrName>
                                        </p:attrNameLst>
                                      </p:cBhvr>
                                      <p:to>
                                        <p:strVal val="visible"/>
                                      </p:to>
                                    </p:set>
                                    <p:animEffect transition="in" filter="blinds(horizontal)">
                                      <p:cBhvr>
                                        <p:cTn id="21" dur="500"/>
                                        <p:tgtEl>
                                          <p:spTgt spid="451587">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51588">
                                            <p:txEl>
                                              <p:pRg st="0" end="0"/>
                                            </p:txEl>
                                          </p:spTgt>
                                        </p:tgtEl>
                                        <p:attrNameLst>
                                          <p:attrName>style.visibility</p:attrName>
                                        </p:attrNameLst>
                                      </p:cBhvr>
                                      <p:to>
                                        <p:strVal val="visible"/>
                                      </p:to>
                                    </p:set>
                                    <p:animEffect transition="in" filter="blinds(horizontal)">
                                      <p:cBhvr>
                                        <p:cTn id="24" dur="500"/>
                                        <p:tgtEl>
                                          <p:spTgt spid="451588">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51588">
                                            <p:txEl>
                                              <p:pRg st="1" end="1"/>
                                            </p:txEl>
                                          </p:spTgt>
                                        </p:tgtEl>
                                        <p:attrNameLst>
                                          <p:attrName>style.visibility</p:attrName>
                                        </p:attrNameLst>
                                      </p:cBhvr>
                                      <p:to>
                                        <p:strVal val="visible"/>
                                      </p:to>
                                    </p:set>
                                    <p:animEffect transition="in" filter="blinds(horizontal)">
                                      <p:cBhvr>
                                        <p:cTn id="27" dur="500"/>
                                        <p:tgtEl>
                                          <p:spTgt spid="451588">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51588">
                                            <p:txEl>
                                              <p:pRg st="2" end="2"/>
                                            </p:txEl>
                                          </p:spTgt>
                                        </p:tgtEl>
                                        <p:attrNameLst>
                                          <p:attrName>style.visibility</p:attrName>
                                        </p:attrNameLst>
                                      </p:cBhvr>
                                      <p:to>
                                        <p:strVal val="visible"/>
                                      </p:to>
                                    </p:set>
                                    <p:animEffect transition="in" filter="blinds(horizontal)">
                                      <p:cBhvr>
                                        <p:cTn id="30" dur="500"/>
                                        <p:tgtEl>
                                          <p:spTgt spid="4515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4">
            <a:extLst>
              <a:ext uri="{FF2B5EF4-FFF2-40B4-BE49-F238E27FC236}">
                <a16:creationId xmlns:a16="http://schemas.microsoft.com/office/drawing/2014/main" id="{BCA67796-25D5-4600-8516-8ECB2F8591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5539" name="灯片编号占位符 5">
            <a:extLst>
              <a:ext uri="{FF2B5EF4-FFF2-40B4-BE49-F238E27FC236}">
                <a16:creationId xmlns:a16="http://schemas.microsoft.com/office/drawing/2014/main" id="{DFFB296E-D9E7-4275-B716-56B25A0A08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FDE4ACD8-1E1C-4AF0-9933-89AB95C59022}" type="slidenum">
              <a:rPr lang="en-US" altLang="zh-CN" sz="1400" smtClean="0">
                <a:latin typeface="Arial" panose="020B0604020202020204" pitchFamily="34" charset="0"/>
              </a:rPr>
              <a:pPr>
                <a:spcBef>
                  <a:spcPct val="0"/>
                </a:spcBef>
                <a:buClrTx/>
                <a:buSzTx/>
                <a:buFontTx/>
                <a:buNone/>
              </a:pPr>
              <a:t>41</a:t>
            </a:fld>
            <a:endParaRPr lang="en-US" altLang="zh-CN" sz="1400">
              <a:latin typeface="Arial" panose="020B0604020202020204" pitchFamily="34" charset="0"/>
            </a:endParaRPr>
          </a:p>
        </p:txBody>
      </p:sp>
      <p:sp>
        <p:nvSpPr>
          <p:cNvPr id="65540" name="Rectangle 2">
            <a:extLst>
              <a:ext uri="{FF2B5EF4-FFF2-40B4-BE49-F238E27FC236}">
                <a16:creationId xmlns:a16="http://schemas.microsoft.com/office/drawing/2014/main" id="{D9C57DA6-EAE8-4460-B0EB-C2EB1B85BF92}"/>
              </a:ext>
            </a:extLst>
          </p:cNvPr>
          <p:cNvSpPr>
            <a:spLocks noGrp="1" noChangeArrowheads="1"/>
          </p:cNvSpPr>
          <p:nvPr>
            <p:ph type="title"/>
          </p:nvPr>
        </p:nvSpPr>
        <p:spPr/>
        <p:txBody>
          <a:bodyPr/>
          <a:lstStyle/>
          <a:p>
            <a:r>
              <a:rPr lang="en-US" altLang="zh-CN">
                <a:ea typeface="宋体" panose="02010600030101010101" pitchFamily="2" charset="-122"/>
              </a:rPr>
              <a:t>Technical Issue</a:t>
            </a:r>
          </a:p>
        </p:txBody>
      </p:sp>
      <p:sp>
        <p:nvSpPr>
          <p:cNvPr id="452611" name="Rectangle 3">
            <a:extLst>
              <a:ext uri="{FF2B5EF4-FFF2-40B4-BE49-F238E27FC236}">
                <a16:creationId xmlns:a16="http://schemas.microsoft.com/office/drawing/2014/main" id="{2C47FE8D-CF58-403F-9732-94D302C3AB6C}"/>
              </a:ext>
            </a:extLst>
          </p:cNvPr>
          <p:cNvSpPr>
            <a:spLocks noGrp="1" noChangeArrowheads="1"/>
          </p:cNvSpPr>
          <p:nvPr>
            <p:ph type="body" idx="1"/>
          </p:nvPr>
        </p:nvSpPr>
        <p:spPr>
          <a:xfrm>
            <a:off x="533400" y="1447800"/>
            <a:ext cx="7772400" cy="4953000"/>
          </a:xfrm>
        </p:spPr>
        <p:txBody>
          <a:bodyPr/>
          <a:lstStyle/>
          <a:p>
            <a:pPr>
              <a:lnSpc>
                <a:spcPct val="90000"/>
              </a:lnSpc>
            </a:pPr>
            <a:r>
              <a:rPr lang="en-US" altLang="zh-CN" sz="2200">
                <a:ea typeface="宋体" panose="02010600030101010101" pitchFamily="2" charset="-122"/>
              </a:rPr>
              <a:t>Suppose  </a:t>
            </a:r>
            <a:r>
              <a:rPr lang="en-US" altLang="zh-CN" sz="2200">
                <a:solidFill>
                  <a:schemeClr val="accent2"/>
                </a:solidFill>
                <a:ea typeface="宋体" panose="02010600030101010101" pitchFamily="2" charset="-122"/>
              </a:rPr>
              <a:t>RcvWindow=0</a:t>
            </a:r>
            <a:r>
              <a:rPr lang="en-US" altLang="zh-CN" sz="2200">
                <a:ea typeface="宋体" panose="02010600030101010101" pitchFamily="2" charset="-122"/>
              </a:rPr>
              <a:t> and that receiver has already ACK’d ALL packets in buffer</a:t>
            </a:r>
          </a:p>
          <a:p>
            <a:pPr>
              <a:lnSpc>
                <a:spcPct val="90000"/>
              </a:lnSpc>
            </a:pPr>
            <a:r>
              <a:rPr lang="en-US" altLang="zh-CN" sz="2200">
                <a:ea typeface="宋体" panose="02010600030101010101" pitchFamily="2" charset="-122"/>
              </a:rPr>
              <a:t>Sender does not transmit new packets until it hears </a:t>
            </a:r>
            <a:r>
              <a:rPr lang="en-US" altLang="zh-CN" sz="2200">
                <a:solidFill>
                  <a:schemeClr val="accent2"/>
                </a:solidFill>
                <a:ea typeface="宋体" panose="02010600030101010101" pitchFamily="2" charset="-122"/>
              </a:rPr>
              <a:t>RcvWindow&gt;0</a:t>
            </a:r>
            <a:endParaRPr lang="en-US" altLang="zh-CN" sz="2200">
              <a:ea typeface="宋体" panose="02010600030101010101" pitchFamily="2" charset="-122"/>
            </a:endParaRPr>
          </a:p>
          <a:p>
            <a:pPr>
              <a:lnSpc>
                <a:spcPct val="90000"/>
              </a:lnSpc>
            </a:pPr>
            <a:r>
              <a:rPr lang="en-US" altLang="zh-CN" sz="2200">
                <a:ea typeface="宋体" panose="02010600030101010101" pitchFamily="2" charset="-122"/>
              </a:rPr>
              <a:t>Receiver never sends </a:t>
            </a:r>
            <a:r>
              <a:rPr lang="en-US" altLang="zh-CN" sz="2200">
                <a:solidFill>
                  <a:schemeClr val="accent2"/>
                </a:solidFill>
                <a:ea typeface="宋体" panose="02010600030101010101" pitchFamily="2" charset="-122"/>
              </a:rPr>
              <a:t>RcvWindow&gt;0</a:t>
            </a:r>
            <a:r>
              <a:rPr lang="en-US" altLang="zh-CN" sz="2200">
                <a:ea typeface="宋体" panose="02010600030101010101" pitchFamily="2" charset="-122"/>
              </a:rPr>
              <a:t> since it has no new ACKS to send to Sender</a:t>
            </a:r>
          </a:p>
          <a:p>
            <a:pPr>
              <a:lnSpc>
                <a:spcPct val="90000"/>
              </a:lnSpc>
            </a:pPr>
            <a:r>
              <a:rPr lang="en-US" altLang="zh-CN" sz="2400" b="1">
                <a:solidFill>
                  <a:srgbClr val="FF0000"/>
                </a:solidFill>
                <a:ea typeface="宋体" panose="02010600030101010101" pitchFamily="2" charset="-122"/>
              </a:rPr>
              <a:t>DEADLOCK!</a:t>
            </a:r>
          </a:p>
          <a:p>
            <a:pPr>
              <a:lnSpc>
                <a:spcPct val="90000"/>
              </a:lnSpc>
            </a:pPr>
            <a:endParaRPr lang="en-US" altLang="zh-CN" sz="2000" b="1">
              <a:solidFill>
                <a:srgbClr val="FF0000"/>
              </a:solidFill>
              <a:ea typeface="宋体" panose="02010600030101010101" pitchFamily="2" charset="-122"/>
            </a:endParaRPr>
          </a:p>
          <a:p>
            <a:pPr>
              <a:lnSpc>
                <a:spcPct val="90000"/>
              </a:lnSpc>
            </a:pPr>
            <a:r>
              <a:rPr lang="en-US" altLang="zh-CN" sz="2400">
                <a:ea typeface="宋体" panose="02010600030101010101" pitchFamily="2" charset="-122"/>
              </a:rPr>
              <a:t>Solution: </a:t>
            </a:r>
          </a:p>
          <a:p>
            <a:pPr lvl="1">
              <a:lnSpc>
                <a:spcPct val="90000"/>
              </a:lnSpc>
            </a:pPr>
            <a:r>
              <a:rPr lang="en-US" altLang="zh-CN" sz="2000">
                <a:ea typeface="宋体" panose="02010600030101010101" pitchFamily="2" charset="-122"/>
              </a:rPr>
              <a:t>TCP specs require</a:t>
            </a:r>
            <a:r>
              <a:rPr lang="en-US" altLang="zh-CN" sz="2000" b="1">
                <a:solidFill>
                  <a:srgbClr val="FF0000"/>
                </a:solidFill>
                <a:ea typeface="宋体" panose="02010600030101010101" pitchFamily="2" charset="-122"/>
              </a:rPr>
              <a:t> </a:t>
            </a:r>
            <a:r>
              <a:rPr lang="en-US" altLang="zh-CN" sz="2000">
                <a:ea typeface="宋体" panose="02010600030101010101" pitchFamily="2" charset="-122"/>
              </a:rPr>
              <a:t>sender to continue sending packets </a:t>
            </a:r>
            <a:r>
              <a:rPr lang="en-US" altLang="zh-CN" sz="2000">
                <a:solidFill>
                  <a:srgbClr val="FF0000"/>
                </a:solidFill>
                <a:ea typeface="宋体" panose="02010600030101010101" pitchFamily="2" charset="-122"/>
              </a:rPr>
              <a:t>with one data byte</a:t>
            </a:r>
            <a:r>
              <a:rPr lang="en-US" altLang="zh-CN" sz="2000">
                <a:ea typeface="宋体" panose="02010600030101010101" pitchFamily="2" charset="-122"/>
              </a:rPr>
              <a:t> while </a:t>
            </a:r>
            <a:r>
              <a:rPr lang="en-US" altLang="zh-CN" sz="2000">
                <a:solidFill>
                  <a:schemeClr val="accent2"/>
                </a:solidFill>
                <a:ea typeface="宋体" panose="02010600030101010101" pitchFamily="2" charset="-122"/>
              </a:rPr>
              <a:t>RcvWindow=0,</a:t>
            </a:r>
            <a:r>
              <a:rPr lang="en-US" altLang="zh-CN" sz="2000">
                <a:ea typeface="宋体" panose="02010600030101010101" pitchFamily="2" charset="-122"/>
              </a:rPr>
              <a:t> just to keep  receiving ACKS from receiver</a:t>
            </a:r>
          </a:p>
          <a:p>
            <a:pPr lvl="1">
              <a:lnSpc>
                <a:spcPct val="90000"/>
              </a:lnSpc>
            </a:pPr>
            <a:r>
              <a:rPr lang="en-US" altLang="zh-CN" sz="2000">
                <a:ea typeface="宋体" panose="02010600030101010101" pitchFamily="2" charset="-122"/>
              </a:rPr>
              <a:t>At some point the receiver’s buffer will empty and </a:t>
            </a:r>
            <a:r>
              <a:rPr lang="en-US" altLang="zh-CN" sz="2000">
                <a:solidFill>
                  <a:schemeClr val="accent2"/>
                </a:solidFill>
                <a:ea typeface="宋体" panose="02010600030101010101" pitchFamily="2" charset="-122"/>
              </a:rPr>
              <a:t>RcvWindow&gt;0</a:t>
            </a:r>
            <a:r>
              <a:rPr lang="en-US" altLang="zh-CN" sz="2000">
                <a:ea typeface="宋体" panose="02010600030101010101" pitchFamily="2" charset="-122"/>
              </a:rPr>
              <a:t> will be transmitted back to sender</a:t>
            </a:r>
          </a:p>
        </p:txBody>
      </p:sp>
      <p:pic>
        <p:nvPicPr>
          <p:cNvPr id="452612" name="Picture 4" descr="bd19625_[1]">
            <a:extLst>
              <a:ext uri="{FF2B5EF4-FFF2-40B4-BE49-F238E27FC236}">
                <a16:creationId xmlns:a16="http://schemas.microsoft.com/office/drawing/2014/main" id="{ECDF7AB9-E935-4277-A961-EA234E9F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124200"/>
            <a:ext cx="1500188"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2611">
                                            <p:txEl>
                                              <p:pRg st="1" end="1"/>
                                            </p:txEl>
                                          </p:spTgt>
                                        </p:tgtEl>
                                        <p:attrNameLst>
                                          <p:attrName>style.visibility</p:attrName>
                                        </p:attrNameLst>
                                      </p:cBhvr>
                                      <p:to>
                                        <p:strVal val="visible"/>
                                      </p:to>
                                    </p:set>
                                    <p:animEffect transition="in" filter="blinds(horizontal)">
                                      <p:cBhvr>
                                        <p:cTn id="10" dur="500"/>
                                        <p:tgtEl>
                                          <p:spTgt spid="45261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2611">
                                            <p:txEl>
                                              <p:pRg st="2" end="2"/>
                                            </p:txEl>
                                          </p:spTgt>
                                        </p:tgtEl>
                                        <p:attrNameLst>
                                          <p:attrName>style.visibility</p:attrName>
                                        </p:attrNameLst>
                                      </p:cBhvr>
                                      <p:to>
                                        <p:strVal val="visible"/>
                                      </p:to>
                                    </p:set>
                                    <p:animEffect transition="in" filter="blinds(horizontal)">
                                      <p:cBhvr>
                                        <p:cTn id="13" dur="500"/>
                                        <p:tgtEl>
                                          <p:spTgt spid="45261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2611">
                                            <p:txEl>
                                              <p:pRg st="3" end="3"/>
                                            </p:txEl>
                                          </p:spTgt>
                                        </p:tgtEl>
                                        <p:attrNameLst>
                                          <p:attrName>style.visibility</p:attrName>
                                        </p:attrNameLst>
                                      </p:cBhvr>
                                      <p:to>
                                        <p:strVal val="visible"/>
                                      </p:to>
                                    </p:set>
                                    <p:animEffect transition="in" filter="blinds(horizontal)">
                                      <p:cBhvr>
                                        <p:cTn id="16" dur="500"/>
                                        <p:tgtEl>
                                          <p:spTgt spid="45261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2612"/>
                                        </p:tgtEl>
                                        <p:attrNameLst>
                                          <p:attrName>style.visibility</p:attrName>
                                        </p:attrNameLst>
                                      </p:cBhvr>
                                      <p:to>
                                        <p:strVal val="visible"/>
                                      </p:to>
                                    </p:set>
                                    <p:animEffect transition="in" filter="blinds(horizontal)">
                                      <p:cBhvr>
                                        <p:cTn id="19" dur="500"/>
                                        <p:tgtEl>
                                          <p:spTgt spid="4526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2611">
                                            <p:txEl>
                                              <p:pRg st="5" end="5"/>
                                            </p:txEl>
                                          </p:spTgt>
                                        </p:tgtEl>
                                        <p:attrNameLst>
                                          <p:attrName>style.visibility</p:attrName>
                                        </p:attrNameLst>
                                      </p:cBhvr>
                                      <p:to>
                                        <p:strVal val="visible"/>
                                      </p:to>
                                    </p:set>
                                    <p:animEffect transition="in" filter="blinds(horizontal)">
                                      <p:cBhvr>
                                        <p:cTn id="24" dur="500"/>
                                        <p:tgtEl>
                                          <p:spTgt spid="45261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52611">
                                            <p:txEl>
                                              <p:pRg st="6" end="6"/>
                                            </p:txEl>
                                          </p:spTgt>
                                        </p:tgtEl>
                                        <p:attrNameLst>
                                          <p:attrName>style.visibility</p:attrName>
                                        </p:attrNameLst>
                                      </p:cBhvr>
                                      <p:to>
                                        <p:strVal val="visible"/>
                                      </p:to>
                                    </p:set>
                                    <p:animEffect transition="in" filter="blinds(horizontal)">
                                      <p:cBhvr>
                                        <p:cTn id="27" dur="500"/>
                                        <p:tgtEl>
                                          <p:spTgt spid="45261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52611">
                                            <p:txEl>
                                              <p:pRg st="7" end="7"/>
                                            </p:txEl>
                                          </p:spTgt>
                                        </p:tgtEl>
                                        <p:attrNameLst>
                                          <p:attrName>style.visibility</p:attrName>
                                        </p:attrNameLst>
                                      </p:cBhvr>
                                      <p:to>
                                        <p:strVal val="visible"/>
                                      </p:to>
                                    </p:set>
                                    <p:animEffect transition="in" filter="blinds(horizontal)">
                                      <p:cBhvr>
                                        <p:cTn id="30" dur="500"/>
                                        <p:tgtEl>
                                          <p:spTgt spid="452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DB281429-598E-4DA5-BDA3-45EC3FCEB45F}"/>
              </a:ext>
            </a:extLst>
          </p:cNvPr>
          <p:cNvSpPr>
            <a:spLocks noGrp="1" noChangeArrowheads="1"/>
          </p:cNvSpPr>
          <p:nvPr>
            <p:ph type="title"/>
          </p:nvPr>
        </p:nvSpPr>
        <p:spPr/>
        <p:txBody>
          <a:bodyPr/>
          <a:lstStyle/>
          <a:p>
            <a:r>
              <a:rPr lang="en-US" altLang="zh-CN">
                <a:ea typeface="宋体" panose="02010600030101010101" pitchFamily="2" charset="-122"/>
              </a:rPr>
              <a:t>Exercises-2</a:t>
            </a:r>
            <a:endParaRPr lang="zh-CN" altLang="en-US">
              <a:ea typeface="宋体" panose="02010600030101010101" pitchFamily="2" charset="-122"/>
            </a:endParaRPr>
          </a:p>
        </p:txBody>
      </p:sp>
      <p:sp>
        <p:nvSpPr>
          <p:cNvPr id="66563" name="内容占位符 2">
            <a:extLst>
              <a:ext uri="{FF2B5EF4-FFF2-40B4-BE49-F238E27FC236}">
                <a16:creationId xmlns:a16="http://schemas.microsoft.com/office/drawing/2014/main" id="{758BA021-F06D-4FC2-A5D7-9301CCE703DF}"/>
              </a:ext>
            </a:extLst>
          </p:cNvPr>
          <p:cNvSpPr>
            <a:spLocks noGrp="1" noChangeArrowheads="1"/>
          </p:cNvSpPr>
          <p:nvPr>
            <p:ph sz="half" idx="1"/>
          </p:nvPr>
        </p:nvSpPr>
        <p:spPr>
          <a:xfrm>
            <a:off x="533400" y="1600200"/>
            <a:ext cx="7772400" cy="4648200"/>
          </a:xfrm>
        </p:spPr>
        <p:txBody>
          <a:bodyPr/>
          <a:lstStyle/>
          <a:p>
            <a:pPr marL="0" indent="0" algn="just">
              <a:buFont typeface="ZapfDingbats" pitchFamily="82" charset="2"/>
              <a:buNone/>
            </a:pPr>
            <a:r>
              <a:rPr lang="en-US" altLang="zh-CN">
                <a:ea typeface="宋体" panose="02010600030101010101" pitchFamily="2" charset="-122"/>
              </a:rPr>
              <a:t>1. </a:t>
            </a:r>
            <a:r>
              <a:rPr lang="en-US" altLang="zh-CN" sz="2000">
                <a:ea typeface="宋体" panose="02010600030101010101" pitchFamily="2" charset="-122"/>
              </a:rPr>
              <a:t>A TCP connection is established between host A and host B, and the MSS length of TCP is 1000 bytes. If the current congestion window of host A is 4000 bytes, after host A sends two MSS segments to host B continuously, host A successfully receives the confirmation segment of the first segment sent by host B, and the size of the receiving window in the confirmation segment is 2000 bytes, then the maximum number of bytes that host A can also send to host B is (  )</a:t>
            </a:r>
          </a:p>
          <a:p>
            <a:pPr marL="0" indent="0" algn="just">
              <a:buFont typeface="ZapfDingbats" pitchFamily="82" charset="2"/>
              <a:buNone/>
            </a:pPr>
            <a:endParaRPr lang="en-US" altLang="zh-CN" sz="1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1000 </a:t>
            </a:r>
          </a:p>
          <a:p>
            <a:pPr marL="0" indent="0">
              <a:buFont typeface="ZapfDingbats" pitchFamily="82" charset="2"/>
              <a:buAutoNum type="arabicParenBoth"/>
            </a:pPr>
            <a:r>
              <a:rPr lang="en-US" altLang="zh-CN" sz="2000">
                <a:ea typeface="宋体" panose="02010600030101010101" pitchFamily="2" charset="-122"/>
              </a:rPr>
              <a:t>2000</a:t>
            </a:r>
          </a:p>
          <a:p>
            <a:pPr marL="0" indent="0">
              <a:buFont typeface="ZapfDingbats" pitchFamily="82" charset="2"/>
              <a:buAutoNum type="arabicParenBoth"/>
            </a:pPr>
            <a:r>
              <a:rPr lang="en-US" altLang="zh-CN" sz="2000">
                <a:ea typeface="宋体" panose="02010600030101010101" pitchFamily="2" charset="-122"/>
              </a:rPr>
              <a:t>3000</a:t>
            </a:r>
          </a:p>
          <a:p>
            <a:pPr marL="0" indent="0">
              <a:buFont typeface="ZapfDingbats" pitchFamily="82" charset="2"/>
              <a:buAutoNum type="arabicParenBoth"/>
            </a:pPr>
            <a:r>
              <a:rPr lang="en-US" altLang="zh-CN" sz="2000">
                <a:ea typeface="宋体" panose="02010600030101010101" pitchFamily="2" charset="-122"/>
              </a:rPr>
              <a:t>4000</a:t>
            </a:r>
          </a:p>
          <a:p>
            <a:pPr marL="0" indent="0">
              <a:buFont typeface="ZapfDingbats" pitchFamily="82" charset="2"/>
              <a:buAutoNum type="arabicParenBoth"/>
            </a:pPr>
            <a:endParaRPr lang="en-US" altLang="zh-CN">
              <a:ea typeface="宋体" panose="02010600030101010101" pitchFamily="2" charset="-122"/>
            </a:endParaRPr>
          </a:p>
          <a:p>
            <a:pPr marL="0" indent="0"/>
            <a:endParaRPr lang="zh-CN" altLang="en-US">
              <a:ea typeface="宋体" panose="02010600030101010101" pitchFamily="2" charset="-122"/>
            </a:endParaRPr>
          </a:p>
        </p:txBody>
      </p:sp>
      <p:sp>
        <p:nvSpPr>
          <p:cNvPr id="66564" name="页脚占位符 5">
            <a:extLst>
              <a:ext uri="{FF2B5EF4-FFF2-40B4-BE49-F238E27FC236}">
                <a16:creationId xmlns:a16="http://schemas.microsoft.com/office/drawing/2014/main" id="{E3D348F2-05E4-4A3F-8C5E-91300BC219A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6565" name="灯片编号占位符 6">
            <a:extLst>
              <a:ext uri="{FF2B5EF4-FFF2-40B4-BE49-F238E27FC236}">
                <a16:creationId xmlns:a16="http://schemas.microsoft.com/office/drawing/2014/main" id="{450EA551-2640-479C-914A-78AE6E466A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2F45ECF-B7B8-4EFD-A59B-D5AC9870BB50}" type="slidenum">
              <a:rPr lang="en-US" altLang="zh-CN" sz="1400" smtClean="0">
                <a:latin typeface="Arial" panose="020B0604020202020204" pitchFamily="34" charset="0"/>
              </a:rPr>
              <a:pPr>
                <a:spcBef>
                  <a:spcPct val="0"/>
                </a:spcBef>
                <a:buClrTx/>
                <a:buSzTx/>
                <a:buFontTx/>
                <a:buNone/>
              </a:pPr>
              <a:t>42</a:t>
            </a:fld>
            <a:endParaRPr lang="en-US" altLang="zh-CN" sz="14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5">
            <a:extLst>
              <a:ext uri="{FF2B5EF4-FFF2-40B4-BE49-F238E27FC236}">
                <a16:creationId xmlns:a16="http://schemas.microsoft.com/office/drawing/2014/main" id="{B9B17539-487F-4095-B02F-B920A3C4A74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8611" name="灯片编号占位符 6">
            <a:extLst>
              <a:ext uri="{FF2B5EF4-FFF2-40B4-BE49-F238E27FC236}">
                <a16:creationId xmlns:a16="http://schemas.microsoft.com/office/drawing/2014/main" id="{2B14F1FB-B0A5-489B-A346-5581D44D96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72AA34D-3E92-4398-B0EC-29602A81F56C}" type="slidenum">
              <a:rPr lang="en-US" altLang="zh-CN" sz="1400" smtClean="0">
                <a:latin typeface="Arial" panose="020B0604020202020204" pitchFamily="34" charset="0"/>
              </a:rPr>
              <a:pPr>
                <a:spcBef>
                  <a:spcPct val="0"/>
                </a:spcBef>
                <a:buClrTx/>
                <a:buSzTx/>
                <a:buFontTx/>
                <a:buNone/>
              </a:pPr>
              <a:t>43</a:t>
            </a:fld>
            <a:endParaRPr lang="en-US" altLang="zh-CN" sz="1400">
              <a:latin typeface="Arial" panose="020B0604020202020204" pitchFamily="34" charset="0"/>
            </a:endParaRPr>
          </a:p>
        </p:txBody>
      </p:sp>
      <p:sp>
        <p:nvSpPr>
          <p:cNvPr id="68612" name="Rectangle 2">
            <a:extLst>
              <a:ext uri="{FF2B5EF4-FFF2-40B4-BE49-F238E27FC236}">
                <a16:creationId xmlns:a16="http://schemas.microsoft.com/office/drawing/2014/main" id="{364965BB-9AB3-4B24-A9C0-340A58345FC3}"/>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68613" name="Rectangle 3">
            <a:extLst>
              <a:ext uri="{FF2B5EF4-FFF2-40B4-BE49-F238E27FC236}">
                <a16:creationId xmlns:a16="http://schemas.microsoft.com/office/drawing/2014/main" id="{324969DF-FC77-4666-A21D-B0F0171B6499}"/>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68614" name="Rectangle 4">
            <a:extLst>
              <a:ext uri="{FF2B5EF4-FFF2-40B4-BE49-F238E27FC236}">
                <a16:creationId xmlns:a16="http://schemas.microsoft.com/office/drawing/2014/main" id="{EE263255-8B4A-498E-9517-C1A12ABA7323}"/>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ea typeface="宋体" panose="02010600030101010101" pitchFamily="2" charset="-122"/>
              </a:rPr>
              <a:t>Flow control</a:t>
            </a:r>
          </a:p>
          <a:p>
            <a:pPr lvl="1"/>
            <a:r>
              <a:rPr lang="en-US" altLang="zh-CN" sz="2000">
                <a:solidFill>
                  <a:srgbClr val="FF0000"/>
                </a:solidFill>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0135C3B-1FD6-49DA-8B1E-49098CF10B39}"/>
              </a:ext>
            </a:extLst>
          </p:cNvPr>
          <p:cNvSpPr>
            <a:spLocks noGrp="1" noChangeArrowheads="1"/>
          </p:cNvSpPr>
          <p:nvPr>
            <p:ph type="title"/>
          </p:nvPr>
        </p:nvSpPr>
        <p:spPr>
          <a:xfrm>
            <a:off x="533400" y="228600"/>
            <a:ext cx="7924800" cy="1143000"/>
          </a:xfrm>
        </p:spPr>
        <p:txBody>
          <a:bodyPr/>
          <a:lstStyle/>
          <a:p>
            <a:r>
              <a:rPr lang="en-US" altLang="zh-CN" sz="3200">
                <a:ea typeface="宋体" panose="02010600030101010101" pitchFamily="2" charset="-122"/>
              </a:rPr>
              <a:t>Reliable Data Transfer: Getting Started</a:t>
            </a:r>
          </a:p>
        </p:txBody>
      </p:sp>
      <p:sp>
        <p:nvSpPr>
          <p:cNvPr id="386051" name="Rectangle 3">
            <a:extLst>
              <a:ext uri="{FF2B5EF4-FFF2-40B4-BE49-F238E27FC236}">
                <a16:creationId xmlns:a16="http://schemas.microsoft.com/office/drawing/2014/main" id="{91AC41DC-5A1D-4202-B779-F7735916A4B2}"/>
              </a:ext>
            </a:extLst>
          </p:cNvPr>
          <p:cNvSpPr>
            <a:spLocks noGrp="1" noChangeArrowheads="1"/>
          </p:cNvSpPr>
          <p:nvPr>
            <p:ph type="body" sz="half" idx="1"/>
          </p:nvPr>
        </p:nvSpPr>
        <p:spPr>
          <a:xfrm>
            <a:off x="514350" y="1304925"/>
            <a:ext cx="7258050" cy="3352800"/>
          </a:xfrm>
          <a:noFill/>
        </p:spPr>
        <p:txBody>
          <a:bodyPr/>
          <a:lstStyle/>
          <a:p>
            <a:pPr>
              <a:buFont typeface="ZapfDingbats" pitchFamily="82" charset="2"/>
              <a:buNone/>
            </a:pPr>
            <a:r>
              <a:rPr lang="en-US" altLang="zh-CN" sz="2400">
                <a:solidFill>
                  <a:srgbClr val="FF0000"/>
                </a:solidFill>
                <a:ea typeface="宋体" panose="02010600030101010101" pitchFamily="2" charset="-122"/>
              </a:rPr>
              <a:t>We’ll:</a:t>
            </a:r>
            <a:endParaRPr lang="en-US" altLang="zh-CN" sz="2400">
              <a:ea typeface="宋体" panose="02010600030101010101" pitchFamily="2" charset="-122"/>
            </a:endParaRPr>
          </a:p>
          <a:p>
            <a:r>
              <a:rPr lang="en-US" altLang="zh-CN" sz="2400">
                <a:ea typeface="宋体" panose="02010600030101010101" pitchFamily="2" charset="-122"/>
              </a:rPr>
              <a:t>Incrementally develop sender, receiver sides of reliable data transfer protocol (rdt)</a:t>
            </a:r>
          </a:p>
          <a:p>
            <a:r>
              <a:rPr lang="en-US" altLang="zh-CN" sz="2400">
                <a:ea typeface="宋体" panose="02010600030101010101" pitchFamily="2" charset="-122"/>
              </a:rPr>
              <a:t>Consider only unidirectional data transfer</a:t>
            </a:r>
          </a:p>
          <a:p>
            <a:pPr lvl="1"/>
            <a:r>
              <a:rPr lang="en-US" altLang="zh-CN" sz="2000">
                <a:ea typeface="宋体" panose="02010600030101010101" pitchFamily="2" charset="-122"/>
              </a:rPr>
              <a:t>But control info will flow on both directions!</a:t>
            </a:r>
          </a:p>
          <a:p>
            <a:r>
              <a:rPr lang="en-US" altLang="zh-CN" sz="2400">
                <a:ea typeface="宋体" panose="02010600030101010101" pitchFamily="2" charset="-122"/>
              </a:rPr>
              <a:t>Use finite state machines (FSM)  to specify sender, receiver</a:t>
            </a:r>
          </a:p>
        </p:txBody>
      </p:sp>
      <p:sp>
        <p:nvSpPr>
          <p:cNvPr id="69636" name="Rectangle 16">
            <a:extLst>
              <a:ext uri="{FF2B5EF4-FFF2-40B4-BE49-F238E27FC236}">
                <a16:creationId xmlns:a16="http://schemas.microsoft.com/office/drawing/2014/main" id="{0E9ADECA-E3AB-453B-A6E8-B9F9D52F0DFA}"/>
              </a:ext>
            </a:extLst>
          </p:cNvPr>
          <p:cNvSpPr>
            <a:spLocks noChangeArrowheads="1"/>
          </p:cNvSpPr>
          <p:nvPr/>
        </p:nvSpPr>
        <p:spPr bwMode="auto">
          <a:xfrm>
            <a:off x="123825" y="4686300"/>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buFont typeface="ZapfDingbats" pitchFamily="82" charset="2"/>
              <a:buNone/>
            </a:pPr>
            <a:r>
              <a:rPr lang="en-US" altLang="zh-CN" sz="1800">
                <a:solidFill>
                  <a:srgbClr val="FF0000"/>
                </a:solidFill>
                <a:ea typeface="宋体" panose="02010600030101010101" pitchFamily="2" charset="-122"/>
              </a:rPr>
              <a:t>state:</a:t>
            </a:r>
            <a:r>
              <a:rPr lang="en-US" altLang="zh-CN" sz="1800">
                <a:ea typeface="宋体" panose="02010600030101010101" pitchFamily="2" charset="-122"/>
              </a:rPr>
              <a:t> when in this “state” next state uniquely determined by next event</a:t>
            </a:r>
          </a:p>
        </p:txBody>
      </p:sp>
      <p:grpSp>
        <p:nvGrpSpPr>
          <p:cNvPr id="69637" name="组合 25">
            <a:extLst>
              <a:ext uri="{FF2B5EF4-FFF2-40B4-BE49-F238E27FC236}">
                <a16:creationId xmlns:a16="http://schemas.microsoft.com/office/drawing/2014/main" id="{63584FAD-5200-4C21-9667-D78F61D3FD9A}"/>
              </a:ext>
            </a:extLst>
          </p:cNvPr>
          <p:cNvGrpSpPr>
            <a:grpSpLocks/>
          </p:cNvGrpSpPr>
          <p:nvPr/>
        </p:nvGrpSpPr>
        <p:grpSpPr bwMode="auto">
          <a:xfrm>
            <a:off x="3095625" y="4013200"/>
            <a:ext cx="5638800" cy="2168525"/>
            <a:chOff x="3095625" y="4013200"/>
            <a:chExt cx="5638800" cy="2168525"/>
          </a:xfrm>
        </p:grpSpPr>
        <p:grpSp>
          <p:nvGrpSpPr>
            <p:cNvPr id="69640" name="Group 4">
              <a:extLst>
                <a:ext uri="{FF2B5EF4-FFF2-40B4-BE49-F238E27FC236}">
                  <a16:creationId xmlns:a16="http://schemas.microsoft.com/office/drawing/2014/main" id="{DDD969A2-583B-460C-A35F-B1CD13C4B93B}"/>
                </a:ext>
              </a:extLst>
            </p:cNvPr>
            <p:cNvGrpSpPr>
              <a:grpSpLocks/>
            </p:cNvGrpSpPr>
            <p:nvPr/>
          </p:nvGrpSpPr>
          <p:grpSpPr bwMode="auto">
            <a:xfrm>
              <a:off x="3095625" y="4619625"/>
              <a:ext cx="885825" cy="942975"/>
              <a:chOff x="690" y="3294"/>
              <a:chExt cx="558" cy="594"/>
            </a:xfrm>
          </p:grpSpPr>
          <p:sp>
            <p:nvSpPr>
              <p:cNvPr id="69656" name="Oval 5">
                <a:extLst>
                  <a:ext uri="{FF2B5EF4-FFF2-40B4-BE49-F238E27FC236}">
                    <a16:creationId xmlns:a16="http://schemas.microsoft.com/office/drawing/2014/main" id="{77C28D3E-221E-45BF-ABCF-D9DE9428B63F}"/>
                  </a:ext>
                </a:extLst>
              </p:cNvPr>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69657" name="Oval 6">
                <a:extLst>
                  <a:ext uri="{FF2B5EF4-FFF2-40B4-BE49-F238E27FC236}">
                    <a16:creationId xmlns:a16="http://schemas.microsoft.com/office/drawing/2014/main" id="{0DE2DFC3-FD3D-4CB8-A345-C43864A1BA54}"/>
                  </a:ext>
                </a:extLst>
              </p:cNvPr>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69658" name="Text Box 7">
                <a:extLst>
                  <a:ext uri="{FF2B5EF4-FFF2-40B4-BE49-F238E27FC236}">
                    <a16:creationId xmlns:a16="http://schemas.microsoft.com/office/drawing/2014/main" id="{0F9A63E1-2941-4FA1-BCAA-C16BC8958F1B}"/>
                  </a:ext>
                </a:extLst>
              </p:cNvPr>
              <p:cNvSpPr txBox="1">
                <a:spLocks noChangeArrowheads="1"/>
              </p:cNvSpPr>
              <p:nvPr/>
            </p:nvSpPr>
            <p:spPr bwMode="auto">
              <a:xfrm>
                <a:off x="718" y="3425"/>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state</a:t>
                </a:r>
              </a:p>
              <a:p>
                <a:pPr>
                  <a:spcBef>
                    <a:spcPct val="0"/>
                  </a:spcBef>
                  <a:buClrTx/>
                  <a:buSzTx/>
                  <a:buFontTx/>
                  <a:buNone/>
                </a:pPr>
                <a:r>
                  <a:rPr lang="en-US" altLang="zh-CN" sz="2000">
                    <a:ea typeface="宋体" panose="02010600030101010101" pitchFamily="2" charset="-122"/>
                  </a:rPr>
                  <a:t>1</a:t>
                </a:r>
              </a:p>
            </p:txBody>
          </p:sp>
        </p:grpSp>
        <p:sp>
          <p:nvSpPr>
            <p:cNvPr id="69641" name="Freeform 8">
              <a:extLst>
                <a:ext uri="{FF2B5EF4-FFF2-40B4-BE49-F238E27FC236}">
                  <a16:creationId xmlns:a16="http://schemas.microsoft.com/office/drawing/2014/main" id="{92EC2836-C957-4F56-8211-160AC1BB6450}"/>
                </a:ext>
              </a:extLst>
            </p:cNvPr>
            <p:cNvSpPr>
              <a:spLocks/>
            </p:cNvSpPr>
            <p:nvPr/>
          </p:nvSpPr>
          <p:spPr bwMode="auto">
            <a:xfrm>
              <a:off x="3981450" y="4638675"/>
              <a:ext cx="3952875" cy="285750"/>
            </a:xfrm>
            <a:custGeom>
              <a:avLst/>
              <a:gdLst>
                <a:gd name="T0" fmla="*/ 0 w 1446"/>
                <a:gd name="T1" fmla="*/ 2147483646 h 180"/>
                <a:gd name="T2" fmla="*/ 2147483646 w 1446"/>
                <a:gd name="T3" fmla="*/ 2147483646 h 180"/>
                <a:gd name="T4" fmla="*/ 0 60000 65536"/>
                <a:gd name="T5" fmla="*/ 0 60000 65536"/>
                <a:gd name="T6" fmla="*/ 0 w 1446"/>
                <a:gd name="T7" fmla="*/ 0 h 180"/>
                <a:gd name="T8" fmla="*/ 1446 w 1446"/>
                <a:gd name="T9" fmla="*/ 180 h 180"/>
              </a:gdLst>
              <a:ahLst/>
              <a:cxnLst>
                <a:cxn ang="T4">
                  <a:pos x="T0" y="T1"/>
                </a:cxn>
                <a:cxn ang="T5">
                  <a:pos x="T2" y="T3"/>
                </a:cxn>
              </a:cxnLst>
              <a:rect l="T6" t="T7" r="T8" b="T9"/>
              <a:pathLst>
                <a:path w="1446" h="180">
                  <a:moveTo>
                    <a:pt x="0" y="180"/>
                  </a:moveTo>
                  <a:cubicBezTo>
                    <a:pt x="540" y="30"/>
                    <a:pt x="972" y="0"/>
                    <a:pt x="1446" y="16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9642" name="Group 9">
              <a:extLst>
                <a:ext uri="{FF2B5EF4-FFF2-40B4-BE49-F238E27FC236}">
                  <a16:creationId xmlns:a16="http://schemas.microsoft.com/office/drawing/2014/main" id="{036235FA-E9D3-4301-BC0C-10FE66FECBAE}"/>
                </a:ext>
              </a:extLst>
            </p:cNvPr>
            <p:cNvGrpSpPr>
              <a:grpSpLocks/>
            </p:cNvGrpSpPr>
            <p:nvPr/>
          </p:nvGrpSpPr>
          <p:grpSpPr bwMode="auto">
            <a:xfrm>
              <a:off x="7848600" y="4724400"/>
              <a:ext cx="885825" cy="942975"/>
              <a:chOff x="690" y="3294"/>
              <a:chExt cx="558" cy="594"/>
            </a:xfrm>
          </p:grpSpPr>
          <p:sp>
            <p:nvSpPr>
              <p:cNvPr id="69653" name="Oval 10">
                <a:extLst>
                  <a:ext uri="{FF2B5EF4-FFF2-40B4-BE49-F238E27FC236}">
                    <a16:creationId xmlns:a16="http://schemas.microsoft.com/office/drawing/2014/main" id="{C83E6D55-03F7-4F6F-9130-528CE145F474}"/>
                  </a:ext>
                </a:extLst>
              </p:cNvPr>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69654" name="Oval 11">
                <a:extLst>
                  <a:ext uri="{FF2B5EF4-FFF2-40B4-BE49-F238E27FC236}">
                    <a16:creationId xmlns:a16="http://schemas.microsoft.com/office/drawing/2014/main" id="{EF6D0AFF-DAE9-4608-91A1-74121EFC7C7E}"/>
                  </a:ext>
                </a:extLst>
              </p:cNvPr>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69655" name="Text Box 12">
                <a:extLst>
                  <a:ext uri="{FF2B5EF4-FFF2-40B4-BE49-F238E27FC236}">
                    <a16:creationId xmlns:a16="http://schemas.microsoft.com/office/drawing/2014/main" id="{7AAEF0D5-4B2F-4F3E-8278-509D42D8DF24}"/>
                  </a:ext>
                </a:extLst>
              </p:cNvPr>
              <p:cNvSpPr txBox="1">
                <a:spLocks noChangeArrowheads="1"/>
              </p:cNvSpPr>
              <p:nvPr/>
            </p:nvSpPr>
            <p:spPr bwMode="auto">
              <a:xfrm>
                <a:off x="712" y="3425"/>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state</a:t>
                </a:r>
              </a:p>
              <a:p>
                <a:pPr>
                  <a:spcBef>
                    <a:spcPct val="0"/>
                  </a:spcBef>
                  <a:buClrTx/>
                  <a:buSzTx/>
                  <a:buFontTx/>
                  <a:buNone/>
                </a:pPr>
                <a:r>
                  <a:rPr lang="en-US" altLang="zh-CN" sz="2000">
                    <a:ea typeface="宋体" panose="02010600030101010101" pitchFamily="2" charset="-122"/>
                  </a:rPr>
                  <a:t>2</a:t>
                </a:r>
              </a:p>
            </p:txBody>
          </p:sp>
        </p:grpSp>
        <p:sp>
          <p:nvSpPr>
            <p:cNvPr id="69643" name="Text Box 13">
              <a:extLst>
                <a:ext uri="{FF2B5EF4-FFF2-40B4-BE49-F238E27FC236}">
                  <a16:creationId xmlns:a16="http://schemas.microsoft.com/office/drawing/2014/main" id="{F4E5488D-874D-4FE7-9D09-22B0D8A5BF0F}"/>
                </a:ext>
              </a:extLst>
            </p:cNvPr>
            <p:cNvSpPr txBox="1">
              <a:spLocks noChangeArrowheads="1"/>
            </p:cNvSpPr>
            <p:nvPr/>
          </p:nvSpPr>
          <p:spPr bwMode="auto">
            <a:xfrm>
              <a:off x="4110038" y="4013200"/>
              <a:ext cx="3355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event causing state transition</a:t>
              </a:r>
              <a:endParaRPr lang="en-US" altLang="zh-CN" sz="2400">
                <a:latin typeface="Times New Roman" panose="02020603050405020304" pitchFamily="18" charset="0"/>
                <a:ea typeface="宋体" panose="02010600030101010101" pitchFamily="2" charset="-122"/>
              </a:endParaRPr>
            </a:p>
          </p:txBody>
        </p:sp>
        <p:sp>
          <p:nvSpPr>
            <p:cNvPr id="69644" name="Text Box 14">
              <a:extLst>
                <a:ext uri="{FF2B5EF4-FFF2-40B4-BE49-F238E27FC236}">
                  <a16:creationId xmlns:a16="http://schemas.microsoft.com/office/drawing/2014/main" id="{1F39E9FF-31FC-4F4E-9FCE-8F607494D2C3}"/>
                </a:ext>
              </a:extLst>
            </p:cNvPr>
            <p:cNvSpPr txBox="1">
              <a:spLocks noChangeArrowheads="1"/>
            </p:cNvSpPr>
            <p:nvPr/>
          </p:nvSpPr>
          <p:spPr bwMode="auto">
            <a:xfrm>
              <a:off x="4021138" y="4308475"/>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actions taken on state transition</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69645" name="Line 15">
              <a:extLst>
                <a:ext uri="{FF2B5EF4-FFF2-40B4-BE49-F238E27FC236}">
                  <a16:creationId xmlns:a16="http://schemas.microsoft.com/office/drawing/2014/main" id="{9B6FC367-FE98-4E9B-A32A-750DFAFC2A43}"/>
                </a:ext>
              </a:extLst>
            </p:cNvPr>
            <p:cNvSpPr>
              <a:spLocks noChangeShapeType="1"/>
            </p:cNvSpPr>
            <p:nvPr/>
          </p:nvSpPr>
          <p:spPr bwMode="auto">
            <a:xfrm>
              <a:off x="4105275" y="4352925"/>
              <a:ext cx="33813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Freeform 17">
              <a:extLst>
                <a:ext uri="{FF2B5EF4-FFF2-40B4-BE49-F238E27FC236}">
                  <a16:creationId xmlns:a16="http://schemas.microsoft.com/office/drawing/2014/main" id="{9B83D4E9-23CE-492C-8D0C-D6E5099BDAFF}"/>
                </a:ext>
              </a:extLst>
            </p:cNvPr>
            <p:cNvSpPr>
              <a:spLocks/>
            </p:cNvSpPr>
            <p:nvPr/>
          </p:nvSpPr>
          <p:spPr bwMode="auto">
            <a:xfrm>
              <a:off x="3381375" y="5562600"/>
              <a:ext cx="95250" cy="581025"/>
            </a:xfrm>
            <a:custGeom>
              <a:avLst/>
              <a:gdLst>
                <a:gd name="T0" fmla="*/ 2147483646 w 60"/>
                <a:gd name="T1" fmla="*/ 2147483646 h 366"/>
                <a:gd name="T2" fmla="*/ 2147483646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7" name="Freeform 18">
              <a:extLst>
                <a:ext uri="{FF2B5EF4-FFF2-40B4-BE49-F238E27FC236}">
                  <a16:creationId xmlns:a16="http://schemas.microsoft.com/office/drawing/2014/main" id="{4D20595A-BD2D-4A6B-AF3B-8A699EBFAF52}"/>
                </a:ext>
              </a:extLst>
            </p:cNvPr>
            <p:cNvSpPr>
              <a:spLocks/>
            </p:cNvSpPr>
            <p:nvPr/>
          </p:nvSpPr>
          <p:spPr bwMode="auto">
            <a:xfrm flipH="1" flipV="1">
              <a:off x="8524875" y="5600700"/>
              <a:ext cx="95250" cy="581025"/>
            </a:xfrm>
            <a:custGeom>
              <a:avLst/>
              <a:gdLst>
                <a:gd name="T0" fmla="*/ 2147483646 w 60"/>
                <a:gd name="T1" fmla="*/ 2147483646 h 366"/>
                <a:gd name="T2" fmla="*/ 2147483646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8" name="Line 19">
              <a:extLst>
                <a:ext uri="{FF2B5EF4-FFF2-40B4-BE49-F238E27FC236}">
                  <a16:creationId xmlns:a16="http://schemas.microsoft.com/office/drawing/2014/main" id="{E1E75854-1458-4F6B-9EAF-52CF65FA0062}"/>
                </a:ext>
              </a:extLst>
            </p:cNvPr>
            <p:cNvSpPr>
              <a:spLocks noChangeShapeType="1"/>
            </p:cNvSpPr>
            <p:nvPr/>
          </p:nvSpPr>
          <p:spPr bwMode="auto">
            <a:xfrm>
              <a:off x="3905250" y="5305425"/>
              <a:ext cx="1571625" cy="752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9649" name="Group 20">
              <a:extLst>
                <a:ext uri="{FF2B5EF4-FFF2-40B4-BE49-F238E27FC236}">
                  <a16:creationId xmlns:a16="http://schemas.microsoft.com/office/drawing/2014/main" id="{F5E89C87-AB01-4F71-973F-EEF176FD9AAE}"/>
                </a:ext>
              </a:extLst>
            </p:cNvPr>
            <p:cNvGrpSpPr>
              <a:grpSpLocks/>
            </p:cNvGrpSpPr>
            <p:nvPr/>
          </p:nvGrpSpPr>
          <p:grpSpPr bwMode="auto">
            <a:xfrm>
              <a:off x="4581525" y="5108575"/>
              <a:ext cx="966788" cy="671513"/>
              <a:chOff x="3516" y="3260"/>
              <a:chExt cx="609" cy="423"/>
            </a:xfrm>
          </p:grpSpPr>
          <p:sp>
            <p:nvSpPr>
              <p:cNvPr id="69650" name="Text Box 21">
                <a:extLst>
                  <a:ext uri="{FF2B5EF4-FFF2-40B4-BE49-F238E27FC236}">
                    <a16:creationId xmlns:a16="http://schemas.microsoft.com/office/drawing/2014/main" id="{DE1BFD99-DFF7-4E2B-9AA1-8675E013CAF6}"/>
                  </a:ext>
                </a:extLst>
              </p:cNvPr>
              <p:cNvSpPr txBox="1">
                <a:spLocks noChangeArrowheads="1"/>
              </p:cNvSpPr>
              <p:nvPr/>
            </p:nvSpPr>
            <p:spPr bwMode="auto">
              <a:xfrm>
                <a:off x="3564" y="3260"/>
                <a:ext cx="4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event</a:t>
                </a:r>
                <a:endParaRPr lang="en-US" altLang="zh-CN" sz="2400">
                  <a:latin typeface="Times New Roman" panose="02020603050405020304" pitchFamily="18" charset="0"/>
                  <a:ea typeface="宋体" panose="02010600030101010101" pitchFamily="2" charset="-122"/>
                </a:endParaRPr>
              </a:p>
            </p:txBody>
          </p:sp>
          <p:sp>
            <p:nvSpPr>
              <p:cNvPr id="69651" name="Text Box 22">
                <a:extLst>
                  <a:ext uri="{FF2B5EF4-FFF2-40B4-BE49-F238E27FC236}">
                    <a16:creationId xmlns:a16="http://schemas.microsoft.com/office/drawing/2014/main" id="{3896BF5E-C591-4170-BB45-D67FBAE139E9}"/>
                  </a:ext>
                </a:extLst>
              </p:cNvPr>
              <p:cNvSpPr txBox="1">
                <a:spLocks noChangeArrowheads="1"/>
              </p:cNvSpPr>
              <p:nvPr/>
            </p:nvSpPr>
            <p:spPr bwMode="auto">
              <a:xfrm>
                <a:off x="3532" y="3452"/>
                <a:ext cx="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solidFill>
                      <a:srgbClr val="FF0000"/>
                    </a:solidFill>
                    <a:ea typeface="宋体" panose="02010600030101010101" pitchFamily="2" charset="-122"/>
                  </a:rPr>
                  <a:t>actions</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69652" name="Line 23">
                <a:extLst>
                  <a:ext uri="{FF2B5EF4-FFF2-40B4-BE49-F238E27FC236}">
                    <a16:creationId xmlns:a16="http://schemas.microsoft.com/office/drawing/2014/main" id="{C49BC50B-754B-4E43-86C2-88D44A7846A9}"/>
                  </a:ext>
                </a:extLst>
              </p:cNvPr>
              <p:cNvSpPr>
                <a:spLocks noChangeShapeType="1"/>
              </p:cNvSpPr>
              <p:nvPr/>
            </p:nvSpPr>
            <p:spPr bwMode="auto">
              <a:xfrm>
                <a:off x="3516" y="3480"/>
                <a:ext cx="5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9638" name="页脚占位符 5">
            <a:extLst>
              <a:ext uri="{FF2B5EF4-FFF2-40B4-BE49-F238E27FC236}">
                <a16:creationId xmlns:a16="http://schemas.microsoft.com/office/drawing/2014/main" id="{888CFE17-FB49-47B9-A66A-ECEFA7FE86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9639" name="灯片编号占位符 6">
            <a:extLst>
              <a:ext uri="{FF2B5EF4-FFF2-40B4-BE49-F238E27FC236}">
                <a16:creationId xmlns:a16="http://schemas.microsoft.com/office/drawing/2014/main" id="{68BF5BA6-C8EF-4814-8422-83DAA0F5EF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ADA4215-BEBE-42AF-A7B3-B5428A29F90E}" type="slidenum">
              <a:rPr lang="en-US" altLang="zh-CN" sz="1400" smtClean="0">
                <a:latin typeface="Arial" panose="020B0604020202020204" pitchFamily="34" charset="0"/>
              </a:rPr>
              <a:pPr>
                <a:spcBef>
                  <a:spcPct val="0"/>
                </a:spcBef>
                <a:buClrTx/>
                <a:buSzTx/>
                <a:buFontTx/>
                <a:buNone/>
              </a:pPr>
              <a:t>44</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linds(horizontal)">
                                      <p:cBhvr>
                                        <p:cTn id="7" dur="500"/>
                                        <p:tgtEl>
                                          <p:spTgt spid="3860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0" dur="500"/>
                                        <p:tgtEl>
                                          <p:spTgt spid="3860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3" dur="500"/>
                                        <p:tgtEl>
                                          <p:spTgt spid="3860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6051">
                                            <p:txEl>
                                              <p:pRg st="3" end="3"/>
                                            </p:txEl>
                                          </p:spTgt>
                                        </p:tgtEl>
                                        <p:attrNameLst>
                                          <p:attrName>style.visibility</p:attrName>
                                        </p:attrNameLst>
                                      </p:cBhvr>
                                      <p:to>
                                        <p:strVal val="visible"/>
                                      </p:to>
                                    </p:set>
                                    <p:animEffect transition="in" filter="blinds(horizontal)">
                                      <p:cBhvr>
                                        <p:cTn id="16" dur="500"/>
                                        <p:tgtEl>
                                          <p:spTgt spid="38605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19"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F99B65D-4139-4111-84BF-C2AC46751094}"/>
              </a:ext>
            </a:extLst>
          </p:cNvPr>
          <p:cNvSpPr>
            <a:spLocks noGrp="1" noChangeArrowheads="1"/>
          </p:cNvSpPr>
          <p:nvPr>
            <p:ph type="title"/>
          </p:nvPr>
        </p:nvSpPr>
        <p:spPr/>
        <p:txBody>
          <a:bodyPr/>
          <a:lstStyle/>
          <a:p>
            <a:r>
              <a:rPr lang="en-US" altLang="zh-CN">
                <a:ea typeface="宋体" panose="02010600030101010101" pitchFamily="2" charset="-122"/>
              </a:rPr>
              <a:t>Summary of the Protocols</a:t>
            </a:r>
          </a:p>
        </p:txBody>
      </p:sp>
      <p:sp>
        <p:nvSpPr>
          <p:cNvPr id="387075" name="Rectangle 3">
            <a:extLst>
              <a:ext uri="{FF2B5EF4-FFF2-40B4-BE49-F238E27FC236}">
                <a16:creationId xmlns:a16="http://schemas.microsoft.com/office/drawing/2014/main" id="{40067BE2-1231-483D-9EF8-54FC80A44897}"/>
              </a:ext>
            </a:extLst>
          </p:cNvPr>
          <p:cNvSpPr>
            <a:spLocks noGrp="1" noChangeArrowheads="1"/>
          </p:cNvSpPr>
          <p:nvPr>
            <p:ph type="body" idx="1"/>
          </p:nvPr>
        </p:nvSpPr>
        <p:spPr/>
        <p:txBody>
          <a:bodyPr/>
          <a:lstStyle/>
          <a:p>
            <a:r>
              <a:rPr lang="en-US" altLang="zh-CN">
                <a:ea typeface="宋体" panose="02010600030101010101" pitchFamily="2" charset="-122"/>
              </a:rPr>
              <a:t>Rdt1.0: all packets arrive correctly</a:t>
            </a:r>
          </a:p>
          <a:p>
            <a:r>
              <a:rPr lang="en-US" altLang="zh-CN">
                <a:ea typeface="宋体" panose="02010600030101010101" pitchFamily="2" charset="-122"/>
              </a:rPr>
              <a:t>Rdt2.0: all packets arrive, with possible errors only in data packets, and introducing ACK and NAK (no error)</a:t>
            </a:r>
          </a:p>
          <a:p>
            <a:r>
              <a:rPr lang="en-US" altLang="zh-CN">
                <a:ea typeface="宋体" panose="02010600030101010101" pitchFamily="2" charset="-122"/>
              </a:rPr>
              <a:t>Rdt2.1: corrupted ACKs/NAKs</a:t>
            </a:r>
          </a:p>
          <a:p>
            <a:r>
              <a:rPr lang="en-US" altLang="zh-CN">
                <a:ea typeface="宋体" panose="02010600030101010101" pitchFamily="2" charset="-122"/>
              </a:rPr>
              <a:t>Rdt2.2: similar to rdt2.1 remove NAKs</a:t>
            </a:r>
          </a:p>
          <a:p>
            <a:r>
              <a:rPr lang="en-US" altLang="zh-CN">
                <a:ea typeface="宋体" panose="02010600030101010101" pitchFamily="2" charset="-122"/>
              </a:rPr>
              <a:t>Rdt3.0: Allows packets to be lost and errors</a:t>
            </a:r>
          </a:p>
          <a:p>
            <a:endParaRPr lang="en-US" altLang="zh-CN">
              <a:ea typeface="宋体" panose="02010600030101010101" pitchFamily="2" charset="-122"/>
            </a:endParaRPr>
          </a:p>
        </p:txBody>
      </p:sp>
      <p:sp>
        <p:nvSpPr>
          <p:cNvPr id="70660" name="页脚占位符 5">
            <a:extLst>
              <a:ext uri="{FF2B5EF4-FFF2-40B4-BE49-F238E27FC236}">
                <a16:creationId xmlns:a16="http://schemas.microsoft.com/office/drawing/2014/main" id="{7554CFC3-FAFC-4F6F-9AD3-009B37BFB65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0661" name="灯片编号占位符 6">
            <a:extLst>
              <a:ext uri="{FF2B5EF4-FFF2-40B4-BE49-F238E27FC236}">
                <a16:creationId xmlns:a16="http://schemas.microsoft.com/office/drawing/2014/main" id="{46ECC788-A6C9-4AD6-A5DC-B2CA785AEC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9B27D98-4A46-4F74-BDA3-9F91093EA1E1}" type="slidenum">
              <a:rPr lang="en-US" altLang="zh-CN" sz="1400" smtClean="0">
                <a:latin typeface="Arial" panose="020B0604020202020204" pitchFamily="34" charset="0"/>
              </a:rPr>
              <a:pPr>
                <a:spcBef>
                  <a:spcPct val="0"/>
                </a:spcBef>
                <a:buClrTx/>
                <a:buSzTx/>
                <a:buFontTx/>
                <a:buNone/>
              </a:pPr>
              <a:t>45</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7075">
                                            <p:txEl>
                                              <p:pRg st="1" end="1"/>
                                            </p:txEl>
                                          </p:spTgt>
                                        </p:tgtEl>
                                        <p:attrNameLst>
                                          <p:attrName>style.visibility</p:attrName>
                                        </p:attrNameLst>
                                      </p:cBhvr>
                                      <p:to>
                                        <p:strVal val="visible"/>
                                      </p:to>
                                    </p:set>
                                    <p:animEffect transition="in" filter="blinds(horizontal)">
                                      <p:cBhvr>
                                        <p:cTn id="12" dur="500"/>
                                        <p:tgtEl>
                                          <p:spTgt spid="387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7075">
                                            <p:txEl>
                                              <p:pRg st="2" end="2"/>
                                            </p:txEl>
                                          </p:spTgt>
                                        </p:tgtEl>
                                        <p:attrNameLst>
                                          <p:attrName>style.visibility</p:attrName>
                                        </p:attrNameLst>
                                      </p:cBhvr>
                                      <p:to>
                                        <p:strVal val="visible"/>
                                      </p:to>
                                    </p:set>
                                    <p:animEffect transition="in" filter="blinds(horizontal)">
                                      <p:cBhvr>
                                        <p:cTn id="17" dur="500"/>
                                        <p:tgtEl>
                                          <p:spTgt spid="387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7075">
                                            <p:txEl>
                                              <p:pRg st="3" end="3"/>
                                            </p:txEl>
                                          </p:spTgt>
                                        </p:tgtEl>
                                        <p:attrNameLst>
                                          <p:attrName>style.visibility</p:attrName>
                                        </p:attrNameLst>
                                      </p:cBhvr>
                                      <p:to>
                                        <p:strVal val="visible"/>
                                      </p:to>
                                    </p:set>
                                    <p:animEffect transition="in" filter="blinds(horizontal)">
                                      <p:cBhvr>
                                        <p:cTn id="22" dur="500"/>
                                        <p:tgtEl>
                                          <p:spTgt spid="387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7075">
                                            <p:txEl>
                                              <p:pRg st="4" end="4"/>
                                            </p:txEl>
                                          </p:spTgt>
                                        </p:tgtEl>
                                        <p:attrNameLst>
                                          <p:attrName>style.visibility</p:attrName>
                                        </p:attrNameLst>
                                      </p:cBhvr>
                                      <p:to>
                                        <p:strVal val="visible"/>
                                      </p:to>
                                    </p:set>
                                    <p:animEffect transition="in" filter="blinds(horizontal)">
                                      <p:cBhvr>
                                        <p:cTn id="27" dur="500"/>
                                        <p:tgtEl>
                                          <p:spTgt spid="387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F9DD65B-1A60-4852-ACFB-294F949C58C9}"/>
              </a:ext>
            </a:extLst>
          </p:cNvPr>
          <p:cNvSpPr>
            <a:spLocks noGrp="1" noChangeArrowheads="1"/>
          </p:cNvSpPr>
          <p:nvPr>
            <p:ph type="title"/>
          </p:nvPr>
        </p:nvSpPr>
        <p:spPr>
          <a:xfrm>
            <a:off x="533400" y="228600"/>
            <a:ext cx="8001000" cy="1143000"/>
          </a:xfrm>
        </p:spPr>
        <p:txBody>
          <a:bodyPr/>
          <a:lstStyle/>
          <a:p>
            <a:r>
              <a:rPr lang="en-US" altLang="zh-CN" sz="3200" u="none">
                <a:ea typeface="宋体" panose="02010600030101010101" pitchFamily="2" charset="-122"/>
              </a:rPr>
              <a:t>Rdt1.0: </a:t>
            </a:r>
            <a:r>
              <a:rPr lang="en-US" altLang="zh-CN" sz="2400">
                <a:ea typeface="宋体" panose="02010600030101010101" pitchFamily="2" charset="-122"/>
              </a:rPr>
              <a:t>Reliable Transfer over a Reliable Channel</a:t>
            </a:r>
            <a:endParaRPr lang="en-US" altLang="zh-CN">
              <a:ea typeface="宋体" panose="02010600030101010101" pitchFamily="2" charset="-122"/>
            </a:endParaRPr>
          </a:p>
        </p:txBody>
      </p:sp>
      <p:sp>
        <p:nvSpPr>
          <p:cNvPr id="71683" name="Rectangle 3">
            <a:extLst>
              <a:ext uri="{FF2B5EF4-FFF2-40B4-BE49-F238E27FC236}">
                <a16:creationId xmlns:a16="http://schemas.microsoft.com/office/drawing/2014/main" id="{3C6542AB-E191-433B-9CA0-35195D1844B8}"/>
              </a:ext>
            </a:extLst>
          </p:cNvPr>
          <p:cNvSpPr>
            <a:spLocks noGrp="1" noChangeArrowheads="1"/>
          </p:cNvSpPr>
          <p:nvPr>
            <p:ph type="body" sz="half" idx="1"/>
          </p:nvPr>
        </p:nvSpPr>
        <p:spPr>
          <a:xfrm>
            <a:off x="431800" y="1331913"/>
            <a:ext cx="7896225" cy="3019425"/>
          </a:xfrm>
        </p:spPr>
        <p:txBody>
          <a:bodyPr/>
          <a:lstStyle/>
          <a:p>
            <a:r>
              <a:rPr lang="en-US" altLang="zh-CN" sz="2400">
                <a:ea typeface="宋体" panose="02010600030101010101" pitchFamily="2" charset="-122"/>
              </a:rPr>
              <a:t>Underlying channel perfectly reliable</a:t>
            </a:r>
          </a:p>
          <a:p>
            <a:pPr lvl="1"/>
            <a:r>
              <a:rPr lang="en-US" altLang="zh-CN" sz="2000">
                <a:ea typeface="宋体" panose="02010600030101010101" pitchFamily="2" charset="-122"/>
              </a:rPr>
              <a:t>No bit errors</a:t>
            </a:r>
          </a:p>
          <a:p>
            <a:pPr lvl="1"/>
            <a:r>
              <a:rPr lang="en-US" altLang="zh-CN" sz="2000">
                <a:ea typeface="宋体" panose="02010600030101010101" pitchFamily="2" charset="-122"/>
              </a:rPr>
              <a:t>No loss of packets</a:t>
            </a:r>
          </a:p>
          <a:p>
            <a:r>
              <a:rPr lang="en-US" altLang="zh-CN" sz="2400">
                <a:ea typeface="宋体" panose="02010600030101010101" pitchFamily="2" charset="-122"/>
              </a:rPr>
              <a:t>Separate FSMs for sender, receiver:</a:t>
            </a:r>
          </a:p>
          <a:p>
            <a:pPr lvl="1"/>
            <a:r>
              <a:rPr lang="en-US" altLang="zh-CN" sz="2000">
                <a:ea typeface="宋体" panose="02010600030101010101" pitchFamily="2" charset="-122"/>
              </a:rPr>
              <a:t>Sender sends data into underlying channel</a:t>
            </a:r>
          </a:p>
          <a:p>
            <a:pPr lvl="1"/>
            <a:r>
              <a:rPr lang="en-US" altLang="zh-CN" sz="2000">
                <a:ea typeface="宋体" panose="02010600030101010101" pitchFamily="2" charset="-122"/>
              </a:rPr>
              <a:t>Receiver read data from underlying channel</a:t>
            </a:r>
          </a:p>
        </p:txBody>
      </p:sp>
      <p:grpSp>
        <p:nvGrpSpPr>
          <p:cNvPr id="71684" name="组合 26">
            <a:extLst>
              <a:ext uri="{FF2B5EF4-FFF2-40B4-BE49-F238E27FC236}">
                <a16:creationId xmlns:a16="http://schemas.microsoft.com/office/drawing/2014/main" id="{549B87D6-F063-4745-B12C-3572396A9977}"/>
              </a:ext>
            </a:extLst>
          </p:cNvPr>
          <p:cNvGrpSpPr>
            <a:grpSpLocks/>
          </p:cNvGrpSpPr>
          <p:nvPr/>
        </p:nvGrpSpPr>
        <p:grpSpPr bwMode="auto">
          <a:xfrm>
            <a:off x="484188" y="4216400"/>
            <a:ext cx="8339137" cy="1803400"/>
            <a:chOff x="484188" y="4216400"/>
            <a:chExt cx="8339137" cy="1803400"/>
          </a:xfrm>
        </p:grpSpPr>
        <p:grpSp>
          <p:nvGrpSpPr>
            <p:cNvPr id="71687" name="Group 4">
              <a:extLst>
                <a:ext uri="{FF2B5EF4-FFF2-40B4-BE49-F238E27FC236}">
                  <a16:creationId xmlns:a16="http://schemas.microsoft.com/office/drawing/2014/main" id="{6C3AFEAB-9621-4479-9248-4B88CA8AADFE}"/>
                </a:ext>
              </a:extLst>
            </p:cNvPr>
            <p:cNvGrpSpPr>
              <a:grpSpLocks/>
            </p:cNvGrpSpPr>
            <p:nvPr/>
          </p:nvGrpSpPr>
          <p:grpSpPr bwMode="auto">
            <a:xfrm>
              <a:off x="484188" y="4230688"/>
              <a:ext cx="4257675" cy="1779587"/>
              <a:chOff x="305" y="2665"/>
              <a:chExt cx="2682" cy="1121"/>
            </a:xfrm>
          </p:grpSpPr>
          <p:sp>
            <p:nvSpPr>
              <p:cNvPr id="71699" name="Text Box 5">
                <a:extLst>
                  <a:ext uri="{FF2B5EF4-FFF2-40B4-BE49-F238E27FC236}">
                    <a16:creationId xmlns:a16="http://schemas.microsoft.com/office/drawing/2014/main" id="{2BAD0F0D-091F-4588-B3E2-9014DAF0E9EB}"/>
                  </a:ext>
                </a:extLst>
              </p:cNvPr>
              <p:cNvSpPr txBox="1">
                <a:spLocks noChangeArrowheads="1"/>
              </p:cNvSpPr>
              <p:nvPr/>
            </p:nvSpPr>
            <p:spPr bwMode="auto">
              <a:xfrm>
                <a:off x="1297" y="2914"/>
                <a:ext cx="169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packet = make_pkt(data)</a:t>
                </a:r>
              </a:p>
              <a:p>
                <a:pPr>
                  <a:spcBef>
                    <a:spcPct val="0"/>
                  </a:spcBef>
                  <a:buClrTx/>
                  <a:buSzTx/>
                  <a:buFontTx/>
                  <a:buNone/>
                </a:pPr>
                <a:r>
                  <a:rPr lang="en-US" altLang="zh-CN" sz="1800">
                    <a:latin typeface="Arial" panose="020B0604020202020204" pitchFamily="34" charset="0"/>
                    <a:ea typeface="宋体" panose="02010600030101010101" pitchFamily="2" charset="-122"/>
                  </a:rPr>
                  <a:t>udt_send(packet)</a:t>
                </a:r>
                <a:endParaRPr lang="en-US" altLang="zh-CN" sz="1800">
                  <a:latin typeface="Times New Roman" panose="02020603050405020304" pitchFamily="18" charset="0"/>
                  <a:ea typeface="宋体" panose="02010600030101010101" pitchFamily="2" charset="-122"/>
                </a:endParaRPr>
              </a:p>
            </p:txBody>
          </p:sp>
          <p:grpSp>
            <p:nvGrpSpPr>
              <p:cNvPr id="71700" name="Group 6">
                <a:extLst>
                  <a:ext uri="{FF2B5EF4-FFF2-40B4-BE49-F238E27FC236}">
                    <a16:creationId xmlns:a16="http://schemas.microsoft.com/office/drawing/2014/main" id="{F89C5F1C-6DE6-40AA-ACAE-DBACF9E9143C}"/>
                  </a:ext>
                </a:extLst>
              </p:cNvPr>
              <p:cNvGrpSpPr>
                <a:grpSpLocks/>
              </p:cNvGrpSpPr>
              <p:nvPr/>
            </p:nvGrpSpPr>
            <p:grpSpPr bwMode="auto">
              <a:xfrm>
                <a:off x="305" y="2665"/>
                <a:ext cx="2412" cy="1121"/>
                <a:chOff x="305" y="2665"/>
                <a:chExt cx="2412" cy="1121"/>
              </a:xfrm>
            </p:grpSpPr>
            <p:sp>
              <p:nvSpPr>
                <p:cNvPr id="71701" name="Oval 7">
                  <a:extLst>
                    <a:ext uri="{FF2B5EF4-FFF2-40B4-BE49-F238E27FC236}">
                      <a16:creationId xmlns:a16="http://schemas.microsoft.com/office/drawing/2014/main" id="{6E05443A-6422-4F74-A3C1-053D5E49671B}"/>
                    </a:ext>
                  </a:extLst>
                </p:cNvPr>
                <p:cNvSpPr>
                  <a:spLocks noChangeArrowheads="1"/>
                </p:cNvSpPr>
                <p:nvPr/>
              </p:nvSpPr>
              <p:spPr bwMode="auto">
                <a:xfrm>
                  <a:off x="509" y="2675"/>
                  <a:ext cx="602" cy="637"/>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1702" name="Text Box 8">
                  <a:extLst>
                    <a:ext uri="{FF2B5EF4-FFF2-40B4-BE49-F238E27FC236}">
                      <a16:creationId xmlns:a16="http://schemas.microsoft.com/office/drawing/2014/main" id="{F23224CF-59C2-4211-B1B3-641D34E6F242}"/>
                    </a:ext>
                  </a:extLst>
                </p:cNvPr>
                <p:cNvSpPr txBox="1">
                  <a:spLocks noChangeArrowheads="1"/>
                </p:cNvSpPr>
                <p:nvPr/>
              </p:nvSpPr>
              <p:spPr bwMode="auto">
                <a:xfrm>
                  <a:off x="517" y="2717"/>
                  <a:ext cx="69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Wait for call from above</a:t>
                  </a:r>
                  <a:endParaRPr lang="en-US" altLang="zh-CN" sz="1800">
                    <a:latin typeface="Times New Roman" panose="02020603050405020304" pitchFamily="18" charset="0"/>
                    <a:ea typeface="宋体" panose="02010600030101010101" pitchFamily="2" charset="-122"/>
                  </a:endParaRPr>
                </a:p>
              </p:txBody>
            </p:sp>
            <p:sp>
              <p:nvSpPr>
                <p:cNvPr id="71703" name="Freeform 9">
                  <a:extLst>
                    <a:ext uri="{FF2B5EF4-FFF2-40B4-BE49-F238E27FC236}">
                      <a16:creationId xmlns:a16="http://schemas.microsoft.com/office/drawing/2014/main" id="{452F1B53-FC54-49CB-B32D-BE8DF2C9351E}"/>
                    </a:ext>
                  </a:extLst>
                </p:cNvPr>
                <p:cNvSpPr>
                  <a:spLocks/>
                </p:cNvSpPr>
                <p:nvPr/>
              </p:nvSpPr>
              <p:spPr bwMode="auto">
                <a:xfrm>
                  <a:off x="1019" y="2665"/>
                  <a:ext cx="385" cy="647"/>
                </a:xfrm>
                <a:custGeom>
                  <a:avLst/>
                  <a:gdLst>
                    <a:gd name="T0" fmla="*/ 0 w 735"/>
                    <a:gd name="T1" fmla="*/ 1 h 1080"/>
                    <a:gd name="T2" fmla="*/ 0 w 735"/>
                    <a:gd name="T3" fmla="*/ 1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4" name="Text Box 10">
                  <a:extLst>
                    <a:ext uri="{FF2B5EF4-FFF2-40B4-BE49-F238E27FC236}">
                      <a16:creationId xmlns:a16="http://schemas.microsoft.com/office/drawing/2014/main" id="{07C33C5A-1F20-4953-A228-35B35FA20528}"/>
                    </a:ext>
                  </a:extLst>
                </p:cNvPr>
                <p:cNvSpPr txBox="1">
                  <a:spLocks noChangeArrowheads="1"/>
                </p:cNvSpPr>
                <p:nvPr/>
              </p:nvSpPr>
              <p:spPr bwMode="auto">
                <a:xfrm>
                  <a:off x="1296" y="2688"/>
                  <a:ext cx="142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rdt_send(data)</a:t>
                  </a:r>
                  <a:endParaRPr lang="en-US" altLang="zh-CN" sz="1800">
                    <a:latin typeface="Times New Roman" panose="02020603050405020304" pitchFamily="18" charset="0"/>
                    <a:ea typeface="宋体" panose="02010600030101010101" pitchFamily="2" charset="-122"/>
                  </a:endParaRPr>
                </a:p>
              </p:txBody>
            </p:sp>
            <p:sp>
              <p:nvSpPr>
                <p:cNvPr id="71705" name="Line 11">
                  <a:extLst>
                    <a:ext uri="{FF2B5EF4-FFF2-40B4-BE49-F238E27FC236}">
                      <a16:creationId xmlns:a16="http://schemas.microsoft.com/office/drawing/2014/main" id="{9469C4C3-EEDF-44D9-BF1B-52D199F125B0}"/>
                    </a:ext>
                  </a:extLst>
                </p:cNvPr>
                <p:cNvSpPr>
                  <a:spLocks noChangeShapeType="1"/>
                </p:cNvSpPr>
                <p:nvPr/>
              </p:nvSpPr>
              <p:spPr bwMode="auto">
                <a:xfrm>
                  <a:off x="1341" y="2917"/>
                  <a:ext cx="13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6" name="Line 12">
                  <a:extLst>
                    <a:ext uri="{FF2B5EF4-FFF2-40B4-BE49-F238E27FC236}">
                      <a16:creationId xmlns:a16="http://schemas.microsoft.com/office/drawing/2014/main" id="{FBEAECBF-61ED-4119-B218-EFE43A4C1513}"/>
                    </a:ext>
                  </a:extLst>
                </p:cNvPr>
                <p:cNvSpPr>
                  <a:spLocks noChangeShapeType="1"/>
                </p:cNvSpPr>
                <p:nvPr/>
              </p:nvSpPr>
              <p:spPr bwMode="auto">
                <a:xfrm>
                  <a:off x="305" y="2665"/>
                  <a:ext cx="243" cy="15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7" name="Text Box 13">
                  <a:extLst>
                    <a:ext uri="{FF2B5EF4-FFF2-40B4-BE49-F238E27FC236}">
                      <a16:creationId xmlns:a16="http://schemas.microsoft.com/office/drawing/2014/main" id="{78F11D70-0BC8-4E21-9D20-B3CBB41C7FA8}"/>
                    </a:ext>
                  </a:extLst>
                </p:cNvPr>
                <p:cNvSpPr txBox="1">
                  <a:spLocks noChangeArrowheads="1"/>
                </p:cNvSpPr>
                <p:nvPr/>
              </p:nvSpPr>
              <p:spPr bwMode="auto">
                <a:xfrm>
                  <a:off x="1314" y="3498"/>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ea typeface="宋体" panose="02010600030101010101" pitchFamily="2" charset="-122"/>
                    </a:rPr>
                    <a:t>sender</a:t>
                  </a:r>
                </a:p>
              </p:txBody>
            </p:sp>
          </p:grpSp>
        </p:grpSp>
        <p:grpSp>
          <p:nvGrpSpPr>
            <p:cNvPr id="71688" name="Group 14">
              <a:extLst>
                <a:ext uri="{FF2B5EF4-FFF2-40B4-BE49-F238E27FC236}">
                  <a16:creationId xmlns:a16="http://schemas.microsoft.com/office/drawing/2014/main" id="{B3C5156F-A1B2-4E25-8E80-668EDD916807}"/>
                </a:ext>
              </a:extLst>
            </p:cNvPr>
            <p:cNvGrpSpPr>
              <a:grpSpLocks/>
            </p:cNvGrpSpPr>
            <p:nvPr/>
          </p:nvGrpSpPr>
          <p:grpSpPr bwMode="auto">
            <a:xfrm>
              <a:off x="4792663" y="4216400"/>
              <a:ext cx="4030662" cy="1803400"/>
              <a:chOff x="3019" y="2656"/>
              <a:chExt cx="2539" cy="1136"/>
            </a:xfrm>
          </p:grpSpPr>
          <p:sp>
            <p:nvSpPr>
              <p:cNvPr id="71689" name="Text Box 15">
                <a:extLst>
                  <a:ext uri="{FF2B5EF4-FFF2-40B4-BE49-F238E27FC236}">
                    <a16:creationId xmlns:a16="http://schemas.microsoft.com/office/drawing/2014/main" id="{8334F66C-F771-4F7F-BF22-E21352F00E0A}"/>
                  </a:ext>
                </a:extLst>
              </p:cNvPr>
              <p:cNvSpPr txBox="1">
                <a:spLocks noChangeArrowheads="1"/>
              </p:cNvSpPr>
              <p:nvPr/>
            </p:nvSpPr>
            <p:spPr bwMode="auto">
              <a:xfrm>
                <a:off x="3991" y="2906"/>
                <a:ext cx="15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extract (packet,data)</a:t>
                </a:r>
              </a:p>
              <a:p>
                <a:pPr>
                  <a:spcBef>
                    <a:spcPct val="0"/>
                  </a:spcBef>
                  <a:buClrTx/>
                  <a:buSzTx/>
                  <a:buFontTx/>
                  <a:buNone/>
                </a:pPr>
                <a:r>
                  <a:rPr lang="en-US" altLang="zh-CN" sz="1800">
                    <a:latin typeface="Arial" panose="020B0604020202020204" pitchFamily="34" charset="0"/>
                    <a:ea typeface="宋体" panose="02010600030101010101" pitchFamily="2" charset="-122"/>
                  </a:rPr>
                  <a:t>deliver_data(data)</a:t>
                </a:r>
                <a:endParaRPr lang="en-US" altLang="zh-CN" sz="1800">
                  <a:latin typeface="Times New Roman" panose="02020603050405020304" pitchFamily="18" charset="0"/>
                  <a:ea typeface="宋体" panose="02010600030101010101" pitchFamily="2" charset="-122"/>
                </a:endParaRPr>
              </a:p>
            </p:txBody>
          </p:sp>
          <p:grpSp>
            <p:nvGrpSpPr>
              <p:cNvPr id="71690" name="Group 16">
                <a:extLst>
                  <a:ext uri="{FF2B5EF4-FFF2-40B4-BE49-F238E27FC236}">
                    <a16:creationId xmlns:a16="http://schemas.microsoft.com/office/drawing/2014/main" id="{94C2012D-6734-4756-A8C1-E57F8F50A57A}"/>
                  </a:ext>
                </a:extLst>
              </p:cNvPr>
              <p:cNvGrpSpPr>
                <a:grpSpLocks/>
              </p:cNvGrpSpPr>
              <p:nvPr/>
            </p:nvGrpSpPr>
            <p:grpSpPr bwMode="auto">
              <a:xfrm>
                <a:off x="3019" y="2656"/>
                <a:ext cx="2394" cy="1136"/>
                <a:chOff x="3019" y="2656"/>
                <a:chExt cx="2394" cy="1136"/>
              </a:xfrm>
            </p:grpSpPr>
            <p:sp>
              <p:nvSpPr>
                <p:cNvPr id="71691" name="Oval 17">
                  <a:extLst>
                    <a:ext uri="{FF2B5EF4-FFF2-40B4-BE49-F238E27FC236}">
                      <a16:creationId xmlns:a16="http://schemas.microsoft.com/office/drawing/2014/main" id="{25B70019-1A78-41A9-9183-586BC140EDEE}"/>
                    </a:ext>
                  </a:extLst>
                </p:cNvPr>
                <p:cNvSpPr>
                  <a:spLocks noChangeArrowheads="1"/>
                </p:cNvSpPr>
                <p:nvPr/>
              </p:nvSpPr>
              <p:spPr bwMode="auto">
                <a:xfrm>
                  <a:off x="3223" y="2666"/>
                  <a:ext cx="602" cy="637"/>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1692" name="Text Box 18">
                  <a:extLst>
                    <a:ext uri="{FF2B5EF4-FFF2-40B4-BE49-F238E27FC236}">
                      <a16:creationId xmlns:a16="http://schemas.microsoft.com/office/drawing/2014/main" id="{0EBBECBE-5E17-4F48-BE7C-6AAAE1E23063}"/>
                    </a:ext>
                  </a:extLst>
                </p:cNvPr>
                <p:cNvSpPr txBox="1">
                  <a:spLocks noChangeArrowheads="1"/>
                </p:cNvSpPr>
                <p:nvPr/>
              </p:nvSpPr>
              <p:spPr bwMode="auto">
                <a:xfrm>
                  <a:off x="3237" y="2714"/>
                  <a:ext cx="69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Wait for call from below</a:t>
                  </a:r>
                  <a:endParaRPr lang="en-US" altLang="zh-CN" sz="1800">
                    <a:latin typeface="Times New Roman" panose="02020603050405020304" pitchFamily="18" charset="0"/>
                    <a:ea typeface="宋体" panose="02010600030101010101" pitchFamily="2" charset="-122"/>
                  </a:endParaRPr>
                </a:p>
              </p:txBody>
            </p:sp>
            <p:sp>
              <p:nvSpPr>
                <p:cNvPr id="71693" name="Freeform 19">
                  <a:extLst>
                    <a:ext uri="{FF2B5EF4-FFF2-40B4-BE49-F238E27FC236}">
                      <a16:creationId xmlns:a16="http://schemas.microsoft.com/office/drawing/2014/main" id="{1B72AE82-FA9E-4202-821B-BCC2F72E0C83}"/>
                    </a:ext>
                  </a:extLst>
                </p:cNvPr>
                <p:cNvSpPr>
                  <a:spLocks/>
                </p:cNvSpPr>
                <p:nvPr/>
              </p:nvSpPr>
              <p:spPr bwMode="auto">
                <a:xfrm>
                  <a:off x="3733" y="2656"/>
                  <a:ext cx="385" cy="647"/>
                </a:xfrm>
                <a:custGeom>
                  <a:avLst/>
                  <a:gdLst>
                    <a:gd name="T0" fmla="*/ 0 w 735"/>
                    <a:gd name="T1" fmla="*/ 1 h 1080"/>
                    <a:gd name="T2" fmla="*/ 0 w 735"/>
                    <a:gd name="T3" fmla="*/ 1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4" name="Text Box 20">
                  <a:extLst>
                    <a:ext uri="{FF2B5EF4-FFF2-40B4-BE49-F238E27FC236}">
                      <a16:creationId xmlns:a16="http://schemas.microsoft.com/office/drawing/2014/main" id="{A65883B0-377C-40F6-AEB7-17317BDE12B0}"/>
                    </a:ext>
                  </a:extLst>
                </p:cNvPr>
                <p:cNvSpPr txBox="1">
                  <a:spLocks noChangeArrowheads="1"/>
                </p:cNvSpPr>
                <p:nvPr/>
              </p:nvSpPr>
              <p:spPr bwMode="auto">
                <a:xfrm>
                  <a:off x="3992" y="2692"/>
                  <a:ext cx="142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zh-CN" sz="1800">
                    <a:latin typeface="Times New Roman" panose="02020603050405020304" pitchFamily="18" charset="0"/>
                    <a:ea typeface="宋体" panose="02010600030101010101" pitchFamily="2" charset="-122"/>
                  </a:endParaRPr>
                </a:p>
              </p:txBody>
            </p:sp>
            <p:sp>
              <p:nvSpPr>
                <p:cNvPr id="71695" name="Line 21">
                  <a:extLst>
                    <a:ext uri="{FF2B5EF4-FFF2-40B4-BE49-F238E27FC236}">
                      <a16:creationId xmlns:a16="http://schemas.microsoft.com/office/drawing/2014/main" id="{83CEBE52-09B1-41B2-855A-2ED01E17F73D}"/>
                    </a:ext>
                  </a:extLst>
                </p:cNvPr>
                <p:cNvSpPr>
                  <a:spLocks noChangeShapeType="1"/>
                </p:cNvSpPr>
                <p:nvPr/>
              </p:nvSpPr>
              <p:spPr bwMode="auto">
                <a:xfrm>
                  <a:off x="4055" y="2908"/>
                  <a:ext cx="8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Line 22">
                  <a:extLst>
                    <a:ext uri="{FF2B5EF4-FFF2-40B4-BE49-F238E27FC236}">
                      <a16:creationId xmlns:a16="http://schemas.microsoft.com/office/drawing/2014/main" id="{AF4BE2F6-B4CE-4808-89B6-DBCDD746CDA4}"/>
                    </a:ext>
                  </a:extLst>
                </p:cNvPr>
                <p:cNvSpPr>
                  <a:spLocks noChangeShapeType="1"/>
                </p:cNvSpPr>
                <p:nvPr/>
              </p:nvSpPr>
              <p:spPr bwMode="auto">
                <a:xfrm>
                  <a:off x="3019" y="2656"/>
                  <a:ext cx="243" cy="15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7" name="Rectangle 23">
                  <a:extLst>
                    <a:ext uri="{FF2B5EF4-FFF2-40B4-BE49-F238E27FC236}">
                      <a16:creationId xmlns:a16="http://schemas.microsoft.com/office/drawing/2014/main" id="{E0CD734F-F100-4701-8E46-45A1E604AD19}"/>
                    </a:ext>
                  </a:extLst>
                </p:cNvPr>
                <p:cNvSpPr>
                  <a:spLocks noChangeArrowheads="1"/>
                </p:cNvSpPr>
                <p:nvPr/>
              </p:nvSpPr>
              <p:spPr bwMode="auto">
                <a:xfrm>
                  <a:off x="4001" y="2704"/>
                  <a:ext cx="9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rdt_rcv(packet)</a:t>
                  </a:r>
                </a:p>
              </p:txBody>
            </p:sp>
            <p:sp>
              <p:nvSpPr>
                <p:cNvPr id="71698" name="Text Box 24">
                  <a:extLst>
                    <a:ext uri="{FF2B5EF4-FFF2-40B4-BE49-F238E27FC236}">
                      <a16:creationId xmlns:a16="http://schemas.microsoft.com/office/drawing/2014/main" id="{221711E1-2C3D-4CD4-84C1-39CFCB2EBF24}"/>
                    </a:ext>
                  </a:extLst>
                </p:cNvPr>
                <p:cNvSpPr txBox="1">
                  <a:spLocks noChangeArrowheads="1"/>
                </p:cNvSpPr>
                <p:nvPr/>
              </p:nvSpPr>
              <p:spPr bwMode="auto">
                <a:xfrm>
                  <a:off x="3823" y="3504"/>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ea typeface="宋体" panose="02010600030101010101" pitchFamily="2" charset="-122"/>
                    </a:rPr>
                    <a:t>receiver</a:t>
                  </a:r>
                </a:p>
              </p:txBody>
            </p:sp>
          </p:grpSp>
        </p:grpSp>
      </p:grpSp>
      <p:sp>
        <p:nvSpPr>
          <p:cNvPr id="71685" name="页脚占位符 5">
            <a:extLst>
              <a:ext uri="{FF2B5EF4-FFF2-40B4-BE49-F238E27FC236}">
                <a16:creationId xmlns:a16="http://schemas.microsoft.com/office/drawing/2014/main" id="{392FB4F8-DBFE-4A02-8A66-4F8E5FD042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1686" name="灯片编号占位符 6">
            <a:extLst>
              <a:ext uri="{FF2B5EF4-FFF2-40B4-BE49-F238E27FC236}">
                <a16:creationId xmlns:a16="http://schemas.microsoft.com/office/drawing/2014/main" id="{0CE2EA07-D89B-4B83-8A8C-711DEFD37E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5EF1981-3DDB-41C7-BAFD-E1353524F52F}" type="slidenum">
              <a:rPr lang="en-US" altLang="zh-CN" sz="1400" smtClean="0">
                <a:latin typeface="Arial" panose="020B0604020202020204" pitchFamily="34" charset="0"/>
              </a:rPr>
              <a:pPr>
                <a:spcBef>
                  <a:spcPct val="0"/>
                </a:spcBef>
                <a:buClrTx/>
                <a:buSzTx/>
                <a:buFontTx/>
                <a:buNone/>
              </a:pPr>
              <a:t>46</a:t>
            </a:fld>
            <a:endParaRPr lang="en-US" altLang="zh-CN" sz="140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EC37CF5-83A3-4023-87DD-9BCBD1F61084}"/>
              </a:ext>
            </a:extLst>
          </p:cNvPr>
          <p:cNvSpPr>
            <a:spLocks noGrp="1" noChangeArrowheads="1"/>
          </p:cNvSpPr>
          <p:nvPr>
            <p:ph type="title"/>
          </p:nvPr>
        </p:nvSpPr>
        <p:spPr>
          <a:xfrm>
            <a:off x="533400" y="228600"/>
            <a:ext cx="8001000" cy="1143000"/>
          </a:xfrm>
        </p:spPr>
        <p:txBody>
          <a:bodyPr/>
          <a:lstStyle/>
          <a:p>
            <a:r>
              <a:rPr lang="en-US" altLang="zh-CN" sz="3200" u="none">
                <a:ea typeface="宋体" panose="02010600030101010101" pitchFamily="2" charset="-122"/>
              </a:rPr>
              <a:t>Rdt2.0: </a:t>
            </a:r>
            <a:r>
              <a:rPr lang="en-US" altLang="zh-CN" sz="3200">
                <a:ea typeface="宋体" panose="02010600030101010101" pitchFamily="2" charset="-122"/>
              </a:rPr>
              <a:t>Channel with Bit Errors</a:t>
            </a:r>
            <a:endParaRPr lang="en-US" altLang="zh-CN">
              <a:ea typeface="宋体" panose="02010600030101010101" pitchFamily="2" charset="-122"/>
            </a:endParaRPr>
          </a:p>
        </p:txBody>
      </p:sp>
      <p:sp>
        <p:nvSpPr>
          <p:cNvPr id="29701" name="Rectangle 3">
            <a:extLst>
              <a:ext uri="{FF2B5EF4-FFF2-40B4-BE49-F238E27FC236}">
                <a16:creationId xmlns:a16="http://schemas.microsoft.com/office/drawing/2014/main" id="{5FF46CCB-66E4-4840-9CA6-F7987752827E}"/>
              </a:ext>
            </a:extLst>
          </p:cNvPr>
          <p:cNvSpPr>
            <a:spLocks noGrp="1" noChangeArrowheads="1"/>
          </p:cNvSpPr>
          <p:nvPr>
            <p:ph type="body" sz="half" idx="1"/>
          </p:nvPr>
        </p:nvSpPr>
        <p:spPr>
          <a:xfrm>
            <a:off x="685800" y="1371600"/>
            <a:ext cx="7896225" cy="4448175"/>
          </a:xfrm>
        </p:spPr>
        <p:txBody>
          <a:bodyPr/>
          <a:lstStyle/>
          <a:p>
            <a:r>
              <a:rPr lang="en-US" altLang="zh-CN" sz="2400">
                <a:ea typeface="宋体" panose="02010600030101010101" pitchFamily="2" charset="-122"/>
              </a:rPr>
              <a:t>Underlying channel may flip bits in packet</a:t>
            </a:r>
          </a:p>
          <a:p>
            <a:pPr lvl="1"/>
            <a:r>
              <a:rPr lang="en-US" altLang="zh-CN" sz="2000">
                <a:ea typeface="宋体" panose="02010600030101010101" pitchFamily="2" charset="-122"/>
              </a:rPr>
              <a:t>FCS/Checksum to detect bit errors</a:t>
            </a:r>
          </a:p>
          <a:p>
            <a:pPr>
              <a:spcBef>
                <a:spcPct val="50000"/>
              </a:spcBef>
            </a:pPr>
            <a:r>
              <a:rPr lang="en-US" altLang="zh-CN" sz="2400" i="1">
                <a:ea typeface="宋体" panose="02010600030101010101" pitchFamily="2" charset="-122"/>
              </a:rPr>
              <a:t>The</a:t>
            </a:r>
            <a:r>
              <a:rPr lang="en-US" altLang="zh-CN" sz="2400">
                <a:ea typeface="宋体" panose="02010600030101010101" pitchFamily="2" charset="-122"/>
              </a:rPr>
              <a:t> question: how to recover from errors:</a:t>
            </a:r>
          </a:p>
          <a:p>
            <a:pPr lvl="1"/>
            <a:r>
              <a:rPr lang="en-US" altLang="zh-CN" sz="2000" i="1">
                <a:solidFill>
                  <a:srgbClr val="FF0000"/>
                </a:solidFill>
                <a:ea typeface="宋体" panose="02010600030101010101" pitchFamily="2" charset="-122"/>
              </a:rPr>
              <a:t>Acknowledgements (ACKs):</a:t>
            </a:r>
            <a:r>
              <a:rPr lang="en-US" altLang="zh-CN" sz="2000">
                <a:ea typeface="宋体" panose="02010600030101010101" pitchFamily="2" charset="-122"/>
              </a:rPr>
              <a:t> receiver explicitly tells sender that pkt received OK</a:t>
            </a:r>
          </a:p>
          <a:p>
            <a:pPr lvl="1"/>
            <a:r>
              <a:rPr lang="en-US" altLang="zh-CN" sz="2000" i="1">
                <a:solidFill>
                  <a:srgbClr val="FF0000"/>
                </a:solidFill>
                <a:ea typeface="宋体" panose="02010600030101010101" pitchFamily="2" charset="-122"/>
              </a:rPr>
              <a:t>Negative acknowledgements (NAKs):</a:t>
            </a:r>
            <a:r>
              <a:rPr lang="en-US" altLang="zh-CN" sz="2000">
                <a:ea typeface="宋体" panose="02010600030101010101" pitchFamily="2" charset="-122"/>
              </a:rPr>
              <a:t> receiver explicitly tells sender that pkt had errors</a:t>
            </a:r>
          </a:p>
          <a:p>
            <a:pPr lvl="1"/>
            <a:r>
              <a:rPr lang="en-US" altLang="zh-CN" sz="2000">
                <a:ea typeface="宋体" panose="02010600030101010101" pitchFamily="2" charset="-122"/>
              </a:rPr>
              <a:t>Sender retransmits pkt on receipt of NAK</a:t>
            </a:r>
          </a:p>
          <a:p>
            <a:pPr>
              <a:spcBef>
                <a:spcPct val="50000"/>
              </a:spcBef>
            </a:pPr>
            <a:r>
              <a:rPr lang="en-US" altLang="zh-CN" sz="2400">
                <a:ea typeface="宋体" panose="02010600030101010101" pitchFamily="2" charset="-122"/>
              </a:rPr>
              <a:t>New mechanisms in </a:t>
            </a:r>
            <a:r>
              <a:rPr lang="en-US" altLang="zh-CN" sz="2400" b="1">
                <a:latin typeface="Courier New" panose="02070309020205020404" pitchFamily="49" charset="0"/>
                <a:ea typeface="宋体" panose="02010600030101010101" pitchFamily="2" charset="-122"/>
              </a:rPr>
              <a:t>rdt2.0</a:t>
            </a:r>
            <a:r>
              <a:rPr lang="en-US" altLang="zh-CN" sz="2400">
                <a:ea typeface="宋体" panose="02010600030101010101" pitchFamily="2" charset="-122"/>
              </a:rPr>
              <a:t> (beyond </a:t>
            </a:r>
            <a:r>
              <a:rPr lang="en-US" altLang="zh-CN" sz="2400" b="1">
                <a:latin typeface="Courier New" panose="02070309020205020404" pitchFamily="49" charset="0"/>
                <a:ea typeface="宋体" panose="02010600030101010101" pitchFamily="2" charset="-122"/>
              </a:rPr>
              <a:t>rdt1.0</a:t>
            </a:r>
            <a:r>
              <a:rPr lang="en-US" altLang="zh-CN" sz="2400">
                <a:ea typeface="宋体" panose="02010600030101010101" pitchFamily="2" charset="-122"/>
              </a:rPr>
              <a:t>):</a:t>
            </a:r>
          </a:p>
          <a:p>
            <a:pPr lvl="1"/>
            <a:r>
              <a:rPr lang="en-US" altLang="zh-CN" sz="2000">
                <a:ea typeface="宋体" panose="02010600030101010101" pitchFamily="2" charset="-122"/>
              </a:rPr>
              <a:t>Error detection</a:t>
            </a:r>
          </a:p>
          <a:p>
            <a:pPr lvl="1"/>
            <a:r>
              <a:rPr lang="en-US" altLang="zh-CN" sz="2000">
                <a:ea typeface="宋体" panose="02010600030101010101" pitchFamily="2" charset="-122"/>
              </a:rPr>
              <a:t>Receiver feedback: control msgs (ACK,NAK) rcvr-&gt;sender</a:t>
            </a:r>
          </a:p>
        </p:txBody>
      </p:sp>
      <p:sp>
        <p:nvSpPr>
          <p:cNvPr id="72708" name="页脚占位符 5">
            <a:extLst>
              <a:ext uri="{FF2B5EF4-FFF2-40B4-BE49-F238E27FC236}">
                <a16:creationId xmlns:a16="http://schemas.microsoft.com/office/drawing/2014/main" id="{EFF1128B-C696-4C1C-81C8-97A9423F944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2709" name="灯片编号占位符 6">
            <a:extLst>
              <a:ext uri="{FF2B5EF4-FFF2-40B4-BE49-F238E27FC236}">
                <a16:creationId xmlns:a16="http://schemas.microsoft.com/office/drawing/2014/main" id="{68A1E624-6D80-46DA-A09F-07CCA05D8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9EB6497-E098-43E3-AA7B-D83A0C8818B7}" type="slidenum">
              <a:rPr lang="en-US" altLang="zh-CN" sz="1400" smtClean="0">
                <a:latin typeface="Arial" panose="020B0604020202020204" pitchFamily="34" charset="0"/>
              </a:rPr>
              <a:pPr>
                <a:spcBef>
                  <a:spcPct val="0"/>
                </a:spcBef>
                <a:buClrTx/>
                <a:buSzTx/>
                <a:buFontTx/>
                <a:buNone/>
              </a:pPr>
              <a:t>47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01">
                                            <p:txEl>
                                              <p:pRg st="2" end="2"/>
                                            </p:txEl>
                                          </p:spTgt>
                                        </p:tgtEl>
                                        <p:attrNameLst>
                                          <p:attrName>style.visibility</p:attrName>
                                        </p:attrNameLst>
                                      </p:cBhvr>
                                      <p:to>
                                        <p:strVal val="visible"/>
                                      </p:to>
                                    </p:set>
                                    <p:anim calcmode="lin" valueType="num">
                                      <p:cBhvr additive="base">
                                        <p:cTn id="7" dur="500" fill="hold"/>
                                        <p:tgtEl>
                                          <p:spTgt spid="2970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anim calcmode="lin" valueType="num">
                                      <p:cBhvr additive="base">
                                        <p:cTn id="13" dur="500" fill="hold"/>
                                        <p:tgtEl>
                                          <p:spTgt spid="2970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anim calcmode="lin" valueType="num">
                                      <p:cBhvr additive="base">
                                        <p:cTn id="17" dur="500" fill="hold"/>
                                        <p:tgtEl>
                                          <p:spTgt spid="2970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70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701">
                                            <p:txEl>
                                              <p:pRg st="5" end="5"/>
                                            </p:txEl>
                                          </p:spTgt>
                                        </p:tgtEl>
                                        <p:attrNameLst>
                                          <p:attrName>style.visibility</p:attrName>
                                        </p:attrNameLst>
                                      </p:cBhvr>
                                      <p:to>
                                        <p:strVal val="visible"/>
                                      </p:to>
                                    </p:set>
                                    <p:anim calcmode="lin" valueType="num">
                                      <p:cBhvr additive="base">
                                        <p:cTn id="21" dur="500" fill="hold"/>
                                        <p:tgtEl>
                                          <p:spTgt spid="2970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70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30AD8D2-C45D-4A20-A813-94E15EA64341}"/>
              </a:ext>
            </a:extLst>
          </p:cNvPr>
          <p:cNvSpPr>
            <a:spLocks noGrp="1" noChangeArrowheads="1"/>
          </p:cNvSpPr>
          <p:nvPr>
            <p:ph type="title"/>
          </p:nvPr>
        </p:nvSpPr>
        <p:spPr/>
        <p:txBody>
          <a:bodyPr/>
          <a:lstStyle/>
          <a:p>
            <a:r>
              <a:rPr lang="en-US" altLang="zh-CN" sz="3600">
                <a:ea typeface="宋体" panose="02010600030101010101" pitchFamily="2" charset="-122"/>
              </a:rPr>
              <a:t>Rdt2.0: FSM specification</a:t>
            </a:r>
            <a:endParaRPr lang="en-US" altLang="zh-CN">
              <a:ea typeface="宋体" panose="02010600030101010101" pitchFamily="2" charset="-122"/>
            </a:endParaRPr>
          </a:p>
        </p:txBody>
      </p:sp>
      <p:grpSp>
        <p:nvGrpSpPr>
          <p:cNvPr id="2" name="Group 5">
            <a:extLst>
              <a:ext uri="{FF2B5EF4-FFF2-40B4-BE49-F238E27FC236}">
                <a16:creationId xmlns:a16="http://schemas.microsoft.com/office/drawing/2014/main" id="{7D3568AB-73BD-490C-BD62-4850335F1046}"/>
              </a:ext>
            </a:extLst>
          </p:cNvPr>
          <p:cNvGrpSpPr>
            <a:grpSpLocks/>
          </p:cNvGrpSpPr>
          <p:nvPr/>
        </p:nvGrpSpPr>
        <p:grpSpPr bwMode="auto">
          <a:xfrm>
            <a:off x="6410325" y="4822825"/>
            <a:ext cx="2733675" cy="1152525"/>
            <a:chOff x="4013" y="3012"/>
            <a:chExt cx="1722" cy="726"/>
          </a:xfrm>
        </p:grpSpPr>
        <p:sp>
          <p:nvSpPr>
            <p:cNvPr id="74792" name="Text Box 6">
              <a:extLst>
                <a:ext uri="{FF2B5EF4-FFF2-40B4-BE49-F238E27FC236}">
                  <a16:creationId xmlns:a16="http://schemas.microsoft.com/office/drawing/2014/main" id="{755846EE-D613-49C7-90F9-40454337E7A4}"/>
                </a:ext>
              </a:extLst>
            </p:cNvPr>
            <p:cNvSpPr txBox="1">
              <a:spLocks noChangeArrowheads="1"/>
            </p:cNvSpPr>
            <p:nvPr/>
          </p:nvSpPr>
          <p:spPr bwMode="auto">
            <a:xfrm>
              <a:off x="4013" y="3348"/>
              <a:ext cx="172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8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800">
                  <a:latin typeface="Arial" panose="020B0604020202020204" pitchFamily="34" charset="0"/>
                  <a:ea typeface="宋体" panose="02010600030101010101" pitchFamily="2" charset="-122"/>
                </a:rPr>
                <a:t>udt_send(ACK)</a:t>
              </a:r>
              <a:endParaRPr lang="en-US" altLang="zh-CN" sz="1800">
                <a:latin typeface="Times New Roman" panose="02020603050405020304" pitchFamily="18" charset="0"/>
                <a:ea typeface="宋体" panose="02010600030101010101" pitchFamily="2" charset="-122"/>
              </a:endParaRPr>
            </a:p>
          </p:txBody>
        </p:sp>
        <p:sp>
          <p:nvSpPr>
            <p:cNvPr id="74793" name="Text Box 7">
              <a:extLst>
                <a:ext uri="{FF2B5EF4-FFF2-40B4-BE49-F238E27FC236}">
                  <a16:creationId xmlns:a16="http://schemas.microsoft.com/office/drawing/2014/main" id="{9C4A6294-9D53-4ACD-AECD-AC728460F302}"/>
                </a:ext>
              </a:extLst>
            </p:cNvPr>
            <p:cNvSpPr txBox="1">
              <a:spLocks noChangeArrowheads="1"/>
            </p:cNvSpPr>
            <p:nvPr/>
          </p:nvSpPr>
          <p:spPr bwMode="auto">
            <a:xfrm>
              <a:off x="4013" y="3012"/>
              <a:ext cx="17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800">
                  <a:latin typeface="Arial" panose="020B0604020202020204" pitchFamily="34" charset="0"/>
                  <a:ea typeface="宋体" panose="02010600030101010101" pitchFamily="2" charset="-122"/>
                </a:rPr>
                <a:t>   notcorrupt(rcvpkt)</a:t>
              </a:r>
              <a:endParaRPr lang="en-US" altLang="zh-CN" sz="1800">
                <a:latin typeface="Times New Roman" panose="02020603050405020304" pitchFamily="18" charset="0"/>
                <a:ea typeface="宋体" panose="02010600030101010101" pitchFamily="2" charset="-122"/>
              </a:endParaRPr>
            </a:p>
          </p:txBody>
        </p:sp>
        <p:sp>
          <p:nvSpPr>
            <p:cNvPr id="74794" name="Line 8">
              <a:extLst>
                <a:ext uri="{FF2B5EF4-FFF2-40B4-BE49-F238E27FC236}">
                  <a16:creationId xmlns:a16="http://schemas.microsoft.com/office/drawing/2014/main" id="{77809CE8-CD1F-47CA-B7F8-B405F273FB23}"/>
                </a:ext>
              </a:extLst>
            </p:cNvPr>
            <p:cNvSpPr>
              <a:spLocks noChangeShapeType="1"/>
            </p:cNvSpPr>
            <p:nvPr/>
          </p:nvSpPr>
          <p:spPr bwMode="auto">
            <a:xfrm>
              <a:off x="4044" y="3383"/>
              <a:ext cx="11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6">
            <a:extLst>
              <a:ext uri="{FF2B5EF4-FFF2-40B4-BE49-F238E27FC236}">
                <a16:creationId xmlns:a16="http://schemas.microsoft.com/office/drawing/2014/main" id="{84874604-67DC-466C-84C2-036121ADDB34}"/>
              </a:ext>
            </a:extLst>
          </p:cNvPr>
          <p:cNvGrpSpPr>
            <a:grpSpLocks/>
          </p:cNvGrpSpPr>
          <p:nvPr/>
        </p:nvGrpSpPr>
        <p:grpSpPr bwMode="auto">
          <a:xfrm>
            <a:off x="6477000" y="2265363"/>
            <a:ext cx="2857500" cy="858837"/>
            <a:chOff x="4141" y="1482"/>
            <a:chExt cx="1800" cy="541"/>
          </a:xfrm>
        </p:grpSpPr>
        <p:sp>
          <p:nvSpPr>
            <p:cNvPr id="74789" name="Text Box 17">
              <a:extLst>
                <a:ext uri="{FF2B5EF4-FFF2-40B4-BE49-F238E27FC236}">
                  <a16:creationId xmlns:a16="http://schemas.microsoft.com/office/drawing/2014/main" id="{8DAC4284-AF35-4A14-BB06-F641DDDD657A}"/>
                </a:ext>
              </a:extLst>
            </p:cNvPr>
            <p:cNvSpPr txBox="1">
              <a:spLocks noChangeArrowheads="1"/>
            </p:cNvSpPr>
            <p:nvPr/>
          </p:nvSpPr>
          <p:spPr bwMode="auto">
            <a:xfrm>
              <a:off x="4141" y="1861"/>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udt_send(NAK)</a:t>
              </a:r>
              <a:endParaRPr lang="en-US" altLang="zh-CN" sz="1800">
                <a:latin typeface="Times New Roman" panose="02020603050405020304" pitchFamily="18" charset="0"/>
                <a:ea typeface="宋体" panose="02010600030101010101" pitchFamily="2" charset="-122"/>
              </a:endParaRPr>
            </a:p>
          </p:txBody>
        </p:sp>
        <p:sp>
          <p:nvSpPr>
            <p:cNvPr id="74790" name="Text Box 18">
              <a:extLst>
                <a:ext uri="{FF2B5EF4-FFF2-40B4-BE49-F238E27FC236}">
                  <a16:creationId xmlns:a16="http://schemas.microsoft.com/office/drawing/2014/main" id="{1D8A2A00-3169-457F-A61A-1DDBEF33F95B}"/>
                </a:ext>
              </a:extLst>
            </p:cNvPr>
            <p:cNvSpPr txBox="1">
              <a:spLocks noChangeArrowheads="1"/>
            </p:cNvSpPr>
            <p:nvPr/>
          </p:nvSpPr>
          <p:spPr bwMode="auto">
            <a:xfrm>
              <a:off x="4144" y="1482"/>
              <a:ext cx="179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800">
                  <a:latin typeface="Arial" panose="020B0604020202020204" pitchFamily="34" charset="0"/>
                  <a:ea typeface="宋体" panose="02010600030101010101" pitchFamily="2" charset="-122"/>
                </a:rPr>
                <a:t>  corrupt(rcvpkt)</a:t>
              </a:r>
              <a:endParaRPr lang="en-US" altLang="zh-CN" sz="1800">
                <a:latin typeface="Times New Roman" panose="02020603050405020304" pitchFamily="18" charset="0"/>
                <a:ea typeface="宋体" panose="02010600030101010101" pitchFamily="2" charset="-122"/>
              </a:endParaRPr>
            </a:p>
          </p:txBody>
        </p:sp>
        <p:sp>
          <p:nvSpPr>
            <p:cNvPr id="74791" name="Line 19">
              <a:extLst>
                <a:ext uri="{FF2B5EF4-FFF2-40B4-BE49-F238E27FC236}">
                  <a16:creationId xmlns:a16="http://schemas.microsoft.com/office/drawing/2014/main" id="{DA338BDC-63B3-4D16-A26D-4DCEBBB66135}"/>
                </a:ext>
              </a:extLst>
            </p:cNvPr>
            <p:cNvSpPr>
              <a:spLocks noChangeShapeType="1"/>
            </p:cNvSpPr>
            <p:nvPr/>
          </p:nvSpPr>
          <p:spPr bwMode="auto">
            <a:xfrm>
              <a:off x="4204" y="1862"/>
              <a:ext cx="102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7" name="组合 41">
            <a:extLst>
              <a:ext uri="{FF2B5EF4-FFF2-40B4-BE49-F238E27FC236}">
                <a16:creationId xmlns:a16="http://schemas.microsoft.com/office/drawing/2014/main" id="{8A2EE2DE-46FA-4D32-8AB2-CD9C193C7762}"/>
              </a:ext>
            </a:extLst>
          </p:cNvPr>
          <p:cNvGrpSpPr>
            <a:grpSpLocks/>
          </p:cNvGrpSpPr>
          <p:nvPr/>
        </p:nvGrpSpPr>
        <p:grpSpPr bwMode="auto">
          <a:xfrm>
            <a:off x="344488" y="1454150"/>
            <a:ext cx="7727950" cy="3498850"/>
            <a:chOff x="344488" y="1454150"/>
            <a:chExt cx="7727950" cy="3498850"/>
          </a:xfrm>
        </p:grpSpPr>
        <p:sp>
          <p:nvSpPr>
            <p:cNvPr id="74760" name="Oval 3">
              <a:extLst>
                <a:ext uri="{FF2B5EF4-FFF2-40B4-BE49-F238E27FC236}">
                  <a16:creationId xmlns:a16="http://schemas.microsoft.com/office/drawing/2014/main" id="{A41965EA-C284-4AA0-8829-556CB604BCCB}"/>
                </a:ext>
              </a:extLst>
            </p:cNvPr>
            <p:cNvSpPr>
              <a:spLocks noChangeArrowheads="1"/>
            </p:cNvSpPr>
            <p:nvPr/>
          </p:nvSpPr>
          <p:spPr bwMode="auto">
            <a:xfrm>
              <a:off x="692150" y="2632075"/>
              <a:ext cx="985838" cy="96202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4761" name="Text Box 4">
              <a:extLst>
                <a:ext uri="{FF2B5EF4-FFF2-40B4-BE49-F238E27FC236}">
                  <a16:creationId xmlns:a16="http://schemas.microsoft.com/office/drawing/2014/main" id="{C4996CE0-26DF-46D3-B55F-51D8D2237068}"/>
                </a:ext>
              </a:extLst>
            </p:cNvPr>
            <p:cNvSpPr txBox="1">
              <a:spLocks noChangeArrowheads="1"/>
            </p:cNvSpPr>
            <p:nvPr/>
          </p:nvSpPr>
          <p:spPr bwMode="auto">
            <a:xfrm>
              <a:off x="733425" y="26781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call from above</a:t>
              </a:r>
              <a:endParaRPr lang="en-US" altLang="zh-CN" sz="1600">
                <a:latin typeface="Times New Roman" panose="02020603050405020304" pitchFamily="18" charset="0"/>
                <a:ea typeface="宋体" panose="02010600030101010101" pitchFamily="2" charset="-122"/>
              </a:endParaRPr>
            </a:p>
          </p:txBody>
        </p:sp>
        <p:sp>
          <p:nvSpPr>
            <p:cNvPr id="74762" name="Freeform 9">
              <a:extLst>
                <a:ext uri="{FF2B5EF4-FFF2-40B4-BE49-F238E27FC236}">
                  <a16:creationId xmlns:a16="http://schemas.microsoft.com/office/drawing/2014/main" id="{2EDB1B63-9AFE-46C5-900E-B289A157FD2D}"/>
                </a:ext>
              </a:extLst>
            </p:cNvPr>
            <p:cNvSpPr>
              <a:spLocks/>
            </p:cNvSpPr>
            <p:nvPr/>
          </p:nvSpPr>
          <p:spPr bwMode="auto">
            <a:xfrm flipV="1">
              <a:off x="1052513" y="2401888"/>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63" name="Freeform 10">
              <a:extLst>
                <a:ext uri="{FF2B5EF4-FFF2-40B4-BE49-F238E27FC236}">
                  <a16:creationId xmlns:a16="http://schemas.microsoft.com/office/drawing/2014/main" id="{806079A3-4694-4D6C-A980-4E482C8A2E1F}"/>
                </a:ext>
              </a:extLst>
            </p:cNvPr>
            <p:cNvSpPr>
              <a:spLocks/>
            </p:cNvSpPr>
            <p:nvPr/>
          </p:nvSpPr>
          <p:spPr bwMode="auto">
            <a:xfrm>
              <a:off x="1100138" y="3562350"/>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64" name="Freeform 11">
              <a:extLst>
                <a:ext uri="{FF2B5EF4-FFF2-40B4-BE49-F238E27FC236}">
                  <a16:creationId xmlns:a16="http://schemas.microsoft.com/office/drawing/2014/main" id="{739AD593-2B47-4AFE-B08B-8445F697211A}"/>
                </a:ext>
              </a:extLst>
            </p:cNvPr>
            <p:cNvSpPr>
              <a:spLocks/>
            </p:cNvSpPr>
            <p:nvPr/>
          </p:nvSpPr>
          <p:spPr bwMode="auto">
            <a:xfrm>
              <a:off x="3248025" y="2708275"/>
              <a:ext cx="466725" cy="893763"/>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4765" name="Group 12">
              <a:extLst>
                <a:ext uri="{FF2B5EF4-FFF2-40B4-BE49-F238E27FC236}">
                  <a16:creationId xmlns:a16="http://schemas.microsoft.com/office/drawing/2014/main" id="{FEE7FEE4-F52A-42EC-96FB-0C8FF4FA1D48}"/>
                </a:ext>
              </a:extLst>
            </p:cNvPr>
            <p:cNvGrpSpPr>
              <a:grpSpLocks/>
            </p:cNvGrpSpPr>
            <p:nvPr/>
          </p:nvGrpSpPr>
          <p:grpSpPr bwMode="auto">
            <a:xfrm>
              <a:off x="3505200" y="2390775"/>
              <a:ext cx="2124075" cy="1066800"/>
              <a:chOff x="2208" y="1506"/>
              <a:chExt cx="1338" cy="672"/>
            </a:xfrm>
          </p:grpSpPr>
          <p:sp>
            <p:nvSpPr>
              <p:cNvPr id="74786" name="Text Box 13">
                <a:extLst>
                  <a:ext uri="{FF2B5EF4-FFF2-40B4-BE49-F238E27FC236}">
                    <a16:creationId xmlns:a16="http://schemas.microsoft.com/office/drawing/2014/main" id="{3E542C62-7D17-4E63-BC00-0D1BD7DE9E09}"/>
                  </a:ext>
                </a:extLst>
              </p:cNvPr>
              <p:cNvSpPr txBox="1">
                <a:spLocks noChangeArrowheads="1"/>
              </p:cNvSpPr>
              <p:nvPr/>
            </p:nvSpPr>
            <p:spPr bwMode="auto">
              <a:xfrm>
                <a:off x="2249" y="1926"/>
                <a:ext cx="12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udt_send(sndpkt)</a:t>
                </a:r>
                <a:endParaRPr lang="en-US" altLang="zh-CN" sz="1800">
                  <a:latin typeface="Times New Roman" panose="02020603050405020304" pitchFamily="18" charset="0"/>
                  <a:ea typeface="宋体" panose="02010600030101010101" pitchFamily="2" charset="-122"/>
                </a:endParaRPr>
              </a:p>
            </p:txBody>
          </p:sp>
          <p:sp>
            <p:nvSpPr>
              <p:cNvPr id="74787" name="Text Box 14">
                <a:extLst>
                  <a:ext uri="{FF2B5EF4-FFF2-40B4-BE49-F238E27FC236}">
                    <a16:creationId xmlns:a16="http://schemas.microsoft.com/office/drawing/2014/main" id="{A44280E6-1266-4FC3-A601-7DF412425FA1}"/>
                  </a:ext>
                </a:extLst>
              </p:cNvPr>
              <p:cNvSpPr txBox="1">
                <a:spLocks noChangeArrowheads="1"/>
              </p:cNvSpPr>
              <p:nvPr/>
            </p:nvSpPr>
            <p:spPr bwMode="auto">
              <a:xfrm>
                <a:off x="2208" y="1506"/>
                <a:ext cx="131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a:t>
                </a:r>
              </a:p>
              <a:p>
                <a:pPr>
                  <a:spcBef>
                    <a:spcPct val="0"/>
                  </a:spcBef>
                  <a:buClrTx/>
                  <a:buSzTx/>
                  <a:buFontTx/>
                  <a:buNone/>
                </a:pPr>
                <a:r>
                  <a:rPr lang="en-US" altLang="zh-CN" sz="1800">
                    <a:latin typeface="Arial" panose="020B0604020202020204" pitchFamily="34" charset="0"/>
                    <a:ea typeface="宋体" panose="02010600030101010101" pitchFamily="2" charset="-122"/>
                  </a:rPr>
                  <a:t>   isNAK(rcvpkt)</a:t>
                </a:r>
                <a:endParaRPr lang="en-US" altLang="zh-CN" sz="1800">
                  <a:latin typeface="Times New Roman" panose="02020603050405020304" pitchFamily="18" charset="0"/>
                  <a:ea typeface="宋体" panose="02010600030101010101" pitchFamily="2" charset="-122"/>
                </a:endParaRPr>
              </a:p>
            </p:txBody>
          </p:sp>
          <p:sp>
            <p:nvSpPr>
              <p:cNvPr id="74788" name="Line 15">
                <a:extLst>
                  <a:ext uri="{FF2B5EF4-FFF2-40B4-BE49-F238E27FC236}">
                    <a16:creationId xmlns:a16="http://schemas.microsoft.com/office/drawing/2014/main" id="{84571960-6DB7-4E8E-B508-64A0CF3FBC6C}"/>
                  </a:ext>
                </a:extLst>
              </p:cNvPr>
              <p:cNvSpPr>
                <a:spLocks noChangeShapeType="1"/>
              </p:cNvSpPr>
              <p:nvPr/>
            </p:nvSpPr>
            <p:spPr bwMode="auto">
              <a:xfrm>
                <a:off x="2300" y="1904"/>
                <a:ext cx="110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6" name="Group 20">
              <a:extLst>
                <a:ext uri="{FF2B5EF4-FFF2-40B4-BE49-F238E27FC236}">
                  <a16:creationId xmlns:a16="http://schemas.microsoft.com/office/drawing/2014/main" id="{A7942F94-12E7-4C18-AB0B-12D6B220B34B}"/>
                </a:ext>
              </a:extLst>
            </p:cNvPr>
            <p:cNvGrpSpPr>
              <a:grpSpLocks/>
            </p:cNvGrpSpPr>
            <p:nvPr/>
          </p:nvGrpSpPr>
          <p:grpSpPr bwMode="auto">
            <a:xfrm>
              <a:off x="2327274" y="2644775"/>
              <a:ext cx="1111249" cy="962025"/>
              <a:chOff x="1565" y="2116"/>
              <a:chExt cx="700" cy="606"/>
            </a:xfrm>
          </p:grpSpPr>
          <p:sp>
            <p:nvSpPr>
              <p:cNvPr id="74784" name="Oval 21">
                <a:extLst>
                  <a:ext uri="{FF2B5EF4-FFF2-40B4-BE49-F238E27FC236}">
                    <a16:creationId xmlns:a16="http://schemas.microsoft.com/office/drawing/2014/main" id="{7C39F332-87EE-42E2-8406-0E4A1884F44F}"/>
                  </a:ext>
                </a:extLst>
              </p:cNvPr>
              <p:cNvSpPr>
                <a:spLocks noChangeArrowheads="1"/>
              </p:cNvSpPr>
              <p:nvPr/>
            </p:nvSpPr>
            <p:spPr bwMode="auto">
              <a:xfrm>
                <a:off x="1565" y="2116"/>
                <a:ext cx="621" cy="606"/>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4785" name="Text Box 22">
                <a:extLst>
                  <a:ext uri="{FF2B5EF4-FFF2-40B4-BE49-F238E27FC236}">
                    <a16:creationId xmlns:a16="http://schemas.microsoft.com/office/drawing/2014/main" id="{D01C6C24-503C-4132-ADC4-B14F10220D01}"/>
                  </a:ext>
                </a:extLst>
              </p:cNvPr>
              <p:cNvSpPr txBox="1">
                <a:spLocks noChangeArrowheads="1"/>
              </p:cNvSpPr>
              <p:nvPr/>
            </p:nvSpPr>
            <p:spPr bwMode="auto">
              <a:xfrm>
                <a:off x="1588" y="2151"/>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ACK or NAK</a:t>
                </a:r>
                <a:endParaRPr lang="en-US" altLang="zh-CN" sz="1600">
                  <a:latin typeface="Times New Roman" panose="02020603050405020304" pitchFamily="18" charset="0"/>
                  <a:ea typeface="宋体" panose="02010600030101010101" pitchFamily="2" charset="-122"/>
                </a:endParaRPr>
              </a:p>
            </p:txBody>
          </p:sp>
        </p:grpSp>
        <p:sp>
          <p:nvSpPr>
            <p:cNvPr id="74767" name="Line 23">
              <a:extLst>
                <a:ext uri="{FF2B5EF4-FFF2-40B4-BE49-F238E27FC236}">
                  <a16:creationId xmlns:a16="http://schemas.microsoft.com/office/drawing/2014/main" id="{B30ECE8C-F4A8-45C5-B22C-CD04F3C80A2A}"/>
                </a:ext>
              </a:extLst>
            </p:cNvPr>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8" name="Freeform 24">
              <a:extLst>
                <a:ext uri="{FF2B5EF4-FFF2-40B4-BE49-F238E27FC236}">
                  <a16:creationId xmlns:a16="http://schemas.microsoft.com/office/drawing/2014/main" id="{740B00E1-E262-4748-B6C4-BC6E162A784E}"/>
                </a:ext>
              </a:extLst>
            </p:cNvPr>
            <p:cNvSpPr>
              <a:spLocks/>
            </p:cNvSpPr>
            <p:nvPr/>
          </p:nvSpPr>
          <p:spPr bwMode="auto">
            <a:xfrm>
              <a:off x="6672263" y="3148013"/>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4769" name="Group 25">
              <a:extLst>
                <a:ext uri="{FF2B5EF4-FFF2-40B4-BE49-F238E27FC236}">
                  <a16:creationId xmlns:a16="http://schemas.microsoft.com/office/drawing/2014/main" id="{B7143CEE-FBE8-49B6-9270-853644BF971A}"/>
                </a:ext>
              </a:extLst>
            </p:cNvPr>
            <p:cNvGrpSpPr>
              <a:grpSpLocks/>
            </p:cNvGrpSpPr>
            <p:nvPr/>
          </p:nvGrpSpPr>
          <p:grpSpPr bwMode="auto">
            <a:xfrm>
              <a:off x="6764338" y="3568700"/>
              <a:ext cx="1217613" cy="962025"/>
              <a:chOff x="1390" y="3347"/>
              <a:chExt cx="767" cy="606"/>
            </a:xfrm>
          </p:grpSpPr>
          <p:sp>
            <p:nvSpPr>
              <p:cNvPr id="74782" name="Oval 26">
                <a:extLst>
                  <a:ext uri="{FF2B5EF4-FFF2-40B4-BE49-F238E27FC236}">
                    <a16:creationId xmlns:a16="http://schemas.microsoft.com/office/drawing/2014/main" id="{D9952C8B-9E76-4199-BA16-4E137F8DF4E0}"/>
                  </a:ext>
                </a:extLst>
              </p:cNvPr>
              <p:cNvSpPr>
                <a:spLocks noChangeArrowheads="1"/>
              </p:cNvSpPr>
              <p:nvPr/>
            </p:nvSpPr>
            <p:spPr bwMode="auto">
              <a:xfrm>
                <a:off x="1390" y="3347"/>
                <a:ext cx="621" cy="606"/>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4783" name="Text Box 27">
                <a:extLst>
                  <a:ext uri="{FF2B5EF4-FFF2-40B4-BE49-F238E27FC236}">
                    <a16:creationId xmlns:a16="http://schemas.microsoft.com/office/drawing/2014/main" id="{8C082E5C-B2EF-4832-97FA-68DFE762A6C9}"/>
                  </a:ext>
                </a:extLst>
              </p:cNvPr>
              <p:cNvSpPr txBox="1">
                <a:spLocks noChangeArrowheads="1"/>
              </p:cNvSpPr>
              <p:nvPr/>
            </p:nvSpPr>
            <p:spPr bwMode="auto">
              <a:xfrm>
                <a:off x="1401" y="3388"/>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call from below</a:t>
                </a:r>
                <a:endParaRPr lang="en-US" altLang="zh-CN" sz="1600">
                  <a:latin typeface="Times New Roman" panose="02020603050405020304" pitchFamily="18" charset="0"/>
                  <a:ea typeface="宋体" panose="02010600030101010101" pitchFamily="2" charset="-122"/>
                </a:endParaRPr>
              </a:p>
            </p:txBody>
          </p:sp>
        </p:grpSp>
        <p:sp>
          <p:nvSpPr>
            <p:cNvPr id="74770" name="Freeform 28">
              <a:extLst>
                <a:ext uri="{FF2B5EF4-FFF2-40B4-BE49-F238E27FC236}">
                  <a16:creationId xmlns:a16="http://schemas.microsoft.com/office/drawing/2014/main" id="{739598C1-3380-47A8-805D-E7F22A361F82}"/>
                </a:ext>
              </a:extLst>
            </p:cNvPr>
            <p:cNvSpPr>
              <a:spLocks/>
            </p:cNvSpPr>
            <p:nvPr/>
          </p:nvSpPr>
          <p:spPr bwMode="auto">
            <a:xfrm flipV="1">
              <a:off x="6684963" y="4464050"/>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1" name="Text Box 29">
              <a:extLst>
                <a:ext uri="{FF2B5EF4-FFF2-40B4-BE49-F238E27FC236}">
                  <a16:creationId xmlns:a16="http://schemas.microsoft.com/office/drawing/2014/main" id="{65FC0458-1C00-406F-8B2A-A5E6F4E1123A}"/>
                </a:ext>
              </a:extLst>
            </p:cNvPr>
            <p:cNvSpPr txBox="1">
              <a:spLocks noChangeArrowheads="1"/>
            </p:cNvSpPr>
            <p:nvPr/>
          </p:nvSpPr>
          <p:spPr bwMode="auto">
            <a:xfrm>
              <a:off x="990600" y="449580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ea typeface="宋体" panose="02010600030101010101" pitchFamily="2" charset="-122"/>
                </a:rPr>
                <a:t>sender</a:t>
              </a:r>
            </a:p>
          </p:txBody>
        </p:sp>
        <p:sp>
          <p:nvSpPr>
            <p:cNvPr id="74772" name="Text Box 30">
              <a:extLst>
                <a:ext uri="{FF2B5EF4-FFF2-40B4-BE49-F238E27FC236}">
                  <a16:creationId xmlns:a16="http://schemas.microsoft.com/office/drawing/2014/main" id="{FB1F268B-D2B2-49D5-BF46-6BE99EE8844D}"/>
                </a:ext>
              </a:extLst>
            </p:cNvPr>
            <p:cNvSpPr txBox="1">
              <a:spLocks noChangeArrowheads="1"/>
            </p:cNvSpPr>
            <p:nvPr/>
          </p:nvSpPr>
          <p:spPr bwMode="auto">
            <a:xfrm>
              <a:off x="6705600" y="1524000"/>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ea typeface="宋体" panose="02010600030101010101" pitchFamily="2" charset="-122"/>
                </a:rPr>
                <a:t>receiver</a:t>
              </a:r>
            </a:p>
          </p:txBody>
        </p:sp>
        <p:sp>
          <p:nvSpPr>
            <p:cNvPr id="74773" name="Line 31">
              <a:extLst>
                <a:ext uri="{FF2B5EF4-FFF2-40B4-BE49-F238E27FC236}">
                  <a16:creationId xmlns:a16="http://schemas.microsoft.com/office/drawing/2014/main" id="{DA582819-2DE3-4B64-8A03-51A67442D4CD}"/>
                </a:ext>
              </a:extLst>
            </p:cNvPr>
            <p:cNvSpPr>
              <a:spLocks noChangeShapeType="1"/>
            </p:cNvSpPr>
            <p:nvPr/>
          </p:nvSpPr>
          <p:spPr bwMode="auto">
            <a:xfrm>
              <a:off x="344488" y="2589213"/>
              <a:ext cx="433387"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4774" name="Group 32">
              <a:extLst>
                <a:ext uri="{FF2B5EF4-FFF2-40B4-BE49-F238E27FC236}">
                  <a16:creationId xmlns:a16="http://schemas.microsoft.com/office/drawing/2014/main" id="{BF9C4AF8-6656-4BBD-98F2-6F4F4A1C3055}"/>
                </a:ext>
              </a:extLst>
            </p:cNvPr>
            <p:cNvGrpSpPr>
              <a:grpSpLocks/>
            </p:cNvGrpSpPr>
            <p:nvPr/>
          </p:nvGrpSpPr>
          <p:grpSpPr bwMode="auto">
            <a:xfrm>
              <a:off x="1000125" y="1454150"/>
              <a:ext cx="4802189" cy="677863"/>
              <a:chOff x="630" y="916"/>
              <a:chExt cx="3025" cy="427"/>
            </a:xfrm>
          </p:grpSpPr>
          <p:sp>
            <p:nvSpPr>
              <p:cNvPr id="74779" name="Text Box 33">
                <a:extLst>
                  <a:ext uri="{FF2B5EF4-FFF2-40B4-BE49-F238E27FC236}">
                    <a16:creationId xmlns:a16="http://schemas.microsoft.com/office/drawing/2014/main" id="{F1B47F38-884D-4FCD-A34B-F2E632FEEA07}"/>
                  </a:ext>
                </a:extLst>
              </p:cNvPr>
              <p:cNvSpPr txBox="1">
                <a:spLocks noChangeArrowheads="1"/>
              </p:cNvSpPr>
              <p:nvPr/>
            </p:nvSpPr>
            <p:spPr bwMode="auto">
              <a:xfrm>
                <a:off x="630" y="1091"/>
                <a:ext cx="30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snkpkt = make_pkt(data, FCS/checksum)</a:t>
                </a:r>
              </a:p>
              <a:p>
                <a:pPr>
                  <a:spcBef>
                    <a:spcPct val="0"/>
                  </a:spcBef>
                  <a:buClrTx/>
                  <a:buSzTx/>
                  <a:buFontTx/>
                  <a:buNone/>
                </a:pPr>
                <a:r>
                  <a:rPr lang="en-US" altLang="zh-CN" sz="1800">
                    <a:latin typeface="Arial" panose="020B0604020202020204" pitchFamily="34" charset="0"/>
                    <a:ea typeface="宋体" panose="02010600030101010101" pitchFamily="2" charset="-122"/>
                  </a:rPr>
                  <a:t>udt_send(sndpkt)</a:t>
                </a:r>
                <a:endParaRPr lang="en-US" altLang="zh-CN" sz="1800">
                  <a:latin typeface="Times New Roman" panose="02020603050405020304" pitchFamily="18" charset="0"/>
                  <a:ea typeface="宋体" panose="02010600030101010101" pitchFamily="2" charset="-122"/>
                </a:endParaRPr>
              </a:p>
            </p:txBody>
          </p:sp>
          <p:sp>
            <p:nvSpPr>
              <p:cNvPr id="74780" name="Line 34">
                <a:extLst>
                  <a:ext uri="{FF2B5EF4-FFF2-40B4-BE49-F238E27FC236}">
                    <a16:creationId xmlns:a16="http://schemas.microsoft.com/office/drawing/2014/main" id="{CF5FB69D-22D9-4D3E-80AF-35D77EADB228}"/>
                  </a:ext>
                </a:extLst>
              </p:cNvPr>
              <p:cNvSpPr>
                <a:spLocks noChangeShapeType="1"/>
              </p:cNvSpPr>
              <p:nvPr/>
            </p:nvSpPr>
            <p:spPr bwMode="auto">
              <a:xfrm>
                <a:off x="696" y="1119"/>
                <a:ext cx="20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Text Box 35">
                <a:extLst>
                  <a:ext uri="{FF2B5EF4-FFF2-40B4-BE49-F238E27FC236}">
                    <a16:creationId xmlns:a16="http://schemas.microsoft.com/office/drawing/2014/main" id="{ED73C752-68FF-4654-A84E-772FA15A642C}"/>
                  </a:ext>
                </a:extLst>
              </p:cNvPr>
              <p:cNvSpPr txBox="1">
                <a:spLocks noChangeArrowheads="1"/>
              </p:cNvSpPr>
              <p:nvPr/>
            </p:nvSpPr>
            <p:spPr bwMode="auto">
              <a:xfrm>
                <a:off x="647" y="916"/>
                <a:ext cx="142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rdt_send(data)</a:t>
                </a:r>
                <a:endParaRPr lang="en-US" altLang="zh-CN" sz="1800">
                  <a:latin typeface="Times New Roman" panose="02020603050405020304" pitchFamily="18" charset="0"/>
                  <a:ea typeface="宋体" panose="02010600030101010101" pitchFamily="2" charset="-122"/>
                </a:endParaRPr>
              </a:p>
            </p:txBody>
          </p:sp>
        </p:grpSp>
        <p:grpSp>
          <p:nvGrpSpPr>
            <p:cNvPr id="74775" name="Group 36">
              <a:extLst>
                <a:ext uri="{FF2B5EF4-FFF2-40B4-BE49-F238E27FC236}">
                  <a16:creationId xmlns:a16="http://schemas.microsoft.com/office/drawing/2014/main" id="{C68F1127-2062-403B-AEB9-BF6EC01CABFC}"/>
                </a:ext>
              </a:extLst>
            </p:cNvPr>
            <p:cNvGrpSpPr>
              <a:grpSpLocks/>
            </p:cNvGrpSpPr>
            <p:nvPr/>
          </p:nvGrpSpPr>
          <p:grpSpPr bwMode="auto">
            <a:xfrm>
              <a:off x="1066800" y="3810000"/>
              <a:ext cx="3548063" cy="630238"/>
              <a:chOff x="672" y="2400"/>
              <a:chExt cx="2235" cy="397"/>
            </a:xfrm>
          </p:grpSpPr>
          <p:sp>
            <p:nvSpPr>
              <p:cNvPr id="74776" name="Text Box 37">
                <a:extLst>
                  <a:ext uri="{FF2B5EF4-FFF2-40B4-BE49-F238E27FC236}">
                    <a16:creationId xmlns:a16="http://schemas.microsoft.com/office/drawing/2014/main" id="{BF0B3A92-3F5C-444F-9530-66376922FD3C}"/>
                  </a:ext>
                </a:extLst>
              </p:cNvPr>
              <p:cNvSpPr txBox="1">
                <a:spLocks noChangeArrowheads="1"/>
              </p:cNvSpPr>
              <p:nvPr/>
            </p:nvSpPr>
            <p:spPr bwMode="auto">
              <a:xfrm>
                <a:off x="672" y="2400"/>
                <a:ext cx="2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isACK(rcvpkt)</a:t>
                </a:r>
                <a:endParaRPr lang="en-US" altLang="zh-CN" sz="1800">
                  <a:latin typeface="Times New Roman" panose="02020603050405020304" pitchFamily="18" charset="0"/>
                  <a:ea typeface="宋体" panose="02010600030101010101" pitchFamily="2" charset="-122"/>
                </a:endParaRPr>
              </a:p>
            </p:txBody>
          </p:sp>
          <p:sp>
            <p:nvSpPr>
              <p:cNvPr id="74777" name="Line 38">
                <a:extLst>
                  <a:ext uri="{FF2B5EF4-FFF2-40B4-BE49-F238E27FC236}">
                    <a16:creationId xmlns:a16="http://schemas.microsoft.com/office/drawing/2014/main" id="{4291E0D2-03D4-4945-872B-AA08B5EFF87E}"/>
                  </a:ext>
                </a:extLst>
              </p:cNvPr>
              <p:cNvSpPr>
                <a:spLocks noChangeShapeType="1"/>
              </p:cNvSpPr>
              <p:nvPr/>
            </p:nvSpPr>
            <p:spPr bwMode="auto">
              <a:xfrm>
                <a:off x="736" y="2604"/>
                <a:ext cx="18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Text Box 39">
                <a:extLst>
                  <a:ext uri="{FF2B5EF4-FFF2-40B4-BE49-F238E27FC236}">
                    <a16:creationId xmlns:a16="http://schemas.microsoft.com/office/drawing/2014/main" id="{8CD71FA5-27ED-45C6-89EF-769BF894BD08}"/>
                  </a:ext>
                </a:extLst>
              </p:cNvPr>
              <p:cNvSpPr txBox="1">
                <a:spLocks noChangeArrowheads="1"/>
              </p:cNvSpPr>
              <p:nvPr/>
            </p:nvSpPr>
            <p:spPr bwMode="auto">
              <a:xfrm>
                <a:off x="918" y="2585"/>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grpSp>
      <p:sp>
        <p:nvSpPr>
          <p:cNvPr id="74758" name="页脚占位符 5">
            <a:extLst>
              <a:ext uri="{FF2B5EF4-FFF2-40B4-BE49-F238E27FC236}">
                <a16:creationId xmlns:a16="http://schemas.microsoft.com/office/drawing/2014/main" id="{F1DBF4B4-E5A0-4A7B-BE41-93667076AB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4759" name="灯片编号占位符 6">
            <a:extLst>
              <a:ext uri="{FF2B5EF4-FFF2-40B4-BE49-F238E27FC236}">
                <a16:creationId xmlns:a16="http://schemas.microsoft.com/office/drawing/2014/main" id="{4EF742AC-54B6-49F8-9691-F8C9E42555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364475E-062B-44EA-B57E-DE679C960A02}" type="slidenum">
              <a:rPr lang="en-US" altLang="zh-CN" sz="1400" smtClean="0">
                <a:latin typeface="Arial" panose="020B0604020202020204" pitchFamily="34" charset="0"/>
              </a:rPr>
              <a:pPr>
                <a:spcBef>
                  <a:spcPct val="0"/>
                </a:spcBef>
                <a:buClrTx/>
                <a:buSzTx/>
                <a:buFontTx/>
                <a:buNone/>
              </a:pPr>
              <a:t>48</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BCBB745-6B8A-44D5-A95E-979858ED1A99}"/>
              </a:ext>
            </a:extLst>
          </p:cNvPr>
          <p:cNvSpPr>
            <a:spLocks noGrp="1" noChangeArrowheads="1"/>
          </p:cNvSpPr>
          <p:nvPr>
            <p:ph type="title"/>
          </p:nvPr>
        </p:nvSpPr>
        <p:spPr/>
        <p:txBody>
          <a:bodyPr/>
          <a:lstStyle/>
          <a:p>
            <a:r>
              <a:rPr lang="en-US" altLang="zh-CN" sz="3600">
                <a:ea typeface="宋体" panose="02010600030101010101" pitchFamily="2" charset="-122"/>
              </a:rPr>
              <a:t>Rdt2.0: Operation with No Errors</a:t>
            </a:r>
            <a:endParaRPr lang="en-US" altLang="zh-CN">
              <a:ea typeface="宋体" panose="02010600030101010101" pitchFamily="2" charset="-122"/>
            </a:endParaRPr>
          </a:p>
        </p:txBody>
      </p:sp>
      <p:sp>
        <p:nvSpPr>
          <p:cNvPr id="75779" name="Text Box 8">
            <a:extLst>
              <a:ext uri="{FF2B5EF4-FFF2-40B4-BE49-F238E27FC236}">
                <a16:creationId xmlns:a16="http://schemas.microsoft.com/office/drawing/2014/main" id="{8BD6E7FE-C4E0-4F2F-9348-9AA9FF82A67D}"/>
              </a:ext>
            </a:extLst>
          </p:cNvPr>
          <p:cNvSpPr txBox="1">
            <a:spLocks noChangeArrowheads="1"/>
          </p:cNvSpPr>
          <p:nvPr/>
        </p:nvSpPr>
        <p:spPr bwMode="auto">
          <a:xfrm>
            <a:off x="6297613" y="4781550"/>
            <a:ext cx="26463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800">
                <a:latin typeface="Arial" panose="020B0604020202020204" pitchFamily="34" charset="0"/>
                <a:ea typeface="宋体" panose="02010600030101010101" pitchFamily="2" charset="-122"/>
              </a:rPr>
              <a:t>   notcorrupt(rcvpkt)</a:t>
            </a:r>
            <a:endParaRPr lang="en-US" altLang="zh-CN" sz="1800">
              <a:latin typeface="Times New Roman" panose="02020603050405020304" pitchFamily="18" charset="0"/>
              <a:ea typeface="宋体" panose="02010600030101010101" pitchFamily="2" charset="-122"/>
            </a:endParaRPr>
          </a:p>
        </p:txBody>
      </p:sp>
      <p:grpSp>
        <p:nvGrpSpPr>
          <p:cNvPr id="75780" name="组合 51">
            <a:extLst>
              <a:ext uri="{FF2B5EF4-FFF2-40B4-BE49-F238E27FC236}">
                <a16:creationId xmlns:a16="http://schemas.microsoft.com/office/drawing/2014/main" id="{88FAAEB4-885D-4DED-A9EC-69FBEC978E87}"/>
              </a:ext>
            </a:extLst>
          </p:cNvPr>
          <p:cNvGrpSpPr>
            <a:grpSpLocks/>
          </p:cNvGrpSpPr>
          <p:nvPr/>
        </p:nvGrpSpPr>
        <p:grpSpPr bwMode="auto">
          <a:xfrm>
            <a:off x="342900" y="1200150"/>
            <a:ext cx="8572500" cy="4946650"/>
            <a:chOff x="342900" y="1200150"/>
            <a:chExt cx="8572500" cy="4946650"/>
          </a:xfrm>
        </p:grpSpPr>
        <p:sp>
          <p:nvSpPr>
            <p:cNvPr id="75783" name="Oval 3">
              <a:extLst>
                <a:ext uri="{FF2B5EF4-FFF2-40B4-BE49-F238E27FC236}">
                  <a16:creationId xmlns:a16="http://schemas.microsoft.com/office/drawing/2014/main" id="{249AD82D-693D-47DA-A12D-6861B4B7B7D9}"/>
                </a:ext>
              </a:extLst>
            </p:cNvPr>
            <p:cNvSpPr>
              <a:spLocks noChangeArrowheads="1"/>
            </p:cNvSpPr>
            <p:nvPr/>
          </p:nvSpPr>
          <p:spPr bwMode="auto">
            <a:xfrm>
              <a:off x="696913" y="2209800"/>
              <a:ext cx="985837" cy="96202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5784" name="Text Box 4">
              <a:extLst>
                <a:ext uri="{FF2B5EF4-FFF2-40B4-BE49-F238E27FC236}">
                  <a16:creationId xmlns:a16="http://schemas.microsoft.com/office/drawing/2014/main" id="{9A72E0CE-A800-427C-8FD9-62FEE444EDC7}"/>
                </a:ext>
              </a:extLst>
            </p:cNvPr>
            <p:cNvSpPr txBox="1">
              <a:spLocks noChangeArrowheads="1"/>
            </p:cNvSpPr>
            <p:nvPr/>
          </p:nvSpPr>
          <p:spPr bwMode="auto">
            <a:xfrm>
              <a:off x="747713" y="22463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call from above</a:t>
              </a:r>
              <a:endParaRPr lang="en-US" altLang="zh-CN" sz="1600">
                <a:latin typeface="Times New Roman" panose="02020603050405020304" pitchFamily="18" charset="0"/>
                <a:ea typeface="宋体" panose="02010600030101010101" pitchFamily="2" charset="-122"/>
              </a:endParaRPr>
            </a:p>
          </p:txBody>
        </p:sp>
        <p:sp>
          <p:nvSpPr>
            <p:cNvPr id="75785" name="Text Box 5">
              <a:extLst>
                <a:ext uri="{FF2B5EF4-FFF2-40B4-BE49-F238E27FC236}">
                  <a16:creationId xmlns:a16="http://schemas.microsoft.com/office/drawing/2014/main" id="{A3B05628-93BC-44B9-864F-983C92A2419F}"/>
                </a:ext>
              </a:extLst>
            </p:cNvPr>
            <p:cNvSpPr txBox="1">
              <a:spLocks noChangeArrowheads="1"/>
            </p:cNvSpPr>
            <p:nvPr/>
          </p:nvSpPr>
          <p:spPr bwMode="auto">
            <a:xfrm>
              <a:off x="1004887" y="1490663"/>
              <a:ext cx="489141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snkpkt = make_pkt(data, FCS/checksum)</a:t>
              </a:r>
            </a:p>
            <a:p>
              <a:pPr>
                <a:spcBef>
                  <a:spcPct val="0"/>
                </a:spcBef>
                <a:buClrTx/>
                <a:buSzTx/>
                <a:buFontTx/>
                <a:buNone/>
              </a:pPr>
              <a:r>
                <a:rPr lang="en-US" altLang="zh-CN" sz="1800">
                  <a:latin typeface="Arial" panose="020B0604020202020204" pitchFamily="34" charset="0"/>
                  <a:ea typeface="宋体" panose="02010600030101010101" pitchFamily="2" charset="-122"/>
                </a:rPr>
                <a:t>udt_send(sndpkt)</a:t>
              </a:r>
              <a:endParaRPr lang="en-US" altLang="zh-CN" sz="1800">
                <a:latin typeface="Times New Roman" panose="02020603050405020304" pitchFamily="18" charset="0"/>
                <a:ea typeface="宋体" panose="02010600030101010101" pitchFamily="2" charset="-122"/>
              </a:endParaRPr>
            </a:p>
          </p:txBody>
        </p:sp>
        <p:sp>
          <p:nvSpPr>
            <p:cNvPr id="75786" name="Line 6">
              <a:extLst>
                <a:ext uri="{FF2B5EF4-FFF2-40B4-BE49-F238E27FC236}">
                  <a16:creationId xmlns:a16="http://schemas.microsoft.com/office/drawing/2014/main" id="{F545C35B-5677-4B76-B41A-48BA3B2B50B2}"/>
                </a:ext>
              </a:extLst>
            </p:cNvPr>
            <p:cNvSpPr>
              <a:spLocks noChangeShapeType="1"/>
            </p:cNvSpPr>
            <p:nvPr/>
          </p:nvSpPr>
          <p:spPr bwMode="auto">
            <a:xfrm>
              <a:off x="1109663" y="1535113"/>
              <a:ext cx="3081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Text Box 7">
              <a:extLst>
                <a:ext uri="{FF2B5EF4-FFF2-40B4-BE49-F238E27FC236}">
                  <a16:creationId xmlns:a16="http://schemas.microsoft.com/office/drawing/2014/main" id="{F4FAB9B9-40FF-4C66-8E8A-A2261C14E2B0}"/>
                </a:ext>
              </a:extLst>
            </p:cNvPr>
            <p:cNvSpPr txBox="1">
              <a:spLocks noChangeArrowheads="1"/>
            </p:cNvSpPr>
            <p:nvPr/>
          </p:nvSpPr>
          <p:spPr bwMode="auto">
            <a:xfrm>
              <a:off x="6319838" y="5314950"/>
              <a:ext cx="25003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8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800">
                  <a:latin typeface="Arial" panose="020B0604020202020204" pitchFamily="34" charset="0"/>
                  <a:ea typeface="宋体" panose="02010600030101010101" pitchFamily="2" charset="-122"/>
                </a:rPr>
                <a:t>udt_send(ACK)</a:t>
              </a:r>
              <a:endParaRPr lang="en-US" altLang="zh-CN" sz="1800">
                <a:latin typeface="Times New Roman" panose="02020603050405020304" pitchFamily="18" charset="0"/>
                <a:ea typeface="宋体" panose="02010600030101010101" pitchFamily="2" charset="-122"/>
              </a:endParaRPr>
            </a:p>
          </p:txBody>
        </p:sp>
        <p:sp>
          <p:nvSpPr>
            <p:cNvPr id="75788" name="Line 9">
              <a:extLst>
                <a:ext uri="{FF2B5EF4-FFF2-40B4-BE49-F238E27FC236}">
                  <a16:creationId xmlns:a16="http://schemas.microsoft.com/office/drawing/2014/main" id="{9EEFA2B6-AEFD-4414-BCB4-2523A2133294}"/>
                </a:ext>
              </a:extLst>
            </p:cNvPr>
            <p:cNvSpPr>
              <a:spLocks noChangeShapeType="1"/>
            </p:cNvSpPr>
            <p:nvPr/>
          </p:nvSpPr>
          <p:spPr bwMode="auto">
            <a:xfrm>
              <a:off x="6419850" y="5370513"/>
              <a:ext cx="1885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Freeform 10">
              <a:extLst>
                <a:ext uri="{FF2B5EF4-FFF2-40B4-BE49-F238E27FC236}">
                  <a16:creationId xmlns:a16="http://schemas.microsoft.com/office/drawing/2014/main" id="{AFF97752-8808-49AA-834B-348C4D93F309}"/>
                </a:ext>
              </a:extLst>
            </p:cNvPr>
            <p:cNvSpPr>
              <a:spLocks/>
            </p:cNvSpPr>
            <p:nvPr/>
          </p:nvSpPr>
          <p:spPr bwMode="auto">
            <a:xfrm flipV="1">
              <a:off x="1057275" y="1979613"/>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0" name="Freeform 11">
              <a:extLst>
                <a:ext uri="{FF2B5EF4-FFF2-40B4-BE49-F238E27FC236}">
                  <a16:creationId xmlns:a16="http://schemas.microsoft.com/office/drawing/2014/main" id="{4F34053D-91A6-4C29-9AE2-A1A4D62AD8F2}"/>
                </a:ext>
              </a:extLst>
            </p:cNvPr>
            <p:cNvSpPr>
              <a:spLocks/>
            </p:cNvSpPr>
            <p:nvPr/>
          </p:nvSpPr>
          <p:spPr bwMode="auto">
            <a:xfrm>
              <a:off x="1104900" y="3140075"/>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1" name="Text Box 12">
              <a:extLst>
                <a:ext uri="{FF2B5EF4-FFF2-40B4-BE49-F238E27FC236}">
                  <a16:creationId xmlns:a16="http://schemas.microsoft.com/office/drawing/2014/main" id="{B6FC6E40-3CAC-4111-BC9A-7AF014C22EBF}"/>
                </a:ext>
              </a:extLst>
            </p:cNvPr>
            <p:cNvSpPr txBox="1">
              <a:spLocks noChangeArrowheads="1"/>
            </p:cNvSpPr>
            <p:nvPr/>
          </p:nvSpPr>
          <p:spPr bwMode="auto">
            <a:xfrm>
              <a:off x="1071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isACK(rcvpkt)</a:t>
              </a:r>
              <a:endParaRPr lang="en-US" altLang="zh-CN" sz="1800">
                <a:latin typeface="Times New Roman" panose="02020603050405020304" pitchFamily="18" charset="0"/>
                <a:ea typeface="宋体" panose="02010600030101010101" pitchFamily="2" charset="-122"/>
              </a:endParaRPr>
            </a:p>
          </p:txBody>
        </p:sp>
        <p:sp>
          <p:nvSpPr>
            <p:cNvPr id="75792" name="Line 13">
              <a:extLst>
                <a:ext uri="{FF2B5EF4-FFF2-40B4-BE49-F238E27FC236}">
                  <a16:creationId xmlns:a16="http://schemas.microsoft.com/office/drawing/2014/main" id="{54238ABE-5D1E-4B9A-85DE-08AC66CE1E73}"/>
                </a:ext>
              </a:extLst>
            </p:cNvPr>
            <p:cNvSpPr>
              <a:spLocks noChangeShapeType="1"/>
            </p:cNvSpPr>
            <p:nvPr/>
          </p:nvSpPr>
          <p:spPr bwMode="auto">
            <a:xfrm>
              <a:off x="1173163" y="3816350"/>
              <a:ext cx="29416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Freeform 14">
              <a:extLst>
                <a:ext uri="{FF2B5EF4-FFF2-40B4-BE49-F238E27FC236}">
                  <a16:creationId xmlns:a16="http://schemas.microsoft.com/office/drawing/2014/main" id="{3ED74724-FEB6-4925-99F6-47AC3DEAD395}"/>
                </a:ext>
              </a:extLst>
            </p:cNvPr>
            <p:cNvSpPr>
              <a:spLocks/>
            </p:cNvSpPr>
            <p:nvPr/>
          </p:nvSpPr>
          <p:spPr bwMode="auto">
            <a:xfrm>
              <a:off x="3252788" y="2286000"/>
              <a:ext cx="466725" cy="893763"/>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4" name="Text Box 15">
              <a:extLst>
                <a:ext uri="{FF2B5EF4-FFF2-40B4-BE49-F238E27FC236}">
                  <a16:creationId xmlns:a16="http://schemas.microsoft.com/office/drawing/2014/main" id="{1DBC1E26-08CB-4BD7-A7F0-34A6DB5D2B15}"/>
                </a:ext>
              </a:extLst>
            </p:cNvPr>
            <p:cNvSpPr txBox="1">
              <a:spLocks noChangeArrowheads="1"/>
            </p:cNvSpPr>
            <p:nvPr/>
          </p:nvSpPr>
          <p:spPr bwMode="auto">
            <a:xfrm>
              <a:off x="3562350" y="2600325"/>
              <a:ext cx="203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udt_send(sndpkt)</a:t>
              </a:r>
              <a:endParaRPr lang="en-US" altLang="zh-CN" sz="1800">
                <a:latin typeface="Times New Roman" panose="02020603050405020304" pitchFamily="18" charset="0"/>
                <a:ea typeface="宋体" panose="02010600030101010101" pitchFamily="2" charset="-122"/>
              </a:endParaRPr>
            </a:p>
          </p:txBody>
        </p:sp>
        <p:sp>
          <p:nvSpPr>
            <p:cNvPr id="75795" name="Text Box 16">
              <a:extLst>
                <a:ext uri="{FF2B5EF4-FFF2-40B4-BE49-F238E27FC236}">
                  <a16:creationId xmlns:a16="http://schemas.microsoft.com/office/drawing/2014/main" id="{D9C180A0-ADAD-4797-94AA-47CA3DB41C74}"/>
                </a:ext>
              </a:extLst>
            </p:cNvPr>
            <p:cNvSpPr txBox="1">
              <a:spLocks noChangeArrowheads="1"/>
            </p:cNvSpPr>
            <p:nvPr/>
          </p:nvSpPr>
          <p:spPr bwMode="auto">
            <a:xfrm>
              <a:off x="3505200" y="1990725"/>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a:t>
              </a:r>
            </a:p>
            <a:p>
              <a:pPr>
                <a:spcBef>
                  <a:spcPct val="0"/>
                </a:spcBef>
                <a:buClrTx/>
                <a:buSzTx/>
                <a:buFontTx/>
                <a:buNone/>
              </a:pPr>
              <a:r>
                <a:rPr lang="en-US" altLang="zh-CN" sz="1800">
                  <a:latin typeface="Arial" panose="020B0604020202020204" pitchFamily="34" charset="0"/>
                  <a:ea typeface="宋体" panose="02010600030101010101" pitchFamily="2" charset="-122"/>
                </a:rPr>
                <a:t>   isNAK(rcvpkt)</a:t>
              </a:r>
              <a:endParaRPr lang="en-US" altLang="zh-CN" sz="1800">
                <a:latin typeface="Times New Roman" panose="02020603050405020304" pitchFamily="18" charset="0"/>
                <a:ea typeface="宋体" panose="02010600030101010101" pitchFamily="2" charset="-122"/>
              </a:endParaRPr>
            </a:p>
          </p:txBody>
        </p:sp>
        <p:sp>
          <p:nvSpPr>
            <p:cNvPr id="75796" name="Line 17">
              <a:extLst>
                <a:ext uri="{FF2B5EF4-FFF2-40B4-BE49-F238E27FC236}">
                  <a16:creationId xmlns:a16="http://schemas.microsoft.com/office/drawing/2014/main" id="{6D09031C-7257-40C8-89F6-863353276AC2}"/>
                </a:ext>
              </a:extLst>
            </p:cNvPr>
            <p:cNvSpPr>
              <a:spLocks noChangeShapeType="1"/>
            </p:cNvSpPr>
            <p:nvPr/>
          </p:nvSpPr>
          <p:spPr bwMode="auto">
            <a:xfrm flipV="1">
              <a:off x="3656013" y="2590800"/>
              <a:ext cx="1677987" cy="9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7" name="Text Box 18">
              <a:extLst>
                <a:ext uri="{FF2B5EF4-FFF2-40B4-BE49-F238E27FC236}">
                  <a16:creationId xmlns:a16="http://schemas.microsoft.com/office/drawing/2014/main" id="{3D7D9D8F-31A7-4C51-B4A3-9688A5040403}"/>
                </a:ext>
              </a:extLst>
            </p:cNvPr>
            <p:cNvSpPr txBox="1">
              <a:spLocks noChangeArrowheads="1"/>
            </p:cNvSpPr>
            <p:nvPr/>
          </p:nvSpPr>
          <p:spPr bwMode="auto">
            <a:xfrm>
              <a:off x="6573838" y="2954338"/>
              <a:ext cx="1828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udt_send(NAK)</a:t>
              </a:r>
              <a:endParaRPr lang="en-US" altLang="zh-CN" sz="1800">
                <a:latin typeface="Times New Roman" panose="02020603050405020304" pitchFamily="18" charset="0"/>
                <a:ea typeface="宋体" panose="02010600030101010101" pitchFamily="2" charset="-122"/>
              </a:endParaRPr>
            </a:p>
          </p:txBody>
        </p:sp>
        <p:sp>
          <p:nvSpPr>
            <p:cNvPr id="75798" name="Text Box 19">
              <a:extLst>
                <a:ext uri="{FF2B5EF4-FFF2-40B4-BE49-F238E27FC236}">
                  <a16:creationId xmlns:a16="http://schemas.microsoft.com/office/drawing/2014/main" id="{E67254B9-163F-4E72-B31D-84C3F84F1554}"/>
                </a:ext>
              </a:extLst>
            </p:cNvPr>
            <p:cNvSpPr txBox="1">
              <a:spLocks noChangeArrowheads="1"/>
            </p:cNvSpPr>
            <p:nvPr/>
          </p:nvSpPr>
          <p:spPr bwMode="auto">
            <a:xfrm>
              <a:off x="6578600" y="2352675"/>
              <a:ext cx="23368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800">
                  <a:latin typeface="Arial" panose="020B0604020202020204" pitchFamily="34" charset="0"/>
                  <a:ea typeface="宋体" panose="02010600030101010101" pitchFamily="2" charset="-122"/>
                </a:rPr>
                <a:t>  corrupt(rcvpkt)</a:t>
              </a:r>
              <a:endParaRPr lang="en-US" altLang="zh-CN" sz="1800">
                <a:latin typeface="Times New Roman" panose="02020603050405020304" pitchFamily="18" charset="0"/>
                <a:ea typeface="宋体" panose="02010600030101010101" pitchFamily="2" charset="-122"/>
              </a:endParaRPr>
            </a:p>
          </p:txBody>
        </p:sp>
        <p:sp>
          <p:nvSpPr>
            <p:cNvPr id="75799" name="Line 20">
              <a:extLst>
                <a:ext uri="{FF2B5EF4-FFF2-40B4-BE49-F238E27FC236}">
                  <a16:creationId xmlns:a16="http://schemas.microsoft.com/office/drawing/2014/main" id="{426FD6E6-7D90-4215-9FB5-F5C034325A47}"/>
                </a:ext>
              </a:extLst>
            </p:cNvPr>
            <p:cNvSpPr>
              <a:spLocks noChangeShapeType="1"/>
            </p:cNvSpPr>
            <p:nvPr/>
          </p:nvSpPr>
          <p:spPr bwMode="auto">
            <a:xfrm>
              <a:off x="6673850" y="2955925"/>
              <a:ext cx="18605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800" name="Group 21">
              <a:extLst>
                <a:ext uri="{FF2B5EF4-FFF2-40B4-BE49-F238E27FC236}">
                  <a16:creationId xmlns:a16="http://schemas.microsoft.com/office/drawing/2014/main" id="{A06844A3-C18E-4E4B-9DF5-B8B182663360}"/>
                </a:ext>
              </a:extLst>
            </p:cNvPr>
            <p:cNvGrpSpPr>
              <a:grpSpLocks/>
            </p:cNvGrpSpPr>
            <p:nvPr/>
          </p:nvGrpSpPr>
          <p:grpSpPr bwMode="auto">
            <a:xfrm>
              <a:off x="2332039" y="2222500"/>
              <a:ext cx="1149351" cy="962025"/>
              <a:chOff x="1565" y="2116"/>
              <a:chExt cx="724" cy="606"/>
            </a:xfrm>
          </p:grpSpPr>
          <p:sp>
            <p:nvSpPr>
              <p:cNvPr id="75827" name="Oval 22">
                <a:extLst>
                  <a:ext uri="{FF2B5EF4-FFF2-40B4-BE49-F238E27FC236}">
                    <a16:creationId xmlns:a16="http://schemas.microsoft.com/office/drawing/2014/main" id="{205D8337-731D-436F-903B-EB52336AF1BC}"/>
                  </a:ext>
                </a:extLst>
              </p:cNvPr>
              <p:cNvSpPr>
                <a:spLocks noChangeArrowheads="1"/>
              </p:cNvSpPr>
              <p:nvPr/>
            </p:nvSpPr>
            <p:spPr bwMode="auto">
              <a:xfrm>
                <a:off x="1565" y="2116"/>
                <a:ext cx="621" cy="606"/>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5828" name="Text Box 23">
                <a:extLst>
                  <a:ext uri="{FF2B5EF4-FFF2-40B4-BE49-F238E27FC236}">
                    <a16:creationId xmlns:a16="http://schemas.microsoft.com/office/drawing/2014/main" id="{CA75C7AC-98D3-434A-B100-9B6219657DB6}"/>
                  </a:ext>
                </a:extLst>
              </p:cNvPr>
              <p:cNvSpPr txBox="1">
                <a:spLocks noChangeArrowheads="1"/>
              </p:cNvSpPr>
              <p:nvPr/>
            </p:nvSpPr>
            <p:spPr bwMode="auto">
              <a:xfrm>
                <a:off x="1612" y="2145"/>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ACK or NAK</a:t>
                </a:r>
                <a:endParaRPr lang="en-US" altLang="zh-CN" sz="1600">
                  <a:latin typeface="Times New Roman" panose="02020603050405020304" pitchFamily="18" charset="0"/>
                  <a:ea typeface="宋体" panose="02010600030101010101" pitchFamily="2" charset="-122"/>
                </a:endParaRPr>
              </a:p>
            </p:txBody>
          </p:sp>
        </p:grpSp>
        <p:sp>
          <p:nvSpPr>
            <p:cNvPr id="75801" name="Freeform 24">
              <a:extLst>
                <a:ext uri="{FF2B5EF4-FFF2-40B4-BE49-F238E27FC236}">
                  <a16:creationId xmlns:a16="http://schemas.microsoft.com/office/drawing/2014/main" id="{2252DA83-CE01-45AB-84E2-FF12FA0D166A}"/>
                </a:ext>
              </a:extLst>
            </p:cNvPr>
            <p:cNvSpPr>
              <a:spLocks/>
            </p:cNvSpPr>
            <p:nvPr/>
          </p:nvSpPr>
          <p:spPr bwMode="auto">
            <a:xfrm>
              <a:off x="6672263" y="3148013"/>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2" name="Oval 25">
              <a:extLst>
                <a:ext uri="{FF2B5EF4-FFF2-40B4-BE49-F238E27FC236}">
                  <a16:creationId xmlns:a16="http://schemas.microsoft.com/office/drawing/2014/main" id="{8673CEBC-8F2C-4E2E-92AB-E7525E532AD9}"/>
                </a:ext>
              </a:extLst>
            </p:cNvPr>
            <p:cNvSpPr>
              <a:spLocks noChangeArrowheads="1"/>
            </p:cNvSpPr>
            <p:nvPr/>
          </p:nvSpPr>
          <p:spPr bwMode="auto">
            <a:xfrm>
              <a:off x="6764338" y="3568700"/>
              <a:ext cx="985837" cy="96202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5803" name="Text Box 26">
              <a:extLst>
                <a:ext uri="{FF2B5EF4-FFF2-40B4-BE49-F238E27FC236}">
                  <a16:creationId xmlns:a16="http://schemas.microsoft.com/office/drawing/2014/main" id="{F20837F1-14B3-4209-AB59-5CB612AA8DC3}"/>
                </a:ext>
              </a:extLst>
            </p:cNvPr>
            <p:cNvSpPr txBox="1">
              <a:spLocks noChangeArrowheads="1"/>
            </p:cNvSpPr>
            <p:nvPr/>
          </p:nvSpPr>
          <p:spPr bwMode="auto">
            <a:xfrm>
              <a:off x="6791325" y="367188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call from below</a:t>
              </a:r>
              <a:endParaRPr lang="en-US" altLang="zh-CN" sz="1600">
                <a:latin typeface="Times New Roman" panose="02020603050405020304" pitchFamily="18" charset="0"/>
                <a:ea typeface="宋体" panose="02010600030101010101" pitchFamily="2" charset="-122"/>
              </a:endParaRPr>
            </a:p>
          </p:txBody>
        </p:sp>
        <p:sp>
          <p:nvSpPr>
            <p:cNvPr id="75804" name="Freeform 27">
              <a:extLst>
                <a:ext uri="{FF2B5EF4-FFF2-40B4-BE49-F238E27FC236}">
                  <a16:creationId xmlns:a16="http://schemas.microsoft.com/office/drawing/2014/main" id="{5C7C5323-6CD1-47D6-95F1-C7C7C06B7AA3}"/>
                </a:ext>
              </a:extLst>
            </p:cNvPr>
            <p:cNvSpPr>
              <a:spLocks/>
            </p:cNvSpPr>
            <p:nvPr/>
          </p:nvSpPr>
          <p:spPr bwMode="auto">
            <a:xfrm flipV="1">
              <a:off x="6684963" y="4464050"/>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805" name="Group 28">
              <a:extLst>
                <a:ext uri="{FF2B5EF4-FFF2-40B4-BE49-F238E27FC236}">
                  <a16:creationId xmlns:a16="http://schemas.microsoft.com/office/drawing/2014/main" id="{A67ED370-DE25-4975-AB94-26BDFC0D13F4}"/>
                </a:ext>
              </a:extLst>
            </p:cNvPr>
            <p:cNvGrpSpPr>
              <a:grpSpLocks/>
            </p:cNvGrpSpPr>
            <p:nvPr/>
          </p:nvGrpSpPr>
          <p:grpSpPr bwMode="auto">
            <a:xfrm>
              <a:off x="349250" y="2155825"/>
              <a:ext cx="1333500" cy="1004888"/>
              <a:chOff x="220" y="1365"/>
              <a:chExt cx="840" cy="633"/>
            </a:xfrm>
          </p:grpSpPr>
          <p:sp>
            <p:nvSpPr>
              <p:cNvPr id="75825" name="Line 29">
                <a:extLst>
                  <a:ext uri="{FF2B5EF4-FFF2-40B4-BE49-F238E27FC236}">
                    <a16:creationId xmlns:a16="http://schemas.microsoft.com/office/drawing/2014/main" id="{036B31BA-B08C-40C4-A723-E42EF64A2021}"/>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6" name="Oval 30">
                <a:extLst>
                  <a:ext uri="{FF2B5EF4-FFF2-40B4-BE49-F238E27FC236}">
                    <a16:creationId xmlns:a16="http://schemas.microsoft.com/office/drawing/2014/main" id="{6664F128-0A79-463A-A9FF-95331EE347B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grpSp>
        <p:grpSp>
          <p:nvGrpSpPr>
            <p:cNvPr id="75806" name="Group 31">
              <a:extLst>
                <a:ext uri="{FF2B5EF4-FFF2-40B4-BE49-F238E27FC236}">
                  <a16:creationId xmlns:a16="http://schemas.microsoft.com/office/drawing/2014/main" id="{1BED7732-E916-4E85-A75B-2A233B88F0CC}"/>
                </a:ext>
              </a:extLst>
            </p:cNvPr>
            <p:cNvGrpSpPr>
              <a:grpSpLocks/>
            </p:cNvGrpSpPr>
            <p:nvPr/>
          </p:nvGrpSpPr>
          <p:grpSpPr bwMode="auto">
            <a:xfrm>
              <a:off x="6335713" y="3495675"/>
              <a:ext cx="1414462" cy="1033463"/>
              <a:chOff x="3990" y="2203"/>
              <a:chExt cx="891" cy="651"/>
            </a:xfrm>
          </p:grpSpPr>
          <p:sp>
            <p:nvSpPr>
              <p:cNvPr id="75823" name="Line 32">
                <a:extLst>
                  <a:ext uri="{FF2B5EF4-FFF2-40B4-BE49-F238E27FC236}">
                    <a16:creationId xmlns:a16="http://schemas.microsoft.com/office/drawing/2014/main" id="{8CFA381C-C1E6-4B1F-8C15-261227A2AB22}"/>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4" name="Oval 33">
                <a:extLst>
                  <a:ext uri="{FF2B5EF4-FFF2-40B4-BE49-F238E27FC236}">
                    <a16:creationId xmlns:a16="http://schemas.microsoft.com/office/drawing/2014/main" id="{E67604EB-BB4A-49B2-B3C3-0F1501A3C57F}"/>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sp>
          <p:nvSpPr>
            <p:cNvPr id="75807" name="Text Box 34">
              <a:extLst>
                <a:ext uri="{FF2B5EF4-FFF2-40B4-BE49-F238E27FC236}">
                  <a16:creationId xmlns:a16="http://schemas.microsoft.com/office/drawing/2014/main" id="{1839725D-C9FB-4B88-977A-DE5D1700483C}"/>
                </a:ext>
              </a:extLst>
            </p:cNvPr>
            <p:cNvSpPr txBox="1">
              <a:spLocks noChangeArrowheads="1"/>
            </p:cNvSpPr>
            <p:nvPr/>
          </p:nvSpPr>
          <p:spPr bwMode="auto">
            <a:xfrm>
              <a:off x="1030288" y="1200150"/>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rdt_send(data)</a:t>
              </a:r>
              <a:endParaRPr lang="en-US" altLang="zh-CN" sz="1800">
                <a:latin typeface="Times New Roman" panose="02020603050405020304" pitchFamily="18" charset="0"/>
                <a:ea typeface="宋体" panose="02010600030101010101" pitchFamily="2" charset="-122"/>
              </a:endParaRPr>
            </a:p>
          </p:txBody>
        </p:sp>
        <p:sp>
          <p:nvSpPr>
            <p:cNvPr id="75808" name="Line 35">
              <a:extLst>
                <a:ext uri="{FF2B5EF4-FFF2-40B4-BE49-F238E27FC236}">
                  <a16:creationId xmlns:a16="http://schemas.microsoft.com/office/drawing/2014/main" id="{0686C90A-E594-4949-A364-BC1DDF10446B}"/>
                </a:ext>
              </a:extLst>
            </p:cNvPr>
            <p:cNvSpPr>
              <a:spLocks noChangeShapeType="1"/>
            </p:cNvSpPr>
            <p:nvPr/>
          </p:nvSpPr>
          <p:spPr bwMode="auto">
            <a:xfrm>
              <a:off x="1011238" y="128905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Freeform 36">
              <a:extLst>
                <a:ext uri="{FF2B5EF4-FFF2-40B4-BE49-F238E27FC236}">
                  <a16:creationId xmlns:a16="http://schemas.microsoft.com/office/drawing/2014/main" id="{AA5EA531-5C85-4561-80A4-DAD7AAA00879}"/>
                </a:ext>
              </a:extLst>
            </p:cNvPr>
            <p:cNvSpPr>
              <a:spLocks/>
            </p:cNvSpPr>
            <p:nvPr/>
          </p:nvSpPr>
          <p:spPr bwMode="auto">
            <a:xfrm>
              <a:off x="1011238" y="2006600"/>
              <a:ext cx="6697662" cy="3060700"/>
            </a:xfrm>
            <a:custGeom>
              <a:avLst/>
              <a:gdLst>
                <a:gd name="T0" fmla="*/ 0 w 4219"/>
                <a:gd name="T1" fmla="*/ 2147483646 h 1928"/>
                <a:gd name="T2" fmla="*/ 2147483646 w 4219"/>
                <a:gd name="T3" fmla="*/ 0 h 1928"/>
                <a:gd name="T4" fmla="*/ 2147483646 w 4219"/>
                <a:gd name="T5" fmla="*/ 2147483646 h 1928"/>
                <a:gd name="T6" fmla="*/ 2147483646 w 4219"/>
                <a:gd name="T7" fmla="*/ 2147483646 h 1928"/>
                <a:gd name="T8" fmla="*/ 0 60000 65536"/>
                <a:gd name="T9" fmla="*/ 0 60000 65536"/>
                <a:gd name="T10" fmla="*/ 0 60000 65536"/>
                <a:gd name="T11" fmla="*/ 0 60000 65536"/>
                <a:gd name="T12" fmla="*/ 0 w 4219"/>
                <a:gd name="T13" fmla="*/ 0 h 1928"/>
                <a:gd name="T14" fmla="*/ 4219 w 4219"/>
                <a:gd name="T15" fmla="*/ 1928 h 1928"/>
              </a:gdLst>
              <a:ahLst/>
              <a:cxnLst>
                <a:cxn ang="T8">
                  <a:pos x="T0" y="T1"/>
                </a:cxn>
                <a:cxn ang="T9">
                  <a:pos x="T2" y="T3"/>
                </a:cxn>
                <a:cxn ang="T10">
                  <a:pos x="T4" y="T5"/>
                </a:cxn>
                <a:cxn ang="T11">
                  <a:pos x="T6" y="T7"/>
                </a:cxn>
              </a:cxnLst>
              <a:rect l="T12" t="T13" r="T14" b="T15"/>
              <a:pathLst>
                <a:path w="4219" h="1928">
                  <a:moveTo>
                    <a:pt x="0" y="10"/>
                  </a:moveTo>
                  <a:lnTo>
                    <a:pt x="1003" y="0"/>
                  </a:lnTo>
                  <a:lnTo>
                    <a:pt x="3387" y="1928"/>
                  </a:lnTo>
                  <a:lnTo>
                    <a:pt x="4219" y="1928"/>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810" name="Group 37">
              <a:extLst>
                <a:ext uri="{FF2B5EF4-FFF2-40B4-BE49-F238E27FC236}">
                  <a16:creationId xmlns:a16="http://schemas.microsoft.com/office/drawing/2014/main" id="{CD2AB65F-012C-49C7-A390-10E4879DBA28}"/>
                </a:ext>
              </a:extLst>
            </p:cNvPr>
            <p:cNvGrpSpPr>
              <a:grpSpLocks/>
            </p:cNvGrpSpPr>
            <p:nvPr/>
          </p:nvGrpSpPr>
          <p:grpSpPr bwMode="auto">
            <a:xfrm>
              <a:off x="347663" y="2152650"/>
              <a:ext cx="1328737" cy="1028700"/>
              <a:chOff x="220" y="1365"/>
              <a:chExt cx="840" cy="633"/>
            </a:xfrm>
          </p:grpSpPr>
          <p:sp>
            <p:nvSpPr>
              <p:cNvPr id="75821" name="Line 38">
                <a:extLst>
                  <a:ext uri="{FF2B5EF4-FFF2-40B4-BE49-F238E27FC236}">
                    <a16:creationId xmlns:a16="http://schemas.microsoft.com/office/drawing/2014/main" id="{4CE243B7-B323-441D-AEDB-084E405F3095}"/>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2" name="Oval 39">
                <a:extLst>
                  <a:ext uri="{FF2B5EF4-FFF2-40B4-BE49-F238E27FC236}">
                    <a16:creationId xmlns:a16="http://schemas.microsoft.com/office/drawing/2014/main" id="{4CA75E13-A511-4578-87C9-2FA4695EDE9E}"/>
                  </a:ext>
                </a:extLst>
              </p:cNvPr>
              <p:cNvSpPr>
                <a:spLocks noChangeArrowheads="1"/>
              </p:cNvSpPr>
              <p:nvPr/>
            </p:nvSpPr>
            <p:spPr bwMode="auto">
              <a:xfrm>
                <a:off x="439" y="1392"/>
                <a:ext cx="621" cy="606"/>
              </a:xfrm>
              <a:prstGeom prst="ellipse">
                <a:avLst/>
              </a:prstGeom>
              <a:noFill/>
              <a:ln w="508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grpSp>
        <p:sp>
          <p:nvSpPr>
            <p:cNvPr id="75811" name="Oval 40">
              <a:extLst>
                <a:ext uri="{FF2B5EF4-FFF2-40B4-BE49-F238E27FC236}">
                  <a16:creationId xmlns:a16="http://schemas.microsoft.com/office/drawing/2014/main" id="{E6F324A2-6216-477A-9684-D0C76CB9983A}"/>
                </a:ext>
              </a:extLst>
            </p:cNvPr>
            <p:cNvSpPr>
              <a:spLocks noChangeArrowheads="1"/>
            </p:cNvSpPr>
            <p:nvPr/>
          </p:nvSpPr>
          <p:spPr bwMode="auto">
            <a:xfrm>
              <a:off x="2339975" y="2209800"/>
              <a:ext cx="985838"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5812" name="Line 41">
              <a:extLst>
                <a:ext uri="{FF2B5EF4-FFF2-40B4-BE49-F238E27FC236}">
                  <a16:creationId xmlns:a16="http://schemas.microsoft.com/office/drawing/2014/main" id="{1567A17E-B173-420D-B469-3EC1264E8C40}"/>
                </a:ext>
              </a:extLst>
            </p:cNvPr>
            <p:cNvSpPr>
              <a:spLocks noChangeShapeType="1"/>
            </p:cNvSpPr>
            <p:nvPr/>
          </p:nvSpPr>
          <p:spPr bwMode="auto">
            <a:xfrm flipH="1">
              <a:off x="6261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3" name="Freeform 42">
              <a:extLst>
                <a:ext uri="{FF2B5EF4-FFF2-40B4-BE49-F238E27FC236}">
                  <a16:creationId xmlns:a16="http://schemas.microsoft.com/office/drawing/2014/main" id="{233A2176-343F-4221-9D95-7A0FE147A366}"/>
                </a:ext>
              </a:extLst>
            </p:cNvPr>
            <p:cNvSpPr>
              <a:spLocks/>
            </p:cNvSpPr>
            <p:nvPr/>
          </p:nvSpPr>
          <p:spPr bwMode="auto">
            <a:xfrm>
              <a:off x="1155700" y="3886200"/>
              <a:ext cx="6667500" cy="2260600"/>
            </a:xfrm>
            <a:custGeom>
              <a:avLst/>
              <a:gdLst>
                <a:gd name="T0" fmla="*/ 2147483646 w 4200"/>
                <a:gd name="T1" fmla="*/ 2147483646 h 1424"/>
                <a:gd name="T2" fmla="*/ 2147483646 w 4200"/>
                <a:gd name="T3" fmla="*/ 2147483646 h 1424"/>
                <a:gd name="T4" fmla="*/ 2147483646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814" name="Group 43">
              <a:extLst>
                <a:ext uri="{FF2B5EF4-FFF2-40B4-BE49-F238E27FC236}">
                  <a16:creationId xmlns:a16="http://schemas.microsoft.com/office/drawing/2014/main" id="{85287740-4AF4-4E64-BCB4-E0D86643EAFB}"/>
                </a:ext>
              </a:extLst>
            </p:cNvPr>
            <p:cNvGrpSpPr>
              <a:grpSpLocks/>
            </p:cNvGrpSpPr>
            <p:nvPr/>
          </p:nvGrpSpPr>
          <p:grpSpPr bwMode="auto">
            <a:xfrm>
              <a:off x="342900" y="2171700"/>
              <a:ext cx="1333500" cy="1004888"/>
              <a:chOff x="220" y="1365"/>
              <a:chExt cx="840" cy="633"/>
            </a:xfrm>
          </p:grpSpPr>
          <p:sp>
            <p:nvSpPr>
              <p:cNvPr id="75819" name="Line 44">
                <a:extLst>
                  <a:ext uri="{FF2B5EF4-FFF2-40B4-BE49-F238E27FC236}">
                    <a16:creationId xmlns:a16="http://schemas.microsoft.com/office/drawing/2014/main" id="{7E65713F-6F7D-4251-A37A-07FF5AA0D9D6}"/>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0" name="Oval 45">
                <a:extLst>
                  <a:ext uri="{FF2B5EF4-FFF2-40B4-BE49-F238E27FC236}">
                    <a16:creationId xmlns:a16="http://schemas.microsoft.com/office/drawing/2014/main" id="{C99B08F5-16CC-408A-889B-923404DBD557}"/>
                  </a:ext>
                </a:extLst>
              </p:cNvPr>
              <p:cNvSpPr>
                <a:spLocks noChangeArrowheads="1"/>
              </p:cNvSpPr>
              <p:nvPr/>
            </p:nvSpPr>
            <p:spPr bwMode="auto">
              <a:xfrm>
                <a:off x="439" y="1392"/>
                <a:ext cx="621" cy="606"/>
              </a:xfrm>
              <a:prstGeom prst="ellipse">
                <a:avLst/>
              </a:pr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grpSp>
        <p:sp>
          <p:nvSpPr>
            <p:cNvPr id="75815" name="Oval 46">
              <a:extLst>
                <a:ext uri="{FF2B5EF4-FFF2-40B4-BE49-F238E27FC236}">
                  <a16:creationId xmlns:a16="http://schemas.microsoft.com/office/drawing/2014/main" id="{B820C3DF-C8F8-4D2F-8FC7-84169B03C764}"/>
                </a:ext>
              </a:extLst>
            </p:cNvPr>
            <p:cNvSpPr>
              <a:spLocks noChangeArrowheads="1"/>
            </p:cNvSpPr>
            <p:nvPr/>
          </p:nvSpPr>
          <p:spPr bwMode="auto">
            <a:xfrm>
              <a:off x="2351088" y="2209800"/>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5816" name="Text Box 47">
              <a:extLst>
                <a:ext uri="{FF2B5EF4-FFF2-40B4-BE49-F238E27FC236}">
                  <a16:creationId xmlns:a16="http://schemas.microsoft.com/office/drawing/2014/main" id="{C4485FA3-3EB2-4AAE-B0DC-671D42E49A12}"/>
                </a:ext>
              </a:extLst>
            </p:cNvPr>
            <p:cNvSpPr txBox="1">
              <a:spLocks noChangeArrowheads="1"/>
            </p:cNvSpPr>
            <p:nvPr/>
          </p:nvSpPr>
          <p:spPr bwMode="auto">
            <a:xfrm>
              <a:off x="1409700" y="385445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sp>
          <p:nvSpPr>
            <p:cNvPr id="75817" name="Text Box 48">
              <a:extLst>
                <a:ext uri="{FF2B5EF4-FFF2-40B4-BE49-F238E27FC236}">
                  <a16:creationId xmlns:a16="http://schemas.microsoft.com/office/drawing/2014/main" id="{D62060E9-705F-4F63-9B24-FE70C4ECDADA}"/>
                </a:ext>
              </a:extLst>
            </p:cNvPr>
            <p:cNvSpPr txBox="1">
              <a:spLocks noChangeArrowheads="1"/>
            </p:cNvSpPr>
            <p:nvPr/>
          </p:nvSpPr>
          <p:spPr bwMode="auto">
            <a:xfrm>
              <a:off x="990600" y="449580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ea typeface="宋体" panose="02010600030101010101" pitchFamily="2" charset="-122"/>
                </a:rPr>
                <a:t>sender</a:t>
              </a:r>
            </a:p>
          </p:txBody>
        </p:sp>
        <p:sp>
          <p:nvSpPr>
            <p:cNvPr id="75818" name="Text Box 49">
              <a:extLst>
                <a:ext uri="{FF2B5EF4-FFF2-40B4-BE49-F238E27FC236}">
                  <a16:creationId xmlns:a16="http://schemas.microsoft.com/office/drawing/2014/main" id="{BA393E50-6F2A-4538-ADF8-0696EA1277B5}"/>
                </a:ext>
              </a:extLst>
            </p:cNvPr>
            <p:cNvSpPr txBox="1">
              <a:spLocks noChangeArrowheads="1"/>
            </p:cNvSpPr>
            <p:nvPr/>
          </p:nvSpPr>
          <p:spPr bwMode="auto">
            <a:xfrm>
              <a:off x="6705600" y="1524000"/>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ea typeface="宋体" panose="02010600030101010101" pitchFamily="2" charset="-122"/>
                </a:rPr>
                <a:t>receiver</a:t>
              </a:r>
            </a:p>
          </p:txBody>
        </p:sp>
      </p:grpSp>
      <p:sp>
        <p:nvSpPr>
          <p:cNvPr id="75781" name="页脚占位符 5">
            <a:extLst>
              <a:ext uri="{FF2B5EF4-FFF2-40B4-BE49-F238E27FC236}">
                <a16:creationId xmlns:a16="http://schemas.microsoft.com/office/drawing/2014/main" id="{CF463788-2904-4491-9A2E-AF83977CF22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5782" name="灯片编号占位符 6">
            <a:extLst>
              <a:ext uri="{FF2B5EF4-FFF2-40B4-BE49-F238E27FC236}">
                <a16:creationId xmlns:a16="http://schemas.microsoft.com/office/drawing/2014/main" id="{9051F4B8-E1CF-4831-85EA-1A02A7A580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91DBEDF-BF1E-4059-B6B8-128699C9CD8F}" type="slidenum">
              <a:rPr lang="en-US" altLang="zh-CN" sz="1400" smtClean="0">
                <a:latin typeface="Arial" panose="020B0604020202020204" pitchFamily="34" charset="0"/>
              </a:rPr>
              <a:pPr>
                <a:spcBef>
                  <a:spcPct val="0"/>
                </a:spcBef>
                <a:buClrTx/>
                <a:buSzTx/>
                <a:buFontTx/>
                <a:buNone/>
              </a:pPr>
              <a:t>49</a:t>
            </a:fld>
            <a:endParaRPr lang="en-US" altLang="zh-CN" sz="14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5">
            <a:extLst>
              <a:ext uri="{FF2B5EF4-FFF2-40B4-BE49-F238E27FC236}">
                <a16:creationId xmlns:a16="http://schemas.microsoft.com/office/drawing/2014/main" id="{38FED248-D8FB-4BA3-ACA5-2954D6EF5E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9459" name="灯片编号占位符 6">
            <a:extLst>
              <a:ext uri="{FF2B5EF4-FFF2-40B4-BE49-F238E27FC236}">
                <a16:creationId xmlns:a16="http://schemas.microsoft.com/office/drawing/2014/main" id="{21241E5A-7AAD-463B-895D-78CEC400E7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68023B77-3A65-49D6-B652-DCBE8F706C36}" type="slidenum">
              <a:rPr lang="en-US" altLang="zh-CN" sz="1400" smtClean="0">
                <a:latin typeface="Arial" panose="020B0604020202020204" pitchFamily="34" charset="0"/>
              </a:rPr>
              <a:pPr>
                <a:spcBef>
                  <a:spcPct val="0"/>
                </a:spcBef>
                <a:buClrTx/>
                <a:buSzTx/>
                <a:buFontTx/>
                <a:buNone/>
              </a:pPr>
              <a:t>5</a:t>
            </a:fld>
            <a:endParaRPr lang="en-US" altLang="zh-CN" sz="1400">
              <a:latin typeface="Arial" panose="020B0604020202020204" pitchFamily="34" charset="0"/>
            </a:endParaRPr>
          </a:p>
        </p:txBody>
      </p:sp>
      <p:sp>
        <p:nvSpPr>
          <p:cNvPr id="19460" name="Rectangle 2">
            <a:extLst>
              <a:ext uri="{FF2B5EF4-FFF2-40B4-BE49-F238E27FC236}">
                <a16:creationId xmlns:a16="http://schemas.microsoft.com/office/drawing/2014/main" id="{7230B697-FB58-4CC3-B4BE-6C18848E3C6C}"/>
              </a:ext>
            </a:extLst>
          </p:cNvPr>
          <p:cNvSpPr>
            <a:spLocks noGrp="1" noChangeArrowheads="1"/>
          </p:cNvSpPr>
          <p:nvPr>
            <p:ph type="title"/>
          </p:nvPr>
        </p:nvSpPr>
        <p:spPr/>
        <p:txBody>
          <a:bodyPr/>
          <a:lstStyle/>
          <a:p>
            <a:r>
              <a:rPr lang="en-US" altLang="zh-CN">
                <a:ea typeface="宋体" panose="02010600030101010101" pitchFamily="2" charset="-122"/>
              </a:rPr>
              <a:t>Transport vs. Network Layer</a:t>
            </a:r>
          </a:p>
        </p:txBody>
      </p:sp>
      <p:sp>
        <p:nvSpPr>
          <p:cNvPr id="237571" name="Rectangle 3">
            <a:extLst>
              <a:ext uri="{FF2B5EF4-FFF2-40B4-BE49-F238E27FC236}">
                <a16:creationId xmlns:a16="http://schemas.microsoft.com/office/drawing/2014/main" id="{5360615E-8ABE-4462-B7CE-1FCEFF16BBE2}"/>
              </a:ext>
            </a:extLst>
          </p:cNvPr>
          <p:cNvSpPr>
            <a:spLocks noGrp="1" noChangeArrowheads="1"/>
          </p:cNvSpPr>
          <p:nvPr>
            <p:ph type="body" sz="half" idx="1"/>
          </p:nvPr>
        </p:nvSpPr>
        <p:spPr>
          <a:xfrm>
            <a:off x="533400" y="1828800"/>
            <a:ext cx="7239000" cy="4419600"/>
          </a:xfrm>
        </p:spPr>
        <p:txBody>
          <a:bodyPr/>
          <a:lstStyle/>
          <a:p>
            <a:r>
              <a:rPr lang="en-US" altLang="zh-CN" i="1">
                <a:solidFill>
                  <a:schemeClr val="accent2"/>
                </a:solidFill>
                <a:ea typeface="宋体" panose="02010600030101010101" pitchFamily="2" charset="-122"/>
              </a:rPr>
              <a:t>Network layer:</a:t>
            </a:r>
            <a:r>
              <a:rPr lang="en-US" altLang="zh-CN">
                <a:ea typeface="宋体" panose="02010600030101010101" pitchFamily="2" charset="-122"/>
              </a:rPr>
              <a:t> </a:t>
            </a:r>
          </a:p>
          <a:p>
            <a:pPr lvl="1"/>
            <a:r>
              <a:rPr lang="en-US" altLang="zh-CN">
                <a:ea typeface="宋体" panose="02010600030101010101" pitchFamily="2" charset="-122"/>
              </a:rPr>
              <a:t>Logical communication between </a:t>
            </a:r>
            <a:r>
              <a:rPr lang="en-US" altLang="zh-CN">
                <a:solidFill>
                  <a:schemeClr val="accent2"/>
                </a:solidFill>
                <a:ea typeface="宋体" panose="02010600030101010101" pitchFamily="2" charset="-122"/>
              </a:rPr>
              <a:t>hosts</a:t>
            </a:r>
          </a:p>
          <a:p>
            <a:endParaRPr lang="en-US" altLang="zh-CN" sz="2400" i="1">
              <a:solidFill>
                <a:schemeClr val="accent2"/>
              </a:solidFill>
              <a:ea typeface="宋体" panose="02010600030101010101" pitchFamily="2" charset="-122"/>
            </a:endParaRPr>
          </a:p>
          <a:p>
            <a:endParaRPr lang="en-US" altLang="zh-CN" sz="2400" i="1">
              <a:solidFill>
                <a:schemeClr val="accent2"/>
              </a:solidFill>
              <a:ea typeface="宋体" panose="02010600030101010101" pitchFamily="2" charset="-122"/>
            </a:endParaRPr>
          </a:p>
          <a:p>
            <a:r>
              <a:rPr lang="en-US" altLang="zh-CN" i="1">
                <a:solidFill>
                  <a:schemeClr val="accent2"/>
                </a:solidFill>
                <a:ea typeface="宋体" panose="02010600030101010101" pitchFamily="2" charset="-122"/>
              </a:rPr>
              <a:t>Transport layer:</a:t>
            </a:r>
            <a:r>
              <a:rPr lang="en-US" altLang="zh-CN">
                <a:ea typeface="宋体" panose="02010600030101010101" pitchFamily="2" charset="-122"/>
              </a:rPr>
              <a:t> </a:t>
            </a:r>
          </a:p>
          <a:p>
            <a:pPr lvl="1"/>
            <a:r>
              <a:rPr lang="en-US" altLang="zh-CN">
                <a:ea typeface="宋体" panose="02010600030101010101" pitchFamily="2" charset="-122"/>
              </a:rPr>
              <a:t>Logical communication between </a:t>
            </a:r>
            <a:r>
              <a:rPr lang="en-US" altLang="zh-CN">
                <a:solidFill>
                  <a:schemeClr val="accent2"/>
                </a:solidFill>
                <a:ea typeface="宋体" panose="02010600030101010101" pitchFamily="2" charset="-122"/>
              </a:rPr>
              <a:t>processes</a:t>
            </a:r>
            <a:r>
              <a:rPr lang="en-US" altLang="zh-CN">
                <a:ea typeface="宋体" panose="02010600030101010101" pitchFamily="2" charset="-122"/>
              </a:rPr>
              <a:t> </a:t>
            </a:r>
          </a:p>
          <a:p>
            <a:pPr lvl="1"/>
            <a:r>
              <a:rPr lang="en-US" altLang="zh-CN">
                <a:ea typeface="宋体" panose="02010600030101010101" pitchFamily="2" charset="-122"/>
              </a:rPr>
              <a:t>Relies on, enhances, network layer services</a:t>
            </a:r>
          </a:p>
        </p:txBody>
      </p:sp>
      <p:pic>
        <p:nvPicPr>
          <p:cNvPr id="237585" name="Picture 17" descr="j0312420[1]">
            <a:extLst>
              <a:ext uri="{FF2B5EF4-FFF2-40B4-BE49-F238E27FC236}">
                <a16:creationId xmlns:a16="http://schemas.microsoft.com/office/drawing/2014/main" id="{37EF7194-9C67-432E-9E6F-FA64CE29D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667000"/>
            <a:ext cx="1819275"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linds(horizontal)">
                                      <p:cBhvr>
                                        <p:cTn id="7" dur="500"/>
                                        <p:tgtEl>
                                          <p:spTgt spid="2375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10" dur="500"/>
                                        <p:tgtEl>
                                          <p:spTgt spid="2375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13" dur="500"/>
                                        <p:tgtEl>
                                          <p:spTgt spid="23757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16" dur="500"/>
                                        <p:tgtEl>
                                          <p:spTgt spid="23757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7571">
                                            <p:txEl>
                                              <p:pRg st="6" end="6"/>
                                            </p:txEl>
                                          </p:spTgt>
                                        </p:tgtEl>
                                        <p:attrNameLst>
                                          <p:attrName>style.visibility</p:attrName>
                                        </p:attrNameLst>
                                      </p:cBhvr>
                                      <p:to>
                                        <p:strVal val="visible"/>
                                      </p:to>
                                    </p:set>
                                    <p:animEffect transition="in" filter="blinds(horizontal)">
                                      <p:cBhvr>
                                        <p:cTn id="19" dur="500"/>
                                        <p:tgtEl>
                                          <p:spTgt spid="23757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37585"/>
                                        </p:tgtEl>
                                        <p:attrNameLst>
                                          <p:attrName>style.visibility</p:attrName>
                                        </p:attrNameLst>
                                      </p:cBhvr>
                                      <p:to>
                                        <p:strVal val="visible"/>
                                      </p:to>
                                    </p:set>
                                    <p:animEffect transition="in" filter="blinds(horizontal)">
                                      <p:cBhvr>
                                        <p:cTn id="22" dur="500"/>
                                        <p:tgtEl>
                                          <p:spTgt spid="237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a:extLst>
              <a:ext uri="{FF2B5EF4-FFF2-40B4-BE49-F238E27FC236}">
                <a16:creationId xmlns:a16="http://schemas.microsoft.com/office/drawing/2014/main" id="{FD1EF8E5-5AF9-4444-B49A-4C08A26EC406}"/>
              </a:ext>
            </a:extLst>
          </p:cNvPr>
          <p:cNvSpPr>
            <a:spLocks noGrp="1" noChangeArrowheads="1"/>
          </p:cNvSpPr>
          <p:nvPr>
            <p:ph type="title"/>
          </p:nvPr>
        </p:nvSpPr>
        <p:spPr/>
        <p:txBody>
          <a:bodyPr/>
          <a:lstStyle/>
          <a:p>
            <a:r>
              <a:rPr lang="en-US" altLang="zh-CN" sz="3600">
                <a:ea typeface="宋体" panose="02010600030101010101" pitchFamily="2" charset="-122"/>
              </a:rPr>
              <a:t>Rdt2.0: Error Scenario</a:t>
            </a:r>
            <a:endParaRPr lang="en-US" altLang="zh-CN">
              <a:ea typeface="宋体" panose="02010600030101010101" pitchFamily="2" charset="-122"/>
            </a:endParaRPr>
          </a:p>
        </p:txBody>
      </p:sp>
      <p:sp>
        <p:nvSpPr>
          <p:cNvPr id="76803" name="Text Box 22">
            <a:extLst>
              <a:ext uri="{FF2B5EF4-FFF2-40B4-BE49-F238E27FC236}">
                <a16:creationId xmlns:a16="http://schemas.microsoft.com/office/drawing/2014/main" id="{21217F2D-793F-48B7-9927-12294CB8F5BA}"/>
              </a:ext>
            </a:extLst>
          </p:cNvPr>
          <p:cNvSpPr txBox="1">
            <a:spLocks noChangeArrowheads="1"/>
          </p:cNvSpPr>
          <p:nvPr/>
        </p:nvSpPr>
        <p:spPr bwMode="auto">
          <a:xfrm>
            <a:off x="6578600" y="2352675"/>
            <a:ext cx="25654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800">
                <a:latin typeface="Arial" panose="020B0604020202020204" pitchFamily="34" charset="0"/>
                <a:ea typeface="宋体" panose="02010600030101010101" pitchFamily="2" charset="-122"/>
              </a:rPr>
              <a:t>  corrupt(rcvpkt)</a:t>
            </a:r>
            <a:endParaRPr lang="en-US" altLang="zh-CN" sz="1800">
              <a:latin typeface="Times New Roman" panose="02020603050405020304" pitchFamily="18" charset="0"/>
              <a:ea typeface="宋体" panose="02010600030101010101" pitchFamily="2" charset="-122"/>
            </a:endParaRPr>
          </a:p>
        </p:txBody>
      </p:sp>
      <p:grpSp>
        <p:nvGrpSpPr>
          <p:cNvPr id="76804" name="组合 53">
            <a:extLst>
              <a:ext uri="{FF2B5EF4-FFF2-40B4-BE49-F238E27FC236}">
                <a16:creationId xmlns:a16="http://schemas.microsoft.com/office/drawing/2014/main" id="{9858F72E-611B-4D2B-A39D-5E75E28321BE}"/>
              </a:ext>
            </a:extLst>
          </p:cNvPr>
          <p:cNvGrpSpPr>
            <a:grpSpLocks/>
          </p:cNvGrpSpPr>
          <p:nvPr/>
        </p:nvGrpSpPr>
        <p:grpSpPr bwMode="auto">
          <a:xfrm>
            <a:off x="309563" y="1200150"/>
            <a:ext cx="8624887" cy="4946650"/>
            <a:chOff x="309563" y="1200150"/>
            <a:chExt cx="8624886" cy="4946650"/>
          </a:xfrm>
        </p:grpSpPr>
        <p:sp>
          <p:nvSpPr>
            <p:cNvPr id="76807" name="Oval 2">
              <a:extLst>
                <a:ext uri="{FF2B5EF4-FFF2-40B4-BE49-F238E27FC236}">
                  <a16:creationId xmlns:a16="http://schemas.microsoft.com/office/drawing/2014/main" id="{38CADB52-DD06-4406-B759-EC20DD8EC5E4}"/>
                </a:ext>
              </a:extLst>
            </p:cNvPr>
            <p:cNvSpPr>
              <a:spLocks noChangeArrowheads="1"/>
            </p:cNvSpPr>
            <p:nvPr/>
          </p:nvSpPr>
          <p:spPr bwMode="auto">
            <a:xfrm>
              <a:off x="663575" y="2206625"/>
              <a:ext cx="985838" cy="96202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nvGrpSpPr>
            <p:cNvPr id="76808" name="Group 3">
              <a:extLst>
                <a:ext uri="{FF2B5EF4-FFF2-40B4-BE49-F238E27FC236}">
                  <a16:creationId xmlns:a16="http://schemas.microsoft.com/office/drawing/2014/main" id="{6B075C16-560A-40B2-BF1A-82100F8B2916}"/>
                </a:ext>
              </a:extLst>
            </p:cNvPr>
            <p:cNvGrpSpPr>
              <a:grpSpLocks/>
            </p:cNvGrpSpPr>
            <p:nvPr/>
          </p:nvGrpSpPr>
          <p:grpSpPr bwMode="auto">
            <a:xfrm>
              <a:off x="315913" y="2162175"/>
              <a:ext cx="1333500" cy="1004888"/>
              <a:chOff x="220" y="1365"/>
              <a:chExt cx="840" cy="633"/>
            </a:xfrm>
          </p:grpSpPr>
          <p:sp>
            <p:nvSpPr>
              <p:cNvPr id="76853" name="Line 4">
                <a:extLst>
                  <a:ext uri="{FF2B5EF4-FFF2-40B4-BE49-F238E27FC236}">
                    <a16:creationId xmlns:a16="http://schemas.microsoft.com/office/drawing/2014/main" id="{40C35299-8D11-4004-8171-4FD57E724DF8}"/>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54" name="Oval 5">
                <a:extLst>
                  <a:ext uri="{FF2B5EF4-FFF2-40B4-BE49-F238E27FC236}">
                    <a16:creationId xmlns:a16="http://schemas.microsoft.com/office/drawing/2014/main" id="{D51E401E-2F56-4929-B54F-3B481D46EE92}"/>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sp>
          <p:nvSpPr>
            <p:cNvPr id="76809" name="Text Box 7">
              <a:extLst>
                <a:ext uri="{FF2B5EF4-FFF2-40B4-BE49-F238E27FC236}">
                  <a16:creationId xmlns:a16="http://schemas.microsoft.com/office/drawing/2014/main" id="{D7EB3C4A-6B75-42FC-9359-023AFF4BBC9F}"/>
                </a:ext>
              </a:extLst>
            </p:cNvPr>
            <p:cNvSpPr txBox="1">
              <a:spLocks noChangeArrowheads="1"/>
            </p:cNvSpPr>
            <p:nvPr/>
          </p:nvSpPr>
          <p:spPr bwMode="auto">
            <a:xfrm>
              <a:off x="690563" y="2255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call from above</a:t>
              </a:r>
              <a:endParaRPr lang="en-US" altLang="zh-CN" sz="1600">
                <a:latin typeface="Times New Roman" panose="02020603050405020304" pitchFamily="18" charset="0"/>
                <a:ea typeface="宋体" panose="02010600030101010101" pitchFamily="2" charset="-122"/>
              </a:endParaRPr>
            </a:p>
          </p:txBody>
        </p:sp>
        <p:sp>
          <p:nvSpPr>
            <p:cNvPr id="76810" name="Text Box 8">
              <a:extLst>
                <a:ext uri="{FF2B5EF4-FFF2-40B4-BE49-F238E27FC236}">
                  <a16:creationId xmlns:a16="http://schemas.microsoft.com/office/drawing/2014/main" id="{E3693D2F-FBF9-4A27-8819-3DA6A222BCFE}"/>
                </a:ext>
              </a:extLst>
            </p:cNvPr>
            <p:cNvSpPr txBox="1">
              <a:spLocks noChangeArrowheads="1"/>
            </p:cNvSpPr>
            <p:nvPr/>
          </p:nvSpPr>
          <p:spPr bwMode="auto">
            <a:xfrm>
              <a:off x="1004887" y="1490663"/>
              <a:ext cx="4357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snkpkt = make_pkt(data, FCS/checksum)</a:t>
              </a:r>
            </a:p>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endParaRPr lang="en-US" altLang="zh-CN" sz="1600">
                <a:latin typeface="Times New Roman" panose="02020603050405020304" pitchFamily="18" charset="0"/>
                <a:ea typeface="宋体" panose="02010600030101010101" pitchFamily="2" charset="-122"/>
              </a:endParaRPr>
            </a:p>
          </p:txBody>
        </p:sp>
        <p:sp>
          <p:nvSpPr>
            <p:cNvPr id="76811" name="Line 9">
              <a:extLst>
                <a:ext uri="{FF2B5EF4-FFF2-40B4-BE49-F238E27FC236}">
                  <a16:creationId xmlns:a16="http://schemas.microsoft.com/office/drawing/2014/main" id="{9C250178-E42E-4ED4-93E5-6282EE3913EC}"/>
                </a:ext>
              </a:extLst>
            </p:cNvPr>
            <p:cNvSpPr>
              <a:spLocks noChangeShapeType="1"/>
            </p:cNvSpPr>
            <p:nvPr/>
          </p:nvSpPr>
          <p:spPr bwMode="auto">
            <a:xfrm>
              <a:off x="1109663" y="1535113"/>
              <a:ext cx="33861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2" name="Text Box 10">
              <a:extLst>
                <a:ext uri="{FF2B5EF4-FFF2-40B4-BE49-F238E27FC236}">
                  <a16:creationId xmlns:a16="http://schemas.microsoft.com/office/drawing/2014/main" id="{69D2DF89-C821-406B-AFD4-5445C66531FF}"/>
                </a:ext>
              </a:extLst>
            </p:cNvPr>
            <p:cNvSpPr txBox="1">
              <a:spLocks noChangeArrowheads="1"/>
            </p:cNvSpPr>
            <p:nvPr/>
          </p:nvSpPr>
          <p:spPr bwMode="auto">
            <a:xfrm>
              <a:off x="6319838" y="5314950"/>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6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600">
                  <a:latin typeface="Arial" panose="020B0604020202020204" pitchFamily="34" charset="0"/>
                  <a:ea typeface="宋体" panose="02010600030101010101" pitchFamily="2" charset="-122"/>
                </a:rPr>
                <a:t>udt_send(ACK)</a:t>
              </a:r>
              <a:endParaRPr lang="en-US" altLang="zh-CN" sz="1600">
                <a:latin typeface="Times New Roman" panose="02020603050405020304" pitchFamily="18" charset="0"/>
                <a:ea typeface="宋体" panose="02010600030101010101" pitchFamily="2" charset="-122"/>
              </a:endParaRPr>
            </a:p>
          </p:txBody>
        </p:sp>
        <p:sp>
          <p:nvSpPr>
            <p:cNvPr id="76813" name="Text Box 11">
              <a:extLst>
                <a:ext uri="{FF2B5EF4-FFF2-40B4-BE49-F238E27FC236}">
                  <a16:creationId xmlns:a16="http://schemas.microsoft.com/office/drawing/2014/main" id="{7F3067E0-02B1-48E6-91DE-1AD8936633B8}"/>
                </a:ext>
              </a:extLst>
            </p:cNvPr>
            <p:cNvSpPr txBox="1">
              <a:spLocks noChangeArrowheads="1"/>
            </p:cNvSpPr>
            <p:nvPr/>
          </p:nvSpPr>
          <p:spPr bwMode="auto">
            <a:xfrm>
              <a:off x="6297612" y="4781550"/>
              <a:ext cx="2636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600">
                  <a:latin typeface="Arial" panose="020B0604020202020204" pitchFamily="34" charset="0"/>
                  <a:ea typeface="宋体" panose="02010600030101010101" pitchFamily="2" charset="-122"/>
                </a:rPr>
                <a:t>   notcorrupt(rcvpkt)</a:t>
              </a:r>
              <a:endParaRPr lang="en-US" altLang="zh-CN" sz="1600">
                <a:latin typeface="Times New Roman" panose="02020603050405020304" pitchFamily="18" charset="0"/>
                <a:ea typeface="宋体" panose="02010600030101010101" pitchFamily="2" charset="-122"/>
              </a:endParaRPr>
            </a:p>
          </p:txBody>
        </p:sp>
        <p:sp>
          <p:nvSpPr>
            <p:cNvPr id="76814" name="Line 12">
              <a:extLst>
                <a:ext uri="{FF2B5EF4-FFF2-40B4-BE49-F238E27FC236}">
                  <a16:creationId xmlns:a16="http://schemas.microsoft.com/office/drawing/2014/main" id="{FE7332FB-CAEC-4571-A98B-EDB33E715360}"/>
                </a:ext>
              </a:extLst>
            </p:cNvPr>
            <p:cNvSpPr>
              <a:spLocks noChangeShapeType="1"/>
            </p:cNvSpPr>
            <p:nvPr/>
          </p:nvSpPr>
          <p:spPr bwMode="auto">
            <a:xfrm>
              <a:off x="6419850" y="5370513"/>
              <a:ext cx="18097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5" name="Freeform 13">
              <a:extLst>
                <a:ext uri="{FF2B5EF4-FFF2-40B4-BE49-F238E27FC236}">
                  <a16:creationId xmlns:a16="http://schemas.microsoft.com/office/drawing/2014/main" id="{4E26D948-9C35-4189-9ECD-10D11197189F}"/>
                </a:ext>
              </a:extLst>
            </p:cNvPr>
            <p:cNvSpPr>
              <a:spLocks/>
            </p:cNvSpPr>
            <p:nvPr/>
          </p:nvSpPr>
          <p:spPr bwMode="auto">
            <a:xfrm flipV="1">
              <a:off x="1057275" y="1979613"/>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16" name="Freeform 14">
              <a:extLst>
                <a:ext uri="{FF2B5EF4-FFF2-40B4-BE49-F238E27FC236}">
                  <a16:creationId xmlns:a16="http://schemas.microsoft.com/office/drawing/2014/main" id="{027D2502-F860-479B-8D4A-24B9411CF9A4}"/>
                </a:ext>
              </a:extLst>
            </p:cNvPr>
            <p:cNvSpPr>
              <a:spLocks/>
            </p:cNvSpPr>
            <p:nvPr/>
          </p:nvSpPr>
          <p:spPr bwMode="auto">
            <a:xfrm>
              <a:off x="1104900" y="3140075"/>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17" name="Text Box 15">
              <a:extLst>
                <a:ext uri="{FF2B5EF4-FFF2-40B4-BE49-F238E27FC236}">
                  <a16:creationId xmlns:a16="http://schemas.microsoft.com/office/drawing/2014/main" id="{4C626D61-1D22-45C7-B6BD-8427D945E291}"/>
                </a:ext>
              </a:extLst>
            </p:cNvPr>
            <p:cNvSpPr txBox="1">
              <a:spLocks noChangeArrowheads="1"/>
            </p:cNvSpPr>
            <p:nvPr/>
          </p:nvSpPr>
          <p:spPr bwMode="auto">
            <a:xfrm>
              <a:off x="1071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 isACK(rcvpkt)</a:t>
              </a:r>
              <a:endParaRPr lang="en-US" altLang="zh-CN" sz="1600">
                <a:latin typeface="Times New Roman" panose="02020603050405020304" pitchFamily="18" charset="0"/>
                <a:ea typeface="宋体" panose="02010600030101010101" pitchFamily="2" charset="-122"/>
              </a:endParaRPr>
            </a:p>
          </p:txBody>
        </p:sp>
        <p:sp>
          <p:nvSpPr>
            <p:cNvPr id="76818" name="Line 16">
              <a:extLst>
                <a:ext uri="{FF2B5EF4-FFF2-40B4-BE49-F238E27FC236}">
                  <a16:creationId xmlns:a16="http://schemas.microsoft.com/office/drawing/2014/main" id="{6AE427D9-6368-4F5D-BED8-7E091C29AD35}"/>
                </a:ext>
              </a:extLst>
            </p:cNvPr>
            <p:cNvSpPr>
              <a:spLocks noChangeShapeType="1"/>
            </p:cNvSpPr>
            <p:nvPr/>
          </p:nvSpPr>
          <p:spPr bwMode="auto">
            <a:xfrm>
              <a:off x="1173163" y="3816350"/>
              <a:ext cx="30940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9" name="Freeform 17">
              <a:extLst>
                <a:ext uri="{FF2B5EF4-FFF2-40B4-BE49-F238E27FC236}">
                  <a16:creationId xmlns:a16="http://schemas.microsoft.com/office/drawing/2014/main" id="{1F2A6661-85A7-404E-9BFF-5615E38E006D}"/>
                </a:ext>
              </a:extLst>
            </p:cNvPr>
            <p:cNvSpPr>
              <a:spLocks/>
            </p:cNvSpPr>
            <p:nvPr/>
          </p:nvSpPr>
          <p:spPr bwMode="auto">
            <a:xfrm>
              <a:off x="3252788" y="2286000"/>
              <a:ext cx="466725" cy="893763"/>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20" name="Text Box 18">
              <a:extLst>
                <a:ext uri="{FF2B5EF4-FFF2-40B4-BE49-F238E27FC236}">
                  <a16:creationId xmlns:a16="http://schemas.microsoft.com/office/drawing/2014/main" id="{79EAEC53-2E7A-4275-9F1D-FAEB4BE8349C}"/>
                </a:ext>
              </a:extLst>
            </p:cNvPr>
            <p:cNvSpPr txBox="1">
              <a:spLocks noChangeArrowheads="1"/>
            </p:cNvSpPr>
            <p:nvPr/>
          </p:nvSpPr>
          <p:spPr bwMode="auto">
            <a:xfrm>
              <a:off x="3562350" y="2600325"/>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endParaRPr lang="en-US" altLang="zh-CN" sz="1600">
                <a:latin typeface="Times New Roman" panose="02020603050405020304" pitchFamily="18" charset="0"/>
                <a:ea typeface="宋体" panose="02010600030101010101" pitchFamily="2" charset="-122"/>
              </a:endParaRPr>
            </a:p>
          </p:txBody>
        </p:sp>
        <p:sp>
          <p:nvSpPr>
            <p:cNvPr id="76821" name="Text Box 19">
              <a:extLst>
                <a:ext uri="{FF2B5EF4-FFF2-40B4-BE49-F238E27FC236}">
                  <a16:creationId xmlns:a16="http://schemas.microsoft.com/office/drawing/2014/main" id="{89A64C42-3F3F-4F08-8C37-A539C3FDF15B}"/>
                </a:ext>
              </a:extLst>
            </p:cNvPr>
            <p:cNvSpPr txBox="1">
              <a:spLocks noChangeArrowheads="1"/>
            </p:cNvSpPr>
            <p:nvPr/>
          </p:nvSpPr>
          <p:spPr bwMode="auto">
            <a:xfrm>
              <a:off x="3536950" y="1925638"/>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a:t>
              </a:r>
            </a:p>
            <a:p>
              <a:pPr>
                <a:spcBef>
                  <a:spcPct val="0"/>
                </a:spcBef>
                <a:buClrTx/>
                <a:buSzTx/>
                <a:buFontTx/>
                <a:buNone/>
              </a:pPr>
              <a:r>
                <a:rPr lang="en-US" altLang="zh-CN" sz="1600">
                  <a:latin typeface="Arial" panose="020B0604020202020204" pitchFamily="34" charset="0"/>
                  <a:ea typeface="宋体" panose="02010600030101010101" pitchFamily="2" charset="-122"/>
                </a:rPr>
                <a:t>   isNAK(rcvpkt)</a:t>
              </a:r>
              <a:endParaRPr lang="en-US" altLang="zh-CN" sz="1600">
                <a:latin typeface="Times New Roman" panose="02020603050405020304" pitchFamily="18" charset="0"/>
                <a:ea typeface="宋体" panose="02010600030101010101" pitchFamily="2" charset="-122"/>
              </a:endParaRPr>
            </a:p>
          </p:txBody>
        </p:sp>
        <p:sp>
          <p:nvSpPr>
            <p:cNvPr id="76822" name="Line 20">
              <a:extLst>
                <a:ext uri="{FF2B5EF4-FFF2-40B4-BE49-F238E27FC236}">
                  <a16:creationId xmlns:a16="http://schemas.microsoft.com/office/drawing/2014/main" id="{371324D7-325F-4014-A87E-709E7363F948}"/>
                </a:ext>
              </a:extLst>
            </p:cNvPr>
            <p:cNvSpPr>
              <a:spLocks noChangeShapeType="1"/>
            </p:cNvSpPr>
            <p:nvPr/>
          </p:nvSpPr>
          <p:spPr bwMode="auto">
            <a:xfrm flipV="1">
              <a:off x="3656013" y="2590800"/>
              <a:ext cx="1677987" cy="9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3" name="Text Box 21">
              <a:extLst>
                <a:ext uri="{FF2B5EF4-FFF2-40B4-BE49-F238E27FC236}">
                  <a16:creationId xmlns:a16="http://schemas.microsoft.com/office/drawing/2014/main" id="{6AD19516-2A6F-490F-9499-7185CD6F13AA}"/>
                </a:ext>
              </a:extLst>
            </p:cNvPr>
            <p:cNvSpPr txBox="1">
              <a:spLocks noChangeArrowheads="1"/>
            </p:cNvSpPr>
            <p:nvPr/>
          </p:nvSpPr>
          <p:spPr bwMode="auto">
            <a:xfrm>
              <a:off x="6573838" y="2954338"/>
              <a:ext cx="1828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udt_send(NAK)</a:t>
              </a:r>
              <a:endParaRPr lang="en-US" altLang="zh-CN" sz="1600">
                <a:latin typeface="Times New Roman" panose="02020603050405020304" pitchFamily="18" charset="0"/>
                <a:ea typeface="宋体" panose="02010600030101010101" pitchFamily="2" charset="-122"/>
              </a:endParaRPr>
            </a:p>
          </p:txBody>
        </p:sp>
        <p:sp>
          <p:nvSpPr>
            <p:cNvPr id="76824" name="Line 23">
              <a:extLst>
                <a:ext uri="{FF2B5EF4-FFF2-40B4-BE49-F238E27FC236}">
                  <a16:creationId xmlns:a16="http://schemas.microsoft.com/office/drawing/2014/main" id="{8B53EABC-05E0-4D11-8B29-D211BAA72505}"/>
                </a:ext>
              </a:extLst>
            </p:cNvPr>
            <p:cNvSpPr>
              <a:spLocks noChangeShapeType="1"/>
            </p:cNvSpPr>
            <p:nvPr/>
          </p:nvSpPr>
          <p:spPr bwMode="auto">
            <a:xfrm>
              <a:off x="6673850" y="2955925"/>
              <a:ext cx="17081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25" name="Group 24">
              <a:extLst>
                <a:ext uri="{FF2B5EF4-FFF2-40B4-BE49-F238E27FC236}">
                  <a16:creationId xmlns:a16="http://schemas.microsoft.com/office/drawing/2014/main" id="{812D06A1-5A4C-4E34-B2D9-E1E33B16DD20}"/>
                </a:ext>
              </a:extLst>
            </p:cNvPr>
            <p:cNvGrpSpPr>
              <a:grpSpLocks/>
            </p:cNvGrpSpPr>
            <p:nvPr/>
          </p:nvGrpSpPr>
          <p:grpSpPr bwMode="auto">
            <a:xfrm>
              <a:off x="2332039" y="2222500"/>
              <a:ext cx="1177926" cy="962025"/>
              <a:chOff x="1565" y="2116"/>
              <a:chExt cx="742" cy="606"/>
            </a:xfrm>
          </p:grpSpPr>
          <p:sp>
            <p:nvSpPr>
              <p:cNvPr id="76851" name="Oval 25">
                <a:extLst>
                  <a:ext uri="{FF2B5EF4-FFF2-40B4-BE49-F238E27FC236}">
                    <a16:creationId xmlns:a16="http://schemas.microsoft.com/office/drawing/2014/main" id="{5D5EC3E9-A960-413A-99DD-0E754B77BEB1}"/>
                  </a:ext>
                </a:extLst>
              </p:cNvPr>
              <p:cNvSpPr>
                <a:spLocks noChangeArrowheads="1"/>
              </p:cNvSpPr>
              <p:nvPr/>
            </p:nvSpPr>
            <p:spPr bwMode="auto">
              <a:xfrm>
                <a:off x="1565" y="2116"/>
                <a:ext cx="621" cy="606"/>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76852" name="Text Box 26">
                <a:extLst>
                  <a:ext uri="{FF2B5EF4-FFF2-40B4-BE49-F238E27FC236}">
                    <a16:creationId xmlns:a16="http://schemas.microsoft.com/office/drawing/2014/main" id="{40EDE3E4-FCA2-4143-90B0-D1B45C369988}"/>
                  </a:ext>
                </a:extLst>
              </p:cNvPr>
              <p:cNvSpPr txBox="1">
                <a:spLocks noChangeArrowheads="1"/>
              </p:cNvSpPr>
              <p:nvPr/>
            </p:nvSpPr>
            <p:spPr bwMode="auto">
              <a:xfrm>
                <a:off x="1630" y="2169"/>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ACK or NAK</a:t>
                </a:r>
                <a:endParaRPr lang="en-US" altLang="zh-CN" sz="1600">
                  <a:latin typeface="Times New Roman" panose="02020603050405020304" pitchFamily="18" charset="0"/>
                  <a:ea typeface="宋体" panose="02010600030101010101" pitchFamily="2" charset="-122"/>
                </a:endParaRPr>
              </a:p>
            </p:txBody>
          </p:sp>
        </p:grpSp>
        <p:sp>
          <p:nvSpPr>
            <p:cNvPr id="76826" name="Freeform 27">
              <a:extLst>
                <a:ext uri="{FF2B5EF4-FFF2-40B4-BE49-F238E27FC236}">
                  <a16:creationId xmlns:a16="http://schemas.microsoft.com/office/drawing/2014/main" id="{8CD139D6-373B-49BA-986B-017427CF32E9}"/>
                </a:ext>
              </a:extLst>
            </p:cNvPr>
            <p:cNvSpPr>
              <a:spLocks/>
            </p:cNvSpPr>
            <p:nvPr/>
          </p:nvSpPr>
          <p:spPr bwMode="auto">
            <a:xfrm>
              <a:off x="6672263" y="3148013"/>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27" name="Oval 28">
              <a:extLst>
                <a:ext uri="{FF2B5EF4-FFF2-40B4-BE49-F238E27FC236}">
                  <a16:creationId xmlns:a16="http://schemas.microsoft.com/office/drawing/2014/main" id="{A4152E96-C378-4539-BB4D-7567FA0A8454}"/>
                </a:ext>
              </a:extLst>
            </p:cNvPr>
            <p:cNvSpPr>
              <a:spLocks noChangeArrowheads="1"/>
            </p:cNvSpPr>
            <p:nvPr/>
          </p:nvSpPr>
          <p:spPr bwMode="auto">
            <a:xfrm>
              <a:off x="6764338" y="3568700"/>
              <a:ext cx="985837" cy="96202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76828" name="Text Box 29">
              <a:extLst>
                <a:ext uri="{FF2B5EF4-FFF2-40B4-BE49-F238E27FC236}">
                  <a16:creationId xmlns:a16="http://schemas.microsoft.com/office/drawing/2014/main" id="{4A9F8721-B043-42B9-804D-3FD908881CE1}"/>
                </a:ext>
              </a:extLst>
            </p:cNvPr>
            <p:cNvSpPr txBox="1">
              <a:spLocks noChangeArrowheads="1"/>
            </p:cNvSpPr>
            <p:nvPr/>
          </p:nvSpPr>
          <p:spPr bwMode="auto">
            <a:xfrm>
              <a:off x="6781800" y="366236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Wait for call from below</a:t>
              </a:r>
              <a:endParaRPr lang="en-US" altLang="zh-CN" sz="1600">
                <a:latin typeface="Times New Roman" panose="02020603050405020304" pitchFamily="18" charset="0"/>
                <a:ea typeface="宋体" panose="02010600030101010101" pitchFamily="2" charset="-122"/>
              </a:endParaRPr>
            </a:p>
          </p:txBody>
        </p:sp>
        <p:sp>
          <p:nvSpPr>
            <p:cNvPr id="76829" name="Freeform 30">
              <a:extLst>
                <a:ext uri="{FF2B5EF4-FFF2-40B4-BE49-F238E27FC236}">
                  <a16:creationId xmlns:a16="http://schemas.microsoft.com/office/drawing/2014/main" id="{2CA0E99B-9545-4D34-9086-26AF66BCFDF4}"/>
                </a:ext>
              </a:extLst>
            </p:cNvPr>
            <p:cNvSpPr>
              <a:spLocks/>
            </p:cNvSpPr>
            <p:nvPr/>
          </p:nvSpPr>
          <p:spPr bwMode="auto">
            <a:xfrm flipV="1">
              <a:off x="6684963" y="4464050"/>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6830" name="Group 31">
              <a:extLst>
                <a:ext uri="{FF2B5EF4-FFF2-40B4-BE49-F238E27FC236}">
                  <a16:creationId xmlns:a16="http://schemas.microsoft.com/office/drawing/2014/main" id="{7BCCE775-DD61-4CE6-8EC5-829C9B6E768F}"/>
                </a:ext>
              </a:extLst>
            </p:cNvPr>
            <p:cNvGrpSpPr>
              <a:grpSpLocks/>
            </p:cNvGrpSpPr>
            <p:nvPr/>
          </p:nvGrpSpPr>
          <p:grpSpPr bwMode="auto">
            <a:xfrm>
              <a:off x="6335713" y="3494088"/>
              <a:ext cx="1423987" cy="1052512"/>
              <a:chOff x="3990" y="2203"/>
              <a:chExt cx="897" cy="663"/>
            </a:xfrm>
          </p:grpSpPr>
          <p:sp>
            <p:nvSpPr>
              <p:cNvPr id="76849" name="Line 32">
                <a:extLst>
                  <a:ext uri="{FF2B5EF4-FFF2-40B4-BE49-F238E27FC236}">
                    <a16:creationId xmlns:a16="http://schemas.microsoft.com/office/drawing/2014/main" id="{B25541C8-132F-4381-B0C1-3D3943A1E8C7}"/>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50" name="Oval 33">
                <a:extLst>
                  <a:ext uri="{FF2B5EF4-FFF2-40B4-BE49-F238E27FC236}">
                    <a16:creationId xmlns:a16="http://schemas.microsoft.com/office/drawing/2014/main" id="{37BB7B89-A18E-4A48-846F-5DF96AB0721E}"/>
                  </a:ext>
                </a:extLst>
              </p:cNvPr>
              <p:cNvSpPr>
                <a:spLocks noChangeArrowheads="1"/>
              </p:cNvSpPr>
              <p:nvPr/>
            </p:nvSpPr>
            <p:spPr bwMode="auto">
              <a:xfrm>
                <a:off x="4266" y="2260"/>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sp>
          <p:nvSpPr>
            <p:cNvPr id="76831" name="Text Box 34">
              <a:extLst>
                <a:ext uri="{FF2B5EF4-FFF2-40B4-BE49-F238E27FC236}">
                  <a16:creationId xmlns:a16="http://schemas.microsoft.com/office/drawing/2014/main" id="{0885F92C-7E65-4530-9BB7-29FC6B751D4E}"/>
                </a:ext>
              </a:extLst>
            </p:cNvPr>
            <p:cNvSpPr txBox="1">
              <a:spLocks noChangeArrowheads="1"/>
            </p:cNvSpPr>
            <p:nvPr/>
          </p:nvSpPr>
          <p:spPr bwMode="auto">
            <a:xfrm>
              <a:off x="1030288" y="1200150"/>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rdt_send(data)</a:t>
              </a:r>
              <a:endParaRPr lang="en-US" altLang="zh-CN" sz="1600">
                <a:latin typeface="Times New Roman" panose="02020603050405020304" pitchFamily="18" charset="0"/>
                <a:ea typeface="宋体" panose="02010600030101010101" pitchFamily="2" charset="-122"/>
              </a:endParaRPr>
            </a:p>
          </p:txBody>
        </p:sp>
        <p:sp>
          <p:nvSpPr>
            <p:cNvPr id="76832" name="Line 35">
              <a:extLst>
                <a:ext uri="{FF2B5EF4-FFF2-40B4-BE49-F238E27FC236}">
                  <a16:creationId xmlns:a16="http://schemas.microsoft.com/office/drawing/2014/main" id="{64BA7D1C-14CE-406A-A8F5-37E0DDF6DDC1}"/>
                </a:ext>
              </a:extLst>
            </p:cNvPr>
            <p:cNvSpPr>
              <a:spLocks noChangeShapeType="1"/>
            </p:cNvSpPr>
            <p:nvPr/>
          </p:nvSpPr>
          <p:spPr bwMode="auto">
            <a:xfrm>
              <a:off x="1011238" y="128905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3" name="Freeform 36">
              <a:extLst>
                <a:ext uri="{FF2B5EF4-FFF2-40B4-BE49-F238E27FC236}">
                  <a16:creationId xmlns:a16="http://schemas.microsoft.com/office/drawing/2014/main" id="{DF011D4D-5EF3-4C33-9907-66D54F30905B}"/>
                </a:ext>
              </a:extLst>
            </p:cNvPr>
            <p:cNvSpPr>
              <a:spLocks/>
            </p:cNvSpPr>
            <p:nvPr/>
          </p:nvSpPr>
          <p:spPr bwMode="auto">
            <a:xfrm>
              <a:off x="1011238" y="2006600"/>
              <a:ext cx="6940550" cy="654050"/>
            </a:xfrm>
            <a:custGeom>
              <a:avLst/>
              <a:gdLst>
                <a:gd name="T0" fmla="*/ 0 w 4372"/>
                <a:gd name="T1" fmla="*/ 2147483646 h 412"/>
                <a:gd name="T2" fmla="*/ 2147483646 w 4372"/>
                <a:gd name="T3" fmla="*/ 0 h 412"/>
                <a:gd name="T4" fmla="*/ 2147483646 w 4372"/>
                <a:gd name="T5" fmla="*/ 2147483646 h 412"/>
                <a:gd name="T6" fmla="*/ 2147483646 w 4372"/>
                <a:gd name="T7" fmla="*/ 2147483646 h 412"/>
                <a:gd name="T8" fmla="*/ 0 60000 65536"/>
                <a:gd name="T9" fmla="*/ 0 60000 65536"/>
                <a:gd name="T10" fmla="*/ 0 60000 65536"/>
                <a:gd name="T11" fmla="*/ 0 60000 65536"/>
                <a:gd name="T12" fmla="*/ 0 w 4372"/>
                <a:gd name="T13" fmla="*/ 0 h 412"/>
                <a:gd name="T14" fmla="*/ 4372 w 4372"/>
                <a:gd name="T15" fmla="*/ 412 h 412"/>
              </a:gdLst>
              <a:ahLst/>
              <a:cxnLst>
                <a:cxn ang="T8">
                  <a:pos x="T0" y="T1"/>
                </a:cxn>
                <a:cxn ang="T9">
                  <a:pos x="T2" y="T3"/>
                </a:cxn>
                <a:cxn ang="T10">
                  <a:pos x="T4" y="T5"/>
                </a:cxn>
                <a:cxn ang="T11">
                  <a:pos x="T6" y="T7"/>
                </a:cxn>
              </a:cxnLst>
              <a:rect l="T12" t="T13" r="T14" b="T15"/>
              <a:pathLst>
                <a:path w="4372" h="412">
                  <a:moveTo>
                    <a:pt x="0" y="10"/>
                  </a:moveTo>
                  <a:lnTo>
                    <a:pt x="1003" y="0"/>
                  </a:lnTo>
                  <a:lnTo>
                    <a:pt x="3508" y="412"/>
                  </a:lnTo>
                  <a:lnTo>
                    <a:pt x="4372" y="41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6834" name="Group 37">
              <a:extLst>
                <a:ext uri="{FF2B5EF4-FFF2-40B4-BE49-F238E27FC236}">
                  <a16:creationId xmlns:a16="http://schemas.microsoft.com/office/drawing/2014/main" id="{36D95AEC-BE6A-42E8-856A-2570CD40C453}"/>
                </a:ext>
              </a:extLst>
            </p:cNvPr>
            <p:cNvGrpSpPr>
              <a:grpSpLocks/>
            </p:cNvGrpSpPr>
            <p:nvPr/>
          </p:nvGrpSpPr>
          <p:grpSpPr bwMode="auto">
            <a:xfrm>
              <a:off x="315913" y="2166938"/>
              <a:ext cx="1333500" cy="1004887"/>
              <a:chOff x="220" y="1365"/>
              <a:chExt cx="840" cy="633"/>
            </a:xfrm>
          </p:grpSpPr>
          <p:sp>
            <p:nvSpPr>
              <p:cNvPr id="76847" name="Line 38">
                <a:extLst>
                  <a:ext uri="{FF2B5EF4-FFF2-40B4-BE49-F238E27FC236}">
                    <a16:creationId xmlns:a16="http://schemas.microsoft.com/office/drawing/2014/main" id="{97DCCD15-FBA5-4518-8181-6F3192FEFC49}"/>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48" name="Oval 39">
                <a:extLst>
                  <a:ext uri="{FF2B5EF4-FFF2-40B4-BE49-F238E27FC236}">
                    <a16:creationId xmlns:a16="http://schemas.microsoft.com/office/drawing/2014/main" id="{EAF4A60C-D977-4404-B834-60892721BF2E}"/>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sp>
          <p:nvSpPr>
            <p:cNvPr id="76835" name="Oval 40">
              <a:extLst>
                <a:ext uri="{FF2B5EF4-FFF2-40B4-BE49-F238E27FC236}">
                  <a16:creationId xmlns:a16="http://schemas.microsoft.com/office/drawing/2014/main" id="{EE37AB9F-4F93-4BD6-962B-48581A6C3DEE}"/>
                </a:ext>
              </a:extLst>
            </p:cNvPr>
            <p:cNvSpPr>
              <a:spLocks noChangeArrowheads="1"/>
            </p:cNvSpPr>
            <p:nvPr/>
          </p:nvSpPr>
          <p:spPr bwMode="auto">
            <a:xfrm>
              <a:off x="2319338" y="222091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76836" name="Line 41">
              <a:extLst>
                <a:ext uri="{FF2B5EF4-FFF2-40B4-BE49-F238E27FC236}">
                  <a16:creationId xmlns:a16="http://schemas.microsoft.com/office/drawing/2014/main" id="{A00F6373-0DA1-4091-923F-6B47ADD5A135}"/>
                </a:ext>
              </a:extLst>
            </p:cNvPr>
            <p:cNvSpPr>
              <a:spLocks noChangeShapeType="1"/>
            </p:cNvSpPr>
            <p:nvPr/>
          </p:nvSpPr>
          <p:spPr bwMode="auto">
            <a:xfrm flipH="1">
              <a:off x="6261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7" name="Freeform 42">
              <a:extLst>
                <a:ext uri="{FF2B5EF4-FFF2-40B4-BE49-F238E27FC236}">
                  <a16:creationId xmlns:a16="http://schemas.microsoft.com/office/drawing/2014/main" id="{47825091-F23E-4513-95FD-A3CA30A77EDF}"/>
                </a:ext>
              </a:extLst>
            </p:cNvPr>
            <p:cNvSpPr>
              <a:spLocks/>
            </p:cNvSpPr>
            <p:nvPr/>
          </p:nvSpPr>
          <p:spPr bwMode="auto">
            <a:xfrm>
              <a:off x="1155700" y="3886200"/>
              <a:ext cx="6667500" cy="2260600"/>
            </a:xfrm>
            <a:custGeom>
              <a:avLst/>
              <a:gdLst>
                <a:gd name="T0" fmla="*/ 2147483646 w 4200"/>
                <a:gd name="T1" fmla="*/ 2147483646 h 1424"/>
                <a:gd name="T2" fmla="*/ 2147483646 w 4200"/>
                <a:gd name="T3" fmla="*/ 2147483646 h 1424"/>
                <a:gd name="T4" fmla="*/ 2147483646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6838" name="Group 43">
              <a:extLst>
                <a:ext uri="{FF2B5EF4-FFF2-40B4-BE49-F238E27FC236}">
                  <a16:creationId xmlns:a16="http://schemas.microsoft.com/office/drawing/2014/main" id="{FC1CA71E-A558-4266-A2B3-061B28CEF0A6}"/>
                </a:ext>
              </a:extLst>
            </p:cNvPr>
            <p:cNvGrpSpPr>
              <a:grpSpLocks/>
            </p:cNvGrpSpPr>
            <p:nvPr/>
          </p:nvGrpSpPr>
          <p:grpSpPr bwMode="auto">
            <a:xfrm>
              <a:off x="309563" y="2166938"/>
              <a:ext cx="1333500" cy="1004887"/>
              <a:chOff x="220" y="1365"/>
              <a:chExt cx="840" cy="633"/>
            </a:xfrm>
          </p:grpSpPr>
          <p:sp>
            <p:nvSpPr>
              <p:cNvPr id="76845" name="Line 44">
                <a:extLst>
                  <a:ext uri="{FF2B5EF4-FFF2-40B4-BE49-F238E27FC236}">
                    <a16:creationId xmlns:a16="http://schemas.microsoft.com/office/drawing/2014/main" id="{C5BE3C44-FD18-4C80-8130-ECB45E76404B}"/>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46" name="Oval 45">
                <a:extLst>
                  <a:ext uri="{FF2B5EF4-FFF2-40B4-BE49-F238E27FC236}">
                    <a16:creationId xmlns:a16="http://schemas.microsoft.com/office/drawing/2014/main" id="{7AD7E015-64B6-4FBD-B861-5380F00B75E8}"/>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grpSp>
        <p:sp>
          <p:nvSpPr>
            <p:cNvPr id="76839" name="Oval 46">
              <a:extLst>
                <a:ext uri="{FF2B5EF4-FFF2-40B4-BE49-F238E27FC236}">
                  <a16:creationId xmlns:a16="http://schemas.microsoft.com/office/drawing/2014/main" id="{C9E9D087-71F4-4297-B240-F719F7A67C31}"/>
                </a:ext>
              </a:extLst>
            </p:cNvPr>
            <p:cNvSpPr>
              <a:spLocks noChangeArrowheads="1"/>
            </p:cNvSpPr>
            <p:nvPr/>
          </p:nvSpPr>
          <p:spPr bwMode="auto">
            <a:xfrm>
              <a:off x="2317750" y="2220913"/>
              <a:ext cx="985838"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76840" name="Line 47">
              <a:extLst>
                <a:ext uri="{FF2B5EF4-FFF2-40B4-BE49-F238E27FC236}">
                  <a16:creationId xmlns:a16="http://schemas.microsoft.com/office/drawing/2014/main" id="{A68AC828-9000-41BA-B567-DFE23E0A17C1}"/>
                </a:ext>
              </a:extLst>
            </p:cNvPr>
            <p:cNvSpPr>
              <a:spLocks noChangeShapeType="1"/>
            </p:cNvSpPr>
            <p:nvPr/>
          </p:nvSpPr>
          <p:spPr bwMode="auto">
            <a:xfrm>
              <a:off x="6553200" y="2493963"/>
              <a:ext cx="0" cy="81756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1" name="Freeform 48">
              <a:extLst>
                <a:ext uri="{FF2B5EF4-FFF2-40B4-BE49-F238E27FC236}">
                  <a16:creationId xmlns:a16="http://schemas.microsoft.com/office/drawing/2014/main" id="{7B7C7B05-AC60-4E4B-8ACD-1F1EC0D7ED9F}"/>
                </a:ext>
              </a:extLst>
            </p:cNvPr>
            <p:cNvSpPr>
              <a:spLocks/>
            </p:cNvSpPr>
            <p:nvPr/>
          </p:nvSpPr>
          <p:spPr bwMode="auto">
            <a:xfrm>
              <a:off x="3657600" y="2216150"/>
              <a:ext cx="4378325" cy="1025525"/>
            </a:xfrm>
            <a:custGeom>
              <a:avLst/>
              <a:gdLst>
                <a:gd name="T0" fmla="*/ 2147483646 w 2758"/>
                <a:gd name="T1" fmla="*/ 2147483646 h 646"/>
                <a:gd name="T2" fmla="*/ 2147483646 w 2758"/>
                <a:gd name="T3" fmla="*/ 2147483646 h 646"/>
                <a:gd name="T4" fmla="*/ 2147483646 w 2758"/>
                <a:gd name="T5" fmla="*/ 0 h 646"/>
                <a:gd name="T6" fmla="*/ 0 w 2758"/>
                <a:gd name="T7" fmla="*/ 0 h 646"/>
                <a:gd name="T8" fmla="*/ 0 60000 65536"/>
                <a:gd name="T9" fmla="*/ 0 60000 65536"/>
                <a:gd name="T10" fmla="*/ 0 60000 65536"/>
                <a:gd name="T11" fmla="*/ 0 60000 65536"/>
                <a:gd name="T12" fmla="*/ 0 w 2758"/>
                <a:gd name="T13" fmla="*/ 0 h 646"/>
                <a:gd name="T14" fmla="*/ 2758 w 2758"/>
                <a:gd name="T15" fmla="*/ 646 h 646"/>
              </a:gdLst>
              <a:ahLst/>
              <a:cxnLst>
                <a:cxn ang="T8">
                  <a:pos x="T0" y="T1"/>
                </a:cxn>
                <a:cxn ang="T9">
                  <a:pos x="T2" y="T3"/>
                </a:cxn>
                <a:cxn ang="T10">
                  <a:pos x="T4" y="T5"/>
                </a:cxn>
                <a:cxn ang="T11">
                  <a:pos x="T6" y="T7"/>
                </a:cxn>
              </a:cxnLst>
              <a:rect l="T12" t="T13" r="T14" b="T15"/>
              <a:pathLst>
                <a:path w="2758" h="646">
                  <a:moveTo>
                    <a:pt x="2758" y="646"/>
                  </a:moveTo>
                  <a:lnTo>
                    <a:pt x="1763" y="629"/>
                  </a:lnTo>
                  <a:lnTo>
                    <a:pt x="1039"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2" name="Line 49">
              <a:extLst>
                <a:ext uri="{FF2B5EF4-FFF2-40B4-BE49-F238E27FC236}">
                  <a16:creationId xmlns:a16="http://schemas.microsoft.com/office/drawing/2014/main" id="{952A66D8-6D11-457A-83F6-5FFAB7434CC6}"/>
                </a:ext>
              </a:extLst>
            </p:cNvPr>
            <p:cNvSpPr>
              <a:spLocks noChangeShapeType="1"/>
            </p:cNvSpPr>
            <p:nvPr/>
          </p:nvSpPr>
          <p:spPr bwMode="auto">
            <a:xfrm>
              <a:off x="3548063" y="2090738"/>
              <a:ext cx="0" cy="84613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3" name="Freeform 50">
              <a:extLst>
                <a:ext uri="{FF2B5EF4-FFF2-40B4-BE49-F238E27FC236}">
                  <a16:creationId xmlns:a16="http://schemas.microsoft.com/office/drawing/2014/main" id="{AEEE5668-C98D-4C55-8FAF-3A800302ACB4}"/>
                </a:ext>
              </a:extLst>
            </p:cNvPr>
            <p:cNvSpPr>
              <a:spLocks/>
            </p:cNvSpPr>
            <p:nvPr/>
          </p:nvSpPr>
          <p:spPr bwMode="auto">
            <a:xfrm>
              <a:off x="3643313" y="2951163"/>
              <a:ext cx="4073525" cy="2133600"/>
            </a:xfrm>
            <a:custGeom>
              <a:avLst/>
              <a:gdLst>
                <a:gd name="T0" fmla="*/ 0 w 2566"/>
                <a:gd name="T1" fmla="*/ 0 h 1344"/>
                <a:gd name="T2" fmla="*/ 2147483646 w 2566"/>
                <a:gd name="T3" fmla="*/ 0 h 1344"/>
                <a:gd name="T4" fmla="*/ 2147483646 w 2566"/>
                <a:gd name="T5" fmla="*/ 2147483646 h 1344"/>
                <a:gd name="T6" fmla="*/ 2147483646 w 2566"/>
                <a:gd name="T7" fmla="*/ 2147483646 h 1344"/>
                <a:gd name="T8" fmla="*/ 0 60000 65536"/>
                <a:gd name="T9" fmla="*/ 0 60000 65536"/>
                <a:gd name="T10" fmla="*/ 0 60000 65536"/>
                <a:gd name="T11" fmla="*/ 0 60000 65536"/>
                <a:gd name="T12" fmla="*/ 0 w 2566"/>
                <a:gd name="T13" fmla="*/ 0 h 1344"/>
                <a:gd name="T14" fmla="*/ 2566 w 2566"/>
                <a:gd name="T15" fmla="*/ 1344 h 1344"/>
              </a:gdLst>
              <a:ahLst/>
              <a:cxnLst>
                <a:cxn ang="T8">
                  <a:pos x="T0" y="T1"/>
                </a:cxn>
                <a:cxn ang="T9">
                  <a:pos x="T2" y="T3"/>
                </a:cxn>
                <a:cxn ang="T10">
                  <a:pos x="T4" y="T5"/>
                </a:cxn>
                <a:cxn ang="T11">
                  <a:pos x="T6" y="T7"/>
                </a:cxn>
              </a:cxnLst>
              <a:rect l="T12" t="T13" r="T14" b="T15"/>
              <a:pathLst>
                <a:path w="2566" h="1344">
                  <a:moveTo>
                    <a:pt x="0" y="0"/>
                  </a:moveTo>
                  <a:lnTo>
                    <a:pt x="1013" y="0"/>
                  </a:lnTo>
                  <a:lnTo>
                    <a:pt x="1650" y="1344"/>
                  </a:lnTo>
                  <a:lnTo>
                    <a:pt x="2566" y="1344"/>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4" name="Text Box 51">
              <a:extLst>
                <a:ext uri="{FF2B5EF4-FFF2-40B4-BE49-F238E27FC236}">
                  <a16:creationId xmlns:a16="http://schemas.microsoft.com/office/drawing/2014/main" id="{05C50DC2-009F-416E-AAE8-E86F2745BD0B}"/>
                </a:ext>
              </a:extLst>
            </p:cNvPr>
            <p:cNvSpPr txBox="1">
              <a:spLocks noChangeArrowheads="1"/>
            </p:cNvSpPr>
            <p:nvPr/>
          </p:nvSpPr>
          <p:spPr bwMode="auto">
            <a:xfrm>
              <a:off x="1435100" y="386873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Symbol" panose="05050102010706020507" pitchFamily="18" charset="2"/>
                  <a:ea typeface="宋体" panose="02010600030101010101" pitchFamily="2" charset="-122"/>
                </a:rPr>
                <a:t>L</a:t>
              </a:r>
            </a:p>
          </p:txBody>
        </p:sp>
      </p:grpSp>
      <p:sp>
        <p:nvSpPr>
          <p:cNvPr id="76805" name="页脚占位符 5">
            <a:extLst>
              <a:ext uri="{FF2B5EF4-FFF2-40B4-BE49-F238E27FC236}">
                <a16:creationId xmlns:a16="http://schemas.microsoft.com/office/drawing/2014/main" id="{196FF684-E591-4F52-AFEB-9C6E10A2A4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6806" name="灯片编号占位符 6">
            <a:extLst>
              <a:ext uri="{FF2B5EF4-FFF2-40B4-BE49-F238E27FC236}">
                <a16:creationId xmlns:a16="http://schemas.microsoft.com/office/drawing/2014/main" id="{59E53032-8074-4302-8A22-E225E669E9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261A9C9-BE44-4600-A91F-80C8FE3BE257}" type="slidenum">
              <a:rPr lang="en-US" altLang="zh-CN" sz="1400" smtClean="0">
                <a:latin typeface="Arial" panose="020B0604020202020204" pitchFamily="34" charset="0"/>
              </a:rPr>
              <a:pPr>
                <a:spcBef>
                  <a:spcPct val="0"/>
                </a:spcBef>
                <a:buClrTx/>
                <a:buSzTx/>
                <a:buFontTx/>
                <a:buNone/>
              </a:pPr>
              <a:t>50</a:t>
            </a:fld>
            <a:endParaRPr lang="en-US" altLang="zh-CN" sz="140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61385CB-5E9B-476D-800F-CA42143FDB14}"/>
              </a:ext>
            </a:extLst>
          </p:cNvPr>
          <p:cNvSpPr>
            <a:spLocks noGrp="1" noChangeArrowheads="1"/>
          </p:cNvSpPr>
          <p:nvPr>
            <p:ph type="title"/>
          </p:nvPr>
        </p:nvSpPr>
        <p:spPr/>
        <p:txBody>
          <a:bodyPr/>
          <a:lstStyle/>
          <a:p>
            <a:r>
              <a:rPr lang="en-US" altLang="zh-CN">
                <a:ea typeface="宋体" panose="02010600030101010101" pitchFamily="2" charset="-122"/>
              </a:rPr>
              <a:t>Rdt2.0 Has a Fatal Flaw!</a:t>
            </a:r>
          </a:p>
        </p:txBody>
      </p:sp>
      <p:sp>
        <p:nvSpPr>
          <p:cNvPr id="393219" name="Rectangle 3">
            <a:extLst>
              <a:ext uri="{FF2B5EF4-FFF2-40B4-BE49-F238E27FC236}">
                <a16:creationId xmlns:a16="http://schemas.microsoft.com/office/drawing/2014/main" id="{D21CB205-D56A-4528-86A2-98E6AD93A57C}"/>
              </a:ext>
            </a:extLst>
          </p:cNvPr>
          <p:cNvSpPr>
            <a:spLocks noGrp="1" noChangeArrowheads="1"/>
          </p:cNvSpPr>
          <p:nvPr>
            <p:ph type="body" sz="half" idx="1"/>
          </p:nvPr>
        </p:nvSpPr>
        <p:spPr/>
        <p:txBody>
          <a:bodyPr/>
          <a:lstStyle/>
          <a:p>
            <a:pPr>
              <a:buFont typeface="ZapfDingbats" pitchFamily="82" charset="2"/>
              <a:buNone/>
            </a:pPr>
            <a:r>
              <a:rPr lang="en-US" altLang="zh-CN" sz="2400">
                <a:solidFill>
                  <a:srgbClr val="FF0000"/>
                </a:solidFill>
                <a:ea typeface="宋体" panose="02010600030101010101" pitchFamily="2" charset="-122"/>
              </a:rPr>
              <a:t>What happens if ACK/NAK corrupted?</a:t>
            </a:r>
            <a:endParaRPr lang="en-US" altLang="zh-CN" sz="2400">
              <a:ea typeface="宋体" panose="02010600030101010101" pitchFamily="2" charset="-122"/>
            </a:endParaRPr>
          </a:p>
          <a:p>
            <a:r>
              <a:rPr lang="en-US" altLang="zh-CN" sz="2200">
                <a:ea typeface="宋体" panose="02010600030101010101" pitchFamily="2" charset="-122"/>
              </a:rPr>
              <a:t>Sender doesn’t know what happened at receiver!</a:t>
            </a:r>
          </a:p>
          <a:p>
            <a:r>
              <a:rPr lang="en-US" altLang="zh-CN" sz="2200">
                <a:ea typeface="宋体" panose="02010600030101010101" pitchFamily="2" charset="-122"/>
              </a:rPr>
              <a:t>Can’t just retransmit: possible duplicate</a:t>
            </a:r>
          </a:p>
          <a:p>
            <a:pPr>
              <a:spcBef>
                <a:spcPct val="60000"/>
              </a:spcBef>
              <a:buFont typeface="ZapfDingbats" pitchFamily="82" charset="2"/>
              <a:buNone/>
            </a:pPr>
            <a:endParaRPr lang="en-US" altLang="zh-CN" sz="2200">
              <a:ea typeface="宋体" panose="02010600030101010101" pitchFamily="2" charset="-122"/>
            </a:endParaRPr>
          </a:p>
          <a:p>
            <a:pPr>
              <a:buFont typeface="ZapfDingbats" pitchFamily="82" charset="2"/>
              <a:buNone/>
            </a:pPr>
            <a:endParaRPr lang="en-US" altLang="zh-CN" sz="2400">
              <a:ea typeface="宋体" panose="02010600030101010101" pitchFamily="2" charset="-122"/>
            </a:endParaRPr>
          </a:p>
          <a:p>
            <a:pPr>
              <a:buFont typeface="ZapfDingbats" pitchFamily="82" charset="2"/>
              <a:buNone/>
            </a:pPr>
            <a:endParaRPr lang="en-US" altLang="zh-CN" sz="2400">
              <a:ea typeface="宋体" panose="02010600030101010101" pitchFamily="2" charset="-122"/>
            </a:endParaRPr>
          </a:p>
        </p:txBody>
      </p:sp>
      <p:sp>
        <p:nvSpPr>
          <p:cNvPr id="393220" name="Rectangle 4">
            <a:extLst>
              <a:ext uri="{FF2B5EF4-FFF2-40B4-BE49-F238E27FC236}">
                <a16:creationId xmlns:a16="http://schemas.microsoft.com/office/drawing/2014/main" id="{E3109151-EF7F-4A7D-BD2E-81944517CEEC}"/>
              </a:ext>
            </a:extLst>
          </p:cNvPr>
          <p:cNvSpPr>
            <a:spLocks noGrp="1" noChangeArrowheads="1"/>
          </p:cNvSpPr>
          <p:nvPr>
            <p:ph type="body" sz="half" idx="2"/>
          </p:nvPr>
        </p:nvSpPr>
        <p:spPr>
          <a:xfrm>
            <a:off x="4495800" y="1600200"/>
            <a:ext cx="3810000" cy="3048000"/>
          </a:xfrm>
        </p:spPr>
        <p:txBody>
          <a:bodyPr/>
          <a:lstStyle/>
          <a:p>
            <a:pPr>
              <a:buFont typeface="ZapfDingbats" pitchFamily="82" charset="2"/>
              <a:buNone/>
            </a:pPr>
            <a:r>
              <a:rPr lang="en-US" altLang="zh-CN" sz="2400">
                <a:solidFill>
                  <a:srgbClr val="FF0000"/>
                </a:solidFill>
                <a:ea typeface="宋体" panose="02010600030101010101" pitchFamily="2" charset="-122"/>
              </a:rPr>
              <a:t>Handling duplicates: </a:t>
            </a:r>
          </a:p>
          <a:p>
            <a:r>
              <a:rPr lang="en-US" altLang="zh-CN" sz="2000">
                <a:ea typeface="宋体" panose="02010600030101010101" pitchFamily="2" charset="-122"/>
              </a:rPr>
              <a:t>Sender retransmits current pkt if ACK/NAK garbled</a:t>
            </a:r>
          </a:p>
          <a:p>
            <a:r>
              <a:rPr lang="en-US" altLang="zh-CN" sz="2000">
                <a:ea typeface="宋体" panose="02010600030101010101" pitchFamily="2" charset="-122"/>
              </a:rPr>
              <a:t>Sender adds </a:t>
            </a:r>
            <a:r>
              <a:rPr lang="en-US" altLang="zh-CN" sz="2000" i="1">
                <a:solidFill>
                  <a:schemeClr val="accent2"/>
                </a:solidFill>
                <a:ea typeface="宋体" panose="02010600030101010101" pitchFamily="2" charset="-122"/>
              </a:rPr>
              <a:t>sequence number</a:t>
            </a:r>
            <a:r>
              <a:rPr lang="en-US" altLang="zh-CN" sz="2000">
                <a:ea typeface="宋体" panose="02010600030101010101" pitchFamily="2" charset="-122"/>
              </a:rPr>
              <a:t> to each pkt</a:t>
            </a:r>
          </a:p>
          <a:p>
            <a:r>
              <a:rPr lang="en-US" altLang="zh-CN" sz="2000">
                <a:ea typeface="宋体" panose="02010600030101010101" pitchFamily="2" charset="-122"/>
              </a:rPr>
              <a:t>Receiver discards (doesn’t deliver up) duplicate pkt</a:t>
            </a:r>
          </a:p>
        </p:txBody>
      </p:sp>
      <p:grpSp>
        <p:nvGrpSpPr>
          <p:cNvPr id="2" name="Group 5">
            <a:extLst>
              <a:ext uri="{FF2B5EF4-FFF2-40B4-BE49-F238E27FC236}">
                <a16:creationId xmlns:a16="http://schemas.microsoft.com/office/drawing/2014/main" id="{79047965-2746-4035-9F1F-F9653BF8E281}"/>
              </a:ext>
            </a:extLst>
          </p:cNvPr>
          <p:cNvGrpSpPr>
            <a:grpSpLocks/>
          </p:cNvGrpSpPr>
          <p:nvPr/>
        </p:nvGrpSpPr>
        <p:grpSpPr bwMode="auto">
          <a:xfrm>
            <a:off x="4724400" y="4724400"/>
            <a:ext cx="3467100" cy="1401763"/>
            <a:chOff x="3084" y="2849"/>
            <a:chExt cx="2184" cy="883"/>
          </a:xfrm>
        </p:grpSpPr>
        <p:sp>
          <p:nvSpPr>
            <p:cNvPr id="77833" name="Text Box 6">
              <a:extLst>
                <a:ext uri="{FF2B5EF4-FFF2-40B4-BE49-F238E27FC236}">
                  <a16:creationId xmlns:a16="http://schemas.microsoft.com/office/drawing/2014/main" id="{F81B1A5D-E82D-4F55-98AC-483BE6750097}"/>
                </a:ext>
              </a:extLst>
            </p:cNvPr>
            <p:cNvSpPr txBox="1">
              <a:spLocks noChangeArrowheads="1"/>
            </p:cNvSpPr>
            <p:nvPr/>
          </p:nvSpPr>
          <p:spPr bwMode="auto">
            <a:xfrm>
              <a:off x="3139" y="3035"/>
              <a:ext cx="207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Sender sends one packet, </a:t>
              </a:r>
            </a:p>
            <a:p>
              <a:pPr>
                <a:spcBef>
                  <a:spcPct val="0"/>
                </a:spcBef>
                <a:buClrTx/>
                <a:buSzTx/>
                <a:buFontTx/>
                <a:buNone/>
              </a:pPr>
              <a:r>
                <a:rPr lang="en-US" altLang="zh-CN" sz="2000">
                  <a:ea typeface="宋体" panose="02010600030101010101" pitchFamily="2" charset="-122"/>
                </a:rPr>
                <a:t>then waits for receiver </a:t>
              </a:r>
            </a:p>
            <a:p>
              <a:pPr>
                <a:spcBef>
                  <a:spcPct val="0"/>
                </a:spcBef>
                <a:buClrTx/>
                <a:buSzTx/>
                <a:buFontTx/>
                <a:buNone/>
              </a:pPr>
              <a:r>
                <a:rPr lang="en-US" altLang="zh-CN" sz="2000">
                  <a:ea typeface="宋体" panose="02010600030101010101" pitchFamily="2" charset="-122"/>
                </a:rPr>
                <a:t>response</a:t>
              </a:r>
              <a:endParaRPr lang="en-US" altLang="zh-CN" sz="2400">
                <a:latin typeface="Times New Roman" panose="02020603050405020304" pitchFamily="18" charset="0"/>
                <a:ea typeface="宋体" panose="02010600030101010101" pitchFamily="2" charset="-122"/>
              </a:endParaRPr>
            </a:p>
          </p:txBody>
        </p:sp>
        <p:sp>
          <p:nvSpPr>
            <p:cNvPr id="77834" name="Rectangle 7">
              <a:extLst>
                <a:ext uri="{FF2B5EF4-FFF2-40B4-BE49-F238E27FC236}">
                  <a16:creationId xmlns:a16="http://schemas.microsoft.com/office/drawing/2014/main" id="{076FF7AE-E1B9-4617-BDAD-A08126897DA7}"/>
                </a:ext>
              </a:extLst>
            </p:cNvPr>
            <p:cNvSpPr>
              <a:spLocks noChangeArrowheads="1"/>
            </p:cNvSpPr>
            <p:nvPr/>
          </p:nvSpPr>
          <p:spPr bwMode="auto">
            <a:xfrm>
              <a:off x="3084" y="2952"/>
              <a:ext cx="2184" cy="78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grpSp>
          <p:nvGrpSpPr>
            <p:cNvPr id="77835" name="Group 8">
              <a:extLst>
                <a:ext uri="{FF2B5EF4-FFF2-40B4-BE49-F238E27FC236}">
                  <a16:creationId xmlns:a16="http://schemas.microsoft.com/office/drawing/2014/main" id="{3EE3BBA4-C7D4-4CB7-8158-34B6DD3712EB}"/>
                </a:ext>
              </a:extLst>
            </p:cNvPr>
            <p:cNvGrpSpPr>
              <a:grpSpLocks/>
            </p:cNvGrpSpPr>
            <p:nvPr/>
          </p:nvGrpSpPr>
          <p:grpSpPr bwMode="auto">
            <a:xfrm>
              <a:off x="3141" y="2849"/>
              <a:ext cx="1106" cy="250"/>
              <a:chOff x="2943" y="2669"/>
              <a:chExt cx="1106" cy="250"/>
            </a:xfrm>
          </p:grpSpPr>
          <p:sp>
            <p:nvSpPr>
              <p:cNvPr id="77836" name="Rectangle 9">
                <a:extLst>
                  <a:ext uri="{FF2B5EF4-FFF2-40B4-BE49-F238E27FC236}">
                    <a16:creationId xmlns:a16="http://schemas.microsoft.com/office/drawing/2014/main" id="{F0802687-6F67-4C08-AC56-D8FDFFB49BB3}"/>
                  </a:ext>
                </a:extLst>
              </p:cNvPr>
              <p:cNvSpPr>
                <a:spLocks noChangeArrowheads="1"/>
              </p:cNvSpPr>
              <p:nvPr/>
            </p:nvSpPr>
            <p:spPr bwMode="auto">
              <a:xfrm>
                <a:off x="2976" y="2712"/>
                <a:ext cx="1038" cy="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77837" name="Text Box 10">
                <a:extLst>
                  <a:ext uri="{FF2B5EF4-FFF2-40B4-BE49-F238E27FC236}">
                    <a16:creationId xmlns:a16="http://schemas.microsoft.com/office/drawing/2014/main" id="{D2173242-B786-4B15-8DED-FF15962606AD}"/>
                  </a:ext>
                </a:extLst>
              </p:cNvPr>
              <p:cNvSpPr txBox="1">
                <a:spLocks noChangeArrowheads="1"/>
              </p:cNvSpPr>
              <p:nvPr/>
            </p:nvSpPr>
            <p:spPr bwMode="auto">
              <a:xfrm>
                <a:off x="2943" y="2669"/>
                <a:ext cx="1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rgbClr val="FF0000"/>
                    </a:solidFill>
                    <a:ea typeface="宋体" panose="02010600030101010101" pitchFamily="2" charset="-122"/>
                  </a:rPr>
                  <a:t>stop and wait</a:t>
                </a:r>
                <a:endParaRPr lang="en-US" altLang="zh-CN" sz="2400">
                  <a:latin typeface="Times New Roman" panose="02020603050405020304" pitchFamily="18" charset="0"/>
                  <a:ea typeface="宋体" panose="02010600030101010101" pitchFamily="2" charset="-122"/>
                </a:endParaRPr>
              </a:p>
            </p:txBody>
          </p:sp>
        </p:grpSp>
      </p:grpSp>
      <p:pic>
        <p:nvPicPr>
          <p:cNvPr id="393227" name="Picture 11" descr="j0078714[1]">
            <a:extLst>
              <a:ext uri="{FF2B5EF4-FFF2-40B4-BE49-F238E27FC236}">
                <a16:creationId xmlns:a16="http://schemas.microsoft.com/office/drawing/2014/main" id="{3BE4D114-EA81-4248-89CD-E6A8BBC02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495800"/>
            <a:ext cx="1012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页脚占位符 5">
            <a:extLst>
              <a:ext uri="{FF2B5EF4-FFF2-40B4-BE49-F238E27FC236}">
                <a16:creationId xmlns:a16="http://schemas.microsoft.com/office/drawing/2014/main" id="{D3D1EDFA-A517-4B56-B00E-44A0F56530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7832" name="灯片编号占位符 6">
            <a:extLst>
              <a:ext uri="{FF2B5EF4-FFF2-40B4-BE49-F238E27FC236}">
                <a16:creationId xmlns:a16="http://schemas.microsoft.com/office/drawing/2014/main" id="{753E4964-75BF-4A49-BF1D-66DEB0C629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06BBDF6-8756-49EB-9384-2DF29CA2CCBB}" type="slidenum">
              <a:rPr lang="en-US" altLang="zh-CN" sz="1400" smtClean="0">
                <a:latin typeface="Arial" panose="020B0604020202020204" pitchFamily="34" charset="0"/>
              </a:rPr>
              <a:pPr>
                <a:spcBef>
                  <a:spcPct val="0"/>
                </a:spcBef>
                <a:buClrTx/>
                <a:buSzTx/>
                <a:buFontTx/>
                <a:buNone/>
              </a:pPr>
              <a:t>51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blinds(horizontal)">
                                      <p:cBhvr>
                                        <p:cTn id="7" dur="500"/>
                                        <p:tgtEl>
                                          <p:spTgt spid="3932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10" dur="500"/>
                                        <p:tgtEl>
                                          <p:spTgt spid="3932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3219">
                                            <p:txEl>
                                              <p:pRg st="2" end="2"/>
                                            </p:txEl>
                                          </p:spTgt>
                                        </p:tgtEl>
                                        <p:attrNameLst>
                                          <p:attrName>style.visibility</p:attrName>
                                        </p:attrNameLst>
                                      </p:cBhvr>
                                      <p:to>
                                        <p:strVal val="visible"/>
                                      </p:to>
                                    </p:set>
                                    <p:animEffect transition="in" filter="blinds(horizontal)">
                                      <p:cBhvr>
                                        <p:cTn id="13" dur="500"/>
                                        <p:tgtEl>
                                          <p:spTgt spid="3932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3227"/>
                                        </p:tgtEl>
                                        <p:attrNameLst>
                                          <p:attrName>style.visibility</p:attrName>
                                        </p:attrNameLst>
                                      </p:cBhvr>
                                      <p:to>
                                        <p:strVal val="visible"/>
                                      </p:to>
                                    </p:set>
                                    <p:animEffect transition="in" filter="blinds(horizontal)">
                                      <p:cBhvr>
                                        <p:cTn id="16" dur="500"/>
                                        <p:tgtEl>
                                          <p:spTgt spid="3932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93220">
                                            <p:txEl>
                                              <p:pRg st="0" end="0"/>
                                            </p:txEl>
                                          </p:spTgt>
                                        </p:tgtEl>
                                        <p:attrNameLst>
                                          <p:attrName>style.visibility</p:attrName>
                                        </p:attrNameLst>
                                      </p:cBhvr>
                                      <p:to>
                                        <p:strVal val="visible"/>
                                      </p:to>
                                    </p:set>
                                    <p:animEffect transition="in" filter="blinds(horizontal)">
                                      <p:cBhvr>
                                        <p:cTn id="21" dur="500"/>
                                        <p:tgtEl>
                                          <p:spTgt spid="393220">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3220">
                                            <p:txEl>
                                              <p:pRg st="1" end="1"/>
                                            </p:txEl>
                                          </p:spTgt>
                                        </p:tgtEl>
                                        <p:attrNameLst>
                                          <p:attrName>style.visibility</p:attrName>
                                        </p:attrNameLst>
                                      </p:cBhvr>
                                      <p:to>
                                        <p:strVal val="visible"/>
                                      </p:to>
                                    </p:set>
                                    <p:animEffect transition="in" filter="blinds(horizontal)">
                                      <p:cBhvr>
                                        <p:cTn id="24" dur="500"/>
                                        <p:tgtEl>
                                          <p:spTgt spid="393220">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3220">
                                            <p:txEl>
                                              <p:pRg st="2" end="2"/>
                                            </p:txEl>
                                          </p:spTgt>
                                        </p:tgtEl>
                                        <p:attrNameLst>
                                          <p:attrName>style.visibility</p:attrName>
                                        </p:attrNameLst>
                                      </p:cBhvr>
                                      <p:to>
                                        <p:strVal val="visible"/>
                                      </p:to>
                                    </p:set>
                                    <p:animEffect transition="in" filter="blinds(horizontal)">
                                      <p:cBhvr>
                                        <p:cTn id="27" dur="500"/>
                                        <p:tgtEl>
                                          <p:spTgt spid="393220">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3220">
                                            <p:txEl>
                                              <p:pRg st="3" end="3"/>
                                            </p:txEl>
                                          </p:spTgt>
                                        </p:tgtEl>
                                        <p:attrNameLst>
                                          <p:attrName>style.visibility</p:attrName>
                                        </p:attrNameLst>
                                      </p:cBhvr>
                                      <p:to>
                                        <p:strVal val="visible"/>
                                      </p:to>
                                    </p:set>
                                    <p:animEffect transition="in" filter="blinds(horizontal)">
                                      <p:cBhvr>
                                        <p:cTn id="30" dur="500"/>
                                        <p:tgtEl>
                                          <p:spTgt spid="393220">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58CD96C6-7641-485C-926B-E95BEF1D821F}"/>
              </a:ext>
            </a:extLst>
          </p:cNvPr>
          <p:cNvSpPr>
            <a:spLocks noGrp="1" noChangeArrowheads="1"/>
          </p:cNvSpPr>
          <p:nvPr>
            <p:ph type="body" idx="1"/>
          </p:nvPr>
        </p:nvSpPr>
        <p:spPr>
          <a:xfrm>
            <a:off x="533400" y="685800"/>
            <a:ext cx="8001000" cy="5562600"/>
          </a:xfrm>
        </p:spPr>
        <p:txBody>
          <a:bodyPr/>
          <a:lstStyle/>
          <a:p>
            <a:r>
              <a:rPr lang="en-US" altLang="zh-CN" sz="2400">
                <a:solidFill>
                  <a:schemeClr val="accent2"/>
                </a:solidFill>
                <a:ea typeface="宋体" panose="02010600030101010101" pitchFamily="2" charset="-122"/>
              </a:rPr>
              <a:t>Sender:</a:t>
            </a:r>
            <a:r>
              <a:rPr lang="en-US" altLang="zh-CN" sz="2400">
                <a:ea typeface="宋体" panose="02010600030101010101" pitchFamily="2" charset="-122"/>
              </a:rPr>
              <a:t> whenever sender receives control message it sends a packet to receiver</a:t>
            </a:r>
          </a:p>
          <a:p>
            <a:pPr lvl="1"/>
            <a:r>
              <a:rPr lang="en-US" altLang="zh-CN" sz="2000">
                <a:ea typeface="宋体" panose="02010600030101010101" pitchFamily="2" charset="-122"/>
              </a:rPr>
              <a:t>A valid ACK: Sends next packet (if exists) with new sequence #</a:t>
            </a:r>
          </a:p>
          <a:p>
            <a:pPr lvl="1"/>
            <a:r>
              <a:rPr lang="en-US" altLang="zh-CN" sz="2000">
                <a:ea typeface="宋体" panose="02010600030101010101" pitchFamily="2" charset="-122"/>
              </a:rPr>
              <a:t>A NAK or corrupt response: resends old packet</a:t>
            </a:r>
          </a:p>
          <a:p>
            <a:pPr lvl="1"/>
            <a:endParaRPr lang="en-US" altLang="zh-CN" sz="2000">
              <a:ea typeface="宋体" panose="02010600030101010101" pitchFamily="2" charset="-122"/>
            </a:endParaRPr>
          </a:p>
          <a:p>
            <a:r>
              <a:rPr lang="en-US" altLang="zh-CN" sz="2400">
                <a:solidFill>
                  <a:schemeClr val="accent2"/>
                </a:solidFill>
                <a:ea typeface="宋体" panose="02010600030101010101" pitchFamily="2" charset="-122"/>
              </a:rPr>
              <a:t>Receiver:</a:t>
            </a:r>
            <a:r>
              <a:rPr lang="en-US" altLang="zh-CN" sz="2400">
                <a:ea typeface="宋体" panose="02010600030101010101" pitchFamily="2" charset="-122"/>
              </a:rPr>
              <a:t> sends ACK/NAK to sender</a:t>
            </a:r>
          </a:p>
          <a:p>
            <a:pPr lvl="1"/>
            <a:r>
              <a:rPr lang="en-US" altLang="zh-CN" sz="2000">
                <a:ea typeface="宋体" panose="02010600030101010101" pitchFamily="2" charset="-122"/>
              </a:rPr>
              <a:t>If received packet is corrupt: send NAK</a:t>
            </a:r>
          </a:p>
          <a:p>
            <a:pPr lvl="1"/>
            <a:r>
              <a:rPr lang="en-US" altLang="zh-CN" sz="2000">
                <a:ea typeface="宋体" panose="02010600030101010101" pitchFamily="2" charset="-122"/>
              </a:rPr>
              <a:t>If received packet is valid and has different sequence # as prev packet: send ACK and deliver new data up</a:t>
            </a:r>
          </a:p>
          <a:p>
            <a:pPr lvl="1"/>
            <a:r>
              <a:rPr lang="en-US" altLang="zh-CN" sz="2000">
                <a:ea typeface="宋体" panose="02010600030101010101" pitchFamily="2" charset="-122"/>
              </a:rPr>
              <a:t>If received packet is valid and has same sequence # as prev packet, i.e., is a retransmission of duplicate: send ACK</a:t>
            </a:r>
          </a:p>
          <a:p>
            <a:endParaRPr lang="en-US" altLang="zh-CN" sz="2000">
              <a:ea typeface="宋体" panose="02010600030101010101" pitchFamily="2" charset="-122"/>
            </a:endParaRPr>
          </a:p>
          <a:p>
            <a:r>
              <a:rPr lang="en-US" altLang="zh-CN" sz="2400">
                <a:solidFill>
                  <a:schemeClr val="accent2"/>
                </a:solidFill>
                <a:ea typeface="宋体" panose="02010600030101010101" pitchFamily="2" charset="-122"/>
              </a:rPr>
              <a:t>Note: ACK/NAK </a:t>
            </a:r>
            <a:r>
              <a:rPr lang="en-US" altLang="zh-CN" sz="2400" b="1">
                <a:solidFill>
                  <a:srgbClr val="FF0000"/>
                </a:solidFill>
                <a:ea typeface="宋体" panose="02010600030101010101" pitchFamily="2" charset="-122"/>
              </a:rPr>
              <a:t>do not </a:t>
            </a:r>
            <a:r>
              <a:rPr lang="en-US" altLang="zh-CN" sz="2400">
                <a:solidFill>
                  <a:schemeClr val="accent2"/>
                </a:solidFill>
                <a:ea typeface="宋体" panose="02010600030101010101" pitchFamily="2" charset="-122"/>
              </a:rPr>
              <a:t>contain sequence #</a:t>
            </a:r>
          </a:p>
        </p:txBody>
      </p:sp>
      <p:sp>
        <p:nvSpPr>
          <p:cNvPr id="79875" name="页脚占位符 5">
            <a:extLst>
              <a:ext uri="{FF2B5EF4-FFF2-40B4-BE49-F238E27FC236}">
                <a16:creationId xmlns:a16="http://schemas.microsoft.com/office/drawing/2014/main" id="{8170CFB4-6DF9-44F0-A973-A9E3CB7A73A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79876" name="灯片编号占位符 6">
            <a:extLst>
              <a:ext uri="{FF2B5EF4-FFF2-40B4-BE49-F238E27FC236}">
                <a16:creationId xmlns:a16="http://schemas.microsoft.com/office/drawing/2014/main" id="{314DAAE1-DA6A-4E0A-A828-836393B1CA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7ED2E46-FD0E-4D73-904F-0D7F3909AFBE}" type="slidenum">
              <a:rPr lang="en-US" altLang="zh-CN" sz="1400" smtClean="0">
                <a:latin typeface="Arial" panose="020B0604020202020204" pitchFamily="34" charset="0"/>
              </a:rPr>
              <a:pPr>
                <a:spcBef>
                  <a:spcPct val="0"/>
                </a:spcBef>
                <a:buClrTx/>
                <a:buSzTx/>
                <a:buFontTx/>
                <a:buNone/>
              </a:pPr>
              <a:t>52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94242">
                                            <p:txEl>
                                              <p:pRg st="0" end="0"/>
                                            </p:txEl>
                                          </p:spTgt>
                                        </p:tgtEl>
                                        <p:attrNameLst>
                                          <p:attrName>style.visibility</p:attrName>
                                        </p:attrNameLst>
                                      </p:cBhvr>
                                      <p:to>
                                        <p:strVal val="visible"/>
                                      </p:to>
                                    </p:set>
                                    <p:animEffect transition="in" filter="blinds(horizontal)">
                                      <p:cBhvr>
                                        <p:cTn id="7" dur="500"/>
                                        <p:tgtEl>
                                          <p:spTgt spid="39424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2">
                                            <p:txEl>
                                              <p:pRg st="1" end="1"/>
                                            </p:txEl>
                                          </p:spTgt>
                                        </p:tgtEl>
                                        <p:attrNameLst>
                                          <p:attrName>style.visibility</p:attrName>
                                        </p:attrNameLst>
                                      </p:cBhvr>
                                      <p:to>
                                        <p:strVal val="visible"/>
                                      </p:to>
                                    </p:set>
                                    <p:animEffect transition="in" filter="blinds(horizontal)">
                                      <p:cBhvr>
                                        <p:cTn id="10" dur="500"/>
                                        <p:tgtEl>
                                          <p:spTgt spid="39424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4242">
                                            <p:txEl>
                                              <p:pRg st="2" end="2"/>
                                            </p:txEl>
                                          </p:spTgt>
                                        </p:tgtEl>
                                        <p:attrNameLst>
                                          <p:attrName>style.visibility</p:attrName>
                                        </p:attrNameLst>
                                      </p:cBhvr>
                                      <p:to>
                                        <p:strVal val="visible"/>
                                      </p:to>
                                    </p:set>
                                    <p:animEffect transition="in" filter="blinds(horizontal)">
                                      <p:cBhvr>
                                        <p:cTn id="13" dur="500"/>
                                        <p:tgtEl>
                                          <p:spTgt spid="39424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94242">
                                            <p:txEl>
                                              <p:pRg st="4" end="4"/>
                                            </p:txEl>
                                          </p:spTgt>
                                        </p:tgtEl>
                                        <p:attrNameLst>
                                          <p:attrName>style.visibility</p:attrName>
                                        </p:attrNameLst>
                                      </p:cBhvr>
                                      <p:to>
                                        <p:strVal val="visible"/>
                                      </p:to>
                                    </p:set>
                                    <p:animEffect transition="in" filter="blinds(horizontal)">
                                      <p:cBhvr>
                                        <p:cTn id="18" dur="500"/>
                                        <p:tgtEl>
                                          <p:spTgt spid="39424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2">
                                            <p:txEl>
                                              <p:pRg st="5" end="5"/>
                                            </p:txEl>
                                          </p:spTgt>
                                        </p:tgtEl>
                                        <p:attrNameLst>
                                          <p:attrName>style.visibility</p:attrName>
                                        </p:attrNameLst>
                                      </p:cBhvr>
                                      <p:to>
                                        <p:strVal val="visible"/>
                                      </p:to>
                                    </p:set>
                                    <p:animEffect transition="in" filter="blinds(horizontal)">
                                      <p:cBhvr>
                                        <p:cTn id="21" dur="500"/>
                                        <p:tgtEl>
                                          <p:spTgt spid="394242">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2">
                                            <p:txEl>
                                              <p:pRg st="6" end="6"/>
                                            </p:txEl>
                                          </p:spTgt>
                                        </p:tgtEl>
                                        <p:attrNameLst>
                                          <p:attrName>style.visibility</p:attrName>
                                        </p:attrNameLst>
                                      </p:cBhvr>
                                      <p:to>
                                        <p:strVal val="visible"/>
                                      </p:to>
                                    </p:set>
                                    <p:animEffect transition="in" filter="blinds(horizontal)">
                                      <p:cBhvr>
                                        <p:cTn id="24" dur="500"/>
                                        <p:tgtEl>
                                          <p:spTgt spid="394242">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4242">
                                            <p:txEl>
                                              <p:pRg st="7" end="7"/>
                                            </p:txEl>
                                          </p:spTgt>
                                        </p:tgtEl>
                                        <p:attrNameLst>
                                          <p:attrName>style.visibility</p:attrName>
                                        </p:attrNameLst>
                                      </p:cBhvr>
                                      <p:to>
                                        <p:strVal val="visible"/>
                                      </p:to>
                                    </p:set>
                                    <p:animEffect transition="in" filter="blinds(horizontal)">
                                      <p:cBhvr>
                                        <p:cTn id="27" dur="500"/>
                                        <p:tgtEl>
                                          <p:spTgt spid="394242">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4242">
                                            <p:txEl>
                                              <p:pRg st="9" end="9"/>
                                            </p:txEl>
                                          </p:spTgt>
                                        </p:tgtEl>
                                        <p:attrNameLst>
                                          <p:attrName>style.visibility</p:attrName>
                                        </p:attrNameLst>
                                      </p:cBhvr>
                                      <p:to>
                                        <p:strVal val="visible"/>
                                      </p:to>
                                    </p:set>
                                    <p:animEffect transition="in" filter="blinds(horizontal)">
                                      <p:cBhvr>
                                        <p:cTn id="32" dur="500"/>
                                        <p:tgtEl>
                                          <p:spTgt spid="3942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5FF6C4A-7ACE-451C-A9AA-134CA6BB1108}"/>
              </a:ext>
            </a:extLst>
          </p:cNvPr>
          <p:cNvSpPr>
            <a:spLocks noGrp="1" noChangeArrowheads="1"/>
          </p:cNvSpPr>
          <p:nvPr>
            <p:ph type="title"/>
          </p:nvPr>
        </p:nvSpPr>
        <p:spPr>
          <a:xfrm>
            <a:off x="333375" y="238125"/>
            <a:ext cx="8810625" cy="1143000"/>
          </a:xfrm>
        </p:spPr>
        <p:txBody>
          <a:bodyPr/>
          <a:lstStyle/>
          <a:p>
            <a:r>
              <a:rPr lang="en-US" altLang="zh-CN" sz="3200">
                <a:ea typeface="宋体" panose="02010600030101010101" pitchFamily="2" charset="-122"/>
              </a:rPr>
              <a:t>Rdt2.1: Sender, Handles Garbled ACK/NAKs</a:t>
            </a:r>
            <a:endParaRPr lang="en-US" altLang="zh-CN">
              <a:ea typeface="宋体" panose="02010600030101010101" pitchFamily="2" charset="-122"/>
            </a:endParaRPr>
          </a:p>
        </p:txBody>
      </p:sp>
      <p:grpSp>
        <p:nvGrpSpPr>
          <p:cNvPr id="2" name="Group 16">
            <a:extLst>
              <a:ext uri="{FF2B5EF4-FFF2-40B4-BE49-F238E27FC236}">
                <a16:creationId xmlns:a16="http://schemas.microsoft.com/office/drawing/2014/main" id="{13997B58-5A25-4CDC-82B4-F38075ABA241}"/>
              </a:ext>
            </a:extLst>
          </p:cNvPr>
          <p:cNvGrpSpPr>
            <a:grpSpLocks/>
          </p:cNvGrpSpPr>
          <p:nvPr/>
        </p:nvGrpSpPr>
        <p:grpSpPr bwMode="auto">
          <a:xfrm>
            <a:off x="5862638" y="1970088"/>
            <a:ext cx="3268662" cy="1157287"/>
            <a:chOff x="3701" y="1210"/>
            <a:chExt cx="2059" cy="729"/>
          </a:xfrm>
        </p:grpSpPr>
        <p:sp>
          <p:nvSpPr>
            <p:cNvPr id="80941" name="Text Box 17">
              <a:extLst>
                <a:ext uri="{FF2B5EF4-FFF2-40B4-BE49-F238E27FC236}">
                  <a16:creationId xmlns:a16="http://schemas.microsoft.com/office/drawing/2014/main" id="{81BC8749-3137-42C2-A0FF-5612CFF7F676}"/>
                </a:ext>
              </a:extLst>
            </p:cNvPr>
            <p:cNvSpPr txBox="1">
              <a:spLocks noChangeArrowheads="1"/>
            </p:cNvSpPr>
            <p:nvPr/>
          </p:nvSpPr>
          <p:spPr bwMode="auto">
            <a:xfrm>
              <a:off x="3725" y="1687"/>
              <a:ext cx="20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udt_send(sndpkt)</a:t>
              </a:r>
              <a:endParaRPr lang="en-US" altLang="zh-CN" sz="1800">
                <a:latin typeface="Times New Roman" panose="02020603050405020304" pitchFamily="18" charset="0"/>
                <a:ea typeface="宋体" panose="02010600030101010101" pitchFamily="2" charset="-122"/>
              </a:endParaRPr>
            </a:p>
          </p:txBody>
        </p:sp>
        <p:sp>
          <p:nvSpPr>
            <p:cNvPr id="80942" name="Text Box 18">
              <a:extLst>
                <a:ext uri="{FF2B5EF4-FFF2-40B4-BE49-F238E27FC236}">
                  <a16:creationId xmlns:a16="http://schemas.microsoft.com/office/drawing/2014/main" id="{1F50B27A-09E0-461D-9CE5-ECC082C70E78}"/>
                </a:ext>
              </a:extLst>
            </p:cNvPr>
            <p:cNvSpPr txBox="1">
              <a:spLocks noChangeArrowheads="1"/>
            </p:cNvSpPr>
            <p:nvPr/>
          </p:nvSpPr>
          <p:spPr bwMode="auto">
            <a:xfrm>
              <a:off x="3701" y="1210"/>
              <a:ext cx="194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a:t>
              </a:r>
              <a:r>
                <a:rPr lang="en-US" altLang="zh-CN" sz="18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rPr>
                <a:t>&amp;&amp; </a:t>
              </a:r>
              <a:r>
                <a:rPr lang="en-US" altLang="zh-CN" sz="1800">
                  <a:latin typeface="Arial" panose="020B0604020202020204" pitchFamily="34" charset="0"/>
                  <a:ea typeface="宋体" panose="02010600030101010101" pitchFamily="2" charset="-122"/>
                </a:rPr>
                <a:t> </a:t>
              </a:r>
            </a:p>
            <a:p>
              <a:pPr>
                <a:spcBef>
                  <a:spcPct val="0"/>
                </a:spcBef>
                <a:buClrTx/>
                <a:buSzTx/>
                <a:buFontTx/>
                <a:buNone/>
              </a:pPr>
              <a:r>
                <a:rPr lang="en-US" altLang="zh-CN" sz="18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rPr>
                <a:t>corrupt(rcvpkt</a:t>
              </a:r>
              <a:r>
                <a:rPr lang="en-US" altLang="zh-CN" sz="1800">
                  <a:latin typeface="Arial" panose="020B0604020202020204" pitchFamily="34" charset="0"/>
                  <a:ea typeface="宋体" panose="02010600030101010101" pitchFamily="2" charset="-122"/>
                </a:rPr>
                <a:t>) ||</a:t>
              </a:r>
            </a:p>
            <a:p>
              <a:pPr>
                <a:spcBef>
                  <a:spcPct val="0"/>
                </a:spcBef>
                <a:buClrTx/>
                <a:buSzTx/>
                <a:buFontTx/>
                <a:buNone/>
              </a:pPr>
              <a:r>
                <a:rPr lang="en-US" altLang="zh-CN" sz="1600">
                  <a:latin typeface="Arial" panose="020B0604020202020204" pitchFamily="34" charset="0"/>
                  <a:ea typeface="宋体" panose="02010600030101010101" pitchFamily="2" charset="-122"/>
                </a:rPr>
                <a:t>isNAK(rcvpkt</a:t>
              </a:r>
              <a:r>
                <a:rPr lang="en-US" altLang="zh-CN" sz="1800">
                  <a:latin typeface="Arial" panose="020B0604020202020204" pitchFamily="34"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p:txBody>
        </p:sp>
        <p:sp>
          <p:nvSpPr>
            <p:cNvPr id="80943" name="Line 19">
              <a:extLst>
                <a:ext uri="{FF2B5EF4-FFF2-40B4-BE49-F238E27FC236}">
                  <a16:creationId xmlns:a16="http://schemas.microsoft.com/office/drawing/2014/main" id="{A5C16512-0932-48BD-8D45-A74F61461C4B}"/>
                </a:ext>
              </a:extLst>
            </p:cNvPr>
            <p:cNvSpPr>
              <a:spLocks noChangeShapeType="1"/>
            </p:cNvSpPr>
            <p:nvPr/>
          </p:nvSpPr>
          <p:spPr bwMode="auto">
            <a:xfrm>
              <a:off x="3782" y="1749"/>
              <a:ext cx="90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7">
            <a:extLst>
              <a:ext uri="{FF2B5EF4-FFF2-40B4-BE49-F238E27FC236}">
                <a16:creationId xmlns:a16="http://schemas.microsoft.com/office/drawing/2014/main" id="{605A8B17-5B38-4DD8-9F1E-68A96D3DD162}"/>
              </a:ext>
            </a:extLst>
          </p:cNvPr>
          <p:cNvGrpSpPr>
            <a:grpSpLocks/>
          </p:cNvGrpSpPr>
          <p:nvPr/>
        </p:nvGrpSpPr>
        <p:grpSpPr bwMode="auto">
          <a:xfrm>
            <a:off x="5692775" y="3173413"/>
            <a:ext cx="3451225" cy="1157287"/>
            <a:chOff x="3586" y="1999"/>
            <a:chExt cx="2174" cy="729"/>
          </a:xfrm>
        </p:grpSpPr>
        <p:sp>
          <p:nvSpPr>
            <p:cNvPr id="80938" name="Text Box 38">
              <a:extLst>
                <a:ext uri="{FF2B5EF4-FFF2-40B4-BE49-F238E27FC236}">
                  <a16:creationId xmlns:a16="http://schemas.microsoft.com/office/drawing/2014/main" id="{2A10EA9C-302C-4B41-A896-005E3B052CE3}"/>
                </a:ext>
              </a:extLst>
            </p:cNvPr>
            <p:cNvSpPr txBox="1">
              <a:spLocks noChangeArrowheads="1"/>
            </p:cNvSpPr>
            <p:nvPr/>
          </p:nvSpPr>
          <p:spPr bwMode="auto">
            <a:xfrm>
              <a:off x="3586" y="1999"/>
              <a:ext cx="21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t>
              </a:r>
            </a:p>
            <a:p>
              <a:pPr>
                <a:spcBef>
                  <a:spcPct val="0"/>
                </a:spcBef>
                <a:buClrTx/>
                <a:buSzTx/>
                <a:buFontTx/>
                <a:buNone/>
              </a:pPr>
              <a:r>
                <a:rPr lang="en-US" altLang="zh-CN" sz="1600">
                  <a:latin typeface="Arial" panose="020B0604020202020204" pitchFamily="34" charset="0"/>
                  <a:ea typeface="宋体" panose="02010600030101010101" pitchFamily="2" charset="-122"/>
                </a:rPr>
                <a:t>&amp;&amp; notcorrupt(rcvpkt</a:t>
              </a:r>
              <a:r>
                <a:rPr lang="en-US" altLang="zh-CN" sz="1800">
                  <a:latin typeface="Arial" panose="020B0604020202020204" pitchFamily="34" charset="0"/>
                  <a:ea typeface="宋体" panose="02010600030101010101" pitchFamily="2" charset="-122"/>
                </a:rPr>
                <a:t>) </a:t>
              </a:r>
            </a:p>
            <a:p>
              <a:pPr>
                <a:spcBef>
                  <a:spcPct val="0"/>
                </a:spcBef>
                <a:buClrTx/>
                <a:buSzTx/>
                <a:buFontTx/>
                <a:buNone/>
              </a:pPr>
              <a:r>
                <a:rPr lang="en-US" altLang="zh-CN" sz="1800">
                  <a:latin typeface="Arial" panose="020B0604020202020204" pitchFamily="34" charset="0"/>
                  <a:ea typeface="宋体" panose="02010600030101010101" pitchFamily="2" charset="-122"/>
                </a:rPr>
                <a:t>&amp;&amp; </a:t>
              </a:r>
              <a:r>
                <a:rPr lang="en-US" altLang="zh-CN" sz="1600">
                  <a:latin typeface="Arial" panose="020B0604020202020204" pitchFamily="34" charset="0"/>
                  <a:ea typeface="宋体" panose="02010600030101010101" pitchFamily="2" charset="-122"/>
                </a:rPr>
                <a:t>isACK(rcvpkt</a:t>
              </a:r>
              <a:r>
                <a:rPr lang="en-US" altLang="zh-CN" sz="1800">
                  <a:latin typeface="Arial" panose="020B0604020202020204" pitchFamily="34" charset="0"/>
                  <a:ea typeface="宋体" panose="02010600030101010101" pitchFamily="2" charset="-122"/>
                </a:rPr>
                <a:t>) </a:t>
              </a:r>
            </a:p>
          </p:txBody>
        </p:sp>
        <p:sp>
          <p:nvSpPr>
            <p:cNvPr id="80939" name="Line 39">
              <a:extLst>
                <a:ext uri="{FF2B5EF4-FFF2-40B4-BE49-F238E27FC236}">
                  <a16:creationId xmlns:a16="http://schemas.microsoft.com/office/drawing/2014/main" id="{18B66297-9083-48BA-9076-03451F7B6D6C}"/>
                </a:ext>
              </a:extLst>
            </p:cNvPr>
            <p:cNvSpPr>
              <a:spLocks noChangeShapeType="1"/>
            </p:cNvSpPr>
            <p:nvPr/>
          </p:nvSpPr>
          <p:spPr bwMode="auto">
            <a:xfrm>
              <a:off x="3667" y="2510"/>
              <a:ext cx="10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0" name="Text Box 40">
              <a:extLst>
                <a:ext uri="{FF2B5EF4-FFF2-40B4-BE49-F238E27FC236}">
                  <a16:creationId xmlns:a16="http://schemas.microsoft.com/office/drawing/2014/main" id="{D61474A5-050C-4C75-8F3D-D655C4F9DDDA}"/>
                </a:ext>
              </a:extLst>
            </p:cNvPr>
            <p:cNvSpPr txBox="1">
              <a:spLocks noChangeArrowheads="1"/>
            </p:cNvSpPr>
            <p:nvPr/>
          </p:nvSpPr>
          <p:spPr bwMode="auto">
            <a:xfrm>
              <a:off x="3908" y="2516"/>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grpSp>
        <p:nvGrpSpPr>
          <p:cNvPr id="80901" name="组合 46">
            <a:extLst>
              <a:ext uri="{FF2B5EF4-FFF2-40B4-BE49-F238E27FC236}">
                <a16:creationId xmlns:a16="http://schemas.microsoft.com/office/drawing/2014/main" id="{3FAAF9ED-B271-4E83-8277-471B8209AA81}"/>
              </a:ext>
            </a:extLst>
          </p:cNvPr>
          <p:cNvGrpSpPr>
            <a:grpSpLocks/>
          </p:cNvGrpSpPr>
          <p:nvPr/>
        </p:nvGrpSpPr>
        <p:grpSpPr bwMode="auto">
          <a:xfrm>
            <a:off x="638175" y="1265238"/>
            <a:ext cx="7239000" cy="4498975"/>
            <a:chOff x="638175" y="1265238"/>
            <a:chExt cx="7239001" cy="4498975"/>
          </a:xfrm>
        </p:grpSpPr>
        <p:sp>
          <p:nvSpPr>
            <p:cNvPr id="80904" name="Oval 3">
              <a:extLst>
                <a:ext uri="{FF2B5EF4-FFF2-40B4-BE49-F238E27FC236}">
                  <a16:creationId xmlns:a16="http://schemas.microsoft.com/office/drawing/2014/main" id="{F9205D1A-6644-41A5-8B44-20E2D953B286}"/>
                </a:ext>
              </a:extLst>
            </p:cNvPr>
            <p:cNvSpPr>
              <a:spLocks noChangeArrowheads="1"/>
            </p:cNvSpPr>
            <p:nvPr/>
          </p:nvSpPr>
          <p:spPr bwMode="auto">
            <a:xfrm>
              <a:off x="2868613" y="2306638"/>
              <a:ext cx="901700" cy="836612"/>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0905" name="Text Box 4">
              <a:extLst>
                <a:ext uri="{FF2B5EF4-FFF2-40B4-BE49-F238E27FC236}">
                  <a16:creationId xmlns:a16="http://schemas.microsoft.com/office/drawing/2014/main" id="{C91615C6-9098-4C67-91B7-B94C66D2A61E}"/>
                </a:ext>
              </a:extLst>
            </p:cNvPr>
            <p:cNvSpPr txBox="1">
              <a:spLocks noChangeArrowheads="1"/>
            </p:cNvSpPr>
            <p:nvPr/>
          </p:nvSpPr>
          <p:spPr bwMode="auto">
            <a:xfrm>
              <a:off x="2940050" y="233838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call 0 from above</a:t>
              </a:r>
              <a:endParaRPr lang="en-US" altLang="zh-CN" sz="1400">
                <a:latin typeface="Times New Roman" panose="02020603050405020304" pitchFamily="18" charset="0"/>
                <a:ea typeface="宋体" panose="02010600030101010101" pitchFamily="2" charset="-122"/>
              </a:endParaRPr>
            </a:p>
          </p:txBody>
        </p:sp>
        <p:grpSp>
          <p:nvGrpSpPr>
            <p:cNvPr id="80906" name="Group 5">
              <a:extLst>
                <a:ext uri="{FF2B5EF4-FFF2-40B4-BE49-F238E27FC236}">
                  <a16:creationId xmlns:a16="http://schemas.microsoft.com/office/drawing/2014/main" id="{6A101026-DB01-4812-8459-9C2168D756C8}"/>
                </a:ext>
              </a:extLst>
            </p:cNvPr>
            <p:cNvGrpSpPr>
              <a:grpSpLocks/>
            </p:cNvGrpSpPr>
            <p:nvPr/>
          </p:nvGrpSpPr>
          <p:grpSpPr bwMode="auto">
            <a:xfrm>
              <a:off x="3124200" y="1265238"/>
              <a:ext cx="4352926" cy="712787"/>
              <a:chOff x="1968" y="797"/>
              <a:chExt cx="2742" cy="449"/>
            </a:xfrm>
          </p:grpSpPr>
          <p:sp>
            <p:nvSpPr>
              <p:cNvPr id="80935" name="Text Box 6">
                <a:extLst>
                  <a:ext uri="{FF2B5EF4-FFF2-40B4-BE49-F238E27FC236}">
                    <a16:creationId xmlns:a16="http://schemas.microsoft.com/office/drawing/2014/main" id="{9378C92B-1DBF-42B1-9DA0-CD9C0E7CFA99}"/>
                  </a:ext>
                </a:extLst>
              </p:cNvPr>
              <p:cNvSpPr txBox="1">
                <a:spLocks noChangeArrowheads="1"/>
              </p:cNvSpPr>
              <p:nvPr/>
            </p:nvSpPr>
            <p:spPr bwMode="auto">
              <a:xfrm>
                <a:off x="1968" y="994"/>
                <a:ext cx="27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sndpkt = make_pkt(0, data, FCS/checksum)</a:t>
                </a:r>
              </a:p>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endParaRPr lang="en-US" altLang="zh-CN" sz="1600">
                  <a:latin typeface="Times New Roman" panose="02020603050405020304" pitchFamily="18" charset="0"/>
                  <a:ea typeface="宋体" panose="02010600030101010101" pitchFamily="2" charset="-122"/>
                </a:endParaRPr>
              </a:p>
            </p:txBody>
          </p:sp>
          <p:sp>
            <p:nvSpPr>
              <p:cNvPr id="80936" name="Text Box 7">
                <a:extLst>
                  <a:ext uri="{FF2B5EF4-FFF2-40B4-BE49-F238E27FC236}">
                    <a16:creationId xmlns:a16="http://schemas.microsoft.com/office/drawing/2014/main" id="{631039AA-E14D-475D-922C-78F2C965F635}"/>
                  </a:ext>
                </a:extLst>
              </p:cNvPr>
              <p:cNvSpPr txBox="1">
                <a:spLocks noChangeArrowheads="1"/>
              </p:cNvSpPr>
              <p:nvPr/>
            </p:nvSpPr>
            <p:spPr bwMode="auto">
              <a:xfrm>
                <a:off x="1977" y="797"/>
                <a:ext cx="13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rdt_send(data)</a:t>
                </a:r>
                <a:endParaRPr lang="en-US" altLang="zh-CN" sz="1600">
                  <a:latin typeface="Times New Roman" panose="02020603050405020304" pitchFamily="18" charset="0"/>
                  <a:ea typeface="宋体" panose="02010600030101010101" pitchFamily="2" charset="-122"/>
                </a:endParaRPr>
              </a:p>
            </p:txBody>
          </p:sp>
          <p:sp>
            <p:nvSpPr>
              <p:cNvPr id="80937" name="Line 8">
                <a:extLst>
                  <a:ext uri="{FF2B5EF4-FFF2-40B4-BE49-F238E27FC236}">
                    <a16:creationId xmlns:a16="http://schemas.microsoft.com/office/drawing/2014/main" id="{B21236BA-7DB6-4F70-AEF5-3A0A69AD36CA}"/>
                  </a:ext>
                </a:extLst>
              </p:cNvPr>
              <p:cNvSpPr>
                <a:spLocks noChangeShapeType="1"/>
              </p:cNvSpPr>
              <p:nvPr/>
            </p:nvSpPr>
            <p:spPr bwMode="auto">
              <a:xfrm>
                <a:off x="2051" y="1027"/>
                <a:ext cx="172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0907" name="Line 9">
              <a:extLst>
                <a:ext uri="{FF2B5EF4-FFF2-40B4-BE49-F238E27FC236}">
                  <a16:creationId xmlns:a16="http://schemas.microsoft.com/office/drawing/2014/main" id="{04ADE576-3527-4DB2-AE8B-C6E48FD31584}"/>
                </a:ext>
              </a:extLst>
            </p:cNvPr>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8" name="Freeform 10">
              <a:extLst>
                <a:ext uri="{FF2B5EF4-FFF2-40B4-BE49-F238E27FC236}">
                  <a16:creationId xmlns:a16="http://schemas.microsoft.com/office/drawing/2014/main" id="{81D370CB-9A22-4BAB-B9F4-C58212DB51BC}"/>
                </a:ext>
              </a:extLst>
            </p:cNvPr>
            <p:cNvSpPr>
              <a:spLocks/>
            </p:cNvSpPr>
            <p:nvPr/>
          </p:nvSpPr>
          <p:spPr bwMode="auto">
            <a:xfrm rot="-7288814">
              <a:off x="2147094" y="4653757"/>
              <a:ext cx="952500" cy="398462"/>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909" name="Group 11">
              <a:extLst>
                <a:ext uri="{FF2B5EF4-FFF2-40B4-BE49-F238E27FC236}">
                  <a16:creationId xmlns:a16="http://schemas.microsoft.com/office/drawing/2014/main" id="{53397A30-79F8-4BEF-83DD-D59BD6B9B081}"/>
                </a:ext>
              </a:extLst>
            </p:cNvPr>
            <p:cNvGrpSpPr>
              <a:grpSpLocks/>
            </p:cNvGrpSpPr>
            <p:nvPr/>
          </p:nvGrpSpPr>
          <p:grpSpPr bwMode="auto">
            <a:xfrm>
              <a:off x="4776427" y="2254250"/>
              <a:ext cx="1176477" cy="865188"/>
              <a:chOff x="2893" y="1499"/>
              <a:chExt cx="713" cy="510"/>
            </a:xfrm>
          </p:grpSpPr>
          <p:sp>
            <p:nvSpPr>
              <p:cNvPr id="80933" name="Oval 12">
                <a:extLst>
                  <a:ext uri="{FF2B5EF4-FFF2-40B4-BE49-F238E27FC236}">
                    <a16:creationId xmlns:a16="http://schemas.microsoft.com/office/drawing/2014/main" id="{3A5BE033-0C28-4F97-BACB-E11B81976C39}"/>
                  </a:ext>
                </a:extLst>
              </p:cNvPr>
              <p:cNvSpPr>
                <a:spLocks noChangeArrowheads="1"/>
              </p:cNvSpPr>
              <p:nvPr/>
            </p:nvSpPr>
            <p:spPr bwMode="auto">
              <a:xfrm>
                <a:off x="2893" y="1499"/>
                <a:ext cx="568" cy="510"/>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0934" name="Text Box 13">
                <a:extLst>
                  <a:ext uri="{FF2B5EF4-FFF2-40B4-BE49-F238E27FC236}">
                    <a16:creationId xmlns:a16="http://schemas.microsoft.com/office/drawing/2014/main" id="{2BB649F1-0D54-46A7-B193-0E5A33263BFE}"/>
                  </a:ext>
                </a:extLst>
              </p:cNvPr>
              <p:cNvSpPr txBox="1">
                <a:spLocks noChangeArrowheads="1"/>
              </p:cNvSpPr>
              <p:nvPr/>
            </p:nvSpPr>
            <p:spPr bwMode="auto">
              <a:xfrm>
                <a:off x="2946" y="1552"/>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ACK or NAK 0</a:t>
                </a:r>
                <a:endParaRPr lang="en-US" altLang="zh-CN" sz="1400">
                  <a:latin typeface="Times New Roman" panose="02020603050405020304" pitchFamily="18" charset="0"/>
                  <a:ea typeface="宋体" panose="02010600030101010101" pitchFamily="2" charset="-122"/>
                </a:endParaRPr>
              </a:p>
            </p:txBody>
          </p:sp>
        </p:grpSp>
        <p:sp>
          <p:nvSpPr>
            <p:cNvPr id="80910" name="Freeform 14">
              <a:extLst>
                <a:ext uri="{FF2B5EF4-FFF2-40B4-BE49-F238E27FC236}">
                  <a16:creationId xmlns:a16="http://schemas.microsoft.com/office/drawing/2014/main" id="{4AECC093-DF65-4DD1-8B0D-A1A0EEA38916}"/>
                </a:ext>
              </a:extLst>
            </p:cNvPr>
            <p:cNvSpPr>
              <a:spLocks/>
            </p:cNvSpPr>
            <p:nvPr/>
          </p:nvSpPr>
          <p:spPr bwMode="auto">
            <a:xfrm flipV="1">
              <a:off x="3425825" y="2132013"/>
              <a:ext cx="1482725" cy="220662"/>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1" name="Freeform 15">
              <a:extLst>
                <a:ext uri="{FF2B5EF4-FFF2-40B4-BE49-F238E27FC236}">
                  <a16:creationId xmlns:a16="http://schemas.microsoft.com/office/drawing/2014/main" id="{4502AC0F-D9D3-4AF0-96C7-A3E1F44BE9C8}"/>
                </a:ext>
              </a:extLst>
            </p:cNvPr>
            <p:cNvSpPr>
              <a:spLocks/>
            </p:cNvSpPr>
            <p:nvPr/>
          </p:nvSpPr>
          <p:spPr bwMode="auto">
            <a:xfrm rot="-1357180">
              <a:off x="5589588" y="2116138"/>
              <a:ext cx="466725" cy="685800"/>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2" name="Freeform 20">
              <a:extLst>
                <a:ext uri="{FF2B5EF4-FFF2-40B4-BE49-F238E27FC236}">
                  <a16:creationId xmlns:a16="http://schemas.microsoft.com/office/drawing/2014/main" id="{DCB7E7C4-1E4D-4FBF-ACA9-DAE866B99333}"/>
                </a:ext>
              </a:extLst>
            </p:cNvPr>
            <p:cNvSpPr>
              <a:spLocks/>
            </p:cNvSpPr>
            <p:nvPr/>
          </p:nvSpPr>
          <p:spPr bwMode="auto">
            <a:xfrm rot="16200000" flipV="1">
              <a:off x="2201863" y="3492500"/>
              <a:ext cx="1266825" cy="123825"/>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3" name="Freeform 21">
              <a:extLst>
                <a:ext uri="{FF2B5EF4-FFF2-40B4-BE49-F238E27FC236}">
                  <a16:creationId xmlns:a16="http://schemas.microsoft.com/office/drawing/2014/main" id="{D6CAC985-A70B-42D2-8463-B8C0BDD5BFEE}"/>
                </a:ext>
              </a:extLst>
            </p:cNvPr>
            <p:cNvSpPr>
              <a:spLocks/>
            </p:cNvSpPr>
            <p:nvPr/>
          </p:nvSpPr>
          <p:spPr bwMode="auto">
            <a:xfrm>
              <a:off x="3600450" y="4779963"/>
              <a:ext cx="1606550"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4" name="Freeform 22">
              <a:extLst>
                <a:ext uri="{FF2B5EF4-FFF2-40B4-BE49-F238E27FC236}">
                  <a16:creationId xmlns:a16="http://schemas.microsoft.com/office/drawing/2014/main" id="{2ADB918B-4BE4-4C1D-91A4-028F0052DFB0}"/>
                </a:ext>
              </a:extLst>
            </p:cNvPr>
            <p:cNvSpPr>
              <a:spLocks/>
            </p:cNvSpPr>
            <p:nvPr/>
          </p:nvSpPr>
          <p:spPr bwMode="auto">
            <a:xfrm rot="5400000" flipH="1" flipV="1">
              <a:off x="4970462" y="3440113"/>
              <a:ext cx="1363663" cy="204788"/>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915" name="Group 23">
              <a:extLst>
                <a:ext uri="{FF2B5EF4-FFF2-40B4-BE49-F238E27FC236}">
                  <a16:creationId xmlns:a16="http://schemas.microsoft.com/office/drawing/2014/main" id="{B389A396-D154-4E18-B486-6C9478EA3C61}"/>
                </a:ext>
              </a:extLst>
            </p:cNvPr>
            <p:cNvGrpSpPr>
              <a:grpSpLocks/>
            </p:cNvGrpSpPr>
            <p:nvPr/>
          </p:nvGrpSpPr>
          <p:grpSpPr bwMode="auto">
            <a:xfrm>
              <a:off x="3365500" y="5026025"/>
              <a:ext cx="4511676" cy="738188"/>
              <a:chOff x="2120" y="3166"/>
              <a:chExt cx="2842" cy="465"/>
            </a:xfrm>
          </p:grpSpPr>
          <p:sp>
            <p:nvSpPr>
              <p:cNvPr id="80930" name="Text Box 24">
                <a:extLst>
                  <a:ext uri="{FF2B5EF4-FFF2-40B4-BE49-F238E27FC236}">
                    <a16:creationId xmlns:a16="http://schemas.microsoft.com/office/drawing/2014/main" id="{111A5838-7BE9-487F-8A45-AD509FF551C4}"/>
                  </a:ext>
                </a:extLst>
              </p:cNvPr>
              <p:cNvSpPr txBox="1">
                <a:spLocks noChangeArrowheads="1"/>
              </p:cNvSpPr>
              <p:nvPr/>
            </p:nvSpPr>
            <p:spPr bwMode="auto">
              <a:xfrm>
                <a:off x="2120" y="3379"/>
                <a:ext cx="28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sndpkt = make_pkt(1, data, FCS/ checksum)</a:t>
                </a:r>
              </a:p>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endParaRPr lang="en-US" altLang="zh-CN" sz="1600">
                  <a:latin typeface="Times New Roman" panose="02020603050405020304" pitchFamily="18" charset="0"/>
                  <a:ea typeface="宋体" panose="02010600030101010101" pitchFamily="2" charset="-122"/>
                </a:endParaRPr>
              </a:p>
            </p:txBody>
          </p:sp>
          <p:sp>
            <p:nvSpPr>
              <p:cNvPr id="80931" name="Text Box 25">
                <a:extLst>
                  <a:ext uri="{FF2B5EF4-FFF2-40B4-BE49-F238E27FC236}">
                    <a16:creationId xmlns:a16="http://schemas.microsoft.com/office/drawing/2014/main" id="{AC53B2B5-15CE-4354-873C-C9F36788DA9E}"/>
                  </a:ext>
                </a:extLst>
              </p:cNvPr>
              <p:cNvSpPr txBox="1">
                <a:spLocks noChangeArrowheads="1"/>
              </p:cNvSpPr>
              <p:nvPr/>
            </p:nvSpPr>
            <p:spPr bwMode="auto">
              <a:xfrm>
                <a:off x="2164" y="3166"/>
                <a:ext cx="150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rdt_send(data)</a:t>
                </a:r>
                <a:endParaRPr lang="en-US" altLang="zh-CN" sz="1600">
                  <a:latin typeface="Times New Roman" panose="02020603050405020304" pitchFamily="18" charset="0"/>
                  <a:ea typeface="宋体" panose="02010600030101010101" pitchFamily="2" charset="-122"/>
                </a:endParaRPr>
              </a:p>
            </p:txBody>
          </p:sp>
          <p:sp>
            <p:nvSpPr>
              <p:cNvPr id="80932" name="Line 26">
                <a:extLst>
                  <a:ext uri="{FF2B5EF4-FFF2-40B4-BE49-F238E27FC236}">
                    <a16:creationId xmlns:a16="http://schemas.microsoft.com/office/drawing/2014/main" id="{B97A55D5-586A-4F08-9CCE-E5D379D36F4B}"/>
                  </a:ext>
                </a:extLst>
              </p:cNvPr>
              <p:cNvSpPr>
                <a:spLocks noChangeShapeType="1"/>
              </p:cNvSpPr>
              <p:nvPr/>
            </p:nvSpPr>
            <p:spPr bwMode="auto">
              <a:xfrm>
                <a:off x="2194" y="3388"/>
                <a:ext cx="182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16" name="Group 27">
              <a:extLst>
                <a:ext uri="{FF2B5EF4-FFF2-40B4-BE49-F238E27FC236}">
                  <a16:creationId xmlns:a16="http://schemas.microsoft.com/office/drawing/2014/main" id="{326086F0-40F2-4E6E-9253-EAFC4338733C}"/>
                </a:ext>
              </a:extLst>
            </p:cNvPr>
            <p:cNvGrpSpPr>
              <a:grpSpLocks/>
            </p:cNvGrpSpPr>
            <p:nvPr/>
          </p:nvGrpSpPr>
          <p:grpSpPr bwMode="auto">
            <a:xfrm>
              <a:off x="695325" y="4618038"/>
              <a:ext cx="3028951" cy="1093787"/>
              <a:chOff x="438" y="2909"/>
              <a:chExt cx="1908" cy="689"/>
            </a:xfrm>
          </p:grpSpPr>
          <p:sp>
            <p:nvSpPr>
              <p:cNvPr id="80927" name="Text Box 28">
                <a:extLst>
                  <a:ext uri="{FF2B5EF4-FFF2-40B4-BE49-F238E27FC236}">
                    <a16:creationId xmlns:a16="http://schemas.microsoft.com/office/drawing/2014/main" id="{09D0C74D-2968-4743-A114-C48CBCB82032}"/>
                  </a:ext>
                </a:extLst>
              </p:cNvPr>
              <p:cNvSpPr txBox="1">
                <a:spLocks noChangeArrowheads="1"/>
              </p:cNvSpPr>
              <p:nvPr/>
            </p:nvSpPr>
            <p:spPr bwMode="auto">
              <a:xfrm>
                <a:off x="454" y="3424"/>
                <a:ext cx="15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endParaRPr lang="en-US" altLang="zh-CN" sz="1600">
                  <a:latin typeface="Times New Roman" panose="02020603050405020304" pitchFamily="18" charset="0"/>
                  <a:ea typeface="宋体" panose="02010600030101010101" pitchFamily="2" charset="-122"/>
                </a:endParaRPr>
              </a:p>
            </p:txBody>
          </p:sp>
          <p:sp>
            <p:nvSpPr>
              <p:cNvPr id="80928" name="Text Box 29">
                <a:extLst>
                  <a:ext uri="{FF2B5EF4-FFF2-40B4-BE49-F238E27FC236}">
                    <a16:creationId xmlns:a16="http://schemas.microsoft.com/office/drawing/2014/main" id="{27C3D8EF-8FD9-410B-A8BD-C58533DA5803}"/>
                  </a:ext>
                </a:extLst>
              </p:cNvPr>
              <p:cNvSpPr txBox="1">
                <a:spLocks noChangeArrowheads="1"/>
              </p:cNvSpPr>
              <p:nvPr/>
            </p:nvSpPr>
            <p:spPr bwMode="auto">
              <a:xfrm>
                <a:off x="438" y="2909"/>
                <a:ext cx="19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600">
                    <a:latin typeface="Arial" panose="020B0604020202020204" pitchFamily="34" charset="0"/>
                    <a:ea typeface="宋体" panose="02010600030101010101" pitchFamily="2" charset="-122"/>
                  </a:rPr>
                  <a:t>( corrupt(rcvpkt) ||</a:t>
                </a:r>
              </a:p>
              <a:p>
                <a:pPr>
                  <a:spcBef>
                    <a:spcPct val="0"/>
                  </a:spcBef>
                  <a:buClrTx/>
                  <a:buSzTx/>
                  <a:buFontTx/>
                  <a:buNone/>
                </a:pPr>
                <a:r>
                  <a:rPr lang="en-US" altLang="zh-CN" sz="1600">
                    <a:latin typeface="Arial" panose="020B0604020202020204" pitchFamily="34" charset="0"/>
                    <a:ea typeface="宋体" panose="02010600030101010101" pitchFamily="2" charset="-122"/>
                  </a:rPr>
                  <a:t>isNAK(rcvpkt) )</a:t>
                </a:r>
                <a:endParaRPr lang="en-US" altLang="zh-CN" sz="1600">
                  <a:latin typeface="Times New Roman" panose="02020603050405020304" pitchFamily="18" charset="0"/>
                  <a:ea typeface="宋体" panose="02010600030101010101" pitchFamily="2" charset="-122"/>
                </a:endParaRPr>
              </a:p>
            </p:txBody>
          </p:sp>
          <p:sp>
            <p:nvSpPr>
              <p:cNvPr id="80929" name="Line 30">
                <a:extLst>
                  <a:ext uri="{FF2B5EF4-FFF2-40B4-BE49-F238E27FC236}">
                    <a16:creationId xmlns:a16="http://schemas.microsoft.com/office/drawing/2014/main" id="{B9F2CEE8-16F3-4A81-B772-1D4696A902E9}"/>
                  </a:ext>
                </a:extLst>
              </p:cNvPr>
              <p:cNvSpPr>
                <a:spLocks noChangeShapeType="1"/>
              </p:cNvSpPr>
              <p:nvPr/>
            </p:nvSpPr>
            <p:spPr bwMode="auto">
              <a:xfrm>
                <a:off x="511" y="3429"/>
                <a:ext cx="9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17" name="Group 31">
              <a:extLst>
                <a:ext uri="{FF2B5EF4-FFF2-40B4-BE49-F238E27FC236}">
                  <a16:creationId xmlns:a16="http://schemas.microsoft.com/office/drawing/2014/main" id="{825BDCC8-A66A-480E-A6FD-2B864E5A22A4}"/>
                </a:ext>
              </a:extLst>
            </p:cNvPr>
            <p:cNvGrpSpPr>
              <a:grpSpLocks/>
            </p:cNvGrpSpPr>
            <p:nvPr/>
          </p:nvGrpSpPr>
          <p:grpSpPr bwMode="auto">
            <a:xfrm>
              <a:off x="4989513" y="4200525"/>
              <a:ext cx="1181100" cy="823913"/>
              <a:chOff x="4242" y="2812"/>
              <a:chExt cx="744" cy="519"/>
            </a:xfrm>
          </p:grpSpPr>
          <p:sp>
            <p:nvSpPr>
              <p:cNvPr id="80925" name="Oval 32">
                <a:extLst>
                  <a:ext uri="{FF2B5EF4-FFF2-40B4-BE49-F238E27FC236}">
                    <a16:creationId xmlns:a16="http://schemas.microsoft.com/office/drawing/2014/main" id="{2627DEE7-639F-4037-98CB-0D4CBE5604B2}"/>
                  </a:ext>
                </a:extLst>
              </p:cNvPr>
              <p:cNvSpPr>
                <a:spLocks noChangeArrowheads="1"/>
              </p:cNvSpPr>
              <p:nvPr/>
            </p:nvSpPr>
            <p:spPr bwMode="auto">
              <a:xfrm>
                <a:off x="4242" y="2812"/>
                <a:ext cx="567" cy="519"/>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0926" name="Text Box 33">
                <a:extLst>
                  <a:ext uri="{FF2B5EF4-FFF2-40B4-BE49-F238E27FC236}">
                    <a16:creationId xmlns:a16="http://schemas.microsoft.com/office/drawing/2014/main" id="{3443CC8C-37E1-4B01-821D-CCFB1ED02CC6}"/>
                  </a:ext>
                </a:extLst>
              </p:cNvPr>
              <p:cNvSpPr txBox="1">
                <a:spLocks noChangeArrowheads="1"/>
              </p:cNvSpPr>
              <p:nvPr/>
            </p:nvSpPr>
            <p:spPr bwMode="auto">
              <a:xfrm>
                <a:off x="4282" y="2836"/>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a:t>
                </a:r>
              </a:p>
              <a:p>
                <a:pPr>
                  <a:spcBef>
                    <a:spcPct val="0"/>
                  </a:spcBef>
                  <a:buClrTx/>
                  <a:buSzTx/>
                  <a:buFontTx/>
                  <a:buNone/>
                </a:pPr>
                <a:r>
                  <a:rPr lang="en-US" altLang="zh-CN" sz="1400">
                    <a:latin typeface="Arial" panose="020B0604020202020204" pitchFamily="34" charset="0"/>
                    <a:ea typeface="宋体" panose="02010600030101010101" pitchFamily="2" charset="-122"/>
                  </a:rPr>
                  <a:t> call 1 from </a:t>
                </a:r>
                <a:r>
                  <a:rPr lang="en-US" altLang="zh-CN" sz="1600">
                    <a:latin typeface="Arial" panose="020B0604020202020204" pitchFamily="34" charset="0"/>
                    <a:ea typeface="宋体" panose="02010600030101010101" pitchFamily="2" charset="-122"/>
                  </a:rPr>
                  <a:t>above</a:t>
                </a:r>
                <a:endParaRPr lang="en-US" altLang="zh-CN" sz="1600">
                  <a:latin typeface="Times New Roman" panose="02020603050405020304" pitchFamily="18" charset="0"/>
                  <a:ea typeface="宋体" panose="02010600030101010101" pitchFamily="2" charset="-122"/>
                </a:endParaRPr>
              </a:p>
            </p:txBody>
          </p:sp>
        </p:grpSp>
        <p:grpSp>
          <p:nvGrpSpPr>
            <p:cNvPr id="80918" name="Group 34">
              <a:extLst>
                <a:ext uri="{FF2B5EF4-FFF2-40B4-BE49-F238E27FC236}">
                  <a16:creationId xmlns:a16="http://schemas.microsoft.com/office/drawing/2014/main" id="{864103F1-ABD3-4906-A650-B6C019E06290}"/>
                </a:ext>
              </a:extLst>
            </p:cNvPr>
            <p:cNvGrpSpPr>
              <a:grpSpLocks/>
            </p:cNvGrpSpPr>
            <p:nvPr/>
          </p:nvGrpSpPr>
          <p:grpSpPr bwMode="auto">
            <a:xfrm>
              <a:off x="2728916" y="4146550"/>
              <a:ext cx="1104901" cy="823913"/>
              <a:chOff x="4957" y="3266"/>
              <a:chExt cx="696" cy="519"/>
            </a:xfrm>
          </p:grpSpPr>
          <p:sp>
            <p:nvSpPr>
              <p:cNvPr id="80923" name="Oval 35">
                <a:extLst>
                  <a:ext uri="{FF2B5EF4-FFF2-40B4-BE49-F238E27FC236}">
                    <a16:creationId xmlns:a16="http://schemas.microsoft.com/office/drawing/2014/main" id="{795256A4-19F0-429B-83F6-6966965A1BAF}"/>
                  </a:ext>
                </a:extLst>
              </p:cNvPr>
              <p:cNvSpPr>
                <a:spLocks noChangeArrowheads="1"/>
              </p:cNvSpPr>
              <p:nvPr/>
            </p:nvSpPr>
            <p:spPr bwMode="auto">
              <a:xfrm>
                <a:off x="4957" y="3266"/>
                <a:ext cx="567" cy="519"/>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0924" name="Text Box 36">
                <a:extLst>
                  <a:ext uri="{FF2B5EF4-FFF2-40B4-BE49-F238E27FC236}">
                    <a16:creationId xmlns:a16="http://schemas.microsoft.com/office/drawing/2014/main" id="{97BEF80D-0D11-494A-A8EF-B917A8187D02}"/>
                  </a:ext>
                </a:extLst>
              </p:cNvPr>
              <p:cNvSpPr txBox="1">
                <a:spLocks noChangeArrowheads="1"/>
              </p:cNvSpPr>
              <p:nvPr/>
            </p:nvSpPr>
            <p:spPr bwMode="auto">
              <a:xfrm>
                <a:off x="4994" y="3271"/>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ACK or NAK 1</a:t>
                </a:r>
                <a:endParaRPr lang="en-US" altLang="zh-CN" sz="1400">
                  <a:latin typeface="Times New Roman" panose="02020603050405020304" pitchFamily="18" charset="0"/>
                  <a:ea typeface="宋体" panose="02010600030101010101" pitchFamily="2" charset="-122"/>
                </a:endParaRPr>
              </a:p>
            </p:txBody>
          </p:sp>
        </p:grpSp>
        <p:grpSp>
          <p:nvGrpSpPr>
            <p:cNvPr id="80919" name="Group 41">
              <a:extLst>
                <a:ext uri="{FF2B5EF4-FFF2-40B4-BE49-F238E27FC236}">
                  <a16:creationId xmlns:a16="http://schemas.microsoft.com/office/drawing/2014/main" id="{5101BBAD-CE18-441D-B384-C98490B59554}"/>
                </a:ext>
              </a:extLst>
            </p:cNvPr>
            <p:cNvGrpSpPr>
              <a:grpSpLocks/>
            </p:cNvGrpSpPr>
            <p:nvPr/>
          </p:nvGrpSpPr>
          <p:grpSpPr bwMode="auto">
            <a:xfrm>
              <a:off x="638175" y="3016250"/>
              <a:ext cx="3114676" cy="1189038"/>
              <a:chOff x="402" y="1900"/>
              <a:chExt cx="1962" cy="749"/>
            </a:xfrm>
          </p:grpSpPr>
          <p:sp>
            <p:nvSpPr>
              <p:cNvPr id="80920" name="Text Box 42">
                <a:extLst>
                  <a:ext uri="{FF2B5EF4-FFF2-40B4-BE49-F238E27FC236}">
                    <a16:creationId xmlns:a16="http://schemas.microsoft.com/office/drawing/2014/main" id="{36843E45-5BBF-485E-B5CE-7C04E21F0EDE}"/>
                  </a:ext>
                </a:extLst>
              </p:cNvPr>
              <p:cNvSpPr txBox="1">
                <a:spLocks noChangeArrowheads="1"/>
              </p:cNvSpPr>
              <p:nvPr/>
            </p:nvSpPr>
            <p:spPr bwMode="auto">
              <a:xfrm>
                <a:off x="402" y="1900"/>
                <a:ext cx="196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t>
                </a:r>
              </a:p>
              <a:p>
                <a:pPr>
                  <a:spcBef>
                    <a:spcPct val="0"/>
                  </a:spcBef>
                  <a:buClrTx/>
                  <a:buSzTx/>
                  <a:buFontTx/>
                  <a:buNone/>
                </a:pPr>
                <a:r>
                  <a:rPr lang="en-US" altLang="zh-CN" sz="1600">
                    <a:latin typeface="Arial" panose="020B0604020202020204" pitchFamily="34" charset="0"/>
                    <a:ea typeface="宋体" panose="02010600030101010101" pitchFamily="2" charset="-122"/>
                  </a:rPr>
                  <a:t>&amp;&amp; notcorrupt(rcvpkt) </a:t>
                </a:r>
              </a:p>
              <a:p>
                <a:pPr>
                  <a:spcBef>
                    <a:spcPct val="0"/>
                  </a:spcBef>
                  <a:buClrTx/>
                  <a:buSzTx/>
                  <a:buFontTx/>
                  <a:buNone/>
                </a:pPr>
                <a:r>
                  <a:rPr lang="en-US" altLang="zh-CN" sz="1600">
                    <a:latin typeface="Arial" panose="020B0604020202020204" pitchFamily="34" charset="0"/>
                    <a:ea typeface="宋体" panose="02010600030101010101" pitchFamily="2" charset="-122"/>
                  </a:rPr>
                  <a:t>&amp;&amp; isACK(rcvpkt) </a:t>
                </a:r>
                <a:endParaRPr lang="en-US" altLang="zh-CN" sz="1600">
                  <a:latin typeface="Times New Roman" panose="02020603050405020304" pitchFamily="18" charset="0"/>
                  <a:ea typeface="宋体" panose="02010600030101010101" pitchFamily="2" charset="-122"/>
                </a:endParaRPr>
              </a:p>
            </p:txBody>
          </p:sp>
          <p:sp>
            <p:nvSpPr>
              <p:cNvPr id="80921" name="Line 43">
                <a:extLst>
                  <a:ext uri="{FF2B5EF4-FFF2-40B4-BE49-F238E27FC236}">
                    <a16:creationId xmlns:a16="http://schemas.microsoft.com/office/drawing/2014/main" id="{10EAE1E7-FC88-49FC-A5E6-377E67C8D964}"/>
                  </a:ext>
                </a:extLst>
              </p:cNvPr>
              <p:cNvSpPr>
                <a:spLocks noChangeShapeType="1"/>
              </p:cNvSpPr>
              <p:nvPr/>
            </p:nvSpPr>
            <p:spPr bwMode="auto">
              <a:xfrm>
                <a:off x="493" y="2428"/>
                <a:ext cx="10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2" name="Text Box 44">
                <a:extLst>
                  <a:ext uri="{FF2B5EF4-FFF2-40B4-BE49-F238E27FC236}">
                    <a16:creationId xmlns:a16="http://schemas.microsoft.com/office/drawing/2014/main" id="{A3C919A9-9F75-4E89-BC75-259D0DA14F9F}"/>
                  </a:ext>
                </a:extLst>
              </p:cNvPr>
              <p:cNvSpPr txBox="1">
                <a:spLocks noChangeArrowheads="1"/>
              </p:cNvSpPr>
              <p:nvPr/>
            </p:nvSpPr>
            <p:spPr bwMode="auto">
              <a:xfrm>
                <a:off x="853" y="2437"/>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Symbol" panose="05050102010706020507" pitchFamily="18" charset="2"/>
                    <a:ea typeface="宋体" panose="02010600030101010101" pitchFamily="2" charset="-122"/>
                  </a:rPr>
                  <a:t>L</a:t>
                </a:r>
              </a:p>
            </p:txBody>
          </p:sp>
        </p:grpSp>
      </p:grpSp>
      <p:sp>
        <p:nvSpPr>
          <p:cNvPr id="80902" name="页脚占位符 5">
            <a:extLst>
              <a:ext uri="{FF2B5EF4-FFF2-40B4-BE49-F238E27FC236}">
                <a16:creationId xmlns:a16="http://schemas.microsoft.com/office/drawing/2014/main" id="{DD6B724B-966D-46F1-A518-F024236EFE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0903" name="灯片编号占位符 6">
            <a:extLst>
              <a:ext uri="{FF2B5EF4-FFF2-40B4-BE49-F238E27FC236}">
                <a16:creationId xmlns:a16="http://schemas.microsoft.com/office/drawing/2014/main" id="{9BAE8A5F-C14E-41A3-9E20-52E85F1401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51989E3-D677-410A-B498-757C078FA401}" type="slidenum">
              <a:rPr lang="en-US" altLang="zh-CN" sz="1400" smtClean="0">
                <a:latin typeface="Arial" panose="020B0604020202020204" pitchFamily="34" charset="0"/>
              </a:rPr>
              <a:pPr>
                <a:spcBef>
                  <a:spcPct val="0"/>
                </a:spcBef>
                <a:buClrTx/>
                <a:buSzTx/>
                <a:buFontTx/>
                <a:buNone/>
              </a:pPr>
              <a:t>53</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8A53FFD-7F61-4192-BE9B-5577724BA63A}"/>
              </a:ext>
            </a:extLst>
          </p:cNvPr>
          <p:cNvSpPr>
            <a:spLocks noGrp="1" noChangeArrowheads="1"/>
          </p:cNvSpPr>
          <p:nvPr>
            <p:ph type="title"/>
          </p:nvPr>
        </p:nvSpPr>
        <p:spPr>
          <a:xfrm>
            <a:off x="419100" y="228600"/>
            <a:ext cx="8724900" cy="1143000"/>
          </a:xfrm>
        </p:spPr>
        <p:txBody>
          <a:bodyPr/>
          <a:lstStyle/>
          <a:p>
            <a:r>
              <a:rPr lang="en-US" altLang="zh-CN" sz="3200">
                <a:ea typeface="宋体" panose="02010600030101010101" pitchFamily="2" charset="-122"/>
              </a:rPr>
              <a:t>Rdt2.1: Receiver, Handles Garbled </a:t>
            </a:r>
            <a:r>
              <a:rPr lang="en-US" altLang="zh-CN" sz="2800">
                <a:ea typeface="宋体" panose="02010600030101010101" pitchFamily="2" charset="-122"/>
              </a:rPr>
              <a:t>ACK/NAKs</a:t>
            </a:r>
            <a:endParaRPr lang="en-US" altLang="zh-CN" sz="3200">
              <a:ea typeface="宋体" panose="02010600030101010101" pitchFamily="2" charset="-122"/>
            </a:endParaRPr>
          </a:p>
        </p:txBody>
      </p:sp>
      <p:grpSp>
        <p:nvGrpSpPr>
          <p:cNvPr id="2" name="Group 3">
            <a:extLst>
              <a:ext uri="{FF2B5EF4-FFF2-40B4-BE49-F238E27FC236}">
                <a16:creationId xmlns:a16="http://schemas.microsoft.com/office/drawing/2014/main" id="{65A871C2-1C08-4F5E-B96E-FB07AAA357B9}"/>
              </a:ext>
            </a:extLst>
          </p:cNvPr>
          <p:cNvGrpSpPr>
            <a:grpSpLocks/>
          </p:cNvGrpSpPr>
          <p:nvPr/>
        </p:nvGrpSpPr>
        <p:grpSpPr bwMode="auto">
          <a:xfrm>
            <a:off x="3038475" y="3352800"/>
            <a:ext cx="817563" cy="795338"/>
            <a:chOff x="963" y="1131"/>
            <a:chExt cx="515" cy="501"/>
          </a:xfrm>
        </p:grpSpPr>
        <p:sp>
          <p:nvSpPr>
            <p:cNvPr id="81960" name="Oval 4">
              <a:extLst>
                <a:ext uri="{FF2B5EF4-FFF2-40B4-BE49-F238E27FC236}">
                  <a16:creationId xmlns:a16="http://schemas.microsoft.com/office/drawing/2014/main" id="{068EA931-1E20-4771-B07B-18E42C5D2356}"/>
                </a:ext>
              </a:extLst>
            </p:cNvPr>
            <p:cNvSpPr>
              <a:spLocks noChangeArrowheads="1"/>
            </p:cNvSpPr>
            <p:nvPr/>
          </p:nvSpPr>
          <p:spPr bwMode="auto">
            <a:xfrm>
              <a:off x="963" y="1131"/>
              <a:ext cx="490" cy="501"/>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81961" name="Text Box 5">
              <a:extLst>
                <a:ext uri="{FF2B5EF4-FFF2-40B4-BE49-F238E27FC236}">
                  <a16:creationId xmlns:a16="http://schemas.microsoft.com/office/drawing/2014/main" id="{735688AF-F15B-4665-8D9E-290E7642EFEC}"/>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t>
              </a:r>
            </a:p>
            <a:p>
              <a:pPr>
                <a:spcBef>
                  <a:spcPct val="0"/>
                </a:spcBef>
                <a:buClrTx/>
                <a:buSzTx/>
                <a:buFontTx/>
                <a:buNone/>
              </a:pPr>
              <a:r>
                <a:rPr lang="en-US" altLang="zh-CN" sz="1400">
                  <a:latin typeface="Arial" panose="020B0604020202020204" pitchFamily="34" charset="0"/>
                  <a:ea typeface="宋体" panose="02010600030101010101" pitchFamily="2" charset="-122"/>
                </a:rPr>
                <a:t>0 from below</a:t>
              </a:r>
              <a:endParaRPr lang="en-US" altLang="zh-CN" sz="1400">
                <a:latin typeface="Times New Roman" panose="02020603050405020304" pitchFamily="18" charset="0"/>
                <a:ea typeface="宋体" panose="02010600030101010101" pitchFamily="2" charset="-122"/>
              </a:endParaRPr>
            </a:p>
          </p:txBody>
        </p:sp>
      </p:grpSp>
      <p:sp>
        <p:nvSpPr>
          <p:cNvPr id="396294" name="Line 6">
            <a:extLst>
              <a:ext uri="{FF2B5EF4-FFF2-40B4-BE49-F238E27FC236}">
                <a16:creationId xmlns:a16="http://schemas.microsoft.com/office/drawing/2014/main" id="{014ECFDD-4FF7-4CDA-8EB8-1A5AD997E9C3}"/>
              </a:ext>
            </a:extLst>
          </p:cNvPr>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5" name="Freeform 7">
            <a:extLst>
              <a:ext uri="{FF2B5EF4-FFF2-40B4-BE49-F238E27FC236}">
                <a16:creationId xmlns:a16="http://schemas.microsoft.com/office/drawing/2014/main" id="{182AF778-AC31-4AB6-82C3-17C14035486D}"/>
              </a:ext>
            </a:extLst>
          </p:cNvPr>
          <p:cNvSpPr>
            <a:spLocks/>
          </p:cNvSpPr>
          <p:nvPr/>
        </p:nvSpPr>
        <p:spPr bwMode="auto">
          <a:xfrm flipV="1">
            <a:off x="3556000" y="2600325"/>
            <a:ext cx="1590675" cy="785813"/>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6296" name="Freeform 8">
            <a:extLst>
              <a:ext uri="{FF2B5EF4-FFF2-40B4-BE49-F238E27FC236}">
                <a16:creationId xmlns:a16="http://schemas.microsoft.com/office/drawing/2014/main" id="{50362CA6-94F6-4C96-A8E4-00E6A445A06A}"/>
              </a:ext>
            </a:extLst>
          </p:cNvPr>
          <p:cNvSpPr>
            <a:spLocks/>
          </p:cNvSpPr>
          <p:nvPr/>
        </p:nvSpPr>
        <p:spPr bwMode="auto">
          <a:xfrm>
            <a:off x="3573463" y="4168775"/>
            <a:ext cx="1590675" cy="688975"/>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9">
            <a:extLst>
              <a:ext uri="{FF2B5EF4-FFF2-40B4-BE49-F238E27FC236}">
                <a16:creationId xmlns:a16="http://schemas.microsoft.com/office/drawing/2014/main" id="{5986E3BC-5278-4154-94B4-B2765F990516}"/>
              </a:ext>
            </a:extLst>
          </p:cNvPr>
          <p:cNvGrpSpPr>
            <a:grpSpLocks/>
          </p:cNvGrpSpPr>
          <p:nvPr/>
        </p:nvGrpSpPr>
        <p:grpSpPr bwMode="auto">
          <a:xfrm>
            <a:off x="2962275" y="4749800"/>
            <a:ext cx="3862388" cy="1606550"/>
            <a:chOff x="1866" y="2992"/>
            <a:chExt cx="2433" cy="1012"/>
          </a:xfrm>
        </p:grpSpPr>
        <p:sp>
          <p:nvSpPr>
            <p:cNvPr id="81957" name="Text Box 10">
              <a:extLst>
                <a:ext uri="{FF2B5EF4-FFF2-40B4-BE49-F238E27FC236}">
                  <a16:creationId xmlns:a16="http://schemas.microsoft.com/office/drawing/2014/main" id="{CDB1E13D-F952-424A-93A6-4302AE5EF49F}"/>
                </a:ext>
              </a:extLst>
            </p:cNvPr>
            <p:cNvSpPr txBox="1">
              <a:spLocks noChangeArrowheads="1"/>
            </p:cNvSpPr>
            <p:nvPr/>
          </p:nvSpPr>
          <p:spPr bwMode="auto">
            <a:xfrm>
              <a:off x="1866" y="2992"/>
              <a:ext cx="225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notcorrupt(rcvpkt) </a:t>
              </a:r>
            </a:p>
            <a:p>
              <a:pPr>
                <a:spcBef>
                  <a:spcPct val="0"/>
                </a:spcBef>
                <a:buClrTx/>
                <a:buSzTx/>
                <a:buFontTx/>
                <a:buNone/>
              </a:pPr>
              <a:r>
                <a:rPr lang="en-US" altLang="zh-CN" sz="1400">
                  <a:latin typeface="Arial" panose="020B0604020202020204" pitchFamily="34" charset="0"/>
                  <a:ea typeface="宋体" panose="02010600030101010101" pitchFamily="2" charset="-122"/>
                </a:rPr>
                <a:t>  &amp;&amp; has_seq1(rcvpkt)</a:t>
              </a:r>
              <a:r>
                <a:rPr lang="en-US" altLang="zh-CN" sz="1800">
                  <a:latin typeface="Arial" panose="020B0604020202020204" pitchFamily="34"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p:txBody>
        </p:sp>
        <p:sp>
          <p:nvSpPr>
            <p:cNvPr id="81958" name="Line 11">
              <a:extLst>
                <a:ext uri="{FF2B5EF4-FFF2-40B4-BE49-F238E27FC236}">
                  <a16:creationId xmlns:a16="http://schemas.microsoft.com/office/drawing/2014/main" id="{C9AF9DFE-9C0F-49FE-BBD3-BA952700D28D}"/>
                </a:ext>
              </a:extLst>
            </p:cNvPr>
            <p:cNvSpPr>
              <a:spLocks noChangeShapeType="1"/>
            </p:cNvSpPr>
            <p:nvPr/>
          </p:nvSpPr>
          <p:spPr bwMode="auto">
            <a:xfrm>
              <a:off x="1908" y="3343"/>
              <a:ext cx="182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9" name="Text Box 12">
              <a:extLst>
                <a:ext uri="{FF2B5EF4-FFF2-40B4-BE49-F238E27FC236}">
                  <a16:creationId xmlns:a16="http://schemas.microsoft.com/office/drawing/2014/main" id="{1EC5129D-6F6B-467D-B5C6-664765C123D8}"/>
                </a:ext>
              </a:extLst>
            </p:cNvPr>
            <p:cNvSpPr txBox="1">
              <a:spLocks noChangeArrowheads="1"/>
            </p:cNvSpPr>
            <p:nvPr/>
          </p:nvSpPr>
          <p:spPr bwMode="auto">
            <a:xfrm>
              <a:off x="1872" y="3378"/>
              <a:ext cx="2427"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4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400">
                  <a:latin typeface="Arial" panose="020B0604020202020204" pitchFamily="34" charset="0"/>
                  <a:ea typeface="宋体" panose="02010600030101010101" pitchFamily="2" charset="-122"/>
                </a:rPr>
                <a:t>sndpkt = make_pkt(ACK, 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grpSp>
      <p:grpSp>
        <p:nvGrpSpPr>
          <p:cNvPr id="4" name="Group 13">
            <a:extLst>
              <a:ext uri="{FF2B5EF4-FFF2-40B4-BE49-F238E27FC236}">
                <a16:creationId xmlns:a16="http://schemas.microsoft.com/office/drawing/2014/main" id="{81DEAD31-CB56-4379-AA81-5A5DFBA3E20A}"/>
              </a:ext>
            </a:extLst>
          </p:cNvPr>
          <p:cNvGrpSpPr>
            <a:grpSpLocks/>
          </p:cNvGrpSpPr>
          <p:nvPr/>
        </p:nvGrpSpPr>
        <p:grpSpPr bwMode="auto">
          <a:xfrm>
            <a:off x="4737100" y="3387725"/>
            <a:ext cx="825500" cy="796925"/>
            <a:chOff x="4398" y="3133"/>
            <a:chExt cx="520" cy="502"/>
          </a:xfrm>
        </p:grpSpPr>
        <p:sp>
          <p:nvSpPr>
            <p:cNvPr id="81955" name="Oval 14">
              <a:extLst>
                <a:ext uri="{FF2B5EF4-FFF2-40B4-BE49-F238E27FC236}">
                  <a16:creationId xmlns:a16="http://schemas.microsoft.com/office/drawing/2014/main" id="{72AD238A-57C6-4E28-A494-9F9A639ABF20}"/>
                </a:ext>
              </a:extLst>
            </p:cNvPr>
            <p:cNvSpPr>
              <a:spLocks noChangeArrowheads="1"/>
            </p:cNvSpPr>
            <p:nvPr/>
          </p:nvSpPr>
          <p:spPr bwMode="auto">
            <a:xfrm>
              <a:off x="4398" y="3133"/>
              <a:ext cx="507" cy="502"/>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81956" name="Text Box 15">
              <a:extLst>
                <a:ext uri="{FF2B5EF4-FFF2-40B4-BE49-F238E27FC236}">
                  <a16:creationId xmlns:a16="http://schemas.microsoft.com/office/drawing/2014/main" id="{959FACEF-17BA-4597-9094-2B1124A83548}"/>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t>
              </a:r>
            </a:p>
            <a:p>
              <a:pPr>
                <a:spcBef>
                  <a:spcPct val="0"/>
                </a:spcBef>
                <a:buClrTx/>
                <a:buSzTx/>
                <a:buFontTx/>
                <a:buNone/>
              </a:pPr>
              <a:r>
                <a:rPr lang="en-US" altLang="zh-CN" sz="1400">
                  <a:latin typeface="Arial" panose="020B0604020202020204" pitchFamily="34" charset="0"/>
                  <a:ea typeface="宋体" panose="02010600030101010101" pitchFamily="2" charset="-122"/>
                </a:rPr>
                <a:t>1 from below</a:t>
              </a:r>
              <a:endParaRPr lang="en-US" altLang="zh-CN" sz="1400">
                <a:latin typeface="Times New Roman" panose="02020603050405020304" pitchFamily="18" charset="0"/>
                <a:ea typeface="宋体" panose="02010600030101010101" pitchFamily="2" charset="-122"/>
              </a:endParaRPr>
            </a:p>
          </p:txBody>
        </p:sp>
      </p:grpSp>
      <p:sp>
        <p:nvSpPr>
          <p:cNvPr id="396304" name="Freeform 16">
            <a:extLst>
              <a:ext uri="{FF2B5EF4-FFF2-40B4-BE49-F238E27FC236}">
                <a16:creationId xmlns:a16="http://schemas.microsoft.com/office/drawing/2014/main" id="{FCB9C1B6-AC55-435A-BB89-50F3F63B96C4}"/>
              </a:ext>
            </a:extLst>
          </p:cNvPr>
          <p:cNvSpPr>
            <a:spLocks/>
          </p:cNvSpPr>
          <p:nvPr/>
        </p:nvSpPr>
        <p:spPr bwMode="auto">
          <a:xfrm rot="-1361013">
            <a:off x="5437188" y="2979738"/>
            <a:ext cx="839787"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17">
            <a:extLst>
              <a:ext uri="{FF2B5EF4-FFF2-40B4-BE49-F238E27FC236}">
                <a16:creationId xmlns:a16="http://schemas.microsoft.com/office/drawing/2014/main" id="{7CCA9049-3417-4D08-BB3F-E8519E19F232}"/>
              </a:ext>
            </a:extLst>
          </p:cNvPr>
          <p:cNvGrpSpPr>
            <a:grpSpLocks/>
          </p:cNvGrpSpPr>
          <p:nvPr/>
        </p:nvGrpSpPr>
        <p:grpSpPr bwMode="auto">
          <a:xfrm>
            <a:off x="3124200" y="1284288"/>
            <a:ext cx="3981450" cy="1231900"/>
            <a:chOff x="1968" y="809"/>
            <a:chExt cx="2508" cy="776"/>
          </a:xfrm>
        </p:grpSpPr>
        <p:sp>
          <p:nvSpPr>
            <p:cNvPr id="81952" name="Text Box 18">
              <a:extLst>
                <a:ext uri="{FF2B5EF4-FFF2-40B4-BE49-F238E27FC236}">
                  <a16:creationId xmlns:a16="http://schemas.microsoft.com/office/drawing/2014/main" id="{1C0F36B4-2EBF-4995-B392-C88928C09EF9}"/>
                </a:ext>
              </a:extLst>
            </p:cNvPr>
            <p:cNvSpPr txBox="1">
              <a:spLocks noChangeArrowheads="1"/>
            </p:cNvSpPr>
            <p:nvPr/>
          </p:nvSpPr>
          <p:spPr bwMode="auto">
            <a:xfrm>
              <a:off x="1968" y="809"/>
              <a:ext cx="25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notcorrupt(rcvpkt) </a:t>
              </a:r>
            </a:p>
            <a:p>
              <a:pPr>
                <a:spcBef>
                  <a:spcPct val="0"/>
                </a:spcBef>
                <a:buClrTx/>
                <a:buSzTx/>
                <a:buFontTx/>
                <a:buNone/>
              </a:pPr>
              <a:r>
                <a:rPr lang="en-US" altLang="zh-CN" sz="1400">
                  <a:latin typeface="Arial" panose="020B0604020202020204" pitchFamily="34" charset="0"/>
                  <a:ea typeface="宋体" panose="02010600030101010101" pitchFamily="2" charset="-122"/>
                </a:rPr>
                <a:t>  &amp;&amp; has_seq0(rcvpkt) </a:t>
              </a:r>
              <a:endParaRPr lang="en-US" altLang="zh-CN" sz="1400">
                <a:latin typeface="Times New Roman" panose="02020603050405020304" pitchFamily="18" charset="0"/>
                <a:ea typeface="宋体" panose="02010600030101010101" pitchFamily="2" charset="-122"/>
              </a:endParaRPr>
            </a:p>
          </p:txBody>
        </p:sp>
        <p:sp>
          <p:nvSpPr>
            <p:cNvPr id="81953" name="Line 19">
              <a:extLst>
                <a:ext uri="{FF2B5EF4-FFF2-40B4-BE49-F238E27FC236}">
                  <a16:creationId xmlns:a16="http://schemas.microsoft.com/office/drawing/2014/main" id="{235D82D2-630B-4C16-8104-52DFAAAD29A2}"/>
                </a:ext>
              </a:extLst>
            </p:cNvPr>
            <p:cNvSpPr>
              <a:spLocks noChangeShapeType="1"/>
            </p:cNvSpPr>
            <p:nvPr/>
          </p:nvSpPr>
          <p:spPr bwMode="auto">
            <a:xfrm>
              <a:off x="2037" y="1168"/>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Text Box 20">
              <a:extLst>
                <a:ext uri="{FF2B5EF4-FFF2-40B4-BE49-F238E27FC236}">
                  <a16:creationId xmlns:a16="http://schemas.microsoft.com/office/drawing/2014/main" id="{7DC38DAA-ED8A-443A-8413-6DC337DA04E7}"/>
                </a:ext>
              </a:extLst>
            </p:cNvPr>
            <p:cNvSpPr txBox="1">
              <a:spLocks noChangeArrowheads="1"/>
            </p:cNvSpPr>
            <p:nvPr/>
          </p:nvSpPr>
          <p:spPr bwMode="auto">
            <a:xfrm>
              <a:off x="1976" y="1141"/>
              <a:ext cx="218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4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400">
                  <a:latin typeface="Arial" panose="020B0604020202020204" pitchFamily="34" charset="0"/>
                  <a:ea typeface="宋体" panose="02010600030101010101" pitchFamily="2" charset="-122"/>
                </a:rPr>
                <a:t>sndpkt = make_pkt(ACK, 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grpSp>
      <p:sp>
        <p:nvSpPr>
          <p:cNvPr id="396309" name="Freeform 21">
            <a:extLst>
              <a:ext uri="{FF2B5EF4-FFF2-40B4-BE49-F238E27FC236}">
                <a16:creationId xmlns:a16="http://schemas.microsoft.com/office/drawing/2014/main" id="{6D1FF2FB-D9FA-4759-B232-F6564679782A}"/>
              </a:ext>
            </a:extLst>
          </p:cNvPr>
          <p:cNvSpPr>
            <a:spLocks/>
          </p:cNvSpPr>
          <p:nvPr/>
        </p:nvSpPr>
        <p:spPr bwMode="auto">
          <a:xfrm rot="1020547">
            <a:off x="5461000" y="3703638"/>
            <a:ext cx="839788"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22">
            <a:extLst>
              <a:ext uri="{FF2B5EF4-FFF2-40B4-BE49-F238E27FC236}">
                <a16:creationId xmlns:a16="http://schemas.microsoft.com/office/drawing/2014/main" id="{ACAE17B4-E661-4FDE-9CF9-85EF8C5325E8}"/>
              </a:ext>
            </a:extLst>
          </p:cNvPr>
          <p:cNvGrpSpPr>
            <a:grpSpLocks/>
          </p:cNvGrpSpPr>
          <p:nvPr/>
        </p:nvGrpSpPr>
        <p:grpSpPr bwMode="auto">
          <a:xfrm>
            <a:off x="6067425" y="2662238"/>
            <a:ext cx="3076575" cy="706437"/>
            <a:chOff x="3822" y="1677"/>
            <a:chExt cx="1938" cy="445"/>
          </a:xfrm>
        </p:grpSpPr>
        <p:sp>
          <p:nvSpPr>
            <p:cNvPr id="81949" name="Text Box 23">
              <a:extLst>
                <a:ext uri="{FF2B5EF4-FFF2-40B4-BE49-F238E27FC236}">
                  <a16:creationId xmlns:a16="http://schemas.microsoft.com/office/drawing/2014/main" id="{1980EC5F-DCEA-4AFE-9748-156750E85153}"/>
                </a:ext>
              </a:extLst>
            </p:cNvPr>
            <p:cNvSpPr txBox="1">
              <a:spLocks noChangeArrowheads="1"/>
            </p:cNvSpPr>
            <p:nvPr/>
          </p:nvSpPr>
          <p:spPr bwMode="auto">
            <a:xfrm>
              <a:off x="3853" y="1864"/>
              <a:ext cx="190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sndpkt = make_pkt(NAK, 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sp>
          <p:nvSpPr>
            <p:cNvPr id="81950" name="Text Box 24">
              <a:extLst>
                <a:ext uri="{FF2B5EF4-FFF2-40B4-BE49-F238E27FC236}">
                  <a16:creationId xmlns:a16="http://schemas.microsoft.com/office/drawing/2014/main" id="{3C635EF7-8B96-4530-9025-9D4F18111FE3}"/>
                </a:ext>
              </a:extLst>
            </p:cNvPr>
            <p:cNvSpPr txBox="1">
              <a:spLocks noChangeArrowheads="1"/>
            </p:cNvSpPr>
            <p:nvPr/>
          </p:nvSpPr>
          <p:spPr bwMode="auto">
            <a:xfrm>
              <a:off x="3822" y="1677"/>
              <a:ext cx="18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(corrupt(rcvpkt)</a:t>
              </a:r>
              <a:endParaRPr lang="en-US" altLang="zh-CN" sz="1400">
                <a:latin typeface="Times New Roman" panose="02020603050405020304" pitchFamily="18" charset="0"/>
                <a:ea typeface="宋体" panose="02010600030101010101" pitchFamily="2" charset="-122"/>
              </a:endParaRPr>
            </a:p>
          </p:txBody>
        </p:sp>
        <p:sp>
          <p:nvSpPr>
            <p:cNvPr id="81951" name="Line 25">
              <a:extLst>
                <a:ext uri="{FF2B5EF4-FFF2-40B4-BE49-F238E27FC236}">
                  <a16:creationId xmlns:a16="http://schemas.microsoft.com/office/drawing/2014/main" id="{218298F4-46D7-4247-8F51-4C5424F8BD7E}"/>
                </a:ext>
              </a:extLst>
            </p:cNvPr>
            <p:cNvSpPr>
              <a:spLocks noChangeShapeType="1"/>
            </p:cNvSpPr>
            <p:nvPr/>
          </p:nvSpPr>
          <p:spPr bwMode="auto">
            <a:xfrm>
              <a:off x="3909" y="1873"/>
              <a:ext cx="122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6">
            <a:extLst>
              <a:ext uri="{FF2B5EF4-FFF2-40B4-BE49-F238E27FC236}">
                <a16:creationId xmlns:a16="http://schemas.microsoft.com/office/drawing/2014/main" id="{073B0578-D11C-4A58-8FF5-94983A4C9A01}"/>
              </a:ext>
            </a:extLst>
          </p:cNvPr>
          <p:cNvGrpSpPr>
            <a:grpSpLocks/>
          </p:cNvGrpSpPr>
          <p:nvPr/>
        </p:nvGrpSpPr>
        <p:grpSpPr bwMode="auto">
          <a:xfrm>
            <a:off x="6075363" y="3671888"/>
            <a:ext cx="2940050" cy="1162050"/>
            <a:chOff x="3827" y="2313"/>
            <a:chExt cx="1852" cy="732"/>
          </a:xfrm>
        </p:grpSpPr>
        <p:sp>
          <p:nvSpPr>
            <p:cNvPr id="81946" name="Text Box 27">
              <a:extLst>
                <a:ext uri="{FF2B5EF4-FFF2-40B4-BE49-F238E27FC236}">
                  <a16:creationId xmlns:a16="http://schemas.microsoft.com/office/drawing/2014/main" id="{43ABFF56-40C3-4CF5-B407-21BD20FCD4A9}"/>
                </a:ext>
              </a:extLst>
            </p:cNvPr>
            <p:cNvSpPr txBox="1">
              <a:spLocks noChangeArrowheads="1"/>
            </p:cNvSpPr>
            <p:nvPr/>
          </p:nvSpPr>
          <p:spPr bwMode="auto">
            <a:xfrm>
              <a:off x="3855" y="2313"/>
              <a:ext cx="16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400">
                  <a:latin typeface="Arial" panose="020B0604020202020204" pitchFamily="34" charset="0"/>
                  <a:ea typeface="宋体" panose="02010600030101010101" pitchFamily="2" charset="-122"/>
                </a:rPr>
                <a:t>   not corrupt(rcvpkt) &amp;&amp;</a:t>
              </a:r>
            </a:p>
            <a:p>
              <a:pPr>
                <a:spcBef>
                  <a:spcPct val="0"/>
                </a:spcBef>
                <a:buClrTx/>
                <a:buSzTx/>
                <a:buFontTx/>
                <a:buNone/>
              </a:pPr>
              <a:r>
                <a:rPr lang="en-US" altLang="zh-CN" sz="1400">
                  <a:latin typeface="Arial" panose="020B0604020202020204" pitchFamily="34" charset="0"/>
                  <a:ea typeface="宋体" panose="02010600030101010101" pitchFamily="2" charset="-122"/>
                </a:rPr>
                <a:t>   has_seq0(rcvpkt)</a:t>
              </a:r>
            </a:p>
            <a:p>
              <a:pPr>
                <a:spcBef>
                  <a:spcPct val="0"/>
                </a:spcBef>
                <a:buClrTx/>
                <a:buSzTx/>
                <a:buFontTx/>
                <a:buNone/>
              </a:pPr>
              <a:endParaRPr lang="en-US" altLang="zh-CN" sz="1800">
                <a:latin typeface="Times New Roman" panose="02020603050405020304" pitchFamily="18" charset="0"/>
                <a:ea typeface="宋体" panose="02010600030101010101" pitchFamily="2" charset="-122"/>
              </a:endParaRPr>
            </a:p>
          </p:txBody>
        </p:sp>
        <p:sp>
          <p:nvSpPr>
            <p:cNvPr id="81947" name="Line 28">
              <a:extLst>
                <a:ext uri="{FF2B5EF4-FFF2-40B4-BE49-F238E27FC236}">
                  <a16:creationId xmlns:a16="http://schemas.microsoft.com/office/drawing/2014/main" id="{96432B87-3A62-4B6E-8805-A55C87FBC796}"/>
                </a:ext>
              </a:extLst>
            </p:cNvPr>
            <p:cNvSpPr>
              <a:spLocks noChangeShapeType="1"/>
            </p:cNvSpPr>
            <p:nvPr/>
          </p:nvSpPr>
          <p:spPr bwMode="auto">
            <a:xfrm>
              <a:off x="3908" y="2753"/>
              <a:ext cx="122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8" name="Text Box 29">
              <a:extLst>
                <a:ext uri="{FF2B5EF4-FFF2-40B4-BE49-F238E27FC236}">
                  <a16:creationId xmlns:a16="http://schemas.microsoft.com/office/drawing/2014/main" id="{304331F9-2555-46B5-9E72-7B0B82EAE8A9}"/>
                </a:ext>
              </a:extLst>
            </p:cNvPr>
            <p:cNvSpPr txBox="1">
              <a:spLocks noChangeArrowheads="1"/>
            </p:cNvSpPr>
            <p:nvPr/>
          </p:nvSpPr>
          <p:spPr bwMode="auto">
            <a:xfrm>
              <a:off x="3827" y="2787"/>
              <a:ext cx="185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sndpkt = make_pkt(ACK, 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grpSp>
      <p:grpSp>
        <p:nvGrpSpPr>
          <p:cNvPr id="81934" name="Group 30">
            <a:extLst>
              <a:ext uri="{FF2B5EF4-FFF2-40B4-BE49-F238E27FC236}">
                <a16:creationId xmlns:a16="http://schemas.microsoft.com/office/drawing/2014/main" id="{0CB8F265-3147-4DD7-A36B-0F5D8DD7E766}"/>
              </a:ext>
            </a:extLst>
          </p:cNvPr>
          <p:cNvGrpSpPr>
            <a:grpSpLocks/>
          </p:cNvGrpSpPr>
          <p:nvPr/>
        </p:nvGrpSpPr>
        <p:grpSpPr bwMode="auto">
          <a:xfrm>
            <a:off x="193675" y="3651250"/>
            <a:ext cx="2971800" cy="1139825"/>
            <a:chOff x="122" y="2300"/>
            <a:chExt cx="1872" cy="718"/>
          </a:xfrm>
        </p:grpSpPr>
        <p:sp>
          <p:nvSpPr>
            <p:cNvPr id="81943" name="Text Box 31">
              <a:extLst>
                <a:ext uri="{FF2B5EF4-FFF2-40B4-BE49-F238E27FC236}">
                  <a16:creationId xmlns:a16="http://schemas.microsoft.com/office/drawing/2014/main" id="{C71E160B-C234-42C1-A39E-961EC151598D}"/>
                </a:ext>
              </a:extLst>
            </p:cNvPr>
            <p:cNvSpPr txBox="1">
              <a:spLocks noChangeArrowheads="1"/>
            </p:cNvSpPr>
            <p:nvPr/>
          </p:nvSpPr>
          <p:spPr bwMode="auto">
            <a:xfrm>
              <a:off x="122" y="2300"/>
              <a:ext cx="16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400">
                  <a:latin typeface="Arial" panose="020B0604020202020204" pitchFamily="34" charset="0"/>
                  <a:ea typeface="宋体" panose="02010600030101010101" pitchFamily="2" charset="-122"/>
                </a:rPr>
                <a:t>   not corrupt(rcvpkt) &amp;&amp;</a:t>
              </a:r>
            </a:p>
            <a:p>
              <a:pPr>
                <a:spcBef>
                  <a:spcPct val="0"/>
                </a:spcBef>
                <a:buClrTx/>
                <a:buSzTx/>
                <a:buFontTx/>
                <a:buNone/>
              </a:pPr>
              <a:r>
                <a:rPr lang="en-US" altLang="zh-CN" sz="1400">
                  <a:latin typeface="Arial" panose="020B0604020202020204" pitchFamily="34" charset="0"/>
                  <a:ea typeface="宋体" panose="02010600030101010101" pitchFamily="2" charset="-122"/>
                </a:rPr>
                <a:t>   has_seq1(rcvpkt)</a:t>
              </a:r>
            </a:p>
            <a:p>
              <a:pPr>
                <a:spcBef>
                  <a:spcPct val="0"/>
                </a:spcBef>
                <a:buClrTx/>
                <a:buSzTx/>
                <a:buFontTx/>
                <a:buNone/>
              </a:pPr>
              <a:endParaRPr lang="en-US" altLang="zh-CN" sz="1800">
                <a:latin typeface="Times New Roman" panose="02020603050405020304" pitchFamily="18" charset="0"/>
                <a:ea typeface="宋体" panose="02010600030101010101" pitchFamily="2" charset="-122"/>
              </a:endParaRPr>
            </a:p>
          </p:txBody>
        </p:sp>
        <p:sp>
          <p:nvSpPr>
            <p:cNvPr id="81944" name="Line 32">
              <a:extLst>
                <a:ext uri="{FF2B5EF4-FFF2-40B4-BE49-F238E27FC236}">
                  <a16:creationId xmlns:a16="http://schemas.microsoft.com/office/drawing/2014/main" id="{DF2704B7-97E5-4597-A6AE-A591ADFA7021}"/>
                </a:ext>
              </a:extLst>
            </p:cNvPr>
            <p:cNvSpPr>
              <a:spLocks noChangeShapeType="1"/>
            </p:cNvSpPr>
            <p:nvPr/>
          </p:nvSpPr>
          <p:spPr bwMode="auto">
            <a:xfrm>
              <a:off x="175" y="2746"/>
              <a:ext cx="122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5" name="Text Box 33">
              <a:extLst>
                <a:ext uri="{FF2B5EF4-FFF2-40B4-BE49-F238E27FC236}">
                  <a16:creationId xmlns:a16="http://schemas.microsoft.com/office/drawing/2014/main" id="{D2E55B3C-EDF4-40C5-8385-051DB20B8B64}"/>
                </a:ext>
              </a:extLst>
            </p:cNvPr>
            <p:cNvSpPr txBox="1">
              <a:spLocks noChangeArrowheads="1"/>
            </p:cNvSpPr>
            <p:nvPr/>
          </p:nvSpPr>
          <p:spPr bwMode="auto">
            <a:xfrm>
              <a:off x="142" y="2760"/>
              <a:ext cx="185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sndpkt = make_pkt(ACK, 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grpSp>
      <p:grpSp>
        <p:nvGrpSpPr>
          <p:cNvPr id="9" name="Group 34">
            <a:extLst>
              <a:ext uri="{FF2B5EF4-FFF2-40B4-BE49-F238E27FC236}">
                <a16:creationId xmlns:a16="http://schemas.microsoft.com/office/drawing/2014/main" id="{92687969-BCFA-4033-9FA1-F89D2167889A}"/>
              </a:ext>
            </a:extLst>
          </p:cNvPr>
          <p:cNvGrpSpPr>
            <a:grpSpLocks/>
          </p:cNvGrpSpPr>
          <p:nvPr/>
        </p:nvGrpSpPr>
        <p:grpSpPr bwMode="auto">
          <a:xfrm>
            <a:off x="141288" y="2598738"/>
            <a:ext cx="3087687" cy="750887"/>
            <a:chOff x="89" y="1637"/>
            <a:chExt cx="1945" cy="473"/>
          </a:xfrm>
        </p:grpSpPr>
        <p:sp>
          <p:nvSpPr>
            <p:cNvPr id="81940" name="Text Box 35">
              <a:extLst>
                <a:ext uri="{FF2B5EF4-FFF2-40B4-BE49-F238E27FC236}">
                  <a16:creationId xmlns:a16="http://schemas.microsoft.com/office/drawing/2014/main" id="{E9F8C9A4-6095-47A7-B92D-A3E3B2CBC2A6}"/>
                </a:ext>
              </a:extLst>
            </p:cNvPr>
            <p:cNvSpPr txBox="1">
              <a:spLocks noChangeArrowheads="1"/>
            </p:cNvSpPr>
            <p:nvPr/>
          </p:nvSpPr>
          <p:spPr bwMode="auto">
            <a:xfrm>
              <a:off x="89" y="1637"/>
              <a:ext cx="18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(corrupt(rcvpkt)</a:t>
              </a:r>
              <a:endParaRPr lang="en-US" altLang="zh-CN" sz="1400">
                <a:latin typeface="Times New Roman" panose="02020603050405020304" pitchFamily="18" charset="0"/>
                <a:ea typeface="宋体" panose="02010600030101010101" pitchFamily="2" charset="-122"/>
              </a:endParaRPr>
            </a:p>
          </p:txBody>
        </p:sp>
        <p:sp>
          <p:nvSpPr>
            <p:cNvPr id="81941" name="Line 36">
              <a:extLst>
                <a:ext uri="{FF2B5EF4-FFF2-40B4-BE49-F238E27FC236}">
                  <a16:creationId xmlns:a16="http://schemas.microsoft.com/office/drawing/2014/main" id="{39A02C19-6BD4-4687-B4F2-F66E08C84F14}"/>
                </a:ext>
              </a:extLst>
            </p:cNvPr>
            <p:cNvSpPr>
              <a:spLocks noChangeShapeType="1"/>
            </p:cNvSpPr>
            <p:nvPr/>
          </p:nvSpPr>
          <p:spPr bwMode="auto">
            <a:xfrm>
              <a:off x="176" y="1873"/>
              <a:ext cx="122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Text Box 37">
              <a:extLst>
                <a:ext uri="{FF2B5EF4-FFF2-40B4-BE49-F238E27FC236}">
                  <a16:creationId xmlns:a16="http://schemas.microsoft.com/office/drawing/2014/main" id="{9B6EC44A-3432-4E0F-897A-7EDFDB79A7F9}"/>
                </a:ext>
              </a:extLst>
            </p:cNvPr>
            <p:cNvSpPr txBox="1">
              <a:spLocks noChangeArrowheads="1"/>
            </p:cNvSpPr>
            <p:nvPr/>
          </p:nvSpPr>
          <p:spPr bwMode="auto">
            <a:xfrm>
              <a:off x="127" y="1852"/>
              <a:ext cx="190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sndpkt = make_pkt(NAK, 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grpSp>
      <p:sp>
        <p:nvSpPr>
          <p:cNvPr id="81936" name="Freeform 38">
            <a:extLst>
              <a:ext uri="{FF2B5EF4-FFF2-40B4-BE49-F238E27FC236}">
                <a16:creationId xmlns:a16="http://schemas.microsoft.com/office/drawing/2014/main" id="{BB34B6DB-40F2-4FB8-9D4D-2EA181A8BBF5}"/>
              </a:ext>
            </a:extLst>
          </p:cNvPr>
          <p:cNvSpPr>
            <a:spLocks/>
          </p:cNvSpPr>
          <p:nvPr/>
        </p:nvSpPr>
        <p:spPr bwMode="auto">
          <a:xfrm rot="20579453" flipH="1">
            <a:off x="2235200" y="3640138"/>
            <a:ext cx="839788"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7" name="Freeform 39">
            <a:extLst>
              <a:ext uri="{FF2B5EF4-FFF2-40B4-BE49-F238E27FC236}">
                <a16:creationId xmlns:a16="http://schemas.microsoft.com/office/drawing/2014/main" id="{5E4B116B-4452-4B52-AADC-E87314A653BD}"/>
              </a:ext>
            </a:extLst>
          </p:cNvPr>
          <p:cNvSpPr>
            <a:spLocks/>
          </p:cNvSpPr>
          <p:nvPr/>
        </p:nvSpPr>
        <p:spPr bwMode="auto">
          <a:xfrm rot="1361013" flipH="1">
            <a:off x="2222500" y="2992438"/>
            <a:ext cx="839788"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8" name="页脚占位符 5">
            <a:extLst>
              <a:ext uri="{FF2B5EF4-FFF2-40B4-BE49-F238E27FC236}">
                <a16:creationId xmlns:a16="http://schemas.microsoft.com/office/drawing/2014/main" id="{3EFEB88A-334F-4CBB-A862-82921A381CF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1939" name="灯片编号占位符 6">
            <a:extLst>
              <a:ext uri="{FF2B5EF4-FFF2-40B4-BE49-F238E27FC236}">
                <a16:creationId xmlns:a16="http://schemas.microsoft.com/office/drawing/2014/main" id="{7C057694-A923-490F-BD34-23BA2A23A9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B37CBEE-FB27-43C5-B049-A886C6B924B8}" type="slidenum">
              <a:rPr lang="en-US" altLang="zh-CN" sz="1400" smtClean="0">
                <a:latin typeface="Arial" panose="020B0604020202020204" pitchFamily="34" charset="0"/>
              </a:rPr>
              <a:pPr>
                <a:spcBef>
                  <a:spcPct val="0"/>
                </a:spcBef>
                <a:buClrTx/>
                <a:buSzTx/>
                <a:buFontTx/>
                <a:buNone/>
              </a:pPr>
              <a:t>54</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96294"/>
                                        </p:tgtEl>
                                        <p:attrNameLst>
                                          <p:attrName>style.visibility</p:attrName>
                                        </p:attrNameLst>
                                      </p:cBhvr>
                                      <p:to>
                                        <p:strVal val="visible"/>
                                      </p:to>
                                    </p:set>
                                    <p:animEffect transition="in" filter="blinds(horizontal)">
                                      <p:cBhvr>
                                        <p:cTn id="7" dur="500"/>
                                        <p:tgtEl>
                                          <p:spTgt spid="39629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396304"/>
                                        </p:tgtEl>
                                        <p:attrNameLst>
                                          <p:attrName>style.visibility</p:attrName>
                                        </p:attrNameLst>
                                      </p:cBhvr>
                                      <p:to>
                                        <p:strVal val="visible"/>
                                      </p:to>
                                    </p:set>
                                    <p:animEffect transition="in" filter="wipe(down)">
                                      <p:cBhvr>
                                        <p:cTn id="24" dur="500"/>
                                        <p:tgtEl>
                                          <p:spTgt spid="396304"/>
                                        </p:tgtEl>
                                      </p:cBhvr>
                                    </p:animEffect>
                                  </p:childTnLst>
                                </p:cTn>
                              </p:par>
                              <p:par>
                                <p:cTn id="25" presetID="3" presetClass="entr" presetSubtype="1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96309"/>
                                        </p:tgtEl>
                                        <p:attrNameLst>
                                          <p:attrName>style.visibility</p:attrName>
                                        </p:attrNameLst>
                                      </p:cBhvr>
                                      <p:to>
                                        <p:strVal val="visible"/>
                                      </p:to>
                                    </p:set>
                                    <p:animEffect transition="in" filter="wipe(down)">
                                      <p:cBhvr>
                                        <p:cTn id="32" dur="500"/>
                                        <p:tgtEl>
                                          <p:spTgt spid="396309"/>
                                        </p:tgtEl>
                                      </p:cBhvr>
                                    </p:animEffect>
                                  </p:childTnLst>
                                </p:cTn>
                              </p:par>
                              <p:par>
                                <p:cTn id="33" presetID="3" presetClass="entr" presetSubtype="1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396296"/>
                                        </p:tgtEl>
                                        <p:attrNameLst>
                                          <p:attrName>style.visibility</p:attrName>
                                        </p:attrNameLst>
                                      </p:cBhvr>
                                      <p:to>
                                        <p:strVal val="visible"/>
                                      </p:to>
                                    </p:set>
                                    <p:animEffect transition="in" filter="wipe(right)">
                                      <p:cBhvr>
                                        <p:cTn id="40" dur="500"/>
                                        <p:tgtEl>
                                          <p:spTgt spid="396296"/>
                                        </p:tgtEl>
                                      </p:cBhvr>
                                    </p:animEffect>
                                  </p:childTnLst>
                                </p:cTn>
                              </p:par>
                              <p:par>
                                <p:cTn id="41" presetID="3" presetClass="entr" presetSubtype="1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7770656-50B2-468F-930C-098B1FC4DBFA}"/>
              </a:ext>
            </a:extLst>
          </p:cNvPr>
          <p:cNvSpPr>
            <a:spLocks noGrp="1" noChangeArrowheads="1"/>
          </p:cNvSpPr>
          <p:nvPr>
            <p:ph type="title"/>
          </p:nvPr>
        </p:nvSpPr>
        <p:spPr/>
        <p:txBody>
          <a:bodyPr/>
          <a:lstStyle/>
          <a:p>
            <a:r>
              <a:rPr lang="en-US" altLang="zh-CN">
                <a:ea typeface="宋体" panose="02010600030101010101" pitchFamily="2" charset="-122"/>
              </a:rPr>
              <a:t>Rdt2.1: Discussion</a:t>
            </a:r>
          </a:p>
        </p:txBody>
      </p:sp>
      <p:sp>
        <p:nvSpPr>
          <p:cNvPr id="397315" name="Rectangle 3">
            <a:extLst>
              <a:ext uri="{FF2B5EF4-FFF2-40B4-BE49-F238E27FC236}">
                <a16:creationId xmlns:a16="http://schemas.microsoft.com/office/drawing/2014/main" id="{B209C3FB-4D82-4CE9-8AE6-6EB3182D0C42}"/>
              </a:ext>
            </a:extLst>
          </p:cNvPr>
          <p:cNvSpPr>
            <a:spLocks noGrp="1" noChangeArrowheads="1"/>
          </p:cNvSpPr>
          <p:nvPr>
            <p:ph type="body" sz="half" idx="1"/>
          </p:nvPr>
        </p:nvSpPr>
        <p:spPr/>
        <p:txBody>
          <a:bodyPr/>
          <a:lstStyle/>
          <a:p>
            <a:pPr>
              <a:lnSpc>
                <a:spcPct val="105000"/>
              </a:lnSpc>
              <a:buFont typeface="ZapfDingbats" pitchFamily="82" charset="2"/>
              <a:buNone/>
            </a:pPr>
            <a:r>
              <a:rPr lang="en-US" altLang="zh-CN" sz="2400" u="sng">
                <a:solidFill>
                  <a:srgbClr val="FF0000"/>
                </a:solidFill>
                <a:ea typeface="宋体" panose="02010600030101010101" pitchFamily="2" charset="-122"/>
              </a:rPr>
              <a:t>Sender:</a:t>
            </a:r>
            <a:endParaRPr lang="en-US" altLang="zh-CN" sz="2400">
              <a:ea typeface="宋体" panose="02010600030101010101" pitchFamily="2" charset="-122"/>
            </a:endParaRPr>
          </a:p>
          <a:p>
            <a:pPr>
              <a:lnSpc>
                <a:spcPct val="105000"/>
              </a:lnSpc>
            </a:pPr>
            <a:r>
              <a:rPr lang="en-US" altLang="zh-CN" sz="2400">
                <a:ea typeface="宋体" panose="02010600030101010101" pitchFamily="2" charset="-122"/>
              </a:rPr>
              <a:t>Seq # added to pkt</a:t>
            </a:r>
          </a:p>
          <a:p>
            <a:pPr>
              <a:lnSpc>
                <a:spcPct val="105000"/>
              </a:lnSpc>
            </a:pPr>
            <a:r>
              <a:rPr lang="en-US" altLang="zh-CN" sz="2400">
                <a:ea typeface="宋体" panose="02010600030101010101" pitchFamily="2" charset="-122"/>
              </a:rPr>
              <a:t>Two seq. #’s (0,1) will suffice.  Why?</a:t>
            </a:r>
          </a:p>
          <a:p>
            <a:pPr>
              <a:lnSpc>
                <a:spcPct val="105000"/>
              </a:lnSpc>
            </a:pPr>
            <a:r>
              <a:rPr lang="en-US" altLang="zh-CN" sz="2400">
                <a:ea typeface="宋体" panose="02010600030101010101" pitchFamily="2" charset="-122"/>
              </a:rPr>
              <a:t>Must check if received ACK/NAK corrupted </a:t>
            </a:r>
          </a:p>
          <a:p>
            <a:pPr>
              <a:lnSpc>
                <a:spcPct val="105000"/>
              </a:lnSpc>
            </a:pPr>
            <a:r>
              <a:rPr lang="en-US" altLang="zh-CN" sz="2400">
                <a:ea typeface="宋体" panose="02010600030101010101" pitchFamily="2" charset="-122"/>
              </a:rPr>
              <a:t>Twice as many states</a:t>
            </a:r>
          </a:p>
          <a:p>
            <a:pPr lvl="1">
              <a:lnSpc>
                <a:spcPct val="105000"/>
              </a:lnSpc>
            </a:pPr>
            <a:r>
              <a:rPr lang="en-US" altLang="zh-CN" sz="2000">
                <a:ea typeface="宋体" panose="02010600030101010101" pitchFamily="2" charset="-122"/>
              </a:rPr>
              <a:t>State must “remember” whether “current” pkt has 0 or 1 seq. #</a:t>
            </a:r>
          </a:p>
        </p:txBody>
      </p:sp>
      <p:sp>
        <p:nvSpPr>
          <p:cNvPr id="397316" name="Rectangle 4">
            <a:extLst>
              <a:ext uri="{FF2B5EF4-FFF2-40B4-BE49-F238E27FC236}">
                <a16:creationId xmlns:a16="http://schemas.microsoft.com/office/drawing/2014/main" id="{DDCF6FD7-4028-4F74-AA9D-9E3D0F8715FF}"/>
              </a:ext>
            </a:extLst>
          </p:cNvPr>
          <p:cNvSpPr>
            <a:spLocks noGrp="1" noChangeArrowheads="1"/>
          </p:cNvSpPr>
          <p:nvPr>
            <p:ph type="body" sz="half" idx="2"/>
          </p:nvPr>
        </p:nvSpPr>
        <p:spPr/>
        <p:txBody>
          <a:bodyPr/>
          <a:lstStyle/>
          <a:p>
            <a:pPr>
              <a:lnSpc>
                <a:spcPct val="105000"/>
              </a:lnSpc>
              <a:buFont typeface="ZapfDingbats" pitchFamily="82" charset="2"/>
              <a:buNone/>
            </a:pPr>
            <a:r>
              <a:rPr lang="en-US" altLang="zh-CN" sz="2400" u="sng">
                <a:solidFill>
                  <a:srgbClr val="FF0000"/>
                </a:solidFill>
                <a:ea typeface="宋体" panose="02010600030101010101" pitchFamily="2" charset="-122"/>
              </a:rPr>
              <a:t>Receiver:</a:t>
            </a:r>
            <a:endParaRPr lang="en-US" altLang="zh-CN" sz="2400">
              <a:ea typeface="宋体" panose="02010600030101010101" pitchFamily="2" charset="-122"/>
            </a:endParaRPr>
          </a:p>
          <a:p>
            <a:pPr>
              <a:lnSpc>
                <a:spcPct val="105000"/>
              </a:lnSpc>
            </a:pPr>
            <a:r>
              <a:rPr lang="en-US" altLang="zh-CN" sz="2400">
                <a:ea typeface="宋体" panose="02010600030101010101" pitchFamily="2" charset="-122"/>
              </a:rPr>
              <a:t>Must check if received packet is duplicate</a:t>
            </a:r>
          </a:p>
          <a:p>
            <a:pPr lvl="1">
              <a:lnSpc>
                <a:spcPct val="105000"/>
              </a:lnSpc>
            </a:pPr>
            <a:r>
              <a:rPr lang="en-US" altLang="zh-CN" sz="2000">
                <a:ea typeface="宋体" panose="02010600030101010101" pitchFamily="2" charset="-122"/>
              </a:rPr>
              <a:t>State indicates whether 0 or 1 is expected pkt seq #</a:t>
            </a:r>
          </a:p>
          <a:p>
            <a:pPr>
              <a:lnSpc>
                <a:spcPct val="105000"/>
              </a:lnSpc>
            </a:pPr>
            <a:r>
              <a:rPr lang="en-US" altLang="zh-CN" sz="2400">
                <a:ea typeface="宋体" panose="02010600030101010101" pitchFamily="2" charset="-122"/>
              </a:rPr>
              <a:t>Note: receiver can </a:t>
            </a:r>
            <a:r>
              <a:rPr lang="en-US" altLang="zh-CN" sz="2400" i="1">
                <a:ea typeface="宋体" panose="02010600030101010101" pitchFamily="2" charset="-122"/>
              </a:rPr>
              <a:t>not</a:t>
            </a:r>
            <a:r>
              <a:rPr lang="en-US" altLang="zh-CN" sz="2400">
                <a:ea typeface="宋体" panose="02010600030101010101" pitchFamily="2" charset="-122"/>
              </a:rPr>
              <a:t> know if its last ACK/NAK received OK at sender</a:t>
            </a:r>
          </a:p>
        </p:txBody>
      </p:sp>
      <p:sp>
        <p:nvSpPr>
          <p:cNvPr id="82949" name="页脚占位符 5">
            <a:extLst>
              <a:ext uri="{FF2B5EF4-FFF2-40B4-BE49-F238E27FC236}">
                <a16:creationId xmlns:a16="http://schemas.microsoft.com/office/drawing/2014/main" id="{6020DF43-FA98-4507-BA09-3F701DFFE68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2950" name="灯片编号占位符 6">
            <a:extLst>
              <a:ext uri="{FF2B5EF4-FFF2-40B4-BE49-F238E27FC236}">
                <a16:creationId xmlns:a16="http://schemas.microsoft.com/office/drawing/2014/main" id="{11CC1DB9-36E9-4FFD-B8C8-58657D5E6C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DEDA02B-0DFB-42F3-BF79-6C3C281FCADD}" type="slidenum">
              <a:rPr lang="en-US" altLang="zh-CN" sz="1400" smtClean="0">
                <a:latin typeface="Arial" panose="020B0604020202020204" pitchFamily="34" charset="0"/>
              </a:rPr>
              <a:pPr>
                <a:spcBef>
                  <a:spcPct val="0"/>
                </a:spcBef>
                <a:buClrTx/>
                <a:buSzTx/>
                <a:buFontTx/>
                <a:buNone/>
              </a:pPr>
              <a:t>55</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7315">
                                            <p:txEl>
                                              <p:pRg st="1" end="1"/>
                                            </p:txEl>
                                          </p:spTgt>
                                        </p:tgtEl>
                                        <p:attrNameLst>
                                          <p:attrName>style.visibility</p:attrName>
                                        </p:attrNameLst>
                                      </p:cBhvr>
                                      <p:to>
                                        <p:strVal val="visible"/>
                                      </p:to>
                                    </p:set>
                                    <p:animEffect transition="in" filter="blinds(horizontal)">
                                      <p:cBhvr>
                                        <p:cTn id="10" dur="500"/>
                                        <p:tgtEl>
                                          <p:spTgt spid="3973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13" dur="500"/>
                                        <p:tgtEl>
                                          <p:spTgt spid="3973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16" dur="500"/>
                                        <p:tgtEl>
                                          <p:spTgt spid="39731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9" dur="500"/>
                                        <p:tgtEl>
                                          <p:spTgt spid="39731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22" dur="500"/>
                                        <p:tgtEl>
                                          <p:spTgt spid="39731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6">
                                            <p:txEl>
                                              <p:pRg st="0" end="0"/>
                                            </p:txEl>
                                          </p:spTgt>
                                        </p:tgtEl>
                                        <p:attrNameLst>
                                          <p:attrName>style.visibility</p:attrName>
                                        </p:attrNameLst>
                                      </p:cBhvr>
                                      <p:to>
                                        <p:strVal val="visible"/>
                                      </p:to>
                                    </p:set>
                                    <p:animEffect transition="in" filter="blinds(horizontal)">
                                      <p:cBhvr>
                                        <p:cTn id="27" dur="500"/>
                                        <p:tgtEl>
                                          <p:spTgt spid="397316">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7316">
                                            <p:txEl>
                                              <p:pRg st="1" end="1"/>
                                            </p:txEl>
                                          </p:spTgt>
                                        </p:tgtEl>
                                        <p:attrNameLst>
                                          <p:attrName>style.visibility</p:attrName>
                                        </p:attrNameLst>
                                      </p:cBhvr>
                                      <p:to>
                                        <p:strVal val="visible"/>
                                      </p:to>
                                    </p:set>
                                    <p:animEffect transition="in" filter="blinds(horizontal)">
                                      <p:cBhvr>
                                        <p:cTn id="30" dur="500"/>
                                        <p:tgtEl>
                                          <p:spTgt spid="397316">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97316">
                                            <p:txEl>
                                              <p:pRg st="2" end="2"/>
                                            </p:txEl>
                                          </p:spTgt>
                                        </p:tgtEl>
                                        <p:attrNameLst>
                                          <p:attrName>style.visibility</p:attrName>
                                        </p:attrNameLst>
                                      </p:cBhvr>
                                      <p:to>
                                        <p:strVal val="visible"/>
                                      </p:to>
                                    </p:set>
                                    <p:animEffect transition="in" filter="blinds(horizontal)">
                                      <p:cBhvr>
                                        <p:cTn id="33" dur="500"/>
                                        <p:tgtEl>
                                          <p:spTgt spid="397316">
                                            <p:txEl>
                                              <p:pRg st="2" end="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7316">
                                            <p:txEl>
                                              <p:pRg st="3" end="3"/>
                                            </p:txEl>
                                          </p:spTgt>
                                        </p:tgtEl>
                                        <p:attrNameLst>
                                          <p:attrName>style.visibility</p:attrName>
                                        </p:attrNameLst>
                                      </p:cBhvr>
                                      <p:to>
                                        <p:strVal val="visible"/>
                                      </p:to>
                                    </p:set>
                                    <p:animEffect transition="in" filter="blinds(horizontal)">
                                      <p:cBhvr>
                                        <p:cTn id="36" dur="500"/>
                                        <p:tgtEl>
                                          <p:spTgt spid="397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3FBFF6D-FE11-4B7B-89BF-8C890158C6B1}"/>
              </a:ext>
            </a:extLst>
          </p:cNvPr>
          <p:cNvSpPr>
            <a:spLocks noGrp="1" noChangeArrowheads="1"/>
          </p:cNvSpPr>
          <p:nvPr>
            <p:ph type="title"/>
          </p:nvPr>
        </p:nvSpPr>
        <p:spPr/>
        <p:txBody>
          <a:bodyPr/>
          <a:lstStyle/>
          <a:p>
            <a:r>
              <a:rPr lang="en-US" altLang="zh-CN" sz="3600">
                <a:ea typeface="宋体" panose="02010600030101010101" pitchFamily="2" charset="-122"/>
              </a:rPr>
              <a:t>Rdt2.2: a NAK-free Protocol</a:t>
            </a:r>
            <a:endParaRPr lang="en-US" altLang="zh-CN">
              <a:ea typeface="宋体" panose="02010600030101010101" pitchFamily="2" charset="-122"/>
            </a:endParaRPr>
          </a:p>
        </p:txBody>
      </p:sp>
      <p:sp>
        <p:nvSpPr>
          <p:cNvPr id="398339" name="Rectangle 3">
            <a:extLst>
              <a:ext uri="{FF2B5EF4-FFF2-40B4-BE49-F238E27FC236}">
                <a16:creationId xmlns:a16="http://schemas.microsoft.com/office/drawing/2014/main" id="{AD4D4680-914E-43E9-AF76-85D3E3954D50}"/>
              </a:ext>
            </a:extLst>
          </p:cNvPr>
          <p:cNvSpPr>
            <a:spLocks noGrp="1" noChangeArrowheads="1"/>
          </p:cNvSpPr>
          <p:nvPr>
            <p:ph type="body" sz="half" idx="1"/>
          </p:nvPr>
        </p:nvSpPr>
        <p:spPr>
          <a:xfrm>
            <a:off x="419100" y="1581150"/>
            <a:ext cx="8064500" cy="3524250"/>
          </a:xfrm>
        </p:spPr>
        <p:txBody>
          <a:bodyPr/>
          <a:lstStyle/>
          <a:p>
            <a:pPr>
              <a:spcBef>
                <a:spcPct val="35000"/>
              </a:spcBef>
            </a:pPr>
            <a:r>
              <a:rPr lang="en-US" altLang="zh-CN" sz="2600">
                <a:ea typeface="宋体" panose="02010600030101010101" pitchFamily="2" charset="-122"/>
              </a:rPr>
              <a:t>Same functionality as rdt2.1, using ACKs only</a:t>
            </a:r>
          </a:p>
          <a:p>
            <a:pPr>
              <a:spcBef>
                <a:spcPct val="35000"/>
              </a:spcBef>
            </a:pPr>
            <a:r>
              <a:rPr lang="en-US" altLang="zh-CN" sz="2600">
                <a:ea typeface="宋体" panose="02010600030101010101" pitchFamily="2" charset="-122"/>
              </a:rPr>
              <a:t>Instead of NAK, receiver sends ACK for last pkt received OK</a:t>
            </a:r>
          </a:p>
          <a:p>
            <a:pPr lvl="1">
              <a:spcBef>
                <a:spcPct val="35000"/>
              </a:spcBef>
            </a:pPr>
            <a:r>
              <a:rPr lang="en-US" altLang="zh-CN" sz="2200">
                <a:ea typeface="宋体" panose="02010600030101010101" pitchFamily="2" charset="-122"/>
              </a:rPr>
              <a:t>Receiver must </a:t>
            </a:r>
            <a:r>
              <a:rPr lang="en-US" altLang="zh-CN" sz="2200" i="1">
                <a:ea typeface="宋体" panose="02010600030101010101" pitchFamily="2" charset="-122"/>
              </a:rPr>
              <a:t>explicitly</a:t>
            </a:r>
            <a:r>
              <a:rPr lang="en-US" altLang="zh-CN" sz="2200">
                <a:ea typeface="宋体" panose="02010600030101010101" pitchFamily="2" charset="-122"/>
              </a:rPr>
              <a:t> include seq # of pkt being ACKed</a:t>
            </a:r>
            <a:r>
              <a:rPr lang="en-US" altLang="zh-CN" sz="2000">
                <a:ea typeface="宋体" panose="02010600030101010101" pitchFamily="2" charset="-122"/>
              </a:rPr>
              <a:t> </a:t>
            </a:r>
          </a:p>
          <a:p>
            <a:pPr>
              <a:spcBef>
                <a:spcPct val="35000"/>
              </a:spcBef>
            </a:pPr>
            <a:r>
              <a:rPr lang="en-US" altLang="zh-CN" sz="2600">
                <a:ea typeface="宋体" panose="02010600030101010101" pitchFamily="2" charset="-122"/>
              </a:rPr>
              <a:t>Duplicate ACK at sender results in same action as NAK: </a:t>
            </a:r>
            <a:r>
              <a:rPr lang="en-US" altLang="zh-CN" sz="2600" i="1">
                <a:ea typeface="宋体" panose="02010600030101010101" pitchFamily="2" charset="-122"/>
              </a:rPr>
              <a:t>retransmit current pkt</a:t>
            </a:r>
            <a:endParaRPr lang="en-US" altLang="zh-CN" sz="2600">
              <a:ea typeface="宋体" panose="02010600030101010101" pitchFamily="2" charset="-122"/>
            </a:endParaRPr>
          </a:p>
        </p:txBody>
      </p:sp>
      <p:sp>
        <p:nvSpPr>
          <p:cNvPr id="83972" name="页脚占位符 5">
            <a:extLst>
              <a:ext uri="{FF2B5EF4-FFF2-40B4-BE49-F238E27FC236}">
                <a16:creationId xmlns:a16="http://schemas.microsoft.com/office/drawing/2014/main" id="{A07A5B21-B166-44E2-801E-3878D9A98E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3973" name="灯片编号占位符 6">
            <a:extLst>
              <a:ext uri="{FF2B5EF4-FFF2-40B4-BE49-F238E27FC236}">
                <a16:creationId xmlns:a16="http://schemas.microsoft.com/office/drawing/2014/main" id="{1DC5E7B2-9AB5-42A9-B097-8713824DE4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641C880C-4768-4623-BD96-663BF700DCE5}" type="slidenum">
              <a:rPr lang="en-US" altLang="zh-CN" sz="1400" smtClean="0">
                <a:latin typeface="Arial" panose="020B0604020202020204" pitchFamily="34" charset="0"/>
              </a:rPr>
              <a:pPr>
                <a:spcBef>
                  <a:spcPct val="0"/>
                </a:spcBef>
                <a:buClrTx/>
                <a:buSzTx/>
                <a:buFontTx/>
                <a:buNone/>
              </a:pPr>
              <a:t>56</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8339">
                                            <p:txEl>
                                              <p:pRg st="1" end="1"/>
                                            </p:txEl>
                                          </p:spTgt>
                                        </p:tgtEl>
                                        <p:attrNameLst>
                                          <p:attrName>style.visibility</p:attrName>
                                        </p:attrNameLst>
                                      </p:cBhvr>
                                      <p:to>
                                        <p:strVal val="visible"/>
                                      </p:to>
                                    </p:set>
                                    <p:animEffect transition="in" filter="blinds(horizontal)">
                                      <p:cBhvr>
                                        <p:cTn id="10" dur="500"/>
                                        <p:tgtEl>
                                          <p:spTgt spid="39833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3" dur="500"/>
                                        <p:tgtEl>
                                          <p:spTgt spid="39833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8339">
                                            <p:txEl>
                                              <p:pRg st="3" end="3"/>
                                            </p:txEl>
                                          </p:spTgt>
                                        </p:tgtEl>
                                        <p:attrNameLst>
                                          <p:attrName>style.visibility</p:attrName>
                                        </p:attrNameLst>
                                      </p:cBhvr>
                                      <p:to>
                                        <p:strVal val="visible"/>
                                      </p:to>
                                    </p:set>
                                    <p:animEffect transition="in" filter="blinds(horizontal)">
                                      <p:cBhvr>
                                        <p:cTn id="16" dur="500"/>
                                        <p:tgtEl>
                                          <p:spTgt spid="398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935B568-2FBF-408D-807F-36F9C4EC2C38}"/>
              </a:ext>
            </a:extLst>
          </p:cNvPr>
          <p:cNvSpPr>
            <a:spLocks noGrp="1" noChangeArrowheads="1"/>
          </p:cNvSpPr>
          <p:nvPr>
            <p:ph type="title"/>
          </p:nvPr>
        </p:nvSpPr>
        <p:spPr>
          <a:xfrm>
            <a:off x="449263" y="173038"/>
            <a:ext cx="7772400" cy="1143000"/>
          </a:xfrm>
        </p:spPr>
        <p:txBody>
          <a:bodyPr/>
          <a:lstStyle/>
          <a:p>
            <a:r>
              <a:rPr lang="en-US" altLang="zh-CN" sz="3200">
                <a:ea typeface="宋体" panose="02010600030101010101" pitchFamily="2" charset="-122"/>
              </a:rPr>
              <a:t>Rdt2.2: Sender, Receiver Fragments</a:t>
            </a:r>
          </a:p>
        </p:txBody>
      </p:sp>
      <p:grpSp>
        <p:nvGrpSpPr>
          <p:cNvPr id="2" name="Group 6">
            <a:extLst>
              <a:ext uri="{FF2B5EF4-FFF2-40B4-BE49-F238E27FC236}">
                <a16:creationId xmlns:a16="http://schemas.microsoft.com/office/drawing/2014/main" id="{8C409363-52BF-49C4-862A-E274A8E8BBFC}"/>
              </a:ext>
            </a:extLst>
          </p:cNvPr>
          <p:cNvGrpSpPr>
            <a:grpSpLocks/>
          </p:cNvGrpSpPr>
          <p:nvPr/>
        </p:nvGrpSpPr>
        <p:grpSpPr bwMode="auto">
          <a:xfrm>
            <a:off x="2957513" y="1238250"/>
            <a:ext cx="4748212" cy="681038"/>
            <a:chOff x="1863" y="780"/>
            <a:chExt cx="2991" cy="429"/>
          </a:xfrm>
        </p:grpSpPr>
        <p:sp>
          <p:nvSpPr>
            <p:cNvPr id="85034" name="Text Box 7">
              <a:extLst>
                <a:ext uri="{FF2B5EF4-FFF2-40B4-BE49-F238E27FC236}">
                  <a16:creationId xmlns:a16="http://schemas.microsoft.com/office/drawing/2014/main" id="{1BE6B26B-5B6B-4576-B5E4-FC5EBD1ABC37}"/>
                </a:ext>
              </a:extLst>
            </p:cNvPr>
            <p:cNvSpPr txBox="1">
              <a:spLocks noChangeArrowheads="1"/>
            </p:cNvSpPr>
            <p:nvPr/>
          </p:nvSpPr>
          <p:spPr bwMode="auto">
            <a:xfrm>
              <a:off x="1863" y="957"/>
              <a:ext cx="29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sndpkt = make_pkt(0, data, FCS/checksum)</a:t>
              </a:r>
            </a:p>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r>
                <a:rPr lang="en-US" altLang="zh-CN" sz="1800">
                  <a:latin typeface="Arial" panose="020B0604020202020204" pitchFamily="34" charset="0"/>
                  <a:ea typeface="宋体" panose="02010600030101010101" pitchFamily="2" charset="-122"/>
                </a:rPr>
                <a:t>)</a:t>
              </a:r>
              <a:endParaRPr lang="en-US" altLang="zh-CN" sz="1800">
                <a:latin typeface="Times New Roman" panose="02020603050405020304" pitchFamily="18" charset="0"/>
                <a:ea typeface="宋体" panose="02010600030101010101" pitchFamily="2" charset="-122"/>
              </a:endParaRPr>
            </a:p>
          </p:txBody>
        </p:sp>
        <p:sp>
          <p:nvSpPr>
            <p:cNvPr id="85035" name="Text Box 8">
              <a:extLst>
                <a:ext uri="{FF2B5EF4-FFF2-40B4-BE49-F238E27FC236}">
                  <a16:creationId xmlns:a16="http://schemas.microsoft.com/office/drawing/2014/main" id="{8764B021-B03C-4E74-B512-9F0F5889E901}"/>
                </a:ext>
              </a:extLst>
            </p:cNvPr>
            <p:cNvSpPr txBox="1">
              <a:spLocks noChangeArrowheads="1"/>
            </p:cNvSpPr>
            <p:nvPr/>
          </p:nvSpPr>
          <p:spPr bwMode="auto">
            <a:xfrm>
              <a:off x="1871" y="780"/>
              <a:ext cx="165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rdt_send(data)</a:t>
              </a:r>
              <a:endParaRPr lang="en-US" altLang="zh-CN" sz="1600">
                <a:latin typeface="Times New Roman" panose="02020603050405020304" pitchFamily="18" charset="0"/>
                <a:ea typeface="宋体" panose="02010600030101010101" pitchFamily="2" charset="-122"/>
              </a:endParaRPr>
            </a:p>
          </p:txBody>
        </p:sp>
        <p:sp>
          <p:nvSpPr>
            <p:cNvPr id="85036" name="Line 9">
              <a:extLst>
                <a:ext uri="{FF2B5EF4-FFF2-40B4-BE49-F238E27FC236}">
                  <a16:creationId xmlns:a16="http://schemas.microsoft.com/office/drawing/2014/main" id="{708D4AD1-62D8-4C3E-A86A-498176A90F01}"/>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3">
            <a:extLst>
              <a:ext uri="{FF2B5EF4-FFF2-40B4-BE49-F238E27FC236}">
                <a16:creationId xmlns:a16="http://schemas.microsoft.com/office/drawing/2014/main" id="{B9DE4BBE-CF9F-43EA-913C-C6C4F7E19968}"/>
              </a:ext>
            </a:extLst>
          </p:cNvPr>
          <p:cNvGrpSpPr>
            <a:grpSpLocks/>
          </p:cNvGrpSpPr>
          <p:nvPr/>
        </p:nvGrpSpPr>
        <p:grpSpPr bwMode="auto">
          <a:xfrm>
            <a:off x="6218238" y="1863725"/>
            <a:ext cx="3221037" cy="1187450"/>
            <a:chOff x="3917" y="1174"/>
            <a:chExt cx="2029" cy="748"/>
          </a:xfrm>
        </p:grpSpPr>
        <p:sp>
          <p:nvSpPr>
            <p:cNvPr id="85031" name="Text Box 14">
              <a:extLst>
                <a:ext uri="{FF2B5EF4-FFF2-40B4-BE49-F238E27FC236}">
                  <a16:creationId xmlns:a16="http://schemas.microsoft.com/office/drawing/2014/main" id="{4E997ED8-1705-49ED-82FC-1C82E0F851D4}"/>
                </a:ext>
              </a:extLst>
            </p:cNvPr>
            <p:cNvSpPr txBox="1">
              <a:spLocks noChangeArrowheads="1"/>
            </p:cNvSpPr>
            <p:nvPr/>
          </p:nvSpPr>
          <p:spPr bwMode="auto">
            <a:xfrm>
              <a:off x="3978" y="1670"/>
              <a:ext cx="1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b="1">
                  <a:solidFill>
                    <a:srgbClr val="FF0000"/>
                  </a:solidFill>
                  <a:latin typeface="Arial" panose="020B0604020202020204" pitchFamily="34" charset="0"/>
                  <a:ea typeface="宋体" panose="02010600030101010101" pitchFamily="2" charset="-122"/>
                </a:rPr>
                <a:t>udt_send(sndpkt)</a:t>
              </a:r>
              <a:endParaRPr lang="en-US" altLang="zh-CN" sz="1600" b="1">
                <a:solidFill>
                  <a:srgbClr val="FF0000"/>
                </a:solidFill>
                <a:latin typeface="Times New Roman" panose="02020603050405020304" pitchFamily="18" charset="0"/>
                <a:ea typeface="宋体" panose="02010600030101010101" pitchFamily="2" charset="-122"/>
              </a:endParaRPr>
            </a:p>
          </p:txBody>
        </p:sp>
        <p:sp>
          <p:nvSpPr>
            <p:cNvPr id="85032" name="Text Box 15">
              <a:extLst>
                <a:ext uri="{FF2B5EF4-FFF2-40B4-BE49-F238E27FC236}">
                  <a16:creationId xmlns:a16="http://schemas.microsoft.com/office/drawing/2014/main" id="{63D1A7ED-8A75-41BF-A47B-E525768EF30D}"/>
                </a:ext>
              </a:extLst>
            </p:cNvPr>
            <p:cNvSpPr txBox="1">
              <a:spLocks noChangeArrowheads="1"/>
            </p:cNvSpPr>
            <p:nvPr/>
          </p:nvSpPr>
          <p:spPr bwMode="auto">
            <a:xfrm>
              <a:off x="3917" y="1174"/>
              <a:ext cx="202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600">
                  <a:latin typeface="Arial" panose="020B0604020202020204" pitchFamily="34" charset="0"/>
                  <a:ea typeface="宋体" panose="02010600030101010101" pitchFamily="2" charset="-122"/>
                </a:rPr>
                <a:t>( corrupt(rcvpkt) ||</a:t>
              </a:r>
            </a:p>
            <a:p>
              <a:pPr>
                <a:spcBef>
                  <a:spcPct val="0"/>
                </a:spcBef>
                <a:buClrTx/>
                <a:buSzTx/>
                <a:buFontTx/>
                <a:buNone/>
              </a:pPr>
              <a:r>
                <a:rPr lang="en-US" altLang="zh-CN" sz="1600">
                  <a:latin typeface="Arial" panose="020B0604020202020204" pitchFamily="34" charset="0"/>
                  <a:ea typeface="宋体" panose="02010600030101010101" pitchFamily="2" charset="-122"/>
                </a:rPr>
                <a:t>  </a:t>
              </a:r>
              <a:r>
                <a:rPr lang="en-US" altLang="zh-CN" sz="1600" b="1">
                  <a:solidFill>
                    <a:srgbClr val="FF0000"/>
                  </a:solidFill>
                  <a:latin typeface="Arial" panose="020B0604020202020204" pitchFamily="34" charset="0"/>
                  <a:ea typeface="宋体" panose="02010600030101010101" pitchFamily="2" charset="-122"/>
                </a:rPr>
                <a:t>isACK(rcvpkt,1)</a:t>
              </a:r>
              <a:r>
                <a:rPr lang="en-US" altLang="zh-CN" sz="1600">
                  <a:latin typeface="Arial" panose="020B0604020202020204" pitchFamily="34" charset="0"/>
                  <a:ea typeface="宋体" panose="02010600030101010101" pitchFamily="2" charset="-122"/>
                </a:rPr>
                <a:t> )</a:t>
              </a:r>
              <a:endParaRPr lang="en-US" altLang="zh-CN" sz="1600">
                <a:latin typeface="Times New Roman" panose="02020603050405020304" pitchFamily="18" charset="0"/>
                <a:ea typeface="宋体" panose="02010600030101010101" pitchFamily="2" charset="-122"/>
              </a:endParaRPr>
            </a:p>
          </p:txBody>
        </p:sp>
        <p:sp>
          <p:nvSpPr>
            <p:cNvPr id="85033" name="Line 16">
              <a:extLst>
                <a:ext uri="{FF2B5EF4-FFF2-40B4-BE49-F238E27FC236}">
                  <a16:creationId xmlns:a16="http://schemas.microsoft.com/office/drawing/2014/main" id="{A40CDB4A-E655-415B-881D-1BA0416A3342}"/>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997" name="组合 43">
            <a:extLst>
              <a:ext uri="{FF2B5EF4-FFF2-40B4-BE49-F238E27FC236}">
                <a16:creationId xmlns:a16="http://schemas.microsoft.com/office/drawing/2014/main" id="{F96A698D-C7BA-407B-971B-C9613C6EF56A}"/>
              </a:ext>
            </a:extLst>
          </p:cNvPr>
          <p:cNvGrpSpPr>
            <a:grpSpLocks/>
          </p:cNvGrpSpPr>
          <p:nvPr/>
        </p:nvGrpSpPr>
        <p:grpSpPr bwMode="auto">
          <a:xfrm>
            <a:off x="0" y="1944688"/>
            <a:ext cx="8924925" cy="4414837"/>
            <a:chOff x="0" y="1944688"/>
            <a:chExt cx="8924925" cy="4414837"/>
          </a:xfrm>
        </p:grpSpPr>
        <p:grpSp>
          <p:nvGrpSpPr>
            <p:cNvPr id="85000" name="Group 3">
              <a:extLst>
                <a:ext uri="{FF2B5EF4-FFF2-40B4-BE49-F238E27FC236}">
                  <a16:creationId xmlns:a16="http://schemas.microsoft.com/office/drawing/2014/main" id="{C321CC7D-888D-42B4-A7DB-9A97F63591E0}"/>
                </a:ext>
              </a:extLst>
            </p:cNvPr>
            <p:cNvGrpSpPr>
              <a:grpSpLocks/>
            </p:cNvGrpSpPr>
            <p:nvPr/>
          </p:nvGrpSpPr>
          <p:grpSpPr bwMode="auto">
            <a:xfrm>
              <a:off x="2687638" y="2220913"/>
              <a:ext cx="1062037" cy="838200"/>
              <a:chOff x="1483" y="2062"/>
              <a:chExt cx="669" cy="528"/>
            </a:xfrm>
          </p:grpSpPr>
          <p:sp>
            <p:nvSpPr>
              <p:cNvPr id="85029" name="Oval 4">
                <a:extLst>
                  <a:ext uri="{FF2B5EF4-FFF2-40B4-BE49-F238E27FC236}">
                    <a16:creationId xmlns:a16="http://schemas.microsoft.com/office/drawing/2014/main" id="{67F057BB-E8F8-4BFC-BF3B-C37C06319C29}"/>
                  </a:ext>
                </a:extLst>
              </p:cNvPr>
              <p:cNvSpPr>
                <a:spLocks noChangeArrowheads="1"/>
              </p:cNvSpPr>
              <p:nvPr/>
            </p:nvSpPr>
            <p:spPr bwMode="auto">
              <a:xfrm>
                <a:off x="1483" y="2062"/>
                <a:ext cx="578" cy="528"/>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5030" name="Text Box 5">
                <a:extLst>
                  <a:ext uri="{FF2B5EF4-FFF2-40B4-BE49-F238E27FC236}">
                    <a16:creationId xmlns:a16="http://schemas.microsoft.com/office/drawing/2014/main" id="{E50E934F-BB06-4D5A-BAAA-C52FDA636FA6}"/>
                  </a:ext>
                </a:extLst>
              </p:cNvPr>
              <p:cNvSpPr txBox="1">
                <a:spLocks noChangeArrowheads="1"/>
              </p:cNvSpPr>
              <p:nvPr/>
            </p:nvSpPr>
            <p:spPr bwMode="auto">
              <a:xfrm>
                <a:off x="1483"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call 0 from above</a:t>
                </a:r>
                <a:endParaRPr lang="en-US" altLang="zh-CN" sz="1400">
                  <a:latin typeface="Times New Roman" panose="02020603050405020304" pitchFamily="18" charset="0"/>
                  <a:ea typeface="宋体" panose="02010600030101010101" pitchFamily="2" charset="-122"/>
                </a:endParaRPr>
              </a:p>
            </p:txBody>
          </p:sp>
        </p:grpSp>
        <p:sp>
          <p:nvSpPr>
            <p:cNvPr id="85001" name="Line 10">
              <a:extLst>
                <a:ext uri="{FF2B5EF4-FFF2-40B4-BE49-F238E27FC236}">
                  <a16:creationId xmlns:a16="http://schemas.microsoft.com/office/drawing/2014/main" id="{256E1DCF-2BEF-4E5D-B331-CDDE91A95F04}"/>
                </a:ext>
              </a:extLst>
            </p:cNvPr>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2" name="Freeform 11">
              <a:extLst>
                <a:ext uri="{FF2B5EF4-FFF2-40B4-BE49-F238E27FC236}">
                  <a16:creationId xmlns:a16="http://schemas.microsoft.com/office/drawing/2014/main" id="{D90A4B48-EE5C-47B3-87C1-05E2BE506308}"/>
                </a:ext>
              </a:extLst>
            </p:cNvPr>
            <p:cNvSpPr>
              <a:spLocks/>
            </p:cNvSpPr>
            <p:nvPr/>
          </p:nvSpPr>
          <p:spPr bwMode="auto">
            <a:xfrm flipV="1">
              <a:off x="3327400" y="2019300"/>
              <a:ext cx="1897063" cy="206375"/>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03" name="Freeform 12">
              <a:extLst>
                <a:ext uri="{FF2B5EF4-FFF2-40B4-BE49-F238E27FC236}">
                  <a16:creationId xmlns:a16="http://schemas.microsoft.com/office/drawing/2014/main" id="{BBF2EB68-FE7E-4D36-AE98-0EFF17786B69}"/>
                </a:ext>
              </a:extLst>
            </p:cNvPr>
            <p:cNvSpPr>
              <a:spLocks/>
            </p:cNvSpPr>
            <p:nvPr/>
          </p:nvSpPr>
          <p:spPr bwMode="auto">
            <a:xfrm rot="-1357180">
              <a:off x="5802313" y="1944688"/>
              <a:ext cx="452437" cy="860425"/>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04" name="Freeform 17">
              <a:extLst>
                <a:ext uri="{FF2B5EF4-FFF2-40B4-BE49-F238E27FC236}">
                  <a16:creationId xmlns:a16="http://schemas.microsoft.com/office/drawing/2014/main" id="{6D05F008-2E1D-4835-B6D5-70DBDFEA01EB}"/>
                </a:ext>
              </a:extLst>
            </p:cNvPr>
            <p:cNvSpPr>
              <a:spLocks/>
            </p:cNvSpPr>
            <p:nvPr/>
          </p:nvSpPr>
          <p:spPr bwMode="auto">
            <a:xfrm>
              <a:off x="5948363" y="2844800"/>
              <a:ext cx="203200" cy="1228725"/>
            </a:xfrm>
            <a:custGeom>
              <a:avLst/>
              <a:gdLst>
                <a:gd name="T0" fmla="*/ 2147483646 w 128"/>
                <a:gd name="T1" fmla="*/ 2147483646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5005" name="Group 18">
              <a:extLst>
                <a:ext uri="{FF2B5EF4-FFF2-40B4-BE49-F238E27FC236}">
                  <a16:creationId xmlns:a16="http://schemas.microsoft.com/office/drawing/2014/main" id="{376806B0-C571-45E3-AAD0-6C77854A87B6}"/>
                </a:ext>
              </a:extLst>
            </p:cNvPr>
            <p:cNvGrpSpPr>
              <a:grpSpLocks/>
            </p:cNvGrpSpPr>
            <p:nvPr/>
          </p:nvGrpSpPr>
          <p:grpSpPr bwMode="auto">
            <a:xfrm>
              <a:off x="5043488" y="2166938"/>
              <a:ext cx="1128712" cy="838200"/>
              <a:chOff x="1483" y="2062"/>
              <a:chExt cx="711" cy="528"/>
            </a:xfrm>
          </p:grpSpPr>
          <p:sp>
            <p:nvSpPr>
              <p:cNvPr id="85027" name="Oval 19">
                <a:extLst>
                  <a:ext uri="{FF2B5EF4-FFF2-40B4-BE49-F238E27FC236}">
                    <a16:creationId xmlns:a16="http://schemas.microsoft.com/office/drawing/2014/main" id="{DE3FD8D5-E1F0-4C6C-817F-12D2C8AF2198}"/>
                  </a:ext>
                </a:extLst>
              </p:cNvPr>
              <p:cNvSpPr>
                <a:spLocks noChangeArrowheads="1"/>
              </p:cNvSpPr>
              <p:nvPr/>
            </p:nvSpPr>
            <p:spPr bwMode="auto">
              <a:xfrm>
                <a:off x="1483" y="2062"/>
                <a:ext cx="578" cy="528"/>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5028" name="Text Box 20">
                <a:extLst>
                  <a:ext uri="{FF2B5EF4-FFF2-40B4-BE49-F238E27FC236}">
                    <a16:creationId xmlns:a16="http://schemas.microsoft.com/office/drawing/2014/main" id="{CD82C2EE-6EF2-4A8C-9388-1DCFC582A3A3}"/>
                  </a:ext>
                </a:extLst>
              </p:cNvPr>
              <p:cNvSpPr txBox="1">
                <a:spLocks noChangeArrowheads="1"/>
              </p:cNvSpPr>
              <p:nvPr/>
            </p:nvSpPr>
            <p:spPr bwMode="auto">
              <a:xfrm>
                <a:off x="1525"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ACK</a:t>
                </a:r>
              </a:p>
              <a:p>
                <a:pPr>
                  <a:spcBef>
                    <a:spcPct val="0"/>
                  </a:spcBef>
                  <a:buClrTx/>
                  <a:buSzTx/>
                  <a:buFontTx/>
                  <a:buNone/>
                </a:pPr>
                <a:r>
                  <a:rPr lang="en-US" altLang="zh-CN" sz="1400">
                    <a:latin typeface="Arial" panose="020B0604020202020204" pitchFamily="34" charset="0"/>
                    <a:ea typeface="宋体" panose="02010600030101010101" pitchFamily="2" charset="-122"/>
                  </a:rPr>
                  <a:t>0</a:t>
                </a:r>
                <a:endParaRPr lang="en-US" altLang="zh-CN" sz="1400">
                  <a:latin typeface="Times New Roman" panose="02020603050405020304" pitchFamily="18" charset="0"/>
                  <a:ea typeface="宋体" panose="02010600030101010101" pitchFamily="2" charset="-122"/>
                </a:endParaRPr>
              </a:p>
            </p:txBody>
          </p:sp>
        </p:grpSp>
        <p:sp>
          <p:nvSpPr>
            <p:cNvPr id="85006" name="Text Box 21">
              <a:extLst>
                <a:ext uri="{FF2B5EF4-FFF2-40B4-BE49-F238E27FC236}">
                  <a16:creationId xmlns:a16="http://schemas.microsoft.com/office/drawing/2014/main" id="{CB2B8E2B-DA5F-48A9-A2E8-66EE0BEF5505}"/>
                </a:ext>
              </a:extLst>
            </p:cNvPr>
            <p:cNvSpPr txBox="1">
              <a:spLocks noChangeArrowheads="1"/>
            </p:cNvSpPr>
            <p:nvPr/>
          </p:nvSpPr>
          <p:spPr bwMode="auto">
            <a:xfrm>
              <a:off x="3683000" y="2884488"/>
              <a:ext cx="13452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solidFill>
                    <a:schemeClr val="accent2"/>
                  </a:solidFill>
                  <a:ea typeface="宋体" panose="02010600030101010101" pitchFamily="2" charset="-122"/>
                </a:rPr>
                <a:t>sender FSM</a:t>
              </a:r>
            </a:p>
            <a:p>
              <a:pPr>
                <a:spcBef>
                  <a:spcPct val="0"/>
                </a:spcBef>
                <a:buClrTx/>
                <a:buSzTx/>
                <a:buFontTx/>
                <a:buNone/>
              </a:pPr>
              <a:r>
                <a:rPr lang="en-US" altLang="zh-CN" sz="1600">
                  <a:solidFill>
                    <a:schemeClr val="accent2"/>
                  </a:solidFill>
                  <a:ea typeface="宋体" panose="02010600030101010101" pitchFamily="2" charset="-122"/>
                </a:rPr>
                <a:t>fragment</a:t>
              </a:r>
            </a:p>
          </p:txBody>
        </p:sp>
        <p:grpSp>
          <p:nvGrpSpPr>
            <p:cNvPr id="85007" name="Group 22">
              <a:extLst>
                <a:ext uri="{FF2B5EF4-FFF2-40B4-BE49-F238E27FC236}">
                  <a16:creationId xmlns:a16="http://schemas.microsoft.com/office/drawing/2014/main" id="{C789EB5C-3EDB-4867-AFD7-BF06C7593ED4}"/>
                </a:ext>
              </a:extLst>
            </p:cNvPr>
            <p:cNvGrpSpPr>
              <a:grpSpLocks/>
            </p:cNvGrpSpPr>
            <p:nvPr/>
          </p:nvGrpSpPr>
          <p:grpSpPr bwMode="auto">
            <a:xfrm>
              <a:off x="2427288" y="4265613"/>
              <a:ext cx="847725" cy="795337"/>
              <a:chOff x="3570" y="3063"/>
              <a:chExt cx="534" cy="501"/>
            </a:xfrm>
          </p:grpSpPr>
          <p:sp>
            <p:nvSpPr>
              <p:cNvPr id="85025" name="Oval 23">
                <a:extLst>
                  <a:ext uri="{FF2B5EF4-FFF2-40B4-BE49-F238E27FC236}">
                    <a16:creationId xmlns:a16="http://schemas.microsoft.com/office/drawing/2014/main" id="{8BC4911F-DD50-4DBB-B4C8-19F553CACBBE}"/>
                  </a:ext>
                </a:extLst>
              </p:cNvPr>
              <p:cNvSpPr>
                <a:spLocks noChangeArrowheads="1"/>
              </p:cNvSpPr>
              <p:nvPr/>
            </p:nvSpPr>
            <p:spPr bwMode="auto">
              <a:xfrm>
                <a:off x="3570" y="3063"/>
                <a:ext cx="534" cy="501"/>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ea typeface="宋体" panose="02010600030101010101" pitchFamily="2" charset="-122"/>
                </a:endParaRPr>
              </a:p>
            </p:txBody>
          </p:sp>
          <p:sp>
            <p:nvSpPr>
              <p:cNvPr id="85026" name="Text Box 24">
                <a:extLst>
                  <a:ext uri="{FF2B5EF4-FFF2-40B4-BE49-F238E27FC236}">
                    <a16:creationId xmlns:a16="http://schemas.microsoft.com/office/drawing/2014/main" id="{9597919D-2C19-465E-9AEE-4257B35D061B}"/>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t>
                </a:r>
              </a:p>
              <a:p>
                <a:pPr>
                  <a:spcBef>
                    <a:spcPct val="0"/>
                  </a:spcBef>
                  <a:buClrTx/>
                  <a:buSzTx/>
                  <a:buFontTx/>
                  <a:buNone/>
                </a:pPr>
                <a:r>
                  <a:rPr lang="en-US" altLang="zh-CN" sz="1400">
                    <a:latin typeface="Arial" panose="020B0604020202020204" pitchFamily="34" charset="0"/>
                    <a:ea typeface="宋体" panose="02010600030101010101" pitchFamily="2" charset="-122"/>
                  </a:rPr>
                  <a:t>0 from below</a:t>
                </a:r>
                <a:endParaRPr lang="en-US" altLang="zh-CN" sz="1400">
                  <a:latin typeface="Times New Roman" panose="02020603050405020304" pitchFamily="18" charset="0"/>
                  <a:ea typeface="宋体" panose="02010600030101010101" pitchFamily="2" charset="-122"/>
                </a:endParaRPr>
              </a:p>
            </p:txBody>
          </p:sp>
        </p:grpSp>
        <p:sp>
          <p:nvSpPr>
            <p:cNvPr id="85008" name="Freeform 25">
              <a:extLst>
                <a:ext uri="{FF2B5EF4-FFF2-40B4-BE49-F238E27FC236}">
                  <a16:creationId xmlns:a16="http://schemas.microsoft.com/office/drawing/2014/main" id="{B0AAA3DA-7903-4023-8C70-AB45B9B21471}"/>
                </a:ext>
              </a:extLst>
            </p:cNvPr>
            <p:cNvSpPr>
              <a:spLocks/>
            </p:cNvSpPr>
            <p:nvPr/>
          </p:nvSpPr>
          <p:spPr bwMode="auto">
            <a:xfrm>
              <a:off x="3055938" y="4156075"/>
              <a:ext cx="825500" cy="185738"/>
            </a:xfrm>
            <a:custGeom>
              <a:avLst/>
              <a:gdLst>
                <a:gd name="T0" fmla="*/ 0 w 520"/>
                <a:gd name="T1" fmla="*/ 2147483646 h 117"/>
                <a:gd name="T2" fmla="*/ 2147483646 w 520"/>
                <a:gd name="T3" fmla="*/ 2147483646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09" name="Freeform 26">
              <a:extLst>
                <a:ext uri="{FF2B5EF4-FFF2-40B4-BE49-F238E27FC236}">
                  <a16:creationId xmlns:a16="http://schemas.microsoft.com/office/drawing/2014/main" id="{DC2295DC-FFB1-4AAC-A063-376FC6B372DA}"/>
                </a:ext>
              </a:extLst>
            </p:cNvPr>
            <p:cNvSpPr>
              <a:spLocks/>
            </p:cNvSpPr>
            <p:nvPr/>
          </p:nvSpPr>
          <p:spPr bwMode="auto">
            <a:xfrm>
              <a:off x="3168650" y="4960938"/>
              <a:ext cx="2403475" cy="206375"/>
            </a:xfrm>
            <a:custGeom>
              <a:avLst/>
              <a:gdLst>
                <a:gd name="T0" fmla="*/ 0 w 1514"/>
                <a:gd name="T1" fmla="*/ 0 h 130"/>
                <a:gd name="T2" fmla="*/ 2147483646 w 1514"/>
                <a:gd name="T3" fmla="*/ 2147483646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5010" name="Group 27">
              <a:extLst>
                <a:ext uri="{FF2B5EF4-FFF2-40B4-BE49-F238E27FC236}">
                  <a16:creationId xmlns:a16="http://schemas.microsoft.com/office/drawing/2014/main" id="{ACC397A8-935B-4CDC-988B-1BE19DEDF21A}"/>
                </a:ext>
              </a:extLst>
            </p:cNvPr>
            <p:cNvGrpSpPr>
              <a:grpSpLocks/>
            </p:cNvGrpSpPr>
            <p:nvPr/>
          </p:nvGrpSpPr>
          <p:grpSpPr bwMode="auto">
            <a:xfrm>
              <a:off x="2903538" y="5106988"/>
              <a:ext cx="4649788" cy="1252537"/>
              <a:chOff x="1829" y="3217"/>
              <a:chExt cx="2929" cy="789"/>
            </a:xfrm>
          </p:grpSpPr>
          <p:sp>
            <p:nvSpPr>
              <p:cNvPr id="85022" name="Text Box 28">
                <a:extLst>
                  <a:ext uri="{FF2B5EF4-FFF2-40B4-BE49-F238E27FC236}">
                    <a16:creationId xmlns:a16="http://schemas.microsoft.com/office/drawing/2014/main" id="{E8EC04E4-081F-40F3-8F33-62BB3492BEEF}"/>
                  </a:ext>
                </a:extLst>
              </p:cNvPr>
              <p:cNvSpPr txBox="1">
                <a:spLocks noChangeArrowheads="1"/>
              </p:cNvSpPr>
              <p:nvPr/>
            </p:nvSpPr>
            <p:spPr bwMode="auto">
              <a:xfrm>
                <a:off x="1849" y="3217"/>
                <a:ext cx="290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 notcorrupt(rcvpkt) </a:t>
                </a:r>
              </a:p>
              <a:p>
                <a:pPr>
                  <a:spcBef>
                    <a:spcPct val="0"/>
                  </a:spcBef>
                  <a:buClrTx/>
                  <a:buSzTx/>
                  <a:buFontTx/>
                  <a:buNone/>
                </a:pPr>
                <a:r>
                  <a:rPr lang="en-US" altLang="zh-CN" sz="1600">
                    <a:latin typeface="Arial" panose="020B0604020202020204" pitchFamily="34" charset="0"/>
                    <a:ea typeface="宋体" panose="02010600030101010101" pitchFamily="2" charset="-122"/>
                  </a:rPr>
                  <a:t>  &amp;&amp; has_seq1(rcvpkt) </a:t>
                </a:r>
                <a:endParaRPr lang="en-US" altLang="zh-CN" sz="1600">
                  <a:latin typeface="Times New Roman" panose="02020603050405020304" pitchFamily="18" charset="0"/>
                  <a:ea typeface="宋体" panose="02010600030101010101" pitchFamily="2" charset="-122"/>
                </a:endParaRPr>
              </a:p>
            </p:txBody>
          </p:sp>
          <p:sp>
            <p:nvSpPr>
              <p:cNvPr id="85023" name="Line 29">
                <a:extLst>
                  <a:ext uri="{FF2B5EF4-FFF2-40B4-BE49-F238E27FC236}">
                    <a16:creationId xmlns:a16="http://schemas.microsoft.com/office/drawing/2014/main" id="{471A85A7-7DB1-4F0F-A580-8217D81C523C}"/>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4" name="Text Box 30">
                <a:extLst>
                  <a:ext uri="{FF2B5EF4-FFF2-40B4-BE49-F238E27FC236}">
                    <a16:creationId xmlns:a16="http://schemas.microsoft.com/office/drawing/2014/main" id="{49888391-AD2A-4050-AFE2-0392B11F560F}"/>
                  </a:ext>
                </a:extLst>
              </p:cNvPr>
              <p:cNvSpPr txBox="1">
                <a:spLocks noChangeArrowheads="1"/>
              </p:cNvSpPr>
              <p:nvPr/>
            </p:nvSpPr>
            <p:spPr bwMode="auto">
              <a:xfrm>
                <a:off x="1829" y="3568"/>
                <a:ext cx="280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6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600" b="1">
                    <a:solidFill>
                      <a:srgbClr val="FF0000"/>
                    </a:solidFill>
                    <a:latin typeface="Arial" panose="020B0604020202020204" pitchFamily="34" charset="0"/>
                    <a:ea typeface="宋体" panose="02010600030101010101" pitchFamily="2" charset="-122"/>
                  </a:rPr>
                  <a:t>sndpkt = make_pkt(ACK1, chksum)</a:t>
                </a:r>
              </a:p>
              <a:p>
                <a:pPr>
                  <a:spcBef>
                    <a:spcPct val="0"/>
                  </a:spcBef>
                  <a:buClrTx/>
                  <a:buSzTx/>
                  <a:buFontTx/>
                  <a:buNone/>
                </a:pPr>
                <a:r>
                  <a:rPr lang="en-US" altLang="zh-CN" sz="1600">
                    <a:latin typeface="Arial" panose="020B0604020202020204" pitchFamily="34" charset="0"/>
                    <a:ea typeface="宋体" panose="02010600030101010101" pitchFamily="2" charset="-122"/>
                  </a:rPr>
                  <a:t>udt_send(sndpkt)</a:t>
                </a:r>
                <a:endParaRPr lang="en-US" altLang="zh-CN" sz="1600">
                  <a:latin typeface="Times New Roman" panose="02020603050405020304" pitchFamily="18" charset="0"/>
                  <a:ea typeface="宋体" panose="02010600030101010101" pitchFamily="2" charset="-122"/>
                </a:endParaRPr>
              </a:p>
            </p:txBody>
          </p:sp>
        </p:grpSp>
        <p:sp>
          <p:nvSpPr>
            <p:cNvPr id="85011" name="Freeform 31">
              <a:extLst>
                <a:ext uri="{FF2B5EF4-FFF2-40B4-BE49-F238E27FC236}">
                  <a16:creationId xmlns:a16="http://schemas.microsoft.com/office/drawing/2014/main" id="{CBD7856E-AEE3-4578-BDC9-317F8AC34673}"/>
                </a:ext>
              </a:extLst>
            </p:cNvPr>
            <p:cNvSpPr>
              <a:spLocks/>
            </p:cNvSpPr>
            <p:nvPr/>
          </p:nvSpPr>
          <p:spPr bwMode="auto">
            <a:xfrm flipH="1">
              <a:off x="1963738" y="3917950"/>
              <a:ext cx="490537" cy="13589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5012" name="Group 32">
              <a:extLst>
                <a:ext uri="{FF2B5EF4-FFF2-40B4-BE49-F238E27FC236}">
                  <a16:creationId xmlns:a16="http://schemas.microsoft.com/office/drawing/2014/main" id="{6A38F890-73CD-4393-B64E-3BC79007B81E}"/>
                </a:ext>
              </a:extLst>
            </p:cNvPr>
            <p:cNvGrpSpPr>
              <a:grpSpLocks/>
            </p:cNvGrpSpPr>
            <p:nvPr/>
          </p:nvGrpSpPr>
          <p:grpSpPr bwMode="auto">
            <a:xfrm>
              <a:off x="0" y="3824288"/>
              <a:ext cx="3762376" cy="1274762"/>
              <a:chOff x="0" y="2409"/>
              <a:chExt cx="2370" cy="803"/>
            </a:xfrm>
          </p:grpSpPr>
          <p:sp>
            <p:nvSpPr>
              <p:cNvPr id="85019" name="Line 33">
                <a:extLst>
                  <a:ext uri="{FF2B5EF4-FFF2-40B4-BE49-F238E27FC236}">
                    <a16:creationId xmlns:a16="http://schemas.microsoft.com/office/drawing/2014/main" id="{AB75091F-BACE-4854-A6CE-A80BC98DC7F9}"/>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0" name="Text Box 34">
                <a:extLst>
                  <a:ext uri="{FF2B5EF4-FFF2-40B4-BE49-F238E27FC236}">
                    <a16:creationId xmlns:a16="http://schemas.microsoft.com/office/drawing/2014/main" id="{116B17FB-F36E-479F-829E-0428578355CC}"/>
                  </a:ext>
                </a:extLst>
              </p:cNvPr>
              <p:cNvSpPr txBox="1">
                <a:spLocks noChangeArrowheads="1"/>
              </p:cNvSpPr>
              <p:nvPr/>
            </p:nvSpPr>
            <p:spPr bwMode="auto">
              <a:xfrm>
                <a:off x="6" y="2409"/>
                <a:ext cx="236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600">
                    <a:latin typeface="Arial" panose="020B0604020202020204" pitchFamily="34" charset="0"/>
                    <a:ea typeface="宋体" panose="02010600030101010101" pitchFamily="2" charset="-122"/>
                  </a:rPr>
                  <a:t>   (corrupt(rcvpkt) ||</a:t>
                </a:r>
              </a:p>
              <a:p>
                <a:pPr>
                  <a:spcBef>
                    <a:spcPct val="0"/>
                  </a:spcBef>
                  <a:buClrTx/>
                  <a:buSzTx/>
                  <a:buFontTx/>
                  <a:buNone/>
                </a:pPr>
                <a:r>
                  <a:rPr lang="en-US" altLang="zh-CN" sz="1600">
                    <a:latin typeface="Arial" panose="020B0604020202020204" pitchFamily="34" charset="0"/>
                    <a:ea typeface="宋体" panose="02010600030101010101" pitchFamily="2" charset="-122"/>
                  </a:rPr>
                  <a:t>     </a:t>
                </a:r>
                <a:r>
                  <a:rPr lang="en-US" altLang="zh-CN" sz="1600" b="1">
                    <a:solidFill>
                      <a:srgbClr val="FF0000"/>
                    </a:solidFill>
                    <a:latin typeface="Arial" panose="020B0604020202020204" pitchFamily="34" charset="0"/>
                    <a:ea typeface="宋体" panose="02010600030101010101" pitchFamily="2" charset="-122"/>
                  </a:rPr>
                  <a:t>has_seq1(rcvpkt))</a:t>
                </a:r>
                <a:endParaRPr lang="en-US" altLang="zh-CN" sz="1600" b="1">
                  <a:solidFill>
                    <a:srgbClr val="FF0000"/>
                  </a:solidFill>
                  <a:latin typeface="Times New Roman" panose="02020603050405020304" pitchFamily="18" charset="0"/>
                  <a:ea typeface="宋体" panose="02010600030101010101" pitchFamily="2" charset="-122"/>
                </a:endParaRPr>
              </a:p>
            </p:txBody>
          </p:sp>
          <p:sp>
            <p:nvSpPr>
              <p:cNvPr id="85021" name="Text Box 35">
                <a:extLst>
                  <a:ext uri="{FF2B5EF4-FFF2-40B4-BE49-F238E27FC236}">
                    <a16:creationId xmlns:a16="http://schemas.microsoft.com/office/drawing/2014/main" id="{CC60F4AD-4241-448E-99A1-3162EC7D6F10}"/>
                  </a:ext>
                </a:extLst>
              </p:cNvPr>
              <p:cNvSpPr txBox="1">
                <a:spLocks noChangeArrowheads="1"/>
              </p:cNvSpPr>
              <p:nvPr/>
            </p:nvSpPr>
            <p:spPr bwMode="auto">
              <a:xfrm>
                <a:off x="0" y="2954"/>
                <a:ext cx="16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b="1">
                    <a:solidFill>
                      <a:srgbClr val="FF0000"/>
                    </a:solidFill>
                    <a:latin typeface="Arial" panose="020B0604020202020204" pitchFamily="34" charset="0"/>
                    <a:ea typeface="宋体" panose="02010600030101010101" pitchFamily="2" charset="-122"/>
                  </a:rPr>
                  <a:t>udt_send(sndpkt)</a:t>
                </a:r>
                <a:endParaRPr lang="en-US" altLang="zh-CN" sz="1600" b="1">
                  <a:solidFill>
                    <a:srgbClr val="FF0000"/>
                  </a:solidFill>
                  <a:latin typeface="Times New Roman" panose="02020603050405020304" pitchFamily="18" charset="0"/>
                  <a:ea typeface="宋体" panose="02010600030101010101" pitchFamily="2" charset="-122"/>
                </a:endParaRPr>
              </a:p>
            </p:txBody>
          </p:sp>
        </p:grpSp>
        <p:sp>
          <p:nvSpPr>
            <p:cNvPr id="85013" name="Text Box 36">
              <a:extLst>
                <a:ext uri="{FF2B5EF4-FFF2-40B4-BE49-F238E27FC236}">
                  <a16:creationId xmlns:a16="http://schemas.microsoft.com/office/drawing/2014/main" id="{97D9C25B-5449-44E8-BF6C-122D6CF62867}"/>
                </a:ext>
              </a:extLst>
            </p:cNvPr>
            <p:cNvSpPr txBox="1">
              <a:spLocks noChangeArrowheads="1"/>
            </p:cNvSpPr>
            <p:nvPr/>
          </p:nvSpPr>
          <p:spPr bwMode="auto">
            <a:xfrm>
              <a:off x="3346450" y="4311650"/>
              <a:ext cx="14927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solidFill>
                    <a:schemeClr val="accent2"/>
                  </a:solidFill>
                  <a:ea typeface="宋体" panose="02010600030101010101" pitchFamily="2" charset="-122"/>
                </a:rPr>
                <a:t>receiver FSM</a:t>
              </a:r>
            </a:p>
            <a:p>
              <a:pPr>
                <a:spcBef>
                  <a:spcPct val="0"/>
                </a:spcBef>
                <a:buClrTx/>
                <a:buSzTx/>
                <a:buFontTx/>
                <a:buNone/>
              </a:pPr>
              <a:r>
                <a:rPr lang="en-US" altLang="zh-CN" sz="1600">
                  <a:solidFill>
                    <a:schemeClr val="accent2"/>
                  </a:solidFill>
                  <a:ea typeface="宋体" panose="02010600030101010101" pitchFamily="2" charset="-122"/>
                </a:rPr>
                <a:t>fragment</a:t>
              </a:r>
            </a:p>
          </p:txBody>
        </p:sp>
        <p:sp>
          <p:nvSpPr>
            <p:cNvPr id="85014" name="Line 37">
              <a:extLst>
                <a:ext uri="{FF2B5EF4-FFF2-40B4-BE49-F238E27FC236}">
                  <a16:creationId xmlns:a16="http://schemas.microsoft.com/office/drawing/2014/main" id="{3755CF22-B74C-48EA-AECC-3A52D89CED4E}"/>
                </a:ext>
              </a:extLst>
            </p:cNvPr>
            <p:cNvSpPr>
              <a:spLocks noChangeShapeType="1"/>
            </p:cNvSpPr>
            <p:nvPr/>
          </p:nvSpPr>
          <p:spPr bwMode="auto">
            <a:xfrm>
              <a:off x="665163" y="2603500"/>
              <a:ext cx="7883525" cy="2757488"/>
            </a:xfrm>
            <a:prstGeom prst="line">
              <a:avLst/>
            </a:prstGeom>
            <a:noFill/>
            <a:ln w="28575">
              <a:solidFill>
                <a:srgbClr val="66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5015" name="Group 38">
              <a:extLst>
                <a:ext uri="{FF2B5EF4-FFF2-40B4-BE49-F238E27FC236}">
                  <a16:creationId xmlns:a16="http://schemas.microsoft.com/office/drawing/2014/main" id="{06A15AD6-A5F9-4227-A400-F6AA1B4912DC}"/>
                </a:ext>
              </a:extLst>
            </p:cNvPr>
            <p:cNvGrpSpPr>
              <a:grpSpLocks/>
            </p:cNvGrpSpPr>
            <p:nvPr/>
          </p:nvGrpSpPr>
          <p:grpSpPr bwMode="auto">
            <a:xfrm>
              <a:off x="6092825" y="3255963"/>
              <a:ext cx="2832100" cy="1184275"/>
              <a:chOff x="3838" y="2051"/>
              <a:chExt cx="1784" cy="746"/>
            </a:xfrm>
          </p:grpSpPr>
          <p:sp>
            <p:nvSpPr>
              <p:cNvPr id="85016" name="Text Box 39">
                <a:extLst>
                  <a:ext uri="{FF2B5EF4-FFF2-40B4-BE49-F238E27FC236}">
                    <a16:creationId xmlns:a16="http://schemas.microsoft.com/office/drawing/2014/main" id="{48A7D4B1-8F70-4A43-9A1D-5A670CD5A65E}"/>
                  </a:ext>
                </a:extLst>
              </p:cNvPr>
              <p:cNvSpPr txBox="1">
                <a:spLocks noChangeArrowheads="1"/>
              </p:cNvSpPr>
              <p:nvPr/>
            </p:nvSpPr>
            <p:spPr bwMode="auto">
              <a:xfrm>
                <a:off x="3838" y="2051"/>
                <a:ext cx="1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rdt_rcv(rcvpkt)   </a:t>
                </a:r>
              </a:p>
              <a:p>
                <a:pPr>
                  <a:spcBef>
                    <a:spcPct val="0"/>
                  </a:spcBef>
                  <a:buClrTx/>
                  <a:buSzTx/>
                  <a:buFontTx/>
                  <a:buNone/>
                </a:pPr>
                <a:r>
                  <a:rPr lang="en-US" altLang="zh-CN" sz="1600">
                    <a:latin typeface="Arial" panose="020B0604020202020204" pitchFamily="34" charset="0"/>
                    <a:ea typeface="宋体" panose="02010600030101010101" pitchFamily="2" charset="-122"/>
                  </a:rPr>
                  <a:t>&amp;&amp; notcorrupt(rcvpkt) </a:t>
                </a:r>
              </a:p>
              <a:p>
                <a:pPr>
                  <a:spcBef>
                    <a:spcPct val="0"/>
                  </a:spcBef>
                  <a:buClrTx/>
                  <a:buSzTx/>
                  <a:buFontTx/>
                  <a:buNone/>
                </a:pPr>
                <a:r>
                  <a:rPr lang="en-US" altLang="zh-CN" sz="1600">
                    <a:latin typeface="Arial" panose="020B0604020202020204" pitchFamily="34" charset="0"/>
                    <a:ea typeface="宋体" panose="02010600030101010101" pitchFamily="2" charset="-122"/>
                  </a:rPr>
                  <a:t>&amp;&amp; </a:t>
                </a:r>
                <a:r>
                  <a:rPr lang="en-US" altLang="zh-CN" sz="1600" b="1">
                    <a:solidFill>
                      <a:srgbClr val="FF0000"/>
                    </a:solidFill>
                    <a:latin typeface="Arial" panose="020B0604020202020204" pitchFamily="34" charset="0"/>
                    <a:ea typeface="宋体" panose="02010600030101010101" pitchFamily="2" charset="-122"/>
                  </a:rPr>
                  <a:t>isACK(rcvpkt,0)</a:t>
                </a:r>
                <a:r>
                  <a:rPr lang="en-US" altLang="zh-CN" sz="1600">
                    <a:latin typeface="Arial" panose="020B0604020202020204" pitchFamily="34" charset="0"/>
                    <a:ea typeface="宋体" panose="02010600030101010101" pitchFamily="2" charset="-122"/>
                  </a:rPr>
                  <a:t> </a:t>
                </a:r>
                <a:endParaRPr lang="en-US" altLang="zh-CN" sz="1600">
                  <a:latin typeface="Times New Roman" panose="02020603050405020304" pitchFamily="18" charset="0"/>
                  <a:ea typeface="宋体" panose="02010600030101010101" pitchFamily="2" charset="-122"/>
                </a:endParaRPr>
              </a:p>
            </p:txBody>
          </p:sp>
          <p:sp>
            <p:nvSpPr>
              <p:cNvPr id="85017" name="Line 40">
                <a:extLst>
                  <a:ext uri="{FF2B5EF4-FFF2-40B4-BE49-F238E27FC236}">
                    <a16:creationId xmlns:a16="http://schemas.microsoft.com/office/drawing/2014/main" id="{74BC2F54-5A4A-4D8A-BC7E-C03038183611}"/>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Text Box 41">
                <a:extLst>
                  <a:ext uri="{FF2B5EF4-FFF2-40B4-BE49-F238E27FC236}">
                    <a16:creationId xmlns:a16="http://schemas.microsoft.com/office/drawing/2014/main" id="{9663132E-F291-4FB2-B439-3724C88027F9}"/>
                  </a:ext>
                </a:extLst>
              </p:cNvPr>
              <p:cNvSpPr txBox="1">
                <a:spLocks noChangeArrowheads="1"/>
              </p:cNvSpPr>
              <p:nvPr/>
            </p:nvSpPr>
            <p:spPr bwMode="auto">
              <a:xfrm>
                <a:off x="4318" y="2585"/>
                <a:ext cx="2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Symbol" panose="05050102010706020507" pitchFamily="18" charset="2"/>
                    <a:ea typeface="宋体" panose="02010600030101010101" pitchFamily="2" charset="-122"/>
                  </a:rPr>
                  <a:t>L</a:t>
                </a:r>
              </a:p>
            </p:txBody>
          </p:sp>
        </p:grpSp>
      </p:grpSp>
      <p:sp>
        <p:nvSpPr>
          <p:cNvPr id="84998" name="页脚占位符 5">
            <a:extLst>
              <a:ext uri="{FF2B5EF4-FFF2-40B4-BE49-F238E27FC236}">
                <a16:creationId xmlns:a16="http://schemas.microsoft.com/office/drawing/2014/main" id="{BE6542F5-BDE6-4974-9FFE-21111C60BB0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4999" name="灯片编号占位符 6">
            <a:extLst>
              <a:ext uri="{FF2B5EF4-FFF2-40B4-BE49-F238E27FC236}">
                <a16:creationId xmlns:a16="http://schemas.microsoft.com/office/drawing/2014/main" id="{49A42F50-4DC7-405A-90B0-CEABECC286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6C14393-AE49-4E63-98B2-670CB9C5FDD6}" type="slidenum">
              <a:rPr lang="en-US" altLang="zh-CN" sz="1400" smtClean="0">
                <a:latin typeface="Arial" panose="020B0604020202020204" pitchFamily="34" charset="0"/>
              </a:rPr>
              <a:pPr>
                <a:spcBef>
                  <a:spcPct val="0"/>
                </a:spcBef>
                <a:buClrTx/>
                <a:buSzTx/>
                <a:buFontTx/>
                <a:buNone/>
              </a:pPr>
              <a:t>57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9333ECA-F4D4-46D0-BD98-7B66114C8438}"/>
              </a:ext>
            </a:extLst>
          </p:cNvPr>
          <p:cNvSpPr>
            <a:spLocks noGrp="1" noChangeArrowheads="1"/>
          </p:cNvSpPr>
          <p:nvPr>
            <p:ph type="title"/>
          </p:nvPr>
        </p:nvSpPr>
        <p:spPr/>
        <p:txBody>
          <a:bodyPr/>
          <a:lstStyle/>
          <a:p>
            <a:r>
              <a:rPr lang="en-US" altLang="zh-CN" sz="3200">
                <a:ea typeface="宋体" panose="02010600030101010101" pitchFamily="2" charset="-122"/>
              </a:rPr>
              <a:t>Rdt3.0: Channels with Errors and Loss</a:t>
            </a:r>
            <a:endParaRPr lang="en-US" altLang="zh-CN">
              <a:ea typeface="宋体" panose="02010600030101010101" pitchFamily="2" charset="-122"/>
            </a:endParaRPr>
          </a:p>
        </p:txBody>
      </p:sp>
      <p:sp>
        <p:nvSpPr>
          <p:cNvPr id="400387" name="Rectangle 3">
            <a:extLst>
              <a:ext uri="{FF2B5EF4-FFF2-40B4-BE49-F238E27FC236}">
                <a16:creationId xmlns:a16="http://schemas.microsoft.com/office/drawing/2014/main" id="{98EADAAB-4502-4793-B32D-269E24E523B6}"/>
              </a:ext>
            </a:extLst>
          </p:cNvPr>
          <p:cNvSpPr>
            <a:spLocks noGrp="1" noChangeArrowheads="1"/>
          </p:cNvSpPr>
          <p:nvPr>
            <p:ph type="body" sz="half" idx="1"/>
          </p:nvPr>
        </p:nvSpPr>
        <p:spPr>
          <a:xfrm>
            <a:off x="533400" y="1447800"/>
            <a:ext cx="3505200" cy="4648200"/>
          </a:xfrm>
        </p:spPr>
        <p:txBody>
          <a:bodyPr/>
          <a:lstStyle/>
          <a:p>
            <a:pPr marL="234950" indent="-234950">
              <a:lnSpc>
                <a:spcPct val="90000"/>
              </a:lnSpc>
              <a:buFont typeface="ZapfDingbats" pitchFamily="82" charset="2"/>
              <a:buNone/>
            </a:pPr>
            <a:r>
              <a:rPr lang="en-US" altLang="zh-CN" sz="2400" u="sng">
                <a:solidFill>
                  <a:srgbClr val="FF0000"/>
                </a:solidFill>
                <a:ea typeface="宋体" panose="02010600030101010101" pitchFamily="2" charset="-122"/>
              </a:rPr>
              <a:t>New assumption:</a:t>
            </a:r>
            <a:r>
              <a:rPr lang="en-US" altLang="zh-CN" sz="2400">
                <a:ea typeface="宋体" panose="02010600030101010101" pitchFamily="2" charset="-122"/>
              </a:rPr>
              <a:t> Underlying channel can also lose packets (data or ACKs)</a:t>
            </a:r>
          </a:p>
          <a:p>
            <a:pPr marL="623888" lvl="1" indent="-274638">
              <a:lnSpc>
                <a:spcPct val="90000"/>
              </a:lnSpc>
            </a:pPr>
            <a:r>
              <a:rPr lang="en-US" altLang="zh-CN" sz="2000">
                <a:ea typeface="宋体" panose="02010600030101010101" pitchFamily="2" charset="-122"/>
              </a:rPr>
              <a:t>Checksum, seq. #, ACKs, retransmissions will be of help, but not enough</a:t>
            </a:r>
          </a:p>
          <a:p>
            <a:pPr marL="234950" indent="-234950">
              <a:lnSpc>
                <a:spcPct val="90000"/>
              </a:lnSpc>
              <a:buFont typeface="ZapfDingbats" pitchFamily="82" charset="2"/>
              <a:buNone/>
            </a:pPr>
            <a:r>
              <a:rPr lang="en-US" altLang="zh-CN" sz="2400" u="sng">
                <a:solidFill>
                  <a:srgbClr val="FF0000"/>
                </a:solidFill>
                <a:ea typeface="宋体" panose="02010600030101010101" pitchFamily="2" charset="-122"/>
              </a:rPr>
              <a:t>Q:</a:t>
            </a:r>
            <a:r>
              <a:rPr lang="en-US" altLang="zh-CN" sz="2400">
                <a:ea typeface="宋体" panose="02010600030101010101" pitchFamily="2" charset="-122"/>
              </a:rPr>
              <a:t> how to deal with loss?</a:t>
            </a:r>
          </a:p>
          <a:p>
            <a:pPr marL="623888" lvl="1" indent="-274638">
              <a:lnSpc>
                <a:spcPct val="90000"/>
              </a:lnSpc>
            </a:pPr>
            <a:r>
              <a:rPr lang="en-US" altLang="zh-CN" sz="2000">
                <a:ea typeface="宋体" panose="02010600030101010101" pitchFamily="2" charset="-122"/>
              </a:rPr>
              <a:t>Sender waits until certain data or ACK lost, then retransmits</a:t>
            </a:r>
          </a:p>
          <a:p>
            <a:pPr marL="623888" lvl="1" indent="-274638">
              <a:lnSpc>
                <a:spcPct val="90000"/>
              </a:lnSpc>
            </a:pPr>
            <a:r>
              <a:rPr lang="en-US" altLang="zh-CN" sz="2000">
                <a:ea typeface="宋体" panose="02010600030101010101" pitchFamily="2" charset="-122"/>
              </a:rPr>
              <a:t>Any drawbacks?</a:t>
            </a:r>
          </a:p>
        </p:txBody>
      </p:sp>
      <p:sp>
        <p:nvSpPr>
          <p:cNvPr id="400388" name="Rectangle 4">
            <a:extLst>
              <a:ext uri="{FF2B5EF4-FFF2-40B4-BE49-F238E27FC236}">
                <a16:creationId xmlns:a16="http://schemas.microsoft.com/office/drawing/2014/main" id="{55C219F7-2FB6-4937-97F7-0C79AF6F1F8A}"/>
              </a:ext>
            </a:extLst>
          </p:cNvPr>
          <p:cNvSpPr>
            <a:spLocks noGrp="1" noChangeArrowheads="1"/>
          </p:cNvSpPr>
          <p:nvPr>
            <p:ph type="body" sz="half" idx="2"/>
          </p:nvPr>
        </p:nvSpPr>
        <p:spPr>
          <a:xfrm>
            <a:off x="4267200" y="1447800"/>
            <a:ext cx="4324350" cy="4876800"/>
          </a:xfrm>
        </p:spPr>
        <p:txBody>
          <a:bodyPr/>
          <a:lstStyle/>
          <a:p>
            <a:pPr>
              <a:lnSpc>
                <a:spcPct val="90000"/>
              </a:lnSpc>
              <a:spcBef>
                <a:spcPct val="25000"/>
              </a:spcBef>
              <a:buFont typeface="ZapfDingbats" pitchFamily="82" charset="2"/>
              <a:buNone/>
            </a:pPr>
            <a:r>
              <a:rPr lang="en-US" altLang="zh-CN" sz="2400" u="sng">
                <a:solidFill>
                  <a:srgbClr val="FF0000"/>
                </a:solidFill>
                <a:ea typeface="宋体" panose="02010600030101010101" pitchFamily="2" charset="-122"/>
              </a:rPr>
              <a:t>Approach:</a:t>
            </a:r>
            <a:r>
              <a:rPr lang="en-US" altLang="zh-CN" sz="2400">
                <a:ea typeface="宋体" panose="02010600030101010101" pitchFamily="2" charset="-122"/>
              </a:rPr>
              <a:t> sender waits “reasonable” amount of time for ACK </a:t>
            </a:r>
          </a:p>
          <a:p>
            <a:pPr>
              <a:lnSpc>
                <a:spcPct val="90000"/>
              </a:lnSpc>
              <a:spcBef>
                <a:spcPct val="25000"/>
              </a:spcBef>
            </a:pPr>
            <a:r>
              <a:rPr lang="en-US" altLang="zh-CN" sz="2000">
                <a:ea typeface="宋体" panose="02010600030101010101" pitchFamily="2" charset="-122"/>
              </a:rPr>
              <a:t>Retransmits if no ACK received in this time</a:t>
            </a:r>
          </a:p>
          <a:p>
            <a:pPr>
              <a:lnSpc>
                <a:spcPct val="90000"/>
              </a:lnSpc>
              <a:spcBef>
                <a:spcPct val="25000"/>
              </a:spcBef>
            </a:pPr>
            <a:r>
              <a:rPr lang="en-US" altLang="zh-CN" sz="2000">
                <a:ea typeface="宋体" panose="02010600030101010101" pitchFamily="2" charset="-122"/>
              </a:rPr>
              <a:t>If pkt (or ACK) just delayed (not lost):</a:t>
            </a:r>
          </a:p>
          <a:p>
            <a:pPr lvl="1">
              <a:lnSpc>
                <a:spcPct val="90000"/>
              </a:lnSpc>
              <a:spcBef>
                <a:spcPct val="25000"/>
              </a:spcBef>
            </a:pPr>
            <a:r>
              <a:rPr lang="en-US" altLang="zh-CN" sz="2000">
                <a:ea typeface="宋体" panose="02010600030101010101" pitchFamily="2" charset="-122"/>
              </a:rPr>
              <a:t>Retransmission will be  duplicate, but use of seq. #’s already handles this</a:t>
            </a:r>
            <a:endParaRPr lang="en-US" altLang="zh-CN" sz="1800">
              <a:ea typeface="宋体" panose="02010600030101010101" pitchFamily="2" charset="-122"/>
            </a:endParaRPr>
          </a:p>
          <a:p>
            <a:pPr lvl="1">
              <a:lnSpc>
                <a:spcPct val="90000"/>
              </a:lnSpc>
              <a:spcBef>
                <a:spcPct val="25000"/>
              </a:spcBef>
            </a:pPr>
            <a:r>
              <a:rPr lang="en-US" altLang="zh-CN" sz="2000">
                <a:ea typeface="宋体" panose="02010600030101010101" pitchFamily="2" charset="-122"/>
              </a:rPr>
              <a:t>Receiver must specify seq # of pkt being ACKed</a:t>
            </a:r>
            <a:endParaRPr lang="en-US" altLang="zh-CN" sz="1800">
              <a:ea typeface="宋体" panose="02010600030101010101" pitchFamily="2" charset="-122"/>
            </a:endParaRPr>
          </a:p>
          <a:p>
            <a:pPr>
              <a:lnSpc>
                <a:spcPct val="90000"/>
              </a:lnSpc>
              <a:spcBef>
                <a:spcPct val="25000"/>
              </a:spcBef>
            </a:pPr>
            <a:r>
              <a:rPr lang="en-US" altLang="zh-CN" sz="2000">
                <a:ea typeface="宋体" panose="02010600030101010101" pitchFamily="2" charset="-122"/>
              </a:rPr>
              <a:t>Requires countdown timer</a:t>
            </a:r>
          </a:p>
        </p:txBody>
      </p:sp>
      <p:sp>
        <p:nvSpPr>
          <p:cNvPr id="86021" name="页脚占位符 5">
            <a:extLst>
              <a:ext uri="{FF2B5EF4-FFF2-40B4-BE49-F238E27FC236}">
                <a16:creationId xmlns:a16="http://schemas.microsoft.com/office/drawing/2014/main" id="{340DAF2E-1666-430B-B95D-2B21F02B3EB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6022" name="灯片编号占位符 6">
            <a:extLst>
              <a:ext uri="{FF2B5EF4-FFF2-40B4-BE49-F238E27FC236}">
                <a16:creationId xmlns:a16="http://schemas.microsoft.com/office/drawing/2014/main" id="{E723B69F-DDED-4F75-BFA2-3F38DBB9CC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D780EA4-9BB3-41BC-A91B-DDDFF20E48A4}" type="slidenum">
              <a:rPr lang="en-US" altLang="zh-CN" sz="1400" smtClean="0">
                <a:latin typeface="Arial" panose="020B0604020202020204" pitchFamily="34" charset="0"/>
              </a:rPr>
              <a:pPr>
                <a:spcBef>
                  <a:spcPct val="0"/>
                </a:spcBef>
                <a:buClrTx/>
                <a:buSzTx/>
                <a:buFontTx/>
                <a:buNone/>
              </a:pPr>
              <a:t>58</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blinds(horizontal)">
                                      <p:cBhvr>
                                        <p:cTn id="7" dur="500"/>
                                        <p:tgtEl>
                                          <p:spTgt spid="4003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blinds(horizontal)">
                                      <p:cBhvr>
                                        <p:cTn id="10" dur="500"/>
                                        <p:tgtEl>
                                          <p:spTgt spid="400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00387">
                                            <p:txEl>
                                              <p:pRg st="2" end="2"/>
                                            </p:txEl>
                                          </p:spTgt>
                                        </p:tgtEl>
                                        <p:attrNameLst>
                                          <p:attrName>style.visibility</p:attrName>
                                        </p:attrNameLst>
                                      </p:cBhvr>
                                      <p:to>
                                        <p:strVal val="visible"/>
                                      </p:to>
                                    </p:set>
                                    <p:animEffect transition="in" filter="blinds(horizontal)">
                                      <p:cBhvr>
                                        <p:cTn id="15" dur="500"/>
                                        <p:tgtEl>
                                          <p:spTgt spid="4003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00387">
                                            <p:txEl>
                                              <p:pRg st="3" end="3"/>
                                            </p:txEl>
                                          </p:spTgt>
                                        </p:tgtEl>
                                        <p:attrNameLst>
                                          <p:attrName>style.visibility</p:attrName>
                                        </p:attrNameLst>
                                      </p:cBhvr>
                                      <p:to>
                                        <p:strVal val="visible"/>
                                      </p:to>
                                    </p:set>
                                    <p:animEffect transition="in" filter="blinds(horizontal)">
                                      <p:cBhvr>
                                        <p:cTn id="18" dur="500"/>
                                        <p:tgtEl>
                                          <p:spTgt spid="40038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0387">
                                            <p:txEl>
                                              <p:pRg st="4" end="4"/>
                                            </p:txEl>
                                          </p:spTgt>
                                        </p:tgtEl>
                                        <p:attrNameLst>
                                          <p:attrName>style.visibility</p:attrName>
                                        </p:attrNameLst>
                                      </p:cBhvr>
                                      <p:to>
                                        <p:strVal val="visible"/>
                                      </p:to>
                                    </p:set>
                                    <p:animEffect transition="in" filter="blinds(horizontal)">
                                      <p:cBhvr>
                                        <p:cTn id="21" dur="500"/>
                                        <p:tgtEl>
                                          <p:spTgt spid="40038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00388">
                                            <p:txEl>
                                              <p:pRg st="0" end="0"/>
                                            </p:txEl>
                                          </p:spTgt>
                                        </p:tgtEl>
                                        <p:attrNameLst>
                                          <p:attrName>style.visibility</p:attrName>
                                        </p:attrNameLst>
                                      </p:cBhvr>
                                      <p:to>
                                        <p:strVal val="visible"/>
                                      </p:to>
                                    </p:set>
                                    <p:animEffect transition="in" filter="blinds(horizontal)">
                                      <p:cBhvr>
                                        <p:cTn id="26" dur="500"/>
                                        <p:tgtEl>
                                          <p:spTgt spid="400388">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00388">
                                            <p:txEl>
                                              <p:pRg st="1" end="1"/>
                                            </p:txEl>
                                          </p:spTgt>
                                        </p:tgtEl>
                                        <p:attrNameLst>
                                          <p:attrName>style.visibility</p:attrName>
                                        </p:attrNameLst>
                                      </p:cBhvr>
                                      <p:to>
                                        <p:strVal val="visible"/>
                                      </p:to>
                                    </p:set>
                                    <p:animEffect transition="in" filter="blinds(horizontal)">
                                      <p:cBhvr>
                                        <p:cTn id="29" dur="500"/>
                                        <p:tgtEl>
                                          <p:spTgt spid="400388">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00388">
                                            <p:txEl>
                                              <p:pRg st="2" end="2"/>
                                            </p:txEl>
                                          </p:spTgt>
                                        </p:tgtEl>
                                        <p:attrNameLst>
                                          <p:attrName>style.visibility</p:attrName>
                                        </p:attrNameLst>
                                      </p:cBhvr>
                                      <p:to>
                                        <p:strVal val="visible"/>
                                      </p:to>
                                    </p:set>
                                    <p:animEffect transition="in" filter="blinds(horizontal)">
                                      <p:cBhvr>
                                        <p:cTn id="32" dur="500"/>
                                        <p:tgtEl>
                                          <p:spTgt spid="400388">
                                            <p:txEl>
                                              <p:pRg st="2" end="2"/>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00388">
                                            <p:txEl>
                                              <p:pRg st="3" end="3"/>
                                            </p:txEl>
                                          </p:spTgt>
                                        </p:tgtEl>
                                        <p:attrNameLst>
                                          <p:attrName>style.visibility</p:attrName>
                                        </p:attrNameLst>
                                      </p:cBhvr>
                                      <p:to>
                                        <p:strVal val="visible"/>
                                      </p:to>
                                    </p:set>
                                    <p:animEffect transition="in" filter="blinds(horizontal)">
                                      <p:cBhvr>
                                        <p:cTn id="35" dur="500"/>
                                        <p:tgtEl>
                                          <p:spTgt spid="400388">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00388">
                                            <p:txEl>
                                              <p:pRg st="4" end="4"/>
                                            </p:txEl>
                                          </p:spTgt>
                                        </p:tgtEl>
                                        <p:attrNameLst>
                                          <p:attrName>style.visibility</p:attrName>
                                        </p:attrNameLst>
                                      </p:cBhvr>
                                      <p:to>
                                        <p:strVal val="visible"/>
                                      </p:to>
                                    </p:set>
                                    <p:animEffect transition="in" filter="blinds(horizontal)">
                                      <p:cBhvr>
                                        <p:cTn id="38" dur="500"/>
                                        <p:tgtEl>
                                          <p:spTgt spid="400388">
                                            <p:txEl>
                                              <p:pRg st="4" end="4"/>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00388">
                                            <p:txEl>
                                              <p:pRg st="5" end="5"/>
                                            </p:txEl>
                                          </p:spTgt>
                                        </p:tgtEl>
                                        <p:attrNameLst>
                                          <p:attrName>style.visibility</p:attrName>
                                        </p:attrNameLst>
                                      </p:cBhvr>
                                      <p:to>
                                        <p:strVal val="visible"/>
                                      </p:to>
                                    </p:set>
                                    <p:animEffect transition="in" filter="blinds(horizontal)">
                                      <p:cBhvr>
                                        <p:cTn id="41" dur="500"/>
                                        <p:tgtEl>
                                          <p:spTgt spid="4003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4C9165F-5214-4318-BCC8-D340FBF68319}"/>
              </a:ext>
            </a:extLst>
          </p:cNvPr>
          <p:cNvSpPr>
            <a:spLocks noGrp="1" noChangeArrowheads="1"/>
          </p:cNvSpPr>
          <p:nvPr>
            <p:ph type="title"/>
          </p:nvPr>
        </p:nvSpPr>
        <p:spPr>
          <a:xfrm>
            <a:off x="339725" y="242888"/>
            <a:ext cx="3560763" cy="893762"/>
          </a:xfrm>
        </p:spPr>
        <p:txBody>
          <a:bodyPr/>
          <a:lstStyle/>
          <a:p>
            <a:r>
              <a:rPr lang="en-US" altLang="zh-CN" sz="3600">
                <a:ea typeface="宋体" panose="02010600030101010101" pitchFamily="2" charset="-122"/>
              </a:rPr>
              <a:t>Rdt3.0 Sender</a:t>
            </a:r>
            <a:endParaRPr lang="en-US" altLang="zh-CN">
              <a:ea typeface="宋体" panose="02010600030101010101" pitchFamily="2" charset="-122"/>
            </a:endParaRPr>
          </a:p>
        </p:txBody>
      </p:sp>
      <p:grpSp>
        <p:nvGrpSpPr>
          <p:cNvPr id="2" name="Group 3">
            <a:extLst>
              <a:ext uri="{FF2B5EF4-FFF2-40B4-BE49-F238E27FC236}">
                <a16:creationId xmlns:a16="http://schemas.microsoft.com/office/drawing/2014/main" id="{C21BA75F-5815-4814-99A0-63FE63A56F92}"/>
              </a:ext>
            </a:extLst>
          </p:cNvPr>
          <p:cNvGrpSpPr>
            <a:grpSpLocks/>
          </p:cNvGrpSpPr>
          <p:nvPr/>
        </p:nvGrpSpPr>
        <p:grpSpPr bwMode="auto">
          <a:xfrm>
            <a:off x="3019425" y="1090613"/>
            <a:ext cx="3860800" cy="855662"/>
            <a:chOff x="1902" y="687"/>
            <a:chExt cx="2432" cy="539"/>
          </a:xfrm>
        </p:grpSpPr>
        <p:sp>
          <p:nvSpPr>
            <p:cNvPr id="87106" name="Text Box 4">
              <a:extLst>
                <a:ext uri="{FF2B5EF4-FFF2-40B4-BE49-F238E27FC236}">
                  <a16:creationId xmlns:a16="http://schemas.microsoft.com/office/drawing/2014/main" id="{30B06409-EFED-4C41-AA79-0C147EFC2290}"/>
                </a:ext>
              </a:extLst>
            </p:cNvPr>
            <p:cNvSpPr txBox="1">
              <a:spLocks noChangeArrowheads="1"/>
            </p:cNvSpPr>
            <p:nvPr/>
          </p:nvSpPr>
          <p:spPr bwMode="auto">
            <a:xfrm>
              <a:off x="1902" y="872"/>
              <a:ext cx="243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sndpkt = make_pkt(0, data, FCS/checksum)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p>
            <a:p>
              <a:pPr>
                <a:spcBef>
                  <a:spcPct val="0"/>
                </a:spcBef>
                <a:buClrTx/>
                <a:buSzTx/>
                <a:buFontTx/>
                <a:buNone/>
              </a:pPr>
              <a:r>
                <a:rPr lang="en-US" altLang="zh-CN" sz="1400">
                  <a:latin typeface="Arial" panose="020B0604020202020204" pitchFamily="34" charset="0"/>
                  <a:ea typeface="宋体" panose="02010600030101010101" pitchFamily="2" charset="-122"/>
                </a:rPr>
                <a:t>start_timer</a:t>
              </a:r>
              <a:endParaRPr lang="en-US" altLang="zh-CN" sz="1400">
                <a:latin typeface="Times New Roman" panose="02020603050405020304" pitchFamily="18" charset="0"/>
                <a:ea typeface="宋体" panose="02010600030101010101" pitchFamily="2" charset="-122"/>
              </a:endParaRPr>
            </a:p>
          </p:txBody>
        </p:sp>
        <p:sp>
          <p:nvSpPr>
            <p:cNvPr id="87107" name="Text Box 5">
              <a:extLst>
                <a:ext uri="{FF2B5EF4-FFF2-40B4-BE49-F238E27FC236}">
                  <a16:creationId xmlns:a16="http://schemas.microsoft.com/office/drawing/2014/main" id="{5E739AA5-2C27-49E6-9D51-621DDB05DE14}"/>
                </a:ext>
              </a:extLst>
            </p:cNvPr>
            <p:cNvSpPr txBox="1">
              <a:spLocks noChangeArrowheads="1"/>
            </p:cNvSpPr>
            <p:nvPr/>
          </p:nvSpPr>
          <p:spPr bwMode="auto">
            <a:xfrm>
              <a:off x="1928" y="687"/>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rdt_send(data)</a:t>
              </a:r>
              <a:endParaRPr lang="en-US" altLang="zh-CN" sz="1400">
                <a:latin typeface="Times New Roman" panose="02020603050405020304" pitchFamily="18" charset="0"/>
                <a:ea typeface="宋体" panose="02010600030101010101" pitchFamily="2" charset="-122"/>
              </a:endParaRPr>
            </a:p>
          </p:txBody>
        </p:sp>
        <p:sp>
          <p:nvSpPr>
            <p:cNvPr id="87108" name="Line 6">
              <a:extLst>
                <a:ext uri="{FF2B5EF4-FFF2-40B4-BE49-F238E27FC236}">
                  <a16:creationId xmlns:a16="http://schemas.microsoft.com/office/drawing/2014/main" id="{6A5B70D0-488D-4621-8BFF-CB668F47D3A6}"/>
                </a:ext>
              </a:extLst>
            </p:cNvPr>
            <p:cNvSpPr>
              <a:spLocks noChangeShapeType="1"/>
            </p:cNvSpPr>
            <p:nvPr/>
          </p:nvSpPr>
          <p:spPr bwMode="auto">
            <a:xfrm>
              <a:off x="1992" y="900"/>
              <a:ext cx="13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44" name="组合 67">
            <a:extLst>
              <a:ext uri="{FF2B5EF4-FFF2-40B4-BE49-F238E27FC236}">
                <a16:creationId xmlns:a16="http://schemas.microsoft.com/office/drawing/2014/main" id="{FDECC07D-86EE-4989-9A3F-1922076C818F}"/>
              </a:ext>
            </a:extLst>
          </p:cNvPr>
          <p:cNvGrpSpPr>
            <a:grpSpLocks/>
          </p:cNvGrpSpPr>
          <p:nvPr/>
        </p:nvGrpSpPr>
        <p:grpSpPr bwMode="auto">
          <a:xfrm>
            <a:off x="628650" y="1196975"/>
            <a:ext cx="8058150" cy="4579938"/>
            <a:chOff x="628650" y="1196975"/>
            <a:chExt cx="8058150" cy="4579938"/>
          </a:xfrm>
        </p:grpSpPr>
        <p:sp>
          <p:nvSpPr>
            <p:cNvPr id="87051" name="Line 7">
              <a:extLst>
                <a:ext uri="{FF2B5EF4-FFF2-40B4-BE49-F238E27FC236}">
                  <a16:creationId xmlns:a16="http://schemas.microsoft.com/office/drawing/2014/main" id="{0E2E3D90-1186-4543-AD5F-F60996144DFE}"/>
                </a:ext>
              </a:extLst>
            </p:cNvPr>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7052" name="Group 8">
              <a:extLst>
                <a:ext uri="{FF2B5EF4-FFF2-40B4-BE49-F238E27FC236}">
                  <a16:creationId xmlns:a16="http://schemas.microsoft.com/office/drawing/2014/main" id="{6D67D43F-90C2-4CFC-9AFE-4C47F0E943EB}"/>
                </a:ext>
              </a:extLst>
            </p:cNvPr>
            <p:cNvGrpSpPr>
              <a:grpSpLocks/>
            </p:cNvGrpSpPr>
            <p:nvPr/>
          </p:nvGrpSpPr>
          <p:grpSpPr bwMode="auto">
            <a:xfrm>
              <a:off x="5360988" y="2090738"/>
              <a:ext cx="889000" cy="865187"/>
              <a:chOff x="445" y="1273"/>
              <a:chExt cx="560" cy="545"/>
            </a:xfrm>
          </p:grpSpPr>
          <p:sp>
            <p:nvSpPr>
              <p:cNvPr id="87104" name="Oval 9">
                <a:extLst>
                  <a:ext uri="{FF2B5EF4-FFF2-40B4-BE49-F238E27FC236}">
                    <a16:creationId xmlns:a16="http://schemas.microsoft.com/office/drawing/2014/main" id="{7B749D53-02D3-4509-B07C-C684C8C5B053}"/>
                  </a:ext>
                </a:extLst>
              </p:cNvPr>
              <p:cNvSpPr>
                <a:spLocks noChangeArrowheads="1"/>
              </p:cNvSpPr>
              <p:nvPr/>
            </p:nvSpPr>
            <p:spPr bwMode="auto">
              <a:xfrm>
                <a:off x="445" y="1273"/>
                <a:ext cx="560" cy="54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87105" name="Text Box 10">
                <a:extLst>
                  <a:ext uri="{FF2B5EF4-FFF2-40B4-BE49-F238E27FC236}">
                    <a16:creationId xmlns:a16="http://schemas.microsoft.com/office/drawing/2014/main" id="{A7666AE5-8CC1-47FE-B3AE-A092285FB217}"/>
                  </a:ext>
                </a:extLst>
              </p:cNvPr>
              <p:cNvSpPr txBox="1">
                <a:spLocks noChangeArrowheads="1"/>
              </p:cNvSpPr>
              <p:nvPr/>
            </p:nvSpPr>
            <p:spPr bwMode="auto">
              <a:xfrm>
                <a:off x="52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ACK0</a:t>
                </a:r>
                <a:endParaRPr lang="en-US" altLang="zh-CN" sz="1400">
                  <a:latin typeface="Times New Roman" panose="02020603050405020304" pitchFamily="18" charset="0"/>
                  <a:ea typeface="宋体" panose="02010600030101010101" pitchFamily="2" charset="-122"/>
                </a:endParaRPr>
              </a:p>
            </p:txBody>
          </p:sp>
        </p:grpSp>
        <p:sp>
          <p:nvSpPr>
            <p:cNvPr id="87053" name="Freeform 11">
              <a:extLst>
                <a:ext uri="{FF2B5EF4-FFF2-40B4-BE49-F238E27FC236}">
                  <a16:creationId xmlns:a16="http://schemas.microsoft.com/office/drawing/2014/main" id="{2C899441-D664-4E99-8B25-B46F54779C18}"/>
                </a:ext>
              </a:extLst>
            </p:cNvPr>
            <p:cNvSpPr>
              <a:spLocks/>
            </p:cNvSpPr>
            <p:nvPr/>
          </p:nvSpPr>
          <p:spPr bwMode="auto">
            <a:xfrm flipV="1">
              <a:off x="3384550" y="2071688"/>
              <a:ext cx="2090738" cy="163512"/>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4" name="Freeform 12">
              <a:extLst>
                <a:ext uri="{FF2B5EF4-FFF2-40B4-BE49-F238E27FC236}">
                  <a16:creationId xmlns:a16="http://schemas.microsoft.com/office/drawing/2014/main" id="{A39E7E87-7190-4480-91AA-CFFF2D7B5D5E}"/>
                </a:ext>
              </a:extLst>
            </p:cNvPr>
            <p:cNvSpPr>
              <a:spLocks/>
            </p:cNvSpPr>
            <p:nvPr/>
          </p:nvSpPr>
          <p:spPr bwMode="auto">
            <a:xfrm>
              <a:off x="6069013" y="1674813"/>
              <a:ext cx="871537" cy="666750"/>
            </a:xfrm>
            <a:custGeom>
              <a:avLst/>
              <a:gdLst>
                <a:gd name="T0" fmla="*/ 0 w 549"/>
                <a:gd name="T1" fmla="*/ 2147483646 h 420"/>
                <a:gd name="T2" fmla="*/ 2147483646 w 549"/>
                <a:gd name="T3" fmla="*/ 2147483646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55" name="Group 13">
              <a:extLst>
                <a:ext uri="{FF2B5EF4-FFF2-40B4-BE49-F238E27FC236}">
                  <a16:creationId xmlns:a16="http://schemas.microsoft.com/office/drawing/2014/main" id="{340DEBC7-719D-462B-A67E-A20BB0688829}"/>
                </a:ext>
              </a:extLst>
            </p:cNvPr>
            <p:cNvGrpSpPr>
              <a:grpSpLocks/>
            </p:cNvGrpSpPr>
            <p:nvPr/>
          </p:nvGrpSpPr>
          <p:grpSpPr bwMode="auto">
            <a:xfrm>
              <a:off x="5562598" y="4005263"/>
              <a:ext cx="1222374" cy="850900"/>
              <a:chOff x="4159" y="3230"/>
              <a:chExt cx="770" cy="536"/>
            </a:xfrm>
          </p:grpSpPr>
          <p:sp>
            <p:nvSpPr>
              <p:cNvPr id="87102" name="Oval 14">
                <a:extLst>
                  <a:ext uri="{FF2B5EF4-FFF2-40B4-BE49-F238E27FC236}">
                    <a16:creationId xmlns:a16="http://schemas.microsoft.com/office/drawing/2014/main" id="{54BEA1AF-76E8-41C8-9FC1-998AE1D040A6}"/>
                  </a:ext>
                </a:extLst>
              </p:cNvPr>
              <p:cNvSpPr>
                <a:spLocks noChangeArrowheads="1"/>
              </p:cNvSpPr>
              <p:nvPr/>
            </p:nvSpPr>
            <p:spPr bwMode="auto">
              <a:xfrm>
                <a:off x="4159" y="3230"/>
                <a:ext cx="595" cy="536"/>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87103" name="Text Box 15">
                <a:extLst>
                  <a:ext uri="{FF2B5EF4-FFF2-40B4-BE49-F238E27FC236}">
                    <a16:creationId xmlns:a16="http://schemas.microsoft.com/office/drawing/2014/main" id="{3F43C046-284A-4ED0-9282-5567510B9D5F}"/>
                  </a:ext>
                </a:extLst>
              </p:cNvPr>
              <p:cNvSpPr txBox="1">
                <a:spLocks noChangeArrowheads="1"/>
              </p:cNvSpPr>
              <p:nvPr/>
            </p:nvSpPr>
            <p:spPr bwMode="auto">
              <a:xfrm>
                <a:off x="418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t>
                </a:r>
              </a:p>
              <a:p>
                <a:pPr>
                  <a:spcBef>
                    <a:spcPct val="0"/>
                  </a:spcBef>
                  <a:buClrTx/>
                  <a:buSzTx/>
                  <a:buFontTx/>
                  <a:buNone/>
                </a:pPr>
                <a:r>
                  <a:rPr lang="en-US" altLang="zh-CN" sz="1400">
                    <a:latin typeface="Arial" panose="020B0604020202020204" pitchFamily="34" charset="0"/>
                    <a:ea typeface="宋体" panose="02010600030101010101" pitchFamily="2" charset="-122"/>
                  </a:rPr>
                  <a:t>call 1 from above</a:t>
                </a:r>
                <a:endParaRPr lang="en-US" altLang="zh-CN" sz="1400">
                  <a:latin typeface="Times New Roman" panose="02020603050405020304" pitchFamily="18" charset="0"/>
                  <a:ea typeface="宋体" panose="02010600030101010101" pitchFamily="2" charset="-122"/>
                </a:endParaRPr>
              </a:p>
            </p:txBody>
          </p:sp>
        </p:grpSp>
        <p:sp>
          <p:nvSpPr>
            <p:cNvPr id="87056" name="Freeform 16">
              <a:extLst>
                <a:ext uri="{FF2B5EF4-FFF2-40B4-BE49-F238E27FC236}">
                  <a16:creationId xmlns:a16="http://schemas.microsoft.com/office/drawing/2014/main" id="{22A7B83D-BAAA-47B8-9C82-3CED8AA8DA2C}"/>
                </a:ext>
              </a:extLst>
            </p:cNvPr>
            <p:cNvSpPr>
              <a:spLocks/>
            </p:cNvSpPr>
            <p:nvPr/>
          </p:nvSpPr>
          <p:spPr bwMode="auto">
            <a:xfrm rot="16200000" flipV="1">
              <a:off x="2140744" y="3402806"/>
              <a:ext cx="1254125" cy="150813"/>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7" name="Freeform 17">
              <a:extLst>
                <a:ext uri="{FF2B5EF4-FFF2-40B4-BE49-F238E27FC236}">
                  <a16:creationId xmlns:a16="http://schemas.microsoft.com/office/drawing/2014/main" id="{0DBCC4BE-0C98-4BCD-B26A-16773C6DC56D}"/>
                </a:ext>
              </a:extLst>
            </p:cNvPr>
            <p:cNvSpPr>
              <a:spLocks/>
            </p:cNvSpPr>
            <p:nvPr/>
          </p:nvSpPr>
          <p:spPr bwMode="auto">
            <a:xfrm>
              <a:off x="3370263" y="4738688"/>
              <a:ext cx="2312987" cy="274637"/>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8" name="Freeform 18">
              <a:extLst>
                <a:ext uri="{FF2B5EF4-FFF2-40B4-BE49-F238E27FC236}">
                  <a16:creationId xmlns:a16="http://schemas.microsoft.com/office/drawing/2014/main" id="{A6EB8595-1216-4986-BD74-4A5A19BF60AF}"/>
                </a:ext>
              </a:extLst>
            </p:cNvPr>
            <p:cNvSpPr>
              <a:spLocks/>
            </p:cNvSpPr>
            <p:nvPr/>
          </p:nvSpPr>
          <p:spPr bwMode="auto">
            <a:xfrm rot="5400000" flipH="1" flipV="1">
              <a:off x="5611019" y="3328194"/>
              <a:ext cx="1184275" cy="166687"/>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59" name="Group 19">
              <a:extLst>
                <a:ext uri="{FF2B5EF4-FFF2-40B4-BE49-F238E27FC236}">
                  <a16:creationId xmlns:a16="http://schemas.microsoft.com/office/drawing/2014/main" id="{67BB7954-DA91-408F-B5FD-F4EAE489C8FE}"/>
                </a:ext>
              </a:extLst>
            </p:cNvPr>
            <p:cNvGrpSpPr>
              <a:grpSpLocks/>
            </p:cNvGrpSpPr>
            <p:nvPr/>
          </p:nvGrpSpPr>
          <p:grpSpPr bwMode="auto">
            <a:xfrm>
              <a:off x="3316288" y="4941888"/>
              <a:ext cx="3444875" cy="835025"/>
              <a:chOff x="2089" y="3113"/>
              <a:chExt cx="2170" cy="526"/>
            </a:xfrm>
          </p:grpSpPr>
          <p:sp>
            <p:nvSpPr>
              <p:cNvPr id="87099" name="Text Box 20">
                <a:extLst>
                  <a:ext uri="{FF2B5EF4-FFF2-40B4-BE49-F238E27FC236}">
                    <a16:creationId xmlns:a16="http://schemas.microsoft.com/office/drawing/2014/main" id="{00DB8329-F540-4EA0-91D5-4E48B93D328A}"/>
                  </a:ext>
                </a:extLst>
              </p:cNvPr>
              <p:cNvSpPr txBox="1">
                <a:spLocks noChangeArrowheads="1"/>
              </p:cNvSpPr>
              <p:nvPr/>
            </p:nvSpPr>
            <p:spPr bwMode="auto">
              <a:xfrm>
                <a:off x="2089" y="3291"/>
                <a:ext cx="217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sndpkt = make_pkt(1, data, checksum)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p>
              <a:p>
                <a:pPr>
                  <a:spcBef>
                    <a:spcPct val="0"/>
                  </a:spcBef>
                  <a:buClrTx/>
                  <a:buSzTx/>
                  <a:buFontTx/>
                  <a:buNone/>
                </a:pPr>
                <a:r>
                  <a:rPr lang="en-US" altLang="zh-CN" sz="1400">
                    <a:latin typeface="Arial" panose="020B0604020202020204" pitchFamily="34" charset="0"/>
                    <a:ea typeface="宋体" panose="02010600030101010101" pitchFamily="2" charset="-122"/>
                  </a:rPr>
                  <a:t>start_timer</a:t>
                </a:r>
                <a:endParaRPr lang="en-US" altLang="zh-CN" sz="1400">
                  <a:latin typeface="Times New Roman" panose="02020603050405020304" pitchFamily="18" charset="0"/>
                  <a:ea typeface="宋体" panose="02010600030101010101" pitchFamily="2" charset="-122"/>
                </a:endParaRPr>
              </a:p>
            </p:txBody>
          </p:sp>
          <p:sp>
            <p:nvSpPr>
              <p:cNvPr id="87100" name="Text Box 21">
                <a:extLst>
                  <a:ext uri="{FF2B5EF4-FFF2-40B4-BE49-F238E27FC236}">
                    <a16:creationId xmlns:a16="http://schemas.microsoft.com/office/drawing/2014/main" id="{DF7C3981-EB04-44CD-BAA7-4B63AD19B29C}"/>
                  </a:ext>
                </a:extLst>
              </p:cNvPr>
              <p:cNvSpPr txBox="1">
                <a:spLocks noChangeArrowheads="1"/>
              </p:cNvSpPr>
              <p:nvPr/>
            </p:nvSpPr>
            <p:spPr bwMode="auto">
              <a:xfrm>
                <a:off x="2089" y="3113"/>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rdt_send(data)</a:t>
                </a:r>
                <a:endParaRPr lang="en-US" altLang="zh-CN" sz="1400">
                  <a:latin typeface="Times New Roman" panose="02020603050405020304" pitchFamily="18" charset="0"/>
                  <a:ea typeface="宋体" panose="02010600030101010101" pitchFamily="2" charset="-122"/>
                </a:endParaRPr>
              </a:p>
            </p:txBody>
          </p:sp>
          <p:sp>
            <p:nvSpPr>
              <p:cNvPr id="87101" name="Line 22">
                <a:extLst>
                  <a:ext uri="{FF2B5EF4-FFF2-40B4-BE49-F238E27FC236}">
                    <a16:creationId xmlns:a16="http://schemas.microsoft.com/office/drawing/2014/main" id="{9CBBA383-DD17-4C3B-B978-FEE8C2C094AA}"/>
                  </a:ext>
                </a:extLst>
              </p:cNvPr>
              <p:cNvSpPr>
                <a:spLocks noChangeShapeType="1"/>
              </p:cNvSpPr>
              <p:nvPr/>
            </p:nvSpPr>
            <p:spPr bwMode="auto">
              <a:xfrm>
                <a:off x="2164" y="3309"/>
                <a:ext cx="16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0" name="Group 23">
              <a:extLst>
                <a:ext uri="{FF2B5EF4-FFF2-40B4-BE49-F238E27FC236}">
                  <a16:creationId xmlns:a16="http://schemas.microsoft.com/office/drawing/2014/main" id="{6F45B537-74B1-4A81-BAD1-759F56168DFD}"/>
                </a:ext>
              </a:extLst>
            </p:cNvPr>
            <p:cNvGrpSpPr>
              <a:grpSpLocks/>
            </p:cNvGrpSpPr>
            <p:nvPr/>
          </p:nvGrpSpPr>
          <p:grpSpPr bwMode="auto">
            <a:xfrm>
              <a:off x="6280150" y="3106738"/>
              <a:ext cx="2149475" cy="871537"/>
              <a:chOff x="3956" y="1957"/>
              <a:chExt cx="1354" cy="549"/>
            </a:xfrm>
          </p:grpSpPr>
          <p:sp>
            <p:nvSpPr>
              <p:cNvPr id="87096" name="Text Box 24">
                <a:extLst>
                  <a:ext uri="{FF2B5EF4-FFF2-40B4-BE49-F238E27FC236}">
                    <a16:creationId xmlns:a16="http://schemas.microsoft.com/office/drawing/2014/main" id="{DD64920A-8FB5-4269-9883-ED4F60C1BFC2}"/>
                  </a:ext>
                </a:extLst>
              </p:cNvPr>
              <p:cNvSpPr txBox="1">
                <a:spLocks noChangeArrowheads="1"/>
              </p:cNvSpPr>
              <p:nvPr/>
            </p:nvSpPr>
            <p:spPr bwMode="auto">
              <a:xfrm>
                <a:off x="3956" y="1957"/>
                <a:ext cx="135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t>
                </a:r>
              </a:p>
              <a:p>
                <a:pPr>
                  <a:spcBef>
                    <a:spcPct val="0"/>
                  </a:spcBef>
                  <a:buClrTx/>
                  <a:buSzTx/>
                  <a:buFontTx/>
                  <a:buNone/>
                </a:pPr>
                <a:r>
                  <a:rPr lang="en-US" altLang="zh-CN" sz="1400">
                    <a:latin typeface="Arial" panose="020B0604020202020204" pitchFamily="34" charset="0"/>
                    <a:ea typeface="宋体" panose="02010600030101010101" pitchFamily="2" charset="-122"/>
                  </a:rPr>
                  <a:t>&amp;&amp; notcorrupt(rcvpkt) </a:t>
                </a:r>
              </a:p>
              <a:p>
                <a:pPr>
                  <a:spcBef>
                    <a:spcPct val="0"/>
                  </a:spcBef>
                  <a:buClrTx/>
                  <a:buSzTx/>
                  <a:buFontTx/>
                  <a:buNone/>
                </a:pPr>
                <a:r>
                  <a:rPr lang="en-US" altLang="zh-CN" sz="1400">
                    <a:latin typeface="Arial" panose="020B0604020202020204" pitchFamily="34" charset="0"/>
                    <a:ea typeface="宋体" panose="02010600030101010101" pitchFamily="2" charset="-122"/>
                  </a:rPr>
                  <a:t>&amp;&amp; isACK(rcvpkt,0)</a:t>
                </a:r>
                <a:r>
                  <a:rPr lang="en-US" altLang="zh-CN" sz="1000">
                    <a:latin typeface="Arial" panose="020B0604020202020204" pitchFamily="34"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87097" name="Line 25">
                <a:extLst>
                  <a:ext uri="{FF2B5EF4-FFF2-40B4-BE49-F238E27FC236}">
                    <a16:creationId xmlns:a16="http://schemas.microsoft.com/office/drawing/2014/main" id="{8CAB4C15-847B-40BF-A455-0750B1354017}"/>
                  </a:ext>
                </a:extLst>
              </p:cNvPr>
              <p:cNvSpPr>
                <a:spLocks noChangeShapeType="1"/>
              </p:cNvSpPr>
              <p:nvPr/>
            </p:nvSpPr>
            <p:spPr bwMode="auto">
              <a:xfrm>
                <a:off x="4029" y="2405"/>
                <a:ext cx="8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8" name="Text Box 26">
                <a:extLst>
                  <a:ext uri="{FF2B5EF4-FFF2-40B4-BE49-F238E27FC236}">
                    <a16:creationId xmlns:a16="http://schemas.microsoft.com/office/drawing/2014/main" id="{8AE3C157-7725-4209-A8CF-F48CE9DC3AAC}"/>
                  </a:ext>
                </a:extLst>
              </p:cNvPr>
              <p:cNvSpPr txBox="1">
                <a:spLocks noChangeArrowheads="1"/>
              </p:cNvSpPr>
              <p:nvPr/>
            </p:nvSpPr>
            <p:spPr bwMode="auto">
              <a:xfrm>
                <a:off x="3969" y="2393"/>
                <a:ext cx="95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stop_timer</a:t>
                </a:r>
                <a:endParaRPr lang="en-US" altLang="zh-CN" sz="1400">
                  <a:latin typeface="Times New Roman" panose="02020603050405020304" pitchFamily="18" charset="0"/>
                  <a:ea typeface="宋体" panose="02010600030101010101" pitchFamily="2" charset="-122"/>
                </a:endParaRPr>
              </a:p>
            </p:txBody>
          </p:sp>
        </p:grpSp>
        <p:grpSp>
          <p:nvGrpSpPr>
            <p:cNvPr id="87061" name="Group 27">
              <a:extLst>
                <a:ext uri="{FF2B5EF4-FFF2-40B4-BE49-F238E27FC236}">
                  <a16:creationId xmlns:a16="http://schemas.microsoft.com/office/drawing/2014/main" id="{8733E71D-9C80-4B64-A497-9410286153B2}"/>
                </a:ext>
              </a:extLst>
            </p:cNvPr>
            <p:cNvGrpSpPr>
              <a:grpSpLocks/>
            </p:cNvGrpSpPr>
            <p:nvPr/>
          </p:nvGrpSpPr>
          <p:grpSpPr bwMode="auto">
            <a:xfrm>
              <a:off x="900113" y="2865438"/>
              <a:ext cx="1920875" cy="1112837"/>
              <a:chOff x="567" y="1805"/>
              <a:chExt cx="1210" cy="701"/>
            </a:xfrm>
          </p:grpSpPr>
          <p:sp>
            <p:nvSpPr>
              <p:cNvPr id="87093" name="Text Box 28">
                <a:extLst>
                  <a:ext uri="{FF2B5EF4-FFF2-40B4-BE49-F238E27FC236}">
                    <a16:creationId xmlns:a16="http://schemas.microsoft.com/office/drawing/2014/main" id="{72CE20EB-72FA-4404-AE15-2BE2DB0E064D}"/>
                  </a:ext>
                </a:extLst>
              </p:cNvPr>
              <p:cNvSpPr txBox="1">
                <a:spLocks noChangeArrowheads="1"/>
              </p:cNvSpPr>
              <p:nvPr/>
            </p:nvSpPr>
            <p:spPr bwMode="auto">
              <a:xfrm>
                <a:off x="572" y="1805"/>
                <a:ext cx="120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t>
                </a:r>
              </a:p>
              <a:p>
                <a:pPr>
                  <a:spcBef>
                    <a:spcPct val="0"/>
                  </a:spcBef>
                  <a:buClrTx/>
                  <a:buSzTx/>
                  <a:buFontTx/>
                  <a:buNone/>
                </a:pPr>
                <a:r>
                  <a:rPr lang="en-US" altLang="zh-CN" sz="1400">
                    <a:latin typeface="Arial" panose="020B0604020202020204" pitchFamily="34" charset="0"/>
                    <a:ea typeface="宋体" panose="02010600030101010101" pitchFamily="2" charset="-122"/>
                  </a:rPr>
                  <a:t>&amp;&amp; notcorrupt(rcvpkt) </a:t>
                </a:r>
              </a:p>
              <a:p>
                <a:pPr>
                  <a:spcBef>
                    <a:spcPct val="0"/>
                  </a:spcBef>
                  <a:buClrTx/>
                  <a:buSzTx/>
                  <a:buFontTx/>
                  <a:buNone/>
                </a:pPr>
                <a:r>
                  <a:rPr lang="en-US" altLang="zh-CN" sz="1400">
                    <a:latin typeface="Arial" panose="020B0604020202020204" pitchFamily="34" charset="0"/>
                    <a:ea typeface="宋体" panose="02010600030101010101" pitchFamily="2" charset="-122"/>
                  </a:rPr>
                  <a:t>&amp;&amp; isACK(rcvpkt,1)</a:t>
                </a:r>
                <a:r>
                  <a:rPr lang="en-US" altLang="zh-CN" sz="1000">
                    <a:latin typeface="Arial" panose="020B0604020202020204" pitchFamily="34"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87094" name="Line 29">
                <a:extLst>
                  <a:ext uri="{FF2B5EF4-FFF2-40B4-BE49-F238E27FC236}">
                    <a16:creationId xmlns:a16="http://schemas.microsoft.com/office/drawing/2014/main" id="{DD096D19-BD91-4425-9DFF-DEFF1B6B3301}"/>
                  </a:ext>
                </a:extLst>
              </p:cNvPr>
              <p:cNvSpPr>
                <a:spLocks noChangeShapeType="1"/>
              </p:cNvSpPr>
              <p:nvPr/>
            </p:nvSpPr>
            <p:spPr bwMode="auto">
              <a:xfrm>
                <a:off x="652" y="2271"/>
                <a:ext cx="9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5" name="Text Box 30">
                <a:extLst>
                  <a:ext uri="{FF2B5EF4-FFF2-40B4-BE49-F238E27FC236}">
                    <a16:creationId xmlns:a16="http://schemas.microsoft.com/office/drawing/2014/main" id="{8418892D-CF8A-487D-8734-EE35873DA8DF}"/>
                  </a:ext>
                </a:extLst>
              </p:cNvPr>
              <p:cNvSpPr txBox="1">
                <a:spLocks noChangeArrowheads="1"/>
              </p:cNvSpPr>
              <p:nvPr/>
            </p:nvSpPr>
            <p:spPr bwMode="auto">
              <a:xfrm>
                <a:off x="567" y="2254"/>
                <a:ext cx="9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stop_timer</a:t>
                </a:r>
                <a:endParaRPr lang="en-US" altLang="zh-CN" sz="1400">
                  <a:latin typeface="Times New Roman" panose="02020603050405020304" pitchFamily="18" charset="0"/>
                  <a:ea typeface="宋体" panose="02010600030101010101" pitchFamily="2" charset="-122"/>
                </a:endParaRPr>
              </a:p>
            </p:txBody>
          </p:sp>
        </p:grpSp>
        <p:sp>
          <p:nvSpPr>
            <p:cNvPr id="87062" name="Freeform 31">
              <a:extLst>
                <a:ext uri="{FF2B5EF4-FFF2-40B4-BE49-F238E27FC236}">
                  <a16:creationId xmlns:a16="http://schemas.microsoft.com/office/drawing/2014/main" id="{620B4556-E0FE-4F37-943F-F713373B2538}"/>
                </a:ext>
              </a:extLst>
            </p:cNvPr>
            <p:cNvSpPr>
              <a:spLocks/>
            </p:cNvSpPr>
            <p:nvPr/>
          </p:nvSpPr>
          <p:spPr bwMode="auto">
            <a:xfrm>
              <a:off x="6238875" y="2338388"/>
              <a:ext cx="461963" cy="682625"/>
            </a:xfrm>
            <a:custGeom>
              <a:avLst/>
              <a:gdLst>
                <a:gd name="T0" fmla="*/ 0 w 291"/>
                <a:gd name="T1" fmla="*/ 2147483646 h 430"/>
                <a:gd name="T2" fmla="*/ 2147483646 w 291"/>
                <a:gd name="T3" fmla="*/ 2147483646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63" name="Group 32">
              <a:extLst>
                <a:ext uri="{FF2B5EF4-FFF2-40B4-BE49-F238E27FC236}">
                  <a16:creationId xmlns:a16="http://schemas.microsoft.com/office/drawing/2014/main" id="{F0E539E4-6281-4B8E-A757-89CA266E8296}"/>
                </a:ext>
              </a:extLst>
            </p:cNvPr>
            <p:cNvGrpSpPr>
              <a:grpSpLocks/>
            </p:cNvGrpSpPr>
            <p:nvPr/>
          </p:nvGrpSpPr>
          <p:grpSpPr bwMode="auto">
            <a:xfrm>
              <a:off x="6570663" y="2279650"/>
              <a:ext cx="2116137" cy="665163"/>
              <a:chOff x="4139" y="1436"/>
              <a:chExt cx="1333" cy="419"/>
            </a:xfrm>
          </p:grpSpPr>
          <p:sp>
            <p:nvSpPr>
              <p:cNvPr id="87090" name="Text Box 33">
                <a:extLst>
                  <a:ext uri="{FF2B5EF4-FFF2-40B4-BE49-F238E27FC236}">
                    <a16:creationId xmlns:a16="http://schemas.microsoft.com/office/drawing/2014/main" id="{4FDC7E8A-E8CD-4CC5-A8C9-491972C4F0CF}"/>
                  </a:ext>
                </a:extLst>
              </p:cNvPr>
              <p:cNvSpPr txBox="1">
                <a:spLocks noChangeArrowheads="1"/>
              </p:cNvSpPr>
              <p:nvPr/>
            </p:nvSpPr>
            <p:spPr bwMode="auto">
              <a:xfrm>
                <a:off x="4139" y="1585"/>
                <a:ext cx="133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p>
              <a:p>
                <a:pPr>
                  <a:spcBef>
                    <a:spcPct val="0"/>
                  </a:spcBef>
                  <a:buClrTx/>
                  <a:buSzTx/>
                  <a:buFontTx/>
                  <a:buNone/>
                </a:pPr>
                <a:r>
                  <a:rPr lang="en-US" altLang="zh-CN" sz="1400">
                    <a:latin typeface="Arial" panose="020B0604020202020204" pitchFamily="34" charset="0"/>
                    <a:ea typeface="宋体" panose="02010600030101010101" pitchFamily="2" charset="-122"/>
                  </a:rPr>
                  <a:t>start_timer</a:t>
                </a:r>
                <a:endParaRPr lang="en-US" altLang="zh-CN" sz="1400">
                  <a:latin typeface="Times New Roman" panose="02020603050405020304" pitchFamily="18" charset="0"/>
                  <a:ea typeface="宋体" panose="02010600030101010101" pitchFamily="2" charset="-122"/>
                </a:endParaRPr>
              </a:p>
            </p:txBody>
          </p:sp>
          <p:sp>
            <p:nvSpPr>
              <p:cNvPr id="87091" name="Text Box 34">
                <a:extLst>
                  <a:ext uri="{FF2B5EF4-FFF2-40B4-BE49-F238E27FC236}">
                    <a16:creationId xmlns:a16="http://schemas.microsoft.com/office/drawing/2014/main" id="{0A5A6AA3-BEF3-434C-9DBB-1D6560FE49E1}"/>
                  </a:ext>
                </a:extLst>
              </p:cNvPr>
              <p:cNvSpPr txBox="1">
                <a:spLocks noChangeArrowheads="1"/>
              </p:cNvSpPr>
              <p:nvPr/>
            </p:nvSpPr>
            <p:spPr bwMode="auto">
              <a:xfrm>
                <a:off x="4153" y="1436"/>
                <a:ext cx="70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timeout</a:t>
                </a:r>
                <a:endParaRPr lang="en-US" altLang="zh-CN" sz="1400">
                  <a:latin typeface="Times New Roman" panose="02020603050405020304" pitchFamily="18" charset="0"/>
                  <a:ea typeface="宋体" panose="02010600030101010101" pitchFamily="2" charset="-122"/>
                </a:endParaRPr>
              </a:p>
            </p:txBody>
          </p:sp>
          <p:sp>
            <p:nvSpPr>
              <p:cNvPr id="87092" name="Line 35">
                <a:extLst>
                  <a:ext uri="{FF2B5EF4-FFF2-40B4-BE49-F238E27FC236}">
                    <a16:creationId xmlns:a16="http://schemas.microsoft.com/office/drawing/2014/main" id="{664A9009-59AC-4B10-9A2A-47754E73E113}"/>
                  </a:ext>
                </a:extLst>
              </p:cNvPr>
              <p:cNvSpPr>
                <a:spLocks noChangeShapeType="1"/>
              </p:cNvSpPr>
              <p:nvPr/>
            </p:nvSpPr>
            <p:spPr bwMode="auto">
              <a:xfrm>
                <a:off x="4209" y="1596"/>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64" name="Freeform 36">
              <a:extLst>
                <a:ext uri="{FF2B5EF4-FFF2-40B4-BE49-F238E27FC236}">
                  <a16:creationId xmlns:a16="http://schemas.microsoft.com/office/drawing/2014/main" id="{81136709-FF50-4862-8651-4B07B6E3BF0B}"/>
                </a:ext>
              </a:extLst>
            </p:cNvPr>
            <p:cNvSpPr>
              <a:spLocks/>
            </p:cNvSpPr>
            <p:nvPr/>
          </p:nvSpPr>
          <p:spPr bwMode="auto">
            <a:xfrm>
              <a:off x="2230438" y="4702175"/>
              <a:ext cx="692150" cy="631825"/>
            </a:xfrm>
            <a:custGeom>
              <a:avLst/>
              <a:gdLst>
                <a:gd name="T0" fmla="*/ 2147483646 w 436"/>
                <a:gd name="T1" fmla="*/ 2147483646 h 398"/>
                <a:gd name="T2" fmla="*/ 2147483646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5" name="Freeform 37">
              <a:extLst>
                <a:ext uri="{FF2B5EF4-FFF2-40B4-BE49-F238E27FC236}">
                  <a16:creationId xmlns:a16="http://schemas.microsoft.com/office/drawing/2014/main" id="{E1A174B6-1A54-40C7-835C-8CA0F4AE6319}"/>
                </a:ext>
              </a:extLst>
            </p:cNvPr>
            <p:cNvSpPr>
              <a:spLocks/>
            </p:cNvSpPr>
            <p:nvPr/>
          </p:nvSpPr>
          <p:spPr bwMode="auto">
            <a:xfrm>
              <a:off x="2030413" y="4413250"/>
              <a:ext cx="571500" cy="420688"/>
            </a:xfrm>
            <a:custGeom>
              <a:avLst/>
              <a:gdLst>
                <a:gd name="T0" fmla="*/ 2147483646 w 900"/>
                <a:gd name="T1" fmla="*/ 2147483646 h 662"/>
                <a:gd name="T2" fmla="*/ 2147483646 w 900"/>
                <a:gd name="T3" fmla="*/ 2147483646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66" name="Group 38">
              <a:extLst>
                <a:ext uri="{FF2B5EF4-FFF2-40B4-BE49-F238E27FC236}">
                  <a16:creationId xmlns:a16="http://schemas.microsoft.com/office/drawing/2014/main" id="{DDCE8170-B9CE-4098-94A4-CDB9C1A2ECDA}"/>
                </a:ext>
              </a:extLst>
            </p:cNvPr>
            <p:cNvGrpSpPr>
              <a:grpSpLocks/>
            </p:cNvGrpSpPr>
            <p:nvPr/>
          </p:nvGrpSpPr>
          <p:grpSpPr bwMode="auto">
            <a:xfrm>
              <a:off x="628650" y="4206875"/>
              <a:ext cx="1824038" cy="682625"/>
              <a:chOff x="396" y="2650"/>
              <a:chExt cx="1149" cy="430"/>
            </a:xfrm>
          </p:grpSpPr>
          <p:sp>
            <p:nvSpPr>
              <p:cNvPr id="87087" name="Text Box 39">
                <a:extLst>
                  <a:ext uri="{FF2B5EF4-FFF2-40B4-BE49-F238E27FC236}">
                    <a16:creationId xmlns:a16="http://schemas.microsoft.com/office/drawing/2014/main" id="{A320ED99-B25A-4A94-8B17-D4AB446C7896}"/>
                  </a:ext>
                </a:extLst>
              </p:cNvPr>
              <p:cNvSpPr txBox="1">
                <a:spLocks noChangeArrowheads="1"/>
              </p:cNvSpPr>
              <p:nvPr/>
            </p:nvSpPr>
            <p:spPr bwMode="auto">
              <a:xfrm>
                <a:off x="396" y="2810"/>
                <a:ext cx="114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p>
              <a:p>
                <a:pPr>
                  <a:spcBef>
                    <a:spcPct val="0"/>
                  </a:spcBef>
                  <a:buClrTx/>
                  <a:buSzTx/>
                  <a:buFontTx/>
                  <a:buNone/>
                </a:pPr>
                <a:r>
                  <a:rPr lang="en-US" altLang="zh-CN" sz="1400">
                    <a:latin typeface="Arial" panose="020B0604020202020204" pitchFamily="34" charset="0"/>
                    <a:ea typeface="宋体" panose="02010600030101010101" pitchFamily="2" charset="-122"/>
                  </a:rPr>
                  <a:t>start_timer</a:t>
                </a:r>
                <a:endParaRPr lang="en-US" altLang="zh-CN" sz="1400">
                  <a:latin typeface="Times New Roman" panose="02020603050405020304" pitchFamily="18" charset="0"/>
                  <a:ea typeface="宋体" panose="02010600030101010101" pitchFamily="2" charset="-122"/>
                </a:endParaRPr>
              </a:p>
            </p:txBody>
          </p:sp>
          <p:sp>
            <p:nvSpPr>
              <p:cNvPr id="87088" name="Text Box 40">
                <a:extLst>
                  <a:ext uri="{FF2B5EF4-FFF2-40B4-BE49-F238E27FC236}">
                    <a16:creationId xmlns:a16="http://schemas.microsoft.com/office/drawing/2014/main" id="{B40A2743-5926-4139-8B8C-021FB62F595E}"/>
                  </a:ext>
                </a:extLst>
              </p:cNvPr>
              <p:cNvSpPr txBox="1">
                <a:spLocks noChangeArrowheads="1"/>
              </p:cNvSpPr>
              <p:nvPr/>
            </p:nvSpPr>
            <p:spPr bwMode="auto">
              <a:xfrm>
                <a:off x="405" y="2650"/>
                <a:ext cx="70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timeout</a:t>
                </a:r>
                <a:endParaRPr lang="en-US" altLang="zh-CN" sz="1400">
                  <a:latin typeface="Times New Roman" panose="02020603050405020304" pitchFamily="18" charset="0"/>
                  <a:ea typeface="宋体" panose="02010600030101010101" pitchFamily="2" charset="-122"/>
                </a:endParaRPr>
              </a:p>
            </p:txBody>
          </p:sp>
          <p:sp>
            <p:nvSpPr>
              <p:cNvPr id="87089" name="Line 41">
                <a:extLst>
                  <a:ext uri="{FF2B5EF4-FFF2-40B4-BE49-F238E27FC236}">
                    <a16:creationId xmlns:a16="http://schemas.microsoft.com/office/drawing/2014/main" id="{13B9912B-7990-4EAF-A5BC-F87329D3CEFE}"/>
                  </a:ext>
                </a:extLst>
              </p:cNvPr>
              <p:cNvSpPr>
                <a:spLocks noChangeShapeType="1"/>
              </p:cNvSpPr>
              <p:nvPr/>
            </p:nvSpPr>
            <p:spPr bwMode="auto">
              <a:xfrm>
                <a:off x="470" y="2828"/>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67" name="Freeform 42">
              <a:extLst>
                <a:ext uri="{FF2B5EF4-FFF2-40B4-BE49-F238E27FC236}">
                  <a16:creationId xmlns:a16="http://schemas.microsoft.com/office/drawing/2014/main" id="{B47A0D38-5EB8-4256-A33B-D398CF676B6E}"/>
                </a:ext>
              </a:extLst>
            </p:cNvPr>
            <p:cNvSpPr>
              <a:spLocks/>
            </p:cNvSpPr>
            <p:nvPr/>
          </p:nvSpPr>
          <p:spPr bwMode="auto">
            <a:xfrm>
              <a:off x="6426200" y="4373563"/>
              <a:ext cx="579438" cy="890587"/>
            </a:xfrm>
            <a:custGeom>
              <a:avLst/>
              <a:gdLst>
                <a:gd name="T0" fmla="*/ 2147483646 w 322"/>
                <a:gd name="T1" fmla="*/ 2147483646 h 483"/>
                <a:gd name="T2" fmla="*/ 0 w 322"/>
                <a:gd name="T3" fmla="*/ 2147483646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68" name="Group 43">
              <a:extLst>
                <a:ext uri="{FF2B5EF4-FFF2-40B4-BE49-F238E27FC236}">
                  <a16:creationId xmlns:a16="http://schemas.microsoft.com/office/drawing/2014/main" id="{FCF00CAC-38DA-4F69-87BD-89842D5A265E}"/>
                </a:ext>
              </a:extLst>
            </p:cNvPr>
            <p:cNvGrpSpPr>
              <a:grpSpLocks/>
            </p:cNvGrpSpPr>
            <p:nvPr/>
          </p:nvGrpSpPr>
          <p:grpSpPr bwMode="auto">
            <a:xfrm>
              <a:off x="2528890" y="2135188"/>
              <a:ext cx="1222376" cy="850900"/>
              <a:chOff x="4159" y="3230"/>
              <a:chExt cx="770" cy="536"/>
            </a:xfrm>
          </p:grpSpPr>
          <p:sp>
            <p:nvSpPr>
              <p:cNvPr id="87085" name="Oval 44">
                <a:extLst>
                  <a:ext uri="{FF2B5EF4-FFF2-40B4-BE49-F238E27FC236}">
                    <a16:creationId xmlns:a16="http://schemas.microsoft.com/office/drawing/2014/main" id="{9E656E3A-1CA0-4D9C-BF6C-0BC1B44AE30E}"/>
                  </a:ext>
                </a:extLst>
              </p:cNvPr>
              <p:cNvSpPr>
                <a:spLocks noChangeArrowheads="1"/>
              </p:cNvSpPr>
              <p:nvPr/>
            </p:nvSpPr>
            <p:spPr bwMode="auto">
              <a:xfrm>
                <a:off x="4159" y="3230"/>
                <a:ext cx="595" cy="536"/>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87086" name="Text Box 45">
                <a:extLst>
                  <a:ext uri="{FF2B5EF4-FFF2-40B4-BE49-F238E27FC236}">
                    <a16:creationId xmlns:a16="http://schemas.microsoft.com/office/drawing/2014/main" id="{3B6B2C01-EFDD-4A7D-AE0A-942FB58525E6}"/>
                  </a:ext>
                </a:extLst>
              </p:cNvPr>
              <p:cNvSpPr txBox="1">
                <a:spLocks noChangeArrowheads="1"/>
              </p:cNvSpPr>
              <p:nvPr/>
            </p:nvSpPr>
            <p:spPr bwMode="auto">
              <a:xfrm>
                <a:off x="418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t>
                </a:r>
              </a:p>
              <a:p>
                <a:pPr>
                  <a:spcBef>
                    <a:spcPct val="0"/>
                  </a:spcBef>
                  <a:buClrTx/>
                  <a:buSzTx/>
                  <a:buFontTx/>
                  <a:buNone/>
                </a:pPr>
                <a:r>
                  <a:rPr lang="en-US" altLang="zh-CN" sz="1400">
                    <a:latin typeface="Arial" panose="020B0604020202020204" pitchFamily="34" charset="0"/>
                    <a:ea typeface="宋体" panose="02010600030101010101" pitchFamily="2" charset="-122"/>
                  </a:rPr>
                  <a:t>call 0 from above</a:t>
                </a:r>
                <a:endParaRPr lang="en-US" altLang="zh-CN" sz="1400">
                  <a:latin typeface="Times New Roman" panose="02020603050405020304" pitchFamily="18" charset="0"/>
                  <a:ea typeface="宋体" panose="02010600030101010101" pitchFamily="2" charset="-122"/>
                </a:endParaRPr>
              </a:p>
            </p:txBody>
          </p:sp>
        </p:grpSp>
        <p:grpSp>
          <p:nvGrpSpPr>
            <p:cNvPr id="87069" name="Group 46">
              <a:extLst>
                <a:ext uri="{FF2B5EF4-FFF2-40B4-BE49-F238E27FC236}">
                  <a16:creationId xmlns:a16="http://schemas.microsoft.com/office/drawing/2014/main" id="{2C5B097D-F0C5-40EF-86CC-7DC366264149}"/>
                </a:ext>
              </a:extLst>
            </p:cNvPr>
            <p:cNvGrpSpPr>
              <a:grpSpLocks/>
            </p:cNvGrpSpPr>
            <p:nvPr/>
          </p:nvGrpSpPr>
          <p:grpSpPr bwMode="auto">
            <a:xfrm>
              <a:off x="2630488" y="3989388"/>
              <a:ext cx="889000" cy="865187"/>
              <a:chOff x="445" y="1273"/>
              <a:chExt cx="560" cy="545"/>
            </a:xfrm>
          </p:grpSpPr>
          <p:sp>
            <p:nvSpPr>
              <p:cNvPr id="87083" name="Oval 47">
                <a:extLst>
                  <a:ext uri="{FF2B5EF4-FFF2-40B4-BE49-F238E27FC236}">
                    <a16:creationId xmlns:a16="http://schemas.microsoft.com/office/drawing/2014/main" id="{10AAF313-1326-4FF7-8E78-375C856DF22B}"/>
                  </a:ext>
                </a:extLst>
              </p:cNvPr>
              <p:cNvSpPr>
                <a:spLocks noChangeArrowheads="1"/>
              </p:cNvSpPr>
              <p:nvPr/>
            </p:nvSpPr>
            <p:spPr bwMode="auto">
              <a:xfrm>
                <a:off x="445" y="1273"/>
                <a:ext cx="560" cy="54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87084" name="Text Box 48">
                <a:extLst>
                  <a:ext uri="{FF2B5EF4-FFF2-40B4-BE49-F238E27FC236}">
                    <a16:creationId xmlns:a16="http://schemas.microsoft.com/office/drawing/2014/main" id="{4789C9F4-D9B2-4B9F-BD38-FE265A403894}"/>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Wait for ACK1</a:t>
                </a:r>
                <a:endParaRPr lang="en-US" altLang="zh-CN" sz="1400">
                  <a:latin typeface="Times New Roman" panose="02020603050405020304" pitchFamily="18" charset="0"/>
                  <a:ea typeface="宋体" panose="02010600030101010101" pitchFamily="2" charset="-122"/>
                </a:endParaRPr>
              </a:p>
            </p:txBody>
          </p:sp>
        </p:grpSp>
        <p:sp>
          <p:nvSpPr>
            <p:cNvPr id="87070" name="Freeform 49">
              <a:extLst>
                <a:ext uri="{FF2B5EF4-FFF2-40B4-BE49-F238E27FC236}">
                  <a16:creationId xmlns:a16="http://schemas.microsoft.com/office/drawing/2014/main" id="{49C6D4E4-8E60-4916-A487-903922C21690}"/>
                </a:ext>
              </a:extLst>
            </p:cNvPr>
            <p:cNvSpPr>
              <a:spLocks/>
            </p:cNvSpPr>
            <p:nvPr/>
          </p:nvSpPr>
          <p:spPr bwMode="auto">
            <a:xfrm flipH="1" flipV="1">
              <a:off x="2006600" y="1782763"/>
              <a:ext cx="579438" cy="890587"/>
            </a:xfrm>
            <a:custGeom>
              <a:avLst/>
              <a:gdLst>
                <a:gd name="T0" fmla="*/ 2147483646 w 322"/>
                <a:gd name="T1" fmla="*/ 2147483646 h 483"/>
                <a:gd name="T2" fmla="*/ 0 w 322"/>
                <a:gd name="T3" fmla="*/ 2147483646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71" name="Group 50">
              <a:extLst>
                <a:ext uri="{FF2B5EF4-FFF2-40B4-BE49-F238E27FC236}">
                  <a16:creationId xmlns:a16="http://schemas.microsoft.com/office/drawing/2014/main" id="{A668C5BC-AF62-4D9A-9256-A3D484505547}"/>
                </a:ext>
              </a:extLst>
            </p:cNvPr>
            <p:cNvGrpSpPr>
              <a:grpSpLocks/>
            </p:cNvGrpSpPr>
            <p:nvPr/>
          </p:nvGrpSpPr>
          <p:grpSpPr bwMode="auto">
            <a:xfrm>
              <a:off x="6757988" y="4603750"/>
              <a:ext cx="1428750" cy="585788"/>
              <a:chOff x="4257" y="2900"/>
              <a:chExt cx="900" cy="369"/>
            </a:xfrm>
          </p:grpSpPr>
          <p:sp>
            <p:nvSpPr>
              <p:cNvPr id="87080" name="Text Box 51">
                <a:extLst>
                  <a:ext uri="{FF2B5EF4-FFF2-40B4-BE49-F238E27FC236}">
                    <a16:creationId xmlns:a16="http://schemas.microsoft.com/office/drawing/2014/main" id="{67FBC963-A721-43C9-88D7-E5321B826B0B}"/>
                  </a:ext>
                </a:extLst>
              </p:cNvPr>
              <p:cNvSpPr txBox="1">
                <a:spLocks noChangeArrowheads="1"/>
              </p:cNvSpPr>
              <p:nvPr/>
            </p:nvSpPr>
            <p:spPr bwMode="auto">
              <a:xfrm>
                <a:off x="4551" y="3057"/>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sp>
            <p:nvSpPr>
              <p:cNvPr id="87081" name="Text Box 52">
                <a:extLst>
                  <a:ext uri="{FF2B5EF4-FFF2-40B4-BE49-F238E27FC236}">
                    <a16:creationId xmlns:a16="http://schemas.microsoft.com/office/drawing/2014/main" id="{6DB2D57E-43FD-4488-9A75-CBB0363E0B64}"/>
                  </a:ext>
                </a:extLst>
              </p:cNvPr>
              <p:cNvSpPr txBox="1">
                <a:spLocks noChangeArrowheads="1"/>
              </p:cNvSpPr>
              <p:nvPr/>
            </p:nvSpPr>
            <p:spPr bwMode="auto">
              <a:xfrm>
                <a:off x="4257" y="29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a:t>
                </a:r>
                <a:endParaRPr lang="en-US" altLang="zh-CN" sz="1400">
                  <a:latin typeface="Times New Roman" panose="02020603050405020304" pitchFamily="18" charset="0"/>
                  <a:ea typeface="宋体" panose="02010600030101010101" pitchFamily="2" charset="-122"/>
                </a:endParaRPr>
              </a:p>
            </p:txBody>
          </p:sp>
          <p:sp>
            <p:nvSpPr>
              <p:cNvPr id="87082" name="Line 53">
                <a:extLst>
                  <a:ext uri="{FF2B5EF4-FFF2-40B4-BE49-F238E27FC236}">
                    <a16:creationId xmlns:a16="http://schemas.microsoft.com/office/drawing/2014/main" id="{0011045D-0A98-49B8-BA55-8ABFD03CDB2D}"/>
                  </a:ext>
                </a:extLst>
              </p:cNvPr>
              <p:cNvSpPr>
                <a:spLocks noChangeShapeType="1"/>
              </p:cNvSpPr>
              <p:nvPr/>
            </p:nvSpPr>
            <p:spPr bwMode="auto">
              <a:xfrm>
                <a:off x="4312" y="3080"/>
                <a:ext cx="6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72" name="Group 54">
              <a:extLst>
                <a:ext uri="{FF2B5EF4-FFF2-40B4-BE49-F238E27FC236}">
                  <a16:creationId xmlns:a16="http://schemas.microsoft.com/office/drawing/2014/main" id="{9AE612D9-6C8F-4015-A3AB-F6167E1016F4}"/>
                </a:ext>
              </a:extLst>
            </p:cNvPr>
            <p:cNvGrpSpPr>
              <a:grpSpLocks/>
            </p:cNvGrpSpPr>
            <p:nvPr/>
          </p:nvGrpSpPr>
          <p:grpSpPr bwMode="auto">
            <a:xfrm>
              <a:off x="6481763" y="1196975"/>
              <a:ext cx="1704975" cy="987425"/>
              <a:chOff x="4083" y="754"/>
              <a:chExt cx="1074" cy="622"/>
            </a:xfrm>
          </p:grpSpPr>
          <p:sp>
            <p:nvSpPr>
              <p:cNvPr id="87077" name="Text Box 55">
                <a:extLst>
                  <a:ext uri="{FF2B5EF4-FFF2-40B4-BE49-F238E27FC236}">
                    <a16:creationId xmlns:a16="http://schemas.microsoft.com/office/drawing/2014/main" id="{34DEF710-4B83-4B98-91A1-BBDA82F241AB}"/>
                  </a:ext>
                </a:extLst>
              </p:cNvPr>
              <p:cNvSpPr txBox="1">
                <a:spLocks noChangeArrowheads="1"/>
              </p:cNvSpPr>
              <p:nvPr/>
            </p:nvSpPr>
            <p:spPr bwMode="auto">
              <a:xfrm>
                <a:off x="4083" y="754"/>
                <a:ext cx="10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400">
                    <a:latin typeface="Arial" panose="020B0604020202020204" pitchFamily="34" charset="0"/>
                    <a:ea typeface="宋体" panose="02010600030101010101" pitchFamily="2" charset="-122"/>
                  </a:rPr>
                  <a:t>( corrupt(rcvpkt) ||</a:t>
                </a:r>
              </a:p>
              <a:p>
                <a:pPr>
                  <a:spcBef>
                    <a:spcPct val="0"/>
                  </a:spcBef>
                  <a:buClrTx/>
                  <a:buSzTx/>
                  <a:buFontTx/>
                  <a:buNone/>
                </a:pPr>
                <a:r>
                  <a:rPr lang="en-US" altLang="zh-CN" sz="1400">
                    <a:latin typeface="Arial" panose="020B0604020202020204" pitchFamily="34" charset="0"/>
                    <a:ea typeface="宋体" panose="02010600030101010101" pitchFamily="2" charset="-122"/>
                  </a:rPr>
                  <a:t>isACK(rcvpkt,1) )</a:t>
                </a:r>
                <a:endParaRPr lang="en-US" altLang="zh-CN" sz="1400">
                  <a:latin typeface="Times New Roman" panose="02020603050405020304" pitchFamily="18" charset="0"/>
                  <a:ea typeface="宋体" panose="02010600030101010101" pitchFamily="2" charset="-122"/>
                </a:endParaRPr>
              </a:p>
            </p:txBody>
          </p:sp>
          <p:sp>
            <p:nvSpPr>
              <p:cNvPr id="87078" name="Line 56">
                <a:extLst>
                  <a:ext uri="{FF2B5EF4-FFF2-40B4-BE49-F238E27FC236}">
                    <a16:creationId xmlns:a16="http://schemas.microsoft.com/office/drawing/2014/main" id="{9BD80B77-E908-45FE-A834-A9B48E7D9C5B}"/>
                  </a:ext>
                </a:extLst>
              </p:cNvPr>
              <p:cNvSpPr>
                <a:spLocks noChangeShapeType="1"/>
              </p:cNvSpPr>
              <p:nvPr/>
            </p:nvSpPr>
            <p:spPr bwMode="auto">
              <a:xfrm>
                <a:off x="4215" y="1196"/>
                <a:ext cx="85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9" name="Text Box 57">
                <a:extLst>
                  <a:ext uri="{FF2B5EF4-FFF2-40B4-BE49-F238E27FC236}">
                    <a16:creationId xmlns:a16="http://schemas.microsoft.com/office/drawing/2014/main" id="{F3885A74-FDC4-4D16-80A2-7EE0185BCE4C}"/>
                  </a:ext>
                </a:extLst>
              </p:cNvPr>
              <p:cNvSpPr txBox="1">
                <a:spLocks noChangeArrowheads="1"/>
              </p:cNvSpPr>
              <p:nvPr/>
            </p:nvSpPr>
            <p:spPr bwMode="auto">
              <a:xfrm>
                <a:off x="4490" y="1164"/>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grpSp>
          <p:nvGrpSpPr>
            <p:cNvPr id="87073" name="Group 58">
              <a:extLst>
                <a:ext uri="{FF2B5EF4-FFF2-40B4-BE49-F238E27FC236}">
                  <a16:creationId xmlns:a16="http://schemas.microsoft.com/office/drawing/2014/main" id="{378FF622-8C5D-4C3D-B0D1-E3EDABE8CA56}"/>
                </a:ext>
              </a:extLst>
            </p:cNvPr>
            <p:cNvGrpSpPr>
              <a:grpSpLocks/>
            </p:cNvGrpSpPr>
            <p:nvPr/>
          </p:nvGrpSpPr>
          <p:grpSpPr bwMode="auto">
            <a:xfrm>
              <a:off x="1036638" y="1874838"/>
              <a:ext cx="1428750" cy="585787"/>
              <a:chOff x="653" y="1181"/>
              <a:chExt cx="900" cy="369"/>
            </a:xfrm>
          </p:grpSpPr>
          <p:sp>
            <p:nvSpPr>
              <p:cNvPr id="87074" name="Text Box 59">
                <a:extLst>
                  <a:ext uri="{FF2B5EF4-FFF2-40B4-BE49-F238E27FC236}">
                    <a16:creationId xmlns:a16="http://schemas.microsoft.com/office/drawing/2014/main" id="{DE669AB3-E5AE-4505-B130-C708C999FA9B}"/>
                  </a:ext>
                </a:extLst>
              </p:cNvPr>
              <p:cNvSpPr txBox="1">
                <a:spLocks noChangeArrowheads="1"/>
              </p:cNvSpPr>
              <p:nvPr/>
            </p:nvSpPr>
            <p:spPr bwMode="auto">
              <a:xfrm>
                <a:off x="653" y="1181"/>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a:t>
                </a:r>
                <a:endParaRPr lang="en-US" altLang="zh-CN" sz="1400">
                  <a:latin typeface="Times New Roman" panose="02020603050405020304" pitchFamily="18" charset="0"/>
                  <a:ea typeface="宋体" panose="02010600030101010101" pitchFamily="2" charset="-122"/>
                </a:endParaRPr>
              </a:p>
            </p:txBody>
          </p:sp>
          <p:sp>
            <p:nvSpPr>
              <p:cNvPr id="87075" name="Line 60">
                <a:extLst>
                  <a:ext uri="{FF2B5EF4-FFF2-40B4-BE49-F238E27FC236}">
                    <a16:creationId xmlns:a16="http://schemas.microsoft.com/office/drawing/2014/main" id="{BDE3FCA7-3A6D-4548-BFA3-26FAE1DDA013}"/>
                  </a:ext>
                </a:extLst>
              </p:cNvPr>
              <p:cNvSpPr>
                <a:spLocks noChangeShapeType="1"/>
              </p:cNvSpPr>
              <p:nvPr/>
            </p:nvSpPr>
            <p:spPr bwMode="auto">
              <a:xfrm>
                <a:off x="708" y="1361"/>
                <a:ext cx="6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6" name="Text Box 61">
                <a:extLst>
                  <a:ext uri="{FF2B5EF4-FFF2-40B4-BE49-F238E27FC236}">
                    <a16:creationId xmlns:a16="http://schemas.microsoft.com/office/drawing/2014/main" id="{AD56C25B-B421-41A1-99CF-DC5FB4C4A864}"/>
                  </a:ext>
                </a:extLst>
              </p:cNvPr>
              <p:cNvSpPr txBox="1">
                <a:spLocks noChangeArrowheads="1"/>
              </p:cNvSpPr>
              <p:nvPr/>
            </p:nvSpPr>
            <p:spPr bwMode="auto">
              <a:xfrm>
                <a:off x="930" y="1338"/>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grpSp>
      <p:grpSp>
        <p:nvGrpSpPr>
          <p:cNvPr id="16" name="Group 62">
            <a:extLst>
              <a:ext uri="{FF2B5EF4-FFF2-40B4-BE49-F238E27FC236}">
                <a16:creationId xmlns:a16="http://schemas.microsoft.com/office/drawing/2014/main" id="{DF4120DB-1CA9-440D-B5B9-E7C93335F8DD}"/>
              </a:ext>
            </a:extLst>
          </p:cNvPr>
          <p:cNvGrpSpPr>
            <a:grpSpLocks/>
          </p:cNvGrpSpPr>
          <p:nvPr/>
        </p:nvGrpSpPr>
        <p:grpSpPr bwMode="auto">
          <a:xfrm>
            <a:off x="1290638" y="5062538"/>
            <a:ext cx="1622425" cy="1068387"/>
            <a:chOff x="813" y="3189"/>
            <a:chExt cx="1022" cy="673"/>
          </a:xfrm>
        </p:grpSpPr>
        <p:sp>
          <p:nvSpPr>
            <p:cNvPr id="87048" name="Text Box 63">
              <a:extLst>
                <a:ext uri="{FF2B5EF4-FFF2-40B4-BE49-F238E27FC236}">
                  <a16:creationId xmlns:a16="http://schemas.microsoft.com/office/drawing/2014/main" id="{9E59C650-5E4B-42E0-87B2-2D97CDCE4C2A}"/>
                </a:ext>
              </a:extLst>
            </p:cNvPr>
            <p:cNvSpPr txBox="1">
              <a:spLocks noChangeArrowheads="1"/>
            </p:cNvSpPr>
            <p:nvPr/>
          </p:nvSpPr>
          <p:spPr bwMode="auto">
            <a:xfrm>
              <a:off x="813" y="3189"/>
              <a:ext cx="102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400">
                  <a:latin typeface="Arial" panose="020B0604020202020204" pitchFamily="34" charset="0"/>
                  <a:ea typeface="宋体" panose="02010600030101010101" pitchFamily="2" charset="-122"/>
                </a:rPr>
                <a:t>( corrupt(rcvpkt) ||</a:t>
              </a:r>
            </a:p>
            <a:p>
              <a:pPr>
                <a:spcBef>
                  <a:spcPct val="0"/>
                </a:spcBef>
                <a:buClrTx/>
                <a:buSzTx/>
                <a:buFontTx/>
                <a:buNone/>
              </a:pPr>
              <a:r>
                <a:rPr lang="en-US" altLang="zh-CN" sz="1400">
                  <a:latin typeface="Arial" panose="020B0604020202020204" pitchFamily="34" charset="0"/>
                  <a:ea typeface="宋体" panose="02010600030101010101" pitchFamily="2" charset="-122"/>
                </a:rPr>
                <a:t>isACK(rcvpkt,0) )</a:t>
              </a:r>
              <a:endParaRPr lang="en-US" altLang="zh-CN" sz="1400">
                <a:latin typeface="Times New Roman" panose="02020603050405020304" pitchFamily="18" charset="0"/>
                <a:ea typeface="宋体" panose="02010600030101010101" pitchFamily="2" charset="-122"/>
              </a:endParaRPr>
            </a:p>
          </p:txBody>
        </p:sp>
        <p:sp>
          <p:nvSpPr>
            <p:cNvPr id="87049" name="Line 64">
              <a:extLst>
                <a:ext uri="{FF2B5EF4-FFF2-40B4-BE49-F238E27FC236}">
                  <a16:creationId xmlns:a16="http://schemas.microsoft.com/office/drawing/2014/main" id="{CBC57513-E02B-4A51-A0C8-DE795016E287}"/>
                </a:ext>
              </a:extLst>
            </p:cNvPr>
            <p:cNvSpPr>
              <a:spLocks noChangeShapeType="1"/>
            </p:cNvSpPr>
            <p:nvPr/>
          </p:nvSpPr>
          <p:spPr bwMode="auto">
            <a:xfrm>
              <a:off x="878" y="3646"/>
              <a:ext cx="79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0" name="Text Box 65">
              <a:extLst>
                <a:ext uri="{FF2B5EF4-FFF2-40B4-BE49-F238E27FC236}">
                  <a16:creationId xmlns:a16="http://schemas.microsoft.com/office/drawing/2014/main" id="{3994432C-79CE-4EAC-AF4E-03D7E0CA3014}"/>
                </a:ext>
              </a:extLst>
            </p:cNvPr>
            <p:cNvSpPr txBox="1">
              <a:spLocks noChangeArrowheads="1"/>
            </p:cNvSpPr>
            <p:nvPr/>
          </p:nvSpPr>
          <p:spPr bwMode="auto">
            <a:xfrm>
              <a:off x="1184" y="3650"/>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sp>
        <p:nvSpPr>
          <p:cNvPr id="87046" name="页脚占位符 5">
            <a:extLst>
              <a:ext uri="{FF2B5EF4-FFF2-40B4-BE49-F238E27FC236}">
                <a16:creationId xmlns:a16="http://schemas.microsoft.com/office/drawing/2014/main" id="{D6357589-3535-4EC6-A226-A0156B1C86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7047" name="灯片编号占位符 6">
            <a:extLst>
              <a:ext uri="{FF2B5EF4-FFF2-40B4-BE49-F238E27FC236}">
                <a16:creationId xmlns:a16="http://schemas.microsoft.com/office/drawing/2014/main" id="{114588EC-ED45-4E5C-B75E-9721F6AC70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138B739-F2A7-41EA-A319-C8B4E46B883E}" type="slidenum">
              <a:rPr lang="en-US" altLang="zh-CN" sz="1400" smtClean="0">
                <a:latin typeface="Arial" panose="020B0604020202020204" pitchFamily="34" charset="0"/>
              </a:rPr>
              <a:pPr>
                <a:spcBef>
                  <a:spcPct val="0"/>
                </a:spcBef>
                <a:buClrTx/>
                <a:buSzTx/>
                <a:buFontTx/>
                <a:buNone/>
              </a:pPr>
              <a:t>59</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5">
            <a:extLst>
              <a:ext uri="{FF2B5EF4-FFF2-40B4-BE49-F238E27FC236}">
                <a16:creationId xmlns:a16="http://schemas.microsoft.com/office/drawing/2014/main" id="{B352DC0A-3AFF-44B3-944E-0BF81918013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20483" name="灯片编号占位符 6">
            <a:extLst>
              <a:ext uri="{FF2B5EF4-FFF2-40B4-BE49-F238E27FC236}">
                <a16:creationId xmlns:a16="http://schemas.microsoft.com/office/drawing/2014/main" id="{82E4059E-98D9-4354-BDD9-89A9957A5D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4E85AB4-D931-4C7D-9848-7EA9276644DF}" type="slidenum">
              <a:rPr lang="en-US" altLang="zh-CN" sz="1400" smtClean="0">
                <a:latin typeface="Arial" panose="020B0604020202020204" pitchFamily="34" charset="0"/>
              </a:rPr>
              <a:pPr>
                <a:spcBef>
                  <a:spcPct val="0"/>
                </a:spcBef>
                <a:buClrTx/>
                <a:buSzTx/>
                <a:buFontTx/>
                <a:buNone/>
              </a:pPr>
              <a:t>6</a:t>
            </a:fld>
            <a:endParaRPr lang="en-US" altLang="zh-CN" sz="1400">
              <a:latin typeface="Arial" panose="020B0604020202020204" pitchFamily="34" charset="0"/>
            </a:endParaRPr>
          </a:p>
        </p:txBody>
      </p:sp>
      <p:sp>
        <p:nvSpPr>
          <p:cNvPr id="20484" name="Rectangle 2">
            <a:extLst>
              <a:ext uri="{FF2B5EF4-FFF2-40B4-BE49-F238E27FC236}">
                <a16:creationId xmlns:a16="http://schemas.microsoft.com/office/drawing/2014/main" id="{30312515-DF4F-4A12-B0CF-F6A805BC995F}"/>
              </a:ext>
            </a:extLst>
          </p:cNvPr>
          <p:cNvSpPr>
            <a:spLocks noGrp="1" noChangeArrowheads="1"/>
          </p:cNvSpPr>
          <p:nvPr>
            <p:ph type="title"/>
          </p:nvPr>
        </p:nvSpPr>
        <p:spPr/>
        <p:txBody>
          <a:bodyPr/>
          <a:lstStyle/>
          <a:p>
            <a:r>
              <a:rPr lang="en-US" altLang="zh-CN">
                <a:ea typeface="宋体" panose="02010600030101010101" pitchFamily="2" charset="-122"/>
              </a:rPr>
              <a:t>Transport vs. Network Layer</a:t>
            </a:r>
          </a:p>
        </p:txBody>
      </p:sp>
      <p:sp>
        <p:nvSpPr>
          <p:cNvPr id="367620" name="Rectangle 4">
            <a:extLst>
              <a:ext uri="{FF2B5EF4-FFF2-40B4-BE49-F238E27FC236}">
                <a16:creationId xmlns:a16="http://schemas.microsoft.com/office/drawing/2014/main" id="{B2219D28-75D2-4B2E-8E91-96F937095B0E}"/>
              </a:ext>
            </a:extLst>
          </p:cNvPr>
          <p:cNvSpPr>
            <a:spLocks noGrp="1" noChangeArrowheads="1"/>
          </p:cNvSpPr>
          <p:nvPr>
            <p:ph type="body" sz="half" idx="2"/>
          </p:nvPr>
        </p:nvSpPr>
        <p:spPr>
          <a:xfrm>
            <a:off x="685800" y="1295400"/>
            <a:ext cx="7543800" cy="2667000"/>
          </a:xfrm>
          <a:ln w="19050">
            <a:solidFill>
              <a:srgbClr val="FF0000"/>
            </a:solidFill>
            <a:miter lim="800000"/>
            <a:headEnd/>
            <a:tailEnd/>
          </a:ln>
        </p:spPr>
        <p:txBody>
          <a:bodyPr/>
          <a:lstStyle/>
          <a:p>
            <a:pPr>
              <a:buFont typeface="ZapfDingbats" pitchFamily="82" charset="2"/>
              <a:buNone/>
            </a:pPr>
            <a:r>
              <a:rPr lang="en-US" altLang="zh-CN" sz="2400" u="sng">
                <a:solidFill>
                  <a:srgbClr val="FF0000"/>
                </a:solidFill>
                <a:ea typeface="宋体" panose="02010600030101010101" pitchFamily="2" charset="-122"/>
              </a:rPr>
              <a:t>Household analogy:</a:t>
            </a:r>
            <a:endParaRPr lang="en-US" altLang="zh-CN" sz="2400">
              <a:ea typeface="宋体" panose="02010600030101010101" pitchFamily="2" charset="-122"/>
            </a:endParaRPr>
          </a:p>
          <a:p>
            <a:pPr>
              <a:buFont typeface="ZapfDingbats" pitchFamily="82" charset="2"/>
              <a:buNone/>
            </a:pPr>
            <a:r>
              <a:rPr lang="en-US" altLang="zh-CN" sz="2000" i="1">
                <a:ea typeface="宋体" panose="02010600030101010101" pitchFamily="2" charset="-122"/>
              </a:rPr>
              <a:t>12 kids sending letters to 12 kids</a:t>
            </a:r>
            <a:endParaRPr lang="en-US" altLang="zh-CN" sz="2000">
              <a:ea typeface="宋体" panose="02010600030101010101" pitchFamily="2" charset="-122"/>
            </a:endParaRPr>
          </a:p>
          <a:p>
            <a:r>
              <a:rPr lang="en-US" altLang="zh-CN" sz="2000">
                <a:ea typeface="宋体" panose="02010600030101010101" pitchFamily="2" charset="-122"/>
              </a:rPr>
              <a:t>Processes = kids</a:t>
            </a:r>
          </a:p>
          <a:p>
            <a:r>
              <a:rPr lang="en-US" altLang="zh-CN" sz="2000">
                <a:ea typeface="宋体" panose="02010600030101010101" pitchFamily="2" charset="-122"/>
              </a:rPr>
              <a:t>App messages = letters in envelopes</a:t>
            </a:r>
          </a:p>
          <a:p>
            <a:r>
              <a:rPr lang="en-US" altLang="zh-CN" sz="2000">
                <a:ea typeface="宋体" panose="02010600030101010101" pitchFamily="2" charset="-122"/>
              </a:rPr>
              <a:t>Hosts = houses</a:t>
            </a:r>
          </a:p>
          <a:p>
            <a:r>
              <a:rPr lang="en-US" altLang="zh-CN" sz="2000">
                <a:ea typeface="宋体" panose="02010600030101010101" pitchFamily="2" charset="-122"/>
              </a:rPr>
              <a:t>Network-layer protocol = postal service</a:t>
            </a:r>
          </a:p>
          <a:p>
            <a:r>
              <a:rPr lang="en-US" altLang="zh-CN" sz="2000">
                <a:ea typeface="宋体" panose="02010600030101010101" pitchFamily="2" charset="-122"/>
              </a:rPr>
              <a:t>Transport protocol = Ann and Bill</a:t>
            </a:r>
          </a:p>
          <a:p>
            <a:pPr>
              <a:buFont typeface="ZapfDingbats" pitchFamily="82" charset="2"/>
              <a:buNone/>
            </a:pPr>
            <a:endParaRPr lang="en-US" altLang="zh-CN" sz="2000">
              <a:ea typeface="宋体" panose="02010600030101010101" pitchFamily="2" charset="-122"/>
            </a:endParaRPr>
          </a:p>
        </p:txBody>
      </p:sp>
      <p:pic>
        <p:nvPicPr>
          <p:cNvPr id="367621" name="Picture 5" descr="j0404085[1]">
            <a:extLst>
              <a:ext uri="{FF2B5EF4-FFF2-40B4-BE49-F238E27FC236}">
                <a16:creationId xmlns:a16="http://schemas.microsoft.com/office/drawing/2014/main" id="{E4E9B031-E7D6-48C8-8579-80E172D7D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486400"/>
            <a:ext cx="4857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2" name="Picture 6" descr="j0410513[1]">
            <a:extLst>
              <a:ext uri="{FF2B5EF4-FFF2-40B4-BE49-F238E27FC236}">
                <a16:creationId xmlns:a16="http://schemas.microsoft.com/office/drawing/2014/main" id="{BD7D090D-BA87-4BA2-A42E-3D07BC728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343400"/>
            <a:ext cx="11049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3" name="Picture 7" descr="j0407886[1]">
            <a:extLst>
              <a:ext uri="{FF2B5EF4-FFF2-40B4-BE49-F238E27FC236}">
                <a16:creationId xmlns:a16="http://schemas.microsoft.com/office/drawing/2014/main" id="{E23F72A9-306A-4075-BDA1-F1EF2847C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486400"/>
            <a:ext cx="762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4" name="Picture 8" descr="j0359543[1]">
            <a:extLst>
              <a:ext uri="{FF2B5EF4-FFF2-40B4-BE49-F238E27FC236}">
                <a16:creationId xmlns:a16="http://schemas.microsoft.com/office/drawing/2014/main" id="{8843DE59-8194-4D8B-8E0A-223823458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00600"/>
            <a:ext cx="10302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5" name="Picture 9" descr="j0391326[1]">
            <a:extLst>
              <a:ext uri="{FF2B5EF4-FFF2-40B4-BE49-F238E27FC236}">
                <a16:creationId xmlns:a16="http://schemas.microsoft.com/office/drawing/2014/main" id="{59358622-6EF6-493F-BFA6-D3F0BE3A48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724400"/>
            <a:ext cx="121443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6" name="Picture 10" descr="j0397434[1]">
            <a:extLst>
              <a:ext uri="{FF2B5EF4-FFF2-40B4-BE49-F238E27FC236}">
                <a16:creationId xmlns:a16="http://schemas.microsoft.com/office/drawing/2014/main" id="{196FF45D-EBB0-450E-90CF-44DB990A18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4150" y="5715000"/>
            <a:ext cx="603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7" name="Picture 11" descr="j0396680[1]">
            <a:extLst>
              <a:ext uri="{FF2B5EF4-FFF2-40B4-BE49-F238E27FC236}">
                <a16:creationId xmlns:a16="http://schemas.microsoft.com/office/drawing/2014/main" id="{77472FCB-C288-4A3E-88EF-607B97BB8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715000"/>
            <a:ext cx="6794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30" name="Picture 14" descr="j0310354[1]">
            <a:extLst>
              <a:ext uri="{FF2B5EF4-FFF2-40B4-BE49-F238E27FC236}">
                <a16:creationId xmlns:a16="http://schemas.microsoft.com/office/drawing/2014/main" id="{A1EFBBF0-4C7E-404D-A8F0-9D2B497157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0" y="4419600"/>
            <a:ext cx="7747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31" name="Picture 15" descr="j0324620[1]">
            <a:extLst>
              <a:ext uri="{FF2B5EF4-FFF2-40B4-BE49-F238E27FC236}">
                <a16:creationId xmlns:a16="http://schemas.microsoft.com/office/drawing/2014/main" id="{866A0787-4C67-4F46-A462-3550130173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800600"/>
            <a:ext cx="600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32" name="Picture 16" descr="j0397066[1]">
            <a:extLst>
              <a:ext uri="{FF2B5EF4-FFF2-40B4-BE49-F238E27FC236}">
                <a16:creationId xmlns:a16="http://schemas.microsoft.com/office/drawing/2014/main" id="{7C342DA7-5D26-4D4F-98A3-68263026C5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029200"/>
            <a:ext cx="5508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33" name="Picture 17" descr="j0406200[1]">
            <a:extLst>
              <a:ext uri="{FF2B5EF4-FFF2-40B4-BE49-F238E27FC236}">
                <a16:creationId xmlns:a16="http://schemas.microsoft.com/office/drawing/2014/main" id="{4F0748D1-1E2A-4683-85C0-D6B2832E40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5029200"/>
            <a:ext cx="609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67620">
                                            <p:txEl>
                                              <p:pRg st="0" end="0"/>
                                            </p:txEl>
                                          </p:spTgt>
                                        </p:tgtEl>
                                        <p:attrNameLst>
                                          <p:attrName>style.visibility</p:attrName>
                                        </p:attrNameLst>
                                      </p:cBhvr>
                                      <p:to>
                                        <p:strVal val="visible"/>
                                      </p:to>
                                    </p:set>
                                    <p:animEffect transition="in" filter="blinds(horizontal)">
                                      <p:cBhvr>
                                        <p:cTn id="7" dur="500"/>
                                        <p:tgtEl>
                                          <p:spTgt spid="36762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7620">
                                            <p:txEl>
                                              <p:pRg st="1" end="1"/>
                                            </p:txEl>
                                          </p:spTgt>
                                        </p:tgtEl>
                                        <p:attrNameLst>
                                          <p:attrName>style.visibility</p:attrName>
                                        </p:attrNameLst>
                                      </p:cBhvr>
                                      <p:to>
                                        <p:strVal val="visible"/>
                                      </p:to>
                                    </p:set>
                                    <p:animEffect transition="in" filter="blinds(horizontal)">
                                      <p:cBhvr>
                                        <p:cTn id="10" dur="500"/>
                                        <p:tgtEl>
                                          <p:spTgt spid="36762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67620">
                                            <p:txEl>
                                              <p:pRg st="2" end="2"/>
                                            </p:txEl>
                                          </p:spTgt>
                                        </p:tgtEl>
                                        <p:attrNameLst>
                                          <p:attrName>style.visibility</p:attrName>
                                        </p:attrNameLst>
                                      </p:cBhvr>
                                      <p:to>
                                        <p:strVal val="visible"/>
                                      </p:to>
                                    </p:set>
                                    <p:animEffect transition="in" filter="blinds(horizontal)">
                                      <p:cBhvr>
                                        <p:cTn id="15" dur="500"/>
                                        <p:tgtEl>
                                          <p:spTgt spid="36762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67620">
                                            <p:txEl>
                                              <p:pRg st="3" end="3"/>
                                            </p:txEl>
                                          </p:spTgt>
                                        </p:tgtEl>
                                        <p:attrNameLst>
                                          <p:attrName>style.visibility</p:attrName>
                                        </p:attrNameLst>
                                      </p:cBhvr>
                                      <p:to>
                                        <p:strVal val="visible"/>
                                      </p:to>
                                    </p:set>
                                    <p:animEffect transition="in" filter="blinds(horizontal)">
                                      <p:cBhvr>
                                        <p:cTn id="18" dur="500"/>
                                        <p:tgtEl>
                                          <p:spTgt spid="36762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67620">
                                            <p:txEl>
                                              <p:pRg st="4" end="4"/>
                                            </p:txEl>
                                          </p:spTgt>
                                        </p:tgtEl>
                                        <p:attrNameLst>
                                          <p:attrName>style.visibility</p:attrName>
                                        </p:attrNameLst>
                                      </p:cBhvr>
                                      <p:to>
                                        <p:strVal val="visible"/>
                                      </p:to>
                                    </p:set>
                                    <p:animEffect transition="in" filter="blinds(horizontal)">
                                      <p:cBhvr>
                                        <p:cTn id="21" dur="500"/>
                                        <p:tgtEl>
                                          <p:spTgt spid="36762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67624"/>
                                        </p:tgtEl>
                                        <p:attrNameLst>
                                          <p:attrName>style.visibility</p:attrName>
                                        </p:attrNameLst>
                                      </p:cBhvr>
                                      <p:to>
                                        <p:strVal val="visible"/>
                                      </p:to>
                                    </p:set>
                                    <p:animEffect transition="in" filter="blinds(horizontal)">
                                      <p:cBhvr>
                                        <p:cTn id="24" dur="500"/>
                                        <p:tgtEl>
                                          <p:spTgt spid="367624"/>
                                        </p:tgtEl>
                                      </p:cBhvr>
                                    </p:animEffect>
                                  </p:childTnLst>
                                </p:cTn>
                              </p:par>
                              <p:par>
                                <p:cTn id="25" presetID="3" presetClass="entr" presetSubtype="10" fill="hold" nodeType="withEffect">
                                  <p:stCondLst>
                                    <p:cond delay="0"/>
                                  </p:stCondLst>
                                  <p:childTnLst>
                                    <p:set>
                                      <p:cBhvr>
                                        <p:cTn id="26" dur="1" fill="hold">
                                          <p:stCondLst>
                                            <p:cond delay="0"/>
                                          </p:stCondLst>
                                        </p:cTn>
                                        <p:tgtEl>
                                          <p:spTgt spid="367631"/>
                                        </p:tgtEl>
                                        <p:attrNameLst>
                                          <p:attrName>style.visibility</p:attrName>
                                        </p:attrNameLst>
                                      </p:cBhvr>
                                      <p:to>
                                        <p:strVal val="visible"/>
                                      </p:to>
                                    </p:set>
                                    <p:animEffect transition="in" filter="blinds(horizontal)">
                                      <p:cBhvr>
                                        <p:cTn id="27" dur="500"/>
                                        <p:tgtEl>
                                          <p:spTgt spid="367631"/>
                                        </p:tgtEl>
                                      </p:cBhvr>
                                    </p:animEffect>
                                  </p:childTnLst>
                                </p:cTn>
                              </p:par>
                              <p:par>
                                <p:cTn id="28" presetID="3" presetClass="entr" presetSubtype="10" fill="hold" nodeType="withEffect">
                                  <p:stCondLst>
                                    <p:cond delay="0"/>
                                  </p:stCondLst>
                                  <p:childTnLst>
                                    <p:set>
                                      <p:cBhvr>
                                        <p:cTn id="29" dur="1" fill="hold">
                                          <p:stCondLst>
                                            <p:cond delay="0"/>
                                          </p:stCondLst>
                                        </p:cTn>
                                        <p:tgtEl>
                                          <p:spTgt spid="367632"/>
                                        </p:tgtEl>
                                        <p:attrNameLst>
                                          <p:attrName>style.visibility</p:attrName>
                                        </p:attrNameLst>
                                      </p:cBhvr>
                                      <p:to>
                                        <p:strVal val="visible"/>
                                      </p:to>
                                    </p:set>
                                    <p:animEffect transition="in" filter="blinds(horizontal)">
                                      <p:cBhvr>
                                        <p:cTn id="30" dur="500"/>
                                        <p:tgtEl>
                                          <p:spTgt spid="367632"/>
                                        </p:tgtEl>
                                      </p:cBhvr>
                                    </p:animEffect>
                                  </p:childTnLst>
                                </p:cTn>
                              </p:par>
                              <p:par>
                                <p:cTn id="31" presetID="3" presetClass="entr" presetSubtype="10" fill="hold" nodeType="withEffect">
                                  <p:stCondLst>
                                    <p:cond delay="0"/>
                                  </p:stCondLst>
                                  <p:childTnLst>
                                    <p:set>
                                      <p:cBhvr>
                                        <p:cTn id="32" dur="1" fill="hold">
                                          <p:stCondLst>
                                            <p:cond delay="0"/>
                                          </p:stCondLst>
                                        </p:cTn>
                                        <p:tgtEl>
                                          <p:spTgt spid="367625"/>
                                        </p:tgtEl>
                                        <p:attrNameLst>
                                          <p:attrName>style.visibility</p:attrName>
                                        </p:attrNameLst>
                                      </p:cBhvr>
                                      <p:to>
                                        <p:strVal val="visible"/>
                                      </p:to>
                                    </p:set>
                                    <p:animEffect transition="in" filter="blinds(horizontal)">
                                      <p:cBhvr>
                                        <p:cTn id="33" dur="500"/>
                                        <p:tgtEl>
                                          <p:spTgt spid="367625"/>
                                        </p:tgtEl>
                                      </p:cBhvr>
                                    </p:animEffect>
                                  </p:childTnLst>
                                </p:cTn>
                              </p:par>
                              <p:par>
                                <p:cTn id="34" presetID="3" presetClass="entr" presetSubtype="10" fill="hold" nodeType="withEffect">
                                  <p:stCondLst>
                                    <p:cond delay="0"/>
                                  </p:stCondLst>
                                  <p:childTnLst>
                                    <p:set>
                                      <p:cBhvr>
                                        <p:cTn id="35" dur="1" fill="hold">
                                          <p:stCondLst>
                                            <p:cond delay="0"/>
                                          </p:stCondLst>
                                        </p:cTn>
                                        <p:tgtEl>
                                          <p:spTgt spid="367630"/>
                                        </p:tgtEl>
                                        <p:attrNameLst>
                                          <p:attrName>style.visibility</p:attrName>
                                        </p:attrNameLst>
                                      </p:cBhvr>
                                      <p:to>
                                        <p:strVal val="visible"/>
                                      </p:to>
                                    </p:set>
                                    <p:animEffect transition="in" filter="blinds(horizontal)">
                                      <p:cBhvr>
                                        <p:cTn id="36" dur="500"/>
                                        <p:tgtEl>
                                          <p:spTgt spid="367630"/>
                                        </p:tgtEl>
                                      </p:cBhvr>
                                    </p:animEffect>
                                  </p:childTnLst>
                                </p:cTn>
                              </p:par>
                              <p:par>
                                <p:cTn id="37" presetID="3" presetClass="entr" presetSubtype="10" fill="hold" nodeType="withEffect">
                                  <p:stCondLst>
                                    <p:cond delay="0"/>
                                  </p:stCondLst>
                                  <p:childTnLst>
                                    <p:set>
                                      <p:cBhvr>
                                        <p:cTn id="38" dur="1" fill="hold">
                                          <p:stCondLst>
                                            <p:cond delay="0"/>
                                          </p:stCondLst>
                                        </p:cTn>
                                        <p:tgtEl>
                                          <p:spTgt spid="367633"/>
                                        </p:tgtEl>
                                        <p:attrNameLst>
                                          <p:attrName>style.visibility</p:attrName>
                                        </p:attrNameLst>
                                      </p:cBhvr>
                                      <p:to>
                                        <p:strVal val="visible"/>
                                      </p:to>
                                    </p:set>
                                    <p:animEffect transition="in" filter="blinds(horizontal)">
                                      <p:cBhvr>
                                        <p:cTn id="39" dur="500"/>
                                        <p:tgtEl>
                                          <p:spTgt spid="36763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67620">
                                            <p:txEl>
                                              <p:pRg st="5" end="5"/>
                                            </p:txEl>
                                          </p:spTgt>
                                        </p:tgtEl>
                                        <p:attrNameLst>
                                          <p:attrName>style.visibility</p:attrName>
                                        </p:attrNameLst>
                                      </p:cBhvr>
                                      <p:to>
                                        <p:strVal val="visible"/>
                                      </p:to>
                                    </p:set>
                                    <p:animEffect transition="in" filter="blinds(horizontal)">
                                      <p:cBhvr>
                                        <p:cTn id="44" dur="500"/>
                                        <p:tgtEl>
                                          <p:spTgt spid="367620">
                                            <p:txEl>
                                              <p:pRg st="5" end="5"/>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67623"/>
                                        </p:tgtEl>
                                        <p:attrNameLst>
                                          <p:attrName>style.visibility</p:attrName>
                                        </p:attrNameLst>
                                      </p:cBhvr>
                                      <p:to>
                                        <p:strVal val="visible"/>
                                      </p:to>
                                    </p:set>
                                    <p:animEffect transition="in" filter="blinds(horizontal)">
                                      <p:cBhvr>
                                        <p:cTn id="47" dur="500"/>
                                        <p:tgtEl>
                                          <p:spTgt spid="367623"/>
                                        </p:tgtEl>
                                      </p:cBhvr>
                                    </p:animEffect>
                                  </p:childTnLst>
                                </p:cTn>
                              </p:par>
                              <p:par>
                                <p:cTn id="48" presetID="3" presetClass="entr" presetSubtype="10" fill="hold" nodeType="withEffect">
                                  <p:stCondLst>
                                    <p:cond delay="0"/>
                                  </p:stCondLst>
                                  <p:childTnLst>
                                    <p:set>
                                      <p:cBhvr>
                                        <p:cTn id="49" dur="1" fill="hold">
                                          <p:stCondLst>
                                            <p:cond delay="0"/>
                                          </p:stCondLst>
                                        </p:cTn>
                                        <p:tgtEl>
                                          <p:spTgt spid="367621"/>
                                        </p:tgtEl>
                                        <p:attrNameLst>
                                          <p:attrName>style.visibility</p:attrName>
                                        </p:attrNameLst>
                                      </p:cBhvr>
                                      <p:to>
                                        <p:strVal val="visible"/>
                                      </p:to>
                                    </p:set>
                                    <p:animEffect transition="in" filter="blinds(horizontal)">
                                      <p:cBhvr>
                                        <p:cTn id="50" dur="500"/>
                                        <p:tgtEl>
                                          <p:spTgt spid="367621"/>
                                        </p:tgtEl>
                                      </p:cBhvr>
                                    </p:animEffect>
                                  </p:childTnLst>
                                </p:cTn>
                              </p:par>
                              <p:par>
                                <p:cTn id="51" presetID="3" presetClass="entr" presetSubtype="10" fill="hold" nodeType="withEffect">
                                  <p:stCondLst>
                                    <p:cond delay="0"/>
                                  </p:stCondLst>
                                  <p:childTnLst>
                                    <p:set>
                                      <p:cBhvr>
                                        <p:cTn id="52" dur="1" fill="hold">
                                          <p:stCondLst>
                                            <p:cond delay="0"/>
                                          </p:stCondLst>
                                        </p:cTn>
                                        <p:tgtEl>
                                          <p:spTgt spid="367622"/>
                                        </p:tgtEl>
                                        <p:attrNameLst>
                                          <p:attrName>style.visibility</p:attrName>
                                        </p:attrNameLst>
                                      </p:cBhvr>
                                      <p:to>
                                        <p:strVal val="visible"/>
                                      </p:to>
                                    </p:set>
                                    <p:animEffect transition="in" filter="blinds(horizontal)">
                                      <p:cBhvr>
                                        <p:cTn id="53" dur="500"/>
                                        <p:tgtEl>
                                          <p:spTgt spid="3676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367620">
                                            <p:txEl>
                                              <p:pRg st="6" end="6"/>
                                            </p:txEl>
                                          </p:spTgt>
                                        </p:tgtEl>
                                        <p:attrNameLst>
                                          <p:attrName>style.visibility</p:attrName>
                                        </p:attrNameLst>
                                      </p:cBhvr>
                                      <p:to>
                                        <p:strVal val="visible"/>
                                      </p:to>
                                    </p:set>
                                    <p:animEffect transition="in" filter="blinds(horizontal)">
                                      <p:cBhvr>
                                        <p:cTn id="58" dur="500"/>
                                        <p:tgtEl>
                                          <p:spTgt spid="367620">
                                            <p:txEl>
                                              <p:pRg st="6" end="6"/>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67626"/>
                                        </p:tgtEl>
                                        <p:attrNameLst>
                                          <p:attrName>style.visibility</p:attrName>
                                        </p:attrNameLst>
                                      </p:cBhvr>
                                      <p:to>
                                        <p:strVal val="visible"/>
                                      </p:to>
                                    </p:set>
                                    <p:animEffect transition="in" filter="blinds(horizontal)">
                                      <p:cBhvr>
                                        <p:cTn id="61" dur="500"/>
                                        <p:tgtEl>
                                          <p:spTgt spid="367626"/>
                                        </p:tgtEl>
                                      </p:cBhvr>
                                    </p:animEffect>
                                  </p:childTnLst>
                                </p:cTn>
                              </p:par>
                              <p:par>
                                <p:cTn id="62" presetID="3" presetClass="entr" presetSubtype="10" fill="hold" nodeType="withEffect">
                                  <p:stCondLst>
                                    <p:cond delay="0"/>
                                  </p:stCondLst>
                                  <p:childTnLst>
                                    <p:set>
                                      <p:cBhvr>
                                        <p:cTn id="63" dur="1" fill="hold">
                                          <p:stCondLst>
                                            <p:cond delay="0"/>
                                          </p:stCondLst>
                                        </p:cTn>
                                        <p:tgtEl>
                                          <p:spTgt spid="367627"/>
                                        </p:tgtEl>
                                        <p:attrNameLst>
                                          <p:attrName>style.visibility</p:attrName>
                                        </p:attrNameLst>
                                      </p:cBhvr>
                                      <p:to>
                                        <p:strVal val="visible"/>
                                      </p:to>
                                    </p:set>
                                    <p:animEffect transition="in" filter="blinds(horizontal)">
                                      <p:cBhvr>
                                        <p:cTn id="64" dur="500"/>
                                        <p:tgtEl>
                                          <p:spTgt spid="36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E2E67A9-8DE2-41B1-A90E-FFC2593F91FB}"/>
              </a:ext>
            </a:extLst>
          </p:cNvPr>
          <p:cNvSpPr>
            <a:spLocks noGrp="1" noChangeArrowheads="1"/>
          </p:cNvSpPr>
          <p:nvPr>
            <p:ph type="title"/>
          </p:nvPr>
        </p:nvSpPr>
        <p:spPr/>
        <p:txBody>
          <a:bodyPr/>
          <a:lstStyle/>
          <a:p>
            <a:r>
              <a:rPr lang="en-US" altLang="zh-CN" sz="3600">
                <a:ea typeface="宋体" panose="02010600030101010101" pitchFamily="2" charset="-122"/>
              </a:rPr>
              <a:t>Rdt3.0 In Action</a:t>
            </a:r>
            <a:endParaRPr lang="en-US" altLang="zh-CN">
              <a:ea typeface="宋体" panose="02010600030101010101" pitchFamily="2" charset="-122"/>
            </a:endParaRPr>
          </a:p>
        </p:txBody>
      </p:sp>
      <p:pic>
        <p:nvPicPr>
          <p:cNvPr id="402437" name="Picture 5">
            <a:extLst>
              <a:ext uri="{FF2B5EF4-FFF2-40B4-BE49-F238E27FC236}">
                <a16:creationId xmlns:a16="http://schemas.microsoft.com/office/drawing/2014/main" id="{24CEA176-AB89-4892-95B5-0BC278D82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33909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438" name="Picture 6">
            <a:extLst>
              <a:ext uri="{FF2B5EF4-FFF2-40B4-BE49-F238E27FC236}">
                <a16:creationId xmlns:a16="http://schemas.microsoft.com/office/drawing/2014/main" id="{F971FE27-559A-48D0-B03C-4CFEF4E6C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76375"/>
            <a:ext cx="394335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页脚占位符 5">
            <a:extLst>
              <a:ext uri="{FF2B5EF4-FFF2-40B4-BE49-F238E27FC236}">
                <a16:creationId xmlns:a16="http://schemas.microsoft.com/office/drawing/2014/main" id="{3FE8BABA-B2ED-4C57-95A9-2AADB3CA181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8070" name="灯片编号占位符 6">
            <a:extLst>
              <a:ext uri="{FF2B5EF4-FFF2-40B4-BE49-F238E27FC236}">
                <a16:creationId xmlns:a16="http://schemas.microsoft.com/office/drawing/2014/main" id="{CE290597-C0E6-47DE-96DA-2ABC7EAE3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140951F-6B95-4E99-B995-EBE2B8A9ACA8}" type="slidenum">
              <a:rPr lang="en-US" altLang="zh-CN" sz="1400" smtClean="0">
                <a:latin typeface="Arial" panose="020B0604020202020204" pitchFamily="34" charset="0"/>
              </a:rPr>
              <a:pPr>
                <a:spcBef>
                  <a:spcPct val="0"/>
                </a:spcBef>
                <a:buClrTx/>
                <a:buSzTx/>
                <a:buFontTx/>
                <a:buNone/>
              </a:pPr>
              <a:t>60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2437"/>
                                        </p:tgtEl>
                                        <p:attrNameLst>
                                          <p:attrName>style.visibility</p:attrName>
                                        </p:attrNameLst>
                                      </p:cBhvr>
                                      <p:to>
                                        <p:strVal val="visible"/>
                                      </p:to>
                                    </p:set>
                                    <p:animEffect transition="in" filter="blinds(horizontal)">
                                      <p:cBhvr>
                                        <p:cTn id="7" dur="500"/>
                                        <p:tgtEl>
                                          <p:spTgt spid="402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2438"/>
                                        </p:tgtEl>
                                        <p:attrNameLst>
                                          <p:attrName>style.visibility</p:attrName>
                                        </p:attrNameLst>
                                      </p:cBhvr>
                                      <p:to>
                                        <p:strVal val="visible"/>
                                      </p:to>
                                    </p:set>
                                    <p:animEffect transition="in" filter="blinds(horizontal)">
                                      <p:cBhvr>
                                        <p:cTn id="12" dur="500"/>
                                        <p:tgtEl>
                                          <p:spTgt spid="402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6A75BF9-D832-4884-8672-22D61C702985}"/>
              </a:ext>
            </a:extLst>
          </p:cNvPr>
          <p:cNvSpPr>
            <a:spLocks noGrp="1" noChangeArrowheads="1"/>
          </p:cNvSpPr>
          <p:nvPr>
            <p:ph type="title"/>
          </p:nvPr>
        </p:nvSpPr>
        <p:spPr/>
        <p:txBody>
          <a:bodyPr/>
          <a:lstStyle/>
          <a:p>
            <a:r>
              <a:rPr lang="en-US" altLang="zh-CN" sz="3600">
                <a:ea typeface="宋体" panose="02010600030101010101" pitchFamily="2" charset="-122"/>
              </a:rPr>
              <a:t>Rdt3.0 In Action</a:t>
            </a:r>
            <a:endParaRPr lang="en-US" altLang="zh-CN">
              <a:ea typeface="宋体" panose="02010600030101010101" pitchFamily="2" charset="-122"/>
            </a:endParaRPr>
          </a:p>
        </p:txBody>
      </p:sp>
      <p:pic>
        <p:nvPicPr>
          <p:cNvPr id="403461" name="Picture 5">
            <a:extLst>
              <a:ext uri="{FF2B5EF4-FFF2-40B4-BE49-F238E27FC236}">
                <a16:creationId xmlns:a16="http://schemas.microsoft.com/office/drawing/2014/main" id="{1135257C-9CF1-4036-8EC8-FBC2ADB02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3733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462" name="Picture 6">
            <a:extLst>
              <a:ext uri="{FF2B5EF4-FFF2-40B4-BE49-F238E27FC236}">
                <a16:creationId xmlns:a16="http://schemas.microsoft.com/office/drawing/2014/main" id="{4076BB7A-15A4-40FB-AF7A-D766AD75A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343025"/>
            <a:ext cx="38671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页脚占位符 5">
            <a:extLst>
              <a:ext uri="{FF2B5EF4-FFF2-40B4-BE49-F238E27FC236}">
                <a16:creationId xmlns:a16="http://schemas.microsoft.com/office/drawing/2014/main" id="{2908A737-794B-41EB-AFAD-D201960591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89094" name="灯片编号占位符 6">
            <a:extLst>
              <a:ext uri="{FF2B5EF4-FFF2-40B4-BE49-F238E27FC236}">
                <a16:creationId xmlns:a16="http://schemas.microsoft.com/office/drawing/2014/main" id="{3649C790-5222-4D68-A83A-3E8A24D2AF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6C34C08-2747-4B61-9F7D-1A6455A496A4}" type="slidenum">
              <a:rPr lang="en-US" altLang="zh-CN" sz="1400" smtClean="0">
                <a:latin typeface="Arial" panose="020B0604020202020204" pitchFamily="34" charset="0"/>
              </a:rPr>
              <a:pPr>
                <a:spcBef>
                  <a:spcPct val="0"/>
                </a:spcBef>
                <a:buClrTx/>
                <a:buSzTx/>
                <a:buFontTx/>
                <a:buNone/>
              </a:pPr>
              <a:t>61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3461"/>
                                        </p:tgtEl>
                                        <p:attrNameLst>
                                          <p:attrName>style.visibility</p:attrName>
                                        </p:attrNameLst>
                                      </p:cBhvr>
                                      <p:to>
                                        <p:strVal val="visible"/>
                                      </p:to>
                                    </p:set>
                                    <p:animEffect transition="in" filter="blinds(horizontal)">
                                      <p:cBhvr>
                                        <p:cTn id="7" dur="500"/>
                                        <p:tgtEl>
                                          <p:spTgt spid="403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3462"/>
                                        </p:tgtEl>
                                        <p:attrNameLst>
                                          <p:attrName>style.visibility</p:attrName>
                                        </p:attrNameLst>
                                      </p:cBhvr>
                                      <p:to>
                                        <p:strVal val="visible"/>
                                      </p:to>
                                    </p:set>
                                    <p:animEffect transition="in" filter="blinds(horizontal)">
                                      <p:cBhvr>
                                        <p:cTn id="12" dur="500"/>
                                        <p:tgtEl>
                                          <p:spTgt spid="403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E93A58B-2AEE-4ABA-B9C7-97ADEFD73787}"/>
              </a:ext>
            </a:extLst>
          </p:cNvPr>
          <p:cNvSpPr>
            <a:spLocks noGrp="1" noChangeArrowheads="1"/>
          </p:cNvSpPr>
          <p:nvPr>
            <p:ph type="title"/>
          </p:nvPr>
        </p:nvSpPr>
        <p:spPr/>
        <p:txBody>
          <a:bodyPr/>
          <a:lstStyle/>
          <a:p>
            <a:r>
              <a:rPr lang="en-US" altLang="zh-CN" sz="3600">
                <a:ea typeface="宋体" panose="02010600030101010101" pitchFamily="2" charset="-122"/>
              </a:rPr>
              <a:t>Performance of rdt3.0</a:t>
            </a:r>
            <a:endParaRPr lang="en-US" altLang="zh-CN">
              <a:ea typeface="宋体" panose="02010600030101010101" pitchFamily="2" charset="-122"/>
            </a:endParaRPr>
          </a:p>
        </p:txBody>
      </p:sp>
      <p:sp>
        <p:nvSpPr>
          <p:cNvPr id="404483" name="Rectangle 3">
            <a:extLst>
              <a:ext uri="{FF2B5EF4-FFF2-40B4-BE49-F238E27FC236}">
                <a16:creationId xmlns:a16="http://schemas.microsoft.com/office/drawing/2014/main" id="{4525FBD7-D1BB-47D4-B4E3-18A92975535D}"/>
              </a:ext>
            </a:extLst>
          </p:cNvPr>
          <p:cNvSpPr>
            <a:spLocks noGrp="1" noChangeArrowheads="1"/>
          </p:cNvSpPr>
          <p:nvPr>
            <p:ph type="body" sz="half" idx="1"/>
          </p:nvPr>
        </p:nvSpPr>
        <p:spPr>
          <a:xfrm>
            <a:off x="533400" y="1600200"/>
            <a:ext cx="8372475" cy="990600"/>
          </a:xfrm>
        </p:spPr>
        <p:txBody>
          <a:bodyPr/>
          <a:lstStyle/>
          <a:p>
            <a:r>
              <a:rPr lang="en-US" altLang="zh-CN" sz="2200">
                <a:ea typeface="宋体" panose="02010600030101010101" pitchFamily="2" charset="-122"/>
              </a:rPr>
              <a:t>Rdt3.0 works, but performance stinks</a:t>
            </a:r>
          </a:p>
          <a:p>
            <a:r>
              <a:rPr lang="en-US" altLang="zh-CN" sz="2200">
                <a:ea typeface="宋体" panose="02010600030101010101" pitchFamily="2" charset="-122"/>
              </a:rPr>
              <a:t>Example: 1 Gbps link, 15 ms e-e prop. delay, 1KB packet:</a:t>
            </a:r>
          </a:p>
        </p:txBody>
      </p:sp>
      <p:sp>
        <p:nvSpPr>
          <p:cNvPr id="404484" name="Text Box 4">
            <a:extLst>
              <a:ext uri="{FF2B5EF4-FFF2-40B4-BE49-F238E27FC236}">
                <a16:creationId xmlns:a16="http://schemas.microsoft.com/office/drawing/2014/main" id="{B285736C-995D-43DB-B4ED-E93067BE1E79}"/>
              </a:ext>
            </a:extLst>
          </p:cNvPr>
          <p:cNvSpPr txBox="1">
            <a:spLocks noChangeArrowheads="1"/>
          </p:cNvSpPr>
          <p:nvPr/>
        </p:nvSpPr>
        <p:spPr bwMode="auto">
          <a:xfrm>
            <a:off x="411163" y="2881313"/>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T</a:t>
            </a:r>
            <a:endParaRPr lang="en-US" altLang="zh-CN" sz="2400">
              <a:latin typeface="Times New Roman" panose="02020603050405020304" pitchFamily="18" charset="0"/>
              <a:ea typeface="宋体" panose="02010600030101010101" pitchFamily="2" charset="-122"/>
            </a:endParaRPr>
          </a:p>
        </p:txBody>
      </p:sp>
      <p:sp>
        <p:nvSpPr>
          <p:cNvPr id="404485" name="Text Box 5">
            <a:extLst>
              <a:ext uri="{FF2B5EF4-FFF2-40B4-BE49-F238E27FC236}">
                <a16:creationId xmlns:a16="http://schemas.microsoft.com/office/drawing/2014/main" id="{425F063C-A403-4771-A2CC-D95290B693DA}"/>
              </a:ext>
            </a:extLst>
          </p:cNvPr>
          <p:cNvSpPr txBox="1">
            <a:spLocks noChangeArrowheads="1"/>
          </p:cNvSpPr>
          <p:nvPr/>
        </p:nvSpPr>
        <p:spPr bwMode="auto">
          <a:xfrm>
            <a:off x="557213" y="30289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ea typeface="宋体" panose="02010600030101010101" pitchFamily="2" charset="-122"/>
              </a:rPr>
              <a:t>transmit</a:t>
            </a:r>
            <a:endParaRPr lang="en-US" altLang="zh-CN" sz="2400">
              <a:latin typeface="Times New Roman" panose="02020603050405020304" pitchFamily="18" charset="0"/>
              <a:ea typeface="宋体" panose="02010600030101010101" pitchFamily="2" charset="-122"/>
            </a:endParaRPr>
          </a:p>
        </p:txBody>
      </p:sp>
      <p:sp>
        <p:nvSpPr>
          <p:cNvPr id="404486" name="Text Box 6">
            <a:extLst>
              <a:ext uri="{FF2B5EF4-FFF2-40B4-BE49-F238E27FC236}">
                <a16:creationId xmlns:a16="http://schemas.microsoft.com/office/drawing/2014/main" id="{F7231694-7FB8-4D16-9A3E-5C54449B2B36}"/>
              </a:ext>
            </a:extLst>
          </p:cNvPr>
          <p:cNvSpPr txBox="1">
            <a:spLocks noChangeArrowheads="1"/>
          </p:cNvSpPr>
          <p:nvPr/>
        </p:nvSpPr>
        <p:spPr bwMode="auto">
          <a:xfrm>
            <a:off x="1519238" y="2900363"/>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404487" name="Text Box 7">
            <a:extLst>
              <a:ext uri="{FF2B5EF4-FFF2-40B4-BE49-F238E27FC236}">
                <a16:creationId xmlns:a16="http://schemas.microsoft.com/office/drawing/2014/main" id="{4AA2046C-038A-400D-BE52-32450B5B5ED9}"/>
              </a:ext>
            </a:extLst>
          </p:cNvPr>
          <p:cNvSpPr txBox="1">
            <a:spLocks noChangeArrowheads="1"/>
          </p:cNvSpPr>
          <p:nvPr/>
        </p:nvSpPr>
        <p:spPr bwMode="auto">
          <a:xfrm>
            <a:off x="5521325" y="2797175"/>
            <a:ext cx="1149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8kb/pkt</a:t>
            </a:r>
            <a:endParaRPr lang="en-US" altLang="zh-CN" sz="2400">
              <a:latin typeface="Times New Roman" panose="02020603050405020304" pitchFamily="18" charset="0"/>
              <a:ea typeface="宋体" panose="02010600030101010101" pitchFamily="2" charset="-122"/>
            </a:endParaRPr>
          </a:p>
        </p:txBody>
      </p:sp>
      <p:sp>
        <p:nvSpPr>
          <p:cNvPr id="404488" name="Text Box 8">
            <a:extLst>
              <a:ext uri="{FF2B5EF4-FFF2-40B4-BE49-F238E27FC236}">
                <a16:creationId xmlns:a16="http://schemas.microsoft.com/office/drawing/2014/main" id="{FDA19252-877A-4E81-B79C-435EA3E78CD2}"/>
              </a:ext>
            </a:extLst>
          </p:cNvPr>
          <p:cNvSpPr txBox="1">
            <a:spLocks noChangeArrowheads="1"/>
          </p:cNvSpPr>
          <p:nvPr/>
        </p:nvSpPr>
        <p:spPr bwMode="auto">
          <a:xfrm>
            <a:off x="5464175" y="3121025"/>
            <a:ext cx="163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10**9 b/sec</a:t>
            </a:r>
            <a:endParaRPr lang="en-US" altLang="zh-CN" sz="2400">
              <a:latin typeface="Times New Roman" panose="02020603050405020304" pitchFamily="18" charset="0"/>
              <a:ea typeface="宋体" panose="02010600030101010101" pitchFamily="2" charset="-122"/>
            </a:endParaRPr>
          </a:p>
        </p:txBody>
      </p:sp>
      <p:sp>
        <p:nvSpPr>
          <p:cNvPr id="404489" name="Text Box 9">
            <a:extLst>
              <a:ext uri="{FF2B5EF4-FFF2-40B4-BE49-F238E27FC236}">
                <a16:creationId xmlns:a16="http://schemas.microsoft.com/office/drawing/2014/main" id="{4366BA68-ACE8-49E2-8367-2CB54569316C}"/>
              </a:ext>
            </a:extLst>
          </p:cNvPr>
          <p:cNvSpPr txBox="1">
            <a:spLocks noChangeArrowheads="1"/>
          </p:cNvSpPr>
          <p:nvPr/>
        </p:nvSpPr>
        <p:spPr bwMode="auto">
          <a:xfrm>
            <a:off x="7070725" y="2959100"/>
            <a:ext cx="167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 8 microsec</a:t>
            </a:r>
            <a:endParaRPr lang="en-US" altLang="zh-CN" sz="2400">
              <a:latin typeface="Times New Roman" panose="02020603050405020304" pitchFamily="18" charset="0"/>
              <a:ea typeface="宋体" panose="02010600030101010101" pitchFamily="2" charset="-122"/>
            </a:endParaRPr>
          </a:p>
        </p:txBody>
      </p:sp>
      <p:sp>
        <p:nvSpPr>
          <p:cNvPr id="404490" name="Line 10">
            <a:extLst>
              <a:ext uri="{FF2B5EF4-FFF2-40B4-BE49-F238E27FC236}">
                <a16:creationId xmlns:a16="http://schemas.microsoft.com/office/drawing/2014/main" id="{F5FA8857-4FD7-4C13-B670-36EE5159A9C8}"/>
              </a:ext>
            </a:extLst>
          </p:cNvPr>
          <p:cNvSpPr>
            <a:spLocks noChangeShapeType="1"/>
          </p:cNvSpPr>
          <p:nvPr/>
        </p:nvSpPr>
        <p:spPr bwMode="auto">
          <a:xfrm>
            <a:off x="5568950" y="3141663"/>
            <a:ext cx="1371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4491" name="Rectangle 11">
            <a:extLst>
              <a:ext uri="{FF2B5EF4-FFF2-40B4-BE49-F238E27FC236}">
                <a16:creationId xmlns:a16="http://schemas.microsoft.com/office/drawing/2014/main" id="{F2B4F2FE-41DF-4A99-88F1-B624661837EA}"/>
              </a:ext>
            </a:extLst>
          </p:cNvPr>
          <p:cNvSpPr>
            <a:spLocks noChangeArrowheads="1"/>
          </p:cNvSpPr>
          <p:nvPr/>
        </p:nvSpPr>
        <p:spPr bwMode="auto">
          <a:xfrm>
            <a:off x="457200" y="3657600"/>
            <a:ext cx="837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r>
              <a:rPr lang="en-US" altLang="zh-CN" sz="2000">
                <a:ea typeface="宋体" panose="02010600030101010101" pitchFamily="2" charset="-122"/>
              </a:rPr>
              <a:t>U </a:t>
            </a:r>
            <a:r>
              <a:rPr lang="en-US" altLang="zh-CN" sz="2000" baseline="-25000">
                <a:ea typeface="宋体" panose="02010600030101010101" pitchFamily="2" charset="-122"/>
              </a:rPr>
              <a:t>sender</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utilization</a:t>
            </a:r>
            <a:r>
              <a:rPr lang="en-US" altLang="zh-CN" sz="2000">
                <a:ea typeface="宋体" panose="02010600030101010101" pitchFamily="2" charset="-122"/>
              </a:rPr>
              <a:t> – fraction of time sender busy sending</a:t>
            </a:r>
          </a:p>
        </p:txBody>
      </p:sp>
      <p:graphicFrame>
        <p:nvGraphicFramePr>
          <p:cNvPr id="404492" name="Object 2">
            <a:extLst>
              <a:ext uri="{FF2B5EF4-FFF2-40B4-BE49-F238E27FC236}">
                <a16:creationId xmlns:a16="http://schemas.microsoft.com/office/drawing/2014/main" id="{8357EF15-D1E8-4D5E-8326-5CB63C0B3C31}"/>
              </a:ext>
            </a:extLst>
          </p:cNvPr>
          <p:cNvGraphicFramePr>
            <a:graphicFrameLocks noChangeAspect="1"/>
          </p:cNvGraphicFramePr>
          <p:nvPr/>
        </p:nvGraphicFramePr>
        <p:xfrm>
          <a:off x="1981200" y="4191000"/>
          <a:ext cx="5994400" cy="933450"/>
        </p:xfrm>
        <a:graphic>
          <a:graphicData uri="http://schemas.openxmlformats.org/presentationml/2006/ole">
            <mc:AlternateContent xmlns:mc="http://schemas.openxmlformats.org/markup-compatibility/2006">
              <mc:Choice xmlns:v="urn:schemas-microsoft-com:vml" Requires="v">
                <p:oleObj spid="_x0000_s90135" name="Picture" r:id="rId4" imgW="3177616" imgH="498211" progId="Word.Picture.8">
                  <p:embed/>
                </p:oleObj>
              </mc:Choice>
              <mc:Fallback>
                <p:oleObj name="Picture" r:id="rId4" imgW="3177616" imgH="498211"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191000"/>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4493" name="Text Box 13">
            <a:extLst>
              <a:ext uri="{FF2B5EF4-FFF2-40B4-BE49-F238E27FC236}">
                <a16:creationId xmlns:a16="http://schemas.microsoft.com/office/drawing/2014/main" id="{7F227DCD-8C48-45C7-B946-8C16D60EC195}"/>
              </a:ext>
            </a:extLst>
          </p:cNvPr>
          <p:cNvSpPr txBox="1">
            <a:spLocks noChangeArrowheads="1"/>
          </p:cNvSpPr>
          <p:nvPr/>
        </p:nvSpPr>
        <p:spPr bwMode="auto">
          <a:xfrm>
            <a:off x="1936750" y="2774950"/>
            <a:ext cx="302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L (packet length in bits)</a:t>
            </a:r>
            <a:endParaRPr lang="en-US" altLang="zh-CN" sz="2400">
              <a:latin typeface="Times New Roman" panose="02020603050405020304" pitchFamily="18" charset="0"/>
              <a:ea typeface="宋体" panose="02010600030101010101" pitchFamily="2" charset="-122"/>
            </a:endParaRPr>
          </a:p>
        </p:txBody>
      </p:sp>
      <p:sp>
        <p:nvSpPr>
          <p:cNvPr id="404494" name="Text Box 14">
            <a:extLst>
              <a:ext uri="{FF2B5EF4-FFF2-40B4-BE49-F238E27FC236}">
                <a16:creationId xmlns:a16="http://schemas.microsoft.com/office/drawing/2014/main" id="{B2B9EAB8-2BDF-4C75-A66E-A23B85884653}"/>
              </a:ext>
            </a:extLst>
          </p:cNvPr>
          <p:cNvSpPr txBox="1">
            <a:spLocks noChangeArrowheads="1"/>
          </p:cNvSpPr>
          <p:nvPr/>
        </p:nvSpPr>
        <p:spPr bwMode="auto">
          <a:xfrm>
            <a:off x="1914525" y="3098800"/>
            <a:ext cx="323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R (transmission rate, bps)</a:t>
            </a:r>
            <a:endParaRPr lang="en-US" altLang="zh-CN" sz="2400">
              <a:latin typeface="Times New Roman" panose="02020603050405020304" pitchFamily="18" charset="0"/>
              <a:ea typeface="宋体" panose="02010600030101010101" pitchFamily="2" charset="-122"/>
            </a:endParaRPr>
          </a:p>
        </p:txBody>
      </p:sp>
      <p:sp>
        <p:nvSpPr>
          <p:cNvPr id="404495" name="Line 15">
            <a:extLst>
              <a:ext uri="{FF2B5EF4-FFF2-40B4-BE49-F238E27FC236}">
                <a16:creationId xmlns:a16="http://schemas.microsoft.com/office/drawing/2014/main" id="{1C618F1F-E05A-44B8-B1CF-003F9877DEB1}"/>
              </a:ext>
            </a:extLst>
          </p:cNvPr>
          <p:cNvSpPr>
            <a:spLocks noChangeShapeType="1"/>
          </p:cNvSpPr>
          <p:nvPr/>
        </p:nvSpPr>
        <p:spPr bwMode="auto">
          <a:xfrm>
            <a:off x="1987550" y="3141663"/>
            <a:ext cx="2938463"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4496" name="Text Box 16">
            <a:extLst>
              <a:ext uri="{FF2B5EF4-FFF2-40B4-BE49-F238E27FC236}">
                <a16:creationId xmlns:a16="http://schemas.microsoft.com/office/drawing/2014/main" id="{7A519659-0433-4162-B178-1BF5A6FBFB9F}"/>
              </a:ext>
            </a:extLst>
          </p:cNvPr>
          <p:cNvSpPr txBox="1">
            <a:spLocks noChangeArrowheads="1"/>
          </p:cNvSpPr>
          <p:nvPr/>
        </p:nvSpPr>
        <p:spPr bwMode="auto">
          <a:xfrm>
            <a:off x="5141913" y="292735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404497" name="Rectangle 17">
            <a:extLst>
              <a:ext uri="{FF2B5EF4-FFF2-40B4-BE49-F238E27FC236}">
                <a16:creationId xmlns:a16="http://schemas.microsoft.com/office/drawing/2014/main" id="{06FCF1F8-E5CD-4D05-BB14-A246B522DD91}"/>
              </a:ext>
            </a:extLst>
          </p:cNvPr>
          <p:cNvSpPr>
            <a:spLocks noChangeArrowheads="1"/>
          </p:cNvSpPr>
          <p:nvPr/>
        </p:nvSpPr>
        <p:spPr bwMode="auto">
          <a:xfrm>
            <a:off x="533400" y="5105400"/>
            <a:ext cx="837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r>
              <a:rPr lang="en-US" altLang="zh-CN" sz="2000">
                <a:ea typeface="宋体" panose="02010600030101010101" pitchFamily="2" charset="-122"/>
              </a:rPr>
              <a:t>1KB pkt every 30 msec -&gt; 33kB/sec thruput over 1 Gbps link</a:t>
            </a:r>
          </a:p>
          <a:p>
            <a:pPr lvl="1"/>
            <a:r>
              <a:rPr lang="en-US" altLang="zh-CN" sz="2000">
                <a:ea typeface="宋体" panose="02010600030101010101" pitchFamily="2" charset="-122"/>
              </a:rPr>
              <a:t>Network protocol limits use of physical resources!</a:t>
            </a:r>
          </a:p>
        </p:txBody>
      </p:sp>
      <p:pic>
        <p:nvPicPr>
          <p:cNvPr id="90130" name="Picture 18" descr="j0233414[1]">
            <a:extLst>
              <a:ext uri="{FF2B5EF4-FFF2-40B4-BE49-F238E27FC236}">
                <a16:creationId xmlns:a16="http://schemas.microsoft.com/office/drawing/2014/main" id="{826726DE-A421-4806-B48D-45E60E3BC3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381000"/>
            <a:ext cx="8763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31" name="页脚占位符 5">
            <a:extLst>
              <a:ext uri="{FF2B5EF4-FFF2-40B4-BE49-F238E27FC236}">
                <a16:creationId xmlns:a16="http://schemas.microsoft.com/office/drawing/2014/main" id="{9128302A-2C72-470D-AA92-F8A3BD35961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0132" name="灯片编号占位符 6">
            <a:extLst>
              <a:ext uri="{FF2B5EF4-FFF2-40B4-BE49-F238E27FC236}">
                <a16:creationId xmlns:a16="http://schemas.microsoft.com/office/drawing/2014/main" id="{6D325F76-6338-4FE7-96F1-4E05E674DF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C2BCA44-3E05-4045-8BB4-46B4B035B208}" type="slidenum">
              <a:rPr lang="en-US" altLang="zh-CN" sz="1400" smtClean="0">
                <a:latin typeface="Arial" panose="020B0604020202020204" pitchFamily="34" charset="0"/>
              </a:rPr>
              <a:pPr>
                <a:spcBef>
                  <a:spcPct val="0"/>
                </a:spcBef>
                <a:buClrTx/>
                <a:buSzTx/>
                <a:buFontTx/>
                <a:buNone/>
              </a:pPr>
              <a:t>62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blinds(horizontal)">
                                      <p:cBhvr>
                                        <p:cTn id="7" dur="500"/>
                                        <p:tgtEl>
                                          <p:spTgt spid="40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04484"/>
                                        </p:tgtEl>
                                        <p:attrNameLst>
                                          <p:attrName>style.visibility</p:attrName>
                                        </p:attrNameLst>
                                      </p:cBhvr>
                                      <p:to>
                                        <p:strVal val="visible"/>
                                      </p:to>
                                    </p:set>
                                    <p:animEffect transition="in" filter="blinds(horizontal)">
                                      <p:cBhvr>
                                        <p:cTn id="15" dur="500"/>
                                        <p:tgtEl>
                                          <p:spTgt spid="40448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4485"/>
                                        </p:tgtEl>
                                        <p:attrNameLst>
                                          <p:attrName>style.visibility</p:attrName>
                                        </p:attrNameLst>
                                      </p:cBhvr>
                                      <p:to>
                                        <p:strVal val="visible"/>
                                      </p:to>
                                    </p:set>
                                    <p:animEffect transition="in" filter="blinds(horizontal)">
                                      <p:cBhvr>
                                        <p:cTn id="18" dur="500"/>
                                        <p:tgtEl>
                                          <p:spTgt spid="40448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4486"/>
                                        </p:tgtEl>
                                        <p:attrNameLst>
                                          <p:attrName>style.visibility</p:attrName>
                                        </p:attrNameLst>
                                      </p:cBhvr>
                                      <p:to>
                                        <p:strVal val="visible"/>
                                      </p:to>
                                    </p:set>
                                    <p:animEffect transition="in" filter="blinds(horizontal)">
                                      <p:cBhvr>
                                        <p:cTn id="21" dur="500"/>
                                        <p:tgtEl>
                                          <p:spTgt spid="40448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4487"/>
                                        </p:tgtEl>
                                        <p:attrNameLst>
                                          <p:attrName>style.visibility</p:attrName>
                                        </p:attrNameLst>
                                      </p:cBhvr>
                                      <p:to>
                                        <p:strVal val="visible"/>
                                      </p:to>
                                    </p:set>
                                    <p:animEffect transition="in" filter="blinds(horizontal)">
                                      <p:cBhvr>
                                        <p:cTn id="24" dur="500"/>
                                        <p:tgtEl>
                                          <p:spTgt spid="40448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4488"/>
                                        </p:tgtEl>
                                        <p:attrNameLst>
                                          <p:attrName>style.visibility</p:attrName>
                                        </p:attrNameLst>
                                      </p:cBhvr>
                                      <p:to>
                                        <p:strVal val="visible"/>
                                      </p:to>
                                    </p:set>
                                    <p:animEffect transition="in" filter="blinds(horizontal)">
                                      <p:cBhvr>
                                        <p:cTn id="27" dur="500"/>
                                        <p:tgtEl>
                                          <p:spTgt spid="40448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4489"/>
                                        </p:tgtEl>
                                        <p:attrNameLst>
                                          <p:attrName>style.visibility</p:attrName>
                                        </p:attrNameLst>
                                      </p:cBhvr>
                                      <p:to>
                                        <p:strVal val="visible"/>
                                      </p:to>
                                    </p:set>
                                    <p:animEffect transition="in" filter="blinds(horizontal)">
                                      <p:cBhvr>
                                        <p:cTn id="30" dur="500"/>
                                        <p:tgtEl>
                                          <p:spTgt spid="404489"/>
                                        </p:tgtEl>
                                      </p:cBhvr>
                                    </p:animEffect>
                                  </p:childTnLst>
                                </p:cTn>
                              </p:par>
                              <p:par>
                                <p:cTn id="31" presetID="3" presetClass="entr" presetSubtype="10" fill="hold" nodeType="withEffect">
                                  <p:stCondLst>
                                    <p:cond delay="0"/>
                                  </p:stCondLst>
                                  <p:childTnLst>
                                    <p:set>
                                      <p:cBhvr>
                                        <p:cTn id="32" dur="1" fill="hold">
                                          <p:stCondLst>
                                            <p:cond delay="0"/>
                                          </p:stCondLst>
                                        </p:cTn>
                                        <p:tgtEl>
                                          <p:spTgt spid="404490"/>
                                        </p:tgtEl>
                                        <p:attrNameLst>
                                          <p:attrName>style.visibility</p:attrName>
                                        </p:attrNameLst>
                                      </p:cBhvr>
                                      <p:to>
                                        <p:strVal val="visible"/>
                                      </p:to>
                                    </p:set>
                                    <p:animEffect transition="in" filter="blinds(horizontal)">
                                      <p:cBhvr>
                                        <p:cTn id="33" dur="500"/>
                                        <p:tgtEl>
                                          <p:spTgt spid="40449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4491"/>
                                        </p:tgtEl>
                                        <p:attrNameLst>
                                          <p:attrName>style.visibility</p:attrName>
                                        </p:attrNameLst>
                                      </p:cBhvr>
                                      <p:to>
                                        <p:strVal val="visible"/>
                                      </p:to>
                                    </p:set>
                                    <p:animEffect transition="in" filter="blinds(horizontal)">
                                      <p:cBhvr>
                                        <p:cTn id="36" dur="500"/>
                                        <p:tgtEl>
                                          <p:spTgt spid="404491"/>
                                        </p:tgtEl>
                                      </p:cBhvr>
                                    </p:animEffect>
                                  </p:childTnLst>
                                </p:cTn>
                              </p:par>
                              <p:par>
                                <p:cTn id="37" presetID="3" presetClass="entr" presetSubtype="10" fill="hold" nodeType="withEffect">
                                  <p:stCondLst>
                                    <p:cond delay="0"/>
                                  </p:stCondLst>
                                  <p:childTnLst>
                                    <p:set>
                                      <p:cBhvr>
                                        <p:cTn id="38" dur="1" fill="hold">
                                          <p:stCondLst>
                                            <p:cond delay="0"/>
                                          </p:stCondLst>
                                        </p:cTn>
                                        <p:tgtEl>
                                          <p:spTgt spid="404492"/>
                                        </p:tgtEl>
                                        <p:attrNameLst>
                                          <p:attrName>style.visibility</p:attrName>
                                        </p:attrNameLst>
                                      </p:cBhvr>
                                      <p:to>
                                        <p:strVal val="visible"/>
                                      </p:to>
                                    </p:set>
                                    <p:animEffect transition="in" filter="blinds(horizontal)">
                                      <p:cBhvr>
                                        <p:cTn id="39" dur="500"/>
                                        <p:tgtEl>
                                          <p:spTgt spid="40449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04493"/>
                                        </p:tgtEl>
                                        <p:attrNameLst>
                                          <p:attrName>style.visibility</p:attrName>
                                        </p:attrNameLst>
                                      </p:cBhvr>
                                      <p:to>
                                        <p:strVal val="visible"/>
                                      </p:to>
                                    </p:set>
                                    <p:animEffect transition="in" filter="blinds(horizontal)">
                                      <p:cBhvr>
                                        <p:cTn id="42" dur="500"/>
                                        <p:tgtEl>
                                          <p:spTgt spid="40449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04494"/>
                                        </p:tgtEl>
                                        <p:attrNameLst>
                                          <p:attrName>style.visibility</p:attrName>
                                        </p:attrNameLst>
                                      </p:cBhvr>
                                      <p:to>
                                        <p:strVal val="visible"/>
                                      </p:to>
                                    </p:set>
                                    <p:animEffect transition="in" filter="blinds(horizontal)">
                                      <p:cBhvr>
                                        <p:cTn id="45" dur="500"/>
                                        <p:tgtEl>
                                          <p:spTgt spid="404494"/>
                                        </p:tgtEl>
                                      </p:cBhvr>
                                    </p:animEffect>
                                  </p:childTnLst>
                                </p:cTn>
                              </p:par>
                              <p:par>
                                <p:cTn id="46" presetID="3" presetClass="entr" presetSubtype="10" fill="hold" nodeType="withEffect">
                                  <p:stCondLst>
                                    <p:cond delay="0"/>
                                  </p:stCondLst>
                                  <p:childTnLst>
                                    <p:set>
                                      <p:cBhvr>
                                        <p:cTn id="47" dur="1" fill="hold">
                                          <p:stCondLst>
                                            <p:cond delay="0"/>
                                          </p:stCondLst>
                                        </p:cTn>
                                        <p:tgtEl>
                                          <p:spTgt spid="404495"/>
                                        </p:tgtEl>
                                        <p:attrNameLst>
                                          <p:attrName>style.visibility</p:attrName>
                                        </p:attrNameLst>
                                      </p:cBhvr>
                                      <p:to>
                                        <p:strVal val="visible"/>
                                      </p:to>
                                    </p:set>
                                    <p:animEffect transition="in" filter="blinds(horizontal)">
                                      <p:cBhvr>
                                        <p:cTn id="48" dur="500"/>
                                        <p:tgtEl>
                                          <p:spTgt spid="40449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04496"/>
                                        </p:tgtEl>
                                        <p:attrNameLst>
                                          <p:attrName>style.visibility</p:attrName>
                                        </p:attrNameLst>
                                      </p:cBhvr>
                                      <p:to>
                                        <p:strVal val="visible"/>
                                      </p:to>
                                    </p:set>
                                    <p:animEffect transition="in" filter="blinds(horizontal)">
                                      <p:cBhvr>
                                        <p:cTn id="51" dur="500"/>
                                        <p:tgtEl>
                                          <p:spTgt spid="404496"/>
                                        </p:tgtEl>
                                      </p:cBhvr>
                                    </p:animEffect>
                                  </p:childTnLst>
                                </p:cTn>
                              </p:par>
                              <p:par>
                                <p:cTn id="52" presetID="3" presetClass="entr" presetSubtype="10" fill="hold" nodeType="withEffect">
                                  <p:stCondLst>
                                    <p:cond delay="0"/>
                                  </p:stCondLst>
                                  <p:childTnLst>
                                    <p:set>
                                      <p:cBhvr>
                                        <p:cTn id="53" dur="1" fill="hold">
                                          <p:stCondLst>
                                            <p:cond delay="0"/>
                                          </p:stCondLst>
                                        </p:cTn>
                                        <p:tgtEl>
                                          <p:spTgt spid="404497">
                                            <p:txEl>
                                              <p:pRg st="0" end="0"/>
                                            </p:txEl>
                                          </p:spTgt>
                                        </p:tgtEl>
                                        <p:attrNameLst>
                                          <p:attrName>style.visibility</p:attrName>
                                        </p:attrNameLst>
                                      </p:cBhvr>
                                      <p:to>
                                        <p:strVal val="visible"/>
                                      </p:to>
                                    </p:set>
                                    <p:animEffect transition="in" filter="blinds(horizontal)">
                                      <p:cBhvr>
                                        <p:cTn id="54" dur="500"/>
                                        <p:tgtEl>
                                          <p:spTgt spid="404497">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404497">
                                            <p:txEl>
                                              <p:pRg st="1" end="1"/>
                                            </p:txEl>
                                          </p:spTgt>
                                        </p:tgtEl>
                                        <p:attrNameLst>
                                          <p:attrName>style.visibility</p:attrName>
                                        </p:attrNameLst>
                                      </p:cBhvr>
                                      <p:to>
                                        <p:strVal val="visible"/>
                                      </p:to>
                                    </p:set>
                                    <p:animEffect transition="in" filter="blinds(horizontal)">
                                      <p:cBhvr>
                                        <p:cTn id="59" dur="500"/>
                                        <p:tgtEl>
                                          <p:spTgt spid="4044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P spid="404485" grpId="0"/>
      <p:bldP spid="404486" grpId="0"/>
      <p:bldP spid="404487" grpId="0"/>
      <p:bldP spid="404488" grpId="0"/>
      <p:bldP spid="404489" grpId="0"/>
      <p:bldP spid="404491" grpId="0"/>
      <p:bldP spid="404493" grpId="0"/>
      <p:bldP spid="404494" grpId="0"/>
      <p:bldP spid="40449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569657A-1E8D-4EFD-A197-79764C1089E4}"/>
              </a:ext>
            </a:extLst>
          </p:cNvPr>
          <p:cNvSpPr>
            <a:spLocks noGrp="1" noChangeArrowheads="1"/>
          </p:cNvSpPr>
          <p:nvPr>
            <p:ph type="title"/>
          </p:nvPr>
        </p:nvSpPr>
        <p:spPr/>
        <p:txBody>
          <a:bodyPr/>
          <a:lstStyle/>
          <a:p>
            <a:r>
              <a:rPr lang="en-US" altLang="zh-CN" sz="3600">
                <a:ea typeface="宋体" panose="02010600030101010101" pitchFamily="2" charset="-122"/>
              </a:rPr>
              <a:t>Rdt3.0: Stop-and-Wait Operation</a:t>
            </a:r>
          </a:p>
        </p:txBody>
      </p:sp>
      <p:sp>
        <p:nvSpPr>
          <p:cNvPr id="405507" name="Text Box 3">
            <a:extLst>
              <a:ext uri="{FF2B5EF4-FFF2-40B4-BE49-F238E27FC236}">
                <a16:creationId xmlns:a16="http://schemas.microsoft.com/office/drawing/2014/main" id="{DEE906C0-0AC3-40F1-A048-0DD35EBCFA90}"/>
              </a:ext>
            </a:extLst>
          </p:cNvPr>
          <p:cNvSpPr txBox="1">
            <a:spLocks noChangeArrowheads="1"/>
          </p:cNvSpPr>
          <p:nvPr/>
        </p:nvSpPr>
        <p:spPr bwMode="auto">
          <a:xfrm>
            <a:off x="-152400" y="1778000"/>
            <a:ext cx="36385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latin typeface="Arial" panose="020B0604020202020204" pitchFamily="34" charset="0"/>
                <a:ea typeface="宋体" panose="02010600030101010101" pitchFamily="2" charset="-122"/>
              </a:rPr>
              <a:t>first packet bit transmitted, t = 0</a:t>
            </a:r>
          </a:p>
        </p:txBody>
      </p:sp>
      <p:sp>
        <p:nvSpPr>
          <p:cNvPr id="405508" name="Line 4">
            <a:extLst>
              <a:ext uri="{FF2B5EF4-FFF2-40B4-BE49-F238E27FC236}">
                <a16:creationId xmlns:a16="http://schemas.microsoft.com/office/drawing/2014/main" id="{E9527F3B-99C7-41ED-AE9F-9969417477FB}"/>
              </a:ext>
            </a:extLst>
          </p:cNvPr>
          <p:cNvSpPr>
            <a:spLocks noChangeShapeType="1"/>
          </p:cNvSpPr>
          <p:nvPr/>
        </p:nvSpPr>
        <p:spPr bwMode="auto">
          <a:xfrm>
            <a:off x="3546475" y="1782763"/>
            <a:ext cx="25400" cy="3170237"/>
          </a:xfrm>
          <a:prstGeom prst="line">
            <a:avLst/>
          </a:prstGeom>
          <a:noFill/>
          <a:ln w="28575">
            <a:solidFill>
              <a:srgbClr val="66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09" name="Line 5">
            <a:extLst>
              <a:ext uri="{FF2B5EF4-FFF2-40B4-BE49-F238E27FC236}">
                <a16:creationId xmlns:a16="http://schemas.microsoft.com/office/drawing/2014/main" id="{3DD772C8-931E-46E1-A362-5652E87F02EB}"/>
              </a:ext>
            </a:extLst>
          </p:cNvPr>
          <p:cNvSpPr>
            <a:spLocks noChangeShapeType="1"/>
          </p:cNvSpPr>
          <p:nvPr/>
        </p:nvSpPr>
        <p:spPr bwMode="auto">
          <a:xfrm>
            <a:off x="5773738" y="1795463"/>
            <a:ext cx="25400" cy="3157537"/>
          </a:xfrm>
          <a:prstGeom prst="line">
            <a:avLst/>
          </a:prstGeom>
          <a:noFill/>
          <a:ln w="28575">
            <a:solidFill>
              <a:srgbClr val="66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10" name="Text Box 6">
            <a:extLst>
              <a:ext uri="{FF2B5EF4-FFF2-40B4-BE49-F238E27FC236}">
                <a16:creationId xmlns:a16="http://schemas.microsoft.com/office/drawing/2014/main" id="{3A246D10-C042-4A98-83F2-66D8EF65FB47}"/>
              </a:ext>
            </a:extLst>
          </p:cNvPr>
          <p:cNvSpPr txBox="1">
            <a:spLocks noChangeArrowheads="1"/>
          </p:cNvSpPr>
          <p:nvPr/>
        </p:nvSpPr>
        <p:spPr bwMode="auto">
          <a:xfrm>
            <a:off x="2971800" y="1371600"/>
            <a:ext cx="1096963" cy="350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2000">
                <a:ea typeface="宋体" panose="02010600030101010101" pitchFamily="2" charset="-122"/>
              </a:rPr>
              <a:t>sender</a:t>
            </a:r>
          </a:p>
        </p:txBody>
      </p:sp>
      <p:sp>
        <p:nvSpPr>
          <p:cNvPr id="405511" name="Text Box 7">
            <a:extLst>
              <a:ext uri="{FF2B5EF4-FFF2-40B4-BE49-F238E27FC236}">
                <a16:creationId xmlns:a16="http://schemas.microsoft.com/office/drawing/2014/main" id="{463D011D-090F-4310-AC63-7F6EF6055585}"/>
              </a:ext>
            </a:extLst>
          </p:cNvPr>
          <p:cNvSpPr txBox="1">
            <a:spLocks noChangeArrowheads="1"/>
          </p:cNvSpPr>
          <p:nvPr/>
        </p:nvSpPr>
        <p:spPr bwMode="auto">
          <a:xfrm>
            <a:off x="5029200" y="1371600"/>
            <a:ext cx="1327150" cy="350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2000">
                <a:ea typeface="宋体" panose="02010600030101010101" pitchFamily="2" charset="-122"/>
              </a:rPr>
              <a:t>receiver</a:t>
            </a:r>
          </a:p>
        </p:txBody>
      </p:sp>
      <p:sp>
        <p:nvSpPr>
          <p:cNvPr id="405512" name="Line 8">
            <a:extLst>
              <a:ext uri="{FF2B5EF4-FFF2-40B4-BE49-F238E27FC236}">
                <a16:creationId xmlns:a16="http://schemas.microsoft.com/office/drawing/2014/main" id="{38CD096E-1A91-4201-AD96-7848A1F63824}"/>
              </a:ext>
            </a:extLst>
          </p:cNvPr>
          <p:cNvSpPr>
            <a:spLocks noChangeShapeType="1"/>
          </p:cNvSpPr>
          <p:nvPr/>
        </p:nvSpPr>
        <p:spPr bwMode="auto">
          <a:xfrm>
            <a:off x="3570288" y="199707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3" name="Line 9">
            <a:extLst>
              <a:ext uri="{FF2B5EF4-FFF2-40B4-BE49-F238E27FC236}">
                <a16:creationId xmlns:a16="http://schemas.microsoft.com/office/drawing/2014/main" id="{08E6589F-FCB3-4E69-A31D-2EB88E61A493}"/>
              </a:ext>
            </a:extLst>
          </p:cNvPr>
          <p:cNvSpPr>
            <a:spLocks noChangeShapeType="1"/>
          </p:cNvSpPr>
          <p:nvPr/>
        </p:nvSpPr>
        <p:spPr bwMode="auto">
          <a:xfrm>
            <a:off x="3575050" y="410845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4" name="Line 10">
            <a:extLst>
              <a:ext uri="{FF2B5EF4-FFF2-40B4-BE49-F238E27FC236}">
                <a16:creationId xmlns:a16="http://schemas.microsoft.com/office/drawing/2014/main" id="{076B7DEA-108B-4169-B518-B6F44D5C9EE0}"/>
              </a:ext>
            </a:extLst>
          </p:cNvPr>
          <p:cNvSpPr>
            <a:spLocks noChangeShapeType="1"/>
          </p:cNvSpPr>
          <p:nvPr/>
        </p:nvSpPr>
        <p:spPr bwMode="auto">
          <a:xfrm flipV="1">
            <a:off x="3575050" y="316547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5" name="Freeform 11">
            <a:extLst>
              <a:ext uri="{FF2B5EF4-FFF2-40B4-BE49-F238E27FC236}">
                <a16:creationId xmlns:a16="http://schemas.microsoft.com/office/drawing/2014/main" id="{A9DE5BE1-4E2E-4FF0-9FB8-B5AEC3121A80}"/>
              </a:ext>
            </a:extLst>
          </p:cNvPr>
          <p:cNvSpPr>
            <a:spLocks/>
          </p:cNvSpPr>
          <p:nvPr/>
        </p:nvSpPr>
        <p:spPr bwMode="auto">
          <a:xfrm>
            <a:off x="3559175" y="2016125"/>
            <a:ext cx="2232025" cy="11557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p>
        </p:txBody>
      </p:sp>
      <p:sp>
        <p:nvSpPr>
          <p:cNvPr id="405516" name="Line 12">
            <a:extLst>
              <a:ext uri="{FF2B5EF4-FFF2-40B4-BE49-F238E27FC236}">
                <a16:creationId xmlns:a16="http://schemas.microsoft.com/office/drawing/2014/main" id="{75B2399E-06D7-4800-B49B-76EF9C15EC6B}"/>
              </a:ext>
            </a:extLst>
          </p:cNvPr>
          <p:cNvSpPr>
            <a:spLocks noChangeShapeType="1"/>
          </p:cNvSpPr>
          <p:nvPr/>
        </p:nvSpPr>
        <p:spPr bwMode="auto">
          <a:xfrm flipH="1">
            <a:off x="3408363" y="19954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7" name="Line 13">
            <a:extLst>
              <a:ext uri="{FF2B5EF4-FFF2-40B4-BE49-F238E27FC236}">
                <a16:creationId xmlns:a16="http://schemas.microsoft.com/office/drawing/2014/main" id="{C29EBF71-3C60-4C2B-8CA8-929BB5BA8B12}"/>
              </a:ext>
            </a:extLst>
          </p:cNvPr>
          <p:cNvSpPr>
            <a:spLocks noChangeShapeType="1"/>
          </p:cNvSpPr>
          <p:nvPr/>
        </p:nvSpPr>
        <p:spPr bwMode="auto">
          <a:xfrm flipH="1">
            <a:off x="3408363" y="22367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8" name="Line 14">
            <a:extLst>
              <a:ext uri="{FF2B5EF4-FFF2-40B4-BE49-F238E27FC236}">
                <a16:creationId xmlns:a16="http://schemas.microsoft.com/office/drawing/2014/main" id="{6FF2548A-7DAF-481F-9E5B-999C96EBE524}"/>
              </a:ext>
            </a:extLst>
          </p:cNvPr>
          <p:cNvSpPr>
            <a:spLocks noChangeShapeType="1"/>
          </p:cNvSpPr>
          <p:nvPr/>
        </p:nvSpPr>
        <p:spPr bwMode="auto">
          <a:xfrm flipH="1">
            <a:off x="3419475" y="409575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9" name="Text Box 15">
            <a:extLst>
              <a:ext uri="{FF2B5EF4-FFF2-40B4-BE49-F238E27FC236}">
                <a16:creationId xmlns:a16="http://schemas.microsoft.com/office/drawing/2014/main" id="{56CAD89E-05F7-4BF1-ACAD-377EFB06C832}"/>
              </a:ext>
            </a:extLst>
          </p:cNvPr>
          <p:cNvSpPr txBox="1">
            <a:spLocks noChangeArrowheads="1"/>
          </p:cNvSpPr>
          <p:nvPr/>
        </p:nvSpPr>
        <p:spPr bwMode="auto">
          <a:xfrm>
            <a:off x="2755900" y="296862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RTT</a:t>
            </a:r>
            <a:r>
              <a:rPr lang="en-US" altLang="zh-CN" sz="1000">
                <a:latin typeface="Arial" panose="020B0604020202020204" pitchFamily="34"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405520" name="Line 16">
            <a:extLst>
              <a:ext uri="{FF2B5EF4-FFF2-40B4-BE49-F238E27FC236}">
                <a16:creationId xmlns:a16="http://schemas.microsoft.com/office/drawing/2014/main" id="{2EE758BA-6A61-4B10-94AB-0DB655AAF6D9}"/>
              </a:ext>
            </a:extLst>
          </p:cNvPr>
          <p:cNvSpPr>
            <a:spLocks noChangeShapeType="1"/>
          </p:cNvSpPr>
          <p:nvPr/>
        </p:nvSpPr>
        <p:spPr bwMode="auto">
          <a:xfrm>
            <a:off x="3443288" y="327660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21" name="Line 17">
            <a:extLst>
              <a:ext uri="{FF2B5EF4-FFF2-40B4-BE49-F238E27FC236}">
                <a16:creationId xmlns:a16="http://schemas.microsoft.com/office/drawing/2014/main" id="{B3F3C8D2-BF67-416F-BA12-D317E9557D27}"/>
              </a:ext>
            </a:extLst>
          </p:cNvPr>
          <p:cNvSpPr>
            <a:spLocks noChangeShapeType="1"/>
          </p:cNvSpPr>
          <p:nvPr/>
        </p:nvSpPr>
        <p:spPr bwMode="auto">
          <a:xfrm flipV="1">
            <a:off x="3448050" y="225901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22" name="Text Box 18">
            <a:extLst>
              <a:ext uri="{FF2B5EF4-FFF2-40B4-BE49-F238E27FC236}">
                <a16:creationId xmlns:a16="http://schemas.microsoft.com/office/drawing/2014/main" id="{DE94A45F-529E-46DA-B5A2-202C271023FF}"/>
              </a:ext>
            </a:extLst>
          </p:cNvPr>
          <p:cNvSpPr txBox="1">
            <a:spLocks noChangeArrowheads="1"/>
          </p:cNvSpPr>
          <p:nvPr/>
        </p:nvSpPr>
        <p:spPr bwMode="auto">
          <a:xfrm>
            <a:off x="-188913" y="2055813"/>
            <a:ext cx="37893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latin typeface="Arial" panose="020B0604020202020204" pitchFamily="34" charset="0"/>
                <a:ea typeface="宋体" panose="02010600030101010101" pitchFamily="2" charset="-122"/>
              </a:rPr>
              <a:t>last packet bit transmitted, </a:t>
            </a:r>
            <a:r>
              <a:rPr lang="en-US" altLang="zh-CN" sz="1800">
                <a:solidFill>
                  <a:srgbClr val="FF0000"/>
                </a:solidFill>
                <a:latin typeface="Arial" panose="020B0604020202020204" pitchFamily="34" charset="0"/>
                <a:ea typeface="宋体" panose="02010600030101010101" pitchFamily="2" charset="-122"/>
              </a:rPr>
              <a:t>t = L / R</a:t>
            </a:r>
            <a:endParaRPr lang="en-US" altLang="zh-CN" sz="1800">
              <a:solidFill>
                <a:srgbClr val="FF0000"/>
              </a:solidFill>
              <a:latin typeface="Times New Roman" panose="02020603050405020304" pitchFamily="18" charset="0"/>
              <a:ea typeface="宋体" panose="02010600030101010101" pitchFamily="2" charset="-122"/>
            </a:endParaRPr>
          </a:p>
        </p:txBody>
      </p:sp>
      <p:sp>
        <p:nvSpPr>
          <p:cNvPr id="405523" name="Line 19">
            <a:extLst>
              <a:ext uri="{FF2B5EF4-FFF2-40B4-BE49-F238E27FC236}">
                <a16:creationId xmlns:a16="http://schemas.microsoft.com/office/drawing/2014/main" id="{7C75A808-6AC4-42DB-9AE2-94AC0780EA00}"/>
              </a:ext>
            </a:extLst>
          </p:cNvPr>
          <p:cNvSpPr>
            <a:spLocks noChangeShapeType="1"/>
          </p:cNvSpPr>
          <p:nvPr/>
        </p:nvSpPr>
        <p:spPr bwMode="auto">
          <a:xfrm flipH="1">
            <a:off x="5761038" y="290988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4" name="Text Box 20">
            <a:extLst>
              <a:ext uri="{FF2B5EF4-FFF2-40B4-BE49-F238E27FC236}">
                <a16:creationId xmlns:a16="http://schemas.microsoft.com/office/drawing/2014/main" id="{238F30E5-786E-43D0-A770-1A9C85F597ED}"/>
              </a:ext>
            </a:extLst>
          </p:cNvPr>
          <p:cNvSpPr txBox="1">
            <a:spLocks noChangeArrowheads="1"/>
          </p:cNvSpPr>
          <p:nvPr/>
        </p:nvSpPr>
        <p:spPr bwMode="auto">
          <a:xfrm>
            <a:off x="6019800" y="273367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first packet bit arrives</a:t>
            </a:r>
            <a:endParaRPr lang="en-US" altLang="zh-CN" sz="1800">
              <a:latin typeface="Times New Roman" panose="02020603050405020304" pitchFamily="18" charset="0"/>
              <a:ea typeface="宋体" panose="02010600030101010101" pitchFamily="2" charset="-122"/>
            </a:endParaRPr>
          </a:p>
        </p:txBody>
      </p:sp>
      <p:sp>
        <p:nvSpPr>
          <p:cNvPr id="405525" name="Line 21">
            <a:extLst>
              <a:ext uri="{FF2B5EF4-FFF2-40B4-BE49-F238E27FC236}">
                <a16:creationId xmlns:a16="http://schemas.microsoft.com/office/drawing/2014/main" id="{204C06B9-4C5E-42F3-824C-BF4B7E9ACFB7}"/>
              </a:ext>
            </a:extLst>
          </p:cNvPr>
          <p:cNvSpPr>
            <a:spLocks noChangeShapeType="1"/>
          </p:cNvSpPr>
          <p:nvPr/>
        </p:nvSpPr>
        <p:spPr bwMode="auto">
          <a:xfrm>
            <a:off x="5784850" y="315912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6" name="Text Box 22">
            <a:extLst>
              <a:ext uri="{FF2B5EF4-FFF2-40B4-BE49-F238E27FC236}">
                <a16:creationId xmlns:a16="http://schemas.microsoft.com/office/drawing/2014/main" id="{93B63D4F-8170-40CF-95EF-D352F18EDA9C}"/>
              </a:ext>
            </a:extLst>
          </p:cNvPr>
          <p:cNvSpPr txBox="1">
            <a:spLocks noChangeArrowheads="1"/>
          </p:cNvSpPr>
          <p:nvPr/>
        </p:nvSpPr>
        <p:spPr bwMode="auto">
          <a:xfrm>
            <a:off x="6026150" y="298608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last packet bit arrives, send ACK</a:t>
            </a:r>
            <a:endParaRPr lang="en-US" altLang="zh-CN" sz="1800">
              <a:latin typeface="Times New Roman" panose="02020603050405020304" pitchFamily="18" charset="0"/>
              <a:ea typeface="宋体" panose="02010600030101010101" pitchFamily="2" charset="-122"/>
            </a:endParaRPr>
          </a:p>
        </p:txBody>
      </p:sp>
      <p:sp>
        <p:nvSpPr>
          <p:cNvPr id="405527" name="Text Box 23">
            <a:extLst>
              <a:ext uri="{FF2B5EF4-FFF2-40B4-BE49-F238E27FC236}">
                <a16:creationId xmlns:a16="http://schemas.microsoft.com/office/drawing/2014/main" id="{2AB8E7A6-A07D-4C04-BEA6-50A2E33F2E6E}"/>
              </a:ext>
            </a:extLst>
          </p:cNvPr>
          <p:cNvSpPr txBox="1">
            <a:spLocks noChangeArrowheads="1"/>
          </p:cNvSpPr>
          <p:nvPr/>
        </p:nvSpPr>
        <p:spPr bwMode="auto">
          <a:xfrm>
            <a:off x="666750" y="3733800"/>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latin typeface="Arial" panose="020B0604020202020204" pitchFamily="34" charset="0"/>
                <a:ea typeface="宋体" panose="02010600030101010101" pitchFamily="2" charset="-122"/>
              </a:rPr>
              <a:t>ACK arrives, send next </a:t>
            </a:r>
          </a:p>
          <a:p>
            <a:pPr algn="r">
              <a:spcBef>
                <a:spcPct val="0"/>
              </a:spcBef>
              <a:buClrTx/>
              <a:buSzTx/>
              <a:buFontTx/>
              <a:buNone/>
            </a:pPr>
            <a:r>
              <a:rPr lang="en-US" altLang="zh-CN" sz="1800">
                <a:latin typeface="Arial" panose="020B0604020202020204" pitchFamily="34" charset="0"/>
                <a:ea typeface="宋体" panose="02010600030101010101" pitchFamily="2" charset="-122"/>
              </a:rPr>
              <a:t>packet, </a:t>
            </a:r>
            <a:r>
              <a:rPr lang="en-US" altLang="zh-CN" sz="1800">
                <a:solidFill>
                  <a:srgbClr val="FF0000"/>
                </a:solidFill>
                <a:latin typeface="Arial" panose="020B0604020202020204" pitchFamily="34" charset="0"/>
                <a:ea typeface="宋体" panose="02010600030101010101" pitchFamily="2" charset="-122"/>
              </a:rPr>
              <a:t>t = RTT + L / R</a:t>
            </a:r>
            <a:endParaRPr lang="en-US" altLang="zh-CN" sz="1800">
              <a:solidFill>
                <a:srgbClr val="FF0000"/>
              </a:solidFill>
              <a:latin typeface="Times New Roman" panose="02020603050405020304" pitchFamily="18" charset="0"/>
              <a:ea typeface="宋体" panose="02010600030101010101" pitchFamily="2" charset="-122"/>
            </a:endParaRPr>
          </a:p>
        </p:txBody>
      </p:sp>
      <p:sp>
        <p:nvSpPr>
          <p:cNvPr id="405528" name="Freeform 24">
            <a:extLst>
              <a:ext uri="{FF2B5EF4-FFF2-40B4-BE49-F238E27FC236}">
                <a16:creationId xmlns:a16="http://schemas.microsoft.com/office/drawing/2014/main" id="{BAC5EC68-EA61-4DDA-9031-197CBB2FCEA3}"/>
              </a:ext>
            </a:extLst>
          </p:cNvPr>
          <p:cNvSpPr>
            <a:spLocks/>
          </p:cNvSpPr>
          <p:nvPr/>
        </p:nvSpPr>
        <p:spPr bwMode="auto">
          <a:xfrm>
            <a:off x="3570288" y="4103688"/>
            <a:ext cx="1419225" cy="577850"/>
          </a:xfrm>
          <a:custGeom>
            <a:avLst/>
            <a:gdLst>
              <a:gd name="T0" fmla="*/ 0 w 1845"/>
              <a:gd name="T1" fmla="*/ 0 h 592"/>
              <a:gd name="T2" fmla="*/ 2147483646 w 1845"/>
              <a:gd name="T3" fmla="*/ 2147483646 h 592"/>
              <a:gd name="T4" fmla="*/ 2147483646 w 1845"/>
              <a:gd name="T5" fmla="*/ 2147483646 h 592"/>
              <a:gd name="T6" fmla="*/ 0 w 1845"/>
              <a:gd name="T7" fmla="*/ 2147483646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25">
            <a:extLst>
              <a:ext uri="{FF2B5EF4-FFF2-40B4-BE49-F238E27FC236}">
                <a16:creationId xmlns:a16="http://schemas.microsoft.com/office/drawing/2014/main" id="{81D18965-4945-4A37-8F04-68E8E11A0AD3}"/>
              </a:ext>
            </a:extLst>
          </p:cNvPr>
          <p:cNvGrpSpPr>
            <a:grpSpLocks/>
          </p:cNvGrpSpPr>
          <p:nvPr/>
        </p:nvGrpSpPr>
        <p:grpSpPr bwMode="auto">
          <a:xfrm>
            <a:off x="3563938" y="4095750"/>
            <a:ext cx="1281112" cy="534988"/>
            <a:chOff x="12315" y="13225"/>
            <a:chExt cx="2775" cy="913"/>
          </a:xfrm>
        </p:grpSpPr>
        <p:sp>
          <p:nvSpPr>
            <p:cNvPr id="92190" name="Line 26">
              <a:extLst>
                <a:ext uri="{FF2B5EF4-FFF2-40B4-BE49-F238E27FC236}">
                  <a16:creationId xmlns:a16="http://schemas.microsoft.com/office/drawing/2014/main" id="{8D064E8F-2471-4CCE-8D63-07EAC8CDF6D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1" name="Line 27">
              <a:extLst>
                <a:ext uri="{FF2B5EF4-FFF2-40B4-BE49-F238E27FC236}">
                  <a16:creationId xmlns:a16="http://schemas.microsoft.com/office/drawing/2014/main" id="{8504770C-3901-40CF-B51E-67894B43F892}"/>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32" name="Line 28">
            <a:extLst>
              <a:ext uri="{FF2B5EF4-FFF2-40B4-BE49-F238E27FC236}">
                <a16:creationId xmlns:a16="http://schemas.microsoft.com/office/drawing/2014/main" id="{5CD027FF-7BFA-4DC3-8678-6E58570E6F4C}"/>
              </a:ext>
            </a:extLst>
          </p:cNvPr>
          <p:cNvSpPr>
            <a:spLocks noChangeShapeType="1"/>
          </p:cNvSpPr>
          <p:nvPr/>
        </p:nvSpPr>
        <p:spPr bwMode="auto">
          <a:xfrm>
            <a:off x="3887788" y="446087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5533" name="Object 2">
            <a:extLst>
              <a:ext uri="{FF2B5EF4-FFF2-40B4-BE49-F238E27FC236}">
                <a16:creationId xmlns:a16="http://schemas.microsoft.com/office/drawing/2014/main" id="{CBCC9FEC-C4E8-4908-AC17-7B11BE258680}"/>
              </a:ext>
            </a:extLst>
          </p:cNvPr>
          <p:cNvGraphicFramePr>
            <a:graphicFrameLocks noChangeAspect="1"/>
          </p:cNvGraphicFramePr>
          <p:nvPr/>
        </p:nvGraphicFramePr>
        <p:xfrm>
          <a:off x="1711325" y="5238750"/>
          <a:ext cx="5994400" cy="933450"/>
        </p:xfrm>
        <a:graphic>
          <a:graphicData uri="http://schemas.openxmlformats.org/presentationml/2006/ole">
            <mc:AlternateContent xmlns:mc="http://schemas.openxmlformats.org/markup-compatibility/2006">
              <mc:Choice xmlns:v="urn:schemas-microsoft-com:vml" Requires="v">
                <p:oleObj spid="_x0000_s92194" name="Picture" r:id="rId3" imgW="3177616" imgH="498211" progId="Word.Picture.8">
                  <p:embed/>
                </p:oleObj>
              </mc:Choice>
              <mc:Fallback>
                <p:oleObj name="Picture" r:id="rId3" imgW="3177616" imgH="498211"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5" y="5238750"/>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88" name="页脚占位符 5">
            <a:extLst>
              <a:ext uri="{FF2B5EF4-FFF2-40B4-BE49-F238E27FC236}">
                <a16:creationId xmlns:a16="http://schemas.microsoft.com/office/drawing/2014/main" id="{E863CA2A-9637-4AFB-A40B-B54906CBF0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2189" name="灯片编号占位符 6">
            <a:extLst>
              <a:ext uri="{FF2B5EF4-FFF2-40B4-BE49-F238E27FC236}">
                <a16:creationId xmlns:a16="http://schemas.microsoft.com/office/drawing/2014/main" id="{B121C026-CE1A-43F0-B764-9C25794A21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3B49B28-B545-42FA-BC9E-7F5590756D4E}" type="slidenum">
              <a:rPr lang="en-US" altLang="zh-CN" sz="1400" smtClean="0">
                <a:latin typeface="Arial" panose="020B0604020202020204" pitchFamily="34" charset="0"/>
              </a:rPr>
              <a:pPr>
                <a:spcBef>
                  <a:spcPct val="0"/>
                </a:spcBef>
                <a:buClrTx/>
                <a:buSzTx/>
                <a:buFontTx/>
                <a:buNone/>
              </a:pPr>
              <a:t>63</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05510"/>
                                        </p:tgtEl>
                                        <p:attrNameLst>
                                          <p:attrName>style.visibility</p:attrName>
                                        </p:attrNameLst>
                                      </p:cBhvr>
                                      <p:to>
                                        <p:strVal val="visible"/>
                                      </p:to>
                                    </p:set>
                                    <p:animEffect transition="in" filter="blinds(horizontal)">
                                      <p:cBhvr>
                                        <p:cTn id="7" dur="500"/>
                                        <p:tgtEl>
                                          <p:spTgt spid="4055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5511"/>
                                        </p:tgtEl>
                                        <p:attrNameLst>
                                          <p:attrName>style.visibility</p:attrName>
                                        </p:attrNameLst>
                                      </p:cBhvr>
                                      <p:to>
                                        <p:strVal val="visible"/>
                                      </p:to>
                                    </p:set>
                                    <p:animEffect transition="in" filter="blinds(horizontal)">
                                      <p:cBhvr>
                                        <p:cTn id="10" dur="500"/>
                                        <p:tgtEl>
                                          <p:spTgt spid="405511"/>
                                        </p:tgtEl>
                                      </p:cBhvr>
                                    </p:animEffect>
                                  </p:childTnLst>
                                </p:cTn>
                              </p:par>
                              <p:par>
                                <p:cTn id="11" presetID="3" presetClass="entr" presetSubtype="10" fill="hold" nodeType="withEffect">
                                  <p:stCondLst>
                                    <p:cond delay="0"/>
                                  </p:stCondLst>
                                  <p:childTnLst>
                                    <p:set>
                                      <p:cBhvr>
                                        <p:cTn id="12" dur="1" fill="hold">
                                          <p:stCondLst>
                                            <p:cond delay="0"/>
                                          </p:stCondLst>
                                        </p:cTn>
                                        <p:tgtEl>
                                          <p:spTgt spid="405508"/>
                                        </p:tgtEl>
                                        <p:attrNameLst>
                                          <p:attrName>style.visibility</p:attrName>
                                        </p:attrNameLst>
                                      </p:cBhvr>
                                      <p:to>
                                        <p:strVal val="visible"/>
                                      </p:to>
                                    </p:set>
                                    <p:animEffect transition="in" filter="blinds(horizontal)">
                                      <p:cBhvr>
                                        <p:cTn id="13" dur="500"/>
                                        <p:tgtEl>
                                          <p:spTgt spid="405508"/>
                                        </p:tgtEl>
                                      </p:cBhvr>
                                    </p:animEffect>
                                  </p:childTnLst>
                                </p:cTn>
                              </p:par>
                              <p:par>
                                <p:cTn id="14" presetID="3" presetClass="entr" presetSubtype="10" fill="hold" nodeType="withEffect">
                                  <p:stCondLst>
                                    <p:cond delay="0"/>
                                  </p:stCondLst>
                                  <p:childTnLst>
                                    <p:set>
                                      <p:cBhvr>
                                        <p:cTn id="15" dur="1" fill="hold">
                                          <p:stCondLst>
                                            <p:cond delay="0"/>
                                          </p:stCondLst>
                                        </p:cTn>
                                        <p:tgtEl>
                                          <p:spTgt spid="405509"/>
                                        </p:tgtEl>
                                        <p:attrNameLst>
                                          <p:attrName>style.visibility</p:attrName>
                                        </p:attrNameLst>
                                      </p:cBhvr>
                                      <p:to>
                                        <p:strVal val="visible"/>
                                      </p:to>
                                    </p:set>
                                    <p:animEffect transition="in" filter="blinds(horizontal)">
                                      <p:cBhvr>
                                        <p:cTn id="16" dur="500"/>
                                        <p:tgtEl>
                                          <p:spTgt spid="4055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5507"/>
                                        </p:tgtEl>
                                        <p:attrNameLst>
                                          <p:attrName>style.visibility</p:attrName>
                                        </p:attrNameLst>
                                      </p:cBhvr>
                                      <p:to>
                                        <p:strVal val="visible"/>
                                      </p:to>
                                    </p:set>
                                    <p:animEffect transition="in" filter="blinds(horizontal)">
                                      <p:cBhvr>
                                        <p:cTn id="21" dur="500"/>
                                        <p:tgtEl>
                                          <p:spTgt spid="40550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5522"/>
                                        </p:tgtEl>
                                        <p:attrNameLst>
                                          <p:attrName>style.visibility</p:attrName>
                                        </p:attrNameLst>
                                      </p:cBhvr>
                                      <p:to>
                                        <p:strVal val="visible"/>
                                      </p:to>
                                    </p:set>
                                    <p:animEffect transition="in" filter="blinds(horizontal)">
                                      <p:cBhvr>
                                        <p:cTn id="24" dur="500"/>
                                        <p:tgtEl>
                                          <p:spTgt spid="405522"/>
                                        </p:tgtEl>
                                      </p:cBhvr>
                                    </p:animEffect>
                                  </p:childTnLst>
                                </p:cTn>
                              </p:par>
                              <p:par>
                                <p:cTn id="25" presetID="3" presetClass="entr" presetSubtype="10" fill="hold" nodeType="withEffect">
                                  <p:stCondLst>
                                    <p:cond delay="0"/>
                                  </p:stCondLst>
                                  <p:childTnLst>
                                    <p:set>
                                      <p:cBhvr>
                                        <p:cTn id="26" dur="1" fill="hold">
                                          <p:stCondLst>
                                            <p:cond delay="0"/>
                                          </p:stCondLst>
                                        </p:cTn>
                                        <p:tgtEl>
                                          <p:spTgt spid="405516"/>
                                        </p:tgtEl>
                                        <p:attrNameLst>
                                          <p:attrName>style.visibility</p:attrName>
                                        </p:attrNameLst>
                                      </p:cBhvr>
                                      <p:to>
                                        <p:strVal val="visible"/>
                                      </p:to>
                                    </p:set>
                                    <p:animEffect transition="in" filter="blinds(horizontal)">
                                      <p:cBhvr>
                                        <p:cTn id="27" dur="500"/>
                                        <p:tgtEl>
                                          <p:spTgt spid="405516"/>
                                        </p:tgtEl>
                                      </p:cBhvr>
                                    </p:animEffect>
                                  </p:childTnLst>
                                </p:cTn>
                              </p:par>
                              <p:par>
                                <p:cTn id="28" presetID="3" presetClass="entr" presetSubtype="10" fill="hold" nodeType="withEffect">
                                  <p:stCondLst>
                                    <p:cond delay="0"/>
                                  </p:stCondLst>
                                  <p:childTnLst>
                                    <p:set>
                                      <p:cBhvr>
                                        <p:cTn id="29" dur="1" fill="hold">
                                          <p:stCondLst>
                                            <p:cond delay="0"/>
                                          </p:stCondLst>
                                        </p:cTn>
                                        <p:tgtEl>
                                          <p:spTgt spid="405512"/>
                                        </p:tgtEl>
                                        <p:attrNameLst>
                                          <p:attrName>style.visibility</p:attrName>
                                        </p:attrNameLst>
                                      </p:cBhvr>
                                      <p:to>
                                        <p:strVal val="visible"/>
                                      </p:to>
                                    </p:set>
                                    <p:animEffect transition="in" filter="blinds(horizontal)">
                                      <p:cBhvr>
                                        <p:cTn id="30" dur="500"/>
                                        <p:tgtEl>
                                          <p:spTgt spid="405512"/>
                                        </p:tgtEl>
                                      </p:cBhvr>
                                    </p:animEffect>
                                  </p:childTnLst>
                                </p:cTn>
                              </p:par>
                              <p:par>
                                <p:cTn id="31" presetID="3" presetClass="entr" presetSubtype="10" fill="hold" nodeType="withEffect">
                                  <p:stCondLst>
                                    <p:cond delay="0"/>
                                  </p:stCondLst>
                                  <p:childTnLst>
                                    <p:set>
                                      <p:cBhvr>
                                        <p:cTn id="32" dur="1" fill="hold">
                                          <p:stCondLst>
                                            <p:cond delay="0"/>
                                          </p:stCondLst>
                                        </p:cTn>
                                        <p:tgtEl>
                                          <p:spTgt spid="405517"/>
                                        </p:tgtEl>
                                        <p:attrNameLst>
                                          <p:attrName>style.visibility</p:attrName>
                                        </p:attrNameLst>
                                      </p:cBhvr>
                                      <p:to>
                                        <p:strVal val="visible"/>
                                      </p:to>
                                    </p:set>
                                    <p:animEffect transition="in" filter="blinds(horizontal)">
                                      <p:cBhvr>
                                        <p:cTn id="33" dur="500"/>
                                        <p:tgtEl>
                                          <p:spTgt spid="405517"/>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405515"/>
                                        </p:tgtEl>
                                        <p:attrNameLst>
                                          <p:attrName>style.visibility</p:attrName>
                                        </p:attrNameLst>
                                      </p:cBhvr>
                                      <p:to>
                                        <p:strVal val="visible"/>
                                      </p:to>
                                    </p:set>
                                    <p:animEffect transition="in" filter="wipe(left)">
                                      <p:cBhvr>
                                        <p:cTn id="37" dur="500"/>
                                        <p:tgtEl>
                                          <p:spTgt spid="405515"/>
                                        </p:tgtEl>
                                      </p:cBhvr>
                                    </p:animEffect>
                                  </p:childTnLst>
                                </p:cTn>
                              </p:par>
                            </p:childTnLst>
                          </p:cTn>
                        </p:par>
                        <p:par>
                          <p:cTn id="38" fill="hold" nodeType="after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405524"/>
                                        </p:tgtEl>
                                        <p:attrNameLst>
                                          <p:attrName>style.visibility</p:attrName>
                                        </p:attrNameLst>
                                      </p:cBhvr>
                                      <p:to>
                                        <p:strVal val="visible"/>
                                      </p:to>
                                    </p:set>
                                    <p:animEffect transition="in" filter="blinds(horizontal)">
                                      <p:cBhvr>
                                        <p:cTn id="41" dur="500"/>
                                        <p:tgtEl>
                                          <p:spTgt spid="40552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05526"/>
                                        </p:tgtEl>
                                        <p:attrNameLst>
                                          <p:attrName>style.visibility</p:attrName>
                                        </p:attrNameLst>
                                      </p:cBhvr>
                                      <p:to>
                                        <p:strVal val="visible"/>
                                      </p:to>
                                    </p:set>
                                    <p:animEffect transition="in" filter="blinds(horizontal)">
                                      <p:cBhvr>
                                        <p:cTn id="44" dur="500"/>
                                        <p:tgtEl>
                                          <p:spTgt spid="405526"/>
                                        </p:tgtEl>
                                      </p:cBhvr>
                                    </p:animEffect>
                                  </p:childTnLst>
                                </p:cTn>
                              </p:par>
                              <p:par>
                                <p:cTn id="45" presetID="3" presetClass="entr" presetSubtype="10" fill="hold" nodeType="withEffect">
                                  <p:stCondLst>
                                    <p:cond delay="0"/>
                                  </p:stCondLst>
                                  <p:childTnLst>
                                    <p:set>
                                      <p:cBhvr>
                                        <p:cTn id="46" dur="1" fill="hold">
                                          <p:stCondLst>
                                            <p:cond delay="0"/>
                                          </p:stCondLst>
                                        </p:cTn>
                                        <p:tgtEl>
                                          <p:spTgt spid="405523"/>
                                        </p:tgtEl>
                                        <p:attrNameLst>
                                          <p:attrName>style.visibility</p:attrName>
                                        </p:attrNameLst>
                                      </p:cBhvr>
                                      <p:to>
                                        <p:strVal val="visible"/>
                                      </p:to>
                                    </p:set>
                                    <p:animEffect transition="in" filter="blinds(horizontal)">
                                      <p:cBhvr>
                                        <p:cTn id="47" dur="500"/>
                                        <p:tgtEl>
                                          <p:spTgt spid="405523"/>
                                        </p:tgtEl>
                                      </p:cBhvr>
                                    </p:animEffect>
                                  </p:childTnLst>
                                </p:cTn>
                              </p:par>
                              <p:par>
                                <p:cTn id="48" presetID="3" presetClass="entr" presetSubtype="10" fill="hold" nodeType="withEffect">
                                  <p:stCondLst>
                                    <p:cond delay="0"/>
                                  </p:stCondLst>
                                  <p:childTnLst>
                                    <p:set>
                                      <p:cBhvr>
                                        <p:cTn id="49" dur="1" fill="hold">
                                          <p:stCondLst>
                                            <p:cond delay="0"/>
                                          </p:stCondLst>
                                        </p:cTn>
                                        <p:tgtEl>
                                          <p:spTgt spid="405525"/>
                                        </p:tgtEl>
                                        <p:attrNameLst>
                                          <p:attrName>style.visibility</p:attrName>
                                        </p:attrNameLst>
                                      </p:cBhvr>
                                      <p:to>
                                        <p:strVal val="visible"/>
                                      </p:to>
                                    </p:set>
                                    <p:animEffect transition="in" filter="blinds(horizontal)">
                                      <p:cBhvr>
                                        <p:cTn id="50" dur="500"/>
                                        <p:tgtEl>
                                          <p:spTgt spid="4055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405514"/>
                                        </p:tgtEl>
                                        <p:attrNameLst>
                                          <p:attrName>style.visibility</p:attrName>
                                        </p:attrNameLst>
                                      </p:cBhvr>
                                      <p:to>
                                        <p:strVal val="visible"/>
                                      </p:to>
                                    </p:set>
                                    <p:animEffect transition="in" filter="wipe(right)">
                                      <p:cBhvr>
                                        <p:cTn id="55" dur="500"/>
                                        <p:tgtEl>
                                          <p:spTgt spid="405514"/>
                                        </p:tgtEl>
                                      </p:cBhvr>
                                    </p:animEffect>
                                  </p:childTnLst>
                                </p:cTn>
                              </p:par>
                            </p:childTnLst>
                          </p:cTn>
                        </p:par>
                        <p:par>
                          <p:cTn id="56" fill="hold" nodeType="afterGroup">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405527"/>
                                        </p:tgtEl>
                                        <p:attrNameLst>
                                          <p:attrName>style.visibility</p:attrName>
                                        </p:attrNameLst>
                                      </p:cBhvr>
                                      <p:to>
                                        <p:strVal val="visible"/>
                                      </p:to>
                                    </p:set>
                                    <p:animEffect transition="in" filter="blinds(horizontal)">
                                      <p:cBhvr>
                                        <p:cTn id="59" dur="500"/>
                                        <p:tgtEl>
                                          <p:spTgt spid="405527"/>
                                        </p:tgtEl>
                                      </p:cBhvr>
                                    </p:animEffect>
                                  </p:childTnLst>
                                </p:cTn>
                              </p:par>
                              <p:par>
                                <p:cTn id="60" presetID="3" presetClass="entr" presetSubtype="10" fill="hold" nodeType="withEffect">
                                  <p:stCondLst>
                                    <p:cond delay="0"/>
                                  </p:stCondLst>
                                  <p:childTnLst>
                                    <p:set>
                                      <p:cBhvr>
                                        <p:cTn id="61" dur="1" fill="hold">
                                          <p:stCondLst>
                                            <p:cond delay="0"/>
                                          </p:stCondLst>
                                        </p:cTn>
                                        <p:tgtEl>
                                          <p:spTgt spid="405518"/>
                                        </p:tgtEl>
                                        <p:attrNameLst>
                                          <p:attrName>style.visibility</p:attrName>
                                        </p:attrNameLst>
                                      </p:cBhvr>
                                      <p:to>
                                        <p:strVal val="visible"/>
                                      </p:to>
                                    </p:set>
                                    <p:animEffect transition="in" filter="blinds(horizontal)">
                                      <p:cBhvr>
                                        <p:cTn id="62" dur="500"/>
                                        <p:tgtEl>
                                          <p:spTgt spid="405518"/>
                                        </p:tgtEl>
                                      </p:cBhvr>
                                    </p:animEffect>
                                  </p:childTnLst>
                                </p:cTn>
                              </p:par>
                              <p:par>
                                <p:cTn id="63" presetID="3" presetClass="entr" presetSubtype="10" fill="hold" nodeType="withEffect">
                                  <p:stCondLst>
                                    <p:cond delay="0"/>
                                  </p:stCondLst>
                                  <p:childTnLst>
                                    <p:set>
                                      <p:cBhvr>
                                        <p:cTn id="64" dur="1" fill="hold">
                                          <p:stCondLst>
                                            <p:cond delay="0"/>
                                          </p:stCondLst>
                                        </p:cTn>
                                        <p:tgtEl>
                                          <p:spTgt spid="405520"/>
                                        </p:tgtEl>
                                        <p:attrNameLst>
                                          <p:attrName>style.visibility</p:attrName>
                                        </p:attrNameLst>
                                      </p:cBhvr>
                                      <p:to>
                                        <p:strVal val="visible"/>
                                      </p:to>
                                    </p:set>
                                    <p:animEffect transition="in" filter="blinds(horizontal)">
                                      <p:cBhvr>
                                        <p:cTn id="65" dur="500"/>
                                        <p:tgtEl>
                                          <p:spTgt spid="40552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05519"/>
                                        </p:tgtEl>
                                        <p:attrNameLst>
                                          <p:attrName>style.visibility</p:attrName>
                                        </p:attrNameLst>
                                      </p:cBhvr>
                                      <p:to>
                                        <p:strVal val="visible"/>
                                      </p:to>
                                    </p:set>
                                    <p:animEffect transition="in" filter="blinds(horizontal)">
                                      <p:cBhvr>
                                        <p:cTn id="68" dur="500"/>
                                        <p:tgtEl>
                                          <p:spTgt spid="405519"/>
                                        </p:tgtEl>
                                      </p:cBhvr>
                                    </p:animEffect>
                                  </p:childTnLst>
                                </p:cTn>
                              </p:par>
                              <p:par>
                                <p:cTn id="69" presetID="3" presetClass="entr" presetSubtype="10" fill="hold" nodeType="withEffect">
                                  <p:stCondLst>
                                    <p:cond delay="0"/>
                                  </p:stCondLst>
                                  <p:childTnLst>
                                    <p:set>
                                      <p:cBhvr>
                                        <p:cTn id="70" dur="1" fill="hold">
                                          <p:stCondLst>
                                            <p:cond delay="0"/>
                                          </p:stCondLst>
                                        </p:cTn>
                                        <p:tgtEl>
                                          <p:spTgt spid="405513"/>
                                        </p:tgtEl>
                                        <p:attrNameLst>
                                          <p:attrName>style.visibility</p:attrName>
                                        </p:attrNameLst>
                                      </p:cBhvr>
                                      <p:to>
                                        <p:strVal val="visible"/>
                                      </p:to>
                                    </p:set>
                                    <p:animEffect transition="in" filter="blinds(horizontal)">
                                      <p:cBhvr>
                                        <p:cTn id="71" dur="500"/>
                                        <p:tgtEl>
                                          <p:spTgt spid="405513"/>
                                        </p:tgtEl>
                                      </p:cBhvr>
                                    </p:animEffect>
                                  </p:childTnLst>
                                </p:cTn>
                              </p:par>
                              <p:par>
                                <p:cTn id="72" presetID="3" presetClass="entr" presetSubtype="10" fill="hold" nodeType="withEffect">
                                  <p:stCondLst>
                                    <p:cond delay="0"/>
                                  </p:stCondLst>
                                  <p:childTnLst>
                                    <p:set>
                                      <p:cBhvr>
                                        <p:cTn id="73" dur="1" fill="hold">
                                          <p:stCondLst>
                                            <p:cond delay="0"/>
                                          </p:stCondLst>
                                        </p:cTn>
                                        <p:tgtEl>
                                          <p:spTgt spid="405521"/>
                                        </p:tgtEl>
                                        <p:attrNameLst>
                                          <p:attrName>style.visibility</p:attrName>
                                        </p:attrNameLst>
                                      </p:cBhvr>
                                      <p:to>
                                        <p:strVal val="visible"/>
                                      </p:to>
                                    </p:set>
                                    <p:animEffect transition="in" filter="blinds(horizontal)">
                                      <p:cBhvr>
                                        <p:cTn id="74" dur="500"/>
                                        <p:tgtEl>
                                          <p:spTgt spid="40552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405532"/>
                                        </p:tgtEl>
                                        <p:attrNameLst>
                                          <p:attrName>style.visibility</p:attrName>
                                        </p:attrNameLst>
                                      </p:cBhvr>
                                      <p:to>
                                        <p:strVal val="visible"/>
                                      </p:to>
                                    </p:set>
                                    <p:animEffect transition="in" filter="blinds(horizontal)">
                                      <p:cBhvr>
                                        <p:cTn id="79" dur="500"/>
                                        <p:tgtEl>
                                          <p:spTgt spid="405532"/>
                                        </p:tgtEl>
                                      </p:cBhvr>
                                    </p:animEffect>
                                  </p:childTnLst>
                                </p:cTn>
                              </p:par>
                              <p:par>
                                <p:cTn id="80" presetID="3" presetClass="entr" presetSubtype="10" fill="hold" nodeType="withEffect">
                                  <p:stCondLst>
                                    <p:cond delay="0"/>
                                  </p:stCondLst>
                                  <p:childTnLst>
                                    <p:set>
                                      <p:cBhvr>
                                        <p:cTn id="81" dur="1" fill="hold">
                                          <p:stCondLst>
                                            <p:cond delay="0"/>
                                          </p:stCondLst>
                                        </p:cTn>
                                        <p:tgtEl>
                                          <p:spTgt spid="405528"/>
                                        </p:tgtEl>
                                        <p:attrNameLst>
                                          <p:attrName>style.visibility</p:attrName>
                                        </p:attrNameLst>
                                      </p:cBhvr>
                                      <p:to>
                                        <p:strVal val="visible"/>
                                      </p:to>
                                    </p:set>
                                    <p:animEffect transition="in" filter="blinds(horizontal)">
                                      <p:cBhvr>
                                        <p:cTn id="82" dur="500"/>
                                        <p:tgtEl>
                                          <p:spTgt spid="405528"/>
                                        </p:tgtEl>
                                      </p:cBhvr>
                                    </p:animEffect>
                                  </p:childTnLst>
                                </p:cTn>
                              </p:par>
                              <p:par>
                                <p:cTn id="83" presetID="3" presetClass="entr" presetSubtype="10" fill="hold" nodeType="with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blinds(horizontal)">
                                      <p:cBhvr>
                                        <p:cTn id="85" dur="500"/>
                                        <p:tgtEl>
                                          <p:spTgt spid="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405533"/>
                                        </p:tgtEl>
                                        <p:attrNameLst>
                                          <p:attrName>style.visibility</p:attrName>
                                        </p:attrNameLst>
                                      </p:cBhvr>
                                      <p:to>
                                        <p:strVal val="visible"/>
                                      </p:to>
                                    </p:set>
                                    <p:animEffect transition="in" filter="blinds(horizontal)">
                                      <p:cBhvr>
                                        <p:cTn id="90" dur="500"/>
                                        <p:tgtEl>
                                          <p:spTgt spid="405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nimBg="1"/>
      <p:bldP spid="405510" grpId="0" animBg="1"/>
      <p:bldP spid="405511" grpId="0" animBg="1"/>
      <p:bldP spid="405519" grpId="0"/>
      <p:bldP spid="405522" grpId="0"/>
      <p:bldP spid="405524" grpId="0"/>
      <p:bldP spid="405526" grpId="0"/>
      <p:bldP spid="4055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CCE140D-D44B-489C-8715-6AF77E4132B0}"/>
              </a:ext>
            </a:extLst>
          </p:cNvPr>
          <p:cNvSpPr>
            <a:spLocks noGrp="1" noChangeArrowheads="1"/>
          </p:cNvSpPr>
          <p:nvPr>
            <p:ph type="title"/>
          </p:nvPr>
        </p:nvSpPr>
        <p:spPr/>
        <p:txBody>
          <a:bodyPr/>
          <a:lstStyle/>
          <a:p>
            <a:r>
              <a:rPr lang="en-US" altLang="zh-CN" sz="3600">
                <a:ea typeface="宋体" panose="02010600030101010101" pitchFamily="2" charset="-122"/>
              </a:rPr>
              <a:t>Pipelined Protocols</a:t>
            </a:r>
            <a:endParaRPr lang="en-US" altLang="zh-CN">
              <a:ea typeface="宋体" panose="02010600030101010101" pitchFamily="2" charset="-122"/>
            </a:endParaRPr>
          </a:p>
        </p:txBody>
      </p:sp>
      <p:sp>
        <p:nvSpPr>
          <p:cNvPr id="406531" name="Rectangle 3">
            <a:extLst>
              <a:ext uri="{FF2B5EF4-FFF2-40B4-BE49-F238E27FC236}">
                <a16:creationId xmlns:a16="http://schemas.microsoft.com/office/drawing/2014/main" id="{D2EEF08F-1A63-4484-96CF-CBEC83F7193F}"/>
              </a:ext>
            </a:extLst>
          </p:cNvPr>
          <p:cNvSpPr>
            <a:spLocks noGrp="1" noChangeArrowheads="1"/>
          </p:cNvSpPr>
          <p:nvPr>
            <p:ph type="body" sz="half" idx="1"/>
          </p:nvPr>
        </p:nvSpPr>
        <p:spPr>
          <a:xfrm>
            <a:off x="523875" y="1304925"/>
            <a:ext cx="7591425" cy="4648200"/>
          </a:xfrm>
        </p:spPr>
        <p:txBody>
          <a:bodyPr/>
          <a:lstStyle/>
          <a:p>
            <a:pPr>
              <a:buFont typeface="ZapfDingbats" pitchFamily="82" charset="2"/>
              <a:buNone/>
            </a:pPr>
            <a:r>
              <a:rPr lang="en-US" altLang="zh-CN" sz="2600">
                <a:solidFill>
                  <a:srgbClr val="FF0000"/>
                </a:solidFill>
                <a:ea typeface="宋体" panose="02010600030101010101" pitchFamily="2" charset="-122"/>
              </a:rPr>
              <a:t>Pipelining:</a:t>
            </a:r>
            <a:r>
              <a:rPr lang="en-US" altLang="zh-CN" sz="2600">
                <a:ea typeface="宋体" panose="02010600030101010101" pitchFamily="2" charset="-122"/>
              </a:rPr>
              <a:t> sender allows multiple, “in-flight”, yet-to-be-acknowledged pkts</a:t>
            </a:r>
          </a:p>
          <a:p>
            <a:pPr lvl="1"/>
            <a:r>
              <a:rPr lang="en-US" altLang="zh-CN" sz="2200">
                <a:ea typeface="宋体" panose="02010600030101010101" pitchFamily="2" charset="-122"/>
              </a:rPr>
              <a:t>Range of sequence numbers must be increased</a:t>
            </a:r>
          </a:p>
          <a:p>
            <a:pPr lvl="1"/>
            <a:r>
              <a:rPr lang="en-US" altLang="zh-CN" sz="2200">
                <a:ea typeface="宋体" panose="02010600030101010101" pitchFamily="2" charset="-122"/>
              </a:rPr>
              <a:t>Buffering at sender and/or receiver</a:t>
            </a:r>
          </a:p>
        </p:txBody>
      </p:sp>
      <p:pic>
        <p:nvPicPr>
          <p:cNvPr id="406532" name="Picture 4" descr="rdt_pipelined1">
            <a:extLst>
              <a:ext uri="{FF2B5EF4-FFF2-40B4-BE49-F238E27FC236}">
                <a16:creationId xmlns:a16="http://schemas.microsoft.com/office/drawing/2014/main" id="{EAABC6E2-3B6E-480C-B425-13D9EC3C0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3276600"/>
            <a:ext cx="686752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页脚占位符 5">
            <a:extLst>
              <a:ext uri="{FF2B5EF4-FFF2-40B4-BE49-F238E27FC236}">
                <a16:creationId xmlns:a16="http://schemas.microsoft.com/office/drawing/2014/main" id="{08CE637D-8F83-4BC4-87DB-173CD2A444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3190" name="灯片编号占位符 6">
            <a:extLst>
              <a:ext uri="{FF2B5EF4-FFF2-40B4-BE49-F238E27FC236}">
                <a16:creationId xmlns:a16="http://schemas.microsoft.com/office/drawing/2014/main" id="{A121C95A-67C2-4E62-BB96-5951585A7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DC812F12-34F8-401B-A5D2-8851D61E3E9C}" type="slidenum">
              <a:rPr lang="en-US" altLang="zh-CN" sz="1400" smtClean="0">
                <a:latin typeface="Arial" panose="020B0604020202020204" pitchFamily="34" charset="0"/>
              </a:rPr>
              <a:pPr>
                <a:spcBef>
                  <a:spcPct val="0"/>
                </a:spcBef>
                <a:buClrTx/>
                <a:buSzTx/>
                <a:buFontTx/>
                <a:buNone/>
              </a:pPr>
              <a:t>64</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blinds(horizontal)">
                                      <p:cBhvr>
                                        <p:cTn id="7" dur="500"/>
                                        <p:tgtEl>
                                          <p:spTgt spid="4065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6531">
                                            <p:txEl>
                                              <p:pRg st="1" end="1"/>
                                            </p:txEl>
                                          </p:spTgt>
                                        </p:tgtEl>
                                        <p:attrNameLst>
                                          <p:attrName>style.visibility</p:attrName>
                                        </p:attrNameLst>
                                      </p:cBhvr>
                                      <p:to>
                                        <p:strVal val="visible"/>
                                      </p:to>
                                    </p:set>
                                    <p:animEffect transition="in" filter="blinds(horizontal)">
                                      <p:cBhvr>
                                        <p:cTn id="10" dur="500"/>
                                        <p:tgtEl>
                                          <p:spTgt spid="4065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6531">
                                            <p:txEl>
                                              <p:pRg st="2" end="2"/>
                                            </p:txEl>
                                          </p:spTgt>
                                        </p:tgtEl>
                                        <p:attrNameLst>
                                          <p:attrName>style.visibility</p:attrName>
                                        </p:attrNameLst>
                                      </p:cBhvr>
                                      <p:to>
                                        <p:strVal val="visible"/>
                                      </p:to>
                                    </p:set>
                                    <p:animEffect transition="in" filter="blinds(horizontal)">
                                      <p:cBhvr>
                                        <p:cTn id="13" dur="500"/>
                                        <p:tgtEl>
                                          <p:spTgt spid="4065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6532"/>
                                        </p:tgtEl>
                                        <p:attrNameLst>
                                          <p:attrName>style.visibility</p:attrName>
                                        </p:attrNameLst>
                                      </p:cBhvr>
                                      <p:to>
                                        <p:strVal val="visible"/>
                                      </p:to>
                                    </p:set>
                                    <p:animEffect transition="in" filter="blinds(horizontal)">
                                      <p:cBhvr>
                                        <p:cTn id="16" dur="500"/>
                                        <p:tgtEl>
                                          <p:spTgt spid="406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4BF65EC-1126-4814-A0A8-1FD242AC4217}"/>
              </a:ext>
            </a:extLst>
          </p:cNvPr>
          <p:cNvSpPr>
            <a:spLocks noGrp="1" noChangeArrowheads="1"/>
          </p:cNvSpPr>
          <p:nvPr>
            <p:ph type="title"/>
          </p:nvPr>
        </p:nvSpPr>
        <p:spPr/>
        <p:txBody>
          <a:bodyPr/>
          <a:lstStyle/>
          <a:p>
            <a:r>
              <a:rPr lang="en-US" altLang="zh-CN" sz="3600">
                <a:ea typeface="宋体" panose="02010600030101010101" pitchFamily="2" charset="-122"/>
              </a:rPr>
              <a:t>Pipelining: Increased Utilization</a:t>
            </a:r>
          </a:p>
        </p:txBody>
      </p:sp>
      <p:sp>
        <p:nvSpPr>
          <p:cNvPr id="408579" name="Line 3">
            <a:extLst>
              <a:ext uri="{FF2B5EF4-FFF2-40B4-BE49-F238E27FC236}">
                <a16:creationId xmlns:a16="http://schemas.microsoft.com/office/drawing/2014/main" id="{18ED6925-8BD8-41BB-A070-53170008C19F}"/>
              </a:ext>
            </a:extLst>
          </p:cNvPr>
          <p:cNvSpPr>
            <a:spLocks noChangeShapeType="1"/>
          </p:cNvSpPr>
          <p:nvPr/>
        </p:nvSpPr>
        <p:spPr bwMode="auto">
          <a:xfrm>
            <a:off x="3171825" y="1778000"/>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80" name="Text Box 4">
            <a:extLst>
              <a:ext uri="{FF2B5EF4-FFF2-40B4-BE49-F238E27FC236}">
                <a16:creationId xmlns:a16="http://schemas.microsoft.com/office/drawing/2014/main" id="{6765F689-3848-4902-ADBC-32DCBF86452B}"/>
              </a:ext>
            </a:extLst>
          </p:cNvPr>
          <p:cNvSpPr txBox="1">
            <a:spLocks noChangeArrowheads="1"/>
          </p:cNvSpPr>
          <p:nvPr/>
        </p:nvSpPr>
        <p:spPr bwMode="auto">
          <a:xfrm>
            <a:off x="114300" y="1571625"/>
            <a:ext cx="3057525"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latin typeface="Arial" panose="020B0604020202020204" pitchFamily="34" charset="0"/>
                <a:ea typeface="宋体" panose="02010600030101010101" pitchFamily="2" charset="-122"/>
              </a:rPr>
              <a:t>first packet bit transmitted, t = 0</a:t>
            </a:r>
            <a:endParaRPr lang="en-US" altLang="zh-CN" sz="1600">
              <a:latin typeface="Times New Roman" panose="02020603050405020304" pitchFamily="18" charset="0"/>
              <a:ea typeface="宋体" panose="02010600030101010101" pitchFamily="2" charset="-122"/>
            </a:endParaRPr>
          </a:p>
        </p:txBody>
      </p:sp>
      <p:sp>
        <p:nvSpPr>
          <p:cNvPr id="408581" name="Line 5">
            <a:extLst>
              <a:ext uri="{FF2B5EF4-FFF2-40B4-BE49-F238E27FC236}">
                <a16:creationId xmlns:a16="http://schemas.microsoft.com/office/drawing/2014/main" id="{F07D7D1D-C037-4715-A5B7-9407B9A123D1}"/>
              </a:ext>
            </a:extLst>
          </p:cNvPr>
          <p:cNvSpPr>
            <a:spLocks noChangeShapeType="1"/>
          </p:cNvSpPr>
          <p:nvPr/>
        </p:nvSpPr>
        <p:spPr bwMode="auto">
          <a:xfrm>
            <a:off x="3162300" y="1555750"/>
            <a:ext cx="38100" cy="3625850"/>
          </a:xfrm>
          <a:prstGeom prst="line">
            <a:avLst/>
          </a:prstGeom>
          <a:noFill/>
          <a:ln w="28575">
            <a:solidFill>
              <a:srgbClr val="66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8582" name="Line 6">
            <a:extLst>
              <a:ext uri="{FF2B5EF4-FFF2-40B4-BE49-F238E27FC236}">
                <a16:creationId xmlns:a16="http://schemas.microsoft.com/office/drawing/2014/main" id="{8001DAB5-72CE-4BAA-BDB0-38CE750EEEF7}"/>
              </a:ext>
            </a:extLst>
          </p:cNvPr>
          <p:cNvSpPr>
            <a:spLocks noChangeShapeType="1"/>
          </p:cNvSpPr>
          <p:nvPr/>
        </p:nvSpPr>
        <p:spPr bwMode="auto">
          <a:xfrm>
            <a:off x="5243513" y="1568450"/>
            <a:ext cx="14287" cy="3536950"/>
          </a:xfrm>
          <a:prstGeom prst="line">
            <a:avLst/>
          </a:prstGeom>
          <a:noFill/>
          <a:ln w="28575">
            <a:solidFill>
              <a:srgbClr val="66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8583" name="Text Box 7">
            <a:extLst>
              <a:ext uri="{FF2B5EF4-FFF2-40B4-BE49-F238E27FC236}">
                <a16:creationId xmlns:a16="http://schemas.microsoft.com/office/drawing/2014/main" id="{389F137E-9BC7-4020-93DE-2F8F14A6E364}"/>
              </a:ext>
            </a:extLst>
          </p:cNvPr>
          <p:cNvSpPr txBox="1">
            <a:spLocks noChangeArrowheads="1"/>
          </p:cNvSpPr>
          <p:nvPr/>
        </p:nvSpPr>
        <p:spPr bwMode="auto">
          <a:xfrm>
            <a:off x="2701925" y="1228725"/>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2000">
                <a:ea typeface="宋体" panose="02010600030101010101" pitchFamily="2" charset="-122"/>
              </a:rPr>
              <a:t>sender</a:t>
            </a:r>
          </a:p>
        </p:txBody>
      </p:sp>
      <p:sp>
        <p:nvSpPr>
          <p:cNvPr id="408584" name="Text Box 8">
            <a:extLst>
              <a:ext uri="{FF2B5EF4-FFF2-40B4-BE49-F238E27FC236}">
                <a16:creationId xmlns:a16="http://schemas.microsoft.com/office/drawing/2014/main" id="{240D601F-C6D8-45D2-AA2A-B9976A2D729E}"/>
              </a:ext>
            </a:extLst>
          </p:cNvPr>
          <p:cNvSpPr txBox="1">
            <a:spLocks noChangeArrowheads="1"/>
          </p:cNvSpPr>
          <p:nvPr/>
        </p:nvSpPr>
        <p:spPr bwMode="auto">
          <a:xfrm>
            <a:off x="4572000" y="1244600"/>
            <a:ext cx="1295400"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2000">
                <a:ea typeface="宋体" panose="02010600030101010101" pitchFamily="2" charset="-122"/>
              </a:rPr>
              <a:t>receiver</a:t>
            </a:r>
          </a:p>
        </p:txBody>
      </p:sp>
      <p:sp>
        <p:nvSpPr>
          <p:cNvPr id="408585" name="Line 9">
            <a:extLst>
              <a:ext uri="{FF2B5EF4-FFF2-40B4-BE49-F238E27FC236}">
                <a16:creationId xmlns:a16="http://schemas.microsoft.com/office/drawing/2014/main" id="{E4FA1C03-3B10-4B76-AB10-FB758EDB4935}"/>
              </a:ext>
            </a:extLst>
          </p:cNvPr>
          <p:cNvSpPr>
            <a:spLocks noChangeShapeType="1"/>
          </p:cNvSpPr>
          <p:nvPr/>
        </p:nvSpPr>
        <p:spPr bwMode="auto">
          <a:xfrm>
            <a:off x="3182938" y="1773238"/>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86" name="Line 10">
            <a:extLst>
              <a:ext uri="{FF2B5EF4-FFF2-40B4-BE49-F238E27FC236}">
                <a16:creationId xmlns:a16="http://schemas.microsoft.com/office/drawing/2014/main" id="{926CB39A-B011-4AE2-AE85-B4264EAAF313}"/>
              </a:ext>
            </a:extLst>
          </p:cNvPr>
          <p:cNvSpPr>
            <a:spLocks noChangeShapeType="1"/>
          </p:cNvSpPr>
          <p:nvPr/>
        </p:nvSpPr>
        <p:spPr bwMode="auto">
          <a:xfrm>
            <a:off x="3189288" y="3905250"/>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87" name="Freeform 11">
            <a:extLst>
              <a:ext uri="{FF2B5EF4-FFF2-40B4-BE49-F238E27FC236}">
                <a16:creationId xmlns:a16="http://schemas.microsoft.com/office/drawing/2014/main" id="{883E1810-B955-46CD-8336-B85A7D754BC9}"/>
              </a:ext>
            </a:extLst>
          </p:cNvPr>
          <p:cNvSpPr>
            <a:spLocks/>
          </p:cNvSpPr>
          <p:nvPr/>
        </p:nvSpPr>
        <p:spPr bwMode="auto">
          <a:xfrm>
            <a:off x="3170238" y="1766888"/>
            <a:ext cx="2087562" cy="1169987"/>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p>
        </p:txBody>
      </p:sp>
      <p:sp>
        <p:nvSpPr>
          <p:cNvPr id="408588" name="Line 12">
            <a:extLst>
              <a:ext uri="{FF2B5EF4-FFF2-40B4-BE49-F238E27FC236}">
                <a16:creationId xmlns:a16="http://schemas.microsoft.com/office/drawing/2014/main" id="{86B64694-C7A7-4FA5-BF3F-6B1F6C4A2033}"/>
              </a:ext>
            </a:extLst>
          </p:cNvPr>
          <p:cNvSpPr>
            <a:spLocks noChangeShapeType="1"/>
          </p:cNvSpPr>
          <p:nvPr/>
        </p:nvSpPr>
        <p:spPr bwMode="auto">
          <a:xfrm flipH="1">
            <a:off x="3032125" y="1770063"/>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89" name="Line 13">
            <a:extLst>
              <a:ext uri="{FF2B5EF4-FFF2-40B4-BE49-F238E27FC236}">
                <a16:creationId xmlns:a16="http://schemas.microsoft.com/office/drawing/2014/main" id="{37207846-2132-4EFB-9E71-C909F67F75A1}"/>
              </a:ext>
            </a:extLst>
          </p:cNvPr>
          <p:cNvSpPr>
            <a:spLocks noChangeShapeType="1"/>
          </p:cNvSpPr>
          <p:nvPr/>
        </p:nvSpPr>
        <p:spPr bwMode="auto">
          <a:xfrm flipH="1">
            <a:off x="3032125" y="2014538"/>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90" name="Text Box 14">
            <a:extLst>
              <a:ext uri="{FF2B5EF4-FFF2-40B4-BE49-F238E27FC236}">
                <a16:creationId xmlns:a16="http://schemas.microsoft.com/office/drawing/2014/main" id="{7E779F7D-440A-4CCD-B4E0-E6EE66D87B2C}"/>
              </a:ext>
            </a:extLst>
          </p:cNvPr>
          <p:cNvSpPr txBox="1">
            <a:spLocks noChangeArrowheads="1"/>
          </p:cNvSpPr>
          <p:nvPr/>
        </p:nvSpPr>
        <p:spPr bwMode="auto">
          <a:xfrm>
            <a:off x="2251075" y="2754313"/>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latin typeface="Arial" panose="020B0604020202020204" pitchFamily="34" charset="0"/>
                <a:ea typeface="宋体" panose="02010600030101010101" pitchFamily="2" charset="-122"/>
              </a:rPr>
              <a:t>RTT </a:t>
            </a:r>
            <a:endParaRPr lang="en-US" altLang="zh-CN" sz="1800">
              <a:latin typeface="Times New Roman" panose="02020603050405020304" pitchFamily="18" charset="0"/>
              <a:ea typeface="宋体" panose="02010600030101010101" pitchFamily="2" charset="-122"/>
            </a:endParaRPr>
          </a:p>
        </p:txBody>
      </p:sp>
      <p:sp>
        <p:nvSpPr>
          <p:cNvPr id="408591" name="Line 15">
            <a:extLst>
              <a:ext uri="{FF2B5EF4-FFF2-40B4-BE49-F238E27FC236}">
                <a16:creationId xmlns:a16="http://schemas.microsoft.com/office/drawing/2014/main" id="{0D6250A7-3017-40A5-BF80-20E2BA118FD5}"/>
              </a:ext>
            </a:extLst>
          </p:cNvPr>
          <p:cNvSpPr>
            <a:spLocks noChangeShapeType="1"/>
          </p:cNvSpPr>
          <p:nvPr/>
        </p:nvSpPr>
        <p:spPr bwMode="auto">
          <a:xfrm>
            <a:off x="3065463" y="3065463"/>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8592" name="Line 16">
            <a:extLst>
              <a:ext uri="{FF2B5EF4-FFF2-40B4-BE49-F238E27FC236}">
                <a16:creationId xmlns:a16="http://schemas.microsoft.com/office/drawing/2014/main" id="{ACA2CAD1-273E-4926-80F7-8494506F590A}"/>
              </a:ext>
            </a:extLst>
          </p:cNvPr>
          <p:cNvSpPr>
            <a:spLocks noChangeShapeType="1"/>
          </p:cNvSpPr>
          <p:nvPr/>
        </p:nvSpPr>
        <p:spPr bwMode="auto">
          <a:xfrm flipV="1">
            <a:off x="3070225" y="2036763"/>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8593" name="Text Box 17">
            <a:extLst>
              <a:ext uri="{FF2B5EF4-FFF2-40B4-BE49-F238E27FC236}">
                <a16:creationId xmlns:a16="http://schemas.microsoft.com/office/drawing/2014/main" id="{E979AD4B-0670-4A4B-A7F5-02F0AF320174}"/>
              </a:ext>
            </a:extLst>
          </p:cNvPr>
          <p:cNvSpPr txBox="1">
            <a:spLocks noChangeArrowheads="1"/>
          </p:cNvSpPr>
          <p:nvPr/>
        </p:nvSpPr>
        <p:spPr bwMode="auto">
          <a:xfrm>
            <a:off x="-254000" y="1909763"/>
            <a:ext cx="31781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800">
                <a:latin typeface="Arial" panose="020B0604020202020204" pitchFamily="34" charset="0"/>
                <a:ea typeface="宋体" panose="02010600030101010101" pitchFamily="2" charset="-122"/>
              </a:rPr>
              <a:t>last bit </a:t>
            </a:r>
            <a:r>
              <a:rPr lang="en-US" altLang="zh-CN" sz="1600">
                <a:latin typeface="Arial" panose="020B0604020202020204" pitchFamily="34" charset="0"/>
                <a:ea typeface="宋体" panose="02010600030101010101" pitchFamily="2" charset="-122"/>
              </a:rPr>
              <a:t>transmitted</a:t>
            </a:r>
            <a:r>
              <a:rPr lang="en-US" altLang="zh-CN" sz="18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rPr>
              <a:t>t = L / R</a:t>
            </a:r>
            <a:endParaRPr lang="en-US" altLang="zh-CN" sz="1600">
              <a:latin typeface="Times New Roman" panose="02020603050405020304" pitchFamily="18" charset="0"/>
              <a:ea typeface="宋体" panose="02010600030101010101" pitchFamily="2" charset="-122"/>
            </a:endParaRPr>
          </a:p>
        </p:txBody>
      </p:sp>
      <p:sp>
        <p:nvSpPr>
          <p:cNvPr id="408594" name="Line 18">
            <a:extLst>
              <a:ext uri="{FF2B5EF4-FFF2-40B4-BE49-F238E27FC236}">
                <a16:creationId xmlns:a16="http://schemas.microsoft.com/office/drawing/2014/main" id="{03ECA039-42F0-4703-A6B2-A36727D07B34}"/>
              </a:ext>
            </a:extLst>
          </p:cNvPr>
          <p:cNvSpPr>
            <a:spLocks noChangeShapeType="1"/>
          </p:cNvSpPr>
          <p:nvPr/>
        </p:nvSpPr>
        <p:spPr bwMode="auto">
          <a:xfrm flipH="1">
            <a:off x="5232400" y="2695575"/>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95" name="Text Box 19">
            <a:extLst>
              <a:ext uri="{FF2B5EF4-FFF2-40B4-BE49-F238E27FC236}">
                <a16:creationId xmlns:a16="http://schemas.microsoft.com/office/drawing/2014/main" id="{4FE53F52-DEAA-40F0-8BD1-3C2D747EC98C}"/>
              </a:ext>
            </a:extLst>
          </p:cNvPr>
          <p:cNvSpPr txBox="1">
            <a:spLocks noChangeArrowheads="1"/>
          </p:cNvSpPr>
          <p:nvPr/>
        </p:nvSpPr>
        <p:spPr bwMode="auto">
          <a:xfrm>
            <a:off x="5308600" y="2517775"/>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first packet bit arrives</a:t>
            </a:r>
            <a:endParaRPr lang="en-US" altLang="zh-CN" sz="1600">
              <a:latin typeface="Times New Roman" panose="02020603050405020304" pitchFamily="18" charset="0"/>
              <a:ea typeface="宋体" panose="02010600030101010101" pitchFamily="2" charset="-122"/>
            </a:endParaRPr>
          </a:p>
        </p:txBody>
      </p:sp>
      <p:sp>
        <p:nvSpPr>
          <p:cNvPr id="408596" name="Line 20">
            <a:extLst>
              <a:ext uri="{FF2B5EF4-FFF2-40B4-BE49-F238E27FC236}">
                <a16:creationId xmlns:a16="http://schemas.microsoft.com/office/drawing/2014/main" id="{C712DCF8-8273-4092-95CD-3BF8C1619DB8}"/>
              </a:ext>
            </a:extLst>
          </p:cNvPr>
          <p:cNvSpPr>
            <a:spLocks noChangeShapeType="1"/>
          </p:cNvSpPr>
          <p:nvPr/>
        </p:nvSpPr>
        <p:spPr bwMode="auto">
          <a:xfrm>
            <a:off x="5254625" y="2946400"/>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597" name="Text Box 21">
            <a:extLst>
              <a:ext uri="{FF2B5EF4-FFF2-40B4-BE49-F238E27FC236}">
                <a16:creationId xmlns:a16="http://schemas.microsoft.com/office/drawing/2014/main" id="{33028207-3BEA-4EE7-B106-C5882B34E1A6}"/>
              </a:ext>
            </a:extLst>
          </p:cNvPr>
          <p:cNvSpPr txBox="1">
            <a:spLocks noChangeArrowheads="1"/>
          </p:cNvSpPr>
          <p:nvPr/>
        </p:nvSpPr>
        <p:spPr bwMode="auto">
          <a:xfrm>
            <a:off x="5313363" y="2770188"/>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last packet bit arrives, send ACK</a:t>
            </a:r>
            <a:endParaRPr lang="en-US" altLang="zh-CN" sz="1600">
              <a:latin typeface="Times New Roman" panose="02020603050405020304" pitchFamily="18" charset="0"/>
              <a:ea typeface="宋体" panose="02010600030101010101" pitchFamily="2" charset="-122"/>
            </a:endParaRPr>
          </a:p>
        </p:txBody>
      </p:sp>
      <p:sp>
        <p:nvSpPr>
          <p:cNvPr id="408598" name="Text Box 22">
            <a:extLst>
              <a:ext uri="{FF2B5EF4-FFF2-40B4-BE49-F238E27FC236}">
                <a16:creationId xmlns:a16="http://schemas.microsoft.com/office/drawing/2014/main" id="{8A094164-7416-4C66-BAE5-60A43E669E4E}"/>
              </a:ext>
            </a:extLst>
          </p:cNvPr>
          <p:cNvSpPr txBox="1">
            <a:spLocks noChangeArrowheads="1"/>
          </p:cNvSpPr>
          <p:nvPr/>
        </p:nvSpPr>
        <p:spPr bwMode="auto">
          <a:xfrm>
            <a:off x="493713" y="3562350"/>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latin typeface="Arial" panose="020B0604020202020204" pitchFamily="34" charset="0"/>
                <a:ea typeface="宋体" panose="02010600030101010101" pitchFamily="2" charset="-122"/>
              </a:rPr>
              <a:t>ACK arrives, send next </a:t>
            </a:r>
          </a:p>
          <a:p>
            <a:pPr algn="r">
              <a:spcBef>
                <a:spcPct val="0"/>
              </a:spcBef>
              <a:buClrTx/>
              <a:buSzTx/>
              <a:buFontTx/>
              <a:buNone/>
            </a:pPr>
            <a:r>
              <a:rPr lang="en-US" altLang="zh-CN" sz="1600">
                <a:latin typeface="Arial" panose="020B0604020202020204" pitchFamily="34" charset="0"/>
                <a:ea typeface="宋体" panose="02010600030101010101" pitchFamily="2" charset="-122"/>
              </a:rPr>
              <a:t>packet, t = RTT + L / R</a:t>
            </a:r>
            <a:endParaRPr lang="en-US" altLang="zh-CN" sz="1600">
              <a:latin typeface="Times New Roman" panose="02020603050405020304" pitchFamily="18" charset="0"/>
              <a:ea typeface="宋体" panose="02010600030101010101" pitchFamily="2" charset="-122"/>
            </a:endParaRPr>
          </a:p>
        </p:txBody>
      </p:sp>
      <p:grpSp>
        <p:nvGrpSpPr>
          <p:cNvPr id="2" name="Group 23">
            <a:extLst>
              <a:ext uri="{FF2B5EF4-FFF2-40B4-BE49-F238E27FC236}">
                <a16:creationId xmlns:a16="http://schemas.microsoft.com/office/drawing/2014/main" id="{0511521B-9329-4FEA-9475-D893270197C5}"/>
              </a:ext>
            </a:extLst>
          </p:cNvPr>
          <p:cNvGrpSpPr>
            <a:grpSpLocks/>
          </p:cNvGrpSpPr>
          <p:nvPr/>
        </p:nvGrpSpPr>
        <p:grpSpPr bwMode="auto">
          <a:xfrm>
            <a:off x="3043238" y="3892550"/>
            <a:ext cx="1466850" cy="608013"/>
            <a:chOff x="12502" y="21425"/>
            <a:chExt cx="3400" cy="1025"/>
          </a:xfrm>
        </p:grpSpPr>
        <p:sp>
          <p:nvSpPr>
            <p:cNvPr id="94262" name="Line 24">
              <a:extLst>
                <a:ext uri="{FF2B5EF4-FFF2-40B4-BE49-F238E27FC236}">
                  <a16:creationId xmlns:a16="http://schemas.microsoft.com/office/drawing/2014/main" id="{B6986B25-5915-4034-908E-3A7269AC84A9}"/>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3" name="Freeform 25">
              <a:extLst>
                <a:ext uri="{FF2B5EF4-FFF2-40B4-BE49-F238E27FC236}">
                  <a16:creationId xmlns:a16="http://schemas.microsoft.com/office/drawing/2014/main" id="{3C357A2E-8F7B-4AD1-BABA-E07DDCC7671F}"/>
                </a:ext>
              </a:extLst>
            </p:cNvPr>
            <p:cNvSpPr>
              <a:spLocks/>
            </p:cNvSpPr>
            <p:nvPr/>
          </p:nvSpPr>
          <p:spPr bwMode="auto">
            <a:xfrm>
              <a:off x="12827" y="21438"/>
              <a:ext cx="3075" cy="987"/>
            </a:xfrm>
            <a:custGeom>
              <a:avLst/>
              <a:gdLst>
                <a:gd name="T0" fmla="*/ 0 w 1845"/>
                <a:gd name="T1" fmla="*/ 0 h 592"/>
                <a:gd name="T2" fmla="*/ 140182578 w 1845"/>
                <a:gd name="T3" fmla="*/ 45326708 h 592"/>
                <a:gd name="T4" fmla="*/ 83201583 w 1845"/>
                <a:gd name="T5" fmla="*/ 45326708 h 592"/>
                <a:gd name="T6" fmla="*/ 0 w 1845"/>
                <a:gd name="T7" fmla="*/ 18914259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4264" name="Group 26">
              <a:extLst>
                <a:ext uri="{FF2B5EF4-FFF2-40B4-BE49-F238E27FC236}">
                  <a16:creationId xmlns:a16="http://schemas.microsoft.com/office/drawing/2014/main" id="{81B5C543-D3C6-4D73-865F-D28912960143}"/>
                </a:ext>
              </a:extLst>
            </p:cNvPr>
            <p:cNvGrpSpPr>
              <a:grpSpLocks/>
            </p:cNvGrpSpPr>
            <p:nvPr/>
          </p:nvGrpSpPr>
          <p:grpSpPr bwMode="auto">
            <a:xfrm>
              <a:off x="12815" y="21425"/>
              <a:ext cx="2776" cy="913"/>
              <a:chOff x="12315" y="13225"/>
              <a:chExt cx="2775" cy="913"/>
            </a:xfrm>
          </p:grpSpPr>
          <p:sp>
            <p:nvSpPr>
              <p:cNvPr id="94267" name="Line 27">
                <a:extLst>
                  <a:ext uri="{FF2B5EF4-FFF2-40B4-BE49-F238E27FC236}">
                    <a16:creationId xmlns:a16="http://schemas.microsoft.com/office/drawing/2014/main" id="{910EBBF5-A8F8-4760-AFED-4B2772903005}"/>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8" name="Line 28">
                <a:extLst>
                  <a:ext uri="{FF2B5EF4-FFF2-40B4-BE49-F238E27FC236}">
                    <a16:creationId xmlns:a16="http://schemas.microsoft.com/office/drawing/2014/main" id="{A4B77F83-E5EA-47F5-B012-1F45371DEDC6}"/>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4265" name="Line 29">
              <a:extLst>
                <a:ext uri="{FF2B5EF4-FFF2-40B4-BE49-F238E27FC236}">
                  <a16:creationId xmlns:a16="http://schemas.microsoft.com/office/drawing/2014/main" id="{8D1E09A7-E91F-4BF7-BC23-5C410ABCA13F}"/>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6" name="Line 30">
              <a:extLst>
                <a:ext uri="{FF2B5EF4-FFF2-40B4-BE49-F238E27FC236}">
                  <a16:creationId xmlns:a16="http://schemas.microsoft.com/office/drawing/2014/main" id="{10B4AA8E-E483-440D-ADF6-5FDAF288004B}"/>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8607" name="Freeform 31">
            <a:extLst>
              <a:ext uri="{FF2B5EF4-FFF2-40B4-BE49-F238E27FC236}">
                <a16:creationId xmlns:a16="http://schemas.microsoft.com/office/drawing/2014/main" id="{381970BA-8A5E-45C8-BD1E-1E329B3DEB22}"/>
              </a:ext>
            </a:extLst>
          </p:cNvPr>
          <p:cNvSpPr>
            <a:spLocks/>
          </p:cNvSpPr>
          <p:nvPr/>
        </p:nvSpPr>
        <p:spPr bwMode="auto">
          <a:xfrm>
            <a:off x="3171825" y="2022475"/>
            <a:ext cx="2087563"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8608" name="Freeform 32">
            <a:extLst>
              <a:ext uri="{FF2B5EF4-FFF2-40B4-BE49-F238E27FC236}">
                <a16:creationId xmlns:a16="http://schemas.microsoft.com/office/drawing/2014/main" id="{1B301A2A-6FDD-4557-86BD-1563F7250FEB}"/>
              </a:ext>
            </a:extLst>
          </p:cNvPr>
          <p:cNvSpPr>
            <a:spLocks/>
          </p:cNvSpPr>
          <p:nvPr/>
        </p:nvSpPr>
        <p:spPr bwMode="auto">
          <a:xfrm>
            <a:off x="3171825" y="2273300"/>
            <a:ext cx="2087563"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p>
        </p:txBody>
      </p:sp>
      <p:sp>
        <p:nvSpPr>
          <p:cNvPr id="408609" name="Line 33">
            <a:extLst>
              <a:ext uri="{FF2B5EF4-FFF2-40B4-BE49-F238E27FC236}">
                <a16:creationId xmlns:a16="http://schemas.microsoft.com/office/drawing/2014/main" id="{BC88B3D0-D723-4694-AAE8-CA199FE8A886}"/>
              </a:ext>
            </a:extLst>
          </p:cNvPr>
          <p:cNvSpPr>
            <a:spLocks noChangeShapeType="1"/>
          </p:cNvSpPr>
          <p:nvPr/>
        </p:nvSpPr>
        <p:spPr bwMode="auto">
          <a:xfrm flipV="1">
            <a:off x="3189288" y="2954338"/>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610" name="Line 34">
            <a:extLst>
              <a:ext uri="{FF2B5EF4-FFF2-40B4-BE49-F238E27FC236}">
                <a16:creationId xmlns:a16="http://schemas.microsoft.com/office/drawing/2014/main" id="{B215EC3F-2B77-455C-903A-529F236161B3}"/>
              </a:ext>
            </a:extLst>
          </p:cNvPr>
          <p:cNvSpPr>
            <a:spLocks noChangeShapeType="1"/>
          </p:cNvSpPr>
          <p:nvPr/>
        </p:nvSpPr>
        <p:spPr bwMode="auto">
          <a:xfrm flipV="1">
            <a:off x="3189288" y="3205163"/>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35">
            <a:extLst>
              <a:ext uri="{FF2B5EF4-FFF2-40B4-BE49-F238E27FC236}">
                <a16:creationId xmlns:a16="http://schemas.microsoft.com/office/drawing/2014/main" id="{4E21FD21-6BBC-4ED5-9068-76328AEBEB4A}"/>
              </a:ext>
            </a:extLst>
          </p:cNvPr>
          <p:cNvGrpSpPr>
            <a:grpSpLocks/>
          </p:cNvGrpSpPr>
          <p:nvPr/>
        </p:nvGrpSpPr>
        <p:grpSpPr bwMode="auto">
          <a:xfrm>
            <a:off x="3032125" y="4130675"/>
            <a:ext cx="1466850" cy="606425"/>
            <a:chOff x="12502" y="21425"/>
            <a:chExt cx="3400" cy="1025"/>
          </a:xfrm>
        </p:grpSpPr>
        <p:sp>
          <p:nvSpPr>
            <p:cNvPr id="94255" name="Line 36">
              <a:extLst>
                <a:ext uri="{FF2B5EF4-FFF2-40B4-BE49-F238E27FC236}">
                  <a16:creationId xmlns:a16="http://schemas.microsoft.com/office/drawing/2014/main" id="{0C0EE69E-7247-4862-93C4-B6C1F3188829}"/>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6" name="Freeform 37">
              <a:extLst>
                <a:ext uri="{FF2B5EF4-FFF2-40B4-BE49-F238E27FC236}">
                  <a16:creationId xmlns:a16="http://schemas.microsoft.com/office/drawing/2014/main" id="{7E6D75D7-894B-43E4-A31C-02E8E3187393}"/>
                </a:ext>
              </a:extLst>
            </p:cNvPr>
            <p:cNvSpPr>
              <a:spLocks/>
            </p:cNvSpPr>
            <p:nvPr/>
          </p:nvSpPr>
          <p:spPr bwMode="auto">
            <a:xfrm>
              <a:off x="12827" y="21438"/>
              <a:ext cx="3075" cy="987"/>
            </a:xfrm>
            <a:custGeom>
              <a:avLst/>
              <a:gdLst>
                <a:gd name="T0" fmla="*/ 0 w 1845"/>
                <a:gd name="T1" fmla="*/ 0 h 592"/>
                <a:gd name="T2" fmla="*/ 140182578 w 1845"/>
                <a:gd name="T3" fmla="*/ 45326708 h 592"/>
                <a:gd name="T4" fmla="*/ 83201583 w 1845"/>
                <a:gd name="T5" fmla="*/ 45326708 h 592"/>
                <a:gd name="T6" fmla="*/ 0 w 1845"/>
                <a:gd name="T7" fmla="*/ 18914259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4257" name="Group 38">
              <a:extLst>
                <a:ext uri="{FF2B5EF4-FFF2-40B4-BE49-F238E27FC236}">
                  <a16:creationId xmlns:a16="http://schemas.microsoft.com/office/drawing/2014/main" id="{B34A2D02-E6FD-4C1A-81C6-1D8C81B14187}"/>
                </a:ext>
              </a:extLst>
            </p:cNvPr>
            <p:cNvGrpSpPr>
              <a:grpSpLocks/>
            </p:cNvGrpSpPr>
            <p:nvPr/>
          </p:nvGrpSpPr>
          <p:grpSpPr bwMode="auto">
            <a:xfrm>
              <a:off x="12815" y="21425"/>
              <a:ext cx="2776" cy="913"/>
              <a:chOff x="12315" y="13225"/>
              <a:chExt cx="2775" cy="913"/>
            </a:xfrm>
          </p:grpSpPr>
          <p:sp>
            <p:nvSpPr>
              <p:cNvPr id="94260" name="Line 39">
                <a:extLst>
                  <a:ext uri="{FF2B5EF4-FFF2-40B4-BE49-F238E27FC236}">
                    <a16:creationId xmlns:a16="http://schemas.microsoft.com/office/drawing/2014/main" id="{1ABF6733-2E5D-4C44-B9B8-3E65997488C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1" name="Line 40">
                <a:extLst>
                  <a:ext uri="{FF2B5EF4-FFF2-40B4-BE49-F238E27FC236}">
                    <a16:creationId xmlns:a16="http://schemas.microsoft.com/office/drawing/2014/main" id="{141988ED-5ED3-44BE-9470-8C5164D57FDB}"/>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4258" name="Line 41">
              <a:extLst>
                <a:ext uri="{FF2B5EF4-FFF2-40B4-BE49-F238E27FC236}">
                  <a16:creationId xmlns:a16="http://schemas.microsoft.com/office/drawing/2014/main" id="{2DAA5508-47B3-43F8-AC78-8AFA981B0FE1}"/>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9" name="Line 42">
              <a:extLst>
                <a:ext uri="{FF2B5EF4-FFF2-40B4-BE49-F238E27FC236}">
                  <a16:creationId xmlns:a16="http://schemas.microsoft.com/office/drawing/2014/main" id="{CA8D50EE-565C-45D7-931E-6EBF6649396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43">
            <a:extLst>
              <a:ext uri="{FF2B5EF4-FFF2-40B4-BE49-F238E27FC236}">
                <a16:creationId xmlns:a16="http://schemas.microsoft.com/office/drawing/2014/main" id="{DE450B58-5681-4B67-9032-C0F83A8669C3}"/>
              </a:ext>
            </a:extLst>
          </p:cNvPr>
          <p:cNvGrpSpPr>
            <a:grpSpLocks/>
          </p:cNvGrpSpPr>
          <p:nvPr/>
        </p:nvGrpSpPr>
        <p:grpSpPr bwMode="auto">
          <a:xfrm>
            <a:off x="3043238" y="4381500"/>
            <a:ext cx="1466850" cy="606425"/>
            <a:chOff x="12502" y="21425"/>
            <a:chExt cx="3400" cy="1025"/>
          </a:xfrm>
        </p:grpSpPr>
        <p:sp>
          <p:nvSpPr>
            <p:cNvPr id="94248" name="Line 44">
              <a:extLst>
                <a:ext uri="{FF2B5EF4-FFF2-40B4-BE49-F238E27FC236}">
                  <a16:creationId xmlns:a16="http://schemas.microsoft.com/office/drawing/2014/main" id="{45FDF43C-C72F-47A7-9F42-69E3BB57FDB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9" name="Freeform 45">
              <a:extLst>
                <a:ext uri="{FF2B5EF4-FFF2-40B4-BE49-F238E27FC236}">
                  <a16:creationId xmlns:a16="http://schemas.microsoft.com/office/drawing/2014/main" id="{350CE2BB-C81B-4068-9A42-693E88BCF877}"/>
                </a:ext>
              </a:extLst>
            </p:cNvPr>
            <p:cNvSpPr>
              <a:spLocks/>
            </p:cNvSpPr>
            <p:nvPr/>
          </p:nvSpPr>
          <p:spPr bwMode="auto">
            <a:xfrm>
              <a:off x="12827" y="21438"/>
              <a:ext cx="3075" cy="987"/>
            </a:xfrm>
            <a:custGeom>
              <a:avLst/>
              <a:gdLst>
                <a:gd name="T0" fmla="*/ 0 w 1845"/>
                <a:gd name="T1" fmla="*/ 0 h 592"/>
                <a:gd name="T2" fmla="*/ 140182578 w 1845"/>
                <a:gd name="T3" fmla="*/ 45326708 h 592"/>
                <a:gd name="T4" fmla="*/ 83201583 w 1845"/>
                <a:gd name="T5" fmla="*/ 45326708 h 592"/>
                <a:gd name="T6" fmla="*/ 0 w 1845"/>
                <a:gd name="T7" fmla="*/ 18914259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4250" name="Group 46">
              <a:extLst>
                <a:ext uri="{FF2B5EF4-FFF2-40B4-BE49-F238E27FC236}">
                  <a16:creationId xmlns:a16="http://schemas.microsoft.com/office/drawing/2014/main" id="{496DA318-D96F-4AF4-90BA-140CC91A2E91}"/>
                </a:ext>
              </a:extLst>
            </p:cNvPr>
            <p:cNvGrpSpPr>
              <a:grpSpLocks/>
            </p:cNvGrpSpPr>
            <p:nvPr/>
          </p:nvGrpSpPr>
          <p:grpSpPr bwMode="auto">
            <a:xfrm>
              <a:off x="12815" y="21425"/>
              <a:ext cx="2776" cy="913"/>
              <a:chOff x="12315" y="13225"/>
              <a:chExt cx="2775" cy="913"/>
            </a:xfrm>
          </p:grpSpPr>
          <p:sp>
            <p:nvSpPr>
              <p:cNvPr id="94253" name="Line 47">
                <a:extLst>
                  <a:ext uri="{FF2B5EF4-FFF2-40B4-BE49-F238E27FC236}">
                    <a16:creationId xmlns:a16="http://schemas.microsoft.com/office/drawing/2014/main" id="{E23E5DB2-253A-4245-A04F-45873790110F}"/>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4" name="Line 48">
                <a:extLst>
                  <a:ext uri="{FF2B5EF4-FFF2-40B4-BE49-F238E27FC236}">
                    <a16:creationId xmlns:a16="http://schemas.microsoft.com/office/drawing/2014/main" id="{AA777BA2-F729-4075-8214-5743AB06EA8B}"/>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4251" name="Line 49">
              <a:extLst>
                <a:ext uri="{FF2B5EF4-FFF2-40B4-BE49-F238E27FC236}">
                  <a16:creationId xmlns:a16="http://schemas.microsoft.com/office/drawing/2014/main" id="{DF35C673-D6B5-47FF-BFFA-B55541F3437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2" name="Line 50">
              <a:extLst>
                <a:ext uri="{FF2B5EF4-FFF2-40B4-BE49-F238E27FC236}">
                  <a16:creationId xmlns:a16="http://schemas.microsoft.com/office/drawing/2014/main" id="{CB2CF768-B942-436F-8F2D-E0443CE3DFCF}"/>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8627" name="Line 51">
            <a:extLst>
              <a:ext uri="{FF2B5EF4-FFF2-40B4-BE49-F238E27FC236}">
                <a16:creationId xmlns:a16="http://schemas.microsoft.com/office/drawing/2014/main" id="{001C5044-BE0C-497C-80DD-4D7483F8E901}"/>
              </a:ext>
            </a:extLst>
          </p:cNvPr>
          <p:cNvSpPr>
            <a:spLocks noChangeShapeType="1"/>
          </p:cNvSpPr>
          <p:nvPr/>
        </p:nvSpPr>
        <p:spPr bwMode="auto">
          <a:xfrm flipV="1">
            <a:off x="3194050" y="3457575"/>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628" name="Text Box 52">
            <a:extLst>
              <a:ext uri="{FF2B5EF4-FFF2-40B4-BE49-F238E27FC236}">
                <a16:creationId xmlns:a16="http://schemas.microsoft.com/office/drawing/2014/main" id="{35EA853E-C24D-4192-8D55-62AB907FFD42}"/>
              </a:ext>
            </a:extLst>
          </p:cNvPr>
          <p:cNvSpPr txBox="1">
            <a:spLocks noChangeArrowheads="1"/>
          </p:cNvSpPr>
          <p:nvPr/>
        </p:nvSpPr>
        <p:spPr bwMode="auto">
          <a:xfrm>
            <a:off x="5310188" y="3024188"/>
            <a:ext cx="44053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last bit of 2</a:t>
            </a:r>
            <a:r>
              <a:rPr lang="en-US" altLang="zh-CN" sz="1600" baseline="30000">
                <a:latin typeface="Arial" panose="020B0604020202020204" pitchFamily="34" charset="0"/>
                <a:ea typeface="宋体" panose="02010600030101010101" pitchFamily="2" charset="-122"/>
              </a:rPr>
              <a:t>nd</a:t>
            </a:r>
            <a:r>
              <a:rPr lang="en-US" altLang="zh-CN" sz="1600">
                <a:latin typeface="Arial" panose="020B0604020202020204" pitchFamily="34" charset="0"/>
                <a:ea typeface="宋体" panose="02010600030101010101" pitchFamily="2" charset="-122"/>
              </a:rPr>
              <a:t> packet arrives, send ACK</a:t>
            </a:r>
            <a:endParaRPr lang="en-US" altLang="zh-CN" sz="1600">
              <a:latin typeface="Times New Roman" panose="02020603050405020304" pitchFamily="18" charset="0"/>
              <a:ea typeface="宋体" panose="02010600030101010101" pitchFamily="2" charset="-122"/>
            </a:endParaRPr>
          </a:p>
        </p:txBody>
      </p:sp>
      <p:sp>
        <p:nvSpPr>
          <p:cNvPr id="408629" name="Line 53">
            <a:extLst>
              <a:ext uri="{FF2B5EF4-FFF2-40B4-BE49-F238E27FC236}">
                <a16:creationId xmlns:a16="http://schemas.microsoft.com/office/drawing/2014/main" id="{FD5E338A-8DA8-44B8-8CA4-B639CD6BB8D2}"/>
              </a:ext>
            </a:extLst>
          </p:cNvPr>
          <p:cNvSpPr>
            <a:spLocks noChangeShapeType="1"/>
          </p:cNvSpPr>
          <p:nvPr/>
        </p:nvSpPr>
        <p:spPr bwMode="auto">
          <a:xfrm flipV="1">
            <a:off x="5254625" y="3182938"/>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630" name="Line 54">
            <a:extLst>
              <a:ext uri="{FF2B5EF4-FFF2-40B4-BE49-F238E27FC236}">
                <a16:creationId xmlns:a16="http://schemas.microsoft.com/office/drawing/2014/main" id="{B07D56FF-E2AE-4D1F-B59D-BFB458AADC5F}"/>
              </a:ext>
            </a:extLst>
          </p:cNvPr>
          <p:cNvSpPr>
            <a:spLocks noChangeShapeType="1"/>
          </p:cNvSpPr>
          <p:nvPr/>
        </p:nvSpPr>
        <p:spPr bwMode="auto">
          <a:xfrm flipV="1">
            <a:off x="5265738" y="3435350"/>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631" name="Text Box 55">
            <a:extLst>
              <a:ext uri="{FF2B5EF4-FFF2-40B4-BE49-F238E27FC236}">
                <a16:creationId xmlns:a16="http://schemas.microsoft.com/office/drawing/2014/main" id="{DCD6A3F7-88FF-472E-8100-52C4E4564F3E}"/>
              </a:ext>
            </a:extLst>
          </p:cNvPr>
          <p:cNvSpPr txBox="1">
            <a:spLocks noChangeArrowheads="1"/>
          </p:cNvSpPr>
          <p:nvPr/>
        </p:nvSpPr>
        <p:spPr bwMode="auto">
          <a:xfrm>
            <a:off x="5305425" y="3257550"/>
            <a:ext cx="42862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宋体" panose="02010600030101010101" pitchFamily="2" charset="-122"/>
              </a:rPr>
              <a:t>last bit of 3</a:t>
            </a:r>
            <a:r>
              <a:rPr lang="en-US" altLang="zh-CN" sz="1600" baseline="30000">
                <a:latin typeface="Arial" panose="020B0604020202020204" pitchFamily="34" charset="0"/>
                <a:ea typeface="宋体" panose="02010600030101010101" pitchFamily="2" charset="-122"/>
              </a:rPr>
              <a:t>rd</a:t>
            </a:r>
            <a:r>
              <a:rPr lang="en-US" altLang="zh-CN" sz="1600">
                <a:latin typeface="Arial" panose="020B0604020202020204" pitchFamily="34" charset="0"/>
                <a:ea typeface="宋体" panose="02010600030101010101" pitchFamily="2" charset="-122"/>
              </a:rPr>
              <a:t> packet arrives, send ACK</a:t>
            </a:r>
            <a:endParaRPr lang="en-US" altLang="zh-CN" sz="1600">
              <a:latin typeface="Times New Roman" panose="02020603050405020304" pitchFamily="18" charset="0"/>
              <a:ea typeface="宋体" panose="02010600030101010101" pitchFamily="2" charset="-122"/>
            </a:endParaRPr>
          </a:p>
        </p:txBody>
      </p:sp>
      <p:graphicFrame>
        <p:nvGraphicFramePr>
          <p:cNvPr id="408632" name="Object 2">
            <a:extLst>
              <a:ext uri="{FF2B5EF4-FFF2-40B4-BE49-F238E27FC236}">
                <a16:creationId xmlns:a16="http://schemas.microsoft.com/office/drawing/2014/main" id="{C99723AA-AF14-40C7-8820-D4632BBE9ACD}"/>
              </a:ext>
            </a:extLst>
          </p:cNvPr>
          <p:cNvGraphicFramePr>
            <a:graphicFrameLocks noChangeAspect="1"/>
          </p:cNvGraphicFramePr>
          <p:nvPr/>
        </p:nvGraphicFramePr>
        <p:xfrm>
          <a:off x="1462088" y="5410200"/>
          <a:ext cx="5994400" cy="933450"/>
        </p:xfrm>
        <a:graphic>
          <a:graphicData uri="http://schemas.openxmlformats.org/presentationml/2006/ole">
            <mc:AlternateContent xmlns:mc="http://schemas.openxmlformats.org/markup-compatibility/2006">
              <mc:Choice xmlns:v="urn:schemas-microsoft-com:vml" Requires="v">
                <p:oleObj spid="_x0000_s94271" name="Picture" r:id="rId3" imgW="3177616" imgH="498211" progId="Word.Picture.8">
                  <p:embed/>
                </p:oleObj>
              </mc:Choice>
              <mc:Fallback>
                <p:oleObj name="Picture" r:id="rId3" imgW="3177616" imgH="498211"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5410200"/>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8633" name="Text Box 57">
            <a:extLst>
              <a:ext uri="{FF2B5EF4-FFF2-40B4-BE49-F238E27FC236}">
                <a16:creationId xmlns:a16="http://schemas.microsoft.com/office/drawing/2014/main" id="{A8FC9431-E6A2-4D51-A3D6-A642E7902943}"/>
              </a:ext>
            </a:extLst>
          </p:cNvPr>
          <p:cNvSpPr txBox="1">
            <a:spLocks noChangeArrowheads="1"/>
          </p:cNvSpPr>
          <p:nvPr/>
        </p:nvSpPr>
        <p:spPr bwMode="auto">
          <a:xfrm>
            <a:off x="6310313" y="4665663"/>
            <a:ext cx="2505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rgbClr val="FF0000"/>
                </a:solidFill>
                <a:ea typeface="宋体" panose="02010600030101010101" pitchFamily="2" charset="-122"/>
              </a:rPr>
              <a:t>Increase utilization</a:t>
            </a:r>
          </a:p>
          <a:p>
            <a:pPr>
              <a:spcBef>
                <a:spcPct val="0"/>
              </a:spcBef>
              <a:buClrTx/>
              <a:buSzTx/>
              <a:buFontTx/>
              <a:buNone/>
            </a:pPr>
            <a:r>
              <a:rPr lang="en-US" altLang="zh-CN" sz="2000">
                <a:solidFill>
                  <a:srgbClr val="FF0000"/>
                </a:solidFill>
                <a:ea typeface="宋体" panose="02010600030101010101" pitchFamily="2" charset="-122"/>
              </a:rPr>
              <a:t>by a factor of 3!</a:t>
            </a:r>
          </a:p>
        </p:txBody>
      </p:sp>
      <p:sp>
        <p:nvSpPr>
          <p:cNvPr id="408634" name="Line 58">
            <a:extLst>
              <a:ext uri="{FF2B5EF4-FFF2-40B4-BE49-F238E27FC236}">
                <a16:creationId xmlns:a16="http://schemas.microsoft.com/office/drawing/2014/main" id="{9E056EA9-164B-4553-8910-259BB80DEF22}"/>
              </a:ext>
            </a:extLst>
          </p:cNvPr>
          <p:cNvSpPr>
            <a:spLocks noChangeShapeType="1"/>
          </p:cNvSpPr>
          <p:nvPr/>
        </p:nvSpPr>
        <p:spPr bwMode="auto">
          <a:xfrm flipH="1">
            <a:off x="6386513" y="5049838"/>
            <a:ext cx="125412" cy="512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46" name="页脚占位符 5">
            <a:extLst>
              <a:ext uri="{FF2B5EF4-FFF2-40B4-BE49-F238E27FC236}">
                <a16:creationId xmlns:a16="http://schemas.microsoft.com/office/drawing/2014/main" id="{33FBD9E2-2323-4E1D-97AF-B3318D9DEDA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4247" name="灯片编号占位符 6">
            <a:extLst>
              <a:ext uri="{FF2B5EF4-FFF2-40B4-BE49-F238E27FC236}">
                <a16:creationId xmlns:a16="http://schemas.microsoft.com/office/drawing/2014/main" id="{5EA81A15-2142-48B1-B3FA-AE9295713D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F85CE9FA-FFF0-4AEE-9A76-5C1D78094422}" type="slidenum">
              <a:rPr lang="en-US" altLang="zh-CN" sz="1400" smtClean="0">
                <a:latin typeface="Arial" panose="020B0604020202020204" pitchFamily="34" charset="0"/>
              </a:rPr>
              <a:pPr>
                <a:spcBef>
                  <a:spcPct val="0"/>
                </a:spcBef>
                <a:buClrTx/>
                <a:buSzTx/>
                <a:buFontTx/>
                <a:buNone/>
              </a:pPr>
              <a:t>65</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08583"/>
                                        </p:tgtEl>
                                        <p:attrNameLst>
                                          <p:attrName>style.visibility</p:attrName>
                                        </p:attrNameLst>
                                      </p:cBhvr>
                                      <p:to>
                                        <p:strVal val="visible"/>
                                      </p:to>
                                    </p:set>
                                    <p:animEffect transition="in" filter="blinds(horizontal)">
                                      <p:cBhvr>
                                        <p:cTn id="7" dur="500"/>
                                        <p:tgtEl>
                                          <p:spTgt spid="4085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84"/>
                                        </p:tgtEl>
                                        <p:attrNameLst>
                                          <p:attrName>style.visibility</p:attrName>
                                        </p:attrNameLst>
                                      </p:cBhvr>
                                      <p:to>
                                        <p:strVal val="visible"/>
                                      </p:to>
                                    </p:set>
                                    <p:animEffect transition="in" filter="blinds(horizontal)">
                                      <p:cBhvr>
                                        <p:cTn id="10" dur="500"/>
                                        <p:tgtEl>
                                          <p:spTgt spid="408584"/>
                                        </p:tgtEl>
                                      </p:cBhvr>
                                    </p:animEffect>
                                  </p:childTnLst>
                                </p:cTn>
                              </p:par>
                              <p:par>
                                <p:cTn id="11" presetID="3" presetClass="entr" presetSubtype="10" fill="hold" nodeType="withEffect">
                                  <p:stCondLst>
                                    <p:cond delay="0"/>
                                  </p:stCondLst>
                                  <p:childTnLst>
                                    <p:set>
                                      <p:cBhvr>
                                        <p:cTn id="12" dur="1" fill="hold">
                                          <p:stCondLst>
                                            <p:cond delay="0"/>
                                          </p:stCondLst>
                                        </p:cTn>
                                        <p:tgtEl>
                                          <p:spTgt spid="408581"/>
                                        </p:tgtEl>
                                        <p:attrNameLst>
                                          <p:attrName>style.visibility</p:attrName>
                                        </p:attrNameLst>
                                      </p:cBhvr>
                                      <p:to>
                                        <p:strVal val="visible"/>
                                      </p:to>
                                    </p:set>
                                    <p:animEffect transition="in" filter="blinds(horizontal)">
                                      <p:cBhvr>
                                        <p:cTn id="13" dur="500"/>
                                        <p:tgtEl>
                                          <p:spTgt spid="408581"/>
                                        </p:tgtEl>
                                      </p:cBhvr>
                                    </p:animEffect>
                                  </p:childTnLst>
                                </p:cTn>
                              </p:par>
                              <p:par>
                                <p:cTn id="14" presetID="3" presetClass="entr" presetSubtype="10" fill="hold" nodeType="withEffect">
                                  <p:stCondLst>
                                    <p:cond delay="0"/>
                                  </p:stCondLst>
                                  <p:childTnLst>
                                    <p:set>
                                      <p:cBhvr>
                                        <p:cTn id="15" dur="1" fill="hold">
                                          <p:stCondLst>
                                            <p:cond delay="0"/>
                                          </p:stCondLst>
                                        </p:cTn>
                                        <p:tgtEl>
                                          <p:spTgt spid="408582"/>
                                        </p:tgtEl>
                                        <p:attrNameLst>
                                          <p:attrName>style.visibility</p:attrName>
                                        </p:attrNameLst>
                                      </p:cBhvr>
                                      <p:to>
                                        <p:strVal val="visible"/>
                                      </p:to>
                                    </p:set>
                                    <p:animEffect transition="in" filter="blinds(horizontal)">
                                      <p:cBhvr>
                                        <p:cTn id="16" dur="500"/>
                                        <p:tgtEl>
                                          <p:spTgt spid="4085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8593"/>
                                        </p:tgtEl>
                                        <p:attrNameLst>
                                          <p:attrName>style.visibility</p:attrName>
                                        </p:attrNameLst>
                                      </p:cBhvr>
                                      <p:to>
                                        <p:strVal val="visible"/>
                                      </p:to>
                                    </p:set>
                                    <p:animEffect transition="in" filter="blinds(horizontal)">
                                      <p:cBhvr>
                                        <p:cTn id="21" dur="500"/>
                                        <p:tgtEl>
                                          <p:spTgt spid="40859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8580"/>
                                        </p:tgtEl>
                                        <p:attrNameLst>
                                          <p:attrName>style.visibility</p:attrName>
                                        </p:attrNameLst>
                                      </p:cBhvr>
                                      <p:to>
                                        <p:strVal val="visible"/>
                                      </p:to>
                                    </p:set>
                                    <p:animEffect transition="in" filter="blinds(horizontal)">
                                      <p:cBhvr>
                                        <p:cTn id="24" dur="500"/>
                                        <p:tgtEl>
                                          <p:spTgt spid="408580"/>
                                        </p:tgtEl>
                                      </p:cBhvr>
                                    </p:animEffect>
                                  </p:childTnLst>
                                </p:cTn>
                              </p:par>
                              <p:par>
                                <p:cTn id="25" presetID="3" presetClass="entr" presetSubtype="10" fill="hold" nodeType="withEffect">
                                  <p:stCondLst>
                                    <p:cond delay="0"/>
                                  </p:stCondLst>
                                  <p:childTnLst>
                                    <p:set>
                                      <p:cBhvr>
                                        <p:cTn id="26" dur="1" fill="hold">
                                          <p:stCondLst>
                                            <p:cond delay="0"/>
                                          </p:stCondLst>
                                        </p:cTn>
                                        <p:tgtEl>
                                          <p:spTgt spid="408585"/>
                                        </p:tgtEl>
                                        <p:attrNameLst>
                                          <p:attrName>style.visibility</p:attrName>
                                        </p:attrNameLst>
                                      </p:cBhvr>
                                      <p:to>
                                        <p:strVal val="visible"/>
                                      </p:to>
                                    </p:set>
                                    <p:animEffect transition="in" filter="blinds(horizontal)">
                                      <p:cBhvr>
                                        <p:cTn id="27" dur="500"/>
                                        <p:tgtEl>
                                          <p:spTgt spid="408585"/>
                                        </p:tgtEl>
                                      </p:cBhvr>
                                    </p:animEffect>
                                  </p:childTnLst>
                                </p:cTn>
                              </p:par>
                              <p:par>
                                <p:cTn id="28" presetID="3" presetClass="entr" presetSubtype="10" fill="hold" nodeType="withEffect">
                                  <p:stCondLst>
                                    <p:cond delay="0"/>
                                  </p:stCondLst>
                                  <p:childTnLst>
                                    <p:set>
                                      <p:cBhvr>
                                        <p:cTn id="29" dur="1" fill="hold">
                                          <p:stCondLst>
                                            <p:cond delay="0"/>
                                          </p:stCondLst>
                                        </p:cTn>
                                        <p:tgtEl>
                                          <p:spTgt spid="408588"/>
                                        </p:tgtEl>
                                        <p:attrNameLst>
                                          <p:attrName>style.visibility</p:attrName>
                                        </p:attrNameLst>
                                      </p:cBhvr>
                                      <p:to>
                                        <p:strVal val="visible"/>
                                      </p:to>
                                    </p:set>
                                    <p:animEffect transition="in" filter="blinds(horizontal)">
                                      <p:cBhvr>
                                        <p:cTn id="30" dur="500"/>
                                        <p:tgtEl>
                                          <p:spTgt spid="408588"/>
                                        </p:tgtEl>
                                      </p:cBhvr>
                                    </p:animEffect>
                                  </p:childTnLst>
                                </p:cTn>
                              </p:par>
                              <p:par>
                                <p:cTn id="31" presetID="3" presetClass="entr" presetSubtype="10" fill="hold" nodeType="withEffect">
                                  <p:stCondLst>
                                    <p:cond delay="0"/>
                                  </p:stCondLst>
                                  <p:childTnLst>
                                    <p:set>
                                      <p:cBhvr>
                                        <p:cTn id="32" dur="1" fill="hold">
                                          <p:stCondLst>
                                            <p:cond delay="0"/>
                                          </p:stCondLst>
                                        </p:cTn>
                                        <p:tgtEl>
                                          <p:spTgt spid="408589"/>
                                        </p:tgtEl>
                                        <p:attrNameLst>
                                          <p:attrName>style.visibility</p:attrName>
                                        </p:attrNameLst>
                                      </p:cBhvr>
                                      <p:to>
                                        <p:strVal val="visible"/>
                                      </p:to>
                                    </p:set>
                                    <p:animEffect transition="in" filter="blinds(horizontal)">
                                      <p:cBhvr>
                                        <p:cTn id="33" dur="500"/>
                                        <p:tgtEl>
                                          <p:spTgt spid="408589"/>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408608"/>
                                        </p:tgtEl>
                                        <p:attrNameLst>
                                          <p:attrName>style.visibility</p:attrName>
                                        </p:attrNameLst>
                                      </p:cBhvr>
                                      <p:to>
                                        <p:strVal val="visible"/>
                                      </p:to>
                                    </p:set>
                                    <p:animEffect transition="in" filter="wipe(left)">
                                      <p:cBhvr>
                                        <p:cTn id="37" dur="500"/>
                                        <p:tgtEl>
                                          <p:spTgt spid="408608"/>
                                        </p:tgtEl>
                                      </p:cBhvr>
                                    </p:animEffect>
                                  </p:childTnLst>
                                </p:cTn>
                              </p:par>
                              <p:par>
                                <p:cTn id="38" presetID="22" presetClass="entr" presetSubtype="8" fill="hold" nodeType="withEffect">
                                  <p:stCondLst>
                                    <p:cond delay="0"/>
                                  </p:stCondLst>
                                  <p:childTnLst>
                                    <p:set>
                                      <p:cBhvr>
                                        <p:cTn id="39" dur="1" fill="hold">
                                          <p:stCondLst>
                                            <p:cond delay="0"/>
                                          </p:stCondLst>
                                        </p:cTn>
                                        <p:tgtEl>
                                          <p:spTgt spid="408587"/>
                                        </p:tgtEl>
                                        <p:attrNameLst>
                                          <p:attrName>style.visibility</p:attrName>
                                        </p:attrNameLst>
                                      </p:cBhvr>
                                      <p:to>
                                        <p:strVal val="visible"/>
                                      </p:to>
                                    </p:set>
                                    <p:animEffect transition="in" filter="wipe(left)">
                                      <p:cBhvr>
                                        <p:cTn id="40" dur="500"/>
                                        <p:tgtEl>
                                          <p:spTgt spid="408587"/>
                                        </p:tgtEl>
                                      </p:cBhvr>
                                    </p:animEffect>
                                  </p:childTnLst>
                                </p:cTn>
                              </p:par>
                              <p:par>
                                <p:cTn id="41" presetID="22" presetClass="entr" presetSubtype="8" fill="hold" nodeType="withEffect">
                                  <p:stCondLst>
                                    <p:cond delay="0"/>
                                  </p:stCondLst>
                                  <p:childTnLst>
                                    <p:set>
                                      <p:cBhvr>
                                        <p:cTn id="42" dur="1" fill="hold">
                                          <p:stCondLst>
                                            <p:cond delay="0"/>
                                          </p:stCondLst>
                                        </p:cTn>
                                        <p:tgtEl>
                                          <p:spTgt spid="408607"/>
                                        </p:tgtEl>
                                        <p:attrNameLst>
                                          <p:attrName>style.visibility</p:attrName>
                                        </p:attrNameLst>
                                      </p:cBhvr>
                                      <p:to>
                                        <p:strVal val="visible"/>
                                      </p:to>
                                    </p:set>
                                    <p:animEffect transition="in" filter="wipe(left)">
                                      <p:cBhvr>
                                        <p:cTn id="43" dur="500"/>
                                        <p:tgtEl>
                                          <p:spTgt spid="408607"/>
                                        </p:tgtEl>
                                      </p:cBhvr>
                                    </p:animEffect>
                                  </p:childTnLst>
                                </p:cTn>
                              </p:par>
                              <p:par>
                                <p:cTn id="44" presetID="22" presetClass="entr" presetSubtype="4" fill="hold" nodeType="withEffect">
                                  <p:stCondLst>
                                    <p:cond delay="0"/>
                                  </p:stCondLst>
                                  <p:childTnLst>
                                    <p:set>
                                      <p:cBhvr>
                                        <p:cTn id="45" dur="1" fill="hold">
                                          <p:stCondLst>
                                            <p:cond delay="0"/>
                                          </p:stCondLst>
                                        </p:cTn>
                                        <p:tgtEl>
                                          <p:spTgt spid="408579"/>
                                        </p:tgtEl>
                                        <p:attrNameLst>
                                          <p:attrName>style.visibility</p:attrName>
                                        </p:attrNameLst>
                                      </p:cBhvr>
                                      <p:to>
                                        <p:strVal val="visible"/>
                                      </p:to>
                                    </p:set>
                                    <p:animEffect transition="in" filter="wipe(down)">
                                      <p:cBhvr>
                                        <p:cTn id="46" dur="500"/>
                                        <p:tgtEl>
                                          <p:spTgt spid="408579"/>
                                        </p:tgtEl>
                                      </p:cBhvr>
                                    </p:animEffect>
                                  </p:childTnLst>
                                </p:cTn>
                              </p:par>
                            </p:childTnLst>
                          </p:cTn>
                        </p:par>
                        <p:par>
                          <p:cTn id="47" fill="hold" nodeType="afterGroup">
                            <p:stCondLst>
                              <p:cond delay="1000"/>
                            </p:stCondLst>
                            <p:childTnLst>
                              <p:par>
                                <p:cTn id="48" presetID="3" presetClass="entr" presetSubtype="10" fill="hold" nodeType="afterEffect">
                                  <p:stCondLst>
                                    <p:cond delay="0"/>
                                  </p:stCondLst>
                                  <p:childTnLst>
                                    <p:set>
                                      <p:cBhvr>
                                        <p:cTn id="49" dur="1" fill="hold">
                                          <p:stCondLst>
                                            <p:cond delay="0"/>
                                          </p:stCondLst>
                                        </p:cTn>
                                        <p:tgtEl>
                                          <p:spTgt spid="408594"/>
                                        </p:tgtEl>
                                        <p:attrNameLst>
                                          <p:attrName>style.visibility</p:attrName>
                                        </p:attrNameLst>
                                      </p:cBhvr>
                                      <p:to>
                                        <p:strVal val="visible"/>
                                      </p:to>
                                    </p:set>
                                    <p:animEffect transition="in" filter="blinds(horizontal)">
                                      <p:cBhvr>
                                        <p:cTn id="50" dur="500"/>
                                        <p:tgtEl>
                                          <p:spTgt spid="40859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08595"/>
                                        </p:tgtEl>
                                        <p:attrNameLst>
                                          <p:attrName>style.visibility</p:attrName>
                                        </p:attrNameLst>
                                      </p:cBhvr>
                                      <p:to>
                                        <p:strVal val="visible"/>
                                      </p:to>
                                    </p:set>
                                    <p:animEffect transition="in" filter="blinds(horizontal)">
                                      <p:cBhvr>
                                        <p:cTn id="53" dur="500"/>
                                        <p:tgtEl>
                                          <p:spTgt spid="408595"/>
                                        </p:tgtEl>
                                      </p:cBhvr>
                                    </p:animEffect>
                                  </p:childTnLst>
                                </p:cTn>
                              </p:par>
                              <p:par>
                                <p:cTn id="54" presetID="3" presetClass="entr" presetSubtype="10" fill="hold" nodeType="withEffect">
                                  <p:stCondLst>
                                    <p:cond delay="0"/>
                                  </p:stCondLst>
                                  <p:childTnLst>
                                    <p:set>
                                      <p:cBhvr>
                                        <p:cTn id="55" dur="1" fill="hold">
                                          <p:stCondLst>
                                            <p:cond delay="0"/>
                                          </p:stCondLst>
                                        </p:cTn>
                                        <p:tgtEl>
                                          <p:spTgt spid="408596"/>
                                        </p:tgtEl>
                                        <p:attrNameLst>
                                          <p:attrName>style.visibility</p:attrName>
                                        </p:attrNameLst>
                                      </p:cBhvr>
                                      <p:to>
                                        <p:strVal val="visible"/>
                                      </p:to>
                                    </p:set>
                                    <p:animEffect transition="in" filter="blinds(horizontal)">
                                      <p:cBhvr>
                                        <p:cTn id="56" dur="500"/>
                                        <p:tgtEl>
                                          <p:spTgt spid="40859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08597"/>
                                        </p:tgtEl>
                                        <p:attrNameLst>
                                          <p:attrName>style.visibility</p:attrName>
                                        </p:attrNameLst>
                                      </p:cBhvr>
                                      <p:to>
                                        <p:strVal val="visible"/>
                                      </p:to>
                                    </p:set>
                                    <p:animEffect transition="in" filter="blinds(horizontal)">
                                      <p:cBhvr>
                                        <p:cTn id="59" dur="500"/>
                                        <p:tgtEl>
                                          <p:spTgt spid="408597"/>
                                        </p:tgtEl>
                                      </p:cBhvr>
                                    </p:animEffect>
                                  </p:childTnLst>
                                </p:cTn>
                              </p:par>
                              <p:par>
                                <p:cTn id="60" presetID="3" presetClass="entr" presetSubtype="10" fill="hold" nodeType="withEffect">
                                  <p:stCondLst>
                                    <p:cond delay="0"/>
                                  </p:stCondLst>
                                  <p:childTnLst>
                                    <p:set>
                                      <p:cBhvr>
                                        <p:cTn id="61" dur="1" fill="hold">
                                          <p:stCondLst>
                                            <p:cond delay="0"/>
                                          </p:stCondLst>
                                        </p:cTn>
                                        <p:tgtEl>
                                          <p:spTgt spid="408629"/>
                                        </p:tgtEl>
                                        <p:attrNameLst>
                                          <p:attrName>style.visibility</p:attrName>
                                        </p:attrNameLst>
                                      </p:cBhvr>
                                      <p:to>
                                        <p:strVal val="visible"/>
                                      </p:to>
                                    </p:set>
                                    <p:animEffect transition="in" filter="blinds(horizontal)">
                                      <p:cBhvr>
                                        <p:cTn id="62" dur="500"/>
                                        <p:tgtEl>
                                          <p:spTgt spid="408629"/>
                                        </p:tgtEl>
                                      </p:cBhvr>
                                    </p:animEffect>
                                  </p:childTnLst>
                                </p:cTn>
                              </p:par>
                              <p:par>
                                <p:cTn id="63" presetID="3" presetClass="entr" presetSubtype="10" fill="hold" nodeType="withEffect">
                                  <p:stCondLst>
                                    <p:cond delay="0"/>
                                  </p:stCondLst>
                                  <p:childTnLst>
                                    <p:set>
                                      <p:cBhvr>
                                        <p:cTn id="64" dur="1" fill="hold">
                                          <p:stCondLst>
                                            <p:cond delay="0"/>
                                          </p:stCondLst>
                                        </p:cTn>
                                        <p:tgtEl>
                                          <p:spTgt spid="408630"/>
                                        </p:tgtEl>
                                        <p:attrNameLst>
                                          <p:attrName>style.visibility</p:attrName>
                                        </p:attrNameLst>
                                      </p:cBhvr>
                                      <p:to>
                                        <p:strVal val="visible"/>
                                      </p:to>
                                    </p:set>
                                    <p:animEffect transition="in" filter="blinds(horizontal)">
                                      <p:cBhvr>
                                        <p:cTn id="65" dur="500"/>
                                        <p:tgtEl>
                                          <p:spTgt spid="40863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08631"/>
                                        </p:tgtEl>
                                        <p:attrNameLst>
                                          <p:attrName>style.visibility</p:attrName>
                                        </p:attrNameLst>
                                      </p:cBhvr>
                                      <p:to>
                                        <p:strVal val="visible"/>
                                      </p:to>
                                    </p:set>
                                    <p:animEffect transition="in" filter="blinds(horizontal)">
                                      <p:cBhvr>
                                        <p:cTn id="68" dur="500"/>
                                        <p:tgtEl>
                                          <p:spTgt spid="40863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08628"/>
                                        </p:tgtEl>
                                        <p:attrNameLst>
                                          <p:attrName>style.visibility</p:attrName>
                                        </p:attrNameLst>
                                      </p:cBhvr>
                                      <p:to>
                                        <p:strVal val="visible"/>
                                      </p:to>
                                    </p:set>
                                    <p:animEffect transition="in" filter="blinds(horizontal)">
                                      <p:cBhvr>
                                        <p:cTn id="71" dur="500"/>
                                        <p:tgtEl>
                                          <p:spTgt spid="40862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nodeType="clickEffect">
                                  <p:stCondLst>
                                    <p:cond delay="0"/>
                                  </p:stCondLst>
                                  <p:childTnLst>
                                    <p:set>
                                      <p:cBhvr>
                                        <p:cTn id="75" dur="1" fill="hold">
                                          <p:stCondLst>
                                            <p:cond delay="0"/>
                                          </p:stCondLst>
                                        </p:cTn>
                                        <p:tgtEl>
                                          <p:spTgt spid="408609"/>
                                        </p:tgtEl>
                                        <p:attrNameLst>
                                          <p:attrName>style.visibility</p:attrName>
                                        </p:attrNameLst>
                                      </p:cBhvr>
                                      <p:to>
                                        <p:strVal val="visible"/>
                                      </p:to>
                                    </p:set>
                                    <p:animEffect transition="in" filter="wipe(right)">
                                      <p:cBhvr>
                                        <p:cTn id="76" dur="500"/>
                                        <p:tgtEl>
                                          <p:spTgt spid="408609"/>
                                        </p:tgtEl>
                                      </p:cBhvr>
                                    </p:animEffect>
                                  </p:childTnLst>
                                </p:cTn>
                              </p:par>
                              <p:par>
                                <p:cTn id="77" presetID="22" presetClass="entr" presetSubtype="2" fill="hold" nodeType="withEffect">
                                  <p:stCondLst>
                                    <p:cond delay="0"/>
                                  </p:stCondLst>
                                  <p:childTnLst>
                                    <p:set>
                                      <p:cBhvr>
                                        <p:cTn id="78" dur="1" fill="hold">
                                          <p:stCondLst>
                                            <p:cond delay="0"/>
                                          </p:stCondLst>
                                        </p:cTn>
                                        <p:tgtEl>
                                          <p:spTgt spid="408610"/>
                                        </p:tgtEl>
                                        <p:attrNameLst>
                                          <p:attrName>style.visibility</p:attrName>
                                        </p:attrNameLst>
                                      </p:cBhvr>
                                      <p:to>
                                        <p:strVal val="visible"/>
                                      </p:to>
                                    </p:set>
                                    <p:animEffect transition="in" filter="wipe(right)">
                                      <p:cBhvr>
                                        <p:cTn id="79" dur="500"/>
                                        <p:tgtEl>
                                          <p:spTgt spid="408610"/>
                                        </p:tgtEl>
                                      </p:cBhvr>
                                    </p:animEffect>
                                  </p:childTnLst>
                                </p:cTn>
                              </p:par>
                              <p:par>
                                <p:cTn id="80" presetID="22" presetClass="entr" presetSubtype="2" fill="hold" nodeType="withEffect">
                                  <p:stCondLst>
                                    <p:cond delay="0"/>
                                  </p:stCondLst>
                                  <p:childTnLst>
                                    <p:set>
                                      <p:cBhvr>
                                        <p:cTn id="81" dur="1" fill="hold">
                                          <p:stCondLst>
                                            <p:cond delay="0"/>
                                          </p:stCondLst>
                                        </p:cTn>
                                        <p:tgtEl>
                                          <p:spTgt spid="408627"/>
                                        </p:tgtEl>
                                        <p:attrNameLst>
                                          <p:attrName>style.visibility</p:attrName>
                                        </p:attrNameLst>
                                      </p:cBhvr>
                                      <p:to>
                                        <p:strVal val="visible"/>
                                      </p:to>
                                    </p:set>
                                    <p:animEffect transition="in" filter="wipe(right)">
                                      <p:cBhvr>
                                        <p:cTn id="82" dur="500"/>
                                        <p:tgtEl>
                                          <p:spTgt spid="408627"/>
                                        </p:tgtEl>
                                      </p:cBhvr>
                                    </p:animEffect>
                                  </p:childTnLst>
                                </p:cTn>
                              </p:par>
                            </p:childTnLst>
                          </p:cTn>
                        </p:par>
                        <p:par>
                          <p:cTn id="83" fill="hold" nodeType="afterGroup">
                            <p:stCondLst>
                              <p:cond delay="500"/>
                            </p:stCondLst>
                            <p:childTnLst>
                              <p:par>
                                <p:cTn id="84" presetID="3" presetClass="entr" presetSubtype="10" fill="hold" nodeType="afterEffect">
                                  <p:stCondLst>
                                    <p:cond delay="0"/>
                                  </p:stCondLst>
                                  <p:childTnLst>
                                    <p:set>
                                      <p:cBhvr>
                                        <p:cTn id="85" dur="1" fill="hold">
                                          <p:stCondLst>
                                            <p:cond delay="0"/>
                                          </p:stCondLst>
                                        </p:cTn>
                                        <p:tgtEl>
                                          <p:spTgt spid="408586"/>
                                        </p:tgtEl>
                                        <p:attrNameLst>
                                          <p:attrName>style.visibility</p:attrName>
                                        </p:attrNameLst>
                                      </p:cBhvr>
                                      <p:to>
                                        <p:strVal val="visible"/>
                                      </p:to>
                                    </p:set>
                                    <p:animEffect transition="in" filter="blinds(horizontal)">
                                      <p:cBhvr>
                                        <p:cTn id="86" dur="500"/>
                                        <p:tgtEl>
                                          <p:spTgt spid="408586"/>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08598"/>
                                        </p:tgtEl>
                                        <p:attrNameLst>
                                          <p:attrName>style.visibility</p:attrName>
                                        </p:attrNameLst>
                                      </p:cBhvr>
                                      <p:to>
                                        <p:strVal val="visible"/>
                                      </p:to>
                                    </p:set>
                                    <p:animEffect transition="in" filter="blinds(horizontal)">
                                      <p:cBhvr>
                                        <p:cTn id="89" dur="500"/>
                                        <p:tgtEl>
                                          <p:spTgt spid="408598"/>
                                        </p:tgtEl>
                                      </p:cBhvr>
                                    </p:animEffect>
                                  </p:childTnLst>
                                </p:cTn>
                              </p:par>
                            </p:childTnLst>
                          </p:cTn>
                        </p:par>
                        <p:par>
                          <p:cTn id="90" fill="hold" nodeType="afterGroup">
                            <p:stCondLst>
                              <p:cond delay="1000"/>
                            </p:stCondLst>
                            <p:childTnLst>
                              <p:par>
                                <p:cTn id="91" presetID="3" presetClass="entr" presetSubtype="10" fill="hold" nodeType="afterEffect">
                                  <p:stCondLst>
                                    <p:cond delay="0"/>
                                  </p:stCondLst>
                                  <p:childTnLst>
                                    <p:set>
                                      <p:cBhvr>
                                        <p:cTn id="92" dur="1" fill="hold">
                                          <p:stCondLst>
                                            <p:cond delay="0"/>
                                          </p:stCondLst>
                                        </p:cTn>
                                        <p:tgtEl>
                                          <p:spTgt spid="408592"/>
                                        </p:tgtEl>
                                        <p:attrNameLst>
                                          <p:attrName>style.visibility</p:attrName>
                                        </p:attrNameLst>
                                      </p:cBhvr>
                                      <p:to>
                                        <p:strVal val="visible"/>
                                      </p:to>
                                    </p:set>
                                    <p:animEffect transition="in" filter="blinds(horizontal)">
                                      <p:cBhvr>
                                        <p:cTn id="93" dur="500"/>
                                        <p:tgtEl>
                                          <p:spTgt spid="408592"/>
                                        </p:tgtEl>
                                      </p:cBhvr>
                                    </p:animEffect>
                                  </p:childTnLst>
                                </p:cTn>
                              </p:par>
                              <p:par>
                                <p:cTn id="94" presetID="3" presetClass="entr" presetSubtype="10" fill="hold" nodeType="withEffect">
                                  <p:stCondLst>
                                    <p:cond delay="0"/>
                                  </p:stCondLst>
                                  <p:childTnLst>
                                    <p:set>
                                      <p:cBhvr>
                                        <p:cTn id="95" dur="1" fill="hold">
                                          <p:stCondLst>
                                            <p:cond delay="0"/>
                                          </p:stCondLst>
                                        </p:cTn>
                                        <p:tgtEl>
                                          <p:spTgt spid="408589"/>
                                        </p:tgtEl>
                                        <p:attrNameLst>
                                          <p:attrName>style.visibility</p:attrName>
                                        </p:attrNameLst>
                                      </p:cBhvr>
                                      <p:to>
                                        <p:strVal val="visible"/>
                                      </p:to>
                                    </p:set>
                                    <p:animEffect transition="in" filter="blinds(horizontal)">
                                      <p:cBhvr>
                                        <p:cTn id="96" dur="500"/>
                                        <p:tgtEl>
                                          <p:spTgt spid="40858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08590"/>
                                        </p:tgtEl>
                                        <p:attrNameLst>
                                          <p:attrName>style.visibility</p:attrName>
                                        </p:attrNameLst>
                                      </p:cBhvr>
                                      <p:to>
                                        <p:strVal val="visible"/>
                                      </p:to>
                                    </p:set>
                                    <p:animEffect transition="in" filter="blinds(horizontal)">
                                      <p:cBhvr>
                                        <p:cTn id="99" dur="500"/>
                                        <p:tgtEl>
                                          <p:spTgt spid="408590"/>
                                        </p:tgtEl>
                                      </p:cBhvr>
                                    </p:animEffect>
                                  </p:childTnLst>
                                </p:cTn>
                              </p:par>
                              <p:par>
                                <p:cTn id="100" presetID="3" presetClass="entr" presetSubtype="10" fill="hold" nodeType="withEffect">
                                  <p:stCondLst>
                                    <p:cond delay="0"/>
                                  </p:stCondLst>
                                  <p:childTnLst>
                                    <p:set>
                                      <p:cBhvr>
                                        <p:cTn id="101" dur="1" fill="hold">
                                          <p:stCondLst>
                                            <p:cond delay="0"/>
                                          </p:stCondLst>
                                        </p:cTn>
                                        <p:tgtEl>
                                          <p:spTgt spid="408591"/>
                                        </p:tgtEl>
                                        <p:attrNameLst>
                                          <p:attrName>style.visibility</p:attrName>
                                        </p:attrNameLst>
                                      </p:cBhvr>
                                      <p:to>
                                        <p:strVal val="visible"/>
                                      </p:to>
                                    </p:set>
                                    <p:animEffect transition="in" filter="blinds(horizontal)">
                                      <p:cBhvr>
                                        <p:cTn id="102" dur="500"/>
                                        <p:tgtEl>
                                          <p:spTgt spid="40859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wipe(left)">
                                      <p:cBhvr>
                                        <p:cTn id="107" dur="500"/>
                                        <p:tgtEl>
                                          <p:spTgt spid="2"/>
                                        </p:tgtEl>
                                      </p:cBhvr>
                                    </p:animEffect>
                                  </p:childTnLst>
                                </p:cTn>
                              </p:par>
                              <p:par>
                                <p:cTn id="108" presetID="22" presetClass="entr" presetSubtype="8" fill="hold" nodeType="withEffect">
                                  <p:stCondLst>
                                    <p:cond delay="0"/>
                                  </p:stCondLst>
                                  <p:childTnLst>
                                    <p:set>
                                      <p:cBhvr>
                                        <p:cTn id="109" dur="1" fill="hold">
                                          <p:stCondLst>
                                            <p:cond delay="0"/>
                                          </p:stCondLst>
                                        </p:cTn>
                                        <p:tgtEl>
                                          <p:spTgt spid="4"/>
                                        </p:tgtEl>
                                        <p:attrNameLst>
                                          <p:attrName>style.visibility</p:attrName>
                                        </p:attrNameLst>
                                      </p:cBhvr>
                                      <p:to>
                                        <p:strVal val="visible"/>
                                      </p:to>
                                    </p:set>
                                    <p:animEffect transition="in" filter="wipe(left)">
                                      <p:cBhvr>
                                        <p:cTn id="110" dur="500"/>
                                        <p:tgtEl>
                                          <p:spTgt spid="4"/>
                                        </p:tgtEl>
                                      </p:cBhvr>
                                    </p:animEffect>
                                  </p:childTnLst>
                                </p:cTn>
                              </p:par>
                              <p:par>
                                <p:cTn id="111" presetID="22" presetClass="entr" presetSubtype="8" fill="hold"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wipe(left)">
                                      <p:cBhvr>
                                        <p:cTn id="113" dur="500"/>
                                        <p:tgtEl>
                                          <p:spTgt spid="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408632"/>
                                        </p:tgtEl>
                                        <p:attrNameLst>
                                          <p:attrName>style.visibility</p:attrName>
                                        </p:attrNameLst>
                                      </p:cBhvr>
                                      <p:to>
                                        <p:strVal val="visible"/>
                                      </p:to>
                                    </p:set>
                                    <p:animEffect transition="in" filter="blinds(horizontal)">
                                      <p:cBhvr>
                                        <p:cTn id="118" dur="500"/>
                                        <p:tgtEl>
                                          <p:spTgt spid="408632"/>
                                        </p:tgtEl>
                                      </p:cBhvr>
                                    </p:animEffect>
                                  </p:childTnLst>
                                </p:cTn>
                              </p:par>
                            </p:childTnLst>
                          </p:cTn>
                        </p:par>
                        <p:par>
                          <p:cTn id="119" fill="hold" nodeType="afterGroup">
                            <p:stCondLst>
                              <p:cond delay="500"/>
                            </p:stCondLst>
                            <p:childTnLst>
                              <p:par>
                                <p:cTn id="120" presetID="3" presetClass="entr" presetSubtype="10" fill="hold" grpId="0" nodeType="afterEffect">
                                  <p:stCondLst>
                                    <p:cond delay="0"/>
                                  </p:stCondLst>
                                  <p:childTnLst>
                                    <p:set>
                                      <p:cBhvr>
                                        <p:cTn id="121" dur="1" fill="hold">
                                          <p:stCondLst>
                                            <p:cond delay="0"/>
                                          </p:stCondLst>
                                        </p:cTn>
                                        <p:tgtEl>
                                          <p:spTgt spid="408633"/>
                                        </p:tgtEl>
                                        <p:attrNameLst>
                                          <p:attrName>style.visibility</p:attrName>
                                        </p:attrNameLst>
                                      </p:cBhvr>
                                      <p:to>
                                        <p:strVal val="visible"/>
                                      </p:to>
                                    </p:set>
                                    <p:animEffect transition="in" filter="blinds(horizontal)">
                                      <p:cBhvr>
                                        <p:cTn id="122" dur="500"/>
                                        <p:tgtEl>
                                          <p:spTgt spid="408633"/>
                                        </p:tgtEl>
                                      </p:cBhvr>
                                    </p:animEffect>
                                  </p:childTnLst>
                                </p:cTn>
                              </p:par>
                              <p:par>
                                <p:cTn id="123" presetID="3" presetClass="entr" presetSubtype="10" fill="hold" nodeType="withEffect">
                                  <p:stCondLst>
                                    <p:cond delay="0"/>
                                  </p:stCondLst>
                                  <p:childTnLst>
                                    <p:set>
                                      <p:cBhvr>
                                        <p:cTn id="124" dur="1" fill="hold">
                                          <p:stCondLst>
                                            <p:cond delay="0"/>
                                          </p:stCondLst>
                                        </p:cTn>
                                        <p:tgtEl>
                                          <p:spTgt spid="408634"/>
                                        </p:tgtEl>
                                        <p:attrNameLst>
                                          <p:attrName>style.visibility</p:attrName>
                                        </p:attrNameLst>
                                      </p:cBhvr>
                                      <p:to>
                                        <p:strVal val="visible"/>
                                      </p:to>
                                    </p:set>
                                    <p:animEffect transition="in" filter="blinds(horizontal)">
                                      <p:cBhvr>
                                        <p:cTn id="125" dur="500"/>
                                        <p:tgtEl>
                                          <p:spTgt spid="40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p:bldP spid="408583" grpId="0" animBg="1"/>
      <p:bldP spid="408584" grpId="0" animBg="1"/>
      <p:bldP spid="408590" grpId="0"/>
      <p:bldP spid="408593" grpId="0"/>
      <p:bldP spid="408595" grpId="0"/>
      <p:bldP spid="408597" grpId="0"/>
      <p:bldP spid="408598" grpId="0"/>
      <p:bldP spid="408628" grpId="0"/>
      <p:bldP spid="408631" grpId="0"/>
      <p:bldP spid="40863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031FE28-5EE8-4C46-8CAC-C6725024AD5C}"/>
              </a:ext>
            </a:extLst>
          </p:cNvPr>
          <p:cNvSpPr>
            <a:spLocks noGrp="1" noChangeArrowheads="1"/>
          </p:cNvSpPr>
          <p:nvPr>
            <p:ph type="title"/>
          </p:nvPr>
        </p:nvSpPr>
        <p:spPr/>
        <p:txBody>
          <a:bodyPr/>
          <a:lstStyle/>
          <a:p>
            <a:r>
              <a:rPr lang="en-US" altLang="zh-CN">
                <a:ea typeface="宋体" panose="02010600030101010101" pitchFamily="2" charset="-122"/>
              </a:rPr>
              <a:t>Pipelined Protocols</a:t>
            </a:r>
          </a:p>
        </p:txBody>
      </p:sp>
      <p:sp>
        <p:nvSpPr>
          <p:cNvPr id="407555" name="Rectangle 3">
            <a:extLst>
              <a:ext uri="{FF2B5EF4-FFF2-40B4-BE49-F238E27FC236}">
                <a16:creationId xmlns:a16="http://schemas.microsoft.com/office/drawing/2014/main" id="{A2C1DB44-3164-4924-914A-FBF3363E4C0D}"/>
              </a:ext>
            </a:extLst>
          </p:cNvPr>
          <p:cNvSpPr>
            <a:spLocks noGrp="1" noChangeArrowheads="1"/>
          </p:cNvSpPr>
          <p:nvPr>
            <p:ph type="body" idx="1"/>
          </p:nvPr>
        </p:nvSpPr>
        <p:spPr/>
        <p:txBody>
          <a:bodyPr/>
          <a:lstStyle/>
          <a:p>
            <a:r>
              <a:rPr lang="en-US" altLang="zh-CN" sz="2600">
                <a:ea typeface="宋体" panose="02010600030101010101" pitchFamily="2" charset="-122"/>
              </a:rPr>
              <a:t>Advantage:  much better bandwidth utilization than stop-and-wait</a:t>
            </a:r>
          </a:p>
          <a:p>
            <a:r>
              <a:rPr lang="en-US" altLang="zh-CN" sz="2600">
                <a:ea typeface="宋体" panose="02010600030101010101" pitchFamily="2" charset="-122"/>
              </a:rPr>
              <a:t>Disadvantage: More complicated to deal with reliability issues, e.g., corrupted, lost, out of order data.</a:t>
            </a:r>
          </a:p>
          <a:p>
            <a:pPr lvl="1"/>
            <a:r>
              <a:rPr lang="en-US" altLang="zh-CN">
                <a:ea typeface="宋体" panose="02010600030101010101" pitchFamily="2" charset="-122"/>
              </a:rPr>
              <a:t>Two generic approaches to solving this</a:t>
            </a:r>
          </a:p>
          <a:p>
            <a:pPr lvl="2"/>
            <a:r>
              <a:rPr lang="en-US" altLang="zh-CN" sz="2200" i="1">
                <a:solidFill>
                  <a:srgbClr val="FF0000"/>
                </a:solidFill>
                <a:ea typeface="宋体" panose="02010600030101010101" pitchFamily="2" charset="-122"/>
              </a:rPr>
              <a:t>Go-Back-N </a:t>
            </a:r>
            <a:r>
              <a:rPr lang="en-US" altLang="zh-CN" sz="2200" i="1">
                <a:ea typeface="宋体" panose="02010600030101010101" pitchFamily="2" charset="-122"/>
              </a:rPr>
              <a:t>protocols</a:t>
            </a:r>
          </a:p>
          <a:p>
            <a:pPr lvl="2"/>
            <a:r>
              <a:rPr lang="en-US" altLang="zh-CN" sz="2200" i="1">
                <a:solidFill>
                  <a:srgbClr val="FF0000"/>
                </a:solidFill>
                <a:ea typeface="宋体" panose="02010600030101010101" pitchFamily="2" charset="-122"/>
              </a:rPr>
              <a:t>Selective repeat </a:t>
            </a:r>
            <a:r>
              <a:rPr lang="en-US" altLang="zh-CN" sz="2200" i="1">
                <a:ea typeface="宋体" panose="02010600030101010101" pitchFamily="2" charset="-122"/>
              </a:rPr>
              <a:t>protocols</a:t>
            </a:r>
          </a:p>
          <a:p>
            <a:pPr lvl="2">
              <a:buFontTx/>
              <a:buNone/>
            </a:pPr>
            <a:endParaRPr lang="en-US" altLang="zh-CN" sz="2200" i="1">
              <a:ea typeface="宋体" panose="02010600030101010101" pitchFamily="2" charset="-122"/>
            </a:endParaRPr>
          </a:p>
        </p:txBody>
      </p:sp>
      <p:pic>
        <p:nvPicPr>
          <p:cNvPr id="407556" name="Picture 4" descr="j0280895[1]">
            <a:extLst>
              <a:ext uri="{FF2B5EF4-FFF2-40B4-BE49-F238E27FC236}">
                <a16:creationId xmlns:a16="http://schemas.microsoft.com/office/drawing/2014/main" id="{32F0B10B-85E8-40C3-8C43-E4496BE58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483100"/>
            <a:ext cx="1798638"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页脚占位符 5">
            <a:extLst>
              <a:ext uri="{FF2B5EF4-FFF2-40B4-BE49-F238E27FC236}">
                <a16:creationId xmlns:a16="http://schemas.microsoft.com/office/drawing/2014/main" id="{118E397A-DF47-4C6B-82E5-215FCB2DCCC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5238" name="灯片编号占位符 6">
            <a:extLst>
              <a:ext uri="{FF2B5EF4-FFF2-40B4-BE49-F238E27FC236}">
                <a16:creationId xmlns:a16="http://schemas.microsoft.com/office/drawing/2014/main" id="{6AC78093-EE57-4F41-B817-57FB0FDA08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9A3ECC2-902A-4F82-A2FA-6BD6C22364CF}" type="slidenum">
              <a:rPr lang="en-US" altLang="zh-CN" sz="1400" smtClean="0">
                <a:latin typeface="Arial" panose="020B0604020202020204" pitchFamily="34" charset="0"/>
              </a:rPr>
              <a:pPr>
                <a:spcBef>
                  <a:spcPct val="0"/>
                </a:spcBef>
                <a:buClrTx/>
                <a:buSzTx/>
                <a:buFontTx/>
                <a:buNone/>
              </a:pPr>
              <a:t>66</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blinds(horizontal)">
                                      <p:cBhvr>
                                        <p:cTn id="7" dur="500"/>
                                        <p:tgtEl>
                                          <p:spTgt spid="4075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7556"/>
                                        </p:tgtEl>
                                        <p:attrNameLst>
                                          <p:attrName>style.visibility</p:attrName>
                                        </p:attrNameLst>
                                      </p:cBhvr>
                                      <p:to>
                                        <p:strVal val="visible"/>
                                      </p:to>
                                    </p:set>
                                    <p:animEffect transition="in" filter="blinds(horizontal)">
                                      <p:cBhvr>
                                        <p:cTn id="10" dur="500"/>
                                        <p:tgtEl>
                                          <p:spTgt spid="4075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5" dur="500"/>
                                        <p:tgtEl>
                                          <p:spTgt spid="40755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18" dur="500"/>
                                        <p:tgtEl>
                                          <p:spTgt spid="40755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1" dur="500"/>
                                        <p:tgtEl>
                                          <p:spTgt spid="40755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4" dur="500"/>
                                        <p:tgtEl>
                                          <p:spTgt spid="407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65AEF5F-10FD-45B9-A681-E74AF8620506}"/>
              </a:ext>
            </a:extLst>
          </p:cNvPr>
          <p:cNvSpPr>
            <a:spLocks noGrp="1" noChangeArrowheads="1"/>
          </p:cNvSpPr>
          <p:nvPr>
            <p:ph type="title"/>
          </p:nvPr>
        </p:nvSpPr>
        <p:spPr>
          <a:xfrm>
            <a:off x="542925" y="438150"/>
            <a:ext cx="7772400" cy="1143000"/>
          </a:xfrm>
        </p:spPr>
        <p:txBody>
          <a:bodyPr/>
          <a:lstStyle/>
          <a:p>
            <a:r>
              <a:rPr lang="en-US" altLang="zh-CN" sz="3600">
                <a:ea typeface="宋体" panose="02010600030101010101" pitchFamily="2" charset="-122"/>
              </a:rPr>
              <a:t>GBN In</a:t>
            </a:r>
            <a:br>
              <a:rPr lang="en-US" altLang="zh-CN" sz="3600">
                <a:ea typeface="宋体" panose="02010600030101010101" pitchFamily="2" charset="-122"/>
              </a:rPr>
            </a:br>
            <a:r>
              <a:rPr lang="en-US" altLang="zh-CN" sz="3600">
                <a:ea typeface="宋体" panose="02010600030101010101" pitchFamily="2" charset="-122"/>
              </a:rPr>
              <a:t>Action</a:t>
            </a:r>
            <a:endParaRPr lang="en-US" altLang="zh-CN">
              <a:ea typeface="宋体" panose="02010600030101010101" pitchFamily="2" charset="-122"/>
            </a:endParaRPr>
          </a:p>
        </p:txBody>
      </p:sp>
      <p:pic>
        <p:nvPicPr>
          <p:cNvPr id="415747" name="Picture 3" descr="gbn_example">
            <a:extLst>
              <a:ext uri="{FF2B5EF4-FFF2-40B4-BE49-F238E27FC236}">
                <a16:creationId xmlns:a16="http://schemas.microsoft.com/office/drawing/2014/main" id="{05ACC42D-D3F6-45FF-AC68-8BF5AEB68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477838"/>
            <a:ext cx="5972175"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页脚占位符 5">
            <a:extLst>
              <a:ext uri="{FF2B5EF4-FFF2-40B4-BE49-F238E27FC236}">
                <a16:creationId xmlns:a16="http://schemas.microsoft.com/office/drawing/2014/main" id="{6888A218-DD7B-4027-AB8C-4D5AC2ADAE0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6261" name="灯片编号占位符 6">
            <a:extLst>
              <a:ext uri="{FF2B5EF4-FFF2-40B4-BE49-F238E27FC236}">
                <a16:creationId xmlns:a16="http://schemas.microsoft.com/office/drawing/2014/main" id="{EC1DDE30-EBBD-47DC-8F91-D39383BD73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67F431F-6C7B-47C8-A280-33E40FFADD96}" type="slidenum">
              <a:rPr lang="en-US" altLang="zh-CN" sz="1400" smtClean="0">
                <a:latin typeface="Arial" panose="020B0604020202020204" pitchFamily="34" charset="0"/>
              </a:rPr>
              <a:pPr>
                <a:spcBef>
                  <a:spcPct val="0"/>
                </a:spcBef>
                <a:buClrTx/>
                <a:buSzTx/>
                <a:buFontTx/>
                <a:buNone/>
              </a:pPr>
              <a:t>67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wipe(up)">
                                      <p:cBhvr>
                                        <p:cTn id="7" dur="5000"/>
                                        <p:tgtEl>
                                          <p:spTgt spid="415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78A46D9-41DF-4442-8A44-F6ECFCAC77E2}"/>
              </a:ext>
            </a:extLst>
          </p:cNvPr>
          <p:cNvSpPr>
            <a:spLocks noGrp="1" noChangeArrowheads="1"/>
          </p:cNvSpPr>
          <p:nvPr>
            <p:ph type="title"/>
          </p:nvPr>
        </p:nvSpPr>
        <p:spPr/>
        <p:txBody>
          <a:bodyPr/>
          <a:lstStyle/>
          <a:p>
            <a:r>
              <a:rPr lang="en-US" altLang="zh-CN">
                <a:ea typeface="宋体" panose="02010600030101010101" pitchFamily="2" charset="-122"/>
              </a:rPr>
              <a:t>Go-Back-N</a:t>
            </a:r>
          </a:p>
        </p:txBody>
      </p:sp>
      <p:sp>
        <p:nvSpPr>
          <p:cNvPr id="409603" name="Rectangle 3">
            <a:extLst>
              <a:ext uri="{FF2B5EF4-FFF2-40B4-BE49-F238E27FC236}">
                <a16:creationId xmlns:a16="http://schemas.microsoft.com/office/drawing/2014/main" id="{07CB285D-39EB-4061-9B11-CFDB6A559432}"/>
              </a:ext>
            </a:extLst>
          </p:cNvPr>
          <p:cNvSpPr>
            <a:spLocks noGrp="1" noChangeArrowheads="1"/>
          </p:cNvSpPr>
          <p:nvPr>
            <p:ph type="body" sz="half" idx="1"/>
          </p:nvPr>
        </p:nvSpPr>
        <p:spPr>
          <a:xfrm>
            <a:off x="533400" y="1314450"/>
            <a:ext cx="8324850" cy="1219200"/>
          </a:xfrm>
        </p:spPr>
        <p:txBody>
          <a:bodyPr/>
          <a:lstStyle/>
          <a:p>
            <a:pPr>
              <a:buFont typeface="ZapfDingbats" pitchFamily="82" charset="2"/>
              <a:buNone/>
            </a:pPr>
            <a:r>
              <a:rPr lang="en-US" altLang="zh-CN" sz="2400">
                <a:solidFill>
                  <a:srgbClr val="FF0000"/>
                </a:solidFill>
                <a:ea typeface="宋体" panose="02010600030101010101" pitchFamily="2" charset="-122"/>
              </a:rPr>
              <a:t>Sender:</a:t>
            </a:r>
            <a:endParaRPr lang="en-US" altLang="zh-CN" sz="2400">
              <a:ea typeface="宋体" panose="02010600030101010101" pitchFamily="2" charset="-122"/>
            </a:endParaRPr>
          </a:p>
          <a:p>
            <a:r>
              <a:rPr lang="en-US" altLang="zh-CN" sz="2000">
                <a:ea typeface="宋体" panose="02010600030101010101" pitchFamily="2" charset="-122"/>
              </a:rPr>
              <a:t>K-bit seq # in pkt header</a:t>
            </a:r>
          </a:p>
          <a:p>
            <a:r>
              <a:rPr lang="en-US" altLang="zh-CN" sz="2000">
                <a:ea typeface="宋体" panose="02010600030101010101" pitchFamily="2" charset="-122"/>
              </a:rPr>
              <a:t>“Window” of up to N, consecutive unack’ed pkts allowed</a:t>
            </a:r>
            <a:endParaRPr lang="en-US" altLang="zh-CN" sz="2400">
              <a:ea typeface="宋体" panose="02010600030101010101" pitchFamily="2" charset="-122"/>
            </a:endParaRPr>
          </a:p>
        </p:txBody>
      </p:sp>
      <p:pic>
        <p:nvPicPr>
          <p:cNvPr id="409604" name="Picture 4" descr="gbn_seqnum">
            <a:extLst>
              <a:ext uri="{FF2B5EF4-FFF2-40B4-BE49-F238E27FC236}">
                <a16:creationId xmlns:a16="http://schemas.microsoft.com/office/drawing/2014/main" id="{2162B928-8617-4076-99AC-07BA11FCC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2636838"/>
            <a:ext cx="80994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05" name="Rectangle 5">
            <a:extLst>
              <a:ext uri="{FF2B5EF4-FFF2-40B4-BE49-F238E27FC236}">
                <a16:creationId xmlns:a16="http://schemas.microsoft.com/office/drawing/2014/main" id="{D58E1929-BC62-4EA6-B772-52B9596F6B84}"/>
              </a:ext>
            </a:extLst>
          </p:cNvPr>
          <p:cNvSpPr>
            <a:spLocks noChangeArrowheads="1"/>
          </p:cNvSpPr>
          <p:nvPr/>
        </p:nvSpPr>
        <p:spPr bwMode="auto">
          <a:xfrm>
            <a:off x="476250" y="4419600"/>
            <a:ext cx="83248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sz="2000">
                <a:ea typeface="宋体" panose="02010600030101010101" pitchFamily="2" charset="-122"/>
              </a:rPr>
              <a:t>ACK(n): ACKs all pkts up to, including seq # n - “cumulative ACK”</a:t>
            </a:r>
          </a:p>
          <a:p>
            <a:pPr lvl="1"/>
            <a:r>
              <a:rPr lang="en-US" altLang="zh-CN" sz="2000">
                <a:ea typeface="宋体" panose="02010600030101010101" pitchFamily="2" charset="-122"/>
              </a:rPr>
              <a:t>May receive duplicate ACKs (see receiver)</a:t>
            </a:r>
            <a:endParaRPr lang="en-US" altLang="zh-CN" sz="1800">
              <a:ea typeface="宋体" panose="02010600030101010101" pitchFamily="2" charset="-122"/>
            </a:endParaRPr>
          </a:p>
          <a:p>
            <a:r>
              <a:rPr lang="en-US" altLang="zh-CN" sz="2000">
                <a:ea typeface="宋体" panose="02010600030101010101" pitchFamily="2" charset="-122"/>
              </a:rPr>
              <a:t>Timer for each in-flight pkt</a:t>
            </a:r>
          </a:p>
          <a:p>
            <a:r>
              <a:rPr lang="en-US" altLang="zh-CN" sz="2000" i="1">
                <a:ea typeface="宋体" panose="02010600030101010101" pitchFamily="2" charset="-122"/>
              </a:rPr>
              <a:t>Timeout(n):</a:t>
            </a:r>
            <a:r>
              <a:rPr lang="en-US" altLang="zh-CN" sz="2000">
                <a:ea typeface="宋体" panose="02010600030101010101" pitchFamily="2" charset="-122"/>
              </a:rPr>
              <a:t> retransmit pkt n and all higher seq # pkts in window</a:t>
            </a:r>
          </a:p>
          <a:p>
            <a:r>
              <a:rPr lang="en-US" altLang="zh-CN" sz="2000">
                <a:ea typeface="宋体" panose="02010600030101010101" pitchFamily="2" charset="-122"/>
              </a:rPr>
              <a:t>Called a </a:t>
            </a:r>
            <a:r>
              <a:rPr lang="en-US" altLang="zh-CN" sz="2000">
                <a:solidFill>
                  <a:schemeClr val="accent2"/>
                </a:solidFill>
                <a:ea typeface="宋体" panose="02010600030101010101" pitchFamily="2" charset="-122"/>
              </a:rPr>
              <a:t>sliding-window</a:t>
            </a:r>
            <a:r>
              <a:rPr lang="en-US" altLang="zh-CN" sz="2000">
                <a:ea typeface="宋体" panose="02010600030101010101" pitchFamily="2" charset="-122"/>
              </a:rPr>
              <a:t> protocol</a:t>
            </a:r>
            <a:endParaRPr lang="en-US" altLang="zh-CN" sz="2400">
              <a:ea typeface="宋体" panose="02010600030101010101" pitchFamily="2" charset="-122"/>
            </a:endParaRPr>
          </a:p>
        </p:txBody>
      </p:sp>
      <p:sp>
        <p:nvSpPr>
          <p:cNvPr id="97286" name="页脚占位符 5">
            <a:extLst>
              <a:ext uri="{FF2B5EF4-FFF2-40B4-BE49-F238E27FC236}">
                <a16:creationId xmlns:a16="http://schemas.microsoft.com/office/drawing/2014/main" id="{2E6200E7-45B9-45C2-9199-AF14C14802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7287" name="灯片编号占位符 6">
            <a:extLst>
              <a:ext uri="{FF2B5EF4-FFF2-40B4-BE49-F238E27FC236}">
                <a16:creationId xmlns:a16="http://schemas.microsoft.com/office/drawing/2014/main" id="{BAAB425C-36BB-4F26-B5CE-C50AF4F25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94B2512-837F-42F1-8836-3FAF5446877F}" type="slidenum">
              <a:rPr lang="en-US" altLang="zh-CN" sz="1400" smtClean="0">
                <a:latin typeface="Arial" panose="020B0604020202020204" pitchFamily="34" charset="0"/>
              </a:rPr>
              <a:pPr>
                <a:spcBef>
                  <a:spcPct val="0"/>
                </a:spcBef>
                <a:buClrTx/>
                <a:buSzTx/>
                <a:buFontTx/>
                <a:buNone/>
              </a:pPr>
              <a:t>68</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7" dur="500"/>
                                        <p:tgtEl>
                                          <p:spTgt spid="409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10" dur="500"/>
                                        <p:tgtEl>
                                          <p:spTgt spid="4096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13" dur="500"/>
                                        <p:tgtEl>
                                          <p:spTgt spid="4096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604"/>
                                        </p:tgtEl>
                                        <p:attrNameLst>
                                          <p:attrName>style.visibility</p:attrName>
                                        </p:attrNameLst>
                                      </p:cBhvr>
                                      <p:to>
                                        <p:strVal val="visible"/>
                                      </p:to>
                                    </p:set>
                                    <p:animEffect transition="in" filter="blinds(horizontal)">
                                      <p:cBhvr>
                                        <p:cTn id="16" dur="500"/>
                                        <p:tgtEl>
                                          <p:spTgt spid="4096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09605">
                                            <p:txEl>
                                              <p:pRg st="0" end="0"/>
                                            </p:txEl>
                                          </p:spTgt>
                                        </p:tgtEl>
                                        <p:attrNameLst>
                                          <p:attrName>style.visibility</p:attrName>
                                        </p:attrNameLst>
                                      </p:cBhvr>
                                      <p:to>
                                        <p:strVal val="visible"/>
                                      </p:to>
                                    </p:set>
                                    <p:animEffect transition="in" filter="blinds(horizontal)">
                                      <p:cBhvr>
                                        <p:cTn id="21" dur="500"/>
                                        <p:tgtEl>
                                          <p:spTgt spid="409605">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09605">
                                            <p:txEl>
                                              <p:pRg st="1" end="1"/>
                                            </p:txEl>
                                          </p:spTgt>
                                        </p:tgtEl>
                                        <p:attrNameLst>
                                          <p:attrName>style.visibility</p:attrName>
                                        </p:attrNameLst>
                                      </p:cBhvr>
                                      <p:to>
                                        <p:strVal val="visible"/>
                                      </p:to>
                                    </p:set>
                                    <p:animEffect transition="in" filter="blinds(horizontal)">
                                      <p:cBhvr>
                                        <p:cTn id="24" dur="500"/>
                                        <p:tgtEl>
                                          <p:spTgt spid="409605">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09605">
                                            <p:txEl>
                                              <p:pRg st="2" end="2"/>
                                            </p:txEl>
                                          </p:spTgt>
                                        </p:tgtEl>
                                        <p:attrNameLst>
                                          <p:attrName>style.visibility</p:attrName>
                                        </p:attrNameLst>
                                      </p:cBhvr>
                                      <p:to>
                                        <p:strVal val="visible"/>
                                      </p:to>
                                    </p:set>
                                    <p:animEffect transition="in" filter="blinds(horizontal)">
                                      <p:cBhvr>
                                        <p:cTn id="27" dur="500"/>
                                        <p:tgtEl>
                                          <p:spTgt spid="409605">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09605">
                                            <p:txEl>
                                              <p:pRg st="3" end="3"/>
                                            </p:txEl>
                                          </p:spTgt>
                                        </p:tgtEl>
                                        <p:attrNameLst>
                                          <p:attrName>style.visibility</p:attrName>
                                        </p:attrNameLst>
                                      </p:cBhvr>
                                      <p:to>
                                        <p:strVal val="visible"/>
                                      </p:to>
                                    </p:set>
                                    <p:animEffect transition="in" filter="blinds(horizontal)">
                                      <p:cBhvr>
                                        <p:cTn id="30" dur="500"/>
                                        <p:tgtEl>
                                          <p:spTgt spid="40960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09605">
                                            <p:txEl>
                                              <p:pRg st="4" end="4"/>
                                            </p:txEl>
                                          </p:spTgt>
                                        </p:tgtEl>
                                        <p:attrNameLst>
                                          <p:attrName>style.visibility</p:attrName>
                                        </p:attrNameLst>
                                      </p:cBhvr>
                                      <p:to>
                                        <p:strVal val="visible"/>
                                      </p:to>
                                    </p:set>
                                    <p:animEffect transition="in" filter="blinds(horizontal)">
                                      <p:cBhvr>
                                        <p:cTn id="35" dur="500"/>
                                        <p:tgtEl>
                                          <p:spTgt spid="4096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1331977-A7DB-4461-AAB0-CBD88FAEE676}"/>
              </a:ext>
            </a:extLst>
          </p:cNvPr>
          <p:cNvSpPr>
            <a:spLocks noGrp="1" noChangeArrowheads="1"/>
          </p:cNvSpPr>
          <p:nvPr>
            <p:ph type="title"/>
          </p:nvPr>
        </p:nvSpPr>
        <p:spPr/>
        <p:txBody>
          <a:bodyPr/>
          <a:lstStyle/>
          <a:p>
            <a:r>
              <a:rPr lang="en-US" altLang="zh-CN">
                <a:ea typeface="宋体" panose="02010600030101010101" pitchFamily="2" charset="-122"/>
              </a:rPr>
              <a:t>GBN: Sender</a:t>
            </a:r>
          </a:p>
        </p:txBody>
      </p:sp>
      <p:sp>
        <p:nvSpPr>
          <p:cNvPr id="410627" name="Rectangle 3">
            <a:extLst>
              <a:ext uri="{FF2B5EF4-FFF2-40B4-BE49-F238E27FC236}">
                <a16:creationId xmlns:a16="http://schemas.microsoft.com/office/drawing/2014/main" id="{351AC287-F91B-46FC-94AB-1C12DB206C89}"/>
              </a:ext>
            </a:extLst>
          </p:cNvPr>
          <p:cNvSpPr>
            <a:spLocks noGrp="1" noChangeArrowheads="1"/>
          </p:cNvSpPr>
          <p:nvPr>
            <p:ph type="body" idx="1"/>
          </p:nvPr>
        </p:nvSpPr>
        <p:spPr>
          <a:xfrm>
            <a:off x="533400" y="1600200"/>
            <a:ext cx="7794625" cy="4572000"/>
          </a:xfrm>
        </p:spPr>
        <p:txBody>
          <a:bodyPr/>
          <a:lstStyle/>
          <a:p>
            <a:pPr>
              <a:lnSpc>
                <a:spcPct val="90000"/>
              </a:lnSpc>
            </a:pPr>
            <a:r>
              <a:rPr lang="en-US" altLang="zh-CN" sz="2400">
                <a:solidFill>
                  <a:srgbClr val="FF0000"/>
                </a:solidFill>
                <a:ea typeface="宋体" panose="02010600030101010101" pitchFamily="2" charset="-122"/>
              </a:rPr>
              <a:t>rdt_Send() called:</a:t>
            </a:r>
            <a:r>
              <a:rPr lang="en-US" altLang="zh-CN" sz="2400">
                <a:ea typeface="宋体" panose="02010600030101010101" pitchFamily="2" charset="-122"/>
              </a:rPr>
              <a:t> checks to see if window is full </a:t>
            </a:r>
          </a:p>
          <a:p>
            <a:pPr lvl="1">
              <a:lnSpc>
                <a:spcPct val="90000"/>
              </a:lnSpc>
            </a:pPr>
            <a:r>
              <a:rPr lang="en-US" altLang="zh-CN">
                <a:solidFill>
                  <a:srgbClr val="FF0000"/>
                </a:solidFill>
                <a:ea typeface="宋体" panose="02010600030101010101" pitchFamily="2" charset="-122"/>
              </a:rPr>
              <a:t>No:</a:t>
            </a:r>
            <a:r>
              <a:rPr lang="en-US" altLang="zh-CN">
                <a:ea typeface="宋体" panose="02010600030101010101" pitchFamily="2" charset="-122"/>
              </a:rPr>
              <a:t> send out packet</a:t>
            </a:r>
          </a:p>
          <a:p>
            <a:pPr lvl="1">
              <a:lnSpc>
                <a:spcPct val="90000"/>
              </a:lnSpc>
            </a:pPr>
            <a:r>
              <a:rPr lang="en-US" altLang="zh-CN">
                <a:solidFill>
                  <a:srgbClr val="FF0000"/>
                </a:solidFill>
                <a:ea typeface="宋体" panose="02010600030101010101" pitchFamily="2" charset="-122"/>
              </a:rPr>
              <a:t>Yes:</a:t>
            </a:r>
            <a:r>
              <a:rPr lang="en-US" altLang="zh-CN">
                <a:ea typeface="宋体" panose="02010600030101010101" pitchFamily="2" charset="-122"/>
              </a:rPr>
              <a:t> return data to upper level</a:t>
            </a:r>
          </a:p>
          <a:p>
            <a:pPr lvl="1">
              <a:lnSpc>
                <a:spcPct val="90000"/>
              </a:lnSpc>
            </a:pPr>
            <a:endParaRPr lang="en-US" altLang="zh-CN" sz="18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Receipt of ACK(n):</a:t>
            </a:r>
            <a:r>
              <a:rPr lang="en-US" altLang="zh-CN" sz="2400">
                <a:ea typeface="宋体" panose="02010600030101010101" pitchFamily="2" charset="-122"/>
              </a:rPr>
              <a:t>  </a:t>
            </a:r>
            <a:r>
              <a:rPr lang="en-US" altLang="zh-CN" sz="2400">
                <a:solidFill>
                  <a:srgbClr val="00B050"/>
                </a:solidFill>
                <a:ea typeface="宋体" panose="02010600030101010101" pitchFamily="2" charset="-122"/>
              </a:rPr>
              <a:t>cumulative acknowledgement </a:t>
            </a:r>
            <a:r>
              <a:rPr lang="en-US" altLang="zh-CN" sz="2400">
                <a:ea typeface="宋体" panose="02010600030101010101" pitchFamily="2" charset="-122"/>
              </a:rPr>
              <a:t>that all packets up to and including </a:t>
            </a:r>
            <a:r>
              <a:rPr lang="en-US" altLang="zh-CN" sz="2400" i="1">
                <a:ea typeface="宋体" panose="02010600030101010101" pitchFamily="2" charset="-122"/>
              </a:rPr>
              <a:t>n</a:t>
            </a:r>
            <a:r>
              <a:rPr lang="en-US" altLang="zh-CN" sz="2400">
                <a:ea typeface="宋体" panose="02010600030101010101" pitchFamily="2" charset="-122"/>
              </a:rPr>
              <a:t>  have been received.  Updates window accordingly and restarts timer</a:t>
            </a:r>
          </a:p>
          <a:p>
            <a:pPr>
              <a:lnSpc>
                <a:spcPct val="90000"/>
              </a:lnSpc>
              <a:buFont typeface="ZapfDingbats" pitchFamily="82" charset="2"/>
              <a:buNone/>
            </a:pPr>
            <a:endParaRPr lang="en-US" altLang="zh-CN" sz="18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Timeout:</a:t>
            </a:r>
            <a:r>
              <a:rPr lang="en-US" altLang="zh-CN" sz="2400">
                <a:ea typeface="宋体" panose="02010600030101010101" pitchFamily="2" charset="-122"/>
              </a:rPr>
              <a:t> resends ALL packets that have been sent but not yet acknowledged.</a:t>
            </a:r>
            <a:r>
              <a:rPr lang="en-US" altLang="zh-CN" sz="2000">
                <a:ea typeface="宋体" panose="02010600030101010101" pitchFamily="2" charset="-122"/>
              </a:rPr>
              <a:t> </a:t>
            </a:r>
          </a:p>
          <a:p>
            <a:pPr lvl="1">
              <a:lnSpc>
                <a:spcPct val="90000"/>
              </a:lnSpc>
            </a:pPr>
            <a:r>
              <a:rPr lang="en-US" altLang="zh-CN" sz="2000">
                <a:solidFill>
                  <a:schemeClr val="accent2"/>
                </a:solidFill>
                <a:ea typeface="宋体" panose="02010600030101010101" pitchFamily="2" charset="-122"/>
              </a:rPr>
              <a:t>This is only event that triggers resend</a:t>
            </a:r>
            <a:endParaRPr lang="en-US" altLang="zh-CN" sz="1800">
              <a:solidFill>
                <a:schemeClr val="accent2"/>
              </a:solidFill>
              <a:ea typeface="宋体" panose="02010600030101010101" pitchFamily="2" charset="-122"/>
            </a:endParaRPr>
          </a:p>
        </p:txBody>
      </p:sp>
      <p:sp>
        <p:nvSpPr>
          <p:cNvPr id="98308" name="页脚占位符 5">
            <a:extLst>
              <a:ext uri="{FF2B5EF4-FFF2-40B4-BE49-F238E27FC236}">
                <a16:creationId xmlns:a16="http://schemas.microsoft.com/office/drawing/2014/main" id="{5574E452-82E3-4D00-A592-FCA8C213FF4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8309" name="灯片编号占位符 6">
            <a:extLst>
              <a:ext uri="{FF2B5EF4-FFF2-40B4-BE49-F238E27FC236}">
                <a16:creationId xmlns:a16="http://schemas.microsoft.com/office/drawing/2014/main" id="{412A2D0F-5AB0-4AE5-967F-50EA19088E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B30FDA7-BFFC-4AFB-B5AF-89D1A8A073DC}" type="slidenum">
              <a:rPr lang="en-US" altLang="zh-CN" sz="1400" smtClean="0">
                <a:latin typeface="Arial" panose="020B0604020202020204" pitchFamily="34" charset="0"/>
              </a:rPr>
              <a:pPr>
                <a:spcBef>
                  <a:spcPct val="0"/>
                </a:spcBef>
                <a:buClrTx/>
                <a:buSzTx/>
                <a:buFontTx/>
                <a:buNone/>
              </a:pPr>
              <a:t>69</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7" dur="500"/>
                                        <p:tgtEl>
                                          <p:spTgt spid="410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0" dur="500"/>
                                        <p:tgtEl>
                                          <p:spTgt spid="4106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3" dur="500"/>
                                        <p:tgtEl>
                                          <p:spTgt spid="41062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16" dur="500"/>
                                        <p:tgtEl>
                                          <p:spTgt spid="41062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19" dur="500"/>
                                        <p:tgtEl>
                                          <p:spTgt spid="410627">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22" dur="500"/>
                                        <p:tgtEl>
                                          <p:spTgt spid="410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5">
            <a:extLst>
              <a:ext uri="{FF2B5EF4-FFF2-40B4-BE49-F238E27FC236}">
                <a16:creationId xmlns:a16="http://schemas.microsoft.com/office/drawing/2014/main" id="{390C8C2E-C997-4A7E-AF37-B21EE243BA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21507" name="灯片编号占位符 6">
            <a:extLst>
              <a:ext uri="{FF2B5EF4-FFF2-40B4-BE49-F238E27FC236}">
                <a16:creationId xmlns:a16="http://schemas.microsoft.com/office/drawing/2014/main" id="{D4C62ABC-9A85-4D40-BB62-1354223865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F479D1D2-D972-4322-BC8E-B12EF8BE04D4}" type="slidenum">
              <a:rPr lang="en-US" altLang="zh-CN" sz="1400" smtClean="0">
                <a:latin typeface="Arial" panose="020B0604020202020204" pitchFamily="34" charset="0"/>
              </a:rPr>
              <a:pPr>
                <a:spcBef>
                  <a:spcPct val="0"/>
                </a:spcBef>
                <a:buClrTx/>
                <a:buSzTx/>
                <a:buFontTx/>
                <a:buNone/>
              </a:pPr>
              <a:t>7</a:t>
            </a:fld>
            <a:endParaRPr lang="en-US" altLang="zh-CN" sz="1400">
              <a:latin typeface="Arial" panose="020B0604020202020204" pitchFamily="34" charset="0"/>
            </a:endParaRPr>
          </a:p>
        </p:txBody>
      </p:sp>
      <p:sp>
        <p:nvSpPr>
          <p:cNvPr id="21508" name="Rectangle 2">
            <a:extLst>
              <a:ext uri="{FF2B5EF4-FFF2-40B4-BE49-F238E27FC236}">
                <a16:creationId xmlns:a16="http://schemas.microsoft.com/office/drawing/2014/main" id="{A2BD7956-0CD4-40F9-A2B5-3894503CD5AE}"/>
              </a:ext>
            </a:extLst>
          </p:cNvPr>
          <p:cNvSpPr>
            <a:spLocks noGrp="1" noChangeArrowheads="1"/>
          </p:cNvSpPr>
          <p:nvPr>
            <p:ph type="title"/>
          </p:nvPr>
        </p:nvSpPr>
        <p:spPr>
          <a:xfrm>
            <a:off x="279400" y="0"/>
            <a:ext cx="8566150" cy="1143000"/>
          </a:xfrm>
        </p:spPr>
        <p:txBody>
          <a:bodyPr/>
          <a:lstStyle/>
          <a:p>
            <a:r>
              <a:rPr lang="en-US" altLang="zh-CN" sz="3600">
                <a:ea typeface="宋体" panose="02010600030101010101" pitchFamily="2" charset="-122"/>
              </a:rPr>
              <a:t>Internet Transport-Layer Protocols</a:t>
            </a:r>
          </a:p>
        </p:txBody>
      </p:sp>
      <p:sp>
        <p:nvSpPr>
          <p:cNvPr id="69635" name="Rectangle 3">
            <a:extLst>
              <a:ext uri="{FF2B5EF4-FFF2-40B4-BE49-F238E27FC236}">
                <a16:creationId xmlns:a16="http://schemas.microsoft.com/office/drawing/2014/main" id="{32D15660-E91C-4AD6-BB4C-95A8044810EF}"/>
              </a:ext>
            </a:extLst>
          </p:cNvPr>
          <p:cNvSpPr>
            <a:spLocks noGrp="1" noChangeArrowheads="1"/>
          </p:cNvSpPr>
          <p:nvPr>
            <p:ph type="body" sz="half" idx="1"/>
          </p:nvPr>
        </p:nvSpPr>
        <p:spPr>
          <a:xfrm>
            <a:off x="438150" y="1400175"/>
            <a:ext cx="3971925" cy="5114925"/>
          </a:xfrm>
        </p:spPr>
        <p:txBody>
          <a:bodyPr/>
          <a:lstStyle/>
          <a:p>
            <a:r>
              <a:rPr lang="en-US" altLang="zh-CN" sz="2400">
                <a:ea typeface="宋体" panose="02010600030101010101" pitchFamily="2" charset="-122"/>
              </a:rPr>
              <a:t>Reliable, in-order delivery (TCP)</a:t>
            </a:r>
          </a:p>
          <a:p>
            <a:pPr lvl="1"/>
            <a:r>
              <a:rPr lang="en-US" altLang="zh-CN" sz="2000">
                <a:ea typeface="宋体" panose="02010600030101010101" pitchFamily="2" charset="-122"/>
              </a:rPr>
              <a:t>Congestion control </a:t>
            </a:r>
          </a:p>
          <a:p>
            <a:pPr lvl="1"/>
            <a:r>
              <a:rPr lang="en-US" altLang="zh-CN" sz="2000">
                <a:ea typeface="宋体" panose="02010600030101010101" pitchFamily="2" charset="-122"/>
              </a:rPr>
              <a:t>Flow control</a:t>
            </a:r>
          </a:p>
          <a:p>
            <a:pPr lvl="1"/>
            <a:r>
              <a:rPr lang="en-US" altLang="zh-CN" sz="2000">
                <a:ea typeface="宋体" panose="02010600030101010101" pitchFamily="2" charset="-122"/>
              </a:rPr>
              <a:t>Connection setup</a:t>
            </a:r>
            <a:endParaRPr lang="en-US" altLang="zh-CN">
              <a:ea typeface="宋体" panose="02010600030101010101" pitchFamily="2" charset="-122"/>
            </a:endParaRPr>
          </a:p>
          <a:p>
            <a:r>
              <a:rPr lang="en-US" altLang="zh-CN" sz="2400">
                <a:ea typeface="宋体" panose="02010600030101010101" pitchFamily="2" charset="-122"/>
              </a:rPr>
              <a:t>Unreliable, unordered delivery: UDP</a:t>
            </a:r>
          </a:p>
          <a:p>
            <a:pPr lvl="1"/>
            <a:r>
              <a:rPr lang="en-US" altLang="zh-CN" sz="2000">
                <a:ea typeface="宋体" panose="02010600030101010101" pitchFamily="2" charset="-122"/>
              </a:rPr>
              <a:t>No-frills extension of “best-effort” IP</a:t>
            </a:r>
          </a:p>
          <a:p>
            <a:r>
              <a:rPr lang="en-US" altLang="zh-CN" sz="2400">
                <a:ea typeface="宋体" panose="02010600030101010101" pitchFamily="2" charset="-122"/>
              </a:rPr>
              <a:t>Services not available: </a:t>
            </a:r>
          </a:p>
          <a:p>
            <a:pPr lvl="1"/>
            <a:r>
              <a:rPr lang="en-US" altLang="zh-CN" sz="2000">
                <a:ea typeface="宋体" panose="02010600030101010101" pitchFamily="2" charset="-122"/>
              </a:rPr>
              <a:t>Delay guarantees</a:t>
            </a:r>
          </a:p>
          <a:p>
            <a:pPr lvl="1"/>
            <a:r>
              <a:rPr lang="en-US" altLang="zh-CN" sz="2000">
                <a:ea typeface="宋体" panose="02010600030101010101" pitchFamily="2" charset="-122"/>
              </a:rPr>
              <a:t>Bandwidth guarantees</a:t>
            </a:r>
          </a:p>
        </p:txBody>
      </p:sp>
      <p:grpSp>
        <p:nvGrpSpPr>
          <p:cNvPr id="2" name="Group 275">
            <a:extLst>
              <a:ext uri="{FF2B5EF4-FFF2-40B4-BE49-F238E27FC236}">
                <a16:creationId xmlns:a16="http://schemas.microsoft.com/office/drawing/2014/main" id="{BC94E644-B966-4CE8-B4C6-8A33ACC4F3B1}"/>
              </a:ext>
            </a:extLst>
          </p:cNvPr>
          <p:cNvGrpSpPr>
            <a:grpSpLocks/>
          </p:cNvGrpSpPr>
          <p:nvPr/>
        </p:nvGrpSpPr>
        <p:grpSpPr bwMode="auto">
          <a:xfrm>
            <a:off x="4692650" y="1312863"/>
            <a:ext cx="3938588" cy="4233862"/>
            <a:chOff x="2956" y="827"/>
            <a:chExt cx="2481" cy="2667"/>
          </a:xfrm>
        </p:grpSpPr>
        <p:sp>
          <p:nvSpPr>
            <p:cNvPr id="21511" name="Freeform 4">
              <a:extLst>
                <a:ext uri="{FF2B5EF4-FFF2-40B4-BE49-F238E27FC236}">
                  <a16:creationId xmlns:a16="http://schemas.microsoft.com/office/drawing/2014/main" id="{6D8F2A5E-58AE-49F9-B5D6-0023232FB3D1}"/>
                </a:ext>
              </a:extLst>
            </p:cNvPr>
            <p:cNvSpPr>
              <a:spLocks/>
            </p:cNvSpPr>
            <p:nvPr/>
          </p:nvSpPr>
          <p:spPr bwMode="auto">
            <a:xfrm>
              <a:off x="4276" y="1272"/>
              <a:ext cx="1133" cy="1055"/>
            </a:xfrm>
            <a:custGeom>
              <a:avLst/>
              <a:gdLst>
                <a:gd name="T0" fmla="*/ 65 w 1292"/>
                <a:gd name="T1" fmla="*/ 3 h 1255"/>
                <a:gd name="T2" fmla="*/ 10 w 1292"/>
                <a:gd name="T3" fmla="*/ 28 h 1255"/>
                <a:gd name="T4" fmla="*/ 8 w 1292"/>
                <a:gd name="T5" fmla="*/ 92 h 1255"/>
                <a:gd name="T6" fmla="*/ 14 w 1292"/>
                <a:gd name="T7" fmla="*/ 146 h 1255"/>
                <a:gd name="T8" fmla="*/ 66 w 1292"/>
                <a:gd name="T9" fmla="*/ 154 h 1255"/>
                <a:gd name="T10" fmla="*/ 174 w 1292"/>
                <a:gd name="T11" fmla="*/ 199 h 1255"/>
                <a:gd name="T12" fmla="*/ 267 w 1292"/>
                <a:gd name="T13" fmla="*/ 219 h 1255"/>
                <a:gd name="T14" fmla="*/ 322 w 1292"/>
                <a:gd name="T15" fmla="*/ 180 h 1255"/>
                <a:gd name="T16" fmla="*/ 342 w 1292"/>
                <a:gd name="T17" fmla="*/ 78 h 1255"/>
                <a:gd name="T18" fmla="*/ 324 w 1292"/>
                <a:gd name="T19" fmla="*/ 37 h 1255"/>
                <a:gd name="T20" fmla="*/ 201 w 1292"/>
                <a:gd name="T21" fmla="*/ 20 h 1255"/>
                <a:gd name="T22" fmla="*/ 65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12" name="Freeform 5">
              <a:extLst>
                <a:ext uri="{FF2B5EF4-FFF2-40B4-BE49-F238E27FC236}">
                  <a16:creationId xmlns:a16="http://schemas.microsoft.com/office/drawing/2014/main" id="{BFD5484D-2C89-4E56-823E-DE2B08888ED9}"/>
                </a:ext>
              </a:extLst>
            </p:cNvPr>
            <p:cNvSpPr>
              <a:spLocks/>
            </p:cNvSpPr>
            <p:nvPr/>
          </p:nvSpPr>
          <p:spPr bwMode="auto">
            <a:xfrm>
              <a:off x="3092" y="1182"/>
              <a:ext cx="1176" cy="1001"/>
            </a:xfrm>
            <a:custGeom>
              <a:avLst/>
              <a:gdLst>
                <a:gd name="T0" fmla="*/ 148 w 1340"/>
                <a:gd name="T1" fmla="*/ 7 h 1191"/>
                <a:gd name="T2" fmla="*/ 22 w 1340"/>
                <a:gd name="T3" fmla="*/ 10 h 1191"/>
                <a:gd name="T4" fmla="*/ 16 w 1340"/>
                <a:gd name="T5" fmla="*/ 71 h 1191"/>
                <a:gd name="T6" fmla="*/ 8 w 1340"/>
                <a:gd name="T7" fmla="*/ 126 h 1191"/>
                <a:gd name="T8" fmla="*/ 30 w 1340"/>
                <a:gd name="T9" fmla="*/ 153 h 1191"/>
                <a:gd name="T10" fmla="*/ 147 w 1340"/>
                <a:gd name="T11" fmla="*/ 154 h 1191"/>
                <a:gd name="T12" fmla="*/ 173 w 1340"/>
                <a:gd name="T13" fmla="*/ 199 h 1191"/>
                <a:gd name="T14" fmla="*/ 334 w 1340"/>
                <a:gd name="T15" fmla="*/ 192 h 1191"/>
                <a:gd name="T16" fmla="*/ 346 w 1340"/>
                <a:gd name="T17" fmla="*/ 101 h 1191"/>
                <a:gd name="T18" fmla="*/ 326 w 1340"/>
                <a:gd name="T19" fmla="*/ 61 h 1191"/>
                <a:gd name="T20" fmla="*/ 206 w 1340"/>
                <a:gd name="T21" fmla="*/ 51 h 1191"/>
                <a:gd name="T22" fmla="*/ 148 w 1340"/>
                <a:gd name="T23" fmla="*/ 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13" name="Freeform 6">
              <a:extLst>
                <a:ext uri="{FF2B5EF4-FFF2-40B4-BE49-F238E27FC236}">
                  <a16:creationId xmlns:a16="http://schemas.microsoft.com/office/drawing/2014/main" id="{F2C324B7-EF24-4AE2-9E59-A900FB807D13}"/>
                </a:ext>
              </a:extLst>
            </p:cNvPr>
            <p:cNvSpPr>
              <a:spLocks/>
            </p:cNvSpPr>
            <p:nvPr/>
          </p:nvSpPr>
          <p:spPr bwMode="auto">
            <a:xfrm>
              <a:off x="3324" y="2096"/>
              <a:ext cx="1874" cy="1398"/>
            </a:xfrm>
            <a:custGeom>
              <a:avLst/>
              <a:gdLst>
                <a:gd name="T0" fmla="*/ 8 w 2135"/>
                <a:gd name="T1" fmla="*/ 114 h 1662"/>
                <a:gd name="T2" fmla="*/ 28 w 2135"/>
                <a:gd name="T3" fmla="*/ 13 h 1662"/>
                <a:gd name="T4" fmla="*/ 178 w 2135"/>
                <a:gd name="T5" fmla="*/ 34 h 1662"/>
                <a:gd name="T6" fmla="*/ 328 w 2135"/>
                <a:gd name="T7" fmla="*/ 17 h 1662"/>
                <a:gd name="T8" fmla="*/ 543 w 2135"/>
                <a:gd name="T9" fmla="*/ 73 h 1662"/>
                <a:gd name="T10" fmla="*/ 546 w 2135"/>
                <a:gd name="T11" fmla="*/ 203 h 1662"/>
                <a:gd name="T12" fmla="*/ 428 w 2135"/>
                <a:gd name="T13" fmla="*/ 283 h 1662"/>
                <a:gd name="T14" fmla="*/ 221 w 2135"/>
                <a:gd name="T15" fmla="*/ 269 h 1662"/>
                <a:gd name="T16" fmla="*/ 136 w 2135"/>
                <a:gd name="T17" fmla="*/ 225 h 1662"/>
                <a:gd name="T18" fmla="*/ 50 w 2135"/>
                <a:gd name="T19" fmla="*/ 189 h 1662"/>
                <a:gd name="T20" fmla="*/ 8 w 2135"/>
                <a:gd name="T21" fmla="*/ 11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21514" name="Group 7">
              <a:extLst>
                <a:ext uri="{FF2B5EF4-FFF2-40B4-BE49-F238E27FC236}">
                  <a16:creationId xmlns:a16="http://schemas.microsoft.com/office/drawing/2014/main" id="{4C7E7E77-4809-4907-B210-3E1200D0BAAD}"/>
                </a:ext>
              </a:extLst>
            </p:cNvPr>
            <p:cNvGrpSpPr>
              <a:grpSpLocks/>
            </p:cNvGrpSpPr>
            <p:nvPr/>
          </p:nvGrpSpPr>
          <p:grpSpPr bwMode="auto">
            <a:xfrm>
              <a:off x="3166" y="1267"/>
              <a:ext cx="462" cy="201"/>
              <a:chOff x="3552" y="246"/>
              <a:chExt cx="527" cy="248"/>
            </a:xfrm>
          </p:grpSpPr>
          <p:graphicFrame>
            <p:nvGraphicFramePr>
              <p:cNvPr id="21778" name="Object 8">
                <a:extLst>
                  <a:ext uri="{FF2B5EF4-FFF2-40B4-BE49-F238E27FC236}">
                    <a16:creationId xmlns:a16="http://schemas.microsoft.com/office/drawing/2014/main" id="{4657E2C3-33BD-46CA-ACC8-FA199DB9C8BC}"/>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811" name="Clip" r:id="rId4" imgW="1307263" imgH="1084139" progId="MS_ClipArt_Gallery.2">
                      <p:embed/>
                    </p:oleObj>
                  </mc:Choice>
                  <mc:Fallback>
                    <p:oleObj name="Clip" r:id="rId4" imgW="1307263" imgH="1084139"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79" name="Object 9">
                <a:extLst>
                  <a:ext uri="{FF2B5EF4-FFF2-40B4-BE49-F238E27FC236}">
                    <a16:creationId xmlns:a16="http://schemas.microsoft.com/office/drawing/2014/main" id="{2C9BEB5A-018F-4CDD-8055-F9E3F206283F}"/>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812" name="Clip" r:id="rId6" imgW="681706" imgH="480401" progId="MS_ClipArt_Gallery.2">
                      <p:embed/>
                    </p:oleObj>
                  </mc:Choice>
                  <mc:Fallback>
                    <p:oleObj name="Clip" r:id="rId6" imgW="681706" imgH="48040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80" name="Line 10">
                <a:extLst>
                  <a:ext uri="{FF2B5EF4-FFF2-40B4-BE49-F238E27FC236}">
                    <a16:creationId xmlns:a16="http://schemas.microsoft.com/office/drawing/2014/main" id="{FF7BEAA0-E3C5-49AD-BD0B-78B25363C296}"/>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15" name="Group 11">
              <a:extLst>
                <a:ext uri="{FF2B5EF4-FFF2-40B4-BE49-F238E27FC236}">
                  <a16:creationId xmlns:a16="http://schemas.microsoft.com/office/drawing/2014/main" id="{70ABFB0C-9FD3-4C24-8F8D-5CB9C4BD562A}"/>
                </a:ext>
              </a:extLst>
            </p:cNvPr>
            <p:cNvGrpSpPr>
              <a:grpSpLocks/>
            </p:cNvGrpSpPr>
            <p:nvPr/>
          </p:nvGrpSpPr>
          <p:grpSpPr bwMode="auto">
            <a:xfrm>
              <a:off x="3166" y="1642"/>
              <a:ext cx="462" cy="201"/>
              <a:chOff x="3552" y="246"/>
              <a:chExt cx="527" cy="248"/>
            </a:xfrm>
          </p:grpSpPr>
          <p:graphicFrame>
            <p:nvGraphicFramePr>
              <p:cNvPr id="21775" name="Object 12">
                <a:extLst>
                  <a:ext uri="{FF2B5EF4-FFF2-40B4-BE49-F238E27FC236}">
                    <a16:creationId xmlns:a16="http://schemas.microsoft.com/office/drawing/2014/main" id="{36926AF0-3FA2-44C2-B40D-255AF7DD08A8}"/>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813" name="Clip" r:id="rId8" imgW="1307263" imgH="1084139" progId="MS_ClipArt_Gallery.2">
                      <p:embed/>
                    </p:oleObj>
                  </mc:Choice>
                  <mc:Fallback>
                    <p:oleObj name="Clip" r:id="rId8" imgW="1307263" imgH="1084139"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76" name="Object 13">
                <a:extLst>
                  <a:ext uri="{FF2B5EF4-FFF2-40B4-BE49-F238E27FC236}">
                    <a16:creationId xmlns:a16="http://schemas.microsoft.com/office/drawing/2014/main" id="{19736CD7-02A8-475D-9F47-56212FA58F42}"/>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814" name="Clip" r:id="rId9" imgW="681706" imgH="480401" progId="MS_ClipArt_Gallery.2">
                      <p:embed/>
                    </p:oleObj>
                  </mc:Choice>
                  <mc:Fallback>
                    <p:oleObj name="Clip" r:id="rId9" imgW="681706" imgH="48040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77" name="Line 14">
                <a:extLst>
                  <a:ext uri="{FF2B5EF4-FFF2-40B4-BE49-F238E27FC236}">
                    <a16:creationId xmlns:a16="http://schemas.microsoft.com/office/drawing/2014/main" id="{62C22E9D-DE89-4D3F-802F-9630C28609C5}"/>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16" name="Group 15">
              <a:extLst>
                <a:ext uri="{FF2B5EF4-FFF2-40B4-BE49-F238E27FC236}">
                  <a16:creationId xmlns:a16="http://schemas.microsoft.com/office/drawing/2014/main" id="{771A6EE3-94ED-44ED-840C-D37B3B943790}"/>
                </a:ext>
              </a:extLst>
            </p:cNvPr>
            <p:cNvGrpSpPr>
              <a:grpSpLocks/>
            </p:cNvGrpSpPr>
            <p:nvPr/>
          </p:nvGrpSpPr>
          <p:grpSpPr bwMode="auto">
            <a:xfrm>
              <a:off x="3403" y="1508"/>
              <a:ext cx="44" cy="135"/>
              <a:chOff x="3842" y="406"/>
              <a:chExt cx="51" cy="167"/>
            </a:xfrm>
          </p:grpSpPr>
          <p:sp>
            <p:nvSpPr>
              <p:cNvPr id="21772" name="Oval 16">
                <a:extLst>
                  <a:ext uri="{FF2B5EF4-FFF2-40B4-BE49-F238E27FC236}">
                    <a16:creationId xmlns:a16="http://schemas.microsoft.com/office/drawing/2014/main" id="{6FC98787-01BA-4553-976E-0930BC983198}"/>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73" name="Oval 17">
                <a:extLst>
                  <a:ext uri="{FF2B5EF4-FFF2-40B4-BE49-F238E27FC236}">
                    <a16:creationId xmlns:a16="http://schemas.microsoft.com/office/drawing/2014/main" id="{0869626F-FCC8-4C94-BFF9-2C742032B0FB}"/>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74" name="Oval 18">
                <a:extLst>
                  <a:ext uri="{FF2B5EF4-FFF2-40B4-BE49-F238E27FC236}">
                    <a16:creationId xmlns:a16="http://schemas.microsoft.com/office/drawing/2014/main" id="{29107EEF-ED3E-4837-825F-D0520219A9B8}"/>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21517" name="Group 19">
              <a:extLst>
                <a:ext uri="{FF2B5EF4-FFF2-40B4-BE49-F238E27FC236}">
                  <a16:creationId xmlns:a16="http://schemas.microsoft.com/office/drawing/2014/main" id="{D8C30768-81C5-4EC1-930A-1621F78ED470}"/>
                </a:ext>
              </a:extLst>
            </p:cNvPr>
            <p:cNvGrpSpPr>
              <a:grpSpLocks/>
            </p:cNvGrpSpPr>
            <p:nvPr/>
          </p:nvGrpSpPr>
          <p:grpSpPr bwMode="auto">
            <a:xfrm>
              <a:off x="3699" y="1825"/>
              <a:ext cx="132" cy="249"/>
              <a:chOff x="4180" y="783"/>
              <a:chExt cx="150" cy="307"/>
            </a:xfrm>
          </p:grpSpPr>
          <p:sp>
            <p:nvSpPr>
              <p:cNvPr id="21764" name="AutoShape 20">
                <a:extLst>
                  <a:ext uri="{FF2B5EF4-FFF2-40B4-BE49-F238E27FC236}">
                    <a16:creationId xmlns:a16="http://schemas.microsoft.com/office/drawing/2014/main" id="{58F739E4-FE32-42C4-ABF3-9EDE09399BE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5" name="Rectangle 21">
                <a:extLst>
                  <a:ext uri="{FF2B5EF4-FFF2-40B4-BE49-F238E27FC236}">
                    <a16:creationId xmlns:a16="http://schemas.microsoft.com/office/drawing/2014/main" id="{F3780DEE-1DB2-4766-98B2-F885945C55F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6" name="Rectangle 22">
                <a:extLst>
                  <a:ext uri="{FF2B5EF4-FFF2-40B4-BE49-F238E27FC236}">
                    <a16:creationId xmlns:a16="http://schemas.microsoft.com/office/drawing/2014/main" id="{560D78A7-FDCB-449F-B4A7-9A229335264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7" name="AutoShape 23">
                <a:extLst>
                  <a:ext uri="{FF2B5EF4-FFF2-40B4-BE49-F238E27FC236}">
                    <a16:creationId xmlns:a16="http://schemas.microsoft.com/office/drawing/2014/main" id="{9F1C329F-1429-4747-8DB7-7CB81B36F0E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8" name="Line 24">
                <a:extLst>
                  <a:ext uri="{FF2B5EF4-FFF2-40B4-BE49-F238E27FC236}">
                    <a16:creationId xmlns:a16="http://schemas.microsoft.com/office/drawing/2014/main" id="{722BAE1D-0B40-488D-98AA-B2C9EF0CBA8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69" name="Line 25">
                <a:extLst>
                  <a:ext uri="{FF2B5EF4-FFF2-40B4-BE49-F238E27FC236}">
                    <a16:creationId xmlns:a16="http://schemas.microsoft.com/office/drawing/2014/main" id="{F79C7FE0-39CE-4B69-883F-CB0939E4F4B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70" name="Rectangle 26">
                <a:extLst>
                  <a:ext uri="{FF2B5EF4-FFF2-40B4-BE49-F238E27FC236}">
                    <a16:creationId xmlns:a16="http://schemas.microsoft.com/office/drawing/2014/main" id="{B37237B5-010D-483B-8959-BAE2C05AB18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71" name="Rectangle 27">
                <a:extLst>
                  <a:ext uri="{FF2B5EF4-FFF2-40B4-BE49-F238E27FC236}">
                    <a16:creationId xmlns:a16="http://schemas.microsoft.com/office/drawing/2014/main" id="{9F5AE70C-3EC1-4721-AE84-2342DF49D4C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21518" name="Group 28">
              <a:extLst>
                <a:ext uri="{FF2B5EF4-FFF2-40B4-BE49-F238E27FC236}">
                  <a16:creationId xmlns:a16="http://schemas.microsoft.com/office/drawing/2014/main" id="{F071F918-0935-46E8-89F5-5B53811DEE63}"/>
                </a:ext>
              </a:extLst>
            </p:cNvPr>
            <p:cNvGrpSpPr>
              <a:grpSpLocks/>
            </p:cNvGrpSpPr>
            <p:nvPr/>
          </p:nvGrpSpPr>
          <p:grpSpPr bwMode="auto">
            <a:xfrm rot="-5400000">
              <a:off x="3896" y="1874"/>
              <a:ext cx="51" cy="147"/>
              <a:chOff x="3842" y="406"/>
              <a:chExt cx="51" cy="167"/>
            </a:xfrm>
          </p:grpSpPr>
          <p:sp>
            <p:nvSpPr>
              <p:cNvPr id="21761" name="Oval 29">
                <a:extLst>
                  <a:ext uri="{FF2B5EF4-FFF2-40B4-BE49-F238E27FC236}">
                    <a16:creationId xmlns:a16="http://schemas.microsoft.com/office/drawing/2014/main" id="{7670C1D1-B224-4E52-90FD-632FA245AF76}"/>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2" name="Oval 30">
                <a:extLst>
                  <a:ext uri="{FF2B5EF4-FFF2-40B4-BE49-F238E27FC236}">
                    <a16:creationId xmlns:a16="http://schemas.microsoft.com/office/drawing/2014/main" id="{59DC0922-6776-4699-8B6A-BDA3199EB58E}"/>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3" name="Oval 31">
                <a:extLst>
                  <a:ext uri="{FF2B5EF4-FFF2-40B4-BE49-F238E27FC236}">
                    <a16:creationId xmlns:a16="http://schemas.microsoft.com/office/drawing/2014/main" id="{84182A0B-4A9A-4CEE-9DF6-4863C3D2A227}"/>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21519" name="Line 32">
              <a:extLst>
                <a:ext uri="{FF2B5EF4-FFF2-40B4-BE49-F238E27FC236}">
                  <a16:creationId xmlns:a16="http://schemas.microsoft.com/office/drawing/2014/main" id="{D9EC18AB-8B7B-48DF-9D01-1EF19DA0CC8C}"/>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33">
              <a:extLst>
                <a:ext uri="{FF2B5EF4-FFF2-40B4-BE49-F238E27FC236}">
                  <a16:creationId xmlns:a16="http://schemas.microsoft.com/office/drawing/2014/main" id="{CFBAC374-7DEE-4705-BC80-B4B33394CC4C}"/>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34">
              <a:extLst>
                <a:ext uri="{FF2B5EF4-FFF2-40B4-BE49-F238E27FC236}">
                  <a16:creationId xmlns:a16="http://schemas.microsoft.com/office/drawing/2014/main" id="{D5290C76-B990-4D54-BF30-C873B1AECAE2}"/>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35">
              <a:extLst>
                <a:ext uri="{FF2B5EF4-FFF2-40B4-BE49-F238E27FC236}">
                  <a16:creationId xmlns:a16="http://schemas.microsoft.com/office/drawing/2014/main" id="{3C590D06-908A-4980-8B07-548DAC057B38}"/>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36">
              <a:extLst>
                <a:ext uri="{FF2B5EF4-FFF2-40B4-BE49-F238E27FC236}">
                  <a16:creationId xmlns:a16="http://schemas.microsoft.com/office/drawing/2014/main" id="{97D732FB-C2B6-4735-976F-B582906A7C35}"/>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37">
              <a:extLst>
                <a:ext uri="{FF2B5EF4-FFF2-40B4-BE49-F238E27FC236}">
                  <a16:creationId xmlns:a16="http://schemas.microsoft.com/office/drawing/2014/main" id="{0ED53440-87D9-4B2D-BF4B-20271DC92B4C}"/>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25" name="Group 38">
              <a:extLst>
                <a:ext uri="{FF2B5EF4-FFF2-40B4-BE49-F238E27FC236}">
                  <a16:creationId xmlns:a16="http://schemas.microsoft.com/office/drawing/2014/main" id="{9619D30E-82D3-4A9B-B4BB-5869F94F1468}"/>
                </a:ext>
              </a:extLst>
            </p:cNvPr>
            <p:cNvGrpSpPr>
              <a:grpSpLocks/>
            </p:cNvGrpSpPr>
            <p:nvPr/>
          </p:nvGrpSpPr>
          <p:grpSpPr bwMode="auto">
            <a:xfrm>
              <a:off x="4011" y="1811"/>
              <a:ext cx="132" cy="249"/>
              <a:chOff x="4180" y="783"/>
              <a:chExt cx="150" cy="307"/>
            </a:xfrm>
          </p:grpSpPr>
          <p:sp>
            <p:nvSpPr>
              <p:cNvPr id="21753" name="AutoShape 39">
                <a:extLst>
                  <a:ext uri="{FF2B5EF4-FFF2-40B4-BE49-F238E27FC236}">
                    <a16:creationId xmlns:a16="http://schemas.microsoft.com/office/drawing/2014/main" id="{B705F4EB-B77A-404F-AF3B-B9258018D84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54" name="Rectangle 40">
                <a:extLst>
                  <a:ext uri="{FF2B5EF4-FFF2-40B4-BE49-F238E27FC236}">
                    <a16:creationId xmlns:a16="http://schemas.microsoft.com/office/drawing/2014/main" id="{8F29A4EE-9A1E-42B1-9896-F883644BDCA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55" name="Rectangle 41">
                <a:extLst>
                  <a:ext uri="{FF2B5EF4-FFF2-40B4-BE49-F238E27FC236}">
                    <a16:creationId xmlns:a16="http://schemas.microsoft.com/office/drawing/2014/main" id="{8EE30563-370A-48A4-B296-E288C6C880F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56" name="AutoShape 42">
                <a:extLst>
                  <a:ext uri="{FF2B5EF4-FFF2-40B4-BE49-F238E27FC236}">
                    <a16:creationId xmlns:a16="http://schemas.microsoft.com/office/drawing/2014/main" id="{93621406-EF12-4AE1-9911-1D2F7AC9E7F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57" name="Line 43">
                <a:extLst>
                  <a:ext uri="{FF2B5EF4-FFF2-40B4-BE49-F238E27FC236}">
                    <a16:creationId xmlns:a16="http://schemas.microsoft.com/office/drawing/2014/main" id="{0C121D55-578D-410E-A5F6-9E12EFCEAB6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58" name="Line 44">
                <a:extLst>
                  <a:ext uri="{FF2B5EF4-FFF2-40B4-BE49-F238E27FC236}">
                    <a16:creationId xmlns:a16="http://schemas.microsoft.com/office/drawing/2014/main" id="{7E8B51DB-5957-4C94-B1BF-2A9C06FDC8A6}"/>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59" name="Rectangle 45">
                <a:extLst>
                  <a:ext uri="{FF2B5EF4-FFF2-40B4-BE49-F238E27FC236}">
                    <a16:creationId xmlns:a16="http://schemas.microsoft.com/office/drawing/2014/main" id="{6F9B5C6B-8682-44C3-95FA-C84D0ECE3462}"/>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60" name="Rectangle 46">
                <a:extLst>
                  <a:ext uri="{FF2B5EF4-FFF2-40B4-BE49-F238E27FC236}">
                    <a16:creationId xmlns:a16="http://schemas.microsoft.com/office/drawing/2014/main" id="{FE10A9E7-4914-459C-BEDC-4557A4999EC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21526" name="Group 47">
              <a:extLst>
                <a:ext uri="{FF2B5EF4-FFF2-40B4-BE49-F238E27FC236}">
                  <a16:creationId xmlns:a16="http://schemas.microsoft.com/office/drawing/2014/main" id="{C0861C7A-0476-48CB-A656-824F994A0D32}"/>
                </a:ext>
              </a:extLst>
            </p:cNvPr>
            <p:cNvGrpSpPr>
              <a:grpSpLocks/>
            </p:cNvGrpSpPr>
            <p:nvPr/>
          </p:nvGrpSpPr>
          <p:grpSpPr bwMode="auto">
            <a:xfrm>
              <a:off x="3408" y="2201"/>
              <a:ext cx="302" cy="583"/>
              <a:chOff x="3314" y="1248"/>
              <a:chExt cx="344" cy="694"/>
            </a:xfrm>
          </p:grpSpPr>
          <p:graphicFrame>
            <p:nvGraphicFramePr>
              <p:cNvPr id="21744" name="Object 48">
                <a:extLst>
                  <a:ext uri="{FF2B5EF4-FFF2-40B4-BE49-F238E27FC236}">
                    <a16:creationId xmlns:a16="http://schemas.microsoft.com/office/drawing/2014/main" id="{4EC82A26-9A61-421D-8A22-CDA53E2B2650}"/>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1815" name="Clip" r:id="rId10" imgW="1307263" imgH="1084139" progId="MS_ClipArt_Gallery.2">
                      <p:embed/>
                    </p:oleObj>
                  </mc:Choice>
                  <mc:Fallback>
                    <p:oleObj name="Clip" r:id="rId10" imgW="1307263" imgH="1084139" progId="MS_ClipArt_Gallery.2">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45" name="Line 49">
                <a:extLst>
                  <a:ext uri="{FF2B5EF4-FFF2-40B4-BE49-F238E27FC236}">
                    <a16:creationId xmlns:a16="http://schemas.microsoft.com/office/drawing/2014/main" id="{2BF22AED-A008-48BA-B024-CAC38294C819}"/>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746" name="Object 50">
                <a:extLst>
                  <a:ext uri="{FF2B5EF4-FFF2-40B4-BE49-F238E27FC236}">
                    <a16:creationId xmlns:a16="http://schemas.microsoft.com/office/drawing/2014/main" id="{6B2C9D9F-55C2-425C-8162-76CF53B76C58}"/>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1816" name="Clip" r:id="rId11" imgW="1307263" imgH="1084139" progId="MS_ClipArt_Gallery.2">
                      <p:embed/>
                    </p:oleObj>
                  </mc:Choice>
                  <mc:Fallback>
                    <p:oleObj name="Clip" r:id="rId11" imgW="1307263" imgH="1084139"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47" name="Line 51">
                <a:extLst>
                  <a:ext uri="{FF2B5EF4-FFF2-40B4-BE49-F238E27FC236}">
                    <a16:creationId xmlns:a16="http://schemas.microsoft.com/office/drawing/2014/main" id="{6EF37CCD-8D06-4664-883D-592EFD53B1CD}"/>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748" name="Group 52">
                <a:extLst>
                  <a:ext uri="{FF2B5EF4-FFF2-40B4-BE49-F238E27FC236}">
                    <a16:creationId xmlns:a16="http://schemas.microsoft.com/office/drawing/2014/main" id="{191FD0F1-C5FB-4AA7-8105-A02EFF294652}"/>
                  </a:ext>
                </a:extLst>
              </p:cNvPr>
              <p:cNvGrpSpPr>
                <a:grpSpLocks/>
              </p:cNvGrpSpPr>
              <p:nvPr/>
            </p:nvGrpSpPr>
            <p:grpSpPr bwMode="auto">
              <a:xfrm>
                <a:off x="3404" y="1504"/>
                <a:ext cx="51" cy="167"/>
                <a:chOff x="3842" y="406"/>
                <a:chExt cx="51" cy="167"/>
              </a:xfrm>
            </p:grpSpPr>
            <p:sp>
              <p:nvSpPr>
                <p:cNvPr id="21750" name="Oval 53">
                  <a:extLst>
                    <a:ext uri="{FF2B5EF4-FFF2-40B4-BE49-F238E27FC236}">
                      <a16:creationId xmlns:a16="http://schemas.microsoft.com/office/drawing/2014/main" id="{B07ADF0B-D5EE-4335-A347-256274FED1C7}"/>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51" name="Oval 54">
                  <a:extLst>
                    <a:ext uri="{FF2B5EF4-FFF2-40B4-BE49-F238E27FC236}">
                      <a16:creationId xmlns:a16="http://schemas.microsoft.com/office/drawing/2014/main" id="{8C24DC7C-F8FD-4131-9A5F-675B67ECF046}"/>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52" name="Oval 55">
                  <a:extLst>
                    <a:ext uri="{FF2B5EF4-FFF2-40B4-BE49-F238E27FC236}">
                      <a16:creationId xmlns:a16="http://schemas.microsoft.com/office/drawing/2014/main" id="{539A8003-4543-4822-90A5-756B8C90AD6F}"/>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21749" name="Line 56">
                <a:extLst>
                  <a:ext uri="{FF2B5EF4-FFF2-40B4-BE49-F238E27FC236}">
                    <a16:creationId xmlns:a16="http://schemas.microsoft.com/office/drawing/2014/main" id="{3F2337A8-9B8B-437A-AABF-3FE0C89C935C}"/>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1527" name="Object 57">
              <a:extLst>
                <a:ext uri="{FF2B5EF4-FFF2-40B4-BE49-F238E27FC236}">
                  <a16:creationId xmlns:a16="http://schemas.microsoft.com/office/drawing/2014/main" id="{CE8FBECD-B2D0-4221-A1DE-F0ED678A2949}"/>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21817" name="Clip" r:id="rId12" imgW="1307263" imgH="1084139" progId="MS_ClipArt_Gallery.2">
                    <p:embed/>
                  </p:oleObj>
                </mc:Choice>
                <mc:Fallback>
                  <p:oleObj name="Clip" r:id="rId12" imgW="1307263" imgH="1084139" progId="MS_ClipArt_Gallery.2">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8" name="Object 58">
              <a:extLst>
                <a:ext uri="{FF2B5EF4-FFF2-40B4-BE49-F238E27FC236}">
                  <a16:creationId xmlns:a16="http://schemas.microsoft.com/office/drawing/2014/main" id="{28203A59-9D76-430F-ABBA-BAE7AB471EB5}"/>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21818" name="Clip" r:id="rId13" imgW="1307263" imgH="1084139" progId="MS_ClipArt_Gallery.2">
                    <p:embed/>
                  </p:oleObj>
                </mc:Choice>
                <mc:Fallback>
                  <p:oleObj name="Clip" r:id="rId13" imgW="1307263" imgH="1084139"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9" name="Oval 59">
              <a:extLst>
                <a:ext uri="{FF2B5EF4-FFF2-40B4-BE49-F238E27FC236}">
                  <a16:creationId xmlns:a16="http://schemas.microsoft.com/office/drawing/2014/main" id="{3E3CD9CB-F5E9-4746-A6A4-9A613BAECEFE}"/>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30" name="Oval 60">
              <a:extLst>
                <a:ext uri="{FF2B5EF4-FFF2-40B4-BE49-F238E27FC236}">
                  <a16:creationId xmlns:a16="http://schemas.microsoft.com/office/drawing/2014/main" id="{598AC2B4-E892-41C2-A4A3-FDC156D94ACD}"/>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31" name="Oval 61">
              <a:extLst>
                <a:ext uri="{FF2B5EF4-FFF2-40B4-BE49-F238E27FC236}">
                  <a16:creationId xmlns:a16="http://schemas.microsoft.com/office/drawing/2014/main" id="{5CB791F9-545E-4FB5-A212-83767DB6CF93}"/>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32" name="Line 62">
              <a:extLst>
                <a:ext uri="{FF2B5EF4-FFF2-40B4-BE49-F238E27FC236}">
                  <a16:creationId xmlns:a16="http://schemas.microsoft.com/office/drawing/2014/main" id="{CF38340C-EA36-4696-B803-175B5BCE20BA}"/>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63">
              <a:extLst>
                <a:ext uri="{FF2B5EF4-FFF2-40B4-BE49-F238E27FC236}">
                  <a16:creationId xmlns:a16="http://schemas.microsoft.com/office/drawing/2014/main" id="{75A957FF-F05B-4C69-A124-11CA7C947E81}"/>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64">
              <a:extLst>
                <a:ext uri="{FF2B5EF4-FFF2-40B4-BE49-F238E27FC236}">
                  <a16:creationId xmlns:a16="http://schemas.microsoft.com/office/drawing/2014/main" id="{01660201-25A6-4635-AF5A-3BD6E3D92C3C}"/>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65">
              <a:extLst>
                <a:ext uri="{FF2B5EF4-FFF2-40B4-BE49-F238E27FC236}">
                  <a16:creationId xmlns:a16="http://schemas.microsoft.com/office/drawing/2014/main" id="{B0AC2205-C1AC-4E60-94ED-B7EDE18A44D9}"/>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66">
              <a:extLst>
                <a:ext uri="{FF2B5EF4-FFF2-40B4-BE49-F238E27FC236}">
                  <a16:creationId xmlns:a16="http://schemas.microsoft.com/office/drawing/2014/main" id="{805D8775-9D11-4881-B087-A46F29AD29DF}"/>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67">
              <a:extLst>
                <a:ext uri="{FF2B5EF4-FFF2-40B4-BE49-F238E27FC236}">
                  <a16:creationId xmlns:a16="http://schemas.microsoft.com/office/drawing/2014/main" id="{ECBCB179-9670-4052-8813-E1AA03EDD47D}"/>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38" name="Object 68">
              <a:extLst>
                <a:ext uri="{FF2B5EF4-FFF2-40B4-BE49-F238E27FC236}">
                  <a16:creationId xmlns:a16="http://schemas.microsoft.com/office/drawing/2014/main" id="{3E7B4947-294F-4697-9CB2-81DFD4CAF3AF}"/>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21819" name="Clip" r:id="rId14" imgW="982811" imgH="1208363" progId="MS_ClipArt_Gallery.2">
                    <p:embed/>
                  </p:oleObj>
                </mc:Choice>
                <mc:Fallback>
                  <p:oleObj name="Clip" r:id="rId14" imgW="982811" imgH="1208363" progId="MS_ClipArt_Gallery.2">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9" name="Object 69">
              <a:extLst>
                <a:ext uri="{FF2B5EF4-FFF2-40B4-BE49-F238E27FC236}">
                  <a16:creationId xmlns:a16="http://schemas.microsoft.com/office/drawing/2014/main" id="{C5AAFEDA-3420-41D7-9875-76DA67CEC46F}"/>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21820" name="Clip" r:id="rId16" imgW="982811" imgH="1208363" progId="MS_ClipArt_Gallery.2">
                    <p:embed/>
                  </p:oleObj>
                </mc:Choice>
                <mc:Fallback>
                  <p:oleObj name="Clip" r:id="rId16" imgW="982811" imgH="1208363"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40" name="Group 70">
              <a:extLst>
                <a:ext uri="{FF2B5EF4-FFF2-40B4-BE49-F238E27FC236}">
                  <a16:creationId xmlns:a16="http://schemas.microsoft.com/office/drawing/2014/main" id="{F1E0DF7C-40DC-4C82-BEDF-FC4C9CF8B182}"/>
                </a:ext>
              </a:extLst>
            </p:cNvPr>
            <p:cNvGrpSpPr>
              <a:grpSpLocks/>
            </p:cNvGrpSpPr>
            <p:nvPr/>
          </p:nvGrpSpPr>
          <p:grpSpPr bwMode="auto">
            <a:xfrm>
              <a:off x="4079" y="3114"/>
              <a:ext cx="256" cy="269"/>
              <a:chOff x="2870" y="1518"/>
              <a:chExt cx="292" cy="320"/>
            </a:xfrm>
          </p:grpSpPr>
          <p:graphicFrame>
            <p:nvGraphicFramePr>
              <p:cNvPr id="21742" name="Object 71">
                <a:extLst>
                  <a:ext uri="{FF2B5EF4-FFF2-40B4-BE49-F238E27FC236}">
                    <a16:creationId xmlns:a16="http://schemas.microsoft.com/office/drawing/2014/main" id="{435594D6-1F6D-4B00-B5FB-D355DACDA80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821" name="Clip" r:id="rId17" imgW="826829" imgH="840406" progId="MS_ClipArt_Gallery.2">
                      <p:embed/>
                    </p:oleObj>
                  </mc:Choice>
                  <mc:Fallback>
                    <p:oleObj name="Clip" r:id="rId17" imgW="826829" imgH="840406" progId="MS_ClipArt_Gallery.2">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43" name="Object 72">
                <a:extLst>
                  <a:ext uri="{FF2B5EF4-FFF2-40B4-BE49-F238E27FC236}">
                    <a16:creationId xmlns:a16="http://schemas.microsoft.com/office/drawing/2014/main" id="{DCD24ED9-DE07-42E2-A3AB-0F55C788844A}"/>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822" name="Clip" r:id="rId19" imgW="1268295" imgH="1199426" progId="MS_ClipArt_Gallery.2">
                      <p:embed/>
                    </p:oleObj>
                  </mc:Choice>
                  <mc:Fallback>
                    <p:oleObj name="Clip" r:id="rId19" imgW="1268295" imgH="1199426" progId="MS_ClipArt_Gallery.2">
                      <p:embed/>
                      <p:pic>
                        <p:nvPicPr>
                          <p:cNvPr id="0"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41" name="Group 73">
              <a:extLst>
                <a:ext uri="{FF2B5EF4-FFF2-40B4-BE49-F238E27FC236}">
                  <a16:creationId xmlns:a16="http://schemas.microsoft.com/office/drawing/2014/main" id="{83C6B2FF-8CD5-478D-A58D-9A450F157DF3}"/>
                </a:ext>
              </a:extLst>
            </p:cNvPr>
            <p:cNvGrpSpPr>
              <a:grpSpLocks/>
            </p:cNvGrpSpPr>
            <p:nvPr/>
          </p:nvGrpSpPr>
          <p:grpSpPr bwMode="auto">
            <a:xfrm>
              <a:off x="4569" y="3134"/>
              <a:ext cx="256" cy="269"/>
              <a:chOff x="2870" y="1518"/>
              <a:chExt cx="292" cy="320"/>
            </a:xfrm>
          </p:grpSpPr>
          <p:graphicFrame>
            <p:nvGraphicFramePr>
              <p:cNvPr id="21740" name="Object 74">
                <a:extLst>
                  <a:ext uri="{FF2B5EF4-FFF2-40B4-BE49-F238E27FC236}">
                    <a16:creationId xmlns:a16="http://schemas.microsoft.com/office/drawing/2014/main" id="{273FBBCB-B824-44B9-AEC7-350F92F3D8F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823" name="Clip" r:id="rId21" imgW="826829" imgH="840406" progId="MS_ClipArt_Gallery.2">
                      <p:embed/>
                    </p:oleObj>
                  </mc:Choice>
                  <mc:Fallback>
                    <p:oleObj name="Clip" r:id="rId21" imgW="826829" imgH="840406"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41" name="Object 75">
                <a:extLst>
                  <a:ext uri="{FF2B5EF4-FFF2-40B4-BE49-F238E27FC236}">
                    <a16:creationId xmlns:a16="http://schemas.microsoft.com/office/drawing/2014/main" id="{8571198B-72A5-4A82-8075-12731BE951C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824" name="Clip" r:id="rId22" imgW="1268295" imgH="1199426" progId="MS_ClipArt_Gallery.2">
                      <p:embed/>
                    </p:oleObj>
                  </mc:Choice>
                  <mc:Fallback>
                    <p:oleObj name="Clip" r:id="rId22" imgW="1268295" imgH="1199426" progId="MS_ClipArt_Gallery.2">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42" name="Group 76">
              <a:extLst>
                <a:ext uri="{FF2B5EF4-FFF2-40B4-BE49-F238E27FC236}">
                  <a16:creationId xmlns:a16="http://schemas.microsoft.com/office/drawing/2014/main" id="{8446916F-01F6-4CE5-A4DA-8D9BFDBE6B89}"/>
                </a:ext>
              </a:extLst>
            </p:cNvPr>
            <p:cNvGrpSpPr>
              <a:grpSpLocks/>
            </p:cNvGrpSpPr>
            <p:nvPr/>
          </p:nvGrpSpPr>
          <p:grpSpPr bwMode="auto">
            <a:xfrm>
              <a:off x="4308" y="2955"/>
              <a:ext cx="239" cy="237"/>
              <a:chOff x="4733" y="2082"/>
              <a:chExt cx="272" cy="282"/>
            </a:xfrm>
          </p:grpSpPr>
          <p:graphicFrame>
            <p:nvGraphicFramePr>
              <p:cNvPr id="21738" name="Object 77">
                <a:extLst>
                  <a:ext uri="{FF2B5EF4-FFF2-40B4-BE49-F238E27FC236}">
                    <a16:creationId xmlns:a16="http://schemas.microsoft.com/office/drawing/2014/main" id="{52C782B3-1A06-4ACC-BEC2-26C494CA302B}"/>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1825" name="Clip" r:id="rId23" imgW="826829" imgH="840406" progId="MS_ClipArt_Gallery.2">
                      <p:embed/>
                    </p:oleObj>
                  </mc:Choice>
                  <mc:Fallback>
                    <p:oleObj name="Clip" r:id="rId23" imgW="826829" imgH="840406"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39" name="Rectangle 78">
                <a:extLst>
                  <a:ext uri="{FF2B5EF4-FFF2-40B4-BE49-F238E27FC236}">
                    <a16:creationId xmlns:a16="http://schemas.microsoft.com/office/drawing/2014/main" id="{F5895065-FEEF-4853-8AF5-C2DBEE01156B}"/>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21543" name="Line 79">
              <a:extLst>
                <a:ext uri="{FF2B5EF4-FFF2-40B4-BE49-F238E27FC236}">
                  <a16:creationId xmlns:a16="http://schemas.microsoft.com/office/drawing/2014/main" id="{41BF467D-D3FC-40C2-8B38-22306F068161}"/>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44" name="Group 80">
              <a:extLst>
                <a:ext uri="{FF2B5EF4-FFF2-40B4-BE49-F238E27FC236}">
                  <a16:creationId xmlns:a16="http://schemas.microsoft.com/office/drawing/2014/main" id="{B39A290E-031D-44EF-B109-6E1261BA0D49}"/>
                </a:ext>
              </a:extLst>
            </p:cNvPr>
            <p:cNvGrpSpPr>
              <a:grpSpLocks/>
            </p:cNvGrpSpPr>
            <p:nvPr/>
          </p:nvGrpSpPr>
          <p:grpSpPr bwMode="auto">
            <a:xfrm>
              <a:off x="4955" y="2531"/>
              <a:ext cx="131" cy="258"/>
              <a:chOff x="4180" y="783"/>
              <a:chExt cx="150" cy="307"/>
            </a:xfrm>
          </p:grpSpPr>
          <p:sp>
            <p:nvSpPr>
              <p:cNvPr id="21730" name="AutoShape 81">
                <a:extLst>
                  <a:ext uri="{FF2B5EF4-FFF2-40B4-BE49-F238E27FC236}">
                    <a16:creationId xmlns:a16="http://schemas.microsoft.com/office/drawing/2014/main" id="{80AA11D2-5EEE-495D-936B-1E2AA253B66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31" name="Rectangle 82">
                <a:extLst>
                  <a:ext uri="{FF2B5EF4-FFF2-40B4-BE49-F238E27FC236}">
                    <a16:creationId xmlns:a16="http://schemas.microsoft.com/office/drawing/2014/main" id="{6DE2E9AB-8173-49C7-824D-DFADED2CCD7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32" name="Rectangle 83">
                <a:extLst>
                  <a:ext uri="{FF2B5EF4-FFF2-40B4-BE49-F238E27FC236}">
                    <a16:creationId xmlns:a16="http://schemas.microsoft.com/office/drawing/2014/main" id="{070D3A2C-E85B-4B4C-9684-976F92B43C5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33" name="AutoShape 84">
                <a:extLst>
                  <a:ext uri="{FF2B5EF4-FFF2-40B4-BE49-F238E27FC236}">
                    <a16:creationId xmlns:a16="http://schemas.microsoft.com/office/drawing/2014/main" id="{AC70C243-91F7-4103-A39A-27ADBE47F1A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34" name="Line 85">
                <a:extLst>
                  <a:ext uri="{FF2B5EF4-FFF2-40B4-BE49-F238E27FC236}">
                    <a16:creationId xmlns:a16="http://schemas.microsoft.com/office/drawing/2014/main" id="{C28F2C0E-B837-488F-9D51-0A7D9749DFD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35" name="Line 86">
                <a:extLst>
                  <a:ext uri="{FF2B5EF4-FFF2-40B4-BE49-F238E27FC236}">
                    <a16:creationId xmlns:a16="http://schemas.microsoft.com/office/drawing/2014/main" id="{4B5A9696-8139-4F09-AE1C-F583B1A8230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36" name="Rectangle 87">
                <a:extLst>
                  <a:ext uri="{FF2B5EF4-FFF2-40B4-BE49-F238E27FC236}">
                    <a16:creationId xmlns:a16="http://schemas.microsoft.com/office/drawing/2014/main" id="{14E56EC9-F560-4919-830D-7F15C233193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37" name="Rectangle 88">
                <a:extLst>
                  <a:ext uri="{FF2B5EF4-FFF2-40B4-BE49-F238E27FC236}">
                    <a16:creationId xmlns:a16="http://schemas.microsoft.com/office/drawing/2014/main" id="{5DBF55AB-12BB-48D0-A003-7FDD7B56E7D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grpSp>
          <p:nvGrpSpPr>
            <p:cNvPr id="21545" name="Group 89">
              <a:extLst>
                <a:ext uri="{FF2B5EF4-FFF2-40B4-BE49-F238E27FC236}">
                  <a16:creationId xmlns:a16="http://schemas.microsoft.com/office/drawing/2014/main" id="{8FB70BCF-7A6F-4975-B7CB-60BF89B12D9F}"/>
                </a:ext>
              </a:extLst>
            </p:cNvPr>
            <p:cNvGrpSpPr>
              <a:grpSpLocks/>
            </p:cNvGrpSpPr>
            <p:nvPr/>
          </p:nvGrpSpPr>
          <p:grpSpPr bwMode="auto">
            <a:xfrm>
              <a:off x="4947" y="2811"/>
              <a:ext cx="131" cy="258"/>
              <a:chOff x="4180" y="783"/>
              <a:chExt cx="150" cy="307"/>
            </a:xfrm>
          </p:grpSpPr>
          <p:sp>
            <p:nvSpPr>
              <p:cNvPr id="21722" name="AutoShape 90">
                <a:extLst>
                  <a:ext uri="{FF2B5EF4-FFF2-40B4-BE49-F238E27FC236}">
                    <a16:creationId xmlns:a16="http://schemas.microsoft.com/office/drawing/2014/main" id="{82FF7F0B-B903-45F5-B96F-7641D04C20C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23" name="Rectangle 91">
                <a:extLst>
                  <a:ext uri="{FF2B5EF4-FFF2-40B4-BE49-F238E27FC236}">
                    <a16:creationId xmlns:a16="http://schemas.microsoft.com/office/drawing/2014/main" id="{05A8B046-D1E6-4909-A4C0-0B925E18365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24" name="Rectangle 92">
                <a:extLst>
                  <a:ext uri="{FF2B5EF4-FFF2-40B4-BE49-F238E27FC236}">
                    <a16:creationId xmlns:a16="http://schemas.microsoft.com/office/drawing/2014/main" id="{9D1D8BA7-BDA1-4BD2-B13D-47A814FAE5B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25" name="AutoShape 93">
                <a:extLst>
                  <a:ext uri="{FF2B5EF4-FFF2-40B4-BE49-F238E27FC236}">
                    <a16:creationId xmlns:a16="http://schemas.microsoft.com/office/drawing/2014/main" id="{2629065F-20B9-480B-9A7F-1D48D8D7D9C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26" name="Line 94">
                <a:extLst>
                  <a:ext uri="{FF2B5EF4-FFF2-40B4-BE49-F238E27FC236}">
                    <a16:creationId xmlns:a16="http://schemas.microsoft.com/office/drawing/2014/main" id="{969186E1-16E8-4017-B151-2882FD37F5AC}"/>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27" name="Line 95">
                <a:extLst>
                  <a:ext uri="{FF2B5EF4-FFF2-40B4-BE49-F238E27FC236}">
                    <a16:creationId xmlns:a16="http://schemas.microsoft.com/office/drawing/2014/main" id="{11F86942-83DD-4A1E-A1B3-0D915CDD453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28" name="Rectangle 96">
                <a:extLst>
                  <a:ext uri="{FF2B5EF4-FFF2-40B4-BE49-F238E27FC236}">
                    <a16:creationId xmlns:a16="http://schemas.microsoft.com/office/drawing/2014/main" id="{60FA9934-25C9-4BAD-A042-3FA26FC7464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29" name="Rectangle 97">
                <a:extLst>
                  <a:ext uri="{FF2B5EF4-FFF2-40B4-BE49-F238E27FC236}">
                    <a16:creationId xmlns:a16="http://schemas.microsoft.com/office/drawing/2014/main" id="{42830BAA-6B4F-4FDF-81F8-E7FB3099DDE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sp>
          <p:nvSpPr>
            <p:cNvPr id="21546" name="Line 98">
              <a:extLst>
                <a:ext uri="{FF2B5EF4-FFF2-40B4-BE49-F238E27FC236}">
                  <a16:creationId xmlns:a16="http://schemas.microsoft.com/office/drawing/2014/main" id="{BD546C93-53B2-4049-9291-0C96A46E466A}"/>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7" name="Line 99">
              <a:extLst>
                <a:ext uri="{FF2B5EF4-FFF2-40B4-BE49-F238E27FC236}">
                  <a16:creationId xmlns:a16="http://schemas.microsoft.com/office/drawing/2014/main" id="{F34DFD03-4FF8-411B-B18E-6D22BC14F323}"/>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8" name="Line 100">
              <a:extLst>
                <a:ext uri="{FF2B5EF4-FFF2-40B4-BE49-F238E27FC236}">
                  <a16:creationId xmlns:a16="http://schemas.microsoft.com/office/drawing/2014/main" id="{76228B0B-49C3-4F23-A843-24FB5870B90D}"/>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Line 101">
              <a:extLst>
                <a:ext uri="{FF2B5EF4-FFF2-40B4-BE49-F238E27FC236}">
                  <a16:creationId xmlns:a16="http://schemas.microsoft.com/office/drawing/2014/main" id="{830F00D3-7984-4FC5-86E9-1822BC58C854}"/>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Line 102">
              <a:extLst>
                <a:ext uri="{FF2B5EF4-FFF2-40B4-BE49-F238E27FC236}">
                  <a16:creationId xmlns:a16="http://schemas.microsoft.com/office/drawing/2014/main" id="{A71999ED-9857-44E6-B6B6-EED9A7B157E6}"/>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103">
              <a:extLst>
                <a:ext uri="{FF2B5EF4-FFF2-40B4-BE49-F238E27FC236}">
                  <a16:creationId xmlns:a16="http://schemas.microsoft.com/office/drawing/2014/main" id="{7A1A37CB-35BA-4F5D-A9F8-821C897BC7F4}"/>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104">
              <a:extLst>
                <a:ext uri="{FF2B5EF4-FFF2-40B4-BE49-F238E27FC236}">
                  <a16:creationId xmlns:a16="http://schemas.microsoft.com/office/drawing/2014/main" id="{825C1EF2-ED8F-4A36-8EDC-D883F5883FCF}"/>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Line 105">
              <a:extLst>
                <a:ext uri="{FF2B5EF4-FFF2-40B4-BE49-F238E27FC236}">
                  <a16:creationId xmlns:a16="http://schemas.microsoft.com/office/drawing/2014/main" id="{93278A5B-95CE-42AD-A2A0-5C9099368B7C}"/>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4" name="Line 106">
              <a:extLst>
                <a:ext uri="{FF2B5EF4-FFF2-40B4-BE49-F238E27FC236}">
                  <a16:creationId xmlns:a16="http://schemas.microsoft.com/office/drawing/2014/main" id="{6ADF334C-C4AD-44BE-B5F4-DCEB29F8FF34}"/>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5" name="Line 107">
              <a:extLst>
                <a:ext uri="{FF2B5EF4-FFF2-40B4-BE49-F238E27FC236}">
                  <a16:creationId xmlns:a16="http://schemas.microsoft.com/office/drawing/2014/main" id="{9420B978-0A7F-4DAE-9865-74E897AA6A23}"/>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Line 108">
              <a:extLst>
                <a:ext uri="{FF2B5EF4-FFF2-40B4-BE49-F238E27FC236}">
                  <a16:creationId xmlns:a16="http://schemas.microsoft.com/office/drawing/2014/main" id="{36008473-A60E-4A9B-AC67-4E8339237E9A}"/>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7" name="Line 109">
              <a:extLst>
                <a:ext uri="{FF2B5EF4-FFF2-40B4-BE49-F238E27FC236}">
                  <a16:creationId xmlns:a16="http://schemas.microsoft.com/office/drawing/2014/main" id="{2E2D4AB1-D30A-439F-AD81-B9A1E9CC0F23}"/>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58" name="Group 110">
              <a:extLst>
                <a:ext uri="{FF2B5EF4-FFF2-40B4-BE49-F238E27FC236}">
                  <a16:creationId xmlns:a16="http://schemas.microsoft.com/office/drawing/2014/main" id="{4E99DD77-7DE0-4450-88F8-B1F0A382D7B8}"/>
                </a:ext>
              </a:extLst>
            </p:cNvPr>
            <p:cNvGrpSpPr>
              <a:grpSpLocks/>
            </p:cNvGrpSpPr>
            <p:nvPr/>
          </p:nvGrpSpPr>
          <p:grpSpPr bwMode="auto">
            <a:xfrm>
              <a:off x="3769" y="1520"/>
              <a:ext cx="316" cy="147"/>
              <a:chOff x="3600" y="219"/>
              <a:chExt cx="360" cy="175"/>
            </a:xfrm>
          </p:grpSpPr>
          <p:sp>
            <p:nvSpPr>
              <p:cNvPr id="21709" name="Oval 111">
                <a:extLst>
                  <a:ext uri="{FF2B5EF4-FFF2-40B4-BE49-F238E27FC236}">
                    <a16:creationId xmlns:a16="http://schemas.microsoft.com/office/drawing/2014/main" id="{05156096-3516-4ACA-BB61-69B59C5E8DD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710" name="Line 112">
                <a:extLst>
                  <a:ext uri="{FF2B5EF4-FFF2-40B4-BE49-F238E27FC236}">
                    <a16:creationId xmlns:a16="http://schemas.microsoft.com/office/drawing/2014/main" id="{A4D3FC13-1276-4178-B375-79C340C7A3B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 name="Line 113">
                <a:extLst>
                  <a:ext uri="{FF2B5EF4-FFF2-40B4-BE49-F238E27FC236}">
                    <a16:creationId xmlns:a16="http://schemas.microsoft.com/office/drawing/2014/main" id="{965A4DAB-53E9-4325-8E8B-A5AFEC6A3B4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 name="Rectangle 114">
                <a:extLst>
                  <a:ext uri="{FF2B5EF4-FFF2-40B4-BE49-F238E27FC236}">
                    <a16:creationId xmlns:a16="http://schemas.microsoft.com/office/drawing/2014/main" id="{07BE8E42-CE5F-4C4E-B699-36F83F58B52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713" name="Oval 115">
                <a:extLst>
                  <a:ext uri="{FF2B5EF4-FFF2-40B4-BE49-F238E27FC236}">
                    <a16:creationId xmlns:a16="http://schemas.microsoft.com/office/drawing/2014/main" id="{80C44B50-129C-4771-8DAE-7B08D73E0B4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714" name="Group 116">
                <a:extLst>
                  <a:ext uri="{FF2B5EF4-FFF2-40B4-BE49-F238E27FC236}">
                    <a16:creationId xmlns:a16="http://schemas.microsoft.com/office/drawing/2014/main" id="{90138D1F-F325-4EAA-8F27-E4C7A059269A}"/>
                  </a:ext>
                </a:extLst>
              </p:cNvPr>
              <p:cNvGrpSpPr>
                <a:grpSpLocks/>
              </p:cNvGrpSpPr>
              <p:nvPr/>
            </p:nvGrpSpPr>
            <p:grpSpPr bwMode="auto">
              <a:xfrm>
                <a:off x="3686" y="244"/>
                <a:ext cx="177" cy="66"/>
                <a:chOff x="2848" y="848"/>
                <a:chExt cx="140" cy="98"/>
              </a:xfrm>
            </p:grpSpPr>
            <p:sp>
              <p:nvSpPr>
                <p:cNvPr id="21719" name="Line 117">
                  <a:extLst>
                    <a:ext uri="{FF2B5EF4-FFF2-40B4-BE49-F238E27FC236}">
                      <a16:creationId xmlns:a16="http://schemas.microsoft.com/office/drawing/2014/main" id="{2A23E11A-0490-433E-8994-1B538A1F6AF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20" name="Line 118">
                  <a:extLst>
                    <a:ext uri="{FF2B5EF4-FFF2-40B4-BE49-F238E27FC236}">
                      <a16:creationId xmlns:a16="http://schemas.microsoft.com/office/drawing/2014/main" id="{A9E1ED2A-8532-4FD9-9FAF-4B51FF3DFD3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21" name="Line 119">
                  <a:extLst>
                    <a:ext uri="{FF2B5EF4-FFF2-40B4-BE49-F238E27FC236}">
                      <a16:creationId xmlns:a16="http://schemas.microsoft.com/office/drawing/2014/main" id="{2480CC1E-8095-48D3-AAD8-9D899BF9C2F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715" name="Group 120">
                <a:extLst>
                  <a:ext uri="{FF2B5EF4-FFF2-40B4-BE49-F238E27FC236}">
                    <a16:creationId xmlns:a16="http://schemas.microsoft.com/office/drawing/2014/main" id="{9FF49D40-1656-43FD-9AEC-11D12A635DDA}"/>
                  </a:ext>
                </a:extLst>
              </p:cNvPr>
              <p:cNvGrpSpPr>
                <a:grpSpLocks/>
              </p:cNvGrpSpPr>
              <p:nvPr/>
            </p:nvGrpSpPr>
            <p:grpSpPr bwMode="auto">
              <a:xfrm flipV="1">
                <a:off x="3686" y="243"/>
                <a:ext cx="177" cy="66"/>
                <a:chOff x="2848" y="848"/>
                <a:chExt cx="140" cy="98"/>
              </a:xfrm>
            </p:grpSpPr>
            <p:sp>
              <p:nvSpPr>
                <p:cNvPr id="21716" name="Line 121">
                  <a:extLst>
                    <a:ext uri="{FF2B5EF4-FFF2-40B4-BE49-F238E27FC236}">
                      <a16:creationId xmlns:a16="http://schemas.microsoft.com/office/drawing/2014/main" id="{56A42E29-9E67-47E5-B9D4-8073FD9FBD5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7" name="Line 122">
                  <a:extLst>
                    <a:ext uri="{FF2B5EF4-FFF2-40B4-BE49-F238E27FC236}">
                      <a16:creationId xmlns:a16="http://schemas.microsoft.com/office/drawing/2014/main" id="{8FB148A9-9651-427D-BF9D-4C8F832E3FF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8" name="Line 123">
                  <a:extLst>
                    <a:ext uri="{FF2B5EF4-FFF2-40B4-BE49-F238E27FC236}">
                      <a16:creationId xmlns:a16="http://schemas.microsoft.com/office/drawing/2014/main" id="{774DFE2D-566F-4DAF-9864-ECB09A8C84D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59" name="Group 124">
              <a:extLst>
                <a:ext uri="{FF2B5EF4-FFF2-40B4-BE49-F238E27FC236}">
                  <a16:creationId xmlns:a16="http://schemas.microsoft.com/office/drawing/2014/main" id="{B7E2FF7A-00E4-46F7-BDC2-F6AE0CEEC702}"/>
                </a:ext>
              </a:extLst>
            </p:cNvPr>
            <p:cNvGrpSpPr>
              <a:grpSpLocks/>
            </p:cNvGrpSpPr>
            <p:nvPr/>
          </p:nvGrpSpPr>
          <p:grpSpPr bwMode="auto">
            <a:xfrm>
              <a:off x="4369" y="1376"/>
              <a:ext cx="316" cy="147"/>
              <a:chOff x="3600" y="219"/>
              <a:chExt cx="360" cy="175"/>
            </a:xfrm>
          </p:grpSpPr>
          <p:sp>
            <p:nvSpPr>
              <p:cNvPr id="21696" name="Oval 125">
                <a:extLst>
                  <a:ext uri="{FF2B5EF4-FFF2-40B4-BE49-F238E27FC236}">
                    <a16:creationId xmlns:a16="http://schemas.microsoft.com/office/drawing/2014/main" id="{55F43C70-2CBB-48F7-99FC-210D5902F81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97" name="Line 126">
                <a:extLst>
                  <a:ext uri="{FF2B5EF4-FFF2-40B4-BE49-F238E27FC236}">
                    <a16:creationId xmlns:a16="http://schemas.microsoft.com/office/drawing/2014/main" id="{0C457346-76D2-4AF1-8C93-5B240FFB070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8" name="Line 127">
                <a:extLst>
                  <a:ext uri="{FF2B5EF4-FFF2-40B4-BE49-F238E27FC236}">
                    <a16:creationId xmlns:a16="http://schemas.microsoft.com/office/drawing/2014/main" id="{2B9EBE5A-263B-4E43-9E9A-F52548F84C8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9" name="Rectangle 128">
                <a:extLst>
                  <a:ext uri="{FF2B5EF4-FFF2-40B4-BE49-F238E27FC236}">
                    <a16:creationId xmlns:a16="http://schemas.microsoft.com/office/drawing/2014/main" id="{0B4EB69C-25CC-484C-9DDC-82A476A3C6EE}"/>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700" name="Oval 129">
                <a:extLst>
                  <a:ext uri="{FF2B5EF4-FFF2-40B4-BE49-F238E27FC236}">
                    <a16:creationId xmlns:a16="http://schemas.microsoft.com/office/drawing/2014/main" id="{48BE926F-9F1C-47E2-BEA4-55468B5D825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701" name="Group 130">
                <a:extLst>
                  <a:ext uri="{FF2B5EF4-FFF2-40B4-BE49-F238E27FC236}">
                    <a16:creationId xmlns:a16="http://schemas.microsoft.com/office/drawing/2014/main" id="{F388A8D6-12D8-4BD3-BD63-DF84BE50E44F}"/>
                  </a:ext>
                </a:extLst>
              </p:cNvPr>
              <p:cNvGrpSpPr>
                <a:grpSpLocks/>
              </p:cNvGrpSpPr>
              <p:nvPr/>
            </p:nvGrpSpPr>
            <p:grpSpPr bwMode="auto">
              <a:xfrm>
                <a:off x="3686" y="244"/>
                <a:ext cx="177" cy="66"/>
                <a:chOff x="2848" y="848"/>
                <a:chExt cx="140" cy="98"/>
              </a:xfrm>
            </p:grpSpPr>
            <p:sp>
              <p:nvSpPr>
                <p:cNvPr id="21706" name="Line 131">
                  <a:extLst>
                    <a:ext uri="{FF2B5EF4-FFF2-40B4-BE49-F238E27FC236}">
                      <a16:creationId xmlns:a16="http://schemas.microsoft.com/office/drawing/2014/main" id="{0EDC4878-C661-419B-94E5-F46374454D9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7" name="Line 132">
                  <a:extLst>
                    <a:ext uri="{FF2B5EF4-FFF2-40B4-BE49-F238E27FC236}">
                      <a16:creationId xmlns:a16="http://schemas.microsoft.com/office/drawing/2014/main" id="{C8F6A4A1-7CDB-4FF3-B53E-8F0BFB398C5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8" name="Line 133">
                  <a:extLst>
                    <a:ext uri="{FF2B5EF4-FFF2-40B4-BE49-F238E27FC236}">
                      <a16:creationId xmlns:a16="http://schemas.microsoft.com/office/drawing/2014/main" id="{D706376A-AE66-4E32-B83C-AF132F25B74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702" name="Group 134">
                <a:extLst>
                  <a:ext uri="{FF2B5EF4-FFF2-40B4-BE49-F238E27FC236}">
                    <a16:creationId xmlns:a16="http://schemas.microsoft.com/office/drawing/2014/main" id="{7DBE5E13-6D78-4E97-8704-06FF25358485}"/>
                  </a:ext>
                </a:extLst>
              </p:cNvPr>
              <p:cNvGrpSpPr>
                <a:grpSpLocks/>
              </p:cNvGrpSpPr>
              <p:nvPr/>
            </p:nvGrpSpPr>
            <p:grpSpPr bwMode="auto">
              <a:xfrm flipV="1">
                <a:off x="3686" y="243"/>
                <a:ext cx="177" cy="66"/>
                <a:chOff x="2848" y="848"/>
                <a:chExt cx="140" cy="98"/>
              </a:xfrm>
            </p:grpSpPr>
            <p:sp>
              <p:nvSpPr>
                <p:cNvPr id="21703" name="Line 135">
                  <a:extLst>
                    <a:ext uri="{FF2B5EF4-FFF2-40B4-BE49-F238E27FC236}">
                      <a16:creationId xmlns:a16="http://schemas.microsoft.com/office/drawing/2014/main" id="{930F24B8-905B-48BB-B9D7-7D984FA6627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4" name="Line 136">
                  <a:extLst>
                    <a:ext uri="{FF2B5EF4-FFF2-40B4-BE49-F238E27FC236}">
                      <a16:creationId xmlns:a16="http://schemas.microsoft.com/office/drawing/2014/main" id="{D99BCA06-C997-4AD8-B1BB-272E65A30F4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5" name="Line 137">
                  <a:extLst>
                    <a:ext uri="{FF2B5EF4-FFF2-40B4-BE49-F238E27FC236}">
                      <a16:creationId xmlns:a16="http://schemas.microsoft.com/office/drawing/2014/main" id="{D8E95018-A805-45AC-92ED-3CDDBED2CAA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60" name="Group 138">
              <a:extLst>
                <a:ext uri="{FF2B5EF4-FFF2-40B4-BE49-F238E27FC236}">
                  <a16:creationId xmlns:a16="http://schemas.microsoft.com/office/drawing/2014/main" id="{68E01609-7D62-4487-ADD1-6236C6DBF3BB}"/>
                </a:ext>
              </a:extLst>
            </p:cNvPr>
            <p:cNvGrpSpPr>
              <a:grpSpLocks/>
            </p:cNvGrpSpPr>
            <p:nvPr/>
          </p:nvGrpSpPr>
          <p:grpSpPr bwMode="auto">
            <a:xfrm>
              <a:off x="4380" y="1790"/>
              <a:ext cx="316" cy="147"/>
              <a:chOff x="3600" y="219"/>
              <a:chExt cx="360" cy="175"/>
            </a:xfrm>
          </p:grpSpPr>
          <p:sp>
            <p:nvSpPr>
              <p:cNvPr id="21683" name="Oval 139">
                <a:extLst>
                  <a:ext uri="{FF2B5EF4-FFF2-40B4-BE49-F238E27FC236}">
                    <a16:creationId xmlns:a16="http://schemas.microsoft.com/office/drawing/2014/main" id="{6E8D2434-1183-4903-B714-56EC3459D80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84" name="Line 140">
                <a:extLst>
                  <a:ext uri="{FF2B5EF4-FFF2-40B4-BE49-F238E27FC236}">
                    <a16:creationId xmlns:a16="http://schemas.microsoft.com/office/drawing/2014/main" id="{D3305AE4-E24B-4DB2-AFD6-36D74AF9A21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85" name="Line 141">
                <a:extLst>
                  <a:ext uri="{FF2B5EF4-FFF2-40B4-BE49-F238E27FC236}">
                    <a16:creationId xmlns:a16="http://schemas.microsoft.com/office/drawing/2014/main" id="{11EDBF6A-5D98-422A-B1B6-37CB11BD570A}"/>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86" name="Rectangle 142">
                <a:extLst>
                  <a:ext uri="{FF2B5EF4-FFF2-40B4-BE49-F238E27FC236}">
                    <a16:creationId xmlns:a16="http://schemas.microsoft.com/office/drawing/2014/main" id="{96FDC651-EC31-4CC2-9FDF-62CE6094866B}"/>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687" name="Oval 143">
                <a:extLst>
                  <a:ext uri="{FF2B5EF4-FFF2-40B4-BE49-F238E27FC236}">
                    <a16:creationId xmlns:a16="http://schemas.microsoft.com/office/drawing/2014/main" id="{0919A34C-81CB-482F-B828-0603CC7E171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688" name="Group 144">
                <a:extLst>
                  <a:ext uri="{FF2B5EF4-FFF2-40B4-BE49-F238E27FC236}">
                    <a16:creationId xmlns:a16="http://schemas.microsoft.com/office/drawing/2014/main" id="{FBDC5119-F4F8-4A39-9F77-9C21EA04BE0D}"/>
                  </a:ext>
                </a:extLst>
              </p:cNvPr>
              <p:cNvGrpSpPr>
                <a:grpSpLocks/>
              </p:cNvGrpSpPr>
              <p:nvPr/>
            </p:nvGrpSpPr>
            <p:grpSpPr bwMode="auto">
              <a:xfrm>
                <a:off x="3686" y="244"/>
                <a:ext cx="177" cy="66"/>
                <a:chOff x="2848" y="848"/>
                <a:chExt cx="140" cy="98"/>
              </a:xfrm>
            </p:grpSpPr>
            <p:sp>
              <p:nvSpPr>
                <p:cNvPr id="21693" name="Line 145">
                  <a:extLst>
                    <a:ext uri="{FF2B5EF4-FFF2-40B4-BE49-F238E27FC236}">
                      <a16:creationId xmlns:a16="http://schemas.microsoft.com/office/drawing/2014/main" id="{CDD6E095-7D87-4184-B7C2-0CF1DE9D280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4" name="Line 146">
                  <a:extLst>
                    <a:ext uri="{FF2B5EF4-FFF2-40B4-BE49-F238E27FC236}">
                      <a16:creationId xmlns:a16="http://schemas.microsoft.com/office/drawing/2014/main" id="{F893DA64-5C64-4561-9BEF-E678C7B4F3E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5" name="Line 147">
                  <a:extLst>
                    <a:ext uri="{FF2B5EF4-FFF2-40B4-BE49-F238E27FC236}">
                      <a16:creationId xmlns:a16="http://schemas.microsoft.com/office/drawing/2014/main" id="{23FB4135-ED5C-49FF-B844-11941724350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689" name="Group 148">
                <a:extLst>
                  <a:ext uri="{FF2B5EF4-FFF2-40B4-BE49-F238E27FC236}">
                    <a16:creationId xmlns:a16="http://schemas.microsoft.com/office/drawing/2014/main" id="{42095E7F-42F4-44DD-BF51-71D03D0CE007}"/>
                  </a:ext>
                </a:extLst>
              </p:cNvPr>
              <p:cNvGrpSpPr>
                <a:grpSpLocks/>
              </p:cNvGrpSpPr>
              <p:nvPr/>
            </p:nvGrpSpPr>
            <p:grpSpPr bwMode="auto">
              <a:xfrm flipV="1">
                <a:off x="3686" y="243"/>
                <a:ext cx="177" cy="66"/>
                <a:chOff x="2848" y="848"/>
                <a:chExt cx="140" cy="98"/>
              </a:xfrm>
            </p:grpSpPr>
            <p:sp>
              <p:nvSpPr>
                <p:cNvPr id="21690" name="Line 149">
                  <a:extLst>
                    <a:ext uri="{FF2B5EF4-FFF2-40B4-BE49-F238E27FC236}">
                      <a16:creationId xmlns:a16="http://schemas.microsoft.com/office/drawing/2014/main" id="{77E9C998-900B-4E48-B523-E06D7A1CA09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1" name="Line 150">
                  <a:extLst>
                    <a:ext uri="{FF2B5EF4-FFF2-40B4-BE49-F238E27FC236}">
                      <a16:creationId xmlns:a16="http://schemas.microsoft.com/office/drawing/2014/main" id="{2F8BC922-2007-41E3-8BEC-EA4C7666530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2" name="Line 151">
                  <a:extLst>
                    <a:ext uri="{FF2B5EF4-FFF2-40B4-BE49-F238E27FC236}">
                      <a16:creationId xmlns:a16="http://schemas.microsoft.com/office/drawing/2014/main" id="{8FE195B5-B662-4368-AF99-41CEEF74B53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61" name="Group 152">
              <a:extLst>
                <a:ext uri="{FF2B5EF4-FFF2-40B4-BE49-F238E27FC236}">
                  <a16:creationId xmlns:a16="http://schemas.microsoft.com/office/drawing/2014/main" id="{687E62F1-7EFC-4575-998C-011038E2FE19}"/>
                </a:ext>
              </a:extLst>
            </p:cNvPr>
            <p:cNvGrpSpPr>
              <a:grpSpLocks/>
            </p:cNvGrpSpPr>
            <p:nvPr/>
          </p:nvGrpSpPr>
          <p:grpSpPr bwMode="auto">
            <a:xfrm>
              <a:off x="4991" y="1507"/>
              <a:ext cx="315" cy="147"/>
              <a:chOff x="3600" y="219"/>
              <a:chExt cx="360" cy="175"/>
            </a:xfrm>
          </p:grpSpPr>
          <p:sp>
            <p:nvSpPr>
              <p:cNvPr id="21670" name="Oval 153">
                <a:extLst>
                  <a:ext uri="{FF2B5EF4-FFF2-40B4-BE49-F238E27FC236}">
                    <a16:creationId xmlns:a16="http://schemas.microsoft.com/office/drawing/2014/main" id="{BAF9D0D6-FA36-4B63-AFA3-BA78044024C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71" name="Line 154">
                <a:extLst>
                  <a:ext uri="{FF2B5EF4-FFF2-40B4-BE49-F238E27FC236}">
                    <a16:creationId xmlns:a16="http://schemas.microsoft.com/office/drawing/2014/main" id="{55AE3E41-9E5F-4C67-BC9F-3D5FBBE21B8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72" name="Line 155">
                <a:extLst>
                  <a:ext uri="{FF2B5EF4-FFF2-40B4-BE49-F238E27FC236}">
                    <a16:creationId xmlns:a16="http://schemas.microsoft.com/office/drawing/2014/main" id="{0E11AA95-AE4C-48B4-90D5-66FB1E55E2B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73" name="Rectangle 156">
                <a:extLst>
                  <a:ext uri="{FF2B5EF4-FFF2-40B4-BE49-F238E27FC236}">
                    <a16:creationId xmlns:a16="http://schemas.microsoft.com/office/drawing/2014/main" id="{8831A015-D754-4BA5-A345-F7E8F90FCAD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674" name="Oval 157">
                <a:extLst>
                  <a:ext uri="{FF2B5EF4-FFF2-40B4-BE49-F238E27FC236}">
                    <a16:creationId xmlns:a16="http://schemas.microsoft.com/office/drawing/2014/main" id="{444050C5-1A73-405E-9C6C-E85A9B35B0B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675" name="Group 158">
                <a:extLst>
                  <a:ext uri="{FF2B5EF4-FFF2-40B4-BE49-F238E27FC236}">
                    <a16:creationId xmlns:a16="http://schemas.microsoft.com/office/drawing/2014/main" id="{D1A12261-617D-48F9-9F0B-035A93B9B255}"/>
                  </a:ext>
                </a:extLst>
              </p:cNvPr>
              <p:cNvGrpSpPr>
                <a:grpSpLocks/>
              </p:cNvGrpSpPr>
              <p:nvPr/>
            </p:nvGrpSpPr>
            <p:grpSpPr bwMode="auto">
              <a:xfrm>
                <a:off x="3686" y="244"/>
                <a:ext cx="177" cy="66"/>
                <a:chOff x="2848" y="848"/>
                <a:chExt cx="140" cy="98"/>
              </a:xfrm>
            </p:grpSpPr>
            <p:sp>
              <p:nvSpPr>
                <p:cNvPr id="21680" name="Line 159">
                  <a:extLst>
                    <a:ext uri="{FF2B5EF4-FFF2-40B4-BE49-F238E27FC236}">
                      <a16:creationId xmlns:a16="http://schemas.microsoft.com/office/drawing/2014/main" id="{B42CE755-256A-4351-9505-C622DBF5446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81" name="Line 160">
                  <a:extLst>
                    <a:ext uri="{FF2B5EF4-FFF2-40B4-BE49-F238E27FC236}">
                      <a16:creationId xmlns:a16="http://schemas.microsoft.com/office/drawing/2014/main" id="{2BF319A4-2FE7-4A82-87F0-AF862D47102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82" name="Line 161">
                  <a:extLst>
                    <a:ext uri="{FF2B5EF4-FFF2-40B4-BE49-F238E27FC236}">
                      <a16:creationId xmlns:a16="http://schemas.microsoft.com/office/drawing/2014/main" id="{E6789048-FD9C-438A-A59C-60596372247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676" name="Group 162">
                <a:extLst>
                  <a:ext uri="{FF2B5EF4-FFF2-40B4-BE49-F238E27FC236}">
                    <a16:creationId xmlns:a16="http://schemas.microsoft.com/office/drawing/2014/main" id="{6AFB0606-A9F9-448A-9DF7-BE66C72742E7}"/>
                  </a:ext>
                </a:extLst>
              </p:cNvPr>
              <p:cNvGrpSpPr>
                <a:grpSpLocks/>
              </p:cNvGrpSpPr>
              <p:nvPr/>
            </p:nvGrpSpPr>
            <p:grpSpPr bwMode="auto">
              <a:xfrm flipV="1">
                <a:off x="3686" y="243"/>
                <a:ext cx="177" cy="66"/>
                <a:chOff x="2848" y="848"/>
                <a:chExt cx="140" cy="98"/>
              </a:xfrm>
            </p:grpSpPr>
            <p:sp>
              <p:nvSpPr>
                <p:cNvPr id="21677" name="Line 163">
                  <a:extLst>
                    <a:ext uri="{FF2B5EF4-FFF2-40B4-BE49-F238E27FC236}">
                      <a16:creationId xmlns:a16="http://schemas.microsoft.com/office/drawing/2014/main" id="{025ADEEC-634E-4F9C-BDB4-61056655A6C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78" name="Line 164">
                  <a:extLst>
                    <a:ext uri="{FF2B5EF4-FFF2-40B4-BE49-F238E27FC236}">
                      <a16:creationId xmlns:a16="http://schemas.microsoft.com/office/drawing/2014/main" id="{6E21D0D6-FF54-4744-9BC3-4C7CD871B19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79" name="Line 165">
                  <a:extLst>
                    <a:ext uri="{FF2B5EF4-FFF2-40B4-BE49-F238E27FC236}">
                      <a16:creationId xmlns:a16="http://schemas.microsoft.com/office/drawing/2014/main" id="{2999AF96-2E46-49F4-98D9-A71D1622D21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62" name="Group 166">
              <a:extLst>
                <a:ext uri="{FF2B5EF4-FFF2-40B4-BE49-F238E27FC236}">
                  <a16:creationId xmlns:a16="http://schemas.microsoft.com/office/drawing/2014/main" id="{4B572A39-8497-4242-894A-A5CD418C6DD1}"/>
                </a:ext>
              </a:extLst>
            </p:cNvPr>
            <p:cNvGrpSpPr>
              <a:grpSpLocks/>
            </p:cNvGrpSpPr>
            <p:nvPr/>
          </p:nvGrpSpPr>
          <p:grpSpPr bwMode="auto">
            <a:xfrm>
              <a:off x="4869" y="2072"/>
              <a:ext cx="316" cy="147"/>
              <a:chOff x="3600" y="219"/>
              <a:chExt cx="360" cy="175"/>
            </a:xfrm>
          </p:grpSpPr>
          <p:sp>
            <p:nvSpPr>
              <p:cNvPr id="21657" name="Oval 167">
                <a:extLst>
                  <a:ext uri="{FF2B5EF4-FFF2-40B4-BE49-F238E27FC236}">
                    <a16:creationId xmlns:a16="http://schemas.microsoft.com/office/drawing/2014/main" id="{139692A0-B7AA-4A6E-B8F7-E06F91B1731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58" name="Line 168">
                <a:extLst>
                  <a:ext uri="{FF2B5EF4-FFF2-40B4-BE49-F238E27FC236}">
                    <a16:creationId xmlns:a16="http://schemas.microsoft.com/office/drawing/2014/main" id="{7F33EFB7-C90E-4733-B1C7-4984B6BC084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59" name="Line 169">
                <a:extLst>
                  <a:ext uri="{FF2B5EF4-FFF2-40B4-BE49-F238E27FC236}">
                    <a16:creationId xmlns:a16="http://schemas.microsoft.com/office/drawing/2014/main" id="{62C37225-010C-4884-A491-D028CF84565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60" name="Rectangle 170">
                <a:extLst>
                  <a:ext uri="{FF2B5EF4-FFF2-40B4-BE49-F238E27FC236}">
                    <a16:creationId xmlns:a16="http://schemas.microsoft.com/office/drawing/2014/main" id="{186F75A7-21EE-4D98-A1BB-BC2EE3A6C7A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661" name="Oval 171">
                <a:extLst>
                  <a:ext uri="{FF2B5EF4-FFF2-40B4-BE49-F238E27FC236}">
                    <a16:creationId xmlns:a16="http://schemas.microsoft.com/office/drawing/2014/main" id="{E9CD3832-EF09-494F-94F6-C902FFF8ECA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662" name="Group 172">
                <a:extLst>
                  <a:ext uri="{FF2B5EF4-FFF2-40B4-BE49-F238E27FC236}">
                    <a16:creationId xmlns:a16="http://schemas.microsoft.com/office/drawing/2014/main" id="{50CB8426-E7A0-4694-93C7-5B87368E7F9F}"/>
                  </a:ext>
                </a:extLst>
              </p:cNvPr>
              <p:cNvGrpSpPr>
                <a:grpSpLocks/>
              </p:cNvGrpSpPr>
              <p:nvPr/>
            </p:nvGrpSpPr>
            <p:grpSpPr bwMode="auto">
              <a:xfrm>
                <a:off x="3686" y="244"/>
                <a:ext cx="177" cy="66"/>
                <a:chOff x="2848" y="848"/>
                <a:chExt cx="140" cy="98"/>
              </a:xfrm>
            </p:grpSpPr>
            <p:sp>
              <p:nvSpPr>
                <p:cNvPr id="21667" name="Line 173">
                  <a:extLst>
                    <a:ext uri="{FF2B5EF4-FFF2-40B4-BE49-F238E27FC236}">
                      <a16:creationId xmlns:a16="http://schemas.microsoft.com/office/drawing/2014/main" id="{36A67EF1-EB33-47BB-A58C-859BA2D4BF9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68" name="Line 174">
                  <a:extLst>
                    <a:ext uri="{FF2B5EF4-FFF2-40B4-BE49-F238E27FC236}">
                      <a16:creationId xmlns:a16="http://schemas.microsoft.com/office/drawing/2014/main" id="{1DB4DA0C-D13D-42F5-A7DB-C423253E01C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69" name="Line 175">
                  <a:extLst>
                    <a:ext uri="{FF2B5EF4-FFF2-40B4-BE49-F238E27FC236}">
                      <a16:creationId xmlns:a16="http://schemas.microsoft.com/office/drawing/2014/main" id="{8B509190-EDE9-4F5C-AAA8-4B2EEBAB840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663" name="Group 176">
                <a:extLst>
                  <a:ext uri="{FF2B5EF4-FFF2-40B4-BE49-F238E27FC236}">
                    <a16:creationId xmlns:a16="http://schemas.microsoft.com/office/drawing/2014/main" id="{1FF365E9-1FB2-475C-AE07-CE95774A5136}"/>
                  </a:ext>
                </a:extLst>
              </p:cNvPr>
              <p:cNvGrpSpPr>
                <a:grpSpLocks/>
              </p:cNvGrpSpPr>
              <p:nvPr/>
            </p:nvGrpSpPr>
            <p:grpSpPr bwMode="auto">
              <a:xfrm flipV="1">
                <a:off x="3686" y="243"/>
                <a:ext cx="177" cy="66"/>
                <a:chOff x="2848" y="848"/>
                <a:chExt cx="140" cy="98"/>
              </a:xfrm>
            </p:grpSpPr>
            <p:sp>
              <p:nvSpPr>
                <p:cNvPr id="21664" name="Line 177">
                  <a:extLst>
                    <a:ext uri="{FF2B5EF4-FFF2-40B4-BE49-F238E27FC236}">
                      <a16:creationId xmlns:a16="http://schemas.microsoft.com/office/drawing/2014/main" id="{55B591E7-8826-43BB-B5C4-854F6D50C92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65" name="Line 178">
                  <a:extLst>
                    <a:ext uri="{FF2B5EF4-FFF2-40B4-BE49-F238E27FC236}">
                      <a16:creationId xmlns:a16="http://schemas.microsoft.com/office/drawing/2014/main" id="{944037AE-FEC6-4EE4-8459-DF863D18BB4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66" name="Line 179">
                  <a:extLst>
                    <a:ext uri="{FF2B5EF4-FFF2-40B4-BE49-F238E27FC236}">
                      <a16:creationId xmlns:a16="http://schemas.microsoft.com/office/drawing/2014/main" id="{94F594AA-4877-4723-86AD-DDEECC7C36D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63" name="Group 180">
              <a:extLst>
                <a:ext uri="{FF2B5EF4-FFF2-40B4-BE49-F238E27FC236}">
                  <a16:creationId xmlns:a16="http://schemas.microsoft.com/office/drawing/2014/main" id="{96FB8DDF-51A6-48FD-92B5-16C4CEA79E94}"/>
                </a:ext>
              </a:extLst>
            </p:cNvPr>
            <p:cNvGrpSpPr>
              <a:grpSpLocks/>
            </p:cNvGrpSpPr>
            <p:nvPr/>
          </p:nvGrpSpPr>
          <p:grpSpPr bwMode="auto">
            <a:xfrm>
              <a:off x="4659" y="2440"/>
              <a:ext cx="316" cy="148"/>
              <a:chOff x="3600" y="219"/>
              <a:chExt cx="360" cy="175"/>
            </a:xfrm>
          </p:grpSpPr>
          <p:sp>
            <p:nvSpPr>
              <p:cNvPr id="21644" name="Oval 181">
                <a:extLst>
                  <a:ext uri="{FF2B5EF4-FFF2-40B4-BE49-F238E27FC236}">
                    <a16:creationId xmlns:a16="http://schemas.microsoft.com/office/drawing/2014/main" id="{663B9409-0BCE-467F-B411-6E12E55985F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45" name="Line 182">
                <a:extLst>
                  <a:ext uri="{FF2B5EF4-FFF2-40B4-BE49-F238E27FC236}">
                    <a16:creationId xmlns:a16="http://schemas.microsoft.com/office/drawing/2014/main" id="{63FE6ED2-A4BC-43BF-89F9-F59EB4E000D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6" name="Line 183">
                <a:extLst>
                  <a:ext uri="{FF2B5EF4-FFF2-40B4-BE49-F238E27FC236}">
                    <a16:creationId xmlns:a16="http://schemas.microsoft.com/office/drawing/2014/main" id="{DAEB1A01-5AB2-4391-8815-555F65B3AC8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7" name="Rectangle 184">
                <a:extLst>
                  <a:ext uri="{FF2B5EF4-FFF2-40B4-BE49-F238E27FC236}">
                    <a16:creationId xmlns:a16="http://schemas.microsoft.com/office/drawing/2014/main" id="{57D7A7C1-1B96-481B-963B-9BF3EC9AA7F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648" name="Oval 185">
                <a:extLst>
                  <a:ext uri="{FF2B5EF4-FFF2-40B4-BE49-F238E27FC236}">
                    <a16:creationId xmlns:a16="http://schemas.microsoft.com/office/drawing/2014/main" id="{3DD20588-EE44-4569-B92A-0E7E936629F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649" name="Group 186">
                <a:extLst>
                  <a:ext uri="{FF2B5EF4-FFF2-40B4-BE49-F238E27FC236}">
                    <a16:creationId xmlns:a16="http://schemas.microsoft.com/office/drawing/2014/main" id="{76715599-AE3D-4012-AB65-6F80DB3BBCD1}"/>
                  </a:ext>
                </a:extLst>
              </p:cNvPr>
              <p:cNvGrpSpPr>
                <a:grpSpLocks/>
              </p:cNvGrpSpPr>
              <p:nvPr/>
            </p:nvGrpSpPr>
            <p:grpSpPr bwMode="auto">
              <a:xfrm>
                <a:off x="3686" y="244"/>
                <a:ext cx="177" cy="66"/>
                <a:chOff x="2848" y="848"/>
                <a:chExt cx="140" cy="98"/>
              </a:xfrm>
            </p:grpSpPr>
            <p:sp>
              <p:nvSpPr>
                <p:cNvPr id="21654" name="Line 187">
                  <a:extLst>
                    <a:ext uri="{FF2B5EF4-FFF2-40B4-BE49-F238E27FC236}">
                      <a16:creationId xmlns:a16="http://schemas.microsoft.com/office/drawing/2014/main" id="{EB1DD1AD-7E05-4B72-80A2-68F130DF65A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55" name="Line 188">
                  <a:extLst>
                    <a:ext uri="{FF2B5EF4-FFF2-40B4-BE49-F238E27FC236}">
                      <a16:creationId xmlns:a16="http://schemas.microsoft.com/office/drawing/2014/main" id="{B0ED2EEF-9F66-49F9-9105-229B7C09703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56" name="Line 189">
                  <a:extLst>
                    <a:ext uri="{FF2B5EF4-FFF2-40B4-BE49-F238E27FC236}">
                      <a16:creationId xmlns:a16="http://schemas.microsoft.com/office/drawing/2014/main" id="{55E8E118-0DD5-45D6-B4CE-A87447A1BDE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650" name="Group 190">
                <a:extLst>
                  <a:ext uri="{FF2B5EF4-FFF2-40B4-BE49-F238E27FC236}">
                    <a16:creationId xmlns:a16="http://schemas.microsoft.com/office/drawing/2014/main" id="{0E10F922-8324-4957-A05C-8BD93670169F}"/>
                  </a:ext>
                </a:extLst>
              </p:cNvPr>
              <p:cNvGrpSpPr>
                <a:grpSpLocks/>
              </p:cNvGrpSpPr>
              <p:nvPr/>
            </p:nvGrpSpPr>
            <p:grpSpPr bwMode="auto">
              <a:xfrm flipV="1">
                <a:off x="3686" y="243"/>
                <a:ext cx="177" cy="66"/>
                <a:chOff x="2848" y="848"/>
                <a:chExt cx="140" cy="98"/>
              </a:xfrm>
            </p:grpSpPr>
            <p:sp>
              <p:nvSpPr>
                <p:cNvPr id="21651" name="Line 191">
                  <a:extLst>
                    <a:ext uri="{FF2B5EF4-FFF2-40B4-BE49-F238E27FC236}">
                      <a16:creationId xmlns:a16="http://schemas.microsoft.com/office/drawing/2014/main" id="{55841F64-73AC-4ACB-B4B5-887C43D0D96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52" name="Line 192">
                  <a:extLst>
                    <a:ext uri="{FF2B5EF4-FFF2-40B4-BE49-F238E27FC236}">
                      <a16:creationId xmlns:a16="http://schemas.microsoft.com/office/drawing/2014/main" id="{15A7E5B8-EFE4-4FF3-AEB1-17BD7376354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53" name="Line 193">
                  <a:extLst>
                    <a:ext uri="{FF2B5EF4-FFF2-40B4-BE49-F238E27FC236}">
                      <a16:creationId xmlns:a16="http://schemas.microsoft.com/office/drawing/2014/main" id="{70D77D80-866A-4BB8-A34F-6F06E184BBD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64" name="Group 194">
              <a:extLst>
                <a:ext uri="{FF2B5EF4-FFF2-40B4-BE49-F238E27FC236}">
                  <a16:creationId xmlns:a16="http://schemas.microsoft.com/office/drawing/2014/main" id="{CA181182-9E5A-407D-9CB6-98F6CE1EEE1A}"/>
                </a:ext>
              </a:extLst>
            </p:cNvPr>
            <p:cNvGrpSpPr>
              <a:grpSpLocks/>
            </p:cNvGrpSpPr>
            <p:nvPr/>
          </p:nvGrpSpPr>
          <p:grpSpPr bwMode="auto">
            <a:xfrm>
              <a:off x="4275" y="2748"/>
              <a:ext cx="315" cy="147"/>
              <a:chOff x="3600" y="219"/>
              <a:chExt cx="360" cy="175"/>
            </a:xfrm>
          </p:grpSpPr>
          <p:sp>
            <p:nvSpPr>
              <p:cNvPr id="21631" name="Oval 195">
                <a:extLst>
                  <a:ext uri="{FF2B5EF4-FFF2-40B4-BE49-F238E27FC236}">
                    <a16:creationId xmlns:a16="http://schemas.microsoft.com/office/drawing/2014/main" id="{8D8073F0-4F46-465D-9A9D-D2D1C6074B0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32" name="Line 196">
                <a:extLst>
                  <a:ext uri="{FF2B5EF4-FFF2-40B4-BE49-F238E27FC236}">
                    <a16:creationId xmlns:a16="http://schemas.microsoft.com/office/drawing/2014/main" id="{660F54AE-D0CE-45BA-8A03-F9E10863881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33" name="Line 197">
                <a:extLst>
                  <a:ext uri="{FF2B5EF4-FFF2-40B4-BE49-F238E27FC236}">
                    <a16:creationId xmlns:a16="http://schemas.microsoft.com/office/drawing/2014/main" id="{798E23F3-F49E-4D10-978B-9E8ECBB3785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34" name="Rectangle 198">
                <a:extLst>
                  <a:ext uri="{FF2B5EF4-FFF2-40B4-BE49-F238E27FC236}">
                    <a16:creationId xmlns:a16="http://schemas.microsoft.com/office/drawing/2014/main" id="{707A94B3-5A97-4554-BBB6-14C47016A8C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635" name="Oval 199">
                <a:extLst>
                  <a:ext uri="{FF2B5EF4-FFF2-40B4-BE49-F238E27FC236}">
                    <a16:creationId xmlns:a16="http://schemas.microsoft.com/office/drawing/2014/main" id="{82077CE1-6EB6-4CAC-98A5-977CD0FA269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636" name="Group 200">
                <a:extLst>
                  <a:ext uri="{FF2B5EF4-FFF2-40B4-BE49-F238E27FC236}">
                    <a16:creationId xmlns:a16="http://schemas.microsoft.com/office/drawing/2014/main" id="{EBD97D71-70A9-41FC-B413-E58BB9B48F02}"/>
                  </a:ext>
                </a:extLst>
              </p:cNvPr>
              <p:cNvGrpSpPr>
                <a:grpSpLocks/>
              </p:cNvGrpSpPr>
              <p:nvPr/>
            </p:nvGrpSpPr>
            <p:grpSpPr bwMode="auto">
              <a:xfrm>
                <a:off x="3686" y="244"/>
                <a:ext cx="177" cy="66"/>
                <a:chOff x="2848" y="848"/>
                <a:chExt cx="140" cy="98"/>
              </a:xfrm>
            </p:grpSpPr>
            <p:sp>
              <p:nvSpPr>
                <p:cNvPr id="21641" name="Line 201">
                  <a:extLst>
                    <a:ext uri="{FF2B5EF4-FFF2-40B4-BE49-F238E27FC236}">
                      <a16:creationId xmlns:a16="http://schemas.microsoft.com/office/drawing/2014/main" id="{E91E5C7E-F878-4D5C-9CF3-C0D71E8AAC7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2" name="Line 202">
                  <a:extLst>
                    <a:ext uri="{FF2B5EF4-FFF2-40B4-BE49-F238E27FC236}">
                      <a16:creationId xmlns:a16="http://schemas.microsoft.com/office/drawing/2014/main" id="{5FE211A3-10C2-4B84-9D7F-572C6503B52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3" name="Line 203">
                  <a:extLst>
                    <a:ext uri="{FF2B5EF4-FFF2-40B4-BE49-F238E27FC236}">
                      <a16:creationId xmlns:a16="http://schemas.microsoft.com/office/drawing/2014/main" id="{4CB0FC57-F607-4743-8E40-FF0076751B5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637" name="Group 204">
                <a:extLst>
                  <a:ext uri="{FF2B5EF4-FFF2-40B4-BE49-F238E27FC236}">
                    <a16:creationId xmlns:a16="http://schemas.microsoft.com/office/drawing/2014/main" id="{9E3C6429-76C3-479A-BCC3-AD49BCEF7F0C}"/>
                  </a:ext>
                </a:extLst>
              </p:cNvPr>
              <p:cNvGrpSpPr>
                <a:grpSpLocks/>
              </p:cNvGrpSpPr>
              <p:nvPr/>
            </p:nvGrpSpPr>
            <p:grpSpPr bwMode="auto">
              <a:xfrm flipV="1">
                <a:off x="3686" y="243"/>
                <a:ext cx="177" cy="66"/>
                <a:chOff x="2848" y="848"/>
                <a:chExt cx="140" cy="98"/>
              </a:xfrm>
            </p:grpSpPr>
            <p:sp>
              <p:nvSpPr>
                <p:cNvPr id="21638" name="Line 205">
                  <a:extLst>
                    <a:ext uri="{FF2B5EF4-FFF2-40B4-BE49-F238E27FC236}">
                      <a16:creationId xmlns:a16="http://schemas.microsoft.com/office/drawing/2014/main" id="{0EC7DDCF-82BD-4A30-8BCF-488426A1DF4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39" name="Line 206">
                  <a:extLst>
                    <a:ext uri="{FF2B5EF4-FFF2-40B4-BE49-F238E27FC236}">
                      <a16:creationId xmlns:a16="http://schemas.microsoft.com/office/drawing/2014/main" id="{91B05366-105F-4E26-A492-FAED2F43EE9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0" name="Line 207">
                  <a:extLst>
                    <a:ext uri="{FF2B5EF4-FFF2-40B4-BE49-F238E27FC236}">
                      <a16:creationId xmlns:a16="http://schemas.microsoft.com/office/drawing/2014/main" id="{43D7B7D7-1CEE-4412-BBD4-048BB8238ED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565" name="Group 208">
              <a:extLst>
                <a:ext uri="{FF2B5EF4-FFF2-40B4-BE49-F238E27FC236}">
                  <a16:creationId xmlns:a16="http://schemas.microsoft.com/office/drawing/2014/main" id="{91B80937-3B84-4E1C-A60C-40C5CF8603FE}"/>
                </a:ext>
              </a:extLst>
            </p:cNvPr>
            <p:cNvGrpSpPr>
              <a:grpSpLocks/>
            </p:cNvGrpSpPr>
            <p:nvPr/>
          </p:nvGrpSpPr>
          <p:grpSpPr bwMode="auto">
            <a:xfrm>
              <a:off x="3769" y="2511"/>
              <a:ext cx="316" cy="147"/>
              <a:chOff x="3600" y="219"/>
              <a:chExt cx="360" cy="175"/>
            </a:xfrm>
          </p:grpSpPr>
          <p:sp>
            <p:nvSpPr>
              <p:cNvPr id="21618" name="Oval 209">
                <a:extLst>
                  <a:ext uri="{FF2B5EF4-FFF2-40B4-BE49-F238E27FC236}">
                    <a16:creationId xmlns:a16="http://schemas.microsoft.com/office/drawing/2014/main" id="{0C0C7AC7-FFCC-44DD-A646-7C3503EB864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19" name="Line 210">
                <a:extLst>
                  <a:ext uri="{FF2B5EF4-FFF2-40B4-BE49-F238E27FC236}">
                    <a16:creationId xmlns:a16="http://schemas.microsoft.com/office/drawing/2014/main" id="{A0216B4B-384E-424C-ADE2-DC238C35C47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0" name="Line 211">
                <a:extLst>
                  <a:ext uri="{FF2B5EF4-FFF2-40B4-BE49-F238E27FC236}">
                    <a16:creationId xmlns:a16="http://schemas.microsoft.com/office/drawing/2014/main" id="{D68A08DE-E86B-4989-9A12-C85C3C40365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1" name="Rectangle 212">
                <a:extLst>
                  <a:ext uri="{FF2B5EF4-FFF2-40B4-BE49-F238E27FC236}">
                    <a16:creationId xmlns:a16="http://schemas.microsoft.com/office/drawing/2014/main" id="{B9426896-A278-4E00-BD05-3DE5A8A785ED}"/>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21622" name="Oval 213">
                <a:extLst>
                  <a:ext uri="{FF2B5EF4-FFF2-40B4-BE49-F238E27FC236}">
                    <a16:creationId xmlns:a16="http://schemas.microsoft.com/office/drawing/2014/main" id="{D6389F9A-16B9-4928-863D-6DB4375609F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grpSp>
            <p:nvGrpSpPr>
              <p:cNvPr id="21623" name="Group 214">
                <a:extLst>
                  <a:ext uri="{FF2B5EF4-FFF2-40B4-BE49-F238E27FC236}">
                    <a16:creationId xmlns:a16="http://schemas.microsoft.com/office/drawing/2014/main" id="{5017676D-4163-4801-94D1-D316E4C02F3B}"/>
                  </a:ext>
                </a:extLst>
              </p:cNvPr>
              <p:cNvGrpSpPr>
                <a:grpSpLocks/>
              </p:cNvGrpSpPr>
              <p:nvPr/>
            </p:nvGrpSpPr>
            <p:grpSpPr bwMode="auto">
              <a:xfrm>
                <a:off x="3686" y="244"/>
                <a:ext cx="177" cy="66"/>
                <a:chOff x="2848" y="848"/>
                <a:chExt cx="140" cy="98"/>
              </a:xfrm>
            </p:grpSpPr>
            <p:sp>
              <p:nvSpPr>
                <p:cNvPr id="21628" name="Line 215">
                  <a:extLst>
                    <a:ext uri="{FF2B5EF4-FFF2-40B4-BE49-F238E27FC236}">
                      <a16:creationId xmlns:a16="http://schemas.microsoft.com/office/drawing/2014/main" id="{F717C1CD-3D65-47CC-B480-DFA78D90ECB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9" name="Line 216">
                  <a:extLst>
                    <a:ext uri="{FF2B5EF4-FFF2-40B4-BE49-F238E27FC236}">
                      <a16:creationId xmlns:a16="http://schemas.microsoft.com/office/drawing/2014/main" id="{8F8D0E89-95DA-45F0-91F3-51CE084ABBE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30" name="Line 217">
                  <a:extLst>
                    <a:ext uri="{FF2B5EF4-FFF2-40B4-BE49-F238E27FC236}">
                      <a16:creationId xmlns:a16="http://schemas.microsoft.com/office/drawing/2014/main" id="{7AD85B43-6F51-4393-AD3A-5A300578A69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624" name="Group 218">
                <a:extLst>
                  <a:ext uri="{FF2B5EF4-FFF2-40B4-BE49-F238E27FC236}">
                    <a16:creationId xmlns:a16="http://schemas.microsoft.com/office/drawing/2014/main" id="{DCA4FDA3-682B-42D1-A055-37E560360EEF}"/>
                  </a:ext>
                </a:extLst>
              </p:cNvPr>
              <p:cNvGrpSpPr>
                <a:grpSpLocks/>
              </p:cNvGrpSpPr>
              <p:nvPr/>
            </p:nvGrpSpPr>
            <p:grpSpPr bwMode="auto">
              <a:xfrm flipV="1">
                <a:off x="3686" y="243"/>
                <a:ext cx="177" cy="66"/>
                <a:chOff x="2848" y="848"/>
                <a:chExt cx="140" cy="98"/>
              </a:xfrm>
            </p:grpSpPr>
            <p:sp>
              <p:nvSpPr>
                <p:cNvPr id="21625" name="Line 219">
                  <a:extLst>
                    <a:ext uri="{FF2B5EF4-FFF2-40B4-BE49-F238E27FC236}">
                      <a16:creationId xmlns:a16="http://schemas.microsoft.com/office/drawing/2014/main" id="{6B3C0929-05A1-4A91-9E43-6254D9C4DDE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6" name="Line 220">
                  <a:extLst>
                    <a:ext uri="{FF2B5EF4-FFF2-40B4-BE49-F238E27FC236}">
                      <a16:creationId xmlns:a16="http://schemas.microsoft.com/office/drawing/2014/main" id="{7C946954-5BC1-4D97-8D71-EAA66F1D092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7" name="Line 221">
                  <a:extLst>
                    <a:ext uri="{FF2B5EF4-FFF2-40B4-BE49-F238E27FC236}">
                      <a16:creationId xmlns:a16="http://schemas.microsoft.com/office/drawing/2014/main" id="{D1962F90-6EEC-4D93-9E8C-D60EF3B9F73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1566" name="Line 222">
              <a:extLst>
                <a:ext uri="{FF2B5EF4-FFF2-40B4-BE49-F238E27FC236}">
                  <a16:creationId xmlns:a16="http://schemas.microsoft.com/office/drawing/2014/main" id="{7A9BF8FA-3E29-488A-B86C-D373D33ED4F1}"/>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67" name="Group 223">
              <a:extLst>
                <a:ext uri="{FF2B5EF4-FFF2-40B4-BE49-F238E27FC236}">
                  <a16:creationId xmlns:a16="http://schemas.microsoft.com/office/drawing/2014/main" id="{932F5E1E-C833-4016-B730-134F66A84710}"/>
                </a:ext>
              </a:extLst>
            </p:cNvPr>
            <p:cNvGrpSpPr>
              <a:grpSpLocks/>
            </p:cNvGrpSpPr>
            <p:nvPr/>
          </p:nvGrpSpPr>
          <p:grpSpPr bwMode="auto">
            <a:xfrm>
              <a:off x="2956" y="966"/>
              <a:ext cx="513" cy="538"/>
              <a:chOff x="4180" y="744"/>
              <a:chExt cx="513" cy="538"/>
            </a:xfrm>
          </p:grpSpPr>
          <p:sp>
            <p:nvSpPr>
              <p:cNvPr id="21611" name="Rectangle 224">
                <a:extLst>
                  <a:ext uri="{FF2B5EF4-FFF2-40B4-BE49-F238E27FC236}">
                    <a16:creationId xmlns:a16="http://schemas.microsoft.com/office/drawing/2014/main" id="{A1B9A43D-DB19-4F5F-AF5E-1F331D427818}"/>
                  </a:ext>
                </a:extLst>
              </p:cNvPr>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12" name="Rectangle 225">
                <a:extLst>
                  <a:ext uri="{FF2B5EF4-FFF2-40B4-BE49-F238E27FC236}">
                    <a16:creationId xmlns:a16="http://schemas.microsoft.com/office/drawing/2014/main" id="{15FAEEA7-87B2-4A49-AE0E-CEBE0310A180}"/>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13" name="Rectangle 226">
                <a:extLst>
                  <a:ext uri="{FF2B5EF4-FFF2-40B4-BE49-F238E27FC236}">
                    <a16:creationId xmlns:a16="http://schemas.microsoft.com/office/drawing/2014/main" id="{82DEBDDE-8423-4777-A928-40D92363675A}"/>
                  </a:ext>
                </a:extLst>
              </p:cNvPr>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14" name="Text Box 227">
                <a:extLst>
                  <a:ext uri="{FF2B5EF4-FFF2-40B4-BE49-F238E27FC236}">
                    <a16:creationId xmlns:a16="http://schemas.microsoft.com/office/drawing/2014/main" id="{2CCBE4B2-1A83-477C-A3F5-3B2109A9D676}"/>
                  </a:ext>
                </a:extLst>
              </p:cNvPr>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000">
                    <a:ea typeface="宋体" panose="02010600030101010101" pitchFamily="2" charset="-122"/>
                  </a:rPr>
                  <a:t>application</a:t>
                </a:r>
              </a:p>
              <a:p>
                <a:pPr algn="ctr">
                  <a:spcBef>
                    <a:spcPct val="0"/>
                  </a:spcBef>
                  <a:buClrTx/>
                  <a:buSzTx/>
                  <a:buFontTx/>
                  <a:buNone/>
                </a:pPr>
                <a:r>
                  <a:rPr lang="en-US" altLang="zh-CN" sz="1000">
                    <a:solidFill>
                      <a:schemeClr val="bg1"/>
                    </a:solidFill>
                    <a:ea typeface="宋体" panose="02010600030101010101" pitchFamily="2" charset="-122"/>
                  </a:rPr>
                  <a:t>transport</a:t>
                </a: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615" name="Line 228">
                <a:extLst>
                  <a:ext uri="{FF2B5EF4-FFF2-40B4-BE49-F238E27FC236}">
                    <a16:creationId xmlns:a16="http://schemas.microsoft.com/office/drawing/2014/main" id="{37918147-D8DD-4D70-8B58-561F299137FC}"/>
                  </a:ext>
                </a:extLst>
              </p:cNvPr>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16" name="Line 229">
                <a:extLst>
                  <a:ext uri="{FF2B5EF4-FFF2-40B4-BE49-F238E27FC236}">
                    <a16:creationId xmlns:a16="http://schemas.microsoft.com/office/drawing/2014/main" id="{E14E6154-3155-4AEC-8AD5-2FB421315029}"/>
                  </a:ext>
                </a:extLst>
              </p:cNvPr>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17" name="Line 230">
                <a:extLst>
                  <a:ext uri="{FF2B5EF4-FFF2-40B4-BE49-F238E27FC236}">
                    <a16:creationId xmlns:a16="http://schemas.microsoft.com/office/drawing/2014/main" id="{E93F1DE7-4099-4F8C-A43A-EED878655865}"/>
                  </a:ext>
                </a:extLst>
              </p:cNvPr>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68" name="Group 231">
              <a:extLst>
                <a:ext uri="{FF2B5EF4-FFF2-40B4-BE49-F238E27FC236}">
                  <a16:creationId xmlns:a16="http://schemas.microsoft.com/office/drawing/2014/main" id="{E45367AA-B182-4AC4-BEAD-29C025BAADF4}"/>
                </a:ext>
              </a:extLst>
            </p:cNvPr>
            <p:cNvGrpSpPr>
              <a:grpSpLocks/>
            </p:cNvGrpSpPr>
            <p:nvPr/>
          </p:nvGrpSpPr>
          <p:grpSpPr bwMode="auto">
            <a:xfrm>
              <a:off x="4924" y="2784"/>
              <a:ext cx="513" cy="538"/>
              <a:chOff x="4180" y="744"/>
              <a:chExt cx="513" cy="538"/>
            </a:xfrm>
          </p:grpSpPr>
          <p:sp>
            <p:nvSpPr>
              <p:cNvPr id="21604" name="Rectangle 232">
                <a:extLst>
                  <a:ext uri="{FF2B5EF4-FFF2-40B4-BE49-F238E27FC236}">
                    <a16:creationId xmlns:a16="http://schemas.microsoft.com/office/drawing/2014/main" id="{AC55923D-9A34-4741-81F4-1403A43AAA0B}"/>
                  </a:ext>
                </a:extLst>
              </p:cNvPr>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05" name="Rectangle 233">
                <a:extLst>
                  <a:ext uri="{FF2B5EF4-FFF2-40B4-BE49-F238E27FC236}">
                    <a16:creationId xmlns:a16="http://schemas.microsoft.com/office/drawing/2014/main" id="{01E378F6-4441-4266-A3C3-43D048DB9B92}"/>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06" name="Rectangle 234">
                <a:extLst>
                  <a:ext uri="{FF2B5EF4-FFF2-40B4-BE49-F238E27FC236}">
                    <a16:creationId xmlns:a16="http://schemas.microsoft.com/office/drawing/2014/main" id="{DF6EA042-E5BB-4882-893E-5A6CBA9D2EF7}"/>
                  </a:ext>
                </a:extLst>
              </p:cNvPr>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07" name="Text Box 235">
                <a:extLst>
                  <a:ext uri="{FF2B5EF4-FFF2-40B4-BE49-F238E27FC236}">
                    <a16:creationId xmlns:a16="http://schemas.microsoft.com/office/drawing/2014/main" id="{186F483B-E8EE-42D0-9515-3D04AE98A50C}"/>
                  </a:ext>
                </a:extLst>
              </p:cNvPr>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000">
                    <a:ea typeface="宋体" panose="02010600030101010101" pitchFamily="2" charset="-122"/>
                  </a:rPr>
                  <a:t>application</a:t>
                </a:r>
              </a:p>
              <a:p>
                <a:pPr algn="ctr">
                  <a:spcBef>
                    <a:spcPct val="0"/>
                  </a:spcBef>
                  <a:buClrTx/>
                  <a:buSzTx/>
                  <a:buFontTx/>
                  <a:buNone/>
                </a:pPr>
                <a:r>
                  <a:rPr lang="en-US" altLang="zh-CN" sz="1000">
                    <a:solidFill>
                      <a:schemeClr val="bg1"/>
                    </a:solidFill>
                    <a:ea typeface="宋体" panose="02010600030101010101" pitchFamily="2" charset="-122"/>
                  </a:rPr>
                  <a:t>transport</a:t>
                </a: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608" name="Line 236">
                <a:extLst>
                  <a:ext uri="{FF2B5EF4-FFF2-40B4-BE49-F238E27FC236}">
                    <a16:creationId xmlns:a16="http://schemas.microsoft.com/office/drawing/2014/main" id="{994BCDA7-79AF-4829-BEBF-5D9C42155F16}"/>
                  </a:ext>
                </a:extLst>
              </p:cNvPr>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9" name="Line 237">
                <a:extLst>
                  <a:ext uri="{FF2B5EF4-FFF2-40B4-BE49-F238E27FC236}">
                    <a16:creationId xmlns:a16="http://schemas.microsoft.com/office/drawing/2014/main" id="{2728BDD9-6130-44F4-A547-F1A7165B652E}"/>
                  </a:ext>
                </a:extLst>
              </p:cNvPr>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10" name="Line 238">
                <a:extLst>
                  <a:ext uri="{FF2B5EF4-FFF2-40B4-BE49-F238E27FC236}">
                    <a16:creationId xmlns:a16="http://schemas.microsoft.com/office/drawing/2014/main" id="{BEC67816-4A37-443D-BAB4-6BC16F31BDA6}"/>
                  </a:ext>
                </a:extLst>
              </p:cNvPr>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69" name="Group 239">
              <a:extLst>
                <a:ext uri="{FF2B5EF4-FFF2-40B4-BE49-F238E27FC236}">
                  <a16:creationId xmlns:a16="http://schemas.microsoft.com/office/drawing/2014/main" id="{A54AE880-801F-4D0A-965B-129CEBDEFE03}"/>
                </a:ext>
              </a:extLst>
            </p:cNvPr>
            <p:cNvGrpSpPr>
              <a:grpSpLocks/>
            </p:cNvGrpSpPr>
            <p:nvPr/>
          </p:nvGrpSpPr>
          <p:grpSpPr bwMode="auto">
            <a:xfrm>
              <a:off x="4507" y="2229"/>
              <a:ext cx="513" cy="442"/>
              <a:chOff x="2923" y="3345"/>
              <a:chExt cx="513" cy="442"/>
            </a:xfrm>
          </p:grpSpPr>
          <p:sp>
            <p:nvSpPr>
              <p:cNvPr id="21599" name="Rectangle 240">
                <a:extLst>
                  <a:ext uri="{FF2B5EF4-FFF2-40B4-BE49-F238E27FC236}">
                    <a16:creationId xmlns:a16="http://schemas.microsoft.com/office/drawing/2014/main" id="{1EE17590-D663-4FB8-99EC-88B8892605AE}"/>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00" name="Rectangle 241">
                <a:extLst>
                  <a:ext uri="{FF2B5EF4-FFF2-40B4-BE49-F238E27FC236}">
                    <a16:creationId xmlns:a16="http://schemas.microsoft.com/office/drawing/2014/main" id="{80F6B1CB-3024-4E1E-864B-5028AFD3A0E9}"/>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601" name="Text Box 242">
                <a:extLst>
                  <a:ext uri="{FF2B5EF4-FFF2-40B4-BE49-F238E27FC236}">
                    <a16:creationId xmlns:a16="http://schemas.microsoft.com/office/drawing/2014/main" id="{82F884D8-DEC5-4B9E-A2C2-15901471FF38}"/>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602" name="Line 243">
                <a:extLst>
                  <a:ext uri="{FF2B5EF4-FFF2-40B4-BE49-F238E27FC236}">
                    <a16:creationId xmlns:a16="http://schemas.microsoft.com/office/drawing/2014/main" id="{887AE239-2233-4779-8002-22D6BDB3A5E6}"/>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3" name="Line 244">
                <a:extLst>
                  <a:ext uri="{FF2B5EF4-FFF2-40B4-BE49-F238E27FC236}">
                    <a16:creationId xmlns:a16="http://schemas.microsoft.com/office/drawing/2014/main" id="{A67562F2-5052-4AD2-A636-FD019FE6F441}"/>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70" name="Group 245">
              <a:extLst>
                <a:ext uri="{FF2B5EF4-FFF2-40B4-BE49-F238E27FC236}">
                  <a16:creationId xmlns:a16="http://schemas.microsoft.com/office/drawing/2014/main" id="{4EF2ED97-8A8B-4550-BE80-8833A1D42CF7}"/>
                </a:ext>
              </a:extLst>
            </p:cNvPr>
            <p:cNvGrpSpPr>
              <a:grpSpLocks/>
            </p:cNvGrpSpPr>
            <p:nvPr/>
          </p:nvGrpSpPr>
          <p:grpSpPr bwMode="auto">
            <a:xfrm>
              <a:off x="4843" y="1863"/>
              <a:ext cx="513" cy="442"/>
              <a:chOff x="2923" y="3345"/>
              <a:chExt cx="513" cy="442"/>
            </a:xfrm>
          </p:grpSpPr>
          <p:sp>
            <p:nvSpPr>
              <p:cNvPr id="21594" name="Rectangle 246">
                <a:extLst>
                  <a:ext uri="{FF2B5EF4-FFF2-40B4-BE49-F238E27FC236}">
                    <a16:creationId xmlns:a16="http://schemas.microsoft.com/office/drawing/2014/main" id="{D8EB2BF1-25D1-4257-99A7-BE88D2ABFF03}"/>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95" name="Rectangle 247">
                <a:extLst>
                  <a:ext uri="{FF2B5EF4-FFF2-40B4-BE49-F238E27FC236}">
                    <a16:creationId xmlns:a16="http://schemas.microsoft.com/office/drawing/2014/main" id="{584D59F8-92BE-49FF-A914-CC7EAAD6680D}"/>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96" name="Text Box 248">
                <a:extLst>
                  <a:ext uri="{FF2B5EF4-FFF2-40B4-BE49-F238E27FC236}">
                    <a16:creationId xmlns:a16="http://schemas.microsoft.com/office/drawing/2014/main" id="{188E5D82-34E0-4DE3-8134-99C688B6E5A1}"/>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597" name="Line 249">
                <a:extLst>
                  <a:ext uri="{FF2B5EF4-FFF2-40B4-BE49-F238E27FC236}">
                    <a16:creationId xmlns:a16="http://schemas.microsoft.com/office/drawing/2014/main" id="{E2A2E03A-8315-44F8-A5F5-B99397B84FB1}"/>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8" name="Line 250">
                <a:extLst>
                  <a:ext uri="{FF2B5EF4-FFF2-40B4-BE49-F238E27FC236}">
                    <a16:creationId xmlns:a16="http://schemas.microsoft.com/office/drawing/2014/main" id="{7C774422-F3A2-4D97-8561-C9FB02ACCEA2}"/>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71" name="Group 251">
              <a:extLst>
                <a:ext uri="{FF2B5EF4-FFF2-40B4-BE49-F238E27FC236}">
                  <a16:creationId xmlns:a16="http://schemas.microsoft.com/office/drawing/2014/main" id="{1314FD67-DA63-42E7-8599-1F435B1407DF}"/>
                </a:ext>
              </a:extLst>
            </p:cNvPr>
            <p:cNvGrpSpPr>
              <a:grpSpLocks/>
            </p:cNvGrpSpPr>
            <p:nvPr/>
          </p:nvGrpSpPr>
          <p:grpSpPr bwMode="auto">
            <a:xfrm>
              <a:off x="4285" y="1671"/>
              <a:ext cx="513" cy="442"/>
              <a:chOff x="2923" y="3345"/>
              <a:chExt cx="513" cy="442"/>
            </a:xfrm>
          </p:grpSpPr>
          <p:sp>
            <p:nvSpPr>
              <p:cNvPr id="21589" name="Rectangle 252">
                <a:extLst>
                  <a:ext uri="{FF2B5EF4-FFF2-40B4-BE49-F238E27FC236}">
                    <a16:creationId xmlns:a16="http://schemas.microsoft.com/office/drawing/2014/main" id="{FB4A75C9-50D0-445C-9A69-674F4E8BC327}"/>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90" name="Rectangle 253">
                <a:extLst>
                  <a:ext uri="{FF2B5EF4-FFF2-40B4-BE49-F238E27FC236}">
                    <a16:creationId xmlns:a16="http://schemas.microsoft.com/office/drawing/2014/main" id="{64CCBDF0-BC94-4FDF-BDBF-283C6CEABCEA}"/>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91" name="Text Box 254">
                <a:extLst>
                  <a:ext uri="{FF2B5EF4-FFF2-40B4-BE49-F238E27FC236}">
                    <a16:creationId xmlns:a16="http://schemas.microsoft.com/office/drawing/2014/main" id="{8B974EA7-5649-49A2-8D11-F237577F1A0A}"/>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592" name="Line 255">
                <a:extLst>
                  <a:ext uri="{FF2B5EF4-FFF2-40B4-BE49-F238E27FC236}">
                    <a16:creationId xmlns:a16="http://schemas.microsoft.com/office/drawing/2014/main" id="{69F54099-06B9-4EB9-AFDC-D32BB6794C01}"/>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3" name="Line 256">
                <a:extLst>
                  <a:ext uri="{FF2B5EF4-FFF2-40B4-BE49-F238E27FC236}">
                    <a16:creationId xmlns:a16="http://schemas.microsoft.com/office/drawing/2014/main" id="{13B3CC83-3970-49E3-BCF4-387C95EE7568}"/>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72" name="Group 257">
              <a:extLst>
                <a:ext uri="{FF2B5EF4-FFF2-40B4-BE49-F238E27FC236}">
                  <a16:creationId xmlns:a16="http://schemas.microsoft.com/office/drawing/2014/main" id="{8A5E4A3C-C51F-48C0-810E-5CD27EEAC2C2}"/>
                </a:ext>
              </a:extLst>
            </p:cNvPr>
            <p:cNvGrpSpPr>
              <a:grpSpLocks/>
            </p:cNvGrpSpPr>
            <p:nvPr/>
          </p:nvGrpSpPr>
          <p:grpSpPr bwMode="auto">
            <a:xfrm>
              <a:off x="4243" y="1185"/>
              <a:ext cx="513" cy="442"/>
              <a:chOff x="2923" y="3345"/>
              <a:chExt cx="513" cy="442"/>
            </a:xfrm>
          </p:grpSpPr>
          <p:sp>
            <p:nvSpPr>
              <p:cNvPr id="21584" name="Rectangle 258">
                <a:extLst>
                  <a:ext uri="{FF2B5EF4-FFF2-40B4-BE49-F238E27FC236}">
                    <a16:creationId xmlns:a16="http://schemas.microsoft.com/office/drawing/2014/main" id="{1776E4FA-07E1-488D-803A-1C4B1B08BB40}"/>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85" name="Rectangle 259">
                <a:extLst>
                  <a:ext uri="{FF2B5EF4-FFF2-40B4-BE49-F238E27FC236}">
                    <a16:creationId xmlns:a16="http://schemas.microsoft.com/office/drawing/2014/main" id="{CDAA12BA-D51C-4EC9-8350-CDEA6D56AD7D}"/>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86" name="Text Box 260">
                <a:extLst>
                  <a:ext uri="{FF2B5EF4-FFF2-40B4-BE49-F238E27FC236}">
                    <a16:creationId xmlns:a16="http://schemas.microsoft.com/office/drawing/2014/main" id="{FF6F92D0-854A-417B-A04B-5D6F081028D0}"/>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587" name="Line 261">
                <a:extLst>
                  <a:ext uri="{FF2B5EF4-FFF2-40B4-BE49-F238E27FC236}">
                    <a16:creationId xmlns:a16="http://schemas.microsoft.com/office/drawing/2014/main" id="{25B2AD4E-62C8-439C-A87C-48A372C4893B}"/>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8" name="Line 262">
                <a:extLst>
                  <a:ext uri="{FF2B5EF4-FFF2-40B4-BE49-F238E27FC236}">
                    <a16:creationId xmlns:a16="http://schemas.microsoft.com/office/drawing/2014/main" id="{262DAF9A-AF09-4FB6-9053-EA256A8EB65D}"/>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73" name="Group 263">
              <a:extLst>
                <a:ext uri="{FF2B5EF4-FFF2-40B4-BE49-F238E27FC236}">
                  <a16:creationId xmlns:a16="http://schemas.microsoft.com/office/drawing/2014/main" id="{2F687841-E382-4574-AFD7-75C03C2B8E76}"/>
                </a:ext>
              </a:extLst>
            </p:cNvPr>
            <p:cNvGrpSpPr>
              <a:grpSpLocks/>
            </p:cNvGrpSpPr>
            <p:nvPr/>
          </p:nvGrpSpPr>
          <p:grpSpPr bwMode="auto">
            <a:xfrm>
              <a:off x="3655" y="1365"/>
              <a:ext cx="513" cy="442"/>
              <a:chOff x="2923" y="3345"/>
              <a:chExt cx="513" cy="442"/>
            </a:xfrm>
          </p:grpSpPr>
          <p:sp>
            <p:nvSpPr>
              <p:cNvPr id="21579" name="Rectangle 264">
                <a:extLst>
                  <a:ext uri="{FF2B5EF4-FFF2-40B4-BE49-F238E27FC236}">
                    <a16:creationId xmlns:a16="http://schemas.microsoft.com/office/drawing/2014/main" id="{9276FD2A-5A7D-41B1-ACBE-E4565D00A976}"/>
                  </a:ext>
                </a:extLst>
              </p:cNvPr>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80" name="Rectangle 265">
                <a:extLst>
                  <a:ext uri="{FF2B5EF4-FFF2-40B4-BE49-F238E27FC236}">
                    <a16:creationId xmlns:a16="http://schemas.microsoft.com/office/drawing/2014/main" id="{79BD3AA3-77C9-4FB4-8887-4E25E66BE8E6}"/>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81" name="Text Box 266">
                <a:extLst>
                  <a:ext uri="{FF2B5EF4-FFF2-40B4-BE49-F238E27FC236}">
                    <a16:creationId xmlns:a16="http://schemas.microsoft.com/office/drawing/2014/main" id="{F31CBFF8-8032-4DB6-AC87-7D7A122347AC}"/>
                  </a:ext>
                </a:extLst>
              </p:cNvPr>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000">
                  <a:ea typeface="宋体" panose="02010600030101010101" pitchFamily="2" charset="-122"/>
                </a:endParaRPr>
              </a:p>
              <a:p>
                <a:pPr algn="ctr">
                  <a:spcBef>
                    <a:spcPct val="0"/>
                  </a:spcBef>
                  <a:buClrTx/>
                  <a:buSzTx/>
                  <a:buFontTx/>
                  <a:buNone/>
                </a:pPr>
                <a:r>
                  <a:rPr lang="en-US" altLang="zh-CN" sz="1000">
                    <a:ea typeface="宋体" panose="02010600030101010101" pitchFamily="2" charset="-122"/>
                  </a:rPr>
                  <a:t>network</a:t>
                </a:r>
              </a:p>
              <a:p>
                <a:pPr algn="ctr">
                  <a:spcBef>
                    <a:spcPct val="0"/>
                  </a:spcBef>
                  <a:buClrTx/>
                  <a:buSzTx/>
                  <a:buFontTx/>
                  <a:buNone/>
                </a:pPr>
                <a:r>
                  <a:rPr lang="en-US" altLang="zh-CN" sz="1000">
                    <a:ea typeface="宋体" panose="02010600030101010101" pitchFamily="2" charset="-122"/>
                  </a:rPr>
                  <a:t>data link</a:t>
                </a:r>
              </a:p>
              <a:p>
                <a:pPr algn="ctr">
                  <a:spcBef>
                    <a:spcPct val="0"/>
                  </a:spcBef>
                  <a:buClrTx/>
                  <a:buSzTx/>
                  <a:buFontTx/>
                  <a:buNone/>
                </a:pPr>
                <a:r>
                  <a:rPr lang="en-US" altLang="zh-CN" sz="1000">
                    <a:ea typeface="宋体" panose="02010600030101010101" pitchFamily="2" charset="-122"/>
                  </a:rPr>
                  <a:t>physical</a:t>
                </a:r>
                <a:endParaRPr lang="en-US" altLang="zh-CN" sz="2400">
                  <a:latin typeface="Times New Roman" panose="02020603050405020304" pitchFamily="18" charset="0"/>
                  <a:ea typeface="宋体" panose="02010600030101010101" pitchFamily="2" charset="-122"/>
                </a:endParaRPr>
              </a:p>
            </p:txBody>
          </p:sp>
          <p:sp>
            <p:nvSpPr>
              <p:cNvPr id="21582" name="Line 267">
                <a:extLst>
                  <a:ext uri="{FF2B5EF4-FFF2-40B4-BE49-F238E27FC236}">
                    <a16:creationId xmlns:a16="http://schemas.microsoft.com/office/drawing/2014/main" id="{0EE8829D-DD90-45BC-B73B-868838200B6E}"/>
                  </a:ext>
                </a:extLst>
              </p:cNvPr>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3" name="Line 268">
                <a:extLst>
                  <a:ext uri="{FF2B5EF4-FFF2-40B4-BE49-F238E27FC236}">
                    <a16:creationId xmlns:a16="http://schemas.microsoft.com/office/drawing/2014/main" id="{3FF5BE8A-7437-4940-8E80-3846CFECE7B2}"/>
                  </a:ext>
                </a:extLst>
              </p:cNvPr>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74" name="Group 269">
              <a:extLst>
                <a:ext uri="{FF2B5EF4-FFF2-40B4-BE49-F238E27FC236}">
                  <a16:creationId xmlns:a16="http://schemas.microsoft.com/office/drawing/2014/main" id="{786440FC-F281-43F4-B735-348FAA87B322}"/>
                </a:ext>
              </a:extLst>
            </p:cNvPr>
            <p:cNvGrpSpPr>
              <a:grpSpLocks/>
            </p:cNvGrpSpPr>
            <p:nvPr/>
          </p:nvGrpSpPr>
          <p:grpSpPr bwMode="auto">
            <a:xfrm rot="2937887">
              <a:off x="2991" y="1881"/>
              <a:ext cx="2382" cy="274"/>
              <a:chOff x="2937" y="3579"/>
              <a:chExt cx="2382" cy="274"/>
            </a:xfrm>
          </p:grpSpPr>
          <p:sp>
            <p:nvSpPr>
              <p:cNvPr id="21575" name="Rectangle 270">
                <a:extLst>
                  <a:ext uri="{FF2B5EF4-FFF2-40B4-BE49-F238E27FC236}">
                    <a16:creationId xmlns:a16="http://schemas.microsoft.com/office/drawing/2014/main" id="{3344F770-B91D-4F81-834D-B2B62C5BF15D}"/>
                  </a:ext>
                </a:extLst>
              </p:cNvPr>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1576" name="Text Box 271">
                <a:extLst>
                  <a:ext uri="{FF2B5EF4-FFF2-40B4-BE49-F238E27FC236}">
                    <a16:creationId xmlns:a16="http://schemas.microsoft.com/office/drawing/2014/main" id="{622F7EF4-B44E-4DE2-8225-3D26355B2BCC}"/>
                  </a:ext>
                </a:extLst>
              </p:cNvPr>
              <p:cNvSpPr txBox="1">
                <a:spLocks noChangeArrowheads="1"/>
              </p:cNvSpPr>
              <p:nvPr/>
            </p:nvSpPr>
            <p:spPr bwMode="auto">
              <a:xfrm>
                <a:off x="3343" y="3617"/>
                <a:ext cx="16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chemeClr val="bg1"/>
                    </a:solidFill>
                    <a:ea typeface="宋体" panose="02010600030101010101" pitchFamily="2" charset="-122"/>
                  </a:rPr>
                  <a:t>logical end-end transport</a:t>
                </a:r>
                <a:endParaRPr lang="en-US" altLang="zh-CN" sz="1600">
                  <a:ea typeface="宋体" panose="02010600030101010101" pitchFamily="2" charset="-122"/>
                </a:endParaRPr>
              </a:p>
            </p:txBody>
          </p:sp>
          <p:sp>
            <p:nvSpPr>
              <p:cNvPr id="21577" name="Freeform 272">
                <a:extLst>
                  <a:ext uri="{FF2B5EF4-FFF2-40B4-BE49-F238E27FC236}">
                    <a16:creationId xmlns:a16="http://schemas.microsoft.com/office/drawing/2014/main" id="{E50A4F9C-4063-4C08-973D-178C6F1EC20A}"/>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sp>
            <p:nvSpPr>
              <p:cNvPr id="21578" name="Freeform 273">
                <a:extLst>
                  <a:ext uri="{FF2B5EF4-FFF2-40B4-BE49-F238E27FC236}">
                    <a16:creationId xmlns:a16="http://schemas.microsoft.com/office/drawing/2014/main" id="{28E56941-4FB5-4572-847B-D7EB4E6EE681}"/>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12" dur="500"/>
                                        <p:tgtEl>
                                          <p:spTgt spid="6963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5" dur="500"/>
                                        <p:tgtEl>
                                          <p:spTgt spid="6963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8" dur="500"/>
                                        <p:tgtEl>
                                          <p:spTgt spid="6963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635">
                                            <p:txEl>
                                              <p:pRg st="3" end="3"/>
                                            </p:txEl>
                                          </p:spTgt>
                                        </p:tgtEl>
                                        <p:attrNameLst>
                                          <p:attrName>style.visibility</p:attrName>
                                        </p:attrNameLst>
                                      </p:cBhvr>
                                      <p:to>
                                        <p:strVal val="visible"/>
                                      </p:to>
                                    </p:set>
                                    <p:animEffect transition="in" filter="blinds(horizontal)">
                                      <p:cBhvr>
                                        <p:cTn id="21" dur="500"/>
                                        <p:tgtEl>
                                          <p:spTgt spid="6963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26" dur="500"/>
                                        <p:tgtEl>
                                          <p:spTgt spid="69635">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9635">
                                            <p:txEl>
                                              <p:pRg st="5" end="5"/>
                                            </p:txEl>
                                          </p:spTgt>
                                        </p:tgtEl>
                                        <p:attrNameLst>
                                          <p:attrName>style.visibility</p:attrName>
                                        </p:attrNameLst>
                                      </p:cBhvr>
                                      <p:to>
                                        <p:strVal val="visible"/>
                                      </p:to>
                                    </p:set>
                                    <p:animEffect transition="in" filter="blinds(horizontal)">
                                      <p:cBhvr>
                                        <p:cTn id="29" dur="500"/>
                                        <p:tgtEl>
                                          <p:spTgt spid="6963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69635">
                                            <p:txEl>
                                              <p:pRg st="6" end="6"/>
                                            </p:txEl>
                                          </p:spTgt>
                                        </p:tgtEl>
                                        <p:attrNameLst>
                                          <p:attrName>style.visibility</p:attrName>
                                        </p:attrNameLst>
                                      </p:cBhvr>
                                      <p:to>
                                        <p:strVal val="visible"/>
                                      </p:to>
                                    </p:set>
                                    <p:animEffect transition="in" filter="blinds(horizontal)">
                                      <p:cBhvr>
                                        <p:cTn id="34" dur="500"/>
                                        <p:tgtEl>
                                          <p:spTgt spid="69635">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9635">
                                            <p:txEl>
                                              <p:pRg st="7" end="7"/>
                                            </p:txEl>
                                          </p:spTgt>
                                        </p:tgtEl>
                                        <p:attrNameLst>
                                          <p:attrName>style.visibility</p:attrName>
                                        </p:attrNameLst>
                                      </p:cBhvr>
                                      <p:to>
                                        <p:strVal val="visible"/>
                                      </p:to>
                                    </p:set>
                                    <p:animEffect transition="in" filter="blinds(horizontal)">
                                      <p:cBhvr>
                                        <p:cTn id="37" dur="500"/>
                                        <p:tgtEl>
                                          <p:spTgt spid="69635">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9635">
                                            <p:txEl>
                                              <p:pRg st="8" end="8"/>
                                            </p:txEl>
                                          </p:spTgt>
                                        </p:tgtEl>
                                        <p:attrNameLst>
                                          <p:attrName>style.visibility</p:attrName>
                                        </p:attrNameLst>
                                      </p:cBhvr>
                                      <p:to>
                                        <p:strVal val="visible"/>
                                      </p:to>
                                    </p:set>
                                    <p:animEffect transition="in" filter="blinds(horizontal)">
                                      <p:cBhvr>
                                        <p:cTn id="40" dur="500"/>
                                        <p:tgtEl>
                                          <p:spTgt spid="69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E20C6E6-E1DF-4BCD-A300-267660B2A930}"/>
              </a:ext>
            </a:extLst>
          </p:cNvPr>
          <p:cNvSpPr>
            <a:spLocks noGrp="1" noChangeArrowheads="1"/>
          </p:cNvSpPr>
          <p:nvPr>
            <p:ph type="title"/>
          </p:nvPr>
        </p:nvSpPr>
        <p:spPr>
          <a:xfrm>
            <a:off x="477838" y="296863"/>
            <a:ext cx="7772400" cy="700087"/>
          </a:xfrm>
        </p:spPr>
        <p:txBody>
          <a:bodyPr/>
          <a:lstStyle/>
          <a:p>
            <a:r>
              <a:rPr lang="en-US" altLang="zh-CN" sz="3200">
                <a:ea typeface="宋体" panose="02010600030101010101" pitchFamily="2" charset="-122"/>
              </a:rPr>
              <a:t>GBN: Sender Extended FSM</a:t>
            </a:r>
            <a:endParaRPr lang="en-US" altLang="zh-CN">
              <a:ea typeface="宋体" panose="02010600030101010101" pitchFamily="2" charset="-122"/>
            </a:endParaRPr>
          </a:p>
        </p:txBody>
      </p:sp>
      <p:grpSp>
        <p:nvGrpSpPr>
          <p:cNvPr id="2" name="Group 3">
            <a:extLst>
              <a:ext uri="{FF2B5EF4-FFF2-40B4-BE49-F238E27FC236}">
                <a16:creationId xmlns:a16="http://schemas.microsoft.com/office/drawing/2014/main" id="{198D500B-0C1E-4698-B768-5F87D769065B}"/>
              </a:ext>
            </a:extLst>
          </p:cNvPr>
          <p:cNvGrpSpPr>
            <a:grpSpLocks/>
          </p:cNvGrpSpPr>
          <p:nvPr/>
        </p:nvGrpSpPr>
        <p:grpSpPr bwMode="auto">
          <a:xfrm>
            <a:off x="3535363" y="3743325"/>
            <a:ext cx="800100" cy="657225"/>
            <a:chOff x="1939" y="2515"/>
            <a:chExt cx="504" cy="414"/>
          </a:xfrm>
        </p:grpSpPr>
        <p:sp>
          <p:nvSpPr>
            <p:cNvPr id="99358" name="Oval 4">
              <a:extLst>
                <a:ext uri="{FF2B5EF4-FFF2-40B4-BE49-F238E27FC236}">
                  <a16:creationId xmlns:a16="http://schemas.microsoft.com/office/drawing/2014/main" id="{7863B1C5-93A2-4A20-BD85-94C0564B93DB}"/>
                </a:ext>
              </a:extLst>
            </p:cNvPr>
            <p:cNvSpPr>
              <a:spLocks noChangeArrowheads="1"/>
            </p:cNvSpPr>
            <p:nvPr/>
          </p:nvSpPr>
          <p:spPr bwMode="auto">
            <a:xfrm>
              <a:off x="2004" y="2515"/>
              <a:ext cx="420" cy="414"/>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99359" name="Text Box 5">
              <a:extLst>
                <a:ext uri="{FF2B5EF4-FFF2-40B4-BE49-F238E27FC236}">
                  <a16:creationId xmlns:a16="http://schemas.microsoft.com/office/drawing/2014/main" id="{7696240E-1F0C-47D5-BEED-6A12CBDB5C29}"/>
                </a:ext>
              </a:extLst>
            </p:cNvPr>
            <p:cNvSpPr txBox="1">
              <a:spLocks noChangeArrowheads="1"/>
            </p:cNvSpPr>
            <p:nvPr/>
          </p:nvSpPr>
          <p:spPr bwMode="auto">
            <a:xfrm>
              <a:off x="1939" y="2611"/>
              <a:ext cx="50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Wait</a:t>
              </a:r>
              <a:endParaRPr lang="en-US" altLang="zh-CN" sz="1800">
                <a:latin typeface="Times New Roman" panose="02020603050405020304" pitchFamily="18" charset="0"/>
                <a:ea typeface="宋体" panose="02010600030101010101" pitchFamily="2" charset="-122"/>
              </a:endParaRPr>
            </a:p>
          </p:txBody>
        </p:sp>
      </p:grpSp>
      <p:sp>
        <p:nvSpPr>
          <p:cNvPr id="411654" name="Line 6">
            <a:extLst>
              <a:ext uri="{FF2B5EF4-FFF2-40B4-BE49-F238E27FC236}">
                <a16:creationId xmlns:a16="http://schemas.microsoft.com/office/drawing/2014/main" id="{8BB57AFA-AE58-4091-A6AC-902545CB0E46}"/>
              </a:ext>
            </a:extLst>
          </p:cNvPr>
          <p:cNvSpPr>
            <a:spLocks noChangeShapeType="1"/>
          </p:cNvSpPr>
          <p:nvPr/>
        </p:nvSpPr>
        <p:spPr bwMode="auto">
          <a:xfrm>
            <a:off x="2028825" y="2830513"/>
            <a:ext cx="1624013" cy="106997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7">
            <a:extLst>
              <a:ext uri="{FF2B5EF4-FFF2-40B4-BE49-F238E27FC236}">
                <a16:creationId xmlns:a16="http://schemas.microsoft.com/office/drawing/2014/main" id="{38AAB6B4-C2D7-42D4-A197-E18978BEC111}"/>
              </a:ext>
            </a:extLst>
          </p:cNvPr>
          <p:cNvGrpSpPr>
            <a:grpSpLocks/>
          </p:cNvGrpSpPr>
          <p:nvPr/>
        </p:nvGrpSpPr>
        <p:grpSpPr bwMode="auto">
          <a:xfrm>
            <a:off x="4751388" y="3575050"/>
            <a:ext cx="2776537" cy="1063625"/>
            <a:chOff x="2993" y="2252"/>
            <a:chExt cx="1749" cy="670"/>
          </a:xfrm>
        </p:grpSpPr>
        <p:sp>
          <p:nvSpPr>
            <p:cNvPr id="99355" name="Text Box 8">
              <a:extLst>
                <a:ext uri="{FF2B5EF4-FFF2-40B4-BE49-F238E27FC236}">
                  <a16:creationId xmlns:a16="http://schemas.microsoft.com/office/drawing/2014/main" id="{5C74D09C-BA6E-4A65-B17A-A63983A2CD56}"/>
                </a:ext>
              </a:extLst>
            </p:cNvPr>
            <p:cNvSpPr txBox="1">
              <a:spLocks noChangeArrowheads="1"/>
            </p:cNvSpPr>
            <p:nvPr/>
          </p:nvSpPr>
          <p:spPr bwMode="auto">
            <a:xfrm>
              <a:off x="2993" y="2400"/>
              <a:ext cx="1749"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start_timer</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udt_send(sndpkt[base])</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udt_send(sndpkt[base+1])</a:t>
              </a:r>
            </a:p>
            <a:p>
              <a:pPr>
                <a:spcBef>
                  <a:spcPct val="0"/>
                </a:spcBef>
                <a:buClrTx/>
                <a:buSzTx/>
                <a:buFontTx/>
                <a:buNone/>
              </a:pPr>
              <a:r>
                <a:rPr lang="en-US" altLang="zh-CN" sz="1400">
                  <a:latin typeface="Arial" panose="020B0604020202020204" pitchFamily="34" charset="0"/>
                  <a:ea typeface="宋体" panose="02010600030101010101" pitchFamily="2" charset="-122"/>
                </a:rPr>
                <a:t>…</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udt_send(sndpkt[nextseqnum-1])</a:t>
              </a:r>
            </a:p>
            <a:p>
              <a:pPr>
                <a:spcBef>
                  <a:spcPct val="0"/>
                </a:spcBef>
                <a:buClrTx/>
                <a:buSzTx/>
                <a:buFontTx/>
                <a:buNone/>
              </a:pPr>
              <a:endParaRPr lang="en-US" altLang="zh-CN" sz="1400">
                <a:latin typeface="Times New Roman" panose="02020603050405020304" pitchFamily="18" charset="0"/>
                <a:ea typeface="宋体" panose="02010600030101010101" pitchFamily="2" charset="-122"/>
              </a:endParaRPr>
            </a:p>
          </p:txBody>
        </p:sp>
        <p:sp>
          <p:nvSpPr>
            <p:cNvPr id="99356" name="Text Box 9">
              <a:extLst>
                <a:ext uri="{FF2B5EF4-FFF2-40B4-BE49-F238E27FC236}">
                  <a16:creationId xmlns:a16="http://schemas.microsoft.com/office/drawing/2014/main" id="{97B71D73-69B5-4686-8B43-CD275A6D0F64}"/>
                </a:ext>
              </a:extLst>
            </p:cNvPr>
            <p:cNvSpPr txBox="1">
              <a:spLocks noChangeArrowheads="1"/>
            </p:cNvSpPr>
            <p:nvPr/>
          </p:nvSpPr>
          <p:spPr bwMode="auto">
            <a:xfrm>
              <a:off x="3007" y="2252"/>
              <a:ext cx="6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timeout</a:t>
              </a:r>
              <a:endParaRPr lang="en-US" altLang="zh-CN" sz="1400">
                <a:latin typeface="Times New Roman" panose="02020603050405020304" pitchFamily="18" charset="0"/>
                <a:ea typeface="宋体" panose="02010600030101010101" pitchFamily="2" charset="-122"/>
              </a:endParaRPr>
            </a:p>
            <a:p>
              <a:pPr>
                <a:spcBef>
                  <a:spcPct val="0"/>
                </a:spcBef>
                <a:buClrTx/>
                <a:buSzTx/>
                <a:buFontTx/>
                <a:buNone/>
              </a:pPr>
              <a:endParaRPr lang="en-US" altLang="zh-CN" sz="1400">
                <a:latin typeface="Times New Roman" panose="02020603050405020304" pitchFamily="18" charset="0"/>
                <a:ea typeface="宋体" panose="02010600030101010101" pitchFamily="2" charset="-122"/>
              </a:endParaRPr>
            </a:p>
          </p:txBody>
        </p:sp>
        <p:sp>
          <p:nvSpPr>
            <p:cNvPr id="99357" name="Line 10">
              <a:extLst>
                <a:ext uri="{FF2B5EF4-FFF2-40B4-BE49-F238E27FC236}">
                  <a16:creationId xmlns:a16="http://schemas.microsoft.com/office/drawing/2014/main" id="{1D28BD5B-4416-4CEF-9A68-CEE5DDFD6D58}"/>
                </a:ext>
              </a:extLst>
            </p:cNvPr>
            <p:cNvSpPr>
              <a:spLocks noChangeShapeType="1"/>
            </p:cNvSpPr>
            <p:nvPr/>
          </p:nvSpPr>
          <p:spPr bwMode="auto">
            <a:xfrm>
              <a:off x="3060" y="2426"/>
              <a:ext cx="10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1659" name="Freeform 11">
            <a:extLst>
              <a:ext uri="{FF2B5EF4-FFF2-40B4-BE49-F238E27FC236}">
                <a16:creationId xmlns:a16="http://schemas.microsoft.com/office/drawing/2014/main" id="{4EAAB4E3-AF3C-44A5-BF8C-1D674358647D}"/>
              </a:ext>
            </a:extLst>
          </p:cNvPr>
          <p:cNvSpPr>
            <a:spLocks/>
          </p:cNvSpPr>
          <p:nvPr/>
        </p:nvSpPr>
        <p:spPr bwMode="auto">
          <a:xfrm>
            <a:off x="4360863" y="3498850"/>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12">
            <a:extLst>
              <a:ext uri="{FF2B5EF4-FFF2-40B4-BE49-F238E27FC236}">
                <a16:creationId xmlns:a16="http://schemas.microsoft.com/office/drawing/2014/main" id="{F4415801-C50E-4FD1-A8A6-BD1C320C3248}"/>
              </a:ext>
            </a:extLst>
          </p:cNvPr>
          <p:cNvGrpSpPr>
            <a:grpSpLocks/>
          </p:cNvGrpSpPr>
          <p:nvPr/>
        </p:nvGrpSpPr>
        <p:grpSpPr bwMode="auto">
          <a:xfrm>
            <a:off x="3194050" y="1069975"/>
            <a:ext cx="5521325" cy="1808163"/>
            <a:chOff x="2012" y="674"/>
            <a:chExt cx="3478" cy="1139"/>
          </a:xfrm>
        </p:grpSpPr>
        <p:sp>
          <p:nvSpPr>
            <p:cNvPr id="99352" name="Text Box 13">
              <a:extLst>
                <a:ext uri="{FF2B5EF4-FFF2-40B4-BE49-F238E27FC236}">
                  <a16:creationId xmlns:a16="http://schemas.microsoft.com/office/drawing/2014/main" id="{965B862E-A6C5-4680-9D69-2E9974FFD495}"/>
                </a:ext>
              </a:extLst>
            </p:cNvPr>
            <p:cNvSpPr txBox="1">
              <a:spLocks noChangeArrowheads="1"/>
            </p:cNvSpPr>
            <p:nvPr/>
          </p:nvSpPr>
          <p:spPr bwMode="auto">
            <a:xfrm>
              <a:off x="2012" y="674"/>
              <a:ext cx="147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rdt_send(data)</a:t>
              </a:r>
              <a:r>
                <a:rPr lang="en-US" altLang="zh-CN" sz="1000">
                  <a:latin typeface="Arial" panose="020B0604020202020204" pitchFamily="34"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99353" name="Line 14">
              <a:extLst>
                <a:ext uri="{FF2B5EF4-FFF2-40B4-BE49-F238E27FC236}">
                  <a16:creationId xmlns:a16="http://schemas.microsoft.com/office/drawing/2014/main" id="{7C71F049-AC83-44C6-A165-481FE19DC5B0}"/>
                </a:ext>
              </a:extLst>
            </p:cNvPr>
            <p:cNvSpPr>
              <a:spLocks noChangeShapeType="1"/>
            </p:cNvSpPr>
            <p:nvPr/>
          </p:nvSpPr>
          <p:spPr bwMode="auto">
            <a:xfrm>
              <a:off x="2080" y="875"/>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4" name="Text Box 15">
              <a:extLst>
                <a:ext uri="{FF2B5EF4-FFF2-40B4-BE49-F238E27FC236}">
                  <a16:creationId xmlns:a16="http://schemas.microsoft.com/office/drawing/2014/main" id="{AAD6621E-D6F1-4A38-8375-ECEA41E379FB}"/>
                </a:ext>
              </a:extLst>
            </p:cNvPr>
            <p:cNvSpPr txBox="1">
              <a:spLocks noChangeArrowheads="1"/>
            </p:cNvSpPr>
            <p:nvPr/>
          </p:nvSpPr>
          <p:spPr bwMode="auto">
            <a:xfrm>
              <a:off x="2012" y="889"/>
              <a:ext cx="3478" cy="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if (nextseqnum &lt; base+N) {</a:t>
              </a:r>
            </a:p>
            <a:p>
              <a:pPr>
                <a:spcBef>
                  <a:spcPct val="0"/>
                </a:spcBef>
                <a:buClrTx/>
                <a:buSzTx/>
                <a:buFontTx/>
                <a:buNone/>
              </a:pPr>
              <a:r>
                <a:rPr lang="en-US" altLang="zh-CN" sz="1400">
                  <a:latin typeface="Arial" panose="020B0604020202020204" pitchFamily="34" charset="0"/>
                  <a:ea typeface="宋体" panose="02010600030101010101" pitchFamily="2" charset="-122"/>
                </a:rPr>
                <a:t>    sndpkt[nextseqnum] = make_pkt(nextseqnum,data,chksum)</a:t>
              </a:r>
            </a:p>
            <a:p>
              <a:pPr>
                <a:spcBef>
                  <a:spcPct val="0"/>
                </a:spcBef>
                <a:buClrTx/>
                <a:buSzTx/>
                <a:buFontTx/>
                <a:buNone/>
              </a:pPr>
              <a:r>
                <a:rPr lang="en-US" altLang="zh-CN" sz="1400">
                  <a:latin typeface="Arial" panose="020B0604020202020204" pitchFamily="34" charset="0"/>
                  <a:ea typeface="宋体" panose="02010600030101010101" pitchFamily="2" charset="-122"/>
                </a:rPr>
                <a:t>    udt_send(sndpkt[nextseqnum])</a:t>
              </a:r>
            </a:p>
            <a:p>
              <a:pPr>
                <a:spcBef>
                  <a:spcPct val="0"/>
                </a:spcBef>
                <a:buClrTx/>
                <a:buSzTx/>
                <a:buFontTx/>
                <a:buNone/>
              </a:pPr>
              <a:r>
                <a:rPr lang="en-US" altLang="zh-CN" sz="1400">
                  <a:latin typeface="Arial" panose="020B0604020202020204" pitchFamily="34" charset="0"/>
                  <a:ea typeface="宋体" panose="02010600030101010101" pitchFamily="2" charset="-122"/>
                </a:rPr>
                <a:t>    if (base == nextseqnum)</a:t>
              </a:r>
            </a:p>
            <a:p>
              <a:pPr>
                <a:spcBef>
                  <a:spcPct val="0"/>
                </a:spcBef>
                <a:buClrTx/>
                <a:buSzTx/>
                <a:buFontTx/>
                <a:buNone/>
              </a:pPr>
              <a:r>
                <a:rPr lang="en-US" altLang="zh-CN" sz="1400">
                  <a:latin typeface="Arial" panose="020B0604020202020204" pitchFamily="34" charset="0"/>
                  <a:ea typeface="宋体" panose="02010600030101010101" pitchFamily="2" charset="-122"/>
                </a:rPr>
                <a:t>       start_timer</a:t>
              </a:r>
            </a:p>
            <a:p>
              <a:pPr>
                <a:spcBef>
                  <a:spcPct val="0"/>
                </a:spcBef>
                <a:buClrTx/>
                <a:buSzTx/>
                <a:buFontTx/>
                <a:buNone/>
              </a:pPr>
              <a:r>
                <a:rPr lang="en-US" altLang="zh-CN" sz="1400">
                  <a:latin typeface="Arial" panose="020B0604020202020204" pitchFamily="34" charset="0"/>
                  <a:ea typeface="宋体" panose="02010600030101010101" pitchFamily="2" charset="-122"/>
                </a:rPr>
                <a:t>    nextseqnum++</a:t>
              </a:r>
            </a:p>
            <a:p>
              <a:pPr>
                <a:spcBef>
                  <a:spcPct val="0"/>
                </a:spcBef>
                <a:buClrTx/>
                <a:buSzTx/>
                <a:buFontTx/>
                <a:buNone/>
              </a:pPr>
              <a:r>
                <a:rPr lang="en-US" altLang="zh-CN" sz="1400">
                  <a:latin typeface="Arial" panose="020B0604020202020204" pitchFamily="34" charset="0"/>
                  <a:ea typeface="宋体" panose="02010600030101010101" pitchFamily="2" charset="-122"/>
                </a:rPr>
                <a:t>    }</a:t>
              </a:r>
            </a:p>
            <a:p>
              <a:pPr>
                <a:spcBef>
                  <a:spcPct val="0"/>
                </a:spcBef>
                <a:buClrTx/>
                <a:buSzTx/>
                <a:buFontTx/>
                <a:buNone/>
              </a:pPr>
              <a:r>
                <a:rPr lang="en-US" altLang="zh-CN" sz="1400">
                  <a:latin typeface="Arial" panose="020B0604020202020204" pitchFamily="34" charset="0"/>
                  <a:ea typeface="宋体" panose="02010600030101010101" pitchFamily="2" charset="-122"/>
                </a:rPr>
                <a:t>else</a:t>
              </a:r>
            </a:p>
            <a:p>
              <a:pPr>
                <a:spcBef>
                  <a:spcPct val="0"/>
                </a:spcBef>
                <a:buClrTx/>
                <a:buSzTx/>
                <a:buFontTx/>
                <a:buNone/>
              </a:pPr>
              <a:r>
                <a:rPr lang="en-US" altLang="zh-CN" sz="1400">
                  <a:latin typeface="Arial" panose="020B0604020202020204" pitchFamily="34" charset="0"/>
                  <a:ea typeface="宋体" panose="02010600030101010101" pitchFamily="2" charset="-122"/>
                </a:rPr>
                <a:t>  refuse_data(data)</a:t>
              </a:r>
              <a:endParaRPr lang="en-US" altLang="zh-CN" sz="1400">
                <a:latin typeface="Times New Roman" panose="02020603050405020304" pitchFamily="18" charset="0"/>
                <a:ea typeface="宋体" panose="02010600030101010101" pitchFamily="2" charset="-122"/>
              </a:endParaRPr>
            </a:p>
          </p:txBody>
        </p:sp>
      </p:grpSp>
      <p:sp>
        <p:nvSpPr>
          <p:cNvPr id="411664" name="Freeform 16">
            <a:extLst>
              <a:ext uri="{FF2B5EF4-FFF2-40B4-BE49-F238E27FC236}">
                <a16:creationId xmlns:a16="http://schemas.microsoft.com/office/drawing/2014/main" id="{2470A404-9569-472E-A9D7-D684A9D60D53}"/>
              </a:ext>
            </a:extLst>
          </p:cNvPr>
          <p:cNvSpPr>
            <a:spLocks/>
          </p:cNvSpPr>
          <p:nvPr/>
        </p:nvSpPr>
        <p:spPr bwMode="auto">
          <a:xfrm rot="5142103" flipH="1">
            <a:off x="3787776" y="2933700"/>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17">
            <a:extLst>
              <a:ext uri="{FF2B5EF4-FFF2-40B4-BE49-F238E27FC236}">
                <a16:creationId xmlns:a16="http://schemas.microsoft.com/office/drawing/2014/main" id="{2344BB55-E95B-4671-84E9-5C6F6CE4F50C}"/>
              </a:ext>
            </a:extLst>
          </p:cNvPr>
          <p:cNvGrpSpPr>
            <a:grpSpLocks/>
          </p:cNvGrpSpPr>
          <p:nvPr/>
        </p:nvGrpSpPr>
        <p:grpSpPr bwMode="auto">
          <a:xfrm>
            <a:off x="3343275" y="4978400"/>
            <a:ext cx="3686175" cy="1328738"/>
            <a:chOff x="2106" y="3136"/>
            <a:chExt cx="2322" cy="837"/>
          </a:xfrm>
        </p:grpSpPr>
        <p:sp>
          <p:nvSpPr>
            <p:cNvPr id="99349" name="Text Box 18">
              <a:extLst>
                <a:ext uri="{FF2B5EF4-FFF2-40B4-BE49-F238E27FC236}">
                  <a16:creationId xmlns:a16="http://schemas.microsoft.com/office/drawing/2014/main" id="{C20F60A0-C6A2-41D0-8795-3BBAF64C0E8A}"/>
                </a:ext>
              </a:extLst>
            </p:cNvPr>
            <p:cNvSpPr txBox="1">
              <a:spLocks noChangeArrowheads="1"/>
            </p:cNvSpPr>
            <p:nvPr/>
          </p:nvSpPr>
          <p:spPr bwMode="auto">
            <a:xfrm>
              <a:off x="2106" y="3451"/>
              <a:ext cx="232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base = getacknum(rcvpkt)+1</a:t>
              </a:r>
            </a:p>
            <a:p>
              <a:pPr>
                <a:spcBef>
                  <a:spcPct val="0"/>
                </a:spcBef>
                <a:buClrTx/>
                <a:buSzTx/>
                <a:buFontTx/>
                <a:buNone/>
              </a:pPr>
              <a:r>
                <a:rPr lang="en-US" altLang="zh-CN" sz="1400">
                  <a:latin typeface="Arial" panose="020B0604020202020204" pitchFamily="34" charset="0"/>
                  <a:ea typeface="宋体" panose="02010600030101010101" pitchFamily="2" charset="-122"/>
                </a:rPr>
                <a:t>If (base == nextseqnum)</a:t>
              </a:r>
            </a:p>
            <a:p>
              <a:pPr>
                <a:spcBef>
                  <a:spcPct val="0"/>
                </a:spcBef>
                <a:buClrTx/>
                <a:buSzTx/>
                <a:buFontTx/>
                <a:buNone/>
              </a:pPr>
              <a:r>
                <a:rPr lang="en-US" altLang="zh-CN" sz="1400">
                  <a:latin typeface="Arial" panose="020B0604020202020204" pitchFamily="34" charset="0"/>
                  <a:ea typeface="宋体" panose="02010600030101010101" pitchFamily="2" charset="-122"/>
                </a:rPr>
                <a:t>    stop_timer</a:t>
              </a:r>
            </a:p>
            <a:p>
              <a:pPr>
                <a:spcBef>
                  <a:spcPct val="0"/>
                </a:spcBef>
                <a:buClrTx/>
                <a:buSzTx/>
                <a:buFontTx/>
                <a:buNone/>
              </a:pPr>
              <a:r>
                <a:rPr lang="en-US" altLang="zh-CN" sz="1400">
                  <a:latin typeface="Arial" panose="020B0604020202020204" pitchFamily="34" charset="0"/>
                  <a:ea typeface="宋体" panose="02010600030101010101" pitchFamily="2" charset="-122"/>
                </a:rPr>
                <a:t>  else</a:t>
              </a:r>
            </a:p>
            <a:p>
              <a:pPr>
                <a:spcBef>
                  <a:spcPct val="0"/>
                </a:spcBef>
                <a:buClrTx/>
                <a:buSzTx/>
                <a:buFontTx/>
                <a:buNone/>
              </a:pPr>
              <a:r>
                <a:rPr lang="en-US" altLang="zh-CN" sz="1400">
                  <a:latin typeface="Arial" panose="020B0604020202020204" pitchFamily="34" charset="0"/>
                  <a:ea typeface="宋体" panose="02010600030101010101" pitchFamily="2" charset="-122"/>
                </a:rPr>
                <a:t>    start_timer</a:t>
              </a:r>
              <a:endParaRPr lang="en-US" altLang="zh-CN" sz="1400">
                <a:latin typeface="Times New Roman" panose="02020603050405020304" pitchFamily="18" charset="0"/>
                <a:ea typeface="宋体" panose="02010600030101010101" pitchFamily="2" charset="-122"/>
              </a:endParaRPr>
            </a:p>
          </p:txBody>
        </p:sp>
        <p:sp>
          <p:nvSpPr>
            <p:cNvPr id="99350" name="Text Box 19">
              <a:extLst>
                <a:ext uri="{FF2B5EF4-FFF2-40B4-BE49-F238E27FC236}">
                  <a16:creationId xmlns:a16="http://schemas.microsoft.com/office/drawing/2014/main" id="{3F3E47A2-392E-47DB-8D8F-0C05A40790F5}"/>
                </a:ext>
              </a:extLst>
            </p:cNvPr>
            <p:cNvSpPr txBox="1">
              <a:spLocks noChangeArrowheads="1"/>
            </p:cNvSpPr>
            <p:nvPr/>
          </p:nvSpPr>
          <p:spPr bwMode="auto">
            <a:xfrm>
              <a:off x="2114" y="3136"/>
              <a:ext cx="178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&amp;&amp; </a:t>
              </a:r>
            </a:p>
            <a:p>
              <a:pPr>
                <a:spcBef>
                  <a:spcPct val="0"/>
                </a:spcBef>
                <a:buClrTx/>
                <a:buSzTx/>
                <a:buFontTx/>
                <a:buNone/>
              </a:pPr>
              <a:r>
                <a:rPr lang="en-US" altLang="zh-CN" sz="1400">
                  <a:latin typeface="Arial" panose="020B0604020202020204" pitchFamily="34" charset="0"/>
                  <a:ea typeface="宋体" panose="02010600030101010101" pitchFamily="2" charset="-122"/>
                </a:rPr>
                <a:t>   notcorrupt(rcvpkt) </a:t>
              </a:r>
            </a:p>
            <a:p>
              <a:pPr>
                <a:spcBef>
                  <a:spcPct val="0"/>
                </a:spcBef>
                <a:buClrTx/>
                <a:buSzTx/>
                <a:buFontTx/>
                <a:buNone/>
              </a:pPr>
              <a:endParaRPr lang="en-US" altLang="zh-CN" sz="1400">
                <a:latin typeface="Times New Roman" panose="02020603050405020304" pitchFamily="18" charset="0"/>
                <a:ea typeface="宋体" panose="02010600030101010101" pitchFamily="2" charset="-122"/>
              </a:endParaRPr>
            </a:p>
          </p:txBody>
        </p:sp>
        <p:sp>
          <p:nvSpPr>
            <p:cNvPr id="99351" name="Line 20">
              <a:extLst>
                <a:ext uri="{FF2B5EF4-FFF2-40B4-BE49-F238E27FC236}">
                  <a16:creationId xmlns:a16="http://schemas.microsoft.com/office/drawing/2014/main" id="{64B4E89B-E1C0-4599-8075-80B2EC255D55}"/>
                </a:ext>
              </a:extLst>
            </p:cNvPr>
            <p:cNvSpPr>
              <a:spLocks noChangeShapeType="1"/>
            </p:cNvSpPr>
            <p:nvPr/>
          </p:nvSpPr>
          <p:spPr bwMode="auto">
            <a:xfrm>
              <a:off x="2172" y="3466"/>
              <a:ext cx="10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1669" name="Freeform 21">
            <a:extLst>
              <a:ext uri="{FF2B5EF4-FFF2-40B4-BE49-F238E27FC236}">
                <a16:creationId xmlns:a16="http://schemas.microsoft.com/office/drawing/2014/main" id="{321AD0F0-EF0D-4BC8-ADC8-0107203D4DF7}"/>
              </a:ext>
            </a:extLst>
          </p:cNvPr>
          <p:cNvSpPr>
            <a:spLocks/>
          </p:cNvSpPr>
          <p:nvPr/>
        </p:nvSpPr>
        <p:spPr bwMode="auto">
          <a:xfrm>
            <a:off x="3505200" y="4446588"/>
            <a:ext cx="1054100" cy="674687"/>
          </a:xfrm>
          <a:custGeom>
            <a:avLst/>
            <a:gdLst>
              <a:gd name="T0" fmla="*/ 2147483646 w 664"/>
              <a:gd name="T1" fmla="*/ 2147483646 h 425"/>
              <a:gd name="T2" fmla="*/ 2147483646 w 664"/>
              <a:gd name="T3" fmla="*/ 0 h 425"/>
              <a:gd name="T4" fmla="*/ 0 60000 65536"/>
              <a:gd name="T5" fmla="*/ 0 60000 65536"/>
              <a:gd name="T6" fmla="*/ 0 w 664"/>
              <a:gd name="T7" fmla="*/ 0 h 425"/>
              <a:gd name="T8" fmla="*/ 664 w 664"/>
              <a:gd name="T9" fmla="*/ 425 h 425"/>
            </a:gdLst>
            <a:ahLst/>
            <a:cxnLst>
              <a:cxn ang="T4">
                <a:pos x="T0" y="T1"/>
              </a:cxn>
              <a:cxn ang="T5">
                <a:pos x="T2" y="T3"/>
              </a:cxn>
            </a:cxnLst>
            <a:rect l="T6" t="T7" r="T8" b="T9"/>
            <a:pathLst>
              <a:path w="664" h="425">
                <a:moveTo>
                  <a:pt x="241" y="20"/>
                </a:moveTo>
                <a:cubicBezTo>
                  <a:pt x="0" y="393"/>
                  <a:pt x="664" y="425"/>
                  <a:pt x="388"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22">
            <a:extLst>
              <a:ext uri="{FF2B5EF4-FFF2-40B4-BE49-F238E27FC236}">
                <a16:creationId xmlns:a16="http://schemas.microsoft.com/office/drawing/2014/main" id="{7CF0948A-958A-4334-AE4F-DA0A27EA4494}"/>
              </a:ext>
            </a:extLst>
          </p:cNvPr>
          <p:cNvGrpSpPr>
            <a:grpSpLocks/>
          </p:cNvGrpSpPr>
          <p:nvPr/>
        </p:nvGrpSpPr>
        <p:grpSpPr bwMode="auto">
          <a:xfrm>
            <a:off x="1250950" y="4289425"/>
            <a:ext cx="2047875" cy="498475"/>
            <a:chOff x="788" y="2702"/>
            <a:chExt cx="1290" cy="314"/>
          </a:xfrm>
        </p:grpSpPr>
        <p:sp>
          <p:nvSpPr>
            <p:cNvPr id="99347" name="Text Box 23">
              <a:extLst>
                <a:ext uri="{FF2B5EF4-FFF2-40B4-BE49-F238E27FC236}">
                  <a16:creationId xmlns:a16="http://schemas.microsoft.com/office/drawing/2014/main" id="{98EF9767-E6D2-43F9-8EA6-62A1714A3E83}"/>
                </a:ext>
              </a:extLst>
            </p:cNvPr>
            <p:cNvSpPr txBox="1">
              <a:spLocks noChangeArrowheads="1"/>
            </p:cNvSpPr>
            <p:nvPr/>
          </p:nvSpPr>
          <p:spPr bwMode="auto">
            <a:xfrm>
              <a:off x="788" y="2702"/>
              <a:ext cx="129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 </a:t>
              </a:r>
            </a:p>
            <a:p>
              <a:pPr>
                <a:spcBef>
                  <a:spcPct val="0"/>
                </a:spcBef>
                <a:buClrTx/>
                <a:buSzTx/>
                <a:buFontTx/>
                <a:buNone/>
              </a:pPr>
              <a:r>
                <a:rPr lang="en-US" altLang="zh-CN" sz="1400">
                  <a:latin typeface="Arial" panose="020B0604020202020204" pitchFamily="34" charset="0"/>
                  <a:ea typeface="宋体" panose="02010600030101010101" pitchFamily="2" charset="-122"/>
                </a:rPr>
                <a:t>   &amp;&amp; corrupt(rcvpkt)</a:t>
              </a:r>
              <a:r>
                <a:rPr lang="en-US" altLang="zh-CN" sz="1000">
                  <a:latin typeface="Arial" panose="020B0604020202020204" pitchFamily="34" charset="0"/>
                  <a:ea typeface="宋体" panose="02010600030101010101" pitchFamily="2" charset="-122"/>
                </a:rPr>
                <a:t> </a:t>
              </a:r>
            </a:p>
            <a:p>
              <a:pPr>
                <a:spcBef>
                  <a:spcPct val="0"/>
                </a:spcBef>
                <a:buClrTx/>
                <a:buSzTx/>
                <a:buFontTx/>
                <a:buNone/>
              </a:pPr>
              <a:endParaRPr lang="en-US" altLang="zh-CN" sz="2400">
                <a:latin typeface="Times New Roman" panose="02020603050405020304" pitchFamily="18" charset="0"/>
                <a:ea typeface="宋体" panose="02010600030101010101" pitchFamily="2" charset="-122"/>
              </a:endParaRPr>
            </a:p>
          </p:txBody>
        </p:sp>
        <p:sp>
          <p:nvSpPr>
            <p:cNvPr id="99348" name="Line 24">
              <a:extLst>
                <a:ext uri="{FF2B5EF4-FFF2-40B4-BE49-F238E27FC236}">
                  <a16:creationId xmlns:a16="http://schemas.microsoft.com/office/drawing/2014/main" id="{3490BC1B-B9A4-4F31-8754-716EA8F7902B}"/>
                </a:ext>
              </a:extLst>
            </p:cNvPr>
            <p:cNvSpPr>
              <a:spLocks noChangeShapeType="1"/>
            </p:cNvSpPr>
            <p:nvPr/>
          </p:nvSpPr>
          <p:spPr bwMode="auto">
            <a:xfrm flipV="1">
              <a:off x="846" y="3016"/>
              <a:ext cx="95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1673" name="Freeform 25">
            <a:extLst>
              <a:ext uri="{FF2B5EF4-FFF2-40B4-BE49-F238E27FC236}">
                <a16:creationId xmlns:a16="http://schemas.microsoft.com/office/drawing/2014/main" id="{3E227A20-23C5-4EFF-B451-B852AE4DE213}"/>
              </a:ext>
            </a:extLst>
          </p:cNvPr>
          <p:cNvSpPr>
            <a:spLocks/>
          </p:cNvSpPr>
          <p:nvPr/>
        </p:nvSpPr>
        <p:spPr bwMode="auto">
          <a:xfrm>
            <a:off x="2898775" y="4221163"/>
            <a:ext cx="695325" cy="638175"/>
          </a:xfrm>
          <a:custGeom>
            <a:avLst/>
            <a:gdLst>
              <a:gd name="T0" fmla="*/ 2147483646 w 1095"/>
              <a:gd name="T1" fmla="*/ 0 h 1005"/>
              <a:gd name="T2" fmla="*/ 2147483646 w 1095"/>
              <a:gd name="T3" fmla="*/ 2147483646 h 1005"/>
              <a:gd name="T4" fmla="*/ 0 60000 65536"/>
              <a:gd name="T5" fmla="*/ 0 60000 65536"/>
              <a:gd name="T6" fmla="*/ 0 w 1095"/>
              <a:gd name="T7" fmla="*/ 0 h 1005"/>
              <a:gd name="T8" fmla="*/ 1095 w 1095"/>
              <a:gd name="T9" fmla="*/ 1005 h 1005"/>
            </a:gdLst>
            <a:ahLst/>
            <a:cxnLst>
              <a:cxn ang="T4">
                <a:pos x="T0" y="T1"/>
              </a:cxn>
              <a:cxn ang="T5">
                <a:pos x="T2" y="T3"/>
              </a:cxn>
            </a:cxnLst>
            <a:rect l="T6" t="T7" r="T8" b="T9"/>
            <a:pathLst>
              <a:path w="1095" h="1005">
                <a:moveTo>
                  <a:pt x="1005" y="0"/>
                </a:moveTo>
                <a:cubicBezTo>
                  <a:pt x="0" y="30"/>
                  <a:pt x="645" y="1005"/>
                  <a:pt x="1095" y="16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 name="Group 26">
            <a:extLst>
              <a:ext uri="{FF2B5EF4-FFF2-40B4-BE49-F238E27FC236}">
                <a16:creationId xmlns:a16="http://schemas.microsoft.com/office/drawing/2014/main" id="{12A67B5C-422F-4435-BEE9-63A91ED5AC50}"/>
              </a:ext>
            </a:extLst>
          </p:cNvPr>
          <p:cNvGrpSpPr>
            <a:grpSpLocks/>
          </p:cNvGrpSpPr>
          <p:nvPr/>
        </p:nvGrpSpPr>
        <p:grpSpPr bwMode="auto">
          <a:xfrm>
            <a:off x="1487488" y="2927350"/>
            <a:ext cx="1485900" cy="801688"/>
            <a:chOff x="937" y="1844"/>
            <a:chExt cx="936" cy="505"/>
          </a:xfrm>
        </p:grpSpPr>
        <p:sp>
          <p:nvSpPr>
            <p:cNvPr id="99344" name="Line 27">
              <a:extLst>
                <a:ext uri="{FF2B5EF4-FFF2-40B4-BE49-F238E27FC236}">
                  <a16:creationId xmlns:a16="http://schemas.microsoft.com/office/drawing/2014/main" id="{C12A7E31-3C0B-4C43-82B6-65C1516DA98D}"/>
                </a:ext>
              </a:extLst>
            </p:cNvPr>
            <p:cNvSpPr>
              <a:spLocks noChangeShapeType="1"/>
            </p:cNvSpPr>
            <p:nvPr/>
          </p:nvSpPr>
          <p:spPr bwMode="auto">
            <a:xfrm>
              <a:off x="1017" y="2052"/>
              <a:ext cx="5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5" name="Text Box 28">
              <a:extLst>
                <a:ext uri="{FF2B5EF4-FFF2-40B4-BE49-F238E27FC236}">
                  <a16:creationId xmlns:a16="http://schemas.microsoft.com/office/drawing/2014/main" id="{B88BF871-E57A-4B34-80EB-4293F6B1156D}"/>
                </a:ext>
              </a:extLst>
            </p:cNvPr>
            <p:cNvSpPr txBox="1">
              <a:spLocks noChangeArrowheads="1"/>
            </p:cNvSpPr>
            <p:nvPr/>
          </p:nvSpPr>
          <p:spPr bwMode="auto">
            <a:xfrm>
              <a:off x="937" y="2033"/>
              <a:ext cx="93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base=1</a:t>
              </a:r>
            </a:p>
            <a:p>
              <a:pPr>
                <a:spcBef>
                  <a:spcPct val="0"/>
                </a:spcBef>
                <a:buClrTx/>
                <a:buSzTx/>
                <a:buFontTx/>
                <a:buNone/>
              </a:pPr>
              <a:r>
                <a:rPr lang="en-US" altLang="zh-CN" sz="1400">
                  <a:latin typeface="Arial" panose="020B0604020202020204" pitchFamily="34" charset="0"/>
                  <a:ea typeface="宋体" panose="02010600030101010101" pitchFamily="2" charset="-122"/>
                </a:rPr>
                <a:t>nextseqnum=1</a:t>
              </a:r>
              <a:endParaRPr lang="en-US" altLang="zh-CN" sz="1400">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400">
                <a:latin typeface="Times New Roman" panose="02020603050405020304" pitchFamily="18" charset="0"/>
                <a:ea typeface="宋体" panose="02010600030101010101" pitchFamily="2" charset="-122"/>
              </a:endParaRPr>
            </a:p>
          </p:txBody>
        </p:sp>
        <p:sp>
          <p:nvSpPr>
            <p:cNvPr id="99346" name="Text Box 29">
              <a:extLst>
                <a:ext uri="{FF2B5EF4-FFF2-40B4-BE49-F238E27FC236}">
                  <a16:creationId xmlns:a16="http://schemas.microsoft.com/office/drawing/2014/main" id="{05C9A8C1-45D7-4EA1-AD7B-A46EE2AB6AF4}"/>
                </a:ext>
              </a:extLst>
            </p:cNvPr>
            <p:cNvSpPr txBox="1">
              <a:spLocks noChangeArrowheads="1"/>
            </p:cNvSpPr>
            <p:nvPr/>
          </p:nvSpPr>
          <p:spPr bwMode="auto">
            <a:xfrm>
              <a:off x="964" y="1844"/>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sp>
        <p:nvSpPr>
          <p:cNvPr id="99342" name="页脚占位符 5">
            <a:extLst>
              <a:ext uri="{FF2B5EF4-FFF2-40B4-BE49-F238E27FC236}">
                <a16:creationId xmlns:a16="http://schemas.microsoft.com/office/drawing/2014/main" id="{243B51D1-CA70-46A2-8824-EEA14206EC9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99343" name="灯片编号占位符 6">
            <a:extLst>
              <a:ext uri="{FF2B5EF4-FFF2-40B4-BE49-F238E27FC236}">
                <a16:creationId xmlns:a16="http://schemas.microsoft.com/office/drawing/2014/main" id="{41850FFB-86AE-4635-86C5-CBB099FE5F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C8DA616-51E9-43B3-8926-06D9F49E2EB4}" type="slidenum">
              <a:rPr lang="en-US" altLang="zh-CN" sz="1400" smtClean="0">
                <a:latin typeface="Arial" panose="020B0604020202020204" pitchFamily="34" charset="0"/>
              </a:rPr>
              <a:pPr>
                <a:spcBef>
                  <a:spcPct val="0"/>
                </a:spcBef>
                <a:buClrTx/>
                <a:buSzTx/>
                <a:buFontTx/>
                <a:buNone/>
              </a:pPr>
              <a:t>70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11654"/>
                                        </p:tgtEl>
                                        <p:attrNameLst>
                                          <p:attrName>style.visibility</p:attrName>
                                        </p:attrNameLst>
                                      </p:cBhvr>
                                      <p:to>
                                        <p:strVal val="visible"/>
                                      </p:to>
                                    </p:set>
                                    <p:animEffect transition="in" filter="blinds(horizontal)">
                                      <p:cBhvr>
                                        <p:cTn id="10" dur="500"/>
                                        <p:tgtEl>
                                          <p:spTgt spid="411654"/>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11664"/>
                                        </p:tgtEl>
                                        <p:attrNameLst>
                                          <p:attrName>style.visibility</p:attrName>
                                        </p:attrNameLst>
                                      </p:cBhvr>
                                      <p:to>
                                        <p:strVal val="visible"/>
                                      </p:to>
                                    </p:set>
                                    <p:animEffect transition="in" filter="wipe(left)">
                                      <p:cBhvr>
                                        <p:cTn id="18" dur="500"/>
                                        <p:tgtEl>
                                          <p:spTgt spid="411664"/>
                                        </p:tgtEl>
                                      </p:cBhvr>
                                    </p:animEffect>
                                  </p:childTnLst>
                                </p:cTn>
                              </p:par>
                              <p:par>
                                <p:cTn id="19" presetID="3"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411659"/>
                                        </p:tgtEl>
                                        <p:attrNameLst>
                                          <p:attrName>style.visibility</p:attrName>
                                        </p:attrNameLst>
                                      </p:cBhvr>
                                      <p:to>
                                        <p:strVal val="visible"/>
                                      </p:to>
                                    </p:set>
                                    <p:animEffect transition="in" filter="wipe(down)">
                                      <p:cBhvr>
                                        <p:cTn id="26" dur="500"/>
                                        <p:tgtEl>
                                          <p:spTgt spid="411659"/>
                                        </p:tgtEl>
                                      </p:cBhvr>
                                    </p:animEffect>
                                  </p:childTnLst>
                                </p:cTn>
                              </p:par>
                              <p:par>
                                <p:cTn id="27" presetID="3" presetClass="entr" presetSubtype="1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411669"/>
                                        </p:tgtEl>
                                        <p:attrNameLst>
                                          <p:attrName>style.visibility</p:attrName>
                                        </p:attrNameLst>
                                      </p:cBhvr>
                                      <p:to>
                                        <p:strVal val="visible"/>
                                      </p:to>
                                    </p:set>
                                    <p:animEffect transition="in" filter="wipe(down)">
                                      <p:cBhvr>
                                        <p:cTn id="34" dur="500"/>
                                        <p:tgtEl>
                                          <p:spTgt spid="411669"/>
                                        </p:tgtEl>
                                      </p:cBhvr>
                                    </p:animEffect>
                                  </p:childTnLst>
                                </p:cTn>
                              </p:par>
                              <p:par>
                                <p:cTn id="35" presetID="3" presetClass="entr" presetSubtype="1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411673"/>
                                        </p:tgtEl>
                                        <p:attrNameLst>
                                          <p:attrName>style.visibility</p:attrName>
                                        </p:attrNameLst>
                                      </p:cBhvr>
                                      <p:to>
                                        <p:strVal val="visible"/>
                                      </p:to>
                                    </p:set>
                                    <p:animEffect transition="in" filter="wipe(up)">
                                      <p:cBhvr>
                                        <p:cTn id="42" dur="500"/>
                                        <p:tgtEl>
                                          <p:spTgt spid="411673"/>
                                        </p:tgtEl>
                                      </p:cBhvr>
                                    </p:animEffect>
                                  </p:childTnLst>
                                </p:cTn>
                              </p:par>
                              <p:par>
                                <p:cTn id="43" presetID="3" presetClass="entr" presetSubtype="1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BC2292F-4159-4D9C-9CF9-3FA19635DA82}"/>
              </a:ext>
            </a:extLst>
          </p:cNvPr>
          <p:cNvSpPr>
            <a:spLocks noGrp="1" noChangeArrowheads="1"/>
          </p:cNvSpPr>
          <p:nvPr>
            <p:ph type="title"/>
          </p:nvPr>
        </p:nvSpPr>
        <p:spPr/>
        <p:txBody>
          <a:bodyPr/>
          <a:lstStyle/>
          <a:p>
            <a:r>
              <a:rPr lang="en-US" altLang="zh-CN" sz="3200">
                <a:ea typeface="宋体" panose="02010600030101010101" pitchFamily="2" charset="-122"/>
              </a:rPr>
              <a:t>GBN: Receiver Extended FSM</a:t>
            </a:r>
            <a:endParaRPr lang="en-US" altLang="zh-CN">
              <a:ea typeface="宋体" panose="02010600030101010101" pitchFamily="2" charset="-122"/>
            </a:endParaRPr>
          </a:p>
        </p:txBody>
      </p:sp>
      <p:sp>
        <p:nvSpPr>
          <p:cNvPr id="412675" name="Rectangle 3">
            <a:extLst>
              <a:ext uri="{FF2B5EF4-FFF2-40B4-BE49-F238E27FC236}">
                <a16:creationId xmlns:a16="http://schemas.microsoft.com/office/drawing/2014/main" id="{2EB137ED-C81C-4AE3-B1A9-920645390A1C}"/>
              </a:ext>
            </a:extLst>
          </p:cNvPr>
          <p:cNvSpPr>
            <a:spLocks noGrp="1" noChangeArrowheads="1"/>
          </p:cNvSpPr>
          <p:nvPr>
            <p:ph type="body" sz="half" idx="2"/>
          </p:nvPr>
        </p:nvSpPr>
        <p:spPr>
          <a:xfrm>
            <a:off x="801688" y="3698875"/>
            <a:ext cx="8148637" cy="2854325"/>
          </a:xfrm>
        </p:spPr>
        <p:txBody>
          <a:bodyPr/>
          <a:lstStyle/>
          <a:p>
            <a:r>
              <a:rPr lang="en-US" altLang="zh-CN" sz="2400">
                <a:ea typeface="宋体" panose="02010600030101010101" pitchFamily="2" charset="-122"/>
              </a:rPr>
              <a:t>If </a:t>
            </a:r>
            <a:r>
              <a:rPr lang="en-US" altLang="zh-CN" sz="2400">
                <a:solidFill>
                  <a:schemeClr val="accent2"/>
                </a:solidFill>
                <a:ea typeface="宋体" panose="02010600030101010101" pitchFamily="2" charset="-122"/>
              </a:rPr>
              <a:t>expected packet</a:t>
            </a:r>
            <a:r>
              <a:rPr lang="en-US" altLang="zh-CN" sz="2400">
                <a:ea typeface="宋体" panose="02010600030101010101" pitchFamily="2" charset="-122"/>
              </a:rPr>
              <a:t>  received:</a:t>
            </a:r>
          </a:p>
          <a:p>
            <a:pPr lvl="1"/>
            <a:r>
              <a:rPr lang="en-US" altLang="zh-CN" sz="2000">
                <a:ea typeface="宋体" panose="02010600030101010101" pitchFamily="2" charset="-122"/>
              </a:rPr>
              <a:t>Send ACK and deliver packet upstairs</a:t>
            </a:r>
            <a:endParaRPr lang="en-US" altLang="zh-CN" sz="2000" b="1">
              <a:latin typeface="Courier New" panose="02070309020205020404" pitchFamily="49" charset="0"/>
              <a:ea typeface="宋体" panose="02010600030101010101" pitchFamily="2" charset="-122"/>
            </a:endParaRPr>
          </a:p>
          <a:p>
            <a:r>
              <a:rPr lang="en-US" altLang="zh-CN" sz="2400">
                <a:ea typeface="宋体" panose="02010600030101010101" pitchFamily="2" charset="-122"/>
              </a:rPr>
              <a:t>If </a:t>
            </a:r>
            <a:r>
              <a:rPr lang="en-US" altLang="zh-CN" sz="2400">
                <a:solidFill>
                  <a:schemeClr val="accent2"/>
                </a:solidFill>
                <a:ea typeface="宋体" panose="02010600030101010101" pitchFamily="2" charset="-122"/>
              </a:rPr>
              <a:t>out-of-order packet</a:t>
            </a:r>
            <a:r>
              <a:rPr lang="en-US" altLang="zh-CN" sz="2400">
                <a:ea typeface="宋体" panose="02010600030101010101" pitchFamily="2" charset="-122"/>
              </a:rPr>
              <a:t> received: </a:t>
            </a:r>
          </a:p>
          <a:p>
            <a:pPr lvl="1"/>
            <a:r>
              <a:rPr lang="en-US" altLang="zh-CN" sz="2000">
                <a:ea typeface="宋体" panose="02010600030101010101" pitchFamily="2" charset="-122"/>
              </a:rPr>
              <a:t>Discard (don’t buffer) -&gt; </a:t>
            </a:r>
            <a:r>
              <a:rPr lang="en-US" altLang="zh-CN" sz="2000">
                <a:solidFill>
                  <a:srgbClr val="FF0000"/>
                </a:solidFill>
                <a:ea typeface="宋体" panose="02010600030101010101" pitchFamily="2" charset="-122"/>
              </a:rPr>
              <a:t>no receiver buffering</a:t>
            </a:r>
            <a:r>
              <a:rPr lang="en-US" altLang="zh-CN" sz="2000">
                <a:ea typeface="宋体" panose="02010600030101010101" pitchFamily="2" charset="-122"/>
              </a:rPr>
              <a:t>!</a:t>
            </a:r>
          </a:p>
          <a:p>
            <a:pPr lvl="1"/>
            <a:r>
              <a:rPr lang="en-US" altLang="zh-CN" sz="2000">
                <a:ea typeface="宋体" panose="02010600030101010101" pitchFamily="2" charset="-122"/>
              </a:rPr>
              <a:t>Re-ACK pkt with highest in-order seq #</a:t>
            </a:r>
          </a:p>
          <a:p>
            <a:pPr lvl="1"/>
            <a:r>
              <a:rPr lang="en-US" altLang="zh-CN" sz="2000">
                <a:ea typeface="宋体" panose="02010600030101010101" pitchFamily="2" charset="-122"/>
              </a:rPr>
              <a:t>May generate duplicate ACKs</a:t>
            </a:r>
          </a:p>
        </p:txBody>
      </p:sp>
      <p:sp>
        <p:nvSpPr>
          <p:cNvPr id="412676" name="Oval 4">
            <a:extLst>
              <a:ext uri="{FF2B5EF4-FFF2-40B4-BE49-F238E27FC236}">
                <a16:creationId xmlns:a16="http://schemas.microsoft.com/office/drawing/2014/main" id="{0DABC28F-F0D7-48ED-8A4F-37EDE894126D}"/>
              </a:ext>
            </a:extLst>
          </p:cNvPr>
          <p:cNvSpPr>
            <a:spLocks noChangeArrowheads="1"/>
          </p:cNvSpPr>
          <p:nvPr/>
        </p:nvSpPr>
        <p:spPr bwMode="auto">
          <a:xfrm>
            <a:off x="3159125" y="2041525"/>
            <a:ext cx="666750" cy="657225"/>
          </a:xfrm>
          <a:prstGeom prst="ellipse">
            <a:avLst/>
          </a:prstGeom>
          <a:solidFill>
            <a:srgbClr val="CCFFFF"/>
          </a:solidFill>
          <a:ln w="19050">
            <a:solidFill>
              <a:srgbClr val="000000"/>
            </a:solidFill>
            <a:round/>
            <a:headEnd/>
            <a:tailE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100357" name="Text Box 5">
            <a:extLst>
              <a:ext uri="{FF2B5EF4-FFF2-40B4-BE49-F238E27FC236}">
                <a16:creationId xmlns:a16="http://schemas.microsoft.com/office/drawing/2014/main" id="{716DBEF9-DF99-4445-806A-496C6305A993}"/>
              </a:ext>
            </a:extLst>
          </p:cNvPr>
          <p:cNvSpPr txBox="1">
            <a:spLocks noChangeArrowheads="1"/>
          </p:cNvSpPr>
          <p:nvPr/>
        </p:nvSpPr>
        <p:spPr bwMode="auto">
          <a:xfrm>
            <a:off x="3068638" y="2209800"/>
            <a:ext cx="8001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Wait</a:t>
            </a:r>
            <a:endParaRPr lang="en-US" altLang="zh-CN" sz="1800">
              <a:latin typeface="Times New Roman" panose="02020603050405020304" pitchFamily="18" charset="0"/>
              <a:ea typeface="宋体" panose="02010600030101010101" pitchFamily="2" charset="-122"/>
            </a:endParaRPr>
          </a:p>
        </p:txBody>
      </p:sp>
      <p:sp>
        <p:nvSpPr>
          <p:cNvPr id="412678" name="Line 6">
            <a:extLst>
              <a:ext uri="{FF2B5EF4-FFF2-40B4-BE49-F238E27FC236}">
                <a16:creationId xmlns:a16="http://schemas.microsoft.com/office/drawing/2014/main" id="{60F0619B-F95A-4C1D-B53F-CD53C43A82D4}"/>
              </a:ext>
            </a:extLst>
          </p:cNvPr>
          <p:cNvSpPr>
            <a:spLocks noChangeShapeType="1"/>
          </p:cNvSpPr>
          <p:nvPr/>
        </p:nvSpPr>
        <p:spPr bwMode="auto">
          <a:xfrm>
            <a:off x="844550" y="1881188"/>
            <a:ext cx="2298700" cy="4746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7">
            <a:extLst>
              <a:ext uri="{FF2B5EF4-FFF2-40B4-BE49-F238E27FC236}">
                <a16:creationId xmlns:a16="http://schemas.microsoft.com/office/drawing/2014/main" id="{3233A637-CED3-4862-9258-E28509D8E7D1}"/>
              </a:ext>
            </a:extLst>
          </p:cNvPr>
          <p:cNvGrpSpPr>
            <a:grpSpLocks/>
          </p:cNvGrpSpPr>
          <p:nvPr/>
        </p:nvGrpSpPr>
        <p:grpSpPr bwMode="auto">
          <a:xfrm>
            <a:off x="2557463" y="1192213"/>
            <a:ext cx="1617662" cy="590550"/>
            <a:chOff x="1611" y="751"/>
            <a:chExt cx="1019" cy="372"/>
          </a:xfrm>
        </p:grpSpPr>
        <p:sp>
          <p:nvSpPr>
            <p:cNvPr id="100372" name="Text Box 8">
              <a:extLst>
                <a:ext uri="{FF2B5EF4-FFF2-40B4-BE49-F238E27FC236}">
                  <a16:creationId xmlns:a16="http://schemas.microsoft.com/office/drawing/2014/main" id="{7939563B-CB9D-4BFA-B1C5-3F6057271775}"/>
                </a:ext>
              </a:extLst>
            </p:cNvPr>
            <p:cNvSpPr txBox="1">
              <a:spLocks noChangeArrowheads="1"/>
            </p:cNvSpPr>
            <p:nvPr/>
          </p:nvSpPr>
          <p:spPr bwMode="auto">
            <a:xfrm>
              <a:off x="1611" y="925"/>
              <a:ext cx="101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endParaRPr lang="en-US" altLang="zh-CN" sz="1400">
                <a:latin typeface="Times New Roman" panose="02020603050405020304" pitchFamily="18" charset="0"/>
                <a:ea typeface="宋体" panose="02010600030101010101" pitchFamily="2" charset="-122"/>
              </a:endParaRPr>
            </a:p>
          </p:txBody>
        </p:sp>
        <p:sp>
          <p:nvSpPr>
            <p:cNvPr id="100373" name="Text Box 9">
              <a:extLst>
                <a:ext uri="{FF2B5EF4-FFF2-40B4-BE49-F238E27FC236}">
                  <a16:creationId xmlns:a16="http://schemas.microsoft.com/office/drawing/2014/main" id="{B5454BB8-CF0B-4EC1-A7C7-84466B24A924}"/>
                </a:ext>
              </a:extLst>
            </p:cNvPr>
            <p:cNvSpPr txBox="1">
              <a:spLocks noChangeArrowheads="1"/>
            </p:cNvSpPr>
            <p:nvPr/>
          </p:nvSpPr>
          <p:spPr bwMode="auto">
            <a:xfrm>
              <a:off x="1636" y="751"/>
              <a:ext cx="45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default</a:t>
              </a:r>
              <a:endParaRPr lang="en-US" altLang="zh-CN" sz="1400">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400">
                <a:latin typeface="Times New Roman" panose="02020603050405020304" pitchFamily="18" charset="0"/>
                <a:ea typeface="宋体" panose="02010600030101010101" pitchFamily="2" charset="-122"/>
              </a:endParaRPr>
            </a:p>
          </p:txBody>
        </p:sp>
        <p:sp>
          <p:nvSpPr>
            <p:cNvPr id="100374" name="Line 10">
              <a:extLst>
                <a:ext uri="{FF2B5EF4-FFF2-40B4-BE49-F238E27FC236}">
                  <a16:creationId xmlns:a16="http://schemas.microsoft.com/office/drawing/2014/main" id="{99394DD1-436B-404B-A0B7-F574E886BBF1}"/>
                </a:ext>
              </a:extLst>
            </p:cNvPr>
            <p:cNvSpPr>
              <a:spLocks noChangeShapeType="1"/>
            </p:cNvSpPr>
            <p:nvPr/>
          </p:nvSpPr>
          <p:spPr bwMode="auto">
            <a:xfrm>
              <a:off x="1687" y="938"/>
              <a:ext cx="51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2683" name="Freeform 11">
            <a:extLst>
              <a:ext uri="{FF2B5EF4-FFF2-40B4-BE49-F238E27FC236}">
                <a16:creationId xmlns:a16="http://schemas.microsoft.com/office/drawing/2014/main" id="{55BA718D-68FB-4910-8EED-C4A7B174CB34}"/>
              </a:ext>
            </a:extLst>
          </p:cNvPr>
          <p:cNvSpPr>
            <a:spLocks/>
          </p:cNvSpPr>
          <p:nvPr/>
        </p:nvSpPr>
        <p:spPr bwMode="auto">
          <a:xfrm>
            <a:off x="3832225" y="1784350"/>
            <a:ext cx="828675"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12">
            <a:extLst>
              <a:ext uri="{FF2B5EF4-FFF2-40B4-BE49-F238E27FC236}">
                <a16:creationId xmlns:a16="http://schemas.microsoft.com/office/drawing/2014/main" id="{4B441E7C-9EF2-4393-9104-2A6FB8D82FCA}"/>
              </a:ext>
            </a:extLst>
          </p:cNvPr>
          <p:cNvGrpSpPr>
            <a:grpSpLocks/>
          </p:cNvGrpSpPr>
          <p:nvPr/>
        </p:nvGrpSpPr>
        <p:grpSpPr bwMode="auto">
          <a:xfrm>
            <a:off x="4325938" y="1554163"/>
            <a:ext cx="4319587" cy="1593850"/>
            <a:chOff x="2725" y="979"/>
            <a:chExt cx="2721" cy="1004"/>
          </a:xfrm>
        </p:grpSpPr>
        <p:sp>
          <p:nvSpPr>
            <p:cNvPr id="100369" name="Text Box 13">
              <a:extLst>
                <a:ext uri="{FF2B5EF4-FFF2-40B4-BE49-F238E27FC236}">
                  <a16:creationId xmlns:a16="http://schemas.microsoft.com/office/drawing/2014/main" id="{FB5E2A64-4230-4B1A-BDF8-783915D73E0A}"/>
                </a:ext>
              </a:extLst>
            </p:cNvPr>
            <p:cNvSpPr txBox="1">
              <a:spLocks noChangeArrowheads="1"/>
            </p:cNvSpPr>
            <p:nvPr/>
          </p:nvSpPr>
          <p:spPr bwMode="auto">
            <a:xfrm>
              <a:off x="2725" y="979"/>
              <a:ext cx="224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rdt_rcv(rcvpkt)</a:t>
              </a:r>
            </a:p>
            <a:p>
              <a:pPr>
                <a:spcBef>
                  <a:spcPct val="0"/>
                </a:spcBef>
                <a:buClrTx/>
                <a:buSzTx/>
                <a:buFontTx/>
                <a:buNone/>
              </a:pPr>
              <a:r>
                <a:rPr lang="en-US" altLang="zh-CN" sz="1400">
                  <a:latin typeface="Arial" panose="020B0604020202020204" pitchFamily="34" charset="0"/>
                  <a:ea typeface="宋体" panose="02010600030101010101" pitchFamily="2" charset="-122"/>
                </a:rPr>
                <a:t>  &amp;&amp; notcurrupt(rcvpkt)</a:t>
              </a:r>
            </a:p>
            <a:p>
              <a:pPr>
                <a:spcBef>
                  <a:spcPct val="0"/>
                </a:spcBef>
                <a:buClrTx/>
                <a:buSzTx/>
                <a:buFontTx/>
                <a:buNone/>
              </a:pPr>
              <a:r>
                <a:rPr lang="en-US" altLang="zh-CN" sz="1400">
                  <a:latin typeface="Arial" panose="020B0604020202020204" pitchFamily="34" charset="0"/>
                  <a:ea typeface="宋体" panose="02010600030101010101" pitchFamily="2" charset="-122"/>
                </a:rPr>
                <a:t>  &amp;&amp; hasseqnum(rcvpkt,expectedseqnum) </a:t>
              </a:r>
              <a:endParaRPr lang="en-US" altLang="zh-CN" sz="1400">
                <a:latin typeface="Times New Roman" panose="02020603050405020304" pitchFamily="18" charset="0"/>
                <a:ea typeface="宋体" panose="02010600030101010101" pitchFamily="2" charset="-122"/>
              </a:endParaRPr>
            </a:p>
          </p:txBody>
        </p:sp>
        <p:sp>
          <p:nvSpPr>
            <p:cNvPr id="100370" name="Line 14">
              <a:extLst>
                <a:ext uri="{FF2B5EF4-FFF2-40B4-BE49-F238E27FC236}">
                  <a16:creationId xmlns:a16="http://schemas.microsoft.com/office/drawing/2014/main" id="{F23D7E7C-2517-45D4-9791-FDE2AF52122F}"/>
                </a:ext>
              </a:extLst>
            </p:cNvPr>
            <p:cNvSpPr>
              <a:spLocks noChangeShapeType="1"/>
            </p:cNvSpPr>
            <p:nvPr/>
          </p:nvSpPr>
          <p:spPr bwMode="auto">
            <a:xfrm>
              <a:off x="2769" y="1415"/>
              <a:ext cx="200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1" name="Text Box 15">
              <a:extLst>
                <a:ext uri="{FF2B5EF4-FFF2-40B4-BE49-F238E27FC236}">
                  <a16:creationId xmlns:a16="http://schemas.microsoft.com/office/drawing/2014/main" id="{B4ECBFBE-4053-4380-A27B-8496551EC792}"/>
                </a:ext>
              </a:extLst>
            </p:cNvPr>
            <p:cNvSpPr txBox="1">
              <a:spLocks noChangeArrowheads="1"/>
            </p:cNvSpPr>
            <p:nvPr/>
          </p:nvSpPr>
          <p:spPr bwMode="auto">
            <a:xfrm>
              <a:off x="2728" y="1442"/>
              <a:ext cx="2718"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extract(rcvpkt,data)</a:t>
              </a:r>
            </a:p>
            <a:p>
              <a:pPr>
                <a:spcBef>
                  <a:spcPct val="0"/>
                </a:spcBef>
                <a:buClrTx/>
                <a:buSzTx/>
                <a:buFontTx/>
                <a:buNone/>
              </a:pPr>
              <a:r>
                <a:rPr lang="en-US" altLang="zh-CN" sz="1400">
                  <a:latin typeface="Arial" panose="020B0604020202020204" pitchFamily="34" charset="0"/>
                  <a:ea typeface="宋体" panose="02010600030101010101" pitchFamily="2" charset="-122"/>
                </a:rPr>
                <a:t>deliver_data(data)</a:t>
              </a:r>
            </a:p>
            <a:p>
              <a:pPr>
                <a:spcBef>
                  <a:spcPct val="0"/>
                </a:spcBef>
                <a:buClrTx/>
                <a:buSzTx/>
                <a:buFontTx/>
                <a:buNone/>
              </a:pPr>
              <a:r>
                <a:rPr lang="en-US" altLang="zh-CN" sz="1400">
                  <a:latin typeface="Arial" panose="020B0604020202020204" pitchFamily="34" charset="0"/>
                  <a:ea typeface="宋体" panose="02010600030101010101" pitchFamily="2" charset="-122"/>
                </a:rPr>
                <a:t>sndpkt = make_pkt(expectedseqnum,ACK,chksum)</a:t>
              </a:r>
            </a:p>
            <a:p>
              <a:pPr>
                <a:spcBef>
                  <a:spcPct val="0"/>
                </a:spcBef>
                <a:buClrTx/>
                <a:buSzTx/>
                <a:buFontTx/>
                <a:buNone/>
              </a:pPr>
              <a:r>
                <a:rPr lang="en-US" altLang="zh-CN" sz="1400">
                  <a:latin typeface="Arial" panose="020B0604020202020204" pitchFamily="34" charset="0"/>
                  <a:ea typeface="宋体" panose="02010600030101010101" pitchFamily="2" charset="-122"/>
                </a:rPr>
                <a:t>udt_send(sndpkt)</a:t>
              </a:r>
            </a:p>
            <a:p>
              <a:pPr>
                <a:spcBef>
                  <a:spcPct val="0"/>
                </a:spcBef>
                <a:buClrTx/>
                <a:buSzTx/>
                <a:buFontTx/>
                <a:buNone/>
              </a:pPr>
              <a:r>
                <a:rPr lang="en-US" altLang="zh-CN" sz="1400">
                  <a:latin typeface="Arial" panose="020B0604020202020204" pitchFamily="34" charset="0"/>
                  <a:ea typeface="宋体" panose="02010600030101010101" pitchFamily="2" charset="-122"/>
                </a:rPr>
                <a:t>expectedseqnum++</a:t>
              </a:r>
              <a:endParaRPr lang="en-US" altLang="zh-CN" sz="1400">
                <a:latin typeface="Times New Roman" panose="02020603050405020304" pitchFamily="18" charset="0"/>
                <a:ea typeface="宋体" panose="02010600030101010101" pitchFamily="2" charset="-122"/>
              </a:endParaRPr>
            </a:p>
          </p:txBody>
        </p:sp>
      </p:grpSp>
      <p:sp>
        <p:nvSpPr>
          <p:cNvPr id="412688" name="Freeform 16">
            <a:extLst>
              <a:ext uri="{FF2B5EF4-FFF2-40B4-BE49-F238E27FC236}">
                <a16:creationId xmlns:a16="http://schemas.microsoft.com/office/drawing/2014/main" id="{661FA079-C9B6-4394-8B55-8811538ABCA4}"/>
              </a:ext>
            </a:extLst>
          </p:cNvPr>
          <p:cNvSpPr>
            <a:spLocks/>
          </p:cNvSpPr>
          <p:nvPr/>
        </p:nvSpPr>
        <p:spPr bwMode="auto">
          <a:xfrm rot="5142103" flipH="1">
            <a:off x="3305176" y="1260475"/>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17">
            <a:extLst>
              <a:ext uri="{FF2B5EF4-FFF2-40B4-BE49-F238E27FC236}">
                <a16:creationId xmlns:a16="http://schemas.microsoft.com/office/drawing/2014/main" id="{7D0D9B8B-F647-421C-ABC2-DBA0EDF548B7}"/>
              </a:ext>
            </a:extLst>
          </p:cNvPr>
          <p:cNvGrpSpPr>
            <a:grpSpLocks/>
          </p:cNvGrpSpPr>
          <p:nvPr/>
        </p:nvGrpSpPr>
        <p:grpSpPr bwMode="auto">
          <a:xfrm>
            <a:off x="533400" y="1990725"/>
            <a:ext cx="3641725" cy="1304925"/>
            <a:chOff x="437" y="1254"/>
            <a:chExt cx="2294" cy="822"/>
          </a:xfrm>
        </p:grpSpPr>
        <p:sp>
          <p:nvSpPr>
            <p:cNvPr id="100366" name="Line 18">
              <a:extLst>
                <a:ext uri="{FF2B5EF4-FFF2-40B4-BE49-F238E27FC236}">
                  <a16:creationId xmlns:a16="http://schemas.microsoft.com/office/drawing/2014/main" id="{AC58492A-DADB-409F-8A82-F18CD49D6261}"/>
                </a:ext>
              </a:extLst>
            </p:cNvPr>
            <p:cNvSpPr>
              <a:spLocks noChangeShapeType="1"/>
            </p:cNvSpPr>
            <p:nvPr/>
          </p:nvSpPr>
          <p:spPr bwMode="auto">
            <a:xfrm>
              <a:off x="494" y="1445"/>
              <a:ext cx="7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7" name="Text Box 19">
              <a:extLst>
                <a:ext uri="{FF2B5EF4-FFF2-40B4-BE49-F238E27FC236}">
                  <a16:creationId xmlns:a16="http://schemas.microsoft.com/office/drawing/2014/main" id="{13A8418E-F2F0-42DF-9C75-A9F7D5109E12}"/>
                </a:ext>
              </a:extLst>
            </p:cNvPr>
            <p:cNvSpPr txBox="1">
              <a:spLocks noChangeArrowheads="1"/>
            </p:cNvSpPr>
            <p:nvPr/>
          </p:nvSpPr>
          <p:spPr bwMode="auto">
            <a:xfrm>
              <a:off x="437" y="1458"/>
              <a:ext cx="2294"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宋体" panose="02010600030101010101" pitchFamily="2" charset="-122"/>
                </a:rPr>
                <a:t>expectedseqnum=1</a:t>
              </a:r>
            </a:p>
            <a:p>
              <a:pPr>
                <a:spcBef>
                  <a:spcPct val="0"/>
                </a:spcBef>
                <a:buClrTx/>
                <a:buSzTx/>
                <a:buFontTx/>
                <a:buNone/>
              </a:pPr>
              <a:r>
                <a:rPr lang="en-US" altLang="zh-CN" sz="1400">
                  <a:latin typeface="Arial" panose="020B0604020202020204" pitchFamily="34" charset="0"/>
                  <a:ea typeface="宋体" panose="02010600030101010101" pitchFamily="2" charset="-122"/>
                </a:rPr>
                <a:t>sndpkt =    </a:t>
              </a:r>
            </a:p>
            <a:p>
              <a:pPr>
                <a:spcBef>
                  <a:spcPct val="0"/>
                </a:spcBef>
                <a:buClrTx/>
                <a:buSzTx/>
                <a:buFontTx/>
                <a:buNone/>
              </a:pPr>
              <a:r>
                <a:rPr lang="en-US" altLang="zh-CN" sz="1400">
                  <a:latin typeface="Arial" panose="020B0604020202020204" pitchFamily="34" charset="0"/>
                  <a:ea typeface="宋体" panose="02010600030101010101" pitchFamily="2" charset="-122"/>
                </a:rPr>
                <a:t>  make_pkt(expectedseqnum,ACK,chksum)</a:t>
              </a:r>
            </a:p>
            <a:p>
              <a:pPr>
                <a:spcBef>
                  <a:spcPct val="0"/>
                </a:spcBef>
                <a:buClrTx/>
                <a:buSzTx/>
                <a:buFontTx/>
                <a:buNone/>
              </a:pPr>
              <a:endParaRPr lang="en-US" altLang="zh-CN" sz="1400">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400">
                <a:latin typeface="Times New Roman" panose="02020603050405020304" pitchFamily="18" charset="0"/>
                <a:ea typeface="宋体" panose="02010600030101010101" pitchFamily="2" charset="-122"/>
              </a:endParaRPr>
            </a:p>
          </p:txBody>
        </p:sp>
        <p:sp>
          <p:nvSpPr>
            <p:cNvPr id="100368" name="Text Box 20">
              <a:extLst>
                <a:ext uri="{FF2B5EF4-FFF2-40B4-BE49-F238E27FC236}">
                  <a16:creationId xmlns:a16="http://schemas.microsoft.com/office/drawing/2014/main" id="{3204D7CF-2349-47B9-AACD-5604D722E68E}"/>
                </a:ext>
              </a:extLst>
            </p:cNvPr>
            <p:cNvSpPr txBox="1">
              <a:spLocks noChangeArrowheads="1"/>
            </p:cNvSpPr>
            <p:nvPr/>
          </p:nvSpPr>
          <p:spPr bwMode="auto">
            <a:xfrm>
              <a:off x="460" y="1254"/>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800">
                  <a:latin typeface="Symbol" panose="05050102010706020507" pitchFamily="18" charset="2"/>
                  <a:ea typeface="宋体" panose="02010600030101010101" pitchFamily="2" charset="-122"/>
                </a:rPr>
                <a:t>L</a:t>
              </a:r>
            </a:p>
          </p:txBody>
        </p:sp>
      </p:grpSp>
      <p:sp>
        <p:nvSpPr>
          <p:cNvPr id="100364" name="页脚占位符 5">
            <a:extLst>
              <a:ext uri="{FF2B5EF4-FFF2-40B4-BE49-F238E27FC236}">
                <a16:creationId xmlns:a16="http://schemas.microsoft.com/office/drawing/2014/main" id="{8214A24D-0AB8-44B8-BA5B-B79B8C95CC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0365" name="灯片编号占位符 6">
            <a:extLst>
              <a:ext uri="{FF2B5EF4-FFF2-40B4-BE49-F238E27FC236}">
                <a16:creationId xmlns:a16="http://schemas.microsoft.com/office/drawing/2014/main" id="{9327323E-6704-4390-9EFD-7C011FCE2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81396AB-51DD-4374-9A03-1E464340C221}" type="slidenum">
              <a:rPr lang="en-US" altLang="zh-CN" sz="1400" smtClean="0">
                <a:latin typeface="Arial" panose="020B0604020202020204" pitchFamily="34" charset="0"/>
              </a:rPr>
              <a:pPr>
                <a:spcBef>
                  <a:spcPct val="0"/>
                </a:spcBef>
                <a:buClrTx/>
                <a:buSzTx/>
                <a:buFontTx/>
                <a:buNone/>
              </a:pPr>
              <a:t>71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12676"/>
                                        </p:tgtEl>
                                        <p:attrNameLst>
                                          <p:attrName>style.visibility</p:attrName>
                                        </p:attrNameLst>
                                      </p:cBhvr>
                                      <p:to>
                                        <p:strVal val="visible"/>
                                      </p:to>
                                    </p:set>
                                    <p:animEffect transition="in" filter="blinds(horizontal)">
                                      <p:cBhvr>
                                        <p:cTn id="7" dur="500"/>
                                        <p:tgtEl>
                                          <p:spTgt spid="412676"/>
                                        </p:tgtEl>
                                      </p:cBhvr>
                                    </p:animEffect>
                                  </p:childTnLst>
                                </p:cTn>
                              </p:par>
                              <p:par>
                                <p:cTn id="8" presetID="3" presetClass="entr" presetSubtype="10" fill="hold" nodeType="withEffect">
                                  <p:stCondLst>
                                    <p:cond delay="0"/>
                                  </p:stCondLst>
                                  <p:childTnLst>
                                    <p:set>
                                      <p:cBhvr>
                                        <p:cTn id="9" dur="1" fill="hold">
                                          <p:stCondLst>
                                            <p:cond delay="0"/>
                                          </p:stCondLst>
                                        </p:cTn>
                                        <p:tgtEl>
                                          <p:spTgt spid="412678"/>
                                        </p:tgtEl>
                                        <p:attrNameLst>
                                          <p:attrName>style.visibility</p:attrName>
                                        </p:attrNameLst>
                                      </p:cBhvr>
                                      <p:to>
                                        <p:strVal val="visible"/>
                                      </p:to>
                                    </p:set>
                                    <p:animEffect transition="in" filter="blinds(horizontal)">
                                      <p:cBhvr>
                                        <p:cTn id="10" dur="500"/>
                                        <p:tgtEl>
                                          <p:spTgt spid="412678"/>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12688"/>
                                        </p:tgtEl>
                                        <p:attrNameLst>
                                          <p:attrName>style.visibility</p:attrName>
                                        </p:attrNameLst>
                                      </p:cBhvr>
                                      <p:to>
                                        <p:strVal val="visible"/>
                                      </p:to>
                                    </p:set>
                                    <p:animEffect transition="in" filter="wipe(left)">
                                      <p:cBhvr>
                                        <p:cTn id="18" dur="500"/>
                                        <p:tgtEl>
                                          <p:spTgt spid="412688"/>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412683"/>
                                        </p:tgtEl>
                                        <p:attrNameLst>
                                          <p:attrName>style.visibility</p:attrName>
                                        </p:attrNameLst>
                                      </p:cBhvr>
                                      <p:to>
                                        <p:strVal val="visible"/>
                                      </p:to>
                                    </p:set>
                                    <p:animEffect transition="in" filter="wipe(down)">
                                      <p:cBhvr>
                                        <p:cTn id="26" dur="500"/>
                                        <p:tgtEl>
                                          <p:spTgt spid="412683"/>
                                        </p:tgtEl>
                                      </p:cBhvr>
                                    </p:animEffect>
                                  </p:childTnLst>
                                </p:cTn>
                              </p:par>
                              <p:par>
                                <p:cTn id="27" presetID="3" presetClass="entr" presetSubtype="1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34" dur="500"/>
                                        <p:tgtEl>
                                          <p:spTgt spid="412675">
                                            <p:txEl>
                                              <p:pRg st="0" end="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37" dur="500"/>
                                        <p:tgtEl>
                                          <p:spTgt spid="412675">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40" dur="500"/>
                                        <p:tgtEl>
                                          <p:spTgt spid="412675">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12675">
                                            <p:txEl>
                                              <p:pRg st="3" end="3"/>
                                            </p:txEl>
                                          </p:spTgt>
                                        </p:tgtEl>
                                        <p:attrNameLst>
                                          <p:attrName>style.visibility</p:attrName>
                                        </p:attrNameLst>
                                      </p:cBhvr>
                                      <p:to>
                                        <p:strVal val="visible"/>
                                      </p:to>
                                    </p:set>
                                    <p:animEffect transition="in" filter="blinds(horizontal)">
                                      <p:cBhvr>
                                        <p:cTn id="43" dur="500"/>
                                        <p:tgtEl>
                                          <p:spTgt spid="412675">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2675">
                                            <p:txEl>
                                              <p:pRg st="4" end="4"/>
                                            </p:txEl>
                                          </p:spTgt>
                                        </p:tgtEl>
                                        <p:attrNameLst>
                                          <p:attrName>style.visibility</p:attrName>
                                        </p:attrNameLst>
                                      </p:cBhvr>
                                      <p:to>
                                        <p:strVal val="visible"/>
                                      </p:to>
                                    </p:set>
                                    <p:animEffect transition="in" filter="blinds(horizontal)">
                                      <p:cBhvr>
                                        <p:cTn id="46" dur="500"/>
                                        <p:tgtEl>
                                          <p:spTgt spid="412675">
                                            <p:txEl>
                                              <p:pRg st="4" end="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12675">
                                            <p:txEl>
                                              <p:pRg st="5" end="5"/>
                                            </p:txEl>
                                          </p:spTgt>
                                        </p:tgtEl>
                                        <p:attrNameLst>
                                          <p:attrName>style.visibility</p:attrName>
                                        </p:attrNameLst>
                                      </p:cBhvr>
                                      <p:to>
                                        <p:strVal val="visible"/>
                                      </p:to>
                                    </p:set>
                                    <p:animEffect transition="in" filter="blinds(horizontal)">
                                      <p:cBhvr>
                                        <p:cTn id="49" dur="500"/>
                                        <p:tgtEl>
                                          <p:spTgt spid="412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AD0F2671-095F-4705-BC9A-BF87D16D3FC8}"/>
              </a:ext>
            </a:extLst>
          </p:cNvPr>
          <p:cNvSpPr>
            <a:spLocks noGrp="1" noChangeArrowheads="1"/>
          </p:cNvSpPr>
          <p:nvPr>
            <p:ph type="title"/>
          </p:nvPr>
        </p:nvSpPr>
        <p:spPr/>
        <p:txBody>
          <a:bodyPr/>
          <a:lstStyle/>
          <a:p>
            <a:r>
              <a:rPr lang="en-US" altLang="zh-CN">
                <a:ea typeface="宋体" panose="02010600030101010101" pitchFamily="2" charset="-122"/>
              </a:rPr>
              <a:t>More on Receiver</a:t>
            </a:r>
          </a:p>
        </p:txBody>
      </p:sp>
      <p:sp>
        <p:nvSpPr>
          <p:cNvPr id="414723" name="Rectangle 3">
            <a:extLst>
              <a:ext uri="{FF2B5EF4-FFF2-40B4-BE49-F238E27FC236}">
                <a16:creationId xmlns:a16="http://schemas.microsoft.com/office/drawing/2014/main" id="{7014040C-85B1-4435-A2AA-83190BEAE107}"/>
              </a:ext>
            </a:extLst>
          </p:cNvPr>
          <p:cNvSpPr>
            <a:spLocks noGrp="1" noChangeArrowheads="1"/>
          </p:cNvSpPr>
          <p:nvPr>
            <p:ph type="body" idx="1"/>
          </p:nvPr>
        </p:nvSpPr>
        <p:spPr/>
        <p:txBody>
          <a:bodyPr/>
          <a:lstStyle/>
          <a:p>
            <a:r>
              <a:rPr lang="en-US" altLang="zh-CN">
                <a:ea typeface="宋体" panose="02010600030101010101" pitchFamily="2" charset="-122"/>
              </a:rPr>
              <a:t>ACK-only: the receiver always sends ACK for last correctly received packet with highest </a:t>
            </a:r>
            <a:r>
              <a:rPr lang="en-US" altLang="zh-CN" i="1">
                <a:solidFill>
                  <a:schemeClr val="accent2"/>
                </a:solidFill>
                <a:ea typeface="宋体" panose="02010600030101010101" pitchFamily="2" charset="-122"/>
              </a:rPr>
              <a:t>in-order</a:t>
            </a:r>
            <a:r>
              <a:rPr lang="en-US" altLang="zh-CN">
                <a:ea typeface="宋体" panose="02010600030101010101" pitchFamily="2" charset="-122"/>
              </a:rPr>
              <a:t> seq #</a:t>
            </a:r>
          </a:p>
          <a:p>
            <a:r>
              <a:rPr lang="en-US" altLang="zh-CN">
                <a:ea typeface="宋体" panose="02010600030101010101" pitchFamily="2" charset="-122"/>
              </a:rPr>
              <a:t>Receiver only sends ACKS (no NAKs)</a:t>
            </a:r>
          </a:p>
          <a:p>
            <a:r>
              <a:rPr lang="en-US" altLang="zh-CN">
                <a:ea typeface="宋体" panose="02010600030101010101" pitchFamily="2" charset="-122"/>
              </a:rPr>
              <a:t>Need only remember </a:t>
            </a:r>
            <a:r>
              <a:rPr lang="en-US" altLang="zh-CN" b="1">
                <a:latin typeface="Courier New" panose="02070309020205020404" pitchFamily="49" charset="0"/>
                <a:ea typeface="宋体" panose="02010600030101010101" pitchFamily="2" charset="-122"/>
              </a:rPr>
              <a:t>expectedseqnum</a:t>
            </a:r>
            <a:endParaRPr lang="en-US" altLang="zh-CN">
              <a:ea typeface="宋体" panose="02010600030101010101" pitchFamily="2" charset="-122"/>
            </a:endParaRPr>
          </a:p>
          <a:p>
            <a:r>
              <a:rPr lang="en-US" altLang="zh-CN">
                <a:ea typeface="宋体" panose="02010600030101010101" pitchFamily="2" charset="-122"/>
              </a:rPr>
              <a:t>Can generate duplicate ACKs</a:t>
            </a:r>
          </a:p>
          <a:p>
            <a:endParaRPr lang="en-US" altLang="zh-CN">
              <a:ea typeface="宋体" panose="02010600030101010101" pitchFamily="2" charset="-122"/>
            </a:endParaRPr>
          </a:p>
        </p:txBody>
      </p:sp>
      <p:sp>
        <p:nvSpPr>
          <p:cNvPr id="102404" name="页脚占位符 5">
            <a:extLst>
              <a:ext uri="{FF2B5EF4-FFF2-40B4-BE49-F238E27FC236}">
                <a16:creationId xmlns:a16="http://schemas.microsoft.com/office/drawing/2014/main" id="{3DA2CAFB-AE71-4DD0-93AC-2B9FD8698B0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2405" name="灯片编号占位符 6">
            <a:extLst>
              <a:ext uri="{FF2B5EF4-FFF2-40B4-BE49-F238E27FC236}">
                <a16:creationId xmlns:a16="http://schemas.microsoft.com/office/drawing/2014/main" id="{0EAE528C-66FE-408B-8090-69ECF745A4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994D5D4-7E78-41B1-AA17-5026AAE19CF6}" type="slidenum">
              <a:rPr lang="en-US" altLang="zh-CN" sz="1400" smtClean="0">
                <a:latin typeface="Arial" panose="020B0604020202020204" pitchFamily="34" charset="0"/>
              </a:rPr>
              <a:pPr>
                <a:spcBef>
                  <a:spcPct val="0"/>
                </a:spcBef>
                <a:buClrTx/>
                <a:buSzTx/>
                <a:buFontTx/>
                <a:buNone/>
              </a:pPr>
              <a:t>72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blinds(horizontal)">
                                      <p:cBhvr>
                                        <p:cTn id="7" dur="500"/>
                                        <p:tgtEl>
                                          <p:spTgt spid="4147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10" dur="500"/>
                                        <p:tgtEl>
                                          <p:spTgt spid="4147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13" dur="500"/>
                                        <p:tgtEl>
                                          <p:spTgt spid="4147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6" dur="500"/>
                                        <p:tgtEl>
                                          <p:spTgt spid="414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B7091E7-3FCB-48B1-90AC-08A71A5BF9F4}"/>
              </a:ext>
            </a:extLst>
          </p:cNvPr>
          <p:cNvSpPr>
            <a:spLocks noGrp="1" noChangeArrowheads="1"/>
          </p:cNvSpPr>
          <p:nvPr>
            <p:ph type="title"/>
          </p:nvPr>
        </p:nvSpPr>
        <p:spPr>
          <a:xfrm>
            <a:off x="514350" y="228600"/>
            <a:ext cx="7791450" cy="104775"/>
          </a:xfrm>
        </p:spPr>
        <p:txBody>
          <a:bodyPr/>
          <a:lstStyle/>
          <a:p>
            <a:r>
              <a:rPr lang="en-US" altLang="zh-CN" sz="3600">
                <a:ea typeface="宋体" panose="02010600030101010101" pitchFamily="2" charset="-122"/>
              </a:rPr>
              <a:t> </a:t>
            </a:r>
          </a:p>
        </p:txBody>
      </p:sp>
      <p:sp>
        <p:nvSpPr>
          <p:cNvPr id="416771" name="Rectangle 3">
            <a:extLst>
              <a:ext uri="{FF2B5EF4-FFF2-40B4-BE49-F238E27FC236}">
                <a16:creationId xmlns:a16="http://schemas.microsoft.com/office/drawing/2014/main" id="{1FC7CFA0-2CEF-493D-9107-A2D2AD301B31}"/>
              </a:ext>
            </a:extLst>
          </p:cNvPr>
          <p:cNvSpPr>
            <a:spLocks noChangeArrowheads="1"/>
          </p:cNvSpPr>
          <p:nvPr/>
        </p:nvSpPr>
        <p:spPr bwMode="auto">
          <a:xfrm>
            <a:off x="552450" y="914400"/>
            <a:ext cx="782955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sz="2400">
                <a:solidFill>
                  <a:srgbClr val="FF0000"/>
                </a:solidFill>
                <a:ea typeface="宋体" panose="02010600030101010101" pitchFamily="2" charset="-122"/>
              </a:rPr>
              <a:t>GBN </a:t>
            </a:r>
            <a:r>
              <a:rPr lang="en-US" altLang="zh-CN" sz="2400">
                <a:ea typeface="宋体" panose="02010600030101010101" pitchFamily="2" charset="-122"/>
              </a:rPr>
              <a:t>is easy to code but might have performance problems</a:t>
            </a:r>
          </a:p>
          <a:p>
            <a:endParaRPr lang="en-US" altLang="zh-CN" sz="2400">
              <a:ea typeface="宋体" panose="02010600030101010101" pitchFamily="2" charset="-122"/>
            </a:endParaRPr>
          </a:p>
          <a:p>
            <a:r>
              <a:rPr lang="en-US" altLang="zh-CN" sz="2400">
                <a:solidFill>
                  <a:schemeClr val="accent2"/>
                </a:solidFill>
                <a:ea typeface="宋体" panose="02010600030101010101" pitchFamily="2" charset="-122"/>
              </a:rPr>
              <a:t>In particular, if many packets are in pipeline at one time (</a:t>
            </a:r>
            <a:r>
              <a:rPr lang="en-US" altLang="zh-CN" sz="2400">
                <a:solidFill>
                  <a:srgbClr val="FF0000"/>
                </a:solidFill>
                <a:ea typeface="宋体" panose="02010600030101010101" pitchFamily="2" charset="-122"/>
              </a:rPr>
              <a:t>bandwidth-delay</a:t>
            </a:r>
            <a:r>
              <a:rPr lang="en-US" altLang="zh-CN" sz="2400">
                <a:solidFill>
                  <a:schemeClr val="accent2"/>
                </a:solidFill>
                <a:ea typeface="宋体" panose="02010600030101010101" pitchFamily="2" charset="-122"/>
              </a:rPr>
              <a:t> </a:t>
            </a:r>
            <a:r>
              <a:rPr lang="en-US" altLang="zh-CN" sz="2400">
                <a:solidFill>
                  <a:srgbClr val="FF0000"/>
                </a:solidFill>
                <a:ea typeface="宋体" panose="02010600030101010101" pitchFamily="2" charset="-122"/>
              </a:rPr>
              <a:t>product</a:t>
            </a:r>
            <a:r>
              <a:rPr lang="en-US" altLang="zh-CN" sz="2400">
                <a:solidFill>
                  <a:schemeClr val="accent2"/>
                </a:solidFill>
                <a:ea typeface="宋体" panose="02010600030101010101" pitchFamily="2" charset="-122"/>
              </a:rPr>
              <a:t> large) then one error can force retransmission of huge amounts of data!</a:t>
            </a:r>
            <a:endParaRPr lang="en-US" altLang="zh-CN" sz="2400">
              <a:ea typeface="宋体" panose="02010600030101010101" pitchFamily="2" charset="-122"/>
            </a:endParaRPr>
          </a:p>
          <a:p>
            <a:endParaRPr lang="en-US" altLang="zh-CN" sz="2400">
              <a:ea typeface="宋体" panose="02010600030101010101" pitchFamily="2" charset="-122"/>
            </a:endParaRPr>
          </a:p>
          <a:p>
            <a:r>
              <a:rPr lang="en-US" altLang="zh-CN" sz="2400">
                <a:solidFill>
                  <a:srgbClr val="FF0000"/>
                </a:solidFill>
                <a:ea typeface="宋体" panose="02010600030101010101" pitchFamily="2" charset="-122"/>
              </a:rPr>
              <a:t>Selective Repeat</a:t>
            </a:r>
            <a:r>
              <a:rPr lang="en-US" altLang="zh-CN" sz="2400">
                <a:ea typeface="宋体" panose="02010600030101010101" pitchFamily="2" charset="-122"/>
              </a:rPr>
              <a:t> protocol allows receiver to buffer data and only forces retransmission of required packets</a:t>
            </a:r>
          </a:p>
        </p:txBody>
      </p:sp>
      <p:sp>
        <p:nvSpPr>
          <p:cNvPr id="103428" name="页脚占位符 5">
            <a:extLst>
              <a:ext uri="{FF2B5EF4-FFF2-40B4-BE49-F238E27FC236}">
                <a16:creationId xmlns:a16="http://schemas.microsoft.com/office/drawing/2014/main" id="{AD1881BE-0835-4C17-8567-4F63B4065C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3429" name="灯片编号占位符 6">
            <a:extLst>
              <a:ext uri="{FF2B5EF4-FFF2-40B4-BE49-F238E27FC236}">
                <a16:creationId xmlns:a16="http://schemas.microsoft.com/office/drawing/2014/main" id="{0406B4D0-29D3-4A30-B318-F5A9D5C3A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43B5BD2-5259-4132-886F-864CBD901414}" type="slidenum">
              <a:rPr lang="en-US" altLang="zh-CN" sz="1400" smtClean="0">
                <a:latin typeface="Arial" panose="020B0604020202020204" pitchFamily="34" charset="0"/>
              </a:rPr>
              <a:pPr>
                <a:spcBef>
                  <a:spcPct val="0"/>
                </a:spcBef>
                <a:buClrTx/>
                <a:buSzTx/>
                <a:buFontTx/>
                <a:buNone/>
              </a:pPr>
              <a:t>73</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blinds(horizontal)">
                                      <p:cBhvr>
                                        <p:cTn id="7" dur="500"/>
                                        <p:tgtEl>
                                          <p:spTgt spid="416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6771">
                                            <p:txEl>
                                              <p:pRg st="2" end="2"/>
                                            </p:txEl>
                                          </p:spTgt>
                                        </p:tgtEl>
                                        <p:attrNameLst>
                                          <p:attrName>style.visibility</p:attrName>
                                        </p:attrNameLst>
                                      </p:cBhvr>
                                      <p:to>
                                        <p:strVal val="visible"/>
                                      </p:to>
                                    </p:set>
                                    <p:animEffect transition="in" filter="blinds(horizontal)">
                                      <p:cBhvr>
                                        <p:cTn id="10" dur="500"/>
                                        <p:tgtEl>
                                          <p:spTgt spid="4167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6771">
                                            <p:txEl>
                                              <p:pRg st="4" end="4"/>
                                            </p:txEl>
                                          </p:spTgt>
                                        </p:tgtEl>
                                        <p:attrNameLst>
                                          <p:attrName>style.visibility</p:attrName>
                                        </p:attrNameLst>
                                      </p:cBhvr>
                                      <p:to>
                                        <p:strVal val="visible"/>
                                      </p:to>
                                    </p:set>
                                    <p:animEffect transition="in" filter="blinds(horizontal)">
                                      <p:cBhvr>
                                        <p:cTn id="15" dur="500"/>
                                        <p:tgtEl>
                                          <p:spTgt spid="416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6FDEBE8-6F13-4C37-80A4-DE8CD8559572}"/>
              </a:ext>
            </a:extLst>
          </p:cNvPr>
          <p:cNvSpPr>
            <a:spLocks noGrp="1" noChangeArrowheads="1"/>
          </p:cNvSpPr>
          <p:nvPr>
            <p:ph type="title"/>
          </p:nvPr>
        </p:nvSpPr>
        <p:spPr>
          <a:xfrm>
            <a:off x="339725" y="255588"/>
            <a:ext cx="7772400" cy="838200"/>
          </a:xfrm>
        </p:spPr>
        <p:txBody>
          <a:bodyPr/>
          <a:lstStyle/>
          <a:p>
            <a:r>
              <a:rPr lang="en-US" altLang="zh-CN" sz="3200">
                <a:ea typeface="宋体" panose="02010600030101010101" pitchFamily="2" charset="-122"/>
              </a:rPr>
              <a:t>Selective Repeat In Action</a:t>
            </a:r>
          </a:p>
        </p:txBody>
      </p:sp>
      <p:pic>
        <p:nvPicPr>
          <p:cNvPr id="421891" name="Picture 3" descr="03-25">
            <a:extLst>
              <a:ext uri="{FF2B5EF4-FFF2-40B4-BE49-F238E27FC236}">
                <a16:creationId xmlns:a16="http://schemas.microsoft.com/office/drawing/2014/main" id="{B2DBFA6D-BCE3-4C6F-BBE8-AD7660F13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028700"/>
            <a:ext cx="6856412"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1892" name="Oval 4">
            <a:extLst>
              <a:ext uri="{FF2B5EF4-FFF2-40B4-BE49-F238E27FC236}">
                <a16:creationId xmlns:a16="http://schemas.microsoft.com/office/drawing/2014/main" id="{2C625170-498C-459F-BD7E-6975688F60E7}"/>
              </a:ext>
            </a:extLst>
          </p:cNvPr>
          <p:cNvSpPr>
            <a:spLocks noChangeArrowheads="1"/>
          </p:cNvSpPr>
          <p:nvPr/>
        </p:nvSpPr>
        <p:spPr bwMode="auto">
          <a:xfrm>
            <a:off x="2971800" y="2133600"/>
            <a:ext cx="990600" cy="685800"/>
          </a:xfrm>
          <a:prstGeom prst="ellipse">
            <a:avLst/>
          </a:prstGeom>
          <a:solidFill>
            <a:srgbClr val="FF9900">
              <a:alpha val="27058"/>
            </a:srgbClr>
          </a:solidFill>
          <a:ln w="9525">
            <a:solidFill>
              <a:srgbClr val="FF6600"/>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105477" name="页脚占位符 5">
            <a:extLst>
              <a:ext uri="{FF2B5EF4-FFF2-40B4-BE49-F238E27FC236}">
                <a16:creationId xmlns:a16="http://schemas.microsoft.com/office/drawing/2014/main" id="{BB3180BF-F234-4140-A33B-4B454963ED2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5478" name="灯片编号占位符 6">
            <a:extLst>
              <a:ext uri="{FF2B5EF4-FFF2-40B4-BE49-F238E27FC236}">
                <a16:creationId xmlns:a16="http://schemas.microsoft.com/office/drawing/2014/main" id="{8C15C4C4-30F8-472A-AB5F-5C6099B96F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D55E40A-A0B2-4F06-BECA-7B526BED8E71}" type="slidenum">
              <a:rPr lang="en-US" altLang="zh-CN" sz="1400" smtClean="0">
                <a:latin typeface="Arial" panose="020B0604020202020204" pitchFamily="34" charset="0"/>
              </a:rPr>
              <a:pPr>
                <a:spcBef>
                  <a:spcPct val="0"/>
                </a:spcBef>
                <a:buClrTx/>
                <a:buSzTx/>
                <a:buFontTx/>
                <a:buNone/>
              </a:pPr>
              <a:t>74</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1891"/>
                                        </p:tgtEl>
                                        <p:attrNameLst>
                                          <p:attrName>style.visibility</p:attrName>
                                        </p:attrNameLst>
                                      </p:cBhvr>
                                      <p:to>
                                        <p:strVal val="visible"/>
                                      </p:to>
                                    </p:set>
                                    <p:animEffect transition="in" filter="wipe(up)">
                                      <p:cBhvr>
                                        <p:cTn id="7" dur="2000"/>
                                        <p:tgtEl>
                                          <p:spTgt spid="421891"/>
                                        </p:tgtEl>
                                      </p:cBhvr>
                                    </p:animEffect>
                                  </p:childTnLst>
                                </p:cTn>
                              </p:par>
                            </p:childTnLst>
                          </p:cTn>
                        </p:par>
                        <p:par>
                          <p:cTn id="8" fill="hold" nodeType="afterGroup">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421892"/>
                                        </p:tgtEl>
                                        <p:attrNameLst>
                                          <p:attrName>style.visibility</p:attrName>
                                        </p:attrNameLst>
                                      </p:cBhvr>
                                      <p:to>
                                        <p:strVal val="visible"/>
                                      </p:to>
                                    </p:set>
                                    <p:animEffect transition="in" filter="blinds(horizontal)">
                                      <p:cBhvr>
                                        <p:cTn id="11" dur="500"/>
                                        <p:tgtEl>
                                          <p:spTgt spid="4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CC75BCC-ECA7-43FE-BB65-2ADA7B8B5647}"/>
              </a:ext>
            </a:extLst>
          </p:cNvPr>
          <p:cNvSpPr>
            <a:spLocks noGrp="1" noChangeArrowheads="1"/>
          </p:cNvSpPr>
          <p:nvPr>
            <p:ph type="title"/>
          </p:nvPr>
        </p:nvSpPr>
        <p:spPr/>
        <p:txBody>
          <a:bodyPr/>
          <a:lstStyle/>
          <a:p>
            <a:r>
              <a:rPr lang="en-US" altLang="zh-CN" sz="3600">
                <a:ea typeface="宋体" panose="02010600030101010101" pitchFamily="2" charset="-122"/>
              </a:rPr>
              <a:t>Selective Repeat</a:t>
            </a:r>
            <a:endParaRPr lang="en-US" altLang="zh-CN">
              <a:ea typeface="宋体" panose="02010600030101010101" pitchFamily="2" charset="-122"/>
            </a:endParaRPr>
          </a:p>
        </p:txBody>
      </p:sp>
      <p:sp>
        <p:nvSpPr>
          <p:cNvPr id="418819" name="Rectangle 3">
            <a:extLst>
              <a:ext uri="{FF2B5EF4-FFF2-40B4-BE49-F238E27FC236}">
                <a16:creationId xmlns:a16="http://schemas.microsoft.com/office/drawing/2014/main" id="{16B25629-1FEB-4CE2-82C4-1C1F5B0C4C0F}"/>
              </a:ext>
            </a:extLst>
          </p:cNvPr>
          <p:cNvSpPr>
            <a:spLocks noGrp="1" noChangeArrowheads="1"/>
          </p:cNvSpPr>
          <p:nvPr>
            <p:ph type="body" sz="half" idx="1"/>
          </p:nvPr>
        </p:nvSpPr>
        <p:spPr>
          <a:xfrm>
            <a:off x="552450" y="1466850"/>
            <a:ext cx="7562850" cy="4648200"/>
          </a:xfrm>
        </p:spPr>
        <p:txBody>
          <a:bodyPr/>
          <a:lstStyle/>
          <a:p>
            <a:r>
              <a:rPr lang="en-US" altLang="zh-CN" sz="2400">
                <a:ea typeface="宋体" panose="02010600030101010101" pitchFamily="2" charset="-122"/>
              </a:rPr>
              <a:t>Receiver </a:t>
            </a:r>
            <a:r>
              <a:rPr lang="en-US" altLang="zh-CN" sz="2400" i="1">
                <a:ea typeface="宋体" panose="02010600030101010101" pitchFamily="2" charset="-122"/>
              </a:rPr>
              <a:t>individually</a:t>
            </a:r>
            <a:r>
              <a:rPr lang="en-US" altLang="zh-CN" sz="2400">
                <a:ea typeface="宋体" panose="02010600030101010101" pitchFamily="2" charset="-122"/>
              </a:rPr>
              <a:t> acknowledges all correctly received pkts</a:t>
            </a:r>
          </a:p>
          <a:p>
            <a:pPr lvl="1"/>
            <a:r>
              <a:rPr lang="en-US" altLang="zh-CN" sz="2000">
                <a:ea typeface="宋体" panose="02010600030101010101" pitchFamily="2" charset="-122"/>
              </a:rPr>
              <a:t>Buffers pkts, as needed, for eventual in-order delivery to upper layer</a:t>
            </a:r>
          </a:p>
          <a:p>
            <a:r>
              <a:rPr lang="en-US" altLang="zh-CN" sz="2400">
                <a:ea typeface="宋体" panose="02010600030101010101" pitchFamily="2" charset="-122"/>
              </a:rPr>
              <a:t>Sender only resends pkts for which ACK not received</a:t>
            </a:r>
          </a:p>
          <a:p>
            <a:pPr lvl="1"/>
            <a:r>
              <a:rPr lang="en-US" altLang="zh-CN" sz="2000">
                <a:ea typeface="宋体" panose="02010600030101010101" pitchFamily="2" charset="-122"/>
              </a:rPr>
              <a:t>Sender timer for </a:t>
            </a:r>
            <a:r>
              <a:rPr lang="en-US" altLang="zh-CN" sz="2000">
                <a:solidFill>
                  <a:schemeClr val="accent2"/>
                </a:solidFill>
                <a:ea typeface="宋体" panose="02010600030101010101" pitchFamily="2" charset="-122"/>
              </a:rPr>
              <a:t>each </a:t>
            </a:r>
            <a:r>
              <a:rPr lang="en-US" altLang="zh-CN" sz="2000">
                <a:ea typeface="宋体" panose="02010600030101010101" pitchFamily="2" charset="-122"/>
              </a:rPr>
              <a:t>unACKed pkt</a:t>
            </a:r>
          </a:p>
          <a:p>
            <a:pPr lvl="1"/>
            <a:r>
              <a:rPr lang="en-US" altLang="zh-CN" sz="2000">
                <a:ea typeface="宋体" panose="02010600030101010101" pitchFamily="2" charset="-122"/>
              </a:rPr>
              <a:t>Compare to GBN which only had timer for base packet</a:t>
            </a:r>
          </a:p>
          <a:p>
            <a:r>
              <a:rPr lang="en-US" altLang="zh-CN" sz="2400">
                <a:ea typeface="宋体" panose="02010600030101010101" pitchFamily="2" charset="-122"/>
              </a:rPr>
              <a:t>Sender window</a:t>
            </a:r>
          </a:p>
          <a:p>
            <a:pPr lvl="1"/>
            <a:r>
              <a:rPr lang="en-US" altLang="zh-CN" sz="2000">
                <a:ea typeface="宋体" panose="02010600030101010101" pitchFamily="2" charset="-122"/>
              </a:rPr>
              <a:t>N consecutive seq #’s</a:t>
            </a:r>
          </a:p>
          <a:p>
            <a:pPr lvl="1"/>
            <a:r>
              <a:rPr lang="en-US" altLang="zh-CN" sz="2000">
                <a:ea typeface="宋体" panose="02010600030101010101" pitchFamily="2" charset="-122"/>
              </a:rPr>
              <a:t>Again limits seq #s of sent, unACKed pkts</a:t>
            </a:r>
          </a:p>
          <a:p>
            <a:pPr lvl="1"/>
            <a:r>
              <a:rPr lang="en-US" altLang="zh-CN" sz="2000">
                <a:ea typeface="宋体" panose="02010600030101010101" pitchFamily="2" charset="-122"/>
              </a:rPr>
              <a:t>Important:  </a:t>
            </a:r>
            <a:r>
              <a:rPr lang="en-US" altLang="zh-CN" sz="2000">
                <a:solidFill>
                  <a:schemeClr val="accent2"/>
                </a:solidFill>
                <a:ea typeface="宋体" panose="02010600030101010101" pitchFamily="2" charset="-122"/>
              </a:rPr>
              <a:t>Window size &lt; seq # range</a:t>
            </a:r>
          </a:p>
        </p:txBody>
      </p:sp>
      <p:sp>
        <p:nvSpPr>
          <p:cNvPr id="106500" name="页脚占位符 5">
            <a:extLst>
              <a:ext uri="{FF2B5EF4-FFF2-40B4-BE49-F238E27FC236}">
                <a16:creationId xmlns:a16="http://schemas.microsoft.com/office/drawing/2014/main" id="{FC161D2B-87BA-48CF-99E3-97D962889B7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6501" name="灯片编号占位符 6">
            <a:extLst>
              <a:ext uri="{FF2B5EF4-FFF2-40B4-BE49-F238E27FC236}">
                <a16:creationId xmlns:a16="http://schemas.microsoft.com/office/drawing/2014/main" id="{FD52B62B-F826-49B2-A641-D37B1B57CC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DB17710A-E3A1-4638-90A0-AD8632A8A365}" type="slidenum">
              <a:rPr lang="en-US" altLang="zh-CN" sz="1400" smtClean="0">
                <a:latin typeface="Arial" panose="020B0604020202020204" pitchFamily="34" charset="0"/>
              </a:rPr>
              <a:pPr>
                <a:spcBef>
                  <a:spcPct val="0"/>
                </a:spcBef>
                <a:buClrTx/>
                <a:buSzTx/>
                <a:buFontTx/>
                <a:buNone/>
              </a:pPr>
              <a:t>75</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blinds(horizontal)">
                                      <p:cBhvr>
                                        <p:cTn id="7" dur="500"/>
                                        <p:tgtEl>
                                          <p:spTgt spid="4188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8819">
                                            <p:txEl>
                                              <p:pRg st="1" end="1"/>
                                            </p:txEl>
                                          </p:spTgt>
                                        </p:tgtEl>
                                        <p:attrNameLst>
                                          <p:attrName>style.visibility</p:attrName>
                                        </p:attrNameLst>
                                      </p:cBhvr>
                                      <p:to>
                                        <p:strVal val="visible"/>
                                      </p:to>
                                    </p:set>
                                    <p:animEffect transition="in" filter="blinds(horizontal)">
                                      <p:cBhvr>
                                        <p:cTn id="10" dur="500"/>
                                        <p:tgtEl>
                                          <p:spTgt spid="4188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8819">
                                            <p:txEl>
                                              <p:pRg st="2" end="2"/>
                                            </p:txEl>
                                          </p:spTgt>
                                        </p:tgtEl>
                                        <p:attrNameLst>
                                          <p:attrName>style.visibility</p:attrName>
                                        </p:attrNameLst>
                                      </p:cBhvr>
                                      <p:to>
                                        <p:strVal val="visible"/>
                                      </p:to>
                                    </p:set>
                                    <p:animEffect transition="in" filter="blinds(horizontal)">
                                      <p:cBhvr>
                                        <p:cTn id="15" dur="500"/>
                                        <p:tgtEl>
                                          <p:spTgt spid="41881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8819">
                                            <p:txEl>
                                              <p:pRg st="3" end="3"/>
                                            </p:txEl>
                                          </p:spTgt>
                                        </p:tgtEl>
                                        <p:attrNameLst>
                                          <p:attrName>style.visibility</p:attrName>
                                        </p:attrNameLst>
                                      </p:cBhvr>
                                      <p:to>
                                        <p:strVal val="visible"/>
                                      </p:to>
                                    </p:set>
                                    <p:animEffect transition="in" filter="blinds(horizontal)">
                                      <p:cBhvr>
                                        <p:cTn id="18" dur="500"/>
                                        <p:tgtEl>
                                          <p:spTgt spid="4188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8819">
                                            <p:txEl>
                                              <p:pRg st="4" end="4"/>
                                            </p:txEl>
                                          </p:spTgt>
                                        </p:tgtEl>
                                        <p:attrNameLst>
                                          <p:attrName>style.visibility</p:attrName>
                                        </p:attrNameLst>
                                      </p:cBhvr>
                                      <p:to>
                                        <p:strVal val="visible"/>
                                      </p:to>
                                    </p:set>
                                    <p:animEffect transition="in" filter="blinds(horizontal)">
                                      <p:cBhvr>
                                        <p:cTn id="21" dur="500"/>
                                        <p:tgtEl>
                                          <p:spTgt spid="41881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18819">
                                            <p:txEl>
                                              <p:pRg st="5" end="5"/>
                                            </p:txEl>
                                          </p:spTgt>
                                        </p:tgtEl>
                                        <p:attrNameLst>
                                          <p:attrName>style.visibility</p:attrName>
                                        </p:attrNameLst>
                                      </p:cBhvr>
                                      <p:to>
                                        <p:strVal val="visible"/>
                                      </p:to>
                                    </p:set>
                                    <p:animEffect transition="in" filter="blinds(horizontal)">
                                      <p:cBhvr>
                                        <p:cTn id="26" dur="500"/>
                                        <p:tgtEl>
                                          <p:spTgt spid="41881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8819">
                                            <p:txEl>
                                              <p:pRg st="6" end="6"/>
                                            </p:txEl>
                                          </p:spTgt>
                                        </p:tgtEl>
                                        <p:attrNameLst>
                                          <p:attrName>style.visibility</p:attrName>
                                        </p:attrNameLst>
                                      </p:cBhvr>
                                      <p:to>
                                        <p:strVal val="visible"/>
                                      </p:to>
                                    </p:set>
                                    <p:animEffect transition="in" filter="blinds(horizontal)">
                                      <p:cBhvr>
                                        <p:cTn id="29" dur="500"/>
                                        <p:tgtEl>
                                          <p:spTgt spid="41881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18819">
                                            <p:txEl>
                                              <p:pRg st="7" end="7"/>
                                            </p:txEl>
                                          </p:spTgt>
                                        </p:tgtEl>
                                        <p:attrNameLst>
                                          <p:attrName>style.visibility</p:attrName>
                                        </p:attrNameLst>
                                      </p:cBhvr>
                                      <p:to>
                                        <p:strVal val="visible"/>
                                      </p:to>
                                    </p:set>
                                    <p:animEffect transition="in" filter="blinds(horizontal)">
                                      <p:cBhvr>
                                        <p:cTn id="32" dur="500"/>
                                        <p:tgtEl>
                                          <p:spTgt spid="418819">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18819">
                                            <p:txEl>
                                              <p:pRg st="8" end="8"/>
                                            </p:txEl>
                                          </p:spTgt>
                                        </p:tgtEl>
                                        <p:attrNameLst>
                                          <p:attrName>style.visibility</p:attrName>
                                        </p:attrNameLst>
                                      </p:cBhvr>
                                      <p:to>
                                        <p:strVal val="visible"/>
                                      </p:to>
                                    </p:set>
                                    <p:animEffect transition="in" filter="blinds(horizontal)">
                                      <p:cBhvr>
                                        <p:cTn id="35" dur="500"/>
                                        <p:tgtEl>
                                          <p:spTgt spid="418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AE4E0FD-2C7F-420A-BE9B-66041EE33028}"/>
              </a:ext>
            </a:extLst>
          </p:cNvPr>
          <p:cNvSpPr>
            <a:spLocks noGrp="1" noChangeArrowheads="1"/>
          </p:cNvSpPr>
          <p:nvPr>
            <p:ph type="title"/>
          </p:nvPr>
        </p:nvSpPr>
        <p:spPr>
          <a:xfrm>
            <a:off x="285750" y="304800"/>
            <a:ext cx="8858250" cy="1143000"/>
          </a:xfrm>
        </p:spPr>
        <p:txBody>
          <a:bodyPr/>
          <a:lstStyle/>
          <a:p>
            <a:r>
              <a:rPr lang="en-US" altLang="zh-CN" sz="3200">
                <a:ea typeface="宋体" panose="02010600030101010101" pitchFamily="2" charset="-122"/>
              </a:rPr>
              <a:t>Selective Repeat: Sender, Receiver Windows</a:t>
            </a:r>
            <a:endParaRPr lang="en-US" altLang="zh-CN">
              <a:ea typeface="宋体" panose="02010600030101010101" pitchFamily="2" charset="-122"/>
            </a:endParaRPr>
          </a:p>
        </p:txBody>
      </p:sp>
      <p:pic>
        <p:nvPicPr>
          <p:cNvPr id="419843" name="Picture 3" descr="sr_seqnum">
            <a:extLst>
              <a:ext uri="{FF2B5EF4-FFF2-40B4-BE49-F238E27FC236}">
                <a16:creationId xmlns:a16="http://schemas.microsoft.com/office/drawing/2014/main" id="{6A7DDE1D-5C26-4E3E-9EA1-03216619B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404938"/>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页脚占位符 5">
            <a:extLst>
              <a:ext uri="{FF2B5EF4-FFF2-40B4-BE49-F238E27FC236}">
                <a16:creationId xmlns:a16="http://schemas.microsoft.com/office/drawing/2014/main" id="{9B59D779-8249-4B06-81D6-DBE175F264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7525" name="灯片编号占位符 6">
            <a:extLst>
              <a:ext uri="{FF2B5EF4-FFF2-40B4-BE49-F238E27FC236}">
                <a16:creationId xmlns:a16="http://schemas.microsoft.com/office/drawing/2014/main" id="{7589C1A6-2A77-4ED3-85FE-8AE6C1C333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B9BD92AE-3D44-4138-A211-E9E8309D1558}" type="slidenum">
              <a:rPr lang="en-US" altLang="zh-CN" sz="1400" smtClean="0">
                <a:latin typeface="Arial" panose="020B0604020202020204" pitchFamily="34" charset="0"/>
              </a:rPr>
              <a:pPr>
                <a:spcBef>
                  <a:spcPct val="0"/>
                </a:spcBef>
                <a:buClrTx/>
                <a:buSzTx/>
                <a:buFontTx/>
                <a:buNone/>
              </a:pPr>
              <a:t>76</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19843"/>
                                        </p:tgtEl>
                                        <p:attrNameLst>
                                          <p:attrName>style.visibility</p:attrName>
                                        </p:attrNameLst>
                                      </p:cBhvr>
                                      <p:to>
                                        <p:strVal val="visible"/>
                                      </p:to>
                                    </p:set>
                                    <p:animEffect transition="in" filter="blinds(horizontal)">
                                      <p:cBhvr>
                                        <p:cTn id="7" dur="500"/>
                                        <p:tgtEl>
                                          <p:spTgt spid="419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D0EDD5D-5346-4D49-9325-12D59ABBCD7F}"/>
              </a:ext>
            </a:extLst>
          </p:cNvPr>
          <p:cNvSpPr>
            <a:spLocks noGrp="1" noChangeArrowheads="1"/>
          </p:cNvSpPr>
          <p:nvPr>
            <p:ph type="title"/>
          </p:nvPr>
        </p:nvSpPr>
        <p:spPr>
          <a:xfrm>
            <a:off x="447675" y="247650"/>
            <a:ext cx="7772400" cy="838200"/>
          </a:xfrm>
        </p:spPr>
        <p:txBody>
          <a:bodyPr/>
          <a:lstStyle/>
          <a:p>
            <a:r>
              <a:rPr lang="en-US" altLang="zh-CN">
                <a:ea typeface="宋体" panose="02010600030101010101" pitchFamily="2" charset="-122"/>
              </a:rPr>
              <a:t>Selective Repeat</a:t>
            </a:r>
          </a:p>
        </p:txBody>
      </p:sp>
      <p:sp>
        <p:nvSpPr>
          <p:cNvPr id="420867" name="Rectangle 3">
            <a:extLst>
              <a:ext uri="{FF2B5EF4-FFF2-40B4-BE49-F238E27FC236}">
                <a16:creationId xmlns:a16="http://schemas.microsoft.com/office/drawing/2014/main" id="{25D51C7C-03E0-4A12-9117-67D5C8C490EC}"/>
              </a:ext>
            </a:extLst>
          </p:cNvPr>
          <p:cNvSpPr>
            <a:spLocks noGrp="1" noChangeArrowheads="1"/>
          </p:cNvSpPr>
          <p:nvPr>
            <p:ph type="body" sz="half" idx="1"/>
          </p:nvPr>
        </p:nvSpPr>
        <p:spPr>
          <a:xfrm>
            <a:off x="533400" y="1600200"/>
            <a:ext cx="4038600" cy="4648200"/>
          </a:xfrm>
        </p:spPr>
        <p:txBody>
          <a:bodyPr/>
          <a:lstStyle/>
          <a:p>
            <a:pPr>
              <a:spcBef>
                <a:spcPct val="25000"/>
              </a:spcBef>
              <a:buFont typeface="ZapfDingbats" pitchFamily="82" charset="2"/>
              <a:buNone/>
            </a:pPr>
            <a:r>
              <a:rPr lang="en-US" altLang="zh-CN" sz="2400">
                <a:solidFill>
                  <a:srgbClr val="FF0000"/>
                </a:solidFill>
                <a:ea typeface="宋体" panose="02010600030101010101" pitchFamily="2" charset="-122"/>
              </a:rPr>
              <a:t>Data from above :</a:t>
            </a:r>
            <a:endParaRPr lang="en-US" altLang="zh-CN" sz="2400">
              <a:ea typeface="宋体" panose="02010600030101010101" pitchFamily="2" charset="-122"/>
            </a:endParaRPr>
          </a:p>
          <a:p>
            <a:pPr>
              <a:spcBef>
                <a:spcPct val="25000"/>
              </a:spcBef>
            </a:pPr>
            <a:r>
              <a:rPr lang="en-US" altLang="zh-CN" sz="2000">
                <a:ea typeface="宋体" panose="02010600030101010101" pitchFamily="2" charset="-122"/>
              </a:rPr>
              <a:t>If next available seq # in window, send pkt</a:t>
            </a:r>
          </a:p>
          <a:p>
            <a:pPr>
              <a:spcBef>
                <a:spcPct val="25000"/>
              </a:spcBef>
              <a:buFont typeface="ZapfDingbats" pitchFamily="82" charset="2"/>
              <a:buNone/>
            </a:pPr>
            <a:r>
              <a:rPr lang="en-US" altLang="zh-CN" sz="2400">
                <a:solidFill>
                  <a:srgbClr val="FF0000"/>
                </a:solidFill>
                <a:ea typeface="宋体" panose="02010600030101010101" pitchFamily="2" charset="-122"/>
              </a:rPr>
              <a:t>Timeout(n):</a:t>
            </a:r>
            <a:endParaRPr lang="en-US" altLang="zh-CN" sz="2400">
              <a:ea typeface="宋体" panose="02010600030101010101" pitchFamily="2" charset="-122"/>
            </a:endParaRPr>
          </a:p>
          <a:p>
            <a:pPr>
              <a:spcBef>
                <a:spcPct val="25000"/>
              </a:spcBef>
            </a:pPr>
            <a:r>
              <a:rPr lang="en-US" altLang="zh-CN" sz="2000">
                <a:ea typeface="宋体" panose="02010600030101010101" pitchFamily="2" charset="-122"/>
              </a:rPr>
              <a:t>Resend pkt n, restart timer</a:t>
            </a:r>
          </a:p>
          <a:p>
            <a:pPr>
              <a:spcBef>
                <a:spcPct val="25000"/>
              </a:spcBef>
              <a:buFont typeface="ZapfDingbats" pitchFamily="82" charset="2"/>
              <a:buNone/>
            </a:pPr>
            <a:r>
              <a:rPr lang="en-US" altLang="zh-CN" sz="2400">
                <a:solidFill>
                  <a:srgbClr val="FF0000"/>
                </a:solidFill>
                <a:ea typeface="宋体" panose="02010600030101010101" pitchFamily="2" charset="-122"/>
              </a:rPr>
              <a:t>ACK(n) </a:t>
            </a:r>
            <a:r>
              <a:rPr lang="en-US" altLang="zh-CN" sz="2000">
                <a:ea typeface="宋体" panose="02010600030101010101" pitchFamily="2" charset="-122"/>
              </a:rPr>
              <a:t>in </a:t>
            </a:r>
            <a:r>
              <a:rPr lang="en-US" altLang="zh-CN" sz="1600">
                <a:ea typeface="宋体" panose="02010600030101010101" pitchFamily="2" charset="-122"/>
              </a:rPr>
              <a:t>[sendbase,sendbase+N]:</a:t>
            </a:r>
            <a:endParaRPr lang="en-US" altLang="zh-CN" sz="2000">
              <a:ea typeface="宋体" panose="02010600030101010101" pitchFamily="2" charset="-122"/>
            </a:endParaRPr>
          </a:p>
          <a:p>
            <a:pPr>
              <a:spcBef>
                <a:spcPct val="25000"/>
              </a:spcBef>
            </a:pPr>
            <a:r>
              <a:rPr lang="en-US" altLang="zh-CN" sz="2000">
                <a:ea typeface="宋体" panose="02010600030101010101" pitchFamily="2" charset="-122"/>
              </a:rPr>
              <a:t>Mark pkt n as received</a:t>
            </a:r>
          </a:p>
          <a:p>
            <a:pPr>
              <a:spcBef>
                <a:spcPct val="25000"/>
              </a:spcBef>
            </a:pPr>
            <a:r>
              <a:rPr lang="en-US" altLang="zh-CN" sz="2000">
                <a:ea typeface="宋体" panose="02010600030101010101" pitchFamily="2" charset="-122"/>
              </a:rPr>
              <a:t>If n smallest unACKed pkt, advance window base to next unACKed seq # </a:t>
            </a:r>
            <a:endParaRPr lang="en-US" altLang="zh-CN" sz="2400">
              <a:ea typeface="宋体" panose="02010600030101010101" pitchFamily="2" charset="-122"/>
            </a:endParaRPr>
          </a:p>
        </p:txBody>
      </p:sp>
      <p:sp>
        <p:nvSpPr>
          <p:cNvPr id="420868" name="Rectangle 4">
            <a:extLst>
              <a:ext uri="{FF2B5EF4-FFF2-40B4-BE49-F238E27FC236}">
                <a16:creationId xmlns:a16="http://schemas.microsoft.com/office/drawing/2014/main" id="{0379BCCE-6CBF-4793-A8FC-1B4F7B76FA30}"/>
              </a:ext>
            </a:extLst>
          </p:cNvPr>
          <p:cNvSpPr>
            <a:spLocks noChangeArrowheads="1"/>
          </p:cNvSpPr>
          <p:nvPr/>
        </p:nvSpPr>
        <p:spPr bwMode="auto">
          <a:xfrm>
            <a:off x="495300" y="1457325"/>
            <a:ext cx="4076700"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grpSp>
        <p:nvGrpSpPr>
          <p:cNvPr id="2" name="Group 5">
            <a:extLst>
              <a:ext uri="{FF2B5EF4-FFF2-40B4-BE49-F238E27FC236}">
                <a16:creationId xmlns:a16="http://schemas.microsoft.com/office/drawing/2014/main" id="{0BC40034-5BE5-48FC-86AF-9FF8313BAB99}"/>
              </a:ext>
            </a:extLst>
          </p:cNvPr>
          <p:cNvGrpSpPr>
            <a:grpSpLocks/>
          </p:cNvGrpSpPr>
          <p:nvPr/>
        </p:nvGrpSpPr>
        <p:grpSpPr bwMode="auto">
          <a:xfrm>
            <a:off x="703263" y="1208088"/>
            <a:ext cx="1150937" cy="457200"/>
            <a:chOff x="1103" y="3929"/>
            <a:chExt cx="725" cy="288"/>
          </a:xfrm>
        </p:grpSpPr>
        <p:sp>
          <p:nvSpPr>
            <p:cNvPr id="108557" name="Rectangle 6">
              <a:extLst>
                <a:ext uri="{FF2B5EF4-FFF2-40B4-BE49-F238E27FC236}">
                  <a16:creationId xmlns:a16="http://schemas.microsoft.com/office/drawing/2014/main" id="{E131F569-26DE-48DE-A27F-A289B7479F11}"/>
                </a:ext>
              </a:extLst>
            </p:cNvPr>
            <p:cNvSpPr>
              <a:spLocks noChangeArrowheads="1"/>
            </p:cNvSpPr>
            <p:nvPr/>
          </p:nvSpPr>
          <p:spPr bwMode="auto">
            <a:xfrm>
              <a:off x="1146" y="3984"/>
              <a:ext cx="61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108558" name="Text Box 7">
              <a:extLst>
                <a:ext uri="{FF2B5EF4-FFF2-40B4-BE49-F238E27FC236}">
                  <a16:creationId xmlns:a16="http://schemas.microsoft.com/office/drawing/2014/main" id="{A33BD7F2-BA9A-4EA2-B898-F7F754B6DE68}"/>
                </a:ext>
              </a:extLst>
            </p:cNvPr>
            <p:cNvSpPr txBox="1">
              <a:spLocks noChangeArrowheads="1"/>
            </p:cNvSpPr>
            <p:nvPr/>
          </p:nvSpPr>
          <p:spPr bwMode="auto">
            <a:xfrm>
              <a:off x="1103" y="392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chemeClr val="accent2"/>
                  </a:solidFill>
                  <a:ea typeface="宋体" panose="02010600030101010101" pitchFamily="2" charset="-122"/>
                </a:rPr>
                <a:t>sender</a:t>
              </a:r>
              <a:endParaRPr lang="en-US" altLang="zh-CN" sz="2400">
                <a:latin typeface="Times New Roman" panose="02020603050405020304" pitchFamily="18" charset="0"/>
                <a:ea typeface="宋体" panose="02010600030101010101" pitchFamily="2" charset="-122"/>
              </a:endParaRPr>
            </a:p>
          </p:txBody>
        </p:sp>
      </p:grpSp>
      <p:sp>
        <p:nvSpPr>
          <p:cNvPr id="420872" name="Rectangle 8">
            <a:extLst>
              <a:ext uri="{FF2B5EF4-FFF2-40B4-BE49-F238E27FC236}">
                <a16:creationId xmlns:a16="http://schemas.microsoft.com/office/drawing/2014/main" id="{FD247D05-0E0F-48E8-8B62-C160F206CE25}"/>
              </a:ext>
            </a:extLst>
          </p:cNvPr>
          <p:cNvSpPr>
            <a:spLocks noChangeArrowheads="1"/>
          </p:cNvSpPr>
          <p:nvPr/>
        </p:nvSpPr>
        <p:spPr bwMode="auto">
          <a:xfrm>
            <a:off x="4905375" y="1581150"/>
            <a:ext cx="39338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25000"/>
              </a:spcBef>
              <a:buFont typeface="ZapfDingbats" pitchFamily="82" charset="2"/>
              <a:buNone/>
            </a:pPr>
            <a:r>
              <a:rPr lang="en-US" altLang="zh-CN" sz="2400">
                <a:solidFill>
                  <a:srgbClr val="FF0000"/>
                </a:solidFill>
                <a:ea typeface="宋体" panose="02010600030101010101" pitchFamily="2" charset="-122"/>
              </a:rPr>
              <a:t>pkt n in </a:t>
            </a:r>
            <a:r>
              <a:rPr lang="en-US" altLang="zh-CN" sz="1800">
                <a:solidFill>
                  <a:srgbClr val="FF0000"/>
                </a:solidFill>
                <a:ea typeface="宋体" panose="02010600030101010101" pitchFamily="2" charset="-122"/>
              </a:rPr>
              <a:t>[rcvbase, rcvbase+N-1]</a:t>
            </a:r>
            <a:endParaRPr lang="en-US" altLang="zh-CN" sz="2400">
              <a:ea typeface="宋体" panose="02010600030101010101" pitchFamily="2" charset="-122"/>
            </a:endParaRPr>
          </a:p>
          <a:p>
            <a:pPr>
              <a:spcBef>
                <a:spcPct val="25000"/>
              </a:spcBef>
            </a:pPr>
            <a:r>
              <a:rPr lang="en-US" altLang="zh-CN" sz="2000">
                <a:ea typeface="宋体" panose="02010600030101010101" pitchFamily="2" charset="-122"/>
              </a:rPr>
              <a:t>Send ACK(n)</a:t>
            </a:r>
          </a:p>
          <a:p>
            <a:pPr>
              <a:spcBef>
                <a:spcPct val="25000"/>
              </a:spcBef>
            </a:pPr>
            <a:r>
              <a:rPr lang="en-US" altLang="zh-CN" sz="2000">
                <a:ea typeface="宋体" panose="02010600030101010101" pitchFamily="2" charset="-122"/>
              </a:rPr>
              <a:t>Out-of-order: buffer</a:t>
            </a:r>
          </a:p>
          <a:p>
            <a:pPr>
              <a:spcBef>
                <a:spcPct val="25000"/>
              </a:spcBef>
            </a:pPr>
            <a:r>
              <a:rPr lang="en-US" altLang="zh-CN" sz="2000">
                <a:ea typeface="宋体" panose="02010600030101010101" pitchFamily="2" charset="-122"/>
              </a:rPr>
              <a:t>In-order: deliver (also deliver buffered, in-order pkts), advance window to next not-yet-received pkt</a:t>
            </a:r>
          </a:p>
          <a:p>
            <a:pPr>
              <a:spcBef>
                <a:spcPct val="25000"/>
              </a:spcBef>
              <a:buFont typeface="ZapfDingbats" pitchFamily="82" charset="2"/>
              <a:buNone/>
            </a:pPr>
            <a:r>
              <a:rPr lang="en-US" altLang="zh-CN" sz="2400">
                <a:solidFill>
                  <a:srgbClr val="FF0000"/>
                </a:solidFill>
                <a:ea typeface="宋体" panose="02010600030101010101" pitchFamily="2" charset="-122"/>
              </a:rPr>
              <a:t>pkt n in </a:t>
            </a:r>
            <a:r>
              <a:rPr lang="en-US" altLang="zh-CN" sz="1800">
                <a:solidFill>
                  <a:srgbClr val="FF0000"/>
                </a:solidFill>
                <a:ea typeface="宋体" panose="02010600030101010101" pitchFamily="2" charset="-122"/>
              </a:rPr>
              <a:t>[rcvbase-N,rcvbase-1]</a:t>
            </a:r>
            <a:endParaRPr lang="en-US" altLang="zh-CN" sz="2400">
              <a:ea typeface="宋体" panose="02010600030101010101" pitchFamily="2" charset="-122"/>
            </a:endParaRPr>
          </a:p>
          <a:p>
            <a:pPr>
              <a:spcBef>
                <a:spcPct val="25000"/>
              </a:spcBef>
            </a:pPr>
            <a:r>
              <a:rPr lang="en-US" altLang="zh-CN" sz="2000">
                <a:ea typeface="宋体" panose="02010600030101010101" pitchFamily="2" charset="-122"/>
              </a:rPr>
              <a:t>ACK(n)</a:t>
            </a:r>
          </a:p>
          <a:p>
            <a:pPr>
              <a:spcBef>
                <a:spcPct val="25000"/>
              </a:spcBef>
              <a:buFont typeface="ZapfDingbats" pitchFamily="82" charset="2"/>
              <a:buNone/>
            </a:pPr>
            <a:r>
              <a:rPr lang="en-US" altLang="zh-CN" sz="2400">
                <a:solidFill>
                  <a:srgbClr val="FF0000"/>
                </a:solidFill>
                <a:ea typeface="宋体" panose="02010600030101010101" pitchFamily="2" charset="-122"/>
              </a:rPr>
              <a:t>Otherwise:</a:t>
            </a:r>
            <a:r>
              <a:rPr lang="en-US" altLang="zh-CN" sz="2000">
                <a:solidFill>
                  <a:srgbClr val="FF0000"/>
                </a:solidFill>
                <a:ea typeface="宋体" panose="02010600030101010101" pitchFamily="2" charset="-122"/>
              </a:rPr>
              <a:t> </a:t>
            </a:r>
          </a:p>
          <a:p>
            <a:pPr>
              <a:spcBef>
                <a:spcPct val="25000"/>
              </a:spcBef>
            </a:pPr>
            <a:r>
              <a:rPr lang="en-US" altLang="zh-CN" sz="2000">
                <a:ea typeface="宋体" panose="02010600030101010101" pitchFamily="2" charset="-122"/>
              </a:rPr>
              <a:t>Ignore </a:t>
            </a:r>
            <a:endParaRPr lang="en-US" altLang="zh-CN" sz="2400">
              <a:ea typeface="宋体" panose="02010600030101010101" pitchFamily="2" charset="-122"/>
            </a:endParaRPr>
          </a:p>
          <a:p>
            <a:endParaRPr lang="en-US" altLang="zh-CN" sz="2400">
              <a:ea typeface="宋体" panose="02010600030101010101" pitchFamily="2" charset="-122"/>
            </a:endParaRPr>
          </a:p>
        </p:txBody>
      </p:sp>
      <p:sp>
        <p:nvSpPr>
          <p:cNvPr id="420873" name="Rectangle 9">
            <a:extLst>
              <a:ext uri="{FF2B5EF4-FFF2-40B4-BE49-F238E27FC236}">
                <a16:creationId xmlns:a16="http://schemas.microsoft.com/office/drawing/2014/main" id="{8F6675EB-F0EE-4451-857B-0C67091AE62C}"/>
              </a:ext>
            </a:extLst>
          </p:cNvPr>
          <p:cNvSpPr>
            <a:spLocks noChangeArrowheads="1"/>
          </p:cNvSpPr>
          <p:nvPr/>
        </p:nvSpPr>
        <p:spPr bwMode="auto">
          <a:xfrm>
            <a:off x="4876800" y="1438275"/>
            <a:ext cx="3924300"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grpSp>
        <p:nvGrpSpPr>
          <p:cNvPr id="3" name="Group 10">
            <a:extLst>
              <a:ext uri="{FF2B5EF4-FFF2-40B4-BE49-F238E27FC236}">
                <a16:creationId xmlns:a16="http://schemas.microsoft.com/office/drawing/2014/main" id="{38D17214-4105-4EFC-B6D4-7B74AA3A2648}"/>
              </a:ext>
            </a:extLst>
          </p:cNvPr>
          <p:cNvGrpSpPr>
            <a:grpSpLocks/>
          </p:cNvGrpSpPr>
          <p:nvPr/>
        </p:nvGrpSpPr>
        <p:grpSpPr bwMode="auto">
          <a:xfrm>
            <a:off x="5186363" y="1179513"/>
            <a:ext cx="1366837" cy="457200"/>
            <a:chOff x="3339" y="191"/>
            <a:chExt cx="861" cy="288"/>
          </a:xfrm>
        </p:grpSpPr>
        <p:sp>
          <p:nvSpPr>
            <p:cNvPr id="108555" name="Rectangle 11">
              <a:extLst>
                <a:ext uri="{FF2B5EF4-FFF2-40B4-BE49-F238E27FC236}">
                  <a16:creationId xmlns:a16="http://schemas.microsoft.com/office/drawing/2014/main" id="{6DCEFEEC-D80D-4A89-809B-95FE29D41B31}"/>
                </a:ext>
              </a:extLst>
            </p:cNvPr>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800">
                <a:ea typeface="宋体" panose="02010600030101010101" pitchFamily="2" charset="-122"/>
              </a:endParaRPr>
            </a:p>
          </p:txBody>
        </p:sp>
        <p:sp>
          <p:nvSpPr>
            <p:cNvPr id="108556" name="Text Box 12">
              <a:extLst>
                <a:ext uri="{FF2B5EF4-FFF2-40B4-BE49-F238E27FC236}">
                  <a16:creationId xmlns:a16="http://schemas.microsoft.com/office/drawing/2014/main" id="{D15DB575-6B89-48F6-A32C-5E6422D1BF24}"/>
                </a:ext>
              </a:extLst>
            </p:cNvPr>
            <p:cNvSpPr txBox="1">
              <a:spLocks noChangeArrowheads="1"/>
            </p:cNvSpPr>
            <p:nvPr/>
          </p:nvSpPr>
          <p:spPr bwMode="auto">
            <a:xfrm>
              <a:off x="3339" y="191"/>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chemeClr val="accent2"/>
                  </a:solidFill>
                  <a:ea typeface="宋体" panose="02010600030101010101" pitchFamily="2" charset="-122"/>
                </a:rPr>
                <a:t>receiver</a:t>
              </a:r>
              <a:endParaRPr lang="en-US" altLang="zh-CN" sz="2400">
                <a:latin typeface="Times New Roman" panose="02020603050405020304" pitchFamily="18" charset="0"/>
                <a:ea typeface="宋体" panose="02010600030101010101" pitchFamily="2" charset="-122"/>
              </a:endParaRPr>
            </a:p>
          </p:txBody>
        </p:sp>
      </p:grpSp>
      <p:sp>
        <p:nvSpPr>
          <p:cNvPr id="108553" name="页脚占位符 5">
            <a:extLst>
              <a:ext uri="{FF2B5EF4-FFF2-40B4-BE49-F238E27FC236}">
                <a16:creationId xmlns:a16="http://schemas.microsoft.com/office/drawing/2014/main" id="{405BEFA3-FCD1-43A3-8B34-032438CB11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8554" name="灯片编号占位符 6">
            <a:extLst>
              <a:ext uri="{FF2B5EF4-FFF2-40B4-BE49-F238E27FC236}">
                <a16:creationId xmlns:a16="http://schemas.microsoft.com/office/drawing/2014/main" id="{9CDC0E61-B38F-4C83-B93B-172CDF2E6F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61693E01-57BF-4C5D-8A81-6E5231315217}" type="slidenum">
              <a:rPr lang="en-US" altLang="zh-CN" sz="1400" smtClean="0">
                <a:latin typeface="Arial" panose="020B0604020202020204" pitchFamily="34" charset="0"/>
              </a:rPr>
              <a:pPr>
                <a:spcBef>
                  <a:spcPct val="0"/>
                </a:spcBef>
                <a:buClrTx/>
                <a:buSzTx/>
                <a:buFontTx/>
                <a:buNone/>
              </a:pPr>
              <a:t>77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blinds(horizontal)">
                                      <p:cBhvr>
                                        <p:cTn id="7" dur="500"/>
                                        <p:tgtEl>
                                          <p:spTgt spid="4208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0867">
                                            <p:txEl>
                                              <p:pRg st="1" end="1"/>
                                            </p:txEl>
                                          </p:spTgt>
                                        </p:tgtEl>
                                        <p:attrNameLst>
                                          <p:attrName>style.visibility</p:attrName>
                                        </p:attrNameLst>
                                      </p:cBhvr>
                                      <p:to>
                                        <p:strVal val="visible"/>
                                      </p:to>
                                    </p:set>
                                    <p:animEffect transition="in" filter="blinds(horizontal)">
                                      <p:cBhvr>
                                        <p:cTn id="10" dur="500"/>
                                        <p:tgtEl>
                                          <p:spTgt spid="4208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0867">
                                            <p:txEl>
                                              <p:pRg st="2" end="2"/>
                                            </p:txEl>
                                          </p:spTgt>
                                        </p:tgtEl>
                                        <p:attrNameLst>
                                          <p:attrName>style.visibility</p:attrName>
                                        </p:attrNameLst>
                                      </p:cBhvr>
                                      <p:to>
                                        <p:strVal val="visible"/>
                                      </p:to>
                                    </p:set>
                                    <p:animEffect transition="in" filter="blinds(horizontal)">
                                      <p:cBhvr>
                                        <p:cTn id="13" dur="500"/>
                                        <p:tgtEl>
                                          <p:spTgt spid="42086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20867">
                                            <p:txEl>
                                              <p:pRg st="3" end="3"/>
                                            </p:txEl>
                                          </p:spTgt>
                                        </p:tgtEl>
                                        <p:attrNameLst>
                                          <p:attrName>style.visibility</p:attrName>
                                        </p:attrNameLst>
                                      </p:cBhvr>
                                      <p:to>
                                        <p:strVal val="visible"/>
                                      </p:to>
                                    </p:set>
                                    <p:animEffect transition="in" filter="blinds(horizontal)">
                                      <p:cBhvr>
                                        <p:cTn id="16" dur="500"/>
                                        <p:tgtEl>
                                          <p:spTgt spid="42086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20867">
                                            <p:txEl>
                                              <p:pRg st="4" end="4"/>
                                            </p:txEl>
                                          </p:spTgt>
                                        </p:tgtEl>
                                        <p:attrNameLst>
                                          <p:attrName>style.visibility</p:attrName>
                                        </p:attrNameLst>
                                      </p:cBhvr>
                                      <p:to>
                                        <p:strVal val="visible"/>
                                      </p:to>
                                    </p:set>
                                    <p:animEffect transition="in" filter="blinds(horizontal)">
                                      <p:cBhvr>
                                        <p:cTn id="19" dur="500"/>
                                        <p:tgtEl>
                                          <p:spTgt spid="42086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20867">
                                            <p:txEl>
                                              <p:pRg st="5" end="5"/>
                                            </p:txEl>
                                          </p:spTgt>
                                        </p:tgtEl>
                                        <p:attrNameLst>
                                          <p:attrName>style.visibility</p:attrName>
                                        </p:attrNameLst>
                                      </p:cBhvr>
                                      <p:to>
                                        <p:strVal val="visible"/>
                                      </p:to>
                                    </p:set>
                                    <p:animEffect transition="in" filter="blinds(horizontal)">
                                      <p:cBhvr>
                                        <p:cTn id="22" dur="500"/>
                                        <p:tgtEl>
                                          <p:spTgt spid="42086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0867">
                                            <p:txEl>
                                              <p:pRg st="6" end="6"/>
                                            </p:txEl>
                                          </p:spTgt>
                                        </p:tgtEl>
                                        <p:attrNameLst>
                                          <p:attrName>style.visibility</p:attrName>
                                        </p:attrNameLst>
                                      </p:cBhvr>
                                      <p:to>
                                        <p:strVal val="visible"/>
                                      </p:to>
                                    </p:set>
                                    <p:animEffect transition="in" filter="blinds(horizontal)">
                                      <p:cBhvr>
                                        <p:cTn id="25" dur="500"/>
                                        <p:tgtEl>
                                          <p:spTgt spid="42086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20868"/>
                                        </p:tgtEl>
                                        <p:attrNameLst>
                                          <p:attrName>style.visibility</p:attrName>
                                        </p:attrNameLst>
                                      </p:cBhvr>
                                      <p:to>
                                        <p:strVal val="visible"/>
                                      </p:to>
                                    </p:set>
                                    <p:animEffect transition="in" filter="blinds(horizontal)">
                                      <p:cBhvr>
                                        <p:cTn id="31" dur="500"/>
                                        <p:tgtEl>
                                          <p:spTgt spid="4208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0872"/>
                                        </p:tgtEl>
                                        <p:attrNameLst>
                                          <p:attrName>style.visibility</p:attrName>
                                        </p:attrNameLst>
                                      </p:cBhvr>
                                      <p:to>
                                        <p:strVal val="visible"/>
                                      </p:to>
                                    </p:set>
                                    <p:animEffect transition="in" filter="blinds(horizontal)">
                                      <p:cBhvr>
                                        <p:cTn id="36" dur="500"/>
                                        <p:tgtEl>
                                          <p:spTgt spid="42087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0873"/>
                                        </p:tgtEl>
                                        <p:attrNameLst>
                                          <p:attrName>style.visibility</p:attrName>
                                        </p:attrNameLst>
                                      </p:cBhvr>
                                      <p:to>
                                        <p:strVal val="visible"/>
                                      </p:to>
                                    </p:set>
                                    <p:animEffect transition="in" filter="blinds(horizontal)">
                                      <p:cBhvr>
                                        <p:cTn id="39" dur="500"/>
                                        <p:tgtEl>
                                          <p:spTgt spid="420873"/>
                                        </p:tgtEl>
                                      </p:cBhvr>
                                    </p:animEffect>
                                  </p:childTnLst>
                                </p:cTn>
                              </p:par>
                              <p:par>
                                <p:cTn id="40" presetID="3" presetClass="entr" presetSubtype="1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P spid="420868" grpId="0" animBg="1"/>
      <p:bldP spid="420872" grpId="0"/>
      <p:bldP spid="42087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31C8352-E686-4BB3-90C9-DFA066AF345C}"/>
              </a:ext>
            </a:extLst>
          </p:cNvPr>
          <p:cNvSpPr>
            <a:spLocks noGrp="1" noChangeArrowheads="1"/>
          </p:cNvSpPr>
          <p:nvPr>
            <p:ph type="title"/>
          </p:nvPr>
        </p:nvSpPr>
        <p:spPr/>
        <p:txBody>
          <a:bodyPr/>
          <a:lstStyle/>
          <a:p>
            <a:r>
              <a:rPr lang="en-US" altLang="zh-CN" sz="3200">
                <a:ea typeface="宋体" panose="02010600030101010101" pitchFamily="2" charset="-122"/>
              </a:rPr>
              <a:t>Selective Repeat:</a:t>
            </a:r>
            <a:br>
              <a:rPr lang="en-US" altLang="zh-CN" sz="3200">
                <a:ea typeface="宋体" panose="02010600030101010101" pitchFamily="2" charset="-122"/>
              </a:rPr>
            </a:br>
            <a:r>
              <a:rPr lang="en-US" altLang="zh-CN" sz="3200">
                <a:ea typeface="宋体" panose="02010600030101010101" pitchFamily="2" charset="-122"/>
              </a:rPr>
              <a:t> Dilemma</a:t>
            </a:r>
            <a:endParaRPr lang="en-US" altLang="zh-CN">
              <a:ea typeface="宋体" panose="02010600030101010101" pitchFamily="2" charset="-122"/>
            </a:endParaRPr>
          </a:p>
        </p:txBody>
      </p:sp>
      <p:sp>
        <p:nvSpPr>
          <p:cNvPr id="422915" name="Rectangle 3">
            <a:extLst>
              <a:ext uri="{FF2B5EF4-FFF2-40B4-BE49-F238E27FC236}">
                <a16:creationId xmlns:a16="http://schemas.microsoft.com/office/drawing/2014/main" id="{49CA7CF4-6A52-4E7C-A15D-423A133B26B6}"/>
              </a:ext>
            </a:extLst>
          </p:cNvPr>
          <p:cNvSpPr>
            <a:spLocks noGrp="1" noChangeArrowheads="1"/>
          </p:cNvSpPr>
          <p:nvPr>
            <p:ph type="body" sz="half" idx="1"/>
          </p:nvPr>
        </p:nvSpPr>
        <p:spPr>
          <a:xfrm>
            <a:off x="542925" y="1447800"/>
            <a:ext cx="3876675" cy="4648200"/>
          </a:xfrm>
        </p:spPr>
        <p:txBody>
          <a:bodyPr/>
          <a:lstStyle/>
          <a:p>
            <a:pPr>
              <a:buFont typeface="ZapfDingbats" pitchFamily="82" charset="2"/>
              <a:buNone/>
            </a:pPr>
            <a:r>
              <a:rPr lang="en-US" altLang="zh-CN" sz="2400">
                <a:ea typeface="宋体" panose="02010600030101010101" pitchFamily="2" charset="-122"/>
              </a:rPr>
              <a:t>Example: </a:t>
            </a:r>
          </a:p>
          <a:p>
            <a:r>
              <a:rPr lang="en-US" altLang="zh-CN" sz="2000">
                <a:ea typeface="宋体" panose="02010600030101010101" pitchFamily="2" charset="-122"/>
              </a:rPr>
              <a:t>seq #’s: 0, 1, 2, 3</a:t>
            </a:r>
          </a:p>
          <a:p>
            <a:r>
              <a:rPr lang="en-US" altLang="zh-CN" sz="2000">
                <a:ea typeface="宋体" panose="02010600030101010101" pitchFamily="2" charset="-122"/>
              </a:rPr>
              <a:t>window size=3</a:t>
            </a:r>
            <a:endParaRPr lang="en-US" altLang="zh-CN" sz="2400">
              <a:ea typeface="宋体" panose="02010600030101010101" pitchFamily="2" charset="-122"/>
            </a:endParaRPr>
          </a:p>
          <a:p>
            <a:endParaRPr lang="en-US" altLang="zh-CN" sz="800">
              <a:ea typeface="宋体" panose="02010600030101010101" pitchFamily="2" charset="-122"/>
            </a:endParaRPr>
          </a:p>
          <a:p>
            <a:r>
              <a:rPr lang="en-US" altLang="zh-CN" sz="2000">
                <a:ea typeface="宋体" panose="02010600030101010101" pitchFamily="2" charset="-122"/>
              </a:rPr>
              <a:t>Receiver sees no difference in two scenarios!</a:t>
            </a:r>
          </a:p>
          <a:p>
            <a:r>
              <a:rPr lang="en-US" altLang="zh-CN" sz="2000">
                <a:ea typeface="宋体" panose="02010600030101010101" pitchFamily="2" charset="-122"/>
              </a:rPr>
              <a:t>Incorrectly passes duplicate data as new in (a)</a:t>
            </a:r>
          </a:p>
          <a:p>
            <a:endParaRPr lang="en-US" altLang="zh-CN" sz="800">
              <a:ea typeface="宋体" panose="02010600030101010101" pitchFamily="2" charset="-122"/>
            </a:endParaRPr>
          </a:p>
          <a:p>
            <a:pPr>
              <a:buFont typeface="ZapfDingbats" pitchFamily="82" charset="2"/>
              <a:buNone/>
            </a:pPr>
            <a:r>
              <a:rPr lang="en-US" altLang="zh-CN" sz="2000">
                <a:solidFill>
                  <a:srgbClr val="FF0000"/>
                </a:solidFill>
                <a:ea typeface="宋体" panose="02010600030101010101" pitchFamily="2" charset="-122"/>
              </a:rPr>
              <a:t>Q:</a:t>
            </a:r>
            <a:r>
              <a:rPr lang="en-US" altLang="zh-CN" sz="2000">
                <a:ea typeface="宋体" panose="02010600030101010101" pitchFamily="2" charset="-122"/>
              </a:rPr>
              <a:t> what relationship between seq # size and window size?</a:t>
            </a:r>
          </a:p>
        </p:txBody>
      </p:sp>
      <p:pic>
        <p:nvPicPr>
          <p:cNvPr id="422916" name="Picture 4" descr="sr_dilemma">
            <a:extLst>
              <a:ext uri="{FF2B5EF4-FFF2-40B4-BE49-F238E27FC236}">
                <a16:creationId xmlns:a16="http://schemas.microsoft.com/office/drawing/2014/main" id="{68F541E9-534E-4BAA-B8ED-0DB8785FE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23850"/>
            <a:ext cx="4225925"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2917" name="Picture 5" descr="j0334296[1]">
            <a:extLst>
              <a:ext uri="{FF2B5EF4-FFF2-40B4-BE49-F238E27FC236}">
                <a16:creationId xmlns:a16="http://schemas.microsoft.com/office/drawing/2014/main" id="{BB8752A6-E9CE-4CD7-8A5E-F7FBE6842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34013"/>
            <a:ext cx="1600200"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页脚占位符 5">
            <a:extLst>
              <a:ext uri="{FF2B5EF4-FFF2-40B4-BE49-F238E27FC236}">
                <a16:creationId xmlns:a16="http://schemas.microsoft.com/office/drawing/2014/main" id="{7955147E-FDEF-4150-B42E-0BB6AE4B4A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09575" name="灯片编号占位符 6">
            <a:extLst>
              <a:ext uri="{FF2B5EF4-FFF2-40B4-BE49-F238E27FC236}">
                <a16:creationId xmlns:a16="http://schemas.microsoft.com/office/drawing/2014/main" id="{4C7911EC-7256-4593-869A-0159864525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8114E6D-8D11-46A8-9081-C230CDBF400B}" type="slidenum">
              <a:rPr lang="en-US" altLang="zh-CN" sz="1400" smtClean="0">
                <a:latin typeface="Arial" panose="020B0604020202020204" pitchFamily="34" charset="0"/>
              </a:rPr>
              <a:pPr>
                <a:spcBef>
                  <a:spcPct val="0"/>
                </a:spcBef>
                <a:buClrTx/>
                <a:buSzTx/>
                <a:buFontTx/>
                <a:buNone/>
              </a:pPr>
              <a:t>78</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blinds(horizontal)">
                                      <p:cBhvr>
                                        <p:cTn id="7" dur="500"/>
                                        <p:tgtEl>
                                          <p:spTgt spid="4229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2915">
                                            <p:txEl>
                                              <p:pRg st="1" end="1"/>
                                            </p:txEl>
                                          </p:spTgt>
                                        </p:tgtEl>
                                        <p:attrNameLst>
                                          <p:attrName>style.visibility</p:attrName>
                                        </p:attrNameLst>
                                      </p:cBhvr>
                                      <p:to>
                                        <p:strVal val="visible"/>
                                      </p:to>
                                    </p:set>
                                    <p:animEffect transition="in" filter="blinds(horizontal)">
                                      <p:cBhvr>
                                        <p:cTn id="10" dur="500"/>
                                        <p:tgtEl>
                                          <p:spTgt spid="4229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2915">
                                            <p:txEl>
                                              <p:pRg st="2" end="2"/>
                                            </p:txEl>
                                          </p:spTgt>
                                        </p:tgtEl>
                                        <p:attrNameLst>
                                          <p:attrName>style.visibility</p:attrName>
                                        </p:attrNameLst>
                                      </p:cBhvr>
                                      <p:to>
                                        <p:strVal val="visible"/>
                                      </p:to>
                                    </p:set>
                                    <p:animEffect transition="in" filter="blinds(horizontal)">
                                      <p:cBhvr>
                                        <p:cTn id="13" dur="500"/>
                                        <p:tgtEl>
                                          <p:spTgt spid="4229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22916"/>
                                        </p:tgtEl>
                                        <p:attrNameLst>
                                          <p:attrName>style.visibility</p:attrName>
                                        </p:attrNameLst>
                                      </p:cBhvr>
                                      <p:to>
                                        <p:strVal val="visible"/>
                                      </p:to>
                                    </p:set>
                                    <p:animEffect transition="in" filter="blinds(horizontal)">
                                      <p:cBhvr>
                                        <p:cTn id="16" dur="500"/>
                                        <p:tgtEl>
                                          <p:spTgt spid="422916"/>
                                        </p:tgtEl>
                                      </p:cBhvr>
                                    </p:animEffect>
                                  </p:childTnLst>
                                </p:cTn>
                              </p:par>
                              <p:par>
                                <p:cTn id="17" presetID="3" presetClass="entr" presetSubtype="10" fill="hold" nodeType="withEffect">
                                  <p:stCondLst>
                                    <p:cond delay="0"/>
                                  </p:stCondLst>
                                  <p:childTnLst>
                                    <p:set>
                                      <p:cBhvr>
                                        <p:cTn id="18" dur="1" fill="hold">
                                          <p:stCondLst>
                                            <p:cond delay="0"/>
                                          </p:stCondLst>
                                        </p:cTn>
                                        <p:tgtEl>
                                          <p:spTgt spid="422917"/>
                                        </p:tgtEl>
                                        <p:attrNameLst>
                                          <p:attrName>style.visibility</p:attrName>
                                        </p:attrNameLst>
                                      </p:cBhvr>
                                      <p:to>
                                        <p:strVal val="visible"/>
                                      </p:to>
                                    </p:set>
                                    <p:animEffect transition="in" filter="blinds(horizontal)">
                                      <p:cBhvr>
                                        <p:cTn id="19" dur="500"/>
                                        <p:tgtEl>
                                          <p:spTgt spid="42291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22915">
                                            <p:txEl>
                                              <p:pRg st="4" end="4"/>
                                            </p:txEl>
                                          </p:spTgt>
                                        </p:tgtEl>
                                        <p:attrNameLst>
                                          <p:attrName>style.visibility</p:attrName>
                                        </p:attrNameLst>
                                      </p:cBhvr>
                                      <p:to>
                                        <p:strVal val="visible"/>
                                      </p:to>
                                    </p:set>
                                    <p:animEffect transition="in" filter="blinds(horizontal)">
                                      <p:cBhvr>
                                        <p:cTn id="24" dur="500"/>
                                        <p:tgtEl>
                                          <p:spTgt spid="422915">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22915">
                                            <p:txEl>
                                              <p:pRg st="5" end="5"/>
                                            </p:txEl>
                                          </p:spTgt>
                                        </p:tgtEl>
                                        <p:attrNameLst>
                                          <p:attrName>style.visibility</p:attrName>
                                        </p:attrNameLst>
                                      </p:cBhvr>
                                      <p:to>
                                        <p:strVal val="visible"/>
                                      </p:to>
                                    </p:set>
                                    <p:animEffect transition="in" filter="blinds(horizontal)">
                                      <p:cBhvr>
                                        <p:cTn id="27" dur="500"/>
                                        <p:tgtEl>
                                          <p:spTgt spid="4229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2915">
                                            <p:txEl>
                                              <p:pRg st="7" end="7"/>
                                            </p:txEl>
                                          </p:spTgt>
                                        </p:tgtEl>
                                        <p:attrNameLst>
                                          <p:attrName>style.visibility</p:attrName>
                                        </p:attrNameLst>
                                      </p:cBhvr>
                                      <p:to>
                                        <p:strVal val="visible"/>
                                      </p:to>
                                    </p:set>
                                    <p:animEffect transition="in" filter="blinds(horizontal)">
                                      <p:cBhvr>
                                        <p:cTn id="32" dur="500"/>
                                        <p:tgtEl>
                                          <p:spTgt spid="422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1CC85C7-A9A9-4EB1-A11B-EC56B385FA4D}"/>
              </a:ext>
            </a:extLst>
          </p:cNvPr>
          <p:cNvSpPr>
            <a:spLocks noGrp="1" noChangeArrowheads="1"/>
          </p:cNvSpPr>
          <p:nvPr>
            <p:ph type="title"/>
          </p:nvPr>
        </p:nvSpPr>
        <p:spPr/>
        <p:txBody>
          <a:bodyPr/>
          <a:lstStyle/>
          <a:p>
            <a:r>
              <a:rPr lang="en-US" altLang="zh-CN">
                <a:ea typeface="宋体" panose="02010600030101010101" pitchFamily="2" charset="-122"/>
              </a:rPr>
              <a:t>GBN vs. Selective Repeat</a:t>
            </a:r>
          </a:p>
        </p:txBody>
      </p:sp>
      <p:sp>
        <p:nvSpPr>
          <p:cNvPr id="423939" name="Rectangle 3">
            <a:extLst>
              <a:ext uri="{FF2B5EF4-FFF2-40B4-BE49-F238E27FC236}">
                <a16:creationId xmlns:a16="http://schemas.microsoft.com/office/drawing/2014/main" id="{7062676D-8B97-40D7-8F03-7EED11516418}"/>
              </a:ext>
            </a:extLst>
          </p:cNvPr>
          <p:cNvSpPr>
            <a:spLocks noGrp="1" noChangeArrowheads="1"/>
          </p:cNvSpPr>
          <p:nvPr>
            <p:ph type="body" idx="1"/>
          </p:nvPr>
        </p:nvSpPr>
        <p:spPr/>
        <p:txBody>
          <a:bodyPr/>
          <a:lstStyle/>
          <a:p>
            <a:r>
              <a:rPr lang="en-US" altLang="zh-CN">
                <a:solidFill>
                  <a:schemeClr val="accent2"/>
                </a:solidFill>
                <a:ea typeface="宋体" panose="02010600030101010101" pitchFamily="2" charset="-122"/>
              </a:rPr>
              <a:t>Selective repeat</a:t>
            </a:r>
            <a:r>
              <a:rPr lang="en-US" altLang="zh-CN">
                <a:ea typeface="宋体" panose="02010600030101010101" pitchFamily="2" charset="-122"/>
              </a:rPr>
              <a:t> is more complicated as it needs buffering at the receiver, but only retransmit packets required for retransmission</a:t>
            </a:r>
          </a:p>
          <a:p>
            <a:endParaRPr lang="en-US" altLang="zh-CN" sz="1600">
              <a:ea typeface="宋体" panose="02010600030101010101" pitchFamily="2" charset="-122"/>
            </a:endParaRPr>
          </a:p>
          <a:p>
            <a:endParaRPr lang="en-US" altLang="zh-CN" sz="1600">
              <a:ea typeface="宋体" panose="02010600030101010101" pitchFamily="2" charset="-122"/>
            </a:endParaRPr>
          </a:p>
          <a:p>
            <a:endParaRPr lang="en-US" altLang="zh-CN" sz="1600">
              <a:ea typeface="宋体" panose="02010600030101010101" pitchFamily="2" charset="-122"/>
            </a:endParaRPr>
          </a:p>
          <a:p>
            <a:r>
              <a:rPr lang="en-US" altLang="zh-CN">
                <a:solidFill>
                  <a:schemeClr val="accent2"/>
                </a:solidFill>
                <a:ea typeface="宋体" panose="02010600030101010101" pitchFamily="2" charset="-122"/>
              </a:rPr>
              <a:t>GBN</a:t>
            </a:r>
            <a:r>
              <a:rPr lang="en-US" altLang="zh-CN">
                <a:ea typeface="宋体" panose="02010600030101010101" pitchFamily="2" charset="-122"/>
              </a:rPr>
              <a:t> is simpler, but can lead to large number of unnecessary retransmission</a:t>
            </a:r>
          </a:p>
          <a:p>
            <a:endParaRPr lang="en-US" altLang="zh-CN">
              <a:ea typeface="宋体" panose="02010600030101010101" pitchFamily="2" charset="-122"/>
            </a:endParaRPr>
          </a:p>
        </p:txBody>
      </p:sp>
      <p:pic>
        <p:nvPicPr>
          <p:cNvPr id="423940" name="Picture 4" descr="j0334330[1]">
            <a:extLst>
              <a:ext uri="{FF2B5EF4-FFF2-40B4-BE49-F238E27FC236}">
                <a16:creationId xmlns:a16="http://schemas.microsoft.com/office/drawing/2014/main" id="{F64F64B7-C686-46A6-80D8-15432B915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95600"/>
            <a:ext cx="1819275"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页脚占位符 5">
            <a:extLst>
              <a:ext uri="{FF2B5EF4-FFF2-40B4-BE49-F238E27FC236}">
                <a16:creationId xmlns:a16="http://schemas.microsoft.com/office/drawing/2014/main" id="{72A5A321-26CE-4B66-9B3B-160D75B184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0598" name="灯片编号占位符 6">
            <a:extLst>
              <a:ext uri="{FF2B5EF4-FFF2-40B4-BE49-F238E27FC236}">
                <a16:creationId xmlns:a16="http://schemas.microsoft.com/office/drawing/2014/main" id="{D10C67F3-98B6-49DE-81E2-EDA3EAE4EA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F5CA7B4C-47CA-499E-8D6C-CB24858240C5}" type="slidenum">
              <a:rPr lang="en-US" altLang="zh-CN" sz="1400" smtClean="0">
                <a:latin typeface="Arial" panose="020B0604020202020204" pitchFamily="34" charset="0"/>
              </a:rPr>
              <a:pPr>
                <a:spcBef>
                  <a:spcPct val="0"/>
                </a:spcBef>
                <a:buClrTx/>
                <a:buSzTx/>
                <a:buFontTx/>
                <a:buNone/>
              </a:pPr>
              <a:t>79</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10" dur="500"/>
                                        <p:tgtEl>
                                          <p:spTgt spid="42393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3940"/>
                                        </p:tgtEl>
                                        <p:attrNameLst>
                                          <p:attrName>style.visibility</p:attrName>
                                        </p:attrNameLst>
                                      </p:cBhvr>
                                      <p:to>
                                        <p:strVal val="visible"/>
                                      </p:to>
                                    </p:set>
                                    <p:animEffect transition="in" filter="blinds(horizontal)">
                                      <p:cBhvr>
                                        <p:cTn id="13" dur="500"/>
                                        <p:tgtEl>
                                          <p:spTgt spid="423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5">
            <a:extLst>
              <a:ext uri="{FF2B5EF4-FFF2-40B4-BE49-F238E27FC236}">
                <a16:creationId xmlns:a16="http://schemas.microsoft.com/office/drawing/2014/main" id="{D1320673-2D24-408A-A51F-63471BAFBF0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23555" name="灯片编号占位符 6">
            <a:extLst>
              <a:ext uri="{FF2B5EF4-FFF2-40B4-BE49-F238E27FC236}">
                <a16:creationId xmlns:a16="http://schemas.microsoft.com/office/drawing/2014/main" id="{317EA77B-8CEB-45E7-8125-C6D03D48F8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C40F6E4-BC50-463A-BCF0-61DB980F10CB}" type="slidenum">
              <a:rPr lang="en-US" altLang="zh-CN" sz="1400" smtClean="0">
                <a:latin typeface="Arial" panose="020B0604020202020204" pitchFamily="34" charset="0"/>
              </a:rPr>
              <a:pPr>
                <a:spcBef>
                  <a:spcPct val="0"/>
                </a:spcBef>
                <a:buClrTx/>
                <a:buSzTx/>
                <a:buFontTx/>
                <a:buNone/>
              </a:pPr>
              <a:t>8</a:t>
            </a:fld>
            <a:endParaRPr lang="en-US" altLang="zh-CN" sz="1400">
              <a:latin typeface="Arial" panose="020B0604020202020204" pitchFamily="34" charset="0"/>
            </a:endParaRPr>
          </a:p>
        </p:txBody>
      </p:sp>
      <p:sp>
        <p:nvSpPr>
          <p:cNvPr id="23556" name="Rectangle 2">
            <a:extLst>
              <a:ext uri="{FF2B5EF4-FFF2-40B4-BE49-F238E27FC236}">
                <a16:creationId xmlns:a16="http://schemas.microsoft.com/office/drawing/2014/main" id="{D92F4E21-25C3-4C09-AAA7-D385B028E4CB}"/>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23557" name="Rectangle 3">
            <a:extLst>
              <a:ext uri="{FF2B5EF4-FFF2-40B4-BE49-F238E27FC236}">
                <a16:creationId xmlns:a16="http://schemas.microsoft.com/office/drawing/2014/main" id="{8BBEE26A-8AC0-48D1-802D-A17D77CEF8EC}"/>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solidFill>
                  <a:srgbClr val="FF0000"/>
                </a:solidFill>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23558" name="Rectangle 4">
            <a:extLst>
              <a:ext uri="{FF2B5EF4-FFF2-40B4-BE49-F238E27FC236}">
                <a16:creationId xmlns:a16="http://schemas.microsoft.com/office/drawing/2014/main" id="{391B9A50-4B37-4714-8424-A49B1D75F09B}"/>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ea typeface="宋体" panose="02010600030101010101" pitchFamily="2" charset="-122"/>
              </a:rPr>
              <a:t>Flow control</a:t>
            </a:r>
          </a:p>
          <a:p>
            <a:pPr lvl="1"/>
            <a:r>
              <a:rPr lang="en-US" altLang="zh-CN" sz="2000">
                <a:ea typeface="宋体" panose="02010600030101010101" pitchFamily="2" charset="-122"/>
              </a:rPr>
              <a:t>Reliable data transfer</a:t>
            </a:r>
          </a:p>
          <a:p>
            <a:r>
              <a:rPr lang="en-US" altLang="zh-CN" sz="2400">
                <a:ea typeface="宋体" panose="02010600030101010101" pitchFamily="2" charset="-122"/>
              </a:rPr>
              <a:t>6.5 TCP congestion control</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5">
            <a:extLst>
              <a:ext uri="{FF2B5EF4-FFF2-40B4-BE49-F238E27FC236}">
                <a16:creationId xmlns:a16="http://schemas.microsoft.com/office/drawing/2014/main" id="{E7339CF7-3C36-4951-8976-35AC0F3E97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1619" name="灯片编号占位符 6">
            <a:extLst>
              <a:ext uri="{FF2B5EF4-FFF2-40B4-BE49-F238E27FC236}">
                <a16:creationId xmlns:a16="http://schemas.microsoft.com/office/drawing/2014/main" id="{F8DD3F27-1D76-48A6-AD73-A83B73FDFF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A53A1DF-0A0B-4FF4-9F24-120DBA513408}" type="slidenum">
              <a:rPr lang="en-US" altLang="zh-CN" sz="1400" smtClean="0">
                <a:latin typeface="Arial" panose="020B0604020202020204" pitchFamily="34" charset="0"/>
              </a:rPr>
              <a:pPr>
                <a:spcBef>
                  <a:spcPct val="0"/>
                </a:spcBef>
                <a:buClrTx/>
                <a:buSzTx/>
                <a:buFontTx/>
                <a:buNone/>
              </a:pPr>
              <a:t>80</a:t>
            </a:fld>
            <a:endParaRPr lang="en-US" altLang="zh-CN" sz="1400">
              <a:latin typeface="Arial" panose="020B0604020202020204" pitchFamily="34" charset="0"/>
            </a:endParaRPr>
          </a:p>
        </p:txBody>
      </p:sp>
      <p:sp>
        <p:nvSpPr>
          <p:cNvPr id="111620" name="Rectangle 2">
            <a:extLst>
              <a:ext uri="{FF2B5EF4-FFF2-40B4-BE49-F238E27FC236}">
                <a16:creationId xmlns:a16="http://schemas.microsoft.com/office/drawing/2014/main" id="{517B7AA5-C187-4B4D-A6E0-010D0CEF65EC}"/>
              </a:ext>
            </a:extLst>
          </p:cNvPr>
          <p:cNvSpPr>
            <a:spLocks noGrp="1" noChangeArrowheads="1"/>
          </p:cNvSpPr>
          <p:nvPr>
            <p:ph type="title"/>
          </p:nvPr>
        </p:nvSpPr>
        <p:spPr/>
        <p:txBody>
          <a:bodyPr/>
          <a:lstStyle/>
          <a:p>
            <a:r>
              <a:rPr lang="en-US" altLang="zh-CN">
                <a:ea typeface="宋体" panose="02010600030101010101" pitchFamily="2" charset="-122"/>
              </a:rPr>
              <a:t>TCP Reliable Data Transfer</a:t>
            </a:r>
          </a:p>
        </p:txBody>
      </p:sp>
      <p:sp>
        <p:nvSpPr>
          <p:cNvPr id="437251" name="Rectangle 3">
            <a:extLst>
              <a:ext uri="{FF2B5EF4-FFF2-40B4-BE49-F238E27FC236}">
                <a16:creationId xmlns:a16="http://schemas.microsoft.com/office/drawing/2014/main" id="{5494C42F-3231-4B5A-A9D1-D9B89226C7E6}"/>
              </a:ext>
            </a:extLst>
          </p:cNvPr>
          <p:cNvSpPr>
            <a:spLocks noGrp="1" noChangeArrowheads="1"/>
          </p:cNvSpPr>
          <p:nvPr>
            <p:ph type="body" sz="half" idx="1"/>
          </p:nvPr>
        </p:nvSpPr>
        <p:spPr/>
        <p:txBody>
          <a:bodyPr/>
          <a:lstStyle/>
          <a:p>
            <a:pPr>
              <a:lnSpc>
                <a:spcPct val="110000"/>
              </a:lnSpc>
            </a:pPr>
            <a:r>
              <a:rPr lang="en-US" altLang="zh-CN" sz="2400">
                <a:ea typeface="宋体" panose="02010600030101010101" pitchFamily="2" charset="-122"/>
              </a:rPr>
              <a:t>TCP creates rdt service on top of IP’s unreliable service</a:t>
            </a:r>
          </a:p>
          <a:p>
            <a:pPr>
              <a:lnSpc>
                <a:spcPct val="110000"/>
              </a:lnSpc>
            </a:pPr>
            <a:r>
              <a:rPr lang="en-US" altLang="zh-CN" sz="2400">
                <a:ea typeface="宋体" panose="02010600030101010101" pitchFamily="2" charset="-122"/>
              </a:rPr>
              <a:t>Pipelined segments</a:t>
            </a:r>
          </a:p>
          <a:p>
            <a:pPr>
              <a:lnSpc>
                <a:spcPct val="110000"/>
              </a:lnSpc>
            </a:pPr>
            <a:r>
              <a:rPr lang="en-US" altLang="zh-CN" sz="2400">
                <a:ea typeface="宋体" panose="02010600030101010101" pitchFamily="2" charset="-122"/>
              </a:rPr>
              <a:t>Cumulative acks</a:t>
            </a:r>
          </a:p>
          <a:p>
            <a:pPr>
              <a:lnSpc>
                <a:spcPct val="110000"/>
              </a:lnSpc>
            </a:pPr>
            <a:r>
              <a:rPr lang="en-US" altLang="zh-CN" sz="2400">
                <a:ea typeface="宋体" panose="02010600030101010101" pitchFamily="2" charset="-122"/>
              </a:rPr>
              <a:t>TCP uses single retransmission timer</a:t>
            </a:r>
          </a:p>
          <a:p>
            <a:endParaRPr lang="en-US" altLang="zh-CN" sz="2400">
              <a:ea typeface="宋体" panose="02010600030101010101" pitchFamily="2" charset="-122"/>
            </a:endParaRPr>
          </a:p>
        </p:txBody>
      </p:sp>
      <p:sp>
        <p:nvSpPr>
          <p:cNvPr id="437252" name="Rectangle 4">
            <a:extLst>
              <a:ext uri="{FF2B5EF4-FFF2-40B4-BE49-F238E27FC236}">
                <a16:creationId xmlns:a16="http://schemas.microsoft.com/office/drawing/2014/main" id="{31E12243-A4AB-4818-B8D2-CAC20E0EDB04}"/>
              </a:ext>
            </a:extLst>
          </p:cNvPr>
          <p:cNvSpPr>
            <a:spLocks noGrp="1" noChangeArrowheads="1"/>
          </p:cNvSpPr>
          <p:nvPr>
            <p:ph type="body" sz="half" idx="2"/>
          </p:nvPr>
        </p:nvSpPr>
        <p:spPr/>
        <p:txBody>
          <a:bodyPr/>
          <a:lstStyle/>
          <a:p>
            <a:pPr>
              <a:lnSpc>
                <a:spcPct val="110000"/>
              </a:lnSpc>
            </a:pPr>
            <a:r>
              <a:rPr lang="en-US" altLang="zh-CN" sz="2400">
                <a:ea typeface="宋体" panose="02010600030101010101" pitchFamily="2" charset="-122"/>
              </a:rPr>
              <a:t>Retransmissions are triggered by:</a:t>
            </a:r>
          </a:p>
          <a:p>
            <a:pPr lvl="1">
              <a:lnSpc>
                <a:spcPct val="110000"/>
              </a:lnSpc>
            </a:pPr>
            <a:r>
              <a:rPr lang="en-US" altLang="zh-CN" sz="2000">
                <a:ea typeface="宋体" panose="02010600030101010101" pitchFamily="2" charset="-122"/>
              </a:rPr>
              <a:t>Timeout events</a:t>
            </a:r>
          </a:p>
          <a:p>
            <a:pPr lvl="1">
              <a:lnSpc>
                <a:spcPct val="110000"/>
              </a:lnSpc>
            </a:pPr>
            <a:r>
              <a:rPr lang="en-US" altLang="zh-CN" sz="2000">
                <a:ea typeface="宋体" panose="02010600030101010101" pitchFamily="2" charset="-122"/>
              </a:rPr>
              <a:t>Duplicate acks</a:t>
            </a:r>
          </a:p>
          <a:p>
            <a:pPr>
              <a:lnSpc>
                <a:spcPct val="110000"/>
              </a:lnSpc>
            </a:pPr>
            <a:r>
              <a:rPr lang="en-US" altLang="zh-CN" sz="2400">
                <a:ea typeface="宋体" panose="02010600030101010101" pitchFamily="2" charset="-122"/>
              </a:rPr>
              <a:t>Initially consider simplified TCP sender:</a:t>
            </a:r>
          </a:p>
          <a:p>
            <a:pPr lvl="1">
              <a:lnSpc>
                <a:spcPct val="110000"/>
              </a:lnSpc>
            </a:pPr>
            <a:r>
              <a:rPr lang="en-US" altLang="zh-CN" sz="2000">
                <a:ea typeface="宋体" panose="02010600030101010101" pitchFamily="2" charset="-122"/>
              </a:rPr>
              <a:t>Ignore duplicate acks</a:t>
            </a:r>
          </a:p>
          <a:p>
            <a:pPr lvl="1">
              <a:lnSpc>
                <a:spcPct val="110000"/>
              </a:lnSpc>
            </a:pPr>
            <a:r>
              <a:rPr lang="en-US" altLang="zh-CN" sz="2000">
                <a:ea typeface="宋体" panose="02010600030101010101" pitchFamily="2" charset="-122"/>
              </a:rPr>
              <a:t>Ignore flow control, congestion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blinds(horizontal)">
                                      <p:cBhvr>
                                        <p:cTn id="7" dur="500"/>
                                        <p:tgtEl>
                                          <p:spTgt spid="4372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10" dur="500"/>
                                        <p:tgtEl>
                                          <p:spTgt spid="4372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3" dur="500"/>
                                        <p:tgtEl>
                                          <p:spTgt spid="4372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37251">
                                            <p:txEl>
                                              <p:pRg st="3" end="3"/>
                                            </p:txEl>
                                          </p:spTgt>
                                        </p:tgtEl>
                                        <p:attrNameLst>
                                          <p:attrName>style.visibility</p:attrName>
                                        </p:attrNameLst>
                                      </p:cBhvr>
                                      <p:to>
                                        <p:strVal val="visible"/>
                                      </p:to>
                                    </p:set>
                                    <p:animEffect transition="in" filter="blinds(horizontal)">
                                      <p:cBhvr>
                                        <p:cTn id="16" dur="500"/>
                                        <p:tgtEl>
                                          <p:spTgt spid="43725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37252">
                                            <p:txEl>
                                              <p:pRg st="0" end="0"/>
                                            </p:txEl>
                                          </p:spTgt>
                                        </p:tgtEl>
                                        <p:attrNameLst>
                                          <p:attrName>style.visibility</p:attrName>
                                        </p:attrNameLst>
                                      </p:cBhvr>
                                      <p:to>
                                        <p:strVal val="visible"/>
                                      </p:to>
                                    </p:set>
                                    <p:animEffect transition="in" filter="blinds(horizontal)">
                                      <p:cBhvr>
                                        <p:cTn id="19" dur="500"/>
                                        <p:tgtEl>
                                          <p:spTgt spid="437252">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37252">
                                            <p:txEl>
                                              <p:pRg st="1" end="1"/>
                                            </p:txEl>
                                          </p:spTgt>
                                        </p:tgtEl>
                                        <p:attrNameLst>
                                          <p:attrName>style.visibility</p:attrName>
                                        </p:attrNameLst>
                                      </p:cBhvr>
                                      <p:to>
                                        <p:strVal val="visible"/>
                                      </p:to>
                                    </p:set>
                                    <p:animEffect transition="in" filter="blinds(horizontal)">
                                      <p:cBhvr>
                                        <p:cTn id="22" dur="500"/>
                                        <p:tgtEl>
                                          <p:spTgt spid="437252">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7252">
                                            <p:txEl>
                                              <p:pRg st="2" end="2"/>
                                            </p:txEl>
                                          </p:spTgt>
                                        </p:tgtEl>
                                        <p:attrNameLst>
                                          <p:attrName>style.visibility</p:attrName>
                                        </p:attrNameLst>
                                      </p:cBhvr>
                                      <p:to>
                                        <p:strVal val="visible"/>
                                      </p:to>
                                    </p:set>
                                    <p:animEffect transition="in" filter="blinds(horizontal)">
                                      <p:cBhvr>
                                        <p:cTn id="25" dur="500"/>
                                        <p:tgtEl>
                                          <p:spTgt spid="437252">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37252">
                                            <p:txEl>
                                              <p:pRg st="3" end="3"/>
                                            </p:txEl>
                                          </p:spTgt>
                                        </p:tgtEl>
                                        <p:attrNameLst>
                                          <p:attrName>style.visibility</p:attrName>
                                        </p:attrNameLst>
                                      </p:cBhvr>
                                      <p:to>
                                        <p:strVal val="visible"/>
                                      </p:to>
                                    </p:set>
                                    <p:animEffect transition="in" filter="blinds(horizontal)">
                                      <p:cBhvr>
                                        <p:cTn id="28" dur="500"/>
                                        <p:tgtEl>
                                          <p:spTgt spid="437252">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37252">
                                            <p:txEl>
                                              <p:pRg st="4" end="4"/>
                                            </p:txEl>
                                          </p:spTgt>
                                        </p:tgtEl>
                                        <p:attrNameLst>
                                          <p:attrName>style.visibility</p:attrName>
                                        </p:attrNameLst>
                                      </p:cBhvr>
                                      <p:to>
                                        <p:strVal val="visible"/>
                                      </p:to>
                                    </p:set>
                                    <p:animEffect transition="in" filter="blinds(horizontal)">
                                      <p:cBhvr>
                                        <p:cTn id="31" dur="500"/>
                                        <p:tgtEl>
                                          <p:spTgt spid="437252">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37252">
                                            <p:txEl>
                                              <p:pRg st="5" end="5"/>
                                            </p:txEl>
                                          </p:spTgt>
                                        </p:tgtEl>
                                        <p:attrNameLst>
                                          <p:attrName>style.visibility</p:attrName>
                                        </p:attrNameLst>
                                      </p:cBhvr>
                                      <p:to>
                                        <p:strVal val="visible"/>
                                      </p:to>
                                    </p:set>
                                    <p:animEffect transition="in" filter="blinds(horizontal)">
                                      <p:cBhvr>
                                        <p:cTn id="34" dur="500"/>
                                        <p:tgtEl>
                                          <p:spTgt spid="4372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3076DA1-1EF5-4DD2-A3D6-5AF73DA68423}"/>
              </a:ext>
            </a:extLst>
          </p:cNvPr>
          <p:cNvSpPr>
            <a:spLocks noGrp="1" noChangeArrowheads="1"/>
          </p:cNvSpPr>
          <p:nvPr>
            <p:ph type="title"/>
          </p:nvPr>
        </p:nvSpPr>
        <p:spPr>
          <a:xfrm>
            <a:off x="374650" y="187325"/>
            <a:ext cx="7734300" cy="898525"/>
          </a:xfrm>
        </p:spPr>
        <p:txBody>
          <a:bodyPr/>
          <a:lstStyle/>
          <a:p>
            <a:r>
              <a:rPr lang="en-US" altLang="zh-CN">
                <a:ea typeface="宋体" panose="02010600030101010101" pitchFamily="2" charset="-122"/>
              </a:rPr>
              <a:t>TCP sender </a:t>
            </a:r>
            <a:r>
              <a:rPr lang="en-US" altLang="zh-CN" sz="3200">
                <a:ea typeface="宋体" panose="02010600030101010101" pitchFamily="2" charset="-122"/>
              </a:rPr>
              <a:t>(simplified)</a:t>
            </a:r>
            <a:endParaRPr lang="en-US" altLang="zh-CN">
              <a:ea typeface="宋体" panose="02010600030101010101" pitchFamily="2" charset="-122"/>
            </a:endParaRPr>
          </a:p>
        </p:txBody>
      </p:sp>
      <p:sp>
        <p:nvSpPr>
          <p:cNvPr id="112643" name="Oval 7">
            <a:extLst>
              <a:ext uri="{FF2B5EF4-FFF2-40B4-BE49-F238E27FC236}">
                <a16:creationId xmlns:a16="http://schemas.microsoft.com/office/drawing/2014/main" id="{72D4C50A-AEF4-4EBB-B03C-EA6243426349}"/>
              </a:ext>
            </a:extLst>
          </p:cNvPr>
          <p:cNvSpPr>
            <a:spLocks noChangeArrowheads="1"/>
          </p:cNvSpPr>
          <p:nvPr/>
        </p:nvSpPr>
        <p:spPr bwMode="auto">
          <a:xfrm>
            <a:off x="2897188" y="2730500"/>
            <a:ext cx="1071562" cy="97155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12644" name="Oval 6">
            <a:extLst>
              <a:ext uri="{FF2B5EF4-FFF2-40B4-BE49-F238E27FC236}">
                <a16:creationId xmlns:a16="http://schemas.microsoft.com/office/drawing/2014/main" id="{9C133FAC-731A-4329-9DA1-1ECB1F3D73AA}"/>
              </a:ext>
            </a:extLst>
          </p:cNvPr>
          <p:cNvSpPr>
            <a:spLocks noChangeArrowheads="1"/>
          </p:cNvSpPr>
          <p:nvPr/>
        </p:nvSpPr>
        <p:spPr bwMode="auto">
          <a:xfrm>
            <a:off x="2822575" y="2778125"/>
            <a:ext cx="1071563" cy="97155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12645" name="Text Box 5">
            <a:extLst>
              <a:ext uri="{FF2B5EF4-FFF2-40B4-BE49-F238E27FC236}">
                <a16:creationId xmlns:a16="http://schemas.microsoft.com/office/drawing/2014/main" id="{4C10199F-1340-4159-8DD5-7919B08A32B5}"/>
              </a:ext>
            </a:extLst>
          </p:cNvPr>
          <p:cNvSpPr txBox="1">
            <a:spLocks noChangeArrowheads="1"/>
          </p:cNvSpPr>
          <p:nvPr/>
        </p:nvSpPr>
        <p:spPr bwMode="auto">
          <a:xfrm>
            <a:off x="2979738" y="2781300"/>
            <a:ext cx="742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latin typeface="Arial" panose="020B0604020202020204" pitchFamily="34" charset="0"/>
                <a:ea typeface="MS PGothic" panose="020B0600070205080204" pitchFamily="34" charset="-128"/>
              </a:rPr>
              <a:t>wait</a:t>
            </a:r>
          </a:p>
          <a:p>
            <a:pPr algn="ctr">
              <a:spcBef>
                <a:spcPct val="0"/>
              </a:spcBef>
              <a:buClrTx/>
              <a:buSzTx/>
              <a:buFontTx/>
              <a:buNone/>
            </a:pPr>
            <a:r>
              <a:rPr lang="en-US" altLang="zh-CN" sz="1800">
                <a:latin typeface="Arial" panose="020B0604020202020204" pitchFamily="34" charset="0"/>
                <a:ea typeface="MS PGothic" panose="020B0600070205080204" pitchFamily="34" charset="-128"/>
              </a:rPr>
              <a:t>for </a:t>
            </a:r>
          </a:p>
          <a:p>
            <a:pPr algn="ctr">
              <a:spcBef>
                <a:spcPct val="0"/>
              </a:spcBef>
              <a:buClrTx/>
              <a:buSzTx/>
              <a:buFontTx/>
              <a:buNone/>
            </a:pPr>
            <a:r>
              <a:rPr lang="en-US" altLang="zh-CN" sz="1800">
                <a:latin typeface="Arial" panose="020B0604020202020204" pitchFamily="34" charset="0"/>
                <a:ea typeface="MS PGothic" panose="020B0600070205080204" pitchFamily="34" charset="-128"/>
              </a:rPr>
              <a:t>event</a:t>
            </a:r>
          </a:p>
        </p:txBody>
      </p:sp>
      <p:sp>
        <p:nvSpPr>
          <p:cNvPr id="112646" name="Line 8">
            <a:extLst>
              <a:ext uri="{FF2B5EF4-FFF2-40B4-BE49-F238E27FC236}">
                <a16:creationId xmlns:a16="http://schemas.microsoft.com/office/drawing/2014/main" id="{9866AE45-AC07-4DDC-A7BB-4A4337092C94}"/>
              </a:ext>
            </a:extLst>
          </p:cNvPr>
          <p:cNvSpPr>
            <a:spLocks noChangeShapeType="1"/>
          </p:cNvSpPr>
          <p:nvPr/>
        </p:nvSpPr>
        <p:spPr bwMode="auto">
          <a:xfrm>
            <a:off x="1855788" y="2247900"/>
            <a:ext cx="1071562" cy="6889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47" name="Text Box 9">
            <a:extLst>
              <a:ext uri="{FF2B5EF4-FFF2-40B4-BE49-F238E27FC236}">
                <a16:creationId xmlns:a16="http://schemas.microsoft.com/office/drawing/2014/main" id="{6B9A54EA-8D3F-43FE-9B8D-6F0F48DC0222}"/>
              </a:ext>
            </a:extLst>
          </p:cNvPr>
          <p:cNvSpPr txBox="1">
            <a:spLocks noChangeArrowheads="1"/>
          </p:cNvSpPr>
          <p:nvPr/>
        </p:nvSpPr>
        <p:spPr bwMode="auto">
          <a:xfrm>
            <a:off x="314325" y="2874963"/>
            <a:ext cx="2546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ea typeface="MS PGothic" panose="020B0600070205080204" pitchFamily="34" charset="-128"/>
              </a:rPr>
              <a:t>NextSeqNum = InitialSeqNum</a:t>
            </a:r>
          </a:p>
          <a:p>
            <a:pPr>
              <a:spcBef>
                <a:spcPct val="0"/>
              </a:spcBef>
              <a:buClrTx/>
              <a:buSzTx/>
              <a:buFontTx/>
              <a:buNone/>
            </a:pPr>
            <a:r>
              <a:rPr lang="en-US" altLang="zh-CN" sz="1400">
                <a:latin typeface="Arial" panose="020B0604020202020204" pitchFamily="34" charset="0"/>
                <a:ea typeface="MS PGothic" panose="020B0600070205080204" pitchFamily="34" charset="-128"/>
              </a:rPr>
              <a:t>SendBase = InitialSeqNum</a:t>
            </a:r>
          </a:p>
        </p:txBody>
      </p:sp>
      <p:sp>
        <p:nvSpPr>
          <p:cNvPr id="112648" name="Line 10">
            <a:extLst>
              <a:ext uri="{FF2B5EF4-FFF2-40B4-BE49-F238E27FC236}">
                <a16:creationId xmlns:a16="http://schemas.microsoft.com/office/drawing/2014/main" id="{0893D119-83FD-41AF-8EB4-C6EFE2C3E036}"/>
              </a:ext>
            </a:extLst>
          </p:cNvPr>
          <p:cNvSpPr>
            <a:spLocks noChangeShapeType="1"/>
          </p:cNvSpPr>
          <p:nvPr/>
        </p:nvSpPr>
        <p:spPr bwMode="auto">
          <a:xfrm>
            <a:off x="417513" y="2889250"/>
            <a:ext cx="2179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649" name="Text Box 11">
            <a:extLst>
              <a:ext uri="{FF2B5EF4-FFF2-40B4-BE49-F238E27FC236}">
                <a16:creationId xmlns:a16="http://schemas.microsoft.com/office/drawing/2014/main" id="{2F200A55-05CD-4D59-A25B-087505C9806C}"/>
              </a:ext>
            </a:extLst>
          </p:cNvPr>
          <p:cNvSpPr txBox="1">
            <a:spLocks noChangeArrowheads="1"/>
          </p:cNvSpPr>
          <p:nvPr/>
        </p:nvSpPr>
        <p:spPr bwMode="auto">
          <a:xfrm>
            <a:off x="1287463" y="2571750"/>
            <a:ext cx="34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latin typeface="Symbol" panose="05050102010706020507" pitchFamily="18" charset="2"/>
                <a:ea typeface="MS PGothic" panose="020B0600070205080204" pitchFamily="34" charset="-128"/>
              </a:rPr>
              <a:t>L</a:t>
            </a:r>
          </a:p>
        </p:txBody>
      </p:sp>
      <p:grpSp>
        <p:nvGrpSpPr>
          <p:cNvPr id="112650" name="Group 23">
            <a:extLst>
              <a:ext uri="{FF2B5EF4-FFF2-40B4-BE49-F238E27FC236}">
                <a16:creationId xmlns:a16="http://schemas.microsoft.com/office/drawing/2014/main" id="{951CC288-AE7F-4782-BC5A-0190A5CF4B87}"/>
              </a:ext>
            </a:extLst>
          </p:cNvPr>
          <p:cNvGrpSpPr>
            <a:grpSpLocks/>
          </p:cNvGrpSpPr>
          <p:nvPr/>
        </p:nvGrpSpPr>
        <p:grpSpPr bwMode="auto">
          <a:xfrm>
            <a:off x="4605338" y="1333500"/>
            <a:ext cx="4251325" cy="1928813"/>
            <a:chOff x="3003" y="1263"/>
            <a:chExt cx="2678" cy="1215"/>
          </a:xfrm>
        </p:grpSpPr>
        <p:sp>
          <p:nvSpPr>
            <p:cNvPr id="112664" name="Text Box 12">
              <a:extLst>
                <a:ext uri="{FF2B5EF4-FFF2-40B4-BE49-F238E27FC236}">
                  <a16:creationId xmlns:a16="http://schemas.microsoft.com/office/drawing/2014/main" id="{D911B522-6175-4F81-8FBD-7DA088C49B1B}"/>
                </a:ext>
              </a:extLst>
            </p:cNvPr>
            <p:cNvSpPr txBox="1">
              <a:spLocks noChangeArrowheads="1"/>
            </p:cNvSpPr>
            <p:nvPr/>
          </p:nvSpPr>
          <p:spPr bwMode="auto">
            <a:xfrm>
              <a:off x="3019" y="1456"/>
              <a:ext cx="266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ct val="0"/>
                </a:spcBef>
                <a:buClrTx/>
                <a:buSzTx/>
                <a:buFontTx/>
                <a:buNone/>
              </a:pPr>
              <a:r>
                <a:rPr lang="en-US" altLang="zh-CN" sz="1600">
                  <a:latin typeface="Tahoma" panose="020B0604030504040204" pitchFamily="34" charset="0"/>
                  <a:ea typeface="MS PGothic" panose="020B0600070205080204" pitchFamily="34" charset="-128"/>
                </a:rPr>
                <a:t>create segment, seq. #: NextSeqNum</a:t>
              </a:r>
            </a:p>
            <a:p>
              <a:pPr>
                <a:lnSpc>
                  <a:spcPct val="105000"/>
                </a:lnSpc>
                <a:spcBef>
                  <a:spcPct val="0"/>
                </a:spcBef>
                <a:buClrTx/>
                <a:buSzTx/>
                <a:buFontTx/>
                <a:buNone/>
              </a:pPr>
              <a:r>
                <a:rPr lang="en-US" altLang="zh-CN" sz="1600">
                  <a:latin typeface="Tahoma" panose="020B0604030504040204" pitchFamily="34" charset="0"/>
                  <a:ea typeface="MS PGothic" panose="020B0600070205080204" pitchFamily="34" charset="-128"/>
                </a:rPr>
                <a:t>pass segment to IP (i.e., </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send</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a:t>
              </a:r>
            </a:p>
            <a:p>
              <a:pPr>
                <a:lnSpc>
                  <a:spcPct val="105000"/>
                </a:lnSpc>
                <a:spcBef>
                  <a:spcPct val="0"/>
                </a:spcBef>
                <a:buClrTx/>
                <a:buSzTx/>
                <a:buFontTx/>
                <a:buNone/>
              </a:pPr>
              <a:r>
                <a:rPr lang="en-US" altLang="zh-CN" sz="1600">
                  <a:latin typeface="Tahoma" panose="020B0604030504040204" pitchFamily="34" charset="0"/>
                  <a:ea typeface="MS PGothic" panose="020B0600070205080204" pitchFamily="34" charset="-128"/>
                </a:rPr>
                <a:t>NextSeqNum = NextSeqNum + length(data) </a:t>
              </a:r>
            </a:p>
            <a:p>
              <a:pPr>
                <a:lnSpc>
                  <a:spcPct val="105000"/>
                </a:lnSpc>
                <a:spcBef>
                  <a:spcPct val="0"/>
                </a:spcBef>
                <a:buClrTx/>
                <a:buSzTx/>
                <a:buFontTx/>
                <a:buNone/>
              </a:pPr>
              <a:r>
                <a:rPr lang="en-US" altLang="zh-CN" sz="1600">
                  <a:latin typeface="Tahoma" panose="020B0604030504040204" pitchFamily="34" charset="0"/>
                  <a:ea typeface="MS PGothic" panose="020B0600070205080204" pitchFamily="34" charset="-128"/>
                </a:rPr>
                <a:t>if (timer currently not running)</a:t>
              </a:r>
            </a:p>
            <a:p>
              <a:pPr>
                <a:lnSpc>
                  <a:spcPct val="105000"/>
                </a:lnSpc>
                <a:spcBef>
                  <a:spcPct val="0"/>
                </a:spcBef>
                <a:buClrTx/>
                <a:buSzTx/>
                <a:buFontTx/>
                <a:buNone/>
              </a:pPr>
              <a:r>
                <a:rPr lang="en-US" altLang="zh-CN" sz="1600">
                  <a:latin typeface="Tahoma" panose="020B0604030504040204" pitchFamily="34" charset="0"/>
                  <a:ea typeface="MS PGothic" panose="020B0600070205080204" pitchFamily="34" charset="-128"/>
                </a:rPr>
                <a:t>    start timer</a:t>
              </a:r>
            </a:p>
            <a:p>
              <a:pPr>
                <a:spcBef>
                  <a:spcPct val="0"/>
                </a:spcBef>
                <a:buClrTx/>
                <a:buSzTx/>
                <a:buFontTx/>
                <a:buNone/>
              </a:pPr>
              <a:r>
                <a:rPr lang="en-US" altLang="zh-CN" sz="1600">
                  <a:latin typeface="Tahoma" panose="020B0604030504040204" pitchFamily="34" charset="0"/>
                  <a:ea typeface="MS PGothic" panose="020B0600070205080204" pitchFamily="34" charset="-128"/>
                </a:rPr>
                <a:t>                 </a:t>
              </a:r>
            </a:p>
          </p:txBody>
        </p:sp>
        <p:sp>
          <p:nvSpPr>
            <p:cNvPr id="112665" name="Text Box 13">
              <a:extLst>
                <a:ext uri="{FF2B5EF4-FFF2-40B4-BE49-F238E27FC236}">
                  <a16:creationId xmlns:a16="http://schemas.microsoft.com/office/drawing/2014/main" id="{06C2768D-DED9-4BCA-A61D-B8A01182FEFD}"/>
                </a:ext>
              </a:extLst>
            </p:cNvPr>
            <p:cNvSpPr txBox="1">
              <a:spLocks noChangeArrowheads="1"/>
            </p:cNvSpPr>
            <p:nvPr/>
          </p:nvSpPr>
          <p:spPr bwMode="auto">
            <a:xfrm>
              <a:off x="3003" y="1263"/>
              <a:ext cx="2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FF0000"/>
                  </a:solidFill>
                  <a:latin typeface="Tahoma" panose="020B0604030504040204" pitchFamily="34" charset="0"/>
                  <a:ea typeface="MS PGothic" panose="020B0600070205080204" pitchFamily="34" charset="-128"/>
                </a:rPr>
                <a:t>data received from application above</a:t>
              </a:r>
            </a:p>
          </p:txBody>
        </p:sp>
        <p:sp>
          <p:nvSpPr>
            <p:cNvPr id="112666" name="Line 15">
              <a:extLst>
                <a:ext uri="{FF2B5EF4-FFF2-40B4-BE49-F238E27FC236}">
                  <a16:creationId xmlns:a16="http://schemas.microsoft.com/office/drawing/2014/main" id="{327658F8-6926-4220-99C7-A514694E0452}"/>
                </a:ext>
              </a:extLst>
            </p:cNvPr>
            <p:cNvSpPr>
              <a:spLocks noChangeShapeType="1"/>
            </p:cNvSpPr>
            <p:nvPr/>
          </p:nvSpPr>
          <p:spPr bwMode="auto">
            <a:xfrm>
              <a:off x="3081" y="1490"/>
              <a:ext cx="17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2651" name="Group 20">
            <a:extLst>
              <a:ext uri="{FF2B5EF4-FFF2-40B4-BE49-F238E27FC236}">
                <a16:creationId xmlns:a16="http://schemas.microsoft.com/office/drawing/2014/main" id="{84A99C38-2FE0-4A2F-9555-1E5425E39650}"/>
              </a:ext>
            </a:extLst>
          </p:cNvPr>
          <p:cNvGrpSpPr>
            <a:grpSpLocks/>
          </p:cNvGrpSpPr>
          <p:nvPr/>
        </p:nvGrpSpPr>
        <p:grpSpPr bwMode="auto">
          <a:xfrm>
            <a:off x="4805363" y="3406775"/>
            <a:ext cx="3298825" cy="1147763"/>
            <a:chOff x="1270" y="3518"/>
            <a:chExt cx="2078" cy="723"/>
          </a:xfrm>
        </p:grpSpPr>
        <p:sp>
          <p:nvSpPr>
            <p:cNvPr id="112661" name="Text Box 16">
              <a:extLst>
                <a:ext uri="{FF2B5EF4-FFF2-40B4-BE49-F238E27FC236}">
                  <a16:creationId xmlns:a16="http://schemas.microsoft.com/office/drawing/2014/main" id="{DF0E6AF6-255A-4BC6-A49A-B4B18D65E4DA}"/>
                </a:ext>
              </a:extLst>
            </p:cNvPr>
            <p:cNvSpPr txBox="1">
              <a:spLocks noChangeArrowheads="1"/>
            </p:cNvSpPr>
            <p:nvPr/>
          </p:nvSpPr>
          <p:spPr bwMode="auto">
            <a:xfrm>
              <a:off x="1275" y="3721"/>
              <a:ext cx="207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Tahoma" panose="020B0604030504040204" pitchFamily="34" charset="0"/>
                  <a:ea typeface="MS PGothic" panose="020B0600070205080204" pitchFamily="34" charset="-128"/>
                </a:rPr>
                <a:t>retransmit not-yet-acked segment         	with smallest seq. #</a:t>
              </a:r>
            </a:p>
            <a:p>
              <a:pPr>
                <a:spcBef>
                  <a:spcPct val="0"/>
                </a:spcBef>
                <a:buClrTx/>
                <a:buSzTx/>
                <a:buFontTx/>
                <a:buNone/>
              </a:pPr>
              <a:r>
                <a:rPr lang="en-US" altLang="zh-CN" sz="1600">
                  <a:latin typeface="Tahoma" panose="020B0604030504040204" pitchFamily="34" charset="0"/>
                  <a:ea typeface="MS PGothic" panose="020B0600070205080204" pitchFamily="34" charset="-128"/>
                </a:rPr>
                <a:t>start timer</a:t>
              </a:r>
            </a:p>
          </p:txBody>
        </p:sp>
        <p:sp>
          <p:nvSpPr>
            <p:cNvPr id="112662" name="Text Box 17">
              <a:extLst>
                <a:ext uri="{FF2B5EF4-FFF2-40B4-BE49-F238E27FC236}">
                  <a16:creationId xmlns:a16="http://schemas.microsoft.com/office/drawing/2014/main" id="{B748FB49-E01D-4184-96C0-76D668077C65}"/>
                </a:ext>
              </a:extLst>
            </p:cNvPr>
            <p:cNvSpPr txBox="1">
              <a:spLocks noChangeArrowheads="1"/>
            </p:cNvSpPr>
            <p:nvPr/>
          </p:nvSpPr>
          <p:spPr bwMode="auto">
            <a:xfrm>
              <a:off x="1270" y="3518"/>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FF0000"/>
                  </a:solidFill>
                  <a:latin typeface="Tahoma" panose="020B0604030504040204" pitchFamily="34" charset="0"/>
                  <a:ea typeface="MS PGothic" panose="020B0600070205080204" pitchFamily="34" charset="-128"/>
                </a:rPr>
                <a:t>timeout</a:t>
              </a:r>
            </a:p>
          </p:txBody>
        </p:sp>
        <p:sp>
          <p:nvSpPr>
            <p:cNvPr id="112663" name="Line 18">
              <a:extLst>
                <a:ext uri="{FF2B5EF4-FFF2-40B4-BE49-F238E27FC236}">
                  <a16:creationId xmlns:a16="http://schemas.microsoft.com/office/drawing/2014/main" id="{A3EEC5DF-E060-48BE-BE7A-2D68624937D6}"/>
                </a:ext>
              </a:extLst>
            </p:cNvPr>
            <p:cNvSpPr>
              <a:spLocks noChangeShapeType="1"/>
            </p:cNvSpPr>
            <p:nvPr/>
          </p:nvSpPr>
          <p:spPr bwMode="auto">
            <a:xfrm>
              <a:off x="1342" y="3741"/>
              <a:ext cx="18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2652" name="Group 24">
            <a:extLst>
              <a:ext uri="{FF2B5EF4-FFF2-40B4-BE49-F238E27FC236}">
                <a16:creationId xmlns:a16="http://schemas.microsoft.com/office/drawing/2014/main" id="{1C098EB3-9BDE-412F-B0CB-92F0B369D75A}"/>
              </a:ext>
            </a:extLst>
          </p:cNvPr>
          <p:cNvGrpSpPr>
            <a:grpSpLocks/>
          </p:cNvGrpSpPr>
          <p:nvPr/>
        </p:nvGrpSpPr>
        <p:grpSpPr bwMode="auto">
          <a:xfrm>
            <a:off x="952500" y="4513263"/>
            <a:ext cx="4703763" cy="2181225"/>
            <a:chOff x="678" y="2592"/>
            <a:chExt cx="2963" cy="1374"/>
          </a:xfrm>
        </p:grpSpPr>
        <p:sp>
          <p:nvSpPr>
            <p:cNvPr id="112658" name="Text Box 3">
              <a:extLst>
                <a:ext uri="{FF2B5EF4-FFF2-40B4-BE49-F238E27FC236}">
                  <a16:creationId xmlns:a16="http://schemas.microsoft.com/office/drawing/2014/main" id="{398217A0-1B68-4F46-8012-B7338B631BDE}"/>
                </a:ext>
              </a:extLst>
            </p:cNvPr>
            <p:cNvSpPr txBox="1">
              <a:spLocks noChangeArrowheads="1"/>
            </p:cNvSpPr>
            <p:nvPr/>
          </p:nvSpPr>
          <p:spPr bwMode="auto">
            <a:xfrm>
              <a:off x="678" y="2830"/>
              <a:ext cx="2963"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latin typeface="Arial" panose="020B0604020202020204" pitchFamily="34" charset="0"/>
                  <a:ea typeface="MS PGothic" panose="020B0600070205080204" pitchFamily="34" charset="-128"/>
                </a:rPr>
                <a:t>if (y &gt; SendBase) { </a:t>
              </a:r>
            </a:p>
            <a:p>
              <a:pPr>
                <a:spcBef>
                  <a:spcPct val="0"/>
                </a:spcBef>
                <a:buClrTx/>
                <a:buSzTx/>
                <a:buFontTx/>
                <a:buNone/>
              </a:pPr>
              <a:r>
                <a:rPr lang="en-US" altLang="zh-CN" sz="1600">
                  <a:latin typeface="Arial" panose="020B0604020202020204" pitchFamily="34" charset="0"/>
                  <a:ea typeface="MS PGothic" panose="020B0600070205080204" pitchFamily="34" charset="-128"/>
                </a:rPr>
                <a:t>    SendBase = y   %cumulative</a:t>
              </a:r>
              <a:r>
                <a:rPr lang="zh-CN" altLang="en-US" sz="1600">
                  <a:latin typeface="Arial" panose="020B0604020202020204" pitchFamily="34" charset="0"/>
                  <a:ea typeface="MS PGothic" panose="020B0600070205080204" pitchFamily="34" charset="-128"/>
                </a:rPr>
                <a:t> </a:t>
              </a:r>
              <a:r>
                <a:rPr lang="en-US" altLang="zh-CN" sz="1600">
                  <a:latin typeface="Arial" panose="020B0604020202020204" pitchFamily="34" charset="0"/>
                  <a:ea typeface="MS PGothic" panose="020B0600070205080204" pitchFamily="34" charset="-128"/>
                </a:rPr>
                <a:t>acks</a:t>
              </a:r>
            </a:p>
            <a:p>
              <a:pPr>
                <a:spcBef>
                  <a:spcPct val="0"/>
                </a:spcBef>
                <a:buClrTx/>
                <a:buSzTx/>
                <a:buFontTx/>
                <a:buNone/>
              </a:pPr>
              <a:r>
                <a:rPr lang="en-US" altLang="zh-CN" sz="1600">
                  <a:latin typeface="Arial" panose="020B0604020202020204" pitchFamily="34" charset="0"/>
                  <a:ea typeface="MS PGothic" panose="020B0600070205080204" pitchFamily="34" charset="-128"/>
                </a:rPr>
                <a:t>    /* SendBase–1: last cumulatively ACKed byte */</a:t>
              </a:r>
            </a:p>
            <a:p>
              <a:pPr>
                <a:spcBef>
                  <a:spcPct val="0"/>
                </a:spcBef>
                <a:buClrTx/>
                <a:buSzTx/>
                <a:buFontTx/>
                <a:buNone/>
              </a:pPr>
              <a:r>
                <a:rPr lang="en-US" altLang="zh-CN" sz="1600">
                  <a:latin typeface="Arial" panose="020B0604020202020204" pitchFamily="34" charset="0"/>
                  <a:ea typeface="MS PGothic" panose="020B0600070205080204" pitchFamily="34" charset="-128"/>
                </a:rPr>
                <a:t>    if (there are currently not-yet-acked segments)</a:t>
              </a:r>
            </a:p>
            <a:p>
              <a:pPr>
                <a:spcBef>
                  <a:spcPct val="0"/>
                </a:spcBef>
                <a:buClrTx/>
                <a:buSzTx/>
                <a:buFontTx/>
                <a:buNone/>
              </a:pPr>
              <a:r>
                <a:rPr lang="en-US" altLang="zh-CN" sz="1600">
                  <a:latin typeface="Arial" panose="020B0604020202020204" pitchFamily="34" charset="0"/>
                  <a:ea typeface="MS PGothic" panose="020B0600070205080204" pitchFamily="34" charset="-128"/>
                </a:rPr>
                <a:t>         start timer</a:t>
              </a:r>
            </a:p>
            <a:p>
              <a:pPr>
                <a:spcBef>
                  <a:spcPct val="0"/>
                </a:spcBef>
                <a:buClrTx/>
                <a:buSzTx/>
                <a:buFontTx/>
                <a:buNone/>
              </a:pPr>
              <a:r>
                <a:rPr lang="en-US" altLang="zh-CN" sz="1600">
                  <a:latin typeface="Arial" panose="020B0604020202020204" pitchFamily="34" charset="0"/>
                  <a:ea typeface="MS PGothic" panose="020B0600070205080204" pitchFamily="34" charset="-128"/>
                </a:rPr>
                <a:t>    else stop timer </a:t>
              </a:r>
            </a:p>
            <a:p>
              <a:pPr>
                <a:spcBef>
                  <a:spcPct val="0"/>
                </a:spcBef>
                <a:buClrTx/>
                <a:buSzTx/>
                <a:buFontTx/>
                <a:buNone/>
              </a:pPr>
              <a:r>
                <a:rPr lang="en-US" altLang="zh-CN" sz="1600">
                  <a:latin typeface="Arial" panose="020B0604020202020204" pitchFamily="34" charset="0"/>
                  <a:ea typeface="MS PGothic" panose="020B0600070205080204" pitchFamily="34" charset="-128"/>
                </a:rPr>
                <a:t>    } </a:t>
              </a:r>
            </a:p>
          </p:txBody>
        </p:sp>
        <p:sp>
          <p:nvSpPr>
            <p:cNvPr id="112659" name="Text Box 21">
              <a:extLst>
                <a:ext uri="{FF2B5EF4-FFF2-40B4-BE49-F238E27FC236}">
                  <a16:creationId xmlns:a16="http://schemas.microsoft.com/office/drawing/2014/main" id="{D7A89A56-D8B4-45FE-96D3-7300FF230A04}"/>
                </a:ext>
              </a:extLst>
            </p:cNvPr>
            <p:cNvSpPr txBox="1">
              <a:spLocks noChangeArrowheads="1"/>
            </p:cNvSpPr>
            <p:nvPr/>
          </p:nvSpPr>
          <p:spPr bwMode="auto">
            <a:xfrm>
              <a:off x="705" y="2592"/>
              <a:ext cx="2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solidFill>
                    <a:srgbClr val="FF0000"/>
                  </a:solidFill>
                  <a:latin typeface="Tahoma" panose="020B0604030504040204" pitchFamily="34" charset="0"/>
                  <a:ea typeface="MS PGothic" panose="020B0600070205080204" pitchFamily="34" charset="-128"/>
                </a:rPr>
                <a:t>ACK received, with ACK field value y </a:t>
              </a:r>
            </a:p>
          </p:txBody>
        </p:sp>
        <p:sp>
          <p:nvSpPr>
            <p:cNvPr id="112660" name="Line 22">
              <a:extLst>
                <a:ext uri="{FF2B5EF4-FFF2-40B4-BE49-F238E27FC236}">
                  <a16:creationId xmlns:a16="http://schemas.microsoft.com/office/drawing/2014/main" id="{94BDD5AC-D56A-4A0B-BDC6-05FFEAB3606A}"/>
                </a:ext>
              </a:extLst>
            </p:cNvPr>
            <p:cNvSpPr>
              <a:spLocks noChangeShapeType="1"/>
            </p:cNvSpPr>
            <p:nvPr/>
          </p:nvSpPr>
          <p:spPr bwMode="auto">
            <a:xfrm>
              <a:off x="748" y="2815"/>
              <a:ext cx="20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2653" name="Freeform 26">
            <a:extLst>
              <a:ext uri="{FF2B5EF4-FFF2-40B4-BE49-F238E27FC236}">
                <a16:creationId xmlns:a16="http://schemas.microsoft.com/office/drawing/2014/main" id="{06C977C4-4914-4B2D-8B88-F1A3C94020C6}"/>
              </a:ext>
            </a:extLst>
          </p:cNvPr>
          <p:cNvSpPr>
            <a:spLocks/>
          </p:cNvSpPr>
          <p:nvPr/>
        </p:nvSpPr>
        <p:spPr bwMode="auto">
          <a:xfrm>
            <a:off x="3649663" y="1644650"/>
            <a:ext cx="1254125" cy="1258888"/>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4" name="Freeform 27">
            <a:extLst>
              <a:ext uri="{FF2B5EF4-FFF2-40B4-BE49-F238E27FC236}">
                <a16:creationId xmlns:a16="http://schemas.microsoft.com/office/drawing/2014/main" id="{18A7124B-966F-4B5F-80D8-CAC61F75A857}"/>
              </a:ext>
            </a:extLst>
          </p:cNvPr>
          <p:cNvSpPr>
            <a:spLocks/>
          </p:cNvSpPr>
          <p:nvPr/>
        </p:nvSpPr>
        <p:spPr bwMode="auto">
          <a:xfrm rot="4468137">
            <a:off x="3972719" y="3117057"/>
            <a:ext cx="1254125" cy="1258887"/>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5" name="Freeform 28">
            <a:extLst>
              <a:ext uri="{FF2B5EF4-FFF2-40B4-BE49-F238E27FC236}">
                <a16:creationId xmlns:a16="http://schemas.microsoft.com/office/drawing/2014/main" id="{04EDB1C2-4149-49C6-9262-84EFF4A40CE1}"/>
              </a:ext>
            </a:extLst>
          </p:cNvPr>
          <p:cNvSpPr>
            <a:spLocks/>
          </p:cNvSpPr>
          <p:nvPr/>
        </p:nvSpPr>
        <p:spPr bwMode="auto">
          <a:xfrm rot="10674503">
            <a:off x="1914525" y="3616325"/>
            <a:ext cx="1254125" cy="1258888"/>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6" name="页脚占位符 5">
            <a:extLst>
              <a:ext uri="{FF2B5EF4-FFF2-40B4-BE49-F238E27FC236}">
                <a16:creationId xmlns:a16="http://schemas.microsoft.com/office/drawing/2014/main" id="{D5CF0593-B0EE-49A0-A8E3-AEDBED4DE78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2657" name="灯片编号占位符 6">
            <a:extLst>
              <a:ext uri="{FF2B5EF4-FFF2-40B4-BE49-F238E27FC236}">
                <a16:creationId xmlns:a16="http://schemas.microsoft.com/office/drawing/2014/main" id="{2227DF21-28B6-42EA-8EBD-2E1D878415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7E876F21-6524-4A29-B62A-BE5976DB64EC}" type="slidenum">
              <a:rPr lang="en-US" altLang="zh-CN" sz="1400" smtClean="0">
                <a:latin typeface="Arial" panose="020B0604020202020204" pitchFamily="34" charset="0"/>
              </a:rPr>
              <a:pPr>
                <a:spcBef>
                  <a:spcPct val="0"/>
                </a:spcBef>
                <a:buClrTx/>
                <a:buSzTx/>
                <a:buFontTx/>
                <a:buNone/>
              </a:pPr>
              <a:t>81</a:t>
            </a:fld>
            <a:endParaRPr lang="en-US" altLang="zh-CN" sz="140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5">
            <a:extLst>
              <a:ext uri="{FF2B5EF4-FFF2-40B4-BE49-F238E27FC236}">
                <a16:creationId xmlns:a16="http://schemas.microsoft.com/office/drawing/2014/main" id="{3418AE36-4B4C-486A-9899-50B41BE6EA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3667" name="灯片编号占位符 6">
            <a:extLst>
              <a:ext uri="{FF2B5EF4-FFF2-40B4-BE49-F238E27FC236}">
                <a16:creationId xmlns:a16="http://schemas.microsoft.com/office/drawing/2014/main" id="{15547444-C284-466F-845A-E87BC93C99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9734D03-CC45-4650-9C8B-B4706B06FABB}" type="slidenum">
              <a:rPr lang="en-US" altLang="zh-CN" sz="1400" smtClean="0">
                <a:latin typeface="Arial" panose="020B0604020202020204" pitchFamily="34" charset="0"/>
              </a:rPr>
              <a:pPr>
                <a:spcBef>
                  <a:spcPct val="0"/>
                </a:spcBef>
                <a:buClrTx/>
                <a:buSzTx/>
                <a:buFontTx/>
                <a:buNone/>
              </a:pPr>
              <a:t>82</a:t>
            </a:fld>
            <a:endParaRPr lang="en-US" altLang="zh-CN" sz="1400">
              <a:latin typeface="Arial" panose="020B0604020202020204" pitchFamily="34" charset="0"/>
            </a:endParaRPr>
          </a:p>
        </p:txBody>
      </p:sp>
      <p:sp>
        <p:nvSpPr>
          <p:cNvPr id="113668" name="Rectangle 2">
            <a:extLst>
              <a:ext uri="{FF2B5EF4-FFF2-40B4-BE49-F238E27FC236}">
                <a16:creationId xmlns:a16="http://schemas.microsoft.com/office/drawing/2014/main" id="{DCC7F71E-F9B0-49CA-A212-884C165D1DFC}"/>
              </a:ext>
            </a:extLst>
          </p:cNvPr>
          <p:cNvSpPr>
            <a:spLocks noGrp="1" noChangeArrowheads="1"/>
          </p:cNvSpPr>
          <p:nvPr>
            <p:ph type="title"/>
          </p:nvPr>
        </p:nvSpPr>
        <p:spPr/>
        <p:txBody>
          <a:bodyPr/>
          <a:lstStyle/>
          <a:p>
            <a:r>
              <a:rPr lang="en-US" altLang="zh-CN">
                <a:ea typeface="宋体" panose="02010600030101010101" pitchFamily="2" charset="-122"/>
              </a:rPr>
              <a:t>TCP Seq. #’s and ACKs</a:t>
            </a:r>
          </a:p>
        </p:txBody>
      </p:sp>
      <p:sp>
        <p:nvSpPr>
          <p:cNvPr id="430083" name="Rectangle 3">
            <a:extLst>
              <a:ext uri="{FF2B5EF4-FFF2-40B4-BE49-F238E27FC236}">
                <a16:creationId xmlns:a16="http://schemas.microsoft.com/office/drawing/2014/main" id="{7CE97DBC-8408-4D87-95DE-B949D2DB133C}"/>
              </a:ext>
            </a:extLst>
          </p:cNvPr>
          <p:cNvSpPr>
            <a:spLocks noGrp="1" noChangeArrowheads="1"/>
          </p:cNvSpPr>
          <p:nvPr>
            <p:ph type="body" sz="half" idx="1"/>
          </p:nvPr>
        </p:nvSpPr>
        <p:spPr>
          <a:xfrm>
            <a:off x="304800" y="1295400"/>
            <a:ext cx="3657600" cy="4648200"/>
          </a:xfrm>
        </p:spPr>
        <p:txBody>
          <a:bodyPr/>
          <a:lstStyle/>
          <a:p>
            <a:pPr marL="169863" indent="-169863">
              <a:buFont typeface="ZapfDingbats" pitchFamily="82" charset="2"/>
              <a:buNone/>
            </a:pPr>
            <a:r>
              <a:rPr lang="en-US" altLang="zh-CN" sz="2000" u="sng">
                <a:solidFill>
                  <a:srgbClr val="FF0000"/>
                </a:solidFill>
                <a:ea typeface="宋体" panose="02010600030101010101" pitchFamily="2" charset="-122"/>
              </a:rPr>
              <a:t>Seq. #’s:</a:t>
            </a:r>
            <a:endParaRPr lang="en-US" altLang="zh-CN" sz="2000">
              <a:ea typeface="宋体" panose="02010600030101010101" pitchFamily="2" charset="-122"/>
            </a:endParaRPr>
          </a:p>
          <a:p>
            <a:pPr marL="509588" lvl="1" indent="-225425"/>
            <a:r>
              <a:rPr lang="en-US" altLang="zh-CN" sz="2000">
                <a:ea typeface="宋体" panose="02010600030101010101" pitchFamily="2" charset="-122"/>
              </a:rPr>
              <a:t>Byte stream “number” of first byte in segment’s data</a:t>
            </a:r>
            <a:endParaRPr lang="en-US" altLang="zh-CN" sz="1800">
              <a:ea typeface="宋体" panose="02010600030101010101" pitchFamily="2" charset="-122"/>
            </a:endParaRPr>
          </a:p>
          <a:p>
            <a:pPr marL="169863" indent="-169863">
              <a:buFont typeface="ZapfDingbats" pitchFamily="82" charset="2"/>
              <a:buNone/>
            </a:pPr>
            <a:r>
              <a:rPr lang="en-US" altLang="zh-CN" sz="2000" u="sng">
                <a:solidFill>
                  <a:srgbClr val="FF0000"/>
                </a:solidFill>
                <a:ea typeface="宋体" panose="02010600030101010101" pitchFamily="2" charset="-122"/>
              </a:rPr>
              <a:t>ACKs:</a:t>
            </a:r>
            <a:endParaRPr lang="en-US" altLang="zh-CN" sz="2000">
              <a:ea typeface="宋体" panose="02010600030101010101" pitchFamily="2" charset="-122"/>
            </a:endParaRPr>
          </a:p>
          <a:p>
            <a:pPr marL="509588" lvl="1" indent="-225425"/>
            <a:r>
              <a:rPr lang="en-US" altLang="zh-CN" sz="2000">
                <a:ea typeface="宋体" panose="02010600030101010101" pitchFamily="2" charset="-122"/>
              </a:rPr>
              <a:t>Seq # of next byte expected from other side</a:t>
            </a:r>
          </a:p>
          <a:p>
            <a:pPr marL="509588" lvl="1" indent="-225425"/>
            <a:r>
              <a:rPr lang="en-US" altLang="zh-CN" sz="2000">
                <a:solidFill>
                  <a:srgbClr val="FF0000"/>
                </a:solidFill>
                <a:ea typeface="宋体" panose="02010600030101010101" pitchFamily="2" charset="-122"/>
              </a:rPr>
              <a:t>Cumulative ACK</a:t>
            </a:r>
            <a:r>
              <a:rPr lang="en-US" altLang="zh-CN" sz="2000">
                <a:ea typeface="宋体" panose="02010600030101010101" pitchFamily="2" charset="-122"/>
              </a:rPr>
              <a:t>: TCP only acknowledge bytes up to the first missing byte in the stream</a:t>
            </a:r>
          </a:p>
        </p:txBody>
      </p:sp>
      <p:sp>
        <p:nvSpPr>
          <p:cNvPr id="430084" name="Text Box 4">
            <a:extLst>
              <a:ext uri="{FF2B5EF4-FFF2-40B4-BE49-F238E27FC236}">
                <a16:creationId xmlns:a16="http://schemas.microsoft.com/office/drawing/2014/main" id="{8F2BB73B-06D5-448F-8EB3-87F18331076F}"/>
              </a:ext>
            </a:extLst>
          </p:cNvPr>
          <p:cNvSpPr txBox="1">
            <a:spLocks noChangeArrowheads="1"/>
          </p:cNvSpPr>
          <p:nvPr/>
        </p:nvSpPr>
        <p:spPr bwMode="auto">
          <a:xfrm>
            <a:off x="5316538" y="16891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Host A</a:t>
            </a:r>
            <a:endParaRPr lang="en-US" altLang="zh-CN" sz="1000">
              <a:latin typeface="Times New Roman" panose="02020603050405020304" pitchFamily="18" charset="0"/>
              <a:ea typeface="宋体" panose="02010600030101010101" pitchFamily="2" charset="-122"/>
            </a:endParaRPr>
          </a:p>
        </p:txBody>
      </p:sp>
      <p:sp>
        <p:nvSpPr>
          <p:cNvPr id="430085" name="Text Box 5">
            <a:extLst>
              <a:ext uri="{FF2B5EF4-FFF2-40B4-BE49-F238E27FC236}">
                <a16:creationId xmlns:a16="http://schemas.microsoft.com/office/drawing/2014/main" id="{B33CFE71-D316-43CF-BBBF-CF72D1D65589}"/>
              </a:ext>
            </a:extLst>
          </p:cNvPr>
          <p:cNvSpPr txBox="1">
            <a:spLocks noChangeArrowheads="1"/>
          </p:cNvSpPr>
          <p:nvPr/>
        </p:nvSpPr>
        <p:spPr bwMode="auto">
          <a:xfrm>
            <a:off x="7308850" y="16795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Host B</a:t>
            </a:r>
            <a:endParaRPr lang="en-US" altLang="zh-CN" sz="1000">
              <a:latin typeface="Times New Roman" panose="02020603050405020304" pitchFamily="18" charset="0"/>
              <a:ea typeface="宋体" panose="02010600030101010101" pitchFamily="2" charset="-122"/>
            </a:endParaRPr>
          </a:p>
        </p:txBody>
      </p:sp>
      <p:pic>
        <p:nvPicPr>
          <p:cNvPr id="430086" name="Picture 6" descr="j0379873[1]">
            <a:extLst>
              <a:ext uri="{FF2B5EF4-FFF2-40B4-BE49-F238E27FC236}">
                <a16:creationId xmlns:a16="http://schemas.microsoft.com/office/drawing/2014/main" id="{620DB43B-69CF-4827-B88F-4F592AB5F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550" y="1447800"/>
            <a:ext cx="8318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087" name="Picture 7" descr="j0379873[1]">
            <a:extLst>
              <a:ext uri="{FF2B5EF4-FFF2-40B4-BE49-F238E27FC236}">
                <a16:creationId xmlns:a16="http://schemas.microsoft.com/office/drawing/2014/main" id="{81C559F9-4A70-4AE4-98DE-87AB63272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447800"/>
            <a:ext cx="8318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088" name="Text Box 8">
            <a:extLst>
              <a:ext uri="{FF2B5EF4-FFF2-40B4-BE49-F238E27FC236}">
                <a16:creationId xmlns:a16="http://schemas.microsoft.com/office/drawing/2014/main" id="{9A243DEB-FC03-4574-92D4-0E938A068EA2}"/>
              </a:ext>
            </a:extLst>
          </p:cNvPr>
          <p:cNvSpPr txBox="1">
            <a:spLocks noChangeArrowheads="1"/>
          </p:cNvSpPr>
          <p:nvPr/>
        </p:nvSpPr>
        <p:spPr bwMode="auto">
          <a:xfrm>
            <a:off x="4038600" y="2174875"/>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Bytes [0~535]</a:t>
            </a:r>
          </a:p>
        </p:txBody>
      </p:sp>
      <p:sp>
        <p:nvSpPr>
          <p:cNvPr id="430089" name="Line 9">
            <a:extLst>
              <a:ext uri="{FF2B5EF4-FFF2-40B4-BE49-F238E27FC236}">
                <a16:creationId xmlns:a16="http://schemas.microsoft.com/office/drawing/2014/main" id="{58A48FA9-1830-4082-981E-5A57C8B51671}"/>
              </a:ext>
            </a:extLst>
          </p:cNvPr>
          <p:cNvSpPr>
            <a:spLocks noChangeShapeType="1"/>
          </p:cNvSpPr>
          <p:nvPr/>
        </p:nvSpPr>
        <p:spPr bwMode="auto">
          <a:xfrm>
            <a:off x="5476875" y="2497138"/>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090" name="Text Box 10">
            <a:extLst>
              <a:ext uri="{FF2B5EF4-FFF2-40B4-BE49-F238E27FC236}">
                <a16:creationId xmlns:a16="http://schemas.microsoft.com/office/drawing/2014/main" id="{E3F30A83-C169-4239-9142-4A90DECD0182}"/>
              </a:ext>
            </a:extLst>
          </p:cNvPr>
          <p:cNvSpPr txBox="1">
            <a:spLocks noChangeArrowheads="1"/>
          </p:cNvSpPr>
          <p:nvPr/>
        </p:nvSpPr>
        <p:spPr bwMode="auto">
          <a:xfrm rot="706751">
            <a:off x="5272088" y="2479675"/>
            <a:ext cx="300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Seq=XX1, ACK=536, data = ‘YYYY’</a:t>
            </a:r>
            <a:endParaRPr lang="en-US" altLang="zh-CN" sz="1000">
              <a:latin typeface="Times New Roman" panose="02020603050405020304" pitchFamily="18" charset="0"/>
              <a:ea typeface="宋体" panose="02010600030101010101" pitchFamily="2" charset="-122"/>
            </a:endParaRPr>
          </a:p>
        </p:txBody>
      </p:sp>
      <p:sp>
        <p:nvSpPr>
          <p:cNvPr id="430091" name="Text Box 11">
            <a:extLst>
              <a:ext uri="{FF2B5EF4-FFF2-40B4-BE49-F238E27FC236}">
                <a16:creationId xmlns:a16="http://schemas.microsoft.com/office/drawing/2014/main" id="{9B583369-E5EA-4FB9-AF6E-CEC7A2FB8108}"/>
              </a:ext>
            </a:extLst>
          </p:cNvPr>
          <p:cNvSpPr txBox="1">
            <a:spLocks noChangeArrowheads="1"/>
          </p:cNvSpPr>
          <p:nvPr/>
        </p:nvSpPr>
        <p:spPr bwMode="auto">
          <a:xfrm>
            <a:off x="6492875" y="3048000"/>
            <a:ext cx="488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2000">
                <a:ea typeface="宋体" panose="02010600030101010101" pitchFamily="2" charset="-122"/>
              </a:rPr>
              <a:t>… …</a:t>
            </a:r>
          </a:p>
        </p:txBody>
      </p:sp>
      <p:sp>
        <p:nvSpPr>
          <p:cNvPr id="430092" name="Text Box 12">
            <a:extLst>
              <a:ext uri="{FF2B5EF4-FFF2-40B4-BE49-F238E27FC236}">
                <a16:creationId xmlns:a16="http://schemas.microsoft.com/office/drawing/2014/main" id="{B5DEA461-EEE9-452B-BE95-9475B4EBB526}"/>
              </a:ext>
            </a:extLst>
          </p:cNvPr>
          <p:cNvSpPr txBox="1">
            <a:spLocks noChangeArrowheads="1"/>
          </p:cNvSpPr>
          <p:nvPr/>
        </p:nvSpPr>
        <p:spPr bwMode="auto">
          <a:xfrm>
            <a:off x="3886200" y="35052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zh-CN" sz="1600">
                <a:ea typeface="宋体" panose="02010600030101010101" pitchFamily="2" charset="-122"/>
              </a:rPr>
              <a:t>Bytes [0~535], [900,1000]</a:t>
            </a:r>
          </a:p>
        </p:txBody>
      </p:sp>
      <p:sp>
        <p:nvSpPr>
          <p:cNvPr id="430093" name="Line 13">
            <a:extLst>
              <a:ext uri="{FF2B5EF4-FFF2-40B4-BE49-F238E27FC236}">
                <a16:creationId xmlns:a16="http://schemas.microsoft.com/office/drawing/2014/main" id="{3A91EA00-3E06-4CEA-A9B9-1D4AD0C1CF40}"/>
              </a:ext>
            </a:extLst>
          </p:cNvPr>
          <p:cNvSpPr>
            <a:spLocks noChangeShapeType="1"/>
          </p:cNvSpPr>
          <p:nvPr/>
        </p:nvSpPr>
        <p:spPr bwMode="auto">
          <a:xfrm>
            <a:off x="5565775" y="4056063"/>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094" name="Text Box 14">
            <a:extLst>
              <a:ext uri="{FF2B5EF4-FFF2-40B4-BE49-F238E27FC236}">
                <a16:creationId xmlns:a16="http://schemas.microsoft.com/office/drawing/2014/main" id="{A334B56B-626B-4799-85A6-11C513B6F95A}"/>
              </a:ext>
            </a:extLst>
          </p:cNvPr>
          <p:cNvSpPr txBox="1">
            <a:spLocks noChangeArrowheads="1"/>
          </p:cNvSpPr>
          <p:nvPr/>
        </p:nvSpPr>
        <p:spPr bwMode="auto">
          <a:xfrm rot="706751">
            <a:off x="5368925" y="4038600"/>
            <a:ext cx="2989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Seq=XXN, ACK=536, data = ‘ZZZZ’</a:t>
            </a:r>
            <a:endParaRPr lang="en-US" altLang="zh-CN" sz="1000">
              <a:latin typeface="Times New Roman" panose="02020603050405020304" pitchFamily="18" charset="0"/>
              <a:ea typeface="宋体" panose="02010600030101010101" pitchFamily="2" charset="-122"/>
            </a:endParaRPr>
          </a:p>
        </p:txBody>
      </p:sp>
      <p:sp>
        <p:nvSpPr>
          <p:cNvPr id="430095" name="Line 15">
            <a:extLst>
              <a:ext uri="{FF2B5EF4-FFF2-40B4-BE49-F238E27FC236}">
                <a16:creationId xmlns:a16="http://schemas.microsoft.com/office/drawing/2014/main" id="{D4A66030-C480-4DEA-88FF-8F3D45A17298}"/>
              </a:ext>
            </a:extLst>
          </p:cNvPr>
          <p:cNvSpPr>
            <a:spLocks noChangeShapeType="1"/>
          </p:cNvSpPr>
          <p:nvPr/>
        </p:nvSpPr>
        <p:spPr bwMode="auto">
          <a:xfrm flipH="1">
            <a:off x="5486400" y="3124200"/>
            <a:ext cx="2686050" cy="533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096" name="Rectangle 16">
            <a:extLst>
              <a:ext uri="{FF2B5EF4-FFF2-40B4-BE49-F238E27FC236}">
                <a16:creationId xmlns:a16="http://schemas.microsoft.com/office/drawing/2014/main" id="{D26D1B13-2290-45AC-B30B-44EA813DB90D}"/>
              </a:ext>
            </a:extLst>
          </p:cNvPr>
          <p:cNvSpPr>
            <a:spLocks noChangeArrowheads="1"/>
          </p:cNvSpPr>
          <p:nvPr/>
        </p:nvSpPr>
        <p:spPr bwMode="auto">
          <a:xfrm>
            <a:off x="228600" y="5486400"/>
            <a:ext cx="662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ClrTx/>
              <a:buSzTx/>
              <a:buFontTx/>
              <a:buNone/>
            </a:pPr>
            <a:r>
              <a:rPr lang="en-US" altLang="zh-CN" sz="2000">
                <a:solidFill>
                  <a:srgbClr val="FF0000"/>
                </a:solidFill>
                <a:ea typeface="宋体" panose="02010600030101010101" pitchFamily="2" charset="-122"/>
              </a:rPr>
              <a:t>Q:</a:t>
            </a:r>
            <a:r>
              <a:rPr lang="en-US" altLang="zh-CN" sz="2000">
                <a:ea typeface="宋体" panose="02010600030101010101" pitchFamily="2" charset="-122"/>
              </a:rPr>
              <a:t> how receiver handles out-of-order segments?</a:t>
            </a:r>
          </a:p>
          <a:p>
            <a:pPr>
              <a:buClrTx/>
              <a:buSzTx/>
              <a:buFontTx/>
              <a:buNone/>
            </a:pPr>
            <a:r>
              <a:rPr lang="en-US" altLang="zh-CN" sz="2000">
                <a:solidFill>
                  <a:srgbClr val="FF0000"/>
                </a:solidFill>
                <a:ea typeface="宋体" panose="02010600030101010101" pitchFamily="2" charset="-122"/>
              </a:rPr>
              <a:t>A:</a:t>
            </a:r>
            <a:r>
              <a:rPr lang="en-US" altLang="zh-CN" sz="2000">
                <a:ea typeface="宋体" panose="02010600030101010101" pitchFamily="2" charset="-122"/>
              </a:rPr>
              <a:t> TCP spec doesn’t say, - up to implementer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blinds(horizontal)">
                                      <p:cBhvr>
                                        <p:cTn id="7" dur="500"/>
                                        <p:tgtEl>
                                          <p:spTgt spid="4300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blinds(horizontal)">
                                      <p:cBhvr>
                                        <p:cTn id="10" dur="500"/>
                                        <p:tgtEl>
                                          <p:spTgt spid="4300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blinds(horizontal)">
                                      <p:cBhvr>
                                        <p:cTn id="13" dur="500"/>
                                        <p:tgtEl>
                                          <p:spTgt spid="4300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30083">
                                            <p:txEl>
                                              <p:pRg st="3" end="3"/>
                                            </p:txEl>
                                          </p:spTgt>
                                        </p:tgtEl>
                                        <p:attrNameLst>
                                          <p:attrName>style.visibility</p:attrName>
                                        </p:attrNameLst>
                                      </p:cBhvr>
                                      <p:to>
                                        <p:strVal val="visible"/>
                                      </p:to>
                                    </p:set>
                                    <p:animEffect transition="in" filter="blinds(horizontal)">
                                      <p:cBhvr>
                                        <p:cTn id="16" dur="500"/>
                                        <p:tgtEl>
                                          <p:spTgt spid="4300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0087"/>
                                        </p:tgtEl>
                                        <p:attrNameLst>
                                          <p:attrName>style.visibility</p:attrName>
                                        </p:attrNameLst>
                                      </p:cBhvr>
                                      <p:to>
                                        <p:strVal val="visible"/>
                                      </p:to>
                                    </p:set>
                                    <p:animEffect transition="in" filter="blinds(horizontal)">
                                      <p:cBhvr>
                                        <p:cTn id="21" dur="500"/>
                                        <p:tgtEl>
                                          <p:spTgt spid="43008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0084"/>
                                        </p:tgtEl>
                                        <p:attrNameLst>
                                          <p:attrName>style.visibility</p:attrName>
                                        </p:attrNameLst>
                                      </p:cBhvr>
                                      <p:to>
                                        <p:strVal val="visible"/>
                                      </p:to>
                                    </p:set>
                                    <p:animEffect transition="in" filter="blinds(horizontal)">
                                      <p:cBhvr>
                                        <p:cTn id="24" dur="500"/>
                                        <p:tgtEl>
                                          <p:spTgt spid="43008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30085"/>
                                        </p:tgtEl>
                                        <p:attrNameLst>
                                          <p:attrName>style.visibility</p:attrName>
                                        </p:attrNameLst>
                                      </p:cBhvr>
                                      <p:to>
                                        <p:strVal val="visible"/>
                                      </p:to>
                                    </p:set>
                                    <p:animEffect transition="in" filter="blinds(horizontal)">
                                      <p:cBhvr>
                                        <p:cTn id="27" dur="500"/>
                                        <p:tgtEl>
                                          <p:spTgt spid="430085"/>
                                        </p:tgtEl>
                                      </p:cBhvr>
                                    </p:animEffect>
                                  </p:childTnLst>
                                </p:cTn>
                              </p:par>
                              <p:par>
                                <p:cTn id="28" presetID="3" presetClass="entr" presetSubtype="10" fill="hold" nodeType="withEffect">
                                  <p:stCondLst>
                                    <p:cond delay="0"/>
                                  </p:stCondLst>
                                  <p:childTnLst>
                                    <p:set>
                                      <p:cBhvr>
                                        <p:cTn id="29" dur="1" fill="hold">
                                          <p:stCondLst>
                                            <p:cond delay="0"/>
                                          </p:stCondLst>
                                        </p:cTn>
                                        <p:tgtEl>
                                          <p:spTgt spid="430086"/>
                                        </p:tgtEl>
                                        <p:attrNameLst>
                                          <p:attrName>style.visibility</p:attrName>
                                        </p:attrNameLst>
                                      </p:cBhvr>
                                      <p:to>
                                        <p:strVal val="visible"/>
                                      </p:to>
                                    </p:set>
                                    <p:animEffect transition="in" filter="blinds(horizontal)">
                                      <p:cBhvr>
                                        <p:cTn id="30" dur="500"/>
                                        <p:tgtEl>
                                          <p:spTgt spid="43008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088"/>
                                        </p:tgtEl>
                                        <p:attrNameLst>
                                          <p:attrName>style.visibility</p:attrName>
                                        </p:attrNameLst>
                                      </p:cBhvr>
                                      <p:to>
                                        <p:strVal val="visible"/>
                                      </p:to>
                                    </p:set>
                                    <p:animEffect transition="in" filter="blinds(horizontal)">
                                      <p:cBhvr>
                                        <p:cTn id="33" dur="500"/>
                                        <p:tgtEl>
                                          <p:spTgt spid="430088"/>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430089"/>
                                        </p:tgtEl>
                                        <p:attrNameLst>
                                          <p:attrName>style.visibility</p:attrName>
                                        </p:attrNameLst>
                                      </p:cBhvr>
                                      <p:to>
                                        <p:strVal val="visible"/>
                                      </p:to>
                                    </p:set>
                                    <p:animEffect transition="in" filter="wipe(left)">
                                      <p:cBhvr>
                                        <p:cTn id="37" dur="500"/>
                                        <p:tgtEl>
                                          <p:spTgt spid="43008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30090"/>
                                        </p:tgtEl>
                                        <p:attrNameLst>
                                          <p:attrName>style.visibility</p:attrName>
                                        </p:attrNameLst>
                                      </p:cBhvr>
                                      <p:to>
                                        <p:strVal val="visible"/>
                                      </p:to>
                                    </p:set>
                                    <p:animEffect transition="in" filter="wipe(left)">
                                      <p:cBhvr>
                                        <p:cTn id="40" dur="500"/>
                                        <p:tgtEl>
                                          <p:spTgt spid="4300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430083">
                                            <p:txEl>
                                              <p:pRg st="4" end="4"/>
                                            </p:txEl>
                                          </p:spTgt>
                                        </p:tgtEl>
                                        <p:attrNameLst>
                                          <p:attrName>style.visibility</p:attrName>
                                        </p:attrNameLst>
                                      </p:cBhvr>
                                      <p:to>
                                        <p:strVal val="visible"/>
                                      </p:to>
                                    </p:set>
                                    <p:animEffect transition="in" filter="blinds(horizontal)">
                                      <p:cBhvr>
                                        <p:cTn id="45" dur="500"/>
                                        <p:tgtEl>
                                          <p:spTgt spid="430083">
                                            <p:txEl>
                                              <p:pRg st="4" end="4"/>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30095"/>
                                        </p:tgtEl>
                                        <p:attrNameLst>
                                          <p:attrName>style.visibility</p:attrName>
                                        </p:attrNameLst>
                                      </p:cBhvr>
                                      <p:to>
                                        <p:strVal val="visible"/>
                                      </p:to>
                                    </p:set>
                                    <p:animEffect transition="in" filter="blinds(horizontal)">
                                      <p:cBhvr>
                                        <p:cTn id="48" dur="500"/>
                                        <p:tgtEl>
                                          <p:spTgt spid="43009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30091"/>
                                        </p:tgtEl>
                                        <p:attrNameLst>
                                          <p:attrName>style.visibility</p:attrName>
                                        </p:attrNameLst>
                                      </p:cBhvr>
                                      <p:to>
                                        <p:strVal val="visible"/>
                                      </p:to>
                                    </p:set>
                                    <p:animEffect transition="in" filter="blinds(horizontal)">
                                      <p:cBhvr>
                                        <p:cTn id="51" dur="500"/>
                                        <p:tgtEl>
                                          <p:spTgt spid="430091"/>
                                        </p:tgtEl>
                                      </p:cBhvr>
                                    </p:animEffect>
                                  </p:childTnLst>
                                </p:cTn>
                              </p:par>
                            </p:childTnLst>
                          </p:cTn>
                        </p:par>
                        <p:par>
                          <p:cTn id="52" fill="hold" nodeType="afterGroup">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30092"/>
                                        </p:tgtEl>
                                        <p:attrNameLst>
                                          <p:attrName>style.visibility</p:attrName>
                                        </p:attrNameLst>
                                      </p:cBhvr>
                                      <p:to>
                                        <p:strVal val="visible"/>
                                      </p:to>
                                    </p:set>
                                    <p:animEffect transition="in" filter="blinds(horizontal)">
                                      <p:cBhvr>
                                        <p:cTn id="55" dur="500"/>
                                        <p:tgtEl>
                                          <p:spTgt spid="430092"/>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30094"/>
                                        </p:tgtEl>
                                        <p:attrNameLst>
                                          <p:attrName>style.visibility</p:attrName>
                                        </p:attrNameLst>
                                      </p:cBhvr>
                                      <p:to>
                                        <p:strVal val="visible"/>
                                      </p:to>
                                    </p:set>
                                    <p:animEffect transition="in" filter="wipe(left)">
                                      <p:cBhvr>
                                        <p:cTn id="59" dur="500"/>
                                        <p:tgtEl>
                                          <p:spTgt spid="430094"/>
                                        </p:tgtEl>
                                      </p:cBhvr>
                                    </p:animEffect>
                                  </p:childTnLst>
                                </p:cTn>
                              </p:par>
                              <p:par>
                                <p:cTn id="60" presetID="22" presetClass="entr" presetSubtype="8" fill="hold" nodeType="withEffect">
                                  <p:stCondLst>
                                    <p:cond delay="0"/>
                                  </p:stCondLst>
                                  <p:childTnLst>
                                    <p:set>
                                      <p:cBhvr>
                                        <p:cTn id="61" dur="1" fill="hold">
                                          <p:stCondLst>
                                            <p:cond delay="0"/>
                                          </p:stCondLst>
                                        </p:cTn>
                                        <p:tgtEl>
                                          <p:spTgt spid="430093"/>
                                        </p:tgtEl>
                                        <p:attrNameLst>
                                          <p:attrName>style.visibility</p:attrName>
                                        </p:attrNameLst>
                                      </p:cBhvr>
                                      <p:to>
                                        <p:strVal val="visible"/>
                                      </p:to>
                                    </p:set>
                                    <p:animEffect transition="in" filter="wipe(left)">
                                      <p:cBhvr>
                                        <p:cTn id="62" dur="500"/>
                                        <p:tgtEl>
                                          <p:spTgt spid="4300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0096"/>
                                        </p:tgtEl>
                                        <p:attrNameLst>
                                          <p:attrName>style.visibility</p:attrName>
                                        </p:attrNameLst>
                                      </p:cBhvr>
                                      <p:to>
                                        <p:strVal val="visible"/>
                                      </p:to>
                                    </p:set>
                                    <p:animEffect transition="in" filter="blinds(horizontal)">
                                      <p:cBhvr>
                                        <p:cTn id="67" dur="500"/>
                                        <p:tgtEl>
                                          <p:spTgt spid="430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p:bldP spid="430085" grpId="0"/>
      <p:bldP spid="430088" grpId="0"/>
      <p:bldP spid="430090" grpId="0"/>
      <p:bldP spid="430091" grpId="0"/>
      <p:bldP spid="430092" grpId="0"/>
      <p:bldP spid="430094" grpId="0"/>
      <p:bldP spid="43009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3">
            <a:extLst>
              <a:ext uri="{FF2B5EF4-FFF2-40B4-BE49-F238E27FC236}">
                <a16:creationId xmlns:a16="http://schemas.microsoft.com/office/drawing/2014/main" id="{F5EA0809-005F-49E6-B1E5-59617ACFAD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4691" name="灯片编号占位符 4">
            <a:extLst>
              <a:ext uri="{FF2B5EF4-FFF2-40B4-BE49-F238E27FC236}">
                <a16:creationId xmlns:a16="http://schemas.microsoft.com/office/drawing/2014/main" id="{72D59D10-C48E-4151-8D3F-A9BFE84E10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7E7714B2-06BC-401E-8AC9-FCDDC8A6E6AA}" type="slidenum">
              <a:rPr lang="en-US" altLang="zh-CN" sz="1400" smtClean="0">
                <a:latin typeface="Arial" panose="020B0604020202020204" pitchFamily="34" charset="0"/>
              </a:rPr>
              <a:pPr>
                <a:spcBef>
                  <a:spcPct val="0"/>
                </a:spcBef>
                <a:buClrTx/>
                <a:buSzTx/>
                <a:buFontTx/>
                <a:buNone/>
              </a:pPr>
              <a:t>83</a:t>
            </a:fld>
            <a:endParaRPr lang="en-US" altLang="zh-CN" sz="1400">
              <a:latin typeface="Arial" panose="020B0604020202020204" pitchFamily="34" charset="0"/>
            </a:endParaRPr>
          </a:p>
        </p:txBody>
      </p:sp>
      <p:sp>
        <p:nvSpPr>
          <p:cNvPr id="440322" name="Line 2">
            <a:extLst>
              <a:ext uri="{FF2B5EF4-FFF2-40B4-BE49-F238E27FC236}">
                <a16:creationId xmlns:a16="http://schemas.microsoft.com/office/drawing/2014/main" id="{C060C6F6-E261-49FE-A64E-20744431BFBD}"/>
              </a:ext>
            </a:extLst>
          </p:cNvPr>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23" name="Line 3">
            <a:extLst>
              <a:ext uri="{FF2B5EF4-FFF2-40B4-BE49-F238E27FC236}">
                <a16:creationId xmlns:a16="http://schemas.microsoft.com/office/drawing/2014/main" id="{2D024905-4705-4538-AC0D-D0545E726BB1}"/>
              </a:ext>
            </a:extLst>
          </p:cNvPr>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694" name="Rectangle 4">
            <a:extLst>
              <a:ext uri="{FF2B5EF4-FFF2-40B4-BE49-F238E27FC236}">
                <a16:creationId xmlns:a16="http://schemas.microsoft.com/office/drawing/2014/main" id="{14A02F82-CF0F-4355-A966-9CE85985C3EB}"/>
              </a:ext>
            </a:extLst>
          </p:cNvPr>
          <p:cNvSpPr>
            <a:spLocks noChangeArrowheads="1"/>
          </p:cNvSpPr>
          <p:nvPr/>
        </p:nvSpPr>
        <p:spPr bwMode="auto">
          <a:xfrm rot="728579">
            <a:off x="6075363" y="3814763"/>
            <a:ext cx="1817687" cy="284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14695" name="Rectangle 5">
            <a:extLst>
              <a:ext uri="{FF2B5EF4-FFF2-40B4-BE49-F238E27FC236}">
                <a16:creationId xmlns:a16="http://schemas.microsoft.com/office/drawing/2014/main" id="{9EB1F028-3AB1-4069-AAD4-7151D3A94757}"/>
              </a:ext>
            </a:extLst>
          </p:cNvPr>
          <p:cNvSpPr>
            <a:spLocks noGrp="1" noChangeArrowheads="1"/>
          </p:cNvSpPr>
          <p:nvPr>
            <p:ph type="title"/>
          </p:nvPr>
        </p:nvSpPr>
        <p:spPr>
          <a:xfrm>
            <a:off x="476250" y="238125"/>
            <a:ext cx="7772400" cy="904875"/>
          </a:xfrm>
        </p:spPr>
        <p:txBody>
          <a:bodyPr/>
          <a:lstStyle/>
          <a:p>
            <a:r>
              <a:rPr lang="en-US" altLang="zh-CN" sz="3600">
                <a:ea typeface="宋体" panose="02010600030101010101" pitchFamily="2" charset="-122"/>
              </a:rPr>
              <a:t>TCP: Retransmission Scenarios</a:t>
            </a:r>
            <a:endParaRPr lang="en-US" altLang="zh-CN">
              <a:ea typeface="宋体" panose="02010600030101010101" pitchFamily="2" charset="-122"/>
            </a:endParaRPr>
          </a:p>
        </p:txBody>
      </p:sp>
      <p:sp>
        <p:nvSpPr>
          <p:cNvPr id="440326" name="Line 6">
            <a:extLst>
              <a:ext uri="{FF2B5EF4-FFF2-40B4-BE49-F238E27FC236}">
                <a16:creationId xmlns:a16="http://schemas.microsoft.com/office/drawing/2014/main" id="{34C7089A-C257-49D2-B238-131133B7FB03}"/>
              </a:ext>
            </a:extLst>
          </p:cNvPr>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27" name="Text Box 7">
            <a:extLst>
              <a:ext uri="{FF2B5EF4-FFF2-40B4-BE49-F238E27FC236}">
                <a16:creationId xmlns:a16="http://schemas.microsoft.com/office/drawing/2014/main" id="{320D91F4-44C1-4076-B6D6-86BBC97AF704}"/>
              </a:ext>
            </a:extLst>
          </p:cNvPr>
          <p:cNvSpPr txBox="1">
            <a:spLocks noChangeArrowheads="1"/>
          </p:cNvSpPr>
          <p:nvPr/>
        </p:nvSpPr>
        <p:spPr bwMode="auto">
          <a:xfrm>
            <a:off x="5797550" y="13414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endParaRPr lang="en-US" altLang="zh-CN" sz="1000">
              <a:latin typeface="Times New Roman" panose="02020603050405020304" pitchFamily="18" charset="0"/>
              <a:ea typeface="宋体" panose="02010600030101010101" pitchFamily="2" charset="-122"/>
            </a:endParaRPr>
          </a:p>
        </p:txBody>
      </p:sp>
      <p:sp>
        <p:nvSpPr>
          <p:cNvPr id="440328" name="Text Box 8">
            <a:extLst>
              <a:ext uri="{FF2B5EF4-FFF2-40B4-BE49-F238E27FC236}">
                <a16:creationId xmlns:a16="http://schemas.microsoft.com/office/drawing/2014/main" id="{F815D081-4164-43A1-ABF6-651206BB95E6}"/>
              </a:ext>
            </a:extLst>
          </p:cNvPr>
          <p:cNvSpPr txBox="1">
            <a:spLocks noChangeArrowheads="1"/>
          </p:cNvSpPr>
          <p:nvPr/>
        </p:nvSpPr>
        <p:spPr bwMode="auto">
          <a:xfrm rot="808459">
            <a:off x="5986463" y="2420938"/>
            <a:ext cx="2060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Seq=100, 20 bytes data</a:t>
            </a:r>
            <a:endParaRPr lang="en-US" altLang="zh-CN" sz="1000">
              <a:latin typeface="Times New Roman" panose="02020603050405020304" pitchFamily="18" charset="0"/>
              <a:ea typeface="宋体" panose="02010600030101010101" pitchFamily="2" charset="-122"/>
            </a:endParaRPr>
          </a:p>
        </p:txBody>
      </p:sp>
      <p:sp>
        <p:nvSpPr>
          <p:cNvPr id="440329" name="Text Box 9">
            <a:extLst>
              <a:ext uri="{FF2B5EF4-FFF2-40B4-BE49-F238E27FC236}">
                <a16:creationId xmlns:a16="http://schemas.microsoft.com/office/drawing/2014/main" id="{8AFF583B-0C16-453F-A081-3B058DE5DC1A}"/>
              </a:ext>
            </a:extLst>
          </p:cNvPr>
          <p:cNvSpPr txBox="1">
            <a:spLocks noChangeArrowheads="1"/>
          </p:cNvSpPr>
          <p:nvPr/>
        </p:nvSpPr>
        <p:spPr bwMode="auto">
          <a:xfrm rot="-1770084">
            <a:off x="6743700" y="3068638"/>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nvGrpSpPr>
          <p:cNvPr id="2" name="Group 10">
            <a:extLst>
              <a:ext uri="{FF2B5EF4-FFF2-40B4-BE49-F238E27FC236}">
                <a16:creationId xmlns:a16="http://schemas.microsoft.com/office/drawing/2014/main" id="{6F7A7F50-E387-463A-829F-88643CB2E5BB}"/>
              </a:ext>
            </a:extLst>
          </p:cNvPr>
          <p:cNvGrpSpPr>
            <a:grpSpLocks/>
          </p:cNvGrpSpPr>
          <p:nvPr/>
        </p:nvGrpSpPr>
        <p:grpSpPr bwMode="auto">
          <a:xfrm>
            <a:off x="5410200" y="5943600"/>
            <a:ext cx="658813" cy="366713"/>
            <a:chOff x="3304" y="3530"/>
            <a:chExt cx="415" cy="231"/>
          </a:xfrm>
        </p:grpSpPr>
        <p:sp>
          <p:nvSpPr>
            <p:cNvPr id="114753" name="Rectangle 11">
              <a:extLst>
                <a:ext uri="{FF2B5EF4-FFF2-40B4-BE49-F238E27FC236}">
                  <a16:creationId xmlns:a16="http://schemas.microsoft.com/office/drawing/2014/main" id="{538ACD04-01D5-47BB-922A-42C41C805BC0}"/>
                </a:ext>
              </a:extLst>
            </p:cNvPr>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14754" name="Text Box 12">
              <a:extLst>
                <a:ext uri="{FF2B5EF4-FFF2-40B4-BE49-F238E27FC236}">
                  <a16:creationId xmlns:a16="http://schemas.microsoft.com/office/drawing/2014/main" id="{F5C0E8CB-2979-4886-9065-17E87935C740}"/>
                </a:ext>
              </a:extLst>
            </p:cNvPr>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time</a:t>
              </a:r>
              <a:endParaRPr lang="en-US" altLang="zh-CN" sz="1000">
                <a:latin typeface="Times New Roman" panose="02020603050405020304" pitchFamily="18" charset="0"/>
                <a:ea typeface="宋体" panose="02010600030101010101" pitchFamily="2" charset="-122"/>
              </a:endParaRPr>
            </a:p>
          </p:txBody>
        </p:sp>
      </p:grpSp>
      <p:sp>
        <p:nvSpPr>
          <p:cNvPr id="440333" name="Text Box 13">
            <a:extLst>
              <a:ext uri="{FF2B5EF4-FFF2-40B4-BE49-F238E27FC236}">
                <a16:creationId xmlns:a16="http://schemas.microsoft.com/office/drawing/2014/main" id="{B38A8650-86AE-43F3-8A72-E48DDD763223}"/>
              </a:ext>
            </a:extLst>
          </p:cNvPr>
          <p:cNvSpPr txBox="1">
            <a:spLocks noChangeArrowheads="1"/>
          </p:cNvSpPr>
          <p:nvPr/>
        </p:nvSpPr>
        <p:spPr bwMode="auto">
          <a:xfrm>
            <a:off x="6432550" y="5881688"/>
            <a:ext cx="2189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premature timeout</a:t>
            </a:r>
            <a:endParaRPr lang="en-US" altLang="zh-CN" sz="1000">
              <a:latin typeface="Times New Roman" panose="02020603050405020304" pitchFamily="18" charset="0"/>
              <a:ea typeface="宋体" panose="02010600030101010101" pitchFamily="2" charset="-122"/>
            </a:endParaRPr>
          </a:p>
        </p:txBody>
      </p:sp>
      <p:sp>
        <p:nvSpPr>
          <p:cNvPr id="440334" name="Text Box 14">
            <a:extLst>
              <a:ext uri="{FF2B5EF4-FFF2-40B4-BE49-F238E27FC236}">
                <a16:creationId xmlns:a16="http://schemas.microsoft.com/office/drawing/2014/main" id="{FDA46B26-6382-41D4-B0B9-F94DA60FD680}"/>
              </a:ext>
            </a:extLst>
          </p:cNvPr>
          <p:cNvSpPr txBox="1">
            <a:spLocks noChangeArrowheads="1"/>
          </p:cNvSpPr>
          <p:nvPr/>
        </p:nvSpPr>
        <p:spPr bwMode="auto">
          <a:xfrm>
            <a:off x="7321550" y="13604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endParaRPr lang="en-US" altLang="zh-CN" sz="1000">
              <a:latin typeface="Times New Roman" panose="02020603050405020304" pitchFamily="18" charset="0"/>
              <a:ea typeface="宋体" panose="02010600030101010101" pitchFamily="2" charset="-122"/>
            </a:endParaRPr>
          </a:p>
        </p:txBody>
      </p:sp>
      <p:sp>
        <p:nvSpPr>
          <p:cNvPr id="440335" name="Line 15">
            <a:extLst>
              <a:ext uri="{FF2B5EF4-FFF2-40B4-BE49-F238E27FC236}">
                <a16:creationId xmlns:a16="http://schemas.microsoft.com/office/drawing/2014/main" id="{28094AC3-F025-4451-AF30-64839C5C6B11}"/>
              </a:ext>
            </a:extLst>
          </p:cNvPr>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36" name="Text Box 16">
            <a:extLst>
              <a:ext uri="{FF2B5EF4-FFF2-40B4-BE49-F238E27FC236}">
                <a16:creationId xmlns:a16="http://schemas.microsoft.com/office/drawing/2014/main" id="{9DA289BC-44D3-4B63-8C41-76B0ACC95A1B}"/>
              </a:ext>
            </a:extLst>
          </p:cNvPr>
          <p:cNvSpPr txBox="1">
            <a:spLocks noChangeArrowheads="1"/>
          </p:cNvSpPr>
          <p:nvPr/>
        </p:nvSpPr>
        <p:spPr bwMode="auto">
          <a:xfrm rot="706751">
            <a:off x="6069013" y="37925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Seq=92, 8 bytes data</a:t>
            </a:r>
            <a:endParaRPr lang="en-US" altLang="zh-CN" sz="1000">
              <a:latin typeface="Times New Roman" panose="02020603050405020304" pitchFamily="18" charset="0"/>
              <a:ea typeface="宋体" panose="02010600030101010101" pitchFamily="2" charset="-122"/>
            </a:endParaRPr>
          </a:p>
        </p:txBody>
      </p:sp>
      <p:sp>
        <p:nvSpPr>
          <p:cNvPr id="440337" name="Line 17">
            <a:extLst>
              <a:ext uri="{FF2B5EF4-FFF2-40B4-BE49-F238E27FC236}">
                <a16:creationId xmlns:a16="http://schemas.microsoft.com/office/drawing/2014/main" id="{1086FA23-E8A6-4112-8068-F42B67EB7759}"/>
              </a:ext>
            </a:extLst>
          </p:cNvPr>
          <p:cNvSpPr>
            <a:spLocks noChangeShapeType="1"/>
          </p:cNvSpPr>
          <p:nvPr/>
        </p:nvSpPr>
        <p:spPr bwMode="auto">
          <a:xfrm>
            <a:off x="5791200" y="1905000"/>
            <a:ext cx="0" cy="4076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38" name="Line 18">
            <a:extLst>
              <a:ext uri="{FF2B5EF4-FFF2-40B4-BE49-F238E27FC236}">
                <a16:creationId xmlns:a16="http://schemas.microsoft.com/office/drawing/2014/main" id="{6944F225-71BC-4534-B203-41B4803C4FED}"/>
              </a:ext>
            </a:extLst>
          </p:cNvPr>
          <p:cNvSpPr>
            <a:spLocks noChangeShapeType="1"/>
          </p:cNvSpPr>
          <p:nvPr/>
        </p:nvSpPr>
        <p:spPr bwMode="auto">
          <a:xfrm>
            <a:off x="8305800" y="1790700"/>
            <a:ext cx="0" cy="384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39" name="Text Box 19">
            <a:extLst>
              <a:ext uri="{FF2B5EF4-FFF2-40B4-BE49-F238E27FC236}">
                <a16:creationId xmlns:a16="http://schemas.microsoft.com/office/drawing/2014/main" id="{E89DBF5D-1E09-43A7-AE51-BFF63BEACA2D}"/>
              </a:ext>
            </a:extLst>
          </p:cNvPr>
          <p:cNvSpPr txBox="1">
            <a:spLocks noChangeArrowheads="1"/>
          </p:cNvSpPr>
          <p:nvPr/>
        </p:nvSpPr>
        <p:spPr bwMode="auto">
          <a:xfrm rot="-1338105">
            <a:off x="7105650" y="317976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ACK=120</a:t>
            </a:r>
            <a:endParaRPr lang="en-US" altLang="zh-CN" sz="1000">
              <a:latin typeface="Times New Roman" panose="02020603050405020304" pitchFamily="18" charset="0"/>
              <a:ea typeface="宋体" panose="02010600030101010101" pitchFamily="2" charset="-122"/>
            </a:endParaRPr>
          </a:p>
        </p:txBody>
      </p:sp>
      <p:sp>
        <p:nvSpPr>
          <p:cNvPr id="440340" name="Line 20">
            <a:extLst>
              <a:ext uri="{FF2B5EF4-FFF2-40B4-BE49-F238E27FC236}">
                <a16:creationId xmlns:a16="http://schemas.microsoft.com/office/drawing/2014/main" id="{46F8A52F-8EB6-40F4-A011-C60C64E9B407}"/>
              </a:ext>
            </a:extLst>
          </p:cNvPr>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41" name="Text Box 21">
            <a:extLst>
              <a:ext uri="{FF2B5EF4-FFF2-40B4-BE49-F238E27FC236}">
                <a16:creationId xmlns:a16="http://schemas.microsoft.com/office/drawing/2014/main" id="{E012F8C4-BFB2-460F-AF9D-EF93B8E81F1B}"/>
              </a:ext>
            </a:extLst>
          </p:cNvPr>
          <p:cNvSpPr txBox="1">
            <a:spLocks noChangeArrowheads="1"/>
          </p:cNvSpPr>
          <p:nvPr/>
        </p:nvSpPr>
        <p:spPr bwMode="auto">
          <a:xfrm rot="706751">
            <a:off x="6097588" y="2011363"/>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Seq=92, 8 bytes data</a:t>
            </a:r>
            <a:endParaRPr lang="en-US" altLang="zh-CN" sz="1000">
              <a:latin typeface="Times New Roman" panose="02020603050405020304" pitchFamily="18" charset="0"/>
              <a:ea typeface="宋体" panose="02010600030101010101" pitchFamily="2" charset="-122"/>
            </a:endParaRPr>
          </a:p>
        </p:txBody>
      </p:sp>
      <p:grpSp>
        <p:nvGrpSpPr>
          <p:cNvPr id="3" name="Group 22">
            <a:extLst>
              <a:ext uri="{FF2B5EF4-FFF2-40B4-BE49-F238E27FC236}">
                <a16:creationId xmlns:a16="http://schemas.microsoft.com/office/drawing/2014/main" id="{FED0B51E-9546-4B1C-867E-D3E81BDA31F7}"/>
              </a:ext>
            </a:extLst>
          </p:cNvPr>
          <p:cNvGrpSpPr>
            <a:grpSpLocks/>
          </p:cNvGrpSpPr>
          <p:nvPr/>
        </p:nvGrpSpPr>
        <p:grpSpPr bwMode="auto">
          <a:xfrm>
            <a:off x="5468938" y="2016125"/>
            <a:ext cx="325437" cy="1860550"/>
            <a:chOff x="3445" y="1270"/>
            <a:chExt cx="205" cy="1172"/>
          </a:xfrm>
        </p:grpSpPr>
        <p:sp>
          <p:nvSpPr>
            <p:cNvPr id="114747" name="Rectangle 23">
              <a:extLst>
                <a:ext uri="{FF2B5EF4-FFF2-40B4-BE49-F238E27FC236}">
                  <a16:creationId xmlns:a16="http://schemas.microsoft.com/office/drawing/2014/main" id="{A1C583A3-2E59-4F5F-87F5-0525E98B1285}"/>
                </a:ext>
              </a:extLst>
            </p:cNvPr>
            <p:cNvSpPr>
              <a:spLocks noChangeArrowheads="1"/>
            </p:cNvSpPr>
            <p:nvPr/>
          </p:nvSpPr>
          <p:spPr bwMode="auto">
            <a:xfrm>
              <a:off x="3494" y="1432"/>
              <a:ext cx="128" cy="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114748" name="Text Box 24">
              <a:extLst>
                <a:ext uri="{FF2B5EF4-FFF2-40B4-BE49-F238E27FC236}">
                  <a16:creationId xmlns:a16="http://schemas.microsoft.com/office/drawing/2014/main" id="{2501231C-FAA0-4BDD-9DBA-DBCCA88654FA}"/>
                </a:ext>
              </a:extLst>
            </p:cNvPr>
            <p:cNvSpPr txBox="1">
              <a:spLocks noChangeArrowheads="1"/>
            </p:cNvSpPr>
            <p:nvPr/>
          </p:nvSpPr>
          <p:spPr bwMode="auto">
            <a:xfrm rot="-5400000">
              <a:off x="3070" y="1755"/>
              <a:ext cx="9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Seq=92 timeout</a:t>
              </a:r>
              <a:endParaRPr lang="en-US" altLang="zh-CN" sz="1000">
                <a:latin typeface="Times New Roman" panose="02020603050405020304" pitchFamily="18" charset="0"/>
                <a:ea typeface="宋体" panose="02010600030101010101" pitchFamily="2" charset="-122"/>
              </a:endParaRPr>
            </a:p>
          </p:txBody>
        </p:sp>
        <p:sp>
          <p:nvSpPr>
            <p:cNvPr id="114749" name="Line 25">
              <a:extLst>
                <a:ext uri="{FF2B5EF4-FFF2-40B4-BE49-F238E27FC236}">
                  <a16:creationId xmlns:a16="http://schemas.microsoft.com/office/drawing/2014/main" id="{D1E233A8-7B00-4152-BAB8-828C9E409D5A}"/>
                </a:ext>
              </a:extLst>
            </p:cNvPr>
            <p:cNvSpPr>
              <a:spLocks noChangeShapeType="1"/>
            </p:cNvSpPr>
            <p:nvPr/>
          </p:nvSpPr>
          <p:spPr bwMode="auto">
            <a:xfrm flipV="1">
              <a:off x="3552" y="1270"/>
              <a:ext cx="4" cy="15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50" name="Line 26">
              <a:extLst>
                <a:ext uri="{FF2B5EF4-FFF2-40B4-BE49-F238E27FC236}">
                  <a16:creationId xmlns:a16="http://schemas.microsoft.com/office/drawing/2014/main" id="{C5C24A62-1E49-4959-9EAE-C72C53121CB1}"/>
                </a:ext>
              </a:extLst>
            </p:cNvPr>
            <p:cNvSpPr>
              <a:spLocks noChangeShapeType="1"/>
            </p:cNvSpPr>
            <p:nvPr/>
          </p:nvSpPr>
          <p:spPr bwMode="auto">
            <a:xfrm flipH="1">
              <a:off x="3546" y="2296"/>
              <a:ext cx="0" cy="1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51" name="Line 27">
              <a:extLst>
                <a:ext uri="{FF2B5EF4-FFF2-40B4-BE49-F238E27FC236}">
                  <a16:creationId xmlns:a16="http://schemas.microsoft.com/office/drawing/2014/main" id="{CD5BEC01-DB23-4D80-A481-DF7C4A77AA11}"/>
                </a:ext>
              </a:extLst>
            </p:cNvPr>
            <p:cNvSpPr>
              <a:spLocks noChangeShapeType="1"/>
            </p:cNvSpPr>
            <p:nvPr/>
          </p:nvSpPr>
          <p:spPr bwMode="auto">
            <a:xfrm flipH="1">
              <a:off x="3536" y="2442"/>
              <a:ext cx="1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52" name="Line 28">
              <a:extLst>
                <a:ext uri="{FF2B5EF4-FFF2-40B4-BE49-F238E27FC236}">
                  <a16:creationId xmlns:a16="http://schemas.microsoft.com/office/drawing/2014/main" id="{426C1194-9D77-4D10-B8ED-2B29C68CD7A6}"/>
                </a:ext>
              </a:extLst>
            </p:cNvPr>
            <p:cNvSpPr>
              <a:spLocks noChangeShapeType="1"/>
            </p:cNvSpPr>
            <p:nvPr/>
          </p:nvSpPr>
          <p:spPr bwMode="auto">
            <a:xfrm flipH="1">
              <a:off x="3524" y="1270"/>
              <a:ext cx="1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49" name="Line 29">
            <a:extLst>
              <a:ext uri="{FF2B5EF4-FFF2-40B4-BE49-F238E27FC236}">
                <a16:creationId xmlns:a16="http://schemas.microsoft.com/office/drawing/2014/main" id="{BDB7D130-732D-46D6-9666-C501D6BCA0D6}"/>
              </a:ext>
            </a:extLst>
          </p:cNvPr>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50" name="Text Box 30">
            <a:extLst>
              <a:ext uri="{FF2B5EF4-FFF2-40B4-BE49-F238E27FC236}">
                <a16:creationId xmlns:a16="http://schemas.microsoft.com/office/drawing/2014/main" id="{EFFE3682-B42C-46BA-9F09-20AA8C391F17}"/>
              </a:ext>
            </a:extLst>
          </p:cNvPr>
          <p:cNvSpPr txBox="1">
            <a:spLocks noChangeArrowheads="1"/>
          </p:cNvSpPr>
          <p:nvPr/>
        </p:nvSpPr>
        <p:spPr bwMode="auto">
          <a:xfrm rot="-1338105">
            <a:off x="6921500" y="460851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ACK=120</a:t>
            </a:r>
            <a:endParaRPr lang="en-US" altLang="zh-CN" sz="1000">
              <a:latin typeface="Times New Roman" panose="02020603050405020304" pitchFamily="18" charset="0"/>
              <a:ea typeface="宋体" panose="02010600030101010101" pitchFamily="2" charset="-122"/>
            </a:endParaRPr>
          </a:p>
        </p:txBody>
      </p:sp>
      <p:sp>
        <p:nvSpPr>
          <p:cNvPr id="440351" name="Line 31">
            <a:extLst>
              <a:ext uri="{FF2B5EF4-FFF2-40B4-BE49-F238E27FC236}">
                <a16:creationId xmlns:a16="http://schemas.microsoft.com/office/drawing/2014/main" id="{EB5F7B51-1CF1-4525-8D0C-8B8301529974}"/>
              </a:ext>
            </a:extLst>
          </p:cNvPr>
          <p:cNvSpPr>
            <a:spLocks noChangeShapeType="1"/>
          </p:cNvSpPr>
          <p:nvPr/>
        </p:nvSpPr>
        <p:spPr bwMode="auto">
          <a:xfrm flipH="1">
            <a:off x="2193925" y="2763838"/>
            <a:ext cx="1581150" cy="4857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52" name="Line 32">
            <a:extLst>
              <a:ext uri="{FF2B5EF4-FFF2-40B4-BE49-F238E27FC236}">
                <a16:creationId xmlns:a16="http://schemas.microsoft.com/office/drawing/2014/main" id="{5D553412-69D6-4F8C-9A4A-131A28598975}"/>
              </a:ext>
            </a:extLst>
          </p:cNvPr>
          <p:cNvSpPr>
            <a:spLocks noChangeShapeType="1"/>
          </p:cNvSpPr>
          <p:nvPr/>
        </p:nvSpPr>
        <p:spPr bwMode="auto">
          <a:xfrm>
            <a:off x="1250950" y="20399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53" name="Text Box 33">
            <a:extLst>
              <a:ext uri="{FF2B5EF4-FFF2-40B4-BE49-F238E27FC236}">
                <a16:creationId xmlns:a16="http://schemas.microsoft.com/office/drawing/2014/main" id="{C490C2DF-CD9E-4039-97AE-3D79EA669F1E}"/>
              </a:ext>
            </a:extLst>
          </p:cNvPr>
          <p:cNvSpPr txBox="1">
            <a:spLocks noChangeArrowheads="1"/>
          </p:cNvSpPr>
          <p:nvPr/>
        </p:nvSpPr>
        <p:spPr bwMode="auto">
          <a:xfrm>
            <a:off x="1247775" y="1371600"/>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endParaRPr lang="en-US" altLang="zh-CN" sz="1000">
              <a:latin typeface="Times New Roman" panose="02020603050405020304" pitchFamily="18" charset="0"/>
              <a:ea typeface="宋体" panose="02010600030101010101" pitchFamily="2" charset="-122"/>
            </a:endParaRPr>
          </a:p>
        </p:txBody>
      </p:sp>
      <p:sp>
        <p:nvSpPr>
          <p:cNvPr id="440354" name="Text Box 34">
            <a:extLst>
              <a:ext uri="{FF2B5EF4-FFF2-40B4-BE49-F238E27FC236}">
                <a16:creationId xmlns:a16="http://schemas.microsoft.com/office/drawing/2014/main" id="{FC34AFC6-797F-4E2B-AD77-B10C76F99992}"/>
              </a:ext>
            </a:extLst>
          </p:cNvPr>
          <p:cNvSpPr txBox="1">
            <a:spLocks noChangeArrowheads="1"/>
          </p:cNvSpPr>
          <p:nvPr/>
        </p:nvSpPr>
        <p:spPr bwMode="auto">
          <a:xfrm rot="706751">
            <a:off x="1633538" y="2051050"/>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Seq=92, 8 bytes data</a:t>
            </a:r>
            <a:endParaRPr lang="en-US" altLang="zh-CN" sz="1000">
              <a:latin typeface="Times New Roman" panose="02020603050405020304" pitchFamily="18" charset="0"/>
              <a:ea typeface="宋体" panose="02010600030101010101" pitchFamily="2" charset="-122"/>
            </a:endParaRPr>
          </a:p>
        </p:txBody>
      </p:sp>
      <p:sp>
        <p:nvSpPr>
          <p:cNvPr id="440355" name="Text Box 35">
            <a:extLst>
              <a:ext uri="{FF2B5EF4-FFF2-40B4-BE49-F238E27FC236}">
                <a16:creationId xmlns:a16="http://schemas.microsoft.com/office/drawing/2014/main" id="{754D10A9-934C-4808-A27C-023F8D1C82F1}"/>
              </a:ext>
            </a:extLst>
          </p:cNvPr>
          <p:cNvSpPr txBox="1">
            <a:spLocks noChangeArrowheads="1"/>
          </p:cNvSpPr>
          <p:nvPr/>
        </p:nvSpPr>
        <p:spPr bwMode="auto">
          <a:xfrm rot="-982672">
            <a:off x="2517775" y="2736850"/>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sp>
        <p:nvSpPr>
          <p:cNvPr id="440356" name="Text Box 36">
            <a:extLst>
              <a:ext uri="{FF2B5EF4-FFF2-40B4-BE49-F238E27FC236}">
                <a16:creationId xmlns:a16="http://schemas.microsoft.com/office/drawing/2014/main" id="{D7109F59-180D-40C5-ADB2-0CF9E227FACF}"/>
              </a:ext>
            </a:extLst>
          </p:cNvPr>
          <p:cNvSpPr txBox="1">
            <a:spLocks noChangeArrowheads="1"/>
          </p:cNvSpPr>
          <p:nvPr/>
        </p:nvSpPr>
        <p:spPr bwMode="auto">
          <a:xfrm>
            <a:off x="1836738" y="3300413"/>
            <a:ext cx="58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loss</a:t>
            </a:r>
            <a:endParaRPr lang="en-US" altLang="zh-CN" sz="1000">
              <a:latin typeface="Times New Roman" panose="02020603050405020304" pitchFamily="18" charset="0"/>
              <a:ea typeface="宋体" panose="02010600030101010101" pitchFamily="2" charset="-122"/>
            </a:endParaRPr>
          </a:p>
        </p:txBody>
      </p:sp>
      <p:sp>
        <p:nvSpPr>
          <p:cNvPr id="440357" name="Text Box 37">
            <a:extLst>
              <a:ext uri="{FF2B5EF4-FFF2-40B4-BE49-F238E27FC236}">
                <a16:creationId xmlns:a16="http://schemas.microsoft.com/office/drawing/2014/main" id="{88AE74FD-773B-4A97-AE31-B10195889E54}"/>
              </a:ext>
            </a:extLst>
          </p:cNvPr>
          <p:cNvSpPr txBox="1">
            <a:spLocks noChangeArrowheads="1"/>
          </p:cNvSpPr>
          <p:nvPr/>
        </p:nvSpPr>
        <p:spPr bwMode="auto">
          <a:xfrm rot="-5400000">
            <a:off x="594518" y="2847182"/>
            <a:ext cx="912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timeout</a:t>
            </a:r>
            <a:endParaRPr lang="en-US" altLang="zh-CN" sz="1000">
              <a:latin typeface="Times New Roman" panose="02020603050405020304" pitchFamily="18" charset="0"/>
              <a:ea typeface="宋体" panose="02010600030101010101" pitchFamily="2" charset="-122"/>
            </a:endParaRPr>
          </a:p>
        </p:txBody>
      </p:sp>
      <p:sp>
        <p:nvSpPr>
          <p:cNvPr id="440358" name="Text Box 38">
            <a:extLst>
              <a:ext uri="{FF2B5EF4-FFF2-40B4-BE49-F238E27FC236}">
                <a16:creationId xmlns:a16="http://schemas.microsoft.com/office/drawing/2014/main" id="{8C9D5470-CEEB-4172-B3A3-133CD3E53055}"/>
              </a:ext>
            </a:extLst>
          </p:cNvPr>
          <p:cNvSpPr txBox="1">
            <a:spLocks noChangeArrowheads="1"/>
          </p:cNvSpPr>
          <p:nvPr/>
        </p:nvSpPr>
        <p:spPr bwMode="auto">
          <a:xfrm>
            <a:off x="1555750" y="6230938"/>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lost ACK scenario</a:t>
            </a:r>
            <a:endParaRPr lang="en-US" altLang="zh-CN" sz="1000">
              <a:latin typeface="Times New Roman" panose="02020603050405020304" pitchFamily="18" charset="0"/>
              <a:ea typeface="宋体" panose="02010600030101010101" pitchFamily="2" charset="-122"/>
            </a:endParaRPr>
          </a:p>
        </p:txBody>
      </p:sp>
      <p:sp>
        <p:nvSpPr>
          <p:cNvPr id="440359" name="Text Box 39">
            <a:extLst>
              <a:ext uri="{FF2B5EF4-FFF2-40B4-BE49-F238E27FC236}">
                <a16:creationId xmlns:a16="http://schemas.microsoft.com/office/drawing/2014/main" id="{E173A3CF-4B5A-4443-B343-F5F3883FF611}"/>
              </a:ext>
            </a:extLst>
          </p:cNvPr>
          <p:cNvSpPr txBox="1">
            <a:spLocks noChangeArrowheads="1"/>
          </p:cNvSpPr>
          <p:nvPr/>
        </p:nvSpPr>
        <p:spPr bwMode="auto">
          <a:xfrm>
            <a:off x="2771775" y="139065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endParaRPr lang="en-US" altLang="zh-CN" sz="1000">
              <a:latin typeface="Times New Roman" panose="02020603050405020304" pitchFamily="18" charset="0"/>
              <a:ea typeface="宋体" panose="02010600030101010101" pitchFamily="2" charset="-122"/>
            </a:endParaRPr>
          </a:p>
        </p:txBody>
      </p:sp>
      <p:sp>
        <p:nvSpPr>
          <p:cNvPr id="440360" name="Text Box 40">
            <a:extLst>
              <a:ext uri="{FF2B5EF4-FFF2-40B4-BE49-F238E27FC236}">
                <a16:creationId xmlns:a16="http://schemas.microsoft.com/office/drawing/2014/main" id="{AB7C8336-80C0-4CCA-9A14-C87A41560712}"/>
              </a:ext>
            </a:extLst>
          </p:cNvPr>
          <p:cNvSpPr txBox="1">
            <a:spLocks noChangeArrowheads="1"/>
          </p:cNvSpPr>
          <p:nvPr/>
        </p:nvSpPr>
        <p:spPr bwMode="auto">
          <a:xfrm>
            <a:off x="1943100" y="302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solidFill>
                  <a:srgbClr val="FF0000"/>
                </a:solidFill>
                <a:latin typeface="Arial" panose="020B0604020202020204" pitchFamily="34" charset="0"/>
                <a:ea typeface="宋体" panose="02010600030101010101" pitchFamily="2" charset="-122"/>
              </a:rPr>
              <a:t>X</a:t>
            </a:r>
            <a:endParaRPr lang="en-US" altLang="zh-CN" sz="1000">
              <a:latin typeface="Times New Roman" panose="02020603050405020304" pitchFamily="18" charset="0"/>
              <a:ea typeface="宋体" panose="02010600030101010101" pitchFamily="2" charset="-122"/>
            </a:endParaRPr>
          </a:p>
        </p:txBody>
      </p:sp>
      <p:sp>
        <p:nvSpPr>
          <p:cNvPr id="440361" name="Line 41">
            <a:extLst>
              <a:ext uri="{FF2B5EF4-FFF2-40B4-BE49-F238E27FC236}">
                <a16:creationId xmlns:a16="http://schemas.microsoft.com/office/drawing/2014/main" id="{AEA7322A-1F6D-4F88-8290-1FDACBFD98B5}"/>
              </a:ext>
            </a:extLst>
          </p:cNvPr>
          <p:cNvSpPr>
            <a:spLocks noChangeShapeType="1"/>
          </p:cNvSpPr>
          <p:nvPr/>
        </p:nvSpPr>
        <p:spPr bwMode="auto">
          <a:xfrm>
            <a:off x="1250950" y="39068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2" name="Text Box 42">
            <a:extLst>
              <a:ext uri="{FF2B5EF4-FFF2-40B4-BE49-F238E27FC236}">
                <a16:creationId xmlns:a16="http://schemas.microsoft.com/office/drawing/2014/main" id="{38B52163-8241-4F79-A07E-8AC511D30279}"/>
              </a:ext>
            </a:extLst>
          </p:cNvPr>
          <p:cNvSpPr txBox="1">
            <a:spLocks noChangeArrowheads="1"/>
          </p:cNvSpPr>
          <p:nvPr/>
        </p:nvSpPr>
        <p:spPr bwMode="auto">
          <a:xfrm rot="706751">
            <a:off x="1547813" y="3851275"/>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Seq=92, 8 bytes data</a:t>
            </a:r>
            <a:endParaRPr lang="en-US" altLang="zh-CN" sz="1000">
              <a:latin typeface="Times New Roman" panose="02020603050405020304" pitchFamily="18" charset="0"/>
              <a:ea typeface="宋体" panose="02010600030101010101" pitchFamily="2" charset="-122"/>
            </a:endParaRPr>
          </a:p>
        </p:txBody>
      </p:sp>
      <p:sp>
        <p:nvSpPr>
          <p:cNvPr id="440363" name="Line 43">
            <a:extLst>
              <a:ext uri="{FF2B5EF4-FFF2-40B4-BE49-F238E27FC236}">
                <a16:creationId xmlns:a16="http://schemas.microsoft.com/office/drawing/2014/main" id="{157C9199-9600-4082-91D9-C2FE5078AA73}"/>
              </a:ext>
            </a:extLst>
          </p:cNvPr>
          <p:cNvSpPr>
            <a:spLocks noChangeShapeType="1"/>
          </p:cNvSpPr>
          <p:nvPr/>
        </p:nvSpPr>
        <p:spPr bwMode="auto">
          <a:xfrm>
            <a:off x="1241425" y="1820863"/>
            <a:ext cx="9525" cy="4257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4" name="Line 44">
            <a:extLst>
              <a:ext uri="{FF2B5EF4-FFF2-40B4-BE49-F238E27FC236}">
                <a16:creationId xmlns:a16="http://schemas.microsoft.com/office/drawing/2014/main" id="{6A32B957-71BA-4335-B16E-D29ECABDDABB}"/>
              </a:ext>
            </a:extLst>
          </p:cNvPr>
          <p:cNvSpPr>
            <a:spLocks noChangeShapeType="1"/>
          </p:cNvSpPr>
          <p:nvPr/>
        </p:nvSpPr>
        <p:spPr bwMode="auto">
          <a:xfrm>
            <a:off x="3756025" y="1820863"/>
            <a:ext cx="9525" cy="4257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5" name="Line 45">
            <a:extLst>
              <a:ext uri="{FF2B5EF4-FFF2-40B4-BE49-F238E27FC236}">
                <a16:creationId xmlns:a16="http://schemas.microsoft.com/office/drawing/2014/main" id="{93FB5712-A7F9-46C5-B515-EA519E774BB1}"/>
              </a:ext>
            </a:extLst>
          </p:cNvPr>
          <p:cNvSpPr>
            <a:spLocks noChangeShapeType="1"/>
          </p:cNvSpPr>
          <p:nvPr/>
        </p:nvSpPr>
        <p:spPr bwMode="auto">
          <a:xfrm flipH="1">
            <a:off x="1260475" y="4687888"/>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6" name="Text Box 46">
            <a:extLst>
              <a:ext uri="{FF2B5EF4-FFF2-40B4-BE49-F238E27FC236}">
                <a16:creationId xmlns:a16="http://schemas.microsoft.com/office/drawing/2014/main" id="{5D8C5B5F-EA9A-4DA4-8EA6-6A79B11279F4}"/>
              </a:ext>
            </a:extLst>
          </p:cNvPr>
          <p:cNvSpPr txBox="1">
            <a:spLocks noChangeArrowheads="1"/>
          </p:cNvSpPr>
          <p:nvPr/>
        </p:nvSpPr>
        <p:spPr bwMode="auto">
          <a:xfrm rot="-926867">
            <a:off x="2070100" y="4772025"/>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sp>
        <p:nvSpPr>
          <p:cNvPr id="440367" name="Line 47">
            <a:extLst>
              <a:ext uri="{FF2B5EF4-FFF2-40B4-BE49-F238E27FC236}">
                <a16:creationId xmlns:a16="http://schemas.microsoft.com/office/drawing/2014/main" id="{C4530707-FEE1-4B9D-BDF7-0AB64B859907}"/>
              </a:ext>
            </a:extLst>
          </p:cNvPr>
          <p:cNvSpPr>
            <a:spLocks noChangeShapeType="1"/>
          </p:cNvSpPr>
          <p:nvPr/>
        </p:nvSpPr>
        <p:spPr bwMode="auto">
          <a:xfrm flipV="1">
            <a:off x="1069975" y="2020888"/>
            <a:ext cx="0" cy="6000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8" name="Line 48">
            <a:extLst>
              <a:ext uri="{FF2B5EF4-FFF2-40B4-BE49-F238E27FC236}">
                <a16:creationId xmlns:a16="http://schemas.microsoft.com/office/drawing/2014/main" id="{CFC70981-4BA7-4FEB-9682-C91AA355E363}"/>
              </a:ext>
            </a:extLst>
          </p:cNvPr>
          <p:cNvSpPr>
            <a:spLocks noChangeShapeType="1"/>
          </p:cNvSpPr>
          <p:nvPr/>
        </p:nvSpPr>
        <p:spPr bwMode="auto">
          <a:xfrm flipH="1">
            <a:off x="1079500" y="3421063"/>
            <a:ext cx="0" cy="476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9" name="Text Box 49">
            <a:extLst>
              <a:ext uri="{FF2B5EF4-FFF2-40B4-BE49-F238E27FC236}">
                <a16:creationId xmlns:a16="http://schemas.microsoft.com/office/drawing/2014/main" id="{C96D48D2-9810-415C-A889-7F33E6236430}"/>
              </a:ext>
            </a:extLst>
          </p:cNvPr>
          <p:cNvSpPr txBox="1">
            <a:spLocks noChangeArrowheads="1"/>
          </p:cNvSpPr>
          <p:nvPr/>
        </p:nvSpPr>
        <p:spPr bwMode="auto">
          <a:xfrm>
            <a:off x="919163" y="6054725"/>
            <a:ext cx="658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time</a:t>
            </a:r>
            <a:endParaRPr lang="en-US" altLang="zh-CN" sz="1600">
              <a:solidFill>
                <a:srgbClr val="FF0000"/>
              </a:solidFill>
              <a:ea typeface="宋体" panose="02010600030101010101" pitchFamily="2" charset="-122"/>
            </a:endParaRPr>
          </a:p>
        </p:txBody>
      </p:sp>
      <p:sp>
        <p:nvSpPr>
          <p:cNvPr id="114732" name="Rectangle 50">
            <a:extLst>
              <a:ext uri="{FF2B5EF4-FFF2-40B4-BE49-F238E27FC236}">
                <a16:creationId xmlns:a16="http://schemas.microsoft.com/office/drawing/2014/main" id="{FE01A620-A332-4C5D-A1CA-BA9F54309F11}"/>
              </a:ext>
            </a:extLst>
          </p:cNvPr>
          <p:cNvSpPr>
            <a:spLocks noChangeArrowheads="1"/>
          </p:cNvSpPr>
          <p:nvPr/>
        </p:nvSpPr>
        <p:spPr bwMode="auto">
          <a:xfrm>
            <a:off x="5564188" y="4143375"/>
            <a:ext cx="203200" cy="132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440371" name="Line 51">
            <a:extLst>
              <a:ext uri="{FF2B5EF4-FFF2-40B4-BE49-F238E27FC236}">
                <a16:creationId xmlns:a16="http://schemas.microsoft.com/office/drawing/2014/main" id="{91A61607-710E-40DC-B425-BD18E8280997}"/>
              </a:ext>
            </a:extLst>
          </p:cNvPr>
          <p:cNvSpPr>
            <a:spLocks noChangeShapeType="1"/>
          </p:cNvSpPr>
          <p:nvPr/>
        </p:nvSpPr>
        <p:spPr bwMode="auto">
          <a:xfrm flipV="1">
            <a:off x="5656263" y="3886200"/>
            <a:ext cx="6350" cy="2444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52">
            <a:extLst>
              <a:ext uri="{FF2B5EF4-FFF2-40B4-BE49-F238E27FC236}">
                <a16:creationId xmlns:a16="http://schemas.microsoft.com/office/drawing/2014/main" id="{FC3AB9EF-3F78-45B2-9B44-91FF9C7E039D}"/>
              </a:ext>
            </a:extLst>
          </p:cNvPr>
          <p:cNvGrpSpPr>
            <a:grpSpLocks/>
          </p:cNvGrpSpPr>
          <p:nvPr/>
        </p:nvGrpSpPr>
        <p:grpSpPr bwMode="auto">
          <a:xfrm>
            <a:off x="5486400" y="3886200"/>
            <a:ext cx="306388" cy="1905000"/>
            <a:chOff x="3456" y="2448"/>
            <a:chExt cx="193" cy="1200"/>
          </a:xfrm>
        </p:grpSpPr>
        <p:sp>
          <p:nvSpPr>
            <p:cNvPr id="114743" name="Text Box 53">
              <a:extLst>
                <a:ext uri="{FF2B5EF4-FFF2-40B4-BE49-F238E27FC236}">
                  <a16:creationId xmlns:a16="http://schemas.microsoft.com/office/drawing/2014/main" id="{F69B2870-85FC-45FD-B6B7-8A425D06B38E}"/>
                </a:ext>
              </a:extLst>
            </p:cNvPr>
            <p:cNvSpPr txBox="1">
              <a:spLocks noChangeArrowheads="1"/>
            </p:cNvSpPr>
            <p:nvPr/>
          </p:nvSpPr>
          <p:spPr bwMode="auto">
            <a:xfrm rot="-5400000">
              <a:off x="3081" y="2933"/>
              <a:ext cx="9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Seq=92 timeout</a:t>
              </a:r>
              <a:endParaRPr lang="en-US" altLang="zh-CN" sz="1000">
                <a:latin typeface="Times New Roman" panose="02020603050405020304" pitchFamily="18" charset="0"/>
                <a:ea typeface="宋体" panose="02010600030101010101" pitchFamily="2" charset="-122"/>
              </a:endParaRPr>
            </a:p>
          </p:txBody>
        </p:sp>
        <p:sp>
          <p:nvSpPr>
            <p:cNvPr id="114744" name="Line 54">
              <a:extLst>
                <a:ext uri="{FF2B5EF4-FFF2-40B4-BE49-F238E27FC236}">
                  <a16:creationId xmlns:a16="http://schemas.microsoft.com/office/drawing/2014/main" id="{3585093F-224D-4942-9F48-CF9AF61132FF}"/>
                </a:ext>
              </a:extLst>
            </p:cNvPr>
            <p:cNvSpPr>
              <a:spLocks noChangeShapeType="1"/>
            </p:cNvSpPr>
            <p:nvPr/>
          </p:nvSpPr>
          <p:spPr bwMode="auto">
            <a:xfrm flipH="1">
              <a:off x="3552" y="3504"/>
              <a:ext cx="0" cy="1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45" name="Line 55">
              <a:extLst>
                <a:ext uri="{FF2B5EF4-FFF2-40B4-BE49-F238E27FC236}">
                  <a16:creationId xmlns:a16="http://schemas.microsoft.com/office/drawing/2014/main" id="{F4FE64B0-70F2-4D84-BD40-81662B07653D}"/>
                </a:ext>
              </a:extLst>
            </p:cNvPr>
            <p:cNvSpPr>
              <a:spLocks noChangeShapeType="1"/>
            </p:cNvSpPr>
            <p:nvPr/>
          </p:nvSpPr>
          <p:spPr bwMode="auto">
            <a:xfrm flipH="1">
              <a:off x="3504" y="3648"/>
              <a:ext cx="1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46" name="Line 56">
              <a:extLst>
                <a:ext uri="{FF2B5EF4-FFF2-40B4-BE49-F238E27FC236}">
                  <a16:creationId xmlns:a16="http://schemas.microsoft.com/office/drawing/2014/main" id="{B7D5DAFC-58BB-48D5-ABA8-09CB20A59048}"/>
                </a:ext>
              </a:extLst>
            </p:cNvPr>
            <p:cNvSpPr>
              <a:spLocks noChangeShapeType="1"/>
            </p:cNvSpPr>
            <p:nvPr/>
          </p:nvSpPr>
          <p:spPr bwMode="auto">
            <a:xfrm flipH="1">
              <a:off x="3535" y="2448"/>
              <a:ext cx="1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77" name="Text Box 57">
            <a:extLst>
              <a:ext uri="{FF2B5EF4-FFF2-40B4-BE49-F238E27FC236}">
                <a16:creationId xmlns:a16="http://schemas.microsoft.com/office/drawing/2014/main" id="{6DD53707-E243-411C-BB04-71A890B6DBE1}"/>
              </a:ext>
            </a:extLst>
          </p:cNvPr>
          <p:cNvSpPr txBox="1">
            <a:spLocks noChangeArrowheads="1"/>
          </p:cNvSpPr>
          <p:nvPr/>
        </p:nvSpPr>
        <p:spPr bwMode="auto">
          <a:xfrm>
            <a:off x="152400" y="52578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SendBase</a:t>
            </a:r>
          </a:p>
          <a:p>
            <a:pPr algn="ctr">
              <a:spcBef>
                <a:spcPct val="0"/>
              </a:spcBef>
              <a:buClrTx/>
              <a:buSzTx/>
              <a:buFontTx/>
              <a:buNone/>
            </a:pPr>
            <a:r>
              <a:rPr lang="en-US" altLang="zh-CN" sz="1600">
                <a:ea typeface="宋体" panose="02010600030101010101" pitchFamily="2" charset="-122"/>
              </a:rPr>
              <a:t>= 100</a:t>
            </a:r>
          </a:p>
        </p:txBody>
      </p:sp>
      <p:sp>
        <p:nvSpPr>
          <p:cNvPr id="440378" name="Text Box 58">
            <a:extLst>
              <a:ext uri="{FF2B5EF4-FFF2-40B4-BE49-F238E27FC236}">
                <a16:creationId xmlns:a16="http://schemas.microsoft.com/office/drawing/2014/main" id="{0E05562F-3952-474D-BFAA-CBB43E77E309}"/>
              </a:ext>
            </a:extLst>
          </p:cNvPr>
          <p:cNvSpPr txBox="1">
            <a:spLocks noChangeArrowheads="1"/>
          </p:cNvSpPr>
          <p:nvPr/>
        </p:nvSpPr>
        <p:spPr bwMode="auto">
          <a:xfrm>
            <a:off x="4416425" y="42672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SendBase</a:t>
            </a:r>
          </a:p>
          <a:p>
            <a:pPr algn="ctr">
              <a:spcBef>
                <a:spcPct val="0"/>
              </a:spcBef>
              <a:buClrTx/>
              <a:buSzTx/>
              <a:buFontTx/>
              <a:buNone/>
            </a:pPr>
            <a:r>
              <a:rPr lang="en-US" altLang="zh-CN" sz="1600">
                <a:ea typeface="宋体" panose="02010600030101010101" pitchFamily="2" charset="-122"/>
              </a:rPr>
              <a:t>= 120</a:t>
            </a:r>
          </a:p>
        </p:txBody>
      </p:sp>
      <p:sp>
        <p:nvSpPr>
          <p:cNvPr id="440379" name="Text Box 59">
            <a:extLst>
              <a:ext uri="{FF2B5EF4-FFF2-40B4-BE49-F238E27FC236}">
                <a16:creationId xmlns:a16="http://schemas.microsoft.com/office/drawing/2014/main" id="{24C7247B-5842-4B85-89BB-033DB6BB738D}"/>
              </a:ext>
            </a:extLst>
          </p:cNvPr>
          <p:cNvSpPr txBox="1">
            <a:spLocks noChangeArrowheads="1"/>
          </p:cNvSpPr>
          <p:nvPr/>
        </p:nvSpPr>
        <p:spPr bwMode="auto">
          <a:xfrm>
            <a:off x="4416425" y="54102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SendBase</a:t>
            </a:r>
          </a:p>
          <a:p>
            <a:pPr algn="ctr">
              <a:spcBef>
                <a:spcPct val="0"/>
              </a:spcBef>
              <a:buClrTx/>
              <a:buSzTx/>
              <a:buFontTx/>
              <a:buNone/>
            </a:pPr>
            <a:r>
              <a:rPr lang="en-US" altLang="zh-CN" sz="1600">
                <a:ea typeface="宋体" panose="02010600030101010101" pitchFamily="2" charset="-122"/>
              </a:rPr>
              <a:t>= 120</a:t>
            </a:r>
          </a:p>
        </p:txBody>
      </p:sp>
      <p:sp>
        <p:nvSpPr>
          <p:cNvPr id="440380" name="Text Box 60">
            <a:extLst>
              <a:ext uri="{FF2B5EF4-FFF2-40B4-BE49-F238E27FC236}">
                <a16:creationId xmlns:a16="http://schemas.microsoft.com/office/drawing/2014/main" id="{9F361E46-4715-47ED-B6C4-983A05E6D470}"/>
              </a:ext>
            </a:extLst>
          </p:cNvPr>
          <p:cNvSpPr txBox="1">
            <a:spLocks noChangeArrowheads="1"/>
          </p:cNvSpPr>
          <p:nvPr/>
        </p:nvSpPr>
        <p:spPr bwMode="auto">
          <a:xfrm>
            <a:off x="4343400" y="3810000"/>
            <a:ext cx="1096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Sendbase</a:t>
            </a:r>
          </a:p>
          <a:p>
            <a:pPr algn="ctr">
              <a:spcBef>
                <a:spcPct val="0"/>
              </a:spcBef>
              <a:buClrTx/>
              <a:buSzTx/>
              <a:buFontTx/>
              <a:buNone/>
            </a:pPr>
            <a:r>
              <a:rPr lang="en-US" altLang="zh-CN" sz="1600">
                <a:ea typeface="宋体" panose="02010600030101010101" pitchFamily="2" charset="-122"/>
              </a:rPr>
              <a:t>= 100</a:t>
            </a:r>
          </a:p>
        </p:txBody>
      </p:sp>
      <p:pic>
        <p:nvPicPr>
          <p:cNvPr id="440381" name="Picture 61" descr="j0379873[1]">
            <a:extLst>
              <a:ext uri="{FF2B5EF4-FFF2-40B4-BE49-F238E27FC236}">
                <a16:creationId xmlns:a16="http://schemas.microsoft.com/office/drawing/2014/main" id="{82AF191A-76E6-4AC9-BB26-41A4066BB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279525"/>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2" name="Picture 62" descr="j0379873[1]">
            <a:extLst>
              <a:ext uri="{FF2B5EF4-FFF2-40B4-BE49-F238E27FC236}">
                <a16:creationId xmlns:a16="http://schemas.microsoft.com/office/drawing/2014/main" id="{DED38902-6C89-4235-9F4B-98E116D99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92225"/>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3" name="Picture 63" descr="j0379873[1]">
            <a:extLst>
              <a:ext uri="{FF2B5EF4-FFF2-40B4-BE49-F238E27FC236}">
                <a16:creationId xmlns:a16="http://schemas.microsoft.com/office/drawing/2014/main" id="{F43DFEBB-17F4-4370-B928-9584B8DF6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95400"/>
            <a:ext cx="60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4" name="Picture 64" descr="j0379873[1]">
            <a:extLst>
              <a:ext uri="{FF2B5EF4-FFF2-40B4-BE49-F238E27FC236}">
                <a16:creationId xmlns:a16="http://schemas.microsoft.com/office/drawing/2014/main" id="{96A7EB67-D172-4A5C-915E-D31D523F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52550"/>
            <a:ext cx="60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0353"/>
                                        </p:tgtEl>
                                        <p:attrNameLst>
                                          <p:attrName>style.visibility</p:attrName>
                                        </p:attrNameLst>
                                      </p:cBhvr>
                                      <p:to>
                                        <p:strVal val="visible"/>
                                      </p:to>
                                    </p:set>
                                    <p:animEffect transition="in" filter="blinds(horizontal)">
                                      <p:cBhvr>
                                        <p:cTn id="7" dur="500"/>
                                        <p:tgtEl>
                                          <p:spTgt spid="44035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59"/>
                                        </p:tgtEl>
                                        <p:attrNameLst>
                                          <p:attrName>style.visibility</p:attrName>
                                        </p:attrNameLst>
                                      </p:cBhvr>
                                      <p:to>
                                        <p:strVal val="visible"/>
                                      </p:to>
                                    </p:set>
                                    <p:animEffect transition="in" filter="blinds(horizontal)">
                                      <p:cBhvr>
                                        <p:cTn id="10" dur="500"/>
                                        <p:tgtEl>
                                          <p:spTgt spid="440359"/>
                                        </p:tgtEl>
                                      </p:cBhvr>
                                    </p:animEffect>
                                  </p:childTnLst>
                                </p:cTn>
                              </p:par>
                              <p:par>
                                <p:cTn id="11" presetID="3" presetClass="entr" presetSubtype="10" fill="hold" nodeType="withEffect">
                                  <p:stCondLst>
                                    <p:cond delay="0"/>
                                  </p:stCondLst>
                                  <p:childTnLst>
                                    <p:set>
                                      <p:cBhvr>
                                        <p:cTn id="12" dur="1" fill="hold">
                                          <p:stCondLst>
                                            <p:cond delay="0"/>
                                          </p:stCondLst>
                                        </p:cTn>
                                        <p:tgtEl>
                                          <p:spTgt spid="440383"/>
                                        </p:tgtEl>
                                        <p:attrNameLst>
                                          <p:attrName>style.visibility</p:attrName>
                                        </p:attrNameLst>
                                      </p:cBhvr>
                                      <p:to>
                                        <p:strVal val="visible"/>
                                      </p:to>
                                    </p:set>
                                    <p:animEffect transition="in" filter="blinds(horizontal)">
                                      <p:cBhvr>
                                        <p:cTn id="13" dur="500"/>
                                        <p:tgtEl>
                                          <p:spTgt spid="440383"/>
                                        </p:tgtEl>
                                      </p:cBhvr>
                                    </p:animEffect>
                                  </p:childTnLst>
                                </p:cTn>
                              </p:par>
                              <p:par>
                                <p:cTn id="14" presetID="3" presetClass="entr" presetSubtype="10" fill="hold" nodeType="withEffect">
                                  <p:stCondLst>
                                    <p:cond delay="0"/>
                                  </p:stCondLst>
                                  <p:childTnLst>
                                    <p:set>
                                      <p:cBhvr>
                                        <p:cTn id="15" dur="1" fill="hold">
                                          <p:stCondLst>
                                            <p:cond delay="0"/>
                                          </p:stCondLst>
                                        </p:cTn>
                                        <p:tgtEl>
                                          <p:spTgt spid="440384"/>
                                        </p:tgtEl>
                                        <p:attrNameLst>
                                          <p:attrName>style.visibility</p:attrName>
                                        </p:attrNameLst>
                                      </p:cBhvr>
                                      <p:to>
                                        <p:strVal val="visible"/>
                                      </p:to>
                                    </p:set>
                                    <p:animEffect transition="in" filter="blinds(horizontal)">
                                      <p:cBhvr>
                                        <p:cTn id="16" dur="500"/>
                                        <p:tgtEl>
                                          <p:spTgt spid="440384"/>
                                        </p:tgtEl>
                                      </p:cBhvr>
                                    </p:animEffect>
                                  </p:childTnLst>
                                </p:cTn>
                              </p:par>
                              <p:par>
                                <p:cTn id="17" presetID="3" presetClass="entr" presetSubtype="10" fill="hold" nodeType="withEffect">
                                  <p:stCondLst>
                                    <p:cond delay="0"/>
                                  </p:stCondLst>
                                  <p:childTnLst>
                                    <p:set>
                                      <p:cBhvr>
                                        <p:cTn id="18" dur="1" fill="hold">
                                          <p:stCondLst>
                                            <p:cond delay="0"/>
                                          </p:stCondLst>
                                        </p:cTn>
                                        <p:tgtEl>
                                          <p:spTgt spid="440363"/>
                                        </p:tgtEl>
                                        <p:attrNameLst>
                                          <p:attrName>style.visibility</p:attrName>
                                        </p:attrNameLst>
                                      </p:cBhvr>
                                      <p:to>
                                        <p:strVal val="visible"/>
                                      </p:to>
                                    </p:set>
                                    <p:animEffect transition="in" filter="blinds(horizontal)">
                                      <p:cBhvr>
                                        <p:cTn id="19" dur="500"/>
                                        <p:tgtEl>
                                          <p:spTgt spid="440363"/>
                                        </p:tgtEl>
                                      </p:cBhvr>
                                    </p:animEffect>
                                  </p:childTnLst>
                                </p:cTn>
                              </p:par>
                              <p:par>
                                <p:cTn id="20" presetID="3" presetClass="entr" presetSubtype="10" fill="hold" nodeType="withEffect">
                                  <p:stCondLst>
                                    <p:cond delay="0"/>
                                  </p:stCondLst>
                                  <p:childTnLst>
                                    <p:set>
                                      <p:cBhvr>
                                        <p:cTn id="21" dur="1" fill="hold">
                                          <p:stCondLst>
                                            <p:cond delay="0"/>
                                          </p:stCondLst>
                                        </p:cTn>
                                        <p:tgtEl>
                                          <p:spTgt spid="440364"/>
                                        </p:tgtEl>
                                        <p:attrNameLst>
                                          <p:attrName>style.visibility</p:attrName>
                                        </p:attrNameLst>
                                      </p:cBhvr>
                                      <p:to>
                                        <p:strVal val="visible"/>
                                      </p:to>
                                    </p:set>
                                    <p:animEffect transition="in" filter="blinds(horizontal)">
                                      <p:cBhvr>
                                        <p:cTn id="22" dur="500"/>
                                        <p:tgtEl>
                                          <p:spTgt spid="44036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0369"/>
                                        </p:tgtEl>
                                        <p:attrNameLst>
                                          <p:attrName>style.visibility</p:attrName>
                                        </p:attrNameLst>
                                      </p:cBhvr>
                                      <p:to>
                                        <p:strVal val="visible"/>
                                      </p:to>
                                    </p:set>
                                    <p:animEffect transition="in" filter="blinds(horizontal)">
                                      <p:cBhvr>
                                        <p:cTn id="25" dur="500"/>
                                        <p:tgtEl>
                                          <p:spTgt spid="44036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0358"/>
                                        </p:tgtEl>
                                        <p:attrNameLst>
                                          <p:attrName>style.visibility</p:attrName>
                                        </p:attrNameLst>
                                      </p:cBhvr>
                                      <p:to>
                                        <p:strVal val="visible"/>
                                      </p:to>
                                    </p:set>
                                    <p:animEffect transition="in" filter="blinds(horizontal)">
                                      <p:cBhvr>
                                        <p:cTn id="28" dur="500"/>
                                        <p:tgtEl>
                                          <p:spTgt spid="4403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40354"/>
                                        </p:tgtEl>
                                        <p:attrNameLst>
                                          <p:attrName>style.visibility</p:attrName>
                                        </p:attrNameLst>
                                      </p:cBhvr>
                                      <p:to>
                                        <p:strVal val="visible"/>
                                      </p:to>
                                    </p:set>
                                    <p:animEffect transition="in" filter="wipe(left)">
                                      <p:cBhvr>
                                        <p:cTn id="33" dur="500"/>
                                        <p:tgtEl>
                                          <p:spTgt spid="440354"/>
                                        </p:tgtEl>
                                      </p:cBhvr>
                                    </p:animEffect>
                                  </p:childTnLst>
                                </p:cTn>
                              </p:par>
                              <p:par>
                                <p:cTn id="34" presetID="22" presetClass="entr" presetSubtype="8" fill="hold" nodeType="withEffect">
                                  <p:stCondLst>
                                    <p:cond delay="0"/>
                                  </p:stCondLst>
                                  <p:childTnLst>
                                    <p:set>
                                      <p:cBhvr>
                                        <p:cTn id="35" dur="1" fill="hold">
                                          <p:stCondLst>
                                            <p:cond delay="0"/>
                                          </p:stCondLst>
                                        </p:cTn>
                                        <p:tgtEl>
                                          <p:spTgt spid="440352"/>
                                        </p:tgtEl>
                                        <p:attrNameLst>
                                          <p:attrName>style.visibility</p:attrName>
                                        </p:attrNameLst>
                                      </p:cBhvr>
                                      <p:to>
                                        <p:strVal val="visible"/>
                                      </p:to>
                                    </p:set>
                                    <p:animEffect transition="in" filter="wipe(left)">
                                      <p:cBhvr>
                                        <p:cTn id="36" dur="500"/>
                                        <p:tgtEl>
                                          <p:spTgt spid="440352"/>
                                        </p:tgtEl>
                                      </p:cBhvr>
                                    </p:animEffect>
                                  </p:childTnLst>
                                </p:cTn>
                              </p:par>
                            </p:childTnLst>
                          </p:cTn>
                        </p:par>
                        <p:par>
                          <p:cTn id="37" fill="hold" nodeType="afterGroup">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440355"/>
                                        </p:tgtEl>
                                        <p:attrNameLst>
                                          <p:attrName>style.visibility</p:attrName>
                                        </p:attrNameLst>
                                      </p:cBhvr>
                                      <p:to>
                                        <p:strVal val="visible"/>
                                      </p:to>
                                    </p:set>
                                    <p:animEffect transition="in" filter="wipe(right)">
                                      <p:cBhvr>
                                        <p:cTn id="40" dur="500"/>
                                        <p:tgtEl>
                                          <p:spTgt spid="440355"/>
                                        </p:tgtEl>
                                      </p:cBhvr>
                                    </p:animEffect>
                                  </p:childTnLst>
                                </p:cTn>
                              </p:par>
                              <p:par>
                                <p:cTn id="41" presetID="22" presetClass="entr" presetSubtype="2" fill="hold" nodeType="withEffect">
                                  <p:stCondLst>
                                    <p:cond delay="0"/>
                                  </p:stCondLst>
                                  <p:childTnLst>
                                    <p:set>
                                      <p:cBhvr>
                                        <p:cTn id="42" dur="1" fill="hold">
                                          <p:stCondLst>
                                            <p:cond delay="0"/>
                                          </p:stCondLst>
                                        </p:cTn>
                                        <p:tgtEl>
                                          <p:spTgt spid="440351"/>
                                        </p:tgtEl>
                                        <p:attrNameLst>
                                          <p:attrName>style.visibility</p:attrName>
                                        </p:attrNameLst>
                                      </p:cBhvr>
                                      <p:to>
                                        <p:strVal val="visible"/>
                                      </p:to>
                                    </p:set>
                                    <p:animEffect transition="in" filter="wipe(right)">
                                      <p:cBhvr>
                                        <p:cTn id="43" dur="500"/>
                                        <p:tgtEl>
                                          <p:spTgt spid="440351"/>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440360"/>
                                        </p:tgtEl>
                                        <p:attrNameLst>
                                          <p:attrName>style.visibility</p:attrName>
                                        </p:attrNameLst>
                                      </p:cBhvr>
                                      <p:to>
                                        <p:strVal val="visible"/>
                                      </p:to>
                                    </p:set>
                                    <p:animEffect transition="in" filter="blinds(horizontal)">
                                      <p:cBhvr>
                                        <p:cTn id="47" dur="500"/>
                                        <p:tgtEl>
                                          <p:spTgt spid="44036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40356"/>
                                        </p:tgtEl>
                                        <p:attrNameLst>
                                          <p:attrName>style.visibility</p:attrName>
                                        </p:attrNameLst>
                                      </p:cBhvr>
                                      <p:to>
                                        <p:strVal val="visible"/>
                                      </p:to>
                                    </p:set>
                                    <p:animEffect transition="in" filter="blinds(horizontal)">
                                      <p:cBhvr>
                                        <p:cTn id="50" dur="500"/>
                                        <p:tgtEl>
                                          <p:spTgt spid="44035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40357"/>
                                        </p:tgtEl>
                                        <p:attrNameLst>
                                          <p:attrName>style.visibility</p:attrName>
                                        </p:attrNameLst>
                                      </p:cBhvr>
                                      <p:to>
                                        <p:strVal val="visible"/>
                                      </p:to>
                                    </p:set>
                                    <p:animEffect transition="in" filter="blinds(horizontal)">
                                      <p:cBhvr>
                                        <p:cTn id="55" dur="500"/>
                                        <p:tgtEl>
                                          <p:spTgt spid="440357"/>
                                        </p:tgtEl>
                                      </p:cBhvr>
                                    </p:animEffect>
                                  </p:childTnLst>
                                </p:cTn>
                              </p:par>
                              <p:par>
                                <p:cTn id="56" presetID="3" presetClass="entr" presetSubtype="10" fill="hold" nodeType="withEffect">
                                  <p:stCondLst>
                                    <p:cond delay="0"/>
                                  </p:stCondLst>
                                  <p:childTnLst>
                                    <p:set>
                                      <p:cBhvr>
                                        <p:cTn id="57" dur="1" fill="hold">
                                          <p:stCondLst>
                                            <p:cond delay="0"/>
                                          </p:stCondLst>
                                        </p:cTn>
                                        <p:tgtEl>
                                          <p:spTgt spid="440367"/>
                                        </p:tgtEl>
                                        <p:attrNameLst>
                                          <p:attrName>style.visibility</p:attrName>
                                        </p:attrNameLst>
                                      </p:cBhvr>
                                      <p:to>
                                        <p:strVal val="visible"/>
                                      </p:to>
                                    </p:set>
                                    <p:animEffect transition="in" filter="blinds(horizontal)">
                                      <p:cBhvr>
                                        <p:cTn id="58" dur="500"/>
                                        <p:tgtEl>
                                          <p:spTgt spid="440367"/>
                                        </p:tgtEl>
                                      </p:cBhvr>
                                    </p:animEffect>
                                  </p:childTnLst>
                                </p:cTn>
                              </p:par>
                              <p:par>
                                <p:cTn id="59" presetID="3" presetClass="entr" presetSubtype="10" fill="hold" nodeType="withEffect">
                                  <p:stCondLst>
                                    <p:cond delay="0"/>
                                  </p:stCondLst>
                                  <p:childTnLst>
                                    <p:set>
                                      <p:cBhvr>
                                        <p:cTn id="60" dur="1" fill="hold">
                                          <p:stCondLst>
                                            <p:cond delay="0"/>
                                          </p:stCondLst>
                                        </p:cTn>
                                        <p:tgtEl>
                                          <p:spTgt spid="440368"/>
                                        </p:tgtEl>
                                        <p:attrNameLst>
                                          <p:attrName>style.visibility</p:attrName>
                                        </p:attrNameLst>
                                      </p:cBhvr>
                                      <p:to>
                                        <p:strVal val="visible"/>
                                      </p:to>
                                    </p:set>
                                    <p:animEffect transition="in" filter="blinds(horizontal)">
                                      <p:cBhvr>
                                        <p:cTn id="61" dur="500"/>
                                        <p:tgtEl>
                                          <p:spTgt spid="440368"/>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440362"/>
                                        </p:tgtEl>
                                        <p:attrNameLst>
                                          <p:attrName>style.visibility</p:attrName>
                                        </p:attrNameLst>
                                      </p:cBhvr>
                                      <p:to>
                                        <p:strVal val="visible"/>
                                      </p:to>
                                    </p:set>
                                    <p:animEffect transition="in" filter="wipe(left)">
                                      <p:cBhvr>
                                        <p:cTn id="65" dur="500"/>
                                        <p:tgtEl>
                                          <p:spTgt spid="440362"/>
                                        </p:tgtEl>
                                      </p:cBhvr>
                                    </p:animEffect>
                                  </p:childTnLst>
                                </p:cTn>
                              </p:par>
                              <p:par>
                                <p:cTn id="66" presetID="22" presetClass="entr" presetSubtype="8" fill="hold" nodeType="withEffect">
                                  <p:stCondLst>
                                    <p:cond delay="0"/>
                                  </p:stCondLst>
                                  <p:childTnLst>
                                    <p:set>
                                      <p:cBhvr>
                                        <p:cTn id="67" dur="1" fill="hold">
                                          <p:stCondLst>
                                            <p:cond delay="0"/>
                                          </p:stCondLst>
                                        </p:cTn>
                                        <p:tgtEl>
                                          <p:spTgt spid="440361"/>
                                        </p:tgtEl>
                                        <p:attrNameLst>
                                          <p:attrName>style.visibility</p:attrName>
                                        </p:attrNameLst>
                                      </p:cBhvr>
                                      <p:to>
                                        <p:strVal val="visible"/>
                                      </p:to>
                                    </p:set>
                                    <p:animEffect transition="in" filter="wipe(left)">
                                      <p:cBhvr>
                                        <p:cTn id="68" dur="500"/>
                                        <p:tgtEl>
                                          <p:spTgt spid="440361"/>
                                        </p:tgtEl>
                                      </p:cBhvr>
                                    </p:animEffect>
                                  </p:childTnLst>
                                </p:cTn>
                              </p:par>
                            </p:childTnLst>
                          </p:cTn>
                        </p:par>
                        <p:par>
                          <p:cTn id="69" fill="hold" nodeType="afterGroup">
                            <p:stCondLst>
                              <p:cond delay="1000"/>
                            </p:stCondLst>
                            <p:childTnLst>
                              <p:par>
                                <p:cTn id="70" presetID="22" presetClass="entr" presetSubtype="2" fill="hold" nodeType="afterEffect">
                                  <p:stCondLst>
                                    <p:cond delay="0"/>
                                  </p:stCondLst>
                                  <p:childTnLst>
                                    <p:set>
                                      <p:cBhvr>
                                        <p:cTn id="71" dur="1" fill="hold">
                                          <p:stCondLst>
                                            <p:cond delay="0"/>
                                          </p:stCondLst>
                                        </p:cTn>
                                        <p:tgtEl>
                                          <p:spTgt spid="440365"/>
                                        </p:tgtEl>
                                        <p:attrNameLst>
                                          <p:attrName>style.visibility</p:attrName>
                                        </p:attrNameLst>
                                      </p:cBhvr>
                                      <p:to>
                                        <p:strVal val="visible"/>
                                      </p:to>
                                    </p:set>
                                    <p:animEffect transition="in" filter="wipe(right)">
                                      <p:cBhvr>
                                        <p:cTn id="72" dur="500"/>
                                        <p:tgtEl>
                                          <p:spTgt spid="440365"/>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440366"/>
                                        </p:tgtEl>
                                        <p:attrNameLst>
                                          <p:attrName>style.visibility</p:attrName>
                                        </p:attrNameLst>
                                      </p:cBhvr>
                                      <p:to>
                                        <p:strVal val="visible"/>
                                      </p:to>
                                    </p:set>
                                    <p:animEffect transition="in" filter="wipe(right)">
                                      <p:cBhvr>
                                        <p:cTn id="75" dur="500"/>
                                        <p:tgtEl>
                                          <p:spTgt spid="440366"/>
                                        </p:tgtEl>
                                      </p:cBhvr>
                                    </p:animEffect>
                                  </p:childTnLst>
                                </p:cTn>
                              </p:par>
                            </p:childTnLst>
                          </p:cTn>
                        </p:par>
                        <p:par>
                          <p:cTn id="76" fill="hold" nodeType="afterGroup">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440377"/>
                                        </p:tgtEl>
                                        <p:attrNameLst>
                                          <p:attrName>style.visibility</p:attrName>
                                        </p:attrNameLst>
                                      </p:cBhvr>
                                      <p:to>
                                        <p:strVal val="visible"/>
                                      </p:to>
                                    </p:set>
                                    <p:animEffect transition="in" filter="blinds(horizontal)">
                                      <p:cBhvr>
                                        <p:cTn id="79" dur="500"/>
                                        <p:tgtEl>
                                          <p:spTgt spid="4403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440382"/>
                                        </p:tgtEl>
                                        <p:attrNameLst>
                                          <p:attrName>style.visibility</p:attrName>
                                        </p:attrNameLst>
                                      </p:cBhvr>
                                      <p:to>
                                        <p:strVal val="visible"/>
                                      </p:to>
                                    </p:set>
                                    <p:animEffect transition="in" filter="blinds(horizontal)">
                                      <p:cBhvr>
                                        <p:cTn id="84" dur="500"/>
                                        <p:tgtEl>
                                          <p:spTgt spid="44038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440327"/>
                                        </p:tgtEl>
                                        <p:attrNameLst>
                                          <p:attrName>style.visibility</p:attrName>
                                        </p:attrNameLst>
                                      </p:cBhvr>
                                      <p:to>
                                        <p:strVal val="visible"/>
                                      </p:to>
                                    </p:set>
                                    <p:animEffect transition="in" filter="blinds(horizontal)">
                                      <p:cBhvr>
                                        <p:cTn id="87" dur="500"/>
                                        <p:tgtEl>
                                          <p:spTgt spid="44032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40334"/>
                                        </p:tgtEl>
                                        <p:attrNameLst>
                                          <p:attrName>style.visibility</p:attrName>
                                        </p:attrNameLst>
                                      </p:cBhvr>
                                      <p:to>
                                        <p:strVal val="visible"/>
                                      </p:to>
                                    </p:set>
                                    <p:animEffect transition="in" filter="blinds(horizontal)">
                                      <p:cBhvr>
                                        <p:cTn id="90" dur="500"/>
                                        <p:tgtEl>
                                          <p:spTgt spid="440334"/>
                                        </p:tgtEl>
                                      </p:cBhvr>
                                    </p:animEffect>
                                  </p:childTnLst>
                                </p:cTn>
                              </p:par>
                              <p:par>
                                <p:cTn id="91" presetID="3" presetClass="entr" presetSubtype="10" fill="hold" nodeType="withEffect">
                                  <p:stCondLst>
                                    <p:cond delay="0"/>
                                  </p:stCondLst>
                                  <p:childTnLst>
                                    <p:set>
                                      <p:cBhvr>
                                        <p:cTn id="92" dur="1" fill="hold">
                                          <p:stCondLst>
                                            <p:cond delay="0"/>
                                          </p:stCondLst>
                                        </p:cTn>
                                        <p:tgtEl>
                                          <p:spTgt spid="440381"/>
                                        </p:tgtEl>
                                        <p:attrNameLst>
                                          <p:attrName>style.visibility</p:attrName>
                                        </p:attrNameLst>
                                      </p:cBhvr>
                                      <p:to>
                                        <p:strVal val="visible"/>
                                      </p:to>
                                    </p:set>
                                    <p:animEffect transition="in" filter="blinds(horizontal)">
                                      <p:cBhvr>
                                        <p:cTn id="93" dur="500"/>
                                        <p:tgtEl>
                                          <p:spTgt spid="440381"/>
                                        </p:tgtEl>
                                      </p:cBhvr>
                                    </p:animEffect>
                                  </p:childTnLst>
                                </p:cTn>
                              </p:par>
                              <p:par>
                                <p:cTn id="94" presetID="3" presetClass="entr" presetSubtype="10" fill="hold" nodeType="withEffect">
                                  <p:stCondLst>
                                    <p:cond delay="0"/>
                                  </p:stCondLst>
                                  <p:childTnLst>
                                    <p:set>
                                      <p:cBhvr>
                                        <p:cTn id="95" dur="1" fill="hold">
                                          <p:stCondLst>
                                            <p:cond delay="0"/>
                                          </p:stCondLst>
                                        </p:cTn>
                                        <p:tgtEl>
                                          <p:spTgt spid="440337"/>
                                        </p:tgtEl>
                                        <p:attrNameLst>
                                          <p:attrName>style.visibility</p:attrName>
                                        </p:attrNameLst>
                                      </p:cBhvr>
                                      <p:to>
                                        <p:strVal val="visible"/>
                                      </p:to>
                                    </p:set>
                                    <p:animEffect transition="in" filter="blinds(horizontal)">
                                      <p:cBhvr>
                                        <p:cTn id="96" dur="500"/>
                                        <p:tgtEl>
                                          <p:spTgt spid="440337"/>
                                        </p:tgtEl>
                                      </p:cBhvr>
                                    </p:animEffect>
                                  </p:childTnLst>
                                </p:cTn>
                              </p:par>
                              <p:par>
                                <p:cTn id="97" presetID="3" presetClass="entr" presetSubtype="10" fill="hold" nodeType="withEffect">
                                  <p:stCondLst>
                                    <p:cond delay="0"/>
                                  </p:stCondLst>
                                  <p:childTnLst>
                                    <p:set>
                                      <p:cBhvr>
                                        <p:cTn id="98" dur="1" fill="hold">
                                          <p:stCondLst>
                                            <p:cond delay="0"/>
                                          </p:stCondLst>
                                        </p:cTn>
                                        <p:tgtEl>
                                          <p:spTgt spid="440338"/>
                                        </p:tgtEl>
                                        <p:attrNameLst>
                                          <p:attrName>style.visibility</p:attrName>
                                        </p:attrNameLst>
                                      </p:cBhvr>
                                      <p:to>
                                        <p:strVal val="visible"/>
                                      </p:to>
                                    </p:set>
                                    <p:animEffect transition="in" filter="blinds(horizontal)">
                                      <p:cBhvr>
                                        <p:cTn id="99" dur="500"/>
                                        <p:tgtEl>
                                          <p:spTgt spid="44033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40333"/>
                                        </p:tgtEl>
                                        <p:attrNameLst>
                                          <p:attrName>style.visibility</p:attrName>
                                        </p:attrNameLst>
                                      </p:cBhvr>
                                      <p:to>
                                        <p:strVal val="visible"/>
                                      </p:to>
                                    </p:set>
                                    <p:animEffect transition="in" filter="blinds(horizontal)">
                                      <p:cBhvr>
                                        <p:cTn id="102" dur="500"/>
                                        <p:tgtEl>
                                          <p:spTgt spid="440333"/>
                                        </p:tgtEl>
                                      </p:cBhvr>
                                    </p:animEffect>
                                  </p:childTnLst>
                                </p:cTn>
                              </p:par>
                              <p:par>
                                <p:cTn id="103" presetID="3" presetClass="entr" presetSubtype="10" fill="hold" nodeType="with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blinds(horizontal)">
                                      <p:cBhvr>
                                        <p:cTn id="105" dur="500"/>
                                        <p:tgtEl>
                                          <p:spTgt spid="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440326"/>
                                        </p:tgtEl>
                                        <p:attrNameLst>
                                          <p:attrName>style.visibility</p:attrName>
                                        </p:attrNameLst>
                                      </p:cBhvr>
                                      <p:to>
                                        <p:strVal val="visible"/>
                                      </p:to>
                                    </p:set>
                                    <p:animEffect transition="in" filter="wipe(left)">
                                      <p:cBhvr>
                                        <p:cTn id="110" dur="500"/>
                                        <p:tgtEl>
                                          <p:spTgt spid="440326"/>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440341"/>
                                        </p:tgtEl>
                                        <p:attrNameLst>
                                          <p:attrName>style.visibility</p:attrName>
                                        </p:attrNameLst>
                                      </p:cBhvr>
                                      <p:to>
                                        <p:strVal val="visible"/>
                                      </p:to>
                                    </p:set>
                                    <p:animEffect transition="in" filter="wipe(left)">
                                      <p:cBhvr>
                                        <p:cTn id="113" dur="500"/>
                                        <p:tgtEl>
                                          <p:spTgt spid="440341"/>
                                        </p:tgtEl>
                                      </p:cBhvr>
                                    </p:animEffect>
                                  </p:childTnLst>
                                </p:cTn>
                              </p:par>
                            </p:childTnLst>
                          </p:cTn>
                        </p:par>
                        <p:par>
                          <p:cTn id="114" fill="hold" nodeType="afterGroup">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440328"/>
                                        </p:tgtEl>
                                        <p:attrNameLst>
                                          <p:attrName>style.visibility</p:attrName>
                                        </p:attrNameLst>
                                      </p:cBhvr>
                                      <p:to>
                                        <p:strVal val="visible"/>
                                      </p:to>
                                    </p:set>
                                    <p:animEffect transition="in" filter="wipe(left)">
                                      <p:cBhvr>
                                        <p:cTn id="117" dur="500"/>
                                        <p:tgtEl>
                                          <p:spTgt spid="440328"/>
                                        </p:tgtEl>
                                      </p:cBhvr>
                                    </p:animEffect>
                                  </p:childTnLst>
                                </p:cTn>
                              </p:par>
                              <p:par>
                                <p:cTn id="118" presetID="22" presetClass="entr" presetSubtype="8" fill="hold" nodeType="withEffect">
                                  <p:stCondLst>
                                    <p:cond delay="0"/>
                                  </p:stCondLst>
                                  <p:childTnLst>
                                    <p:set>
                                      <p:cBhvr>
                                        <p:cTn id="119" dur="1" fill="hold">
                                          <p:stCondLst>
                                            <p:cond delay="0"/>
                                          </p:stCondLst>
                                        </p:cTn>
                                        <p:tgtEl>
                                          <p:spTgt spid="440340"/>
                                        </p:tgtEl>
                                        <p:attrNameLst>
                                          <p:attrName>style.visibility</p:attrName>
                                        </p:attrNameLst>
                                      </p:cBhvr>
                                      <p:to>
                                        <p:strVal val="visible"/>
                                      </p:to>
                                    </p:set>
                                    <p:animEffect transition="in" filter="wipe(left)">
                                      <p:cBhvr>
                                        <p:cTn id="120" dur="500"/>
                                        <p:tgtEl>
                                          <p:spTgt spid="440340"/>
                                        </p:tgtEl>
                                      </p:cBhvr>
                                    </p:animEffect>
                                  </p:childTnLst>
                                </p:cTn>
                              </p:par>
                            </p:childTnLst>
                          </p:cTn>
                        </p:par>
                        <p:par>
                          <p:cTn id="121" fill="hold" nodeType="afterGroup">
                            <p:stCondLst>
                              <p:cond delay="1000"/>
                            </p:stCondLst>
                            <p:childTnLst>
                              <p:par>
                                <p:cTn id="122" presetID="22" presetClass="entr" presetSubtype="2" fill="hold" nodeType="afterEffect">
                                  <p:stCondLst>
                                    <p:cond delay="0"/>
                                  </p:stCondLst>
                                  <p:childTnLst>
                                    <p:set>
                                      <p:cBhvr>
                                        <p:cTn id="123" dur="1" fill="hold">
                                          <p:stCondLst>
                                            <p:cond delay="0"/>
                                          </p:stCondLst>
                                        </p:cTn>
                                        <p:tgtEl>
                                          <p:spTgt spid="440322"/>
                                        </p:tgtEl>
                                        <p:attrNameLst>
                                          <p:attrName>style.visibility</p:attrName>
                                        </p:attrNameLst>
                                      </p:cBhvr>
                                      <p:to>
                                        <p:strVal val="visible"/>
                                      </p:to>
                                    </p:set>
                                    <p:animEffect transition="in" filter="wipe(right)">
                                      <p:cBhvr>
                                        <p:cTn id="124" dur="500"/>
                                        <p:tgtEl>
                                          <p:spTgt spid="440322"/>
                                        </p:tgtEl>
                                      </p:cBhvr>
                                    </p:animEffect>
                                  </p:childTnLst>
                                </p:cTn>
                              </p:par>
                              <p:par>
                                <p:cTn id="125" presetID="22" presetClass="entr" presetSubtype="2" fill="hold" grpId="0" nodeType="withEffect">
                                  <p:stCondLst>
                                    <p:cond delay="0"/>
                                  </p:stCondLst>
                                  <p:childTnLst>
                                    <p:set>
                                      <p:cBhvr>
                                        <p:cTn id="126" dur="1" fill="hold">
                                          <p:stCondLst>
                                            <p:cond delay="0"/>
                                          </p:stCondLst>
                                        </p:cTn>
                                        <p:tgtEl>
                                          <p:spTgt spid="440329"/>
                                        </p:tgtEl>
                                        <p:attrNameLst>
                                          <p:attrName>style.visibility</p:attrName>
                                        </p:attrNameLst>
                                      </p:cBhvr>
                                      <p:to>
                                        <p:strVal val="visible"/>
                                      </p:to>
                                    </p:set>
                                    <p:animEffect transition="in" filter="wipe(right)">
                                      <p:cBhvr>
                                        <p:cTn id="127" dur="500"/>
                                        <p:tgtEl>
                                          <p:spTgt spid="440329"/>
                                        </p:tgtEl>
                                      </p:cBhvr>
                                    </p:animEffect>
                                  </p:childTnLst>
                                </p:cTn>
                              </p:par>
                            </p:childTnLst>
                          </p:cTn>
                        </p:par>
                        <p:par>
                          <p:cTn id="128" fill="hold" nodeType="afterGroup">
                            <p:stCondLst>
                              <p:cond delay="1500"/>
                            </p:stCondLst>
                            <p:childTnLst>
                              <p:par>
                                <p:cTn id="129" presetID="22" presetClass="entr" presetSubtype="2" fill="hold" grpId="0" nodeType="afterEffect">
                                  <p:stCondLst>
                                    <p:cond delay="0"/>
                                  </p:stCondLst>
                                  <p:childTnLst>
                                    <p:set>
                                      <p:cBhvr>
                                        <p:cTn id="130" dur="1" fill="hold">
                                          <p:stCondLst>
                                            <p:cond delay="0"/>
                                          </p:stCondLst>
                                        </p:cTn>
                                        <p:tgtEl>
                                          <p:spTgt spid="440339"/>
                                        </p:tgtEl>
                                        <p:attrNameLst>
                                          <p:attrName>style.visibility</p:attrName>
                                        </p:attrNameLst>
                                      </p:cBhvr>
                                      <p:to>
                                        <p:strVal val="visible"/>
                                      </p:to>
                                    </p:set>
                                    <p:animEffect transition="in" filter="wipe(right)">
                                      <p:cBhvr>
                                        <p:cTn id="131" dur="500"/>
                                        <p:tgtEl>
                                          <p:spTgt spid="440339"/>
                                        </p:tgtEl>
                                      </p:cBhvr>
                                    </p:animEffect>
                                  </p:childTnLst>
                                </p:cTn>
                              </p:par>
                              <p:par>
                                <p:cTn id="132" presetID="22" presetClass="entr" presetSubtype="2" fill="hold" nodeType="withEffect">
                                  <p:stCondLst>
                                    <p:cond delay="0"/>
                                  </p:stCondLst>
                                  <p:childTnLst>
                                    <p:set>
                                      <p:cBhvr>
                                        <p:cTn id="133" dur="1" fill="hold">
                                          <p:stCondLst>
                                            <p:cond delay="0"/>
                                          </p:stCondLst>
                                        </p:cTn>
                                        <p:tgtEl>
                                          <p:spTgt spid="440323"/>
                                        </p:tgtEl>
                                        <p:attrNameLst>
                                          <p:attrName>style.visibility</p:attrName>
                                        </p:attrNameLst>
                                      </p:cBhvr>
                                      <p:to>
                                        <p:strVal val="visible"/>
                                      </p:to>
                                    </p:set>
                                    <p:animEffect transition="in" filter="wipe(right)">
                                      <p:cBhvr>
                                        <p:cTn id="134" dur="500"/>
                                        <p:tgtEl>
                                          <p:spTgt spid="440323"/>
                                        </p:tgtEl>
                                      </p:cBhvr>
                                    </p:animEffect>
                                  </p:childTnLst>
                                </p:cTn>
                              </p:par>
                            </p:childTnLst>
                          </p:cTn>
                        </p:par>
                        <p:par>
                          <p:cTn id="135" fill="hold" nodeType="afterGroup">
                            <p:stCondLst>
                              <p:cond delay="2000"/>
                            </p:stCondLst>
                            <p:childTnLst>
                              <p:par>
                                <p:cTn id="136" presetID="3" presetClass="entr" presetSubtype="10" fill="hold" grpId="0" nodeType="afterEffect">
                                  <p:stCondLst>
                                    <p:cond delay="0"/>
                                  </p:stCondLst>
                                  <p:childTnLst>
                                    <p:set>
                                      <p:cBhvr>
                                        <p:cTn id="137" dur="1" fill="hold">
                                          <p:stCondLst>
                                            <p:cond delay="0"/>
                                          </p:stCondLst>
                                        </p:cTn>
                                        <p:tgtEl>
                                          <p:spTgt spid="440380"/>
                                        </p:tgtEl>
                                        <p:attrNameLst>
                                          <p:attrName>style.visibility</p:attrName>
                                        </p:attrNameLst>
                                      </p:cBhvr>
                                      <p:to>
                                        <p:strVal val="visible"/>
                                      </p:to>
                                    </p:set>
                                    <p:animEffect transition="in" filter="blinds(horizontal)">
                                      <p:cBhvr>
                                        <p:cTn id="138" dur="500"/>
                                        <p:tgtEl>
                                          <p:spTgt spid="440380"/>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440378"/>
                                        </p:tgtEl>
                                        <p:attrNameLst>
                                          <p:attrName>style.visibility</p:attrName>
                                        </p:attrNameLst>
                                      </p:cBhvr>
                                      <p:to>
                                        <p:strVal val="visible"/>
                                      </p:to>
                                    </p:set>
                                    <p:animEffect transition="in" filter="blinds(horizontal)">
                                      <p:cBhvr>
                                        <p:cTn id="141" dur="500"/>
                                        <p:tgtEl>
                                          <p:spTgt spid="44037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nodeType="clickEffect">
                                  <p:stCondLst>
                                    <p:cond delay="0"/>
                                  </p:stCondLst>
                                  <p:childTnLst>
                                    <p:set>
                                      <p:cBhvr>
                                        <p:cTn id="145" dur="1" fill="hold">
                                          <p:stCondLst>
                                            <p:cond delay="0"/>
                                          </p:stCondLst>
                                        </p:cTn>
                                        <p:tgtEl>
                                          <p:spTgt spid="3"/>
                                        </p:tgtEl>
                                        <p:attrNameLst>
                                          <p:attrName>style.visibility</p:attrName>
                                        </p:attrNameLst>
                                      </p:cBhvr>
                                      <p:to>
                                        <p:strVal val="visible"/>
                                      </p:to>
                                    </p:set>
                                    <p:animEffect transition="in" filter="blinds(horizontal)">
                                      <p:cBhvr>
                                        <p:cTn id="146" dur="500"/>
                                        <p:tgtEl>
                                          <p:spTgt spid="3"/>
                                        </p:tgtEl>
                                      </p:cBhvr>
                                    </p:animEffect>
                                  </p:childTnLst>
                                </p:cTn>
                              </p:par>
                            </p:childTnLst>
                          </p:cTn>
                        </p:par>
                        <p:par>
                          <p:cTn id="147" fill="hold" nodeType="afterGroup">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440336"/>
                                        </p:tgtEl>
                                        <p:attrNameLst>
                                          <p:attrName>style.visibility</p:attrName>
                                        </p:attrNameLst>
                                      </p:cBhvr>
                                      <p:to>
                                        <p:strVal val="visible"/>
                                      </p:to>
                                    </p:set>
                                    <p:animEffect transition="in" filter="wipe(left)">
                                      <p:cBhvr>
                                        <p:cTn id="150" dur="500"/>
                                        <p:tgtEl>
                                          <p:spTgt spid="440336"/>
                                        </p:tgtEl>
                                      </p:cBhvr>
                                    </p:animEffect>
                                  </p:childTnLst>
                                </p:cTn>
                              </p:par>
                              <p:par>
                                <p:cTn id="151" presetID="22" presetClass="entr" presetSubtype="8" fill="hold" nodeType="withEffect">
                                  <p:stCondLst>
                                    <p:cond delay="0"/>
                                  </p:stCondLst>
                                  <p:childTnLst>
                                    <p:set>
                                      <p:cBhvr>
                                        <p:cTn id="152" dur="1" fill="hold">
                                          <p:stCondLst>
                                            <p:cond delay="0"/>
                                          </p:stCondLst>
                                        </p:cTn>
                                        <p:tgtEl>
                                          <p:spTgt spid="440335"/>
                                        </p:tgtEl>
                                        <p:attrNameLst>
                                          <p:attrName>style.visibility</p:attrName>
                                        </p:attrNameLst>
                                      </p:cBhvr>
                                      <p:to>
                                        <p:strVal val="visible"/>
                                      </p:to>
                                    </p:set>
                                    <p:animEffect transition="in" filter="wipe(left)">
                                      <p:cBhvr>
                                        <p:cTn id="153" dur="500"/>
                                        <p:tgtEl>
                                          <p:spTgt spid="440335"/>
                                        </p:tgtEl>
                                      </p:cBhvr>
                                    </p:animEffect>
                                  </p:childTnLst>
                                </p:cTn>
                              </p:par>
                            </p:childTnLst>
                          </p:cTn>
                        </p:par>
                        <p:par>
                          <p:cTn id="154" fill="hold" nodeType="afterGroup">
                            <p:stCondLst>
                              <p:cond delay="1000"/>
                            </p:stCondLst>
                            <p:childTnLst>
                              <p:par>
                                <p:cTn id="155" presetID="22" presetClass="entr" presetSubtype="2" fill="hold" nodeType="afterEffect">
                                  <p:stCondLst>
                                    <p:cond delay="0"/>
                                  </p:stCondLst>
                                  <p:childTnLst>
                                    <p:set>
                                      <p:cBhvr>
                                        <p:cTn id="156" dur="1" fill="hold">
                                          <p:stCondLst>
                                            <p:cond delay="0"/>
                                          </p:stCondLst>
                                        </p:cTn>
                                        <p:tgtEl>
                                          <p:spTgt spid="440349"/>
                                        </p:tgtEl>
                                        <p:attrNameLst>
                                          <p:attrName>style.visibility</p:attrName>
                                        </p:attrNameLst>
                                      </p:cBhvr>
                                      <p:to>
                                        <p:strVal val="visible"/>
                                      </p:to>
                                    </p:set>
                                    <p:animEffect transition="in" filter="wipe(right)">
                                      <p:cBhvr>
                                        <p:cTn id="157" dur="500"/>
                                        <p:tgtEl>
                                          <p:spTgt spid="440349"/>
                                        </p:tgtEl>
                                      </p:cBhvr>
                                    </p:animEffect>
                                  </p:childTnLst>
                                </p:cTn>
                              </p:par>
                              <p:par>
                                <p:cTn id="158" presetID="22" presetClass="entr" presetSubtype="2" fill="hold" grpId="0" nodeType="withEffect">
                                  <p:stCondLst>
                                    <p:cond delay="0"/>
                                  </p:stCondLst>
                                  <p:childTnLst>
                                    <p:set>
                                      <p:cBhvr>
                                        <p:cTn id="159" dur="1" fill="hold">
                                          <p:stCondLst>
                                            <p:cond delay="0"/>
                                          </p:stCondLst>
                                        </p:cTn>
                                        <p:tgtEl>
                                          <p:spTgt spid="440350"/>
                                        </p:tgtEl>
                                        <p:attrNameLst>
                                          <p:attrName>style.visibility</p:attrName>
                                        </p:attrNameLst>
                                      </p:cBhvr>
                                      <p:to>
                                        <p:strVal val="visible"/>
                                      </p:to>
                                    </p:set>
                                    <p:animEffect transition="in" filter="wipe(right)">
                                      <p:cBhvr>
                                        <p:cTn id="160" dur="500"/>
                                        <p:tgtEl>
                                          <p:spTgt spid="440350"/>
                                        </p:tgtEl>
                                      </p:cBhvr>
                                    </p:animEffect>
                                  </p:childTnLst>
                                </p:cTn>
                              </p:par>
                            </p:childTnLst>
                          </p:cTn>
                        </p:par>
                        <p:par>
                          <p:cTn id="161" fill="hold" nodeType="afterGroup">
                            <p:stCondLst>
                              <p:cond delay="1500"/>
                            </p:stCondLst>
                            <p:childTnLst>
                              <p:par>
                                <p:cTn id="162" presetID="3" presetClass="entr" presetSubtype="10" fill="hold" grpId="0" nodeType="afterEffect">
                                  <p:stCondLst>
                                    <p:cond delay="0"/>
                                  </p:stCondLst>
                                  <p:childTnLst>
                                    <p:set>
                                      <p:cBhvr>
                                        <p:cTn id="163" dur="1" fill="hold">
                                          <p:stCondLst>
                                            <p:cond delay="0"/>
                                          </p:stCondLst>
                                        </p:cTn>
                                        <p:tgtEl>
                                          <p:spTgt spid="440379"/>
                                        </p:tgtEl>
                                        <p:attrNameLst>
                                          <p:attrName>style.visibility</p:attrName>
                                        </p:attrNameLst>
                                      </p:cBhvr>
                                      <p:to>
                                        <p:strVal val="visible"/>
                                      </p:to>
                                    </p:set>
                                    <p:animEffect transition="in" filter="blinds(horizontal)">
                                      <p:cBhvr>
                                        <p:cTn id="164" dur="500"/>
                                        <p:tgtEl>
                                          <p:spTgt spid="440379"/>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ntr" presetSubtype="10" fill="hold" nodeType="clickEffect">
                                  <p:stCondLst>
                                    <p:cond delay="0"/>
                                  </p:stCondLst>
                                  <p:childTnLst>
                                    <p:set>
                                      <p:cBhvr>
                                        <p:cTn id="168" dur="1" fill="hold">
                                          <p:stCondLst>
                                            <p:cond delay="0"/>
                                          </p:stCondLst>
                                        </p:cTn>
                                        <p:tgtEl>
                                          <p:spTgt spid="4"/>
                                        </p:tgtEl>
                                        <p:attrNameLst>
                                          <p:attrName>style.visibility</p:attrName>
                                        </p:attrNameLst>
                                      </p:cBhvr>
                                      <p:to>
                                        <p:strVal val="visible"/>
                                      </p:to>
                                    </p:set>
                                    <p:animEffect transition="in" filter="blinds(horizontal)">
                                      <p:cBhvr>
                                        <p:cTn id="169" dur="500"/>
                                        <p:tgtEl>
                                          <p:spTgt spid="4"/>
                                        </p:tgtEl>
                                      </p:cBhvr>
                                    </p:animEffect>
                                  </p:childTnLst>
                                </p:cTn>
                              </p:par>
                              <p:par>
                                <p:cTn id="170" presetID="3" presetClass="entr" presetSubtype="10" fill="hold" nodeType="withEffect">
                                  <p:stCondLst>
                                    <p:cond delay="0"/>
                                  </p:stCondLst>
                                  <p:childTnLst>
                                    <p:set>
                                      <p:cBhvr>
                                        <p:cTn id="171" dur="1" fill="hold">
                                          <p:stCondLst>
                                            <p:cond delay="0"/>
                                          </p:stCondLst>
                                        </p:cTn>
                                        <p:tgtEl>
                                          <p:spTgt spid="440371"/>
                                        </p:tgtEl>
                                        <p:attrNameLst>
                                          <p:attrName>style.visibility</p:attrName>
                                        </p:attrNameLst>
                                      </p:cBhvr>
                                      <p:to>
                                        <p:strVal val="visible"/>
                                      </p:to>
                                    </p:set>
                                    <p:animEffect transition="in" filter="blinds(horizontal)">
                                      <p:cBhvr>
                                        <p:cTn id="172" dur="500"/>
                                        <p:tgtEl>
                                          <p:spTgt spid="440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7" grpId="0"/>
      <p:bldP spid="440328" grpId="0"/>
      <p:bldP spid="440329" grpId="0"/>
      <p:bldP spid="440333" grpId="0"/>
      <p:bldP spid="440334" grpId="0"/>
      <p:bldP spid="440336" grpId="0"/>
      <p:bldP spid="440339" grpId="0"/>
      <p:bldP spid="440341" grpId="0"/>
      <p:bldP spid="440350" grpId="0"/>
      <p:bldP spid="440353" grpId="0"/>
      <p:bldP spid="440354" grpId="0"/>
      <p:bldP spid="440355" grpId="0"/>
      <p:bldP spid="440356" grpId="0"/>
      <p:bldP spid="440357" grpId="0"/>
      <p:bldP spid="440358" grpId="0"/>
      <p:bldP spid="440359" grpId="0"/>
      <p:bldP spid="440360" grpId="0"/>
      <p:bldP spid="440362" grpId="0"/>
      <p:bldP spid="440366" grpId="0"/>
      <p:bldP spid="440369" grpId="0"/>
      <p:bldP spid="440377" grpId="0"/>
      <p:bldP spid="440378" grpId="0"/>
      <p:bldP spid="440379" grpId="0"/>
      <p:bldP spid="44038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a:extLst>
              <a:ext uri="{FF2B5EF4-FFF2-40B4-BE49-F238E27FC236}">
                <a16:creationId xmlns:a16="http://schemas.microsoft.com/office/drawing/2014/main" id="{B5D4A344-4CC2-4A08-AE72-D43D4D9004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6739" name="灯片编号占位符 4">
            <a:extLst>
              <a:ext uri="{FF2B5EF4-FFF2-40B4-BE49-F238E27FC236}">
                <a16:creationId xmlns:a16="http://schemas.microsoft.com/office/drawing/2014/main" id="{92DD17B9-86BE-45F8-9F62-CC0A444BCA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1D6E81B-0070-4F43-BC26-80831C858F58}" type="slidenum">
              <a:rPr lang="en-US" altLang="zh-CN" sz="1400" smtClean="0">
                <a:latin typeface="Arial" panose="020B0604020202020204" pitchFamily="34" charset="0"/>
              </a:rPr>
              <a:pPr>
                <a:spcBef>
                  <a:spcPct val="0"/>
                </a:spcBef>
                <a:buClrTx/>
                <a:buSzTx/>
                <a:buFontTx/>
                <a:buNone/>
              </a:pPr>
              <a:t>84</a:t>
            </a:fld>
            <a:endParaRPr lang="en-US" altLang="zh-CN" sz="1400">
              <a:latin typeface="Arial" panose="020B0604020202020204" pitchFamily="34" charset="0"/>
            </a:endParaRPr>
          </a:p>
        </p:txBody>
      </p:sp>
      <p:sp>
        <p:nvSpPr>
          <p:cNvPr id="116740" name="Rectangle 2">
            <a:extLst>
              <a:ext uri="{FF2B5EF4-FFF2-40B4-BE49-F238E27FC236}">
                <a16:creationId xmlns:a16="http://schemas.microsoft.com/office/drawing/2014/main" id="{2DA63D9F-1365-4975-A2D1-9D57BF451D62}"/>
              </a:ext>
            </a:extLst>
          </p:cNvPr>
          <p:cNvSpPr>
            <a:spLocks noGrp="1" noChangeArrowheads="1"/>
          </p:cNvSpPr>
          <p:nvPr>
            <p:ph type="title"/>
          </p:nvPr>
        </p:nvSpPr>
        <p:spPr>
          <a:xfrm>
            <a:off x="533400" y="228600"/>
            <a:ext cx="8153400" cy="1143000"/>
          </a:xfrm>
        </p:spPr>
        <p:txBody>
          <a:bodyPr/>
          <a:lstStyle/>
          <a:p>
            <a:r>
              <a:rPr lang="en-US" altLang="zh-CN" sz="3600">
                <a:ea typeface="宋体" panose="02010600030101010101" pitchFamily="2" charset="-122"/>
              </a:rPr>
              <a:t>TCP Retransmission Scenarios (more)</a:t>
            </a:r>
            <a:endParaRPr lang="en-US" altLang="zh-CN">
              <a:ea typeface="宋体" panose="02010600030101010101" pitchFamily="2" charset="-122"/>
            </a:endParaRPr>
          </a:p>
        </p:txBody>
      </p:sp>
      <p:sp>
        <p:nvSpPr>
          <p:cNvPr id="442371" name="Line 3">
            <a:extLst>
              <a:ext uri="{FF2B5EF4-FFF2-40B4-BE49-F238E27FC236}">
                <a16:creationId xmlns:a16="http://schemas.microsoft.com/office/drawing/2014/main" id="{19B4EE7C-55A7-4ADA-A92C-4D220892E017}"/>
              </a:ext>
            </a:extLst>
          </p:cNvPr>
          <p:cNvSpPr>
            <a:spLocks noChangeShapeType="1"/>
          </p:cNvSpPr>
          <p:nvPr/>
        </p:nvSpPr>
        <p:spPr bwMode="auto">
          <a:xfrm flipH="1">
            <a:off x="2727325" y="2840038"/>
            <a:ext cx="1581150" cy="4857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72" name="Line 4">
            <a:extLst>
              <a:ext uri="{FF2B5EF4-FFF2-40B4-BE49-F238E27FC236}">
                <a16:creationId xmlns:a16="http://schemas.microsoft.com/office/drawing/2014/main" id="{0E061E8D-AF71-46CD-A2A1-D3DCE32EA107}"/>
              </a:ext>
            </a:extLst>
          </p:cNvPr>
          <p:cNvSpPr>
            <a:spLocks noChangeShapeType="1"/>
          </p:cNvSpPr>
          <p:nvPr/>
        </p:nvSpPr>
        <p:spPr bwMode="auto">
          <a:xfrm>
            <a:off x="1784350" y="21161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73" name="Text Box 5">
            <a:extLst>
              <a:ext uri="{FF2B5EF4-FFF2-40B4-BE49-F238E27FC236}">
                <a16:creationId xmlns:a16="http://schemas.microsoft.com/office/drawing/2014/main" id="{C4FBADD4-8E5F-4F76-AF8F-5B87565A4271}"/>
              </a:ext>
            </a:extLst>
          </p:cNvPr>
          <p:cNvSpPr txBox="1">
            <a:spLocks noChangeArrowheads="1"/>
          </p:cNvSpPr>
          <p:nvPr/>
        </p:nvSpPr>
        <p:spPr bwMode="auto">
          <a:xfrm>
            <a:off x="1781175" y="1447800"/>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endParaRPr lang="en-US" altLang="zh-CN" sz="1000">
              <a:latin typeface="Times New Roman" panose="02020603050405020304" pitchFamily="18" charset="0"/>
              <a:ea typeface="宋体" panose="02010600030101010101" pitchFamily="2" charset="-122"/>
            </a:endParaRPr>
          </a:p>
        </p:txBody>
      </p:sp>
      <p:sp>
        <p:nvSpPr>
          <p:cNvPr id="442374" name="Text Box 6">
            <a:extLst>
              <a:ext uri="{FF2B5EF4-FFF2-40B4-BE49-F238E27FC236}">
                <a16:creationId xmlns:a16="http://schemas.microsoft.com/office/drawing/2014/main" id="{7387FC7B-AB39-4983-B765-D17F3FEC4EEA}"/>
              </a:ext>
            </a:extLst>
          </p:cNvPr>
          <p:cNvSpPr txBox="1">
            <a:spLocks noChangeArrowheads="1"/>
          </p:cNvSpPr>
          <p:nvPr/>
        </p:nvSpPr>
        <p:spPr bwMode="auto">
          <a:xfrm rot="706751">
            <a:off x="2166938" y="2127250"/>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Seq=92, 8 bytes data</a:t>
            </a:r>
            <a:endParaRPr lang="en-US" altLang="zh-CN" sz="1000">
              <a:latin typeface="Times New Roman" panose="02020603050405020304" pitchFamily="18" charset="0"/>
              <a:ea typeface="宋体" panose="02010600030101010101" pitchFamily="2" charset="-122"/>
            </a:endParaRPr>
          </a:p>
        </p:txBody>
      </p:sp>
      <p:sp>
        <p:nvSpPr>
          <p:cNvPr id="442375" name="Text Box 7">
            <a:extLst>
              <a:ext uri="{FF2B5EF4-FFF2-40B4-BE49-F238E27FC236}">
                <a16:creationId xmlns:a16="http://schemas.microsoft.com/office/drawing/2014/main" id="{5320D7EA-1092-48F1-A85D-0ECCE05553AC}"/>
              </a:ext>
            </a:extLst>
          </p:cNvPr>
          <p:cNvSpPr txBox="1">
            <a:spLocks noChangeArrowheads="1"/>
          </p:cNvSpPr>
          <p:nvPr/>
        </p:nvSpPr>
        <p:spPr bwMode="auto">
          <a:xfrm rot="-982672">
            <a:off x="3276600" y="2667000"/>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sp>
        <p:nvSpPr>
          <p:cNvPr id="442376" name="Text Box 8">
            <a:extLst>
              <a:ext uri="{FF2B5EF4-FFF2-40B4-BE49-F238E27FC236}">
                <a16:creationId xmlns:a16="http://schemas.microsoft.com/office/drawing/2014/main" id="{BA03FCF4-E39E-4618-97A2-3C869D6D3B9A}"/>
              </a:ext>
            </a:extLst>
          </p:cNvPr>
          <p:cNvSpPr txBox="1">
            <a:spLocks noChangeArrowheads="1"/>
          </p:cNvSpPr>
          <p:nvPr/>
        </p:nvSpPr>
        <p:spPr bwMode="auto">
          <a:xfrm>
            <a:off x="2370138" y="3376613"/>
            <a:ext cx="58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loss</a:t>
            </a:r>
            <a:endParaRPr lang="en-US" altLang="zh-CN" sz="1000">
              <a:latin typeface="Times New Roman" panose="02020603050405020304" pitchFamily="18" charset="0"/>
              <a:ea typeface="宋体" panose="02010600030101010101" pitchFamily="2" charset="-122"/>
            </a:endParaRPr>
          </a:p>
        </p:txBody>
      </p:sp>
      <p:sp>
        <p:nvSpPr>
          <p:cNvPr id="442377" name="Text Box 9">
            <a:extLst>
              <a:ext uri="{FF2B5EF4-FFF2-40B4-BE49-F238E27FC236}">
                <a16:creationId xmlns:a16="http://schemas.microsoft.com/office/drawing/2014/main" id="{5713A2CB-CD20-4CE6-8BB4-9BE0A674BA6F}"/>
              </a:ext>
            </a:extLst>
          </p:cNvPr>
          <p:cNvSpPr txBox="1">
            <a:spLocks noChangeArrowheads="1"/>
          </p:cNvSpPr>
          <p:nvPr/>
        </p:nvSpPr>
        <p:spPr bwMode="auto">
          <a:xfrm rot="-5400000">
            <a:off x="1127918" y="2923382"/>
            <a:ext cx="912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timeout</a:t>
            </a:r>
            <a:endParaRPr lang="en-US" altLang="zh-CN" sz="1000">
              <a:latin typeface="Times New Roman" panose="02020603050405020304" pitchFamily="18" charset="0"/>
              <a:ea typeface="宋体" panose="02010600030101010101" pitchFamily="2" charset="-122"/>
            </a:endParaRPr>
          </a:p>
        </p:txBody>
      </p:sp>
      <p:sp>
        <p:nvSpPr>
          <p:cNvPr id="442378" name="Text Box 10">
            <a:extLst>
              <a:ext uri="{FF2B5EF4-FFF2-40B4-BE49-F238E27FC236}">
                <a16:creationId xmlns:a16="http://schemas.microsoft.com/office/drawing/2014/main" id="{6B99A74B-6D7F-4722-B1C3-97B61A6D7B93}"/>
              </a:ext>
            </a:extLst>
          </p:cNvPr>
          <p:cNvSpPr txBox="1">
            <a:spLocks noChangeArrowheads="1"/>
          </p:cNvSpPr>
          <p:nvPr/>
        </p:nvSpPr>
        <p:spPr bwMode="auto">
          <a:xfrm>
            <a:off x="2209800" y="5867400"/>
            <a:ext cx="2790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宋体" panose="02010600030101010101" pitchFamily="2" charset="-122"/>
              </a:rPr>
              <a:t>Cumulative ACK scenario</a:t>
            </a:r>
            <a:endParaRPr lang="en-US" altLang="zh-CN" sz="1000">
              <a:latin typeface="Times New Roman" panose="02020603050405020304" pitchFamily="18" charset="0"/>
              <a:ea typeface="宋体" panose="02010600030101010101" pitchFamily="2" charset="-122"/>
            </a:endParaRPr>
          </a:p>
        </p:txBody>
      </p:sp>
      <p:sp>
        <p:nvSpPr>
          <p:cNvPr id="442379" name="Text Box 11">
            <a:extLst>
              <a:ext uri="{FF2B5EF4-FFF2-40B4-BE49-F238E27FC236}">
                <a16:creationId xmlns:a16="http://schemas.microsoft.com/office/drawing/2014/main" id="{E69FBD74-58A3-4BCB-8394-54E257F00C12}"/>
              </a:ext>
            </a:extLst>
          </p:cNvPr>
          <p:cNvSpPr txBox="1">
            <a:spLocks noChangeArrowheads="1"/>
          </p:cNvSpPr>
          <p:nvPr/>
        </p:nvSpPr>
        <p:spPr bwMode="auto">
          <a:xfrm>
            <a:off x="3429000" y="144780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endParaRPr lang="en-US" altLang="zh-CN" sz="1000">
              <a:latin typeface="Times New Roman" panose="02020603050405020304" pitchFamily="18" charset="0"/>
              <a:ea typeface="宋体" panose="02010600030101010101" pitchFamily="2" charset="-122"/>
            </a:endParaRPr>
          </a:p>
        </p:txBody>
      </p:sp>
      <p:sp>
        <p:nvSpPr>
          <p:cNvPr id="442380" name="Text Box 12">
            <a:extLst>
              <a:ext uri="{FF2B5EF4-FFF2-40B4-BE49-F238E27FC236}">
                <a16:creationId xmlns:a16="http://schemas.microsoft.com/office/drawing/2014/main" id="{D390BF3B-A880-4A74-9024-EF0BC664E10B}"/>
              </a:ext>
            </a:extLst>
          </p:cNvPr>
          <p:cNvSpPr txBox="1">
            <a:spLocks noChangeArrowheads="1"/>
          </p:cNvSpPr>
          <p:nvPr/>
        </p:nvSpPr>
        <p:spPr bwMode="auto">
          <a:xfrm>
            <a:off x="2476500" y="3098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solidFill>
                  <a:srgbClr val="FF0000"/>
                </a:solidFill>
                <a:latin typeface="Arial" panose="020B0604020202020204" pitchFamily="34" charset="0"/>
                <a:ea typeface="宋体" panose="02010600030101010101" pitchFamily="2" charset="-122"/>
              </a:rPr>
              <a:t>X</a:t>
            </a:r>
            <a:endParaRPr lang="en-US" altLang="zh-CN" sz="1000">
              <a:latin typeface="Times New Roman" panose="02020603050405020304" pitchFamily="18" charset="0"/>
              <a:ea typeface="宋体" panose="02010600030101010101" pitchFamily="2" charset="-122"/>
            </a:endParaRPr>
          </a:p>
        </p:txBody>
      </p:sp>
      <p:sp>
        <p:nvSpPr>
          <p:cNvPr id="442381" name="Line 13">
            <a:extLst>
              <a:ext uri="{FF2B5EF4-FFF2-40B4-BE49-F238E27FC236}">
                <a16:creationId xmlns:a16="http://schemas.microsoft.com/office/drawing/2014/main" id="{DF0CFA2F-64CC-461B-8076-B0989B13FEFC}"/>
              </a:ext>
            </a:extLst>
          </p:cNvPr>
          <p:cNvSpPr>
            <a:spLocks noChangeShapeType="1"/>
          </p:cNvSpPr>
          <p:nvPr/>
        </p:nvSpPr>
        <p:spPr bwMode="auto">
          <a:xfrm>
            <a:off x="1752600" y="2895600"/>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2" name="Text Box 14">
            <a:extLst>
              <a:ext uri="{FF2B5EF4-FFF2-40B4-BE49-F238E27FC236}">
                <a16:creationId xmlns:a16="http://schemas.microsoft.com/office/drawing/2014/main" id="{AC9A4893-821D-406A-B4F2-2EB805244BFB}"/>
              </a:ext>
            </a:extLst>
          </p:cNvPr>
          <p:cNvSpPr txBox="1">
            <a:spLocks noChangeArrowheads="1"/>
          </p:cNvSpPr>
          <p:nvPr/>
        </p:nvSpPr>
        <p:spPr bwMode="auto">
          <a:xfrm rot="706751">
            <a:off x="2035175" y="2895600"/>
            <a:ext cx="2060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Seq=100, 20 bytes data</a:t>
            </a:r>
            <a:endParaRPr lang="en-US" altLang="zh-CN" sz="1000">
              <a:latin typeface="Times New Roman" panose="02020603050405020304" pitchFamily="18" charset="0"/>
              <a:ea typeface="宋体" panose="02010600030101010101" pitchFamily="2" charset="-122"/>
            </a:endParaRPr>
          </a:p>
        </p:txBody>
      </p:sp>
      <p:sp>
        <p:nvSpPr>
          <p:cNvPr id="442383" name="Line 15">
            <a:extLst>
              <a:ext uri="{FF2B5EF4-FFF2-40B4-BE49-F238E27FC236}">
                <a16:creationId xmlns:a16="http://schemas.microsoft.com/office/drawing/2014/main" id="{E2FE4E91-9362-46F4-9F21-7C2BB1814F07}"/>
              </a:ext>
            </a:extLst>
          </p:cNvPr>
          <p:cNvSpPr>
            <a:spLocks noChangeShapeType="1"/>
          </p:cNvSpPr>
          <p:nvPr/>
        </p:nvSpPr>
        <p:spPr bwMode="auto">
          <a:xfrm>
            <a:off x="1752600" y="1524000"/>
            <a:ext cx="9525" cy="395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4" name="Line 16">
            <a:extLst>
              <a:ext uri="{FF2B5EF4-FFF2-40B4-BE49-F238E27FC236}">
                <a16:creationId xmlns:a16="http://schemas.microsoft.com/office/drawing/2014/main" id="{79EF0964-D34C-4EB2-8651-75EF2D7A7E63}"/>
              </a:ext>
            </a:extLst>
          </p:cNvPr>
          <p:cNvSpPr>
            <a:spLocks noChangeShapeType="1"/>
          </p:cNvSpPr>
          <p:nvPr/>
        </p:nvSpPr>
        <p:spPr bwMode="auto">
          <a:xfrm>
            <a:off x="4267200" y="1600200"/>
            <a:ext cx="9525" cy="395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5" name="Line 17">
            <a:extLst>
              <a:ext uri="{FF2B5EF4-FFF2-40B4-BE49-F238E27FC236}">
                <a16:creationId xmlns:a16="http://schemas.microsoft.com/office/drawing/2014/main" id="{01B73B74-5BB8-41A0-B4B2-0A0A4726D488}"/>
              </a:ext>
            </a:extLst>
          </p:cNvPr>
          <p:cNvSpPr>
            <a:spLocks noChangeShapeType="1"/>
          </p:cNvSpPr>
          <p:nvPr/>
        </p:nvSpPr>
        <p:spPr bwMode="auto">
          <a:xfrm flipH="1">
            <a:off x="1752600" y="3581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6" name="Text Box 18">
            <a:extLst>
              <a:ext uri="{FF2B5EF4-FFF2-40B4-BE49-F238E27FC236}">
                <a16:creationId xmlns:a16="http://schemas.microsoft.com/office/drawing/2014/main" id="{71411626-45D3-419A-B0CA-62CE6389B9AC}"/>
              </a:ext>
            </a:extLst>
          </p:cNvPr>
          <p:cNvSpPr txBox="1">
            <a:spLocks noChangeArrowheads="1"/>
          </p:cNvSpPr>
          <p:nvPr/>
        </p:nvSpPr>
        <p:spPr bwMode="auto">
          <a:xfrm rot="-926867">
            <a:off x="2438400" y="4038600"/>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ACK=120</a:t>
            </a:r>
            <a:endParaRPr lang="en-US" altLang="zh-CN" sz="1000">
              <a:latin typeface="Times New Roman" panose="02020603050405020304" pitchFamily="18" charset="0"/>
              <a:ea typeface="宋体" panose="02010600030101010101" pitchFamily="2" charset="-122"/>
            </a:endParaRPr>
          </a:p>
        </p:txBody>
      </p:sp>
      <p:sp>
        <p:nvSpPr>
          <p:cNvPr id="442387" name="Line 19">
            <a:extLst>
              <a:ext uri="{FF2B5EF4-FFF2-40B4-BE49-F238E27FC236}">
                <a16:creationId xmlns:a16="http://schemas.microsoft.com/office/drawing/2014/main" id="{F301FCD9-218A-46E4-B49C-838560A8AE04}"/>
              </a:ext>
            </a:extLst>
          </p:cNvPr>
          <p:cNvSpPr>
            <a:spLocks noChangeShapeType="1"/>
          </p:cNvSpPr>
          <p:nvPr/>
        </p:nvSpPr>
        <p:spPr bwMode="auto">
          <a:xfrm flipV="1">
            <a:off x="1603375" y="2097088"/>
            <a:ext cx="0" cy="6000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8" name="Line 20">
            <a:extLst>
              <a:ext uri="{FF2B5EF4-FFF2-40B4-BE49-F238E27FC236}">
                <a16:creationId xmlns:a16="http://schemas.microsoft.com/office/drawing/2014/main" id="{295E3180-2872-4394-A6C2-277FE75886E3}"/>
              </a:ext>
            </a:extLst>
          </p:cNvPr>
          <p:cNvSpPr>
            <a:spLocks noChangeShapeType="1"/>
          </p:cNvSpPr>
          <p:nvPr/>
        </p:nvSpPr>
        <p:spPr bwMode="auto">
          <a:xfrm flipH="1">
            <a:off x="1600200" y="3497263"/>
            <a:ext cx="12700" cy="14557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9" name="Text Box 21">
            <a:extLst>
              <a:ext uri="{FF2B5EF4-FFF2-40B4-BE49-F238E27FC236}">
                <a16:creationId xmlns:a16="http://schemas.microsoft.com/office/drawing/2014/main" id="{F4EB5D0B-46A9-4D70-A06C-4BBA26C94EBB}"/>
              </a:ext>
            </a:extLst>
          </p:cNvPr>
          <p:cNvSpPr txBox="1">
            <a:spLocks noChangeArrowheads="1"/>
          </p:cNvSpPr>
          <p:nvPr/>
        </p:nvSpPr>
        <p:spPr bwMode="auto">
          <a:xfrm>
            <a:off x="1447800" y="5486400"/>
            <a:ext cx="658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solidFill>
                  <a:srgbClr val="FF0000"/>
                </a:solidFill>
                <a:ea typeface="宋体" panose="02010600030101010101" pitchFamily="2" charset="-122"/>
              </a:rPr>
              <a:t>time</a:t>
            </a:r>
            <a:endParaRPr lang="en-US" altLang="zh-CN" sz="1600">
              <a:solidFill>
                <a:srgbClr val="FF0000"/>
              </a:solidFill>
              <a:ea typeface="宋体" panose="02010600030101010101" pitchFamily="2" charset="-122"/>
            </a:endParaRPr>
          </a:p>
        </p:txBody>
      </p:sp>
      <p:sp>
        <p:nvSpPr>
          <p:cNvPr id="442390" name="Text Box 22">
            <a:extLst>
              <a:ext uri="{FF2B5EF4-FFF2-40B4-BE49-F238E27FC236}">
                <a16:creationId xmlns:a16="http://schemas.microsoft.com/office/drawing/2014/main" id="{B061CC4D-AB59-479D-BE7E-13676BDA1E3D}"/>
              </a:ext>
            </a:extLst>
          </p:cNvPr>
          <p:cNvSpPr txBox="1">
            <a:spLocks noChangeArrowheads="1"/>
          </p:cNvSpPr>
          <p:nvPr/>
        </p:nvSpPr>
        <p:spPr bwMode="auto">
          <a:xfrm>
            <a:off x="152400" y="39624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SendBase</a:t>
            </a:r>
          </a:p>
          <a:p>
            <a:pPr algn="ctr">
              <a:spcBef>
                <a:spcPct val="0"/>
              </a:spcBef>
              <a:buClrTx/>
              <a:buSzTx/>
              <a:buFontTx/>
              <a:buNone/>
            </a:pPr>
            <a:r>
              <a:rPr lang="en-US" altLang="zh-CN" sz="1600">
                <a:ea typeface="宋体" panose="02010600030101010101" pitchFamily="2" charset="-122"/>
              </a:rPr>
              <a:t>= 120</a:t>
            </a:r>
          </a:p>
        </p:txBody>
      </p:sp>
      <p:pic>
        <p:nvPicPr>
          <p:cNvPr id="442391" name="Picture 23" descr="j0379873[1]">
            <a:extLst>
              <a:ext uri="{FF2B5EF4-FFF2-40B4-BE49-F238E27FC236}">
                <a16:creationId xmlns:a16="http://schemas.microsoft.com/office/drawing/2014/main" id="{68974B1A-FC88-4E3A-AF80-2DA397551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392" name="Picture 24" descr="j0379873[1]">
            <a:extLst>
              <a:ext uri="{FF2B5EF4-FFF2-40B4-BE49-F238E27FC236}">
                <a16:creationId xmlns:a16="http://schemas.microsoft.com/office/drawing/2014/main" id="{AF011F52-F3E7-4FD9-90CE-55AC8F797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295400"/>
            <a:ext cx="685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2378"/>
                                        </p:tgtEl>
                                        <p:attrNameLst>
                                          <p:attrName>style.visibility</p:attrName>
                                        </p:attrNameLst>
                                      </p:cBhvr>
                                      <p:to>
                                        <p:strVal val="visible"/>
                                      </p:to>
                                    </p:set>
                                    <p:animEffect transition="in" filter="blinds(horizontal)">
                                      <p:cBhvr>
                                        <p:cTn id="7" dur="500"/>
                                        <p:tgtEl>
                                          <p:spTgt spid="44237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2389"/>
                                        </p:tgtEl>
                                        <p:attrNameLst>
                                          <p:attrName>style.visibility</p:attrName>
                                        </p:attrNameLst>
                                      </p:cBhvr>
                                      <p:to>
                                        <p:strVal val="visible"/>
                                      </p:to>
                                    </p:set>
                                    <p:animEffect transition="in" filter="blinds(horizontal)">
                                      <p:cBhvr>
                                        <p:cTn id="10" dur="500"/>
                                        <p:tgtEl>
                                          <p:spTgt spid="442389"/>
                                        </p:tgtEl>
                                      </p:cBhvr>
                                    </p:animEffect>
                                  </p:childTnLst>
                                </p:cTn>
                              </p:par>
                              <p:par>
                                <p:cTn id="11" presetID="3" presetClass="entr" presetSubtype="10" fill="hold" nodeType="withEffect">
                                  <p:stCondLst>
                                    <p:cond delay="0"/>
                                  </p:stCondLst>
                                  <p:childTnLst>
                                    <p:set>
                                      <p:cBhvr>
                                        <p:cTn id="12" dur="1" fill="hold">
                                          <p:stCondLst>
                                            <p:cond delay="0"/>
                                          </p:stCondLst>
                                        </p:cTn>
                                        <p:tgtEl>
                                          <p:spTgt spid="442383"/>
                                        </p:tgtEl>
                                        <p:attrNameLst>
                                          <p:attrName>style.visibility</p:attrName>
                                        </p:attrNameLst>
                                      </p:cBhvr>
                                      <p:to>
                                        <p:strVal val="visible"/>
                                      </p:to>
                                    </p:set>
                                    <p:animEffect transition="in" filter="blinds(horizontal)">
                                      <p:cBhvr>
                                        <p:cTn id="13" dur="500"/>
                                        <p:tgtEl>
                                          <p:spTgt spid="442383"/>
                                        </p:tgtEl>
                                      </p:cBhvr>
                                    </p:animEffect>
                                  </p:childTnLst>
                                </p:cTn>
                              </p:par>
                              <p:par>
                                <p:cTn id="14" presetID="3" presetClass="entr" presetSubtype="10" fill="hold" nodeType="withEffect">
                                  <p:stCondLst>
                                    <p:cond delay="0"/>
                                  </p:stCondLst>
                                  <p:childTnLst>
                                    <p:set>
                                      <p:cBhvr>
                                        <p:cTn id="15" dur="1" fill="hold">
                                          <p:stCondLst>
                                            <p:cond delay="0"/>
                                          </p:stCondLst>
                                        </p:cTn>
                                        <p:tgtEl>
                                          <p:spTgt spid="442384"/>
                                        </p:tgtEl>
                                        <p:attrNameLst>
                                          <p:attrName>style.visibility</p:attrName>
                                        </p:attrNameLst>
                                      </p:cBhvr>
                                      <p:to>
                                        <p:strVal val="visible"/>
                                      </p:to>
                                    </p:set>
                                    <p:animEffect transition="in" filter="blinds(horizontal)">
                                      <p:cBhvr>
                                        <p:cTn id="16" dur="500"/>
                                        <p:tgtEl>
                                          <p:spTgt spid="442384"/>
                                        </p:tgtEl>
                                      </p:cBhvr>
                                    </p:animEffect>
                                  </p:childTnLst>
                                </p:cTn>
                              </p:par>
                              <p:par>
                                <p:cTn id="17" presetID="3" presetClass="entr" presetSubtype="10" fill="hold" nodeType="withEffect">
                                  <p:stCondLst>
                                    <p:cond delay="0"/>
                                  </p:stCondLst>
                                  <p:childTnLst>
                                    <p:set>
                                      <p:cBhvr>
                                        <p:cTn id="18" dur="1" fill="hold">
                                          <p:stCondLst>
                                            <p:cond delay="0"/>
                                          </p:stCondLst>
                                        </p:cTn>
                                        <p:tgtEl>
                                          <p:spTgt spid="442391"/>
                                        </p:tgtEl>
                                        <p:attrNameLst>
                                          <p:attrName>style.visibility</p:attrName>
                                        </p:attrNameLst>
                                      </p:cBhvr>
                                      <p:to>
                                        <p:strVal val="visible"/>
                                      </p:to>
                                    </p:set>
                                    <p:animEffect transition="in" filter="blinds(horizontal)">
                                      <p:cBhvr>
                                        <p:cTn id="19" dur="500"/>
                                        <p:tgtEl>
                                          <p:spTgt spid="44239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2373"/>
                                        </p:tgtEl>
                                        <p:attrNameLst>
                                          <p:attrName>style.visibility</p:attrName>
                                        </p:attrNameLst>
                                      </p:cBhvr>
                                      <p:to>
                                        <p:strVal val="visible"/>
                                      </p:to>
                                    </p:set>
                                    <p:animEffect transition="in" filter="blinds(horizontal)">
                                      <p:cBhvr>
                                        <p:cTn id="22" dur="500"/>
                                        <p:tgtEl>
                                          <p:spTgt spid="44237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2379"/>
                                        </p:tgtEl>
                                        <p:attrNameLst>
                                          <p:attrName>style.visibility</p:attrName>
                                        </p:attrNameLst>
                                      </p:cBhvr>
                                      <p:to>
                                        <p:strVal val="visible"/>
                                      </p:to>
                                    </p:set>
                                    <p:animEffect transition="in" filter="blinds(horizontal)">
                                      <p:cBhvr>
                                        <p:cTn id="25" dur="500"/>
                                        <p:tgtEl>
                                          <p:spTgt spid="442379"/>
                                        </p:tgtEl>
                                      </p:cBhvr>
                                    </p:animEffect>
                                  </p:childTnLst>
                                </p:cTn>
                              </p:par>
                              <p:par>
                                <p:cTn id="26" presetID="3" presetClass="entr" presetSubtype="10" fill="hold" nodeType="withEffect">
                                  <p:stCondLst>
                                    <p:cond delay="0"/>
                                  </p:stCondLst>
                                  <p:childTnLst>
                                    <p:set>
                                      <p:cBhvr>
                                        <p:cTn id="27" dur="1" fill="hold">
                                          <p:stCondLst>
                                            <p:cond delay="0"/>
                                          </p:stCondLst>
                                        </p:cTn>
                                        <p:tgtEl>
                                          <p:spTgt spid="442392"/>
                                        </p:tgtEl>
                                        <p:attrNameLst>
                                          <p:attrName>style.visibility</p:attrName>
                                        </p:attrNameLst>
                                      </p:cBhvr>
                                      <p:to>
                                        <p:strVal val="visible"/>
                                      </p:to>
                                    </p:set>
                                    <p:animEffect transition="in" filter="blinds(horizontal)">
                                      <p:cBhvr>
                                        <p:cTn id="28" dur="500"/>
                                        <p:tgtEl>
                                          <p:spTgt spid="4423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42374"/>
                                        </p:tgtEl>
                                        <p:attrNameLst>
                                          <p:attrName>style.visibility</p:attrName>
                                        </p:attrNameLst>
                                      </p:cBhvr>
                                      <p:to>
                                        <p:strVal val="visible"/>
                                      </p:to>
                                    </p:set>
                                    <p:animEffect transition="in" filter="wipe(left)">
                                      <p:cBhvr>
                                        <p:cTn id="33" dur="500"/>
                                        <p:tgtEl>
                                          <p:spTgt spid="442374"/>
                                        </p:tgtEl>
                                      </p:cBhvr>
                                    </p:animEffect>
                                  </p:childTnLst>
                                </p:cTn>
                              </p:par>
                              <p:par>
                                <p:cTn id="34" presetID="22" presetClass="entr" presetSubtype="8" fill="hold" nodeType="withEffect">
                                  <p:stCondLst>
                                    <p:cond delay="0"/>
                                  </p:stCondLst>
                                  <p:childTnLst>
                                    <p:set>
                                      <p:cBhvr>
                                        <p:cTn id="35" dur="1" fill="hold">
                                          <p:stCondLst>
                                            <p:cond delay="0"/>
                                          </p:stCondLst>
                                        </p:cTn>
                                        <p:tgtEl>
                                          <p:spTgt spid="442372"/>
                                        </p:tgtEl>
                                        <p:attrNameLst>
                                          <p:attrName>style.visibility</p:attrName>
                                        </p:attrNameLst>
                                      </p:cBhvr>
                                      <p:to>
                                        <p:strVal val="visible"/>
                                      </p:to>
                                    </p:set>
                                    <p:animEffect transition="in" filter="wipe(left)">
                                      <p:cBhvr>
                                        <p:cTn id="36" dur="500"/>
                                        <p:tgtEl>
                                          <p:spTgt spid="442372"/>
                                        </p:tgtEl>
                                      </p:cBhvr>
                                    </p:animEffect>
                                  </p:childTnLst>
                                </p:cTn>
                              </p:par>
                            </p:childTnLst>
                          </p:cTn>
                        </p:par>
                        <p:par>
                          <p:cTn id="37" fill="hold" nodeType="afterGroup">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442375"/>
                                        </p:tgtEl>
                                        <p:attrNameLst>
                                          <p:attrName>style.visibility</p:attrName>
                                        </p:attrNameLst>
                                      </p:cBhvr>
                                      <p:to>
                                        <p:strVal val="visible"/>
                                      </p:to>
                                    </p:set>
                                    <p:animEffect transition="in" filter="wipe(right)">
                                      <p:cBhvr>
                                        <p:cTn id="40" dur="500"/>
                                        <p:tgtEl>
                                          <p:spTgt spid="442375"/>
                                        </p:tgtEl>
                                      </p:cBhvr>
                                    </p:animEffect>
                                  </p:childTnLst>
                                </p:cTn>
                              </p:par>
                              <p:par>
                                <p:cTn id="41" presetID="22" presetClass="entr" presetSubtype="2" fill="hold" nodeType="withEffect">
                                  <p:stCondLst>
                                    <p:cond delay="0"/>
                                  </p:stCondLst>
                                  <p:childTnLst>
                                    <p:set>
                                      <p:cBhvr>
                                        <p:cTn id="42" dur="1" fill="hold">
                                          <p:stCondLst>
                                            <p:cond delay="0"/>
                                          </p:stCondLst>
                                        </p:cTn>
                                        <p:tgtEl>
                                          <p:spTgt spid="442371"/>
                                        </p:tgtEl>
                                        <p:attrNameLst>
                                          <p:attrName>style.visibility</p:attrName>
                                        </p:attrNameLst>
                                      </p:cBhvr>
                                      <p:to>
                                        <p:strVal val="visible"/>
                                      </p:to>
                                    </p:set>
                                    <p:animEffect transition="in" filter="wipe(right)">
                                      <p:cBhvr>
                                        <p:cTn id="43" dur="500"/>
                                        <p:tgtEl>
                                          <p:spTgt spid="442371"/>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442380"/>
                                        </p:tgtEl>
                                        <p:attrNameLst>
                                          <p:attrName>style.visibility</p:attrName>
                                        </p:attrNameLst>
                                      </p:cBhvr>
                                      <p:to>
                                        <p:strVal val="visible"/>
                                      </p:to>
                                    </p:set>
                                    <p:animEffect transition="in" filter="blinds(horizontal)">
                                      <p:cBhvr>
                                        <p:cTn id="47" dur="500"/>
                                        <p:tgtEl>
                                          <p:spTgt spid="44238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42376"/>
                                        </p:tgtEl>
                                        <p:attrNameLst>
                                          <p:attrName>style.visibility</p:attrName>
                                        </p:attrNameLst>
                                      </p:cBhvr>
                                      <p:to>
                                        <p:strVal val="visible"/>
                                      </p:to>
                                    </p:set>
                                    <p:animEffect transition="in" filter="blinds(horizontal)">
                                      <p:cBhvr>
                                        <p:cTn id="50" dur="500"/>
                                        <p:tgtEl>
                                          <p:spTgt spid="44237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2382"/>
                                        </p:tgtEl>
                                        <p:attrNameLst>
                                          <p:attrName>style.visibility</p:attrName>
                                        </p:attrNameLst>
                                      </p:cBhvr>
                                      <p:to>
                                        <p:strVal val="visible"/>
                                      </p:to>
                                    </p:set>
                                    <p:animEffect transition="in" filter="wipe(left)">
                                      <p:cBhvr>
                                        <p:cTn id="55" dur="500"/>
                                        <p:tgtEl>
                                          <p:spTgt spid="442382"/>
                                        </p:tgtEl>
                                      </p:cBhvr>
                                    </p:animEffect>
                                  </p:childTnLst>
                                </p:cTn>
                              </p:par>
                              <p:par>
                                <p:cTn id="56" presetID="22" presetClass="entr" presetSubtype="8" fill="hold" nodeType="withEffect">
                                  <p:stCondLst>
                                    <p:cond delay="0"/>
                                  </p:stCondLst>
                                  <p:childTnLst>
                                    <p:set>
                                      <p:cBhvr>
                                        <p:cTn id="57" dur="1" fill="hold">
                                          <p:stCondLst>
                                            <p:cond delay="0"/>
                                          </p:stCondLst>
                                        </p:cTn>
                                        <p:tgtEl>
                                          <p:spTgt spid="442381"/>
                                        </p:tgtEl>
                                        <p:attrNameLst>
                                          <p:attrName>style.visibility</p:attrName>
                                        </p:attrNameLst>
                                      </p:cBhvr>
                                      <p:to>
                                        <p:strVal val="visible"/>
                                      </p:to>
                                    </p:set>
                                    <p:animEffect transition="in" filter="wipe(left)">
                                      <p:cBhvr>
                                        <p:cTn id="58" dur="500"/>
                                        <p:tgtEl>
                                          <p:spTgt spid="442381"/>
                                        </p:tgtEl>
                                      </p:cBhvr>
                                    </p:animEffect>
                                  </p:childTnLst>
                                </p:cTn>
                              </p:par>
                            </p:childTnLst>
                          </p:cTn>
                        </p:par>
                        <p:par>
                          <p:cTn id="59" fill="hold" nodeType="afterGroup">
                            <p:stCondLst>
                              <p:cond delay="500"/>
                            </p:stCondLst>
                            <p:childTnLst>
                              <p:par>
                                <p:cTn id="60" presetID="22" presetClass="entr" presetSubtype="2" fill="hold" nodeType="afterEffect">
                                  <p:stCondLst>
                                    <p:cond delay="0"/>
                                  </p:stCondLst>
                                  <p:childTnLst>
                                    <p:set>
                                      <p:cBhvr>
                                        <p:cTn id="61" dur="1" fill="hold">
                                          <p:stCondLst>
                                            <p:cond delay="0"/>
                                          </p:stCondLst>
                                        </p:cTn>
                                        <p:tgtEl>
                                          <p:spTgt spid="442385"/>
                                        </p:tgtEl>
                                        <p:attrNameLst>
                                          <p:attrName>style.visibility</p:attrName>
                                        </p:attrNameLst>
                                      </p:cBhvr>
                                      <p:to>
                                        <p:strVal val="visible"/>
                                      </p:to>
                                    </p:set>
                                    <p:animEffect transition="in" filter="wipe(right)">
                                      <p:cBhvr>
                                        <p:cTn id="62" dur="500"/>
                                        <p:tgtEl>
                                          <p:spTgt spid="442385"/>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442386"/>
                                        </p:tgtEl>
                                        <p:attrNameLst>
                                          <p:attrName>style.visibility</p:attrName>
                                        </p:attrNameLst>
                                      </p:cBhvr>
                                      <p:to>
                                        <p:strVal val="visible"/>
                                      </p:to>
                                    </p:set>
                                    <p:animEffect transition="in" filter="wipe(right)">
                                      <p:cBhvr>
                                        <p:cTn id="65" dur="500"/>
                                        <p:tgtEl>
                                          <p:spTgt spid="442386"/>
                                        </p:tgtEl>
                                      </p:cBhvr>
                                    </p:animEffect>
                                  </p:childTnLst>
                                </p:cTn>
                              </p:par>
                            </p:childTnLst>
                          </p:cTn>
                        </p:par>
                        <p:par>
                          <p:cTn id="66" fill="hold" nodeType="afterGroup">
                            <p:stCondLst>
                              <p:cond delay="1000"/>
                            </p:stCondLst>
                            <p:childTnLst>
                              <p:par>
                                <p:cTn id="67" presetID="3" presetClass="entr" presetSubtype="10" fill="hold" grpId="0" nodeType="afterEffect">
                                  <p:stCondLst>
                                    <p:cond delay="0"/>
                                  </p:stCondLst>
                                  <p:childTnLst>
                                    <p:set>
                                      <p:cBhvr>
                                        <p:cTn id="68" dur="1" fill="hold">
                                          <p:stCondLst>
                                            <p:cond delay="0"/>
                                          </p:stCondLst>
                                        </p:cTn>
                                        <p:tgtEl>
                                          <p:spTgt spid="442390"/>
                                        </p:tgtEl>
                                        <p:attrNameLst>
                                          <p:attrName>style.visibility</p:attrName>
                                        </p:attrNameLst>
                                      </p:cBhvr>
                                      <p:to>
                                        <p:strVal val="visible"/>
                                      </p:to>
                                    </p:set>
                                    <p:animEffect transition="in" filter="blinds(horizontal)">
                                      <p:cBhvr>
                                        <p:cTn id="69" dur="500"/>
                                        <p:tgtEl>
                                          <p:spTgt spid="44239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42377"/>
                                        </p:tgtEl>
                                        <p:attrNameLst>
                                          <p:attrName>style.visibility</p:attrName>
                                        </p:attrNameLst>
                                      </p:cBhvr>
                                      <p:to>
                                        <p:strVal val="visible"/>
                                      </p:to>
                                    </p:set>
                                    <p:animEffect transition="in" filter="blinds(horizontal)">
                                      <p:cBhvr>
                                        <p:cTn id="74" dur="500"/>
                                        <p:tgtEl>
                                          <p:spTgt spid="442377"/>
                                        </p:tgtEl>
                                      </p:cBhvr>
                                    </p:animEffect>
                                  </p:childTnLst>
                                </p:cTn>
                              </p:par>
                              <p:par>
                                <p:cTn id="75" presetID="3" presetClass="entr" presetSubtype="10" fill="hold" nodeType="withEffect">
                                  <p:stCondLst>
                                    <p:cond delay="0"/>
                                  </p:stCondLst>
                                  <p:childTnLst>
                                    <p:set>
                                      <p:cBhvr>
                                        <p:cTn id="76" dur="1" fill="hold">
                                          <p:stCondLst>
                                            <p:cond delay="0"/>
                                          </p:stCondLst>
                                        </p:cTn>
                                        <p:tgtEl>
                                          <p:spTgt spid="442388"/>
                                        </p:tgtEl>
                                        <p:attrNameLst>
                                          <p:attrName>style.visibility</p:attrName>
                                        </p:attrNameLst>
                                      </p:cBhvr>
                                      <p:to>
                                        <p:strVal val="visible"/>
                                      </p:to>
                                    </p:set>
                                    <p:animEffect transition="in" filter="blinds(horizontal)">
                                      <p:cBhvr>
                                        <p:cTn id="77" dur="500"/>
                                        <p:tgtEl>
                                          <p:spTgt spid="442388"/>
                                        </p:tgtEl>
                                      </p:cBhvr>
                                    </p:animEffect>
                                  </p:childTnLst>
                                </p:cTn>
                              </p:par>
                              <p:par>
                                <p:cTn id="78" presetID="3" presetClass="entr" presetSubtype="10" fill="hold" nodeType="withEffect">
                                  <p:stCondLst>
                                    <p:cond delay="0"/>
                                  </p:stCondLst>
                                  <p:childTnLst>
                                    <p:set>
                                      <p:cBhvr>
                                        <p:cTn id="79" dur="1" fill="hold">
                                          <p:stCondLst>
                                            <p:cond delay="0"/>
                                          </p:stCondLst>
                                        </p:cTn>
                                        <p:tgtEl>
                                          <p:spTgt spid="442387"/>
                                        </p:tgtEl>
                                        <p:attrNameLst>
                                          <p:attrName>style.visibility</p:attrName>
                                        </p:attrNameLst>
                                      </p:cBhvr>
                                      <p:to>
                                        <p:strVal val="visible"/>
                                      </p:to>
                                    </p:set>
                                    <p:animEffect transition="in" filter="blinds(horizontal)">
                                      <p:cBhvr>
                                        <p:cTn id="80" dur="500"/>
                                        <p:tgtEl>
                                          <p:spTgt spid="44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p:bldP spid="442374" grpId="0"/>
      <p:bldP spid="442375" grpId="0"/>
      <p:bldP spid="442376" grpId="0"/>
      <p:bldP spid="442377" grpId="0"/>
      <p:bldP spid="442378" grpId="0"/>
      <p:bldP spid="442379" grpId="0"/>
      <p:bldP spid="442380" grpId="0"/>
      <p:bldP spid="442382" grpId="0"/>
      <p:bldP spid="442386" grpId="0"/>
      <p:bldP spid="442389" grpId="0"/>
      <p:bldP spid="44239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5">
            <a:extLst>
              <a:ext uri="{FF2B5EF4-FFF2-40B4-BE49-F238E27FC236}">
                <a16:creationId xmlns:a16="http://schemas.microsoft.com/office/drawing/2014/main" id="{DF23F5E7-2E7F-46F0-B7CD-5B291BFD9BB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7763" name="灯片编号占位符 6">
            <a:extLst>
              <a:ext uri="{FF2B5EF4-FFF2-40B4-BE49-F238E27FC236}">
                <a16:creationId xmlns:a16="http://schemas.microsoft.com/office/drawing/2014/main" id="{21CC8C19-BCE6-42B8-8BAD-011568AFE8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8BC3CD45-AD80-4E93-B014-9421B0E70FA3}" type="slidenum">
              <a:rPr lang="en-US" altLang="zh-CN" sz="1400" smtClean="0">
                <a:latin typeface="Arial" panose="020B0604020202020204" pitchFamily="34" charset="0"/>
              </a:rPr>
              <a:pPr>
                <a:spcBef>
                  <a:spcPct val="0"/>
                </a:spcBef>
                <a:buClrTx/>
                <a:buSzTx/>
                <a:buFontTx/>
                <a:buNone/>
              </a:pPr>
              <a:t>85</a:t>
            </a:fld>
            <a:endParaRPr lang="en-US" altLang="zh-CN" sz="1400">
              <a:latin typeface="Arial" panose="020B0604020202020204" pitchFamily="34" charset="0"/>
            </a:endParaRPr>
          </a:p>
        </p:txBody>
      </p:sp>
      <p:sp>
        <p:nvSpPr>
          <p:cNvPr id="117764" name="Rectangle 2">
            <a:extLst>
              <a:ext uri="{FF2B5EF4-FFF2-40B4-BE49-F238E27FC236}">
                <a16:creationId xmlns:a16="http://schemas.microsoft.com/office/drawing/2014/main" id="{7FE422B8-0194-4E3C-B96E-19CB7BFAD60A}"/>
              </a:ext>
            </a:extLst>
          </p:cNvPr>
          <p:cNvSpPr>
            <a:spLocks noGrp="1" noChangeArrowheads="1"/>
          </p:cNvSpPr>
          <p:nvPr>
            <p:ph type="title"/>
          </p:nvPr>
        </p:nvSpPr>
        <p:spPr>
          <a:xfrm>
            <a:off x="542925" y="133350"/>
            <a:ext cx="7772400" cy="1143000"/>
          </a:xfrm>
        </p:spPr>
        <p:txBody>
          <a:bodyPr/>
          <a:lstStyle/>
          <a:p>
            <a:r>
              <a:rPr lang="en-US" altLang="zh-CN" sz="3600">
                <a:ea typeface="宋体" panose="02010600030101010101" pitchFamily="2" charset="-122"/>
              </a:rPr>
              <a:t>TCP Round Trip Time and Timeout</a:t>
            </a:r>
            <a:endParaRPr lang="en-US" altLang="zh-CN">
              <a:ea typeface="宋体" panose="02010600030101010101" pitchFamily="2" charset="-122"/>
            </a:endParaRPr>
          </a:p>
        </p:txBody>
      </p:sp>
      <p:sp>
        <p:nvSpPr>
          <p:cNvPr id="432131" name="Rectangle 3">
            <a:extLst>
              <a:ext uri="{FF2B5EF4-FFF2-40B4-BE49-F238E27FC236}">
                <a16:creationId xmlns:a16="http://schemas.microsoft.com/office/drawing/2014/main" id="{E95A8917-5949-4001-A34D-E48EAA802B7E}"/>
              </a:ext>
            </a:extLst>
          </p:cNvPr>
          <p:cNvSpPr>
            <a:spLocks noGrp="1" noChangeArrowheads="1"/>
          </p:cNvSpPr>
          <p:nvPr>
            <p:ph type="body" sz="half" idx="1"/>
          </p:nvPr>
        </p:nvSpPr>
        <p:spPr>
          <a:xfrm>
            <a:off x="581025" y="1381125"/>
            <a:ext cx="3609975" cy="4648200"/>
          </a:xfrm>
        </p:spPr>
        <p:txBody>
          <a:bodyPr/>
          <a:lstStyle/>
          <a:p>
            <a:pPr>
              <a:buFont typeface="ZapfDingbats" pitchFamily="82" charset="2"/>
              <a:buNone/>
            </a:pPr>
            <a:r>
              <a:rPr lang="en-US" altLang="zh-CN" sz="2600" u="sng">
                <a:solidFill>
                  <a:srgbClr val="FF0000"/>
                </a:solidFill>
                <a:ea typeface="宋体" panose="02010600030101010101" pitchFamily="2" charset="-122"/>
              </a:rPr>
              <a:t>Q:</a:t>
            </a:r>
            <a:r>
              <a:rPr lang="en-US" altLang="zh-CN" sz="2600">
                <a:ea typeface="宋体" panose="02010600030101010101" pitchFamily="2" charset="-122"/>
              </a:rPr>
              <a:t> how to set TCP timeout value?</a:t>
            </a:r>
          </a:p>
          <a:p>
            <a:r>
              <a:rPr lang="en-US" altLang="zh-CN" sz="2400">
                <a:ea typeface="宋体" panose="02010600030101010101" pitchFamily="2" charset="-122"/>
              </a:rPr>
              <a:t>Longer than RTT</a:t>
            </a:r>
          </a:p>
          <a:p>
            <a:pPr lvl="1"/>
            <a:r>
              <a:rPr lang="en-US" altLang="zh-CN" sz="2000">
                <a:ea typeface="宋体" panose="02010600030101010101" pitchFamily="2" charset="-122"/>
              </a:rPr>
              <a:t>But RTT varies</a:t>
            </a:r>
          </a:p>
          <a:p>
            <a:r>
              <a:rPr lang="en-US" altLang="zh-CN" sz="2400">
                <a:ea typeface="宋体" panose="02010600030101010101" pitchFamily="2" charset="-122"/>
              </a:rPr>
              <a:t>Too short: premature timeout</a:t>
            </a:r>
          </a:p>
          <a:p>
            <a:pPr lvl="1"/>
            <a:r>
              <a:rPr lang="en-US" altLang="zh-CN" sz="2000">
                <a:ea typeface="宋体" panose="02010600030101010101" pitchFamily="2" charset="-122"/>
              </a:rPr>
              <a:t>Unnecessary retransmissions</a:t>
            </a:r>
          </a:p>
          <a:p>
            <a:r>
              <a:rPr lang="en-US" altLang="zh-CN" sz="2400">
                <a:ea typeface="宋体" panose="02010600030101010101" pitchFamily="2" charset="-122"/>
              </a:rPr>
              <a:t>Too long: slow reaction to segment loss</a:t>
            </a:r>
          </a:p>
        </p:txBody>
      </p:sp>
      <p:sp>
        <p:nvSpPr>
          <p:cNvPr id="432132" name="Rectangle 4">
            <a:extLst>
              <a:ext uri="{FF2B5EF4-FFF2-40B4-BE49-F238E27FC236}">
                <a16:creationId xmlns:a16="http://schemas.microsoft.com/office/drawing/2014/main" id="{9ECF1F67-9333-425C-AB47-44E457BA603F}"/>
              </a:ext>
            </a:extLst>
          </p:cNvPr>
          <p:cNvSpPr>
            <a:spLocks noGrp="1" noChangeArrowheads="1"/>
          </p:cNvSpPr>
          <p:nvPr>
            <p:ph type="body" sz="half" idx="2"/>
          </p:nvPr>
        </p:nvSpPr>
        <p:spPr>
          <a:xfrm>
            <a:off x="4419600" y="1352550"/>
            <a:ext cx="4286250" cy="4648200"/>
          </a:xfrm>
        </p:spPr>
        <p:txBody>
          <a:bodyPr/>
          <a:lstStyle/>
          <a:p>
            <a:pPr>
              <a:spcBef>
                <a:spcPct val="30000"/>
              </a:spcBef>
              <a:buFont typeface="ZapfDingbats" pitchFamily="82" charset="2"/>
              <a:buNone/>
            </a:pPr>
            <a:r>
              <a:rPr lang="en-US" altLang="zh-CN" sz="2600" u="sng">
                <a:solidFill>
                  <a:srgbClr val="FF0000"/>
                </a:solidFill>
                <a:ea typeface="宋体" panose="02010600030101010101" pitchFamily="2" charset="-122"/>
              </a:rPr>
              <a:t>Q:</a:t>
            </a:r>
            <a:r>
              <a:rPr lang="en-US" altLang="zh-CN" sz="2600">
                <a:ea typeface="宋体" panose="02010600030101010101" pitchFamily="2" charset="-122"/>
              </a:rPr>
              <a:t> how to estimate RTT?</a:t>
            </a:r>
          </a:p>
          <a:p>
            <a:pPr>
              <a:spcBef>
                <a:spcPct val="30000"/>
              </a:spcBef>
            </a:pPr>
            <a:r>
              <a:rPr lang="en-US" altLang="zh-CN" sz="2400" b="1">
                <a:solidFill>
                  <a:schemeClr val="accent2"/>
                </a:solidFill>
                <a:latin typeface="Courier New" panose="02070309020205020404" pitchFamily="49" charset="0"/>
                <a:ea typeface="宋体" panose="02010600030101010101" pitchFamily="2" charset="-122"/>
              </a:rPr>
              <a:t>SampleRTT</a:t>
            </a:r>
            <a:r>
              <a:rPr lang="en-US" altLang="zh-CN" sz="2400">
                <a:solidFill>
                  <a:schemeClr val="accent2"/>
                </a:solidFill>
                <a:ea typeface="宋体" panose="02010600030101010101" pitchFamily="2" charset="-122"/>
              </a:rPr>
              <a:t>:</a:t>
            </a:r>
            <a:r>
              <a:rPr lang="en-US" altLang="zh-CN" sz="2400">
                <a:ea typeface="宋体" panose="02010600030101010101" pitchFamily="2" charset="-122"/>
              </a:rPr>
              <a:t> measured time from segment transmission until ACK receipt</a:t>
            </a:r>
          </a:p>
          <a:p>
            <a:pPr lvl="1">
              <a:spcBef>
                <a:spcPct val="30000"/>
              </a:spcBef>
            </a:pPr>
            <a:r>
              <a:rPr lang="en-US" altLang="zh-CN" sz="2000">
                <a:ea typeface="宋体" panose="02010600030101010101" pitchFamily="2" charset="-122"/>
              </a:rPr>
              <a:t>Ignore retransmissions</a:t>
            </a:r>
          </a:p>
          <a:p>
            <a:pPr>
              <a:spcBef>
                <a:spcPct val="30000"/>
              </a:spcBef>
            </a:pPr>
            <a:r>
              <a:rPr lang="en-US" altLang="zh-CN" sz="2400" b="1">
                <a:latin typeface="Courier New" panose="02070309020205020404" pitchFamily="49" charset="0"/>
                <a:ea typeface="宋体" panose="02010600030101010101" pitchFamily="2" charset="-122"/>
              </a:rPr>
              <a:t>SampleRTT</a:t>
            </a:r>
            <a:r>
              <a:rPr lang="en-US" altLang="zh-CN" sz="2400">
                <a:ea typeface="宋体" panose="02010600030101010101" pitchFamily="2" charset="-122"/>
              </a:rPr>
              <a:t> will vary, want estimated RTT “smoother”</a:t>
            </a:r>
          </a:p>
          <a:p>
            <a:pPr lvl="1">
              <a:spcBef>
                <a:spcPct val="30000"/>
              </a:spcBef>
            </a:pPr>
            <a:r>
              <a:rPr lang="en-US" altLang="zh-CN" sz="2000">
                <a:ea typeface="宋体" panose="02010600030101010101" pitchFamily="2" charset="-122"/>
              </a:rPr>
              <a:t>Average several recent measurements, not just current </a:t>
            </a:r>
            <a:r>
              <a:rPr lang="en-US" altLang="zh-CN" sz="2000" b="1">
                <a:latin typeface="Courier New" panose="02070309020205020404" pitchFamily="49" charset="0"/>
                <a:ea typeface="宋体" panose="02010600030101010101" pitchFamily="2" charset="-122"/>
              </a:rPr>
              <a:t>SampleRTT</a:t>
            </a:r>
            <a:endParaRPr lang="en-US" altLang="zh-CN" sz="2000">
              <a:ea typeface="宋体" panose="02010600030101010101" pitchFamily="2" charset="-122"/>
            </a:endParaRPr>
          </a:p>
        </p:txBody>
      </p:sp>
      <p:pic>
        <p:nvPicPr>
          <p:cNvPr id="432133" name="Picture 5" descr="j0282178[1]">
            <a:extLst>
              <a:ext uri="{FF2B5EF4-FFF2-40B4-BE49-F238E27FC236}">
                <a16:creationId xmlns:a16="http://schemas.microsoft.com/office/drawing/2014/main" id="{90C579DE-3694-4DF8-9C64-8C7934602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562600"/>
            <a:ext cx="819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blinds(horizontal)">
                                      <p:cBhvr>
                                        <p:cTn id="7" dur="500"/>
                                        <p:tgtEl>
                                          <p:spTgt spid="432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2131">
                                            <p:txEl>
                                              <p:pRg st="1" end="1"/>
                                            </p:txEl>
                                          </p:spTgt>
                                        </p:tgtEl>
                                        <p:attrNameLst>
                                          <p:attrName>style.visibility</p:attrName>
                                        </p:attrNameLst>
                                      </p:cBhvr>
                                      <p:to>
                                        <p:strVal val="visible"/>
                                      </p:to>
                                    </p:set>
                                    <p:animEffect transition="in" filter="blinds(horizontal)">
                                      <p:cBhvr>
                                        <p:cTn id="10" dur="500"/>
                                        <p:tgtEl>
                                          <p:spTgt spid="4321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2131">
                                            <p:txEl>
                                              <p:pRg st="2" end="2"/>
                                            </p:txEl>
                                          </p:spTgt>
                                        </p:tgtEl>
                                        <p:attrNameLst>
                                          <p:attrName>style.visibility</p:attrName>
                                        </p:attrNameLst>
                                      </p:cBhvr>
                                      <p:to>
                                        <p:strVal val="visible"/>
                                      </p:to>
                                    </p:set>
                                    <p:animEffect transition="in" filter="blinds(horizontal)">
                                      <p:cBhvr>
                                        <p:cTn id="13" dur="500"/>
                                        <p:tgtEl>
                                          <p:spTgt spid="4321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32133"/>
                                        </p:tgtEl>
                                        <p:attrNameLst>
                                          <p:attrName>style.visibility</p:attrName>
                                        </p:attrNameLst>
                                      </p:cBhvr>
                                      <p:to>
                                        <p:strVal val="visible"/>
                                      </p:to>
                                    </p:set>
                                    <p:animEffect transition="in" filter="blinds(horizontal)">
                                      <p:cBhvr>
                                        <p:cTn id="16" dur="500"/>
                                        <p:tgtEl>
                                          <p:spTgt spid="4321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2131">
                                            <p:txEl>
                                              <p:pRg st="3" end="3"/>
                                            </p:txEl>
                                          </p:spTgt>
                                        </p:tgtEl>
                                        <p:attrNameLst>
                                          <p:attrName>style.visibility</p:attrName>
                                        </p:attrNameLst>
                                      </p:cBhvr>
                                      <p:to>
                                        <p:strVal val="visible"/>
                                      </p:to>
                                    </p:set>
                                    <p:animEffect transition="in" filter="blinds(horizontal)">
                                      <p:cBhvr>
                                        <p:cTn id="21" dur="500"/>
                                        <p:tgtEl>
                                          <p:spTgt spid="43213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32131">
                                            <p:txEl>
                                              <p:pRg st="4" end="4"/>
                                            </p:txEl>
                                          </p:spTgt>
                                        </p:tgtEl>
                                        <p:attrNameLst>
                                          <p:attrName>style.visibility</p:attrName>
                                        </p:attrNameLst>
                                      </p:cBhvr>
                                      <p:to>
                                        <p:strVal val="visible"/>
                                      </p:to>
                                    </p:set>
                                    <p:animEffect transition="in" filter="blinds(horizontal)">
                                      <p:cBhvr>
                                        <p:cTn id="24" dur="500"/>
                                        <p:tgtEl>
                                          <p:spTgt spid="43213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32131">
                                            <p:txEl>
                                              <p:pRg st="5" end="5"/>
                                            </p:txEl>
                                          </p:spTgt>
                                        </p:tgtEl>
                                        <p:attrNameLst>
                                          <p:attrName>style.visibility</p:attrName>
                                        </p:attrNameLst>
                                      </p:cBhvr>
                                      <p:to>
                                        <p:strVal val="visible"/>
                                      </p:to>
                                    </p:set>
                                    <p:animEffect transition="in" filter="blinds(horizontal)">
                                      <p:cBhvr>
                                        <p:cTn id="27" dur="500"/>
                                        <p:tgtEl>
                                          <p:spTgt spid="4321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2132">
                                            <p:txEl>
                                              <p:pRg st="0" end="0"/>
                                            </p:txEl>
                                          </p:spTgt>
                                        </p:tgtEl>
                                        <p:attrNameLst>
                                          <p:attrName>style.visibility</p:attrName>
                                        </p:attrNameLst>
                                      </p:cBhvr>
                                      <p:to>
                                        <p:strVal val="visible"/>
                                      </p:to>
                                    </p:set>
                                    <p:animEffect transition="in" filter="blinds(horizontal)">
                                      <p:cBhvr>
                                        <p:cTn id="32" dur="500"/>
                                        <p:tgtEl>
                                          <p:spTgt spid="432132">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32132">
                                            <p:txEl>
                                              <p:pRg st="1" end="1"/>
                                            </p:txEl>
                                          </p:spTgt>
                                        </p:tgtEl>
                                        <p:attrNameLst>
                                          <p:attrName>style.visibility</p:attrName>
                                        </p:attrNameLst>
                                      </p:cBhvr>
                                      <p:to>
                                        <p:strVal val="visible"/>
                                      </p:to>
                                    </p:set>
                                    <p:animEffect transition="in" filter="blinds(horizontal)">
                                      <p:cBhvr>
                                        <p:cTn id="35" dur="500"/>
                                        <p:tgtEl>
                                          <p:spTgt spid="432132">
                                            <p:txEl>
                                              <p:pRg st="1" end="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32132">
                                            <p:txEl>
                                              <p:pRg st="2" end="2"/>
                                            </p:txEl>
                                          </p:spTgt>
                                        </p:tgtEl>
                                        <p:attrNameLst>
                                          <p:attrName>style.visibility</p:attrName>
                                        </p:attrNameLst>
                                      </p:cBhvr>
                                      <p:to>
                                        <p:strVal val="visible"/>
                                      </p:to>
                                    </p:set>
                                    <p:animEffect transition="in" filter="blinds(horizontal)">
                                      <p:cBhvr>
                                        <p:cTn id="38" dur="500"/>
                                        <p:tgtEl>
                                          <p:spTgt spid="432132">
                                            <p:txEl>
                                              <p:pRg st="2" end="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32132">
                                            <p:txEl>
                                              <p:pRg st="3" end="3"/>
                                            </p:txEl>
                                          </p:spTgt>
                                        </p:tgtEl>
                                        <p:attrNameLst>
                                          <p:attrName>style.visibility</p:attrName>
                                        </p:attrNameLst>
                                      </p:cBhvr>
                                      <p:to>
                                        <p:strVal val="visible"/>
                                      </p:to>
                                    </p:set>
                                    <p:animEffect transition="in" filter="blinds(horizontal)">
                                      <p:cBhvr>
                                        <p:cTn id="41" dur="500"/>
                                        <p:tgtEl>
                                          <p:spTgt spid="432132">
                                            <p:txEl>
                                              <p:pRg st="3" end="3"/>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32132">
                                            <p:txEl>
                                              <p:pRg st="4" end="4"/>
                                            </p:txEl>
                                          </p:spTgt>
                                        </p:tgtEl>
                                        <p:attrNameLst>
                                          <p:attrName>style.visibility</p:attrName>
                                        </p:attrNameLst>
                                      </p:cBhvr>
                                      <p:to>
                                        <p:strVal val="visible"/>
                                      </p:to>
                                    </p:set>
                                    <p:animEffect transition="in" filter="blinds(horizontal)">
                                      <p:cBhvr>
                                        <p:cTn id="44" dur="500"/>
                                        <p:tgtEl>
                                          <p:spTgt spid="4321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1">
            <a:extLst>
              <a:ext uri="{FF2B5EF4-FFF2-40B4-BE49-F238E27FC236}">
                <a16:creationId xmlns:a16="http://schemas.microsoft.com/office/drawing/2014/main" id="{931742F8-568C-484F-8B78-727E14BC5396}"/>
              </a:ext>
            </a:extLst>
          </p:cNvPr>
          <p:cNvSpPr>
            <a:spLocks noGrp="1" noChangeArrowheads="1"/>
          </p:cNvSpPr>
          <p:nvPr>
            <p:ph type="title"/>
          </p:nvPr>
        </p:nvSpPr>
        <p:spPr>
          <a:xfrm>
            <a:off x="542925" y="233363"/>
            <a:ext cx="7772400" cy="920750"/>
          </a:xfrm>
        </p:spPr>
        <p:txBody>
          <a:bodyPr/>
          <a:lstStyle/>
          <a:p>
            <a:r>
              <a:rPr lang="en-US" altLang="zh-CN">
                <a:ea typeface="宋体" panose="02010600030101010101" pitchFamily="2" charset="-122"/>
              </a:rPr>
              <a:t>TCP round trip time, timeout</a:t>
            </a:r>
          </a:p>
        </p:txBody>
      </p:sp>
      <p:grpSp>
        <p:nvGrpSpPr>
          <p:cNvPr id="118787" name="Group 14">
            <a:extLst>
              <a:ext uri="{FF2B5EF4-FFF2-40B4-BE49-F238E27FC236}">
                <a16:creationId xmlns:a16="http://schemas.microsoft.com/office/drawing/2014/main" id="{133A9DFA-35C6-4CDF-AF8A-E0CF66913A3C}"/>
              </a:ext>
            </a:extLst>
          </p:cNvPr>
          <p:cNvGrpSpPr>
            <a:grpSpLocks/>
          </p:cNvGrpSpPr>
          <p:nvPr/>
        </p:nvGrpSpPr>
        <p:grpSpPr bwMode="auto">
          <a:xfrm>
            <a:off x="1708150" y="2565400"/>
            <a:ext cx="6272213" cy="4292600"/>
            <a:chOff x="782" y="1865"/>
            <a:chExt cx="3951" cy="2704"/>
          </a:xfrm>
        </p:grpSpPr>
        <p:pic>
          <p:nvPicPr>
            <p:cNvPr id="118802" name="Picture 12">
              <a:extLst>
                <a:ext uri="{FF2B5EF4-FFF2-40B4-BE49-F238E27FC236}">
                  <a16:creationId xmlns:a16="http://schemas.microsoft.com/office/drawing/2014/main" id="{0322905F-76C2-4C24-B82F-03FF99094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Rectangle 13">
              <a:extLst>
                <a:ext uri="{FF2B5EF4-FFF2-40B4-BE49-F238E27FC236}">
                  <a16:creationId xmlns:a16="http://schemas.microsoft.com/office/drawing/2014/main" id="{C8A37F6A-2DB1-48B0-818D-BD7B6882E918}"/>
                </a:ext>
              </a:extLst>
            </p:cNvPr>
            <p:cNvSpPr>
              <a:spLocks noChangeArrowheads="1"/>
            </p:cNvSpPr>
            <p:nvPr/>
          </p:nvSpPr>
          <p:spPr bwMode="auto">
            <a:xfrm>
              <a:off x="2070" y="1926"/>
              <a:ext cx="140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sp>
        <p:nvSpPr>
          <p:cNvPr id="118788" name="Text Box 3">
            <a:extLst>
              <a:ext uri="{FF2B5EF4-FFF2-40B4-BE49-F238E27FC236}">
                <a16:creationId xmlns:a16="http://schemas.microsoft.com/office/drawing/2014/main" id="{ACFE7CA6-E570-4241-A070-DF778E00C273}"/>
              </a:ext>
            </a:extLst>
          </p:cNvPr>
          <p:cNvSpPr txBox="1">
            <a:spLocks noChangeArrowheads="1"/>
          </p:cNvSpPr>
          <p:nvPr/>
        </p:nvSpPr>
        <p:spPr bwMode="auto">
          <a:xfrm>
            <a:off x="762000" y="1198563"/>
            <a:ext cx="704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b="1">
                <a:solidFill>
                  <a:srgbClr val="FF0000"/>
                </a:solidFill>
                <a:ea typeface="MS PGothic" panose="020B0600070205080204" pitchFamily="34" charset="-128"/>
              </a:rPr>
              <a:t>EstimatedRTT = (1- </a:t>
            </a:r>
            <a:r>
              <a:rPr lang="en-US" altLang="zh-CN" sz="2000" b="1">
                <a:solidFill>
                  <a:srgbClr val="FF0000"/>
                </a:solidFill>
                <a:ea typeface="MS PGothic" panose="020B0600070205080204" pitchFamily="34" charset="-128"/>
                <a:sym typeface="Symbol" panose="05050102010706020507" pitchFamily="18" charset="2"/>
              </a:rPr>
              <a:t></a:t>
            </a:r>
            <a:r>
              <a:rPr lang="en-US" altLang="zh-CN" sz="2000" b="1">
                <a:solidFill>
                  <a:srgbClr val="FF0000"/>
                </a:solidFill>
                <a:ea typeface="MS PGothic" panose="020B0600070205080204" pitchFamily="34" charset="-128"/>
              </a:rPr>
              <a:t>)*EstimatedRTT + </a:t>
            </a:r>
            <a:r>
              <a:rPr lang="en-US" altLang="zh-CN" sz="2000" b="1">
                <a:solidFill>
                  <a:srgbClr val="FF0000"/>
                </a:solidFill>
                <a:ea typeface="MS PGothic" panose="020B0600070205080204" pitchFamily="34" charset="-128"/>
                <a:sym typeface="Symbol" panose="05050102010706020507" pitchFamily="18" charset="2"/>
              </a:rPr>
              <a:t></a:t>
            </a:r>
            <a:r>
              <a:rPr lang="en-US" altLang="zh-CN" sz="2000" b="1">
                <a:solidFill>
                  <a:srgbClr val="FF0000"/>
                </a:solidFill>
                <a:ea typeface="MS PGothic" panose="020B0600070205080204" pitchFamily="34" charset="-128"/>
              </a:rPr>
              <a:t>*SampleRTT</a:t>
            </a:r>
          </a:p>
        </p:txBody>
      </p:sp>
      <p:sp>
        <p:nvSpPr>
          <p:cNvPr id="67590" name="Rectangle 4">
            <a:extLst>
              <a:ext uri="{FF2B5EF4-FFF2-40B4-BE49-F238E27FC236}">
                <a16:creationId xmlns:a16="http://schemas.microsoft.com/office/drawing/2014/main" id="{3928E489-3B95-4F98-A1A7-2431B39A4F11}"/>
              </a:ext>
            </a:extLst>
          </p:cNvPr>
          <p:cNvSpPr>
            <a:spLocks noChangeArrowheads="1"/>
          </p:cNvSpPr>
          <p:nvPr/>
        </p:nvSpPr>
        <p:spPr bwMode="auto">
          <a:xfrm>
            <a:off x="685800" y="1800225"/>
            <a:ext cx="7067550" cy="1266825"/>
          </a:xfrm>
          <a:prstGeom prst="rect">
            <a:avLst/>
          </a:prstGeom>
          <a:noFill/>
          <a:ln>
            <a:noFill/>
          </a:ln>
        </p:spPr>
        <p:txBody>
          <a:bodyPr/>
          <a:lstStyle>
            <a:lvl1pPr marL="292100" indent="-292100">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75000"/>
              </a:lnSpc>
              <a:defRPr/>
            </a:pPr>
            <a:r>
              <a:rPr lang="en-US" altLang="zh-CN" sz="2000" dirty="0">
                <a:latin typeface="Comic Sans MS" panose="030F0702030302020204" pitchFamily="66" charset="0"/>
                <a:ea typeface="+mn-ea"/>
              </a:rPr>
              <a:t>Exponential Weighted Moving Average</a:t>
            </a:r>
          </a:p>
          <a:p>
            <a:pPr>
              <a:lnSpc>
                <a:spcPct val="75000"/>
              </a:lnSpc>
              <a:defRPr/>
            </a:pPr>
            <a:r>
              <a:rPr lang="en-US" altLang="zh-CN" sz="2000" dirty="0">
                <a:latin typeface="Comic Sans MS" panose="030F0702030302020204" pitchFamily="66" charset="0"/>
                <a:ea typeface="+mn-ea"/>
              </a:rPr>
              <a:t>influence of past sample decreases exponentially fast</a:t>
            </a:r>
          </a:p>
          <a:p>
            <a:pPr>
              <a:lnSpc>
                <a:spcPct val="75000"/>
              </a:lnSpc>
              <a:defRPr/>
            </a:pPr>
            <a:r>
              <a:rPr lang="en-US" altLang="zh-CN" sz="2000" dirty="0">
                <a:latin typeface="Comic Sans MS" panose="030F0702030302020204" pitchFamily="66" charset="0"/>
                <a:ea typeface="+mn-ea"/>
              </a:rPr>
              <a:t>typical value: </a:t>
            </a:r>
            <a:r>
              <a:rPr lang="en-US" altLang="zh-CN" sz="2000" b="1" dirty="0">
                <a:latin typeface="Comic Sans MS" panose="030F0702030302020204" pitchFamily="66" charset="0"/>
                <a:ea typeface="+mn-ea"/>
                <a:sym typeface="Symbol" panose="05050102010706020507" pitchFamily="18" charset="2"/>
              </a:rPr>
              <a:t> =</a:t>
            </a:r>
            <a:r>
              <a:rPr lang="en-US" altLang="zh-CN" sz="2000" dirty="0">
                <a:latin typeface="Comic Sans MS" panose="030F0702030302020204" pitchFamily="66" charset="0"/>
                <a:ea typeface="+mn-ea"/>
              </a:rPr>
              <a:t> 0.125</a:t>
            </a:r>
          </a:p>
        </p:txBody>
      </p:sp>
      <p:sp>
        <p:nvSpPr>
          <p:cNvPr id="118790" name="Text Box 18">
            <a:extLst>
              <a:ext uri="{FF2B5EF4-FFF2-40B4-BE49-F238E27FC236}">
                <a16:creationId xmlns:a16="http://schemas.microsoft.com/office/drawing/2014/main" id="{7945E84A-DC2E-4295-B1FC-19CF7982B51C}"/>
              </a:ext>
            </a:extLst>
          </p:cNvPr>
          <p:cNvSpPr txBox="1">
            <a:spLocks noChangeArrowheads="1"/>
          </p:cNvSpPr>
          <p:nvPr/>
        </p:nvSpPr>
        <p:spPr bwMode="auto">
          <a:xfrm rot="10800000">
            <a:off x="1531938" y="3535363"/>
            <a:ext cx="428625" cy="17478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RTT (milliseconds)</a:t>
            </a:r>
          </a:p>
        </p:txBody>
      </p:sp>
      <p:sp>
        <p:nvSpPr>
          <p:cNvPr id="118791" name="Text Box 19">
            <a:extLst>
              <a:ext uri="{FF2B5EF4-FFF2-40B4-BE49-F238E27FC236}">
                <a16:creationId xmlns:a16="http://schemas.microsoft.com/office/drawing/2014/main" id="{7E77A0AE-B198-44DB-8B5B-7A70D9F7D3B9}"/>
              </a:ext>
            </a:extLst>
          </p:cNvPr>
          <p:cNvSpPr txBox="1">
            <a:spLocks noChangeArrowheads="1"/>
          </p:cNvSpPr>
          <p:nvPr/>
        </p:nvSpPr>
        <p:spPr bwMode="auto">
          <a:xfrm>
            <a:off x="2265363" y="3168650"/>
            <a:ext cx="3867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MS PGothic" panose="020B0600070205080204" pitchFamily="34" charset="-128"/>
              </a:rPr>
              <a:t>RTT:</a:t>
            </a:r>
            <a:r>
              <a:rPr lang="en-US" altLang="zh-CN" sz="1400">
                <a:solidFill>
                  <a:schemeClr val="bg1"/>
                </a:solidFill>
                <a:latin typeface="Arial" panose="020B0604020202020204" pitchFamily="34" charset="0"/>
                <a:ea typeface="MS PGothic" panose="020B0600070205080204" pitchFamily="34" charset="-128"/>
              </a:rPr>
              <a:t> </a:t>
            </a:r>
            <a:r>
              <a:rPr lang="en-US" altLang="zh-CN" sz="1400">
                <a:latin typeface="Arial" panose="020B0604020202020204" pitchFamily="34" charset="0"/>
                <a:ea typeface="MS PGothic" panose="020B0600070205080204" pitchFamily="34" charset="-128"/>
              </a:rPr>
              <a:t>gaia.cs.umass.edu</a:t>
            </a:r>
            <a:r>
              <a:rPr lang="en-US" altLang="zh-CN" sz="1400">
                <a:solidFill>
                  <a:schemeClr val="bg1"/>
                </a:solidFill>
                <a:latin typeface="Arial" panose="020B0604020202020204" pitchFamily="34" charset="0"/>
                <a:ea typeface="MS PGothic" panose="020B0600070205080204" pitchFamily="34" charset="-128"/>
              </a:rPr>
              <a:t> </a:t>
            </a:r>
            <a:r>
              <a:rPr lang="en-US" altLang="zh-CN" sz="1400">
                <a:latin typeface="Arial" panose="020B0604020202020204" pitchFamily="34" charset="0"/>
                <a:ea typeface="MS PGothic" panose="020B0600070205080204" pitchFamily="34" charset="-128"/>
              </a:rPr>
              <a:t>to</a:t>
            </a:r>
            <a:r>
              <a:rPr lang="en-US" altLang="zh-CN" sz="1400">
                <a:solidFill>
                  <a:schemeClr val="bg1"/>
                </a:solidFill>
                <a:latin typeface="Arial" panose="020B0604020202020204" pitchFamily="34" charset="0"/>
                <a:ea typeface="MS PGothic" panose="020B0600070205080204" pitchFamily="34" charset="-128"/>
              </a:rPr>
              <a:t> </a:t>
            </a:r>
            <a:r>
              <a:rPr lang="en-US" altLang="zh-CN" sz="1400">
                <a:latin typeface="Arial" panose="020B0604020202020204" pitchFamily="34" charset="0"/>
                <a:ea typeface="MS PGothic" panose="020B0600070205080204" pitchFamily="34" charset="-128"/>
              </a:rPr>
              <a:t>fantasia.eurecom.fr</a:t>
            </a:r>
          </a:p>
        </p:txBody>
      </p:sp>
      <p:sp>
        <p:nvSpPr>
          <p:cNvPr id="118792" name="Text Box 20">
            <a:extLst>
              <a:ext uri="{FF2B5EF4-FFF2-40B4-BE49-F238E27FC236}">
                <a16:creationId xmlns:a16="http://schemas.microsoft.com/office/drawing/2014/main" id="{5EA9E214-FAE3-4F9C-939D-8DE18263B672}"/>
              </a:ext>
            </a:extLst>
          </p:cNvPr>
          <p:cNvSpPr txBox="1">
            <a:spLocks noChangeArrowheads="1"/>
          </p:cNvSpPr>
          <p:nvPr/>
        </p:nvSpPr>
        <p:spPr bwMode="auto">
          <a:xfrm>
            <a:off x="6221413" y="5230813"/>
            <a:ext cx="1181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sampleRTT</a:t>
            </a:r>
          </a:p>
        </p:txBody>
      </p:sp>
      <p:sp>
        <p:nvSpPr>
          <p:cNvPr id="118793" name="Text Box 21">
            <a:extLst>
              <a:ext uri="{FF2B5EF4-FFF2-40B4-BE49-F238E27FC236}">
                <a16:creationId xmlns:a16="http://schemas.microsoft.com/office/drawing/2014/main" id="{02860110-020C-4B7A-9383-124AE0700846}"/>
              </a:ext>
            </a:extLst>
          </p:cNvPr>
          <p:cNvSpPr txBox="1">
            <a:spLocks noChangeArrowheads="1"/>
          </p:cNvSpPr>
          <p:nvPr/>
        </p:nvSpPr>
        <p:spPr bwMode="auto">
          <a:xfrm>
            <a:off x="6215063" y="5548313"/>
            <a:ext cx="1431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EstimatedRTT</a:t>
            </a:r>
          </a:p>
        </p:txBody>
      </p:sp>
      <p:sp>
        <p:nvSpPr>
          <p:cNvPr id="118794" name="AutoShape 22">
            <a:extLst>
              <a:ext uri="{FF2B5EF4-FFF2-40B4-BE49-F238E27FC236}">
                <a16:creationId xmlns:a16="http://schemas.microsoft.com/office/drawing/2014/main" id="{02A23E98-B608-4BAB-9E84-EB0988E84C8E}"/>
              </a:ext>
            </a:extLst>
          </p:cNvPr>
          <p:cNvSpPr>
            <a:spLocks noChangeArrowheads="1"/>
          </p:cNvSpPr>
          <p:nvPr/>
        </p:nvSpPr>
        <p:spPr bwMode="auto">
          <a:xfrm>
            <a:off x="6005513" y="5343525"/>
            <a:ext cx="147637" cy="142875"/>
          </a:xfrm>
          <a:prstGeom prst="diamond">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18795" name="AutoShape 23">
            <a:extLst>
              <a:ext uri="{FF2B5EF4-FFF2-40B4-BE49-F238E27FC236}">
                <a16:creationId xmlns:a16="http://schemas.microsoft.com/office/drawing/2014/main" id="{6BA460CF-D05A-4630-92D3-7A64A80AE21E}"/>
              </a:ext>
            </a:extLst>
          </p:cNvPr>
          <p:cNvSpPr>
            <a:spLocks noChangeArrowheads="1"/>
          </p:cNvSpPr>
          <p:nvPr/>
        </p:nvSpPr>
        <p:spPr bwMode="auto">
          <a:xfrm rot="2776382">
            <a:off x="6011069" y="5633244"/>
            <a:ext cx="147637" cy="142875"/>
          </a:xfrm>
          <a:prstGeom prst="diamond">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18796" name="Rectangle 24">
            <a:extLst>
              <a:ext uri="{FF2B5EF4-FFF2-40B4-BE49-F238E27FC236}">
                <a16:creationId xmlns:a16="http://schemas.microsoft.com/office/drawing/2014/main" id="{16B14C23-CBC6-4CD2-971A-AD0555A5ED1A}"/>
              </a:ext>
            </a:extLst>
          </p:cNvPr>
          <p:cNvSpPr>
            <a:spLocks noChangeArrowheads="1"/>
          </p:cNvSpPr>
          <p:nvPr/>
        </p:nvSpPr>
        <p:spPr bwMode="auto">
          <a:xfrm>
            <a:off x="4108450" y="6389688"/>
            <a:ext cx="1863725" cy="468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grpSp>
        <p:nvGrpSpPr>
          <p:cNvPr id="118797" name="Group 15">
            <a:extLst>
              <a:ext uri="{FF2B5EF4-FFF2-40B4-BE49-F238E27FC236}">
                <a16:creationId xmlns:a16="http://schemas.microsoft.com/office/drawing/2014/main" id="{C2644C38-29F5-4737-BADE-DB12EF9152D7}"/>
              </a:ext>
            </a:extLst>
          </p:cNvPr>
          <p:cNvGrpSpPr>
            <a:grpSpLocks/>
          </p:cNvGrpSpPr>
          <p:nvPr/>
        </p:nvGrpSpPr>
        <p:grpSpPr bwMode="auto">
          <a:xfrm>
            <a:off x="4041775" y="6386513"/>
            <a:ext cx="1512888" cy="336550"/>
            <a:chOff x="2343" y="3645"/>
            <a:chExt cx="953" cy="212"/>
          </a:xfrm>
        </p:grpSpPr>
        <p:sp>
          <p:nvSpPr>
            <p:cNvPr id="118800" name="Rectangle 16">
              <a:extLst>
                <a:ext uri="{FF2B5EF4-FFF2-40B4-BE49-F238E27FC236}">
                  <a16:creationId xmlns:a16="http://schemas.microsoft.com/office/drawing/2014/main" id="{F13335B3-1903-4039-A2AD-B5F03B8D8B65}"/>
                </a:ext>
              </a:extLst>
            </p:cNvPr>
            <p:cNvSpPr>
              <a:spLocks noChangeArrowheads="1"/>
            </p:cNvSpPr>
            <p:nvPr/>
          </p:nvSpPr>
          <p:spPr bwMode="auto">
            <a:xfrm>
              <a:off x="2592" y="3695"/>
              <a:ext cx="527" cy="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18801" name="Text Box 17">
              <a:extLst>
                <a:ext uri="{FF2B5EF4-FFF2-40B4-BE49-F238E27FC236}">
                  <a16:creationId xmlns:a16="http://schemas.microsoft.com/office/drawing/2014/main" id="{6869B76B-898F-458B-B964-6DE208C7AD8E}"/>
                </a:ext>
              </a:extLst>
            </p:cNvPr>
            <p:cNvSpPr txBox="1">
              <a:spLocks noChangeArrowheads="1"/>
            </p:cNvSpPr>
            <p:nvPr/>
          </p:nvSpPr>
          <p:spPr bwMode="auto">
            <a:xfrm>
              <a:off x="2343" y="3645"/>
              <a:ext cx="9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time (seconds)</a:t>
              </a:r>
            </a:p>
          </p:txBody>
        </p:sp>
      </p:grpSp>
      <p:sp>
        <p:nvSpPr>
          <p:cNvPr id="118798" name="页脚占位符 5">
            <a:extLst>
              <a:ext uri="{FF2B5EF4-FFF2-40B4-BE49-F238E27FC236}">
                <a16:creationId xmlns:a16="http://schemas.microsoft.com/office/drawing/2014/main" id="{59CBDBE3-B955-4C2C-8027-9086069A44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18799" name="灯片编号占位符 6">
            <a:extLst>
              <a:ext uri="{FF2B5EF4-FFF2-40B4-BE49-F238E27FC236}">
                <a16:creationId xmlns:a16="http://schemas.microsoft.com/office/drawing/2014/main" id="{3A7C3FBD-E160-48D0-BBCF-77787B1CA8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38D9F8F2-09A0-4FC6-A423-BFB5353F7F48}" type="slidenum">
              <a:rPr lang="en-US" altLang="zh-CN" sz="1400" smtClean="0">
                <a:latin typeface="Arial" panose="020B0604020202020204" pitchFamily="34" charset="0"/>
              </a:rPr>
              <a:pPr>
                <a:spcBef>
                  <a:spcPct val="0"/>
                </a:spcBef>
                <a:buClrTx/>
                <a:buSzTx/>
                <a:buFontTx/>
                <a:buNone/>
              </a:pPr>
              <a:t>86</a:t>
            </a:fld>
            <a:endParaRPr lang="en-US" altLang="zh-CN" sz="1400">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1">
            <a:extLst>
              <a:ext uri="{FF2B5EF4-FFF2-40B4-BE49-F238E27FC236}">
                <a16:creationId xmlns:a16="http://schemas.microsoft.com/office/drawing/2014/main" id="{7E8D1EFE-0578-4A87-9C2B-3AB3291CF49A}"/>
              </a:ext>
            </a:extLst>
          </p:cNvPr>
          <p:cNvSpPr>
            <a:spLocks noGrp="1" noChangeArrowheads="1"/>
          </p:cNvSpPr>
          <p:nvPr>
            <p:ph type="title"/>
          </p:nvPr>
        </p:nvSpPr>
        <p:spPr>
          <a:xfrm>
            <a:off x="542925" y="233363"/>
            <a:ext cx="7772400" cy="920750"/>
          </a:xfrm>
        </p:spPr>
        <p:txBody>
          <a:bodyPr/>
          <a:lstStyle/>
          <a:p>
            <a:r>
              <a:rPr lang="en-US" altLang="zh-CN">
                <a:ea typeface="宋体" panose="02010600030101010101" pitchFamily="2" charset="-122"/>
              </a:rPr>
              <a:t>TCP round trip time, timeout</a:t>
            </a:r>
          </a:p>
        </p:txBody>
      </p:sp>
      <p:sp>
        <p:nvSpPr>
          <p:cNvPr id="120835" name="Rectangle 5">
            <a:extLst>
              <a:ext uri="{FF2B5EF4-FFF2-40B4-BE49-F238E27FC236}">
                <a16:creationId xmlns:a16="http://schemas.microsoft.com/office/drawing/2014/main" id="{C8A62AB9-0617-456E-9753-99823F9E88A8}"/>
              </a:ext>
            </a:extLst>
          </p:cNvPr>
          <p:cNvSpPr>
            <a:spLocks noGrp="1" noChangeArrowheads="1"/>
          </p:cNvSpPr>
          <p:nvPr>
            <p:ph type="body" sz="half" idx="1"/>
          </p:nvPr>
        </p:nvSpPr>
        <p:spPr>
          <a:xfrm>
            <a:off x="422275" y="1235075"/>
            <a:ext cx="7918450" cy="1495425"/>
          </a:xfrm>
        </p:spPr>
        <p:txBody>
          <a:bodyPr/>
          <a:lstStyle/>
          <a:p>
            <a:pPr>
              <a:lnSpc>
                <a:spcPct val="90000"/>
              </a:lnSpc>
            </a:pPr>
            <a:r>
              <a:rPr lang="en-US" altLang="zh-CN">
                <a:solidFill>
                  <a:srgbClr val="000099"/>
                </a:solidFill>
                <a:ea typeface="MS PGothic" panose="020B0600070205080204" pitchFamily="34" charset="-128"/>
              </a:rPr>
              <a:t>timeout interval:</a:t>
            </a:r>
            <a:r>
              <a:rPr lang="en-US" altLang="zh-CN" sz="2400" b="1">
                <a:latin typeface="Courier New" panose="02070309020205020404" pitchFamily="49" charset="0"/>
                <a:ea typeface="MS PGothic" panose="020B0600070205080204" pitchFamily="34" charset="-128"/>
              </a:rPr>
              <a:t> EstimatedRTT</a:t>
            </a:r>
            <a:r>
              <a:rPr lang="en-US" altLang="zh-CN" sz="2400">
                <a:ea typeface="MS PGothic" panose="020B0600070205080204" pitchFamily="34" charset="-128"/>
              </a:rPr>
              <a:t> plus </a:t>
            </a:r>
            <a:r>
              <a:rPr lang="ja-JP" altLang="en-US" sz="2400">
                <a:ea typeface="MS PGothic" panose="020B0600070205080204" pitchFamily="34" charset="-128"/>
              </a:rPr>
              <a:t>“</a:t>
            </a:r>
            <a:r>
              <a:rPr lang="en-US" altLang="ja-JP" sz="2400">
                <a:ea typeface="MS PGothic" panose="020B0600070205080204" pitchFamily="34" charset="-128"/>
              </a:rPr>
              <a:t>safety margin</a:t>
            </a:r>
            <a:r>
              <a:rPr lang="ja-JP" altLang="en-US" sz="2400">
                <a:ea typeface="MS PGothic" panose="020B0600070205080204" pitchFamily="34" charset="-128"/>
              </a:rPr>
              <a:t>”</a:t>
            </a:r>
            <a:endParaRPr lang="en-US" altLang="ja-JP" sz="2400">
              <a:ea typeface="MS PGothic" panose="020B0600070205080204" pitchFamily="34" charset="-128"/>
            </a:endParaRPr>
          </a:p>
          <a:p>
            <a:pPr lvl="1">
              <a:lnSpc>
                <a:spcPct val="90000"/>
              </a:lnSpc>
            </a:pPr>
            <a:r>
              <a:rPr lang="en-US" altLang="zh-CN" sz="2000">
                <a:ea typeface="MS PGothic" panose="020B0600070205080204" pitchFamily="34" charset="-128"/>
              </a:rPr>
              <a:t>large variation in </a:t>
            </a:r>
            <a:r>
              <a:rPr lang="en-US" altLang="zh-CN" sz="2000" b="1">
                <a:latin typeface="Courier New" panose="02070309020205020404" pitchFamily="49" charset="0"/>
                <a:ea typeface="MS PGothic" panose="020B0600070205080204" pitchFamily="34" charset="-128"/>
              </a:rPr>
              <a:t>EstimatedRTT -&gt;</a:t>
            </a:r>
            <a:r>
              <a:rPr lang="en-US" altLang="zh-CN" sz="2000">
                <a:ea typeface="MS PGothic" panose="020B0600070205080204" pitchFamily="34" charset="-128"/>
              </a:rPr>
              <a:t> larger safety margin</a:t>
            </a:r>
          </a:p>
          <a:p>
            <a:pPr>
              <a:lnSpc>
                <a:spcPct val="90000"/>
              </a:lnSpc>
              <a:spcBef>
                <a:spcPct val="35000"/>
              </a:spcBef>
            </a:pPr>
            <a:r>
              <a:rPr lang="en-US" altLang="zh-CN" sz="2400">
                <a:ea typeface="MS PGothic" panose="020B0600070205080204" pitchFamily="34" charset="-128"/>
              </a:rPr>
              <a:t>estimate SampleRTT deviation from EstimatedRTT: </a:t>
            </a:r>
          </a:p>
        </p:txBody>
      </p:sp>
      <p:sp>
        <p:nvSpPr>
          <p:cNvPr id="120836" name="Text Box 7">
            <a:extLst>
              <a:ext uri="{FF2B5EF4-FFF2-40B4-BE49-F238E27FC236}">
                <a16:creationId xmlns:a16="http://schemas.microsoft.com/office/drawing/2014/main" id="{1AA30E70-2E78-4911-AB6F-C199DEAECE2F}"/>
              </a:ext>
            </a:extLst>
          </p:cNvPr>
          <p:cNvSpPr txBox="1">
            <a:spLocks noChangeArrowheads="1"/>
          </p:cNvSpPr>
          <p:nvPr/>
        </p:nvSpPr>
        <p:spPr bwMode="auto">
          <a:xfrm>
            <a:off x="1036638" y="3049588"/>
            <a:ext cx="6975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a:solidFill>
                  <a:srgbClr val="0070C0"/>
                </a:solidFill>
                <a:ea typeface="MS PGothic" panose="020B0600070205080204" pitchFamily="34" charset="-128"/>
              </a:rPr>
              <a:t>DevRTT = (1-</a:t>
            </a:r>
            <a:r>
              <a:rPr lang="en-US" altLang="zh-CN" sz="2000">
                <a:solidFill>
                  <a:srgbClr val="0070C0"/>
                </a:solidFill>
                <a:ea typeface="MS PGothic" panose="020B0600070205080204" pitchFamily="34" charset="-128"/>
                <a:sym typeface="Symbol" panose="05050102010706020507" pitchFamily="18" charset="2"/>
              </a:rPr>
              <a:t></a:t>
            </a:r>
            <a:r>
              <a:rPr lang="en-US" altLang="zh-CN" sz="2000">
                <a:solidFill>
                  <a:srgbClr val="0070C0"/>
                </a:solidFill>
                <a:ea typeface="MS PGothic" panose="020B0600070205080204" pitchFamily="34" charset="-128"/>
              </a:rPr>
              <a:t>)*DevRTT +</a:t>
            </a:r>
          </a:p>
          <a:p>
            <a:pPr>
              <a:spcBef>
                <a:spcPct val="0"/>
              </a:spcBef>
              <a:buClrTx/>
              <a:buSzTx/>
              <a:buFontTx/>
              <a:buNone/>
            </a:pPr>
            <a:r>
              <a:rPr lang="en-US" altLang="zh-CN" sz="2000">
                <a:solidFill>
                  <a:srgbClr val="0070C0"/>
                </a:solidFill>
                <a:ea typeface="MS PGothic" panose="020B0600070205080204" pitchFamily="34" charset="-128"/>
              </a:rPr>
              <a:t>             </a:t>
            </a:r>
            <a:r>
              <a:rPr lang="en-US" altLang="zh-CN" sz="2000">
                <a:solidFill>
                  <a:srgbClr val="0070C0"/>
                </a:solidFill>
                <a:ea typeface="MS PGothic" panose="020B0600070205080204" pitchFamily="34" charset="-128"/>
                <a:sym typeface="Symbol" panose="05050102010706020507" pitchFamily="18" charset="2"/>
              </a:rPr>
              <a:t></a:t>
            </a:r>
            <a:r>
              <a:rPr lang="en-US" altLang="zh-CN" sz="2000">
                <a:solidFill>
                  <a:srgbClr val="0070C0"/>
                </a:solidFill>
                <a:ea typeface="MS PGothic" panose="020B0600070205080204" pitchFamily="34" charset="-128"/>
              </a:rPr>
              <a:t>*|SampleRTT-EstimatedRTT|</a:t>
            </a:r>
          </a:p>
        </p:txBody>
      </p:sp>
      <p:sp>
        <p:nvSpPr>
          <p:cNvPr id="120837" name="Text Box 12">
            <a:extLst>
              <a:ext uri="{FF2B5EF4-FFF2-40B4-BE49-F238E27FC236}">
                <a16:creationId xmlns:a16="http://schemas.microsoft.com/office/drawing/2014/main" id="{52EDF813-650B-4163-9067-01E20A6FAC6E}"/>
              </a:ext>
            </a:extLst>
          </p:cNvPr>
          <p:cNvSpPr txBox="1">
            <a:spLocks noChangeArrowheads="1"/>
          </p:cNvSpPr>
          <p:nvPr/>
        </p:nvSpPr>
        <p:spPr bwMode="auto">
          <a:xfrm>
            <a:off x="4776788" y="3756025"/>
            <a:ext cx="338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000" b="1">
                <a:latin typeface="Courier New" panose="02070309020205020404" pitchFamily="49" charset="0"/>
                <a:ea typeface="MS PGothic" panose="020B0600070205080204" pitchFamily="34" charset="-128"/>
              </a:rPr>
              <a:t>(typically, </a:t>
            </a:r>
            <a:r>
              <a:rPr lang="en-US" altLang="zh-CN" sz="2000" b="1">
                <a:latin typeface="Courier New" panose="02070309020205020404" pitchFamily="49" charset="0"/>
                <a:ea typeface="MS PGothic" panose="020B0600070205080204" pitchFamily="34" charset="-128"/>
                <a:sym typeface="Symbol" panose="05050102010706020507" pitchFamily="18" charset="2"/>
              </a:rPr>
              <a:t> = 0.25)</a:t>
            </a:r>
          </a:p>
        </p:txBody>
      </p:sp>
      <p:sp>
        <p:nvSpPr>
          <p:cNvPr id="120838" name="Rectangle 13">
            <a:extLst>
              <a:ext uri="{FF2B5EF4-FFF2-40B4-BE49-F238E27FC236}">
                <a16:creationId xmlns:a16="http://schemas.microsoft.com/office/drawing/2014/main" id="{2B1B61EC-E086-4396-9747-88502F0F8145}"/>
              </a:ext>
            </a:extLst>
          </p:cNvPr>
          <p:cNvSpPr>
            <a:spLocks noChangeArrowheads="1"/>
          </p:cNvSpPr>
          <p:nvPr/>
        </p:nvSpPr>
        <p:spPr bwMode="auto">
          <a:xfrm>
            <a:off x="565150" y="4368800"/>
            <a:ext cx="79184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b="1">
                <a:solidFill>
                  <a:srgbClr val="FF0000"/>
                </a:solidFill>
                <a:ea typeface="MS PGothic" panose="020B0600070205080204" pitchFamily="34" charset="-128"/>
              </a:rPr>
              <a:t>TimeoutInterval = EstimatedRTT + 4*DevRTT</a:t>
            </a:r>
          </a:p>
        </p:txBody>
      </p:sp>
      <p:sp>
        <p:nvSpPr>
          <p:cNvPr id="120839" name="Text Box 14">
            <a:extLst>
              <a:ext uri="{FF2B5EF4-FFF2-40B4-BE49-F238E27FC236}">
                <a16:creationId xmlns:a16="http://schemas.microsoft.com/office/drawing/2014/main" id="{C61F4AB3-FD63-4D42-B72B-CDD7E6959E8C}"/>
              </a:ext>
            </a:extLst>
          </p:cNvPr>
          <p:cNvSpPr txBox="1">
            <a:spLocks noChangeArrowheads="1"/>
          </p:cNvSpPr>
          <p:nvPr/>
        </p:nvSpPr>
        <p:spPr bwMode="auto">
          <a:xfrm>
            <a:off x="3929063" y="5122863"/>
            <a:ext cx="1973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solidFill>
                  <a:srgbClr val="000099"/>
                </a:solidFill>
                <a:ea typeface="MS PGothic" panose="020B0600070205080204" pitchFamily="34" charset="-128"/>
              </a:rPr>
              <a:t>estimated RTT</a:t>
            </a:r>
          </a:p>
        </p:txBody>
      </p:sp>
      <p:sp>
        <p:nvSpPr>
          <p:cNvPr id="120840" name="Text Box 16">
            <a:extLst>
              <a:ext uri="{FF2B5EF4-FFF2-40B4-BE49-F238E27FC236}">
                <a16:creationId xmlns:a16="http://schemas.microsoft.com/office/drawing/2014/main" id="{2DD04F85-BE6D-4134-9739-7F293AF72B9B}"/>
              </a:ext>
            </a:extLst>
          </p:cNvPr>
          <p:cNvSpPr txBox="1">
            <a:spLocks noChangeArrowheads="1"/>
          </p:cNvSpPr>
          <p:nvPr/>
        </p:nvSpPr>
        <p:spPr bwMode="auto">
          <a:xfrm>
            <a:off x="6353175" y="5141913"/>
            <a:ext cx="209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ja-JP" altLang="en-US" sz="2000">
                <a:solidFill>
                  <a:srgbClr val="000099"/>
                </a:solidFill>
                <a:ea typeface="MS PGothic" panose="020B0600070205080204" pitchFamily="34" charset="-128"/>
              </a:rPr>
              <a:t>“</a:t>
            </a:r>
            <a:r>
              <a:rPr lang="en-US" altLang="ja-JP" sz="2000">
                <a:solidFill>
                  <a:srgbClr val="000099"/>
                </a:solidFill>
                <a:ea typeface="MS PGothic" panose="020B0600070205080204" pitchFamily="34" charset="-128"/>
              </a:rPr>
              <a:t>safety margin</a:t>
            </a:r>
            <a:r>
              <a:rPr lang="ja-JP" altLang="en-US" sz="2000">
                <a:solidFill>
                  <a:srgbClr val="000099"/>
                </a:solidFill>
                <a:ea typeface="MS PGothic" panose="020B0600070205080204" pitchFamily="34" charset="-128"/>
              </a:rPr>
              <a:t>”</a:t>
            </a:r>
            <a:endParaRPr lang="en-US" altLang="zh-CN" sz="2000">
              <a:solidFill>
                <a:srgbClr val="000099"/>
              </a:solidFill>
              <a:ea typeface="MS PGothic" panose="020B0600070205080204" pitchFamily="34" charset="-128"/>
            </a:endParaRPr>
          </a:p>
        </p:txBody>
      </p:sp>
      <p:sp>
        <p:nvSpPr>
          <p:cNvPr id="120841" name="Line 17">
            <a:extLst>
              <a:ext uri="{FF2B5EF4-FFF2-40B4-BE49-F238E27FC236}">
                <a16:creationId xmlns:a16="http://schemas.microsoft.com/office/drawing/2014/main" id="{5E333D23-90D0-4A7D-91F2-A512138EA1E0}"/>
              </a:ext>
            </a:extLst>
          </p:cNvPr>
          <p:cNvSpPr>
            <a:spLocks noChangeShapeType="1"/>
          </p:cNvSpPr>
          <p:nvPr/>
        </p:nvSpPr>
        <p:spPr bwMode="auto">
          <a:xfrm flipV="1">
            <a:off x="4806950" y="4762500"/>
            <a:ext cx="0" cy="44608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2" name="Line 19">
            <a:extLst>
              <a:ext uri="{FF2B5EF4-FFF2-40B4-BE49-F238E27FC236}">
                <a16:creationId xmlns:a16="http://schemas.microsoft.com/office/drawing/2014/main" id="{4BA18A67-3F50-46B4-8147-622B3747A72C}"/>
              </a:ext>
            </a:extLst>
          </p:cNvPr>
          <p:cNvSpPr>
            <a:spLocks noChangeShapeType="1"/>
          </p:cNvSpPr>
          <p:nvPr/>
        </p:nvSpPr>
        <p:spPr bwMode="auto">
          <a:xfrm flipV="1">
            <a:off x="7378700" y="4768850"/>
            <a:ext cx="0" cy="44608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120843" name="Picture 20" descr="alarm_clock_ringing">
            <a:extLst>
              <a:ext uri="{FF2B5EF4-FFF2-40B4-BE49-F238E27FC236}">
                <a16:creationId xmlns:a16="http://schemas.microsoft.com/office/drawing/2014/main" id="{35309738-143A-4D4A-A5AC-DB1BECBEE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211763"/>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4" name="页脚占位符 5">
            <a:extLst>
              <a:ext uri="{FF2B5EF4-FFF2-40B4-BE49-F238E27FC236}">
                <a16:creationId xmlns:a16="http://schemas.microsoft.com/office/drawing/2014/main" id="{E29BE898-CCAC-4545-82C0-F90F7EF2BF8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20845" name="灯片编号占位符 6">
            <a:extLst>
              <a:ext uri="{FF2B5EF4-FFF2-40B4-BE49-F238E27FC236}">
                <a16:creationId xmlns:a16="http://schemas.microsoft.com/office/drawing/2014/main" id="{5AB0F3EA-BF15-4B66-9D9D-AB0146AC16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5F7CC1D-023F-435E-B714-2BA7098503C6}" type="slidenum">
              <a:rPr lang="en-US" altLang="zh-CN" sz="1400" smtClean="0">
                <a:latin typeface="Arial" panose="020B0604020202020204" pitchFamily="34" charset="0"/>
              </a:rPr>
              <a:pPr>
                <a:spcBef>
                  <a:spcPct val="0"/>
                </a:spcBef>
                <a:buClrTx/>
                <a:buSzTx/>
                <a:buFontTx/>
                <a:buNone/>
              </a:pPr>
              <a:t>87</a:t>
            </a:fld>
            <a:endParaRPr lang="en-US" altLang="zh-CN" sz="1400">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4">
            <a:extLst>
              <a:ext uri="{FF2B5EF4-FFF2-40B4-BE49-F238E27FC236}">
                <a16:creationId xmlns:a16="http://schemas.microsoft.com/office/drawing/2014/main" id="{888F2BB3-D2F1-4A00-B8BE-9927A0C2634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22883" name="灯片编号占位符 5">
            <a:extLst>
              <a:ext uri="{FF2B5EF4-FFF2-40B4-BE49-F238E27FC236}">
                <a16:creationId xmlns:a16="http://schemas.microsoft.com/office/drawing/2014/main" id="{E8B283CC-8733-437F-B4FC-1BC23DBB98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975739A-3BBB-429B-86ED-41FBD9E9ECF5}" type="slidenum">
              <a:rPr lang="en-US" altLang="zh-CN" sz="1400" smtClean="0">
                <a:latin typeface="Arial" panose="020B0604020202020204" pitchFamily="34" charset="0"/>
              </a:rPr>
              <a:pPr>
                <a:spcBef>
                  <a:spcPct val="0"/>
                </a:spcBef>
                <a:buClrTx/>
                <a:buSzTx/>
                <a:buFontTx/>
                <a:buNone/>
              </a:pPr>
              <a:t>88</a:t>
            </a:fld>
            <a:endParaRPr lang="en-US" altLang="zh-CN" sz="1400">
              <a:latin typeface="Arial" panose="020B0604020202020204" pitchFamily="34" charset="0"/>
            </a:endParaRPr>
          </a:p>
        </p:txBody>
      </p:sp>
      <p:sp>
        <p:nvSpPr>
          <p:cNvPr id="122884" name="Rectangle 2">
            <a:extLst>
              <a:ext uri="{FF2B5EF4-FFF2-40B4-BE49-F238E27FC236}">
                <a16:creationId xmlns:a16="http://schemas.microsoft.com/office/drawing/2014/main" id="{F38E2CE4-C68B-4155-9A57-4E1A9C3C4DB9}"/>
              </a:ext>
            </a:extLst>
          </p:cNvPr>
          <p:cNvSpPr>
            <a:spLocks noGrp="1" noChangeArrowheads="1"/>
          </p:cNvSpPr>
          <p:nvPr>
            <p:ph type="title"/>
          </p:nvPr>
        </p:nvSpPr>
        <p:spPr/>
        <p:txBody>
          <a:bodyPr/>
          <a:lstStyle/>
          <a:p>
            <a:r>
              <a:rPr lang="en-US" altLang="zh-CN">
                <a:ea typeface="宋体" panose="02010600030101010101" pitchFamily="2" charset="-122"/>
              </a:rPr>
              <a:t>More on Sender Policies</a:t>
            </a:r>
          </a:p>
        </p:txBody>
      </p:sp>
      <p:sp>
        <p:nvSpPr>
          <p:cNvPr id="444419" name="Rectangle 3">
            <a:extLst>
              <a:ext uri="{FF2B5EF4-FFF2-40B4-BE49-F238E27FC236}">
                <a16:creationId xmlns:a16="http://schemas.microsoft.com/office/drawing/2014/main" id="{B01021C4-03F1-447B-AFB7-14D54EC8C474}"/>
              </a:ext>
            </a:extLst>
          </p:cNvPr>
          <p:cNvSpPr>
            <a:spLocks noGrp="1" noChangeArrowheads="1"/>
          </p:cNvSpPr>
          <p:nvPr>
            <p:ph type="body" idx="1"/>
          </p:nvPr>
        </p:nvSpPr>
        <p:spPr/>
        <p:txBody>
          <a:bodyPr/>
          <a:lstStyle/>
          <a:p>
            <a:pPr>
              <a:defRPr/>
            </a:pPr>
            <a:r>
              <a:rPr lang="en-US" altLang="zh-CN" dirty="0">
                <a:ea typeface="宋体" panose="02010600030101010101" pitchFamily="2" charset="-122"/>
              </a:rPr>
              <a:t>Doubling the Timeout Interval</a:t>
            </a:r>
          </a:p>
          <a:p>
            <a:pPr lvl="1">
              <a:defRPr/>
            </a:pPr>
            <a:r>
              <a:rPr lang="en-US" altLang="zh-CN" dirty="0">
                <a:ea typeface="宋体" panose="02010600030101010101" pitchFamily="2" charset="-122"/>
              </a:rPr>
              <a:t>Used by most TCP implementations</a:t>
            </a:r>
          </a:p>
          <a:p>
            <a:pPr lvl="1">
              <a:defRPr/>
            </a:pPr>
            <a:r>
              <a:rPr lang="en-US" altLang="zh-CN" dirty="0">
                <a:ea typeface="宋体" panose="02010600030101010101" pitchFamily="2" charset="-122"/>
              </a:rPr>
              <a:t>If </a:t>
            </a:r>
            <a:r>
              <a:rPr lang="en-US" altLang="zh-CN" dirty="0">
                <a:solidFill>
                  <a:srgbClr val="0070C0"/>
                </a:solidFill>
                <a:ea typeface="宋体" panose="02010600030101010101" pitchFamily="2" charset="-122"/>
              </a:rPr>
              <a:t>timeout occurs </a:t>
            </a:r>
            <a:r>
              <a:rPr lang="en-US" altLang="zh-CN" dirty="0">
                <a:ea typeface="宋体" panose="02010600030101010101" pitchFamily="2" charset="-122"/>
              </a:rPr>
              <a:t>then, after </a:t>
            </a:r>
            <a:r>
              <a:rPr lang="en-US" altLang="zh-CN" dirty="0" err="1">
                <a:ea typeface="宋体" panose="02010600030101010101" pitchFamily="2" charset="-122"/>
              </a:rPr>
              <a:t>retransmisison</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Timeout Interval</a:t>
            </a:r>
            <a:r>
              <a:rPr lang="en-US" altLang="zh-CN" dirty="0">
                <a:ea typeface="宋体" panose="02010600030101010101" pitchFamily="2" charset="-122"/>
              </a:rPr>
              <a:t> is doubled</a:t>
            </a:r>
          </a:p>
          <a:p>
            <a:pPr lvl="1">
              <a:defRPr/>
            </a:pPr>
            <a:r>
              <a:rPr lang="en-US" altLang="zh-CN" dirty="0">
                <a:ea typeface="宋体" panose="02010600030101010101" pitchFamily="2" charset="-122"/>
              </a:rPr>
              <a:t>Intervals grow exponentially with each consecutive timeout</a:t>
            </a:r>
          </a:p>
          <a:p>
            <a:pPr marL="354013" lvl="1" indent="-354013">
              <a:buSzPct val="100000"/>
              <a:buFont typeface="Wingdings" panose="05000000000000000000" pitchFamily="2" charset="2"/>
              <a:buChar char="p"/>
              <a:defRPr/>
            </a:pPr>
            <a:r>
              <a:rPr lang="en-US" altLang="zh-CN" dirty="0">
                <a:ea typeface="宋体" panose="02010600030101010101" pitchFamily="2" charset="-122"/>
              </a:rPr>
              <a:t>When Timer restarted because of (</a:t>
            </a:r>
            <a:r>
              <a:rPr lang="en-US" altLang="zh-CN" dirty="0" err="1">
                <a:ea typeface="宋体" panose="02010600030101010101" pitchFamily="2" charset="-122"/>
              </a:rPr>
              <a:t>i</a:t>
            </a:r>
            <a:r>
              <a:rPr lang="en-US" altLang="zh-CN" dirty="0">
                <a:ea typeface="宋体" panose="02010600030101010101" pitchFamily="2" charset="-122"/>
              </a:rPr>
              <a:t>) new data from above or (ii) ACK received, then </a:t>
            </a:r>
            <a:r>
              <a:rPr lang="en-US" altLang="zh-CN" dirty="0">
                <a:solidFill>
                  <a:srgbClr val="FF0000"/>
                </a:solidFill>
                <a:ea typeface="宋体" panose="02010600030101010101" pitchFamily="2" charset="-122"/>
              </a:rPr>
              <a:t>Timeout Interval</a:t>
            </a:r>
            <a:r>
              <a:rPr lang="en-US" altLang="zh-CN" dirty="0">
                <a:ea typeface="宋体" panose="02010600030101010101" pitchFamily="2" charset="-122"/>
              </a:rPr>
              <a:t>  is reset as described previously using Estimated RTT and </a:t>
            </a:r>
            <a:r>
              <a:rPr lang="en-US" altLang="zh-CN" dirty="0" err="1">
                <a:ea typeface="宋体" panose="02010600030101010101" pitchFamily="2" charset="-122"/>
              </a:rPr>
              <a:t>DevRTT</a:t>
            </a:r>
            <a:r>
              <a:rPr lang="en-US" altLang="zh-CN" dirty="0">
                <a:ea typeface="宋体" panose="02010600030101010101" pitchFamily="2" charset="-122"/>
              </a:rPr>
              <a:t>.</a:t>
            </a:r>
          </a:p>
          <a:p>
            <a:pPr marL="452438" lvl="1" indent="-452438">
              <a:buSzPct val="100000"/>
              <a:buFont typeface="Wingdings" panose="05000000000000000000" pitchFamily="2" charset="2"/>
              <a:buChar char="p"/>
              <a:defRPr/>
            </a:pPr>
            <a:r>
              <a:rPr lang="en-US" altLang="zh-CN" dirty="0">
                <a:ea typeface="宋体" panose="02010600030101010101" pitchFamily="2" charset="-122"/>
              </a:rPr>
              <a:t>Limited form of </a:t>
            </a:r>
            <a:r>
              <a:rPr lang="en-US" altLang="zh-CN" dirty="0">
                <a:solidFill>
                  <a:srgbClr val="0070C0"/>
                </a:solidFill>
                <a:ea typeface="宋体" panose="02010600030101010101" pitchFamily="2" charset="-122"/>
              </a:rPr>
              <a:t>Congestion Control</a:t>
            </a:r>
          </a:p>
        </p:txBody>
      </p:sp>
      <p:pic>
        <p:nvPicPr>
          <p:cNvPr id="444420" name="Picture 4" descr="j0287311[1]">
            <a:extLst>
              <a:ext uri="{FF2B5EF4-FFF2-40B4-BE49-F238E27FC236}">
                <a16:creationId xmlns:a16="http://schemas.microsoft.com/office/drawing/2014/main" id="{1E6AD6DD-257D-479B-A6E1-B665CAD8B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533400"/>
            <a:ext cx="1985963"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Effect transition="in" filter="blinds(horizontal)">
                                      <p:cBhvr>
                                        <p:cTn id="7" dur="500"/>
                                        <p:tgtEl>
                                          <p:spTgt spid="4444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4420"/>
                                        </p:tgtEl>
                                        <p:attrNameLst>
                                          <p:attrName>style.visibility</p:attrName>
                                        </p:attrNameLst>
                                      </p:cBhvr>
                                      <p:to>
                                        <p:strVal val="visible"/>
                                      </p:to>
                                    </p:set>
                                    <p:animEffect transition="in" filter="blinds(horizontal)">
                                      <p:cBhvr>
                                        <p:cTn id="10" dur="500"/>
                                        <p:tgtEl>
                                          <p:spTgt spid="444420"/>
                                        </p:tgtEl>
                                      </p:cBhvr>
                                    </p:animEffect>
                                  </p:childTnLst>
                                </p:cTn>
                              </p:par>
                              <p:par>
                                <p:cTn id="11" presetID="3" presetClass="entr" presetSubtype="10" fill="hold" nodeType="withEffect">
                                  <p:stCondLst>
                                    <p:cond delay="0"/>
                                  </p:stCondLst>
                                  <p:childTnLst>
                                    <p:set>
                                      <p:cBhvr>
                                        <p:cTn id="12" dur="1" fill="hold">
                                          <p:stCondLst>
                                            <p:cond delay="0"/>
                                          </p:stCondLst>
                                        </p:cTn>
                                        <p:tgtEl>
                                          <p:spTgt spid="444419">
                                            <p:txEl>
                                              <p:pRg st="1" end="1"/>
                                            </p:txEl>
                                          </p:spTgt>
                                        </p:tgtEl>
                                        <p:attrNameLst>
                                          <p:attrName>style.visibility</p:attrName>
                                        </p:attrNameLst>
                                      </p:cBhvr>
                                      <p:to>
                                        <p:strVal val="visible"/>
                                      </p:to>
                                    </p:set>
                                    <p:animEffect transition="in" filter="blinds(horizontal)">
                                      <p:cBhvr>
                                        <p:cTn id="13" dur="500"/>
                                        <p:tgtEl>
                                          <p:spTgt spid="444419">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4419">
                                            <p:txEl>
                                              <p:pRg st="2" end="2"/>
                                            </p:txEl>
                                          </p:spTgt>
                                        </p:tgtEl>
                                        <p:attrNameLst>
                                          <p:attrName>style.visibility</p:attrName>
                                        </p:attrNameLst>
                                      </p:cBhvr>
                                      <p:to>
                                        <p:strVal val="visible"/>
                                      </p:to>
                                    </p:set>
                                    <p:animEffect transition="in" filter="blinds(horizontal)">
                                      <p:cBhvr>
                                        <p:cTn id="16" dur="500"/>
                                        <p:tgtEl>
                                          <p:spTgt spid="444419">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4419">
                                            <p:txEl>
                                              <p:pRg st="3" end="3"/>
                                            </p:txEl>
                                          </p:spTgt>
                                        </p:tgtEl>
                                        <p:attrNameLst>
                                          <p:attrName>style.visibility</p:attrName>
                                        </p:attrNameLst>
                                      </p:cBhvr>
                                      <p:to>
                                        <p:strVal val="visible"/>
                                      </p:to>
                                    </p:set>
                                    <p:animEffect transition="in" filter="blinds(horizontal)">
                                      <p:cBhvr>
                                        <p:cTn id="19" dur="500"/>
                                        <p:tgtEl>
                                          <p:spTgt spid="444419">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4419">
                                            <p:txEl>
                                              <p:pRg st="4" end="4"/>
                                            </p:txEl>
                                          </p:spTgt>
                                        </p:tgtEl>
                                        <p:attrNameLst>
                                          <p:attrName>style.visibility</p:attrName>
                                        </p:attrNameLst>
                                      </p:cBhvr>
                                      <p:to>
                                        <p:strVal val="visible"/>
                                      </p:to>
                                    </p:set>
                                    <p:animEffect transition="in" filter="blinds(horizontal)">
                                      <p:cBhvr>
                                        <p:cTn id="22" dur="500"/>
                                        <p:tgtEl>
                                          <p:spTgt spid="44441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4419">
                                            <p:txEl>
                                              <p:pRg st="5" end="5"/>
                                            </p:txEl>
                                          </p:spTgt>
                                        </p:tgtEl>
                                        <p:attrNameLst>
                                          <p:attrName>style.visibility</p:attrName>
                                        </p:attrNameLst>
                                      </p:cBhvr>
                                      <p:to>
                                        <p:strVal val="visible"/>
                                      </p:to>
                                    </p:set>
                                    <p:animEffect transition="in" filter="blinds(horizontal)">
                                      <p:cBhvr>
                                        <p:cTn id="25" dur="500"/>
                                        <p:tgtEl>
                                          <p:spTgt spid="444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76DA3EA-8F4C-4B0F-AF0B-B992FC87F7C4}"/>
              </a:ext>
            </a:extLst>
          </p:cNvPr>
          <p:cNvSpPr>
            <a:spLocks noGrp="1" noChangeArrowheads="1"/>
          </p:cNvSpPr>
          <p:nvPr>
            <p:ph type="title"/>
          </p:nvPr>
        </p:nvSpPr>
        <p:spPr>
          <a:xfrm>
            <a:off x="533400" y="220663"/>
            <a:ext cx="5040313" cy="906462"/>
          </a:xfrm>
        </p:spPr>
        <p:txBody>
          <a:bodyPr/>
          <a:lstStyle/>
          <a:p>
            <a:r>
              <a:rPr lang="en-US" altLang="zh-CN">
                <a:ea typeface="宋体" panose="02010600030101010101" pitchFamily="2" charset="-122"/>
              </a:rPr>
              <a:t>TCP fast retransmit</a:t>
            </a:r>
          </a:p>
        </p:txBody>
      </p:sp>
      <p:sp>
        <p:nvSpPr>
          <p:cNvPr id="124931" name="Rectangle 3">
            <a:extLst>
              <a:ext uri="{FF2B5EF4-FFF2-40B4-BE49-F238E27FC236}">
                <a16:creationId xmlns:a16="http://schemas.microsoft.com/office/drawing/2014/main" id="{7B61BE5D-F783-42D1-8A32-09CD892089AA}"/>
              </a:ext>
            </a:extLst>
          </p:cNvPr>
          <p:cNvSpPr>
            <a:spLocks noGrp="1" noChangeArrowheads="1"/>
          </p:cNvSpPr>
          <p:nvPr>
            <p:ph type="body" sz="half" idx="1"/>
          </p:nvPr>
        </p:nvSpPr>
        <p:spPr>
          <a:xfrm>
            <a:off x="533400" y="1371600"/>
            <a:ext cx="3810000" cy="4648200"/>
          </a:xfrm>
        </p:spPr>
        <p:txBody>
          <a:bodyPr/>
          <a:lstStyle/>
          <a:p>
            <a:pPr>
              <a:buFont typeface="Wingdings" panose="05000000000000000000" pitchFamily="2" charset="2"/>
              <a:buChar char="§"/>
            </a:pPr>
            <a:r>
              <a:rPr lang="en-US" altLang="zh-CN" sz="2400">
                <a:ea typeface="宋体" panose="02010600030101010101" pitchFamily="2" charset="-122"/>
              </a:rPr>
              <a:t>time-out period  often relatively long:</a:t>
            </a:r>
          </a:p>
          <a:p>
            <a:pPr lvl="1">
              <a:buFont typeface="Arial" panose="020B0604020202020204" pitchFamily="34" charset="0"/>
              <a:buChar char="•"/>
            </a:pPr>
            <a:r>
              <a:rPr lang="en-US" altLang="zh-CN" sz="2000">
                <a:ea typeface="宋体" panose="02010600030101010101" pitchFamily="2" charset="-122"/>
              </a:rPr>
              <a:t>long delay before resending </a:t>
            </a:r>
            <a:r>
              <a:rPr lang="en-US" altLang="zh-CN" sz="2000">
                <a:solidFill>
                  <a:srgbClr val="FF0000"/>
                </a:solidFill>
                <a:ea typeface="宋体" panose="02010600030101010101" pitchFamily="2" charset="-122"/>
              </a:rPr>
              <a:t>lost packet</a:t>
            </a:r>
          </a:p>
          <a:p>
            <a:pPr>
              <a:buFont typeface="Wingdings" panose="05000000000000000000" pitchFamily="2" charset="2"/>
              <a:buChar char="§"/>
            </a:pPr>
            <a:r>
              <a:rPr lang="en-US" altLang="zh-CN" sz="2400">
                <a:ea typeface="宋体" panose="02010600030101010101" pitchFamily="2" charset="-122"/>
              </a:rPr>
              <a:t>detect lost segments via duplicate ACKs.</a:t>
            </a:r>
          </a:p>
          <a:p>
            <a:pPr lvl="1">
              <a:buFont typeface="Arial" panose="020B0604020202020204" pitchFamily="34" charset="0"/>
              <a:buChar char="•"/>
            </a:pPr>
            <a:r>
              <a:rPr lang="en-US" altLang="zh-CN" sz="2000">
                <a:ea typeface="宋体" panose="02010600030101010101" pitchFamily="2" charset="-122"/>
              </a:rPr>
              <a:t>sender often sends many segments back-to-back</a:t>
            </a:r>
          </a:p>
          <a:p>
            <a:pPr lvl="1">
              <a:buFont typeface="Arial" panose="020B0604020202020204" pitchFamily="34" charset="0"/>
              <a:buChar char="•"/>
            </a:pPr>
            <a:r>
              <a:rPr lang="en-US" altLang="zh-CN" sz="2000">
                <a:ea typeface="宋体" panose="02010600030101010101" pitchFamily="2" charset="-122"/>
              </a:rPr>
              <a:t>if segment is lost, there will likely be many duplicate ACKs.</a:t>
            </a:r>
          </a:p>
          <a:p>
            <a:pPr lvl="1">
              <a:buFont typeface="Arial" panose="020B0604020202020204" pitchFamily="34" charset="0"/>
              <a:buChar char="•"/>
            </a:pPr>
            <a:endParaRPr lang="en-US" altLang="zh-CN">
              <a:ea typeface="宋体" panose="02010600030101010101" pitchFamily="2" charset="-122"/>
            </a:endParaRPr>
          </a:p>
          <a:p>
            <a:pPr lvl="1">
              <a:buFont typeface="Arial" panose="020B0604020202020204" pitchFamily="34" charset="0"/>
              <a:buChar char="•"/>
            </a:pPr>
            <a:endParaRPr lang="en-US" altLang="zh-CN">
              <a:ea typeface="宋体" panose="02010600030101010101" pitchFamily="2" charset="-122"/>
            </a:endParaRPr>
          </a:p>
        </p:txBody>
      </p:sp>
      <p:sp>
        <p:nvSpPr>
          <p:cNvPr id="124932" name="Rectangle 5">
            <a:extLst>
              <a:ext uri="{FF2B5EF4-FFF2-40B4-BE49-F238E27FC236}">
                <a16:creationId xmlns:a16="http://schemas.microsoft.com/office/drawing/2014/main" id="{CBB363D2-3819-4BD2-A5AC-03E72C47E627}"/>
              </a:ext>
            </a:extLst>
          </p:cNvPr>
          <p:cNvSpPr>
            <a:spLocks noChangeArrowheads="1"/>
          </p:cNvSpPr>
          <p:nvPr/>
        </p:nvSpPr>
        <p:spPr bwMode="auto">
          <a:xfrm>
            <a:off x="4827588" y="2143125"/>
            <a:ext cx="3076575" cy="3813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463550" indent="-238125">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85000"/>
              </a:lnSpc>
              <a:buClr>
                <a:srgbClr val="000099"/>
              </a:buClr>
              <a:buSzPct val="65000"/>
              <a:buFont typeface="Wingdings" panose="05000000000000000000" pitchFamily="2" charset="2"/>
              <a:buNone/>
            </a:pPr>
            <a:r>
              <a:rPr lang="en-US" altLang="zh-CN" sz="2000">
                <a:ea typeface="MS PGothic" panose="020B0600070205080204" pitchFamily="34" charset="-128"/>
              </a:rPr>
              <a:t>if sender receives </a:t>
            </a:r>
            <a:r>
              <a:rPr lang="ja-JP" altLang="en-US" sz="2000">
                <a:ea typeface="MS PGothic" panose="020B0600070205080204" pitchFamily="34" charset="-128"/>
              </a:rPr>
              <a:t>“</a:t>
            </a:r>
            <a:r>
              <a:rPr lang="en-US" altLang="ja-JP" sz="2000">
                <a:ea typeface="MS PGothic" panose="020B0600070205080204" pitchFamily="34" charset="-128"/>
              </a:rPr>
              <a:t>triple duplicate ACKs</a:t>
            </a:r>
            <a:r>
              <a:rPr lang="ja-JP" altLang="en-US" sz="2000">
                <a:ea typeface="MS PGothic" panose="020B0600070205080204" pitchFamily="34" charset="-128"/>
              </a:rPr>
              <a:t>”</a:t>
            </a:r>
            <a:r>
              <a:rPr lang="en-US" altLang="zh-CN" sz="2000">
                <a:ea typeface="MS PGothic" panose="020B0600070205080204" pitchFamily="34" charset="-128"/>
              </a:rPr>
              <a:t> for same data,</a:t>
            </a:r>
            <a:r>
              <a:rPr lang="en-US" altLang="ja-JP" sz="2000">
                <a:ea typeface="MS PGothic" panose="020B0600070205080204" pitchFamily="34" charset="-128"/>
              </a:rPr>
              <a:t> resend unacked segment with smallest seq #</a:t>
            </a:r>
          </a:p>
          <a:p>
            <a:pPr lvl="1" algn="just">
              <a:lnSpc>
                <a:spcPct val="85000"/>
              </a:lnSpc>
              <a:buClr>
                <a:srgbClr val="000099"/>
              </a:buClr>
              <a:buSzTx/>
              <a:buFont typeface="Wingdings" panose="05000000000000000000" pitchFamily="2" charset="2"/>
              <a:buChar char="§"/>
            </a:pPr>
            <a:r>
              <a:rPr lang="en-US" altLang="zh-CN" sz="2000">
                <a:ea typeface="MS PGothic" panose="020B0600070205080204" pitchFamily="34" charset="-128"/>
              </a:rPr>
              <a:t>likely that unacked segment lost, so don</a:t>
            </a:r>
            <a:r>
              <a:rPr lang="ja-JP" altLang="en-US" sz="2000">
                <a:ea typeface="MS PGothic" panose="020B0600070205080204" pitchFamily="34" charset="-128"/>
              </a:rPr>
              <a:t>’</a:t>
            </a:r>
            <a:r>
              <a:rPr lang="en-US" altLang="ja-JP" sz="2000">
                <a:ea typeface="MS PGothic" panose="020B0600070205080204" pitchFamily="34" charset="-128"/>
              </a:rPr>
              <a:t>t wait for timeout</a:t>
            </a:r>
            <a:endParaRPr lang="en-US" altLang="zh-CN" sz="2000">
              <a:ea typeface="MS PGothic" panose="020B0600070205080204" pitchFamily="34" charset="-128"/>
            </a:endParaRPr>
          </a:p>
        </p:txBody>
      </p:sp>
      <p:sp>
        <p:nvSpPr>
          <p:cNvPr id="124933" name="Rectangle 6">
            <a:extLst>
              <a:ext uri="{FF2B5EF4-FFF2-40B4-BE49-F238E27FC236}">
                <a16:creationId xmlns:a16="http://schemas.microsoft.com/office/drawing/2014/main" id="{DA85D820-A1C7-48AB-93A2-6C0F953291D5}"/>
              </a:ext>
            </a:extLst>
          </p:cNvPr>
          <p:cNvSpPr>
            <a:spLocks noChangeArrowheads="1"/>
          </p:cNvSpPr>
          <p:nvPr/>
        </p:nvSpPr>
        <p:spPr bwMode="auto">
          <a:xfrm>
            <a:off x="4751388" y="1914525"/>
            <a:ext cx="3509962" cy="3681413"/>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4934" name="Text Box 7">
            <a:extLst>
              <a:ext uri="{FF2B5EF4-FFF2-40B4-BE49-F238E27FC236}">
                <a16:creationId xmlns:a16="http://schemas.microsoft.com/office/drawing/2014/main" id="{45A38AF1-3252-4111-ABAA-EA6D5C0E0310}"/>
              </a:ext>
            </a:extLst>
          </p:cNvPr>
          <p:cNvSpPr txBox="1">
            <a:spLocks noChangeArrowheads="1"/>
          </p:cNvSpPr>
          <p:nvPr/>
        </p:nvSpPr>
        <p:spPr bwMode="auto">
          <a:xfrm>
            <a:off x="4732338" y="1679575"/>
            <a:ext cx="307498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i="1">
                <a:solidFill>
                  <a:srgbClr val="CC0000"/>
                </a:solidFill>
                <a:ea typeface="MS PGothic" panose="020B0600070205080204" pitchFamily="34" charset="-128"/>
              </a:rPr>
              <a:t>TCP fast retransmit</a:t>
            </a:r>
          </a:p>
        </p:txBody>
      </p:sp>
      <p:sp>
        <p:nvSpPr>
          <p:cNvPr id="124935" name="页脚占位符 5">
            <a:extLst>
              <a:ext uri="{FF2B5EF4-FFF2-40B4-BE49-F238E27FC236}">
                <a16:creationId xmlns:a16="http://schemas.microsoft.com/office/drawing/2014/main" id="{AD9624E8-1E9B-457E-AB77-0FE9F6DA690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24936" name="灯片编号占位符 6">
            <a:extLst>
              <a:ext uri="{FF2B5EF4-FFF2-40B4-BE49-F238E27FC236}">
                <a16:creationId xmlns:a16="http://schemas.microsoft.com/office/drawing/2014/main" id="{DDD5C332-B4ED-4596-B2C7-1969D616C6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82A1C13E-4FA6-49A7-9709-AF7438D00CD0}" type="slidenum">
              <a:rPr lang="en-US" altLang="zh-CN" sz="1400" smtClean="0">
                <a:latin typeface="Arial" panose="020B0604020202020204" pitchFamily="34" charset="0"/>
              </a:rPr>
              <a:pPr>
                <a:spcBef>
                  <a:spcPct val="0"/>
                </a:spcBef>
                <a:buClrTx/>
                <a:buSzTx/>
                <a:buFontTx/>
                <a:buNone/>
              </a:pPr>
              <a:t>89</a:t>
            </a:fld>
            <a:endParaRPr lang="en-US" altLang="zh-CN"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5">
            <a:extLst>
              <a:ext uri="{FF2B5EF4-FFF2-40B4-BE49-F238E27FC236}">
                <a16:creationId xmlns:a16="http://schemas.microsoft.com/office/drawing/2014/main" id="{F282AA35-0C48-41CE-A8CA-514E990B17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24579" name="灯片编号占位符 6">
            <a:extLst>
              <a:ext uri="{FF2B5EF4-FFF2-40B4-BE49-F238E27FC236}">
                <a16:creationId xmlns:a16="http://schemas.microsoft.com/office/drawing/2014/main" id="{4553B641-90E1-4087-9BEA-E261CEDDB4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AC3ED71-F0B1-4185-9BEC-E4ABDDE3A230}" type="slidenum">
              <a:rPr lang="en-US" altLang="zh-CN" sz="1400" smtClean="0">
                <a:latin typeface="Arial" panose="020B0604020202020204" pitchFamily="34" charset="0"/>
              </a:rPr>
              <a:pPr>
                <a:spcBef>
                  <a:spcPct val="0"/>
                </a:spcBef>
                <a:buClrTx/>
                <a:buSzTx/>
                <a:buFontTx/>
                <a:buNone/>
              </a:pPr>
              <a:t>9</a:t>
            </a:fld>
            <a:endParaRPr lang="en-US" altLang="zh-CN" sz="1400">
              <a:latin typeface="Arial" panose="020B0604020202020204" pitchFamily="34" charset="0"/>
            </a:endParaRPr>
          </a:p>
        </p:txBody>
      </p:sp>
      <p:sp>
        <p:nvSpPr>
          <p:cNvPr id="24580" name="Rectangle 2">
            <a:extLst>
              <a:ext uri="{FF2B5EF4-FFF2-40B4-BE49-F238E27FC236}">
                <a16:creationId xmlns:a16="http://schemas.microsoft.com/office/drawing/2014/main" id="{2D25491A-A80C-4050-9914-5244881DC7C7}"/>
              </a:ext>
            </a:extLst>
          </p:cNvPr>
          <p:cNvSpPr>
            <a:spLocks noGrp="1" noChangeArrowheads="1"/>
          </p:cNvSpPr>
          <p:nvPr>
            <p:ph type="title"/>
          </p:nvPr>
        </p:nvSpPr>
        <p:spPr>
          <a:xfrm>
            <a:off x="685800" y="304800"/>
            <a:ext cx="7772400" cy="1143000"/>
          </a:xfrm>
        </p:spPr>
        <p:txBody>
          <a:bodyPr/>
          <a:lstStyle/>
          <a:p>
            <a:r>
              <a:rPr lang="en-US" altLang="zh-CN">
                <a:ea typeface="宋体" panose="02010600030101010101" pitchFamily="2" charset="-122"/>
              </a:rPr>
              <a:t>Multiplexing/Demultiplexing</a:t>
            </a:r>
          </a:p>
        </p:txBody>
      </p:sp>
      <p:sp>
        <p:nvSpPr>
          <p:cNvPr id="239663" name="Text Box 47">
            <a:extLst>
              <a:ext uri="{FF2B5EF4-FFF2-40B4-BE49-F238E27FC236}">
                <a16:creationId xmlns:a16="http://schemas.microsoft.com/office/drawing/2014/main" id="{EDA602E2-469D-4099-9C93-6C73BBD22370}"/>
              </a:ext>
            </a:extLst>
          </p:cNvPr>
          <p:cNvSpPr txBox="1">
            <a:spLocks noChangeArrowheads="1"/>
          </p:cNvSpPr>
          <p:nvPr/>
        </p:nvSpPr>
        <p:spPr bwMode="auto">
          <a:xfrm>
            <a:off x="1189038" y="6080125"/>
            <a:ext cx="896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solidFill>
                  <a:schemeClr val="accent2"/>
                </a:solidFill>
                <a:ea typeface="宋体" panose="02010600030101010101" pitchFamily="2" charset="-122"/>
              </a:rPr>
              <a:t>host 1</a:t>
            </a:r>
            <a:endParaRPr lang="en-US" altLang="zh-CN" sz="1600">
              <a:ea typeface="宋体" panose="02010600030101010101" pitchFamily="2" charset="-122"/>
            </a:endParaRPr>
          </a:p>
        </p:txBody>
      </p:sp>
      <p:sp>
        <p:nvSpPr>
          <p:cNvPr id="239680" name="Rectangle 64">
            <a:extLst>
              <a:ext uri="{FF2B5EF4-FFF2-40B4-BE49-F238E27FC236}">
                <a16:creationId xmlns:a16="http://schemas.microsoft.com/office/drawing/2014/main" id="{DC74494C-D353-4D3C-9400-E144B1FE98A5}"/>
              </a:ext>
            </a:extLst>
          </p:cNvPr>
          <p:cNvSpPr>
            <a:spLocks noChangeArrowheads="1"/>
          </p:cNvSpPr>
          <p:nvPr/>
        </p:nvSpPr>
        <p:spPr bwMode="auto">
          <a:xfrm>
            <a:off x="457200" y="3016250"/>
            <a:ext cx="598488" cy="19526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39681" name="Oval 65">
            <a:extLst>
              <a:ext uri="{FF2B5EF4-FFF2-40B4-BE49-F238E27FC236}">
                <a16:creationId xmlns:a16="http://schemas.microsoft.com/office/drawing/2014/main" id="{326F3E55-A769-45B7-8390-5F77ED397BD4}"/>
              </a:ext>
            </a:extLst>
          </p:cNvPr>
          <p:cNvSpPr>
            <a:spLocks noChangeArrowheads="1"/>
          </p:cNvSpPr>
          <p:nvPr/>
        </p:nvSpPr>
        <p:spPr bwMode="auto">
          <a:xfrm>
            <a:off x="2590800" y="2940050"/>
            <a:ext cx="598488" cy="3048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239683" name="Text Box 67">
            <a:extLst>
              <a:ext uri="{FF2B5EF4-FFF2-40B4-BE49-F238E27FC236}">
                <a16:creationId xmlns:a16="http://schemas.microsoft.com/office/drawing/2014/main" id="{DE32A2AA-E736-415B-9493-2CC5E8BF9E29}"/>
              </a:ext>
            </a:extLst>
          </p:cNvPr>
          <p:cNvSpPr txBox="1">
            <a:spLocks noChangeArrowheads="1"/>
          </p:cNvSpPr>
          <p:nvPr/>
        </p:nvSpPr>
        <p:spPr bwMode="auto">
          <a:xfrm>
            <a:off x="3276600" y="2940050"/>
            <a:ext cx="1073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 process</a:t>
            </a:r>
          </a:p>
        </p:txBody>
      </p:sp>
      <p:sp>
        <p:nvSpPr>
          <p:cNvPr id="239684" name="Text Box 68">
            <a:extLst>
              <a:ext uri="{FF2B5EF4-FFF2-40B4-BE49-F238E27FC236}">
                <a16:creationId xmlns:a16="http://schemas.microsoft.com/office/drawing/2014/main" id="{E7BC9D4E-7C24-4628-A919-2E99377BFFF5}"/>
              </a:ext>
            </a:extLst>
          </p:cNvPr>
          <p:cNvSpPr txBox="1">
            <a:spLocks noChangeArrowheads="1"/>
          </p:cNvSpPr>
          <p:nvPr/>
        </p:nvSpPr>
        <p:spPr bwMode="auto">
          <a:xfrm>
            <a:off x="1143000" y="2940050"/>
            <a:ext cx="973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 </a:t>
            </a:r>
            <a:r>
              <a:rPr lang="en-US" altLang="zh-CN" sz="1600">
                <a:solidFill>
                  <a:srgbClr val="FF0000"/>
                </a:solidFill>
                <a:ea typeface="宋体" panose="02010600030101010101" pitchFamily="2" charset="-122"/>
              </a:rPr>
              <a:t>socket</a:t>
            </a:r>
          </a:p>
        </p:txBody>
      </p:sp>
      <p:sp>
        <p:nvSpPr>
          <p:cNvPr id="239710" name="Rectangle 94">
            <a:extLst>
              <a:ext uri="{FF2B5EF4-FFF2-40B4-BE49-F238E27FC236}">
                <a16:creationId xmlns:a16="http://schemas.microsoft.com/office/drawing/2014/main" id="{1B2AD46B-7574-4AE5-A9A5-58CA7D845C19}"/>
              </a:ext>
            </a:extLst>
          </p:cNvPr>
          <p:cNvSpPr>
            <a:spLocks noGrp="1" noChangeArrowheads="1"/>
          </p:cNvSpPr>
          <p:nvPr>
            <p:ph type="body" sz="half" idx="1"/>
          </p:nvPr>
        </p:nvSpPr>
        <p:spPr>
          <a:xfrm>
            <a:off x="533400" y="1600200"/>
            <a:ext cx="7620000" cy="1066800"/>
          </a:xfrm>
          <a:noFill/>
        </p:spPr>
        <p:txBody>
          <a:bodyPr/>
          <a:lstStyle/>
          <a:p>
            <a:r>
              <a:rPr lang="en-US" altLang="zh-CN" sz="1800">
                <a:ea typeface="宋体" panose="02010600030101010101" pitchFamily="2" charset="-122"/>
              </a:rPr>
              <a:t>1 host  </a:t>
            </a:r>
            <a:r>
              <a:rPr lang="en-US" altLang="zh-CN" sz="1800">
                <a:ea typeface="宋体" panose="02010600030101010101" pitchFamily="2" charset="-122"/>
                <a:sym typeface="Wingdings" panose="05000000000000000000" pitchFamily="2" charset="2"/>
              </a:rPr>
              <a:t></a:t>
            </a:r>
            <a:r>
              <a:rPr lang="en-US" altLang="zh-CN" sz="1800">
                <a:ea typeface="宋体" panose="02010600030101010101" pitchFamily="2" charset="-122"/>
              </a:rPr>
              <a:t>  1 or more processes</a:t>
            </a:r>
          </a:p>
          <a:p>
            <a:r>
              <a:rPr lang="en-US" altLang="zh-CN" sz="1800">
                <a:ea typeface="宋体" panose="02010600030101010101" pitchFamily="2" charset="-122"/>
              </a:rPr>
              <a:t>1 process </a:t>
            </a:r>
            <a:r>
              <a:rPr lang="en-US" altLang="zh-CN" sz="1800">
                <a:ea typeface="宋体" panose="02010600030101010101" pitchFamily="2" charset="-122"/>
                <a:sym typeface="Wingdings" panose="05000000000000000000" pitchFamily="2" charset="2"/>
              </a:rPr>
              <a:t></a:t>
            </a:r>
            <a:r>
              <a:rPr lang="en-US" altLang="zh-CN" sz="1800">
                <a:ea typeface="宋体" panose="02010600030101010101" pitchFamily="2" charset="-122"/>
              </a:rPr>
              <a:t> 1 or more </a:t>
            </a:r>
            <a:r>
              <a:rPr lang="en-US" altLang="zh-CN" sz="1800">
                <a:solidFill>
                  <a:srgbClr val="FF0000"/>
                </a:solidFill>
                <a:ea typeface="宋体" panose="02010600030101010101" pitchFamily="2" charset="-122"/>
              </a:rPr>
              <a:t>sockets</a:t>
            </a:r>
          </a:p>
          <a:p>
            <a:r>
              <a:rPr lang="en-US" altLang="zh-CN" sz="1800">
                <a:ea typeface="宋体" panose="02010600030101010101" pitchFamily="2" charset="-122"/>
              </a:rPr>
              <a:t>Transport layer interacts with socket</a:t>
            </a:r>
          </a:p>
        </p:txBody>
      </p:sp>
      <p:sp>
        <p:nvSpPr>
          <p:cNvPr id="239711" name="Rectangle 95">
            <a:extLst>
              <a:ext uri="{FF2B5EF4-FFF2-40B4-BE49-F238E27FC236}">
                <a16:creationId xmlns:a16="http://schemas.microsoft.com/office/drawing/2014/main" id="{51177F26-1046-4DBA-B7B0-D69AE793BFBE}"/>
              </a:ext>
            </a:extLst>
          </p:cNvPr>
          <p:cNvSpPr>
            <a:spLocks noChangeArrowheads="1"/>
          </p:cNvSpPr>
          <p:nvPr/>
        </p:nvSpPr>
        <p:spPr bwMode="auto">
          <a:xfrm>
            <a:off x="5638800" y="1905000"/>
            <a:ext cx="3221038"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0000"/>
              </a:lnSpc>
              <a:spcBef>
                <a:spcPct val="10000"/>
              </a:spcBef>
              <a:buClrTx/>
              <a:buSzTx/>
              <a:buFontTx/>
              <a:buChar char="•"/>
            </a:pPr>
            <a:r>
              <a:rPr lang="en-US" altLang="zh-CN" sz="1800">
                <a:solidFill>
                  <a:schemeClr val="accent2"/>
                </a:solidFill>
                <a:ea typeface="宋体" panose="02010600030101010101" pitchFamily="2" charset="-122"/>
              </a:rPr>
              <a:t>Demultiplexing at rcv host</a:t>
            </a:r>
          </a:p>
          <a:p>
            <a:pPr>
              <a:lnSpc>
                <a:spcPct val="120000"/>
              </a:lnSpc>
              <a:spcBef>
                <a:spcPct val="10000"/>
              </a:spcBef>
              <a:buClrTx/>
              <a:buSzTx/>
              <a:buFontTx/>
              <a:buChar char="•"/>
            </a:pPr>
            <a:r>
              <a:rPr lang="en-US" altLang="zh-CN" sz="1800">
                <a:solidFill>
                  <a:schemeClr val="accent2"/>
                </a:solidFill>
                <a:ea typeface="宋体" panose="02010600030101010101" pitchFamily="2" charset="-122"/>
              </a:rPr>
              <a:t>Multiplexing at send host</a:t>
            </a:r>
          </a:p>
        </p:txBody>
      </p:sp>
      <p:grpSp>
        <p:nvGrpSpPr>
          <p:cNvPr id="2" name="Group 99">
            <a:extLst>
              <a:ext uri="{FF2B5EF4-FFF2-40B4-BE49-F238E27FC236}">
                <a16:creationId xmlns:a16="http://schemas.microsoft.com/office/drawing/2014/main" id="{83EC195C-DC0B-4086-A908-8708C73EF317}"/>
              </a:ext>
            </a:extLst>
          </p:cNvPr>
          <p:cNvGrpSpPr>
            <a:grpSpLocks/>
          </p:cNvGrpSpPr>
          <p:nvPr/>
        </p:nvGrpSpPr>
        <p:grpSpPr bwMode="auto">
          <a:xfrm>
            <a:off x="685800" y="3541713"/>
            <a:ext cx="7931150" cy="2935287"/>
            <a:chOff x="432" y="2231"/>
            <a:chExt cx="4996" cy="1849"/>
          </a:xfrm>
        </p:grpSpPr>
        <p:sp>
          <p:nvSpPr>
            <p:cNvPr id="24589" name="Rectangle 100">
              <a:extLst>
                <a:ext uri="{FF2B5EF4-FFF2-40B4-BE49-F238E27FC236}">
                  <a16:creationId xmlns:a16="http://schemas.microsoft.com/office/drawing/2014/main" id="{7B42EA8C-FB3B-4675-9D34-80FE8C6D138D}"/>
                </a:ext>
              </a:extLst>
            </p:cNvPr>
            <p:cNvSpPr>
              <a:spLocks noChangeArrowheads="1"/>
            </p:cNvSpPr>
            <p:nvPr/>
          </p:nvSpPr>
          <p:spPr bwMode="auto">
            <a:xfrm>
              <a:off x="432" y="228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application</a:t>
              </a:r>
            </a:p>
          </p:txBody>
        </p:sp>
        <p:sp>
          <p:nvSpPr>
            <p:cNvPr id="24590" name="Rectangle 101">
              <a:extLst>
                <a:ext uri="{FF2B5EF4-FFF2-40B4-BE49-F238E27FC236}">
                  <a16:creationId xmlns:a16="http://schemas.microsoft.com/office/drawing/2014/main" id="{C98A4A4A-F54F-4762-9902-9B72799E405F}"/>
                </a:ext>
              </a:extLst>
            </p:cNvPr>
            <p:cNvSpPr>
              <a:spLocks noChangeArrowheads="1"/>
            </p:cNvSpPr>
            <p:nvPr/>
          </p:nvSpPr>
          <p:spPr bwMode="auto">
            <a:xfrm>
              <a:off x="432" y="258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transport</a:t>
              </a:r>
            </a:p>
          </p:txBody>
        </p:sp>
        <p:sp>
          <p:nvSpPr>
            <p:cNvPr id="24591" name="Rectangle 102">
              <a:extLst>
                <a:ext uri="{FF2B5EF4-FFF2-40B4-BE49-F238E27FC236}">
                  <a16:creationId xmlns:a16="http://schemas.microsoft.com/office/drawing/2014/main" id="{278BBF23-5EE3-4F07-B7BB-68531C548A4E}"/>
                </a:ext>
              </a:extLst>
            </p:cNvPr>
            <p:cNvSpPr>
              <a:spLocks noChangeArrowheads="1"/>
            </p:cNvSpPr>
            <p:nvPr/>
          </p:nvSpPr>
          <p:spPr bwMode="auto">
            <a:xfrm>
              <a:off x="432" y="288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network</a:t>
              </a:r>
            </a:p>
          </p:txBody>
        </p:sp>
        <p:sp>
          <p:nvSpPr>
            <p:cNvPr id="24592" name="Rectangle 103">
              <a:extLst>
                <a:ext uri="{FF2B5EF4-FFF2-40B4-BE49-F238E27FC236}">
                  <a16:creationId xmlns:a16="http://schemas.microsoft.com/office/drawing/2014/main" id="{E0F7F51A-CB10-445E-9FD9-3911B8A41D95}"/>
                </a:ext>
              </a:extLst>
            </p:cNvPr>
            <p:cNvSpPr>
              <a:spLocks noChangeArrowheads="1"/>
            </p:cNvSpPr>
            <p:nvPr/>
          </p:nvSpPr>
          <p:spPr bwMode="auto">
            <a:xfrm>
              <a:off x="432" y="318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link</a:t>
              </a:r>
            </a:p>
          </p:txBody>
        </p:sp>
        <p:sp>
          <p:nvSpPr>
            <p:cNvPr id="24593" name="Rectangle 104">
              <a:extLst>
                <a:ext uri="{FF2B5EF4-FFF2-40B4-BE49-F238E27FC236}">
                  <a16:creationId xmlns:a16="http://schemas.microsoft.com/office/drawing/2014/main" id="{0866306D-1FCD-4AB2-82B8-AC5E45092706}"/>
                </a:ext>
              </a:extLst>
            </p:cNvPr>
            <p:cNvSpPr>
              <a:spLocks noChangeArrowheads="1"/>
            </p:cNvSpPr>
            <p:nvPr/>
          </p:nvSpPr>
          <p:spPr bwMode="auto">
            <a:xfrm>
              <a:off x="432" y="348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a:ea typeface="宋体" panose="02010600030101010101" pitchFamily="2" charset="-122"/>
                </a:rPr>
                <a:t>physical</a:t>
              </a:r>
            </a:p>
          </p:txBody>
        </p:sp>
        <p:sp>
          <p:nvSpPr>
            <p:cNvPr id="24594" name="Rectangle 105">
              <a:extLst>
                <a:ext uri="{FF2B5EF4-FFF2-40B4-BE49-F238E27FC236}">
                  <a16:creationId xmlns:a16="http://schemas.microsoft.com/office/drawing/2014/main" id="{8E4B3492-0A17-4EA0-BFE2-84CE7E36FB71}"/>
                </a:ext>
              </a:extLst>
            </p:cNvPr>
            <p:cNvSpPr>
              <a:spLocks noChangeArrowheads="1"/>
            </p:cNvSpPr>
            <p:nvPr/>
          </p:nvSpPr>
          <p:spPr bwMode="auto">
            <a:xfrm>
              <a:off x="2091" y="2498"/>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4595" name="Oval 106">
              <a:extLst>
                <a:ext uri="{FF2B5EF4-FFF2-40B4-BE49-F238E27FC236}">
                  <a16:creationId xmlns:a16="http://schemas.microsoft.com/office/drawing/2014/main" id="{5CA8B3E9-4150-4FD0-BAC9-F60BA9E577D0}"/>
                </a:ext>
              </a:extLst>
            </p:cNvPr>
            <p:cNvSpPr>
              <a:spLocks noChangeArrowheads="1"/>
            </p:cNvSpPr>
            <p:nvPr/>
          </p:nvSpPr>
          <p:spPr bwMode="auto">
            <a:xfrm>
              <a:off x="2091" y="2306"/>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P1</a:t>
              </a:r>
            </a:p>
          </p:txBody>
        </p:sp>
        <p:sp>
          <p:nvSpPr>
            <p:cNvPr id="24596" name="Rectangle 107">
              <a:extLst>
                <a:ext uri="{FF2B5EF4-FFF2-40B4-BE49-F238E27FC236}">
                  <a16:creationId xmlns:a16="http://schemas.microsoft.com/office/drawing/2014/main" id="{9AEB8398-178A-41E6-88B2-015C563A4148}"/>
                </a:ext>
              </a:extLst>
            </p:cNvPr>
            <p:cNvSpPr>
              <a:spLocks noChangeArrowheads="1"/>
            </p:cNvSpPr>
            <p:nvPr/>
          </p:nvSpPr>
          <p:spPr bwMode="auto">
            <a:xfrm>
              <a:off x="4167" y="223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ea typeface="宋体" panose="02010600030101010101" pitchFamily="2" charset="-122"/>
                </a:rPr>
                <a:t>application</a:t>
              </a:r>
            </a:p>
          </p:txBody>
        </p:sp>
        <p:sp>
          <p:nvSpPr>
            <p:cNvPr id="24597" name="Rectangle 108">
              <a:extLst>
                <a:ext uri="{FF2B5EF4-FFF2-40B4-BE49-F238E27FC236}">
                  <a16:creationId xmlns:a16="http://schemas.microsoft.com/office/drawing/2014/main" id="{BC175BD8-CC63-462C-87F5-68B188EA9A18}"/>
                </a:ext>
              </a:extLst>
            </p:cNvPr>
            <p:cNvSpPr>
              <a:spLocks noChangeArrowheads="1"/>
            </p:cNvSpPr>
            <p:nvPr/>
          </p:nvSpPr>
          <p:spPr bwMode="auto">
            <a:xfrm>
              <a:off x="4167" y="253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ea typeface="宋体" panose="02010600030101010101" pitchFamily="2" charset="-122"/>
                </a:rPr>
                <a:t>transport</a:t>
              </a:r>
            </a:p>
          </p:txBody>
        </p:sp>
        <p:sp>
          <p:nvSpPr>
            <p:cNvPr id="24598" name="Rectangle 109">
              <a:extLst>
                <a:ext uri="{FF2B5EF4-FFF2-40B4-BE49-F238E27FC236}">
                  <a16:creationId xmlns:a16="http://schemas.microsoft.com/office/drawing/2014/main" id="{41E96F68-43C6-4D12-A6FE-9837494F4F11}"/>
                </a:ext>
              </a:extLst>
            </p:cNvPr>
            <p:cNvSpPr>
              <a:spLocks noChangeArrowheads="1"/>
            </p:cNvSpPr>
            <p:nvPr/>
          </p:nvSpPr>
          <p:spPr bwMode="auto">
            <a:xfrm>
              <a:off x="4167" y="283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ea typeface="宋体" panose="02010600030101010101" pitchFamily="2" charset="-122"/>
                </a:rPr>
                <a:t>network</a:t>
              </a:r>
            </a:p>
          </p:txBody>
        </p:sp>
        <p:sp>
          <p:nvSpPr>
            <p:cNvPr id="24599" name="Rectangle 110">
              <a:extLst>
                <a:ext uri="{FF2B5EF4-FFF2-40B4-BE49-F238E27FC236}">
                  <a16:creationId xmlns:a16="http://schemas.microsoft.com/office/drawing/2014/main" id="{018DCE87-C231-413E-8857-82ACAB1DA310}"/>
                </a:ext>
              </a:extLst>
            </p:cNvPr>
            <p:cNvSpPr>
              <a:spLocks noChangeArrowheads="1"/>
            </p:cNvSpPr>
            <p:nvPr/>
          </p:nvSpPr>
          <p:spPr bwMode="auto">
            <a:xfrm>
              <a:off x="4167" y="313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ea typeface="宋体" panose="02010600030101010101" pitchFamily="2" charset="-122"/>
                </a:rPr>
                <a:t>link</a:t>
              </a:r>
            </a:p>
          </p:txBody>
        </p:sp>
        <p:sp>
          <p:nvSpPr>
            <p:cNvPr id="24600" name="Rectangle 111">
              <a:extLst>
                <a:ext uri="{FF2B5EF4-FFF2-40B4-BE49-F238E27FC236}">
                  <a16:creationId xmlns:a16="http://schemas.microsoft.com/office/drawing/2014/main" id="{F154B6CD-FFD0-4FB7-A467-71BF712AEA9C}"/>
                </a:ext>
              </a:extLst>
            </p:cNvPr>
            <p:cNvSpPr>
              <a:spLocks noChangeArrowheads="1"/>
            </p:cNvSpPr>
            <p:nvPr/>
          </p:nvSpPr>
          <p:spPr bwMode="auto">
            <a:xfrm>
              <a:off x="4167" y="3431"/>
              <a:ext cx="1261"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zh-CN" sz="1600">
                  <a:ea typeface="宋体" panose="02010600030101010101" pitchFamily="2" charset="-122"/>
                </a:rPr>
                <a:t>physical</a:t>
              </a:r>
            </a:p>
          </p:txBody>
        </p:sp>
        <p:sp>
          <p:nvSpPr>
            <p:cNvPr id="24601" name="Rectangle 112">
              <a:extLst>
                <a:ext uri="{FF2B5EF4-FFF2-40B4-BE49-F238E27FC236}">
                  <a16:creationId xmlns:a16="http://schemas.microsoft.com/office/drawing/2014/main" id="{53D9496A-54B1-4F90-A15B-D8B3025C82DE}"/>
                </a:ext>
              </a:extLst>
            </p:cNvPr>
            <p:cNvSpPr>
              <a:spLocks noChangeArrowheads="1"/>
            </p:cNvSpPr>
            <p:nvPr/>
          </p:nvSpPr>
          <p:spPr bwMode="auto">
            <a:xfrm>
              <a:off x="2071" y="2281"/>
              <a:ext cx="1723"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application</a:t>
              </a:r>
            </a:p>
          </p:txBody>
        </p:sp>
        <p:sp>
          <p:nvSpPr>
            <p:cNvPr id="24602" name="Rectangle 113">
              <a:extLst>
                <a:ext uri="{FF2B5EF4-FFF2-40B4-BE49-F238E27FC236}">
                  <a16:creationId xmlns:a16="http://schemas.microsoft.com/office/drawing/2014/main" id="{BECE8379-8183-4F63-BD23-A0996F128541}"/>
                </a:ext>
              </a:extLst>
            </p:cNvPr>
            <p:cNvSpPr>
              <a:spLocks noChangeArrowheads="1"/>
            </p:cNvSpPr>
            <p:nvPr/>
          </p:nvSpPr>
          <p:spPr bwMode="auto">
            <a:xfrm>
              <a:off x="2071" y="2581"/>
              <a:ext cx="1723"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transport</a:t>
              </a:r>
            </a:p>
          </p:txBody>
        </p:sp>
        <p:sp>
          <p:nvSpPr>
            <p:cNvPr id="24603" name="Rectangle 114">
              <a:extLst>
                <a:ext uri="{FF2B5EF4-FFF2-40B4-BE49-F238E27FC236}">
                  <a16:creationId xmlns:a16="http://schemas.microsoft.com/office/drawing/2014/main" id="{FB08F311-CC50-4565-92C8-2323ECF3F331}"/>
                </a:ext>
              </a:extLst>
            </p:cNvPr>
            <p:cNvSpPr>
              <a:spLocks noChangeArrowheads="1"/>
            </p:cNvSpPr>
            <p:nvPr/>
          </p:nvSpPr>
          <p:spPr bwMode="auto">
            <a:xfrm>
              <a:off x="2071" y="2881"/>
              <a:ext cx="1723"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network</a:t>
              </a:r>
            </a:p>
          </p:txBody>
        </p:sp>
        <p:sp>
          <p:nvSpPr>
            <p:cNvPr id="24604" name="Rectangle 115">
              <a:extLst>
                <a:ext uri="{FF2B5EF4-FFF2-40B4-BE49-F238E27FC236}">
                  <a16:creationId xmlns:a16="http://schemas.microsoft.com/office/drawing/2014/main" id="{5D928307-F7BF-4621-A47B-C8D73BF06E23}"/>
                </a:ext>
              </a:extLst>
            </p:cNvPr>
            <p:cNvSpPr>
              <a:spLocks noChangeArrowheads="1"/>
            </p:cNvSpPr>
            <p:nvPr/>
          </p:nvSpPr>
          <p:spPr bwMode="auto">
            <a:xfrm>
              <a:off x="2071" y="3181"/>
              <a:ext cx="1723"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link</a:t>
              </a:r>
            </a:p>
          </p:txBody>
        </p:sp>
        <p:sp>
          <p:nvSpPr>
            <p:cNvPr id="24605" name="Rectangle 116">
              <a:extLst>
                <a:ext uri="{FF2B5EF4-FFF2-40B4-BE49-F238E27FC236}">
                  <a16:creationId xmlns:a16="http://schemas.microsoft.com/office/drawing/2014/main" id="{1A77A912-9ACE-4FC8-930C-B24028BEBC24}"/>
                </a:ext>
              </a:extLst>
            </p:cNvPr>
            <p:cNvSpPr>
              <a:spLocks noChangeArrowheads="1"/>
            </p:cNvSpPr>
            <p:nvPr/>
          </p:nvSpPr>
          <p:spPr bwMode="auto">
            <a:xfrm>
              <a:off x="2071" y="3481"/>
              <a:ext cx="1723" cy="3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physical</a:t>
              </a:r>
            </a:p>
          </p:txBody>
        </p:sp>
        <p:sp>
          <p:nvSpPr>
            <p:cNvPr id="24606" name="Rectangle 117">
              <a:extLst>
                <a:ext uri="{FF2B5EF4-FFF2-40B4-BE49-F238E27FC236}">
                  <a16:creationId xmlns:a16="http://schemas.microsoft.com/office/drawing/2014/main" id="{76A0587D-5E05-4391-9DE5-F6A6CDEE881D}"/>
                </a:ext>
              </a:extLst>
            </p:cNvPr>
            <p:cNvSpPr>
              <a:spLocks noChangeArrowheads="1"/>
            </p:cNvSpPr>
            <p:nvPr/>
          </p:nvSpPr>
          <p:spPr bwMode="auto">
            <a:xfrm>
              <a:off x="3348" y="2502"/>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4607" name="Oval 118">
              <a:extLst>
                <a:ext uri="{FF2B5EF4-FFF2-40B4-BE49-F238E27FC236}">
                  <a16:creationId xmlns:a16="http://schemas.microsoft.com/office/drawing/2014/main" id="{E5328B79-FAA2-4ED3-823D-3882B331010E}"/>
                </a:ext>
              </a:extLst>
            </p:cNvPr>
            <p:cNvSpPr>
              <a:spLocks noChangeArrowheads="1"/>
            </p:cNvSpPr>
            <p:nvPr/>
          </p:nvSpPr>
          <p:spPr bwMode="auto">
            <a:xfrm>
              <a:off x="3348" y="2310"/>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P2</a:t>
              </a:r>
            </a:p>
          </p:txBody>
        </p:sp>
        <p:sp>
          <p:nvSpPr>
            <p:cNvPr id="24608" name="Rectangle 119">
              <a:extLst>
                <a:ext uri="{FF2B5EF4-FFF2-40B4-BE49-F238E27FC236}">
                  <a16:creationId xmlns:a16="http://schemas.microsoft.com/office/drawing/2014/main" id="{6E968075-E175-4AC3-8A5E-E6576FDBD282}"/>
                </a:ext>
              </a:extLst>
            </p:cNvPr>
            <p:cNvSpPr>
              <a:spLocks noChangeArrowheads="1"/>
            </p:cNvSpPr>
            <p:nvPr/>
          </p:nvSpPr>
          <p:spPr bwMode="auto">
            <a:xfrm>
              <a:off x="1225" y="2517"/>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4609" name="Oval 120">
              <a:extLst>
                <a:ext uri="{FF2B5EF4-FFF2-40B4-BE49-F238E27FC236}">
                  <a16:creationId xmlns:a16="http://schemas.microsoft.com/office/drawing/2014/main" id="{ABFB75B7-0E85-485F-84BC-6EE1C53EDFA9}"/>
                </a:ext>
              </a:extLst>
            </p:cNvPr>
            <p:cNvSpPr>
              <a:spLocks noChangeArrowheads="1"/>
            </p:cNvSpPr>
            <p:nvPr/>
          </p:nvSpPr>
          <p:spPr bwMode="auto">
            <a:xfrm>
              <a:off x="1225" y="2325"/>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P3</a:t>
              </a:r>
            </a:p>
          </p:txBody>
        </p:sp>
        <p:sp>
          <p:nvSpPr>
            <p:cNvPr id="24610" name="Rectangle 121">
              <a:extLst>
                <a:ext uri="{FF2B5EF4-FFF2-40B4-BE49-F238E27FC236}">
                  <a16:creationId xmlns:a16="http://schemas.microsoft.com/office/drawing/2014/main" id="{A19F714F-186A-4A8B-820A-A0CD5A5CA5BD}"/>
                </a:ext>
              </a:extLst>
            </p:cNvPr>
            <p:cNvSpPr>
              <a:spLocks noChangeArrowheads="1"/>
            </p:cNvSpPr>
            <p:nvPr/>
          </p:nvSpPr>
          <p:spPr bwMode="auto">
            <a:xfrm>
              <a:off x="4232" y="2463"/>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4611" name="Oval 122">
              <a:extLst>
                <a:ext uri="{FF2B5EF4-FFF2-40B4-BE49-F238E27FC236}">
                  <a16:creationId xmlns:a16="http://schemas.microsoft.com/office/drawing/2014/main" id="{B906597C-D6D0-4126-B48A-FC6335EAC814}"/>
                </a:ext>
              </a:extLst>
            </p:cNvPr>
            <p:cNvSpPr>
              <a:spLocks noChangeArrowheads="1"/>
            </p:cNvSpPr>
            <p:nvPr/>
          </p:nvSpPr>
          <p:spPr bwMode="auto">
            <a:xfrm>
              <a:off x="4232" y="2271"/>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P4</a:t>
              </a:r>
            </a:p>
          </p:txBody>
        </p:sp>
        <p:sp>
          <p:nvSpPr>
            <p:cNvPr id="24612" name="Rectangle 123">
              <a:extLst>
                <a:ext uri="{FF2B5EF4-FFF2-40B4-BE49-F238E27FC236}">
                  <a16:creationId xmlns:a16="http://schemas.microsoft.com/office/drawing/2014/main" id="{3D8B45D8-43F5-4103-B9F1-A34984D9E56F}"/>
                </a:ext>
              </a:extLst>
            </p:cNvPr>
            <p:cNvSpPr>
              <a:spLocks noChangeArrowheads="1"/>
            </p:cNvSpPr>
            <p:nvPr/>
          </p:nvSpPr>
          <p:spPr bwMode="auto">
            <a:xfrm>
              <a:off x="2130" y="2521"/>
              <a:ext cx="377" cy="123"/>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en-US" sz="1600">
                <a:ea typeface="宋体" panose="02010600030101010101" pitchFamily="2" charset="-122"/>
              </a:endParaRPr>
            </a:p>
          </p:txBody>
        </p:sp>
        <p:sp>
          <p:nvSpPr>
            <p:cNvPr id="24613" name="Oval 124">
              <a:extLst>
                <a:ext uri="{FF2B5EF4-FFF2-40B4-BE49-F238E27FC236}">
                  <a16:creationId xmlns:a16="http://schemas.microsoft.com/office/drawing/2014/main" id="{B0517578-B46D-4808-8D15-B49AAF02D5A8}"/>
                </a:ext>
              </a:extLst>
            </p:cNvPr>
            <p:cNvSpPr>
              <a:spLocks noChangeArrowheads="1"/>
            </p:cNvSpPr>
            <p:nvPr/>
          </p:nvSpPr>
          <p:spPr bwMode="auto">
            <a:xfrm>
              <a:off x="2130" y="2329"/>
              <a:ext cx="377" cy="192"/>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P1</a:t>
              </a:r>
            </a:p>
          </p:txBody>
        </p:sp>
        <p:sp>
          <p:nvSpPr>
            <p:cNvPr id="24614" name="Text Box 125">
              <a:extLst>
                <a:ext uri="{FF2B5EF4-FFF2-40B4-BE49-F238E27FC236}">
                  <a16:creationId xmlns:a16="http://schemas.microsoft.com/office/drawing/2014/main" id="{EF6B09C8-05CB-497F-BCFF-9BEC877D19F1}"/>
                </a:ext>
              </a:extLst>
            </p:cNvPr>
            <p:cNvSpPr txBox="1">
              <a:spLocks noChangeArrowheads="1"/>
            </p:cNvSpPr>
            <p:nvPr/>
          </p:nvSpPr>
          <p:spPr bwMode="auto">
            <a:xfrm>
              <a:off x="749" y="3830"/>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solidFill>
                    <a:schemeClr val="accent2"/>
                  </a:solidFill>
                  <a:ea typeface="宋体" panose="02010600030101010101" pitchFamily="2" charset="-122"/>
                </a:rPr>
                <a:t>host 1</a:t>
              </a:r>
              <a:endParaRPr lang="en-US" altLang="zh-CN" sz="1600">
                <a:ea typeface="宋体" panose="02010600030101010101" pitchFamily="2" charset="-122"/>
              </a:endParaRPr>
            </a:p>
          </p:txBody>
        </p:sp>
        <p:sp>
          <p:nvSpPr>
            <p:cNvPr id="24615" name="Text Box 126">
              <a:extLst>
                <a:ext uri="{FF2B5EF4-FFF2-40B4-BE49-F238E27FC236}">
                  <a16:creationId xmlns:a16="http://schemas.microsoft.com/office/drawing/2014/main" id="{B3FD64CD-8D2B-4C30-8E20-B3CFA2763275}"/>
                </a:ext>
              </a:extLst>
            </p:cNvPr>
            <p:cNvSpPr txBox="1">
              <a:spLocks noChangeArrowheads="1"/>
            </p:cNvSpPr>
            <p:nvPr/>
          </p:nvSpPr>
          <p:spPr bwMode="auto">
            <a:xfrm>
              <a:off x="2643" y="3822"/>
              <a:ext cx="5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solidFill>
                    <a:schemeClr val="accent2"/>
                  </a:solidFill>
                  <a:ea typeface="宋体" panose="02010600030101010101" pitchFamily="2" charset="-122"/>
                </a:rPr>
                <a:t>host 2</a:t>
              </a:r>
              <a:endParaRPr lang="en-US" altLang="zh-CN" sz="1600">
                <a:solidFill>
                  <a:schemeClr val="accent2"/>
                </a:solidFill>
                <a:ea typeface="宋体" panose="02010600030101010101" pitchFamily="2" charset="-122"/>
              </a:endParaRPr>
            </a:p>
          </p:txBody>
        </p:sp>
        <p:sp>
          <p:nvSpPr>
            <p:cNvPr id="24616" name="Text Box 127">
              <a:extLst>
                <a:ext uri="{FF2B5EF4-FFF2-40B4-BE49-F238E27FC236}">
                  <a16:creationId xmlns:a16="http://schemas.microsoft.com/office/drawing/2014/main" id="{34694E3C-7259-4B26-878B-E6EEE0A20178}"/>
                </a:ext>
              </a:extLst>
            </p:cNvPr>
            <p:cNvSpPr txBox="1">
              <a:spLocks noChangeArrowheads="1"/>
            </p:cNvSpPr>
            <p:nvPr/>
          </p:nvSpPr>
          <p:spPr bwMode="auto">
            <a:xfrm>
              <a:off x="4551" y="3745"/>
              <a:ext cx="5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a:solidFill>
                    <a:schemeClr val="accent2"/>
                  </a:solidFill>
                  <a:ea typeface="宋体" panose="02010600030101010101" pitchFamily="2" charset="-122"/>
                </a:rPr>
                <a:t>host 3</a:t>
              </a:r>
            </a:p>
          </p:txBody>
        </p:sp>
        <p:grpSp>
          <p:nvGrpSpPr>
            <p:cNvPr id="24617" name="Group 128">
              <a:extLst>
                <a:ext uri="{FF2B5EF4-FFF2-40B4-BE49-F238E27FC236}">
                  <a16:creationId xmlns:a16="http://schemas.microsoft.com/office/drawing/2014/main" id="{73B2241B-4292-4E3A-89B8-24D7F3FA59AA}"/>
                </a:ext>
              </a:extLst>
            </p:cNvPr>
            <p:cNvGrpSpPr>
              <a:grpSpLocks/>
            </p:cNvGrpSpPr>
            <p:nvPr/>
          </p:nvGrpSpPr>
          <p:grpSpPr bwMode="auto">
            <a:xfrm>
              <a:off x="1454" y="2580"/>
              <a:ext cx="1426" cy="1056"/>
              <a:chOff x="1421" y="2509"/>
              <a:chExt cx="1426" cy="1056"/>
            </a:xfrm>
          </p:grpSpPr>
          <p:sp>
            <p:nvSpPr>
              <p:cNvPr id="24622" name="Line 129">
                <a:extLst>
                  <a:ext uri="{FF2B5EF4-FFF2-40B4-BE49-F238E27FC236}">
                    <a16:creationId xmlns:a16="http://schemas.microsoft.com/office/drawing/2014/main" id="{2AC0B810-6D96-4937-8D2B-F0F8C3F80117}"/>
                  </a:ext>
                </a:extLst>
              </p:cNvPr>
              <p:cNvSpPr>
                <a:spLocks noChangeShapeType="1"/>
              </p:cNvSpPr>
              <p:nvPr/>
            </p:nvSpPr>
            <p:spPr bwMode="auto">
              <a:xfrm>
                <a:off x="1421" y="2509"/>
                <a:ext cx="0" cy="1056"/>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3" name="Freeform 130">
                <a:extLst>
                  <a:ext uri="{FF2B5EF4-FFF2-40B4-BE49-F238E27FC236}">
                    <a16:creationId xmlns:a16="http://schemas.microsoft.com/office/drawing/2014/main" id="{24CBD953-AA49-492F-BE64-FCCC41A4FA80}"/>
                  </a:ext>
                </a:extLst>
              </p:cNvPr>
              <p:cNvSpPr>
                <a:spLocks/>
              </p:cNvSpPr>
              <p:nvPr/>
            </p:nvSpPr>
            <p:spPr bwMode="auto">
              <a:xfrm>
                <a:off x="2546" y="2563"/>
                <a:ext cx="286" cy="989"/>
              </a:xfrm>
              <a:custGeom>
                <a:avLst/>
                <a:gdLst>
                  <a:gd name="T0" fmla="*/ 286 w 286"/>
                  <a:gd name="T1" fmla="*/ 989 h 989"/>
                  <a:gd name="T2" fmla="*/ 284 w 286"/>
                  <a:gd name="T3" fmla="*/ 117 h 989"/>
                  <a:gd name="T4" fmla="*/ 0 w 286"/>
                  <a:gd name="T5" fmla="*/ 0 h 989"/>
                  <a:gd name="T6" fmla="*/ 0 60000 65536"/>
                  <a:gd name="T7" fmla="*/ 0 60000 65536"/>
                  <a:gd name="T8" fmla="*/ 0 60000 65536"/>
                  <a:gd name="T9" fmla="*/ 0 w 286"/>
                  <a:gd name="T10" fmla="*/ 0 h 989"/>
                  <a:gd name="T11" fmla="*/ 286 w 286"/>
                  <a:gd name="T12" fmla="*/ 989 h 989"/>
                </a:gdLst>
                <a:ahLst/>
                <a:cxnLst>
                  <a:cxn ang="T6">
                    <a:pos x="T0" y="T1"/>
                  </a:cxn>
                  <a:cxn ang="T7">
                    <a:pos x="T2" y="T3"/>
                  </a:cxn>
                  <a:cxn ang="T8">
                    <a:pos x="T4" y="T5"/>
                  </a:cxn>
                </a:cxnLst>
                <a:rect l="T9" t="T10" r="T11" b="T12"/>
                <a:pathLst>
                  <a:path w="286" h="989">
                    <a:moveTo>
                      <a:pt x="286" y="989"/>
                    </a:moveTo>
                    <a:lnTo>
                      <a:pt x="284" y="117"/>
                    </a:lnTo>
                    <a:lnTo>
                      <a:pt x="0" y="0"/>
                    </a:ln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4" name="Freeform 131">
                <a:extLst>
                  <a:ext uri="{FF2B5EF4-FFF2-40B4-BE49-F238E27FC236}">
                    <a16:creationId xmlns:a16="http://schemas.microsoft.com/office/drawing/2014/main" id="{4215655B-EC69-4192-B4A1-8D0E8B01313F}"/>
                  </a:ext>
                </a:extLst>
              </p:cNvPr>
              <p:cNvSpPr>
                <a:spLocks/>
              </p:cNvSpPr>
              <p:nvPr/>
            </p:nvSpPr>
            <p:spPr bwMode="auto">
              <a:xfrm>
                <a:off x="1421" y="3556"/>
                <a:ext cx="1426" cy="9"/>
              </a:xfrm>
              <a:custGeom>
                <a:avLst/>
                <a:gdLst>
                  <a:gd name="T0" fmla="*/ 0 w 1426"/>
                  <a:gd name="T1" fmla="*/ 9 h 9"/>
                  <a:gd name="T2" fmla="*/ 1426 w 1426"/>
                  <a:gd name="T3" fmla="*/ 0 h 9"/>
                  <a:gd name="T4" fmla="*/ 0 60000 65536"/>
                  <a:gd name="T5" fmla="*/ 0 60000 65536"/>
                  <a:gd name="T6" fmla="*/ 0 w 1426"/>
                  <a:gd name="T7" fmla="*/ 0 h 9"/>
                  <a:gd name="T8" fmla="*/ 1426 w 1426"/>
                  <a:gd name="T9" fmla="*/ 9 h 9"/>
                </a:gdLst>
                <a:ahLst/>
                <a:cxnLst>
                  <a:cxn ang="T4">
                    <a:pos x="T0" y="T1"/>
                  </a:cxn>
                  <a:cxn ang="T5">
                    <a:pos x="T2" y="T3"/>
                  </a:cxn>
                </a:cxnLst>
                <a:rect l="T6" t="T7" r="T8" b="T9"/>
                <a:pathLst>
                  <a:path w="1426" h="9">
                    <a:moveTo>
                      <a:pt x="0" y="9"/>
                    </a:moveTo>
                    <a:lnTo>
                      <a:pt x="1426" y="0"/>
                    </a:ln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4618" name="Group 132">
              <a:extLst>
                <a:ext uri="{FF2B5EF4-FFF2-40B4-BE49-F238E27FC236}">
                  <a16:creationId xmlns:a16="http://schemas.microsoft.com/office/drawing/2014/main" id="{3C843611-D9CB-494C-ACC3-843F8FA419CE}"/>
                </a:ext>
              </a:extLst>
            </p:cNvPr>
            <p:cNvGrpSpPr>
              <a:grpSpLocks/>
            </p:cNvGrpSpPr>
            <p:nvPr/>
          </p:nvGrpSpPr>
          <p:grpSpPr bwMode="auto">
            <a:xfrm flipH="1">
              <a:off x="2928" y="2567"/>
              <a:ext cx="1426" cy="1056"/>
              <a:chOff x="1421" y="2509"/>
              <a:chExt cx="1426" cy="1056"/>
            </a:xfrm>
          </p:grpSpPr>
          <p:sp>
            <p:nvSpPr>
              <p:cNvPr id="24619" name="Line 133">
                <a:extLst>
                  <a:ext uri="{FF2B5EF4-FFF2-40B4-BE49-F238E27FC236}">
                    <a16:creationId xmlns:a16="http://schemas.microsoft.com/office/drawing/2014/main" id="{E32268FB-A8D7-49D7-929F-32AEFEC285A3}"/>
                  </a:ext>
                </a:extLst>
              </p:cNvPr>
              <p:cNvSpPr>
                <a:spLocks noChangeShapeType="1"/>
              </p:cNvSpPr>
              <p:nvPr/>
            </p:nvSpPr>
            <p:spPr bwMode="auto">
              <a:xfrm>
                <a:off x="1421" y="2509"/>
                <a:ext cx="0" cy="1056"/>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0" name="Freeform 134">
                <a:extLst>
                  <a:ext uri="{FF2B5EF4-FFF2-40B4-BE49-F238E27FC236}">
                    <a16:creationId xmlns:a16="http://schemas.microsoft.com/office/drawing/2014/main" id="{5FFD4382-8FBC-4588-8585-909A2AF9288D}"/>
                  </a:ext>
                </a:extLst>
              </p:cNvPr>
              <p:cNvSpPr>
                <a:spLocks/>
              </p:cNvSpPr>
              <p:nvPr/>
            </p:nvSpPr>
            <p:spPr bwMode="auto">
              <a:xfrm>
                <a:off x="2546" y="2563"/>
                <a:ext cx="286" cy="989"/>
              </a:xfrm>
              <a:custGeom>
                <a:avLst/>
                <a:gdLst>
                  <a:gd name="T0" fmla="*/ 286 w 286"/>
                  <a:gd name="T1" fmla="*/ 989 h 989"/>
                  <a:gd name="T2" fmla="*/ 284 w 286"/>
                  <a:gd name="T3" fmla="*/ 117 h 989"/>
                  <a:gd name="T4" fmla="*/ 0 w 286"/>
                  <a:gd name="T5" fmla="*/ 0 h 989"/>
                  <a:gd name="T6" fmla="*/ 0 60000 65536"/>
                  <a:gd name="T7" fmla="*/ 0 60000 65536"/>
                  <a:gd name="T8" fmla="*/ 0 60000 65536"/>
                  <a:gd name="T9" fmla="*/ 0 w 286"/>
                  <a:gd name="T10" fmla="*/ 0 h 989"/>
                  <a:gd name="T11" fmla="*/ 286 w 286"/>
                  <a:gd name="T12" fmla="*/ 989 h 989"/>
                </a:gdLst>
                <a:ahLst/>
                <a:cxnLst>
                  <a:cxn ang="T6">
                    <a:pos x="T0" y="T1"/>
                  </a:cxn>
                  <a:cxn ang="T7">
                    <a:pos x="T2" y="T3"/>
                  </a:cxn>
                  <a:cxn ang="T8">
                    <a:pos x="T4" y="T5"/>
                  </a:cxn>
                </a:cxnLst>
                <a:rect l="T9" t="T10" r="T11" b="T12"/>
                <a:pathLst>
                  <a:path w="286" h="989">
                    <a:moveTo>
                      <a:pt x="286" y="989"/>
                    </a:moveTo>
                    <a:lnTo>
                      <a:pt x="284" y="117"/>
                    </a:lnTo>
                    <a:lnTo>
                      <a:pt x="0" y="0"/>
                    </a:ln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1" name="Freeform 135">
                <a:extLst>
                  <a:ext uri="{FF2B5EF4-FFF2-40B4-BE49-F238E27FC236}">
                    <a16:creationId xmlns:a16="http://schemas.microsoft.com/office/drawing/2014/main" id="{74D14910-C400-42D3-A62F-B4BEB88D2B0C}"/>
                  </a:ext>
                </a:extLst>
              </p:cNvPr>
              <p:cNvSpPr>
                <a:spLocks/>
              </p:cNvSpPr>
              <p:nvPr/>
            </p:nvSpPr>
            <p:spPr bwMode="auto">
              <a:xfrm>
                <a:off x="1421" y="3556"/>
                <a:ext cx="1426" cy="9"/>
              </a:xfrm>
              <a:custGeom>
                <a:avLst/>
                <a:gdLst>
                  <a:gd name="T0" fmla="*/ 0 w 1426"/>
                  <a:gd name="T1" fmla="*/ 9 h 9"/>
                  <a:gd name="T2" fmla="*/ 1426 w 1426"/>
                  <a:gd name="T3" fmla="*/ 0 h 9"/>
                  <a:gd name="T4" fmla="*/ 0 60000 65536"/>
                  <a:gd name="T5" fmla="*/ 0 60000 65536"/>
                  <a:gd name="T6" fmla="*/ 0 w 1426"/>
                  <a:gd name="T7" fmla="*/ 0 h 9"/>
                  <a:gd name="T8" fmla="*/ 1426 w 1426"/>
                  <a:gd name="T9" fmla="*/ 9 h 9"/>
                </a:gdLst>
                <a:ahLst/>
                <a:cxnLst>
                  <a:cxn ang="T4">
                    <a:pos x="T0" y="T1"/>
                  </a:cxn>
                  <a:cxn ang="T5">
                    <a:pos x="T2" y="T3"/>
                  </a:cxn>
                </a:cxnLst>
                <a:rect l="T6" t="T7" r="T8" b="T9"/>
                <a:pathLst>
                  <a:path w="1426" h="9">
                    <a:moveTo>
                      <a:pt x="0" y="9"/>
                    </a:moveTo>
                    <a:lnTo>
                      <a:pt x="1426" y="0"/>
                    </a:ln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9710">
                                            <p:txEl>
                                              <p:pRg st="0" end="0"/>
                                            </p:txEl>
                                          </p:spTgt>
                                        </p:tgtEl>
                                        <p:attrNameLst>
                                          <p:attrName>style.visibility</p:attrName>
                                        </p:attrNameLst>
                                      </p:cBhvr>
                                      <p:to>
                                        <p:strVal val="visible"/>
                                      </p:to>
                                    </p:set>
                                    <p:animEffect transition="in" filter="blinds(horizontal)">
                                      <p:cBhvr>
                                        <p:cTn id="7" dur="500"/>
                                        <p:tgtEl>
                                          <p:spTgt spid="2397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9710">
                                            <p:txEl>
                                              <p:pRg st="1" end="1"/>
                                            </p:txEl>
                                          </p:spTgt>
                                        </p:tgtEl>
                                        <p:attrNameLst>
                                          <p:attrName>style.visibility</p:attrName>
                                        </p:attrNameLst>
                                      </p:cBhvr>
                                      <p:to>
                                        <p:strVal val="visible"/>
                                      </p:to>
                                    </p:set>
                                    <p:animEffect transition="in" filter="blinds(horizontal)">
                                      <p:cBhvr>
                                        <p:cTn id="10" dur="500"/>
                                        <p:tgtEl>
                                          <p:spTgt spid="23971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9710">
                                            <p:txEl>
                                              <p:pRg st="2" end="2"/>
                                            </p:txEl>
                                          </p:spTgt>
                                        </p:tgtEl>
                                        <p:attrNameLst>
                                          <p:attrName>style.visibility</p:attrName>
                                        </p:attrNameLst>
                                      </p:cBhvr>
                                      <p:to>
                                        <p:strVal val="visible"/>
                                      </p:to>
                                    </p:set>
                                    <p:animEffect transition="in" filter="blinds(horizontal)">
                                      <p:cBhvr>
                                        <p:cTn id="13" dur="500"/>
                                        <p:tgtEl>
                                          <p:spTgt spid="23971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9711"/>
                                        </p:tgtEl>
                                        <p:attrNameLst>
                                          <p:attrName>style.visibility</p:attrName>
                                        </p:attrNameLst>
                                      </p:cBhvr>
                                      <p:to>
                                        <p:strVal val="visible"/>
                                      </p:to>
                                    </p:set>
                                    <p:animEffect transition="in" filter="blinds(horizontal)">
                                      <p:cBhvr>
                                        <p:cTn id="18" dur="500"/>
                                        <p:tgtEl>
                                          <p:spTgt spid="2397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9663"/>
                                        </p:tgtEl>
                                        <p:attrNameLst>
                                          <p:attrName>style.visibility</p:attrName>
                                        </p:attrNameLst>
                                      </p:cBhvr>
                                      <p:to>
                                        <p:strVal val="visible"/>
                                      </p:to>
                                    </p:set>
                                    <p:animEffect transition="in" filter="blinds(horizontal)">
                                      <p:cBhvr>
                                        <p:cTn id="21" dur="500"/>
                                        <p:tgtEl>
                                          <p:spTgt spid="2396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9680"/>
                                        </p:tgtEl>
                                        <p:attrNameLst>
                                          <p:attrName>style.visibility</p:attrName>
                                        </p:attrNameLst>
                                      </p:cBhvr>
                                      <p:to>
                                        <p:strVal val="visible"/>
                                      </p:to>
                                    </p:set>
                                    <p:animEffect transition="in" filter="blinds(horizontal)">
                                      <p:cBhvr>
                                        <p:cTn id="24" dur="500"/>
                                        <p:tgtEl>
                                          <p:spTgt spid="23968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9681"/>
                                        </p:tgtEl>
                                        <p:attrNameLst>
                                          <p:attrName>style.visibility</p:attrName>
                                        </p:attrNameLst>
                                      </p:cBhvr>
                                      <p:to>
                                        <p:strVal val="visible"/>
                                      </p:to>
                                    </p:set>
                                    <p:animEffect transition="in" filter="blinds(horizontal)">
                                      <p:cBhvr>
                                        <p:cTn id="27" dur="500"/>
                                        <p:tgtEl>
                                          <p:spTgt spid="23968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39683"/>
                                        </p:tgtEl>
                                        <p:attrNameLst>
                                          <p:attrName>style.visibility</p:attrName>
                                        </p:attrNameLst>
                                      </p:cBhvr>
                                      <p:to>
                                        <p:strVal val="visible"/>
                                      </p:to>
                                    </p:set>
                                    <p:animEffect transition="in" filter="blinds(horizontal)">
                                      <p:cBhvr>
                                        <p:cTn id="30" dur="500"/>
                                        <p:tgtEl>
                                          <p:spTgt spid="23968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9684"/>
                                        </p:tgtEl>
                                        <p:attrNameLst>
                                          <p:attrName>style.visibility</p:attrName>
                                        </p:attrNameLst>
                                      </p:cBhvr>
                                      <p:to>
                                        <p:strVal val="visible"/>
                                      </p:to>
                                    </p:set>
                                    <p:animEffect transition="in" filter="blinds(horizontal)">
                                      <p:cBhvr>
                                        <p:cTn id="33" dur="500"/>
                                        <p:tgtEl>
                                          <p:spTgt spid="239684"/>
                                        </p:tgtEl>
                                      </p:cBhvr>
                                    </p:animEffect>
                                  </p:childTnLst>
                                </p:cTn>
                              </p:par>
                              <p:par>
                                <p:cTn id="34" presetID="3" presetClass="entr" presetSubtype="1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63" grpId="0"/>
      <p:bldP spid="239680" grpId="0" animBg="1"/>
      <p:bldP spid="239681" grpId="0" animBg="1"/>
      <p:bldP spid="239683" grpId="0"/>
      <p:bldP spid="239684" grpId="0"/>
      <p:bldP spid="239710" grpId="0" build="p"/>
      <p:bldP spid="23971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Line 3">
            <a:extLst>
              <a:ext uri="{FF2B5EF4-FFF2-40B4-BE49-F238E27FC236}">
                <a16:creationId xmlns:a16="http://schemas.microsoft.com/office/drawing/2014/main" id="{6D726804-2EB7-4E47-98FA-B88BA48178CF}"/>
              </a:ext>
            </a:extLst>
          </p:cNvPr>
          <p:cNvSpPr>
            <a:spLocks noChangeShapeType="1"/>
          </p:cNvSpPr>
          <p:nvPr/>
        </p:nvSpPr>
        <p:spPr bwMode="auto">
          <a:xfrm>
            <a:off x="3068638" y="23193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79" name="Line 9">
            <a:extLst>
              <a:ext uri="{FF2B5EF4-FFF2-40B4-BE49-F238E27FC236}">
                <a16:creationId xmlns:a16="http://schemas.microsoft.com/office/drawing/2014/main" id="{8BF63C08-1708-43CB-A2AA-D4C8CEC2573A}"/>
              </a:ext>
            </a:extLst>
          </p:cNvPr>
          <p:cNvSpPr>
            <a:spLocks noChangeShapeType="1"/>
          </p:cNvSpPr>
          <p:nvPr/>
        </p:nvSpPr>
        <p:spPr bwMode="auto">
          <a:xfrm>
            <a:off x="3068638" y="2547938"/>
            <a:ext cx="1757362" cy="4143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0" name="Line 10">
            <a:extLst>
              <a:ext uri="{FF2B5EF4-FFF2-40B4-BE49-F238E27FC236}">
                <a16:creationId xmlns:a16="http://schemas.microsoft.com/office/drawing/2014/main" id="{322EE694-207C-442E-A466-0CAFE2A67859}"/>
              </a:ext>
            </a:extLst>
          </p:cNvPr>
          <p:cNvSpPr>
            <a:spLocks noChangeShapeType="1"/>
          </p:cNvSpPr>
          <p:nvPr/>
        </p:nvSpPr>
        <p:spPr bwMode="auto">
          <a:xfrm flipH="1">
            <a:off x="3065463" y="2014538"/>
            <a:ext cx="3175" cy="3994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1" name="Line 11">
            <a:extLst>
              <a:ext uri="{FF2B5EF4-FFF2-40B4-BE49-F238E27FC236}">
                <a16:creationId xmlns:a16="http://schemas.microsoft.com/office/drawing/2014/main" id="{69BE57D1-8F6F-4526-9C72-1CC55248177F}"/>
              </a:ext>
            </a:extLst>
          </p:cNvPr>
          <p:cNvSpPr>
            <a:spLocks noChangeShapeType="1"/>
          </p:cNvSpPr>
          <p:nvPr/>
        </p:nvSpPr>
        <p:spPr bwMode="auto">
          <a:xfrm>
            <a:off x="5583238" y="2090738"/>
            <a:ext cx="11112" cy="3903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2" name="Line 12">
            <a:extLst>
              <a:ext uri="{FF2B5EF4-FFF2-40B4-BE49-F238E27FC236}">
                <a16:creationId xmlns:a16="http://schemas.microsoft.com/office/drawing/2014/main" id="{C16B46ED-5ED1-4ACB-9A8C-970524BA3A9B}"/>
              </a:ext>
            </a:extLst>
          </p:cNvPr>
          <p:cNvSpPr>
            <a:spLocks noChangeShapeType="1"/>
          </p:cNvSpPr>
          <p:nvPr/>
        </p:nvSpPr>
        <p:spPr bwMode="auto">
          <a:xfrm flipH="1">
            <a:off x="3032125" y="2962275"/>
            <a:ext cx="2519363" cy="8096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3" name="Line 14">
            <a:extLst>
              <a:ext uri="{FF2B5EF4-FFF2-40B4-BE49-F238E27FC236}">
                <a16:creationId xmlns:a16="http://schemas.microsoft.com/office/drawing/2014/main" id="{6BB39689-76BE-4B7C-AC24-B610EA473680}"/>
              </a:ext>
            </a:extLst>
          </p:cNvPr>
          <p:cNvSpPr>
            <a:spLocks noChangeShapeType="1"/>
          </p:cNvSpPr>
          <p:nvPr/>
        </p:nvSpPr>
        <p:spPr bwMode="auto">
          <a:xfrm>
            <a:off x="3068638" y="27765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4" name="Line 15">
            <a:extLst>
              <a:ext uri="{FF2B5EF4-FFF2-40B4-BE49-F238E27FC236}">
                <a16:creationId xmlns:a16="http://schemas.microsoft.com/office/drawing/2014/main" id="{837D147F-C902-4D69-9876-8210A03244DD}"/>
              </a:ext>
            </a:extLst>
          </p:cNvPr>
          <p:cNvSpPr>
            <a:spLocks noChangeShapeType="1"/>
          </p:cNvSpPr>
          <p:nvPr/>
        </p:nvSpPr>
        <p:spPr bwMode="auto">
          <a:xfrm>
            <a:off x="3068638" y="32337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5" name="Line 16">
            <a:extLst>
              <a:ext uri="{FF2B5EF4-FFF2-40B4-BE49-F238E27FC236}">
                <a16:creationId xmlns:a16="http://schemas.microsoft.com/office/drawing/2014/main" id="{318B42E2-2D94-4400-8501-15CEABE31398}"/>
              </a:ext>
            </a:extLst>
          </p:cNvPr>
          <p:cNvSpPr>
            <a:spLocks noChangeShapeType="1"/>
          </p:cNvSpPr>
          <p:nvPr/>
        </p:nvSpPr>
        <p:spPr bwMode="auto">
          <a:xfrm>
            <a:off x="3068638" y="30051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6" name="Line 17">
            <a:extLst>
              <a:ext uri="{FF2B5EF4-FFF2-40B4-BE49-F238E27FC236}">
                <a16:creationId xmlns:a16="http://schemas.microsoft.com/office/drawing/2014/main" id="{DFA1FF6B-553E-4B23-A440-4D689E7E99BC}"/>
              </a:ext>
            </a:extLst>
          </p:cNvPr>
          <p:cNvSpPr>
            <a:spLocks noChangeShapeType="1"/>
          </p:cNvSpPr>
          <p:nvPr/>
        </p:nvSpPr>
        <p:spPr bwMode="auto">
          <a:xfrm flipH="1">
            <a:off x="3033713" y="3386138"/>
            <a:ext cx="2530475" cy="83026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7" name="Line 18">
            <a:extLst>
              <a:ext uri="{FF2B5EF4-FFF2-40B4-BE49-F238E27FC236}">
                <a16:creationId xmlns:a16="http://schemas.microsoft.com/office/drawing/2014/main" id="{D4DF73A6-9CDC-4CF0-A5DD-0E19A0EF27BF}"/>
              </a:ext>
            </a:extLst>
          </p:cNvPr>
          <p:cNvSpPr>
            <a:spLocks noChangeShapeType="1"/>
          </p:cNvSpPr>
          <p:nvPr/>
        </p:nvSpPr>
        <p:spPr bwMode="auto">
          <a:xfrm flipH="1">
            <a:off x="3068638" y="3614738"/>
            <a:ext cx="2506662" cy="8874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8" name="Line 19">
            <a:extLst>
              <a:ext uri="{FF2B5EF4-FFF2-40B4-BE49-F238E27FC236}">
                <a16:creationId xmlns:a16="http://schemas.microsoft.com/office/drawing/2014/main" id="{D340DE90-57F2-480E-9868-A5EBE91F0C04}"/>
              </a:ext>
            </a:extLst>
          </p:cNvPr>
          <p:cNvSpPr>
            <a:spLocks noChangeShapeType="1"/>
          </p:cNvSpPr>
          <p:nvPr/>
        </p:nvSpPr>
        <p:spPr bwMode="auto">
          <a:xfrm flipH="1">
            <a:off x="3068638" y="3843338"/>
            <a:ext cx="2495550" cy="9001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9" name="Text Box 20">
            <a:extLst>
              <a:ext uri="{FF2B5EF4-FFF2-40B4-BE49-F238E27FC236}">
                <a16:creationId xmlns:a16="http://schemas.microsoft.com/office/drawing/2014/main" id="{FBA54650-71E9-49C1-923E-424CEF6F04AF}"/>
              </a:ext>
            </a:extLst>
          </p:cNvPr>
          <p:cNvSpPr txBox="1">
            <a:spLocks noChangeArrowheads="1"/>
          </p:cNvSpPr>
          <p:nvPr/>
        </p:nvSpPr>
        <p:spPr bwMode="auto">
          <a:xfrm>
            <a:off x="4741863" y="2714625"/>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solidFill>
                  <a:srgbClr val="FF0000"/>
                </a:solidFill>
                <a:latin typeface="Arial" panose="020B0604020202020204" pitchFamily="34" charset="0"/>
                <a:ea typeface="MS PGothic" panose="020B0600070205080204" pitchFamily="34" charset="-128"/>
              </a:rPr>
              <a:t>X</a:t>
            </a:r>
            <a:endParaRPr lang="en-US" altLang="zh-CN" sz="1000">
              <a:latin typeface="Times New Roman" panose="02020603050405020304" pitchFamily="18" charset="0"/>
              <a:ea typeface="MS PGothic" panose="020B0600070205080204" pitchFamily="34" charset="-128"/>
            </a:endParaRPr>
          </a:p>
        </p:txBody>
      </p:sp>
      <p:sp>
        <p:nvSpPr>
          <p:cNvPr id="126990" name="Line 24">
            <a:extLst>
              <a:ext uri="{FF2B5EF4-FFF2-40B4-BE49-F238E27FC236}">
                <a16:creationId xmlns:a16="http://schemas.microsoft.com/office/drawing/2014/main" id="{B5302B13-DDC2-43E1-8819-029CC7695D13}"/>
              </a:ext>
            </a:extLst>
          </p:cNvPr>
          <p:cNvSpPr>
            <a:spLocks noChangeShapeType="1"/>
          </p:cNvSpPr>
          <p:nvPr/>
        </p:nvSpPr>
        <p:spPr bwMode="auto">
          <a:xfrm>
            <a:off x="3094038" y="47847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1" name="Text Box 29">
            <a:extLst>
              <a:ext uri="{FF2B5EF4-FFF2-40B4-BE49-F238E27FC236}">
                <a16:creationId xmlns:a16="http://schemas.microsoft.com/office/drawing/2014/main" id="{F4F4C396-31EF-4CE5-975C-963A9E031C7E}"/>
              </a:ext>
            </a:extLst>
          </p:cNvPr>
          <p:cNvSpPr txBox="1">
            <a:spLocks noChangeArrowheads="1"/>
          </p:cNvSpPr>
          <p:nvPr/>
        </p:nvSpPr>
        <p:spPr bwMode="auto">
          <a:xfrm>
            <a:off x="2644775" y="5986463"/>
            <a:ext cx="3502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ea typeface="MS PGothic" panose="020B0600070205080204" pitchFamily="34" charset="-128"/>
              </a:rPr>
              <a:t>fast retransmit after sender </a:t>
            </a:r>
          </a:p>
          <a:p>
            <a:pPr algn="ctr">
              <a:spcBef>
                <a:spcPct val="0"/>
              </a:spcBef>
              <a:buClrTx/>
              <a:buSzTx/>
              <a:buFontTx/>
              <a:buNone/>
            </a:pPr>
            <a:r>
              <a:rPr lang="en-US" altLang="zh-CN" sz="1800">
                <a:ea typeface="MS PGothic" panose="020B0600070205080204" pitchFamily="34" charset="-128"/>
              </a:rPr>
              <a:t>receipt of triple duplicate ACK</a:t>
            </a:r>
            <a:endParaRPr lang="en-US" altLang="zh-CN" sz="1000">
              <a:ea typeface="MS PGothic" panose="020B0600070205080204" pitchFamily="34" charset="-128"/>
            </a:endParaRPr>
          </a:p>
        </p:txBody>
      </p:sp>
      <p:sp>
        <p:nvSpPr>
          <p:cNvPr id="126992" name="Text Box 34">
            <a:extLst>
              <a:ext uri="{FF2B5EF4-FFF2-40B4-BE49-F238E27FC236}">
                <a16:creationId xmlns:a16="http://schemas.microsoft.com/office/drawing/2014/main" id="{12410DE2-7FCB-41BB-B230-CE960018607B}"/>
              </a:ext>
            </a:extLst>
          </p:cNvPr>
          <p:cNvSpPr txBox="1">
            <a:spLocks noChangeArrowheads="1"/>
          </p:cNvSpPr>
          <p:nvPr/>
        </p:nvSpPr>
        <p:spPr bwMode="auto">
          <a:xfrm>
            <a:off x="5110163" y="1139825"/>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Host B</a:t>
            </a:r>
          </a:p>
        </p:txBody>
      </p:sp>
      <p:sp>
        <p:nvSpPr>
          <p:cNvPr id="126993" name="Text Box 38">
            <a:extLst>
              <a:ext uri="{FF2B5EF4-FFF2-40B4-BE49-F238E27FC236}">
                <a16:creationId xmlns:a16="http://schemas.microsoft.com/office/drawing/2014/main" id="{95F108AB-AD2D-48FA-9B36-E42DA91941FF}"/>
              </a:ext>
            </a:extLst>
          </p:cNvPr>
          <p:cNvSpPr txBox="1">
            <a:spLocks noChangeArrowheads="1"/>
          </p:cNvSpPr>
          <p:nvPr/>
        </p:nvSpPr>
        <p:spPr bwMode="auto">
          <a:xfrm>
            <a:off x="2776538" y="1157288"/>
            <a:ext cx="776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latin typeface="Tahoma" panose="020B0604030504040204" pitchFamily="34" charset="0"/>
                <a:ea typeface="MS PGothic" panose="020B0600070205080204" pitchFamily="34" charset="-128"/>
              </a:rPr>
              <a:t>Host A</a:t>
            </a:r>
          </a:p>
        </p:txBody>
      </p:sp>
      <p:sp>
        <p:nvSpPr>
          <p:cNvPr id="126994" name="Text Box 40">
            <a:extLst>
              <a:ext uri="{FF2B5EF4-FFF2-40B4-BE49-F238E27FC236}">
                <a16:creationId xmlns:a16="http://schemas.microsoft.com/office/drawing/2014/main" id="{B24A5396-F2FD-4685-AC0A-B46CA4ECC749}"/>
              </a:ext>
            </a:extLst>
          </p:cNvPr>
          <p:cNvSpPr txBox="1">
            <a:spLocks noChangeArrowheads="1"/>
          </p:cNvSpPr>
          <p:nvPr/>
        </p:nvSpPr>
        <p:spPr bwMode="auto">
          <a:xfrm>
            <a:off x="3216275" y="2239963"/>
            <a:ext cx="20859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Tahoma" panose="020B0604030504040204" pitchFamily="34" charset="0"/>
                <a:ea typeface="MS PGothic" panose="020B0600070205080204" pitchFamily="34" charset="-128"/>
              </a:rPr>
              <a:t>Seq=92, 8 bytes of data</a:t>
            </a:r>
          </a:p>
        </p:txBody>
      </p:sp>
      <p:grpSp>
        <p:nvGrpSpPr>
          <p:cNvPr id="126995" name="Group 41">
            <a:extLst>
              <a:ext uri="{FF2B5EF4-FFF2-40B4-BE49-F238E27FC236}">
                <a16:creationId xmlns:a16="http://schemas.microsoft.com/office/drawing/2014/main" id="{875407BD-96BF-4216-BFE9-D1238AB58D5D}"/>
              </a:ext>
            </a:extLst>
          </p:cNvPr>
          <p:cNvGrpSpPr>
            <a:grpSpLocks/>
          </p:cNvGrpSpPr>
          <p:nvPr/>
        </p:nvGrpSpPr>
        <p:grpSpPr bwMode="auto">
          <a:xfrm>
            <a:off x="3170238" y="3489325"/>
            <a:ext cx="949325" cy="304800"/>
            <a:chOff x="4215" y="2253"/>
            <a:chExt cx="598" cy="192"/>
          </a:xfrm>
        </p:grpSpPr>
        <p:sp>
          <p:nvSpPr>
            <p:cNvPr id="127026" name="Rectangle 42">
              <a:extLst>
                <a:ext uri="{FF2B5EF4-FFF2-40B4-BE49-F238E27FC236}">
                  <a16:creationId xmlns:a16="http://schemas.microsoft.com/office/drawing/2014/main" id="{347E7949-03F6-4C9D-AC92-AEF01B9BAE8A}"/>
                </a:ext>
              </a:extLst>
            </p:cNvPr>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7027" name="Text Box 43">
              <a:extLst>
                <a:ext uri="{FF2B5EF4-FFF2-40B4-BE49-F238E27FC236}">
                  <a16:creationId xmlns:a16="http://schemas.microsoft.com/office/drawing/2014/main" id="{3F3FD93F-AB65-4827-B4A6-2DDD87D5CBCA}"/>
                </a:ext>
              </a:extLst>
            </p:cNvPr>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MS PGothic" panose="020B0600070205080204" pitchFamily="34" charset="-128"/>
                </a:rPr>
                <a:t>ACK=100</a:t>
              </a:r>
              <a:endParaRPr lang="en-US" altLang="zh-CN" sz="1000">
                <a:latin typeface="Times New Roman" panose="02020603050405020304" pitchFamily="18" charset="0"/>
                <a:ea typeface="MS PGothic" panose="020B0600070205080204" pitchFamily="34" charset="-128"/>
              </a:endParaRPr>
            </a:p>
          </p:txBody>
        </p:sp>
      </p:grpSp>
      <p:grpSp>
        <p:nvGrpSpPr>
          <p:cNvPr id="126996" name="Group 78">
            <a:extLst>
              <a:ext uri="{FF2B5EF4-FFF2-40B4-BE49-F238E27FC236}">
                <a16:creationId xmlns:a16="http://schemas.microsoft.com/office/drawing/2014/main" id="{490C5A54-0879-432C-9E6B-6F466DAA6DD8}"/>
              </a:ext>
            </a:extLst>
          </p:cNvPr>
          <p:cNvGrpSpPr>
            <a:grpSpLocks/>
          </p:cNvGrpSpPr>
          <p:nvPr/>
        </p:nvGrpSpPr>
        <p:grpSpPr bwMode="auto">
          <a:xfrm>
            <a:off x="2684463" y="2292350"/>
            <a:ext cx="396875" cy="3524250"/>
            <a:chOff x="397" y="868"/>
            <a:chExt cx="250" cy="2220"/>
          </a:xfrm>
        </p:grpSpPr>
        <p:sp>
          <p:nvSpPr>
            <p:cNvPr id="127019" name="Text Box 50">
              <a:extLst>
                <a:ext uri="{FF2B5EF4-FFF2-40B4-BE49-F238E27FC236}">
                  <a16:creationId xmlns:a16="http://schemas.microsoft.com/office/drawing/2014/main" id="{C72B1D74-AC6E-4BAF-87AF-2BF76E004A2B}"/>
                </a:ext>
              </a:extLst>
            </p:cNvPr>
            <p:cNvSpPr txBox="1">
              <a:spLocks noChangeArrowheads="1"/>
            </p:cNvSpPr>
            <p:nvPr/>
          </p:nvSpPr>
          <p:spPr bwMode="auto">
            <a:xfrm rot="10800000">
              <a:off x="397" y="1778"/>
              <a:ext cx="25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Tahoma" panose="020B0604030504040204" pitchFamily="34" charset="0"/>
                  <a:ea typeface="MS PGothic" panose="020B0600070205080204" pitchFamily="34" charset="-128"/>
                </a:rPr>
                <a:t>timeout</a:t>
              </a:r>
            </a:p>
          </p:txBody>
        </p:sp>
        <p:grpSp>
          <p:nvGrpSpPr>
            <p:cNvPr id="127020" name="Group 51">
              <a:extLst>
                <a:ext uri="{FF2B5EF4-FFF2-40B4-BE49-F238E27FC236}">
                  <a16:creationId xmlns:a16="http://schemas.microsoft.com/office/drawing/2014/main" id="{56984D3E-4FC9-4865-AD1E-9EED4DBAF490}"/>
                </a:ext>
              </a:extLst>
            </p:cNvPr>
            <p:cNvGrpSpPr>
              <a:grpSpLocks/>
            </p:cNvGrpSpPr>
            <p:nvPr/>
          </p:nvGrpSpPr>
          <p:grpSpPr bwMode="auto">
            <a:xfrm>
              <a:off x="488" y="868"/>
              <a:ext cx="66" cy="893"/>
              <a:chOff x="3099" y="1749"/>
              <a:chExt cx="66" cy="320"/>
            </a:xfrm>
          </p:grpSpPr>
          <p:sp>
            <p:nvSpPr>
              <p:cNvPr id="127024" name="Line 52">
                <a:extLst>
                  <a:ext uri="{FF2B5EF4-FFF2-40B4-BE49-F238E27FC236}">
                    <a16:creationId xmlns:a16="http://schemas.microsoft.com/office/drawing/2014/main" id="{A9386DE7-CD11-4419-BFF1-AFE03CF4EA89}"/>
                  </a:ext>
                </a:extLst>
              </p:cNvPr>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7025" name="Line 53">
                <a:extLst>
                  <a:ext uri="{FF2B5EF4-FFF2-40B4-BE49-F238E27FC236}">
                    <a16:creationId xmlns:a16="http://schemas.microsoft.com/office/drawing/2014/main" id="{1448745F-1886-4580-A595-90DB5DAB312C}"/>
                  </a:ext>
                </a:extLst>
              </p:cNvPr>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7021" name="Group 54">
              <a:extLst>
                <a:ext uri="{FF2B5EF4-FFF2-40B4-BE49-F238E27FC236}">
                  <a16:creationId xmlns:a16="http://schemas.microsoft.com/office/drawing/2014/main" id="{4DB91147-063B-4594-B855-81BD8332FF1C}"/>
                </a:ext>
              </a:extLst>
            </p:cNvPr>
            <p:cNvGrpSpPr>
              <a:grpSpLocks/>
            </p:cNvGrpSpPr>
            <p:nvPr/>
          </p:nvGrpSpPr>
          <p:grpSpPr bwMode="auto">
            <a:xfrm rot="10800000">
              <a:off x="485" y="2224"/>
              <a:ext cx="66" cy="864"/>
              <a:chOff x="3099" y="1749"/>
              <a:chExt cx="66" cy="320"/>
            </a:xfrm>
          </p:grpSpPr>
          <p:sp>
            <p:nvSpPr>
              <p:cNvPr id="127022" name="Line 55">
                <a:extLst>
                  <a:ext uri="{FF2B5EF4-FFF2-40B4-BE49-F238E27FC236}">
                    <a16:creationId xmlns:a16="http://schemas.microsoft.com/office/drawing/2014/main" id="{74F7DBD9-5B3F-49E7-B53C-49F76CAE8EFD}"/>
                  </a:ext>
                </a:extLst>
              </p:cNvPr>
              <p:cNvSpPr>
                <a:spLocks noChangeShapeType="1"/>
              </p:cNvSpPr>
              <p:nvPr/>
            </p:nvSpPr>
            <p:spPr bwMode="auto">
              <a:xfrm flipV="1">
                <a:off x="3132"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7023" name="Line 56">
                <a:extLst>
                  <a:ext uri="{FF2B5EF4-FFF2-40B4-BE49-F238E27FC236}">
                    <a16:creationId xmlns:a16="http://schemas.microsoft.com/office/drawing/2014/main" id="{5023CC66-1E35-4DE5-84B7-385D640F654E}"/>
                  </a:ext>
                </a:extLst>
              </p:cNvPr>
              <p:cNvSpPr>
                <a:spLocks noChangeShapeType="1"/>
              </p:cNvSpPr>
              <p:nvPr/>
            </p:nvSpPr>
            <p:spPr bwMode="auto">
              <a:xfrm>
                <a:off x="3106"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26997" name="Group 71">
            <a:extLst>
              <a:ext uri="{FF2B5EF4-FFF2-40B4-BE49-F238E27FC236}">
                <a16:creationId xmlns:a16="http://schemas.microsoft.com/office/drawing/2014/main" id="{904FD22C-CAE9-4234-8AF1-F1FA9957B67A}"/>
              </a:ext>
            </a:extLst>
          </p:cNvPr>
          <p:cNvGrpSpPr>
            <a:grpSpLocks/>
          </p:cNvGrpSpPr>
          <p:nvPr/>
        </p:nvGrpSpPr>
        <p:grpSpPr bwMode="auto">
          <a:xfrm>
            <a:off x="3181350" y="3800475"/>
            <a:ext cx="949325" cy="304800"/>
            <a:chOff x="35" y="1825"/>
            <a:chExt cx="598" cy="192"/>
          </a:xfrm>
        </p:grpSpPr>
        <p:sp>
          <p:nvSpPr>
            <p:cNvPr id="127017" name="Rectangle 66">
              <a:extLst>
                <a:ext uri="{FF2B5EF4-FFF2-40B4-BE49-F238E27FC236}">
                  <a16:creationId xmlns:a16="http://schemas.microsoft.com/office/drawing/2014/main" id="{ABE46313-6B2A-4B4A-B865-F3F3C04A148B}"/>
                </a:ext>
              </a:extLst>
            </p:cNvPr>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7018" name="Text Box 67">
              <a:extLst>
                <a:ext uri="{FF2B5EF4-FFF2-40B4-BE49-F238E27FC236}">
                  <a16:creationId xmlns:a16="http://schemas.microsoft.com/office/drawing/2014/main" id="{77758034-0E4F-490A-AAA9-E6B1A9DB3222}"/>
                </a:ext>
              </a:extLst>
            </p:cNvPr>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MS PGothic" panose="020B0600070205080204" pitchFamily="34" charset="-128"/>
                </a:rPr>
                <a:t>ACK=100</a:t>
              </a:r>
              <a:endParaRPr lang="en-US" altLang="zh-CN" sz="1000">
                <a:latin typeface="Times New Roman" panose="02020603050405020304" pitchFamily="18" charset="0"/>
                <a:ea typeface="MS PGothic" panose="020B0600070205080204" pitchFamily="34" charset="-128"/>
              </a:endParaRPr>
            </a:p>
          </p:txBody>
        </p:sp>
      </p:grpSp>
      <p:grpSp>
        <p:nvGrpSpPr>
          <p:cNvPr id="126998" name="Group 72">
            <a:extLst>
              <a:ext uri="{FF2B5EF4-FFF2-40B4-BE49-F238E27FC236}">
                <a16:creationId xmlns:a16="http://schemas.microsoft.com/office/drawing/2014/main" id="{9C0E0CAD-2536-4C55-9153-46CCC36AE36F}"/>
              </a:ext>
            </a:extLst>
          </p:cNvPr>
          <p:cNvGrpSpPr>
            <a:grpSpLocks/>
          </p:cNvGrpSpPr>
          <p:nvPr/>
        </p:nvGrpSpPr>
        <p:grpSpPr bwMode="auto">
          <a:xfrm>
            <a:off x="3167063" y="4130675"/>
            <a:ext cx="949325" cy="304800"/>
            <a:chOff x="35" y="1825"/>
            <a:chExt cx="598" cy="192"/>
          </a:xfrm>
        </p:grpSpPr>
        <p:sp>
          <p:nvSpPr>
            <p:cNvPr id="127015" name="Rectangle 73">
              <a:extLst>
                <a:ext uri="{FF2B5EF4-FFF2-40B4-BE49-F238E27FC236}">
                  <a16:creationId xmlns:a16="http://schemas.microsoft.com/office/drawing/2014/main" id="{908C2D4C-C91A-4654-AB42-758030C8F4AE}"/>
                </a:ext>
              </a:extLst>
            </p:cNvPr>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7016" name="Text Box 74">
              <a:extLst>
                <a:ext uri="{FF2B5EF4-FFF2-40B4-BE49-F238E27FC236}">
                  <a16:creationId xmlns:a16="http://schemas.microsoft.com/office/drawing/2014/main" id="{738E07EA-AAE2-445F-9849-24F96B23DF0B}"/>
                </a:ext>
              </a:extLst>
            </p:cNvPr>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MS PGothic" panose="020B0600070205080204" pitchFamily="34" charset="-128"/>
                </a:rPr>
                <a:t>ACK=100</a:t>
              </a:r>
              <a:endParaRPr lang="en-US" altLang="zh-CN" sz="1000">
                <a:latin typeface="Times New Roman" panose="02020603050405020304" pitchFamily="18" charset="0"/>
                <a:ea typeface="MS PGothic" panose="020B0600070205080204" pitchFamily="34" charset="-128"/>
              </a:endParaRPr>
            </a:p>
          </p:txBody>
        </p:sp>
      </p:grpSp>
      <p:grpSp>
        <p:nvGrpSpPr>
          <p:cNvPr id="126999" name="Group 75">
            <a:extLst>
              <a:ext uri="{FF2B5EF4-FFF2-40B4-BE49-F238E27FC236}">
                <a16:creationId xmlns:a16="http://schemas.microsoft.com/office/drawing/2014/main" id="{3C6DE2B3-268B-4D61-B587-3F8F3F287D14}"/>
              </a:ext>
            </a:extLst>
          </p:cNvPr>
          <p:cNvGrpSpPr>
            <a:grpSpLocks/>
          </p:cNvGrpSpPr>
          <p:nvPr/>
        </p:nvGrpSpPr>
        <p:grpSpPr bwMode="auto">
          <a:xfrm>
            <a:off x="3175000" y="4427538"/>
            <a:ext cx="949325" cy="304800"/>
            <a:chOff x="35" y="1825"/>
            <a:chExt cx="598" cy="192"/>
          </a:xfrm>
        </p:grpSpPr>
        <p:sp>
          <p:nvSpPr>
            <p:cNvPr id="127013" name="Rectangle 76">
              <a:extLst>
                <a:ext uri="{FF2B5EF4-FFF2-40B4-BE49-F238E27FC236}">
                  <a16:creationId xmlns:a16="http://schemas.microsoft.com/office/drawing/2014/main" id="{57CE09DB-066B-4F25-8DEC-41C346753131}"/>
                </a:ext>
              </a:extLst>
            </p:cNvPr>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7014" name="Text Box 77">
              <a:extLst>
                <a:ext uri="{FF2B5EF4-FFF2-40B4-BE49-F238E27FC236}">
                  <a16:creationId xmlns:a16="http://schemas.microsoft.com/office/drawing/2014/main" id="{CB36BF3A-30CB-43BA-8F16-99E9C2C42CF8}"/>
                </a:ext>
              </a:extLst>
            </p:cNvPr>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MS PGothic" panose="020B0600070205080204" pitchFamily="34" charset="-128"/>
                </a:rPr>
                <a:t>ACK=100</a:t>
              </a:r>
              <a:endParaRPr lang="en-US" altLang="zh-CN" sz="1000">
                <a:latin typeface="Times New Roman" panose="02020603050405020304" pitchFamily="18" charset="0"/>
                <a:ea typeface="MS PGothic" panose="020B0600070205080204" pitchFamily="34" charset="-128"/>
              </a:endParaRPr>
            </a:p>
          </p:txBody>
        </p:sp>
      </p:grpSp>
      <p:sp>
        <p:nvSpPr>
          <p:cNvPr id="127000" name="Rectangle 81">
            <a:extLst>
              <a:ext uri="{FF2B5EF4-FFF2-40B4-BE49-F238E27FC236}">
                <a16:creationId xmlns:a16="http://schemas.microsoft.com/office/drawing/2014/main" id="{752CC56D-9762-4F73-A190-88740CAA579A}"/>
              </a:ext>
            </a:extLst>
          </p:cNvPr>
          <p:cNvSpPr>
            <a:spLocks noGrp="1" noChangeArrowheads="1"/>
          </p:cNvSpPr>
          <p:nvPr>
            <p:ph type="title"/>
          </p:nvPr>
        </p:nvSpPr>
        <p:spPr>
          <a:xfrm>
            <a:off x="533400" y="220663"/>
            <a:ext cx="5040313" cy="906462"/>
          </a:xfrm>
        </p:spPr>
        <p:txBody>
          <a:bodyPr/>
          <a:lstStyle/>
          <a:p>
            <a:r>
              <a:rPr lang="en-US" altLang="zh-CN">
                <a:ea typeface="宋体" panose="02010600030101010101" pitchFamily="2" charset="-122"/>
              </a:rPr>
              <a:t>TCP fast retransmit</a:t>
            </a:r>
          </a:p>
        </p:txBody>
      </p:sp>
      <p:sp>
        <p:nvSpPr>
          <p:cNvPr id="127001" name="Rectangle 84">
            <a:extLst>
              <a:ext uri="{FF2B5EF4-FFF2-40B4-BE49-F238E27FC236}">
                <a16:creationId xmlns:a16="http://schemas.microsoft.com/office/drawing/2014/main" id="{79293F4D-9F3A-48AA-B5B8-79E401FC9AA0}"/>
              </a:ext>
            </a:extLst>
          </p:cNvPr>
          <p:cNvSpPr>
            <a:spLocks noChangeArrowheads="1"/>
          </p:cNvSpPr>
          <p:nvPr/>
        </p:nvSpPr>
        <p:spPr bwMode="auto">
          <a:xfrm>
            <a:off x="3284538" y="2562225"/>
            <a:ext cx="757237"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7002" name="Text Box 83">
            <a:extLst>
              <a:ext uri="{FF2B5EF4-FFF2-40B4-BE49-F238E27FC236}">
                <a16:creationId xmlns:a16="http://schemas.microsoft.com/office/drawing/2014/main" id="{EA00B32B-04AC-4D96-9510-5AFE030CF1A1}"/>
              </a:ext>
            </a:extLst>
          </p:cNvPr>
          <p:cNvSpPr txBox="1">
            <a:spLocks noChangeArrowheads="1"/>
          </p:cNvSpPr>
          <p:nvPr/>
        </p:nvSpPr>
        <p:spPr bwMode="auto">
          <a:xfrm>
            <a:off x="3192463" y="2506663"/>
            <a:ext cx="228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Tahoma" panose="020B0604030504040204" pitchFamily="34" charset="0"/>
                <a:ea typeface="MS PGothic" panose="020B0600070205080204" pitchFamily="34" charset="-128"/>
              </a:rPr>
              <a:t>Seq=100, 20 bytes of data</a:t>
            </a:r>
          </a:p>
        </p:txBody>
      </p:sp>
      <p:sp>
        <p:nvSpPr>
          <p:cNvPr id="127003" name="Rectangle 85">
            <a:extLst>
              <a:ext uri="{FF2B5EF4-FFF2-40B4-BE49-F238E27FC236}">
                <a16:creationId xmlns:a16="http://schemas.microsoft.com/office/drawing/2014/main" id="{DD42A967-3E61-4D4E-B742-0BDD7586D2C5}"/>
              </a:ext>
            </a:extLst>
          </p:cNvPr>
          <p:cNvSpPr>
            <a:spLocks noChangeArrowheads="1"/>
          </p:cNvSpPr>
          <p:nvPr/>
        </p:nvSpPr>
        <p:spPr bwMode="auto">
          <a:xfrm>
            <a:off x="3246438" y="4770438"/>
            <a:ext cx="757237"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zh-CN" sz="1600">
              <a:latin typeface="Tahoma" panose="020B0604030504040204" pitchFamily="34" charset="0"/>
              <a:ea typeface="MS PGothic" panose="020B0600070205080204" pitchFamily="34" charset="-128"/>
            </a:endParaRPr>
          </a:p>
        </p:txBody>
      </p:sp>
      <p:sp>
        <p:nvSpPr>
          <p:cNvPr id="127004" name="Text Box 86">
            <a:extLst>
              <a:ext uri="{FF2B5EF4-FFF2-40B4-BE49-F238E27FC236}">
                <a16:creationId xmlns:a16="http://schemas.microsoft.com/office/drawing/2014/main" id="{8C420C2B-E32F-4A02-8626-D24EBC5A2113}"/>
              </a:ext>
            </a:extLst>
          </p:cNvPr>
          <p:cNvSpPr txBox="1">
            <a:spLocks noChangeArrowheads="1"/>
          </p:cNvSpPr>
          <p:nvPr/>
        </p:nvSpPr>
        <p:spPr bwMode="auto">
          <a:xfrm>
            <a:off x="3154363" y="4714875"/>
            <a:ext cx="228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Tahoma" panose="020B0604030504040204" pitchFamily="34" charset="0"/>
                <a:ea typeface="MS PGothic" panose="020B0600070205080204" pitchFamily="34" charset="-128"/>
              </a:rPr>
              <a:t>Seq=100, 20 bytes of data</a:t>
            </a:r>
          </a:p>
        </p:txBody>
      </p:sp>
      <p:grpSp>
        <p:nvGrpSpPr>
          <p:cNvPr id="127005" name="Group 93">
            <a:extLst>
              <a:ext uri="{FF2B5EF4-FFF2-40B4-BE49-F238E27FC236}">
                <a16:creationId xmlns:a16="http://schemas.microsoft.com/office/drawing/2014/main" id="{92595036-1C1B-4CCC-AADD-D96BD867F182}"/>
              </a:ext>
            </a:extLst>
          </p:cNvPr>
          <p:cNvGrpSpPr>
            <a:grpSpLocks/>
          </p:cNvGrpSpPr>
          <p:nvPr/>
        </p:nvGrpSpPr>
        <p:grpSpPr bwMode="auto">
          <a:xfrm>
            <a:off x="2686050" y="1397000"/>
            <a:ext cx="630238" cy="533400"/>
            <a:chOff x="-44" y="1473"/>
            <a:chExt cx="981" cy="1105"/>
          </a:xfrm>
        </p:grpSpPr>
        <p:pic>
          <p:nvPicPr>
            <p:cNvPr id="127011" name="Picture 94" descr="desktop_computer_stylized_medium">
              <a:extLst>
                <a:ext uri="{FF2B5EF4-FFF2-40B4-BE49-F238E27FC236}">
                  <a16:creationId xmlns:a16="http://schemas.microsoft.com/office/drawing/2014/main" id="{3AC1B365-6C45-4882-B1CE-F38A662AB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12" name="Freeform 95">
              <a:extLst>
                <a:ext uri="{FF2B5EF4-FFF2-40B4-BE49-F238E27FC236}">
                  <a16:creationId xmlns:a16="http://schemas.microsoft.com/office/drawing/2014/main" id="{2CA73BF5-76A4-472A-AB2F-97AD93745568}"/>
                </a:ext>
              </a:extLst>
            </p:cNvPr>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7006" name="Group 96">
            <a:extLst>
              <a:ext uri="{FF2B5EF4-FFF2-40B4-BE49-F238E27FC236}">
                <a16:creationId xmlns:a16="http://schemas.microsoft.com/office/drawing/2014/main" id="{46D43977-90FA-48B9-A7BD-A0B8E4F5BBB7}"/>
              </a:ext>
            </a:extLst>
          </p:cNvPr>
          <p:cNvGrpSpPr>
            <a:grpSpLocks/>
          </p:cNvGrpSpPr>
          <p:nvPr/>
        </p:nvGrpSpPr>
        <p:grpSpPr bwMode="auto">
          <a:xfrm flipH="1">
            <a:off x="5264150" y="1423988"/>
            <a:ext cx="654050" cy="579437"/>
            <a:chOff x="-44" y="1473"/>
            <a:chExt cx="981" cy="1105"/>
          </a:xfrm>
        </p:grpSpPr>
        <p:pic>
          <p:nvPicPr>
            <p:cNvPr id="127009" name="Picture 97" descr="desktop_computer_stylized_medium">
              <a:extLst>
                <a:ext uri="{FF2B5EF4-FFF2-40B4-BE49-F238E27FC236}">
                  <a16:creationId xmlns:a16="http://schemas.microsoft.com/office/drawing/2014/main" id="{61C0B088-CCF2-4A7A-A748-E06BB1E92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10" name="Freeform 98">
              <a:extLst>
                <a:ext uri="{FF2B5EF4-FFF2-40B4-BE49-F238E27FC236}">
                  <a16:creationId xmlns:a16="http://schemas.microsoft.com/office/drawing/2014/main" id="{334B92A5-00B5-4992-A8C9-BE12145350E2}"/>
                </a:ext>
              </a:extLst>
            </p:cNvPr>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7007" name="页脚占位符 5">
            <a:extLst>
              <a:ext uri="{FF2B5EF4-FFF2-40B4-BE49-F238E27FC236}">
                <a16:creationId xmlns:a16="http://schemas.microsoft.com/office/drawing/2014/main" id="{DA02E237-93C8-4910-B31D-E76F8CA686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27008" name="灯片编号占位符 6">
            <a:extLst>
              <a:ext uri="{FF2B5EF4-FFF2-40B4-BE49-F238E27FC236}">
                <a16:creationId xmlns:a16="http://schemas.microsoft.com/office/drawing/2014/main" id="{7F0B20B1-B05D-45D0-AA99-9F412075E8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416D974-7D27-4204-9DF3-9880468A17DD}" type="slidenum">
              <a:rPr lang="en-US" altLang="zh-CN" sz="1400" smtClean="0">
                <a:latin typeface="Arial" panose="020B0604020202020204" pitchFamily="34" charset="0"/>
              </a:rPr>
              <a:pPr>
                <a:spcBef>
                  <a:spcPct val="0"/>
                </a:spcBef>
                <a:buClrTx/>
                <a:buSzTx/>
                <a:buFontTx/>
                <a:buNone/>
              </a:pPr>
              <a:t>90</a:t>
            </a:fld>
            <a:endParaRPr lang="en-US" altLang="zh-CN" sz="1400">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3">
            <a:extLst>
              <a:ext uri="{FF2B5EF4-FFF2-40B4-BE49-F238E27FC236}">
                <a16:creationId xmlns:a16="http://schemas.microsoft.com/office/drawing/2014/main" id="{5F0F3788-2CDC-4B68-B14F-F46752D7DA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28003" name="灯片编号占位符 4">
            <a:extLst>
              <a:ext uri="{FF2B5EF4-FFF2-40B4-BE49-F238E27FC236}">
                <a16:creationId xmlns:a16="http://schemas.microsoft.com/office/drawing/2014/main" id="{55151FA9-266E-4D83-BE83-B86D8135AF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E2DD6244-22E5-429F-AC70-B2087E244BA2}" type="slidenum">
              <a:rPr lang="en-US" altLang="zh-CN" sz="1400" smtClean="0">
                <a:latin typeface="Arial" panose="020B0604020202020204" pitchFamily="34" charset="0"/>
              </a:rPr>
              <a:pPr>
                <a:spcBef>
                  <a:spcPct val="0"/>
                </a:spcBef>
                <a:buClrTx/>
                <a:buSzTx/>
                <a:buFontTx/>
                <a:buNone/>
              </a:pPr>
              <a:t>91</a:t>
            </a:fld>
            <a:endParaRPr lang="en-US" altLang="zh-CN" sz="1400">
              <a:latin typeface="Arial" panose="020B0604020202020204" pitchFamily="34" charset="0"/>
            </a:endParaRPr>
          </a:p>
        </p:txBody>
      </p:sp>
      <p:sp>
        <p:nvSpPr>
          <p:cNvPr id="128004" name="Rectangle 2">
            <a:extLst>
              <a:ext uri="{FF2B5EF4-FFF2-40B4-BE49-F238E27FC236}">
                <a16:creationId xmlns:a16="http://schemas.microsoft.com/office/drawing/2014/main" id="{164C9523-EE54-4B26-AD6E-FC404F02B1A0}"/>
              </a:ext>
            </a:extLst>
          </p:cNvPr>
          <p:cNvSpPr>
            <a:spLocks noGrp="1" noChangeArrowheads="1"/>
          </p:cNvSpPr>
          <p:nvPr>
            <p:ph type="title"/>
          </p:nvPr>
        </p:nvSpPr>
        <p:spPr/>
        <p:txBody>
          <a:bodyPr/>
          <a:lstStyle/>
          <a:p>
            <a:r>
              <a:rPr lang="en-US" altLang="zh-CN" sz="3600">
                <a:ea typeface="宋体" panose="02010600030101010101" pitchFamily="2" charset="-122"/>
              </a:rPr>
              <a:t>TCP ACK Generation</a:t>
            </a:r>
            <a:r>
              <a:rPr lang="en-US" altLang="zh-CN" u="none">
                <a:ea typeface="宋体" panose="02010600030101010101" pitchFamily="2" charset="-122"/>
              </a:rPr>
              <a:t> </a:t>
            </a:r>
            <a:r>
              <a:rPr lang="en-US" altLang="zh-CN" sz="2400" u="none">
                <a:ea typeface="宋体" panose="02010600030101010101" pitchFamily="2" charset="-122"/>
              </a:rPr>
              <a:t>[RFC 1122, RFC 2581]</a:t>
            </a:r>
            <a:endParaRPr lang="en-US" altLang="zh-CN">
              <a:ea typeface="宋体" panose="02010600030101010101" pitchFamily="2" charset="-122"/>
            </a:endParaRPr>
          </a:p>
        </p:txBody>
      </p:sp>
      <p:sp>
        <p:nvSpPr>
          <p:cNvPr id="443395" name="Text Box 3">
            <a:extLst>
              <a:ext uri="{FF2B5EF4-FFF2-40B4-BE49-F238E27FC236}">
                <a16:creationId xmlns:a16="http://schemas.microsoft.com/office/drawing/2014/main" id="{D14646D6-2FFF-4004-9F1E-A190D5C71A31}"/>
              </a:ext>
            </a:extLst>
          </p:cNvPr>
          <p:cNvSpPr txBox="1">
            <a:spLocks noChangeArrowheads="1"/>
          </p:cNvSpPr>
          <p:nvPr/>
        </p:nvSpPr>
        <p:spPr bwMode="auto">
          <a:xfrm>
            <a:off x="752475" y="1554163"/>
            <a:ext cx="3346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latin typeface="Arial" panose="020B0604020202020204" pitchFamily="34" charset="0"/>
                <a:ea typeface="宋体" panose="02010600030101010101" pitchFamily="2" charset="-122"/>
              </a:rPr>
              <a:t>Event at Receiver</a:t>
            </a:r>
            <a:endParaRPr lang="en-US" altLang="zh-CN" sz="1800">
              <a:latin typeface="Arial" panose="020B0604020202020204" pitchFamily="34" charset="0"/>
              <a:ea typeface="宋体" panose="02010600030101010101" pitchFamily="2" charset="-122"/>
            </a:endParaRP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Arrival of in-order segment with</a:t>
            </a:r>
          </a:p>
          <a:p>
            <a:pPr>
              <a:spcBef>
                <a:spcPct val="0"/>
              </a:spcBef>
              <a:buClrTx/>
              <a:buSzTx/>
              <a:buFontTx/>
              <a:buNone/>
            </a:pPr>
            <a:r>
              <a:rPr lang="en-US" altLang="zh-CN" sz="1800">
                <a:latin typeface="Arial" panose="020B0604020202020204" pitchFamily="34" charset="0"/>
                <a:ea typeface="宋体" panose="02010600030101010101" pitchFamily="2" charset="-122"/>
              </a:rPr>
              <a:t>expected seq #. All data up to</a:t>
            </a:r>
          </a:p>
          <a:p>
            <a:pPr>
              <a:spcBef>
                <a:spcPct val="0"/>
              </a:spcBef>
              <a:buClrTx/>
              <a:buSzTx/>
              <a:buFontTx/>
              <a:buNone/>
            </a:pPr>
            <a:r>
              <a:rPr lang="en-US" altLang="zh-CN" sz="1800">
                <a:latin typeface="Arial" panose="020B0604020202020204" pitchFamily="34" charset="0"/>
                <a:ea typeface="宋体" panose="02010600030101010101" pitchFamily="2" charset="-122"/>
              </a:rPr>
              <a:t>expected seq # already ACKed</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Arrival of in-order segment with</a:t>
            </a:r>
          </a:p>
          <a:p>
            <a:pPr>
              <a:spcBef>
                <a:spcPct val="0"/>
              </a:spcBef>
              <a:buClrTx/>
              <a:buSzTx/>
              <a:buFontTx/>
              <a:buNone/>
            </a:pPr>
            <a:r>
              <a:rPr lang="en-US" altLang="zh-CN" sz="1800">
                <a:latin typeface="Arial" panose="020B0604020202020204" pitchFamily="34" charset="0"/>
                <a:ea typeface="宋体" panose="02010600030101010101" pitchFamily="2" charset="-122"/>
              </a:rPr>
              <a:t>expected seq #. One other </a:t>
            </a:r>
          </a:p>
          <a:p>
            <a:pPr>
              <a:spcBef>
                <a:spcPct val="0"/>
              </a:spcBef>
              <a:buClrTx/>
              <a:buSzTx/>
              <a:buFontTx/>
              <a:buNone/>
            </a:pPr>
            <a:r>
              <a:rPr lang="en-US" altLang="zh-CN" sz="1800">
                <a:latin typeface="Arial" panose="020B0604020202020204" pitchFamily="34" charset="0"/>
                <a:ea typeface="宋体" panose="02010600030101010101" pitchFamily="2" charset="-122"/>
              </a:rPr>
              <a:t>segment has ACK pending</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Arrival of out-of-order segment</a:t>
            </a:r>
          </a:p>
          <a:p>
            <a:pPr>
              <a:spcBef>
                <a:spcPct val="0"/>
              </a:spcBef>
              <a:buClrTx/>
              <a:buSzTx/>
              <a:buFontTx/>
              <a:buNone/>
            </a:pPr>
            <a:r>
              <a:rPr lang="en-US" altLang="zh-CN" sz="1800">
                <a:latin typeface="Arial" panose="020B0604020202020204" pitchFamily="34" charset="0"/>
                <a:ea typeface="宋体" panose="02010600030101010101" pitchFamily="2" charset="-122"/>
              </a:rPr>
              <a:t>higher-than-expect seq. # .</a:t>
            </a:r>
          </a:p>
          <a:p>
            <a:pPr>
              <a:spcBef>
                <a:spcPct val="0"/>
              </a:spcBef>
              <a:buClrTx/>
              <a:buSzTx/>
              <a:buFontTx/>
              <a:buNone/>
            </a:pPr>
            <a:r>
              <a:rPr lang="en-US" altLang="zh-CN" sz="1800">
                <a:latin typeface="Arial" panose="020B0604020202020204" pitchFamily="34" charset="0"/>
                <a:ea typeface="宋体" panose="02010600030101010101" pitchFamily="2" charset="-122"/>
              </a:rPr>
              <a:t>Gap detected</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Arrival of segment that </a:t>
            </a:r>
          </a:p>
          <a:p>
            <a:pPr>
              <a:spcBef>
                <a:spcPct val="0"/>
              </a:spcBef>
              <a:buClrTx/>
              <a:buSzTx/>
              <a:buFontTx/>
              <a:buNone/>
            </a:pPr>
            <a:r>
              <a:rPr lang="en-US" altLang="zh-CN" sz="1800">
                <a:latin typeface="Arial" panose="020B0604020202020204" pitchFamily="34" charset="0"/>
                <a:ea typeface="宋体" panose="02010600030101010101" pitchFamily="2" charset="-122"/>
              </a:rPr>
              <a:t>partially or completely fills gap</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endParaRPr lang="en-US" altLang="zh-CN" sz="1000">
              <a:latin typeface="Times New Roman" panose="02020603050405020304" pitchFamily="18" charset="0"/>
              <a:ea typeface="宋体" panose="02010600030101010101" pitchFamily="2" charset="-122"/>
            </a:endParaRPr>
          </a:p>
        </p:txBody>
      </p:sp>
      <p:sp>
        <p:nvSpPr>
          <p:cNvPr id="443396" name="Text Box 4">
            <a:extLst>
              <a:ext uri="{FF2B5EF4-FFF2-40B4-BE49-F238E27FC236}">
                <a16:creationId xmlns:a16="http://schemas.microsoft.com/office/drawing/2014/main" id="{64D36229-4AE4-4F2D-8E42-260ADF14169A}"/>
              </a:ext>
            </a:extLst>
          </p:cNvPr>
          <p:cNvSpPr txBox="1">
            <a:spLocks noChangeArrowheads="1"/>
          </p:cNvSpPr>
          <p:nvPr/>
        </p:nvSpPr>
        <p:spPr bwMode="auto">
          <a:xfrm>
            <a:off x="4514850" y="1544638"/>
            <a:ext cx="40703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rgbClr val="FF0000"/>
                </a:solidFill>
                <a:latin typeface="Arial" panose="020B0604020202020204" pitchFamily="34" charset="0"/>
                <a:ea typeface="宋体" panose="02010600030101010101" pitchFamily="2" charset="-122"/>
              </a:rPr>
              <a:t>TCP Receiver action</a:t>
            </a:r>
            <a:endParaRPr lang="en-US" altLang="zh-CN" sz="1800">
              <a:latin typeface="Arial" panose="020B0604020202020204" pitchFamily="34" charset="0"/>
              <a:ea typeface="宋体" panose="02010600030101010101" pitchFamily="2" charset="-122"/>
            </a:endParaRP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Delayed ACK. Wait up to 500ms</a:t>
            </a:r>
          </a:p>
          <a:p>
            <a:pPr>
              <a:spcBef>
                <a:spcPct val="0"/>
              </a:spcBef>
              <a:buClrTx/>
              <a:buSzTx/>
              <a:buFontTx/>
              <a:buNone/>
            </a:pPr>
            <a:r>
              <a:rPr lang="en-US" altLang="zh-CN" sz="1800">
                <a:latin typeface="Arial" panose="020B0604020202020204" pitchFamily="34" charset="0"/>
                <a:ea typeface="宋体" panose="02010600030101010101" pitchFamily="2" charset="-122"/>
              </a:rPr>
              <a:t>for next segment. If no next segment,</a:t>
            </a:r>
          </a:p>
          <a:p>
            <a:pPr>
              <a:spcBef>
                <a:spcPct val="0"/>
              </a:spcBef>
              <a:buClrTx/>
              <a:buSzTx/>
              <a:buFontTx/>
              <a:buNone/>
            </a:pPr>
            <a:r>
              <a:rPr lang="en-US" altLang="zh-CN" sz="1800">
                <a:latin typeface="Arial" panose="020B0604020202020204" pitchFamily="34" charset="0"/>
                <a:ea typeface="宋体" panose="02010600030101010101" pitchFamily="2" charset="-122"/>
              </a:rPr>
              <a:t>send ACK</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Immediately send single cumulative </a:t>
            </a:r>
          </a:p>
          <a:p>
            <a:pPr>
              <a:spcBef>
                <a:spcPct val="0"/>
              </a:spcBef>
              <a:buClrTx/>
              <a:buSzTx/>
              <a:buFontTx/>
              <a:buNone/>
            </a:pPr>
            <a:r>
              <a:rPr lang="en-US" altLang="zh-CN" sz="1800">
                <a:latin typeface="Arial" panose="020B0604020202020204" pitchFamily="34" charset="0"/>
                <a:ea typeface="宋体" panose="02010600030101010101" pitchFamily="2" charset="-122"/>
              </a:rPr>
              <a:t>ACK, ACKing both in-order segments </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Immediately send </a:t>
            </a:r>
            <a:r>
              <a:rPr lang="en-US" altLang="zh-CN" sz="1800" i="1">
                <a:solidFill>
                  <a:srgbClr val="FF0000"/>
                </a:solidFill>
                <a:latin typeface="Arial" panose="020B0604020202020204" pitchFamily="34" charset="0"/>
                <a:ea typeface="宋体" panose="02010600030101010101" pitchFamily="2" charset="-122"/>
              </a:rPr>
              <a:t>duplicate ACK</a:t>
            </a:r>
            <a:r>
              <a:rPr lang="en-US" altLang="zh-CN" sz="1800">
                <a:latin typeface="Arial" panose="020B0604020202020204" pitchFamily="34" charset="0"/>
                <a:ea typeface="宋体" panose="02010600030101010101" pitchFamily="2" charset="-122"/>
              </a:rPr>
              <a:t>, </a:t>
            </a:r>
          </a:p>
          <a:p>
            <a:pPr>
              <a:spcBef>
                <a:spcPct val="0"/>
              </a:spcBef>
              <a:buClrTx/>
              <a:buSzTx/>
              <a:buFontTx/>
              <a:buNone/>
            </a:pPr>
            <a:r>
              <a:rPr lang="en-US" altLang="zh-CN" sz="1800">
                <a:latin typeface="Arial" panose="020B0604020202020204" pitchFamily="34" charset="0"/>
                <a:ea typeface="宋体" panose="02010600030101010101" pitchFamily="2" charset="-122"/>
              </a:rPr>
              <a:t>indicating seq. # of next expected byte</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r>
              <a:rPr lang="en-US" altLang="zh-CN" sz="1800">
                <a:latin typeface="Arial" panose="020B0604020202020204" pitchFamily="34" charset="0"/>
                <a:ea typeface="宋体" panose="02010600030101010101" pitchFamily="2" charset="-122"/>
              </a:rPr>
              <a:t>Immediate send ACK, provided that</a:t>
            </a:r>
          </a:p>
          <a:p>
            <a:pPr>
              <a:spcBef>
                <a:spcPct val="0"/>
              </a:spcBef>
              <a:buClrTx/>
              <a:buSzTx/>
              <a:buFontTx/>
              <a:buNone/>
            </a:pPr>
            <a:r>
              <a:rPr lang="en-US" altLang="zh-CN" sz="1800">
                <a:latin typeface="Arial" panose="020B0604020202020204" pitchFamily="34" charset="0"/>
                <a:ea typeface="宋体" panose="02010600030101010101" pitchFamily="2" charset="-122"/>
              </a:rPr>
              <a:t>segment starts at lower end of gap</a:t>
            </a:r>
          </a:p>
          <a:p>
            <a:pPr>
              <a:spcBef>
                <a:spcPct val="0"/>
              </a:spcBef>
              <a:buClrTx/>
              <a:buSzTx/>
              <a:buFontTx/>
              <a:buNone/>
            </a:pPr>
            <a:endParaRPr lang="en-US" altLang="zh-CN" sz="1800">
              <a:latin typeface="Arial" panose="020B0604020202020204" pitchFamily="34" charset="0"/>
              <a:ea typeface="宋体" panose="02010600030101010101" pitchFamily="2" charset="-122"/>
            </a:endParaRPr>
          </a:p>
          <a:p>
            <a:pPr>
              <a:spcBef>
                <a:spcPct val="0"/>
              </a:spcBef>
              <a:buClrTx/>
              <a:buSzTx/>
              <a:buFontTx/>
              <a:buNone/>
            </a:pPr>
            <a:endParaRPr lang="en-US" altLang="zh-CN" sz="1000">
              <a:latin typeface="Times New Roman" panose="02020603050405020304" pitchFamily="18" charset="0"/>
              <a:ea typeface="宋体" panose="02010600030101010101" pitchFamily="2" charset="-122"/>
            </a:endParaRPr>
          </a:p>
        </p:txBody>
      </p:sp>
      <p:sp>
        <p:nvSpPr>
          <p:cNvPr id="443397" name="Line 5">
            <a:extLst>
              <a:ext uri="{FF2B5EF4-FFF2-40B4-BE49-F238E27FC236}">
                <a16:creationId xmlns:a16="http://schemas.microsoft.com/office/drawing/2014/main" id="{7C7EDFE1-4597-4FBF-9ABA-B1440A436C26}"/>
              </a:ext>
            </a:extLst>
          </p:cNvPr>
          <p:cNvSpPr>
            <a:spLocks noChangeShapeType="1"/>
          </p:cNvSpPr>
          <p:nvPr/>
        </p:nvSpPr>
        <p:spPr bwMode="auto">
          <a:xfrm>
            <a:off x="876300" y="2009775"/>
            <a:ext cx="746760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3398" name="Line 6">
            <a:extLst>
              <a:ext uri="{FF2B5EF4-FFF2-40B4-BE49-F238E27FC236}">
                <a16:creationId xmlns:a16="http://schemas.microsoft.com/office/drawing/2014/main" id="{855D6D7F-208C-4377-B97E-7AC31CA26499}"/>
              </a:ext>
            </a:extLst>
          </p:cNvPr>
          <p:cNvSpPr>
            <a:spLocks noChangeShapeType="1"/>
          </p:cNvSpPr>
          <p:nvPr/>
        </p:nvSpPr>
        <p:spPr bwMode="auto">
          <a:xfrm flipV="1">
            <a:off x="847725" y="3190875"/>
            <a:ext cx="7477125"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3399" name="Line 7">
            <a:extLst>
              <a:ext uri="{FF2B5EF4-FFF2-40B4-BE49-F238E27FC236}">
                <a16:creationId xmlns:a16="http://schemas.microsoft.com/office/drawing/2014/main" id="{022372FC-924C-4F6D-9F05-D29CF699761D}"/>
              </a:ext>
            </a:extLst>
          </p:cNvPr>
          <p:cNvSpPr>
            <a:spLocks noChangeShapeType="1"/>
          </p:cNvSpPr>
          <p:nvPr/>
        </p:nvSpPr>
        <p:spPr bwMode="auto">
          <a:xfrm>
            <a:off x="857250" y="4305300"/>
            <a:ext cx="75057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3400" name="Line 8">
            <a:extLst>
              <a:ext uri="{FF2B5EF4-FFF2-40B4-BE49-F238E27FC236}">
                <a16:creationId xmlns:a16="http://schemas.microsoft.com/office/drawing/2014/main" id="{EA480B32-F536-41B9-AFA1-567A14BD19A3}"/>
              </a:ext>
            </a:extLst>
          </p:cNvPr>
          <p:cNvSpPr>
            <a:spLocks noChangeShapeType="1"/>
          </p:cNvSpPr>
          <p:nvPr/>
        </p:nvSpPr>
        <p:spPr bwMode="auto">
          <a:xfrm>
            <a:off x="866775" y="5410200"/>
            <a:ext cx="74866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3401" name="Line 9">
            <a:extLst>
              <a:ext uri="{FF2B5EF4-FFF2-40B4-BE49-F238E27FC236}">
                <a16:creationId xmlns:a16="http://schemas.microsoft.com/office/drawing/2014/main" id="{373AC144-A839-4A0F-844F-15F0E09A34D4}"/>
              </a:ext>
            </a:extLst>
          </p:cNvPr>
          <p:cNvSpPr>
            <a:spLocks noChangeShapeType="1"/>
          </p:cNvSpPr>
          <p:nvPr/>
        </p:nvSpPr>
        <p:spPr bwMode="auto">
          <a:xfrm>
            <a:off x="4324350" y="1704975"/>
            <a:ext cx="0" cy="43529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blinds(horizontal)">
                                      <p:cBhvr>
                                        <p:cTn id="7" dur="500"/>
                                        <p:tgtEl>
                                          <p:spTgt spid="4433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3396">
                                            <p:txEl>
                                              <p:pRg st="0" end="0"/>
                                            </p:txEl>
                                          </p:spTgt>
                                        </p:tgtEl>
                                        <p:attrNameLst>
                                          <p:attrName>style.visibility</p:attrName>
                                        </p:attrNameLst>
                                      </p:cBhvr>
                                      <p:to>
                                        <p:strVal val="visible"/>
                                      </p:to>
                                    </p:set>
                                    <p:animEffect transition="in" filter="blinds(horizontal)">
                                      <p:cBhvr>
                                        <p:cTn id="10" dur="500"/>
                                        <p:tgtEl>
                                          <p:spTgt spid="443396">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3397"/>
                                        </p:tgtEl>
                                        <p:attrNameLst>
                                          <p:attrName>style.visibility</p:attrName>
                                        </p:attrNameLst>
                                      </p:cBhvr>
                                      <p:to>
                                        <p:strVal val="visible"/>
                                      </p:to>
                                    </p:set>
                                    <p:animEffect transition="in" filter="blinds(horizontal)">
                                      <p:cBhvr>
                                        <p:cTn id="13" dur="500"/>
                                        <p:tgtEl>
                                          <p:spTgt spid="443397"/>
                                        </p:tgtEl>
                                      </p:cBhvr>
                                    </p:animEffect>
                                  </p:childTnLst>
                                </p:cTn>
                              </p:par>
                              <p:par>
                                <p:cTn id="14" presetID="3" presetClass="entr" presetSubtype="10" fill="hold" nodeType="withEffect">
                                  <p:stCondLst>
                                    <p:cond delay="0"/>
                                  </p:stCondLst>
                                  <p:childTnLst>
                                    <p:set>
                                      <p:cBhvr>
                                        <p:cTn id="15" dur="1" fill="hold">
                                          <p:stCondLst>
                                            <p:cond delay="0"/>
                                          </p:stCondLst>
                                        </p:cTn>
                                        <p:tgtEl>
                                          <p:spTgt spid="443401"/>
                                        </p:tgtEl>
                                        <p:attrNameLst>
                                          <p:attrName>style.visibility</p:attrName>
                                        </p:attrNameLst>
                                      </p:cBhvr>
                                      <p:to>
                                        <p:strVal val="visible"/>
                                      </p:to>
                                    </p:set>
                                    <p:animEffect transition="in" filter="blinds(horizontal)">
                                      <p:cBhvr>
                                        <p:cTn id="16" dur="500"/>
                                        <p:tgtEl>
                                          <p:spTgt spid="4434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43395">
                                            <p:txEl>
                                              <p:pRg st="2" end="2"/>
                                            </p:txEl>
                                          </p:spTgt>
                                        </p:tgtEl>
                                        <p:attrNameLst>
                                          <p:attrName>style.visibility</p:attrName>
                                        </p:attrNameLst>
                                      </p:cBhvr>
                                      <p:to>
                                        <p:strVal val="visible"/>
                                      </p:to>
                                    </p:set>
                                    <p:animEffect transition="in" filter="blinds(horizontal)">
                                      <p:cBhvr>
                                        <p:cTn id="21" dur="500"/>
                                        <p:tgtEl>
                                          <p:spTgt spid="443395">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43395">
                                            <p:txEl>
                                              <p:pRg st="3" end="3"/>
                                            </p:txEl>
                                          </p:spTgt>
                                        </p:tgtEl>
                                        <p:attrNameLst>
                                          <p:attrName>style.visibility</p:attrName>
                                        </p:attrNameLst>
                                      </p:cBhvr>
                                      <p:to>
                                        <p:strVal val="visible"/>
                                      </p:to>
                                    </p:set>
                                    <p:animEffect transition="in" filter="blinds(horizontal)">
                                      <p:cBhvr>
                                        <p:cTn id="24" dur="500"/>
                                        <p:tgtEl>
                                          <p:spTgt spid="443395">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43395">
                                            <p:txEl>
                                              <p:pRg st="4" end="4"/>
                                            </p:txEl>
                                          </p:spTgt>
                                        </p:tgtEl>
                                        <p:attrNameLst>
                                          <p:attrName>style.visibility</p:attrName>
                                        </p:attrNameLst>
                                      </p:cBhvr>
                                      <p:to>
                                        <p:strVal val="visible"/>
                                      </p:to>
                                    </p:set>
                                    <p:animEffect transition="in" filter="blinds(horizontal)">
                                      <p:cBhvr>
                                        <p:cTn id="27" dur="500"/>
                                        <p:tgtEl>
                                          <p:spTgt spid="44339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43396">
                                            <p:txEl>
                                              <p:pRg st="2" end="2"/>
                                            </p:txEl>
                                          </p:spTgt>
                                        </p:tgtEl>
                                        <p:attrNameLst>
                                          <p:attrName>style.visibility</p:attrName>
                                        </p:attrNameLst>
                                      </p:cBhvr>
                                      <p:to>
                                        <p:strVal val="visible"/>
                                      </p:to>
                                    </p:set>
                                    <p:animEffect transition="in" filter="blinds(horizontal)">
                                      <p:cBhvr>
                                        <p:cTn id="30" dur="500"/>
                                        <p:tgtEl>
                                          <p:spTgt spid="443396">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43396">
                                            <p:txEl>
                                              <p:pRg st="3" end="3"/>
                                            </p:txEl>
                                          </p:spTgt>
                                        </p:tgtEl>
                                        <p:attrNameLst>
                                          <p:attrName>style.visibility</p:attrName>
                                        </p:attrNameLst>
                                      </p:cBhvr>
                                      <p:to>
                                        <p:strVal val="visible"/>
                                      </p:to>
                                    </p:set>
                                    <p:animEffect transition="in" filter="blinds(horizontal)">
                                      <p:cBhvr>
                                        <p:cTn id="33" dur="500"/>
                                        <p:tgtEl>
                                          <p:spTgt spid="443396">
                                            <p:txEl>
                                              <p:pRg st="3" end="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43396">
                                            <p:txEl>
                                              <p:pRg st="4" end="4"/>
                                            </p:txEl>
                                          </p:spTgt>
                                        </p:tgtEl>
                                        <p:attrNameLst>
                                          <p:attrName>style.visibility</p:attrName>
                                        </p:attrNameLst>
                                      </p:cBhvr>
                                      <p:to>
                                        <p:strVal val="visible"/>
                                      </p:to>
                                    </p:set>
                                    <p:animEffect transition="in" filter="blinds(horizontal)">
                                      <p:cBhvr>
                                        <p:cTn id="36" dur="500"/>
                                        <p:tgtEl>
                                          <p:spTgt spid="443396">
                                            <p:txEl>
                                              <p:pRg st="4" end="4"/>
                                            </p:txEl>
                                          </p:spTgt>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443398"/>
                                        </p:tgtEl>
                                        <p:attrNameLst>
                                          <p:attrName>style.visibility</p:attrName>
                                        </p:attrNameLst>
                                      </p:cBhvr>
                                      <p:to>
                                        <p:strVal val="visible"/>
                                      </p:to>
                                    </p:set>
                                    <p:animEffect transition="in" filter="blinds(horizontal)">
                                      <p:cBhvr>
                                        <p:cTn id="40" dur="500"/>
                                        <p:tgtEl>
                                          <p:spTgt spid="44339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443395">
                                            <p:txEl>
                                              <p:pRg st="6" end="6"/>
                                            </p:txEl>
                                          </p:spTgt>
                                        </p:tgtEl>
                                        <p:attrNameLst>
                                          <p:attrName>style.visibility</p:attrName>
                                        </p:attrNameLst>
                                      </p:cBhvr>
                                      <p:to>
                                        <p:strVal val="visible"/>
                                      </p:to>
                                    </p:set>
                                    <p:animEffect transition="in" filter="blinds(horizontal)">
                                      <p:cBhvr>
                                        <p:cTn id="45" dur="500"/>
                                        <p:tgtEl>
                                          <p:spTgt spid="443395">
                                            <p:txEl>
                                              <p:pRg st="6" end="6"/>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43395">
                                            <p:txEl>
                                              <p:pRg st="7" end="7"/>
                                            </p:txEl>
                                          </p:spTgt>
                                        </p:tgtEl>
                                        <p:attrNameLst>
                                          <p:attrName>style.visibility</p:attrName>
                                        </p:attrNameLst>
                                      </p:cBhvr>
                                      <p:to>
                                        <p:strVal val="visible"/>
                                      </p:to>
                                    </p:set>
                                    <p:animEffect transition="in" filter="blinds(horizontal)">
                                      <p:cBhvr>
                                        <p:cTn id="48" dur="500"/>
                                        <p:tgtEl>
                                          <p:spTgt spid="443395">
                                            <p:txEl>
                                              <p:pRg st="7" end="7"/>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43395">
                                            <p:txEl>
                                              <p:pRg st="8" end="8"/>
                                            </p:txEl>
                                          </p:spTgt>
                                        </p:tgtEl>
                                        <p:attrNameLst>
                                          <p:attrName>style.visibility</p:attrName>
                                        </p:attrNameLst>
                                      </p:cBhvr>
                                      <p:to>
                                        <p:strVal val="visible"/>
                                      </p:to>
                                    </p:set>
                                    <p:animEffect transition="in" filter="blinds(horizontal)">
                                      <p:cBhvr>
                                        <p:cTn id="51" dur="500"/>
                                        <p:tgtEl>
                                          <p:spTgt spid="443395">
                                            <p:txEl>
                                              <p:pRg st="8" end="8"/>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43396">
                                            <p:txEl>
                                              <p:pRg st="6" end="6"/>
                                            </p:txEl>
                                          </p:spTgt>
                                        </p:tgtEl>
                                        <p:attrNameLst>
                                          <p:attrName>style.visibility</p:attrName>
                                        </p:attrNameLst>
                                      </p:cBhvr>
                                      <p:to>
                                        <p:strVal val="visible"/>
                                      </p:to>
                                    </p:set>
                                    <p:animEffect transition="in" filter="blinds(horizontal)">
                                      <p:cBhvr>
                                        <p:cTn id="54" dur="500"/>
                                        <p:tgtEl>
                                          <p:spTgt spid="443396">
                                            <p:txEl>
                                              <p:pRg st="6" end="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43396">
                                            <p:txEl>
                                              <p:pRg st="7" end="7"/>
                                            </p:txEl>
                                          </p:spTgt>
                                        </p:tgtEl>
                                        <p:attrNameLst>
                                          <p:attrName>style.visibility</p:attrName>
                                        </p:attrNameLst>
                                      </p:cBhvr>
                                      <p:to>
                                        <p:strVal val="visible"/>
                                      </p:to>
                                    </p:set>
                                    <p:animEffect transition="in" filter="blinds(horizontal)">
                                      <p:cBhvr>
                                        <p:cTn id="57" dur="500"/>
                                        <p:tgtEl>
                                          <p:spTgt spid="443396">
                                            <p:txEl>
                                              <p:pRg st="7" end="7"/>
                                            </p:txEl>
                                          </p:spTgt>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443399"/>
                                        </p:tgtEl>
                                        <p:attrNameLst>
                                          <p:attrName>style.visibility</p:attrName>
                                        </p:attrNameLst>
                                      </p:cBhvr>
                                      <p:to>
                                        <p:strVal val="visible"/>
                                      </p:to>
                                    </p:set>
                                    <p:animEffect transition="in" filter="blinds(horizontal)">
                                      <p:cBhvr>
                                        <p:cTn id="61" dur="500"/>
                                        <p:tgtEl>
                                          <p:spTgt spid="44339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443395">
                                            <p:txEl>
                                              <p:pRg st="10" end="10"/>
                                            </p:txEl>
                                          </p:spTgt>
                                        </p:tgtEl>
                                        <p:attrNameLst>
                                          <p:attrName>style.visibility</p:attrName>
                                        </p:attrNameLst>
                                      </p:cBhvr>
                                      <p:to>
                                        <p:strVal val="visible"/>
                                      </p:to>
                                    </p:set>
                                    <p:animEffect transition="in" filter="blinds(horizontal)">
                                      <p:cBhvr>
                                        <p:cTn id="66" dur="500"/>
                                        <p:tgtEl>
                                          <p:spTgt spid="443395">
                                            <p:txEl>
                                              <p:pRg st="10" end="10"/>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443395">
                                            <p:txEl>
                                              <p:pRg st="11" end="11"/>
                                            </p:txEl>
                                          </p:spTgt>
                                        </p:tgtEl>
                                        <p:attrNameLst>
                                          <p:attrName>style.visibility</p:attrName>
                                        </p:attrNameLst>
                                      </p:cBhvr>
                                      <p:to>
                                        <p:strVal val="visible"/>
                                      </p:to>
                                    </p:set>
                                    <p:animEffect transition="in" filter="blinds(horizontal)">
                                      <p:cBhvr>
                                        <p:cTn id="69" dur="500"/>
                                        <p:tgtEl>
                                          <p:spTgt spid="443395">
                                            <p:txEl>
                                              <p:pRg st="11" end="11"/>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443395">
                                            <p:txEl>
                                              <p:pRg st="12" end="12"/>
                                            </p:txEl>
                                          </p:spTgt>
                                        </p:tgtEl>
                                        <p:attrNameLst>
                                          <p:attrName>style.visibility</p:attrName>
                                        </p:attrNameLst>
                                      </p:cBhvr>
                                      <p:to>
                                        <p:strVal val="visible"/>
                                      </p:to>
                                    </p:set>
                                    <p:animEffect transition="in" filter="blinds(horizontal)">
                                      <p:cBhvr>
                                        <p:cTn id="72" dur="500"/>
                                        <p:tgtEl>
                                          <p:spTgt spid="443395">
                                            <p:txEl>
                                              <p:pRg st="12" end="12"/>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443396">
                                            <p:txEl>
                                              <p:pRg st="10" end="10"/>
                                            </p:txEl>
                                          </p:spTgt>
                                        </p:tgtEl>
                                        <p:attrNameLst>
                                          <p:attrName>style.visibility</p:attrName>
                                        </p:attrNameLst>
                                      </p:cBhvr>
                                      <p:to>
                                        <p:strVal val="visible"/>
                                      </p:to>
                                    </p:set>
                                    <p:animEffect transition="in" filter="blinds(horizontal)">
                                      <p:cBhvr>
                                        <p:cTn id="75" dur="500"/>
                                        <p:tgtEl>
                                          <p:spTgt spid="443396">
                                            <p:txEl>
                                              <p:pRg st="10" end="10"/>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443396">
                                            <p:txEl>
                                              <p:pRg st="11" end="11"/>
                                            </p:txEl>
                                          </p:spTgt>
                                        </p:tgtEl>
                                        <p:attrNameLst>
                                          <p:attrName>style.visibility</p:attrName>
                                        </p:attrNameLst>
                                      </p:cBhvr>
                                      <p:to>
                                        <p:strVal val="visible"/>
                                      </p:to>
                                    </p:set>
                                    <p:animEffect transition="in" filter="blinds(horizontal)">
                                      <p:cBhvr>
                                        <p:cTn id="78" dur="500"/>
                                        <p:tgtEl>
                                          <p:spTgt spid="443396">
                                            <p:txEl>
                                              <p:pRg st="11" end="11"/>
                                            </p:txEl>
                                          </p:spTgt>
                                        </p:tgtEl>
                                      </p:cBhvr>
                                    </p:animEffect>
                                  </p:childTnLst>
                                </p:cTn>
                              </p:par>
                            </p:childTnLst>
                          </p:cTn>
                        </p:par>
                        <p:par>
                          <p:cTn id="79" fill="hold" nodeType="afterGroup">
                            <p:stCondLst>
                              <p:cond delay="500"/>
                            </p:stCondLst>
                            <p:childTnLst>
                              <p:par>
                                <p:cTn id="80" presetID="3" presetClass="entr" presetSubtype="10" fill="hold" nodeType="afterEffect">
                                  <p:stCondLst>
                                    <p:cond delay="0"/>
                                  </p:stCondLst>
                                  <p:childTnLst>
                                    <p:set>
                                      <p:cBhvr>
                                        <p:cTn id="81" dur="1" fill="hold">
                                          <p:stCondLst>
                                            <p:cond delay="0"/>
                                          </p:stCondLst>
                                        </p:cTn>
                                        <p:tgtEl>
                                          <p:spTgt spid="443400"/>
                                        </p:tgtEl>
                                        <p:attrNameLst>
                                          <p:attrName>style.visibility</p:attrName>
                                        </p:attrNameLst>
                                      </p:cBhvr>
                                      <p:to>
                                        <p:strVal val="visible"/>
                                      </p:to>
                                    </p:set>
                                    <p:animEffect transition="in" filter="blinds(horizontal)">
                                      <p:cBhvr>
                                        <p:cTn id="82" dur="500"/>
                                        <p:tgtEl>
                                          <p:spTgt spid="4434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443395">
                                            <p:txEl>
                                              <p:pRg st="14" end="14"/>
                                            </p:txEl>
                                          </p:spTgt>
                                        </p:tgtEl>
                                        <p:attrNameLst>
                                          <p:attrName>style.visibility</p:attrName>
                                        </p:attrNameLst>
                                      </p:cBhvr>
                                      <p:to>
                                        <p:strVal val="visible"/>
                                      </p:to>
                                    </p:set>
                                    <p:animEffect transition="in" filter="blinds(horizontal)">
                                      <p:cBhvr>
                                        <p:cTn id="87" dur="500"/>
                                        <p:tgtEl>
                                          <p:spTgt spid="443395">
                                            <p:txEl>
                                              <p:pRg st="14" end="14"/>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443395">
                                            <p:txEl>
                                              <p:pRg st="15" end="15"/>
                                            </p:txEl>
                                          </p:spTgt>
                                        </p:tgtEl>
                                        <p:attrNameLst>
                                          <p:attrName>style.visibility</p:attrName>
                                        </p:attrNameLst>
                                      </p:cBhvr>
                                      <p:to>
                                        <p:strVal val="visible"/>
                                      </p:to>
                                    </p:set>
                                    <p:animEffect transition="in" filter="blinds(horizontal)">
                                      <p:cBhvr>
                                        <p:cTn id="90" dur="500"/>
                                        <p:tgtEl>
                                          <p:spTgt spid="443395">
                                            <p:txEl>
                                              <p:pRg st="15" end="15"/>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443396">
                                            <p:txEl>
                                              <p:pRg st="14" end="14"/>
                                            </p:txEl>
                                          </p:spTgt>
                                        </p:tgtEl>
                                        <p:attrNameLst>
                                          <p:attrName>style.visibility</p:attrName>
                                        </p:attrNameLst>
                                      </p:cBhvr>
                                      <p:to>
                                        <p:strVal val="visible"/>
                                      </p:to>
                                    </p:set>
                                    <p:animEffect transition="in" filter="blinds(horizontal)">
                                      <p:cBhvr>
                                        <p:cTn id="93" dur="500"/>
                                        <p:tgtEl>
                                          <p:spTgt spid="443396">
                                            <p:txEl>
                                              <p:pRg st="14" end="14"/>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443396">
                                            <p:txEl>
                                              <p:pRg st="15" end="15"/>
                                            </p:txEl>
                                          </p:spTgt>
                                        </p:tgtEl>
                                        <p:attrNameLst>
                                          <p:attrName>style.visibility</p:attrName>
                                        </p:attrNameLst>
                                      </p:cBhvr>
                                      <p:to>
                                        <p:strVal val="visible"/>
                                      </p:to>
                                    </p:set>
                                    <p:animEffect transition="in" filter="blinds(horizontal)">
                                      <p:cBhvr>
                                        <p:cTn id="96" dur="500"/>
                                        <p:tgtEl>
                                          <p:spTgt spid="44339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4">
            <a:extLst>
              <a:ext uri="{FF2B5EF4-FFF2-40B4-BE49-F238E27FC236}">
                <a16:creationId xmlns:a16="http://schemas.microsoft.com/office/drawing/2014/main" id="{635C0126-201B-482B-A098-DAD96792FBC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0051" name="灯片编号占位符 5">
            <a:extLst>
              <a:ext uri="{FF2B5EF4-FFF2-40B4-BE49-F238E27FC236}">
                <a16:creationId xmlns:a16="http://schemas.microsoft.com/office/drawing/2014/main" id="{D4F34EAB-5E70-47CB-837A-25DF979AF3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D12C1D04-5316-41B0-89A9-A3D39F66CD59}" type="slidenum">
              <a:rPr lang="en-US" altLang="zh-CN" sz="1400" smtClean="0">
                <a:latin typeface="Arial" panose="020B0604020202020204" pitchFamily="34" charset="0"/>
              </a:rPr>
              <a:pPr>
                <a:spcBef>
                  <a:spcPct val="0"/>
                </a:spcBef>
                <a:buClrTx/>
                <a:buSzTx/>
                <a:buFontTx/>
                <a:buNone/>
              </a:pPr>
              <a:t>92</a:t>
            </a:fld>
            <a:endParaRPr lang="en-US" altLang="zh-CN" sz="1400">
              <a:latin typeface="Arial" panose="020B0604020202020204" pitchFamily="34" charset="0"/>
            </a:endParaRPr>
          </a:p>
        </p:txBody>
      </p:sp>
      <p:sp>
        <p:nvSpPr>
          <p:cNvPr id="130052" name="Rectangle 2">
            <a:extLst>
              <a:ext uri="{FF2B5EF4-FFF2-40B4-BE49-F238E27FC236}">
                <a16:creationId xmlns:a16="http://schemas.microsoft.com/office/drawing/2014/main" id="{49870131-7085-450B-A940-668CBED25DE7}"/>
              </a:ext>
            </a:extLst>
          </p:cNvPr>
          <p:cNvSpPr>
            <a:spLocks noGrp="1" noChangeArrowheads="1"/>
          </p:cNvSpPr>
          <p:nvPr>
            <p:ph type="title"/>
          </p:nvPr>
        </p:nvSpPr>
        <p:spPr/>
        <p:txBody>
          <a:bodyPr/>
          <a:lstStyle/>
          <a:p>
            <a:r>
              <a:rPr lang="en-US" altLang="zh-CN">
                <a:ea typeface="宋体" panose="02010600030101010101" pitchFamily="2" charset="-122"/>
              </a:rPr>
              <a:t>TCP: GBN or Selective Repeat?</a:t>
            </a:r>
          </a:p>
        </p:txBody>
      </p:sp>
      <p:sp>
        <p:nvSpPr>
          <p:cNvPr id="447491" name="Rectangle 3">
            <a:extLst>
              <a:ext uri="{FF2B5EF4-FFF2-40B4-BE49-F238E27FC236}">
                <a16:creationId xmlns:a16="http://schemas.microsoft.com/office/drawing/2014/main" id="{9F2E3FEE-4CA8-4E0B-A26A-CB23C07781AE}"/>
              </a:ext>
            </a:extLst>
          </p:cNvPr>
          <p:cNvSpPr>
            <a:spLocks noGrp="1" noChangeArrowheads="1"/>
          </p:cNvSpPr>
          <p:nvPr>
            <p:ph type="body" idx="1"/>
          </p:nvPr>
        </p:nvSpPr>
        <p:spPr/>
        <p:txBody>
          <a:bodyPr/>
          <a:lstStyle/>
          <a:p>
            <a:r>
              <a:rPr lang="en-US" altLang="zh-CN">
                <a:ea typeface="宋体" panose="02010600030101010101" pitchFamily="2" charset="-122"/>
              </a:rPr>
              <a:t>Basic TCP looks a lot like GBN</a:t>
            </a:r>
          </a:p>
          <a:p>
            <a:endParaRPr lang="en-US" altLang="zh-CN">
              <a:ea typeface="宋体" panose="02010600030101010101" pitchFamily="2" charset="-122"/>
            </a:endParaRPr>
          </a:p>
          <a:p>
            <a:r>
              <a:rPr lang="en-US" altLang="zh-CN">
                <a:ea typeface="宋体" panose="02010600030101010101" pitchFamily="2" charset="-122"/>
              </a:rPr>
              <a:t>Many TCP implementations will buffer received out-of-order segments and then ACK them all after filling in the range</a:t>
            </a:r>
          </a:p>
          <a:p>
            <a:pPr lvl="1"/>
            <a:r>
              <a:rPr lang="en-US" altLang="zh-CN">
                <a:ea typeface="宋体" panose="02010600030101010101" pitchFamily="2" charset="-122"/>
              </a:rPr>
              <a:t>This looks a lot like Selective Repeat</a:t>
            </a:r>
          </a:p>
          <a:p>
            <a:pPr lvl="1">
              <a:buFont typeface="ZapfDingbats" pitchFamily="82" charset="2"/>
              <a:buNone/>
            </a:pPr>
            <a:endParaRPr lang="en-US" altLang="zh-CN">
              <a:ea typeface="宋体" panose="02010600030101010101" pitchFamily="2" charset="-122"/>
            </a:endParaRPr>
          </a:p>
          <a:p>
            <a:r>
              <a:rPr lang="en-US" altLang="zh-CN">
                <a:ea typeface="宋体" panose="02010600030101010101" pitchFamily="2" charset="-122"/>
              </a:rPr>
              <a:t>TCP is a hybrid</a:t>
            </a:r>
          </a:p>
        </p:txBody>
      </p:sp>
      <p:pic>
        <p:nvPicPr>
          <p:cNvPr id="447493" name="Picture 5" descr="j0384352[1]">
            <a:extLst>
              <a:ext uri="{FF2B5EF4-FFF2-40B4-BE49-F238E27FC236}">
                <a16:creationId xmlns:a16="http://schemas.microsoft.com/office/drawing/2014/main" id="{8BC81AC2-8687-4C97-9AD0-AF4A3D579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724400"/>
            <a:ext cx="2041525"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Effect transition="in" filter="blinds(horizontal)">
                                      <p:cBhvr>
                                        <p:cTn id="7" dur="500"/>
                                        <p:tgtEl>
                                          <p:spTgt spid="4474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7491">
                                            <p:txEl>
                                              <p:pRg st="2" end="2"/>
                                            </p:txEl>
                                          </p:spTgt>
                                        </p:tgtEl>
                                        <p:attrNameLst>
                                          <p:attrName>style.visibility</p:attrName>
                                        </p:attrNameLst>
                                      </p:cBhvr>
                                      <p:to>
                                        <p:strVal val="visible"/>
                                      </p:to>
                                    </p:set>
                                    <p:animEffect transition="in" filter="blinds(horizontal)">
                                      <p:cBhvr>
                                        <p:cTn id="10" dur="500"/>
                                        <p:tgtEl>
                                          <p:spTgt spid="44749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7491">
                                            <p:txEl>
                                              <p:pRg st="3" end="3"/>
                                            </p:txEl>
                                          </p:spTgt>
                                        </p:tgtEl>
                                        <p:attrNameLst>
                                          <p:attrName>style.visibility</p:attrName>
                                        </p:attrNameLst>
                                      </p:cBhvr>
                                      <p:to>
                                        <p:strVal val="visible"/>
                                      </p:to>
                                    </p:set>
                                    <p:animEffect transition="in" filter="blinds(horizontal)">
                                      <p:cBhvr>
                                        <p:cTn id="13" dur="500"/>
                                        <p:tgtEl>
                                          <p:spTgt spid="44749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7491">
                                            <p:txEl>
                                              <p:pRg st="5" end="5"/>
                                            </p:txEl>
                                          </p:spTgt>
                                        </p:tgtEl>
                                        <p:attrNameLst>
                                          <p:attrName>style.visibility</p:attrName>
                                        </p:attrNameLst>
                                      </p:cBhvr>
                                      <p:to>
                                        <p:strVal val="visible"/>
                                      </p:to>
                                    </p:set>
                                    <p:animEffect transition="in" filter="blinds(horizontal)">
                                      <p:cBhvr>
                                        <p:cTn id="16" dur="500"/>
                                        <p:tgtEl>
                                          <p:spTgt spid="44749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7493"/>
                                        </p:tgtEl>
                                        <p:attrNameLst>
                                          <p:attrName>style.visibility</p:attrName>
                                        </p:attrNameLst>
                                      </p:cBhvr>
                                      <p:to>
                                        <p:strVal val="visible"/>
                                      </p:to>
                                    </p:set>
                                    <p:animEffect transition="in" filter="blinds(horizontal)">
                                      <p:cBhvr>
                                        <p:cTn id="19" dur="500"/>
                                        <p:tgtEl>
                                          <p:spTgt spid="4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EB0ADD18-7330-4B76-A2B2-9FAA0E1E0FC3}"/>
              </a:ext>
            </a:extLst>
          </p:cNvPr>
          <p:cNvSpPr>
            <a:spLocks noGrp="1" noChangeArrowheads="1"/>
          </p:cNvSpPr>
          <p:nvPr>
            <p:ph type="title"/>
          </p:nvPr>
        </p:nvSpPr>
        <p:spPr/>
        <p:txBody>
          <a:bodyPr/>
          <a:lstStyle/>
          <a:p>
            <a:r>
              <a:rPr lang="en-US" altLang="zh-CN">
                <a:ea typeface="宋体" panose="02010600030101010101" pitchFamily="2" charset="-122"/>
              </a:rPr>
              <a:t>Exercises-3</a:t>
            </a:r>
            <a:endParaRPr lang="zh-CN" altLang="en-US">
              <a:ea typeface="宋体" panose="02010600030101010101" pitchFamily="2" charset="-122"/>
            </a:endParaRPr>
          </a:p>
        </p:txBody>
      </p:sp>
      <p:sp>
        <p:nvSpPr>
          <p:cNvPr id="131075" name="内容占位符 2">
            <a:extLst>
              <a:ext uri="{FF2B5EF4-FFF2-40B4-BE49-F238E27FC236}">
                <a16:creationId xmlns:a16="http://schemas.microsoft.com/office/drawing/2014/main" id="{6BBD9DF8-680C-41D3-94EE-A9F69E91AD25}"/>
              </a:ext>
            </a:extLst>
          </p:cNvPr>
          <p:cNvSpPr>
            <a:spLocks noGrp="1" noChangeArrowheads="1"/>
          </p:cNvSpPr>
          <p:nvPr>
            <p:ph sz="half" idx="1"/>
          </p:nvPr>
        </p:nvSpPr>
        <p:spPr>
          <a:xfrm>
            <a:off x="533400" y="1371600"/>
            <a:ext cx="7772400" cy="4648200"/>
          </a:xfrm>
        </p:spPr>
        <p:txBody>
          <a:bodyPr/>
          <a:lstStyle/>
          <a:p>
            <a:pPr marL="0" indent="0" algn="just">
              <a:buFont typeface="ZapfDingbats" pitchFamily="82" charset="2"/>
              <a:buNone/>
            </a:pPr>
            <a:r>
              <a:rPr lang="en-US" altLang="zh-CN">
                <a:ea typeface="宋体" panose="02010600030101010101" pitchFamily="2" charset="-122"/>
              </a:rPr>
              <a:t>1. </a:t>
            </a:r>
            <a:r>
              <a:rPr lang="en-US" altLang="zh-CN" sz="2400">
                <a:ea typeface="宋体" panose="02010600030101010101" pitchFamily="2" charset="-122"/>
              </a:rPr>
              <a:t>A TCP connection has been established between host A and host B. host A sends three consecutive TCP segments to host B, including 300 bytes, 400 bytes and 500 bytes payload respectively. The sequence number of the third segment is 900. If host B receives only the first and third segments correctly, the confirmation sequence number sent by host B to host A is</a:t>
            </a:r>
            <a:r>
              <a:rPr lang="en-US" altLang="zh-CN" sz="2000">
                <a:ea typeface="宋体" panose="02010600030101010101" pitchFamily="2" charset="-122"/>
              </a:rPr>
              <a:t>(  )</a:t>
            </a:r>
          </a:p>
          <a:p>
            <a:pPr marL="0" indent="0" algn="just">
              <a:buFont typeface="ZapfDingbats" pitchFamily="82" charset="2"/>
              <a:buNone/>
            </a:pPr>
            <a:endParaRPr lang="en-US" altLang="zh-CN" sz="8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300 </a:t>
            </a:r>
          </a:p>
          <a:p>
            <a:pPr marL="0" indent="0">
              <a:buFont typeface="ZapfDingbats" pitchFamily="82" charset="2"/>
              <a:buAutoNum type="arabicParenBoth"/>
            </a:pPr>
            <a:r>
              <a:rPr lang="en-US" altLang="zh-CN" sz="2000">
                <a:ea typeface="宋体" panose="02010600030101010101" pitchFamily="2" charset="-122"/>
              </a:rPr>
              <a:t>500</a:t>
            </a:r>
          </a:p>
          <a:p>
            <a:pPr marL="0" indent="0">
              <a:buFont typeface="ZapfDingbats" pitchFamily="82" charset="2"/>
              <a:buAutoNum type="arabicParenBoth"/>
            </a:pPr>
            <a:r>
              <a:rPr lang="en-US" altLang="zh-CN" sz="2000">
                <a:ea typeface="宋体" panose="02010600030101010101" pitchFamily="2" charset="-122"/>
              </a:rPr>
              <a:t>1200</a:t>
            </a:r>
          </a:p>
          <a:p>
            <a:pPr marL="0" indent="0">
              <a:buFont typeface="ZapfDingbats" pitchFamily="82" charset="2"/>
              <a:buAutoNum type="arabicParenBoth"/>
            </a:pPr>
            <a:r>
              <a:rPr lang="en-US" altLang="zh-CN" sz="2000">
                <a:ea typeface="宋体" panose="02010600030101010101" pitchFamily="2" charset="-122"/>
              </a:rPr>
              <a:t>1400</a:t>
            </a:r>
          </a:p>
          <a:p>
            <a:pPr marL="0" indent="0">
              <a:buFont typeface="ZapfDingbats" pitchFamily="82" charset="2"/>
              <a:buAutoNum type="arabicParenBoth"/>
            </a:pPr>
            <a:endParaRPr lang="en-US" altLang="zh-CN">
              <a:ea typeface="宋体" panose="02010600030101010101" pitchFamily="2" charset="-122"/>
            </a:endParaRPr>
          </a:p>
          <a:p>
            <a:pPr marL="0" indent="0"/>
            <a:endParaRPr lang="zh-CN" altLang="en-US">
              <a:ea typeface="宋体" panose="02010600030101010101" pitchFamily="2" charset="-122"/>
            </a:endParaRPr>
          </a:p>
        </p:txBody>
      </p:sp>
      <p:sp>
        <p:nvSpPr>
          <p:cNvPr id="131076" name="页脚占位符 5">
            <a:extLst>
              <a:ext uri="{FF2B5EF4-FFF2-40B4-BE49-F238E27FC236}">
                <a16:creationId xmlns:a16="http://schemas.microsoft.com/office/drawing/2014/main" id="{005F33ED-99C9-460F-9016-F47BF6E0A3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1077" name="灯片编号占位符 6">
            <a:extLst>
              <a:ext uri="{FF2B5EF4-FFF2-40B4-BE49-F238E27FC236}">
                <a16:creationId xmlns:a16="http://schemas.microsoft.com/office/drawing/2014/main" id="{DB0696C7-475E-4EF0-94E5-5DEDF77D7C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81DB1DD-DE30-48FE-B1A5-33BAA983737C}" type="slidenum">
              <a:rPr lang="en-US" altLang="zh-CN" sz="1400" smtClean="0">
                <a:latin typeface="Arial" panose="020B0604020202020204" pitchFamily="34" charset="0"/>
              </a:rPr>
              <a:pPr>
                <a:spcBef>
                  <a:spcPct val="0"/>
                </a:spcBef>
                <a:buClrTx/>
                <a:buSzTx/>
                <a:buFontTx/>
                <a:buNone/>
              </a:pPr>
              <a:t>93</a:t>
            </a:fld>
            <a:endParaRPr lang="en-US" altLang="zh-CN" sz="1400">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5">
            <a:extLst>
              <a:ext uri="{FF2B5EF4-FFF2-40B4-BE49-F238E27FC236}">
                <a16:creationId xmlns:a16="http://schemas.microsoft.com/office/drawing/2014/main" id="{5C2D93B1-155C-4739-9566-783286CD9C8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3123" name="灯片编号占位符 6">
            <a:extLst>
              <a:ext uri="{FF2B5EF4-FFF2-40B4-BE49-F238E27FC236}">
                <a16:creationId xmlns:a16="http://schemas.microsoft.com/office/drawing/2014/main" id="{8B204493-0E2E-4DEA-BA5B-18AB054513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1B8A6173-625C-4FB8-8CE5-5BD50ED6D6A5}" type="slidenum">
              <a:rPr lang="en-US" altLang="zh-CN" sz="1400" smtClean="0">
                <a:latin typeface="Arial" panose="020B0604020202020204" pitchFamily="34" charset="0"/>
              </a:rPr>
              <a:pPr>
                <a:spcBef>
                  <a:spcPct val="0"/>
                </a:spcBef>
                <a:buClrTx/>
                <a:buSzTx/>
                <a:buFontTx/>
                <a:buNone/>
              </a:pPr>
              <a:t>94</a:t>
            </a:fld>
            <a:endParaRPr lang="en-US" altLang="zh-CN" sz="1400">
              <a:latin typeface="Arial" panose="020B0604020202020204" pitchFamily="34" charset="0"/>
            </a:endParaRPr>
          </a:p>
        </p:txBody>
      </p:sp>
      <p:sp>
        <p:nvSpPr>
          <p:cNvPr id="133124" name="Rectangle 2">
            <a:extLst>
              <a:ext uri="{FF2B5EF4-FFF2-40B4-BE49-F238E27FC236}">
                <a16:creationId xmlns:a16="http://schemas.microsoft.com/office/drawing/2014/main" id="{55C1F552-B2F3-4FB4-A4E4-B3E411AE640E}"/>
              </a:ext>
            </a:extLst>
          </p:cNvPr>
          <p:cNvSpPr>
            <a:spLocks noGrp="1" noChangeArrowheads="1"/>
          </p:cNvSpPr>
          <p:nvPr>
            <p:ph type="title"/>
          </p:nvPr>
        </p:nvSpPr>
        <p:spPr/>
        <p:txBody>
          <a:bodyPr/>
          <a:lstStyle/>
          <a:p>
            <a:r>
              <a:rPr lang="en-US" altLang="zh-CN">
                <a:ea typeface="宋体" panose="02010600030101010101" pitchFamily="2" charset="-122"/>
              </a:rPr>
              <a:t>Chapter 6 Outline</a:t>
            </a:r>
          </a:p>
        </p:txBody>
      </p:sp>
      <p:sp>
        <p:nvSpPr>
          <p:cNvPr id="133125" name="Rectangle 3">
            <a:extLst>
              <a:ext uri="{FF2B5EF4-FFF2-40B4-BE49-F238E27FC236}">
                <a16:creationId xmlns:a16="http://schemas.microsoft.com/office/drawing/2014/main" id="{376D5B59-C6F3-42CD-879C-C150C58404BB}"/>
              </a:ext>
            </a:extLst>
          </p:cNvPr>
          <p:cNvSpPr>
            <a:spLocks noGrp="1" noChangeArrowheads="1"/>
          </p:cNvSpPr>
          <p:nvPr>
            <p:ph type="body" sz="half" idx="1"/>
          </p:nvPr>
        </p:nvSpPr>
        <p:spPr/>
        <p:txBody>
          <a:bodyPr/>
          <a:lstStyle/>
          <a:p>
            <a:r>
              <a:rPr lang="en-US" altLang="zh-CN" sz="2400">
                <a:ea typeface="宋体" panose="02010600030101010101" pitchFamily="2" charset="-122"/>
              </a:rPr>
              <a:t>6.1 Transport-layer services</a:t>
            </a:r>
          </a:p>
          <a:p>
            <a:r>
              <a:rPr lang="en-US" altLang="zh-CN" sz="2400">
                <a:ea typeface="宋体" panose="02010600030101010101" pitchFamily="2" charset="-122"/>
              </a:rPr>
              <a:t>6.2 Multiplexing and demultiplexing</a:t>
            </a:r>
          </a:p>
          <a:p>
            <a:r>
              <a:rPr lang="en-US" altLang="zh-CN" sz="2400">
                <a:ea typeface="宋体" panose="02010600030101010101" pitchFamily="2" charset="-122"/>
              </a:rPr>
              <a:t>6.3 Connectionless transport: UDP</a:t>
            </a:r>
          </a:p>
        </p:txBody>
      </p:sp>
      <p:sp>
        <p:nvSpPr>
          <p:cNvPr id="133126" name="Rectangle 4">
            <a:extLst>
              <a:ext uri="{FF2B5EF4-FFF2-40B4-BE49-F238E27FC236}">
                <a16:creationId xmlns:a16="http://schemas.microsoft.com/office/drawing/2014/main" id="{18EF894E-A7A9-44AD-823B-A9F9EE47BB63}"/>
              </a:ext>
            </a:extLst>
          </p:cNvPr>
          <p:cNvSpPr>
            <a:spLocks noGrp="1" noChangeArrowheads="1"/>
          </p:cNvSpPr>
          <p:nvPr>
            <p:ph type="body" sz="half" idx="2"/>
          </p:nvPr>
        </p:nvSpPr>
        <p:spPr>
          <a:xfrm>
            <a:off x="4495800" y="1600200"/>
            <a:ext cx="4054475" cy="4648200"/>
          </a:xfrm>
        </p:spPr>
        <p:txBody>
          <a:bodyPr/>
          <a:lstStyle/>
          <a:p>
            <a:r>
              <a:rPr lang="en-US" altLang="zh-CN" sz="2400">
                <a:ea typeface="宋体" panose="02010600030101010101" pitchFamily="2" charset="-122"/>
              </a:rPr>
              <a:t>6.4 Connection-oriented transport: TCP</a:t>
            </a:r>
            <a:endParaRPr lang="en-US" altLang="zh-CN" sz="2400">
              <a:solidFill>
                <a:srgbClr val="FF0000"/>
              </a:solidFill>
              <a:ea typeface="宋体" panose="02010600030101010101" pitchFamily="2" charset="-122"/>
            </a:endParaRPr>
          </a:p>
          <a:p>
            <a:pPr lvl="1"/>
            <a:r>
              <a:rPr lang="en-US" altLang="zh-CN" sz="2000">
                <a:ea typeface="宋体" panose="02010600030101010101" pitchFamily="2" charset="-122"/>
              </a:rPr>
              <a:t>Segment structure</a:t>
            </a:r>
          </a:p>
          <a:p>
            <a:pPr lvl="1"/>
            <a:r>
              <a:rPr lang="en-US" altLang="zh-CN" sz="2000">
                <a:ea typeface="宋体" panose="02010600030101010101" pitchFamily="2" charset="-122"/>
              </a:rPr>
              <a:t>Connection management</a:t>
            </a:r>
          </a:p>
          <a:p>
            <a:pPr lvl="1"/>
            <a:r>
              <a:rPr lang="en-US" altLang="zh-CN" sz="2000">
                <a:ea typeface="宋体" panose="02010600030101010101" pitchFamily="2" charset="-122"/>
              </a:rPr>
              <a:t>Reliable data transfer</a:t>
            </a:r>
          </a:p>
          <a:p>
            <a:r>
              <a:rPr lang="en-US" altLang="zh-CN" sz="2400">
                <a:solidFill>
                  <a:srgbClr val="FF0000"/>
                </a:solidFill>
                <a:ea typeface="宋体" panose="02010600030101010101" pitchFamily="2" charset="-122"/>
              </a:rPr>
              <a:t>6.5</a:t>
            </a:r>
            <a:r>
              <a:rPr lang="en-US" altLang="zh-CN" sz="2400">
                <a:ea typeface="宋体" panose="02010600030101010101" pitchFamily="2" charset="-122"/>
              </a:rPr>
              <a:t> </a:t>
            </a:r>
            <a:r>
              <a:rPr lang="en-US" altLang="zh-CN" sz="2400">
                <a:solidFill>
                  <a:srgbClr val="FF0000"/>
                </a:solidFill>
                <a:ea typeface="宋体" panose="02010600030101010101" pitchFamily="2" charset="-122"/>
              </a:rPr>
              <a:t>TCP congestion control</a:t>
            </a:r>
            <a:endParaRPr lang="en-US" altLang="zh-CN" sz="240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5">
            <a:extLst>
              <a:ext uri="{FF2B5EF4-FFF2-40B4-BE49-F238E27FC236}">
                <a16:creationId xmlns:a16="http://schemas.microsoft.com/office/drawing/2014/main" id="{7D21822D-09C8-483B-BC90-DF963AA753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4147" name="灯片编号占位符 6">
            <a:extLst>
              <a:ext uri="{FF2B5EF4-FFF2-40B4-BE49-F238E27FC236}">
                <a16:creationId xmlns:a16="http://schemas.microsoft.com/office/drawing/2014/main" id="{F893EF34-72BF-4F56-BDA7-175A9496F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5D067723-4CB5-4A70-9C7E-09D51E584D9A}" type="slidenum">
              <a:rPr lang="en-US" altLang="zh-CN" sz="1400" smtClean="0">
                <a:latin typeface="Arial" panose="020B0604020202020204" pitchFamily="34" charset="0"/>
              </a:rPr>
              <a:pPr>
                <a:spcBef>
                  <a:spcPct val="0"/>
                </a:spcBef>
                <a:buClrTx/>
                <a:buSzTx/>
                <a:buFontTx/>
                <a:buNone/>
              </a:pPr>
              <a:t>95</a:t>
            </a:fld>
            <a:endParaRPr lang="en-US" altLang="zh-CN" sz="1400">
              <a:latin typeface="Arial" panose="020B0604020202020204" pitchFamily="34" charset="0"/>
            </a:endParaRPr>
          </a:p>
        </p:txBody>
      </p:sp>
      <p:sp>
        <p:nvSpPr>
          <p:cNvPr id="134148" name="Rectangle 2">
            <a:extLst>
              <a:ext uri="{FF2B5EF4-FFF2-40B4-BE49-F238E27FC236}">
                <a16:creationId xmlns:a16="http://schemas.microsoft.com/office/drawing/2014/main" id="{E71C9109-0099-4A6F-BC22-E02611EC7FF2}"/>
              </a:ext>
            </a:extLst>
          </p:cNvPr>
          <p:cNvSpPr>
            <a:spLocks noGrp="1" noChangeArrowheads="1"/>
          </p:cNvSpPr>
          <p:nvPr>
            <p:ph type="title"/>
          </p:nvPr>
        </p:nvSpPr>
        <p:spPr/>
        <p:txBody>
          <a:bodyPr/>
          <a:lstStyle/>
          <a:p>
            <a:r>
              <a:rPr lang="en-US" altLang="zh-CN" sz="3600">
                <a:ea typeface="宋体" panose="02010600030101010101" pitchFamily="2" charset="-122"/>
              </a:rPr>
              <a:t>Principles of Congestion Control</a:t>
            </a:r>
            <a:endParaRPr lang="en-US" altLang="zh-CN">
              <a:ea typeface="宋体" panose="02010600030101010101" pitchFamily="2" charset="-122"/>
            </a:endParaRPr>
          </a:p>
        </p:txBody>
      </p:sp>
      <p:sp>
        <p:nvSpPr>
          <p:cNvPr id="463875" name="Rectangle 3">
            <a:extLst>
              <a:ext uri="{FF2B5EF4-FFF2-40B4-BE49-F238E27FC236}">
                <a16:creationId xmlns:a16="http://schemas.microsoft.com/office/drawing/2014/main" id="{E47FCCC4-47D9-4F66-BD83-CB52AFE64912}"/>
              </a:ext>
            </a:extLst>
          </p:cNvPr>
          <p:cNvSpPr>
            <a:spLocks noGrp="1" noChangeArrowheads="1"/>
          </p:cNvSpPr>
          <p:nvPr>
            <p:ph type="body" sz="half" idx="1"/>
          </p:nvPr>
        </p:nvSpPr>
        <p:spPr>
          <a:xfrm>
            <a:off x="509588" y="1220788"/>
            <a:ext cx="6096000" cy="4648200"/>
          </a:xfrm>
        </p:spPr>
        <p:txBody>
          <a:bodyPr/>
          <a:lstStyle/>
          <a:p>
            <a:pPr>
              <a:buFont typeface="ZapfDingbats" pitchFamily="82" charset="2"/>
              <a:buNone/>
            </a:pPr>
            <a:r>
              <a:rPr lang="en-US" altLang="zh-CN">
                <a:solidFill>
                  <a:srgbClr val="FF0000"/>
                </a:solidFill>
                <a:ea typeface="宋体" panose="02010600030101010101" pitchFamily="2" charset="-122"/>
              </a:rPr>
              <a:t>Congestion:</a:t>
            </a:r>
            <a:endParaRPr lang="en-US" altLang="zh-CN" sz="2400">
              <a:ea typeface="宋体" panose="02010600030101010101" pitchFamily="2" charset="-122"/>
            </a:endParaRPr>
          </a:p>
          <a:p>
            <a:r>
              <a:rPr lang="en-US" altLang="zh-CN" sz="2400">
                <a:ea typeface="宋体" panose="02010600030101010101" pitchFamily="2" charset="-122"/>
              </a:rPr>
              <a:t>Informally: “too many sources sending too much data too fast for </a:t>
            </a:r>
            <a:r>
              <a:rPr lang="en-US" altLang="zh-CN" sz="2400" i="1">
                <a:solidFill>
                  <a:schemeClr val="accent2"/>
                </a:solidFill>
                <a:ea typeface="宋体" panose="02010600030101010101" pitchFamily="2" charset="-122"/>
              </a:rPr>
              <a:t>network</a:t>
            </a:r>
            <a:r>
              <a:rPr lang="en-US" altLang="zh-CN" sz="2400">
                <a:ea typeface="宋体" panose="02010600030101010101" pitchFamily="2" charset="-122"/>
              </a:rPr>
              <a:t> to handle”</a:t>
            </a:r>
          </a:p>
          <a:p>
            <a:r>
              <a:rPr lang="en-US" altLang="zh-CN" sz="2400">
                <a:solidFill>
                  <a:schemeClr val="accent2"/>
                </a:solidFill>
                <a:ea typeface="宋体" panose="02010600030101010101" pitchFamily="2" charset="-122"/>
              </a:rPr>
              <a:t>Different from flow control!</a:t>
            </a:r>
          </a:p>
          <a:p>
            <a:r>
              <a:rPr lang="en-US" altLang="zh-CN" sz="2400">
                <a:ea typeface="宋体" panose="02010600030101010101" pitchFamily="2" charset="-122"/>
              </a:rPr>
              <a:t>Manifestations:</a:t>
            </a:r>
          </a:p>
          <a:p>
            <a:pPr lvl="1"/>
            <a:r>
              <a:rPr lang="en-US" altLang="zh-CN">
                <a:ea typeface="宋体" panose="02010600030101010101" pitchFamily="2" charset="-122"/>
              </a:rPr>
              <a:t>Lost packets (buffer overflow at routers)</a:t>
            </a:r>
          </a:p>
          <a:p>
            <a:pPr lvl="1"/>
            <a:r>
              <a:rPr lang="en-US" altLang="zh-CN">
                <a:ea typeface="宋体" panose="02010600030101010101" pitchFamily="2" charset="-122"/>
              </a:rPr>
              <a:t>Long delays (queueing in router buffers)</a:t>
            </a:r>
          </a:p>
          <a:p>
            <a:r>
              <a:rPr lang="en-US" altLang="zh-CN" sz="2400">
                <a:ea typeface="宋体" panose="02010600030101010101" pitchFamily="2" charset="-122"/>
              </a:rPr>
              <a:t>A top-10 problem!</a:t>
            </a:r>
            <a:endParaRPr lang="en-US" altLang="zh-CN" sz="2000">
              <a:ea typeface="宋体" panose="02010600030101010101" pitchFamily="2" charset="-122"/>
            </a:endParaRPr>
          </a:p>
        </p:txBody>
      </p:sp>
      <p:grpSp>
        <p:nvGrpSpPr>
          <p:cNvPr id="2" name="Group 4">
            <a:extLst>
              <a:ext uri="{FF2B5EF4-FFF2-40B4-BE49-F238E27FC236}">
                <a16:creationId xmlns:a16="http://schemas.microsoft.com/office/drawing/2014/main" id="{75213889-2B1D-47D2-966E-08FDE9D5F66B}"/>
              </a:ext>
            </a:extLst>
          </p:cNvPr>
          <p:cNvGrpSpPr>
            <a:grpSpLocks/>
          </p:cNvGrpSpPr>
          <p:nvPr/>
        </p:nvGrpSpPr>
        <p:grpSpPr bwMode="auto">
          <a:xfrm>
            <a:off x="6629400" y="1524000"/>
            <a:ext cx="2508250" cy="4540250"/>
            <a:chOff x="4067" y="950"/>
            <a:chExt cx="1580" cy="2860"/>
          </a:xfrm>
        </p:grpSpPr>
        <p:pic>
          <p:nvPicPr>
            <p:cNvPr id="134151" name="Picture 5" descr="j0239501[1]">
              <a:extLst>
                <a:ext uri="{FF2B5EF4-FFF2-40B4-BE49-F238E27FC236}">
                  <a16:creationId xmlns:a16="http://schemas.microsoft.com/office/drawing/2014/main" id="{8DDA1E5D-AA4D-4ABA-BE58-427824B4D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 y="950"/>
              <a:ext cx="433"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2" name="Picture 6" descr="j0296105[1]">
              <a:extLst>
                <a:ext uri="{FF2B5EF4-FFF2-40B4-BE49-F238E27FC236}">
                  <a16:creationId xmlns:a16="http://schemas.microsoft.com/office/drawing/2014/main" id="{86188634-94F9-4F1F-B9CA-2254E8BA2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 y="2408"/>
              <a:ext cx="964"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3" name="Picture 7" descr="j0348743[1]">
              <a:extLst>
                <a:ext uri="{FF2B5EF4-FFF2-40B4-BE49-F238E27FC236}">
                  <a16:creationId xmlns:a16="http://schemas.microsoft.com/office/drawing/2014/main" id="{AFD73908-4AFA-4E3D-BD46-D50FC1679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 y="1530"/>
              <a:ext cx="495"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4" name="Freeform 8">
              <a:extLst>
                <a:ext uri="{FF2B5EF4-FFF2-40B4-BE49-F238E27FC236}">
                  <a16:creationId xmlns:a16="http://schemas.microsoft.com/office/drawing/2014/main" id="{944C26BD-E27F-4627-BE16-9BBDAE810881}"/>
                </a:ext>
              </a:extLst>
            </p:cNvPr>
            <p:cNvSpPr>
              <a:spLocks/>
            </p:cNvSpPr>
            <p:nvPr/>
          </p:nvSpPr>
          <p:spPr bwMode="auto">
            <a:xfrm>
              <a:off x="4572" y="2026"/>
              <a:ext cx="298" cy="394"/>
            </a:xfrm>
            <a:custGeom>
              <a:avLst/>
              <a:gdLst>
                <a:gd name="T0" fmla="*/ 0 w 333"/>
                <a:gd name="T1" fmla="*/ 0 h 430"/>
                <a:gd name="T2" fmla="*/ 44 w 333"/>
                <a:gd name="T3" fmla="*/ 67 h 430"/>
                <a:gd name="T4" fmla="*/ 57 w 333"/>
                <a:gd name="T5" fmla="*/ 131 h 430"/>
                <a:gd name="T6" fmla="*/ 100 w 333"/>
                <a:gd name="T7" fmla="*/ 162 h 430"/>
                <a:gd name="T8" fmla="*/ 110 w 333"/>
                <a:gd name="T9" fmla="*/ 180 h 430"/>
                <a:gd name="T10" fmla="*/ 0 60000 65536"/>
                <a:gd name="T11" fmla="*/ 0 60000 65536"/>
                <a:gd name="T12" fmla="*/ 0 60000 65536"/>
                <a:gd name="T13" fmla="*/ 0 60000 65536"/>
                <a:gd name="T14" fmla="*/ 0 60000 65536"/>
                <a:gd name="T15" fmla="*/ 0 w 333"/>
                <a:gd name="T16" fmla="*/ 0 h 430"/>
                <a:gd name="T17" fmla="*/ 333 w 333"/>
                <a:gd name="T18" fmla="*/ 430 h 430"/>
              </a:gdLst>
              <a:ahLst/>
              <a:cxnLst>
                <a:cxn ang="T10">
                  <a:pos x="T0" y="T1"/>
                </a:cxn>
                <a:cxn ang="T11">
                  <a:pos x="T2" y="T3"/>
                </a:cxn>
                <a:cxn ang="T12">
                  <a:pos x="T4" y="T5"/>
                </a:cxn>
                <a:cxn ang="T13">
                  <a:pos x="T6" y="T7"/>
                </a:cxn>
                <a:cxn ang="T14">
                  <a:pos x="T8" y="T9"/>
                </a:cxn>
              </a:cxnLst>
              <a:rect l="T15" t="T16" r="T17" b="T18"/>
              <a:pathLst>
                <a:path w="333" h="430">
                  <a:moveTo>
                    <a:pt x="0" y="0"/>
                  </a:moveTo>
                  <a:cubicBezTo>
                    <a:pt x="51" y="54"/>
                    <a:pt x="103" y="108"/>
                    <a:pt x="132" y="160"/>
                  </a:cubicBezTo>
                  <a:cubicBezTo>
                    <a:pt x="161" y="212"/>
                    <a:pt x="145" y="274"/>
                    <a:pt x="174" y="312"/>
                  </a:cubicBezTo>
                  <a:cubicBezTo>
                    <a:pt x="203" y="350"/>
                    <a:pt x="280" y="369"/>
                    <a:pt x="306" y="389"/>
                  </a:cubicBezTo>
                  <a:cubicBezTo>
                    <a:pt x="332" y="409"/>
                    <a:pt x="332" y="419"/>
                    <a:pt x="333" y="430"/>
                  </a:cubicBezTo>
                </a:path>
              </a:pathLst>
            </a:custGeom>
            <a:noFill/>
            <a:ln w="76200" cap="flat" cmpd="sng">
              <a:solidFill>
                <a:srgbClr val="0099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34155" name="Picture 9">
              <a:extLst>
                <a:ext uri="{FF2B5EF4-FFF2-40B4-BE49-F238E27FC236}">
                  <a16:creationId xmlns:a16="http://schemas.microsoft.com/office/drawing/2014/main" id="{76B1B73E-A0F9-4985-A8DD-EA0207D327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788384">
              <a:off x="4738" y="1471"/>
              <a:ext cx="9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6" name="Picture 10">
              <a:extLst>
                <a:ext uri="{FF2B5EF4-FFF2-40B4-BE49-F238E27FC236}">
                  <a16:creationId xmlns:a16="http://schemas.microsoft.com/office/drawing/2014/main" id="{7FAA79EA-B0A1-4D40-A0D3-CF8DA66102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430579">
              <a:off x="4853" y="1542"/>
              <a:ext cx="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7" name="Picture 11">
              <a:extLst>
                <a:ext uri="{FF2B5EF4-FFF2-40B4-BE49-F238E27FC236}">
                  <a16:creationId xmlns:a16="http://schemas.microsoft.com/office/drawing/2014/main" id="{00E97E83-2B7B-49E6-A3F3-3CBB183C08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634141">
              <a:off x="4882" y="1666"/>
              <a:ext cx="9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8" name="Text Box 12">
              <a:extLst>
                <a:ext uri="{FF2B5EF4-FFF2-40B4-BE49-F238E27FC236}">
                  <a16:creationId xmlns:a16="http://schemas.microsoft.com/office/drawing/2014/main" id="{FD807A7D-4270-4D5E-B13A-F98220FD4E48}"/>
                </a:ext>
              </a:extLst>
            </p:cNvPr>
            <p:cNvSpPr txBox="1">
              <a:spLocks noChangeArrowheads="1"/>
            </p:cNvSpPr>
            <p:nvPr/>
          </p:nvSpPr>
          <p:spPr bwMode="auto">
            <a:xfrm>
              <a:off x="4140" y="2448"/>
              <a:ext cx="70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 typeface="ZapfDingbats" pitchFamily="82" charset="2"/>
                <a:buNone/>
              </a:pPr>
              <a:r>
                <a:rPr lang="en-US" altLang="zh-CN" sz="1400">
                  <a:latin typeface="Arial" panose="020B0604020202020204" pitchFamily="34" charset="0"/>
                  <a:ea typeface="宋体" panose="02010600030101010101" pitchFamily="2" charset="-122"/>
                </a:rPr>
                <a:t>high capacity receiver</a:t>
              </a:r>
            </a:p>
          </p:txBody>
        </p:sp>
        <p:sp>
          <p:nvSpPr>
            <p:cNvPr id="134159" name="Text Box 13">
              <a:extLst>
                <a:ext uri="{FF2B5EF4-FFF2-40B4-BE49-F238E27FC236}">
                  <a16:creationId xmlns:a16="http://schemas.microsoft.com/office/drawing/2014/main" id="{8B94B215-A361-4D54-830D-FF9C7CEFF9D3}"/>
                </a:ext>
              </a:extLst>
            </p:cNvPr>
            <p:cNvSpPr txBox="1">
              <a:spLocks noChangeArrowheads="1"/>
            </p:cNvSpPr>
            <p:nvPr/>
          </p:nvSpPr>
          <p:spPr bwMode="auto">
            <a:xfrm>
              <a:off x="4729" y="1850"/>
              <a:ext cx="66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 typeface="ZapfDingbats" pitchFamily="82" charset="2"/>
                <a:buNone/>
              </a:pPr>
              <a:r>
                <a:rPr lang="en-US" altLang="zh-CN" sz="1400">
                  <a:latin typeface="Arial" panose="020B0604020202020204" pitchFamily="34" charset="0"/>
                  <a:ea typeface="宋体" panose="02010600030101010101" pitchFamily="2" charset="-122"/>
                </a:rPr>
                <a:t>congested network</a:t>
              </a:r>
            </a:p>
          </p:txBody>
        </p:sp>
        <p:sp>
          <p:nvSpPr>
            <p:cNvPr id="134160" name="Text Box 14">
              <a:extLst>
                <a:ext uri="{FF2B5EF4-FFF2-40B4-BE49-F238E27FC236}">
                  <a16:creationId xmlns:a16="http://schemas.microsoft.com/office/drawing/2014/main" id="{35AE2456-AF52-4A79-B028-D7800A85779F}"/>
                </a:ext>
              </a:extLst>
            </p:cNvPr>
            <p:cNvSpPr txBox="1">
              <a:spLocks noChangeArrowheads="1"/>
            </p:cNvSpPr>
            <p:nvPr/>
          </p:nvSpPr>
          <p:spPr bwMode="auto">
            <a:xfrm>
              <a:off x="4190" y="3406"/>
              <a:ext cx="14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 typeface="ZapfDingbats" pitchFamily="82" charset="2"/>
                <a:buNone/>
              </a:pPr>
              <a:r>
                <a:rPr lang="en-US" altLang="zh-CN" sz="1800">
                  <a:ea typeface="宋体" panose="02010600030101010101" pitchFamily="2" charset="-122"/>
                </a:rPr>
                <a:t>congestion control problem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0" end="0"/>
                                            </p:txEl>
                                          </p:spTgt>
                                        </p:tgtEl>
                                        <p:attrNameLst>
                                          <p:attrName>style.visibility</p:attrName>
                                        </p:attrNameLst>
                                      </p:cBhvr>
                                      <p:to>
                                        <p:strVal val="visible"/>
                                      </p:to>
                                    </p:set>
                                    <p:animEffect transition="in" filter="blinds(horizontal)">
                                      <p:cBhvr>
                                        <p:cTn id="10" dur="500"/>
                                        <p:tgtEl>
                                          <p:spTgt spid="463875">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1" end="1"/>
                                            </p:txEl>
                                          </p:spTgt>
                                        </p:tgtEl>
                                        <p:attrNameLst>
                                          <p:attrName>style.visibility</p:attrName>
                                        </p:attrNameLst>
                                      </p:cBhvr>
                                      <p:to>
                                        <p:strVal val="visible"/>
                                      </p:to>
                                    </p:set>
                                    <p:animEffect transition="in" filter="blinds(horizontal)">
                                      <p:cBhvr>
                                        <p:cTn id="13" dur="500"/>
                                        <p:tgtEl>
                                          <p:spTgt spid="463875">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18" dur="500"/>
                                        <p:tgtEl>
                                          <p:spTgt spid="46387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21" dur="500"/>
                                        <p:tgtEl>
                                          <p:spTgt spid="46387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24" dur="500"/>
                                        <p:tgtEl>
                                          <p:spTgt spid="463875">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27" dur="500"/>
                                        <p:tgtEl>
                                          <p:spTgt spid="463875">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6" end="6"/>
                                            </p:txEl>
                                          </p:spTgt>
                                        </p:tgtEl>
                                        <p:attrNameLst>
                                          <p:attrName>style.visibility</p:attrName>
                                        </p:attrNameLst>
                                      </p:cBhvr>
                                      <p:to>
                                        <p:strVal val="visible"/>
                                      </p:to>
                                    </p:set>
                                    <p:animEffect transition="in" filter="blinds(horizontal)">
                                      <p:cBhvr>
                                        <p:cTn id="30" dur="500"/>
                                        <p:tgtEl>
                                          <p:spTgt spid="4638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5">
            <a:extLst>
              <a:ext uri="{FF2B5EF4-FFF2-40B4-BE49-F238E27FC236}">
                <a16:creationId xmlns:a16="http://schemas.microsoft.com/office/drawing/2014/main" id="{D67F1D99-3549-41BD-8F1B-6A548DF889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5171" name="灯片编号占位符 6">
            <a:extLst>
              <a:ext uri="{FF2B5EF4-FFF2-40B4-BE49-F238E27FC236}">
                <a16:creationId xmlns:a16="http://schemas.microsoft.com/office/drawing/2014/main" id="{7A57DA50-3CF8-42A3-A4C4-2CE67DF960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CC2DA9FF-D5F4-4B35-ACD5-DB226E46FF44}" type="slidenum">
              <a:rPr lang="en-US" altLang="zh-CN" sz="1400" smtClean="0">
                <a:latin typeface="Arial" panose="020B0604020202020204" pitchFamily="34" charset="0"/>
              </a:rPr>
              <a:pPr>
                <a:spcBef>
                  <a:spcPct val="0"/>
                </a:spcBef>
                <a:buClrTx/>
                <a:buSzTx/>
                <a:buFontTx/>
                <a:buNone/>
              </a:pPr>
              <a:t>96</a:t>
            </a:fld>
            <a:endParaRPr lang="en-US" altLang="zh-CN" sz="1400">
              <a:latin typeface="Arial" panose="020B0604020202020204" pitchFamily="34" charset="0"/>
            </a:endParaRPr>
          </a:p>
        </p:txBody>
      </p:sp>
      <p:sp>
        <p:nvSpPr>
          <p:cNvPr id="135172" name="Rectangle 2">
            <a:extLst>
              <a:ext uri="{FF2B5EF4-FFF2-40B4-BE49-F238E27FC236}">
                <a16:creationId xmlns:a16="http://schemas.microsoft.com/office/drawing/2014/main" id="{9AE2B870-A5EA-4089-93DF-2541526F81E2}"/>
              </a:ext>
            </a:extLst>
          </p:cNvPr>
          <p:cNvSpPr>
            <a:spLocks noGrp="1" noChangeArrowheads="1"/>
          </p:cNvSpPr>
          <p:nvPr>
            <p:ph type="title"/>
          </p:nvPr>
        </p:nvSpPr>
        <p:spPr>
          <a:xfrm>
            <a:off x="533400" y="228600"/>
            <a:ext cx="8229600" cy="1143000"/>
          </a:xfrm>
        </p:spPr>
        <p:txBody>
          <a:bodyPr/>
          <a:lstStyle/>
          <a:p>
            <a:r>
              <a:rPr lang="en-US" altLang="zh-CN" sz="3300">
                <a:ea typeface="宋体" panose="02010600030101010101" pitchFamily="2" charset="-122"/>
              </a:rPr>
              <a:t>Approaches towards Congestion Control</a:t>
            </a:r>
          </a:p>
        </p:txBody>
      </p:sp>
      <p:sp>
        <p:nvSpPr>
          <p:cNvPr id="472067" name="Rectangle 3">
            <a:extLst>
              <a:ext uri="{FF2B5EF4-FFF2-40B4-BE49-F238E27FC236}">
                <a16:creationId xmlns:a16="http://schemas.microsoft.com/office/drawing/2014/main" id="{0668D973-CF43-4399-8889-C52B4E96CEA6}"/>
              </a:ext>
            </a:extLst>
          </p:cNvPr>
          <p:cNvSpPr>
            <a:spLocks noGrp="1" noChangeArrowheads="1"/>
          </p:cNvSpPr>
          <p:nvPr>
            <p:ph type="body" sz="half" idx="1"/>
          </p:nvPr>
        </p:nvSpPr>
        <p:spPr>
          <a:xfrm>
            <a:off x="609600" y="2152650"/>
            <a:ext cx="3781425" cy="3810000"/>
          </a:xfrm>
        </p:spPr>
        <p:txBody>
          <a:bodyPr/>
          <a:lstStyle/>
          <a:p>
            <a:pPr>
              <a:buFont typeface="ZapfDingbats" pitchFamily="82" charset="2"/>
              <a:buNone/>
            </a:pPr>
            <a:r>
              <a:rPr lang="en-US" altLang="zh-CN" sz="2400">
                <a:solidFill>
                  <a:srgbClr val="FF0000"/>
                </a:solidFill>
                <a:ea typeface="宋体" panose="02010600030101010101" pitchFamily="2" charset="-122"/>
              </a:rPr>
              <a:t>End-end congestion control:</a:t>
            </a:r>
            <a:endParaRPr lang="en-US" altLang="zh-CN" sz="2400">
              <a:ea typeface="宋体" panose="02010600030101010101" pitchFamily="2" charset="-122"/>
            </a:endParaRPr>
          </a:p>
          <a:p>
            <a:r>
              <a:rPr lang="en-US" altLang="zh-CN" sz="2000">
                <a:ea typeface="宋体" panose="02010600030101010101" pitchFamily="2" charset="-122"/>
              </a:rPr>
              <a:t>No explicit feedback from network</a:t>
            </a:r>
          </a:p>
          <a:p>
            <a:r>
              <a:rPr lang="en-US" altLang="zh-CN" sz="2000">
                <a:ea typeface="宋体" panose="02010600030101010101" pitchFamily="2" charset="-122"/>
              </a:rPr>
              <a:t>Congestion inferred from end-system observed loss, delay</a:t>
            </a:r>
          </a:p>
          <a:p>
            <a:r>
              <a:rPr lang="en-US" altLang="zh-CN" sz="2000">
                <a:ea typeface="宋体" panose="02010600030101010101" pitchFamily="2" charset="-122"/>
              </a:rPr>
              <a:t>Approach taken by TCP</a:t>
            </a:r>
            <a:endParaRPr lang="en-US" altLang="zh-CN" sz="2400">
              <a:ea typeface="宋体" panose="02010600030101010101" pitchFamily="2" charset="-122"/>
            </a:endParaRPr>
          </a:p>
        </p:txBody>
      </p:sp>
      <p:sp>
        <p:nvSpPr>
          <p:cNvPr id="472068" name="Rectangle 4">
            <a:extLst>
              <a:ext uri="{FF2B5EF4-FFF2-40B4-BE49-F238E27FC236}">
                <a16:creationId xmlns:a16="http://schemas.microsoft.com/office/drawing/2014/main" id="{7EF24F06-1A0E-4A80-AE7E-3246E3BB131F}"/>
              </a:ext>
            </a:extLst>
          </p:cNvPr>
          <p:cNvSpPr>
            <a:spLocks noGrp="1" noChangeArrowheads="1"/>
          </p:cNvSpPr>
          <p:nvPr>
            <p:ph type="body" sz="half" idx="2"/>
          </p:nvPr>
        </p:nvSpPr>
        <p:spPr>
          <a:xfrm>
            <a:off x="4514850" y="2114550"/>
            <a:ext cx="3810000" cy="3905250"/>
          </a:xfrm>
        </p:spPr>
        <p:txBody>
          <a:bodyPr/>
          <a:lstStyle/>
          <a:p>
            <a:pPr>
              <a:buFont typeface="ZapfDingbats" pitchFamily="82" charset="2"/>
              <a:buNone/>
            </a:pPr>
            <a:r>
              <a:rPr lang="en-US" altLang="zh-CN" sz="2400">
                <a:solidFill>
                  <a:srgbClr val="FF0000"/>
                </a:solidFill>
                <a:ea typeface="宋体" panose="02010600030101010101" pitchFamily="2" charset="-122"/>
              </a:rPr>
              <a:t>Network-assisted congestion control:</a:t>
            </a:r>
            <a:endParaRPr lang="en-US" altLang="zh-CN" sz="2400">
              <a:ea typeface="宋体" panose="02010600030101010101" pitchFamily="2" charset="-122"/>
            </a:endParaRPr>
          </a:p>
          <a:p>
            <a:r>
              <a:rPr lang="en-US" altLang="zh-CN" sz="2000">
                <a:ea typeface="宋体" panose="02010600030101010101" pitchFamily="2" charset="-122"/>
              </a:rPr>
              <a:t>Routers provide feedback to end systems</a:t>
            </a:r>
          </a:p>
          <a:p>
            <a:pPr lvl="1"/>
            <a:r>
              <a:rPr lang="en-US" altLang="zh-CN" sz="2000">
                <a:ea typeface="宋体" panose="02010600030101010101" pitchFamily="2" charset="-122"/>
              </a:rPr>
              <a:t>Single bit indicating congestion (SNA, DECbit, TCP/IP ECN, ATM)</a:t>
            </a:r>
          </a:p>
          <a:p>
            <a:pPr lvl="1"/>
            <a:r>
              <a:rPr lang="en-US" altLang="zh-CN" sz="2000">
                <a:ea typeface="宋体" panose="02010600030101010101" pitchFamily="2" charset="-122"/>
              </a:rPr>
              <a:t>Explicit rate sender should send at</a:t>
            </a:r>
            <a:endParaRPr lang="en-US" altLang="zh-CN" sz="1800">
              <a:ea typeface="宋体" panose="02010600030101010101" pitchFamily="2" charset="-122"/>
            </a:endParaRPr>
          </a:p>
        </p:txBody>
      </p:sp>
      <p:sp>
        <p:nvSpPr>
          <p:cNvPr id="472069" name="Rectangle 5">
            <a:extLst>
              <a:ext uri="{FF2B5EF4-FFF2-40B4-BE49-F238E27FC236}">
                <a16:creationId xmlns:a16="http://schemas.microsoft.com/office/drawing/2014/main" id="{22687803-DBB8-43A5-86DA-FE0A37D6D82E}"/>
              </a:ext>
            </a:extLst>
          </p:cNvPr>
          <p:cNvSpPr>
            <a:spLocks noChangeArrowheads="1"/>
          </p:cNvSpPr>
          <p:nvPr/>
        </p:nvSpPr>
        <p:spPr bwMode="auto">
          <a:xfrm>
            <a:off x="542925" y="1381125"/>
            <a:ext cx="7477125" cy="552450"/>
          </a:xfrm>
          <a:prstGeom prst="rect">
            <a:avLst/>
          </a:prstGeom>
          <a:solidFill>
            <a:srgbClr val="CCFFCC"/>
          </a:solidFill>
          <a:ln w="19050">
            <a:solidFill>
              <a:srgbClr val="33CC33"/>
            </a:solidFill>
            <a:miter lim="800000"/>
            <a:headEnd/>
            <a:tailEnd/>
          </a:ln>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r>
              <a:rPr lang="en-US" altLang="zh-CN" sz="2400">
                <a:ea typeface="宋体" panose="02010600030101010101" pitchFamily="2" charset="-122"/>
              </a:rPr>
              <a:t>Two broad approaches towards congestion control:</a:t>
            </a:r>
          </a:p>
        </p:txBody>
      </p:sp>
      <p:pic>
        <p:nvPicPr>
          <p:cNvPr id="472072" name="Picture 8" descr="j0320716[1]">
            <a:extLst>
              <a:ext uri="{FF2B5EF4-FFF2-40B4-BE49-F238E27FC236}">
                <a16:creationId xmlns:a16="http://schemas.microsoft.com/office/drawing/2014/main" id="{F9945BC2-B90D-4F6F-BD8B-BD32C165F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876800"/>
            <a:ext cx="1239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472069"/>
                                        </p:tgtEl>
                                        <p:attrNameLst>
                                          <p:attrName>style.visibility</p:attrName>
                                        </p:attrNameLst>
                                      </p:cBhvr>
                                      <p:to>
                                        <p:strVal val="visible"/>
                                      </p:to>
                                    </p:set>
                                    <p:animEffect transition="in" filter="box(out)">
                                      <p:cBhvr>
                                        <p:cTn id="7" dur="500"/>
                                        <p:tgtEl>
                                          <p:spTgt spid="472069"/>
                                        </p:tgtEl>
                                      </p:cBhvr>
                                    </p:animEffect>
                                  </p:childTnLst>
                                </p:cTn>
                              </p:par>
                              <p:par>
                                <p:cTn id="8" presetID="3" presetClass="entr" presetSubtype="10" fill="hold" nodeType="withEffect">
                                  <p:stCondLst>
                                    <p:cond delay="0"/>
                                  </p:stCondLst>
                                  <p:childTnLst>
                                    <p:set>
                                      <p:cBhvr>
                                        <p:cTn id="9" dur="1" fill="hold">
                                          <p:stCondLst>
                                            <p:cond delay="0"/>
                                          </p:stCondLst>
                                        </p:cTn>
                                        <p:tgtEl>
                                          <p:spTgt spid="472072"/>
                                        </p:tgtEl>
                                        <p:attrNameLst>
                                          <p:attrName>style.visibility</p:attrName>
                                        </p:attrNameLst>
                                      </p:cBhvr>
                                      <p:to>
                                        <p:strVal val="visible"/>
                                      </p:to>
                                    </p:set>
                                    <p:animEffect transition="in" filter="blinds(horizontal)">
                                      <p:cBhvr>
                                        <p:cTn id="10" dur="500"/>
                                        <p:tgtEl>
                                          <p:spTgt spid="4720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15" dur="500"/>
                                        <p:tgtEl>
                                          <p:spTgt spid="472067">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8" dur="500"/>
                                        <p:tgtEl>
                                          <p:spTgt spid="472067">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72067">
                                            <p:txEl>
                                              <p:pRg st="2" end="2"/>
                                            </p:txEl>
                                          </p:spTgt>
                                        </p:tgtEl>
                                        <p:attrNameLst>
                                          <p:attrName>style.visibility</p:attrName>
                                        </p:attrNameLst>
                                      </p:cBhvr>
                                      <p:to>
                                        <p:strVal val="visible"/>
                                      </p:to>
                                    </p:set>
                                    <p:animEffect transition="in" filter="blinds(horizontal)">
                                      <p:cBhvr>
                                        <p:cTn id="21" dur="500"/>
                                        <p:tgtEl>
                                          <p:spTgt spid="472067">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72067">
                                            <p:txEl>
                                              <p:pRg st="3" end="3"/>
                                            </p:txEl>
                                          </p:spTgt>
                                        </p:tgtEl>
                                        <p:attrNameLst>
                                          <p:attrName>style.visibility</p:attrName>
                                        </p:attrNameLst>
                                      </p:cBhvr>
                                      <p:to>
                                        <p:strVal val="visible"/>
                                      </p:to>
                                    </p:set>
                                    <p:animEffect transition="in" filter="blinds(horizontal)">
                                      <p:cBhvr>
                                        <p:cTn id="24" dur="500"/>
                                        <p:tgtEl>
                                          <p:spTgt spid="47206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72068">
                                            <p:txEl>
                                              <p:pRg st="0" end="0"/>
                                            </p:txEl>
                                          </p:spTgt>
                                        </p:tgtEl>
                                        <p:attrNameLst>
                                          <p:attrName>style.visibility</p:attrName>
                                        </p:attrNameLst>
                                      </p:cBhvr>
                                      <p:to>
                                        <p:strVal val="visible"/>
                                      </p:to>
                                    </p:set>
                                    <p:animEffect transition="in" filter="blinds(horizontal)">
                                      <p:cBhvr>
                                        <p:cTn id="29" dur="500"/>
                                        <p:tgtEl>
                                          <p:spTgt spid="472068">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72068">
                                            <p:txEl>
                                              <p:pRg st="1" end="1"/>
                                            </p:txEl>
                                          </p:spTgt>
                                        </p:tgtEl>
                                        <p:attrNameLst>
                                          <p:attrName>style.visibility</p:attrName>
                                        </p:attrNameLst>
                                      </p:cBhvr>
                                      <p:to>
                                        <p:strVal val="visible"/>
                                      </p:to>
                                    </p:set>
                                    <p:animEffect transition="in" filter="blinds(horizontal)">
                                      <p:cBhvr>
                                        <p:cTn id="32" dur="500"/>
                                        <p:tgtEl>
                                          <p:spTgt spid="472068">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72068">
                                            <p:txEl>
                                              <p:pRg st="2" end="2"/>
                                            </p:txEl>
                                          </p:spTgt>
                                        </p:tgtEl>
                                        <p:attrNameLst>
                                          <p:attrName>style.visibility</p:attrName>
                                        </p:attrNameLst>
                                      </p:cBhvr>
                                      <p:to>
                                        <p:strVal val="visible"/>
                                      </p:to>
                                    </p:set>
                                    <p:animEffect transition="in" filter="blinds(horizontal)">
                                      <p:cBhvr>
                                        <p:cTn id="35" dur="500"/>
                                        <p:tgtEl>
                                          <p:spTgt spid="472068">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72068">
                                            <p:txEl>
                                              <p:pRg st="3" end="3"/>
                                            </p:txEl>
                                          </p:spTgt>
                                        </p:tgtEl>
                                        <p:attrNameLst>
                                          <p:attrName>style.visibility</p:attrName>
                                        </p:attrNameLst>
                                      </p:cBhvr>
                                      <p:to>
                                        <p:strVal val="visible"/>
                                      </p:to>
                                    </p:set>
                                    <p:animEffect transition="in" filter="blinds(horizontal)">
                                      <p:cBhvr>
                                        <p:cTn id="38" dur="500"/>
                                        <p:tgtEl>
                                          <p:spTgt spid="4720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4">
            <a:extLst>
              <a:ext uri="{FF2B5EF4-FFF2-40B4-BE49-F238E27FC236}">
                <a16:creationId xmlns:a16="http://schemas.microsoft.com/office/drawing/2014/main" id="{DFE1A2CE-3C20-45D7-A6AD-1A96D42273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7219" name="灯片编号占位符 5">
            <a:extLst>
              <a:ext uri="{FF2B5EF4-FFF2-40B4-BE49-F238E27FC236}">
                <a16:creationId xmlns:a16="http://schemas.microsoft.com/office/drawing/2014/main" id="{CC362E17-E024-4AED-8050-3C61D12E3B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27CF6A99-7178-4C46-AD8D-A6C1DB47D284}" type="slidenum">
              <a:rPr lang="en-US" altLang="zh-CN" sz="1400" smtClean="0">
                <a:latin typeface="Arial" panose="020B0604020202020204" pitchFamily="34" charset="0"/>
              </a:rPr>
              <a:pPr>
                <a:spcBef>
                  <a:spcPct val="0"/>
                </a:spcBef>
                <a:buClrTx/>
                <a:buSzTx/>
                <a:buFontTx/>
                <a:buNone/>
              </a:pPr>
              <a:t>97</a:t>
            </a:fld>
            <a:endParaRPr lang="en-US" altLang="zh-CN" sz="1400">
              <a:latin typeface="Arial" panose="020B0604020202020204" pitchFamily="34" charset="0"/>
            </a:endParaRPr>
          </a:p>
        </p:txBody>
      </p:sp>
      <p:sp>
        <p:nvSpPr>
          <p:cNvPr id="137220" name="Rectangle 2">
            <a:extLst>
              <a:ext uri="{FF2B5EF4-FFF2-40B4-BE49-F238E27FC236}">
                <a16:creationId xmlns:a16="http://schemas.microsoft.com/office/drawing/2014/main" id="{11C6D154-939E-4D8F-9735-AEE9B8E96FBD}"/>
              </a:ext>
            </a:extLst>
          </p:cNvPr>
          <p:cNvSpPr>
            <a:spLocks noGrp="1" noChangeArrowheads="1"/>
          </p:cNvSpPr>
          <p:nvPr>
            <p:ph type="title"/>
          </p:nvPr>
        </p:nvSpPr>
        <p:spPr/>
        <p:txBody>
          <a:bodyPr/>
          <a:lstStyle/>
          <a:p>
            <a:r>
              <a:rPr lang="en-US" altLang="zh-CN" sz="3600">
                <a:ea typeface="宋体" panose="02010600030101010101" pitchFamily="2" charset="-122"/>
              </a:rPr>
              <a:t>Two Ways for Providing Feedback</a:t>
            </a:r>
          </a:p>
        </p:txBody>
      </p:sp>
      <p:pic>
        <p:nvPicPr>
          <p:cNvPr id="473091" name="Picture 3">
            <a:extLst>
              <a:ext uri="{FF2B5EF4-FFF2-40B4-BE49-F238E27FC236}">
                <a16:creationId xmlns:a16="http://schemas.microsoft.com/office/drawing/2014/main" id="{A9D503CE-F351-4E72-BB12-9E672DD18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80891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73091"/>
                                        </p:tgtEl>
                                        <p:attrNameLst>
                                          <p:attrName>style.visibility</p:attrName>
                                        </p:attrNameLst>
                                      </p:cBhvr>
                                      <p:to>
                                        <p:strVal val="visible"/>
                                      </p:to>
                                    </p:set>
                                    <p:animEffect transition="in" filter="blinds(horizontal)">
                                      <p:cBhvr>
                                        <p:cTn id="7" dur="500"/>
                                        <p:tgtEl>
                                          <p:spTgt spid="47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5">
            <a:extLst>
              <a:ext uri="{FF2B5EF4-FFF2-40B4-BE49-F238E27FC236}">
                <a16:creationId xmlns:a16="http://schemas.microsoft.com/office/drawing/2014/main" id="{E449D44D-327D-4002-9BD9-8F89AD824EC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8243" name="灯片编号占位符 6">
            <a:extLst>
              <a:ext uri="{FF2B5EF4-FFF2-40B4-BE49-F238E27FC236}">
                <a16:creationId xmlns:a16="http://schemas.microsoft.com/office/drawing/2014/main" id="{6C721BEC-B153-425F-9958-911EF215B6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0E73FF3C-F2DD-429D-A1B8-09C2973DE7F1}" type="slidenum">
              <a:rPr lang="en-US" altLang="zh-CN" sz="1400" smtClean="0">
                <a:latin typeface="Arial" panose="020B0604020202020204" pitchFamily="34" charset="0"/>
              </a:rPr>
              <a:pPr>
                <a:spcBef>
                  <a:spcPct val="0"/>
                </a:spcBef>
                <a:buClrTx/>
                <a:buSzTx/>
                <a:buFontTx/>
                <a:buNone/>
              </a:pPr>
              <a:t>98</a:t>
            </a:fld>
            <a:endParaRPr lang="en-US" altLang="zh-CN" sz="1400">
              <a:latin typeface="Arial" panose="020B0604020202020204" pitchFamily="34" charset="0"/>
            </a:endParaRPr>
          </a:p>
        </p:txBody>
      </p:sp>
      <p:sp>
        <p:nvSpPr>
          <p:cNvPr id="138244" name="Rectangle 2">
            <a:extLst>
              <a:ext uri="{FF2B5EF4-FFF2-40B4-BE49-F238E27FC236}">
                <a16:creationId xmlns:a16="http://schemas.microsoft.com/office/drawing/2014/main" id="{E8E43264-6A08-45DE-B679-5C640439A85C}"/>
              </a:ext>
            </a:extLst>
          </p:cNvPr>
          <p:cNvSpPr>
            <a:spLocks noGrp="1" noChangeArrowheads="1"/>
          </p:cNvSpPr>
          <p:nvPr>
            <p:ph type="title"/>
          </p:nvPr>
        </p:nvSpPr>
        <p:spPr/>
        <p:txBody>
          <a:bodyPr/>
          <a:lstStyle/>
          <a:p>
            <a:r>
              <a:rPr lang="en-US" altLang="zh-TW">
                <a:ea typeface="PMingLiU" panose="02020500000000000000" pitchFamily="18" charset="-120"/>
              </a:rPr>
              <a:t>TCP Congestion Control</a:t>
            </a:r>
          </a:p>
        </p:txBody>
      </p:sp>
      <p:sp>
        <p:nvSpPr>
          <p:cNvPr id="477187" name="Rectangle 3">
            <a:extLst>
              <a:ext uri="{FF2B5EF4-FFF2-40B4-BE49-F238E27FC236}">
                <a16:creationId xmlns:a16="http://schemas.microsoft.com/office/drawing/2014/main" id="{72165571-1D77-4A1F-AB70-9B2A40DF8468}"/>
              </a:ext>
            </a:extLst>
          </p:cNvPr>
          <p:cNvSpPr>
            <a:spLocks noGrp="1" noChangeArrowheads="1"/>
          </p:cNvSpPr>
          <p:nvPr>
            <p:ph type="body" sz="half" idx="1"/>
          </p:nvPr>
        </p:nvSpPr>
        <p:spPr>
          <a:xfrm>
            <a:off x="542925" y="1400175"/>
            <a:ext cx="7915275" cy="952500"/>
          </a:xfrm>
        </p:spPr>
        <p:txBody>
          <a:bodyPr/>
          <a:lstStyle/>
          <a:p>
            <a:r>
              <a:rPr lang="en-US" altLang="zh-TW" sz="2200">
                <a:ea typeface="PMingLiU" panose="02020500000000000000" pitchFamily="18" charset="-120"/>
              </a:rPr>
              <a:t>End-to-end control (no network assistance)</a:t>
            </a:r>
          </a:p>
          <a:p>
            <a:r>
              <a:rPr lang="en-US" altLang="zh-TW" sz="2200">
                <a:ea typeface="PMingLiU" panose="02020500000000000000" pitchFamily="18" charset="-120"/>
              </a:rPr>
              <a:t>Transmission rate limited by congestion window size, </a:t>
            </a:r>
            <a:r>
              <a:rPr lang="en-US" altLang="zh-TW" sz="2200" b="1">
                <a:solidFill>
                  <a:srgbClr val="FF0000"/>
                </a:solidFill>
                <a:latin typeface="Courier New" panose="02070309020205020404" pitchFamily="49" charset="0"/>
                <a:ea typeface="PMingLiU" panose="02020500000000000000" pitchFamily="18" charset="-120"/>
              </a:rPr>
              <a:t>Congwin</a:t>
            </a:r>
            <a:r>
              <a:rPr lang="en-US" altLang="zh-TW" sz="2200">
                <a:ea typeface="PMingLiU" panose="02020500000000000000" pitchFamily="18" charset="-120"/>
              </a:rPr>
              <a:t>, over segments</a:t>
            </a:r>
          </a:p>
          <a:p>
            <a:pPr lvl="1"/>
            <a:r>
              <a:rPr lang="en-US" altLang="zh-TW" sz="1800">
                <a:ea typeface="PMingLiU" panose="02020500000000000000" pitchFamily="18" charset="-120"/>
              </a:rPr>
              <a:t>Congwin </a:t>
            </a:r>
            <a:r>
              <a:rPr lang="en-US" altLang="zh-TW" sz="1800">
                <a:solidFill>
                  <a:srgbClr val="FF0000"/>
                </a:solidFill>
                <a:ea typeface="PMingLiU" panose="02020500000000000000" pitchFamily="18" charset="-120"/>
              </a:rPr>
              <a:t>dynamically modified </a:t>
            </a:r>
            <a:r>
              <a:rPr lang="en-US" altLang="zh-TW" sz="1800">
                <a:ea typeface="PMingLiU" panose="02020500000000000000" pitchFamily="18" charset="-120"/>
              </a:rPr>
              <a:t>to reflect </a:t>
            </a:r>
            <a:r>
              <a:rPr lang="en-US" altLang="zh-TW" sz="1800">
                <a:solidFill>
                  <a:srgbClr val="FF0000"/>
                </a:solidFill>
                <a:ea typeface="PMingLiU" panose="02020500000000000000" pitchFamily="18" charset="-120"/>
              </a:rPr>
              <a:t>perceived congestion</a:t>
            </a:r>
          </a:p>
        </p:txBody>
      </p:sp>
      <p:sp>
        <p:nvSpPr>
          <p:cNvPr id="18" name="Rectangle 3">
            <a:extLst>
              <a:ext uri="{FF2B5EF4-FFF2-40B4-BE49-F238E27FC236}">
                <a16:creationId xmlns:a16="http://schemas.microsoft.com/office/drawing/2014/main" id="{E146860D-14BF-4D3C-A794-1A3EBA55A095}"/>
              </a:ext>
            </a:extLst>
          </p:cNvPr>
          <p:cNvSpPr txBox="1">
            <a:spLocks noChangeArrowheads="1"/>
          </p:cNvSpPr>
          <p:nvPr/>
        </p:nvSpPr>
        <p:spPr bwMode="auto">
          <a:xfrm>
            <a:off x="542925" y="2895600"/>
            <a:ext cx="79152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Wingdings" panose="05000000000000000000" pitchFamily="2" charset="2"/>
              <a:buChar char="p"/>
            </a:pPr>
            <a:r>
              <a:rPr lang="en-US" altLang="zh-CN" sz="2200">
                <a:ea typeface="宋体" panose="02010600030101010101" pitchFamily="2" charset="-122"/>
              </a:rPr>
              <a:t>Tools are  “similar” to flow control</a:t>
            </a:r>
          </a:p>
          <a:p>
            <a:pPr>
              <a:buFont typeface="ZapfDingbats" pitchFamily="82" charset="2"/>
              <a:buNone/>
            </a:pPr>
            <a:r>
              <a:rPr lang="en-US" altLang="zh-CN" sz="2200">
                <a:ea typeface="宋体" panose="02010600030101010101" pitchFamily="2" charset="-122"/>
              </a:rPr>
              <a:t>    sender limits transmission using:</a:t>
            </a:r>
          </a:p>
          <a:p>
            <a:pPr>
              <a:buFont typeface="ZapfDingbats" pitchFamily="82" charset="2"/>
              <a:buNone/>
            </a:pPr>
            <a:r>
              <a:rPr lang="en-US" altLang="zh-CN" sz="2200" b="1">
                <a:solidFill>
                  <a:srgbClr val="FF0000"/>
                </a:solidFill>
                <a:latin typeface="Courier New" panose="02070309020205020404" pitchFamily="49" charset="0"/>
                <a:ea typeface="宋体" panose="02010600030101010101" pitchFamily="2" charset="-122"/>
              </a:rPr>
              <a:t>	LastByteSent-LastByteAcked  </a:t>
            </a:r>
            <a:r>
              <a:rPr lang="en-US" altLang="zh-CN" sz="2200" b="1">
                <a:solidFill>
                  <a:srgbClr val="FF0000"/>
                </a:solidFill>
                <a:latin typeface="Courier New" panose="02070309020205020404" pitchFamily="49" charset="0"/>
                <a:ea typeface="宋体" panose="02010600030101010101" pitchFamily="2" charset="-122"/>
                <a:sym typeface="Symbol" panose="05050102010706020507" pitchFamily="18" charset="2"/>
              </a:rPr>
              <a:t> CongWin</a:t>
            </a:r>
          </a:p>
        </p:txBody>
      </p:sp>
      <p:sp>
        <p:nvSpPr>
          <p:cNvPr id="19" name="Rectangle 2">
            <a:extLst>
              <a:ext uri="{FF2B5EF4-FFF2-40B4-BE49-F238E27FC236}">
                <a16:creationId xmlns:a16="http://schemas.microsoft.com/office/drawing/2014/main" id="{678BFCCB-8ED5-45EF-BE13-C393F392CEFC}"/>
              </a:ext>
            </a:extLst>
          </p:cNvPr>
          <p:cNvSpPr txBox="1">
            <a:spLocks noChangeArrowheads="1"/>
          </p:cNvSpPr>
          <p:nvPr/>
        </p:nvSpPr>
        <p:spPr bwMode="auto">
          <a:xfrm>
            <a:off x="519113" y="4267200"/>
            <a:ext cx="8077200" cy="1600200"/>
          </a:xfrm>
          <a:prstGeom prst="rect">
            <a:avLst/>
          </a:prstGeom>
          <a:noFill/>
          <a:ln>
            <a:noFill/>
          </a:ln>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8" charset="0"/>
              </a:defRPr>
            </a:lvl9pPr>
          </a:lstStyle>
          <a:p>
            <a:pPr>
              <a:buFont typeface="ZapfDingbats" pitchFamily="82" charset="2"/>
              <a:buNone/>
              <a:defRPr/>
            </a:pPr>
            <a:endParaRPr lang="en-US" altLang="zh-CN" sz="900" b="1" kern="0" dirty="0">
              <a:solidFill>
                <a:srgbClr val="FF0000"/>
              </a:solidFill>
              <a:latin typeface="Courier New" panose="02070309020205020404" pitchFamily="49" charset="0"/>
              <a:ea typeface="宋体" panose="02010600030101010101" pitchFamily="2" charset="-122"/>
              <a:sym typeface="Symbol" panose="05050102010706020507" pitchFamily="18" charset="2"/>
            </a:endParaRPr>
          </a:p>
          <a:p>
            <a:pPr>
              <a:buFont typeface="ZapfDingbats" pitchFamily="82" charset="2"/>
              <a:buNone/>
              <a:defRPr/>
            </a:pPr>
            <a:r>
              <a:rPr lang="en-US" altLang="zh-CN" sz="2400" u="sng" kern="0" dirty="0">
                <a:solidFill>
                  <a:srgbClr val="FF0000"/>
                </a:solidFill>
                <a:ea typeface="宋体" panose="02010600030101010101" pitchFamily="2" charset="-122"/>
              </a:rPr>
              <a:t>How does sender perceive congestion?</a:t>
            </a:r>
            <a:endParaRPr lang="en-US" altLang="zh-CN" sz="2400" kern="0" dirty="0">
              <a:ea typeface="宋体" panose="02010600030101010101" pitchFamily="2" charset="-122"/>
            </a:endParaRPr>
          </a:p>
          <a:p>
            <a:pPr>
              <a:defRPr/>
            </a:pPr>
            <a:r>
              <a:rPr lang="en-US" altLang="zh-CN" sz="2000" kern="0" dirty="0">
                <a:ea typeface="宋体" panose="02010600030101010101" pitchFamily="2" charset="-122"/>
              </a:rPr>
              <a:t>loss event = timeout </a:t>
            </a:r>
            <a:r>
              <a:rPr lang="en-US" altLang="zh-CN" sz="2000" i="1" kern="0" dirty="0">
                <a:ea typeface="宋体" panose="02010600030101010101" pitchFamily="2" charset="-122"/>
              </a:rPr>
              <a:t>or</a:t>
            </a:r>
            <a:r>
              <a:rPr lang="en-US" altLang="zh-CN" sz="2000" kern="0" dirty="0">
                <a:ea typeface="宋体" panose="02010600030101010101" pitchFamily="2" charset="-122"/>
              </a:rPr>
              <a:t>  3 duplicate ACKs</a:t>
            </a:r>
          </a:p>
          <a:p>
            <a:pPr>
              <a:defRPr/>
            </a:pPr>
            <a:r>
              <a:rPr lang="en-US" altLang="zh-CN" sz="2000" kern="0" dirty="0">
                <a:ea typeface="宋体" panose="02010600030101010101" pitchFamily="2" charset="-122"/>
              </a:rPr>
              <a:t>TCP sender reduces rate (</a:t>
            </a:r>
            <a:r>
              <a:rPr lang="en-US" altLang="zh-CN" sz="2000" b="1" kern="0" dirty="0" err="1">
                <a:latin typeface="Courier New" panose="02070309020205020404" pitchFamily="49" charset="0"/>
                <a:ea typeface="宋体" panose="02010600030101010101" pitchFamily="2" charset="-122"/>
              </a:rPr>
              <a:t>CongWin</a:t>
            </a:r>
            <a:r>
              <a:rPr lang="en-US" altLang="zh-CN" sz="2000" kern="0" dirty="0">
                <a:ea typeface="宋体" panose="02010600030101010101" pitchFamily="2" charset="-122"/>
              </a:rPr>
              <a:t>) after loss event</a:t>
            </a:r>
          </a:p>
          <a:p>
            <a:pPr lvl="1">
              <a:defRPr/>
            </a:pPr>
            <a:endParaRPr lang="en-US" altLang="zh-CN" sz="1800"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blinds(horizontal)">
                                      <p:cBhvr>
                                        <p:cTn id="7" dur="500"/>
                                        <p:tgtEl>
                                          <p:spTgt spid="4771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7187">
                                            <p:txEl>
                                              <p:pRg st="1" end="1"/>
                                            </p:txEl>
                                          </p:spTgt>
                                        </p:tgtEl>
                                        <p:attrNameLst>
                                          <p:attrName>style.visibility</p:attrName>
                                        </p:attrNameLst>
                                      </p:cBhvr>
                                      <p:to>
                                        <p:strVal val="visible"/>
                                      </p:to>
                                    </p:set>
                                    <p:animEffect transition="in" filter="blinds(horizontal)">
                                      <p:cBhvr>
                                        <p:cTn id="10" dur="500"/>
                                        <p:tgtEl>
                                          <p:spTgt spid="47718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7187">
                                            <p:txEl>
                                              <p:pRg st="2" end="2"/>
                                            </p:txEl>
                                          </p:spTgt>
                                        </p:tgtEl>
                                        <p:attrNameLst>
                                          <p:attrName>style.visibility</p:attrName>
                                        </p:attrNameLst>
                                      </p:cBhvr>
                                      <p:to>
                                        <p:strVal val="visible"/>
                                      </p:to>
                                    </p:set>
                                    <p:animEffect transition="in" filter="blinds(horizontal)">
                                      <p:cBhvr>
                                        <p:cTn id="13" dur="500"/>
                                        <p:tgtEl>
                                          <p:spTgt spid="47718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
                                            <p:txEl>
                                              <p:pRg st="0" end="0"/>
                                            </p:txEl>
                                          </p:spTgt>
                                        </p:tgtEl>
                                        <p:attrNameLst>
                                          <p:attrName>style.visibility</p:attrName>
                                        </p:attrNameLst>
                                      </p:cBhvr>
                                      <p:to>
                                        <p:strVal val="visible"/>
                                      </p:to>
                                    </p:set>
                                    <p:animEffect transition="in" filter="blinds(horizontal)">
                                      <p:cBhvr>
                                        <p:cTn id="16" dur="500"/>
                                        <p:tgtEl>
                                          <p:spTgt spid="18">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animEffect transition="in" filter="blinds(horizontal)">
                                      <p:cBhvr>
                                        <p:cTn id="19" dur="500"/>
                                        <p:tgtEl>
                                          <p:spTgt spid="18">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blinds(horizontal)">
                                      <p:cBhvr>
                                        <p:cTn id="22" dur="500"/>
                                        <p:tgtEl>
                                          <p:spTgt spid="1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xEl>
                                              <p:pRg st="1" end="1"/>
                                            </p:txEl>
                                          </p:spTgt>
                                        </p:tgtEl>
                                        <p:attrNameLst>
                                          <p:attrName>style.visibility</p:attrName>
                                        </p:attrNameLst>
                                      </p:cBhvr>
                                      <p:to>
                                        <p:strVal val="visible"/>
                                      </p:to>
                                    </p:set>
                                    <p:animEffect transition="in" filter="blinds(horizontal)">
                                      <p:cBhvr>
                                        <p:cTn id="27" dur="500"/>
                                        <p:tgtEl>
                                          <p:spTgt spid="19">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9">
                                            <p:txEl>
                                              <p:pRg st="2" end="2"/>
                                            </p:txEl>
                                          </p:spTgt>
                                        </p:tgtEl>
                                        <p:attrNameLst>
                                          <p:attrName>style.visibility</p:attrName>
                                        </p:attrNameLst>
                                      </p:cBhvr>
                                      <p:to>
                                        <p:strVal val="visible"/>
                                      </p:to>
                                    </p:set>
                                    <p:animEffect transition="in" filter="blinds(horizontal)">
                                      <p:cBhvr>
                                        <p:cTn id="30" dur="500"/>
                                        <p:tgtEl>
                                          <p:spTgt spid="19">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9">
                                            <p:txEl>
                                              <p:pRg st="3" end="3"/>
                                            </p:txEl>
                                          </p:spTgt>
                                        </p:tgtEl>
                                        <p:attrNameLst>
                                          <p:attrName>style.visibility</p:attrName>
                                        </p:attrNameLst>
                                      </p:cBhvr>
                                      <p:to>
                                        <p:strVal val="visible"/>
                                      </p:to>
                                    </p:set>
                                    <p:animEffect transition="in" filter="blinds(horizontal)">
                                      <p:cBhvr>
                                        <p:cTn id="33"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4">
            <a:extLst>
              <a:ext uri="{FF2B5EF4-FFF2-40B4-BE49-F238E27FC236}">
                <a16:creationId xmlns:a16="http://schemas.microsoft.com/office/drawing/2014/main" id="{CEAC462B-6DE4-4816-A166-1BB40D4CA9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40291" name="灯片编号占位符 5">
            <a:extLst>
              <a:ext uri="{FF2B5EF4-FFF2-40B4-BE49-F238E27FC236}">
                <a16:creationId xmlns:a16="http://schemas.microsoft.com/office/drawing/2014/main" id="{BCEBA293-6D3A-4620-97A8-110BE926DE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DD741818-3F2F-487E-9AE2-469F17E1E4F2}" type="slidenum">
              <a:rPr lang="en-US" altLang="zh-CN" sz="1400" smtClean="0">
                <a:latin typeface="Arial" panose="020B0604020202020204" pitchFamily="34" charset="0"/>
              </a:rPr>
              <a:pPr>
                <a:spcBef>
                  <a:spcPct val="0"/>
                </a:spcBef>
                <a:buClrTx/>
                <a:buSzTx/>
                <a:buFontTx/>
                <a:buNone/>
              </a:pPr>
              <a:t>99</a:t>
            </a:fld>
            <a:endParaRPr lang="en-US" altLang="zh-CN" sz="1400">
              <a:latin typeface="Arial" panose="020B0604020202020204" pitchFamily="34" charset="0"/>
            </a:endParaRPr>
          </a:p>
        </p:txBody>
      </p:sp>
      <p:sp>
        <p:nvSpPr>
          <p:cNvPr id="479234" name="Rectangle 2">
            <a:extLst>
              <a:ext uri="{FF2B5EF4-FFF2-40B4-BE49-F238E27FC236}">
                <a16:creationId xmlns:a16="http://schemas.microsoft.com/office/drawing/2014/main" id="{522D461E-DAFB-422C-8B5E-8B7763231CC3}"/>
              </a:ext>
            </a:extLst>
          </p:cNvPr>
          <p:cNvSpPr>
            <a:spLocks noGrp="1" noChangeArrowheads="1"/>
          </p:cNvSpPr>
          <p:nvPr>
            <p:ph type="body" idx="1"/>
          </p:nvPr>
        </p:nvSpPr>
        <p:spPr>
          <a:xfrm>
            <a:off x="457200" y="1295400"/>
            <a:ext cx="8077200" cy="5143500"/>
          </a:xfrm>
        </p:spPr>
        <p:txBody>
          <a:bodyPr/>
          <a:lstStyle/>
          <a:p>
            <a:pPr>
              <a:spcBef>
                <a:spcPct val="35000"/>
              </a:spcBef>
              <a:buFont typeface="ZapfDingbats" pitchFamily="82" charset="2"/>
              <a:buNone/>
            </a:pPr>
            <a:endParaRPr lang="en-US" altLang="zh-CN" sz="1600">
              <a:ea typeface="宋体" panose="02010600030101010101" pitchFamily="2" charset="-122"/>
            </a:endParaRPr>
          </a:p>
          <a:p>
            <a:pPr>
              <a:spcBef>
                <a:spcPct val="35000"/>
              </a:spcBef>
              <a:buFont typeface="ZapfDingbats" pitchFamily="82" charset="2"/>
              <a:buNone/>
            </a:pPr>
            <a:r>
              <a:rPr lang="en-US" altLang="zh-CN" sz="3200" u="sng">
                <a:solidFill>
                  <a:srgbClr val="FF0000"/>
                </a:solidFill>
                <a:ea typeface="宋体" panose="02010600030101010101" pitchFamily="2" charset="-122"/>
              </a:rPr>
              <a:t>Three mechanisms:</a:t>
            </a:r>
            <a:endParaRPr lang="en-US" altLang="zh-CN" sz="3200">
              <a:ea typeface="宋体" panose="02010600030101010101" pitchFamily="2" charset="-122"/>
            </a:endParaRPr>
          </a:p>
          <a:p>
            <a:pPr lvl="1">
              <a:spcBef>
                <a:spcPct val="35000"/>
              </a:spcBef>
            </a:pPr>
            <a:r>
              <a:rPr lang="en-US" altLang="zh-CN" sz="2800">
                <a:ea typeface="宋体" panose="02010600030101010101" pitchFamily="2" charset="-122"/>
              </a:rPr>
              <a:t>AIMD = </a:t>
            </a:r>
            <a:r>
              <a:rPr lang="en-US" altLang="zh-CN" i="1">
                <a:solidFill>
                  <a:schemeClr val="accent2"/>
                </a:solidFill>
                <a:ea typeface="宋体" panose="02010600030101010101" pitchFamily="2" charset="-122"/>
              </a:rPr>
              <a:t>Additive Increase Multiplicative Decrease</a:t>
            </a:r>
          </a:p>
          <a:p>
            <a:pPr lvl="1">
              <a:spcBef>
                <a:spcPct val="35000"/>
              </a:spcBef>
            </a:pPr>
            <a:r>
              <a:rPr lang="en-US" altLang="zh-CN" sz="2800">
                <a:ea typeface="宋体" panose="02010600030101010101" pitchFamily="2" charset="-122"/>
              </a:rPr>
              <a:t>Slow start = </a:t>
            </a:r>
            <a:r>
              <a:rPr lang="en-US" altLang="zh-CN" b="1">
                <a:solidFill>
                  <a:schemeClr val="accent2"/>
                </a:solidFill>
                <a:latin typeface="Courier New" panose="02070309020205020404" pitchFamily="49" charset="0"/>
                <a:ea typeface="宋体" panose="02010600030101010101" pitchFamily="2" charset="-122"/>
                <a:cs typeface="Courier New" panose="02070309020205020404" pitchFamily="49" charset="0"/>
              </a:rPr>
              <a:t>CongWin</a:t>
            </a:r>
            <a:r>
              <a:rPr lang="en-US" altLang="zh-CN">
                <a:solidFill>
                  <a:schemeClr val="accent2"/>
                </a:solidFill>
                <a:ea typeface="宋体" panose="02010600030101010101" pitchFamily="2" charset="-122"/>
              </a:rPr>
              <a:t> set to 1 and then grows exponentially</a:t>
            </a:r>
          </a:p>
          <a:p>
            <a:pPr lvl="1">
              <a:spcBef>
                <a:spcPct val="35000"/>
              </a:spcBef>
            </a:pPr>
            <a:r>
              <a:rPr lang="en-US" altLang="zh-CN" sz="2800">
                <a:ea typeface="宋体" panose="02010600030101010101" pitchFamily="2" charset="-122"/>
              </a:rPr>
              <a:t>Conservative after timeout events</a:t>
            </a:r>
            <a:endParaRPr lang="en-US" altLang="zh-CN" sz="2000">
              <a:ea typeface="宋体" panose="02010600030101010101" pitchFamily="2" charset="-122"/>
            </a:endParaRPr>
          </a:p>
        </p:txBody>
      </p:sp>
      <p:sp>
        <p:nvSpPr>
          <p:cNvPr id="140293" name="Rectangle 3">
            <a:extLst>
              <a:ext uri="{FF2B5EF4-FFF2-40B4-BE49-F238E27FC236}">
                <a16:creationId xmlns:a16="http://schemas.microsoft.com/office/drawing/2014/main" id="{6FDF550B-3C58-4813-9418-69CCEDEA1125}"/>
              </a:ext>
            </a:extLst>
          </p:cNvPr>
          <p:cNvSpPr>
            <a:spLocks noGrp="1" noChangeArrowheads="1"/>
          </p:cNvSpPr>
          <p:nvPr>
            <p:ph type="title"/>
          </p:nvPr>
        </p:nvSpPr>
        <p:spPr>
          <a:xfrm>
            <a:off x="533400" y="76200"/>
            <a:ext cx="7772400" cy="1143000"/>
          </a:xfrm>
          <a:noFill/>
        </p:spPr>
        <p:txBody>
          <a:bodyPr/>
          <a:lstStyle/>
          <a:p>
            <a:r>
              <a:rPr lang="en-US" altLang="zh-CN" sz="3600">
                <a:ea typeface="宋体" panose="02010600030101010101" pitchFamily="2" charset="-122"/>
              </a:rPr>
              <a:t>TCP Congestion Control 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9234">
                                            <p:txEl>
                                              <p:pRg st="1" end="1"/>
                                            </p:txEl>
                                          </p:spTgt>
                                        </p:tgtEl>
                                        <p:attrNameLst>
                                          <p:attrName>style.visibility</p:attrName>
                                        </p:attrNameLst>
                                      </p:cBhvr>
                                      <p:to>
                                        <p:strVal val="visible"/>
                                      </p:to>
                                    </p:set>
                                    <p:animEffect transition="in" filter="blinds(horizontal)">
                                      <p:cBhvr>
                                        <p:cTn id="7" dur="500"/>
                                        <p:tgtEl>
                                          <p:spTgt spid="479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9234">
                                            <p:txEl>
                                              <p:pRg st="2" end="2"/>
                                            </p:txEl>
                                          </p:spTgt>
                                        </p:tgtEl>
                                        <p:attrNameLst>
                                          <p:attrName>style.visibility</p:attrName>
                                        </p:attrNameLst>
                                      </p:cBhvr>
                                      <p:to>
                                        <p:strVal val="visible"/>
                                      </p:to>
                                    </p:set>
                                    <p:animEffect transition="in" filter="blinds(horizontal)">
                                      <p:cBhvr>
                                        <p:cTn id="10" dur="500"/>
                                        <p:tgtEl>
                                          <p:spTgt spid="47923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9234">
                                            <p:txEl>
                                              <p:pRg st="3" end="3"/>
                                            </p:txEl>
                                          </p:spTgt>
                                        </p:tgtEl>
                                        <p:attrNameLst>
                                          <p:attrName>style.visibility</p:attrName>
                                        </p:attrNameLst>
                                      </p:cBhvr>
                                      <p:to>
                                        <p:strVal val="visible"/>
                                      </p:to>
                                    </p:set>
                                    <p:animEffect transition="in" filter="blinds(horizontal)">
                                      <p:cBhvr>
                                        <p:cTn id="13" dur="500"/>
                                        <p:tgtEl>
                                          <p:spTgt spid="47923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9234">
                                            <p:txEl>
                                              <p:pRg st="4" end="4"/>
                                            </p:txEl>
                                          </p:spTgt>
                                        </p:tgtEl>
                                        <p:attrNameLst>
                                          <p:attrName>style.visibility</p:attrName>
                                        </p:attrNameLst>
                                      </p:cBhvr>
                                      <p:to>
                                        <p:strVal val="visible"/>
                                      </p:to>
                                    </p:set>
                                    <p:animEffect transition="in" filter="blinds(horizontal)">
                                      <p:cBhvr>
                                        <p:cTn id="16" dur="500"/>
                                        <p:tgtEl>
                                          <p:spTgt spid="4792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10476</TotalTime>
  <Words>9822</Words>
  <Application>Microsoft Office PowerPoint</Application>
  <PresentationFormat>全屏显示(4:3)</PresentationFormat>
  <Paragraphs>1826</Paragraphs>
  <Slides>110</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110</vt:i4>
      </vt:variant>
    </vt:vector>
  </HeadingPairs>
  <TitlesOfParts>
    <vt:vector size="126" baseType="lpstr">
      <vt:lpstr>CL Futura CondensedLight</vt:lpstr>
      <vt:lpstr>MathJax_Main</vt:lpstr>
      <vt:lpstr>MathJax_Math-italic</vt:lpstr>
      <vt:lpstr>PingFang SC</vt:lpstr>
      <vt:lpstr>ZapfDingbats</vt:lpstr>
      <vt:lpstr>Arial</vt:lpstr>
      <vt:lpstr>Comic Sans MS</vt:lpstr>
      <vt:lpstr>Courier New</vt:lpstr>
      <vt:lpstr>Symbol</vt:lpstr>
      <vt:lpstr>Tahoma</vt:lpstr>
      <vt:lpstr>Times New Roman</vt:lpstr>
      <vt:lpstr>Wingdings</vt:lpstr>
      <vt:lpstr>Default Design</vt:lpstr>
      <vt:lpstr>Clip</vt:lpstr>
      <vt:lpstr>VISIO</vt:lpstr>
      <vt:lpstr>Picture</vt:lpstr>
      <vt:lpstr>Chapter 6: Transport Layer</vt:lpstr>
      <vt:lpstr>Keypoints and Difficulties</vt:lpstr>
      <vt:lpstr>Chapter 6 Outline</vt:lpstr>
      <vt:lpstr>Transport Services and Protocols</vt:lpstr>
      <vt:lpstr>Transport vs. Network Layer</vt:lpstr>
      <vt:lpstr>Transport vs. Network Layer</vt:lpstr>
      <vt:lpstr>Internet Transport-Layer Protocols</vt:lpstr>
      <vt:lpstr>Chapter 6 Outline</vt:lpstr>
      <vt:lpstr>Multiplexing/Demultiplexing</vt:lpstr>
      <vt:lpstr>Multiplexing/Demultiplexing</vt:lpstr>
      <vt:lpstr>How Demultiplexing Works</vt:lpstr>
      <vt:lpstr>Well-known port number</vt:lpstr>
      <vt:lpstr>Multiplexing/Demultiplexing</vt:lpstr>
      <vt:lpstr>Multiplexing/Demultiplexing: examples</vt:lpstr>
      <vt:lpstr>Connectionless Demultiplexing</vt:lpstr>
      <vt:lpstr>Connectionless Demux (cont)</vt:lpstr>
      <vt:lpstr>Connection-Oriented Demux</vt:lpstr>
      <vt:lpstr>Connection-Oriented Demux (cont.)</vt:lpstr>
      <vt:lpstr>Connection-Oriented Demux: Threaded Web Server</vt:lpstr>
      <vt:lpstr>Chapter 6 Outline</vt:lpstr>
      <vt:lpstr>UDP: User Datagram Protocol [RFC 768]</vt:lpstr>
      <vt:lpstr>UDP: more</vt:lpstr>
      <vt:lpstr>Chapter 6 Outline</vt:lpstr>
      <vt:lpstr>TCP: Overview   RFCs: 793, 1122, 1323, 2018, 2581</vt:lpstr>
      <vt:lpstr>TCP: byte stream</vt:lpstr>
      <vt:lpstr>TCP Seq. #’s and ACKs</vt:lpstr>
      <vt:lpstr>TCP Segment Structure</vt:lpstr>
      <vt:lpstr>Chapter 6 Outline</vt:lpstr>
      <vt:lpstr>TCP Connection Management</vt:lpstr>
      <vt:lpstr>Agreeing to establish a connection</vt:lpstr>
      <vt:lpstr>Agreeing to establish a connection</vt:lpstr>
      <vt:lpstr>TCP Connection Management (Cont.)</vt:lpstr>
      <vt:lpstr>TCP Connection Management (Cont.)</vt:lpstr>
      <vt:lpstr>TCP Connection Management (cont.)</vt:lpstr>
      <vt:lpstr>TCP Connection Management (cont.)</vt:lpstr>
      <vt:lpstr>Exercises-1</vt:lpstr>
      <vt:lpstr>Chapter 6 Outline</vt:lpstr>
      <vt:lpstr>TCP Flow Control</vt:lpstr>
      <vt:lpstr>TCP Flow Control</vt:lpstr>
      <vt:lpstr>TCP Flow Control: How it Works</vt:lpstr>
      <vt:lpstr>Technical Issue</vt:lpstr>
      <vt:lpstr>Exercises-2</vt:lpstr>
      <vt:lpstr>Chapter 6 Outline</vt:lpstr>
      <vt:lpstr>Reliable Data Transfer: Getting Started</vt:lpstr>
      <vt:lpstr>Summary of the Protocols</vt:lpstr>
      <vt:lpstr>Rdt1.0: Reliable Transfer over a Reliable Channel</vt:lpstr>
      <vt:lpstr>Rdt2.0: Channel with Bit Errors</vt:lpstr>
      <vt:lpstr>Rdt2.0: FSM specification</vt:lpstr>
      <vt:lpstr>Rdt2.0: Operation with No Errors</vt:lpstr>
      <vt:lpstr>Rdt2.0: Error Scenario</vt:lpstr>
      <vt:lpstr>Rdt2.0 Has a Fatal Flaw!</vt:lpstr>
      <vt:lpstr>PowerPoint 演示文稿</vt:lpstr>
      <vt:lpstr>Rdt2.1: Sender, Handles Garbled ACK/NAKs</vt:lpstr>
      <vt:lpstr>Rdt2.1: Receiver, Handles Garbled ACK/NAKs</vt:lpstr>
      <vt:lpstr>Rdt2.1: Discussion</vt:lpstr>
      <vt:lpstr>Rdt2.2: a NAK-free Protocol</vt:lpstr>
      <vt:lpstr>Rdt2.2: Sender, Receiver Fragments</vt:lpstr>
      <vt:lpstr>Rdt3.0: Channels with Errors and Loss</vt:lpstr>
      <vt:lpstr>Rdt3.0 Sender</vt:lpstr>
      <vt:lpstr>Rdt3.0 In Action</vt:lpstr>
      <vt:lpstr>Rdt3.0 In Action</vt:lpstr>
      <vt:lpstr>Performance of rdt3.0</vt:lpstr>
      <vt:lpstr>Rdt3.0: Stop-and-Wait Operation</vt:lpstr>
      <vt:lpstr>Pipelined Protocols</vt:lpstr>
      <vt:lpstr>Pipelining: Increased Utilization</vt:lpstr>
      <vt:lpstr>Pipelined Protocols</vt:lpstr>
      <vt:lpstr>GBN In Action</vt:lpstr>
      <vt:lpstr>Go-Back-N</vt:lpstr>
      <vt:lpstr>GBN: Sender</vt:lpstr>
      <vt:lpstr>GBN: Sender Extended FSM</vt:lpstr>
      <vt:lpstr>GBN: Receiver Extended FSM</vt:lpstr>
      <vt:lpstr>More on Receiver</vt:lpstr>
      <vt:lpstr> </vt:lpstr>
      <vt:lpstr>Selective Repeat In Action</vt:lpstr>
      <vt:lpstr>Selective Repeat</vt:lpstr>
      <vt:lpstr>Selective Repeat: Sender, Receiver Windows</vt:lpstr>
      <vt:lpstr>Selective Repeat</vt:lpstr>
      <vt:lpstr>Selective Repeat:  Dilemma</vt:lpstr>
      <vt:lpstr>GBN vs. Selective Repeat</vt:lpstr>
      <vt:lpstr>TCP Reliable Data Transfer</vt:lpstr>
      <vt:lpstr>TCP sender (simplified)</vt:lpstr>
      <vt:lpstr>TCP Seq. #’s and ACKs</vt:lpstr>
      <vt:lpstr>TCP: Retransmission Scenarios</vt:lpstr>
      <vt:lpstr>TCP Retransmission Scenarios (more)</vt:lpstr>
      <vt:lpstr>TCP Round Trip Time and Timeout</vt:lpstr>
      <vt:lpstr>TCP round trip time, timeout</vt:lpstr>
      <vt:lpstr>TCP round trip time, timeout</vt:lpstr>
      <vt:lpstr>More on Sender Policies</vt:lpstr>
      <vt:lpstr>TCP fast retransmit</vt:lpstr>
      <vt:lpstr>TCP fast retransmit</vt:lpstr>
      <vt:lpstr>TCP ACK Generation [RFC 1122, RFC 2581]</vt:lpstr>
      <vt:lpstr>TCP: GBN or Selective Repeat?</vt:lpstr>
      <vt:lpstr>Exercises-3</vt:lpstr>
      <vt:lpstr>Chapter 6 Outline</vt:lpstr>
      <vt:lpstr>Principles of Congestion Control</vt:lpstr>
      <vt:lpstr>Approaches towards Congestion Control</vt:lpstr>
      <vt:lpstr>Two Ways for Providing Feedback</vt:lpstr>
      <vt:lpstr>TCP Congestion Control</vt:lpstr>
      <vt:lpstr>TCP Congestion Control Algorithms</vt:lpstr>
      <vt:lpstr>TCP AIMD</vt:lpstr>
      <vt:lpstr>TCP Slow Start</vt:lpstr>
      <vt:lpstr>TCP Slow Start (more)</vt:lpstr>
      <vt:lpstr>PowerPoint 演示文稿</vt:lpstr>
      <vt:lpstr>PowerPoint 演示文稿</vt:lpstr>
      <vt:lpstr>Summary: TCP Congestion Control</vt:lpstr>
      <vt:lpstr>The Big Picture</vt:lpstr>
      <vt:lpstr>TCP Sender Congestion Control</vt:lpstr>
      <vt:lpstr>Exercises-4</vt:lpstr>
      <vt:lpstr>Chapter 6: 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3</dc:title>
  <dc:creator>Jim Kurose &amp; Keith Ross</dc:creator>
  <dc:description/>
  <cp:lastModifiedBy>LIU</cp:lastModifiedBy>
  <cp:revision>281</cp:revision>
  <cp:lastPrinted>2000-04-27T09:23:27Z</cp:lastPrinted>
  <dcterms:created xsi:type="dcterms:W3CDTF">1999-10-08T19:08:27Z</dcterms:created>
  <dcterms:modified xsi:type="dcterms:W3CDTF">2022-10-19T16:37:01Z</dcterms:modified>
</cp:coreProperties>
</file>