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63" r:id="rId3"/>
    <p:sldId id="292" r:id="rId4"/>
    <p:sldId id="309" r:id="rId5"/>
    <p:sldId id="328" r:id="rId6"/>
    <p:sldId id="330" r:id="rId7"/>
    <p:sldId id="331" r:id="rId8"/>
    <p:sldId id="333" r:id="rId9"/>
    <p:sldId id="300" r:id="rId10"/>
    <p:sldId id="336" r:id="rId11"/>
    <p:sldId id="264" r:id="rId12"/>
    <p:sldId id="259" r:id="rId13"/>
    <p:sldId id="265" r:id="rId14"/>
    <p:sldId id="340" r:id="rId15"/>
    <p:sldId id="266" r:id="rId16"/>
    <p:sldId id="342" r:id="rId17"/>
    <p:sldId id="344" r:id="rId18"/>
    <p:sldId id="343" r:id="rId19"/>
    <p:sldId id="345" r:id="rId20"/>
    <p:sldId id="346" r:id="rId21"/>
    <p:sldId id="347" r:id="rId22"/>
    <p:sldId id="349" r:id="rId23"/>
    <p:sldId id="351" r:id="rId24"/>
    <p:sldId id="352" r:id="rId25"/>
    <p:sldId id="35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26F"/>
    <a:srgbClr val="9DE0B3"/>
    <a:srgbClr val="002428"/>
    <a:srgbClr val="45B0A8"/>
    <a:srgbClr val="33868B"/>
    <a:srgbClr val="64868E"/>
    <a:srgbClr val="4B868B"/>
    <a:srgbClr val="E5FCC2"/>
    <a:srgbClr val="98B4A6"/>
    <a:srgbClr val="A2D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12984"/>
            <a:ext cx="77978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99400" y="6412984"/>
            <a:ext cx="12446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238786" y="6486554"/>
            <a:ext cx="3910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信息学院平台课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—C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77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8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0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1462131"/>
            <a:ext cx="3308791" cy="33322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69674" y="3336865"/>
            <a:ext cx="518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编译预处理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72586" y="1613955"/>
            <a:ext cx="3638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chapter </a:t>
            </a:r>
            <a:r>
              <a:rPr lang="en-US" altLang="zh-CN" sz="54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zh-CN" altLang="en-US" sz="5400" b="1" dirty="0">
              <a:solidFill>
                <a:srgbClr val="39626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0491" y="2737089"/>
            <a:ext cx="2254102" cy="0"/>
          </a:xfrm>
          <a:prstGeom prst="line">
            <a:avLst/>
          </a:prstGeom>
          <a:ln w="47625">
            <a:solidFill>
              <a:srgbClr val="39626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337300"/>
            <a:ext cx="9144000" cy="520700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18096" y="6424302"/>
            <a:ext cx="4907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华中科技大学信息大类平台课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6617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040" y="152766"/>
            <a:ext cx="149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5"/>
            <a:ext cx="471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使用宏定义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时应注意问题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125362" y="881664"/>
            <a:ext cx="8318090" cy="272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5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在宏定义中，字符串内的形参通常要用括号括起来以避免出错。例如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：宏定义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这样的调用形式将被编译成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，与我    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们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预期的效果不符，应改成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命令出现在程序中函数的外面，宏名的有效范围为定义命令之后到本源文件结束。通常，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命令在文件开头，函数之前，作为文件一部分，在此文件范围内有效。</a:t>
            </a: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ltGray">
          <a:xfrm>
            <a:off x="2255405" y="1327257"/>
            <a:ext cx="3556000" cy="358045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#define POWER(x) (x*x)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>
            <a:off x="2255685" y="2079824"/>
            <a:ext cx="3556000" cy="358045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#define POWER(x) ((x)*(x))</a:t>
            </a: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 bwMode="auto">
          <a:xfrm>
            <a:off x="644525" y="3605982"/>
            <a:ext cx="6775450" cy="53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、可以用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undef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命令中止宏命令的作用域。例如：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ltGray">
          <a:xfrm>
            <a:off x="2383918" y="4067994"/>
            <a:ext cx="3640803" cy="2244173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</a:rPr>
              <a:t>#define PI 3.14159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400" dirty="0">
                <a:latin typeface="+mn-lt"/>
                <a:ea typeface="微软雅黑" panose="020B0503020204020204" pitchFamily="34" charset="-122"/>
              </a:rPr>
              <a:t>void main()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400" b="1" dirty="0">
                <a:latin typeface="+mn-lt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400" b="1" dirty="0">
                <a:latin typeface="+mn-lt"/>
              </a:rPr>
              <a:t>     ……               </a:t>
            </a:r>
            <a:r>
              <a:rPr lang="en-US" altLang="zh-CN" sz="1400" b="1" dirty="0">
                <a:solidFill>
                  <a:srgbClr val="39626F"/>
                </a:solidFill>
                <a:latin typeface="+mn-lt"/>
                <a:ea typeface="微软雅黑" panose="020B0503020204020204" pitchFamily="34" charset="-122"/>
              </a:rPr>
              <a:t>//PI</a:t>
            </a:r>
            <a:r>
              <a:rPr lang="zh-CN" altLang="en-US" sz="1400" b="1" dirty="0">
                <a:solidFill>
                  <a:srgbClr val="39626F"/>
                </a:solidFill>
                <a:latin typeface="+mn-lt"/>
                <a:ea typeface="微软雅黑" panose="020B0503020204020204" pitchFamily="34" charset="-122"/>
              </a:rPr>
              <a:t>的有效范围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400" b="1" dirty="0">
                <a:latin typeface="+mn-lt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400" dirty="0" err="1">
                <a:latin typeface="+mn-lt"/>
                <a:ea typeface="微软雅黑" panose="020B0503020204020204" pitchFamily="34" charset="-122"/>
              </a:rPr>
              <a:t>undef</a:t>
            </a:r>
            <a:r>
              <a:rPr lang="en-US" altLang="zh-CN" sz="1400" dirty="0">
                <a:latin typeface="+mn-lt"/>
                <a:ea typeface="微软雅黑" panose="020B0503020204020204" pitchFamily="34" charset="-122"/>
              </a:rPr>
              <a:t> PI             </a:t>
            </a:r>
            <a:r>
              <a:rPr lang="en-US" altLang="zh-CN" sz="1400" b="1" dirty="0">
                <a:solidFill>
                  <a:srgbClr val="39626F"/>
                </a:solidFill>
                <a:latin typeface="+mn-lt"/>
                <a:ea typeface="微软雅黑" panose="020B0503020204020204" pitchFamily="34" charset="-122"/>
              </a:rPr>
              <a:t>//</a:t>
            </a:r>
            <a:r>
              <a:rPr lang="zh-CN" altLang="en-US" sz="1400" b="1" dirty="0">
                <a:solidFill>
                  <a:srgbClr val="39626F"/>
                </a:solidFill>
                <a:latin typeface="+mn-lt"/>
                <a:ea typeface="微软雅黑" panose="020B0503020204020204" pitchFamily="34" charset="-122"/>
              </a:rPr>
              <a:t>结束先前定义的宏</a:t>
            </a:r>
            <a:r>
              <a:rPr lang="en-US" altLang="zh-CN" sz="1400" b="1" dirty="0">
                <a:solidFill>
                  <a:srgbClr val="39626F"/>
                </a:solidFill>
                <a:latin typeface="+mn-lt"/>
                <a:ea typeface="微软雅黑" panose="020B0503020204020204" pitchFamily="34" charset="-122"/>
              </a:rPr>
              <a:t>PI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1400" dirty="0">
                <a:latin typeface="+mn-lt"/>
                <a:ea typeface="微软雅黑" panose="020B0503020204020204" pitchFamily="34" charset="-122"/>
              </a:rPr>
              <a:t>void function()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1400" b="1" dirty="0">
                <a:latin typeface="+mn-lt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0" lang="en-US" altLang="zh-CN" sz="1400" b="1" dirty="0">
                <a:latin typeface="+mn-lt"/>
              </a:rPr>
              <a:t>    ……                </a:t>
            </a:r>
            <a:r>
              <a:rPr lang="en-US" altLang="zh-CN" sz="1400" b="1" dirty="0">
                <a:solidFill>
                  <a:srgbClr val="39626F"/>
                </a:solidFill>
                <a:latin typeface="+mn-lt"/>
                <a:ea typeface="微软雅黑" panose="020B0503020204020204" pitchFamily="34" charset="-122"/>
              </a:rPr>
              <a:t>//PI</a:t>
            </a:r>
            <a:r>
              <a:rPr lang="zh-CN" altLang="en-US" sz="1400" b="1" dirty="0">
                <a:solidFill>
                  <a:srgbClr val="39626F"/>
                </a:solidFill>
                <a:latin typeface="+mn-lt"/>
                <a:ea typeface="微软雅黑" panose="020B0503020204020204" pitchFamily="34" charset="-122"/>
              </a:rPr>
              <a:t>无效</a:t>
            </a:r>
            <a:br>
              <a:rPr lang="zh-CN" altLang="en-US" sz="1400" b="1" dirty="0">
                <a:solidFill>
                  <a:srgbClr val="39626F"/>
                </a:solidFill>
                <a:latin typeface="+mn-lt"/>
                <a:ea typeface="微软雅黑" panose="020B0503020204020204" pitchFamily="34" charset="-122"/>
              </a:rPr>
            </a:br>
            <a:r>
              <a:rPr kumimoji="0" lang="en-US" altLang="zh-CN" sz="1400" b="1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81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1642" y="1740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9581" y="193430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文件包含</a:t>
            </a:r>
          </a:p>
        </p:txBody>
      </p:sp>
      <p:sp>
        <p:nvSpPr>
          <p:cNvPr id="14" name="Rectangle 3"/>
          <p:cNvSpPr>
            <a:spLocks noGrp="1" noChangeArrowheads="1"/>
          </p:cNvSpPr>
          <p:nvPr/>
        </p:nvSpPr>
        <p:spPr bwMode="auto">
          <a:xfrm>
            <a:off x="1320200" y="2092070"/>
            <a:ext cx="6775450" cy="272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文件包含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预处理程序的另一个重要的功能。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语言提供了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命令，用来实现“文件包含”的操作。其一般形式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前面已多次用此命令包含过库函数的头文件，例如：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ltGray">
          <a:xfrm>
            <a:off x="1694154" y="3133676"/>
            <a:ext cx="5794040" cy="356580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#include “</a:t>
            </a:r>
            <a:r>
              <a:rPr kumimoji="1" lang="zh-CN" altLang="en-US" sz="2000" dirty="0">
                <a:ea typeface="微软雅黑" panose="020B0503020204020204" pitchFamily="34" charset="-122"/>
              </a:rPr>
              <a:t>文件名”  或    </a:t>
            </a:r>
            <a:r>
              <a:rPr kumimoji="1" lang="en-US" altLang="zh-CN" sz="2000" dirty="0">
                <a:ea typeface="微软雅黑" panose="020B0503020204020204" pitchFamily="34" charset="-122"/>
              </a:rPr>
              <a:t>#include &lt;</a:t>
            </a:r>
            <a:r>
              <a:rPr kumimoji="1" lang="zh-CN" altLang="en-US" sz="2000" dirty="0">
                <a:ea typeface="微软雅黑" panose="020B0503020204020204" pitchFamily="34" charset="-122"/>
              </a:rPr>
              <a:t>文件名</a:t>
            </a:r>
            <a:r>
              <a:rPr kumimoji="1" lang="en-US" altLang="zh-CN" sz="2000" dirty="0"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ltGray">
          <a:xfrm>
            <a:off x="3028417" y="4477591"/>
            <a:ext cx="2790605" cy="677728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#include “</a:t>
            </a:r>
            <a:r>
              <a:rPr kumimoji="1" lang="en-US" altLang="zh-CN" sz="2000" dirty="0" err="1">
                <a:ea typeface="微软雅黑" panose="020B0503020204020204" pitchFamily="34" charset="-122"/>
              </a:rPr>
              <a:t>stdio.h</a:t>
            </a:r>
            <a:r>
              <a:rPr kumimoji="1" lang="en-US" altLang="zh-CN" sz="2000" dirty="0">
                <a:ea typeface="微软雅黑" panose="020B0503020204020204" pitchFamily="34" charset="-122"/>
              </a:rPr>
              <a:t>”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#include “</a:t>
            </a:r>
            <a:r>
              <a:rPr kumimoji="1" lang="en-US" altLang="zh-CN" sz="2000" dirty="0" err="1">
                <a:ea typeface="微软雅黑" panose="020B0503020204020204" pitchFamily="34" charset="-122"/>
              </a:rPr>
              <a:t>math.h</a:t>
            </a:r>
            <a:r>
              <a:rPr kumimoji="1" lang="en-US" altLang="zh-CN" sz="2000" dirty="0"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9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5441" y="1846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05845" y="184662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文件包含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998924" y="1180350"/>
            <a:ext cx="6775450" cy="501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文件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包含命令的功能是把制定的文件插入该命令行位置取代该命令行，从而把制定的文件和当前的源文件连成一个源文件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。其过程如下图所示：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38" y="2236971"/>
            <a:ext cx="6993991" cy="40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2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3067" y="1634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40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文件包含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730046" y="1606193"/>
            <a:ext cx="7861060" cy="38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、文件包含命令中的文件名可以用双引号括起来，亦可以用尖括号括起来。例如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“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都是允许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尖括号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表示只在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系统指定的标准库目录中查找被包含的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不在源文件目录中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双引号则表示首先在当前的文件目录中查找被包含的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若没有找到才到系统指定的标准库目录中查找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命令只能指定一个被包含文件，若要包含多个文件，则需要用多个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、文件包含允许嵌套，即在一个被包含的文件中可以包含另一个文件。</a:t>
            </a: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87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3067" y="1634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40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条件编译</a:t>
            </a: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312125" y="896943"/>
            <a:ext cx="8743385" cy="213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一般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情况下，源程序中所有的航都参加编译。但是有时希望对其中一些内容只在满足一定条件时才进行编译，这就是条件编译。</a:t>
            </a:r>
          </a:p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预处理程序提供的条件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编译功能可以按照不同的条件去编译程序的不同部分，因而产生不同的目标代码。这对于程序的移植和调试是很有用的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88490" y="3370697"/>
            <a:ext cx="8967020" cy="297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它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的作用是当指定的表达式值为真时编译程序段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，否则编译程序段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事先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出一定条件，使程序在不同的条件下执行不同的功能。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2125" y="3030794"/>
            <a:ext cx="925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条件编译形式一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ltGray">
          <a:xfrm>
            <a:off x="2705845" y="3672962"/>
            <a:ext cx="2764901" cy="1476935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#if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程序段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#else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程序段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endParaRPr kumimoji="0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52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1642" y="10895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5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条件编译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937114" y="1448341"/>
            <a:ext cx="3349256" cy="481775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33129" y="1476719"/>
            <a:ext cx="3742726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include&lt;</a:t>
            </a:r>
            <a:r>
              <a:rPr lang="en-US" altLang="zh-CN" sz="1600" dirty="0" err="1">
                <a:ea typeface="Segoe UI" panose="020B0502040204020203" pitchFamily="34" charset="0"/>
                <a:cs typeface="Segoe UI" panose="020B0502040204020203" pitchFamily="34" charset="0"/>
              </a:rPr>
              <a:t>stdio.h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define LETTER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altLang="zh-CN" sz="16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void main()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   char </a:t>
            </a:r>
            <a:r>
              <a:rPr lang="en-US" altLang="zh-CN" sz="1600" dirty="0" err="1">
                <a:ea typeface="Segoe UI" panose="020B0502040204020203" pitchFamily="34" charset="0"/>
                <a:cs typeface="Segoe UI" panose="020B0502040204020203" pitchFamily="34" charset="0"/>
              </a:rPr>
              <a:t>c,str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[20]=“C Language”;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zh-CN" sz="1600" dirty="0" err="1"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err="1"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=0;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   while((c=</a:t>
            </a:r>
            <a:r>
              <a:rPr lang="en-US" altLang="zh-CN" sz="1600" dirty="0" err="1">
                <a:ea typeface="Segoe UI" panose="020B0502040204020203" pitchFamily="34" charset="0"/>
                <a:cs typeface="Segoe UI" panose="020B0502040204020203" pitchFamily="34" charset="0"/>
              </a:rPr>
              <a:t>str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zh-CN" sz="1600" dirty="0" err="1"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])!=‘\0’)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600" dirty="0" err="1"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++;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       #if LETTER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           if(c&gt;=‘a’&amp;&amp;c&lt;=‘z’)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               c=c-32;    </a:t>
            </a:r>
            <a:endParaRPr lang="zh-CN" altLang="en-US" sz="16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zh-CN" altLang="en-US" sz="16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#else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           if(c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&gt;=‘A’&amp;&amp;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&lt;=‘Z’)</a:t>
            </a:r>
            <a:endParaRPr lang="en-US" altLang="zh-CN" sz="16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              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c=c+32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; </a:t>
            </a:r>
            <a:endParaRPr lang="en-US" altLang="zh-CN" sz="16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   #</a:t>
            </a:r>
            <a:r>
              <a:rPr lang="en-US" altLang="zh-CN" sz="1600" dirty="0" err="1">
                <a:ea typeface="Segoe UI" panose="020B0502040204020203" pitchFamily="34" charset="0"/>
                <a:cs typeface="Segoe UI" panose="020B0502040204020203" pitchFamily="34" charset="0"/>
              </a:rPr>
              <a:t>endif</a:t>
            </a:r>
            <a:endParaRPr lang="en-US" altLang="zh-CN" sz="16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altLang="zh-CN" sz="1600" dirty="0" err="1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(“%c\</a:t>
            </a:r>
            <a:r>
              <a:rPr lang="en-US" altLang="zh-CN" sz="1600" dirty="0" err="1">
                <a:ea typeface="Segoe UI" panose="020B0502040204020203" pitchFamily="34" charset="0"/>
                <a:cs typeface="Segoe UI" panose="020B0502040204020203" pitchFamily="34" charset="0"/>
              </a:rPr>
              <a:t>n”,c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   }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endParaRPr lang="en-US" altLang="zh-CN" sz="15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5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648475" y="5033051"/>
            <a:ext cx="2491737" cy="1183030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LANGUAGE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90230" y="819081"/>
            <a:ext cx="7749483" cy="565467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输入一行字母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字符，根据需要设置条件编译，使之能将字幕全改为大写字母或全改为小写字母输出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6"/>
          <p:cNvSpPr/>
          <p:nvPr/>
        </p:nvSpPr>
        <p:spPr>
          <a:xfrm>
            <a:off x="4727627" y="3294446"/>
            <a:ext cx="3370597" cy="420222"/>
          </a:xfrm>
          <a:prstGeom prst="wedgeRoundRectCallout">
            <a:avLst>
              <a:gd name="adj1" fmla="val -83152"/>
              <a:gd name="adj2" fmla="val 767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定义表示“真”时运行</a:t>
            </a:r>
          </a:p>
        </p:txBody>
      </p:sp>
      <p:sp>
        <p:nvSpPr>
          <p:cNvPr id="19" name="对话气泡: 圆角矩形 16"/>
          <p:cNvSpPr/>
          <p:nvPr/>
        </p:nvSpPr>
        <p:spPr>
          <a:xfrm>
            <a:off x="4843621" y="4047209"/>
            <a:ext cx="3370597" cy="420222"/>
          </a:xfrm>
          <a:prstGeom prst="wedgeRoundRectCallout">
            <a:avLst>
              <a:gd name="adj1" fmla="val -96060"/>
              <a:gd name="adj2" fmla="val 767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定义表示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“假”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时运行</a:t>
            </a:r>
          </a:p>
        </p:txBody>
      </p:sp>
    </p:spTree>
    <p:extLst>
      <p:ext uri="{BB962C8B-B14F-4D97-AF65-F5344CB8AC3E}">
        <p14:creationId xmlns:p14="http://schemas.microsoft.com/office/powerpoint/2010/main" val="18540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6" grpId="0" animBg="1"/>
      <p:bldP spid="17" grpId="0" animBg="1"/>
      <p:bldP spid="15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3067" y="1634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40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条件编译</a:t>
            </a: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1097778" y="1961541"/>
            <a:ext cx="6775450" cy="359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它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的作用是如果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ifdef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后的宏名在此之前已用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语句定义，则对程序段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进行编译，否则编译程序段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可以没有，即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270" y="1337689"/>
            <a:ext cx="699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条件编译形式二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ltGray">
          <a:xfrm>
            <a:off x="3216100" y="1917301"/>
            <a:ext cx="2089150" cy="1476935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ifdef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宏名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程序段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#else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程序段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ltGray">
          <a:xfrm>
            <a:off x="3197579" y="4909893"/>
            <a:ext cx="2089150" cy="901506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ifdef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宏名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程序段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33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1642" y="10895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5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条件编译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937113" y="1448341"/>
            <a:ext cx="3482259" cy="481775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6148" y="1748037"/>
            <a:ext cx="374272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zh-CN" dirty="0">
                <a:ea typeface="Segoe UI" panose="020B0502040204020203" pitchFamily="34" charset="0"/>
                <a:cs typeface="Segoe UI" panose="020B0502040204020203" pitchFamily="34" charset="0"/>
              </a:rPr>
              <a:t>include&lt;</a:t>
            </a:r>
            <a:r>
              <a:rPr lang="en-US" altLang="zh-CN" dirty="0" err="1">
                <a:ea typeface="Segoe UI" panose="020B0502040204020203" pitchFamily="34" charset="0"/>
                <a:cs typeface="Segoe UI" panose="020B0502040204020203" pitchFamily="34" charset="0"/>
              </a:rPr>
              <a:t>stdio.h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void </a:t>
            </a:r>
            <a:r>
              <a:rPr lang="en-US" altLang="zh-CN" dirty="0">
                <a:ea typeface="Segoe UI" panose="020B0502040204020203" pitchFamily="34" charset="0"/>
                <a:cs typeface="Segoe UI" panose="020B0502040204020203" pitchFamily="34" charset="0"/>
              </a:rPr>
              <a:t>main()</a:t>
            </a:r>
          </a:p>
          <a:p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altLang="zh-CN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    float </a:t>
            </a:r>
            <a:r>
              <a:rPr lang="en-US" altLang="zh-CN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r,s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altLang="zh-CN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(“please input radius: ”);</a:t>
            </a:r>
          </a:p>
          <a:p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altLang="zh-CN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scanf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(“%</a:t>
            </a:r>
            <a:r>
              <a:rPr lang="en-US" altLang="zh-CN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f”,&amp;r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r>
              <a:rPr lang="en-US" altLang="zh-CN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    #</a:t>
            </a:r>
            <a:r>
              <a:rPr lang="en-US" altLang="zh-CN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ifdef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 PI</a:t>
            </a:r>
          </a:p>
          <a:p>
            <a:r>
              <a:rPr lang="en-US" altLang="zh-CN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    s = PI * r * r;</a:t>
            </a:r>
          </a:p>
          <a:p>
            <a:r>
              <a:rPr lang="en-US" altLang="zh-CN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    #else</a:t>
            </a:r>
          </a:p>
          <a:p>
            <a:r>
              <a:rPr lang="en-US" altLang="zh-CN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    #define PI 3.14156265</a:t>
            </a:r>
          </a:p>
          <a:p>
            <a:r>
              <a:rPr lang="en-US" altLang="zh-CN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    s = PI * s * s;</a:t>
            </a:r>
          </a:p>
          <a:p>
            <a:r>
              <a:rPr lang="en-US" altLang="zh-CN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    #</a:t>
            </a:r>
            <a:r>
              <a:rPr lang="en-US" altLang="zh-CN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endif</a:t>
            </a:r>
            <a:endParaRPr lang="en-US" altLang="zh-CN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zh-CN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(“s = % f \</a:t>
            </a:r>
            <a:r>
              <a:rPr lang="en-US" altLang="zh-CN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n”,s</a:t>
            </a:r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en-US" altLang="zh-CN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dirty="0" smtClean="0"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altLang="zh-CN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5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5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482415" y="5092430"/>
            <a:ext cx="3171733" cy="1183030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input radius:1.0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 = 3.1415927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90230" y="929223"/>
            <a:ext cx="7749483" cy="405479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分析以下程序中宏语句的功能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6"/>
          <p:cNvSpPr/>
          <p:nvPr/>
        </p:nvSpPr>
        <p:spPr>
          <a:xfrm>
            <a:off x="4649326" y="3401807"/>
            <a:ext cx="2950768" cy="420222"/>
          </a:xfrm>
          <a:prstGeom prst="wedgeRoundRectCallout">
            <a:avLst>
              <a:gd name="adj1" fmla="val -94380"/>
              <a:gd name="adj2" fmla="val -109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宏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在该语句之前定义时执行</a:t>
            </a:r>
          </a:p>
        </p:txBody>
      </p:sp>
      <p:sp>
        <p:nvSpPr>
          <p:cNvPr id="19" name="对话气泡: 圆角矩形 16"/>
          <p:cNvSpPr/>
          <p:nvPr/>
        </p:nvSpPr>
        <p:spPr>
          <a:xfrm>
            <a:off x="5054013" y="4255430"/>
            <a:ext cx="3106588" cy="420222"/>
          </a:xfrm>
          <a:prstGeom prst="wedgeRoundRectCallout">
            <a:avLst>
              <a:gd name="adj1" fmla="val -67958"/>
              <a:gd name="adj2" fmla="val -919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宏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在该语句之前未定义时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执行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6" grpId="0" animBg="1"/>
      <p:bldP spid="17" grpId="0" animBg="1"/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3067" y="1634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40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条件编译</a:t>
            </a: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407194" y="4188541"/>
            <a:ext cx="8095250" cy="12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是若宏名未被定义则编译程序段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，否则编译程序段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。同样，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#else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部分也可以没有。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270" y="1337689"/>
            <a:ext cx="699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条件编译形式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ltGray">
          <a:xfrm>
            <a:off x="2946657" y="2239708"/>
            <a:ext cx="2089150" cy="1476935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ifdef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宏名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程序段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#else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程序段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5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3067" y="16340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10.4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40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其他编译预处理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292415" y="1516500"/>
            <a:ext cx="3630656" cy="263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语法格式如下：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它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在编译的时候输出编译错误信息：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token-sequence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，从而方便程序员检查程序中出现的错误。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41" y="1054835"/>
            <a:ext cx="268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10.4.1 #error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ltGray">
          <a:xfrm>
            <a:off x="447273" y="2030600"/>
            <a:ext cx="3320940" cy="358045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#error token-sequence</a:t>
            </a:r>
          </a:p>
        </p:txBody>
      </p:sp>
      <p:sp>
        <p:nvSpPr>
          <p:cNvPr id="7" name="矩形: 圆角 3"/>
          <p:cNvSpPr/>
          <p:nvPr/>
        </p:nvSpPr>
        <p:spPr>
          <a:xfrm>
            <a:off x="4077929" y="1380198"/>
            <a:ext cx="4732638" cy="481775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38650" y="1650028"/>
            <a:ext cx="41524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#include</a:t>
            </a:r>
            <a:r>
              <a:rPr lang="zh-CN" altLang="en-US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zh-CN" altLang="en-US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stdio.h</a:t>
            </a:r>
            <a:r>
              <a:rPr lang="zh-CN" altLang="en-US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altLang="zh-CN" sz="16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 err="1"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main(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argc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,char* 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argv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[])</a:t>
            </a:r>
            <a:endParaRPr lang="en-US" altLang="zh-CN" sz="16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 #define CONST_NAME1  “CONST_NAME1”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(“%s\n”,CONST_NAME1);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#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undef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CONST_NAME1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#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ifndef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CONST_NAME1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#error No defined Constant 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Sy</a:t>
            </a:r>
            <a:r>
              <a:rPr lang="zh-CN" altLang="en-US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ｍ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bol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CONST_NAME1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#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endif</a:t>
            </a:r>
            <a:endParaRPr lang="en-US" altLang="zh-CN" sz="16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     #define CONST_NAME2 “CONST_NAME2”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(“%s\n”,CONST_NAME2);</a:t>
            </a:r>
          </a:p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 }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(“%s\n”,CONST_NAME2);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return 0;</a:t>
            </a:r>
            <a:endParaRPr lang="en-US" altLang="zh-CN" sz="16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altLang="zh-CN" sz="16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矩形: 圆角 15"/>
          <p:cNvSpPr/>
          <p:nvPr/>
        </p:nvSpPr>
        <p:spPr>
          <a:xfrm>
            <a:off x="607573" y="5154560"/>
            <a:ext cx="3470356" cy="1112775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fatal error C1189: #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:No defined Constant 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ｍ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bol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CONST_NAME1</a:t>
            </a:r>
          </a:p>
        </p:txBody>
      </p:sp>
      <p:sp>
        <p:nvSpPr>
          <p:cNvPr id="11" name="Rectangle 3"/>
          <p:cNvSpPr>
            <a:spLocks noGrp="1" noChangeArrowheads="1"/>
          </p:cNvSpPr>
          <p:nvPr/>
        </p:nvSpPr>
        <p:spPr bwMode="auto">
          <a:xfrm>
            <a:off x="4131745" y="908069"/>
            <a:ext cx="3033460" cy="50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5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7" grpId="0" animBg="1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0788" y="10630"/>
            <a:ext cx="14848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155112" y="1371609"/>
            <a:ext cx="4894273" cy="563517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宏定义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67022" y="1371609"/>
            <a:ext cx="599472" cy="5635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155110" y="2515603"/>
            <a:ext cx="4894273" cy="564202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文件包含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67020" y="2515602"/>
            <a:ext cx="620738" cy="5642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155110" y="3660281"/>
            <a:ext cx="4894273" cy="564888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条件编译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967020" y="3660280"/>
            <a:ext cx="620738" cy="5648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2155110" y="4805644"/>
            <a:ext cx="4894273" cy="565575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其他编译预处理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67020" y="4805644"/>
            <a:ext cx="620738" cy="565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7502" y="163401"/>
            <a:ext cx="149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10.4.2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40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# pragma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546947" y="1250431"/>
            <a:ext cx="8538059" cy="385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编写程序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的时候，我们经常要用到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#pragma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指令来设定编译器的状态或是指示编译器来完成一些特定的动作。一般的形式为：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它能够在编译信息输出窗口中输出相应的信息，这对于源代码信息的控制是非常重要的。其使用法方法为：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编译器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遇到这条指令时就会在编译输出窗口中将消息文本打印出来。当我们自己忘记有没有正确设置这些宏时，我们就可以用这条指令在编译的时候进行检查。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ltGray">
          <a:xfrm>
            <a:off x="2146631" y="2277972"/>
            <a:ext cx="5236708" cy="358045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#pragma message </a:t>
            </a:r>
            <a:r>
              <a:rPr kumimoji="1" lang="zh-CN" altLang="en-US" sz="2000" dirty="0">
                <a:ea typeface="微软雅黑" panose="020B0503020204020204" pitchFamily="34" charset="-122"/>
              </a:rPr>
              <a:t>参数</a:t>
            </a:r>
            <a:endParaRPr kumimoji="1" lang="en-US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ltGray">
          <a:xfrm>
            <a:off x="2146631" y="3869082"/>
            <a:ext cx="5236708" cy="358045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#pragma message (“</a:t>
            </a:r>
            <a:r>
              <a:rPr kumimoji="1" lang="zh-CN" altLang="en-US" sz="2000" dirty="0">
                <a:ea typeface="微软雅黑" panose="020B0503020204020204" pitchFamily="34" charset="-122"/>
              </a:rPr>
              <a:t>消息文本</a:t>
            </a:r>
            <a:r>
              <a:rPr kumimoji="1" lang="en-US" altLang="zh-CN" sz="2000" dirty="0">
                <a:ea typeface="微软雅黑" panose="020B0503020204020204" pitchFamily="34" charset="-122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6336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7502" y="163401"/>
            <a:ext cx="149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10.4.2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40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# pragma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508819" y="1235676"/>
            <a:ext cx="8259097" cy="474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假设我们希望判断自己有没有在源代码的什么地方定义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_X86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这个宏就可以使用下面的方法：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当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我们定义了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_X86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这个宏以后，应用程序在编译时就会在编译输出窗口里显示“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_X86 macro active!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另外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一个使用的比较多的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#pragma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参数是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code_seg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。格式如下：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ltGray">
          <a:xfrm>
            <a:off x="1607657" y="2047153"/>
            <a:ext cx="6092576" cy="991017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</a:t>
            </a:r>
            <a:r>
              <a:rPr kumimoji="1" lang="en-US" altLang="zh-CN" sz="2000" dirty="0" err="1">
                <a:ea typeface="微软雅黑" panose="020B0503020204020204" pitchFamily="34" charset="-122"/>
              </a:rPr>
              <a:t>ifdef</a:t>
            </a:r>
            <a:r>
              <a:rPr kumimoji="1" lang="en-US" altLang="zh-CN" sz="2000" dirty="0">
                <a:ea typeface="微软雅黑" panose="020B0503020204020204" pitchFamily="34" charset="-122"/>
              </a:rPr>
              <a:t> _X86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#pragma message(“_X86 macro activated”)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</a:t>
            </a:r>
            <a:r>
              <a:rPr kumimoji="1" lang="en-US" altLang="zh-CN" sz="2000" dirty="0" err="1">
                <a:ea typeface="微软雅黑" panose="020B0503020204020204" pitchFamily="34" charset="-122"/>
              </a:rPr>
              <a:t>endif</a:t>
            </a:r>
            <a:endParaRPr kumimoji="1" lang="en-US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1353704" y="4782055"/>
            <a:ext cx="6600482" cy="613791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#pragma </a:t>
            </a:r>
            <a:r>
              <a:rPr kumimoji="1" lang="en-US" altLang="zh-CN" sz="2000" dirty="0" err="1">
                <a:ea typeface="微软雅黑" panose="020B0503020204020204" pitchFamily="34" charset="-122"/>
              </a:rPr>
              <a:t>code_seg</a:t>
            </a:r>
            <a:r>
              <a:rPr kumimoji="1" lang="en-US" altLang="zh-CN" sz="2000" dirty="0">
                <a:ea typeface="微软雅黑" panose="020B0503020204020204" pitchFamily="34" charset="-122"/>
              </a:rPr>
              <a:t>( [ [ { push | pop}, ] [ identifier,]]   [ “segment-name”[, “segment-class”] ] )</a:t>
            </a:r>
          </a:p>
        </p:txBody>
      </p:sp>
    </p:spTree>
    <p:extLst>
      <p:ext uri="{BB962C8B-B14F-4D97-AF65-F5344CB8AC3E}">
        <p14:creationId xmlns:p14="http://schemas.microsoft.com/office/powerpoint/2010/main" val="25810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7502" y="163401"/>
            <a:ext cx="149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10.4.2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40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# pragma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405581" y="1359244"/>
            <a:ext cx="8443451" cy="433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该指令用来指定函数在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文件中存放的节，观察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文件可以使用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dumpbin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命令行程序，函数在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文件中默认的存放节为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.text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节，如果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code_seg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没有带参数的话，则函数存放在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.text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节中。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Push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（可选参数）将一个记录放到内部编译器的堆栈中，可选岑书可以为一个标识符或节名，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（可选参数）将一个记录从堆栈顶端弹出，该记录可以为一个标识符或节名。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Identifer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（可选参数）当使用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指令时，为压入堆栈的记录指派一个标识符，当然标识符被删除的时候，和其相关的堆栈中的记录将被弹出堆栈。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“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segment-name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”（可选参数）表示函数存放的节名。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9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7502" y="163401"/>
            <a:ext cx="149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10.4.3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40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#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line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354132" y="1084005"/>
            <a:ext cx="8236974" cy="281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此命令主要是为强制编译器按指定的行号，开始对源程序的代码重新编号，在调试的时候，可以按此规定输出错误代码的准确位置。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zh-CN" altLang="en-US" sz="1800" b="1" dirty="0" smtClean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lang="en-US" altLang="zh-CN" sz="1800" b="1" dirty="0" smtClean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，语法格式如下：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其作用是使得其后的源代码从指定的行号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constant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重新开始编号，并将当前文件名命名为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ltGray">
          <a:xfrm>
            <a:off x="1616426" y="2554916"/>
            <a:ext cx="5236708" cy="356580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 line  constant  “filename”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77684" y="3971701"/>
            <a:ext cx="8513422" cy="173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b="1" dirty="0" smtClean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lang="en-US" altLang="zh-CN" sz="18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，语法格式如下：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其作用在于编译时候，准确输出错误代码所在的位置（行号），而在源程序中并不出现行号，从而方便程序员准确定位。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ltGray">
          <a:xfrm>
            <a:off x="1616426" y="4637937"/>
            <a:ext cx="5236708" cy="356580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>
                <a:ea typeface="微软雅黑" panose="020B0503020204020204" pitchFamily="34" charset="-122"/>
              </a:rPr>
              <a:t># line  constant  </a:t>
            </a:r>
          </a:p>
        </p:txBody>
      </p:sp>
    </p:spTree>
    <p:extLst>
      <p:ext uri="{BB962C8B-B14F-4D97-AF65-F5344CB8AC3E}">
        <p14:creationId xmlns:p14="http://schemas.microsoft.com/office/powerpoint/2010/main" val="159986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7502" y="163401"/>
            <a:ext cx="149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10.4.3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401"/>
            <a:ext cx="588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#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line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171837" y="791398"/>
            <a:ext cx="5443132" cy="50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4378" y="939168"/>
            <a:ext cx="3972416" cy="526297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#include</a:t>
            </a:r>
            <a:r>
              <a:rPr lang="zh-CN" altLang="en-US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zh-CN" altLang="en-US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stdio.h</a:t>
            </a:r>
            <a:r>
              <a:rPr lang="zh-CN" altLang="en-US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en-US" altLang="zh-CN" sz="16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oid Test();</a:t>
            </a:r>
          </a:p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#line  10  “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Hello.c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r>
              <a:rPr lang="en-US" altLang="zh-CN" sz="1600" dirty="0" err="1"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main(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argc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,char* 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argv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[])</a:t>
            </a:r>
            <a:endParaRPr lang="en-US" altLang="zh-CN" sz="16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 #define CONST_NAME1  “CONST_NAME1”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(“%s\n”,CONST_NAME1);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#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undef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CONST_NAME1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(“%s\n”,CONST_NAME1);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     #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define CONST_NAME2 “CONST_NAME2”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         </a:t>
            </a:r>
            <a:r>
              <a:rPr lang="en-US" altLang="zh-CN" sz="1600" dirty="0" err="1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(“%s\n”,CONST_NAME2);</a:t>
            </a:r>
            <a:endParaRPr lang="en-US" altLang="zh-CN" sz="1600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}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(“%s\n”,CONST_NAME2);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return 0;</a:t>
            </a:r>
            <a:endParaRPr lang="en-US" altLang="zh-CN" sz="16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oid Test()</a:t>
            </a:r>
          </a:p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altLang="zh-CN" sz="16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zh-CN" sz="16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(“%s\n”,CONST_NAME2);</a:t>
            </a:r>
          </a:p>
          <a:p>
            <a:r>
              <a:rPr lang="en-US" altLang="zh-CN" sz="1600" dirty="0" smtClean="0">
                <a:ea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altLang="zh-CN" sz="16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36704" y="852954"/>
            <a:ext cx="4180090" cy="547410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5"/>
          <p:cNvSpPr/>
          <p:nvPr/>
        </p:nvSpPr>
        <p:spPr>
          <a:xfrm>
            <a:off x="5331712" y="3702322"/>
            <a:ext cx="3812288" cy="2576777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提示如下的编译信息：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(15):error C2065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：‘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CONST_NAME1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undeclared identifier,</a:t>
            </a: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表示当前文件的名称被认为是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#line 10”Hello.c”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所在的行被认为是第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行，因此提示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行出错。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圆角矩形 16"/>
          <p:cNvSpPr/>
          <p:nvPr/>
        </p:nvSpPr>
        <p:spPr>
          <a:xfrm>
            <a:off x="5111513" y="1197154"/>
            <a:ext cx="2753204" cy="358038"/>
          </a:xfrm>
          <a:prstGeom prst="wedgeRoundRectCallout">
            <a:avLst>
              <a:gd name="adj1" fmla="val -123039"/>
              <a:gd name="adj2" fmla="val 7144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将该行认为是第十行，重新</a:t>
            </a:r>
            <a:r>
              <a:rPr lang="zh-CN" altLang="en-US" sz="1400" dirty="0" smtClean="0">
                <a:solidFill>
                  <a:schemeClr val="tx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编号</a:t>
            </a:r>
            <a:endParaRPr lang="zh-CN" altLang="en-US" sz="1400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6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8111" y="163397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本章小结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2471" y="74428"/>
            <a:ext cx="13615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</a:p>
          <a:p>
            <a:pPr algn="ctr"/>
            <a:r>
              <a:rPr lang="en-US" altLang="zh-CN" sz="2800" b="1" dirty="0" smtClean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2343" y="1655405"/>
            <a:ext cx="86868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、宏定义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可以带有参数，宏调用时是以实参换形参，而不是值传递；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、为了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避免宏替换时发生错误，宏定义中的字符串应加括号，字符串中出现的形式参数两边也应加括号；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包含是预处理的一个重要功能，它用来把多个源文件连接成一个源文件进行编译，结果将产生一个目标文件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、条件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编译允许值编译源程序中满足条件的程序段，使生成的目标程序较短，从而减少了内存的开销并提高了程序的效率；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用于处理功能便于程序的修改、阅读、移植和调试，也便于实现模块化程序设计。</a:t>
            </a:r>
          </a:p>
        </p:txBody>
      </p:sp>
    </p:spTree>
    <p:extLst>
      <p:ext uri="{BB962C8B-B14F-4D97-AF65-F5344CB8AC3E}">
        <p14:creationId xmlns:p14="http://schemas.microsoft.com/office/powerpoint/2010/main" val="3936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95441" y="1314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宏定义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 bwMode="auto">
          <a:xfrm>
            <a:off x="722672" y="1254491"/>
            <a:ext cx="7956754" cy="496095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002C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语言源程序中允许用一个标识符来表示一个字符串，成为“宏”。宏定义是由源程序中的宏命令完成的，其一般格式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buClr>
                <a:srgbClr val="002C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buClr>
                <a:srgbClr val="002C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buClr>
                <a:srgbClr val="002C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#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是宏定义命令，一个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只能定义一个宏。若需要定义多个宏，就需要使用多个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命令。被定义为“宏”的标识符称为“宏名”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buClr>
                <a:srgbClr val="002C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字符串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成为“宏体”，可以是常量、关键字、语句、表达式或者空白等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buClr>
                <a:srgbClr val="002C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预编译处理时，对程序中所有出现的“宏名”，都用宏定义中的字符串去替换，成为“宏替换”或“宏展开”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替换由预处理程序自动完成的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语言中，“宏”分为有参数和无参数两种，下面分别讨论这两种“宏”的定义与调用</a:t>
            </a:r>
          </a:p>
          <a:p>
            <a:pPr algn="just">
              <a:lnSpc>
                <a:spcPct val="120000"/>
              </a:lnSpc>
              <a:buClr>
                <a:srgbClr val="002C24"/>
              </a:buClr>
              <a:buSzTx/>
              <a:buFont typeface="Wingdings" panose="05000000000000000000" pitchFamily="2" charset="2"/>
              <a:buChar char="n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buClr>
                <a:srgbClr val="002C24"/>
              </a:buClr>
              <a:buSzTx/>
              <a:buFont typeface="Wingdings" panose="05000000000000000000" pitchFamily="2" charset="2"/>
              <a:buChar char="n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ltGray">
          <a:xfrm>
            <a:off x="2358543" y="2164536"/>
            <a:ext cx="4707605" cy="351651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  字符串</a:t>
            </a:r>
          </a:p>
        </p:txBody>
      </p:sp>
    </p:spTree>
    <p:extLst>
      <p:ext uri="{BB962C8B-B14F-4D97-AF65-F5344CB8AC3E}">
        <p14:creationId xmlns:p14="http://schemas.microsoft.com/office/powerpoint/2010/main" val="21049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040" y="120865"/>
            <a:ext cx="149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不带参数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的宏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-109695" y="836914"/>
            <a:ext cx="9061966" cy="227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名后不带参数时，表示用一个指定的标识符来代表一个字符串，也就是定义符号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常量。例如，下面定义了两个无参数宏：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这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两个宏定义将符号常量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接下来以一个例子来更加详细的进行说明。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2273605" y="1588489"/>
            <a:ext cx="2970176" cy="613791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TRUE   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FLASE  0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ltGray">
          <a:xfrm>
            <a:off x="1568722" y="3435666"/>
            <a:ext cx="2274245" cy="1067741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latin typeface="+mn-lt"/>
                <a:ea typeface="微软雅黑" panose="020B0503020204020204" pitchFamily="34" charset="-122"/>
              </a:rPr>
              <a:t>if(x==TRUE)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latin typeface="+mn-lt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+mn-lt"/>
                <a:ea typeface="微软雅黑" panose="020B0503020204020204" pitchFamily="34" charset="-122"/>
              </a:rPr>
              <a:t>printf</a:t>
            </a:r>
            <a:r>
              <a:rPr lang="en-US" altLang="zh-CN" sz="1600" dirty="0">
                <a:latin typeface="+mn-lt"/>
                <a:ea typeface="微软雅黑" panose="020B0503020204020204" pitchFamily="34" charset="-122"/>
              </a:rPr>
              <a:t>(“TRUE”);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latin typeface="+mn-lt"/>
                <a:ea typeface="微软雅黑" panose="020B0503020204020204" pitchFamily="34" charset="-122"/>
              </a:rPr>
              <a:t>else if(x==FALSE)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 dirty="0">
                <a:latin typeface="+mn-lt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+mn-lt"/>
                <a:ea typeface="微软雅黑" panose="020B0503020204020204" pitchFamily="34" charset="-122"/>
              </a:rPr>
              <a:t>printf</a:t>
            </a:r>
            <a:r>
              <a:rPr lang="en-US" altLang="zh-CN" sz="1600" dirty="0">
                <a:latin typeface="+mn-lt"/>
                <a:ea typeface="微软雅黑" panose="020B0503020204020204" pitchFamily="34" charset="-122"/>
              </a:rPr>
              <a:t>(“FALSE”);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flipV="1">
            <a:off x="2335518" y="4484169"/>
            <a:ext cx="2085770" cy="825962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alpha val="5000"/>
                </a:schemeClr>
              </a:gs>
              <a:gs pos="100000">
                <a:schemeClr val="accent1">
                  <a:gamma/>
                  <a:tint val="7372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ltGray">
          <a:xfrm>
            <a:off x="4421288" y="4484169"/>
            <a:ext cx="2009341" cy="1067741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 dirty="0">
                <a:ea typeface="微软雅黑" panose="020B0503020204020204" pitchFamily="34" charset="-122"/>
              </a:rPr>
              <a:t>if(x==1)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 dirty="0">
                <a:ea typeface="微软雅黑" panose="020B0503020204020204" pitchFamily="34" charset="-122"/>
              </a:rPr>
              <a:t>    </a:t>
            </a:r>
            <a:r>
              <a:rPr kumimoji="1" lang="en-US" altLang="zh-CN" sz="1600" dirty="0" err="1">
                <a:ea typeface="微软雅黑" panose="020B0503020204020204" pitchFamily="34" charset="-122"/>
              </a:rPr>
              <a:t>printf</a:t>
            </a:r>
            <a:r>
              <a:rPr kumimoji="1" lang="en-US" altLang="zh-CN" sz="1600" dirty="0">
                <a:ea typeface="微软雅黑" panose="020B0503020204020204" pitchFamily="34" charset="-122"/>
              </a:rPr>
              <a:t>(“TRUE”);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 dirty="0">
                <a:ea typeface="微软雅黑" panose="020B0503020204020204" pitchFamily="34" charset="-122"/>
              </a:rPr>
              <a:t>else if(x==0)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 dirty="0">
                <a:ea typeface="微软雅黑" panose="020B0503020204020204" pitchFamily="34" charset="-122"/>
              </a:rPr>
              <a:t>    </a:t>
            </a:r>
            <a:r>
              <a:rPr kumimoji="1" lang="en-US" altLang="zh-CN" sz="1600" dirty="0" err="1">
                <a:ea typeface="微软雅黑" panose="020B0503020204020204" pitchFamily="34" charset="-122"/>
              </a:rPr>
              <a:t>printf</a:t>
            </a:r>
            <a:r>
              <a:rPr kumimoji="1" lang="en-US" altLang="zh-CN" sz="1600" dirty="0">
                <a:ea typeface="微软雅黑" panose="020B0503020204020204" pitchFamily="34" charset="-122"/>
              </a:rPr>
              <a:t>(“FALSE”);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ltGray">
          <a:xfrm>
            <a:off x="1115010" y="5680571"/>
            <a:ext cx="6399213" cy="671334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双引号中的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不被替换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，符号常量出现在双引号中时，将失去定义过的含义，而仅仅作为一般字符串使用。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5907" y="2936236"/>
            <a:ext cx="326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圆角矩形 16"/>
          <p:cNvSpPr/>
          <p:nvPr/>
        </p:nvSpPr>
        <p:spPr>
          <a:xfrm>
            <a:off x="4500338" y="2963950"/>
            <a:ext cx="2276546" cy="1100338"/>
          </a:xfrm>
          <a:prstGeom prst="wedgeRoundRectCallout">
            <a:avLst>
              <a:gd name="adj1" fmla="val -6795"/>
              <a:gd name="adj2" fmla="val 9153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在进行了预编译处理后，程序中的符号常量被定义它们的常量替换</a:t>
            </a:r>
          </a:p>
        </p:txBody>
      </p:sp>
    </p:spTree>
    <p:extLst>
      <p:ext uri="{BB962C8B-B14F-4D97-AF65-F5344CB8AC3E}">
        <p14:creationId xmlns:p14="http://schemas.microsoft.com/office/powerpoint/2010/main" val="252625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040" y="120865"/>
            <a:ext cx="149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不带参数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的宏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1141860" y="1946469"/>
            <a:ext cx="6775450" cy="163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在宏定义语句中，可以使用已经定义过的宏，即允许宏的嵌套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ltGray">
          <a:xfrm>
            <a:off x="2567521" y="2532141"/>
            <a:ext cx="3232150" cy="901506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>
                <a:latin typeface="+mn-lt"/>
                <a:ea typeface="+mj-ea"/>
              </a:rPr>
              <a:t>#define R   3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>
                <a:latin typeface="+mn-lt"/>
                <a:ea typeface="+mj-ea"/>
              </a:rPr>
              <a:t>#define PI  3.14159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>
                <a:latin typeface="+mn-lt"/>
                <a:ea typeface="+mj-ea"/>
              </a:rPr>
              <a:t>#define L   2*PI*R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3189" y="1312949"/>
            <a:ext cx="326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宏嵌套：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3189" y="3728791"/>
            <a:ext cx="326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宏定义应用：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803189" y="4487036"/>
            <a:ext cx="7677134" cy="16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、使用宏名代替一个字符串，可以减少程序中重复书写某些字符串的工作量，而且简单不易出错，容易记忆。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、当需要改变某一个常量时，只要改变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#define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命令行，做到一改全改。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34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040" y="120865"/>
            <a:ext cx="149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带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参数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的宏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183213" y="963721"/>
            <a:ext cx="6775450" cy="321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C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语言允许宏带有参数。在宏定义中的参数称为形参，在宏调用中的参数叫做实参。在调用带参数的宏时，不仅要进行宏替换，而且要用实参去替换形参。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带参数的宏的定义一般形式为：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调用带参数的宏的一般形式为：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ltGray">
          <a:xfrm>
            <a:off x="440351" y="2598655"/>
            <a:ext cx="3603014" cy="326076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宏名（形参表） 字符串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ltGray">
          <a:xfrm>
            <a:off x="459407" y="3632631"/>
            <a:ext cx="3121385" cy="326076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宏名（实参表）</a:t>
            </a:r>
          </a:p>
        </p:txBody>
      </p:sp>
      <p:sp>
        <p:nvSpPr>
          <p:cNvPr id="9" name="矩形 8"/>
          <p:cNvSpPr/>
          <p:nvPr/>
        </p:nvSpPr>
        <p:spPr>
          <a:xfrm>
            <a:off x="4340597" y="2372811"/>
            <a:ext cx="39227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500" dirty="0"/>
              <a:t>      </a:t>
            </a:r>
            <a:endParaRPr lang="en-US" altLang="zh-CN" sz="1500" dirty="0" smtClean="0"/>
          </a:p>
          <a:p>
            <a:pPr lvl="0"/>
            <a:endParaRPr lang="en-US" altLang="zh-CN" sz="1500" dirty="0" smtClean="0"/>
          </a:p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#define  MAX(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 ((x &gt; y) ?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 y)     </a:t>
            </a:r>
          </a:p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a  ,  b  ;</a:t>
            </a:r>
          </a:p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a  =  6;</a:t>
            </a: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b  =  9;</a:t>
            </a:r>
          </a:p>
          <a:p>
            <a:pPr lvl="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(“Max  number  is  %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d,MAX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);</a:t>
            </a:r>
          </a:p>
          <a:p>
            <a:pPr lvl="0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     </a:t>
            </a:r>
            <a:endParaRPr lang="zh-CN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3"/>
          <p:cNvSpPr/>
          <p:nvPr/>
        </p:nvSpPr>
        <p:spPr>
          <a:xfrm>
            <a:off x="4171559" y="2154123"/>
            <a:ext cx="4199861" cy="4099194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2"/>
          <p:cNvSpPr/>
          <p:nvPr/>
        </p:nvSpPr>
        <p:spPr>
          <a:xfrm>
            <a:off x="4261797" y="1908057"/>
            <a:ext cx="2959532" cy="364050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带参数的宏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对话气泡: 圆角矩形 16"/>
          <p:cNvSpPr/>
          <p:nvPr/>
        </p:nvSpPr>
        <p:spPr>
          <a:xfrm>
            <a:off x="7086857" y="2312482"/>
            <a:ext cx="1821169" cy="519923"/>
          </a:xfrm>
          <a:prstGeom prst="wedgeRoundRectCallout">
            <a:avLst>
              <a:gd name="adj1" fmla="val -51106"/>
              <a:gd name="adj2" fmla="val 9304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带参数的宏定义</a:t>
            </a:r>
          </a:p>
        </p:txBody>
      </p:sp>
      <p:sp>
        <p:nvSpPr>
          <p:cNvPr id="13" name="矩形: 圆角 4"/>
          <p:cNvSpPr/>
          <p:nvPr/>
        </p:nvSpPr>
        <p:spPr>
          <a:xfrm>
            <a:off x="4495280" y="4966505"/>
            <a:ext cx="3552418" cy="864778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Max  number  is </a:t>
            </a:r>
            <a:r>
              <a:rPr lang="en-US" altLang="zh-CN" dirty="0" smtClean="0">
                <a:solidFill>
                  <a:schemeClr val="tx1"/>
                </a:solidFill>
              </a:rPr>
              <a:t> 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对话气泡: 圆角矩形 16"/>
          <p:cNvSpPr/>
          <p:nvPr/>
        </p:nvSpPr>
        <p:spPr>
          <a:xfrm>
            <a:off x="7149614" y="3483397"/>
            <a:ext cx="1692044" cy="519923"/>
          </a:xfrm>
          <a:prstGeom prst="wedgeRoundRectCallout">
            <a:avLst>
              <a:gd name="adj1" fmla="val -42830"/>
              <a:gd name="adj2" fmla="val 12708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调用带参数的宏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03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040" y="142131"/>
            <a:ext cx="149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0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带参数的宏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 bwMode="auto">
          <a:xfrm>
            <a:off x="653040" y="1989716"/>
            <a:ext cx="7846141" cy="389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1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调用时，先求出实参表达式的值，然后带入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形参，而使用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带参数的宏，则只是进行简单的字符替换，不进行计算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、函数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调用时在程序运行时处理的，需要分配临时的内存单元；而宏展开则是在编译时进行的，在展开时并不分配内存单元，也不进行值传递处理，也没有“返回值”的概念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、对函数中的实参和形参都要定义类型，二者的类型要求一致，如果不一致，则应进行类型转换；而宏不存在类型问题，宏名无类型，它的参数也无类型，只是一个符号代表，展开时代入指定的字符即可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宏定义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时，字符串可以是任何类型的数据。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0833" y="1357787"/>
            <a:ext cx="699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带参数的宏与函数的区别：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0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040" y="142131"/>
            <a:ext cx="149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42130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带参数的宏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 bwMode="auto">
          <a:xfrm>
            <a:off x="900069" y="2218317"/>
            <a:ext cx="7513885" cy="386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调用函数值可能得到一个返回值，而用宏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可以设法得到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几个结果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例如，如下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宏定义语句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当调用这个宏时，可以得到三个结果。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、使用宏次数多时，宏展开后源程序增长；而函数调用不会是源程序变长。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、宏替换不占运行时间，只占编译时间；而函数调用则占用运行时间。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0833" y="1357787"/>
            <a:ext cx="699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带参数的宏与函数的区别：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1134720" y="3155514"/>
            <a:ext cx="6650037" cy="331804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>
                <a:latin typeface="+mn-lt"/>
                <a:ea typeface="微软雅黑" panose="020B0503020204020204" pitchFamily="34" charset="-122"/>
              </a:rPr>
              <a:t>#define CIRCLE(R,L,S,V) L=2*PI*R; S=PI*R*R; V=4.0/3.0*PI*R*R*R</a:t>
            </a:r>
            <a:endParaRPr kumimoji="0" lang="en-US" altLang="zh-CN" sz="1800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96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040" y="152766"/>
            <a:ext cx="149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10.1.3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52765"/>
            <a:ext cx="471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使用宏定义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时应注意问题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53041" y="1180350"/>
            <a:ext cx="7827282" cy="501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3" panose="05040102010807070707" pitchFamily="18" charset="2"/>
              <a:buChar char="}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¡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 2" panose="05020102010507070707" pitchFamily="18" charset="2"/>
              <a:buChar char="—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 2" panose="05020102010507070707" pitchFamily="18" charset="2"/>
              <a:buChar char="¡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0099"/>
              </a:buClr>
              <a:buSzPct val="95000"/>
              <a:buFont typeface="Wingdings 2" panose="05020102010507070707" pitchFamily="18" charset="2"/>
              <a:buChar char="—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、宏名一般习惯上使用大写字母表示，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以与变量名相区别。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、宏定义用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宏名来表示一个字符串，在宏展开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又以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字符串取代宏名，这只是一种简单的替换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，预处理程序对它不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做任何检查。如果有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错误，只能在编译已将宏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展开后的源程序中发现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、宏定义不是说明或语句，在行末不必加分号，如果加上分号，则连分号也一起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置换。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、带参宏定义中，宏名和形参表之间不能有空格出现。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如果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写成：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30000"/>
              </a:lnSpc>
              <a:buClr>
                <a:srgbClr val="002824"/>
              </a:buClr>
              <a:buSzTx/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就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会被认为是无参宏定义，宏名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)(a&gt;b)?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a:b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。这显然与我们的初衷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不符。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2824"/>
              </a:buClr>
              <a:buSzTx/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ltGray">
          <a:xfrm>
            <a:off x="2549655" y="3956211"/>
            <a:ext cx="3556000" cy="326076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sz="18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</a:t>
            </a:r>
            <a:r>
              <a:rPr lang="en-US" altLang="zh-CN" sz="1800" b="1" dirty="0" err="1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8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(a&gt;b)?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a:b</a:t>
            </a:r>
            <a:endParaRPr kumimoji="0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ltGray">
          <a:xfrm>
            <a:off x="2344253" y="4716139"/>
            <a:ext cx="3966804" cy="326076"/>
          </a:xfrm>
          <a:prstGeom prst="roundRect">
            <a:avLst>
              <a:gd name="adj" fmla="val 6449"/>
            </a:avLst>
          </a:prstGeom>
          <a:solidFill>
            <a:srgbClr val="9DE0B3"/>
          </a:solidFill>
          <a:ln w="31750">
            <a:noFill/>
            <a:round/>
            <a:headEnd/>
            <a:tailEnd/>
          </a:ln>
          <a:effectLst/>
          <a:extLst/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</a:t>
            </a:r>
            <a:r>
              <a:rPr lang="en-US" altLang="zh-CN" sz="18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 (</a:t>
            </a:r>
            <a:r>
              <a:rPr lang="en-US" altLang="zh-CN" sz="1800" b="1" dirty="0" err="1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8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(a&gt;b)?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a:b</a:t>
            </a:r>
            <a:endParaRPr kumimoji="0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2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3611</TotalTime>
  <Words>2926</Words>
  <Application>Microsoft Office PowerPoint</Application>
  <PresentationFormat>全屏显示(4:3)</PresentationFormat>
  <Paragraphs>331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等线 Light</vt:lpstr>
      <vt:lpstr>华文新魏</vt:lpstr>
      <vt:lpstr>微软雅黑</vt:lpstr>
      <vt:lpstr>Arial</vt:lpstr>
      <vt:lpstr>Calibri</vt:lpstr>
      <vt:lpstr>Calibri Light</vt:lpstr>
      <vt:lpstr>Segoe UI</vt:lpstr>
      <vt:lpstr>Times New Roman</vt:lpstr>
      <vt:lpstr>Wingdings</vt:lpstr>
      <vt:lpstr>Wingdings 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opc_user</dc:creator>
  <cp:lastModifiedBy>ISeeU</cp:lastModifiedBy>
  <cp:revision>440</cp:revision>
  <dcterms:created xsi:type="dcterms:W3CDTF">2016-08-18T14:34:40Z</dcterms:created>
  <dcterms:modified xsi:type="dcterms:W3CDTF">2017-02-09T04:02:44Z</dcterms:modified>
</cp:coreProperties>
</file>