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60" r:id="rId1"/>
  </p:sldMasterIdLst>
  <p:notesMasterIdLst>
    <p:notesMasterId r:id="rId46"/>
  </p:notesMasterIdLst>
  <p:handoutMasterIdLst>
    <p:handoutMasterId r:id="rId47"/>
  </p:handoutMasterIdLst>
  <p:sldIdLst>
    <p:sldId id="256" r:id="rId2"/>
    <p:sldId id="263" r:id="rId3"/>
    <p:sldId id="292" r:id="rId4"/>
    <p:sldId id="310" r:id="rId5"/>
    <p:sldId id="374" r:id="rId6"/>
    <p:sldId id="417" r:id="rId7"/>
    <p:sldId id="311" r:id="rId8"/>
    <p:sldId id="318" r:id="rId9"/>
    <p:sldId id="320" r:id="rId10"/>
    <p:sldId id="376" r:id="rId11"/>
    <p:sldId id="377" r:id="rId12"/>
    <p:sldId id="378" r:id="rId13"/>
    <p:sldId id="379" r:id="rId14"/>
    <p:sldId id="380" r:id="rId15"/>
    <p:sldId id="381" r:id="rId16"/>
    <p:sldId id="383" r:id="rId17"/>
    <p:sldId id="386" r:id="rId18"/>
    <p:sldId id="387" r:id="rId19"/>
    <p:sldId id="388" r:id="rId20"/>
    <p:sldId id="389" r:id="rId21"/>
    <p:sldId id="390" r:id="rId22"/>
    <p:sldId id="391" r:id="rId23"/>
    <p:sldId id="392" r:id="rId24"/>
    <p:sldId id="393" r:id="rId25"/>
    <p:sldId id="394" r:id="rId26"/>
    <p:sldId id="395" r:id="rId27"/>
    <p:sldId id="397" r:id="rId28"/>
    <p:sldId id="398" r:id="rId29"/>
    <p:sldId id="399" r:id="rId30"/>
    <p:sldId id="400" r:id="rId31"/>
    <p:sldId id="401" r:id="rId32"/>
    <p:sldId id="402" r:id="rId33"/>
    <p:sldId id="403" r:id="rId34"/>
    <p:sldId id="404" r:id="rId35"/>
    <p:sldId id="406" r:id="rId36"/>
    <p:sldId id="408" r:id="rId37"/>
    <p:sldId id="409" r:id="rId38"/>
    <p:sldId id="411" r:id="rId39"/>
    <p:sldId id="412" r:id="rId40"/>
    <p:sldId id="413" r:id="rId41"/>
    <p:sldId id="414" r:id="rId42"/>
    <p:sldId id="415" r:id="rId43"/>
    <p:sldId id="416" r:id="rId44"/>
    <p:sldId id="366"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B0A8"/>
    <a:srgbClr val="39626F"/>
    <a:srgbClr val="64868E"/>
    <a:srgbClr val="9DE0B3"/>
    <a:srgbClr val="E5FCC2"/>
    <a:srgbClr val="98B4A6"/>
    <a:srgbClr val="A2D3EC"/>
    <a:srgbClr val="DEEE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16" autoAdjust="0"/>
    <p:restoredTop sz="87350" autoAdjust="0"/>
  </p:normalViewPr>
  <p:slideViewPr>
    <p:cSldViewPr snapToGrid="0">
      <p:cViewPr varScale="1">
        <p:scale>
          <a:sx n="96" d="100"/>
          <a:sy n="96" d="100"/>
        </p:scale>
        <p:origin x="-1350" y="-90"/>
      </p:cViewPr>
      <p:guideLst>
        <p:guide orient="horz" pos="2160"/>
        <p:guide pos="2880"/>
      </p:guideLst>
    </p:cSldViewPr>
  </p:slideViewPr>
  <p:notesTextViewPr>
    <p:cViewPr>
      <p:scale>
        <a:sx n="1" d="1"/>
        <a:sy n="1" d="1"/>
      </p:scale>
      <p:origin x="0" y="0"/>
    </p:cViewPr>
  </p:notesTextViewPr>
  <p:notesViewPr>
    <p:cSldViewPr snapToGrid="0">
      <p:cViewPr varScale="1">
        <p:scale>
          <a:sx n="83" d="100"/>
          <a:sy n="83" d="100"/>
        </p:scale>
        <p:origin x="-324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1531033-637D-4798-9505-783BF9FA7D5E}" type="datetimeFigureOut">
              <a:rPr lang="zh-CN" altLang="en-US" smtClean="0"/>
              <a:t>2017/2/9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238580A-6C77-43B2-B560-DA399FA2E99D}" type="slidenum">
              <a:rPr lang="zh-CN" altLang="en-US" smtClean="0"/>
              <a:t>‹#›</a:t>
            </a:fld>
            <a:endParaRPr lang="zh-CN" altLang="en-US"/>
          </a:p>
        </p:txBody>
      </p:sp>
    </p:spTree>
    <p:extLst>
      <p:ext uri="{BB962C8B-B14F-4D97-AF65-F5344CB8AC3E}">
        <p14:creationId xmlns:p14="http://schemas.microsoft.com/office/powerpoint/2010/main" val="34200631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D4A6AF-A75D-4DCC-9251-C418134AAB5B}" type="datetimeFigureOut">
              <a:rPr lang="zh-CN" altLang="en-US" smtClean="0"/>
              <a:t>2017/2/9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761707-A107-4987-91D8-291246BBF75A}" type="slidenum">
              <a:rPr lang="zh-CN" altLang="en-US" smtClean="0"/>
              <a:t>‹#›</a:t>
            </a:fld>
            <a:endParaRPr lang="zh-CN" altLang="en-US"/>
          </a:p>
        </p:txBody>
      </p:sp>
    </p:spTree>
    <p:extLst>
      <p:ext uri="{BB962C8B-B14F-4D97-AF65-F5344CB8AC3E}">
        <p14:creationId xmlns:p14="http://schemas.microsoft.com/office/powerpoint/2010/main" val="2780649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761707-A107-4987-91D8-291246BBF75A}" type="slidenum">
              <a:rPr lang="zh-CN" altLang="en-US" smtClean="0"/>
              <a:t>4</a:t>
            </a:fld>
            <a:endParaRPr lang="zh-CN" altLang="en-US"/>
          </a:p>
        </p:txBody>
      </p:sp>
    </p:spTree>
    <p:extLst>
      <p:ext uri="{BB962C8B-B14F-4D97-AF65-F5344CB8AC3E}">
        <p14:creationId xmlns:p14="http://schemas.microsoft.com/office/powerpoint/2010/main" val="161985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761707-A107-4987-91D8-291246BBF75A}" type="slidenum">
              <a:rPr lang="zh-CN" altLang="en-US" smtClean="0"/>
              <a:t>5</a:t>
            </a:fld>
            <a:endParaRPr lang="zh-CN" altLang="en-US"/>
          </a:p>
        </p:txBody>
      </p:sp>
    </p:spTree>
    <p:extLst>
      <p:ext uri="{BB962C8B-B14F-4D97-AF65-F5344CB8AC3E}">
        <p14:creationId xmlns:p14="http://schemas.microsoft.com/office/powerpoint/2010/main" val="2011177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761707-A107-4987-91D8-291246BBF75A}" type="slidenum">
              <a:rPr lang="zh-CN" altLang="en-US" smtClean="0"/>
              <a:t>7</a:t>
            </a:fld>
            <a:endParaRPr lang="zh-CN" altLang="en-US"/>
          </a:p>
        </p:txBody>
      </p:sp>
    </p:spTree>
    <p:extLst>
      <p:ext uri="{BB962C8B-B14F-4D97-AF65-F5344CB8AC3E}">
        <p14:creationId xmlns:p14="http://schemas.microsoft.com/office/powerpoint/2010/main" val="1979839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761707-A107-4987-91D8-291246BBF75A}" type="slidenum">
              <a:rPr lang="zh-CN" altLang="en-US" smtClean="0"/>
              <a:t>22</a:t>
            </a:fld>
            <a:endParaRPr lang="zh-CN" altLang="en-US"/>
          </a:p>
        </p:txBody>
      </p:sp>
    </p:spTree>
    <p:extLst>
      <p:ext uri="{BB962C8B-B14F-4D97-AF65-F5344CB8AC3E}">
        <p14:creationId xmlns:p14="http://schemas.microsoft.com/office/powerpoint/2010/main" val="1501510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a:xfrm>
            <a:off x="1" y="1"/>
            <a:ext cx="685799" cy="832914"/>
          </a:xfrm>
          <a:prstGeom prst="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2141804" y="0"/>
            <a:ext cx="7002197" cy="832915"/>
          </a:xfrm>
          <a:prstGeom prst="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0" y="6412984"/>
            <a:ext cx="7797800" cy="445016"/>
          </a:xfrm>
          <a:prstGeom prst="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7899400" y="6412984"/>
            <a:ext cx="1244600" cy="445016"/>
          </a:xfrm>
          <a:prstGeom prst="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userDrawn="1"/>
        </p:nvSpPr>
        <p:spPr>
          <a:xfrm>
            <a:off x="961814" y="248140"/>
            <a:ext cx="646269" cy="646331"/>
          </a:xfrm>
          <a:prstGeom prst="rect">
            <a:avLst/>
          </a:prstGeom>
          <a:noFill/>
        </p:spPr>
        <p:txBody>
          <a:bodyPr wrap="square" rtlCol="0">
            <a:spAutoFit/>
          </a:bodyPr>
          <a:lstStyle/>
          <a:p>
            <a:endParaRPr lang="zh-CN" altLang="en-US" sz="3600" b="1" dirty="0">
              <a:solidFill>
                <a:srgbClr val="39626F"/>
              </a:solidFill>
              <a:latin typeface="微软雅黑" panose="020B0503020204020204" pitchFamily="34" charset="-122"/>
              <a:ea typeface="微软雅黑" panose="020B0503020204020204" pitchFamily="34" charset="-122"/>
            </a:endParaRPr>
          </a:p>
        </p:txBody>
      </p:sp>
      <p:sp>
        <p:nvSpPr>
          <p:cNvPr id="12" name="文本框 11"/>
          <p:cNvSpPr txBox="1"/>
          <p:nvPr userDrawn="1"/>
        </p:nvSpPr>
        <p:spPr>
          <a:xfrm>
            <a:off x="3140958" y="248140"/>
            <a:ext cx="184731" cy="584775"/>
          </a:xfrm>
          <a:prstGeom prst="rect">
            <a:avLst/>
          </a:prstGeom>
          <a:noFill/>
        </p:spPr>
        <p:txBody>
          <a:bodyPr wrap="none" rtlCol="0">
            <a:spAutoFit/>
          </a:bodyPr>
          <a:lstStyle/>
          <a:p>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15" name="文本框 14"/>
          <p:cNvSpPr txBox="1"/>
          <p:nvPr userDrawn="1"/>
        </p:nvSpPr>
        <p:spPr>
          <a:xfrm>
            <a:off x="8317084" y="6486554"/>
            <a:ext cx="502061" cy="369332"/>
          </a:xfrm>
          <a:prstGeom prst="rect">
            <a:avLst/>
          </a:prstGeom>
          <a:noFill/>
        </p:spPr>
        <p:txBody>
          <a:bodyPr wrap="none" rtlCol="0">
            <a:spAutoFit/>
          </a:bodyPr>
          <a:lstStyle/>
          <a:p>
            <a:fld id="{19C45B0D-623B-4473-964A-C207A9C99705}" type="slidenum">
              <a:rPr lang="zh-CN" altLang="en-US" sz="1800" b="1" smtClean="0">
                <a:solidFill>
                  <a:schemeClr val="bg1"/>
                </a:solidFill>
                <a:latin typeface="微软雅黑" panose="020B0503020204020204" pitchFamily="34" charset="-122"/>
                <a:ea typeface="微软雅黑" panose="020B0503020204020204" pitchFamily="34" charset="-122"/>
              </a:rPr>
              <a:t>‹#›</a:t>
            </a:fld>
            <a:endParaRPr lang="zh-CN" altLang="en-US" sz="1800" b="1" dirty="0">
              <a:solidFill>
                <a:schemeClr val="bg1"/>
              </a:solidFill>
              <a:latin typeface="微软雅黑" panose="020B0503020204020204" pitchFamily="34" charset="-122"/>
              <a:ea typeface="微软雅黑" panose="020B0503020204020204" pitchFamily="34" charset="-122"/>
            </a:endParaRPr>
          </a:p>
        </p:txBody>
      </p:sp>
      <p:sp>
        <p:nvSpPr>
          <p:cNvPr id="16" name="文本框 15"/>
          <p:cNvSpPr txBox="1"/>
          <p:nvPr userDrawn="1"/>
        </p:nvSpPr>
        <p:spPr>
          <a:xfrm>
            <a:off x="2010883" y="6486554"/>
            <a:ext cx="4209807" cy="738664"/>
          </a:xfrm>
          <a:prstGeom prst="rect">
            <a:avLst/>
          </a:prstGeom>
          <a:noFill/>
        </p:spPr>
        <p:txBody>
          <a:bodyPr wrap="none" rtlCol="0">
            <a:spAutoFit/>
          </a:bodyPr>
          <a:lstStyle/>
          <a:p>
            <a:r>
              <a:rPr lang="zh-CN" altLang="en-US" sz="1400" b="0" dirty="0">
                <a:solidFill>
                  <a:schemeClr val="bg1"/>
                </a:solidFill>
                <a:latin typeface="微软雅黑" panose="020B0503020204020204" pitchFamily="34" charset="-122"/>
                <a:ea typeface="微软雅黑" panose="020B0503020204020204" pitchFamily="34" charset="-122"/>
              </a:rPr>
              <a:t>华中科技大学信息学院平台课 </a:t>
            </a:r>
            <a:r>
              <a:rPr lang="en-US" altLang="zh-CN" sz="1400" b="0" dirty="0">
                <a:solidFill>
                  <a:schemeClr val="bg1"/>
                </a:solidFill>
                <a:latin typeface="微软雅黑" panose="020B0503020204020204" pitchFamily="34" charset="-122"/>
                <a:ea typeface="微软雅黑" panose="020B0503020204020204" pitchFamily="34" charset="-122"/>
              </a:rPr>
              <a:t>—— C</a:t>
            </a:r>
            <a:r>
              <a:rPr lang="zh-CN" altLang="en-US" sz="1400" b="0" dirty="0">
                <a:solidFill>
                  <a:schemeClr val="bg1"/>
                </a:solidFill>
                <a:latin typeface="微软雅黑" panose="020B0503020204020204" pitchFamily="34" charset="-122"/>
                <a:ea typeface="微软雅黑" panose="020B0503020204020204" pitchFamily="34" charset="-122"/>
              </a:rPr>
              <a:t>语言程序设计</a:t>
            </a:r>
          </a:p>
          <a:p>
            <a:pPr algn="ctr"/>
            <a:endParaRPr lang="zh-CN" altLang="en-US" sz="1400" b="0" dirty="0">
              <a:solidFill>
                <a:schemeClr val="bg1"/>
              </a:solidFill>
              <a:latin typeface="微软雅黑" panose="020B0503020204020204" pitchFamily="34" charset="-122"/>
              <a:ea typeface="微软雅黑" panose="020B0503020204020204" pitchFamily="34" charset="-122"/>
            </a:endParaRPr>
          </a:p>
          <a:p>
            <a:endParaRPr lang="zh-CN" altLang="en-US" sz="1400" b="0"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userDrawn="1"/>
        </p:nvSpPr>
        <p:spPr>
          <a:xfrm>
            <a:off x="1608083" y="1145628"/>
            <a:ext cx="3142593" cy="369332"/>
          </a:xfrm>
          <a:prstGeom prst="rect">
            <a:avLst/>
          </a:prstGeom>
          <a:noFill/>
        </p:spPr>
        <p:txBody>
          <a:bodyPr wrap="square" rtlCol="0">
            <a:spAutoFit/>
          </a:bodyPr>
          <a:lstStyle/>
          <a:p>
            <a:endParaRPr lang="zh-CN" altLang="en-US" dirty="0"/>
          </a:p>
        </p:txBody>
      </p:sp>
    </p:spTree>
    <p:extLst>
      <p:ext uri="{BB962C8B-B14F-4D97-AF65-F5344CB8AC3E}">
        <p14:creationId xmlns:p14="http://schemas.microsoft.com/office/powerpoint/2010/main" val="1041777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1CFEDE0-A8EA-4A33-82B7-8029BE38CE4B}" type="datetimeFigureOut">
              <a:rPr lang="zh-CN" altLang="en-US" smtClean="0"/>
              <a:t>2017/2/9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D531900-5832-4703-932C-AA4849E5682F}" type="slidenum">
              <a:rPr lang="zh-CN" altLang="en-US" smtClean="0"/>
              <a:t>‹#›</a:t>
            </a:fld>
            <a:endParaRPr lang="zh-CN" altLang="en-US"/>
          </a:p>
        </p:txBody>
      </p:sp>
    </p:spTree>
    <p:extLst>
      <p:ext uri="{BB962C8B-B14F-4D97-AF65-F5344CB8AC3E}">
        <p14:creationId xmlns:p14="http://schemas.microsoft.com/office/powerpoint/2010/main" val="2161008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9870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21CFEDE0-A8EA-4A33-82B7-8029BE38CE4B}" type="datetimeFigureOut">
              <a:rPr lang="zh-CN" altLang="en-US" smtClean="0"/>
              <a:t>2017/2/9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D531900-5832-4703-932C-AA4849E5682F}" type="slidenum">
              <a:rPr lang="zh-CN" altLang="en-US" smtClean="0"/>
              <a:t>‹#›</a:t>
            </a:fld>
            <a:endParaRPr lang="zh-CN" altLang="en-US"/>
          </a:p>
        </p:txBody>
      </p:sp>
    </p:spTree>
    <p:extLst>
      <p:ext uri="{BB962C8B-B14F-4D97-AF65-F5344CB8AC3E}">
        <p14:creationId xmlns:p14="http://schemas.microsoft.com/office/powerpoint/2010/main" val="995756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21CFEDE0-A8EA-4A33-82B7-8029BE38CE4B}" type="datetimeFigureOut">
              <a:rPr lang="zh-CN" altLang="en-US" smtClean="0"/>
              <a:t>2017/2/9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D531900-5832-4703-932C-AA4849E5682F}" type="slidenum">
              <a:rPr lang="zh-CN" altLang="en-US" smtClean="0"/>
              <a:t>‹#›</a:t>
            </a:fld>
            <a:endParaRPr lang="zh-CN" altLang="en-US"/>
          </a:p>
        </p:txBody>
      </p:sp>
    </p:spTree>
    <p:extLst>
      <p:ext uri="{BB962C8B-B14F-4D97-AF65-F5344CB8AC3E}">
        <p14:creationId xmlns:p14="http://schemas.microsoft.com/office/powerpoint/2010/main" val="4234242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21CFEDE0-A8EA-4A33-82B7-8029BE38CE4B}" type="datetimeFigureOut">
              <a:rPr lang="zh-CN" altLang="en-US" smtClean="0"/>
              <a:t>2017/2/9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D531900-5832-4703-932C-AA4849E5682F}" type="slidenum">
              <a:rPr lang="zh-CN" altLang="en-US" smtClean="0"/>
              <a:t>‹#›</a:t>
            </a:fld>
            <a:endParaRPr lang="zh-CN" altLang="en-US"/>
          </a:p>
        </p:txBody>
      </p:sp>
    </p:spTree>
    <p:extLst>
      <p:ext uri="{BB962C8B-B14F-4D97-AF65-F5344CB8AC3E}">
        <p14:creationId xmlns:p14="http://schemas.microsoft.com/office/powerpoint/2010/main" val="1422306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1CFEDE0-A8EA-4A33-82B7-8029BE38CE4B}" type="datetimeFigureOut">
              <a:rPr lang="zh-CN" altLang="en-US" smtClean="0"/>
              <a:t>2017/2/9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D531900-5832-4703-932C-AA4849E5682F}" type="slidenum">
              <a:rPr lang="zh-CN" altLang="en-US" smtClean="0"/>
              <a:t>‹#›</a:t>
            </a:fld>
            <a:endParaRPr lang="zh-CN" altLang="en-US"/>
          </a:p>
        </p:txBody>
      </p:sp>
    </p:spTree>
    <p:extLst>
      <p:ext uri="{BB962C8B-B14F-4D97-AF65-F5344CB8AC3E}">
        <p14:creationId xmlns:p14="http://schemas.microsoft.com/office/powerpoint/2010/main" val="691855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CFEDE0-A8EA-4A33-82B7-8029BE38CE4B}" type="datetimeFigureOut">
              <a:rPr lang="zh-CN" altLang="en-US" smtClean="0"/>
              <a:t>2017/2/9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D531900-5832-4703-932C-AA4849E5682F}" type="slidenum">
              <a:rPr lang="zh-CN" altLang="en-US" smtClean="0"/>
              <a:t>‹#›</a:t>
            </a:fld>
            <a:endParaRPr lang="zh-CN" altLang="en-US"/>
          </a:p>
        </p:txBody>
      </p:sp>
    </p:spTree>
    <p:extLst>
      <p:ext uri="{BB962C8B-B14F-4D97-AF65-F5344CB8AC3E}">
        <p14:creationId xmlns:p14="http://schemas.microsoft.com/office/powerpoint/2010/main" val="39550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21CFEDE0-A8EA-4A33-82B7-8029BE38CE4B}" type="datetimeFigureOut">
              <a:rPr lang="zh-CN" altLang="en-US" smtClean="0"/>
              <a:t>2017/2/9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D531900-5832-4703-932C-AA4849E5682F}" type="slidenum">
              <a:rPr lang="zh-CN" altLang="en-US" smtClean="0"/>
              <a:t>‹#›</a:t>
            </a:fld>
            <a:endParaRPr lang="zh-CN" altLang="en-US"/>
          </a:p>
        </p:txBody>
      </p:sp>
    </p:spTree>
    <p:extLst>
      <p:ext uri="{BB962C8B-B14F-4D97-AF65-F5344CB8AC3E}">
        <p14:creationId xmlns:p14="http://schemas.microsoft.com/office/powerpoint/2010/main" val="1917771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21CFEDE0-A8EA-4A33-82B7-8029BE38CE4B}" type="datetimeFigureOut">
              <a:rPr lang="zh-CN" altLang="en-US" smtClean="0"/>
              <a:t>2017/2/9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D531900-5832-4703-932C-AA4849E5682F}" type="slidenum">
              <a:rPr lang="zh-CN" altLang="en-US" smtClean="0"/>
              <a:t>‹#›</a:t>
            </a:fld>
            <a:endParaRPr lang="zh-CN" altLang="en-US"/>
          </a:p>
        </p:txBody>
      </p:sp>
    </p:spTree>
    <p:extLst>
      <p:ext uri="{BB962C8B-B14F-4D97-AF65-F5344CB8AC3E}">
        <p14:creationId xmlns:p14="http://schemas.microsoft.com/office/powerpoint/2010/main" val="3027473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1CFEDE0-A8EA-4A33-82B7-8029BE38CE4B}" type="datetimeFigureOut">
              <a:rPr lang="zh-CN" altLang="en-US" smtClean="0"/>
              <a:t>2017/2/9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D531900-5832-4703-932C-AA4849E5682F}" type="slidenum">
              <a:rPr lang="zh-CN" altLang="en-US" smtClean="0"/>
              <a:t>‹#›</a:t>
            </a:fld>
            <a:endParaRPr lang="zh-CN" altLang="en-US"/>
          </a:p>
        </p:txBody>
      </p:sp>
    </p:spTree>
    <p:extLst>
      <p:ext uri="{BB962C8B-B14F-4D97-AF65-F5344CB8AC3E}">
        <p14:creationId xmlns:p14="http://schemas.microsoft.com/office/powerpoint/2010/main" val="1533472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alpha val="7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CFEDE0-A8EA-4A33-82B7-8029BE38CE4B}" type="datetimeFigureOut">
              <a:rPr lang="zh-CN" altLang="en-US" smtClean="0"/>
              <a:t>2017/2/9</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531900-5832-4703-932C-AA4849E5682F}" type="slidenum">
              <a:rPr lang="zh-CN" altLang="en-US" smtClean="0"/>
              <a:t>‹#›</a:t>
            </a:fld>
            <a:endParaRPr lang="zh-CN" altLang="en-US"/>
          </a:p>
        </p:txBody>
      </p:sp>
    </p:spTree>
    <p:extLst>
      <p:ext uri="{BB962C8B-B14F-4D97-AF65-F5344CB8AC3E}">
        <p14:creationId xmlns:p14="http://schemas.microsoft.com/office/powerpoint/2010/main" val="6044555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344" y="1462131"/>
            <a:ext cx="3308791" cy="3332291"/>
          </a:xfrm>
          <a:prstGeom prst="rect">
            <a:avLst/>
          </a:prstGeom>
        </p:spPr>
      </p:pic>
      <p:sp>
        <p:nvSpPr>
          <p:cNvPr id="3" name="文本框 2"/>
          <p:cNvSpPr txBox="1"/>
          <p:nvPr/>
        </p:nvSpPr>
        <p:spPr>
          <a:xfrm>
            <a:off x="3874781" y="3128276"/>
            <a:ext cx="5179623" cy="1323439"/>
          </a:xfrm>
          <a:prstGeom prst="rect">
            <a:avLst/>
          </a:prstGeom>
          <a:noFill/>
        </p:spPr>
        <p:txBody>
          <a:bodyPr wrap="none" rtlCol="0">
            <a:spAutoFit/>
          </a:bodyPr>
          <a:lstStyle/>
          <a:p>
            <a:r>
              <a:rPr lang="zh-CN" altLang="en-US" sz="8000" b="1" dirty="0">
                <a:solidFill>
                  <a:srgbClr val="39626F"/>
                </a:solidFill>
                <a:latin typeface="微软雅黑" panose="020B0503020204020204" pitchFamily="34" charset="-122"/>
                <a:ea typeface="微软雅黑" panose="020B0503020204020204" pitchFamily="34" charset="-122"/>
              </a:rPr>
              <a:t>从</a:t>
            </a:r>
            <a:r>
              <a:rPr lang="en-US" altLang="zh-CN" sz="8000" b="1" dirty="0">
                <a:solidFill>
                  <a:srgbClr val="39626F"/>
                </a:solidFill>
                <a:latin typeface="微软雅黑" panose="020B0503020204020204" pitchFamily="34" charset="-122"/>
                <a:ea typeface="微软雅黑" panose="020B0503020204020204" pitchFamily="34" charset="-122"/>
              </a:rPr>
              <a:t>C</a:t>
            </a:r>
            <a:r>
              <a:rPr lang="zh-CN" altLang="en-US" sz="8000" b="1" dirty="0">
                <a:solidFill>
                  <a:srgbClr val="39626F"/>
                </a:solidFill>
                <a:latin typeface="微软雅黑" panose="020B0503020204020204" pitchFamily="34" charset="-122"/>
                <a:ea typeface="微软雅黑" panose="020B0503020204020204" pitchFamily="34" charset="-122"/>
              </a:rPr>
              <a:t>到</a:t>
            </a:r>
            <a:r>
              <a:rPr lang="en-US" altLang="zh-CN" sz="8000" b="1" dirty="0">
                <a:solidFill>
                  <a:srgbClr val="39626F"/>
                </a:solidFill>
                <a:latin typeface="微软雅黑" panose="020B0503020204020204" pitchFamily="34" charset="-122"/>
                <a:ea typeface="微软雅黑" panose="020B0503020204020204" pitchFamily="34" charset="-122"/>
              </a:rPr>
              <a:t>C++</a:t>
            </a:r>
            <a:endParaRPr lang="zh-CN" altLang="en-US" sz="8000" b="1" dirty="0">
              <a:solidFill>
                <a:srgbClr val="39626F"/>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372586" y="1613955"/>
            <a:ext cx="3638047" cy="923330"/>
          </a:xfrm>
          <a:prstGeom prst="rect">
            <a:avLst/>
          </a:prstGeom>
          <a:noFill/>
        </p:spPr>
        <p:txBody>
          <a:bodyPr wrap="none" rtlCol="0">
            <a:spAutoFit/>
          </a:bodyPr>
          <a:lstStyle/>
          <a:p>
            <a:r>
              <a:rPr lang="en-US" altLang="zh-CN" sz="5400" b="1" dirty="0">
                <a:solidFill>
                  <a:srgbClr val="39626F"/>
                </a:solidFill>
                <a:latin typeface="Segoe UI" panose="020B0502040204020203" pitchFamily="34" charset="0"/>
                <a:ea typeface="Segoe UI" panose="020B0502040204020203" pitchFamily="34" charset="0"/>
                <a:cs typeface="Segoe UI" panose="020B0502040204020203" pitchFamily="34" charset="0"/>
              </a:rPr>
              <a:t>chapter 11</a:t>
            </a:r>
            <a:endParaRPr lang="zh-CN" altLang="en-US" sz="5400" b="1" dirty="0">
              <a:solidFill>
                <a:srgbClr val="39626F"/>
              </a:solidFill>
              <a:latin typeface="Segoe UI" panose="020B0502040204020203" pitchFamily="34" charset="0"/>
              <a:ea typeface="微软雅黑" panose="020B0503020204020204" pitchFamily="34" charset="-122"/>
              <a:cs typeface="Segoe UI" panose="020B0502040204020203" pitchFamily="34" charset="0"/>
            </a:endParaRPr>
          </a:p>
        </p:txBody>
      </p:sp>
      <p:cxnSp>
        <p:nvCxnSpPr>
          <p:cNvPr id="6" name="直接连接符 5"/>
          <p:cNvCxnSpPr/>
          <p:nvPr/>
        </p:nvCxnSpPr>
        <p:spPr>
          <a:xfrm>
            <a:off x="4210491" y="2737089"/>
            <a:ext cx="2254102" cy="0"/>
          </a:xfrm>
          <a:prstGeom prst="line">
            <a:avLst/>
          </a:prstGeom>
          <a:ln w="47625">
            <a:solidFill>
              <a:srgbClr val="39626F"/>
            </a:solidFill>
            <a:prstDash val="dashDot"/>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6337300"/>
            <a:ext cx="9144000" cy="520700"/>
          </a:xfrm>
          <a:prstGeom prst="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2179359" y="6399177"/>
            <a:ext cx="4785285" cy="338554"/>
          </a:xfrm>
          <a:prstGeom prst="rect">
            <a:avLst/>
          </a:prstGeom>
          <a:noFill/>
        </p:spPr>
        <p:txBody>
          <a:bodyPr wrap="non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华中科技大学信息学院平台课 </a:t>
            </a:r>
            <a:r>
              <a:rPr lang="en-US" altLang="zh-CN" sz="1600" dirty="0">
                <a:solidFill>
                  <a:schemeClr val="bg1"/>
                </a:solidFill>
                <a:latin typeface="微软雅黑" panose="020B0503020204020204" pitchFamily="34" charset="-122"/>
                <a:ea typeface="微软雅黑" panose="020B0503020204020204" pitchFamily="34" charset="-122"/>
              </a:rPr>
              <a:t>—— C</a:t>
            </a:r>
            <a:r>
              <a:rPr lang="zh-CN" altLang="en-US" sz="1600" dirty="0">
                <a:solidFill>
                  <a:schemeClr val="bg1"/>
                </a:solidFill>
                <a:latin typeface="微软雅黑" panose="020B0503020204020204" pitchFamily="34" charset="-122"/>
                <a:ea typeface="微软雅黑" panose="020B0503020204020204" pitchFamily="34" charset="-122"/>
              </a:rPr>
              <a:t>语言程序设计</a:t>
            </a:r>
          </a:p>
        </p:txBody>
      </p:sp>
    </p:spTree>
    <p:extLst>
      <p:ext uri="{BB962C8B-B14F-4D97-AF65-F5344CB8AC3E}">
        <p14:creationId xmlns:p14="http://schemas.microsoft.com/office/powerpoint/2010/main" val="661774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99875" y="131498"/>
            <a:ext cx="1499129"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11.2.1</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645124" y="131498"/>
            <a:ext cx="5945983" cy="584775"/>
          </a:xfrm>
          <a:prstGeom prst="rect">
            <a:avLst/>
          </a:prstGeom>
          <a:noFill/>
        </p:spPr>
        <p:txBody>
          <a:bodyPr wrap="square" rtlCol="0">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C++</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的</a:t>
            </a:r>
            <a:r>
              <a:rPr lang="en-US" altLang="zh-CN"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I/O</a:t>
            </a:r>
            <a:endPar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5" name="文本框 4"/>
          <p:cNvSpPr txBox="1"/>
          <p:nvPr/>
        </p:nvSpPr>
        <p:spPr>
          <a:xfrm>
            <a:off x="599875" y="914400"/>
            <a:ext cx="8544125" cy="581057"/>
          </a:xfrm>
          <a:prstGeom prst="rect">
            <a:avLst/>
          </a:prstGeom>
          <a:noFill/>
        </p:spPr>
        <p:txBody>
          <a:bodyPr wrap="square" rtlCol="0">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几点说明</a:t>
            </a:r>
            <a:r>
              <a:rPr lang="zh-CN" altLang="en-US" dirty="0"/>
              <a:t>：</a:t>
            </a:r>
            <a:endParaRPr lang="en-US" altLang="zh-CN" dirty="0"/>
          </a:p>
        </p:txBody>
      </p:sp>
      <p:sp>
        <p:nvSpPr>
          <p:cNvPr id="4" name="矩形 3"/>
          <p:cNvSpPr/>
          <p:nvPr/>
        </p:nvSpPr>
        <p:spPr>
          <a:xfrm>
            <a:off x="599874" y="1495457"/>
            <a:ext cx="8276839" cy="874407"/>
          </a:xfrm>
          <a:prstGeom prst="rect">
            <a:avLst/>
          </a:prstGeom>
        </p:spPr>
        <p:txBody>
          <a:bodyPr wrap="square">
            <a:spAutoFit/>
          </a:bodyPr>
          <a:lstStyle/>
          <a:p>
            <a:pPr>
              <a:lnSpc>
                <a:spcPct val="150000"/>
              </a:lnSpc>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C++</a:t>
            </a:r>
            <a:r>
              <a:rPr lang="zh-CN" altLang="zh-CN" dirty="0">
                <a:latin typeface="微软雅黑" panose="020B0503020204020204" pitchFamily="34" charset="-122"/>
                <a:ea typeface="微软雅黑" panose="020B0503020204020204" pitchFamily="34" charset="-122"/>
              </a:rPr>
              <a:t>中没有专门的输入</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输出语句，可以利用输入流和输出流来进行数据的输入和输出</a:t>
            </a:r>
            <a:r>
              <a:rPr lang="zh-CN" altLang="en-US" dirty="0">
                <a:latin typeface="微软雅黑" panose="020B0503020204020204" pitchFamily="34" charset="-122"/>
                <a:ea typeface="微软雅黑" panose="020B0503020204020204" pitchFamily="34" charset="-122"/>
              </a:rPr>
              <a:t>，此时，</a:t>
            </a:r>
            <a:r>
              <a:rPr lang="zh-CN" altLang="zh-CN" dirty="0">
                <a:latin typeface="微软雅黑" panose="020B0503020204020204" pitchFamily="34" charset="-122"/>
                <a:ea typeface="微软雅黑" panose="020B0503020204020204" pitchFamily="34" charset="-122"/>
              </a:rPr>
              <a:t>程序开头要包含头文件</a:t>
            </a:r>
            <a:r>
              <a:rPr lang="en-US" altLang="zh-CN" dirty="0" err="1">
                <a:latin typeface="微软雅黑" panose="020B0503020204020204" pitchFamily="34" charset="-122"/>
                <a:ea typeface="微软雅黑" panose="020B0503020204020204" pitchFamily="34" charset="-122"/>
              </a:rPr>
              <a:t>iostream.h</a:t>
            </a:r>
            <a:r>
              <a:rPr lang="zh-CN" altLang="zh-CN" dirty="0">
                <a:latin typeface="微软雅黑" panose="020B0503020204020204" pitchFamily="34" charset="-122"/>
                <a:ea typeface="微软雅黑" panose="020B0503020204020204" pitchFamily="34" charset="-122"/>
              </a:rPr>
              <a:t>；</a:t>
            </a:r>
          </a:p>
        </p:txBody>
      </p:sp>
      <p:sp>
        <p:nvSpPr>
          <p:cNvPr id="6" name="矩形 5"/>
          <p:cNvSpPr/>
          <p:nvPr/>
        </p:nvSpPr>
        <p:spPr>
          <a:xfrm>
            <a:off x="599873" y="2369864"/>
            <a:ext cx="8276840" cy="874407"/>
          </a:xfrm>
          <a:prstGeom prst="rect">
            <a:avLst/>
          </a:prstGeom>
        </p:spPr>
        <p:txBody>
          <a:bodyPr wrap="square">
            <a:spAutoFit/>
          </a:bodyPr>
          <a:lstStyle/>
          <a:p>
            <a:pPr>
              <a:lnSpc>
                <a:spcPct val="150000"/>
              </a:lnSpc>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zh-CN" dirty="0">
                <a:latin typeface="微软雅黑" panose="020B0503020204020204" pitchFamily="34" charset="-122"/>
                <a:ea typeface="微软雅黑" panose="020B0503020204020204" pitchFamily="34" charset="-122"/>
              </a:rPr>
              <a:t>）运算符</a:t>
            </a:r>
            <a:r>
              <a:rPr lang="en-US" altLang="zh-CN" dirty="0">
                <a:latin typeface="微软雅黑" panose="020B0503020204020204" pitchFamily="34" charset="-122"/>
                <a:ea typeface="微软雅黑" panose="020B0503020204020204" pitchFamily="34" charset="-122"/>
              </a:rPr>
              <a:t>“&gt;&gt;”</a:t>
            </a:r>
            <a:r>
              <a:rPr lang="zh-CN" altLang="zh-CN" dirty="0">
                <a:latin typeface="微软雅黑" panose="020B0503020204020204" pitchFamily="34" charset="-122"/>
                <a:ea typeface="微软雅黑" panose="020B0503020204020204" pitchFamily="34" charset="-122"/>
              </a:rPr>
              <a:t>称为提取运算符，表示将暂停程序的执行，等待用户从键盘上输入相应的数据。一个提取运算符只能跟一个变量名；</a:t>
            </a:r>
          </a:p>
        </p:txBody>
      </p:sp>
      <p:sp>
        <p:nvSpPr>
          <p:cNvPr id="7" name="矩形 6"/>
          <p:cNvSpPr/>
          <p:nvPr/>
        </p:nvSpPr>
        <p:spPr>
          <a:xfrm>
            <a:off x="599871" y="3244271"/>
            <a:ext cx="8276841" cy="923330"/>
          </a:xfrm>
          <a:prstGeom prst="rect">
            <a:avLst/>
          </a:prstGeom>
        </p:spPr>
        <p:txBody>
          <a:bodyPr wrap="square">
            <a:spAutoFit/>
          </a:bodyPr>
          <a:lstStyle/>
          <a:p>
            <a:pPr>
              <a:lnSpc>
                <a:spcPct val="150000"/>
              </a:lnSpc>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cin</a:t>
            </a:r>
            <a:r>
              <a:rPr lang="zh-CN" altLang="zh-CN" dirty="0">
                <a:latin typeface="微软雅黑" panose="020B0503020204020204" pitchFamily="34" charset="-122"/>
                <a:ea typeface="微软雅黑" panose="020B0503020204020204" pitchFamily="34" charset="-122"/>
              </a:rPr>
              <a:t>输入流的一般语法格式：</a:t>
            </a:r>
            <a:endParaRPr lang="en-US" altLang="zh-CN" dirty="0">
              <a:latin typeface="微软雅黑" panose="020B0503020204020204" pitchFamily="34" charset="-122"/>
              <a:ea typeface="微软雅黑" panose="020B0503020204020204" pitchFamily="34" charset="-122"/>
            </a:endParaRPr>
          </a:p>
          <a:p>
            <a:pPr algn="ctr">
              <a:lnSpc>
                <a:spcPct val="150000"/>
              </a:lnSpc>
            </a:pPr>
            <a:r>
              <a:rPr lang="en-US" altLang="zh-CN" dirty="0" err="1">
                <a:latin typeface="微软雅黑" panose="020B0503020204020204" pitchFamily="34" charset="-122"/>
                <a:ea typeface="微软雅黑" panose="020B0503020204020204" pitchFamily="34" charset="-122"/>
              </a:rPr>
              <a:t>cin</a:t>
            </a:r>
            <a:r>
              <a:rPr lang="en-US" altLang="zh-CN" dirty="0">
                <a:latin typeface="微软雅黑" panose="020B0503020204020204" pitchFamily="34" charset="-122"/>
                <a:ea typeface="微软雅黑" panose="020B0503020204020204" pitchFamily="34" charset="-122"/>
              </a:rPr>
              <a:t>&gt;&gt; &lt;</a:t>
            </a:r>
            <a:r>
              <a:rPr lang="zh-CN" altLang="zh-CN" dirty="0">
                <a:latin typeface="微软雅黑" panose="020B0503020204020204" pitchFamily="34" charset="-122"/>
                <a:ea typeface="微软雅黑" panose="020B0503020204020204" pitchFamily="34" charset="-122"/>
              </a:rPr>
              <a:t>变量名</a:t>
            </a:r>
            <a:r>
              <a:rPr lang="en-US" altLang="zh-CN" dirty="0">
                <a:latin typeface="微软雅黑" panose="020B0503020204020204" pitchFamily="34" charset="-122"/>
                <a:ea typeface="微软雅黑" panose="020B0503020204020204" pitchFamily="34" charset="-122"/>
              </a:rPr>
              <a:t>1&gt;[&gt;&gt; &lt;</a:t>
            </a:r>
            <a:r>
              <a:rPr lang="zh-CN" altLang="zh-CN" dirty="0">
                <a:latin typeface="微软雅黑" panose="020B0503020204020204" pitchFamily="34" charset="-122"/>
                <a:ea typeface="微软雅黑" panose="020B0503020204020204" pitchFamily="34" charset="-122"/>
              </a:rPr>
              <a:t>变量名</a:t>
            </a:r>
            <a:r>
              <a:rPr lang="en-US" altLang="zh-CN" dirty="0">
                <a:latin typeface="微软雅黑" panose="020B0503020204020204" pitchFamily="34" charset="-122"/>
                <a:ea typeface="微软雅黑" panose="020B0503020204020204" pitchFamily="34" charset="-122"/>
              </a:rPr>
              <a:t>2&gt; &gt;&gt; … &gt;&gt; &lt;</a:t>
            </a:r>
            <a:r>
              <a:rPr lang="zh-CN" altLang="zh-CN" dirty="0">
                <a:latin typeface="微软雅黑" panose="020B0503020204020204" pitchFamily="34" charset="-122"/>
                <a:ea typeface="微软雅黑" panose="020B0503020204020204" pitchFamily="34" charset="-122"/>
              </a:rPr>
              <a:t>变量名</a:t>
            </a:r>
            <a:r>
              <a:rPr lang="en-US" altLang="zh-CN" dirty="0">
                <a:latin typeface="微软雅黑" panose="020B0503020204020204" pitchFamily="34" charset="-122"/>
                <a:ea typeface="微软雅黑" panose="020B0503020204020204" pitchFamily="34" charset="-122"/>
              </a:rPr>
              <a:t>n&gt;]</a:t>
            </a:r>
            <a:r>
              <a:rPr lang="zh-CN" altLang="zh-CN" dirty="0">
                <a:latin typeface="微软雅黑" panose="020B0503020204020204" pitchFamily="34" charset="-122"/>
                <a:ea typeface="微软雅黑" panose="020B0503020204020204" pitchFamily="34" charset="-122"/>
              </a:rPr>
              <a:t>；</a:t>
            </a:r>
          </a:p>
        </p:txBody>
      </p:sp>
      <p:sp>
        <p:nvSpPr>
          <p:cNvPr id="8" name="矩形 7"/>
          <p:cNvSpPr/>
          <p:nvPr/>
        </p:nvSpPr>
        <p:spPr>
          <a:xfrm>
            <a:off x="599870" y="4167601"/>
            <a:ext cx="8276842" cy="874407"/>
          </a:xfrm>
          <a:prstGeom prst="rect">
            <a:avLst/>
          </a:prstGeom>
        </p:spPr>
        <p:txBody>
          <a:bodyPr wrap="square">
            <a:spAutoFit/>
          </a:bodyPr>
          <a:lstStyle/>
          <a:p>
            <a:pPr>
              <a:lnSpc>
                <a:spcPct val="150000"/>
              </a:lnSpc>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4</a:t>
            </a:r>
            <a:r>
              <a:rPr lang="zh-CN" altLang="zh-CN" dirty="0">
                <a:latin typeface="微软雅黑" panose="020B0503020204020204" pitchFamily="34" charset="-122"/>
                <a:ea typeface="微软雅黑" panose="020B0503020204020204" pitchFamily="34" charset="-122"/>
              </a:rPr>
              <a:t>）运算符</a:t>
            </a:r>
            <a:r>
              <a:rPr lang="en-US" altLang="zh-CN" dirty="0">
                <a:latin typeface="微软雅黑" panose="020B0503020204020204" pitchFamily="34" charset="-122"/>
                <a:ea typeface="微软雅黑" panose="020B0503020204020204" pitchFamily="34" charset="-122"/>
              </a:rPr>
              <a:t>“&lt;&lt;”</a:t>
            </a:r>
            <a:r>
              <a:rPr lang="zh-CN" altLang="zh-CN" dirty="0">
                <a:latin typeface="微软雅黑" panose="020B0503020204020204" pitchFamily="34" charset="-122"/>
                <a:ea typeface="微软雅黑" panose="020B0503020204020204" pitchFamily="34" charset="-122"/>
              </a:rPr>
              <a:t>称为插入运算符，它将紧跟其后的表达式的值输出到显示器当前光标的位置，也可以输出转义字符；</a:t>
            </a:r>
            <a:endParaRPr lang="en-US" altLang="zh-CN" dirty="0">
              <a:latin typeface="微软雅黑" panose="020B0503020204020204" pitchFamily="34" charset="-122"/>
              <a:ea typeface="微软雅黑" panose="020B0503020204020204" pitchFamily="34" charset="-122"/>
            </a:endParaRPr>
          </a:p>
        </p:txBody>
      </p:sp>
      <p:sp>
        <p:nvSpPr>
          <p:cNvPr id="9" name="矩形 8"/>
          <p:cNvSpPr/>
          <p:nvPr/>
        </p:nvSpPr>
        <p:spPr>
          <a:xfrm>
            <a:off x="599870" y="5089985"/>
            <a:ext cx="8276842" cy="923330"/>
          </a:xfrm>
          <a:prstGeom prst="rect">
            <a:avLst/>
          </a:prstGeom>
        </p:spPr>
        <p:txBody>
          <a:bodyPr wrap="square">
            <a:spAutoFit/>
          </a:bodyPr>
          <a:lstStyle/>
          <a:p>
            <a:pPr>
              <a:lnSpc>
                <a:spcPct val="150000"/>
              </a:lnSpc>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5</a:t>
            </a:r>
            <a:r>
              <a:rPr lang="zh-CN"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cout</a:t>
            </a:r>
            <a:r>
              <a:rPr lang="zh-CN" altLang="zh-CN" dirty="0">
                <a:latin typeface="微软雅黑" panose="020B0503020204020204" pitchFamily="34" charset="-122"/>
                <a:ea typeface="微软雅黑" panose="020B0503020204020204" pitchFamily="34" charset="-122"/>
              </a:rPr>
              <a:t>输入流的一般语法格式：</a:t>
            </a:r>
            <a:endParaRPr lang="en-US" altLang="zh-CN" dirty="0">
              <a:latin typeface="微软雅黑" panose="020B0503020204020204" pitchFamily="34" charset="-122"/>
              <a:ea typeface="微软雅黑" panose="020B0503020204020204" pitchFamily="34" charset="-122"/>
            </a:endParaRPr>
          </a:p>
          <a:p>
            <a:pPr algn="ctr">
              <a:lnSpc>
                <a:spcPct val="150000"/>
              </a:lnSpc>
            </a:pPr>
            <a:r>
              <a:rPr lang="en-US" altLang="zh-CN" dirty="0" err="1">
                <a:latin typeface="微软雅黑" panose="020B0503020204020204" pitchFamily="34" charset="-122"/>
                <a:ea typeface="微软雅黑" panose="020B0503020204020204" pitchFamily="34" charset="-122"/>
              </a:rPr>
              <a:t>cout</a:t>
            </a:r>
            <a:r>
              <a:rPr lang="en-US" altLang="zh-CN" dirty="0">
                <a:latin typeface="微软雅黑" panose="020B0503020204020204" pitchFamily="34" charset="-122"/>
                <a:ea typeface="微软雅黑" panose="020B0503020204020204" pitchFamily="34" charset="-122"/>
              </a:rPr>
              <a:t>&lt;&lt; &lt;</a:t>
            </a:r>
            <a:r>
              <a:rPr lang="zh-CN" altLang="zh-CN" dirty="0">
                <a:latin typeface="微软雅黑" panose="020B0503020204020204" pitchFamily="34" charset="-122"/>
                <a:ea typeface="微软雅黑" panose="020B0503020204020204" pitchFamily="34" charset="-122"/>
              </a:rPr>
              <a:t>表达式</a:t>
            </a:r>
            <a:r>
              <a:rPr lang="en-US" altLang="zh-CN" dirty="0">
                <a:latin typeface="微软雅黑" panose="020B0503020204020204" pitchFamily="34" charset="-122"/>
                <a:ea typeface="微软雅黑" panose="020B0503020204020204" pitchFamily="34" charset="-122"/>
              </a:rPr>
              <a:t>1&gt;</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&lt;&lt; &lt;</a:t>
            </a:r>
            <a:r>
              <a:rPr lang="zh-CN" altLang="zh-CN" dirty="0">
                <a:latin typeface="微软雅黑" panose="020B0503020204020204" pitchFamily="34" charset="-122"/>
                <a:ea typeface="微软雅黑" panose="020B0503020204020204" pitchFamily="34" charset="-122"/>
              </a:rPr>
              <a:t>表达式</a:t>
            </a:r>
            <a:r>
              <a:rPr lang="en-US" altLang="zh-CN" dirty="0">
                <a:latin typeface="微软雅黑" panose="020B0503020204020204" pitchFamily="34" charset="-122"/>
                <a:ea typeface="微软雅黑" panose="020B0503020204020204" pitchFamily="34" charset="-122"/>
              </a:rPr>
              <a:t>2&gt; &lt;&lt; … &lt;&lt; &lt;</a:t>
            </a:r>
            <a:r>
              <a:rPr lang="zh-CN" altLang="zh-CN" dirty="0">
                <a:latin typeface="微软雅黑" panose="020B0503020204020204" pitchFamily="34" charset="-122"/>
                <a:ea typeface="微软雅黑" panose="020B0503020204020204" pitchFamily="34" charset="-122"/>
              </a:rPr>
              <a:t>表达式</a:t>
            </a:r>
            <a:r>
              <a:rPr lang="en-US" altLang="zh-CN" dirty="0">
                <a:latin typeface="微软雅黑" panose="020B0503020204020204" pitchFamily="34" charset="-122"/>
                <a:ea typeface="微软雅黑" panose="020B0503020204020204" pitchFamily="34" charset="-122"/>
              </a:rPr>
              <a:t>n&gt;</a:t>
            </a:r>
            <a:r>
              <a:rPr lang="zh-CN" altLang="zh-CN"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612625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P spid="6" grpId="0"/>
      <p:bldP spid="7" grpId="0"/>
      <p:bldP spid="8"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99875" y="131498"/>
            <a:ext cx="1499129"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11.2.2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645124" y="131498"/>
            <a:ext cx="5945983" cy="584775"/>
          </a:xfrm>
          <a:prstGeom prst="rect">
            <a:avLst/>
          </a:prstGeom>
          <a:noFill/>
        </p:spPr>
        <p:txBody>
          <a:bodyPr wrap="square" rtlCol="0">
            <a:spAutoFit/>
          </a:bodyPr>
          <a:lstStyle/>
          <a:p>
            <a:pPr algn="ctr"/>
            <a:r>
              <a:rPr lang="en-US" altLang="zh-CN" sz="3200" b="1" dirty="0" err="1">
                <a:solidFill>
                  <a:schemeClr val="bg1"/>
                </a:solidFill>
                <a:latin typeface="微软雅黑" panose="020B0503020204020204" pitchFamily="34" charset="-122"/>
                <a:ea typeface="微软雅黑" panose="020B0503020204020204" pitchFamily="34" charset="-122"/>
                <a:cs typeface="Segoe UI" panose="020B0502040204020203" pitchFamily="34" charset="0"/>
              </a:rPr>
              <a:t>const</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和</a:t>
            </a:r>
            <a:r>
              <a:rPr lang="en-US" altLang="zh-CN"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volatile</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访问修饰符</a:t>
            </a:r>
          </a:p>
        </p:txBody>
      </p:sp>
      <p:sp>
        <p:nvSpPr>
          <p:cNvPr id="6" name="矩形 5"/>
          <p:cNvSpPr/>
          <p:nvPr/>
        </p:nvSpPr>
        <p:spPr>
          <a:xfrm>
            <a:off x="648585" y="894217"/>
            <a:ext cx="3530010" cy="646331"/>
          </a:xfrm>
          <a:prstGeom prst="rect">
            <a:avLst/>
          </a:prstGeom>
        </p:spPr>
        <p:txBody>
          <a:bodyPr wrap="square">
            <a:spAutoFit/>
          </a:bodyPr>
          <a:lstStyle/>
          <a:p>
            <a:pPr>
              <a:lnSpc>
                <a:spcPct val="150000"/>
              </a:lnSpc>
            </a:pP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 </a:t>
            </a:r>
            <a:r>
              <a:rPr lang="en-US" altLang="zh-CN" sz="2400" b="1" dirty="0" err="1">
                <a:latin typeface="微软雅黑" panose="020B0503020204020204" pitchFamily="34" charset="-122"/>
                <a:ea typeface="微软雅黑" panose="020B0503020204020204" pitchFamily="34" charset="-122"/>
              </a:rPr>
              <a:t>const</a:t>
            </a:r>
            <a:r>
              <a:rPr lang="zh-CN" altLang="en-US" sz="2400" b="1" dirty="0">
                <a:latin typeface="微软雅黑" panose="020B0503020204020204" pitchFamily="34" charset="-122"/>
                <a:ea typeface="微软雅黑" panose="020B0503020204020204" pitchFamily="34" charset="-122"/>
              </a:rPr>
              <a:t>的基本概念</a:t>
            </a:r>
          </a:p>
        </p:txBody>
      </p:sp>
      <p:sp>
        <p:nvSpPr>
          <p:cNvPr id="10" name="矩形 9"/>
          <p:cNvSpPr/>
          <p:nvPr/>
        </p:nvSpPr>
        <p:spPr>
          <a:xfrm>
            <a:off x="599875" y="1996910"/>
            <a:ext cx="8285351" cy="499624"/>
          </a:xfrm>
          <a:prstGeom prst="rect">
            <a:avLst/>
          </a:prstGeom>
        </p:spPr>
        <p:txBody>
          <a:bodyPr wrap="square">
            <a:spAutoFit/>
          </a:bodyPr>
          <a:lstStyle/>
          <a:p>
            <a:pPr algn="just">
              <a:lnSpc>
                <a:spcPct val="150000"/>
              </a:lnSpc>
              <a:spcAft>
                <a:spcPts val="0"/>
              </a:spcAft>
            </a:pPr>
            <a:r>
              <a:rPr lang="zh-CN" altLang="en-US" sz="2000" b="1" kern="100" dirty="0">
                <a:latin typeface="微软雅黑" panose="020B0503020204020204" pitchFamily="34" charset="-122"/>
                <a:ea typeface="微软雅黑" panose="020B0503020204020204" pitchFamily="34" charset="-122"/>
                <a:cs typeface="Times New Roman" panose="02020603050405020304" pitchFamily="18" charset="0"/>
              </a:rPr>
              <a:t>几点说明：</a:t>
            </a:r>
            <a:endPar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文本框 4"/>
          <p:cNvSpPr txBox="1"/>
          <p:nvPr/>
        </p:nvSpPr>
        <p:spPr>
          <a:xfrm>
            <a:off x="599875" y="1551072"/>
            <a:ext cx="8285351"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const</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用于冻结变量，使其值在程序中不能被修改</a:t>
            </a:r>
          </a:p>
        </p:txBody>
      </p:sp>
      <p:sp>
        <p:nvSpPr>
          <p:cNvPr id="11" name="矩形 10"/>
          <p:cNvSpPr/>
          <p:nvPr/>
        </p:nvSpPr>
        <p:spPr>
          <a:xfrm>
            <a:off x="648584" y="2488819"/>
            <a:ext cx="8236641" cy="507831"/>
          </a:xfrm>
          <a:prstGeom prst="rect">
            <a:avLst/>
          </a:prstGeom>
        </p:spPr>
        <p:txBody>
          <a:bodyPr wrap="square">
            <a:spAutoFit/>
          </a:bodyPr>
          <a:lstStyle/>
          <a:p>
            <a:pPr algn="just">
              <a:lnSpc>
                <a:spcPct val="150000"/>
              </a:lnSpc>
              <a:spcAft>
                <a:spcPts val="0"/>
              </a:spcAft>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）使用</a:t>
            </a:r>
            <a:r>
              <a:rPr lang="en-US" altLang="zh-CN" kern="100" dirty="0" err="1">
                <a:latin typeface="微软雅黑" panose="020B0503020204020204" pitchFamily="34" charset="-122"/>
                <a:ea typeface="微软雅黑" panose="020B0503020204020204" pitchFamily="34" charset="-122"/>
                <a:cs typeface="Times New Roman" panose="02020603050405020304" pitchFamily="18" charset="0"/>
              </a:rPr>
              <a:t>const</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修饰变量时，必须对该变量进行初始化。</a:t>
            </a:r>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矩形 11"/>
          <p:cNvSpPr/>
          <p:nvPr/>
        </p:nvSpPr>
        <p:spPr>
          <a:xfrm>
            <a:off x="642079" y="2939081"/>
            <a:ext cx="8285350" cy="923330"/>
          </a:xfrm>
          <a:prstGeom prst="rect">
            <a:avLst/>
          </a:prstGeom>
        </p:spPr>
        <p:txBody>
          <a:bodyPr wrap="square">
            <a:spAutoFit/>
          </a:bodyPr>
          <a:lstStyle/>
          <a:p>
            <a:pPr algn="just">
              <a:lnSpc>
                <a:spcPct val="150000"/>
              </a:lnSpc>
              <a:spcAft>
                <a:spcPts val="0"/>
              </a:spcAft>
            </a:pPr>
            <a:r>
              <a:rPr lang="zh-CN" altLang="zh-CN" kern="10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zh-CN" kern="10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使用</a:t>
            </a:r>
            <a:r>
              <a:rPr lang="en-US" altLang="zh-CN" kern="100" dirty="0" err="1">
                <a:latin typeface="微软雅黑" panose="020B0503020204020204" pitchFamily="34" charset="-122"/>
                <a:ea typeface="微软雅黑" panose="020B0503020204020204" pitchFamily="34" charset="-122"/>
                <a:cs typeface="Times New Roman" panose="02020603050405020304" pitchFamily="18" charset="0"/>
              </a:rPr>
              <a:t>const</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修饰的变量存</a:t>
            </a:r>
            <a:r>
              <a:rPr lang="zh-CN" altLang="zh-CN" kern="10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放在编译器的符号表中，计算时编译器直接从表中取值。</a:t>
            </a:r>
            <a:endParaRPr lang="zh-CN" altLang="zh-CN"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矩形 12"/>
          <p:cNvSpPr/>
          <p:nvPr/>
        </p:nvSpPr>
        <p:spPr>
          <a:xfrm>
            <a:off x="620449" y="3685900"/>
            <a:ext cx="8236640" cy="1754326"/>
          </a:xfrm>
          <a:prstGeom prst="rect">
            <a:avLst/>
          </a:prstGeom>
        </p:spPr>
        <p:txBody>
          <a:bodyPr wrap="square">
            <a:spAutoFit/>
          </a:bodyPr>
          <a:lstStyle/>
          <a:p>
            <a:pPr algn="just">
              <a:lnSpc>
                <a:spcPct val="150000"/>
              </a:lnSpc>
              <a:spcAft>
                <a:spcPts val="0"/>
              </a:spcAft>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3</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）在</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C++</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中用</a:t>
            </a:r>
            <a:r>
              <a:rPr lang="en-US" altLang="zh-CN" kern="100" dirty="0" err="1">
                <a:latin typeface="微软雅黑" panose="020B0503020204020204" pitchFamily="34" charset="-122"/>
                <a:ea typeface="微软雅黑" panose="020B0503020204020204" pitchFamily="34" charset="-122"/>
                <a:cs typeface="Times New Roman" panose="02020603050405020304" pitchFamily="18" charset="0"/>
              </a:rPr>
              <a:t>const</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替代</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C</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中</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define</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定义的宏，因为</a:t>
            </a:r>
            <a:r>
              <a:rPr lang="en-US" altLang="zh-CN" kern="100" dirty="0" err="1">
                <a:latin typeface="微软雅黑" panose="020B0503020204020204" pitchFamily="34" charset="-122"/>
                <a:ea typeface="微软雅黑" panose="020B0503020204020204" pitchFamily="34" charset="-122"/>
                <a:cs typeface="Times New Roman" panose="02020603050405020304" pitchFamily="18" charset="0"/>
              </a:rPr>
              <a:t>const</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定义的常量有数据类型信息，是真正的数据，它被登记在</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namespace</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中，具有名字、类型和值，便于类型检查和</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debug</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调试。</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C</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语言中：</a:t>
            </a:r>
            <a:r>
              <a:rPr lang="zh-CN" altLang="zh-CN" kern="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0" dirty="0">
                <a:latin typeface="微软雅黑" panose="020B0503020204020204" pitchFamily="34" charset="-122"/>
                <a:ea typeface="微软雅黑" panose="020B0503020204020204" pitchFamily="34" charset="-122"/>
                <a:cs typeface="Times New Roman" panose="02020603050405020304" pitchFamily="18" charset="0"/>
              </a:rPr>
              <a:t>#define </a:t>
            </a:r>
            <a:r>
              <a:rPr lang="zh-CN" altLang="zh-CN" kern="0" dirty="0">
                <a:latin typeface="微软雅黑" panose="020B0503020204020204" pitchFamily="34" charset="-122"/>
                <a:ea typeface="微软雅黑" panose="020B0503020204020204" pitchFamily="34" charset="-122"/>
                <a:cs typeface="Times New Roman" panose="02020603050405020304" pitchFamily="18" charset="0"/>
              </a:rPr>
              <a:t>变量名 变量值”定义一个值替代，存在致命的缺点：缺乏类型检测机制。</a:t>
            </a:r>
            <a:endParaRPr lang="zh-CN" altLang="zh-CN"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矩形 13"/>
          <p:cNvSpPr/>
          <p:nvPr/>
        </p:nvSpPr>
        <p:spPr>
          <a:xfrm>
            <a:off x="613943" y="5348123"/>
            <a:ext cx="8215010" cy="507831"/>
          </a:xfrm>
          <a:prstGeom prst="rect">
            <a:avLst/>
          </a:prstGeom>
        </p:spPr>
        <p:txBody>
          <a:bodyPr wrap="square">
            <a:spAutoFit/>
          </a:bodyPr>
          <a:lstStyle/>
          <a:p>
            <a:pPr>
              <a:lnSpc>
                <a:spcPct val="150000"/>
              </a:lnSpc>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4</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）使用</a:t>
            </a:r>
            <a:r>
              <a:rPr lang="en-US" altLang="zh-CN" kern="100" dirty="0" err="1">
                <a:latin typeface="微软雅黑" panose="020B0503020204020204" pitchFamily="34" charset="-122"/>
                <a:ea typeface="微软雅黑" panose="020B0503020204020204" pitchFamily="34" charset="-122"/>
                <a:cs typeface="Times New Roman" panose="02020603050405020304" pitchFamily="18" charset="0"/>
              </a:rPr>
              <a:t>const</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修饰函数的参数时，编译器将阻止该函数代码修改参数值</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79797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5" grpId="0"/>
      <p:bldP spid="11" grpId="0"/>
      <p:bldP spid="12" grpId="0"/>
      <p:bldP spid="13"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99875" y="131498"/>
            <a:ext cx="1499129"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11.2.2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645124" y="131498"/>
            <a:ext cx="5945983" cy="584775"/>
          </a:xfrm>
          <a:prstGeom prst="rect">
            <a:avLst/>
          </a:prstGeom>
          <a:noFill/>
        </p:spPr>
        <p:txBody>
          <a:bodyPr wrap="square" rtlCol="0">
            <a:spAutoFit/>
          </a:bodyPr>
          <a:lstStyle/>
          <a:p>
            <a:pPr algn="ctr"/>
            <a:r>
              <a:rPr lang="en-US" altLang="zh-CN" sz="3200" b="1" dirty="0" err="1">
                <a:solidFill>
                  <a:schemeClr val="bg1"/>
                </a:solidFill>
                <a:latin typeface="微软雅黑" panose="020B0503020204020204" pitchFamily="34" charset="-122"/>
                <a:ea typeface="微软雅黑" panose="020B0503020204020204" pitchFamily="34" charset="-122"/>
                <a:cs typeface="Segoe UI" panose="020B0502040204020203" pitchFamily="34" charset="0"/>
              </a:rPr>
              <a:t>const</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和</a:t>
            </a:r>
            <a:r>
              <a:rPr lang="en-US" altLang="zh-CN"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volatile</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访问修饰符</a:t>
            </a:r>
          </a:p>
        </p:txBody>
      </p:sp>
      <p:sp>
        <p:nvSpPr>
          <p:cNvPr id="6" name="矩形 5"/>
          <p:cNvSpPr/>
          <p:nvPr/>
        </p:nvSpPr>
        <p:spPr>
          <a:xfrm>
            <a:off x="648585" y="866081"/>
            <a:ext cx="3530010" cy="646331"/>
          </a:xfrm>
          <a:prstGeom prst="rect">
            <a:avLst/>
          </a:prstGeom>
        </p:spPr>
        <p:txBody>
          <a:bodyPr wrap="square">
            <a:spAutoFit/>
          </a:bodyPr>
          <a:lstStyle/>
          <a:p>
            <a:pPr>
              <a:lnSpc>
                <a:spcPct val="150000"/>
              </a:lnSpc>
            </a:pPr>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 </a:t>
            </a:r>
            <a:r>
              <a:rPr lang="en-US" altLang="zh-CN" sz="2400" b="1" dirty="0" err="1">
                <a:latin typeface="微软雅黑" panose="020B0503020204020204" pitchFamily="34" charset="-122"/>
                <a:ea typeface="微软雅黑" panose="020B0503020204020204" pitchFamily="34" charset="-122"/>
              </a:rPr>
              <a:t>const</a:t>
            </a:r>
            <a:r>
              <a:rPr lang="zh-CN" altLang="en-US" sz="2400" b="1" dirty="0">
                <a:latin typeface="微软雅黑" panose="020B0503020204020204" pitchFamily="34" charset="-122"/>
                <a:ea typeface="微软雅黑" panose="020B0503020204020204" pitchFamily="34" charset="-122"/>
              </a:rPr>
              <a:t>与指针</a:t>
            </a:r>
          </a:p>
        </p:txBody>
      </p:sp>
      <p:sp>
        <p:nvSpPr>
          <p:cNvPr id="7" name="矩形: 圆角 12"/>
          <p:cNvSpPr/>
          <p:nvPr/>
        </p:nvSpPr>
        <p:spPr>
          <a:xfrm>
            <a:off x="653041" y="1589596"/>
            <a:ext cx="3370320" cy="464289"/>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bg1"/>
                </a:solidFill>
                <a:latin typeface="微软雅黑" panose="020B0503020204020204" pitchFamily="34" charset="-122"/>
                <a:ea typeface="微软雅黑" panose="020B0503020204020204" pitchFamily="34" charset="-122"/>
              </a:rPr>
              <a:t>例</a:t>
            </a:r>
            <a:r>
              <a:rPr lang="en-US" altLang="zh-CN" dirty="0">
                <a:solidFill>
                  <a:schemeClr val="bg1"/>
                </a:solidFill>
                <a:latin typeface="微软雅黑" panose="020B0503020204020204" pitchFamily="34" charset="-122"/>
                <a:ea typeface="微软雅黑" panose="020B0503020204020204" pitchFamily="34" charset="-122"/>
              </a:rPr>
              <a:t>11.4  </a:t>
            </a:r>
            <a:r>
              <a:rPr lang="zh-CN" altLang="en-US" sz="1600" dirty="0">
                <a:solidFill>
                  <a:schemeClr val="tx1"/>
                </a:solidFill>
                <a:latin typeface="微软雅黑" panose="020B0503020204020204" pitchFamily="34" charset="-122"/>
                <a:ea typeface="微软雅黑" panose="020B0503020204020204" pitchFamily="34" charset="-122"/>
                <a:sym typeface="+mn-ea"/>
              </a:rPr>
              <a:t>下面的声明都是什么意思？</a:t>
            </a:r>
            <a:endParaRPr lang="zh-CN" altLang="en-US" sz="1600" dirty="0">
              <a:solidFill>
                <a:schemeClr val="tx1"/>
              </a:solidFill>
            </a:endParaRPr>
          </a:p>
        </p:txBody>
      </p:sp>
      <p:sp>
        <p:nvSpPr>
          <p:cNvPr id="4" name="矩形 3"/>
          <p:cNvSpPr/>
          <p:nvPr/>
        </p:nvSpPr>
        <p:spPr>
          <a:xfrm>
            <a:off x="617840" y="2337325"/>
            <a:ext cx="7154561" cy="3539430"/>
          </a:xfrm>
          <a:prstGeom prst="rect">
            <a:avLst/>
          </a:prstGeom>
        </p:spPr>
        <p:txBody>
          <a:bodyPr wrap="square">
            <a:spAutoFit/>
          </a:bodyPr>
          <a:lstStyle/>
          <a:p>
            <a:pPr algn="just">
              <a:spcAft>
                <a:spcPts val="0"/>
              </a:spcAft>
            </a:pPr>
            <a:r>
              <a:rPr lang="en-US" altLang="zh-CN" sz="1600" kern="100" dirty="0" err="1">
                <a:ea typeface="宋体" panose="02010600030101010101" pitchFamily="2" charset="-122"/>
                <a:cs typeface="Times New Roman" panose="02020603050405020304" pitchFamily="18" charset="0"/>
              </a:rPr>
              <a:t>int</a:t>
            </a:r>
            <a:r>
              <a:rPr lang="en-US" altLang="zh-CN" sz="1600" kern="100" dirty="0">
                <a:ea typeface="宋体" panose="02010600030101010101" pitchFamily="2" charset="-122"/>
                <a:cs typeface="Times New Roman" panose="02020603050405020304" pitchFamily="18" charset="0"/>
              </a:rPr>
              <a:t> a;</a:t>
            </a:r>
          </a:p>
          <a:p>
            <a:pPr algn="just">
              <a:spcAft>
                <a:spcPts val="0"/>
              </a:spcAft>
            </a:pPr>
            <a:endParaRPr lang="en-US" altLang="zh-CN" sz="1600" kern="100" dirty="0">
              <a:ea typeface="宋体" panose="02010600030101010101" pitchFamily="2" charset="-122"/>
              <a:cs typeface="Times New Roman" panose="02020603050405020304" pitchFamily="18" charset="0"/>
            </a:endParaRPr>
          </a:p>
          <a:p>
            <a:pPr algn="just">
              <a:spcAft>
                <a:spcPts val="0"/>
              </a:spcAft>
            </a:pPr>
            <a:r>
              <a:rPr lang="en-US" altLang="zh-CN" sz="1600" kern="100" dirty="0" err="1">
                <a:ea typeface="宋体" panose="02010600030101010101" pitchFamily="2" charset="-122"/>
                <a:cs typeface="Times New Roman" panose="02020603050405020304" pitchFamily="18" charset="0"/>
              </a:rPr>
              <a:t>const</a:t>
            </a:r>
            <a:r>
              <a:rPr lang="en-US" altLang="zh-CN" sz="1600" kern="100" dirty="0">
                <a:ea typeface="宋体" panose="02010600030101010101" pitchFamily="2" charset="-122"/>
                <a:cs typeface="Times New Roman" panose="02020603050405020304" pitchFamily="18" charset="0"/>
              </a:rPr>
              <a:t> </a:t>
            </a:r>
            <a:r>
              <a:rPr lang="en-US" altLang="zh-CN" sz="1600" kern="100" dirty="0" err="1">
                <a:ea typeface="宋体" panose="02010600030101010101" pitchFamily="2" charset="-122"/>
                <a:cs typeface="Times New Roman" panose="02020603050405020304" pitchFamily="18" charset="0"/>
              </a:rPr>
              <a:t>int</a:t>
            </a:r>
            <a:r>
              <a:rPr lang="en-US" altLang="zh-CN" sz="1600" kern="100" dirty="0">
                <a:ea typeface="宋体" panose="02010600030101010101" pitchFamily="2" charset="-122"/>
                <a:cs typeface="Times New Roman" panose="02020603050405020304" pitchFamily="18" charset="0"/>
              </a:rPr>
              <a:t> ca=10;       // </a:t>
            </a:r>
            <a:r>
              <a:rPr lang="zh-CN" altLang="en-US" sz="1600" kern="100" dirty="0">
                <a:ea typeface="宋体" panose="02010600030101010101" pitchFamily="2" charset="-122"/>
                <a:cs typeface="Times New Roman" panose="02020603050405020304" pitchFamily="18" charset="0"/>
              </a:rPr>
              <a:t>等同</a:t>
            </a:r>
            <a:r>
              <a:rPr lang="en-US" altLang="zh-CN" sz="1600" kern="100" dirty="0" err="1">
                <a:ea typeface="宋体" panose="02010600030101010101" pitchFamily="2" charset="-122"/>
                <a:cs typeface="Times New Roman" panose="02020603050405020304" pitchFamily="18" charset="0"/>
              </a:rPr>
              <a:t>int</a:t>
            </a:r>
            <a:r>
              <a:rPr lang="en-US" altLang="zh-CN" sz="1600" kern="100" dirty="0">
                <a:ea typeface="宋体" panose="02010600030101010101" pitchFamily="2" charset="-122"/>
                <a:cs typeface="Times New Roman" panose="02020603050405020304" pitchFamily="18" charset="0"/>
              </a:rPr>
              <a:t> </a:t>
            </a:r>
            <a:r>
              <a:rPr lang="en-US" altLang="zh-CN" sz="1600" kern="100" dirty="0" err="1">
                <a:ea typeface="宋体" panose="02010600030101010101" pitchFamily="2" charset="-122"/>
                <a:cs typeface="Times New Roman" panose="02020603050405020304" pitchFamily="18" charset="0"/>
              </a:rPr>
              <a:t>const</a:t>
            </a:r>
            <a:r>
              <a:rPr lang="en-US" altLang="zh-CN" sz="1600" kern="100" dirty="0">
                <a:ea typeface="宋体" panose="02010600030101010101" pitchFamily="2" charset="-122"/>
                <a:cs typeface="Times New Roman" panose="02020603050405020304" pitchFamily="18" charset="0"/>
              </a:rPr>
              <a:t> ca=10; </a:t>
            </a:r>
            <a:r>
              <a:rPr lang="zh-CN" altLang="en-US" sz="1600" kern="100" dirty="0">
                <a:ea typeface="宋体" panose="02010600030101010101" pitchFamily="2" charset="-122"/>
                <a:cs typeface="Times New Roman" panose="02020603050405020304" pitchFamily="18" charset="0"/>
              </a:rPr>
              <a:t>定义时必须对该变量进行初始化</a:t>
            </a:r>
            <a:endParaRPr lang="en-US" altLang="zh-CN" sz="1600" kern="100" dirty="0">
              <a:ea typeface="宋体" panose="02010600030101010101" pitchFamily="2" charset="-122"/>
              <a:cs typeface="Times New Roman" panose="02020603050405020304" pitchFamily="18" charset="0"/>
            </a:endParaRPr>
          </a:p>
          <a:p>
            <a:pPr algn="just">
              <a:spcAft>
                <a:spcPts val="0"/>
              </a:spcAft>
            </a:pPr>
            <a:endParaRPr lang="en-US" altLang="zh-CN" sz="1600" kern="100" dirty="0">
              <a:ea typeface="宋体" panose="02010600030101010101" pitchFamily="2" charset="-122"/>
              <a:cs typeface="Times New Roman" panose="02020603050405020304" pitchFamily="18" charset="0"/>
            </a:endParaRPr>
          </a:p>
          <a:p>
            <a:pPr algn="just">
              <a:spcAft>
                <a:spcPts val="0"/>
              </a:spcAft>
            </a:pPr>
            <a:endParaRPr lang="zh-CN" altLang="en-US" sz="1600" kern="100" dirty="0">
              <a:ea typeface="宋体" panose="02010600030101010101" pitchFamily="2" charset="-122"/>
              <a:cs typeface="Times New Roman" panose="02020603050405020304" pitchFamily="18" charset="0"/>
            </a:endParaRPr>
          </a:p>
          <a:p>
            <a:pPr algn="just">
              <a:spcAft>
                <a:spcPts val="0"/>
              </a:spcAft>
            </a:pPr>
            <a:r>
              <a:rPr lang="en-US" altLang="zh-CN" sz="1600" kern="100" dirty="0" err="1">
                <a:ea typeface="宋体" panose="02010600030101010101" pitchFamily="2" charset="-122"/>
                <a:cs typeface="Times New Roman" panose="02020603050405020304" pitchFamily="18" charset="0"/>
              </a:rPr>
              <a:t>const</a:t>
            </a:r>
            <a:r>
              <a:rPr lang="en-US" altLang="zh-CN" sz="1600" kern="100" dirty="0">
                <a:ea typeface="宋体" panose="02010600030101010101" pitchFamily="2" charset="-122"/>
                <a:cs typeface="Times New Roman" panose="02020603050405020304" pitchFamily="18" charset="0"/>
              </a:rPr>
              <a:t> </a:t>
            </a:r>
            <a:r>
              <a:rPr lang="en-US" altLang="zh-CN" sz="1600" kern="100" dirty="0" err="1">
                <a:ea typeface="宋体" panose="02010600030101010101" pitchFamily="2" charset="-122"/>
                <a:cs typeface="Times New Roman" panose="02020603050405020304" pitchFamily="18" charset="0"/>
              </a:rPr>
              <a:t>int</a:t>
            </a:r>
            <a:r>
              <a:rPr lang="en-US" altLang="zh-CN" sz="1600" kern="100" dirty="0">
                <a:ea typeface="宋体" panose="02010600030101010101" pitchFamily="2" charset="-122"/>
                <a:cs typeface="Times New Roman" panose="02020603050405020304" pitchFamily="18" charset="0"/>
              </a:rPr>
              <a:t> *</a:t>
            </a:r>
            <a:r>
              <a:rPr lang="en-US" altLang="zh-CN" sz="1600" kern="100" dirty="0" err="1">
                <a:ea typeface="宋体" panose="02010600030101010101" pitchFamily="2" charset="-122"/>
                <a:cs typeface="Times New Roman" panose="02020603050405020304" pitchFamily="18" charset="0"/>
              </a:rPr>
              <a:t>pca</a:t>
            </a:r>
            <a:r>
              <a:rPr lang="en-US" altLang="zh-CN" sz="1600" kern="100" dirty="0">
                <a:ea typeface="宋体" panose="02010600030101010101" pitchFamily="2" charset="-122"/>
                <a:cs typeface="Times New Roman" panose="02020603050405020304" pitchFamily="18" charset="0"/>
              </a:rPr>
              <a:t>;        // </a:t>
            </a:r>
            <a:r>
              <a:rPr lang="zh-CN" altLang="en-US" sz="1600" kern="100" dirty="0">
                <a:ea typeface="宋体" panose="02010600030101010101" pitchFamily="2" charset="-122"/>
                <a:cs typeface="Times New Roman" panose="02020603050405020304" pitchFamily="18" charset="0"/>
              </a:rPr>
              <a:t>等同</a:t>
            </a:r>
            <a:r>
              <a:rPr lang="en-US" altLang="zh-CN" sz="1600" kern="100" dirty="0" err="1">
                <a:ea typeface="宋体" panose="02010600030101010101" pitchFamily="2" charset="-122"/>
                <a:cs typeface="Times New Roman" panose="02020603050405020304" pitchFamily="18" charset="0"/>
              </a:rPr>
              <a:t>int</a:t>
            </a:r>
            <a:r>
              <a:rPr lang="en-US" altLang="zh-CN" sz="1600" kern="100" dirty="0">
                <a:ea typeface="宋体" panose="02010600030101010101" pitchFamily="2" charset="-122"/>
                <a:cs typeface="Times New Roman" panose="02020603050405020304" pitchFamily="18" charset="0"/>
              </a:rPr>
              <a:t> </a:t>
            </a:r>
            <a:r>
              <a:rPr lang="en-US" altLang="zh-CN" sz="1600" kern="100" dirty="0" err="1">
                <a:ea typeface="宋体" panose="02010600030101010101" pitchFamily="2" charset="-122"/>
                <a:cs typeface="Times New Roman" panose="02020603050405020304" pitchFamily="18" charset="0"/>
              </a:rPr>
              <a:t>const</a:t>
            </a:r>
            <a:r>
              <a:rPr lang="en-US" altLang="zh-CN" sz="1600" kern="100" dirty="0">
                <a:ea typeface="宋体" panose="02010600030101010101" pitchFamily="2" charset="-122"/>
                <a:cs typeface="Times New Roman" panose="02020603050405020304" pitchFamily="18" charset="0"/>
              </a:rPr>
              <a:t> * </a:t>
            </a:r>
            <a:r>
              <a:rPr lang="en-US" altLang="zh-CN" sz="1600" kern="100" dirty="0" err="1">
                <a:ea typeface="宋体" panose="02010600030101010101" pitchFamily="2" charset="-122"/>
                <a:cs typeface="Times New Roman" panose="02020603050405020304" pitchFamily="18" charset="0"/>
              </a:rPr>
              <a:t>pca</a:t>
            </a:r>
            <a:r>
              <a:rPr lang="en-US" altLang="zh-CN" sz="1600" kern="100" dirty="0">
                <a:ea typeface="宋体" panose="02010600030101010101" pitchFamily="2" charset="-122"/>
                <a:cs typeface="Times New Roman" panose="02020603050405020304" pitchFamily="18" charset="0"/>
              </a:rPr>
              <a:t> ;</a:t>
            </a:r>
          </a:p>
          <a:p>
            <a:pPr algn="just">
              <a:spcAft>
                <a:spcPts val="0"/>
              </a:spcAft>
            </a:pPr>
            <a:endParaRPr lang="en-US" altLang="zh-CN" sz="1600" kern="100" dirty="0">
              <a:ea typeface="宋体" panose="02010600030101010101" pitchFamily="2" charset="-122"/>
              <a:cs typeface="Times New Roman" panose="02020603050405020304" pitchFamily="18" charset="0"/>
            </a:endParaRPr>
          </a:p>
          <a:p>
            <a:pPr algn="just">
              <a:spcAft>
                <a:spcPts val="0"/>
              </a:spcAft>
            </a:pPr>
            <a:r>
              <a:rPr lang="en-US" altLang="zh-CN" sz="1600" kern="100" dirty="0" err="1">
                <a:ea typeface="宋体" panose="02010600030101010101" pitchFamily="2" charset="-122"/>
                <a:cs typeface="Times New Roman" panose="02020603050405020304" pitchFamily="18" charset="0"/>
              </a:rPr>
              <a:t>int</a:t>
            </a:r>
            <a:r>
              <a:rPr lang="en-US" altLang="zh-CN" sz="1600" kern="100" dirty="0">
                <a:ea typeface="宋体" panose="02010600030101010101" pitchFamily="2" charset="-122"/>
                <a:cs typeface="Times New Roman" panose="02020603050405020304" pitchFamily="18" charset="0"/>
              </a:rPr>
              <a:t> * </a:t>
            </a:r>
            <a:r>
              <a:rPr lang="en-US" altLang="zh-CN" sz="1600" kern="100" dirty="0" err="1">
                <a:ea typeface="宋体" panose="02010600030101010101" pitchFamily="2" charset="-122"/>
                <a:cs typeface="Times New Roman" panose="02020603050405020304" pitchFamily="18" charset="0"/>
              </a:rPr>
              <a:t>const</a:t>
            </a:r>
            <a:r>
              <a:rPr lang="en-US" altLang="zh-CN" sz="1600" kern="100" dirty="0">
                <a:ea typeface="宋体" panose="02010600030101010101" pitchFamily="2" charset="-122"/>
                <a:cs typeface="Times New Roman" panose="02020603050405020304" pitchFamily="18" charset="0"/>
              </a:rPr>
              <a:t> </a:t>
            </a:r>
            <a:r>
              <a:rPr lang="en-US" altLang="zh-CN" sz="1600" kern="100" dirty="0" err="1">
                <a:ea typeface="宋体" panose="02010600030101010101" pitchFamily="2" charset="-122"/>
                <a:cs typeface="Times New Roman" panose="02020603050405020304" pitchFamily="18" charset="0"/>
              </a:rPr>
              <a:t>cpa</a:t>
            </a:r>
            <a:r>
              <a:rPr lang="en-US" altLang="zh-CN" sz="1600" kern="100" dirty="0">
                <a:ea typeface="宋体" panose="02010600030101010101" pitchFamily="2" charset="-122"/>
                <a:cs typeface="Times New Roman" panose="02020603050405020304" pitchFamily="18" charset="0"/>
              </a:rPr>
              <a:t>=&amp;a;    // </a:t>
            </a:r>
            <a:r>
              <a:rPr lang="zh-CN" altLang="en-US" sz="1600" kern="100" dirty="0">
                <a:ea typeface="宋体" panose="02010600030101010101" pitchFamily="2" charset="-122"/>
                <a:cs typeface="Times New Roman" panose="02020603050405020304" pitchFamily="18" charset="0"/>
              </a:rPr>
              <a:t>常指针需要定义时初始化</a:t>
            </a:r>
          </a:p>
          <a:p>
            <a:pPr algn="just">
              <a:spcAft>
                <a:spcPts val="0"/>
              </a:spcAft>
            </a:pPr>
            <a:endParaRPr lang="en-US" altLang="zh-CN" sz="1600" kern="100" dirty="0">
              <a:ea typeface="宋体" panose="02010600030101010101" pitchFamily="2" charset="-122"/>
              <a:cs typeface="Times New Roman" panose="02020603050405020304" pitchFamily="18" charset="0"/>
            </a:endParaRPr>
          </a:p>
          <a:p>
            <a:pPr algn="just">
              <a:spcAft>
                <a:spcPts val="0"/>
              </a:spcAft>
            </a:pPr>
            <a:r>
              <a:rPr lang="en-US" altLang="zh-CN" sz="1600" kern="100" dirty="0" err="1">
                <a:ea typeface="宋体" panose="02010600030101010101" pitchFamily="2" charset="-122"/>
                <a:cs typeface="Times New Roman" panose="02020603050405020304" pitchFamily="18" charset="0"/>
              </a:rPr>
              <a:t>int</a:t>
            </a:r>
            <a:r>
              <a:rPr lang="en-US" altLang="zh-CN" sz="1600" kern="100" dirty="0">
                <a:ea typeface="宋体" panose="02010600030101010101" pitchFamily="2" charset="-122"/>
                <a:cs typeface="Times New Roman" panose="02020603050405020304" pitchFamily="18" charset="0"/>
              </a:rPr>
              <a:t> </a:t>
            </a:r>
            <a:r>
              <a:rPr lang="en-US" altLang="zh-CN" sz="1600" kern="100" dirty="0" err="1">
                <a:ea typeface="宋体" panose="02010600030101010101" pitchFamily="2" charset="-122"/>
                <a:cs typeface="Times New Roman" panose="02020603050405020304" pitchFamily="18" charset="0"/>
              </a:rPr>
              <a:t>const</a:t>
            </a:r>
            <a:r>
              <a:rPr lang="en-US" altLang="zh-CN" sz="1600" kern="100" dirty="0">
                <a:ea typeface="宋体" panose="02010600030101010101" pitchFamily="2" charset="-122"/>
                <a:cs typeface="Times New Roman" panose="02020603050405020304" pitchFamily="18" charset="0"/>
              </a:rPr>
              <a:t> * </a:t>
            </a:r>
            <a:r>
              <a:rPr lang="en-US" altLang="zh-CN" sz="1600" kern="100" dirty="0" err="1">
                <a:ea typeface="宋体" panose="02010600030101010101" pitchFamily="2" charset="-122"/>
                <a:cs typeface="Times New Roman" panose="02020603050405020304" pitchFamily="18" charset="0"/>
              </a:rPr>
              <a:t>const</a:t>
            </a:r>
            <a:r>
              <a:rPr lang="en-US" altLang="zh-CN" sz="1600" kern="100" dirty="0">
                <a:ea typeface="宋体" panose="02010600030101010101" pitchFamily="2" charset="-122"/>
                <a:cs typeface="Times New Roman" panose="02020603050405020304" pitchFamily="18" charset="0"/>
              </a:rPr>
              <a:t> </a:t>
            </a:r>
            <a:r>
              <a:rPr lang="en-US" altLang="zh-CN" sz="1600" kern="100" dirty="0" err="1">
                <a:ea typeface="宋体" panose="02010600030101010101" pitchFamily="2" charset="-122"/>
                <a:cs typeface="Times New Roman" panose="02020603050405020304" pitchFamily="18" charset="0"/>
              </a:rPr>
              <a:t>cpca</a:t>
            </a:r>
            <a:r>
              <a:rPr lang="en-US" altLang="zh-CN" sz="1600" kern="100" dirty="0">
                <a:ea typeface="宋体" panose="02010600030101010101" pitchFamily="2" charset="-122"/>
                <a:cs typeface="Times New Roman" panose="02020603050405020304" pitchFamily="18" charset="0"/>
              </a:rPr>
              <a:t>=&amp;a;</a:t>
            </a:r>
          </a:p>
          <a:p>
            <a:pPr algn="just">
              <a:spcAft>
                <a:spcPts val="0"/>
              </a:spcAft>
            </a:pPr>
            <a:endParaRPr lang="en-US" altLang="zh-CN" sz="1600" kern="100" dirty="0">
              <a:ea typeface="宋体" panose="02010600030101010101" pitchFamily="2" charset="-122"/>
              <a:cs typeface="Times New Roman" panose="02020603050405020304" pitchFamily="18" charset="0"/>
            </a:endParaRPr>
          </a:p>
          <a:p>
            <a:pPr algn="just">
              <a:spcAft>
                <a:spcPts val="0"/>
              </a:spcAft>
            </a:pPr>
            <a:r>
              <a:rPr lang="en-US" altLang="zh-CN" sz="1600" kern="100" dirty="0" err="1">
                <a:ea typeface="宋体" panose="02010600030101010101" pitchFamily="2" charset="-122"/>
                <a:cs typeface="Times New Roman" panose="02020603050405020304" pitchFamily="18" charset="0"/>
              </a:rPr>
              <a:t>pca</a:t>
            </a:r>
            <a:r>
              <a:rPr lang="en-US" altLang="zh-CN" sz="1600" kern="100" dirty="0">
                <a:ea typeface="宋体" panose="02010600030101010101" pitchFamily="2" charset="-122"/>
                <a:cs typeface="Times New Roman" panose="02020603050405020304" pitchFamily="18" charset="0"/>
              </a:rPr>
              <a:t>=&amp;a;             // </a:t>
            </a:r>
            <a:r>
              <a:rPr lang="zh-CN" altLang="en-US" sz="1600" kern="100" dirty="0">
                <a:ea typeface="宋体" panose="02010600030101010101" pitchFamily="2" charset="-122"/>
                <a:cs typeface="Times New Roman" panose="02020603050405020304" pitchFamily="18" charset="0"/>
              </a:rPr>
              <a:t>正确</a:t>
            </a:r>
          </a:p>
          <a:p>
            <a:pPr algn="just">
              <a:spcAft>
                <a:spcPts val="0"/>
              </a:spcAft>
            </a:pPr>
            <a:r>
              <a:rPr lang="en-US" altLang="zh-CN" sz="1600" kern="100" dirty="0" err="1">
                <a:ea typeface="宋体" panose="02010600030101010101" pitchFamily="2" charset="-122"/>
                <a:cs typeface="Times New Roman" panose="02020603050405020304" pitchFamily="18" charset="0"/>
              </a:rPr>
              <a:t>pca</a:t>
            </a:r>
            <a:r>
              <a:rPr lang="en-US" altLang="zh-CN" sz="1600" kern="100" dirty="0">
                <a:ea typeface="宋体" panose="02010600030101010101" pitchFamily="2" charset="-122"/>
                <a:cs typeface="Times New Roman" panose="02020603050405020304" pitchFamily="18" charset="0"/>
              </a:rPr>
              <a:t>=&amp;ca;            // </a:t>
            </a:r>
            <a:r>
              <a:rPr lang="zh-CN" altLang="en-US" sz="1600" kern="100" dirty="0">
                <a:ea typeface="宋体" panose="02010600030101010101" pitchFamily="2" charset="-122"/>
                <a:cs typeface="Times New Roman" panose="02020603050405020304" pitchFamily="18" charset="0"/>
              </a:rPr>
              <a:t>正确</a:t>
            </a:r>
          </a:p>
          <a:p>
            <a:pPr algn="just">
              <a:spcAft>
                <a:spcPts val="0"/>
              </a:spcAft>
            </a:pPr>
            <a:r>
              <a:rPr lang="zh-CN" altLang="en-US" sz="1600" kern="100" dirty="0">
                <a:ea typeface="宋体" panose="02010600030101010101" pitchFamily="2" charset="-122"/>
                <a:cs typeface="Times New Roman" panose="02020603050405020304" pitchFamily="18" charset="0"/>
              </a:rPr>
              <a:t>*</a:t>
            </a:r>
            <a:r>
              <a:rPr lang="en-US" altLang="zh-CN" sz="1600" kern="100" dirty="0" err="1">
                <a:ea typeface="宋体" panose="02010600030101010101" pitchFamily="2" charset="-122"/>
                <a:cs typeface="Times New Roman" panose="02020603050405020304" pitchFamily="18" charset="0"/>
              </a:rPr>
              <a:t>pca</a:t>
            </a:r>
            <a:r>
              <a:rPr lang="en-US" altLang="zh-CN" sz="1600" kern="100" dirty="0">
                <a:ea typeface="宋体" panose="02010600030101010101" pitchFamily="2" charset="-122"/>
                <a:cs typeface="Times New Roman" panose="02020603050405020304" pitchFamily="18" charset="0"/>
              </a:rPr>
              <a:t>=20;            // </a:t>
            </a:r>
            <a:r>
              <a:rPr lang="zh-CN" altLang="en-US" sz="1600" kern="100" dirty="0">
                <a:ea typeface="宋体" panose="02010600030101010101" pitchFamily="2" charset="-122"/>
                <a:cs typeface="Times New Roman" panose="02020603050405020304" pitchFamily="18" charset="0"/>
              </a:rPr>
              <a:t>错误</a:t>
            </a:r>
          </a:p>
        </p:txBody>
      </p:sp>
      <p:sp>
        <p:nvSpPr>
          <p:cNvPr id="8" name="矩形: 圆角 3"/>
          <p:cNvSpPr/>
          <p:nvPr/>
        </p:nvSpPr>
        <p:spPr>
          <a:xfrm>
            <a:off x="296565" y="2337326"/>
            <a:ext cx="8591106" cy="3781168"/>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对话气泡: 圆角矩形 16"/>
          <p:cNvSpPr/>
          <p:nvPr/>
        </p:nvSpPr>
        <p:spPr>
          <a:xfrm>
            <a:off x="2105075" y="2365372"/>
            <a:ext cx="1268321" cy="426085"/>
          </a:xfrm>
          <a:prstGeom prst="wedgeRoundRectCallout">
            <a:avLst>
              <a:gd name="adj1" fmla="val -121393"/>
              <a:gd name="adj2" fmla="val 162"/>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solidFill>
                  <a:schemeClr val="tx1"/>
                </a:solidFill>
                <a:latin typeface="微软雅黑" panose="020B0503020204020204" pitchFamily="34" charset="-122"/>
                <a:ea typeface="微软雅黑" panose="020B0503020204020204" pitchFamily="34" charset="-122"/>
                <a:sym typeface="+mn-ea"/>
              </a:rPr>
              <a:t> </a:t>
            </a:r>
            <a:r>
              <a:rPr lang="zh-CN" altLang="en-US" sz="1400" dirty="0">
                <a:solidFill>
                  <a:schemeClr val="tx1"/>
                </a:solidFill>
                <a:latin typeface="微软雅黑" panose="020B0503020204020204" pitchFamily="34" charset="-122"/>
                <a:ea typeface="微软雅黑" panose="020B0503020204020204" pitchFamily="34" charset="-122"/>
                <a:sym typeface="+mn-ea"/>
              </a:rPr>
              <a:t>整数型变量</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11" name="对话气泡: 圆角矩形 16"/>
          <p:cNvSpPr/>
          <p:nvPr/>
        </p:nvSpPr>
        <p:spPr>
          <a:xfrm>
            <a:off x="2524803" y="3137435"/>
            <a:ext cx="1194583" cy="426085"/>
          </a:xfrm>
          <a:prstGeom prst="wedgeRoundRectCallout">
            <a:avLst>
              <a:gd name="adj1" fmla="val -96995"/>
              <a:gd name="adj2" fmla="val -69350"/>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solidFill>
                  <a:schemeClr val="tx1"/>
                </a:solidFill>
                <a:latin typeface="微软雅黑" panose="020B0503020204020204" pitchFamily="34" charset="-122"/>
                <a:ea typeface="微软雅黑" panose="020B0503020204020204" pitchFamily="34" charset="-122"/>
                <a:sym typeface="+mn-ea"/>
              </a:rPr>
              <a:t> </a:t>
            </a:r>
            <a:r>
              <a:rPr lang="zh-CN" altLang="en-US" sz="1400" dirty="0">
                <a:solidFill>
                  <a:schemeClr val="tx1"/>
                </a:solidFill>
                <a:latin typeface="微软雅黑" panose="020B0503020204020204" pitchFamily="34" charset="-122"/>
                <a:ea typeface="微软雅黑" panose="020B0503020204020204" pitchFamily="34" charset="-122"/>
                <a:sym typeface="+mn-ea"/>
              </a:rPr>
              <a:t>整数型变量</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12" name="对话气泡: 圆角矩形 16"/>
          <p:cNvSpPr/>
          <p:nvPr/>
        </p:nvSpPr>
        <p:spPr>
          <a:xfrm>
            <a:off x="4889062" y="3563520"/>
            <a:ext cx="3587675" cy="426085"/>
          </a:xfrm>
          <a:prstGeom prst="wedgeRoundRectCallout">
            <a:avLst>
              <a:gd name="adj1" fmla="val -91140"/>
              <a:gd name="adj2" fmla="val 26352"/>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solidFill>
                  <a:schemeClr val="tx1"/>
                </a:solidFill>
                <a:latin typeface="微软雅黑" panose="020B0503020204020204" pitchFamily="34" charset="-122"/>
                <a:ea typeface="微软雅黑" panose="020B0503020204020204" pitchFamily="34" charset="-122"/>
                <a:sym typeface="+mn-ea"/>
              </a:rPr>
              <a:t> </a:t>
            </a:r>
            <a:r>
              <a:rPr lang="en-US" altLang="zh-CN" sz="1400" dirty="0" err="1">
                <a:solidFill>
                  <a:schemeClr val="tx1"/>
                </a:solidFill>
                <a:latin typeface="微软雅黑" panose="020B0503020204020204" pitchFamily="34" charset="-122"/>
                <a:ea typeface="微软雅黑" panose="020B0503020204020204" pitchFamily="34" charset="-122"/>
                <a:sym typeface="+mn-ea"/>
              </a:rPr>
              <a:t>pca</a:t>
            </a:r>
            <a:r>
              <a:rPr lang="zh-CN" altLang="en-US" sz="1400" dirty="0">
                <a:solidFill>
                  <a:schemeClr val="tx1"/>
                </a:solidFill>
                <a:latin typeface="微软雅黑" panose="020B0503020204020204" pitchFamily="34" charset="-122"/>
                <a:ea typeface="微软雅黑" panose="020B0503020204020204" pitchFamily="34" charset="-122"/>
                <a:sym typeface="+mn-ea"/>
              </a:rPr>
              <a:t>是一个指向常整型数的指针，整型数是不可修改的，但指针</a:t>
            </a:r>
            <a:r>
              <a:rPr lang="en-US" altLang="zh-CN" sz="1400" dirty="0" err="1">
                <a:solidFill>
                  <a:schemeClr val="tx1"/>
                </a:solidFill>
                <a:latin typeface="微软雅黑" panose="020B0503020204020204" pitchFamily="34" charset="-122"/>
                <a:ea typeface="微软雅黑" panose="020B0503020204020204" pitchFamily="34" charset="-122"/>
                <a:sym typeface="+mn-ea"/>
              </a:rPr>
              <a:t>pca</a:t>
            </a:r>
            <a:r>
              <a:rPr lang="zh-CN" altLang="en-US" sz="1400" dirty="0">
                <a:solidFill>
                  <a:schemeClr val="tx1"/>
                </a:solidFill>
                <a:latin typeface="微软雅黑" panose="020B0503020204020204" pitchFamily="34" charset="-122"/>
                <a:ea typeface="微软雅黑" panose="020B0503020204020204" pitchFamily="34" charset="-122"/>
                <a:sym typeface="+mn-ea"/>
              </a:rPr>
              <a:t>是可变的</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13" name="对话气泡: 圆角矩形 16"/>
          <p:cNvSpPr/>
          <p:nvPr/>
        </p:nvSpPr>
        <p:spPr>
          <a:xfrm>
            <a:off x="4238369" y="4363834"/>
            <a:ext cx="4649302" cy="954743"/>
          </a:xfrm>
          <a:prstGeom prst="wedgeRoundRectCallout">
            <a:avLst>
              <a:gd name="adj1" fmla="val -94337"/>
              <a:gd name="adj2" fmla="val -49045"/>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solidFill>
                  <a:schemeClr val="tx1"/>
                </a:solidFill>
                <a:latin typeface="微软雅黑" panose="020B0503020204020204" pitchFamily="34" charset="-122"/>
                <a:ea typeface="微软雅黑" panose="020B0503020204020204" pitchFamily="34" charset="-122"/>
                <a:sym typeface="+mn-ea"/>
              </a:rPr>
              <a:t> </a:t>
            </a:r>
            <a:r>
              <a:rPr lang="en-US" altLang="zh-CN" sz="1400" dirty="0" err="1">
                <a:solidFill>
                  <a:schemeClr val="tx1"/>
                </a:solidFill>
                <a:latin typeface="微软雅黑" panose="020B0503020204020204" pitchFamily="34" charset="-122"/>
                <a:ea typeface="微软雅黑" panose="020B0503020204020204" pitchFamily="34" charset="-122"/>
                <a:sym typeface="+mn-ea"/>
              </a:rPr>
              <a:t>cpa</a:t>
            </a:r>
            <a:r>
              <a:rPr lang="zh-CN" altLang="en-US" sz="1400" dirty="0">
                <a:solidFill>
                  <a:schemeClr val="tx1"/>
                </a:solidFill>
                <a:latin typeface="微软雅黑" panose="020B0503020204020204" pitchFamily="34" charset="-122"/>
                <a:ea typeface="微软雅黑" panose="020B0503020204020204" pitchFamily="34" charset="-122"/>
                <a:sym typeface="+mn-ea"/>
              </a:rPr>
              <a:t>是一个指向整型数的常指针（常量指针），指针</a:t>
            </a:r>
            <a:r>
              <a:rPr lang="en-US" altLang="zh-CN" sz="1400" dirty="0" err="1">
                <a:solidFill>
                  <a:schemeClr val="tx1"/>
                </a:solidFill>
                <a:latin typeface="微软雅黑" panose="020B0503020204020204" pitchFamily="34" charset="-122"/>
                <a:ea typeface="微软雅黑" panose="020B0503020204020204" pitchFamily="34" charset="-122"/>
                <a:sym typeface="+mn-ea"/>
              </a:rPr>
              <a:t>cpa</a:t>
            </a:r>
            <a:r>
              <a:rPr lang="zh-CN" altLang="en-US" sz="1400" dirty="0">
                <a:solidFill>
                  <a:schemeClr val="tx1"/>
                </a:solidFill>
                <a:latin typeface="微软雅黑" panose="020B0503020204020204" pitchFamily="34" charset="-122"/>
                <a:ea typeface="微软雅黑" panose="020B0503020204020204" pitchFamily="34" charset="-122"/>
                <a:sym typeface="+mn-ea"/>
              </a:rPr>
              <a:t>指向的整型数是可以修改的，但指针</a:t>
            </a:r>
            <a:r>
              <a:rPr lang="en-US" altLang="zh-CN" sz="1400" dirty="0" err="1">
                <a:solidFill>
                  <a:schemeClr val="tx1"/>
                </a:solidFill>
                <a:latin typeface="微软雅黑" panose="020B0503020204020204" pitchFamily="34" charset="-122"/>
                <a:ea typeface="微软雅黑" panose="020B0503020204020204" pitchFamily="34" charset="-122"/>
                <a:sym typeface="+mn-ea"/>
              </a:rPr>
              <a:t>cpa</a:t>
            </a:r>
            <a:r>
              <a:rPr lang="zh-CN" altLang="en-US" sz="1400" dirty="0">
                <a:solidFill>
                  <a:schemeClr val="tx1"/>
                </a:solidFill>
                <a:latin typeface="微软雅黑" panose="020B0503020204020204" pitchFamily="34" charset="-122"/>
                <a:ea typeface="微软雅黑" panose="020B0503020204020204" pitchFamily="34" charset="-122"/>
                <a:sym typeface="+mn-ea"/>
              </a:rPr>
              <a:t>是常量指针，是不可修改的。常量指针</a:t>
            </a:r>
            <a:r>
              <a:rPr lang="en-US" altLang="zh-CN" sz="1400" dirty="0" err="1">
                <a:solidFill>
                  <a:schemeClr val="tx1"/>
                </a:solidFill>
                <a:latin typeface="微软雅黑" panose="020B0503020204020204" pitchFamily="34" charset="-122"/>
                <a:ea typeface="微软雅黑" panose="020B0503020204020204" pitchFamily="34" charset="-122"/>
                <a:sym typeface="+mn-ea"/>
              </a:rPr>
              <a:t>cpa</a:t>
            </a:r>
            <a:r>
              <a:rPr lang="zh-CN" altLang="en-US" sz="1400" dirty="0">
                <a:solidFill>
                  <a:schemeClr val="tx1"/>
                </a:solidFill>
                <a:latin typeface="微软雅黑" panose="020B0503020204020204" pitchFamily="34" charset="-122"/>
                <a:ea typeface="微软雅黑" panose="020B0503020204020204" pitchFamily="34" charset="-122"/>
                <a:sym typeface="+mn-ea"/>
              </a:rPr>
              <a:t>可以指向读写型变量</a:t>
            </a:r>
            <a:r>
              <a:rPr lang="en-US" altLang="zh-CN" sz="1400" dirty="0">
                <a:solidFill>
                  <a:schemeClr val="tx1"/>
                </a:solidFill>
                <a:latin typeface="微软雅黑" panose="020B0503020204020204" pitchFamily="34" charset="-122"/>
                <a:ea typeface="微软雅黑" panose="020B0503020204020204" pitchFamily="34" charset="-122"/>
                <a:sym typeface="+mn-ea"/>
              </a:rPr>
              <a:t>a</a:t>
            </a:r>
            <a:r>
              <a:rPr lang="zh-CN" altLang="en-US" sz="1400" dirty="0">
                <a:solidFill>
                  <a:schemeClr val="tx1"/>
                </a:solidFill>
                <a:latin typeface="微软雅黑" panose="020B0503020204020204" pitchFamily="34" charset="-122"/>
                <a:ea typeface="微软雅黑" panose="020B0503020204020204" pitchFamily="34" charset="-122"/>
                <a:sym typeface="+mn-ea"/>
              </a:rPr>
              <a:t>，但不能指向</a:t>
            </a:r>
            <a:r>
              <a:rPr lang="en-US" altLang="zh-CN" sz="1400" dirty="0" err="1">
                <a:solidFill>
                  <a:schemeClr val="tx1"/>
                </a:solidFill>
                <a:latin typeface="微软雅黑" panose="020B0503020204020204" pitchFamily="34" charset="-122"/>
                <a:ea typeface="微软雅黑" panose="020B0503020204020204" pitchFamily="34" charset="-122"/>
                <a:sym typeface="+mn-ea"/>
              </a:rPr>
              <a:t>const</a:t>
            </a:r>
            <a:r>
              <a:rPr lang="zh-CN" altLang="en-US" sz="1400" dirty="0">
                <a:solidFill>
                  <a:schemeClr val="tx1"/>
                </a:solidFill>
                <a:latin typeface="微软雅黑" panose="020B0503020204020204" pitchFamily="34" charset="-122"/>
                <a:ea typeface="微软雅黑" panose="020B0503020204020204" pitchFamily="34" charset="-122"/>
                <a:sym typeface="+mn-ea"/>
              </a:rPr>
              <a:t>量（只读型）</a:t>
            </a:r>
            <a:r>
              <a:rPr lang="en-US" altLang="zh-CN" sz="1400" dirty="0">
                <a:solidFill>
                  <a:schemeClr val="tx1"/>
                </a:solidFill>
                <a:latin typeface="微软雅黑" panose="020B0503020204020204" pitchFamily="34" charset="-122"/>
                <a:ea typeface="微软雅黑" panose="020B0503020204020204" pitchFamily="34" charset="-122"/>
                <a:sym typeface="+mn-ea"/>
              </a:rPr>
              <a:t>ca</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14" name="对话气泡: 圆角矩形 16"/>
          <p:cNvSpPr/>
          <p:nvPr/>
        </p:nvSpPr>
        <p:spPr>
          <a:xfrm>
            <a:off x="2941688" y="5505493"/>
            <a:ext cx="5035523" cy="510620"/>
          </a:xfrm>
          <a:prstGeom prst="wedgeRoundRectCallout">
            <a:avLst>
              <a:gd name="adj1" fmla="val -55342"/>
              <a:gd name="adj2" fmla="val -170129"/>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err="1">
                <a:solidFill>
                  <a:schemeClr val="tx1"/>
                </a:solidFill>
                <a:latin typeface="微软雅黑" panose="020B0503020204020204" pitchFamily="34" charset="-122"/>
                <a:ea typeface="微软雅黑" panose="020B0503020204020204" pitchFamily="34" charset="-122"/>
                <a:sym typeface="+mn-ea"/>
              </a:rPr>
              <a:t>cpca</a:t>
            </a:r>
            <a:r>
              <a:rPr lang="zh-CN" altLang="en-US" sz="1400" dirty="0">
                <a:solidFill>
                  <a:schemeClr val="tx1"/>
                </a:solidFill>
                <a:latin typeface="微软雅黑" panose="020B0503020204020204" pitchFamily="34" charset="-122"/>
                <a:ea typeface="微软雅黑" panose="020B0503020204020204" pitchFamily="34" charset="-122"/>
                <a:sym typeface="+mn-ea"/>
              </a:rPr>
              <a:t>是一个指向常整型数的常指针，指针指向的整型数是不可修改的，同时指针也是不可修改的</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17715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4" grpId="0"/>
      <p:bldP spid="8" grpId="0" animBg="1"/>
      <p:bldP spid="10" grpId="0" animBg="1"/>
      <p:bldP spid="11" grpId="0" animBg="1"/>
      <p:bldP spid="12" grpId="0" animBg="1"/>
      <p:bldP spid="13" grpId="0" animBg="1"/>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99875" y="131498"/>
            <a:ext cx="1499129"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11.2.2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645124" y="131498"/>
            <a:ext cx="5945983" cy="584775"/>
          </a:xfrm>
          <a:prstGeom prst="rect">
            <a:avLst/>
          </a:prstGeom>
          <a:noFill/>
        </p:spPr>
        <p:txBody>
          <a:bodyPr wrap="square" rtlCol="0">
            <a:spAutoFit/>
          </a:bodyPr>
          <a:lstStyle/>
          <a:p>
            <a:pPr algn="ctr"/>
            <a:r>
              <a:rPr lang="en-US" altLang="zh-CN" sz="3200" b="1" dirty="0" err="1">
                <a:solidFill>
                  <a:schemeClr val="bg1"/>
                </a:solidFill>
                <a:latin typeface="微软雅黑" panose="020B0503020204020204" pitchFamily="34" charset="-122"/>
                <a:ea typeface="微软雅黑" panose="020B0503020204020204" pitchFamily="34" charset="-122"/>
                <a:cs typeface="Segoe UI" panose="020B0502040204020203" pitchFamily="34" charset="0"/>
              </a:rPr>
              <a:t>const</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和</a:t>
            </a:r>
            <a:r>
              <a:rPr lang="en-US" altLang="zh-CN"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volatile</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访问修饰符</a:t>
            </a:r>
          </a:p>
        </p:txBody>
      </p:sp>
      <p:sp>
        <p:nvSpPr>
          <p:cNvPr id="6" name="矩形 5"/>
          <p:cNvSpPr/>
          <p:nvPr/>
        </p:nvSpPr>
        <p:spPr>
          <a:xfrm>
            <a:off x="620449" y="894217"/>
            <a:ext cx="3530010" cy="646331"/>
          </a:xfrm>
          <a:prstGeom prst="rect">
            <a:avLst/>
          </a:prstGeom>
        </p:spPr>
        <p:txBody>
          <a:bodyPr wrap="square">
            <a:spAutoFit/>
          </a:bodyPr>
          <a:lstStyle/>
          <a:p>
            <a:pPr>
              <a:lnSpc>
                <a:spcPct val="150000"/>
              </a:lnSpc>
            </a:pPr>
            <a:r>
              <a:rPr lang="en-US" altLang="zh-CN" sz="2400" b="1" dirty="0">
                <a:latin typeface="微软雅黑" panose="020B0503020204020204" pitchFamily="34" charset="-122"/>
                <a:ea typeface="微软雅黑" panose="020B0503020204020204" pitchFamily="34" charset="-122"/>
              </a:rPr>
              <a:t>3</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 volatile</a:t>
            </a:r>
            <a:r>
              <a:rPr lang="zh-CN" altLang="en-US" sz="2400" b="1" dirty="0">
                <a:latin typeface="微软雅黑" panose="020B0503020204020204" pitchFamily="34" charset="-122"/>
                <a:ea typeface="微软雅黑" panose="020B0503020204020204" pitchFamily="34" charset="-122"/>
              </a:rPr>
              <a:t>的作用</a:t>
            </a:r>
          </a:p>
        </p:txBody>
      </p:sp>
      <p:sp>
        <p:nvSpPr>
          <p:cNvPr id="5" name="矩形 4"/>
          <p:cNvSpPr/>
          <p:nvPr/>
        </p:nvSpPr>
        <p:spPr>
          <a:xfrm>
            <a:off x="401450" y="1495475"/>
            <a:ext cx="8495415" cy="2120902"/>
          </a:xfrm>
          <a:prstGeom prst="rect">
            <a:avLst/>
          </a:prstGeom>
        </p:spPr>
        <p:txBody>
          <a:bodyPr wrap="square">
            <a:spAutoFit/>
          </a:bodyPr>
          <a:lstStyle/>
          <a:p>
            <a:pPr indent="266700" algn="just">
              <a:lnSpc>
                <a:spcPct val="150000"/>
              </a:lnSpc>
              <a:spcAft>
                <a:spcPts val="0"/>
              </a:spcAft>
            </a:pP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volatile</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意为</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“易失的、易变的”，</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它</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告诉编译器，即使程序中没有明显地改变这个变量的值，该变量的值也会由于程序外部的原因（中断、事件）而</a:t>
            </a:r>
            <a:r>
              <a:rPr lang="zh-CN" altLang="zh-CN" kern="0" dirty="0">
                <a:latin typeface="微软雅黑" panose="020B0503020204020204" pitchFamily="34" charset="-122"/>
                <a:ea typeface="微软雅黑" panose="020B0503020204020204" pitchFamily="34" charset="-122"/>
                <a:cs typeface="Times New Roman" panose="02020603050405020304" pitchFamily="18" charset="0"/>
              </a:rPr>
              <a:t>被潜在改变</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kern="0" dirty="0">
                <a:latin typeface="微软雅黑" panose="020B0503020204020204" pitchFamily="34" charset="-122"/>
                <a:ea typeface="微软雅黑" panose="020B0503020204020204" pitchFamily="34" charset="-122"/>
                <a:cs typeface="Times New Roman" panose="02020603050405020304" pitchFamily="18" charset="0"/>
              </a:rPr>
              <a:t>准确地说就是，编译器优化时，在用到这个变量时必须每次都重新读取这个变量的值，即每次读写都必须访问实际地址存储器的内容，而不是使用保存在寄存器、或</a:t>
            </a:r>
            <a:r>
              <a:rPr lang="en-US" altLang="zh-CN" kern="0" dirty="0">
                <a:latin typeface="微软雅黑" panose="020B0503020204020204" pitchFamily="34" charset="-122"/>
                <a:ea typeface="微软雅黑" panose="020B0503020204020204" pitchFamily="34" charset="-122"/>
                <a:cs typeface="Times New Roman" panose="02020603050405020304" pitchFamily="18" charset="0"/>
              </a:rPr>
              <a:t>cache</a:t>
            </a:r>
            <a:r>
              <a:rPr lang="zh-CN" altLang="zh-CN" kern="0" dirty="0">
                <a:latin typeface="微软雅黑" panose="020B0503020204020204" pitchFamily="34" charset="-122"/>
                <a:ea typeface="微软雅黑" panose="020B0503020204020204" pitchFamily="34" charset="-122"/>
                <a:cs typeface="Times New Roman" panose="02020603050405020304" pitchFamily="18" charset="0"/>
              </a:rPr>
              <a:t>中的副本。</a:t>
            </a:r>
            <a:endParaRPr lang="en-US" altLang="zh-CN" kern="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矩形 3"/>
          <p:cNvSpPr/>
          <p:nvPr/>
        </p:nvSpPr>
        <p:spPr>
          <a:xfrm>
            <a:off x="401449" y="3616377"/>
            <a:ext cx="8495415" cy="458908"/>
          </a:xfrm>
          <a:prstGeom prst="rect">
            <a:avLst/>
          </a:prstGeom>
        </p:spPr>
        <p:txBody>
          <a:bodyPr wrap="square">
            <a:spAutoFit/>
          </a:bodyPr>
          <a:lstStyle/>
          <a:p>
            <a:pPr indent="266700" algn="just">
              <a:lnSpc>
                <a:spcPct val="150000"/>
              </a:lnSpc>
              <a:spcAft>
                <a:spcPts val="0"/>
              </a:spcAft>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【几点说明】</a:t>
            </a:r>
          </a:p>
        </p:txBody>
      </p:sp>
      <p:sp>
        <p:nvSpPr>
          <p:cNvPr id="7" name="矩形 6"/>
          <p:cNvSpPr/>
          <p:nvPr/>
        </p:nvSpPr>
        <p:spPr>
          <a:xfrm>
            <a:off x="401448" y="4075285"/>
            <a:ext cx="8495416" cy="874407"/>
          </a:xfrm>
          <a:prstGeom prst="rect">
            <a:avLst/>
          </a:prstGeom>
        </p:spPr>
        <p:txBody>
          <a:bodyPr wrap="square">
            <a:spAutoFit/>
          </a:bodyPr>
          <a:lstStyle/>
          <a:p>
            <a:pPr algn="just">
              <a:lnSpc>
                <a:spcPct val="150000"/>
              </a:lnSpc>
              <a:spcAft>
                <a:spcPts val="0"/>
              </a:spcAft>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volatile </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修饰变量时，即使用户进程不修改该变量，仍要求编译器按照该变量值会因为外部进程的操作而改变来进行编译。</a:t>
            </a:r>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p:cNvSpPr/>
          <p:nvPr/>
        </p:nvSpPr>
        <p:spPr>
          <a:xfrm>
            <a:off x="401446" y="4917211"/>
            <a:ext cx="8495417" cy="923330"/>
          </a:xfrm>
          <a:prstGeom prst="rect">
            <a:avLst/>
          </a:prstGeom>
        </p:spPr>
        <p:txBody>
          <a:bodyPr wrap="square">
            <a:spAutoFit/>
          </a:bodyPr>
          <a:lstStyle/>
          <a:p>
            <a:pPr algn="just">
              <a:lnSpc>
                <a:spcPct val="150000"/>
              </a:lnSpc>
              <a:spcAft>
                <a:spcPts val="0"/>
              </a:spcAft>
            </a:pP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）中断服务例程中使用的非自动变量或者多线程应用程序中多个任务共享的变量必须使用</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volatile</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进行限定。</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71048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P spid="4" grpId="0"/>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99875" y="131498"/>
            <a:ext cx="1499129"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11.2.2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645124" y="131498"/>
            <a:ext cx="5945983" cy="584775"/>
          </a:xfrm>
          <a:prstGeom prst="rect">
            <a:avLst/>
          </a:prstGeom>
          <a:noFill/>
        </p:spPr>
        <p:txBody>
          <a:bodyPr wrap="square" rtlCol="0">
            <a:spAutoFit/>
          </a:bodyPr>
          <a:lstStyle/>
          <a:p>
            <a:pPr algn="ctr"/>
            <a:r>
              <a:rPr lang="en-US" altLang="zh-CN" sz="3200" b="1" dirty="0" err="1">
                <a:solidFill>
                  <a:schemeClr val="bg1"/>
                </a:solidFill>
                <a:latin typeface="微软雅黑" panose="020B0503020204020204" pitchFamily="34" charset="-122"/>
                <a:ea typeface="微软雅黑" panose="020B0503020204020204" pitchFamily="34" charset="-122"/>
                <a:cs typeface="Segoe UI" panose="020B0502040204020203" pitchFamily="34" charset="0"/>
              </a:rPr>
              <a:t>const</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和</a:t>
            </a:r>
            <a:r>
              <a:rPr lang="en-US" altLang="zh-CN"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volatile</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访问修饰符</a:t>
            </a:r>
          </a:p>
        </p:txBody>
      </p:sp>
      <p:sp>
        <p:nvSpPr>
          <p:cNvPr id="6" name="矩形 5"/>
          <p:cNvSpPr/>
          <p:nvPr/>
        </p:nvSpPr>
        <p:spPr>
          <a:xfrm>
            <a:off x="648585" y="767605"/>
            <a:ext cx="3530010" cy="646331"/>
          </a:xfrm>
          <a:prstGeom prst="rect">
            <a:avLst/>
          </a:prstGeom>
        </p:spPr>
        <p:txBody>
          <a:bodyPr wrap="square">
            <a:spAutoFit/>
          </a:bodyPr>
          <a:lstStyle/>
          <a:p>
            <a:pPr>
              <a:lnSpc>
                <a:spcPct val="150000"/>
              </a:lnSpc>
            </a:pPr>
            <a:r>
              <a:rPr lang="en-US" altLang="zh-CN" sz="2400" b="1" dirty="0">
                <a:latin typeface="微软雅黑" panose="020B0503020204020204" pitchFamily="34" charset="-122"/>
                <a:ea typeface="微软雅黑" panose="020B0503020204020204" pitchFamily="34" charset="-122"/>
              </a:rPr>
              <a:t>3</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 volatile</a:t>
            </a:r>
            <a:r>
              <a:rPr lang="zh-CN" altLang="en-US" sz="2400" b="1" dirty="0">
                <a:latin typeface="微软雅黑" panose="020B0503020204020204" pitchFamily="34" charset="-122"/>
                <a:ea typeface="微软雅黑" panose="020B0503020204020204" pitchFamily="34" charset="-122"/>
              </a:rPr>
              <a:t>的作用</a:t>
            </a:r>
          </a:p>
        </p:txBody>
      </p:sp>
      <p:sp>
        <p:nvSpPr>
          <p:cNvPr id="7" name="矩形: 圆角 12"/>
          <p:cNvSpPr/>
          <p:nvPr/>
        </p:nvSpPr>
        <p:spPr>
          <a:xfrm>
            <a:off x="653041" y="1364508"/>
            <a:ext cx="743274" cy="464289"/>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bg1"/>
                </a:solidFill>
                <a:latin typeface="微软雅黑" panose="020B0503020204020204" pitchFamily="34" charset="-122"/>
                <a:ea typeface="微软雅黑" panose="020B0503020204020204" pitchFamily="34" charset="-122"/>
              </a:rPr>
              <a:t>例如</a:t>
            </a:r>
            <a:endParaRPr lang="zh-CN" altLang="en-US" sz="1600" dirty="0">
              <a:solidFill>
                <a:schemeClr val="tx1"/>
              </a:solidFill>
            </a:endParaRPr>
          </a:p>
        </p:txBody>
      </p:sp>
      <p:sp>
        <p:nvSpPr>
          <p:cNvPr id="4" name="矩形 3"/>
          <p:cNvSpPr/>
          <p:nvPr/>
        </p:nvSpPr>
        <p:spPr>
          <a:xfrm>
            <a:off x="1024678" y="2050043"/>
            <a:ext cx="4572000" cy="2585323"/>
          </a:xfrm>
          <a:prstGeom prst="rect">
            <a:avLst/>
          </a:prstGeom>
        </p:spPr>
        <p:txBody>
          <a:bodyPr>
            <a:spAutoFit/>
          </a:bodyPr>
          <a:lstStyle/>
          <a:p>
            <a:pPr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0" dirty="0">
                <a:latin typeface="Calibri" panose="020F0502020204030204" pitchFamily="34" charset="0"/>
                <a:ea typeface="宋体" panose="02010600030101010101" pitchFamily="2" charset="-122"/>
                <a:cs typeface="Times New Roman" panose="02020603050405020304" pitchFamily="18" charset="0"/>
              </a:rPr>
              <a:t> flag=0;</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void fun()</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13335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while(1){ if(flag)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some_action</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13335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13335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void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isr_fun</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a:t>
            </a:r>
            <a:r>
              <a:rPr lang="zh-CN" altLang="zh-CN" kern="100" dirty="0">
                <a:latin typeface="Calibri" panose="020F0502020204030204" pitchFamily="34" charset="0"/>
                <a:ea typeface="宋体" panose="02010600030101010101" pitchFamily="2" charset="-122"/>
                <a:cs typeface="Times New Roman" panose="02020603050405020304" pitchFamily="18" charset="0"/>
              </a:rPr>
              <a:t>中断函数</a:t>
            </a:r>
          </a:p>
          <a:p>
            <a:pPr indent="13335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flag=1;</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en-US" dirty="0"/>
          </a:p>
        </p:txBody>
      </p:sp>
      <p:sp>
        <p:nvSpPr>
          <p:cNvPr id="8" name="矩形: 圆角 3"/>
          <p:cNvSpPr/>
          <p:nvPr/>
        </p:nvSpPr>
        <p:spPr>
          <a:xfrm>
            <a:off x="507405" y="1987079"/>
            <a:ext cx="4275437" cy="3695850"/>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圆角矩形 9"/>
          <p:cNvSpPr/>
          <p:nvPr/>
        </p:nvSpPr>
        <p:spPr>
          <a:xfrm>
            <a:off x="4949890" y="2264307"/>
            <a:ext cx="4046010" cy="3141394"/>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1600" dirty="0">
                <a:solidFill>
                  <a:schemeClr val="tx1"/>
                </a:solidFill>
                <a:latin typeface="微软雅黑" panose="020B0503020204020204" pitchFamily="34" charset="-122"/>
                <a:ea typeface="微软雅黑" panose="020B0503020204020204" pitchFamily="34" charset="-122"/>
              </a:rPr>
              <a:t>fun()</a:t>
            </a:r>
            <a:r>
              <a:rPr lang="zh-CN" altLang="en-US" sz="1600" dirty="0">
                <a:solidFill>
                  <a:schemeClr val="tx1"/>
                </a:solidFill>
                <a:latin typeface="微软雅黑" panose="020B0503020204020204" pitchFamily="34" charset="-122"/>
                <a:ea typeface="微软雅黑" panose="020B0503020204020204" pitchFamily="34" charset="-122"/>
              </a:rPr>
              <a:t>函数中并没有修改</a:t>
            </a:r>
            <a:r>
              <a:rPr lang="en-US" altLang="zh-CN" sz="1600" dirty="0">
                <a:solidFill>
                  <a:schemeClr val="tx1"/>
                </a:solidFill>
                <a:latin typeface="微软雅黑" panose="020B0503020204020204" pitchFamily="34" charset="-122"/>
                <a:ea typeface="微软雅黑" panose="020B0503020204020204" pitchFamily="34" charset="-122"/>
              </a:rPr>
              <a:t>flag</a:t>
            </a:r>
            <a:r>
              <a:rPr lang="zh-CN" altLang="en-US" sz="1600" dirty="0">
                <a:solidFill>
                  <a:schemeClr val="tx1"/>
                </a:solidFill>
                <a:latin typeface="微软雅黑" panose="020B0503020204020204" pitchFamily="34" charset="-122"/>
                <a:ea typeface="微软雅黑" panose="020B0503020204020204" pitchFamily="34" charset="-122"/>
              </a:rPr>
              <a:t>，可能只执行一次</a:t>
            </a:r>
            <a:r>
              <a:rPr lang="en-US" altLang="zh-CN" sz="1600" dirty="0">
                <a:solidFill>
                  <a:schemeClr val="tx1"/>
                </a:solidFill>
                <a:latin typeface="微软雅黑" panose="020B0503020204020204" pitchFamily="34" charset="-122"/>
                <a:ea typeface="微软雅黑" panose="020B0503020204020204" pitchFamily="34" charset="-122"/>
              </a:rPr>
              <a:t>flag</a:t>
            </a:r>
            <a:r>
              <a:rPr lang="zh-CN" altLang="en-US" sz="1600" dirty="0">
                <a:solidFill>
                  <a:schemeClr val="tx1"/>
                </a:solidFill>
                <a:latin typeface="微软雅黑" panose="020B0503020204020204" pitchFamily="34" charset="-122"/>
                <a:ea typeface="微软雅黑" panose="020B0503020204020204" pitchFamily="34" charset="-122"/>
              </a:rPr>
              <a:t>读操作并将</a:t>
            </a:r>
            <a:r>
              <a:rPr lang="en-US" altLang="zh-CN" sz="1600" dirty="0">
                <a:solidFill>
                  <a:schemeClr val="tx1"/>
                </a:solidFill>
                <a:latin typeface="微软雅黑" panose="020B0503020204020204" pitchFamily="34" charset="-122"/>
                <a:ea typeface="微软雅黑" panose="020B0503020204020204" pitchFamily="34" charset="-122"/>
              </a:rPr>
              <a:t>flag</a:t>
            </a:r>
            <a:r>
              <a:rPr lang="zh-CN" altLang="en-US" sz="1600" dirty="0">
                <a:solidFill>
                  <a:schemeClr val="tx1"/>
                </a:solidFill>
                <a:latin typeface="微软雅黑" panose="020B0503020204020204" pitchFamily="34" charset="-122"/>
                <a:ea typeface="微软雅黑" panose="020B0503020204020204" pitchFamily="34" charset="-122"/>
              </a:rPr>
              <a:t>的值缓存在寄存器中，以后每次访问</a:t>
            </a:r>
            <a:r>
              <a:rPr lang="en-US" altLang="zh-CN" sz="1600" dirty="0">
                <a:solidFill>
                  <a:schemeClr val="tx1"/>
                </a:solidFill>
                <a:latin typeface="微软雅黑" panose="020B0503020204020204" pitchFamily="34" charset="-122"/>
                <a:ea typeface="微软雅黑" panose="020B0503020204020204" pitchFamily="34" charset="-122"/>
              </a:rPr>
              <a:t>flag</a:t>
            </a:r>
            <a:r>
              <a:rPr lang="zh-CN" altLang="en-US" sz="1600" dirty="0">
                <a:solidFill>
                  <a:schemeClr val="tx1"/>
                </a:solidFill>
                <a:latin typeface="微软雅黑" panose="020B0503020204020204" pitchFamily="34" charset="-122"/>
                <a:ea typeface="微软雅黑" panose="020B0503020204020204" pitchFamily="34" charset="-122"/>
              </a:rPr>
              <a:t>（读操作）都使用寄存器中的缓存值而不进行存储器绝对地址访问，导致</a:t>
            </a:r>
            <a:r>
              <a:rPr lang="en-US" altLang="zh-CN" sz="1600" dirty="0" err="1">
                <a:solidFill>
                  <a:schemeClr val="tx1"/>
                </a:solidFill>
                <a:latin typeface="微软雅黑" panose="020B0503020204020204" pitchFamily="34" charset="-122"/>
                <a:ea typeface="微软雅黑" panose="020B0503020204020204" pitchFamily="34" charset="-122"/>
              </a:rPr>
              <a:t>some_action</a:t>
            </a:r>
            <a:r>
              <a:rPr lang="zh-CN" altLang="en-US" sz="1600" dirty="0">
                <a:solidFill>
                  <a:schemeClr val="tx1"/>
                </a:solidFill>
                <a:latin typeface="微软雅黑" panose="020B0503020204020204" pitchFamily="34" charset="-122"/>
                <a:ea typeface="微软雅黑" panose="020B0503020204020204" pitchFamily="34" charset="-122"/>
              </a:rPr>
              <a:t>函数永远无法执行，即使中断函数</a:t>
            </a:r>
            <a:r>
              <a:rPr lang="en-US" altLang="zh-CN" sz="1600" dirty="0" err="1">
                <a:solidFill>
                  <a:schemeClr val="tx1"/>
                </a:solidFill>
                <a:latin typeface="微软雅黑" panose="020B0503020204020204" pitchFamily="34" charset="-122"/>
                <a:ea typeface="微软雅黑" panose="020B0503020204020204" pitchFamily="34" charset="-122"/>
              </a:rPr>
              <a:t>isr_fun</a:t>
            </a:r>
            <a:r>
              <a:rPr lang="en-US" altLang="zh-CN" sz="1600" dirty="0">
                <a:solidFill>
                  <a:schemeClr val="tx1"/>
                </a:solidFill>
                <a:latin typeface="微软雅黑" panose="020B0503020204020204" pitchFamily="34" charset="-122"/>
                <a:ea typeface="微软雅黑" panose="020B0503020204020204" pitchFamily="34" charset="-122"/>
              </a:rPr>
              <a:t>()</a:t>
            </a:r>
            <a:r>
              <a:rPr lang="zh-CN" altLang="en-US" sz="1600" dirty="0">
                <a:solidFill>
                  <a:schemeClr val="tx1"/>
                </a:solidFill>
                <a:latin typeface="微软雅黑" panose="020B0503020204020204" pitchFamily="34" charset="-122"/>
                <a:ea typeface="微软雅黑" panose="020B0503020204020204" pitchFamily="34" charset="-122"/>
              </a:rPr>
              <a:t>执行了将</a:t>
            </a:r>
            <a:r>
              <a:rPr lang="en-US" altLang="zh-CN" sz="1600" dirty="0">
                <a:solidFill>
                  <a:schemeClr val="tx1"/>
                </a:solidFill>
                <a:latin typeface="微软雅黑" panose="020B0503020204020204" pitchFamily="34" charset="-122"/>
                <a:ea typeface="微软雅黑" panose="020B0503020204020204" pitchFamily="34" charset="-122"/>
              </a:rPr>
              <a:t>flag</a:t>
            </a:r>
            <a:r>
              <a:rPr lang="zh-CN" altLang="en-US" sz="1600" dirty="0">
                <a:solidFill>
                  <a:schemeClr val="tx1"/>
                </a:solidFill>
                <a:latin typeface="微软雅黑" panose="020B0503020204020204" pitchFamily="34" charset="-122"/>
                <a:ea typeface="微软雅黑" panose="020B0503020204020204" pitchFamily="34" charset="-122"/>
              </a:rPr>
              <a:t>置</a:t>
            </a:r>
            <a:r>
              <a:rPr lang="en-US" altLang="zh-CN" sz="1600" dirty="0">
                <a:solidFill>
                  <a:schemeClr val="tx1"/>
                </a:solidFill>
                <a:latin typeface="微软雅黑" panose="020B0503020204020204" pitchFamily="34" charset="-122"/>
                <a:ea typeface="微软雅黑" panose="020B0503020204020204" pitchFamily="34" charset="-122"/>
              </a:rPr>
              <a:t>1</a:t>
            </a:r>
            <a:r>
              <a:rPr lang="zh-CN" altLang="en-US" sz="1600" dirty="0">
                <a:solidFill>
                  <a:schemeClr val="tx1"/>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715758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4" grpId="0"/>
      <p:bldP spid="8"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99875" y="131498"/>
            <a:ext cx="1499129"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11.2.3</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645124" y="131498"/>
            <a:ext cx="594598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引用</a:t>
            </a:r>
          </a:p>
        </p:txBody>
      </p:sp>
      <p:sp>
        <p:nvSpPr>
          <p:cNvPr id="6" name="矩形 5"/>
          <p:cNvSpPr/>
          <p:nvPr/>
        </p:nvSpPr>
        <p:spPr>
          <a:xfrm>
            <a:off x="648585" y="837945"/>
            <a:ext cx="3530010" cy="646331"/>
          </a:xfrm>
          <a:prstGeom prst="rect">
            <a:avLst/>
          </a:prstGeom>
        </p:spPr>
        <p:txBody>
          <a:bodyPr wrap="square">
            <a:spAutoFit/>
          </a:bodyPr>
          <a:lstStyle/>
          <a:p>
            <a:pPr>
              <a:lnSpc>
                <a:spcPct val="150000"/>
              </a:lnSpc>
            </a:pP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引用的基本概念</a:t>
            </a:r>
          </a:p>
        </p:txBody>
      </p:sp>
      <p:sp>
        <p:nvSpPr>
          <p:cNvPr id="4" name="文本框 3"/>
          <p:cNvSpPr txBox="1"/>
          <p:nvPr/>
        </p:nvSpPr>
        <p:spPr>
          <a:xfrm>
            <a:off x="827903" y="1668604"/>
            <a:ext cx="854753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在一个程序中用不同的变量名指向同一地址的同一内容的数据类型描述称为引用。 </a:t>
            </a:r>
          </a:p>
        </p:txBody>
      </p:sp>
      <p:sp>
        <p:nvSpPr>
          <p:cNvPr id="5" name="文本框 4"/>
          <p:cNvSpPr txBox="1"/>
          <p:nvPr/>
        </p:nvSpPr>
        <p:spPr>
          <a:xfrm>
            <a:off x="1349440" y="3131260"/>
            <a:ext cx="6245621" cy="369332"/>
          </a:xfrm>
          <a:prstGeom prst="rect">
            <a:avLst/>
          </a:prstGeom>
          <a:noFill/>
        </p:spPr>
        <p:txBody>
          <a:bodyPr wrap="none" rtlCol="0">
            <a:spAutoFit/>
          </a:bodyPr>
          <a:lstStyle/>
          <a:p>
            <a:r>
              <a:rPr lang="en-US" altLang="zh-CN" dirty="0"/>
              <a:t>&lt;</a:t>
            </a:r>
            <a:r>
              <a:rPr lang="zh-CN" altLang="en-US" dirty="0"/>
              <a:t>类型名</a:t>
            </a:r>
            <a:r>
              <a:rPr lang="en-US" altLang="zh-CN" dirty="0"/>
              <a:t>&gt;</a:t>
            </a:r>
            <a:r>
              <a:rPr lang="zh-CN" altLang="en-US" dirty="0"/>
              <a:t> </a:t>
            </a:r>
            <a:r>
              <a:rPr lang="zh-CN" altLang="en-US" b="1" dirty="0"/>
              <a:t>＆</a:t>
            </a:r>
            <a:r>
              <a:rPr lang="zh-CN" altLang="en-US" dirty="0"/>
              <a:t>引用型函数名或变量名  </a:t>
            </a:r>
            <a:r>
              <a:rPr lang="en-US" altLang="zh-CN" dirty="0"/>
              <a:t>=  </a:t>
            </a:r>
            <a:r>
              <a:rPr lang="zh-CN" altLang="en-US" dirty="0"/>
              <a:t>前已声明的</a:t>
            </a:r>
            <a:r>
              <a:rPr lang="en-US" altLang="zh-CN" dirty="0"/>
              <a:t>(</a:t>
            </a:r>
            <a:r>
              <a:rPr lang="zh-CN" altLang="en-US" dirty="0"/>
              <a:t>常</a:t>
            </a:r>
            <a:r>
              <a:rPr lang="en-US" altLang="zh-CN" dirty="0"/>
              <a:t>)</a:t>
            </a:r>
            <a:r>
              <a:rPr lang="zh-CN" altLang="en-US" dirty="0"/>
              <a:t>变量名</a:t>
            </a:r>
          </a:p>
        </p:txBody>
      </p:sp>
      <p:sp>
        <p:nvSpPr>
          <p:cNvPr id="7" name="文本框 6"/>
          <p:cNvSpPr txBox="1"/>
          <p:nvPr/>
        </p:nvSpPr>
        <p:spPr>
          <a:xfrm>
            <a:off x="827903" y="2303289"/>
            <a:ext cx="2262158"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引用的一般格式为：</a:t>
            </a:r>
          </a:p>
        </p:txBody>
      </p:sp>
      <p:sp>
        <p:nvSpPr>
          <p:cNvPr id="8" name="矩形 7"/>
          <p:cNvSpPr/>
          <p:nvPr/>
        </p:nvSpPr>
        <p:spPr>
          <a:xfrm>
            <a:off x="1349439" y="2850485"/>
            <a:ext cx="6499653" cy="856543"/>
          </a:xfrm>
          <a:prstGeom prst="rect">
            <a:avLst/>
          </a:prstGeom>
          <a:noFill/>
          <a:ln w="412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kern="1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10" name="文本框 9"/>
          <p:cNvSpPr txBox="1"/>
          <p:nvPr/>
        </p:nvSpPr>
        <p:spPr>
          <a:xfrm>
            <a:off x="1272839" y="4617866"/>
            <a:ext cx="1669881" cy="646331"/>
          </a:xfrm>
          <a:prstGeom prst="rect">
            <a:avLst/>
          </a:prstGeom>
          <a:noFill/>
        </p:spPr>
        <p:txBody>
          <a:bodyPr wrap="none" rtlCol="0">
            <a:spAutoFit/>
          </a:bodyPr>
          <a:lstStyle/>
          <a:p>
            <a:r>
              <a:rPr lang="en-US" altLang="zh-CN" dirty="0" err="1"/>
              <a:t>int</a:t>
            </a:r>
            <a:r>
              <a:rPr lang="en-US" altLang="zh-CN" dirty="0"/>
              <a:t> </a:t>
            </a:r>
            <a:r>
              <a:rPr lang="en-US" altLang="zh-CN" dirty="0" err="1"/>
              <a:t>num</a:t>
            </a:r>
            <a:r>
              <a:rPr lang="en-US" altLang="zh-CN" dirty="0"/>
              <a:t> =50;</a:t>
            </a:r>
          </a:p>
          <a:p>
            <a:r>
              <a:rPr lang="en-US" altLang="zh-CN" dirty="0" err="1"/>
              <a:t>int</a:t>
            </a:r>
            <a:r>
              <a:rPr lang="en-US" altLang="zh-CN" dirty="0"/>
              <a:t> &amp;ref =</a:t>
            </a:r>
            <a:r>
              <a:rPr lang="en-US" altLang="zh-CN" dirty="0" err="1"/>
              <a:t>num</a:t>
            </a:r>
            <a:r>
              <a:rPr lang="en-US" altLang="zh-CN" dirty="0"/>
              <a:t>;  </a:t>
            </a:r>
            <a:endParaRPr lang="zh-CN" altLang="en-US" dirty="0"/>
          </a:p>
        </p:txBody>
      </p:sp>
      <p:sp>
        <p:nvSpPr>
          <p:cNvPr id="11" name="矩形: 圆角 12"/>
          <p:cNvSpPr/>
          <p:nvPr/>
        </p:nvSpPr>
        <p:spPr>
          <a:xfrm>
            <a:off x="1272839" y="3987803"/>
            <a:ext cx="743274" cy="464289"/>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bg1"/>
                </a:solidFill>
                <a:latin typeface="微软雅黑" panose="020B0503020204020204" pitchFamily="34" charset="-122"/>
                <a:ea typeface="微软雅黑" panose="020B0503020204020204" pitchFamily="34" charset="-122"/>
              </a:rPr>
              <a:t>例如</a:t>
            </a:r>
            <a:endParaRPr lang="zh-CN" altLang="en-US" sz="1600" dirty="0">
              <a:solidFill>
                <a:schemeClr val="tx1"/>
              </a:solidFill>
            </a:endParaRPr>
          </a:p>
        </p:txBody>
      </p:sp>
      <p:sp>
        <p:nvSpPr>
          <p:cNvPr id="12" name="矩形: 圆角 3"/>
          <p:cNvSpPr/>
          <p:nvPr/>
        </p:nvSpPr>
        <p:spPr>
          <a:xfrm>
            <a:off x="1272839" y="4617866"/>
            <a:ext cx="1817222" cy="859967"/>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圆角矩形 12"/>
          <p:cNvSpPr/>
          <p:nvPr/>
        </p:nvSpPr>
        <p:spPr>
          <a:xfrm>
            <a:off x="4178595" y="3987803"/>
            <a:ext cx="3944175" cy="1857439"/>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600" dirty="0">
                <a:solidFill>
                  <a:schemeClr val="tx1"/>
                </a:solidFill>
                <a:latin typeface="微软雅黑" panose="020B0503020204020204" pitchFamily="34" charset="-122"/>
                <a:ea typeface="微软雅黑" panose="020B0503020204020204" pitchFamily="34" charset="-122"/>
              </a:rPr>
              <a:t>      </a:t>
            </a:r>
            <a:r>
              <a:rPr lang="en-US" altLang="zh-CN" sz="1600" dirty="0">
                <a:solidFill>
                  <a:schemeClr val="tx1"/>
                </a:solidFill>
                <a:latin typeface="微软雅黑" panose="020B0503020204020204" pitchFamily="34" charset="-122"/>
                <a:ea typeface="微软雅黑" panose="020B0503020204020204" pitchFamily="34" charset="-122"/>
              </a:rPr>
              <a:t>ref</a:t>
            </a:r>
            <a:r>
              <a:rPr lang="zh-CN" altLang="en-US" sz="1600" dirty="0">
                <a:solidFill>
                  <a:schemeClr val="tx1"/>
                </a:solidFill>
                <a:latin typeface="微软雅黑" panose="020B0503020204020204" pitchFamily="34" charset="-122"/>
                <a:ea typeface="微软雅黑" panose="020B0503020204020204" pitchFamily="34" charset="-122"/>
              </a:rPr>
              <a:t>是对</a:t>
            </a:r>
            <a:r>
              <a:rPr lang="en-US" altLang="zh-CN" sz="1600" dirty="0" err="1">
                <a:solidFill>
                  <a:schemeClr val="tx1"/>
                </a:solidFill>
                <a:latin typeface="微软雅黑" panose="020B0503020204020204" pitchFamily="34" charset="-122"/>
                <a:ea typeface="微软雅黑" panose="020B0503020204020204" pitchFamily="34" charset="-122"/>
              </a:rPr>
              <a:t>num</a:t>
            </a:r>
            <a:r>
              <a:rPr lang="zh-CN" altLang="en-US" sz="1600" dirty="0">
                <a:solidFill>
                  <a:schemeClr val="tx1"/>
                </a:solidFill>
                <a:latin typeface="微软雅黑" panose="020B0503020204020204" pitchFamily="34" charset="-122"/>
                <a:ea typeface="微软雅黑" panose="020B0503020204020204" pitchFamily="34" charset="-122"/>
              </a:rPr>
              <a:t>的引用，即</a:t>
            </a:r>
            <a:r>
              <a:rPr lang="en-US" altLang="zh-CN" sz="1600" dirty="0">
                <a:solidFill>
                  <a:schemeClr val="tx1"/>
                </a:solidFill>
                <a:latin typeface="微软雅黑" panose="020B0503020204020204" pitchFamily="34" charset="-122"/>
                <a:ea typeface="微软雅黑" panose="020B0503020204020204" pitchFamily="34" charset="-122"/>
              </a:rPr>
              <a:t>ref</a:t>
            </a:r>
            <a:r>
              <a:rPr lang="zh-CN" altLang="en-US" sz="1600" dirty="0">
                <a:solidFill>
                  <a:schemeClr val="tx1"/>
                </a:solidFill>
                <a:latin typeface="微软雅黑" panose="020B0503020204020204" pitchFamily="34" charset="-122"/>
                <a:ea typeface="微软雅黑" panose="020B0503020204020204" pitchFamily="34" charset="-122"/>
              </a:rPr>
              <a:t>是</a:t>
            </a:r>
            <a:r>
              <a:rPr lang="en-US" altLang="zh-CN" sz="1600" dirty="0" err="1">
                <a:solidFill>
                  <a:schemeClr val="tx1"/>
                </a:solidFill>
                <a:latin typeface="微软雅黑" panose="020B0503020204020204" pitchFamily="34" charset="-122"/>
                <a:ea typeface="微软雅黑" panose="020B0503020204020204" pitchFamily="34" charset="-122"/>
              </a:rPr>
              <a:t>num</a:t>
            </a:r>
            <a:r>
              <a:rPr lang="zh-CN" altLang="en-US" sz="1600" dirty="0">
                <a:solidFill>
                  <a:schemeClr val="tx1"/>
                </a:solidFill>
                <a:latin typeface="微软雅黑" panose="020B0503020204020204" pitchFamily="34" charset="-122"/>
                <a:ea typeface="微软雅黑" panose="020B0503020204020204" pitchFamily="34" charset="-122"/>
              </a:rPr>
              <a:t>的别名，它们共用一个存储空间，对</a:t>
            </a:r>
            <a:r>
              <a:rPr lang="en-US" altLang="zh-CN" sz="1600" dirty="0">
                <a:solidFill>
                  <a:schemeClr val="tx1"/>
                </a:solidFill>
                <a:latin typeface="微软雅黑" panose="020B0503020204020204" pitchFamily="34" charset="-122"/>
                <a:ea typeface="微软雅黑" panose="020B0503020204020204" pitchFamily="34" charset="-122"/>
              </a:rPr>
              <a:t>ref</a:t>
            </a:r>
            <a:r>
              <a:rPr lang="zh-CN" altLang="en-US" sz="1600" dirty="0">
                <a:solidFill>
                  <a:schemeClr val="tx1"/>
                </a:solidFill>
                <a:latin typeface="微软雅黑" panose="020B0503020204020204" pitchFamily="34" charset="-122"/>
                <a:ea typeface="微软雅黑" panose="020B0503020204020204" pitchFamily="34" charset="-122"/>
              </a:rPr>
              <a:t>的任何操作等同于对</a:t>
            </a:r>
            <a:r>
              <a:rPr lang="en-US" altLang="zh-CN" sz="1600" dirty="0" err="1">
                <a:solidFill>
                  <a:schemeClr val="tx1"/>
                </a:solidFill>
                <a:latin typeface="微软雅黑" panose="020B0503020204020204" pitchFamily="34" charset="-122"/>
                <a:ea typeface="微软雅黑" panose="020B0503020204020204" pitchFamily="34" charset="-122"/>
              </a:rPr>
              <a:t>num</a:t>
            </a:r>
            <a:r>
              <a:rPr lang="zh-CN" altLang="en-US" sz="1600" dirty="0">
                <a:solidFill>
                  <a:schemeClr val="tx1"/>
                </a:solidFill>
                <a:latin typeface="微软雅黑" panose="020B0503020204020204" pitchFamily="34" charset="-122"/>
                <a:ea typeface="微软雅黑" panose="020B0503020204020204" pitchFamily="34" charset="-122"/>
              </a:rPr>
              <a:t>的任何操作。</a:t>
            </a:r>
          </a:p>
        </p:txBody>
      </p:sp>
    </p:spTree>
    <p:extLst>
      <p:ext uri="{BB962C8B-B14F-4D97-AF65-F5344CB8AC3E}">
        <p14:creationId xmlns:p14="http://schemas.microsoft.com/office/powerpoint/2010/main" val="1515264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5" grpId="0"/>
      <p:bldP spid="7" grpId="0"/>
      <p:bldP spid="8" grpId="0" animBg="1"/>
      <p:bldP spid="10" grpId="0"/>
      <p:bldP spid="11" grpId="0" animBg="1"/>
      <p:bldP spid="12" grpId="0" animBg="1"/>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99875" y="131498"/>
            <a:ext cx="1499129"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11.2.3</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645124" y="131498"/>
            <a:ext cx="594598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引用</a:t>
            </a:r>
          </a:p>
        </p:txBody>
      </p:sp>
      <p:sp>
        <p:nvSpPr>
          <p:cNvPr id="6" name="矩形 5"/>
          <p:cNvSpPr/>
          <p:nvPr/>
        </p:nvSpPr>
        <p:spPr>
          <a:xfrm>
            <a:off x="599875" y="915978"/>
            <a:ext cx="3530010" cy="581057"/>
          </a:xfrm>
          <a:prstGeom prst="rect">
            <a:avLst/>
          </a:prstGeom>
        </p:spPr>
        <p:txBody>
          <a:bodyPr wrap="square">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几点说明</a:t>
            </a:r>
          </a:p>
        </p:txBody>
      </p:sp>
      <p:sp>
        <p:nvSpPr>
          <p:cNvPr id="4" name="文本框 3"/>
          <p:cNvSpPr txBox="1"/>
          <p:nvPr/>
        </p:nvSpPr>
        <p:spPr>
          <a:xfrm>
            <a:off x="648585" y="1612331"/>
            <a:ext cx="8359491" cy="923330"/>
          </a:xfrm>
          <a:prstGeom prst="rect">
            <a:avLst/>
          </a:prstGeom>
          <a:noFill/>
        </p:spPr>
        <p:txBody>
          <a:bodyPr wrap="square" rtlCol="0">
            <a:spAutoFit/>
          </a:bodyPr>
          <a:lstStyle/>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、引用的目标变量类型要与引用变量的类型一致，即</a:t>
            </a:r>
            <a:r>
              <a:rPr lang="en-US" altLang="zh-CN" dirty="0">
                <a:latin typeface="微软雅黑" panose="020B0503020204020204" pitchFamily="34" charset="-122"/>
                <a:ea typeface="微软雅黑" panose="020B0503020204020204" pitchFamily="34" charset="-122"/>
              </a:rPr>
              <a:t>ref</a:t>
            </a:r>
            <a:r>
              <a:rPr lang="zh-CN" altLang="en-US" dirty="0">
                <a:latin typeface="微软雅黑" panose="020B0503020204020204" pitchFamily="34" charset="-122"/>
                <a:ea typeface="微软雅黑" panose="020B0503020204020204" pitchFamily="34" charset="-122"/>
              </a:rPr>
              <a:t>的类型为</a:t>
            </a:r>
            <a:r>
              <a:rPr lang="en-US" altLang="zh-CN" dirty="0" err="1">
                <a:latin typeface="微软雅黑" panose="020B0503020204020204" pitchFamily="34" charset="-122"/>
                <a:ea typeface="微软雅黑" panose="020B0503020204020204" pitchFamily="34" charset="-122"/>
              </a:rPr>
              <a:t>int</a:t>
            </a:r>
            <a:r>
              <a:rPr lang="en-US" altLang="zh-CN" dirty="0">
                <a:latin typeface="微软雅黑" panose="020B0503020204020204" pitchFamily="34" charset="-122"/>
                <a:ea typeface="微软雅黑" panose="020B0503020204020204" pitchFamily="34" charset="-122"/>
              </a:rPr>
              <a:t> &amp;</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num</a:t>
            </a:r>
            <a:r>
              <a:rPr lang="zh-CN" altLang="en-US" dirty="0">
                <a:latin typeface="微软雅黑" panose="020B0503020204020204" pitchFamily="34" charset="-122"/>
                <a:ea typeface="微软雅黑" panose="020B0503020204020204" pitchFamily="34" charset="-122"/>
              </a:rPr>
              <a:t>的   </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类型为</a:t>
            </a:r>
            <a:r>
              <a:rPr lang="en-US" altLang="zh-CN" dirty="0" err="1">
                <a:latin typeface="微软雅黑" panose="020B0503020204020204" pitchFamily="34" charset="-122"/>
                <a:ea typeface="微软雅黑" panose="020B0503020204020204" pitchFamily="34" charset="-122"/>
              </a:rPr>
              <a:t>int</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sp>
        <p:nvSpPr>
          <p:cNvPr id="5" name="矩形 4"/>
          <p:cNvSpPr/>
          <p:nvPr/>
        </p:nvSpPr>
        <p:spPr>
          <a:xfrm>
            <a:off x="648584" y="2566551"/>
            <a:ext cx="8359491" cy="458908"/>
          </a:xfrm>
          <a:prstGeom prst="rect">
            <a:avLst/>
          </a:prstGeom>
        </p:spPr>
        <p:txBody>
          <a:bodyPr wrap="square">
            <a:spAutoFit/>
          </a:bodyPr>
          <a:lstStyle/>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、指针和引用的区别</a:t>
            </a:r>
            <a:endParaRPr lang="en-US" altLang="zh-CN" dirty="0">
              <a:latin typeface="微软雅黑" panose="020B0503020204020204" pitchFamily="34" charset="-122"/>
              <a:ea typeface="微软雅黑" panose="020B0503020204020204" pitchFamily="34" charset="-122"/>
            </a:endParaRPr>
          </a:p>
        </p:txBody>
      </p:sp>
      <p:sp>
        <p:nvSpPr>
          <p:cNvPr id="7" name="矩形 6"/>
          <p:cNvSpPr/>
          <p:nvPr/>
        </p:nvSpPr>
        <p:spPr>
          <a:xfrm>
            <a:off x="648583" y="2963067"/>
            <a:ext cx="8359491" cy="1338828"/>
          </a:xfrm>
          <a:prstGeom prst="rect">
            <a:avLst/>
          </a:prstGeom>
        </p:spPr>
        <p:txBody>
          <a:bodyPr wrap="square">
            <a:spAutoFit/>
          </a:bodyPr>
          <a:lstStyle/>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①指针变量存储空间中保存了目标变量存储空间的地址值，而引用不分配空</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间，</a:t>
            </a:r>
            <a:r>
              <a:rPr lang="zh-CN" altLang="en-US" b="1" dirty="0">
                <a:latin typeface="微软雅黑" panose="020B0503020204020204" pitchFamily="34" charset="-122"/>
                <a:ea typeface="微软雅黑" panose="020B0503020204020204" pitchFamily="34" charset="-122"/>
              </a:rPr>
              <a:t>引用必须初始化</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sp>
        <p:nvSpPr>
          <p:cNvPr id="8" name="矩形 7"/>
          <p:cNvSpPr/>
          <p:nvPr/>
        </p:nvSpPr>
        <p:spPr>
          <a:xfrm>
            <a:off x="648582" y="3804746"/>
            <a:ext cx="8359491" cy="507831"/>
          </a:xfrm>
          <a:prstGeom prst="rect">
            <a:avLst/>
          </a:prstGeom>
        </p:spPr>
        <p:txBody>
          <a:bodyPr wrap="square">
            <a:spAutoFit/>
          </a:bodyPr>
          <a:lstStyle/>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②指针可以修改它的指向，但引用和对象绑定后，将无法修改</a:t>
            </a:r>
          </a:p>
        </p:txBody>
      </p:sp>
    </p:spTree>
    <p:extLst>
      <p:ext uri="{BB962C8B-B14F-4D97-AF65-F5344CB8AC3E}">
        <p14:creationId xmlns:p14="http://schemas.microsoft.com/office/powerpoint/2010/main" val="378993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5" grpId="0"/>
      <p:bldP spid="7"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99875" y="131498"/>
            <a:ext cx="1499129"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11.2.3</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645124" y="131498"/>
            <a:ext cx="594598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引用</a:t>
            </a:r>
          </a:p>
        </p:txBody>
      </p:sp>
      <p:sp>
        <p:nvSpPr>
          <p:cNvPr id="8" name="矩形 7"/>
          <p:cNvSpPr/>
          <p:nvPr/>
        </p:nvSpPr>
        <p:spPr>
          <a:xfrm>
            <a:off x="648585" y="1140398"/>
            <a:ext cx="3530010" cy="646331"/>
          </a:xfrm>
          <a:prstGeom prst="rect">
            <a:avLst/>
          </a:prstGeom>
        </p:spPr>
        <p:txBody>
          <a:bodyPr wrap="square">
            <a:spAutoFit/>
          </a:bodyPr>
          <a:lstStyle/>
          <a:p>
            <a:pPr>
              <a:lnSpc>
                <a:spcPct val="150000"/>
              </a:lnSpc>
            </a:pPr>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引用参数</a:t>
            </a:r>
          </a:p>
        </p:txBody>
      </p:sp>
      <p:sp>
        <p:nvSpPr>
          <p:cNvPr id="4" name="文本框 3"/>
          <p:cNvSpPr txBox="1"/>
          <p:nvPr/>
        </p:nvSpPr>
        <p:spPr>
          <a:xfrm>
            <a:off x="648585" y="2210855"/>
            <a:ext cx="7797114" cy="707886"/>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引用的真正目的就是在不同的作用域中分别使用引用名和被引用的目标变量名，比如：调用函数和被调用函数。</a:t>
            </a:r>
          </a:p>
        </p:txBody>
      </p:sp>
    </p:spTree>
    <p:extLst>
      <p:ext uri="{BB962C8B-B14F-4D97-AF65-F5344CB8AC3E}">
        <p14:creationId xmlns:p14="http://schemas.microsoft.com/office/powerpoint/2010/main" val="1201673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99875" y="131498"/>
            <a:ext cx="1499129"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11.2.3</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645124" y="131498"/>
            <a:ext cx="594598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引用</a:t>
            </a:r>
          </a:p>
        </p:txBody>
      </p:sp>
      <p:sp>
        <p:nvSpPr>
          <p:cNvPr id="8" name="矩形: 圆角 12"/>
          <p:cNvSpPr/>
          <p:nvPr/>
        </p:nvSpPr>
        <p:spPr>
          <a:xfrm>
            <a:off x="599875" y="986983"/>
            <a:ext cx="6925766" cy="420358"/>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bg1"/>
                </a:solidFill>
                <a:latin typeface="微软雅黑" panose="020B0503020204020204" pitchFamily="34" charset="-122"/>
                <a:ea typeface="微软雅黑" panose="020B0503020204020204" pitchFamily="34" charset="-122"/>
              </a:rPr>
              <a:t>例</a:t>
            </a:r>
            <a:r>
              <a:rPr lang="en-US" altLang="zh-CN" dirty="0">
                <a:solidFill>
                  <a:schemeClr val="bg1"/>
                </a:solidFill>
                <a:latin typeface="微软雅黑" panose="020B0503020204020204" pitchFamily="34" charset="-122"/>
                <a:ea typeface="微软雅黑" panose="020B0503020204020204" pitchFamily="34" charset="-122"/>
              </a:rPr>
              <a:t>11.7 </a:t>
            </a:r>
            <a:r>
              <a:rPr lang="en-US" altLang="zh-CN" dirty="0" err="1">
                <a:solidFill>
                  <a:schemeClr val="bg1"/>
                </a:solidFill>
                <a:latin typeface="微软雅黑" panose="020B0503020204020204" pitchFamily="34" charset="-122"/>
                <a:ea typeface="微软雅黑" panose="020B0503020204020204" pitchFamily="34" charset="-122"/>
              </a:rPr>
              <a:t>SwapInt</a:t>
            </a:r>
            <a:r>
              <a:rPr lang="zh-CN" altLang="en-US" dirty="0">
                <a:solidFill>
                  <a:schemeClr val="bg1"/>
                </a:solidFill>
                <a:latin typeface="微软雅黑" panose="020B0503020204020204" pitchFamily="34" charset="-122"/>
                <a:ea typeface="微软雅黑" panose="020B0503020204020204" pitchFamily="34" charset="-122"/>
              </a:rPr>
              <a:t>（）函数利用指针参数来实现互换它的两个参数</a:t>
            </a:r>
            <a:endParaRPr lang="zh-CN" altLang="en-US" sz="1600" dirty="0">
              <a:solidFill>
                <a:schemeClr val="tx1"/>
              </a:solidFill>
            </a:endParaRPr>
          </a:p>
        </p:txBody>
      </p:sp>
      <p:sp>
        <p:nvSpPr>
          <p:cNvPr id="11" name="矩形 10"/>
          <p:cNvSpPr/>
          <p:nvPr/>
        </p:nvSpPr>
        <p:spPr>
          <a:xfrm>
            <a:off x="599875" y="1678051"/>
            <a:ext cx="5776211" cy="4031873"/>
          </a:xfrm>
          <a:prstGeom prst="rect">
            <a:avLst/>
          </a:prstGeom>
        </p:spPr>
        <p:txBody>
          <a:bodyPr wrap="square">
            <a:spAutoFit/>
          </a:bodyPr>
          <a:lstStyle/>
          <a:p>
            <a:pPr algn="just">
              <a:spcAft>
                <a:spcPts val="0"/>
              </a:spcAft>
            </a:pP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#include &lt;</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iostream.h</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&gt;</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13335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void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SwapInt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*b)</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13335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266700" algn="just">
              <a:spcAft>
                <a:spcPts val="0"/>
              </a:spcAft>
            </a:pP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temp;</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26670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temp = *a;</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26670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*a = *b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26670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*b =temp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13335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void main(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13335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257175" algn="just">
              <a:spcAft>
                <a:spcPts val="0"/>
              </a:spcAft>
            </a:pP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num1 , num2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257175"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num1 =5 ,num2 =10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257175" algn="just">
              <a:spcAft>
                <a:spcPts val="0"/>
              </a:spcAft>
            </a:pP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SwapInt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&amp;num1 ,&amp;num2 );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257175" algn="just">
              <a:spcAft>
                <a:spcPts val="0"/>
              </a:spcAft>
            </a:pP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cout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&lt;&lt; “num1=”&lt;&lt;num1&lt;&lt; “,num2=”&lt;&lt;num2&lt;&lt;</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endl</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257175"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return 0;</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a:t>
            </a:r>
            <a:endParaRPr lang="zh-CN" altLang="en-US" sz="1600" dirty="0"/>
          </a:p>
        </p:txBody>
      </p:sp>
      <p:sp>
        <p:nvSpPr>
          <p:cNvPr id="12" name="矩形: 圆角 4"/>
          <p:cNvSpPr/>
          <p:nvPr/>
        </p:nvSpPr>
        <p:spPr>
          <a:xfrm>
            <a:off x="2694498" y="2530895"/>
            <a:ext cx="2495797" cy="1408059"/>
          </a:xfrm>
          <a:prstGeom prst="roundRect">
            <a:avLst/>
          </a:prstGeom>
          <a:solidFill>
            <a:srgbClr val="E5FCC2"/>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1600" dirty="0">
                <a:solidFill>
                  <a:schemeClr val="tx1"/>
                </a:solidFill>
                <a:latin typeface="微软雅黑" panose="020B0503020204020204" pitchFamily="34" charset="-122"/>
                <a:ea typeface="微软雅黑" panose="020B0503020204020204" pitchFamily="34" charset="-122"/>
              </a:rPr>
              <a:t> </a:t>
            </a:r>
          </a:p>
          <a:p>
            <a:endParaRPr lang="zh-CN" altLang="zh-CN" sz="1400" dirty="0">
              <a:solidFill>
                <a:schemeClr val="tx1"/>
              </a:solidFill>
              <a:latin typeface="微软雅黑" panose="020B0503020204020204" pitchFamily="34" charset="-122"/>
              <a:ea typeface="微软雅黑" panose="020B0503020204020204" pitchFamily="34" charset="-122"/>
            </a:endParaRPr>
          </a:p>
          <a:p>
            <a:r>
              <a:rPr lang="zh-CN" altLang="en-US" sz="1600" dirty="0">
                <a:solidFill>
                  <a:schemeClr val="tx1"/>
                </a:solidFill>
                <a:latin typeface="微软雅黑" panose="020B0503020204020204" pitchFamily="34" charset="-122"/>
                <a:ea typeface="微软雅黑" panose="020B0503020204020204" pitchFamily="34" charset="-122"/>
              </a:rPr>
              <a:t>运行情况如下：</a:t>
            </a:r>
          </a:p>
          <a:p>
            <a:r>
              <a:rPr lang="en-US" altLang="zh-CN" sz="1600" dirty="0">
                <a:solidFill>
                  <a:schemeClr val="tx1"/>
                </a:solidFill>
                <a:latin typeface="微软雅黑" panose="020B0503020204020204" pitchFamily="34" charset="-122"/>
                <a:ea typeface="微软雅黑" panose="020B0503020204020204" pitchFamily="34" charset="-122"/>
              </a:rPr>
              <a:t>num1= 10, num2 = 5</a:t>
            </a:r>
          </a:p>
          <a:p>
            <a:endParaRPr lang="zh-CN" altLang="zh-CN" sz="1600" dirty="0">
              <a:solidFill>
                <a:schemeClr val="tx1"/>
              </a:solidFill>
            </a:endParaRPr>
          </a:p>
          <a:p>
            <a:endParaRPr lang="zh-CN" altLang="zh-CN" sz="1600" dirty="0">
              <a:solidFill>
                <a:schemeClr val="tx1"/>
              </a:solidFill>
            </a:endParaRPr>
          </a:p>
        </p:txBody>
      </p:sp>
      <p:sp>
        <p:nvSpPr>
          <p:cNvPr id="13" name="圆角矩形 12"/>
          <p:cNvSpPr/>
          <p:nvPr/>
        </p:nvSpPr>
        <p:spPr>
          <a:xfrm>
            <a:off x="5722834" y="2441962"/>
            <a:ext cx="3124168" cy="2504050"/>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1600" dirty="0">
                <a:solidFill>
                  <a:schemeClr val="tx1"/>
                </a:solidFill>
                <a:latin typeface="微软雅黑" panose="020B0503020204020204" pitchFamily="34" charset="-122"/>
                <a:ea typeface="微软雅黑" panose="020B0503020204020204" pitchFamily="34" charset="-122"/>
              </a:rPr>
              <a:t>	</a:t>
            </a:r>
            <a:r>
              <a:rPr lang="zh-CN" altLang="en-US" sz="1600" dirty="0">
                <a:solidFill>
                  <a:schemeClr val="tx1"/>
                </a:solidFill>
                <a:latin typeface="微软雅黑" panose="020B0503020204020204" pitchFamily="34" charset="-122"/>
                <a:ea typeface="微软雅黑" panose="020B0503020204020204" pitchFamily="34" charset="-122"/>
              </a:rPr>
              <a:t>由于指针本身的灵活性，允许指针重新建立新的指向，对指针变量不小心的修改其值，可能导致程序异常。</a:t>
            </a:r>
          </a:p>
        </p:txBody>
      </p:sp>
      <p:sp>
        <p:nvSpPr>
          <p:cNvPr id="9" name="矩形: 圆角 3"/>
          <p:cNvSpPr/>
          <p:nvPr/>
        </p:nvSpPr>
        <p:spPr>
          <a:xfrm>
            <a:off x="599874" y="1616495"/>
            <a:ext cx="4900593" cy="4221597"/>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859672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P spid="12" grpId="0" animBg="1"/>
      <p:bldP spid="13"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99875" y="131498"/>
            <a:ext cx="1499129"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11.2.3</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645124" y="131498"/>
            <a:ext cx="594598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引用</a:t>
            </a:r>
          </a:p>
        </p:txBody>
      </p:sp>
      <p:sp>
        <p:nvSpPr>
          <p:cNvPr id="8" name="矩形: 圆角 12"/>
          <p:cNvSpPr/>
          <p:nvPr/>
        </p:nvSpPr>
        <p:spPr>
          <a:xfrm>
            <a:off x="599875" y="986983"/>
            <a:ext cx="6925766" cy="420358"/>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bg1"/>
                </a:solidFill>
                <a:latin typeface="微软雅黑" panose="020B0503020204020204" pitchFamily="34" charset="-122"/>
                <a:ea typeface="微软雅黑" panose="020B0503020204020204" pitchFamily="34" charset="-122"/>
              </a:rPr>
              <a:t>例</a:t>
            </a:r>
            <a:r>
              <a:rPr lang="en-US" altLang="zh-CN" dirty="0">
                <a:solidFill>
                  <a:schemeClr val="bg1"/>
                </a:solidFill>
                <a:latin typeface="微软雅黑" panose="020B0503020204020204" pitchFamily="34" charset="-122"/>
                <a:ea typeface="微软雅黑" panose="020B0503020204020204" pitchFamily="34" charset="-122"/>
              </a:rPr>
              <a:t>11.8 </a:t>
            </a:r>
            <a:r>
              <a:rPr lang="en-US" altLang="zh-CN" dirty="0" err="1">
                <a:solidFill>
                  <a:schemeClr val="bg1"/>
                </a:solidFill>
                <a:latin typeface="微软雅黑" panose="020B0503020204020204" pitchFamily="34" charset="-122"/>
                <a:ea typeface="微软雅黑" panose="020B0503020204020204" pitchFamily="34" charset="-122"/>
              </a:rPr>
              <a:t>SwapInt</a:t>
            </a:r>
            <a:r>
              <a:rPr lang="zh-CN" altLang="en-US" dirty="0">
                <a:solidFill>
                  <a:schemeClr val="bg1"/>
                </a:solidFill>
                <a:latin typeface="微软雅黑" panose="020B0503020204020204" pitchFamily="34" charset="-122"/>
                <a:ea typeface="微软雅黑" panose="020B0503020204020204" pitchFamily="34" charset="-122"/>
              </a:rPr>
              <a:t>（）函数利用指针参数来实现互换它的两个参数</a:t>
            </a:r>
            <a:endParaRPr lang="zh-CN" altLang="en-US" sz="1600" dirty="0">
              <a:solidFill>
                <a:schemeClr val="tx1"/>
              </a:solidFill>
            </a:endParaRPr>
          </a:p>
        </p:txBody>
      </p:sp>
      <p:sp>
        <p:nvSpPr>
          <p:cNvPr id="11" name="矩形 10"/>
          <p:cNvSpPr/>
          <p:nvPr/>
        </p:nvSpPr>
        <p:spPr>
          <a:xfrm>
            <a:off x="599875" y="1678051"/>
            <a:ext cx="5143355" cy="4247317"/>
          </a:xfrm>
          <a:prstGeom prst="rect">
            <a:avLst/>
          </a:prstGeom>
        </p:spPr>
        <p:txBody>
          <a:bodyPr wrap="square">
            <a:spAutoFit/>
          </a:bodyPr>
          <a:lstStyle/>
          <a:p>
            <a:pPr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#include &lt;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iostream.h</a:t>
            </a:r>
            <a:r>
              <a:rPr lang="en-US" altLang="zh-CN" kern="100" dirty="0">
                <a:latin typeface="Calibri" panose="020F0502020204030204" pitchFamily="34" charset="0"/>
                <a:ea typeface="宋体" panose="02010600030101010101" pitchFamily="2" charset="-122"/>
                <a:cs typeface="Times New Roman" panose="02020603050405020304" pitchFamily="18" charset="0"/>
              </a:rPr>
              <a:t>&gt;</a:t>
            </a:r>
          </a:p>
          <a:p>
            <a:pPr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void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SwapInt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&amp;a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&amp;b)</a:t>
            </a:r>
          </a:p>
          <a:p>
            <a:pPr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p>
          <a:p>
            <a:pPr algn="just">
              <a:spcAft>
                <a:spcPts val="0"/>
              </a:spcAft>
            </a:pP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temp;</a:t>
            </a:r>
          </a:p>
          <a:p>
            <a:pPr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temp = a;</a:t>
            </a:r>
          </a:p>
          <a:p>
            <a:pPr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a = b ;</a:t>
            </a:r>
          </a:p>
          <a:p>
            <a:pPr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b =temp ;</a:t>
            </a:r>
          </a:p>
          <a:p>
            <a:pPr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p>
          <a:p>
            <a:pPr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main(void)</a:t>
            </a:r>
          </a:p>
          <a:p>
            <a:pPr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p>
          <a:p>
            <a:pPr algn="just">
              <a:spcAft>
                <a:spcPts val="0"/>
              </a:spcAft>
            </a:pP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num1=5, num2=10;</a:t>
            </a:r>
          </a:p>
          <a:p>
            <a:pPr algn="just">
              <a:spcAft>
                <a:spcPts val="0"/>
              </a:spcAft>
            </a:pPr>
            <a:r>
              <a:rPr lang="en-US" altLang="zh-CN" kern="100" dirty="0" err="1">
                <a:latin typeface="Calibri" panose="020F0502020204030204" pitchFamily="34" charset="0"/>
                <a:ea typeface="宋体" panose="02010600030101010101" pitchFamily="2" charset="-122"/>
                <a:cs typeface="Times New Roman" panose="02020603050405020304" pitchFamily="18" charset="0"/>
              </a:rPr>
              <a:t>SwapInt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num1, num2 );</a:t>
            </a:r>
          </a:p>
          <a:p>
            <a:pPr algn="just">
              <a:spcAft>
                <a:spcPts val="0"/>
              </a:spcAft>
            </a:pPr>
            <a:r>
              <a:rPr lang="en-US" altLang="zh-CN" kern="100" dirty="0" err="1">
                <a:latin typeface="Calibri" panose="020F0502020204030204" pitchFamily="34" charset="0"/>
                <a:ea typeface="宋体" panose="02010600030101010101" pitchFamily="2" charset="-122"/>
                <a:cs typeface="Times New Roman" panose="02020603050405020304" pitchFamily="18" charset="0"/>
              </a:rPr>
              <a:t>cout</a:t>
            </a:r>
            <a:r>
              <a:rPr lang="en-US" altLang="zh-CN" kern="100" dirty="0">
                <a:latin typeface="Calibri" panose="020F0502020204030204" pitchFamily="34" charset="0"/>
                <a:ea typeface="宋体" panose="02010600030101010101" pitchFamily="2" charset="-122"/>
                <a:cs typeface="Times New Roman" panose="02020603050405020304" pitchFamily="18" charset="0"/>
              </a:rPr>
              <a:t>&lt;&lt; “num1=”&lt;&lt;num1&lt;&lt; “,num2=”&lt;&lt;num2&lt;&lt;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endl</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p>
          <a:p>
            <a:pPr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return 0;</a:t>
            </a:r>
          </a:p>
          <a:p>
            <a:pPr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p>
        </p:txBody>
      </p:sp>
      <p:sp>
        <p:nvSpPr>
          <p:cNvPr id="12" name="矩形: 圆角 4"/>
          <p:cNvSpPr/>
          <p:nvPr/>
        </p:nvSpPr>
        <p:spPr>
          <a:xfrm>
            <a:off x="1972759" y="2519885"/>
            <a:ext cx="3040445" cy="1002715"/>
          </a:xfrm>
          <a:prstGeom prst="roundRect">
            <a:avLst/>
          </a:prstGeom>
          <a:solidFill>
            <a:srgbClr val="E5FCC2"/>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tx1"/>
                </a:solidFill>
                <a:latin typeface="微软雅黑" panose="020B0503020204020204" pitchFamily="34" charset="-122"/>
                <a:ea typeface="微软雅黑" panose="020B0503020204020204" pitchFamily="34" charset="-122"/>
              </a:rPr>
              <a:t>运行情况如下：</a:t>
            </a:r>
          </a:p>
          <a:p>
            <a:r>
              <a:rPr lang="en-US" altLang="zh-CN" sz="1600" dirty="0">
                <a:solidFill>
                  <a:schemeClr val="tx1"/>
                </a:solidFill>
                <a:latin typeface="微软雅黑" panose="020B0503020204020204" pitchFamily="34" charset="-122"/>
                <a:ea typeface="微软雅黑" panose="020B0503020204020204" pitchFamily="34" charset="-122"/>
              </a:rPr>
              <a:t>num1= 10, num2 = 5</a:t>
            </a:r>
          </a:p>
        </p:txBody>
      </p:sp>
      <p:sp>
        <p:nvSpPr>
          <p:cNvPr id="9" name="矩形: 圆角 3"/>
          <p:cNvSpPr/>
          <p:nvPr/>
        </p:nvSpPr>
        <p:spPr>
          <a:xfrm>
            <a:off x="536505" y="1584839"/>
            <a:ext cx="5206725" cy="4647149"/>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圆角矩形 12"/>
          <p:cNvSpPr/>
          <p:nvPr/>
        </p:nvSpPr>
        <p:spPr>
          <a:xfrm>
            <a:off x="4891342" y="1489711"/>
            <a:ext cx="4252658" cy="4837404"/>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1600" dirty="0">
                <a:solidFill>
                  <a:schemeClr val="tx1"/>
                </a:solidFill>
                <a:latin typeface="微软雅黑" panose="020B0503020204020204" pitchFamily="34" charset="-122"/>
                <a:ea typeface="微软雅黑" panose="020B0503020204020204" pitchFamily="34" charset="-122"/>
              </a:rPr>
              <a:t>	</a:t>
            </a:r>
            <a:r>
              <a:rPr lang="zh-CN" altLang="en-US" sz="1600" dirty="0">
                <a:solidFill>
                  <a:schemeClr val="tx1"/>
                </a:solidFill>
                <a:latin typeface="微软雅黑" panose="020B0503020204020204" pitchFamily="34" charset="-122"/>
                <a:ea typeface="微软雅黑" panose="020B0503020204020204" pitchFamily="34" charset="-122"/>
              </a:rPr>
              <a:t>在整个</a:t>
            </a:r>
            <a:r>
              <a:rPr lang="en-US" altLang="zh-CN" sz="1600" dirty="0" err="1">
                <a:solidFill>
                  <a:schemeClr val="tx1"/>
                </a:solidFill>
                <a:latin typeface="微软雅黑" panose="020B0503020204020204" pitchFamily="34" charset="-122"/>
                <a:ea typeface="微软雅黑" panose="020B0503020204020204" pitchFamily="34" charset="-122"/>
              </a:rPr>
              <a:t>SwapInt</a:t>
            </a:r>
            <a:r>
              <a:rPr lang="zh-CN" altLang="en-US" sz="1600" dirty="0">
                <a:solidFill>
                  <a:schemeClr val="tx1"/>
                </a:solidFill>
                <a:latin typeface="微软雅黑" panose="020B0503020204020204" pitchFamily="34" charset="-122"/>
                <a:ea typeface="微软雅黑" panose="020B0503020204020204" pitchFamily="34" charset="-122"/>
              </a:rPr>
              <a:t>函数执行期间，对</a:t>
            </a:r>
            <a:r>
              <a:rPr lang="en-US" altLang="zh-CN" sz="1600" dirty="0">
                <a:solidFill>
                  <a:schemeClr val="tx1"/>
                </a:solidFill>
                <a:latin typeface="微软雅黑" panose="020B0503020204020204" pitchFamily="34" charset="-122"/>
                <a:ea typeface="微软雅黑" panose="020B0503020204020204" pitchFamily="34" charset="-122"/>
              </a:rPr>
              <a:t>a</a:t>
            </a:r>
            <a:r>
              <a:rPr lang="zh-CN" altLang="en-US" sz="1600" dirty="0">
                <a:solidFill>
                  <a:schemeClr val="tx1"/>
                </a:solidFill>
                <a:latin typeface="微软雅黑" panose="020B0503020204020204" pitchFamily="34" charset="-122"/>
                <a:ea typeface="微软雅黑" panose="020B0503020204020204" pitchFamily="34" charset="-122"/>
              </a:rPr>
              <a:t>的读写实际上是通过对</a:t>
            </a:r>
            <a:r>
              <a:rPr lang="en-US" altLang="zh-CN" sz="1600" dirty="0">
                <a:solidFill>
                  <a:schemeClr val="tx1"/>
                </a:solidFill>
                <a:latin typeface="微软雅黑" panose="020B0503020204020204" pitchFamily="34" charset="-122"/>
                <a:ea typeface="微软雅黑" panose="020B0503020204020204" pitchFamily="34" charset="-122"/>
              </a:rPr>
              <a:t>main</a:t>
            </a:r>
            <a:r>
              <a:rPr lang="zh-CN" altLang="en-US" sz="1600" dirty="0">
                <a:solidFill>
                  <a:schemeClr val="tx1"/>
                </a:solidFill>
                <a:latin typeface="微软雅黑" panose="020B0503020204020204" pitchFamily="34" charset="-122"/>
                <a:ea typeface="微软雅黑" panose="020B0503020204020204" pitchFamily="34" charset="-122"/>
              </a:rPr>
              <a:t>函数的</a:t>
            </a:r>
            <a:r>
              <a:rPr lang="en-US" altLang="zh-CN" sz="1600" dirty="0">
                <a:solidFill>
                  <a:schemeClr val="tx1"/>
                </a:solidFill>
                <a:latin typeface="微软雅黑" panose="020B0503020204020204" pitchFamily="34" charset="-122"/>
                <a:ea typeface="微软雅黑" panose="020B0503020204020204" pitchFamily="34" charset="-122"/>
              </a:rPr>
              <a:t>num1</a:t>
            </a:r>
            <a:r>
              <a:rPr lang="zh-CN" altLang="en-US" sz="1600" dirty="0">
                <a:solidFill>
                  <a:schemeClr val="tx1"/>
                </a:solidFill>
                <a:latin typeface="微软雅黑" panose="020B0503020204020204" pitchFamily="34" charset="-122"/>
                <a:ea typeface="微软雅黑" panose="020B0503020204020204" pitchFamily="34" charset="-122"/>
              </a:rPr>
              <a:t>变量的读写来完成的。</a:t>
            </a:r>
            <a:endParaRPr lang="en-US" altLang="zh-CN" sz="1600" dirty="0">
              <a:solidFill>
                <a:schemeClr val="tx1"/>
              </a:solidFill>
              <a:latin typeface="微软雅黑" panose="020B0503020204020204" pitchFamily="34" charset="-122"/>
              <a:ea typeface="微软雅黑" panose="020B0503020204020204" pitchFamily="34" charset="-122"/>
            </a:endParaRPr>
          </a:p>
          <a:p>
            <a:pPr>
              <a:lnSpc>
                <a:spcPct val="150000"/>
              </a:lnSpc>
            </a:pPr>
            <a:r>
              <a:rPr lang="en-US" altLang="zh-CN" sz="1600" dirty="0">
                <a:solidFill>
                  <a:schemeClr val="tx1"/>
                </a:solidFill>
                <a:latin typeface="微软雅黑" panose="020B0503020204020204" pitchFamily="34" charset="-122"/>
                <a:ea typeface="微软雅黑" panose="020B0503020204020204" pitchFamily="34" charset="-122"/>
              </a:rPr>
              <a:t>	</a:t>
            </a:r>
            <a:r>
              <a:rPr lang="zh-CN" altLang="en-US" sz="1600" dirty="0">
                <a:solidFill>
                  <a:schemeClr val="tx1"/>
                </a:solidFill>
                <a:latin typeface="微软雅黑" panose="020B0503020204020204" pitchFamily="34" charset="-122"/>
                <a:ea typeface="微软雅黑" panose="020B0503020204020204" pitchFamily="34" charset="-122"/>
              </a:rPr>
              <a:t>传引用与传指针相比，在</a:t>
            </a:r>
            <a:r>
              <a:rPr lang="en-US" altLang="zh-CN" sz="1600" dirty="0" err="1">
                <a:solidFill>
                  <a:schemeClr val="tx1"/>
                </a:solidFill>
                <a:latin typeface="微软雅黑" panose="020B0503020204020204" pitchFamily="34" charset="-122"/>
                <a:ea typeface="微软雅黑" panose="020B0503020204020204" pitchFamily="34" charset="-122"/>
              </a:rPr>
              <a:t>SwapInt</a:t>
            </a:r>
            <a:r>
              <a:rPr lang="zh-CN" altLang="en-US" sz="1600" dirty="0">
                <a:solidFill>
                  <a:schemeClr val="tx1"/>
                </a:solidFill>
                <a:latin typeface="微软雅黑" panose="020B0503020204020204" pitchFamily="34" charset="-122"/>
                <a:ea typeface="微软雅黑" panose="020B0503020204020204" pitchFamily="34" charset="-122"/>
              </a:rPr>
              <a:t>函数内，无法修改</a:t>
            </a:r>
            <a:r>
              <a:rPr lang="en-US" altLang="zh-CN" sz="1600" dirty="0">
                <a:solidFill>
                  <a:schemeClr val="tx1"/>
                </a:solidFill>
                <a:latin typeface="微软雅黑" panose="020B0503020204020204" pitchFamily="34" charset="-122"/>
                <a:ea typeface="微软雅黑" panose="020B0503020204020204" pitchFamily="34" charset="-122"/>
              </a:rPr>
              <a:t>a</a:t>
            </a:r>
            <a:r>
              <a:rPr lang="zh-CN" altLang="en-US" sz="1600" dirty="0">
                <a:solidFill>
                  <a:schemeClr val="tx1"/>
                </a:solidFill>
                <a:latin typeface="微软雅黑" panose="020B0503020204020204" pitchFamily="34" charset="-122"/>
                <a:ea typeface="微软雅黑" panose="020B0503020204020204" pitchFamily="34" charset="-122"/>
              </a:rPr>
              <a:t>和</a:t>
            </a:r>
            <a:r>
              <a:rPr lang="en-US" altLang="zh-CN" sz="1600" dirty="0">
                <a:solidFill>
                  <a:schemeClr val="tx1"/>
                </a:solidFill>
                <a:latin typeface="微软雅黑" panose="020B0503020204020204" pitchFamily="34" charset="-122"/>
                <a:ea typeface="微软雅黑" panose="020B0503020204020204" pitchFamily="34" charset="-122"/>
              </a:rPr>
              <a:t>b</a:t>
            </a:r>
            <a:r>
              <a:rPr lang="zh-CN" altLang="en-US" sz="1600" dirty="0">
                <a:solidFill>
                  <a:schemeClr val="tx1"/>
                </a:solidFill>
                <a:latin typeface="微软雅黑" panose="020B0503020204020204" pitchFamily="34" charset="-122"/>
                <a:ea typeface="微软雅黑" panose="020B0503020204020204" pitchFamily="34" charset="-122"/>
              </a:rPr>
              <a:t>的绑定目标，而这一点在指针传递机制中往往需要程序员严格把关。由于引用和目标的固定绑定关系，引用常被看做是安全的指针。</a:t>
            </a:r>
            <a:endParaRPr lang="en-US" altLang="zh-CN" sz="1600" dirty="0">
              <a:solidFill>
                <a:schemeClr val="tx1"/>
              </a:solidFill>
              <a:latin typeface="微软雅黑" panose="020B0503020204020204" pitchFamily="34" charset="-122"/>
              <a:ea typeface="微软雅黑" panose="020B0503020204020204" pitchFamily="34" charset="-122"/>
            </a:endParaRPr>
          </a:p>
          <a:p>
            <a:pPr>
              <a:lnSpc>
                <a:spcPct val="150000"/>
              </a:lnSpc>
            </a:pPr>
            <a:r>
              <a:rPr lang="en-US" altLang="zh-CN" sz="1600" dirty="0">
                <a:solidFill>
                  <a:schemeClr val="tx1"/>
                </a:solidFill>
                <a:latin typeface="微软雅黑" panose="020B0503020204020204" pitchFamily="34" charset="-122"/>
                <a:ea typeface="微软雅黑" panose="020B0503020204020204" pitchFamily="34" charset="-122"/>
              </a:rPr>
              <a:t>	</a:t>
            </a:r>
            <a:r>
              <a:rPr lang="zh-CN" altLang="en-US" sz="1600" dirty="0">
                <a:solidFill>
                  <a:schemeClr val="tx1"/>
                </a:solidFill>
                <a:latin typeface="微软雅黑" panose="020B0503020204020204" pitchFamily="34" charset="-122"/>
                <a:ea typeface="微软雅黑" panose="020B0503020204020204" pitchFamily="34" charset="-122"/>
              </a:rPr>
              <a:t>有时，既为了使形参共享实参的存储空间，又不希望通过形参改变实参的值，则应当把该形参说明为常量引用，例如：</a:t>
            </a:r>
            <a:endParaRPr lang="en-US" altLang="zh-CN" sz="1600" dirty="0">
              <a:solidFill>
                <a:schemeClr val="tx1"/>
              </a:solidFill>
              <a:latin typeface="微软雅黑" panose="020B0503020204020204" pitchFamily="34" charset="-122"/>
              <a:ea typeface="微软雅黑" panose="020B0503020204020204" pitchFamily="34" charset="-122"/>
            </a:endParaRPr>
          </a:p>
          <a:p>
            <a:pPr>
              <a:lnSpc>
                <a:spcPct val="150000"/>
              </a:lnSpc>
            </a:pPr>
            <a:r>
              <a:rPr lang="en-US" altLang="zh-CN" sz="1600" dirty="0">
                <a:solidFill>
                  <a:schemeClr val="tx1"/>
                </a:solidFill>
                <a:latin typeface="微软雅黑" panose="020B0503020204020204" pitchFamily="34" charset="-122"/>
                <a:ea typeface="微软雅黑" panose="020B0503020204020204" pitchFamily="34" charset="-122"/>
              </a:rPr>
              <a:t>void fun(</a:t>
            </a:r>
            <a:r>
              <a:rPr lang="en-US" altLang="zh-CN" sz="1600" dirty="0" err="1">
                <a:solidFill>
                  <a:schemeClr val="tx1"/>
                </a:solidFill>
                <a:latin typeface="微软雅黑" panose="020B0503020204020204" pitchFamily="34" charset="-122"/>
                <a:ea typeface="微软雅黑" panose="020B0503020204020204" pitchFamily="34" charset="-122"/>
              </a:rPr>
              <a:t>const</a:t>
            </a:r>
            <a:r>
              <a:rPr lang="en-US" altLang="zh-CN" sz="1600" dirty="0">
                <a:solidFill>
                  <a:schemeClr val="tx1"/>
                </a:solidFill>
                <a:latin typeface="微软雅黑" panose="020B0503020204020204" pitchFamily="34" charset="-122"/>
                <a:ea typeface="微软雅黑" panose="020B0503020204020204" pitchFamily="34" charset="-122"/>
              </a:rPr>
              <a:t> </a:t>
            </a:r>
            <a:r>
              <a:rPr lang="en-US" altLang="zh-CN" sz="1600" dirty="0" err="1">
                <a:solidFill>
                  <a:schemeClr val="tx1"/>
                </a:solidFill>
                <a:latin typeface="微软雅黑" panose="020B0503020204020204" pitchFamily="34" charset="-122"/>
                <a:ea typeface="微软雅黑" panose="020B0503020204020204" pitchFamily="34" charset="-122"/>
              </a:rPr>
              <a:t>int</a:t>
            </a:r>
            <a:r>
              <a:rPr lang="en-US" altLang="zh-CN" sz="1600" dirty="0">
                <a:solidFill>
                  <a:schemeClr val="tx1"/>
                </a:solidFill>
                <a:latin typeface="微软雅黑" panose="020B0503020204020204" pitchFamily="34" charset="-122"/>
                <a:ea typeface="微软雅黑" panose="020B0503020204020204" pitchFamily="34" charset="-122"/>
              </a:rPr>
              <a:t> &amp;</a:t>
            </a:r>
            <a:r>
              <a:rPr lang="en-US" altLang="zh-CN" sz="1600" dirty="0" err="1">
                <a:solidFill>
                  <a:schemeClr val="tx1"/>
                </a:solidFill>
                <a:latin typeface="微软雅黑" panose="020B0503020204020204" pitchFamily="34" charset="-122"/>
                <a:ea typeface="微软雅黑" panose="020B0503020204020204" pitchFamily="34" charset="-122"/>
              </a:rPr>
              <a:t>cra</a:t>
            </a:r>
            <a:r>
              <a:rPr lang="en-US" altLang="zh-CN" sz="1600" dirty="0">
                <a:solidFill>
                  <a:schemeClr val="tx1"/>
                </a:solidFill>
                <a:latin typeface="微软雅黑" panose="020B0503020204020204" pitchFamily="34" charset="-122"/>
                <a:ea typeface="微软雅黑" panose="020B0503020204020204" pitchFamily="34" charset="-122"/>
              </a:rPr>
              <a:t>);</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72871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P spid="12" grpId="0" animBg="1"/>
      <p:bldP spid="9" grpId="0" animBg="1"/>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70788" y="10630"/>
            <a:ext cx="1484894" cy="892552"/>
          </a:xfrm>
          <a:prstGeom prst="rect">
            <a:avLst/>
          </a:prstGeom>
          <a:noFill/>
        </p:spPr>
        <p:txBody>
          <a:bodyPr wrap="none" rtlCol="0">
            <a:spAutoFit/>
          </a:bodyPr>
          <a:lstStyle/>
          <a:p>
            <a:pPr algn="ctr"/>
            <a:r>
              <a:rPr lang="zh-CN" altLang="en-US" sz="2400" b="1" dirty="0">
                <a:solidFill>
                  <a:srgbClr val="39626F"/>
                </a:solidFill>
                <a:latin typeface="微软雅黑" panose="020B0503020204020204" pitchFamily="34" charset="-122"/>
                <a:ea typeface="微软雅黑" panose="020B0503020204020204" pitchFamily="34" charset="-122"/>
              </a:rPr>
              <a:t>目录</a:t>
            </a:r>
            <a:endParaRPr lang="en-US" altLang="zh-CN" sz="2400" b="1" dirty="0">
              <a:solidFill>
                <a:srgbClr val="39626F"/>
              </a:solidFill>
              <a:latin typeface="微软雅黑" panose="020B0503020204020204" pitchFamily="34" charset="-122"/>
              <a:ea typeface="微软雅黑" panose="020B0503020204020204" pitchFamily="34" charset="-122"/>
            </a:endParaRPr>
          </a:p>
          <a:p>
            <a:pPr algn="ctr"/>
            <a:r>
              <a:rPr lang="en-US" altLang="zh-CN" sz="2800" b="1" dirty="0">
                <a:solidFill>
                  <a:srgbClr val="39626F"/>
                </a:solidFill>
                <a:latin typeface="Segoe UI" panose="020B0502040204020203" pitchFamily="34" charset="0"/>
                <a:ea typeface="Segoe UI" panose="020B0502040204020203" pitchFamily="34" charset="0"/>
                <a:cs typeface="Segoe UI" panose="020B0502040204020203" pitchFamily="34" charset="0"/>
              </a:rPr>
              <a:t>content</a:t>
            </a:r>
            <a:endParaRPr lang="zh-CN" altLang="en-US" sz="2800" b="1" dirty="0">
              <a:solidFill>
                <a:srgbClr val="39626F"/>
              </a:solidFill>
              <a:latin typeface="Segoe UI" panose="020B0502040204020203" pitchFamily="34" charset="0"/>
              <a:cs typeface="Segoe UI" panose="020B0502040204020203" pitchFamily="34" charset="0"/>
            </a:endParaRPr>
          </a:p>
        </p:txBody>
      </p:sp>
      <p:sp>
        <p:nvSpPr>
          <p:cNvPr id="9" name="矩形: 圆角 8"/>
          <p:cNvSpPr/>
          <p:nvPr/>
        </p:nvSpPr>
        <p:spPr>
          <a:xfrm>
            <a:off x="2155112" y="1665891"/>
            <a:ext cx="4894273" cy="563517"/>
          </a:xfrm>
          <a:prstGeom prst="round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对象的思想</a:t>
            </a:r>
          </a:p>
        </p:txBody>
      </p:sp>
      <p:sp>
        <p:nvSpPr>
          <p:cNvPr id="10" name="椭圆 9"/>
          <p:cNvSpPr/>
          <p:nvPr/>
        </p:nvSpPr>
        <p:spPr>
          <a:xfrm>
            <a:off x="1967022" y="1665891"/>
            <a:ext cx="599472" cy="5635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39626F"/>
                </a:solidFill>
                <a:latin typeface="Segoe UI" panose="020B0502040204020203" pitchFamily="34" charset="0"/>
                <a:ea typeface="Segoe UI" panose="020B0502040204020203" pitchFamily="34" charset="0"/>
                <a:cs typeface="Segoe UI" panose="020B0502040204020203" pitchFamily="34" charset="0"/>
              </a:rPr>
              <a:t>1</a:t>
            </a:r>
            <a:endParaRPr lang="zh-CN" altLang="en-US" sz="2400" b="1" dirty="0">
              <a:solidFill>
                <a:srgbClr val="39626F"/>
              </a:solidFill>
              <a:latin typeface="Segoe UI" panose="020B0502040204020203" pitchFamily="34" charset="0"/>
              <a:cs typeface="Segoe UI" panose="020B0502040204020203" pitchFamily="34" charset="0"/>
            </a:endParaRPr>
          </a:p>
        </p:txBody>
      </p:sp>
      <p:sp>
        <p:nvSpPr>
          <p:cNvPr id="11" name="矩形: 圆角 10"/>
          <p:cNvSpPr/>
          <p:nvPr/>
        </p:nvSpPr>
        <p:spPr>
          <a:xfrm>
            <a:off x="2155112" y="2432015"/>
            <a:ext cx="4894273" cy="564202"/>
          </a:xfrm>
          <a:prstGeom prst="round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从</a:t>
            </a:r>
            <a:r>
              <a:rPr lang="en-US" altLang="zh-CN" b="1" dirty="0">
                <a:latin typeface="微软雅黑" panose="020B0503020204020204" pitchFamily="34" charset="-122"/>
                <a:ea typeface="微软雅黑" panose="020B0503020204020204" pitchFamily="34" charset="-122"/>
              </a:rPr>
              <a:t>C</a:t>
            </a:r>
            <a:r>
              <a:rPr lang="zh-CN" altLang="en-US" b="1" dirty="0">
                <a:latin typeface="微软雅黑" panose="020B0503020204020204" pitchFamily="34" charset="-122"/>
                <a:ea typeface="微软雅黑" panose="020B0503020204020204" pitchFamily="34" charset="-122"/>
              </a:rPr>
              <a:t>到</a:t>
            </a:r>
            <a:r>
              <a:rPr lang="en-US" altLang="zh-CN" b="1" dirty="0">
                <a:latin typeface="微软雅黑" panose="020B0503020204020204" pitchFamily="34" charset="-122"/>
                <a:ea typeface="微软雅黑" panose="020B0503020204020204" pitchFamily="34" charset="-122"/>
              </a:rPr>
              <a:t>C++</a:t>
            </a:r>
            <a:r>
              <a:rPr lang="zh-CN" altLang="en-US" b="1" dirty="0">
                <a:latin typeface="微软雅黑" panose="020B0503020204020204" pitchFamily="34" charset="-122"/>
                <a:ea typeface="微软雅黑" panose="020B0503020204020204" pitchFamily="34" charset="-122"/>
              </a:rPr>
              <a:t>的过渡</a:t>
            </a:r>
          </a:p>
        </p:txBody>
      </p:sp>
      <p:sp>
        <p:nvSpPr>
          <p:cNvPr id="12" name="椭圆 11"/>
          <p:cNvSpPr/>
          <p:nvPr/>
        </p:nvSpPr>
        <p:spPr>
          <a:xfrm>
            <a:off x="1967022" y="2432014"/>
            <a:ext cx="620738" cy="5642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39626F"/>
                </a:solidFill>
                <a:latin typeface="Segoe UI" panose="020B0502040204020203" pitchFamily="34" charset="0"/>
                <a:ea typeface="Segoe UI" panose="020B0502040204020203" pitchFamily="34" charset="0"/>
                <a:cs typeface="Segoe UI" panose="020B0502040204020203" pitchFamily="34" charset="0"/>
              </a:rPr>
              <a:t>2</a:t>
            </a:r>
            <a:endParaRPr lang="zh-CN" altLang="en-US" sz="2400" b="1" dirty="0">
              <a:solidFill>
                <a:srgbClr val="39626F"/>
              </a:solidFill>
              <a:latin typeface="Segoe UI" panose="020B0502040204020203" pitchFamily="34" charset="0"/>
              <a:cs typeface="Segoe UI" panose="020B0502040204020203" pitchFamily="34" charset="0"/>
            </a:endParaRPr>
          </a:p>
        </p:txBody>
      </p:sp>
      <p:sp>
        <p:nvSpPr>
          <p:cNvPr id="13" name="矩形: 圆角 12"/>
          <p:cNvSpPr/>
          <p:nvPr/>
        </p:nvSpPr>
        <p:spPr>
          <a:xfrm>
            <a:off x="2155112" y="3194973"/>
            <a:ext cx="4894273" cy="564888"/>
          </a:xfrm>
          <a:prstGeom prst="round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微软雅黑" panose="020B0503020204020204" pitchFamily="34" charset="-122"/>
                <a:ea typeface="微软雅黑" panose="020B0503020204020204" pitchFamily="34" charset="-122"/>
              </a:rPr>
              <a:t>OOP</a:t>
            </a:r>
            <a:r>
              <a:rPr lang="zh-CN" altLang="en-US" b="1" dirty="0">
                <a:latin typeface="微软雅黑" panose="020B0503020204020204" pitchFamily="34" charset="-122"/>
                <a:ea typeface="微软雅黑" panose="020B0503020204020204" pitchFamily="34" charset="-122"/>
              </a:rPr>
              <a:t>设计思路</a:t>
            </a:r>
          </a:p>
        </p:txBody>
      </p:sp>
      <p:sp>
        <p:nvSpPr>
          <p:cNvPr id="14" name="椭圆 13"/>
          <p:cNvSpPr/>
          <p:nvPr/>
        </p:nvSpPr>
        <p:spPr>
          <a:xfrm>
            <a:off x="1967022" y="3194972"/>
            <a:ext cx="620738" cy="5648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39626F"/>
                </a:solidFill>
                <a:latin typeface="Segoe UI" panose="020B0502040204020203" pitchFamily="34" charset="0"/>
                <a:ea typeface="Segoe UI" panose="020B0502040204020203" pitchFamily="34" charset="0"/>
                <a:cs typeface="Segoe UI" panose="020B0502040204020203" pitchFamily="34" charset="0"/>
              </a:rPr>
              <a:t>3</a:t>
            </a:r>
            <a:endParaRPr lang="zh-CN" altLang="en-US" sz="2400" b="1" dirty="0">
              <a:solidFill>
                <a:srgbClr val="39626F"/>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535596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99875" y="131498"/>
            <a:ext cx="1499129"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11.2.3</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645124" y="131498"/>
            <a:ext cx="594598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引用</a:t>
            </a:r>
          </a:p>
        </p:txBody>
      </p:sp>
      <p:sp>
        <p:nvSpPr>
          <p:cNvPr id="8" name="矩形 7"/>
          <p:cNvSpPr/>
          <p:nvPr/>
        </p:nvSpPr>
        <p:spPr>
          <a:xfrm>
            <a:off x="648585" y="767605"/>
            <a:ext cx="3530010" cy="646331"/>
          </a:xfrm>
          <a:prstGeom prst="rect">
            <a:avLst/>
          </a:prstGeom>
        </p:spPr>
        <p:txBody>
          <a:bodyPr wrap="square">
            <a:spAutoFit/>
          </a:bodyPr>
          <a:lstStyle/>
          <a:p>
            <a:pPr>
              <a:lnSpc>
                <a:spcPct val="150000"/>
              </a:lnSpc>
            </a:pPr>
            <a:r>
              <a:rPr lang="en-US" altLang="zh-CN" sz="2400" b="1" dirty="0">
                <a:latin typeface="微软雅黑" panose="020B0503020204020204" pitchFamily="34" charset="-122"/>
                <a:ea typeface="微软雅黑" panose="020B0503020204020204" pitchFamily="34" charset="-122"/>
              </a:rPr>
              <a:t>3</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返回引用</a:t>
            </a:r>
          </a:p>
        </p:txBody>
      </p:sp>
      <p:sp>
        <p:nvSpPr>
          <p:cNvPr id="4" name="文本框 3"/>
          <p:cNvSpPr txBox="1"/>
          <p:nvPr/>
        </p:nvSpPr>
        <p:spPr>
          <a:xfrm>
            <a:off x="648585" y="1465268"/>
            <a:ext cx="7797114" cy="923330"/>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C</a:t>
            </a:r>
            <a:r>
              <a:rPr lang="zh-CN" altLang="en-US" dirty="0">
                <a:latin typeface="微软雅黑" panose="020B0503020204020204" pitchFamily="34" charset="-122"/>
                <a:ea typeface="微软雅黑" panose="020B0503020204020204" pitchFamily="34" charset="-122"/>
              </a:rPr>
              <a:t>中，函数调用表达式不能放在赋值运算符“</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的左边作为左值。但在</a:t>
            </a:r>
            <a:r>
              <a:rPr lang="en-US" altLang="zh-CN" dirty="0">
                <a:latin typeface="微软雅黑" panose="020B0503020204020204" pitchFamily="34" charset="-122"/>
                <a:ea typeface="微软雅黑" panose="020B0503020204020204" pitchFamily="34" charset="-122"/>
              </a:rPr>
              <a:t>C++</a:t>
            </a:r>
            <a:r>
              <a:rPr lang="zh-CN" altLang="en-US" dirty="0">
                <a:latin typeface="微软雅黑" panose="020B0503020204020204" pitchFamily="34" charset="-122"/>
                <a:ea typeface="微软雅黑" panose="020B0503020204020204" pitchFamily="34" charset="-122"/>
              </a:rPr>
              <a:t>中，若函数返回类型为引用类型，则函数调用可以作为左值，实际上返回的是某个存储单元。</a:t>
            </a:r>
          </a:p>
        </p:txBody>
      </p:sp>
      <p:sp>
        <p:nvSpPr>
          <p:cNvPr id="6" name="矩形: 圆角 12"/>
          <p:cNvSpPr/>
          <p:nvPr/>
        </p:nvSpPr>
        <p:spPr>
          <a:xfrm>
            <a:off x="599875" y="2439930"/>
            <a:ext cx="750623" cy="420358"/>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bg1"/>
                </a:solidFill>
                <a:latin typeface="微软雅黑" panose="020B0503020204020204" pitchFamily="34" charset="-122"/>
                <a:ea typeface="微软雅黑" panose="020B0503020204020204" pitchFamily="34" charset="-122"/>
              </a:rPr>
              <a:t>例如</a:t>
            </a:r>
            <a:endParaRPr lang="zh-CN" altLang="en-US" sz="1600" dirty="0">
              <a:solidFill>
                <a:schemeClr val="tx1"/>
              </a:solidFill>
            </a:endParaRPr>
          </a:p>
        </p:txBody>
      </p:sp>
      <p:sp>
        <p:nvSpPr>
          <p:cNvPr id="5" name="矩形 4"/>
          <p:cNvSpPr/>
          <p:nvPr/>
        </p:nvSpPr>
        <p:spPr>
          <a:xfrm>
            <a:off x="1690626" y="2439930"/>
            <a:ext cx="5713031" cy="3970318"/>
          </a:xfrm>
          <a:prstGeom prst="rect">
            <a:avLst/>
          </a:prstGeom>
        </p:spPr>
        <p:txBody>
          <a:bodyPr wrap="square">
            <a:spAutoFit/>
          </a:bodyPr>
          <a:lstStyle/>
          <a:p>
            <a:pPr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#include &lt;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iostream.h</a:t>
            </a:r>
            <a:r>
              <a:rPr lang="en-US" altLang="zh-CN" kern="100" dirty="0">
                <a:latin typeface="Calibri" panose="020F0502020204030204" pitchFamily="34" charset="0"/>
                <a:ea typeface="宋体" panose="02010600030101010101" pitchFamily="2" charset="-122"/>
                <a:cs typeface="Times New Roman" panose="02020603050405020304" pitchFamily="18" charset="0"/>
              </a:rPr>
              <a:t>&gt;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133350" algn="just">
              <a:spcAft>
                <a:spcPts val="0"/>
              </a:spcAft>
            </a:pP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Index =0 ;                   // </a:t>
            </a:r>
            <a:r>
              <a:rPr lang="zh-CN" altLang="zh-CN" kern="100" dirty="0">
                <a:latin typeface="Calibri" panose="020F0502020204030204" pitchFamily="34" charset="0"/>
                <a:ea typeface="宋体" panose="02010600030101010101" pitchFamily="2" charset="-122"/>
                <a:cs typeface="Times New Roman" panose="02020603050405020304" pitchFamily="18" charset="0"/>
              </a:rPr>
              <a:t>此处定义为全局变量</a:t>
            </a:r>
          </a:p>
          <a:p>
            <a:pPr indent="133350" algn="just">
              <a:spcAft>
                <a:spcPts val="0"/>
              </a:spcAft>
            </a:pP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&amp;</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GetIndex</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13335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26670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return Index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13335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main(void)</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13335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257175" algn="just">
              <a:spcAft>
                <a:spcPts val="0"/>
              </a:spcAft>
            </a:pP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n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257175"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n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GetIndex</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               // </a:t>
            </a:r>
            <a:r>
              <a:rPr lang="zh-CN" altLang="zh-CN" kern="100" dirty="0">
                <a:latin typeface="Calibri" panose="020F0502020204030204" pitchFamily="34" charset="0"/>
                <a:ea typeface="宋体" panose="02010600030101010101" pitchFamily="2" charset="-122"/>
                <a:cs typeface="Times New Roman" panose="02020603050405020304" pitchFamily="18" charset="0"/>
              </a:rPr>
              <a:t>把</a:t>
            </a:r>
            <a:r>
              <a:rPr lang="en-US" altLang="zh-CN" kern="100" dirty="0">
                <a:latin typeface="Calibri" panose="020F0502020204030204" pitchFamily="34" charset="0"/>
                <a:ea typeface="宋体" panose="02010600030101010101" pitchFamily="2" charset="-122"/>
                <a:cs typeface="Times New Roman" panose="02020603050405020304" pitchFamily="18" charset="0"/>
              </a:rPr>
              <a:t>Index</a:t>
            </a:r>
            <a:r>
              <a:rPr lang="zh-CN" altLang="zh-CN" kern="100" dirty="0">
                <a:latin typeface="Calibri" panose="020F0502020204030204" pitchFamily="34" charset="0"/>
                <a:ea typeface="宋体" panose="02010600030101010101" pitchFamily="2" charset="-122"/>
                <a:cs typeface="Times New Roman" panose="02020603050405020304" pitchFamily="18" charset="0"/>
              </a:rPr>
              <a:t>的值拷贝给</a:t>
            </a:r>
            <a:r>
              <a:rPr lang="en-US" altLang="zh-CN" kern="100" dirty="0">
                <a:latin typeface="Calibri" panose="020F0502020204030204" pitchFamily="34" charset="0"/>
                <a:ea typeface="宋体" panose="02010600030101010101" pitchFamily="2" charset="-122"/>
                <a:cs typeface="Times New Roman" panose="02020603050405020304" pitchFamily="18" charset="0"/>
              </a:rPr>
              <a:t>n</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257175" algn="just">
              <a:spcAft>
                <a:spcPts val="0"/>
              </a:spcAft>
            </a:pPr>
            <a:r>
              <a:rPr lang="en-US" altLang="zh-CN" kern="100" dirty="0" err="1">
                <a:latin typeface="Calibri" panose="020F0502020204030204" pitchFamily="34" charset="0"/>
                <a:ea typeface="宋体" panose="02010600030101010101" pitchFamily="2" charset="-122"/>
                <a:cs typeface="Times New Roman" panose="02020603050405020304" pitchFamily="18" charset="0"/>
              </a:rPr>
              <a:t>GetIndex</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 = 5 ;              // </a:t>
            </a:r>
            <a:r>
              <a:rPr lang="zh-CN" altLang="zh-CN" kern="100" dirty="0">
                <a:latin typeface="Calibri" panose="020F0502020204030204" pitchFamily="34" charset="0"/>
                <a:ea typeface="宋体" panose="02010600030101010101" pitchFamily="2" charset="-122"/>
                <a:cs typeface="Times New Roman" panose="02020603050405020304" pitchFamily="18" charset="0"/>
              </a:rPr>
              <a:t>给</a:t>
            </a:r>
            <a:r>
              <a:rPr lang="en-US" altLang="zh-CN" kern="100" dirty="0">
                <a:latin typeface="Calibri" panose="020F0502020204030204" pitchFamily="34" charset="0"/>
                <a:ea typeface="宋体" panose="02010600030101010101" pitchFamily="2" charset="-122"/>
                <a:cs typeface="Times New Roman" panose="02020603050405020304" pitchFamily="18" charset="0"/>
              </a:rPr>
              <a:t>Index</a:t>
            </a:r>
            <a:r>
              <a:rPr lang="zh-CN" altLang="zh-CN" kern="100" dirty="0">
                <a:latin typeface="Calibri" panose="020F0502020204030204" pitchFamily="34" charset="0"/>
                <a:ea typeface="宋体" panose="02010600030101010101" pitchFamily="2" charset="-122"/>
                <a:cs typeface="Times New Roman" panose="02020603050405020304" pitchFamily="18" charset="0"/>
              </a:rPr>
              <a:t>赋值</a:t>
            </a:r>
            <a:r>
              <a:rPr lang="en-US" altLang="zh-CN" kern="100" dirty="0">
                <a:latin typeface="Calibri" panose="020F0502020204030204" pitchFamily="34" charset="0"/>
                <a:ea typeface="宋体" panose="02010600030101010101" pitchFamily="2" charset="-122"/>
                <a:cs typeface="Times New Roman" panose="02020603050405020304" pitchFamily="18" charset="0"/>
              </a:rPr>
              <a:t>5</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257175" algn="just">
              <a:spcAft>
                <a:spcPts val="0"/>
              </a:spcAft>
            </a:pPr>
            <a:r>
              <a:rPr lang="en-US" altLang="zh-CN" kern="100" dirty="0" err="1">
                <a:latin typeface="Calibri" panose="020F0502020204030204" pitchFamily="34" charset="0"/>
                <a:ea typeface="宋体" panose="02010600030101010101" pitchFamily="2" charset="-122"/>
                <a:cs typeface="Times New Roman" panose="02020603050405020304" pitchFamily="18" charset="0"/>
              </a:rPr>
              <a:t>cout</a:t>
            </a:r>
            <a:r>
              <a:rPr lang="en-US" altLang="zh-CN" kern="100" dirty="0">
                <a:latin typeface="Calibri" panose="020F0502020204030204" pitchFamily="34" charset="0"/>
                <a:ea typeface="宋体" panose="02010600030101010101" pitchFamily="2" charset="-122"/>
                <a:cs typeface="Times New Roman" panose="02020603050405020304" pitchFamily="18" charset="0"/>
              </a:rPr>
              <a:t>&lt;&lt;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GetIndex</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 &lt;&lt;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endl</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Index</a:t>
            </a:r>
            <a:r>
              <a:rPr lang="zh-CN" altLang="zh-CN" kern="100" dirty="0">
                <a:latin typeface="Calibri" panose="020F0502020204030204" pitchFamily="34" charset="0"/>
                <a:ea typeface="宋体" panose="02010600030101010101" pitchFamily="2" charset="-122"/>
                <a:cs typeface="Times New Roman" panose="02020603050405020304" pitchFamily="18" charset="0"/>
              </a:rPr>
              <a:t>自增</a:t>
            </a:r>
            <a:r>
              <a:rPr lang="en-US" altLang="zh-CN" kern="100" dirty="0">
                <a:latin typeface="Calibri" panose="020F0502020204030204" pitchFamily="34" charset="0"/>
                <a:ea typeface="宋体" panose="02010600030101010101" pitchFamily="2" charset="-122"/>
                <a:cs typeface="Times New Roman" panose="02020603050405020304" pitchFamily="18" charset="0"/>
              </a:rPr>
              <a:t>1</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257175"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return 0;</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en-US" dirty="0"/>
          </a:p>
        </p:txBody>
      </p:sp>
      <p:sp>
        <p:nvSpPr>
          <p:cNvPr id="9" name="矩形: 圆角 3"/>
          <p:cNvSpPr/>
          <p:nvPr/>
        </p:nvSpPr>
        <p:spPr>
          <a:xfrm>
            <a:off x="1575232" y="2388598"/>
            <a:ext cx="5317937" cy="4021650"/>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086733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p:bldP spid="6" grpId="0" animBg="1"/>
      <p:bldP spid="5" grpId="0"/>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99875" y="131498"/>
            <a:ext cx="1499129"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11.2.3</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645124" y="131498"/>
            <a:ext cx="594598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引用</a:t>
            </a:r>
          </a:p>
        </p:txBody>
      </p:sp>
      <p:sp>
        <p:nvSpPr>
          <p:cNvPr id="8" name="矩形 7"/>
          <p:cNvSpPr/>
          <p:nvPr/>
        </p:nvSpPr>
        <p:spPr>
          <a:xfrm>
            <a:off x="648585" y="767605"/>
            <a:ext cx="3530010" cy="581057"/>
          </a:xfrm>
          <a:prstGeom prst="rect">
            <a:avLst/>
          </a:prstGeom>
        </p:spPr>
        <p:txBody>
          <a:bodyPr wrap="square">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几点说明</a:t>
            </a:r>
          </a:p>
        </p:txBody>
      </p:sp>
      <p:sp>
        <p:nvSpPr>
          <p:cNvPr id="4" name="文本框 3"/>
          <p:cNvSpPr txBox="1"/>
          <p:nvPr/>
        </p:nvSpPr>
        <p:spPr>
          <a:xfrm>
            <a:off x="648585" y="1348662"/>
            <a:ext cx="7797114" cy="874407"/>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GetIndex</a:t>
            </a:r>
            <a:r>
              <a:rPr lang="zh-CN" altLang="en-US" dirty="0">
                <a:latin typeface="微软雅黑" panose="020B0503020204020204" pitchFamily="34" charset="-122"/>
                <a:ea typeface="微软雅黑" panose="020B0503020204020204" pitchFamily="34" charset="-122"/>
              </a:rPr>
              <a:t>函数返回值本身相当于</a:t>
            </a:r>
            <a:r>
              <a:rPr lang="en-US" altLang="zh-CN" dirty="0">
                <a:latin typeface="微软雅黑" panose="020B0503020204020204" pitchFamily="34" charset="-122"/>
                <a:ea typeface="微软雅黑" panose="020B0503020204020204" pitchFamily="34" charset="-122"/>
              </a:rPr>
              <a:t>Index</a:t>
            </a:r>
            <a:r>
              <a:rPr lang="zh-CN" altLang="en-US" dirty="0">
                <a:latin typeface="微软雅黑" panose="020B0503020204020204" pitchFamily="34" charset="-122"/>
                <a:ea typeface="微软雅黑" panose="020B0503020204020204" pitchFamily="34" charset="-122"/>
              </a:rPr>
              <a:t>的别名，所以可以出现在赋值运算符左边。</a:t>
            </a:r>
            <a:endParaRPr lang="en-US" altLang="zh-CN" dirty="0">
              <a:latin typeface="微软雅黑" panose="020B0503020204020204" pitchFamily="34" charset="-122"/>
              <a:ea typeface="微软雅黑" panose="020B0503020204020204" pitchFamily="34" charset="-122"/>
            </a:endParaRPr>
          </a:p>
        </p:txBody>
      </p:sp>
      <p:sp>
        <p:nvSpPr>
          <p:cNvPr id="5" name="矩形 4"/>
          <p:cNvSpPr/>
          <p:nvPr/>
        </p:nvSpPr>
        <p:spPr>
          <a:xfrm>
            <a:off x="648585" y="2157227"/>
            <a:ext cx="7942522" cy="1705403"/>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由于函数调用返回的引用是在函数运行结束后，函数结束瞬间函数栈中的自动变量（含形参变量）的空间将被回收释放。因此，函数所引用的变量在函数调用返回后必须是存在，不能返回自动变量和形参，可安全返回全局变量和静态变量。</a:t>
            </a:r>
          </a:p>
        </p:txBody>
      </p:sp>
      <p:sp>
        <p:nvSpPr>
          <p:cNvPr id="6" name="矩形 5"/>
          <p:cNvSpPr/>
          <p:nvPr/>
        </p:nvSpPr>
        <p:spPr>
          <a:xfrm>
            <a:off x="648585" y="3862630"/>
            <a:ext cx="7942522" cy="2446824"/>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）由于常量不分配空间，所以也不能返回常量，但用</a:t>
            </a:r>
            <a:r>
              <a:rPr lang="en-US" altLang="zh-CN" dirty="0" err="1">
                <a:latin typeface="微软雅黑" panose="020B0503020204020204" pitchFamily="34" charset="-122"/>
                <a:ea typeface="微软雅黑" panose="020B0503020204020204" pitchFamily="34" charset="-122"/>
              </a:rPr>
              <a:t>const</a:t>
            </a:r>
            <a:r>
              <a:rPr lang="zh-CN" altLang="en-US" dirty="0">
                <a:latin typeface="微软雅黑" panose="020B0503020204020204" pitchFamily="34" charset="-122"/>
                <a:ea typeface="微软雅黑" panose="020B0503020204020204" pitchFamily="34" charset="-122"/>
              </a:rPr>
              <a:t>声明返回引用时，返回常量是合法的，如：</a:t>
            </a:r>
            <a:endParaRPr lang="en-US" altLang="zh-CN" dirty="0">
              <a:latin typeface="微软雅黑" panose="020B0503020204020204" pitchFamily="34" charset="-122"/>
              <a:ea typeface="微软雅黑" panose="020B0503020204020204" pitchFamily="34" charset="-122"/>
            </a:endParaRPr>
          </a:p>
          <a:p>
            <a:pPr indent="133350" algn="just">
              <a:spcAft>
                <a:spcPts val="0"/>
              </a:spcAft>
            </a:pPr>
            <a:r>
              <a:rPr lang="en-US" altLang="zh-CN" kern="100" dirty="0" err="1">
                <a:latin typeface="Calibri" panose="020F0502020204030204" pitchFamily="34" charset="0"/>
                <a:ea typeface="宋体" panose="02010600030101010101" pitchFamily="2" charset="-122"/>
                <a:cs typeface="Times New Roman" panose="02020603050405020304" pitchFamily="18" charset="0"/>
              </a:rPr>
              <a:t>const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&amp; fun(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13335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257175"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return 1;</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en-US" dirty="0"/>
          </a:p>
          <a:p>
            <a:pPr>
              <a:lnSpc>
                <a:spcPct val="150000"/>
              </a:lnSpc>
            </a:pPr>
            <a:r>
              <a:rPr lang="zh-CN" altLang="en-US" dirty="0">
                <a:latin typeface="微软雅黑" panose="020B0503020204020204" pitchFamily="34" charset="-122"/>
                <a:ea typeface="微软雅黑" panose="020B0503020204020204" pitchFamily="34" charset="-122"/>
              </a:rPr>
              <a:t>编译器会创建临时的</a:t>
            </a:r>
            <a:r>
              <a:rPr lang="en-US" altLang="zh-CN" dirty="0" err="1">
                <a:latin typeface="微软雅黑" panose="020B0503020204020204" pitchFamily="34" charset="-122"/>
                <a:ea typeface="微软雅黑" panose="020B0503020204020204" pitchFamily="34" charset="-122"/>
              </a:rPr>
              <a:t>const</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int</a:t>
            </a:r>
            <a:r>
              <a:rPr lang="zh-CN" altLang="en-US" dirty="0">
                <a:latin typeface="微软雅黑" panose="020B0503020204020204" pitchFamily="34" charset="-122"/>
                <a:ea typeface="微软雅黑" panose="020B0503020204020204" pitchFamily="34" charset="-122"/>
              </a:rPr>
              <a:t>变量，去初始化</a:t>
            </a:r>
            <a:r>
              <a:rPr lang="en-US" altLang="zh-CN" dirty="0">
                <a:latin typeface="微软雅黑" panose="020B0503020204020204" pitchFamily="34" charset="-122"/>
                <a:ea typeface="微软雅黑" panose="020B0503020204020204" pitchFamily="34" charset="-122"/>
              </a:rPr>
              <a:t>fun( )</a:t>
            </a:r>
          </a:p>
        </p:txBody>
      </p:sp>
    </p:spTree>
    <p:extLst>
      <p:ext uri="{BB962C8B-B14F-4D97-AF65-F5344CB8AC3E}">
        <p14:creationId xmlns:p14="http://schemas.microsoft.com/office/powerpoint/2010/main" val="281924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p:bldP spid="5"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99875" y="131498"/>
            <a:ext cx="1499129"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11.2.4</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645124" y="131498"/>
            <a:ext cx="594598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作用域分辨符</a:t>
            </a:r>
          </a:p>
        </p:txBody>
      </p:sp>
      <p:sp>
        <p:nvSpPr>
          <p:cNvPr id="4" name="文本框 3"/>
          <p:cNvSpPr txBox="1"/>
          <p:nvPr/>
        </p:nvSpPr>
        <p:spPr>
          <a:xfrm>
            <a:off x="599875" y="977960"/>
            <a:ext cx="7797114" cy="1200329"/>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在函数内部作用域中定义一个变量，如果它的名字和外部作用域定义的某个变量同名，那么，在程序执行到函数内部作用域时对应同名变量是内部的同名变量，因为内部作用域变量覆盖了外部作用域变量。这时如果要访问外部作用域同名变量，则要通过作用域分辨符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来访问全局变量</a:t>
            </a:r>
            <a:r>
              <a:rPr lang="en-US" altLang="zh-CN" dirty="0">
                <a:latin typeface="微软雅黑" panose="020B0503020204020204" pitchFamily="34" charset="-122"/>
                <a:ea typeface="微软雅黑" panose="020B0503020204020204" pitchFamily="34" charset="-122"/>
              </a:rPr>
              <a:t>.</a:t>
            </a:r>
          </a:p>
        </p:txBody>
      </p:sp>
      <p:sp>
        <p:nvSpPr>
          <p:cNvPr id="7" name="矩形 6"/>
          <p:cNvSpPr/>
          <p:nvPr/>
        </p:nvSpPr>
        <p:spPr>
          <a:xfrm>
            <a:off x="1618735" y="2178289"/>
            <a:ext cx="4572000" cy="3785652"/>
          </a:xfrm>
          <a:prstGeom prst="rect">
            <a:avLst/>
          </a:prstGeom>
        </p:spPr>
        <p:txBody>
          <a:bodyPr>
            <a:spAutoFit/>
          </a:bodyPr>
          <a:lstStyle/>
          <a:p>
            <a:r>
              <a:rPr lang="en-US" altLang="zh-CN" sz="2000" dirty="0"/>
              <a:t> #include &lt;</a:t>
            </a:r>
            <a:r>
              <a:rPr lang="en-US" altLang="zh-CN" sz="2000" dirty="0" err="1"/>
              <a:t>iostream.h</a:t>
            </a:r>
            <a:r>
              <a:rPr lang="en-US" altLang="zh-CN" sz="2000" dirty="0"/>
              <a:t>&gt;</a:t>
            </a:r>
            <a:endParaRPr lang="zh-CN" altLang="zh-CN" sz="2000" dirty="0"/>
          </a:p>
          <a:p>
            <a:r>
              <a:rPr lang="en-US" altLang="zh-CN" sz="2000" dirty="0"/>
              <a:t>double a; </a:t>
            </a:r>
            <a:endParaRPr lang="zh-CN" altLang="zh-CN" sz="2000" dirty="0"/>
          </a:p>
          <a:p>
            <a:r>
              <a:rPr lang="en-US" altLang="zh-CN" sz="2000" dirty="0"/>
              <a:t>  </a:t>
            </a:r>
            <a:r>
              <a:rPr lang="en-US" altLang="zh-CN" sz="2000" dirty="0" err="1"/>
              <a:t>int</a:t>
            </a:r>
            <a:r>
              <a:rPr lang="en-US" altLang="zh-CN" sz="2000" dirty="0"/>
              <a:t> main(void)</a:t>
            </a:r>
            <a:endParaRPr lang="zh-CN" altLang="zh-CN" sz="2000" dirty="0"/>
          </a:p>
          <a:p>
            <a:r>
              <a:rPr lang="en-US" altLang="zh-CN" sz="2000" dirty="0"/>
              <a:t>{</a:t>
            </a:r>
            <a:endParaRPr lang="zh-CN" altLang="zh-CN" sz="2000" dirty="0"/>
          </a:p>
          <a:p>
            <a:r>
              <a:rPr lang="en-US" altLang="zh-CN" sz="2000" dirty="0" err="1"/>
              <a:t>int</a:t>
            </a:r>
            <a:r>
              <a:rPr lang="en-US" altLang="zh-CN" sz="2000" dirty="0"/>
              <a:t>  a;</a:t>
            </a:r>
            <a:endParaRPr lang="zh-CN" altLang="zh-CN" sz="2000" dirty="0"/>
          </a:p>
          <a:p>
            <a:r>
              <a:rPr lang="en-US" altLang="zh-CN" sz="2000" dirty="0"/>
              <a:t>a=1;</a:t>
            </a:r>
            <a:endParaRPr lang="zh-CN" altLang="zh-CN" sz="2000" dirty="0"/>
          </a:p>
          <a:p>
            <a:r>
              <a:rPr lang="en-US" altLang="zh-CN" sz="2000" dirty="0"/>
              <a:t>::a=40.5;</a:t>
            </a:r>
            <a:endParaRPr lang="zh-CN" altLang="zh-CN" sz="2000" dirty="0"/>
          </a:p>
          <a:p>
            <a:r>
              <a:rPr lang="en-US" altLang="zh-CN" sz="2000" dirty="0" err="1"/>
              <a:t>cout</a:t>
            </a:r>
            <a:r>
              <a:rPr lang="en-US" altLang="zh-CN" sz="2000" dirty="0"/>
              <a:t>&lt;&lt; “</a:t>
            </a:r>
            <a:r>
              <a:rPr lang="zh-CN" altLang="zh-CN" sz="2000" dirty="0"/>
              <a:t>局部变量</a:t>
            </a:r>
            <a:r>
              <a:rPr lang="en-US" altLang="zh-CN" sz="2000" dirty="0" err="1"/>
              <a:t>int</a:t>
            </a:r>
            <a:r>
              <a:rPr lang="en-US" altLang="zh-CN" sz="2000" dirty="0"/>
              <a:t> a= “&lt;&lt;a&lt;&lt;</a:t>
            </a:r>
            <a:r>
              <a:rPr lang="en-US" altLang="zh-CN" sz="2000" dirty="0" err="1"/>
              <a:t>endl</a:t>
            </a:r>
            <a:r>
              <a:rPr lang="en-US" altLang="zh-CN" sz="2000" dirty="0"/>
              <a:t> ;</a:t>
            </a:r>
            <a:endParaRPr lang="zh-CN" altLang="zh-CN" sz="2000" dirty="0"/>
          </a:p>
          <a:p>
            <a:r>
              <a:rPr lang="en-US" altLang="zh-CN" sz="2000" dirty="0" err="1"/>
              <a:t>cout</a:t>
            </a:r>
            <a:r>
              <a:rPr lang="en-US" altLang="zh-CN" sz="2000" dirty="0"/>
              <a:t>&lt;&lt; “</a:t>
            </a:r>
            <a:r>
              <a:rPr lang="zh-CN" altLang="zh-CN" sz="2000" dirty="0"/>
              <a:t>全局变量</a:t>
            </a:r>
            <a:r>
              <a:rPr lang="en-US" altLang="zh-CN" sz="2000" dirty="0"/>
              <a:t> double a= “&lt;&lt;::a&lt;&lt;</a:t>
            </a:r>
            <a:r>
              <a:rPr lang="en-US" altLang="zh-CN" sz="2000" dirty="0" err="1"/>
              <a:t>endl</a:t>
            </a:r>
            <a:r>
              <a:rPr lang="en-US" altLang="zh-CN" sz="2000" dirty="0"/>
              <a:t> ;</a:t>
            </a:r>
            <a:endParaRPr lang="zh-CN" altLang="zh-CN" sz="2000" dirty="0"/>
          </a:p>
          <a:p>
            <a:r>
              <a:rPr lang="en-US" altLang="zh-CN" sz="2000" dirty="0"/>
              <a:t>return 0;</a:t>
            </a:r>
            <a:endParaRPr lang="zh-CN" altLang="zh-CN" sz="2000" dirty="0"/>
          </a:p>
          <a:p>
            <a:r>
              <a:rPr lang="en-US" altLang="zh-CN" sz="2000" dirty="0"/>
              <a:t>}</a:t>
            </a:r>
            <a:endParaRPr lang="zh-CN" altLang="en-US" sz="2000" dirty="0"/>
          </a:p>
        </p:txBody>
      </p:sp>
      <p:sp>
        <p:nvSpPr>
          <p:cNvPr id="8" name="矩形: 圆角 12"/>
          <p:cNvSpPr/>
          <p:nvPr/>
        </p:nvSpPr>
        <p:spPr>
          <a:xfrm>
            <a:off x="599875" y="2184554"/>
            <a:ext cx="750623" cy="420358"/>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bg1"/>
                </a:solidFill>
                <a:latin typeface="微软雅黑" panose="020B0503020204020204" pitchFamily="34" charset="-122"/>
                <a:ea typeface="微软雅黑" panose="020B0503020204020204" pitchFamily="34" charset="-122"/>
              </a:rPr>
              <a:t>例如</a:t>
            </a:r>
            <a:endParaRPr lang="zh-CN" altLang="en-US" sz="1600" dirty="0">
              <a:solidFill>
                <a:schemeClr val="tx1"/>
              </a:solidFill>
            </a:endParaRPr>
          </a:p>
        </p:txBody>
      </p:sp>
      <p:sp>
        <p:nvSpPr>
          <p:cNvPr id="9" name="矩形: 圆角 3"/>
          <p:cNvSpPr/>
          <p:nvPr/>
        </p:nvSpPr>
        <p:spPr>
          <a:xfrm>
            <a:off x="1349439" y="2178289"/>
            <a:ext cx="4488653" cy="4021650"/>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832383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99875" y="131498"/>
            <a:ext cx="1499129"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11.2.5</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645124" y="131498"/>
            <a:ext cx="594598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重载</a:t>
            </a:r>
          </a:p>
        </p:txBody>
      </p:sp>
      <p:sp>
        <p:nvSpPr>
          <p:cNvPr id="6" name="矩形 5"/>
          <p:cNvSpPr/>
          <p:nvPr/>
        </p:nvSpPr>
        <p:spPr>
          <a:xfrm>
            <a:off x="599875" y="914435"/>
            <a:ext cx="3530010" cy="646331"/>
          </a:xfrm>
          <a:prstGeom prst="rect">
            <a:avLst/>
          </a:prstGeom>
        </p:spPr>
        <p:txBody>
          <a:bodyPr wrap="square">
            <a:spAutoFit/>
          </a:bodyPr>
          <a:lstStyle/>
          <a:p>
            <a:pPr>
              <a:lnSpc>
                <a:spcPct val="150000"/>
              </a:lnSpc>
            </a:pP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函数重载</a:t>
            </a:r>
          </a:p>
        </p:txBody>
      </p:sp>
      <p:sp>
        <p:nvSpPr>
          <p:cNvPr id="5" name="矩形 4"/>
          <p:cNvSpPr/>
          <p:nvPr/>
        </p:nvSpPr>
        <p:spPr>
          <a:xfrm>
            <a:off x="606280" y="3232821"/>
            <a:ext cx="7992877" cy="923330"/>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C++</a:t>
            </a:r>
            <a:r>
              <a:rPr lang="zh-CN" altLang="zh-CN" dirty="0">
                <a:latin typeface="微软雅黑" panose="020B0503020204020204" pitchFamily="34" charset="-122"/>
                <a:ea typeface="微软雅黑" panose="020B0503020204020204" pitchFamily="34" charset="-122"/>
              </a:rPr>
              <a:t>中，函数可以共享同一个名字，只要这些同名函数的参数表有所区别，这就是函数重载的概念</a:t>
            </a:r>
            <a:r>
              <a:rPr lang="zh-CN" altLang="en-US" dirty="0">
                <a:latin typeface="微软雅黑" panose="020B0503020204020204" pitchFamily="34" charset="-122"/>
                <a:ea typeface="微软雅黑" panose="020B0503020204020204" pitchFamily="34" charset="-122"/>
              </a:rPr>
              <a:t>。同一作用域内名字相同，但参数不同的函数称为重载函数。</a:t>
            </a:r>
            <a:endParaRPr lang="zh-CN" altLang="en-US" dirty="0"/>
          </a:p>
        </p:txBody>
      </p:sp>
      <p:sp>
        <p:nvSpPr>
          <p:cNvPr id="7" name="矩形 6"/>
          <p:cNvSpPr/>
          <p:nvPr/>
        </p:nvSpPr>
        <p:spPr>
          <a:xfrm>
            <a:off x="606280" y="1974547"/>
            <a:ext cx="7992877" cy="923330"/>
          </a:xfrm>
          <a:prstGeom prst="rect">
            <a:avLst/>
          </a:prstGeom>
        </p:spPr>
        <p:txBody>
          <a:bodyPr wrap="square">
            <a:spAutoFit/>
          </a:bodyPr>
          <a:lstStyle/>
          <a:p>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	C</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中规定，每个函数都必须有唯一的名字，不允许有重名的函数。这样就带来很多不便。如</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C</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运行库中的求绝对值函数</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abs(), labs(), </a:t>
            </a:r>
            <a:r>
              <a:rPr lang="en-US" altLang="zh-CN" kern="100" dirty="0" err="1">
                <a:latin typeface="微软雅黑" panose="020B0503020204020204" pitchFamily="34" charset="-122"/>
                <a:ea typeface="微软雅黑" panose="020B0503020204020204" pitchFamily="34" charset="-122"/>
                <a:cs typeface="Times New Roman" panose="02020603050405020304" pitchFamily="18" charset="0"/>
              </a:rPr>
              <a:t>fabs</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。尽管它们处理的几乎是完全相同的工作，但在</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C</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中却要用三个不同的函数名来区分。</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87645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99875" y="131498"/>
            <a:ext cx="1499129"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11.2.5</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645124" y="131498"/>
            <a:ext cx="594598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重载</a:t>
            </a:r>
          </a:p>
        </p:txBody>
      </p:sp>
      <p:sp>
        <p:nvSpPr>
          <p:cNvPr id="7" name="矩形: 圆角 12"/>
          <p:cNvSpPr/>
          <p:nvPr/>
        </p:nvSpPr>
        <p:spPr>
          <a:xfrm>
            <a:off x="599875" y="932405"/>
            <a:ext cx="2579423" cy="420358"/>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bg1"/>
                </a:solidFill>
                <a:latin typeface="微软雅黑" panose="020B0503020204020204" pitchFamily="34" charset="-122"/>
                <a:ea typeface="微软雅黑" panose="020B0503020204020204" pitchFamily="34" charset="-122"/>
              </a:rPr>
              <a:t>例</a:t>
            </a:r>
            <a:r>
              <a:rPr lang="en-US" altLang="zh-CN" dirty="0">
                <a:solidFill>
                  <a:schemeClr val="bg1"/>
                </a:solidFill>
                <a:latin typeface="微软雅黑" panose="020B0503020204020204" pitchFamily="34" charset="-122"/>
                <a:ea typeface="微软雅黑" panose="020B0503020204020204" pitchFamily="34" charset="-122"/>
              </a:rPr>
              <a:t>11.12 </a:t>
            </a:r>
            <a:r>
              <a:rPr lang="zh-CN" altLang="en-US" dirty="0">
                <a:solidFill>
                  <a:schemeClr val="bg1"/>
                </a:solidFill>
                <a:latin typeface="微软雅黑" panose="020B0503020204020204" pitchFamily="34" charset="-122"/>
                <a:ea typeface="微软雅黑" panose="020B0503020204020204" pitchFamily="34" charset="-122"/>
              </a:rPr>
              <a:t>重载</a:t>
            </a:r>
            <a:r>
              <a:rPr lang="en-US" altLang="zh-CN" dirty="0">
                <a:solidFill>
                  <a:schemeClr val="bg1"/>
                </a:solidFill>
                <a:latin typeface="微软雅黑" panose="020B0503020204020204" pitchFamily="34" charset="-122"/>
                <a:ea typeface="微软雅黑" panose="020B0503020204020204" pitchFamily="34" charset="-122"/>
              </a:rPr>
              <a:t>abs</a:t>
            </a:r>
            <a:r>
              <a:rPr lang="zh-CN" altLang="en-US" dirty="0">
                <a:solidFill>
                  <a:schemeClr val="bg1"/>
                </a:solidFill>
                <a:latin typeface="微软雅黑" panose="020B0503020204020204" pitchFamily="34" charset="-122"/>
                <a:ea typeface="微软雅黑" panose="020B0503020204020204" pitchFamily="34" charset="-122"/>
              </a:rPr>
              <a:t>函数</a:t>
            </a:r>
            <a:r>
              <a:rPr lang="en-US" altLang="zh-CN" dirty="0">
                <a:solidFill>
                  <a:schemeClr val="bg1"/>
                </a:solidFill>
                <a:latin typeface="微软雅黑" panose="020B0503020204020204" pitchFamily="34" charset="-122"/>
                <a:ea typeface="微软雅黑" panose="020B0503020204020204" pitchFamily="34" charset="-122"/>
              </a:rPr>
              <a:t> </a:t>
            </a:r>
            <a:endParaRPr lang="zh-CN" altLang="en-US" sz="1600" dirty="0">
              <a:solidFill>
                <a:schemeClr val="tx1"/>
              </a:solidFill>
            </a:endParaRPr>
          </a:p>
        </p:txBody>
      </p:sp>
      <p:sp>
        <p:nvSpPr>
          <p:cNvPr id="5" name="矩形 4"/>
          <p:cNvSpPr/>
          <p:nvPr/>
        </p:nvSpPr>
        <p:spPr>
          <a:xfrm>
            <a:off x="867167" y="1380899"/>
            <a:ext cx="3687920" cy="5016758"/>
          </a:xfrm>
          <a:prstGeom prst="rect">
            <a:avLst/>
          </a:prstGeom>
        </p:spPr>
        <p:txBody>
          <a:bodyPr wrap="square">
            <a:spAutoFit/>
          </a:bodyPr>
          <a:lstStyle/>
          <a:p>
            <a:pPr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#include &lt;</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iostream.h</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&gt;</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13335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//abs( )</a:t>
            </a: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函数按三种形式重载</a:t>
            </a:r>
          </a:p>
          <a:p>
            <a:pPr indent="133350" algn="just">
              <a:spcAft>
                <a:spcPts val="0"/>
              </a:spcAft>
            </a:pP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abs (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i</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13335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long abs(long l);</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13335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double abs(double d);</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main(void)</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13335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257175" algn="just">
              <a:spcAft>
                <a:spcPts val="0"/>
              </a:spcAft>
            </a:pP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cout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&lt;&lt;abs(-10)&lt;&lt;</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endl</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257175" algn="just">
              <a:spcAft>
                <a:spcPts val="0"/>
              </a:spcAft>
            </a:pP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cout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&lt;&lt;abs(-9L)&lt;&lt;</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endl</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257175" algn="just">
              <a:spcAft>
                <a:spcPts val="0"/>
              </a:spcAft>
            </a:pP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cout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&lt;&lt;abs(-11.5)&lt;&lt;</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endl</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257175"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return 0;</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13335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133350" algn="just">
              <a:spcAft>
                <a:spcPts val="0"/>
              </a:spcAft>
            </a:pP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abs(</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i</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13335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return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i</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&lt;0?-</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i</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i</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13335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13335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long abs (long l)</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13335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return l&lt;0?-</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l:l</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13335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13335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double abs(double d)</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return d&lt;0 ? –d :d ; }</a:t>
            </a:r>
            <a:endParaRPr lang="zh-CN" altLang="en-US" sz="1600" dirty="0"/>
          </a:p>
        </p:txBody>
      </p:sp>
      <p:sp>
        <p:nvSpPr>
          <p:cNvPr id="8" name="矩形: 圆角 4"/>
          <p:cNvSpPr/>
          <p:nvPr/>
        </p:nvSpPr>
        <p:spPr>
          <a:xfrm>
            <a:off x="3936720" y="2084280"/>
            <a:ext cx="3040445" cy="1002715"/>
          </a:xfrm>
          <a:prstGeom prst="roundRect">
            <a:avLst/>
          </a:prstGeom>
          <a:solidFill>
            <a:srgbClr val="E5FCC2"/>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tx1"/>
                </a:solidFill>
                <a:latin typeface="微软雅黑" panose="020B0503020204020204" pitchFamily="34" charset="-122"/>
                <a:ea typeface="微软雅黑" panose="020B0503020204020204" pitchFamily="34" charset="-122"/>
              </a:rPr>
              <a:t>运行情况如下：</a:t>
            </a:r>
          </a:p>
          <a:p>
            <a:r>
              <a:rPr lang="en-US" altLang="zh-CN" sz="1600" dirty="0">
                <a:solidFill>
                  <a:schemeClr val="tx1"/>
                </a:solidFill>
                <a:latin typeface="微软雅黑" panose="020B0503020204020204" pitchFamily="34" charset="-122"/>
                <a:ea typeface="微软雅黑" panose="020B0503020204020204" pitchFamily="34" charset="-122"/>
              </a:rPr>
              <a:t>10</a:t>
            </a:r>
          </a:p>
          <a:p>
            <a:r>
              <a:rPr lang="en-US" altLang="zh-CN" sz="1600" dirty="0">
                <a:solidFill>
                  <a:schemeClr val="tx1"/>
                </a:solidFill>
                <a:latin typeface="微软雅黑" panose="020B0503020204020204" pitchFamily="34" charset="-122"/>
                <a:ea typeface="微软雅黑" panose="020B0503020204020204" pitchFamily="34" charset="-122"/>
              </a:rPr>
              <a:t>9</a:t>
            </a:r>
          </a:p>
          <a:p>
            <a:r>
              <a:rPr lang="en-US" altLang="zh-CN" sz="1600" dirty="0">
                <a:solidFill>
                  <a:schemeClr val="tx1"/>
                </a:solidFill>
                <a:latin typeface="微软雅黑" panose="020B0503020204020204" pitchFamily="34" charset="-122"/>
                <a:ea typeface="微软雅黑" panose="020B0503020204020204" pitchFamily="34" charset="-122"/>
              </a:rPr>
              <a:t>11.5</a:t>
            </a:r>
          </a:p>
        </p:txBody>
      </p:sp>
      <p:sp>
        <p:nvSpPr>
          <p:cNvPr id="9" name="矩形: 圆角 3"/>
          <p:cNvSpPr/>
          <p:nvPr/>
        </p:nvSpPr>
        <p:spPr>
          <a:xfrm>
            <a:off x="618984" y="1380899"/>
            <a:ext cx="3080823" cy="4907359"/>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圆角矩形 9"/>
          <p:cNvSpPr/>
          <p:nvPr/>
        </p:nvSpPr>
        <p:spPr>
          <a:xfrm>
            <a:off x="3936719" y="3291393"/>
            <a:ext cx="4321016" cy="1955856"/>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600" dirty="0">
                <a:solidFill>
                  <a:schemeClr val="tx1"/>
                </a:solidFill>
                <a:latin typeface="微软雅黑" panose="020B0503020204020204" pitchFamily="34" charset="-122"/>
                <a:ea typeface="微软雅黑" panose="020B0503020204020204" pitchFamily="34" charset="-122"/>
              </a:rPr>
              <a:t>重载函数的参数差别：</a:t>
            </a:r>
            <a:endParaRPr lang="en-US" altLang="zh-CN" sz="1600" dirty="0">
              <a:solidFill>
                <a:schemeClr val="tx1"/>
              </a:solidFill>
              <a:latin typeface="微软雅黑" panose="020B0503020204020204" pitchFamily="34" charset="-122"/>
              <a:ea typeface="微软雅黑" panose="020B0503020204020204" pitchFamily="34" charset="-122"/>
            </a:endParaRPr>
          </a:p>
          <a:p>
            <a:pPr>
              <a:lnSpc>
                <a:spcPct val="150000"/>
              </a:lnSpc>
            </a:pPr>
            <a:r>
              <a:rPr lang="zh-CN" altLang="en-US" sz="1600" dirty="0">
                <a:solidFill>
                  <a:schemeClr val="tx1"/>
                </a:solidFill>
                <a:latin typeface="微软雅黑" panose="020B0503020204020204" pitchFamily="34" charset="-122"/>
                <a:ea typeface="微软雅黑" panose="020B0503020204020204" pitchFamily="34" charset="-122"/>
              </a:rPr>
              <a:t>参数类型、参数个数、参数类型的次序。</a:t>
            </a:r>
            <a:endParaRPr lang="en-US" altLang="zh-CN" sz="1600" dirty="0">
              <a:solidFill>
                <a:schemeClr val="tx1"/>
              </a:solidFill>
              <a:latin typeface="微软雅黑" panose="020B0503020204020204" pitchFamily="34" charset="-122"/>
              <a:ea typeface="微软雅黑" panose="020B0503020204020204" pitchFamily="34" charset="-122"/>
            </a:endParaRPr>
          </a:p>
          <a:p>
            <a:pPr>
              <a:lnSpc>
                <a:spcPct val="150000"/>
              </a:lnSpc>
            </a:pPr>
            <a:endParaRPr lang="zh-CN" altLang="en-US" sz="16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38252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p:bldP spid="8" grpId="0" animBg="1"/>
      <p:bldP spid="9" grpId="0"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99875" y="131498"/>
            <a:ext cx="1499129"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11.2.5</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645124" y="131498"/>
            <a:ext cx="594598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重载</a:t>
            </a:r>
          </a:p>
        </p:txBody>
      </p:sp>
      <p:sp>
        <p:nvSpPr>
          <p:cNvPr id="4" name="文本框 3"/>
          <p:cNvSpPr txBox="1"/>
          <p:nvPr/>
        </p:nvSpPr>
        <p:spPr>
          <a:xfrm>
            <a:off x="598230" y="1472294"/>
            <a:ext cx="7797114" cy="2446824"/>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）编译器在选择使用哪一个重载函数时，有时不得不处理一些模糊问题。处理这些模糊问题的原则是：就近匹配，即就近调用最便于进行类型转换的重载函数。比如：</a:t>
            </a:r>
            <a:r>
              <a:rPr lang="en-US" altLang="zh-CN" dirty="0">
                <a:latin typeface="微软雅黑" panose="020B0503020204020204" pitchFamily="34" charset="-122"/>
                <a:ea typeface="微软雅黑" panose="020B0503020204020204" pitchFamily="34" charset="-122"/>
              </a:rPr>
              <a:t>abs(‘a’)</a:t>
            </a:r>
            <a:r>
              <a:rPr lang="zh-CN" altLang="en-US" dirty="0">
                <a:latin typeface="微软雅黑" panose="020B0503020204020204" pitchFamily="34" charset="-122"/>
                <a:ea typeface="微软雅黑" panose="020B0503020204020204" pitchFamily="34" charset="-122"/>
              </a:rPr>
              <a:t>，就被处理成就近调用</a:t>
            </a:r>
            <a:r>
              <a:rPr lang="en-US" altLang="zh-CN" dirty="0" err="1">
                <a:latin typeface="微软雅黑" panose="020B0503020204020204" pitchFamily="34" charset="-122"/>
                <a:ea typeface="微软雅黑" panose="020B0503020204020204" pitchFamily="34" charset="-122"/>
              </a:rPr>
              <a:t>int</a:t>
            </a:r>
            <a:r>
              <a:rPr lang="en-US" altLang="zh-CN" dirty="0">
                <a:latin typeface="微软雅黑" panose="020B0503020204020204" pitchFamily="34" charset="-122"/>
                <a:ea typeface="微软雅黑" panose="020B0503020204020204" pitchFamily="34" charset="-122"/>
              </a:rPr>
              <a:t> abs(</a:t>
            </a:r>
            <a:r>
              <a:rPr lang="en-US" altLang="zh-CN" dirty="0" err="1">
                <a:latin typeface="微软雅黑" panose="020B0503020204020204" pitchFamily="34" charset="-122"/>
                <a:ea typeface="微软雅黑" panose="020B0503020204020204" pitchFamily="34" charset="-122"/>
              </a:rPr>
              <a:t>int</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 </a:t>
            </a:r>
          </a:p>
          <a:p>
            <a:pPr>
              <a:lnSpc>
                <a:spcPct val="150000"/>
              </a:lnSpc>
            </a:pPr>
            <a:r>
              <a:rPr lang="zh-CN" altLang="en-US" dirty="0">
                <a:latin typeface="微软雅黑" panose="020B0503020204020204" pitchFamily="34" charset="-122"/>
                <a:ea typeface="微软雅黑" panose="020B0503020204020204" pitchFamily="34" charset="-122"/>
              </a:rPr>
              <a:t>这种数据类型转换包括：</a:t>
            </a:r>
            <a:r>
              <a:rPr lang="en-US" altLang="zh-CN" dirty="0">
                <a:latin typeface="微软雅黑" panose="020B0503020204020204" pitchFamily="34" charset="-122"/>
                <a:ea typeface="微软雅黑" panose="020B0503020204020204" pitchFamily="34" charset="-122"/>
              </a:rPr>
              <a:t>char-&gt;</a:t>
            </a:r>
            <a:r>
              <a:rPr lang="en-US" altLang="zh-CN" dirty="0" err="1">
                <a:latin typeface="微软雅黑" panose="020B0503020204020204" pitchFamily="34" charset="-122"/>
                <a:ea typeface="微软雅黑" panose="020B0503020204020204" pitchFamily="34" charset="-122"/>
              </a:rPr>
              <a:t>int</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int</a:t>
            </a:r>
            <a:r>
              <a:rPr lang="en-US" altLang="zh-CN" dirty="0">
                <a:latin typeface="微软雅黑" panose="020B0503020204020204" pitchFamily="34" charset="-122"/>
                <a:ea typeface="微软雅黑" panose="020B0503020204020204" pitchFamily="34" charset="-122"/>
              </a:rPr>
              <a:t> -&gt;long</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float-&gt; double</a:t>
            </a:r>
            <a:r>
              <a:rPr lang="zh-CN" altLang="en-US" dirty="0">
                <a:latin typeface="微软雅黑" panose="020B0503020204020204" pitchFamily="34" charset="-122"/>
                <a:ea typeface="微软雅黑" panose="020B0503020204020204" pitchFamily="34" charset="-122"/>
              </a:rPr>
              <a:t>。如果类型无法转换，编译器将给出错误信息。</a:t>
            </a:r>
          </a:p>
          <a:p>
            <a:endParaRPr lang="en-US" altLang="zh-CN" dirty="0"/>
          </a:p>
        </p:txBody>
      </p:sp>
      <p:sp>
        <p:nvSpPr>
          <p:cNvPr id="6" name="矩形 5"/>
          <p:cNvSpPr/>
          <p:nvPr/>
        </p:nvSpPr>
        <p:spPr>
          <a:xfrm>
            <a:off x="599875" y="801896"/>
            <a:ext cx="3530010" cy="581057"/>
          </a:xfrm>
          <a:prstGeom prst="rect">
            <a:avLst/>
          </a:prstGeom>
        </p:spPr>
        <p:txBody>
          <a:bodyPr wrap="square">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几点说明</a:t>
            </a:r>
          </a:p>
        </p:txBody>
      </p:sp>
      <p:sp>
        <p:nvSpPr>
          <p:cNvPr id="5" name="矩形 4"/>
          <p:cNvSpPr/>
          <p:nvPr/>
        </p:nvSpPr>
        <p:spPr>
          <a:xfrm>
            <a:off x="598229" y="3584308"/>
            <a:ext cx="7992877" cy="2585323"/>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）对于函数重载，若函数调用（界面）与哪一个函数体（函数实现）相匹配，是在编译时确定的，称为早期匹配（</a:t>
            </a:r>
            <a:r>
              <a:rPr lang="en-US" altLang="zh-CN" dirty="0">
                <a:latin typeface="微软雅黑" panose="020B0503020204020204" pitchFamily="34" charset="-122"/>
                <a:ea typeface="微软雅黑" panose="020B0503020204020204" pitchFamily="34" charset="-122"/>
              </a:rPr>
              <a:t>early binding</a:t>
            </a:r>
            <a:r>
              <a:rPr lang="zh-CN" altLang="en-US" dirty="0">
                <a:latin typeface="微软雅黑" panose="020B0503020204020204" pitchFamily="34" charset="-122"/>
                <a:ea typeface="微软雅黑" panose="020B0503020204020204" pitchFamily="34" charset="-122"/>
              </a:rPr>
              <a:t>）；如果函数调用与哪一个函数体的匹配是在运行时动态进行的，称之为晚期匹配（</a:t>
            </a:r>
            <a:r>
              <a:rPr lang="en-US" altLang="zh-CN" dirty="0">
                <a:latin typeface="微软雅黑" panose="020B0503020204020204" pitchFamily="34" charset="-122"/>
                <a:ea typeface="微软雅黑" panose="020B0503020204020204" pitchFamily="34" charset="-122"/>
              </a:rPr>
              <a:t>lately binding</a:t>
            </a:r>
            <a:r>
              <a:rPr lang="zh-CN" altLang="en-US" dirty="0">
                <a:latin typeface="微软雅黑" panose="020B0503020204020204" pitchFamily="34" charset="-122"/>
                <a:ea typeface="微软雅黑" panose="020B0503020204020204" pitchFamily="34" charset="-122"/>
              </a:rPr>
              <a:t>）。一般来说，早期匹配执行速度比较快，晚期匹配提供灵活性和高度的问题抽象。</a:t>
            </a:r>
            <a:r>
              <a:rPr lang="en-US" altLang="zh-CN" dirty="0">
                <a:latin typeface="微软雅黑" panose="020B0503020204020204" pitchFamily="34" charset="-122"/>
                <a:ea typeface="微软雅黑" panose="020B0503020204020204" pitchFamily="34" charset="-122"/>
              </a:rPr>
              <a:t>C++</a:t>
            </a:r>
            <a:r>
              <a:rPr lang="zh-CN" altLang="en-US" dirty="0">
                <a:latin typeface="微软雅黑" panose="020B0503020204020204" pitchFamily="34" charset="-122"/>
                <a:ea typeface="微软雅黑" panose="020B0503020204020204" pitchFamily="34" charset="-122"/>
              </a:rPr>
              <a:t>语言的函数重载属于早期匹配，后面章节介绍的多态特性属于晚期匹配。</a:t>
            </a:r>
          </a:p>
        </p:txBody>
      </p:sp>
    </p:spTree>
    <p:extLst>
      <p:ext uri="{BB962C8B-B14F-4D97-AF65-F5344CB8AC3E}">
        <p14:creationId xmlns:p14="http://schemas.microsoft.com/office/powerpoint/2010/main" val="1219252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99875" y="131498"/>
            <a:ext cx="1499129"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11.2.5</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645124" y="131498"/>
            <a:ext cx="594598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重载</a:t>
            </a:r>
          </a:p>
        </p:txBody>
      </p:sp>
      <p:sp>
        <p:nvSpPr>
          <p:cNvPr id="4" name="文本框 3"/>
          <p:cNvSpPr txBox="1"/>
          <p:nvPr/>
        </p:nvSpPr>
        <p:spPr>
          <a:xfrm>
            <a:off x="598230" y="1472294"/>
            <a:ext cx="7797114" cy="646331"/>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	C++</a:t>
            </a:r>
            <a:r>
              <a:rPr lang="zh-CN" altLang="en-US" dirty="0">
                <a:latin typeface="微软雅黑" panose="020B0503020204020204" pitchFamily="34" charset="-122"/>
                <a:ea typeface="微软雅黑" panose="020B0503020204020204" pitchFamily="34" charset="-122"/>
              </a:rPr>
              <a:t>中，函数的参数可以定义一个缺省值，当调用时没给出参数值，就自动使用这个缺省参数值。因此，参数带缺省值的函数也是一种重载函数。</a:t>
            </a:r>
            <a:endParaRPr lang="en-US" altLang="zh-CN" dirty="0">
              <a:latin typeface="微软雅黑" panose="020B0503020204020204" pitchFamily="34" charset="-122"/>
              <a:ea typeface="微软雅黑" panose="020B0503020204020204" pitchFamily="34" charset="-122"/>
            </a:endParaRPr>
          </a:p>
        </p:txBody>
      </p:sp>
      <p:sp>
        <p:nvSpPr>
          <p:cNvPr id="6" name="矩形 5"/>
          <p:cNvSpPr/>
          <p:nvPr/>
        </p:nvSpPr>
        <p:spPr>
          <a:xfrm>
            <a:off x="599875" y="801896"/>
            <a:ext cx="3530010" cy="581057"/>
          </a:xfrm>
          <a:prstGeom prst="rect">
            <a:avLst/>
          </a:prstGeom>
        </p:spPr>
        <p:txBody>
          <a:bodyPr wrap="square">
            <a:spAutoFit/>
          </a:bodyPr>
          <a:lstStyle/>
          <a:p>
            <a:pPr>
              <a:lnSpc>
                <a:spcPct val="150000"/>
              </a:lnSpc>
            </a:pPr>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、函数的缺省参数</a:t>
            </a:r>
          </a:p>
        </p:txBody>
      </p:sp>
      <p:sp>
        <p:nvSpPr>
          <p:cNvPr id="7" name="矩形: 圆角 12"/>
          <p:cNvSpPr/>
          <p:nvPr/>
        </p:nvSpPr>
        <p:spPr>
          <a:xfrm>
            <a:off x="598230" y="2138974"/>
            <a:ext cx="695998" cy="420358"/>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bg1"/>
                </a:solidFill>
                <a:latin typeface="微软雅黑" panose="020B0503020204020204" pitchFamily="34" charset="-122"/>
                <a:ea typeface="微软雅黑" panose="020B0503020204020204" pitchFamily="34" charset="-122"/>
              </a:rPr>
              <a:t>例如</a:t>
            </a:r>
            <a:endParaRPr lang="zh-CN" altLang="en-US" sz="1600" dirty="0">
              <a:solidFill>
                <a:schemeClr val="tx1"/>
              </a:solidFill>
            </a:endParaRPr>
          </a:p>
        </p:txBody>
      </p:sp>
      <p:sp>
        <p:nvSpPr>
          <p:cNvPr id="5" name="矩形 4"/>
          <p:cNvSpPr/>
          <p:nvPr/>
        </p:nvSpPr>
        <p:spPr>
          <a:xfrm>
            <a:off x="704335" y="2605878"/>
            <a:ext cx="4572000" cy="1754326"/>
          </a:xfrm>
          <a:prstGeom prst="rect">
            <a:avLst/>
          </a:prstGeom>
        </p:spPr>
        <p:txBody>
          <a:bodyPr>
            <a:spAutoFit/>
          </a:bodyPr>
          <a:lstStyle/>
          <a:p>
            <a:pPr indent="13335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void delay(</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loops = 500);</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133350" algn="just">
              <a:spcAft>
                <a:spcPts val="0"/>
              </a:spcAft>
            </a:pP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p>
          <a:p>
            <a:pPr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void delay(</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loops)</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13335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257175" algn="just">
              <a:spcAft>
                <a:spcPts val="0"/>
              </a:spcAft>
            </a:pP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delay</a:t>
            </a:r>
            <a:r>
              <a:rPr lang="zh-CN" altLang="zh-CN" kern="100" dirty="0">
                <a:latin typeface="Calibri" panose="020F0502020204030204" pitchFamily="34" charset="0"/>
                <a:ea typeface="宋体" panose="02010600030101010101" pitchFamily="2" charset="-122"/>
                <a:cs typeface="Times New Roman" panose="02020603050405020304" pitchFamily="18" charset="0"/>
              </a:rPr>
              <a:t>的函数体</a:t>
            </a:r>
          </a:p>
          <a:p>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en-US" dirty="0"/>
          </a:p>
        </p:txBody>
      </p:sp>
      <p:sp>
        <p:nvSpPr>
          <p:cNvPr id="9" name="圆角矩形 8"/>
          <p:cNvSpPr/>
          <p:nvPr/>
        </p:nvSpPr>
        <p:spPr>
          <a:xfrm>
            <a:off x="3771086" y="2559332"/>
            <a:ext cx="5269360" cy="2911581"/>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600" dirty="0">
                <a:solidFill>
                  <a:schemeClr val="tx1"/>
                </a:solidFill>
                <a:latin typeface="微软雅黑" panose="020B0503020204020204" pitchFamily="34" charset="-122"/>
                <a:ea typeface="微软雅黑" panose="020B0503020204020204" pitchFamily="34" charset="-122"/>
              </a:rPr>
              <a:t>（</a:t>
            </a:r>
            <a:r>
              <a:rPr lang="en-US" altLang="zh-CN" sz="1600" dirty="0">
                <a:solidFill>
                  <a:schemeClr val="tx1"/>
                </a:solidFill>
                <a:latin typeface="微软雅黑" panose="020B0503020204020204" pitchFamily="34" charset="-122"/>
                <a:ea typeface="微软雅黑" panose="020B0503020204020204" pitchFamily="34" charset="-122"/>
              </a:rPr>
              <a:t>1</a:t>
            </a:r>
            <a:r>
              <a:rPr lang="zh-CN" altLang="en-US" sz="1600" dirty="0">
                <a:solidFill>
                  <a:schemeClr val="tx1"/>
                </a:solidFill>
                <a:latin typeface="微软雅黑" panose="020B0503020204020204" pitchFamily="34" charset="-122"/>
                <a:ea typeface="微软雅黑" panose="020B0503020204020204" pitchFamily="34" charset="-122"/>
              </a:rPr>
              <a:t>）可以明确给出实参值，调用</a:t>
            </a:r>
            <a:r>
              <a:rPr lang="en-US" altLang="zh-CN" sz="1600" dirty="0">
                <a:solidFill>
                  <a:schemeClr val="tx1"/>
                </a:solidFill>
                <a:latin typeface="微软雅黑" panose="020B0503020204020204" pitchFamily="34" charset="-122"/>
                <a:ea typeface="微软雅黑" panose="020B0503020204020204" pitchFamily="34" charset="-122"/>
              </a:rPr>
              <a:t>delay</a:t>
            </a:r>
            <a:r>
              <a:rPr lang="zh-CN" altLang="en-US" sz="1600" dirty="0">
                <a:solidFill>
                  <a:schemeClr val="tx1"/>
                </a:solidFill>
                <a:latin typeface="微软雅黑" panose="020B0503020204020204" pitchFamily="34" charset="-122"/>
                <a:ea typeface="微软雅黑" panose="020B0503020204020204" pitchFamily="34" charset="-122"/>
              </a:rPr>
              <a:t>函数；也可以不给出实参值，调用</a:t>
            </a:r>
            <a:r>
              <a:rPr lang="en-US" altLang="zh-CN" sz="1600" dirty="0">
                <a:solidFill>
                  <a:schemeClr val="tx1"/>
                </a:solidFill>
                <a:latin typeface="微软雅黑" panose="020B0503020204020204" pitchFamily="34" charset="-122"/>
                <a:ea typeface="微软雅黑" panose="020B0503020204020204" pitchFamily="34" charset="-122"/>
              </a:rPr>
              <a:t>delay</a:t>
            </a:r>
            <a:r>
              <a:rPr lang="zh-CN" altLang="en-US" sz="1600" dirty="0">
                <a:solidFill>
                  <a:schemeClr val="tx1"/>
                </a:solidFill>
                <a:latin typeface="微软雅黑" panose="020B0503020204020204" pitchFamily="34" charset="-122"/>
                <a:ea typeface="微软雅黑" panose="020B0503020204020204" pitchFamily="34" charset="-122"/>
              </a:rPr>
              <a:t>函数。对于后一种情况，</a:t>
            </a:r>
            <a:r>
              <a:rPr lang="en-US" altLang="zh-CN" sz="1600" dirty="0">
                <a:solidFill>
                  <a:schemeClr val="tx1"/>
                </a:solidFill>
                <a:latin typeface="微软雅黑" panose="020B0503020204020204" pitchFamily="34" charset="-122"/>
                <a:ea typeface="微软雅黑" panose="020B0503020204020204" pitchFamily="34" charset="-122"/>
              </a:rPr>
              <a:t>delay</a:t>
            </a:r>
            <a:r>
              <a:rPr lang="zh-CN" altLang="en-US" sz="1600" dirty="0">
                <a:solidFill>
                  <a:schemeClr val="tx1"/>
                </a:solidFill>
                <a:latin typeface="微软雅黑" panose="020B0503020204020204" pitchFamily="34" charset="-122"/>
                <a:ea typeface="微软雅黑" panose="020B0503020204020204" pitchFamily="34" charset="-122"/>
              </a:rPr>
              <a:t>会自动认为参数</a:t>
            </a:r>
            <a:r>
              <a:rPr lang="en-US" altLang="zh-CN" sz="1600" dirty="0">
                <a:solidFill>
                  <a:schemeClr val="tx1"/>
                </a:solidFill>
                <a:latin typeface="微软雅黑" panose="020B0503020204020204" pitchFamily="34" charset="-122"/>
                <a:ea typeface="微软雅黑" panose="020B0503020204020204" pitchFamily="34" charset="-122"/>
              </a:rPr>
              <a:t>loops</a:t>
            </a:r>
            <a:r>
              <a:rPr lang="zh-CN" altLang="en-US" sz="1600" dirty="0">
                <a:solidFill>
                  <a:schemeClr val="tx1"/>
                </a:solidFill>
                <a:latin typeface="微软雅黑" panose="020B0503020204020204" pitchFamily="34" charset="-122"/>
                <a:ea typeface="微软雅黑" panose="020B0503020204020204" pitchFamily="34" charset="-122"/>
              </a:rPr>
              <a:t>的值为</a:t>
            </a:r>
            <a:r>
              <a:rPr lang="en-US" altLang="zh-CN" sz="1600" dirty="0">
                <a:solidFill>
                  <a:schemeClr val="tx1"/>
                </a:solidFill>
                <a:latin typeface="微软雅黑" panose="020B0503020204020204" pitchFamily="34" charset="-122"/>
                <a:ea typeface="微软雅黑" panose="020B0503020204020204" pitchFamily="34" charset="-122"/>
              </a:rPr>
              <a:t>500</a:t>
            </a:r>
            <a:r>
              <a:rPr lang="zh-CN" altLang="en-US" sz="1600" dirty="0">
                <a:solidFill>
                  <a:schemeClr val="tx1"/>
                </a:solidFill>
                <a:latin typeface="微软雅黑" panose="020B0503020204020204" pitchFamily="34" charset="-122"/>
                <a:ea typeface="微软雅黑" panose="020B0503020204020204" pitchFamily="34" charset="-122"/>
              </a:rPr>
              <a:t>。</a:t>
            </a:r>
          </a:p>
          <a:p>
            <a:pPr>
              <a:lnSpc>
                <a:spcPct val="150000"/>
              </a:lnSpc>
            </a:pPr>
            <a:r>
              <a:rPr lang="zh-CN" altLang="en-US" sz="1600" dirty="0">
                <a:solidFill>
                  <a:schemeClr val="tx1"/>
                </a:solidFill>
                <a:latin typeface="微软雅黑" panose="020B0503020204020204" pitchFamily="34" charset="-122"/>
                <a:ea typeface="微软雅黑" panose="020B0503020204020204" pitchFamily="34" charset="-122"/>
              </a:rPr>
              <a:t>（</a:t>
            </a:r>
            <a:r>
              <a:rPr lang="en-US" altLang="zh-CN" sz="1600" dirty="0">
                <a:solidFill>
                  <a:schemeClr val="tx1"/>
                </a:solidFill>
                <a:latin typeface="微软雅黑" panose="020B0503020204020204" pitchFamily="34" charset="-122"/>
                <a:ea typeface="微软雅黑" panose="020B0503020204020204" pitchFamily="34" charset="-122"/>
              </a:rPr>
              <a:t>2</a:t>
            </a:r>
            <a:r>
              <a:rPr lang="zh-CN" altLang="en-US" sz="1600" dirty="0">
                <a:solidFill>
                  <a:schemeClr val="tx1"/>
                </a:solidFill>
                <a:latin typeface="微软雅黑" panose="020B0503020204020204" pitchFamily="34" charset="-122"/>
                <a:ea typeface="微软雅黑" panose="020B0503020204020204" pitchFamily="34" charset="-122"/>
              </a:rPr>
              <a:t>）如果对函数原型中指定了缺省参数，而在实际的函数定义中就不必再给出参数的缺省值了。如果程序中没有给出函数原型，就只能在函数定义时给出参数的缺省值了。</a:t>
            </a:r>
          </a:p>
        </p:txBody>
      </p:sp>
      <p:sp>
        <p:nvSpPr>
          <p:cNvPr id="10" name="矩形: 圆角 3"/>
          <p:cNvSpPr/>
          <p:nvPr/>
        </p:nvSpPr>
        <p:spPr>
          <a:xfrm>
            <a:off x="618984" y="2605878"/>
            <a:ext cx="3066751" cy="1853580"/>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569089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P spid="5" grpId="0"/>
      <p:bldP spid="9" grpId="0" animBg="1"/>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99875" y="131498"/>
            <a:ext cx="1499129"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11.2.5</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645124" y="131498"/>
            <a:ext cx="594598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重载</a:t>
            </a:r>
          </a:p>
        </p:txBody>
      </p:sp>
      <p:sp>
        <p:nvSpPr>
          <p:cNvPr id="5" name="矩形 4"/>
          <p:cNvSpPr/>
          <p:nvPr/>
        </p:nvSpPr>
        <p:spPr>
          <a:xfrm>
            <a:off x="598277" y="1885051"/>
            <a:ext cx="4572000" cy="3139321"/>
          </a:xfrm>
          <a:prstGeom prst="rect">
            <a:avLst/>
          </a:prstGeom>
        </p:spPr>
        <p:txBody>
          <a:bodyPr>
            <a:spAutoFit/>
          </a:bodyPr>
          <a:lstStyle/>
          <a:p>
            <a:pPr indent="133350" algn="just">
              <a:spcAft>
                <a:spcPts val="0"/>
              </a:spcAft>
            </a:pPr>
            <a:r>
              <a:rPr lang="en-US" altLang="zh-CN" kern="100" dirty="0">
                <a:ea typeface="宋体" panose="02010600030101010101" pitchFamily="2" charset="-122"/>
                <a:cs typeface="Times New Roman" panose="02020603050405020304" pitchFamily="18" charset="0"/>
              </a:rPr>
              <a:t>double distance(double x1,double y1,double    </a:t>
            </a:r>
          </a:p>
          <a:p>
            <a:pPr indent="133350" algn="just">
              <a:spcAft>
                <a:spcPts val="0"/>
              </a:spcAft>
            </a:pPr>
            <a:r>
              <a:rPr lang="en-US" altLang="zh-CN" kern="100" dirty="0">
                <a:ea typeface="宋体" panose="02010600030101010101" pitchFamily="2" charset="-122"/>
                <a:cs typeface="Times New Roman" panose="02020603050405020304" pitchFamily="18" charset="0"/>
              </a:rPr>
              <a:t>x2=0,double y2=0);</a:t>
            </a:r>
            <a:endParaRPr lang="zh-CN" altLang="zh-CN" kern="100" dirty="0">
              <a:ea typeface="宋体" panose="02010600030101010101" pitchFamily="2" charset="-122"/>
              <a:cs typeface="Times New Roman" panose="02020603050405020304" pitchFamily="18" charset="0"/>
            </a:endParaRPr>
          </a:p>
          <a:p>
            <a:pPr indent="133350" algn="just">
              <a:spcAft>
                <a:spcPts val="0"/>
              </a:spcAft>
            </a:pPr>
            <a:r>
              <a:rPr lang="zh-CN" altLang="zh-CN" kern="100" dirty="0">
                <a:ea typeface="宋体" panose="02010600030101010101" pitchFamily="2" charset="-122"/>
                <a:cs typeface="Times New Roman" panose="02020603050405020304" pitchFamily="18" charset="0"/>
              </a:rPr>
              <a:t>……</a:t>
            </a:r>
          </a:p>
          <a:p>
            <a:pPr algn="just">
              <a:spcAft>
                <a:spcPts val="0"/>
              </a:spcAft>
            </a:pPr>
            <a:r>
              <a:rPr lang="en-US" altLang="zh-CN" kern="100" dirty="0">
                <a:ea typeface="宋体" panose="02010600030101010101" pitchFamily="2" charset="-122"/>
                <a:cs typeface="Times New Roman" panose="02020603050405020304" pitchFamily="18" charset="0"/>
              </a:rPr>
              <a:t>  </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以下是正确调用方式：</a:t>
            </a:r>
          </a:p>
          <a:p>
            <a:pPr indent="133350" algn="just">
              <a:spcAft>
                <a:spcPts val="0"/>
              </a:spcAft>
            </a:pPr>
            <a:r>
              <a:rPr lang="en-US" altLang="zh-CN" kern="100" dirty="0">
                <a:ea typeface="宋体" panose="02010600030101010101" pitchFamily="2" charset="-122"/>
                <a:cs typeface="Times New Roman" panose="02020603050405020304" pitchFamily="18" charset="0"/>
              </a:rPr>
              <a:t>distance(1,2); </a:t>
            </a:r>
            <a:endParaRPr lang="zh-CN" altLang="zh-CN" kern="100" dirty="0">
              <a:ea typeface="宋体" panose="02010600030101010101" pitchFamily="2" charset="-122"/>
              <a:cs typeface="Times New Roman" panose="02020603050405020304" pitchFamily="18" charset="0"/>
            </a:endParaRPr>
          </a:p>
          <a:p>
            <a:pPr indent="133350" algn="just">
              <a:spcAft>
                <a:spcPts val="0"/>
              </a:spcAft>
            </a:pPr>
            <a:r>
              <a:rPr lang="en-US" altLang="zh-CN" kern="100" dirty="0">
                <a:ea typeface="宋体" panose="02010600030101010101" pitchFamily="2" charset="-122"/>
                <a:cs typeface="Times New Roman" panose="02020603050405020304" pitchFamily="18" charset="0"/>
              </a:rPr>
              <a:t>distance(1,2,3);</a:t>
            </a:r>
            <a:endParaRPr lang="zh-CN" altLang="zh-CN" kern="100" dirty="0">
              <a:ea typeface="宋体" panose="02010600030101010101" pitchFamily="2" charset="-122"/>
              <a:cs typeface="Times New Roman" panose="02020603050405020304" pitchFamily="18" charset="0"/>
            </a:endParaRPr>
          </a:p>
          <a:p>
            <a:pPr indent="133350" algn="just">
              <a:spcAft>
                <a:spcPts val="0"/>
              </a:spcAft>
            </a:pPr>
            <a:r>
              <a:rPr lang="en-US" altLang="zh-CN" kern="100" dirty="0">
                <a:ea typeface="宋体" panose="02010600030101010101" pitchFamily="2" charset="-122"/>
                <a:cs typeface="Times New Roman" panose="02020603050405020304" pitchFamily="18" charset="0"/>
              </a:rPr>
              <a:t>distance(1,2,3,4); </a:t>
            </a:r>
            <a:endParaRPr lang="zh-CN" altLang="zh-CN" kern="100" dirty="0">
              <a:ea typeface="宋体" panose="02010600030101010101" pitchFamily="2" charset="-122"/>
              <a:cs typeface="Times New Roman" panose="02020603050405020304" pitchFamily="18" charset="0"/>
            </a:endParaRPr>
          </a:p>
          <a:p>
            <a:pPr indent="133350" algn="just">
              <a:spcAft>
                <a:spcPts val="0"/>
              </a:spcAft>
            </a:pPr>
            <a:r>
              <a:rPr lang="en-US" altLang="zh-CN" kern="100" dirty="0">
                <a:ea typeface="宋体" panose="02010600030101010101" pitchFamily="2" charset="-122"/>
                <a:cs typeface="Times New Roman" panose="02020603050405020304" pitchFamily="18" charset="0"/>
              </a:rPr>
              <a:t> </a:t>
            </a:r>
            <a:endParaRPr lang="zh-CN" altLang="zh-CN" kern="100" dirty="0">
              <a:ea typeface="宋体" panose="02010600030101010101" pitchFamily="2" charset="-122"/>
              <a:cs typeface="Times New Roman" panose="02020603050405020304" pitchFamily="18" charset="0"/>
            </a:endParaRPr>
          </a:p>
          <a:p>
            <a:pPr indent="133350" algn="just">
              <a:spcAft>
                <a:spcPts val="0"/>
              </a:spcAft>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以下调用方式错误：</a:t>
            </a:r>
          </a:p>
          <a:p>
            <a:r>
              <a:rPr lang="en-US" altLang="zh-CN" kern="100" dirty="0">
                <a:ea typeface="宋体" panose="02010600030101010101" pitchFamily="2" charset="-122"/>
                <a:cs typeface="Times New Roman" panose="02020603050405020304" pitchFamily="18" charset="0"/>
              </a:rPr>
              <a:t>distance(1,2, ,4); // </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出错，调用函数时，参数应该连续给出，不能间断。</a:t>
            </a:r>
            <a:endParaRPr lang="zh-CN" altLang="en-US" dirty="0">
              <a:latin typeface="微软雅黑" panose="020B0503020204020204" pitchFamily="34" charset="-122"/>
              <a:ea typeface="微软雅黑" panose="020B0503020204020204" pitchFamily="34" charset="-122"/>
            </a:endParaRPr>
          </a:p>
        </p:txBody>
      </p:sp>
      <p:sp>
        <p:nvSpPr>
          <p:cNvPr id="9" name="圆角矩形 8"/>
          <p:cNvSpPr/>
          <p:nvPr/>
        </p:nvSpPr>
        <p:spPr>
          <a:xfrm>
            <a:off x="5618115" y="1695166"/>
            <a:ext cx="3413343" cy="3509880"/>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600" dirty="0">
                <a:solidFill>
                  <a:schemeClr val="tx1"/>
                </a:solidFill>
                <a:latin typeface="微软雅黑" panose="020B0503020204020204" pitchFamily="34" charset="-122"/>
                <a:ea typeface="微软雅黑" panose="020B0503020204020204" pitchFamily="34" charset="-122"/>
              </a:rPr>
              <a:t>（</a:t>
            </a:r>
            <a:r>
              <a:rPr lang="en-US" altLang="zh-CN" sz="1600" dirty="0">
                <a:solidFill>
                  <a:schemeClr val="tx1"/>
                </a:solidFill>
                <a:latin typeface="微软雅黑" panose="020B0503020204020204" pitchFamily="34" charset="-122"/>
                <a:ea typeface="微软雅黑" panose="020B0503020204020204" pitchFamily="34" charset="-122"/>
              </a:rPr>
              <a:t>3</a:t>
            </a:r>
            <a:r>
              <a:rPr lang="zh-CN" altLang="en-US" sz="1600" dirty="0">
                <a:solidFill>
                  <a:schemeClr val="tx1"/>
                </a:solidFill>
                <a:latin typeface="微软雅黑" panose="020B0503020204020204" pitchFamily="34" charset="-122"/>
                <a:ea typeface="微软雅黑" panose="020B0503020204020204" pitchFamily="34" charset="-122"/>
              </a:rPr>
              <a:t>）一个函数可以有多个缺省参数，所有的缺省参数必须集中列在参数表的最后。调用时对提供了缺省值的参数可以不给出实际数据，但是从那个参数开始后面所有参数都要有缺省值，否则出错。 </a:t>
            </a:r>
          </a:p>
        </p:txBody>
      </p:sp>
      <p:sp>
        <p:nvSpPr>
          <p:cNvPr id="6" name="矩形: 圆角 3"/>
          <p:cNvSpPr/>
          <p:nvPr/>
        </p:nvSpPr>
        <p:spPr>
          <a:xfrm>
            <a:off x="598277" y="1758461"/>
            <a:ext cx="4761516" cy="3446585"/>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圆角 12"/>
          <p:cNvSpPr/>
          <p:nvPr/>
        </p:nvSpPr>
        <p:spPr>
          <a:xfrm>
            <a:off x="599875" y="1274808"/>
            <a:ext cx="609947" cy="420358"/>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bg1"/>
                </a:solidFill>
                <a:latin typeface="微软雅黑" panose="020B0503020204020204" pitchFamily="34" charset="-122"/>
                <a:ea typeface="微软雅黑" panose="020B0503020204020204" pitchFamily="34" charset="-122"/>
              </a:rPr>
              <a:t>例</a:t>
            </a:r>
            <a:endParaRPr lang="zh-CN" altLang="en-US" sz="1600" dirty="0">
              <a:solidFill>
                <a:schemeClr val="tx1"/>
              </a:solidFill>
            </a:endParaRPr>
          </a:p>
        </p:txBody>
      </p:sp>
    </p:spTree>
    <p:extLst>
      <p:ext uri="{BB962C8B-B14F-4D97-AF65-F5344CB8AC3E}">
        <p14:creationId xmlns:p14="http://schemas.microsoft.com/office/powerpoint/2010/main" val="2942523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P spid="6" grpId="0" animBg="1"/>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99875" y="131498"/>
            <a:ext cx="1499129"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11.2.5</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645124" y="131498"/>
            <a:ext cx="594598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重载</a:t>
            </a:r>
          </a:p>
        </p:txBody>
      </p:sp>
      <p:sp>
        <p:nvSpPr>
          <p:cNvPr id="8" name="矩形 7"/>
          <p:cNvSpPr/>
          <p:nvPr/>
        </p:nvSpPr>
        <p:spPr>
          <a:xfrm>
            <a:off x="601473" y="1867983"/>
            <a:ext cx="4572000" cy="1477328"/>
          </a:xfrm>
          <a:prstGeom prst="rect">
            <a:avLst/>
          </a:prstGeom>
        </p:spPr>
        <p:txBody>
          <a:bodyPr>
            <a:spAutoFit/>
          </a:bodyPr>
          <a:lstStyle/>
          <a:p>
            <a:pPr indent="13335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void display(char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str</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13335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void display(char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str</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length =12);</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133350" algn="just">
              <a:spcAft>
                <a:spcPts val="0"/>
              </a:spcAft>
            </a:pP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p>
          <a:p>
            <a:r>
              <a:rPr lang="en-US" altLang="zh-CN" kern="100" dirty="0">
                <a:latin typeface="Calibri" panose="020F0502020204030204" pitchFamily="34" charset="0"/>
                <a:ea typeface="宋体" panose="02010600030101010101" pitchFamily="2" charset="-122"/>
                <a:cs typeface="Times New Roman" panose="02020603050405020304" pitchFamily="18" charset="0"/>
              </a:rPr>
              <a:t>  display(“</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Hello,C</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编译错误，因为这</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   </a:t>
            </a:r>
          </a:p>
          <a:p>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个调用和两个重载形式都匹配，所以出错</a:t>
            </a:r>
            <a:endParaRPr lang="zh-CN" altLang="en-US" dirty="0">
              <a:latin typeface="微软雅黑" panose="020B0503020204020204" pitchFamily="34" charset="-122"/>
              <a:ea typeface="微软雅黑" panose="020B0503020204020204" pitchFamily="34" charset="-122"/>
            </a:endParaRPr>
          </a:p>
        </p:txBody>
      </p:sp>
      <p:sp>
        <p:nvSpPr>
          <p:cNvPr id="10" name="圆角矩形 9"/>
          <p:cNvSpPr/>
          <p:nvPr/>
        </p:nvSpPr>
        <p:spPr>
          <a:xfrm>
            <a:off x="599875" y="3797259"/>
            <a:ext cx="4761516" cy="1675905"/>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600" dirty="0">
                <a:solidFill>
                  <a:schemeClr val="tx1"/>
                </a:solidFill>
                <a:latin typeface="微软雅黑" panose="020B0503020204020204" pitchFamily="34" charset="-122"/>
                <a:ea typeface="微软雅黑" panose="020B0503020204020204" pitchFamily="34" charset="-122"/>
              </a:rPr>
              <a:t>（</a:t>
            </a:r>
            <a:r>
              <a:rPr lang="en-US" altLang="zh-CN" sz="1600" dirty="0">
                <a:solidFill>
                  <a:schemeClr val="tx1"/>
                </a:solidFill>
                <a:latin typeface="微软雅黑" panose="020B0503020204020204" pitchFamily="34" charset="-122"/>
                <a:ea typeface="微软雅黑" panose="020B0503020204020204" pitchFamily="34" charset="-122"/>
              </a:rPr>
              <a:t>4</a:t>
            </a:r>
            <a:r>
              <a:rPr lang="zh-CN" altLang="en-US" sz="1600" dirty="0">
                <a:solidFill>
                  <a:schemeClr val="tx1"/>
                </a:solidFill>
                <a:latin typeface="微软雅黑" panose="020B0503020204020204" pitchFamily="34" charset="-122"/>
                <a:ea typeface="微软雅黑" panose="020B0503020204020204" pitchFamily="34" charset="-122"/>
              </a:rPr>
              <a:t>）在重载函数中使用缺省参数时，有时会产生具有歧义的重载函数调用。</a:t>
            </a:r>
          </a:p>
        </p:txBody>
      </p:sp>
      <p:sp>
        <p:nvSpPr>
          <p:cNvPr id="6" name="矩形: 圆角 12"/>
          <p:cNvSpPr/>
          <p:nvPr/>
        </p:nvSpPr>
        <p:spPr>
          <a:xfrm>
            <a:off x="599875" y="1241321"/>
            <a:ext cx="609947" cy="420358"/>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bg1"/>
                </a:solidFill>
                <a:latin typeface="微软雅黑" panose="020B0503020204020204" pitchFamily="34" charset="-122"/>
                <a:ea typeface="微软雅黑" panose="020B0503020204020204" pitchFamily="34" charset="-122"/>
              </a:rPr>
              <a:t>例</a:t>
            </a:r>
            <a:endParaRPr lang="zh-CN" altLang="en-US" sz="1600" dirty="0">
              <a:solidFill>
                <a:schemeClr val="tx1"/>
              </a:solidFill>
            </a:endParaRPr>
          </a:p>
        </p:txBody>
      </p:sp>
      <p:sp>
        <p:nvSpPr>
          <p:cNvPr id="7" name="矩形: 圆角 3"/>
          <p:cNvSpPr/>
          <p:nvPr/>
        </p:nvSpPr>
        <p:spPr>
          <a:xfrm>
            <a:off x="599875" y="1867983"/>
            <a:ext cx="4761516" cy="1677075"/>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305619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6" grpId="0" animBg="1"/>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99875" y="131498"/>
            <a:ext cx="1499129"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11.2.6</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645124" y="131498"/>
            <a:ext cx="594598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内联函数</a:t>
            </a:r>
          </a:p>
        </p:txBody>
      </p:sp>
      <p:sp>
        <p:nvSpPr>
          <p:cNvPr id="4" name="矩形 3"/>
          <p:cNvSpPr/>
          <p:nvPr/>
        </p:nvSpPr>
        <p:spPr>
          <a:xfrm>
            <a:off x="599875" y="1289392"/>
            <a:ext cx="8375313" cy="646331"/>
          </a:xfrm>
          <a:prstGeom prst="rect">
            <a:avLst/>
          </a:prstGeom>
        </p:spPr>
        <p:txBody>
          <a:bodyPr wrap="square">
            <a:spAutoFit/>
          </a:bodyPr>
          <a:lstStyle/>
          <a:p>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	C</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语言中，可以用</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#define</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来进行常量宏，也可以定义带参数表达式的宏。预处理器会在编译之前把宏名展开成相应的字符串或表达式。</a:t>
            </a:r>
            <a:endParaRPr lang="zh-CN" altLang="en-US" dirty="0">
              <a:latin typeface="微软雅黑" panose="020B0503020204020204" pitchFamily="34" charset="-122"/>
              <a:ea typeface="微软雅黑" panose="020B0503020204020204" pitchFamily="34" charset="-122"/>
            </a:endParaRPr>
          </a:p>
        </p:txBody>
      </p:sp>
      <p:sp>
        <p:nvSpPr>
          <p:cNvPr id="5" name="矩形 4"/>
          <p:cNvSpPr/>
          <p:nvPr/>
        </p:nvSpPr>
        <p:spPr>
          <a:xfrm>
            <a:off x="346657" y="2573898"/>
            <a:ext cx="9163103" cy="2585323"/>
          </a:xfrm>
          <a:prstGeom prst="rect">
            <a:avLst/>
          </a:prstGeom>
        </p:spPr>
        <p:txBody>
          <a:bodyPr wrap="square">
            <a:spAutoFit/>
          </a:bodyPr>
          <a:lstStyle/>
          <a:p>
            <a:pPr indent="13335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#include &lt;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iostream.h</a:t>
            </a:r>
            <a:r>
              <a:rPr lang="en-US" altLang="zh-CN" kern="100" dirty="0">
                <a:latin typeface="Calibri" panose="020F0502020204030204" pitchFamily="34" charset="0"/>
                <a:ea typeface="宋体" panose="02010600030101010101" pitchFamily="2" charset="-122"/>
                <a:cs typeface="Times New Roman" panose="02020603050405020304" pitchFamily="18" charset="0"/>
              </a:rPr>
              <a:t>&gt;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13335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#define max(</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x,y</a:t>
            </a:r>
            <a:r>
              <a:rPr lang="en-US" altLang="zh-CN" kern="100" dirty="0">
                <a:latin typeface="Calibri" panose="020F0502020204030204" pitchFamily="34" charset="0"/>
                <a:ea typeface="宋体" panose="02010600030101010101" pitchFamily="2" charset="-122"/>
                <a:cs typeface="Times New Roman" panose="02020603050405020304" pitchFamily="18" charset="0"/>
              </a:rPr>
              <a:t>)  ((x)&gt;(y) ? (x) :(y))   //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定义宏</a:t>
            </a:r>
            <a:r>
              <a:rPr lang="en-US" altLang="zh-CN" kern="100" dirty="0">
                <a:latin typeface="Calibri" panose="020F0502020204030204" pitchFamily="34" charset="0"/>
                <a:ea typeface="宋体" panose="02010600030101010101" pitchFamily="2" charset="-122"/>
                <a:cs typeface="Times New Roman" panose="02020603050405020304" pitchFamily="18" charset="0"/>
              </a:rPr>
              <a:t>max(x ,y) </a:t>
            </a:r>
            <a:r>
              <a:rPr lang="zh-CN" altLang="zh-CN" kern="100" dirty="0">
                <a:latin typeface="Calibri" panose="020F0502020204030204" pitchFamily="34" charset="0"/>
                <a:ea typeface="宋体" panose="02010600030101010101" pitchFamily="2" charset="-122"/>
                <a:cs typeface="Times New Roman" panose="02020603050405020304" pitchFamily="18" charset="0"/>
              </a:rPr>
              <a:t>为</a:t>
            </a:r>
            <a:r>
              <a:rPr lang="en-US" altLang="zh-CN" kern="100" dirty="0">
                <a:latin typeface="Calibri" panose="020F0502020204030204" pitchFamily="34" charset="0"/>
                <a:ea typeface="宋体" panose="02010600030101010101" pitchFamily="2" charset="-122"/>
                <a:cs typeface="Times New Roman" panose="02020603050405020304" pitchFamily="18" charset="0"/>
              </a:rPr>
              <a:t>x</a:t>
            </a:r>
            <a:r>
              <a:rPr lang="zh-CN" altLang="zh-CN" kern="100" dirty="0">
                <a:latin typeface="Calibri" panose="020F0502020204030204" pitchFamily="34" charset="0"/>
                <a:ea typeface="宋体" panose="02010600030101010101" pitchFamily="2" charset="-122"/>
                <a:cs typeface="Times New Roman" panose="02020603050405020304" pitchFamily="18" charset="0"/>
              </a:rPr>
              <a:t>和</a:t>
            </a:r>
            <a:r>
              <a:rPr lang="en-US" altLang="zh-CN" kern="100" dirty="0">
                <a:latin typeface="Calibri" panose="020F0502020204030204" pitchFamily="34" charset="0"/>
                <a:ea typeface="宋体" panose="02010600030101010101" pitchFamily="2" charset="-122"/>
                <a:cs typeface="Times New Roman" panose="02020603050405020304" pitchFamily="18" charset="0"/>
              </a:rPr>
              <a:t>y</a:t>
            </a:r>
            <a:r>
              <a:rPr lang="zh-CN" altLang="zh-CN" kern="100" dirty="0">
                <a:latin typeface="Calibri" panose="020F0502020204030204" pitchFamily="34" charset="0"/>
                <a:ea typeface="宋体" panose="02010600030101010101" pitchFamily="2" charset="-122"/>
                <a:cs typeface="Times New Roman" panose="02020603050405020304" pitchFamily="18" charset="0"/>
              </a:rPr>
              <a:t>中的较大者</a:t>
            </a:r>
          </a:p>
          <a:p>
            <a:pPr indent="133350" algn="just">
              <a:spcAft>
                <a:spcPts val="0"/>
              </a:spcAft>
            </a:pP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main(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13335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13335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 ,b ,c ,t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13335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a=1 ,b=2 ,c =3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13335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t = max(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a+b</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c ) ;   // </a:t>
            </a:r>
            <a:r>
              <a:rPr lang="zh-CN" altLang="zh-CN" kern="100" dirty="0">
                <a:latin typeface="Calibri" panose="020F0502020204030204" pitchFamily="34" charset="0"/>
                <a:ea typeface="宋体" panose="02010600030101010101" pitchFamily="2" charset="-122"/>
                <a:cs typeface="Times New Roman" panose="02020603050405020304" pitchFamily="18" charset="0"/>
              </a:rPr>
              <a:t>编译预处理器对表达式进行宏展开：</a:t>
            </a:r>
            <a:r>
              <a:rPr lang="en-US" altLang="zh-CN" kern="100" dirty="0">
                <a:latin typeface="Calibri" panose="020F0502020204030204" pitchFamily="34" charset="0"/>
                <a:ea typeface="宋体" panose="02010600030101010101" pitchFamily="2" charset="-122"/>
                <a:cs typeface="Times New Roman" panose="02020603050405020304" pitchFamily="18" charset="0"/>
              </a:rPr>
              <a:t>t =((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a+b</a:t>
            </a:r>
            <a:r>
              <a:rPr lang="en-US" altLang="zh-CN" kern="100" dirty="0">
                <a:latin typeface="Calibri" panose="020F0502020204030204" pitchFamily="34" charset="0"/>
                <a:ea typeface="宋体" panose="02010600030101010101" pitchFamily="2" charset="-122"/>
                <a:cs typeface="Times New Roman" panose="02020603050405020304" pitchFamily="18" charset="0"/>
              </a:rPr>
              <a:t> )&gt;( c ) ?(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a+b</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(c)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26670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return  0;</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en-US" dirty="0"/>
          </a:p>
        </p:txBody>
      </p:sp>
      <p:sp>
        <p:nvSpPr>
          <p:cNvPr id="6" name="矩形: 圆角 3"/>
          <p:cNvSpPr/>
          <p:nvPr/>
        </p:nvSpPr>
        <p:spPr>
          <a:xfrm>
            <a:off x="238630" y="2512342"/>
            <a:ext cx="8877235" cy="2646879"/>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圆角 12"/>
          <p:cNvSpPr/>
          <p:nvPr/>
        </p:nvSpPr>
        <p:spPr>
          <a:xfrm>
            <a:off x="585807" y="1999343"/>
            <a:ext cx="609947" cy="420358"/>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bg1"/>
                </a:solidFill>
                <a:latin typeface="微软雅黑" panose="020B0503020204020204" pitchFamily="34" charset="-122"/>
                <a:ea typeface="微软雅黑" panose="020B0503020204020204" pitchFamily="34" charset="-122"/>
              </a:rPr>
              <a:t>例</a:t>
            </a:r>
            <a:endParaRPr lang="zh-CN" altLang="en-US" sz="1600" dirty="0">
              <a:solidFill>
                <a:schemeClr val="tx1"/>
              </a:solidFill>
            </a:endParaRPr>
          </a:p>
        </p:txBody>
      </p:sp>
    </p:spTree>
    <p:extLst>
      <p:ext uri="{BB962C8B-B14F-4D97-AF65-F5344CB8AC3E}">
        <p14:creationId xmlns:p14="http://schemas.microsoft.com/office/powerpoint/2010/main" val="3759124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795441" y="131498"/>
            <a:ext cx="1107996"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11.1</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2" name="文本框 11"/>
          <p:cNvSpPr txBox="1"/>
          <p:nvPr/>
        </p:nvSpPr>
        <p:spPr>
          <a:xfrm>
            <a:off x="2889673" y="130712"/>
            <a:ext cx="550809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对象的思想</a:t>
            </a:r>
          </a:p>
        </p:txBody>
      </p:sp>
      <p:sp>
        <p:nvSpPr>
          <p:cNvPr id="10" name="Rectangle 3"/>
          <p:cNvSpPr txBox="1">
            <a:spLocks noChangeArrowheads="1"/>
          </p:cNvSpPr>
          <p:nvPr/>
        </p:nvSpPr>
        <p:spPr>
          <a:xfrm>
            <a:off x="699026" y="802724"/>
            <a:ext cx="8150683" cy="1199070"/>
          </a:xfrm>
          <a:prstGeom prst="rect">
            <a:avLst/>
          </a:prstGeom>
          <a:no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24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“面向过程”（</a:t>
            </a:r>
            <a:r>
              <a:rPr lang="en-US" altLang="zh-CN" sz="2000" dirty="0">
                <a:latin typeface="微软雅黑" panose="020B0503020204020204" pitchFamily="34" charset="-122"/>
                <a:ea typeface="微软雅黑" panose="020B0503020204020204" pitchFamily="34" charset="-122"/>
              </a:rPr>
              <a:t>Procedure Oriented</a:t>
            </a:r>
            <a:r>
              <a:rPr lang="zh-CN" altLang="en-US" sz="2000" dirty="0">
                <a:latin typeface="微软雅黑" panose="020B0503020204020204" pitchFamily="34" charset="-122"/>
                <a:ea typeface="微软雅黑" panose="020B0503020204020204" pitchFamily="34" charset="-122"/>
              </a:rPr>
              <a:t>）是一种以过程为中心的编程思想，把系统看成一个过程的集合体，分析出解决问题所需要的步骤</a:t>
            </a:r>
            <a:r>
              <a:rPr lang="zh-CN" altLang="en-US" sz="2400" dirty="0">
                <a:latin typeface="微软雅黑" panose="020B0503020204020204" pitchFamily="34" charset="-122"/>
                <a:ea typeface="微软雅黑" panose="020B0503020204020204" pitchFamily="34" charset="-122"/>
              </a:rPr>
              <a:t>。</a:t>
            </a:r>
            <a:r>
              <a:rPr lang="en-US" altLang="zh-CN" sz="2000" dirty="0"/>
              <a:t>	</a:t>
            </a:r>
          </a:p>
        </p:txBody>
      </p:sp>
      <p:graphicFrame>
        <p:nvGraphicFramePr>
          <p:cNvPr id="3" name="对象 2"/>
          <p:cNvGraphicFramePr>
            <a:graphicFrameLocks noChangeAspect="1"/>
          </p:cNvGraphicFramePr>
          <p:nvPr>
            <p:extLst>
              <p:ext uri="{D42A27DB-BD31-4B8C-83A1-F6EECF244321}">
                <p14:modId xmlns:p14="http://schemas.microsoft.com/office/powerpoint/2010/main" val="1274891947"/>
              </p:ext>
            </p:extLst>
          </p:nvPr>
        </p:nvGraphicFramePr>
        <p:xfrm>
          <a:off x="2253761" y="2440346"/>
          <a:ext cx="5041212" cy="3101269"/>
        </p:xfrm>
        <a:graphic>
          <a:graphicData uri="http://schemas.openxmlformats.org/presentationml/2006/ole">
            <mc:AlternateContent xmlns:mc="http://schemas.openxmlformats.org/markup-compatibility/2006">
              <mc:Choice xmlns:v="urn:schemas-microsoft-com:vml" Requires="v">
                <p:oleObj spid="_x0000_s2083" name="Visio" r:id="rId3" imgW="3634632" imgH="2241143" progId="Visio.Drawing.11">
                  <p:embed/>
                </p:oleObj>
              </mc:Choice>
              <mc:Fallback>
                <p:oleObj name="Visio" r:id="rId3" imgW="3634632" imgH="2241143"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3761" y="2440346"/>
                        <a:ext cx="5041212" cy="3101269"/>
                      </a:xfrm>
                      <a:prstGeom prst="rect">
                        <a:avLst/>
                      </a:prstGeom>
                      <a:noFill/>
                    </p:spPr>
                  </p:pic>
                </p:oleObj>
              </mc:Fallback>
            </mc:AlternateContent>
          </a:graphicData>
        </a:graphic>
      </p:graphicFrame>
      <p:sp>
        <p:nvSpPr>
          <p:cNvPr id="9" name="Rectangle 3"/>
          <p:cNvSpPr txBox="1">
            <a:spLocks noChangeArrowheads="1"/>
          </p:cNvSpPr>
          <p:nvPr/>
        </p:nvSpPr>
        <p:spPr>
          <a:xfrm>
            <a:off x="795441" y="5528880"/>
            <a:ext cx="7841932" cy="1020200"/>
          </a:xfrm>
          <a:prstGeom prst="rect">
            <a:avLst/>
          </a:prstGeom>
          <a:no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b="1" dirty="0">
                <a:latin typeface="微软雅黑" panose="020B0503020204020204" pitchFamily="34" charset="-122"/>
                <a:ea typeface="微软雅黑" panose="020B0503020204020204" pitchFamily="34" charset="-122"/>
              </a:rPr>
              <a:t>特点</a:t>
            </a:r>
            <a:r>
              <a:rPr lang="zh-CN" altLang="en-US" sz="2400" b="1"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自顶而下；逐步求精；模块化设计。</a:t>
            </a:r>
          </a:p>
        </p:txBody>
      </p:sp>
      <p:sp>
        <p:nvSpPr>
          <p:cNvPr id="15" name="矩形: 圆角 12"/>
          <p:cNvSpPr/>
          <p:nvPr/>
        </p:nvSpPr>
        <p:spPr>
          <a:xfrm>
            <a:off x="795441" y="2089031"/>
            <a:ext cx="2975818" cy="364050"/>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面向过程化的编程方式</a:t>
            </a:r>
            <a:endParaRPr lang="zh-CN" altLang="en-US" sz="1600" dirty="0">
              <a:solidFill>
                <a:schemeClr val="tx1"/>
              </a:solidFill>
            </a:endParaRPr>
          </a:p>
        </p:txBody>
      </p:sp>
    </p:spTree>
    <p:extLst>
      <p:ext uri="{BB962C8B-B14F-4D97-AF65-F5344CB8AC3E}">
        <p14:creationId xmlns:p14="http://schemas.microsoft.com/office/powerpoint/2010/main" val="2104917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p:bldP spid="1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99875" y="131498"/>
            <a:ext cx="1499129"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11.2.6</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645124" y="131498"/>
            <a:ext cx="594598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内联函数</a:t>
            </a:r>
          </a:p>
        </p:txBody>
      </p:sp>
      <p:sp>
        <p:nvSpPr>
          <p:cNvPr id="4" name="矩形 3"/>
          <p:cNvSpPr/>
          <p:nvPr/>
        </p:nvSpPr>
        <p:spPr>
          <a:xfrm>
            <a:off x="599874" y="1012393"/>
            <a:ext cx="8431583" cy="923330"/>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C++</a:t>
            </a:r>
            <a:r>
              <a:rPr lang="zh-CN" altLang="zh-CN" dirty="0">
                <a:latin typeface="微软雅黑" panose="020B0503020204020204" pitchFamily="34" charset="-122"/>
                <a:ea typeface="微软雅黑" panose="020B0503020204020204" pitchFamily="34" charset="-122"/>
              </a:rPr>
              <a:t>中，可以利用内联函数达到类似的效果。内联函数用关键字</a:t>
            </a:r>
            <a:r>
              <a:rPr lang="en-US" altLang="zh-CN" dirty="0">
                <a:latin typeface="微软雅黑" panose="020B0503020204020204" pitchFamily="34" charset="-122"/>
                <a:ea typeface="微软雅黑" panose="020B0503020204020204" pitchFamily="34" charset="-122"/>
              </a:rPr>
              <a:t>inline</a:t>
            </a:r>
            <a:r>
              <a:rPr lang="zh-CN" altLang="zh-CN" dirty="0">
                <a:latin typeface="微软雅黑" panose="020B0503020204020204" pitchFamily="34" charset="-122"/>
                <a:ea typeface="微软雅黑" panose="020B0503020204020204" pitchFamily="34" charset="-122"/>
              </a:rPr>
              <a:t>。和带参数的宏定义相比，内联函数的形式更像普通函数，可读性强，因此，建议在</a:t>
            </a:r>
            <a:r>
              <a:rPr lang="en-US" altLang="zh-CN" dirty="0">
                <a:latin typeface="微软雅黑" panose="020B0503020204020204" pitchFamily="34" charset="-122"/>
                <a:ea typeface="微软雅黑" panose="020B0503020204020204" pitchFamily="34" charset="-122"/>
              </a:rPr>
              <a:t>C++</a:t>
            </a:r>
            <a:r>
              <a:rPr lang="zh-CN" altLang="zh-CN" dirty="0">
                <a:latin typeface="微软雅黑" panose="020B0503020204020204" pitchFamily="34" charset="-122"/>
                <a:ea typeface="微软雅黑" panose="020B0503020204020204" pitchFamily="34" charset="-122"/>
              </a:rPr>
              <a:t>中使用内联函数代替带参数的宏定义。</a:t>
            </a:r>
            <a:endParaRPr lang="zh-CN" altLang="en-US" dirty="0">
              <a:latin typeface="微软雅黑" panose="020B0503020204020204" pitchFamily="34" charset="-122"/>
              <a:ea typeface="微软雅黑" panose="020B0503020204020204" pitchFamily="34" charset="-122"/>
            </a:endParaRPr>
          </a:p>
        </p:txBody>
      </p:sp>
      <p:sp>
        <p:nvSpPr>
          <p:cNvPr id="5" name="矩形 4"/>
          <p:cNvSpPr/>
          <p:nvPr/>
        </p:nvSpPr>
        <p:spPr>
          <a:xfrm>
            <a:off x="895296" y="2507912"/>
            <a:ext cx="8220569" cy="3416320"/>
          </a:xfrm>
          <a:prstGeom prst="rect">
            <a:avLst/>
          </a:prstGeom>
        </p:spPr>
        <p:txBody>
          <a:bodyPr wrap="square">
            <a:spAutoFit/>
          </a:bodyPr>
          <a:lstStyle/>
          <a:p>
            <a:r>
              <a:rPr lang="en-US" altLang="zh-CN" dirty="0"/>
              <a:t>#include &lt;</a:t>
            </a:r>
            <a:r>
              <a:rPr lang="en-US" altLang="zh-CN" dirty="0" err="1"/>
              <a:t>iostream.h</a:t>
            </a:r>
            <a:r>
              <a:rPr lang="en-US" altLang="zh-CN" dirty="0"/>
              <a:t>&gt;</a:t>
            </a:r>
            <a:endParaRPr lang="zh-CN" altLang="zh-CN" dirty="0"/>
          </a:p>
          <a:p>
            <a:r>
              <a:rPr lang="en-US" altLang="zh-CN" dirty="0"/>
              <a:t>inline  </a:t>
            </a:r>
            <a:r>
              <a:rPr lang="en-US" altLang="zh-CN" dirty="0" err="1"/>
              <a:t>int</a:t>
            </a:r>
            <a:r>
              <a:rPr lang="en-US" altLang="zh-CN" dirty="0"/>
              <a:t>  max(</a:t>
            </a:r>
            <a:r>
              <a:rPr lang="en-US" altLang="zh-CN" dirty="0" err="1"/>
              <a:t>int</a:t>
            </a:r>
            <a:r>
              <a:rPr lang="en-US" altLang="zh-CN" dirty="0"/>
              <a:t> a ,</a:t>
            </a:r>
            <a:r>
              <a:rPr lang="en-US" altLang="zh-CN" dirty="0" err="1"/>
              <a:t>int</a:t>
            </a:r>
            <a:r>
              <a:rPr lang="en-US" altLang="zh-CN" dirty="0"/>
              <a:t> b)</a:t>
            </a:r>
            <a:endParaRPr lang="zh-CN" altLang="zh-CN" dirty="0"/>
          </a:p>
          <a:p>
            <a:r>
              <a:rPr lang="en-US" altLang="zh-CN" dirty="0"/>
              <a:t>{</a:t>
            </a:r>
            <a:endParaRPr lang="zh-CN" altLang="zh-CN" dirty="0"/>
          </a:p>
          <a:p>
            <a:r>
              <a:rPr lang="en-US" altLang="zh-CN" dirty="0"/>
              <a:t>  return  a&gt;</a:t>
            </a:r>
            <a:r>
              <a:rPr lang="en-US" altLang="zh-CN" dirty="0" err="1"/>
              <a:t>b?a:b</a:t>
            </a:r>
            <a:r>
              <a:rPr lang="en-US" altLang="zh-CN" dirty="0"/>
              <a:t> ;</a:t>
            </a:r>
            <a:endParaRPr lang="zh-CN" altLang="zh-CN" dirty="0"/>
          </a:p>
          <a:p>
            <a:r>
              <a:rPr lang="en-US" altLang="zh-CN" dirty="0"/>
              <a:t>}</a:t>
            </a:r>
            <a:endParaRPr lang="zh-CN" altLang="zh-CN" dirty="0"/>
          </a:p>
          <a:p>
            <a:r>
              <a:rPr lang="en-US" altLang="zh-CN" dirty="0" err="1"/>
              <a:t>int</a:t>
            </a:r>
            <a:r>
              <a:rPr lang="en-US" altLang="zh-CN" dirty="0"/>
              <a:t>  main( )</a:t>
            </a:r>
            <a:endParaRPr lang="zh-CN" altLang="zh-CN" dirty="0"/>
          </a:p>
          <a:p>
            <a:r>
              <a:rPr lang="en-US" altLang="zh-CN" dirty="0"/>
              <a:t>{</a:t>
            </a:r>
            <a:endParaRPr lang="zh-CN" altLang="zh-CN" dirty="0"/>
          </a:p>
          <a:p>
            <a:r>
              <a:rPr lang="en-US" altLang="zh-CN" dirty="0"/>
              <a:t>  </a:t>
            </a:r>
            <a:r>
              <a:rPr lang="en-US" altLang="zh-CN" dirty="0" err="1"/>
              <a:t>int</a:t>
            </a:r>
            <a:r>
              <a:rPr lang="en-US" altLang="zh-CN" dirty="0"/>
              <a:t> t ;</a:t>
            </a:r>
            <a:endParaRPr lang="zh-CN" altLang="zh-CN" dirty="0"/>
          </a:p>
          <a:p>
            <a:r>
              <a:rPr lang="en-US" altLang="zh-CN" dirty="0"/>
              <a:t>  t = max(10, 20 );   // </a:t>
            </a:r>
            <a:r>
              <a:rPr lang="zh-CN" altLang="zh-CN" dirty="0"/>
              <a:t>被</a:t>
            </a:r>
            <a:r>
              <a:rPr lang="en-US" altLang="zh-CN" dirty="0"/>
              <a:t>max</a:t>
            </a:r>
            <a:r>
              <a:rPr lang="zh-CN" altLang="zh-CN" dirty="0"/>
              <a:t>相应的函数体所替换（代码扩展）：</a:t>
            </a:r>
            <a:r>
              <a:rPr lang="en-US" altLang="zh-CN" dirty="0"/>
              <a:t>t =10&gt;20?10:20;</a:t>
            </a:r>
            <a:endParaRPr lang="zh-CN" altLang="zh-CN" dirty="0"/>
          </a:p>
          <a:p>
            <a:r>
              <a:rPr lang="en-US" altLang="zh-CN" dirty="0" err="1"/>
              <a:t>cout</a:t>
            </a:r>
            <a:r>
              <a:rPr lang="en-US" altLang="zh-CN" dirty="0"/>
              <a:t>&lt;&lt;t&lt;&lt;</a:t>
            </a:r>
            <a:r>
              <a:rPr lang="en-US" altLang="zh-CN" dirty="0" err="1"/>
              <a:t>endl</a:t>
            </a:r>
            <a:r>
              <a:rPr lang="en-US" altLang="zh-CN" dirty="0"/>
              <a:t> ;</a:t>
            </a:r>
            <a:endParaRPr lang="zh-CN" altLang="zh-CN" dirty="0"/>
          </a:p>
          <a:p>
            <a:r>
              <a:rPr lang="en-US" altLang="zh-CN" dirty="0"/>
              <a:t>return  0;</a:t>
            </a:r>
            <a:endParaRPr lang="zh-CN" altLang="zh-CN" dirty="0"/>
          </a:p>
          <a:p>
            <a:r>
              <a:rPr lang="en-US" altLang="zh-CN" dirty="0"/>
              <a:t>}</a:t>
            </a:r>
            <a:endParaRPr lang="zh-CN" altLang="en-US" dirty="0"/>
          </a:p>
        </p:txBody>
      </p:sp>
      <p:sp>
        <p:nvSpPr>
          <p:cNvPr id="6" name="矩形: 圆角 12"/>
          <p:cNvSpPr/>
          <p:nvPr/>
        </p:nvSpPr>
        <p:spPr>
          <a:xfrm>
            <a:off x="599874" y="1935723"/>
            <a:ext cx="609947" cy="420358"/>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bg1"/>
                </a:solidFill>
                <a:latin typeface="微软雅黑" panose="020B0503020204020204" pitchFamily="34" charset="-122"/>
                <a:ea typeface="微软雅黑" panose="020B0503020204020204" pitchFamily="34" charset="-122"/>
              </a:rPr>
              <a:t>例</a:t>
            </a:r>
            <a:endParaRPr lang="zh-CN" altLang="en-US" sz="1600" dirty="0">
              <a:solidFill>
                <a:schemeClr val="tx1"/>
              </a:solidFill>
            </a:endParaRPr>
          </a:p>
        </p:txBody>
      </p:sp>
      <p:sp>
        <p:nvSpPr>
          <p:cNvPr id="7" name="矩形: 圆角 3"/>
          <p:cNvSpPr/>
          <p:nvPr/>
        </p:nvSpPr>
        <p:spPr>
          <a:xfrm>
            <a:off x="661183" y="2507912"/>
            <a:ext cx="8225347" cy="3555263"/>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407206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99875" y="131498"/>
            <a:ext cx="1499129"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11.2.6</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645124" y="131498"/>
            <a:ext cx="594598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内联函数</a:t>
            </a:r>
          </a:p>
        </p:txBody>
      </p:sp>
      <p:sp>
        <p:nvSpPr>
          <p:cNvPr id="4" name="矩形 3"/>
          <p:cNvSpPr/>
          <p:nvPr/>
        </p:nvSpPr>
        <p:spPr>
          <a:xfrm>
            <a:off x="599875" y="1518830"/>
            <a:ext cx="8403448" cy="874407"/>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）在函数定义前使用关键字</a:t>
            </a:r>
            <a:r>
              <a:rPr lang="en-US" altLang="zh-CN" dirty="0">
                <a:latin typeface="微软雅黑" panose="020B0503020204020204" pitchFamily="34" charset="-122"/>
                <a:ea typeface="微软雅黑" panose="020B0503020204020204" pitchFamily="34" charset="-122"/>
              </a:rPr>
              <a:t>inline</a:t>
            </a:r>
            <a:r>
              <a:rPr lang="zh-CN" altLang="en-US" dirty="0">
                <a:latin typeface="微软雅黑" panose="020B0503020204020204" pitchFamily="34" charset="-122"/>
                <a:ea typeface="微软雅黑" panose="020B0503020204020204" pitchFamily="34" charset="-122"/>
              </a:rPr>
              <a:t>时，原则上，该函数不被编译为单独的一段可调用的代码，而是将函数体内容插入到对该函数的每一个调用处。</a:t>
            </a:r>
            <a:endParaRPr lang="en-US" altLang="zh-CN" dirty="0">
              <a:latin typeface="微软雅黑" panose="020B0503020204020204" pitchFamily="34" charset="-122"/>
              <a:ea typeface="微软雅黑" panose="020B0503020204020204" pitchFamily="34" charset="-122"/>
            </a:endParaRPr>
          </a:p>
        </p:txBody>
      </p:sp>
      <p:sp>
        <p:nvSpPr>
          <p:cNvPr id="5" name="矩形 4"/>
          <p:cNvSpPr/>
          <p:nvPr/>
        </p:nvSpPr>
        <p:spPr>
          <a:xfrm>
            <a:off x="599875" y="928508"/>
            <a:ext cx="3530010" cy="581057"/>
          </a:xfrm>
          <a:prstGeom prst="rect">
            <a:avLst/>
          </a:prstGeom>
        </p:spPr>
        <p:txBody>
          <a:bodyPr wrap="square">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几点说明</a:t>
            </a:r>
          </a:p>
        </p:txBody>
      </p:sp>
      <p:sp>
        <p:nvSpPr>
          <p:cNvPr id="6" name="矩形 5"/>
          <p:cNvSpPr/>
          <p:nvPr/>
        </p:nvSpPr>
        <p:spPr>
          <a:xfrm>
            <a:off x="599875" y="2322897"/>
            <a:ext cx="7991232" cy="1289905"/>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）调用函数时，参数要进栈，</a:t>
            </a:r>
            <a:r>
              <a:rPr lang="en-US" altLang="zh-CN" dirty="0">
                <a:latin typeface="微软雅黑" panose="020B0503020204020204" pitchFamily="34" charset="-122"/>
                <a:ea typeface="微软雅黑" panose="020B0503020204020204" pitchFamily="34" charset="-122"/>
              </a:rPr>
              <a:t>CPU</a:t>
            </a:r>
            <a:r>
              <a:rPr lang="zh-CN" altLang="en-US" dirty="0">
                <a:latin typeface="微软雅黑" panose="020B0503020204020204" pitchFamily="34" charset="-122"/>
                <a:ea typeface="微软雅黑" panose="020B0503020204020204" pitchFamily="34" charset="-122"/>
              </a:rPr>
              <a:t>寄存器状态值需要保存；函数返回时，要还原</a:t>
            </a:r>
            <a:r>
              <a:rPr lang="en-US" altLang="zh-CN" dirty="0">
                <a:latin typeface="微软雅黑" panose="020B0503020204020204" pitchFamily="34" charset="-122"/>
                <a:ea typeface="微软雅黑" panose="020B0503020204020204" pitchFamily="34" charset="-122"/>
              </a:rPr>
              <a:t>CPU</a:t>
            </a:r>
            <a:r>
              <a:rPr lang="zh-CN" altLang="en-US" dirty="0">
                <a:latin typeface="微软雅黑" panose="020B0503020204020204" pitchFamily="34" charset="-122"/>
                <a:ea typeface="微软雅黑" panose="020B0503020204020204" pitchFamily="34" charset="-122"/>
              </a:rPr>
              <a:t>的状态。所以，函数调用需要一定的时间和空间开销。使用内联函数提高了运行效率。</a:t>
            </a:r>
          </a:p>
        </p:txBody>
      </p:sp>
      <p:sp>
        <p:nvSpPr>
          <p:cNvPr id="7" name="矩形 6"/>
          <p:cNvSpPr/>
          <p:nvPr/>
        </p:nvSpPr>
        <p:spPr>
          <a:xfrm>
            <a:off x="599875" y="3529041"/>
            <a:ext cx="7991232" cy="1754326"/>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内联函数的内联扩展，增加了目标程序的代码量，增加了空间开销，但比使用函数节约了时间开销。因此，内联函数是以增加目标代码的尺寸来节省时间，即“以空间换时间”。因此，最好只内联那些体积非常小，明显影响程序性能的函数。</a:t>
            </a:r>
          </a:p>
        </p:txBody>
      </p:sp>
    </p:spTree>
    <p:extLst>
      <p:ext uri="{BB962C8B-B14F-4D97-AF65-F5344CB8AC3E}">
        <p14:creationId xmlns:p14="http://schemas.microsoft.com/office/powerpoint/2010/main" val="41090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99875" y="131498"/>
            <a:ext cx="1499129"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11.2.6</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645124" y="131498"/>
            <a:ext cx="594598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内联函数</a:t>
            </a:r>
          </a:p>
        </p:txBody>
      </p:sp>
      <p:sp>
        <p:nvSpPr>
          <p:cNvPr id="4" name="矩形 3"/>
          <p:cNvSpPr/>
          <p:nvPr/>
        </p:nvSpPr>
        <p:spPr>
          <a:xfrm>
            <a:off x="599875" y="1633654"/>
            <a:ext cx="8290908" cy="1289905"/>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inline</a:t>
            </a:r>
            <a:r>
              <a:rPr lang="zh-CN" altLang="en-US" dirty="0">
                <a:latin typeface="微软雅黑" panose="020B0503020204020204" pitchFamily="34" charset="-122"/>
                <a:ea typeface="微软雅黑" panose="020B0503020204020204" pitchFamily="34" charset="-122"/>
              </a:rPr>
              <a:t>对编译器来说只是一个请求，而不是命令。编译器自由决定要不要忽略</a:t>
            </a:r>
            <a:r>
              <a:rPr lang="en-US" altLang="zh-CN" dirty="0">
                <a:latin typeface="微软雅黑" panose="020B0503020204020204" pitchFamily="34" charset="-122"/>
                <a:ea typeface="微软雅黑" panose="020B0503020204020204" pitchFamily="34" charset="-122"/>
              </a:rPr>
              <a:t>inline</a:t>
            </a:r>
            <a:r>
              <a:rPr lang="zh-CN" altLang="en-US" dirty="0">
                <a:latin typeface="微软雅黑" panose="020B0503020204020204" pitchFamily="34" charset="-122"/>
                <a:ea typeface="微软雅黑" panose="020B0503020204020204" pitchFamily="34" charset="-122"/>
              </a:rPr>
              <a:t>命令，如果含有循环、</a:t>
            </a:r>
            <a:r>
              <a:rPr lang="en-US" altLang="zh-CN" dirty="0">
                <a:latin typeface="微软雅黑" panose="020B0503020204020204" pitchFamily="34" charset="-122"/>
                <a:ea typeface="微软雅黑" panose="020B0503020204020204" pitchFamily="34" charset="-122"/>
              </a:rPr>
              <a:t>Switch</a:t>
            </a:r>
            <a:r>
              <a:rPr lang="zh-CN" altLang="en-US" dirty="0">
                <a:latin typeface="微软雅黑" panose="020B0503020204020204" pitchFamily="34" charset="-122"/>
                <a:ea typeface="微软雅黑" panose="020B0503020204020204" pitchFamily="34" charset="-122"/>
              </a:rPr>
              <a:t>、递归调用，则编译器视之为普通函数（通过编译，不会报错），将其作为普通函数处理。</a:t>
            </a:r>
            <a:endParaRPr lang="en-US" altLang="zh-CN" dirty="0">
              <a:latin typeface="微软雅黑" panose="020B0503020204020204" pitchFamily="34" charset="-122"/>
              <a:ea typeface="微软雅黑" panose="020B0503020204020204" pitchFamily="34" charset="-122"/>
            </a:endParaRPr>
          </a:p>
        </p:txBody>
      </p:sp>
      <p:sp>
        <p:nvSpPr>
          <p:cNvPr id="5" name="矩形 4"/>
          <p:cNvSpPr/>
          <p:nvPr/>
        </p:nvSpPr>
        <p:spPr>
          <a:xfrm>
            <a:off x="599875" y="928508"/>
            <a:ext cx="3530010" cy="581057"/>
          </a:xfrm>
          <a:prstGeom prst="rect">
            <a:avLst/>
          </a:prstGeom>
        </p:spPr>
        <p:txBody>
          <a:bodyPr wrap="square">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几点说明</a:t>
            </a:r>
          </a:p>
        </p:txBody>
      </p:sp>
      <p:sp>
        <p:nvSpPr>
          <p:cNvPr id="6" name="矩形 5"/>
          <p:cNvSpPr/>
          <p:nvPr/>
        </p:nvSpPr>
        <p:spPr>
          <a:xfrm>
            <a:off x="599875" y="2923559"/>
            <a:ext cx="8290908" cy="874407"/>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）不同的编译器对内联请求的态度不同。有的编译器不允许内联函数中包含循环语句；有的规定了内联函数的大小不能超过一个阈值。</a:t>
            </a:r>
          </a:p>
        </p:txBody>
      </p:sp>
      <p:sp>
        <p:nvSpPr>
          <p:cNvPr id="7" name="矩形 6"/>
          <p:cNvSpPr/>
          <p:nvPr/>
        </p:nvSpPr>
        <p:spPr>
          <a:xfrm>
            <a:off x="599875" y="3797966"/>
            <a:ext cx="8290908" cy="507831"/>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C++</a:t>
            </a:r>
            <a:r>
              <a:rPr lang="zh-CN" altLang="en-US" dirty="0">
                <a:latin typeface="微软雅黑" panose="020B0503020204020204" pitchFamily="34" charset="-122"/>
                <a:ea typeface="微软雅黑" panose="020B0503020204020204" pitchFamily="34" charset="-122"/>
              </a:rPr>
              <a:t>中常用</a:t>
            </a:r>
            <a:r>
              <a:rPr lang="en-US" altLang="zh-CN" dirty="0" err="1">
                <a:latin typeface="微软雅黑" panose="020B0503020204020204" pitchFamily="34" charset="-122"/>
                <a:ea typeface="微软雅黑" panose="020B0503020204020204" pitchFamily="34" charset="-122"/>
              </a:rPr>
              <a:t>const</a:t>
            </a:r>
            <a:r>
              <a:rPr lang="zh-CN" altLang="en-US" dirty="0">
                <a:latin typeface="微软雅黑" panose="020B0503020204020204" pitchFamily="34" charset="-122"/>
                <a:ea typeface="微软雅黑" panose="020B0503020204020204" pitchFamily="34" charset="-122"/>
              </a:rPr>
              <a:t>变量和内联函数来代替宏和带参宏。</a:t>
            </a:r>
          </a:p>
        </p:txBody>
      </p:sp>
    </p:spTree>
    <p:extLst>
      <p:ext uri="{BB962C8B-B14F-4D97-AF65-F5344CB8AC3E}">
        <p14:creationId xmlns:p14="http://schemas.microsoft.com/office/powerpoint/2010/main" val="757837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95441" y="131498"/>
            <a:ext cx="1107996"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11.3</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645124" y="131498"/>
            <a:ext cx="5945983" cy="584775"/>
          </a:xfrm>
          <a:prstGeom prst="rect">
            <a:avLst/>
          </a:prstGeom>
          <a:noFill/>
        </p:spPr>
        <p:txBody>
          <a:bodyPr wrap="square" rtlCol="0">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OOP</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设计思路</a:t>
            </a:r>
          </a:p>
        </p:txBody>
      </p:sp>
      <p:sp>
        <p:nvSpPr>
          <p:cNvPr id="4" name="矩形 3"/>
          <p:cNvSpPr/>
          <p:nvPr/>
        </p:nvSpPr>
        <p:spPr>
          <a:xfrm>
            <a:off x="148282" y="1408567"/>
            <a:ext cx="8995718" cy="961289"/>
          </a:xfrm>
          <a:prstGeom prst="rect">
            <a:avLst/>
          </a:prstGeom>
        </p:spPr>
        <p:txBody>
          <a:bodyPr wrap="square">
            <a:spAutoFit/>
          </a:bodyPr>
          <a:lstStyle/>
          <a:p>
            <a:pPr>
              <a:lnSpc>
                <a:spcPct val="150000"/>
              </a:lnSpc>
            </a:pPr>
            <a:r>
              <a:rPr lang="en-US" altLang="zh-CN" sz="2000" dirty="0">
                <a:latin typeface="微软雅黑" panose="020B0503020204020204" pitchFamily="34" charset="-122"/>
                <a:ea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rPr>
              <a:t>面向对象的设计思想将自然界所有事物都看成对象，每个对象有自己独特的状态和行为。对象之间彼此关联和作用构成了千变万化的现实世界。</a:t>
            </a:r>
            <a:endParaRPr lang="en-US" altLang="zh-CN" sz="2000" dirty="0">
              <a:latin typeface="微软雅黑" panose="020B0503020204020204" pitchFamily="34" charset="-122"/>
              <a:ea typeface="微软雅黑" panose="020B0503020204020204" pitchFamily="34" charset="-122"/>
            </a:endParaRPr>
          </a:p>
        </p:txBody>
      </p:sp>
      <p:sp>
        <p:nvSpPr>
          <p:cNvPr id="5" name="矩形 4"/>
          <p:cNvSpPr/>
          <p:nvPr/>
        </p:nvSpPr>
        <p:spPr>
          <a:xfrm>
            <a:off x="148282" y="2369856"/>
            <a:ext cx="8995718" cy="1289905"/>
          </a:xfrm>
          <a:prstGeom prst="rect">
            <a:avLst/>
          </a:prstGeom>
        </p:spPr>
        <p:txBody>
          <a:bodyPr wrap="square">
            <a:spAutoFit/>
          </a:bodyPr>
          <a:lstStyle/>
          <a:p>
            <a:pPr>
              <a:lnSpc>
                <a:spcPct val="150000"/>
              </a:lnSpc>
            </a:pP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面向对象的设计思想体系里，对象是共性和个性的对立统一体。一方面，它们因其存在的共性使得各自都属于特定的某个类别，比如：发动机、电视机、学生；另一方面，它们又是同一个类别中特有的一个个体，比如：汽车发动机、彩色电视机、大学生。</a:t>
            </a:r>
            <a:endParaRPr lang="en-US" altLang="zh-CN" dirty="0">
              <a:latin typeface="微软雅黑" panose="020B0503020204020204" pitchFamily="34" charset="-122"/>
              <a:ea typeface="微软雅黑" panose="020B0503020204020204" pitchFamily="34" charset="-122"/>
            </a:endParaRPr>
          </a:p>
        </p:txBody>
      </p:sp>
      <p:sp>
        <p:nvSpPr>
          <p:cNvPr id="6" name="矩形 5"/>
          <p:cNvSpPr/>
          <p:nvPr/>
        </p:nvSpPr>
        <p:spPr>
          <a:xfrm>
            <a:off x="148282" y="3659761"/>
            <a:ext cx="8995718" cy="923330"/>
          </a:xfrm>
          <a:prstGeom prst="rect">
            <a:avLst/>
          </a:prstGeom>
        </p:spPr>
        <p:txBody>
          <a:bodyPr wrap="square">
            <a:spAutoFit/>
          </a:bodyPr>
          <a:lstStyle/>
          <a:p>
            <a:pPr>
              <a:lnSpc>
                <a:spcPct val="150000"/>
              </a:lnSpc>
            </a:pP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在面向对象体系中，共性的内容由类类型来声明。用该类类型定义变量的方式，来创建的不同的对象，表示同一个类别下的不同个体。</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20189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99875" y="131498"/>
            <a:ext cx="1499129"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11.3.1</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645124" y="131498"/>
            <a:ext cx="594598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面向对象的设计特征</a:t>
            </a:r>
          </a:p>
        </p:txBody>
      </p:sp>
      <p:sp>
        <p:nvSpPr>
          <p:cNvPr id="4" name="矩形 3"/>
          <p:cNvSpPr/>
          <p:nvPr/>
        </p:nvSpPr>
        <p:spPr>
          <a:xfrm>
            <a:off x="599875" y="1127216"/>
            <a:ext cx="8319043" cy="1338828"/>
          </a:xfrm>
          <a:prstGeom prst="rect">
            <a:avLst/>
          </a:prstGeom>
        </p:spPr>
        <p:txBody>
          <a:bodyPr wrap="square">
            <a:spAutoFit/>
          </a:bodyPr>
          <a:lstStyle/>
          <a:p>
            <a:pPr>
              <a:lnSpc>
                <a:spcPct val="150000"/>
              </a:lnSpc>
            </a:pPr>
            <a:r>
              <a:rPr lang="zh-CN" altLang="zh-CN"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1</a:t>
            </a:r>
            <a:r>
              <a:rPr lang="zh-CN" altLang="zh-CN" b="1" dirty="0">
                <a:latin typeface="微软雅黑" panose="020B0503020204020204" pitchFamily="34" charset="-122"/>
                <a:ea typeface="微软雅黑" panose="020B0503020204020204" pitchFamily="34" charset="-122"/>
              </a:rPr>
              <a:t>）抽象</a:t>
            </a: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抽象就是从同一个类别的多个个体中抽取出它们共性的东西，包括：状态和行为。状态就是数据，行为是对这些数据进行的操作。</a:t>
            </a:r>
            <a:endParaRPr lang="zh-CN" altLang="en-US" dirty="0">
              <a:latin typeface="微软雅黑" panose="020B0503020204020204" pitchFamily="34" charset="-122"/>
              <a:ea typeface="微软雅黑" panose="020B0503020204020204" pitchFamily="34" charset="-122"/>
            </a:endParaRPr>
          </a:p>
        </p:txBody>
      </p:sp>
      <p:sp>
        <p:nvSpPr>
          <p:cNvPr id="5" name="矩形 4"/>
          <p:cNvSpPr/>
          <p:nvPr/>
        </p:nvSpPr>
        <p:spPr>
          <a:xfrm>
            <a:off x="599875" y="2466044"/>
            <a:ext cx="8319043" cy="2169825"/>
          </a:xfrm>
          <a:prstGeom prst="rect">
            <a:avLst/>
          </a:prstGeom>
        </p:spPr>
        <p:txBody>
          <a:bodyPr wrap="square">
            <a:spAutoFit/>
          </a:bodyPr>
          <a:lstStyle/>
          <a:p>
            <a:pPr>
              <a:lnSpc>
                <a:spcPct val="150000"/>
              </a:lnSpc>
            </a:pPr>
            <a:r>
              <a:rPr lang="zh-CN" altLang="zh-CN"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2</a:t>
            </a:r>
            <a:r>
              <a:rPr lang="zh-CN" altLang="zh-CN" b="1" dirty="0">
                <a:latin typeface="微软雅黑" panose="020B0503020204020204" pitchFamily="34" charset="-122"/>
                <a:ea typeface="微软雅黑" panose="020B0503020204020204" pitchFamily="34" charset="-122"/>
              </a:rPr>
              <a:t>）封装</a:t>
            </a: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面向对象设计思想最大的特点就是封装——将所有的状态数据及对这些数据进行处理的函数（又叫做方法）封装在同一个类类型中，然后设置访问权限，有些私密的状态数据不能直接访问，只能通过事先设计好的方法来提供访问，保证私密数据的安全性，避免非法操作和出错的可能性。</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79274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99875" y="131498"/>
            <a:ext cx="1499129"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11.3.1</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645124" y="131498"/>
            <a:ext cx="594598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面向对象的设计特征</a:t>
            </a:r>
          </a:p>
        </p:txBody>
      </p:sp>
      <p:sp>
        <p:nvSpPr>
          <p:cNvPr id="4" name="矩形 3"/>
          <p:cNvSpPr/>
          <p:nvPr/>
        </p:nvSpPr>
        <p:spPr>
          <a:xfrm>
            <a:off x="599875" y="1099080"/>
            <a:ext cx="8262772" cy="2169825"/>
          </a:xfrm>
          <a:prstGeom prst="rect">
            <a:avLst/>
          </a:prstGeom>
        </p:spPr>
        <p:txBody>
          <a:bodyPr wrap="square">
            <a:spAutoFit/>
          </a:bodyPr>
          <a:lstStyle/>
          <a:p>
            <a:pPr>
              <a:lnSpc>
                <a:spcPct val="150000"/>
              </a:lnSpc>
            </a:pPr>
            <a:r>
              <a:rPr lang="zh-CN" altLang="zh-CN"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3</a:t>
            </a:r>
            <a:r>
              <a:rPr lang="zh-CN" altLang="zh-CN" b="1" dirty="0">
                <a:latin typeface="微软雅黑" panose="020B0503020204020204" pitchFamily="34" charset="-122"/>
                <a:ea typeface="微软雅黑" panose="020B0503020204020204" pitchFamily="34" charset="-122"/>
              </a:rPr>
              <a:t>）继承</a:t>
            </a: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继承的过程，就是从一般到特殊的过程。继承产生的新类型中保留了基类的数据和方法，而不用在新类型中重新设计。可以看出，继承是一种按层分类的概念。继承实现了父类和子类：子类可以使用父类的所有功能，并且对这些功能进行扩展。</a:t>
            </a:r>
            <a:endParaRPr lang="zh-CN" altLang="en-US" dirty="0">
              <a:latin typeface="微软雅黑" panose="020B0503020204020204" pitchFamily="34" charset="-122"/>
              <a:ea typeface="微软雅黑" panose="020B0503020204020204" pitchFamily="34" charset="-122"/>
            </a:endParaRPr>
          </a:p>
        </p:txBody>
      </p:sp>
      <p:sp>
        <p:nvSpPr>
          <p:cNvPr id="5" name="矩形 4"/>
          <p:cNvSpPr/>
          <p:nvPr/>
        </p:nvSpPr>
        <p:spPr>
          <a:xfrm>
            <a:off x="599875" y="3462452"/>
            <a:ext cx="8262772" cy="1705403"/>
          </a:xfrm>
          <a:prstGeom prst="rect">
            <a:avLst/>
          </a:prstGeom>
        </p:spPr>
        <p:txBody>
          <a:bodyPr wrap="square">
            <a:spAutoFit/>
          </a:bodyPr>
          <a:lstStyle/>
          <a:p>
            <a:pPr>
              <a:lnSpc>
                <a:spcPct val="150000"/>
              </a:lnSpc>
            </a:pPr>
            <a:r>
              <a:rPr lang="zh-CN" altLang="zh-CN"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4</a:t>
            </a:r>
            <a:r>
              <a:rPr lang="zh-CN" altLang="zh-CN" b="1" dirty="0">
                <a:latin typeface="微软雅黑" panose="020B0503020204020204" pitchFamily="34" charset="-122"/>
                <a:ea typeface="微软雅黑" panose="020B0503020204020204" pitchFamily="34" charset="-122"/>
              </a:rPr>
              <a:t>）多态</a:t>
            </a: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同一类型的不同个体在做相同的行为动作时可能产生不同的结果。多态是与继承有关的概念。同种事物，多种状态，即同一个接口名称，但是体现为不同的功能。</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34103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99875" y="131498"/>
            <a:ext cx="1499129"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11.3.1</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645124" y="131498"/>
            <a:ext cx="594598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面向对象的设计特征</a:t>
            </a:r>
          </a:p>
        </p:txBody>
      </p:sp>
      <p:sp>
        <p:nvSpPr>
          <p:cNvPr id="6" name="矩形: 圆角 12"/>
          <p:cNvSpPr/>
          <p:nvPr/>
        </p:nvSpPr>
        <p:spPr>
          <a:xfrm>
            <a:off x="599875" y="1026866"/>
            <a:ext cx="6925766" cy="420358"/>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bg1"/>
                </a:solidFill>
                <a:latin typeface="微软雅黑" panose="020B0503020204020204" pitchFamily="34" charset="-122"/>
                <a:ea typeface="微软雅黑" panose="020B0503020204020204" pitchFamily="34" charset="-122"/>
              </a:rPr>
              <a:t>例如  </a:t>
            </a:r>
            <a:r>
              <a:rPr lang="en-US" altLang="zh-CN" dirty="0">
                <a:solidFill>
                  <a:schemeClr val="bg1"/>
                </a:solidFill>
                <a:latin typeface="微软雅黑" panose="020B0503020204020204" pitchFamily="34" charset="-122"/>
                <a:ea typeface="微软雅黑" panose="020B0503020204020204" pitchFamily="34" charset="-122"/>
              </a:rPr>
              <a:t>C</a:t>
            </a:r>
            <a:r>
              <a:rPr lang="zh-CN" altLang="en-US" dirty="0">
                <a:solidFill>
                  <a:schemeClr val="bg1"/>
                </a:solidFill>
                <a:latin typeface="微软雅黑" panose="020B0503020204020204" pitchFamily="34" charset="-122"/>
                <a:ea typeface="微软雅黑" panose="020B0503020204020204" pitchFamily="34" charset="-122"/>
              </a:rPr>
              <a:t>语言中通过定义一个结构体</a:t>
            </a:r>
            <a:r>
              <a:rPr lang="en-US" altLang="zh-CN" dirty="0">
                <a:solidFill>
                  <a:schemeClr val="bg1"/>
                </a:solidFill>
                <a:latin typeface="微软雅黑" panose="020B0503020204020204" pitchFamily="34" charset="-122"/>
                <a:ea typeface="微软雅黑" panose="020B0503020204020204" pitchFamily="34" charset="-122"/>
              </a:rPr>
              <a:t>Student</a:t>
            </a:r>
            <a:r>
              <a:rPr lang="zh-CN" altLang="en-US" dirty="0">
                <a:solidFill>
                  <a:schemeClr val="bg1"/>
                </a:solidFill>
                <a:latin typeface="微软雅黑" panose="020B0503020204020204" pitchFamily="34" charset="-122"/>
                <a:ea typeface="微软雅黑" panose="020B0503020204020204" pitchFamily="34" charset="-122"/>
              </a:rPr>
              <a:t>，来描述学生</a:t>
            </a:r>
            <a:endParaRPr lang="zh-CN" altLang="en-US" sz="1600" dirty="0">
              <a:solidFill>
                <a:schemeClr val="tx1"/>
              </a:solidFill>
            </a:endParaRPr>
          </a:p>
        </p:txBody>
      </p:sp>
      <p:sp>
        <p:nvSpPr>
          <p:cNvPr id="7" name="矩形 6"/>
          <p:cNvSpPr/>
          <p:nvPr/>
        </p:nvSpPr>
        <p:spPr>
          <a:xfrm>
            <a:off x="852616" y="1696261"/>
            <a:ext cx="6546990" cy="2862322"/>
          </a:xfrm>
          <a:prstGeom prst="rect">
            <a:avLst/>
          </a:prstGeom>
        </p:spPr>
        <p:txBody>
          <a:bodyPr wrap="square">
            <a:spAutoFit/>
          </a:bodyPr>
          <a:lstStyle/>
          <a:p>
            <a:pPr indent="133350" algn="just">
              <a:spcAft>
                <a:spcPts val="0"/>
              </a:spcAft>
            </a:pPr>
            <a:r>
              <a:rPr lang="en-US" altLang="zh-CN" kern="100" dirty="0" err="1">
                <a:latin typeface="Calibri" panose="020F0502020204030204" pitchFamily="34" charset="0"/>
                <a:ea typeface="宋体" panose="02010600030101010101" pitchFamily="2" charset="-122"/>
                <a:cs typeface="Times New Roman" panose="02020603050405020304" pitchFamily="18" charset="0"/>
              </a:rPr>
              <a:t>struct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Student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13335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13335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char name[20];</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13335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char id[15];</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266700" algn="just">
              <a:spcAft>
                <a:spcPts val="0"/>
              </a:spcAft>
            </a:pP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age;</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13335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13335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void show(</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struct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Student *s)  //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定义显示学生基本信息的函数</a:t>
            </a:r>
          </a:p>
          <a:p>
            <a:pPr indent="13335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13335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具体实现</a:t>
            </a:r>
          </a:p>
          <a:p>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en-US" dirty="0"/>
          </a:p>
        </p:txBody>
      </p:sp>
      <p:sp>
        <p:nvSpPr>
          <p:cNvPr id="8" name="矩形: 圆角 3"/>
          <p:cNvSpPr/>
          <p:nvPr/>
        </p:nvSpPr>
        <p:spPr>
          <a:xfrm>
            <a:off x="599875" y="1696261"/>
            <a:ext cx="6799731" cy="3555263"/>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96968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99875" y="131498"/>
            <a:ext cx="1499129"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11.3.1</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645124" y="131498"/>
            <a:ext cx="594598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面向对象的设计特征</a:t>
            </a:r>
          </a:p>
        </p:txBody>
      </p:sp>
      <p:sp>
        <p:nvSpPr>
          <p:cNvPr id="6" name="矩形: 圆角 12"/>
          <p:cNvSpPr/>
          <p:nvPr/>
        </p:nvSpPr>
        <p:spPr>
          <a:xfrm>
            <a:off x="599875" y="1026866"/>
            <a:ext cx="6925766" cy="420358"/>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bg1"/>
                </a:solidFill>
                <a:latin typeface="微软雅黑" panose="020B0503020204020204" pitchFamily="34" charset="-122"/>
                <a:ea typeface="微软雅黑" panose="020B0503020204020204" pitchFamily="34" charset="-122"/>
              </a:rPr>
              <a:t>例如  </a:t>
            </a:r>
            <a:r>
              <a:rPr lang="en-US" altLang="zh-CN" dirty="0">
                <a:solidFill>
                  <a:schemeClr val="bg1"/>
                </a:solidFill>
                <a:latin typeface="微软雅黑" panose="020B0503020204020204" pitchFamily="34" charset="-122"/>
                <a:ea typeface="微软雅黑" panose="020B0503020204020204" pitchFamily="34" charset="-122"/>
              </a:rPr>
              <a:t>C++</a:t>
            </a:r>
            <a:r>
              <a:rPr lang="zh-CN" altLang="en-US" dirty="0">
                <a:solidFill>
                  <a:schemeClr val="bg1"/>
                </a:solidFill>
                <a:latin typeface="微软雅黑" panose="020B0503020204020204" pitchFamily="34" charset="-122"/>
                <a:ea typeface="微软雅黑" panose="020B0503020204020204" pitchFamily="34" charset="-122"/>
              </a:rPr>
              <a:t>中通过定义一个类</a:t>
            </a:r>
            <a:r>
              <a:rPr lang="en-US" altLang="zh-CN" dirty="0" err="1">
                <a:solidFill>
                  <a:schemeClr val="bg1"/>
                </a:solidFill>
                <a:latin typeface="微软雅黑" panose="020B0503020204020204" pitchFamily="34" charset="-122"/>
                <a:ea typeface="微软雅黑" panose="020B0503020204020204" pitchFamily="34" charset="-122"/>
              </a:rPr>
              <a:t>Studen</a:t>
            </a:r>
            <a:r>
              <a:rPr lang="zh-CN" altLang="en-US" dirty="0">
                <a:solidFill>
                  <a:schemeClr val="bg1"/>
                </a:solidFill>
                <a:latin typeface="微软雅黑" panose="020B0503020204020204" pitchFamily="34" charset="-122"/>
                <a:ea typeface="微软雅黑" panose="020B0503020204020204" pitchFamily="34" charset="-122"/>
              </a:rPr>
              <a:t>，来描述学生</a:t>
            </a:r>
            <a:endParaRPr lang="zh-CN" altLang="en-US" sz="1600" dirty="0">
              <a:solidFill>
                <a:schemeClr val="tx1"/>
              </a:solidFill>
            </a:endParaRPr>
          </a:p>
        </p:txBody>
      </p:sp>
      <p:sp>
        <p:nvSpPr>
          <p:cNvPr id="7" name="矩形 6"/>
          <p:cNvSpPr/>
          <p:nvPr/>
        </p:nvSpPr>
        <p:spPr>
          <a:xfrm>
            <a:off x="839026" y="1696261"/>
            <a:ext cx="1806098" cy="3416320"/>
          </a:xfrm>
          <a:prstGeom prst="rect">
            <a:avLst/>
          </a:prstGeom>
        </p:spPr>
        <p:txBody>
          <a:bodyPr wrap="square">
            <a:spAutoFit/>
          </a:bodyPr>
          <a:lstStyle/>
          <a:p>
            <a:r>
              <a:rPr lang="en-US" altLang="zh-CN" dirty="0"/>
              <a:t>class Student</a:t>
            </a:r>
            <a:endParaRPr lang="zh-CN" altLang="zh-CN" dirty="0"/>
          </a:p>
          <a:p>
            <a:r>
              <a:rPr lang="en-US" altLang="zh-CN" dirty="0"/>
              <a:t>{</a:t>
            </a:r>
            <a:endParaRPr lang="zh-CN" altLang="zh-CN" dirty="0"/>
          </a:p>
          <a:p>
            <a:r>
              <a:rPr lang="en-US" altLang="zh-CN" dirty="0"/>
              <a:t>  private:</a:t>
            </a:r>
            <a:endParaRPr lang="zh-CN" altLang="zh-CN" dirty="0"/>
          </a:p>
          <a:p>
            <a:r>
              <a:rPr lang="en-US" altLang="zh-CN" dirty="0"/>
              <a:t>char name[20];</a:t>
            </a:r>
            <a:endParaRPr lang="zh-CN" altLang="zh-CN" dirty="0"/>
          </a:p>
          <a:p>
            <a:r>
              <a:rPr lang="en-US" altLang="zh-CN" dirty="0"/>
              <a:t>  char id[15];</a:t>
            </a:r>
            <a:endParaRPr lang="zh-CN" altLang="zh-CN" dirty="0"/>
          </a:p>
          <a:p>
            <a:r>
              <a:rPr lang="en-US" altLang="zh-CN" dirty="0" err="1"/>
              <a:t>int</a:t>
            </a:r>
            <a:r>
              <a:rPr lang="en-US" altLang="zh-CN" dirty="0"/>
              <a:t> age;</a:t>
            </a:r>
            <a:endParaRPr lang="zh-CN" altLang="zh-CN" dirty="0"/>
          </a:p>
          <a:p>
            <a:r>
              <a:rPr lang="en-US" altLang="zh-CN" dirty="0"/>
              <a:t>  public:</a:t>
            </a:r>
            <a:endParaRPr lang="zh-CN" altLang="zh-CN" dirty="0"/>
          </a:p>
          <a:p>
            <a:r>
              <a:rPr lang="en-US" altLang="zh-CN" dirty="0"/>
              <a:t>void show()</a:t>
            </a:r>
            <a:endParaRPr lang="zh-CN" altLang="zh-CN" dirty="0"/>
          </a:p>
          <a:p>
            <a:r>
              <a:rPr lang="en-US" altLang="zh-CN" dirty="0"/>
              <a:t>{</a:t>
            </a:r>
            <a:endParaRPr lang="zh-CN" altLang="zh-CN" dirty="0"/>
          </a:p>
          <a:p>
            <a:r>
              <a:rPr lang="en-US" altLang="zh-CN" dirty="0"/>
              <a:t>  </a:t>
            </a:r>
            <a:r>
              <a:rPr lang="zh-CN" altLang="zh-CN" dirty="0"/>
              <a:t>…</a:t>
            </a:r>
            <a:r>
              <a:rPr lang="en-US" altLang="zh-CN" dirty="0"/>
              <a:t>  // </a:t>
            </a:r>
            <a:r>
              <a:rPr lang="zh-CN" altLang="zh-CN" dirty="0"/>
              <a:t>具体实现</a:t>
            </a:r>
          </a:p>
          <a:p>
            <a:r>
              <a:rPr lang="en-US" altLang="zh-CN" dirty="0"/>
              <a:t>}</a:t>
            </a:r>
            <a:endParaRPr lang="zh-CN" altLang="zh-CN" dirty="0"/>
          </a:p>
          <a:p>
            <a:r>
              <a:rPr lang="en-US" altLang="zh-CN" dirty="0"/>
              <a:t>};</a:t>
            </a:r>
            <a:endParaRPr lang="zh-CN" altLang="en-US" dirty="0"/>
          </a:p>
        </p:txBody>
      </p:sp>
      <p:sp>
        <p:nvSpPr>
          <p:cNvPr id="8" name="矩形: 圆角 3"/>
          <p:cNvSpPr/>
          <p:nvPr/>
        </p:nvSpPr>
        <p:spPr>
          <a:xfrm>
            <a:off x="599875" y="1638001"/>
            <a:ext cx="2279364" cy="3555263"/>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圆角矩形 8"/>
          <p:cNvSpPr/>
          <p:nvPr/>
        </p:nvSpPr>
        <p:spPr>
          <a:xfrm>
            <a:off x="3671094" y="1638001"/>
            <a:ext cx="4808009" cy="4694965"/>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600" dirty="0">
                <a:solidFill>
                  <a:schemeClr val="tx1"/>
                </a:solidFill>
                <a:latin typeface="微软雅黑" panose="020B0503020204020204" pitchFamily="34" charset="-122"/>
                <a:ea typeface="微软雅黑" panose="020B0503020204020204" pitchFamily="34" charset="-122"/>
              </a:rPr>
              <a:t>（</a:t>
            </a:r>
            <a:r>
              <a:rPr lang="en-US" altLang="zh-CN" sz="1600" dirty="0">
                <a:solidFill>
                  <a:schemeClr val="tx1"/>
                </a:solidFill>
                <a:latin typeface="微软雅黑" panose="020B0503020204020204" pitchFamily="34" charset="-122"/>
                <a:ea typeface="微软雅黑" panose="020B0503020204020204" pitchFamily="34" charset="-122"/>
              </a:rPr>
              <a:t>1</a:t>
            </a:r>
            <a:r>
              <a:rPr lang="zh-CN" altLang="en-US" sz="1600" dirty="0">
                <a:solidFill>
                  <a:schemeClr val="tx1"/>
                </a:solidFill>
                <a:latin typeface="微软雅黑" panose="020B0503020204020204" pitchFamily="34" charset="-122"/>
                <a:ea typeface="微软雅黑" panose="020B0503020204020204" pitchFamily="34" charset="-122"/>
              </a:rPr>
              <a:t>）作用域包括：全局作用域、文件作用域、函数作用域、复合语句作用域和这里提到的</a:t>
            </a:r>
            <a:r>
              <a:rPr lang="en-US" altLang="zh-CN" sz="1600" dirty="0">
                <a:solidFill>
                  <a:schemeClr val="tx1"/>
                </a:solidFill>
                <a:latin typeface="微软雅黑" panose="020B0503020204020204" pitchFamily="34" charset="-122"/>
                <a:ea typeface="微软雅黑" panose="020B0503020204020204" pitchFamily="34" charset="-122"/>
              </a:rPr>
              <a:t>class</a:t>
            </a:r>
            <a:r>
              <a:rPr lang="zh-CN" altLang="en-US" sz="1600" dirty="0">
                <a:solidFill>
                  <a:schemeClr val="tx1"/>
                </a:solidFill>
                <a:latin typeface="微软雅黑" panose="020B0503020204020204" pitchFamily="34" charset="-122"/>
                <a:ea typeface="微软雅黑" panose="020B0503020204020204" pitchFamily="34" charset="-122"/>
              </a:rPr>
              <a:t>类作用域。</a:t>
            </a:r>
          </a:p>
          <a:p>
            <a:pPr>
              <a:lnSpc>
                <a:spcPct val="150000"/>
              </a:lnSpc>
            </a:pPr>
            <a:r>
              <a:rPr lang="zh-CN" altLang="en-US" sz="1600" dirty="0">
                <a:solidFill>
                  <a:schemeClr val="tx1"/>
                </a:solidFill>
                <a:latin typeface="微软雅黑" panose="020B0503020204020204" pitchFamily="34" charset="-122"/>
                <a:ea typeface="微软雅黑" panose="020B0503020204020204" pitchFamily="34" charset="-122"/>
              </a:rPr>
              <a:t>（</a:t>
            </a:r>
            <a:r>
              <a:rPr lang="en-US" altLang="zh-CN" sz="1600" dirty="0">
                <a:solidFill>
                  <a:schemeClr val="tx1"/>
                </a:solidFill>
                <a:latin typeface="微软雅黑" panose="020B0503020204020204" pitchFamily="34" charset="-122"/>
                <a:ea typeface="微软雅黑" panose="020B0503020204020204" pitchFamily="34" charset="-122"/>
              </a:rPr>
              <a:t>2</a:t>
            </a:r>
            <a:r>
              <a:rPr lang="zh-CN" altLang="en-US" sz="1600" dirty="0">
                <a:solidFill>
                  <a:schemeClr val="tx1"/>
                </a:solidFill>
                <a:latin typeface="微软雅黑" panose="020B0503020204020204" pitchFamily="34" charset="-122"/>
                <a:ea typeface="微软雅黑" panose="020B0503020204020204" pitchFamily="34" charset="-122"/>
              </a:rPr>
              <a:t>）在同一个</a:t>
            </a:r>
            <a:r>
              <a:rPr lang="en-US" altLang="zh-CN" sz="1600" dirty="0">
                <a:solidFill>
                  <a:schemeClr val="tx1"/>
                </a:solidFill>
                <a:latin typeface="微软雅黑" panose="020B0503020204020204" pitchFamily="34" charset="-122"/>
                <a:ea typeface="微软雅黑" panose="020B0503020204020204" pitchFamily="34" charset="-122"/>
              </a:rPr>
              <a:t>class</a:t>
            </a:r>
            <a:r>
              <a:rPr lang="zh-CN" altLang="en-US" sz="1600" dirty="0">
                <a:solidFill>
                  <a:schemeClr val="tx1"/>
                </a:solidFill>
                <a:latin typeface="微软雅黑" panose="020B0503020204020204" pitchFamily="34" charset="-122"/>
                <a:ea typeface="微软雅黑" panose="020B0503020204020204" pitchFamily="34" charset="-122"/>
              </a:rPr>
              <a:t>类作用域里可以直接不加作用域分辨符访问自身的其他成员，包括成员数据和成员方法。</a:t>
            </a:r>
          </a:p>
          <a:p>
            <a:pPr>
              <a:lnSpc>
                <a:spcPct val="150000"/>
              </a:lnSpc>
            </a:pPr>
            <a:r>
              <a:rPr lang="zh-CN" altLang="en-US" sz="1600" dirty="0">
                <a:solidFill>
                  <a:schemeClr val="tx1"/>
                </a:solidFill>
                <a:latin typeface="微软雅黑" panose="020B0503020204020204" pitchFamily="34" charset="-122"/>
                <a:ea typeface="微软雅黑" panose="020B0503020204020204" pitchFamily="34" charset="-122"/>
              </a:rPr>
              <a:t>（</a:t>
            </a:r>
            <a:r>
              <a:rPr lang="en-US" altLang="zh-CN" sz="1600" dirty="0">
                <a:solidFill>
                  <a:schemeClr val="tx1"/>
                </a:solidFill>
                <a:latin typeface="微软雅黑" panose="020B0503020204020204" pitchFamily="34" charset="-122"/>
                <a:ea typeface="微软雅黑" panose="020B0503020204020204" pitchFamily="34" charset="-122"/>
              </a:rPr>
              <a:t>3</a:t>
            </a:r>
            <a:r>
              <a:rPr lang="zh-CN" altLang="en-US" sz="1600" dirty="0">
                <a:solidFill>
                  <a:schemeClr val="tx1"/>
                </a:solidFill>
                <a:latin typeface="微软雅黑" panose="020B0503020204020204" pitchFamily="34" charset="-122"/>
                <a:ea typeface="微软雅黑" panose="020B0503020204020204" pitchFamily="34" charset="-122"/>
              </a:rPr>
              <a:t>）在</a:t>
            </a:r>
            <a:r>
              <a:rPr lang="en-US" altLang="zh-CN" sz="1600" dirty="0">
                <a:solidFill>
                  <a:schemeClr val="tx1"/>
                </a:solidFill>
                <a:latin typeface="微软雅黑" panose="020B0503020204020204" pitchFamily="34" charset="-122"/>
                <a:ea typeface="微软雅黑" panose="020B0503020204020204" pitchFamily="34" charset="-122"/>
              </a:rPr>
              <a:t>class</a:t>
            </a:r>
            <a:r>
              <a:rPr lang="zh-CN" altLang="en-US" sz="1600" dirty="0">
                <a:solidFill>
                  <a:schemeClr val="tx1"/>
                </a:solidFill>
                <a:latin typeface="微软雅黑" panose="020B0503020204020204" pitchFamily="34" charset="-122"/>
                <a:ea typeface="微软雅黑" panose="020B0503020204020204" pitchFamily="34" charset="-122"/>
              </a:rPr>
              <a:t>类作用域外的要想调用</a:t>
            </a:r>
            <a:r>
              <a:rPr lang="en-US" altLang="zh-CN" sz="1600" dirty="0">
                <a:solidFill>
                  <a:schemeClr val="tx1"/>
                </a:solidFill>
                <a:latin typeface="微软雅黑" panose="020B0503020204020204" pitchFamily="34" charset="-122"/>
                <a:ea typeface="微软雅黑" panose="020B0503020204020204" pitchFamily="34" charset="-122"/>
              </a:rPr>
              <a:t>show</a:t>
            </a:r>
            <a:r>
              <a:rPr lang="zh-CN" altLang="en-US" sz="1600" dirty="0">
                <a:solidFill>
                  <a:schemeClr val="tx1"/>
                </a:solidFill>
                <a:latin typeface="微软雅黑" panose="020B0503020204020204" pitchFamily="34" charset="-122"/>
                <a:ea typeface="微软雅黑" panose="020B0503020204020204" pitchFamily="34" charset="-122"/>
              </a:rPr>
              <a:t>方法必须加上类名和作用域分辨符</a:t>
            </a:r>
            <a:r>
              <a:rPr lang="en-US" altLang="zh-CN" sz="1600" dirty="0">
                <a:solidFill>
                  <a:schemeClr val="tx1"/>
                </a:solidFill>
                <a:latin typeface="微软雅黑" panose="020B0503020204020204" pitchFamily="34" charset="-122"/>
                <a:ea typeface="微软雅黑" panose="020B0503020204020204" pitchFamily="34" charset="-122"/>
              </a:rPr>
              <a:t>——Student::show()</a:t>
            </a:r>
            <a:r>
              <a:rPr lang="zh-CN" altLang="en-US" sz="1600" dirty="0">
                <a:solidFill>
                  <a:schemeClr val="tx1"/>
                </a:solidFill>
                <a:latin typeface="微软雅黑" panose="020B0503020204020204" pitchFamily="34" charset="-122"/>
                <a:ea typeface="微软雅黑" panose="020B0503020204020204" pitchFamily="34" charset="-122"/>
              </a:rPr>
              <a:t>。</a:t>
            </a:r>
          </a:p>
          <a:p>
            <a:pPr>
              <a:lnSpc>
                <a:spcPct val="150000"/>
              </a:lnSpc>
            </a:pPr>
            <a:r>
              <a:rPr lang="zh-CN" altLang="en-US" sz="1600" dirty="0">
                <a:solidFill>
                  <a:schemeClr val="tx1"/>
                </a:solidFill>
                <a:latin typeface="微软雅黑" panose="020B0503020204020204" pitchFamily="34" charset="-122"/>
                <a:ea typeface="微软雅黑" panose="020B0503020204020204" pitchFamily="34" charset="-122"/>
              </a:rPr>
              <a:t>（</a:t>
            </a:r>
            <a:r>
              <a:rPr lang="en-US" altLang="zh-CN" sz="1600" dirty="0">
                <a:solidFill>
                  <a:schemeClr val="tx1"/>
                </a:solidFill>
                <a:latin typeface="微软雅黑" panose="020B0503020204020204" pitchFamily="34" charset="-122"/>
                <a:ea typeface="微软雅黑" panose="020B0503020204020204" pitchFamily="34" charset="-122"/>
              </a:rPr>
              <a:t>4</a:t>
            </a:r>
            <a:r>
              <a:rPr lang="zh-CN" altLang="en-US" sz="1600" dirty="0">
                <a:solidFill>
                  <a:schemeClr val="tx1"/>
                </a:solidFill>
                <a:latin typeface="微软雅黑" panose="020B0503020204020204" pitchFamily="34" charset="-122"/>
                <a:ea typeface="微软雅黑" panose="020B0503020204020204" pitchFamily="34" charset="-122"/>
              </a:rPr>
              <a:t>）空类没有任何成员，包括数据和函数。例如</a:t>
            </a:r>
            <a:r>
              <a:rPr lang="en-US" altLang="zh-CN" sz="1600" dirty="0">
                <a:solidFill>
                  <a:schemeClr val="tx1"/>
                </a:solidFill>
                <a:latin typeface="微软雅黑" panose="020B0503020204020204" pitchFamily="34" charset="-122"/>
                <a:ea typeface="微软雅黑" panose="020B0503020204020204" pitchFamily="34" charset="-122"/>
              </a:rPr>
              <a:t>class empty{ };</a:t>
            </a:r>
            <a:r>
              <a:rPr lang="zh-CN" altLang="en-US" sz="1600" dirty="0">
                <a:solidFill>
                  <a:schemeClr val="tx1"/>
                </a:solidFill>
                <a:latin typeface="微软雅黑" panose="020B0503020204020204" pitchFamily="34" charset="-122"/>
                <a:ea typeface="微软雅黑" panose="020B0503020204020204" pitchFamily="34" charset="-122"/>
              </a:rPr>
              <a:t>但空类对象大小不为零。</a:t>
            </a:r>
          </a:p>
        </p:txBody>
      </p:sp>
    </p:spTree>
    <p:extLst>
      <p:ext uri="{BB962C8B-B14F-4D97-AF65-F5344CB8AC3E}">
        <p14:creationId xmlns:p14="http://schemas.microsoft.com/office/powerpoint/2010/main" val="2801962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99875" y="131498"/>
            <a:ext cx="1499129"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11.3.2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645124" y="131498"/>
            <a:ext cx="594598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类设计实例</a:t>
            </a:r>
          </a:p>
        </p:txBody>
      </p:sp>
      <p:sp>
        <p:nvSpPr>
          <p:cNvPr id="6" name="矩形: 圆角 12"/>
          <p:cNvSpPr/>
          <p:nvPr/>
        </p:nvSpPr>
        <p:spPr>
          <a:xfrm>
            <a:off x="599875" y="928012"/>
            <a:ext cx="7815076" cy="420358"/>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bg1"/>
                </a:solidFill>
                <a:latin typeface="微软雅黑" panose="020B0503020204020204" pitchFamily="34" charset="-122"/>
                <a:ea typeface="微软雅黑" panose="020B0503020204020204" pitchFamily="34" charset="-122"/>
              </a:rPr>
              <a:t>例</a:t>
            </a:r>
            <a:r>
              <a:rPr lang="en-US" altLang="zh-CN" dirty="0">
                <a:solidFill>
                  <a:schemeClr val="bg1"/>
                </a:solidFill>
                <a:latin typeface="微软雅黑" panose="020B0503020204020204" pitchFamily="34" charset="-122"/>
                <a:ea typeface="微软雅黑" panose="020B0503020204020204" pitchFamily="34" charset="-122"/>
              </a:rPr>
              <a:t>11.15</a:t>
            </a:r>
            <a:r>
              <a:rPr lang="zh-CN" altLang="en-US" dirty="0">
                <a:solidFill>
                  <a:schemeClr val="bg1"/>
                </a:solidFill>
                <a:latin typeface="微软雅黑" panose="020B0503020204020204" pitchFamily="34" charset="-122"/>
                <a:ea typeface="微软雅黑" panose="020B0503020204020204" pitchFamily="34" charset="-122"/>
              </a:rPr>
              <a:t>针对上一节介绍的</a:t>
            </a:r>
            <a:r>
              <a:rPr lang="en-US" altLang="zh-CN" dirty="0">
                <a:solidFill>
                  <a:schemeClr val="bg1"/>
                </a:solidFill>
                <a:latin typeface="微软雅黑" panose="020B0503020204020204" pitchFamily="34" charset="-122"/>
                <a:ea typeface="微软雅黑" panose="020B0503020204020204" pitchFamily="34" charset="-122"/>
              </a:rPr>
              <a:t>Student</a:t>
            </a:r>
            <a:r>
              <a:rPr lang="zh-CN" altLang="en-US" dirty="0">
                <a:solidFill>
                  <a:schemeClr val="bg1"/>
                </a:solidFill>
                <a:latin typeface="微软雅黑" panose="020B0503020204020204" pitchFamily="34" charset="-122"/>
                <a:ea typeface="微软雅黑" panose="020B0503020204020204" pitchFamily="34" charset="-122"/>
              </a:rPr>
              <a:t>类，我们来给出该类的初步设计原型。</a:t>
            </a:r>
            <a:endParaRPr lang="zh-CN" altLang="en-US" sz="1600" dirty="0">
              <a:solidFill>
                <a:schemeClr val="tx1"/>
              </a:solidFill>
            </a:endParaRPr>
          </a:p>
        </p:txBody>
      </p:sp>
      <p:sp>
        <p:nvSpPr>
          <p:cNvPr id="5" name="矩形 4"/>
          <p:cNvSpPr/>
          <p:nvPr/>
        </p:nvSpPr>
        <p:spPr>
          <a:xfrm>
            <a:off x="642476" y="1397949"/>
            <a:ext cx="8284633" cy="5016758"/>
          </a:xfrm>
          <a:prstGeom prst="rect">
            <a:avLst/>
          </a:prstGeom>
        </p:spPr>
        <p:txBody>
          <a:bodyPr wrap="square">
            <a:spAutoFit/>
          </a:bodyPr>
          <a:lstStyle/>
          <a:p>
            <a:pPr indent="13335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class Student</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13335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13335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private:           // </a:t>
            </a: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可以省略此行。如果不写访问权限，</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class</a:t>
            </a: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默认是</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private</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40005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char name[20];</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26670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char id[15];</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400050" algn="just">
              <a:spcAft>
                <a:spcPts val="0"/>
              </a:spcAft>
            </a:pP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age;</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13335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public:</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40005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void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registerStudent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const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char *n,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const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char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i</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40005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40005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strcpy</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(name, n);</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40005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strcpy</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(id,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i</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53340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age = a;</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40005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40005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void show()</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40005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40005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cout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&lt;&lt;"name: "&lt;&lt; name&lt;&lt;</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endl</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533400" algn="just">
              <a:spcAft>
                <a:spcPts val="0"/>
              </a:spcAft>
            </a:pP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cout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&lt;&lt;"id: "&lt;&lt; id&lt;&lt;</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endl</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533400" algn="just">
              <a:spcAft>
                <a:spcPts val="0"/>
              </a:spcAft>
            </a:pP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cout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&lt;&lt;"age: "&lt;&lt; age&lt;&lt;</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endl</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40005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13335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7" name="矩形 6"/>
          <p:cNvSpPr/>
          <p:nvPr/>
        </p:nvSpPr>
        <p:spPr>
          <a:xfrm>
            <a:off x="4507413" y="4249395"/>
            <a:ext cx="4572000" cy="1846659"/>
          </a:xfrm>
          <a:prstGeom prst="rect">
            <a:avLst/>
          </a:prstGeom>
        </p:spPr>
        <p:txBody>
          <a:bodyPr>
            <a:spAutoFit/>
          </a:bodyPr>
          <a:lstStyle/>
          <a:p>
            <a:pPr indent="133350" algn="just">
              <a:spcAft>
                <a:spcPts val="0"/>
              </a:spcAft>
            </a:pP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main(void)</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13335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13335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Student Tom;</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26670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Tom.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registerStudent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(“tom”,”123456”,20);</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26670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Tom. show();</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26670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return  0;</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en-US" sz="1600" dirty="0"/>
          </a:p>
        </p:txBody>
      </p:sp>
      <p:sp>
        <p:nvSpPr>
          <p:cNvPr id="8" name="矩形: 圆角 3"/>
          <p:cNvSpPr/>
          <p:nvPr/>
        </p:nvSpPr>
        <p:spPr>
          <a:xfrm>
            <a:off x="379828" y="1417301"/>
            <a:ext cx="8140939" cy="4955202"/>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矩形: 圆角 3"/>
          <p:cNvSpPr/>
          <p:nvPr/>
        </p:nvSpPr>
        <p:spPr>
          <a:xfrm>
            <a:off x="4389120" y="4235328"/>
            <a:ext cx="4025832" cy="1860726"/>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493694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p:bldP spid="7" grpId="0"/>
      <p:bldP spid="8" grpId="0" animBg="1"/>
      <p:bldP spid="1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99875" y="131498"/>
            <a:ext cx="1499129"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11.3.2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645124" y="131498"/>
            <a:ext cx="594598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类设计实例</a:t>
            </a:r>
          </a:p>
        </p:txBody>
      </p:sp>
      <p:sp>
        <p:nvSpPr>
          <p:cNvPr id="4" name="矩形 3"/>
          <p:cNvSpPr/>
          <p:nvPr/>
        </p:nvSpPr>
        <p:spPr>
          <a:xfrm>
            <a:off x="599875" y="1227212"/>
            <a:ext cx="8347177" cy="874407"/>
          </a:xfrm>
          <a:prstGeom prst="rect">
            <a:avLst/>
          </a:prstGeom>
        </p:spPr>
        <p:txBody>
          <a:bodyPr wrap="square">
            <a:spAutoFit/>
          </a:bodyPr>
          <a:lstStyle/>
          <a:p>
            <a:pPr>
              <a:lnSpc>
                <a:spcPct val="150000"/>
              </a:lnSpc>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）关键字</a:t>
            </a:r>
            <a:r>
              <a:rPr lang="en-US" altLang="zh-CN" dirty="0">
                <a:latin typeface="微软雅黑" panose="020B0503020204020204" pitchFamily="34" charset="-122"/>
                <a:ea typeface="微软雅黑" panose="020B0503020204020204" pitchFamily="34" charset="-122"/>
              </a:rPr>
              <a:t>class</a:t>
            </a:r>
            <a:r>
              <a:rPr lang="zh-CN" altLang="zh-CN" dirty="0">
                <a:latin typeface="微软雅黑" panose="020B0503020204020204" pitchFamily="34" charset="-122"/>
                <a:ea typeface="微软雅黑" panose="020B0503020204020204" pitchFamily="34" charset="-122"/>
              </a:rPr>
              <a:t>表明一个类的声明由此开始，</a:t>
            </a:r>
            <a:r>
              <a:rPr lang="en-US" altLang="zh-CN" dirty="0">
                <a:latin typeface="微软雅黑" panose="020B0503020204020204" pitchFamily="34" charset="-122"/>
                <a:ea typeface="微软雅黑" panose="020B0503020204020204" pitchFamily="34" charset="-122"/>
              </a:rPr>
              <a:t>Student</a:t>
            </a:r>
            <a:r>
              <a:rPr lang="zh-CN" altLang="zh-CN" dirty="0">
                <a:latin typeface="微软雅黑" panose="020B0503020204020204" pitchFamily="34" charset="-122"/>
                <a:ea typeface="微软雅黑" panose="020B0503020204020204" pitchFamily="34" charset="-122"/>
              </a:rPr>
              <a:t>是一个类名，它应该是一个有效的标识符；</a:t>
            </a:r>
          </a:p>
        </p:txBody>
      </p:sp>
      <p:sp>
        <p:nvSpPr>
          <p:cNvPr id="8" name="矩形 7"/>
          <p:cNvSpPr/>
          <p:nvPr/>
        </p:nvSpPr>
        <p:spPr>
          <a:xfrm>
            <a:off x="599875" y="777829"/>
            <a:ext cx="3530010" cy="646331"/>
          </a:xfrm>
          <a:prstGeom prst="rect">
            <a:avLst/>
          </a:prstGeom>
        </p:spPr>
        <p:txBody>
          <a:bodyPr wrap="square">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几点说明</a:t>
            </a:r>
          </a:p>
        </p:txBody>
      </p:sp>
      <p:sp>
        <p:nvSpPr>
          <p:cNvPr id="5" name="矩形 4"/>
          <p:cNvSpPr/>
          <p:nvPr/>
        </p:nvSpPr>
        <p:spPr>
          <a:xfrm>
            <a:off x="599874" y="2101619"/>
            <a:ext cx="8347177" cy="874407"/>
          </a:xfrm>
          <a:prstGeom prst="rect">
            <a:avLst/>
          </a:prstGeom>
        </p:spPr>
        <p:txBody>
          <a:bodyPr wrap="square">
            <a:spAutoFit/>
          </a:bodyPr>
          <a:lstStyle/>
          <a:p>
            <a:pPr>
              <a:lnSpc>
                <a:spcPct val="150000"/>
              </a:lnSpc>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name</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id</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age</a:t>
            </a:r>
            <a:r>
              <a:rPr lang="zh-CN" altLang="zh-CN" dirty="0">
                <a:latin typeface="微软雅黑" panose="020B0503020204020204" pitchFamily="34" charset="-122"/>
                <a:ea typeface="微软雅黑" panose="020B0503020204020204" pitchFamily="34" charset="-122"/>
              </a:rPr>
              <a:t>是数据成员，又叫成员变量。</a:t>
            </a:r>
            <a:r>
              <a:rPr lang="en-US" altLang="zh-CN" dirty="0" err="1">
                <a:latin typeface="微软雅黑" panose="020B0503020204020204" pitchFamily="34" charset="-122"/>
                <a:ea typeface="微软雅黑" panose="020B0503020204020204" pitchFamily="34" charset="-122"/>
              </a:rPr>
              <a:t>registerStudent</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show( )</a:t>
            </a:r>
            <a:r>
              <a:rPr lang="zh-CN" altLang="zh-CN" dirty="0">
                <a:latin typeface="微软雅黑" panose="020B0503020204020204" pitchFamily="34" charset="-122"/>
                <a:ea typeface="微软雅黑" panose="020B0503020204020204" pitchFamily="34" charset="-122"/>
              </a:rPr>
              <a:t>是成员函数。</a:t>
            </a:r>
          </a:p>
        </p:txBody>
      </p:sp>
      <p:sp>
        <p:nvSpPr>
          <p:cNvPr id="6" name="矩形 5"/>
          <p:cNvSpPr/>
          <p:nvPr/>
        </p:nvSpPr>
        <p:spPr>
          <a:xfrm>
            <a:off x="599873" y="2976026"/>
            <a:ext cx="8347178" cy="2120902"/>
          </a:xfrm>
          <a:prstGeom prst="rect">
            <a:avLst/>
          </a:prstGeom>
        </p:spPr>
        <p:txBody>
          <a:bodyPr wrap="square">
            <a:spAutoFit/>
          </a:bodyPr>
          <a:lstStyle/>
          <a:p>
            <a:pPr>
              <a:lnSpc>
                <a:spcPct val="150000"/>
              </a:lnSpc>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zh-CN" dirty="0">
                <a:latin typeface="微软雅黑" panose="020B0503020204020204" pitchFamily="34" charset="-122"/>
                <a:ea typeface="微软雅黑" panose="020B0503020204020204" pitchFamily="34" charset="-122"/>
              </a:rPr>
              <a:t>）关键字</a:t>
            </a:r>
            <a:r>
              <a:rPr lang="en-US" altLang="zh-CN" dirty="0">
                <a:latin typeface="微软雅黑" panose="020B0503020204020204" pitchFamily="34" charset="-122"/>
                <a:ea typeface="微软雅黑" panose="020B0503020204020204" pitchFamily="34" charset="-122"/>
              </a:rPr>
              <a:t>private</a:t>
            </a:r>
            <a:r>
              <a:rPr lang="zh-CN" altLang="zh-CN"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public</a:t>
            </a:r>
            <a:r>
              <a:rPr lang="zh-CN" altLang="zh-CN" dirty="0">
                <a:latin typeface="微软雅黑" panose="020B0503020204020204" pitchFamily="34" charset="-122"/>
                <a:ea typeface="微软雅黑" panose="020B0503020204020204" pitchFamily="34" charset="-122"/>
              </a:rPr>
              <a:t>是访问权限说明符，用来定义成员的访问权限。关键字</a:t>
            </a:r>
            <a:r>
              <a:rPr lang="en-US" altLang="zh-CN" dirty="0">
                <a:latin typeface="微软雅黑" panose="020B0503020204020204" pitchFamily="34" charset="-122"/>
                <a:ea typeface="微软雅黑" panose="020B0503020204020204" pitchFamily="34" charset="-122"/>
              </a:rPr>
              <a:t>private</a:t>
            </a:r>
            <a:r>
              <a:rPr lang="zh-CN" altLang="zh-CN" dirty="0">
                <a:latin typeface="微软雅黑" panose="020B0503020204020204" pitchFamily="34" charset="-122"/>
                <a:ea typeface="微软雅黑" panose="020B0503020204020204" pitchFamily="34" charset="-122"/>
              </a:rPr>
              <a:t>之后的成员是类的私有成员，它们只能被该类自身的成员函数访问。而</a:t>
            </a:r>
            <a:r>
              <a:rPr lang="en-US" altLang="zh-CN" dirty="0">
                <a:latin typeface="微软雅黑" panose="020B0503020204020204" pitchFamily="34" charset="-122"/>
                <a:ea typeface="微软雅黑" panose="020B0503020204020204" pitchFamily="34" charset="-122"/>
              </a:rPr>
              <a:t>public </a:t>
            </a:r>
            <a:r>
              <a:rPr lang="zh-CN" altLang="zh-CN" dirty="0">
                <a:latin typeface="微软雅黑" panose="020B0503020204020204" pitchFamily="34" charset="-122"/>
                <a:ea typeface="微软雅黑" panose="020B0503020204020204" pitchFamily="34" charset="-122"/>
              </a:rPr>
              <a:t>之后的成员是类的公有成员，它们可以被程序的其他部分访问。另外，还有一个访问说明关键字</a:t>
            </a:r>
            <a:r>
              <a:rPr lang="en-US" altLang="zh-CN" dirty="0">
                <a:latin typeface="微软雅黑" panose="020B0503020204020204" pitchFamily="34" charset="-122"/>
                <a:ea typeface="微软雅黑" panose="020B0503020204020204" pitchFamily="34" charset="-122"/>
              </a:rPr>
              <a:t>protected</a:t>
            </a:r>
            <a:r>
              <a:rPr lang="zh-CN" altLang="zh-CN" dirty="0">
                <a:latin typeface="微软雅黑" panose="020B0503020204020204" pitchFamily="34" charset="-122"/>
                <a:ea typeface="微软雅黑" panose="020B0503020204020204" pitchFamily="34" charset="-122"/>
              </a:rPr>
              <a:t>，用它说明的成员叫做类的保护成员，只有在涉及继承性时才使用。</a:t>
            </a:r>
          </a:p>
        </p:txBody>
      </p:sp>
      <p:sp>
        <p:nvSpPr>
          <p:cNvPr id="7" name="矩形 6"/>
          <p:cNvSpPr/>
          <p:nvPr/>
        </p:nvSpPr>
        <p:spPr>
          <a:xfrm>
            <a:off x="599871" y="5096928"/>
            <a:ext cx="8347179" cy="458908"/>
          </a:xfrm>
          <a:prstGeom prst="rect">
            <a:avLst/>
          </a:prstGeom>
        </p:spPr>
        <p:txBody>
          <a:bodyPr wrap="square">
            <a:spAutoFit/>
          </a:bodyPr>
          <a:lstStyle/>
          <a:p>
            <a:pPr>
              <a:lnSpc>
                <a:spcPct val="150000"/>
              </a:lnSpc>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4</a:t>
            </a:r>
            <a:r>
              <a:rPr lang="zh-CN" altLang="zh-CN" dirty="0">
                <a:latin typeface="微软雅黑" panose="020B0503020204020204" pitchFamily="34" charset="-122"/>
                <a:ea typeface="微软雅黑" panose="020B0503020204020204" pitchFamily="34" charset="-122"/>
              </a:rPr>
              <a:t>）访问说明符出现的顺序可以任意。类成员的访问权限缺省为</a:t>
            </a:r>
            <a:r>
              <a:rPr lang="en-US" altLang="zh-CN" dirty="0">
                <a:latin typeface="微软雅黑" panose="020B0503020204020204" pitchFamily="34" charset="-122"/>
                <a:ea typeface="微软雅黑" panose="020B0503020204020204" pitchFamily="34" charset="-122"/>
              </a:rPr>
              <a:t>private</a:t>
            </a:r>
            <a:r>
              <a:rPr lang="zh-CN" altLang="zh-CN" dirty="0">
                <a:latin typeface="微软雅黑" panose="020B0503020204020204" pitchFamily="34" charset="-122"/>
                <a:ea typeface="微软雅黑" panose="020B0503020204020204" pitchFamily="34" charset="-122"/>
              </a:rPr>
              <a:t>。</a:t>
            </a:r>
          </a:p>
        </p:txBody>
      </p:sp>
      <p:sp>
        <p:nvSpPr>
          <p:cNvPr id="9" name="矩形 8"/>
          <p:cNvSpPr/>
          <p:nvPr/>
        </p:nvSpPr>
        <p:spPr>
          <a:xfrm>
            <a:off x="599870" y="5555836"/>
            <a:ext cx="8347180" cy="923330"/>
          </a:xfrm>
          <a:prstGeom prst="rect">
            <a:avLst/>
          </a:prstGeom>
        </p:spPr>
        <p:txBody>
          <a:bodyPr wrap="square">
            <a:spAutoFit/>
          </a:bodyPr>
          <a:lstStyle/>
          <a:p>
            <a:pPr>
              <a:lnSpc>
                <a:spcPct val="150000"/>
              </a:lnSpc>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5</a:t>
            </a:r>
            <a:r>
              <a:rPr lang="zh-CN" altLang="zh-CN" dirty="0">
                <a:latin typeface="微软雅黑" panose="020B0503020204020204" pitchFamily="34" charset="-122"/>
                <a:ea typeface="微软雅黑" panose="020B0503020204020204" pitchFamily="34" charset="-122"/>
              </a:rPr>
              <a:t>）在类的说明中，不能对成员变量初始化。成员变量可以具有任何数据类型，包括可以是某个已定义的类类型，但不能用</a:t>
            </a:r>
            <a:r>
              <a:rPr lang="en-US" altLang="zh-CN" dirty="0">
                <a:latin typeface="微软雅黑" panose="020B0503020204020204" pitchFamily="34" charset="-122"/>
                <a:ea typeface="微软雅黑" panose="020B0503020204020204" pitchFamily="34" charset="-122"/>
              </a:rPr>
              <a:t>extern</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auto</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register</a:t>
            </a:r>
            <a:r>
              <a:rPr lang="zh-CN" altLang="zh-CN" dirty="0">
                <a:latin typeface="微软雅黑" panose="020B0503020204020204" pitchFamily="34" charset="-122"/>
                <a:ea typeface="微软雅黑" panose="020B0503020204020204" pitchFamily="34" charset="-122"/>
              </a:rPr>
              <a:t>关键字修饰。</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414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6" grpId="0"/>
      <p:bldP spid="7"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049517" y="203900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文本框 4"/>
          <p:cNvSpPr txBox="1"/>
          <p:nvPr/>
        </p:nvSpPr>
        <p:spPr>
          <a:xfrm>
            <a:off x="653040" y="120865"/>
            <a:ext cx="1499129"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11.1.1</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6" name="文本框 5"/>
          <p:cNvSpPr txBox="1"/>
          <p:nvPr/>
        </p:nvSpPr>
        <p:spPr>
          <a:xfrm>
            <a:off x="2705845" y="163396"/>
            <a:ext cx="4661907"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从面向过程到面向对象</a:t>
            </a:r>
          </a:p>
        </p:txBody>
      </p:sp>
      <p:sp>
        <p:nvSpPr>
          <p:cNvPr id="9" name="矩形 8"/>
          <p:cNvSpPr/>
          <p:nvPr/>
        </p:nvSpPr>
        <p:spPr>
          <a:xfrm>
            <a:off x="2323070" y="1569308"/>
            <a:ext cx="4757352" cy="654908"/>
          </a:xfrm>
          <a:prstGeom prst="rect">
            <a:avLst/>
          </a:prstGeom>
          <a:noFill/>
          <a:ln w="34925">
            <a:solidFill>
              <a:schemeClr val="accent1"/>
            </a:solid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bg1"/>
                </a:solidFill>
              </a:ln>
              <a:noFill/>
            </a:endParaRPr>
          </a:p>
        </p:txBody>
      </p:sp>
      <p:sp>
        <p:nvSpPr>
          <p:cNvPr id="3" name="矩形 2"/>
          <p:cNvSpPr/>
          <p:nvPr/>
        </p:nvSpPr>
        <p:spPr>
          <a:xfrm>
            <a:off x="653040" y="1049724"/>
            <a:ext cx="7971976" cy="1077218"/>
          </a:xfrm>
          <a:prstGeom prst="rect">
            <a:avLst/>
          </a:prstGeom>
        </p:spPr>
        <p:txBody>
          <a:bodyPr wrap="square">
            <a:spAutoFit/>
          </a:bodyPr>
          <a:lstStyle/>
          <a:p>
            <a:pPr indent="266700" algn="just">
              <a:spcAft>
                <a:spcPts val="0"/>
              </a:spcAft>
            </a:pP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面向过程的程序设计定义为：</a:t>
            </a:r>
            <a:endPar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spcAft>
                <a:spcPts val="0"/>
              </a:spcAft>
            </a:pPr>
            <a:endPar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gn="ctr">
              <a:spcAft>
                <a:spcPts val="0"/>
              </a:spcAft>
            </a:pPr>
            <a:r>
              <a:rPr lang="zh-CN"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程序</a:t>
            </a:r>
            <a:r>
              <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 = </a:t>
            </a:r>
            <a:r>
              <a:rPr lang="zh-CN"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（算法）</a:t>
            </a:r>
            <a:r>
              <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（数据结构）</a:t>
            </a:r>
            <a:endParaRPr lang="zh-CN" altLang="en-US" sz="2400" b="1" dirty="0">
              <a:latin typeface="微软雅黑" panose="020B0503020204020204" pitchFamily="34" charset="-122"/>
              <a:ea typeface="微软雅黑" panose="020B0503020204020204" pitchFamily="34" charset="-122"/>
            </a:endParaRPr>
          </a:p>
        </p:txBody>
      </p:sp>
      <p:sp>
        <p:nvSpPr>
          <p:cNvPr id="10" name="Rectangle 3"/>
          <p:cNvSpPr txBox="1">
            <a:spLocks noChangeArrowheads="1"/>
          </p:cNvSpPr>
          <p:nvPr/>
        </p:nvSpPr>
        <p:spPr>
          <a:xfrm>
            <a:off x="653040" y="2812237"/>
            <a:ext cx="7841932" cy="1408386"/>
          </a:xfrm>
          <a:prstGeom prst="rect">
            <a:avLst/>
          </a:prstGeom>
          <a:no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b="1" dirty="0">
                <a:latin typeface="微软雅黑" panose="020B0503020204020204" pitchFamily="34" charset="-122"/>
                <a:ea typeface="微软雅黑" panose="020B0503020204020204" pitchFamily="34" charset="-122"/>
              </a:rPr>
              <a:t>优点</a:t>
            </a:r>
            <a:r>
              <a:rPr lang="zh-CN" altLang="en-US" sz="2400" b="1"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很好地解决诸如工业过程控制、设备控制、计算机底层硬件驱动等问题，这类程序往往有很清晰的流程逻辑。</a:t>
            </a:r>
          </a:p>
        </p:txBody>
      </p:sp>
      <p:sp>
        <p:nvSpPr>
          <p:cNvPr id="11" name="Rectangle 3"/>
          <p:cNvSpPr txBox="1">
            <a:spLocks noChangeArrowheads="1"/>
          </p:cNvSpPr>
          <p:nvPr/>
        </p:nvSpPr>
        <p:spPr>
          <a:xfrm>
            <a:off x="653040" y="4398972"/>
            <a:ext cx="7841932" cy="1408386"/>
          </a:xfrm>
          <a:prstGeom prst="rect">
            <a:avLst/>
          </a:prstGeom>
          <a:no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b="1" dirty="0">
                <a:latin typeface="微软雅黑" panose="020B0503020204020204" pitchFamily="34" charset="-122"/>
                <a:ea typeface="微软雅黑" panose="020B0503020204020204" pitchFamily="34" charset="-122"/>
              </a:rPr>
              <a:t>缺点</a:t>
            </a:r>
            <a:r>
              <a:rPr lang="zh-CN" altLang="en-US" sz="2400" b="1"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函数能够不受限制地访问全局数据，函数与数据之间分离，缺乏联系，项目难理解和维护、代码重用性差。</a:t>
            </a:r>
          </a:p>
        </p:txBody>
      </p:sp>
    </p:spTree>
    <p:extLst>
      <p:ext uri="{BB962C8B-B14F-4D97-AF65-F5344CB8AC3E}">
        <p14:creationId xmlns:p14="http://schemas.microsoft.com/office/powerpoint/2010/main" val="2397501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 grpId="0"/>
      <p:bldP spid="10" grpId="0"/>
      <p:bldP spid="1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99875" y="131498"/>
            <a:ext cx="1499129"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11.3.2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645124" y="131498"/>
            <a:ext cx="594598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类设计实例</a:t>
            </a:r>
          </a:p>
        </p:txBody>
      </p:sp>
      <p:sp>
        <p:nvSpPr>
          <p:cNvPr id="4" name="矩形 3"/>
          <p:cNvSpPr/>
          <p:nvPr/>
        </p:nvSpPr>
        <p:spPr>
          <a:xfrm>
            <a:off x="599874" y="1362604"/>
            <a:ext cx="8361246" cy="1754326"/>
          </a:xfrm>
          <a:prstGeom prst="rect">
            <a:avLst/>
          </a:prstGeom>
        </p:spPr>
        <p:txBody>
          <a:bodyPr wrap="square">
            <a:spAutoFit/>
          </a:bodyPr>
          <a:lstStyle/>
          <a:p>
            <a:pPr>
              <a:lnSpc>
                <a:spcPct val="150000"/>
              </a:lnSpc>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7</a:t>
            </a:r>
            <a:r>
              <a:rPr lang="zh-CN" altLang="zh-CN" dirty="0">
                <a:latin typeface="微软雅黑" panose="020B0503020204020204" pitchFamily="34" charset="-122"/>
                <a:ea typeface="微软雅黑" panose="020B0503020204020204" pitchFamily="34" charset="-122"/>
              </a:rPr>
              <a:t>）类的设计通常分为：类的声明和类的实现。其中类的声明部分常常放在头文件</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.h</a:t>
            </a:r>
            <a:r>
              <a:rPr lang="zh-CN" altLang="zh-CN" dirty="0">
                <a:latin typeface="微软雅黑" panose="020B0503020204020204" pitchFamily="34" charset="-122"/>
                <a:ea typeface="微软雅黑" panose="020B0503020204020204" pitchFamily="34" charset="-122"/>
              </a:rPr>
              <a:t>中，而类的实现则放在源文件</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cpp</a:t>
            </a:r>
            <a:r>
              <a:rPr lang="zh-CN" altLang="zh-CN" dirty="0">
                <a:latin typeface="微软雅黑" panose="020B0503020204020204" pitchFamily="34" charset="-122"/>
                <a:ea typeface="微软雅黑" panose="020B0503020204020204" pitchFamily="34" charset="-122"/>
              </a:rPr>
              <a:t>中。类的实现是指对所有的成员函数给出其定义体。在类的声明之外定义成员函数的一般形式如下。其中，</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是作用域分辨符，用来表明其后的成员函数名是属于这个类名的。</a:t>
            </a:r>
            <a:endParaRPr lang="zh-CN" altLang="en-US" dirty="0">
              <a:latin typeface="微软雅黑" panose="020B0503020204020204" pitchFamily="34" charset="-122"/>
              <a:ea typeface="微软雅黑" panose="020B0503020204020204" pitchFamily="34" charset="-122"/>
            </a:endParaRPr>
          </a:p>
        </p:txBody>
      </p:sp>
      <p:sp>
        <p:nvSpPr>
          <p:cNvPr id="8" name="矩形 7"/>
          <p:cNvSpPr/>
          <p:nvPr/>
        </p:nvSpPr>
        <p:spPr>
          <a:xfrm>
            <a:off x="599875" y="777829"/>
            <a:ext cx="3530010" cy="646331"/>
          </a:xfrm>
          <a:prstGeom prst="rect">
            <a:avLst/>
          </a:prstGeom>
        </p:spPr>
        <p:txBody>
          <a:bodyPr wrap="square">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几点说明</a:t>
            </a:r>
          </a:p>
        </p:txBody>
      </p:sp>
      <p:sp>
        <p:nvSpPr>
          <p:cNvPr id="5" name="矩形 4"/>
          <p:cNvSpPr/>
          <p:nvPr/>
        </p:nvSpPr>
        <p:spPr>
          <a:xfrm>
            <a:off x="2099004" y="3660792"/>
            <a:ext cx="5189839" cy="1200329"/>
          </a:xfrm>
          <a:prstGeom prst="rect">
            <a:avLst/>
          </a:prstGeom>
        </p:spPr>
        <p:txBody>
          <a:bodyPr wrap="square">
            <a:spAutoFit/>
          </a:bodyPr>
          <a:lstStyle/>
          <a:p>
            <a:pPr indent="133350" algn="just">
              <a:spcAft>
                <a:spcPts val="0"/>
              </a:spcAft>
            </a:pPr>
            <a:r>
              <a:rPr lang="zh-CN" altLang="zh-CN" b="1" kern="100" dirty="0">
                <a:latin typeface="Calibri" panose="020F0502020204030204" pitchFamily="34" charset="0"/>
                <a:ea typeface="宋体" panose="02010600030101010101" pitchFamily="2" charset="-122"/>
                <a:cs typeface="Times New Roman" panose="02020603050405020304" pitchFamily="18" charset="0"/>
              </a:rPr>
              <a:t>返回类型</a:t>
            </a:r>
            <a:r>
              <a:rPr lang="en-US" altLang="zh-CN" b="1"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b="1" kern="100" dirty="0">
                <a:latin typeface="Calibri" panose="020F0502020204030204" pitchFamily="34" charset="0"/>
                <a:ea typeface="宋体" panose="02010600030101010101" pitchFamily="2" charset="-122"/>
                <a:cs typeface="Times New Roman" panose="02020603050405020304" pitchFamily="18" charset="0"/>
              </a:rPr>
              <a:t>类名</a:t>
            </a:r>
            <a:r>
              <a:rPr lang="en-US" altLang="zh-CN" b="1" kern="100" dirty="0">
                <a:latin typeface="Calibri" panose="020F0502020204030204" pitchFamily="34" charset="0"/>
                <a:ea typeface="宋体" panose="02010600030101010101" pitchFamily="2" charset="-122"/>
                <a:cs typeface="Times New Roman" panose="02020603050405020304" pitchFamily="18" charset="0"/>
              </a:rPr>
              <a:t>::</a:t>
            </a:r>
            <a:r>
              <a:rPr lang="zh-CN" altLang="zh-CN" b="1" kern="100" dirty="0">
                <a:latin typeface="Calibri" panose="020F0502020204030204" pitchFamily="34" charset="0"/>
                <a:ea typeface="宋体" panose="02010600030101010101" pitchFamily="2" charset="-122"/>
                <a:cs typeface="Times New Roman" panose="02020603050405020304" pitchFamily="18" charset="0"/>
              </a:rPr>
              <a:t>成员函数名（参数定义列表）</a:t>
            </a:r>
          </a:p>
          <a:p>
            <a:pPr indent="133350" algn="just">
              <a:spcAft>
                <a:spcPts val="0"/>
              </a:spcAft>
            </a:pPr>
            <a:r>
              <a:rPr lang="en-US" altLang="zh-CN" b="1"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b="1" kern="100" dirty="0">
              <a:latin typeface="Calibri" panose="020F0502020204030204" pitchFamily="34" charset="0"/>
              <a:ea typeface="宋体" panose="02010600030101010101" pitchFamily="2" charset="-122"/>
              <a:cs typeface="Times New Roman" panose="02020603050405020304" pitchFamily="18" charset="0"/>
            </a:endParaRPr>
          </a:p>
          <a:p>
            <a:pPr indent="266700" algn="just">
              <a:spcAft>
                <a:spcPts val="0"/>
              </a:spcAft>
            </a:pPr>
            <a:r>
              <a:rPr lang="zh-CN" altLang="zh-CN" b="1" kern="100" dirty="0">
                <a:latin typeface="Calibri" panose="020F0502020204030204" pitchFamily="34" charset="0"/>
                <a:ea typeface="宋体" panose="02010600030101010101" pitchFamily="2" charset="-122"/>
                <a:cs typeface="Times New Roman" panose="02020603050405020304" pitchFamily="18" charset="0"/>
              </a:rPr>
              <a:t>函数体</a:t>
            </a:r>
          </a:p>
          <a:p>
            <a:r>
              <a:rPr lang="en-US" altLang="zh-CN" b="1" kern="100" dirty="0">
                <a:latin typeface="Calibri" panose="020F0502020204030204" pitchFamily="34" charset="0"/>
                <a:ea typeface="宋体" panose="02010600030101010101" pitchFamily="2" charset="-122"/>
                <a:cs typeface="Times New Roman" panose="02020603050405020304" pitchFamily="18" charset="0"/>
              </a:rPr>
              <a:t>   }</a:t>
            </a:r>
            <a:endParaRPr lang="zh-CN" altLang="en-US" b="1" dirty="0"/>
          </a:p>
        </p:txBody>
      </p:sp>
      <p:sp>
        <p:nvSpPr>
          <p:cNvPr id="7" name="矩形 6"/>
          <p:cNvSpPr/>
          <p:nvPr/>
        </p:nvSpPr>
        <p:spPr>
          <a:xfrm>
            <a:off x="2099004" y="3497417"/>
            <a:ext cx="4916659" cy="1363704"/>
          </a:xfrm>
          <a:prstGeom prst="rect">
            <a:avLst/>
          </a:prstGeom>
          <a:noFill/>
          <a:ln w="381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kern="1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8173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99875" y="131498"/>
            <a:ext cx="1499129"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11.3.2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645124" y="131498"/>
            <a:ext cx="594598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类设计实例</a:t>
            </a:r>
          </a:p>
        </p:txBody>
      </p:sp>
      <p:sp>
        <p:nvSpPr>
          <p:cNvPr id="4" name="矩形 3"/>
          <p:cNvSpPr/>
          <p:nvPr/>
        </p:nvSpPr>
        <p:spPr>
          <a:xfrm>
            <a:off x="599875" y="1322536"/>
            <a:ext cx="6624375" cy="874407"/>
          </a:xfrm>
          <a:prstGeom prst="rect">
            <a:avLst/>
          </a:prstGeom>
        </p:spPr>
        <p:txBody>
          <a:bodyPr wrap="square">
            <a:spAutoFit/>
          </a:bodyPr>
          <a:lstStyle/>
          <a:p>
            <a:pPr>
              <a:lnSpc>
                <a:spcPct val="150000"/>
              </a:lnSpc>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8</a:t>
            </a:r>
            <a:r>
              <a:rPr lang="zh-CN" altLang="zh-CN" dirty="0">
                <a:latin typeface="微软雅黑" panose="020B0503020204020204" pitchFamily="34" charset="-122"/>
                <a:ea typeface="微软雅黑" panose="020B0503020204020204" pitchFamily="34" charset="-122"/>
              </a:rPr>
              <a:t>）如果在类的说明中就直接定义了成员函数，那么，该成员函数将被自动转换成内联函数，此时，没必要使用关键字</a:t>
            </a:r>
            <a:r>
              <a:rPr lang="en-US" altLang="zh-CN" dirty="0">
                <a:latin typeface="微软雅黑" panose="020B0503020204020204" pitchFamily="34" charset="-122"/>
                <a:ea typeface="微软雅黑" panose="020B0503020204020204" pitchFamily="34" charset="-122"/>
              </a:rPr>
              <a:t>inline</a:t>
            </a:r>
            <a:r>
              <a:rPr lang="zh-CN" altLang="zh-CN" dirty="0">
                <a:latin typeface="微软雅黑" panose="020B0503020204020204" pitchFamily="34" charset="-122"/>
                <a:ea typeface="微软雅黑" panose="020B0503020204020204" pitchFamily="34" charset="-122"/>
              </a:rPr>
              <a:t>。</a:t>
            </a:r>
          </a:p>
        </p:txBody>
      </p:sp>
      <p:sp>
        <p:nvSpPr>
          <p:cNvPr id="8" name="矩形 7"/>
          <p:cNvSpPr/>
          <p:nvPr/>
        </p:nvSpPr>
        <p:spPr>
          <a:xfrm>
            <a:off x="599875" y="777829"/>
            <a:ext cx="3530010" cy="646331"/>
          </a:xfrm>
          <a:prstGeom prst="rect">
            <a:avLst/>
          </a:prstGeom>
        </p:spPr>
        <p:txBody>
          <a:bodyPr wrap="square">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几点说明</a:t>
            </a:r>
          </a:p>
        </p:txBody>
      </p:sp>
      <p:sp>
        <p:nvSpPr>
          <p:cNvPr id="6" name="矩形 5"/>
          <p:cNvSpPr/>
          <p:nvPr/>
        </p:nvSpPr>
        <p:spPr>
          <a:xfrm>
            <a:off x="901911" y="2177592"/>
            <a:ext cx="7957751" cy="4154984"/>
          </a:xfrm>
          <a:prstGeom prst="rect">
            <a:avLst/>
          </a:prstGeom>
        </p:spPr>
        <p:txBody>
          <a:bodyPr wrap="square">
            <a:spAutoFit/>
          </a:bodyPr>
          <a:lstStyle/>
          <a:p>
            <a:pPr indent="13335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class Student</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13335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13335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private:           // </a:t>
            </a: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可以省略此行。如果不写访问权限，</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class</a:t>
            </a: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默认是</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private</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40005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char name[20];</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26670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char id[15];</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400050" algn="just">
              <a:spcAft>
                <a:spcPts val="0"/>
              </a:spcAft>
            </a:pP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age;</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13335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public:</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40005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void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registerStudent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const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char *n,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const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char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i</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40005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void show();</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13335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13335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inline void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registerStudent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const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char *n,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const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char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i</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13335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   // </a:t>
            </a: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函数体具体代码同前，省略</a:t>
            </a:r>
          </a:p>
          <a:p>
            <a:pPr indent="13335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13335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inline void Student:: show()</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13335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   // </a:t>
            </a: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函数体具体代码同前，省略</a:t>
            </a:r>
          </a:p>
          <a:p>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en-US" sz="1600" dirty="0"/>
          </a:p>
        </p:txBody>
      </p:sp>
      <p:sp>
        <p:nvSpPr>
          <p:cNvPr id="10" name="矩形: 圆角 3"/>
          <p:cNvSpPr/>
          <p:nvPr/>
        </p:nvSpPr>
        <p:spPr>
          <a:xfrm>
            <a:off x="731514" y="2208633"/>
            <a:ext cx="6766560" cy="3995220"/>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447527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1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99875" y="131498"/>
            <a:ext cx="1499129"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11.3.3</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645124" y="131498"/>
            <a:ext cx="594598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类与结构体的区别</a:t>
            </a:r>
          </a:p>
        </p:txBody>
      </p:sp>
      <p:sp>
        <p:nvSpPr>
          <p:cNvPr id="7" name="矩形 6"/>
          <p:cNvSpPr/>
          <p:nvPr/>
        </p:nvSpPr>
        <p:spPr>
          <a:xfrm>
            <a:off x="599874" y="946323"/>
            <a:ext cx="8375313" cy="1338828"/>
          </a:xfrm>
          <a:prstGeom prst="rect">
            <a:avLst/>
          </a:prstGeom>
        </p:spPr>
        <p:txBody>
          <a:bodyPr wrap="square">
            <a:spAutoFit/>
          </a:bodyPr>
          <a:lstStyle/>
          <a:p>
            <a:pPr>
              <a:lnSpc>
                <a:spcPct val="150000"/>
              </a:lnSpc>
            </a:pP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结构体成员的缺省访问权限为</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public</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，这使得它们可以被程序的其他部分访问；而类成员的缺省访问权限为</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private</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，外部函数只能通过公有的成员函数访问类的私有成员数据，从而体现了类的封装性和安全性。</a:t>
            </a:r>
            <a:endParaRPr lang="zh-CN" altLang="en-US" dirty="0">
              <a:latin typeface="微软雅黑" panose="020B0503020204020204" pitchFamily="34" charset="-122"/>
              <a:ea typeface="微软雅黑" panose="020B0503020204020204" pitchFamily="34" charset="-122"/>
            </a:endParaRPr>
          </a:p>
        </p:txBody>
      </p:sp>
      <p:pic>
        <p:nvPicPr>
          <p:cNvPr id="10" name="图片 9" descr="C:\Documents and Settings\Administrator\桌面\QQ图片20151007122358.png"/>
          <p:cNvPicPr/>
          <p:nvPr/>
        </p:nvPicPr>
        <p:blipFill>
          <a:blip r:embed="rId2"/>
          <a:srcRect/>
          <a:stretch>
            <a:fillRect/>
          </a:stretch>
        </p:blipFill>
        <p:spPr bwMode="auto">
          <a:xfrm>
            <a:off x="1411552" y="2649201"/>
            <a:ext cx="6751955" cy="3715946"/>
          </a:xfrm>
          <a:prstGeom prst="rect">
            <a:avLst/>
          </a:prstGeom>
          <a:noFill/>
          <a:ln w="9525">
            <a:noFill/>
            <a:miter lim="800000"/>
            <a:headEnd/>
            <a:tailEnd/>
          </a:ln>
        </p:spPr>
      </p:pic>
      <p:sp>
        <p:nvSpPr>
          <p:cNvPr id="6" name="矩形: 圆角 12"/>
          <p:cNvSpPr/>
          <p:nvPr/>
        </p:nvSpPr>
        <p:spPr>
          <a:xfrm>
            <a:off x="711034" y="2285151"/>
            <a:ext cx="3481137" cy="364050"/>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结构体和类的默认访问控制区别</a:t>
            </a:r>
            <a:endParaRPr lang="zh-CN" altLang="en-US" sz="1600" dirty="0">
              <a:solidFill>
                <a:schemeClr val="tx1"/>
              </a:solidFill>
            </a:endParaRPr>
          </a:p>
        </p:txBody>
      </p:sp>
    </p:spTree>
    <p:extLst>
      <p:ext uri="{BB962C8B-B14F-4D97-AF65-F5344CB8AC3E}">
        <p14:creationId xmlns:p14="http://schemas.microsoft.com/office/powerpoint/2010/main" val="452243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91007" y="131498"/>
            <a:ext cx="716863"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11</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645124" y="131498"/>
            <a:ext cx="594598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本章小结</a:t>
            </a:r>
            <a:endPar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4" name="矩形 3"/>
          <p:cNvSpPr/>
          <p:nvPr/>
        </p:nvSpPr>
        <p:spPr>
          <a:xfrm>
            <a:off x="1078182" y="1671413"/>
            <a:ext cx="7024813" cy="1289905"/>
          </a:xfrm>
          <a:prstGeom prst="rect">
            <a:avLst/>
          </a:prstGeom>
        </p:spPr>
        <p:txBody>
          <a:bodyPr wrap="square">
            <a:spAutoFit/>
          </a:bodyPr>
          <a:lstStyle/>
          <a:p>
            <a:pPr algn="just">
              <a:lnSpc>
                <a:spcPct val="150000"/>
              </a:lnSpc>
              <a:spcAft>
                <a:spcPts val="0"/>
              </a:spcAft>
              <a:tabLst>
                <a:tab pos="457200" algn="l"/>
              </a:tabLst>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C++</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是在</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C</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语言的基础上发展而来的。对</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C</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语言是完全兼容的。在</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C</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语言的基础上，增加了新的语言成分和抽象数据类型的概念，就得到了</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C++</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矩形 4"/>
          <p:cNvSpPr/>
          <p:nvPr/>
        </p:nvSpPr>
        <p:spPr>
          <a:xfrm>
            <a:off x="1078181" y="2961318"/>
            <a:ext cx="7512925" cy="874407"/>
          </a:xfrm>
          <a:prstGeom prst="rect">
            <a:avLst/>
          </a:prstGeom>
        </p:spPr>
        <p:txBody>
          <a:bodyPr wrap="square">
            <a:spAutoFit/>
          </a:bodyPr>
          <a:lstStyle/>
          <a:p>
            <a:pPr algn="just">
              <a:lnSpc>
                <a:spcPct val="150000"/>
              </a:lnSpc>
              <a:spcAft>
                <a:spcPts val="0"/>
              </a:spcAft>
              <a:tabLst>
                <a:tab pos="457200" algn="l"/>
              </a:tabLst>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）并不需要在知道</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C++</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的所有细节之后才能写出好的</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C++</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程序，请特别关注程序设计技术，而不是各种语言特征。</a:t>
            </a:r>
          </a:p>
        </p:txBody>
      </p:sp>
      <p:sp>
        <p:nvSpPr>
          <p:cNvPr id="6" name="矩形 5"/>
          <p:cNvSpPr/>
          <p:nvPr/>
        </p:nvSpPr>
        <p:spPr>
          <a:xfrm>
            <a:off x="1078180" y="3835725"/>
            <a:ext cx="7512926" cy="874407"/>
          </a:xfrm>
          <a:prstGeom prst="rect">
            <a:avLst/>
          </a:prstGeom>
        </p:spPr>
        <p:txBody>
          <a:bodyPr wrap="square">
            <a:spAutoFit/>
          </a:bodyPr>
          <a:lstStyle/>
          <a:p>
            <a:pPr algn="just">
              <a:lnSpc>
                <a:spcPct val="150000"/>
              </a:lnSpc>
              <a:spcAft>
                <a:spcPts val="0"/>
              </a:spcAft>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3</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）学习</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C++</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，必须要有</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C</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语言的基础。记住：</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C++</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没有高手，</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C</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语言才有高手。</a:t>
            </a:r>
          </a:p>
        </p:txBody>
      </p:sp>
      <p:sp>
        <p:nvSpPr>
          <p:cNvPr id="7" name="矩形 6"/>
          <p:cNvSpPr/>
          <p:nvPr/>
        </p:nvSpPr>
        <p:spPr>
          <a:xfrm>
            <a:off x="1078178" y="4710515"/>
            <a:ext cx="7512927" cy="507831"/>
          </a:xfrm>
          <a:prstGeom prst="rect">
            <a:avLst/>
          </a:prstGeom>
        </p:spPr>
        <p:txBody>
          <a:bodyPr wrap="square">
            <a:spAutoFit/>
          </a:bodyPr>
          <a:lstStyle/>
          <a:p>
            <a:pPr>
              <a:lnSpc>
                <a:spcPct val="150000"/>
              </a:lnSpc>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4</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）面向对象程序设计的重点是类的设计，而不是对象的设计。</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40557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977118" y="2237352"/>
            <a:ext cx="3222357" cy="1862048"/>
          </a:xfrm>
          <a:prstGeom prst="rect">
            <a:avLst/>
          </a:prstGeom>
          <a:noFill/>
        </p:spPr>
        <p:txBody>
          <a:bodyPr wrap="none" rtlCol="0">
            <a:spAutoFit/>
          </a:bodyPr>
          <a:lstStyle/>
          <a:p>
            <a:pPr algn="ctr"/>
            <a:r>
              <a:rPr lang="en-US" altLang="zh-CN" sz="11500" b="1" dirty="0">
                <a:solidFill>
                  <a:srgbClr val="39626F"/>
                </a:solidFill>
                <a:latin typeface="Segoe UI" panose="020B0502040204020203" pitchFamily="34" charset="0"/>
                <a:ea typeface="Segoe UI" panose="020B0502040204020203" pitchFamily="34" charset="0"/>
                <a:cs typeface="Segoe UI" panose="020B0502040204020203" pitchFamily="34" charset="0"/>
              </a:rPr>
              <a:t>END</a:t>
            </a:r>
            <a:endParaRPr lang="zh-CN" altLang="en-US" sz="11500" b="1" dirty="0">
              <a:solidFill>
                <a:srgbClr val="39626F"/>
              </a:solidFill>
              <a:latin typeface="Segoe UI" panose="020B0502040204020203" pitchFamily="34" charset="0"/>
              <a:ea typeface="微软雅黑" panose="020B0503020204020204" pitchFamily="34" charset="-122"/>
              <a:cs typeface="Segoe UI" panose="020B0502040204020203" pitchFamily="34" charset="0"/>
            </a:endParaRPr>
          </a:p>
        </p:txBody>
      </p:sp>
      <p:sp>
        <p:nvSpPr>
          <p:cNvPr id="3" name="文本框 2"/>
          <p:cNvSpPr txBox="1"/>
          <p:nvPr/>
        </p:nvSpPr>
        <p:spPr>
          <a:xfrm>
            <a:off x="732471" y="74428"/>
            <a:ext cx="1361527" cy="892552"/>
          </a:xfrm>
          <a:prstGeom prst="rect">
            <a:avLst/>
          </a:prstGeom>
          <a:noFill/>
        </p:spPr>
        <p:txBody>
          <a:bodyPr wrap="none" rtlCol="0">
            <a:spAutoFit/>
          </a:bodyPr>
          <a:lstStyle/>
          <a:p>
            <a:pPr algn="ctr"/>
            <a:r>
              <a:rPr lang="en-US" altLang="zh-CN" sz="2400" b="1" dirty="0">
                <a:solidFill>
                  <a:srgbClr val="39626F"/>
                </a:solidFill>
                <a:latin typeface="微软雅黑" panose="020B0503020204020204" pitchFamily="34" charset="-122"/>
                <a:ea typeface="微软雅黑" panose="020B0503020204020204" pitchFamily="34" charset="-122"/>
              </a:rPr>
              <a:t>chapter</a:t>
            </a:r>
          </a:p>
          <a:p>
            <a:pPr algn="ctr"/>
            <a:r>
              <a:rPr lang="en-US" altLang="zh-CN" sz="2800" b="1" dirty="0">
                <a:solidFill>
                  <a:srgbClr val="39626F"/>
                </a:solidFill>
                <a:latin typeface="Segoe UI" panose="020B0502040204020203" pitchFamily="34" charset="0"/>
                <a:cs typeface="Segoe UI" panose="020B0502040204020203" pitchFamily="34" charset="0"/>
              </a:rPr>
              <a:t>11</a:t>
            </a:r>
            <a:endParaRPr lang="zh-CN" altLang="en-US" sz="2800" b="1" dirty="0">
              <a:solidFill>
                <a:srgbClr val="39626F"/>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13347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653040" y="120865"/>
            <a:ext cx="1499129"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11.1.1</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6" name="文本框 5"/>
          <p:cNvSpPr txBox="1"/>
          <p:nvPr/>
        </p:nvSpPr>
        <p:spPr>
          <a:xfrm>
            <a:off x="2705845" y="163396"/>
            <a:ext cx="4661907"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从面向过程到面向对象</a:t>
            </a:r>
          </a:p>
        </p:txBody>
      </p:sp>
      <p:sp>
        <p:nvSpPr>
          <p:cNvPr id="4" name="文本框 3"/>
          <p:cNvSpPr txBox="1"/>
          <p:nvPr/>
        </p:nvSpPr>
        <p:spPr>
          <a:xfrm>
            <a:off x="653040" y="1087394"/>
            <a:ext cx="8350283" cy="1077218"/>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     “面向对象”</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Object Oriented</a:t>
            </a:r>
            <a:r>
              <a:rPr lang="zh-CN" altLang="en-US" sz="2000" dirty="0">
                <a:latin typeface="微软雅黑" panose="020B0503020204020204" pitchFamily="34" charset="-122"/>
                <a:ea typeface="微软雅黑" panose="020B0503020204020204" pitchFamily="34" charset="-122"/>
              </a:rPr>
              <a:t>）是一种以</a:t>
            </a:r>
            <a:r>
              <a:rPr lang="zh-CN" altLang="en-US" sz="2000" b="1" dirty="0">
                <a:solidFill>
                  <a:srgbClr val="FF0000"/>
                </a:solidFill>
                <a:latin typeface="微软雅黑" panose="020B0503020204020204" pitchFamily="34" charset="-122"/>
                <a:ea typeface="微软雅黑" panose="020B0503020204020204" pitchFamily="34" charset="-122"/>
              </a:rPr>
              <a:t>对象</a:t>
            </a:r>
            <a:r>
              <a:rPr lang="zh-CN" altLang="en-US" sz="2000" dirty="0">
                <a:latin typeface="微软雅黑" panose="020B0503020204020204" pitchFamily="34" charset="-122"/>
                <a:ea typeface="微软雅黑" panose="020B0503020204020204" pitchFamily="34" charset="-122"/>
              </a:rPr>
              <a:t>为中心的编程思想，把系统看成一个相互作用的对象集，对象之间通过发送和响应消息进行交互。</a:t>
            </a:r>
          </a:p>
        </p:txBody>
      </p:sp>
      <p:sp>
        <p:nvSpPr>
          <p:cNvPr id="12" name="文本框 11"/>
          <p:cNvSpPr txBox="1"/>
          <p:nvPr/>
        </p:nvSpPr>
        <p:spPr>
          <a:xfrm>
            <a:off x="653040" y="2232921"/>
            <a:ext cx="8350283" cy="769441"/>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       对象</a:t>
            </a:r>
            <a:r>
              <a:rPr lang="zh-CN" altLang="en-US" sz="2000" dirty="0">
                <a:latin typeface="微软雅黑" panose="020B0503020204020204" pitchFamily="34" charset="-122"/>
                <a:ea typeface="微软雅黑" panose="020B0503020204020204" pitchFamily="34" charset="-122"/>
              </a:rPr>
              <a:t>即现实世界中客观存在的事物，面向过程的编程方式是将问题分解为过程，而面向对象的编程方式以问题中的对象为中心思考问题。</a:t>
            </a:r>
          </a:p>
        </p:txBody>
      </p:sp>
      <p:sp>
        <p:nvSpPr>
          <p:cNvPr id="18" name="矩形: 圆角 12"/>
          <p:cNvSpPr/>
          <p:nvPr/>
        </p:nvSpPr>
        <p:spPr>
          <a:xfrm>
            <a:off x="653040" y="3164071"/>
            <a:ext cx="3402620" cy="375911"/>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bg1"/>
                </a:solidFill>
                <a:latin typeface="微软雅黑" panose="020B0503020204020204" pitchFamily="34" charset="-122"/>
                <a:ea typeface="微软雅黑" panose="020B0503020204020204" pitchFamily="34" charset="-122"/>
              </a:rPr>
              <a:t>例如 问题是下一局围棋。</a:t>
            </a:r>
            <a:endParaRPr lang="zh-CN" altLang="en-US" sz="1600" dirty="0">
              <a:solidFill>
                <a:schemeClr val="tx1"/>
              </a:solidFill>
            </a:endParaRPr>
          </a:p>
        </p:txBody>
      </p:sp>
      <p:sp>
        <p:nvSpPr>
          <p:cNvPr id="19" name="矩形: 圆角 4"/>
          <p:cNvSpPr/>
          <p:nvPr/>
        </p:nvSpPr>
        <p:spPr>
          <a:xfrm>
            <a:off x="661185" y="3713996"/>
            <a:ext cx="3647698" cy="2644601"/>
          </a:xfrm>
          <a:prstGeom prst="roundRect">
            <a:avLst/>
          </a:prstGeom>
          <a:solidFill>
            <a:srgbClr val="E5FCC2"/>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微软雅黑" panose="020B0503020204020204" pitchFamily="34" charset="-122"/>
                <a:ea typeface="微软雅黑" panose="020B0503020204020204" pitchFamily="34" charset="-122"/>
              </a:rPr>
              <a:t>面向过程将问题分解为解决问题的步骤：</a:t>
            </a:r>
            <a:endParaRPr lang="en-US" altLang="zh-CN" sz="1400" dirty="0">
              <a:solidFill>
                <a:schemeClr val="tx1"/>
              </a:solidFill>
              <a:latin typeface="微软雅黑" panose="020B0503020204020204" pitchFamily="34" charset="-122"/>
              <a:ea typeface="微软雅黑" panose="020B0503020204020204" pitchFamily="34" charset="-122"/>
            </a:endParaRPr>
          </a:p>
          <a:p>
            <a:r>
              <a:rPr lang="en-US" altLang="zh-CN" sz="1400" dirty="0">
                <a:solidFill>
                  <a:schemeClr val="tx1"/>
                </a:solidFill>
                <a:latin typeface="微软雅黑" panose="020B0503020204020204" pitchFamily="34" charset="-122"/>
                <a:ea typeface="微软雅黑" panose="020B0503020204020204" pitchFamily="34" charset="-122"/>
              </a:rPr>
              <a:t>1</a:t>
            </a:r>
            <a:r>
              <a:rPr lang="zh-CN" altLang="en-US" sz="1400" dirty="0">
                <a:solidFill>
                  <a:schemeClr val="tx1"/>
                </a:solidFill>
                <a:latin typeface="微软雅黑" panose="020B0503020204020204" pitchFamily="34" charset="-122"/>
                <a:ea typeface="微软雅黑" panose="020B0503020204020204" pitchFamily="34" charset="-122"/>
              </a:rPr>
              <a:t>、摆棋盘</a:t>
            </a:r>
            <a:endParaRPr lang="en-US" altLang="zh-CN" sz="1400" dirty="0">
              <a:solidFill>
                <a:schemeClr val="tx1"/>
              </a:solidFill>
              <a:latin typeface="微软雅黑" panose="020B0503020204020204" pitchFamily="34" charset="-122"/>
              <a:ea typeface="微软雅黑" panose="020B0503020204020204" pitchFamily="34" charset="-122"/>
            </a:endParaRPr>
          </a:p>
          <a:p>
            <a:r>
              <a:rPr lang="en-US" altLang="zh-CN" sz="1400" dirty="0">
                <a:solidFill>
                  <a:schemeClr val="tx1"/>
                </a:solidFill>
                <a:latin typeface="微软雅黑" panose="020B0503020204020204" pitchFamily="34" charset="-122"/>
                <a:ea typeface="微软雅黑" panose="020B0503020204020204" pitchFamily="34" charset="-122"/>
              </a:rPr>
              <a:t>2</a:t>
            </a:r>
            <a:r>
              <a:rPr lang="zh-CN" altLang="en-US" sz="1400" dirty="0">
                <a:solidFill>
                  <a:schemeClr val="tx1"/>
                </a:solidFill>
                <a:latin typeface="微软雅黑" panose="020B0503020204020204" pitchFamily="34" charset="-122"/>
                <a:ea typeface="微软雅黑" panose="020B0503020204020204" pitchFamily="34" charset="-122"/>
              </a:rPr>
              <a:t>、放下一个棋子</a:t>
            </a:r>
            <a:endParaRPr lang="en-US" altLang="zh-CN" sz="1400" dirty="0">
              <a:solidFill>
                <a:schemeClr val="tx1"/>
              </a:solidFill>
              <a:latin typeface="微软雅黑" panose="020B0503020204020204" pitchFamily="34" charset="-122"/>
              <a:ea typeface="微软雅黑" panose="020B0503020204020204" pitchFamily="34" charset="-122"/>
            </a:endParaRPr>
          </a:p>
          <a:p>
            <a:r>
              <a:rPr lang="en-US" altLang="zh-CN" sz="1400" dirty="0">
                <a:solidFill>
                  <a:schemeClr val="tx1"/>
                </a:solidFill>
                <a:latin typeface="微软雅黑" panose="020B0503020204020204" pitchFamily="34" charset="-122"/>
                <a:ea typeface="微软雅黑" panose="020B0503020204020204" pitchFamily="34" charset="-122"/>
              </a:rPr>
              <a:t>3</a:t>
            </a:r>
            <a:r>
              <a:rPr lang="zh-CN" altLang="en-US" sz="1400" dirty="0">
                <a:solidFill>
                  <a:schemeClr val="tx1"/>
                </a:solidFill>
                <a:latin typeface="微软雅黑" panose="020B0503020204020204" pitchFamily="34" charset="-122"/>
                <a:ea typeface="微软雅黑" panose="020B0503020204020204" pitchFamily="34" charset="-122"/>
              </a:rPr>
              <a:t>、规则判断</a:t>
            </a:r>
            <a:endParaRPr lang="en-US" altLang="zh-CN" sz="1400" dirty="0">
              <a:solidFill>
                <a:schemeClr val="tx1"/>
              </a:solidFill>
              <a:latin typeface="微软雅黑" panose="020B0503020204020204" pitchFamily="34" charset="-122"/>
              <a:ea typeface="微软雅黑" panose="020B0503020204020204" pitchFamily="34" charset="-122"/>
            </a:endParaRPr>
          </a:p>
          <a:p>
            <a:r>
              <a:rPr lang="en-US" altLang="zh-CN" sz="1400" dirty="0">
                <a:solidFill>
                  <a:schemeClr val="tx1"/>
                </a:solidFill>
                <a:latin typeface="微软雅黑" panose="020B0503020204020204" pitchFamily="34" charset="-122"/>
                <a:ea typeface="微软雅黑" panose="020B0503020204020204" pitchFamily="34" charset="-122"/>
              </a:rPr>
              <a:t>4</a:t>
            </a:r>
            <a:r>
              <a:rPr lang="zh-CN" altLang="en-US" sz="1400" dirty="0">
                <a:solidFill>
                  <a:schemeClr val="tx1"/>
                </a:solidFill>
                <a:latin typeface="微软雅黑" panose="020B0503020204020204" pitchFamily="34" charset="-122"/>
                <a:ea typeface="微软雅黑" panose="020B0503020204020204" pitchFamily="34" charset="-122"/>
              </a:rPr>
              <a:t>、放下第二个棋子</a:t>
            </a:r>
            <a:endParaRPr lang="en-US" altLang="zh-CN" sz="1400" dirty="0">
              <a:solidFill>
                <a:schemeClr val="tx1"/>
              </a:solidFill>
              <a:latin typeface="微软雅黑" panose="020B0503020204020204" pitchFamily="34" charset="-122"/>
              <a:ea typeface="微软雅黑" panose="020B0503020204020204" pitchFamily="34" charset="-122"/>
            </a:endParaRPr>
          </a:p>
          <a:p>
            <a:r>
              <a:rPr lang="en-US" altLang="zh-CN" sz="1400" dirty="0">
                <a:solidFill>
                  <a:schemeClr val="tx1"/>
                </a:solidFill>
                <a:latin typeface="微软雅黑" panose="020B0503020204020204" pitchFamily="34" charset="-122"/>
                <a:ea typeface="微软雅黑" panose="020B0503020204020204" pitchFamily="34" charset="-122"/>
              </a:rPr>
              <a:t>5</a:t>
            </a:r>
            <a:r>
              <a:rPr lang="zh-CN" altLang="en-US" sz="1400" dirty="0">
                <a:solidFill>
                  <a:schemeClr val="tx1"/>
                </a:solidFill>
                <a:latin typeface="微软雅黑" panose="020B0503020204020204" pitchFamily="34" charset="-122"/>
                <a:ea typeface="微软雅黑" panose="020B0503020204020204" pitchFamily="34" charset="-122"/>
              </a:rPr>
              <a:t>、规则判断</a:t>
            </a:r>
            <a:endParaRPr lang="en-US" altLang="zh-CN" sz="1400" dirty="0">
              <a:solidFill>
                <a:schemeClr val="tx1"/>
              </a:solidFill>
              <a:latin typeface="微软雅黑" panose="020B0503020204020204" pitchFamily="34" charset="-122"/>
              <a:ea typeface="微软雅黑" panose="020B0503020204020204" pitchFamily="34" charset="-122"/>
            </a:endParaRPr>
          </a:p>
          <a:p>
            <a:r>
              <a:rPr lang="en-US" altLang="zh-CN" sz="1400" dirty="0">
                <a:solidFill>
                  <a:schemeClr val="tx1"/>
                </a:solidFill>
                <a:latin typeface="微软雅黑" panose="020B0503020204020204" pitchFamily="34" charset="-122"/>
                <a:ea typeface="微软雅黑" panose="020B0503020204020204" pitchFamily="34" charset="-122"/>
              </a:rPr>
              <a:t>……</a:t>
            </a:r>
          </a:p>
          <a:p>
            <a:r>
              <a:rPr lang="zh-CN" altLang="en-US" sz="1400" dirty="0">
                <a:solidFill>
                  <a:schemeClr val="tx1"/>
                </a:solidFill>
                <a:latin typeface="微软雅黑" panose="020B0503020204020204" pitchFamily="34" charset="-122"/>
                <a:ea typeface="微软雅黑" panose="020B0503020204020204" pitchFamily="34" charset="-122"/>
              </a:rPr>
              <a:t>面向对象将问题看成不同对象的相互作用：</a:t>
            </a:r>
            <a:endParaRPr lang="en-US" altLang="zh-CN" sz="1400" dirty="0">
              <a:solidFill>
                <a:schemeClr val="tx1"/>
              </a:solidFill>
              <a:latin typeface="微软雅黑" panose="020B0503020204020204" pitchFamily="34" charset="-122"/>
              <a:ea typeface="微软雅黑" panose="020B0503020204020204" pitchFamily="34" charset="-122"/>
            </a:endParaRPr>
          </a:p>
          <a:p>
            <a:r>
              <a:rPr lang="en-US" altLang="zh-CN" sz="1400" dirty="0">
                <a:solidFill>
                  <a:schemeClr val="tx1"/>
                </a:solidFill>
                <a:latin typeface="微软雅黑" panose="020B0503020204020204" pitchFamily="34" charset="-122"/>
                <a:ea typeface="微软雅黑" panose="020B0503020204020204" pitchFamily="34" charset="-122"/>
              </a:rPr>
              <a:t>1</a:t>
            </a:r>
            <a:r>
              <a:rPr lang="zh-CN" altLang="en-US" sz="1400" dirty="0">
                <a:solidFill>
                  <a:schemeClr val="tx1"/>
                </a:solidFill>
                <a:latin typeface="微软雅黑" panose="020B0503020204020204" pitchFamily="34" charset="-122"/>
                <a:ea typeface="微软雅黑" panose="020B0503020204020204" pitchFamily="34" charset="-122"/>
              </a:rPr>
              <a:t>、棋盘：状态、行为；</a:t>
            </a:r>
            <a:endParaRPr lang="en-US" altLang="zh-CN" sz="1400" dirty="0">
              <a:solidFill>
                <a:schemeClr val="tx1"/>
              </a:solidFill>
              <a:latin typeface="微软雅黑" panose="020B0503020204020204" pitchFamily="34" charset="-122"/>
              <a:ea typeface="微软雅黑" panose="020B0503020204020204" pitchFamily="34" charset="-122"/>
            </a:endParaRPr>
          </a:p>
          <a:p>
            <a:r>
              <a:rPr lang="en-US" altLang="zh-CN" sz="1400" dirty="0">
                <a:solidFill>
                  <a:schemeClr val="tx1"/>
                </a:solidFill>
                <a:latin typeface="微软雅黑" panose="020B0503020204020204" pitchFamily="34" charset="-122"/>
                <a:ea typeface="微软雅黑" panose="020B0503020204020204" pitchFamily="34" charset="-122"/>
              </a:rPr>
              <a:t>2</a:t>
            </a:r>
            <a:r>
              <a:rPr lang="zh-CN" altLang="en-US" sz="1400" dirty="0">
                <a:solidFill>
                  <a:schemeClr val="tx1"/>
                </a:solidFill>
                <a:latin typeface="微软雅黑" panose="020B0503020204020204" pitchFamily="34" charset="-122"/>
                <a:ea typeface="微软雅黑" panose="020B0503020204020204" pitchFamily="34" charset="-122"/>
              </a:rPr>
              <a:t>、棋子：状态、行为；</a:t>
            </a:r>
            <a:endParaRPr lang="en-US" altLang="zh-CN" sz="1400" dirty="0">
              <a:solidFill>
                <a:schemeClr val="tx1"/>
              </a:solidFill>
              <a:latin typeface="微软雅黑" panose="020B0503020204020204" pitchFamily="34" charset="-122"/>
              <a:ea typeface="微软雅黑" panose="020B0503020204020204" pitchFamily="34" charset="-122"/>
            </a:endParaRPr>
          </a:p>
          <a:p>
            <a:r>
              <a:rPr lang="en-US" altLang="zh-CN" sz="1400" dirty="0">
                <a:solidFill>
                  <a:schemeClr val="tx1"/>
                </a:solidFill>
                <a:latin typeface="微软雅黑" panose="020B0503020204020204" pitchFamily="34" charset="-122"/>
                <a:ea typeface="微软雅黑" panose="020B0503020204020204" pitchFamily="34" charset="-122"/>
              </a:rPr>
              <a:t>……</a:t>
            </a:r>
          </a:p>
        </p:txBody>
      </p:sp>
      <p:sp>
        <p:nvSpPr>
          <p:cNvPr id="11" name="右箭头 10"/>
          <p:cNvSpPr/>
          <p:nvPr/>
        </p:nvSpPr>
        <p:spPr>
          <a:xfrm>
            <a:off x="4325116" y="469550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圆角 4"/>
          <p:cNvSpPr/>
          <p:nvPr/>
        </p:nvSpPr>
        <p:spPr>
          <a:xfrm>
            <a:off x="5319757" y="3699804"/>
            <a:ext cx="3402620" cy="2658794"/>
          </a:xfrm>
          <a:prstGeom prst="roundRect">
            <a:avLst/>
          </a:prstGeom>
          <a:solidFill>
            <a:schemeClr val="accent4">
              <a:lumMod val="60000"/>
              <a:lumOff val="40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solidFill>
                <a:latin typeface="微软雅黑" panose="020B0503020204020204" pitchFamily="34" charset="-122"/>
                <a:ea typeface="微软雅黑" panose="020B0503020204020204" pitchFamily="34" charset="-122"/>
              </a:rPr>
              <a:t>面向对象运用人类的自然思维方式，强调以现实世界中的事物为中心，思考问题、认识问题，以更好地看清事物的本质特点。</a:t>
            </a:r>
            <a:endParaRPr lang="en-US" altLang="zh-CN" sz="20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42449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P spid="18" grpId="0" animBg="1"/>
      <p:bldP spid="19" grpId="0" animBg="1"/>
      <p:bldP spid="11" grpId="0" animBg="1"/>
      <p:bldP spid="2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049517" y="203900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文本框 4"/>
          <p:cNvSpPr txBox="1"/>
          <p:nvPr/>
        </p:nvSpPr>
        <p:spPr>
          <a:xfrm>
            <a:off x="653040" y="120865"/>
            <a:ext cx="1499129"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11.1.1</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6" name="文本框 5"/>
          <p:cNvSpPr txBox="1"/>
          <p:nvPr/>
        </p:nvSpPr>
        <p:spPr>
          <a:xfrm>
            <a:off x="2705845" y="163396"/>
            <a:ext cx="4661907"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从面向过程到面向对象</a:t>
            </a:r>
          </a:p>
        </p:txBody>
      </p:sp>
      <p:sp>
        <p:nvSpPr>
          <p:cNvPr id="12" name="文本框 11"/>
          <p:cNvSpPr txBox="1"/>
          <p:nvPr/>
        </p:nvSpPr>
        <p:spPr>
          <a:xfrm>
            <a:off x="653040" y="1332585"/>
            <a:ext cx="8350283" cy="769441"/>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       </a:t>
            </a:r>
            <a:r>
              <a:rPr lang="en-US" altLang="zh-CN" sz="2400" b="1" dirty="0">
                <a:latin typeface="微软雅黑" panose="020B0503020204020204" pitchFamily="34" charset="-122"/>
                <a:ea typeface="微软雅黑" panose="020B0503020204020204" pitchFamily="34" charset="-122"/>
              </a:rPr>
              <a:t>C++</a:t>
            </a:r>
            <a:r>
              <a:rPr lang="zh-CN" altLang="en-US" sz="2400" b="1" dirty="0">
                <a:latin typeface="微软雅黑" panose="020B0503020204020204" pitchFamily="34" charset="-122"/>
                <a:ea typeface="微软雅黑" panose="020B0503020204020204" pitchFamily="34" charset="-122"/>
              </a:rPr>
              <a:t>中的对象</a:t>
            </a:r>
            <a:r>
              <a:rPr lang="zh-CN" altLang="en-US" sz="2000" dirty="0">
                <a:latin typeface="微软雅黑" panose="020B0503020204020204" pitchFamily="34" charset="-122"/>
                <a:ea typeface="微软雅黑" panose="020B0503020204020204" pitchFamily="34" charset="-122"/>
              </a:rPr>
              <a:t>是将数据和对数据的操作封装在一起的实体，即一种抽象数据类型</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“类”类型的实体。</a:t>
            </a:r>
          </a:p>
        </p:txBody>
      </p:sp>
      <p:sp>
        <p:nvSpPr>
          <p:cNvPr id="7" name="矩形 6"/>
          <p:cNvSpPr/>
          <p:nvPr/>
        </p:nvSpPr>
        <p:spPr>
          <a:xfrm>
            <a:off x="1440642" y="2274756"/>
            <a:ext cx="4572000" cy="3108543"/>
          </a:xfrm>
          <a:prstGeom prst="rect">
            <a:avLst/>
          </a:prstGeom>
        </p:spPr>
        <p:txBody>
          <a:bodyPr>
            <a:spAutoFit/>
          </a:bodyPr>
          <a:lstStyle/>
          <a:p>
            <a:pPr indent="13335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class Student</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13335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13335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private:</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40005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char name[20];</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26670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char id[15];</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400050" algn="just">
              <a:spcAft>
                <a:spcPts val="0"/>
              </a:spcAft>
            </a:pP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age;</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13335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public:</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40005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void show()</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40005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40005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40005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a:t>
            </a:r>
            <a:endParaRPr lang="zh-CN" altLang="en-US" sz="1600" dirty="0"/>
          </a:p>
        </p:txBody>
      </p:sp>
      <p:sp>
        <p:nvSpPr>
          <p:cNvPr id="9" name="矩形: 圆角 12"/>
          <p:cNvSpPr/>
          <p:nvPr/>
        </p:nvSpPr>
        <p:spPr>
          <a:xfrm>
            <a:off x="691078" y="2298975"/>
            <a:ext cx="711526" cy="375911"/>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bg1"/>
                </a:solidFill>
                <a:latin typeface="微软雅黑" panose="020B0503020204020204" pitchFamily="34" charset="-122"/>
                <a:ea typeface="微软雅黑" panose="020B0503020204020204" pitchFamily="34" charset="-122"/>
              </a:rPr>
              <a:t>例如</a:t>
            </a:r>
            <a:endParaRPr lang="zh-CN" altLang="en-US" sz="1600" dirty="0">
              <a:solidFill>
                <a:schemeClr val="tx1"/>
              </a:solidFill>
            </a:endParaRPr>
          </a:p>
        </p:txBody>
      </p:sp>
      <p:sp>
        <p:nvSpPr>
          <p:cNvPr id="8" name="右大括号 7"/>
          <p:cNvSpPr/>
          <p:nvPr/>
        </p:nvSpPr>
        <p:spPr>
          <a:xfrm>
            <a:off x="3418449" y="3044197"/>
            <a:ext cx="141381" cy="693820"/>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右大括号 12"/>
          <p:cNvSpPr/>
          <p:nvPr/>
        </p:nvSpPr>
        <p:spPr>
          <a:xfrm>
            <a:off x="3414986" y="4136329"/>
            <a:ext cx="141381" cy="693820"/>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对话气泡: 圆角矩形 16"/>
          <p:cNvSpPr/>
          <p:nvPr/>
        </p:nvSpPr>
        <p:spPr>
          <a:xfrm>
            <a:off x="4380418" y="2831154"/>
            <a:ext cx="1359201" cy="426085"/>
          </a:xfrm>
          <a:prstGeom prst="wedgeRoundRectCallout">
            <a:avLst>
              <a:gd name="adj1" fmla="val -96256"/>
              <a:gd name="adj2" fmla="val 72753"/>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solidFill>
                  <a:schemeClr val="tx1"/>
                </a:solidFill>
                <a:latin typeface="微软雅黑" panose="020B0503020204020204" pitchFamily="34" charset="-122"/>
                <a:ea typeface="微软雅黑" panose="020B0503020204020204" pitchFamily="34" charset="-122"/>
                <a:sym typeface="+mn-ea"/>
              </a:rPr>
              <a:t> </a:t>
            </a:r>
            <a:r>
              <a:rPr lang="zh-CN" altLang="en-US" sz="1400" dirty="0">
                <a:solidFill>
                  <a:schemeClr val="tx1"/>
                </a:solidFill>
                <a:latin typeface="微软雅黑" panose="020B0503020204020204" pitchFamily="34" charset="-122"/>
                <a:ea typeface="微软雅黑" panose="020B0503020204020204" pitchFamily="34" charset="-122"/>
                <a:sym typeface="+mn-ea"/>
              </a:rPr>
              <a:t>数据</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15" name="对话气泡: 圆角矩形 16"/>
          <p:cNvSpPr/>
          <p:nvPr/>
        </p:nvSpPr>
        <p:spPr>
          <a:xfrm>
            <a:off x="4380419" y="3923286"/>
            <a:ext cx="1359200" cy="426085"/>
          </a:xfrm>
          <a:prstGeom prst="wedgeRoundRectCallout">
            <a:avLst>
              <a:gd name="adj1" fmla="val -96256"/>
              <a:gd name="adj2" fmla="val 72753"/>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solidFill>
                  <a:schemeClr val="tx1"/>
                </a:solidFill>
                <a:latin typeface="微软雅黑" panose="020B0503020204020204" pitchFamily="34" charset="-122"/>
                <a:ea typeface="微软雅黑" panose="020B0503020204020204" pitchFamily="34" charset="-122"/>
                <a:sym typeface="+mn-ea"/>
              </a:rPr>
              <a:t> </a:t>
            </a:r>
            <a:r>
              <a:rPr lang="zh-CN" altLang="en-US" sz="1400" dirty="0">
                <a:solidFill>
                  <a:schemeClr val="tx1"/>
                </a:solidFill>
                <a:latin typeface="微软雅黑" panose="020B0503020204020204" pitchFamily="34" charset="-122"/>
                <a:ea typeface="微软雅黑" panose="020B0503020204020204" pitchFamily="34" charset="-122"/>
                <a:sym typeface="+mn-ea"/>
              </a:rPr>
              <a:t>对数据的操作</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16" name="圆角矩形 15"/>
          <p:cNvSpPr/>
          <p:nvPr/>
        </p:nvSpPr>
        <p:spPr>
          <a:xfrm>
            <a:off x="5878779" y="2298975"/>
            <a:ext cx="3258408" cy="2779988"/>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1600" dirty="0">
                <a:solidFill>
                  <a:schemeClr val="tx1"/>
                </a:solidFill>
                <a:latin typeface="微软雅黑" panose="020B0503020204020204" pitchFamily="34" charset="-122"/>
                <a:ea typeface="微软雅黑" panose="020B0503020204020204" pitchFamily="34" charset="-122"/>
              </a:rPr>
              <a:t>1</a:t>
            </a:r>
            <a:r>
              <a:rPr lang="zh-CN" altLang="en-US" sz="1600" dirty="0">
                <a:solidFill>
                  <a:schemeClr val="tx1"/>
                </a:solidFill>
                <a:latin typeface="微软雅黑" panose="020B0503020204020204" pitchFamily="34" charset="-122"/>
                <a:ea typeface="微软雅黑" panose="020B0503020204020204" pitchFamily="34" charset="-122"/>
              </a:rPr>
              <a:t>）对象的属性：用数据集合描                    </a:t>
            </a:r>
            <a:endParaRPr lang="en-US" altLang="zh-CN" sz="1600" dirty="0">
              <a:solidFill>
                <a:schemeClr val="tx1"/>
              </a:solidFill>
              <a:latin typeface="微软雅黑" panose="020B0503020204020204" pitchFamily="34" charset="-122"/>
              <a:ea typeface="微软雅黑" panose="020B0503020204020204" pitchFamily="34" charset="-122"/>
            </a:endParaRPr>
          </a:p>
          <a:p>
            <a:pPr>
              <a:lnSpc>
                <a:spcPct val="150000"/>
              </a:lnSpc>
            </a:pPr>
            <a:r>
              <a:rPr lang="en-US" altLang="zh-CN" sz="1600" dirty="0">
                <a:solidFill>
                  <a:schemeClr val="tx1"/>
                </a:solidFill>
                <a:latin typeface="微软雅黑" panose="020B0503020204020204" pitchFamily="34" charset="-122"/>
                <a:ea typeface="微软雅黑" panose="020B0503020204020204" pitchFamily="34" charset="-122"/>
              </a:rPr>
              <a:t>                          </a:t>
            </a:r>
            <a:r>
              <a:rPr lang="zh-CN" altLang="en-US" sz="1600" dirty="0">
                <a:solidFill>
                  <a:schemeClr val="tx1"/>
                </a:solidFill>
                <a:latin typeface="微软雅黑" panose="020B0503020204020204" pitchFamily="34" charset="-122"/>
                <a:ea typeface="微软雅黑" panose="020B0503020204020204" pitchFamily="34" charset="-122"/>
              </a:rPr>
              <a:t>述对象的状态</a:t>
            </a:r>
            <a:endParaRPr lang="en-US" altLang="zh-CN" sz="1600" dirty="0">
              <a:solidFill>
                <a:schemeClr val="tx1"/>
              </a:solidFill>
              <a:latin typeface="微软雅黑" panose="020B0503020204020204" pitchFamily="34" charset="-122"/>
              <a:ea typeface="微软雅黑" panose="020B0503020204020204" pitchFamily="34" charset="-122"/>
            </a:endParaRPr>
          </a:p>
          <a:p>
            <a:pPr>
              <a:lnSpc>
                <a:spcPct val="150000"/>
              </a:lnSpc>
            </a:pPr>
            <a:r>
              <a:rPr lang="en-US" altLang="zh-CN" sz="1600" dirty="0">
                <a:solidFill>
                  <a:schemeClr val="tx1"/>
                </a:solidFill>
                <a:latin typeface="微软雅黑" panose="020B0503020204020204" pitchFamily="34" charset="-122"/>
                <a:ea typeface="微软雅黑" panose="020B0503020204020204" pitchFamily="34" charset="-122"/>
              </a:rPr>
              <a:t>2</a:t>
            </a:r>
            <a:r>
              <a:rPr lang="zh-CN" altLang="en-US" sz="1600" dirty="0">
                <a:solidFill>
                  <a:schemeClr val="tx1"/>
                </a:solidFill>
                <a:latin typeface="微软雅黑" panose="020B0503020204020204" pitchFamily="34" charset="-122"/>
                <a:ea typeface="微软雅黑" panose="020B0503020204020204" pitchFamily="34" charset="-122"/>
              </a:rPr>
              <a:t>）对象的方法：用函数来实现</a:t>
            </a:r>
            <a:endParaRPr lang="en-US" altLang="zh-CN" sz="1600" dirty="0">
              <a:solidFill>
                <a:schemeClr val="tx1"/>
              </a:solidFill>
              <a:latin typeface="微软雅黑" panose="020B0503020204020204" pitchFamily="34" charset="-122"/>
              <a:ea typeface="微软雅黑" panose="020B0503020204020204" pitchFamily="34" charset="-122"/>
            </a:endParaRPr>
          </a:p>
          <a:p>
            <a:pPr>
              <a:lnSpc>
                <a:spcPct val="150000"/>
              </a:lnSpc>
            </a:pPr>
            <a:r>
              <a:rPr lang="en-US" altLang="zh-CN" sz="1600" dirty="0">
                <a:solidFill>
                  <a:schemeClr val="tx1"/>
                </a:solidFill>
                <a:latin typeface="微软雅黑" panose="020B0503020204020204" pitchFamily="34" charset="-122"/>
                <a:ea typeface="微软雅黑" panose="020B0503020204020204" pitchFamily="34" charset="-122"/>
              </a:rPr>
              <a:t>                          </a:t>
            </a:r>
            <a:r>
              <a:rPr lang="zh-CN" altLang="en-US" sz="1600" dirty="0">
                <a:solidFill>
                  <a:schemeClr val="tx1"/>
                </a:solidFill>
                <a:latin typeface="微软雅黑" panose="020B0503020204020204" pitchFamily="34" charset="-122"/>
                <a:ea typeface="微软雅黑" panose="020B0503020204020204" pitchFamily="34" charset="-122"/>
              </a:rPr>
              <a:t>对象的行为</a:t>
            </a:r>
          </a:p>
          <a:p>
            <a:pPr>
              <a:lnSpc>
                <a:spcPct val="150000"/>
              </a:lnSpc>
            </a:pPr>
            <a:r>
              <a:rPr lang="en-US" altLang="zh-CN" sz="1600" dirty="0">
                <a:solidFill>
                  <a:schemeClr val="tx1"/>
                </a:solidFill>
                <a:latin typeface="微软雅黑" panose="020B0503020204020204" pitchFamily="34" charset="-122"/>
                <a:ea typeface="微软雅黑" panose="020B0503020204020204" pitchFamily="34" charset="-122"/>
              </a:rPr>
              <a:t>3</a:t>
            </a:r>
            <a:r>
              <a:rPr lang="zh-CN" altLang="en-US" sz="1600" dirty="0">
                <a:solidFill>
                  <a:schemeClr val="tx1"/>
                </a:solidFill>
                <a:latin typeface="微软雅黑" panose="020B0503020204020204" pitchFamily="34" charset="-122"/>
                <a:ea typeface="微软雅黑" panose="020B0503020204020204" pitchFamily="34" charset="-122"/>
              </a:rPr>
              <a:t>）对象之间通过消息通信，实现动态联系</a:t>
            </a:r>
          </a:p>
          <a:p>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17" name="矩形: 圆角 3"/>
          <p:cNvSpPr/>
          <p:nvPr/>
        </p:nvSpPr>
        <p:spPr>
          <a:xfrm>
            <a:off x="1389737" y="2298975"/>
            <a:ext cx="1916871" cy="3084324"/>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741736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7" grpId="0"/>
      <p:bldP spid="9" grpId="0" animBg="1"/>
      <p:bldP spid="8" grpId="0" animBg="1"/>
      <p:bldP spid="13" grpId="0" animBg="1"/>
      <p:bldP spid="14" grpId="0" animBg="1"/>
      <p:bldP spid="15" grpId="0" animBg="1"/>
      <p:bldP spid="16" grpId="0" animBg="1"/>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53040" y="120865"/>
            <a:ext cx="1499129"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11.1.1</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4" name="文本框 3"/>
          <p:cNvSpPr txBox="1"/>
          <p:nvPr/>
        </p:nvSpPr>
        <p:spPr>
          <a:xfrm>
            <a:off x="2705845" y="163396"/>
            <a:ext cx="4661907"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从面向过程到面向对象</a:t>
            </a:r>
          </a:p>
        </p:txBody>
      </p:sp>
      <p:graphicFrame>
        <p:nvGraphicFramePr>
          <p:cNvPr id="7" name="对象 6"/>
          <p:cNvGraphicFramePr>
            <a:graphicFrameLocks noChangeAspect="1"/>
          </p:cNvGraphicFramePr>
          <p:nvPr>
            <p:extLst>
              <p:ext uri="{D42A27DB-BD31-4B8C-83A1-F6EECF244321}">
                <p14:modId xmlns:p14="http://schemas.microsoft.com/office/powerpoint/2010/main" val="2648839573"/>
              </p:ext>
            </p:extLst>
          </p:nvPr>
        </p:nvGraphicFramePr>
        <p:xfrm>
          <a:off x="2902117" y="1439915"/>
          <a:ext cx="3992806" cy="3325068"/>
        </p:xfrm>
        <a:graphic>
          <a:graphicData uri="http://schemas.openxmlformats.org/presentationml/2006/ole">
            <mc:AlternateContent xmlns:mc="http://schemas.openxmlformats.org/markup-compatibility/2006">
              <mc:Choice xmlns:v="urn:schemas-microsoft-com:vml" Requires="v">
                <p:oleObj spid="_x0000_s3104" name="Visio" r:id="rId3" imgW="2788776" imgH="2320721" progId="Visio.Drawing.11">
                  <p:embed/>
                </p:oleObj>
              </mc:Choice>
              <mc:Fallback>
                <p:oleObj name="Visio" r:id="rId3" imgW="2788776" imgH="2320721"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2117" y="1439915"/>
                        <a:ext cx="3992806" cy="3325068"/>
                      </a:xfrm>
                      <a:prstGeom prst="rect">
                        <a:avLst/>
                      </a:prstGeom>
                      <a:noFill/>
                    </p:spPr>
                  </p:pic>
                </p:oleObj>
              </mc:Fallback>
            </mc:AlternateContent>
          </a:graphicData>
        </a:graphic>
      </p:graphicFrame>
      <p:sp>
        <p:nvSpPr>
          <p:cNvPr id="8" name="矩形: 圆角 12"/>
          <p:cNvSpPr/>
          <p:nvPr/>
        </p:nvSpPr>
        <p:spPr>
          <a:xfrm>
            <a:off x="653040" y="971924"/>
            <a:ext cx="2975818" cy="364050"/>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面向对象的编程方式</a:t>
            </a:r>
            <a:endParaRPr lang="zh-CN" altLang="en-US" sz="1600" dirty="0">
              <a:solidFill>
                <a:schemeClr val="tx1"/>
              </a:solidFill>
            </a:endParaRPr>
          </a:p>
        </p:txBody>
      </p:sp>
      <p:sp>
        <p:nvSpPr>
          <p:cNvPr id="9" name="矩形 8"/>
          <p:cNvSpPr/>
          <p:nvPr/>
        </p:nvSpPr>
        <p:spPr>
          <a:xfrm>
            <a:off x="653040" y="4864944"/>
            <a:ext cx="8322148" cy="1077218"/>
          </a:xfrm>
          <a:prstGeom prst="rect">
            <a:avLst/>
          </a:prstGeom>
        </p:spPr>
        <p:txBody>
          <a:bodyPr wrap="square">
            <a:spAutoFit/>
          </a:bodyPr>
          <a:lstStyle/>
          <a:p>
            <a:pPr indent="266700" algn="just">
              <a:spcAft>
                <a:spcPts val="0"/>
              </a:spcAft>
            </a:pP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面向对象的程序设计定义为：</a:t>
            </a:r>
            <a:endPar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spcAft>
                <a:spcPts val="0"/>
              </a:spcAft>
            </a:pPr>
            <a:endPar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866900" algn="just">
              <a:spcAft>
                <a:spcPts val="0"/>
              </a:spcAft>
            </a:pPr>
            <a:r>
              <a:rPr lang="zh-CN"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程序</a:t>
            </a:r>
            <a:r>
              <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 = (</a:t>
            </a:r>
            <a:r>
              <a:rPr lang="zh-CN"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对象</a:t>
            </a:r>
            <a:r>
              <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1) + (</a:t>
            </a:r>
            <a:r>
              <a:rPr lang="zh-CN"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对象</a:t>
            </a:r>
            <a:r>
              <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2) + …</a:t>
            </a:r>
            <a:endParaRPr lang="zh-CN" altLang="zh-CN" sz="2400" b="1"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矩形 9"/>
          <p:cNvSpPr/>
          <p:nvPr/>
        </p:nvSpPr>
        <p:spPr>
          <a:xfrm>
            <a:off x="2281600" y="5452747"/>
            <a:ext cx="4757352" cy="550349"/>
          </a:xfrm>
          <a:prstGeom prst="rect">
            <a:avLst/>
          </a:prstGeom>
          <a:noFill/>
          <a:ln w="34925">
            <a:solidFill>
              <a:schemeClr val="accent1"/>
            </a:solid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bg1"/>
                </a:solidFill>
              </a:ln>
              <a:noFill/>
            </a:endParaRPr>
          </a:p>
        </p:txBody>
      </p:sp>
    </p:spTree>
    <p:extLst>
      <p:ext uri="{BB962C8B-B14F-4D97-AF65-F5344CB8AC3E}">
        <p14:creationId xmlns:p14="http://schemas.microsoft.com/office/powerpoint/2010/main" val="2843380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53040" y="120865"/>
            <a:ext cx="1499129"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11.1.2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5" name="文本框 4"/>
          <p:cNvSpPr txBox="1"/>
          <p:nvPr/>
        </p:nvSpPr>
        <p:spPr>
          <a:xfrm>
            <a:off x="2705845" y="163396"/>
            <a:ext cx="4661907"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类的说明</a:t>
            </a:r>
          </a:p>
        </p:txBody>
      </p:sp>
      <p:sp>
        <p:nvSpPr>
          <p:cNvPr id="2" name="矩形 1"/>
          <p:cNvSpPr/>
          <p:nvPr/>
        </p:nvSpPr>
        <p:spPr>
          <a:xfrm>
            <a:off x="963776" y="2910463"/>
            <a:ext cx="2026793" cy="2031325"/>
          </a:xfrm>
          <a:prstGeom prst="rect">
            <a:avLst/>
          </a:prstGeom>
        </p:spPr>
        <p:txBody>
          <a:bodyPr wrap="square">
            <a:spAutoFit/>
          </a:bodyPr>
          <a:lstStyle/>
          <a:p>
            <a:pPr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class </a:t>
            </a:r>
            <a:r>
              <a:rPr lang="zh-CN" altLang="zh-CN" kern="100" dirty="0">
                <a:latin typeface="Calibri" panose="020F0502020204030204" pitchFamily="34" charset="0"/>
                <a:ea typeface="宋体" panose="02010600030101010101" pitchFamily="2" charset="-122"/>
                <a:cs typeface="Times New Roman" panose="02020603050405020304" pitchFamily="18" charset="0"/>
              </a:rPr>
              <a:t>类名</a:t>
            </a:r>
          </a:p>
          <a:p>
            <a:pPr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数据成员</a:t>
            </a:r>
          </a:p>
          <a:p>
            <a:pPr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成员函数</a:t>
            </a:r>
          </a:p>
          <a:p>
            <a:pPr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en-US" dirty="0"/>
          </a:p>
        </p:txBody>
      </p:sp>
      <p:sp>
        <p:nvSpPr>
          <p:cNvPr id="7" name="文本框 6"/>
          <p:cNvSpPr txBox="1"/>
          <p:nvPr/>
        </p:nvSpPr>
        <p:spPr>
          <a:xfrm>
            <a:off x="653040" y="1055948"/>
            <a:ext cx="8256182" cy="1077218"/>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      类</a:t>
            </a:r>
            <a:r>
              <a:rPr lang="zh-CN" altLang="en-US" sz="2000" dirty="0">
                <a:latin typeface="微软雅黑" panose="020B0503020204020204" pitchFamily="34" charset="-122"/>
                <a:ea typeface="微软雅黑" panose="020B0503020204020204" pitchFamily="34" charset="-122"/>
              </a:rPr>
              <a:t>：与</a:t>
            </a:r>
            <a:r>
              <a:rPr lang="en-US" altLang="zh-CN" sz="2000" dirty="0" err="1">
                <a:latin typeface="微软雅黑" panose="020B0503020204020204" pitchFamily="34" charset="-122"/>
                <a:ea typeface="微软雅黑" panose="020B0503020204020204" pitchFamily="34" charset="-122"/>
              </a:rPr>
              <a:t>int</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char</a:t>
            </a:r>
            <a:r>
              <a:rPr lang="zh-CN" altLang="en-US" sz="2000" dirty="0">
                <a:latin typeface="微软雅黑" panose="020B0503020204020204" pitchFamily="34" charset="-122"/>
                <a:ea typeface="微软雅黑" panose="020B0503020204020204" pitchFamily="34" charset="-122"/>
              </a:rPr>
              <a:t>相似，是一种数据类型。类的构成包括数据成员和成员函数：数据成员对应类的属性；成员函数对应类的方法，用于操作类的属性。</a:t>
            </a:r>
          </a:p>
        </p:txBody>
      </p:sp>
      <p:sp>
        <p:nvSpPr>
          <p:cNvPr id="8" name="矩形: 圆角 12"/>
          <p:cNvSpPr/>
          <p:nvPr/>
        </p:nvSpPr>
        <p:spPr>
          <a:xfrm>
            <a:off x="653040" y="2329257"/>
            <a:ext cx="2334634" cy="364050"/>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类的定义格式</a:t>
            </a:r>
            <a:endParaRPr lang="zh-CN" altLang="en-US" sz="1600" dirty="0">
              <a:solidFill>
                <a:schemeClr val="tx1"/>
              </a:solidFill>
            </a:endParaRPr>
          </a:p>
        </p:txBody>
      </p:sp>
      <p:sp>
        <p:nvSpPr>
          <p:cNvPr id="10" name="矩形 9"/>
          <p:cNvSpPr/>
          <p:nvPr/>
        </p:nvSpPr>
        <p:spPr>
          <a:xfrm>
            <a:off x="653040" y="2841214"/>
            <a:ext cx="2334634" cy="2169825"/>
          </a:xfrm>
          <a:prstGeom prst="rect">
            <a:avLst/>
          </a:prstGeom>
          <a:noFill/>
          <a:ln w="381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kern="1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12" name="矩形 11"/>
          <p:cNvSpPr/>
          <p:nvPr/>
        </p:nvSpPr>
        <p:spPr>
          <a:xfrm>
            <a:off x="3628857" y="2841214"/>
            <a:ext cx="2251437" cy="3046988"/>
          </a:xfrm>
          <a:prstGeom prst="rect">
            <a:avLst/>
          </a:prstGeom>
        </p:spPr>
        <p:txBody>
          <a:bodyPr wrap="square">
            <a:spAutoFit/>
          </a:bodyPr>
          <a:lstStyle/>
          <a:p>
            <a:pPr indent="13335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class Student</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13335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13335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private:</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40005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char name[20];</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26670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char id[15];</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400050" algn="just">
              <a:spcAft>
                <a:spcPts val="0"/>
              </a:spcAft>
            </a:pP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age;</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13335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public:</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40005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void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selectCourse</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40005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40005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40005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a:t>
            </a:r>
            <a:endParaRPr lang="zh-CN" altLang="en-US" sz="1600" dirty="0"/>
          </a:p>
        </p:txBody>
      </p:sp>
      <p:sp>
        <p:nvSpPr>
          <p:cNvPr id="13" name="矩形: 圆角 3"/>
          <p:cNvSpPr/>
          <p:nvPr/>
        </p:nvSpPr>
        <p:spPr>
          <a:xfrm>
            <a:off x="3577953" y="2841214"/>
            <a:ext cx="2161665" cy="3084324"/>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圆角 12"/>
          <p:cNvSpPr/>
          <p:nvPr/>
        </p:nvSpPr>
        <p:spPr>
          <a:xfrm>
            <a:off x="3577953" y="2329257"/>
            <a:ext cx="711526" cy="375911"/>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bg1"/>
                </a:solidFill>
                <a:latin typeface="微软雅黑" panose="020B0503020204020204" pitchFamily="34" charset="-122"/>
                <a:ea typeface="微软雅黑" panose="020B0503020204020204" pitchFamily="34" charset="-122"/>
              </a:rPr>
              <a:t>例如</a:t>
            </a:r>
            <a:endParaRPr lang="zh-CN" altLang="en-US" sz="1600" dirty="0">
              <a:solidFill>
                <a:schemeClr val="tx1"/>
              </a:solidFill>
            </a:endParaRPr>
          </a:p>
        </p:txBody>
      </p:sp>
      <p:sp>
        <p:nvSpPr>
          <p:cNvPr id="15" name="圆角矩形 14"/>
          <p:cNvSpPr/>
          <p:nvPr/>
        </p:nvSpPr>
        <p:spPr>
          <a:xfrm>
            <a:off x="5931198" y="2841214"/>
            <a:ext cx="2995173" cy="2877500"/>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tx1"/>
                </a:solidFill>
                <a:latin typeface="微软雅黑" panose="020B0503020204020204" pitchFamily="34" charset="-122"/>
                <a:ea typeface="微软雅黑" panose="020B0503020204020204" pitchFamily="34" charset="-122"/>
              </a:rPr>
              <a:t>       对现实世界中的对象进行抽象，从而得到了类的概念。</a:t>
            </a:r>
            <a:endParaRPr lang="en-US" altLang="zh-CN" sz="1600" dirty="0">
              <a:solidFill>
                <a:schemeClr val="tx1"/>
              </a:solidFill>
              <a:latin typeface="微软雅黑" panose="020B0503020204020204" pitchFamily="34" charset="-122"/>
              <a:ea typeface="微软雅黑" panose="020B0503020204020204" pitchFamily="34" charset="-122"/>
            </a:endParaRPr>
          </a:p>
          <a:p>
            <a:r>
              <a:rPr lang="en-US" altLang="zh-CN" sz="1600" dirty="0">
                <a:solidFill>
                  <a:schemeClr val="tx1"/>
                </a:solidFill>
                <a:latin typeface="微软雅黑" panose="020B0503020204020204" pitchFamily="34" charset="-122"/>
                <a:ea typeface="微软雅黑" panose="020B0503020204020204" pitchFamily="34" charset="-122"/>
              </a:rPr>
              <a:t>       </a:t>
            </a:r>
            <a:r>
              <a:rPr lang="zh-CN" altLang="en-US" sz="1600" dirty="0">
                <a:solidFill>
                  <a:schemeClr val="tx1"/>
                </a:solidFill>
                <a:latin typeface="微软雅黑" panose="020B0503020204020204" pitchFamily="34" charset="-122"/>
                <a:ea typeface="微软雅黑" panose="020B0503020204020204" pitchFamily="34" charset="-122"/>
              </a:rPr>
              <a:t>但是对每个对象抽象成类会非常繁琐，根据不同对象的共性，将类按照：</a:t>
            </a:r>
            <a:endParaRPr lang="en-US" altLang="zh-CN" sz="1600" dirty="0">
              <a:solidFill>
                <a:schemeClr val="tx1"/>
              </a:solidFill>
              <a:latin typeface="微软雅黑" panose="020B0503020204020204" pitchFamily="34" charset="-122"/>
              <a:ea typeface="微软雅黑" panose="020B0503020204020204" pitchFamily="34" charset="-122"/>
            </a:endParaRPr>
          </a:p>
          <a:p>
            <a:pPr algn="ctr"/>
            <a:r>
              <a:rPr lang="zh-CN" altLang="en-US" sz="1600" dirty="0">
                <a:solidFill>
                  <a:schemeClr val="tx1"/>
                </a:solidFill>
                <a:latin typeface="微软雅黑" panose="020B0503020204020204" pitchFamily="34" charset="-122"/>
                <a:ea typeface="微软雅黑" panose="020B0503020204020204" pitchFamily="34" charset="-122"/>
              </a:rPr>
              <a:t>      “父类”（“基类”）</a:t>
            </a:r>
            <a:endParaRPr lang="en-US" altLang="zh-CN" sz="1600" dirty="0">
              <a:solidFill>
                <a:schemeClr val="tx1"/>
              </a:solidFill>
              <a:latin typeface="微软雅黑" panose="020B0503020204020204" pitchFamily="34" charset="-122"/>
              <a:ea typeface="微软雅黑" panose="020B0503020204020204" pitchFamily="34" charset="-122"/>
            </a:endParaRPr>
          </a:p>
          <a:p>
            <a:pPr algn="ctr"/>
            <a:r>
              <a:rPr lang="zh-CN" altLang="en-US" sz="1600" dirty="0">
                <a:solidFill>
                  <a:schemeClr val="tx1"/>
                </a:solidFill>
                <a:latin typeface="微软雅黑" panose="020B0503020204020204" pitchFamily="34" charset="-122"/>
                <a:ea typeface="微软雅黑" panose="020B0503020204020204" pitchFamily="34" charset="-122"/>
              </a:rPr>
              <a:t>      “子类”（“派生类“）</a:t>
            </a:r>
            <a:endParaRPr lang="en-US" altLang="zh-CN" sz="1600" dirty="0">
              <a:solidFill>
                <a:schemeClr val="tx1"/>
              </a:solidFill>
              <a:latin typeface="微软雅黑" panose="020B0503020204020204" pitchFamily="34" charset="-122"/>
              <a:ea typeface="微软雅黑" panose="020B0503020204020204" pitchFamily="34" charset="-122"/>
            </a:endParaRPr>
          </a:p>
          <a:p>
            <a:r>
              <a:rPr lang="zh-CN" altLang="en-US" sz="1600" dirty="0">
                <a:solidFill>
                  <a:schemeClr val="tx1"/>
                </a:solidFill>
                <a:latin typeface="微软雅黑" panose="020B0503020204020204" pitchFamily="34" charset="-122"/>
                <a:ea typeface="微软雅黑" panose="020B0503020204020204" pitchFamily="34" charset="-122"/>
              </a:rPr>
              <a:t>构成“类层次结构</a:t>
            </a:r>
            <a:r>
              <a:rPr lang="en-US" altLang="zh-CN" sz="1600" dirty="0">
                <a:solidFill>
                  <a:schemeClr val="tx1"/>
                </a:solidFill>
                <a:latin typeface="微软雅黑" panose="020B0503020204020204" pitchFamily="34" charset="-122"/>
                <a:ea typeface="微软雅黑" panose="020B0503020204020204" pitchFamily="34" charset="-122"/>
              </a:rPr>
              <a:t>”</a:t>
            </a:r>
            <a:r>
              <a:rPr lang="zh-CN" altLang="en-US" sz="1600" dirty="0">
                <a:solidFill>
                  <a:schemeClr val="tx1"/>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724867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animBg="1"/>
      <p:bldP spid="10" grpId="0" animBg="1"/>
      <p:bldP spid="12" grpId="0"/>
      <p:bldP spid="13" grpId="0" animBg="1"/>
      <p:bldP spid="14" grpId="0"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95441" y="131498"/>
            <a:ext cx="1107996"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11.2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645124" y="131498"/>
            <a:ext cx="594598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从</a:t>
            </a:r>
            <a:r>
              <a:rPr lang="en-US" altLang="zh-CN"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C</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到</a:t>
            </a:r>
            <a:r>
              <a:rPr lang="en-US" altLang="zh-CN"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C++</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的过渡</a:t>
            </a:r>
          </a:p>
        </p:txBody>
      </p:sp>
      <p:sp>
        <p:nvSpPr>
          <p:cNvPr id="13" name="矩形: 圆角 12"/>
          <p:cNvSpPr/>
          <p:nvPr/>
        </p:nvSpPr>
        <p:spPr>
          <a:xfrm>
            <a:off x="653040" y="889635"/>
            <a:ext cx="7938067" cy="1186299"/>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bg1"/>
                </a:solidFill>
                <a:latin typeface="微软雅黑" panose="020B0503020204020204" pitchFamily="34" charset="-122"/>
                <a:ea typeface="微软雅黑" panose="020B0503020204020204" pitchFamily="34" charset="-122"/>
              </a:rPr>
              <a:t>例</a:t>
            </a:r>
            <a:r>
              <a:rPr lang="en-US" altLang="zh-CN" dirty="0">
                <a:solidFill>
                  <a:schemeClr val="bg1"/>
                </a:solidFill>
                <a:latin typeface="微软雅黑" panose="020B0503020204020204" pitchFamily="34" charset="-122"/>
                <a:ea typeface="微软雅黑" panose="020B0503020204020204" pitchFamily="34" charset="-122"/>
              </a:rPr>
              <a:t>11.2  </a:t>
            </a:r>
            <a:r>
              <a:rPr lang="en-US" altLang="zh-CN" sz="1600" dirty="0">
                <a:solidFill>
                  <a:schemeClr val="tx1"/>
                </a:solidFill>
                <a:latin typeface="微软雅黑" panose="020B0503020204020204" pitchFamily="34" charset="-122"/>
                <a:ea typeface="微软雅黑" panose="020B0503020204020204" pitchFamily="34" charset="-122"/>
                <a:sym typeface="+mn-ea"/>
              </a:rPr>
              <a:t>C</a:t>
            </a:r>
            <a:r>
              <a:rPr lang="zh-CN" altLang="en-US" sz="1600" dirty="0">
                <a:solidFill>
                  <a:schemeClr val="tx1"/>
                </a:solidFill>
                <a:latin typeface="微软雅黑" panose="020B0503020204020204" pitchFamily="34" charset="-122"/>
                <a:ea typeface="微软雅黑" panose="020B0503020204020204" pitchFamily="34" charset="-122"/>
                <a:sym typeface="+mn-ea"/>
              </a:rPr>
              <a:t>语言的输入输出由库函数实现，主要包括：</a:t>
            </a:r>
            <a:r>
              <a:rPr lang="en-US" altLang="zh-CN" sz="1600" dirty="0" err="1">
                <a:solidFill>
                  <a:schemeClr val="tx1"/>
                </a:solidFill>
                <a:latin typeface="微软雅黑" panose="020B0503020204020204" pitchFamily="34" charset="-122"/>
                <a:ea typeface="微软雅黑" panose="020B0503020204020204" pitchFamily="34" charset="-122"/>
                <a:sym typeface="+mn-ea"/>
              </a:rPr>
              <a:t>scanf</a:t>
            </a:r>
            <a:r>
              <a:rPr lang="en-US" altLang="zh-CN" sz="1600" dirty="0">
                <a:solidFill>
                  <a:schemeClr val="tx1"/>
                </a:solidFill>
                <a:latin typeface="微软雅黑" panose="020B0503020204020204" pitchFamily="34" charset="-122"/>
                <a:ea typeface="微软雅黑" panose="020B0503020204020204" pitchFamily="34" charset="-122"/>
                <a:sym typeface="+mn-ea"/>
              </a:rPr>
              <a:t>(), </a:t>
            </a:r>
            <a:r>
              <a:rPr lang="en-US" altLang="zh-CN" sz="1600" dirty="0" err="1">
                <a:solidFill>
                  <a:schemeClr val="tx1"/>
                </a:solidFill>
                <a:latin typeface="微软雅黑" panose="020B0503020204020204" pitchFamily="34" charset="-122"/>
                <a:ea typeface="微软雅黑" panose="020B0503020204020204" pitchFamily="34" charset="-122"/>
                <a:sym typeface="+mn-ea"/>
              </a:rPr>
              <a:t>printf</a:t>
            </a:r>
            <a:r>
              <a:rPr lang="en-US" altLang="zh-CN" sz="1600" dirty="0">
                <a:solidFill>
                  <a:schemeClr val="tx1"/>
                </a:solidFill>
                <a:latin typeface="微软雅黑" panose="020B0503020204020204" pitchFamily="34" charset="-122"/>
                <a:ea typeface="微软雅黑" panose="020B0503020204020204" pitchFamily="34" charset="-122"/>
                <a:sym typeface="+mn-ea"/>
              </a:rPr>
              <a:t>(), </a:t>
            </a:r>
            <a:r>
              <a:rPr lang="en-US" altLang="zh-CN" sz="1600" dirty="0" err="1">
                <a:solidFill>
                  <a:schemeClr val="tx1"/>
                </a:solidFill>
                <a:latin typeface="微软雅黑" panose="020B0503020204020204" pitchFamily="34" charset="-122"/>
                <a:ea typeface="微软雅黑" panose="020B0503020204020204" pitchFamily="34" charset="-122"/>
                <a:sym typeface="+mn-ea"/>
              </a:rPr>
              <a:t>getc</a:t>
            </a:r>
            <a:r>
              <a:rPr lang="en-US" altLang="zh-CN" sz="1600" dirty="0">
                <a:solidFill>
                  <a:schemeClr val="tx1"/>
                </a:solidFill>
                <a:latin typeface="微软雅黑" panose="020B0503020204020204" pitchFamily="34" charset="-122"/>
                <a:ea typeface="微软雅黑" panose="020B0503020204020204" pitchFamily="34" charset="-122"/>
                <a:sym typeface="+mn-ea"/>
              </a:rPr>
              <a:t>(), gets(), </a:t>
            </a:r>
            <a:r>
              <a:rPr lang="en-US" altLang="zh-CN" sz="1600" dirty="0" err="1">
                <a:solidFill>
                  <a:schemeClr val="tx1"/>
                </a:solidFill>
                <a:latin typeface="微软雅黑" panose="020B0503020204020204" pitchFamily="34" charset="-122"/>
                <a:ea typeface="微软雅黑" panose="020B0503020204020204" pitchFamily="34" charset="-122"/>
                <a:sym typeface="+mn-ea"/>
              </a:rPr>
              <a:t>putc</a:t>
            </a:r>
            <a:r>
              <a:rPr lang="en-US" altLang="zh-CN" sz="1600" dirty="0">
                <a:solidFill>
                  <a:schemeClr val="tx1"/>
                </a:solidFill>
                <a:latin typeface="微软雅黑" panose="020B0503020204020204" pitchFamily="34" charset="-122"/>
                <a:ea typeface="微软雅黑" panose="020B0503020204020204" pitchFamily="34" charset="-122"/>
                <a:sym typeface="+mn-ea"/>
              </a:rPr>
              <a:t>(), puts()</a:t>
            </a:r>
            <a:r>
              <a:rPr lang="zh-CN" altLang="en-US" sz="1600" dirty="0">
                <a:solidFill>
                  <a:schemeClr val="tx1"/>
                </a:solidFill>
                <a:latin typeface="微软雅黑" panose="020B0503020204020204" pitchFamily="34" charset="-122"/>
                <a:ea typeface="微软雅黑" panose="020B0503020204020204" pitchFamily="34" charset="-122"/>
                <a:sym typeface="+mn-ea"/>
              </a:rPr>
              <a:t>等，它们包含在文件</a:t>
            </a:r>
            <a:r>
              <a:rPr lang="en-US" altLang="zh-CN" sz="1600" dirty="0" err="1">
                <a:solidFill>
                  <a:schemeClr val="tx1"/>
                </a:solidFill>
                <a:latin typeface="微软雅黑" panose="020B0503020204020204" pitchFamily="34" charset="-122"/>
                <a:ea typeface="微软雅黑" panose="020B0503020204020204" pitchFamily="34" charset="-122"/>
                <a:sym typeface="+mn-ea"/>
              </a:rPr>
              <a:t>stdio.h</a:t>
            </a:r>
            <a:r>
              <a:rPr lang="zh-CN" altLang="en-US" sz="1600" dirty="0">
                <a:solidFill>
                  <a:schemeClr val="tx1"/>
                </a:solidFill>
                <a:latin typeface="微软雅黑" panose="020B0503020204020204" pitchFamily="34" charset="-122"/>
                <a:ea typeface="微软雅黑" panose="020B0503020204020204" pitchFamily="34" charset="-122"/>
                <a:sym typeface="+mn-ea"/>
              </a:rPr>
              <a:t>中。</a:t>
            </a:r>
            <a:r>
              <a:rPr lang="en-US" altLang="zh-CN" sz="1600" dirty="0">
                <a:solidFill>
                  <a:schemeClr val="tx1"/>
                </a:solidFill>
                <a:latin typeface="微软雅黑" panose="020B0503020204020204" pitchFamily="34" charset="-122"/>
                <a:ea typeface="微软雅黑" panose="020B0503020204020204" pitchFamily="34" charset="-122"/>
                <a:sym typeface="+mn-ea"/>
              </a:rPr>
              <a:t>C++</a:t>
            </a:r>
            <a:r>
              <a:rPr lang="zh-CN" altLang="en-US" sz="1600" dirty="0">
                <a:solidFill>
                  <a:schemeClr val="tx1"/>
                </a:solidFill>
                <a:latin typeface="微软雅黑" panose="020B0503020204020204" pitchFamily="34" charset="-122"/>
                <a:ea typeface="微软雅黑" panose="020B0503020204020204" pitchFamily="34" charset="-122"/>
                <a:sym typeface="+mn-ea"/>
              </a:rPr>
              <a:t>语言的输入输出利用运算符</a:t>
            </a:r>
            <a:r>
              <a:rPr lang="en-US" altLang="zh-CN" sz="1600" dirty="0">
                <a:solidFill>
                  <a:schemeClr val="tx1"/>
                </a:solidFill>
                <a:latin typeface="微软雅黑" panose="020B0503020204020204" pitchFamily="34" charset="-122"/>
                <a:ea typeface="微软雅黑" panose="020B0503020204020204" pitchFamily="34" charset="-122"/>
                <a:sym typeface="+mn-ea"/>
              </a:rPr>
              <a:t>&gt;&gt;</a:t>
            </a:r>
            <a:r>
              <a:rPr lang="zh-CN" altLang="en-US" sz="1600" dirty="0">
                <a:solidFill>
                  <a:schemeClr val="tx1"/>
                </a:solidFill>
                <a:latin typeface="微软雅黑" panose="020B0503020204020204" pitchFamily="34" charset="-122"/>
                <a:ea typeface="微软雅黑" panose="020B0503020204020204" pitchFamily="34" charset="-122"/>
                <a:sym typeface="+mn-ea"/>
              </a:rPr>
              <a:t>和</a:t>
            </a:r>
            <a:r>
              <a:rPr lang="en-US" altLang="zh-CN" sz="1600" dirty="0">
                <a:solidFill>
                  <a:schemeClr val="tx1"/>
                </a:solidFill>
                <a:latin typeface="微软雅黑" panose="020B0503020204020204" pitchFamily="34" charset="-122"/>
                <a:ea typeface="微软雅黑" panose="020B0503020204020204" pitchFamily="34" charset="-122"/>
                <a:sym typeface="+mn-ea"/>
              </a:rPr>
              <a:t>&lt;&lt; </a:t>
            </a:r>
            <a:r>
              <a:rPr lang="zh-CN" altLang="en-US" sz="1600" dirty="0">
                <a:solidFill>
                  <a:schemeClr val="tx1"/>
                </a:solidFill>
                <a:latin typeface="微软雅黑" panose="020B0503020204020204" pitchFamily="34" charset="-122"/>
                <a:ea typeface="微软雅黑" panose="020B0503020204020204" pitchFamily="34" charset="-122"/>
                <a:sym typeface="+mn-ea"/>
              </a:rPr>
              <a:t>，以及</a:t>
            </a:r>
            <a:r>
              <a:rPr lang="en-US" altLang="zh-CN" sz="1600" dirty="0" err="1">
                <a:solidFill>
                  <a:schemeClr val="tx1"/>
                </a:solidFill>
                <a:latin typeface="微软雅黑" panose="020B0503020204020204" pitchFamily="34" charset="-122"/>
                <a:ea typeface="微软雅黑" panose="020B0503020204020204" pitchFamily="34" charset="-122"/>
                <a:sym typeface="+mn-ea"/>
              </a:rPr>
              <a:t>cin</a:t>
            </a:r>
            <a:r>
              <a:rPr lang="zh-CN" altLang="en-US" sz="1600" dirty="0">
                <a:solidFill>
                  <a:schemeClr val="tx1"/>
                </a:solidFill>
                <a:latin typeface="微软雅黑" panose="020B0503020204020204" pitchFamily="34" charset="-122"/>
                <a:ea typeface="微软雅黑" panose="020B0503020204020204" pitchFamily="34" charset="-122"/>
                <a:sym typeface="+mn-ea"/>
              </a:rPr>
              <a:t>和</a:t>
            </a:r>
            <a:r>
              <a:rPr lang="en-US" altLang="zh-CN" sz="1600" dirty="0" err="1">
                <a:solidFill>
                  <a:schemeClr val="tx1"/>
                </a:solidFill>
                <a:latin typeface="微软雅黑" panose="020B0503020204020204" pitchFamily="34" charset="-122"/>
                <a:ea typeface="微软雅黑" panose="020B0503020204020204" pitchFamily="34" charset="-122"/>
                <a:sym typeface="+mn-ea"/>
              </a:rPr>
              <a:t>cout</a:t>
            </a:r>
            <a:r>
              <a:rPr lang="en-US" altLang="zh-CN" sz="1600" dirty="0">
                <a:solidFill>
                  <a:schemeClr val="tx1"/>
                </a:solidFill>
                <a:latin typeface="微软雅黑" panose="020B0503020204020204" pitchFamily="34" charset="-122"/>
                <a:ea typeface="微软雅黑" panose="020B0503020204020204" pitchFamily="34" charset="-122"/>
                <a:sym typeface="+mn-ea"/>
              </a:rPr>
              <a:t>,</a:t>
            </a:r>
            <a:r>
              <a:rPr lang="zh-CN" altLang="en-US" sz="1600" dirty="0">
                <a:solidFill>
                  <a:schemeClr val="tx1"/>
                </a:solidFill>
                <a:latin typeface="微软雅黑" panose="020B0503020204020204" pitchFamily="34" charset="-122"/>
                <a:ea typeface="微软雅黑" panose="020B0503020204020204" pitchFamily="34" charset="-122"/>
                <a:sym typeface="+mn-ea"/>
              </a:rPr>
              <a:t>，它们包含在文件</a:t>
            </a:r>
            <a:r>
              <a:rPr lang="en-US" altLang="zh-CN" sz="1600" dirty="0" err="1">
                <a:solidFill>
                  <a:schemeClr val="tx1"/>
                </a:solidFill>
                <a:latin typeface="微软雅黑" panose="020B0503020204020204" pitchFamily="34" charset="-122"/>
                <a:ea typeface="微软雅黑" panose="020B0503020204020204" pitchFamily="34" charset="-122"/>
                <a:sym typeface="+mn-ea"/>
              </a:rPr>
              <a:t>iostream.h</a:t>
            </a:r>
            <a:r>
              <a:rPr lang="zh-CN" altLang="en-US" sz="1600" dirty="0">
                <a:solidFill>
                  <a:schemeClr val="tx1"/>
                </a:solidFill>
                <a:latin typeface="微软雅黑" panose="020B0503020204020204" pitchFamily="34" charset="-122"/>
                <a:ea typeface="微软雅黑" panose="020B0503020204020204" pitchFamily="34" charset="-122"/>
                <a:sym typeface="+mn-ea"/>
              </a:rPr>
              <a:t>中</a:t>
            </a:r>
            <a:endParaRPr lang="zh-CN" altLang="en-US" sz="1600" dirty="0">
              <a:solidFill>
                <a:schemeClr val="tx1"/>
              </a:solidFill>
            </a:endParaRPr>
          </a:p>
        </p:txBody>
      </p:sp>
      <p:sp>
        <p:nvSpPr>
          <p:cNvPr id="4" name="矩形 3"/>
          <p:cNvSpPr/>
          <p:nvPr/>
        </p:nvSpPr>
        <p:spPr>
          <a:xfrm>
            <a:off x="996299" y="2711332"/>
            <a:ext cx="7784756" cy="2554545"/>
          </a:xfrm>
          <a:prstGeom prst="rect">
            <a:avLst/>
          </a:prstGeom>
        </p:spPr>
        <p:txBody>
          <a:bodyPr wrap="square">
            <a:spAutoFit/>
          </a:bodyPr>
          <a:lstStyle/>
          <a:p>
            <a:pPr algn="just">
              <a:spcAft>
                <a:spcPts val="0"/>
              </a:spcAft>
            </a:pPr>
            <a:r>
              <a:rPr lang="en-US" altLang="zh-CN" sz="1600" kern="100" dirty="0">
                <a:ea typeface="宋体" panose="02010600030101010101" pitchFamily="2" charset="-122"/>
                <a:cs typeface="Times New Roman" panose="02020603050405020304" pitchFamily="18" charset="0"/>
              </a:rPr>
              <a:t># include &lt;</a:t>
            </a:r>
            <a:r>
              <a:rPr lang="en-US" altLang="zh-CN" sz="1600" kern="100" dirty="0" err="1">
                <a:ea typeface="宋体" panose="02010600030101010101" pitchFamily="2" charset="-122"/>
                <a:cs typeface="Times New Roman" panose="02020603050405020304" pitchFamily="18" charset="0"/>
              </a:rPr>
              <a:t>iostream.h</a:t>
            </a:r>
            <a:r>
              <a:rPr lang="en-US" altLang="zh-CN" sz="1600" kern="100" dirty="0">
                <a:ea typeface="宋体" panose="02010600030101010101" pitchFamily="2" charset="-122"/>
                <a:cs typeface="Times New Roman" panose="02020603050405020304" pitchFamily="18" charset="0"/>
              </a:rPr>
              <a:t>&gt;</a:t>
            </a:r>
            <a:endParaRPr lang="zh-CN" altLang="zh-CN" sz="1600" kern="100" dirty="0">
              <a:ea typeface="宋体" panose="02010600030101010101" pitchFamily="2" charset="-122"/>
              <a:cs typeface="Times New Roman" panose="02020603050405020304" pitchFamily="18" charset="0"/>
            </a:endParaRPr>
          </a:p>
          <a:p>
            <a:pPr algn="just">
              <a:spcAft>
                <a:spcPts val="0"/>
              </a:spcAft>
            </a:pPr>
            <a:r>
              <a:rPr lang="en-US" altLang="zh-CN" sz="1600" kern="100" dirty="0" err="1">
                <a:ea typeface="宋体" panose="02010600030101010101" pitchFamily="2" charset="-122"/>
                <a:cs typeface="Times New Roman" panose="02020603050405020304" pitchFamily="18" charset="0"/>
              </a:rPr>
              <a:t>int</a:t>
            </a:r>
            <a:r>
              <a:rPr lang="en-US" altLang="zh-CN" sz="1600" kern="100" dirty="0">
                <a:ea typeface="宋体" panose="02010600030101010101" pitchFamily="2" charset="-122"/>
                <a:cs typeface="Times New Roman" panose="02020603050405020304" pitchFamily="18" charset="0"/>
              </a:rPr>
              <a:t> main(void)</a:t>
            </a:r>
            <a:endParaRPr lang="zh-CN" altLang="zh-CN" sz="1600" kern="100" dirty="0">
              <a:ea typeface="宋体" panose="02010600030101010101" pitchFamily="2" charset="-122"/>
              <a:cs typeface="Times New Roman" panose="02020603050405020304" pitchFamily="18" charset="0"/>
            </a:endParaRPr>
          </a:p>
          <a:p>
            <a:pPr algn="just">
              <a:spcAft>
                <a:spcPts val="0"/>
              </a:spcAft>
            </a:pPr>
            <a:r>
              <a:rPr lang="en-US" altLang="zh-CN" sz="1600" kern="100" dirty="0">
                <a:ea typeface="宋体" panose="02010600030101010101" pitchFamily="2" charset="-122"/>
                <a:cs typeface="Times New Roman" panose="02020603050405020304" pitchFamily="18" charset="0"/>
              </a:rPr>
              <a:t>{</a:t>
            </a:r>
            <a:endParaRPr lang="zh-CN" altLang="zh-CN" sz="1600" kern="100" dirty="0">
              <a:ea typeface="宋体" panose="02010600030101010101" pitchFamily="2" charset="-122"/>
              <a:cs typeface="Times New Roman" panose="02020603050405020304" pitchFamily="18" charset="0"/>
            </a:endParaRPr>
          </a:p>
          <a:p>
            <a:pPr algn="just">
              <a:spcAft>
                <a:spcPts val="0"/>
              </a:spcAft>
            </a:pPr>
            <a:r>
              <a:rPr lang="en-US" altLang="zh-CN" sz="1600" kern="100" dirty="0">
                <a:ea typeface="宋体" panose="02010600030101010101" pitchFamily="2" charset="-122"/>
                <a:cs typeface="Times New Roman" panose="02020603050405020304" pitchFamily="18" charset="0"/>
              </a:rPr>
              <a:t>   double a, b, c;</a:t>
            </a:r>
            <a:endParaRPr lang="zh-CN" altLang="zh-CN" sz="1600" kern="100" dirty="0">
              <a:ea typeface="宋体" panose="02010600030101010101" pitchFamily="2" charset="-122"/>
              <a:cs typeface="Times New Roman" panose="02020603050405020304" pitchFamily="18" charset="0"/>
            </a:endParaRPr>
          </a:p>
          <a:p>
            <a:pPr algn="just">
              <a:spcAft>
                <a:spcPts val="0"/>
              </a:spcAft>
            </a:pPr>
            <a:r>
              <a:rPr lang="en-US" altLang="zh-CN" sz="1600" kern="100" dirty="0">
                <a:ea typeface="宋体" panose="02010600030101010101" pitchFamily="2" charset="-122"/>
                <a:cs typeface="Times New Roman" panose="02020603050405020304" pitchFamily="18" charset="0"/>
              </a:rPr>
              <a:t>   </a:t>
            </a:r>
            <a:r>
              <a:rPr lang="en-US" altLang="zh-CN" sz="1600" kern="100" dirty="0" err="1">
                <a:ea typeface="宋体" panose="02010600030101010101" pitchFamily="2" charset="-122"/>
                <a:cs typeface="Times New Roman" panose="02020603050405020304" pitchFamily="18" charset="0"/>
              </a:rPr>
              <a:t>cout</a:t>
            </a:r>
            <a:r>
              <a:rPr lang="en-US" altLang="zh-CN" sz="1600" kern="100" dirty="0">
                <a:ea typeface="宋体" panose="02010600030101010101" pitchFamily="2" charset="-122"/>
                <a:cs typeface="Times New Roman" panose="02020603050405020304" pitchFamily="18" charset="0"/>
              </a:rPr>
              <a:t>&lt;&lt;“Input two float numbers:”;     // </a:t>
            </a:r>
            <a:r>
              <a:rPr lang="zh-CN" altLang="zh-CN" sz="1600" kern="100" dirty="0">
                <a:ea typeface="宋体" panose="02010600030101010101" pitchFamily="2" charset="-122"/>
                <a:cs typeface="Times New Roman" panose="02020603050405020304" pitchFamily="18" charset="0"/>
              </a:rPr>
              <a:t>插入符</a:t>
            </a:r>
          </a:p>
          <a:p>
            <a:pPr algn="just">
              <a:spcAft>
                <a:spcPts val="0"/>
              </a:spcAft>
            </a:pPr>
            <a:r>
              <a:rPr lang="en-US" altLang="zh-CN" sz="1600" kern="100" dirty="0">
                <a:ea typeface="宋体" panose="02010600030101010101" pitchFamily="2" charset="-122"/>
                <a:cs typeface="Times New Roman" panose="02020603050405020304" pitchFamily="18" charset="0"/>
              </a:rPr>
              <a:t>   </a:t>
            </a:r>
            <a:r>
              <a:rPr lang="en-US" altLang="zh-CN" sz="1600" kern="100" dirty="0" err="1">
                <a:ea typeface="宋体" panose="02010600030101010101" pitchFamily="2" charset="-122"/>
                <a:cs typeface="Times New Roman" panose="02020603050405020304" pitchFamily="18" charset="0"/>
              </a:rPr>
              <a:t>cin</a:t>
            </a:r>
            <a:r>
              <a:rPr lang="en-US" altLang="zh-CN" sz="1600" kern="100" dirty="0">
                <a:ea typeface="宋体" panose="02010600030101010101" pitchFamily="2" charset="-122"/>
                <a:cs typeface="Times New Roman" panose="02020603050405020304" pitchFamily="18" charset="0"/>
              </a:rPr>
              <a:t> &gt;&gt; a &gt;&gt; b;                      // </a:t>
            </a:r>
            <a:r>
              <a:rPr lang="zh-CN" altLang="zh-CN" sz="1600" kern="100" dirty="0">
                <a:ea typeface="宋体" panose="02010600030101010101" pitchFamily="2" charset="-122"/>
                <a:cs typeface="Times New Roman" panose="02020603050405020304" pitchFamily="18" charset="0"/>
              </a:rPr>
              <a:t>提取符，用空格或回车间隔 </a:t>
            </a:r>
          </a:p>
          <a:p>
            <a:pPr algn="just">
              <a:spcAft>
                <a:spcPts val="0"/>
              </a:spcAft>
            </a:pPr>
            <a:r>
              <a:rPr lang="en-US" altLang="zh-CN" sz="1600" kern="100" dirty="0">
                <a:ea typeface="宋体" panose="02010600030101010101" pitchFamily="2" charset="-122"/>
                <a:cs typeface="Times New Roman" panose="02020603050405020304" pitchFamily="18" charset="0"/>
              </a:rPr>
              <a:t>   c=</a:t>
            </a:r>
            <a:r>
              <a:rPr lang="en-US" altLang="zh-CN" sz="1600" kern="100" dirty="0" err="1">
                <a:ea typeface="宋体" panose="02010600030101010101" pitchFamily="2" charset="-122"/>
                <a:cs typeface="Times New Roman" panose="02020603050405020304" pitchFamily="18" charset="0"/>
              </a:rPr>
              <a:t>a+b</a:t>
            </a:r>
            <a:r>
              <a:rPr lang="en-US" altLang="zh-CN" sz="1600" kern="100" dirty="0">
                <a:ea typeface="宋体" panose="02010600030101010101" pitchFamily="2" charset="-122"/>
                <a:cs typeface="Times New Roman" panose="02020603050405020304" pitchFamily="18" charset="0"/>
              </a:rPr>
              <a:t>;                                            </a:t>
            </a:r>
            <a:endParaRPr lang="zh-CN" altLang="zh-CN" sz="1600" kern="100" dirty="0">
              <a:ea typeface="宋体" panose="02010600030101010101" pitchFamily="2" charset="-122"/>
              <a:cs typeface="Times New Roman" panose="02020603050405020304" pitchFamily="18" charset="0"/>
            </a:endParaRPr>
          </a:p>
          <a:p>
            <a:pPr algn="just">
              <a:spcAft>
                <a:spcPts val="0"/>
              </a:spcAft>
            </a:pPr>
            <a:r>
              <a:rPr lang="en-US" altLang="zh-CN" sz="1600" kern="100" dirty="0">
                <a:ea typeface="宋体" panose="02010600030101010101" pitchFamily="2" charset="-122"/>
                <a:cs typeface="Times New Roman" panose="02020603050405020304" pitchFamily="18" charset="0"/>
              </a:rPr>
              <a:t>   </a:t>
            </a:r>
            <a:r>
              <a:rPr lang="en-US" altLang="zh-CN" sz="1600" kern="100" dirty="0" err="1">
                <a:ea typeface="宋体" panose="02010600030101010101" pitchFamily="2" charset="-122"/>
                <a:cs typeface="Times New Roman" panose="02020603050405020304" pitchFamily="18" charset="0"/>
              </a:rPr>
              <a:t>cout</a:t>
            </a:r>
            <a:r>
              <a:rPr lang="en-US" altLang="zh-CN" sz="1600" kern="100" dirty="0">
                <a:ea typeface="宋体" panose="02010600030101010101" pitchFamily="2" charset="-122"/>
                <a:cs typeface="Times New Roman" panose="02020603050405020304" pitchFamily="18" charset="0"/>
              </a:rPr>
              <a:t>&lt;&lt;“</a:t>
            </a:r>
            <a:r>
              <a:rPr lang="en-US" altLang="zh-CN" sz="1600" kern="100" dirty="0" err="1">
                <a:ea typeface="宋体" panose="02010600030101010101" pitchFamily="2" charset="-122"/>
                <a:cs typeface="Times New Roman" panose="02020603050405020304" pitchFamily="18" charset="0"/>
              </a:rPr>
              <a:t>a+b</a:t>
            </a:r>
            <a:r>
              <a:rPr lang="en-US" altLang="zh-CN" sz="1600" kern="100" dirty="0">
                <a:ea typeface="宋体" panose="02010600030101010101" pitchFamily="2" charset="-122"/>
                <a:cs typeface="Times New Roman" panose="02020603050405020304" pitchFamily="18" charset="0"/>
              </a:rPr>
              <a:t>=”&lt;&lt;c&lt;&lt;</a:t>
            </a:r>
            <a:r>
              <a:rPr lang="en-US" altLang="zh-CN" sz="1600" kern="100" dirty="0" err="1">
                <a:ea typeface="宋体" panose="02010600030101010101" pitchFamily="2" charset="-122"/>
                <a:cs typeface="Times New Roman" panose="02020603050405020304" pitchFamily="18" charset="0"/>
              </a:rPr>
              <a:t>endl</a:t>
            </a:r>
            <a:r>
              <a:rPr lang="en-US" altLang="zh-CN" sz="1600" kern="100" dirty="0">
                <a:ea typeface="宋体" panose="02010600030101010101" pitchFamily="2" charset="-122"/>
                <a:cs typeface="Times New Roman" panose="02020603050405020304" pitchFamily="18" charset="0"/>
              </a:rPr>
              <a:t>;             // </a:t>
            </a:r>
            <a:r>
              <a:rPr lang="en-US" altLang="zh-CN" sz="1600" kern="100" dirty="0" err="1">
                <a:ea typeface="宋体" panose="02010600030101010101" pitchFamily="2" charset="-122"/>
                <a:cs typeface="Times New Roman" panose="02020603050405020304" pitchFamily="18" charset="0"/>
              </a:rPr>
              <a:t>endl</a:t>
            </a:r>
            <a:r>
              <a:rPr lang="zh-CN" altLang="zh-CN" sz="1600" kern="100" dirty="0">
                <a:ea typeface="宋体" panose="02010600030101010101" pitchFamily="2" charset="-122"/>
                <a:cs typeface="Times New Roman" panose="02020603050405020304" pitchFamily="18" charset="0"/>
              </a:rPr>
              <a:t>表示输出一个换行符，等同于转义字符</a:t>
            </a:r>
            <a:r>
              <a:rPr lang="en-US" altLang="zh-CN" sz="1600" kern="100" dirty="0">
                <a:ea typeface="宋体" panose="02010600030101010101" pitchFamily="2" charset="-122"/>
                <a:cs typeface="Times New Roman" panose="02020603050405020304" pitchFamily="18" charset="0"/>
              </a:rPr>
              <a:t>’\n’</a:t>
            </a:r>
            <a:endParaRPr lang="zh-CN" altLang="zh-CN" sz="1600" kern="100" dirty="0">
              <a:ea typeface="宋体" panose="02010600030101010101" pitchFamily="2" charset="-122"/>
              <a:cs typeface="Times New Roman" panose="02020603050405020304" pitchFamily="18" charset="0"/>
            </a:endParaRPr>
          </a:p>
          <a:p>
            <a:pPr indent="66675" algn="just">
              <a:spcAft>
                <a:spcPts val="0"/>
              </a:spcAft>
            </a:pPr>
            <a:r>
              <a:rPr lang="en-US" altLang="zh-CN" sz="1600" kern="100" dirty="0">
                <a:ea typeface="宋体" panose="02010600030101010101" pitchFamily="2" charset="-122"/>
                <a:cs typeface="Times New Roman" panose="02020603050405020304" pitchFamily="18" charset="0"/>
              </a:rPr>
              <a:t>  return 0;</a:t>
            </a:r>
            <a:endParaRPr lang="zh-CN" altLang="zh-CN" sz="1600" kern="100" dirty="0">
              <a:ea typeface="宋体" panose="02010600030101010101" pitchFamily="2" charset="-122"/>
              <a:cs typeface="Times New Roman" panose="02020603050405020304" pitchFamily="18" charset="0"/>
            </a:endParaRPr>
          </a:p>
          <a:p>
            <a:r>
              <a:rPr lang="en-US" altLang="zh-CN" sz="1600" kern="100" dirty="0">
                <a:ea typeface="宋体" panose="02010600030101010101" pitchFamily="2" charset="-122"/>
                <a:cs typeface="Times New Roman" panose="02020603050405020304" pitchFamily="18" charset="0"/>
              </a:rPr>
              <a:t>}</a:t>
            </a:r>
            <a:endParaRPr lang="zh-CN" altLang="en-US" sz="1600" dirty="0"/>
          </a:p>
        </p:txBody>
      </p:sp>
      <p:sp>
        <p:nvSpPr>
          <p:cNvPr id="14" name="矩形: 圆角 3"/>
          <p:cNvSpPr/>
          <p:nvPr/>
        </p:nvSpPr>
        <p:spPr>
          <a:xfrm>
            <a:off x="463090" y="2555222"/>
            <a:ext cx="8317965" cy="2866767"/>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452715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4" grpId="0"/>
      <p:bldP spid="14" grpId="0" animBg="1"/>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4367</TotalTime>
  <Words>4340</Words>
  <Application>Microsoft Office PowerPoint</Application>
  <PresentationFormat>全屏显示(4:3)</PresentationFormat>
  <Paragraphs>539</Paragraphs>
  <Slides>44</Slides>
  <Notes>4</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44</vt:i4>
      </vt:variant>
    </vt:vector>
  </HeadingPairs>
  <TitlesOfParts>
    <vt:vector size="46" baseType="lpstr">
      <vt:lpstr>Office 主题​​</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opc_user</dc:creator>
  <cp:lastModifiedBy>ZCJ</cp:lastModifiedBy>
  <cp:revision>565</cp:revision>
  <dcterms:created xsi:type="dcterms:W3CDTF">2016-08-18T14:34:40Z</dcterms:created>
  <dcterms:modified xsi:type="dcterms:W3CDTF">2017-02-09T13:18:10Z</dcterms:modified>
</cp:coreProperties>
</file>